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84"/>
  </p:notesMasterIdLst>
  <p:sldIdLst>
    <p:sldId id="258" r:id="rId2"/>
    <p:sldId id="259" r:id="rId3"/>
    <p:sldId id="370" r:id="rId4"/>
    <p:sldId id="365" r:id="rId5"/>
    <p:sldId id="353" r:id="rId6"/>
    <p:sldId id="277" r:id="rId7"/>
    <p:sldId id="268" r:id="rId8"/>
    <p:sldId id="276" r:id="rId9"/>
    <p:sldId id="278" r:id="rId10"/>
    <p:sldId id="279" r:id="rId11"/>
    <p:sldId id="281" r:id="rId12"/>
    <p:sldId id="282" r:id="rId13"/>
    <p:sldId id="284" r:id="rId14"/>
    <p:sldId id="285" r:id="rId15"/>
    <p:sldId id="354" r:id="rId16"/>
    <p:sldId id="355" r:id="rId17"/>
    <p:sldId id="289" r:id="rId18"/>
    <p:sldId id="290" r:id="rId19"/>
    <p:sldId id="291" r:id="rId20"/>
    <p:sldId id="356" r:id="rId21"/>
    <p:sldId id="292" r:id="rId22"/>
    <p:sldId id="293" r:id="rId23"/>
    <p:sldId id="294" r:id="rId24"/>
    <p:sldId id="295" r:id="rId25"/>
    <p:sldId id="296" r:id="rId26"/>
    <p:sldId id="297" r:id="rId27"/>
    <p:sldId id="298" r:id="rId28"/>
    <p:sldId id="299" r:id="rId29"/>
    <p:sldId id="300" r:id="rId30"/>
    <p:sldId id="366" r:id="rId31"/>
    <p:sldId id="302" r:id="rId32"/>
    <p:sldId id="303" r:id="rId33"/>
    <p:sldId id="304" r:id="rId34"/>
    <p:sldId id="357" r:id="rId35"/>
    <p:sldId id="305" r:id="rId36"/>
    <p:sldId id="306" r:id="rId37"/>
    <p:sldId id="307" r:id="rId38"/>
    <p:sldId id="308" r:id="rId39"/>
    <p:sldId id="309" r:id="rId40"/>
    <p:sldId id="358" r:id="rId41"/>
    <p:sldId id="310" r:id="rId42"/>
    <p:sldId id="311" r:id="rId43"/>
    <p:sldId id="312" r:id="rId44"/>
    <p:sldId id="360" r:id="rId45"/>
    <p:sldId id="361" r:id="rId46"/>
    <p:sldId id="313" r:id="rId47"/>
    <p:sldId id="367" r:id="rId48"/>
    <p:sldId id="315" r:id="rId49"/>
    <p:sldId id="316" r:id="rId50"/>
    <p:sldId id="317" r:id="rId51"/>
    <p:sldId id="368" r:id="rId52"/>
    <p:sldId id="319" r:id="rId53"/>
    <p:sldId id="322" r:id="rId54"/>
    <p:sldId id="323" r:id="rId55"/>
    <p:sldId id="324" r:id="rId56"/>
    <p:sldId id="325" r:id="rId57"/>
    <p:sldId id="326" r:id="rId58"/>
    <p:sldId id="327" r:id="rId59"/>
    <p:sldId id="328" r:id="rId60"/>
    <p:sldId id="362" r:id="rId61"/>
    <p:sldId id="329" r:id="rId62"/>
    <p:sldId id="330" r:id="rId63"/>
    <p:sldId id="331" r:id="rId64"/>
    <p:sldId id="332" r:id="rId65"/>
    <p:sldId id="334" r:id="rId66"/>
    <p:sldId id="335" r:id="rId67"/>
    <p:sldId id="336" r:id="rId68"/>
    <p:sldId id="363" r:id="rId69"/>
    <p:sldId id="337" r:id="rId70"/>
    <p:sldId id="364" r:id="rId71"/>
    <p:sldId id="339" r:id="rId72"/>
    <p:sldId id="340" r:id="rId73"/>
    <p:sldId id="341" r:id="rId74"/>
    <p:sldId id="342" r:id="rId75"/>
    <p:sldId id="343" r:id="rId76"/>
    <p:sldId id="344" r:id="rId77"/>
    <p:sldId id="345" r:id="rId78"/>
    <p:sldId id="346" r:id="rId79"/>
    <p:sldId id="347" r:id="rId80"/>
    <p:sldId id="348" r:id="rId81"/>
    <p:sldId id="349" r:id="rId82"/>
    <p:sldId id="369" r:id="rId8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F6DD"/>
    <a:srgbClr val="00934F"/>
    <a:srgbClr val="FFFCDB"/>
    <a:srgbClr val="384A9D"/>
    <a:srgbClr val="00006D"/>
    <a:srgbClr val="FEE792"/>
    <a:srgbClr val="0097B0"/>
    <a:srgbClr val="C86165"/>
    <a:srgbClr val="BDE3FF"/>
    <a:srgbClr val="F2F2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93212" autoAdjust="0"/>
  </p:normalViewPr>
  <p:slideViewPr>
    <p:cSldViewPr snapToGrid="0" showGuides="1">
      <p:cViewPr varScale="1">
        <p:scale>
          <a:sx n="103" d="100"/>
          <a:sy n="103" d="100"/>
        </p:scale>
        <p:origin x="522" y="102"/>
      </p:cViewPr>
      <p:guideLst>
        <p:guide orient="horz" pos="2183"/>
        <p:guide pos="381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438A911-484B-4E4A-9A7A-FF632308D7D8}"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7ECD1EA4-6A89-44B9-A0D0-F6794AB861AA}" type="slidenum">
              <a:rPr kumimoji="1" lang="ja-JP" altLang="en-US" smtClean="0"/>
              <a:t>‹#›</a:t>
            </a:fld>
            <a:endParaRPr kumimoji="1" lang="ja-JP" altLang="en-US"/>
          </a:p>
        </p:txBody>
      </p:sp>
    </p:spTree>
    <p:extLst>
      <p:ext uri="{BB962C8B-B14F-4D97-AF65-F5344CB8AC3E}">
        <p14:creationId xmlns:p14="http://schemas.microsoft.com/office/powerpoint/2010/main" val="21649768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定年退職後の</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日の自由時間（寝食の時間を除く）を</a:t>
            </a:r>
            <a:r>
              <a:rPr kumimoji="1" lang="en-US" altLang="ja-JP" sz="1200" b="0" i="0" u="none" strike="noStrike" kern="1200" baseline="0" dirty="0">
                <a:solidFill>
                  <a:schemeClr val="tx1"/>
                </a:solidFill>
                <a:latin typeface="+mn-lt"/>
                <a:ea typeface="+mn-ea"/>
                <a:cs typeface="+mn-cs"/>
              </a:rPr>
              <a:t>14 </a:t>
            </a:r>
            <a:r>
              <a:rPr kumimoji="1" lang="ja-JP" altLang="en-US" sz="1200" b="0" i="0" u="none" strike="noStrike" kern="1200" baseline="0" dirty="0">
                <a:solidFill>
                  <a:schemeClr val="tx1"/>
                </a:solidFill>
                <a:latin typeface="+mn-lt"/>
                <a:ea typeface="+mn-ea"/>
                <a:cs typeface="+mn-cs"/>
              </a:rPr>
              <a:t>時間として、</a:t>
            </a:r>
            <a:r>
              <a:rPr kumimoji="1" lang="en-US" altLang="ja-JP" sz="1200" b="0" i="0" u="none" strike="noStrike" kern="1200" baseline="0" dirty="0">
                <a:solidFill>
                  <a:schemeClr val="tx1"/>
                </a:solidFill>
                <a:latin typeface="+mn-lt"/>
                <a:ea typeface="+mn-ea"/>
                <a:cs typeface="+mn-cs"/>
              </a:rPr>
              <a:t>20 </a:t>
            </a:r>
            <a:r>
              <a:rPr kumimoji="1" lang="ja-JP" altLang="en-US" sz="1200" b="0" i="0" u="none" strike="noStrike" kern="1200" baseline="0" dirty="0">
                <a:solidFill>
                  <a:schemeClr val="tx1"/>
                </a:solidFill>
                <a:latin typeface="+mn-lt"/>
                <a:ea typeface="+mn-ea"/>
                <a:cs typeface="+mn-cs"/>
              </a:rPr>
              <a:t>年間</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で計算してみると約</a:t>
            </a:r>
            <a:r>
              <a:rPr kumimoji="1" lang="en-US" altLang="ja-JP" sz="1200" b="0" i="0" u="none" strike="noStrike" kern="1200" baseline="0" dirty="0">
                <a:solidFill>
                  <a:schemeClr val="tx1"/>
                </a:solidFill>
                <a:latin typeface="+mn-lt"/>
                <a:ea typeface="+mn-ea"/>
                <a:cs typeface="+mn-cs"/>
              </a:rPr>
              <a:t>10</a:t>
            </a:r>
            <a:r>
              <a:rPr kumimoji="1" lang="ja-JP" altLang="en-US" sz="1200" b="0" i="0" u="none" strike="noStrike" kern="1200" baseline="0" dirty="0">
                <a:solidFill>
                  <a:schemeClr val="tx1"/>
                </a:solidFill>
                <a:latin typeface="+mn-lt"/>
                <a:ea typeface="+mn-ea"/>
                <a:cs typeface="+mn-cs"/>
              </a:rPr>
              <a:t>万</a:t>
            </a:r>
            <a:r>
              <a:rPr kumimoji="1" lang="en-US" altLang="ja-JP" sz="1200" b="0" i="0" u="none" strike="noStrike" kern="1200" baseline="0" dirty="0">
                <a:solidFill>
                  <a:schemeClr val="tx1"/>
                </a:solidFill>
                <a:latin typeface="+mn-lt"/>
                <a:ea typeface="+mn-ea"/>
                <a:cs typeface="+mn-cs"/>
              </a:rPr>
              <a:t>2 </a:t>
            </a:r>
            <a:r>
              <a:rPr kumimoji="1" lang="ja-JP" altLang="en-US" sz="1200" b="0" i="0" u="none" strike="noStrike" kern="1200" baseline="0" dirty="0">
                <a:solidFill>
                  <a:schemeClr val="tx1"/>
                </a:solidFill>
                <a:latin typeface="+mn-lt"/>
                <a:ea typeface="+mn-ea"/>
                <a:cs typeface="+mn-cs"/>
              </a:rPr>
              <a:t>千時間に及びます。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一方、それまでの労働時間は、</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日</a:t>
            </a:r>
            <a:r>
              <a:rPr kumimoji="1" lang="en-US" altLang="ja-JP" sz="1200" b="0" i="0" u="none" strike="noStrike" kern="1200" baseline="0" dirty="0">
                <a:solidFill>
                  <a:schemeClr val="tx1"/>
                </a:solidFill>
                <a:latin typeface="+mn-lt"/>
                <a:ea typeface="+mn-ea"/>
                <a:cs typeface="+mn-cs"/>
              </a:rPr>
              <a:t>8 </a:t>
            </a:r>
            <a:r>
              <a:rPr kumimoji="1" lang="ja-JP" altLang="en-US" sz="1200" b="0" i="0" u="none" strike="noStrike" kern="1200" baseline="0" dirty="0">
                <a:solidFill>
                  <a:schemeClr val="tx1"/>
                </a:solidFill>
                <a:latin typeface="+mn-lt"/>
                <a:ea typeface="+mn-ea"/>
                <a:cs typeface="+mn-cs"/>
              </a:rPr>
              <a:t>時間、年</a:t>
            </a:r>
            <a:r>
              <a:rPr kumimoji="1" lang="en-US" altLang="ja-JP" sz="1200" b="0" i="0" u="none" strike="noStrike" kern="1200" baseline="0" dirty="0">
                <a:solidFill>
                  <a:schemeClr val="tx1"/>
                </a:solidFill>
                <a:latin typeface="+mn-lt"/>
                <a:ea typeface="+mn-ea"/>
                <a:cs typeface="+mn-cs"/>
              </a:rPr>
              <a:t>250 </a:t>
            </a:r>
            <a:r>
              <a:rPr kumimoji="1" lang="ja-JP" altLang="en-US" sz="1200" b="0" i="0" u="none" strike="noStrike" kern="1200" baseline="0" dirty="0">
                <a:solidFill>
                  <a:schemeClr val="tx1"/>
                </a:solidFill>
                <a:latin typeface="+mn-lt"/>
                <a:ea typeface="+mn-ea"/>
                <a:cs typeface="+mn-cs"/>
              </a:rPr>
              <a:t>日勤務を</a:t>
            </a:r>
            <a:r>
              <a:rPr kumimoji="1" lang="en-US" altLang="ja-JP" sz="1200" b="0" i="0" u="none" strike="noStrike" kern="1200" baseline="0" dirty="0">
                <a:solidFill>
                  <a:schemeClr val="tx1"/>
                </a:solidFill>
                <a:latin typeface="+mn-lt"/>
                <a:ea typeface="+mn-ea"/>
                <a:cs typeface="+mn-cs"/>
              </a:rPr>
              <a:t>45 </a:t>
            </a:r>
            <a:r>
              <a:rPr kumimoji="1" lang="ja-JP" altLang="en-US" sz="1200" b="0" i="0" u="none" strike="noStrike" kern="1200" baseline="0" dirty="0">
                <a:solidFill>
                  <a:schemeClr val="tx1"/>
                </a:solidFill>
                <a:latin typeface="+mn-lt"/>
                <a:ea typeface="+mn-ea"/>
                <a:cs typeface="+mn-cs"/>
              </a:rPr>
              <a:t>年間続けたとして、</a:t>
            </a:r>
            <a:r>
              <a:rPr kumimoji="1" lang="en-US" altLang="ja-JP" sz="1200" b="0" i="0" u="none" strike="noStrike" kern="1200" baseline="0" dirty="0">
                <a:solidFill>
                  <a:schemeClr val="tx1"/>
                </a:solidFill>
                <a:latin typeface="+mn-lt"/>
                <a:ea typeface="+mn-ea"/>
                <a:cs typeface="+mn-cs"/>
              </a:rPr>
              <a:t>9 </a:t>
            </a:r>
            <a:r>
              <a:rPr kumimoji="1" lang="ja-JP" altLang="en-US" sz="1200" b="0" i="0" u="none" strike="noStrike" kern="1200" baseline="0" dirty="0">
                <a:solidFill>
                  <a:schemeClr val="tx1"/>
                </a:solidFill>
                <a:latin typeface="+mn-lt"/>
                <a:ea typeface="+mn-ea"/>
                <a:cs typeface="+mn-cs"/>
              </a:rPr>
              <a:t>万時間です。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厚生労働省「簡易生命表」（令和</a:t>
            </a:r>
            <a:r>
              <a:rPr kumimoji="1" lang="en-US" altLang="ja-JP" sz="1200" b="0" i="0" u="none" strike="noStrike" kern="1200" baseline="0" dirty="0">
                <a:solidFill>
                  <a:schemeClr val="tx1"/>
                </a:solidFill>
                <a:latin typeface="+mn-lt"/>
                <a:ea typeface="+mn-ea"/>
                <a:cs typeface="+mn-cs"/>
              </a:rPr>
              <a:t>7</a:t>
            </a:r>
            <a:r>
              <a:rPr kumimoji="1" lang="ja-JP" altLang="en-US" sz="1200" b="0" i="0" u="none" strike="noStrike" kern="1200" baseline="0" dirty="0">
                <a:solidFill>
                  <a:schemeClr val="tx1"/>
                </a:solidFill>
                <a:latin typeface="+mn-lt"/>
                <a:ea typeface="+mn-ea"/>
                <a:cs typeface="+mn-cs"/>
              </a:rPr>
              <a:t>年）によると、日本人の平均寿命は男性</a:t>
            </a:r>
            <a:r>
              <a:rPr kumimoji="1" lang="en-US" altLang="ja-JP" sz="1200" b="0" i="0" u="none" strike="noStrike" kern="1200" baseline="0" dirty="0">
                <a:solidFill>
                  <a:schemeClr val="tx1"/>
                </a:solidFill>
                <a:latin typeface="+mn-lt"/>
                <a:ea typeface="+mn-ea"/>
                <a:cs typeface="+mn-cs"/>
              </a:rPr>
              <a:t>81.35 </a:t>
            </a:r>
            <a:r>
              <a:rPr kumimoji="1" lang="ja-JP" altLang="en-US" sz="1200" b="0" i="0" u="none" strike="noStrike" kern="1200" baseline="0" dirty="0">
                <a:solidFill>
                  <a:schemeClr val="tx1"/>
                </a:solidFill>
                <a:latin typeface="+mn-lt"/>
                <a:ea typeface="+mn-ea"/>
                <a:cs typeface="+mn-cs"/>
              </a:rPr>
              <a:t>歳、女性</a:t>
            </a:r>
            <a:r>
              <a:rPr kumimoji="1" lang="en-US" altLang="ja-JP" sz="1200" b="0" i="0" u="none" strike="noStrike" kern="1200" baseline="0" dirty="0">
                <a:solidFill>
                  <a:schemeClr val="tx1"/>
                </a:solidFill>
                <a:latin typeface="+mn-lt"/>
                <a:ea typeface="+mn-ea"/>
                <a:cs typeface="+mn-cs"/>
              </a:rPr>
              <a:t>87.33 </a:t>
            </a:r>
            <a:r>
              <a:rPr kumimoji="1" lang="ja-JP" altLang="en-US" sz="1200" b="0" i="0" u="none" strike="noStrike" kern="1200" baseline="0" dirty="0">
                <a:solidFill>
                  <a:schemeClr val="tx1"/>
                </a:solidFill>
                <a:latin typeface="+mn-lt"/>
                <a:ea typeface="+mn-ea"/>
                <a:cs typeface="+mn-cs"/>
              </a:rPr>
              <a:t>歳。</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平均余命は、スライド</a:t>
            </a:r>
            <a:r>
              <a:rPr kumimoji="1" lang="en-US" altLang="ja-JP" sz="1200" b="0" i="0" u="none" strike="noStrike" kern="1200" baseline="0" dirty="0">
                <a:solidFill>
                  <a:schemeClr val="tx1"/>
                </a:solidFill>
                <a:latin typeface="+mn-lt"/>
                <a:ea typeface="+mn-ea"/>
                <a:cs typeface="+mn-cs"/>
              </a:rPr>
              <a:t>11</a:t>
            </a:r>
            <a:r>
              <a:rPr kumimoji="1" lang="ja-JP" altLang="en-US" sz="1200" b="0" i="0" u="none" strike="noStrike" kern="1200" baseline="0" dirty="0">
                <a:solidFill>
                  <a:schemeClr val="tx1"/>
                </a:solidFill>
                <a:latin typeface="+mn-lt"/>
                <a:ea typeface="+mn-ea"/>
                <a:cs typeface="+mn-cs"/>
              </a:rPr>
              <a:t>ページ、冊子</a:t>
            </a:r>
            <a:r>
              <a:rPr kumimoji="1" lang="en-US" altLang="ja-JP" sz="1200" b="0" i="0" u="none" strike="noStrike" kern="1200" baseline="0" dirty="0">
                <a:solidFill>
                  <a:schemeClr val="tx1"/>
                </a:solidFill>
                <a:latin typeface="+mn-lt"/>
                <a:ea typeface="+mn-ea"/>
                <a:cs typeface="+mn-cs"/>
              </a:rPr>
              <a:t>7</a:t>
            </a:r>
            <a:r>
              <a:rPr kumimoji="1" lang="ja-JP" altLang="en-US" sz="1200" b="0" i="0" u="none" strike="noStrike" kern="1200" baseline="0" dirty="0">
                <a:solidFill>
                  <a:schemeClr val="tx1"/>
                </a:solidFill>
                <a:latin typeface="+mn-lt"/>
                <a:ea typeface="+mn-ea"/>
                <a:cs typeface="+mn-cs"/>
              </a:rPr>
              <a:t>ページにも掲載しています。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1882690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a:t>
            </a:r>
            <a:endParaRPr kumimoji="1" lang="en-US" altLang="ja-JP" dirty="0"/>
          </a:p>
          <a:p>
            <a:r>
              <a:rPr kumimoji="1" lang="ja-JP" altLang="en-US" dirty="0"/>
              <a:t>平均余命：𝑥 歳の人が 𝑥 歳以降に生存する年数の平均。</a:t>
            </a:r>
            <a:endParaRPr kumimoji="1" lang="en-US" altLang="ja-JP" dirty="0"/>
          </a:p>
          <a:p>
            <a:r>
              <a:rPr kumimoji="1" lang="ja-JP" altLang="en-US" dirty="0"/>
              <a:t>平均寿命：０歳の平均余命のこと。</a:t>
            </a:r>
            <a:endParaRPr kumimoji="1" lang="en-US" altLang="ja-JP" dirty="0"/>
          </a:p>
          <a:p>
            <a:endParaRPr kumimoji="1" lang="en-US" altLang="ja-JP" dirty="0"/>
          </a:p>
          <a:p>
            <a:r>
              <a:rPr kumimoji="1" lang="ja-JP" altLang="en-US" dirty="0"/>
              <a:t>厚生労働省「簡易生命表」</a:t>
            </a:r>
            <a:endParaRPr kumimoji="1" lang="en-US" altLang="ja-JP" dirty="0"/>
          </a:p>
          <a:p>
            <a:r>
              <a:rPr kumimoji="1" lang="en-US" altLang="ja-JP" dirty="0"/>
              <a:t>https://www.mhlw.go.jp/toukei/saikin/hw/seimei/list54-57-02.html</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11</a:t>
            </a:fld>
            <a:endParaRPr kumimoji="1" lang="ja-JP" altLang="en-US"/>
          </a:p>
        </p:txBody>
      </p:sp>
    </p:spTree>
    <p:extLst>
      <p:ext uri="{BB962C8B-B14F-4D97-AF65-F5344CB8AC3E}">
        <p14:creationId xmlns:p14="http://schemas.microsoft.com/office/powerpoint/2010/main" val="1994544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12</a:t>
            </a:fld>
            <a:endParaRPr kumimoji="1" lang="ja-JP" altLang="en-US"/>
          </a:p>
        </p:txBody>
      </p:sp>
    </p:spTree>
    <p:extLst>
      <p:ext uri="{BB962C8B-B14F-4D97-AF65-F5344CB8AC3E}">
        <p14:creationId xmlns:p14="http://schemas.microsoft.com/office/powerpoint/2010/main" val="24238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子どもの学費や結婚費用の援助などについて、自分はどうしたいのか考えておきましょう。</a:t>
            </a:r>
            <a:endParaRPr kumimoji="1" lang="en-US" altLang="ja-JP" sz="1200" b="0" i="0" u="none" strike="noStrike" kern="1200" baseline="0" dirty="0">
              <a:solidFill>
                <a:schemeClr val="tx1"/>
              </a:solidFill>
              <a:latin typeface="+mn-lt"/>
              <a:ea typeface="+mn-ea"/>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13</a:t>
            </a:fld>
            <a:endParaRPr kumimoji="1" lang="ja-JP" altLang="en-US"/>
          </a:p>
        </p:txBody>
      </p:sp>
    </p:spTree>
    <p:extLst>
      <p:ext uri="{BB962C8B-B14F-4D97-AF65-F5344CB8AC3E}">
        <p14:creationId xmlns:p14="http://schemas.microsoft.com/office/powerpoint/2010/main" val="19035206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A0150-329C-0684-EF39-63CC5F4C46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EE52158-1BCA-0839-E013-ACF4C07BA3B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8306CCA-EA60-FA7C-939B-E68122FBB3DE}"/>
              </a:ext>
            </a:extLst>
          </p:cNvPr>
          <p:cNvSpPr>
            <a:spLocks noGrp="1"/>
          </p:cNvSpPr>
          <p:nvPr>
            <p:ph type="body" idx="1"/>
          </p:nvPr>
        </p:nvSpPr>
        <p:spPr/>
        <p:txBody>
          <a:bodyPr/>
          <a:lstStyle/>
          <a:p>
            <a:r>
              <a:rPr kumimoji="1" lang="ja-JP" altLang="en-US" dirty="0"/>
              <a:t>死後の整理資金は、葬儀費用の他にも、</a:t>
            </a:r>
            <a:endParaRPr kumimoji="1" lang="en-US" altLang="ja-JP" dirty="0"/>
          </a:p>
          <a:p>
            <a:r>
              <a:rPr kumimoji="1" lang="ja-JP" altLang="en-US" dirty="0"/>
              <a:t>遺品整理にかかる費用、賃貸住宅に住んでいる場合は退去にかかる費用、車を所有している場合は廃車費用などが考えられ、</a:t>
            </a:r>
            <a:endParaRPr kumimoji="1" lang="en-US" altLang="ja-JP" dirty="0"/>
          </a:p>
          <a:p>
            <a:r>
              <a:rPr kumimoji="1" lang="ja-JP" altLang="en-US" dirty="0"/>
              <a:t>人や状況によって異なります。</a:t>
            </a:r>
            <a:endParaRPr kumimoji="1" lang="en-US" altLang="ja-JP" dirty="0"/>
          </a:p>
          <a:p>
            <a:endParaRPr kumimoji="1" lang="en-US" altLang="ja-JP" dirty="0"/>
          </a:p>
          <a:p>
            <a:r>
              <a:rPr kumimoji="1" lang="ja-JP" altLang="en-US" dirty="0"/>
              <a:t>葬儀にかかる平均費用は、新型コロナウイルス感染症の感染拡大前と比較すると減少傾向にあり、お墓や葬儀の種類の多</a:t>
            </a:r>
          </a:p>
          <a:p>
            <a:r>
              <a:rPr kumimoji="1" lang="ja-JP" altLang="en-US" dirty="0"/>
              <a:t>様化が進んでいます。</a:t>
            </a:r>
            <a:endParaRPr kumimoji="1" lang="en-US" altLang="ja-JP" dirty="0"/>
          </a:p>
          <a:p>
            <a:endParaRPr kumimoji="1" lang="en-US" altLang="ja-JP" dirty="0"/>
          </a:p>
          <a:p>
            <a:r>
              <a:rPr kumimoji="1" lang="ja-JP" altLang="en-US" dirty="0"/>
              <a:t>自分の場合はどうしたいのか、考えておくことも大切です。</a:t>
            </a:r>
          </a:p>
        </p:txBody>
      </p:sp>
      <p:sp>
        <p:nvSpPr>
          <p:cNvPr id="4" name="スライド番号プレースホルダー 3">
            <a:extLst>
              <a:ext uri="{FF2B5EF4-FFF2-40B4-BE49-F238E27FC236}">
                <a16:creationId xmlns:a16="http://schemas.microsoft.com/office/drawing/2014/main" id="{A937CEF3-D8E1-9E27-4F43-748C429B5F8F}"/>
              </a:ext>
            </a:extLst>
          </p:cNvPr>
          <p:cNvSpPr>
            <a:spLocks noGrp="1"/>
          </p:cNvSpPr>
          <p:nvPr>
            <p:ph type="sldNum" sz="quarter" idx="5"/>
          </p:nvPr>
        </p:nvSpPr>
        <p:spPr/>
        <p:txBody>
          <a:bodyPr/>
          <a:lstStyle/>
          <a:p>
            <a:fld id="{7ECD1EA4-6A89-44B9-A0D0-F6794AB861AA}" type="slidenum">
              <a:rPr kumimoji="1" lang="ja-JP" altLang="en-US" smtClean="0"/>
              <a:t>14</a:t>
            </a:fld>
            <a:endParaRPr kumimoji="1" lang="ja-JP" altLang="en-US"/>
          </a:p>
        </p:txBody>
      </p:sp>
    </p:spTree>
    <p:extLst>
      <p:ext uri="{BB962C8B-B14F-4D97-AF65-F5344CB8AC3E}">
        <p14:creationId xmlns:p14="http://schemas.microsoft.com/office/powerpoint/2010/main" val="41520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15C5E-F0BD-7872-939A-D40594CB6C3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1A9A926-9860-2003-1F41-19109CB9438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3B9EDDB-91EF-E2D1-7C66-CD6685B3E43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6059599-955A-7804-8FE0-A67EF1CE0E2F}"/>
              </a:ext>
            </a:extLst>
          </p:cNvPr>
          <p:cNvSpPr>
            <a:spLocks noGrp="1"/>
          </p:cNvSpPr>
          <p:nvPr>
            <p:ph type="sldNum" sz="quarter" idx="5"/>
          </p:nvPr>
        </p:nvSpPr>
        <p:spPr/>
        <p:txBody>
          <a:bodyPr/>
          <a:lstStyle/>
          <a:p>
            <a:fld id="{7ECD1EA4-6A89-44B9-A0D0-F6794AB861AA}" type="slidenum">
              <a:rPr kumimoji="1" lang="ja-JP" altLang="en-US" smtClean="0"/>
              <a:t>15</a:t>
            </a:fld>
            <a:endParaRPr kumimoji="1" lang="ja-JP" altLang="en-US"/>
          </a:p>
        </p:txBody>
      </p:sp>
    </p:spTree>
    <p:extLst>
      <p:ext uri="{BB962C8B-B14F-4D97-AF65-F5344CB8AC3E}">
        <p14:creationId xmlns:p14="http://schemas.microsoft.com/office/powerpoint/2010/main" val="10247935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16</a:t>
            </a:fld>
            <a:endParaRPr kumimoji="1" lang="ja-JP" altLang="en-US"/>
          </a:p>
        </p:txBody>
      </p:sp>
    </p:spTree>
    <p:extLst>
      <p:ext uri="{BB962C8B-B14F-4D97-AF65-F5344CB8AC3E}">
        <p14:creationId xmlns:p14="http://schemas.microsoft.com/office/powerpoint/2010/main" val="3597672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17</a:t>
            </a:fld>
            <a:endParaRPr kumimoji="1" lang="ja-JP" altLang="en-US"/>
          </a:p>
        </p:txBody>
      </p:sp>
    </p:spTree>
    <p:extLst>
      <p:ext uri="{BB962C8B-B14F-4D97-AF65-F5344CB8AC3E}">
        <p14:creationId xmlns:p14="http://schemas.microsoft.com/office/powerpoint/2010/main" val="1553055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老齢厚生年金は、総報酬制が導入された</a:t>
            </a:r>
            <a:r>
              <a:rPr kumimoji="1" lang="en-US" altLang="ja-JP" sz="1200" b="0" i="0" u="none" strike="noStrike" kern="1200" baseline="0" dirty="0">
                <a:solidFill>
                  <a:schemeClr val="tx1"/>
                </a:solidFill>
                <a:latin typeface="+mn-lt"/>
                <a:ea typeface="+mn-ea"/>
                <a:cs typeface="+mn-cs"/>
              </a:rPr>
              <a:t>2003</a:t>
            </a:r>
            <a:r>
              <a:rPr kumimoji="1" lang="ja-JP" altLang="en-US" sz="1200" b="0" i="0" u="none" strike="noStrike" kern="1200" baseline="0" dirty="0">
                <a:solidFill>
                  <a:schemeClr val="tx1"/>
                </a:solidFill>
                <a:latin typeface="+mn-lt"/>
                <a:ea typeface="+mn-ea"/>
                <a:cs typeface="+mn-cs"/>
              </a:rPr>
              <a:t>（平成</a:t>
            </a:r>
            <a:r>
              <a:rPr kumimoji="1" lang="en-US" altLang="ja-JP" sz="1200" b="0" i="0" u="none" strike="noStrike" kern="1200" baseline="0" dirty="0">
                <a:solidFill>
                  <a:schemeClr val="tx1"/>
                </a:solidFill>
                <a:latin typeface="+mn-lt"/>
                <a:ea typeface="+mn-ea"/>
                <a:cs typeface="+mn-cs"/>
              </a:rPr>
              <a:t>15</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4</a:t>
            </a:r>
            <a:r>
              <a:rPr kumimoji="1" lang="ja-JP" altLang="en-US" sz="1200" b="0" i="0" u="none" strike="noStrike" kern="1200" baseline="0" dirty="0">
                <a:solidFill>
                  <a:schemeClr val="tx1"/>
                </a:solidFill>
                <a:latin typeface="+mn-lt"/>
                <a:ea typeface="+mn-ea"/>
                <a:cs typeface="+mn-cs"/>
              </a:rPr>
              <a:t>月前後で計算が変わります。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＜ご参考＞</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・おおよその年金額を知りたいときは、「老齢基礎年金早見表」「老齢厚生年金早見表」をご覧ください。　</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➡スライド</a:t>
            </a:r>
            <a:r>
              <a:rPr kumimoji="1" lang="en-US" altLang="ja-JP" sz="1200" b="0" i="0" u="none" strike="noStrike" kern="1200" baseline="0" dirty="0">
                <a:solidFill>
                  <a:schemeClr val="tx1"/>
                </a:solidFill>
                <a:latin typeface="+mn-lt"/>
                <a:ea typeface="+mn-ea"/>
                <a:cs typeface="+mn-cs"/>
              </a:rPr>
              <a:t>21</a:t>
            </a:r>
            <a:r>
              <a:rPr kumimoji="1" lang="ja-JP" altLang="en-US" sz="1200" b="0" i="0" u="none" strike="noStrike" kern="1200" baseline="0" dirty="0">
                <a:solidFill>
                  <a:schemeClr val="tx1"/>
                </a:solidFill>
                <a:latin typeface="+mn-lt"/>
                <a:ea typeface="+mn-ea"/>
                <a:cs typeface="+mn-cs"/>
              </a:rPr>
              <a:t>ページ、冊子</a:t>
            </a:r>
            <a:r>
              <a:rPr kumimoji="1" lang="en-US" altLang="ja-JP" sz="1200" b="0" i="0" u="none" strike="noStrike" kern="1200" baseline="0" dirty="0">
                <a:solidFill>
                  <a:schemeClr val="tx1"/>
                </a:solidFill>
                <a:latin typeface="+mn-lt"/>
                <a:ea typeface="+mn-ea"/>
                <a:cs typeface="+mn-cs"/>
              </a:rPr>
              <a:t>11</a:t>
            </a:r>
            <a:r>
              <a:rPr kumimoji="1" lang="ja-JP" altLang="en-US" sz="1200" b="0" i="0" u="none" strike="noStrike" kern="1200" baseline="0" dirty="0">
                <a:solidFill>
                  <a:schemeClr val="tx1"/>
                </a:solidFill>
                <a:latin typeface="+mn-lt"/>
                <a:ea typeface="+mn-ea"/>
                <a:cs typeface="+mn-cs"/>
              </a:rPr>
              <a:t>ページ参照</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・あなたの年金額を確認したいときは、ねんきん定期便やねんきんネットで確認することもできます。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➡スライド</a:t>
            </a:r>
            <a:r>
              <a:rPr kumimoji="1" lang="en-US" altLang="ja-JP" sz="1200" b="0" i="0" u="none" strike="noStrike" kern="1200" baseline="0" dirty="0">
                <a:solidFill>
                  <a:schemeClr val="tx1"/>
                </a:solidFill>
                <a:latin typeface="+mn-lt"/>
                <a:ea typeface="+mn-ea"/>
                <a:cs typeface="+mn-cs"/>
              </a:rPr>
              <a:t>22</a:t>
            </a:r>
            <a:r>
              <a:rPr kumimoji="1" lang="ja-JP" altLang="en-US" sz="1200" b="0" i="0" u="none" strike="noStrike" kern="1200" baseline="0" dirty="0">
                <a:solidFill>
                  <a:schemeClr val="tx1"/>
                </a:solidFill>
                <a:latin typeface="+mn-lt"/>
                <a:ea typeface="+mn-ea"/>
                <a:cs typeface="+mn-cs"/>
              </a:rPr>
              <a:t>ページ、冊子</a:t>
            </a:r>
            <a:r>
              <a:rPr kumimoji="1" lang="en-US" altLang="ja-JP" sz="1200" b="0" i="0" u="none" strike="noStrike" kern="1200" baseline="0" dirty="0">
                <a:solidFill>
                  <a:schemeClr val="tx1"/>
                </a:solidFill>
                <a:latin typeface="+mn-lt"/>
                <a:ea typeface="+mn-ea"/>
                <a:cs typeface="+mn-cs"/>
              </a:rPr>
              <a:t>11</a:t>
            </a:r>
            <a:r>
              <a:rPr kumimoji="1" lang="ja-JP" altLang="en-US" sz="1200" b="0" i="0" u="none" strike="noStrike" kern="1200" baseline="0" dirty="0">
                <a:solidFill>
                  <a:schemeClr val="tx1"/>
                </a:solidFill>
                <a:latin typeface="+mn-lt"/>
                <a:ea typeface="+mn-ea"/>
                <a:cs typeface="+mn-cs"/>
              </a:rPr>
              <a:t>ページ参照</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18</a:t>
            </a:fld>
            <a:endParaRPr kumimoji="1" lang="ja-JP" altLang="en-US"/>
          </a:p>
        </p:txBody>
      </p:sp>
    </p:spTree>
    <p:extLst>
      <p:ext uri="{BB962C8B-B14F-4D97-AF65-F5344CB8AC3E}">
        <p14:creationId xmlns:p14="http://schemas.microsoft.com/office/powerpoint/2010/main" val="37618673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19</a:t>
            </a:fld>
            <a:endParaRPr kumimoji="1" lang="ja-JP" altLang="en-US"/>
          </a:p>
        </p:txBody>
      </p:sp>
    </p:spTree>
    <p:extLst>
      <p:ext uri="{BB962C8B-B14F-4D97-AF65-F5344CB8AC3E}">
        <p14:creationId xmlns:p14="http://schemas.microsoft.com/office/powerpoint/2010/main" val="407862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20</a:t>
            </a:fld>
            <a:endParaRPr kumimoji="1" lang="ja-JP" altLang="en-US"/>
          </a:p>
        </p:txBody>
      </p:sp>
    </p:spTree>
    <p:extLst>
      <p:ext uri="{BB962C8B-B14F-4D97-AF65-F5344CB8AC3E}">
        <p14:creationId xmlns:p14="http://schemas.microsoft.com/office/powerpoint/2010/main" val="3353815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会社員として働いてきた人などは、「公的保障」「企業保障」「私的保障」の</a:t>
            </a:r>
            <a:r>
              <a:rPr kumimoji="1" lang="en-US" altLang="ja-JP" sz="1200" b="0" i="0" u="none" strike="noStrike" kern="1200" baseline="0" dirty="0">
                <a:solidFill>
                  <a:schemeClr val="tx1"/>
                </a:solidFill>
                <a:latin typeface="+mn-lt"/>
                <a:ea typeface="+mn-ea"/>
                <a:cs typeface="+mn-cs"/>
              </a:rPr>
              <a:t>3 </a:t>
            </a:r>
            <a:r>
              <a:rPr kumimoji="1" lang="ja-JP" altLang="en-US" sz="1200" b="0" i="0" u="none" strike="noStrike" kern="1200" baseline="0" dirty="0">
                <a:solidFill>
                  <a:schemeClr val="tx1"/>
                </a:solidFill>
                <a:latin typeface="+mn-lt"/>
                <a:ea typeface="+mn-ea"/>
                <a:cs typeface="+mn-cs"/>
              </a:rPr>
              <a:t>つが定年退職後の家計を支える柱となります。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定年退職後の生活費のベースは、公的保障である老齢年金によってある程度はまかなえますが、私的保障をあらかじめ自分で準備しておくことも大切です。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チェックリストの中でイメージできているものは、どのくらいありますか？</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a:t>
            </a:fld>
            <a:endParaRPr kumimoji="1" lang="ja-JP" altLang="en-US"/>
          </a:p>
        </p:txBody>
      </p:sp>
    </p:spTree>
    <p:extLst>
      <p:ext uri="{BB962C8B-B14F-4D97-AF65-F5344CB8AC3E}">
        <p14:creationId xmlns:p14="http://schemas.microsoft.com/office/powerpoint/2010/main" val="2501343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事例：会社員・田中さんの老齢年金（スライド前ページ）で考えると、</a:t>
            </a:r>
            <a:endParaRPr kumimoji="1" lang="en-US" altLang="ja-JP" dirty="0"/>
          </a:p>
          <a:p>
            <a:r>
              <a:rPr kumimoji="1" lang="ja-JP" altLang="en-US" dirty="0"/>
              <a:t>国民年金に</a:t>
            </a:r>
            <a:r>
              <a:rPr kumimoji="1" lang="en-US" altLang="ja-JP" dirty="0"/>
              <a:t>40</a:t>
            </a:r>
            <a:r>
              <a:rPr kumimoji="1" lang="ja-JP" altLang="en-US" dirty="0"/>
              <a:t>年加入なので、老齢基礎年金は</a:t>
            </a:r>
            <a:r>
              <a:rPr kumimoji="1" lang="en-US" altLang="ja-JP" dirty="0"/>
              <a:t>84.7</a:t>
            </a:r>
            <a:r>
              <a:rPr kumimoji="1" lang="ja-JP" altLang="en-US" dirty="0"/>
              <a:t>万円／年、</a:t>
            </a:r>
            <a:endParaRPr kumimoji="1" lang="en-US" altLang="ja-JP" dirty="0"/>
          </a:p>
          <a:p>
            <a:r>
              <a:rPr kumimoji="1" lang="ja-JP" altLang="en-US" dirty="0"/>
              <a:t>厚生年金に</a:t>
            </a:r>
            <a:r>
              <a:rPr kumimoji="1" lang="en-US" altLang="ja-JP" dirty="0"/>
              <a:t>38</a:t>
            </a:r>
            <a:r>
              <a:rPr kumimoji="1" lang="ja-JP" altLang="en-US" dirty="0"/>
              <a:t>年加入・平均年収</a:t>
            </a:r>
            <a:r>
              <a:rPr kumimoji="1" lang="en-US" altLang="ja-JP" dirty="0"/>
              <a:t>500</a:t>
            </a:r>
            <a:r>
              <a:rPr kumimoji="1" lang="ja-JP" altLang="en-US" dirty="0"/>
              <a:t>万円なので、老齢厚生年金は</a:t>
            </a:r>
            <a:r>
              <a:rPr kumimoji="1" lang="en-US" altLang="ja-JP" dirty="0"/>
              <a:t>104.2</a:t>
            </a:r>
            <a:r>
              <a:rPr kumimoji="1" lang="ja-JP" altLang="en-US" dirty="0"/>
              <a:t>万円／年となります。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21</a:t>
            </a:fld>
            <a:endParaRPr kumimoji="1" lang="ja-JP" altLang="en-US"/>
          </a:p>
        </p:txBody>
      </p:sp>
    </p:spTree>
    <p:extLst>
      <p:ext uri="{BB962C8B-B14F-4D97-AF65-F5344CB8AC3E}">
        <p14:creationId xmlns:p14="http://schemas.microsoft.com/office/powerpoint/2010/main" val="693671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22</a:t>
            </a:fld>
            <a:endParaRPr kumimoji="1" lang="ja-JP" altLang="en-US"/>
          </a:p>
        </p:txBody>
      </p:sp>
    </p:spTree>
    <p:extLst>
      <p:ext uri="{BB962C8B-B14F-4D97-AF65-F5344CB8AC3E}">
        <p14:creationId xmlns:p14="http://schemas.microsoft.com/office/powerpoint/2010/main" val="14753731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老齢年金は原則</a:t>
            </a:r>
            <a:r>
              <a:rPr kumimoji="1" lang="en-US" altLang="ja-JP" sz="1200" b="0" i="0" u="none" strike="noStrike" kern="1200" baseline="0" dirty="0">
                <a:solidFill>
                  <a:schemeClr val="tx1"/>
                </a:solidFill>
                <a:latin typeface="+mn-lt"/>
                <a:ea typeface="+mn-ea"/>
                <a:cs typeface="+mn-cs"/>
              </a:rPr>
              <a:t>65 </a:t>
            </a:r>
            <a:r>
              <a:rPr kumimoji="1" lang="ja-JP" altLang="en-US" sz="1200" b="0" i="0" u="none" strike="noStrike" kern="1200" baseline="0" dirty="0">
                <a:solidFill>
                  <a:schemeClr val="tx1"/>
                </a:solidFill>
                <a:latin typeface="+mn-lt"/>
                <a:ea typeface="+mn-ea"/>
                <a:cs typeface="+mn-cs"/>
              </a:rPr>
              <a:t>歳から受け取れますが、</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早く受け取りたい人は</a:t>
            </a:r>
            <a:r>
              <a:rPr kumimoji="1" lang="en-US" altLang="ja-JP" sz="1200" b="0" i="0" u="none" strike="noStrike" kern="1200" baseline="0" dirty="0">
                <a:solidFill>
                  <a:schemeClr val="tx1"/>
                </a:solidFill>
                <a:latin typeface="+mn-lt"/>
                <a:ea typeface="+mn-ea"/>
                <a:cs typeface="+mn-cs"/>
              </a:rPr>
              <a:t>60 </a:t>
            </a:r>
            <a:r>
              <a:rPr kumimoji="1" lang="ja-JP" altLang="en-US" sz="1200" b="0" i="0" u="none" strike="noStrike" kern="1200" baseline="0" dirty="0">
                <a:solidFill>
                  <a:schemeClr val="tx1"/>
                </a:solidFill>
                <a:latin typeface="+mn-lt"/>
                <a:ea typeface="+mn-ea"/>
                <a:cs typeface="+mn-cs"/>
              </a:rPr>
              <a:t>歳から</a:t>
            </a:r>
            <a:r>
              <a:rPr kumimoji="1" lang="en-US" altLang="ja-JP" sz="1200" b="0" i="0" u="none" strike="noStrike" kern="1200" baseline="0" dirty="0">
                <a:solidFill>
                  <a:schemeClr val="tx1"/>
                </a:solidFill>
                <a:latin typeface="+mn-lt"/>
                <a:ea typeface="+mn-ea"/>
                <a:cs typeface="+mn-cs"/>
              </a:rPr>
              <a:t>65 </a:t>
            </a:r>
            <a:r>
              <a:rPr kumimoji="1" lang="ja-JP" altLang="en-US" sz="1200" b="0" i="0" u="none" strike="noStrike" kern="1200" baseline="0" dirty="0">
                <a:solidFill>
                  <a:schemeClr val="tx1"/>
                </a:solidFill>
                <a:latin typeface="+mn-lt"/>
                <a:ea typeface="+mn-ea"/>
                <a:cs typeface="+mn-cs"/>
              </a:rPr>
              <a:t>歳になるまでの間に１カ月単位で繰り上げることができます。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一方で遅らせてもよい人は</a:t>
            </a:r>
            <a:r>
              <a:rPr kumimoji="1" lang="en-US" altLang="ja-JP" sz="1200" b="0" i="0" u="none" strike="noStrike" kern="1200" baseline="0" dirty="0">
                <a:solidFill>
                  <a:schemeClr val="tx1"/>
                </a:solidFill>
                <a:latin typeface="+mn-lt"/>
                <a:ea typeface="+mn-ea"/>
                <a:cs typeface="+mn-cs"/>
              </a:rPr>
              <a:t>66 </a:t>
            </a:r>
            <a:r>
              <a:rPr kumimoji="1" lang="ja-JP" altLang="en-US" sz="1200" b="0" i="0" u="none" strike="noStrike" kern="1200" baseline="0" dirty="0">
                <a:solidFill>
                  <a:schemeClr val="tx1"/>
                </a:solidFill>
                <a:latin typeface="+mn-lt"/>
                <a:ea typeface="+mn-ea"/>
                <a:cs typeface="+mn-cs"/>
              </a:rPr>
              <a:t>歳から</a:t>
            </a:r>
            <a:r>
              <a:rPr kumimoji="1" lang="en-US" altLang="ja-JP" sz="1200" b="0" i="0" u="none" strike="noStrike" kern="1200" baseline="0" dirty="0">
                <a:solidFill>
                  <a:schemeClr val="tx1"/>
                </a:solidFill>
                <a:latin typeface="+mn-lt"/>
                <a:ea typeface="+mn-ea"/>
                <a:cs typeface="+mn-cs"/>
              </a:rPr>
              <a:t>75 </a:t>
            </a:r>
            <a:r>
              <a:rPr kumimoji="1" lang="ja-JP" altLang="en-US" sz="1200" b="0" i="0" u="none" strike="noStrike" kern="1200" baseline="0" dirty="0">
                <a:solidFill>
                  <a:schemeClr val="tx1"/>
                </a:solidFill>
                <a:latin typeface="+mn-lt"/>
                <a:ea typeface="+mn-ea"/>
                <a:cs typeface="+mn-cs"/>
              </a:rPr>
              <a:t>歳になるまでの間に</a:t>
            </a:r>
            <a:r>
              <a:rPr kumimoji="1" lang="en-US" altLang="ja-JP" sz="1200" b="0" i="0" u="none" strike="noStrike" kern="1200" baseline="0" dirty="0">
                <a:solidFill>
                  <a:schemeClr val="tx1"/>
                </a:solidFill>
                <a:latin typeface="+mn-lt"/>
                <a:ea typeface="+mn-ea"/>
                <a:cs typeface="+mn-cs"/>
              </a:rPr>
              <a:t>1</a:t>
            </a:r>
            <a:r>
              <a:rPr kumimoji="1" lang="ja-JP" altLang="en-US" sz="1200" b="0" i="0" u="none" strike="noStrike" kern="1200" baseline="0" dirty="0">
                <a:solidFill>
                  <a:schemeClr val="tx1"/>
                </a:solidFill>
                <a:latin typeface="+mn-lt"/>
                <a:ea typeface="+mn-ea"/>
                <a:cs typeface="+mn-cs"/>
              </a:rPr>
              <a:t>カ月単位で繰り下げることができます。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23</a:t>
            </a:fld>
            <a:endParaRPr kumimoji="1" lang="ja-JP" altLang="en-US"/>
          </a:p>
        </p:txBody>
      </p:sp>
    </p:spTree>
    <p:extLst>
      <p:ext uri="{BB962C8B-B14F-4D97-AF65-F5344CB8AC3E}">
        <p14:creationId xmlns:p14="http://schemas.microsoft.com/office/powerpoint/2010/main" val="25448023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24</a:t>
            </a:fld>
            <a:endParaRPr kumimoji="1" lang="ja-JP" altLang="en-US"/>
          </a:p>
        </p:txBody>
      </p:sp>
    </p:spTree>
    <p:extLst>
      <p:ext uri="{BB962C8B-B14F-4D97-AF65-F5344CB8AC3E}">
        <p14:creationId xmlns:p14="http://schemas.microsoft.com/office/powerpoint/2010/main" val="8139742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25</a:t>
            </a:fld>
            <a:endParaRPr kumimoji="1" lang="ja-JP" altLang="en-US"/>
          </a:p>
        </p:txBody>
      </p:sp>
    </p:spTree>
    <p:extLst>
      <p:ext uri="{BB962C8B-B14F-4D97-AF65-F5344CB8AC3E}">
        <p14:creationId xmlns:p14="http://schemas.microsoft.com/office/powerpoint/2010/main" val="41296146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60</a:t>
            </a:r>
            <a:r>
              <a:rPr kumimoji="1" lang="ja-JP" altLang="en-US" dirty="0"/>
              <a:t>歳以上の人の平均余命は、スライド</a:t>
            </a:r>
            <a:r>
              <a:rPr kumimoji="1" lang="en-US" altLang="ja-JP" dirty="0"/>
              <a:t>11</a:t>
            </a:r>
            <a:r>
              <a:rPr kumimoji="1" lang="ja-JP" altLang="en-US" dirty="0"/>
              <a:t>ページ・冊子７ページで確認できますが、</a:t>
            </a:r>
            <a:r>
              <a:rPr kumimoji="1" lang="en-US" altLang="ja-JP" dirty="0"/>
              <a:t>60</a:t>
            </a:r>
            <a:r>
              <a:rPr kumimoji="1" lang="ja-JP" altLang="en-US" dirty="0"/>
              <a:t>歳未満の人の平均余命は簡易生命表で確認してみましょう。</a:t>
            </a:r>
            <a:endParaRPr kumimoji="1" lang="en-US" altLang="ja-JP" dirty="0"/>
          </a:p>
          <a:p>
            <a:endParaRPr kumimoji="1" lang="en-US" altLang="ja-JP" dirty="0"/>
          </a:p>
          <a:p>
            <a:r>
              <a:rPr kumimoji="1" lang="ja-JP" altLang="en-US" dirty="0"/>
              <a:t>＜ご参考＞厚生労働省「簡易生命表」</a:t>
            </a:r>
            <a:endParaRPr kumimoji="1" lang="en-US" altLang="ja-JP" dirty="0"/>
          </a:p>
          <a:p>
            <a:r>
              <a:rPr kumimoji="1" lang="en-US" altLang="ja-JP" dirty="0"/>
              <a:t>https://www.mhlw.go.jp/toukei/saikin/hw/seimei/list54-57-02.html</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27</a:t>
            </a:fld>
            <a:endParaRPr kumimoji="1" lang="ja-JP" altLang="en-US"/>
          </a:p>
        </p:txBody>
      </p:sp>
    </p:spTree>
    <p:extLst>
      <p:ext uri="{BB962C8B-B14F-4D97-AF65-F5344CB8AC3E}">
        <p14:creationId xmlns:p14="http://schemas.microsoft.com/office/powerpoint/2010/main" val="19620942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定年年齢の延長や継続雇用制度の導入などが進んでいますが、</a:t>
            </a:r>
            <a:r>
              <a:rPr kumimoji="1" lang="en-US" altLang="ja-JP" dirty="0"/>
              <a:t>60 </a:t>
            </a:r>
            <a:r>
              <a:rPr kumimoji="1" lang="ja-JP" altLang="en-US" dirty="0"/>
              <a:t>歳以降の賃金が従来の賃金よりも減少することもあります。</a:t>
            </a:r>
            <a:endParaRPr kumimoji="1" lang="en-US" altLang="ja-JP" dirty="0"/>
          </a:p>
          <a:p>
            <a:r>
              <a:rPr kumimoji="1" lang="ja-JP" altLang="en-US" dirty="0"/>
              <a:t>雇用保険は、失業時の保障だけでなく、再就職や継続勤務に対する給付もありますので、確認しておきましょう。</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28</a:t>
            </a:fld>
            <a:endParaRPr kumimoji="1" lang="ja-JP" altLang="en-US"/>
          </a:p>
        </p:txBody>
      </p:sp>
    </p:spTree>
    <p:extLst>
      <p:ext uri="{BB962C8B-B14F-4D97-AF65-F5344CB8AC3E}">
        <p14:creationId xmlns:p14="http://schemas.microsoft.com/office/powerpoint/2010/main" val="4135563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a:t>
            </a:r>
            <a:endParaRPr kumimoji="1" lang="en-US" altLang="ja-JP" dirty="0"/>
          </a:p>
          <a:p>
            <a:r>
              <a:rPr kumimoji="1" lang="ja-JP" altLang="en-US" dirty="0"/>
              <a:t>●就業促進手当</a:t>
            </a:r>
            <a:endParaRPr kumimoji="1" lang="en-US" altLang="ja-JP" dirty="0"/>
          </a:p>
          <a:p>
            <a:r>
              <a:rPr kumimoji="1" lang="ja-JP" altLang="en-US" sz="1200" b="0" i="0" u="none" strike="noStrike" kern="1200" baseline="0" dirty="0">
                <a:solidFill>
                  <a:schemeClr val="tx1"/>
                </a:solidFill>
                <a:latin typeface="+mn-lt"/>
                <a:ea typeface="+mn-ea"/>
                <a:cs typeface="+mn-cs"/>
              </a:rPr>
              <a:t>基本手当の受給資格の決定を受けた後（求職の申込み後）、早期に再就職や自営開始した場合は「再就職手当」を受け取れます。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基本手当の支給残日数が所定給付日数の３分の１以上残っているなどの受給要件があり、早期に再就職したほうが再就職手当の給付率が高くなります。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再就職手当を受給した人が、再就職先に６カ月以上雇用され、再就職後の賃金が離職前の賃金より低い場合は「就業促進定着手当」を受け取れます。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a:t>
            </a:r>
            <a:r>
              <a:rPr kumimoji="1" lang="zh-TW" altLang="en-US" sz="1200" b="0" i="0" u="none" strike="noStrike" kern="1200" baseline="0" dirty="0">
                <a:solidFill>
                  <a:schemeClr val="tx1"/>
                </a:solidFill>
                <a:latin typeface="+mn-lt"/>
                <a:ea typeface="+mn-ea"/>
                <a:cs typeface="+mn-cs"/>
              </a:rPr>
              <a:t>高年齢雇用継続給付</a:t>
            </a:r>
            <a:endParaRPr kumimoji="1" lang="en-US" altLang="zh-TW"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高年齢雇用継続給付には、基本手当を受け取らず継続勤務した人（転職を含む）を対象とする「高年齢雇用継続基本給付金」と、</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基本手当を受け取り再就職した人を対象とする「高年齢再就職給付金」があります。</a:t>
            </a:r>
          </a:p>
          <a:p>
            <a:r>
              <a:rPr kumimoji="1" lang="en-US" altLang="ja-JP" sz="1200" b="0" i="0" u="none" strike="noStrike" kern="1200" baseline="0" dirty="0">
                <a:solidFill>
                  <a:schemeClr val="tx1"/>
                </a:solidFill>
                <a:latin typeface="+mn-lt"/>
                <a:ea typeface="+mn-ea"/>
                <a:cs typeface="+mn-cs"/>
              </a:rPr>
              <a:t>60 </a:t>
            </a:r>
            <a:r>
              <a:rPr kumimoji="1" lang="ja-JP" altLang="en-US" sz="1200" b="0" i="0" u="none" strike="noStrike" kern="1200" baseline="0" dirty="0">
                <a:solidFill>
                  <a:schemeClr val="tx1"/>
                </a:solidFill>
                <a:latin typeface="+mn-lt"/>
                <a:ea typeface="+mn-ea"/>
                <a:cs typeface="+mn-cs"/>
              </a:rPr>
              <a:t>歳以上</a:t>
            </a:r>
            <a:r>
              <a:rPr kumimoji="1" lang="en-US" altLang="ja-JP" sz="1200" b="0" i="0" u="none" strike="noStrike" kern="1200" baseline="0" dirty="0">
                <a:solidFill>
                  <a:schemeClr val="tx1"/>
                </a:solidFill>
                <a:latin typeface="+mn-lt"/>
                <a:ea typeface="+mn-ea"/>
                <a:cs typeface="+mn-cs"/>
              </a:rPr>
              <a:t>65 </a:t>
            </a:r>
            <a:r>
              <a:rPr kumimoji="1" lang="ja-JP" altLang="en-US" sz="1200" b="0" i="0" u="none" strike="noStrike" kern="1200" baseline="0" dirty="0">
                <a:solidFill>
                  <a:schemeClr val="tx1"/>
                </a:solidFill>
                <a:latin typeface="+mn-lt"/>
                <a:ea typeface="+mn-ea"/>
                <a:cs typeface="+mn-cs"/>
              </a:rPr>
              <a:t>歳未満の人で、賃金が</a:t>
            </a:r>
            <a:r>
              <a:rPr kumimoji="1" lang="en-US" altLang="ja-JP" sz="1200" b="0" i="0" u="none" strike="noStrike" kern="1200" baseline="0" dirty="0">
                <a:solidFill>
                  <a:schemeClr val="tx1"/>
                </a:solidFill>
                <a:latin typeface="+mn-lt"/>
                <a:ea typeface="+mn-ea"/>
                <a:cs typeface="+mn-cs"/>
              </a:rPr>
              <a:t>60 </a:t>
            </a:r>
            <a:r>
              <a:rPr kumimoji="1" lang="ja-JP" altLang="en-US" sz="1200" b="0" i="0" u="none" strike="noStrike" kern="1200" baseline="0" dirty="0">
                <a:solidFill>
                  <a:schemeClr val="tx1"/>
                </a:solidFill>
                <a:latin typeface="+mn-lt"/>
                <a:ea typeface="+mn-ea"/>
                <a:cs typeface="+mn-cs"/>
              </a:rPr>
              <a:t>歳のときや再就職前の</a:t>
            </a:r>
            <a:r>
              <a:rPr kumimoji="1" lang="en-US" altLang="ja-JP" sz="1200" b="0" i="0" u="none" strike="noStrike" kern="1200" baseline="0" dirty="0">
                <a:solidFill>
                  <a:schemeClr val="tx1"/>
                </a:solidFill>
                <a:latin typeface="+mn-lt"/>
                <a:ea typeface="+mn-ea"/>
                <a:cs typeface="+mn-cs"/>
              </a:rPr>
              <a:t>75% </a:t>
            </a:r>
            <a:r>
              <a:rPr kumimoji="1" lang="ja-JP" altLang="en-US" sz="1200" b="0" i="0" u="none" strike="noStrike" kern="1200" baseline="0" dirty="0">
                <a:solidFill>
                  <a:schemeClr val="tx1"/>
                </a:solidFill>
                <a:latin typeface="+mn-lt"/>
                <a:ea typeface="+mn-ea"/>
                <a:cs typeface="+mn-cs"/>
              </a:rPr>
              <a:t>未満に下がったなどの一定の受給要件を満たす場合に受け取れます。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29</a:t>
            </a:fld>
            <a:endParaRPr kumimoji="1" lang="ja-JP" altLang="en-US"/>
          </a:p>
        </p:txBody>
      </p:sp>
    </p:spTree>
    <p:extLst>
      <p:ext uri="{BB962C8B-B14F-4D97-AF65-F5344CB8AC3E}">
        <p14:creationId xmlns:p14="http://schemas.microsoft.com/office/powerpoint/2010/main" val="3265088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退職金制度や企業年金制度は会社によって異なり、退職金の受取方法を一時金か年金か選べる場合もあります。</a:t>
            </a:r>
            <a:endParaRPr kumimoji="1" lang="en-US" altLang="ja-JP" dirty="0"/>
          </a:p>
          <a:p>
            <a:r>
              <a:rPr kumimoji="1" lang="ja-JP" altLang="en-US" dirty="0"/>
              <a:t>受取総額や税金（一時金受取は退職所得、年金受取は雑所得）などを考慮して、受取方法を選びましょう。</a:t>
            </a:r>
            <a:endParaRPr kumimoji="1" lang="en-US" altLang="ja-JP" dirty="0"/>
          </a:p>
          <a:p>
            <a:endParaRPr kumimoji="1" lang="ja-JP" altLang="en-US" dirty="0"/>
          </a:p>
          <a:p>
            <a:r>
              <a:rPr kumimoji="1" lang="ja-JP" altLang="en-US" dirty="0"/>
              <a:t>勤務先に「退職所得の受給に関する申告書」を提出すると、退職金から所得税・住民税が源泉徴収され、納税が完了します。</a:t>
            </a:r>
            <a:endParaRPr kumimoji="1" lang="en-US" altLang="ja-JP" dirty="0"/>
          </a:p>
          <a:p>
            <a:r>
              <a:rPr kumimoji="1" lang="ja-JP" altLang="en-US" dirty="0"/>
              <a:t>勤務先に申告書を提出しなかった場合は、退職金額（額面）から</a:t>
            </a:r>
            <a:r>
              <a:rPr kumimoji="1" lang="en-US" altLang="ja-JP" dirty="0"/>
              <a:t>20.42</a:t>
            </a:r>
            <a:r>
              <a:rPr kumimoji="1" lang="ja-JP" altLang="en-US" dirty="0"/>
              <a:t>％の所得税が源泉徴収されるため、還付を受ける場合は改めて自分で確定申告をして精算します。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30</a:t>
            </a:fld>
            <a:endParaRPr kumimoji="1" lang="ja-JP" altLang="en-US"/>
          </a:p>
        </p:txBody>
      </p:sp>
    </p:spTree>
    <p:extLst>
      <p:ext uri="{BB962C8B-B14F-4D97-AF65-F5344CB8AC3E}">
        <p14:creationId xmlns:p14="http://schemas.microsoft.com/office/powerpoint/2010/main" val="19105925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31</a:t>
            </a:fld>
            <a:endParaRPr kumimoji="1" lang="ja-JP" altLang="en-US"/>
          </a:p>
        </p:txBody>
      </p:sp>
    </p:spTree>
    <p:extLst>
      <p:ext uri="{BB962C8B-B14F-4D97-AF65-F5344CB8AC3E}">
        <p14:creationId xmlns:p14="http://schemas.microsoft.com/office/powerpoint/2010/main" val="561622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定年退職後の収支が資金不足になりそうな場合は、定年退職を迎えるまでに不足額を自分で準備しておくと安心です。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支出見込額（生活費など）から収入見込額（公的年金など）を差し引くことで、自分で準備しておきたい金額がわかります。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a:t>
            </a:fld>
            <a:endParaRPr kumimoji="1" lang="ja-JP" altLang="en-US"/>
          </a:p>
        </p:txBody>
      </p:sp>
    </p:spTree>
    <p:extLst>
      <p:ext uri="{BB962C8B-B14F-4D97-AF65-F5344CB8AC3E}">
        <p14:creationId xmlns:p14="http://schemas.microsoft.com/office/powerpoint/2010/main" val="27554971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32</a:t>
            </a:fld>
            <a:endParaRPr kumimoji="1" lang="ja-JP" altLang="en-US"/>
          </a:p>
        </p:txBody>
      </p:sp>
    </p:spTree>
    <p:extLst>
      <p:ext uri="{BB962C8B-B14F-4D97-AF65-F5344CB8AC3E}">
        <p14:creationId xmlns:p14="http://schemas.microsoft.com/office/powerpoint/2010/main" val="31645531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33</a:t>
            </a:fld>
            <a:endParaRPr kumimoji="1" lang="ja-JP" altLang="en-US"/>
          </a:p>
        </p:txBody>
      </p:sp>
    </p:spTree>
    <p:extLst>
      <p:ext uri="{BB962C8B-B14F-4D97-AF65-F5344CB8AC3E}">
        <p14:creationId xmlns:p14="http://schemas.microsoft.com/office/powerpoint/2010/main" val="28470486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34</a:t>
            </a:fld>
            <a:endParaRPr kumimoji="1" lang="ja-JP" altLang="en-US"/>
          </a:p>
        </p:txBody>
      </p:sp>
    </p:spTree>
    <p:extLst>
      <p:ext uri="{BB962C8B-B14F-4D97-AF65-F5344CB8AC3E}">
        <p14:creationId xmlns:p14="http://schemas.microsoft.com/office/powerpoint/2010/main" val="15047316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35</a:t>
            </a:fld>
            <a:endParaRPr kumimoji="1" lang="ja-JP" altLang="en-US"/>
          </a:p>
        </p:txBody>
      </p:sp>
    </p:spTree>
    <p:extLst>
      <p:ext uri="{BB962C8B-B14F-4D97-AF65-F5344CB8AC3E}">
        <p14:creationId xmlns:p14="http://schemas.microsoft.com/office/powerpoint/2010/main" val="40026879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定年退職前後に必要となる検討事項や手続きについて、あらかじめ理解しておくと安心です。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36</a:t>
            </a:fld>
            <a:endParaRPr kumimoji="1" lang="ja-JP" altLang="en-US"/>
          </a:p>
        </p:txBody>
      </p:sp>
    </p:spTree>
    <p:extLst>
      <p:ext uri="{BB962C8B-B14F-4D97-AF65-F5344CB8AC3E}">
        <p14:creationId xmlns:p14="http://schemas.microsoft.com/office/powerpoint/2010/main" val="14952130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37</a:t>
            </a:fld>
            <a:endParaRPr kumimoji="1" lang="ja-JP" altLang="en-US"/>
          </a:p>
        </p:txBody>
      </p:sp>
    </p:spTree>
    <p:extLst>
      <p:ext uri="{BB962C8B-B14F-4D97-AF65-F5344CB8AC3E}">
        <p14:creationId xmlns:p14="http://schemas.microsoft.com/office/powerpoint/2010/main" val="88569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会社員や公務員などの場合、定年退職前までは勤務先が税金を徴収し、年末調整を行ってくれました。</a:t>
            </a:r>
          </a:p>
          <a:p>
            <a:r>
              <a:rPr kumimoji="1" lang="ja-JP" altLang="en-US" dirty="0"/>
              <a:t>しかし、定年退職後は申告不要な場合（スライド</a:t>
            </a:r>
            <a:r>
              <a:rPr kumimoji="1" lang="en-US" altLang="ja-JP" dirty="0"/>
              <a:t>43</a:t>
            </a:r>
            <a:r>
              <a:rPr kumimoji="1" lang="ja-JP" altLang="en-US" dirty="0"/>
              <a:t>ページ・冊子</a:t>
            </a:r>
            <a:r>
              <a:rPr kumimoji="1" lang="en-US" altLang="ja-JP" dirty="0"/>
              <a:t>20 </a:t>
            </a:r>
            <a:r>
              <a:rPr kumimoji="1" lang="ja-JP" altLang="en-US" dirty="0"/>
              <a:t>ページ参照）を除き、自分で確定申告を行います。</a:t>
            </a:r>
            <a:endParaRPr kumimoji="1" lang="en-US" altLang="ja-JP" dirty="0"/>
          </a:p>
          <a:p>
            <a:r>
              <a:rPr kumimoji="1" lang="ja-JP" altLang="en-US" dirty="0"/>
              <a:t>確定申告の対象となる主な収入は、「公的年金（老齢年金）」「企業年金」「生命保険会社の個人年金保険」などです。</a:t>
            </a:r>
          </a:p>
          <a:p>
            <a:r>
              <a:rPr kumimoji="1" lang="ja-JP" altLang="en-US" dirty="0"/>
              <a:t>これらは、原則、雑所得として所得税・住民税の課税対象となり、１年間の所得を合計して総合課税されます。</a:t>
            </a:r>
          </a:p>
          <a:p>
            <a:r>
              <a:rPr kumimoji="1" lang="ja-JP" altLang="en-US" dirty="0"/>
              <a:t>なお、雇用保険の基本手当などの給付（スライド</a:t>
            </a:r>
            <a:r>
              <a:rPr kumimoji="1" lang="en-US" altLang="ja-JP" dirty="0"/>
              <a:t>29</a:t>
            </a:r>
            <a:r>
              <a:rPr kumimoji="1" lang="ja-JP" altLang="en-US" dirty="0"/>
              <a:t>ページ・冊子</a:t>
            </a:r>
            <a:r>
              <a:rPr kumimoji="1" lang="en-US" altLang="ja-JP" dirty="0"/>
              <a:t>14 </a:t>
            </a:r>
            <a:r>
              <a:rPr kumimoji="1" lang="ja-JP" altLang="en-US" dirty="0"/>
              <a:t>ページ参照）、公的年金の遺族年金・障害年金は非課税です。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38</a:t>
            </a:fld>
            <a:endParaRPr kumimoji="1" lang="ja-JP" altLang="en-US"/>
          </a:p>
        </p:txBody>
      </p:sp>
    </p:spTree>
    <p:extLst>
      <p:ext uri="{BB962C8B-B14F-4D97-AF65-F5344CB8AC3E}">
        <p14:creationId xmlns:p14="http://schemas.microsoft.com/office/powerpoint/2010/main" val="3866464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39</a:t>
            </a:fld>
            <a:endParaRPr kumimoji="1" lang="ja-JP" altLang="en-US"/>
          </a:p>
        </p:txBody>
      </p:sp>
    </p:spTree>
    <p:extLst>
      <p:ext uri="{BB962C8B-B14F-4D97-AF65-F5344CB8AC3E}">
        <p14:creationId xmlns:p14="http://schemas.microsoft.com/office/powerpoint/2010/main" val="38220293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42</a:t>
            </a:fld>
            <a:endParaRPr kumimoji="1" lang="ja-JP" altLang="en-US"/>
          </a:p>
        </p:txBody>
      </p:sp>
    </p:spTree>
    <p:extLst>
      <p:ext uri="{BB962C8B-B14F-4D97-AF65-F5344CB8AC3E}">
        <p14:creationId xmlns:p14="http://schemas.microsoft.com/office/powerpoint/2010/main" val="3296384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例えば、収入が公的年金（老齢年金）のみで</a:t>
            </a:r>
            <a:r>
              <a:rPr kumimoji="1" lang="en-US" altLang="ja-JP" sz="1200" b="0" i="0" u="none" strike="noStrike" kern="1200" baseline="0" dirty="0">
                <a:solidFill>
                  <a:schemeClr val="tx1"/>
                </a:solidFill>
                <a:latin typeface="+mn-lt"/>
                <a:ea typeface="+mn-ea"/>
                <a:cs typeface="+mn-cs"/>
              </a:rPr>
              <a:t>400 </a:t>
            </a:r>
            <a:r>
              <a:rPr kumimoji="1" lang="ja-JP" altLang="en-US" sz="1200" b="0" i="0" u="none" strike="noStrike" kern="1200" baseline="0" dirty="0">
                <a:solidFill>
                  <a:schemeClr val="tx1"/>
                </a:solidFill>
                <a:latin typeface="+mn-lt"/>
                <a:ea typeface="+mn-ea"/>
                <a:cs typeface="+mn-cs"/>
              </a:rPr>
              <a:t>万円以下の場合、</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「扶養親族等申告書」を提出していれば、配偶者控除などを受けられるので確定申告は不要です。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しかし、「生命保険料控除」「地震保険料控除」「医療費控除」「雑損控除」などの控除は確定申告をしないと受けられません。</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また、「扶養親族等申告書」を提出した後に扶養親族が増えた場合や</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扶養親族がいるのに「扶養親族等申告書」を提出していない場合などは</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確定申告（還付申告）をして、還付を受けることができます。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なお、確定申告が不要でも住民税の申告が必要な場合があります。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43</a:t>
            </a:fld>
            <a:endParaRPr kumimoji="1" lang="ja-JP" altLang="en-US"/>
          </a:p>
        </p:txBody>
      </p:sp>
    </p:spTree>
    <p:extLst>
      <p:ext uri="{BB962C8B-B14F-4D97-AF65-F5344CB8AC3E}">
        <p14:creationId xmlns:p14="http://schemas.microsoft.com/office/powerpoint/2010/main" val="156378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a:t>
            </a:fld>
            <a:endParaRPr kumimoji="1" lang="ja-JP" altLang="en-US"/>
          </a:p>
        </p:txBody>
      </p:sp>
    </p:spTree>
    <p:extLst>
      <p:ext uri="{BB962C8B-B14F-4D97-AF65-F5344CB8AC3E}">
        <p14:creationId xmlns:p14="http://schemas.microsoft.com/office/powerpoint/2010/main" val="3230899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相続税は亡くなった人から受け継いだ財産に課される税金です。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相続財産が基礎控除額（</a:t>
            </a:r>
            <a:r>
              <a:rPr kumimoji="1" lang="en-US" altLang="ja-JP" sz="1200" b="0" i="0" u="none" strike="noStrike" kern="1200" baseline="0" dirty="0">
                <a:solidFill>
                  <a:schemeClr val="tx1"/>
                </a:solidFill>
                <a:latin typeface="+mn-lt"/>
                <a:ea typeface="+mn-ea"/>
                <a:cs typeface="+mn-cs"/>
              </a:rPr>
              <a:t>3,000 </a:t>
            </a:r>
            <a:r>
              <a:rPr kumimoji="1" lang="ja-JP" altLang="en-US" sz="1200" b="0" i="0" u="none" strike="noStrike" kern="1200" baseline="0" dirty="0">
                <a:solidFill>
                  <a:schemeClr val="tx1"/>
                </a:solidFill>
                <a:latin typeface="+mn-lt"/>
                <a:ea typeface="+mn-ea"/>
                <a:cs typeface="+mn-cs"/>
              </a:rPr>
              <a:t>万円＋</a:t>
            </a:r>
            <a:r>
              <a:rPr kumimoji="1" lang="en-US" altLang="ja-JP" sz="1200" b="0" i="0" u="none" strike="noStrike" kern="1200" baseline="0" dirty="0">
                <a:solidFill>
                  <a:schemeClr val="tx1"/>
                </a:solidFill>
                <a:latin typeface="+mn-lt"/>
                <a:ea typeface="+mn-ea"/>
                <a:cs typeface="+mn-cs"/>
              </a:rPr>
              <a:t>600 </a:t>
            </a:r>
            <a:r>
              <a:rPr kumimoji="1" lang="ja-JP" altLang="en-US" sz="1200" b="0" i="0" u="none" strike="noStrike" kern="1200" baseline="0" dirty="0">
                <a:solidFill>
                  <a:schemeClr val="tx1"/>
                </a:solidFill>
                <a:latin typeface="+mn-lt"/>
                <a:ea typeface="+mn-ea"/>
                <a:cs typeface="+mn-cs"/>
              </a:rPr>
              <a:t>万円</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法定相続人数）以下であれば税金はかかりません。</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基礎控除額は、配偶者の有無、子どもの人数などによって異なります。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相続税は、相続人が死亡を知った日の翌日から</a:t>
            </a:r>
            <a:r>
              <a:rPr kumimoji="1" lang="en-US" altLang="ja-JP" sz="1200" b="0" i="0" u="none" strike="noStrike" kern="1200" baseline="0" dirty="0">
                <a:solidFill>
                  <a:schemeClr val="tx1"/>
                </a:solidFill>
                <a:latin typeface="+mn-lt"/>
                <a:ea typeface="+mn-ea"/>
                <a:cs typeface="+mn-cs"/>
              </a:rPr>
              <a:t>10 </a:t>
            </a:r>
            <a:r>
              <a:rPr kumimoji="1" lang="ja-JP" altLang="en-US" sz="1200" b="0" i="0" u="none" strike="noStrike" kern="1200" baseline="0" dirty="0">
                <a:solidFill>
                  <a:schemeClr val="tx1"/>
                </a:solidFill>
                <a:latin typeface="+mn-lt"/>
                <a:ea typeface="+mn-ea"/>
                <a:cs typeface="+mn-cs"/>
              </a:rPr>
              <a:t>カ月以内が申告・納税の期限となります。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44</a:t>
            </a:fld>
            <a:endParaRPr kumimoji="1" lang="ja-JP" altLang="en-US"/>
          </a:p>
        </p:txBody>
      </p:sp>
    </p:spTree>
    <p:extLst>
      <p:ext uri="{BB962C8B-B14F-4D97-AF65-F5344CB8AC3E}">
        <p14:creationId xmlns:p14="http://schemas.microsoft.com/office/powerpoint/2010/main" val="19402264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45</a:t>
            </a:fld>
            <a:endParaRPr kumimoji="1" lang="ja-JP" altLang="en-US"/>
          </a:p>
        </p:txBody>
      </p:sp>
    </p:spTree>
    <p:extLst>
      <p:ext uri="{BB962C8B-B14F-4D97-AF65-F5344CB8AC3E}">
        <p14:creationId xmlns:p14="http://schemas.microsoft.com/office/powerpoint/2010/main" val="29332665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46</a:t>
            </a:fld>
            <a:endParaRPr kumimoji="1" lang="ja-JP" altLang="en-US"/>
          </a:p>
        </p:txBody>
      </p:sp>
    </p:spTree>
    <p:extLst>
      <p:ext uri="{BB962C8B-B14F-4D97-AF65-F5344CB8AC3E}">
        <p14:creationId xmlns:p14="http://schemas.microsoft.com/office/powerpoint/2010/main" val="26640082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相続財産の受取りについては、民法で「法定相続分」と「遺留分」が定められています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（相続人全員の合意の上で、これらと異なる遺産分割をすることは問題ありません）。</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■相続の順位</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①配偶者は常に相続人になります。</a:t>
            </a:r>
          </a:p>
          <a:p>
            <a:r>
              <a:rPr kumimoji="1" lang="ja-JP" altLang="en-US" sz="1200" b="0" i="0" u="none" strike="noStrike" kern="1200" baseline="0" dirty="0">
                <a:solidFill>
                  <a:schemeClr val="tx1"/>
                </a:solidFill>
                <a:latin typeface="+mn-lt"/>
                <a:ea typeface="+mn-ea"/>
                <a:cs typeface="+mn-cs"/>
              </a:rPr>
              <a:t>②子がいる場合、配偶者と子が相続人になります。</a:t>
            </a:r>
          </a:p>
          <a:p>
            <a:r>
              <a:rPr kumimoji="1" lang="ja-JP" altLang="en-US" sz="1200" b="0" i="0" u="none" strike="noStrike" kern="1200" baseline="0" dirty="0">
                <a:solidFill>
                  <a:schemeClr val="tx1"/>
                </a:solidFill>
                <a:latin typeface="+mn-lt"/>
                <a:ea typeface="+mn-ea"/>
                <a:cs typeface="+mn-cs"/>
              </a:rPr>
              <a:t>③子や孫がいない場合、配偶者と父母が相続人になります。</a:t>
            </a:r>
          </a:p>
          <a:p>
            <a:r>
              <a:rPr kumimoji="1" lang="ja-JP" altLang="en-US" sz="1200" b="0" i="0" u="none" strike="noStrike" kern="1200" baseline="0" dirty="0">
                <a:solidFill>
                  <a:schemeClr val="tx1"/>
                </a:solidFill>
                <a:latin typeface="+mn-lt"/>
                <a:ea typeface="+mn-ea"/>
                <a:cs typeface="+mn-cs"/>
              </a:rPr>
              <a:t>④ 子、孫、父母、祖父母のいずれもいない場合、</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配偶者と兄弟姉妹が相続人になります。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■遺留分</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遺産を遺言書により相続する場合、遺言書が法定相続分よりも優先されます。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しかし、法定相続人が不利益を被る可能性があるため、</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民法では「遺留分」として法定相続人の相続権を保護するために最低限の取り分を定めています。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なお、兄弟姉妹には遺留分の権利はありません。</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47</a:t>
            </a:fld>
            <a:endParaRPr kumimoji="1" lang="ja-JP" altLang="en-US"/>
          </a:p>
        </p:txBody>
      </p:sp>
    </p:spTree>
    <p:extLst>
      <p:ext uri="{BB962C8B-B14F-4D97-AF65-F5344CB8AC3E}">
        <p14:creationId xmlns:p14="http://schemas.microsoft.com/office/powerpoint/2010/main" val="19260578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48</a:t>
            </a:fld>
            <a:endParaRPr kumimoji="1" lang="ja-JP" altLang="en-US"/>
          </a:p>
        </p:txBody>
      </p:sp>
    </p:spTree>
    <p:extLst>
      <p:ext uri="{BB962C8B-B14F-4D97-AF65-F5344CB8AC3E}">
        <p14:creationId xmlns:p14="http://schemas.microsoft.com/office/powerpoint/2010/main" val="19372114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49</a:t>
            </a:fld>
            <a:endParaRPr kumimoji="1" lang="ja-JP" altLang="en-US"/>
          </a:p>
        </p:txBody>
      </p:sp>
    </p:spTree>
    <p:extLst>
      <p:ext uri="{BB962C8B-B14F-4D97-AF65-F5344CB8AC3E}">
        <p14:creationId xmlns:p14="http://schemas.microsoft.com/office/powerpoint/2010/main" val="9351107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贈与税は生きている人から贈与により財産を取得したときに課される税金です。</a:t>
            </a:r>
            <a:endParaRPr kumimoji="1" lang="en-US" altLang="ja-JP" sz="1200" b="0" i="0" u="none" strike="noStrike" kern="1200" baseline="0" dirty="0">
              <a:solidFill>
                <a:schemeClr val="tx1"/>
              </a:solidFill>
              <a:latin typeface="+mn-lt"/>
              <a:ea typeface="+mn-ea"/>
              <a:cs typeface="+mn-cs"/>
            </a:endParaRPr>
          </a:p>
          <a:p>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＜ご参考＞贈与者が死亡した場合</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■贈与（暦年課税）</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財産を取得した人が受けた相続開始前</a:t>
            </a:r>
            <a:r>
              <a:rPr kumimoji="1" lang="en-US" altLang="ja-JP" sz="1200" b="0" i="0" u="none" strike="noStrike" kern="1200" baseline="0" dirty="0">
                <a:solidFill>
                  <a:schemeClr val="tx1"/>
                </a:solidFill>
                <a:latin typeface="+mn-lt"/>
                <a:ea typeface="+mn-ea"/>
                <a:cs typeface="+mn-cs"/>
              </a:rPr>
              <a:t>7 </a:t>
            </a:r>
            <a:r>
              <a:rPr kumimoji="1" lang="ja-JP" altLang="en-US" sz="1200" b="0" i="0" u="none" strike="noStrike" kern="1200" baseline="0" dirty="0">
                <a:solidFill>
                  <a:schemeClr val="tx1"/>
                </a:solidFill>
                <a:latin typeface="+mn-lt"/>
                <a:ea typeface="+mn-ea"/>
                <a:cs typeface="+mn-cs"/>
              </a:rPr>
              <a:t>年以内</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の贈与額を相続財産に加算して相続税を計算し、</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納付済の贈与税があれば税額控除されます。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ただし、相続開始前３年超７年以内の贈与は総額</a:t>
            </a:r>
            <a:r>
              <a:rPr kumimoji="1" lang="en-US" altLang="ja-JP" sz="1200" b="0" i="0" u="none" strike="noStrike" kern="1200" baseline="0" dirty="0">
                <a:solidFill>
                  <a:schemeClr val="tx1"/>
                </a:solidFill>
                <a:latin typeface="+mn-lt"/>
                <a:ea typeface="+mn-ea"/>
                <a:cs typeface="+mn-cs"/>
              </a:rPr>
              <a:t>100 </a:t>
            </a:r>
            <a:r>
              <a:rPr kumimoji="1" lang="ja-JP" altLang="en-US" sz="1200" b="0" i="0" u="none" strike="noStrike" kern="1200" baseline="0" dirty="0">
                <a:solidFill>
                  <a:schemeClr val="tx1"/>
                </a:solidFill>
                <a:latin typeface="+mn-lt"/>
                <a:ea typeface="+mn-ea"/>
                <a:cs typeface="+mn-cs"/>
              </a:rPr>
              <a:t>万円までは相続財産に加算しません。</a:t>
            </a:r>
          </a:p>
          <a:p>
            <a:r>
              <a:rPr kumimoji="1" lang="en-US" altLang="ja-JP" sz="1200" b="0" i="0" u="none" strike="noStrike" kern="1200" baseline="0" dirty="0">
                <a:solidFill>
                  <a:schemeClr val="tx1"/>
                </a:solidFill>
                <a:latin typeface="+mn-lt"/>
                <a:ea typeface="+mn-ea"/>
                <a:cs typeface="+mn-cs"/>
              </a:rPr>
              <a:t>※2023</a:t>
            </a:r>
            <a:r>
              <a:rPr kumimoji="1" lang="ja-JP" altLang="en-US" sz="1200" b="0" i="0" u="none" strike="noStrike" kern="1200" baseline="0" dirty="0">
                <a:solidFill>
                  <a:schemeClr val="tx1"/>
                </a:solidFill>
                <a:latin typeface="+mn-lt"/>
                <a:ea typeface="+mn-ea"/>
                <a:cs typeface="+mn-cs"/>
              </a:rPr>
              <a:t>（令和５）年</a:t>
            </a:r>
            <a:r>
              <a:rPr kumimoji="1" lang="en-US" altLang="ja-JP" sz="1200" b="0" i="0" u="none" strike="noStrike" kern="1200" baseline="0" dirty="0">
                <a:solidFill>
                  <a:schemeClr val="tx1"/>
                </a:solidFill>
                <a:latin typeface="+mn-lt"/>
                <a:ea typeface="+mn-ea"/>
                <a:cs typeface="+mn-cs"/>
              </a:rPr>
              <a:t>12 </a:t>
            </a:r>
            <a:r>
              <a:rPr kumimoji="1" lang="ja-JP" altLang="en-US" sz="1200" b="0" i="0" u="none" strike="noStrike" kern="1200" baseline="0" dirty="0">
                <a:solidFill>
                  <a:schemeClr val="tx1"/>
                </a:solidFill>
                <a:latin typeface="+mn-lt"/>
                <a:ea typeface="+mn-ea"/>
                <a:cs typeface="+mn-cs"/>
              </a:rPr>
              <a:t>月</a:t>
            </a:r>
            <a:r>
              <a:rPr kumimoji="1" lang="en-US" altLang="ja-JP" sz="1200" b="0" i="0" u="none" strike="noStrike" kern="1200" baseline="0" dirty="0">
                <a:solidFill>
                  <a:schemeClr val="tx1"/>
                </a:solidFill>
                <a:latin typeface="+mn-lt"/>
                <a:ea typeface="+mn-ea"/>
                <a:cs typeface="+mn-cs"/>
              </a:rPr>
              <a:t>31 </a:t>
            </a:r>
            <a:r>
              <a:rPr kumimoji="1" lang="ja-JP" altLang="en-US" sz="1200" b="0" i="0" u="none" strike="noStrike" kern="1200" baseline="0" dirty="0">
                <a:solidFill>
                  <a:schemeClr val="tx1"/>
                </a:solidFill>
                <a:latin typeface="+mn-lt"/>
                <a:ea typeface="+mn-ea"/>
                <a:cs typeface="+mn-cs"/>
              </a:rPr>
              <a:t>日以前の贈与の場合は、相続開始前</a:t>
            </a:r>
            <a:r>
              <a:rPr kumimoji="1" lang="en-US" altLang="ja-JP" sz="1200" b="0" i="0" u="none" strike="noStrike" kern="1200" baseline="0" dirty="0">
                <a:solidFill>
                  <a:schemeClr val="tx1"/>
                </a:solidFill>
                <a:latin typeface="+mn-lt"/>
                <a:ea typeface="+mn-ea"/>
                <a:cs typeface="+mn-cs"/>
              </a:rPr>
              <a:t>3 </a:t>
            </a:r>
            <a:r>
              <a:rPr kumimoji="1" lang="ja-JP" altLang="en-US" sz="1200" b="0" i="0" u="none" strike="noStrike" kern="1200" baseline="0" dirty="0">
                <a:solidFill>
                  <a:schemeClr val="tx1"/>
                </a:solidFill>
                <a:latin typeface="+mn-lt"/>
                <a:ea typeface="+mn-ea"/>
                <a:cs typeface="+mn-cs"/>
              </a:rPr>
              <a:t>年以内。</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a:t>
            </a:r>
            <a:r>
              <a:rPr kumimoji="1" lang="en-US" altLang="ja-JP" sz="1200" b="0" i="0" u="none" strike="noStrike" kern="1200" baseline="0" dirty="0">
                <a:solidFill>
                  <a:schemeClr val="tx1"/>
                </a:solidFill>
                <a:latin typeface="+mn-lt"/>
                <a:ea typeface="+mn-ea"/>
                <a:cs typeface="+mn-cs"/>
              </a:rPr>
              <a:t>2024</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6</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月</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日以降の贈与の場合は、相続開始日に応じて相続開始前</a:t>
            </a:r>
            <a:r>
              <a:rPr kumimoji="1" lang="en-US" altLang="ja-JP" sz="1200" b="0" i="0" u="none" strike="noStrike" kern="1200" baseline="0" dirty="0">
                <a:solidFill>
                  <a:schemeClr val="tx1"/>
                </a:solidFill>
                <a:latin typeface="+mn-lt"/>
                <a:ea typeface="+mn-ea"/>
                <a:cs typeface="+mn-cs"/>
              </a:rPr>
              <a:t>3 </a:t>
            </a:r>
            <a:r>
              <a:rPr kumimoji="1" lang="ja-JP" altLang="en-US" sz="1200" b="0" i="0" u="none" strike="noStrike" kern="1200" baseline="0" dirty="0">
                <a:solidFill>
                  <a:schemeClr val="tx1"/>
                </a:solidFill>
                <a:latin typeface="+mn-lt"/>
                <a:ea typeface="+mn-ea"/>
                <a:cs typeface="+mn-cs"/>
              </a:rPr>
              <a:t>年～ </a:t>
            </a:r>
            <a:r>
              <a:rPr kumimoji="1" lang="en-US" altLang="ja-JP" sz="1200" b="0" i="0" u="none" strike="noStrike" kern="1200" baseline="0" dirty="0">
                <a:solidFill>
                  <a:schemeClr val="tx1"/>
                </a:solidFill>
                <a:latin typeface="+mn-lt"/>
                <a:ea typeface="+mn-ea"/>
                <a:cs typeface="+mn-cs"/>
              </a:rPr>
              <a:t>7 </a:t>
            </a:r>
            <a:r>
              <a:rPr kumimoji="1" lang="ja-JP" altLang="en-US" sz="1200" b="0" i="0" u="none" strike="noStrike" kern="1200" baseline="0" dirty="0">
                <a:solidFill>
                  <a:schemeClr val="tx1"/>
                </a:solidFill>
                <a:latin typeface="+mn-lt"/>
                <a:ea typeface="+mn-ea"/>
                <a:cs typeface="+mn-cs"/>
              </a:rPr>
              <a:t>年以内</a:t>
            </a:r>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 </a:t>
            </a:r>
            <a:r>
              <a:rPr kumimoji="1" lang="ja-JP" altLang="en-US" sz="1200" b="0" i="0" u="none" strike="noStrike" kern="1200" baseline="0" dirty="0">
                <a:solidFill>
                  <a:schemeClr val="tx1"/>
                </a:solidFill>
                <a:latin typeface="+mn-lt"/>
                <a:ea typeface="+mn-ea"/>
                <a:cs typeface="+mn-cs"/>
              </a:rPr>
              <a:t>（相続開始日が</a:t>
            </a:r>
            <a:r>
              <a:rPr kumimoji="1" lang="en-US" altLang="ja-JP" sz="1200" b="0" i="0" u="none" strike="noStrike" kern="1200" baseline="0" dirty="0">
                <a:solidFill>
                  <a:schemeClr val="tx1"/>
                </a:solidFill>
                <a:latin typeface="+mn-lt"/>
                <a:ea typeface="+mn-ea"/>
                <a:cs typeface="+mn-cs"/>
              </a:rPr>
              <a:t>2031</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13</a:t>
            </a:r>
            <a:r>
              <a:rPr kumimoji="1" lang="ja-JP" altLang="en-US" sz="1200" b="0" i="0" u="none" strike="noStrike" kern="1200" baseline="0" dirty="0">
                <a:solidFill>
                  <a:schemeClr val="tx1"/>
                </a:solidFill>
                <a:latin typeface="+mn-lt"/>
                <a:ea typeface="+mn-ea"/>
                <a:cs typeface="+mn-cs"/>
              </a:rPr>
              <a:t>）年１月１日以降は</a:t>
            </a:r>
            <a:r>
              <a:rPr kumimoji="1" lang="en-US" altLang="ja-JP" sz="1200" b="0" i="0" u="none" strike="noStrike" kern="1200" baseline="0" dirty="0">
                <a:solidFill>
                  <a:schemeClr val="tx1"/>
                </a:solidFill>
                <a:latin typeface="+mn-lt"/>
                <a:ea typeface="+mn-ea"/>
                <a:cs typeface="+mn-cs"/>
              </a:rPr>
              <a:t>7 </a:t>
            </a:r>
            <a:r>
              <a:rPr kumimoji="1" lang="ja-JP" altLang="en-US" sz="1200" b="0" i="0" u="none" strike="noStrike" kern="1200" baseline="0" dirty="0">
                <a:solidFill>
                  <a:schemeClr val="tx1"/>
                </a:solidFill>
                <a:latin typeface="+mn-lt"/>
                <a:ea typeface="+mn-ea"/>
                <a:cs typeface="+mn-cs"/>
              </a:rPr>
              <a:t>年以内）。</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■贈与（相続時精算課税）</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相続時精算課税を選択後の累積贈与額（基礎控除部分は加算しない</a:t>
            </a:r>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）を相続財産に加算して相続税を計算します。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納付済の贈与税額が相続税額より少ない場合は差額を納付し、多い場合は差額の還付を受けることで精算します。</a:t>
            </a:r>
          </a:p>
          <a:p>
            <a:r>
              <a:rPr kumimoji="1" lang="en-US" altLang="ja-JP" sz="1200" b="0" i="0" u="none" strike="noStrike" kern="1200" baseline="0" dirty="0">
                <a:solidFill>
                  <a:schemeClr val="tx1"/>
                </a:solidFill>
                <a:latin typeface="+mn-lt"/>
                <a:ea typeface="+mn-ea"/>
                <a:cs typeface="+mn-cs"/>
              </a:rPr>
              <a:t>※</a:t>
            </a:r>
            <a:r>
              <a:rPr kumimoji="1" lang="ja-JP" altLang="en-US" sz="1200" b="0" i="0" u="none" strike="noStrike" kern="1200" baseline="0" dirty="0">
                <a:solidFill>
                  <a:schemeClr val="tx1"/>
                </a:solidFill>
                <a:latin typeface="+mn-lt"/>
                <a:ea typeface="+mn-ea"/>
                <a:cs typeface="+mn-cs"/>
              </a:rPr>
              <a:t>相続時精算課税における基礎控除額は、</a:t>
            </a:r>
            <a:r>
              <a:rPr kumimoji="1" lang="en-US" altLang="ja-JP" sz="1200" b="0" i="0" u="none" strike="noStrike" kern="1200" baseline="0" dirty="0">
                <a:solidFill>
                  <a:schemeClr val="tx1"/>
                </a:solidFill>
                <a:latin typeface="+mn-lt"/>
                <a:ea typeface="+mn-ea"/>
                <a:cs typeface="+mn-cs"/>
              </a:rPr>
              <a:t>2024</a:t>
            </a:r>
            <a:r>
              <a:rPr kumimoji="1" lang="ja-JP" altLang="en-US" sz="1200" b="0" i="0" u="none" strike="noStrike" kern="1200" baseline="0" dirty="0">
                <a:solidFill>
                  <a:schemeClr val="tx1"/>
                </a:solidFill>
                <a:latin typeface="+mn-lt"/>
                <a:ea typeface="+mn-ea"/>
                <a:cs typeface="+mn-cs"/>
              </a:rPr>
              <a:t>（令和６）年</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月以降の贈与に適用。</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　 相続時精算課税を選択したのが</a:t>
            </a:r>
            <a:r>
              <a:rPr kumimoji="1" lang="en-US" altLang="ja-JP" sz="1200" b="0" i="0" u="none" strike="noStrike" kern="1200" baseline="0" dirty="0">
                <a:solidFill>
                  <a:schemeClr val="tx1"/>
                </a:solidFill>
                <a:latin typeface="+mn-lt"/>
                <a:ea typeface="+mn-ea"/>
                <a:cs typeface="+mn-cs"/>
              </a:rPr>
              <a:t>2023</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5</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12 </a:t>
            </a:r>
            <a:r>
              <a:rPr kumimoji="1" lang="ja-JP" altLang="en-US" sz="1200" b="0" i="0" u="none" strike="noStrike" kern="1200" baseline="0" dirty="0">
                <a:solidFill>
                  <a:schemeClr val="tx1"/>
                </a:solidFill>
                <a:latin typeface="+mn-lt"/>
                <a:ea typeface="+mn-ea"/>
                <a:cs typeface="+mn-cs"/>
              </a:rPr>
              <a:t>月</a:t>
            </a:r>
            <a:r>
              <a:rPr kumimoji="1" lang="en-US" altLang="ja-JP" sz="1200" b="0" i="0" u="none" strike="noStrike" kern="1200" baseline="0" dirty="0">
                <a:solidFill>
                  <a:schemeClr val="tx1"/>
                </a:solidFill>
                <a:latin typeface="+mn-lt"/>
                <a:ea typeface="+mn-ea"/>
                <a:cs typeface="+mn-cs"/>
              </a:rPr>
              <a:t>31 </a:t>
            </a:r>
            <a:r>
              <a:rPr kumimoji="1" lang="ja-JP" altLang="en-US" sz="1200" b="0" i="0" u="none" strike="noStrike" kern="1200" baseline="0" dirty="0">
                <a:solidFill>
                  <a:schemeClr val="tx1"/>
                </a:solidFill>
                <a:latin typeface="+mn-lt"/>
                <a:ea typeface="+mn-ea"/>
                <a:cs typeface="+mn-cs"/>
              </a:rPr>
              <a:t>日以前の人も対象となる。</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50</a:t>
            </a:fld>
            <a:endParaRPr kumimoji="1" lang="ja-JP" altLang="en-US"/>
          </a:p>
        </p:txBody>
      </p:sp>
    </p:spTree>
    <p:extLst>
      <p:ext uri="{BB962C8B-B14F-4D97-AF65-F5344CB8AC3E}">
        <p14:creationId xmlns:p14="http://schemas.microsoft.com/office/powerpoint/2010/main" val="14390476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51</a:t>
            </a:fld>
            <a:endParaRPr kumimoji="1" lang="ja-JP" altLang="en-US"/>
          </a:p>
        </p:txBody>
      </p:sp>
    </p:spTree>
    <p:extLst>
      <p:ext uri="{BB962C8B-B14F-4D97-AF65-F5344CB8AC3E}">
        <p14:creationId xmlns:p14="http://schemas.microsoft.com/office/powerpoint/2010/main" val="25375069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定年退職後の公的医療保険は、被扶養者であった家族も含めて下図の❶</a:t>
            </a:r>
            <a:r>
              <a:rPr kumimoji="1" lang="en-US" altLang="ja-JP" dirty="0"/>
              <a:t>〜❹</a:t>
            </a:r>
            <a:r>
              <a:rPr kumimoji="1" lang="ja-JP" altLang="en-US" dirty="0"/>
              <a:t>のいずれかを選ぶことになります。</a:t>
            </a:r>
            <a:endParaRPr kumimoji="1" lang="en-US" altLang="ja-JP" dirty="0"/>
          </a:p>
          <a:p>
            <a:endParaRPr kumimoji="1" lang="en-US" altLang="ja-JP" dirty="0"/>
          </a:p>
          <a:p>
            <a:r>
              <a:rPr kumimoji="1" lang="ja-JP" altLang="en-US" dirty="0"/>
              <a:t>❸の被用者保険に加入している家族の扶養に入る場合は保険料の負担はありませんが、そうでない場合は、保険料を負担することになります。</a:t>
            </a:r>
            <a:endParaRPr kumimoji="1" lang="en-US" altLang="ja-JP" dirty="0"/>
          </a:p>
          <a:p>
            <a:r>
              <a:rPr kumimoji="1" lang="ja-JP" altLang="en-US" dirty="0"/>
              <a:t>❶❹の場合、退職前は事業主と折半で負担していた保険料が全額自己負担となります。</a:t>
            </a:r>
            <a:endParaRPr kumimoji="1" lang="en-US" altLang="ja-JP" dirty="0"/>
          </a:p>
          <a:p>
            <a:r>
              <a:rPr kumimoji="1" lang="ja-JP" altLang="en-US" dirty="0"/>
              <a:t>被扶養者がいる場合は被扶養者分の保険料はかかりません。</a:t>
            </a:r>
            <a:endParaRPr kumimoji="1" lang="en-US" altLang="ja-JP" dirty="0"/>
          </a:p>
          <a:p>
            <a:r>
              <a:rPr kumimoji="1" lang="ja-JP" altLang="en-US" dirty="0"/>
              <a:t>❷の場合は、前年の世帯所得と世帯人数に応じて保険料が計算されるため、退職直後は保険料が高くなるケースが多いようです。</a:t>
            </a:r>
            <a:endParaRPr kumimoji="1" lang="en-US" altLang="ja-JP" dirty="0"/>
          </a:p>
          <a:p>
            <a:endParaRPr kumimoji="1" lang="en-US" altLang="ja-JP" dirty="0"/>
          </a:p>
          <a:p>
            <a:r>
              <a:rPr kumimoji="1" lang="ja-JP" altLang="en-US" dirty="0"/>
              <a:t>給付については、❶❹の場合は原則現役時代と同様の給付を受けられますが、傷病手当金や出産手当金は対象外となります。</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52</a:t>
            </a:fld>
            <a:endParaRPr kumimoji="1" lang="ja-JP" altLang="en-US"/>
          </a:p>
        </p:txBody>
      </p:sp>
    </p:spTree>
    <p:extLst>
      <p:ext uri="{BB962C8B-B14F-4D97-AF65-F5344CB8AC3E}">
        <p14:creationId xmlns:p14="http://schemas.microsoft.com/office/powerpoint/2010/main" val="33620498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53</a:t>
            </a:fld>
            <a:endParaRPr kumimoji="1" lang="ja-JP" altLang="en-US"/>
          </a:p>
        </p:txBody>
      </p:sp>
    </p:spTree>
    <p:extLst>
      <p:ext uri="{BB962C8B-B14F-4D97-AF65-F5344CB8AC3E}">
        <p14:creationId xmlns:p14="http://schemas.microsoft.com/office/powerpoint/2010/main" val="826838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定年退職後の消費支出は、定年退職前の約</a:t>
            </a:r>
            <a:r>
              <a:rPr kumimoji="1" lang="en-US" altLang="ja-JP" sz="1200" b="0" i="0" u="none" strike="noStrike" kern="1200" baseline="0" dirty="0">
                <a:solidFill>
                  <a:schemeClr val="tx1"/>
                </a:solidFill>
                <a:latin typeface="+mn-lt"/>
                <a:ea typeface="+mn-ea"/>
                <a:cs typeface="+mn-cs"/>
              </a:rPr>
              <a:t>7</a:t>
            </a:r>
            <a:r>
              <a:rPr kumimoji="1" lang="ja-JP" altLang="en-US" sz="1200" b="0" i="0" u="none" strike="noStrike" kern="1200" baseline="0" dirty="0">
                <a:solidFill>
                  <a:schemeClr val="tx1"/>
                </a:solidFill>
                <a:latin typeface="+mn-lt"/>
                <a:ea typeface="+mn-ea"/>
                <a:cs typeface="+mn-cs"/>
              </a:rPr>
              <a:t>割程度です。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２人以上世帯と単身世帯の家計調査データを確認してみましょう。</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a:t>
            </a:fld>
            <a:endParaRPr kumimoji="1" lang="ja-JP" altLang="en-US"/>
          </a:p>
        </p:txBody>
      </p:sp>
    </p:spTree>
    <p:extLst>
      <p:ext uri="{BB962C8B-B14F-4D97-AF65-F5344CB8AC3E}">
        <p14:creationId xmlns:p14="http://schemas.microsoft.com/office/powerpoint/2010/main" val="1331797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治療を受けて病院の窓口で支払う金額は、実際にかかった医療費の一部です。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年齢や所得に応じて、自己負担割合が異なります。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54</a:t>
            </a:fld>
            <a:endParaRPr kumimoji="1" lang="ja-JP" altLang="en-US"/>
          </a:p>
        </p:txBody>
      </p:sp>
    </p:spTree>
    <p:extLst>
      <p:ext uri="{BB962C8B-B14F-4D97-AF65-F5344CB8AC3E}">
        <p14:creationId xmlns:p14="http://schemas.microsoft.com/office/powerpoint/2010/main" val="18321644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入院や手術などで医療費が高額になったときの負担を軽減するために、高額療養費制度があります。</a:t>
            </a:r>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カ月（同じ月の</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日から末日）の医療機関や薬局などでの窓口負担が、自己負担限度額を超えたときに、</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その超えた金額が公的医療保険から支給されます。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自己負担限度額は、年齢や所得によって異なります。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保険適用外の費用（入院時の食事代などの一部負担、差額ベッド代、先進医療の技術料など）は高額療養費の対象になりません。</a:t>
            </a:r>
            <a:endParaRPr kumimoji="1" lang="en-US" altLang="ja-JP" sz="1200" b="0" i="0" u="none" strike="noStrike" kern="1200" baseline="0" dirty="0">
              <a:solidFill>
                <a:schemeClr val="tx1"/>
              </a:solidFill>
              <a:latin typeface="+mn-lt"/>
              <a:ea typeface="+mn-ea"/>
              <a:cs typeface="+mn-cs"/>
            </a:endParaRPr>
          </a:p>
          <a:p>
            <a:r>
              <a:rPr kumimoji="1" lang="en-US" altLang="ja-JP" sz="1200" b="0" i="0" u="none" strike="noStrike" kern="1200" baseline="0" dirty="0">
                <a:solidFill>
                  <a:schemeClr val="tx1"/>
                </a:solidFill>
                <a:latin typeface="+mn-lt"/>
                <a:ea typeface="+mn-ea"/>
                <a:cs typeface="+mn-cs"/>
              </a:rPr>
              <a:t>2026( </a:t>
            </a:r>
            <a:r>
              <a:rPr kumimoji="1" lang="ja-JP" altLang="en-US" sz="1200" b="0" i="0" u="none" strike="noStrike" kern="1200" baseline="0" dirty="0">
                <a:solidFill>
                  <a:schemeClr val="tx1"/>
                </a:solidFill>
                <a:latin typeface="+mn-lt"/>
                <a:ea typeface="+mn-ea"/>
                <a:cs typeface="+mn-cs"/>
              </a:rPr>
              <a:t>令和</a:t>
            </a:r>
            <a:r>
              <a:rPr kumimoji="1" lang="en-US" altLang="ja-JP" sz="1200" b="0" i="0" u="none" strike="noStrike" kern="1200" baseline="0" dirty="0">
                <a:solidFill>
                  <a:schemeClr val="tx1"/>
                </a:solidFill>
                <a:latin typeface="+mn-lt"/>
                <a:ea typeface="+mn-ea"/>
                <a:cs typeface="+mn-cs"/>
              </a:rPr>
              <a:t>8) </a:t>
            </a:r>
            <a:r>
              <a:rPr kumimoji="1" lang="ja-JP" altLang="en-US" sz="1200" b="0" i="0" u="none" strike="noStrike" kern="1200" baseline="0" dirty="0">
                <a:solidFill>
                  <a:schemeClr val="tx1"/>
                </a:solidFill>
                <a:latin typeface="+mn-lt"/>
                <a:ea typeface="+mn-ea"/>
                <a:cs typeface="+mn-cs"/>
              </a:rPr>
              <a:t>年</a:t>
            </a:r>
            <a:r>
              <a:rPr kumimoji="1" lang="en-US" altLang="ja-JP" sz="1200" b="0" i="0" u="none" strike="noStrike" kern="1200" baseline="0" dirty="0">
                <a:solidFill>
                  <a:schemeClr val="tx1"/>
                </a:solidFill>
                <a:latin typeface="+mn-lt"/>
                <a:ea typeface="+mn-ea"/>
                <a:cs typeface="+mn-cs"/>
              </a:rPr>
              <a:t>8 </a:t>
            </a:r>
            <a:r>
              <a:rPr kumimoji="1" lang="ja-JP" altLang="en-US" sz="1200" b="0" i="0" u="none" strike="noStrike" kern="1200" baseline="0" dirty="0">
                <a:solidFill>
                  <a:schemeClr val="tx1"/>
                </a:solidFill>
                <a:latin typeface="+mn-lt"/>
                <a:ea typeface="+mn-ea"/>
                <a:cs typeface="+mn-cs"/>
              </a:rPr>
              <a:t>月から、自己負担限度額</a:t>
            </a:r>
            <a:r>
              <a:rPr kumimoji="1" lang="en-US" altLang="ja-JP" sz="1200" b="0" i="0" u="none" strike="noStrike" kern="1200" baseline="0" dirty="0">
                <a:solidFill>
                  <a:schemeClr val="tx1"/>
                </a:solidFill>
                <a:latin typeface="+mn-lt"/>
                <a:ea typeface="+mn-ea"/>
                <a:cs typeface="+mn-cs"/>
              </a:rPr>
              <a:t>( </a:t>
            </a:r>
            <a:r>
              <a:rPr kumimoji="1" lang="ja-JP" altLang="en-US" sz="1200" b="0" i="0" u="none" strike="noStrike" kern="1200" baseline="0" dirty="0">
                <a:solidFill>
                  <a:schemeClr val="tx1"/>
                </a:solidFill>
                <a:latin typeface="+mn-lt"/>
                <a:ea typeface="+mn-ea"/>
                <a:cs typeface="+mn-cs"/>
              </a:rPr>
              <a:t>月額</a:t>
            </a:r>
            <a:r>
              <a:rPr kumimoji="1" lang="en-US" altLang="ja-JP" sz="1200" b="0" i="0" u="none" strike="noStrike" kern="1200" baseline="0" dirty="0">
                <a:solidFill>
                  <a:schemeClr val="tx1"/>
                </a:solidFill>
                <a:latin typeface="+mn-lt"/>
                <a:ea typeface="+mn-ea"/>
                <a:cs typeface="+mn-cs"/>
              </a:rPr>
              <a:t>) </a:t>
            </a:r>
            <a:r>
              <a:rPr kumimoji="1" lang="ja-JP" altLang="en-US" sz="1200" b="0" i="0" u="none" strike="noStrike" kern="1200" baseline="0" dirty="0">
                <a:solidFill>
                  <a:schemeClr val="tx1"/>
                </a:solidFill>
                <a:latin typeface="+mn-lt"/>
                <a:ea typeface="+mn-ea"/>
                <a:cs typeface="+mn-cs"/>
              </a:rPr>
              <a:t>が引上げとなりましたが、多数回該当の金額は据え置かれ、新たに年単位の上限額が設けられました。</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55</a:t>
            </a:fld>
            <a:endParaRPr kumimoji="1" lang="ja-JP" altLang="en-US"/>
          </a:p>
        </p:txBody>
      </p:sp>
    </p:spTree>
    <p:extLst>
      <p:ext uri="{BB962C8B-B14F-4D97-AF65-F5344CB8AC3E}">
        <p14:creationId xmlns:p14="http://schemas.microsoft.com/office/powerpoint/2010/main" val="21617255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56</a:t>
            </a:fld>
            <a:endParaRPr kumimoji="1" lang="ja-JP" altLang="en-US"/>
          </a:p>
        </p:txBody>
      </p:sp>
    </p:spTree>
    <p:extLst>
      <p:ext uri="{BB962C8B-B14F-4D97-AF65-F5344CB8AC3E}">
        <p14:creationId xmlns:p14="http://schemas.microsoft.com/office/powerpoint/2010/main" val="13831358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57</a:t>
            </a:fld>
            <a:endParaRPr kumimoji="1" lang="ja-JP" altLang="en-US"/>
          </a:p>
        </p:txBody>
      </p:sp>
    </p:spTree>
    <p:extLst>
      <p:ext uri="{BB962C8B-B14F-4D97-AF65-F5344CB8AC3E}">
        <p14:creationId xmlns:p14="http://schemas.microsoft.com/office/powerpoint/2010/main" val="26384271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ご参考までに表を掲載していますが、冊子</a:t>
            </a:r>
            <a:r>
              <a:rPr kumimoji="1" lang="en-US" altLang="ja-JP" dirty="0"/>
              <a:t>26</a:t>
            </a:r>
            <a:r>
              <a:rPr kumimoji="1" lang="ja-JP" altLang="en-US" dirty="0"/>
              <a:t>ページには掲載していません。</a:t>
            </a:r>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59</a:t>
            </a:fld>
            <a:endParaRPr kumimoji="1" lang="ja-JP" altLang="en-US"/>
          </a:p>
        </p:txBody>
      </p:sp>
    </p:spTree>
    <p:extLst>
      <p:ext uri="{BB962C8B-B14F-4D97-AF65-F5344CB8AC3E}">
        <p14:creationId xmlns:p14="http://schemas.microsoft.com/office/powerpoint/2010/main" val="86783066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60</a:t>
            </a:fld>
            <a:endParaRPr kumimoji="1" lang="ja-JP" altLang="en-US"/>
          </a:p>
        </p:txBody>
      </p:sp>
    </p:spTree>
    <p:extLst>
      <p:ext uri="{BB962C8B-B14F-4D97-AF65-F5344CB8AC3E}">
        <p14:creationId xmlns:p14="http://schemas.microsoft.com/office/powerpoint/2010/main" val="22027044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61</a:t>
            </a:fld>
            <a:endParaRPr kumimoji="1" lang="ja-JP" altLang="en-US"/>
          </a:p>
        </p:txBody>
      </p:sp>
    </p:spTree>
    <p:extLst>
      <p:ext uri="{BB962C8B-B14F-4D97-AF65-F5344CB8AC3E}">
        <p14:creationId xmlns:p14="http://schemas.microsoft.com/office/powerpoint/2010/main" val="40208819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62</a:t>
            </a:fld>
            <a:endParaRPr kumimoji="1" lang="ja-JP" altLang="en-US"/>
          </a:p>
        </p:txBody>
      </p:sp>
    </p:spTree>
    <p:extLst>
      <p:ext uri="{BB962C8B-B14F-4D97-AF65-F5344CB8AC3E}">
        <p14:creationId xmlns:p14="http://schemas.microsoft.com/office/powerpoint/2010/main" val="7762581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63</a:t>
            </a:fld>
            <a:endParaRPr kumimoji="1" lang="ja-JP" altLang="en-US"/>
          </a:p>
        </p:txBody>
      </p:sp>
    </p:spTree>
    <p:extLst>
      <p:ext uri="{BB962C8B-B14F-4D97-AF65-F5344CB8AC3E}">
        <p14:creationId xmlns:p14="http://schemas.microsoft.com/office/powerpoint/2010/main" val="25760350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64</a:t>
            </a:fld>
            <a:endParaRPr kumimoji="1" lang="ja-JP" altLang="en-US"/>
          </a:p>
        </p:txBody>
      </p:sp>
    </p:spTree>
    <p:extLst>
      <p:ext uri="{BB962C8B-B14F-4D97-AF65-F5344CB8AC3E}">
        <p14:creationId xmlns:p14="http://schemas.microsoft.com/office/powerpoint/2010/main" val="4035855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a:t>
            </a:fld>
            <a:endParaRPr kumimoji="1" lang="ja-JP" altLang="en-US"/>
          </a:p>
        </p:txBody>
      </p:sp>
    </p:spTree>
    <p:extLst>
      <p:ext uri="{BB962C8B-B14F-4D97-AF65-F5344CB8AC3E}">
        <p14:creationId xmlns:p14="http://schemas.microsoft.com/office/powerpoint/2010/main" val="576559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65</a:t>
            </a:fld>
            <a:endParaRPr kumimoji="1" lang="ja-JP" altLang="en-US"/>
          </a:p>
        </p:txBody>
      </p:sp>
    </p:spTree>
    <p:extLst>
      <p:ext uri="{BB962C8B-B14F-4D97-AF65-F5344CB8AC3E}">
        <p14:creationId xmlns:p14="http://schemas.microsoft.com/office/powerpoint/2010/main" val="35607019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公的介護保険の介護サービスを利用するには「要介護（要支援）認定」を受ける必要があります。</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介護を必要とする度合いに応じて、「要支援１・２」「要介護１～５」の</a:t>
            </a:r>
            <a:r>
              <a:rPr kumimoji="1" lang="en-US" altLang="ja-JP" sz="1200" b="0" i="0" u="none" strike="noStrike" kern="1200" baseline="0" dirty="0">
                <a:solidFill>
                  <a:schemeClr val="tx1"/>
                </a:solidFill>
                <a:latin typeface="+mn-lt"/>
                <a:ea typeface="+mn-ea"/>
                <a:cs typeface="+mn-cs"/>
              </a:rPr>
              <a:t>7</a:t>
            </a:r>
            <a:r>
              <a:rPr kumimoji="1" lang="ja-JP" altLang="en-US" sz="1200" b="0" i="0" u="none" strike="noStrike" kern="1200" baseline="0" dirty="0">
                <a:solidFill>
                  <a:schemeClr val="tx1"/>
                </a:solidFill>
                <a:latin typeface="+mn-lt"/>
                <a:ea typeface="+mn-ea"/>
                <a:cs typeface="+mn-cs"/>
              </a:rPr>
              <a:t>段階に分けられます。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66</a:t>
            </a:fld>
            <a:endParaRPr kumimoji="1" lang="ja-JP" altLang="en-US"/>
          </a:p>
        </p:txBody>
      </p:sp>
    </p:spTree>
    <p:extLst>
      <p:ext uri="{BB962C8B-B14F-4D97-AF65-F5344CB8AC3E}">
        <p14:creationId xmlns:p14="http://schemas.microsoft.com/office/powerpoint/2010/main" val="8633127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67</a:t>
            </a:fld>
            <a:endParaRPr kumimoji="1" lang="ja-JP" altLang="en-US"/>
          </a:p>
        </p:txBody>
      </p:sp>
    </p:spTree>
    <p:extLst>
      <p:ext uri="{BB962C8B-B14F-4D97-AF65-F5344CB8AC3E}">
        <p14:creationId xmlns:p14="http://schemas.microsoft.com/office/powerpoint/2010/main" val="30615225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68</a:t>
            </a:fld>
            <a:endParaRPr kumimoji="1" lang="ja-JP" altLang="en-US"/>
          </a:p>
        </p:txBody>
      </p:sp>
    </p:spTree>
    <p:extLst>
      <p:ext uri="{BB962C8B-B14F-4D97-AF65-F5344CB8AC3E}">
        <p14:creationId xmlns:p14="http://schemas.microsoft.com/office/powerpoint/2010/main" val="42903256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69</a:t>
            </a:fld>
            <a:endParaRPr kumimoji="1" lang="ja-JP" altLang="en-US"/>
          </a:p>
        </p:txBody>
      </p:sp>
    </p:spTree>
    <p:extLst>
      <p:ext uri="{BB962C8B-B14F-4D97-AF65-F5344CB8AC3E}">
        <p14:creationId xmlns:p14="http://schemas.microsoft.com/office/powerpoint/2010/main" val="49069974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70</a:t>
            </a:fld>
            <a:endParaRPr kumimoji="1" lang="ja-JP" altLang="en-US"/>
          </a:p>
        </p:txBody>
      </p:sp>
    </p:spTree>
    <p:extLst>
      <p:ext uri="{BB962C8B-B14F-4D97-AF65-F5344CB8AC3E}">
        <p14:creationId xmlns:p14="http://schemas.microsoft.com/office/powerpoint/2010/main" val="13539807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71</a:t>
            </a:fld>
            <a:endParaRPr kumimoji="1" lang="ja-JP" altLang="en-US"/>
          </a:p>
        </p:txBody>
      </p:sp>
    </p:spTree>
    <p:extLst>
      <p:ext uri="{BB962C8B-B14F-4D97-AF65-F5344CB8AC3E}">
        <p14:creationId xmlns:p14="http://schemas.microsoft.com/office/powerpoint/2010/main" val="384179283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72</a:t>
            </a:fld>
            <a:endParaRPr kumimoji="1" lang="ja-JP" altLang="en-US"/>
          </a:p>
        </p:txBody>
      </p:sp>
    </p:spTree>
    <p:extLst>
      <p:ext uri="{BB962C8B-B14F-4D97-AF65-F5344CB8AC3E}">
        <p14:creationId xmlns:p14="http://schemas.microsoft.com/office/powerpoint/2010/main" val="32576645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73</a:t>
            </a:fld>
            <a:endParaRPr kumimoji="1" lang="ja-JP" altLang="en-US"/>
          </a:p>
        </p:txBody>
      </p:sp>
    </p:spTree>
    <p:extLst>
      <p:ext uri="{BB962C8B-B14F-4D97-AF65-F5344CB8AC3E}">
        <p14:creationId xmlns:p14="http://schemas.microsoft.com/office/powerpoint/2010/main" val="17668470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74</a:t>
            </a:fld>
            <a:endParaRPr kumimoji="1" lang="ja-JP" altLang="en-US"/>
          </a:p>
        </p:txBody>
      </p:sp>
    </p:spTree>
    <p:extLst>
      <p:ext uri="{BB962C8B-B14F-4D97-AF65-F5344CB8AC3E}">
        <p14:creationId xmlns:p14="http://schemas.microsoft.com/office/powerpoint/2010/main" val="3458898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a:t>
            </a:fld>
            <a:endParaRPr kumimoji="1" lang="ja-JP" altLang="en-US"/>
          </a:p>
        </p:txBody>
      </p:sp>
    </p:spTree>
    <p:extLst>
      <p:ext uri="{BB962C8B-B14F-4D97-AF65-F5344CB8AC3E}">
        <p14:creationId xmlns:p14="http://schemas.microsoft.com/office/powerpoint/2010/main" val="40840198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75</a:t>
            </a:fld>
            <a:endParaRPr kumimoji="1" lang="ja-JP" altLang="en-US"/>
          </a:p>
        </p:txBody>
      </p:sp>
    </p:spTree>
    <p:extLst>
      <p:ext uri="{BB962C8B-B14F-4D97-AF65-F5344CB8AC3E}">
        <p14:creationId xmlns:p14="http://schemas.microsoft.com/office/powerpoint/2010/main" val="139859268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76</a:t>
            </a:fld>
            <a:endParaRPr kumimoji="1" lang="ja-JP" altLang="en-US"/>
          </a:p>
        </p:txBody>
      </p:sp>
    </p:spTree>
    <p:extLst>
      <p:ext uri="{BB962C8B-B14F-4D97-AF65-F5344CB8AC3E}">
        <p14:creationId xmlns:p14="http://schemas.microsoft.com/office/powerpoint/2010/main" val="25039902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77</a:t>
            </a:fld>
            <a:endParaRPr kumimoji="1" lang="ja-JP" altLang="en-US"/>
          </a:p>
        </p:txBody>
      </p:sp>
    </p:spTree>
    <p:extLst>
      <p:ext uri="{BB962C8B-B14F-4D97-AF65-F5344CB8AC3E}">
        <p14:creationId xmlns:p14="http://schemas.microsoft.com/office/powerpoint/2010/main" val="127495827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78</a:t>
            </a:fld>
            <a:endParaRPr kumimoji="1" lang="ja-JP" altLang="en-US"/>
          </a:p>
        </p:txBody>
      </p:sp>
    </p:spTree>
    <p:extLst>
      <p:ext uri="{BB962C8B-B14F-4D97-AF65-F5344CB8AC3E}">
        <p14:creationId xmlns:p14="http://schemas.microsoft.com/office/powerpoint/2010/main" val="24935692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79</a:t>
            </a:fld>
            <a:endParaRPr kumimoji="1" lang="ja-JP" altLang="en-US"/>
          </a:p>
        </p:txBody>
      </p:sp>
    </p:spTree>
    <p:extLst>
      <p:ext uri="{BB962C8B-B14F-4D97-AF65-F5344CB8AC3E}">
        <p14:creationId xmlns:p14="http://schemas.microsoft.com/office/powerpoint/2010/main" val="238735233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a:t>
            </a:r>
            <a:endParaRPr kumimoji="1" lang="en-US" altLang="ja-JP" dirty="0"/>
          </a:p>
          <a:p>
            <a:r>
              <a:rPr kumimoji="1" lang="ja-JP" altLang="en-US" dirty="0"/>
              <a:t>生命保険契約照会制度は、</a:t>
            </a:r>
            <a:r>
              <a:rPr kumimoji="1" lang="ja-JP" altLang="en-US" sz="1200" b="0" i="0" u="none" strike="noStrike" kern="1200" baseline="0" dirty="0">
                <a:solidFill>
                  <a:schemeClr val="tx1"/>
                </a:solidFill>
                <a:latin typeface="+mn-lt"/>
                <a:ea typeface="+mn-ea"/>
                <a:cs typeface="+mn-cs"/>
              </a:rPr>
              <a:t>災害時（災害救助法が適用された地域等において被災し、家屋等の流出または焼失等により生命保険契約に関する請求が困難な場合）については</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利用料は発生せず、照会者の範囲や照会方法などの取扱いが異なります。詳細は生命保険協会の</a:t>
            </a:r>
            <a:r>
              <a:rPr kumimoji="1" lang="en-US" altLang="ja-JP" sz="1200" b="0" i="0" u="none" strike="noStrike" kern="1200" baseline="0" dirty="0">
                <a:solidFill>
                  <a:schemeClr val="tx1"/>
                </a:solidFill>
                <a:latin typeface="+mn-lt"/>
                <a:ea typeface="+mn-ea"/>
                <a:cs typeface="+mn-cs"/>
              </a:rPr>
              <a:t>HP</a:t>
            </a:r>
            <a:r>
              <a:rPr kumimoji="1" lang="ja-JP" altLang="en-US" sz="1200" b="0" i="0" u="none" strike="noStrike" kern="1200" baseline="0" dirty="0">
                <a:solidFill>
                  <a:schemeClr val="tx1"/>
                </a:solidFill>
                <a:latin typeface="+mn-lt"/>
                <a:ea typeface="+mn-ea"/>
                <a:cs typeface="+mn-cs"/>
              </a:rPr>
              <a:t>などで確認しましょう。</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80</a:t>
            </a:fld>
            <a:endParaRPr kumimoji="1" lang="ja-JP" altLang="en-US"/>
          </a:p>
        </p:txBody>
      </p:sp>
    </p:spTree>
    <p:extLst>
      <p:ext uri="{BB962C8B-B14F-4D97-AF65-F5344CB8AC3E}">
        <p14:creationId xmlns:p14="http://schemas.microsoft.com/office/powerpoint/2010/main" val="356871170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81</a:t>
            </a:fld>
            <a:endParaRPr kumimoji="1" lang="ja-JP" altLang="en-US"/>
          </a:p>
        </p:txBody>
      </p:sp>
    </p:spTree>
    <p:extLst>
      <p:ext uri="{BB962C8B-B14F-4D97-AF65-F5344CB8AC3E}">
        <p14:creationId xmlns:p14="http://schemas.microsoft.com/office/powerpoint/2010/main" val="4205132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9</a:t>
            </a:fld>
            <a:endParaRPr kumimoji="1" lang="ja-JP" altLang="en-US"/>
          </a:p>
        </p:txBody>
      </p:sp>
    </p:spTree>
    <p:extLst>
      <p:ext uri="{BB962C8B-B14F-4D97-AF65-F5344CB8AC3E}">
        <p14:creationId xmlns:p14="http://schemas.microsoft.com/office/powerpoint/2010/main" val="2177211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b="0" i="0" u="none" strike="noStrike" kern="1200" baseline="0" dirty="0">
                <a:solidFill>
                  <a:schemeClr val="tx1"/>
                </a:solidFill>
                <a:latin typeface="+mn-lt"/>
                <a:ea typeface="+mn-ea"/>
                <a:cs typeface="+mn-cs"/>
              </a:rPr>
              <a:t>定年退職時の年齢から、平均余命までの生活費を計算してみましょう。</a:t>
            </a:r>
          </a:p>
          <a:p>
            <a:r>
              <a:rPr kumimoji="1" lang="ja-JP" altLang="en-US" sz="1200" b="0" i="0" u="none" strike="noStrike" kern="1200" baseline="0" dirty="0">
                <a:solidFill>
                  <a:schemeClr val="tx1"/>
                </a:solidFill>
                <a:latin typeface="+mn-lt"/>
                <a:ea typeface="+mn-ea"/>
                <a:cs typeface="+mn-cs"/>
              </a:rPr>
              <a:t>夫婦の生活費を考えるときは、夫婦の年齢差や男女の平均余命の違いを考慮して、</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「夫婦２人で生活する期間」と「</a:t>
            </a:r>
            <a:r>
              <a:rPr kumimoji="1" lang="en-US" altLang="ja-JP" sz="1200" b="0" i="0" u="none" strike="noStrike" kern="1200" baseline="0" dirty="0">
                <a:solidFill>
                  <a:schemeClr val="tx1"/>
                </a:solidFill>
                <a:latin typeface="+mn-lt"/>
                <a:ea typeface="+mn-ea"/>
                <a:cs typeface="+mn-cs"/>
              </a:rPr>
              <a:t>1 </a:t>
            </a:r>
            <a:r>
              <a:rPr kumimoji="1" lang="ja-JP" altLang="en-US" sz="1200" b="0" i="0" u="none" strike="noStrike" kern="1200" baseline="0" dirty="0">
                <a:solidFill>
                  <a:schemeClr val="tx1"/>
                </a:solidFill>
                <a:latin typeface="+mn-lt"/>
                <a:ea typeface="+mn-ea"/>
                <a:cs typeface="+mn-cs"/>
              </a:rPr>
              <a:t>人で生活する期間」に分けて、生活費を計算します。</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10</a:t>
            </a:fld>
            <a:endParaRPr kumimoji="1" lang="ja-JP" altLang="en-US"/>
          </a:p>
        </p:txBody>
      </p:sp>
    </p:spTree>
    <p:extLst>
      <p:ext uri="{BB962C8B-B14F-4D97-AF65-F5344CB8AC3E}">
        <p14:creationId xmlns:p14="http://schemas.microsoft.com/office/powerpoint/2010/main" val="3753255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3B75CC-8653-1D5C-9AF0-3D48F447E28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14AFFAA-44C6-F07A-FB27-A52F1B13F8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A1220D6-3F66-34C6-255F-588718A3D048}"/>
              </a:ext>
            </a:extLst>
          </p:cNvPr>
          <p:cNvSpPr>
            <a:spLocks noGrp="1"/>
          </p:cNvSpPr>
          <p:nvPr>
            <p:ph type="dt" sz="half" idx="10"/>
          </p:nvPr>
        </p:nvSpPr>
        <p:spPr/>
        <p:txBody>
          <a:bodyPr/>
          <a:lstStyle/>
          <a:p>
            <a:fld id="{D656D794-0141-4136-A4C7-C1D521E32349}"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11F70390-E06F-AE85-9DED-C2818C05F676}"/>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6" name="スライド番号プレースホルダー 5">
            <a:extLst>
              <a:ext uri="{FF2B5EF4-FFF2-40B4-BE49-F238E27FC236}">
                <a16:creationId xmlns:a16="http://schemas.microsoft.com/office/drawing/2014/main" id="{F6B7CDEE-0AB9-D83C-ED36-AD668F4F3582}"/>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347584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418E208-68D7-A24E-91AF-D9334F1D7AB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8CB63C0-314F-688D-C690-B4556685E56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BD350F5-98CE-3D9A-6980-B04C7CA3423C}"/>
              </a:ext>
            </a:extLst>
          </p:cNvPr>
          <p:cNvSpPr>
            <a:spLocks noGrp="1"/>
          </p:cNvSpPr>
          <p:nvPr>
            <p:ph type="dt" sz="half" idx="10"/>
          </p:nvPr>
        </p:nvSpPr>
        <p:spPr/>
        <p:txBody>
          <a:bodyPr/>
          <a:lstStyle/>
          <a:p>
            <a:fld id="{4E4F0E30-1C3D-4EC6-8E34-76664DC7A047}"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EE7D55E3-5E8A-5E5D-503F-42037A85CD26}"/>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6" name="スライド番号プレースホルダー 5">
            <a:extLst>
              <a:ext uri="{FF2B5EF4-FFF2-40B4-BE49-F238E27FC236}">
                <a16:creationId xmlns:a16="http://schemas.microsoft.com/office/drawing/2014/main" id="{3422CE0D-E116-7C1A-4024-6535C746EC43}"/>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3509810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8AA9CEC-747D-F836-A330-DB82F6E5F04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7E00CF7-F664-6254-7C0E-7C057CE85D4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5928EE4-371C-C9D1-ADD6-FC1B63BB9FEC}"/>
              </a:ext>
            </a:extLst>
          </p:cNvPr>
          <p:cNvSpPr>
            <a:spLocks noGrp="1"/>
          </p:cNvSpPr>
          <p:nvPr>
            <p:ph type="dt" sz="half" idx="10"/>
          </p:nvPr>
        </p:nvSpPr>
        <p:spPr/>
        <p:txBody>
          <a:bodyPr/>
          <a:lstStyle/>
          <a:p>
            <a:fld id="{1FAE4CB1-4748-42C4-BBA9-585165838993}"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2560771C-6343-C12A-30A7-4B41B65B1986}"/>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6" name="スライド番号プレースホルダー 5">
            <a:extLst>
              <a:ext uri="{FF2B5EF4-FFF2-40B4-BE49-F238E27FC236}">
                <a16:creationId xmlns:a16="http://schemas.microsoft.com/office/drawing/2014/main" id="{0E11057E-B592-7784-B409-BF29506D7B0C}"/>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396384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E4376A-77D6-29A3-DB2C-B0988E85415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651F29F-28BB-698B-7732-3197DB925BE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AA637B5-A90F-E295-5FE2-5828351BA706}"/>
              </a:ext>
            </a:extLst>
          </p:cNvPr>
          <p:cNvSpPr>
            <a:spLocks noGrp="1"/>
          </p:cNvSpPr>
          <p:nvPr>
            <p:ph type="dt" sz="half" idx="10"/>
          </p:nvPr>
        </p:nvSpPr>
        <p:spPr/>
        <p:txBody>
          <a:bodyPr/>
          <a:lstStyle/>
          <a:p>
            <a:fld id="{FFF284B8-E281-4458-AC25-BDDD1FE284AA}"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8C655C3A-48E1-206F-E879-ABA79E0427F6}"/>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6" name="スライド番号プレースホルダー 5">
            <a:extLst>
              <a:ext uri="{FF2B5EF4-FFF2-40B4-BE49-F238E27FC236}">
                <a16:creationId xmlns:a16="http://schemas.microsoft.com/office/drawing/2014/main" id="{CC9357A2-E224-5D33-7DC0-5296DC8EF208}"/>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2840686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7F0867-5239-2ADD-60FB-9159CA2D26FB}"/>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3D2BE7B-70E5-FA08-DC31-36E4CD3A488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AC6AEF3-EBFF-827E-85E1-9DABE49312CE}"/>
              </a:ext>
            </a:extLst>
          </p:cNvPr>
          <p:cNvSpPr>
            <a:spLocks noGrp="1"/>
          </p:cNvSpPr>
          <p:nvPr>
            <p:ph type="dt" sz="half" idx="10"/>
          </p:nvPr>
        </p:nvSpPr>
        <p:spPr/>
        <p:txBody>
          <a:bodyPr/>
          <a:lstStyle/>
          <a:p>
            <a:fld id="{EFA8E114-528E-4F79-B422-2C9F0501D5EA}"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07C96203-C780-F259-45C7-76EE450325D4}"/>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6" name="スライド番号プレースホルダー 5">
            <a:extLst>
              <a:ext uri="{FF2B5EF4-FFF2-40B4-BE49-F238E27FC236}">
                <a16:creationId xmlns:a16="http://schemas.microsoft.com/office/drawing/2014/main" id="{3A2DE1B9-1F7C-155C-5B14-29FFC984CACC}"/>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2730579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45F701-70D0-B0A7-0FD3-9E404EB4684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340604F-EDD5-D4BA-D766-6E528E268AB4}"/>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087CEE2-6A90-DCEA-4263-1D4000BA775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83582C6-66D3-1426-F0C8-E5FFCDE7642D}"/>
              </a:ext>
            </a:extLst>
          </p:cNvPr>
          <p:cNvSpPr>
            <a:spLocks noGrp="1"/>
          </p:cNvSpPr>
          <p:nvPr>
            <p:ph type="dt" sz="half" idx="10"/>
          </p:nvPr>
        </p:nvSpPr>
        <p:spPr/>
        <p:txBody>
          <a:bodyPr/>
          <a:lstStyle/>
          <a:p>
            <a:fld id="{8920D9A8-DCDB-43B8-B97D-4E7B2A8A296C}"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00EB1903-2ED8-EA6F-CB4D-1C64514780C5}"/>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7" name="スライド番号プレースホルダー 6">
            <a:extLst>
              <a:ext uri="{FF2B5EF4-FFF2-40B4-BE49-F238E27FC236}">
                <a16:creationId xmlns:a16="http://schemas.microsoft.com/office/drawing/2014/main" id="{0881F927-0BFD-1B49-B11F-16508205B707}"/>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3558442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A288FA-51EE-0D3E-0888-1C15CBC319D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D76726-4DB6-FEDD-8B4F-73C9C9D1C9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85EE50F-5182-3BF0-2DE7-5E7488BF923A}"/>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498FDA7-6B00-7C6C-6D55-481D8574EC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5648F0C-3799-2100-71AD-E2D77B5878B2}"/>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5AE2B3D-5829-3AE4-8BFE-A16B73E782D6}"/>
              </a:ext>
            </a:extLst>
          </p:cNvPr>
          <p:cNvSpPr>
            <a:spLocks noGrp="1"/>
          </p:cNvSpPr>
          <p:nvPr>
            <p:ph type="dt" sz="half" idx="10"/>
          </p:nvPr>
        </p:nvSpPr>
        <p:spPr/>
        <p:txBody>
          <a:bodyPr/>
          <a:lstStyle/>
          <a:p>
            <a:fld id="{BFDB522D-8CC9-409E-804F-6250358FF3CD}" type="datetime1">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52AC4147-7BFB-EEB0-129B-3FAA690F746D}"/>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9" name="スライド番号プレースホルダー 8">
            <a:extLst>
              <a:ext uri="{FF2B5EF4-FFF2-40B4-BE49-F238E27FC236}">
                <a16:creationId xmlns:a16="http://schemas.microsoft.com/office/drawing/2014/main" id="{EC229B20-A5E9-7C59-1E0C-241970FB6698}"/>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3714118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DB188C3-9E0C-CF4F-FCE1-556AB6526EC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E8EF6768-51A1-4341-5834-A1B98B79C07F}"/>
              </a:ext>
            </a:extLst>
          </p:cNvPr>
          <p:cNvSpPr>
            <a:spLocks noGrp="1"/>
          </p:cNvSpPr>
          <p:nvPr>
            <p:ph type="dt" sz="half" idx="10"/>
          </p:nvPr>
        </p:nvSpPr>
        <p:spPr/>
        <p:txBody>
          <a:bodyPr/>
          <a:lstStyle/>
          <a:p>
            <a:fld id="{DCF2AF33-8ED5-4E99-864B-13BCF3E41283}" type="datetime1">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C642745D-7065-BF35-2349-49F8779916C8}"/>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5" name="スライド番号プレースホルダー 4">
            <a:extLst>
              <a:ext uri="{FF2B5EF4-FFF2-40B4-BE49-F238E27FC236}">
                <a16:creationId xmlns:a16="http://schemas.microsoft.com/office/drawing/2014/main" id="{1B783599-7261-CC43-18F4-3D8074295ACF}"/>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368146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907B15E8-0595-1DCE-E891-87708B573B4A}"/>
              </a:ext>
            </a:extLst>
          </p:cNvPr>
          <p:cNvSpPr>
            <a:spLocks noGrp="1"/>
          </p:cNvSpPr>
          <p:nvPr>
            <p:ph type="dt" sz="half" idx="10"/>
          </p:nvPr>
        </p:nvSpPr>
        <p:spPr/>
        <p:txBody>
          <a:bodyPr/>
          <a:lstStyle/>
          <a:p>
            <a:fld id="{0A72B368-3542-4FA7-8541-485794400719}" type="datetime1">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6F778666-6F0F-C0BE-8A3D-BA7E8133FF21}"/>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4" name="スライド番号プレースホルダー 3">
            <a:extLst>
              <a:ext uri="{FF2B5EF4-FFF2-40B4-BE49-F238E27FC236}">
                <a16:creationId xmlns:a16="http://schemas.microsoft.com/office/drawing/2014/main" id="{44097023-19B6-3141-D293-F6351A7C70AD}"/>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27499371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DAB5FE-B7CE-EFB5-8814-17B6BF9AD9B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3606C22-D60F-B3E2-6172-C630C95CF8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A4522AE-30E8-36D9-2726-8B05CDE785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7035026-ABD0-71FC-7FB9-AC4CFB335B78}"/>
              </a:ext>
            </a:extLst>
          </p:cNvPr>
          <p:cNvSpPr>
            <a:spLocks noGrp="1"/>
          </p:cNvSpPr>
          <p:nvPr>
            <p:ph type="dt" sz="half" idx="10"/>
          </p:nvPr>
        </p:nvSpPr>
        <p:spPr/>
        <p:txBody>
          <a:bodyPr/>
          <a:lstStyle/>
          <a:p>
            <a:fld id="{D9E689E7-2B7A-4CFE-9728-8478DFBE62E1}"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6B82E571-992A-5985-54E2-BBB4C6B968C2}"/>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7" name="スライド番号プレースホルダー 6">
            <a:extLst>
              <a:ext uri="{FF2B5EF4-FFF2-40B4-BE49-F238E27FC236}">
                <a16:creationId xmlns:a16="http://schemas.microsoft.com/office/drawing/2014/main" id="{3BFE8A52-0467-5C7C-EC33-800458EAA855}"/>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2365285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1B97CF7-2C6C-E7EB-9FEB-B2F05C88ED9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AB23912-DAB7-5F09-F1ED-8165325984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A781371-75E5-26A7-0093-3EBBB4E037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04959D29-16E5-5642-94AB-4E5EA346B866}"/>
              </a:ext>
            </a:extLst>
          </p:cNvPr>
          <p:cNvSpPr>
            <a:spLocks noGrp="1"/>
          </p:cNvSpPr>
          <p:nvPr>
            <p:ph type="dt" sz="half" idx="10"/>
          </p:nvPr>
        </p:nvSpPr>
        <p:spPr/>
        <p:txBody>
          <a:bodyPr/>
          <a:lstStyle/>
          <a:p>
            <a:fld id="{ABC2E9AB-B9D7-4319-9DAB-469C9A984CD3}" type="datetime1">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C2B05D5C-881E-9A93-7E02-3FB2022E1AA6}"/>
              </a:ext>
            </a:extLst>
          </p:cNvPr>
          <p:cNvSpPr>
            <a:spLocks noGrp="1"/>
          </p:cNvSpPr>
          <p:nvPr>
            <p:ph type="ftr" sz="quarter" idx="11"/>
          </p:nvPr>
        </p:nvSpPr>
        <p:spPr/>
        <p:txBody>
          <a:bodyPr/>
          <a:lstStyle/>
          <a:p>
            <a:r>
              <a:rPr kumimoji="1" lang="en-US" altLang="ja-JP"/>
              <a:t>2026</a:t>
            </a:r>
            <a:r>
              <a:rPr kumimoji="1" lang="ja-JP" altLang="en-US"/>
              <a:t>年</a:t>
            </a:r>
            <a:r>
              <a:rPr kumimoji="1" lang="en-US" altLang="ja-JP"/>
              <a:t>9</a:t>
            </a:r>
            <a:r>
              <a:rPr kumimoji="1" lang="ja-JP" altLang="en-US"/>
              <a:t>月初版</a:t>
            </a:r>
          </a:p>
        </p:txBody>
      </p:sp>
      <p:sp>
        <p:nvSpPr>
          <p:cNvPr id="7" name="スライド番号プレースホルダー 6">
            <a:extLst>
              <a:ext uri="{FF2B5EF4-FFF2-40B4-BE49-F238E27FC236}">
                <a16:creationId xmlns:a16="http://schemas.microsoft.com/office/drawing/2014/main" id="{36EB99EB-C368-06A1-5C0E-22F6CE1DE5F6}"/>
              </a:ext>
            </a:extLst>
          </p:cNvPr>
          <p:cNvSpPr>
            <a:spLocks noGrp="1"/>
          </p:cNvSpPr>
          <p:nvPr>
            <p:ph type="sldNum" sz="quarter" idx="12"/>
          </p:nvPr>
        </p:nvSpPr>
        <p:spPr/>
        <p:txBody>
          <a:body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573851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4A5F37D-4780-2D03-148C-83FDE82486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60578B8-2DA1-D904-2DFA-A4A1230496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9A72E13-C091-3DCB-E161-33647E9F14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B4A1815-96EC-4A90-AC95-6C491D8D199A}" type="datetime1">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E37D139B-8A96-A25A-3DFC-A963BCB7E7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kumimoji="1" lang="en-US" altLang="ja-JP"/>
              <a:t>2026</a:t>
            </a:r>
            <a:r>
              <a:rPr kumimoji="1" lang="ja-JP" altLang="en-US"/>
              <a:t>年</a:t>
            </a:r>
            <a:r>
              <a:rPr kumimoji="1" lang="en-US" altLang="ja-JP"/>
              <a:t>9</a:t>
            </a:r>
            <a:r>
              <a:rPr kumimoji="1" lang="ja-JP" altLang="en-US"/>
              <a:t>月初版</a:t>
            </a:r>
          </a:p>
        </p:txBody>
      </p:sp>
      <p:sp>
        <p:nvSpPr>
          <p:cNvPr id="6" name="スライド番号プレースホルダー 5">
            <a:extLst>
              <a:ext uri="{FF2B5EF4-FFF2-40B4-BE49-F238E27FC236}">
                <a16:creationId xmlns:a16="http://schemas.microsoft.com/office/drawing/2014/main" id="{2BC487A8-4623-B444-3D55-855238CDF6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2026C6C-7459-489F-8BA2-5DB85F4DFAE8}" type="slidenum">
              <a:rPr kumimoji="1" lang="ja-JP" altLang="en-US" smtClean="0"/>
              <a:t>‹#›</a:t>
            </a:fld>
            <a:endParaRPr kumimoji="1" lang="ja-JP" altLang="en-US"/>
          </a:p>
        </p:txBody>
      </p:sp>
    </p:spTree>
    <p:extLst>
      <p:ext uri="{BB962C8B-B14F-4D97-AF65-F5344CB8AC3E}">
        <p14:creationId xmlns:p14="http://schemas.microsoft.com/office/powerpoint/2010/main" val="4229823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1.tmp"/><Relationship Id="rId4" Type="http://schemas.openxmlformats.org/officeDocument/2006/relationships/image" Target="../media/image12.tmp"/></Relationships>
</file>

<file path=ppt/slides/_rels/slide11.xml.rels><?xml version="1.0" encoding="UTF-8" standalone="yes"?>
<Relationships xmlns="http://schemas.openxmlformats.org/package/2006/relationships"><Relationship Id="rId3" Type="http://schemas.openxmlformats.org/officeDocument/2006/relationships/image" Target="../media/image11.tmp"/><Relationship Id="rId7" Type="http://schemas.openxmlformats.org/officeDocument/2006/relationships/image" Target="../media/image24.tmp"/><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tmp"/><Relationship Id="rId5" Type="http://schemas.openxmlformats.org/officeDocument/2006/relationships/image" Target="../media/image22.tmp"/><Relationship Id="rId4" Type="http://schemas.openxmlformats.org/officeDocument/2006/relationships/image" Target="../media/image12.tmp"/></Relationships>
</file>

<file path=ppt/slides/_rels/slide12.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6.tmp"/><Relationship Id="rId5" Type="http://schemas.openxmlformats.org/officeDocument/2006/relationships/image" Target="../media/image25.tmp"/><Relationship Id="rId4" Type="http://schemas.openxmlformats.org/officeDocument/2006/relationships/image" Target="../media/image12.tmp"/></Relationships>
</file>

<file path=ppt/slides/_rels/slide13.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0.tmp"/><Relationship Id="rId5" Type="http://schemas.openxmlformats.org/officeDocument/2006/relationships/image" Target="../media/image29.tmp"/><Relationship Id="rId4" Type="http://schemas.openxmlformats.org/officeDocument/2006/relationships/image" Target="../media/image28.tmp"/></Relationships>
</file>

<file path=ppt/slides/_rels/slide14.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2.tmp"/><Relationship Id="rId5" Type="http://schemas.openxmlformats.org/officeDocument/2006/relationships/image" Target="../media/image31.tmp"/><Relationship Id="rId4" Type="http://schemas.openxmlformats.org/officeDocument/2006/relationships/image" Target="../media/image28.tmp"/></Relationships>
</file>

<file path=ppt/slides/_rels/slide15.xml.rels><?xml version="1.0" encoding="UTF-8" standalone="yes"?>
<Relationships xmlns="http://schemas.openxmlformats.org/package/2006/relationships"><Relationship Id="rId3" Type="http://schemas.openxmlformats.org/officeDocument/2006/relationships/image" Target="../media/image27.tmp"/><Relationship Id="rId7" Type="http://schemas.openxmlformats.org/officeDocument/2006/relationships/image" Target="../media/image35.tm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4.tmp"/><Relationship Id="rId5" Type="http://schemas.openxmlformats.org/officeDocument/2006/relationships/image" Target="../media/image33.png"/><Relationship Id="rId4" Type="http://schemas.openxmlformats.org/officeDocument/2006/relationships/image" Target="../media/image28.tmp"/></Relationships>
</file>

<file path=ppt/slides/_rels/slide16.xml.rels><?xml version="1.0" encoding="UTF-8" standalone="yes"?>
<Relationships xmlns="http://schemas.openxmlformats.org/package/2006/relationships"><Relationship Id="rId3" Type="http://schemas.openxmlformats.org/officeDocument/2006/relationships/image" Target="../media/image36.tmp"/><Relationship Id="rId7" Type="http://schemas.openxmlformats.org/officeDocument/2006/relationships/image" Target="../media/image38.tm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8.tmp"/><Relationship Id="rId5" Type="http://schemas.openxmlformats.org/officeDocument/2006/relationships/image" Target="../media/image37.tmp"/><Relationship Id="rId4" Type="http://schemas.openxmlformats.org/officeDocument/2006/relationships/image" Target="../media/image27.tmp"/></Relationships>
</file>

<file path=ppt/slides/_rels/slide17.xml.rels><?xml version="1.0" encoding="UTF-8" standalone="yes"?>
<Relationships xmlns="http://schemas.openxmlformats.org/package/2006/relationships"><Relationship Id="rId8" Type="http://schemas.openxmlformats.org/officeDocument/2006/relationships/image" Target="../media/image42.tmp"/><Relationship Id="rId3" Type="http://schemas.openxmlformats.org/officeDocument/2006/relationships/image" Target="../media/image27.tmp"/><Relationship Id="rId7" Type="http://schemas.openxmlformats.org/officeDocument/2006/relationships/image" Target="../media/image41.tmp"/><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0.tmp"/><Relationship Id="rId5" Type="http://schemas.openxmlformats.org/officeDocument/2006/relationships/image" Target="../media/image39.tmp"/><Relationship Id="rId4" Type="http://schemas.openxmlformats.org/officeDocument/2006/relationships/image" Target="../media/image28.tmp"/></Relationships>
</file>

<file path=ppt/slides/_rels/slide18.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6.tmp"/><Relationship Id="rId5" Type="http://schemas.openxmlformats.org/officeDocument/2006/relationships/image" Target="../media/image45.tmp"/><Relationship Id="rId4" Type="http://schemas.openxmlformats.org/officeDocument/2006/relationships/image" Target="../media/image44.tmp"/></Relationships>
</file>

<file path=ppt/slides/_rels/slide19.xml.rels><?xml version="1.0" encoding="UTF-8" standalone="yes"?>
<Relationships xmlns="http://schemas.openxmlformats.org/package/2006/relationships"><Relationship Id="rId3" Type="http://schemas.openxmlformats.org/officeDocument/2006/relationships/image" Target="../media/image47.tmp"/><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4.tmp"/><Relationship Id="rId5" Type="http://schemas.openxmlformats.org/officeDocument/2006/relationships/image" Target="../media/image48.tmp"/><Relationship Id="rId4" Type="http://schemas.openxmlformats.org/officeDocument/2006/relationships/image" Target="../media/image43.tmp"/></Relationships>
</file>

<file path=ppt/slides/_rels/slide2.xml.rels><?xml version="1.0" encoding="UTF-8" standalone="yes"?>
<Relationships xmlns="http://schemas.openxmlformats.org/package/2006/relationships"><Relationship Id="rId8" Type="http://schemas.openxmlformats.org/officeDocument/2006/relationships/image" Target="../media/image5.tmp"/><Relationship Id="rId13" Type="http://schemas.openxmlformats.org/officeDocument/2006/relationships/slide" Target="slide74.xml"/><Relationship Id="rId3" Type="http://schemas.openxmlformats.org/officeDocument/2006/relationships/slide" Target="slide13.xml"/><Relationship Id="rId7" Type="http://schemas.openxmlformats.org/officeDocument/2006/relationships/slide" Target="slide36.xml"/><Relationship Id="rId12" Type="http://schemas.openxmlformats.org/officeDocument/2006/relationships/slide" Target="slide66.xml"/><Relationship Id="rId2" Type="http://schemas.openxmlformats.org/officeDocument/2006/relationships/slide" Target="slide6.xml"/><Relationship Id="rId16" Type="http://schemas.openxmlformats.org/officeDocument/2006/relationships/image" Target="../media/image6.tmp"/><Relationship Id="rId1" Type="http://schemas.openxmlformats.org/officeDocument/2006/relationships/slideLayout" Target="../slideLayouts/slideLayout7.xml"/><Relationship Id="rId6" Type="http://schemas.openxmlformats.org/officeDocument/2006/relationships/slide" Target="slide31.xml"/><Relationship Id="rId11" Type="http://schemas.openxmlformats.org/officeDocument/2006/relationships/slide" Target="slide53.xml"/><Relationship Id="rId5" Type="http://schemas.openxmlformats.org/officeDocument/2006/relationships/slide" Target="slide29.xml"/><Relationship Id="rId15" Type="http://schemas.openxmlformats.org/officeDocument/2006/relationships/slide" Target="slide4.xml"/><Relationship Id="rId10" Type="http://schemas.openxmlformats.org/officeDocument/2006/relationships/slide" Target="slide39.xml"/><Relationship Id="rId4" Type="http://schemas.openxmlformats.org/officeDocument/2006/relationships/slide" Target="slide18.xml"/><Relationship Id="rId9" Type="http://schemas.openxmlformats.org/officeDocument/2006/relationships/slide" Target="slide37.xml"/><Relationship Id="rId14" Type="http://schemas.openxmlformats.org/officeDocument/2006/relationships/slide" Target="slide3.xml"/></Relationships>
</file>

<file path=ppt/slides/_rels/slide20.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4.tmp"/></Relationships>
</file>

<file path=ppt/slides/_rels/slide21.xml.rels><?xml version="1.0" encoding="UTF-8" standalone="yes"?>
<Relationships xmlns="http://schemas.openxmlformats.org/package/2006/relationships"><Relationship Id="rId3" Type="http://schemas.openxmlformats.org/officeDocument/2006/relationships/image" Target="../media/image43.tmp"/><Relationship Id="rId7" Type="http://schemas.openxmlformats.org/officeDocument/2006/relationships/image" Target="../media/image44.tmp"/><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1.tmp"/><Relationship Id="rId5" Type="http://schemas.openxmlformats.org/officeDocument/2006/relationships/image" Target="../media/image50.tmp"/><Relationship Id="rId4" Type="http://schemas.openxmlformats.org/officeDocument/2006/relationships/image" Target="../media/image49.tmp"/></Relationships>
</file>

<file path=ppt/slides/_rels/slide22.xml.rels><?xml version="1.0" encoding="UTF-8" standalone="yes"?>
<Relationships xmlns="http://schemas.openxmlformats.org/package/2006/relationships"><Relationship Id="rId3" Type="http://schemas.openxmlformats.org/officeDocument/2006/relationships/image" Target="../media/image52.tmp"/><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4.tmp"/><Relationship Id="rId5" Type="http://schemas.openxmlformats.org/officeDocument/2006/relationships/image" Target="../media/image43.tmp"/><Relationship Id="rId4" Type="http://schemas.openxmlformats.org/officeDocument/2006/relationships/image" Target="../media/image53.tmp"/></Relationships>
</file>

<file path=ppt/slides/_rels/slide23.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44.tmp"/></Relationships>
</file>

<file path=ppt/slides/_rels/slide24.xml.rels><?xml version="1.0" encoding="UTF-8" standalone="yes"?>
<Relationships xmlns="http://schemas.openxmlformats.org/package/2006/relationships"><Relationship Id="rId3" Type="http://schemas.openxmlformats.org/officeDocument/2006/relationships/image" Target="../media/image43.tmp"/><Relationship Id="rId7" Type="http://schemas.openxmlformats.org/officeDocument/2006/relationships/image" Target="../media/image44.tmp"/><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6.tmp"/><Relationship Id="rId5" Type="http://schemas.openxmlformats.org/officeDocument/2006/relationships/image" Target="../media/image55.tmp"/><Relationship Id="rId4" Type="http://schemas.openxmlformats.org/officeDocument/2006/relationships/image" Target="../media/image54.tmp"/></Relationships>
</file>

<file path=ppt/slides/_rels/slide25.xml.rels><?xml version="1.0" encoding="UTF-8" standalone="yes"?>
<Relationships xmlns="http://schemas.openxmlformats.org/package/2006/relationships"><Relationship Id="rId3" Type="http://schemas.openxmlformats.org/officeDocument/2006/relationships/image" Target="../media/image43.tmp"/><Relationship Id="rId7" Type="http://schemas.openxmlformats.org/officeDocument/2006/relationships/image" Target="../media/image44.tmp"/><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9.tmp"/><Relationship Id="rId5" Type="http://schemas.openxmlformats.org/officeDocument/2006/relationships/image" Target="../media/image58.tmp"/><Relationship Id="rId4" Type="http://schemas.openxmlformats.org/officeDocument/2006/relationships/image" Target="../media/image57.tmp"/></Relationships>
</file>

<file path=ppt/slides/_rels/slide26.xml.rels><?xml version="1.0" encoding="UTF-8" standalone="yes"?>
<Relationships xmlns="http://schemas.openxmlformats.org/package/2006/relationships"><Relationship Id="rId3" Type="http://schemas.openxmlformats.org/officeDocument/2006/relationships/image" Target="../media/image60.tmp"/><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4.tmp"/><Relationship Id="rId4" Type="http://schemas.openxmlformats.org/officeDocument/2006/relationships/image" Target="../media/image43.tmp"/></Relationships>
</file>

<file path=ppt/slides/_rels/slide27.xml.rels><?xml version="1.0" encoding="UTF-8" standalone="yes"?>
<Relationships xmlns="http://schemas.openxmlformats.org/package/2006/relationships"><Relationship Id="rId3" Type="http://schemas.openxmlformats.org/officeDocument/2006/relationships/image" Target="../media/image61.tmp"/><Relationship Id="rId2" Type="http://schemas.openxmlformats.org/officeDocument/2006/relationships/image" Target="../media/image43.tmp"/><Relationship Id="rId1" Type="http://schemas.openxmlformats.org/officeDocument/2006/relationships/slideLayout" Target="../slideLayouts/slideLayout7.xml"/><Relationship Id="rId5" Type="http://schemas.openxmlformats.org/officeDocument/2006/relationships/image" Target="../media/image44.tmp"/><Relationship Id="rId4" Type="http://schemas.openxmlformats.org/officeDocument/2006/relationships/image" Target="../media/image62.tmp"/></Relationships>
</file>

<file path=ppt/slides/_rels/slide28.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4.tmp"/><Relationship Id="rId5" Type="http://schemas.openxmlformats.org/officeDocument/2006/relationships/image" Target="../media/image64.tmp"/><Relationship Id="rId4" Type="http://schemas.openxmlformats.org/officeDocument/2006/relationships/image" Target="../media/image63.png"/></Relationships>
</file>

<file path=ppt/slides/_rels/slide29.xml.rels><?xml version="1.0" encoding="UTF-8" standalone="yes"?>
<Relationships xmlns="http://schemas.openxmlformats.org/package/2006/relationships"><Relationship Id="rId3" Type="http://schemas.openxmlformats.org/officeDocument/2006/relationships/image" Target="../media/image43.tmp"/><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44.tmp"/></Relationships>
</file>

<file path=ppt/slides/_rels/slide3.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tmp"/></Relationships>
</file>

<file path=ppt/slides/_rels/slide30.xml.rels><?xml version="1.0" encoding="UTF-8" standalone="yes"?>
<Relationships xmlns="http://schemas.openxmlformats.org/package/2006/relationships"><Relationship Id="rId3" Type="http://schemas.openxmlformats.org/officeDocument/2006/relationships/image" Target="../media/image66.tmp"/><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44.tmp"/><Relationship Id="rId4" Type="http://schemas.openxmlformats.org/officeDocument/2006/relationships/image" Target="../media/image43.tmp"/></Relationships>
</file>

<file path=ppt/slides/_rels/slide31.xml.rels><?xml version="1.0" encoding="UTF-8" standalone="yes"?>
<Relationships xmlns="http://schemas.openxmlformats.org/package/2006/relationships"><Relationship Id="rId3" Type="http://schemas.openxmlformats.org/officeDocument/2006/relationships/image" Target="../media/image67.tmp"/><Relationship Id="rId7" Type="http://schemas.openxmlformats.org/officeDocument/2006/relationships/image" Target="../media/image71.tmp"/><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70.tmp"/><Relationship Id="rId5" Type="http://schemas.openxmlformats.org/officeDocument/2006/relationships/image" Target="../media/image69.tmp"/><Relationship Id="rId4" Type="http://schemas.openxmlformats.org/officeDocument/2006/relationships/image" Target="../media/image68.tmp"/></Relationships>
</file>

<file path=ppt/slides/_rels/slide32.xml.rels><?xml version="1.0" encoding="UTF-8" standalone="yes"?>
<Relationships xmlns="http://schemas.openxmlformats.org/package/2006/relationships"><Relationship Id="rId3" Type="http://schemas.openxmlformats.org/officeDocument/2006/relationships/image" Target="../media/image72.tmp"/><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73.tmp"/><Relationship Id="rId5" Type="http://schemas.openxmlformats.org/officeDocument/2006/relationships/image" Target="../media/image68.tmp"/><Relationship Id="rId4" Type="http://schemas.openxmlformats.org/officeDocument/2006/relationships/image" Target="../media/image67.tmp"/></Relationships>
</file>

<file path=ppt/slides/_rels/slide33.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tmp"/><Relationship Id="rId4" Type="http://schemas.openxmlformats.org/officeDocument/2006/relationships/image" Target="../media/image68.tmp"/></Relationships>
</file>

<file path=ppt/slides/_rels/slide34.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76.tmp"/><Relationship Id="rId4" Type="http://schemas.openxmlformats.org/officeDocument/2006/relationships/image" Target="../media/image68.tmp"/></Relationships>
</file>

<file path=ppt/slides/_rels/slide35.xml.rels><?xml version="1.0" encoding="UTF-8" standalone="yes"?>
<Relationships xmlns="http://schemas.openxmlformats.org/package/2006/relationships"><Relationship Id="rId3" Type="http://schemas.openxmlformats.org/officeDocument/2006/relationships/image" Target="../media/image67.tmp"/><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8.tmp"/><Relationship Id="rId5" Type="http://schemas.openxmlformats.org/officeDocument/2006/relationships/image" Target="../media/image77.tmp"/><Relationship Id="rId4" Type="http://schemas.openxmlformats.org/officeDocument/2006/relationships/image" Target="../media/image68.tmp"/></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6.tmp"/><Relationship Id="rId5" Type="http://schemas.openxmlformats.org/officeDocument/2006/relationships/image" Target="../media/image81.tmp"/><Relationship Id="rId4" Type="http://schemas.openxmlformats.org/officeDocument/2006/relationships/image" Target="../media/image80.tmp"/></Relationships>
</file>

<file path=ppt/slides/_rels/slide37.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84.png"/><Relationship Id="rId4" Type="http://schemas.openxmlformats.org/officeDocument/2006/relationships/image" Target="../media/image83.tmp"/></Relationships>
</file>

<file path=ppt/slides/_rels/slide38.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83.tmp"/></Relationships>
</file>

<file path=ppt/slides/_rels/slide39.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86.tmp"/><Relationship Id="rId4" Type="http://schemas.openxmlformats.org/officeDocument/2006/relationships/image" Target="../media/image85.tmp"/></Relationships>
</file>

<file path=ppt/slides/_rels/slide4.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85.tmp"/><Relationship Id="rId4" Type="http://schemas.openxmlformats.org/officeDocument/2006/relationships/image" Target="../media/image87.tmp"/></Relationships>
</file>

<file path=ppt/slides/_rels/slide41.xml.rels><?xml version="1.0" encoding="UTF-8" standalone="yes"?>
<Relationships xmlns="http://schemas.openxmlformats.org/package/2006/relationships"><Relationship Id="rId3" Type="http://schemas.openxmlformats.org/officeDocument/2006/relationships/image" Target="../media/image88.tmp"/><Relationship Id="rId2" Type="http://schemas.openxmlformats.org/officeDocument/2006/relationships/image" Target="../media/image82.tmp"/><Relationship Id="rId1" Type="http://schemas.openxmlformats.org/officeDocument/2006/relationships/slideLayout" Target="../slideLayouts/slideLayout7.xml"/><Relationship Id="rId4" Type="http://schemas.openxmlformats.org/officeDocument/2006/relationships/image" Target="../media/image85.tmp"/></Relationships>
</file>

<file path=ppt/slides/_rels/slide42.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image" Target="../media/image89.tmp"/><Relationship Id="rId1" Type="http://schemas.openxmlformats.org/officeDocument/2006/relationships/slideLayout" Target="../slideLayouts/slideLayout7.xml"/><Relationship Id="rId5" Type="http://schemas.openxmlformats.org/officeDocument/2006/relationships/image" Target="../media/image85.tmp"/><Relationship Id="rId4" Type="http://schemas.openxmlformats.org/officeDocument/2006/relationships/image" Target="../media/image90.tmp"/></Relationships>
</file>

<file path=ppt/slides/_rels/slide43.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85.tmp"/></Relationships>
</file>

<file path=ppt/slides/_rels/slide44.xml.rels><?xml version="1.0" encoding="UTF-8" standalone="yes"?>
<Relationships xmlns="http://schemas.openxmlformats.org/package/2006/relationships"><Relationship Id="rId3" Type="http://schemas.openxmlformats.org/officeDocument/2006/relationships/image" Target="../media/image64.tmp"/><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85.tmp"/><Relationship Id="rId4" Type="http://schemas.openxmlformats.org/officeDocument/2006/relationships/image" Target="../media/image82.tmp"/></Relationships>
</file>

<file path=ppt/slides/_rels/slide45.xml.rels><?xml version="1.0" encoding="UTF-8" standalone="yes"?>
<Relationships xmlns="http://schemas.openxmlformats.org/package/2006/relationships"><Relationship Id="rId3" Type="http://schemas.openxmlformats.org/officeDocument/2006/relationships/image" Target="../media/image91.tmp"/><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92.tmp"/><Relationship Id="rId4" Type="http://schemas.openxmlformats.org/officeDocument/2006/relationships/image" Target="../media/image82.tmp"/></Relationships>
</file>

<file path=ppt/slides/_rels/slide46.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93.tmp"/><Relationship Id="rId4" Type="http://schemas.openxmlformats.org/officeDocument/2006/relationships/image" Target="../media/image92.tmp"/></Relationships>
</file>

<file path=ppt/slides/_rels/slide47.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92.tmp"/><Relationship Id="rId5" Type="http://schemas.openxmlformats.org/officeDocument/2006/relationships/image" Target="../media/image95.tmp"/><Relationship Id="rId4" Type="http://schemas.openxmlformats.org/officeDocument/2006/relationships/image" Target="../media/image94.tmp"/></Relationships>
</file>

<file path=ppt/slides/_rels/slide48.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92.tmp"/><Relationship Id="rId5" Type="http://schemas.openxmlformats.org/officeDocument/2006/relationships/image" Target="../media/image97.tmp"/><Relationship Id="rId4" Type="http://schemas.openxmlformats.org/officeDocument/2006/relationships/image" Target="../media/image96.tmp"/></Relationships>
</file>

<file path=ppt/slides/_rels/slide49.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92.tmp"/><Relationship Id="rId4" Type="http://schemas.openxmlformats.org/officeDocument/2006/relationships/image" Target="../media/image98.tmp"/></Relationships>
</file>

<file path=ppt/slides/_rels/slide5.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tmp"/><Relationship Id="rId4" Type="http://schemas.openxmlformats.org/officeDocument/2006/relationships/image" Target="../media/image8.tmp"/></Relationships>
</file>

<file path=ppt/slides/_rels/slide50.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92.tmp"/><Relationship Id="rId4" Type="http://schemas.openxmlformats.org/officeDocument/2006/relationships/image" Target="../media/image99.tmp"/></Relationships>
</file>

<file path=ppt/slides/_rels/slide51.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02.tmp"/><Relationship Id="rId5" Type="http://schemas.openxmlformats.org/officeDocument/2006/relationships/image" Target="../media/image101.tmp"/><Relationship Id="rId4" Type="http://schemas.openxmlformats.org/officeDocument/2006/relationships/image" Target="../media/image100.tmp"/></Relationships>
</file>

<file path=ppt/slides/_rels/slide52.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100.tmp"/><Relationship Id="rId4" Type="http://schemas.openxmlformats.org/officeDocument/2006/relationships/image" Target="../media/image103.tmp"/></Relationships>
</file>

<file path=ppt/slides/_rels/slide53.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8.xml"/><Relationship Id="rId1" Type="http://schemas.openxmlformats.org/officeDocument/2006/relationships/slideLayout" Target="../slideLayouts/slideLayout7.xml"/><Relationship Id="rId5" Type="http://schemas.openxmlformats.org/officeDocument/2006/relationships/image" Target="../media/image105.tmp"/><Relationship Id="rId4" Type="http://schemas.openxmlformats.org/officeDocument/2006/relationships/image" Target="../media/image104.tmp"/></Relationships>
</file>

<file path=ppt/slides/_rels/slide54.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06.tmp"/><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107.png"/><Relationship Id="rId4" Type="http://schemas.openxmlformats.org/officeDocument/2006/relationships/image" Target="../media/image82.tmp"/></Relationships>
</file>

<file path=ppt/slides/_rels/slide56.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108.tmp"/></Relationships>
</file>

<file path=ppt/slides/_rels/slide57.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09.tmp"/></Relationships>
</file>

<file path=ppt/slides/_rels/slide58.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11.tmp"/><Relationship Id="rId4" Type="http://schemas.openxmlformats.org/officeDocument/2006/relationships/image" Target="../media/image110.tmp"/></Relationships>
</file>

<file path=ppt/slides/_rels/slide59.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image" Target="../media/image112.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tmp"/><Relationship Id="rId5" Type="http://schemas.openxmlformats.org/officeDocument/2006/relationships/image" Target="../media/image13.tmp"/><Relationship Id="rId4" Type="http://schemas.openxmlformats.org/officeDocument/2006/relationships/image" Target="../media/image12.tmp"/></Relationships>
</file>

<file path=ppt/slides/_rels/slide60.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61.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114.tmp"/></Relationships>
</file>

<file path=ppt/slides/_rels/slide62.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15.tmp"/><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17.tmp"/><Relationship Id="rId5" Type="http://schemas.openxmlformats.org/officeDocument/2006/relationships/image" Target="../media/image116.tmp"/><Relationship Id="rId4" Type="http://schemas.openxmlformats.org/officeDocument/2006/relationships/image" Target="../media/image82.tmp"/></Relationships>
</file>

<file path=ppt/slides/_rels/slide64.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18.tmp"/></Relationships>
</file>

<file path=ppt/slides/_rels/slide65.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119.tmp"/></Relationships>
</file>

<file path=ppt/slides/_rels/slide66.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121.tmp"/><Relationship Id="rId4" Type="http://schemas.openxmlformats.org/officeDocument/2006/relationships/image" Target="../media/image120.tmp"/></Relationships>
</file>

<file path=ppt/slides/_rels/slide67.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122.png"/></Relationships>
</file>

<file path=ppt/slides/_rels/slide68.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123.tmp"/></Relationships>
</file>

<file path=ppt/slides/_rels/slide69.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124.tmp"/></Relationships>
</file>

<file path=ppt/slides/_rels/slide7.xml.rels><?xml version="1.0" encoding="UTF-8" standalone="yes"?>
<Relationships xmlns="http://schemas.openxmlformats.org/package/2006/relationships"><Relationship Id="rId3" Type="http://schemas.openxmlformats.org/officeDocument/2006/relationships/image" Target="../media/image11.tmp"/><Relationship Id="rId7" Type="http://schemas.openxmlformats.org/officeDocument/2006/relationships/image" Target="../media/image17.tm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6.tmp"/><Relationship Id="rId5" Type="http://schemas.openxmlformats.org/officeDocument/2006/relationships/image" Target="../media/image15.tmp"/><Relationship Id="rId4" Type="http://schemas.openxmlformats.org/officeDocument/2006/relationships/image" Target="../media/image12.tmp"/></Relationships>
</file>

<file path=ppt/slides/_rels/slide70.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125.tmp"/></Relationships>
</file>

<file path=ppt/slides/_rels/slide71.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121.tmp"/><Relationship Id="rId5" Type="http://schemas.openxmlformats.org/officeDocument/2006/relationships/image" Target="../media/image127.tmp"/><Relationship Id="rId4" Type="http://schemas.openxmlformats.org/officeDocument/2006/relationships/image" Target="../media/image126.tmp"/></Relationships>
</file>

<file path=ppt/slides/_rels/slide72.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128.tmp"/></Relationships>
</file>

<file path=ppt/slides/_rels/slide73.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7.xml"/><Relationship Id="rId1" Type="http://schemas.openxmlformats.org/officeDocument/2006/relationships/slideLayout" Target="../slideLayouts/slideLayout7.xml"/><Relationship Id="rId5" Type="http://schemas.openxmlformats.org/officeDocument/2006/relationships/image" Target="../media/image130.tmp"/><Relationship Id="rId4" Type="http://schemas.openxmlformats.org/officeDocument/2006/relationships/image" Target="../media/image129.tmp"/></Relationships>
</file>

<file path=ppt/slides/_rels/slide74.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68.xml"/><Relationship Id="rId1" Type="http://schemas.openxmlformats.org/officeDocument/2006/relationships/slideLayout" Target="../slideLayouts/slideLayout7.xml"/><Relationship Id="rId5" Type="http://schemas.openxmlformats.org/officeDocument/2006/relationships/image" Target="../media/image132.tmp"/><Relationship Id="rId4" Type="http://schemas.openxmlformats.org/officeDocument/2006/relationships/image" Target="../media/image131.tmp"/></Relationships>
</file>

<file path=ppt/slides/_rels/slide75.xml.rels><?xml version="1.0" encoding="UTF-8" standalone="yes"?>
<Relationships xmlns="http://schemas.openxmlformats.org/package/2006/relationships"><Relationship Id="rId8" Type="http://schemas.openxmlformats.org/officeDocument/2006/relationships/hyperlink" Target="https://www.jili.or.jp/knows_learns/kind/index.html" TargetMode="External"/><Relationship Id="rId3" Type="http://schemas.openxmlformats.org/officeDocument/2006/relationships/image" Target="../media/image82.tmp"/><Relationship Id="rId7" Type="http://schemas.openxmlformats.org/officeDocument/2006/relationships/hyperlink" Target="https://www.jili.or.jp/knows_learns/basic/index.html" TargetMode="External"/><Relationship Id="rId12" Type="http://schemas.openxmlformats.org/officeDocument/2006/relationships/image" Target="../media/image137.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134.png"/><Relationship Id="rId11" Type="http://schemas.openxmlformats.org/officeDocument/2006/relationships/image" Target="../media/image136.png"/><Relationship Id="rId5" Type="http://schemas.openxmlformats.org/officeDocument/2006/relationships/image" Target="../media/image133.png"/><Relationship Id="rId10" Type="http://schemas.openxmlformats.org/officeDocument/2006/relationships/image" Target="../media/image135.png"/><Relationship Id="rId4" Type="http://schemas.openxmlformats.org/officeDocument/2006/relationships/hyperlink" Target="https://www.jili.or.jp/seikyutebiki/index.html" TargetMode="External"/><Relationship Id="rId9" Type="http://schemas.openxmlformats.org/officeDocument/2006/relationships/hyperlink" Target="https://www.jili.or.jp/knows_learns/q_a/index.html"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138.tmp"/></Relationships>
</file>

<file path=ppt/slides/_rels/slide77.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71.xml"/><Relationship Id="rId1" Type="http://schemas.openxmlformats.org/officeDocument/2006/relationships/slideLayout" Target="../slideLayouts/slideLayout7.xml"/><Relationship Id="rId5" Type="http://schemas.openxmlformats.org/officeDocument/2006/relationships/image" Target="../media/image140.png"/><Relationship Id="rId4" Type="http://schemas.openxmlformats.org/officeDocument/2006/relationships/image" Target="../media/image139.tmp"/></Relationships>
</file>

<file path=ppt/slides/_rels/slide78.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72.xml"/><Relationship Id="rId1" Type="http://schemas.openxmlformats.org/officeDocument/2006/relationships/slideLayout" Target="../slideLayouts/slideLayout7.xml"/><Relationship Id="rId4" Type="http://schemas.openxmlformats.org/officeDocument/2006/relationships/image" Target="../media/image64.tmp"/></Relationships>
</file>

<file path=ppt/slides/_rels/slide79.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64.tmp"/></Relationships>
</file>

<file path=ppt/slides/_rels/slide8.xml.rels><?xml version="1.0" encoding="UTF-8" standalone="yes"?>
<Relationships xmlns="http://schemas.openxmlformats.org/package/2006/relationships"><Relationship Id="rId3" Type="http://schemas.openxmlformats.org/officeDocument/2006/relationships/image" Target="../media/image11.tmp"/><Relationship Id="rId7" Type="http://schemas.openxmlformats.org/officeDocument/2006/relationships/image" Target="../media/image19.tmp"/><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tmp"/><Relationship Id="rId5" Type="http://schemas.openxmlformats.org/officeDocument/2006/relationships/image" Target="../media/image18.tmp"/><Relationship Id="rId4" Type="http://schemas.openxmlformats.org/officeDocument/2006/relationships/image" Target="../media/image12.tmp"/></Relationships>
</file>

<file path=ppt/slides/_rels/slide80.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141.tmp"/></Relationships>
</file>

<file path=ppt/slides/_rels/slide81.xml.rels><?xml version="1.0" encoding="UTF-8" standalone="yes"?>
<Relationships xmlns="http://schemas.openxmlformats.org/package/2006/relationships"><Relationship Id="rId3" Type="http://schemas.openxmlformats.org/officeDocument/2006/relationships/image" Target="../media/image82.tmp"/><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image" Target="../media/image42.tmp"/><Relationship Id="rId5" Type="http://schemas.openxmlformats.org/officeDocument/2006/relationships/image" Target="../media/image41.tmp"/><Relationship Id="rId4" Type="http://schemas.openxmlformats.org/officeDocument/2006/relationships/image" Target="../media/image142.tmp"/></Relationships>
</file>

<file path=ppt/slides/_rels/slide82.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2.png"/><Relationship Id="rId7" Type="http://schemas.openxmlformats.org/officeDocument/2006/relationships/image" Target="../media/image145.png"/><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84.png"/><Relationship Id="rId9"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tmp"/><Relationship Id="rId5" Type="http://schemas.openxmlformats.org/officeDocument/2006/relationships/image" Target="../media/image6.tmp"/><Relationship Id="rId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D8BFB29B-FBB4-350E-2871-1B284E9BE830}"/>
              </a:ext>
            </a:extLst>
          </p:cNvPr>
          <p:cNvGrpSpPr>
            <a:grpSpLocks noGrp="1" noUngrp="1" noRot="1" noMove="1" noResize="1"/>
          </p:cNvGrpSpPr>
          <p:nvPr/>
        </p:nvGrpSpPr>
        <p:grpSpPr>
          <a:xfrm>
            <a:off x="541576" y="507998"/>
            <a:ext cx="11108848" cy="5812976"/>
            <a:chOff x="541576" y="522512"/>
            <a:chExt cx="11108848" cy="5812976"/>
          </a:xfrm>
        </p:grpSpPr>
        <p:pic>
          <p:nvPicPr>
            <p:cNvPr id="5" name="図 4">
              <a:extLst>
                <a:ext uri="{FF2B5EF4-FFF2-40B4-BE49-F238E27FC236}">
                  <a16:creationId xmlns:a16="http://schemas.microsoft.com/office/drawing/2014/main" id="{A31896BB-A49D-954B-4583-CD4A29FCE3E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678" t="53545" r="12886" b="33002"/>
            <a:stretch>
              <a:fillRect/>
            </a:stretch>
          </p:blipFill>
          <p:spPr>
            <a:xfrm>
              <a:off x="541576" y="3890357"/>
              <a:ext cx="11108848" cy="2445131"/>
            </a:xfrm>
            <a:prstGeom prst="rect">
              <a:avLst/>
            </a:prstGeom>
          </p:spPr>
        </p:pic>
        <p:pic>
          <p:nvPicPr>
            <p:cNvPr id="3" name="図 2">
              <a:extLst>
                <a:ext uri="{FF2B5EF4-FFF2-40B4-BE49-F238E27FC236}">
                  <a16:creationId xmlns:a16="http://schemas.microsoft.com/office/drawing/2014/main" id="{19DCAACF-8433-2DAC-C082-605C380A699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9295" t="28995" r="4208" b="51745"/>
            <a:stretch>
              <a:fillRect/>
            </a:stretch>
          </p:blipFill>
          <p:spPr>
            <a:xfrm>
              <a:off x="541576" y="522512"/>
              <a:ext cx="11108848" cy="3497944"/>
            </a:xfrm>
            <a:prstGeom prst="rect">
              <a:avLst/>
            </a:prstGeom>
          </p:spPr>
        </p:pic>
      </p:grpSp>
      <p:pic>
        <p:nvPicPr>
          <p:cNvPr id="8" name="図 7">
            <a:extLst>
              <a:ext uri="{FF2B5EF4-FFF2-40B4-BE49-F238E27FC236}">
                <a16:creationId xmlns:a16="http://schemas.microsoft.com/office/drawing/2014/main" id="{8DA6387C-10F6-FA23-CEDD-DCA95B4DF79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9849" t="12463" r="8492" b="18291"/>
          <a:stretch>
            <a:fillRect/>
          </a:stretch>
        </p:blipFill>
        <p:spPr>
          <a:xfrm>
            <a:off x="614146" y="580568"/>
            <a:ext cx="1393349" cy="1181557"/>
          </a:xfrm>
          <a:prstGeom prst="rect">
            <a:avLst/>
          </a:prstGeom>
        </p:spPr>
      </p:pic>
      <p:sp>
        <p:nvSpPr>
          <p:cNvPr id="10" name="テキスト ボックス 9">
            <a:extLst>
              <a:ext uri="{FF2B5EF4-FFF2-40B4-BE49-F238E27FC236}">
                <a16:creationId xmlns:a16="http://schemas.microsoft.com/office/drawing/2014/main" id="{C24285FF-63A4-8FF5-5F4F-BA40FE3FDA13}"/>
              </a:ext>
            </a:extLst>
          </p:cNvPr>
          <p:cNvSpPr txBox="1">
            <a:spLocks noGrp="1" noRot="1" noMove="1" noResize="1" noEditPoints="1" noAdjustHandles="1" noChangeArrowheads="1" noChangeShapeType="1"/>
          </p:cNvSpPr>
          <p:nvPr/>
        </p:nvSpPr>
        <p:spPr>
          <a:xfrm>
            <a:off x="560626" y="4218744"/>
            <a:ext cx="11108847" cy="646331"/>
          </a:xfrm>
          <a:prstGeom prst="rect">
            <a:avLst/>
          </a:prstGeom>
          <a:noFill/>
        </p:spPr>
        <p:txBody>
          <a:bodyPr wrap="square" rtlCol="0">
            <a:spAutoFit/>
          </a:bodyPr>
          <a:lstStyle/>
          <a:p>
            <a:pPr algn="ctr"/>
            <a:r>
              <a:rPr kumimoji="1" lang="ja-JP" altLang="en-US" sz="3600" b="1" dirty="0">
                <a:latin typeface="UD デジタル 教科書体 NP-B" panose="02020700000000000000" pitchFamily="18" charset="-128"/>
                <a:ea typeface="UD デジタル 教科書体 NP-B" panose="02020700000000000000" pitchFamily="18" charset="-128"/>
              </a:rPr>
              <a:t>今からはじめるセカンドライフデザイン</a:t>
            </a:r>
          </a:p>
        </p:txBody>
      </p:sp>
      <p:cxnSp>
        <p:nvCxnSpPr>
          <p:cNvPr id="11" name="直線コネクタ 10">
            <a:extLst>
              <a:ext uri="{FF2B5EF4-FFF2-40B4-BE49-F238E27FC236}">
                <a16:creationId xmlns:a16="http://schemas.microsoft.com/office/drawing/2014/main" id="{04C8B357-CE72-EA36-5828-9FCB8FDE2484}"/>
              </a:ext>
            </a:extLst>
          </p:cNvPr>
          <p:cNvCxnSpPr>
            <a:cxnSpLocks/>
          </p:cNvCxnSpPr>
          <p:nvPr/>
        </p:nvCxnSpPr>
        <p:spPr>
          <a:xfrm>
            <a:off x="1910365" y="4087587"/>
            <a:ext cx="8496000" cy="0"/>
          </a:xfrm>
          <a:prstGeom prst="line">
            <a:avLst/>
          </a:prstGeom>
          <a:ln w="76200">
            <a:solidFill>
              <a:srgbClr val="0070C0"/>
            </a:solidFill>
            <a:prstDash val="sysDot"/>
          </a:ln>
        </p:spPr>
        <p:style>
          <a:lnRef idx="2">
            <a:schemeClr val="accent1"/>
          </a:lnRef>
          <a:fillRef idx="0">
            <a:schemeClr val="accent1"/>
          </a:fillRef>
          <a:effectRef idx="1">
            <a:schemeClr val="accent1"/>
          </a:effectRef>
          <a:fontRef idx="minor">
            <a:schemeClr val="tx1"/>
          </a:fontRef>
        </p:style>
      </p:cxnSp>
      <p:sp>
        <p:nvSpPr>
          <p:cNvPr id="13" name="テキスト ボックス 12">
            <a:extLst>
              <a:ext uri="{FF2B5EF4-FFF2-40B4-BE49-F238E27FC236}">
                <a16:creationId xmlns:a16="http://schemas.microsoft.com/office/drawing/2014/main" id="{4AFD4308-B2C5-8C8B-A198-9617B262EAF5}"/>
              </a:ext>
            </a:extLst>
          </p:cNvPr>
          <p:cNvSpPr txBox="1"/>
          <p:nvPr/>
        </p:nvSpPr>
        <p:spPr>
          <a:xfrm>
            <a:off x="10047605" y="5961905"/>
            <a:ext cx="1531621" cy="302955"/>
          </a:xfrm>
          <a:prstGeom prst="roundRect">
            <a:avLst>
              <a:gd name="adj" fmla="val 50000"/>
            </a:avLst>
          </a:prstGeom>
          <a:solidFill>
            <a:schemeClr val="accent4">
              <a:lumMod val="20000"/>
              <a:lumOff val="80000"/>
            </a:schemeClr>
          </a:solidFill>
        </p:spPr>
        <p:txBody>
          <a:bodyPr wrap="square" lIns="0" tIns="0" rIns="0" bIns="0" rtlCol="0">
            <a:spAutoFit/>
          </a:bodyPr>
          <a:lstStyle/>
          <a:p>
            <a:pPr algn="ctr"/>
            <a:r>
              <a:rPr kumimoji="1" lang="en-US" altLang="ja-JP" sz="1400" b="1" dirty="0"/>
              <a:t>2026</a:t>
            </a:r>
            <a:r>
              <a:rPr kumimoji="1" lang="ja-JP" altLang="en-US" sz="1400" b="1" dirty="0"/>
              <a:t>年</a:t>
            </a:r>
            <a:r>
              <a:rPr kumimoji="1" lang="en-US" altLang="ja-JP" sz="1400" b="1" dirty="0"/>
              <a:t>9</a:t>
            </a:r>
            <a:r>
              <a:rPr kumimoji="1" lang="ja-JP" altLang="en-US" sz="1400" b="1" dirty="0"/>
              <a:t>月初版</a:t>
            </a:r>
          </a:p>
        </p:txBody>
      </p:sp>
      <p:grpSp>
        <p:nvGrpSpPr>
          <p:cNvPr id="14" name="グループ化 13">
            <a:extLst>
              <a:ext uri="{FF2B5EF4-FFF2-40B4-BE49-F238E27FC236}">
                <a16:creationId xmlns:a16="http://schemas.microsoft.com/office/drawing/2014/main" id="{4A44D4C6-912A-DBE2-7827-DA230A2E4C57}"/>
              </a:ext>
            </a:extLst>
          </p:cNvPr>
          <p:cNvGrpSpPr>
            <a:grpSpLocks noGrp="1" noUngrp="1" noRot="1" noMove="1" noResize="1"/>
          </p:cNvGrpSpPr>
          <p:nvPr/>
        </p:nvGrpSpPr>
        <p:grpSpPr>
          <a:xfrm>
            <a:off x="44017" y="4321668"/>
            <a:ext cx="2826694" cy="2445131"/>
            <a:chOff x="1827330" y="3601309"/>
            <a:chExt cx="7315200" cy="6327752"/>
          </a:xfrm>
        </p:grpSpPr>
        <p:sp>
          <p:nvSpPr>
            <p:cNvPr id="15" name="Freeform 2">
              <a:extLst>
                <a:ext uri="{FF2B5EF4-FFF2-40B4-BE49-F238E27FC236}">
                  <a16:creationId xmlns:a16="http://schemas.microsoft.com/office/drawing/2014/main" id="{104F900A-E198-CB3B-EF85-DF6226F77775}"/>
                </a:ext>
              </a:extLst>
            </p:cNvPr>
            <p:cNvSpPr>
              <a:spLocks noGrp="1" noRot="1" noMove="1" noResize="1" noEditPoints="1" noAdjustHandles="1" noChangeArrowheads="1" noChangeShapeType="1"/>
            </p:cNvSpPr>
            <p:nvPr/>
          </p:nvSpPr>
          <p:spPr>
            <a:xfrm>
              <a:off x="1827330" y="5965553"/>
              <a:ext cx="7315200" cy="3963508"/>
            </a:xfrm>
            <a:custGeom>
              <a:avLst/>
              <a:gdLst/>
              <a:ahLst/>
              <a:cxnLst/>
              <a:rect l="l" t="t" r="r" b="b"/>
              <a:pathLst>
                <a:path w="7315200" h="3963508">
                  <a:moveTo>
                    <a:pt x="0" y="0"/>
                  </a:moveTo>
                  <a:lnTo>
                    <a:pt x="7315200" y="0"/>
                  </a:lnTo>
                  <a:lnTo>
                    <a:pt x="7315200" y="3963509"/>
                  </a:lnTo>
                  <a:lnTo>
                    <a:pt x="0" y="39635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JP" altLang="en-US"/>
            </a:p>
          </p:txBody>
        </p:sp>
        <p:sp>
          <p:nvSpPr>
            <p:cNvPr id="16" name="Freeform 3">
              <a:extLst>
                <a:ext uri="{FF2B5EF4-FFF2-40B4-BE49-F238E27FC236}">
                  <a16:creationId xmlns:a16="http://schemas.microsoft.com/office/drawing/2014/main" id="{386AE8E2-FF80-10B0-3ACF-9EB517CE11C8}"/>
                </a:ext>
              </a:extLst>
            </p:cNvPr>
            <p:cNvSpPr>
              <a:spLocks noGrp="1" noRot="1" noMove="1" noResize="1" noEditPoints="1" noAdjustHandles="1" noChangeArrowheads="1" noChangeShapeType="1"/>
            </p:cNvSpPr>
            <p:nvPr/>
          </p:nvSpPr>
          <p:spPr>
            <a:xfrm>
              <a:off x="5891330" y="5588543"/>
              <a:ext cx="1809815" cy="2358764"/>
            </a:xfrm>
            <a:custGeom>
              <a:avLst/>
              <a:gdLst/>
              <a:ahLst/>
              <a:cxnLst/>
              <a:rect l="l" t="t" r="r" b="b"/>
              <a:pathLst>
                <a:path w="2003993" h="2611839">
                  <a:moveTo>
                    <a:pt x="0" y="0"/>
                  </a:moveTo>
                  <a:lnTo>
                    <a:pt x="2003993" y="0"/>
                  </a:lnTo>
                  <a:lnTo>
                    <a:pt x="2003993" y="2611839"/>
                  </a:lnTo>
                  <a:lnTo>
                    <a:pt x="0" y="261183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JP" altLang="en-US" dirty="0"/>
            </a:p>
          </p:txBody>
        </p:sp>
        <p:sp>
          <p:nvSpPr>
            <p:cNvPr id="17" name="Freeform 4">
              <a:extLst>
                <a:ext uri="{FF2B5EF4-FFF2-40B4-BE49-F238E27FC236}">
                  <a16:creationId xmlns:a16="http://schemas.microsoft.com/office/drawing/2014/main" id="{34AAFD72-FABA-1F67-CFAB-4F5D6A0D3706}"/>
                </a:ext>
              </a:extLst>
            </p:cNvPr>
            <p:cNvSpPr>
              <a:spLocks noGrp="1" noRot="1" noMove="1" noResize="1" noEditPoints="1" noAdjustHandles="1" noChangeArrowheads="1" noChangeShapeType="1"/>
            </p:cNvSpPr>
            <p:nvPr/>
          </p:nvSpPr>
          <p:spPr>
            <a:xfrm rot="337969">
              <a:off x="3715293" y="3601309"/>
              <a:ext cx="2102629" cy="3084381"/>
            </a:xfrm>
            <a:custGeom>
              <a:avLst/>
              <a:gdLst/>
              <a:ahLst/>
              <a:cxnLst/>
              <a:rect l="l" t="t" r="r" b="b"/>
              <a:pathLst>
                <a:path w="1809814" h="2358763">
                  <a:moveTo>
                    <a:pt x="0" y="0"/>
                  </a:moveTo>
                  <a:lnTo>
                    <a:pt x="1809814" y="0"/>
                  </a:lnTo>
                  <a:lnTo>
                    <a:pt x="1809814" y="2358762"/>
                  </a:lnTo>
                  <a:lnTo>
                    <a:pt x="0" y="235876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JP" altLang="en-US"/>
            </a:p>
          </p:txBody>
        </p:sp>
        <p:sp>
          <p:nvSpPr>
            <p:cNvPr id="18" name="Freeform 5">
              <a:extLst>
                <a:ext uri="{FF2B5EF4-FFF2-40B4-BE49-F238E27FC236}">
                  <a16:creationId xmlns:a16="http://schemas.microsoft.com/office/drawing/2014/main" id="{988420C7-B8E5-3C2E-7F1B-5A52CFE6A1E7}"/>
                </a:ext>
              </a:extLst>
            </p:cNvPr>
            <p:cNvSpPr>
              <a:spLocks noGrp="1" noRot="1" noMove="1" noResize="1" noEditPoints="1" noAdjustHandles="1" noChangeArrowheads="1" noChangeShapeType="1"/>
            </p:cNvSpPr>
            <p:nvPr/>
          </p:nvSpPr>
          <p:spPr>
            <a:xfrm rot="6245853">
              <a:off x="3524683" y="5885487"/>
              <a:ext cx="2003993" cy="2611839"/>
            </a:xfrm>
            <a:custGeom>
              <a:avLst/>
              <a:gdLst/>
              <a:ahLst/>
              <a:cxnLst/>
              <a:rect l="l" t="t" r="r" b="b"/>
              <a:pathLst>
                <a:path w="2003993" h="2611839">
                  <a:moveTo>
                    <a:pt x="0" y="0"/>
                  </a:moveTo>
                  <a:lnTo>
                    <a:pt x="2003993" y="0"/>
                  </a:lnTo>
                  <a:lnTo>
                    <a:pt x="2003993" y="2611839"/>
                  </a:lnTo>
                  <a:lnTo>
                    <a:pt x="0" y="261183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JP" altLang="en-US"/>
            </a:p>
          </p:txBody>
        </p:sp>
      </p:grpSp>
    </p:spTree>
    <p:extLst>
      <p:ext uri="{BB962C8B-B14F-4D97-AF65-F5344CB8AC3E}">
        <p14:creationId xmlns:p14="http://schemas.microsoft.com/office/powerpoint/2010/main" val="3037142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BD221-CEC1-F148-990E-126A4029BB1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11AADB5-CEC3-B543-BB4F-B8E0CE9C29AE}"/>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20B19A84-DC31-9410-502E-5DC2AA70D5C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5A5408A-EA1A-0F61-0DF7-5AA1F5438F0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11" name="グループ化 10">
            <a:extLst>
              <a:ext uri="{FF2B5EF4-FFF2-40B4-BE49-F238E27FC236}">
                <a16:creationId xmlns:a16="http://schemas.microsoft.com/office/drawing/2014/main" id="{116F2164-3373-63A1-1CF3-D2638A3E3626}"/>
              </a:ext>
            </a:extLst>
          </p:cNvPr>
          <p:cNvGrpSpPr/>
          <p:nvPr/>
        </p:nvGrpSpPr>
        <p:grpSpPr>
          <a:xfrm>
            <a:off x="0" y="18792"/>
            <a:ext cx="12089331" cy="1404344"/>
            <a:chOff x="0" y="18792"/>
            <a:chExt cx="12089331" cy="1404344"/>
          </a:xfrm>
        </p:grpSpPr>
        <p:pic>
          <p:nvPicPr>
            <p:cNvPr id="3" name="図 2">
              <a:extLst>
                <a:ext uri="{FF2B5EF4-FFF2-40B4-BE49-F238E27FC236}">
                  <a16:creationId xmlns:a16="http://schemas.microsoft.com/office/drawing/2014/main" id="{EC63C6EB-130B-377F-CDF5-5575C10DC6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F665D8FF-6128-4857-ECC2-DC0422403B9A}"/>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5" name="図 14">
            <a:extLst>
              <a:ext uri="{FF2B5EF4-FFF2-40B4-BE49-F238E27FC236}">
                <a16:creationId xmlns:a16="http://schemas.microsoft.com/office/drawing/2014/main" id="{5DA39AB5-F7AA-1A2D-383A-CC05ABE580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366271"/>
            <a:ext cx="3382199" cy="652893"/>
          </a:xfrm>
          <a:prstGeom prst="rect">
            <a:avLst/>
          </a:prstGeom>
        </p:spPr>
      </p:pic>
      <p:pic>
        <p:nvPicPr>
          <p:cNvPr id="12" name="図 11">
            <a:extLst>
              <a:ext uri="{FF2B5EF4-FFF2-40B4-BE49-F238E27FC236}">
                <a16:creationId xmlns:a16="http://schemas.microsoft.com/office/drawing/2014/main" id="{027F177E-0F1C-178F-09EC-50E81180AEF5}"/>
              </a:ext>
            </a:extLst>
          </p:cNvPr>
          <p:cNvPicPr>
            <a:picLocks noChangeAspect="1"/>
          </p:cNvPicPr>
          <p:nvPr/>
        </p:nvPicPr>
        <p:blipFill>
          <a:blip r:embed="rId5">
            <a:extLst>
              <a:ext uri="{28A0092B-C50C-407E-A947-70E740481C1C}">
                <a14:useLocalDpi xmlns:a14="http://schemas.microsoft.com/office/drawing/2010/main" val="0"/>
              </a:ext>
            </a:extLst>
          </a:blip>
          <a:srcRect r="38607" b="89078"/>
          <a:stretch>
            <a:fillRect/>
          </a:stretch>
        </p:blipFill>
        <p:spPr>
          <a:xfrm>
            <a:off x="759421" y="1547637"/>
            <a:ext cx="6570293" cy="586873"/>
          </a:xfrm>
          <a:prstGeom prst="rect">
            <a:avLst/>
          </a:prstGeom>
        </p:spPr>
      </p:pic>
      <p:grpSp>
        <p:nvGrpSpPr>
          <p:cNvPr id="9" name="グループ化 8">
            <a:extLst>
              <a:ext uri="{FF2B5EF4-FFF2-40B4-BE49-F238E27FC236}">
                <a16:creationId xmlns:a16="http://schemas.microsoft.com/office/drawing/2014/main" id="{3A8A0B2C-6775-0297-07A4-6FFDF17F469A}"/>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F5D0B337-1277-7BBA-E1B3-C74CCEF9D6C7}"/>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72C5980-65A8-4B06-148E-C3F5831CFFE4}"/>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6</a:t>
              </a:r>
              <a:r>
                <a:rPr kumimoji="1" lang="ja-JP" altLang="en-US" sz="1400" dirty="0"/>
                <a:t>ページ</a:t>
              </a:r>
            </a:p>
          </p:txBody>
        </p:sp>
      </p:grpSp>
      <p:sp>
        <p:nvSpPr>
          <p:cNvPr id="21" name="テキスト ボックス 20">
            <a:extLst>
              <a:ext uri="{FF2B5EF4-FFF2-40B4-BE49-F238E27FC236}">
                <a16:creationId xmlns:a16="http://schemas.microsoft.com/office/drawing/2014/main" id="{197FD7A1-7592-09E1-DF1A-21E1C3D71712}"/>
              </a:ext>
            </a:extLst>
          </p:cNvPr>
          <p:cNvSpPr txBox="1"/>
          <p:nvPr/>
        </p:nvSpPr>
        <p:spPr>
          <a:xfrm>
            <a:off x="6647979" y="6095842"/>
            <a:ext cx="6056314" cy="307777"/>
          </a:xfrm>
          <a:prstGeom prst="rect">
            <a:avLst/>
          </a:prstGeom>
          <a:noFill/>
        </p:spPr>
        <p:txBody>
          <a:bodyPr wrap="square">
            <a:spAutoFit/>
          </a:bodyPr>
          <a:lstStyle/>
          <a:p>
            <a:r>
              <a:rPr lang="ja-JP" altLang="en-US" sz="1400" b="1" i="0" u="none" strike="noStrike" baseline="0" dirty="0">
                <a:latin typeface="+mn-ea"/>
              </a:rPr>
              <a:t>　＜生命保険文化センター「生活保障に関する調査」</a:t>
            </a:r>
            <a:r>
              <a:rPr lang="en-US" altLang="ja-JP" sz="1400" b="1" dirty="0">
                <a:latin typeface="+mn-ea"/>
              </a:rPr>
              <a:t>(2025</a:t>
            </a:r>
            <a:r>
              <a:rPr lang="ja-JP" altLang="en-US" sz="1400" b="1" dirty="0">
                <a:latin typeface="+mn-ea"/>
              </a:rPr>
              <a:t>年</a:t>
            </a:r>
            <a:r>
              <a:rPr lang="en-US" altLang="ja-JP" sz="1400" b="1" dirty="0">
                <a:latin typeface="+mn-ea"/>
              </a:rPr>
              <a:t>) </a:t>
            </a:r>
            <a:r>
              <a:rPr lang="ja-JP" altLang="en-US" sz="1400" b="1" i="0" u="none" strike="noStrike" baseline="0" dirty="0">
                <a:latin typeface="+mn-ea"/>
              </a:rPr>
              <a:t>＞</a:t>
            </a:r>
            <a:endParaRPr lang="ja-JP" altLang="en-US" sz="4400" b="1" dirty="0">
              <a:latin typeface="+mn-ea"/>
            </a:endParaRPr>
          </a:p>
        </p:txBody>
      </p:sp>
      <p:sp>
        <p:nvSpPr>
          <p:cNvPr id="23" name="テキスト ボックス 22">
            <a:extLst>
              <a:ext uri="{FF2B5EF4-FFF2-40B4-BE49-F238E27FC236}">
                <a16:creationId xmlns:a16="http://schemas.microsoft.com/office/drawing/2014/main" id="{44970B1B-97F8-67E9-2B37-13F45B8B1681}"/>
              </a:ext>
            </a:extLst>
          </p:cNvPr>
          <p:cNvSpPr txBox="1"/>
          <p:nvPr/>
        </p:nvSpPr>
        <p:spPr>
          <a:xfrm>
            <a:off x="2118058" y="6150053"/>
            <a:ext cx="3145294" cy="458108"/>
          </a:xfrm>
          <a:prstGeom prst="rect">
            <a:avLst/>
          </a:prstGeom>
          <a:noFill/>
        </p:spPr>
        <p:txBody>
          <a:bodyPr wrap="square">
            <a:spAutoFit/>
          </a:bodyPr>
          <a:lstStyle/>
          <a:p>
            <a:r>
              <a:rPr lang="ja-JP" altLang="en-US" sz="1200" i="0" u="none" strike="noStrike" baseline="0" dirty="0">
                <a:latin typeface="PUDShinGoPr6N-Regular"/>
              </a:rPr>
              <a:t>・端数処理の関係上、</a:t>
            </a:r>
            <a:endParaRPr lang="en-US" altLang="ja-JP" sz="1200" i="0" u="none" strike="noStrike" baseline="0" dirty="0">
              <a:latin typeface="PUDShinGoPr6N-Regular"/>
            </a:endParaRPr>
          </a:p>
          <a:p>
            <a:r>
              <a:rPr lang="ja-JP" altLang="en-US" sz="1200" dirty="0">
                <a:latin typeface="PUDShinGoPr6N-Regular"/>
              </a:rPr>
              <a:t>　</a:t>
            </a:r>
            <a:r>
              <a:rPr lang="ja-JP" altLang="en-US" sz="1200" i="0" u="none" strike="noStrike" baseline="0" dirty="0">
                <a:latin typeface="PUDShinGoPr6N-Regular"/>
              </a:rPr>
              <a:t>内訳の和が </a:t>
            </a:r>
            <a:r>
              <a:rPr lang="en-US" altLang="ja-JP" sz="1200" i="0" u="none" strike="noStrike" baseline="0" dirty="0">
                <a:latin typeface="PUDShinGoPr6N-Regular"/>
              </a:rPr>
              <a:t>100</a:t>
            </a:r>
            <a:r>
              <a:rPr lang="ja-JP" altLang="en-US" sz="1200" i="0" u="none" strike="noStrike" baseline="0" dirty="0">
                <a:latin typeface="PUDShinGoPr6N-Regular"/>
              </a:rPr>
              <a:t>％にならない場合がある。</a:t>
            </a:r>
            <a:endParaRPr lang="ja-JP" altLang="en-US" sz="4000" dirty="0"/>
          </a:p>
        </p:txBody>
      </p:sp>
      <p:grpSp>
        <p:nvGrpSpPr>
          <p:cNvPr id="29" name="グループ化 28">
            <a:extLst>
              <a:ext uri="{FF2B5EF4-FFF2-40B4-BE49-F238E27FC236}">
                <a16:creationId xmlns:a16="http://schemas.microsoft.com/office/drawing/2014/main" id="{D1A310AD-2FC7-8208-D7DC-41DF3D5E5C7C}"/>
              </a:ext>
            </a:extLst>
          </p:cNvPr>
          <p:cNvGrpSpPr>
            <a:grpSpLocks noGrp="1" noUngrp="1" noRot="1" noMove="1" noResize="1"/>
          </p:cNvGrpSpPr>
          <p:nvPr/>
        </p:nvGrpSpPr>
        <p:grpSpPr>
          <a:xfrm>
            <a:off x="1382899" y="2094931"/>
            <a:ext cx="8870951" cy="1971294"/>
            <a:chOff x="940706" y="2132123"/>
            <a:chExt cx="8870951" cy="1971294"/>
          </a:xfrm>
        </p:grpSpPr>
        <p:sp>
          <p:nvSpPr>
            <p:cNvPr id="14" name="テキスト ボックス 13">
              <a:extLst>
                <a:ext uri="{FF2B5EF4-FFF2-40B4-BE49-F238E27FC236}">
                  <a16:creationId xmlns:a16="http://schemas.microsoft.com/office/drawing/2014/main" id="{CC437CB5-85A4-A18B-202E-352588D8E486}"/>
                </a:ext>
              </a:extLst>
            </p:cNvPr>
            <p:cNvSpPr txBox="1">
              <a:spLocks noGrp="1" noRot="1" noMove="1" noResize="1" noEditPoints="1" noAdjustHandles="1" noChangeArrowheads="1" noChangeShapeType="1"/>
            </p:cNvSpPr>
            <p:nvPr/>
          </p:nvSpPr>
          <p:spPr>
            <a:xfrm>
              <a:off x="940706" y="2132123"/>
              <a:ext cx="8870951" cy="584775"/>
            </a:xfrm>
            <a:prstGeom prst="rect">
              <a:avLst/>
            </a:prstGeom>
            <a:noFill/>
          </p:spPr>
          <p:txBody>
            <a:bodyPr wrap="square" rtlCol="0">
              <a:spAutoFit/>
            </a:bodyPr>
            <a:lstStyle/>
            <a:p>
              <a:r>
                <a:rPr lang="ja-JP" altLang="en-US" b="1" dirty="0">
                  <a:solidFill>
                    <a:srgbClr val="0097B0"/>
                  </a:solidFill>
                </a:rPr>
                <a:t>■</a:t>
              </a:r>
              <a:r>
                <a:rPr lang="ja-JP" altLang="en-US" b="1" dirty="0"/>
                <a:t>夫婦２人で老後生活を送る上で必要と考える最低日常生活費：平均</a:t>
              </a:r>
              <a:r>
                <a:rPr lang="en-US" altLang="ja-JP" sz="3200" b="1" dirty="0">
                  <a:highlight>
                    <a:srgbClr val="FFFCDB"/>
                  </a:highlight>
                </a:rPr>
                <a:t>23.9</a:t>
              </a:r>
              <a:r>
                <a:rPr lang="ja-JP" altLang="en-US" b="1" dirty="0"/>
                <a:t>万円</a:t>
              </a:r>
              <a:endParaRPr lang="en-US" altLang="ja-JP" b="1" dirty="0"/>
            </a:p>
          </p:txBody>
        </p:sp>
        <p:pic>
          <p:nvPicPr>
            <p:cNvPr id="25" name="図 24">
              <a:extLst>
                <a:ext uri="{FF2B5EF4-FFF2-40B4-BE49-F238E27FC236}">
                  <a16:creationId xmlns:a16="http://schemas.microsoft.com/office/drawing/2014/main" id="{E2A4CAD8-75AE-AFF8-CD3E-D6BAED1DA14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2875" t="17018" r="8324" b="50000"/>
            <a:stretch>
              <a:fillRect/>
            </a:stretch>
          </p:blipFill>
          <p:spPr>
            <a:xfrm>
              <a:off x="1253732" y="2673427"/>
              <a:ext cx="7648905" cy="1429990"/>
            </a:xfrm>
            <a:prstGeom prst="rect">
              <a:avLst/>
            </a:prstGeom>
          </p:spPr>
        </p:pic>
      </p:grpSp>
      <p:grpSp>
        <p:nvGrpSpPr>
          <p:cNvPr id="28" name="グループ化 27">
            <a:extLst>
              <a:ext uri="{FF2B5EF4-FFF2-40B4-BE49-F238E27FC236}">
                <a16:creationId xmlns:a16="http://schemas.microsoft.com/office/drawing/2014/main" id="{2C6407A9-C66F-9D35-9554-7BD9BD89BE69}"/>
              </a:ext>
            </a:extLst>
          </p:cNvPr>
          <p:cNvGrpSpPr>
            <a:grpSpLocks noGrp="1" noUngrp="1" noRot="1" noMove="1" noResize="1"/>
          </p:cNvGrpSpPr>
          <p:nvPr/>
        </p:nvGrpSpPr>
        <p:grpSpPr>
          <a:xfrm>
            <a:off x="1382899" y="4106005"/>
            <a:ext cx="10015771" cy="1968907"/>
            <a:chOff x="940705" y="4169669"/>
            <a:chExt cx="10015771" cy="1968907"/>
          </a:xfrm>
        </p:grpSpPr>
        <p:pic>
          <p:nvPicPr>
            <p:cNvPr id="20" name="図 19">
              <a:extLst>
                <a:ext uri="{FF2B5EF4-FFF2-40B4-BE49-F238E27FC236}">
                  <a16:creationId xmlns:a16="http://schemas.microsoft.com/office/drawing/2014/main" id="{5FAEF90C-E21A-531B-E7A7-CAF65D64D54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2935" t="63983" r="8449" b="3104"/>
            <a:stretch>
              <a:fillRect/>
            </a:stretch>
          </p:blipFill>
          <p:spPr>
            <a:xfrm>
              <a:off x="1235524" y="4708586"/>
              <a:ext cx="7648905" cy="1429990"/>
            </a:xfrm>
            <a:prstGeom prst="rect">
              <a:avLst/>
            </a:prstGeom>
          </p:spPr>
        </p:pic>
        <p:sp>
          <p:nvSpPr>
            <p:cNvPr id="27" name="テキスト ボックス 26">
              <a:extLst>
                <a:ext uri="{FF2B5EF4-FFF2-40B4-BE49-F238E27FC236}">
                  <a16:creationId xmlns:a16="http://schemas.microsoft.com/office/drawing/2014/main" id="{2B02FA88-34F7-C9C5-4894-67DD029C9BBC}"/>
                </a:ext>
              </a:extLst>
            </p:cNvPr>
            <p:cNvSpPr txBox="1">
              <a:spLocks noGrp="1" noRot="1" noMove="1" noResize="1" noEditPoints="1" noAdjustHandles="1" noChangeArrowheads="1" noChangeShapeType="1"/>
            </p:cNvSpPr>
            <p:nvPr/>
          </p:nvSpPr>
          <p:spPr>
            <a:xfrm>
              <a:off x="940705" y="4169669"/>
              <a:ext cx="10015771" cy="584775"/>
            </a:xfrm>
            <a:prstGeom prst="rect">
              <a:avLst/>
            </a:prstGeom>
            <a:noFill/>
          </p:spPr>
          <p:txBody>
            <a:bodyPr wrap="square" rtlCol="0">
              <a:spAutoFit/>
            </a:bodyPr>
            <a:lstStyle/>
            <a:p>
              <a:r>
                <a:rPr lang="ja-JP" altLang="en-US" b="1" dirty="0">
                  <a:solidFill>
                    <a:srgbClr val="0097B0"/>
                  </a:solidFill>
                </a:rPr>
                <a:t>■</a:t>
              </a:r>
              <a:r>
                <a:rPr lang="ja-JP" altLang="en-US" b="1" dirty="0"/>
                <a:t>ゆとりある老後の生活費</a:t>
              </a:r>
              <a:r>
                <a:rPr lang="en-US" altLang="ja-JP" sz="1400" b="1" dirty="0"/>
                <a:t>(</a:t>
              </a:r>
              <a:r>
                <a:rPr lang="ja-JP" altLang="en-US" sz="1400" b="1" dirty="0"/>
                <a:t>最低日常生活費以外に必要と考える金額を上乗せした金額</a:t>
              </a:r>
              <a:r>
                <a:rPr lang="en-US" altLang="ja-JP" sz="1400" b="1" dirty="0"/>
                <a:t>)</a:t>
              </a:r>
              <a:r>
                <a:rPr lang="ja-JP" altLang="en-US" b="1" dirty="0"/>
                <a:t>：平均</a:t>
              </a:r>
              <a:r>
                <a:rPr lang="en-US" altLang="ja-JP" sz="3200" b="1" dirty="0">
                  <a:highlight>
                    <a:srgbClr val="FFFCDB"/>
                  </a:highlight>
                </a:rPr>
                <a:t>39.1</a:t>
              </a:r>
              <a:r>
                <a:rPr lang="ja-JP" altLang="en-US" b="1" dirty="0"/>
                <a:t>万円</a:t>
              </a:r>
              <a:endParaRPr kumimoji="1" lang="ja-JP" altLang="en-US" sz="1600" b="1" dirty="0"/>
            </a:p>
          </p:txBody>
        </p:sp>
      </p:grpSp>
      <p:sp>
        <p:nvSpPr>
          <p:cNvPr id="33" name="テキスト ボックス 32">
            <a:extLst>
              <a:ext uri="{FF2B5EF4-FFF2-40B4-BE49-F238E27FC236}">
                <a16:creationId xmlns:a16="http://schemas.microsoft.com/office/drawing/2014/main" id="{391F1EE7-7A0C-F8FC-4019-D90B06D7059A}"/>
              </a:ext>
            </a:extLst>
          </p:cNvPr>
          <p:cNvSpPr txBox="1"/>
          <p:nvPr/>
        </p:nvSpPr>
        <p:spPr>
          <a:xfrm>
            <a:off x="9100151" y="3576942"/>
            <a:ext cx="883062" cy="369332"/>
          </a:xfrm>
          <a:prstGeom prst="rect">
            <a:avLst/>
          </a:prstGeom>
          <a:noFill/>
        </p:spPr>
        <p:txBody>
          <a:bodyPr wrap="square">
            <a:spAutoFit/>
          </a:bodyPr>
          <a:lstStyle/>
          <a:p>
            <a:r>
              <a:rPr lang="ja-JP" altLang="en-US" b="1" i="0" u="none" strike="noStrike" baseline="0" dirty="0">
                <a:latin typeface="PUDShinGoPr6N-Regular"/>
              </a:rPr>
              <a:t>（％）</a:t>
            </a:r>
            <a:endParaRPr lang="ja-JP" altLang="en-US" sz="6000" b="1" dirty="0"/>
          </a:p>
        </p:txBody>
      </p:sp>
      <p:sp>
        <p:nvSpPr>
          <p:cNvPr id="35" name="テキスト ボックス 34">
            <a:extLst>
              <a:ext uri="{FF2B5EF4-FFF2-40B4-BE49-F238E27FC236}">
                <a16:creationId xmlns:a16="http://schemas.microsoft.com/office/drawing/2014/main" id="{08A12765-70A1-9226-6715-F7A3646E4167}"/>
              </a:ext>
            </a:extLst>
          </p:cNvPr>
          <p:cNvSpPr txBox="1"/>
          <p:nvPr/>
        </p:nvSpPr>
        <p:spPr>
          <a:xfrm>
            <a:off x="9100151" y="5521529"/>
            <a:ext cx="883062" cy="369332"/>
          </a:xfrm>
          <a:prstGeom prst="rect">
            <a:avLst/>
          </a:prstGeom>
          <a:noFill/>
        </p:spPr>
        <p:txBody>
          <a:bodyPr wrap="square">
            <a:spAutoFit/>
          </a:bodyPr>
          <a:lstStyle/>
          <a:p>
            <a:r>
              <a:rPr lang="ja-JP" altLang="en-US" b="1" i="0" u="none" strike="noStrike" baseline="0" dirty="0">
                <a:latin typeface="PUDShinGoPr6N-Regular"/>
              </a:rPr>
              <a:t>（％）</a:t>
            </a:r>
            <a:endParaRPr lang="ja-JP" altLang="en-US" sz="6000" b="1" dirty="0"/>
          </a:p>
        </p:txBody>
      </p:sp>
      <p:sp>
        <p:nvSpPr>
          <p:cNvPr id="16" name="テキスト ボックス 15">
            <a:extLst>
              <a:ext uri="{FF2B5EF4-FFF2-40B4-BE49-F238E27FC236}">
                <a16:creationId xmlns:a16="http://schemas.microsoft.com/office/drawing/2014/main" id="{A1627E78-59AF-005E-2124-4F435A0AE949}"/>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BA0C7DB8-56FC-3744-4AD8-1EF18F43EC2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272786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17CB3-793B-1A5B-A278-1D977427C57E}"/>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2AEA4970-0372-35EE-B6EE-4B10FFAF45B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B201EC6-F0F6-750B-3E44-278B0856A43D}"/>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10</a:t>
            </a:fld>
            <a:endParaRPr kumimoji="1" lang="ja-JP" altLang="en-US" sz="1800" b="1" dirty="0">
              <a:solidFill>
                <a:schemeClr val="tx1"/>
              </a:solidFill>
              <a:ea typeface="Meiryo UI" panose="020B0604030504040204" pitchFamily="50" charset="-128"/>
            </a:endParaRPr>
          </a:p>
        </p:txBody>
      </p:sp>
      <p:grpSp>
        <p:nvGrpSpPr>
          <p:cNvPr id="11" name="グループ化 10">
            <a:extLst>
              <a:ext uri="{FF2B5EF4-FFF2-40B4-BE49-F238E27FC236}">
                <a16:creationId xmlns:a16="http://schemas.microsoft.com/office/drawing/2014/main" id="{1855AE93-F7E0-0452-AF68-9BEAE4EB1852}"/>
              </a:ext>
            </a:extLst>
          </p:cNvPr>
          <p:cNvGrpSpPr/>
          <p:nvPr/>
        </p:nvGrpSpPr>
        <p:grpSpPr>
          <a:xfrm>
            <a:off x="0" y="18792"/>
            <a:ext cx="12089331" cy="1404344"/>
            <a:chOff x="0" y="18792"/>
            <a:chExt cx="12089331" cy="1404344"/>
          </a:xfrm>
        </p:grpSpPr>
        <p:pic>
          <p:nvPicPr>
            <p:cNvPr id="3" name="図 2">
              <a:extLst>
                <a:ext uri="{FF2B5EF4-FFF2-40B4-BE49-F238E27FC236}">
                  <a16:creationId xmlns:a16="http://schemas.microsoft.com/office/drawing/2014/main" id="{80E3441D-3715-487E-0F3F-40AFABA1F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E2DCE38C-8D04-34FC-421C-F5B39590561E}"/>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5" name="図 14">
            <a:extLst>
              <a:ext uri="{FF2B5EF4-FFF2-40B4-BE49-F238E27FC236}">
                <a16:creationId xmlns:a16="http://schemas.microsoft.com/office/drawing/2014/main" id="{13D6839B-7403-B74B-7904-F26C06D402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366271"/>
            <a:ext cx="3382199" cy="652893"/>
          </a:xfrm>
          <a:prstGeom prst="rect">
            <a:avLst/>
          </a:prstGeom>
        </p:spPr>
      </p:pic>
      <p:grpSp>
        <p:nvGrpSpPr>
          <p:cNvPr id="2" name="グループ化 1">
            <a:extLst>
              <a:ext uri="{FF2B5EF4-FFF2-40B4-BE49-F238E27FC236}">
                <a16:creationId xmlns:a16="http://schemas.microsoft.com/office/drawing/2014/main" id="{9DA8E352-0DEB-29E4-D14F-1F2D09344E29}"/>
              </a:ext>
            </a:extLst>
          </p:cNvPr>
          <p:cNvGrpSpPr/>
          <p:nvPr/>
        </p:nvGrpSpPr>
        <p:grpSpPr>
          <a:xfrm>
            <a:off x="479817" y="1554627"/>
            <a:ext cx="11661381" cy="541110"/>
            <a:chOff x="668991" y="1966346"/>
            <a:chExt cx="6620204" cy="541110"/>
          </a:xfrm>
        </p:grpSpPr>
        <p:sp>
          <p:nvSpPr>
            <p:cNvPr id="12" name="テキスト ボックス 11">
              <a:extLst>
                <a:ext uri="{FF2B5EF4-FFF2-40B4-BE49-F238E27FC236}">
                  <a16:creationId xmlns:a16="http://schemas.microsoft.com/office/drawing/2014/main" id="{1D22A2D9-50C5-BBA8-571F-4054EC492CCB}"/>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ja-JP" altLang="en-US" sz="2400" b="1" dirty="0">
                  <a:solidFill>
                    <a:schemeClr val="bg1"/>
                  </a:solidFill>
                </a:rPr>
                <a:t>３</a:t>
              </a:r>
            </a:p>
          </p:txBody>
        </p:sp>
        <p:sp>
          <p:nvSpPr>
            <p:cNvPr id="14" name="テキスト ボックス 13">
              <a:extLst>
                <a:ext uri="{FF2B5EF4-FFF2-40B4-BE49-F238E27FC236}">
                  <a16:creationId xmlns:a16="http://schemas.microsoft.com/office/drawing/2014/main" id="{98D93B6F-6E1F-58AB-B1EB-04CBF6E26FC1}"/>
                </a:ext>
              </a:extLst>
            </p:cNvPr>
            <p:cNvSpPr txBox="1"/>
            <p:nvPr/>
          </p:nvSpPr>
          <p:spPr>
            <a:xfrm>
              <a:off x="944321" y="1984236"/>
              <a:ext cx="6344874" cy="523220"/>
            </a:xfrm>
            <a:prstGeom prst="rect">
              <a:avLst/>
            </a:prstGeom>
            <a:noFill/>
          </p:spPr>
          <p:txBody>
            <a:bodyPr wrap="square">
              <a:spAutoFit/>
            </a:bodyPr>
            <a:lstStyle/>
            <a:p>
              <a:r>
                <a:rPr lang="ja-JP" altLang="en-US" sz="2800" b="1" i="0" u="none" strike="noStrike" baseline="0" dirty="0">
                  <a:latin typeface="+mn-ea"/>
                </a:rPr>
                <a:t>定年退職後の生活費の総額＝生活費</a:t>
              </a:r>
              <a:r>
                <a:rPr lang="en-US" altLang="ja-JP" sz="2800" b="1" i="0" u="none" strike="noStrike" baseline="0" dirty="0">
                  <a:latin typeface="+mn-ea"/>
                </a:rPr>
                <a:t>(</a:t>
              </a:r>
              <a:r>
                <a:rPr lang="ja-JP" altLang="en-US" sz="2800" b="1" i="0" u="none" strike="noStrike" baseline="0" dirty="0">
                  <a:latin typeface="+mn-ea"/>
                </a:rPr>
                <a:t>万円／月</a:t>
              </a:r>
              <a:r>
                <a:rPr lang="en-US" altLang="ja-JP" sz="2800" b="1" i="0" u="none" strike="noStrike" baseline="0" dirty="0">
                  <a:latin typeface="+mn-ea"/>
                </a:rPr>
                <a:t>) × 12 </a:t>
              </a:r>
              <a:r>
                <a:rPr lang="ja-JP" altLang="en-US" sz="2800" b="1" i="0" u="none" strike="noStrike" baseline="0" dirty="0">
                  <a:latin typeface="+mn-ea"/>
                </a:rPr>
                <a:t>カ月</a:t>
              </a:r>
              <a:r>
                <a:rPr lang="en-US" altLang="ja-JP" sz="2800" b="1" i="0" u="none" strike="noStrike" baseline="0" dirty="0">
                  <a:latin typeface="+mn-ea"/>
                </a:rPr>
                <a:t>×</a:t>
              </a:r>
              <a:r>
                <a:rPr lang="ja-JP" altLang="en-US" sz="2800" b="1" i="0" u="none" strike="noStrike" baseline="0" dirty="0">
                  <a:latin typeface="+mn-ea"/>
                </a:rPr>
                <a:t>期間</a:t>
              </a:r>
              <a:r>
                <a:rPr lang="en-US" altLang="ja-JP" sz="2800" b="1" i="0" u="none" strike="noStrike" baseline="0" dirty="0">
                  <a:latin typeface="+mn-ea"/>
                </a:rPr>
                <a:t>(</a:t>
              </a:r>
              <a:r>
                <a:rPr lang="ja-JP" altLang="en-US" sz="2800" b="1" i="0" u="none" strike="noStrike" baseline="0" dirty="0">
                  <a:latin typeface="+mn-ea"/>
                </a:rPr>
                <a:t>年</a:t>
              </a:r>
              <a:r>
                <a:rPr lang="en-US" altLang="ja-JP" sz="2800" b="1" i="0" u="none" strike="noStrike" baseline="0" dirty="0">
                  <a:latin typeface="+mn-ea"/>
                </a:rPr>
                <a:t>)</a:t>
              </a:r>
              <a:endParaRPr lang="ja-JP" altLang="en-US" sz="2800" b="1" dirty="0">
                <a:latin typeface="+mn-ea"/>
              </a:endParaRPr>
            </a:p>
          </p:txBody>
        </p:sp>
      </p:grpSp>
      <p:sp>
        <p:nvSpPr>
          <p:cNvPr id="23" name="テキスト ボックス 22">
            <a:extLst>
              <a:ext uri="{FF2B5EF4-FFF2-40B4-BE49-F238E27FC236}">
                <a16:creationId xmlns:a16="http://schemas.microsoft.com/office/drawing/2014/main" id="{48C004DA-31A1-FD72-4FA5-77E85CC019E9}"/>
              </a:ext>
            </a:extLst>
          </p:cNvPr>
          <p:cNvSpPr txBox="1">
            <a:spLocks noGrp="1" noRot="1" noMove="1" noResize="1" noEditPoints="1" noAdjustHandles="1" noChangeArrowheads="1" noChangeShapeType="1"/>
          </p:cNvSpPr>
          <p:nvPr/>
        </p:nvSpPr>
        <p:spPr>
          <a:xfrm>
            <a:off x="7583508" y="2614769"/>
            <a:ext cx="4088166" cy="2369880"/>
          </a:xfrm>
          <a:prstGeom prst="rect">
            <a:avLst/>
          </a:prstGeom>
          <a:noFill/>
        </p:spPr>
        <p:txBody>
          <a:bodyPr wrap="square">
            <a:spAutoFit/>
          </a:bodyPr>
          <a:lstStyle/>
          <a:p>
            <a:pPr algn="l"/>
            <a:r>
              <a:rPr lang="ja-JP" altLang="en-US" sz="2400" b="1" i="0" u="none" strike="noStrike" baseline="0" dirty="0">
                <a:solidFill>
                  <a:srgbClr val="E8334A"/>
                </a:solidFill>
                <a:latin typeface="+mn-ea"/>
              </a:rPr>
              <a:t>●</a:t>
            </a:r>
            <a:r>
              <a:rPr lang="ja-JP" altLang="en-US" sz="2400" b="1" i="0" u="none" strike="noStrike" baseline="0" dirty="0">
                <a:latin typeface="+mn-ea"/>
              </a:rPr>
              <a:t>生活費</a:t>
            </a:r>
            <a:endParaRPr lang="en-US" altLang="ja-JP" sz="2400" b="1" i="0" u="none" strike="noStrike" baseline="0" dirty="0">
              <a:latin typeface="+mn-ea"/>
            </a:endParaRPr>
          </a:p>
          <a:p>
            <a:pPr algn="l"/>
            <a:r>
              <a:rPr lang="ja-JP" altLang="en-US" sz="2000" i="0" u="none" strike="noStrike" baseline="0" dirty="0">
                <a:latin typeface="+mn-ea"/>
              </a:rPr>
              <a:t>   算出した「定年退職後の生活費</a:t>
            </a:r>
            <a:endParaRPr lang="en-US" altLang="ja-JP" sz="2000" i="0" u="none" strike="noStrike" baseline="0" dirty="0">
              <a:latin typeface="+mn-ea"/>
            </a:endParaRPr>
          </a:p>
          <a:p>
            <a:pPr algn="l"/>
            <a:r>
              <a:rPr lang="ja-JP" altLang="en-US" sz="2000" dirty="0">
                <a:latin typeface="+mn-ea"/>
              </a:rPr>
              <a:t>　</a:t>
            </a:r>
            <a:r>
              <a:rPr lang="en-US" altLang="ja-JP" sz="2000" dirty="0">
                <a:latin typeface="+mn-ea"/>
              </a:rPr>
              <a:t>(</a:t>
            </a:r>
            <a:r>
              <a:rPr lang="ja-JP" altLang="en-US" sz="2000" i="0" u="none" strike="noStrike" baseline="0" dirty="0">
                <a:latin typeface="+mn-ea"/>
              </a:rPr>
              <a:t>月額</a:t>
            </a:r>
            <a:r>
              <a:rPr lang="en-US" altLang="ja-JP" sz="2000" i="0" u="none" strike="noStrike" baseline="0" dirty="0">
                <a:latin typeface="+mn-ea"/>
              </a:rPr>
              <a:t>)</a:t>
            </a:r>
            <a:r>
              <a:rPr lang="ja-JP" altLang="en-US" sz="2000" i="0" u="none" strike="noStrike" baseline="0" dirty="0">
                <a:latin typeface="+mn-ea"/>
              </a:rPr>
              <a:t>」を記入。</a:t>
            </a:r>
            <a:endParaRPr lang="en-US" altLang="ja-JP" sz="2000" i="0" u="none" strike="noStrike" baseline="0" dirty="0">
              <a:latin typeface="+mn-ea"/>
            </a:endParaRPr>
          </a:p>
          <a:p>
            <a:pPr algn="l"/>
            <a:endParaRPr lang="ja-JP" altLang="en-US" sz="2000" i="0" u="none" strike="noStrike" baseline="0" dirty="0">
              <a:latin typeface="+mn-ea"/>
            </a:endParaRPr>
          </a:p>
          <a:p>
            <a:pPr algn="l"/>
            <a:r>
              <a:rPr lang="ja-JP" altLang="en-US" sz="2400" b="1" i="0" u="none" strike="noStrike" baseline="0" dirty="0">
                <a:solidFill>
                  <a:srgbClr val="E8334A"/>
                </a:solidFill>
                <a:latin typeface="+mn-ea"/>
              </a:rPr>
              <a:t>●</a:t>
            </a:r>
            <a:r>
              <a:rPr lang="ja-JP" altLang="en-US" sz="2400" b="1" i="0" u="none" strike="noStrike" baseline="0" dirty="0">
                <a:latin typeface="+mn-ea"/>
              </a:rPr>
              <a:t>期間</a:t>
            </a:r>
            <a:endParaRPr lang="en-US" altLang="ja-JP" sz="2400" b="1" i="0" u="none" strike="noStrike" baseline="0" dirty="0">
              <a:latin typeface="+mn-ea"/>
            </a:endParaRPr>
          </a:p>
          <a:p>
            <a:pPr algn="l"/>
            <a:r>
              <a:rPr lang="ja-JP" altLang="en-US" sz="2000" i="0" u="none" strike="noStrike" baseline="0" dirty="0">
                <a:latin typeface="+mn-ea"/>
              </a:rPr>
              <a:t> 「平均余命」の表</a:t>
            </a:r>
            <a:r>
              <a:rPr lang="en-US" altLang="ja-JP" sz="1600" i="0" u="none" strike="noStrike" baseline="0" dirty="0">
                <a:latin typeface="+mn-ea"/>
              </a:rPr>
              <a:t>(</a:t>
            </a:r>
            <a:r>
              <a:rPr lang="ja-JP" altLang="en-US" sz="1600" dirty="0">
                <a:latin typeface="+mn-ea"/>
              </a:rPr>
              <a:t>スライド</a:t>
            </a:r>
            <a:r>
              <a:rPr lang="ja-JP" altLang="en-US" sz="1600" i="0" u="none" strike="noStrike" baseline="0" dirty="0">
                <a:latin typeface="+mn-ea"/>
              </a:rPr>
              <a:t>次ページ</a:t>
            </a:r>
            <a:r>
              <a:rPr lang="en-US" altLang="ja-JP" sz="1600" i="0" u="none" strike="noStrike" baseline="0" dirty="0">
                <a:latin typeface="+mn-ea"/>
              </a:rPr>
              <a:t>)</a:t>
            </a:r>
            <a:r>
              <a:rPr lang="ja-JP" altLang="en-US" sz="1600" i="0" u="none" strike="noStrike" baseline="0" dirty="0">
                <a:latin typeface="+mn-ea"/>
              </a:rPr>
              <a:t>　</a:t>
            </a:r>
            <a:endParaRPr lang="en-US" altLang="ja-JP" sz="2000" i="0" u="none" strike="noStrike" baseline="0" dirty="0">
              <a:latin typeface="+mn-ea"/>
            </a:endParaRPr>
          </a:p>
          <a:p>
            <a:pPr algn="l"/>
            <a:r>
              <a:rPr lang="ja-JP" altLang="en-US" sz="2000" dirty="0">
                <a:latin typeface="+mn-ea"/>
              </a:rPr>
              <a:t>　</a:t>
            </a:r>
            <a:r>
              <a:rPr lang="ja-JP" altLang="en-US" sz="2000" i="0" u="none" strike="noStrike" baseline="0" dirty="0">
                <a:latin typeface="+mn-ea"/>
              </a:rPr>
              <a:t>を参考に年数を記入。</a:t>
            </a:r>
          </a:p>
        </p:txBody>
      </p:sp>
      <p:grpSp>
        <p:nvGrpSpPr>
          <p:cNvPr id="9" name="グループ化 8">
            <a:extLst>
              <a:ext uri="{FF2B5EF4-FFF2-40B4-BE49-F238E27FC236}">
                <a16:creationId xmlns:a16="http://schemas.microsoft.com/office/drawing/2014/main" id="{982BE7E9-2C8A-A16B-D430-77F7BC1A55CA}"/>
              </a:ext>
            </a:extLst>
          </p:cNvPr>
          <p:cNvGrpSpPr>
            <a:grpSpLocks noGrp="1" noUngrp="1" noRot="1" noMove="1" noResize="1"/>
          </p:cNvGrpSpPr>
          <p:nvPr/>
        </p:nvGrpSpPr>
        <p:grpSpPr>
          <a:xfrm>
            <a:off x="-14514" y="6176283"/>
            <a:ext cx="1823355" cy="664739"/>
            <a:chOff x="-25400" y="5980339"/>
            <a:chExt cx="1823355" cy="664739"/>
          </a:xfrm>
        </p:grpSpPr>
        <p:sp>
          <p:nvSpPr>
            <p:cNvPr id="7" name="フッター プレースホルダー 5">
              <a:extLst>
                <a:ext uri="{FF2B5EF4-FFF2-40B4-BE49-F238E27FC236}">
                  <a16:creationId xmlns:a16="http://schemas.microsoft.com/office/drawing/2014/main" id="{D9DE00A1-16BD-8356-B36B-25AB678AD711}"/>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6F0D506-E8E2-343D-1A29-E93E81CC7042}"/>
                </a:ext>
              </a:extLst>
            </p:cNvPr>
            <p:cNvSpPr txBox="1">
              <a:spLocks noGrp="1" noRot="1" noMove="1" noResize="1" noEditPoints="1" noAdjustHandles="1" noChangeArrowheads="1" noChangeShapeType="1"/>
            </p:cNvSpPr>
            <p:nvPr/>
          </p:nvSpPr>
          <p:spPr>
            <a:xfrm>
              <a:off x="-23587" y="63373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7</a:t>
              </a:r>
              <a:r>
                <a:rPr kumimoji="1" lang="ja-JP" altLang="en-US" sz="1400" dirty="0"/>
                <a:t>ページ</a:t>
              </a:r>
            </a:p>
          </p:txBody>
        </p:sp>
      </p:grpSp>
      <p:pic>
        <p:nvPicPr>
          <p:cNvPr id="25" name="図 24">
            <a:extLst>
              <a:ext uri="{FF2B5EF4-FFF2-40B4-BE49-F238E27FC236}">
                <a16:creationId xmlns:a16="http://schemas.microsoft.com/office/drawing/2014/main" id="{667529DD-F578-9D8D-DEA7-29C15E84A98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b="19278"/>
          <a:stretch>
            <a:fillRect/>
          </a:stretch>
        </p:blipFill>
        <p:spPr>
          <a:xfrm>
            <a:off x="7943108" y="5165835"/>
            <a:ext cx="4088167" cy="1027216"/>
          </a:xfrm>
          <a:prstGeom prst="rect">
            <a:avLst/>
          </a:prstGeom>
        </p:spPr>
      </p:pic>
      <p:sp>
        <p:nvSpPr>
          <p:cNvPr id="6" name="フッター プレースホルダー 5">
            <a:extLst>
              <a:ext uri="{FF2B5EF4-FFF2-40B4-BE49-F238E27FC236}">
                <a16:creationId xmlns:a16="http://schemas.microsoft.com/office/drawing/2014/main" id="{B5EB6161-7325-B2BB-4752-DD3A39E345A1}"/>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31" name="グループ化 30">
            <a:extLst>
              <a:ext uri="{FF2B5EF4-FFF2-40B4-BE49-F238E27FC236}">
                <a16:creationId xmlns:a16="http://schemas.microsoft.com/office/drawing/2014/main" id="{9923C199-DF40-59EE-0B83-2C7AECC2CE40}"/>
              </a:ext>
            </a:extLst>
          </p:cNvPr>
          <p:cNvGrpSpPr>
            <a:grpSpLocks noGrp="1" noUngrp="1" noRot="1" noMove="1" noResize="1"/>
          </p:cNvGrpSpPr>
          <p:nvPr/>
        </p:nvGrpSpPr>
        <p:grpSpPr>
          <a:xfrm>
            <a:off x="603022" y="2077724"/>
            <a:ext cx="7084009" cy="4161561"/>
            <a:chOff x="603022" y="2048696"/>
            <a:chExt cx="7084009" cy="4161561"/>
          </a:xfrm>
        </p:grpSpPr>
        <p:pic>
          <p:nvPicPr>
            <p:cNvPr id="21" name="図 20">
              <a:extLst>
                <a:ext uri="{FF2B5EF4-FFF2-40B4-BE49-F238E27FC236}">
                  <a16:creationId xmlns:a16="http://schemas.microsoft.com/office/drawing/2014/main" id="{150AEB48-D4CA-1BB1-D738-91653CA3377A}"/>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603022" y="2048696"/>
              <a:ext cx="6864578" cy="3812949"/>
            </a:xfrm>
            <a:prstGeom prst="rect">
              <a:avLst/>
            </a:prstGeom>
          </p:spPr>
        </p:pic>
        <p:pic>
          <p:nvPicPr>
            <p:cNvPr id="30" name="図 29">
              <a:extLst>
                <a:ext uri="{FF2B5EF4-FFF2-40B4-BE49-F238E27FC236}">
                  <a16:creationId xmlns:a16="http://schemas.microsoft.com/office/drawing/2014/main" id="{A5DF93E6-3A11-3431-ADBB-7C7A86C827A2}"/>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5217622" y="5827672"/>
              <a:ext cx="2469409" cy="382585"/>
            </a:xfrm>
            <a:prstGeom prst="rect">
              <a:avLst/>
            </a:prstGeom>
          </p:spPr>
        </p:pic>
      </p:grpSp>
      <p:sp>
        <p:nvSpPr>
          <p:cNvPr id="17" name="テキスト ボックス 16">
            <a:extLst>
              <a:ext uri="{FF2B5EF4-FFF2-40B4-BE49-F238E27FC236}">
                <a16:creationId xmlns:a16="http://schemas.microsoft.com/office/drawing/2014/main" id="{F688E171-C41E-2014-37EE-08FA48652F81}"/>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6" name="フッター プレースホルダー 5">
            <a:extLst>
              <a:ext uri="{FF2B5EF4-FFF2-40B4-BE49-F238E27FC236}">
                <a16:creationId xmlns:a16="http://schemas.microsoft.com/office/drawing/2014/main" id="{481EFF5F-B689-EEA4-9F32-308341B5BA6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488878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F24FA-D8D7-E707-C3C3-AF4BD125672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EA7A1228-72CE-845A-9916-68DDB31F63EC}"/>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D084565-6CC8-7C21-1388-8B0F2E5A168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6C7751B-80C6-D598-9319-F6DB686B589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818660D-3D43-A393-2F63-90DACE15C320}"/>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EF88D662-409B-E1A9-C4CE-9CF1EE26DB55}"/>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9FF28A5-1812-9551-D834-6609DFD1BE5E}"/>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7</a:t>
              </a:r>
              <a:r>
                <a:rPr kumimoji="1" lang="ja-JP" altLang="en-US" sz="1400" dirty="0"/>
                <a:t>ページ</a:t>
              </a:r>
            </a:p>
          </p:txBody>
        </p:sp>
      </p:grpSp>
      <p:grpSp>
        <p:nvGrpSpPr>
          <p:cNvPr id="11" name="グループ化 10">
            <a:extLst>
              <a:ext uri="{FF2B5EF4-FFF2-40B4-BE49-F238E27FC236}">
                <a16:creationId xmlns:a16="http://schemas.microsoft.com/office/drawing/2014/main" id="{3471E98D-4B90-9CB3-6D28-760A96A12FE8}"/>
              </a:ext>
            </a:extLst>
          </p:cNvPr>
          <p:cNvGrpSpPr/>
          <p:nvPr/>
        </p:nvGrpSpPr>
        <p:grpSpPr>
          <a:xfrm>
            <a:off x="0" y="18792"/>
            <a:ext cx="12089331" cy="1404344"/>
            <a:chOff x="0" y="18792"/>
            <a:chExt cx="12089331" cy="1404344"/>
          </a:xfrm>
        </p:grpSpPr>
        <p:pic>
          <p:nvPicPr>
            <p:cNvPr id="3" name="図 2">
              <a:extLst>
                <a:ext uri="{FF2B5EF4-FFF2-40B4-BE49-F238E27FC236}">
                  <a16:creationId xmlns:a16="http://schemas.microsoft.com/office/drawing/2014/main" id="{AECE9348-4E13-8246-DDD7-65D973B55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3D969013-A20B-D632-1A7E-C5B9405C06C6}"/>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5" name="図 14">
            <a:extLst>
              <a:ext uri="{FF2B5EF4-FFF2-40B4-BE49-F238E27FC236}">
                <a16:creationId xmlns:a16="http://schemas.microsoft.com/office/drawing/2014/main" id="{58700BA3-9209-463C-64E1-6BEC2FCF4E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366271"/>
            <a:ext cx="3382199" cy="652893"/>
          </a:xfrm>
          <a:prstGeom prst="rect">
            <a:avLst/>
          </a:prstGeom>
        </p:spPr>
      </p:pic>
      <p:pic>
        <p:nvPicPr>
          <p:cNvPr id="16" name="図 15">
            <a:extLst>
              <a:ext uri="{FF2B5EF4-FFF2-40B4-BE49-F238E27FC236}">
                <a16:creationId xmlns:a16="http://schemas.microsoft.com/office/drawing/2014/main" id="{CA5B5AD7-37E1-E72B-B9E9-2778AD1831B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r="66278" b="82907"/>
          <a:stretch>
            <a:fillRect/>
          </a:stretch>
        </p:blipFill>
        <p:spPr>
          <a:xfrm>
            <a:off x="313274" y="1924725"/>
            <a:ext cx="3985047" cy="590295"/>
          </a:xfrm>
          <a:prstGeom prst="rect">
            <a:avLst/>
          </a:prstGeom>
        </p:spPr>
      </p:pic>
      <p:sp>
        <p:nvSpPr>
          <p:cNvPr id="20" name="テキスト ボックス 19">
            <a:extLst>
              <a:ext uri="{FF2B5EF4-FFF2-40B4-BE49-F238E27FC236}">
                <a16:creationId xmlns:a16="http://schemas.microsoft.com/office/drawing/2014/main" id="{38508115-97BB-36FA-95D4-21D3E79A7CDB}"/>
              </a:ext>
            </a:extLst>
          </p:cNvPr>
          <p:cNvSpPr txBox="1"/>
          <p:nvPr/>
        </p:nvSpPr>
        <p:spPr>
          <a:xfrm>
            <a:off x="8064500" y="5573970"/>
            <a:ext cx="4014271" cy="307777"/>
          </a:xfrm>
          <a:prstGeom prst="rect">
            <a:avLst/>
          </a:prstGeom>
          <a:noFill/>
        </p:spPr>
        <p:txBody>
          <a:bodyPr wrap="square">
            <a:spAutoFit/>
          </a:bodyPr>
          <a:lstStyle/>
          <a:p>
            <a:r>
              <a:rPr lang="ja-JP" altLang="en-US" sz="1400" b="1" i="0" u="none" strike="noStrike" baseline="0" dirty="0">
                <a:latin typeface="PUDShinGoPr6N-Regular"/>
              </a:rPr>
              <a:t>　＜厚生労働省「簡易生命表」</a:t>
            </a:r>
            <a:r>
              <a:rPr lang="en-US" altLang="ja-JP" sz="1400" b="1" dirty="0"/>
              <a:t>(</a:t>
            </a:r>
            <a:r>
              <a:rPr lang="ja-JP" altLang="en-US" sz="1400" b="1" dirty="0"/>
              <a:t>令和</a:t>
            </a:r>
            <a:r>
              <a:rPr lang="en-US" altLang="ja-JP" sz="1400" b="1" dirty="0"/>
              <a:t>7</a:t>
            </a:r>
            <a:r>
              <a:rPr lang="ja-JP" altLang="en-US" sz="1400" b="1" dirty="0"/>
              <a:t>年</a:t>
            </a:r>
            <a:r>
              <a:rPr lang="en-US" altLang="ja-JP" sz="1400" b="1" dirty="0"/>
              <a:t>) </a:t>
            </a:r>
            <a:r>
              <a:rPr lang="ja-JP" altLang="en-US" sz="1400" b="1" i="0" u="none" strike="noStrike" baseline="0" dirty="0">
                <a:latin typeface="PUDShinGoPr6N-Regular"/>
              </a:rPr>
              <a:t>＞</a:t>
            </a:r>
            <a:endParaRPr lang="ja-JP" altLang="en-US" sz="4400" b="1" dirty="0"/>
          </a:p>
        </p:txBody>
      </p:sp>
      <p:pic>
        <p:nvPicPr>
          <p:cNvPr id="17" name="図 16">
            <a:extLst>
              <a:ext uri="{FF2B5EF4-FFF2-40B4-BE49-F238E27FC236}">
                <a16:creationId xmlns:a16="http://schemas.microsoft.com/office/drawing/2014/main" id="{7640F55F-E6BD-08BE-04C4-D139E6B840B2}"/>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427791" y="2687415"/>
            <a:ext cx="11263393" cy="2748626"/>
          </a:xfrm>
          <a:prstGeom prst="rect">
            <a:avLst/>
          </a:prstGeom>
        </p:spPr>
      </p:pic>
      <p:sp>
        <p:nvSpPr>
          <p:cNvPr id="22" name="テキスト ボックス 21">
            <a:extLst>
              <a:ext uri="{FF2B5EF4-FFF2-40B4-BE49-F238E27FC236}">
                <a16:creationId xmlns:a16="http://schemas.microsoft.com/office/drawing/2014/main" id="{D6C1E678-2D7F-7503-BD74-438B1D82D644}"/>
              </a:ext>
            </a:extLst>
          </p:cNvPr>
          <p:cNvSpPr txBox="1"/>
          <p:nvPr/>
        </p:nvSpPr>
        <p:spPr>
          <a:xfrm>
            <a:off x="11195709" y="2345743"/>
            <a:ext cx="683017" cy="338554"/>
          </a:xfrm>
          <a:prstGeom prst="rect">
            <a:avLst/>
          </a:prstGeom>
          <a:noFill/>
        </p:spPr>
        <p:txBody>
          <a:bodyPr wrap="square">
            <a:spAutoFit/>
          </a:bodyPr>
          <a:lstStyle/>
          <a:p>
            <a:r>
              <a:rPr lang="en-US" altLang="ja-JP" sz="1600" b="1" dirty="0"/>
              <a:t>(</a:t>
            </a:r>
            <a:r>
              <a:rPr lang="ja-JP" altLang="en-US" sz="1600" b="1" dirty="0"/>
              <a:t>年</a:t>
            </a:r>
            <a:r>
              <a:rPr lang="en-US" altLang="ja-JP" sz="1600" b="1" dirty="0"/>
              <a:t>)</a:t>
            </a:r>
            <a:endParaRPr lang="ja-JP" altLang="en-US" sz="4800" b="1" dirty="0"/>
          </a:p>
        </p:txBody>
      </p:sp>
      <p:sp>
        <p:nvSpPr>
          <p:cNvPr id="26" name="テキスト ボックス 25">
            <a:extLst>
              <a:ext uri="{FF2B5EF4-FFF2-40B4-BE49-F238E27FC236}">
                <a16:creationId xmlns:a16="http://schemas.microsoft.com/office/drawing/2014/main" id="{E7B2DBA7-345F-AC33-389C-80CFBE92DBDB}"/>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5357AE74-E989-768D-4097-31382146E04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568045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ADA4B-C90C-7282-FEA1-2CF6383D6F0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A63F8A46-293F-3530-F041-B47A65A3B6F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3545ED2-9CAB-E8E9-F36D-1EEFDBA39631}"/>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E159696-E8D7-C178-F00D-4E73A044ABE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9644E3D-1D2A-49AD-1D1B-436BE24A2808}"/>
              </a:ext>
            </a:extLst>
          </p:cNvPr>
          <p:cNvGrpSpPr>
            <a:grpSpLocks noGrp="1" noUngrp="1" noRot="1" noMove="1" noResize="1"/>
          </p:cNvGrpSpPr>
          <p:nvPr/>
        </p:nvGrpSpPr>
        <p:grpSpPr>
          <a:xfrm>
            <a:off x="-19050" y="6176283"/>
            <a:ext cx="1823355" cy="662925"/>
            <a:chOff x="-29936" y="5980339"/>
            <a:chExt cx="1823355" cy="662925"/>
          </a:xfrm>
        </p:grpSpPr>
        <p:sp>
          <p:nvSpPr>
            <p:cNvPr id="7" name="フッター プレースホルダー 5">
              <a:extLst>
                <a:ext uri="{FF2B5EF4-FFF2-40B4-BE49-F238E27FC236}">
                  <a16:creationId xmlns:a16="http://schemas.microsoft.com/office/drawing/2014/main" id="{E3F52103-13AA-926C-FD44-D3344BDE8B8F}"/>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CD2DE9D-04F4-EDFC-A8EA-F010BDBC728D}"/>
                </a:ext>
              </a:extLst>
            </p:cNvPr>
            <p:cNvSpPr txBox="1">
              <a:spLocks noGrp="1" noRot="1" noMove="1" noResize="1" noEditPoints="1" noAdjustHandles="1" noChangeArrowheads="1" noChangeShapeType="1"/>
            </p:cNvSpPr>
            <p:nvPr/>
          </p:nvSpPr>
          <p:spPr>
            <a:xfrm>
              <a:off x="-23587" y="6335487"/>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8</a:t>
              </a:r>
              <a:r>
                <a:rPr kumimoji="1" lang="ja-JP" altLang="en-US" sz="1400" dirty="0"/>
                <a:t>ページ</a:t>
              </a:r>
            </a:p>
          </p:txBody>
        </p:sp>
      </p:grpSp>
      <p:grpSp>
        <p:nvGrpSpPr>
          <p:cNvPr id="18" name="グループ化 17">
            <a:extLst>
              <a:ext uri="{FF2B5EF4-FFF2-40B4-BE49-F238E27FC236}">
                <a16:creationId xmlns:a16="http://schemas.microsoft.com/office/drawing/2014/main" id="{75226A6F-6891-2990-B9FB-C985FD3EA8EC}"/>
              </a:ext>
            </a:extLst>
          </p:cNvPr>
          <p:cNvGrpSpPr/>
          <p:nvPr/>
        </p:nvGrpSpPr>
        <p:grpSpPr>
          <a:xfrm>
            <a:off x="-1" y="68131"/>
            <a:ext cx="12061134" cy="1404344"/>
            <a:chOff x="96576" y="1598898"/>
            <a:chExt cx="12061134" cy="1404344"/>
          </a:xfrm>
        </p:grpSpPr>
        <p:pic>
          <p:nvPicPr>
            <p:cNvPr id="12" name="図 11">
              <a:extLst>
                <a:ext uri="{FF2B5EF4-FFF2-40B4-BE49-F238E27FC236}">
                  <a16:creationId xmlns:a16="http://schemas.microsoft.com/office/drawing/2014/main" id="{15D05995-CBEF-E6EC-28CA-836C62E494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1AA47EE8-2A71-1D13-CBA0-CC7ECD9BF52B}"/>
                </a:ext>
              </a:extLst>
            </p:cNvPr>
            <p:cNvSpPr/>
            <p:nvPr/>
          </p:nvSpPr>
          <p:spPr>
            <a:xfrm>
              <a:off x="2104008" y="1673934"/>
              <a:ext cx="10053702" cy="1260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057CFDF9-7AAF-CA55-3E7C-A396B7AADEF5}"/>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grpSp>
        <p:nvGrpSpPr>
          <p:cNvPr id="19" name="グループ化 18">
            <a:extLst>
              <a:ext uri="{FF2B5EF4-FFF2-40B4-BE49-F238E27FC236}">
                <a16:creationId xmlns:a16="http://schemas.microsoft.com/office/drawing/2014/main" id="{F97C2532-9674-9D73-408C-8946CA391C40}"/>
              </a:ext>
            </a:extLst>
          </p:cNvPr>
          <p:cNvGrpSpPr/>
          <p:nvPr/>
        </p:nvGrpSpPr>
        <p:grpSpPr>
          <a:xfrm>
            <a:off x="349622" y="1646166"/>
            <a:ext cx="4150305" cy="541110"/>
            <a:chOff x="668991" y="1966346"/>
            <a:chExt cx="2356139" cy="541110"/>
          </a:xfrm>
        </p:grpSpPr>
        <p:sp>
          <p:nvSpPr>
            <p:cNvPr id="20" name="テキスト ボックス 19">
              <a:extLst>
                <a:ext uri="{FF2B5EF4-FFF2-40B4-BE49-F238E27FC236}">
                  <a16:creationId xmlns:a16="http://schemas.microsoft.com/office/drawing/2014/main" id="{179364F4-A56C-C9C8-26A5-FB50FAF51874}"/>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en-US" altLang="ja-JP" sz="2400" b="1" dirty="0">
                  <a:solidFill>
                    <a:schemeClr val="bg1"/>
                  </a:solidFill>
                </a:rPr>
                <a:t>1</a:t>
              </a:r>
            </a:p>
          </p:txBody>
        </p:sp>
        <p:sp>
          <p:nvSpPr>
            <p:cNvPr id="21" name="テキスト ボックス 20">
              <a:extLst>
                <a:ext uri="{FF2B5EF4-FFF2-40B4-BE49-F238E27FC236}">
                  <a16:creationId xmlns:a16="http://schemas.microsoft.com/office/drawing/2014/main" id="{62DE367A-73F1-D560-10FF-BD8003B4F5C8}"/>
                </a:ext>
              </a:extLst>
            </p:cNvPr>
            <p:cNvSpPr txBox="1"/>
            <p:nvPr/>
          </p:nvSpPr>
          <p:spPr>
            <a:xfrm>
              <a:off x="981401" y="1984236"/>
              <a:ext cx="2043729" cy="523220"/>
            </a:xfrm>
            <a:prstGeom prst="rect">
              <a:avLst/>
            </a:prstGeom>
            <a:noFill/>
          </p:spPr>
          <p:txBody>
            <a:bodyPr wrap="square">
              <a:spAutoFit/>
            </a:bodyPr>
            <a:lstStyle/>
            <a:p>
              <a:r>
                <a:rPr lang="ja-JP" altLang="en-US" sz="2800" b="1" dirty="0">
                  <a:latin typeface="PUDShinGoPr6N-Medium"/>
                </a:rPr>
                <a:t>住まいにかかる費用</a:t>
              </a:r>
              <a:endParaRPr lang="ja-JP" altLang="en-US" sz="2800" b="1" dirty="0"/>
            </a:p>
          </p:txBody>
        </p:sp>
      </p:grpSp>
      <p:pic>
        <p:nvPicPr>
          <p:cNvPr id="11" name="図 10">
            <a:extLst>
              <a:ext uri="{FF2B5EF4-FFF2-40B4-BE49-F238E27FC236}">
                <a16:creationId xmlns:a16="http://schemas.microsoft.com/office/drawing/2014/main" id="{649426AB-1543-9973-4CB4-13E2CE2156C7}"/>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grpSp>
        <p:nvGrpSpPr>
          <p:cNvPr id="2" name="グループ化 1">
            <a:extLst>
              <a:ext uri="{FF2B5EF4-FFF2-40B4-BE49-F238E27FC236}">
                <a16:creationId xmlns:a16="http://schemas.microsoft.com/office/drawing/2014/main" id="{329131EB-25E3-9156-BB0E-B74289D6C840}"/>
              </a:ext>
            </a:extLst>
          </p:cNvPr>
          <p:cNvGrpSpPr>
            <a:grpSpLocks noGrp="1" noUngrp="1" noRot="1" noMove="1" noResize="1"/>
          </p:cNvGrpSpPr>
          <p:nvPr/>
        </p:nvGrpSpPr>
        <p:grpSpPr>
          <a:xfrm>
            <a:off x="537361" y="2722468"/>
            <a:ext cx="3785748" cy="3187454"/>
            <a:chOff x="720735" y="2899590"/>
            <a:chExt cx="3785748" cy="3187454"/>
          </a:xfrm>
        </p:grpSpPr>
        <p:pic>
          <p:nvPicPr>
            <p:cNvPr id="25" name="図 24">
              <a:extLst>
                <a:ext uri="{FF2B5EF4-FFF2-40B4-BE49-F238E27FC236}">
                  <a16:creationId xmlns:a16="http://schemas.microsoft.com/office/drawing/2014/main" id="{14F13D4E-CBF3-635F-5E15-E4F57797C2F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79733" t="32827" b="23726"/>
            <a:stretch>
              <a:fillRect/>
            </a:stretch>
          </p:blipFill>
          <p:spPr>
            <a:xfrm>
              <a:off x="1464222" y="3915253"/>
              <a:ext cx="2298774" cy="2171791"/>
            </a:xfrm>
            <a:prstGeom prst="rect">
              <a:avLst/>
            </a:prstGeom>
          </p:spPr>
        </p:pic>
        <p:sp>
          <p:nvSpPr>
            <p:cNvPr id="3" name="テキスト ボックス 2">
              <a:extLst>
                <a:ext uri="{FF2B5EF4-FFF2-40B4-BE49-F238E27FC236}">
                  <a16:creationId xmlns:a16="http://schemas.microsoft.com/office/drawing/2014/main" id="{C4244B75-F3B8-45A7-E183-1F489B652379}"/>
                </a:ext>
              </a:extLst>
            </p:cNvPr>
            <p:cNvSpPr txBox="1">
              <a:spLocks noGrp="1" noRot="1" noMove="1" noResize="1" noEditPoints="1" noAdjustHandles="1" noChangeArrowheads="1" noChangeShapeType="1"/>
            </p:cNvSpPr>
            <p:nvPr/>
          </p:nvSpPr>
          <p:spPr>
            <a:xfrm>
              <a:off x="720735" y="2899590"/>
              <a:ext cx="3785748" cy="1015663"/>
            </a:xfrm>
            <a:prstGeom prst="rect">
              <a:avLst/>
            </a:prstGeom>
            <a:noFill/>
          </p:spPr>
          <p:txBody>
            <a:bodyPr wrap="square">
              <a:spAutoFit/>
            </a:bodyPr>
            <a:lstStyle/>
            <a:p>
              <a:r>
                <a:rPr lang="ja-JP" altLang="en-US" sz="2000" b="1" i="0" u="none" strike="noStrike" baseline="0" dirty="0">
                  <a:latin typeface="PUDShinGoPr6N-Light"/>
                </a:rPr>
                <a:t>定年退職後は自宅で過ごす時間が長くなるので、快適な住居環境を整えておくと安心です。</a:t>
              </a:r>
              <a:endParaRPr lang="ja-JP" altLang="en-US" sz="4400" b="1" dirty="0"/>
            </a:p>
          </p:txBody>
        </p:sp>
      </p:grpSp>
      <p:sp>
        <p:nvSpPr>
          <p:cNvPr id="15" name="テキスト ボックス 14">
            <a:extLst>
              <a:ext uri="{FF2B5EF4-FFF2-40B4-BE49-F238E27FC236}">
                <a16:creationId xmlns:a16="http://schemas.microsoft.com/office/drawing/2014/main" id="{78742004-AB76-8351-651F-AA82A1D90134}"/>
              </a:ext>
            </a:extLst>
          </p:cNvPr>
          <p:cNvSpPr txBox="1"/>
          <p:nvPr/>
        </p:nvSpPr>
        <p:spPr>
          <a:xfrm>
            <a:off x="7096512" y="6084927"/>
            <a:ext cx="3028167" cy="338554"/>
          </a:xfrm>
          <a:prstGeom prst="rect">
            <a:avLst/>
          </a:prstGeom>
          <a:noFill/>
        </p:spPr>
        <p:txBody>
          <a:bodyPr wrap="square">
            <a:spAutoFit/>
          </a:bodyPr>
          <a:lstStyle/>
          <a:p>
            <a:r>
              <a:rPr lang="ja-JP" altLang="en-US" sz="1600" i="0" u="none" strike="noStrike" baseline="0" dirty="0">
                <a:latin typeface="PUDShinGoPr6N-Regular"/>
              </a:rPr>
              <a:t>　・上図はあくまで一例。</a:t>
            </a:r>
            <a:endParaRPr lang="ja-JP" altLang="en-US" sz="4800" dirty="0"/>
          </a:p>
        </p:txBody>
      </p:sp>
      <p:sp>
        <p:nvSpPr>
          <p:cNvPr id="16" name="フッター プレースホルダー 5">
            <a:extLst>
              <a:ext uri="{FF2B5EF4-FFF2-40B4-BE49-F238E27FC236}">
                <a16:creationId xmlns:a16="http://schemas.microsoft.com/office/drawing/2014/main" id="{2805A89B-430A-EF2E-2441-8176863209D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22" name="図 21">
            <a:extLst>
              <a:ext uri="{FF2B5EF4-FFF2-40B4-BE49-F238E27FC236}">
                <a16:creationId xmlns:a16="http://schemas.microsoft.com/office/drawing/2014/main" id="{5191895A-D03D-3BCB-5355-8FA84DA1C758}"/>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668"/>
          <a:stretch>
            <a:fillRect/>
          </a:stretch>
        </p:blipFill>
        <p:spPr>
          <a:xfrm>
            <a:off x="4362214" y="1982526"/>
            <a:ext cx="7508339" cy="4102401"/>
          </a:xfrm>
          <a:prstGeom prst="rect">
            <a:avLst/>
          </a:prstGeom>
        </p:spPr>
      </p:pic>
    </p:spTree>
    <p:extLst>
      <p:ext uri="{BB962C8B-B14F-4D97-AF65-F5344CB8AC3E}">
        <p14:creationId xmlns:p14="http://schemas.microsoft.com/office/powerpoint/2010/main" val="313495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A53BE-8569-25C0-8066-3A83F2801A9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D694969F-AC94-CA7B-C0B6-90724403D1C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2B947F3-F9BA-E2CD-8EBF-4DABB2F533C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EC0C427-A4CD-7D18-0DFB-8887D0FC0FE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4C62CF2-F949-ECA0-59DB-6949EC0F0E4B}"/>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F31EC977-A8D1-0DC1-68F4-639CBA679E50}"/>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83CFD10-C04D-F4EF-7936-8670768A03BD}"/>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8</a:t>
              </a:r>
              <a:r>
                <a:rPr kumimoji="1" lang="ja-JP" altLang="en-US" sz="1400" dirty="0"/>
                <a:t>ページ</a:t>
              </a:r>
            </a:p>
          </p:txBody>
        </p:sp>
      </p:grpSp>
      <p:grpSp>
        <p:nvGrpSpPr>
          <p:cNvPr id="18" name="グループ化 17">
            <a:extLst>
              <a:ext uri="{FF2B5EF4-FFF2-40B4-BE49-F238E27FC236}">
                <a16:creationId xmlns:a16="http://schemas.microsoft.com/office/drawing/2014/main" id="{96AC5236-ECE7-0516-B303-57C3E3CC514C}"/>
              </a:ext>
            </a:extLst>
          </p:cNvPr>
          <p:cNvGrpSpPr/>
          <p:nvPr/>
        </p:nvGrpSpPr>
        <p:grpSpPr>
          <a:xfrm>
            <a:off x="-1" y="83371"/>
            <a:ext cx="12076374" cy="1404344"/>
            <a:chOff x="96576" y="1614138"/>
            <a:chExt cx="12076374" cy="1404344"/>
          </a:xfrm>
        </p:grpSpPr>
        <p:pic>
          <p:nvPicPr>
            <p:cNvPr id="12" name="図 11">
              <a:extLst>
                <a:ext uri="{FF2B5EF4-FFF2-40B4-BE49-F238E27FC236}">
                  <a16:creationId xmlns:a16="http://schemas.microsoft.com/office/drawing/2014/main" id="{0D17F72D-B4E5-3E42-A699-EF5F41A8AC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614138"/>
              <a:ext cx="10328310" cy="1404344"/>
            </a:xfrm>
            <a:prstGeom prst="rect">
              <a:avLst/>
            </a:prstGeom>
          </p:spPr>
        </p:pic>
        <p:sp>
          <p:nvSpPr>
            <p:cNvPr id="17" name="正方形/長方形 16">
              <a:extLst>
                <a:ext uri="{FF2B5EF4-FFF2-40B4-BE49-F238E27FC236}">
                  <a16:creationId xmlns:a16="http://schemas.microsoft.com/office/drawing/2014/main" id="{DBA2FF82-313F-AA7A-F852-04D28B640E07}"/>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C714DA7C-9E9B-725F-38C4-03B416602456}"/>
              </a:ext>
            </a:extLst>
          </p:cNvPr>
          <p:cNvGrpSpPr/>
          <p:nvPr/>
        </p:nvGrpSpPr>
        <p:grpSpPr>
          <a:xfrm>
            <a:off x="501522" y="1537193"/>
            <a:ext cx="4163008" cy="523220"/>
            <a:chOff x="668991" y="1960650"/>
            <a:chExt cx="2363348" cy="523220"/>
          </a:xfrm>
        </p:grpSpPr>
        <p:sp>
          <p:nvSpPr>
            <p:cNvPr id="3" name="テキスト ボックス 2">
              <a:extLst>
                <a:ext uri="{FF2B5EF4-FFF2-40B4-BE49-F238E27FC236}">
                  <a16:creationId xmlns:a16="http://schemas.microsoft.com/office/drawing/2014/main" id="{ED20F820-FAC7-0F9F-1780-7DC28E18DA1F}"/>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ja-JP" altLang="en-US" sz="2400" b="1" dirty="0">
                  <a:solidFill>
                    <a:schemeClr val="bg1"/>
                  </a:solidFill>
                </a:rPr>
                <a:t>２</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03B04FBC-F907-3A07-B51F-2523CF158B56}"/>
                </a:ext>
              </a:extLst>
            </p:cNvPr>
            <p:cNvSpPr txBox="1"/>
            <p:nvPr/>
          </p:nvSpPr>
          <p:spPr>
            <a:xfrm>
              <a:off x="988610" y="1960650"/>
              <a:ext cx="2043729" cy="523220"/>
            </a:xfrm>
            <a:prstGeom prst="rect">
              <a:avLst/>
            </a:prstGeom>
            <a:noFill/>
          </p:spPr>
          <p:txBody>
            <a:bodyPr wrap="square">
              <a:spAutoFit/>
            </a:bodyPr>
            <a:lstStyle/>
            <a:p>
              <a:r>
                <a:rPr lang="ja-JP" altLang="en-US" sz="2800" b="1" dirty="0">
                  <a:latin typeface="PUDShinGoPr6N-Medium"/>
                </a:rPr>
                <a:t>子どもにかかる費用</a:t>
              </a:r>
              <a:endParaRPr lang="ja-JP" altLang="en-US" sz="2800" b="1" dirty="0"/>
            </a:p>
          </p:txBody>
        </p:sp>
      </p:grpSp>
      <p:sp>
        <p:nvSpPr>
          <p:cNvPr id="24" name="テキスト ボックス 23">
            <a:extLst>
              <a:ext uri="{FF2B5EF4-FFF2-40B4-BE49-F238E27FC236}">
                <a16:creationId xmlns:a16="http://schemas.microsoft.com/office/drawing/2014/main" id="{3C788E2A-829D-1466-E4D9-60A03CB112AA}"/>
              </a:ext>
            </a:extLst>
          </p:cNvPr>
          <p:cNvSpPr txBox="1"/>
          <p:nvPr/>
        </p:nvSpPr>
        <p:spPr>
          <a:xfrm>
            <a:off x="1812887" y="6051360"/>
            <a:ext cx="5056416" cy="307777"/>
          </a:xfrm>
          <a:prstGeom prst="rect">
            <a:avLst/>
          </a:prstGeom>
          <a:noFill/>
        </p:spPr>
        <p:txBody>
          <a:bodyPr wrap="square" rtlCol="0">
            <a:spAutoFit/>
          </a:bodyPr>
          <a:lstStyle/>
          <a:p>
            <a:r>
              <a:rPr kumimoji="1" lang="ja-JP" altLang="en-US" sz="1400" b="1" dirty="0"/>
              <a:t>＜エフピー教育出版「ライフプランデータ集」</a:t>
            </a:r>
            <a:r>
              <a:rPr kumimoji="1" lang="en-US" altLang="ja-JP" sz="1400" b="1" dirty="0"/>
              <a:t>(2026</a:t>
            </a:r>
            <a:r>
              <a:rPr kumimoji="1" lang="ja-JP" altLang="en-US" sz="1400" b="1" dirty="0"/>
              <a:t>年版</a:t>
            </a:r>
            <a:r>
              <a:rPr kumimoji="1" lang="en-US" altLang="ja-JP" sz="1400" b="1" dirty="0"/>
              <a:t>)</a:t>
            </a:r>
            <a:r>
              <a:rPr kumimoji="1" lang="ja-JP" altLang="en-US" sz="1400" b="1" dirty="0"/>
              <a:t>＞</a:t>
            </a:r>
          </a:p>
        </p:txBody>
      </p:sp>
      <p:pic>
        <p:nvPicPr>
          <p:cNvPr id="26" name="図 25">
            <a:extLst>
              <a:ext uri="{FF2B5EF4-FFF2-40B4-BE49-F238E27FC236}">
                <a16:creationId xmlns:a16="http://schemas.microsoft.com/office/drawing/2014/main" id="{EE02519A-0501-D185-48D1-04149C05CC5B}"/>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15" name="テキスト ボックス 14">
            <a:extLst>
              <a:ext uri="{FF2B5EF4-FFF2-40B4-BE49-F238E27FC236}">
                <a16:creationId xmlns:a16="http://schemas.microsoft.com/office/drawing/2014/main" id="{82EF0007-8D8F-50B9-9599-EB6E61EFA4D2}"/>
              </a:ext>
            </a:extLst>
          </p:cNvPr>
          <p:cNvSpPr txBox="1"/>
          <p:nvPr/>
        </p:nvSpPr>
        <p:spPr>
          <a:xfrm>
            <a:off x="7247035" y="5921901"/>
            <a:ext cx="5294572" cy="307777"/>
          </a:xfrm>
          <a:prstGeom prst="rect">
            <a:avLst/>
          </a:prstGeom>
          <a:noFill/>
        </p:spPr>
        <p:txBody>
          <a:bodyPr wrap="square" rtlCol="0">
            <a:spAutoFit/>
          </a:bodyPr>
          <a:lstStyle/>
          <a:p>
            <a:r>
              <a:rPr kumimoji="1" lang="ja-JP" altLang="en-US" sz="1400" b="1" dirty="0"/>
              <a:t>＜リクルートブライダル総研「結婚マーケット調査</a:t>
            </a:r>
            <a:r>
              <a:rPr kumimoji="1" lang="en-US" altLang="ja-JP" sz="1400" b="1" dirty="0"/>
              <a:t>2025</a:t>
            </a:r>
            <a:r>
              <a:rPr kumimoji="1" lang="ja-JP" altLang="en-US" sz="1400" b="1" dirty="0"/>
              <a:t>」＞</a:t>
            </a:r>
          </a:p>
        </p:txBody>
      </p:sp>
      <p:sp>
        <p:nvSpPr>
          <p:cNvPr id="23" name="テキスト ボックス 22">
            <a:extLst>
              <a:ext uri="{FF2B5EF4-FFF2-40B4-BE49-F238E27FC236}">
                <a16:creationId xmlns:a16="http://schemas.microsoft.com/office/drawing/2014/main" id="{982598D0-1BA7-4FE6-C235-04B838D63CB7}"/>
              </a:ext>
            </a:extLst>
          </p:cNvPr>
          <p:cNvSpPr txBox="1">
            <a:spLocks noGrp="1" noRot="1" noMove="1" noResize="1" noEditPoints="1" noAdjustHandles="1" noChangeArrowheads="1" noChangeShapeType="1"/>
          </p:cNvSpPr>
          <p:nvPr/>
        </p:nvSpPr>
        <p:spPr>
          <a:xfrm>
            <a:off x="7446537" y="4997405"/>
            <a:ext cx="4647244" cy="861774"/>
          </a:xfrm>
          <a:prstGeom prst="rect">
            <a:avLst/>
          </a:prstGeom>
          <a:noFill/>
        </p:spPr>
        <p:txBody>
          <a:bodyPr wrap="square" lIns="0" tIns="0" rIns="0" bIns="0" rtlCol="0">
            <a:spAutoFit/>
          </a:bodyPr>
          <a:lstStyle/>
          <a:p>
            <a:r>
              <a:rPr lang="ja-JP" altLang="en-US" sz="1400" dirty="0"/>
              <a:t>・ 援助額が「わからない」と回答した人を「援助があっ</a:t>
            </a:r>
            <a:endParaRPr lang="en-US" altLang="ja-JP" sz="1400" dirty="0"/>
          </a:p>
          <a:p>
            <a:r>
              <a:rPr lang="en-US" altLang="ja-JP" sz="1400" dirty="0"/>
              <a:t>    </a:t>
            </a:r>
            <a:r>
              <a:rPr lang="ja-JP" altLang="en-US" sz="1400" dirty="0"/>
              <a:t>た」に含めて集計。</a:t>
            </a:r>
          </a:p>
          <a:p>
            <a:r>
              <a:rPr lang="ja-JP" altLang="en-US" sz="1400" dirty="0"/>
              <a:t>・ 援助総額の平均は、親からの結婚費用援助があった人</a:t>
            </a:r>
            <a:endParaRPr lang="en-US" altLang="ja-JP" sz="1400" dirty="0"/>
          </a:p>
          <a:p>
            <a:r>
              <a:rPr lang="en-US" altLang="ja-JP" sz="1400" dirty="0"/>
              <a:t>    </a:t>
            </a:r>
            <a:r>
              <a:rPr lang="ja-JP" altLang="en-US" sz="1400" dirty="0"/>
              <a:t>のうち、金額回答者の平均額。</a:t>
            </a:r>
            <a:endParaRPr lang="en-US" altLang="ja-JP" sz="1400" dirty="0"/>
          </a:p>
        </p:txBody>
      </p:sp>
      <p:sp>
        <p:nvSpPr>
          <p:cNvPr id="20" name="テキスト ボックス 19">
            <a:extLst>
              <a:ext uri="{FF2B5EF4-FFF2-40B4-BE49-F238E27FC236}">
                <a16:creationId xmlns:a16="http://schemas.microsoft.com/office/drawing/2014/main" id="{AFFF6E3E-CA78-BCCF-4303-30EBF93528E1}"/>
              </a:ext>
            </a:extLst>
          </p:cNvPr>
          <p:cNvSpPr txBox="1">
            <a:spLocks noGrp="1" noRot="1" noMove="1" noResize="1" noEditPoints="1" noAdjustHandles="1" noChangeArrowheads="1" noChangeShapeType="1"/>
          </p:cNvSpPr>
          <p:nvPr/>
        </p:nvSpPr>
        <p:spPr>
          <a:xfrm>
            <a:off x="757122" y="5628703"/>
            <a:ext cx="6112181" cy="430887"/>
          </a:xfrm>
          <a:prstGeom prst="rect">
            <a:avLst/>
          </a:prstGeom>
          <a:noFill/>
          <a:ln>
            <a:noFill/>
          </a:ln>
        </p:spPr>
        <p:txBody>
          <a:bodyPr wrap="square" tIns="0" bIns="0" rtlCol="0">
            <a:spAutoFit/>
          </a:bodyPr>
          <a:lstStyle/>
          <a:p>
            <a:r>
              <a:rPr lang="ja-JP" altLang="en-US" sz="1400" dirty="0"/>
              <a:t>・教育費総額の内訳は、受験関係費用、入学金、自宅外通学を始めるため</a:t>
            </a:r>
            <a:endParaRPr lang="en-US" altLang="ja-JP" sz="1400" dirty="0"/>
          </a:p>
          <a:p>
            <a:r>
              <a:rPr lang="ja-JP" altLang="en-US" sz="1400" dirty="0"/>
              <a:t>　の費用（下宿の場合のみ）、 年間の費用（授業科・生活費）。</a:t>
            </a:r>
            <a:endParaRPr lang="en-US" altLang="ja-JP" sz="1400" dirty="0"/>
          </a:p>
        </p:txBody>
      </p:sp>
      <p:sp>
        <p:nvSpPr>
          <p:cNvPr id="19" name="テキスト ボックス 18">
            <a:extLst>
              <a:ext uri="{FF2B5EF4-FFF2-40B4-BE49-F238E27FC236}">
                <a16:creationId xmlns:a16="http://schemas.microsoft.com/office/drawing/2014/main" id="{A49D4227-77AB-A92E-BFC5-7C8EDA786449}"/>
              </a:ext>
            </a:extLst>
          </p:cNvPr>
          <p:cNvSpPr txBox="1"/>
          <p:nvPr/>
        </p:nvSpPr>
        <p:spPr>
          <a:xfrm>
            <a:off x="545064" y="2159767"/>
            <a:ext cx="2625833" cy="369332"/>
          </a:xfrm>
          <a:prstGeom prst="rect">
            <a:avLst/>
          </a:prstGeom>
          <a:noFill/>
        </p:spPr>
        <p:txBody>
          <a:bodyPr wrap="square" rtlCol="0">
            <a:spAutoFit/>
          </a:bodyPr>
          <a:lstStyle/>
          <a:p>
            <a:r>
              <a:rPr lang="ja-JP" altLang="en-US" b="1" dirty="0">
                <a:solidFill>
                  <a:srgbClr val="0097B0"/>
                </a:solidFill>
              </a:rPr>
              <a:t>■</a:t>
            </a:r>
            <a:r>
              <a:rPr lang="ja-JP" altLang="en-US" b="1" dirty="0"/>
              <a:t>大学生の教育費総額</a:t>
            </a:r>
            <a:endParaRPr lang="en-US" altLang="ja-JP" sz="2000" b="1" dirty="0"/>
          </a:p>
        </p:txBody>
      </p:sp>
      <p:sp>
        <p:nvSpPr>
          <p:cNvPr id="25" name="テキスト ボックス 24">
            <a:extLst>
              <a:ext uri="{FF2B5EF4-FFF2-40B4-BE49-F238E27FC236}">
                <a16:creationId xmlns:a16="http://schemas.microsoft.com/office/drawing/2014/main" id="{170F7E7A-C80C-4C4E-8BD8-DA65627EB251}"/>
              </a:ext>
            </a:extLst>
          </p:cNvPr>
          <p:cNvSpPr txBox="1"/>
          <p:nvPr/>
        </p:nvSpPr>
        <p:spPr>
          <a:xfrm>
            <a:off x="7242382" y="2075404"/>
            <a:ext cx="4927599" cy="369332"/>
          </a:xfrm>
          <a:prstGeom prst="rect">
            <a:avLst/>
          </a:prstGeom>
          <a:noFill/>
        </p:spPr>
        <p:txBody>
          <a:bodyPr wrap="square" rtlCol="0">
            <a:spAutoFit/>
          </a:bodyPr>
          <a:lstStyle/>
          <a:p>
            <a:r>
              <a:rPr lang="ja-JP" altLang="en-US" b="1" dirty="0">
                <a:solidFill>
                  <a:srgbClr val="0097B0"/>
                </a:solidFill>
              </a:rPr>
              <a:t>■</a:t>
            </a:r>
            <a:r>
              <a:rPr lang="ja-JP" altLang="en-US" b="1" dirty="0"/>
              <a:t>親から結婚のための援助があった人の割合</a:t>
            </a:r>
            <a:endParaRPr lang="en-US" altLang="ja-JP" sz="2000" b="1" dirty="0"/>
          </a:p>
        </p:txBody>
      </p:sp>
      <p:pic>
        <p:nvPicPr>
          <p:cNvPr id="28" name="図 27">
            <a:extLst>
              <a:ext uri="{FF2B5EF4-FFF2-40B4-BE49-F238E27FC236}">
                <a16:creationId xmlns:a16="http://schemas.microsoft.com/office/drawing/2014/main" id="{19072433-23FE-401C-A38D-B1C30D3960D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439514" y="2461570"/>
            <a:ext cx="4287430" cy="2494420"/>
          </a:xfrm>
          <a:prstGeom prst="rect">
            <a:avLst/>
          </a:prstGeom>
        </p:spPr>
      </p:pic>
      <p:pic>
        <p:nvPicPr>
          <p:cNvPr id="32" name="図 31">
            <a:extLst>
              <a:ext uri="{FF2B5EF4-FFF2-40B4-BE49-F238E27FC236}">
                <a16:creationId xmlns:a16="http://schemas.microsoft.com/office/drawing/2014/main" id="{6BB336D8-DA57-0CAE-4747-0A2C5EE16DE4}"/>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805" t="3039"/>
          <a:stretch>
            <a:fillRect/>
          </a:stretch>
        </p:blipFill>
        <p:spPr>
          <a:xfrm>
            <a:off x="465056" y="2529668"/>
            <a:ext cx="6697777" cy="3070687"/>
          </a:xfrm>
          <a:prstGeom prst="rect">
            <a:avLst/>
          </a:prstGeom>
        </p:spPr>
      </p:pic>
      <p:sp>
        <p:nvSpPr>
          <p:cNvPr id="21" name="テキスト ボックス 20">
            <a:extLst>
              <a:ext uri="{FF2B5EF4-FFF2-40B4-BE49-F238E27FC236}">
                <a16:creationId xmlns:a16="http://schemas.microsoft.com/office/drawing/2014/main" id="{1A5444EF-584A-3E32-1F34-9EABD99B4D01}"/>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4E35575D-F7BC-8374-1D7D-3AF6556B157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217343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0BF12-0CA5-2046-2BEB-10D76A19A97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DF17BE94-E152-64E7-DB56-90D0AD520DA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803DCBDD-82CC-D033-B979-DEB2DBAD23C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02559AC-A42A-FF50-A9D3-E5AE2E397F9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F0A8CFC-FA8E-A8FE-806B-ACFBA2F96AE5}"/>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A580B6C2-38BB-45E8-83A4-0FE93D58CB08}"/>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D234D24-294E-0B3D-80FF-EEF863F6BCE1}"/>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9</a:t>
              </a:r>
              <a:r>
                <a:rPr kumimoji="1" lang="ja-JP" altLang="en-US" sz="1400" dirty="0"/>
                <a:t>ページ</a:t>
              </a:r>
            </a:p>
          </p:txBody>
        </p:sp>
      </p:grpSp>
      <p:grpSp>
        <p:nvGrpSpPr>
          <p:cNvPr id="18" name="グループ化 17">
            <a:extLst>
              <a:ext uri="{FF2B5EF4-FFF2-40B4-BE49-F238E27FC236}">
                <a16:creationId xmlns:a16="http://schemas.microsoft.com/office/drawing/2014/main" id="{91A00413-305C-55BA-9005-512CAA88EF86}"/>
              </a:ext>
            </a:extLst>
          </p:cNvPr>
          <p:cNvGrpSpPr/>
          <p:nvPr/>
        </p:nvGrpSpPr>
        <p:grpSpPr>
          <a:xfrm>
            <a:off x="-1" y="68131"/>
            <a:ext cx="12076374" cy="1404344"/>
            <a:chOff x="96576" y="1598898"/>
            <a:chExt cx="12076374" cy="1404344"/>
          </a:xfrm>
        </p:grpSpPr>
        <p:pic>
          <p:nvPicPr>
            <p:cNvPr id="12" name="図 11">
              <a:extLst>
                <a:ext uri="{FF2B5EF4-FFF2-40B4-BE49-F238E27FC236}">
                  <a16:creationId xmlns:a16="http://schemas.microsoft.com/office/drawing/2014/main" id="{5D459D35-BD9D-1BCB-209C-041EEFEBD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9ABF5E6D-B344-E74F-C606-9253E800333D}"/>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70B1C599-29AA-6864-90F0-47183BCC6E24}"/>
              </a:ext>
            </a:extLst>
          </p:cNvPr>
          <p:cNvGrpSpPr/>
          <p:nvPr/>
        </p:nvGrpSpPr>
        <p:grpSpPr>
          <a:xfrm>
            <a:off x="986843" y="1732402"/>
            <a:ext cx="4118568" cy="527049"/>
            <a:chOff x="668991" y="1966346"/>
            <a:chExt cx="2338118" cy="527049"/>
          </a:xfrm>
        </p:grpSpPr>
        <p:sp>
          <p:nvSpPr>
            <p:cNvPr id="3" name="テキスト ボックス 2">
              <a:extLst>
                <a:ext uri="{FF2B5EF4-FFF2-40B4-BE49-F238E27FC236}">
                  <a16:creationId xmlns:a16="http://schemas.microsoft.com/office/drawing/2014/main" id="{3B083C0E-07F2-3A8A-818C-4DDCF1D938DA}"/>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lang="ja-JP" altLang="en-US" sz="2400" b="1" dirty="0">
                  <a:solidFill>
                    <a:schemeClr val="bg1"/>
                  </a:solidFill>
                </a:rPr>
                <a:t>３</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1FDE8230-D87B-6F53-A701-4B1934138F37}"/>
                </a:ext>
              </a:extLst>
            </p:cNvPr>
            <p:cNvSpPr txBox="1"/>
            <p:nvPr/>
          </p:nvSpPr>
          <p:spPr>
            <a:xfrm>
              <a:off x="963380" y="1970175"/>
              <a:ext cx="2043729" cy="523220"/>
            </a:xfrm>
            <a:prstGeom prst="rect">
              <a:avLst/>
            </a:prstGeom>
            <a:noFill/>
          </p:spPr>
          <p:txBody>
            <a:bodyPr wrap="square">
              <a:spAutoFit/>
            </a:bodyPr>
            <a:lstStyle/>
            <a:p>
              <a:r>
                <a:rPr lang="ja-JP" altLang="en-US" sz="2800" b="1" dirty="0">
                  <a:latin typeface="PUDShinGoPr6N-Medium"/>
                </a:rPr>
                <a:t>死後の整理資金</a:t>
              </a:r>
              <a:endParaRPr lang="ja-JP" altLang="en-US" sz="2800" b="1" dirty="0"/>
            </a:p>
          </p:txBody>
        </p:sp>
      </p:grpSp>
      <p:pic>
        <p:nvPicPr>
          <p:cNvPr id="25" name="図 24">
            <a:extLst>
              <a:ext uri="{FF2B5EF4-FFF2-40B4-BE49-F238E27FC236}">
                <a16:creationId xmlns:a16="http://schemas.microsoft.com/office/drawing/2014/main" id="{15D4B434-1D0B-733B-299B-57C939B93CE5}"/>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15" name="テキスト ボックス 14">
            <a:extLst>
              <a:ext uri="{FF2B5EF4-FFF2-40B4-BE49-F238E27FC236}">
                <a16:creationId xmlns:a16="http://schemas.microsoft.com/office/drawing/2014/main" id="{2049DC56-2DE1-2EEE-A671-22D6BB08108E}"/>
              </a:ext>
            </a:extLst>
          </p:cNvPr>
          <p:cNvSpPr txBox="1"/>
          <p:nvPr/>
        </p:nvSpPr>
        <p:spPr>
          <a:xfrm>
            <a:off x="1545240" y="2298714"/>
            <a:ext cx="7716572" cy="707886"/>
          </a:xfrm>
          <a:prstGeom prst="rect">
            <a:avLst/>
          </a:prstGeom>
          <a:noFill/>
        </p:spPr>
        <p:txBody>
          <a:bodyPr wrap="square">
            <a:spAutoFit/>
          </a:bodyPr>
          <a:lstStyle/>
          <a:p>
            <a:r>
              <a:rPr lang="ja-JP" altLang="en-US" sz="2000" i="0" u="none" strike="noStrike" baseline="0" dirty="0">
                <a:latin typeface="PUDShinGoPr6N-Light"/>
              </a:rPr>
              <a:t>死後の整理資金は、</a:t>
            </a:r>
            <a:r>
              <a:rPr lang="ja-JP" altLang="en-US" sz="2000" dirty="0">
                <a:latin typeface="PUDShinGoPr6N-Light"/>
              </a:rPr>
              <a:t>人や状況によって異なります。</a:t>
            </a:r>
            <a:endParaRPr lang="en-US" altLang="ja-JP" sz="2000" dirty="0">
              <a:latin typeface="PUDShinGoPr6N-Light"/>
            </a:endParaRPr>
          </a:p>
          <a:p>
            <a:r>
              <a:rPr lang="ja-JP" altLang="en-US" sz="2000" dirty="0">
                <a:latin typeface="PUDShinGoPr6N-Light"/>
              </a:rPr>
              <a:t>自分の場合はどうしたいのか、考えておくことも大切です。</a:t>
            </a:r>
            <a:endParaRPr lang="ja-JP" altLang="en-US" sz="4400" dirty="0"/>
          </a:p>
        </p:txBody>
      </p:sp>
      <p:pic>
        <p:nvPicPr>
          <p:cNvPr id="16" name="図 15">
            <a:extLst>
              <a:ext uri="{FF2B5EF4-FFF2-40B4-BE49-F238E27FC236}">
                <a16:creationId xmlns:a16="http://schemas.microsoft.com/office/drawing/2014/main" id="{DAC67D74-1F51-9669-5F13-A094003C277E}"/>
              </a:ext>
            </a:extLst>
          </p:cNvPr>
          <p:cNvPicPr>
            <a:picLocks noGrp="1" noRot="1" noChangeAspect="1" noMove="1" noResize="1" noEditPoints="1" noAdjustHandles="1" noChangeArrowheads="1" noChangeShapeType="1" noCrop="1"/>
          </p:cNvPicPr>
          <p:nvPr/>
        </p:nvPicPr>
        <p:blipFill>
          <a:blip r:embed="rId5"/>
          <a:stretch>
            <a:fillRect/>
          </a:stretch>
        </p:blipFill>
        <p:spPr>
          <a:xfrm>
            <a:off x="1394628" y="3289985"/>
            <a:ext cx="2363242" cy="475530"/>
          </a:xfrm>
          <a:prstGeom prst="rect">
            <a:avLst/>
          </a:prstGeom>
        </p:spPr>
      </p:pic>
      <p:pic>
        <p:nvPicPr>
          <p:cNvPr id="20" name="図 19">
            <a:extLst>
              <a:ext uri="{FF2B5EF4-FFF2-40B4-BE49-F238E27FC236}">
                <a16:creationId xmlns:a16="http://schemas.microsoft.com/office/drawing/2014/main" id="{BA1BB4F8-EFA6-E4AC-815C-86F4A28FA96B}"/>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684048" y="3860703"/>
            <a:ext cx="8415662" cy="2075252"/>
          </a:xfrm>
          <a:prstGeom prst="rect">
            <a:avLst/>
          </a:prstGeom>
        </p:spPr>
      </p:pic>
      <p:sp>
        <p:nvSpPr>
          <p:cNvPr id="24" name="テキスト ボックス 23">
            <a:extLst>
              <a:ext uri="{FF2B5EF4-FFF2-40B4-BE49-F238E27FC236}">
                <a16:creationId xmlns:a16="http://schemas.microsoft.com/office/drawing/2014/main" id="{A17AD2DF-CDF4-E272-6F65-51861BAEF7CE}"/>
              </a:ext>
            </a:extLst>
          </p:cNvPr>
          <p:cNvSpPr txBox="1"/>
          <p:nvPr/>
        </p:nvSpPr>
        <p:spPr>
          <a:xfrm>
            <a:off x="6191250" y="5987727"/>
            <a:ext cx="5169272" cy="307777"/>
          </a:xfrm>
          <a:prstGeom prst="rect">
            <a:avLst/>
          </a:prstGeom>
          <a:noFill/>
        </p:spPr>
        <p:txBody>
          <a:bodyPr wrap="square" rtlCol="0">
            <a:spAutoFit/>
          </a:bodyPr>
          <a:lstStyle/>
          <a:p>
            <a:r>
              <a:rPr lang="ja-JP" altLang="en-US" sz="1400" b="1" dirty="0"/>
              <a:t>＜鎌倉新書「第 </a:t>
            </a:r>
            <a:r>
              <a:rPr lang="en-US" altLang="ja-JP" sz="1400" b="1" dirty="0"/>
              <a:t>7 </a:t>
            </a:r>
            <a:r>
              <a:rPr lang="ja-JP" altLang="en-US" sz="1400" b="1" dirty="0"/>
              <a:t>回お葬式に関する全国調査」</a:t>
            </a:r>
            <a:r>
              <a:rPr lang="en-US" altLang="ja-JP" sz="1400" b="1" dirty="0">
                <a:latin typeface="+mn-ea"/>
              </a:rPr>
              <a:t> (2026</a:t>
            </a:r>
            <a:r>
              <a:rPr lang="ja-JP" altLang="en-US" sz="1400" b="1" dirty="0">
                <a:latin typeface="+mn-ea"/>
              </a:rPr>
              <a:t>年</a:t>
            </a:r>
            <a:r>
              <a:rPr lang="en-US" altLang="ja-JP" sz="1400" b="1" dirty="0">
                <a:latin typeface="+mn-ea"/>
              </a:rPr>
              <a:t>) </a:t>
            </a:r>
            <a:r>
              <a:rPr lang="ja-JP" altLang="en-US" sz="1400" b="1" dirty="0"/>
              <a:t>＞</a:t>
            </a:r>
            <a:endParaRPr kumimoji="1" lang="ja-JP" altLang="en-US" sz="1400" b="1" dirty="0"/>
          </a:p>
        </p:txBody>
      </p:sp>
      <p:grpSp>
        <p:nvGrpSpPr>
          <p:cNvPr id="19" name="グループ化 18">
            <a:extLst>
              <a:ext uri="{FF2B5EF4-FFF2-40B4-BE49-F238E27FC236}">
                <a16:creationId xmlns:a16="http://schemas.microsoft.com/office/drawing/2014/main" id="{52F6F078-39B2-1C81-8237-8B71C835113B}"/>
              </a:ext>
            </a:extLst>
          </p:cNvPr>
          <p:cNvGrpSpPr>
            <a:grpSpLocks noGrp="1" noUngrp="1" noRot="1" noMove="1" noResize="1"/>
          </p:cNvGrpSpPr>
          <p:nvPr/>
        </p:nvGrpSpPr>
        <p:grpSpPr>
          <a:xfrm>
            <a:off x="7049522" y="1564513"/>
            <a:ext cx="4720311" cy="2719566"/>
            <a:chOff x="7049522" y="1564513"/>
            <a:chExt cx="4720311" cy="2719566"/>
          </a:xfrm>
        </p:grpSpPr>
        <p:sp>
          <p:nvSpPr>
            <p:cNvPr id="22" name="テキスト ボックス 21">
              <a:extLst>
                <a:ext uri="{FF2B5EF4-FFF2-40B4-BE49-F238E27FC236}">
                  <a16:creationId xmlns:a16="http://schemas.microsoft.com/office/drawing/2014/main" id="{651AA55D-B3A6-5B91-E997-2C07900770B3}"/>
                </a:ext>
              </a:extLst>
            </p:cNvPr>
            <p:cNvSpPr txBox="1">
              <a:spLocks noGrp="1" noRot="1" noMove="1" noResize="1" noEditPoints="1" noAdjustHandles="1" noChangeArrowheads="1" noChangeShapeType="1"/>
            </p:cNvSpPr>
            <p:nvPr/>
          </p:nvSpPr>
          <p:spPr>
            <a:xfrm>
              <a:off x="7049522" y="3364678"/>
              <a:ext cx="4720311" cy="919401"/>
            </a:xfrm>
            <a:prstGeom prst="wedgeRoundRectCallout">
              <a:avLst>
                <a:gd name="adj1" fmla="val -56493"/>
                <a:gd name="adj2" fmla="val 51831"/>
                <a:gd name="adj3" fmla="val 16667"/>
              </a:avLst>
            </a:prstGeom>
            <a:solidFill>
              <a:schemeClr val="bg1"/>
            </a:solidFill>
            <a:ln>
              <a:solidFill>
                <a:srgbClr val="0097B0"/>
              </a:solidFill>
            </a:ln>
          </p:spPr>
          <p:txBody>
            <a:bodyPr wrap="square">
              <a:spAutoFit/>
            </a:bodyPr>
            <a:lstStyle/>
            <a:p>
              <a:pPr algn="l"/>
              <a:r>
                <a:rPr lang="ja-JP" altLang="en-US" sz="1600" b="1" i="0" u="none" strike="noStrike" baseline="0" dirty="0">
                  <a:latin typeface="UD デジタル 教科書体 NP-B" panose="02020700000000000000" pitchFamily="18" charset="-128"/>
                  <a:ea typeface="UD デジタル 教科書体 NP-B" panose="02020700000000000000" pitchFamily="18" charset="-128"/>
                </a:rPr>
                <a:t>葬儀にかかる平均費用は、新型コロナウイルス感染症の感染拡大前と比較すると減少傾向にあり、お墓や葬儀の種類の多様化が進んでいます。</a:t>
              </a:r>
              <a:endParaRPr lang="en-US" altLang="ja-JP" sz="16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4" name="図 13">
              <a:extLst>
                <a:ext uri="{FF2B5EF4-FFF2-40B4-BE49-F238E27FC236}">
                  <a16:creationId xmlns:a16="http://schemas.microsoft.com/office/drawing/2014/main" id="{85D746B6-F571-EAD9-1FDF-0165FF4EBEBB}"/>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l="3018" t="2556" b="1837"/>
            <a:stretch>
              <a:fillRect/>
            </a:stretch>
          </p:blipFill>
          <p:spPr>
            <a:xfrm>
              <a:off x="9020610" y="1564513"/>
              <a:ext cx="1663504" cy="1795282"/>
            </a:xfrm>
            <a:prstGeom prst="rect">
              <a:avLst/>
            </a:prstGeom>
          </p:spPr>
        </p:pic>
      </p:grpSp>
      <p:sp>
        <p:nvSpPr>
          <p:cNvPr id="21" name="テキスト ボックス 20">
            <a:extLst>
              <a:ext uri="{FF2B5EF4-FFF2-40B4-BE49-F238E27FC236}">
                <a16:creationId xmlns:a16="http://schemas.microsoft.com/office/drawing/2014/main" id="{5A465A96-C122-28AD-85FA-67DFD9A197D9}"/>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F162AA54-394D-E587-49A3-75EAC64136B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778899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03228-F5DA-6A1B-2A63-48DB74393830}"/>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D89C7E52-A425-F955-A72D-235CE621694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545392D6-1AD2-66CD-2CE8-3FFD3E9648E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883"/>
          <a:stretch>
            <a:fillRect/>
          </a:stretch>
        </p:blipFill>
        <p:spPr>
          <a:xfrm>
            <a:off x="521982" y="2609626"/>
            <a:ext cx="3001377" cy="3342214"/>
          </a:xfrm>
          <a:prstGeom prst="rect">
            <a:avLst/>
          </a:prstGeom>
        </p:spPr>
      </p:pic>
      <p:sp>
        <p:nvSpPr>
          <p:cNvPr id="4" name="スライド番号プレースホルダー 3">
            <a:extLst>
              <a:ext uri="{FF2B5EF4-FFF2-40B4-BE49-F238E27FC236}">
                <a16:creationId xmlns:a16="http://schemas.microsoft.com/office/drawing/2014/main" id="{B5749410-5E81-4C01-BDC8-1B6723AF558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7AC1137-0215-6DB7-9C1E-6DCB16DCF22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9FE5F665-7DAC-7ACB-E445-E77B80107322}"/>
              </a:ext>
            </a:extLst>
          </p:cNvPr>
          <p:cNvGrpSpPr>
            <a:grpSpLocks noGrp="1" noUngrp="1" noRot="1" noMove="1" noResize="1"/>
          </p:cNvGrpSpPr>
          <p:nvPr/>
        </p:nvGrpSpPr>
        <p:grpSpPr>
          <a:xfrm>
            <a:off x="-20956" y="6176283"/>
            <a:ext cx="1827982" cy="677439"/>
            <a:chOff x="-31842" y="5980339"/>
            <a:chExt cx="1827982" cy="677439"/>
          </a:xfrm>
        </p:grpSpPr>
        <p:sp>
          <p:nvSpPr>
            <p:cNvPr id="7" name="フッター プレースホルダー 5">
              <a:extLst>
                <a:ext uri="{FF2B5EF4-FFF2-40B4-BE49-F238E27FC236}">
                  <a16:creationId xmlns:a16="http://schemas.microsoft.com/office/drawing/2014/main" id="{FEB431D5-D987-0515-F58E-4DBEDDC1E349}"/>
                </a:ext>
              </a:extLst>
            </p:cNvPr>
            <p:cNvSpPr txBox="1">
              <a:spLocks noGrp="1" noRot="1" noMove="1" noResize="1" noEditPoints="1" noAdjustHandles="1" noChangeArrowheads="1" noChangeShapeType="1"/>
            </p:cNvSpPr>
            <p:nvPr/>
          </p:nvSpPr>
          <p:spPr>
            <a:xfrm>
              <a:off x="-27215"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8ED1661-44DC-2489-7AA9-1047A0C76C7B}"/>
                </a:ext>
              </a:extLst>
            </p:cNvPr>
            <p:cNvSpPr txBox="1">
              <a:spLocks noGrp="1" noRot="1" noMove="1" noResize="1" noEditPoints="1" noAdjustHandles="1" noChangeArrowheads="1" noChangeShapeType="1"/>
            </p:cNvSpPr>
            <p:nvPr/>
          </p:nvSpPr>
          <p:spPr>
            <a:xfrm>
              <a:off x="-31842"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9</a:t>
              </a:r>
              <a:r>
                <a:rPr kumimoji="1" lang="ja-JP" altLang="en-US" sz="1400" dirty="0"/>
                <a:t>ページ</a:t>
              </a:r>
            </a:p>
          </p:txBody>
        </p:sp>
      </p:grpSp>
      <p:grpSp>
        <p:nvGrpSpPr>
          <p:cNvPr id="18" name="グループ化 17">
            <a:extLst>
              <a:ext uri="{FF2B5EF4-FFF2-40B4-BE49-F238E27FC236}">
                <a16:creationId xmlns:a16="http://schemas.microsoft.com/office/drawing/2014/main" id="{2ED9CF37-CCC0-15BB-7947-AF1EF196B128}"/>
              </a:ext>
            </a:extLst>
          </p:cNvPr>
          <p:cNvGrpSpPr/>
          <p:nvPr/>
        </p:nvGrpSpPr>
        <p:grpSpPr>
          <a:xfrm>
            <a:off x="-1" y="68131"/>
            <a:ext cx="12076374" cy="1404344"/>
            <a:chOff x="96576" y="1598898"/>
            <a:chExt cx="12076374" cy="1404344"/>
          </a:xfrm>
        </p:grpSpPr>
        <p:pic>
          <p:nvPicPr>
            <p:cNvPr id="12" name="図 11">
              <a:extLst>
                <a:ext uri="{FF2B5EF4-FFF2-40B4-BE49-F238E27FC236}">
                  <a16:creationId xmlns:a16="http://schemas.microsoft.com/office/drawing/2014/main" id="{02677B35-C3B5-B18E-CB99-0B17BF5F91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EFB8BE33-5821-D1FF-FA17-3AA9CAC4977E}"/>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9" name="図 18">
            <a:extLst>
              <a:ext uri="{FF2B5EF4-FFF2-40B4-BE49-F238E27FC236}">
                <a16:creationId xmlns:a16="http://schemas.microsoft.com/office/drawing/2014/main" id="{FA8B4C0E-0551-4846-CF7D-E6516DD9F41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955" r="77973" b="87757"/>
          <a:stretch>
            <a:fillRect/>
          </a:stretch>
        </p:blipFill>
        <p:spPr>
          <a:xfrm>
            <a:off x="427198" y="1599529"/>
            <a:ext cx="2089980" cy="654949"/>
          </a:xfrm>
          <a:prstGeom prst="rect">
            <a:avLst/>
          </a:prstGeom>
        </p:spPr>
      </p:pic>
      <p:pic>
        <p:nvPicPr>
          <p:cNvPr id="25" name="図 24">
            <a:extLst>
              <a:ext uri="{FF2B5EF4-FFF2-40B4-BE49-F238E27FC236}">
                <a16:creationId xmlns:a16="http://schemas.microsoft.com/office/drawing/2014/main" id="{A0412FDE-A256-356A-F8B8-D7EF46757819}"/>
              </a:ext>
            </a:extLst>
          </p:cNvPr>
          <p:cNvPicPr>
            <a:picLocks noChangeAspect="1"/>
          </p:cNvPicPr>
          <p:nvPr/>
        </p:nvPicPr>
        <p:blipFill>
          <a:blip r:embed="rId6">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24" name="テキスト ボックス 23">
            <a:extLst>
              <a:ext uri="{FF2B5EF4-FFF2-40B4-BE49-F238E27FC236}">
                <a16:creationId xmlns:a16="http://schemas.microsoft.com/office/drawing/2014/main" id="{2C7640E8-C5A2-C9B8-840C-FE42C1F5929C}"/>
              </a:ext>
            </a:extLst>
          </p:cNvPr>
          <p:cNvSpPr txBox="1"/>
          <p:nvPr/>
        </p:nvSpPr>
        <p:spPr>
          <a:xfrm>
            <a:off x="473734" y="2224654"/>
            <a:ext cx="3600001" cy="461665"/>
          </a:xfrm>
          <a:prstGeom prst="rect">
            <a:avLst/>
          </a:prstGeom>
          <a:noFill/>
        </p:spPr>
        <p:txBody>
          <a:bodyPr wrap="square">
            <a:spAutoFit/>
          </a:bodyPr>
          <a:lstStyle/>
          <a:p>
            <a:r>
              <a:rPr lang="ja-JP" altLang="en-US" sz="2400" b="1" dirty="0">
                <a:solidFill>
                  <a:srgbClr val="0097B0"/>
                </a:solidFill>
                <a:latin typeface="PUDShinGoPr6N-Medium"/>
              </a:rPr>
              <a:t>■</a:t>
            </a:r>
            <a:r>
              <a:rPr lang="ja-JP" altLang="en-US" sz="2400" b="1" dirty="0">
                <a:latin typeface="PUDShinGoPr6N-Medium"/>
              </a:rPr>
              <a:t>葬儀の種類</a:t>
            </a:r>
            <a:endParaRPr lang="ja-JP" altLang="en-US" sz="2400" b="1" dirty="0"/>
          </a:p>
        </p:txBody>
      </p:sp>
      <p:sp>
        <p:nvSpPr>
          <p:cNvPr id="27" name="テキスト ボックス 26">
            <a:extLst>
              <a:ext uri="{FF2B5EF4-FFF2-40B4-BE49-F238E27FC236}">
                <a16:creationId xmlns:a16="http://schemas.microsoft.com/office/drawing/2014/main" id="{FE40FBBD-8F2F-7DF9-E30D-F89910F4018C}"/>
              </a:ext>
            </a:extLst>
          </p:cNvPr>
          <p:cNvSpPr txBox="1"/>
          <p:nvPr/>
        </p:nvSpPr>
        <p:spPr>
          <a:xfrm>
            <a:off x="6505761" y="1932932"/>
            <a:ext cx="3600001" cy="461665"/>
          </a:xfrm>
          <a:prstGeom prst="rect">
            <a:avLst/>
          </a:prstGeom>
          <a:noFill/>
        </p:spPr>
        <p:txBody>
          <a:bodyPr wrap="square">
            <a:spAutoFit/>
          </a:bodyPr>
          <a:lstStyle/>
          <a:p>
            <a:r>
              <a:rPr lang="ja-JP" altLang="en-US" sz="2400" b="1" dirty="0">
                <a:solidFill>
                  <a:srgbClr val="0097B0"/>
                </a:solidFill>
                <a:latin typeface="PUDShinGoPr6N-Medium"/>
              </a:rPr>
              <a:t>■</a:t>
            </a:r>
            <a:r>
              <a:rPr lang="ja-JP" altLang="en-US" sz="2400" b="1" dirty="0">
                <a:latin typeface="PUDShinGoPr6N-Medium"/>
              </a:rPr>
              <a:t>お墓の平均購入価格</a:t>
            </a:r>
            <a:endParaRPr lang="ja-JP" altLang="en-US" sz="2400" b="1" dirty="0"/>
          </a:p>
        </p:txBody>
      </p:sp>
      <p:sp>
        <p:nvSpPr>
          <p:cNvPr id="29" name="テキスト ボックス 28">
            <a:extLst>
              <a:ext uri="{FF2B5EF4-FFF2-40B4-BE49-F238E27FC236}">
                <a16:creationId xmlns:a16="http://schemas.microsoft.com/office/drawing/2014/main" id="{06A6688E-F387-42FF-E3D5-51168C742946}"/>
              </a:ext>
            </a:extLst>
          </p:cNvPr>
          <p:cNvSpPr txBox="1">
            <a:spLocks noGrp="1" noRot="1" noMove="1" noResize="1" noEditPoints="1" noAdjustHandles="1" noChangeArrowheads="1" noChangeShapeType="1"/>
          </p:cNvSpPr>
          <p:nvPr/>
        </p:nvSpPr>
        <p:spPr>
          <a:xfrm>
            <a:off x="3467937" y="3041201"/>
            <a:ext cx="2857567" cy="2893100"/>
          </a:xfrm>
          <a:prstGeom prst="rect">
            <a:avLst/>
          </a:prstGeom>
          <a:noFill/>
        </p:spPr>
        <p:txBody>
          <a:bodyPr wrap="square">
            <a:spAutoFit/>
          </a:bodyPr>
          <a:lstStyle/>
          <a:p>
            <a:pPr algn="l"/>
            <a:r>
              <a:rPr lang="ja-JP" altLang="en-US" sz="1400" b="1" i="0" u="none" strike="noStrike" baseline="0" dirty="0">
                <a:latin typeface="PUDShinGoPr6N-DeBold"/>
              </a:rPr>
              <a:t>家族葬</a:t>
            </a:r>
            <a:r>
              <a:rPr lang="ja-JP" altLang="en-US" sz="1400" b="0" i="0" u="none" strike="noStrike" baseline="0" dirty="0">
                <a:latin typeface="PUDShinGoPr6N-Light"/>
              </a:rPr>
              <a:t>： 通夜・葬儀・告別式の</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あるお葬式で、参列者</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は親族や近親者（一部の</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友人・仲間のみ）</a:t>
            </a:r>
          </a:p>
          <a:p>
            <a:pPr algn="l"/>
            <a:r>
              <a:rPr lang="ja-JP" altLang="en-US" sz="1400" b="1" i="0" u="none" strike="noStrike" baseline="0" dirty="0">
                <a:latin typeface="PUDShinGoPr6N-DeBold"/>
              </a:rPr>
              <a:t>一般葬</a:t>
            </a:r>
            <a:r>
              <a:rPr lang="ja-JP" altLang="en-US" sz="1400" b="0" i="0" u="none" strike="noStrike" baseline="0" dirty="0">
                <a:latin typeface="PUDShinGoPr6N-Light"/>
              </a:rPr>
              <a:t>： 通夜・葬儀・告別式</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のあるお葬式で、参列者</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は知人、地域の人、職場</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の人など幅広く集まるお</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葬式</a:t>
            </a:r>
          </a:p>
          <a:p>
            <a:pPr algn="l"/>
            <a:r>
              <a:rPr lang="ja-JP" altLang="en-US" sz="1400" b="1" i="0" u="none" strike="noStrike" baseline="0" dirty="0">
                <a:latin typeface="PUDShinGoPr6N-DeBold"/>
              </a:rPr>
              <a:t>一日葬</a:t>
            </a:r>
            <a:r>
              <a:rPr lang="ja-JP" altLang="en-US" sz="1400" b="0" i="0" u="none" strike="noStrike" baseline="0" dirty="0">
                <a:latin typeface="PUDShinGoPr6N-Light"/>
              </a:rPr>
              <a:t>： 通夜がなく告別式のみ、</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１日のお葬式</a:t>
            </a:r>
          </a:p>
          <a:p>
            <a:pPr algn="l"/>
            <a:r>
              <a:rPr lang="ja-JP" altLang="en-US" sz="1400" b="1" i="0" u="none" strike="noStrike" baseline="0" dirty="0">
                <a:latin typeface="PUDShinGoPr6N-DeBold"/>
              </a:rPr>
              <a:t>直葬・火葬式</a:t>
            </a:r>
            <a:r>
              <a:rPr lang="ja-JP" altLang="en-US" sz="1400" b="0" i="0" u="none" strike="noStrike" baseline="0" dirty="0">
                <a:latin typeface="PUDShinGoPr6N-Light"/>
              </a:rPr>
              <a:t>： 宗教儀式のない、</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火葬のみのお別れ</a:t>
            </a:r>
            <a:endParaRPr lang="ja-JP" altLang="en-US" sz="4400" dirty="0"/>
          </a:p>
        </p:txBody>
      </p:sp>
      <p:sp>
        <p:nvSpPr>
          <p:cNvPr id="31" name="テキスト ボックス 30">
            <a:extLst>
              <a:ext uri="{FF2B5EF4-FFF2-40B4-BE49-F238E27FC236}">
                <a16:creationId xmlns:a16="http://schemas.microsoft.com/office/drawing/2014/main" id="{A83FDB3F-26A0-C562-417D-99AB1DA8D944}"/>
              </a:ext>
            </a:extLst>
          </p:cNvPr>
          <p:cNvSpPr txBox="1">
            <a:spLocks noGrp="1" noRot="1" noMove="1" noResize="1" noEditPoints="1" noAdjustHandles="1" noChangeArrowheads="1" noChangeShapeType="1"/>
          </p:cNvSpPr>
          <p:nvPr/>
        </p:nvSpPr>
        <p:spPr>
          <a:xfrm>
            <a:off x="6801635" y="4367553"/>
            <a:ext cx="4997695" cy="1600438"/>
          </a:xfrm>
          <a:prstGeom prst="rect">
            <a:avLst/>
          </a:prstGeom>
          <a:noFill/>
        </p:spPr>
        <p:txBody>
          <a:bodyPr wrap="square">
            <a:spAutoFit/>
          </a:bodyPr>
          <a:lstStyle/>
          <a:p>
            <a:pPr algn="l"/>
            <a:r>
              <a:rPr lang="ja-JP" altLang="en-US" sz="1400" b="1" i="0" u="none" strike="noStrike" baseline="0" dirty="0">
                <a:latin typeface="PUDShinGoPr6N-DeBold"/>
              </a:rPr>
              <a:t>一般墓</a:t>
            </a:r>
            <a:r>
              <a:rPr lang="ja-JP" altLang="en-US" sz="1400" b="0" i="0" u="none" strike="noStrike" baseline="0" dirty="0">
                <a:latin typeface="PUDShinGoPr6N-Light"/>
              </a:rPr>
              <a:t>： 墓石型のお墓一般墓の価格には、工事費用と土地　　</a:t>
            </a:r>
            <a:endParaRPr lang="en-US" altLang="ja-JP" sz="1400" b="0" i="0" u="none" strike="noStrike" baseline="0" dirty="0">
              <a:latin typeface="PUDShinGoPr6N-Light"/>
            </a:endParaRPr>
          </a:p>
          <a:p>
            <a:pPr algn="l"/>
            <a:r>
              <a:rPr lang="ja-JP" altLang="en-US" sz="1400" dirty="0">
                <a:latin typeface="PUDShinGoPr6N-Light"/>
              </a:rPr>
              <a:t>　　　　</a:t>
            </a:r>
            <a:r>
              <a:rPr lang="ja-JP" altLang="en-US" sz="1400" b="0" i="0" u="none" strike="noStrike" baseline="0" dirty="0">
                <a:latin typeface="PUDShinGoPr6N-Light"/>
              </a:rPr>
              <a:t>の使用料（区画代金・永代使用料・永代供養料）を</a:t>
            </a:r>
            <a:endParaRPr lang="en-US" altLang="ja-JP" sz="1400" b="0" i="0" u="none" strike="noStrike" baseline="0" dirty="0">
              <a:latin typeface="PUDShinGoPr6N-Light"/>
            </a:endParaRPr>
          </a:p>
          <a:p>
            <a:pPr algn="l"/>
            <a:r>
              <a:rPr lang="ja-JP" altLang="en-US" sz="1400" dirty="0">
                <a:latin typeface="PUDShinGoPr6N-Light"/>
              </a:rPr>
              <a:t>　　　　</a:t>
            </a:r>
            <a:r>
              <a:rPr lang="ja-JP" altLang="en-US" sz="1400" b="0" i="0" u="none" strike="noStrike" baseline="0" dirty="0">
                <a:latin typeface="PUDShinGoPr6N-Light"/>
              </a:rPr>
              <a:t>含む</a:t>
            </a:r>
          </a:p>
          <a:p>
            <a:pPr algn="l"/>
            <a:r>
              <a:rPr lang="ja-JP" altLang="en-US" sz="1400" b="1" i="0" u="none" strike="noStrike" baseline="0" dirty="0">
                <a:latin typeface="PUDShinGoPr6N-DeBold"/>
              </a:rPr>
              <a:t>納骨堂</a:t>
            </a:r>
            <a:r>
              <a:rPr lang="ja-JP" altLang="en-US" sz="1400" b="0" i="0" u="none" strike="noStrike" baseline="0" dirty="0">
                <a:latin typeface="PUDShinGoPr6N-Light"/>
              </a:rPr>
              <a:t>： 主に室内にある棚式やロッカー式のお墓（堂内陵</a:t>
            </a:r>
            <a:endParaRPr lang="en-US" altLang="ja-JP" sz="1400" b="0" i="0" u="none" strike="noStrike" baseline="0" dirty="0">
              <a:latin typeface="PUDShinGoPr6N-Light"/>
            </a:endParaRPr>
          </a:p>
          <a:p>
            <a:pPr algn="l"/>
            <a:r>
              <a:rPr lang="ja-JP" altLang="en-US" sz="1400" dirty="0">
                <a:latin typeface="PUDShinGoPr6N-Light"/>
              </a:rPr>
              <a:t>　　　　 </a:t>
            </a:r>
            <a:r>
              <a:rPr lang="ja-JP" altLang="en-US" sz="1400" b="0" i="0" u="none" strike="noStrike" baseline="0" dirty="0">
                <a:latin typeface="PUDShinGoPr6N-Light"/>
              </a:rPr>
              <a:t>墓も含む）</a:t>
            </a:r>
          </a:p>
          <a:p>
            <a:pPr algn="l"/>
            <a:r>
              <a:rPr lang="ja-JP" altLang="en-US" sz="1400" b="1" i="0" u="none" strike="noStrike" baseline="0" dirty="0">
                <a:latin typeface="PUDShinGoPr6N-DeBold"/>
              </a:rPr>
              <a:t>樹木葬</a:t>
            </a:r>
            <a:r>
              <a:rPr lang="ja-JP" altLang="en-US" sz="1400" b="0" i="0" u="none" strike="noStrike" baseline="0" dirty="0">
                <a:latin typeface="PUDShinGoPr6N-Light"/>
              </a:rPr>
              <a:t>： 墓域内を樹木や草花で飾ったお墓（自然葬、樹林</a:t>
            </a:r>
            <a:endParaRPr lang="en-US" altLang="ja-JP" sz="1400" b="0" i="0" u="none" strike="noStrike" baseline="0" dirty="0">
              <a:latin typeface="PUDShinGoPr6N-Light"/>
            </a:endParaRPr>
          </a:p>
          <a:p>
            <a:pPr algn="l"/>
            <a:r>
              <a:rPr lang="en-US" altLang="ja-JP" sz="1400" dirty="0">
                <a:latin typeface="PUDShinGoPr6N-Light"/>
              </a:rPr>
              <a:t>                   </a:t>
            </a:r>
            <a:r>
              <a:rPr lang="ja-JP" altLang="en-US" sz="1400" b="0" i="0" u="none" strike="noStrike" baseline="0" dirty="0">
                <a:latin typeface="PUDShinGoPr6N-Light"/>
              </a:rPr>
              <a:t>墓地なども含む）</a:t>
            </a:r>
            <a:endParaRPr lang="ja-JP" altLang="en-US" sz="4400" dirty="0"/>
          </a:p>
        </p:txBody>
      </p:sp>
      <p:sp>
        <p:nvSpPr>
          <p:cNvPr id="33" name="テキスト ボックス 32">
            <a:extLst>
              <a:ext uri="{FF2B5EF4-FFF2-40B4-BE49-F238E27FC236}">
                <a16:creationId xmlns:a16="http://schemas.microsoft.com/office/drawing/2014/main" id="{90928681-558B-4C89-DAC4-0A33FACBB17B}"/>
              </a:ext>
            </a:extLst>
          </p:cNvPr>
          <p:cNvSpPr txBox="1"/>
          <p:nvPr/>
        </p:nvSpPr>
        <p:spPr>
          <a:xfrm>
            <a:off x="1797399" y="6043551"/>
            <a:ext cx="5004236" cy="307777"/>
          </a:xfrm>
          <a:prstGeom prst="rect">
            <a:avLst/>
          </a:prstGeom>
          <a:noFill/>
        </p:spPr>
        <p:txBody>
          <a:bodyPr wrap="square">
            <a:spAutoFit/>
          </a:bodyPr>
          <a:lstStyle/>
          <a:p>
            <a:r>
              <a:rPr lang="ja-JP" altLang="en-US" sz="1400" b="1" i="0" u="none" strike="noStrike" baseline="0" dirty="0">
                <a:latin typeface="PUDShinGoPr6N-Regular"/>
              </a:rPr>
              <a:t>＜鎌倉新書「第 </a:t>
            </a:r>
            <a:r>
              <a:rPr lang="en-US" altLang="ja-JP" sz="1400" b="1" i="0" u="none" strike="noStrike" baseline="0" dirty="0">
                <a:latin typeface="PUDShinGoPr6N-Regular"/>
              </a:rPr>
              <a:t>7 </a:t>
            </a:r>
            <a:r>
              <a:rPr lang="ja-JP" altLang="en-US" sz="1400" b="1" i="0" u="none" strike="noStrike" baseline="0" dirty="0">
                <a:latin typeface="PUDShinGoPr6N-Regular"/>
              </a:rPr>
              <a:t>回お葬式に関する全国調査」</a:t>
            </a:r>
            <a:r>
              <a:rPr lang="en-US" altLang="ja-JP" sz="1400" b="1" dirty="0">
                <a:latin typeface="+mn-ea"/>
              </a:rPr>
              <a:t> (2026</a:t>
            </a:r>
            <a:r>
              <a:rPr lang="ja-JP" altLang="en-US" sz="1400" b="1" dirty="0">
                <a:latin typeface="+mn-ea"/>
              </a:rPr>
              <a:t>年</a:t>
            </a:r>
            <a:r>
              <a:rPr lang="en-US" altLang="ja-JP" sz="1400" b="1" dirty="0">
                <a:latin typeface="+mn-ea"/>
              </a:rPr>
              <a:t>) </a:t>
            </a:r>
            <a:r>
              <a:rPr lang="ja-JP" altLang="en-US" sz="1400" b="1" i="0" u="none" strike="noStrike" baseline="0" dirty="0">
                <a:latin typeface="PUDShinGoPr6N-Regular"/>
              </a:rPr>
              <a:t>＞</a:t>
            </a:r>
            <a:endParaRPr lang="ja-JP" altLang="en-US" sz="4400" b="1" dirty="0"/>
          </a:p>
        </p:txBody>
      </p:sp>
      <p:sp>
        <p:nvSpPr>
          <p:cNvPr id="35" name="テキスト ボックス 34">
            <a:extLst>
              <a:ext uri="{FF2B5EF4-FFF2-40B4-BE49-F238E27FC236}">
                <a16:creationId xmlns:a16="http://schemas.microsoft.com/office/drawing/2014/main" id="{B2E8867D-EEB3-D94C-2AD3-278177735D92}"/>
              </a:ext>
            </a:extLst>
          </p:cNvPr>
          <p:cNvSpPr txBox="1"/>
          <p:nvPr/>
        </p:nvSpPr>
        <p:spPr>
          <a:xfrm>
            <a:off x="6801635" y="5989007"/>
            <a:ext cx="5342041" cy="307777"/>
          </a:xfrm>
          <a:prstGeom prst="rect">
            <a:avLst/>
          </a:prstGeom>
          <a:noFill/>
        </p:spPr>
        <p:txBody>
          <a:bodyPr wrap="square">
            <a:spAutoFit/>
          </a:bodyPr>
          <a:lstStyle/>
          <a:p>
            <a:r>
              <a:rPr lang="ja-JP" altLang="en-US" sz="1400" b="1" i="0" u="none" strike="noStrike" baseline="0" dirty="0">
                <a:latin typeface="PUDShinGoPr6N-Regular"/>
              </a:rPr>
              <a:t>＜鎌倉新書「第 </a:t>
            </a:r>
            <a:r>
              <a:rPr lang="en-US" altLang="ja-JP" sz="1400" b="1" i="0" u="none" strike="noStrike" baseline="0" dirty="0">
                <a:latin typeface="PUDShinGoPr6N-Regular"/>
              </a:rPr>
              <a:t>17 </a:t>
            </a:r>
            <a:r>
              <a:rPr lang="ja-JP" altLang="en-US" sz="1400" b="1" i="0" u="none" strike="noStrike" baseline="0" dirty="0">
                <a:latin typeface="PUDShinGoPr6N-Regular"/>
              </a:rPr>
              <a:t>回お墓の消費者全国実態調査」</a:t>
            </a:r>
            <a:r>
              <a:rPr lang="en-US" altLang="ja-JP" sz="1400" b="1" dirty="0">
                <a:latin typeface="+mn-ea"/>
              </a:rPr>
              <a:t> (2026</a:t>
            </a:r>
            <a:r>
              <a:rPr lang="ja-JP" altLang="en-US" sz="1400" b="1" dirty="0">
                <a:latin typeface="+mn-ea"/>
              </a:rPr>
              <a:t>年</a:t>
            </a:r>
            <a:r>
              <a:rPr lang="en-US" altLang="ja-JP" sz="1400" b="1" dirty="0">
                <a:latin typeface="+mn-ea"/>
              </a:rPr>
              <a:t>) </a:t>
            </a:r>
            <a:r>
              <a:rPr lang="ja-JP" altLang="en-US" sz="1400" b="1" i="0" u="none" strike="noStrike" baseline="0" dirty="0">
                <a:latin typeface="PUDShinGoPr6N-Regular"/>
              </a:rPr>
              <a:t>＞</a:t>
            </a:r>
            <a:endParaRPr lang="ja-JP" altLang="en-US" sz="4400" b="1" dirty="0"/>
          </a:p>
        </p:txBody>
      </p:sp>
      <p:pic>
        <p:nvPicPr>
          <p:cNvPr id="15" name="図 14">
            <a:extLst>
              <a:ext uri="{FF2B5EF4-FFF2-40B4-BE49-F238E27FC236}">
                <a16:creationId xmlns:a16="http://schemas.microsoft.com/office/drawing/2014/main" id="{D9CD22E8-FA7A-1149-F221-911495BF8FAB}"/>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6801635" y="2350667"/>
            <a:ext cx="4366148" cy="1912408"/>
          </a:xfrm>
          <a:prstGeom prst="rect">
            <a:avLst/>
          </a:prstGeom>
        </p:spPr>
      </p:pic>
      <p:sp>
        <p:nvSpPr>
          <p:cNvPr id="3" name="テキスト ボックス 2">
            <a:extLst>
              <a:ext uri="{FF2B5EF4-FFF2-40B4-BE49-F238E27FC236}">
                <a16:creationId xmlns:a16="http://schemas.microsoft.com/office/drawing/2014/main" id="{2794F825-DCCE-9405-CFE3-3FA79962D223}"/>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5C7189B8-4F12-488D-B2D3-A55EA999FE9C}"/>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930602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2071-497C-EA85-0340-9A42C0B0638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B7E3CB3-9FB0-B2E7-4A1D-0B413126ECE9}"/>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237E9B-9A64-C375-F99C-E62130F3FB4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91A8A1E-124A-13BA-17E3-7F1119BC6A4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C5C57BD-8230-9E83-606A-78EAA1EDC728}"/>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ACD2B8A1-FC73-ED97-4F33-16AF33A2A392}"/>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3199EE1-FFF0-DC9D-C74F-437C58E2041E}"/>
                </a:ext>
              </a:extLst>
            </p:cNvPr>
            <p:cNvSpPr txBox="1">
              <a:spLocks noGrp="1" noRot="1" noMove="1" noResize="1" noEditPoints="1" noAdjustHandles="1" noChangeArrowheads="1" noChangeShapeType="1"/>
            </p:cNvSpPr>
            <p:nvPr/>
          </p:nvSpPr>
          <p:spPr>
            <a:xfrm>
              <a:off x="543"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9</a:t>
              </a:r>
              <a:r>
                <a:rPr kumimoji="1" lang="ja-JP" altLang="en-US" sz="1400" dirty="0"/>
                <a:t>ページ</a:t>
              </a:r>
            </a:p>
          </p:txBody>
        </p:sp>
      </p:grpSp>
      <p:grpSp>
        <p:nvGrpSpPr>
          <p:cNvPr id="18" name="グループ化 17">
            <a:extLst>
              <a:ext uri="{FF2B5EF4-FFF2-40B4-BE49-F238E27FC236}">
                <a16:creationId xmlns:a16="http://schemas.microsoft.com/office/drawing/2014/main" id="{28B7F52D-E806-42FE-5F08-DF4A3ED0EB5B}"/>
              </a:ext>
            </a:extLst>
          </p:cNvPr>
          <p:cNvGrpSpPr/>
          <p:nvPr/>
        </p:nvGrpSpPr>
        <p:grpSpPr>
          <a:xfrm>
            <a:off x="-1" y="68131"/>
            <a:ext cx="12076374" cy="1404344"/>
            <a:chOff x="96576" y="1598898"/>
            <a:chExt cx="12076374" cy="1404344"/>
          </a:xfrm>
        </p:grpSpPr>
        <p:pic>
          <p:nvPicPr>
            <p:cNvPr id="12" name="図 11">
              <a:extLst>
                <a:ext uri="{FF2B5EF4-FFF2-40B4-BE49-F238E27FC236}">
                  <a16:creationId xmlns:a16="http://schemas.microsoft.com/office/drawing/2014/main" id="{D1E87074-1DCE-12F1-DA3D-BB8FFE019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76" y="1598898"/>
              <a:ext cx="10328310" cy="1404344"/>
            </a:xfrm>
            <a:prstGeom prst="rect">
              <a:avLst/>
            </a:prstGeom>
            <a:ln>
              <a:noFill/>
            </a:ln>
          </p:spPr>
        </p:pic>
        <p:sp>
          <p:nvSpPr>
            <p:cNvPr id="17" name="正方形/長方形 16">
              <a:extLst>
                <a:ext uri="{FF2B5EF4-FFF2-40B4-BE49-F238E27FC236}">
                  <a16:creationId xmlns:a16="http://schemas.microsoft.com/office/drawing/2014/main" id="{C5B70979-43B8-19FD-D3CA-3EE8F06380FF}"/>
                </a:ext>
              </a:extLst>
            </p:cNvPr>
            <p:cNvSpPr/>
            <p:nvPr/>
          </p:nvSpPr>
          <p:spPr>
            <a:xfrm>
              <a:off x="2119248" y="1705992"/>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CA85DC03-109F-6150-50C9-453EB786DFD6}"/>
              </a:ext>
            </a:extLst>
          </p:cNvPr>
          <p:cNvGrpSpPr/>
          <p:nvPr/>
        </p:nvGrpSpPr>
        <p:grpSpPr>
          <a:xfrm>
            <a:off x="845328" y="1656285"/>
            <a:ext cx="4785308" cy="544194"/>
            <a:chOff x="668991" y="1966346"/>
            <a:chExt cx="2716629" cy="544194"/>
          </a:xfrm>
        </p:grpSpPr>
        <p:sp>
          <p:nvSpPr>
            <p:cNvPr id="3" name="テキスト ボックス 2">
              <a:extLst>
                <a:ext uri="{FF2B5EF4-FFF2-40B4-BE49-F238E27FC236}">
                  <a16:creationId xmlns:a16="http://schemas.microsoft.com/office/drawing/2014/main" id="{E7B59EF8-4041-4F8C-2E21-9246B72486CE}"/>
                </a:ext>
              </a:extLst>
            </p:cNvPr>
            <p:cNvSpPr txBox="1"/>
            <p:nvPr/>
          </p:nvSpPr>
          <p:spPr>
            <a:xfrm>
              <a:off x="668991" y="1966346"/>
              <a:ext cx="290210" cy="510778"/>
            </a:xfrm>
            <a:prstGeom prst="roundRect">
              <a:avLst/>
            </a:prstGeom>
            <a:solidFill>
              <a:srgbClr val="E8334A"/>
            </a:solidFill>
          </p:spPr>
          <p:txBody>
            <a:bodyPr wrap="square" rtlCol="0" anchor="ctr">
              <a:spAutoFit/>
            </a:bodyPr>
            <a:lstStyle/>
            <a:p>
              <a:pPr algn="ctr"/>
              <a:r>
                <a:rPr kumimoji="1" lang="en-US" altLang="ja-JP" sz="2400" b="1" dirty="0">
                  <a:solidFill>
                    <a:schemeClr val="bg1"/>
                  </a:solidFill>
                </a:rPr>
                <a:t>4</a:t>
              </a:r>
            </a:p>
          </p:txBody>
        </p:sp>
        <p:sp>
          <p:nvSpPr>
            <p:cNvPr id="10" name="テキスト ボックス 9">
              <a:extLst>
                <a:ext uri="{FF2B5EF4-FFF2-40B4-BE49-F238E27FC236}">
                  <a16:creationId xmlns:a16="http://schemas.microsoft.com/office/drawing/2014/main" id="{497D1B57-E010-2B53-1803-793BE4CBBCF8}"/>
                </a:ext>
              </a:extLst>
            </p:cNvPr>
            <p:cNvSpPr txBox="1"/>
            <p:nvPr/>
          </p:nvSpPr>
          <p:spPr>
            <a:xfrm>
              <a:off x="974190" y="1987320"/>
              <a:ext cx="2411430" cy="523220"/>
            </a:xfrm>
            <a:prstGeom prst="rect">
              <a:avLst/>
            </a:prstGeom>
            <a:noFill/>
          </p:spPr>
          <p:txBody>
            <a:bodyPr wrap="square">
              <a:spAutoFit/>
            </a:bodyPr>
            <a:lstStyle/>
            <a:p>
              <a:r>
                <a:rPr lang="ja-JP" altLang="en-US" sz="2800" b="1" dirty="0">
                  <a:latin typeface="PUDShinGoPr6N-Medium"/>
                </a:rPr>
                <a:t>生活費を除く様々な支出</a:t>
              </a:r>
              <a:endParaRPr lang="ja-JP" altLang="en-US" sz="2800" b="1" dirty="0"/>
            </a:p>
          </p:txBody>
        </p:sp>
      </p:grpSp>
      <p:pic>
        <p:nvPicPr>
          <p:cNvPr id="25" name="図 24">
            <a:extLst>
              <a:ext uri="{FF2B5EF4-FFF2-40B4-BE49-F238E27FC236}">
                <a16:creationId xmlns:a16="http://schemas.microsoft.com/office/drawing/2014/main" id="{9394DF3A-960E-B358-6BBF-7A10598C2313}"/>
              </a:ext>
            </a:extLst>
          </p:cNvPr>
          <p:cNvPicPr>
            <a:picLocks noChangeAspect="1"/>
          </p:cNvPicPr>
          <p:nvPr/>
        </p:nvPicPr>
        <p:blipFill>
          <a:blip r:embed="rId4">
            <a:extLst>
              <a:ext uri="{28A0092B-C50C-407E-A947-70E740481C1C}">
                <a14:useLocalDpi xmlns:a14="http://schemas.microsoft.com/office/drawing/2010/main" val="0"/>
              </a:ext>
            </a:extLst>
          </a:blip>
          <a:srcRect t="2582"/>
          <a:stretch>
            <a:fillRect/>
          </a:stretch>
        </p:blipFill>
        <p:spPr>
          <a:xfrm>
            <a:off x="8886785" y="450850"/>
            <a:ext cx="2883048" cy="624825"/>
          </a:xfrm>
          <a:prstGeom prst="rect">
            <a:avLst/>
          </a:prstGeom>
        </p:spPr>
      </p:pic>
      <p:sp>
        <p:nvSpPr>
          <p:cNvPr id="14" name="テキスト ボックス 13">
            <a:extLst>
              <a:ext uri="{FF2B5EF4-FFF2-40B4-BE49-F238E27FC236}">
                <a16:creationId xmlns:a16="http://schemas.microsoft.com/office/drawing/2014/main" id="{1D5FD4F5-1449-D369-2240-48F000C1E89F}"/>
              </a:ext>
            </a:extLst>
          </p:cNvPr>
          <p:cNvSpPr txBox="1"/>
          <p:nvPr/>
        </p:nvSpPr>
        <p:spPr>
          <a:xfrm>
            <a:off x="972454" y="2246263"/>
            <a:ext cx="10706100" cy="369332"/>
          </a:xfrm>
          <a:prstGeom prst="rect">
            <a:avLst/>
          </a:prstGeom>
          <a:noFill/>
        </p:spPr>
        <p:txBody>
          <a:bodyPr wrap="square" rtlCol="0">
            <a:spAutoFit/>
          </a:bodyPr>
          <a:lstStyle/>
          <a:p>
            <a:r>
              <a:rPr lang="ja-JP" altLang="en-US" b="1" dirty="0"/>
              <a:t>住まい・子どもにかかる費用や死後の整理資金の支出見込金額はどのくらいか、考えてみましょう！</a:t>
            </a:r>
            <a:endParaRPr kumimoji="1" lang="ja-JP" altLang="en-US" b="1" dirty="0"/>
          </a:p>
        </p:txBody>
      </p:sp>
      <p:pic>
        <p:nvPicPr>
          <p:cNvPr id="19" name="図 18">
            <a:extLst>
              <a:ext uri="{FF2B5EF4-FFF2-40B4-BE49-F238E27FC236}">
                <a16:creationId xmlns:a16="http://schemas.microsoft.com/office/drawing/2014/main" id="{50F58EAA-1A25-E067-20DC-BEAF5EEA2607}"/>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032680" y="2634645"/>
            <a:ext cx="7892206" cy="2764589"/>
          </a:xfrm>
          <a:prstGeom prst="rect">
            <a:avLst/>
          </a:prstGeom>
        </p:spPr>
      </p:pic>
      <p:pic>
        <p:nvPicPr>
          <p:cNvPr id="22" name="図 21">
            <a:extLst>
              <a:ext uri="{FF2B5EF4-FFF2-40B4-BE49-F238E27FC236}">
                <a16:creationId xmlns:a16="http://schemas.microsoft.com/office/drawing/2014/main" id="{6B821F71-6EE4-FA9D-6102-D90D8E8433A2}"/>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807884" y="5472813"/>
            <a:ext cx="3988103" cy="896238"/>
          </a:xfrm>
          <a:prstGeom prst="rect">
            <a:avLst/>
          </a:prstGeom>
        </p:spPr>
      </p:pic>
      <p:grpSp>
        <p:nvGrpSpPr>
          <p:cNvPr id="21" name="グループ化 20">
            <a:extLst>
              <a:ext uri="{FF2B5EF4-FFF2-40B4-BE49-F238E27FC236}">
                <a16:creationId xmlns:a16="http://schemas.microsoft.com/office/drawing/2014/main" id="{284F7630-C843-8705-3D44-EA8B3EAF8A0A}"/>
              </a:ext>
            </a:extLst>
          </p:cNvPr>
          <p:cNvGrpSpPr>
            <a:grpSpLocks noGrp="1" noUngrp="1" noRot="1" noMove="1" noResize="1"/>
          </p:cNvGrpSpPr>
          <p:nvPr/>
        </p:nvGrpSpPr>
        <p:grpSpPr>
          <a:xfrm>
            <a:off x="9291675" y="2916793"/>
            <a:ext cx="1905745" cy="2463391"/>
            <a:chOff x="9469366" y="3065097"/>
            <a:chExt cx="1905745" cy="2463391"/>
          </a:xfrm>
        </p:grpSpPr>
        <p:pic>
          <p:nvPicPr>
            <p:cNvPr id="15" name="図 14">
              <a:extLst>
                <a:ext uri="{FF2B5EF4-FFF2-40B4-BE49-F238E27FC236}">
                  <a16:creationId xmlns:a16="http://schemas.microsoft.com/office/drawing/2014/main" id="{11B7359A-AB0C-5A9B-8CFD-FB78B9623894}"/>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9469366" y="3691604"/>
              <a:ext cx="864901" cy="1836884"/>
            </a:xfrm>
            <a:prstGeom prst="rect">
              <a:avLst/>
            </a:prstGeom>
          </p:spPr>
        </p:pic>
        <p:pic>
          <p:nvPicPr>
            <p:cNvPr id="20" name="図 19">
              <a:extLst>
                <a:ext uri="{FF2B5EF4-FFF2-40B4-BE49-F238E27FC236}">
                  <a16:creationId xmlns:a16="http://schemas.microsoft.com/office/drawing/2014/main" id="{2AE994B2-1205-DFBD-8402-7DC72FD96BB6}"/>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rcRect l="4867" t="794"/>
            <a:stretch>
              <a:fillRect/>
            </a:stretch>
          </p:blipFill>
          <p:spPr>
            <a:xfrm>
              <a:off x="10328309" y="3065097"/>
              <a:ext cx="1046802" cy="2463391"/>
            </a:xfrm>
            <a:prstGeom prst="rect">
              <a:avLst/>
            </a:prstGeom>
          </p:spPr>
        </p:pic>
      </p:grpSp>
      <p:sp>
        <p:nvSpPr>
          <p:cNvPr id="16" name="テキスト ボックス 15">
            <a:extLst>
              <a:ext uri="{FF2B5EF4-FFF2-40B4-BE49-F238E27FC236}">
                <a16:creationId xmlns:a16="http://schemas.microsoft.com/office/drawing/2014/main" id="{030757B8-CE88-ECB1-FEA2-72F85B02ACB2}"/>
              </a:ext>
            </a:extLst>
          </p:cNvPr>
          <p:cNvSpPr txBox="1"/>
          <p:nvPr/>
        </p:nvSpPr>
        <p:spPr>
          <a:xfrm>
            <a:off x="2007431" y="214632"/>
            <a:ext cx="10448729" cy="1200329"/>
          </a:xfrm>
          <a:prstGeom prst="rect">
            <a:avLst/>
          </a:prstGeom>
          <a:noFill/>
          <a:ln>
            <a:noFill/>
          </a:ln>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住まい・子どもにかかる費用</a:t>
            </a:r>
            <a:endParaRPr lang="en-US" altLang="ja-JP" sz="3600" b="1" i="0" u="none" strike="noStrike" baseline="0" dirty="0">
              <a:latin typeface="UD デジタル 教科書体 NP-B" panose="02020700000000000000" pitchFamily="18" charset="-128"/>
              <a:ea typeface="UD デジタル 教科書体 NP-B" panose="02020700000000000000" pitchFamily="18" charset="-128"/>
            </a:endParaRPr>
          </a:p>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 や整理資金など</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09D0DC5A-71B4-17E6-D1A4-A9D0D00DFFA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014828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970F-106C-39A6-C152-0195E61E015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283694C1-D90E-2499-914B-50C7DB4D725B}"/>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2BE658BE-E46B-28DF-2398-D12E15C2822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FAA04FD-2E19-F6A2-07FB-A4BDC2F1FA1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D6541E0-7C60-139E-229D-353AF65AE34A}"/>
              </a:ext>
            </a:extLst>
          </p:cNvPr>
          <p:cNvGrpSpPr>
            <a:grpSpLocks noGrp="1" noUngrp="1" noRot="1" noMove="1" noResize="1"/>
          </p:cNvGrpSpPr>
          <p:nvPr/>
        </p:nvGrpSpPr>
        <p:grpSpPr>
          <a:xfrm>
            <a:off x="-19050" y="6176283"/>
            <a:ext cx="1823355" cy="677439"/>
            <a:chOff x="-29936" y="5980339"/>
            <a:chExt cx="1823355" cy="677439"/>
          </a:xfrm>
        </p:grpSpPr>
        <p:sp>
          <p:nvSpPr>
            <p:cNvPr id="7" name="フッター プレースホルダー 5">
              <a:extLst>
                <a:ext uri="{FF2B5EF4-FFF2-40B4-BE49-F238E27FC236}">
                  <a16:creationId xmlns:a16="http://schemas.microsoft.com/office/drawing/2014/main" id="{5B33CC0D-AADA-8223-6792-CDD7CEF26A7B}"/>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DBC9CA6-289F-3037-0448-BD7569299954}"/>
                </a:ext>
              </a:extLst>
            </p:cNvPr>
            <p:cNvSpPr txBox="1">
              <a:spLocks noGrp="1" noRot="1" noMove="1" noResize="1" noEditPoints="1" noAdjustHandles="1" noChangeArrowheads="1" noChangeShapeType="1"/>
            </p:cNvSpPr>
            <p:nvPr/>
          </p:nvSpPr>
          <p:spPr>
            <a:xfrm>
              <a:off x="-25401"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10</a:t>
              </a:r>
              <a:r>
                <a:rPr kumimoji="1" lang="ja-JP" altLang="en-US" sz="1400" dirty="0"/>
                <a:t>ページ</a:t>
              </a:r>
            </a:p>
          </p:txBody>
        </p:sp>
      </p:grpSp>
      <p:grpSp>
        <p:nvGrpSpPr>
          <p:cNvPr id="2" name="グループ化 1">
            <a:extLst>
              <a:ext uri="{FF2B5EF4-FFF2-40B4-BE49-F238E27FC236}">
                <a16:creationId xmlns:a16="http://schemas.microsoft.com/office/drawing/2014/main" id="{45A7B71E-A25E-20FB-483D-6E989147A2AC}"/>
              </a:ext>
            </a:extLst>
          </p:cNvPr>
          <p:cNvGrpSpPr/>
          <p:nvPr/>
        </p:nvGrpSpPr>
        <p:grpSpPr>
          <a:xfrm>
            <a:off x="608132" y="1962912"/>
            <a:ext cx="4798005" cy="541110"/>
            <a:chOff x="668991" y="1966346"/>
            <a:chExt cx="2723840" cy="541110"/>
          </a:xfrm>
        </p:grpSpPr>
        <p:sp>
          <p:nvSpPr>
            <p:cNvPr id="3" name="テキスト ボックス 2">
              <a:extLst>
                <a:ext uri="{FF2B5EF4-FFF2-40B4-BE49-F238E27FC236}">
                  <a16:creationId xmlns:a16="http://schemas.microsoft.com/office/drawing/2014/main" id="{C2498CE6-3250-BE99-A0F1-FEAD3DF3C3FF}"/>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en-US" altLang="ja-JP" sz="2400" b="1" dirty="0">
                  <a:solidFill>
                    <a:schemeClr val="bg1"/>
                  </a:solidFill>
                </a:rPr>
                <a:t>1</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C3AE14A1-4A3D-2A25-2369-D124272973AC}"/>
                </a:ext>
              </a:extLst>
            </p:cNvPr>
            <p:cNvSpPr txBox="1"/>
            <p:nvPr/>
          </p:nvSpPr>
          <p:spPr>
            <a:xfrm>
              <a:off x="981401" y="1984236"/>
              <a:ext cx="2411430" cy="523220"/>
            </a:xfrm>
            <a:prstGeom prst="rect">
              <a:avLst/>
            </a:prstGeom>
            <a:noFill/>
          </p:spPr>
          <p:txBody>
            <a:bodyPr wrap="square">
              <a:spAutoFit/>
            </a:bodyPr>
            <a:lstStyle/>
            <a:p>
              <a:r>
                <a:rPr lang="ja-JP" altLang="en-US" sz="2800" b="1" dirty="0">
                  <a:latin typeface="PUDShinGoPr6N-Medium"/>
                </a:rPr>
                <a:t>老齢年金の仕組み</a:t>
              </a:r>
              <a:endParaRPr lang="ja-JP" altLang="en-US" sz="2800" b="1" dirty="0"/>
            </a:p>
          </p:txBody>
        </p:sp>
      </p:grpSp>
      <p:grpSp>
        <p:nvGrpSpPr>
          <p:cNvPr id="11" name="グループ化 10">
            <a:extLst>
              <a:ext uri="{FF2B5EF4-FFF2-40B4-BE49-F238E27FC236}">
                <a16:creationId xmlns:a16="http://schemas.microsoft.com/office/drawing/2014/main" id="{E34193D7-9B50-43BA-D992-79B1506E2968}"/>
              </a:ext>
            </a:extLst>
          </p:cNvPr>
          <p:cNvGrpSpPr/>
          <p:nvPr/>
        </p:nvGrpSpPr>
        <p:grpSpPr>
          <a:xfrm>
            <a:off x="101600" y="54428"/>
            <a:ext cx="11988800" cy="1395390"/>
            <a:chOff x="101600" y="54428"/>
            <a:chExt cx="11988800" cy="1395390"/>
          </a:xfrm>
        </p:grpSpPr>
        <p:grpSp>
          <p:nvGrpSpPr>
            <p:cNvPr id="21" name="グループ化 20">
              <a:extLst>
                <a:ext uri="{FF2B5EF4-FFF2-40B4-BE49-F238E27FC236}">
                  <a16:creationId xmlns:a16="http://schemas.microsoft.com/office/drawing/2014/main" id="{8CE3A158-5A9D-7DB8-A6C2-C9FFF1300AEF}"/>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F8376D7E-B7D3-2686-D4AC-228EE1546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4973645C-A9CB-DC21-761C-1E85731912C3}"/>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3" name="図 22">
              <a:extLst>
                <a:ext uri="{FF2B5EF4-FFF2-40B4-BE49-F238E27FC236}">
                  <a16:creationId xmlns:a16="http://schemas.microsoft.com/office/drawing/2014/main" id="{F02327FF-EB77-E3C7-33A4-93137C3C4B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3" name="テキスト ボックス 12">
              <a:extLst>
                <a:ext uri="{FF2B5EF4-FFF2-40B4-BE49-F238E27FC236}">
                  <a16:creationId xmlns:a16="http://schemas.microsoft.com/office/drawing/2014/main" id="{690F08C0-00D8-09BA-912C-978E34685291}"/>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grpSp>
      <p:grpSp>
        <p:nvGrpSpPr>
          <p:cNvPr id="18" name="グループ化 17">
            <a:extLst>
              <a:ext uri="{FF2B5EF4-FFF2-40B4-BE49-F238E27FC236}">
                <a16:creationId xmlns:a16="http://schemas.microsoft.com/office/drawing/2014/main" id="{0869CBFE-6659-F923-01AE-18C579BC71C7}"/>
              </a:ext>
            </a:extLst>
          </p:cNvPr>
          <p:cNvGrpSpPr>
            <a:grpSpLocks noGrp="1" noUngrp="1" noRot="1" noMove="1" noResize="1"/>
          </p:cNvGrpSpPr>
          <p:nvPr/>
        </p:nvGrpSpPr>
        <p:grpSpPr>
          <a:xfrm>
            <a:off x="674271" y="2693675"/>
            <a:ext cx="11302465" cy="3011934"/>
            <a:chOff x="594676" y="2693675"/>
            <a:chExt cx="11302465" cy="3011934"/>
          </a:xfrm>
        </p:grpSpPr>
        <p:pic>
          <p:nvPicPr>
            <p:cNvPr id="15" name="図 14">
              <a:extLst>
                <a:ext uri="{FF2B5EF4-FFF2-40B4-BE49-F238E27FC236}">
                  <a16:creationId xmlns:a16="http://schemas.microsoft.com/office/drawing/2014/main" id="{059D7527-E6F0-8F88-5B77-C737918C10A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3038058" y="2693675"/>
              <a:ext cx="8859083" cy="3011934"/>
            </a:xfrm>
            <a:prstGeom prst="rect">
              <a:avLst/>
            </a:prstGeom>
          </p:spPr>
        </p:pic>
        <p:pic>
          <p:nvPicPr>
            <p:cNvPr id="17" name="図 16">
              <a:extLst>
                <a:ext uri="{FF2B5EF4-FFF2-40B4-BE49-F238E27FC236}">
                  <a16:creationId xmlns:a16="http://schemas.microsoft.com/office/drawing/2014/main" id="{D9F57A91-CF94-06B1-AED4-80C2B7E936AD}"/>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594676" y="3084888"/>
              <a:ext cx="2457357" cy="2578301"/>
            </a:xfrm>
            <a:prstGeom prst="rect">
              <a:avLst/>
            </a:prstGeom>
          </p:spPr>
        </p:pic>
      </p:grpSp>
      <p:sp>
        <p:nvSpPr>
          <p:cNvPr id="16" name="フッター プレースホルダー 5">
            <a:extLst>
              <a:ext uri="{FF2B5EF4-FFF2-40B4-BE49-F238E27FC236}">
                <a16:creationId xmlns:a16="http://schemas.microsoft.com/office/drawing/2014/main" id="{07C5034D-6EAE-E1E3-AEEF-6F73164A7F1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044212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6400C-A557-E46D-6BEF-DA9F7C530AFA}"/>
            </a:ext>
          </a:extLst>
        </p:cNvPr>
        <p:cNvGrpSpPr/>
        <p:nvPr/>
      </p:nvGrpSpPr>
      <p:grpSpPr>
        <a:xfrm>
          <a:off x="0" y="0"/>
          <a:ext cx="0" cy="0"/>
          <a:chOff x="0" y="0"/>
          <a:chExt cx="0" cy="0"/>
        </a:xfrm>
      </p:grpSpPr>
      <p:pic>
        <p:nvPicPr>
          <p:cNvPr id="28" name="図 27">
            <a:extLst>
              <a:ext uri="{FF2B5EF4-FFF2-40B4-BE49-F238E27FC236}">
                <a16:creationId xmlns:a16="http://schemas.microsoft.com/office/drawing/2014/main" id="{B1B6233F-4FC5-5712-303C-FE5ED3D0D80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538968" y="4675483"/>
            <a:ext cx="9800413" cy="1617165"/>
          </a:xfrm>
          <a:prstGeom prst="rect">
            <a:avLst/>
          </a:prstGeom>
        </p:spPr>
      </p:pic>
      <p:sp>
        <p:nvSpPr>
          <p:cNvPr id="5" name="楕円 4">
            <a:extLst>
              <a:ext uri="{FF2B5EF4-FFF2-40B4-BE49-F238E27FC236}">
                <a16:creationId xmlns:a16="http://schemas.microsoft.com/office/drawing/2014/main" id="{8152240E-9E35-8F2C-91BF-AB081683070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5BC0BC4-5CA0-EB03-9F76-447CD402CD6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B9FAF389-ED40-DB5A-DE50-9653239A0E7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D2C0D50-1106-FF08-E431-46B09DAC5D5B}"/>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72D65749-FAB9-76BE-4C62-67948949EE88}"/>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2D6BDFB-DCF2-830C-8F0A-8574DA195E26}"/>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10</a:t>
              </a:r>
              <a:r>
                <a:rPr kumimoji="1" lang="ja-JP" altLang="en-US" sz="1400" dirty="0"/>
                <a:t>ページ</a:t>
              </a:r>
            </a:p>
          </p:txBody>
        </p:sp>
      </p:grpSp>
      <p:grpSp>
        <p:nvGrpSpPr>
          <p:cNvPr id="2" name="グループ化 1">
            <a:extLst>
              <a:ext uri="{FF2B5EF4-FFF2-40B4-BE49-F238E27FC236}">
                <a16:creationId xmlns:a16="http://schemas.microsoft.com/office/drawing/2014/main" id="{2B79BC10-9BA9-D9E3-B76A-B1004CDEE3D3}"/>
              </a:ext>
            </a:extLst>
          </p:cNvPr>
          <p:cNvGrpSpPr/>
          <p:nvPr/>
        </p:nvGrpSpPr>
        <p:grpSpPr>
          <a:xfrm>
            <a:off x="679321" y="1583482"/>
            <a:ext cx="4785308" cy="544738"/>
            <a:chOff x="668991" y="1966346"/>
            <a:chExt cx="2716629" cy="544738"/>
          </a:xfrm>
        </p:grpSpPr>
        <p:sp>
          <p:nvSpPr>
            <p:cNvPr id="3" name="テキスト ボックス 2">
              <a:extLst>
                <a:ext uri="{FF2B5EF4-FFF2-40B4-BE49-F238E27FC236}">
                  <a16:creationId xmlns:a16="http://schemas.microsoft.com/office/drawing/2014/main" id="{681977F1-A140-3827-EDC2-415FD5030EFE}"/>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en-US" altLang="ja-JP" sz="2400" b="1" dirty="0">
                  <a:solidFill>
                    <a:schemeClr val="bg1"/>
                  </a:solidFill>
                </a:rPr>
                <a:t>1</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58850543-40D2-BC5A-CECD-2302DA0EE71A}"/>
                </a:ext>
              </a:extLst>
            </p:cNvPr>
            <p:cNvSpPr txBox="1"/>
            <p:nvPr/>
          </p:nvSpPr>
          <p:spPr>
            <a:xfrm>
              <a:off x="974190" y="1987864"/>
              <a:ext cx="2411430" cy="523220"/>
            </a:xfrm>
            <a:prstGeom prst="rect">
              <a:avLst/>
            </a:prstGeom>
            <a:noFill/>
          </p:spPr>
          <p:txBody>
            <a:bodyPr wrap="square">
              <a:spAutoFit/>
            </a:bodyPr>
            <a:lstStyle/>
            <a:p>
              <a:r>
                <a:rPr lang="ja-JP" altLang="en-US" sz="2800" b="1" dirty="0">
                  <a:latin typeface="PUDShinGoPr6N-Medium"/>
                </a:rPr>
                <a:t>老齢年金の仕組み</a:t>
              </a:r>
              <a:endParaRPr lang="ja-JP" altLang="en-US" sz="2800" b="1" dirty="0"/>
            </a:p>
          </p:txBody>
        </p:sp>
      </p:grpSp>
      <p:grpSp>
        <p:nvGrpSpPr>
          <p:cNvPr id="22" name="グループ化 21">
            <a:extLst>
              <a:ext uri="{FF2B5EF4-FFF2-40B4-BE49-F238E27FC236}">
                <a16:creationId xmlns:a16="http://schemas.microsoft.com/office/drawing/2014/main" id="{49F6B388-A6DC-F472-9778-3E7268A58D01}"/>
              </a:ext>
            </a:extLst>
          </p:cNvPr>
          <p:cNvGrpSpPr/>
          <p:nvPr/>
        </p:nvGrpSpPr>
        <p:grpSpPr>
          <a:xfrm>
            <a:off x="32658" y="55686"/>
            <a:ext cx="11988800" cy="1395390"/>
            <a:chOff x="101600" y="2700345"/>
            <a:chExt cx="11988800" cy="1395390"/>
          </a:xfrm>
        </p:grpSpPr>
        <p:pic>
          <p:nvPicPr>
            <p:cNvPr id="26" name="図 25">
              <a:extLst>
                <a:ext uri="{FF2B5EF4-FFF2-40B4-BE49-F238E27FC236}">
                  <a16:creationId xmlns:a16="http://schemas.microsoft.com/office/drawing/2014/main" id="{2C1EBF38-0CAE-7780-CC63-72C6CD465D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27" name="正方形/長方形 26">
              <a:extLst>
                <a:ext uri="{FF2B5EF4-FFF2-40B4-BE49-F238E27FC236}">
                  <a16:creationId xmlns:a16="http://schemas.microsoft.com/office/drawing/2014/main" id="{3A128DC8-C129-91A0-D26E-15F37110FFCA}"/>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6C7E0E0F-BDF9-C2DB-BF25-612F3EE9AAFF}"/>
              </a:ext>
            </a:extLst>
          </p:cNvPr>
          <p:cNvSpPr txBox="1"/>
          <p:nvPr/>
        </p:nvSpPr>
        <p:spPr>
          <a:xfrm>
            <a:off x="1112310" y="2233329"/>
            <a:ext cx="9156094" cy="400110"/>
          </a:xfrm>
          <a:prstGeom prst="rect">
            <a:avLst/>
          </a:prstGeom>
          <a:noFill/>
        </p:spPr>
        <p:txBody>
          <a:bodyPr wrap="square">
            <a:spAutoFit/>
          </a:bodyPr>
          <a:lstStyle/>
          <a:p>
            <a:r>
              <a:rPr lang="ja-JP" altLang="en-US" sz="2000" b="1" i="0" u="none" strike="noStrike" baseline="0" dirty="0">
                <a:solidFill>
                  <a:srgbClr val="0073BD"/>
                </a:solidFill>
                <a:latin typeface="PUDShinGoPr6N-Medium"/>
              </a:rPr>
              <a:t>■</a:t>
            </a:r>
            <a:r>
              <a:rPr lang="ja-JP" altLang="en-US" sz="2000" b="1" i="0" u="none" strike="noStrike" baseline="0" dirty="0">
                <a:solidFill>
                  <a:srgbClr val="000000"/>
                </a:solidFill>
                <a:latin typeface="PUDShinGoPr6N-Medium"/>
              </a:rPr>
              <a:t>老齢基礎年金の計算方法</a:t>
            </a:r>
            <a:r>
              <a:rPr lang="ja-JP" altLang="en-US" sz="1600" b="1" i="0" u="none" strike="noStrike" baseline="0" dirty="0">
                <a:solidFill>
                  <a:srgbClr val="000000"/>
                </a:solidFill>
                <a:latin typeface="PUDShinGoPr6N-Medium"/>
              </a:rPr>
              <a:t>（</a:t>
            </a:r>
            <a:r>
              <a:rPr lang="en-US" altLang="ja-JP" sz="1600" b="1" i="0" u="none" strike="noStrike" baseline="0" dirty="0">
                <a:solidFill>
                  <a:srgbClr val="000000"/>
                </a:solidFill>
                <a:latin typeface="PUDShinGoPr6N-Medium"/>
              </a:rPr>
              <a:t>1941</a:t>
            </a:r>
            <a:r>
              <a:rPr lang="ja-JP" altLang="en-US" sz="1600" b="1" i="0" u="none" strike="noStrike" baseline="0" dirty="0">
                <a:solidFill>
                  <a:srgbClr val="000000"/>
                </a:solidFill>
                <a:latin typeface="PUDShinGoPr6N-Medium"/>
              </a:rPr>
              <a:t>（昭和</a:t>
            </a:r>
            <a:r>
              <a:rPr lang="en-US" altLang="ja-JP" sz="1600" b="1" i="0" u="none" strike="noStrike" baseline="0" dirty="0">
                <a:solidFill>
                  <a:srgbClr val="000000"/>
                </a:solidFill>
                <a:latin typeface="PUDShinGoPr6N-Medium"/>
              </a:rPr>
              <a:t>16</a:t>
            </a:r>
            <a:r>
              <a:rPr lang="ja-JP" altLang="en-US" sz="1600" b="1" i="0" u="none" strike="noStrike" baseline="0" dirty="0">
                <a:solidFill>
                  <a:srgbClr val="000000"/>
                </a:solidFill>
                <a:latin typeface="PUDShinGoPr6N-Medium"/>
              </a:rPr>
              <a:t>）年</a:t>
            </a:r>
            <a:r>
              <a:rPr lang="en-US" altLang="ja-JP" sz="1600" b="1" i="0" u="none" strike="noStrike" baseline="0" dirty="0">
                <a:solidFill>
                  <a:srgbClr val="000000"/>
                </a:solidFill>
                <a:latin typeface="PUDShinGoPr6N-Medium"/>
              </a:rPr>
              <a:t>4 </a:t>
            </a:r>
            <a:r>
              <a:rPr lang="ja-JP" altLang="en-US" sz="1600" b="1" i="0" u="none" strike="noStrike" baseline="0" dirty="0">
                <a:solidFill>
                  <a:srgbClr val="000000"/>
                </a:solidFill>
                <a:latin typeface="PUDShinGoPr6N-Medium"/>
              </a:rPr>
              <a:t>月</a:t>
            </a:r>
            <a:r>
              <a:rPr lang="en-US" altLang="ja-JP" sz="1600" b="1" i="0" u="none" strike="noStrike" baseline="0" dirty="0">
                <a:solidFill>
                  <a:srgbClr val="000000"/>
                </a:solidFill>
                <a:latin typeface="PUDShinGoPr6N-Medium"/>
              </a:rPr>
              <a:t>2 </a:t>
            </a:r>
            <a:r>
              <a:rPr lang="ja-JP" altLang="en-US" sz="1600" b="1" i="0" u="none" strike="noStrike" baseline="0" dirty="0">
                <a:solidFill>
                  <a:srgbClr val="000000"/>
                </a:solidFill>
                <a:latin typeface="PUDShinGoPr6N-Medium"/>
              </a:rPr>
              <a:t>日以降生まれの場合）</a:t>
            </a:r>
            <a:endParaRPr lang="ja-JP" altLang="en-US" sz="2000" b="1" dirty="0"/>
          </a:p>
        </p:txBody>
      </p:sp>
      <p:pic>
        <p:nvPicPr>
          <p:cNvPr id="15" name="図 14">
            <a:extLst>
              <a:ext uri="{FF2B5EF4-FFF2-40B4-BE49-F238E27FC236}">
                <a16:creationId xmlns:a16="http://schemas.microsoft.com/office/drawing/2014/main" id="{C0596B52-3177-ECDE-3CC9-495A783A156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t="5532"/>
          <a:stretch>
            <a:fillRect/>
          </a:stretch>
        </p:blipFill>
        <p:spPr>
          <a:xfrm>
            <a:off x="1462768" y="2571019"/>
            <a:ext cx="9800413" cy="1137827"/>
          </a:xfrm>
          <a:prstGeom prst="rect">
            <a:avLst/>
          </a:prstGeom>
        </p:spPr>
      </p:pic>
      <p:sp>
        <p:nvSpPr>
          <p:cNvPr id="18" name="テキスト ボックス 17">
            <a:extLst>
              <a:ext uri="{FF2B5EF4-FFF2-40B4-BE49-F238E27FC236}">
                <a16:creationId xmlns:a16="http://schemas.microsoft.com/office/drawing/2014/main" id="{AF207645-3B43-CECB-70A2-44886AA3092D}"/>
              </a:ext>
            </a:extLst>
          </p:cNvPr>
          <p:cNvSpPr txBox="1">
            <a:spLocks noGrp="1" noRot="1" noMove="1" noResize="1" noEditPoints="1" noAdjustHandles="1" noChangeArrowheads="1" noChangeShapeType="1"/>
          </p:cNvSpPr>
          <p:nvPr/>
        </p:nvSpPr>
        <p:spPr>
          <a:xfrm>
            <a:off x="1340629" y="3572289"/>
            <a:ext cx="10561085" cy="461665"/>
          </a:xfrm>
          <a:prstGeom prst="rect">
            <a:avLst/>
          </a:prstGeom>
          <a:noFill/>
        </p:spPr>
        <p:txBody>
          <a:bodyPr wrap="square" rtlCol="0">
            <a:spAutoFit/>
          </a:bodyPr>
          <a:lstStyle/>
          <a:p>
            <a:r>
              <a:rPr lang="en-US" altLang="ja-JP" sz="1200" dirty="0"/>
              <a:t>※1</a:t>
            </a:r>
            <a:r>
              <a:rPr lang="ja-JP" altLang="en-US" sz="1200" dirty="0"/>
              <a:t>：</a:t>
            </a:r>
            <a:r>
              <a:rPr lang="en-US" altLang="ja-JP" sz="1200" dirty="0"/>
              <a:t>70 </a:t>
            </a:r>
            <a:r>
              <a:rPr lang="ja-JP" altLang="en-US" sz="1200" dirty="0"/>
              <a:t>歳以下の年金額。</a:t>
            </a:r>
            <a:r>
              <a:rPr lang="en-US" altLang="ja-JP" sz="1200" dirty="0"/>
              <a:t>71 </a:t>
            </a:r>
            <a:r>
              <a:rPr lang="ja-JP" altLang="en-US" sz="1200" dirty="0"/>
              <a:t>歳以上の場合は、</a:t>
            </a:r>
            <a:r>
              <a:rPr lang="en-US" altLang="ja-JP" sz="1200" dirty="0"/>
              <a:t>844,900 </a:t>
            </a:r>
            <a:r>
              <a:rPr lang="ja-JP" altLang="en-US" sz="1200" dirty="0"/>
              <a:t>円。</a:t>
            </a:r>
            <a:endParaRPr lang="en-US" altLang="ja-JP" sz="1200" dirty="0"/>
          </a:p>
          <a:p>
            <a:r>
              <a:rPr lang="en-US" altLang="ja-JP" sz="1200" dirty="0"/>
              <a:t>※2</a:t>
            </a:r>
            <a:r>
              <a:rPr lang="ja-JP" altLang="en-US" sz="1200" dirty="0"/>
              <a:t>：</a:t>
            </a:r>
            <a:r>
              <a:rPr lang="en-US" altLang="ja-JP" sz="1200" dirty="0"/>
              <a:t>2</a:t>
            </a:r>
            <a:r>
              <a:rPr lang="ja-JP" altLang="en-US" sz="1200" dirty="0"/>
              <a:t>：</a:t>
            </a:r>
            <a:r>
              <a:rPr lang="en-US" altLang="ja-JP" sz="1200" dirty="0"/>
              <a:t>2009</a:t>
            </a:r>
            <a:r>
              <a:rPr lang="ja-JP" altLang="en-US" sz="1200" dirty="0"/>
              <a:t>（平成</a:t>
            </a:r>
            <a:r>
              <a:rPr lang="en-US" altLang="ja-JP" sz="1200" dirty="0"/>
              <a:t>21</a:t>
            </a:r>
            <a:r>
              <a:rPr lang="ja-JP" altLang="en-US" sz="1200" dirty="0"/>
              <a:t>）年 </a:t>
            </a:r>
            <a:r>
              <a:rPr lang="en-US" altLang="ja-JP" sz="1200" dirty="0"/>
              <a:t>3 </a:t>
            </a:r>
            <a:r>
              <a:rPr lang="ja-JP" altLang="en-US" sz="1200" dirty="0"/>
              <a:t>月分以前の免除については「全額免除は </a:t>
            </a:r>
            <a:r>
              <a:rPr lang="en-US" altLang="ja-JP" sz="1200" dirty="0"/>
              <a:t>2/6</a:t>
            </a:r>
            <a:r>
              <a:rPr lang="ja-JP" altLang="en-US" sz="1200" dirty="0"/>
              <a:t>」「</a:t>
            </a:r>
            <a:r>
              <a:rPr lang="en-US" altLang="ja-JP" sz="1200" dirty="0"/>
              <a:t>4 </a:t>
            </a:r>
            <a:r>
              <a:rPr lang="ja-JP" altLang="en-US" sz="1200" dirty="0"/>
              <a:t>分の３免除は </a:t>
            </a:r>
            <a:r>
              <a:rPr lang="en-US" altLang="ja-JP" sz="1200" dirty="0"/>
              <a:t>3/6</a:t>
            </a:r>
            <a:r>
              <a:rPr lang="ja-JP" altLang="en-US" sz="1200" dirty="0"/>
              <a:t>」「半額免除は </a:t>
            </a:r>
            <a:r>
              <a:rPr lang="en-US" altLang="ja-JP" sz="1200" dirty="0"/>
              <a:t>4/6</a:t>
            </a:r>
            <a:r>
              <a:rPr lang="ja-JP" altLang="en-US" sz="1200" dirty="0"/>
              <a:t>」「</a:t>
            </a:r>
            <a:r>
              <a:rPr lang="en-US" altLang="ja-JP" sz="1200" dirty="0"/>
              <a:t>4 </a:t>
            </a:r>
            <a:r>
              <a:rPr lang="ja-JP" altLang="en-US" sz="1200" dirty="0"/>
              <a:t>分の１免除は </a:t>
            </a:r>
            <a:r>
              <a:rPr lang="en-US" altLang="ja-JP" sz="1200" dirty="0"/>
              <a:t>5/6</a:t>
            </a:r>
            <a:r>
              <a:rPr lang="ja-JP" altLang="en-US" sz="1200" dirty="0"/>
              <a:t>」で計算。</a:t>
            </a:r>
            <a:endParaRPr kumimoji="1" lang="ja-JP" altLang="en-US" dirty="0"/>
          </a:p>
        </p:txBody>
      </p:sp>
      <p:sp>
        <p:nvSpPr>
          <p:cNvPr id="21" name="テキスト ボックス 20">
            <a:extLst>
              <a:ext uri="{FF2B5EF4-FFF2-40B4-BE49-F238E27FC236}">
                <a16:creationId xmlns:a16="http://schemas.microsoft.com/office/drawing/2014/main" id="{04E88FDD-8907-DB36-E236-C3666DB666A7}"/>
              </a:ext>
            </a:extLst>
          </p:cNvPr>
          <p:cNvSpPr txBox="1"/>
          <p:nvPr/>
        </p:nvSpPr>
        <p:spPr>
          <a:xfrm>
            <a:off x="1112310" y="4250220"/>
            <a:ext cx="11155891" cy="400110"/>
          </a:xfrm>
          <a:prstGeom prst="rect">
            <a:avLst/>
          </a:prstGeom>
          <a:noFill/>
        </p:spPr>
        <p:txBody>
          <a:bodyPr wrap="square">
            <a:spAutoFit/>
          </a:bodyPr>
          <a:lstStyle/>
          <a:p>
            <a:r>
              <a:rPr lang="ja-JP" altLang="en-US" sz="2000" b="1" i="0" u="none" strike="noStrike" baseline="0" dirty="0">
                <a:solidFill>
                  <a:srgbClr val="0073BD"/>
                </a:solidFill>
                <a:latin typeface="PUDShinGoPr6N-Medium"/>
              </a:rPr>
              <a:t>■</a:t>
            </a:r>
            <a:r>
              <a:rPr lang="ja-JP" altLang="en-US" sz="2000" b="1" dirty="0"/>
              <a:t>老齢厚生年金（報酬比例部分）の計算方法</a:t>
            </a:r>
            <a:r>
              <a:rPr lang="ja-JP" altLang="en-US" sz="1600" b="1" dirty="0"/>
              <a:t>（</a:t>
            </a:r>
            <a:r>
              <a:rPr lang="en-US" altLang="ja-JP" sz="1600" b="1" dirty="0"/>
              <a:t>1946</a:t>
            </a:r>
            <a:r>
              <a:rPr lang="ja-JP" altLang="en-US" sz="1600" b="1" dirty="0"/>
              <a:t>（昭和</a:t>
            </a:r>
            <a:r>
              <a:rPr lang="en-US" altLang="ja-JP" sz="1600" b="1" dirty="0"/>
              <a:t>21</a:t>
            </a:r>
            <a:r>
              <a:rPr lang="ja-JP" altLang="en-US" sz="1600" b="1" dirty="0"/>
              <a:t>）年</a:t>
            </a:r>
            <a:r>
              <a:rPr lang="en-US" altLang="ja-JP" sz="1600" b="1" dirty="0"/>
              <a:t>4 </a:t>
            </a:r>
            <a:r>
              <a:rPr lang="ja-JP" altLang="en-US" sz="1600" b="1" dirty="0"/>
              <a:t>月</a:t>
            </a:r>
            <a:r>
              <a:rPr lang="en-US" altLang="ja-JP" sz="1600" b="1" dirty="0"/>
              <a:t>2 </a:t>
            </a:r>
            <a:r>
              <a:rPr lang="ja-JP" altLang="en-US" sz="1600" b="1" dirty="0"/>
              <a:t>日以降生まれの場合）</a:t>
            </a:r>
            <a:endParaRPr lang="ja-JP" altLang="en-US" sz="2000" b="1" dirty="0"/>
          </a:p>
        </p:txBody>
      </p:sp>
      <p:pic>
        <p:nvPicPr>
          <p:cNvPr id="12" name="図 11">
            <a:extLst>
              <a:ext uri="{FF2B5EF4-FFF2-40B4-BE49-F238E27FC236}">
                <a16:creationId xmlns:a16="http://schemas.microsoft.com/office/drawing/2014/main" id="{320114E5-4438-ED21-6299-25197BB529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6" name="テキスト ボックス 15">
            <a:extLst>
              <a:ext uri="{FF2B5EF4-FFF2-40B4-BE49-F238E27FC236}">
                <a16:creationId xmlns:a16="http://schemas.microsoft.com/office/drawing/2014/main" id="{F8DED3A3-3174-2E12-0242-CB6CBD98446F}"/>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766C2741-95B9-ED3F-23F6-226122E9635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313807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BBEAF16A-8C2C-3D8B-76EB-EAADCFA7E471}"/>
              </a:ext>
            </a:extLst>
          </p:cNvPr>
          <p:cNvSpPr txBox="1"/>
          <p:nvPr/>
        </p:nvSpPr>
        <p:spPr>
          <a:xfrm>
            <a:off x="0" y="0"/>
            <a:ext cx="12192000" cy="707886"/>
          </a:xfrm>
          <a:prstGeom prst="rect">
            <a:avLst/>
          </a:prstGeom>
          <a:solidFill>
            <a:srgbClr val="0070C0"/>
          </a:solidFill>
          <a:ln>
            <a:solidFill>
              <a:srgbClr val="0070C0"/>
            </a:solidFill>
          </a:ln>
        </p:spPr>
        <p:txBody>
          <a:bodyPr wrap="square" rtlCol="0">
            <a:spAutoFit/>
          </a:bodyPr>
          <a:lstStyle/>
          <a:p>
            <a:pPr algn="ctr"/>
            <a:r>
              <a:rPr kumimoji="1" lang="ja-JP" altLang="en-US" sz="4000" b="1" dirty="0">
                <a:solidFill>
                  <a:schemeClr val="bg1"/>
                </a:solidFill>
                <a:latin typeface="UD デジタル 教科書体 NP-B" panose="02020700000000000000" pitchFamily="18" charset="-128"/>
                <a:ea typeface="UD デジタル 教科書体 NP-B" panose="02020700000000000000" pitchFamily="18" charset="-128"/>
              </a:rPr>
              <a:t>目 次</a:t>
            </a:r>
          </a:p>
        </p:txBody>
      </p:sp>
      <p:grpSp>
        <p:nvGrpSpPr>
          <p:cNvPr id="16" name="グループ化 15">
            <a:extLst>
              <a:ext uri="{FF2B5EF4-FFF2-40B4-BE49-F238E27FC236}">
                <a16:creationId xmlns:a16="http://schemas.microsoft.com/office/drawing/2014/main" id="{418ED059-5D16-1ADA-14C3-DA8944F6DBDB}"/>
              </a:ext>
            </a:extLst>
          </p:cNvPr>
          <p:cNvGrpSpPr/>
          <p:nvPr/>
        </p:nvGrpSpPr>
        <p:grpSpPr>
          <a:xfrm>
            <a:off x="885371" y="1947444"/>
            <a:ext cx="7629072" cy="2611421"/>
            <a:chOff x="1527628" y="1985913"/>
            <a:chExt cx="7629072" cy="2611421"/>
          </a:xfrm>
        </p:grpSpPr>
        <p:sp>
          <p:nvSpPr>
            <p:cNvPr id="7" name="テキスト ボックス 6">
              <a:extLst>
                <a:ext uri="{FF2B5EF4-FFF2-40B4-BE49-F238E27FC236}">
                  <a16:creationId xmlns:a16="http://schemas.microsoft.com/office/drawing/2014/main" id="{E4424DF4-4E59-E8C5-E5B8-D0C2891D651B}"/>
                </a:ext>
              </a:extLst>
            </p:cNvPr>
            <p:cNvSpPr txBox="1"/>
            <p:nvPr/>
          </p:nvSpPr>
          <p:spPr>
            <a:xfrm>
              <a:off x="2296432" y="1985913"/>
              <a:ext cx="6860268" cy="2611421"/>
            </a:xfrm>
            <a:prstGeom prst="rect">
              <a:avLst/>
            </a:prstGeom>
            <a:noFill/>
          </p:spPr>
          <p:txBody>
            <a:bodyPr wrap="square">
              <a:spAutoFit/>
            </a:bodyPr>
            <a:lstStyle/>
            <a:p>
              <a:pPr algn="l">
                <a:lnSpc>
                  <a:spcPts val="3300"/>
                </a:lnSpc>
              </a:pPr>
              <a:r>
                <a:rPr lang="ja-JP" altLang="en-US" sz="2400" b="1" dirty="0">
                  <a:hlinkClick r:id="rId2" action="ppaction://hlinksldjump">
                    <a:extLst>
                      <a:ext uri="{A12FA001-AC4F-418D-AE19-62706E023703}">
                        <ahyp:hlinkClr xmlns:ahyp="http://schemas.microsoft.com/office/drawing/2018/hyperlinkcolor" val="tx"/>
                      </a:ext>
                    </a:extLst>
                  </a:hlinkClick>
                </a:rPr>
                <a:t>定年退職後の生活費</a:t>
              </a:r>
              <a:endParaRPr lang="en-US" altLang="ja-JP" sz="2400" b="1" dirty="0"/>
            </a:p>
            <a:p>
              <a:pPr algn="l">
                <a:lnSpc>
                  <a:spcPts val="3300"/>
                </a:lnSpc>
              </a:pPr>
              <a:r>
                <a:rPr lang="ja-JP" altLang="en-US" sz="2400" b="1" dirty="0">
                  <a:hlinkClick r:id="rId3" action="ppaction://hlinksldjump">
                    <a:extLst>
                      <a:ext uri="{A12FA001-AC4F-418D-AE19-62706E023703}">
                        <ahyp:hlinkClr xmlns:ahyp="http://schemas.microsoft.com/office/drawing/2018/hyperlinkcolor" val="tx"/>
                      </a:ext>
                    </a:extLst>
                  </a:hlinkClick>
                </a:rPr>
                <a:t>住まい・子どもにかかる費用や整理資金など</a:t>
              </a:r>
              <a:endParaRPr lang="ja-JP" altLang="en-US" sz="2400" b="1" dirty="0"/>
            </a:p>
            <a:p>
              <a:pPr algn="l">
                <a:lnSpc>
                  <a:spcPts val="3300"/>
                </a:lnSpc>
              </a:pPr>
              <a:r>
                <a:rPr lang="ja-JP" altLang="en-US" sz="2400" b="1" dirty="0">
                  <a:hlinkClick r:id="rId4" action="ppaction://hlinksldjump">
                    <a:extLst>
                      <a:ext uri="{A12FA001-AC4F-418D-AE19-62706E023703}">
                        <ahyp:hlinkClr xmlns:ahyp="http://schemas.microsoft.com/office/drawing/2018/hyperlinkcolor" val="tx"/>
                      </a:ext>
                    </a:extLst>
                  </a:hlinkClick>
                </a:rPr>
                <a:t>公的年金</a:t>
              </a:r>
              <a:endParaRPr lang="ja-JP" altLang="en-US" sz="2400" b="1" dirty="0"/>
            </a:p>
            <a:p>
              <a:pPr algn="l">
                <a:lnSpc>
                  <a:spcPts val="3300"/>
                </a:lnSpc>
              </a:pPr>
              <a:r>
                <a:rPr lang="en-US" altLang="ja-JP" sz="2400" b="1" dirty="0">
                  <a:hlinkClick r:id="rId5" action="ppaction://hlinksldjump">
                    <a:extLst>
                      <a:ext uri="{A12FA001-AC4F-418D-AE19-62706E023703}">
                        <ahyp:hlinkClr xmlns:ahyp="http://schemas.microsoft.com/office/drawing/2018/hyperlinkcolor" val="tx"/>
                      </a:ext>
                    </a:extLst>
                  </a:hlinkClick>
                </a:rPr>
                <a:t>60 </a:t>
              </a:r>
              <a:r>
                <a:rPr lang="ja-JP" altLang="en-US" sz="2400" b="1" dirty="0">
                  <a:hlinkClick r:id="rId5" action="ppaction://hlinksldjump">
                    <a:extLst>
                      <a:ext uri="{A12FA001-AC4F-418D-AE19-62706E023703}">
                        <ahyp:hlinkClr xmlns:ahyp="http://schemas.microsoft.com/office/drawing/2018/hyperlinkcolor" val="tx"/>
                      </a:ext>
                    </a:extLst>
                  </a:hlinkClick>
                </a:rPr>
                <a:t>歳以上の人の雇用保険</a:t>
              </a:r>
              <a:endParaRPr lang="ja-JP" altLang="en-US" sz="2400" b="1" dirty="0"/>
            </a:p>
            <a:p>
              <a:pPr algn="l">
                <a:lnSpc>
                  <a:spcPts val="3300"/>
                </a:lnSpc>
              </a:pPr>
              <a:r>
                <a:rPr lang="ja-JP" altLang="en-US" sz="2400" b="1" dirty="0">
                  <a:hlinkClick r:id="rId6" action="ppaction://hlinksldjump">
                    <a:extLst>
                      <a:ext uri="{A12FA001-AC4F-418D-AE19-62706E023703}">
                        <ahyp:hlinkClr xmlns:ahyp="http://schemas.microsoft.com/office/drawing/2018/hyperlinkcolor" val="tx"/>
                      </a:ext>
                    </a:extLst>
                  </a:hlinkClick>
                </a:rPr>
                <a:t>退職金・企業年金</a:t>
              </a:r>
              <a:endParaRPr lang="ja-JP" altLang="en-US" sz="2400" b="1" dirty="0"/>
            </a:p>
            <a:p>
              <a:pPr algn="l">
                <a:lnSpc>
                  <a:spcPts val="3300"/>
                </a:lnSpc>
              </a:pPr>
              <a:r>
                <a:rPr lang="ja-JP" altLang="en-US" sz="2400" b="1" dirty="0">
                  <a:hlinkClick r:id="rId7" action="ppaction://hlinksldjump">
                    <a:extLst>
                      <a:ext uri="{A12FA001-AC4F-418D-AE19-62706E023703}">
                        <ahyp:hlinkClr xmlns:ahyp="http://schemas.microsoft.com/office/drawing/2018/hyperlinkcolor" val="tx"/>
                      </a:ext>
                    </a:extLst>
                  </a:hlinkClick>
                </a:rPr>
                <a:t>自助努力目標額</a:t>
              </a:r>
              <a:endParaRPr lang="en-US" altLang="ja-JP" sz="2400" b="1" dirty="0"/>
            </a:p>
          </p:txBody>
        </p:sp>
        <p:pic>
          <p:nvPicPr>
            <p:cNvPr id="13" name="図 12">
              <a:extLst>
                <a:ext uri="{FF2B5EF4-FFF2-40B4-BE49-F238E27FC236}">
                  <a16:creationId xmlns:a16="http://schemas.microsoft.com/office/drawing/2014/main" id="{A82CC35C-212D-69C1-3ECD-7061D5B4F4DE}"/>
                </a:ext>
              </a:extLst>
            </p:cNvPr>
            <p:cNvPicPr>
              <a:picLocks noChangeAspect="1"/>
            </p:cNvPicPr>
            <p:nvPr/>
          </p:nvPicPr>
          <p:blipFill>
            <a:blip r:embed="rId8">
              <a:extLst>
                <a:ext uri="{28A0092B-C50C-407E-A947-70E740481C1C}">
                  <a14:useLocalDpi xmlns:a14="http://schemas.microsoft.com/office/drawing/2010/main" val="0"/>
                </a:ext>
              </a:extLst>
            </a:blip>
            <a:srcRect l="1868"/>
            <a:stretch>
              <a:fillRect/>
            </a:stretch>
          </p:blipFill>
          <p:spPr>
            <a:xfrm>
              <a:off x="1527628" y="2062932"/>
              <a:ext cx="768804" cy="2438501"/>
            </a:xfrm>
            <a:prstGeom prst="rect">
              <a:avLst/>
            </a:prstGeom>
          </p:spPr>
        </p:pic>
      </p:grpSp>
      <p:sp>
        <p:nvSpPr>
          <p:cNvPr id="8" name="楕円 7">
            <a:extLst>
              <a:ext uri="{FF2B5EF4-FFF2-40B4-BE49-F238E27FC236}">
                <a16:creationId xmlns:a16="http://schemas.microsoft.com/office/drawing/2014/main" id="{B54B30B0-8827-5D83-2565-35C9890DE2EF}"/>
              </a:ext>
            </a:extLst>
          </p:cNvPr>
          <p:cNvSpPr/>
          <p:nvPr/>
        </p:nvSpPr>
        <p:spPr>
          <a:xfrm>
            <a:off x="5866946" y="6357260"/>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3">
            <a:extLst>
              <a:ext uri="{FF2B5EF4-FFF2-40B4-BE49-F238E27FC236}">
                <a16:creationId xmlns:a16="http://schemas.microsoft.com/office/drawing/2014/main" id="{D6A25216-CDCE-1345-43F8-619F4A28196B}"/>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5" name="テキスト ボックス 4">
            <a:extLst>
              <a:ext uri="{FF2B5EF4-FFF2-40B4-BE49-F238E27FC236}">
                <a16:creationId xmlns:a16="http://schemas.microsoft.com/office/drawing/2014/main" id="{1E8C15F1-ACAB-6071-BCA0-3249388D7905}"/>
              </a:ext>
            </a:extLst>
          </p:cNvPr>
          <p:cNvSpPr txBox="1"/>
          <p:nvPr/>
        </p:nvSpPr>
        <p:spPr>
          <a:xfrm>
            <a:off x="840584" y="4696824"/>
            <a:ext cx="8419529" cy="1938992"/>
          </a:xfrm>
          <a:prstGeom prst="rect">
            <a:avLst/>
          </a:prstGeom>
          <a:noFill/>
        </p:spPr>
        <p:txBody>
          <a:bodyPr wrap="square">
            <a:spAutoFit/>
          </a:bodyPr>
          <a:lstStyle/>
          <a:p>
            <a:pPr algn="l"/>
            <a:r>
              <a:rPr lang="ja-JP" altLang="en-US" sz="2400" b="1" dirty="0">
                <a:hlinkClick r:id="rId9" action="ppaction://hlinksldjump">
                  <a:extLst>
                    <a:ext uri="{A12FA001-AC4F-418D-AE19-62706E023703}">
                      <ahyp:hlinkClr xmlns:ahyp="http://schemas.microsoft.com/office/drawing/2018/hyperlinkcolor" val="tx"/>
                    </a:ext>
                  </a:extLst>
                </a:hlinkClick>
              </a:rPr>
              <a:t>定年退職前後の手続き</a:t>
            </a:r>
            <a:endParaRPr lang="en-US" altLang="ja-JP" sz="2400" b="1" dirty="0"/>
          </a:p>
          <a:p>
            <a:pPr algn="l"/>
            <a:r>
              <a:rPr lang="ja-JP" altLang="en-US" sz="2400" b="1" dirty="0">
                <a:hlinkClick r:id="rId10" action="ppaction://hlinksldjump">
                  <a:extLst>
                    <a:ext uri="{A12FA001-AC4F-418D-AE19-62706E023703}">
                      <ahyp:hlinkClr xmlns:ahyp="http://schemas.microsoft.com/office/drawing/2018/hyperlinkcolor" val="tx"/>
                    </a:ext>
                  </a:extLst>
                </a:hlinkClick>
              </a:rPr>
              <a:t>定年退職後の税金（所得税・住民税、相続税、贈与税）</a:t>
            </a:r>
            <a:endParaRPr lang="en-US" altLang="ja-JP" sz="2400" b="1" dirty="0"/>
          </a:p>
          <a:p>
            <a:pPr algn="l"/>
            <a:r>
              <a:rPr lang="ja-JP" altLang="en-US" sz="2400" b="1" dirty="0">
                <a:hlinkClick r:id="rId11" action="ppaction://hlinksldjump">
                  <a:extLst>
                    <a:ext uri="{A12FA001-AC4F-418D-AE19-62706E023703}">
                      <ahyp:hlinkClr xmlns:ahyp="http://schemas.microsoft.com/office/drawing/2018/hyperlinkcolor" val="tx"/>
                    </a:ext>
                  </a:extLst>
                </a:hlinkClick>
              </a:rPr>
              <a:t>定年退職後の公的医療保険制度</a:t>
            </a:r>
            <a:endParaRPr lang="en-US" altLang="ja-JP" sz="2400" b="1" dirty="0"/>
          </a:p>
          <a:p>
            <a:pPr algn="l"/>
            <a:r>
              <a:rPr lang="ja-JP" altLang="en-US" sz="2400" b="1" dirty="0">
                <a:hlinkClick r:id="rId12" action="ppaction://hlinksldjump">
                  <a:extLst>
                    <a:ext uri="{A12FA001-AC4F-418D-AE19-62706E023703}">
                      <ahyp:hlinkClr xmlns:ahyp="http://schemas.microsoft.com/office/drawing/2018/hyperlinkcolor" val="tx"/>
                    </a:ext>
                  </a:extLst>
                </a:hlinkClick>
              </a:rPr>
              <a:t>定年退職後の公的介護保険制度</a:t>
            </a:r>
            <a:endParaRPr lang="en-US" altLang="ja-JP" sz="2400" b="1" dirty="0"/>
          </a:p>
          <a:p>
            <a:pPr algn="l"/>
            <a:r>
              <a:rPr lang="ja-JP" altLang="en-US" sz="2400" b="1" dirty="0">
                <a:hlinkClick r:id="rId13" action="ppaction://hlinksldjump">
                  <a:extLst>
                    <a:ext uri="{A12FA001-AC4F-418D-AE19-62706E023703}">
                      <ahyp:hlinkClr xmlns:ahyp="http://schemas.microsoft.com/office/drawing/2018/hyperlinkcolor" val="tx"/>
                    </a:ext>
                  </a:extLst>
                </a:hlinkClick>
              </a:rPr>
              <a:t>定年退職後の生命保険活用方法</a:t>
            </a:r>
            <a:endParaRPr lang="ja-JP" altLang="en-US" dirty="0"/>
          </a:p>
        </p:txBody>
      </p:sp>
      <p:sp>
        <p:nvSpPr>
          <p:cNvPr id="12" name="テキスト ボックス 11">
            <a:extLst>
              <a:ext uri="{FF2B5EF4-FFF2-40B4-BE49-F238E27FC236}">
                <a16:creationId xmlns:a16="http://schemas.microsoft.com/office/drawing/2014/main" id="{5B7D616B-D164-66CB-00ED-B48157CC5D02}"/>
              </a:ext>
            </a:extLst>
          </p:cNvPr>
          <p:cNvSpPr txBox="1"/>
          <p:nvPr/>
        </p:nvSpPr>
        <p:spPr>
          <a:xfrm>
            <a:off x="840584" y="965190"/>
            <a:ext cx="9606307" cy="830997"/>
          </a:xfrm>
          <a:prstGeom prst="rect">
            <a:avLst/>
          </a:prstGeom>
          <a:noFill/>
        </p:spPr>
        <p:txBody>
          <a:bodyPr wrap="square">
            <a:spAutoFit/>
          </a:bodyPr>
          <a:lstStyle/>
          <a:p>
            <a:pPr algn="l"/>
            <a:r>
              <a:rPr lang="ja-JP" altLang="en-US" sz="2400" b="1" dirty="0">
                <a:hlinkClick r:id="rId14" action="ppaction://hlinksldjump">
                  <a:extLst>
                    <a:ext uri="{A12FA001-AC4F-418D-AE19-62706E023703}">
                      <ahyp:hlinkClr xmlns:ahyp="http://schemas.microsoft.com/office/drawing/2018/hyperlinkcolor" val="tx"/>
                    </a:ext>
                  </a:extLst>
                </a:hlinkClick>
              </a:rPr>
              <a:t>定年退職後の生活をイメージしてみましょう！</a:t>
            </a:r>
            <a:endParaRPr lang="ja-JP" altLang="en-US" sz="2400" b="1" dirty="0"/>
          </a:p>
          <a:p>
            <a:pPr algn="l"/>
            <a:r>
              <a:rPr lang="ja-JP" altLang="en-US" sz="2400" b="1" dirty="0">
                <a:hlinkClick r:id="rId15" action="ppaction://hlinksldjump">
                  <a:extLst>
                    <a:ext uri="{A12FA001-AC4F-418D-AE19-62706E023703}">
                      <ahyp:hlinkClr xmlns:ahyp="http://schemas.microsoft.com/office/drawing/2018/hyperlinkcolor" val="tx"/>
                    </a:ext>
                  </a:extLst>
                </a:hlinkClick>
              </a:rPr>
              <a:t>自分で準備しておきたい「自助努力目標額」とは？</a:t>
            </a:r>
            <a:endParaRPr lang="ja-JP" altLang="en-US" sz="2400" b="1" dirty="0"/>
          </a:p>
        </p:txBody>
      </p:sp>
      <p:cxnSp>
        <p:nvCxnSpPr>
          <p:cNvPr id="15" name="直線コネクタ 14">
            <a:extLst>
              <a:ext uri="{FF2B5EF4-FFF2-40B4-BE49-F238E27FC236}">
                <a16:creationId xmlns:a16="http://schemas.microsoft.com/office/drawing/2014/main" id="{4B6A7B0A-465F-DEAF-8CA5-ACA668505737}"/>
              </a:ext>
            </a:extLst>
          </p:cNvPr>
          <p:cNvCxnSpPr/>
          <p:nvPr/>
        </p:nvCxnSpPr>
        <p:spPr>
          <a:xfrm>
            <a:off x="725713" y="1854243"/>
            <a:ext cx="8064000" cy="0"/>
          </a:xfrm>
          <a:prstGeom prst="line">
            <a:avLst/>
          </a:prstGeom>
          <a:ln w="38100">
            <a:solidFill>
              <a:schemeClr val="accent4">
                <a:lumMod val="40000"/>
                <a:lumOff val="6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D19055BE-36DA-C25F-D4B9-E1301BB30CF8}"/>
              </a:ext>
            </a:extLst>
          </p:cNvPr>
          <p:cNvCxnSpPr/>
          <p:nvPr/>
        </p:nvCxnSpPr>
        <p:spPr>
          <a:xfrm>
            <a:off x="740226" y="4613412"/>
            <a:ext cx="8064000" cy="0"/>
          </a:xfrm>
          <a:prstGeom prst="line">
            <a:avLst/>
          </a:prstGeom>
          <a:ln w="38100">
            <a:solidFill>
              <a:schemeClr val="accent4">
                <a:lumMod val="40000"/>
                <a:lumOff val="60000"/>
              </a:schemeClr>
            </a:solidFill>
            <a:prstDash val="sysDot"/>
          </a:ln>
        </p:spPr>
        <p:style>
          <a:lnRef idx="2">
            <a:schemeClr val="accent1"/>
          </a:lnRef>
          <a:fillRef idx="0">
            <a:schemeClr val="accent1"/>
          </a:fillRef>
          <a:effectRef idx="1">
            <a:schemeClr val="accent1"/>
          </a:effectRef>
          <a:fontRef idx="minor">
            <a:schemeClr val="tx1"/>
          </a:fontRef>
        </p:style>
      </p:cxnSp>
      <p:sp>
        <p:nvSpPr>
          <p:cNvPr id="22" name="フッター プレースホルダー 5">
            <a:extLst>
              <a:ext uri="{FF2B5EF4-FFF2-40B4-BE49-F238E27FC236}">
                <a16:creationId xmlns:a16="http://schemas.microsoft.com/office/drawing/2014/main" id="{BDC368FA-6057-2748-8232-32A385A1A6E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sp>
        <p:nvSpPr>
          <p:cNvPr id="3" name="テキスト ボックス 2">
            <a:extLst>
              <a:ext uri="{FF2B5EF4-FFF2-40B4-BE49-F238E27FC236}">
                <a16:creationId xmlns:a16="http://schemas.microsoft.com/office/drawing/2014/main" id="{4473E2B8-4D07-47D5-E94C-72801B6F9ABD}"/>
              </a:ext>
            </a:extLst>
          </p:cNvPr>
          <p:cNvSpPr txBox="1">
            <a:spLocks noGrp="1" noRot="1" noMove="1" noResize="1" noEditPoints="1" noAdjustHandles="1" noChangeArrowheads="1" noChangeShapeType="1"/>
          </p:cNvSpPr>
          <p:nvPr/>
        </p:nvSpPr>
        <p:spPr>
          <a:xfrm>
            <a:off x="9219751" y="1796143"/>
            <a:ext cx="1995944" cy="1328023"/>
          </a:xfrm>
          <a:prstGeom prst="wedgeRoundRectCallout">
            <a:avLst>
              <a:gd name="adj1" fmla="val 6372"/>
              <a:gd name="adj2" fmla="val 65860"/>
              <a:gd name="adj3" fmla="val 16667"/>
            </a:avLst>
          </a:prstGeom>
          <a:noFill/>
          <a:ln w="38100">
            <a:solidFill>
              <a:srgbClr val="0070C0"/>
            </a:solidFill>
          </a:ln>
        </p:spPr>
        <p:txBody>
          <a:bodyPr wrap="square" rtlCol="0">
            <a:spAutoFit/>
          </a:bodyPr>
          <a:lstStyle/>
          <a:p>
            <a:r>
              <a:rPr lang="ja-JP" altLang="en-US" dirty="0">
                <a:latin typeface="UD デジタル 教科書体 NP-B" panose="02020700000000000000" pitchFamily="18" charset="-128"/>
                <a:ea typeface="UD デジタル 教科書体 NP-B" panose="02020700000000000000" pitchFamily="18" charset="-128"/>
              </a:rPr>
              <a:t>見たいページをクリックすると、該当のスライドに遷移します。</a:t>
            </a:r>
            <a:endParaRPr kumimoji="1" lang="ja-JP" altLang="en-US" dirty="0">
              <a:latin typeface="UD デジタル 教科書体 NP-B" panose="02020700000000000000" pitchFamily="18" charset="-128"/>
              <a:ea typeface="UD デジタル 教科書体 NP-B" panose="02020700000000000000" pitchFamily="18" charset="-128"/>
            </a:endParaRPr>
          </a:p>
        </p:txBody>
      </p:sp>
      <p:pic>
        <p:nvPicPr>
          <p:cNvPr id="6" name="図 5">
            <a:extLst>
              <a:ext uri="{FF2B5EF4-FFF2-40B4-BE49-F238E27FC236}">
                <a16:creationId xmlns:a16="http://schemas.microsoft.com/office/drawing/2014/main" id="{BB468EF1-FC82-72D5-9FDD-C6BB0E7463D1}"/>
              </a:ext>
            </a:extLst>
          </p:cNvPr>
          <p:cNvPicPr>
            <a:picLocks noGrp="1" noRot="1" noChangeAspect="1" noMove="1" noResize="1" noEditPoints="1" noAdjustHandles="1" noChangeArrowheads="1" noChangeShapeType="1" noCrop="1"/>
          </p:cNvPicPr>
          <p:nvPr/>
        </p:nvPicPr>
        <p:blipFill>
          <a:blip r:embed="rId16">
            <a:extLst>
              <a:ext uri="{28A0092B-C50C-407E-A947-70E740481C1C}">
                <a14:useLocalDpi xmlns:a14="http://schemas.microsoft.com/office/drawing/2010/main" val="0"/>
              </a:ext>
            </a:extLst>
          </a:blip>
          <a:srcRect l="5587"/>
          <a:stretch>
            <a:fillRect/>
          </a:stretch>
        </p:blipFill>
        <p:spPr>
          <a:xfrm>
            <a:off x="9483820" y="3428999"/>
            <a:ext cx="1513113" cy="2511052"/>
          </a:xfrm>
          <a:prstGeom prst="rect">
            <a:avLst/>
          </a:prstGeom>
        </p:spPr>
      </p:pic>
    </p:spTree>
    <p:extLst>
      <p:ext uri="{BB962C8B-B14F-4D97-AF65-F5344CB8AC3E}">
        <p14:creationId xmlns:p14="http://schemas.microsoft.com/office/powerpoint/2010/main" val="595093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B1410-DAEB-80F3-99C4-7159B85D28C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B387ED52-0BAB-F5F0-C55C-4046F521979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1CBAE2C-D9BA-177F-E21A-C1A920BAD34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3297BC3E-9B24-6792-7C66-32CD1CD6527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77DC193-B458-99AF-0A35-C1CA4B2A6133}"/>
              </a:ext>
            </a:extLst>
          </p:cNvPr>
          <p:cNvGrpSpPr>
            <a:grpSpLocks noGrp="1" noUngrp="1" noRot="1" noMove="1" noResize="1"/>
          </p:cNvGrpSpPr>
          <p:nvPr/>
        </p:nvGrpSpPr>
        <p:grpSpPr>
          <a:xfrm>
            <a:off x="-1" y="6176283"/>
            <a:ext cx="1823356" cy="662925"/>
            <a:chOff x="-10887" y="5980339"/>
            <a:chExt cx="1823356" cy="662925"/>
          </a:xfrm>
        </p:grpSpPr>
        <p:sp>
          <p:nvSpPr>
            <p:cNvPr id="7" name="フッター プレースホルダー 5">
              <a:extLst>
                <a:ext uri="{FF2B5EF4-FFF2-40B4-BE49-F238E27FC236}">
                  <a16:creationId xmlns:a16="http://schemas.microsoft.com/office/drawing/2014/main" id="{993DC619-7B09-7EC6-0417-2EEF253133C7}"/>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87C7FA1-8212-AF6A-D716-E98F0439DE8B}"/>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10</a:t>
              </a:r>
              <a:r>
                <a:rPr kumimoji="1" lang="ja-JP" altLang="en-US" sz="1400" dirty="0"/>
                <a:t>ページ</a:t>
              </a:r>
            </a:p>
          </p:txBody>
        </p:sp>
      </p:grpSp>
      <p:grpSp>
        <p:nvGrpSpPr>
          <p:cNvPr id="2" name="グループ化 1">
            <a:extLst>
              <a:ext uri="{FF2B5EF4-FFF2-40B4-BE49-F238E27FC236}">
                <a16:creationId xmlns:a16="http://schemas.microsoft.com/office/drawing/2014/main" id="{0FFA3A3A-C6EE-23D8-3B45-5870BDF5678F}"/>
              </a:ext>
            </a:extLst>
          </p:cNvPr>
          <p:cNvGrpSpPr/>
          <p:nvPr/>
        </p:nvGrpSpPr>
        <p:grpSpPr>
          <a:xfrm>
            <a:off x="542343" y="1653787"/>
            <a:ext cx="4798005" cy="541110"/>
            <a:chOff x="668991" y="1966346"/>
            <a:chExt cx="2723840" cy="541110"/>
          </a:xfrm>
        </p:grpSpPr>
        <p:sp>
          <p:nvSpPr>
            <p:cNvPr id="3" name="テキスト ボックス 2">
              <a:extLst>
                <a:ext uri="{FF2B5EF4-FFF2-40B4-BE49-F238E27FC236}">
                  <a16:creationId xmlns:a16="http://schemas.microsoft.com/office/drawing/2014/main" id="{69BF4B82-C8A6-1467-8B94-4A392328B470}"/>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en-US" altLang="ja-JP" sz="2400" b="1" dirty="0">
                  <a:solidFill>
                    <a:schemeClr val="bg1"/>
                  </a:solidFill>
                </a:rPr>
                <a:t>1</a:t>
              </a:r>
              <a:endParaRPr kumimoji="1" lang="en-US" altLang="ja-JP" sz="2400" b="1" dirty="0">
                <a:solidFill>
                  <a:schemeClr val="bg1"/>
                </a:solidFill>
              </a:endParaRPr>
            </a:p>
          </p:txBody>
        </p:sp>
        <p:sp>
          <p:nvSpPr>
            <p:cNvPr id="10" name="テキスト ボックス 9">
              <a:extLst>
                <a:ext uri="{FF2B5EF4-FFF2-40B4-BE49-F238E27FC236}">
                  <a16:creationId xmlns:a16="http://schemas.microsoft.com/office/drawing/2014/main" id="{360DCE34-CF8D-E58D-4141-3E27ECEAF65F}"/>
                </a:ext>
              </a:extLst>
            </p:cNvPr>
            <p:cNvSpPr txBox="1"/>
            <p:nvPr/>
          </p:nvSpPr>
          <p:spPr>
            <a:xfrm>
              <a:off x="981401" y="1984236"/>
              <a:ext cx="2411430" cy="523220"/>
            </a:xfrm>
            <a:prstGeom prst="rect">
              <a:avLst/>
            </a:prstGeom>
            <a:noFill/>
          </p:spPr>
          <p:txBody>
            <a:bodyPr wrap="square">
              <a:spAutoFit/>
            </a:bodyPr>
            <a:lstStyle/>
            <a:p>
              <a:r>
                <a:rPr lang="ja-JP" altLang="en-US" sz="2800" b="1" dirty="0">
                  <a:latin typeface="PUDShinGoPr6N-Medium"/>
                </a:rPr>
                <a:t>老齢年金の仕組み</a:t>
              </a:r>
              <a:endParaRPr lang="ja-JP" altLang="en-US" sz="2800" b="1" dirty="0"/>
            </a:p>
          </p:txBody>
        </p:sp>
      </p:grpSp>
      <p:grpSp>
        <p:nvGrpSpPr>
          <p:cNvPr id="21" name="グループ化 20">
            <a:extLst>
              <a:ext uri="{FF2B5EF4-FFF2-40B4-BE49-F238E27FC236}">
                <a16:creationId xmlns:a16="http://schemas.microsoft.com/office/drawing/2014/main" id="{333ACABD-DA64-2D3E-5CA9-7C2051890AC4}"/>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CA82A735-4A19-A4AE-E834-68DF4CB9A2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8E2828B6-47CC-5A06-126B-E89E02FED1E4}"/>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5" name="テキスト ボックス 14">
            <a:extLst>
              <a:ext uri="{FF2B5EF4-FFF2-40B4-BE49-F238E27FC236}">
                <a16:creationId xmlns:a16="http://schemas.microsoft.com/office/drawing/2014/main" id="{90A3439C-60F0-DBE4-305B-B43F1B368AC7}"/>
              </a:ext>
            </a:extLst>
          </p:cNvPr>
          <p:cNvSpPr txBox="1"/>
          <p:nvPr/>
        </p:nvSpPr>
        <p:spPr>
          <a:xfrm>
            <a:off x="604935" y="2323089"/>
            <a:ext cx="8237997" cy="400110"/>
          </a:xfrm>
          <a:prstGeom prst="rect">
            <a:avLst/>
          </a:prstGeom>
          <a:noFill/>
        </p:spPr>
        <p:txBody>
          <a:bodyPr wrap="square" rtlCol="0">
            <a:spAutoFit/>
          </a:bodyPr>
          <a:lstStyle/>
          <a:p>
            <a:r>
              <a:rPr lang="ja-JP" altLang="en-US" sz="2000" b="1" dirty="0">
                <a:solidFill>
                  <a:srgbClr val="0073BD"/>
                </a:solidFill>
              </a:rPr>
              <a:t>■</a:t>
            </a:r>
            <a:r>
              <a:rPr lang="ja-JP" altLang="en-US" sz="2000" b="1" dirty="0"/>
              <a:t>老齢年金額・加算額（</a:t>
            </a:r>
            <a:r>
              <a:rPr lang="en-US" altLang="ja-JP" sz="2000" b="1" dirty="0"/>
              <a:t>2026</a:t>
            </a:r>
            <a:r>
              <a:rPr lang="ja-JP" altLang="en-US" sz="2000" b="1" dirty="0"/>
              <a:t>（令和</a:t>
            </a:r>
            <a:r>
              <a:rPr lang="en-US" altLang="ja-JP" sz="2000" b="1" dirty="0"/>
              <a:t>8</a:t>
            </a:r>
            <a:r>
              <a:rPr lang="ja-JP" altLang="en-US" sz="2000" b="1" dirty="0"/>
              <a:t>）年度）</a:t>
            </a:r>
            <a:endParaRPr kumimoji="1" lang="ja-JP" altLang="en-US" sz="2000" b="1" dirty="0"/>
          </a:p>
        </p:txBody>
      </p:sp>
      <p:graphicFrame>
        <p:nvGraphicFramePr>
          <p:cNvPr id="20" name="表 19">
            <a:extLst>
              <a:ext uri="{FF2B5EF4-FFF2-40B4-BE49-F238E27FC236}">
                <a16:creationId xmlns:a16="http://schemas.microsoft.com/office/drawing/2014/main" id="{B7E767DF-E49A-EA1F-7861-CBE3ED1B544B}"/>
              </a:ext>
            </a:extLst>
          </p:cNvPr>
          <p:cNvGraphicFramePr>
            <a:graphicFrameLocks noGrp="1" noDrilldown="1" noMove="1" noResize="1"/>
          </p:cNvGraphicFramePr>
          <p:nvPr>
            <p:extLst>
              <p:ext uri="{D42A27DB-BD31-4B8C-83A1-F6EECF244321}">
                <p14:modId xmlns:p14="http://schemas.microsoft.com/office/powerpoint/2010/main" val="3426932689"/>
              </p:ext>
            </p:extLst>
          </p:nvPr>
        </p:nvGraphicFramePr>
        <p:xfrm>
          <a:off x="706437" y="2683956"/>
          <a:ext cx="10779126" cy="3348002"/>
        </p:xfrm>
        <a:graphic>
          <a:graphicData uri="http://schemas.openxmlformats.org/drawingml/2006/table">
            <a:tbl>
              <a:tblPr firstRow="1" bandRow="1">
                <a:tableStyleId>{073A0DAA-6AF3-43AB-8588-CEC1D06C72B9}</a:tableStyleId>
              </a:tblPr>
              <a:tblGrid>
                <a:gridCol w="377826">
                  <a:extLst>
                    <a:ext uri="{9D8B030D-6E8A-4147-A177-3AD203B41FA5}">
                      <a16:colId xmlns:a16="http://schemas.microsoft.com/office/drawing/2014/main" val="78202169"/>
                    </a:ext>
                  </a:extLst>
                </a:gridCol>
                <a:gridCol w="2047875">
                  <a:extLst>
                    <a:ext uri="{9D8B030D-6E8A-4147-A177-3AD203B41FA5}">
                      <a16:colId xmlns:a16="http://schemas.microsoft.com/office/drawing/2014/main" val="2611134660"/>
                    </a:ext>
                  </a:extLst>
                </a:gridCol>
                <a:gridCol w="6296025">
                  <a:extLst>
                    <a:ext uri="{9D8B030D-6E8A-4147-A177-3AD203B41FA5}">
                      <a16:colId xmlns:a16="http://schemas.microsoft.com/office/drawing/2014/main" val="1871804605"/>
                    </a:ext>
                  </a:extLst>
                </a:gridCol>
                <a:gridCol w="2057400">
                  <a:extLst>
                    <a:ext uri="{9D8B030D-6E8A-4147-A177-3AD203B41FA5}">
                      <a16:colId xmlns:a16="http://schemas.microsoft.com/office/drawing/2014/main" val="940881905"/>
                    </a:ext>
                  </a:extLst>
                </a:gridCol>
              </a:tblGrid>
              <a:tr h="470011">
                <a:tc gridSpan="2">
                  <a:txBody>
                    <a:bodyPr/>
                    <a:lstStyle/>
                    <a:p>
                      <a:pPr algn="ctr"/>
                      <a:r>
                        <a:rPr kumimoji="1" lang="ja-JP" altLang="en-US" dirty="0">
                          <a:solidFill>
                            <a:schemeClr val="tx1"/>
                          </a:solidFill>
                        </a:rPr>
                        <a:t>年金の種類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dirty="0"/>
                    </a:p>
                  </a:txBody>
                  <a:tcPr/>
                </a:tc>
                <a:tc>
                  <a:txBody>
                    <a:bodyPr/>
                    <a:lstStyle/>
                    <a:p>
                      <a:pPr algn="ctr"/>
                      <a:r>
                        <a:rPr kumimoji="1" lang="ja-JP" altLang="en-US" dirty="0">
                          <a:solidFill>
                            <a:schemeClr val="tx1"/>
                          </a:solidFill>
                        </a:rPr>
                        <a:t>条件など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kumimoji="1" lang="ja-JP" altLang="en-US" dirty="0">
                          <a:solidFill>
                            <a:schemeClr val="tx1"/>
                          </a:solidFill>
                        </a:rPr>
                        <a:t>年金額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72696477"/>
                  </a:ext>
                </a:extLst>
              </a:tr>
              <a:tr h="470011">
                <a:tc rowSpan="2" gridSpan="2">
                  <a:txBody>
                    <a:bodyPr/>
                    <a:lstStyle/>
                    <a:p>
                      <a:pPr algn="ctr"/>
                      <a:r>
                        <a:rPr kumimoji="1" lang="ja-JP" altLang="en-US" b="1" dirty="0"/>
                        <a:t>老齢基礎年金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rowSpan="2" hMerge="1">
                  <a:txBody>
                    <a:bodyPr/>
                    <a:lstStyle/>
                    <a:p>
                      <a:endParaRPr kumimoji="1" lang="ja-JP" altLang="en-US" dirty="0"/>
                    </a:p>
                  </a:txBody>
                  <a:tcPr/>
                </a:tc>
                <a:tc>
                  <a:txBody>
                    <a:bodyPr/>
                    <a:lstStyle/>
                    <a:p>
                      <a:r>
                        <a:rPr kumimoji="1" lang="en-US" altLang="ja-JP" b="1" dirty="0"/>
                        <a:t>70</a:t>
                      </a:r>
                      <a:r>
                        <a:rPr kumimoji="1" lang="ja-JP" altLang="en-US" b="1" dirty="0"/>
                        <a:t>歳以下</a:t>
                      </a:r>
                      <a:r>
                        <a:rPr kumimoji="1" lang="ja-JP" altLang="en-US" sz="1600" dirty="0"/>
                        <a:t>（</a:t>
                      </a:r>
                      <a:r>
                        <a:rPr kumimoji="1" lang="en-US" altLang="ja-JP" sz="1600" dirty="0"/>
                        <a:t>1956</a:t>
                      </a:r>
                      <a:r>
                        <a:rPr kumimoji="1" lang="ja-JP" altLang="en-US" sz="1600" dirty="0"/>
                        <a:t>（昭和</a:t>
                      </a:r>
                      <a:r>
                        <a:rPr kumimoji="1" lang="en-US" altLang="ja-JP" sz="1600" dirty="0"/>
                        <a:t>31</a:t>
                      </a:r>
                      <a:r>
                        <a:rPr kumimoji="1" lang="ja-JP" altLang="en-US" sz="1600" dirty="0"/>
                        <a:t>）年</a:t>
                      </a:r>
                      <a:r>
                        <a:rPr kumimoji="1" lang="en-US" altLang="ja-JP" sz="1600" dirty="0"/>
                        <a:t>4</a:t>
                      </a:r>
                      <a:r>
                        <a:rPr kumimoji="1" lang="ja-JP" altLang="en-US" sz="1600" dirty="0"/>
                        <a:t>月</a:t>
                      </a:r>
                      <a:r>
                        <a:rPr kumimoji="1" lang="en-US" altLang="ja-JP" sz="1600" dirty="0"/>
                        <a:t>2</a:t>
                      </a:r>
                      <a:r>
                        <a:rPr kumimoji="1" lang="ja-JP" altLang="en-US" sz="1600" dirty="0"/>
                        <a:t>日以降生まれ）</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algn="r"/>
                      <a:r>
                        <a:rPr kumimoji="1" lang="en-US" altLang="ja-JP" b="1" dirty="0"/>
                        <a:t>847,300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4238143122"/>
                  </a:ext>
                </a:extLst>
              </a:tr>
              <a:tr h="470011">
                <a:tc gridSpan="2" vMerge="1">
                  <a:txBody>
                    <a:bodyPr/>
                    <a:lstStyle/>
                    <a:p>
                      <a:endParaRPr kumimoji="1" lang="ja-JP" altLang="en-US" dirty="0"/>
                    </a:p>
                  </a:txBody>
                  <a:tcPr/>
                </a:tc>
                <a:tc hMerge="1" vMerge="1">
                  <a:txBody>
                    <a:bodyPr/>
                    <a:lstStyle/>
                    <a:p>
                      <a:endParaRPr kumimoji="1" lang="ja-JP" altLang="en-US" dirty="0"/>
                    </a:p>
                  </a:txBody>
                  <a:tcPr/>
                </a:tc>
                <a:tc>
                  <a:txBody>
                    <a:bodyPr/>
                    <a:lstStyle/>
                    <a:p>
                      <a:r>
                        <a:rPr kumimoji="1" lang="en-US" altLang="ja-JP" b="1" dirty="0"/>
                        <a:t>71</a:t>
                      </a:r>
                      <a:r>
                        <a:rPr kumimoji="1" lang="ja-JP" altLang="en-US" b="1" dirty="0"/>
                        <a:t>歳以上</a:t>
                      </a:r>
                      <a:r>
                        <a:rPr kumimoji="1" lang="ja-JP" altLang="en-US" sz="1600" dirty="0"/>
                        <a:t>（</a:t>
                      </a:r>
                      <a:r>
                        <a:rPr kumimoji="1" lang="en-US" altLang="ja-JP" sz="1600" dirty="0"/>
                        <a:t>1956</a:t>
                      </a:r>
                      <a:r>
                        <a:rPr kumimoji="1" lang="ja-JP" altLang="en-US" sz="1600" dirty="0"/>
                        <a:t>（昭和</a:t>
                      </a:r>
                      <a:r>
                        <a:rPr kumimoji="1" lang="en-US" altLang="ja-JP" sz="1600" dirty="0"/>
                        <a:t>31</a:t>
                      </a:r>
                      <a:r>
                        <a:rPr kumimoji="1" lang="ja-JP" altLang="en-US" sz="1600" dirty="0"/>
                        <a:t>）年</a:t>
                      </a:r>
                      <a:r>
                        <a:rPr kumimoji="1" lang="en-US" altLang="ja-JP" sz="1600" dirty="0"/>
                        <a:t>4</a:t>
                      </a:r>
                      <a:r>
                        <a:rPr kumimoji="1" lang="ja-JP" altLang="en-US" sz="1600" dirty="0"/>
                        <a:t>月</a:t>
                      </a:r>
                      <a:r>
                        <a:rPr kumimoji="1" lang="en-US" altLang="ja-JP" sz="1600" dirty="0"/>
                        <a:t>1</a:t>
                      </a:r>
                      <a:r>
                        <a:rPr kumimoji="1" lang="ja-JP" altLang="en-US" sz="1600" dirty="0"/>
                        <a:t>日以前生まれ）</a:t>
                      </a:r>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b="1" dirty="0"/>
                        <a:t>844,900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4172927270"/>
                  </a:ext>
                </a:extLst>
              </a:tr>
              <a:tr h="470011">
                <a:tc rowSpan="3">
                  <a:txBody>
                    <a:bodyPr/>
                    <a:lstStyle/>
                    <a:p>
                      <a:r>
                        <a:rPr kumimoji="1" lang="ja-JP" altLang="en-US" sz="1600" b="1" dirty="0"/>
                        <a:t>老齢厚生年金に加算</a:t>
                      </a: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a:txBody>
                    <a:bodyPr/>
                    <a:lstStyle/>
                    <a:p>
                      <a:pPr algn="ctr"/>
                      <a:r>
                        <a:rPr kumimoji="1" lang="ja-JP" altLang="en-US" b="1" dirty="0"/>
                        <a:t>配偶者加給年金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a:txBody>
                    <a:bodyPr/>
                    <a:lstStyle/>
                    <a:p>
                      <a:pPr algn="l"/>
                      <a:r>
                        <a:rPr kumimoji="1" lang="ja-JP" altLang="en-US" b="1" dirty="0"/>
                        <a:t>生計を維持されている </a:t>
                      </a:r>
                      <a:r>
                        <a:rPr kumimoji="1" lang="en-US" altLang="ja-JP" b="1" dirty="0"/>
                        <a:t>65 </a:t>
                      </a:r>
                      <a:r>
                        <a:rPr kumimoji="1" lang="ja-JP" altLang="en-US" b="1" dirty="0"/>
                        <a:t>歳未満の配偶者がいる場合に加算。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b="1" dirty="0"/>
                        <a:t>423,700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extLst>
                  <a:ext uri="{0D108BD9-81ED-4DB2-BD59-A6C34878D82A}">
                    <a16:rowId xmlns:a16="http://schemas.microsoft.com/office/drawing/2014/main" val="369393698"/>
                  </a:ext>
                </a:extLst>
              </a:tr>
              <a:tr h="733979">
                <a:tc vMerge="1">
                  <a:txBody>
                    <a:bodyPr/>
                    <a:lstStyle/>
                    <a:p>
                      <a:endParaRPr kumimoji="1" lang="ja-JP" altLang="en-US" dirty="0"/>
                    </a:p>
                  </a:txBody>
                  <a:tcPr/>
                </a:tc>
                <a:tc>
                  <a:txBody>
                    <a:bodyPr/>
                    <a:lstStyle/>
                    <a:p>
                      <a:pPr algn="ctr"/>
                      <a:r>
                        <a:rPr kumimoji="1" lang="ja-JP" altLang="en-US" b="1" dirty="0"/>
                        <a:t>子どもの加算</a:t>
                      </a:r>
                      <a:endParaRPr kumimoji="1" lang="en-US" altLang="ja-JP" b="1" dirty="0"/>
                    </a:p>
                    <a:p>
                      <a:pPr algn="ctr"/>
                      <a:r>
                        <a:rPr kumimoji="1" lang="ja-JP" altLang="en-US" sz="1400" dirty="0"/>
                        <a:t>（１人目・２人目）</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rowSpan="2">
                  <a:txBody>
                    <a:bodyPr/>
                    <a:lstStyle/>
                    <a:p>
                      <a:pPr algn="l"/>
                      <a:r>
                        <a:rPr kumimoji="1" lang="ja-JP" altLang="en-US" b="1" dirty="0"/>
                        <a:t>生計を維持されている </a:t>
                      </a:r>
                      <a:r>
                        <a:rPr kumimoji="1" lang="en-US" altLang="ja-JP" b="1" dirty="0"/>
                        <a:t>18 </a:t>
                      </a:r>
                      <a:r>
                        <a:rPr kumimoji="1" lang="ja-JP" altLang="en-US" b="1" dirty="0"/>
                        <a:t>歳到達年度の末日までの子どもがいる場合に加算</a:t>
                      </a:r>
                      <a:r>
                        <a:rPr kumimoji="1" lang="ja-JP" altLang="en-US" b="0" dirty="0"/>
                        <a:t>（</a:t>
                      </a:r>
                      <a:r>
                        <a:rPr kumimoji="1" lang="en-US" altLang="ja-JP" b="0" dirty="0"/>
                        <a:t>1 </a:t>
                      </a:r>
                      <a:r>
                        <a:rPr kumimoji="1" lang="ja-JP" altLang="en-US" b="0" dirty="0"/>
                        <a:t>級・</a:t>
                      </a:r>
                      <a:r>
                        <a:rPr kumimoji="1" lang="en-US" altLang="ja-JP" b="0" dirty="0"/>
                        <a:t>2 </a:t>
                      </a:r>
                      <a:r>
                        <a:rPr kumimoji="1" lang="ja-JP" altLang="en-US" b="0" dirty="0"/>
                        <a:t>級の障害状態にある子どもの場合は </a:t>
                      </a:r>
                      <a:r>
                        <a:rPr kumimoji="1" lang="en-US" altLang="ja-JP" b="0" dirty="0"/>
                        <a:t>20 </a:t>
                      </a:r>
                      <a:r>
                        <a:rPr kumimoji="1" lang="ja-JP" altLang="en-US" b="0" dirty="0"/>
                        <a:t>歳未満）</a:t>
                      </a:r>
                      <a:r>
                        <a:rPr kumimoji="1" lang="ja-JP" altLang="en-US" b="1"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1" dirty="0"/>
                        <a:t>各</a:t>
                      </a:r>
                      <a:r>
                        <a:rPr kumimoji="1" lang="en-US" altLang="ja-JP" b="1" dirty="0"/>
                        <a:t>243,800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extLst>
                  <a:ext uri="{0D108BD9-81ED-4DB2-BD59-A6C34878D82A}">
                    <a16:rowId xmlns:a16="http://schemas.microsoft.com/office/drawing/2014/main" val="4135904567"/>
                  </a:ext>
                </a:extLst>
              </a:tr>
              <a:tr h="733979">
                <a:tc vMerge="1">
                  <a:txBody>
                    <a:bodyPr/>
                    <a:lstStyle/>
                    <a:p>
                      <a:endParaRPr kumimoji="1" lang="ja-JP" altLang="en-US" dirty="0"/>
                    </a:p>
                  </a:txBody>
                  <a:tcPr>
                    <a:lnT w="12700" cap="flat" cmpd="sng" algn="ctr">
                      <a:solidFill>
                        <a:schemeClr val="tx1"/>
                      </a:solidFill>
                      <a:prstDash val="solid"/>
                      <a:round/>
                      <a:headEnd type="none" w="med" len="med"/>
                      <a:tailEnd type="none" w="med" len="med"/>
                    </a:lnT>
                  </a:tcPr>
                </a:tc>
                <a:tc>
                  <a:txBody>
                    <a:bodyPr/>
                    <a:lstStyle/>
                    <a:p>
                      <a:pPr algn="ctr"/>
                      <a:r>
                        <a:rPr kumimoji="1" lang="ja-JP" altLang="en-US" b="1" dirty="0"/>
                        <a:t>子どもの加算</a:t>
                      </a:r>
                      <a:endParaRPr kumimoji="1" lang="en-US" altLang="ja-JP" b="1" dirty="0"/>
                    </a:p>
                    <a:p>
                      <a:pPr algn="ctr"/>
                      <a:r>
                        <a:rPr kumimoji="1" lang="ja-JP" altLang="en-US" sz="1400" dirty="0"/>
                        <a:t>（３人目以降）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vMerge="1">
                  <a:txBody>
                    <a:bodyPr/>
                    <a:lstStyle/>
                    <a:p>
                      <a:endParaRPr kumimoji="1" lang="ja-JP" altLang="en-US"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600" b="1" dirty="0"/>
                        <a:t>各</a:t>
                      </a:r>
                      <a:r>
                        <a:rPr kumimoji="1" lang="en-US" altLang="ja-JP" b="1" dirty="0"/>
                        <a:t>81,300</a:t>
                      </a:r>
                      <a:r>
                        <a:rPr kumimoji="1" lang="ja-JP" altLang="en-US" b="1" dirty="0"/>
                        <a:t>円</a:t>
                      </a:r>
                      <a:r>
                        <a:rPr kumimoji="1" lang="en-US" altLang="ja-JP" b="1" dirty="0"/>
                        <a:t>/</a:t>
                      </a:r>
                      <a:r>
                        <a:rPr kumimoji="1" lang="ja-JP" altLang="en-US"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CDB"/>
                    </a:solidFill>
                  </a:tcPr>
                </a:tc>
                <a:extLst>
                  <a:ext uri="{0D108BD9-81ED-4DB2-BD59-A6C34878D82A}">
                    <a16:rowId xmlns:a16="http://schemas.microsoft.com/office/drawing/2014/main" val="2904275769"/>
                  </a:ext>
                </a:extLst>
              </a:tr>
            </a:tbl>
          </a:graphicData>
        </a:graphic>
      </p:graphicFrame>
      <p:pic>
        <p:nvPicPr>
          <p:cNvPr id="26" name="図 25">
            <a:extLst>
              <a:ext uri="{FF2B5EF4-FFF2-40B4-BE49-F238E27FC236}">
                <a16:creationId xmlns:a16="http://schemas.microsoft.com/office/drawing/2014/main" id="{9960D676-AD73-02F7-83E2-CC9196248F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28" name="テキスト ボックス 27">
            <a:extLst>
              <a:ext uri="{FF2B5EF4-FFF2-40B4-BE49-F238E27FC236}">
                <a16:creationId xmlns:a16="http://schemas.microsoft.com/office/drawing/2014/main" id="{C792CF90-6E67-E5F0-A753-B3331AFB6964}"/>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D0C22B39-F522-B019-2E4B-8C81A53D957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370617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94223-CCAB-D84F-2F9C-DD8CEE0CE11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979A02D1-382F-B472-5C29-F88E55057E6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1177B9E-817D-7DAE-8991-E14D6B46D6D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8CD10D8-78A2-8034-78CF-1D68BB47DEED}"/>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AD5A785-B3BE-5E70-35EE-12A876ECB135}"/>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99878852-436E-741D-4D14-C2E2A3C6685B}"/>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1AB0AD7-0933-ED9E-B538-5ACD838DC7EF}"/>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11</a:t>
              </a:r>
              <a:r>
                <a:rPr kumimoji="1" lang="ja-JP" altLang="en-US" sz="1400" dirty="0"/>
                <a:t>ページ</a:t>
              </a:r>
            </a:p>
          </p:txBody>
        </p:sp>
      </p:grpSp>
      <p:grpSp>
        <p:nvGrpSpPr>
          <p:cNvPr id="21" name="グループ化 20">
            <a:extLst>
              <a:ext uri="{FF2B5EF4-FFF2-40B4-BE49-F238E27FC236}">
                <a16:creationId xmlns:a16="http://schemas.microsoft.com/office/drawing/2014/main" id="{3996B6E2-5ECB-E7D2-B9FE-2E2C2B8F0671}"/>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600092F2-E518-6C71-19C0-C851E4CA0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1088B6AB-158C-45F2-C719-9718AA456648}"/>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3" name="図 2">
            <a:extLst>
              <a:ext uri="{FF2B5EF4-FFF2-40B4-BE49-F238E27FC236}">
                <a16:creationId xmlns:a16="http://schemas.microsoft.com/office/drawing/2014/main" id="{71B1D4E4-51FC-6FD2-BCFA-3745A300D75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6165"/>
          <a:stretch>
            <a:fillRect/>
          </a:stretch>
        </p:blipFill>
        <p:spPr>
          <a:xfrm>
            <a:off x="829308" y="1762311"/>
            <a:ext cx="10056409" cy="647790"/>
          </a:xfrm>
          <a:prstGeom prst="rect">
            <a:avLst/>
          </a:prstGeom>
        </p:spPr>
      </p:pic>
      <p:pic>
        <p:nvPicPr>
          <p:cNvPr id="11" name="図 10">
            <a:extLst>
              <a:ext uri="{FF2B5EF4-FFF2-40B4-BE49-F238E27FC236}">
                <a16:creationId xmlns:a16="http://schemas.microsoft.com/office/drawing/2014/main" id="{B83CB924-4006-9E3E-F5E5-00638E7F0EB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331540" y="2545463"/>
            <a:ext cx="6785719" cy="1325616"/>
          </a:xfrm>
          <a:prstGeom prst="rect">
            <a:avLst/>
          </a:prstGeom>
        </p:spPr>
      </p:pic>
      <p:pic>
        <p:nvPicPr>
          <p:cNvPr id="22" name="図 21">
            <a:extLst>
              <a:ext uri="{FF2B5EF4-FFF2-40B4-BE49-F238E27FC236}">
                <a16:creationId xmlns:a16="http://schemas.microsoft.com/office/drawing/2014/main" id="{279D0B71-E52A-E8C8-7694-39DA57B63AB8}"/>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19680" y="4006441"/>
            <a:ext cx="10781667" cy="1944355"/>
          </a:xfrm>
          <a:prstGeom prst="rect">
            <a:avLst/>
          </a:prstGeom>
        </p:spPr>
      </p:pic>
      <p:sp>
        <p:nvSpPr>
          <p:cNvPr id="26" name="テキスト ボックス 25">
            <a:extLst>
              <a:ext uri="{FF2B5EF4-FFF2-40B4-BE49-F238E27FC236}">
                <a16:creationId xmlns:a16="http://schemas.microsoft.com/office/drawing/2014/main" id="{A3A76F2A-B920-6387-005F-3D20130F8E44}"/>
              </a:ext>
            </a:extLst>
          </p:cNvPr>
          <p:cNvSpPr txBox="1"/>
          <p:nvPr/>
        </p:nvSpPr>
        <p:spPr>
          <a:xfrm>
            <a:off x="5308600" y="6071961"/>
            <a:ext cx="6819900" cy="307777"/>
          </a:xfrm>
          <a:prstGeom prst="rect">
            <a:avLst/>
          </a:prstGeom>
          <a:noFill/>
        </p:spPr>
        <p:txBody>
          <a:bodyPr wrap="square">
            <a:spAutoFit/>
          </a:bodyPr>
          <a:lstStyle/>
          <a:p>
            <a:r>
              <a:rPr lang="ja-JP" altLang="en-US" sz="1400" b="1" dirty="0">
                <a:latin typeface="+mn-ea"/>
              </a:rPr>
              <a:t>＜生命保険文化センター「ねんきんガイド」</a:t>
            </a:r>
            <a:r>
              <a:rPr lang="en-US" altLang="ja-JP" sz="1400" b="1" dirty="0">
                <a:latin typeface="+mn-ea"/>
              </a:rPr>
              <a:t>(2026 </a:t>
            </a:r>
            <a:r>
              <a:rPr lang="ja-JP" altLang="en-US" sz="1400" b="1" dirty="0">
                <a:latin typeface="+mn-ea"/>
              </a:rPr>
              <a:t>年 </a:t>
            </a:r>
            <a:r>
              <a:rPr lang="en-US" altLang="ja-JP" sz="1400" b="1" dirty="0">
                <a:latin typeface="+mn-ea"/>
              </a:rPr>
              <a:t>6 </a:t>
            </a:r>
            <a:r>
              <a:rPr lang="ja-JP" altLang="en-US" sz="1400" b="1" dirty="0">
                <a:latin typeface="+mn-ea"/>
              </a:rPr>
              <a:t>月改訂版</a:t>
            </a:r>
            <a:r>
              <a:rPr lang="en-US" altLang="ja-JP" sz="1400" b="1" dirty="0">
                <a:latin typeface="+mn-ea"/>
              </a:rPr>
              <a:t>)</a:t>
            </a:r>
            <a:r>
              <a:rPr lang="ja-JP" altLang="en-US" sz="1400" b="1" dirty="0">
                <a:latin typeface="+mn-ea"/>
              </a:rPr>
              <a:t>をもとに作成＞</a:t>
            </a:r>
            <a:endParaRPr lang="ja-JP" altLang="en-US" sz="4400" b="1" dirty="0">
              <a:latin typeface="+mn-ea"/>
            </a:endParaRPr>
          </a:p>
        </p:txBody>
      </p:sp>
      <p:pic>
        <p:nvPicPr>
          <p:cNvPr id="10" name="図 9">
            <a:extLst>
              <a:ext uri="{FF2B5EF4-FFF2-40B4-BE49-F238E27FC236}">
                <a16:creationId xmlns:a16="http://schemas.microsoft.com/office/drawing/2014/main" id="{F9B427FC-DAA8-E153-7B54-745DA77D63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5" name="テキスト ボックス 14">
            <a:extLst>
              <a:ext uri="{FF2B5EF4-FFF2-40B4-BE49-F238E27FC236}">
                <a16:creationId xmlns:a16="http://schemas.microsoft.com/office/drawing/2014/main" id="{D24E0EDD-1E61-2207-A07B-D78A669087C6}"/>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7D3A5A90-175A-9B7B-9243-247CB693A0A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28408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503F4-643C-5A08-AA33-7289856A7BAA}"/>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B07FB144-F943-8477-54B9-926799C3F58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6283067" y="1653400"/>
            <a:ext cx="5106564" cy="4649343"/>
          </a:xfrm>
          <a:prstGeom prst="rect">
            <a:avLst/>
          </a:prstGeom>
        </p:spPr>
      </p:pic>
      <p:pic>
        <p:nvPicPr>
          <p:cNvPr id="12" name="図 11">
            <a:extLst>
              <a:ext uri="{FF2B5EF4-FFF2-40B4-BE49-F238E27FC236}">
                <a16:creationId xmlns:a16="http://schemas.microsoft.com/office/drawing/2014/main" id="{0B858AF4-06ED-774A-0D10-00BFAC5EAECD}"/>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823355" y="1787321"/>
            <a:ext cx="3211286" cy="4530609"/>
          </a:xfrm>
          <a:prstGeom prst="rect">
            <a:avLst/>
          </a:prstGeom>
        </p:spPr>
      </p:pic>
      <p:sp>
        <p:nvSpPr>
          <p:cNvPr id="5" name="楕円 4">
            <a:extLst>
              <a:ext uri="{FF2B5EF4-FFF2-40B4-BE49-F238E27FC236}">
                <a16:creationId xmlns:a16="http://schemas.microsoft.com/office/drawing/2014/main" id="{F89D3FF4-7DD6-DC21-416A-86FF9772E3D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65BC504-83D0-17D6-FC49-7B1DBC7BA58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A285B43-3C22-0632-75DC-A1506B044F1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EACD0ED-31E1-32C2-0233-C99FC2B0E328}"/>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F268A327-6872-26F0-647D-13A05B3CF4F4}"/>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95DE8F5-5D0D-1421-F847-F0F334BE61EF}"/>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11</a:t>
              </a:r>
              <a:r>
                <a:rPr kumimoji="1" lang="ja-JP" altLang="en-US" sz="1400" dirty="0"/>
                <a:t>ページ</a:t>
              </a:r>
            </a:p>
          </p:txBody>
        </p:sp>
      </p:grpSp>
      <p:grpSp>
        <p:nvGrpSpPr>
          <p:cNvPr id="21" name="グループ化 20">
            <a:extLst>
              <a:ext uri="{FF2B5EF4-FFF2-40B4-BE49-F238E27FC236}">
                <a16:creationId xmlns:a16="http://schemas.microsoft.com/office/drawing/2014/main" id="{D733F161-5BB4-D833-330B-57D9771EADD0}"/>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BAE7F225-A57A-F1D4-BAFA-07E2F9022E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56ABAC2B-338E-8EAA-30E9-9BC26A42C7D1}"/>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5" name="テキスト ボックス 14">
            <a:extLst>
              <a:ext uri="{FF2B5EF4-FFF2-40B4-BE49-F238E27FC236}">
                <a16:creationId xmlns:a16="http://schemas.microsoft.com/office/drawing/2014/main" id="{D9F3B694-094E-85C6-5845-9CC49B7374E0}"/>
              </a:ext>
            </a:extLst>
          </p:cNvPr>
          <p:cNvSpPr txBox="1"/>
          <p:nvPr/>
        </p:nvSpPr>
        <p:spPr>
          <a:xfrm>
            <a:off x="6062058" y="1470627"/>
            <a:ext cx="3336147" cy="369332"/>
          </a:xfrm>
          <a:prstGeom prst="rect">
            <a:avLst/>
          </a:prstGeom>
          <a:noFill/>
        </p:spPr>
        <p:txBody>
          <a:bodyPr wrap="square" rtlCol="0">
            <a:spAutoFit/>
          </a:bodyPr>
          <a:lstStyle/>
          <a:p>
            <a:r>
              <a:rPr kumimoji="1" lang="ja-JP" altLang="en-US" b="1" dirty="0">
                <a:solidFill>
                  <a:srgbClr val="0073BD"/>
                </a:solidFill>
              </a:rPr>
              <a:t>■</a:t>
            </a:r>
            <a:r>
              <a:rPr kumimoji="1" lang="ja-JP" altLang="en-US" b="1" dirty="0"/>
              <a:t>老齢厚生年金早見表</a:t>
            </a:r>
          </a:p>
        </p:txBody>
      </p:sp>
      <p:sp>
        <p:nvSpPr>
          <p:cNvPr id="10" name="テキスト ボックス 9">
            <a:extLst>
              <a:ext uri="{FF2B5EF4-FFF2-40B4-BE49-F238E27FC236}">
                <a16:creationId xmlns:a16="http://schemas.microsoft.com/office/drawing/2014/main" id="{763FFE6B-109D-4BC2-51A5-EBD32ED67FA5}"/>
              </a:ext>
            </a:extLst>
          </p:cNvPr>
          <p:cNvSpPr txBox="1"/>
          <p:nvPr/>
        </p:nvSpPr>
        <p:spPr>
          <a:xfrm>
            <a:off x="951007" y="1450645"/>
            <a:ext cx="4916389" cy="369332"/>
          </a:xfrm>
          <a:prstGeom prst="rect">
            <a:avLst/>
          </a:prstGeom>
          <a:noFill/>
        </p:spPr>
        <p:txBody>
          <a:bodyPr wrap="square" rtlCol="0">
            <a:spAutoFit/>
          </a:bodyPr>
          <a:lstStyle/>
          <a:p>
            <a:r>
              <a:rPr kumimoji="1" lang="ja-JP" altLang="en-US" b="1" dirty="0">
                <a:solidFill>
                  <a:srgbClr val="0073BD"/>
                </a:solidFill>
              </a:rPr>
              <a:t>■</a:t>
            </a:r>
            <a:r>
              <a:rPr kumimoji="1" lang="ja-JP" altLang="en-US" b="1" dirty="0"/>
              <a:t>老齢基礎年金早見表　</a:t>
            </a:r>
            <a:r>
              <a:rPr kumimoji="1" lang="en-US" altLang="ja-JP" b="1" dirty="0"/>
              <a:t>2026(</a:t>
            </a:r>
            <a:r>
              <a:rPr kumimoji="1" lang="ja-JP" altLang="en-US" b="1" dirty="0"/>
              <a:t>令和</a:t>
            </a:r>
            <a:r>
              <a:rPr kumimoji="1" lang="en-US" altLang="ja-JP" b="1" dirty="0"/>
              <a:t>8)</a:t>
            </a:r>
            <a:r>
              <a:rPr kumimoji="1" lang="ja-JP" altLang="en-US" b="1" dirty="0"/>
              <a:t>年度</a:t>
            </a:r>
          </a:p>
        </p:txBody>
      </p:sp>
      <p:sp>
        <p:nvSpPr>
          <p:cNvPr id="20" name="テキスト ボックス 19">
            <a:extLst>
              <a:ext uri="{FF2B5EF4-FFF2-40B4-BE49-F238E27FC236}">
                <a16:creationId xmlns:a16="http://schemas.microsoft.com/office/drawing/2014/main" id="{02C7CC61-8833-0AA5-24DF-3C2473EACA74}"/>
              </a:ext>
            </a:extLst>
          </p:cNvPr>
          <p:cNvSpPr txBox="1"/>
          <p:nvPr/>
        </p:nvSpPr>
        <p:spPr>
          <a:xfrm>
            <a:off x="6484916" y="6309003"/>
            <a:ext cx="5826578" cy="261610"/>
          </a:xfrm>
          <a:prstGeom prst="rect">
            <a:avLst/>
          </a:prstGeom>
          <a:noFill/>
        </p:spPr>
        <p:txBody>
          <a:bodyPr wrap="square">
            <a:spAutoFit/>
          </a:bodyPr>
          <a:lstStyle/>
          <a:p>
            <a:r>
              <a:rPr lang="ja-JP" altLang="en-US" sz="1100" b="1" dirty="0">
                <a:latin typeface="+mn-ea"/>
              </a:rPr>
              <a:t>＜生命保険文化センター「ねんきんガイド」 </a:t>
            </a:r>
            <a:r>
              <a:rPr lang="en-US" altLang="ja-JP" sz="1100" b="1" dirty="0">
                <a:latin typeface="+mn-ea"/>
              </a:rPr>
              <a:t>(2026 </a:t>
            </a:r>
            <a:r>
              <a:rPr lang="ja-JP" altLang="en-US" sz="1100" b="1" dirty="0">
                <a:latin typeface="+mn-ea"/>
              </a:rPr>
              <a:t>年 </a:t>
            </a:r>
            <a:r>
              <a:rPr lang="en-US" altLang="ja-JP" sz="1100" b="1" dirty="0">
                <a:latin typeface="+mn-ea"/>
              </a:rPr>
              <a:t>6 </a:t>
            </a:r>
            <a:r>
              <a:rPr lang="ja-JP" altLang="en-US" sz="1100" b="1" dirty="0">
                <a:latin typeface="+mn-ea"/>
              </a:rPr>
              <a:t>月改訂版</a:t>
            </a:r>
            <a:r>
              <a:rPr lang="en-US" altLang="ja-JP" sz="1100" b="1" dirty="0">
                <a:latin typeface="+mn-ea"/>
              </a:rPr>
              <a:t>)</a:t>
            </a:r>
            <a:r>
              <a:rPr lang="ja-JP" altLang="en-US" sz="1100" b="1" dirty="0">
                <a:latin typeface="+mn-ea"/>
              </a:rPr>
              <a:t>をもとに作成＞</a:t>
            </a:r>
            <a:endParaRPr lang="ja-JP" altLang="en-US" sz="3600" b="1" dirty="0">
              <a:latin typeface="+mn-ea"/>
            </a:endParaRPr>
          </a:p>
        </p:txBody>
      </p:sp>
      <p:pic>
        <p:nvPicPr>
          <p:cNvPr id="3" name="図 2">
            <a:extLst>
              <a:ext uri="{FF2B5EF4-FFF2-40B4-BE49-F238E27FC236}">
                <a16:creationId xmlns:a16="http://schemas.microsoft.com/office/drawing/2014/main" id="{77B49D2A-BA13-5588-BAEB-6C7EC325E6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6" name="テキスト ボックス 15">
            <a:extLst>
              <a:ext uri="{FF2B5EF4-FFF2-40B4-BE49-F238E27FC236}">
                <a16:creationId xmlns:a16="http://schemas.microsoft.com/office/drawing/2014/main" id="{5C258E72-C312-04BA-8758-35AE013AB140}"/>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0CB5B63A-825B-8CD8-5264-EEB52C6B2DA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814221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A9CC0-ABB0-579A-FBB6-54D1B783A69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25B3066-E861-AB37-AC8D-CFDB4C792F1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E87D1A5-E319-67D8-0E8F-38EEF5B88C8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91667F2-C385-9DC4-B7E7-E7A542C260FA}"/>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A412F88-80A6-9042-B37A-6B86D447966C}"/>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F0ADF6BE-45AD-7E4E-6B8D-267E7D6B96CD}"/>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3F043BF3-B3F1-3728-CF12-FB736BDEAC36}"/>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11</a:t>
              </a:r>
              <a:r>
                <a:rPr kumimoji="1" lang="ja-JP" altLang="en-US" sz="1400" dirty="0"/>
                <a:t>ページ</a:t>
              </a:r>
            </a:p>
          </p:txBody>
        </p:sp>
      </p:grpSp>
      <p:grpSp>
        <p:nvGrpSpPr>
          <p:cNvPr id="21" name="グループ化 20">
            <a:extLst>
              <a:ext uri="{FF2B5EF4-FFF2-40B4-BE49-F238E27FC236}">
                <a16:creationId xmlns:a16="http://schemas.microsoft.com/office/drawing/2014/main" id="{4677909D-07BB-119D-4F53-862E738E446B}"/>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B3DF8A9E-D672-C9AE-415B-A199522E1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6252AA92-6321-445D-D21E-58DAF0E0D685}"/>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13CB94EF-7BCE-C72E-DBC2-D3120F066BD5}"/>
              </a:ext>
            </a:extLst>
          </p:cNvPr>
          <p:cNvGrpSpPr/>
          <p:nvPr/>
        </p:nvGrpSpPr>
        <p:grpSpPr>
          <a:xfrm>
            <a:off x="682946" y="1721185"/>
            <a:ext cx="6004509" cy="557438"/>
            <a:chOff x="668991" y="1966346"/>
            <a:chExt cx="3408773" cy="557438"/>
          </a:xfrm>
        </p:grpSpPr>
        <p:sp>
          <p:nvSpPr>
            <p:cNvPr id="10" name="テキスト ボックス 9">
              <a:extLst>
                <a:ext uri="{FF2B5EF4-FFF2-40B4-BE49-F238E27FC236}">
                  <a16:creationId xmlns:a16="http://schemas.microsoft.com/office/drawing/2014/main" id="{B8B2E29E-5A8C-91C5-51AA-6D34EAA99572}"/>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ja-JP" altLang="en-US" sz="2400" b="1" dirty="0">
                  <a:solidFill>
                    <a:schemeClr val="bg1"/>
                  </a:solidFill>
                </a:rPr>
                <a:t>２</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9108C7D7-BD46-E7E1-3FBA-DFF558B3B7A7}"/>
                </a:ext>
              </a:extLst>
            </p:cNvPr>
            <p:cNvSpPr txBox="1"/>
            <p:nvPr/>
          </p:nvSpPr>
          <p:spPr>
            <a:xfrm>
              <a:off x="946380" y="2000564"/>
              <a:ext cx="3131384" cy="523220"/>
            </a:xfrm>
            <a:prstGeom prst="rect">
              <a:avLst/>
            </a:prstGeom>
            <a:noFill/>
          </p:spPr>
          <p:txBody>
            <a:bodyPr wrap="square">
              <a:spAutoFit/>
            </a:bodyPr>
            <a:lstStyle/>
            <a:p>
              <a:r>
                <a:rPr lang="ja-JP" altLang="en-US" sz="2800" b="1" dirty="0">
                  <a:latin typeface="PUDShinGoPr6N-Medium"/>
                </a:rPr>
                <a:t>将来受け取る年金額の確認方法</a:t>
              </a:r>
              <a:endParaRPr lang="ja-JP" altLang="en-US" sz="2800" b="1" dirty="0"/>
            </a:p>
          </p:txBody>
        </p:sp>
      </p:grpSp>
      <p:grpSp>
        <p:nvGrpSpPr>
          <p:cNvPr id="26" name="グループ化 25">
            <a:extLst>
              <a:ext uri="{FF2B5EF4-FFF2-40B4-BE49-F238E27FC236}">
                <a16:creationId xmlns:a16="http://schemas.microsoft.com/office/drawing/2014/main" id="{6F6CA49A-77F3-6D18-5F19-89AEA64236B7}"/>
              </a:ext>
            </a:extLst>
          </p:cNvPr>
          <p:cNvGrpSpPr/>
          <p:nvPr/>
        </p:nvGrpSpPr>
        <p:grpSpPr>
          <a:xfrm>
            <a:off x="805202" y="2391696"/>
            <a:ext cx="11217258" cy="3758583"/>
            <a:chOff x="729002" y="2467896"/>
            <a:chExt cx="11217258" cy="3758583"/>
          </a:xfrm>
        </p:grpSpPr>
        <p:sp>
          <p:nvSpPr>
            <p:cNvPr id="18" name="テキスト ボックス 17">
              <a:extLst>
                <a:ext uri="{FF2B5EF4-FFF2-40B4-BE49-F238E27FC236}">
                  <a16:creationId xmlns:a16="http://schemas.microsoft.com/office/drawing/2014/main" id="{369199BE-774D-C623-DF4D-D2CDF8ECAE62}"/>
                </a:ext>
              </a:extLst>
            </p:cNvPr>
            <p:cNvSpPr txBox="1"/>
            <p:nvPr/>
          </p:nvSpPr>
          <p:spPr>
            <a:xfrm>
              <a:off x="753256" y="2467896"/>
              <a:ext cx="11193004" cy="1384995"/>
            </a:xfrm>
            <a:prstGeom prst="rect">
              <a:avLst/>
            </a:prstGeom>
            <a:noFill/>
          </p:spPr>
          <p:txBody>
            <a:bodyPr wrap="square" rtlCol="0">
              <a:spAutoFit/>
            </a:bodyPr>
            <a:lstStyle/>
            <a:p>
              <a:r>
                <a:rPr kumimoji="1" lang="ja-JP" altLang="en-US" sz="2400" b="1" dirty="0">
                  <a:solidFill>
                    <a:srgbClr val="0070C0"/>
                  </a:solidFill>
                </a:rPr>
                <a:t>■</a:t>
              </a:r>
              <a:r>
                <a:rPr kumimoji="1" lang="ja-JP" altLang="en-US" sz="2400" b="1" dirty="0"/>
                <a:t>ねんきん定期便</a:t>
              </a:r>
            </a:p>
            <a:p>
              <a:r>
                <a:rPr kumimoji="1" lang="ja-JP" altLang="en-US" dirty="0"/>
                <a:t>　</a:t>
              </a:r>
              <a:r>
                <a:rPr kumimoji="1" lang="ja-JP" altLang="en-US" sz="2000" dirty="0"/>
                <a:t>国民年金・厚生年金の加入者（被保険者）のもとに年１回、誕生月（１日生まれの人は前月）</a:t>
              </a:r>
            </a:p>
            <a:p>
              <a:r>
                <a:rPr kumimoji="1" lang="ja-JP" altLang="en-US" sz="2000" dirty="0"/>
                <a:t>　に届きます。ねんきん定期便では、年金見込額やこれまでの保険料納付額、保険料の未納期間</a:t>
              </a:r>
              <a:endParaRPr kumimoji="1" lang="en-US" altLang="ja-JP" sz="2000" dirty="0"/>
            </a:p>
            <a:p>
              <a:r>
                <a:rPr lang="ja-JP" altLang="en-US" sz="2000" dirty="0"/>
                <a:t>　</a:t>
              </a:r>
              <a:r>
                <a:rPr kumimoji="1" lang="ja-JP" altLang="en-US" sz="2000" dirty="0"/>
                <a:t>を除いた年金加入期間、直近１年間の月別の保険料納付状況などを確認できます。</a:t>
              </a:r>
            </a:p>
          </p:txBody>
        </p:sp>
        <p:sp>
          <p:nvSpPr>
            <p:cNvPr id="22" name="テキスト ボックス 21">
              <a:extLst>
                <a:ext uri="{FF2B5EF4-FFF2-40B4-BE49-F238E27FC236}">
                  <a16:creationId xmlns:a16="http://schemas.microsoft.com/office/drawing/2014/main" id="{F11B7F48-2C97-1454-DDA5-FF5FC5EE4CC4}"/>
                </a:ext>
              </a:extLst>
            </p:cNvPr>
            <p:cNvSpPr txBox="1"/>
            <p:nvPr/>
          </p:nvSpPr>
          <p:spPr>
            <a:xfrm>
              <a:off x="729002" y="3915634"/>
              <a:ext cx="11193004" cy="769441"/>
            </a:xfrm>
            <a:prstGeom prst="rect">
              <a:avLst/>
            </a:prstGeom>
            <a:noFill/>
          </p:spPr>
          <p:txBody>
            <a:bodyPr wrap="square" rtlCol="0">
              <a:spAutoFit/>
            </a:bodyPr>
            <a:lstStyle/>
            <a:p>
              <a:r>
                <a:rPr kumimoji="1" lang="ja-JP" altLang="en-US" sz="2400" b="1" dirty="0">
                  <a:solidFill>
                    <a:srgbClr val="0070C0"/>
                  </a:solidFill>
                </a:rPr>
                <a:t>■</a:t>
              </a:r>
              <a:r>
                <a:rPr kumimoji="1" lang="ja-JP" altLang="en-US" sz="2400" b="1" dirty="0"/>
                <a:t>ねんきんネット</a:t>
              </a:r>
              <a:r>
                <a:rPr kumimoji="1" lang="ja-JP" altLang="en-US" sz="2000" dirty="0"/>
                <a:t>（ユーザー </a:t>
              </a:r>
              <a:r>
                <a:rPr kumimoji="1" lang="en-US" altLang="ja-JP" sz="2000" dirty="0"/>
                <a:t>ID </a:t>
              </a:r>
              <a:r>
                <a:rPr kumimoji="1" lang="ja-JP" altLang="en-US" sz="2000" dirty="0"/>
                <a:t>の取得、またはマイナポータルからの連携が必要）</a:t>
              </a:r>
              <a:endParaRPr kumimoji="1" lang="ja-JP" altLang="en-US" sz="2800" dirty="0"/>
            </a:p>
            <a:p>
              <a:r>
                <a:rPr kumimoji="1" lang="ja-JP" altLang="en-US" sz="2000" dirty="0"/>
                <a:t>    年金加入記録や加入実績に応じた年金見込額などを、</a:t>
              </a:r>
              <a:r>
                <a:rPr kumimoji="1" lang="en-US" altLang="ja-JP" sz="2000" dirty="0"/>
                <a:t>24 </a:t>
              </a:r>
              <a:r>
                <a:rPr kumimoji="1" lang="ja-JP" altLang="en-US" sz="2000" dirty="0"/>
                <a:t>時間いつでも確認できます。</a:t>
              </a:r>
              <a:endParaRPr kumimoji="1" lang="ja-JP" altLang="en-US" dirty="0"/>
            </a:p>
          </p:txBody>
        </p:sp>
        <p:sp>
          <p:nvSpPr>
            <p:cNvPr id="25" name="テキスト ボックス 24">
              <a:extLst>
                <a:ext uri="{FF2B5EF4-FFF2-40B4-BE49-F238E27FC236}">
                  <a16:creationId xmlns:a16="http://schemas.microsoft.com/office/drawing/2014/main" id="{22CDA577-8BCC-1F53-9F25-F061DFB32F78}"/>
                </a:ext>
              </a:extLst>
            </p:cNvPr>
            <p:cNvSpPr txBox="1"/>
            <p:nvPr/>
          </p:nvSpPr>
          <p:spPr>
            <a:xfrm>
              <a:off x="729002" y="4841484"/>
              <a:ext cx="11193004" cy="1384995"/>
            </a:xfrm>
            <a:prstGeom prst="rect">
              <a:avLst/>
            </a:prstGeom>
            <a:noFill/>
          </p:spPr>
          <p:txBody>
            <a:bodyPr wrap="square" rtlCol="0">
              <a:spAutoFit/>
            </a:bodyPr>
            <a:lstStyle/>
            <a:p>
              <a:r>
                <a:rPr kumimoji="1" lang="ja-JP" altLang="en-US" sz="2400" b="1" dirty="0">
                  <a:solidFill>
                    <a:srgbClr val="0070C0"/>
                  </a:solidFill>
                </a:rPr>
                <a:t>■</a:t>
              </a:r>
              <a:r>
                <a:rPr lang="ja-JP" altLang="en-US" sz="2400" b="1" dirty="0"/>
                <a:t>公的年金シミュレーター</a:t>
              </a:r>
              <a:endParaRPr lang="en-US" altLang="ja-JP" sz="2400" b="1" dirty="0"/>
            </a:p>
            <a:p>
              <a:r>
                <a:rPr kumimoji="1" lang="ja-JP" altLang="en-US" sz="2000" dirty="0"/>
                <a:t>    利用登録や </a:t>
              </a:r>
              <a:r>
                <a:rPr kumimoji="1" lang="en-US" altLang="ja-JP" sz="2000" dirty="0"/>
                <a:t>ID</a:t>
              </a:r>
              <a:r>
                <a:rPr kumimoji="1" lang="ja-JP" altLang="en-US" sz="2000" dirty="0"/>
                <a:t>・パスワードは不要で、「ねんきん定期便」の二次元コードを読み取り、</a:t>
              </a:r>
              <a:endParaRPr kumimoji="1" lang="en-US" altLang="ja-JP" sz="2000" dirty="0"/>
            </a:p>
            <a:p>
              <a:r>
                <a:rPr lang="ja-JP" altLang="en-US" sz="2000" dirty="0"/>
                <a:t>　</a:t>
              </a:r>
              <a:r>
                <a:rPr kumimoji="1" lang="ja-JP" altLang="en-US" sz="2000" dirty="0"/>
                <a:t>生年月日を入力するだけで簡単に試算できます。将来の働き方や暮らし方を入力してみること　</a:t>
              </a:r>
              <a:endParaRPr kumimoji="1" lang="en-US" altLang="ja-JP" sz="2000" dirty="0"/>
            </a:p>
            <a:p>
              <a:r>
                <a:rPr lang="ja-JP" altLang="en-US" sz="2000" dirty="0"/>
                <a:t>　</a:t>
              </a:r>
              <a:r>
                <a:rPr kumimoji="1" lang="ja-JP" altLang="en-US" sz="2000" dirty="0"/>
                <a:t>で様々なシミュレーションが可能で、繰上げ・繰下げ受給をした場合の年金額も試算できます。</a:t>
              </a:r>
              <a:endParaRPr kumimoji="1" lang="ja-JP" altLang="en-US" dirty="0"/>
            </a:p>
          </p:txBody>
        </p:sp>
      </p:grpSp>
      <p:pic>
        <p:nvPicPr>
          <p:cNvPr id="28" name="図 27">
            <a:extLst>
              <a:ext uri="{FF2B5EF4-FFF2-40B4-BE49-F238E27FC236}">
                <a16:creationId xmlns:a16="http://schemas.microsoft.com/office/drawing/2014/main" id="{700B2510-4DCB-7170-3E8A-E13E689928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30" name="テキスト ボックス 29">
            <a:extLst>
              <a:ext uri="{FF2B5EF4-FFF2-40B4-BE49-F238E27FC236}">
                <a16:creationId xmlns:a16="http://schemas.microsoft.com/office/drawing/2014/main" id="{9F0F8C8E-E6A6-B596-199F-77D0D7F482BE}"/>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1C764DB4-2946-A29A-12A1-E22F84E45C3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6855101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BE4B-2D0D-1E1F-9551-C9508C74960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75739B7-D87A-BB12-9ED4-15ACA9A7750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9F56F8D-49C1-D163-A536-17DF10BB54A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AE60407B-2D2A-C4AB-99D4-71F2C9B2369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ABC834BA-0D66-C548-A5D1-2D56CB07B5DF}"/>
              </a:ext>
            </a:extLst>
          </p:cNvPr>
          <p:cNvGrpSpPr>
            <a:grpSpLocks noGrp="1" noUngrp="1" noRot="1" noMove="1" noResize="1"/>
          </p:cNvGrpSpPr>
          <p:nvPr/>
        </p:nvGrpSpPr>
        <p:grpSpPr>
          <a:xfrm>
            <a:off x="-1" y="6176283"/>
            <a:ext cx="1823356" cy="662925"/>
            <a:chOff x="-10887" y="5980339"/>
            <a:chExt cx="1823356" cy="662925"/>
          </a:xfrm>
        </p:grpSpPr>
        <p:sp>
          <p:nvSpPr>
            <p:cNvPr id="7" name="フッター プレースホルダー 5">
              <a:extLst>
                <a:ext uri="{FF2B5EF4-FFF2-40B4-BE49-F238E27FC236}">
                  <a16:creationId xmlns:a16="http://schemas.microsoft.com/office/drawing/2014/main" id="{9DF5660B-C46B-3186-C73E-21C5CEAFD648}"/>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55819E6A-4BDE-EB57-9F08-3CDF02EF696E}"/>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12</a:t>
              </a:r>
              <a:r>
                <a:rPr kumimoji="1" lang="ja-JP" altLang="en-US" sz="1400" dirty="0"/>
                <a:t>ページ</a:t>
              </a:r>
            </a:p>
          </p:txBody>
        </p:sp>
      </p:grpSp>
      <p:grpSp>
        <p:nvGrpSpPr>
          <p:cNvPr id="21" name="グループ化 20">
            <a:extLst>
              <a:ext uri="{FF2B5EF4-FFF2-40B4-BE49-F238E27FC236}">
                <a16:creationId xmlns:a16="http://schemas.microsoft.com/office/drawing/2014/main" id="{37E9E28E-5CD6-76A3-BD27-136D3FD80AE5}"/>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A4D5E5F4-93C1-DC39-AFE5-15405FA53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7F963DEE-C3F6-1BE0-0506-171D976F25EC}"/>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CFED9F36-A061-B74D-6AC5-3619277A91C8}"/>
              </a:ext>
            </a:extLst>
          </p:cNvPr>
          <p:cNvGrpSpPr/>
          <p:nvPr/>
        </p:nvGrpSpPr>
        <p:grpSpPr>
          <a:xfrm>
            <a:off x="681310" y="1587153"/>
            <a:ext cx="6265589" cy="542924"/>
            <a:chOff x="668991" y="1966346"/>
            <a:chExt cx="3556989" cy="542924"/>
          </a:xfrm>
        </p:grpSpPr>
        <p:sp>
          <p:nvSpPr>
            <p:cNvPr id="10" name="テキスト ボックス 9">
              <a:extLst>
                <a:ext uri="{FF2B5EF4-FFF2-40B4-BE49-F238E27FC236}">
                  <a16:creationId xmlns:a16="http://schemas.microsoft.com/office/drawing/2014/main" id="{61A16912-1477-1737-88DD-0F016D7D65FD}"/>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３</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C6791517-948C-9A81-F831-73E7FC84598C}"/>
                </a:ext>
              </a:extLst>
            </p:cNvPr>
            <p:cNvSpPr txBox="1"/>
            <p:nvPr/>
          </p:nvSpPr>
          <p:spPr>
            <a:xfrm>
              <a:off x="960800" y="1986050"/>
              <a:ext cx="3265180" cy="523220"/>
            </a:xfrm>
            <a:prstGeom prst="rect">
              <a:avLst/>
            </a:prstGeom>
            <a:noFill/>
          </p:spPr>
          <p:txBody>
            <a:bodyPr wrap="square">
              <a:spAutoFit/>
            </a:bodyPr>
            <a:lstStyle/>
            <a:p>
              <a:r>
                <a:rPr lang="ja-JP" altLang="en-US" sz="2800" b="1" dirty="0">
                  <a:latin typeface="PUDShinGoPr6N-Medium"/>
                </a:rPr>
                <a:t>老齢年金の繰上げ・繰下げ受給</a:t>
              </a:r>
              <a:endParaRPr lang="ja-JP" altLang="en-US" sz="2800" b="1" dirty="0"/>
            </a:p>
          </p:txBody>
        </p:sp>
      </p:grpSp>
      <p:grpSp>
        <p:nvGrpSpPr>
          <p:cNvPr id="3" name="グループ化 2">
            <a:extLst>
              <a:ext uri="{FF2B5EF4-FFF2-40B4-BE49-F238E27FC236}">
                <a16:creationId xmlns:a16="http://schemas.microsoft.com/office/drawing/2014/main" id="{7200398A-1B57-94D1-A23A-779BD54E33AF}"/>
              </a:ext>
            </a:extLst>
          </p:cNvPr>
          <p:cNvGrpSpPr/>
          <p:nvPr/>
        </p:nvGrpSpPr>
        <p:grpSpPr>
          <a:xfrm>
            <a:off x="1246129" y="2134408"/>
            <a:ext cx="9928202" cy="2006239"/>
            <a:chOff x="1246129" y="2096308"/>
            <a:chExt cx="9928202" cy="2006239"/>
          </a:xfrm>
        </p:grpSpPr>
        <p:grpSp>
          <p:nvGrpSpPr>
            <p:cNvPr id="27" name="グループ化 26">
              <a:extLst>
                <a:ext uri="{FF2B5EF4-FFF2-40B4-BE49-F238E27FC236}">
                  <a16:creationId xmlns:a16="http://schemas.microsoft.com/office/drawing/2014/main" id="{D1A42DFF-D7D6-51EC-3E66-2DBF204AECAA}"/>
                </a:ext>
              </a:extLst>
            </p:cNvPr>
            <p:cNvGrpSpPr/>
            <p:nvPr/>
          </p:nvGrpSpPr>
          <p:grpSpPr>
            <a:xfrm>
              <a:off x="1246129" y="2096308"/>
              <a:ext cx="9928202" cy="1279975"/>
              <a:chOff x="1246129" y="2245041"/>
              <a:chExt cx="9928202" cy="1279975"/>
            </a:xfrm>
          </p:grpSpPr>
          <p:sp>
            <p:nvSpPr>
              <p:cNvPr id="15" name="テキスト ボックス 14">
                <a:extLst>
                  <a:ext uri="{FF2B5EF4-FFF2-40B4-BE49-F238E27FC236}">
                    <a16:creationId xmlns:a16="http://schemas.microsoft.com/office/drawing/2014/main" id="{D7040F01-3D67-1393-8AAD-F72DE9E468B8}"/>
                  </a:ext>
                </a:extLst>
              </p:cNvPr>
              <p:cNvSpPr txBox="1"/>
              <p:nvPr/>
            </p:nvSpPr>
            <p:spPr>
              <a:xfrm>
                <a:off x="1246129" y="2601686"/>
                <a:ext cx="9928202" cy="923330"/>
              </a:xfrm>
              <a:prstGeom prst="rect">
                <a:avLst/>
              </a:prstGeom>
              <a:noFill/>
            </p:spPr>
            <p:txBody>
              <a:bodyPr wrap="square">
                <a:spAutoFit/>
              </a:bodyPr>
              <a:lstStyle/>
              <a:p>
                <a:pPr algn="l"/>
                <a:r>
                  <a:rPr lang="ja-JP" altLang="en-US" i="0" u="none" strike="noStrike" baseline="0" dirty="0">
                    <a:latin typeface="PUDShinGoPr6N-Light"/>
                  </a:rPr>
                  <a:t>・</a:t>
                </a:r>
                <a:r>
                  <a:rPr lang="ja-JP" altLang="en-US" b="1" i="0" u="none" strike="noStrike" baseline="0" dirty="0">
                    <a:latin typeface="PUDShinGoPr6N-Light"/>
                  </a:rPr>
                  <a:t>「繰り上げた月数</a:t>
                </a:r>
                <a:r>
                  <a:rPr lang="en-US" altLang="ja-JP" b="1" i="0" u="none" strike="noStrike" baseline="0" dirty="0">
                    <a:highlight>
                      <a:srgbClr val="FFFCDB"/>
                    </a:highlight>
                    <a:latin typeface="PUDShinGoPr6N-Light"/>
                  </a:rPr>
                  <a:t>× </a:t>
                </a:r>
                <a:r>
                  <a:rPr lang="en-US" altLang="ja-JP" b="1" i="0" u="none" strike="noStrike" baseline="0" dirty="0">
                    <a:highlight>
                      <a:srgbClr val="FFFCDB"/>
                    </a:highlight>
                    <a:latin typeface="PUDShinGoPr6N-DeBold"/>
                  </a:rPr>
                  <a:t>0.4</a:t>
                </a:r>
                <a:r>
                  <a:rPr lang="ja-JP" altLang="en-US" b="1" i="0" u="none" strike="noStrike" baseline="0" dirty="0">
                    <a:highlight>
                      <a:srgbClr val="FFFCDB"/>
                    </a:highlight>
                    <a:latin typeface="PUDShinGoPr6N-DeBold"/>
                  </a:rPr>
                  <a:t>％</a:t>
                </a:r>
                <a:r>
                  <a:rPr lang="ja-JP" altLang="en-US" b="1" i="0" u="none" strike="noStrike" baseline="0" dirty="0">
                    <a:latin typeface="PUDShinGoPr6N-Light"/>
                  </a:rPr>
                  <a:t>（または</a:t>
                </a:r>
                <a:r>
                  <a:rPr lang="en-US" altLang="ja-JP" b="1" i="0" u="none" strike="noStrike" baseline="0" dirty="0">
                    <a:highlight>
                      <a:srgbClr val="FFFCDB"/>
                    </a:highlight>
                    <a:latin typeface="PUDShinGoPr6N-Light"/>
                  </a:rPr>
                  <a:t>0.5</a:t>
                </a:r>
                <a:r>
                  <a:rPr lang="ja-JP" altLang="en-US" b="1" i="0" u="none" strike="noStrike" baseline="0" dirty="0">
                    <a:highlight>
                      <a:srgbClr val="FFFCDB"/>
                    </a:highlight>
                    <a:latin typeface="PUDShinGoPr6N-Light"/>
                  </a:rPr>
                  <a:t>％</a:t>
                </a:r>
                <a:r>
                  <a:rPr lang="ja-JP" altLang="en-US" b="1" i="0" u="none" strike="noStrike" baseline="0" dirty="0">
                    <a:latin typeface="PUDShinGoPr6N-Light"/>
                  </a:rPr>
                  <a:t>）」で年金額が減額</a:t>
                </a:r>
                <a:r>
                  <a:rPr lang="ja-JP" altLang="en-US" i="0" u="none" strike="noStrike" baseline="0" dirty="0">
                    <a:latin typeface="PUDShinGoPr6N-Light"/>
                  </a:rPr>
                  <a:t>され、その減額率が一生涯続く。</a:t>
                </a:r>
                <a:endParaRPr lang="en-US" altLang="ja-JP" i="0" u="none" strike="noStrike" baseline="0" dirty="0">
                  <a:latin typeface="PUDShinGoPr6N-Light"/>
                </a:endParaRPr>
              </a:p>
              <a:p>
                <a:pPr algn="l"/>
                <a:r>
                  <a:rPr lang="ja-JP" altLang="en-US" i="0" u="none" strike="noStrike" baseline="0" dirty="0">
                    <a:latin typeface="PUDShinGoPr6N-Light"/>
                  </a:rPr>
                  <a:t>・繰上げ受給の請求後は、変更や撤回はでき</a:t>
                </a:r>
                <a:r>
                  <a:rPr lang="ja-JP" altLang="en-US" dirty="0">
                    <a:latin typeface="PUDShinGoPr6N-Light"/>
                  </a:rPr>
                  <a:t>ない</a:t>
                </a:r>
                <a:r>
                  <a:rPr lang="ja-JP" altLang="en-US" i="0" u="none" strike="noStrike" baseline="0" dirty="0">
                    <a:latin typeface="PUDShinGoPr6N-Light"/>
                  </a:rPr>
                  <a:t>。</a:t>
                </a:r>
                <a:endParaRPr lang="en-US" altLang="ja-JP" i="0" u="none" strike="noStrike" baseline="0" dirty="0">
                  <a:latin typeface="PUDShinGoPr6N-Light"/>
                </a:endParaRPr>
              </a:p>
              <a:p>
                <a:pPr algn="l"/>
                <a:r>
                  <a:rPr lang="ja-JP" altLang="en-US" i="0" u="none" strike="noStrike" baseline="0" dirty="0">
                    <a:latin typeface="PUDShinGoPr6N-Light"/>
                  </a:rPr>
                  <a:t>・</a:t>
                </a:r>
                <a:r>
                  <a:rPr lang="ja-JP" altLang="en-US" b="1" i="0" u="none" strike="noStrike" baseline="0" dirty="0">
                    <a:latin typeface="PUDShinGoPr6N-Light"/>
                  </a:rPr>
                  <a:t>老齢基礎年金と老齢厚生年金は、同時に繰上げ請求</a:t>
                </a:r>
                <a:r>
                  <a:rPr lang="ja-JP" altLang="en-US" i="0" u="none" strike="noStrike" baseline="0" dirty="0">
                    <a:latin typeface="PUDShinGoPr6N-Light"/>
                  </a:rPr>
                  <a:t>をする必要がある。</a:t>
                </a:r>
                <a:endParaRPr lang="ja-JP" altLang="en-US" sz="4000" dirty="0"/>
              </a:p>
            </p:txBody>
          </p:sp>
          <p:sp>
            <p:nvSpPr>
              <p:cNvPr id="24" name="テキスト ボックス 23">
                <a:extLst>
                  <a:ext uri="{FF2B5EF4-FFF2-40B4-BE49-F238E27FC236}">
                    <a16:creationId xmlns:a16="http://schemas.microsoft.com/office/drawing/2014/main" id="{52C4E436-4200-49C7-09C0-36DFD13FDFEA}"/>
                  </a:ext>
                </a:extLst>
              </p:cNvPr>
              <p:cNvSpPr txBox="1"/>
              <p:nvPr/>
            </p:nvSpPr>
            <p:spPr>
              <a:xfrm>
                <a:off x="1246129" y="2245041"/>
                <a:ext cx="1449136" cy="461665"/>
              </a:xfrm>
              <a:prstGeom prst="rect">
                <a:avLst/>
              </a:prstGeom>
              <a:noFill/>
            </p:spPr>
            <p:txBody>
              <a:bodyPr wrap="square">
                <a:spAutoFit/>
              </a:bodyPr>
              <a:lstStyle/>
              <a:p>
                <a:r>
                  <a:rPr lang="ja-JP" altLang="en-US" sz="2400" b="1" i="0" u="none" strike="noStrike" baseline="0" dirty="0">
                    <a:solidFill>
                      <a:srgbClr val="0073BD"/>
                    </a:solidFill>
                    <a:latin typeface="PUDShinGoPr6N-Medium"/>
                  </a:rPr>
                  <a:t>■</a:t>
                </a:r>
                <a:r>
                  <a:rPr lang="ja-JP" altLang="en-US" sz="2400" b="1" i="0" u="none" strike="noStrike" baseline="0" dirty="0">
                    <a:solidFill>
                      <a:srgbClr val="000000"/>
                    </a:solidFill>
                    <a:latin typeface="PUDShinGoPr6N-Medium"/>
                  </a:rPr>
                  <a:t>繰上げ</a:t>
                </a:r>
                <a:endParaRPr lang="ja-JP" altLang="en-US" sz="4800" b="1" dirty="0"/>
              </a:p>
            </p:txBody>
          </p:sp>
        </p:grpSp>
        <p:pic>
          <p:nvPicPr>
            <p:cNvPr id="16" name="図 15">
              <a:extLst>
                <a:ext uri="{FF2B5EF4-FFF2-40B4-BE49-F238E27FC236}">
                  <a16:creationId xmlns:a16="http://schemas.microsoft.com/office/drawing/2014/main" id="{15F7020C-AA5A-4B73-0AA7-43E959A2C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8807" y="3326696"/>
              <a:ext cx="5950942" cy="775851"/>
            </a:xfrm>
            <a:prstGeom prst="rect">
              <a:avLst/>
            </a:prstGeom>
          </p:spPr>
        </p:pic>
      </p:grpSp>
      <p:grpSp>
        <p:nvGrpSpPr>
          <p:cNvPr id="17" name="グループ化 16">
            <a:extLst>
              <a:ext uri="{FF2B5EF4-FFF2-40B4-BE49-F238E27FC236}">
                <a16:creationId xmlns:a16="http://schemas.microsoft.com/office/drawing/2014/main" id="{4820DAD4-0A71-717A-1B91-529FDF13B491}"/>
              </a:ext>
            </a:extLst>
          </p:cNvPr>
          <p:cNvGrpSpPr/>
          <p:nvPr/>
        </p:nvGrpSpPr>
        <p:grpSpPr>
          <a:xfrm>
            <a:off x="1192511" y="4247236"/>
            <a:ext cx="10825638" cy="2026556"/>
            <a:chOff x="1192511" y="4151986"/>
            <a:chExt cx="10825638" cy="2026556"/>
          </a:xfrm>
        </p:grpSpPr>
        <p:grpSp>
          <p:nvGrpSpPr>
            <p:cNvPr id="25" name="グループ化 24">
              <a:extLst>
                <a:ext uri="{FF2B5EF4-FFF2-40B4-BE49-F238E27FC236}">
                  <a16:creationId xmlns:a16="http://schemas.microsoft.com/office/drawing/2014/main" id="{10881C03-D513-8993-3CC4-AC47C7F11958}"/>
                </a:ext>
              </a:extLst>
            </p:cNvPr>
            <p:cNvGrpSpPr/>
            <p:nvPr/>
          </p:nvGrpSpPr>
          <p:grpSpPr>
            <a:xfrm>
              <a:off x="1192511" y="4151986"/>
              <a:ext cx="10825638" cy="1565071"/>
              <a:chOff x="1192511" y="4255078"/>
              <a:chExt cx="10825638" cy="1565071"/>
            </a:xfrm>
          </p:grpSpPr>
          <p:sp>
            <p:nvSpPr>
              <p:cNvPr id="20" name="テキスト ボックス 19">
                <a:extLst>
                  <a:ext uri="{FF2B5EF4-FFF2-40B4-BE49-F238E27FC236}">
                    <a16:creationId xmlns:a16="http://schemas.microsoft.com/office/drawing/2014/main" id="{A0CF0A9C-7B82-4613-2CB6-D2086192FDE4}"/>
                  </a:ext>
                </a:extLst>
              </p:cNvPr>
              <p:cNvSpPr txBox="1"/>
              <p:nvPr/>
            </p:nvSpPr>
            <p:spPr>
              <a:xfrm>
                <a:off x="1358900" y="4619820"/>
                <a:ext cx="10659249" cy="1200329"/>
              </a:xfrm>
              <a:prstGeom prst="rect">
                <a:avLst/>
              </a:prstGeom>
              <a:noFill/>
            </p:spPr>
            <p:txBody>
              <a:bodyPr wrap="square">
                <a:spAutoFit/>
              </a:bodyPr>
              <a:lstStyle/>
              <a:p>
                <a:r>
                  <a:rPr lang="ja-JP" altLang="en-US" dirty="0"/>
                  <a:t>・</a:t>
                </a:r>
                <a:r>
                  <a:rPr lang="ja-JP" altLang="en-US" b="1" dirty="0"/>
                  <a:t>「繰り下げた月数</a:t>
                </a:r>
                <a:r>
                  <a:rPr lang="en-US" altLang="ja-JP" b="1" dirty="0">
                    <a:highlight>
                      <a:srgbClr val="FFFCDB"/>
                    </a:highlight>
                  </a:rPr>
                  <a:t>× 0.7%</a:t>
                </a:r>
                <a:r>
                  <a:rPr lang="ja-JP" altLang="en-US" b="1" dirty="0"/>
                  <a:t>」で年金額が増額</a:t>
                </a:r>
                <a:r>
                  <a:rPr lang="ja-JP" altLang="en-US" dirty="0"/>
                  <a:t>され、その増額率が一生涯続く。</a:t>
                </a:r>
                <a:endParaRPr lang="en-US" altLang="ja-JP" dirty="0"/>
              </a:p>
              <a:p>
                <a:r>
                  <a:rPr lang="ja-JP" altLang="en-US" dirty="0"/>
                  <a:t>・繰下げ受給の請求後は、変更や撤回はできない。</a:t>
                </a:r>
                <a:endParaRPr lang="en-US" altLang="ja-JP" dirty="0"/>
              </a:p>
              <a:p>
                <a:r>
                  <a:rPr lang="ja-JP" altLang="en-US" dirty="0"/>
                  <a:t>・</a:t>
                </a:r>
                <a:r>
                  <a:rPr lang="ja-JP" altLang="en-US" b="1" dirty="0"/>
                  <a:t>老齢基礎年金と老齢厚生年金は、同時に繰り下げることも、どちらか一方のみを繰り下げることも</a:t>
                </a:r>
                <a:endParaRPr lang="en-US" altLang="ja-JP" b="1" dirty="0"/>
              </a:p>
              <a:p>
                <a:r>
                  <a:rPr lang="ja-JP" altLang="en-US" b="1" dirty="0"/>
                  <a:t>　できる。</a:t>
                </a:r>
                <a:endParaRPr lang="ja-JP" altLang="en-US" sz="3600" b="1" dirty="0"/>
              </a:p>
            </p:txBody>
          </p:sp>
          <p:sp>
            <p:nvSpPr>
              <p:cNvPr id="26" name="テキスト ボックス 25">
                <a:extLst>
                  <a:ext uri="{FF2B5EF4-FFF2-40B4-BE49-F238E27FC236}">
                    <a16:creationId xmlns:a16="http://schemas.microsoft.com/office/drawing/2014/main" id="{C7B7196D-D505-45E8-956F-C49291E5758F}"/>
                  </a:ext>
                </a:extLst>
              </p:cNvPr>
              <p:cNvSpPr txBox="1"/>
              <p:nvPr/>
            </p:nvSpPr>
            <p:spPr>
              <a:xfrm>
                <a:off x="1192511" y="4255078"/>
                <a:ext cx="1449136" cy="461665"/>
              </a:xfrm>
              <a:prstGeom prst="rect">
                <a:avLst/>
              </a:prstGeom>
              <a:noFill/>
            </p:spPr>
            <p:txBody>
              <a:bodyPr wrap="square">
                <a:spAutoFit/>
              </a:bodyPr>
              <a:lstStyle/>
              <a:p>
                <a:r>
                  <a:rPr lang="ja-JP" altLang="en-US" sz="2400" b="1" i="0" u="none" strike="noStrike" baseline="0" dirty="0">
                    <a:solidFill>
                      <a:srgbClr val="0073BD"/>
                    </a:solidFill>
                    <a:latin typeface="PUDShinGoPr6N-Medium"/>
                  </a:rPr>
                  <a:t>■</a:t>
                </a:r>
                <a:r>
                  <a:rPr lang="ja-JP" altLang="en-US" sz="2400" b="1" i="0" u="none" strike="noStrike" baseline="0" dirty="0">
                    <a:solidFill>
                      <a:srgbClr val="000000"/>
                    </a:solidFill>
                    <a:latin typeface="PUDShinGoPr6N-Medium"/>
                  </a:rPr>
                  <a:t>繰下げ</a:t>
                </a:r>
                <a:endParaRPr lang="ja-JP" altLang="en-US" sz="4800" b="1" dirty="0"/>
              </a:p>
            </p:txBody>
          </p:sp>
        </p:grpSp>
        <p:pic>
          <p:nvPicPr>
            <p:cNvPr id="22" name="図 21">
              <a:extLst>
                <a:ext uri="{FF2B5EF4-FFF2-40B4-BE49-F238E27FC236}">
                  <a16:creationId xmlns:a16="http://schemas.microsoft.com/office/drawing/2014/main" id="{9F8831BF-1E43-A19A-C260-09B252720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95214" y="5416495"/>
              <a:ext cx="7861119" cy="762047"/>
            </a:xfrm>
            <a:prstGeom prst="rect">
              <a:avLst/>
            </a:prstGeom>
          </p:spPr>
        </p:pic>
      </p:grpSp>
      <p:pic>
        <p:nvPicPr>
          <p:cNvPr id="11" name="図 10">
            <a:extLst>
              <a:ext uri="{FF2B5EF4-FFF2-40B4-BE49-F238E27FC236}">
                <a16:creationId xmlns:a16="http://schemas.microsoft.com/office/drawing/2014/main" id="{99A524DC-A323-16EA-48C3-998D6C5F94D6}"/>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4131" t="1291"/>
          <a:stretch>
            <a:fillRect/>
          </a:stretch>
        </p:blipFill>
        <p:spPr>
          <a:xfrm>
            <a:off x="9638437" y="3222658"/>
            <a:ext cx="1489678" cy="1536400"/>
          </a:xfrm>
          <a:prstGeom prst="rect">
            <a:avLst/>
          </a:prstGeom>
        </p:spPr>
      </p:pic>
      <p:pic>
        <p:nvPicPr>
          <p:cNvPr id="28" name="図 27">
            <a:extLst>
              <a:ext uri="{FF2B5EF4-FFF2-40B4-BE49-F238E27FC236}">
                <a16:creationId xmlns:a16="http://schemas.microsoft.com/office/drawing/2014/main" id="{80F2EAEA-7FAD-2E7D-EDA5-14AA86D220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30" name="テキスト ボックス 29">
            <a:extLst>
              <a:ext uri="{FF2B5EF4-FFF2-40B4-BE49-F238E27FC236}">
                <a16:creationId xmlns:a16="http://schemas.microsoft.com/office/drawing/2014/main" id="{EEE50D3B-CA86-1A54-BDB7-B7D448DC8D58}"/>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8" name="フッター プレースホルダー 5">
            <a:extLst>
              <a:ext uri="{FF2B5EF4-FFF2-40B4-BE49-F238E27FC236}">
                <a16:creationId xmlns:a16="http://schemas.microsoft.com/office/drawing/2014/main" id="{E8E8023D-BFC8-0CB3-8345-38F83242CAB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613347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F0C32-723D-3FAF-4265-CF15EF625D81}"/>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E5A41D1D-58CE-2D30-F12A-6CF04D51772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56DB7D6-C977-9CB4-DDAE-0EC10D4DC07B}"/>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AF95A8B-F350-2427-9D1F-E59AD2B8503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675205E0-1118-DECF-BBF5-D071B72157B5}"/>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40196497-FD34-7217-9618-CCC8A69B9679}"/>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AED8023-B3AB-54EE-FA92-E528C8B156BA}"/>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12</a:t>
              </a:r>
              <a:r>
                <a:rPr kumimoji="1" lang="ja-JP" altLang="en-US" sz="1400" dirty="0"/>
                <a:t>ページ</a:t>
              </a:r>
            </a:p>
          </p:txBody>
        </p:sp>
      </p:grpSp>
      <p:grpSp>
        <p:nvGrpSpPr>
          <p:cNvPr id="21" name="グループ化 20">
            <a:extLst>
              <a:ext uri="{FF2B5EF4-FFF2-40B4-BE49-F238E27FC236}">
                <a16:creationId xmlns:a16="http://schemas.microsoft.com/office/drawing/2014/main" id="{FC6622EA-93AC-0210-C174-CD28F5B6FCFD}"/>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B5FB2E7E-CF34-520C-062E-73CE81452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9445195C-C6EC-021C-F4E2-9B1A621A60F7}"/>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7" name="テキスト ボックス 16">
            <a:extLst>
              <a:ext uri="{FF2B5EF4-FFF2-40B4-BE49-F238E27FC236}">
                <a16:creationId xmlns:a16="http://schemas.microsoft.com/office/drawing/2014/main" id="{5EF55018-8656-56F4-D43E-D7EAFB381881}"/>
              </a:ext>
            </a:extLst>
          </p:cNvPr>
          <p:cNvSpPr txBox="1"/>
          <p:nvPr/>
        </p:nvSpPr>
        <p:spPr>
          <a:xfrm>
            <a:off x="1942846" y="6088261"/>
            <a:ext cx="5305677" cy="276999"/>
          </a:xfrm>
          <a:prstGeom prst="rect">
            <a:avLst/>
          </a:prstGeom>
          <a:noFill/>
          <a:ln>
            <a:noFill/>
          </a:ln>
        </p:spPr>
        <p:txBody>
          <a:bodyPr wrap="square">
            <a:spAutoFit/>
          </a:bodyPr>
          <a:lstStyle/>
          <a:p>
            <a:r>
              <a:rPr lang="en-US" altLang="ja-JP" sz="1200" b="0" i="0" u="none" strike="noStrike" baseline="0" dirty="0"/>
              <a:t>※65 </a:t>
            </a:r>
            <a:r>
              <a:rPr lang="ja-JP" altLang="en-US" sz="1200" b="0" i="0" u="none" strike="noStrike" baseline="0" dirty="0"/>
              <a:t>歳から老齢基礎年金</a:t>
            </a:r>
            <a:r>
              <a:rPr lang="en-US" altLang="ja-JP" sz="1200" b="0" i="0" u="none" strike="noStrike" baseline="0" dirty="0"/>
              <a:t>847,300 </a:t>
            </a:r>
            <a:r>
              <a:rPr lang="ja-JP" altLang="en-US" sz="1200" b="0" i="0" u="none" strike="noStrike" baseline="0" dirty="0"/>
              <a:t>円</a:t>
            </a:r>
            <a:r>
              <a:rPr lang="en-US" altLang="ja-JP" sz="1200" b="0" i="0" u="none" strike="noStrike" baseline="0" dirty="0"/>
              <a:t>( </a:t>
            </a:r>
            <a:r>
              <a:rPr lang="ja-JP" altLang="en-US" sz="1200" b="0" i="0" u="none" strike="noStrike" baseline="0" dirty="0"/>
              <a:t>満額</a:t>
            </a:r>
            <a:r>
              <a:rPr lang="en-US" altLang="ja-JP" sz="1200" b="0" i="0" u="none" strike="noStrike" baseline="0" dirty="0"/>
              <a:t>) </a:t>
            </a:r>
            <a:r>
              <a:rPr lang="ja-JP" altLang="en-US" sz="1200" b="0" i="0" u="none" strike="noStrike" baseline="0" dirty="0"/>
              <a:t>を受給開始した場合と比較。</a:t>
            </a:r>
            <a:endParaRPr lang="ja-JP" altLang="en-US" sz="1200" dirty="0"/>
          </a:p>
        </p:txBody>
      </p:sp>
      <p:grpSp>
        <p:nvGrpSpPr>
          <p:cNvPr id="18" name="グループ化 17">
            <a:extLst>
              <a:ext uri="{FF2B5EF4-FFF2-40B4-BE49-F238E27FC236}">
                <a16:creationId xmlns:a16="http://schemas.microsoft.com/office/drawing/2014/main" id="{79C49919-AA74-006D-8617-026315DD615E}"/>
              </a:ext>
            </a:extLst>
          </p:cNvPr>
          <p:cNvGrpSpPr/>
          <p:nvPr/>
        </p:nvGrpSpPr>
        <p:grpSpPr>
          <a:xfrm>
            <a:off x="1260817" y="1592739"/>
            <a:ext cx="7683157" cy="471014"/>
            <a:chOff x="617910" y="1819210"/>
            <a:chExt cx="7683157" cy="471014"/>
          </a:xfrm>
        </p:grpSpPr>
        <p:pic>
          <p:nvPicPr>
            <p:cNvPr id="12" name="図 11">
              <a:extLst>
                <a:ext uri="{FF2B5EF4-FFF2-40B4-BE49-F238E27FC236}">
                  <a16:creationId xmlns:a16="http://schemas.microsoft.com/office/drawing/2014/main" id="{90B0BB84-77D4-1E24-5965-44344D9B18BC}"/>
                </a:ext>
              </a:extLst>
            </p:cNvPr>
            <p:cNvPicPr>
              <a:picLocks noChangeAspect="1"/>
            </p:cNvPicPr>
            <p:nvPr/>
          </p:nvPicPr>
          <p:blipFill>
            <a:blip r:embed="rId4">
              <a:extLst>
                <a:ext uri="{28A0092B-C50C-407E-A947-70E740481C1C}">
                  <a14:useLocalDpi xmlns:a14="http://schemas.microsoft.com/office/drawing/2010/main" val="0"/>
                </a:ext>
              </a:extLst>
            </a:blip>
            <a:srcRect l="456" t="3263"/>
            <a:stretch>
              <a:fillRect/>
            </a:stretch>
          </p:blipFill>
          <p:spPr>
            <a:xfrm>
              <a:off x="617910" y="1819210"/>
              <a:ext cx="1643595" cy="423526"/>
            </a:xfrm>
            <a:prstGeom prst="rect">
              <a:avLst/>
            </a:prstGeom>
          </p:spPr>
        </p:pic>
        <p:sp>
          <p:nvSpPr>
            <p:cNvPr id="16" name="テキスト ボックス 15">
              <a:extLst>
                <a:ext uri="{FF2B5EF4-FFF2-40B4-BE49-F238E27FC236}">
                  <a16:creationId xmlns:a16="http://schemas.microsoft.com/office/drawing/2014/main" id="{74B1AC5B-239D-0E9D-A3C5-4265D2191249}"/>
                </a:ext>
              </a:extLst>
            </p:cNvPr>
            <p:cNvSpPr txBox="1"/>
            <p:nvPr/>
          </p:nvSpPr>
          <p:spPr>
            <a:xfrm>
              <a:off x="2261504" y="1828559"/>
              <a:ext cx="6039563" cy="461665"/>
            </a:xfrm>
            <a:prstGeom prst="rect">
              <a:avLst/>
            </a:prstGeom>
            <a:noFill/>
          </p:spPr>
          <p:txBody>
            <a:bodyPr wrap="square" rtlCol="0">
              <a:spAutoFit/>
            </a:bodyPr>
            <a:lstStyle/>
            <a:p>
              <a:r>
                <a:rPr kumimoji="1" lang="ja-JP" altLang="en-US" sz="2400" b="1" dirty="0"/>
                <a:t>老齢基礎年金の繰上げ・繰下げ早見表</a:t>
              </a:r>
            </a:p>
          </p:txBody>
        </p:sp>
      </p:grpSp>
      <p:grpSp>
        <p:nvGrpSpPr>
          <p:cNvPr id="30" name="グループ化 29">
            <a:extLst>
              <a:ext uri="{FF2B5EF4-FFF2-40B4-BE49-F238E27FC236}">
                <a16:creationId xmlns:a16="http://schemas.microsoft.com/office/drawing/2014/main" id="{9C057C56-D196-4A3E-0519-69F1F3C2BA85}"/>
              </a:ext>
            </a:extLst>
          </p:cNvPr>
          <p:cNvGrpSpPr>
            <a:grpSpLocks noGrp="1" noUngrp="1" noRot="1" noMove="1" noResize="1"/>
          </p:cNvGrpSpPr>
          <p:nvPr/>
        </p:nvGrpSpPr>
        <p:grpSpPr>
          <a:xfrm>
            <a:off x="1885786" y="1905631"/>
            <a:ext cx="9292320" cy="4167770"/>
            <a:chOff x="1823355" y="2216913"/>
            <a:chExt cx="9292320" cy="4167770"/>
          </a:xfrm>
        </p:grpSpPr>
        <p:grpSp>
          <p:nvGrpSpPr>
            <p:cNvPr id="28" name="グループ化 27">
              <a:extLst>
                <a:ext uri="{FF2B5EF4-FFF2-40B4-BE49-F238E27FC236}">
                  <a16:creationId xmlns:a16="http://schemas.microsoft.com/office/drawing/2014/main" id="{DF0D6137-CF10-8E59-9DD1-083A8C13BD1E}"/>
                </a:ext>
              </a:extLst>
            </p:cNvPr>
            <p:cNvGrpSpPr>
              <a:grpSpLocks noGrp="1" noUngrp="1" noRot="1" noMove="1" noResize="1"/>
            </p:cNvGrpSpPr>
            <p:nvPr/>
          </p:nvGrpSpPr>
          <p:grpSpPr>
            <a:xfrm>
              <a:off x="1823355" y="2440071"/>
              <a:ext cx="9018814" cy="3944612"/>
              <a:chOff x="1823355" y="2165819"/>
              <a:chExt cx="9018814" cy="3944612"/>
            </a:xfrm>
          </p:grpSpPr>
          <p:pic>
            <p:nvPicPr>
              <p:cNvPr id="25" name="図 24">
                <a:extLst>
                  <a:ext uri="{FF2B5EF4-FFF2-40B4-BE49-F238E27FC236}">
                    <a16:creationId xmlns:a16="http://schemas.microsoft.com/office/drawing/2014/main" id="{AFABDAF4-0DE1-CFCB-6AF1-0EF684C471E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t="959"/>
              <a:stretch>
                <a:fillRect/>
              </a:stretch>
            </p:blipFill>
            <p:spPr>
              <a:xfrm>
                <a:off x="1823355" y="2165819"/>
                <a:ext cx="9018814" cy="1960346"/>
              </a:xfrm>
              <a:prstGeom prst="rect">
                <a:avLst/>
              </a:prstGeom>
            </p:spPr>
          </p:pic>
          <p:pic>
            <p:nvPicPr>
              <p:cNvPr id="27" name="図 26">
                <a:extLst>
                  <a:ext uri="{FF2B5EF4-FFF2-40B4-BE49-F238E27FC236}">
                    <a16:creationId xmlns:a16="http://schemas.microsoft.com/office/drawing/2014/main" id="{8E9D1A88-3088-D461-11D6-FF093B78B2D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823355" y="4126636"/>
                <a:ext cx="9018814" cy="1983795"/>
              </a:xfrm>
              <a:prstGeom prst="rect">
                <a:avLst/>
              </a:prstGeom>
            </p:spPr>
          </p:pic>
        </p:grpSp>
        <p:sp>
          <p:nvSpPr>
            <p:cNvPr id="29" name="テキスト ボックス 28">
              <a:extLst>
                <a:ext uri="{FF2B5EF4-FFF2-40B4-BE49-F238E27FC236}">
                  <a16:creationId xmlns:a16="http://schemas.microsoft.com/office/drawing/2014/main" id="{81892589-0728-3E85-0BD7-9D64C6498360}"/>
                </a:ext>
              </a:extLst>
            </p:cNvPr>
            <p:cNvSpPr txBox="1">
              <a:spLocks noGrp="1" noRot="1" noMove="1" noResize="1" noEditPoints="1" noAdjustHandles="1" noChangeArrowheads="1" noChangeShapeType="1"/>
            </p:cNvSpPr>
            <p:nvPr/>
          </p:nvSpPr>
          <p:spPr>
            <a:xfrm>
              <a:off x="8782050" y="2216913"/>
              <a:ext cx="2333625" cy="276999"/>
            </a:xfrm>
            <a:prstGeom prst="rect">
              <a:avLst/>
            </a:prstGeom>
            <a:noFill/>
          </p:spPr>
          <p:txBody>
            <a:bodyPr wrap="square" rtlCol="0">
              <a:spAutoFit/>
            </a:bodyPr>
            <a:lstStyle/>
            <a:p>
              <a:r>
                <a:rPr kumimoji="1" lang="en-US" altLang="ja-JP" sz="1200" dirty="0"/>
                <a:t>(</a:t>
              </a:r>
              <a:r>
                <a:rPr kumimoji="1" lang="ja-JP" altLang="en-US" sz="1200" dirty="0"/>
                <a:t>年金額は千円未満四捨五入）</a:t>
              </a:r>
            </a:p>
          </p:txBody>
        </p:sp>
      </p:grpSp>
      <p:pic>
        <p:nvPicPr>
          <p:cNvPr id="3" name="図 2">
            <a:extLst>
              <a:ext uri="{FF2B5EF4-FFF2-40B4-BE49-F238E27FC236}">
                <a16:creationId xmlns:a16="http://schemas.microsoft.com/office/drawing/2014/main" id="{FBBB2A63-5CDB-3A0A-ECC9-97705F50F1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1" name="テキスト ボックス 10">
            <a:extLst>
              <a:ext uri="{FF2B5EF4-FFF2-40B4-BE49-F238E27FC236}">
                <a16:creationId xmlns:a16="http://schemas.microsoft.com/office/drawing/2014/main" id="{8A756CA5-568D-6907-AAEE-F05EC5729F76}"/>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0190E65D-B5C6-DB97-8B92-3D31317D980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59073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5C834-904B-1027-79D2-22851228D4A5}"/>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1769BC34-E1EF-5B1C-A3A7-AC0E0113EF5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721156" y="3602857"/>
            <a:ext cx="9208696" cy="2699999"/>
          </a:xfrm>
          <a:prstGeom prst="rect">
            <a:avLst/>
          </a:prstGeom>
        </p:spPr>
      </p:pic>
      <p:sp>
        <p:nvSpPr>
          <p:cNvPr id="5" name="楕円 4">
            <a:extLst>
              <a:ext uri="{FF2B5EF4-FFF2-40B4-BE49-F238E27FC236}">
                <a16:creationId xmlns:a16="http://schemas.microsoft.com/office/drawing/2014/main" id="{8E4F2596-64FC-8F2A-8C57-E89575F83BB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4325FB0-5919-70B5-8CAC-3B8D744A926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4D8B821E-91D2-B90B-CEBC-3A94B054522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766CAF7B-0257-77D3-0A50-3071D556D135}"/>
              </a:ext>
            </a:extLst>
          </p:cNvPr>
          <p:cNvGrpSpPr>
            <a:grpSpLocks noGrp="1" noUngrp="1" noRot="1" noMove="1" noResize="1"/>
          </p:cNvGrpSpPr>
          <p:nvPr/>
        </p:nvGrpSpPr>
        <p:grpSpPr>
          <a:xfrm>
            <a:off x="-29028" y="6176283"/>
            <a:ext cx="1823355" cy="677439"/>
            <a:chOff x="-39914" y="5980339"/>
            <a:chExt cx="1823355" cy="677439"/>
          </a:xfrm>
        </p:grpSpPr>
        <p:sp>
          <p:nvSpPr>
            <p:cNvPr id="7" name="フッター プレースホルダー 5">
              <a:extLst>
                <a:ext uri="{FF2B5EF4-FFF2-40B4-BE49-F238E27FC236}">
                  <a16:creationId xmlns:a16="http://schemas.microsoft.com/office/drawing/2014/main" id="{5758880B-5A4B-7E36-0ABF-28D6DE9563D0}"/>
                </a:ext>
              </a:extLst>
            </p:cNvPr>
            <p:cNvSpPr txBox="1">
              <a:spLocks noGrp="1" noRot="1" noMove="1" noResize="1" noEditPoints="1" noAdjustHandles="1" noChangeArrowheads="1" noChangeShapeType="1"/>
            </p:cNvSpPr>
            <p:nvPr/>
          </p:nvSpPr>
          <p:spPr>
            <a:xfrm>
              <a:off x="-39914"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DC8E8C3-7A8D-6B72-E68F-B56F7C65F29A}"/>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13</a:t>
              </a:r>
              <a:r>
                <a:rPr kumimoji="1" lang="ja-JP" altLang="en-US" sz="1400" dirty="0"/>
                <a:t>ページ</a:t>
              </a:r>
            </a:p>
          </p:txBody>
        </p:sp>
      </p:grpSp>
      <p:grpSp>
        <p:nvGrpSpPr>
          <p:cNvPr id="21" name="グループ化 20">
            <a:extLst>
              <a:ext uri="{FF2B5EF4-FFF2-40B4-BE49-F238E27FC236}">
                <a16:creationId xmlns:a16="http://schemas.microsoft.com/office/drawing/2014/main" id="{A3A3B4EF-75D4-B100-9ABC-6F45997FC54F}"/>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268B7658-A2C5-EB1B-0826-3580756841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C45C1C4A-8BA8-8749-0150-56668AB060A9}"/>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pSp>
        <p:nvGrpSpPr>
          <p:cNvPr id="2" name="グループ化 1">
            <a:extLst>
              <a:ext uri="{FF2B5EF4-FFF2-40B4-BE49-F238E27FC236}">
                <a16:creationId xmlns:a16="http://schemas.microsoft.com/office/drawing/2014/main" id="{473168D1-3167-E369-1606-A191F9229784}"/>
              </a:ext>
            </a:extLst>
          </p:cNvPr>
          <p:cNvGrpSpPr/>
          <p:nvPr/>
        </p:nvGrpSpPr>
        <p:grpSpPr>
          <a:xfrm>
            <a:off x="964843" y="1623604"/>
            <a:ext cx="8637489" cy="555624"/>
            <a:chOff x="668991" y="1966346"/>
            <a:chExt cx="4903523" cy="555624"/>
          </a:xfrm>
        </p:grpSpPr>
        <p:sp>
          <p:nvSpPr>
            <p:cNvPr id="10" name="テキスト ボックス 9">
              <a:extLst>
                <a:ext uri="{FF2B5EF4-FFF2-40B4-BE49-F238E27FC236}">
                  <a16:creationId xmlns:a16="http://schemas.microsoft.com/office/drawing/2014/main" id="{CFFB5A55-AEC7-72B5-A75F-6A03FB3D71BE}"/>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lang="ja-JP" altLang="en-US" sz="2400" b="1" dirty="0">
                  <a:solidFill>
                    <a:schemeClr val="bg1"/>
                  </a:solidFill>
                </a:rPr>
                <a:t>４</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EC19319-1AED-1A02-46DD-805C549DC07C}"/>
                </a:ext>
              </a:extLst>
            </p:cNvPr>
            <p:cNvSpPr txBox="1"/>
            <p:nvPr/>
          </p:nvSpPr>
          <p:spPr>
            <a:xfrm>
              <a:off x="989640" y="1998750"/>
              <a:ext cx="4582874" cy="523220"/>
            </a:xfrm>
            <a:prstGeom prst="rect">
              <a:avLst/>
            </a:prstGeom>
            <a:noFill/>
          </p:spPr>
          <p:txBody>
            <a:bodyPr wrap="square">
              <a:spAutoFit/>
            </a:bodyPr>
            <a:lstStyle/>
            <a:p>
              <a:r>
                <a:rPr lang="ja-JP" altLang="en-US" sz="2800" b="1" dirty="0">
                  <a:latin typeface="PUDShinGoPr6N-Medium"/>
                </a:rPr>
                <a:t>在職老齢年金 </a:t>
              </a:r>
              <a:r>
                <a:rPr lang="ja-JP" altLang="en-US" sz="2000" b="1" dirty="0">
                  <a:latin typeface="PUDShinGoPr6N-Medium"/>
                </a:rPr>
                <a:t>～働きながら受け取る老齢厚生年金～</a:t>
              </a:r>
              <a:endParaRPr lang="ja-JP" altLang="en-US" sz="2400" b="1" dirty="0"/>
            </a:p>
          </p:txBody>
        </p:sp>
      </p:grpSp>
      <p:sp>
        <p:nvSpPr>
          <p:cNvPr id="11" name="テキスト ボックス 10">
            <a:extLst>
              <a:ext uri="{FF2B5EF4-FFF2-40B4-BE49-F238E27FC236}">
                <a16:creationId xmlns:a16="http://schemas.microsoft.com/office/drawing/2014/main" id="{B69B80E6-D2D2-0395-8134-D9B7B08B3273}"/>
              </a:ext>
            </a:extLst>
          </p:cNvPr>
          <p:cNvSpPr txBox="1"/>
          <p:nvPr/>
        </p:nvSpPr>
        <p:spPr>
          <a:xfrm>
            <a:off x="1400379" y="2249960"/>
            <a:ext cx="9985627" cy="1323439"/>
          </a:xfrm>
          <a:prstGeom prst="rect">
            <a:avLst/>
          </a:prstGeom>
          <a:noFill/>
        </p:spPr>
        <p:txBody>
          <a:bodyPr wrap="square">
            <a:spAutoFit/>
          </a:bodyPr>
          <a:lstStyle/>
          <a:p>
            <a:pPr algn="l"/>
            <a:r>
              <a:rPr lang="en-US" altLang="ja-JP" sz="2000" i="0" u="none" strike="noStrike" baseline="0" dirty="0"/>
              <a:t>60 </a:t>
            </a:r>
            <a:r>
              <a:rPr lang="ja-JP" altLang="en-US" sz="2000" i="0" u="none" strike="noStrike" baseline="0" dirty="0"/>
              <a:t>歳以降に老齢厚生年金を受け取りながら働く場合、</a:t>
            </a:r>
            <a:endParaRPr lang="en-US" altLang="ja-JP" sz="2000" i="0" u="none" strike="noStrike" baseline="0" dirty="0"/>
          </a:p>
          <a:p>
            <a:pPr algn="l"/>
            <a:r>
              <a:rPr lang="ja-JP" altLang="en-US" sz="2000" b="1" i="0" u="none" strike="noStrike" baseline="0" dirty="0"/>
              <a:t>「老齢厚生年金の月額」</a:t>
            </a:r>
            <a:r>
              <a:rPr lang="ja-JP" altLang="en-US" sz="2000" i="0" u="none" strike="noStrike" baseline="0" dirty="0"/>
              <a:t>と</a:t>
            </a:r>
            <a:r>
              <a:rPr lang="ja-JP" altLang="en-US" sz="2000" b="1" i="0" u="none" strike="noStrike" baseline="0" dirty="0"/>
              <a:t>「月給・賞与（直近</a:t>
            </a:r>
            <a:r>
              <a:rPr lang="en-US" altLang="ja-JP" sz="2000" b="1" i="0" u="none" strike="noStrike" baseline="0" dirty="0"/>
              <a:t>1</a:t>
            </a:r>
            <a:r>
              <a:rPr lang="ja-JP" altLang="en-US" sz="2000" b="1" i="0" u="none" strike="noStrike" baseline="0" dirty="0"/>
              <a:t>年間の賞与の</a:t>
            </a:r>
            <a:r>
              <a:rPr lang="en-US" altLang="ja-JP" sz="2000" b="1" i="0" u="none" strike="noStrike" baseline="0" dirty="0"/>
              <a:t>1/12</a:t>
            </a:r>
            <a:r>
              <a:rPr lang="ja-JP" altLang="en-US" sz="2000" b="1" i="0" u="none" strike="noStrike" baseline="0" dirty="0"/>
              <a:t>）」の合計額</a:t>
            </a:r>
            <a:r>
              <a:rPr lang="ja-JP" altLang="en-US" sz="2000" i="0" u="none" strike="noStrike" baseline="0" dirty="0"/>
              <a:t>が</a:t>
            </a:r>
            <a:endParaRPr lang="en-US" altLang="ja-JP" sz="2000" i="0" u="none" strike="noStrike" baseline="0" dirty="0"/>
          </a:p>
          <a:p>
            <a:pPr algn="l"/>
            <a:r>
              <a:rPr lang="en-US" altLang="ja-JP" sz="2000" b="1" i="0" u="none" strike="noStrike" baseline="0" dirty="0"/>
              <a:t>65 </a:t>
            </a:r>
            <a:r>
              <a:rPr lang="ja-JP" altLang="en-US" sz="2000" b="1" i="0" u="none" strike="noStrike" baseline="0" dirty="0"/>
              <a:t>万円（支給停止調整額）</a:t>
            </a:r>
            <a:r>
              <a:rPr lang="ja-JP" altLang="en-US" sz="2000" i="0" u="none" strike="noStrike" baseline="0" dirty="0"/>
              <a:t>を超えると、年金が減額されます。</a:t>
            </a:r>
            <a:endParaRPr lang="en-US" altLang="ja-JP" sz="2000" i="0" u="none" strike="noStrike" baseline="0" dirty="0"/>
          </a:p>
          <a:p>
            <a:pPr algn="l"/>
            <a:r>
              <a:rPr lang="ja-JP" altLang="en-US" sz="2000" i="0" u="none" strike="noStrike" baseline="0" dirty="0"/>
              <a:t>老齢基礎年金は減額されず、全額受け取れます。</a:t>
            </a:r>
            <a:endParaRPr lang="ja-JP" altLang="en-US" sz="2000" dirty="0"/>
          </a:p>
        </p:txBody>
      </p:sp>
      <p:pic>
        <p:nvPicPr>
          <p:cNvPr id="15" name="図 14">
            <a:extLst>
              <a:ext uri="{FF2B5EF4-FFF2-40B4-BE49-F238E27FC236}">
                <a16:creationId xmlns:a16="http://schemas.microsoft.com/office/drawing/2014/main" id="{55E7FD95-A305-A56D-09AB-E334E5A9A4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7" name="テキスト ボックス 16">
            <a:extLst>
              <a:ext uri="{FF2B5EF4-FFF2-40B4-BE49-F238E27FC236}">
                <a16:creationId xmlns:a16="http://schemas.microsoft.com/office/drawing/2014/main" id="{0058AE44-16EE-9B3B-5907-B56A7455790B}"/>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4F44FDC3-F82A-1309-90DC-83B515EF6EC5}"/>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47926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51FC6-5D74-6981-2AA2-5DB82B44501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280B3A2-7979-2D7A-1E78-6D751F7C617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456ED56-05A8-104A-C707-5C3B46E81FB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1ABA4C4-73FB-40BD-E449-32456E7E726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8B5D96C6-AC03-793B-FCCE-3D3F4DAD948A}"/>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1246E859-E815-87FE-0C9C-8963986D4DA7}"/>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9559A04-5013-4E40-F8B7-83F190363671}"/>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13</a:t>
              </a:r>
              <a:r>
                <a:rPr kumimoji="1" lang="ja-JP" altLang="en-US" sz="1400" dirty="0"/>
                <a:t>ページ</a:t>
              </a:r>
            </a:p>
          </p:txBody>
        </p:sp>
      </p:grpSp>
      <p:grpSp>
        <p:nvGrpSpPr>
          <p:cNvPr id="21" name="グループ化 20">
            <a:extLst>
              <a:ext uri="{FF2B5EF4-FFF2-40B4-BE49-F238E27FC236}">
                <a16:creationId xmlns:a16="http://schemas.microsoft.com/office/drawing/2014/main" id="{3D1F62C3-A451-2B72-87CE-33490DFE371D}"/>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8E4283CA-4D0E-A2ED-741B-3284317D3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F166E062-2339-DABA-D5B5-A1751D62767C}"/>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 name="テキスト ボックス 2">
            <a:extLst>
              <a:ext uri="{FF2B5EF4-FFF2-40B4-BE49-F238E27FC236}">
                <a16:creationId xmlns:a16="http://schemas.microsoft.com/office/drawing/2014/main" id="{522AF109-846B-3DAE-3646-42B567DC4647}"/>
              </a:ext>
            </a:extLst>
          </p:cNvPr>
          <p:cNvSpPr txBox="1"/>
          <p:nvPr/>
        </p:nvSpPr>
        <p:spPr>
          <a:xfrm>
            <a:off x="1281037" y="2442633"/>
            <a:ext cx="9766430" cy="1015663"/>
          </a:xfrm>
          <a:prstGeom prst="rect">
            <a:avLst/>
          </a:prstGeom>
          <a:noFill/>
        </p:spPr>
        <p:txBody>
          <a:bodyPr wrap="square" rtlCol="0">
            <a:spAutoFit/>
          </a:bodyPr>
          <a:lstStyle/>
          <a:p>
            <a:r>
              <a:rPr lang="ja-JP" altLang="en-US" sz="2000" dirty="0"/>
              <a:t>在職老齢年金の支給停止額は、総報酬月額が変動すると再計算されます。</a:t>
            </a:r>
            <a:endParaRPr lang="en-US" altLang="ja-JP" sz="2000" dirty="0"/>
          </a:p>
          <a:p>
            <a:r>
              <a:rPr lang="ja-JP" altLang="en-US" sz="2000" dirty="0"/>
              <a:t>月給 </a:t>
            </a:r>
            <a:r>
              <a:rPr lang="en-US" altLang="ja-JP" sz="2000" dirty="0"/>
              <a:t>( </a:t>
            </a:r>
            <a:r>
              <a:rPr lang="ja-JP" altLang="en-US" sz="2000" dirty="0"/>
              <a:t>標準報酬月額 </a:t>
            </a:r>
            <a:r>
              <a:rPr lang="en-US" altLang="ja-JP" sz="2000" dirty="0"/>
              <a:t>) </a:t>
            </a:r>
            <a:r>
              <a:rPr lang="ja-JP" altLang="en-US" sz="2000" dirty="0"/>
              <a:t>や直近 </a:t>
            </a:r>
            <a:r>
              <a:rPr lang="en-US" altLang="ja-JP" sz="2000" dirty="0"/>
              <a:t>1 </a:t>
            </a:r>
            <a:r>
              <a:rPr lang="ja-JP" altLang="en-US" sz="2000" dirty="0"/>
              <a:t>年間の賞与の額 </a:t>
            </a:r>
            <a:r>
              <a:rPr lang="en-US" altLang="ja-JP" sz="2000" dirty="0"/>
              <a:t>( </a:t>
            </a:r>
            <a:r>
              <a:rPr lang="ja-JP" altLang="en-US" sz="2000" dirty="0"/>
              <a:t>標準賞与額 </a:t>
            </a:r>
            <a:r>
              <a:rPr lang="en-US" altLang="ja-JP" sz="2000" dirty="0"/>
              <a:t>) </a:t>
            </a:r>
            <a:r>
              <a:rPr lang="ja-JP" altLang="en-US" sz="2000" dirty="0"/>
              <a:t>が変わる場合は、</a:t>
            </a:r>
            <a:endParaRPr lang="en-US" altLang="ja-JP" sz="2000" dirty="0"/>
          </a:p>
          <a:p>
            <a:r>
              <a:rPr lang="ja-JP" altLang="en-US" sz="2000" dirty="0"/>
              <a:t>その月から支給停止される金額も変わります。</a:t>
            </a:r>
            <a:endParaRPr kumimoji="1" lang="ja-JP" altLang="en-US" sz="2000" dirty="0"/>
          </a:p>
        </p:txBody>
      </p:sp>
      <p:grpSp>
        <p:nvGrpSpPr>
          <p:cNvPr id="20" name="グループ化 19">
            <a:extLst>
              <a:ext uri="{FF2B5EF4-FFF2-40B4-BE49-F238E27FC236}">
                <a16:creationId xmlns:a16="http://schemas.microsoft.com/office/drawing/2014/main" id="{324CF3A4-6CEF-34DF-30DB-1A6CE741D47D}"/>
              </a:ext>
            </a:extLst>
          </p:cNvPr>
          <p:cNvGrpSpPr/>
          <p:nvPr/>
        </p:nvGrpSpPr>
        <p:grpSpPr>
          <a:xfrm>
            <a:off x="1017960" y="1847886"/>
            <a:ext cx="10607983" cy="523676"/>
            <a:chOff x="688158" y="1575451"/>
            <a:chExt cx="10607983" cy="523676"/>
          </a:xfrm>
        </p:grpSpPr>
        <p:pic>
          <p:nvPicPr>
            <p:cNvPr id="15" name="図 14">
              <a:extLst>
                <a:ext uri="{FF2B5EF4-FFF2-40B4-BE49-F238E27FC236}">
                  <a16:creationId xmlns:a16="http://schemas.microsoft.com/office/drawing/2014/main" id="{377BBED4-31DF-6A5D-162B-47C7B7177E6C}"/>
                </a:ext>
              </a:extLst>
            </p:cNvPr>
            <p:cNvPicPr>
              <a:picLocks noChangeAspect="1"/>
            </p:cNvPicPr>
            <p:nvPr/>
          </p:nvPicPr>
          <p:blipFill>
            <a:blip r:embed="rId3">
              <a:extLst>
                <a:ext uri="{28A0092B-C50C-407E-A947-70E740481C1C}">
                  <a14:useLocalDpi xmlns:a14="http://schemas.microsoft.com/office/drawing/2010/main" val="0"/>
                </a:ext>
              </a:extLst>
            </a:blip>
            <a:srcRect l="1198" r="1"/>
            <a:stretch>
              <a:fillRect/>
            </a:stretch>
          </p:blipFill>
          <p:spPr>
            <a:xfrm>
              <a:off x="688158" y="1575451"/>
              <a:ext cx="1715677" cy="459029"/>
            </a:xfrm>
            <a:prstGeom prst="rect">
              <a:avLst/>
            </a:prstGeom>
          </p:spPr>
        </p:pic>
        <p:sp>
          <p:nvSpPr>
            <p:cNvPr id="17" name="テキスト ボックス 16">
              <a:extLst>
                <a:ext uri="{FF2B5EF4-FFF2-40B4-BE49-F238E27FC236}">
                  <a16:creationId xmlns:a16="http://schemas.microsoft.com/office/drawing/2014/main" id="{2280F2F9-F01D-B27F-0915-1A9D62753FB4}"/>
                </a:ext>
              </a:extLst>
            </p:cNvPr>
            <p:cNvSpPr txBox="1"/>
            <p:nvPr/>
          </p:nvSpPr>
          <p:spPr>
            <a:xfrm>
              <a:off x="2403835" y="1637462"/>
              <a:ext cx="8892306" cy="461665"/>
            </a:xfrm>
            <a:prstGeom prst="rect">
              <a:avLst/>
            </a:prstGeom>
            <a:noFill/>
          </p:spPr>
          <p:txBody>
            <a:bodyPr wrap="square" rtlCol="0">
              <a:spAutoFit/>
            </a:bodyPr>
            <a:lstStyle/>
            <a:p>
              <a:r>
                <a:rPr lang="ja-JP" altLang="en-US" sz="2400" b="1" dirty="0"/>
                <a:t>在職老齢年金の支給停止額は、月額・賞与の変動で変わる</a:t>
              </a:r>
              <a:endParaRPr kumimoji="1" lang="ja-JP" altLang="en-US" sz="2400" b="1" dirty="0"/>
            </a:p>
          </p:txBody>
        </p:sp>
      </p:grpSp>
      <p:grpSp>
        <p:nvGrpSpPr>
          <p:cNvPr id="26" name="グループ化 25">
            <a:extLst>
              <a:ext uri="{FF2B5EF4-FFF2-40B4-BE49-F238E27FC236}">
                <a16:creationId xmlns:a16="http://schemas.microsoft.com/office/drawing/2014/main" id="{EA6A7FFD-F7D3-25BF-3819-33B183E9CB63}"/>
              </a:ext>
            </a:extLst>
          </p:cNvPr>
          <p:cNvGrpSpPr>
            <a:grpSpLocks noGrp="1" noUngrp="1" noRot="1" noMove="1" noResize="1"/>
          </p:cNvGrpSpPr>
          <p:nvPr/>
        </p:nvGrpSpPr>
        <p:grpSpPr>
          <a:xfrm>
            <a:off x="1310065" y="3603796"/>
            <a:ext cx="9766430" cy="2494330"/>
            <a:chOff x="1310065" y="3458656"/>
            <a:chExt cx="9766430" cy="2494330"/>
          </a:xfrm>
        </p:grpSpPr>
        <p:sp>
          <p:nvSpPr>
            <p:cNvPr id="11" name="テキスト ボックス 10">
              <a:extLst>
                <a:ext uri="{FF2B5EF4-FFF2-40B4-BE49-F238E27FC236}">
                  <a16:creationId xmlns:a16="http://schemas.microsoft.com/office/drawing/2014/main" id="{A9B7DB2B-8B15-429B-0A2C-D354CFE370C7}"/>
                </a:ext>
              </a:extLst>
            </p:cNvPr>
            <p:cNvSpPr txBox="1">
              <a:spLocks noGrp="1" noRot="1" noMove="1" noResize="1" noEditPoints="1" noAdjustHandles="1" noChangeArrowheads="1" noChangeShapeType="1"/>
            </p:cNvSpPr>
            <p:nvPr/>
          </p:nvSpPr>
          <p:spPr>
            <a:xfrm>
              <a:off x="1310065" y="3458656"/>
              <a:ext cx="8625526" cy="400110"/>
            </a:xfrm>
            <a:prstGeom prst="rect">
              <a:avLst/>
            </a:prstGeom>
            <a:noFill/>
          </p:spPr>
          <p:txBody>
            <a:bodyPr wrap="square" rtlCol="0">
              <a:spAutoFit/>
            </a:bodyPr>
            <a:lstStyle/>
            <a:p>
              <a:r>
                <a:rPr lang="ja-JP" altLang="en-US" sz="2000" b="1" dirty="0">
                  <a:solidFill>
                    <a:srgbClr val="0070C0"/>
                  </a:solidFill>
                </a:rPr>
                <a:t>■</a:t>
              </a:r>
              <a:r>
                <a:rPr lang="ja-JP" altLang="en-US" sz="2000" b="1" dirty="0"/>
                <a:t>年金を受給しながら納めた厚生年金保険料が年金額に反映される時期</a:t>
              </a:r>
              <a:endParaRPr lang="en-US" altLang="ja-JP" sz="2000" b="1" dirty="0"/>
            </a:p>
          </p:txBody>
        </p:sp>
        <p:pic>
          <p:nvPicPr>
            <p:cNvPr id="24" name="図 23">
              <a:extLst>
                <a:ext uri="{FF2B5EF4-FFF2-40B4-BE49-F238E27FC236}">
                  <a16:creationId xmlns:a16="http://schemas.microsoft.com/office/drawing/2014/main" id="{C72DC63F-A9BB-C0BF-9732-89EF0DECB6D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363744" y="3785333"/>
              <a:ext cx="9712751" cy="2167653"/>
            </a:xfrm>
            <a:prstGeom prst="rect">
              <a:avLst/>
            </a:prstGeom>
          </p:spPr>
        </p:pic>
      </p:grpSp>
      <p:pic>
        <p:nvPicPr>
          <p:cNvPr id="10" name="図 9">
            <a:extLst>
              <a:ext uri="{FF2B5EF4-FFF2-40B4-BE49-F238E27FC236}">
                <a16:creationId xmlns:a16="http://schemas.microsoft.com/office/drawing/2014/main" id="{DCEBE671-CE1E-5015-F06A-0E946D525C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6" name="テキスト ボックス 15">
            <a:extLst>
              <a:ext uri="{FF2B5EF4-FFF2-40B4-BE49-F238E27FC236}">
                <a16:creationId xmlns:a16="http://schemas.microsoft.com/office/drawing/2014/main" id="{7D9E3FC4-95B9-C2E8-9000-FF3A7B127C2E}"/>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AC9B8CA7-12C6-9768-9C37-52E23C6055B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513691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AA0E-803C-468F-278F-FB29C8F8B77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3BA8550-691C-F8FC-7C05-B5DA69949DB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58D935D-30EB-1443-8432-F5DD3CB2067F}"/>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6E9A67A-A859-7709-AE3C-A38646E42B0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3496930-837D-98F1-4936-70C363845BF6}"/>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E186C998-3C36-8577-D689-1DAB2E937935}"/>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3206BF8-0159-0AFD-5B0B-9A7C36F2B0E0}"/>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13</a:t>
              </a:r>
              <a:r>
                <a:rPr kumimoji="1" lang="ja-JP" altLang="en-US" sz="1400" dirty="0"/>
                <a:t>ページ</a:t>
              </a:r>
            </a:p>
          </p:txBody>
        </p:sp>
      </p:grpSp>
      <p:grpSp>
        <p:nvGrpSpPr>
          <p:cNvPr id="21" name="グループ化 20">
            <a:extLst>
              <a:ext uri="{FF2B5EF4-FFF2-40B4-BE49-F238E27FC236}">
                <a16:creationId xmlns:a16="http://schemas.microsoft.com/office/drawing/2014/main" id="{527122B5-C0C8-5F80-EB61-F230FF9EE679}"/>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32D08D24-5F67-6C97-7593-B61CBE93C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F2E92E2B-0976-5DB2-50FF-88180E0F9311}"/>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graphicFrame>
        <p:nvGraphicFramePr>
          <p:cNvPr id="3" name="表 2">
            <a:extLst>
              <a:ext uri="{FF2B5EF4-FFF2-40B4-BE49-F238E27FC236}">
                <a16:creationId xmlns:a16="http://schemas.microsoft.com/office/drawing/2014/main" id="{AA8518EB-77B2-A77D-4920-3DB4FF4FD57F}"/>
              </a:ext>
            </a:extLst>
          </p:cNvPr>
          <p:cNvGraphicFramePr>
            <a:graphicFrameLocks noGrp="1" noDrilldown="1" noMove="1" noResize="1"/>
          </p:cNvGraphicFramePr>
          <p:nvPr>
            <p:extLst>
              <p:ext uri="{D42A27DB-BD31-4B8C-83A1-F6EECF244321}">
                <p14:modId xmlns:p14="http://schemas.microsoft.com/office/powerpoint/2010/main" val="4091853426"/>
              </p:ext>
            </p:extLst>
          </p:nvPr>
        </p:nvGraphicFramePr>
        <p:xfrm>
          <a:off x="2666138" y="2383813"/>
          <a:ext cx="7388642" cy="2772000"/>
        </p:xfrm>
        <a:graphic>
          <a:graphicData uri="http://schemas.openxmlformats.org/drawingml/2006/table">
            <a:tbl>
              <a:tblPr firstRow="1" bandRow="1">
                <a:tableStyleId>{5940675A-B579-460E-94D1-54222C63F5DA}</a:tableStyleId>
              </a:tblPr>
              <a:tblGrid>
                <a:gridCol w="2747268">
                  <a:extLst>
                    <a:ext uri="{9D8B030D-6E8A-4147-A177-3AD203B41FA5}">
                      <a16:colId xmlns:a16="http://schemas.microsoft.com/office/drawing/2014/main" val="1724699080"/>
                    </a:ext>
                  </a:extLst>
                </a:gridCol>
                <a:gridCol w="4641374">
                  <a:extLst>
                    <a:ext uri="{9D8B030D-6E8A-4147-A177-3AD203B41FA5}">
                      <a16:colId xmlns:a16="http://schemas.microsoft.com/office/drawing/2014/main" val="427729789"/>
                    </a:ext>
                  </a:extLst>
                </a:gridCol>
              </a:tblGrid>
              <a:tr h="693000">
                <a:tc>
                  <a:txBody>
                    <a:bodyPr/>
                    <a:lstStyle/>
                    <a:p>
                      <a:pPr algn="ctr"/>
                      <a:r>
                        <a:rPr kumimoji="1" lang="ja-JP" altLang="en-US" sz="2800" b="1" dirty="0"/>
                        <a:t>①厚生年金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9A3"/>
                    </a:solidFill>
                  </a:tcPr>
                </a:tc>
                <a:tc>
                  <a:txBody>
                    <a:bodyPr/>
                    <a:lstStyle/>
                    <a:p>
                      <a:pPr algn="r"/>
                      <a:r>
                        <a:rPr kumimoji="1" lang="ja-JP" altLang="en-US" sz="2800" b="1" dirty="0"/>
                        <a:t>年額　　　　　　　　万円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6835221"/>
                  </a:ext>
                </a:extLst>
              </a:tr>
              <a:tr h="693000">
                <a:tc>
                  <a:txBody>
                    <a:bodyPr/>
                    <a:lstStyle/>
                    <a:p>
                      <a:pPr algn="ctr"/>
                      <a:r>
                        <a:rPr kumimoji="1" lang="ja-JP" altLang="en-US" sz="2800" b="1" dirty="0"/>
                        <a:t>②基礎年金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5000"/>
                        <a:lumOff val="75000"/>
                      </a:schemeClr>
                    </a:solidFill>
                  </a:tcPr>
                </a:tc>
                <a:tc>
                  <a:txBody>
                    <a:bodyPr/>
                    <a:lstStyle/>
                    <a:p>
                      <a:pPr algn="r"/>
                      <a:r>
                        <a:rPr kumimoji="1" lang="ja-JP" altLang="en-US" sz="2800" b="1" dirty="0"/>
                        <a:t>年額　　　　　　　　万円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316364"/>
                  </a:ext>
                </a:extLst>
              </a:tr>
              <a:tr h="693000">
                <a:tc>
                  <a:txBody>
                    <a:bodyPr/>
                    <a:lstStyle/>
                    <a:p>
                      <a:pPr algn="ctr"/>
                      <a:r>
                        <a:rPr kumimoji="1" lang="ja-JP" altLang="en-US" sz="2800" b="1" dirty="0"/>
                        <a:t>現在の年齢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r>
                        <a:rPr kumimoji="1" lang="ja-JP" altLang="en-US" sz="2800" b="1" dirty="0"/>
                        <a:t>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80278469"/>
                  </a:ext>
                </a:extLst>
              </a:tr>
              <a:tr h="693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dirty="0"/>
                        <a:t>③平均余命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2800" b="1" dirty="0"/>
                        <a:t>年</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1052943"/>
                  </a:ext>
                </a:extLst>
              </a:tr>
            </a:tbl>
          </a:graphicData>
        </a:graphic>
      </p:graphicFrame>
      <p:sp>
        <p:nvSpPr>
          <p:cNvPr id="11" name="テキスト ボックス 10">
            <a:extLst>
              <a:ext uri="{FF2B5EF4-FFF2-40B4-BE49-F238E27FC236}">
                <a16:creationId xmlns:a16="http://schemas.microsoft.com/office/drawing/2014/main" id="{FFCEB629-8943-18E8-77C2-B91A51A0C143}"/>
              </a:ext>
            </a:extLst>
          </p:cNvPr>
          <p:cNvSpPr txBox="1"/>
          <p:nvPr/>
        </p:nvSpPr>
        <p:spPr>
          <a:xfrm>
            <a:off x="657079" y="1761424"/>
            <a:ext cx="10882086" cy="461665"/>
          </a:xfrm>
          <a:prstGeom prst="rect">
            <a:avLst/>
          </a:prstGeom>
          <a:noFill/>
        </p:spPr>
        <p:txBody>
          <a:bodyPr wrap="square" rtlCol="0">
            <a:spAutoFit/>
          </a:bodyPr>
          <a:lstStyle/>
          <a:p>
            <a:r>
              <a:rPr kumimoji="1" lang="ja-JP" altLang="en-US" sz="2400" b="1" dirty="0"/>
              <a:t>公的年金の受取額（年額）と平均余命から、受取総額を計算してみましょう！</a:t>
            </a:r>
          </a:p>
        </p:txBody>
      </p:sp>
      <p:grpSp>
        <p:nvGrpSpPr>
          <p:cNvPr id="20" name="グループ化 19">
            <a:extLst>
              <a:ext uri="{FF2B5EF4-FFF2-40B4-BE49-F238E27FC236}">
                <a16:creationId xmlns:a16="http://schemas.microsoft.com/office/drawing/2014/main" id="{5EED1CDF-2BAC-7CFD-7845-3FADCFDE7CBD}"/>
              </a:ext>
            </a:extLst>
          </p:cNvPr>
          <p:cNvGrpSpPr>
            <a:grpSpLocks noGrp="1" noUngrp="1" noRot="1" noMove="1" noResize="1"/>
          </p:cNvGrpSpPr>
          <p:nvPr/>
        </p:nvGrpSpPr>
        <p:grpSpPr>
          <a:xfrm>
            <a:off x="3262903" y="5325934"/>
            <a:ext cx="7695817" cy="1041302"/>
            <a:chOff x="3529450" y="5295715"/>
            <a:chExt cx="7695817" cy="1041302"/>
          </a:xfrm>
        </p:grpSpPr>
        <p:sp>
          <p:nvSpPr>
            <p:cNvPr id="15" name="テキスト ボックス 14">
              <a:extLst>
                <a:ext uri="{FF2B5EF4-FFF2-40B4-BE49-F238E27FC236}">
                  <a16:creationId xmlns:a16="http://schemas.microsoft.com/office/drawing/2014/main" id="{EE653980-B65B-63F4-D067-442ACB1149A1}"/>
                </a:ext>
              </a:extLst>
            </p:cNvPr>
            <p:cNvSpPr txBox="1">
              <a:spLocks noGrp="1" noRot="1" noMove="1" noResize="1" noEditPoints="1" noAdjustHandles="1" noChangeArrowheads="1" noChangeShapeType="1"/>
            </p:cNvSpPr>
            <p:nvPr/>
          </p:nvSpPr>
          <p:spPr>
            <a:xfrm>
              <a:off x="3529450" y="5481000"/>
              <a:ext cx="3753374" cy="584775"/>
            </a:xfrm>
            <a:prstGeom prst="rect">
              <a:avLst/>
            </a:prstGeom>
            <a:noFill/>
          </p:spPr>
          <p:txBody>
            <a:bodyPr wrap="square" rtlCol="0">
              <a:spAutoFit/>
            </a:bodyPr>
            <a:lstStyle/>
            <a:p>
              <a:r>
                <a:rPr kumimoji="1" lang="ja-JP" altLang="en-US" sz="3200" b="1" dirty="0"/>
                <a:t>（①＋②）</a:t>
              </a:r>
              <a:r>
                <a:rPr kumimoji="1" lang="en-US" altLang="ja-JP" sz="3200" b="1" dirty="0"/>
                <a:t>×</a:t>
              </a:r>
              <a:r>
                <a:rPr kumimoji="1" lang="ja-JP" altLang="en-US" sz="3200" b="1" dirty="0"/>
                <a:t>③ </a:t>
              </a:r>
              <a:r>
                <a:rPr kumimoji="1" lang="ja-JP" altLang="en-US" sz="3200" b="1" dirty="0">
                  <a:solidFill>
                    <a:srgbClr val="0073BD"/>
                  </a:solidFill>
                </a:rPr>
                <a:t>➡</a:t>
              </a:r>
            </a:p>
          </p:txBody>
        </p:sp>
        <p:pic>
          <p:nvPicPr>
            <p:cNvPr id="17" name="図 16">
              <a:extLst>
                <a:ext uri="{FF2B5EF4-FFF2-40B4-BE49-F238E27FC236}">
                  <a16:creationId xmlns:a16="http://schemas.microsoft.com/office/drawing/2014/main" id="{96FA0127-E591-C41F-1802-044AFB929239}"/>
                </a:ext>
              </a:extLst>
            </p:cNvPr>
            <p:cNvPicPr>
              <a:picLocks noGrp="1" noRot="1" noChangeAspect="1" noMove="1" noResize="1" noEditPoints="1" noAdjustHandles="1" noChangeArrowheads="1" noChangeShapeType="1" noCrop="1"/>
            </p:cNvPicPr>
            <p:nvPr/>
          </p:nvPicPr>
          <p:blipFill>
            <a:blip r:embed="rId4"/>
            <a:stretch>
              <a:fillRect/>
            </a:stretch>
          </p:blipFill>
          <p:spPr>
            <a:xfrm>
              <a:off x="7122535" y="5295715"/>
              <a:ext cx="4102732" cy="1041302"/>
            </a:xfrm>
            <a:prstGeom prst="rect">
              <a:avLst/>
            </a:prstGeom>
          </p:spPr>
        </p:pic>
      </p:grpSp>
      <p:pic>
        <p:nvPicPr>
          <p:cNvPr id="16" name="図 15">
            <a:extLst>
              <a:ext uri="{FF2B5EF4-FFF2-40B4-BE49-F238E27FC236}">
                <a16:creationId xmlns:a16="http://schemas.microsoft.com/office/drawing/2014/main" id="{2A3F0B3B-0DD9-9398-50EB-5343D717548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11930" t="1587"/>
          <a:stretch>
            <a:fillRect/>
          </a:stretch>
        </p:blipFill>
        <p:spPr>
          <a:xfrm>
            <a:off x="472621" y="3492580"/>
            <a:ext cx="1661449" cy="2668808"/>
          </a:xfrm>
          <a:prstGeom prst="rect">
            <a:avLst/>
          </a:prstGeom>
        </p:spPr>
      </p:pic>
      <p:pic>
        <p:nvPicPr>
          <p:cNvPr id="10" name="図 9">
            <a:extLst>
              <a:ext uri="{FF2B5EF4-FFF2-40B4-BE49-F238E27FC236}">
                <a16:creationId xmlns:a16="http://schemas.microsoft.com/office/drawing/2014/main" id="{028514DD-171D-A5A3-C92A-C1FDC55A43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2911" y="497199"/>
            <a:ext cx="2806844" cy="596931"/>
          </a:xfrm>
          <a:prstGeom prst="rect">
            <a:avLst/>
          </a:prstGeom>
        </p:spPr>
      </p:pic>
      <p:sp>
        <p:nvSpPr>
          <p:cNvPr id="18" name="テキスト ボックス 17">
            <a:extLst>
              <a:ext uri="{FF2B5EF4-FFF2-40B4-BE49-F238E27FC236}">
                <a16:creationId xmlns:a16="http://schemas.microsoft.com/office/drawing/2014/main" id="{89893057-6E1A-23B4-5EA8-7C5AF114D180}"/>
              </a:ext>
            </a:extLst>
          </p:cNvPr>
          <p:cNvSpPr txBox="1"/>
          <p:nvPr/>
        </p:nvSpPr>
        <p:spPr>
          <a:xfrm>
            <a:off x="4267200" y="409317"/>
            <a:ext cx="4077562" cy="830997"/>
          </a:xfrm>
          <a:prstGeom prst="rect">
            <a:avLst/>
          </a:prstGeom>
          <a:noFill/>
        </p:spPr>
        <p:txBody>
          <a:bodyPr wrap="square">
            <a:spAutoFit/>
          </a:bodyPr>
          <a:lstStyle/>
          <a:p>
            <a:r>
              <a:rPr lang="ja-JP" altLang="en-US" sz="4800" b="1" i="0" u="none" strike="noStrike" baseline="0" dirty="0">
                <a:latin typeface="UD デジタル 教科書体 NP-B" panose="02020700000000000000" pitchFamily="18" charset="-128"/>
                <a:ea typeface="UD デジタル 教科書体 NP-B" panose="02020700000000000000" pitchFamily="18" charset="-128"/>
              </a:rPr>
              <a:t> 公 的 年 金</a:t>
            </a:r>
            <a:endParaRPr lang="ja-JP" altLang="en-US" sz="4800" b="1"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6FDAF51D-16C2-D219-B525-A4933A9B585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240753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F2C67-3D59-F4C7-500F-ECBE98D19581}"/>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88BBFBF-97F0-5B33-AE54-D844FF745CC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0C7D5D0-99B5-2872-7810-CB287F5068A8}"/>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CD65DAA-5DA6-98CE-223B-4D768195AAE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3470F12C-2E00-37D5-9570-53F95655EC62}"/>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2A772EF8-3B43-BE54-1CE5-8CC728BAA7C2}"/>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5A227EB5-CA38-E540-3B88-1B2036CCA9B5}"/>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14</a:t>
              </a:r>
              <a:r>
                <a:rPr kumimoji="1" lang="ja-JP" altLang="en-US" sz="1400" dirty="0"/>
                <a:t>ページ</a:t>
              </a:r>
            </a:p>
          </p:txBody>
        </p:sp>
      </p:grpSp>
      <p:grpSp>
        <p:nvGrpSpPr>
          <p:cNvPr id="21" name="グループ化 20">
            <a:extLst>
              <a:ext uri="{FF2B5EF4-FFF2-40B4-BE49-F238E27FC236}">
                <a16:creationId xmlns:a16="http://schemas.microsoft.com/office/drawing/2014/main" id="{BC3E3062-01B3-108E-AF8B-C989BFAACAA8}"/>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7A87FC5B-DB44-19CD-A2D0-79EA4F53C3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CA7E042F-FD16-E2A1-9898-3F50B1D983CC}"/>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3" name="図 22">
            <a:extLst>
              <a:ext uri="{FF2B5EF4-FFF2-40B4-BE49-F238E27FC236}">
                <a16:creationId xmlns:a16="http://schemas.microsoft.com/office/drawing/2014/main" id="{F6858B78-BEC9-804F-D3F5-4BA09EC813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2911" y="468171"/>
            <a:ext cx="2806844" cy="596931"/>
          </a:xfrm>
          <a:prstGeom prst="rect">
            <a:avLst/>
          </a:prstGeom>
        </p:spPr>
      </p:pic>
      <p:sp>
        <p:nvSpPr>
          <p:cNvPr id="13" name="テキスト ボックス 12">
            <a:extLst>
              <a:ext uri="{FF2B5EF4-FFF2-40B4-BE49-F238E27FC236}">
                <a16:creationId xmlns:a16="http://schemas.microsoft.com/office/drawing/2014/main" id="{2EF9F66B-D5CD-621C-5CB5-5E942DFEEED5}"/>
              </a:ext>
            </a:extLst>
          </p:cNvPr>
          <p:cNvSpPr txBox="1"/>
          <p:nvPr/>
        </p:nvSpPr>
        <p:spPr>
          <a:xfrm>
            <a:off x="2477456" y="458803"/>
            <a:ext cx="6156128"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a:t>
            </a:r>
            <a:r>
              <a:rPr lang="en-US" altLang="ja-JP" sz="4000" b="1" i="0" u="none" strike="noStrike" baseline="0" dirty="0">
                <a:latin typeface="UD デジタル 教科書体 NP-B" panose="02020700000000000000" pitchFamily="18" charset="-128"/>
                <a:ea typeface="UD デジタル 教科書体 NP-B" panose="02020700000000000000" pitchFamily="18" charset="-128"/>
              </a:rPr>
              <a:t>60</a:t>
            </a:r>
            <a:r>
              <a:rPr lang="ja-JP" altLang="en-US" sz="4000" b="1" dirty="0">
                <a:latin typeface="UD デジタル 教科書体 NP-B" panose="02020700000000000000" pitchFamily="18" charset="-128"/>
                <a:ea typeface="UD デジタル 教科書体 NP-B" panose="02020700000000000000" pitchFamily="18" charset="-128"/>
              </a:rPr>
              <a:t>歳以上の人の雇用保険</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2" name="グループ化 1">
            <a:extLst>
              <a:ext uri="{FF2B5EF4-FFF2-40B4-BE49-F238E27FC236}">
                <a16:creationId xmlns:a16="http://schemas.microsoft.com/office/drawing/2014/main" id="{CFCB4AD7-12ED-0594-5740-C952EF36A5CE}"/>
              </a:ext>
            </a:extLst>
          </p:cNvPr>
          <p:cNvGrpSpPr>
            <a:grpSpLocks noGrp="1" noUngrp="1" noRot="1" noMove="1" noResize="1"/>
          </p:cNvGrpSpPr>
          <p:nvPr/>
        </p:nvGrpSpPr>
        <p:grpSpPr>
          <a:xfrm>
            <a:off x="1197428" y="1711685"/>
            <a:ext cx="10352315" cy="4392572"/>
            <a:chOff x="1083128" y="1622785"/>
            <a:chExt cx="10352315" cy="4392572"/>
          </a:xfrm>
        </p:grpSpPr>
        <p:pic>
          <p:nvPicPr>
            <p:cNvPr id="11" name="図 10" descr="グラフィカル ユーザー インターフェイス, テキスト, アプリケーション&#10;&#10;AI 生成コンテンツは誤りを含む可能性があります。">
              <a:extLst>
                <a:ext uri="{FF2B5EF4-FFF2-40B4-BE49-F238E27FC236}">
                  <a16:creationId xmlns:a16="http://schemas.microsoft.com/office/drawing/2014/main" id="{FB589C12-7483-349C-7FBF-0748F09E495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6720" t="25017" r="6400" b="49003"/>
            <a:stretch>
              <a:fillRect/>
            </a:stretch>
          </p:blipFill>
          <p:spPr>
            <a:xfrm>
              <a:off x="1101087" y="1929500"/>
              <a:ext cx="9662927" cy="4085857"/>
            </a:xfrm>
            <a:prstGeom prst="rect">
              <a:avLst/>
            </a:prstGeom>
          </p:spPr>
        </p:pic>
        <p:sp>
          <p:nvSpPr>
            <p:cNvPr id="10" name="テキスト ボックス 9">
              <a:extLst>
                <a:ext uri="{FF2B5EF4-FFF2-40B4-BE49-F238E27FC236}">
                  <a16:creationId xmlns:a16="http://schemas.microsoft.com/office/drawing/2014/main" id="{6077E7FA-F28C-588E-D480-3AB0A56EC41E}"/>
                </a:ext>
              </a:extLst>
            </p:cNvPr>
            <p:cNvSpPr txBox="1">
              <a:spLocks noGrp="1" noRot="1" noMove="1" noResize="1" noEditPoints="1" noAdjustHandles="1" noChangeArrowheads="1" noChangeShapeType="1"/>
            </p:cNvSpPr>
            <p:nvPr/>
          </p:nvSpPr>
          <p:spPr>
            <a:xfrm>
              <a:off x="1083128" y="1622785"/>
              <a:ext cx="10352315" cy="400110"/>
            </a:xfrm>
            <a:prstGeom prst="rect">
              <a:avLst/>
            </a:prstGeom>
            <a:noFill/>
          </p:spPr>
          <p:txBody>
            <a:bodyPr wrap="square">
              <a:spAutoFit/>
            </a:bodyPr>
            <a:lstStyle/>
            <a:p>
              <a:pPr algn="l"/>
              <a:r>
                <a:rPr lang="ja-JP" altLang="en-US" sz="2000" b="1" i="0" u="none" strike="noStrike" baseline="0" dirty="0">
                  <a:latin typeface="PUDShinGoPr6N-Light"/>
                </a:rPr>
                <a:t>雇用保険は、失業時の保障だけでなく、再就職や継続勤務に対する給付もあります。</a:t>
              </a:r>
              <a:endParaRPr lang="ja-JP" altLang="en-US" sz="4400" b="1" dirty="0"/>
            </a:p>
          </p:txBody>
        </p:sp>
      </p:grpSp>
      <p:sp>
        <p:nvSpPr>
          <p:cNvPr id="12" name="フッター プレースホルダー 5">
            <a:extLst>
              <a:ext uri="{FF2B5EF4-FFF2-40B4-BE49-F238E27FC236}">
                <a16:creationId xmlns:a16="http://schemas.microsoft.com/office/drawing/2014/main" id="{67C8ACCD-4937-3657-FA07-59C4552BEA92}"/>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090637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3ECE-FCB8-B0AE-7ECB-9497381C7ED2}"/>
            </a:ext>
          </a:extLst>
        </p:cNvPr>
        <p:cNvGrpSpPr/>
        <p:nvPr/>
      </p:nvGrpSpPr>
      <p:grpSpPr>
        <a:xfrm>
          <a:off x="0" y="0"/>
          <a:ext cx="0" cy="0"/>
          <a:chOff x="0" y="0"/>
          <a:chExt cx="0" cy="0"/>
        </a:xfrm>
      </p:grpSpPr>
      <p:pic>
        <p:nvPicPr>
          <p:cNvPr id="10" name="図 9">
            <a:extLst>
              <a:ext uri="{FF2B5EF4-FFF2-40B4-BE49-F238E27FC236}">
                <a16:creationId xmlns:a16="http://schemas.microsoft.com/office/drawing/2014/main" id="{66F4912D-3728-E0D8-979D-4925B2FFEA9F}"/>
              </a:ext>
            </a:extLst>
          </p:cNvPr>
          <p:cNvPicPr>
            <a:picLocks noChangeAspect="1"/>
          </p:cNvPicPr>
          <p:nvPr/>
        </p:nvPicPr>
        <p:blipFill>
          <a:blip r:embed="rId3">
            <a:extLst>
              <a:ext uri="{28A0092B-C50C-407E-A947-70E740481C1C}">
                <a14:useLocalDpi xmlns:a14="http://schemas.microsoft.com/office/drawing/2010/main" val="0"/>
              </a:ext>
            </a:extLst>
          </a:blip>
          <a:srcRect l="833"/>
          <a:stretch>
            <a:fillRect/>
          </a:stretch>
        </p:blipFill>
        <p:spPr>
          <a:xfrm>
            <a:off x="314091" y="1860289"/>
            <a:ext cx="11428761" cy="3924705"/>
          </a:xfrm>
          <a:prstGeom prst="rect">
            <a:avLst/>
          </a:prstGeom>
        </p:spPr>
      </p:pic>
      <p:sp>
        <p:nvSpPr>
          <p:cNvPr id="5" name="楕円 4">
            <a:extLst>
              <a:ext uri="{FF2B5EF4-FFF2-40B4-BE49-F238E27FC236}">
                <a16:creationId xmlns:a16="http://schemas.microsoft.com/office/drawing/2014/main" id="{75D98A57-9B0E-8122-44C2-9C5B133445B2}"/>
              </a:ext>
            </a:extLst>
          </p:cNvPr>
          <p:cNvSpPr/>
          <p:nvPr/>
        </p:nvSpPr>
        <p:spPr>
          <a:xfrm>
            <a:off x="5866946" y="6357260"/>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D7C3494-CE8A-6134-3929-30E3593FAE61}"/>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6156946-DA9F-5009-854B-ED165187B12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36D3E1E-3CAF-C775-583E-EB271DCB7292}"/>
              </a:ext>
            </a:extLst>
          </p:cNvPr>
          <p:cNvGrpSpPr>
            <a:grpSpLocks noGrp="1" noUngrp="1" noRot="1" noMove="1" noResize="1"/>
          </p:cNvGrpSpPr>
          <p:nvPr/>
        </p:nvGrpSpPr>
        <p:grpSpPr>
          <a:xfrm>
            <a:off x="-12700" y="6195333"/>
            <a:ext cx="1823355" cy="658389"/>
            <a:chOff x="-23586" y="5999389"/>
            <a:chExt cx="1823355" cy="658389"/>
          </a:xfrm>
        </p:grpSpPr>
        <p:sp>
          <p:nvSpPr>
            <p:cNvPr id="7" name="フッター プレースホルダー 5">
              <a:extLst>
                <a:ext uri="{FF2B5EF4-FFF2-40B4-BE49-F238E27FC236}">
                  <a16:creationId xmlns:a16="http://schemas.microsoft.com/office/drawing/2014/main" id="{A46B8B96-DD26-728F-4D1E-BE1A2E1E0A4A}"/>
                </a:ext>
              </a:extLst>
            </p:cNvPr>
            <p:cNvSpPr txBox="1">
              <a:spLocks noGrp="1" noRot="1" noMove="1" noResize="1" noEditPoints="1" noAdjustHandles="1" noChangeArrowheads="1" noChangeShapeType="1"/>
            </p:cNvSpPr>
            <p:nvPr/>
          </p:nvSpPr>
          <p:spPr>
            <a:xfrm>
              <a:off x="-23586" y="599938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
          <p:nvSpPr>
            <p:cNvPr id="8" name="テキスト ボックス 7">
              <a:extLst>
                <a:ext uri="{FF2B5EF4-FFF2-40B4-BE49-F238E27FC236}">
                  <a16:creationId xmlns:a16="http://schemas.microsoft.com/office/drawing/2014/main" id="{46A88E1C-4569-75A6-6477-2C2271C74DD2}"/>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a:t>
              </a:r>
              <a:r>
                <a:rPr kumimoji="1" lang="ja-JP" altLang="en-US" sz="1400" dirty="0"/>
                <a:t>ページ</a:t>
              </a:r>
            </a:p>
          </p:txBody>
        </p:sp>
      </p:grpSp>
      <p:grpSp>
        <p:nvGrpSpPr>
          <p:cNvPr id="14" name="グループ化 13">
            <a:extLst>
              <a:ext uri="{FF2B5EF4-FFF2-40B4-BE49-F238E27FC236}">
                <a16:creationId xmlns:a16="http://schemas.microsoft.com/office/drawing/2014/main" id="{FEFA5EB9-E4F4-CED7-E93E-8E4B9EDC9B57}"/>
              </a:ext>
            </a:extLst>
          </p:cNvPr>
          <p:cNvGrpSpPr/>
          <p:nvPr/>
        </p:nvGrpSpPr>
        <p:grpSpPr>
          <a:xfrm>
            <a:off x="0" y="32791"/>
            <a:ext cx="12090400" cy="1404000"/>
            <a:chOff x="0" y="32791"/>
            <a:chExt cx="12090400" cy="1404000"/>
          </a:xfrm>
        </p:grpSpPr>
        <p:pic>
          <p:nvPicPr>
            <p:cNvPr id="11" name="図 10">
              <a:extLst>
                <a:ext uri="{FF2B5EF4-FFF2-40B4-BE49-F238E27FC236}">
                  <a16:creationId xmlns:a16="http://schemas.microsoft.com/office/drawing/2014/main" id="{DF543103-66C6-7C05-D22C-79B1811C4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791"/>
              <a:ext cx="10144220" cy="1404000"/>
            </a:xfrm>
            <a:prstGeom prst="rect">
              <a:avLst/>
            </a:prstGeom>
          </p:spPr>
        </p:pic>
        <p:pic>
          <p:nvPicPr>
            <p:cNvPr id="13" name="図 12">
              <a:extLst>
                <a:ext uri="{FF2B5EF4-FFF2-40B4-BE49-F238E27FC236}">
                  <a16:creationId xmlns:a16="http://schemas.microsoft.com/office/drawing/2014/main" id="{DE3B92A5-A9D6-63BE-8A87-50AD98F1CE38}"/>
                </a:ext>
              </a:extLst>
            </p:cNvPr>
            <p:cNvPicPr>
              <a:picLocks noChangeAspect="1"/>
            </p:cNvPicPr>
            <p:nvPr/>
          </p:nvPicPr>
          <p:blipFill>
            <a:blip r:embed="rId4">
              <a:extLst>
                <a:ext uri="{28A0092B-C50C-407E-A947-70E740481C1C}">
                  <a14:useLocalDpi xmlns:a14="http://schemas.microsoft.com/office/drawing/2010/main" val="0"/>
                </a:ext>
              </a:extLst>
            </a:blip>
            <a:srcRect l="11487"/>
            <a:stretch>
              <a:fillRect/>
            </a:stretch>
          </p:blipFill>
          <p:spPr>
            <a:xfrm>
              <a:off x="3111500" y="32791"/>
              <a:ext cx="8978900" cy="1404000"/>
            </a:xfrm>
            <a:prstGeom prst="rect">
              <a:avLst/>
            </a:prstGeom>
          </p:spPr>
        </p:pic>
      </p:grpSp>
      <p:sp>
        <p:nvSpPr>
          <p:cNvPr id="3" name="テキスト ボックス 2">
            <a:extLst>
              <a:ext uri="{FF2B5EF4-FFF2-40B4-BE49-F238E27FC236}">
                <a16:creationId xmlns:a16="http://schemas.microsoft.com/office/drawing/2014/main" id="{9C531808-39CC-7CA3-1CA9-ECC42FECAF03}"/>
              </a:ext>
            </a:extLst>
          </p:cNvPr>
          <p:cNvSpPr txBox="1"/>
          <p:nvPr/>
        </p:nvSpPr>
        <p:spPr>
          <a:xfrm>
            <a:off x="915761" y="456289"/>
            <a:ext cx="10360475" cy="646331"/>
          </a:xfrm>
          <a:prstGeom prst="rect">
            <a:avLst/>
          </a:prstGeom>
          <a:noFill/>
        </p:spPr>
        <p:txBody>
          <a:bodyPr wrap="square">
            <a:spAutoFit/>
          </a:bodyPr>
          <a:lstStyle/>
          <a:p>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定年退職後の生活をイメージしてみましょう！</a:t>
            </a:r>
            <a:endParaRPr lang="ja-JP" altLang="en-US" sz="3200" b="1" dirty="0">
              <a:latin typeface="UD デジタル 教科書体 NP-B" panose="02020700000000000000" pitchFamily="18" charset="-128"/>
              <a:ea typeface="UD デジタル 教科書体 NP-B" panose="02020700000000000000" pitchFamily="18" charset="-128"/>
            </a:endParaRPr>
          </a:p>
        </p:txBody>
      </p:sp>
      <p:sp>
        <p:nvSpPr>
          <p:cNvPr id="19" name="テキスト ボックス 18">
            <a:extLst>
              <a:ext uri="{FF2B5EF4-FFF2-40B4-BE49-F238E27FC236}">
                <a16:creationId xmlns:a16="http://schemas.microsoft.com/office/drawing/2014/main" id="{7B56A539-88F0-2BED-7636-69518C89C7ED}"/>
              </a:ext>
            </a:extLst>
          </p:cNvPr>
          <p:cNvSpPr txBox="1"/>
          <p:nvPr/>
        </p:nvSpPr>
        <p:spPr>
          <a:xfrm>
            <a:off x="-1" y="1575934"/>
            <a:ext cx="12192001" cy="492443"/>
          </a:xfrm>
          <a:prstGeom prst="rect">
            <a:avLst/>
          </a:prstGeom>
          <a:noFill/>
        </p:spPr>
        <p:txBody>
          <a:bodyPr wrap="square" rtlCol="0">
            <a:spAutoFit/>
          </a:bodyPr>
          <a:lstStyle/>
          <a:p>
            <a:pPr algn="ctr"/>
            <a:r>
              <a:rPr lang="ja-JP" altLang="en-US" sz="2600" b="1" dirty="0">
                <a:latin typeface="UD デジタル 教科書体 NP-B" panose="02020700000000000000" pitchFamily="18" charset="-128"/>
                <a:ea typeface="UD デジタル 教科書体 NP-B" panose="02020700000000000000" pitchFamily="18" charset="-128"/>
              </a:rPr>
              <a:t>定年退職後の時間はどのくらいあると思いますか？</a:t>
            </a:r>
          </a:p>
        </p:txBody>
      </p:sp>
      <p:sp>
        <p:nvSpPr>
          <p:cNvPr id="21" name="テキスト ボックス 20">
            <a:extLst>
              <a:ext uri="{FF2B5EF4-FFF2-40B4-BE49-F238E27FC236}">
                <a16:creationId xmlns:a16="http://schemas.microsoft.com/office/drawing/2014/main" id="{E678C0B5-CC61-3ACA-8742-EBBE1B8EF12D}"/>
              </a:ext>
            </a:extLst>
          </p:cNvPr>
          <p:cNvSpPr txBox="1"/>
          <p:nvPr/>
        </p:nvSpPr>
        <p:spPr>
          <a:xfrm>
            <a:off x="292100" y="5761468"/>
            <a:ext cx="11607799" cy="400110"/>
          </a:xfrm>
          <a:prstGeom prst="rect">
            <a:avLst/>
          </a:prstGeom>
          <a:noFill/>
        </p:spPr>
        <p:txBody>
          <a:bodyPr wrap="square" rtlCol="0">
            <a:spAutoFit/>
          </a:bodyPr>
          <a:lstStyle/>
          <a:p>
            <a:pPr algn="ctr"/>
            <a:r>
              <a:rPr lang="ja-JP" altLang="en-US" sz="2000" b="1" dirty="0">
                <a:latin typeface="UD デジタル 教科書体 NP-B" panose="02020700000000000000" pitchFamily="18" charset="-128"/>
                <a:ea typeface="UD デジタル 教科書体 NP-B" panose="02020700000000000000" pitchFamily="18" charset="-128"/>
              </a:rPr>
              <a:t>　　　定年退職後は、現役時代の労働時間に匹敵する長い時間を過ごすことになります。</a:t>
            </a:r>
            <a:endParaRPr kumimoji="1" lang="ja-JP" altLang="en-US" sz="20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0255193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3D377-0F53-84FB-C4C2-E76B42E14BD3}"/>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9910276A-50F5-6274-FD5F-1F73F4EC385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0771491" y="4215855"/>
            <a:ext cx="1374283" cy="2250759"/>
          </a:xfrm>
          <a:prstGeom prst="rect">
            <a:avLst/>
          </a:prstGeom>
        </p:spPr>
      </p:pic>
      <p:grpSp>
        <p:nvGrpSpPr>
          <p:cNvPr id="9" name="グループ化 8">
            <a:extLst>
              <a:ext uri="{FF2B5EF4-FFF2-40B4-BE49-F238E27FC236}">
                <a16:creationId xmlns:a16="http://schemas.microsoft.com/office/drawing/2014/main" id="{A6301D82-DB40-AE36-E8CA-EBAF6C470E56}"/>
              </a:ext>
            </a:extLst>
          </p:cNvPr>
          <p:cNvGrpSpPr>
            <a:grpSpLocks noGrp="1" noUngrp="1" noRot="1" noMove="1" noResize="1"/>
          </p:cNvGrpSpPr>
          <p:nvPr/>
        </p:nvGrpSpPr>
        <p:grpSpPr>
          <a:xfrm>
            <a:off x="-19050" y="6176283"/>
            <a:ext cx="1823355" cy="674957"/>
            <a:chOff x="-29936" y="5980339"/>
            <a:chExt cx="1823355" cy="674957"/>
          </a:xfrm>
        </p:grpSpPr>
        <p:sp>
          <p:nvSpPr>
            <p:cNvPr id="7" name="フッター プレースホルダー 5">
              <a:extLst>
                <a:ext uri="{FF2B5EF4-FFF2-40B4-BE49-F238E27FC236}">
                  <a16:creationId xmlns:a16="http://schemas.microsoft.com/office/drawing/2014/main" id="{BE7C7036-56A6-DFD0-B66E-3F7664B9F005}"/>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CEF356A-6ECB-E3BD-53AB-B782D1BBA8DE}"/>
                </a:ext>
              </a:extLst>
            </p:cNvPr>
            <p:cNvSpPr txBox="1">
              <a:spLocks noGrp="1" noRot="1" noMove="1" noResize="1" noEditPoints="1" noAdjustHandles="1" noChangeArrowheads="1" noChangeShapeType="1"/>
            </p:cNvSpPr>
            <p:nvPr/>
          </p:nvSpPr>
          <p:spPr>
            <a:xfrm>
              <a:off x="-22919"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14</a:t>
              </a:r>
              <a:r>
                <a:rPr kumimoji="1" lang="ja-JP" altLang="en-US" sz="1400" dirty="0"/>
                <a:t>ページ</a:t>
              </a:r>
            </a:p>
          </p:txBody>
        </p:sp>
      </p:grpSp>
      <p:grpSp>
        <p:nvGrpSpPr>
          <p:cNvPr id="21" name="グループ化 20">
            <a:extLst>
              <a:ext uri="{FF2B5EF4-FFF2-40B4-BE49-F238E27FC236}">
                <a16:creationId xmlns:a16="http://schemas.microsoft.com/office/drawing/2014/main" id="{7A6BC746-39C2-90F4-7B19-4DDA63C379D2}"/>
              </a:ext>
            </a:extLst>
          </p:cNvPr>
          <p:cNvGrpSpPr/>
          <p:nvPr/>
        </p:nvGrpSpPr>
        <p:grpSpPr>
          <a:xfrm>
            <a:off x="101600" y="54428"/>
            <a:ext cx="11988800" cy="1395390"/>
            <a:chOff x="101600" y="2700345"/>
            <a:chExt cx="11988800" cy="1395390"/>
          </a:xfrm>
        </p:grpSpPr>
        <p:pic>
          <p:nvPicPr>
            <p:cNvPr id="14" name="図 13">
              <a:extLst>
                <a:ext uri="{FF2B5EF4-FFF2-40B4-BE49-F238E27FC236}">
                  <a16:creationId xmlns:a16="http://schemas.microsoft.com/office/drawing/2014/main" id="{4F3CF258-27A2-7AFB-2C86-C85757E51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0" y="2700345"/>
              <a:ext cx="10609074" cy="1395390"/>
            </a:xfrm>
            <a:prstGeom prst="rect">
              <a:avLst/>
            </a:prstGeom>
          </p:spPr>
        </p:pic>
        <p:sp>
          <p:nvSpPr>
            <p:cNvPr id="19" name="正方形/長方形 18">
              <a:extLst>
                <a:ext uri="{FF2B5EF4-FFF2-40B4-BE49-F238E27FC236}">
                  <a16:creationId xmlns:a16="http://schemas.microsoft.com/office/drawing/2014/main" id="{8AAD8ED8-D0CB-CB7B-9FAF-6C65D2D641E0}"/>
                </a:ext>
              </a:extLst>
            </p:cNvPr>
            <p:cNvSpPr/>
            <p:nvPr/>
          </p:nvSpPr>
          <p:spPr>
            <a:xfrm>
              <a:off x="2104773" y="2743190"/>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23" name="図 22">
            <a:extLst>
              <a:ext uri="{FF2B5EF4-FFF2-40B4-BE49-F238E27FC236}">
                <a16:creationId xmlns:a16="http://schemas.microsoft.com/office/drawing/2014/main" id="{75B33597-6B44-D888-8BD3-78E597A5D1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2911" y="468171"/>
            <a:ext cx="2806844" cy="596931"/>
          </a:xfrm>
          <a:prstGeom prst="rect">
            <a:avLst/>
          </a:prstGeom>
        </p:spPr>
      </p:pic>
      <p:grpSp>
        <p:nvGrpSpPr>
          <p:cNvPr id="3" name="グループ化 2">
            <a:extLst>
              <a:ext uri="{FF2B5EF4-FFF2-40B4-BE49-F238E27FC236}">
                <a16:creationId xmlns:a16="http://schemas.microsoft.com/office/drawing/2014/main" id="{1B7BB1A3-092C-2768-E96C-BCA4A1E6A0CD}"/>
              </a:ext>
            </a:extLst>
          </p:cNvPr>
          <p:cNvGrpSpPr/>
          <p:nvPr/>
        </p:nvGrpSpPr>
        <p:grpSpPr>
          <a:xfrm>
            <a:off x="719316" y="2014033"/>
            <a:ext cx="10832241" cy="4023425"/>
            <a:chOff x="617716" y="1975933"/>
            <a:chExt cx="10832241" cy="4023425"/>
          </a:xfrm>
        </p:grpSpPr>
        <p:sp>
          <p:nvSpPr>
            <p:cNvPr id="11" name="テキスト ボックス 10">
              <a:extLst>
                <a:ext uri="{FF2B5EF4-FFF2-40B4-BE49-F238E27FC236}">
                  <a16:creationId xmlns:a16="http://schemas.microsoft.com/office/drawing/2014/main" id="{B6351D75-2B2D-08B3-8BC5-5135A4EBD299}"/>
                </a:ext>
              </a:extLst>
            </p:cNvPr>
            <p:cNvSpPr txBox="1"/>
            <p:nvPr/>
          </p:nvSpPr>
          <p:spPr>
            <a:xfrm>
              <a:off x="659445" y="4181357"/>
              <a:ext cx="10790512" cy="523220"/>
            </a:xfrm>
            <a:prstGeom prst="rect">
              <a:avLst/>
            </a:prstGeom>
            <a:noFill/>
          </p:spPr>
          <p:txBody>
            <a:bodyPr wrap="square" rtlCol="0">
              <a:spAutoFit/>
            </a:bodyPr>
            <a:lstStyle/>
            <a:p>
              <a:r>
                <a:rPr lang="ja-JP" altLang="en-US" sz="2800" b="1" dirty="0">
                  <a:solidFill>
                    <a:srgbClr val="0070C0"/>
                  </a:solidFill>
                </a:rPr>
                <a:t>■</a:t>
              </a:r>
              <a:r>
                <a:rPr lang="ja-JP" altLang="en-US" sz="2800" b="1" dirty="0"/>
                <a:t>就業促進手当</a:t>
              </a:r>
              <a:r>
                <a:rPr lang="ja-JP" altLang="en-US" sz="2400" dirty="0"/>
                <a:t>・・・再就職・自営開始をした場合（</a:t>
              </a:r>
              <a:r>
                <a:rPr lang="en-US" altLang="ja-JP" sz="2400" dirty="0"/>
                <a:t>65 </a:t>
              </a:r>
              <a:r>
                <a:rPr lang="ja-JP" altLang="en-US" sz="2400" dirty="0"/>
                <a:t>歳未満）</a:t>
              </a:r>
              <a:endParaRPr lang="en-US" altLang="ja-JP" sz="2400" dirty="0"/>
            </a:p>
          </p:txBody>
        </p:sp>
        <p:sp>
          <p:nvSpPr>
            <p:cNvPr id="12" name="テキスト ボックス 11">
              <a:extLst>
                <a:ext uri="{FF2B5EF4-FFF2-40B4-BE49-F238E27FC236}">
                  <a16:creationId xmlns:a16="http://schemas.microsoft.com/office/drawing/2014/main" id="{33C3EECD-AD80-7BAE-E074-DA7EC85A060C}"/>
                </a:ext>
              </a:extLst>
            </p:cNvPr>
            <p:cNvSpPr txBox="1"/>
            <p:nvPr/>
          </p:nvSpPr>
          <p:spPr>
            <a:xfrm>
              <a:off x="662630" y="5106806"/>
              <a:ext cx="9657289" cy="892552"/>
            </a:xfrm>
            <a:prstGeom prst="rect">
              <a:avLst/>
            </a:prstGeom>
            <a:noFill/>
          </p:spPr>
          <p:txBody>
            <a:bodyPr wrap="square" rtlCol="0">
              <a:spAutoFit/>
            </a:bodyPr>
            <a:lstStyle/>
            <a:p>
              <a:r>
                <a:rPr lang="ja-JP" altLang="en-US" sz="2800" b="1" dirty="0">
                  <a:solidFill>
                    <a:srgbClr val="0070C0"/>
                  </a:solidFill>
                </a:rPr>
                <a:t>■</a:t>
              </a:r>
              <a:r>
                <a:rPr lang="ja-JP" altLang="en-US" sz="2800" b="1" dirty="0"/>
                <a:t>高年齢雇用継続給付</a:t>
              </a:r>
              <a:r>
                <a:rPr lang="ja-JP" altLang="en-US" sz="2400" dirty="0"/>
                <a:t>・・・継続勤務や再就職をした場合</a:t>
              </a:r>
              <a:endParaRPr lang="en-US" altLang="ja-JP" sz="2400" dirty="0"/>
            </a:p>
            <a:p>
              <a:r>
                <a:rPr lang="en-US" altLang="ja-JP" sz="2400" dirty="0"/>
                <a:t>                                                  </a:t>
              </a:r>
              <a:r>
                <a:rPr lang="ja-JP" altLang="en-US" sz="2400" dirty="0"/>
                <a:t>（</a:t>
              </a:r>
              <a:r>
                <a:rPr lang="en-US" altLang="ja-JP" sz="2400" dirty="0"/>
                <a:t>60 </a:t>
              </a:r>
              <a:r>
                <a:rPr lang="ja-JP" altLang="en-US" sz="2400" dirty="0"/>
                <a:t>歳以上 </a:t>
              </a:r>
              <a:r>
                <a:rPr lang="en-US" altLang="ja-JP" sz="2400" dirty="0"/>
                <a:t>65 </a:t>
              </a:r>
              <a:r>
                <a:rPr lang="ja-JP" altLang="en-US" sz="2400" dirty="0"/>
                <a:t>歳未満）</a:t>
              </a:r>
              <a:endParaRPr lang="en-US" altLang="ja-JP" sz="2400" dirty="0"/>
            </a:p>
          </p:txBody>
        </p:sp>
        <p:grpSp>
          <p:nvGrpSpPr>
            <p:cNvPr id="6" name="グループ化 5">
              <a:extLst>
                <a:ext uri="{FF2B5EF4-FFF2-40B4-BE49-F238E27FC236}">
                  <a16:creationId xmlns:a16="http://schemas.microsoft.com/office/drawing/2014/main" id="{33D71836-DC91-8FC5-7F88-32EE4E35B2C0}"/>
                </a:ext>
              </a:extLst>
            </p:cNvPr>
            <p:cNvGrpSpPr/>
            <p:nvPr/>
          </p:nvGrpSpPr>
          <p:grpSpPr>
            <a:xfrm>
              <a:off x="617716" y="1975933"/>
              <a:ext cx="10790512" cy="1943345"/>
              <a:chOff x="563288" y="2081163"/>
              <a:chExt cx="10790512" cy="1943345"/>
            </a:xfrm>
          </p:grpSpPr>
          <p:sp>
            <p:nvSpPr>
              <p:cNvPr id="2" name="テキスト ボックス 1">
                <a:extLst>
                  <a:ext uri="{FF2B5EF4-FFF2-40B4-BE49-F238E27FC236}">
                    <a16:creationId xmlns:a16="http://schemas.microsoft.com/office/drawing/2014/main" id="{F789ABB5-D913-756C-7E22-F5F9B54227F9}"/>
                  </a:ext>
                </a:extLst>
              </p:cNvPr>
              <p:cNvSpPr txBox="1"/>
              <p:nvPr/>
            </p:nvSpPr>
            <p:spPr>
              <a:xfrm>
                <a:off x="563288" y="2081163"/>
                <a:ext cx="10790512" cy="941733"/>
              </a:xfrm>
              <a:prstGeom prst="rect">
                <a:avLst/>
              </a:prstGeom>
              <a:noFill/>
            </p:spPr>
            <p:txBody>
              <a:bodyPr wrap="square" rtlCol="0">
                <a:spAutoFit/>
              </a:bodyPr>
              <a:lstStyle/>
              <a:p>
                <a:r>
                  <a:rPr lang="ja-JP" altLang="en-US" sz="2800" b="1" dirty="0">
                    <a:solidFill>
                      <a:srgbClr val="0070C0"/>
                    </a:solidFill>
                  </a:rPr>
                  <a:t>■</a:t>
                </a:r>
                <a:r>
                  <a:rPr lang="ja-JP" altLang="en-US" sz="2800" b="1" dirty="0"/>
                  <a:t>基本手当</a:t>
                </a:r>
                <a:r>
                  <a:rPr lang="ja-JP" altLang="en-US" sz="2400" dirty="0"/>
                  <a:t>・・・退職後、失業状態で求職中の場合（</a:t>
                </a:r>
                <a:r>
                  <a:rPr lang="en-US" altLang="ja-JP" sz="2400" dirty="0"/>
                  <a:t>65 </a:t>
                </a:r>
                <a:r>
                  <a:rPr lang="ja-JP" altLang="en-US" sz="2400" dirty="0"/>
                  <a:t>歳未満）</a:t>
                </a:r>
                <a:endParaRPr lang="en-US" altLang="ja-JP" sz="2400" dirty="0"/>
              </a:p>
              <a:p>
                <a:pPr>
                  <a:lnSpc>
                    <a:spcPct val="150000"/>
                  </a:lnSpc>
                </a:pPr>
                <a:r>
                  <a:rPr lang="ja-JP" altLang="en-US" sz="2000" dirty="0"/>
                  <a:t>　  受給額や受給期間は、離職時の賃金・年齢・離職理由などによって異なります。</a:t>
                </a:r>
                <a:endParaRPr lang="en-US" altLang="ja-JP" sz="2800" dirty="0"/>
              </a:p>
            </p:txBody>
          </p:sp>
          <p:grpSp>
            <p:nvGrpSpPr>
              <p:cNvPr id="5" name="グループ化 4">
                <a:extLst>
                  <a:ext uri="{FF2B5EF4-FFF2-40B4-BE49-F238E27FC236}">
                    <a16:creationId xmlns:a16="http://schemas.microsoft.com/office/drawing/2014/main" id="{291D2385-F01C-283E-8082-7E6FB4FB4833}"/>
                  </a:ext>
                </a:extLst>
              </p:cNvPr>
              <p:cNvGrpSpPr/>
              <p:nvPr/>
            </p:nvGrpSpPr>
            <p:grpSpPr>
              <a:xfrm>
                <a:off x="1091974" y="3010345"/>
                <a:ext cx="9884227" cy="1014163"/>
                <a:chOff x="698274" y="3102026"/>
                <a:chExt cx="9884227" cy="1014163"/>
              </a:xfrm>
            </p:grpSpPr>
            <p:sp>
              <p:nvSpPr>
                <p:cNvPr id="15" name="正方形/長方形 14">
                  <a:extLst>
                    <a:ext uri="{FF2B5EF4-FFF2-40B4-BE49-F238E27FC236}">
                      <a16:creationId xmlns:a16="http://schemas.microsoft.com/office/drawing/2014/main" id="{D82FA15B-2CFC-BC57-9D35-A43987B71665}"/>
                    </a:ext>
                  </a:extLst>
                </p:cNvPr>
                <p:cNvSpPr/>
                <p:nvPr/>
              </p:nvSpPr>
              <p:spPr>
                <a:xfrm>
                  <a:off x="698274" y="3102026"/>
                  <a:ext cx="9884227" cy="1014163"/>
                </a:xfrm>
                <a:prstGeom prst="rect">
                  <a:avLst/>
                </a:prstGeom>
                <a:ln w="28575">
                  <a:solidFill>
                    <a:schemeClr val="accent2"/>
                  </a:solidFill>
                </a:ln>
              </p:spPr>
              <p:style>
                <a:lnRef idx="2">
                  <a:schemeClr val="accent4"/>
                </a:lnRef>
                <a:fillRef idx="1">
                  <a:schemeClr val="lt1"/>
                </a:fillRef>
                <a:effectRef idx="0">
                  <a:schemeClr val="accent4"/>
                </a:effectRef>
                <a:fontRef idx="minor">
                  <a:schemeClr val="dk1"/>
                </a:fontRef>
              </p:style>
              <p:txBody>
                <a:bodyPr tIns="72000" bIns="0" rtlCol="0" anchor="t"/>
                <a:lstStyle/>
                <a:p>
                  <a:r>
                    <a:rPr lang="ja-JP" altLang="en-US" sz="2000" dirty="0"/>
                    <a:t>　　　　</a:t>
                  </a:r>
                  <a:r>
                    <a:rPr lang="en-US" altLang="ja-JP" sz="2000" dirty="0"/>
                    <a:t>65 </a:t>
                  </a:r>
                  <a:r>
                    <a:rPr lang="ja-JP" altLang="en-US" sz="2000" dirty="0"/>
                    <a:t>歳以上の場合は、基本手当の代わりに「高年齢求職者給付金</a:t>
                  </a:r>
                  <a:r>
                    <a:rPr lang="en-US" altLang="ja-JP" sz="2000" dirty="0"/>
                    <a:t>(</a:t>
                  </a:r>
                  <a:r>
                    <a:rPr lang="ja-JP" altLang="en-US" sz="2000" dirty="0"/>
                    <a:t>一時金</a:t>
                  </a:r>
                  <a:r>
                    <a:rPr lang="en-US" altLang="ja-JP" sz="2000" dirty="0"/>
                    <a:t>)</a:t>
                  </a:r>
                  <a:r>
                    <a:rPr lang="ja-JP" altLang="en-US" sz="2000" dirty="0"/>
                    <a:t>」を</a:t>
                  </a:r>
                  <a:endParaRPr lang="en-US" altLang="ja-JP" sz="2000" dirty="0"/>
                </a:p>
                <a:p>
                  <a:r>
                    <a:rPr lang="ja-JP" altLang="en-US" sz="2000" dirty="0"/>
                    <a:t>　　　　受け取れます。受給額は、離職時の賃金・被保険者期間によって異なり、</a:t>
                  </a:r>
                  <a:endParaRPr lang="en-US" altLang="ja-JP" sz="2000" dirty="0"/>
                </a:p>
                <a:p>
                  <a:r>
                    <a:rPr lang="ja-JP" altLang="en-US" sz="2000" dirty="0"/>
                    <a:t>　　　　年金との併給調整はありません。</a:t>
                  </a:r>
                  <a:endParaRPr kumimoji="1" lang="ja-JP" altLang="en-US" sz="2000" dirty="0"/>
                </a:p>
              </p:txBody>
            </p:sp>
            <p:sp>
              <p:nvSpPr>
                <p:cNvPr id="4" name="テキスト ボックス 3">
                  <a:extLst>
                    <a:ext uri="{FF2B5EF4-FFF2-40B4-BE49-F238E27FC236}">
                      <a16:creationId xmlns:a16="http://schemas.microsoft.com/office/drawing/2014/main" id="{117A41D6-C743-1020-625D-7A8C9693EAEE}"/>
                    </a:ext>
                  </a:extLst>
                </p:cNvPr>
                <p:cNvSpPr txBox="1"/>
                <p:nvPr/>
              </p:nvSpPr>
              <p:spPr>
                <a:xfrm>
                  <a:off x="712788" y="3108930"/>
                  <a:ext cx="914400" cy="504000"/>
                </a:xfrm>
                <a:prstGeom prst="homePlate">
                  <a:avLst>
                    <a:gd name="adj" fmla="val 44084"/>
                  </a:avLst>
                </a:prstGeom>
                <a:solidFill>
                  <a:srgbClr val="F08200"/>
                </a:solidFill>
              </p:spPr>
              <p:txBody>
                <a:bodyPr wrap="square" rtlCol="0" anchor="ctr">
                  <a:spAutoFit/>
                </a:bodyPr>
                <a:lstStyle/>
                <a:p>
                  <a:pPr algn="ctr"/>
                  <a:r>
                    <a:rPr lang="ja-JP" altLang="en-US" sz="2000" b="1" dirty="0">
                      <a:solidFill>
                        <a:schemeClr val="bg1"/>
                      </a:solidFill>
                    </a:rPr>
                    <a:t>参考</a:t>
                  </a:r>
                  <a:endParaRPr kumimoji="1" lang="en-US" altLang="ja-JP" sz="2000" b="1" dirty="0">
                    <a:solidFill>
                      <a:schemeClr val="bg1"/>
                    </a:solidFill>
                  </a:endParaRPr>
                </a:p>
              </p:txBody>
            </p:sp>
          </p:grpSp>
        </p:grpSp>
      </p:grpSp>
      <p:sp>
        <p:nvSpPr>
          <p:cNvPr id="20" name="楕円 19">
            <a:extLst>
              <a:ext uri="{FF2B5EF4-FFF2-40B4-BE49-F238E27FC236}">
                <a16:creationId xmlns:a16="http://schemas.microsoft.com/office/drawing/2014/main" id="{FA88E290-975B-F498-482D-60E522BDCC6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フッター プレースホルダー 5">
            <a:extLst>
              <a:ext uri="{FF2B5EF4-FFF2-40B4-BE49-F238E27FC236}">
                <a16:creationId xmlns:a16="http://schemas.microsoft.com/office/drawing/2014/main" id="{D3B0A44B-6EA4-8DC7-AF5B-05997202E4C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sp>
        <p:nvSpPr>
          <p:cNvPr id="24" name="スライド番号プレースホルダー 3">
            <a:extLst>
              <a:ext uri="{FF2B5EF4-FFF2-40B4-BE49-F238E27FC236}">
                <a16:creationId xmlns:a16="http://schemas.microsoft.com/office/drawing/2014/main" id="{CC35B10F-548A-BE73-38B2-E4F47E064F3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29</a:t>
            </a:fld>
            <a:endParaRPr kumimoji="1" lang="ja-JP" altLang="en-US" sz="1800" b="1" dirty="0">
              <a:solidFill>
                <a:schemeClr val="tx1"/>
              </a:solidFill>
              <a:ea typeface="Meiryo UI" panose="020B0604030504040204" pitchFamily="50" charset="-128"/>
            </a:endParaRPr>
          </a:p>
        </p:txBody>
      </p:sp>
      <p:sp>
        <p:nvSpPr>
          <p:cNvPr id="25" name="テキスト ボックス 24">
            <a:extLst>
              <a:ext uri="{FF2B5EF4-FFF2-40B4-BE49-F238E27FC236}">
                <a16:creationId xmlns:a16="http://schemas.microsoft.com/office/drawing/2014/main" id="{389C1D6C-9012-2E6C-91E8-DAD1A074A1C5}"/>
              </a:ext>
            </a:extLst>
          </p:cNvPr>
          <p:cNvSpPr txBox="1"/>
          <p:nvPr/>
        </p:nvSpPr>
        <p:spPr>
          <a:xfrm>
            <a:off x="2477456" y="458803"/>
            <a:ext cx="6156128"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a:t>
            </a:r>
            <a:r>
              <a:rPr lang="en-US" altLang="ja-JP" sz="4000" b="1" i="0" u="none" strike="noStrike" baseline="0" dirty="0">
                <a:latin typeface="UD デジタル 教科書体 NP-B" panose="02020700000000000000" pitchFamily="18" charset="-128"/>
                <a:ea typeface="UD デジタル 教科書体 NP-B" panose="02020700000000000000" pitchFamily="18" charset="-128"/>
              </a:rPr>
              <a:t>60</a:t>
            </a:r>
            <a:r>
              <a:rPr lang="ja-JP" altLang="en-US" sz="4000" b="1" dirty="0">
                <a:latin typeface="UD デジタル 教科書体 NP-B" panose="02020700000000000000" pitchFamily="18" charset="-128"/>
                <a:ea typeface="UD デジタル 教科書体 NP-B" panose="02020700000000000000" pitchFamily="18" charset="-128"/>
              </a:rPr>
              <a:t>歳以上の人の雇用保険</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5008CDAE-1330-DCFD-2843-70F3933E871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538795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D4D4B-3388-191F-862A-CA0AF550588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3C19B03-5F6B-8F30-0398-61924DD43E3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F89328C-08D4-A7D6-273C-ACA514D2871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A58D831-0081-A75A-9B76-CE7A1B478F6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00F0BC1-5980-2EEA-9609-064F6A9BB104}"/>
              </a:ext>
            </a:extLst>
          </p:cNvPr>
          <p:cNvGrpSpPr>
            <a:grpSpLocks noGrp="1" noUngrp="1" noRot="1" noMove="1" noResize="1"/>
          </p:cNvGrpSpPr>
          <p:nvPr/>
        </p:nvGrpSpPr>
        <p:grpSpPr>
          <a:xfrm>
            <a:off x="-19051" y="6176283"/>
            <a:ext cx="1823356" cy="662925"/>
            <a:chOff x="-29937" y="5980339"/>
            <a:chExt cx="1823356" cy="662925"/>
          </a:xfrm>
        </p:grpSpPr>
        <p:sp>
          <p:nvSpPr>
            <p:cNvPr id="7" name="フッター プレースホルダー 5">
              <a:extLst>
                <a:ext uri="{FF2B5EF4-FFF2-40B4-BE49-F238E27FC236}">
                  <a16:creationId xmlns:a16="http://schemas.microsoft.com/office/drawing/2014/main" id="{6B4242FC-390F-BAB5-75DE-87C97A6F937A}"/>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814701F0-3196-85D2-D6B6-27A0481D5BCB}"/>
                </a:ext>
              </a:extLst>
            </p:cNvPr>
            <p:cNvSpPr txBox="1">
              <a:spLocks noGrp="1" noRot="1" noMove="1" noResize="1" noEditPoints="1" noAdjustHandles="1" noChangeArrowheads="1" noChangeShapeType="1"/>
            </p:cNvSpPr>
            <p:nvPr/>
          </p:nvSpPr>
          <p:spPr>
            <a:xfrm>
              <a:off x="-2993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15</a:t>
              </a:r>
              <a:r>
                <a:rPr kumimoji="1" lang="ja-JP" altLang="en-US" sz="1400" dirty="0"/>
                <a:t>ページ</a:t>
              </a:r>
            </a:p>
          </p:txBody>
        </p:sp>
      </p:grpSp>
      <p:grpSp>
        <p:nvGrpSpPr>
          <p:cNvPr id="15" name="グループ化 14">
            <a:extLst>
              <a:ext uri="{FF2B5EF4-FFF2-40B4-BE49-F238E27FC236}">
                <a16:creationId xmlns:a16="http://schemas.microsoft.com/office/drawing/2014/main" id="{C5CC31AF-CC19-2599-AA70-2E31EDBB9323}"/>
              </a:ext>
            </a:extLst>
          </p:cNvPr>
          <p:cNvGrpSpPr/>
          <p:nvPr/>
        </p:nvGrpSpPr>
        <p:grpSpPr>
          <a:xfrm>
            <a:off x="121920" y="54428"/>
            <a:ext cx="11948160" cy="1353176"/>
            <a:chOff x="121920" y="54428"/>
            <a:chExt cx="11948160" cy="1353176"/>
          </a:xfrm>
        </p:grpSpPr>
        <p:pic>
          <p:nvPicPr>
            <p:cNvPr id="12" name="図 11">
              <a:extLst>
                <a:ext uri="{FF2B5EF4-FFF2-40B4-BE49-F238E27FC236}">
                  <a16:creationId xmlns:a16="http://schemas.microsoft.com/office/drawing/2014/main" id="{BF257B99-C573-5C2A-54D1-0BFE455023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 y="54428"/>
              <a:ext cx="10458450" cy="1353176"/>
            </a:xfrm>
            <a:prstGeom prst="rect">
              <a:avLst/>
            </a:prstGeom>
          </p:spPr>
        </p:pic>
        <p:sp>
          <p:nvSpPr>
            <p:cNvPr id="3" name="正方形/長方形 2">
              <a:extLst>
                <a:ext uri="{FF2B5EF4-FFF2-40B4-BE49-F238E27FC236}">
                  <a16:creationId xmlns:a16="http://schemas.microsoft.com/office/drawing/2014/main" id="{7B422584-A059-F394-6E1F-D5A439E59C30}"/>
                </a:ext>
              </a:extLst>
            </p:cNvPr>
            <p:cNvSpPr/>
            <p:nvPr/>
          </p:nvSpPr>
          <p:spPr>
            <a:xfrm>
              <a:off x="2084453" y="54428"/>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BB304FE5-C421-540D-6E9A-D70230170FE1}"/>
              </a:ext>
            </a:extLst>
          </p:cNvPr>
          <p:cNvSpPr txBox="1"/>
          <p:nvPr/>
        </p:nvSpPr>
        <p:spPr>
          <a:xfrm>
            <a:off x="3362711" y="415787"/>
            <a:ext cx="46753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退職金・企業年金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7" name="図 16">
            <a:extLst>
              <a:ext uri="{FF2B5EF4-FFF2-40B4-BE49-F238E27FC236}">
                <a16:creationId xmlns:a16="http://schemas.microsoft.com/office/drawing/2014/main" id="{685DE843-246D-B0B4-3103-A692B35BC3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7452" y="430301"/>
            <a:ext cx="2922331" cy="613639"/>
          </a:xfrm>
          <a:prstGeom prst="rect">
            <a:avLst/>
          </a:prstGeom>
        </p:spPr>
      </p:pic>
      <p:grpSp>
        <p:nvGrpSpPr>
          <p:cNvPr id="18" name="グループ化 17">
            <a:extLst>
              <a:ext uri="{FF2B5EF4-FFF2-40B4-BE49-F238E27FC236}">
                <a16:creationId xmlns:a16="http://schemas.microsoft.com/office/drawing/2014/main" id="{A11D78E3-644B-6AC4-1791-C623199F25FD}"/>
              </a:ext>
            </a:extLst>
          </p:cNvPr>
          <p:cNvGrpSpPr/>
          <p:nvPr/>
        </p:nvGrpSpPr>
        <p:grpSpPr>
          <a:xfrm>
            <a:off x="820835" y="1604288"/>
            <a:ext cx="4496343" cy="542924"/>
            <a:chOff x="668991" y="1966346"/>
            <a:chExt cx="2552584" cy="542924"/>
          </a:xfrm>
        </p:grpSpPr>
        <p:sp>
          <p:nvSpPr>
            <p:cNvPr id="20" name="テキスト ボックス 19">
              <a:extLst>
                <a:ext uri="{FF2B5EF4-FFF2-40B4-BE49-F238E27FC236}">
                  <a16:creationId xmlns:a16="http://schemas.microsoft.com/office/drawing/2014/main" id="{F23A2729-7905-B81B-B382-6C36531FD836}"/>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22" name="テキスト ボックス 21">
              <a:extLst>
                <a:ext uri="{FF2B5EF4-FFF2-40B4-BE49-F238E27FC236}">
                  <a16:creationId xmlns:a16="http://schemas.microsoft.com/office/drawing/2014/main" id="{4BD16787-C0FE-0F0F-0201-5C7DC9E1783C}"/>
                </a:ext>
              </a:extLst>
            </p:cNvPr>
            <p:cNvSpPr txBox="1"/>
            <p:nvPr/>
          </p:nvSpPr>
          <p:spPr>
            <a:xfrm>
              <a:off x="960800" y="1986050"/>
              <a:ext cx="2260775" cy="523220"/>
            </a:xfrm>
            <a:prstGeom prst="rect">
              <a:avLst/>
            </a:prstGeom>
            <a:noFill/>
          </p:spPr>
          <p:txBody>
            <a:bodyPr wrap="square">
              <a:spAutoFit/>
            </a:bodyPr>
            <a:lstStyle/>
            <a:p>
              <a:r>
                <a:rPr lang="ja-JP" altLang="en-US" sz="2800" b="1" dirty="0">
                  <a:latin typeface="+mn-ea"/>
                </a:rPr>
                <a:t>退職金</a:t>
              </a:r>
              <a:r>
                <a:rPr lang="en-US" altLang="ja-JP" sz="2800" b="1" dirty="0">
                  <a:latin typeface="+mn-ea"/>
                </a:rPr>
                <a:t>(</a:t>
              </a:r>
              <a:r>
                <a:rPr lang="ja-JP" altLang="en-US" sz="2800" b="1" dirty="0">
                  <a:latin typeface="+mn-ea"/>
                </a:rPr>
                <a:t>一時金</a:t>
              </a:r>
              <a:r>
                <a:rPr lang="en-US" altLang="ja-JP" sz="2800" b="1" dirty="0">
                  <a:latin typeface="+mn-ea"/>
                </a:rPr>
                <a:t>)</a:t>
              </a:r>
              <a:r>
                <a:rPr lang="ja-JP" altLang="en-US" sz="2800" b="1" dirty="0">
                  <a:latin typeface="+mn-ea"/>
                </a:rPr>
                <a:t>と税金</a:t>
              </a:r>
            </a:p>
          </p:txBody>
        </p:sp>
      </p:grpSp>
      <p:pic>
        <p:nvPicPr>
          <p:cNvPr id="14" name="図 13">
            <a:extLst>
              <a:ext uri="{FF2B5EF4-FFF2-40B4-BE49-F238E27FC236}">
                <a16:creationId xmlns:a16="http://schemas.microsoft.com/office/drawing/2014/main" id="{B1C24188-4B65-B566-0A25-A26867650F6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81731" t="8223" b="37893"/>
          <a:stretch>
            <a:fillRect/>
          </a:stretch>
        </p:blipFill>
        <p:spPr>
          <a:xfrm>
            <a:off x="9738405" y="2299792"/>
            <a:ext cx="1894659" cy="2603301"/>
          </a:xfrm>
          <a:prstGeom prst="rect">
            <a:avLst/>
          </a:prstGeom>
        </p:spPr>
      </p:pic>
      <p:sp>
        <p:nvSpPr>
          <p:cNvPr id="23" name="テキスト ボックス 22">
            <a:extLst>
              <a:ext uri="{FF2B5EF4-FFF2-40B4-BE49-F238E27FC236}">
                <a16:creationId xmlns:a16="http://schemas.microsoft.com/office/drawing/2014/main" id="{90E1E405-4D82-C15A-AB2F-D4F11606909F}"/>
              </a:ext>
            </a:extLst>
          </p:cNvPr>
          <p:cNvSpPr txBox="1"/>
          <p:nvPr/>
        </p:nvSpPr>
        <p:spPr>
          <a:xfrm>
            <a:off x="7866108" y="5052802"/>
            <a:ext cx="4029075" cy="1107996"/>
          </a:xfrm>
          <a:prstGeom prst="rect">
            <a:avLst/>
          </a:prstGeom>
          <a:noFill/>
          <a:ln>
            <a:noFill/>
          </a:ln>
        </p:spPr>
        <p:txBody>
          <a:bodyPr wrap="square" lIns="0" tIns="0" rIns="0" bIns="0">
            <a:spAutoFit/>
          </a:bodyPr>
          <a:lstStyle/>
          <a:p>
            <a:pPr algn="l"/>
            <a:r>
              <a:rPr lang="ja-JP" altLang="en-US" sz="1200" i="0" u="none" strike="noStrike" baseline="0" dirty="0">
                <a:latin typeface="+mn-ea"/>
              </a:rPr>
              <a:t>・勤続年数に１年未満の端数があるときは、</a:t>
            </a:r>
            <a:endParaRPr lang="en-US" altLang="ja-JP" sz="1200" i="0" u="none" strike="noStrike" baseline="0" dirty="0">
              <a:latin typeface="+mn-ea"/>
            </a:endParaRPr>
          </a:p>
          <a:p>
            <a:pPr algn="l"/>
            <a:r>
              <a:rPr lang="ja-JP" altLang="en-US" sz="1200" dirty="0">
                <a:latin typeface="+mn-ea"/>
              </a:rPr>
              <a:t>　</a:t>
            </a:r>
            <a:r>
              <a:rPr lang="ja-JP" altLang="en-US" sz="1200" i="0" u="none" strike="noStrike" baseline="0" dirty="0">
                <a:latin typeface="+mn-ea"/>
              </a:rPr>
              <a:t>たとえ１日でも１年として計算。</a:t>
            </a:r>
            <a:endParaRPr lang="en-US" altLang="ja-JP" sz="1200" i="0" u="none" strike="noStrike" baseline="0" dirty="0">
              <a:latin typeface="+mn-ea"/>
            </a:endParaRPr>
          </a:p>
          <a:p>
            <a:pPr algn="l"/>
            <a:r>
              <a:rPr lang="ja-JP" altLang="en-US" sz="1200" dirty="0">
                <a:latin typeface="+mn-ea"/>
              </a:rPr>
              <a:t>　</a:t>
            </a:r>
            <a:r>
              <a:rPr lang="ja-JP" altLang="en-US" sz="1200" i="0" u="none" strike="noStrike" baseline="0" dirty="0">
                <a:latin typeface="+mn-ea"/>
              </a:rPr>
              <a:t>（例：</a:t>
            </a:r>
            <a:r>
              <a:rPr lang="en-US" altLang="ja-JP" sz="1200" i="0" u="none" strike="noStrike" baseline="0" dirty="0">
                <a:latin typeface="+mn-ea"/>
              </a:rPr>
              <a:t>10 </a:t>
            </a:r>
            <a:r>
              <a:rPr lang="ja-JP" altLang="en-US" sz="1200" i="0" u="none" strike="noStrike" baseline="0" dirty="0">
                <a:latin typeface="+mn-ea"/>
              </a:rPr>
              <a:t>年</a:t>
            </a:r>
            <a:r>
              <a:rPr lang="en-US" altLang="ja-JP" sz="1200" i="0" u="none" strike="noStrike" baseline="0" dirty="0">
                <a:latin typeface="+mn-ea"/>
              </a:rPr>
              <a:t>2 </a:t>
            </a:r>
            <a:r>
              <a:rPr lang="ja-JP" altLang="en-US" sz="1200" i="0" u="none" strike="noStrike" baseline="0" dirty="0">
                <a:latin typeface="+mn-ea"/>
              </a:rPr>
              <a:t>カ月→ </a:t>
            </a:r>
            <a:r>
              <a:rPr lang="en-US" altLang="ja-JP" sz="1200" i="0" u="none" strike="noStrike" baseline="0" dirty="0">
                <a:latin typeface="+mn-ea"/>
              </a:rPr>
              <a:t>11 </a:t>
            </a:r>
            <a:r>
              <a:rPr lang="ja-JP" altLang="en-US" sz="1200" i="0" u="none" strike="noStrike" baseline="0" dirty="0">
                <a:latin typeface="+mn-ea"/>
              </a:rPr>
              <a:t>年）</a:t>
            </a:r>
            <a:endParaRPr lang="en-US" altLang="ja-JP" sz="1200" i="0" u="none" strike="noStrike" baseline="0" dirty="0">
              <a:latin typeface="+mn-ea"/>
            </a:endParaRPr>
          </a:p>
          <a:p>
            <a:pPr algn="l"/>
            <a:r>
              <a:rPr lang="ja-JP" altLang="en-US" sz="1200" i="0" u="none" strike="noStrike" baseline="0" dirty="0">
                <a:latin typeface="+mn-ea"/>
              </a:rPr>
              <a:t>・障害者となったことに直接起因して退職した場合は、</a:t>
            </a:r>
            <a:endParaRPr lang="en-US" altLang="ja-JP" sz="1200" i="0" u="none" strike="noStrike" baseline="0" dirty="0">
              <a:latin typeface="+mn-ea"/>
            </a:endParaRPr>
          </a:p>
          <a:p>
            <a:pPr algn="l"/>
            <a:r>
              <a:rPr lang="ja-JP" altLang="en-US" sz="1200" i="0" u="none" strike="noStrike" baseline="0" dirty="0">
                <a:latin typeface="+mn-ea"/>
              </a:rPr>
              <a:t>　上記で計算した金額に</a:t>
            </a:r>
            <a:r>
              <a:rPr lang="en-US" altLang="ja-JP" sz="1200" i="0" u="none" strike="noStrike" baseline="0" dirty="0">
                <a:latin typeface="+mn-ea"/>
              </a:rPr>
              <a:t>100 </a:t>
            </a:r>
            <a:r>
              <a:rPr lang="ja-JP" altLang="en-US" sz="1200" i="0" u="none" strike="noStrike" baseline="0" dirty="0">
                <a:latin typeface="+mn-ea"/>
              </a:rPr>
              <a:t>万円を加算した金額が</a:t>
            </a:r>
            <a:endParaRPr lang="en-US" altLang="ja-JP" sz="1200" i="0" u="none" strike="noStrike" baseline="0" dirty="0">
              <a:latin typeface="+mn-ea"/>
            </a:endParaRPr>
          </a:p>
          <a:p>
            <a:pPr algn="l"/>
            <a:r>
              <a:rPr lang="ja-JP" altLang="en-US" sz="1200" i="0" u="none" strike="noStrike" baseline="0" dirty="0">
                <a:latin typeface="+mn-ea"/>
              </a:rPr>
              <a:t>　退職所得控除額。</a:t>
            </a:r>
            <a:endParaRPr lang="ja-JP" altLang="en-US" sz="3200" dirty="0">
              <a:latin typeface="+mn-ea"/>
            </a:endParaRPr>
          </a:p>
        </p:txBody>
      </p:sp>
      <p:sp>
        <p:nvSpPr>
          <p:cNvPr id="11" name="テキスト ボックス 10">
            <a:extLst>
              <a:ext uri="{FF2B5EF4-FFF2-40B4-BE49-F238E27FC236}">
                <a16:creationId xmlns:a16="http://schemas.microsoft.com/office/drawing/2014/main" id="{905118E9-7B8C-D7A0-EE78-5FC469636106}"/>
              </a:ext>
            </a:extLst>
          </p:cNvPr>
          <p:cNvSpPr txBox="1"/>
          <p:nvPr/>
        </p:nvSpPr>
        <p:spPr>
          <a:xfrm>
            <a:off x="1176104" y="3512253"/>
            <a:ext cx="9404266" cy="1200329"/>
          </a:xfrm>
          <a:prstGeom prst="rect">
            <a:avLst/>
          </a:prstGeom>
          <a:noFill/>
        </p:spPr>
        <p:txBody>
          <a:bodyPr wrap="square" rtlCol="0">
            <a:spAutoFit/>
          </a:bodyPr>
          <a:lstStyle/>
          <a:p>
            <a:r>
              <a:rPr lang="ja-JP" altLang="en-US" dirty="0"/>
              <a:t>退職所得金額の計算において、次の場合は「</a:t>
            </a:r>
            <a:r>
              <a:rPr lang="en-US" altLang="ja-JP" dirty="0"/>
              <a:t>× 1/2</a:t>
            </a:r>
            <a:r>
              <a:rPr lang="ja-JP" altLang="en-US" dirty="0"/>
              <a:t>」の適用はありません。</a:t>
            </a:r>
          </a:p>
          <a:p>
            <a:r>
              <a:rPr lang="ja-JP" altLang="en-US" dirty="0"/>
              <a:t>・役員等勤続 </a:t>
            </a:r>
            <a:r>
              <a:rPr lang="en-US" altLang="ja-JP" dirty="0"/>
              <a:t>5 </a:t>
            </a:r>
            <a:r>
              <a:rPr lang="ja-JP" altLang="en-US" dirty="0"/>
              <a:t>年以下の人が受け取る退職金等。</a:t>
            </a:r>
          </a:p>
          <a:p>
            <a:r>
              <a:rPr lang="ja-JP" altLang="en-US" dirty="0"/>
              <a:t>・役員等以外の勤続 </a:t>
            </a:r>
            <a:r>
              <a:rPr lang="en-US" altLang="ja-JP" dirty="0"/>
              <a:t>5 </a:t>
            </a:r>
            <a:r>
              <a:rPr lang="ja-JP" altLang="en-US" dirty="0"/>
              <a:t>年以下の人が受け取る退職金額から退職所得控除額を</a:t>
            </a:r>
            <a:endParaRPr lang="en-US" altLang="ja-JP" dirty="0"/>
          </a:p>
          <a:p>
            <a:r>
              <a:rPr lang="ja-JP" altLang="en-US" dirty="0"/>
              <a:t>　差し引いた後の金額のうち </a:t>
            </a:r>
            <a:r>
              <a:rPr lang="en-US" altLang="ja-JP" dirty="0"/>
              <a:t>300 </a:t>
            </a:r>
            <a:r>
              <a:rPr lang="ja-JP" altLang="en-US" dirty="0"/>
              <a:t>万円を超える部分。</a:t>
            </a:r>
            <a:endParaRPr kumimoji="1" lang="ja-JP" altLang="en-US" dirty="0"/>
          </a:p>
        </p:txBody>
      </p:sp>
      <p:sp>
        <p:nvSpPr>
          <p:cNvPr id="21" name="テキスト ボックス 20">
            <a:extLst>
              <a:ext uri="{FF2B5EF4-FFF2-40B4-BE49-F238E27FC236}">
                <a16:creationId xmlns:a16="http://schemas.microsoft.com/office/drawing/2014/main" id="{EC4E3C20-B389-AEA9-4ED8-9BC64B6797DA}"/>
              </a:ext>
            </a:extLst>
          </p:cNvPr>
          <p:cNvSpPr txBox="1"/>
          <p:nvPr/>
        </p:nvSpPr>
        <p:spPr>
          <a:xfrm>
            <a:off x="1152634" y="2164422"/>
            <a:ext cx="6600716" cy="461665"/>
          </a:xfrm>
          <a:prstGeom prst="rect">
            <a:avLst/>
          </a:prstGeom>
          <a:noFill/>
        </p:spPr>
        <p:txBody>
          <a:bodyPr wrap="square" rtlCol="0">
            <a:spAutoFit/>
          </a:bodyPr>
          <a:lstStyle/>
          <a:p>
            <a:r>
              <a:rPr lang="ja-JP" altLang="en-US" sz="2400" b="1" dirty="0">
                <a:solidFill>
                  <a:srgbClr val="0073BD"/>
                </a:solidFill>
              </a:rPr>
              <a:t>■</a:t>
            </a:r>
            <a:r>
              <a:rPr lang="ja-JP" altLang="en-US" sz="2400" b="1" dirty="0"/>
              <a:t>課税対象となる退職所得金額の計算方法</a:t>
            </a:r>
            <a:endParaRPr kumimoji="1" lang="ja-JP" altLang="en-US" sz="2400" b="1" dirty="0"/>
          </a:p>
        </p:txBody>
      </p:sp>
      <p:pic>
        <p:nvPicPr>
          <p:cNvPr id="26" name="図 25">
            <a:extLst>
              <a:ext uri="{FF2B5EF4-FFF2-40B4-BE49-F238E27FC236}">
                <a16:creationId xmlns:a16="http://schemas.microsoft.com/office/drawing/2014/main" id="{E58E8B23-55E5-B256-7BB9-EE0720C70976}"/>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233254" y="2548433"/>
            <a:ext cx="8390332" cy="929130"/>
          </a:xfrm>
          <a:prstGeom prst="rect">
            <a:avLst/>
          </a:prstGeom>
        </p:spPr>
      </p:pic>
      <p:pic>
        <p:nvPicPr>
          <p:cNvPr id="28" name="図 27">
            <a:extLst>
              <a:ext uri="{FF2B5EF4-FFF2-40B4-BE49-F238E27FC236}">
                <a16:creationId xmlns:a16="http://schemas.microsoft.com/office/drawing/2014/main" id="{BA9B50CF-83CF-BE26-4C62-5CF376871832}"/>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tretch>
            <a:fillRect/>
          </a:stretch>
        </p:blipFill>
        <p:spPr>
          <a:xfrm>
            <a:off x="1372877" y="4783256"/>
            <a:ext cx="6496859" cy="1354102"/>
          </a:xfrm>
          <a:prstGeom prst="rect">
            <a:avLst/>
          </a:prstGeom>
        </p:spPr>
      </p:pic>
      <p:sp>
        <p:nvSpPr>
          <p:cNvPr id="10" name="フッター プレースホルダー 5">
            <a:extLst>
              <a:ext uri="{FF2B5EF4-FFF2-40B4-BE49-F238E27FC236}">
                <a16:creationId xmlns:a16="http://schemas.microsoft.com/office/drawing/2014/main" id="{8441132F-6711-55C9-B367-8CBA15E7FC0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18583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F8CBB-1922-26A2-D3E3-F1074A535480}"/>
            </a:ext>
          </a:extLst>
        </p:cNvPr>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26D12A4B-AE3E-BA5C-CDD6-79DFC562C2C0}"/>
              </a:ext>
            </a:extLst>
          </p:cNvPr>
          <p:cNvGrpSpPr>
            <a:grpSpLocks noGrp="1" noUngrp="1" noRot="1" noMove="1" noResize="1"/>
          </p:cNvGrpSpPr>
          <p:nvPr/>
        </p:nvGrpSpPr>
        <p:grpSpPr>
          <a:xfrm>
            <a:off x="1823355" y="3371995"/>
            <a:ext cx="9335118" cy="3038782"/>
            <a:chOff x="1245252" y="3421434"/>
            <a:chExt cx="9335118" cy="3038782"/>
          </a:xfrm>
        </p:grpSpPr>
        <p:pic>
          <p:nvPicPr>
            <p:cNvPr id="23" name="図 22">
              <a:extLst>
                <a:ext uri="{FF2B5EF4-FFF2-40B4-BE49-F238E27FC236}">
                  <a16:creationId xmlns:a16="http://schemas.microsoft.com/office/drawing/2014/main" id="{9F1742D9-23D6-F4FD-879E-A680FE04F65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8866"/>
            <a:stretch>
              <a:fillRect/>
            </a:stretch>
          </p:blipFill>
          <p:spPr>
            <a:xfrm>
              <a:off x="1327115" y="3669740"/>
              <a:ext cx="8875576" cy="2790476"/>
            </a:xfrm>
            <a:prstGeom prst="rect">
              <a:avLst/>
            </a:prstGeom>
          </p:spPr>
        </p:pic>
        <p:sp>
          <p:nvSpPr>
            <p:cNvPr id="27" name="テキスト ボックス 26">
              <a:extLst>
                <a:ext uri="{FF2B5EF4-FFF2-40B4-BE49-F238E27FC236}">
                  <a16:creationId xmlns:a16="http://schemas.microsoft.com/office/drawing/2014/main" id="{D3A2BAB2-0C2C-5DD4-F9A8-F5159F0E4DCC}"/>
                </a:ext>
              </a:extLst>
            </p:cNvPr>
            <p:cNvSpPr txBox="1">
              <a:spLocks noGrp="1" noRot="1" noMove="1" noResize="1" noEditPoints="1" noAdjustHandles="1" noChangeArrowheads="1" noChangeShapeType="1"/>
            </p:cNvSpPr>
            <p:nvPr/>
          </p:nvSpPr>
          <p:spPr>
            <a:xfrm>
              <a:off x="1245252" y="3421434"/>
              <a:ext cx="9335118" cy="400110"/>
            </a:xfrm>
            <a:prstGeom prst="rect">
              <a:avLst/>
            </a:prstGeom>
            <a:noFill/>
          </p:spPr>
          <p:txBody>
            <a:bodyPr wrap="square" rtlCol="0">
              <a:spAutoFit/>
            </a:bodyPr>
            <a:lstStyle/>
            <a:p>
              <a:r>
                <a:rPr lang="ja-JP" altLang="en-US" sz="2000" b="1" dirty="0">
                  <a:solidFill>
                    <a:srgbClr val="0073BD"/>
                  </a:solidFill>
                </a:rPr>
                <a:t>■</a:t>
              </a:r>
              <a:r>
                <a:rPr lang="ja-JP" altLang="en-US" sz="2000" b="1" dirty="0"/>
                <a:t>所得税（復興特別所得税を含む）の速算表　（</a:t>
              </a:r>
              <a:r>
                <a:rPr lang="en-US" altLang="ja-JP" sz="2000" b="1" dirty="0"/>
                <a:t>A×B</a:t>
              </a:r>
              <a:r>
                <a:rPr lang="ja-JP" altLang="en-US" sz="2000" b="1" dirty="0"/>
                <a:t>ー</a:t>
              </a:r>
              <a:r>
                <a:rPr lang="en-US" altLang="ja-JP" sz="2000" b="1" dirty="0"/>
                <a:t>C</a:t>
              </a:r>
              <a:r>
                <a:rPr lang="ja-JP" altLang="en-US" sz="2000" b="1" dirty="0"/>
                <a:t>）</a:t>
              </a:r>
              <a:r>
                <a:rPr lang="en-US" altLang="ja-JP" sz="2000" b="1" dirty="0"/>
                <a:t>×102.1</a:t>
              </a:r>
              <a:r>
                <a:rPr lang="ja-JP" altLang="en-US" sz="2000" b="1" dirty="0"/>
                <a:t>％</a:t>
              </a:r>
              <a:endParaRPr kumimoji="1" lang="ja-JP" altLang="en-US" sz="2000" b="1" dirty="0"/>
            </a:p>
          </p:txBody>
        </p:sp>
      </p:grpSp>
      <p:sp>
        <p:nvSpPr>
          <p:cNvPr id="5" name="楕円 4">
            <a:extLst>
              <a:ext uri="{FF2B5EF4-FFF2-40B4-BE49-F238E27FC236}">
                <a16:creationId xmlns:a16="http://schemas.microsoft.com/office/drawing/2014/main" id="{D78DEA2F-35DF-021A-5E1E-E741D20FFA4C}"/>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EE02127-F689-B5EE-3AB9-0BBB954C4EEF}"/>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024C2D0F-40FE-603E-BBBA-4988BD3D986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A48D3AFF-5885-8313-516D-161E42A7775D}"/>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9C719FCF-E9F7-5077-AD04-0EB84C5C988E}"/>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3DEAF09-F703-070B-6CC4-864EE1D78DD6}"/>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15</a:t>
              </a:r>
              <a:r>
                <a:rPr kumimoji="1" lang="ja-JP" altLang="en-US" sz="1400" dirty="0"/>
                <a:t>ページ</a:t>
              </a:r>
            </a:p>
          </p:txBody>
        </p:sp>
      </p:grpSp>
      <p:grpSp>
        <p:nvGrpSpPr>
          <p:cNvPr id="15" name="グループ化 14">
            <a:extLst>
              <a:ext uri="{FF2B5EF4-FFF2-40B4-BE49-F238E27FC236}">
                <a16:creationId xmlns:a16="http://schemas.microsoft.com/office/drawing/2014/main" id="{B72B68D0-4800-A488-73BB-651FE6C82C46}"/>
              </a:ext>
            </a:extLst>
          </p:cNvPr>
          <p:cNvGrpSpPr/>
          <p:nvPr/>
        </p:nvGrpSpPr>
        <p:grpSpPr>
          <a:xfrm>
            <a:off x="121920" y="54428"/>
            <a:ext cx="11948160" cy="1353176"/>
            <a:chOff x="121920" y="54428"/>
            <a:chExt cx="11948160" cy="1353176"/>
          </a:xfrm>
        </p:grpSpPr>
        <p:pic>
          <p:nvPicPr>
            <p:cNvPr id="12" name="図 11">
              <a:extLst>
                <a:ext uri="{FF2B5EF4-FFF2-40B4-BE49-F238E27FC236}">
                  <a16:creationId xmlns:a16="http://schemas.microsoft.com/office/drawing/2014/main" id="{C52FAD1A-8C16-8322-1876-6488B739D3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20" y="54428"/>
              <a:ext cx="10458450" cy="1353176"/>
            </a:xfrm>
            <a:prstGeom prst="rect">
              <a:avLst/>
            </a:prstGeom>
          </p:spPr>
        </p:pic>
        <p:sp>
          <p:nvSpPr>
            <p:cNvPr id="3" name="正方形/長方形 2">
              <a:extLst>
                <a:ext uri="{FF2B5EF4-FFF2-40B4-BE49-F238E27FC236}">
                  <a16:creationId xmlns:a16="http://schemas.microsoft.com/office/drawing/2014/main" id="{FE99794E-C396-84ED-B0AE-3E13F3B502D5}"/>
                </a:ext>
              </a:extLst>
            </p:cNvPr>
            <p:cNvSpPr/>
            <p:nvPr/>
          </p:nvSpPr>
          <p:spPr>
            <a:xfrm>
              <a:off x="2084453" y="54428"/>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7" name="図 16">
            <a:extLst>
              <a:ext uri="{FF2B5EF4-FFF2-40B4-BE49-F238E27FC236}">
                <a16:creationId xmlns:a16="http://schemas.microsoft.com/office/drawing/2014/main" id="{5C2E1912-505B-93FF-C712-33ED92DE34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7452" y="430301"/>
            <a:ext cx="2922331" cy="613639"/>
          </a:xfrm>
          <a:prstGeom prst="rect">
            <a:avLst/>
          </a:prstGeom>
        </p:spPr>
      </p:pic>
      <p:grpSp>
        <p:nvGrpSpPr>
          <p:cNvPr id="18" name="グループ化 17">
            <a:extLst>
              <a:ext uri="{FF2B5EF4-FFF2-40B4-BE49-F238E27FC236}">
                <a16:creationId xmlns:a16="http://schemas.microsoft.com/office/drawing/2014/main" id="{8EEC7D15-BE06-CDAF-5193-CA7078670FBE}"/>
              </a:ext>
            </a:extLst>
          </p:cNvPr>
          <p:cNvGrpSpPr/>
          <p:nvPr/>
        </p:nvGrpSpPr>
        <p:grpSpPr>
          <a:xfrm>
            <a:off x="1290735" y="1527384"/>
            <a:ext cx="4614764" cy="536574"/>
            <a:chOff x="668991" y="1966346"/>
            <a:chExt cx="2619812" cy="536574"/>
          </a:xfrm>
        </p:grpSpPr>
        <p:sp>
          <p:nvSpPr>
            <p:cNvPr id="20" name="テキスト ボックス 19">
              <a:extLst>
                <a:ext uri="{FF2B5EF4-FFF2-40B4-BE49-F238E27FC236}">
                  <a16:creationId xmlns:a16="http://schemas.microsoft.com/office/drawing/2014/main" id="{6918573F-8D7D-F833-0C43-6C953B0E2171}"/>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22" name="テキスト ボックス 21">
              <a:extLst>
                <a:ext uri="{FF2B5EF4-FFF2-40B4-BE49-F238E27FC236}">
                  <a16:creationId xmlns:a16="http://schemas.microsoft.com/office/drawing/2014/main" id="{DB74E358-5F05-662D-78CD-D6E64F322267}"/>
                </a:ext>
              </a:extLst>
            </p:cNvPr>
            <p:cNvSpPr txBox="1"/>
            <p:nvPr/>
          </p:nvSpPr>
          <p:spPr>
            <a:xfrm>
              <a:off x="957195" y="1979700"/>
              <a:ext cx="2331608" cy="523220"/>
            </a:xfrm>
            <a:prstGeom prst="rect">
              <a:avLst/>
            </a:prstGeom>
            <a:noFill/>
          </p:spPr>
          <p:txBody>
            <a:bodyPr wrap="square">
              <a:spAutoFit/>
            </a:bodyPr>
            <a:lstStyle/>
            <a:p>
              <a:r>
                <a:rPr lang="ja-JP" altLang="en-US" sz="2800" b="1" dirty="0">
                  <a:latin typeface="+mn-ea"/>
                </a:rPr>
                <a:t>退職金</a:t>
              </a:r>
              <a:r>
                <a:rPr lang="en-US" altLang="ja-JP" sz="2800" b="1" dirty="0">
                  <a:latin typeface="+mn-ea"/>
                </a:rPr>
                <a:t>(</a:t>
              </a:r>
              <a:r>
                <a:rPr lang="ja-JP" altLang="en-US" sz="2800" b="1" dirty="0">
                  <a:latin typeface="+mn-ea"/>
                </a:rPr>
                <a:t>一時金</a:t>
              </a:r>
              <a:r>
                <a:rPr lang="en-US" altLang="ja-JP" sz="2800" b="1" dirty="0">
                  <a:latin typeface="+mn-ea"/>
                </a:rPr>
                <a:t>)</a:t>
              </a:r>
              <a:r>
                <a:rPr lang="ja-JP" altLang="en-US" sz="2800" b="1" dirty="0">
                  <a:latin typeface="+mn-ea"/>
                </a:rPr>
                <a:t>と税金</a:t>
              </a:r>
            </a:p>
          </p:txBody>
        </p:sp>
      </p:grpSp>
      <p:grpSp>
        <p:nvGrpSpPr>
          <p:cNvPr id="25" name="グループ化 24">
            <a:extLst>
              <a:ext uri="{FF2B5EF4-FFF2-40B4-BE49-F238E27FC236}">
                <a16:creationId xmlns:a16="http://schemas.microsoft.com/office/drawing/2014/main" id="{9CADC485-B6B8-55FE-7594-B963527D27C5}"/>
              </a:ext>
            </a:extLst>
          </p:cNvPr>
          <p:cNvGrpSpPr>
            <a:grpSpLocks noGrp="1" noUngrp="1" noRot="1" noMove="1" noResize="1"/>
          </p:cNvGrpSpPr>
          <p:nvPr/>
        </p:nvGrpSpPr>
        <p:grpSpPr>
          <a:xfrm>
            <a:off x="1823355" y="2076047"/>
            <a:ext cx="7728287" cy="1108826"/>
            <a:chOff x="1286779" y="2124600"/>
            <a:chExt cx="7728287" cy="1108826"/>
          </a:xfrm>
        </p:grpSpPr>
        <p:pic>
          <p:nvPicPr>
            <p:cNvPr id="14" name="図 13">
              <a:extLst>
                <a:ext uri="{FF2B5EF4-FFF2-40B4-BE49-F238E27FC236}">
                  <a16:creationId xmlns:a16="http://schemas.microsoft.com/office/drawing/2014/main" id="{A921DA0B-3124-7A7B-F3AF-CC25926F1896}"/>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6900" t="29053"/>
            <a:stretch>
              <a:fillRect/>
            </a:stretch>
          </p:blipFill>
          <p:spPr>
            <a:xfrm>
              <a:off x="1394729" y="2422357"/>
              <a:ext cx="7620337" cy="811069"/>
            </a:xfrm>
            <a:prstGeom prst="rect">
              <a:avLst/>
            </a:prstGeom>
          </p:spPr>
        </p:pic>
        <p:sp>
          <p:nvSpPr>
            <p:cNvPr id="24" name="テキスト ボックス 23">
              <a:extLst>
                <a:ext uri="{FF2B5EF4-FFF2-40B4-BE49-F238E27FC236}">
                  <a16:creationId xmlns:a16="http://schemas.microsoft.com/office/drawing/2014/main" id="{BEDE8058-9713-4780-CB59-7BF81BBCA1DC}"/>
                </a:ext>
              </a:extLst>
            </p:cNvPr>
            <p:cNvSpPr txBox="1">
              <a:spLocks noGrp="1" noRot="1" noMove="1" noResize="1" noEditPoints="1" noAdjustHandles="1" noChangeArrowheads="1" noChangeShapeType="1"/>
            </p:cNvSpPr>
            <p:nvPr/>
          </p:nvSpPr>
          <p:spPr>
            <a:xfrm>
              <a:off x="1286779" y="2124600"/>
              <a:ext cx="5323571" cy="400110"/>
            </a:xfrm>
            <a:prstGeom prst="rect">
              <a:avLst/>
            </a:prstGeom>
            <a:noFill/>
          </p:spPr>
          <p:txBody>
            <a:bodyPr wrap="square" rtlCol="0">
              <a:spAutoFit/>
            </a:bodyPr>
            <a:lstStyle/>
            <a:p>
              <a:r>
                <a:rPr lang="ja-JP" altLang="en-US" sz="2000" b="1" dirty="0">
                  <a:solidFill>
                    <a:srgbClr val="0073BD"/>
                  </a:solidFill>
                </a:rPr>
                <a:t>■</a:t>
              </a:r>
              <a:r>
                <a:rPr lang="ja-JP" altLang="en-US" sz="2000" b="1" dirty="0"/>
                <a:t>退職金にかかる所得税・住民税の計算方法</a:t>
              </a:r>
              <a:endParaRPr kumimoji="1" lang="ja-JP" altLang="en-US" sz="2000" b="1" dirty="0"/>
            </a:p>
          </p:txBody>
        </p:sp>
      </p:grpSp>
      <p:sp>
        <p:nvSpPr>
          <p:cNvPr id="10" name="テキスト ボックス 9">
            <a:extLst>
              <a:ext uri="{FF2B5EF4-FFF2-40B4-BE49-F238E27FC236}">
                <a16:creationId xmlns:a16="http://schemas.microsoft.com/office/drawing/2014/main" id="{55CD17A9-4595-3661-E1A3-652FB2578918}"/>
              </a:ext>
            </a:extLst>
          </p:cNvPr>
          <p:cNvSpPr txBox="1"/>
          <p:nvPr/>
        </p:nvSpPr>
        <p:spPr>
          <a:xfrm>
            <a:off x="3362711" y="415787"/>
            <a:ext cx="46753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退職金・企業年金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FE134512-52FB-72AC-5314-5DDA7F96A9D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607635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2D16E-2666-0A53-5899-0075F7821802}"/>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6CEF137-06DB-BC28-1CD4-CCC40C13949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6254D7C7-7AB8-BD2E-80D4-BC1971AC1EB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67DA0C7-4239-BFA6-F719-CD0297C8D32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7E0194A-66E1-9AB3-E6CD-5C879C18C520}"/>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D648191B-3643-56EC-0FD2-DCE07FCB43BC}"/>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3495EE0E-F8ED-9F5A-D5A8-37AC157A868B}"/>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16</a:t>
              </a:r>
              <a:r>
                <a:rPr kumimoji="1" lang="ja-JP" altLang="en-US" sz="1400" dirty="0"/>
                <a:t>ページ</a:t>
              </a:r>
            </a:p>
          </p:txBody>
        </p:sp>
      </p:grpSp>
      <p:grpSp>
        <p:nvGrpSpPr>
          <p:cNvPr id="15" name="グループ化 14">
            <a:extLst>
              <a:ext uri="{FF2B5EF4-FFF2-40B4-BE49-F238E27FC236}">
                <a16:creationId xmlns:a16="http://schemas.microsoft.com/office/drawing/2014/main" id="{D53D39CB-67CB-8691-4E44-11BB7CEF6975}"/>
              </a:ext>
            </a:extLst>
          </p:cNvPr>
          <p:cNvGrpSpPr/>
          <p:nvPr/>
        </p:nvGrpSpPr>
        <p:grpSpPr>
          <a:xfrm>
            <a:off x="121920" y="54428"/>
            <a:ext cx="11948160" cy="1353176"/>
            <a:chOff x="121920" y="54428"/>
            <a:chExt cx="11948160" cy="1353176"/>
          </a:xfrm>
        </p:grpSpPr>
        <p:pic>
          <p:nvPicPr>
            <p:cNvPr id="12" name="図 11">
              <a:extLst>
                <a:ext uri="{FF2B5EF4-FFF2-40B4-BE49-F238E27FC236}">
                  <a16:creationId xmlns:a16="http://schemas.microsoft.com/office/drawing/2014/main" id="{9965E08C-F9B5-41AD-1C6C-3BCD457F67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 y="54428"/>
              <a:ext cx="10458450" cy="1353176"/>
            </a:xfrm>
            <a:prstGeom prst="rect">
              <a:avLst/>
            </a:prstGeom>
          </p:spPr>
        </p:pic>
        <p:sp>
          <p:nvSpPr>
            <p:cNvPr id="3" name="正方形/長方形 2">
              <a:extLst>
                <a:ext uri="{FF2B5EF4-FFF2-40B4-BE49-F238E27FC236}">
                  <a16:creationId xmlns:a16="http://schemas.microsoft.com/office/drawing/2014/main" id="{592C76DB-C756-3E21-D462-46D3C84F73FC}"/>
                </a:ext>
              </a:extLst>
            </p:cNvPr>
            <p:cNvSpPr/>
            <p:nvPr/>
          </p:nvSpPr>
          <p:spPr>
            <a:xfrm>
              <a:off x="2084453" y="54428"/>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7" name="図 16">
            <a:extLst>
              <a:ext uri="{FF2B5EF4-FFF2-40B4-BE49-F238E27FC236}">
                <a16:creationId xmlns:a16="http://schemas.microsoft.com/office/drawing/2014/main" id="{521F71D4-B3E7-AFE9-5891-6D44101A58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7452" y="430301"/>
            <a:ext cx="2922331" cy="613639"/>
          </a:xfrm>
          <a:prstGeom prst="rect">
            <a:avLst/>
          </a:prstGeom>
        </p:spPr>
      </p:pic>
      <p:grpSp>
        <p:nvGrpSpPr>
          <p:cNvPr id="18" name="グループ化 17">
            <a:extLst>
              <a:ext uri="{FF2B5EF4-FFF2-40B4-BE49-F238E27FC236}">
                <a16:creationId xmlns:a16="http://schemas.microsoft.com/office/drawing/2014/main" id="{65C7A829-07F6-CDAD-CC1F-D0F676723378}"/>
              </a:ext>
            </a:extLst>
          </p:cNvPr>
          <p:cNvGrpSpPr/>
          <p:nvPr/>
        </p:nvGrpSpPr>
        <p:grpSpPr>
          <a:xfrm>
            <a:off x="735176" y="1890461"/>
            <a:ext cx="4377280" cy="530224"/>
            <a:chOff x="668991" y="1966346"/>
            <a:chExt cx="2484992" cy="530224"/>
          </a:xfrm>
        </p:grpSpPr>
        <p:sp>
          <p:nvSpPr>
            <p:cNvPr id="20" name="テキスト ボックス 19">
              <a:extLst>
                <a:ext uri="{FF2B5EF4-FFF2-40B4-BE49-F238E27FC236}">
                  <a16:creationId xmlns:a16="http://schemas.microsoft.com/office/drawing/2014/main" id="{7BF94433-EC5A-D42B-5E9E-68138BC0C02D}"/>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22" name="テキスト ボックス 21">
              <a:extLst>
                <a:ext uri="{FF2B5EF4-FFF2-40B4-BE49-F238E27FC236}">
                  <a16:creationId xmlns:a16="http://schemas.microsoft.com/office/drawing/2014/main" id="{D4D76FA6-5A8A-0918-28C0-F9DC271A2A5A}"/>
                </a:ext>
              </a:extLst>
            </p:cNvPr>
            <p:cNvSpPr txBox="1"/>
            <p:nvPr/>
          </p:nvSpPr>
          <p:spPr>
            <a:xfrm>
              <a:off x="982430" y="1973350"/>
              <a:ext cx="2171553" cy="523220"/>
            </a:xfrm>
            <a:prstGeom prst="rect">
              <a:avLst/>
            </a:prstGeom>
            <a:noFill/>
          </p:spPr>
          <p:txBody>
            <a:bodyPr wrap="square">
              <a:spAutoFit/>
            </a:bodyPr>
            <a:lstStyle/>
            <a:p>
              <a:r>
                <a:rPr lang="ja-JP" altLang="en-US" sz="2800" b="1" dirty="0">
                  <a:latin typeface="+mn-ea"/>
                </a:rPr>
                <a:t>退職金</a:t>
              </a:r>
              <a:r>
                <a:rPr lang="en-US" altLang="ja-JP" sz="2800" b="1" dirty="0">
                  <a:latin typeface="+mn-ea"/>
                </a:rPr>
                <a:t>(</a:t>
              </a:r>
              <a:r>
                <a:rPr lang="ja-JP" altLang="en-US" sz="2800" b="1" dirty="0">
                  <a:latin typeface="+mn-ea"/>
                </a:rPr>
                <a:t>一時金</a:t>
              </a:r>
              <a:r>
                <a:rPr lang="en-US" altLang="ja-JP" sz="2800" b="1" dirty="0">
                  <a:latin typeface="+mn-ea"/>
                </a:rPr>
                <a:t>)</a:t>
              </a:r>
              <a:r>
                <a:rPr lang="ja-JP" altLang="en-US" sz="2800" b="1" dirty="0">
                  <a:latin typeface="+mn-ea"/>
                </a:rPr>
                <a:t>と税金</a:t>
              </a:r>
            </a:p>
          </p:txBody>
        </p:sp>
      </p:grpSp>
      <p:grpSp>
        <p:nvGrpSpPr>
          <p:cNvPr id="25" name="グループ化 24">
            <a:extLst>
              <a:ext uri="{FF2B5EF4-FFF2-40B4-BE49-F238E27FC236}">
                <a16:creationId xmlns:a16="http://schemas.microsoft.com/office/drawing/2014/main" id="{890846DD-DDDB-D104-02F0-8890956F2BE3}"/>
              </a:ext>
            </a:extLst>
          </p:cNvPr>
          <p:cNvGrpSpPr>
            <a:grpSpLocks noGrp="1" noUngrp="1" noRot="1" noMove="1" noResize="1"/>
          </p:cNvGrpSpPr>
          <p:nvPr/>
        </p:nvGrpSpPr>
        <p:grpSpPr>
          <a:xfrm>
            <a:off x="613449" y="2643821"/>
            <a:ext cx="11424109" cy="2259495"/>
            <a:chOff x="555349" y="2419092"/>
            <a:chExt cx="11424109" cy="2259495"/>
          </a:xfrm>
        </p:grpSpPr>
        <p:pic>
          <p:nvPicPr>
            <p:cNvPr id="16" name="図 15">
              <a:extLst>
                <a:ext uri="{FF2B5EF4-FFF2-40B4-BE49-F238E27FC236}">
                  <a16:creationId xmlns:a16="http://schemas.microsoft.com/office/drawing/2014/main" id="{BCEFE9CD-1F1F-E925-9721-6348B865608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7499" t="28696" r="45145" b="65597"/>
            <a:stretch>
              <a:fillRect/>
            </a:stretch>
          </p:blipFill>
          <p:spPr>
            <a:xfrm>
              <a:off x="555349" y="4313462"/>
              <a:ext cx="5848674" cy="365125"/>
            </a:xfrm>
            <a:prstGeom prst="rect">
              <a:avLst/>
            </a:prstGeom>
            <a:ln>
              <a:noFill/>
            </a:ln>
          </p:spPr>
        </p:pic>
        <p:grpSp>
          <p:nvGrpSpPr>
            <p:cNvPr id="23" name="グループ化 22">
              <a:extLst>
                <a:ext uri="{FF2B5EF4-FFF2-40B4-BE49-F238E27FC236}">
                  <a16:creationId xmlns:a16="http://schemas.microsoft.com/office/drawing/2014/main" id="{F083BFF1-5DBD-516C-B0B1-9A0ADD7569C2}"/>
                </a:ext>
              </a:extLst>
            </p:cNvPr>
            <p:cNvGrpSpPr>
              <a:grpSpLocks noGrp="1" noUngrp="1" noRot="1" noMove="1" noResize="1"/>
            </p:cNvGrpSpPr>
            <p:nvPr/>
          </p:nvGrpSpPr>
          <p:grpSpPr>
            <a:xfrm>
              <a:off x="555349" y="2419092"/>
              <a:ext cx="11424109" cy="1883031"/>
              <a:chOff x="555349" y="2419092"/>
              <a:chExt cx="11424109" cy="1883031"/>
            </a:xfrm>
          </p:grpSpPr>
          <p:pic>
            <p:nvPicPr>
              <p:cNvPr id="14" name="図 13">
                <a:extLst>
                  <a:ext uri="{FF2B5EF4-FFF2-40B4-BE49-F238E27FC236}">
                    <a16:creationId xmlns:a16="http://schemas.microsoft.com/office/drawing/2014/main" id="{F52FA7B7-31A1-6121-9768-A4BE113E543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r="22553" b="91371"/>
              <a:stretch>
                <a:fillRect/>
              </a:stretch>
            </p:blipFill>
            <p:spPr>
              <a:xfrm>
                <a:off x="555349" y="2419092"/>
                <a:ext cx="10880094" cy="628022"/>
              </a:xfrm>
              <a:prstGeom prst="rect">
                <a:avLst/>
              </a:prstGeom>
            </p:spPr>
          </p:pic>
          <p:pic>
            <p:nvPicPr>
              <p:cNvPr id="19" name="図 18">
                <a:extLst>
                  <a:ext uri="{FF2B5EF4-FFF2-40B4-BE49-F238E27FC236}">
                    <a16:creationId xmlns:a16="http://schemas.microsoft.com/office/drawing/2014/main" id="{741C9772-C2D8-2E21-124F-9338219F1A4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7499" t="10628" b="71197"/>
              <a:stretch>
                <a:fillRect/>
              </a:stretch>
            </p:blipFill>
            <p:spPr>
              <a:xfrm>
                <a:off x="555349" y="3139273"/>
                <a:ext cx="11424109" cy="1162850"/>
              </a:xfrm>
              <a:prstGeom prst="rect">
                <a:avLst/>
              </a:prstGeom>
              <a:ln>
                <a:noFill/>
              </a:ln>
            </p:spPr>
          </p:pic>
        </p:grpSp>
      </p:grpSp>
      <p:sp>
        <p:nvSpPr>
          <p:cNvPr id="27" name="テキスト ボックス 26">
            <a:extLst>
              <a:ext uri="{FF2B5EF4-FFF2-40B4-BE49-F238E27FC236}">
                <a16:creationId xmlns:a16="http://schemas.microsoft.com/office/drawing/2014/main" id="{CE1A9B1D-35B4-13B6-C9A8-27959F359081}"/>
              </a:ext>
            </a:extLst>
          </p:cNvPr>
          <p:cNvSpPr txBox="1"/>
          <p:nvPr/>
        </p:nvSpPr>
        <p:spPr>
          <a:xfrm>
            <a:off x="5972855" y="5165218"/>
            <a:ext cx="4130314" cy="307777"/>
          </a:xfrm>
          <a:prstGeom prst="rect">
            <a:avLst/>
          </a:prstGeom>
          <a:noFill/>
        </p:spPr>
        <p:txBody>
          <a:bodyPr wrap="square">
            <a:spAutoFit/>
          </a:bodyPr>
          <a:lstStyle/>
          <a:p>
            <a:r>
              <a:rPr lang="ja-JP" altLang="en-US" sz="1400" b="1" dirty="0">
                <a:latin typeface="PUDShinGoPr6N-Regular"/>
              </a:rPr>
              <a:t>＜国税庁「暮らしの税情報」（令和</a:t>
            </a:r>
            <a:r>
              <a:rPr lang="en-US" altLang="ja-JP" sz="1400" b="1" dirty="0">
                <a:latin typeface="PUDShinGoPr6N-Regular"/>
              </a:rPr>
              <a:t>8</a:t>
            </a:r>
            <a:r>
              <a:rPr lang="ja-JP" altLang="en-US" sz="1400" b="1" dirty="0">
                <a:latin typeface="PUDShinGoPr6N-Regular"/>
              </a:rPr>
              <a:t>年度版）＞</a:t>
            </a:r>
            <a:endParaRPr lang="ja-JP" altLang="en-US" sz="4400" b="1" dirty="0"/>
          </a:p>
        </p:txBody>
      </p:sp>
      <p:pic>
        <p:nvPicPr>
          <p:cNvPr id="29" name="図 28">
            <a:extLst>
              <a:ext uri="{FF2B5EF4-FFF2-40B4-BE49-F238E27FC236}">
                <a16:creationId xmlns:a16="http://schemas.microsoft.com/office/drawing/2014/main" id="{3221FC49-9318-3A65-5E58-25DBF6EFBECE}"/>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rot="203757">
            <a:off x="9759752" y="4599354"/>
            <a:ext cx="1641237" cy="1781298"/>
          </a:xfrm>
          <a:prstGeom prst="rect">
            <a:avLst/>
          </a:prstGeom>
        </p:spPr>
      </p:pic>
      <p:sp>
        <p:nvSpPr>
          <p:cNvPr id="31" name="テキスト ボックス 30">
            <a:extLst>
              <a:ext uri="{FF2B5EF4-FFF2-40B4-BE49-F238E27FC236}">
                <a16:creationId xmlns:a16="http://schemas.microsoft.com/office/drawing/2014/main" id="{E28CF199-04EF-149C-160A-7B35068BF9F5}"/>
              </a:ext>
            </a:extLst>
          </p:cNvPr>
          <p:cNvSpPr txBox="1"/>
          <p:nvPr/>
        </p:nvSpPr>
        <p:spPr>
          <a:xfrm>
            <a:off x="3362711" y="415787"/>
            <a:ext cx="46753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退職金・企業年金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B1B507FE-51E5-EB14-7C93-05054823502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2977977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A9D63-782A-0CEB-6F61-D07836E869C8}"/>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C9182578-F4D9-863B-6C6C-24FBAF331B9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4875E50-A711-AA9E-F7BE-F08B7462996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55E8740-BBBF-711C-F084-3D810913CBC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805ABFF-BEEE-942D-1A03-CB5403BD20A2}"/>
              </a:ext>
            </a:extLst>
          </p:cNvPr>
          <p:cNvGrpSpPr>
            <a:grpSpLocks noGrp="1" noUngrp="1" noRot="1" noMove="1" noResize="1"/>
          </p:cNvGrpSpPr>
          <p:nvPr/>
        </p:nvGrpSpPr>
        <p:grpSpPr>
          <a:xfrm>
            <a:off x="-14514" y="6176283"/>
            <a:ext cx="1823355" cy="662925"/>
            <a:chOff x="-25400" y="5980339"/>
            <a:chExt cx="1823355" cy="662925"/>
          </a:xfrm>
        </p:grpSpPr>
        <p:sp>
          <p:nvSpPr>
            <p:cNvPr id="7" name="フッター プレースホルダー 5">
              <a:extLst>
                <a:ext uri="{FF2B5EF4-FFF2-40B4-BE49-F238E27FC236}">
                  <a16:creationId xmlns:a16="http://schemas.microsoft.com/office/drawing/2014/main" id="{6E3A6CD3-856D-5745-1AF7-9CC9AD961919}"/>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C04E84A-A9D3-459E-2D7E-DDFBAC495631}"/>
                </a:ext>
              </a:extLst>
            </p:cNvPr>
            <p:cNvSpPr txBox="1">
              <a:spLocks noGrp="1" noRot="1" noMove="1" noResize="1" noEditPoints="1" noAdjustHandles="1" noChangeArrowheads="1" noChangeShapeType="1"/>
            </p:cNvSpPr>
            <p:nvPr/>
          </p:nvSpPr>
          <p:spPr>
            <a:xfrm>
              <a:off x="-235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16</a:t>
              </a:r>
              <a:r>
                <a:rPr kumimoji="1" lang="ja-JP" altLang="en-US" sz="1400" dirty="0"/>
                <a:t>ページ</a:t>
              </a:r>
            </a:p>
          </p:txBody>
        </p:sp>
      </p:grpSp>
      <p:grpSp>
        <p:nvGrpSpPr>
          <p:cNvPr id="15" name="グループ化 14">
            <a:extLst>
              <a:ext uri="{FF2B5EF4-FFF2-40B4-BE49-F238E27FC236}">
                <a16:creationId xmlns:a16="http://schemas.microsoft.com/office/drawing/2014/main" id="{8AA2537A-1937-384A-9809-E14E7BE39843}"/>
              </a:ext>
            </a:extLst>
          </p:cNvPr>
          <p:cNvGrpSpPr/>
          <p:nvPr/>
        </p:nvGrpSpPr>
        <p:grpSpPr>
          <a:xfrm>
            <a:off x="121920" y="54428"/>
            <a:ext cx="11948160" cy="1353176"/>
            <a:chOff x="121920" y="54428"/>
            <a:chExt cx="11948160" cy="1353176"/>
          </a:xfrm>
        </p:grpSpPr>
        <p:pic>
          <p:nvPicPr>
            <p:cNvPr id="12" name="図 11">
              <a:extLst>
                <a:ext uri="{FF2B5EF4-FFF2-40B4-BE49-F238E27FC236}">
                  <a16:creationId xmlns:a16="http://schemas.microsoft.com/office/drawing/2014/main" id="{87ADA78B-1754-1F12-1B89-8B4E2078CC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 y="54428"/>
              <a:ext cx="10458450" cy="1353176"/>
            </a:xfrm>
            <a:prstGeom prst="rect">
              <a:avLst/>
            </a:prstGeom>
          </p:spPr>
        </p:pic>
        <p:sp>
          <p:nvSpPr>
            <p:cNvPr id="3" name="正方形/長方形 2">
              <a:extLst>
                <a:ext uri="{FF2B5EF4-FFF2-40B4-BE49-F238E27FC236}">
                  <a16:creationId xmlns:a16="http://schemas.microsoft.com/office/drawing/2014/main" id="{901CD329-2A09-9289-89BF-3B4AF2B95944}"/>
                </a:ext>
              </a:extLst>
            </p:cNvPr>
            <p:cNvSpPr/>
            <p:nvPr/>
          </p:nvSpPr>
          <p:spPr>
            <a:xfrm>
              <a:off x="2084453" y="54428"/>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7" name="図 16">
            <a:extLst>
              <a:ext uri="{FF2B5EF4-FFF2-40B4-BE49-F238E27FC236}">
                <a16:creationId xmlns:a16="http://schemas.microsoft.com/office/drawing/2014/main" id="{E30B27AA-2D63-FFB9-F484-30AA933081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7452" y="430301"/>
            <a:ext cx="2922331" cy="613639"/>
          </a:xfrm>
          <a:prstGeom prst="rect">
            <a:avLst/>
          </a:prstGeom>
        </p:spPr>
      </p:pic>
      <p:grpSp>
        <p:nvGrpSpPr>
          <p:cNvPr id="18" name="グループ化 17">
            <a:extLst>
              <a:ext uri="{FF2B5EF4-FFF2-40B4-BE49-F238E27FC236}">
                <a16:creationId xmlns:a16="http://schemas.microsoft.com/office/drawing/2014/main" id="{76F9E1E2-35B4-0ACC-85A0-9E527EF4E9E6}"/>
              </a:ext>
            </a:extLst>
          </p:cNvPr>
          <p:cNvGrpSpPr/>
          <p:nvPr/>
        </p:nvGrpSpPr>
        <p:grpSpPr>
          <a:xfrm>
            <a:off x="702721" y="1757566"/>
            <a:ext cx="4643978" cy="542924"/>
            <a:chOff x="668991" y="1966346"/>
            <a:chExt cx="2636397" cy="542924"/>
          </a:xfrm>
        </p:grpSpPr>
        <p:sp>
          <p:nvSpPr>
            <p:cNvPr id="20" name="テキスト ボックス 19">
              <a:extLst>
                <a:ext uri="{FF2B5EF4-FFF2-40B4-BE49-F238E27FC236}">
                  <a16:creationId xmlns:a16="http://schemas.microsoft.com/office/drawing/2014/main" id="{A18A2AAF-F965-69E1-5259-1E10C7FDE678}"/>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22" name="テキスト ボックス 21">
              <a:extLst>
                <a:ext uri="{FF2B5EF4-FFF2-40B4-BE49-F238E27FC236}">
                  <a16:creationId xmlns:a16="http://schemas.microsoft.com/office/drawing/2014/main" id="{A29E8922-1B5A-C7BC-ADFA-CBC0515E05FA}"/>
                </a:ext>
              </a:extLst>
            </p:cNvPr>
            <p:cNvSpPr txBox="1"/>
            <p:nvPr/>
          </p:nvSpPr>
          <p:spPr>
            <a:xfrm>
              <a:off x="960800" y="1986050"/>
              <a:ext cx="2344588" cy="523220"/>
            </a:xfrm>
            <a:prstGeom prst="rect">
              <a:avLst/>
            </a:prstGeom>
            <a:noFill/>
          </p:spPr>
          <p:txBody>
            <a:bodyPr wrap="square">
              <a:spAutoFit/>
            </a:bodyPr>
            <a:lstStyle/>
            <a:p>
              <a:r>
                <a:rPr lang="ja-JP" altLang="en-US" sz="2800" b="1" dirty="0">
                  <a:latin typeface="+mn-ea"/>
                </a:rPr>
                <a:t>退職金</a:t>
              </a:r>
              <a:r>
                <a:rPr lang="en-US" altLang="ja-JP" sz="2800" b="1" dirty="0">
                  <a:latin typeface="+mn-ea"/>
                </a:rPr>
                <a:t>(</a:t>
              </a:r>
              <a:r>
                <a:rPr lang="ja-JP" altLang="en-US" sz="2800" b="1" dirty="0">
                  <a:latin typeface="+mn-ea"/>
                </a:rPr>
                <a:t>一時金</a:t>
              </a:r>
              <a:r>
                <a:rPr lang="en-US" altLang="ja-JP" sz="2800" b="1" dirty="0">
                  <a:latin typeface="+mn-ea"/>
                </a:rPr>
                <a:t>)</a:t>
              </a:r>
              <a:r>
                <a:rPr lang="ja-JP" altLang="en-US" sz="2800" b="1" dirty="0">
                  <a:latin typeface="+mn-ea"/>
                </a:rPr>
                <a:t>と税金</a:t>
              </a:r>
            </a:p>
          </p:txBody>
        </p:sp>
      </p:grpSp>
      <p:pic>
        <p:nvPicPr>
          <p:cNvPr id="11" name="図 10">
            <a:extLst>
              <a:ext uri="{FF2B5EF4-FFF2-40B4-BE49-F238E27FC236}">
                <a16:creationId xmlns:a16="http://schemas.microsoft.com/office/drawing/2014/main" id="{FB705AC5-6E8A-4A61-9043-E77522B3D7A9}"/>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36327" y="2487007"/>
            <a:ext cx="11033456" cy="3445259"/>
          </a:xfrm>
          <a:prstGeom prst="rect">
            <a:avLst/>
          </a:prstGeom>
        </p:spPr>
      </p:pic>
      <p:sp>
        <p:nvSpPr>
          <p:cNvPr id="10" name="テキスト ボックス 9">
            <a:extLst>
              <a:ext uri="{FF2B5EF4-FFF2-40B4-BE49-F238E27FC236}">
                <a16:creationId xmlns:a16="http://schemas.microsoft.com/office/drawing/2014/main" id="{BB0D5214-1DB3-A111-CFA7-3B47E196415D}"/>
              </a:ext>
            </a:extLst>
          </p:cNvPr>
          <p:cNvSpPr txBox="1"/>
          <p:nvPr/>
        </p:nvSpPr>
        <p:spPr>
          <a:xfrm>
            <a:off x="3362711" y="415787"/>
            <a:ext cx="46753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退職金・企業年金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5F0AF0EA-4BB9-6EE1-650E-C817EBF95E95}"/>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6161912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D88EB-C683-5FCB-EBA3-7D43A95B824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FB1FCA80-D368-054F-32A0-02D904CA286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8623D081-D9DE-30B4-DA3F-9C1DE532E5A8}"/>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9CF46DE-1AE6-E37E-C2A2-547F211D3EF1}"/>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CF49D72-5EC6-4EE4-1A99-7082A2A593C9}"/>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CFAE6900-623E-0999-A0D7-D97EAF5EE2B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C49BE55-712A-2479-7592-5BB79254D610}"/>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16</a:t>
              </a:r>
              <a:r>
                <a:rPr kumimoji="1" lang="ja-JP" altLang="en-US" sz="1400" dirty="0"/>
                <a:t>ページ</a:t>
              </a:r>
            </a:p>
          </p:txBody>
        </p:sp>
      </p:grpSp>
      <p:grpSp>
        <p:nvGrpSpPr>
          <p:cNvPr id="15" name="グループ化 14">
            <a:extLst>
              <a:ext uri="{FF2B5EF4-FFF2-40B4-BE49-F238E27FC236}">
                <a16:creationId xmlns:a16="http://schemas.microsoft.com/office/drawing/2014/main" id="{21D0EC0D-311B-1CD2-09B0-8C26C3C76BA0}"/>
              </a:ext>
            </a:extLst>
          </p:cNvPr>
          <p:cNvGrpSpPr/>
          <p:nvPr/>
        </p:nvGrpSpPr>
        <p:grpSpPr>
          <a:xfrm>
            <a:off x="121920" y="54428"/>
            <a:ext cx="11948160" cy="1353176"/>
            <a:chOff x="121920" y="54428"/>
            <a:chExt cx="11948160" cy="1353176"/>
          </a:xfrm>
        </p:grpSpPr>
        <p:pic>
          <p:nvPicPr>
            <p:cNvPr id="12" name="図 11">
              <a:extLst>
                <a:ext uri="{FF2B5EF4-FFF2-40B4-BE49-F238E27FC236}">
                  <a16:creationId xmlns:a16="http://schemas.microsoft.com/office/drawing/2014/main" id="{3F390063-2436-5BB7-FA1C-CAA522C3F0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 y="54428"/>
              <a:ext cx="10458450" cy="1353176"/>
            </a:xfrm>
            <a:prstGeom prst="rect">
              <a:avLst/>
            </a:prstGeom>
          </p:spPr>
        </p:pic>
        <p:sp>
          <p:nvSpPr>
            <p:cNvPr id="3" name="正方形/長方形 2">
              <a:extLst>
                <a:ext uri="{FF2B5EF4-FFF2-40B4-BE49-F238E27FC236}">
                  <a16:creationId xmlns:a16="http://schemas.microsoft.com/office/drawing/2014/main" id="{13AA16CB-3178-5AA3-DA10-436FD9374C82}"/>
                </a:ext>
              </a:extLst>
            </p:cNvPr>
            <p:cNvSpPr/>
            <p:nvPr/>
          </p:nvSpPr>
          <p:spPr>
            <a:xfrm>
              <a:off x="2084453" y="54428"/>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7" name="図 16">
            <a:extLst>
              <a:ext uri="{FF2B5EF4-FFF2-40B4-BE49-F238E27FC236}">
                <a16:creationId xmlns:a16="http://schemas.microsoft.com/office/drawing/2014/main" id="{CAC0814E-437A-EC28-320D-B8B3E34443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47452" y="430301"/>
            <a:ext cx="2922331" cy="613639"/>
          </a:xfrm>
          <a:prstGeom prst="rect">
            <a:avLst/>
          </a:prstGeom>
        </p:spPr>
      </p:pic>
      <p:grpSp>
        <p:nvGrpSpPr>
          <p:cNvPr id="18" name="グループ化 17">
            <a:extLst>
              <a:ext uri="{FF2B5EF4-FFF2-40B4-BE49-F238E27FC236}">
                <a16:creationId xmlns:a16="http://schemas.microsoft.com/office/drawing/2014/main" id="{6FBD46E3-9CF1-1454-D210-9B5D691B7803}"/>
              </a:ext>
            </a:extLst>
          </p:cNvPr>
          <p:cNvGrpSpPr/>
          <p:nvPr/>
        </p:nvGrpSpPr>
        <p:grpSpPr>
          <a:xfrm>
            <a:off x="747171" y="1732829"/>
            <a:ext cx="3739735" cy="530224"/>
            <a:chOff x="668991" y="1966346"/>
            <a:chExt cx="2123056" cy="530224"/>
          </a:xfrm>
        </p:grpSpPr>
        <p:sp>
          <p:nvSpPr>
            <p:cNvPr id="20" name="テキスト ボックス 19">
              <a:extLst>
                <a:ext uri="{FF2B5EF4-FFF2-40B4-BE49-F238E27FC236}">
                  <a16:creationId xmlns:a16="http://schemas.microsoft.com/office/drawing/2014/main" id="{2B7FA32E-7E1E-D802-44AC-A446189500ED}"/>
                </a:ext>
              </a:extLst>
            </p:cNvPr>
            <p:cNvSpPr txBox="1"/>
            <p:nvPr/>
          </p:nvSpPr>
          <p:spPr>
            <a:xfrm>
              <a:off x="668991" y="1966346"/>
              <a:ext cx="290210" cy="510778"/>
            </a:xfrm>
            <a:prstGeom prst="roundRect">
              <a:avLst/>
            </a:prstGeom>
            <a:solidFill>
              <a:srgbClr val="0073BD"/>
            </a:solidFill>
          </p:spPr>
          <p:txBody>
            <a:bodyPr wrap="square" rtlCol="0" anchor="ctr">
              <a:spAutoFit/>
            </a:bodyPr>
            <a:lstStyle/>
            <a:p>
              <a:pPr algn="ctr"/>
              <a:r>
                <a:rPr kumimoji="1" lang="ja-JP" altLang="en-US" sz="2400" b="1" dirty="0">
                  <a:solidFill>
                    <a:schemeClr val="bg1"/>
                  </a:solidFill>
                </a:rPr>
                <a:t>２</a:t>
              </a:r>
              <a:endParaRPr kumimoji="1" lang="en-US" altLang="ja-JP" sz="2400" b="1" dirty="0">
                <a:solidFill>
                  <a:schemeClr val="bg1"/>
                </a:solidFill>
              </a:endParaRPr>
            </a:p>
          </p:txBody>
        </p:sp>
        <p:sp>
          <p:nvSpPr>
            <p:cNvPr id="22" name="テキスト ボックス 21">
              <a:extLst>
                <a:ext uri="{FF2B5EF4-FFF2-40B4-BE49-F238E27FC236}">
                  <a16:creationId xmlns:a16="http://schemas.microsoft.com/office/drawing/2014/main" id="{18F1EF12-042A-10E7-A3A7-6A763DA5187A}"/>
                </a:ext>
              </a:extLst>
            </p:cNvPr>
            <p:cNvSpPr txBox="1"/>
            <p:nvPr/>
          </p:nvSpPr>
          <p:spPr>
            <a:xfrm>
              <a:off x="968010" y="1973350"/>
              <a:ext cx="1824037" cy="523220"/>
            </a:xfrm>
            <a:prstGeom prst="rect">
              <a:avLst/>
            </a:prstGeom>
            <a:noFill/>
          </p:spPr>
          <p:txBody>
            <a:bodyPr wrap="square">
              <a:spAutoFit/>
            </a:bodyPr>
            <a:lstStyle/>
            <a:p>
              <a:r>
                <a:rPr lang="ja-JP" altLang="en-US" sz="2800" b="1" dirty="0">
                  <a:latin typeface="PUDShinGoPr6N-Medium"/>
                </a:rPr>
                <a:t>企業年金</a:t>
              </a:r>
              <a:endParaRPr lang="ja-JP" altLang="en-US" sz="2800" b="1" dirty="0"/>
            </a:p>
          </p:txBody>
        </p:sp>
      </p:grpSp>
      <p:sp>
        <p:nvSpPr>
          <p:cNvPr id="2" name="正方形/長方形 1">
            <a:extLst>
              <a:ext uri="{FF2B5EF4-FFF2-40B4-BE49-F238E27FC236}">
                <a16:creationId xmlns:a16="http://schemas.microsoft.com/office/drawing/2014/main" id="{5A0ED5AB-C316-FB3A-0DB5-F06EA1240228}"/>
              </a:ext>
            </a:extLst>
          </p:cNvPr>
          <p:cNvSpPr/>
          <p:nvPr/>
        </p:nvSpPr>
        <p:spPr>
          <a:xfrm>
            <a:off x="9448800" y="6048671"/>
            <a:ext cx="142875" cy="1276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6EC01038-E217-9217-C9AC-65BBC74A4A4B}"/>
              </a:ext>
            </a:extLst>
          </p:cNvPr>
          <p:cNvSpPr txBox="1">
            <a:spLocks noGrp="1" noRot="1" noMove="1" noResize="1" noEditPoints="1" noAdjustHandles="1" noChangeArrowheads="1" noChangeShapeType="1"/>
          </p:cNvSpPr>
          <p:nvPr/>
        </p:nvSpPr>
        <p:spPr>
          <a:xfrm>
            <a:off x="8341692" y="2989944"/>
            <a:ext cx="2939004" cy="1021556"/>
          </a:xfrm>
          <a:prstGeom prst="wedgeRoundRectCallout">
            <a:avLst>
              <a:gd name="adj1" fmla="val -59662"/>
              <a:gd name="adj2" fmla="val 35506"/>
              <a:gd name="adj3" fmla="val 16667"/>
            </a:avLst>
          </a:prstGeom>
          <a:solidFill>
            <a:srgbClr val="FFFCDB"/>
          </a:solidFill>
          <a:ln>
            <a:solidFill>
              <a:srgbClr val="FFC000"/>
            </a:solidFill>
          </a:ln>
        </p:spPr>
        <p:txBody>
          <a:bodyPr wrap="square">
            <a:spAutoFit/>
          </a:bodyPr>
          <a:lstStyle/>
          <a:p>
            <a:pPr algn="l"/>
            <a:r>
              <a:rPr lang="ja-JP" altLang="en-US" dirty="0">
                <a:latin typeface="UD デジタル 教科書体 NP-B" panose="02020700000000000000" pitchFamily="18" charset="-128"/>
                <a:ea typeface="UD デジタル 教科書体 NP-B" panose="02020700000000000000" pitchFamily="18" charset="-128"/>
              </a:rPr>
              <a:t>老後の所得保障において、</a:t>
            </a:r>
            <a:endParaRPr lang="en-US" altLang="ja-JP" dirty="0">
              <a:latin typeface="UD デジタル 教科書体 NP-B" panose="02020700000000000000" pitchFamily="18" charset="-128"/>
              <a:ea typeface="UD デジタル 教科書体 NP-B" panose="02020700000000000000" pitchFamily="18" charset="-128"/>
            </a:endParaRPr>
          </a:p>
          <a:p>
            <a:pPr algn="l"/>
            <a:r>
              <a:rPr lang="ja-JP" altLang="en-US" dirty="0">
                <a:latin typeface="UD デジタル 教科書体 NP-B" panose="02020700000000000000" pitchFamily="18" charset="-128"/>
                <a:ea typeface="UD デジタル 教科書体 NP-B" panose="02020700000000000000" pitchFamily="18" charset="-128"/>
              </a:rPr>
              <a:t>企業年金は</a:t>
            </a:r>
            <a:r>
              <a:rPr lang="en-US" altLang="ja-JP" dirty="0">
                <a:latin typeface="UD デジタル 教科書体 NP-B" panose="02020700000000000000" pitchFamily="18" charset="-128"/>
                <a:ea typeface="UD デジタル 教科書体 NP-B" panose="02020700000000000000" pitchFamily="18" charset="-128"/>
              </a:rPr>
              <a:t>3</a:t>
            </a:r>
            <a:r>
              <a:rPr lang="ja-JP" altLang="en-US" dirty="0">
                <a:latin typeface="UD デジタル 教科書体 NP-B" panose="02020700000000000000" pitchFamily="18" charset="-128"/>
                <a:ea typeface="UD デジタル 教科書体 NP-B" panose="02020700000000000000" pitchFamily="18" charset="-128"/>
              </a:rPr>
              <a:t>階部分に</a:t>
            </a:r>
            <a:endParaRPr lang="en-US" altLang="ja-JP" dirty="0">
              <a:latin typeface="UD デジタル 教科書体 NP-B" panose="02020700000000000000" pitchFamily="18" charset="-128"/>
              <a:ea typeface="UD デジタル 教科書体 NP-B" panose="02020700000000000000" pitchFamily="18" charset="-128"/>
            </a:endParaRPr>
          </a:p>
          <a:p>
            <a:pPr algn="l"/>
            <a:r>
              <a:rPr lang="ja-JP" altLang="en-US" dirty="0">
                <a:latin typeface="UD デジタル 教科書体 NP-B" panose="02020700000000000000" pitchFamily="18" charset="-128"/>
                <a:ea typeface="UD デジタル 教科書体 NP-B" panose="02020700000000000000" pitchFamily="18" charset="-128"/>
              </a:rPr>
              <a:t>該当します。</a:t>
            </a:r>
          </a:p>
        </p:txBody>
      </p:sp>
      <p:pic>
        <p:nvPicPr>
          <p:cNvPr id="23" name="図 22">
            <a:extLst>
              <a:ext uri="{FF2B5EF4-FFF2-40B4-BE49-F238E27FC236}">
                <a16:creationId xmlns:a16="http://schemas.microsoft.com/office/drawing/2014/main" id="{5FEC218A-1CA8-327C-D496-D8D7763E4E6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051971" y="2362165"/>
            <a:ext cx="6869003" cy="3630051"/>
          </a:xfrm>
          <a:prstGeom prst="rect">
            <a:avLst/>
          </a:prstGeom>
        </p:spPr>
      </p:pic>
      <p:pic>
        <p:nvPicPr>
          <p:cNvPr id="25" name="図 24">
            <a:extLst>
              <a:ext uri="{FF2B5EF4-FFF2-40B4-BE49-F238E27FC236}">
                <a16:creationId xmlns:a16="http://schemas.microsoft.com/office/drawing/2014/main" id="{8F70B40C-6B27-FD48-5B12-06A1E29CD81B}"/>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676403" y="5408673"/>
            <a:ext cx="3830544" cy="936791"/>
          </a:xfrm>
          <a:prstGeom prst="rect">
            <a:avLst/>
          </a:prstGeom>
        </p:spPr>
      </p:pic>
      <p:sp>
        <p:nvSpPr>
          <p:cNvPr id="11" name="テキスト ボックス 10">
            <a:extLst>
              <a:ext uri="{FF2B5EF4-FFF2-40B4-BE49-F238E27FC236}">
                <a16:creationId xmlns:a16="http://schemas.microsoft.com/office/drawing/2014/main" id="{EE4941E8-1263-D6C7-19CE-1E4E924DA1DB}"/>
              </a:ext>
            </a:extLst>
          </p:cNvPr>
          <p:cNvSpPr txBox="1"/>
          <p:nvPr/>
        </p:nvSpPr>
        <p:spPr>
          <a:xfrm>
            <a:off x="3362711" y="415787"/>
            <a:ext cx="46753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 退職金・企業年金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403901CE-8E9E-4CCD-69EC-0DE11DC02D38}"/>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032967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AA2CC-9835-760B-4112-435583BD474B}"/>
            </a:ext>
          </a:extLst>
        </p:cNvPr>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B11F9BFE-4449-4CF8-573A-9211FB3B3FC2}"/>
              </a:ext>
            </a:extLst>
          </p:cNvPr>
          <p:cNvGrpSpPr>
            <a:grpSpLocks noGrp="1" noUngrp="1" noRot="1" noMove="1" noResize="1"/>
          </p:cNvGrpSpPr>
          <p:nvPr/>
        </p:nvGrpSpPr>
        <p:grpSpPr>
          <a:xfrm>
            <a:off x="2658354" y="1480449"/>
            <a:ext cx="5998992" cy="4908559"/>
            <a:chOff x="3671217" y="2158740"/>
            <a:chExt cx="4849565" cy="3996961"/>
          </a:xfrm>
        </p:grpSpPr>
        <p:pic>
          <p:nvPicPr>
            <p:cNvPr id="12" name="図 11" descr="グラフィカル ユーザー インターフェイス が含まれている画像&#10;&#10;AI 生成コンテンツは誤りを含む可能性があります。">
              <a:extLst>
                <a:ext uri="{FF2B5EF4-FFF2-40B4-BE49-F238E27FC236}">
                  <a16:creationId xmlns:a16="http://schemas.microsoft.com/office/drawing/2014/main" id="{0BA01585-8614-11AC-FAA2-BE6144DE019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30241" b="58213"/>
            <a:stretch>
              <a:fillRect/>
            </a:stretch>
          </p:blipFill>
          <p:spPr>
            <a:xfrm>
              <a:off x="3671217" y="2158740"/>
              <a:ext cx="4849565" cy="791852"/>
            </a:xfrm>
            <a:prstGeom prst="rect">
              <a:avLst/>
            </a:prstGeom>
          </p:spPr>
        </p:pic>
        <p:pic>
          <p:nvPicPr>
            <p:cNvPr id="14" name="図 13" descr="グラフィカル ユーザー インターフェイス が含まれている画像&#10;&#10;AI 生成コンテンツは誤りを含む可能性があります。">
              <a:extLst>
                <a:ext uri="{FF2B5EF4-FFF2-40B4-BE49-F238E27FC236}">
                  <a16:creationId xmlns:a16="http://schemas.microsoft.com/office/drawing/2014/main" id="{3BE2CAF5-E9D6-CB1C-0993-DE3463A6F9A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43436" b="45018"/>
            <a:stretch>
              <a:fillRect/>
            </a:stretch>
          </p:blipFill>
          <p:spPr>
            <a:xfrm>
              <a:off x="3671217" y="2978870"/>
              <a:ext cx="4849565" cy="791852"/>
            </a:xfrm>
            <a:prstGeom prst="rect">
              <a:avLst/>
            </a:prstGeom>
          </p:spPr>
        </p:pic>
        <p:pic>
          <p:nvPicPr>
            <p:cNvPr id="15" name="図 14" descr="グラフィカル ユーザー インターフェイス が含まれている画像&#10;&#10;AI 生成コンテンツは誤りを含む可能性があります。">
              <a:extLst>
                <a:ext uri="{FF2B5EF4-FFF2-40B4-BE49-F238E27FC236}">
                  <a16:creationId xmlns:a16="http://schemas.microsoft.com/office/drawing/2014/main" id="{EE8EB69C-8F89-93E9-D920-B67F422BBE1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56632" b="31822"/>
            <a:stretch>
              <a:fillRect/>
            </a:stretch>
          </p:blipFill>
          <p:spPr>
            <a:xfrm>
              <a:off x="3671217" y="3808427"/>
              <a:ext cx="4849565" cy="791852"/>
            </a:xfrm>
            <a:prstGeom prst="rect">
              <a:avLst/>
            </a:prstGeom>
          </p:spPr>
        </p:pic>
        <p:pic>
          <p:nvPicPr>
            <p:cNvPr id="17" name="図 16" descr="グラフィカル ユーザー インターフェイス が含まれている画像&#10;&#10;AI 生成コンテンツは誤りを含む可能性があります。">
              <a:extLst>
                <a:ext uri="{FF2B5EF4-FFF2-40B4-BE49-F238E27FC236}">
                  <a16:creationId xmlns:a16="http://schemas.microsoft.com/office/drawing/2014/main" id="{3080F6D6-139B-6AA2-75CA-E8001C96B1E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69828" b="18017"/>
            <a:stretch>
              <a:fillRect/>
            </a:stretch>
          </p:blipFill>
          <p:spPr>
            <a:xfrm>
              <a:off x="3671217" y="4628558"/>
              <a:ext cx="4849565" cy="833530"/>
            </a:xfrm>
            <a:prstGeom prst="rect">
              <a:avLst/>
            </a:prstGeom>
          </p:spPr>
        </p:pic>
        <p:pic>
          <p:nvPicPr>
            <p:cNvPr id="18" name="図 17" descr="グラフィカル ユーザー インターフェイス が含まれている画像&#10;&#10;AI 生成コンテンツは誤りを含む可能性があります。">
              <a:extLst>
                <a:ext uri="{FF2B5EF4-FFF2-40B4-BE49-F238E27FC236}">
                  <a16:creationId xmlns:a16="http://schemas.microsoft.com/office/drawing/2014/main" id="{6675EF25-33A1-A1B5-ED82-E3816CD11B4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83703" b="7766"/>
            <a:stretch>
              <a:fillRect/>
            </a:stretch>
          </p:blipFill>
          <p:spPr>
            <a:xfrm>
              <a:off x="3671217" y="5570672"/>
              <a:ext cx="4849565" cy="585029"/>
            </a:xfrm>
            <a:prstGeom prst="rect">
              <a:avLst/>
            </a:prstGeom>
          </p:spPr>
        </p:pic>
      </p:grpSp>
      <p:sp>
        <p:nvSpPr>
          <p:cNvPr id="5" name="楕円 4">
            <a:extLst>
              <a:ext uri="{FF2B5EF4-FFF2-40B4-BE49-F238E27FC236}">
                <a16:creationId xmlns:a16="http://schemas.microsoft.com/office/drawing/2014/main" id="{9067D4A9-70F9-E14E-B872-98F0FEB9199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89D903E-1D45-49FB-9B46-77A81CC4D2AF}"/>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BDF6F4C0-E5F3-5CD2-8579-3C389CE99B65}"/>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541D072-A275-665B-A20E-0FF7899D582A}"/>
              </a:ext>
            </a:extLst>
          </p:cNvPr>
          <p:cNvGrpSpPr>
            <a:grpSpLocks noGrp="1" noUngrp="1" noRot="1" noMove="1" noResize="1"/>
          </p:cNvGrpSpPr>
          <p:nvPr/>
        </p:nvGrpSpPr>
        <p:grpSpPr>
          <a:xfrm>
            <a:off x="-12700" y="6176283"/>
            <a:ext cx="1823355" cy="674957"/>
            <a:chOff x="-23586" y="5980339"/>
            <a:chExt cx="1823355" cy="674957"/>
          </a:xfrm>
        </p:grpSpPr>
        <p:sp>
          <p:nvSpPr>
            <p:cNvPr id="7" name="フッター プレースホルダー 5">
              <a:extLst>
                <a:ext uri="{FF2B5EF4-FFF2-40B4-BE49-F238E27FC236}">
                  <a16:creationId xmlns:a16="http://schemas.microsoft.com/office/drawing/2014/main" id="{4D66DB49-7085-D421-0DB0-7839F8D70F5F}"/>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54B29AF-1754-4404-45D2-57361D47A8F5}"/>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17</a:t>
              </a:r>
              <a:r>
                <a:rPr kumimoji="1" lang="ja-JP" altLang="en-US" sz="1400" dirty="0"/>
                <a:t>ページ</a:t>
              </a:r>
            </a:p>
          </p:txBody>
        </p:sp>
      </p:grpSp>
      <p:grpSp>
        <p:nvGrpSpPr>
          <p:cNvPr id="19" name="グループ化 18">
            <a:extLst>
              <a:ext uri="{FF2B5EF4-FFF2-40B4-BE49-F238E27FC236}">
                <a16:creationId xmlns:a16="http://schemas.microsoft.com/office/drawing/2014/main" id="{2AEB78F8-4E86-B70A-DBC9-65B16DC8FC9D}"/>
              </a:ext>
            </a:extLst>
          </p:cNvPr>
          <p:cNvGrpSpPr/>
          <p:nvPr/>
        </p:nvGrpSpPr>
        <p:grpSpPr>
          <a:xfrm>
            <a:off x="27707" y="37195"/>
            <a:ext cx="12054928" cy="1387084"/>
            <a:chOff x="-1" y="9487"/>
            <a:chExt cx="12054928" cy="1387084"/>
          </a:xfrm>
        </p:grpSpPr>
        <p:pic>
          <p:nvPicPr>
            <p:cNvPr id="16" name="図 15">
              <a:extLst>
                <a:ext uri="{FF2B5EF4-FFF2-40B4-BE49-F238E27FC236}">
                  <a16:creationId xmlns:a16="http://schemas.microsoft.com/office/drawing/2014/main" id="{CAE9A50E-1FCC-4D6F-9CC3-352F1EF80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9487"/>
              <a:ext cx="10580370" cy="1387084"/>
            </a:xfrm>
            <a:prstGeom prst="rect">
              <a:avLst/>
            </a:prstGeom>
          </p:spPr>
        </p:pic>
        <p:sp>
          <p:nvSpPr>
            <p:cNvPr id="11" name="正方形/長方形 10">
              <a:extLst>
                <a:ext uri="{FF2B5EF4-FFF2-40B4-BE49-F238E27FC236}">
                  <a16:creationId xmlns:a16="http://schemas.microsoft.com/office/drawing/2014/main" id="{29A636A6-4546-68E5-6BDC-7CEA091726A4}"/>
                </a:ext>
              </a:extLst>
            </p:cNvPr>
            <p:cNvSpPr/>
            <p:nvPr/>
          </p:nvSpPr>
          <p:spPr>
            <a:xfrm>
              <a:off x="2069300" y="54428"/>
              <a:ext cx="9985627" cy="130989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33BD95C0-129E-949F-2EF8-EEAE35D90093}"/>
              </a:ext>
            </a:extLst>
          </p:cNvPr>
          <p:cNvSpPr txBox="1"/>
          <p:nvPr/>
        </p:nvSpPr>
        <p:spPr>
          <a:xfrm>
            <a:off x="3156160" y="435106"/>
            <a:ext cx="46753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自助努力目標額</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3" name="図 22">
            <a:extLst>
              <a:ext uri="{FF2B5EF4-FFF2-40B4-BE49-F238E27FC236}">
                <a16:creationId xmlns:a16="http://schemas.microsoft.com/office/drawing/2014/main" id="{F1E1A87D-D385-C618-4A4F-5F9ABF5BE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0613" y="414355"/>
            <a:ext cx="3081405" cy="639145"/>
          </a:xfrm>
          <a:prstGeom prst="rect">
            <a:avLst/>
          </a:prstGeom>
        </p:spPr>
      </p:pic>
      <p:pic>
        <p:nvPicPr>
          <p:cNvPr id="10" name="図 9">
            <a:extLst>
              <a:ext uri="{FF2B5EF4-FFF2-40B4-BE49-F238E27FC236}">
                <a16:creationId xmlns:a16="http://schemas.microsoft.com/office/drawing/2014/main" id="{B2549EE8-95F0-65FC-A12F-6FF328CF5A99}"/>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5587"/>
          <a:stretch>
            <a:fillRect/>
          </a:stretch>
        </p:blipFill>
        <p:spPr>
          <a:xfrm>
            <a:off x="8918202" y="3856676"/>
            <a:ext cx="1513113" cy="2511052"/>
          </a:xfrm>
          <a:prstGeom prst="rect">
            <a:avLst/>
          </a:prstGeom>
        </p:spPr>
      </p:pic>
      <p:sp>
        <p:nvSpPr>
          <p:cNvPr id="20" name="フッター プレースホルダー 5">
            <a:extLst>
              <a:ext uri="{FF2B5EF4-FFF2-40B4-BE49-F238E27FC236}">
                <a16:creationId xmlns:a16="http://schemas.microsoft.com/office/drawing/2014/main" id="{08E5F604-3319-5F93-5807-7E22251F2E9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
        <p:nvSpPr>
          <p:cNvPr id="21" name="テキスト ボックス 20">
            <a:extLst>
              <a:ext uri="{FF2B5EF4-FFF2-40B4-BE49-F238E27FC236}">
                <a16:creationId xmlns:a16="http://schemas.microsoft.com/office/drawing/2014/main" id="{2F324E2A-A146-1DBB-61A8-69E9A2069A6F}"/>
              </a:ext>
            </a:extLst>
          </p:cNvPr>
          <p:cNvSpPr txBox="1">
            <a:spLocks noGrp="1" noRot="1" noMove="1" noResize="1" noEditPoints="1" noAdjustHandles="1" noChangeArrowheads="1" noChangeShapeType="1"/>
          </p:cNvSpPr>
          <p:nvPr/>
        </p:nvSpPr>
        <p:spPr>
          <a:xfrm>
            <a:off x="1030941" y="5305425"/>
            <a:ext cx="1823355" cy="646986"/>
          </a:xfrm>
          <a:prstGeom prst="wedgeRoundRectCallout">
            <a:avLst>
              <a:gd name="adj1" fmla="val 58286"/>
              <a:gd name="adj2" fmla="val 48549"/>
              <a:gd name="adj3" fmla="val 16667"/>
            </a:avLst>
          </a:prstGeom>
          <a:solidFill>
            <a:srgbClr val="DAF6DD"/>
          </a:solidFill>
          <a:ln w="28575">
            <a:solidFill>
              <a:srgbClr val="00934F"/>
            </a:solidFill>
          </a:ln>
        </p:spPr>
        <p:txBody>
          <a:bodyPr wrap="square" rIns="36000" rtlCol="0">
            <a:spAutoFit/>
          </a:bodyPr>
          <a:lstStyle/>
          <a:p>
            <a:pPr algn="ctr"/>
            <a:r>
              <a:rPr kumimoji="1" lang="ja-JP" altLang="en-US" sz="1600" b="1" dirty="0">
                <a:latin typeface="UD デジタル 教科書体 NP-B" panose="02020700000000000000" pitchFamily="18" charset="-128"/>
                <a:ea typeface="UD デジタル 教科書体 NP-B" panose="02020700000000000000" pitchFamily="18" charset="-128"/>
              </a:rPr>
              <a:t>あなたの</a:t>
            </a:r>
            <a:endParaRPr kumimoji="1" lang="en-US" altLang="ja-JP" sz="1600" b="1" dirty="0">
              <a:latin typeface="UD デジタル 教科書体 NP-B" panose="02020700000000000000" pitchFamily="18" charset="-128"/>
              <a:ea typeface="UD デジタル 教科書体 NP-B" panose="02020700000000000000" pitchFamily="18" charset="-128"/>
            </a:endParaRPr>
          </a:p>
          <a:p>
            <a:pPr algn="ctr"/>
            <a:r>
              <a:rPr kumimoji="1" lang="ja-JP" altLang="en-US" sz="1600" b="1" dirty="0">
                <a:latin typeface="UD デジタル 教科書体 NP-B" panose="02020700000000000000" pitchFamily="18" charset="-128"/>
                <a:ea typeface="UD デジタル 教科書体 NP-B" panose="02020700000000000000" pitchFamily="18" charset="-128"/>
              </a:rPr>
              <a:t>自助努力目標額</a:t>
            </a:r>
          </a:p>
        </p:txBody>
      </p:sp>
    </p:spTree>
    <p:extLst>
      <p:ext uri="{BB962C8B-B14F-4D97-AF65-F5344CB8AC3E}">
        <p14:creationId xmlns:p14="http://schemas.microsoft.com/office/powerpoint/2010/main" val="4256035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D5382-0877-ADAE-9B84-A19C82F2BE3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3A341F5-B892-4535-3BDA-9891886F049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6CD7081-A509-7540-905F-768243360D68}"/>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CAF3DD9-05A1-3AB8-240B-90D59AAE5298}"/>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0A68696-69EC-6B4B-FB61-F781433927CA}"/>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F08606B4-94C5-56AD-90BA-F12ADADCA637}"/>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8E412297-166E-704C-78F9-5B6A1A1EAE74}"/>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18</a:t>
              </a:r>
              <a:r>
                <a:rPr kumimoji="1" lang="ja-JP" altLang="en-US" sz="1400" dirty="0"/>
                <a:t>ページ</a:t>
              </a:r>
            </a:p>
          </p:txBody>
        </p:sp>
      </p:grpSp>
      <p:pic>
        <p:nvPicPr>
          <p:cNvPr id="3" name="図 2">
            <a:extLst>
              <a:ext uri="{FF2B5EF4-FFF2-40B4-BE49-F238E27FC236}">
                <a16:creationId xmlns:a16="http://schemas.microsoft.com/office/drawing/2014/main" id="{A2252E5C-9E53-8565-EAC2-AA7BF31250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sp>
        <p:nvSpPr>
          <p:cNvPr id="13" name="テキスト ボックス 12">
            <a:extLst>
              <a:ext uri="{FF2B5EF4-FFF2-40B4-BE49-F238E27FC236}">
                <a16:creationId xmlns:a16="http://schemas.microsoft.com/office/drawing/2014/main" id="{F7E5394D-501C-4CC1-EA57-EC977D27B54C}"/>
              </a:ext>
            </a:extLst>
          </p:cNvPr>
          <p:cNvSpPr txBox="1"/>
          <p:nvPr/>
        </p:nvSpPr>
        <p:spPr>
          <a:xfrm>
            <a:off x="2793145" y="440386"/>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定年退職前後の手続き</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24" name="グループ化 23">
            <a:extLst>
              <a:ext uri="{FF2B5EF4-FFF2-40B4-BE49-F238E27FC236}">
                <a16:creationId xmlns:a16="http://schemas.microsoft.com/office/drawing/2014/main" id="{FB08218C-60ED-E023-D17A-6E3796315CEC}"/>
              </a:ext>
            </a:extLst>
          </p:cNvPr>
          <p:cNvGrpSpPr>
            <a:grpSpLocks noGrp="1" noUngrp="1" noRot="1" noMove="1" noResize="1"/>
          </p:cNvGrpSpPr>
          <p:nvPr/>
        </p:nvGrpSpPr>
        <p:grpSpPr>
          <a:xfrm>
            <a:off x="1339595" y="1787847"/>
            <a:ext cx="9971817" cy="4176000"/>
            <a:chOff x="1493158" y="2005558"/>
            <a:chExt cx="9971817" cy="4176000"/>
          </a:xfrm>
        </p:grpSpPr>
        <p:grpSp>
          <p:nvGrpSpPr>
            <p:cNvPr id="20" name="グループ化 19">
              <a:extLst>
                <a:ext uri="{FF2B5EF4-FFF2-40B4-BE49-F238E27FC236}">
                  <a16:creationId xmlns:a16="http://schemas.microsoft.com/office/drawing/2014/main" id="{1E8A7012-049E-1D7D-5219-ADF5CF393835}"/>
                </a:ext>
              </a:extLst>
            </p:cNvPr>
            <p:cNvGrpSpPr>
              <a:grpSpLocks noGrp="1" noUngrp="1" noRot="1" noMove="1" noResize="1"/>
            </p:cNvGrpSpPr>
            <p:nvPr/>
          </p:nvGrpSpPr>
          <p:grpSpPr>
            <a:xfrm>
              <a:off x="1493158" y="2005558"/>
              <a:ext cx="9971817" cy="4176000"/>
              <a:chOff x="1262742" y="1335941"/>
              <a:chExt cx="9971817" cy="4176000"/>
            </a:xfrm>
            <a:solidFill>
              <a:schemeClr val="bg1">
                <a:lumMod val="95000"/>
              </a:schemeClr>
            </a:solidFill>
          </p:grpSpPr>
          <p:sp>
            <p:nvSpPr>
              <p:cNvPr id="17" name="四角形: メモ 16">
                <a:extLst>
                  <a:ext uri="{FF2B5EF4-FFF2-40B4-BE49-F238E27FC236}">
                    <a16:creationId xmlns:a16="http://schemas.microsoft.com/office/drawing/2014/main" id="{51345E97-FD27-ED20-26D7-6C01BE56A5A1}"/>
                  </a:ext>
                </a:extLst>
              </p:cNvPr>
              <p:cNvSpPr>
                <a:spLocks noGrp="1" noRot="1" noMove="1" noResize="1" noEditPoints="1" noAdjustHandles="1" noChangeArrowheads="1" noChangeShapeType="1"/>
              </p:cNvSpPr>
              <p:nvPr/>
            </p:nvSpPr>
            <p:spPr>
              <a:xfrm>
                <a:off x="1262742" y="1335941"/>
                <a:ext cx="9971817" cy="4176000"/>
              </a:xfrm>
              <a:prstGeom prst="foldedCorner">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E130A414-355B-3687-C63A-7ADF0C2082CF}"/>
                  </a:ext>
                </a:extLst>
              </p:cNvPr>
              <p:cNvGrpSpPr>
                <a:grpSpLocks noGrp="1" noUngrp="1" noRot="1" noMove="1" noResize="1"/>
              </p:cNvGrpSpPr>
              <p:nvPr/>
            </p:nvGrpSpPr>
            <p:grpSpPr>
              <a:xfrm>
                <a:off x="1755717" y="2207981"/>
                <a:ext cx="9290168" cy="3200217"/>
                <a:chOff x="702978" y="2110146"/>
                <a:chExt cx="10676685" cy="3200217"/>
              </a:xfrm>
              <a:grpFill/>
            </p:grpSpPr>
            <p:sp>
              <p:nvSpPr>
                <p:cNvPr id="10" name="テキスト ボックス 9">
                  <a:extLst>
                    <a:ext uri="{FF2B5EF4-FFF2-40B4-BE49-F238E27FC236}">
                      <a16:creationId xmlns:a16="http://schemas.microsoft.com/office/drawing/2014/main" id="{79F009A9-4F75-F325-A865-17624621C640}"/>
                    </a:ext>
                  </a:extLst>
                </p:cNvPr>
                <p:cNvSpPr txBox="1">
                  <a:spLocks noGrp="1" noRot="1" noMove="1" noResize="1" noEditPoints="1" noAdjustHandles="1" noChangeArrowheads="1" noChangeShapeType="1"/>
                </p:cNvSpPr>
                <p:nvPr/>
              </p:nvSpPr>
              <p:spPr>
                <a:xfrm>
                  <a:off x="702981" y="2110146"/>
                  <a:ext cx="10676682" cy="461665"/>
                </a:xfrm>
                <a:prstGeom prst="rect">
                  <a:avLst/>
                </a:prstGeom>
                <a:noFill/>
              </p:spPr>
              <p:txBody>
                <a:bodyPr wrap="square" rtlCol="0">
                  <a:spAutoFit/>
                </a:bodyPr>
                <a:lstStyle/>
                <a:p>
                  <a:r>
                    <a:rPr lang="ja-JP" altLang="en-US" sz="2400" b="1" dirty="0"/>
                    <a:t>□老齢年金の受取り見込み金額を確認</a:t>
                  </a:r>
                  <a:endParaRPr kumimoji="1" lang="ja-JP" altLang="en-US" sz="2400" b="1" dirty="0"/>
                </a:p>
              </p:txBody>
            </p:sp>
            <p:sp>
              <p:nvSpPr>
                <p:cNvPr id="11" name="テキスト ボックス 10">
                  <a:extLst>
                    <a:ext uri="{FF2B5EF4-FFF2-40B4-BE49-F238E27FC236}">
                      <a16:creationId xmlns:a16="http://schemas.microsoft.com/office/drawing/2014/main" id="{E9EBC5A7-758A-2981-6B55-20C4246E4A36}"/>
                    </a:ext>
                  </a:extLst>
                </p:cNvPr>
                <p:cNvSpPr txBox="1">
                  <a:spLocks noGrp="1" noRot="1" noMove="1" noResize="1" noEditPoints="1" noAdjustHandles="1" noChangeArrowheads="1" noChangeShapeType="1"/>
                </p:cNvSpPr>
                <p:nvPr/>
              </p:nvSpPr>
              <p:spPr>
                <a:xfrm>
                  <a:off x="702978" y="2794784"/>
                  <a:ext cx="10676674" cy="461665"/>
                </a:xfrm>
                <a:prstGeom prst="rect">
                  <a:avLst/>
                </a:prstGeom>
                <a:noFill/>
              </p:spPr>
              <p:txBody>
                <a:bodyPr wrap="square" rtlCol="0">
                  <a:spAutoFit/>
                </a:bodyPr>
                <a:lstStyle/>
                <a:p>
                  <a:r>
                    <a:rPr lang="ja-JP" altLang="en-US" sz="2400" b="1" dirty="0"/>
                    <a:t>□退職金などの受取り見込み金額を確認</a:t>
                  </a:r>
                  <a:endParaRPr kumimoji="1" lang="ja-JP" altLang="en-US" sz="2400" b="1" dirty="0"/>
                </a:p>
              </p:txBody>
            </p:sp>
            <p:sp>
              <p:nvSpPr>
                <p:cNvPr id="14" name="テキスト ボックス 13">
                  <a:extLst>
                    <a:ext uri="{FF2B5EF4-FFF2-40B4-BE49-F238E27FC236}">
                      <a16:creationId xmlns:a16="http://schemas.microsoft.com/office/drawing/2014/main" id="{259EE20C-4571-C43E-FF58-93F4623E246C}"/>
                    </a:ext>
                  </a:extLst>
                </p:cNvPr>
                <p:cNvSpPr txBox="1">
                  <a:spLocks noGrp="1" noRot="1" noMove="1" noResize="1" noEditPoints="1" noAdjustHandles="1" noChangeArrowheads="1" noChangeShapeType="1"/>
                </p:cNvSpPr>
                <p:nvPr/>
              </p:nvSpPr>
              <p:spPr>
                <a:xfrm>
                  <a:off x="702978" y="3479422"/>
                  <a:ext cx="10676674" cy="461665"/>
                </a:xfrm>
                <a:prstGeom prst="rect">
                  <a:avLst/>
                </a:prstGeom>
                <a:noFill/>
              </p:spPr>
              <p:txBody>
                <a:bodyPr wrap="square" rtlCol="0">
                  <a:spAutoFit/>
                </a:bodyPr>
                <a:lstStyle/>
                <a:p>
                  <a:r>
                    <a:rPr lang="ja-JP" altLang="en-US" sz="2400" b="1" dirty="0"/>
                    <a:t>□定年退職後の公的医療保険制度を検討</a:t>
                  </a:r>
                  <a:endParaRPr kumimoji="1" lang="ja-JP" altLang="en-US" sz="2400" b="1" dirty="0"/>
                </a:p>
              </p:txBody>
            </p:sp>
            <p:sp>
              <p:nvSpPr>
                <p:cNvPr id="15" name="テキスト ボックス 14">
                  <a:extLst>
                    <a:ext uri="{FF2B5EF4-FFF2-40B4-BE49-F238E27FC236}">
                      <a16:creationId xmlns:a16="http://schemas.microsoft.com/office/drawing/2014/main" id="{B7B9CA8A-4D4F-13B3-51FD-1DE05287D165}"/>
                    </a:ext>
                  </a:extLst>
                </p:cNvPr>
                <p:cNvSpPr txBox="1">
                  <a:spLocks noGrp="1" noRot="1" noMove="1" noResize="1" noEditPoints="1" noAdjustHandles="1" noChangeArrowheads="1" noChangeShapeType="1"/>
                </p:cNvSpPr>
                <p:nvPr/>
              </p:nvSpPr>
              <p:spPr>
                <a:xfrm>
                  <a:off x="702978" y="4164060"/>
                  <a:ext cx="10676674" cy="461665"/>
                </a:xfrm>
                <a:prstGeom prst="rect">
                  <a:avLst/>
                </a:prstGeom>
                <a:noFill/>
              </p:spPr>
              <p:txBody>
                <a:bodyPr wrap="square" rtlCol="0">
                  <a:spAutoFit/>
                </a:bodyPr>
                <a:lstStyle/>
                <a:p>
                  <a:r>
                    <a:rPr lang="ja-JP" altLang="en-US" sz="2400" b="1" dirty="0"/>
                    <a:t>□定年退職後の働き方を検討</a:t>
                  </a:r>
                  <a:endParaRPr kumimoji="1" lang="ja-JP" altLang="en-US" sz="2400" b="1" dirty="0"/>
                </a:p>
              </p:txBody>
            </p:sp>
            <p:sp>
              <p:nvSpPr>
                <p:cNvPr id="16" name="テキスト ボックス 15">
                  <a:extLst>
                    <a:ext uri="{FF2B5EF4-FFF2-40B4-BE49-F238E27FC236}">
                      <a16:creationId xmlns:a16="http://schemas.microsoft.com/office/drawing/2014/main" id="{E9703841-FA01-DFF6-569E-43F6132142AA}"/>
                    </a:ext>
                  </a:extLst>
                </p:cNvPr>
                <p:cNvSpPr txBox="1">
                  <a:spLocks noGrp="1" noRot="1" noMove="1" noResize="1" noEditPoints="1" noAdjustHandles="1" noChangeArrowheads="1" noChangeShapeType="1"/>
                </p:cNvSpPr>
                <p:nvPr/>
              </p:nvSpPr>
              <p:spPr>
                <a:xfrm>
                  <a:off x="702978" y="4848698"/>
                  <a:ext cx="10676674" cy="461665"/>
                </a:xfrm>
                <a:prstGeom prst="rect">
                  <a:avLst/>
                </a:prstGeom>
                <a:noFill/>
              </p:spPr>
              <p:txBody>
                <a:bodyPr wrap="square" rtlCol="0">
                  <a:spAutoFit/>
                </a:bodyPr>
                <a:lstStyle/>
                <a:p>
                  <a:r>
                    <a:rPr lang="ja-JP" altLang="en-US" sz="2400" b="1" dirty="0"/>
                    <a:t>□＜社宅などに居住している場合＞定年退職後の住まいを検討</a:t>
                  </a:r>
                  <a:endParaRPr kumimoji="1" lang="ja-JP" altLang="en-US" sz="2400" b="1" dirty="0"/>
                </a:p>
              </p:txBody>
            </p:sp>
          </p:grpSp>
        </p:grpSp>
        <p:grpSp>
          <p:nvGrpSpPr>
            <p:cNvPr id="23" name="グループ化 22">
              <a:extLst>
                <a:ext uri="{FF2B5EF4-FFF2-40B4-BE49-F238E27FC236}">
                  <a16:creationId xmlns:a16="http://schemas.microsoft.com/office/drawing/2014/main" id="{6E1FDB8C-1092-BAE3-7D1D-E12CB9364085}"/>
                </a:ext>
              </a:extLst>
            </p:cNvPr>
            <p:cNvGrpSpPr>
              <a:grpSpLocks noGrp="1" noUngrp="1" noRot="1" noMove="1" noResize="1"/>
            </p:cNvGrpSpPr>
            <p:nvPr/>
          </p:nvGrpSpPr>
          <p:grpSpPr>
            <a:xfrm>
              <a:off x="1637791" y="2121787"/>
              <a:ext cx="8853572" cy="564727"/>
              <a:chOff x="1578823" y="1907313"/>
              <a:chExt cx="8853572" cy="564727"/>
            </a:xfrm>
          </p:grpSpPr>
          <p:sp>
            <p:nvSpPr>
              <p:cNvPr id="19" name="テキスト ボックス 18">
                <a:extLst>
                  <a:ext uri="{FF2B5EF4-FFF2-40B4-BE49-F238E27FC236}">
                    <a16:creationId xmlns:a16="http://schemas.microsoft.com/office/drawing/2014/main" id="{F33BAEC4-D5F5-2FA6-470F-D8039F7034ED}"/>
                  </a:ext>
                </a:extLst>
              </p:cNvPr>
              <p:cNvSpPr txBox="1">
                <a:spLocks noGrp="1" noRot="1" noMove="1" noResize="1" noEditPoints="1" noAdjustHandles="1" noChangeArrowheads="1" noChangeShapeType="1"/>
              </p:cNvSpPr>
              <p:nvPr/>
            </p:nvSpPr>
            <p:spPr>
              <a:xfrm>
                <a:off x="3632824" y="1948820"/>
                <a:ext cx="6799571" cy="523220"/>
              </a:xfrm>
              <a:prstGeom prst="rect">
                <a:avLst/>
              </a:prstGeom>
              <a:noFill/>
            </p:spPr>
            <p:txBody>
              <a:bodyPr wrap="square">
                <a:spAutoFit/>
              </a:bodyPr>
              <a:lstStyle/>
              <a:p>
                <a:r>
                  <a:rPr lang="ja-JP" altLang="en-US" sz="2800" b="1" dirty="0"/>
                  <a:t>定年退職前に確認・検討しておくこと</a:t>
                </a:r>
              </a:p>
            </p:txBody>
          </p:sp>
          <p:pic>
            <p:nvPicPr>
              <p:cNvPr id="22" name="図 21">
                <a:extLst>
                  <a:ext uri="{FF2B5EF4-FFF2-40B4-BE49-F238E27FC236}">
                    <a16:creationId xmlns:a16="http://schemas.microsoft.com/office/drawing/2014/main" id="{D958F76E-2C07-AA3A-717C-E9E80DD9F78D}"/>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578823" y="1907313"/>
                <a:ext cx="1800001" cy="547466"/>
              </a:xfrm>
              <a:prstGeom prst="rect">
                <a:avLst/>
              </a:prstGeom>
            </p:spPr>
          </p:pic>
        </p:grpSp>
      </p:grpSp>
      <p:pic>
        <p:nvPicPr>
          <p:cNvPr id="18" name="図 17">
            <a:extLst>
              <a:ext uri="{FF2B5EF4-FFF2-40B4-BE49-F238E27FC236}">
                <a16:creationId xmlns:a16="http://schemas.microsoft.com/office/drawing/2014/main" id="{DFBD5F45-E645-99FF-9265-9A32F2385366}"/>
              </a:ext>
            </a:extLst>
          </p:cNvPr>
          <p:cNvPicPr>
            <a:picLocks noGrp="1" noRot="1" noChangeAspect="1" noMove="1" noResize="1" noEditPoints="1" noAdjustHandles="1" noChangeArrowheads="1" noChangeShapeType="1" noCrop="1"/>
          </p:cNvPicPr>
          <p:nvPr/>
        </p:nvPicPr>
        <p:blipFill>
          <a:blip r:embed="rId5"/>
          <a:srcRect l="3487" t="1515"/>
          <a:stretch>
            <a:fillRect/>
          </a:stretch>
        </p:blipFill>
        <p:spPr>
          <a:xfrm flipH="1">
            <a:off x="8200173" y="2913415"/>
            <a:ext cx="2295282" cy="2262051"/>
          </a:xfrm>
          <a:prstGeom prst="rect">
            <a:avLst/>
          </a:prstGeom>
        </p:spPr>
      </p:pic>
      <p:sp>
        <p:nvSpPr>
          <p:cNvPr id="21" name="フッター プレースホルダー 5">
            <a:extLst>
              <a:ext uri="{FF2B5EF4-FFF2-40B4-BE49-F238E27FC236}">
                <a16:creationId xmlns:a16="http://schemas.microsoft.com/office/drawing/2014/main" id="{7E8364DC-B641-04E9-14CA-902CBAE2933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834906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76628-7938-18EF-AF30-63B7B2A744DF}"/>
            </a:ext>
          </a:extLst>
        </p:cNvPr>
        <p:cNvGrpSpPr/>
        <p:nvPr/>
      </p:nvGrpSpPr>
      <p:grpSpPr>
        <a:xfrm>
          <a:off x="0" y="0"/>
          <a:ext cx="0" cy="0"/>
          <a:chOff x="0" y="0"/>
          <a:chExt cx="0" cy="0"/>
        </a:xfrm>
      </p:grpSpPr>
      <p:sp>
        <p:nvSpPr>
          <p:cNvPr id="22" name="四角形: メモ 21">
            <a:extLst>
              <a:ext uri="{FF2B5EF4-FFF2-40B4-BE49-F238E27FC236}">
                <a16:creationId xmlns:a16="http://schemas.microsoft.com/office/drawing/2014/main" id="{0AACCBB8-0B9B-9F42-CE38-87B243D97D98}"/>
              </a:ext>
            </a:extLst>
          </p:cNvPr>
          <p:cNvSpPr>
            <a:spLocks noGrp="1" noRot="1" noMove="1" noResize="1" noEditPoints="1" noAdjustHandles="1" noChangeArrowheads="1" noChangeShapeType="1"/>
          </p:cNvSpPr>
          <p:nvPr/>
        </p:nvSpPr>
        <p:spPr>
          <a:xfrm>
            <a:off x="609601" y="1699157"/>
            <a:ext cx="8505370" cy="4320673"/>
          </a:xfrm>
          <a:prstGeom prst="foldedCorner">
            <a:avLst>
              <a:gd name="adj" fmla="val 12255"/>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E18A6733-3F9D-B8CD-EEE5-E4D3E9DD74F1}"/>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CE8A25A-4B21-975C-D618-AD599A653E5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25BCA1D-E9E2-320F-1447-F095A4BAFDD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66B29C93-5952-378C-0F7F-E69CCAA81D86}"/>
              </a:ext>
            </a:extLst>
          </p:cNvPr>
          <p:cNvGrpSpPr>
            <a:grpSpLocks noGrp="1" noUngrp="1" noRot="1" noMove="1" noResize="1"/>
          </p:cNvGrpSpPr>
          <p:nvPr/>
        </p:nvGrpSpPr>
        <p:grpSpPr>
          <a:xfrm>
            <a:off x="-12700" y="6176283"/>
            <a:ext cx="1823355" cy="674957"/>
            <a:chOff x="-23586" y="5980339"/>
            <a:chExt cx="1823355" cy="674957"/>
          </a:xfrm>
        </p:grpSpPr>
        <p:sp>
          <p:nvSpPr>
            <p:cNvPr id="7" name="フッター プレースホルダー 5">
              <a:extLst>
                <a:ext uri="{FF2B5EF4-FFF2-40B4-BE49-F238E27FC236}">
                  <a16:creationId xmlns:a16="http://schemas.microsoft.com/office/drawing/2014/main" id="{12B2FE07-E40C-260A-D9C4-80BF46719F9D}"/>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B2455B7-A9EF-769F-5CB2-1301A2CE6DD7}"/>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18</a:t>
              </a:r>
              <a:r>
                <a:rPr kumimoji="1" lang="ja-JP" altLang="en-US" sz="1400" dirty="0"/>
                <a:t>ページ</a:t>
              </a:r>
            </a:p>
          </p:txBody>
        </p:sp>
      </p:grpSp>
      <p:pic>
        <p:nvPicPr>
          <p:cNvPr id="3" name="図 2">
            <a:extLst>
              <a:ext uri="{FF2B5EF4-FFF2-40B4-BE49-F238E27FC236}">
                <a16:creationId xmlns:a16="http://schemas.microsoft.com/office/drawing/2014/main" id="{56960AEE-A6F0-0825-2350-58A755EB9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sp>
        <p:nvSpPr>
          <p:cNvPr id="11" name="テキスト ボックス 10">
            <a:extLst>
              <a:ext uri="{FF2B5EF4-FFF2-40B4-BE49-F238E27FC236}">
                <a16:creationId xmlns:a16="http://schemas.microsoft.com/office/drawing/2014/main" id="{7EF25C11-75C0-AD73-6736-288401A72F44}"/>
              </a:ext>
            </a:extLst>
          </p:cNvPr>
          <p:cNvSpPr txBox="1">
            <a:spLocks noGrp="1" noRot="1" noMove="1" noResize="1" noEditPoints="1" noAdjustHandles="1" noChangeArrowheads="1" noChangeShapeType="1"/>
          </p:cNvSpPr>
          <p:nvPr/>
        </p:nvSpPr>
        <p:spPr>
          <a:xfrm>
            <a:off x="9302675" y="2152708"/>
            <a:ext cx="2457454" cy="3970318"/>
          </a:xfrm>
          <a:prstGeom prst="rect">
            <a:avLst/>
          </a:prstGeom>
          <a:noFill/>
        </p:spPr>
        <p:txBody>
          <a:bodyPr wrap="square" lIns="0" rIns="0">
            <a:spAutoFit/>
          </a:bodyPr>
          <a:lstStyle/>
          <a:p>
            <a:pPr algn="l"/>
            <a:r>
              <a:rPr lang="en-US" altLang="ja-JP" sz="1400" i="0" u="none" strike="noStrike" baseline="0" dirty="0"/>
              <a:t>※</a:t>
            </a:r>
            <a:r>
              <a:rPr lang="ja-JP" altLang="en-US" sz="1400" i="0" u="none" strike="noStrike" baseline="0" dirty="0"/>
              <a:t>１： 定年退職後は厚生年金</a:t>
            </a:r>
            <a:endParaRPr lang="en-US" altLang="ja-JP" sz="1400" i="0" u="none" strike="noStrike" baseline="0" dirty="0"/>
          </a:p>
          <a:p>
            <a:pPr algn="l"/>
            <a:r>
              <a:rPr lang="en-US" altLang="ja-JP" sz="1400" dirty="0"/>
              <a:t>         </a:t>
            </a:r>
            <a:r>
              <a:rPr lang="ja-JP" altLang="en-US" sz="1400" i="0" u="none" strike="noStrike" baseline="0" dirty="0"/>
              <a:t>の被保険者ではなくなる</a:t>
            </a:r>
            <a:endParaRPr lang="en-US" altLang="ja-JP" sz="1400" i="0" u="none" strike="noStrike" baseline="0" dirty="0"/>
          </a:p>
          <a:p>
            <a:pPr algn="l"/>
            <a:r>
              <a:rPr lang="en-US" altLang="ja-JP" sz="1400" dirty="0"/>
              <a:t>         </a:t>
            </a:r>
            <a:r>
              <a:rPr lang="ja-JP" altLang="en-US" sz="1400" i="0" u="none" strike="noStrike" baseline="0" dirty="0"/>
              <a:t>ため、</a:t>
            </a:r>
            <a:r>
              <a:rPr lang="en-US" altLang="ja-JP" sz="1400" i="0" u="none" strike="noStrike" baseline="0" dirty="0"/>
              <a:t>60 </a:t>
            </a:r>
            <a:r>
              <a:rPr lang="ja-JP" altLang="en-US" sz="1400" i="0" u="none" strike="noStrike" baseline="0" dirty="0"/>
              <a:t>歳未満の被扶</a:t>
            </a:r>
            <a:endParaRPr lang="en-US" altLang="ja-JP" sz="1400" i="0" u="none" strike="noStrike" baseline="0" dirty="0"/>
          </a:p>
          <a:p>
            <a:pPr algn="l"/>
            <a:r>
              <a:rPr lang="en-US" altLang="ja-JP" sz="1400" dirty="0"/>
              <a:t>         </a:t>
            </a:r>
            <a:r>
              <a:rPr lang="ja-JP" altLang="en-US" sz="1400" i="0" u="none" strike="noStrike" baseline="0" dirty="0"/>
              <a:t>養配偶者がいる場合は</a:t>
            </a:r>
            <a:endParaRPr lang="en-US" altLang="ja-JP" sz="1400" i="0" u="none" strike="noStrike" baseline="0" dirty="0"/>
          </a:p>
          <a:p>
            <a:pPr algn="l"/>
            <a:r>
              <a:rPr lang="en-US" altLang="ja-JP" sz="1400" dirty="0"/>
              <a:t>       </a:t>
            </a:r>
            <a:r>
              <a:rPr lang="ja-JP" altLang="en-US" sz="1400" i="0" u="none" strike="noStrike" baseline="0" dirty="0"/>
              <a:t>「第３号被保険者」</a:t>
            </a:r>
            <a:r>
              <a:rPr lang="ja-JP" altLang="en-US" sz="1400" dirty="0"/>
              <a:t>→</a:t>
            </a:r>
            <a:endParaRPr lang="en-US" altLang="ja-JP" sz="1400" dirty="0"/>
          </a:p>
          <a:p>
            <a:pPr algn="l"/>
            <a:r>
              <a:rPr lang="en-US" altLang="ja-JP" sz="1400" i="0" u="none" strike="noStrike" baseline="0" dirty="0"/>
              <a:t>       </a:t>
            </a:r>
            <a:r>
              <a:rPr lang="ja-JP" altLang="en-US" sz="1400" i="0" u="none" strike="noStrike" baseline="0" dirty="0"/>
              <a:t>「第１号被保険者」に種</a:t>
            </a:r>
            <a:endParaRPr lang="en-US" altLang="ja-JP" sz="1400" i="0" u="none" strike="noStrike" baseline="0" dirty="0"/>
          </a:p>
          <a:p>
            <a:pPr algn="l"/>
            <a:r>
              <a:rPr lang="en-US" altLang="ja-JP" sz="1400" dirty="0"/>
              <a:t>        </a:t>
            </a:r>
            <a:r>
              <a:rPr lang="ja-JP" altLang="en-US" sz="1400" i="0" u="none" strike="noStrike" baseline="0" dirty="0"/>
              <a:t>別変更となり、国民年金</a:t>
            </a:r>
            <a:endParaRPr lang="en-US" altLang="ja-JP" sz="1400" i="0" u="none" strike="noStrike" baseline="0" dirty="0"/>
          </a:p>
          <a:p>
            <a:pPr algn="l"/>
            <a:r>
              <a:rPr lang="en-US" altLang="ja-JP" sz="1400" dirty="0"/>
              <a:t>        </a:t>
            </a:r>
            <a:r>
              <a:rPr lang="ja-JP" altLang="en-US" sz="1400" i="0" u="none" strike="noStrike" baseline="0" dirty="0"/>
              <a:t>保険料の納付が必要とな</a:t>
            </a:r>
            <a:endParaRPr lang="en-US" altLang="ja-JP" sz="1400" i="0" u="none" strike="noStrike" baseline="0" dirty="0"/>
          </a:p>
          <a:p>
            <a:pPr algn="l"/>
            <a:r>
              <a:rPr lang="en-US" altLang="ja-JP" sz="1400" dirty="0"/>
              <a:t>        </a:t>
            </a:r>
            <a:r>
              <a:rPr lang="ja-JP" altLang="en-US" sz="1400" i="0" u="none" strike="noStrike" baseline="0" dirty="0"/>
              <a:t>る。</a:t>
            </a:r>
            <a:endParaRPr lang="en-US" altLang="ja-JP" sz="1400" i="0" u="none" strike="noStrike" baseline="0" dirty="0"/>
          </a:p>
          <a:p>
            <a:pPr algn="l"/>
            <a:endParaRPr lang="ja-JP" altLang="en-US" sz="1400" i="0" u="none" strike="noStrike" baseline="0" dirty="0"/>
          </a:p>
          <a:p>
            <a:pPr algn="l"/>
            <a:r>
              <a:rPr lang="en-US" altLang="ja-JP" sz="1400" i="0" u="none" strike="noStrike" baseline="0" dirty="0"/>
              <a:t>※</a:t>
            </a:r>
            <a:r>
              <a:rPr lang="ja-JP" altLang="en-US" sz="1400" i="0" u="none" strike="noStrike" baseline="0" dirty="0"/>
              <a:t>２： 受給開始年齢に到達す</a:t>
            </a:r>
            <a:endParaRPr lang="en-US" altLang="ja-JP" sz="1400" i="0" u="none" strike="noStrike" baseline="0" dirty="0"/>
          </a:p>
          <a:p>
            <a:pPr algn="l"/>
            <a:r>
              <a:rPr lang="en-US" altLang="ja-JP" sz="1400" dirty="0"/>
              <a:t>          </a:t>
            </a:r>
            <a:r>
              <a:rPr lang="ja-JP" altLang="en-US" sz="1400" i="0" u="none" strike="noStrike" baseline="0" dirty="0"/>
              <a:t>る</a:t>
            </a:r>
            <a:r>
              <a:rPr lang="en-US" altLang="ja-JP" sz="1400" i="0" u="none" strike="noStrike" baseline="0" dirty="0"/>
              <a:t>3</a:t>
            </a:r>
            <a:r>
              <a:rPr lang="ja-JP" altLang="en-US" sz="1400" i="0" u="none" strike="noStrike" baseline="0" dirty="0"/>
              <a:t>カ月前に老齢年金請</a:t>
            </a:r>
            <a:endParaRPr lang="en-US" altLang="ja-JP" sz="1400" i="0" u="none" strike="noStrike" baseline="0" dirty="0"/>
          </a:p>
          <a:p>
            <a:pPr algn="l"/>
            <a:r>
              <a:rPr lang="en-US" altLang="ja-JP" sz="1400" dirty="0"/>
              <a:t>          </a:t>
            </a:r>
            <a:r>
              <a:rPr lang="ja-JP" altLang="en-US" sz="1400" i="0" u="none" strike="noStrike" baseline="0" dirty="0"/>
              <a:t>求書が届くため、誕生</a:t>
            </a:r>
            <a:endParaRPr lang="en-US" altLang="ja-JP" sz="1400" i="0" u="none" strike="noStrike" baseline="0" dirty="0"/>
          </a:p>
          <a:p>
            <a:pPr algn="l"/>
            <a:r>
              <a:rPr lang="en-US" altLang="ja-JP" sz="1400" dirty="0"/>
              <a:t>          </a:t>
            </a:r>
            <a:r>
              <a:rPr lang="ja-JP" altLang="en-US" sz="1400" i="0" u="none" strike="noStrike" baseline="0" dirty="0"/>
              <a:t>日の前日以降に提出す</a:t>
            </a:r>
            <a:endParaRPr lang="en-US" altLang="ja-JP" sz="1400" i="0" u="none" strike="noStrike" baseline="0" dirty="0"/>
          </a:p>
          <a:p>
            <a:pPr algn="l"/>
            <a:r>
              <a:rPr lang="en-US" altLang="ja-JP" sz="1400" dirty="0"/>
              <a:t>          </a:t>
            </a:r>
            <a:r>
              <a:rPr lang="ja-JP" altLang="en-US" sz="1400" i="0" u="none" strike="noStrike" baseline="0" dirty="0"/>
              <a:t>る。ただし、繰上げ・</a:t>
            </a:r>
            <a:endParaRPr lang="en-US" altLang="ja-JP" sz="1400" i="0" u="none" strike="noStrike" baseline="0" dirty="0"/>
          </a:p>
          <a:p>
            <a:pPr algn="l"/>
            <a:r>
              <a:rPr lang="en-US" altLang="ja-JP" sz="1400" dirty="0"/>
              <a:t>          </a:t>
            </a:r>
            <a:r>
              <a:rPr lang="ja-JP" altLang="en-US" sz="1400" i="0" u="none" strike="noStrike" baseline="0" dirty="0"/>
              <a:t>繰下げ受給を希望する</a:t>
            </a:r>
            <a:endParaRPr lang="en-US" altLang="ja-JP" sz="1400" i="0" u="none" strike="noStrike" baseline="0" dirty="0"/>
          </a:p>
          <a:p>
            <a:pPr algn="l"/>
            <a:r>
              <a:rPr lang="en-US" altLang="ja-JP" sz="1400" dirty="0"/>
              <a:t>          </a:t>
            </a:r>
            <a:r>
              <a:rPr lang="ja-JP" altLang="en-US" sz="1400" i="0" u="none" strike="noStrike" baseline="0" dirty="0"/>
              <a:t>場合は、適宜手続きを</a:t>
            </a:r>
            <a:endParaRPr lang="en-US" altLang="ja-JP" sz="1400" i="0" u="none" strike="noStrike" baseline="0" dirty="0"/>
          </a:p>
          <a:p>
            <a:pPr algn="l"/>
            <a:r>
              <a:rPr lang="en-US" altLang="ja-JP" sz="1400" dirty="0"/>
              <a:t>          </a:t>
            </a:r>
            <a:r>
              <a:rPr lang="ja-JP" altLang="en-US" sz="1400" i="0" u="none" strike="noStrike" baseline="0" dirty="0"/>
              <a:t>行う。</a:t>
            </a:r>
            <a:endParaRPr lang="ja-JP" altLang="en-US" sz="4400" dirty="0"/>
          </a:p>
        </p:txBody>
      </p:sp>
      <p:grpSp>
        <p:nvGrpSpPr>
          <p:cNvPr id="2" name="グループ化 1">
            <a:extLst>
              <a:ext uri="{FF2B5EF4-FFF2-40B4-BE49-F238E27FC236}">
                <a16:creationId xmlns:a16="http://schemas.microsoft.com/office/drawing/2014/main" id="{D3CA8556-75C3-306D-4E9D-60A279F60137}"/>
              </a:ext>
            </a:extLst>
          </p:cNvPr>
          <p:cNvGrpSpPr/>
          <p:nvPr/>
        </p:nvGrpSpPr>
        <p:grpSpPr>
          <a:xfrm>
            <a:off x="962478" y="2464651"/>
            <a:ext cx="8050893" cy="3357013"/>
            <a:chOff x="352690" y="1766587"/>
            <a:chExt cx="10676674" cy="3357013"/>
          </a:xfrm>
        </p:grpSpPr>
        <p:sp>
          <p:nvSpPr>
            <p:cNvPr id="12" name="テキスト ボックス 11">
              <a:extLst>
                <a:ext uri="{FF2B5EF4-FFF2-40B4-BE49-F238E27FC236}">
                  <a16:creationId xmlns:a16="http://schemas.microsoft.com/office/drawing/2014/main" id="{9783D989-A373-602F-48B7-086221C9CCDC}"/>
                </a:ext>
              </a:extLst>
            </p:cNvPr>
            <p:cNvSpPr txBox="1"/>
            <p:nvPr/>
          </p:nvSpPr>
          <p:spPr>
            <a:xfrm>
              <a:off x="352692" y="1766587"/>
              <a:ext cx="10676672" cy="400110"/>
            </a:xfrm>
            <a:prstGeom prst="rect">
              <a:avLst/>
            </a:prstGeom>
            <a:noFill/>
          </p:spPr>
          <p:txBody>
            <a:bodyPr wrap="square" rtlCol="0">
              <a:spAutoFit/>
            </a:bodyPr>
            <a:lstStyle/>
            <a:p>
              <a:r>
                <a:rPr lang="ja-JP" altLang="en-US" sz="2000" b="1" dirty="0"/>
                <a:t>□新たな公的医療保険制度への加入</a:t>
              </a:r>
              <a:endParaRPr kumimoji="1" lang="ja-JP" altLang="en-US" sz="2000" b="1" dirty="0"/>
            </a:p>
          </p:txBody>
        </p:sp>
        <p:sp>
          <p:nvSpPr>
            <p:cNvPr id="14" name="テキスト ボックス 13">
              <a:extLst>
                <a:ext uri="{FF2B5EF4-FFF2-40B4-BE49-F238E27FC236}">
                  <a16:creationId xmlns:a16="http://schemas.microsoft.com/office/drawing/2014/main" id="{A06D0EFA-BF32-DE71-4066-C51840694D03}"/>
                </a:ext>
              </a:extLst>
            </p:cNvPr>
            <p:cNvSpPr txBox="1"/>
            <p:nvPr/>
          </p:nvSpPr>
          <p:spPr>
            <a:xfrm>
              <a:off x="352690" y="2175756"/>
              <a:ext cx="10676672" cy="400110"/>
            </a:xfrm>
            <a:prstGeom prst="rect">
              <a:avLst/>
            </a:prstGeom>
            <a:noFill/>
          </p:spPr>
          <p:txBody>
            <a:bodyPr wrap="square" rtlCol="0">
              <a:spAutoFit/>
            </a:bodyPr>
            <a:lstStyle/>
            <a:p>
              <a:r>
                <a:rPr lang="ja-JP" altLang="en-US" sz="2000" b="1" dirty="0"/>
                <a:t>□</a:t>
              </a:r>
              <a:r>
                <a:rPr lang="ja-JP" altLang="en-US" sz="1600" b="1" dirty="0"/>
                <a:t>＜ </a:t>
              </a:r>
              <a:r>
                <a:rPr lang="en-US" altLang="ja-JP" sz="1600" b="1" dirty="0"/>
                <a:t>60 </a:t>
              </a:r>
              <a:r>
                <a:rPr lang="ja-JP" altLang="en-US" sz="1600" b="1" dirty="0"/>
                <a:t>歳未満の被扶養配偶者がいる場合＞</a:t>
              </a:r>
              <a:r>
                <a:rPr lang="ja-JP" altLang="en-US" sz="2000" b="1" dirty="0"/>
                <a:t>国民年金の被保険者種別変更</a:t>
              </a:r>
              <a:r>
                <a:rPr lang="en-US" altLang="ja-JP" sz="2000" b="1" baseline="30000" dirty="0"/>
                <a:t>※1</a:t>
              </a:r>
              <a:endParaRPr kumimoji="1" lang="ja-JP" altLang="en-US" sz="2000" b="1" baseline="30000" dirty="0"/>
            </a:p>
          </p:txBody>
        </p:sp>
        <p:sp>
          <p:nvSpPr>
            <p:cNvPr id="15" name="テキスト ボックス 14">
              <a:extLst>
                <a:ext uri="{FF2B5EF4-FFF2-40B4-BE49-F238E27FC236}">
                  <a16:creationId xmlns:a16="http://schemas.microsoft.com/office/drawing/2014/main" id="{17DA3523-8465-4D9B-703E-81AE83293ADE}"/>
                </a:ext>
              </a:extLst>
            </p:cNvPr>
            <p:cNvSpPr txBox="1"/>
            <p:nvPr/>
          </p:nvSpPr>
          <p:spPr>
            <a:xfrm>
              <a:off x="352690" y="2604730"/>
              <a:ext cx="10676672" cy="400110"/>
            </a:xfrm>
            <a:prstGeom prst="rect">
              <a:avLst/>
            </a:prstGeom>
            <a:noFill/>
          </p:spPr>
          <p:txBody>
            <a:bodyPr wrap="square" rtlCol="0">
              <a:spAutoFit/>
            </a:bodyPr>
            <a:lstStyle/>
            <a:p>
              <a:r>
                <a:rPr lang="ja-JP" altLang="en-US" sz="2000" b="1" dirty="0"/>
                <a:t>□雇用保険の給付金などの申請</a:t>
              </a:r>
              <a:endParaRPr kumimoji="1" lang="ja-JP" altLang="en-US" sz="2000" b="1" dirty="0"/>
            </a:p>
          </p:txBody>
        </p:sp>
        <p:sp>
          <p:nvSpPr>
            <p:cNvPr id="16" name="テキスト ボックス 15">
              <a:extLst>
                <a:ext uri="{FF2B5EF4-FFF2-40B4-BE49-F238E27FC236}">
                  <a16:creationId xmlns:a16="http://schemas.microsoft.com/office/drawing/2014/main" id="{F8818C49-EBF2-DA59-B63D-2D88E72E7F36}"/>
                </a:ext>
              </a:extLst>
            </p:cNvPr>
            <p:cNvSpPr txBox="1"/>
            <p:nvPr/>
          </p:nvSpPr>
          <p:spPr>
            <a:xfrm>
              <a:off x="352690" y="3039693"/>
              <a:ext cx="10676672" cy="400110"/>
            </a:xfrm>
            <a:prstGeom prst="rect">
              <a:avLst/>
            </a:prstGeom>
            <a:noFill/>
          </p:spPr>
          <p:txBody>
            <a:bodyPr wrap="square" rtlCol="0">
              <a:spAutoFit/>
            </a:bodyPr>
            <a:lstStyle/>
            <a:p>
              <a:r>
                <a:rPr lang="ja-JP" altLang="en-US" sz="2000" b="1" dirty="0"/>
                <a:t>□＜必要に応じて＞所得税の確定申告</a:t>
              </a:r>
              <a:endParaRPr kumimoji="1" lang="ja-JP" altLang="en-US" sz="2000" b="1" dirty="0"/>
            </a:p>
          </p:txBody>
        </p:sp>
        <p:sp>
          <p:nvSpPr>
            <p:cNvPr id="17" name="テキスト ボックス 16">
              <a:extLst>
                <a:ext uri="{FF2B5EF4-FFF2-40B4-BE49-F238E27FC236}">
                  <a16:creationId xmlns:a16="http://schemas.microsoft.com/office/drawing/2014/main" id="{CD729BF0-B3D8-A30F-7017-5442B9B97D1D}"/>
                </a:ext>
              </a:extLst>
            </p:cNvPr>
            <p:cNvSpPr txBox="1"/>
            <p:nvPr/>
          </p:nvSpPr>
          <p:spPr>
            <a:xfrm>
              <a:off x="352690" y="3916173"/>
              <a:ext cx="10676672" cy="400110"/>
            </a:xfrm>
            <a:prstGeom prst="rect">
              <a:avLst/>
            </a:prstGeom>
            <a:noFill/>
          </p:spPr>
          <p:txBody>
            <a:bodyPr wrap="square" rtlCol="0">
              <a:spAutoFit/>
            </a:bodyPr>
            <a:lstStyle/>
            <a:p>
              <a:r>
                <a:rPr lang="ja-JP" altLang="en-US" sz="2000" b="1" dirty="0"/>
                <a:t>□</a:t>
              </a:r>
              <a:r>
                <a:rPr lang="en-US" altLang="ja-JP" sz="2000" b="1" dirty="0"/>
                <a:t>【</a:t>
              </a:r>
              <a:r>
                <a:rPr lang="ja-JP" altLang="en-US" sz="2000" b="1" dirty="0"/>
                <a:t>原則 </a:t>
              </a:r>
              <a:r>
                <a:rPr lang="en-US" altLang="ja-JP" sz="2000" b="1" dirty="0"/>
                <a:t>65 </a:t>
              </a:r>
              <a:r>
                <a:rPr lang="ja-JP" altLang="en-US" sz="2000" b="1" dirty="0"/>
                <a:t>歳</a:t>
              </a:r>
              <a:r>
                <a:rPr lang="en-US" altLang="ja-JP" sz="2000" b="1" dirty="0"/>
                <a:t>】</a:t>
              </a:r>
              <a:r>
                <a:rPr lang="ja-JP" altLang="en-US" sz="2000" b="1" dirty="0"/>
                <a:t>老齢年金の請求</a:t>
              </a:r>
              <a:r>
                <a:rPr lang="en-US" altLang="ja-JP" sz="2000" b="1" baseline="30000" dirty="0"/>
                <a:t>※2</a:t>
              </a:r>
              <a:endParaRPr kumimoji="1" lang="ja-JP" altLang="en-US" sz="2000" b="1" baseline="30000" dirty="0"/>
            </a:p>
          </p:txBody>
        </p:sp>
        <p:sp>
          <p:nvSpPr>
            <p:cNvPr id="18" name="テキスト ボックス 17">
              <a:extLst>
                <a:ext uri="{FF2B5EF4-FFF2-40B4-BE49-F238E27FC236}">
                  <a16:creationId xmlns:a16="http://schemas.microsoft.com/office/drawing/2014/main" id="{50BA69FF-C4EE-72DF-2605-CB2A984309F4}"/>
                </a:ext>
              </a:extLst>
            </p:cNvPr>
            <p:cNvSpPr txBox="1"/>
            <p:nvPr/>
          </p:nvSpPr>
          <p:spPr>
            <a:xfrm>
              <a:off x="352690" y="3483757"/>
              <a:ext cx="10676672" cy="400110"/>
            </a:xfrm>
            <a:prstGeom prst="rect">
              <a:avLst/>
            </a:prstGeom>
            <a:noFill/>
          </p:spPr>
          <p:txBody>
            <a:bodyPr wrap="square" rtlCol="0">
              <a:spAutoFit/>
            </a:bodyPr>
            <a:lstStyle/>
            <a:p>
              <a:r>
                <a:rPr lang="ja-JP" altLang="en-US" sz="2000" b="1" dirty="0"/>
                <a:t>□＜必要に応じて＞住宅ローンの繰上げ返済</a:t>
              </a:r>
              <a:endParaRPr kumimoji="1" lang="ja-JP" altLang="en-US" sz="2000" b="1" dirty="0"/>
            </a:p>
          </p:txBody>
        </p:sp>
        <p:sp>
          <p:nvSpPr>
            <p:cNvPr id="19" name="テキスト ボックス 18">
              <a:extLst>
                <a:ext uri="{FF2B5EF4-FFF2-40B4-BE49-F238E27FC236}">
                  <a16:creationId xmlns:a16="http://schemas.microsoft.com/office/drawing/2014/main" id="{70BEFA81-253E-8FC5-1AE0-99BD96DC327F}"/>
                </a:ext>
              </a:extLst>
            </p:cNvPr>
            <p:cNvSpPr txBox="1"/>
            <p:nvPr/>
          </p:nvSpPr>
          <p:spPr>
            <a:xfrm>
              <a:off x="352690" y="4304805"/>
              <a:ext cx="10676672" cy="400110"/>
            </a:xfrm>
            <a:prstGeom prst="rect">
              <a:avLst/>
            </a:prstGeom>
            <a:noFill/>
          </p:spPr>
          <p:txBody>
            <a:bodyPr wrap="square" rtlCol="0">
              <a:spAutoFit/>
            </a:bodyPr>
            <a:lstStyle/>
            <a:p>
              <a:r>
                <a:rPr lang="ja-JP" altLang="en-US" sz="2000" b="1" dirty="0"/>
                <a:t>□</a:t>
              </a:r>
              <a:r>
                <a:rPr lang="en-US" altLang="ja-JP" sz="2000" b="1" dirty="0"/>
                <a:t>【65 </a:t>
              </a:r>
              <a:r>
                <a:rPr lang="ja-JP" altLang="en-US" sz="2000" b="1" dirty="0"/>
                <a:t>歳</a:t>
              </a:r>
              <a:r>
                <a:rPr lang="en-US" altLang="ja-JP" sz="2000" b="1" dirty="0"/>
                <a:t>】</a:t>
              </a:r>
              <a:r>
                <a:rPr lang="ja-JP" altLang="en-US" sz="2000" b="1" dirty="0"/>
                <a:t>公的介護保険の被保険者証の受取り（手続き不要）</a:t>
              </a:r>
              <a:endParaRPr kumimoji="1" lang="ja-JP" altLang="en-US" sz="2000" b="1" dirty="0"/>
            </a:p>
          </p:txBody>
        </p:sp>
        <p:sp>
          <p:nvSpPr>
            <p:cNvPr id="20" name="テキスト ボックス 19">
              <a:extLst>
                <a:ext uri="{FF2B5EF4-FFF2-40B4-BE49-F238E27FC236}">
                  <a16:creationId xmlns:a16="http://schemas.microsoft.com/office/drawing/2014/main" id="{89C76068-81FD-E4AE-1114-5EB0A817FB80}"/>
                </a:ext>
              </a:extLst>
            </p:cNvPr>
            <p:cNvSpPr txBox="1"/>
            <p:nvPr/>
          </p:nvSpPr>
          <p:spPr>
            <a:xfrm>
              <a:off x="352690" y="4723490"/>
              <a:ext cx="10676672" cy="400110"/>
            </a:xfrm>
            <a:prstGeom prst="rect">
              <a:avLst/>
            </a:prstGeom>
            <a:noFill/>
          </p:spPr>
          <p:txBody>
            <a:bodyPr wrap="square" rtlCol="0">
              <a:spAutoFit/>
            </a:bodyPr>
            <a:lstStyle/>
            <a:p>
              <a:r>
                <a:rPr lang="ja-JP" altLang="en-US" sz="2000" b="1" dirty="0"/>
                <a:t>□</a:t>
              </a:r>
              <a:r>
                <a:rPr lang="en-US" altLang="ja-JP" sz="2000" b="1" dirty="0"/>
                <a:t>【75 </a:t>
              </a:r>
              <a:r>
                <a:rPr lang="ja-JP" altLang="en-US" sz="2000" b="1" dirty="0"/>
                <a:t>歳</a:t>
              </a:r>
              <a:r>
                <a:rPr lang="en-US" altLang="ja-JP" sz="2000" b="1" dirty="0"/>
                <a:t>】</a:t>
              </a:r>
              <a:r>
                <a:rPr lang="ja-JP" altLang="en-US" sz="2000" b="1" dirty="0"/>
                <a:t>後期高齢者医療制度の被保険者に移行（手続き不要）</a:t>
              </a:r>
              <a:endParaRPr kumimoji="1" lang="ja-JP" altLang="en-US" sz="2000" b="1" dirty="0"/>
            </a:p>
          </p:txBody>
        </p:sp>
      </p:grpSp>
      <p:sp>
        <p:nvSpPr>
          <p:cNvPr id="24" name="テキスト ボックス 23">
            <a:extLst>
              <a:ext uri="{FF2B5EF4-FFF2-40B4-BE49-F238E27FC236}">
                <a16:creationId xmlns:a16="http://schemas.microsoft.com/office/drawing/2014/main" id="{D5BFD301-1B2F-ED61-5137-ECFE2EF91639}"/>
              </a:ext>
            </a:extLst>
          </p:cNvPr>
          <p:cNvSpPr txBox="1"/>
          <p:nvPr/>
        </p:nvSpPr>
        <p:spPr>
          <a:xfrm>
            <a:off x="2665185" y="1828987"/>
            <a:ext cx="4408715" cy="523220"/>
          </a:xfrm>
          <a:prstGeom prst="rect">
            <a:avLst/>
          </a:prstGeom>
          <a:noFill/>
        </p:spPr>
        <p:txBody>
          <a:bodyPr wrap="square">
            <a:spAutoFit/>
          </a:bodyPr>
          <a:lstStyle/>
          <a:p>
            <a:r>
              <a:rPr lang="ja-JP" altLang="en-US" sz="2800" b="1" dirty="0"/>
              <a:t>定年退職後の手続きなど</a:t>
            </a:r>
          </a:p>
        </p:txBody>
      </p:sp>
      <p:pic>
        <p:nvPicPr>
          <p:cNvPr id="26" name="図 25">
            <a:extLst>
              <a:ext uri="{FF2B5EF4-FFF2-40B4-BE49-F238E27FC236}">
                <a16:creationId xmlns:a16="http://schemas.microsoft.com/office/drawing/2014/main" id="{E9BBFD4F-EB82-7D58-18E7-1E7B98F23E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484" y="1771742"/>
            <a:ext cx="1800001" cy="547466"/>
          </a:xfrm>
          <a:prstGeom prst="rect">
            <a:avLst/>
          </a:prstGeom>
        </p:spPr>
      </p:pic>
      <p:sp>
        <p:nvSpPr>
          <p:cNvPr id="21" name="テキスト ボックス 20">
            <a:extLst>
              <a:ext uri="{FF2B5EF4-FFF2-40B4-BE49-F238E27FC236}">
                <a16:creationId xmlns:a16="http://schemas.microsoft.com/office/drawing/2014/main" id="{7B1A6FFF-911A-651E-2947-72C679F7B9D8}"/>
              </a:ext>
            </a:extLst>
          </p:cNvPr>
          <p:cNvSpPr txBox="1"/>
          <p:nvPr/>
        </p:nvSpPr>
        <p:spPr>
          <a:xfrm>
            <a:off x="2793145" y="440386"/>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定年退職前後の手続き</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EAA5500-3462-E716-E607-BAC0CF54E7D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33458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EB51D-3DAA-08D9-E32C-F38185709AC0}"/>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59324AA3-FE5A-BC87-79E7-DFCDC3C65C6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01D61EC-9753-B027-1296-88AD3C14AA8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A7147423-397E-E00C-FEBC-3EE32BF3EB6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5B7CDC9-51EB-CE46-18AC-F2C7739E3B2B}"/>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A9652573-233A-7865-37A3-595E049DF36A}"/>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8ACB4E6-8929-AF9F-CDBD-F8447053E159}"/>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19</a:t>
              </a:r>
              <a:r>
                <a:rPr kumimoji="1" lang="ja-JP" altLang="en-US" sz="1400" dirty="0"/>
                <a:t>ページ</a:t>
              </a:r>
            </a:p>
          </p:txBody>
        </p:sp>
      </p:grpSp>
      <p:pic>
        <p:nvPicPr>
          <p:cNvPr id="3" name="図 2">
            <a:extLst>
              <a:ext uri="{FF2B5EF4-FFF2-40B4-BE49-F238E27FC236}">
                <a16:creationId xmlns:a16="http://schemas.microsoft.com/office/drawing/2014/main" id="{45B5175C-D2DB-9BD8-334A-986965B48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sp>
        <p:nvSpPr>
          <p:cNvPr id="13" name="テキスト ボックス 12">
            <a:extLst>
              <a:ext uri="{FF2B5EF4-FFF2-40B4-BE49-F238E27FC236}">
                <a16:creationId xmlns:a16="http://schemas.microsoft.com/office/drawing/2014/main" id="{D90FE75E-D919-DA74-E4E0-9EEB8EDD0C3C}"/>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1" name="図 10">
            <a:extLst>
              <a:ext uri="{FF2B5EF4-FFF2-40B4-BE49-F238E27FC236}">
                <a16:creationId xmlns:a16="http://schemas.microsoft.com/office/drawing/2014/main" id="{2FE2ECEC-36E5-93DD-3B9E-A5699F2E4B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grpSp>
        <p:nvGrpSpPr>
          <p:cNvPr id="2" name="グループ化 1">
            <a:extLst>
              <a:ext uri="{FF2B5EF4-FFF2-40B4-BE49-F238E27FC236}">
                <a16:creationId xmlns:a16="http://schemas.microsoft.com/office/drawing/2014/main" id="{F934BA29-DAFD-DA5D-1837-32932DB0885D}"/>
              </a:ext>
            </a:extLst>
          </p:cNvPr>
          <p:cNvGrpSpPr/>
          <p:nvPr/>
        </p:nvGrpSpPr>
        <p:grpSpPr>
          <a:xfrm>
            <a:off x="663107" y="2054444"/>
            <a:ext cx="3777835" cy="536574"/>
            <a:chOff x="668991" y="1966346"/>
            <a:chExt cx="2144686" cy="536574"/>
          </a:xfrm>
        </p:grpSpPr>
        <p:sp>
          <p:nvSpPr>
            <p:cNvPr id="10" name="テキスト ボックス 9">
              <a:extLst>
                <a:ext uri="{FF2B5EF4-FFF2-40B4-BE49-F238E27FC236}">
                  <a16:creationId xmlns:a16="http://schemas.microsoft.com/office/drawing/2014/main" id="{2AAA9563-2BBD-DFB2-C07F-C509EF77FCA1}"/>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C31EFE1-2DC4-1DD4-D3C7-58CECF24906B}"/>
                </a:ext>
              </a:extLst>
            </p:cNvPr>
            <p:cNvSpPr txBox="1"/>
            <p:nvPr/>
          </p:nvSpPr>
          <p:spPr>
            <a:xfrm>
              <a:off x="989640" y="1979700"/>
              <a:ext cx="1824037" cy="523220"/>
            </a:xfrm>
            <a:prstGeom prst="rect">
              <a:avLst/>
            </a:prstGeom>
            <a:noFill/>
          </p:spPr>
          <p:txBody>
            <a:bodyPr wrap="square">
              <a:spAutoFit/>
            </a:bodyPr>
            <a:lstStyle/>
            <a:p>
              <a:r>
                <a:rPr lang="ja-JP" altLang="en-US" sz="2800" b="1" dirty="0">
                  <a:latin typeface="PUDShinGoPr6N-Medium"/>
                </a:rPr>
                <a:t>所得税の計算方法</a:t>
              </a:r>
              <a:endParaRPr lang="ja-JP" altLang="en-US" sz="2800" b="1" dirty="0"/>
            </a:p>
          </p:txBody>
        </p:sp>
      </p:grpSp>
      <p:pic>
        <p:nvPicPr>
          <p:cNvPr id="15" name="図 14">
            <a:extLst>
              <a:ext uri="{FF2B5EF4-FFF2-40B4-BE49-F238E27FC236}">
                <a16:creationId xmlns:a16="http://schemas.microsoft.com/office/drawing/2014/main" id="{1C77FE3A-0A44-A8A2-F7B9-5C3D5587BB3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592423" y="2802455"/>
            <a:ext cx="11228790" cy="2800037"/>
          </a:xfrm>
          <a:prstGeom prst="rect">
            <a:avLst/>
          </a:prstGeom>
        </p:spPr>
      </p:pic>
      <p:sp>
        <p:nvSpPr>
          <p:cNvPr id="16" name="フッター プレースホルダー 5">
            <a:extLst>
              <a:ext uri="{FF2B5EF4-FFF2-40B4-BE49-F238E27FC236}">
                <a16:creationId xmlns:a16="http://schemas.microsoft.com/office/drawing/2014/main" id="{34CD3A45-5796-3132-51FC-C60EE253E67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427709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75C60-6BEB-B07E-0C75-D729B1176044}"/>
            </a:ext>
          </a:extLst>
        </p:cNvPr>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BB5D7659-8E9C-B4E1-9498-4EB8A72BE978}"/>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933153B3-4D65-674F-74E6-46E671A8E101}"/>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3EA1B76D-0F1B-0C39-328C-89D05F3E4265}"/>
                </a:ext>
              </a:extLst>
            </p:cNvPr>
            <p:cNvSpPr txBox="1">
              <a:spLocks noGrp="1" noRot="1" noMove="1" noResize="1" noEditPoints="1" noAdjustHandles="1" noChangeArrowheads="1" noChangeShapeType="1"/>
            </p:cNvSpPr>
            <p:nvPr/>
          </p:nvSpPr>
          <p:spPr>
            <a:xfrm>
              <a:off x="-5800"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4</a:t>
              </a:r>
              <a:r>
                <a:rPr kumimoji="1" lang="ja-JP" altLang="en-US" sz="1400" dirty="0"/>
                <a:t>ページ</a:t>
              </a:r>
            </a:p>
          </p:txBody>
        </p:sp>
      </p:grpSp>
      <p:grpSp>
        <p:nvGrpSpPr>
          <p:cNvPr id="2" name="グループ化 1">
            <a:extLst>
              <a:ext uri="{FF2B5EF4-FFF2-40B4-BE49-F238E27FC236}">
                <a16:creationId xmlns:a16="http://schemas.microsoft.com/office/drawing/2014/main" id="{D8465982-529E-D46C-B70C-37098AE4C3F2}"/>
              </a:ext>
            </a:extLst>
          </p:cNvPr>
          <p:cNvGrpSpPr/>
          <p:nvPr/>
        </p:nvGrpSpPr>
        <p:grpSpPr>
          <a:xfrm>
            <a:off x="50800" y="18792"/>
            <a:ext cx="12090400" cy="1404000"/>
            <a:chOff x="0" y="32791"/>
            <a:chExt cx="12090400" cy="1404000"/>
          </a:xfrm>
        </p:grpSpPr>
        <p:pic>
          <p:nvPicPr>
            <p:cNvPr id="10" name="図 9">
              <a:extLst>
                <a:ext uri="{FF2B5EF4-FFF2-40B4-BE49-F238E27FC236}">
                  <a16:creationId xmlns:a16="http://schemas.microsoft.com/office/drawing/2014/main" id="{8CF4204C-9F08-EECC-0B6A-8135DBAC3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791"/>
              <a:ext cx="10144220" cy="1404000"/>
            </a:xfrm>
            <a:prstGeom prst="rect">
              <a:avLst/>
            </a:prstGeom>
          </p:spPr>
        </p:pic>
        <p:pic>
          <p:nvPicPr>
            <p:cNvPr id="12" name="図 11">
              <a:extLst>
                <a:ext uri="{FF2B5EF4-FFF2-40B4-BE49-F238E27FC236}">
                  <a16:creationId xmlns:a16="http://schemas.microsoft.com/office/drawing/2014/main" id="{EC8D010E-B6A6-484D-C404-6C98EF317FB4}"/>
                </a:ext>
              </a:extLst>
            </p:cNvPr>
            <p:cNvPicPr>
              <a:picLocks noChangeAspect="1"/>
            </p:cNvPicPr>
            <p:nvPr/>
          </p:nvPicPr>
          <p:blipFill>
            <a:blip r:embed="rId3">
              <a:extLst>
                <a:ext uri="{28A0092B-C50C-407E-A947-70E740481C1C}">
                  <a14:useLocalDpi xmlns:a14="http://schemas.microsoft.com/office/drawing/2010/main" val="0"/>
                </a:ext>
              </a:extLst>
            </a:blip>
            <a:srcRect l="11487"/>
            <a:stretch>
              <a:fillRect/>
            </a:stretch>
          </p:blipFill>
          <p:spPr>
            <a:xfrm>
              <a:off x="3111500" y="32791"/>
              <a:ext cx="8978900" cy="1404000"/>
            </a:xfrm>
            <a:prstGeom prst="rect">
              <a:avLst/>
            </a:prstGeom>
          </p:spPr>
        </p:pic>
      </p:grpSp>
      <p:sp>
        <p:nvSpPr>
          <p:cNvPr id="14" name="テキスト ボックス 13">
            <a:extLst>
              <a:ext uri="{FF2B5EF4-FFF2-40B4-BE49-F238E27FC236}">
                <a16:creationId xmlns:a16="http://schemas.microsoft.com/office/drawing/2014/main" id="{2F3D8F14-626C-E387-772E-ABBF8EFFD348}"/>
              </a:ext>
            </a:extLst>
          </p:cNvPr>
          <p:cNvSpPr txBox="1"/>
          <p:nvPr/>
        </p:nvSpPr>
        <p:spPr>
          <a:xfrm>
            <a:off x="311393" y="444682"/>
            <a:ext cx="11546775" cy="646331"/>
          </a:xfrm>
          <a:prstGeom prst="rect">
            <a:avLst/>
          </a:prstGeom>
          <a:noFill/>
        </p:spPr>
        <p:txBody>
          <a:bodyPr wrap="square">
            <a:spAutoFit/>
          </a:bodyPr>
          <a:lstStyle/>
          <a:p>
            <a:pPr algn="ctr"/>
            <a:r>
              <a:rPr lang="ja-JP" altLang="en-US" sz="3200" b="1" i="0" u="none" strike="noStrike" baseline="0" dirty="0">
                <a:latin typeface="UD デジタル 教科書体 NP-B" panose="02020700000000000000" pitchFamily="18" charset="-128"/>
                <a:ea typeface="UD デジタル 教科書体 NP-B" panose="02020700000000000000" pitchFamily="18" charset="-128"/>
              </a:rPr>
              <a:t>自分で準備しておきたい「</a:t>
            </a:r>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自助努力目標額</a:t>
            </a:r>
            <a:r>
              <a:rPr lang="ja-JP" altLang="en-US" sz="3200" b="1" i="0" u="none" strike="noStrike" baseline="0" dirty="0">
                <a:latin typeface="UD デジタル 教科書体 NP-B" panose="02020700000000000000" pitchFamily="18" charset="-128"/>
                <a:ea typeface="UD デジタル 教科書体 NP-B" panose="02020700000000000000" pitchFamily="18" charset="-128"/>
              </a:rPr>
              <a:t>」とは？</a:t>
            </a:r>
            <a:endParaRPr lang="ja-JP" altLang="en-US" sz="2800" b="1" dirty="0">
              <a:latin typeface="UD デジタル 教科書体 NP-B" panose="02020700000000000000" pitchFamily="18" charset="-128"/>
              <a:ea typeface="UD デジタル 教科書体 NP-B" panose="02020700000000000000" pitchFamily="18" charset="-128"/>
            </a:endParaRPr>
          </a:p>
        </p:txBody>
      </p:sp>
      <p:sp>
        <p:nvSpPr>
          <p:cNvPr id="18" name="テキスト ボックス 17">
            <a:extLst>
              <a:ext uri="{FF2B5EF4-FFF2-40B4-BE49-F238E27FC236}">
                <a16:creationId xmlns:a16="http://schemas.microsoft.com/office/drawing/2014/main" id="{E80CECA6-B034-A680-759D-D36D42EFF36A}"/>
              </a:ext>
            </a:extLst>
          </p:cNvPr>
          <p:cNvSpPr txBox="1"/>
          <p:nvPr/>
        </p:nvSpPr>
        <p:spPr>
          <a:xfrm>
            <a:off x="267851" y="1427881"/>
            <a:ext cx="8677730" cy="461665"/>
          </a:xfrm>
          <a:prstGeom prst="rect">
            <a:avLst/>
          </a:prstGeom>
          <a:noFill/>
        </p:spPr>
        <p:txBody>
          <a:bodyPr wrap="square" rtlCol="0">
            <a:spAutoFit/>
          </a:bodyPr>
          <a:lstStyle/>
          <a:p>
            <a:r>
              <a:rPr lang="ja-JP" altLang="en-US" sz="2400" b="1" dirty="0">
                <a:solidFill>
                  <a:srgbClr val="FFC000"/>
                </a:solidFill>
              </a:rPr>
              <a:t>❶</a:t>
            </a:r>
            <a:r>
              <a:rPr lang="ja-JP" altLang="en-US" sz="2400" b="1" dirty="0"/>
              <a:t>定年退職後の生活を支える</a:t>
            </a:r>
            <a:r>
              <a:rPr lang="en-US" altLang="ja-JP" sz="2400" b="1" dirty="0"/>
              <a:t>3</a:t>
            </a:r>
            <a:r>
              <a:rPr lang="ja-JP" altLang="en-US" sz="2400" b="1" dirty="0"/>
              <a:t>つの柱</a:t>
            </a:r>
          </a:p>
        </p:txBody>
      </p:sp>
      <p:graphicFrame>
        <p:nvGraphicFramePr>
          <p:cNvPr id="3" name="表 2">
            <a:extLst>
              <a:ext uri="{FF2B5EF4-FFF2-40B4-BE49-F238E27FC236}">
                <a16:creationId xmlns:a16="http://schemas.microsoft.com/office/drawing/2014/main" id="{09F2A5FA-6DAD-ED2F-CF6C-AA8274BDFA7D}"/>
              </a:ext>
            </a:extLst>
          </p:cNvPr>
          <p:cNvGraphicFramePr>
            <a:graphicFrameLocks noGrp="1" noDrilldown="1" noMove="1" noResize="1"/>
          </p:cNvGraphicFramePr>
          <p:nvPr>
            <p:extLst>
              <p:ext uri="{D42A27DB-BD31-4B8C-83A1-F6EECF244321}">
                <p14:modId xmlns:p14="http://schemas.microsoft.com/office/powerpoint/2010/main" val="2345613573"/>
              </p:ext>
            </p:extLst>
          </p:nvPr>
        </p:nvGraphicFramePr>
        <p:xfrm>
          <a:off x="683889" y="1837021"/>
          <a:ext cx="11056446" cy="1381760"/>
        </p:xfrm>
        <a:graphic>
          <a:graphicData uri="http://schemas.openxmlformats.org/drawingml/2006/table">
            <a:tbl>
              <a:tblPr firstRow="1" bandRow="1">
                <a:tableStyleId>{5940675A-B579-460E-94D1-54222C63F5DA}</a:tableStyleId>
              </a:tblPr>
              <a:tblGrid>
                <a:gridCol w="3386658">
                  <a:extLst>
                    <a:ext uri="{9D8B030D-6E8A-4147-A177-3AD203B41FA5}">
                      <a16:colId xmlns:a16="http://schemas.microsoft.com/office/drawing/2014/main" val="226795335"/>
                    </a:ext>
                  </a:extLst>
                </a:gridCol>
                <a:gridCol w="2168873">
                  <a:extLst>
                    <a:ext uri="{9D8B030D-6E8A-4147-A177-3AD203B41FA5}">
                      <a16:colId xmlns:a16="http://schemas.microsoft.com/office/drawing/2014/main" val="1019722605"/>
                    </a:ext>
                  </a:extLst>
                </a:gridCol>
                <a:gridCol w="2736803">
                  <a:extLst>
                    <a:ext uri="{9D8B030D-6E8A-4147-A177-3AD203B41FA5}">
                      <a16:colId xmlns:a16="http://schemas.microsoft.com/office/drawing/2014/main" val="4001364289"/>
                    </a:ext>
                  </a:extLst>
                </a:gridCol>
                <a:gridCol w="2764112">
                  <a:extLst>
                    <a:ext uri="{9D8B030D-6E8A-4147-A177-3AD203B41FA5}">
                      <a16:colId xmlns:a16="http://schemas.microsoft.com/office/drawing/2014/main" val="3782973190"/>
                    </a:ext>
                  </a:extLst>
                </a:gridCol>
              </a:tblGrid>
              <a:tr h="370840">
                <a:tc>
                  <a:txBody>
                    <a:bodyPr/>
                    <a:lstStyle/>
                    <a:p>
                      <a:pPr algn="ctr"/>
                      <a:r>
                        <a:rPr kumimoji="1" lang="ja-JP" altLang="en-US" b="1" dirty="0"/>
                        <a:t>公的保障</a:t>
                      </a:r>
                    </a:p>
                  </a:txBody>
                  <a:tcPr>
                    <a:solidFill>
                      <a:srgbClr val="FFE9A3"/>
                    </a:solidFill>
                  </a:tcPr>
                </a:tc>
                <a:tc>
                  <a:txBody>
                    <a:bodyPr/>
                    <a:lstStyle/>
                    <a:p>
                      <a:pPr algn="ctr"/>
                      <a:r>
                        <a:rPr kumimoji="1" lang="ja-JP" altLang="en-US" b="1" dirty="0"/>
                        <a:t>企業保険</a:t>
                      </a:r>
                    </a:p>
                  </a:txBody>
                  <a:tcPr>
                    <a:solidFill>
                      <a:srgbClr val="FFE9A3"/>
                    </a:solidFill>
                  </a:tcPr>
                </a:tc>
                <a:tc gridSpan="2">
                  <a:txBody>
                    <a:bodyPr/>
                    <a:lstStyle/>
                    <a:p>
                      <a:pPr algn="ctr"/>
                      <a:r>
                        <a:rPr kumimoji="1" lang="ja-JP" altLang="en-US" b="1" dirty="0"/>
                        <a:t>私的保障</a:t>
                      </a:r>
                    </a:p>
                  </a:txBody>
                  <a:tcPr>
                    <a:solidFill>
                      <a:srgbClr val="FFE9A3"/>
                    </a:solidFill>
                  </a:tcPr>
                </a:tc>
                <a:tc hMerge="1">
                  <a:txBody>
                    <a:bodyPr/>
                    <a:lstStyle/>
                    <a:p>
                      <a:endParaRPr kumimoji="1" lang="ja-JP" altLang="en-US" dirty="0"/>
                    </a:p>
                  </a:txBody>
                  <a:tcPr/>
                </a:tc>
                <a:extLst>
                  <a:ext uri="{0D108BD9-81ED-4DB2-BD59-A6C34878D82A}">
                    <a16:rowId xmlns:a16="http://schemas.microsoft.com/office/drawing/2014/main" val="3164948056"/>
                  </a:ext>
                </a:extLst>
              </a:tr>
              <a:tr h="370840">
                <a:tc rowSpan="2">
                  <a:txBody>
                    <a:bodyPr/>
                    <a:lstStyle/>
                    <a:p>
                      <a:r>
                        <a:rPr kumimoji="1" lang="ja-JP" altLang="en-US" dirty="0"/>
                        <a:t>公的年金（老齢・障害・遺族）公的医療保険、公的介護保険</a:t>
                      </a:r>
                      <a:endParaRPr kumimoji="1" lang="en-US" altLang="ja-JP" dirty="0"/>
                    </a:p>
                    <a:p>
                      <a:r>
                        <a:rPr kumimoji="1" lang="ja-JP" altLang="en-US" dirty="0"/>
                        <a:t>　　　　　　　　　　　　など</a:t>
                      </a:r>
                    </a:p>
                  </a:txBody>
                  <a:tcPr anchor="ctr"/>
                </a:tc>
                <a:tc rowSpan="2">
                  <a:txBody>
                    <a:bodyPr/>
                    <a:lstStyle/>
                    <a:p>
                      <a:pPr algn="ctr"/>
                      <a:r>
                        <a:rPr kumimoji="1" lang="ja-JP" altLang="en-US" dirty="0"/>
                        <a:t>退職金、企業年金</a:t>
                      </a:r>
                      <a:endParaRPr kumimoji="1" lang="en-US" altLang="ja-JP" dirty="0"/>
                    </a:p>
                    <a:p>
                      <a:endParaRPr kumimoji="1" lang="en-US" altLang="ja-JP" dirty="0"/>
                    </a:p>
                    <a:p>
                      <a:pPr algn="r"/>
                      <a:r>
                        <a:rPr kumimoji="1" lang="ja-JP" altLang="en-US" dirty="0"/>
                        <a:t>など</a:t>
                      </a:r>
                    </a:p>
                  </a:txBody>
                  <a:tcPr anchor="ctr"/>
                </a:tc>
                <a:tc>
                  <a:txBody>
                    <a:bodyPr/>
                    <a:lstStyle/>
                    <a:p>
                      <a:pPr algn="ctr"/>
                      <a:r>
                        <a:rPr kumimoji="1" lang="ja-JP" altLang="en-US" b="1" dirty="0"/>
                        <a:t>財産形成</a:t>
                      </a:r>
                    </a:p>
                  </a:txBody>
                  <a:tcPr>
                    <a:solidFill>
                      <a:srgbClr val="FFE9A3"/>
                    </a:solidFill>
                  </a:tcPr>
                </a:tc>
                <a:tc>
                  <a:txBody>
                    <a:bodyPr/>
                    <a:lstStyle/>
                    <a:p>
                      <a:pPr algn="ctr"/>
                      <a:r>
                        <a:rPr kumimoji="1" lang="ja-JP" altLang="en-US" b="1" dirty="0"/>
                        <a:t>リスクマネジメント</a:t>
                      </a:r>
                    </a:p>
                  </a:txBody>
                  <a:tcPr>
                    <a:solidFill>
                      <a:srgbClr val="FFE9A3"/>
                    </a:solidFill>
                  </a:tcPr>
                </a:tc>
                <a:extLst>
                  <a:ext uri="{0D108BD9-81ED-4DB2-BD59-A6C34878D82A}">
                    <a16:rowId xmlns:a16="http://schemas.microsoft.com/office/drawing/2014/main" val="4132511264"/>
                  </a:ext>
                </a:extLst>
              </a:tr>
              <a:tr h="370840">
                <a:tc vMerge="1">
                  <a:txBody>
                    <a:bodyPr/>
                    <a:lstStyle/>
                    <a:p>
                      <a:endParaRPr kumimoji="1" lang="ja-JP" altLang="en-US" dirty="0"/>
                    </a:p>
                  </a:txBody>
                  <a:tcPr/>
                </a:tc>
                <a:tc vMerge="1">
                  <a:txBody>
                    <a:bodyPr/>
                    <a:lstStyle/>
                    <a:p>
                      <a:endParaRPr kumimoji="1" lang="ja-JP" altLang="en-US" dirty="0"/>
                    </a:p>
                  </a:txBody>
                  <a:tcPr/>
                </a:tc>
                <a:tc>
                  <a:txBody>
                    <a:bodyPr/>
                    <a:lstStyle/>
                    <a:p>
                      <a:pPr algn="l"/>
                      <a:r>
                        <a:rPr kumimoji="1" lang="ja-JP" altLang="en-US" dirty="0"/>
                        <a:t>預貯金、個人年金保険、</a:t>
                      </a:r>
                      <a:endParaRPr kumimoji="1" lang="en-US" altLang="ja-JP" dirty="0"/>
                    </a:p>
                    <a:p>
                      <a:pPr algn="l"/>
                      <a:r>
                        <a:rPr kumimoji="1" lang="ja-JP" altLang="en-US" dirty="0"/>
                        <a:t>不動産、有価証券　など</a:t>
                      </a:r>
                    </a:p>
                  </a:txBody>
                  <a:tcPr/>
                </a:tc>
                <a:tc>
                  <a:txBody>
                    <a:bodyPr/>
                    <a:lstStyle/>
                    <a:p>
                      <a:pPr algn="l"/>
                      <a:r>
                        <a:rPr kumimoji="1" lang="ja-JP" altLang="en-US" dirty="0"/>
                        <a:t>生命保険、損害保険、</a:t>
                      </a:r>
                      <a:endParaRPr kumimoji="1" lang="en-US" altLang="ja-JP" dirty="0"/>
                    </a:p>
                    <a:p>
                      <a:pPr algn="l"/>
                      <a:r>
                        <a:rPr kumimoji="1" lang="ja-JP" altLang="en-US" dirty="0"/>
                        <a:t>共済　　　　　　　など</a:t>
                      </a:r>
                    </a:p>
                  </a:txBody>
                  <a:tcPr/>
                </a:tc>
                <a:extLst>
                  <a:ext uri="{0D108BD9-81ED-4DB2-BD59-A6C34878D82A}">
                    <a16:rowId xmlns:a16="http://schemas.microsoft.com/office/drawing/2014/main" val="790061136"/>
                  </a:ext>
                </a:extLst>
              </a:tr>
            </a:tbl>
          </a:graphicData>
        </a:graphic>
      </p:graphicFrame>
      <p:sp>
        <p:nvSpPr>
          <p:cNvPr id="20" name="楕円 19">
            <a:extLst>
              <a:ext uri="{FF2B5EF4-FFF2-40B4-BE49-F238E27FC236}">
                <a16:creationId xmlns:a16="http://schemas.microsoft.com/office/drawing/2014/main" id="{54238537-5F97-95A8-175F-EA1F0D43F9A9}"/>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36E707D4-DC25-CEE3-3C10-3E9D51A18EC5}"/>
              </a:ext>
            </a:extLst>
          </p:cNvPr>
          <p:cNvSpPr txBox="1"/>
          <p:nvPr/>
        </p:nvSpPr>
        <p:spPr>
          <a:xfrm>
            <a:off x="311393" y="3436962"/>
            <a:ext cx="8677730" cy="461665"/>
          </a:xfrm>
          <a:prstGeom prst="rect">
            <a:avLst/>
          </a:prstGeom>
          <a:noFill/>
        </p:spPr>
        <p:txBody>
          <a:bodyPr wrap="square" rtlCol="0">
            <a:spAutoFit/>
          </a:bodyPr>
          <a:lstStyle/>
          <a:p>
            <a:r>
              <a:rPr lang="ja-JP" altLang="en-US" sz="2400" b="1" dirty="0">
                <a:solidFill>
                  <a:srgbClr val="FFC000"/>
                </a:solidFill>
              </a:rPr>
              <a:t>❷</a:t>
            </a:r>
            <a:r>
              <a:rPr lang="ja-JP" altLang="en-US" sz="2400" b="1" dirty="0"/>
              <a:t>定年退職後の支出・収入チェックリスト</a:t>
            </a:r>
          </a:p>
        </p:txBody>
      </p:sp>
      <p:grpSp>
        <p:nvGrpSpPr>
          <p:cNvPr id="6" name="グループ化 5">
            <a:extLst>
              <a:ext uri="{FF2B5EF4-FFF2-40B4-BE49-F238E27FC236}">
                <a16:creationId xmlns:a16="http://schemas.microsoft.com/office/drawing/2014/main" id="{6116762C-D04B-5FD0-C304-938402FDE4C8}"/>
              </a:ext>
            </a:extLst>
          </p:cNvPr>
          <p:cNvGrpSpPr>
            <a:grpSpLocks noGrp="1" noUngrp="1" noRot="1" noMove="1" noResize="1"/>
          </p:cNvGrpSpPr>
          <p:nvPr/>
        </p:nvGrpSpPr>
        <p:grpSpPr>
          <a:xfrm>
            <a:off x="683889" y="3840571"/>
            <a:ext cx="11174280" cy="2268000"/>
            <a:chOff x="232811" y="3695431"/>
            <a:chExt cx="11736000" cy="2268000"/>
          </a:xfrm>
        </p:grpSpPr>
        <p:sp>
          <p:nvSpPr>
            <p:cNvPr id="13" name="四角形: メモ 12">
              <a:extLst>
                <a:ext uri="{FF2B5EF4-FFF2-40B4-BE49-F238E27FC236}">
                  <a16:creationId xmlns:a16="http://schemas.microsoft.com/office/drawing/2014/main" id="{F361D113-5661-8680-C775-FA38078D87DA}"/>
                </a:ext>
              </a:extLst>
            </p:cNvPr>
            <p:cNvSpPr>
              <a:spLocks noGrp="1" noRot="1" noMove="1" noResize="1" noEditPoints="1" noAdjustHandles="1" noChangeArrowheads="1" noChangeShapeType="1"/>
            </p:cNvSpPr>
            <p:nvPr/>
          </p:nvSpPr>
          <p:spPr>
            <a:xfrm>
              <a:off x="232811" y="3695431"/>
              <a:ext cx="11736000" cy="2268000"/>
            </a:xfrm>
            <a:prstGeom prst="foldedCorner">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　</a:t>
              </a:r>
            </a:p>
          </p:txBody>
        </p:sp>
        <p:grpSp>
          <p:nvGrpSpPr>
            <p:cNvPr id="4" name="グループ化 3">
              <a:extLst>
                <a:ext uri="{FF2B5EF4-FFF2-40B4-BE49-F238E27FC236}">
                  <a16:creationId xmlns:a16="http://schemas.microsoft.com/office/drawing/2014/main" id="{E7ACF4B1-33F2-C43E-B77C-4A0D924F65C9}"/>
                </a:ext>
              </a:extLst>
            </p:cNvPr>
            <p:cNvGrpSpPr>
              <a:grpSpLocks noGrp="1" noUngrp="1" noRot="1" noMove="1" noResize="1"/>
            </p:cNvGrpSpPr>
            <p:nvPr/>
          </p:nvGrpSpPr>
          <p:grpSpPr>
            <a:xfrm>
              <a:off x="267851" y="3801805"/>
              <a:ext cx="6978624" cy="2046941"/>
              <a:chOff x="267851" y="3801805"/>
              <a:chExt cx="6978624" cy="2046941"/>
            </a:xfrm>
          </p:grpSpPr>
          <p:sp>
            <p:nvSpPr>
              <p:cNvPr id="17" name="テキスト ボックス 16">
                <a:extLst>
                  <a:ext uri="{FF2B5EF4-FFF2-40B4-BE49-F238E27FC236}">
                    <a16:creationId xmlns:a16="http://schemas.microsoft.com/office/drawing/2014/main" id="{2045A013-613D-90B4-0347-376C8C9DD59F}"/>
                  </a:ext>
                </a:extLst>
              </p:cNvPr>
              <p:cNvSpPr txBox="1">
                <a:spLocks noGrp="1" noRot="1" noMove="1" noResize="1" noEditPoints="1" noAdjustHandles="1" noChangeArrowheads="1" noChangeShapeType="1"/>
              </p:cNvSpPr>
              <p:nvPr/>
            </p:nvSpPr>
            <p:spPr>
              <a:xfrm>
                <a:off x="267851" y="3801805"/>
                <a:ext cx="6971935" cy="369332"/>
              </a:xfrm>
              <a:prstGeom prst="rect">
                <a:avLst/>
              </a:prstGeom>
              <a:noFill/>
            </p:spPr>
            <p:txBody>
              <a:bodyPr wrap="square" rtlCol="0">
                <a:spAutoFit/>
              </a:bodyPr>
              <a:lstStyle/>
              <a:p>
                <a:r>
                  <a:rPr kumimoji="1" lang="ja-JP" altLang="en-US" b="1" dirty="0"/>
                  <a:t>□ 定年退職後の生活費</a:t>
                </a:r>
                <a:endParaRPr kumimoji="1" lang="en-US" altLang="ja-JP" b="1" dirty="0"/>
              </a:p>
            </p:txBody>
          </p:sp>
          <p:sp>
            <p:nvSpPr>
              <p:cNvPr id="19" name="テキスト ボックス 18">
                <a:extLst>
                  <a:ext uri="{FF2B5EF4-FFF2-40B4-BE49-F238E27FC236}">
                    <a16:creationId xmlns:a16="http://schemas.microsoft.com/office/drawing/2014/main" id="{0D049204-5CEB-052E-7A06-546D58DD9E7E}"/>
                  </a:ext>
                </a:extLst>
              </p:cNvPr>
              <p:cNvSpPr txBox="1">
                <a:spLocks noGrp="1" noRot="1" noMove="1" noResize="1" noEditPoints="1" noAdjustHandles="1" noChangeArrowheads="1" noChangeShapeType="1"/>
              </p:cNvSpPr>
              <p:nvPr/>
            </p:nvSpPr>
            <p:spPr>
              <a:xfrm>
                <a:off x="267851" y="5082173"/>
                <a:ext cx="6971935" cy="369332"/>
              </a:xfrm>
              <a:prstGeom prst="rect">
                <a:avLst/>
              </a:prstGeom>
              <a:noFill/>
            </p:spPr>
            <p:txBody>
              <a:bodyPr wrap="square" rtlCol="0">
                <a:spAutoFit/>
              </a:bodyPr>
              <a:lstStyle/>
              <a:p>
                <a:r>
                  <a:rPr kumimoji="1" lang="ja-JP" altLang="en-US" b="1" dirty="0"/>
                  <a:t>□ ＜夫婦の場合＞公的年金（遺族年金）の受給金額</a:t>
                </a:r>
              </a:p>
            </p:txBody>
          </p:sp>
          <p:sp>
            <p:nvSpPr>
              <p:cNvPr id="21" name="テキスト ボックス 20">
                <a:extLst>
                  <a:ext uri="{FF2B5EF4-FFF2-40B4-BE49-F238E27FC236}">
                    <a16:creationId xmlns:a16="http://schemas.microsoft.com/office/drawing/2014/main" id="{5E27984B-A34F-F0A5-CEAE-6DD55C2FDBAD}"/>
                  </a:ext>
                </a:extLst>
              </p:cNvPr>
              <p:cNvSpPr txBox="1">
                <a:spLocks noGrp="1" noRot="1" noMove="1" noResize="1" noEditPoints="1" noAdjustHandles="1" noChangeArrowheads="1" noChangeShapeType="1"/>
              </p:cNvSpPr>
              <p:nvPr/>
            </p:nvSpPr>
            <p:spPr>
              <a:xfrm>
                <a:off x="267851" y="5479414"/>
                <a:ext cx="6971935" cy="369332"/>
              </a:xfrm>
              <a:prstGeom prst="rect">
                <a:avLst/>
              </a:prstGeom>
              <a:noFill/>
            </p:spPr>
            <p:txBody>
              <a:bodyPr wrap="square" rtlCol="0">
                <a:spAutoFit/>
              </a:bodyPr>
              <a:lstStyle/>
              <a:p>
                <a:r>
                  <a:rPr kumimoji="1" lang="ja-JP" altLang="en-US" b="1" dirty="0"/>
                  <a:t>□ 退職金・企業年金の金額</a:t>
                </a:r>
              </a:p>
            </p:txBody>
          </p:sp>
          <p:sp>
            <p:nvSpPr>
              <p:cNvPr id="23" name="テキスト ボックス 22">
                <a:extLst>
                  <a:ext uri="{FF2B5EF4-FFF2-40B4-BE49-F238E27FC236}">
                    <a16:creationId xmlns:a16="http://schemas.microsoft.com/office/drawing/2014/main" id="{AF683CAA-0F0C-8B5D-299A-48E37DC64E40}"/>
                  </a:ext>
                </a:extLst>
              </p:cNvPr>
              <p:cNvSpPr txBox="1">
                <a:spLocks noGrp="1" noRot="1" noMove="1" noResize="1" noEditPoints="1" noAdjustHandles="1" noChangeArrowheads="1" noChangeShapeType="1"/>
              </p:cNvSpPr>
              <p:nvPr/>
            </p:nvSpPr>
            <p:spPr>
              <a:xfrm>
                <a:off x="267851" y="4676726"/>
                <a:ext cx="6971935" cy="369332"/>
              </a:xfrm>
              <a:prstGeom prst="rect">
                <a:avLst/>
              </a:prstGeom>
              <a:noFill/>
            </p:spPr>
            <p:txBody>
              <a:bodyPr wrap="square" rtlCol="0">
                <a:spAutoFit/>
              </a:bodyPr>
              <a:lstStyle/>
              <a:p>
                <a:r>
                  <a:rPr lang="ja-JP" altLang="en-US" b="1" dirty="0"/>
                  <a:t>□ 公的年金（老齢年金）の受給開始年齢・受給金額</a:t>
                </a:r>
                <a:endParaRPr kumimoji="1" lang="ja-JP" altLang="en-US" b="1" dirty="0"/>
              </a:p>
            </p:txBody>
          </p:sp>
          <p:sp>
            <p:nvSpPr>
              <p:cNvPr id="25" name="テキスト ボックス 24">
                <a:extLst>
                  <a:ext uri="{FF2B5EF4-FFF2-40B4-BE49-F238E27FC236}">
                    <a16:creationId xmlns:a16="http://schemas.microsoft.com/office/drawing/2014/main" id="{5C38B031-9532-7F09-5B90-84A29FED44DD}"/>
                  </a:ext>
                </a:extLst>
              </p:cNvPr>
              <p:cNvSpPr txBox="1">
                <a:spLocks noGrp="1" noRot="1" noMove="1" noResize="1" noEditPoints="1" noAdjustHandles="1" noChangeArrowheads="1" noChangeShapeType="1"/>
              </p:cNvSpPr>
              <p:nvPr/>
            </p:nvSpPr>
            <p:spPr>
              <a:xfrm>
                <a:off x="274540" y="4221032"/>
                <a:ext cx="6971935" cy="369332"/>
              </a:xfrm>
              <a:prstGeom prst="rect">
                <a:avLst/>
              </a:prstGeom>
              <a:noFill/>
            </p:spPr>
            <p:txBody>
              <a:bodyPr wrap="square" rtlCol="0">
                <a:spAutoFit/>
              </a:bodyPr>
              <a:lstStyle/>
              <a:p>
                <a:r>
                  <a:rPr lang="ja-JP" altLang="en-US" b="1" dirty="0"/>
                  <a:t>□ 生活費以外の必要資金</a:t>
                </a:r>
                <a:endParaRPr kumimoji="1" lang="en-US" altLang="ja-JP" b="1" dirty="0"/>
              </a:p>
            </p:txBody>
          </p:sp>
        </p:grpSp>
        <p:grpSp>
          <p:nvGrpSpPr>
            <p:cNvPr id="5" name="グループ化 4">
              <a:extLst>
                <a:ext uri="{FF2B5EF4-FFF2-40B4-BE49-F238E27FC236}">
                  <a16:creationId xmlns:a16="http://schemas.microsoft.com/office/drawing/2014/main" id="{E51AD5AF-7C79-2A24-A2BA-B2DC32D1C280}"/>
                </a:ext>
              </a:extLst>
            </p:cNvPr>
            <p:cNvGrpSpPr>
              <a:grpSpLocks noGrp="1" noUngrp="1" noRot="1" noMove="1" noResize="1"/>
            </p:cNvGrpSpPr>
            <p:nvPr/>
          </p:nvGrpSpPr>
          <p:grpSpPr>
            <a:xfrm>
              <a:off x="6179268" y="3798420"/>
              <a:ext cx="5744881" cy="2131003"/>
              <a:chOff x="6179268" y="3798420"/>
              <a:chExt cx="5744881" cy="2131003"/>
            </a:xfrm>
          </p:grpSpPr>
          <p:sp>
            <p:nvSpPr>
              <p:cNvPr id="26" name="テキスト ボックス 25">
                <a:extLst>
                  <a:ext uri="{FF2B5EF4-FFF2-40B4-BE49-F238E27FC236}">
                    <a16:creationId xmlns:a16="http://schemas.microsoft.com/office/drawing/2014/main" id="{365467E0-46F8-AEC7-0B52-FCFF3CAD0182}"/>
                  </a:ext>
                </a:extLst>
              </p:cNvPr>
              <p:cNvSpPr txBox="1">
                <a:spLocks noGrp="1" noRot="1" noMove="1" noResize="1" noEditPoints="1" noAdjustHandles="1" noChangeArrowheads="1" noChangeShapeType="1"/>
              </p:cNvSpPr>
              <p:nvPr/>
            </p:nvSpPr>
            <p:spPr>
              <a:xfrm>
                <a:off x="6179270" y="3798420"/>
                <a:ext cx="5744879" cy="369332"/>
              </a:xfrm>
              <a:prstGeom prst="rect">
                <a:avLst/>
              </a:prstGeom>
              <a:noFill/>
            </p:spPr>
            <p:txBody>
              <a:bodyPr wrap="square" rtlCol="0">
                <a:spAutoFit/>
              </a:bodyPr>
              <a:lstStyle/>
              <a:p>
                <a:r>
                  <a:rPr kumimoji="1" lang="ja-JP" altLang="en-US" b="1" dirty="0"/>
                  <a:t>□ 税金の申告手続きや税額</a:t>
                </a:r>
              </a:p>
            </p:txBody>
          </p:sp>
          <p:sp>
            <p:nvSpPr>
              <p:cNvPr id="27" name="テキスト ボックス 26">
                <a:extLst>
                  <a:ext uri="{FF2B5EF4-FFF2-40B4-BE49-F238E27FC236}">
                    <a16:creationId xmlns:a16="http://schemas.microsoft.com/office/drawing/2014/main" id="{B5952E27-41B9-607F-D1F2-AB40A69F4043}"/>
                  </a:ext>
                </a:extLst>
              </p:cNvPr>
              <p:cNvSpPr txBox="1">
                <a:spLocks noGrp="1" noRot="1" noMove="1" noResize="1" noEditPoints="1" noAdjustHandles="1" noChangeArrowheads="1" noChangeShapeType="1"/>
              </p:cNvSpPr>
              <p:nvPr/>
            </p:nvSpPr>
            <p:spPr>
              <a:xfrm>
                <a:off x="6179268" y="4171799"/>
                <a:ext cx="5744879" cy="369332"/>
              </a:xfrm>
              <a:prstGeom prst="rect">
                <a:avLst/>
              </a:prstGeom>
              <a:noFill/>
            </p:spPr>
            <p:txBody>
              <a:bodyPr wrap="square" rtlCol="0">
                <a:spAutoFit/>
              </a:bodyPr>
              <a:lstStyle/>
              <a:p>
                <a:r>
                  <a:rPr lang="ja-JP" altLang="en-US" b="1" dirty="0"/>
                  <a:t>□ 金融資産（預貯金など）の金額</a:t>
                </a:r>
              </a:p>
            </p:txBody>
          </p:sp>
          <p:sp>
            <p:nvSpPr>
              <p:cNvPr id="28" name="テキスト ボックス 27">
                <a:extLst>
                  <a:ext uri="{FF2B5EF4-FFF2-40B4-BE49-F238E27FC236}">
                    <a16:creationId xmlns:a16="http://schemas.microsoft.com/office/drawing/2014/main" id="{930D3AC1-450E-7510-538C-905FE92416B0}"/>
                  </a:ext>
                </a:extLst>
              </p:cNvPr>
              <p:cNvSpPr txBox="1">
                <a:spLocks noGrp="1" noRot="1" noMove="1" noResize="1" noEditPoints="1" noAdjustHandles="1" noChangeArrowheads="1" noChangeShapeType="1"/>
              </p:cNvSpPr>
              <p:nvPr/>
            </p:nvSpPr>
            <p:spPr>
              <a:xfrm>
                <a:off x="6179268" y="4544490"/>
                <a:ext cx="5744879" cy="646331"/>
              </a:xfrm>
              <a:prstGeom prst="rect">
                <a:avLst/>
              </a:prstGeom>
              <a:noFill/>
            </p:spPr>
            <p:txBody>
              <a:bodyPr wrap="square" rtlCol="0">
                <a:spAutoFit/>
              </a:bodyPr>
              <a:lstStyle/>
              <a:p>
                <a:r>
                  <a:rPr kumimoji="1" lang="ja-JP" altLang="en-US" b="1" dirty="0"/>
                  <a:t>□ 保有している金融商品（預貯金、生命保険、</a:t>
                </a:r>
                <a:endParaRPr kumimoji="1" lang="en-US" altLang="ja-JP" b="1" dirty="0"/>
              </a:p>
              <a:p>
                <a:r>
                  <a:rPr kumimoji="1" lang="ja-JP" altLang="en-US" b="1" dirty="0"/>
                  <a:t>　 運用資産など）の活用方法</a:t>
                </a:r>
              </a:p>
            </p:txBody>
          </p:sp>
          <p:sp>
            <p:nvSpPr>
              <p:cNvPr id="29" name="テキスト ボックス 28">
                <a:extLst>
                  <a:ext uri="{FF2B5EF4-FFF2-40B4-BE49-F238E27FC236}">
                    <a16:creationId xmlns:a16="http://schemas.microsoft.com/office/drawing/2014/main" id="{01344FE3-9181-5839-ED82-B01F1405C9CC}"/>
                  </a:ext>
                </a:extLst>
              </p:cNvPr>
              <p:cNvSpPr txBox="1">
                <a:spLocks noGrp="1" noRot="1" noMove="1" noResize="1" noEditPoints="1" noAdjustHandles="1" noChangeArrowheads="1" noChangeShapeType="1"/>
              </p:cNvSpPr>
              <p:nvPr/>
            </p:nvSpPr>
            <p:spPr>
              <a:xfrm>
                <a:off x="6179268" y="5192040"/>
                <a:ext cx="5744879" cy="369332"/>
              </a:xfrm>
              <a:prstGeom prst="rect">
                <a:avLst/>
              </a:prstGeom>
              <a:noFill/>
            </p:spPr>
            <p:txBody>
              <a:bodyPr wrap="square" rtlCol="0">
                <a:spAutoFit/>
              </a:bodyPr>
              <a:lstStyle/>
              <a:p>
                <a:r>
                  <a:rPr lang="ja-JP" altLang="en-US" b="1" dirty="0"/>
                  <a:t>□ 医療費の自己負担額</a:t>
                </a:r>
              </a:p>
            </p:txBody>
          </p:sp>
          <p:sp>
            <p:nvSpPr>
              <p:cNvPr id="30" name="テキスト ボックス 29">
                <a:extLst>
                  <a:ext uri="{FF2B5EF4-FFF2-40B4-BE49-F238E27FC236}">
                    <a16:creationId xmlns:a16="http://schemas.microsoft.com/office/drawing/2014/main" id="{F6D1F9F1-3330-6417-C092-428E0829117E}"/>
                  </a:ext>
                </a:extLst>
              </p:cNvPr>
              <p:cNvSpPr txBox="1">
                <a:spLocks noGrp="1" noRot="1" noMove="1" noResize="1" noEditPoints="1" noAdjustHandles="1" noChangeArrowheads="1" noChangeShapeType="1"/>
              </p:cNvSpPr>
              <p:nvPr/>
            </p:nvSpPr>
            <p:spPr>
              <a:xfrm>
                <a:off x="6179268" y="5560091"/>
                <a:ext cx="5744879" cy="369332"/>
              </a:xfrm>
              <a:prstGeom prst="rect">
                <a:avLst/>
              </a:prstGeom>
              <a:noFill/>
            </p:spPr>
            <p:txBody>
              <a:bodyPr wrap="square" rtlCol="0">
                <a:spAutoFit/>
              </a:bodyPr>
              <a:lstStyle/>
              <a:p>
                <a:r>
                  <a:rPr lang="ja-JP" altLang="en-US" b="1" dirty="0"/>
                  <a:t>□ 介護費用の自己負担額</a:t>
                </a:r>
              </a:p>
            </p:txBody>
          </p:sp>
        </p:grpSp>
      </p:grpSp>
      <p:sp>
        <p:nvSpPr>
          <p:cNvPr id="11" name="フッター プレースホルダー 5">
            <a:extLst>
              <a:ext uri="{FF2B5EF4-FFF2-40B4-BE49-F238E27FC236}">
                <a16:creationId xmlns:a16="http://schemas.microsoft.com/office/drawing/2014/main" id="{304D0016-CEC0-2834-3FF5-A98041B73C6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sp>
        <p:nvSpPr>
          <p:cNvPr id="22" name="スライド番号プレースホルダー 3">
            <a:extLst>
              <a:ext uri="{FF2B5EF4-FFF2-40B4-BE49-F238E27FC236}">
                <a16:creationId xmlns:a16="http://schemas.microsoft.com/office/drawing/2014/main" id="{A0A04E89-2A5E-848D-6501-D29DCAD6451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a:t>
            </a:fld>
            <a:endParaRPr kumimoji="1" lang="ja-JP" altLang="en-US" sz="1800" b="1" dirty="0">
              <a:solidFill>
                <a:schemeClr val="tx1"/>
              </a:solidFill>
              <a:ea typeface="Meiryo UI" panose="020B0604030504040204" pitchFamily="50" charset="-128"/>
            </a:endParaRPr>
          </a:p>
        </p:txBody>
      </p:sp>
      <p:sp>
        <p:nvSpPr>
          <p:cNvPr id="24" name="フッター プレースホルダー 5">
            <a:extLst>
              <a:ext uri="{FF2B5EF4-FFF2-40B4-BE49-F238E27FC236}">
                <a16:creationId xmlns:a16="http://schemas.microsoft.com/office/drawing/2014/main" id="{DFE848D1-A2E0-8C40-EB7F-3C4C0F03B2A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71230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D0F96-DF7E-1907-9307-769489CAEB4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B9D1B54-6B86-0ED3-7B11-DDA339BAE1D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ABE66FF-50B5-97B0-454A-1703B5723039}"/>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74028E3-CF9D-ADEA-4858-3B406AAA5749}"/>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F2A0D24-E51B-2CD0-B299-98F4C860C419}"/>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AD09FA75-6EDE-2CFF-6905-B3A8A1834C38}"/>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8196E09-922E-F097-4FBB-58CB12411406}"/>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19</a:t>
              </a:r>
              <a:r>
                <a:rPr kumimoji="1" lang="ja-JP" altLang="en-US" sz="1400" dirty="0"/>
                <a:t>ページ</a:t>
              </a:r>
            </a:p>
          </p:txBody>
        </p:sp>
      </p:grpSp>
      <p:pic>
        <p:nvPicPr>
          <p:cNvPr id="3" name="図 2">
            <a:extLst>
              <a:ext uri="{FF2B5EF4-FFF2-40B4-BE49-F238E27FC236}">
                <a16:creationId xmlns:a16="http://schemas.microsoft.com/office/drawing/2014/main" id="{3CDDAE2E-1E49-EE0B-B42D-9241A3549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939851D5-8C91-680C-9408-05FF4818CB15}"/>
              </a:ext>
            </a:extLst>
          </p:cNvPr>
          <p:cNvGrpSpPr/>
          <p:nvPr/>
        </p:nvGrpSpPr>
        <p:grpSpPr>
          <a:xfrm>
            <a:off x="600400" y="1943806"/>
            <a:ext cx="3749263" cy="546099"/>
            <a:chOff x="668991" y="1966346"/>
            <a:chExt cx="2128465" cy="546099"/>
          </a:xfrm>
        </p:grpSpPr>
        <p:sp>
          <p:nvSpPr>
            <p:cNvPr id="10" name="テキスト ボックス 9">
              <a:extLst>
                <a:ext uri="{FF2B5EF4-FFF2-40B4-BE49-F238E27FC236}">
                  <a16:creationId xmlns:a16="http://schemas.microsoft.com/office/drawing/2014/main" id="{C151BBBF-1713-B4FD-7F9B-4EF9C2D75AF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B4DF77C-5D82-55BF-A562-7E648BCB4A52}"/>
                </a:ext>
              </a:extLst>
            </p:cNvPr>
            <p:cNvSpPr txBox="1"/>
            <p:nvPr/>
          </p:nvSpPr>
          <p:spPr>
            <a:xfrm>
              <a:off x="973419" y="1989225"/>
              <a:ext cx="1824037" cy="523220"/>
            </a:xfrm>
            <a:prstGeom prst="rect">
              <a:avLst/>
            </a:prstGeom>
            <a:noFill/>
          </p:spPr>
          <p:txBody>
            <a:bodyPr wrap="square">
              <a:spAutoFit/>
            </a:bodyPr>
            <a:lstStyle/>
            <a:p>
              <a:r>
                <a:rPr lang="ja-JP" altLang="en-US" sz="2800" b="1" dirty="0">
                  <a:latin typeface="PUDShinGoPr6N-Medium"/>
                </a:rPr>
                <a:t>所得税の計算方法</a:t>
              </a:r>
              <a:endParaRPr lang="ja-JP" altLang="en-US" sz="2800" b="1" dirty="0"/>
            </a:p>
          </p:txBody>
        </p:sp>
      </p:grpSp>
      <p:pic>
        <p:nvPicPr>
          <p:cNvPr id="16" name="図 15">
            <a:extLst>
              <a:ext uri="{FF2B5EF4-FFF2-40B4-BE49-F238E27FC236}">
                <a16:creationId xmlns:a16="http://schemas.microsoft.com/office/drawing/2014/main" id="{D7364B72-6F90-A482-978F-62D5D0AB19C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00400" y="2762273"/>
            <a:ext cx="11255604" cy="3236436"/>
          </a:xfrm>
          <a:prstGeom prst="rect">
            <a:avLst/>
          </a:prstGeom>
        </p:spPr>
      </p:pic>
      <p:sp>
        <p:nvSpPr>
          <p:cNvPr id="15" name="テキスト ボックス 14">
            <a:extLst>
              <a:ext uri="{FF2B5EF4-FFF2-40B4-BE49-F238E27FC236}">
                <a16:creationId xmlns:a16="http://schemas.microsoft.com/office/drawing/2014/main" id="{C6E15CBE-4B1B-E7D6-B413-C971DCCF2D75}"/>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18" name="図 17">
            <a:extLst>
              <a:ext uri="{FF2B5EF4-FFF2-40B4-BE49-F238E27FC236}">
                <a16:creationId xmlns:a16="http://schemas.microsoft.com/office/drawing/2014/main" id="{1CE90E81-9133-B17E-CA2D-CD6B5DEBAB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3" name="フッター プレースホルダー 5">
            <a:extLst>
              <a:ext uri="{FF2B5EF4-FFF2-40B4-BE49-F238E27FC236}">
                <a16:creationId xmlns:a16="http://schemas.microsoft.com/office/drawing/2014/main" id="{068D75EE-2A95-D5A5-B744-51F73F93EDF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6387023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36B02-2F96-C283-D730-F2AC136EF586}"/>
            </a:ext>
          </a:extLst>
        </p:cNvPr>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75F82D99-BAAE-033C-E2A4-FDF86B9E1C56}"/>
              </a:ext>
            </a:extLst>
          </p:cNvPr>
          <p:cNvSpPr txBox="1"/>
          <p:nvPr/>
        </p:nvSpPr>
        <p:spPr>
          <a:xfrm>
            <a:off x="1141061" y="3771118"/>
            <a:ext cx="6651170" cy="369332"/>
          </a:xfrm>
          <a:prstGeom prst="rect">
            <a:avLst/>
          </a:prstGeom>
          <a:noFill/>
        </p:spPr>
        <p:txBody>
          <a:bodyPr wrap="square">
            <a:spAutoFit/>
          </a:bodyPr>
          <a:lstStyle/>
          <a:p>
            <a:r>
              <a:rPr lang="ja-JP" altLang="en-US" b="1" i="0" u="none" strike="noStrike" baseline="0" dirty="0">
                <a:solidFill>
                  <a:srgbClr val="F08200"/>
                </a:solidFill>
                <a:latin typeface="PUDShinGoPr6N-Medium"/>
              </a:rPr>
              <a:t>■</a:t>
            </a:r>
            <a:r>
              <a:rPr lang="ja-JP" altLang="en-US" b="1" i="0" u="none" strike="noStrike" baseline="0" dirty="0">
                <a:solidFill>
                  <a:srgbClr val="000000"/>
                </a:solidFill>
                <a:latin typeface="PUDShinGoPr6N-Medium"/>
              </a:rPr>
              <a:t>公的年金等に係る雑所得の速算表</a:t>
            </a:r>
            <a:endParaRPr lang="ja-JP" altLang="en-US" sz="4400" b="1" dirty="0"/>
          </a:p>
        </p:txBody>
      </p:sp>
      <p:sp>
        <p:nvSpPr>
          <p:cNvPr id="5" name="楕円 4">
            <a:extLst>
              <a:ext uri="{FF2B5EF4-FFF2-40B4-BE49-F238E27FC236}">
                <a16:creationId xmlns:a16="http://schemas.microsoft.com/office/drawing/2014/main" id="{ECF55BAC-AF09-6C35-34FB-E81A0F6C1AA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88ECE09-EBA5-A176-91A0-B503FE0C15B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31E1AAD-6F5B-831F-B049-5F748B6537F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F1C3701-20A1-26C3-EEEC-D5EBBCD52A6C}"/>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11D44745-104E-E223-9763-F3B64F10C02D}"/>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5E4C0E0-958A-3695-7840-763C623D4B83}"/>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19</a:t>
              </a:r>
              <a:r>
                <a:rPr kumimoji="1" lang="ja-JP" altLang="en-US" sz="1400" dirty="0"/>
                <a:t>ページ</a:t>
              </a:r>
            </a:p>
          </p:txBody>
        </p:sp>
      </p:grpSp>
      <p:pic>
        <p:nvPicPr>
          <p:cNvPr id="3" name="図 2">
            <a:extLst>
              <a:ext uri="{FF2B5EF4-FFF2-40B4-BE49-F238E27FC236}">
                <a16:creationId xmlns:a16="http://schemas.microsoft.com/office/drawing/2014/main" id="{AFA37849-3F3E-8F90-007A-F93FBD46C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20F4D331-5284-A28E-BA1D-E31E1C2EDB37}"/>
              </a:ext>
            </a:extLst>
          </p:cNvPr>
          <p:cNvGrpSpPr/>
          <p:nvPr/>
        </p:nvGrpSpPr>
        <p:grpSpPr>
          <a:xfrm>
            <a:off x="431672" y="1679796"/>
            <a:ext cx="4435970" cy="574020"/>
            <a:chOff x="668991" y="1990902"/>
            <a:chExt cx="2518311" cy="574020"/>
          </a:xfrm>
        </p:grpSpPr>
        <p:sp>
          <p:nvSpPr>
            <p:cNvPr id="12" name="テキスト ボックス 11">
              <a:extLst>
                <a:ext uri="{FF2B5EF4-FFF2-40B4-BE49-F238E27FC236}">
                  <a16:creationId xmlns:a16="http://schemas.microsoft.com/office/drawing/2014/main" id="{AFF5DB5D-7F98-00DD-B2F1-EB3A117BBB53}"/>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4E44CAB4-D454-9F99-310D-564C696239A5}"/>
                </a:ext>
              </a:extLst>
            </p:cNvPr>
            <p:cNvSpPr txBox="1"/>
            <p:nvPr/>
          </p:nvSpPr>
          <p:spPr>
            <a:xfrm>
              <a:off x="1363265" y="2041702"/>
              <a:ext cx="1824037" cy="523220"/>
            </a:xfrm>
            <a:prstGeom prst="rect">
              <a:avLst/>
            </a:prstGeom>
            <a:noFill/>
          </p:spPr>
          <p:txBody>
            <a:bodyPr wrap="square">
              <a:spAutoFit/>
            </a:bodyPr>
            <a:lstStyle/>
            <a:p>
              <a:r>
                <a:rPr lang="ja-JP" altLang="en-US" sz="2800" b="1" dirty="0">
                  <a:latin typeface="PUDShinGoPr6N-Medium"/>
                </a:rPr>
                <a:t>年金受給者の税金</a:t>
              </a:r>
              <a:endParaRPr lang="ja-JP" altLang="en-US" sz="2800" b="1" dirty="0"/>
            </a:p>
          </p:txBody>
        </p:sp>
      </p:grpSp>
      <p:sp>
        <p:nvSpPr>
          <p:cNvPr id="18" name="テキスト ボックス 17">
            <a:extLst>
              <a:ext uri="{FF2B5EF4-FFF2-40B4-BE49-F238E27FC236}">
                <a16:creationId xmlns:a16="http://schemas.microsoft.com/office/drawing/2014/main" id="{88A2085C-90D6-23BF-D3A1-7C3B9423EF48}"/>
              </a:ext>
            </a:extLst>
          </p:cNvPr>
          <p:cNvSpPr txBox="1"/>
          <p:nvPr/>
        </p:nvSpPr>
        <p:spPr>
          <a:xfrm>
            <a:off x="729821" y="2180855"/>
            <a:ext cx="10620350" cy="1200329"/>
          </a:xfrm>
          <a:prstGeom prst="rect">
            <a:avLst/>
          </a:prstGeom>
          <a:noFill/>
        </p:spPr>
        <p:txBody>
          <a:bodyPr wrap="square">
            <a:spAutoFit/>
          </a:bodyPr>
          <a:lstStyle/>
          <a:p>
            <a:pPr algn="l"/>
            <a:r>
              <a:rPr lang="ja-JP" altLang="en-US" i="0" u="none" strike="noStrike" baseline="0" dirty="0">
                <a:latin typeface="PUDShinGoPr6N-Light"/>
              </a:rPr>
              <a:t>年金収入は、原則、</a:t>
            </a:r>
            <a:r>
              <a:rPr lang="ja-JP" altLang="en-US" b="1" i="0" u="none" strike="noStrike" baseline="0" dirty="0">
                <a:highlight>
                  <a:srgbClr val="FFFCDB"/>
                </a:highlight>
                <a:latin typeface="PUDShinGoPr6N-Light"/>
              </a:rPr>
              <a:t>雑所得（雑所得＝収入金額ー必要経費）</a:t>
            </a:r>
            <a:r>
              <a:rPr lang="ja-JP" altLang="en-US" dirty="0">
                <a:latin typeface="PUDShinGoPr6N-Light"/>
              </a:rPr>
              <a:t>となります</a:t>
            </a:r>
            <a:r>
              <a:rPr lang="ja-JP" altLang="en-US" i="0" u="none" strike="noStrike" baseline="0" dirty="0">
                <a:latin typeface="PUDShinGoPr6N-Light"/>
              </a:rPr>
              <a:t>。</a:t>
            </a:r>
            <a:endParaRPr lang="en-US" altLang="ja-JP" i="0" u="none" strike="noStrike" baseline="0" dirty="0">
              <a:latin typeface="PUDShinGoPr6N-Light"/>
            </a:endParaRPr>
          </a:p>
          <a:p>
            <a:pPr algn="l"/>
            <a:r>
              <a:rPr lang="ja-JP" altLang="en-US" i="0" u="none" strike="noStrike" baseline="0" dirty="0">
                <a:latin typeface="PUDShinGoPr6N-Light"/>
              </a:rPr>
              <a:t>公的年金等を受け取った場合は、収入金額から公的年金等控除額を差し引いて計算します。</a:t>
            </a:r>
            <a:endParaRPr lang="en-US" altLang="ja-JP" i="0" u="none" strike="noStrike" baseline="0" dirty="0">
              <a:latin typeface="PUDShinGoPr6N-Light"/>
            </a:endParaRPr>
          </a:p>
          <a:p>
            <a:pPr algn="l"/>
            <a:r>
              <a:rPr lang="ja-JP" altLang="en-US" i="0" u="none" strike="noStrike" baseline="0" dirty="0">
                <a:latin typeface="PUDShinGoPr6N-Light"/>
              </a:rPr>
              <a:t>公的年金等控除額は、年齢や公的年金等の収入金額、公的年金等に係る雑所得以外の合計所得金額によって異なります。</a:t>
            </a:r>
            <a:endParaRPr lang="ja-JP" altLang="en-US" sz="4400" dirty="0"/>
          </a:p>
        </p:txBody>
      </p:sp>
      <p:grpSp>
        <p:nvGrpSpPr>
          <p:cNvPr id="22" name="グループ化 21">
            <a:extLst>
              <a:ext uri="{FF2B5EF4-FFF2-40B4-BE49-F238E27FC236}">
                <a16:creationId xmlns:a16="http://schemas.microsoft.com/office/drawing/2014/main" id="{7665EFCF-2B68-58FA-AD0F-433FE81005CB}"/>
              </a:ext>
            </a:extLst>
          </p:cNvPr>
          <p:cNvGrpSpPr>
            <a:grpSpLocks noGrp="1" noUngrp="1" noRot="1" noMove="1" noResize="1"/>
          </p:cNvGrpSpPr>
          <p:nvPr/>
        </p:nvGrpSpPr>
        <p:grpSpPr>
          <a:xfrm>
            <a:off x="495299" y="3360072"/>
            <a:ext cx="11299117" cy="2406340"/>
            <a:chOff x="393699" y="3512472"/>
            <a:chExt cx="11299117" cy="2406340"/>
          </a:xfrm>
        </p:grpSpPr>
        <p:pic>
          <p:nvPicPr>
            <p:cNvPr id="15" name="図 14">
              <a:extLst>
                <a:ext uri="{FF2B5EF4-FFF2-40B4-BE49-F238E27FC236}">
                  <a16:creationId xmlns:a16="http://schemas.microsoft.com/office/drawing/2014/main" id="{2ACDE948-B4E3-6AE5-5FDA-C71EA3C60C1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r="51444" b="14185"/>
            <a:stretch>
              <a:fillRect/>
            </a:stretch>
          </p:blipFill>
          <p:spPr>
            <a:xfrm>
              <a:off x="393699" y="3512472"/>
              <a:ext cx="5702301" cy="2406340"/>
            </a:xfrm>
            <a:prstGeom prst="rect">
              <a:avLst/>
            </a:prstGeom>
          </p:spPr>
        </p:pic>
        <p:pic>
          <p:nvPicPr>
            <p:cNvPr id="19" name="図 18">
              <a:extLst>
                <a:ext uri="{FF2B5EF4-FFF2-40B4-BE49-F238E27FC236}">
                  <a16:creationId xmlns:a16="http://schemas.microsoft.com/office/drawing/2014/main" id="{190CF4CF-0AF7-F0B4-15EC-FF64433C3C6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51368" b="14185"/>
            <a:stretch>
              <a:fillRect/>
            </a:stretch>
          </p:blipFill>
          <p:spPr>
            <a:xfrm>
              <a:off x="5981699" y="3512472"/>
              <a:ext cx="5711117" cy="2406340"/>
            </a:xfrm>
            <a:prstGeom prst="rect">
              <a:avLst/>
            </a:prstGeom>
          </p:spPr>
        </p:pic>
      </p:grpSp>
      <p:sp>
        <p:nvSpPr>
          <p:cNvPr id="24" name="テキスト ボックス 23">
            <a:extLst>
              <a:ext uri="{FF2B5EF4-FFF2-40B4-BE49-F238E27FC236}">
                <a16:creationId xmlns:a16="http://schemas.microsoft.com/office/drawing/2014/main" id="{E1524983-4818-BE23-FB63-66F0E3DAB0CF}"/>
              </a:ext>
            </a:extLst>
          </p:cNvPr>
          <p:cNvSpPr txBox="1">
            <a:spLocks noGrp="1" noRot="1" noMove="1" noResize="1" noEditPoints="1" noAdjustHandles="1" noChangeArrowheads="1" noChangeShapeType="1"/>
          </p:cNvSpPr>
          <p:nvPr/>
        </p:nvSpPr>
        <p:spPr>
          <a:xfrm>
            <a:off x="1823355" y="5734162"/>
            <a:ext cx="9695545" cy="646331"/>
          </a:xfrm>
          <a:prstGeom prst="rect">
            <a:avLst/>
          </a:prstGeom>
          <a:noFill/>
        </p:spPr>
        <p:txBody>
          <a:bodyPr wrap="square">
            <a:spAutoFit/>
          </a:bodyPr>
          <a:lstStyle/>
          <a:p>
            <a:pPr algn="l"/>
            <a:r>
              <a:rPr lang="ja-JP" altLang="en-US" sz="1200" i="0" u="none" strike="noStrike" baseline="0" dirty="0">
                <a:latin typeface="PUDShinGoPr6N-Regular"/>
              </a:rPr>
              <a:t>・受給者の年齢は、その年の</a:t>
            </a:r>
            <a:r>
              <a:rPr lang="en-US" altLang="ja-JP" sz="1200" i="0" u="none" strike="noStrike" baseline="0" dirty="0">
                <a:latin typeface="PUDShinGoPr6N-Regular"/>
              </a:rPr>
              <a:t>12 </a:t>
            </a:r>
            <a:r>
              <a:rPr lang="ja-JP" altLang="en-US" sz="1200" i="0" u="none" strike="noStrike" baseline="0" dirty="0">
                <a:latin typeface="PUDShinGoPr6N-Regular"/>
              </a:rPr>
              <a:t>月</a:t>
            </a:r>
            <a:r>
              <a:rPr lang="en-US" altLang="ja-JP" sz="1200" i="0" u="none" strike="noStrike" baseline="0" dirty="0">
                <a:latin typeface="PUDShinGoPr6N-Regular"/>
              </a:rPr>
              <a:t>31 </a:t>
            </a:r>
            <a:r>
              <a:rPr lang="ja-JP" altLang="en-US" sz="1200" i="0" u="none" strike="noStrike" baseline="0" dirty="0">
                <a:latin typeface="PUDShinGoPr6N-Regular"/>
              </a:rPr>
              <a:t>日時点で判定。　・上表は、公的年金等に係る雑所得以外の合計所得金額が</a:t>
            </a:r>
            <a:r>
              <a:rPr lang="en-US" altLang="ja-JP" sz="1200" i="0" u="none" strike="noStrike" baseline="0" dirty="0">
                <a:latin typeface="PUDShinGoPr6N-Regular"/>
              </a:rPr>
              <a:t>1,000 </a:t>
            </a:r>
            <a:r>
              <a:rPr lang="ja-JP" altLang="en-US" sz="1200" i="0" u="none" strike="noStrike" baseline="0" dirty="0">
                <a:latin typeface="PUDShinGoPr6N-Regular"/>
              </a:rPr>
              <a:t>万円以下の場合。</a:t>
            </a:r>
          </a:p>
          <a:p>
            <a:pPr algn="l"/>
            <a:r>
              <a:rPr lang="ja-JP" altLang="en-US" sz="1200" i="0" u="none" strike="noStrike" baseline="0" dirty="0">
                <a:latin typeface="PUDShinGoPr6N-Regular"/>
              </a:rPr>
              <a:t>・ 公的年金等に係る雑所得以外の合計所得金額が</a:t>
            </a:r>
            <a:r>
              <a:rPr lang="en-US" altLang="ja-JP" sz="1200" i="0" u="none" strike="noStrike" baseline="0" dirty="0">
                <a:latin typeface="PUDShinGoPr6N-Regular"/>
              </a:rPr>
              <a:t>1,000 </a:t>
            </a:r>
            <a:r>
              <a:rPr lang="ja-JP" altLang="en-US" sz="1200" i="0" u="none" strike="noStrike" baseline="0" dirty="0">
                <a:latin typeface="PUDShinGoPr6N-Regular"/>
              </a:rPr>
              <a:t>万円超</a:t>
            </a:r>
            <a:r>
              <a:rPr lang="en-US" altLang="ja-JP" sz="1200" i="0" u="none" strike="noStrike" baseline="0" dirty="0">
                <a:latin typeface="PUDShinGoPr6N-Regular"/>
              </a:rPr>
              <a:t>2,000 </a:t>
            </a:r>
            <a:r>
              <a:rPr lang="ja-JP" altLang="en-US" sz="1200" i="0" u="none" strike="noStrike" baseline="0" dirty="0">
                <a:latin typeface="PUDShinGoPr6N-Regular"/>
              </a:rPr>
              <a:t>万円以下の場合は控除額が</a:t>
            </a:r>
            <a:r>
              <a:rPr lang="en-US" altLang="ja-JP" sz="1200" i="0" u="none" strike="noStrike" baseline="0" dirty="0">
                <a:latin typeface="PUDShinGoPr6N-Regular"/>
              </a:rPr>
              <a:t>10 </a:t>
            </a:r>
            <a:r>
              <a:rPr lang="ja-JP" altLang="en-US" sz="1200" i="0" u="none" strike="noStrike" baseline="0" dirty="0">
                <a:latin typeface="PUDShinGoPr6N-Regular"/>
              </a:rPr>
              <a:t>万円引下げ、</a:t>
            </a:r>
            <a:endParaRPr lang="en-US" altLang="ja-JP" sz="1200" i="0" u="none" strike="noStrike" baseline="0" dirty="0">
              <a:latin typeface="PUDShinGoPr6N-Regular"/>
            </a:endParaRPr>
          </a:p>
          <a:p>
            <a:pPr algn="l"/>
            <a:r>
              <a:rPr lang="en-US" altLang="ja-JP" sz="1200" dirty="0">
                <a:latin typeface="PUDShinGoPr6N-Regular"/>
              </a:rPr>
              <a:t>     </a:t>
            </a:r>
            <a:r>
              <a:rPr lang="en-US" altLang="ja-JP" sz="1200" i="0" u="none" strike="noStrike" baseline="0" dirty="0">
                <a:latin typeface="PUDShinGoPr6N-Regular"/>
              </a:rPr>
              <a:t>2,000 </a:t>
            </a:r>
            <a:r>
              <a:rPr lang="ja-JP" altLang="en-US" sz="1200" i="0" u="none" strike="noStrike" baseline="0" dirty="0">
                <a:latin typeface="PUDShinGoPr6N-Regular"/>
              </a:rPr>
              <a:t>万円超の場合は控除額が</a:t>
            </a:r>
            <a:r>
              <a:rPr lang="en-US" altLang="ja-JP" sz="1200" i="0" u="none" strike="noStrike" baseline="0" dirty="0">
                <a:latin typeface="PUDShinGoPr6N-Regular"/>
              </a:rPr>
              <a:t>20 </a:t>
            </a:r>
            <a:r>
              <a:rPr lang="ja-JP" altLang="en-US" sz="1200" i="0" u="none" strike="noStrike" baseline="0" dirty="0">
                <a:latin typeface="PUDShinGoPr6N-Regular"/>
              </a:rPr>
              <a:t>万円引下げとなる。</a:t>
            </a:r>
            <a:endParaRPr lang="ja-JP" altLang="en-US" sz="4000" dirty="0"/>
          </a:p>
        </p:txBody>
      </p:sp>
      <p:sp>
        <p:nvSpPr>
          <p:cNvPr id="21" name="テキスト ボックス 20">
            <a:extLst>
              <a:ext uri="{FF2B5EF4-FFF2-40B4-BE49-F238E27FC236}">
                <a16:creationId xmlns:a16="http://schemas.microsoft.com/office/drawing/2014/main" id="{324D79FB-9050-519B-4207-3C2FCD9305BE}"/>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5" name="図 24">
            <a:extLst>
              <a:ext uri="{FF2B5EF4-FFF2-40B4-BE49-F238E27FC236}">
                <a16:creationId xmlns:a16="http://schemas.microsoft.com/office/drawing/2014/main" id="{1B9962A5-0FB3-25CA-F922-8542541CE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1" name="フッター プレースホルダー 5">
            <a:extLst>
              <a:ext uri="{FF2B5EF4-FFF2-40B4-BE49-F238E27FC236}">
                <a16:creationId xmlns:a16="http://schemas.microsoft.com/office/drawing/2014/main" id="{63A4E9E8-2434-30C3-28B0-9F70507CD901}"/>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488863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496FE-1989-8F0F-C6E0-410C1047A11A}"/>
            </a:ext>
          </a:extLst>
        </p:cNvPr>
        <p:cNvGrpSpPr/>
        <p:nvPr/>
      </p:nvGrpSpPr>
      <p:grpSpPr>
        <a:xfrm>
          <a:off x="0" y="0"/>
          <a:ext cx="0" cy="0"/>
          <a:chOff x="0" y="0"/>
          <a:chExt cx="0" cy="0"/>
        </a:xfrm>
      </p:grpSpPr>
      <p:pic>
        <p:nvPicPr>
          <p:cNvPr id="23" name="図 22">
            <a:extLst>
              <a:ext uri="{FF2B5EF4-FFF2-40B4-BE49-F238E27FC236}">
                <a16:creationId xmlns:a16="http://schemas.microsoft.com/office/drawing/2014/main" id="{9D77E5E8-E362-E8B8-3035-2C975EBF33A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164701" y="4976011"/>
            <a:ext cx="9527792" cy="826917"/>
          </a:xfrm>
          <a:prstGeom prst="rect">
            <a:avLst/>
          </a:prstGeom>
        </p:spPr>
      </p:pic>
      <p:sp>
        <p:nvSpPr>
          <p:cNvPr id="5" name="楕円 4">
            <a:extLst>
              <a:ext uri="{FF2B5EF4-FFF2-40B4-BE49-F238E27FC236}">
                <a16:creationId xmlns:a16="http://schemas.microsoft.com/office/drawing/2014/main" id="{45DB601C-871D-0B38-3EB4-C9741626964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B89F52-CC11-E05A-D114-2BC8F62CE46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E0B153F-2F3E-0C99-5767-6045D1ACA3F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774F402-FF2D-AB14-A9B0-2FD762866767}"/>
              </a:ext>
            </a:extLst>
          </p:cNvPr>
          <p:cNvGrpSpPr>
            <a:grpSpLocks noGrp="1" noUngrp="1" noRot="1" noMove="1" noResize="1"/>
          </p:cNvGrpSpPr>
          <p:nvPr/>
        </p:nvGrpSpPr>
        <p:grpSpPr>
          <a:xfrm>
            <a:off x="-12032" y="6176283"/>
            <a:ext cx="1823355" cy="674957"/>
            <a:chOff x="-22918" y="5980339"/>
            <a:chExt cx="1823355" cy="674957"/>
          </a:xfrm>
        </p:grpSpPr>
        <p:sp>
          <p:nvSpPr>
            <p:cNvPr id="7" name="フッター プレースホルダー 5">
              <a:extLst>
                <a:ext uri="{FF2B5EF4-FFF2-40B4-BE49-F238E27FC236}">
                  <a16:creationId xmlns:a16="http://schemas.microsoft.com/office/drawing/2014/main" id="{DDC9A0AA-6550-9CF5-B3FA-38C90C6DDB09}"/>
                </a:ext>
              </a:extLst>
            </p:cNvPr>
            <p:cNvSpPr txBox="1">
              <a:spLocks noGrp="1" noRot="1" noMove="1" noResize="1" noEditPoints="1" noAdjustHandles="1" noChangeArrowheads="1" noChangeShapeType="1"/>
            </p:cNvSpPr>
            <p:nvPr/>
          </p:nvSpPr>
          <p:spPr>
            <a:xfrm>
              <a:off x="-22918"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4731B504-B036-FC1D-48C3-BA8CB1BF1F51}"/>
                </a:ext>
              </a:extLst>
            </p:cNvPr>
            <p:cNvSpPr txBox="1">
              <a:spLocks noGrp="1" noRot="1" noMove="1" noResize="1" noEditPoints="1" noAdjustHandles="1" noChangeArrowheads="1" noChangeShapeType="1"/>
            </p:cNvSpPr>
            <p:nvPr/>
          </p:nvSpPr>
          <p:spPr>
            <a:xfrm>
              <a:off x="-10887" y="6347519"/>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20</a:t>
              </a:r>
              <a:r>
                <a:rPr kumimoji="1" lang="ja-JP" altLang="en-US" sz="1400" dirty="0"/>
                <a:t>ページ</a:t>
              </a:r>
            </a:p>
          </p:txBody>
        </p:sp>
      </p:grpSp>
      <p:pic>
        <p:nvPicPr>
          <p:cNvPr id="3" name="図 2">
            <a:extLst>
              <a:ext uri="{FF2B5EF4-FFF2-40B4-BE49-F238E27FC236}">
                <a16:creationId xmlns:a16="http://schemas.microsoft.com/office/drawing/2014/main" id="{89A36545-0C55-840F-1953-8DAB676ED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133BA364-39A3-9B50-E5EC-E54535B4EABF}"/>
              </a:ext>
            </a:extLst>
          </p:cNvPr>
          <p:cNvGrpSpPr/>
          <p:nvPr/>
        </p:nvGrpSpPr>
        <p:grpSpPr>
          <a:xfrm>
            <a:off x="678730" y="1773655"/>
            <a:ext cx="5887171" cy="530224"/>
            <a:chOff x="668991" y="1966346"/>
            <a:chExt cx="3342160" cy="530224"/>
          </a:xfrm>
        </p:grpSpPr>
        <p:sp>
          <p:nvSpPr>
            <p:cNvPr id="10" name="テキスト ボックス 9">
              <a:extLst>
                <a:ext uri="{FF2B5EF4-FFF2-40B4-BE49-F238E27FC236}">
                  <a16:creationId xmlns:a16="http://schemas.microsoft.com/office/drawing/2014/main" id="{2B254075-16C8-EB2C-B09B-A9DF3F8BF34E}"/>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23C251AF-7659-8D3C-663B-442FC2DAD084}"/>
                </a:ext>
              </a:extLst>
            </p:cNvPr>
            <p:cNvSpPr txBox="1"/>
            <p:nvPr/>
          </p:nvSpPr>
          <p:spPr>
            <a:xfrm>
              <a:off x="960800" y="1973350"/>
              <a:ext cx="3050351" cy="523220"/>
            </a:xfrm>
            <a:prstGeom prst="rect">
              <a:avLst/>
            </a:prstGeom>
            <a:noFill/>
          </p:spPr>
          <p:txBody>
            <a:bodyPr wrap="square">
              <a:spAutoFit/>
            </a:bodyPr>
            <a:lstStyle/>
            <a:p>
              <a:r>
                <a:rPr lang="ja-JP" altLang="en-US" sz="2800" b="1" dirty="0">
                  <a:latin typeface="PUDShinGoPr6N-Medium"/>
                </a:rPr>
                <a:t>公的年金の源泉徴収（所得税）</a:t>
              </a:r>
              <a:endParaRPr lang="ja-JP" altLang="en-US" sz="2800" b="1" dirty="0"/>
            </a:p>
          </p:txBody>
        </p:sp>
      </p:grpSp>
      <p:sp>
        <p:nvSpPr>
          <p:cNvPr id="15" name="テキスト ボックス 14">
            <a:extLst>
              <a:ext uri="{FF2B5EF4-FFF2-40B4-BE49-F238E27FC236}">
                <a16:creationId xmlns:a16="http://schemas.microsoft.com/office/drawing/2014/main" id="{181855D3-96CB-90BA-0ECD-6A59BC50B673}"/>
              </a:ext>
            </a:extLst>
          </p:cNvPr>
          <p:cNvSpPr txBox="1"/>
          <p:nvPr/>
        </p:nvSpPr>
        <p:spPr>
          <a:xfrm>
            <a:off x="1112232" y="2295100"/>
            <a:ext cx="10388338" cy="923330"/>
          </a:xfrm>
          <a:prstGeom prst="rect">
            <a:avLst/>
          </a:prstGeom>
          <a:noFill/>
        </p:spPr>
        <p:txBody>
          <a:bodyPr wrap="square" rtlCol="0">
            <a:spAutoFit/>
          </a:bodyPr>
          <a:lstStyle/>
          <a:p>
            <a:r>
              <a:rPr lang="ja-JP" altLang="en-US" dirty="0"/>
              <a:t>公的年金（老齢年金）の受取額が、一定額以上の人（源泉徴収の対象者）に「扶養親族等申告書」が送付され、それを提出することで各種控除（配偶者控除、扶養控除、障害者控除など）を受けられます。</a:t>
            </a:r>
            <a:endParaRPr kumimoji="1" lang="ja-JP" altLang="en-US" dirty="0"/>
          </a:p>
        </p:txBody>
      </p:sp>
      <p:grpSp>
        <p:nvGrpSpPr>
          <p:cNvPr id="16" name="グループ化 15">
            <a:extLst>
              <a:ext uri="{FF2B5EF4-FFF2-40B4-BE49-F238E27FC236}">
                <a16:creationId xmlns:a16="http://schemas.microsoft.com/office/drawing/2014/main" id="{09A1B527-5E8F-6E9E-6A27-EB8E4F1504D1}"/>
              </a:ext>
            </a:extLst>
          </p:cNvPr>
          <p:cNvGrpSpPr/>
          <p:nvPr/>
        </p:nvGrpSpPr>
        <p:grpSpPr>
          <a:xfrm>
            <a:off x="678730" y="3512781"/>
            <a:ext cx="3727035" cy="530224"/>
            <a:chOff x="668991" y="1966346"/>
            <a:chExt cx="2115846" cy="530224"/>
          </a:xfrm>
        </p:grpSpPr>
        <p:sp>
          <p:nvSpPr>
            <p:cNvPr id="17" name="テキスト ボックス 16">
              <a:extLst>
                <a:ext uri="{FF2B5EF4-FFF2-40B4-BE49-F238E27FC236}">
                  <a16:creationId xmlns:a16="http://schemas.microsoft.com/office/drawing/2014/main" id="{72E3311F-6376-FC70-AA5E-E48A2ADC74E9}"/>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kumimoji="1" lang="en-US" altLang="ja-JP" sz="2400" b="1" dirty="0">
                <a:solidFill>
                  <a:schemeClr val="bg1"/>
                </a:solidFill>
              </a:endParaRPr>
            </a:p>
          </p:txBody>
        </p:sp>
        <p:sp>
          <p:nvSpPr>
            <p:cNvPr id="18" name="テキスト ボックス 17">
              <a:extLst>
                <a:ext uri="{FF2B5EF4-FFF2-40B4-BE49-F238E27FC236}">
                  <a16:creationId xmlns:a16="http://schemas.microsoft.com/office/drawing/2014/main" id="{0748D0FD-56F8-A139-EB4B-0B2B157A9BF9}"/>
                </a:ext>
              </a:extLst>
            </p:cNvPr>
            <p:cNvSpPr txBox="1"/>
            <p:nvPr/>
          </p:nvSpPr>
          <p:spPr>
            <a:xfrm>
              <a:off x="960800" y="1973350"/>
              <a:ext cx="1824037" cy="523220"/>
            </a:xfrm>
            <a:prstGeom prst="rect">
              <a:avLst/>
            </a:prstGeom>
            <a:noFill/>
          </p:spPr>
          <p:txBody>
            <a:bodyPr wrap="square">
              <a:spAutoFit/>
            </a:bodyPr>
            <a:lstStyle/>
            <a:p>
              <a:r>
                <a:rPr lang="ja-JP" altLang="en-US" sz="2800" b="1" dirty="0">
                  <a:latin typeface="PUDShinGoPr6N-Medium"/>
                </a:rPr>
                <a:t>住民税の計算方法</a:t>
              </a:r>
              <a:endParaRPr lang="ja-JP" altLang="en-US" sz="2800" b="1" dirty="0"/>
            </a:p>
          </p:txBody>
        </p:sp>
      </p:grpSp>
      <p:pic>
        <p:nvPicPr>
          <p:cNvPr id="21" name="図 20">
            <a:extLst>
              <a:ext uri="{FF2B5EF4-FFF2-40B4-BE49-F238E27FC236}">
                <a16:creationId xmlns:a16="http://schemas.microsoft.com/office/drawing/2014/main" id="{3A31FD53-FEE3-B83A-9360-AD83047D8D1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6168535" y="3763101"/>
            <a:ext cx="4396958" cy="1174735"/>
          </a:xfrm>
          <a:prstGeom prst="rect">
            <a:avLst/>
          </a:prstGeom>
        </p:spPr>
      </p:pic>
      <p:sp>
        <p:nvSpPr>
          <p:cNvPr id="25" name="テキスト ボックス 24">
            <a:extLst>
              <a:ext uri="{FF2B5EF4-FFF2-40B4-BE49-F238E27FC236}">
                <a16:creationId xmlns:a16="http://schemas.microsoft.com/office/drawing/2014/main" id="{80FF42F0-C442-76E9-9007-A4E2E0EC72B1}"/>
              </a:ext>
            </a:extLst>
          </p:cNvPr>
          <p:cNvSpPr txBox="1"/>
          <p:nvPr/>
        </p:nvSpPr>
        <p:spPr>
          <a:xfrm>
            <a:off x="1126431" y="4032680"/>
            <a:ext cx="4988486" cy="923330"/>
          </a:xfrm>
          <a:prstGeom prst="rect">
            <a:avLst/>
          </a:prstGeom>
          <a:noFill/>
        </p:spPr>
        <p:txBody>
          <a:bodyPr wrap="square" rtlCol="0">
            <a:spAutoFit/>
          </a:bodyPr>
          <a:lstStyle/>
          <a:p>
            <a:r>
              <a:rPr lang="ja-JP" altLang="en-US" dirty="0"/>
              <a:t>住民税は、前年の所得をもとに税額を決定し、翌年に徴収されます。所得税の申告をすれば、住民税の申告は原則不要です。</a:t>
            </a:r>
            <a:endParaRPr kumimoji="1" lang="ja-JP" altLang="en-US" dirty="0"/>
          </a:p>
        </p:txBody>
      </p:sp>
      <p:sp>
        <p:nvSpPr>
          <p:cNvPr id="27" name="テキスト ボックス 26">
            <a:extLst>
              <a:ext uri="{FF2B5EF4-FFF2-40B4-BE49-F238E27FC236}">
                <a16:creationId xmlns:a16="http://schemas.microsoft.com/office/drawing/2014/main" id="{D0693873-4CF9-F6C3-5681-4E98920B7474}"/>
              </a:ext>
            </a:extLst>
          </p:cNvPr>
          <p:cNvSpPr txBox="1">
            <a:spLocks noGrp="1" noRot="1" noMove="1" noResize="1" noEditPoints="1" noAdjustHandles="1" noChangeArrowheads="1" noChangeShapeType="1"/>
          </p:cNvSpPr>
          <p:nvPr/>
        </p:nvSpPr>
        <p:spPr>
          <a:xfrm>
            <a:off x="1866550" y="5869221"/>
            <a:ext cx="8946245" cy="461665"/>
          </a:xfrm>
          <a:prstGeom prst="rect">
            <a:avLst/>
          </a:prstGeom>
          <a:noFill/>
        </p:spPr>
        <p:txBody>
          <a:bodyPr wrap="square">
            <a:spAutoFit/>
          </a:bodyPr>
          <a:lstStyle/>
          <a:p>
            <a:r>
              <a:rPr lang="en-US" altLang="ja-JP" sz="1200" dirty="0"/>
              <a:t>※</a:t>
            </a:r>
            <a:r>
              <a:rPr lang="ja-JP" altLang="en-US" sz="1200" dirty="0"/>
              <a:t>給与天引き（特別徴収）の場合12カ月の分割納付。年金天引き（特別徴収）の場合、年 6 回（年金受給月）の分割納付。</a:t>
            </a:r>
            <a:endParaRPr lang="en-US" altLang="ja-JP" sz="1200" dirty="0"/>
          </a:p>
          <a:p>
            <a:r>
              <a:rPr lang="ja-JP" altLang="en-US" sz="1200" dirty="0"/>
              <a:t>    自営業者など自分で納付（普通徴収）する場合は、市区町村から届く納付書で原則年4 回納付。</a:t>
            </a:r>
          </a:p>
        </p:txBody>
      </p:sp>
      <p:sp>
        <p:nvSpPr>
          <p:cNvPr id="22" name="テキスト ボックス 21">
            <a:extLst>
              <a:ext uri="{FF2B5EF4-FFF2-40B4-BE49-F238E27FC236}">
                <a16:creationId xmlns:a16="http://schemas.microsoft.com/office/drawing/2014/main" id="{1A8D7DA0-0BFF-3779-1ABF-8307E162DACE}"/>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6" name="図 25">
            <a:extLst>
              <a:ext uri="{FF2B5EF4-FFF2-40B4-BE49-F238E27FC236}">
                <a16:creationId xmlns:a16="http://schemas.microsoft.com/office/drawing/2014/main" id="{8AF48943-C047-C3B2-CC71-27EE505CD5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2" name="フッター プレースホルダー 5">
            <a:extLst>
              <a:ext uri="{FF2B5EF4-FFF2-40B4-BE49-F238E27FC236}">
                <a16:creationId xmlns:a16="http://schemas.microsoft.com/office/drawing/2014/main" id="{CEE99C25-E703-B5D4-968E-1A033A7425E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522306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63F9E-8844-E482-424D-DE9B4CFFCAE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22F9A55-A261-8646-ECAD-C5FA0DBF1BCE}"/>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EDD3E4C-F7D6-ED77-BA60-86B6D815C03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4ECDDAE-B519-404F-1C54-BA153849428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53C2C28F-9D82-6945-6803-0A27527EDCB2}"/>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F7510DE7-E240-1AAF-8DB7-CFABC710C0AF}"/>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401FA9A-4A17-0C41-DA65-CACE922E1288}"/>
                </a:ext>
              </a:extLst>
            </p:cNvPr>
            <p:cNvSpPr txBox="1">
              <a:spLocks noGrp="1" noRot="1" noMove="1" noResize="1" noEditPoints="1" noAdjustHandles="1" noChangeArrowheads="1" noChangeShapeType="1"/>
            </p:cNvSpPr>
            <p:nvPr/>
          </p:nvSpPr>
          <p:spPr>
            <a:xfrm>
              <a:off x="-7662"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20</a:t>
              </a:r>
              <a:r>
                <a:rPr kumimoji="1" lang="ja-JP" altLang="en-US" sz="1400" dirty="0"/>
                <a:t>ページ</a:t>
              </a:r>
            </a:p>
          </p:txBody>
        </p:sp>
      </p:grpSp>
      <p:pic>
        <p:nvPicPr>
          <p:cNvPr id="3" name="図 2">
            <a:extLst>
              <a:ext uri="{FF2B5EF4-FFF2-40B4-BE49-F238E27FC236}">
                <a16:creationId xmlns:a16="http://schemas.microsoft.com/office/drawing/2014/main" id="{590FB663-E240-0FAF-146B-B1CC83BB1E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A32018AC-ED9D-0BC2-0347-AC1F8F43D721}"/>
              </a:ext>
            </a:extLst>
          </p:cNvPr>
          <p:cNvGrpSpPr/>
          <p:nvPr/>
        </p:nvGrpSpPr>
        <p:grpSpPr>
          <a:xfrm>
            <a:off x="635712" y="1826481"/>
            <a:ext cx="4544910" cy="526596"/>
            <a:chOff x="668991" y="1966346"/>
            <a:chExt cx="2580157" cy="526596"/>
          </a:xfrm>
        </p:grpSpPr>
        <p:sp>
          <p:nvSpPr>
            <p:cNvPr id="10" name="テキスト ボックス 9">
              <a:extLst>
                <a:ext uri="{FF2B5EF4-FFF2-40B4-BE49-F238E27FC236}">
                  <a16:creationId xmlns:a16="http://schemas.microsoft.com/office/drawing/2014/main" id="{610B4C0E-7C48-EBAE-63ED-E8BC3ACD0867}"/>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４</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66ACB671-70BD-EC13-CAC2-FF081B45BD71}"/>
                </a:ext>
              </a:extLst>
            </p:cNvPr>
            <p:cNvSpPr txBox="1"/>
            <p:nvPr/>
          </p:nvSpPr>
          <p:spPr>
            <a:xfrm>
              <a:off x="956681" y="1969722"/>
              <a:ext cx="2292467" cy="523220"/>
            </a:xfrm>
            <a:prstGeom prst="rect">
              <a:avLst/>
            </a:prstGeom>
            <a:noFill/>
          </p:spPr>
          <p:txBody>
            <a:bodyPr wrap="square">
              <a:spAutoFit/>
            </a:bodyPr>
            <a:lstStyle/>
            <a:p>
              <a:r>
                <a:rPr lang="ja-JP" altLang="en-US" sz="2800" b="1" dirty="0">
                  <a:latin typeface="PUDShinGoPr6N-Medium"/>
                </a:rPr>
                <a:t>確定申告と納税の流れ</a:t>
              </a:r>
              <a:endParaRPr lang="ja-JP" altLang="en-US" sz="2800" b="1" dirty="0"/>
            </a:p>
          </p:txBody>
        </p:sp>
      </p:grpSp>
      <p:grpSp>
        <p:nvGrpSpPr>
          <p:cNvPr id="21" name="グループ化 20">
            <a:extLst>
              <a:ext uri="{FF2B5EF4-FFF2-40B4-BE49-F238E27FC236}">
                <a16:creationId xmlns:a16="http://schemas.microsoft.com/office/drawing/2014/main" id="{4A6EA0BE-455F-A0D5-5EA7-E730324C7474}"/>
              </a:ext>
            </a:extLst>
          </p:cNvPr>
          <p:cNvGrpSpPr/>
          <p:nvPr/>
        </p:nvGrpSpPr>
        <p:grpSpPr>
          <a:xfrm>
            <a:off x="877012" y="2484249"/>
            <a:ext cx="10676672" cy="3682637"/>
            <a:chOff x="661112" y="2382649"/>
            <a:chExt cx="10676672" cy="3682637"/>
          </a:xfrm>
        </p:grpSpPr>
        <p:sp>
          <p:nvSpPr>
            <p:cNvPr id="15" name="テキスト ボックス 14">
              <a:extLst>
                <a:ext uri="{FF2B5EF4-FFF2-40B4-BE49-F238E27FC236}">
                  <a16:creationId xmlns:a16="http://schemas.microsoft.com/office/drawing/2014/main" id="{AD0A18DC-4194-A5B9-467A-290D54CBFA65}"/>
                </a:ext>
              </a:extLst>
            </p:cNvPr>
            <p:cNvSpPr txBox="1"/>
            <p:nvPr/>
          </p:nvSpPr>
          <p:spPr>
            <a:xfrm>
              <a:off x="661112" y="2382649"/>
              <a:ext cx="10676672" cy="1938992"/>
            </a:xfrm>
            <a:prstGeom prst="rect">
              <a:avLst/>
            </a:prstGeom>
            <a:noFill/>
          </p:spPr>
          <p:txBody>
            <a:bodyPr wrap="square" rtlCol="0">
              <a:spAutoFit/>
            </a:bodyPr>
            <a:lstStyle/>
            <a:p>
              <a:r>
                <a:rPr lang="ja-JP" altLang="en-US" sz="2400" b="1" dirty="0">
                  <a:solidFill>
                    <a:srgbClr val="384A9D"/>
                  </a:solidFill>
                </a:rPr>
                <a:t>■</a:t>
              </a:r>
              <a:r>
                <a:rPr lang="ja-JP" altLang="en-US" sz="2400" b="1" dirty="0">
                  <a:solidFill>
                    <a:srgbClr val="0097B0"/>
                  </a:solidFill>
                </a:rPr>
                <a:t> </a:t>
              </a:r>
              <a:r>
                <a:rPr lang="en-US" altLang="ja-JP" sz="2400" dirty="0"/>
                <a:t>1 </a:t>
              </a:r>
              <a:r>
                <a:rPr lang="ja-JP" altLang="en-US" sz="2400" dirty="0"/>
                <a:t>月１日～ </a:t>
              </a:r>
              <a:r>
                <a:rPr lang="en-US" altLang="ja-JP" sz="2400" dirty="0"/>
                <a:t>12 </a:t>
              </a:r>
              <a:r>
                <a:rPr lang="ja-JP" altLang="en-US" sz="2400" dirty="0"/>
                <a:t>月 </a:t>
              </a:r>
              <a:r>
                <a:rPr lang="en-US" altLang="ja-JP" sz="2400" dirty="0"/>
                <a:t>31 </a:t>
              </a:r>
              <a:r>
                <a:rPr lang="ja-JP" altLang="en-US" sz="2400" dirty="0"/>
                <a:t>日の収入を、翌年 </a:t>
              </a:r>
              <a:r>
                <a:rPr lang="en-US" altLang="ja-JP" sz="2400" dirty="0"/>
                <a:t>2 </a:t>
              </a:r>
              <a:r>
                <a:rPr lang="ja-JP" altLang="en-US" sz="2400" dirty="0"/>
                <a:t>月 </a:t>
              </a:r>
              <a:r>
                <a:rPr lang="en-US" altLang="ja-JP" sz="2400" dirty="0"/>
                <a:t>16 </a:t>
              </a:r>
              <a:r>
                <a:rPr lang="ja-JP" altLang="en-US" sz="2400" dirty="0"/>
                <a:t>日～ </a:t>
              </a:r>
              <a:r>
                <a:rPr lang="en-US" altLang="ja-JP" sz="2400" dirty="0"/>
                <a:t>3 </a:t>
              </a:r>
              <a:r>
                <a:rPr lang="ja-JP" altLang="en-US" sz="2400" dirty="0"/>
                <a:t>月 </a:t>
              </a:r>
              <a:r>
                <a:rPr lang="en-US" altLang="ja-JP" sz="2400" dirty="0"/>
                <a:t>15 </a:t>
              </a:r>
              <a:r>
                <a:rPr lang="ja-JP" altLang="en-US" sz="2400" dirty="0"/>
                <a:t>日の間に、</a:t>
              </a:r>
              <a:endParaRPr lang="en-US" altLang="ja-JP" sz="2400" dirty="0"/>
            </a:p>
            <a:p>
              <a:r>
                <a:rPr lang="en-US" altLang="ja-JP" sz="2400" dirty="0"/>
                <a:t>    </a:t>
              </a:r>
              <a:r>
                <a:rPr lang="ja-JP" altLang="en-US" sz="2400" dirty="0"/>
                <a:t>住んでいる場所を管轄する税務署で確定申告し（電子申告も可能）、</a:t>
              </a:r>
              <a:endParaRPr lang="en-US" altLang="ja-JP" sz="2400" dirty="0"/>
            </a:p>
            <a:p>
              <a:r>
                <a:rPr lang="en-US" altLang="ja-JP" sz="2400" dirty="0"/>
                <a:t>    </a:t>
              </a:r>
              <a:r>
                <a:rPr lang="ja-JP" altLang="en-US" sz="2400" dirty="0"/>
                <a:t>所得税の税額が決定します。</a:t>
              </a:r>
              <a:endParaRPr lang="en-US" altLang="ja-JP" sz="2400" dirty="0"/>
            </a:p>
            <a:p>
              <a:r>
                <a:rPr lang="en-US" altLang="ja-JP" sz="2400" dirty="0"/>
                <a:t>    </a:t>
              </a:r>
              <a:r>
                <a:rPr lang="ja-JP" altLang="en-US" sz="2400" dirty="0"/>
                <a:t>税金の還付を受ける場合は、</a:t>
              </a:r>
              <a:r>
                <a:rPr lang="en-US" altLang="ja-JP" sz="2400" dirty="0"/>
                <a:t>2 </a:t>
              </a:r>
              <a:r>
                <a:rPr lang="ja-JP" altLang="en-US" sz="2400" dirty="0"/>
                <a:t>月 </a:t>
              </a:r>
              <a:r>
                <a:rPr lang="en-US" altLang="ja-JP" sz="2400" dirty="0"/>
                <a:t>15</a:t>
              </a:r>
              <a:r>
                <a:rPr lang="ja-JP" altLang="en-US" sz="2400" dirty="0"/>
                <a:t>日以前でも申告書を提出できます</a:t>
              </a:r>
              <a:endParaRPr lang="en-US" altLang="ja-JP" sz="2400" dirty="0"/>
            </a:p>
            <a:p>
              <a:r>
                <a:rPr lang="en-US" altLang="ja-JP" sz="2400" dirty="0"/>
                <a:t>  </a:t>
              </a:r>
              <a:r>
                <a:rPr lang="ja-JP" altLang="en-US" sz="2400" dirty="0"/>
                <a:t>（還付申告）。</a:t>
              </a:r>
              <a:endParaRPr kumimoji="1" lang="ja-JP" altLang="en-US" sz="2400" dirty="0"/>
            </a:p>
          </p:txBody>
        </p:sp>
        <p:sp>
          <p:nvSpPr>
            <p:cNvPr id="18" name="テキスト ボックス 17">
              <a:extLst>
                <a:ext uri="{FF2B5EF4-FFF2-40B4-BE49-F238E27FC236}">
                  <a16:creationId xmlns:a16="http://schemas.microsoft.com/office/drawing/2014/main" id="{2255ACF0-3038-ADA6-46E8-74715301D78A}"/>
                </a:ext>
              </a:extLst>
            </p:cNvPr>
            <p:cNvSpPr txBox="1"/>
            <p:nvPr/>
          </p:nvSpPr>
          <p:spPr>
            <a:xfrm>
              <a:off x="661112" y="4361317"/>
              <a:ext cx="10676672"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solidFill>
                    <a:srgbClr val="0097B0"/>
                  </a:solidFill>
                </a:rPr>
                <a:t> </a:t>
              </a:r>
              <a:r>
                <a:rPr lang="ja-JP" altLang="en-US" sz="2400" b="1" dirty="0"/>
                <a:t>所得税</a:t>
              </a:r>
              <a:r>
                <a:rPr lang="ja-JP" altLang="en-US" sz="2400" dirty="0"/>
                <a:t>は、</a:t>
              </a:r>
              <a:r>
                <a:rPr lang="en-US" altLang="ja-JP" sz="2400" dirty="0"/>
                <a:t>3 </a:t>
              </a:r>
              <a:r>
                <a:rPr lang="ja-JP" altLang="en-US" sz="2400" dirty="0"/>
                <a:t>月 </a:t>
              </a:r>
              <a:r>
                <a:rPr lang="en-US" altLang="ja-JP" sz="2400" dirty="0"/>
                <a:t>15 </a:t>
              </a:r>
              <a:r>
                <a:rPr lang="ja-JP" altLang="en-US" sz="2400" dirty="0"/>
                <a:t>日までに税務署に納めます。</a:t>
              </a:r>
              <a:endParaRPr kumimoji="1" lang="ja-JP" altLang="en-US" sz="2400" dirty="0"/>
            </a:p>
          </p:txBody>
        </p:sp>
        <p:sp>
          <p:nvSpPr>
            <p:cNvPr id="20" name="テキスト ボックス 19">
              <a:extLst>
                <a:ext uri="{FF2B5EF4-FFF2-40B4-BE49-F238E27FC236}">
                  <a16:creationId xmlns:a16="http://schemas.microsoft.com/office/drawing/2014/main" id="{2CB5B412-9E48-B364-C6FF-F2948C1795AA}"/>
                </a:ext>
              </a:extLst>
            </p:cNvPr>
            <p:cNvSpPr txBox="1"/>
            <p:nvPr/>
          </p:nvSpPr>
          <p:spPr>
            <a:xfrm>
              <a:off x="661112" y="4864957"/>
              <a:ext cx="10676672" cy="1200329"/>
            </a:xfrm>
            <a:prstGeom prst="rect">
              <a:avLst/>
            </a:prstGeom>
            <a:noFill/>
          </p:spPr>
          <p:txBody>
            <a:bodyPr wrap="square" rtlCol="0">
              <a:spAutoFit/>
            </a:bodyPr>
            <a:lstStyle/>
            <a:p>
              <a:r>
                <a:rPr lang="ja-JP" altLang="en-US" sz="2400" b="1" dirty="0">
                  <a:solidFill>
                    <a:srgbClr val="384A9D"/>
                  </a:solidFill>
                </a:rPr>
                <a:t>■ </a:t>
              </a:r>
              <a:r>
                <a:rPr lang="ja-JP" altLang="en-US" sz="2400" b="1" dirty="0"/>
                <a:t>住民税</a:t>
              </a:r>
              <a:r>
                <a:rPr lang="ja-JP" altLang="en-US" sz="2400" dirty="0"/>
                <a:t>は、</a:t>
              </a:r>
              <a:r>
                <a:rPr lang="en-US" altLang="ja-JP" sz="2400" dirty="0"/>
                <a:t>6 </a:t>
              </a:r>
              <a:r>
                <a:rPr lang="ja-JP" altLang="en-US" sz="2400" dirty="0"/>
                <a:t>月に納税通知書が市区町村から届きます。</a:t>
              </a:r>
              <a:endParaRPr lang="en-US" altLang="ja-JP" sz="2400" dirty="0"/>
            </a:p>
            <a:p>
              <a:r>
                <a:rPr lang="ja-JP" altLang="en-US" sz="2400" dirty="0"/>
                <a:t>　普通徴収（給与や年金からの天引きではなく、自分で納付）の場合は、</a:t>
              </a:r>
              <a:endParaRPr lang="en-US" altLang="ja-JP" sz="2400" dirty="0"/>
            </a:p>
            <a:p>
              <a:r>
                <a:rPr lang="ja-JP" altLang="en-US" sz="2400" dirty="0"/>
                <a:t>　年税額を </a:t>
              </a:r>
              <a:r>
                <a:rPr lang="en-US" altLang="ja-JP" sz="2400" dirty="0"/>
                <a:t>4 </a:t>
              </a:r>
              <a:r>
                <a:rPr lang="ja-JP" altLang="en-US" sz="2400" dirty="0"/>
                <a:t>等分した金額を </a:t>
              </a:r>
              <a:r>
                <a:rPr lang="en-US" altLang="ja-JP" sz="2400" dirty="0"/>
                <a:t>6 </a:t>
              </a:r>
              <a:r>
                <a:rPr lang="ja-JP" altLang="en-US" sz="2400" dirty="0"/>
                <a:t>月、</a:t>
              </a:r>
              <a:r>
                <a:rPr lang="en-US" altLang="ja-JP" sz="2400" dirty="0"/>
                <a:t>8 </a:t>
              </a:r>
              <a:r>
                <a:rPr lang="ja-JP" altLang="en-US" sz="2400" dirty="0"/>
                <a:t>月、</a:t>
              </a:r>
              <a:r>
                <a:rPr lang="en-US" altLang="ja-JP" sz="2400" dirty="0"/>
                <a:t>10 </a:t>
              </a:r>
              <a:r>
                <a:rPr lang="ja-JP" altLang="en-US" sz="2400" dirty="0"/>
                <a:t>月、翌 </a:t>
              </a:r>
              <a:r>
                <a:rPr lang="en-US" altLang="ja-JP" sz="2400" dirty="0"/>
                <a:t>1 </a:t>
              </a:r>
              <a:r>
                <a:rPr lang="ja-JP" altLang="en-US" sz="2400" dirty="0"/>
                <a:t>月までに納めます。</a:t>
              </a:r>
              <a:endParaRPr kumimoji="1" lang="ja-JP" altLang="en-US" sz="2400" dirty="0"/>
            </a:p>
          </p:txBody>
        </p:sp>
      </p:grpSp>
      <p:sp>
        <p:nvSpPr>
          <p:cNvPr id="19" name="テキスト ボックス 18">
            <a:extLst>
              <a:ext uri="{FF2B5EF4-FFF2-40B4-BE49-F238E27FC236}">
                <a16:creationId xmlns:a16="http://schemas.microsoft.com/office/drawing/2014/main" id="{14D3CA01-B073-A037-8372-6E14284C587D}"/>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3" name="図 22">
            <a:extLst>
              <a:ext uri="{FF2B5EF4-FFF2-40B4-BE49-F238E27FC236}">
                <a16:creationId xmlns:a16="http://schemas.microsoft.com/office/drawing/2014/main" id="{C6E54028-67A7-B1C1-447A-951C71AD6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2" name="フッター プレースホルダー 5">
            <a:extLst>
              <a:ext uri="{FF2B5EF4-FFF2-40B4-BE49-F238E27FC236}">
                <a16:creationId xmlns:a16="http://schemas.microsoft.com/office/drawing/2014/main" id="{08537217-91CA-C085-B7FB-79FC616F5DA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45079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75B20-7A34-187A-7667-0E8D11A5A457}"/>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000F82AE-A39F-83D3-B75A-9965062AC46E}"/>
              </a:ext>
            </a:extLst>
          </p:cNvPr>
          <p:cNvPicPr>
            <a:picLocks noChangeAspect="1"/>
          </p:cNvPicPr>
          <p:nvPr/>
        </p:nvPicPr>
        <p:blipFill>
          <a:blip r:embed="rId3">
            <a:extLst>
              <a:ext uri="{28A0092B-C50C-407E-A947-70E740481C1C}">
                <a14:useLocalDpi xmlns:a14="http://schemas.microsoft.com/office/drawing/2010/main" val="0"/>
              </a:ext>
            </a:extLst>
          </a:blip>
          <a:srcRect l="11930" t="1587"/>
          <a:stretch>
            <a:fillRect/>
          </a:stretch>
        </p:blipFill>
        <p:spPr>
          <a:xfrm>
            <a:off x="309145" y="4015403"/>
            <a:ext cx="1363905" cy="2190859"/>
          </a:xfrm>
          <a:prstGeom prst="rect">
            <a:avLst/>
          </a:prstGeom>
        </p:spPr>
      </p:pic>
      <p:sp>
        <p:nvSpPr>
          <p:cNvPr id="5" name="楕円 4">
            <a:extLst>
              <a:ext uri="{FF2B5EF4-FFF2-40B4-BE49-F238E27FC236}">
                <a16:creationId xmlns:a16="http://schemas.microsoft.com/office/drawing/2014/main" id="{04D97EC6-105F-B6CE-316C-9FAE49D5569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C344D9F-6B73-F270-6B99-1D3549C6F499}"/>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3148A412-31CA-60F0-1FBC-022A8EA02F7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3997CC1D-739E-3B11-5EC3-E7D3330FC784}"/>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0F044D3F-D9D7-777A-7BB1-05DE3722D883}"/>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899BB24E-F07B-A971-D76C-5DB0CC1FC3E8}"/>
                </a:ext>
              </a:extLst>
            </p:cNvPr>
            <p:cNvSpPr txBox="1">
              <a:spLocks noGrp="1" noRot="1" noMove="1" noResize="1" noEditPoints="1" noAdjustHandles="1" noChangeArrowheads="1" noChangeShapeType="1"/>
            </p:cNvSpPr>
            <p:nvPr/>
          </p:nvSpPr>
          <p:spPr>
            <a:xfrm>
              <a:off x="-22176"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20</a:t>
              </a:r>
              <a:r>
                <a:rPr kumimoji="1" lang="ja-JP" altLang="en-US" sz="1400" dirty="0"/>
                <a:t>ページ</a:t>
              </a:r>
            </a:p>
          </p:txBody>
        </p:sp>
      </p:grpSp>
      <p:pic>
        <p:nvPicPr>
          <p:cNvPr id="3" name="図 2">
            <a:extLst>
              <a:ext uri="{FF2B5EF4-FFF2-40B4-BE49-F238E27FC236}">
                <a16:creationId xmlns:a16="http://schemas.microsoft.com/office/drawing/2014/main" id="{90163986-17DF-BCA6-293B-7E5E20E182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2" y="0"/>
            <a:ext cx="12082635" cy="1588658"/>
          </a:xfrm>
          <a:prstGeom prst="rect">
            <a:avLst/>
          </a:prstGeom>
        </p:spPr>
      </p:pic>
      <p:grpSp>
        <p:nvGrpSpPr>
          <p:cNvPr id="2" name="グループ化 1">
            <a:extLst>
              <a:ext uri="{FF2B5EF4-FFF2-40B4-BE49-F238E27FC236}">
                <a16:creationId xmlns:a16="http://schemas.microsoft.com/office/drawing/2014/main" id="{65968390-BA4E-54F7-0EB8-66FE9DD6E295}"/>
              </a:ext>
            </a:extLst>
          </p:cNvPr>
          <p:cNvGrpSpPr/>
          <p:nvPr/>
        </p:nvGrpSpPr>
        <p:grpSpPr>
          <a:xfrm>
            <a:off x="1341250" y="1876434"/>
            <a:ext cx="3506524" cy="526596"/>
            <a:chOff x="668991" y="1966346"/>
            <a:chExt cx="1990662" cy="526596"/>
          </a:xfrm>
        </p:grpSpPr>
        <p:sp>
          <p:nvSpPr>
            <p:cNvPr id="10" name="テキスト ボックス 9">
              <a:extLst>
                <a:ext uri="{FF2B5EF4-FFF2-40B4-BE49-F238E27FC236}">
                  <a16:creationId xmlns:a16="http://schemas.microsoft.com/office/drawing/2014/main" id="{EE09DCE5-EC51-126F-7D6B-B460280B0EDF}"/>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５</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B2012E38-4042-945C-A549-62651C4684DB}"/>
                </a:ext>
              </a:extLst>
            </p:cNvPr>
            <p:cNvSpPr txBox="1"/>
            <p:nvPr/>
          </p:nvSpPr>
          <p:spPr>
            <a:xfrm>
              <a:off x="973163" y="1969722"/>
              <a:ext cx="1686490" cy="523220"/>
            </a:xfrm>
            <a:prstGeom prst="rect">
              <a:avLst/>
            </a:prstGeom>
            <a:noFill/>
          </p:spPr>
          <p:txBody>
            <a:bodyPr wrap="square">
              <a:spAutoFit/>
            </a:bodyPr>
            <a:lstStyle/>
            <a:p>
              <a:r>
                <a:rPr lang="ja-JP" altLang="en-US" sz="2800" b="1" dirty="0">
                  <a:latin typeface="PUDShinGoPr6N-Medium"/>
                </a:rPr>
                <a:t>申告不要の場合</a:t>
              </a:r>
              <a:endParaRPr lang="ja-JP" altLang="en-US" sz="2800" b="1" dirty="0"/>
            </a:p>
          </p:txBody>
        </p:sp>
      </p:grpSp>
      <p:grpSp>
        <p:nvGrpSpPr>
          <p:cNvPr id="25" name="グループ化 24">
            <a:extLst>
              <a:ext uri="{FF2B5EF4-FFF2-40B4-BE49-F238E27FC236}">
                <a16:creationId xmlns:a16="http://schemas.microsoft.com/office/drawing/2014/main" id="{65AF4E2A-2D69-4F21-DF7C-390AD1771505}"/>
              </a:ext>
            </a:extLst>
          </p:cNvPr>
          <p:cNvGrpSpPr/>
          <p:nvPr/>
        </p:nvGrpSpPr>
        <p:grpSpPr>
          <a:xfrm>
            <a:off x="2084127" y="2710244"/>
            <a:ext cx="8594759" cy="1510537"/>
            <a:chOff x="1671617" y="2378708"/>
            <a:chExt cx="8594759" cy="1510537"/>
          </a:xfrm>
        </p:grpSpPr>
        <p:sp>
          <p:nvSpPr>
            <p:cNvPr id="16" name="テキスト ボックス 15">
              <a:extLst>
                <a:ext uri="{FF2B5EF4-FFF2-40B4-BE49-F238E27FC236}">
                  <a16:creationId xmlns:a16="http://schemas.microsoft.com/office/drawing/2014/main" id="{145CB56E-587E-13D9-DA26-D1ED4BF7EAEF}"/>
                </a:ext>
              </a:extLst>
            </p:cNvPr>
            <p:cNvSpPr txBox="1"/>
            <p:nvPr/>
          </p:nvSpPr>
          <p:spPr>
            <a:xfrm>
              <a:off x="1671617" y="2378708"/>
              <a:ext cx="8391558" cy="830997"/>
            </a:xfrm>
            <a:prstGeom prst="rect">
              <a:avLst/>
            </a:prstGeom>
            <a:noFill/>
          </p:spPr>
          <p:txBody>
            <a:bodyPr wrap="square" rtlCol="0">
              <a:spAutoFit/>
            </a:bodyPr>
            <a:lstStyle/>
            <a:p>
              <a:r>
                <a:rPr lang="ja-JP" altLang="en-US" sz="2400" b="1" dirty="0">
                  <a:solidFill>
                    <a:srgbClr val="384A9D"/>
                  </a:solidFill>
                </a:rPr>
                <a:t>■</a:t>
              </a:r>
              <a:r>
                <a:rPr lang="ja-JP" altLang="en-US" sz="2400" b="1" dirty="0">
                  <a:solidFill>
                    <a:srgbClr val="0097B0"/>
                  </a:solidFill>
                </a:rPr>
                <a:t> </a:t>
              </a:r>
              <a:r>
                <a:rPr lang="ja-JP" altLang="en-US" sz="2400" b="1" dirty="0"/>
                <a:t>公的年金等の収入が </a:t>
              </a:r>
              <a:r>
                <a:rPr lang="en-US" altLang="ja-JP" sz="2400" b="1" dirty="0"/>
                <a:t>400 </a:t>
              </a:r>
              <a:r>
                <a:rPr lang="ja-JP" altLang="en-US" sz="2400" b="1" dirty="0"/>
                <a:t>万円以下</a:t>
              </a:r>
              <a:endParaRPr lang="en-US" altLang="ja-JP" sz="2400" b="1" dirty="0"/>
            </a:p>
            <a:p>
              <a:r>
                <a:rPr lang="ja-JP" altLang="en-US" sz="2400" b="1" dirty="0"/>
                <a:t> </a:t>
              </a:r>
              <a:r>
                <a:rPr lang="en-US" altLang="ja-JP" sz="2400" dirty="0"/>
                <a:t>( </a:t>
              </a:r>
              <a:r>
                <a:rPr lang="ja-JP" altLang="en-US" sz="2400" dirty="0"/>
                <a:t>その公的年金等の全部が源泉徴収の対象となっている</a:t>
              </a:r>
              <a:r>
                <a:rPr lang="en-US" altLang="ja-JP" sz="2400" baseline="30000" dirty="0"/>
                <a:t>※</a:t>
              </a:r>
              <a:r>
                <a:rPr lang="en-US" altLang="ja-JP" sz="2400" dirty="0"/>
                <a:t>)</a:t>
              </a:r>
              <a:endParaRPr kumimoji="1" lang="ja-JP" altLang="en-US" sz="2400" dirty="0"/>
            </a:p>
          </p:txBody>
        </p:sp>
        <p:sp>
          <p:nvSpPr>
            <p:cNvPr id="18" name="テキスト ボックス 17">
              <a:extLst>
                <a:ext uri="{FF2B5EF4-FFF2-40B4-BE49-F238E27FC236}">
                  <a16:creationId xmlns:a16="http://schemas.microsoft.com/office/drawing/2014/main" id="{4A8FB536-7B71-C200-0DDE-951E8F33EDF2}"/>
                </a:ext>
              </a:extLst>
            </p:cNvPr>
            <p:cNvSpPr txBox="1"/>
            <p:nvPr/>
          </p:nvSpPr>
          <p:spPr>
            <a:xfrm>
              <a:off x="1671617" y="3427580"/>
              <a:ext cx="8594759"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公的年金等に係る雑所得以外の所得金額が 20 万円以下</a:t>
              </a:r>
            </a:p>
          </p:txBody>
        </p:sp>
      </p:grpSp>
      <p:sp>
        <p:nvSpPr>
          <p:cNvPr id="20" name="四角形: 角を丸くする 19">
            <a:extLst>
              <a:ext uri="{FF2B5EF4-FFF2-40B4-BE49-F238E27FC236}">
                <a16:creationId xmlns:a16="http://schemas.microsoft.com/office/drawing/2014/main" id="{DD930711-459B-E93F-5D5C-ECA52B64ED3B}"/>
              </a:ext>
            </a:extLst>
          </p:cNvPr>
          <p:cNvSpPr/>
          <p:nvPr/>
        </p:nvSpPr>
        <p:spPr>
          <a:xfrm>
            <a:off x="2170605" y="4996533"/>
            <a:ext cx="8218601" cy="659876"/>
          </a:xfrm>
          <a:prstGeom prst="roundRect">
            <a:avLst/>
          </a:prstGeom>
          <a:solidFill>
            <a:srgbClr val="384A9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400" b="1" dirty="0"/>
              <a:t>上記いずれにも該当する場合、確定申告は不要</a:t>
            </a:r>
            <a:endParaRPr kumimoji="1" lang="ja-JP" altLang="en-US" sz="2400" b="1" dirty="0"/>
          </a:p>
        </p:txBody>
      </p:sp>
      <p:sp>
        <p:nvSpPr>
          <p:cNvPr id="22" name="テキスト ボックス 21">
            <a:extLst>
              <a:ext uri="{FF2B5EF4-FFF2-40B4-BE49-F238E27FC236}">
                <a16:creationId xmlns:a16="http://schemas.microsoft.com/office/drawing/2014/main" id="{B1AE2B3E-F596-EBE2-C8A6-B1AE083DA0ED}"/>
              </a:ext>
            </a:extLst>
          </p:cNvPr>
          <p:cNvSpPr txBox="1"/>
          <p:nvPr/>
        </p:nvSpPr>
        <p:spPr>
          <a:xfrm>
            <a:off x="2265685" y="5654551"/>
            <a:ext cx="8218601" cy="369332"/>
          </a:xfrm>
          <a:prstGeom prst="rect">
            <a:avLst/>
          </a:prstGeom>
          <a:noFill/>
        </p:spPr>
        <p:txBody>
          <a:bodyPr wrap="square">
            <a:spAutoFit/>
          </a:bodyPr>
          <a:lstStyle/>
          <a:p>
            <a:r>
              <a:rPr lang="ja-JP" altLang="en-US" dirty="0"/>
              <a:t>ただし、確定申告をすることにより税金の還付を受けられる場合があります。</a:t>
            </a:r>
          </a:p>
        </p:txBody>
      </p:sp>
      <p:sp>
        <p:nvSpPr>
          <p:cNvPr id="24" name="テキスト ボックス 23">
            <a:extLst>
              <a:ext uri="{FF2B5EF4-FFF2-40B4-BE49-F238E27FC236}">
                <a16:creationId xmlns:a16="http://schemas.microsoft.com/office/drawing/2014/main" id="{D385B389-F43C-2F12-8C93-A0BAED9F4C1D}"/>
              </a:ext>
            </a:extLst>
          </p:cNvPr>
          <p:cNvSpPr txBox="1"/>
          <p:nvPr/>
        </p:nvSpPr>
        <p:spPr>
          <a:xfrm>
            <a:off x="2438818" y="4315761"/>
            <a:ext cx="6857155" cy="523220"/>
          </a:xfrm>
          <a:prstGeom prst="rect">
            <a:avLst/>
          </a:prstGeom>
          <a:noFill/>
        </p:spPr>
        <p:txBody>
          <a:bodyPr wrap="square">
            <a:spAutoFit/>
          </a:bodyPr>
          <a:lstStyle/>
          <a:p>
            <a:r>
              <a:rPr lang="en-US" altLang="ja-JP" sz="1400" dirty="0"/>
              <a:t>※</a:t>
            </a:r>
            <a:r>
              <a:rPr lang="ja-JP" altLang="en-US" sz="1400" dirty="0"/>
              <a:t>外国の法令に基づいて支払われる公的年金等は源泉徴収の対象とならないため、</a:t>
            </a:r>
            <a:endParaRPr lang="en-US" altLang="ja-JP" sz="1400" dirty="0"/>
          </a:p>
          <a:p>
            <a:r>
              <a:rPr lang="en-US" altLang="ja-JP" sz="1400" dirty="0"/>
              <a:t>   </a:t>
            </a:r>
            <a:r>
              <a:rPr lang="ja-JP" altLang="en-US" sz="1400" dirty="0"/>
              <a:t>年金収入の一部に含まれる場合などは確定申告を行う必要がある。</a:t>
            </a:r>
          </a:p>
        </p:txBody>
      </p:sp>
      <p:sp>
        <p:nvSpPr>
          <p:cNvPr id="21" name="テキスト ボックス 20">
            <a:extLst>
              <a:ext uri="{FF2B5EF4-FFF2-40B4-BE49-F238E27FC236}">
                <a16:creationId xmlns:a16="http://schemas.microsoft.com/office/drawing/2014/main" id="{F4314027-3274-37FF-4F0B-ED9F071F3240}"/>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pic>
        <p:nvPicPr>
          <p:cNvPr id="26" name="図 25">
            <a:extLst>
              <a:ext uri="{FF2B5EF4-FFF2-40B4-BE49-F238E27FC236}">
                <a16:creationId xmlns:a16="http://schemas.microsoft.com/office/drawing/2014/main" id="{973D6F10-B1A6-2F61-D2E0-83BCC8BE97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62037" y="537118"/>
            <a:ext cx="2438740" cy="514422"/>
          </a:xfrm>
          <a:prstGeom prst="rect">
            <a:avLst/>
          </a:prstGeom>
        </p:spPr>
      </p:pic>
      <p:sp>
        <p:nvSpPr>
          <p:cNvPr id="12" name="フッター プレースホルダー 5">
            <a:extLst>
              <a:ext uri="{FF2B5EF4-FFF2-40B4-BE49-F238E27FC236}">
                <a16:creationId xmlns:a16="http://schemas.microsoft.com/office/drawing/2014/main" id="{1B6B1386-E1F9-C765-81D8-0F29491DA33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8322231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A8F59-494C-1E3A-F43B-DAA0EC5D0992}"/>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75353DD4-95AB-79D9-87F7-CB7FC6FB2C1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t="7306" b="33139"/>
          <a:stretch>
            <a:fillRect/>
          </a:stretch>
        </p:blipFill>
        <p:spPr>
          <a:xfrm>
            <a:off x="649386" y="2291011"/>
            <a:ext cx="10786057" cy="3693957"/>
          </a:xfrm>
          <a:prstGeom prst="rect">
            <a:avLst/>
          </a:prstGeom>
        </p:spPr>
      </p:pic>
      <p:sp>
        <p:nvSpPr>
          <p:cNvPr id="5" name="楕円 4">
            <a:extLst>
              <a:ext uri="{FF2B5EF4-FFF2-40B4-BE49-F238E27FC236}">
                <a16:creationId xmlns:a16="http://schemas.microsoft.com/office/drawing/2014/main" id="{C78EF9B7-33CF-FDBC-8034-E62EDF442E1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BFDB08A-6BFC-B32B-3BF3-3D7532D2B54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0F736B5C-0070-93ED-43CA-5DE1AB20164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E9EC823-9316-14B1-4A1F-1114E10858BE}"/>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783347FE-B098-1644-325E-C9169DE8FDFC}"/>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C871B4A-DCCA-1C94-4861-F3AAF14E9684}"/>
                </a:ext>
              </a:extLst>
            </p:cNvPr>
            <p:cNvSpPr txBox="1">
              <a:spLocks noGrp="1" noRot="1" noMove="1" noResize="1" noEditPoints="1" noAdjustHandles="1" noChangeArrowheads="1" noChangeShapeType="1"/>
            </p:cNvSpPr>
            <p:nvPr/>
          </p:nvSpPr>
          <p:spPr>
            <a:xfrm>
              <a:off x="-22176"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21</a:t>
              </a:r>
              <a:r>
                <a:rPr kumimoji="1" lang="ja-JP" altLang="en-US" sz="1400" dirty="0"/>
                <a:t>ページ</a:t>
              </a:r>
            </a:p>
          </p:txBody>
        </p:sp>
      </p:grpSp>
      <p:pic>
        <p:nvPicPr>
          <p:cNvPr id="3" name="図 2">
            <a:extLst>
              <a:ext uri="{FF2B5EF4-FFF2-40B4-BE49-F238E27FC236}">
                <a16:creationId xmlns:a16="http://schemas.microsoft.com/office/drawing/2014/main" id="{38708C67-8BDF-21C8-2FC7-BCD14A179D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9" name="テキスト ボックス 18">
            <a:extLst>
              <a:ext uri="{FF2B5EF4-FFF2-40B4-BE49-F238E27FC236}">
                <a16:creationId xmlns:a16="http://schemas.microsoft.com/office/drawing/2014/main" id="{4D0044D8-A3BE-6DAA-7DE9-FA17443C2FE1}"/>
              </a:ext>
            </a:extLst>
          </p:cNvPr>
          <p:cNvSpPr txBox="1">
            <a:spLocks noGrp="1" noRot="1" noMove="1" noResize="1" noEditPoints="1" noAdjustHandles="1" noChangeArrowheads="1" noChangeShapeType="1"/>
          </p:cNvSpPr>
          <p:nvPr/>
        </p:nvSpPr>
        <p:spPr>
          <a:xfrm>
            <a:off x="8067676" y="5617127"/>
            <a:ext cx="3474938" cy="738664"/>
          </a:xfrm>
          <a:prstGeom prst="borderCallout1">
            <a:avLst>
              <a:gd name="adj1" fmla="val -831"/>
              <a:gd name="adj2" fmla="val 3596"/>
              <a:gd name="adj3" fmla="val -44469"/>
              <a:gd name="adj4" fmla="val -4711"/>
            </a:avLst>
          </a:prstGeom>
          <a:solidFill>
            <a:schemeClr val="bg1">
              <a:lumMod val="95000"/>
            </a:schemeClr>
          </a:solidFill>
          <a:ln>
            <a:solidFill>
              <a:schemeClr val="bg1">
                <a:lumMod val="65000"/>
              </a:schemeClr>
            </a:solidFill>
          </a:ln>
        </p:spPr>
        <p:txBody>
          <a:bodyPr wrap="square">
            <a:spAutoFit/>
          </a:bodyPr>
          <a:lstStyle/>
          <a:p>
            <a:r>
              <a:rPr lang="ja-JP" altLang="en-US" sz="1400" b="1" i="0" u="none" strike="noStrike" baseline="0" dirty="0">
                <a:solidFill>
                  <a:srgbClr val="000000"/>
                </a:solidFill>
                <a:latin typeface="UDShinGoPr6N-Regular"/>
              </a:rPr>
              <a:t>法定相続分どおりに相続したと仮定して、</a:t>
            </a:r>
            <a:endParaRPr lang="en-US" altLang="ja-JP" sz="1400" b="1" i="0" u="none" strike="noStrike" baseline="0" dirty="0">
              <a:solidFill>
                <a:srgbClr val="000000"/>
              </a:solidFill>
              <a:latin typeface="UDShinGoPr6N-Regular"/>
            </a:endParaRPr>
          </a:p>
          <a:p>
            <a:r>
              <a:rPr lang="ja-JP" altLang="en-US" sz="1400" b="1" dirty="0">
                <a:solidFill>
                  <a:srgbClr val="000000"/>
                </a:solidFill>
                <a:latin typeface="UDShinGoPr6N-Medium"/>
              </a:rPr>
              <a:t>各人の仮の相続税額を</a:t>
            </a:r>
            <a:r>
              <a:rPr lang="ja-JP" altLang="en-US" sz="1400" b="1" i="0" u="none" strike="noStrike" baseline="0" dirty="0">
                <a:solidFill>
                  <a:srgbClr val="000000"/>
                </a:solidFill>
                <a:latin typeface="UDShinGoPr6N-Regular"/>
              </a:rPr>
              <a:t>計算</a:t>
            </a:r>
            <a:r>
              <a:rPr lang="ja-JP" altLang="en-US" sz="1400" b="1" dirty="0">
                <a:solidFill>
                  <a:srgbClr val="0066FF"/>
                </a:solidFill>
                <a:latin typeface="UDShinGoPr6N-Medium"/>
              </a:rPr>
              <a:t> </a:t>
            </a:r>
            <a:endParaRPr lang="en-US" altLang="ja-JP" sz="1400" b="1" dirty="0">
              <a:solidFill>
                <a:srgbClr val="0066FF"/>
              </a:solidFill>
              <a:latin typeface="UDShinGoPr6N-Medium"/>
            </a:endParaRPr>
          </a:p>
          <a:p>
            <a:r>
              <a:rPr lang="ja-JP" altLang="en-US" sz="1400" b="1" dirty="0">
                <a:solidFill>
                  <a:srgbClr val="384A9D"/>
                </a:solidFill>
                <a:latin typeface="UDShinGoPr6N-Medium"/>
              </a:rPr>
              <a:t>➡</a:t>
            </a:r>
            <a:r>
              <a:rPr lang="ja-JP" altLang="en-US" sz="1400" b="1" dirty="0">
                <a:solidFill>
                  <a:srgbClr val="0066FF"/>
                </a:solidFill>
                <a:latin typeface="UDShinGoPr6N-Medium"/>
              </a:rPr>
              <a:t> </a:t>
            </a:r>
            <a:r>
              <a:rPr lang="ja-JP" altLang="en-US" sz="1400" b="1" dirty="0">
                <a:solidFill>
                  <a:srgbClr val="000000"/>
                </a:solidFill>
                <a:latin typeface="UDShinGoPr6N-Medium"/>
              </a:rPr>
              <a:t>合計して相続税の総額を算出。</a:t>
            </a:r>
            <a:endParaRPr lang="ja-JP" altLang="en-US" sz="1400" b="1" dirty="0"/>
          </a:p>
        </p:txBody>
      </p:sp>
      <p:grpSp>
        <p:nvGrpSpPr>
          <p:cNvPr id="14" name="グループ化 13">
            <a:extLst>
              <a:ext uri="{FF2B5EF4-FFF2-40B4-BE49-F238E27FC236}">
                <a16:creationId xmlns:a16="http://schemas.microsoft.com/office/drawing/2014/main" id="{6D5F98C7-B6B6-CCB6-8E12-A1BF4FA3F4C4}"/>
              </a:ext>
            </a:extLst>
          </p:cNvPr>
          <p:cNvGrpSpPr/>
          <p:nvPr/>
        </p:nvGrpSpPr>
        <p:grpSpPr>
          <a:xfrm>
            <a:off x="444679" y="1724094"/>
            <a:ext cx="9657265" cy="555624"/>
            <a:chOff x="436660" y="1769244"/>
            <a:chExt cx="9657265" cy="555624"/>
          </a:xfrm>
        </p:grpSpPr>
        <p:grpSp>
          <p:nvGrpSpPr>
            <p:cNvPr id="2" name="グループ化 1">
              <a:extLst>
                <a:ext uri="{FF2B5EF4-FFF2-40B4-BE49-F238E27FC236}">
                  <a16:creationId xmlns:a16="http://schemas.microsoft.com/office/drawing/2014/main" id="{87DFDCB6-8D81-8D44-5F9D-02E756793DE9}"/>
                </a:ext>
              </a:extLst>
            </p:cNvPr>
            <p:cNvGrpSpPr/>
            <p:nvPr/>
          </p:nvGrpSpPr>
          <p:grpSpPr>
            <a:xfrm>
              <a:off x="436660" y="1769244"/>
              <a:ext cx="4602968" cy="555624"/>
              <a:chOff x="668991" y="1966346"/>
              <a:chExt cx="2613116" cy="555624"/>
            </a:xfrm>
          </p:grpSpPr>
          <p:sp>
            <p:nvSpPr>
              <p:cNvPr id="11" name="テキスト ボックス 10">
                <a:extLst>
                  <a:ext uri="{FF2B5EF4-FFF2-40B4-BE49-F238E27FC236}">
                    <a16:creationId xmlns:a16="http://schemas.microsoft.com/office/drawing/2014/main" id="{E23F8EB4-43B3-4BA5-5156-7805237C0659}"/>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8778EFF-9CFE-302A-EC22-AEEC13596636}"/>
                  </a:ext>
                </a:extLst>
              </p:cNvPr>
              <p:cNvSpPr txBox="1"/>
              <p:nvPr/>
            </p:nvSpPr>
            <p:spPr>
              <a:xfrm>
                <a:off x="989640" y="1998750"/>
                <a:ext cx="2292467" cy="523220"/>
              </a:xfrm>
              <a:prstGeom prst="rect">
                <a:avLst/>
              </a:prstGeom>
              <a:noFill/>
            </p:spPr>
            <p:txBody>
              <a:bodyPr wrap="square">
                <a:spAutoFit/>
              </a:bodyPr>
              <a:lstStyle/>
              <a:p>
                <a:r>
                  <a:rPr lang="ja-JP" altLang="en-US" sz="2800" b="1" dirty="0">
                    <a:latin typeface="PUDShinGoPr6N-Medium"/>
                  </a:rPr>
                  <a:t>相続税の計算方法</a:t>
                </a:r>
                <a:endParaRPr lang="ja-JP" altLang="en-US" sz="2800" b="1" dirty="0"/>
              </a:p>
            </p:txBody>
          </p:sp>
        </p:grpSp>
        <p:sp>
          <p:nvSpPr>
            <p:cNvPr id="21" name="テキスト ボックス 20">
              <a:extLst>
                <a:ext uri="{FF2B5EF4-FFF2-40B4-BE49-F238E27FC236}">
                  <a16:creationId xmlns:a16="http://schemas.microsoft.com/office/drawing/2014/main" id="{FCBCA431-1180-203A-CEE3-01730679B47E}"/>
                </a:ext>
              </a:extLst>
            </p:cNvPr>
            <p:cNvSpPr txBox="1"/>
            <p:nvPr/>
          </p:nvSpPr>
          <p:spPr>
            <a:xfrm>
              <a:off x="4060409" y="1855964"/>
              <a:ext cx="6033516" cy="400110"/>
            </a:xfrm>
            <a:prstGeom prst="rect">
              <a:avLst/>
            </a:prstGeom>
            <a:solidFill>
              <a:srgbClr val="DEDEEE"/>
            </a:solidFill>
          </p:spPr>
          <p:txBody>
            <a:bodyPr wrap="square">
              <a:spAutoFit/>
            </a:bodyPr>
            <a:lstStyle/>
            <a:p>
              <a:pPr algn="ctr"/>
              <a:r>
                <a:rPr lang="ja-JP" altLang="en-US" sz="2000" b="1" i="0" u="none" strike="noStrike" baseline="0" dirty="0">
                  <a:latin typeface="PUDShinGoPr6N-Medium"/>
                </a:rPr>
                <a:t>法定相続人が配偶者と子ども２人の計３人の場合</a:t>
              </a:r>
              <a:endParaRPr lang="ja-JP" altLang="en-US" sz="4400" b="1" dirty="0"/>
            </a:p>
          </p:txBody>
        </p:sp>
      </p:grpSp>
      <p:sp>
        <p:nvSpPr>
          <p:cNvPr id="20" name="テキスト ボックス 19">
            <a:extLst>
              <a:ext uri="{FF2B5EF4-FFF2-40B4-BE49-F238E27FC236}">
                <a16:creationId xmlns:a16="http://schemas.microsoft.com/office/drawing/2014/main" id="{E035EFCB-AF22-C4A7-EE5B-DC9DC205DA52}"/>
              </a:ext>
            </a:extLst>
          </p:cNvPr>
          <p:cNvSpPr txBox="1"/>
          <p:nvPr/>
        </p:nvSpPr>
        <p:spPr>
          <a:xfrm>
            <a:off x="1745822" y="469414"/>
            <a:ext cx="5957155"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C9DFE47B-E8D6-F5BF-4661-7705C521155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15" name="図 14">
            <a:extLst>
              <a:ext uri="{FF2B5EF4-FFF2-40B4-BE49-F238E27FC236}">
                <a16:creationId xmlns:a16="http://schemas.microsoft.com/office/drawing/2014/main" id="{217310FB-6E05-FEFB-CD8F-0178AC0CA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Tree>
    <p:extLst>
      <p:ext uri="{BB962C8B-B14F-4D97-AF65-F5344CB8AC3E}">
        <p14:creationId xmlns:p14="http://schemas.microsoft.com/office/powerpoint/2010/main" val="34812060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6A542-055F-AB5A-99D2-527A91796D5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9757ADAC-6EBF-476A-3053-488C11172C7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377225F-41D2-76F1-2178-B04EC0572821}"/>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394EFCEE-6D7B-87CF-FC93-852B3EAF214D}"/>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8270815-8553-0715-30F6-58F4DC0C4479}"/>
              </a:ext>
            </a:extLst>
          </p:cNvPr>
          <p:cNvGrpSpPr>
            <a:grpSpLocks noGrp="1" noUngrp="1" noRot="1" noMove="1" noResize="1"/>
          </p:cNvGrpSpPr>
          <p:nvPr/>
        </p:nvGrpSpPr>
        <p:grpSpPr>
          <a:xfrm>
            <a:off x="-11289" y="6176283"/>
            <a:ext cx="1823355" cy="662925"/>
            <a:chOff x="-22175" y="5980339"/>
            <a:chExt cx="1823355" cy="662925"/>
          </a:xfrm>
        </p:grpSpPr>
        <p:sp>
          <p:nvSpPr>
            <p:cNvPr id="7" name="フッター プレースホルダー 5">
              <a:extLst>
                <a:ext uri="{FF2B5EF4-FFF2-40B4-BE49-F238E27FC236}">
                  <a16:creationId xmlns:a16="http://schemas.microsoft.com/office/drawing/2014/main" id="{DBAECF71-D165-6E32-A160-C9BDAE97F0D1}"/>
                </a:ext>
              </a:extLst>
            </p:cNvPr>
            <p:cNvSpPr txBox="1">
              <a:spLocks noGrp="1" noRot="1" noMove="1" noResize="1" noEditPoints="1" noAdjustHandles="1" noChangeArrowheads="1" noChangeShapeType="1"/>
            </p:cNvSpPr>
            <p:nvPr/>
          </p:nvSpPr>
          <p:spPr>
            <a:xfrm>
              <a:off x="-22175"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B9341E9-7670-6E69-9170-5B9EDDFFBE2B}"/>
                </a:ext>
              </a:extLst>
            </p:cNvPr>
            <p:cNvSpPr txBox="1">
              <a:spLocks noGrp="1" noRot="1" noMove="1" noResize="1" noEditPoints="1" noAdjustHandles="1" noChangeArrowheads="1" noChangeShapeType="1"/>
            </p:cNvSpPr>
            <p:nvPr/>
          </p:nvSpPr>
          <p:spPr>
            <a:xfrm>
              <a:off x="-22038"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21</a:t>
              </a:r>
              <a:r>
                <a:rPr kumimoji="1" lang="ja-JP" altLang="en-US" sz="1400" dirty="0"/>
                <a:t>ページ</a:t>
              </a:r>
            </a:p>
          </p:txBody>
        </p:sp>
      </p:grpSp>
      <p:pic>
        <p:nvPicPr>
          <p:cNvPr id="3" name="図 2">
            <a:extLst>
              <a:ext uri="{FF2B5EF4-FFF2-40B4-BE49-F238E27FC236}">
                <a16:creationId xmlns:a16="http://schemas.microsoft.com/office/drawing/2014/main" id="{87A1623F-2829-0434-688C-177936A2BD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27F3F36C-53E2-3899-18A5-10D90B6202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grpSp>
        <p:nvGrpSpPr>
          <p:cNvPr id="2" name="グループ化 1">
            <a:extLst>
              <a:ext uri="{FF2B5EF4-FFF2-40B4-BE49-F238E27FC236}">
                <a16:creationId xmlns:a16="http://schemas.microsoft.com/office/drawing/2014/main" id="{53FFC856-88EC-4D01-988A-96A39A24E459}"/>
              </a:ext>
            </a:extLst>
          </p:cNvPr>
          <p:cNvGrpSpPr/>
          <p:nvPr/>
        </p:nvGrpSpPr>
        <p:grpSpPr>
          <a:xfrm>
            <a:off x="1659035" y="1716500"/>
            <a:ext cx="3998815" cy="568324"/>
            <a:chOff x="668991" y="1966346"/>
            <a:chExt cx="2270137" cy="568324"/>
          </a:xfrm>
        </p:grpSpPr>
        <p:sp>
          <p:nvSpPr>
            <p:cNvPr id="11" name="テキスト ボックス 10">
              <a:extLst>
                <a:ext uri="{FF2B5EF4-FFF2-40B4-BE49-F238E27FC236}">
                  <a16:creationId xmlns:a16="http://schemas.microsoft.com/office/drawing/2014/main" id="{135A2CF6-40A5-05B5-AAB2-4D60595D2144}"/>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１</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0AF6EDA-0BDA-77DE-4F15-EA7815198F53}"/>
                </a:ext>
              </a:extLst>
            </p:cNvPr>
            <p:cNvSpPr txBox="1"/>
            <p:nvPr/>
          </p:nvSpPr>
          <p:spPr>
            <a:xfrm>
              <a:off x="989641" y="2011450"/>
              <a:ext cx="1949487" cy="523220"/>
            </a:xfrm>
            <a:prstGeom prst="rect">
              <a:avLst/>
            </a:prstGeom>
            <a:noFill/>
          </p:spPr>
          <p:txBody>
            <a:bodyPr wrap="square">
              <a:spAutoFit/>
            </a:bodyPr>
            <a:lstStyle/>
            <a:p>
              <a:r>
                <a:rPr lang="ja-JP" altLang="en-US" sz="2800" b="1" dirty="0">
                  <a:latin typeface="PUDShinGoPr6N-Medium"/>
                </a:rPr>
                <a:t>相続税の計算方法</a:t>
              </a:r>
              <a:endParaRPr lang="ja-JP" altLang="en-US" sz="2800" b="1" dirty="0"/>
            </a:p>
          </p:txBody>
        </p:sp>
      </p:grpSp>
      <p:grpSp>
        <p:nvGrpSpPr>
          <p:cNvPr id="17" name="グループ化 16">
            <a:extLst>
              <a:ext uri="{FF2B5EF4-FFF2-40B4-BE49-F238E27FC236}">
                <a16:creationId xmlns:a16="http://schemas.microsoft.com/office/drawing/2014/main" id="{AECC2A16-76E5-D025-D9FE-6EE47DAB89DC}"/>
              </a:ext>
            </a:extLst>
          </p:cNvPr>
          <p:cNvGrpSpPr>
            <a:grpSpLocks noGrp="1" noUngrp="1" noRot="1" noMove="1" noResize="1"/>
          </p:cNvGrpSpPr>
          <p:nvPr/>
        </p:nvGrpSpPr>
        <p:grpSpPr>
          <a:xfrm>
            <a:off x="2373925" y="2328754"/>
            <a:ext cx="7444149" cy="3994938"/>
            <a:chOff x="2542336" y="2351462"/>
            <a:chExt cx="7444149" cy="3994938"/>
          </a:xfrm>
        </p:grpSpPr>
        <p:pic>
          <p:nvPicPr>
            <p:cNvPr id="15" name="図 14">
              <a:extLst>
                <a:ext uri="{FF2B5EF4-FFF2-40B4-BE49-F238E27FC236}">
                  <a16:creationId xmlns:a16="http://schemas.microsoft.com/office/drawing/2014/main" id="{966D2B89-1525-7383-FA86-77002046F43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2612375" y="2743605"/>
              <a:ext cx="7374110" cy="3602795"/>
            </a:xfrm>
            <a:prstGeom prst="rect">
              <a:avLst/>
            </a:prstGeom>
          </p:spPr>
        </p:pic>
        <p:sp>
          <p:nvSpPr>
            <p:cNvPr id="16" name="テキスト ボックス 15">
              <a:extLst>
                <a:ext uri="{FF2B5EF4-FFF2-40B4-BE49-F238E27FC236}">
                  <a16:creationId xmlns:a16="http://schemas.microsoft.com/office/drawing/2014/main" id="{00E11215-0D49-AC51-641D-BF44B5AFA69C}"/>
                </a:ext>
              </a:extLst>
            </p:cNvPr>
            <p:cNvSpPr txBox="1">
              <a:spLocks noGrp="1" noRot="1" noMove="1" noResize="1" noEditPoints="1" noAdjustHandles="1" noChangeArrowheads="1" noChangeShapeType="1"/>
            </p:cNvSpPr>
            <p:nvPr/>
          </p:nvSpPr>
          <p:spPr>
            <a:xfrm>
              <a:off x="2542336" y="2351462"/>
              <a:ext cx="4440328"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相続税の速算表　</a:t>
              </a:r>
              <a:r>
                <a:rPr lang="en-US" altLang="ja-JP" sz="2400" b="1" dirty="0">
                  <a:latin typeface="PUDShinGoPr6N-Medium"/>
                </a:rPr>
                <a:t>A×B</a:t>
              </a:r>
              <a:r>
                <a:rPr lang="ja-JP" altLang="en-US" sz="2400" b="1" dirty="0">
                  <a:latin typeface="PUDShinGoPr6N-Medium"/>
                </a:rPr>
                <a:t>－</a:t>
              </a:r>
              <a:r>
                <a:rPr lang="en-US" altLang="ja-JP" sz="2400" b="1" dirty="0">
                  <a:latin typeface="PUDShinGoPr6N-Medium"/>
                </a:rPr>
                <a:t>C</a:t>
              </a:r>
              <a:endParaRPr kumimoji="1" lang="ja-JP" altLang="en-US" sz="2400" dirty="0"/>
            </a:p>
          </p:txBody>
        </p:sp>
      </p:grpSp>
      <p:sp>
        <p:nvSpPr>
          <p:cNvPr id="28" name="テキスト ボックス 27">
            <a:extLst>
              <a:ext uri="{FF2B5EF4-FFF2-40B4-BE49-F238E27FC236}">
                <a16:creationId xmlns:a16="http://schemas.microsoft.com/office/drawing/2014/main" id="{56EE5E25-D993-EB37-4296-17237478CA2E}"/>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81D1D2F4-2449-2E0C-6910-F58A0F007D0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3955512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68D51-902F-17B4-87E9-DE5466F9BD3D}"/>
            </a:ext>
          </a:extLst>
        </p:cNvPr>
        <p:cNvGrpSpPr/>
        <p:nvPr/>
      </p:nvGrpSpPr>
      <p:grpSpPr>
        <a:xfrm>
          <a:off x="0" y="0"/>
          <a:ext cx="0" cy="0"/>
          <a:chOff x="0" y="0"/>
          <a:chExt cx="0" cy="0"/>
        </a:xfrm>
      </p:grpSpPr>
      <p:sp>
        <p:nvSpPr>
          <p:cNvPr id="30" name="楕円 29">
            <a:extLst>
              <a:ext uri="{FF2B5EF4-FFF2-40B4-BE49-F238E27FC236}">
                <a16:creationId xmlns:a16="http://schemas.microsoft.com/office/drawing/2014/main" id="{587D5030-5F95-21A1-B1DF-EC616D34A10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5581C970-D5C0-96CF-7BC3-7A289E7089DD}"/>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2D4A43BA-418A-6440-5541-05F2DF79B058}"/>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C7CC014-B179-0679-6589-16E99B9F42CD}"/>
                </a:ext>
              </a:extLst>
            </p:cNvPr>
            <p:cNvSpPr txBox="1">
              <a:spLocks noGrp="1" noRot="1" noMove="1" noResize="1" noEditPoints="1" noAdjustHandles="1" noChangeArrowheads="1" noChangeShapeType="1"/>
            </p:cNvSpPr>
            <p:nvPr/>
          </p:nvSpPr>
          <p:spPr>
            <a:xfrm>
              <a:off x="-22038"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21</a:t>
              </a:r>
              <a:r>
                <a:rPr kumimoji="1" lang="ja-JP" altLang="en-US" sz="1400" dirty="0"/>
                <a:t>ページ</a:t>
              </a:r>
            </a:p>
          </p:txBody>
        </p:sp>
      </p:grpSp>
      <p:pic>
        <p:nvPicPr>
          <p:cNvPr id="3" name="図 2">
            <a:extLst>
              <a:ext uri="{FF2B5EF4-FFF2-40B4-BE49-F238E27FC236}">
                <a16:creationId xmlns:a16="http://schemas.microsoft.com/office/drawing/2014/main" id="{C9EDD448-EDE7-FC57-266C-1749CD0630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21" name="テキスト ボックス 20">
            <a:extLst>
              <a:ext uri="{FF2B5EF4-FFF2-40B4-BE49-F238E27FC236}">
                <a16:creationId xmlns:a16="http://schemas.microsoft.com/office/drawing/2014/main" id="{33594F1C-1679-9DAC-2D7E-53257C600C8C}"/>
              </a:ext>
            </a:extLst>
          </p:cNvPr>
          <p:cNvSpPr txBox="1"/>
          <p:nvPr/>
        </p:nvSpPr>
        <p:spPr>
          <a:xfrm>
            <a:off x="1267249" y="3688299"/>
            <a:ext cx="9601678" cy="707886"/>
          </a:xfrm>
          <a:prstGeom prst="rect">
            <a:avLst/>
          </a:prstGeom>
          <a:noFill/>
        </p:spPr>
        <p:txBody>
          <a:bodyPr wrap="square">
            <a:spAutoFit/>
          </a:bodyPr>
          <a:lstStyle/>
          <a:p>
            <a:pPr algn="l"/>
            <a:r>
              <a:rPr lang="ja-JP" altLang="en-US" sz="2000" i="0" u="none" strike="noStrike" baseline="0" dirty="0">
                <a:latin typeface="PUDShinGoPr6N-Light"/>
              </a:rPr>
              <a:t>配偶者については、実際に取得した</a:t>
            </a:r>
            <a:r>
              <a:rPr lang="ja-JP" altLang="en-US" sz="2000" b="1" i="0" u="none" strike="noStrike" baseline="0" dirty="0">
                <a:latin typeface="PUDShinGoPr6N-Light"/>
              </a:rPr>
              <a:t>正味の遺産額が</a:t>
            </a:r>
            <a:r>
              <a:rPr lang="en-US" altLang="ja-JP" sz="2000" b="1" i="0" u="none" strike="noStrike" baseline="0" dirty="0">
                <a:highlight>
                  <a:srgbClr val="FFFCDB"/>
                </a:highlight>
                <a:latin typeface="PUDShinGoPr6N-Light"/>
              </a:rPr>
              <a:t>1 </a:t>
            </a:r>
            <a:r>
              <a:rPr lang="ja-JP" altLang="en-US" sz="2000" b="1" i="0" u="none" strike="noStrike" baseline="0" dirty="0">
                <a:highlight>
                  <a:srgbClr val="FFFCDB"/>
                </a:highlight>
                <a:latin typeface="PUDShinGoPr6N-Light"/>
              </a:rPr>
              <a:t>億</a:t>
            </a:r>
            <a:r>
              <a:rPr lang="en-US" altLang="ja-JP" sz="2000" b="1" i="0" u="none" strike="noStrike" baseline="0" dirty="0">
                <a:highlight>
                  <a:srgbClr val="FFFCDB"/>
                </a:highlight>
                <a:latin typeface="PUDShinGoPr6N-Light"/>
              </a:rPr>
              <a:t>6,000 </a:t>
            </a:r>
            <a:r>
              <a:rPr lang="ja-JP" altLang="en-US" sz="2000" b="1" i="0" u="none" strike="noStrike" baseline="0" dirty="0">
                <a:highlight>
                  <a:srgbClr val="FFFCDB"/>
                </a:highlight>
                <a:latin typeface="PUDShinGoPr6N-Light"/>
              </a:rPr>
              <a:t>万円以下</a:t>
            </a:r>
            <a:r>
              <a:rPr lang="ja-JP" altLang="en-US" sz="2000" i="0" u="none" strike="noStrike" baseline="0" dirty="0">
                <a:latin typeface="PUDShinGoPr6N-Light"/>
              </a:rPr>
              <a:t>か、</a:t>
            </a:r>
            <a:endParaRPr lang="en-US" altLang="ja-JP" sz="2000" i="0" u="none" strike="noStrike" baseline="0" dirty="0">
              <a:latin typeface="PUDShinGoPr6N-Light"/>
            </a:endParaRPr>
          </a:p>
          <a:p>
            <a:pPr algn="l"/>
            <a:r>
              <a:rPr lang="ja-JP" altLang="en-US" sz="2000" b="1" i="0" u="none" strike="noStrike" baseline="0" dirty="0">
                <a:latin typeface="PUDShinGoPr6N-Light"/>
              </a:rPr>
              <a:t>配偶者の</a:t>
            </a:r>
            <a:r>
              <a:rPr lang="ja-JP" altLang="en-US" sz="2000" b="1" i="0" u="none" strike="noStrike" baseline="0" dirty="0">
                <a:highlight>
                  <a:srgbClr val="FFFCDB"/>
                </a:highlight>
                <a:latin typeface="PUDShinGoPr6N-Light"/>
              </a:rPr>
              <a:t>法定相続分相当額まで</a:t>
            </a:r>
            <a:r>
              <a:rPr lang="ja-JP" altLang="en-US" sz="2000" i="0" u="none" strike="noStrike" baseline="0" dirty="0">
                <a:latin typeface="PUDShinGoPr6N-Light"/>
              </a:rPr>
              <a:t>であれば、相続税はかかりません。</a:t>
            </a:r>
            <a:endParaRPr lang="ja-JP" altLang="en-US" sz="4400" dirty="0"/>
          </a:p>
        </p:txBody>
      </p:sp>
      <p:sp>
        <p:nvSpPr>
          <p:cNvPr id="2" name="テキスト ボックス 1">
            <a:extLst>
              <a:ext uri="{FF2B5EF4-FFF2-40B4-BE49-F238E27FC236}">
                <a16:creationId xmlns:a16="http://schemas.microsoft.com/office/drawing/2014/main" id="{F7655A2E-896E-FE69-5C70-1A94ED531DF2}"/>
              </a:ext>
            </a:extLst>
          </p:cNvPr>
          <p:cNvSpPr txBox="1"/>
          <p:nvPr/>
        </p:nvSpPr>
        <p:spPr>
          <a:xfrm>
            <a:off x="911677" y="1837249"/>
            <a:ext cx="3019915" cy="523220"/>
          </a:xfrm>
          <a:prstGeom prst="rect">
            <a:avLst/>
          </a:prstGeom>
          <a:noFill/>
        </p:spPr>
        <p:txBody>
          <a:bodyPr wrap="square">
            <a:spAutoFit/>
          </a:bodyPr>
          <a:lstStyle/>
          <a:p>
            <a:r>
              <a:rPr lang="ja-JP" altLang="en-US" sz="2800" b="1" dirty="0">
                <a:solidFill>
                  <a:srgbClr val="384A9D"/>
                </a:solidFill>
              </a:rPr>
              <a:t>■</a:t>
            </a:r>
            <a:r>
              <a:rPr lang="ja-JP" altLang="en-US" sz="2800" b="1" dirty="0"/>
              <a:t> 基礎控除額</a:t>
            </a:r>
          </a:p>
        </p:txBody>
      </p:sp>
      <p:sp>
        <p:nvSpPr>
          <p:cNvPr id="14" name="テキスト ボックス 13">
            <a:extLst>
              <a:ext uri="{FF2B5EF4-FFF2-40B4-BE49-F238E27FC236}">
                <a16:creationId xmlns:a16="http://schemas.microsoft.com/office/drawing/2014/main" id="{0B0AE358-56CC-C89A-CFF5-9EE7AA220DE9}"/>
              </a:ext>
            </a:extLst>
          </p:cNvPr>
          <p:cNvSpPr txBox="1"/>
          <p:nvPr/>
        </p:nvSpPr>
        <p:spPr>
          <a:xfrm>
            <a:off x="950798" y="3201132"/>
            <a:ext cx="3659301" cy="523220"/>
          </a:xfrm>
          <a:prstGeom prst="rect">
            <a:avLst/>
          </a:prstGeom>
          <a:noFill/>
        </p:spPr>
        <p:txBody>
          <a:bodyPr wrap="square">
            <a:spAutoFit/>
          </a:bodyPr>
          <a:lstStyle/>
          <a:p>
            <a:r>
              <a:rPr lang="ja-JP" altLang="en-US" sz="2800" b="1" dirty="0">
                <a:solidFill>
                  <a:srgbClr val="384A9D"/>
                </a:solidFill>
              </a:rPr>
              <a:t>■ </a:t>
            </a:r>
            <a:r>
              <a:rPr lang="ja-JP" altLang="en-US" sz="2800" b="1" dirty="0"/>
              <a:t>配偶者の税額軽減</a:t>
            </a:r>
          </a:p>
        </p:txBody>
      </p:sp>
      <p:grpSp>
        <p:nvGrpSpPr>
          <p:cNvPr id="16" name="グループ化 15">
            <a:extLst>
              <a:ext uri="{FF2B5EF4-FFF2-40B4-BE49-F238E27FC236}">
                <a16:creationId xmlns:a16="http://schemas.microsoft.com/office/drawing/2014/main" id="{38E933D6-62F9-880E-705F-A96F39C8A3D6}"/>
              </a:ext>
            </a:extLst>
          </p:cNvPr>
          <p:cNvGrpSpPr>
            <a:grpSpLocks noGrp="1" noUngrp="1" noRot="1" noMove="1" noResize="1"/>
          </p:cNvGrpSpPr>
          <p:nvPr/>
        </p:nvGrpSpPr>
        <p:grpSpPr>
          <a:xfrm>
            <a:off x="6583765" y="1774930"/>
            <a:ext cx="3840660" cy="1840673"/>
            <a:chOff x="5934993" y="1939905"/>
            <a:chExt cx="3840660" cy="1840673"/>
          </a:xfrm>
        </p:grpSpPr>
        <p:pic>
          <p:nvPicPr>
            <p:cNvPr id="5" name="図 4">
              <a:extLst>
                <a:ext uri="{FF2B5EF4-FFF2-40B4-BE49-F238E27FC236}">
                  <a16:creationId xmlns:a16="http://schemas.microsoft.com/office/drawing/2014/main" id="{1D776570-093A-C201-B758-3E470F96C87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27699"/>
            <a:stretch>
              <a:fillRect/>
            </a:stretch>
          </p:blipFill>
          <p:spPr>
            <a:xfrm>
              <a:off x="5934993" y="2285999"/>
              <a:ext cx="3840660" cy="1494579"/>
            </a:xfrm>
            <a:prstGeom prst="rect">
              <a:avLst/>
            </a:prstGeom>
          </p:spPr>
        </p:pic>
        <p:pic>
          <p:nvPicPr>
            <p:cNvPr id="11" name="図 10">
              <a:extLst>
                <a:ext uri="{FF2B5EF4-FFF2-40B4-BE49-F238E27FC236}">
                  <a16:creationId xmlns:a16="http://schemas.microsoft.com/office/drawing/2014/main" id="{86B1E3F0-1FD6-2812-7A1C-F5628FB8B4C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b="82926"/>
            <a:stretch>
              <a:fillRect/>
            </a:stretch>
          </p:blipFill>
          <p:spPr>
            <a:xfrm>
              <a:off x="5934993" y="1939905"/>
              <a:ext cx="3840660" cy="352940"/>
            </a:xfrm>
            <a:prstGeom prst="rect">
              <a:avLst/>
            </a:prstGeom>
          </p:spPr>
        </p:pic>
      </p:grpSp>
      <p:sp>
        <p:nvSpPr>
          <p:cNvPr id="17" name="テキスト ボックス 16">
            <a:extLst>
              <a:ext uri="{FF2B5EF4-FFF2-40B4-BE49-F238E27FC236}">
                <a16:creationId xmlns:a16="http://schemas.microsoft.com/office/drawing/2014/main" id="{74CA0F37-19FC-CF5D-F24F-B2E8C1689C26}"/>
              </a:ext>
            </a:extLst>
          </p:cNvPr>
          <p:cNvSpPr txBox="1"/>
          <p:nvPr/>
        </p:nvSpPr>
        <p:spPr>
          <a:xfrm>
            <a:off x="1267248" y="2438742"/>
            <a:ext cx="5692352" cy="461665"/>
          </a:xfrm>
          <a:prstGeom prst="rect">
            <a:avLst/>
          </a:prstGeom>
          <a:noFill/>
        </p:spPr>
        <p:txBody>
          <a:bodyPr wrap="square" rtlCol="0">
            <a:spAutoFit/>
          </a:bodyPr>
          <a:lstStyle/>
          <a:p>
            <a:r>
              <a:rPr lang="en-US" altLang="ja-JP" sz="2400" b="1" dirty="0"/>
              <a:t>3,000</a:t>
            </a:r>
            <a:r>
              <a:rPr lang="ja-JP" altLang="en-US" sz="2400" b="1" dirty="0"/>
              <a:t>万円＋</a:t>
            </a:r>
            <a:r>
              <a:rPr lang="en-US" altLang="ja-JP" sz="2400" b="1" dirty="0"/>
              <a:t>600</a:t>
            </a:r>
            <a:r>
              <a:rPr lang="ja-JP" altLang="en-US" sz="2400" b="1" dirty="0"/>
              <a:t>万円</a:t>
            </a:r>
            <a:r>
              <a:rPr lang="en-US" altLang="ja-JP" sz="2400" b="1" dirty="0"/>
              <a:t>×</a:t>
            </a:r>
            <a:r>
              <a:rPr lang="ja-JP" altLang="en-US" sz="2400" b="1" dirty="0"/>
              <a:t>法定相続人数</a:t>
            </a:r>
            <a:endParaRPr kumimoji="1" lang="ja-JP" altLang="en-US" sz="2400" dirty="0"/>
          </a:p>
        </p:txBody>
      </p:sp>
      <p:grpSp>
        <p:nvGrpSpPr>
          <p:cNvPr id="32" name="グループ化 31">
            <a:extLst>
              <a:ext uri="{FF2B5EF4-FFF2-40B4-BE49-F238E27FC236}">
                <a16:creationId xmlns:a16="http://schemas.microsoft.com/office/drawing/2014/main" id="{C394FA25-F82C-9AC8-9529-3238E3AE25AE}"/>
              </a:ext>
            </a:extLst>
          </p:cNvPr>
          <p:cNvGrpSpPr>
            <a:grpSpLocks noGrp="1" noUngrp="1" noRot="1" noMove="1" noResize="1"/>
          </p:cNvGrpSpPr>
          <p:nvPr/>
        </p:nvGrpSpPr>
        <p:grpSpPr>
          <a:xfrm>
            <a:off x="1255385" y="4336441"/>
            <a:ext cx="9260215" cy="1805461"/>
            <a:chOff x="1217285" y="4279291"/>
            <a:chExt cx="9260215" cy="1805461"/>
          </a:xfrm>
        </p:grpSpPr>
        <p:pic>
          <p:nvPicPr>
            <p:cNvPr id="20" name="図 19">
              <a:extLst>
                <a:ext uri="{FF2B5EF4-FFF2-40B4-BE49-F238E27FC236}">
                  <a16:creationId xmlns:a16="http://schemas.microsoft.com/office/drawing/2014/main" id="{95A177DE-FE48-7E5D-E574-21CE822EA9E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2396" r="2126"/>
            <a:stretch>
              <a:fillRect/>
            </a:stretch>
          </p:blipFill>
          <p:spPr>
            <a:xfrm>
              <a:off x="1323074" y="4279291"/>
              <a:ext cx="8659126" cy="1475713"/>
            </a:xfrm>
            <a:prstGeom prst="rect">
              <a:avLst/>
            </a:prstGeom>
          </p:spPr>
        </p:pic>
        <p:sp>
          <p:nvSpPr>
            <p:cNvPr id="23" name="テキスト ボックス 22">
              <a:extLst>
                <a:ext uri="{FF2B5EF4-FFF2-40B4-BE49-F238E27FC236}">
                  <a16:creationId xmlns:a16="http://schemas.microsoft.com/office/drawing/2014/main" id="{D2B2A5A5-4D64-9AF1-B821-724D269109C6}"/>
                </a:ext>
              </a:extLst>
            </p:cNvPr>
            <p:cNvSpPr txBox="1">
              <a:spLocks noGrp="1" noRot="1" noMove="1" noResize="1" noEditPoints="1" noAdjustHandles="1" noChangeArrowheads="1" noChangeShapeType="1"/>
            </p:cNvSpPr>
            <p:nvPr/>
          </p:nvSpPr>
          <p:spPr>
            <a:xfrm>
              <a:off x="1217285" y="5776975"/>
              <a:ext cx="9260215" cy="307777"/>
            </a:xfrm>
            <a:prstGeom prst="rect">
              <a:avLst/>
            </a:prstGeom>
            <a:noFill/>
          </p:spPr>
          <p:txBody>
            <a:bodyPr wrap="square">
              <a:spAutoFit/>
            </a:bodyPr>
            <a:lstStyle/>
            <a:p>
              <a:r>
                <a:rPr lang="ja-JP" altLang="en-US" sz="1400" i="0" u="none" strike="noStrike" baseline="0" dirty="0">
                  <a:latin typeface="PUDShinGoPr6N-Regular"/>
                </a:rPr>
                <a:t>・正味の遺産額とは、遺産総額から非課税財産・葬式費用・債務を控除後の金額で、基礎控除額の控除前の金額。</a:t>
              </a:r>
              <a:endParaRPr lang="ja-JP" altLang="en-US" sz="4400" dirty="0"/>
            </a:p>
          </p:txBody>
        </p:sp>
      </p:grpSp>
      <p:sp>
        <p:nvSpPr>
          <p:cNvPr id="25" name="テキスト ボックス 24">
            <a:extLst>
              <a:ext uri="{FF2B5EF4-FFF2-40B4-BE49-F238E27FC236}">
                <a16:creationId xmlns:a16="http://schemas.microsoft.com/office/drawing/2014/main" id="{990202F3-EFE1-D945-3DBE-6A7AF498F225}"/>
              </a:ext>
            </a:extLst>
          </p:cNvPr>
          <p:cNvSpPr txBox="1">
            <a:spLocks noGrp="1" noRot="1" noMove="1" noResize="1" noEditPoints="1" noAdjustHandles="1" noChangeArrowheads="1" noChangeShapeType="1"/>
          </p:cNvSpPr>
          <p:nvPr/>
        </p:nvSpPr>
        <p:spPr>
          <a:xfrm>
            <a:off x="10214874" y="4675693"/>
            <a:ext cx="1809703" cy="817245"/>
          </a:xfrm>
          <a:prstGeom prst="wedgeRoundRectCallout">
            <a:avLst>
              <a:gd name="adj1" fmla="val -59748"/>
              <a:gd name="adj2" fmla="val 794"/>
              <a:gd name="adj3" fmla="val 16667"/>
            </a:avLst>
          </a:prstGeom>
          <a:noFill/>
          <a:ln>
            <a:solidFill>
              <a:schemeClr val="bg1">
                <a:lumMod val="50000"/>
              </a:schemeClr>
            </a:solidFill>
          </a:ln>
        </p:spPr>
        <p:txBody>
          <a:bodyPr wrap="square" lIns="36000" rIns="36000">
            <a:spAutoFit/>
          </a:bodyPr>
          <a:lstStyle/>
          <a:p>
            <a:pPr algn="l"/>
            <a:r>
              <a:rPr lang="ja-JP" altLang="en-US" sz="1400" i="0" u="none" strike="noStrike" baseline="0" dirty="0">
                <a:latin typeface="UD デジタル 教科書体 NP-B" panose="02020700000000000000" pitchFamily="18" charset="-128"/>
                <a:ea typeface="UD デジタル 教科書体 NP-B" panose="02020700000000000000" pitchFamily="18" charset="-128"/>
              </a:rPr>
              <a:t>配偶者の税額軽減の適用を受けるためには</a:t>
            </a:r>
            <a:r>
              <a:rPr lang="ja-JP" altLang="en-US" sz="1400" i="0" u="none" strike="noStrike" baseline="0" dirty="0">
                <a:highlight>
                  <a:srgbClr val="FFFCDB"/>
                </a:highlight>
                <a:latin typeface="UD デジタル 教科書体 NP-B" panose="02020700000000000000" pitchFamily="18" charset="-128"/>
                <a:ea typeface="UD デジタル 教科書体 NP-B" panose="02020700000000000000" pitchFamily="18" charset="-128"/>
              </a:rPr>
              <a:t>申告が必要</a:t>
            </a:r>
            <a:r>
              <a:rPr lang="ja-JP" altLang="en-US" sz="1400" i="0" u="none" strike="noStrike" baseline="0" dirty="0">
                <a:latin typeface="UD デジタル 教科書体 NP-B" panose="02020700000000000000" pitchFamily="18" charset="-128"/>
                <a:ea typeface="UD デジタル 教科書体 NP-B" panose="02020700000000000000" pitchFamily="18" charset="-128"/>
              </a:rPr>
              <a:t>です。</a:t>
            </a:r>
            <a:endParaRPr lang="ja-JP" altLang="en-US" sz="1400" dirty="0">
              <a:latin typeface="UD デジタル 教科書体 NP-B" panose="02020700000000000000" pitchFamily="18" charset="-128"/>
              <a:ea typeface="UD デジタル 教科書体 NP-B" panose="02020700000000000000" pitchFamily="18" charset="-128"/>
            </a:endParaRPr>
          </a:p>
        </p:txBody>
      </p:sp>
      <p:sp>
        <p:nvSpPr>
          <p:cNvPr id="28" name="スライド番号プレースホルダー 3">
            <a:extLst>
              <a:ext uri="{FF2B5EF4-FFF2-40B4-BE49-F238E27FC236}">
                <a16:creationId xmlns:a16="http://schemas.microsoft.com/office/drawing/2014/main" id="{07120C3E-71EF-0320-28D1-24F148D5F87B}"/>
              </a:ext>
            </a:extLst>
          </p:cNvPr>
          <p:cNvSpPr txBox="1">
            <a:spLocks/>
          </p:cNvSpPr>
          <p:nvPr/>
        </p:nvSpPr>
        <p:spPr>
          <a:xfrm>
            <a:off x="4724400" y="6389008"/>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B2026C6C-7459-489F-8BA2-5DB85F4DFAE8}" type="slidenum">
              <a:rPr lang="ja-JP" altLang="en-US" sz="1800" b="1" smtClean="0">
                <a:solidFill>
                  <a:schemeClr val="tx1"/>
                </a:solidFill>
                <a:ea typeface="Meiryo UI" panose="020B0604030504040204" pitchFamily="50" charset="-128"/>
              </a:rPr>
              <a:pPr algn="ctr"/>
              <a:t>46</a:t>
            </a:fld>
            <a:endParaRPr lang="ja-JP" altLang="en-US" sz="1800" b="1" dirty="0">
              <a:solidFill>
                <a:schemeClr val="tx1"/>
              </a:solidFill>
              <a:ea typeface="Meiryo UI" panose="020B0604030504040204" pitchFamily="50" charset="-128"/>
            </a:endParaRPr>
          </a:p>
        </p:txBody>
      </p:sp>
      <p:sp>
        <p:nvSpPr>
          <p:cNvPr id="31" name="フッター プレースホルダー 5">
            <a:extLst>
              <a:ext uri="{FF2B5EF4-FFF2-40B4-BE49-F238E27FC236}">
                <a16:creationId xmlns:a16="http://schemas.microsoft.com/office/drawing/2014/main" id="{B3754318-8350-18F0-C44D-8D5F1632170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pic>
        <p:nvPicPr>
          <p:cNvPr id="15" name="図 14">
            <a:extLst>
              <a:ext uri="{FF2B5EF4-FFF2-40B4-BE49-F238E27FC236}">
                <a16:creationId xmlns:a16="http://schemas.microsoft.com/office/drawing/2014/main" id="{6B201412-6BEF-8F85-D418-6B616CEB51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19" name="テキスト ボックス 18">
            <a:extLst>
              <a:ext uri="{FF2B5EF4-FFF2-40B4-BE49-F238E27FC236}">
                <a16:creationId xmlns:a16="http://schemas.microsoft.com/office/drawing/2014/main" id="{9D2C1F19-6D2C-CD58-9309-A42ED1FE2B87}"/>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6" name="フッター プレースホルダー 5">
            <a:extLst>
              <a:ext uri="{FF2B5EF4-FFF2-40B4-BE49-F238E27FC236}">
                <a16:creationId xmlns:a16="http://schemas.microsoft.com/office/drawing/2014/main" id="{869003B7-095B-06B8-FFA1-F9024F4F0EA0}"/>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152673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8416A-4C03-AF79-9792-29EA4237F78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58BD827A-67DB-D56A-C04A-B23E9A86ED0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0CAAD2D-9300-07A5-F043-43835551A7C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40DA6E49-9A04-115F-4FDB-AB72DE54C38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F8E7DE5-F0DB-0C23-5565-990D008CB29B}"/>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4ECE0AAF-E52D-49B5-C709-B8871A62C8D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5EC5FE8-C770-0BA7-5105-0F459902D5B3}"/>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22</a:t>
              </a:r>
              <a:r>
                <a:rPr kumimoji="1" lang="ja-JP" altLang="en-US" sz="1400" dirty="0"/>
                <a:t>ページ</a:t>
              </a:r>
            </a:p>
          </p:txBody>
        </p:sp>
      </p:grpSp>
      <p:pic>
        <p:nvPicPr>
          <p:cNvPr id="3" name="図 2">
            <a:extLst>
              <a:ext uri="{FF2B5EF4-FFF2-40B4-BE49-F238E27FC236}">
                <a16:creationId xmlns:a16="http://schemas.microsoft.com/office/drawing/2014/main" id="{DDECFBBF-5A33-410F-647D-00B3D6EA0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66165B98-ED8F-8990-3004-F57633757DB7}"/>
              </a:ext>
            </a:extLst>
          </p:cNvPr>
          <p:cNvGrpSpPr/>
          <p:nvPr/>
        </p:nvGrpSpPr>
        <p:grpSpPr>
          <a:xfrm>
            <a:off x="706535" y="2041064"/>
            <a:ext cx="4583918" cy="555624"/>
            <a:chOff x="668991" y="1966346"/>
            <a:chExt cx="2602301" cy="555624"/>
          </a:xfrm>
        </p:grpSpPr>
        <p:sp>
          <p:nvSpPr>
            <p:cNvPr id="11" name="テキスト ボックス 10">
              <a:extLst>
                <a:ext uri="{FF2B5EF4-FFF2-40B4-BE49-F238E27FC236}">
                  <a16:creationId xmlns:a16="http://schemas.microsoft.com/office/drawing/2014/main" id="{98C4EFFA-A808-D75F-62AE-6C6810BDA7C4}"/>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39D905D6-954C-0A09-A313-86B5BC42E44A}"/>
                </a:ext>
              </a:extLst>
            </p:cNvPr>
            <p:cNvSpPr txBox="1"/>
            <p:nvPr/>
          </p:nvSpPr>
          <p:spPr>
            <a:xfrm>
              <a:off x="978825" y="1998750"/>
              <a:ext cx="2292467" cy="523220"/>
            </a:xfrm>
            <a:prstGeom prst="rect">
              <a:avLst/>
            </a:prstGeom>
            <a:noFill/>
          </p:spPr>
          <p:txBody>
            <a:bodyPr wrap="square">
              <a:spAutoFit/>
            </a:bodyPr>
            <a:lstStyle/>
            <a:p>
              <a:r>
                <a:rPr lang="ja-JP" altLang="en-US" sz="2800" b="1" dirty="0">
                  <a:latin typeface="PUDShinGoPr6N-Medium"/>
                </a:rPr>
                <a:t>法定相続分と遺留分</a:t>
              </a:r>
              <a:endParaRPr lang="ja-JP" altLang="en-US" sz="2800" b="1" dirty="0"/>
            </a:p>
          </p:txBody>
        </p:sp>
      </p:grpSp>
      <p:sp>
        <p:nvSpPr>
          <p:cNvPr id="22" name="テキスト ボックス 21">
            <a:extLst>
              <a:ext uri="{FF2B5EF4-FFF2-40B4-BE49-F238E27FC236}">
                <a16:creationId xmlns:a16="http://schemas.microsoft.com/office/drawing/2014/main" id="{AD827E03-0C0A-3FC0-532C-C6BB2E2D459A}"/>
              </a:ext>
            </a:extLst>
          </p:cNvPr>
          <p:cNvSpPr txBox="1"/>
          <p:nvPr/>
        </p:nvSpPr>
        <p:spPr>
          <a:xfrm>
            <a:off x="7163227" y="2091614"/>
            <a:ext cx="4318847" cy="817245"/>
          </a:xfrm>
          <a:prstGeom prst="wedgeRoundRectCallout">
            <a:avLst>
              <a:gd name="adj1" fmla="val -55789"/>
              <a:gd name="adj2" fmla="val 48903"/>
              <a:gd name="adj3" fmla="val 16667"/>
            </a:avLst>
          </a:prstGeom>
          <a:solidFill>
            <a:schemeClr val="bg1"/>
          </a:solidFill>
          <a:ln>
            <a:solidFill>
              <a:schemeClr val="bg1">
                <a:lumMod val="50000"/>
              </a:schemeClr>
            </a:solidFill>
          </a:ln>
        </p:spPr>
        <p:txBody>
          <a:bodyPr wrap="square">
            <a:spAutoFit/>
          </a:bodyPr>
          <a:lstStyle/>
          <a:p>
            <a:pPr algn="l"/>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民法では「遺留分」として法定相続人の相続権を保護するために最低限の取り分を定めています。</a:t>
            </a:r>
            <a:endParaRPr lang="en-US" altLang="ja-JP" sz="1400" b="1" i="0" u="none" strike="noStrike" baseline="0" dirty="0">
              <a:latin typeface="UD デジタル 教科書体 NP-B" panose="02020700000000000000" pitchFamily="18" charset="-128"/>
              <a:ea typeface="UD デジタル 教科書体 NP-B" panose="02020700000000000000" pitchFamily="18" charset="-128"/>
            </a:endParaRPr>
          </a:p>
          <a:p>
            <a:pPr algn="l"/>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なお、</a:t>
            </a:r>
            <a:r>
              <a:rPr lang="ja-JP" altLang="en-US" sz="1400" b="1" i="0" u="none" strike="noStrike" baseline="0" dirty="0">
                <a:highlight>
                  <a:srgbClr val="FFFCDB"/>
                </a:highlight>
                <a:latin typeface="UD デジタル 教科書体 NP-B" panose="02020700000000000000" pitchFamily="18" charset="-128"/>
                <a:ea typeface="UD デジタル 教科書体 NP-B" panose="02020700000000000000" pitchFamily="18" charset="-128"/>
              </a:rPr>
              <a:t>兄弟姉妹には遺留分の権利はありません</a:t>
            </a:r>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grpSp>
        <p:nvGrpSpPr>
          <p:cNvPr id="27" name="グループ化 26">
            <a:extLst>
              <a:ext uri="{FF2B5EF4-FFF2-40B4-BE49-F238E27FC236}">
                <a16:creationId xmlns:a16="http://schemas.microsoft.com/office/drawing/2014/main" id="{EA3C222C-DA5C-83B1-4C16-5E3D1C17DFC0}"/>
              </a:ext>
            </a:extLst>
          </p:cNvPr>
          <p:cNvGrpSpPr>
            <a:grpSpLocks noGrp="1" noUngrp="1" noRot="1" noMove="1" noResize="1"/>
          </p:cNvGrpSpPr>
          <p:nvPr/>
        </p:nvGrpSpPr>
        <p:grpSpPr>
          <a:xfrm>
            <a:off x="709926" y="2777376"/>
            <a:ext cx="5007707" cy="3142130"/>
            <a:chOff x="690876" y="2605926"/>
            <a:chExt cx="5007707" cy="3142130"/>
          </a:xfrm>
        </p:grpSpPr>
        <p:sp>
          <p:nvSpPr>
            <p:cNvPr id="20" name="テキスト ボックス 19">
              <a:extLst>
                <a:ext uri="{FF2B5EF4-FFF2-40B4-BE49-F238E27FC236}">
                  <a16:creationId xmlns:a16="http://schemas.microsoft.com/office/drawing/2014/main" id="{B892D942-2189-BE77-FAC0-55578FC6A613}"/>
                </a:ext>
              </a:extLst>
            </p:cNvPr>
            <p:cNvSpPr txBox="1">
              <a:spLocks noGrp="1" noRot="1" noMove="1" noResize="1" noEditPoints="1" noAdjustHandles="1" noChangeArrowheads="1" noChangeShapeType="1"/>
            </p:cNvSpPr>
            <p:nvPr/>
          </p:nvSpPr>
          <p:spPr>
            <a:xfrm>
              <a:off x="690876" y="5101725"/>
              <a:ext cx="5007707" cy="646331"/>
            </a:xfrm>
            <a:prstGeom prst="rect">
              <a:avLst/>
            </a:prstGeom>
            <a:noFill/>
          </p:spPr>
          <p:txBody>
            <a:bodyPr wrap="square">
              <a:spAutoFit/>
            </a:bodyPr>
            <a:lstStyle/>
            <a:p>
              <a:pPr algn="l"/>
              <a:r>
                <a:rPr lang="en-US" altLang="ja-JP" sz="1200" i="0" u="none" strike="noStrike" baseline="0" dirty="0"/>
                <a:t>※ </a:t>
              </a:r>
              <a:r>
                <a:rPr lang="ja-JP" altLang="en-US" sz="1200" i="0" u="none" strike="noStrike" baseline="0" dirty="0"/>
                <a:t>第１順位の子が既に死亡している場合は孫が、</a:t>
              </a:r>
              <a:endParaRPr lang="en-US" altLang="ja-JP" sz="1200" i="0" u="none" strike="noStrike" baseline="0" dirty="0"/>
            </a:p>
            <a:p>
              <a:pPr algn="l"/>
              <a:r>
                <a:rPr lang="ja-JP" altLang="en-US" sz="1200" dirty="0"/>
                <a:t>　 </a:t>
              </a:r>
              <a:r>
                <a:rPr lang="ja-JP" altLang="en-US" sz="1200" i="0" u="none" strike="noStrike" baseline="0" dirty="0"/>
                <a:t>第２順位の父母が死亡している場合は祖父母が、</a:t>
              </a:r>
              <a:endParaRPr lang="en-US" altLang="ja-JP" sz="1200" i="0" u="none" strike="noStrike" baseline="0" dirty="0"/>
            </a:p>
            <a:p>
              <a:pPr algn="l"/>
              <a:r>
                <a:rPr lang="ja-JP" altLang="en-US" sz="1200" dirty="0"/>
                <a:t>　 </a:t>
              </a:r>
              <a:r>
                <a:rPr lang="ja-JP" altLang="en-US" sz="1200" i="0" u="none" strike="noStrike" baseline="0" dirty="0"/>
                <a:t>第３順位の兄弟姉妹が死亡している場合は甥・姪が相続人になる。</a:t>
              </a:r>
              <a:endParaRPr lang="ja-JP" altLang="en-US" sz="4000" dirty="0"/>
            </a:p>
          </p:txBody>
        </p:sp>
        <p:sp>
          <p:nvSpPr>
            <p:cNvPr id="15" name="テキスト ボックス 14">
              <a:extLst>
                <a:ext uri="{FF2B5EF4-FFF2-40B4-BE49-F238E27FC236}">
                  <a16:creationId xmlns:a16="http://schemas.microsoft.com/office/drawing/2014/main" id="{1FB79371-7552-3AD5-D033-575B792A3685}"/>
                </a:ext>
              </a:extLst>
            </p:cNvPr>
            <p:cNvSpPr txBox="1">
              <a:spLocks noGrp="1" noRot="1" noMove="1" noResize="1" noEditPoints="1" noAdjustHandles="1" noChangeArrowheads="1" noChangeShapeType="1"/>
            </p:cNvSpPr>
            <p:nvPr/>
          </p:nvSpPr>
          <p:spPr>
            <a:xfrm>
              <a:off x="690876" y="2605926"/>
              <a:ext cx="3881124"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相続の順位と法定相続分</a:t>
              </a:r>
              <a:endParaRPr kumimoji="1" lang="ja-JP" altLang="en-US" sz="2400" b="1" dirty="0"/>
            </a:p>
          </p:txBody>
        </p:sp>
        <p:pic>
          <p:nvPicPr>
            <p:cNvPr id="19" name="図 18">
              <a:extLst>
                <a:ext uri="{FF2B5EF4-FFF2-40B4-BE49-F238E27FC236}">
                  <a16:creationId xmlns:a16="http://schemas.microsoft.com/office/drawing/2014/main" id="{67667B2F-9431-DA12-7C24-5166007ED7C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763685" y="2983812"/>
              <a:ext cx="4533355" cy="2051763"/>
            </a:xfrm>
            <a:prstGeom prst="rect">
              <a:avLst/>
            </a:prstGeom>
          </p:spPr>
        </p:pic>
      </p:grpSp>
      <p:grpSp>
        <p:nvGrpSpPr>
          <p:cNvPr id="26" name="グループ化 25">
            <a:extLst>
              <a:ext uri="{FF2B5EF4-FFF2-40B4-BE49-F238E27FC236}">
                <a16:creationId xmlns:a16="http://schemas.microsoft.com/office/drawing/2014/main" id="{6E039CA1-EB61-83C4-355B-58C7EA9398D5}"/>
              </a:ext>
            </a:extLst>
          </p:cNvPr>
          <p:cNvGrpSpPr>
            <a:grpSpLocks noGrp="1" noUngrp="1" noRot="1" noMove="1" noResize="1"/>
          </p:cNvGrpSpPr>
          <p:nvPr/>
        </p:nvGrpSpPr>
        <p:grpSpPr>
          <a:xfrm>
            <a:off x="5540629" y="2778293"/>
            <a:ext cx="6055353" cy="2383499"/>
            <a:chOff x="5445771" y="2618495"/>
            <a:chExt cx="6055353" cy="2383499"/>
          </a:xfrm>
        </p:grpSpPr>
        <p:sp>
          <p:nvSpPr>
            <p:cNvPr id="23" name="テキスト ボックス 22">
              <a:extLst>
                <a:ext uri="{FF2B5EF4-FFF2-40B4-BE49-F238E27FC236}">
                  <a16:creationId xmlns:a16="http://schemas.microsoft.com/office/drawing/2014/main" id="{0AA8F93E-B6AE-A88C-F868-49D55B2E001C}"/>
                </a:ext>
              </a:extLst>
            </p:cNvPr>
            <p:cNvSpPr txBox="1">
              <a:spLocks noGrp="1" noRot="1" noMove="1" noResize="1" noEditPoints="1" noAdjustHandles="1" noChangeArrowheads="1" noChangeShapeType="1"/>
            </p:cNvSpPr>
            <p:nvPr/>
          </p:nvSpPr>
          <p:spPr>
            <a:xfrm>
              <a:off x="5445771" y="2618495"/>
              <a:ext cx="3187700" cy="461665"/>
            </a:xfrm>
            <a:prstGeom prst="rect">
              <a:avLst/>
            </a:prstGeom>
            <a:noFill/>
          </p:spPr>
          <p:txBody>
            <a:bodyPr wrap="square" rtlCol="0">
              <a:spAutoFit/>
            </a:bodyPr>
            <a:lstStyle/>
            <a:p>
              <a:r>
                <a:rPr lang="ja-JP" altLang="en-US" sz="2400" b="1" dirty="0">
                  <a:solidFill>
                    <a:srgbClr val="384A9D"/>
                  </a:solidFill>
                </a:rPr>
                <a:t>■</a:t>
              </a:r>
              <a:r>
                <a:rPr lang="ja-JP" altLang="en-US" sz="2400" b="1" dirty="0"/>
                <a:t>遺留分</a:t>
              </a:r>
              <a:endParaRPr kumimoji="1" lang="ja-JP" altLang="en-US" sz="2400" b="1" dirty="0"/>
            </a:p>
          </p:txBody>
        </p:sp>
        <p:pic>
          <p:nvPicPr>
            <p:cNvPr id="25" name="図 24">
              <a:extLst>
                <a:ext uri="{FF2B5EF4-FFF2-40B4-BE49-F238E27FC236}">
                  <a16:creationId xmlns:a16="http://schemas.microsoft.com/office/drawing/2014/main" id="{A48444E0-5E0F-BBAA-92CD-1C2B8A5E81DE}"/>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5521187" y="2983812"/>
              <a:ext cx="5979937" cy="2018182"/>
            </a:xfrm>
            <a:prstGeom prst="rect">
              <a:avLst/>
            </a:prstGeom>
          </p:spPr>
        </p:pic>
      </p:grpSp>
      <p:pic>
        <p:nvPicPr>
          <p:cNvPr id="18" name="図 17">
            <a:extLst>
              <a:ext uri="{FF2B5EF4-FFF2-40B4-BE49-F238E27FC236}">
                <a16:creationId xmlns:a16="http://schemas.microsoft.com/office/drawing/2014/main" id="{6BD05C3E-A379-8167-ED66-CAC002ED5F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24" name="テキスト ボックス 23">
            <a:extLst>
              <a:ext uri="{FF2B5EF4-FFF2-40B4-BE49-F238E27FC236}">
                <a16:creationId xmlns:a16="http://schemas.microsoft.com/office/drawing/2014/main" id="{4A857BF1-A376-69DA-A72D-C95DBBC1163F}"/>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94D306FF-4E7D-CE3F-6BCF-8B769452632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931152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61F6E-5C3D-839D-C37A-E87173A51F23}"/>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7F59BBD7-4FFA-2A6E-A71A-D222F9E68B2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DA74F49-7ECF-44B8-F197-5287E6757F3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DD60B76-13B6-7D65-B7F1-9C8022E06B5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DC2BA7AD-E67A-2C60-CA48-236BE93BD26B}"/>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250ACDC5-B278-0CEF-048F-DECEC3BBAF2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7F771961-48AE-09FA-821D-A3CC6926D21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22</a:t>
              </a:r>
              <a:r>
                <a:rPr kumimoji="1" lang="ja-JP" altLang="en-US" sz="1400" dirty="0"/>
                <a:t>ページ</a:t>
              </a:r>
            </a:p>
          </p:txBody>
        </p:sp>
      </p:grpSp>
      <p:pic>
        <p:nvPicPr>
          <p:cNvPr id="3" name="図 2">
            <a:extLst>
              <a:ext uri="{FF2B5EF4-FFF2-40B4-BE49-F238E27FC236}">
                <a16:creationId xmlns:a16="http://schemas.microsoft.com/office/drawing/2014/main" id="{BD34CBBE-AE45-13E5-31C7-CA76CBA43B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2" name="図 11">
            <a:extLst>
              <a:ext uri="{FF2B5EF4-FFF2-40B4-BE49-F238E27FC236}">
                <a16:creationId xmlns:a16="http://schemas.microsoft.com/office/drawing/2014/main" id="{EC05AC36-4B15-1D57-CC81-C449DCF8BA6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8090" b="91924"/>
          <a:stretch>
            <a:fillRect/>
          </a:stretch>
        </p:blipFill>
        <p:spPr>
          <a:xfrm>
            <a:off x="191711" y="1706700"/>
            <a:ext cx="11708167" cy="583696"/>
          </a:xfrm>
          <a:prstGeom prst="rect">
            <a:avLst/>
          </a:prstGeom>
        </p:spPr>
      </p:pic>
      <p:sp>
        <p:nvSpPr>
          <p:cNvPr id="2" name="テキスト ボックス 1">
            <a:extLst>
              <a:ext uri="{FF2B5EF4-FFF2-40B4-BE49-F238E27FC236}">
                <a16:creationId xmlns:a16="http://schemas.microsoft.com/office/drawing/2014/main" id="{E687E0E7-3583-96F7-FA35-91576F526755}"/>
              </a:ext>
            </a:extLst>
          </p:cNvPr>
          <p:cNvSpPr txBox="1">
            <a:spLocks noGrp="1" noRot="1" noMove="1" noResize="1" noEditPoints="1" noAdjustHandles="1" noChangeArrowheads="1" noChangeShapeType="1"/>
          </p:cNvSpPr>
          <p:nvPr/>
        </p:nvSpPr>
        <p:spPr>
          <a:xfrm>
            <a:off x="257673" y="2570390"/>
            <a:ext cx="3084652" cy="646331"/>
          </a:xfrm>
          <a:prstGeom prst="rect">
            <a:avLst/>
          </a:prstGeom>
          <a:solidFill>
            <a:schemeClr val="bg1">
              <a:lumMod val="85000"/>
            </a:schemeClr>
          </a:solidFill>
        </p:spPr>
        <p:txBody>
          <a:bodyPr wrap="square" rtlCol="0">
            <a:spAutoFit/>
          </a:bodyPr>
          <a:lstStyle/>
          <a:p>
            <a:pPr algn="ctr"/>
            <a:r>
              <a:rPr kumimoji="1" lang="ja-JP" altLang="en-US" b="1" dirty="0"/>
              <a:t>遺産総額</a:t>
            </a:r>
            <a:endParaRPr kumimoji="1" lang="en-US" altLang="ja-JP" b="1" dirty="0"/>
          </a:p>
          <a:p>
            <a:pPr algn="ctr"/>
            <a:r>
              <a:rPr lang="en-US" altLang="ja-JP" b="1" dirty="0"/>
              <a:t>2</a:t>
            </a:r>
            <a:r>
              <a:rPr lang="ja-JP" altLang="en-US" b="1" dirty="0"/>
              <a:t>億円</a:t>
            </a:r>
            <a:endParaRPr kumimoji="1" lang="ja-JP" altLang="en-US" b="1" dirty="0"/>
          </a:p>
        </p:txBody>
      </p:sp>
      <p:sp>
        <p:nvSpPr>
          <p:cNvPr id="16" name="テキスト ボックス 15">
            <a:extLst>
              <a:ext uri="{FF2B5EF4-FFF2-40B4-BE49-F238E27FC236}">
                <a16:creationId xmlns:a16="http://schemas.microsoft.com/office/drawing/2014/main" id="{00CB5D44-4A89-E03A-E50A-9946EF1D28C4}"/>
              </a:ext>
            </a:extLst>
          </p:cNvPr>
          <p:cNvSpPr txBox="1">
            <a:spLocks noGrp="1" noRot="1" noMove="1" noResize="1" noEditPoints="1" noAdjustHandles="1" noChangeArrowheads="1" noChangeShapeType="1"/>
          </p:cNvSpPr>
          <p:nvPr/>
        </p:nvSpPr>
        <p:spPr>
          <a:xfrm>
            <a:off x="281029" y="3786876"/>
            <a:ext cx="3084652" cy="646331"/>
          </a:xfrm>
          <a:prstGeom prst="rect">
            <a:avLst/>
          </a:prstGeom>
          <a:solidFill>
            <a:schemeClr val="bg1">
              <a:lumMod val="85000"/>
            </a:schemeClr>
          </a:solidFill>
        </p:spPr>
        <p:txBody>
          <a:bodyPr wrap="square" rtlCol="0">
            <a:spAutoFit/>
          </a:bodyPr>
          <a:lstStyle/>
          <a:p>
            <a:pPr algn="ctr"/>
            <a:r>
              <a:rPr kumimoji="1" lang="ja-JP" altLang="en-US" b="1" dirty="0"/>
              <a:t>基礎控除額</a:t>
            </a:r>
            <a:endParaRPr kumimoji="1" lang="en-US" altLang="ja-JP" b="1" dirty="0"/>
          </a:p>
          <a:p>
            <a:pPr algn="ctr"/>
            <a:r>
              <a:rPr lang="en-US" altLang="ja-JP" b="1" dirty="0"/>
              <a:t>(3,000</a:t>
            </a:r>
            <a:r>
              <a:rPr lang="ja-JP" altLang="en-US" b="1" dirty="0"/>
              <a:t>万円</a:t>
            </a:r>
            <a:r>
              <a:rPr lang="en-US" altLang="ja-JP" b="1" dirty="0"/>
              <a:t>+600</a:t>
            </a:r>
            <a:r>
              <a:rPr lang="ja-JP" altLang="en-US" b="1" dirty="0"/>
              <a:t>万円</a:t>
            </a:r>
            <a:r>
              <a:rPr lang="en-US" altLang="ja-JP" b="1" dirty="0"/>
              <a:t>×3</a:t>
            </a:r>
            <a:r>
              <a:rPr lang="ja-JP" altLang="en-US" b="1" dirty="0"/>
              <a:t>人</a:t>
            </a:r>
            <a:r>
              <a:rPr lang="en-US" altLang="ja-JP" b="1" dirty="0"/>
              <a:t>)</a:t>
            </a:r>
            <a:endParaRPr kumimoji="1" lang="ja-JP" altLang="en-US" b="1" dirty="0"/>
          </a:p>
        </p:txBody>
      </p:sp>
      <p:sp>
        <p:nvSpPr>
          <p:cNvPr id="18" name="テキスト ボックス 17">
            <a:extLst>
              <a:ext uri="{FF2B5EF4-FFF2-40B4-BE49-F238E27FC236}">
                <a16:creationId xmlns:a16="http://schemas.microsoft.com/office/drawing/2014/main" id="{4019B385-FDEC-E119-D957-62E0A94386B2}"/>
              </a:ext>
            </a:extLst>
          </p:cNvPr>
          <p:cNvSpPr txBox="1">
            <a:spLocks noGrp="1" noRot="1" noMove="1" noResize="1" noEditPoints="1" noAdjustHandles="1" noChangeArrowheads="1" noChangeShapeType="1"/>
          </p:cNvSpPr>
          <p:nvPr/>
        </p:nvSpPr>
        <p:spPr>
          <a:xfrm>
            <a:off x="257673" y="5143959"/>
            <a:ext cx="3084652" cy="646331"/>
          </a:xfrm>
          <a:prstGeom prst="rect">
            <a:avLst/>
          </a:prstGeom>
          <a:solidFill>
            <a:schemeClr val="bg1">
              <a:lumMod val="85000"/>
            </a:schemeClr>
          </a:solidFill>
          <a:ln w="38100">
            <a:solidFill>
              <a:srgbClr val="FFC000"/>
            </a:solidFill>
          </a:ln>
        </p:spPr>
        <p:txBody>
          <a:bodyPr wrap="square" rtlCol="0">
            <a:spAutoFit/>
          </a:bodyPr>
          <a:lstStyle/>
          <a:p>
            <a:pPr algn="ctr"/>
            <a:r>
              <a:rPr kumimoji="1" lang="ja-JP" altLang="en-US" b="1" dirty="0"/>
              <a:t>課税遺産総額</a:t>
            </a:r>
            <a:endParaRPr kumimoji="1" lang="en-US" altLang="ja-JP" b="1" dirty="0"/>
          </a:p>
          <a:p>
            <a:pPr algn="ctr"/>
            <a:r>
              <a:rPr kumimoji="1" lang="en-US" altLang="ja-JP" b="1" dirty="0"/>
              <a:t>1</a:t>
            </a:r>
            <a:r>
              <a:rPr kumimoji="1" lang="ja-JP" altLang="en-US" b="1" dirty="0"/>
              <a:t>億</a:t>
            </a:r>
            <a:r>
              <a:rPr kumimoji="1" lang="en-US" altLang="ja-JP" b="1" dirty="0"/>
              <a:t>5,200</a:t>
            </a:r>
            <a:r>
              <a:rPr kumimoji="1" lang="ja-JP" altLang="en-US" b="1" dirty="0"/>
              <a:t>万円</a:t>
            </a:r>
          </a:p>
        </p:txBody>
      </p:sp>
      <p:sp>
        <p:nvSpPr>
          <p:cNvPr id="19" name="テキスト ボックス 18">
            <a:extLst>
              <a:ext uri="{FF2B5EF4-FFF2-40B4-BE49-F238E27FC236}">
                <a16:creationId xmlns:a16="http://schemas.microsoft.com/office/drawing/2014/main" id="{88AF480E-5E25-3BA8-3B11-BB5A864FE1EF}"/>
              </a:ext>
            </a:extLst>
          </p:cNvPr>
          <p:cNvSpPr txBox="1">
            <a:spLocks noGrp="1" noRot="1" noMove="1" noResize="1" noEditPoints="1" noAdjustHandles="1" noChangeArrowheads="1" noChangeShapeType="1"/>
          </p:cNvSpPr>
          <p:nvPr/>
        </p:nvSpPr>
        <p:spPr>
          <a:xfrm rot="5400000">
            <a:off x="1409700" y="3128580"/>
            <a:ext cx="863600" cy="707886"/>
          </a:xfrm>
          <a:prstGeom prst="rect">
            <a:avLst/>
          </a:prstGeom>
          <a:noFill/>
        </p:spPr>
        <p:txBody>
          <a:bodyPr wrap="square" rtlCol="0">
            <a:spAutoFit/>
          </a:bodyPr>
          <a:lstStyle/>
          <a:p>
            <a:pPr algn="ctr"/>
            <a:r>
              <a:rPr lang="ja-JP" altLang="en-US" sz="4000" b="1" dirty="0"/>
              <a:t>−</a:t>
            </a:r>
            <a:endParaRPr kumimoji="1" lang="ja-JP" altLang="en-US" sz="4000" b="1" dirty="0"/>
          </a:p>
        </p:txBody>
      </p:sp>
      <p:sp>
        <p:nvSpPr>
          <p:cNvPr id="21" name="テキスト ボックス 20">
            <a:extLst>
              <a:ext uri="{FF2B5EF4-FFF2-40B4-BE49-F238E27FC236}">
                <a16:creationId xmlns:a16="http://schemas.microsoft.com/office/drawing/2014/main" id="{6AC12403-1341-D826-DD07-83F84944CCB8}"/>
              </a:ext>
            </a:extLst>
          </p:cNvPr>
          <p:cNvSpPr txBox="1">
            <a:spLocks noGrp="1" noRot="1" noMove="1" noResize="1" noEditPoints="1" noAdjustHandles="1" noChangeArrowheads="1" noChangeShapeType="1"/>
          </p:cNvSpPr>
          <p:nvPr/>
        </p:nvSpPr>
        <p:spPr>
          <a:xfrm rot="5400000">
            <a:off x="1409700" y="4405542"/>
            <a:ext cx="863600" cy="707886"/>
          </a:xfrm>
          <a:prstGeom prst="rect">
            <a:avLst/>
          </a:prstGeom>
          <a:noFill/>
        </p:spPr>
        <p:txBody>
          <a:bodyPr wrap="square" rtlCol="0">
            <a:spAutoFit/>
          </a:bodyPr>
          <a:lstStyle/>
          <a:p>
            <a:pPr algn="ctr"/>
            <a:r>
              <a:rPr kumimoji="1" lang="ja-JP" altLang="en-US" sz="4000" b="1" dirty="0"/>
              <a:t>＝</a:t>
            </a:r>
          </a:p>
        </p:txBody>
      </p:sp>
      <p:cxnSp>
        <p:nvCxnSpPr>
          <p:cNvPr id="23" name="直線コネクタ 22">
            <a:extLst>
              <a:ext uri="{FF2B5EF4-FFF2-40B4-BE49-F238E27FC236}">
                <a16:creationId xmlns:a16="http://schemas.microsoft.com/office/drawing/2014/main" id="{D29D33D4-B80B-DA63-F067-669F08E66B0F}"/>
              </a:ext>
            </a:extLst>
          </p:cNvPr>
          <p:cNvCxnSpPr/>
          <p:nvPr/>
        </p:nvCxnSpPr>
        <p:spPr>
          <a:xfrm>
            <a:off x="3614057" y="2367193"/>
            <a:ext cx="0" cy="3960000"/>
          </a:xfrm>
          <a:prstGeom prst="line">
            <a:avLst/>
          </a:prstGeom>
          <a:ln w="38100">
            <a:solidFill>
              <a:srgbClr val="FFC000"/>
            </a:solidFill>
            <a:prstDash val="sysDot"/>
          </a:ln>
        </p:spPr>
        <p:style>
          <a:lnRef idx="2">
            <a:schemeClr val="accent1"/>
          </a:lnRef>
          <a:fillRef idx="0">
            <a:schemeClr val="accent1"/>
          </a:fillRef>
          <a:effectRef idx="1">
            <a:schemeClr val="accent1"/>
          </a:effectRef>
          <a:fontRef idx="minor">
            <a:schemeClr val="tx1"/>
          </a:fontRef>
        </p:style>
      </p:cxnSp>
      <p:grpSp>
        <p:nvGrpSpPr>
          <p:cNvPr id="25" name="グループ化 24">
            <a:extLst>
              <a:ext uri="{FF2B5EF4-FFF2-40B4-BE49-F238E27FC236}">
                <a16:creationId xmlns:a16="http://schemas.microsoft.com/office/drawing/2014/main" id="{00360A83-6365-BE07-83B0-3FEE477ED6B6}"/>
              </a:ext>
            </a:extLst>
          </p:cNvPr>
          <p:cNvGrpSpPr>
            <a:grpSpLocks noGrp="1" noUngrp="1" noRot="1" noMove="1" noResize="1"/>
          </p:cNvGrpSpPr>
          <p:nvPr/>
        </p:nvGrpSpPr>
        <p:grpSpPr>
          <a:xfrm>
            <a:off x="3810001" y="2339835"/>
            <a:ext cx="8246882" cy="3936202"/>
            <a:chOff x="3810001" y="2339835"/>
            <a:chExt cx="8246882" cy="3936202"/>
          </a:xfrm>
        </p:grpSpPr>
        <p:pic>
          <p:nvPicPr>
            <p:cNvPr id="15" name="図 14">
              <a:extLst>
                <a:ext uri="{FF2B5EF4-FFF2-40B4-BE49-F238E27FC236}">
                  <a16:creationId xmlns:a16="http://schemas.microsoft.com/office/drawing/2014/main" id="{8C4D3814-7E7D-3390-6629-F25E677AF8C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9840" t="25197" b="4347"/>
            <a:stretch>
              <a:fillRect/>
            </a:stretch>
          </p:blipFill>
          <p:spPr>
            <a:xfrm>
              <a:off x="3810001" y="2619905"/>
              <a:ext cx="8246882" cy="3656132"/>
            </a:xfrm>
            <a:prstGeom prst="rect">
              <a:avLst/>
            </a:prstGeom>
          </p:spPr>
        </p:pic>
        <p:sp>
          <p:nvSpPr>
            <p:cNvPr id="24" name="テキスト ボックス 23">
              <a:extLst>
                <a:ext uri="{FF2B5EF4-FFF2-40B4-BE49-F238E27FC236}">
                  <a16:creationId xmlns:a16="http://schemas.microsoft.com/office/drawing/2014/main" id="{75E838C6-2F9D-014E-984C-755B38DC4725}"/>
                </a:ext>
              </a:extLst>
            </p:cNvPr>
            <p:cNvSpPr txBox="1">
              <a:spLocks noGrp="1" noRot="1" noMove="1" noResize="1" noEditPoints="1" noAdjustHandles="1" noChangeArrowheads="1" noChangeShapeType="1"/>
            </p:cNvSpPr>
            <p:nvPr/>
          </p:nvSpPr>
          <p:spPr>
            <a:xfrm>
              <a:off x="3862434" y="2339835"/>
              <a:ext cx="8194447" cy="369332"/>
            </a:xfrm>
            <a:prstGeom prst="rect">
              <a:avLst/>
            </a:prstGeom>
            <a:noFill/>
          </p:spPr>
          <p:txBody>
            <a:bodyPr wrap="square" rtlCol="0">
              <a:spAutoFit/>
            </a:bodyPr>
            <a:lstStyle/>
            <a:p>
              <a:pPr algn="ctr"/>
              <a:r>
                <a:rPr kumimoji="1" lang="ja-JP" altLang="en-US" b="1" dirty="0"/>
                <a:t>課税遺産総額を法定相続分で按分</a:t>
              </a:r>
            </a:p>
          </p:txBody>
        </p:sp>
      </p:grpSp>
      <p:sp>
        <p:nvSpPr>
          <p:cNvPr id="14" name="テキスト ボックス 13">
            <a:extLst>
              <a:ext uri="{FF2B5EF4-FFF2-40B4-BE49-F238E27FC236}">
                <a16:creationId xmlns:a16="http://schemas.microsoft.com/office/drawing/2014/main" id="{5515A7DF-5C98-C6E5-F6B2-037DD32C6153}"/>
              </a:ext>
            </a:extLst>
          </p:cNvPr>
          <p:cNvSpPr txBox="1"/>
          <p:nvPr/>
        </p:nvSpPr>
        <p:spPr>
          <a:xfrm>
            <a:off x="6739026" y="6417614"/>
            <a:ext cx="4130314" cy="307777"/>
          </a:xfrm>
          <a:prstGeom prst="rect">
            <a:avLst/>
          </a:prstGeom>
          <a:noFill/>
        </p:spPr>
        <p:txBody>
          <a:bodyPr wrap="square">
            <a:spAutoFit/>
          </a:bodyPr>
          <a:lstStyle/>
          <a:p>
            <a:r>
              <a:rPr lang="ja-JP" altLang="en-US" sz="1400" b="1" dirty="0">
                <a:latin typeface="+mn-ea"/>
              </a:rPr>
              <a:t>＜国税庁「暮らしの税情報」</a:t>
            </a:r>
            <a:r>
              <a:rPr lang="en-US" altLang="ja-JP" sz="1400" b="1" dirty="0">
                <a:latin typeface="+mn-ea"/>
              </a:rPr>
              <a:t>(</a:t>
            </a:r>
            <a:r>
              <a:rPr lang="ja-JP" altLang="en-US" sz="1400" b="1" dirty="0">
                <a:latin typeface="+mn-ea"/>
              </a:rPr>
              <a:t>令和</a:t>
            </a:r>
            <a:r>
              <a:rPr lang="en-US" altLang="ja-JP" sz="1400" b="1" dirty="0">
                <a:latin typeface="+mn-ea"/>
              </a:rPr>
              <a:t>8</a:t>
            </a:r>
            <a:r>
              <a:rPr lang="ja-JP" altLang="en-US" sz="1400" b="1" dirty="0">
                <a:latin typeface="+mn-ea"/>
              </a:rPr>
              <a:t>年度版）＞</a:t>
            </a:r>
            <a:endParaRPr lang="ja-JP" altLang="en-US" sz="4400" b="1" dirty="0">
              <a:latin typeface="+mn-ea"/>
            </a:endParaRPr>
          </a:p>
        </p:txBody>
      </p:sp>
      <p:pic>
        <p:nvPicPr>
          <p:cNvPr id="26" name="図 25">
            <a:extLst>
              <a:ext uri="{FF2B5EF4-FFF2-40B4-BE49-F238E27FC236}">
                <a16:creationId xmlns:a16="http://schemas.microsoft.com/office/drawing/2014/main" id="{9FB269E4-3BEB-5146-F064-10163E4B1B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28" name="テキスト ボックス 27">
            <a:extLst>
              <a:ext uri="{FF2B5EF4-FFF2-40B4-BE49-F238E27FC236}">
                <a16:creationId xmlns:a16="http://schemas.microsoft.com/office/drawing/2014/main" id="{1326B064-5B6B-BE38-87EA-21956D3ECA6D}"/>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675341E8-7BDF-C217-D9E4-7468F416D602}"/>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95107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22C4F-37FF-FD4D-AF36-6D34A7257447}"/>
            </a:ext>
          </a:extLst>
        </p:cNvPr>
        <p:cNvGrpSpPr/>
        <p:nvPr/>
      </p:nvGrpSpPr>
      <p:grpSpPr>
        <a:xfrm>
          <a:off x="0" y="0"/>
          <a:ext cx="0" cy="0"/>
          <a:chOff x="0" y="0"/>
          <a:chExt cx="0" cy="0"/>
        </a:xfrm>
      </p:grpSpPr>
      <p:pic>
        <p:nvPicPr>
          <p:cNvPr id="20" name="図 19">
            <a:extLst>
              <a:ext uri="{FF2B5EF4-FFF2-40B4-BE49-F238E27FC236}">
                <a16:creationId xmlns:a16="http://schemas.microsoft.com/office/drawing/2014/main" id="{C3463A69-DA17-134C-D4E2-662D7012A2A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11503" t="3546"/>
          <a:stretch>
            <a:fillRect/>
          </a:stretch>
        </p:blipFill>
        <p:spPr>
          <a:xfrm>
            <a:off x="2132320" y="4685023"/>
            <a:ext cx="1273321" cy="1974085"/>
          </a:xfrm>
          <a:prstGeom prst="rect">
            <a:avLst/>
          </a:prstGeom>
        </p:spPr>
      </p:pic>
      <p:sp>
        <p:nvSpPr>
          <p:cNvPr id="5" name="楕円 4">
            <a:extLst>
              <a:ext uri="{FF2B5EF4-FFF2-40B4-BE49-F238E27FC236}">
                <a16:creationId xmlns:a16="http://schemas.microsoft.com/office/drawing/2014/main" id="{3B7B5F53-57F3-1A67-6232-5EE724473CF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351B201-00A7-8AB4-391B-4AF1BE9253D1}"/>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B85225F-6B32-8F5E-F81F-B634E877C56D}"/>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E06005B5-E624-7D3E-C3A8-0311095671A9}"/>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372A16CD-5898-703E-884A-F0D10C066A30}"/>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17F5CDA6-A491-4334-1A1E-DE12626A27DF}"/>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4</a:t>
              </a:r>
              <a:r>
                <a:rPr kumimoji="1" lang="ja-JP" altLang="en-US" sz="1400" dirty="0"/>
                <a:t>ページ</a:t>
              </a:r>
            </a:p>
          </p:txBody>
        </p:sp>
      </p:grpSp>
      <p:grpSp>
        <p:nvGrpSpPr>
          <p:cNvPr id="2" name="グループ化 1">
            <a:extLst>
              <a:ext uri="{FF2B5EF4-FFF2-40B4-BE49-F238E27FC236}">
                <a16:creationId xmlns:a16="http://schemas.microsoft.com/office/drawing/2014/main" id="{91FC76EC-1B11-6B0B-EB43-BFCB7DB9451F}"/>
              </a:ext>
            </a:extLst>
          </p:cNvPr>
          <p:cNvGrpSpPr/>
          <p:nvPr/>
        </p:nvGrpSpPr>
        <p:grpSpPr>
          <a:xfrm>
            <a:off x="50800" y="18792"/>
            <a:ext cx="12090400" cy="1404000"/>
            <a:chOff x="0" y="32791"/>
            <a:chExt cx="12090400" cy="1404000"/>
          </a:xfrm>
        </p:grpSpPr>
        <p:pic>
          <p:nvPicPr>
            <p:cNvPr id="10" name="図 9">
              <a:extLst>
                <a:ext uri="{FF2B5EF4-FFF2-40B4-BE49-F238E27FC236}">
                  <a16:creationId xmlns:a16="http://schemas.microsoft.com/office/drawing/2014/main" id="{299CAC7D-1829-1916-0DB9-A795EB5F73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2791"/>
              <a:ext cx="10144220" cy="1404000"/>
            </a:xfrm>
            <a:prstGeom prst="rect">
              <a:avLst/>
            </a:prstGeom>
          </p:spPr>
        </p:pic>
        <p:pic>
          <p:nvPicPr>
            <p:cNvPr id="12" name="図 11">
              <a:extLst>
                <a:ext uri="{FF2B5EF4-FFF2-40B4-BE49-F238E27FC236}">
                  <a16:creationId xmlns:a16="http://schemas.microsoft.com/office/drawing/2014/main" id="{30D6844F-0390-180A-3C59-2B22653ED427}"/>
                </a:ext>
              </a:extLst>
            </p:cNvPr>
            <p:cNvPicPr>
              <a:picLocks noChangeAspect="1"/>
            </p:cNvPicPr>
            <p:nvPr/>
          </p:nvPicPr>
          <p:blipFill>
            <a:blip r:embed="rId4">
              <a:extLst>
                <a:ext uri="{28A0092B-C50C-407E-A947-70E740481C1C}">
                  <a14:useLocalDpi xmlns:a14="http://schemas.microsoft.com/office/drawing/2010/main" val="0"/>
                </a:ext>
              </a:extLst>
            </a:blip>
            <a:srcRect l="11487"/>
            <a:stretch>
              <a:fillRect/>
            </a:stretch>
          </p:blipFill>
          <p:spPr>
            <a:xfrm>
              <a:off x="3111500" y="32791"/>
              <a:ext cx="8978900" cy="1404000"/>
            </a:xfrm>
            <a:prstGeom prst="rect">
              <a:avLst/>
            </a:prstGeom>
          </p:spPr>
        </p:pic>
      </p:grpSp>
      <p:sp>
        <p:nvSpPr>
          <p:cNvPr id="14" name="テキスト ボックス 13">
            <a:extLst>
              <a:ext uri="{FF2B5EF4-FFF2-40B4-BE49-F238E27FC236}">
                <a16:creationId xmlns:a16="http://schemas.microsoft.com/office/drawing/2014/main" id="{2E411D16-DFAC-98C4-F89F-6BAE2CD7744D}"/>
              </a:ext>
            </a:extLst>
          </p:cNvPr>
          <p:cNvSpPr txBox="1"/>
          <p:nvPr/>
        </p:nvSpPr>
        <p:spPr>
          <a:xfrm>
            <a:off x="313872" y="442918"/>
            <a:ext cx="11557000" cy="646331"/>
          </a:xfrm>
          <a:prstGeom prst="rect">
            <a:avLst/>
          </a:prstGeom>
          <a:noFill/>
        </p:spPr>
        <p:txBody>
          <a:bodyPr wrap="square">
            <a:spAutoFit/>
          </a:bodyPr>
          <a:lstStyle/>
          <a:p>
            <a:pPr algn="ctr"/>
            <a:r>
              <a:rPr lang="ja-JP" altLang="en-US" sz="3200" b="1" i="0" u="none" strike="noStrike" baseline="0" dirty="0">
                <a:latin typeface="UD デジタル 教科書体 NP-B" panose="02020700000000000000" pitchFamily="18" charset="-128"/>
                <a:ea typeface="UD デジタル 教科書体 NP-B" panose="02020700000000000000" pitchFamily="18" charset="-128"/>
              </a:rPr>
              <a:t>自分で準備しておきたい「</a:t>
            </a:r>
            <a:r>
              <a:rPr lang="ja-JP" altLang="en-US" sz="3600" b="1" i="0" u="none" strike="noStrike" baseline="0" dirty="0">
                <a:latin typeface="UD デジタル 教科書体 NP-B" panose="02020700000000000000" pitchFamily="18" charset="-128"/>
                <a:ea typeface="UD デジタル 教科書体 NP-B" panose="02020700000000000000" pitchFamily="18" charset="-128"/>
              </a:rPr>
              <a:t>自助努力目標額</a:t>
            </a:r>
            <a:r>
              <a:rPr lang="ja-JP" altLang="en-US" sz="3200" b="1" i="0" u="none" strike="noStrike" baseline="0" dirty="0">
                <a:latin typeface="UD デジタル 教科書体 NP-B" panose="02020700000000000000" pitchFamily="18" charset="-128"/>
                <a:ea typeface="UD デジタル 教科書体 NP-B" panose="02020700000000000000" pitchFamily="18" charset="-128"/>
              </a:rPr>
              <a:t>」とは？</a:t>
            </a:r>
            <a:endParaRPr lang="ja-JP" altLang="en-US" sz="2800" b="1" dirty="0">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a:extLst>
              <a:ext uri="{FF2B5EF4-FFF2-40B4-BE49-F238E27FC236}">
                <a16:creationId xmlns:a16="http://schemas.microsoft.com/office/drawing/2014/main" id="{0DABEEA7-ABC8-CE54-EFC0-61A5BB562FD1}"/>
              </a:ext>
            </a:extLst>
          </p:cNvPr>
          <p:cNvSpPr txBox="1"/>
          <p:nvPr/>
        </p:nvSpPr>
        <p:spPr>
          <a:xfrm>
            <a:off x="437513" y="1967688"/>
            <a:ext cx="8677730" cy="461665"/>
          </a:xfrm>
          <a:prstGeom prst="rect">
            <a:avLst/>
          </a:prstGeom>
          <a:noFill/>
        </p:spPr>
        <p:txBody>
          <a:bodyPr wrap="square" rtlCol="0">
            <a:spAutoFit/>
          </a:bodyPr>
          <a:lstStyle/>
          <a:p>
            <a:r>
              <a:rPr lang="ja-JP" altLang="en-US" sz="2400" b="1" dirty="0">
                <a:solidFill>
                  <a:srgbClr val="FFC000"/>
                </a:solidFill>
              </a:rPr>
              <a:t>➌</a:t>
            </a:r>
            <a:r>
              <a:rPr lang="ja-JP" altLang="en-US" sz="2400" b="1" dirty="0"/>
              <a:t>自分で準備しておきたい金額「自助努力目標額」</a:t>
            </a:r>
          </a:p>
        </p:txBody>
      </p:sp>
      <p:sp>
        <p:nvSpPr>
          <p:cNvPr id="22" name="テキスト ボックス 21">
            <a:extLst>
              <a:ext uri="{FF2B5EF4-FFF2-40B4-BE49-F238E27FC236}">
                <a16:creationId xmlns:a16="http://schemas.microsoft.com/office/drawing/2014/main" id="{719D79EC-6928-1E3B-00F3-40D97A28ADF0}"/>
              </a:ext>
            </a:extLst>
          </p:cNvPr>
          <p:cNvSpPr txBox="1">
            <a:spLocks noGrp="1" noRot="1" noMove="1" noResize="1" noEditPoints="1" noAdjustHandles="1" noChangeArrowheads="1" noChangeShapeType="1"/>
          </p:cNvSpPr>
          <p:nvPr/>
        </p:nvSpPr>
        <p:spPr>
          <a:xfrm>
            <a:off x="3845235" y="5263981"/>
            <a:ext cx="6949766" cy="783193"/>
          </a:xfrm>
          <a:prstGeom prst="wedgeRoundRectCallout">
            <a:avLst>
              <a:gd name="adj1" fmla="val -53920"/>
              <a:gd name="adj2" fmla="val 36224"/>
              <a:gd name="adj3" fmla="val 16667"/>
            </a:avLst>
          </a:prstGeom>
          <a:noFill/>
          <a:ln w="28575">
            <a:solidFill>
              <a:srgbClr val="C86165"/>
            </a:solidFill>
          </a:ln>
        </p:spPr>
        <p:txBody>
          <a:bodyPr wrap="square">
            <a:spAutoFit/>
          </a:bodyPr>
          <a:lstStyle/>
          <a:p>
            <a:pPr algn="l"/>
            <a:r>
              <a:rPr lang="ja-JP" altLang="en-US" sz="2000" b="1" i="0" u="none" strike="noStrike" baseline="0" dirty="0">
                <a:latin typeface="UD デジタル 教科書体 NP-B" panose="02020700000000000000" pitchFamily="18" charset="-128"/>
                <a:ea typeface="UD デジタル 教科書体 NP-B" panose="02020700000000000000" pitchFamily="18" charset="-128"/>
              </a:rPr>
              <a:t>支出見込額</a:t>
            </a:r>
            <a:r>
              <a:rPr lang="en-US" altLang="ja-JP" sz="2000" b="1" i="0" u="none" strike="noStrike" baseline="0" dirty="0">
                <a:latin typeface="UD デジタル 教科書体 NP-B" panose="02020700000000000000" pitchFamily="18" charset="-128"/>
                <a:ea typeface="UD デジタル 教科書体 NP-B" panose="02020700000000000000" pitchFamily="18" charset="-128"/>
              </a:rPr>
              <a:t>(</a:t>
            </a:r>
            <a:r>
              <a:rPr lang="ja-JP" altLang="en-US" sz="2000" b="1" i="0" u="none" strike="noStrike" baseline="0" dirty="0">
                <a:latin typeface="UD デジタル 教科書体 NP-B" panose="02020700000000000000" pitchFamily="18" charset="-128"/>
                <a:ea typeface="UD デジタル 教科書体 NP-B" panose="02020700000000000000" pitchFamily="18" charset="-128"/>
              </a:rPr>
              <a:t>生活費</a:t>
            </a:r>
            <a:r>
              <a:rPr lang="en-US" altLang="ja-JP" sz="2000" b="1" dirty="0">
                <a:latin typeface="UD デジタル 教科書体 NP-B" panose="02020700000000000000" pitchFamily="18" charset="-128"/>
                <a:ea typeface="UD デジタル 教科書体 NP-B" panose="02020700000000000000" pitchFamily="18" charset="-128"/>
              </a:rPr>
              <a:t>)</a:t>
            </a:r>
            <a:r>
              <a:rPr lang="ja-JP" altLang="en-US" sz="2000" b="1" i="0" u="none" strike="noStrike" baseline="0" dirty="0">
                <a:latin typeface="UD デジタル 教科書体 NP-B" panose="02020700000000000000" pitchFamily="18" charset="-128"/>
                <a:ea typeface="UD デジタル 教科書体 NP-B" panose="02020700000000000000" pitchFamily="18" charset="-128"/>
              </a:rPr>
              <a:t>などから収入見込額</a:t>
            </a:r>
            <a:r>
              <a:rPr lang="en-US" altLang="ja-JP" sz="2000" b="1" i="0" u="none" strike="noStrike" baseline="0" dirty="0">
                <a:latin typeface="UD デジタル 教科書体 NP-B" panose="02020700000000000000" pitchFamily="18" charset="-128"/>
                <a:ea typeface="UD デジタル 教科書体 NP-B" panose="02020700000000000000" pitchFamily="18" charset="-128"/>
              </a:rPr>
              <a:t>(</a:t>
            </a:r>
            <a:r>
              <a:rPr lang="ja-JP" altLang="en-US" sz="2000" b="1" i="0" u="none" strike="noStrike" baseline="0" dirty="0">
                <a:latin typeface="UD デジタル 教科書体 NP-B" panose="02020700000000000000" pitchFamily="18" charset="-128"/>
                <a:ea typeface="UD デジタル 教科書体 NP-B" panose="02020700000000000000" pitchFamily="18" charset="-128"/>
              </a:rPr>
              <a:t>公的年金など</a:t>
            </a:r>
            <a:r>
              <a:rPr lang="en-US" altLang="ja-JP" sz="2000" b="1" i="0" u="none" strike="noStrike" baseline="0" dirty="0">
                <a:latin typeface="UD デジタル 教科書体 NP-B" panose="02020700000000000000" pitchFamily="18" charset="-128"/>
                <a:ea typeface="UD デジタル 教科書体 NP-B" panose="02020700000000000000" pitchFamily="18" charset="-128"/>
              </a:rPr>
              <a:t>)</a:t>
            </a:r>
            <a:r>
              <a:rPr lang="ja-JP" altLang="en-US" sz="2000" b="1" i="0" u="none" strike="noStrike" baseline="0" dirty="0">
                <a:latin typeface="UD デジタル 教科書体 NP-B" panose="02020700000000000000" pitchFamily="18" charset="-128"/>
                <a:ea typeface="UD デジタル 教科書体 NP-B" panose="02020700000000000000" pitchFamily="18" charset="-128"/>
              </a:rPr>
              <a:t>を差し引くと、自分で準備しておきたい金額がわかります。</a:t>
            </a:r>
            <a:endParaRPr lang="ja-JP" altLang="en-US" sz="4400" b="1" dirty="0">
              <a:latin typeface="UD デジタル 教科書体 NP-B" panose="02020700000000000000" pitchFamily="18" charset="-128"/>
              <a:ea typeface="UD デジタル 教科書体 NP-B" panose="02020700000000000000" pitchFamily="18" charset="-128"/>
            </a:endParaRPr>
          </a:p>
        </p:txBody>
      </p:sp>
      <p:grpSp>
        <p:nvGrpSpPr>
          <p:cNvPr id="3" name="グループ化 2">
            <a:extLst>
              <a:ext uri="{FF2B5EF4-FFF2-40B4-BE49-F238E27FC236}">
                <a16:creationId xmlns:a16="http://schemas.microsoft.com/office/drawing/2014/main" id="{57259370-E2EB-2E89-DFB3-95147E757B30}"/>
              </a:ext>
            </a:extLst>
          </p:cNvPr>
          <p:cNvGrpSpPr>
            <a:grpSpLocks noGrp="1" noUngrp="1" noRot="1" noMove="1" noResize="1"/>
          </p:cNvGrpSpPr>
          <p:nvPr/>
        </p:nvGrpSpPr>
        <p:grpSpPr>
          <a:xfrm>
            <a:off x="695120" y="2690768"/>
            <a:ext cx="10814460" cy="2160171"/>
            <a:chOff x="688770" y="3845990"/>
            <a:chExt cx="10814460" cy="2160171"/>
          </a:xfrm>
        </p:grpSpPr>
        <p:grpSp>
          <p:nvGrpSpPr>
            <p:cNvPr id="13" name="グループ化 12">
              <a:extLst>
                <a:ext uri="{FF2B5EF4-FFF2-40B4-BE49-F238E27FC236}">
                  <a16:creationId xmlns:a16="http://schemas.microsoft.com/office/drawing/2014/main" id="{9F896B7E-EC50-0AA9-7FDB-9384E6F2B2C6}"/>
                </a:ext>
              </a:extLst>
            </p:cNvPr>
            <p:cNvGrpSpPr>
              <a:grpSpLocks noGrp="1" noUngrp="1" noRot="1" noMove="1" noResize="1"/>
            </p:cNvGrpSpPr>
            <p:nvPr/>
          </p:nvGrpSpPr>
          <p:grpSpPr>
            <a:xfrm>
              <a:off x="688770" y="3845990"/>
              <a:ext cx="7815037" cy="1920680"/>
              <a:chOff x="695443" y="3984800"/>
              <a:chExt cx="8187974" cy="2025475"/>
            </a:xfrm>
          </p:grpSpPr>
          <p:pic>
            <p:nvPicPr>
              <p:cNvPr id="18" name="図 17">
                <a:extLst>
                  <a:ext uri="{FF2B5EF4-FFF2-40B4-BE49-F238E27FC236}">
                    <a16:creationId xmlns:a16="http://schemas.microsoft.com/office/drawing/2014/main" id="{A3D5D96E-9F30-E3F9-9E7B-F1D66D905F7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t="46751" r="27283" b="9998"/>
              <a:stretch>
                <a:fillRect/>
              </a:stretch>
            </p:blipFill>
            <p:spPr>
              <a:xfrm>
                <a:off x="695443" y="3984800"/>
                <a:ext cx="8187974" cy="1635740"/>
              </a:xfrm>
              <a:prstGeom prst="rect">
                <a:avLst/>
              </a:prstGeom>
            </p:spPr>
          </p:pic>
          <p:sp>
            <p:nvSpPr>
              <p:cNvPr id="21" name="正方形/長方形 20">
                <a:extLst>
                  <a:ext uri="{FF2B5EF4-FFF2-40B4-BE49-F238E27FC236}">
                    <a16:creationId xmlns:a16="http://schemas.microsoft.com/office/drawing/2014/main" id="{1292723B-DAFA-29BC-E3FA-4E2036C8C298}"/>
                  </a:ext>
                </a:extLst>
              </p:cNvPr>
              <p:cNvSpPr>
                <a:spLocks noGrp="1" noRot="1" noMove="1" noResize="1" noEditPoints="1" noAdjustHandles="1" noChangeArrowheads="1" noChangeShapeType="1"/>
              </p:cNvSpPr>
              <p:nvPr/>
            </p:nvSpPr>
            <p:spPr>
              <a:xfrm>
                <a:off x="6162675" y="5772150"/>
                <a:ext cx="390525" cy="238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16" name="図 15">
              <a:extLst>
                <a:ext uri="{FF2B5EF4-FFF2-40B4-BE49-F238E27FC236}">
                  <a16:creationId xmlns:a16="http://schemas.microsoft.com/office/drawing/2014/main" id="{83FEFB9B-1872-8414-DD81-B8A340138764}"/>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72452" t="39766"/>
            <a:stretch>
              <a:fillRect/>
            </a:stretch>
          </p:blipFill>
          <p:spPr>
            <a:xfrm>
              <a:off x="8542602" y="3845990"/>
              <a:ext cx="2960628" cy="2160171"/>
            </a:xfrm>
            <a:prstGeom prst="rect">
              <a:avLst/>
            </a:prstGeom>
          </p:spPr>
        </p:pic>
      </p:grpSp>
      <p:sp>
        <p:nvSpPr>
          <p:cNvPr id="17" name="フッター プレースホルダー 5">
            <a:extLst>
              <a:ext uri="{FF2B5EF4-FFF2-40B4-BE49-F238E27FC236}">
                <a16:creationId xmlns:a16="http://schemas.microsoft.com/office/drawing/2014/main" id="{9050A4A2-807B-3D92-E6CA-A99E8C7ECCA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2847514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85A5-9AFE-41EB-2D41-22DFD51A89A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A997D9C-C3FB-A1EA-933F-FCF025ABC0D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4410EDF-C9A6-AD5E-7807-0F529D479A7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5C0415A-85E2-4EAF-F642-278342F8BCB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91719384-CD8B-F29B-50D6-98292E439884}"/>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084813A0-5E22-506A-E9BC-3B9083508968}"/>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5D327305-4630-B384-4E04-24055D5C33DA}"/>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22</a:t>
              </a:r>
              <a:r>
                <a:rPr kumimoji="1" lang="ja-JP" altLang="en-US" sz="1400" dirty="0"/>
                <a:t>ページ</a:t>
              </a:r>
            </a:p>
          </p:txBody>
        </p:sp>
      </p:grpSp>
      <p:pic>
        <p:nvPicPr>
          <p:cNvPr id="3" name="図 2">
            <a:extLst>
              <a:ext uri="{FF2B5EF4-FFF2-40B4-BE49-F238E27FC236}">
                <a16:creationId xmlns:a16="http://schemas.microsoft.com/office/drawing/2014/main" id="{E3F38B85-5202-F73B-C0FB-BF0E8AAABE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5" name="図 14">
            <a:extLst>
              <a:ext uri="{FF2B5EF4-FFF2-40B4-BE49-F238E27FC236}">
                <a16:creationId xmlns:a16="http://schemas.microsoft.com/office/drawing/2014/main" id="{8752D326-45EA-B98D-54FA-8C48ECA51E4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77082" t="20023" b="7425"/>
          <a:stretch>
            <a:fillRect/>
          </a:stretch>
        </p:blipFill>
        <p:spPr>
          <a:xfrm>
            <a:off x="9732652" y="4132609"/>
            <a:ext cx="2459348" cy="2211745"/>
          </a:xfrm>
          <a:prstGeom prst="rect">
            <a:avLst/>
          </a:prstGeom>
        </p:spPr>
      </p:pic>
      <p:grpSp>
        <p:nvGrpSpPr>
          <p:cNvPr id="2" name="グループ化 1">
            <a:extLst>
              <a:ext uri="{FF2B5EF4-FFF2-40B4-BE49-F238E27FC236}">
                <a16:creationId xmlns:a16="http://schemas.microsoft.com/office/drawing/2014/main" id="{B450D4BB-6DCA-686A-A31E-0674374823CD}"/>
              </a:ext>
            </a:extLst>
          </p:cNvPr>
          <p:cNvGrpSpPr/>
          <p:nvPr/>
        </p:nvGrpSpPr>
        <p:grpSpPr>
          <a:xfrm>
            <a:off x="547785" y="1776903"/>
            <a:ext cx="4602968" cy="555624"/>
            <a:chOff x="668991" y="1966346"/>
            <a:chExt cx="2613116" cy="555624"/>
          </a:xfrm>
        </p:grpSpPr>
        <p:sp>
          <p:nvSpPr>
            <p:cNvPr id="11" name="テキスト ボックス 10">
              <a:extLst>
                <a:ext uri="{FF2B5EF4-FFF2-40B4-BE49-F238E27FC236}">
                  <a16:creationId xmlns:a16="http://schemas.microsoft.com/office/drawing/2014/main" id="{687235BD-B7B5-900C-D25B-470174B59A54}"/>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kumimoji="1" lang="ja-JP" altLang="en-US" sz="2400" b="1" dirty="0">
                  <a:solidFill>
                    <a:schemeClr val="bg1"/>
                  </a:solidFill>
                </a:rPr>
                <a:t>３</a:t>
              </a:r>
              <a:endParaRPr kumimoji="1"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8A4ACC2C-FA5B-0A5A-2686-AAD61460868D}"/>
                </a:ext>
              </a:extLst>
            </p:cNvPr>
            <p:cNvSpPr txBox="1"/>
            <p:nvPr/>
          </p:nvSpPr>
          <p:spPr>
            <a:xfrm>
              <a:off x="989640" y="1998750"/>
              <a:ext cx="2292467" cy="523220"/>
            </a:xfrm>
            <a:prstGeom prst="rect">
              <a:avLst/>
            </a:prstGeom>
            <a:noFill/>
          </p:spPr>
          <p:txBody>
            <a:bodyPr wrap="square">
              <a:spAutoFit/>
            </a:bodyPr>
            <a:lstStyle/>
            <a:p>
              <a:r>
                <a:rPr lang="ja-JP" altLang="en-US" sz="2800" b="1" dirty="0">
                  <a:latin typeface="PUDShinGoPr6N-Medium"/>
                </a:rPr>
                <a:t>二次相続を念頭に</a:t>
              </a:r>
              <a:endParaRPr lang="ja-JP" altLang="en-US" sz="2800" b="1" dirty="0"/>
            </a:p>
          </p:txBody>
        </p:sp>
      </p:grpSp>
      <p:sp>
        <p:nvSpPr>
          <p:cNvPr id="18" name="テキスト ボックス 17">
            <a:extLst>
              <a:ext uri="{FF2B5EF4-FFF2-40B4-BE49-F238E27FC236}">
                <a16:creationId xmlns:a16="http://schemas.microsoft.com/office/drawing/2014/main" id="{862ECD86-6746-8925-B6DD-C809D04A5285}"/>
              </a:ext>
            </a:extLst>
          </p:cNvPr>
          <p:cNvSpPr txBox="1"/>
          <p:nvPr/>
        </p:nvSpPr>
        <p:spPr>
          <a:xfrm>
            <a:off x="731001" y="2608272"/>
            <a:ext cx="9327523" cy="707886"/>
          </a:xfrm>
          <a:prstGeom prst="rect">
            <a:avLst/>
          </a:prstGeom>
          <a:noFill/>
        </p:spPr>
        <p:txBody>
          <a:bodyPr wrap="square">
            <a:spAutoFit/>
          </a:bodyPr>
          <a:lstStyle/>
          <a:p>
            <a:r>
              <a:rPr lang="en-US" altLang="ja-JP" sz="2000" b="1" dirty="0"/>
              <a:t>【</a:t>
            </a:r>
            <a:r>
              <a:rPr lang="ja-JP" altLang="en-US" sz="2000" b="1" dirty="0"/>
              <a:t>例</a:t>
            </a:r>
            <a:r>
              <a:rPr lang="en-US" altLang="ja-JP" sz="2000" b="1" dirty="0"/>
              <a:t>】</a:t>
            </a:r>
            <a:r>
              <a:rPr lang="ja-JP" altLang="en-US" sz="2000" dirty="0"/>
              <a:t>夫が死亡して妻と子が財産を相続（</a:t>
            </a:r>
            <a:r>
              <a:rPr lang="ja-JP" altLang="en-US" sz="2000" b="1" dirty="0"/>
              <a:t>一次相続</a:t>
            </a:r>
            <a:r>
              <a:rPr lang="ja-JP" altLang="en-US" sz="2000" dirty="0"/>
              <a:t>）し、</a:t>
            </a:r>
            <a:endParaRPr lang="en-US" altLang="ja-JP" sz="2000" dirty="0"/>
          </a:p>
          <a:p>
            <a:r>
              <a:rPr lang="ja-JP" altLang="en-US" sz="2000" dirty="0"/>
              <a:t>　　　妻の死後は子どもが財産を相続（</a:t>
            </a:r>
            <a:r>
              <a:rPr lang="ja-JP" altLang="en-US" sz="2000" b="1" dirty="0"/>
              <a:t>二次相続</a:t>
            </a:r>
            <a:r>
              <a:rPr lang="ja-JP" altLang="en-US" sz="2000" dirty="0"/>
              <a:t>）した場合</a:t>
            </a:r>
            <a:endParaRPr lang="en-US" altLang="ja-JP" sz="2000" dirty="0"/>
          </a:p>
        </p:txBody>
      </p:sp>
      <p:sp>
        <p:nvSpPr>
          <p:cNvPr id="20" name="テキスト ボックス 19">
            <a:extLst>
              <a:ext uri="{FF2B5EF4-FFF2-40B4-BE49-F238E27FC236}">
                <a16:creationId xmlns:a16="http://schemas.microsoft.com/office/drawing/2014/main" id="{698610BA-0F1C-B855-DA1A-870884964BA4}"/>
              </a:ext>
            </a:extLst>
          </p:cNvPr>
          <p:cNvSpPr txBox="1"/>
          <p:nvPr/>
        </p:nvSpPr>
        <p:spPr>
          <a:xfrm>
            <a:off x="1032348" y="5080975"/>
            <a:ext cx="8700304" cy="919401"/>
          </a:xfrm>
          <a:prstGeom prst="roundRect">
            <a:avLst/>
          </a:prstGeom>
          <a:noFill/>
          <a:ln w="28575">
            <a:noFill/>
          </a:ln>
        </p:spPr>
        <p:txBody>
          <a:bodyPr wrap="square">
            <a:spAutoFit/>
          </a:bodyPr>
          <a:lstStyle/>
          <a:p>
            <a:r>
              <a:rPr lang="ja-JP" altLang="en-US" sz="2400" b="1" dirty="0"/>
              <a:t>一次相続のときから二次相続に備えたり、</a:t>
            </a:r>
            <a:endParaRPr lang="en-US" altLang="ja-JP" sz="2400" b="1" dirty="0"/>
          </a:p>
          <a:p>
            <a:r>
              <a:rPr lang="ja-JP" altLang="en-US" sz="2400" b="1" dirty="0"/>
              <a:t>生命保険を活用するなどの対策を考えておくとよいでしょう。</a:t>
            </a:r>
          </a:p>
        </p:txBody>
      </p:sp>
      <p:grpSp>
        <p:nvGrpSpPr>
          <p:cNvPr id="12" name="グループ化 11">
            <a:extLst>
              <a:ext uri="{FF2B5EF4-FFF2-40B4-BE49-F238E27FC236}">
                <a16:creationId xmlns:a16="http://schemas.microsoft.com/office/drawing/2014/main" id="{4C9B9BED-5E47-5C56-2637-39CEA96514DC}"/>
              </a:ext>
            </a:extLst>
          </p:cNvPr>
          <p:cNvGrpSpPr>
            <a:grpSpLocks noGrp="1" noUngrp="1" noRot="1" noMove="1" noResize="1"/>
          </p:cNvGrpSpPr>
          <p:nvPr/>
        </p:nvGrpSpPr>
        <p:grpSpPr>
          <a:xfrm>
            <a:off x="964520" y="3345769"/>
            <a:ext cx="9224179" cy="1415773"/>
            <a:chOff x="977220" y="3224668"/>
            <a:chExt cx="9224179" cy="1415773"/>
          </a:xfrm>
        </p:grpSpPr>
        <p:grpSp>
          <p:nvGrpSpPr>
            <p:cNvPr id="25" name="グループ化 24">
              <a:extLst>
                <a:ext uri="{FF2B5EF4-FFF2-40B4-BE49-F238E27FC236}">
                  <a16:creationId xmlns:a16="http://schemas.microsoft.com/office/drawing/2014/main" id="{E1F3313F-EE92-3E91-0D59-F3046DAF2833}"/>
                </a:ext>
              </a:extLst>
            </p:cNvPr>
            <p:cNvGrpSpPr>
              <a:grpSpLocks noGrp="1" noUngrp="1" noRot="1" noMove="1" noResize="1"/>
            </p:cNvGrpSpPr>
            <p:nvPr/>
          </p:nvGrpSpPr>
          <p:grpSpPr>
            <a:xfrm>
              <a:off x="977220" y="3224668"/>
              <a:ext cx="5191943" cy="1415773"/>
              <a:chOff x="892379" y="3156973"/>
              <a:chExt cx="5191943" cy="1415773"/>
            </a:xfrm>
          </p:grpSpPr>
          <p:sp>
            <p:nvSpPr>
              <p:cNvPr id="17" name="テキスト ボックス 16">
                <a:extLst>
                  <a:ext uri="{FF2B5EF4-FFF2-40B4-BE49-F238E27FC236}">
                    <a16:creationId xmlns:a16="http://schemas.microsoft.com/office/drawing/2014/main" id="{57D71512-98A7-76A8-7100-E79255A4E2A5}"/>
                  </a:ext>
                </a:extLst>
              </p:cNvPr>
              <p:cNvSpPr txBox="1">
                <a:spLocks noGrp="1" noRot="1" noMove="1" noResize="1" noEditPoints="1" noAdjustHandles="1" noChangeArrowheads="1" noChangeShapeType="1"/>
              </p:cNvSpPr>
              <p:nvPr/>
            </p:nvSpPr>
            <p:spPr>
              <a:xfrm>
                <a:off x="892379" y="3557083"/>
                <a:ext cx="5184324" cy="1015663"/>
              </a:xfrm>
              <a:prstGeom prst="rect">
                <a:avLst/>
              </a:prstGeom>
              <a:noFill/>
              <a:ln>
                <a:solidFill>
                  <a:srgbClr val="384A9D"/>
                </a:solidFill>
              </a:ln>
            </p:spPr>
            <p:txBody>
              <a:bodyPr wrap="square" rtlCol="0">
                <a:spAutoFit/>
              </a:bodyPr>
              <a:lstStyle/>
              <a:p>
                <a:r>
                  <a:rPr lang="ja-JP" altLang="en-US" sz="2000" u="sng" dirty="0"/>
                  <a:t>配偶者には税額軽減の制度がある</a:t>
                </a:r>
                <a:r>
                  <a:rPr lang="ja-JP" altLang="en-US" sz="2000" dirty="0"/>
                  <a:t>ため、</a:t>
                </a:r>
                <a:endParaRPr lang="en-US" altLang="ja-JP" sz="2000" dirty="0"/>
              </a:p>
              <a:p>
                <a:r>
                  <a:rPr lang="ja-JP" altLang="en-US" sz="2000" dirty="0"/>
                  <a:t>配偶者の取得額が１億６千万円か法定相続分相当額のいずれか多い額までは非課税。</a:t>
                </a:r>
                <a:endParaRPr kumimoji="1" lang="ja-JP" altLang="en-US" sz="2000" dirty="0"/>
              </a:p>
            </p:txBody>
          </p:sp>
          <p:sp>
            <p:nvSpPr>
              <p:cNvPr id="21" name="テキスト ボックス 20">
                <a:extLst>
                  <a:ext uri="{FF2B5EF4-FFF2-40B4-BE49-F238E27FC236}">
                    <a16:creationId xmlns:a16="http://schemas.microsoft.com/office/drawing/2014/main" id="{2DF513EB-414E-5BF6-8C71-F9FEF1F240F6}"/>
                  </a:ext>
                </a:extLst>
              </p:cNvPr>
              <p:cNvSpPr txBox="1">
                <a:spLocks noGrp="1" noRot="1" noMove="1" noResize="1" noEditPoints="1" noAdjustHandles="1" noChangeArrowheads="1" noChangeShapeType="1"/>
              </p:cNvSpPr>
              <p:nvPr/>
            </p:nvSpPr>
            <p:spPr>
              <a:xfrm>
                <a:off x="892821" y="3156973"/>
                <a:ext cx="5191501" cy="400110"/>
              </a:xfrm>
              <a:prstGeom prst="rect">
                <a:avLst/>
              </a:prstGeom>
              <a:solidFill>
                <a:srgbClr val="384A9D"/>
              </a:solidFill>
            </p:spPr>
            <p:txBody>
              <a:bodyPr wrap="square" rtlCol="0">
                <a:spAutoFit/>
              </a:bodyPr>
              <a:lstStyle/>
              <a:p>
                <a:pPr algn="ctr"/>
                <a:r>
                  <a:rPr kumimoji="1" lang="ja-JP" altLang="en-US" sz="2000" b="1" dirty="0">
                    <a:solidFill>
                      <a:schemeClr val="bg1"/>
                    </a:solidFill>
                  </a:rPr>
                  <a:t>一次相続</a:t>
                </a:r>
                <a:r>
                  <a:rPr lang="ja-JP" altLang="en-US" sz="2000" b="1" dirty="0">
                    <a:solidFill>
                      <a:schemeClr val="bg1"/>
                    </a:solidFill>
                  </a:rPr>
                  <a:t>（相続人：妻と子ども）</a:t>
                </a:r>
                <a:endParaRPr kumimoji="1" lang="ja-JP" altLang="en-US" sz="2000" b="1" dirty="0">
                  <a:solidFill>
                    <a:schemeClr val="bg1"/>
                  </a:solidFill>
                </a:endParaRPr>
              </a:p>
            </p:txBody>
          </p:sp>
        </p:grpSp>
        <p:grpSp>
          <p:nvGrpSpPr>
            <p:cNvPr id="24" name="グループ化 23">
              <a:extLst>
                <a:ext uri="{FF2B5EF4-FFF2-40B4-BE49-F238E27FC236}">
                  <a16:creationId xmlns:a16="http://schemas.microsoft.com/office/drawing/2014/main" id="{7F022965-4A79-A7CA-D946-4F3121150FA5}"/>
                </a:ext>
              </a:extLst>
            </p:cNvPr>
            <p:cNvGrpSpPr>
              <a:grpSpLocks noGrp="1" noUngrp="1" noRot="1" noMove="1" noResize="1"/>
            </p:cNvGrpSpPr>
            <p:nvPr/>
          </p:nvGrpSpPr>
          <p:grpSpPr>
            <a:xfrm>
              <a:off x="6661322" y="3239471"/>
              <a:ext cx="3540077" cy="1372391"/>
              <a:chOff x="6390062" y="3172807"/>
              <a:chExt cx="3540077" cy="1372391"/>
            </a:xfrm>
          </p:grpSpPr>
          <p:sp>
            <p:nvSpPr>
              <p:cNvPr id="16" name="テキスト ボックス 15">
                <a:extLst>
                  <a:ext uri="{FF2B5EF4-FFF2-40B4-BE49-F238E27FC236}">
                    <a16:creationId xmlns:a16="http://schemas.microsoft.com/office/drawing/2014/main" id="{5DEF6750-37EF-8018-599B-EC14CE53E3B8}"/>
                  </a:ext>
                </a:extLst>
              </p:cNvPr>
              <p:cNvSpPr txBox="1">
                <a:spLocks noGrp="1" noRot="1" noMove="1" noResize="1" noEditPoints="1" noAdjustHandles="1" noChangeArrowheads="1" noChangeShapeType="1"/>
              </p:cNvSpPr>
              <p:nvPr/>
            </p:nvSpPr>
            <p:spPr>
              <a:xfrm>
                <a:off x="6390062" y="3573198"/>
                <a:ext cx="3528399" cy="972000"/>
              </a:xfrm>
              <a:prstGeom prst="rect">
                <a:avLst/>
              </a:prstGeom>
              <a:solidFill>
                <a:srgbClr val="FFFCDB"/>
              </a:solidFill>
              <a:ln>
                <a:solidFill>
                  <a:srgbClr val="384A9D"/>
                </a:solidFill>
              </a:ln>
            </p:spPr>
            <p:txBody>
              <a:bodyPr wrap="square" anchor="ctr">
                <a:spAutoFit/>
              </a:bodyPr>
              <a:lstStyle/>
              <a:p>
                <a:pPr algn="ctr"/>
                <a:r>
                  <a:rPr lang="ja-JP" altLang="en-US" sz="2000" b="1" dirty="0"/>
                  <a:t>税額軽減がない</a:t>
                </a:r>
                <a:endParaRPr lang="en-US" altLang="ja-JP" sz="2000" b="1" dirty="0"/>
              </a:p>
            </p:txBody>
          </p:sp>
          <p:sp>
            <p:nvSpPr>
              <p:cNvPr id="23" name="テキスト ボックス 22">
                <a:extLst>
                  <a:ext uri="{FF2B5EF4-FFF2-40B4-BE49-F238E27FC236}">
                    <a16:creationId xmlns:a16="http://schemas.microsoft.com/office/drawing/2014/main" id="{367EF350-1657-5425-B23D-953ABC341784}"/>
                  </a:ext>
                </a:extLst>
              </p:cNvPr>
              <p:cNvSpPr txBox="1">
                <a:spLocks noGrp="1" noRot="1" noMove="1" noResize="1" noEditPoints="1" noAdjustHandles="1" noChangeArrowheads="1" noChangeShapeType="1"/>
              </p:cNvSpPr>
              <p:nvPr/>
            </p:nvSpPr>
            <p:spPr>
              <a:xfrm>
                <a:off x="6390062" y="3172807"/>
                <a:ext cx="3540077" cy="400110"/>
              </a:xfrm>
              <a:prstGeom prst="rect">
                <a:avLst/>
              </a:prstGeom>
              <a:solidFill>
                <a:srgbClr val="384A9D"/>
              </a:solidFill>
            </p:spPr>
            <p:txBody>
              <a:bodyPr wrap="square" rtlCol="0">
                <a:spAutoFit/>
              </a:bodyPr>
              <a:lstStyle/>
              <a:p>
                <a:pPr algn="ctr"/>
                <a:r>
                  <a:rPr lang="ja-JP" altLang="en-US" sz="2000" b="1" dirty="0">
                    <a:solidFill>
                      <a:schemeClr val="bg1"/>
                    </a:solidFill>
                  </a:rPr>
                  <a:t>二</a:t>
                </a:r>
                <a:r>
                  <a:rPr kumimoji="1" lang="ja-JP" altLang="en-US" sz="2000" b="1" dirty="0">
                    <a:solidFill>
                      <a:schemeClr val="bg1"/>
                    </a:solidFill>
                  </a:rPr>
                  <a:t>次相続（相続人：子）</a:t>
                </a:r>
              </a:p>
            </p:txBody>
          </p:sp>
        </p:grpSp>
        <p:sp>
          <p:nvSpPr>
            <p:cNvPr id="26" name="矢印: 右 25">
              <a:extLst>
                <a:ext uri="{FF2B5EF4-FFF2-40B4-BE49-F238E27FC236}">
                  <a16:creationId xmlns:a16="http://schemas.microsoft.com/office/drawing/2014/main" id="{A82E55AC-3CA9-CA5E-6863-A7D7BF07B1DC}"/>
                </a:ext>
              </a:extLst>
            </p:cNvPr>
            <p:cNvSpPr>
              <a:spLocks noGrp="1" noRot="1" noMove="1" noResize="1" noEditPoints="1" noAdjustHandles="1" noChangeArrowheads="1" noChangeShapeType="1"/>
            </p:cNvSpPr>
            <p:nvPr/>
          </p:nvSpPr>
          <p:spPr>
            <a:xfrm>
              <a:off x="6260505" y="3680830"/>
              <a:ext cx="309474" cy="309283"/>
            </a:xfrm>
            <a:prstGeom prst="rightArrow">
              <a:avLst/>
            </a:prstGeom>
            <a:solidFill>
              <a:srgbClr val="384A9D"/>
            </a:solidFill>
            <a:ln>
              <a:solidFill>
                <a:srgbClr val="384A9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28" name="図 27">
            <a:extLst>
              <a:ext uri="{FF2B5EF4-FFF2-40B4-BE49-F238E27FC236}">
                <a16:creationId xmlns:a16="http://schemas.microsoft.com/office/drawing/2014/main" id="{C6AB1301-81B0-7888-4DFA-21DB36A275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1546" y="575672"/>
            <a:ext cx="1286054" cy="495369"/>
          </a:xfrm>
          <a:prstGeom prst="rect">
            <a:avLst/>
          </a:prstGeom>
        </p:spPr>
      </p:pic>
      <p:sp>
        <p:nvSpPr>
          <p:cNvPr id="30" name="テキスト ボックス 29">
            <a:extLst>
              <a:ext uri="{FF2B5EF4-FFF2-40B4-BE49-F238E27FC236}">
                <a16:creationId xmlns:a16="http://schemas.microsoft.com/office/drawing/2014/main" id="{3CF61F74-EFB2-1FC4-0BFD-783687E9A117}"/>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BB1B9A4-203E-E68A-4B3D-4BB2EA9D9C2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0291284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CDB46-7682-D349-D06E-2C3796A61B11}"/>
            </a:ext>
          </a:extLst>
        </p:cNvPr>
        <p:cNvGrpSpPr/>
        <p:nvPr/>
      </p:nvGrpSpPr>
      <p:grpSpPr>
        <a:xfrm>
          <a:off x="0" y="0"/>
          <a:ext cx="0" cy="0"/>
          <a:chOff x="0" y="0"/>
          <a:chExt cx="0" cy="0"/>
        </a:xfrm>
      </p:grpSpPr>
      <p:sp>
        <p:nvSpPr>
          <p:cNvPr id="38" name="楕円 37">
            <a:extLst>
              <a:ext uri="{FF2B5EF4-FFF2-40B4-BE49-F238E27FC236}">
                <a16:creationId xmlns:a16="http://schemas.microsoft.com/office/drawing/2014/main" id="{72FFA03B-1CD8-DD88-14F4-F780F6C5874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C9F70641-F8D7-C179-8B49-17BD6C52A59B}"/>
              </a:ext>
            </a:extLst>
          </p:cNvPr>
          <p:cNvGrpSpPr>
            <a:grpSpLocks noGrp="1" noUngrp="1" noRot="1" noMove="1" noResize="1"/>
          </p:cNvGrpSpPr>
          <p:nvPr/>
        </p:nvGrpSpPr>
        <p:grpSpPr>
          <a:xfrm>
            <a:off x="-19050" y="6176283"/>
            <a:ext cx="1823355" cy="677439"/>
            <a:chOff x="-29936" y="5980339"/>
            <a:chExt cx="1823355" cy="677439"/>
          </a:xfrm>
        </p:grpSpPr>
        <p:sp>
          <p:nvSpPr>
            <p:cNvPr id="7" name="フッター プレースホルダー 5">
              <a:extLst>
                <a:ext uri="{FF2B5EF4-FFF2-40B4-BE49-F238E27FC236}">
                  <a16:creationId xmlns:a16="http://schemas.microsoft.com/office/drawing/2014/main" id="{5C96F612-6287-6E4D-B7CB-B8616C9ADF49}"/>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7E100D8-E990-0EB3-1689-3ADFADD1893B}"/>
                </a:ext>
              </a:extLst>
            </p:cNvPr>
            <p:cNvSpPr txBox="1">
              <a:spLocks noGrp="1" noRot="1" noMove="1" noResize="1" noEditPoints="1" noAdjustHandles="1" noChangeArrowheads="1" noChangeShapeType="1"/>
            </p:cNvSpPr>
            <p:nvPr/>
          </p:nvSpPr>
          <p:spPr>
            <a:xfrm>
              <a:off x="-25401"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23</a:t>
              </a:r>
              <a:r>
                <a:rPr kumimoji="1" lang="ja-JP" altLang="en-US" sz="1400" dirty="0"/>
                <a:t>ページ</a:t>
              </a:r>
            </a:p>
          </p:txBody>
        </p:sp>
      </p:grpSp>
      <p:pic>
        <p:nvPicPr>
          <p:cNvPr id="3" name="図 2">
            <a:extLst>
              <a:ext uri="{FF2B5EF4-FFF2-40B4-BE49-F238E27FC236}">
                <a16:creationId xmlns:a16="http://schemas.microsoft.com/office/drawing/2014/main" id="{2443861A-8177-5711-C2BC-070A5E271A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4DEB6C2D-D822-65EF-694A-6FF7A6DAC54E}"/>
              </a:ext>
            </a:extLst>
          </p:cNvPr>
          <p:cNvPicPr>
            <a:picLocks noChangeAspect="1"/>
          </p:cNvPicPr>
          <p:nvPr/>
        </p:nvPicPr>
        <p:blipFill>
          <a:blip r:embed="rId4">
            <a:extLst>
              <a:ext uri="{28A0092B-C50C-407E-A947-70E740481C1C}">
                <a14:useLocalDpi xmlns:a14="http://schemas.microsoft.com/office/drawing/2010/main" val="0"/>
              </a:ext>
            </a:extLst>
          </a:blip>
          <a:srcRect t="6197"/>
          <a:stretch>
            <a:fillRect/>
          </a:stretch>
        </p:blipFill>
        <p:spPr>
          <a:xfrm>
            <a:off x="6146580" y="594145"/>
            <a:ext cx="1384539" cy="505067"/>
          </a:xfrm>
          <a:prstGeom prst="rect">
            <a:avLst/>
          </a:prstGeom>
        </p:spPr>
      </p:pic>
      <p:sp>
        <p:nvSpPr>
          <p:cNvPr id="12" name="テキスト ボックス 11">
            <a:extLst>
              <a:ext uri="{FF2B5EF4-FFF2-40B4-BE49-F238E27FC236}">
                <a16:creationId xmlns:a16="http://schemas.microsoft.com/office/drawing/2014/main" id="{B4645C8E-7619-7B78-D76B-BDEE2ACB7811}"/>
              </a:ext>
            </a:extLst>
          </p:cNvPr>
          <p:cNvSpPr txBox="1"/>
          <p:nvPr/>
        </p:nvSpPr>
        <p:spPr>
          <a:xfrm>
            <a:off x="166982" y="1673379"/>
            <a:ext cx="11959196" cy="369332"/>
          </a:xfrm>
          <a:prstGeom prst="rect">
            <a:avLst/>
          </a:prstGeom>
          <a:noFill/>
        </p:spPr>
        <p:txBody>
          <a:bodyPr wrap="square">
            <a:spAutoFit/>
          </a:bodyPr>
          <a:lstStyle/>
          <a:p>
            <a:pPr algn="l"/>
            <a:r>
              <a:rPr lang="ja-JP" altLang="en-US" b="1" i="0" u="none" strike="noStrike" baseline="0" dirty="0">
                <a:latin typeface="PUDShinGoPr6N-Light"/>
              </a:rPr>
              <a:t>贈与税には「</a:t>
            </a:r>
            <a:r>
              <a:rPr lang="ja-JP" altLang="en-US" b="1" i="0" u="none" strike="noStrike" baseline="0" dirty="0">
                <a:highlight>
                  <a:srgbClr val="FFFCDB"/>
                </a:highlight>
                <a:latin typeface="PUDShinGoPr6N-Light"/>
              </a:rPr>
              <a:t>暦年課税</a:t>
            </a:r>
            <a:r>
              <a:rPr lang="ja-JP" altLang="en-US" b="1" i="0" u="none" strike="noStrike" baseline="0" dirty="0">
                <a:latin typeface="PUDShinGoPr6N-Light"/>
              </a:rPr>
              <a:t>」と「</a:t>
            </a:r>
            <a:r>
              <a:rPr lang="ja-JP" altLang="en-US" b="1" i="0" u="none" strike="noStrike" baseline="0" dirty="0">
                <a:highlight>
                  <a:srgbClr val="FFFCDB"/>
                </a:highlight>
                <a:latin typeface="PUDShinGoPr6N-Light"/>
              </a:rPr>
              <a:t>相続時精算課税</a:t>
            </a:r>
            <a:r>
              <a:rPr lang="ja-JP" altLang="en-US" b="1" i="0" u="none" strike="noStrike" baseline="0" dirty="0">
                <a:latin typeface="PUDShinGoPr6N-Light"/>
              </a:rPr>
              <a:t>」があり、相続時精算課税を選択しない場合は暦年課税になります。</a:t>
            </a:r>
            <a:endParaRPr lang="ja-JP" altLang="en-US" sz="4000" b="1" dirty="0"/>
          </a:p>
        </p:txBody>
      </p:sp>
      <p:grpSp>
        <p:nvGrpSpPr>
          <p:cNvPr id="10" name="グループ化 9">
            <a:extLst>
              <a:ext uri="{FF2B5EF4-FFF2-40B4-BE49-F238E27FC236}">
                <a16:creationId xmlns:a16="http://schemas.microsoft.com/office/drawing/2014/main" id="{47A4C299-5D96-5E1B-72A2-47A982A1C5E0}"/>
              </a:ext>
            </a:extLst>
          </p:cNvPr>
          <p:cNvGrpSpPr/>
          <p:nvPr/>
        </p:nvGrpSpPr>
        <p:grpSpPr>
          <a:xfrm>
            <a:off x="684714" y="2204353"/>
            <a:ext cx="6886242" cy="461665"/>
            <a:chOff x="668991" y="2016857"/>
            <a:chExt cx="5109878" cy="461665"/>
          </a:xfrm>
        </p:grpSpPr>
        <p:sp>
          <p:nvSpPr>
            <p:cNvPr id="14" name="テキスト ボックス 13">
              <a:extLst>
                <a:ext uri="{FF2B5EF4-FFF2-40B4-BE49-F238E27FC236}">
                  <a16:creationId xmlns:a16="http://schemas.microsoft.com/office/drawing/2014/main" id="{AF52E006-13B0-D871-4552-323F3D2BAF9E}"/>
                </a:ext>
              </a:extLst>
            </p:cNvPr>
            <p:cNvSpPr txBox="1"/>
            <p:nvPr/>
          </p:nvSpPr>
          <p:spPr>
            <a:xfrm>
              <a:off x="668991" y="2017424"/>
              <a:ext cx="290210" cy="408623"/>
            </a:xfrm>
            <a:prstGeom prst="roundRect">
              <a:avLst/>
            </a:prstGeom>
            <a:solidFill>
              <a:srgbClr val="384A9D"/>
            </a:solidFill>
          </p:spPr>
          <p:txBody>
            <a:bodyPr wrap="square" rtlCol="0" anchor="ctr">
              <a:spAutoFit/>
            </a:bodyPr>
            <a:lstStyle/>
            <a:p>
              <a:pPr algn="ctr"/>
              <a:r>
                <a:rPr lang="en-US" altLang="ja-JP" b="1" dirty="0">
                  <a:solidFill>
                    <a:schemeClr val="bg1"/>
                  </a:solidFill>
                </a:rPr>
                <a:t>1</a:t>
              </a:r>
              <a:endParaRPr kumimoji="1" lang="en-US" altLang="ja-JP" b="1" dirty="0">
                <a:solidFill>
                  <a:schemeClr val="bg1"/>
                </a:solidFill>
              </a:endParaRPr>
            </a:p>
          </p:txBody>
        </p:sp>
        <p:sp>
          <p:nvSpPr>
            <p:cNvPr id="15" name="テキスト ボックス 14">
              <a:extLst>
                <a:ext uri="{FF2B5EF4-FFF2-40B4-BE49-F238E27FC236}">
                  <a16:creationId xmlns:a16="http://schemas.microsoft.com/office/drawing/2014/main" id="{4F2EBDC2-CE0E-B4F9-74B7-E178BF55C273}"/>
                </a:ext>
              </a:extLst>
            </p:cNvPr>
            <p:cNvSpPr txBox="1"/>
            <p:nvPr/>
          </p:nvSpPr>
          <p:spPr>
            <a:xfrm>
              <a:off x="935790" y="2016857"/>
              <a:ext cx="4843079" cy="461665"/>
            </a:xfrm>
            <a:prstGeom prst="rect">
              <a:avLst/>
            </a:prstGeom>
            <a:noFill/>
          </p:spPr>
          <p:txBody>
            <a:bodyPr wrap="square">
              <a:spAutoFit/>
            </a:bodyPr>
            <a:lstStyle/>
            <a:p>
              <a:r>
                <a:rPr lang="ja-JP" altLang="en-US" sz="2400" b="1" dirty="0">
                  <a:latin typeface="+mn-ea"/>
                </a:rPr>
                <a:t>暦年課税</a:t>
              </a:r>
              <a:r>
                <a:rPr lang="ja-JP" altLang="en-US" b="1" dirty="0">
                  <a:latin typeface="+mn-ea"/>
                </a:rPr>
                <a:t>　</a:t>
              </a:r>
              <a:r>
                <a:rPr lang="en-US" altLang="ja-JP" b="1" dirty="0">
                  <a:highlight>
                    <a:srgbClr val="DEDEEE"/>
                  </a:highlight>
                  <a:latin typeface="+mn-ea"/>
                </a:rPr>
                <a:t>(</a:t>
              </a:r>
              <a:r>
                <a:rPr lang="ja-JP" altLang="en-US" b="1" dirty="0">
                  <a:highlight>
                    <a:srgbClr val="DEDEEE"/>
                  </a:highlight>
                  <a:latin typeface="+mn-ea"/>
                </a:rPr>
                <a:t>取得した財産－基礎控除額 </a:t>
              </a:r>
              <a:r>
                <a:rPr lang="en-US" altLang="ja-JP" b="1" dirty="0">
                  <a:highlight>
                    <a:srgbClr val="DEDEEE"/>
                  </a:highlight>
                  <a:latin typeface="+mn-ea"/>
                </a:rPr>
                <a:t>110 </a:t>
              </a:r>
              <a:r>
                <a:rPr lang="ja-JP" altLang="en-US" b="1" dirty="0">
                  <a:highlight>
                    <a:srgbClr val="DEDEEE"/>
                  </a:highlight>
                  <a:latin typeface="+mn-ea"/>
                </a:rPr>
                <a:t>万円</a:t>
              </a:r>
              <a:r>
                <a:rPr lang="en-US" altLang="ja-JP" b="1" dirty="0">
                  <a:highlight>
                    <a:srgbClr val="DEDEEE"/>
                  </a:highlight>
                  <a:latin typeface="+mn-ea"/>
                </a:rPr>
                <a:t>)× </a:t>
              </a:r>
              <a:r>
                <a:rPr lang="ja-JP" altLang="en-US" b="1" dirty="0">
                  <a:highlight>
                    <a:srgbClr val="DEDEEE"/>
                  </a:highlight>
                  <a:latin typeface="+mn-ea"/>
                </a:rPr>
                <a:t>税率 </a:t>
              </a:r>
            </a:p>
          </p:txBody>
        </p:sp>
      </p:grpSp>
      <p:grpSp>
        <p:nvGrpSpPr>
          <p:cNvPr id="16" name="グループ化 15">
            <a:extLst>
              <a:ext uri="{FF2B5EF4-FFF2-40B4-BE49-F238E27FC236}">
                <a16:creationId xmlns:a16="http://schemas.microsoft.com/office/drawing/2014/main" id="{CEC30118-B59B-10E6-F2BF-D715B2F8CCDA}"/>
              </a:ext>
            </a:extLst>
          </p:cNvPr>
          <p:cNvGrpSpPr/>
          <p:nvPr/>
        </p:nvGrpSpPr>
        <p:grpSpPr>
          <a:xfrm>
            <a:off x="670200" y="4039192"/>
            <a:ext cx="11304088" cy="461665"/>
            <a:chOff x="668991" y="2011868"/>
            <a:chExt cx="6417357" cy="461665"/>
          </a:xfrm>
        </p:grpSpPr>
        <p:sp>
          <p:nvSpPr>
            <p:cNvPr id="17" name="テキスト ボックス 16">
              <a:extLst>
                <a:ext uri="{FF2B5EF4-FFF2-40B4-BE49-F238E27FC236}">
                  <a16:creationId xmlns:a16="http://schemas.microsoft.com/office/drawing/2014/main" id="{C01F35D4-0042-0B9C-28AD-0E342CE7F6C0}"/>
                </a:ext>
              </a:extLst>
            </p:cNvPr>
            <p:cNvSpPr txBox="1"/>
            <p:nvPr/>
          </p:nvSpPr>
          <p:spPr>
            <a:xfrm>
              <a:off x="668991" y="2017424"/>
              <a:ext cx="253553" cy="408623"/>
            </a:xfrm>
            <a:prstGeom prst="roundRect">
              <a:avLst/>
            </a:prstGeom>
            <a:solidFill>
              <a:srgbClr val="384A9D"/>
            </a:solidFill>
          </p:spPr>
          <p:txBody>
            <a:bodyPr wrap="square" rtlCol="0" anchor="ctr">
              <a:spAutoFit/>
            </a:bodyPr>
            <a:lstStyle/>
            <a:p>
              <a:pPr algn="ctr"/>
              <a:r>
                <a:rPr kumimoji="1" lang="en-US" altLang="ja-JP" b="1" dirty="0">
                  <a:solidFill>
                    <a:schemeClr val="bg1"/>
                  </a:solidFill>
                </a:rPr>
                <a:t>2</a:t>
              </a:r>
            </a:p>
          </p:txBody>
        </p:sp>
        <p:sp>
          <p:nvSpPr>
            <p:cNvPr id="18" name="テキスト ボックス 17">
              <a:extLst>
                <a:ext uri="{FF2B5EF4-FFF2-40B4-BE49-F238E27FC236}">
                  <a16:creationId xmlns:a16="http://schemas.microsoft.com/office/drawing/2014/main" id="{9D7101DE-6F47-95EA-E80D-B757A88152D6}"/>
                </a:ext>
              </a:extLst>
            </p:cNvPr>
            <p:cNvSpPr txBox="1"/>
            <p:nvPr/>
          </p:nvSpPr>
          <p:spPr>
            <a:xfrm>
              <a:off x="921661" y="2011868"/>
              <a:ext cx="6164687" cy="461665"/>
            </a:xfrm>
            <a:prstGeom prst="rect">
              <a:avLst/>
            </a:prstGeom>
            <a:noFill/>
          </p:spPr>
          <p:txBody>
            <a:bodyPr wrap="square">
              <a:spAutoFit/>
            </a:bodyPr>
            <a:lstStyle/>
            <a:p>
              <a:r>
                <a:rPr lang="ja-JP" altLang="en-US" sz="2400" b="1" dirty="0">
                  <a:latin typeface="+mn-ea"/>
                </a:rPr>
                <a:t>相続時精算課税　</a:t>
              </a:r>
              <a:r>
                <a:rPr lang="ja-JP" altLang="en-US" b="1" dirty="0">
                  <a:highlight>
                    <a:srgbClr val="DEDEEE"/>
                  </a:highlight>
                  <a:latin typeface="+mn-ea"/>
                </a:rPr>
                <a:t>｛</a:t>
              </a:r>
              <a:r>
                <a:rPr lang="en-US" altLang="ja-JP" b="1" dirty="0">
                  <a:highlight>
                    <a:srgbClr val="DEDEEE"/>
                  </a:highlight>
                  <a:latin typeface="+mn-ea"/>
                </a:rPr>
                <a:t>(</a:t>
              </a:r>
              <a:r>
                <a:rPr lang="ja-JP" altLang="en-US" b="1" dirty="0">
                  <a:highlight>
                    <a:srgbClr val="DEDEEE"/>
                  </a:highlight>
                  <a:latin typeface="+mn-ea"/>
                </a:rPr>
                <a:t>取得した財産－基礎控除額 </a:t>
              </a:r>
              <a:r>
                <a:rPr lang="en-US" altLang="ja-JP" b="1" dirty="0">
                  <a:highlight>
                    <a:srgbClr val="DEDEEE"/>
                  </a:highlight>
                  <a:latin typeface="+mn-ea"/>
                </a:rPr>
                <a:t>110 </a:t>
              </a:r>
              <a:r>
                <a:rPr lang="ja-JP" altLang="en-US" b="1" dirty="0">
                  <a:highlight>
                    <a:srgbClr val="DEDEEE"/>
                  </a:highlight>
                  <a:latin typeface="+mn-ea"/>
                </a:rPr>
                <a:t>万円</a:t>
              </a:r>
              <a:r>
                <a:rPr lang="en-US" altLang="ja-JP" b="1" dirty="0">
                  <a:highlight>
                    <a:srgbClr val="DEDEEE"/>
                  </a:highlight>
                  <a:latin typeface="+mn-ea"/>
                </a:rPr>
                <a:t>)</a:t>
              </a:r>
              <a:r>
                <a:rPr lang="ja-JP" altLang="en-US" b="1" dirty="0">
                  <a:highlight>
                    <a:srgbClr val="DEDEEE"/>
                  </a:highlight>
                  <a:latin typeface="+mn-ea"/>
                </a:rPr>
                <a:t>－累計 </a:t>
              </a:r>
              <a:r>
                <a:rPr lang="en-US" altLang="ja-JP" b="1" dirty="0">
                  <a:highlight>
                    <a:srgbClr val="DEDEEE"/>
                  </a:highlight>
                  <a:latin typeface="+mn-ea"/>
                </a:rPr>
                <a:t>2,500 </a:t>
              </a:r>
              <a:r>
                <a:rPr lang="ja-JP" altLang="en-US" b="1" dirty="0">
                  <a:highlight>
                    <a:srgbClr val="DEDEEE"/>
                  </a:highlight>
                  <a:latin typeface="+mn-ea"/>
                </a:rPr>
                <a:t>万円｝</a:t>
              </a:r>
              <a:r>
                <a:rPr lang="en-US" altLang="ja-JP" b="1" dirty="0">
                  <a:highlight>
                    <a:srgbClr val="DEDEEE"/>
                  </a:highlight>
                  <a:latin typeface="+mn-ea"/>
                </a:rPr>
                <a:t>×</a:t>
              </a:r>
              <a:r>
                <a:rPr lang="ja-JP" altLang="en-US" b="1" dirty="0">
                  <a:highlight>
                    <a:srgbClr val="DEDEEE"/>
                  </a:highlight>
                  <a:latin typeface="+mn-ea"/>
                </a:rPr>
                <a:t>税率 </a:t>
              </a:r>
              <a:r>
                <a:rPr lang="en-US" altLang="ja-JP" b="1" dirty="0">
                  <a:highlight>
                    <a:srgbClr val="DEDEEE"/>
                  </a:highlight>
                  <a:latin typeface="+mn-ea"/>
                </a:rPr>
                <a:t>20</a:t>
              </a:r>
              <a:r>
                <a:rPr lang="ja-JP" altLang="en-US" b="1" dirty="0">
                  <a:highlight>
                    <a:srgbClr val="DEDEEE"/>
                  </a:highlight>
                  <a:latin typeface="+mn-ea"/>
                </a:rPr>
                <a:t>％</a:t>
              </a:r>
            </a:p>
          </p:txBody>
        </p:sp>
      </p:grpSp>
      <p:sp>
        <p:nvSpPr>
          <p:cNvPr id="25" name="テキスト ボックス 24">
            <a:extLst>
              <a:ext uri="{FF2B5EF4-FFF2-40B4-BE49-F238E27FC236}">
                <a16:creationId xmlns:a16="http://schemas.microsoft.com/office/drawing/2014/main" id="{849B3C48-E085-A85D-881D-8EB693A31B95}"/>
              </a:ext>
            </a:extLst>
          </p:cNvPr>
          <p:cNvSpPr txBox="1"/>
          <p:nvPr/>
        </p:nvSpPr>
        <p:spPr>
          <a:xfrm>
            <a:off x="940314" y="2651949"/>
            <a:ext cx="6526694" cy="1200329"/>
          </a:xfrm>
          <a:prstGeom prst="rect">
            <a:avLst/>
          </a:prstGeom>
          <a:noFill/>
        </p:spPr>
        <p:txBody>
          <a:bodyPr wrap="square">
            <a:spAutoFit/>
          </a:bodyPr>
          <a:lstStyle/>
          <a:p>
            <a:r>
              <a:rPr lang="ja-JP" altLang="en-US" dirty="0"/>
              <a:t>１年間（１月１日～ </a:t>
            </a:r>
            <a:r>
              <a:rPr lang="en-US" altLang="ja-JP" dirty="0"/>
              <a:t>12 </a:t>
            </a:r>
            <a:r>
              <a:rPr lang="ja-JP" altLang="en-US" dirty="0"/>
              <a:t>月</a:t>
            </a:r>
            <a:r>
              <a:rPr lang="en-US" altLang="ja-JP" dirty="0"/>
              <a:t>31 </a:t>
            </a:r>
            <a:r>
              <a:rPr lang="ja-JP" altLang="en-US" dirty="0"/>
              <a:t>日）に取得した贈与財産の合計額から基礎控除額</a:t>
            </a:r>
            <a:r>
              <a:rPr lang="en-US" altLang="ja-JP" dirty="0"/>
              <a:t>110 </a:t>
            </a:r>
            <a:r>
              <a:rPr lang="ja-JP" altLang="en-US" dirty="0"/>
              <a:t>万円を差し引いた額に</a:t>
            </a:r>
            <a:r>
              <a:rPr lang="en-US" altLang="ja-JP" dirty="0"/>
              <a:t>10</a:t>
            </a:r>
            <a:r>
              <a:rPr lang="ja-JP" altLang="en-US" dirty="0"/>
              <a:t>％～</a:t>
            </a:r>
            <a:r>
              <a:rPr lang="en-US" altLang="ja-JP" dirty="0"/>
              <a:t>55</a:t>
            </a:r>
            <a:r>
              <a:rPr lang="ja-JP" altLang="en-US" dirty="0"/>
              <a:t>％の累進税率（一般贈与・特例贈与で異なる）に基づいて贈与税が課税されます。</a:t>
            </a:r>
            <a:endParaRPr lang="en-US" altLang="ja-JP" dirty="0"/>
          </a:p>
        </p:txBody>
      </p:sp>
      <p:sp>
        <p:nvSpPr>
          <p:cNvPr id="26" name="テキスト ボックス 25">
            <a:extLst>
              <a:ext uri="{FF2B5EF4-FFF2-40B4-BE49-F238E27FC236}">
                <a16:creationId xmlns:a16="http://schemas.microsoft.com/office/drawing/2014/main" id="{1933ADA7-64A9-49AA-318C-CA6151E63A5A}"/>
              </a:ext>
            </a:extLst>
          </p:cNvPr>
          <p:cNvSpPr txBox="1"/>
          <p:nvPr/>
        </p:nvSpPr>
        <p:spPr>
          <a:xfrm>
            <a:off x="987404" y="4481821"/>
            <a:ext cx="6479604" cy="1754326"/>
          </a:xfrm>
          <a:prstGeom prst="rect">
            <a:avLst/>
          </a:prstGeom>
          <a:noFill/>
        </p:spPr>
        <p:txBody>
          <a:bodyPr wrap="square">
            <a:spAutoFit/>
          </a:bodyPr>
          <a:lstStyle/>
          <a:p>
            <a:r>
              <a:rPr lang="en-US" altLang="ja-JP" dirty="0"/>
              <a:t>60 </a:t>
            </a:r>
            <a:r>
              <a:rPr lang="ja-JP" altLang="en-US" dirty="0"/>
              <a:t>歳以上の父母・祖父母から </a:t>
            </a:r>
            <a:r>
              <a:rPr lang="en-US" altLang="ja-JP" dirty="0"/>
              <a:t>18 </a:t>
            </a:r>
            <a:r>
              <a:rPr lang="ja-JP" altLang="en-US" dirty="0"/>
              <a:t>歳以上の子ども・孫への贈与について、子ども・孫が選択することにより利用でき、一度選択すると取消しはできません。</a:t>
            </a:r>
            <a:endParaRPr lang="en-US" altLang="ja-JP" dirty="0"/>
          </a:p>
          <a:p>
            <a:r>
              <a:rPr lang="ja-JP" altLang="en-US" dirty="0"/>
              <a:t>贈与財産の合計額から基礎控除額</a:t>
            </a:r>
            <a:r>
              <a:rPr lang="en-US" altLang="ja-JP" dirty="0"/>
              <a:t>110 </a:t>
            </a:r>
            <a:r>
              <a:rPr lang="ja-JP" altLang="en-US" dirty="0"/>
              <a:t>万円を差し引いて、贈与者ごとの累積贈与額が特別控除額</a:t>
            </a:r>
            <a:r>
              <a:rPr lang="en-US" altLang="ja-JP" dirty="0"/>
              <a:t>2,500 </a:t>
            </a:r>
            <a:r>
              <a:rPr lang="ja-JP" altLang="en-US" dirty="0"/>
              <a:t>万円を超えた場合に、超えた金額に対して一律</a:t>
            </a:r>
            <a:r>
              <a:rPr lang="en-US" altLang="ja-JP" dirty="0"/>
              <a:t>20</a:t>
            </a:r>
            <a:r>
              <a:rPr lang="ja-JP" altLang="en-US" dirty="0"/>
              <a:t>％の贈与税が課税されます。</a:t>
            </a:r>
          </a:p>
        </p:txBody>
      </p:sp>
      <p:pic>
        <p:nvPicPr>
          <p:cNvPr id="31" name="図 30">
            <a:extLst>
              <a:ext uri="{FF2B5EF4-FFF2-40B4-BE49-F238E27FC236}">
                <a16:creationId xmlns:a16="http://schemas.microsoft.com/office/drawing/2014/main" id="{945F4BA8-FF6E-9C2A-1703-8D0941D9AA28}"/>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646745" y="2059780"/>
            <a:ext cx="3506342" cy="1897550"/>
          </a:xfrm>
          <a:prstGeom prst="rect">
            <a:avLst/>
          </a:prstGeom>
        </p:spPr>
      </p:pic>
      <p:pic>
        <p:nvPicPr>
          <p:cNvPr id="33" name="図 32">
            <a:extLst>
              <a:ext uri="{FF2B5EF4-FFF2-40B4-BE49-F238E27FC236}">
                <a16:creationId xmlns:a16="http://schemas.microsoft.com/office/drawing/2014/main" id="{0D7F7312-6700-5B77-4728-443BB989BE4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7687068" y="4511427"/>
            <a:ext cx="3454724" cy="1867075"/>
          </a:xfrm>
          <a:prstGeom prst="rect">
            <a:avLst/>
          </a:prstGeom>
        </p:spPr>
      </p:pic>
      <p:sp>
        <p:nvSpPr>
          <p:cNvPr id="34" name="スライド番号プレースホルダー 3">
            <a:extLst>
              <a:ext uri="{FF2B5EF4-FFF2-40B4-BE49-F238E27FC236}">
                <a16:creationId xmlns:a16="http://schemas.microsoft.com/office/drawing/2014/main" id="{BE62B568-51CE-84C9-41C6-885527C9461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50</a:t>
            </a:fld>
            <a:endParaRPr kumimoji="1" lang="ja-JP" altLang="en-US" sz="1800" b="1" dirty="0">
              <a:solidFill>
                <a:schemeClr val="tx1"/>
              </a:solidFill>
              <a:ea typeface="Meiryo UI" panose="020B0604030504040204" pitchFamily="50" charset="-128"/>
            </a:endParaRPr>
          </a:p>
        </p:txBody>
      </p:sp>
      <p:sp>
        <p:nvSpPr>
          <p:cNvPr id="36" name="フッター プレースホルダー 5">
            <a:extLst>
              <a:ext uri="{FF2B5EF4-FFF2-40B4-BE49-F238E27FC236}">
                <a16:creationId xmlns:a16="http://schemas.microsoft.com/office/drawing/2014/main" id="{708B25DB-B598-2D10-2080-90D8B1339765}"/>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sp>
        <p:nvSpPr>
          <p:cNvPr id="20" name="テキスト ボックス 19">
            <a:extLst>
              <a:ext uri="{FF2B5EF4-FFF2-40B4-BE49-F238E27FC236}">
                <a16:creationId xmlns:a16="http://schemas.microsoft.com/office/drawing/2014/main" id="{9AD6DE63-C8AA-F16B-6698-5EFC2CA2920A}"/>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4" name="フッター プレースホルダー 5">
            <a:extLst>
              <a:ext uri="{FF2B5EF4-FFF2-40B4-BE49-F238E27FC236}">
                <a16:creationId xmlns:a16="http://schemas.microsoft.com/office/drawing/2014/main" id="{937BE912-F519-D97B-3A00-32CE28DC837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6731450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90FAD-CB20-56C6-A5F0-3ADE8A00343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258F47B-A58F-A72C-8C10-2EE9AF15819C}"/>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E05F6C-635A-8126-ABB0-A26F42D98BD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27F64517-AD5E-C067-2B93-3EF963B5B23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D9ED6A8-CEEF-112F-73A9-2E5F4B74A9CD}"/>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787EA9EC-D4E5-45DA-F934-404F032CC5F7}"/>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EC9B348-6C7A-CB8E-F85A-260565647C8F}"/>
                </a:ext>
              </a:extLst>
            </p:cNvPr>
            <p:cNvSpPr txBox="1">
              <a:spLocks noGrp="1" noRot="1" noMove="1" noResize="1" noEditPoints="1" noAdjustHandles="1" noChangeArrowheads="1" noChangeShapeType="1"/>
            </p:cNvSpPr>
            <p:nvPr/>
          </p:nvSpPr>
          <p:spPr>
            <a:xfrm>
              <a:off x="-22038"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23</a:t>
              </a:r>
              <a:r>
                <a:rPr kumimoji="1" lang="ja-JP" altLang="en-US" sz="1400" dirty="0"/>
                <a:t>ページ</a:t>
              </a:r>
            </a:p>
          </p:txBody>
        </p:sp>
      </p:grpSp>
      <p:pic>
        <p:nvPicPr>
          <p:cNvPr id="3" name="図 2">
            <a:extLst>
              <a:ext uri="{FF2B5EF4-FFF2-40B4-BE49-F238E27FC236}">
                <a16:creationId xmlns:a16="http://schemas.microsoft.com/office/drawing/2014/main" id="{FFCC3313-E2DB-8871-A776-41064990C2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16" name="グループ化 15">
            <a:extLst>
              <a:ext uri="{FF2B5EF4-FFF2-40B4-BE49-F238E27FC236}">
                <a16:creationId xmlns:a16="http://schemas.microsoft.com/office/drawing/2014/main" id="{59E41CB2-7D26-2653-D0B4-B7AC5FBF08BE}"/>
              </a:ext>
            </a:extLst>
          </p:cNvPr>
          <p:cNvGrpSpPr>
            <a:grpSpLocks noGrp="1" noUngrp="1" noRot="1" noMove="1" noResize="1"/>
          </p:cNvGrpSpPr>
          <p:nvPr/>
        </p:nvGrpSpPr>
        <p:grpSpPr>
          <a:xfrm>
            <a:off x="734484" y="1688186"/>
            <a:ext cx="10841631" cy="4438658"/>
            <a:chOff x="734484" y="1688186"/>
            <a:chExt cx="10841631" cy="4438658"/>
          </a:xfrm>
        </p:grpSpPr>
        <p:pic>
          <p:nvPicPr>
            <p:cNvPr id="12" name="図 11">
              <a:extLst>
                <a:ext uri="{FF2B5EF4-FFF2-40B4-BE49-F238E27FC236}">
                  <a16:creationId xmlns:a16="http://schemas.microsoft.com/office/drawing/2014/main" id="{B8681923-07CF-20E8-4C6B-CAD2F43A724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801278" y="2040608"/>
              <a:ext cx="10774837" cy="4086236"/>
            </a:xfrm>
            <a:prstGeom prst="rect">
              <a:avLst/>
            </a:prstGeom>
          </p:spPr>
        </p:pic>
        <p:sp>
          <p:nvSpPr>
            <p:cNvPr id="15" name="テキスト ボックス 14">
              <a:extLst>
                <a:ext uri="{FF2B5EF4-FFF2-40B4-BE49-F238E27FC236}">
                  <a16:creationId xmlns:a16="http://schemas.microsoft.com/office/drawing/2014/main" id="{DCA79390-4496-C49A-AFA4-08A60388EE4A}"/>
                </a:ext>
              </a:extLst>
            </p:cNvPr>
            <p:cNvSpPr txBox="1">
              <a:spLocks noGrp="1" noRot="1" noMove="1" noResize="1" noEditPoints="1" noAdjustHandles="1" noChangeArrowheads="1" noChangeShapeType="1"/>
            </p:cNvSpPr>
            <p:nvPr/>
          </p:nvSpPr>
          <p:spPr>
            <a:xfrm>
              <a:off x="734484" y="1688186"/>
              <a:ext cx="6392030"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i="0" u="none" strike="noStrike" baseline="0" dirty="0">
                  <a:solidFill>
                    <a:srgbClr val="000000"/>
                  </a:solidFill>
                  <a:latin typeface="PUDShinGoPr6N-Medium"/>
                </a:rPr>
                <a:t>暦年課税の贈与税の速算表　　</a:t>
              </a:r>
              <a:r>
                <a:rPr lang="en-US" altLang="ja-JP" sz="2400" b="1" i="0" u="none" strike="noStrike" baseline="0" dirty="0">
                  <a:solidFill>
                    <a:srgbClr val="000000"/>
                  </a:solidFill>
                  <a:latin typeface="PUDShinGoPr6N-Medium"/>
                </a:rPr>
                <a:t>A × B − C</a:t>
              </a:r>
              <a:endParaRPr lang="ja-JP" altLang="en-US" sz="4800" b="1" dirty="0"/>
            </a:p>
          </p:txBody>
        </p:sp>
      </p:grpSp>
      <p:pic>
        <p:nvPicPr>
          <p:cNvPr id="17" name="図 16">
            <a:extLst>
              <a:ext uri="{FF2B5EF4-FFF2-40B4-BE49-F238E27FC236}">
                <a16:creationId xmlns:a16="http://schemas.microsoft.com/office/drawing/2014/main" id="{4043B8DE-CF30-DF52-8F3C-4A6D38141892}"/>
              </a:ext>
            </a:extLst>
          </p:cNvPr>
          <p:cNvPicPr>
            <a:picLocks noChangeAspect="1"/>
          </p:cNvPicPr>
          <p:nvPr/>
        </p:nvPicPr>
        <p:blipFill>
          <a:blip r:embed="rId5">
            <a:extLst>
              <a:ext uri="{28A0092B-C50C-407E-A947-70E740481C1C}">
                <a14:useLocalDpi xmlns:a14="http://schemas.microsoft.com/office/drawing/2010/main" val="0"/>
              </a:ext>
            </a:extLst>
          </a:blip>
          <a:srcRect t="6197"/>
          <a:stretch>
            <a:fillRect/>
          </a:stretch>
        </p:blipFill>
        <p:spPr>
          <a:xfrm>
            <a:off x="6146580" y="594145"/>
            <a:ext cx="1384539" cy="505067"/>
          </a:xfrm>
          <a:prstGeom prst="rect">
            <a:avLst/>
          </a:prstGeom>
        </p:spPr>
      </p:pic>
      <p:sp>
        <p:nvSpPr>
          <p:cNvPr id="19" name="テキスト ボックス 18">
            <a:extLst>
              <a:ext uri="{FF2B5EF4-FFF2-40B4-BE49-F238E27FC236}">
                <a16:creationId xmlns:a16="http://schemas.microsoft.com/office/drawing/2014/main" id="{EE2EB7EA-E76E-A097-AA50-5D5381CD40B5}"/>
              </a:ext>
            </a:extLst>
          </p:cNvPr>
          <p:cNvSpPr txBox="1"/>
          <p:nvPr/>
        </p:nvSpPr>
        <p:spPr>
          <a:xfrm>
            <a:off x="1745822" y="469414"/>
            <a:ext cx="506843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定年退職後の税金</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0C496302-A288-EE37-1C75-1D8AA4FF1C31}"/>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82439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E1D11-4F06-44CD-557C-47BF281EBF8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4E2155E-7E7A-A656-9DBB-F576430D948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009AD50-1642-34DE-5E9B-E0A46A8A3D1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CA3A08DC-CDD1-44C6-36F4-F5917D360445}"/>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1687B08-596E-0C70-64F3-73609692EC54}"/>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559006A1-E938-CE46-B0D8-04C023A9594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947B8DC-4322-3094-2E5F-BD6CBF9DCE0E}"/>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24</a:t>
              </a:r>
              <a:r>
                <a:rPr kumimoji="1" lang="ja-JP" altLang="en-US" sz="1400" dirty="0"/>
                <a:t>ページ</a:t>
              </a:r>
            </a:p>
          </p:txBody>
        </p:sp>
      </p:grpSp>
      <p:pic>
        <p:nvPicPr>
          <p:cNvPr id="3" name="図 2">
            <a:extLst>
              <a:ext uri="{FF2B5EF4-FFF2-40B4-BE49-F238E27FC236}">
                <a16:creationId xmlns:a16="http://schemas.microsoft.com/office/drawing/2014/main" id="{2808B81C-04DB-1871-8AEB-0FAC81C09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3" name="テキスト ボックス 12">
            <a:extLst>
              <a:ext uri="{FF2B5EF4-FFF2-40B4-BE49-F238E27FC236}">
                <a16:creationId xmlns:a16="http://schemas.microsoft.com/office/drawing/2014/main" id="{30250D64-206F-C34F-0A94-D326A1EDAA8B}"/>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17" name="グループ化 16">
            <a:extLst>
              <a:ext uri="{FF2B5EF4-FFF2-40B4-BE49-F238E27FC236}">
                <a16:creationId xmlns:a16="http://schemas.microsoft.com/office/drawing/2014/main" id="{473DE7FA-46C6-4486-3FDA-214B2DF899CA}"/>
              </a:ext>
            </a:extLst>
          </p:cNvPr>
          <p:cNvGrpSpPr>
            <a:grpSpLocks noGrp="1" noUngrp="1" noRot="1" noMove="1" noResize="1"/>
          </p:cNvGrpSpPr>
          <p:nvPr/>
        </p:nvGrpSpPr>
        <p:grpSpPr>
          <a:xfrm>
            <a:off x="823410" y="2254094"/>
            <a:ext cx="10940582" cy="3833453"/>
            <a:chOff x="852689" y="2149068"/>
            <a:chExt cx="10940582" cy="3833453"/>
          </a:xfrm>
        </p:grpSpPr>
        <p:pic>
          <p:nvPicPr>
            <p:cNvPr id="15" name="図 14">
              <a:extLst>
                <a:ext uri="{FF2B5EF4-FFF2-40B4-BE49-F238E27FC236}">
                  <a16:creationId xmlns:a16="http://schemas.microsoft.com/office/drawing/2014/main" id="{A4AAC05E-FF7A-9DCA-7619-C657421B945F}"/>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24215" b="21354"/>
            <a:stretch>
              <a:fillRect/>
            </a:stretch>
          </p:blipFill>
          <p:spPr>
            <a:xfrm>
              <a:off x="1259478" y="2149068"/>
              <a:ext cx="9565138" cy="3166255"/>
            </a:xfrm>
            <a:prstGeom prst="rect">
              <a:avLst/>
            </a:prstGeom>
          </p:spPr>
        </p:pic>
        <p:pic>
          <p:nvPicPr>
            <p:cNvPr id="16" name="図 15">
              <a:extLst>
                <a:ext uri="{FF2B5EF4-FFF2-40B4-BE49-F238E27FC236}">
                  <a16:creationId xmlns:a16="http://schemas.microsoft.com/office/drawing/2014/main" id="{972284C4-2CBD-DCF5-EB33-0A13E6EC9EB1}"/>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52689" y="5319243"/>
              <a:ext cx="10940582" cy="663278"/>
            </a:xfrm>
            <a:prstGeom prst="rect">
              <a:avLst/>
            </a:prstGeom>
          </p:spPr>
        </p:pic>
      </p:grpSp>
      <p:sp>
        <p:nvSpPr>
          <p:cNvPr id="10" name="テキスト ボックス 9">
            <a:extLst>
              <a:ext uri="{FF2B5EF4-FFF2-40B4-BE49-F238E27FC236}">
                <a16:creationId xmlns:a16="http://schemas.microsoft.com/office/drawing/2014/main" id="{BD4A24E8-878E-259A-90F5-F6B7038F0214}"/>
              </a:ext>
            </a:extLst>
          </p:cNvPr>
          <p:cNvSpPr txBox="1"/>
          <p:nvPr/>
        </p:nvSpPr>
        <p:spPr>
          <a:xfrm>
            <a:off x="-2" y="1765252"/>
            <a:ext cx="12192001" cy="461665"/>
          </a:xfrm>
          <a:prstGeom prst="rect">
            <a:avLst/>
          </a:prstGeom>
          <a:noFill/>
        </p:spPr>
        <p:txBody>
          <a:bodyPr wrap="square">
            <a:spAutoFit/>
          </a:bodyPr>
          <a:lstStyle/>
          <a:p>
            <a:pPr algn="ctr"/>
            <a:r>
              <a:rPr lang="ja-JP" altLang="en-US" sz="2400" b="1" dirty="0">
                <a:latin typeface="PUDShinGoPr6N-Light"/>
              </a:rPr>
              <a:t>定年退職後にあなたが加入する医療保険制度について、考えてみましょう！</a:t>
            </a:r>
            <a:endParaRPr lang="ja-JP" altLang="en-US" sz="2400" b="1" dirty="0"/>
          </a:p>
        </p:txBody>
      </p:sp>
      <p:sp>
        <p:nvSpPr>
          <p:cNvPr id="11" name="フッター プレースホルダー 5">
            <a:extLst>
              <a:ext uri="{FF2B5EF4-FFF2-40B4-BE49-F238E27FC236}">
                <a16:creationId xmlns:a16="http://schemas.microsoft.com/office/drawing/2014/main" id="{C6CA8553-F808-4FAD-DAF5-9354E35306E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2224183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12D7A-7F24-C382-15E6-6D93589C463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71D6037-798D-D07D-46F8-5D1F8F69C57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2C3F409D-F3CA-E35A-3689-57D02C9ACB5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65E44D4-B785-90B4-29BC-2DF4595420E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C8671AC-8DF0-F8A4-67D2-E5B95983E0BA}"/>
              </a:ext>
            </a:extLst>
          </p:cNvPr>
          <p:cNvGrpSpPr>
            <a:grpSpLocks noGrp="1" noUngrp="1" noRot="1" noMove="1" noResize="1"/>
          </p:cNvGrpSpPr>
          <p:nvPr/>
        </p:nvGrpSpPr>
        <p:grpSpPr>
          <a:xfrm>
            <a:off x="-19050" y="6176283"/>
            <a:ext cx="1823355" cy="677439"/>
            <a:chOff x="-29936" y="5980339"/>
            <a:chExt cx="1823355" cy="677439"/>
          </a:xfrm>
        </p:grpSpPr>
        <p:sp>
          <p:nvSpPr>
            <p:cNvPr id="7" name="フッター プレースホルダー 5">
              <a:extLst>
                <a:ext uri="{FF2B5EF4-FFF2-40B4-BE49-F238E27FC236}">
                  <a16:creationId xmlns:a16="http://schemas.microsoft.com/office/drawing/2014/main" id="{F769C7B2-992E-F5BC-DF21-87FE1CFB7072}"/>
                </a:ext>
              </a:extLst>
            </p:cNvPr>
            <p:cNvSpPr txBox="1">
              <a:spLocks noGrp="1" noRot="1" noMove="1" noResize="1" noEditPoints="1" noAdjustHandles="1" noChangeArrowheads="1" noChangeShapeType="1"/>
            </p:cNvSpPr>
            <p:nvPr/>
          </p:nvSpPr>
          <p:spPr>
            <a:xfrm>
              <a:off x="-2993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36114C4-6490-3792-6439-BD66798BA1D8}"/>
                </a:ext>
              </a:extLst>
            </p:cNvPr>
            <p:cNvSpPr txBox="1">
              <a:spLocks noGrp="1" noRot="1" noMove="1" noResize="1" noEditPoints="1" noAdjustHandles="1" noChangeArrowheads="1" noChangeShapeType="1"/>
            </p:cNvSpPr>
            <p:nvPr/>
          </p:nvSpPr>
          <p:spPr>
            <a:xfrm>
              <a:off x="-25401"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24</a:t>
              </a:r>
              <a:r>
                <a:rPr kumimoji="1" lang="ja-JP" altLang="en-US" sz="1400" dirty="0"/>
                <a:t>ページ</a:t>
              </a:r>
            </a:p>
          </p:txBody>
        </p:sp>
      </p:grpSp>
      <p:pic>
        <p:nvPicPr>
          <p:cNvPr id="3" name="図 2">
            <a:extLst>
              <a:ext uri="{FF2B5EF4-FFF2-40B4-BE49-F238E27FC236}">
                <a16:creationId xmlns:a16="http://schemas.microsoft.com/office/drawing/2014/main" id="{88D68A9F-F05F-9D6A-BC1D-5F02E7BF0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aphicFrame>
        <p:nvGraphicFramePr>
          <p:cNvPr id="15" name="表 14">
            <a:extLst>
              <a:ext uri="{FF2B5EF4-FFF2-40B4-BE49-F238E27FC236}">
                <a16:creationId xmlns:a16="http://schemas.microsoft.com/office/drawing/2014/main" id="{7CCF8C49-1A45-90CF-514C-4A8481A3A613}"/>
              </a:ext>
            </a:extLst>
          </p:cNvPr>
          <p:cNvGraphicFramePr>
            <a:graphicFrameLocks noGrp="1" noDrilldown="1" noMove="1" noResize="1"/>
          </p:cNvGraphicFramePr>
          <p:nvPr>
            <p:extLst>
              <p:ext uri="{D42A27DB-BD31-4B8C-83A1-F6EECF244321}">
                <p14:modId xmlns:p14="http://schemas.microsoft.com/office/powerpoint/2010/main" val="2830818449"/>
              </p:ext>
            </p:extLst>
          </p:nvPr>
        </p:nvGraphicFramePr>
        <p:xfrm>
          <a:off x="338436" y="2034603"/>
          <a:ext cx="11692927" cy="3701230"/>
        </p:xfrm>
        <a:graphic>
          <a:graphicData uri="http://schemas.openxmlformats.org/drawingml/2006/table">
            <a:tbl>
              <a:tblPr firstRow="1" bandRow="1">
                <a:tableStyleId>{5C22544A-7EE6-4342-B048-85BDC9FD1C3A}</a:tableStyleId>
              </a:tblPr>
              <a:tblGrid>
                <a:gridCol w="1154460">
                  <a:extLst>
                    <a:ext uri="{9D8B030D-6E8A-4147-A177-3AD203B41FA5}">
                      <a16:colId xmlns:a16="http://schemas.microsoft.com/office/drawing/2014/main" val="3266257451"/>
                    </a:ext>
                  </a:extLst>
                </a:gridCol>
                <a:gridCol w="3356540">
                  <a:extLst>
                    <a:ext uri="{9D8B030D-6E8A-4147-A177-3AD203B41FA5}">
                      <a16:colId xmlns:a16="http://schemas.microsoft.com/office/drawing/2014/main" val="73783933"/>
                    </a:ext>
                  </a:extLst>
                </a:gridCol>
                <a:gridCol w="3016577">
                  <a:extLst>
                    <a:ext uri="{9D8B030D-6E8A-4147-A177-3AD203B41FA5}">
                      <a16:colId xmlns:a16="http://schemas.microsoft.com/office/drawing/2014/main" val="3008760553"/>
                    </a:ext>
                  </a:extLst>
                </a:gridCol>
                <a:gridCol w="4165350">
                  <a:extLst>
                    <a:ext uri="{9D8B030D-6E8A-4147-A177-3AD203B41FA5}">
                      <a16:colId xmlns:a16="http://schemas.microsoft.com/office/drawing/2014/main" val="3357101978"/>
                    </a:ext>
                  </a:extLst>
                </a:gridCol>
              </a:tblGrid>
              <a:tr h="363889">
                <a:tc rowSpan="2">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dirty="0"/>
                        <a:t>①任意継続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84A9D"/>
                    </a:solidFill>
                  </a:tcPr>
                </a:tc>
                <a:tc>
                  <a:txBody>
                    <a:bodyPr/>
                    <a:lstStyle/>
                    <a:p>
                      <a:pPr algn="ctr"/>
                      <a:r>
                        <a:rPr kumimoji="1" lang="ja-JP" altLang="en-US" dirty="0"/>
                        <a:t>②国民健康保険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84A9D"/>
                    </a:solidFill>
                  </a:tcPr>
                </a:tc>
                <a:tc>
                  <a:txBody>
                    <a:bodyPr/>
                    <a:lstStyle/>
                    <a:p>
                      <a:pPr algn="ctr"/>
                      <a:r>
                        <a:rPr kumimoji="1" lang="ja-JP" altLang="en-US" dirty="0"/>
                        <a:t>③被用者保険の被扶養者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84A9D"/>
                    </a:solidFill>
                  </a:tcPr>
                </a:tc>
                <a:extLst>
                  <a:ext uri="{0D108BD9-81ED-4DB2-BD59-A6C34878D82A}">
                    <a16:rowId xmlns:a16="http://schemas.microsoft.com/office/drawing/2014/main" val="2341559586"/>
                  </a:ext>
                </a:extLst>
              </a:tr>
              <a:tr h="531205">
                <a:tc vMerge="1">
                  <a:txBody>
                    <a:bodyPr/>
                    <a:lstStyle/>
                    <a:p>
                      <a:endParaRPr kumimoji="1" lang="ja-JP" alt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400" b="1" dirty="0">
                          <a:solidFill>
                            <a:sysClr val="windowText" lastClr="000000"/>
                          </a:solidFill>
                        </a:rPr>
                        <a:t>それまで加入していた健康保険組合</a:t>
                      </a:r>
                      <a:endParaRPr kumimoji="1" lang="en-US" altLang="ja-JP" sz="1400" b="1" dirty="0">
                        <a:solidFill>
                          <a:sysClr val="windowText" lastClr="000000"/>
                        </a:solidFill>
                      </a:endParaRPr>
                    </a:p>
                    <a:p>
                      <a:pPr algn="ctr"/>
                      <a:r>
                        <a:rPr kumimoji="1" lang="ja-JP" altLang="en-US" sz="1400" b="1" dirty="0">
                          <a:solidFill>
                            <a:sysClr val="windowText" lastClr="000000"/>
                          </a:solidFill>
                        </a:rPr>
                        <a:t>などに継続して加入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400" b="1" dirty="0">
                          <a:solidFill>
                            <a:sysClr val="windowText" lastClr="000000"/>
                          </a:solidFill>
                        </a:rPr>
                        <a:t>①③④に加入しない場合に加入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400" b="1" dirty="0">
                          <a:solidFill>
                            <a:sysClr val="windowText" lastClr="000000"/>
                          </a:solidFill>
                        </a:rPr>
                        <a:t>配偶者や子どもが加入している健康保険組合などに被扶養者として加入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extLst>
                  <a:ext uri="{0D108BD9-81ED-4DB2-BD59-A6C34878D82A}">
                    <a16:rowId xmlns:a16="http://schemas.microsoft.com/office/drawing/2014/main" val="2535960900"/>
                  </a:ext>
                </a:extLst>
              </a:tr>
              <a:tr h="303241">
                <a:tc>
                  <a:txBody>
                    <a:bodyPr/>
                    <a:lstStyle/>
                    <a:p>
                      <a:pPr algn="ctr"/>
                      <a:r>
                        <a:rPr kumimoji="1" lang="ja-JP" altLang="en-US" sz="1400" b="1" dirty="0"/>
                        <a:t>適用期間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200" b="1" dirty="0">
                          <a:highlight>
                            <a:srgbClr val="FFFCDB"/>
                          </a:highlight>
                        </a:rPr>
                        <a:t>退職後</a:t>
                      </a:r>
                      <a:r>
                        <a:rPr kumimoji="1" lang="en-US" altLang="ja-JP" sz="1200" b="1" dirty="0">
                          <a:highlight>
                            <a:srgbClr val="FFFCDB"/>
                          </a:highlight>
                        </a:rPr>
                        <a:t>2</a:t>
                      </a:r>
                      <a:r>
                        <a:rPr kumimoji="1" lang="ja-JP" altLang="en-US" sz="1200" b="1" dirty="0">
                          <a:highlight>
                            <a:srgbClr val="FFFCDB"/>
                          </a:highlight>
                        </a:rPr>
                        <a:t>年間</a:t>
                      </a:r>
                      <a:r>
                        <a:rPr kumimoji="1" lang="ja-JP" altLang="en-US" sz="1200" b="1" dirty="0"/>
                        <a:t>（任意の脱退可）</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原則</a:t>
                      </a:r>
                      <a:r>
                        <a:rPr kumimoji="1" lang="en-US" altLang="ja-JP" sz="1200" b="1" dirty="0"/>
                        <a:t>75</a:t>
                      </a:r>
                      <a:r>
                        <a:rPr kumimoji="1" lang="ja-JP" altLang="en-US" sz="1200" b="1" dirty="0"/>
                        <a:t>歳になるまで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dirty="0"/>
                        <a:t>原則</a:t>
                      </a:r>
                      <a:r>
                        <a:rPr kumimoji="1" lang="en-US" altLang="ja-JP" sz="1200" b="1" dirty="0"/>
                        <a:t>75</a:t>
                      </a:r>
                      <a:r>
                        <a:rPr kumimoji="1" lang="ja-JP" altLang="en-US" sz="1200" b="1" dirty="0"/>
                        <a:t>歳になるまで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8056700"/>
                  </a:ext>
                </a:extLst>
              </a:tr>
              <a:tr h="471024">
                <a:tc>
                  <a:txBody>
                    <a:bodyPr/>
                    <a:lstStyle/>
                    <a:p>
                      <a:pPr algn="ctr"/>
                      <a:r>
                        <a:rPr kumimoji="1" lang="ja-JP" altLang="en-US" sz="1400" b="1" dirty="0"/>
                        <a:t>加入条件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r>
                        <a:rPr kumimoji="1" lang="ja-JP" altLang="en-US" sz="1200" b="1" dirty="0"/>
                        <a:t>退職日まで継続して</a:t>
                      </a:r>
                      <a:r>
                        <a:rPr kumimoji="1" lang="en-US" altLang="ja-JP" sz="1200" b="1" dirty="0"/>
                        <a:t>2</a:t>
                      </a:r>
                      <a:r>
                        <a:rPr kumimoji="1" lang="ja-JP" altLang="en-US" sz="1200" b="1" dirty="0"/>
                        <a:t>カ月以上加入していた人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なし</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年収</a:t>
                      </a:r>
                      <a:r>
                        <a:rPr kumimoji="1" lang="en-US" altLang="ja-JP" sz="1200" b="1" dirty="0"/>
                        <a:t>130</a:t>
                      </a:r>
                      <a:r>
                        <a:rPr kumimoji="1" lang="ja-JP" altLang="en-US" sz="1200" b="1" dirty="0"/>
                        <a:t>万円（</a:t>
                      </a:r>
                      <a:r>
                        <a:rPr kumimoji="1" lang="en-US" altLang="ja-JP" sz="1200" b="1" dirty="0"/>
                        <a:t>60</a:t>
                      </a:r>
                      <a:r>
                        <a:rPr kumimoji="1" lang="ja-JP" altLang="en-US" sz="1200" b="1" dirty="0"/>
                        <a:t>歳以上や障害者は</a:t>
                      </a:r>
                      <a:r>
                        <a:rPr kumimoji="1" lang="en-US" altLang="ja-JP" sz="1200" b="1" dirty="0"/>
                        <a:t>180</a:t>
                      </a:r>
                      <a:r>
                        <a:rPr kumimoji="1" lang="ja-JP" altLang="en-US" sz="1200" b="1" dirty="0"/>
                        <a:t>万円）未満で、</a:t>
                      </a:r>
                      <a:endParaRPr kumimoji="1" lang="en-US" altLang="ja-JP" sz="1200" b="1" dirty="0"/>
                    </a:p>
                    <a:p>
                      <a:r>
                        <a:rPr kumimoji="1" lang="ja-JP" altLang="en-US" sz="1200" b="1" dirty="0"/>
                        <a:t>被保険者の収入の原則</a:t>
                      </a:r>
                      <a:r>
                        <a:rPr kumimoji="1" lang="en-US" altLang="ja-JP" sz="1200" b="1" dirty="0"/>
                        <a:t>2</a:t>
                      </a:r>
                      <a:r>
                        <a:rPr kumimoji="1" lang="ja-JP" altLang="en-US" sz="1200" b="1" dirty="0"/>
                        <a:t>分の</a:t>
                      </a:r>
                      <a:r>
                        <a:rPr kumimoji="1" lang="en-US" altLang="ja-JP" sz="1200" b="1" dirty="0"/>
                        <a:t>1</a:t>
                      </a:r>
                      <a:r>
                        <a:rPr kumimoji="1" lang="ja-JP" altLang="en-US" sz="1200" b="1" dirty="0"/>
                        <a:t>未満などの条件あり</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6997666"/>
                  </a:ext>
                </a:extLst>
              </a:tr>
              <a:tr h="1182638">
                <a:tc>
                  <a:txBody>
                    <a:bodyPr/>
                    <a:lstStyle/>
                    <a:p>
                      <a:pPr algn="ctr"/>
                      <a:r>
                        <a:rPr kumimoji="1" lang="ja-JP" altLang="en-US" sz="1400" b="1" dirty="0"/>
                        <a:t>保険料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r>
                        <a:rPr kumimoji="1" lang="ja-JP" altLang="en-US" sz="1200" b="1" dirty="0"/>
                        <a:t>・全額自己負担</a:t>
                      </a:r>
                      <a:endParaRPr kumimoji="1" lang="en-US" altLang="ja-JP" sz="1200" b="1" dirty="0"/>
                    </a:p>
                    <a:p>
                      <a:r>
                        <a:rPr kumimoji="1" lang="ja-JP" altLang="en-US" sz="1200" b="1" dirty="0"/>
                        <a:t>・被扶養者の保険料は不要</a:t>
                      </a:r>
                      <a:endParaRPr kumimoji="1" lang="en-US" altLang="ja-JP" sz="1200" b="1" dirty="0"/>
                    </a:p>
                    <a:p>
                      <a:r>
                        <a:rPr kumimoji="1" lang="ja-JP" altLang="en-US" sz="1200" b="1" dirty="0"/>
                        <a:t>・「</a:t>
                      </a:r>
                      <a:r>
                        <a:rPr kumimoji="1" lang="en-US" altLang="ja-JP" sz="1200" b="1" dirty="0"/>
                        <a:t>A</a:t>
                      </a:r>
                      <a:r>
                        <a:rPr kumimoji="1" lang="ja-JP" altLang="en-US" sz="1200" b="1" dirty="0"/>
                        <a:t>退職時の標準報酬月額」または「</a:t>
                      </a:r>
                      <a:r>
                        <a:rPr kumimoji="1" lang="en-US" altLang="ja-JP" sz="1200" b="1" dirty="0"/>
                        <a:t>B</a:t>
                      </a:r>
                      <a:r>
                        <a:rPr kumimoji="1" lang="ja-JP" altLang="en-US" sz="1200" b="1" dirty="0"/>
                        <a:t>加入　</a:t>
                      </a:r>
                      <a:endParaRPr kumimoji="1" lang="en-US" altLang="ja-JP" sz="1200" b="1" dirty="0"/>
                    </a:p>
                    <a:p>
                      <a:r>
                        <a:rPr kumimoji="1" lang="ja-JP" altLang="en-US" sz="1200" b="1" dirty="0"/>
                        <a:t>　していた健康保険組合における全被保険者</a:t>
                      </a:r>
                      <a:endParaRPr kumimoji="1" lang="en-US" altLang="ja-JP" sz="1200" b="1" dirty="0"/>
                    </a:p>
                    <a:p>
                      <a:r>
                        <a:rPr kumimoji="1" lang="ja-JP" altLang="en-US" sz="1200" b="1" dirty="0"/>
                        <a:t>　の標準報酬月額の平均額」のいずれか低い</a:t>
                      </a:r>
                      <a:endParaRPr kumimoji="1" lang="en-US" altLang="ja-JP" sz="1200" b="1" dirty="0"/>
                    </a:p>
                    <a:p>
                      <a:r>
                        <a:rPr kumimoji="1" lang="ja-JP" altLang="en-US" sz="1200" b="1" dirty="0"/>
                        <a:t>　金額</a:t>
                      </a:r>
                      <a:r>
                        <a:rPr kumimoji="1" lang="en-US" altLang="ja-JP" sz="1200" b="1" baseline="30000" dirty="0"/>
                        <a:t>※</a:t>
                      </a:r>
                      <a:r>
                        <a:rPr kumimoji="1" lang="en-US" altLang="ja-JP" sz="1200" b="1" dirty="0"/>
                        <a:t>×</a:t>
                      </a:r>
                      <a:r>
                        <a:rPr kumimoji="1" lang="ja-JP" altLang="en-US" sz="1200" b="1" dirty="0"/>
                        <a:t>保険料率</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・前年の世帯所得、世帯人数に応じて計</a:t>
                      </a:r>
                      <a:endParaRPr kumimoji="1" lang="en-US" altLang="ja-JP" sz="1200" b="1" dirty="0"/>
                    </a:p>
                    <a:p>
                      <a:r>
                        <a:rPr kumimoji="1" lang="ja-JP" altLang="en-US" sz="1200" b="1" dirty="0"/>
                        <a:t>　算（退職理由によって軽減措置あり） </a:t>
                      </a:r>
                      <a:endParaRPr kumimoji="1" lang="en-US" altLang="ja-JP" sz="1200" b="1" dirty="0"/>
                    </a:p>
                    <a:p>
                      <a:r>
                        <a:rPr kumimoji="1" lang="ja-JP" altLang="en-US" sz="1200" b="1" dirty="0"/>
                        <a:t>・被扶養者の概念はなく、加入者全員が</a:t>
                      </a:r>
                      <a:endParaRPr kumimoji="1" lang="en-US" altLang="ja-JP" sz="1200" b="1" dirty="0"/>
                    </a:p>
                    <a:p>
                      <a:r>
                        <a:rPr kumimoji="1" lang="ja-JP" altLang="en-US" sz="1200" b="1" dirty="0"/>
                        <a:t>　被保険者</a:t>
                      </a:r>
                    </a:p>
                    <a:p>
                      <a:r>
                        <a:rPr kumimoji="1" lang="ja-JP" altLang="en-US" sz="1200" b="1" dirty="0"/>
                        <a:t>・市区町村によって計算方法が異なる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保険料は不要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5987234"/>
                  </a:ext>
                </a:extLst>
              </a:tr>
              <a:tr h="420621">
                <a:tc>
                  <a:txBody>
                    <a:bodyPr/>
                    <a:lstStyle/>
                    <a:p>
                      <a:pPr algn="ctr"/>
                      <a:r>
                        <a:rPr kumimoji="1" lang="ja-JP" altLang="en-US" sz="1400" b="1" dirty="0"/>
                        <a:t>届出の窓口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r>
                        <a:rPr kumimoji="1" lang="ja-JP" altLang="en-US" sz="1200" b="1" dirty="0"/>
                        <a:t>加入していた協会けんぽの各都道府県支部、健康保険組合、共済組合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住所地の市区町村窓口</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200" b="1" dirty="0"/>
                        <a:t>配偶者や子どもが加入している</a:t>
                      </a:r>
                      <a:endParaRPr kumimoji="1" lang="en-US" altLang="ja-JP" sz="1200" b="1" dirty="0"/>
                    </a:p>
                    <a:p>
                      <a:r>
                        <a:rPr kumimoji="1" lang="ja-JP" altLang="en-US" sz="1200" b="1" dirty="0"/>
                        <a:t>協会けんぽの各都道府県支部、健康保険組合、共済組合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47173737"/>
                  </a:ext>
                </a:extLst>
              </a:tr>
              <a:tr h="382521">
                <a:tc>
                  <a:txBody>
                    <a:bodyPr/>
                    <a:lstStyle/>
                    <a:p>
                      <a:pPr algn="ctr"/>
                      <a:r>
                        <a:rPr kumimoji="1" lang="ja-JP" altLang="en-US" sz="1400" b="1" dirty="0"/>
                        <a:t>届出の期限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DEEE"/>
                    </a:solidFill>
                  </a:tcPr>
                </a:tc>
                <a:tc>
                  <a:txBody>
                    <a:bodyPr/>
                    <a:lstStyle/>
                    <a:p>
                      <a:pPr algn="ctr"/>
                      <a:r>
                        <a:rPr kumimoji="1" lang="ja-JP" altLang="en-US" sz="1200" b="1" dirty="0"/>
                        <a:t>退職後</a:t>
                      </a:r>
                      <a:r>
                        <a:rPr kumimoji="1" lang="en-US" altLang="ja-JP" sz="1200" b="1" dirty="0"/>
                        <a:t>20</a:t>
                      </a:r>
                      <a:r>
                        <a:rPr kumimoji="1" lang="ja-JP" altLang="en-US" sz="1200" b="1" dirty="0"/>
                        <a:t>日以内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退職後</a:t>
                      </a:r>
                      <a:r>
                        <a:rPr kumimoji="1" lang="en-US" altLang="ja-JP" sz="1200" b="1" dirty="0"/>
                        <a:t>14</a:t>
                      </a:r>
                      <a:r>
                        <a:rPr kumimoji="1" lang="ja-JP" altLang="en-US" sz="1200" b="1" dirty="0"/>
                        <a:t>日以内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1" dirty="0"/>
                        <a:t>被扶養者に該当してから</a:t>
                      </a:r>
                      <a:r>
                        <a:rPr kumimoji="1" lang="en-US" altLang="ja-JP" sz="1200" b="1" dirty="0"/>
                        <a:t>5</a:t>
                      </a:r>
                      <a:r>
                        <a:rPr kumimoji="1" lang="ja-JP" altLang="en-US" sz="1200" b="1" dirty="0"/>
                        <a:t>日以内（共済組合は</a:t>
                      </a:r>
                      <a:r>
                        <a:rPr kumimoji="1" lang="en-US" altLang="ja-JP" sz="1200" b="1" dirty="0"/>
                        <a:t>30</a:t>
                      </a:r>
                      <a:r>
                        <a:rPr kumimoji="1" lang="ja-JP" altLang="en-US" sz="1200" b="1" dirty="0"/>
                        <a:t>日以内）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0616161"/>
                  </a:ext>
                </a:extLst>
              </a:tr>
            </a:tbl>
          </a:graphicData>
        </a:graphic>
      </p:graphicFrame>
      <p:sp>
        <p:nvSpPr>
          <p:cNvPr id="18" name="テキスト ボックス 17">
            <a:extLst>
              <a:ext uri="{FF2B5EF4-FFF2-40B4-BE49-F238E27FC236}">
                <a16:creationId xmlns:a16="http://schemas.microsoft.com/office/drawing/2014/main" id="{91721C56-AEB4-C49F-E693-40DBF1C4FEAA}"/>
              </a:ext>
            </a:extLst>
          </p:cNvPr>
          <p:cNvSpPr txBox="1"/>
          <p:nvPr/>
        </p:nvSpPr>
        <p:spPr>
          <a:xfrm>
            <a:off x="1468135" y="5770758"/>
            <a:ext cx="9950723" cy="307777"/>
          </a:xfrm>
          <a:prstGeom prst="rect">
            <a:avLst/>
          </a:prstGeom>
          <a:noFill/>
        </p:spPr>
        <p:txBody>
          <a:bodyPr wrap="square">
            <a:spAutoFit/>
          </a:bodyPr>
          <a:lstStyle/>
          <a:p>
            <a:r>
              <a:rPr lang="en-US" altLang="ja-JP" sz="1400" dirty="0"/>
              <a:t>※</a:t>
            </a:r>
            <a:r>
              <a:rPr lang="ja-JP" altLang="en-US" sz="1400" dirty="0"/>
              <a:t>健康保険組合は、「Aの金額」または「Bを超えA未満の範囲で規約で定める金額」とすることが可能。</a:t>
            </a:r>
          </a:p>
        </p:txBody>
      </p:sp>
      <p:sp>
        <p:nvSpPr>
          <p:cNvPr id="10" name="テキスト ボックス 9">
            <a:extLst>
              <a:ext uri="{FF2B5EF4-FFF2-40B4-BE49-F238E27FC236}">
                <a16:creationId xmlns:a16="http://schemas.microsoft.com/office/drawing/2014/main" id="{0914E81A-05ED-C8C0-D4E7-5D8CD6756702}"/>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8DB096A4-9F39-9013-6CB4-A5C9728085CC}"/>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7688433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01229-1B9F-C690-B8E6-D588F179703C}"/>
            </a:ext>
          </a:extLst>
        </p:cNvPr>
        <p:cNvGrpSpPr/>
        <p:nvPr/>
      </p:nvGrpSpPr>
      <p:grpSpPr>
        <a:xfrm>
          <a:off x="0" y="0"/>
          <a:ext cx="0" cy="0"/>
          <a:chOff x="0" y="0"/>
          <a:chExt cx="0" cy="0"/>
        </a:xfrm>
      </p:grpSpPr>
      <p:pic>
        <p:nvPicPr>
          <p:cNvPr id="11" name="図 10">
            <a:extLst>
              <a:ext uri="{FF2B5EF4-FFF2-40B4-BE49-F238E27FC236}">
                <a16:creationId xmlns:a16="http://schemas.microsoft.com/office/drawing/2014/main" id="{61159098-BAB8-A260-FEFB-A74F904552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31405" t="17218"/>
          <a:stretch>
            <a:fillRect/>
          </a:stretch>
        </p:blipFill>
        <p:spPr>
          <a:xfrm>
            <a:off x="1160857" y="3106427"/>
            <a:ext cx="10188123" cy="3107876"/>
          </a:xfrm>
          <a:prstGeom prst="rect">
            <a:avLst/>
          </a:prstGeom>
        </p:spPr>
      </p:pic>
      <p:sp>
        <p:nvSpPr>
          <p:cNvPr id="5" name="楕円 4">
            <a:extLst>
              <a:ext uri="{FF2B5EF4-FFF2-40B4-BE49-F238E27FC236}">
                <a16:creationId xmlns:a16="http://schemas.microsoft.com/office/drawing/2014/main" id="{76303B8C-BE88-E5CD-F8EA-ED8F1568968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5AC6008-64BA-9035-260E-2FEC655426E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AC5DF36-AF3D-1378-27F2-A00B5DFDACF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9660709-45D4-CD3B-CB96-35B9BB97B9EC}"/>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9B0C2D89-273E-35A0-EDA0-636C724B209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E54A7578-D9A8-3B0B-9B0C-F8D70FCCFC42}"/>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25</a:t>
              </a:r>
              <a:r>
                <a:rPr kumimoji="1" lang="ja-JP" altLang="en-US" sz="1400" dirty="0"/>
                <a:t>ページ</a:t>
              </a:r>
            </a:p>
          </p:txBody>
        </p:sp>
      </p:grpSp>
      <p:pic>
        <p:nvPicPr>
          <p:cNvPr id="3" name="図 2">
            <a:extLst>
              <a:ext uri="{FF2B5EF4-FFF2-40B4-BE49-F238E27FC236}">
                <a16:creationId xmlns:a16="http://schemas.microsoft.com/office/drawing/2014/main" id="{13FAF127-2E72-243E-460A-D468F94C35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381D0C1A-9B22-0134-E192-DA593CD6F97C}"/>
              </a:ext>
            </a:extLst>
          </p:cNvPr>
          <p:cNvGrpSpPr/>
          <p:nvPr/>
        </p:nvGrpSpPr>
        <p:grpSpPr>
          <a:xfrm>
            <a:off x="1259566" y="1936971"/>
            <a:ext cx="4477024" cy="542924"/>
            <a:chOff x="668991" y="1966346"/>
            <a:chExt cx="2541616" cy="542924"/>
          </a:xfrm>
        </p:grpSpPr>
        <p:sp>
          <p:nvSpPr>
            <p:cNvPr id="10" name="テキスト ボックス 9">
              <a:extLst>
                <a:ext uri="{FF2B5EF4-FFF2-40B4-BE49-F238E27FC236}">
                  <a16:creationId xmlns:a16="http://schemas.microsoft.com/office/drawing/2014/main" id="{0C141811-D692-ADBC-1929-CD30F48FFCD0}"/>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１</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3FCB8B4B-26F4-C111-A8BB-362655F587A5}"/>
                </a:ext>
              </a:extLst>
            </p:cNvPr>
            <p:cNvSpPr txBox="1"/>
            <p:nvPr/>
          </p:nvSpPr>
          <p:spPr>
            <a:xfrm>
              <a:off x="953590" y="1986050"/>
              <a:ext cx="2257017" cy="523220"/>
            </a:xfrm>
            <a:prstGeom prst="rect">
              <a:avLst/>
            </a:prstGeom>
            <a:noFill/>
          </p:spPr>
          <p:txBody>
            <a:bodyPr wrap="square">
              <a:spAutoFit/>
            </a:bodyPr>
            <a:lstStyle/>
            <a:p>
              <a:r>
                <a:rPr lang="ja-JP" altLang="en-US" sz="2800" b="1" dirty="0">
                  <a:latin typeface="PUDShinGoPr6N-Medium"/>
                </a:rPr>
                <a:t>医療費の自己負担割合</a:t>
              </a:r>
              <a:endParaRPr lang="ja-JP" altLang="en-US" sz="2800" b="1" dirty="0"/>
            </a:p>
          </p:txBody>
        </p:sp>
      </p:grpSp>
      <p:sp>
        <p:nvSpPr>
          <p:cNvPr id="15" name="テキスト ボックス 14">
            <a:extLst>
              <a:ext uri="{FF2B5EF4-FFF2-40B4-BE49-F238E27FC236}">
                <a16:creationId xmlns:a16="http://schemas.microsoft.com/office/drawing/2014/main" id="{92F943A3-001C-6899-1825-E2DB27C57FEF}"/>
              </a:ext>
            </a:extLst>
          </p:cNvPr>
          <p:cNvSpPr txBox="1"/>
          <p:nvPr/>
        </p:nvSpPr>
        <p:spPr>
          <a:xfrm>
            <a:off x="1259566" y="2644762"/>
            <a:ext cx="8130723" cy="461665"/>
          </a:xfrm>
          <a:prstGeom prst="rect">
            <a:avLst/>
          </a:prstGeom>
          <a:noFill/>
        </p:spPr>
        <p:txBody>
          <a:bodyPr wrap="square">
            <a:spAutoFit/>
          </a:bodyPr>
          <a:lstStyle/>
          <a:p>
            <a:pPr algn="l"/>
            <a:r>
              <a:rPr lang="ja-JP" altLang="en-US" sz="2400" i="0" u="none" strike="noStrike" baseline="0" dirty="0">
                <a:latin typeface="PUDShinGoPr6N-Light"/>
              </a:rPr>
              <a:t>年齢や所得に応じて、自己負担割合が異なります。</a:t>
            </a:r>
            <a:endParaRPr lang="ja-JP" altLang="en-US" sz="2400" dirty="0"/>
          </a:p>
        </p:txBody>
      </p:sp>
      <p:sp>
        <p:nvSpPr>
          <p:cNvPr id="19" name="Freeform 2">
            <a:extLst>
              <a:ext uri="{FF2B5EF4-FFF2-40B4-BE49-F238E27FC236}">
                <a16:creationId xmlns:a16="http://schemas.microsoft.com/office/drawing/2014/main" id="{A0B9AC41-86C0-0277-C194-BDBE824EBA0D}"/>
              </a:ext>
            </a:extLst>
          </p:cNvPr>
          <p:cNvSpPr>
            <a:spLocks noGrp="1" noRot="1" noMove="1" noResize="1" noEditPoints="1" noAdjustHandles="1" noChangeArrowheads="1" noChangeShapeType="1"/>
          </p:cNvSpPr>
          <p:nvPr/>
        </p:nvSpPr>
        <p:spPr>
          <a:xfrm>
            <a:off x="8962435" y="1853363"/>
            <a:ext cx="1969999" cy="1447950"/>
          </a:xfrm>
          <a:custGeom>
            <a:avLst/>
            <a:gdLst/>
            <a:ahLst/>
            <a:cxnLst/>
            <a:rect l="l" t="t" r="r" b="b"/>
            <a:pathLst>
              <a:path w="2463717" h="1810832">
                <a:moveTo>
                  <a:pt x="0" y="0"/>
                </a:moveTo>
                <a:lnTo>
                  <a:pt x="2463717" y="0"/>
                </a:lnTo>
                <a:lnTo>
                  <a:pt x="2463717" y="1810832"/>
                </a:lnTo>
                <a:lnTo>
                  <a:pt x="0" y="1810832"/>
                </a:lnTo>
                <a:lnTo>
                  <a:pt x="0" y="0"/>
                </a:lnTo>
                <a:close/>
              </a:path>
            </a:pathLst>
          </a:custGeom>
          <a:blipFill>
            <a:blip r:embed="rId5"/>
            <a:stretch>
              <a:fillRect/>
            </a:stretch>
          </a:blipFill>
        </p:spPr>
        <p:txBody>
          <a:bodyPr/>
          <a:lstStyle/>
          <a:p>
            <a:endParaRPr lang="ja-JP" altLang="en-US"/>
          </a:p>
        </p:txBody>
      </p:sp>
      <p:sp>
        <p:nvSpPr>
          <p:cNvPr id="21" name="テキスト ボックス 20">
            <a:extLst>
              <a:ext uri="{FF2B5EF4-FFF2-40B4-BE49-F238E27FC236}">
                <a16:creationId xmlns:a16="http://schemas.microsoft.com/office/drawing/2014/main" id="{74977754-37A2-CA5F-3472-531241D07E66}"/>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CE6AF3DF-F049-047E-026E-BB297328319C}"/>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8689584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2AF8E-84CB-558C-5F06-D5707A7648A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7EA71B48-EF22-4687-CC28-019C5F46DC9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09512BE-9AC8-391A-9337-572E6A18371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49FA3C5C-885F-11B7-F7E1-88B6E9824DC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3EEF721-FC19-9F1C-C257-E1E0F5D3FA1F}"/>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24564AF9-4433-61A2-AA13-D70E6FA71C5A}"/>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3C6C1A03-EDD6-B139-4790-3198FE90ECA5}"/>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25</a:t>
              </a:r>
              <a:r>
                <a:rPr kumimoji="1" lang="ja-JP" altLang="en-US" sz="1400" dirty="0"/>
                <a:t>ページ</a:t>
              </a:r>
            </a:p>
          </p:txBody>
        </p:sp>
      </p:grpSp>
      <p:pic>
        <p:nvPicPr>
          <p:cNvPr id="3" name="図 2">
            <a:extLst>
              <a:ext uri="{FF2B5EF4-FFF2-40B4-BE49-F238E27FC236}">
                <a16:creationId xmlns:a16="http://schemas.microsoft.com/office/drawing/2014/main" id="{39FFADBC-C91C-F422-C11D-0AF4CCFC8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3D395D54-C218-722A-A9F0-04080DF47C1B}"/>
              </a:ext>
            </a:extLst>
          </p:cNvPr>
          <p:cNvGrpSpPr/>
          <p:nvPr/>
        </p:nvGrpSpPr>
        <p:grpSpPr>
          <a:xfrm>
            <a:off x="680924" y="1779450"/>
            <a:ext cx="3934589" cy="536770"/>
            <a:chOff x="668991" y="1966346"/>
            <a:chExt cx="2233674" cy="536770"/>
          </a:xfrm>
        </p:grpSpPr>
        <p:sp>
          <p:nvSpPr>
            <p:cNvPr id="11" name="テキスト ボックス 10">
              <a:extLst>
                <a:ext uri="{FF2B5EF4-FFF2-40B4-BE49-F238E27FC236}">
                  <a16:creationId xmlns:a16="http://schemas.microsoft.com/office/drawing/2014/main" id="{B4A000AE-EEF5-6201-04F1-85D8CBB796C7}"/>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C27B0BA5-58A6-C43E-48EB-68B455E61AC9}"/>
                </a:ext>
              </a:extLst>
            </p:cNvPr>
            <p:cNvSpPr txBox="1"/>
            <p:nvPr/>
          </p:nvSpPr>
          <p:spPr>
            <a:xfrm>
              <a:off x="962880" y="1979896"/>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16" name="テキスト ボックス 15">
            <a:extLst>
              <a:ext uri="{FF2B5EF4-FFF2-40B4-BE49-F238E27FC236}">
                <a16:creationId xmlns:a16="http://schemas.microsoft.com/office/drawing/2014/main" id="{9FC823EA-E581-0E15-E136-20B1E4C67731}"/>
              </a:ext>
            </a:extLst>
          </p:cNvPr>
          <p:cNvSpPr txBox="1"/>
          <p:nvPr/>
        </p:nvSpPr>
        <p:spPr>
          <a:xfrm>
            <a:off x="757124" y="2349125"/>
            <a:ext cx="10080723" cy="400110"/>
          </a:xfrm>
          <a:prstGeom prst="rect">
            <a:avLst/>
          </a:prstGeom>
          <a:noFill/>
        </p:spPr>
        <p:txBody>
          <a:bodyPr wrap="square">
            <a:spAutoFit/>
          </a:bodyPr>
          <a:lstStyle/>
          <a:p>
            <a:r>
              <a:rPr lang="ja-JP" altLang="en-US" sz="2000" b="1" dirty="0">
                <a:latin typeface="PUDShinGoPr6N-Medium"/>
              </a:rPr>
              <a:t>高額療養費制度の自己負担限度額</a:t>
            </a:r>
            <a:r>
              <a:rPr lang="ja-JP" altLang="en-US" sz="2000" dirty="0"/>
              <a:t>（</a:t>
            </a:r>
            <a:r>
              <a:rPr lang="en-US" altLang="ja-JP" sz="2000" dirty="0"/>
              <a:t>2026(</a:t>
            </a:r>
            <a:r>
              <a:rPr lang="ja-JP" altLang="en-US" sz="2000" dirty="0"/>
              <a:t>令和</a:t>
            </a:r>
            <a:r>
              <a:rPr lang="en-US" altLang="ja-JP" sz="2000" dirty="0"/>
              <a:t>8)</a:t>
            </a:r>
            <a:r>
              <a:rPr lang="ja-JP" altLang="en-US" sz="2000" dirty="0"/>
              <a:t>年</a:t>
            </a:r>
            <a:r>
              <a:rPr lang="en-US" altLang="ja-JP" sz="2000" dirty="0"/>
              <a:t>8 </a:t>
            </a:r>
            <a:r>
              <a:rPr lang="ja-JP" altLang="en-US" sz="2000" dirty="0"/>
              <a:t>月～ </a:t>
            </a:r>
            <a:r>
              <a:rPr lang="en-US" altLang="ja-JP" sz="2000" dirty="0"/>
              <a:t>2027(</a:t>
            </a:r>
            <a:r>
              <a:rPr lang="ja-JP" altLang="en-US" sz="2000" dirty="0"/>
              <a:t>令和</a:t>
            </a:r>
            <a:r>
              <a:rPr lang="en-US" altLang="ja-JP" sz="2000" dirty="0"/>
              <a:t>9)</a:t>
            </a:r>
            <a:r>
              <a:rPr lang="ja-JP" altLang="en-US" sz="2000" dirty="0"/>
              <a:t>年</a:t>
            </a:r>
            <a:r>
              <a:rPr lang="en-US" altLang="ja-JP" sz="2000" dirty="0"/>
              <a:t>7 </a:t>
            </a:r>
            <a:r>
              <a:rPr lang="ja-JP" altLang="en-US" sz="2000" dirty="0"/>
              <a:t>月）</a:t>
            </a:r>
          </a:p>
        </p:txBody>
      </p:sp>
      <p:sp>
        <p:nvSpPr>
          <p:cNvPr id="15" name="テキスト ボックス 14">
            <a:extLst>
              <a:ext uri="{FF2B5EF4-FFF2-40B4-BE49-F238E27FC236}">
                <a16:creationId xmlns:a16="http://schemas.microsoft.com/office/drawing/2014/main" id="{2023EE52-8A90-C1A8-DBFA-A88500D5A0D5}"/>
              </a:ext>
            </a:extLst>
          </p:cNvPr>
          <p:cNvSpPr txBox="1"/>
          <p:nvPr/>
        </p:nvSpPr>
        <p:spPr>
          <a:xfrm>
            <a:off x="4165428" y="1896358"/>
            <a:ext cx="4904911" cy="302955"/>
          </a:xfrm>
          <a:prstGeom prst="roundRect">
            <a:avLst>
              <a:gd name="adj" fmla="val 50000"/>
            </a:avLst>
          </a:prstGeom>
          <a:solidFill>
            <a:srgbClr val="FFFCDB"/>
          </a:solidFill>
          <a:ln w="19050">
            <a:solidFill>
              <a:srgbClr val="FFC000"/>
            </a:solidFill>
          </a:ln>
        </p:spPr>
        <p:txBody>
          <a:bodyPr wrap="square" tIns="0" bIns="0" anchor="ctr">
            <a:spAutoFit/>
          </a:bodyPr>
          <a:lstStyle/>
          <a:p>
            <a:pPr algn="l"/>
            <a:r>
              <a:rPr lang="en-US" altLang="ja-JP" sz="1400" b="1" i="0" u="none" strike="noStrike" baseline="0" dirty="0"/>
              <a:t>2027</a:t>
            </a:r>
            <a:r>
              <a:rPr lang="ja-JP" altLang="en-US" sz="1400" b="1" i="0" u="none" strike="noStrike" baseline="0" dirty="0"/>
              <a:t>（令和</a:t>
            </a:r>
            <a:r>
              <a:rPr lang="en-US" altLang="ja-JP" sz="1400" b="1" i="0" u="none" strike="noStrike" baseline="0" dirty="0"/>
              <a:t>9</a:t>
            </a:r>
            <a:r>
              <a:rPr lang="ja-JP" altLang="en-US" sz="1400" b="1" i="0" u="none" strike="noStrike" baseline="0" dirty="0"/>
              <a:t>）年</a:t>
            </a:r>
            <a:r>
              <a:rPr lang="en-US" altLang="ja-JP" sz="1400" b="1" i="0" u="none" strike="noStrike" baseline="0" dirty="0"/>
              <a:t>8 </a:t>
            </a:r>
            <a:r>
              <a:rPr lang="ja-JP" altLang="en-US" sz="1400" b="1" i="0" u="none" strike="noStrike" baseline="0" dirty="0"/>
              <a:t>月から、所得区分が細分化されます。</a:t>
            </a:r>
            <a:endParaRPr lang="ja-JP" altLang="en-US" sz="4400" b="1" dirty="0"/>
          </a:p>
        </p:txBody>
      </p:sp>
      <p:grpSp>
        <p:nvGrpSpPr>
          <p:cNvPr id="21" name="グループ化 20">
            <a:extLst>
              <a:ext uri="{FF2B5EF4-FFF2-40B4-BE49-F238E27FC236}">
                <a16:creationId xmlns:a16="http://schemas.microsoft.com/office/drawing/2014/main" id="{47B067E8-5324-A334-DADF-B49139A33C9C}"/>
              </a:ext>
            </a:extLst>
          </p:cNvPr>
          <p:cNvGrpSpPr>
            <a:grpSpLocks noGrp="1" noUngrp="1" noRot="1" noMove="1" noResize="1"/>
          </p:cNvGrpSpPr>
          <p:nvPr/>
        </p:nvGrpSpPr>
        <p:grpSpPr>
          <a:xfrm>
            <a:off x="860174" y="2730185"/>
            <a:ext cx="10452371" cy="3412534"/>
            <a:chOff x="888749" y="2739710"/>
            <a:chExt cx="10452371" cy="3412534"/>
          </a:xfrm>
        </p:grpSpPr>
        <p:pic>
          <p:nvPicPr>
            <p:cNvPr id="14" name="図 13">
              <a:extLst>
                <a:ext uri="{FF2B5EF4-FFF2-40B4-BE49-F238E27FC236}">
                  <a16:creationId xmlns:a16="http://schemas.microsoft.com/office/drawing/2014/main" id="{32EC6828-38D6-C33C-F860-5E2E2F01C98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16607"/>
            <a:stretch>
              <a:fillRect/>
            </a:stretch>
          </p:blipFill>
          <p:spPr>
            <a:xfrm>
              <a:off x="1260397" y="2739710"/>
              <a:ext cx="10080723" cy="3412534"/>
            </a:xfrm>
            <a:prstGeom prst="rect">
              <a:avLst/>
            </a:prstGeom>
          </p:spPr>
        </p:pic>
        <p:sp>
          <p:nvSpPr>
            <p:cNvPr id="20" name="テキスト ボックス 19">
              <a:extLst>
                <a:ext uri="{FF2B5EF4-FFF2-40B4-BE49-F238E27FC236}">
                  <a16:creationId xmlns:a16="http://schemas.microsoft.com/office/drawing/2014/main" id="{EDACB2BD-79DF-8A03-B6C9-BE39A62685AF}"/>
                </a:ext>
              </a:extLst>
            </p:cNvPr>
            <p:cNvSpPr txBox="1">
              <a:spLocks noGrp="1" noRot="1" noMove="1" noResize="1" noEditPoints="1" noAdjustHandles="1" noChangeArrowheads="1" noChangeShapeType="1"/>
            </p:cNvSpPr>
            <p:nvPr/>
          </p:nvSpPr>
          <p:spPr>
            <a:xfrm>
              <a:off x="888749" y="2763984"/>
              <a:ext cx="504000" cy="2952000"/>
            </a:xfrm>
            <a:prstGeom prst="rect">
              <a:avLst/>
            </a:prstGeom>
            <a:solidFill>
              <a:srgbClr val="384A9D"/>
            </a:solidFill>
            <a:ln w="19050">
              <a:solidFill>
                <a:srgbClr val="384A9D"/>
              </a:solidFill>
            </a:ln>
          </p:spPr>
          <p:txBody>
            <a:bodyPr vert="eaVert" wrap="square" rtlCol="0" anchor="ctr">
              <a:spAutoFit/>
            </a:bodyPr>
            <a:lstStyle/>
            <a:p>
              <a:pPr algn="ctr"/>
              <a:r>
                <a:rPr kumimoji="1" lang="en-US" altLang="ja-JP" b="1" dirty="0">
                  <a:solidFill>
                    <a:schemeClr val="bg1"/>
                  </a:solidFill>
                </a:rPr>
                <a:t>70</a:t>
              </a:r>
              <a:r>
                <a:rPr kumimoji="1" lang="ja-JP" altLang="en-US" b="1" dirty="0">
                  <a:solidFill>
                    <a:schemeClr val="bg1"/>
                  </a:solidFill>
                </a:rPr>
                <a:t>歳未満</a:t>
              </a:r>
            </a:p>
          </p:txBody>
        </p:sp>
      </p:grpSp>
      <p:sp>
        <p:nvSpPr>
          <p:cNvPr id="27" name="テキスト ボックス 26">
            <a:extLst>
              <a:ext uri="{FF2B5EF4-FFF2-40B4-BE49-F238E27FC236}">
                <a16:creationId xmlns:a16="http://schemas.microsoft.com/office/drawing/2014/main" id="{1FE1B2B8-5407-00F4-1863-BBCB6082ED08}"/>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2E9FA031-C8D3-FD0D-9686-23F7A128B4F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052878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5F7FD-E5FD-8BAB-2F1E-D27F45F65B5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443406D-FDF8-A020-CBC9-879DCE44191A}"/>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D1DB0EBF-9D66-3FCE-89DB-A7B9BE9D6AB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3E45EC7-2945-6BD0-1318-C24661FF933A}"/>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5BA533DC-6403-AD4D-8767-B900F97A9B6B}"/>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46D00DC1-C6EB-2CB7-4D49-66C6C04D508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AEFAA76-0E8F-DB0A-F5C7-66231457CE53}"/>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25</a:t>
              </a:r>
              <a:r>
                <a:rPr kumimoji="1" lang="ja-JP" altLang="en-US" sz="1400" dirty="0"/>
                <a:t>ページ</a:t>
              </a:r>
            </a:p>
          </p:txBody>
        </p:sp>
      </p:grpSp>
      <p:pic>
        <p:nvPicPr>
          <p:cNvPr id="3" name="図 2">
            <a:extLst>
              <a:ext uri="{FF2B5EF4-FFF2-40B4-BE49-F238E27FC236}">
                <a16:creationId xmlns:a16="http://schemas.microsoft.com/office/drawing/2014/main" id="{9455E2AB-20D9-3C6A-09D8-FD0132AD45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17" name="グループ化 16">
            <a:extLst>
              <a:ext uri="{FF2B5EF4-FFF2-40B4-BE49-F238E27FC236}">
                <a16:creationId xmlns:a16="http://schemas.microsoft.com/office/drawing/2014/main" id="{7BCDDCF4-F2D1-1416-4EAD-94A3C3177B27}"/>
              </a:ext>
            </a:extLst>
          </p:cNvPr>
          <p:cNvGrpSpPr/>
          <p:nvPr/>
        </p:nvGrpSpPr>
        <p:grpSpPr>
          <a:xfrm>
            <a:off x="809838" y="1757588"/>
            <a:ext cx="3905524" cy="542924"/>
            <a:chOff x="668991" y="1966346"/>
            <a:chExt cx="2217174" cy="542924"/>
          </a:xfrm>
        </p:grpSpPr>
        <p:sp>
          <p:nvSpPr>
            <p:cNvPr id="18" name="テキスト ボックス 17">
              <a:extLst>
                <a:ext uri="{FF2B5EF4-FFF2-40B4-BE49-F238E27FC236}">
                  <a16:creationId xmlns:a16="http://schemas.microsoft.com/office/drawing/2014/main" id="{792D014E-3180-3B92-60D6-D4897614C0BC}"/>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9" name="テキスト ボックス 18">
              <a:extLst>
                <a:ext uri="{FF2B5EF4-FFF2-40B4-BE49-F238E27FC236}">
                  <a16:creationId xmlns:a16="http://schemas.microsoft.com/office/drawing/2014/main" id="{DF106EE0-44A6-CA3E-60E5-7D0B58FAB9B1}"/>
                </a:ext>
              </a:extLst>
            </p:cNvPr>
            <p:cNvSpPr txBox="1"/>
            <p:nvPr/>
          </p:nvSpPr>
          <p:spPr>
            <a:xfrm>
              <a:off x="946380" y="19860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20" name="テキスト ボックス 19">
            <a:extLst>
              <a:ext uri="{FF2B5EF4-FFF2-40B4-BE49-F238E27FC236}">
                <a16:creationId xmlns:a16="http://schemas.microsoft.com/office/drawing/2014/main" id="{E6EDE02E-5146-525C-9F0B-9B738A0C4534}"/>
              </a:ext>
            </a:extLst>
          </p:cNvPr>
          <p:cNvSpPr txBox="1"/>
          <p:nvPr/>
        </p:nvSpPr>
        <p:spPr>
          <a:xfrm>
            <a:off x="809838" y="2309398"/>
            <a:ext cx="10080723" cy="400110"/>
          </a:xfrm>
          <a:prstGeom prst="rect">
            <a:avLst/>
          </a:prstGeom>
          <a:noFill/>
        </p:spPr>
        <p:txBody>
          <a:bodyPr wrap="square">
            <a:spAutoFit/>
          </a:bodyPr>
          <a:lstStyle/>
          <a:p>
            <a:r>
              <a:rPr lang="ja-JP" altLang="en-US" sz="2000" b="1" dirty="0">
                <a:latin typeface="PUDShinGoPr6N-Medium"/>
              </a:rPr>
              <a:t>高額療養費制度の自己負担限度額</a:t>
            </a:r>
            <a:r>
              <a:rPr lang="ja-JP" altLang="en-US" sz="2000" dirty="0"/>
              <a:t>（</a:t>
            </a:r>
            <a:r>
              <a:rPr lang="en-US" altLang="ja-JP" sz="2000" dirty="0"/>
              <a:t>2026(</a:t>
            </a:r>
            <a:r>
              <a:rPr lang="ja-JP" altLang="en-US" sz="2000" dirty="0"/>
              <a:t>令和</a:t>
            </a:r>
            <a:r>
              <a:rPr lang="en-US" altLang="ja-JP" sz="2000" dirty="0"/>
              <a:t>8)</a:t>
            </a:r>
            <a:r>
              <a:rPr lang="ja-JP" altLang="en-US" sz="2000" dirty="0"/>
              <a:t>年</a:t>
            </a:r>
            <a:r>
              <a:rPr lang="en-US" altLang="ja-JP" sz="2000" dirty="0"/>
              <a:t>8 </a:t>
            </a:r>
            <a:r>
              <a:rPr lang="ja-JP" altLang="en-US" sz="2000" dirty="0"/>
              <a:t>月～ </a:t>
            </a:r>
            <a:r>
              <a:rPr lang="en-US" altLang="ja-JP" sz="2000" dirty="0"/>
              <a:t>2027(</a:t>
            </a:r>
            <a:r>
              <a:rPr lang="ja-JP" altLang="en-US" sz="2000" dirty="0"/>
              <a:t>令和</a:t>
            </a:r>
            <a:r>
              <a:rPr lang="en-US" altLang="ja-JP" sz="2000" dirty="0"/>
              <a:t>9)</a:t>
            </a:r>
            <a:r>
              <a:rPr lang="ja-JP" altLang="en-US" sz="2000" dirty="0"/>
              <a:t>年</a:t>
            </a:r>
            <a:r>
              <a:rPr lang="en-US" altLang="ja-JP" sz="2000" dirty="0"/>
              <a:t>7 </a:t>
            </a:r>
            <a:r>
              <a:rPr lang="ja-JP" altLang="en-US" sz="2000" dirty="0"/>
              <a:t>月）</a:t>
            </a:r>
          </a:p>
        </p:txBody>
      </p:sp>
      <p:grpSp>
        <p:nvGrpSpPr>
          <p:cNvPr id="12" name="グループ化 11">
            <a:extLst>
              <a:ext uri="{FF2B5EF4-FFF2-40B4-BE49-F238E27FC236}">
                <a16:creationId xmlns:a16="http://schemas.microsoft.com/office/drawing/2014/main" id="{52F751A9-3DB4-225E-7A97-95488A2CC2D0}"/>
              </a:ext>
            </a:extLst>
          </p:cNvPr>
          <p:cNvGrpSpPr>
            <a:grpSpLocks noGrp="1" noUngrp="1" noRot="1" noMove="1" noResize="1"/>
          </p:cNvGrpSpPr>
          <p:nvPr/>
        </p:nvGrpSpPr>
        <p:grpSpPr>
          <a:xfrm>
            <a:off x="914149" y="2638036"/>
            <a:ext cx="9785602" cy="3313794"/>
            <a:chOff x="907799" y="2663436"/>
            <a:chExt cx="9785602" cy="3313794"/>
          </a:xfrm>
        </p:grpSpPr>
        <p:pic>
          <p:nvPicPr>
            <p:cNvPr id="11" name="図 10">
              <a:extLst>
                <a:ext uri="{FF2B5EF4-FFF2-40B4-BE49-F238E27FC236}">
                  <a16:creationId xmlns:a16="http://schemas.microsoft.com/office/drawing/2014/main" id="{9515FFB9-6821-FD92-A235-B57D9097470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t="7299" b="14968"/>
            <a:stretch>
              <a:fillRect/>
            </a:stretch>
          </p:blipFill>
          <p:spPr>
            <a:xfrm>
              <a:off x="1347701" y="2663436"/>
              <a:ext cx="9345700" cy="3313794"/>
            </a:xfrm>
            <a:prstGeom prst="rect">
              <a:avLst/>
            </a:prstGeom>
          </p:spPr>
        </p:pic>
        <p:sp>
          <p:nvSpPr>
            <p:cNvPr id="22" name="テキスト ボックス 21">
              <a:extLst>
                <a:ext uri="{FF2B5EF4-FFF2-40B4-BE49-F238E27FC236}">
                  <a16:creationId xmlns:a16="http://schemas.microsoft.com/office/drawing/2014/main" id="{93BF0E51-3615-4A58-4217-148643070945}"/>
                </a:ext>
              </a:extLst>
            </p:cNvPr>
            <p:cNvSpPr txBox="1">
              <a:spLocks noGrp="1" noRot="1" noMove="1" noResize="1" noEditPoints="1" noAdjustHandles="1" noChangeArrowheads="1" noChangeShapeType="1"/>
            </p:cNvSpPr>
            <p:nvPr/>
          </p:nvSpPr>
          <p:spPr>
            <a:xfrm>
              <a:off x="907799" y="2689689"/>
              <a:ext cx="481799" cy="3204000"/>
            </a:xfrm>
            <a:prstGeom prst="rect">
              <a:avLst/>
            </a:prstGeom>
            <a:solidFill>
              <a:srgbClr val="384A9D"/>
            </a:solidFill>
            <a:ln w="19050">
              <a:solidFill>
                <a:srgbClr val="384A9D"/>
              </a:solidFill>
            </a:ln>
          </p:spPr>
          <p:txBody>
            <a:bodyPr vert="eaVert" wrap="square" rtlCol="0" anchor="ctr">
              <a:spAutoFit/>
            </a:bodyPr>
            <a:lstStyle/>
            <a:p>
              <a:pPr algn="ctr"/>
              <a:r>
                <a:rPr kumimoji="1" lang="en-US" altLang="ja-JP" b="1" dirty="0">
                  <a:solidFill>
                    <a:schemeClr val="bg1"/>
                  </a:solidFill>
                </a:rPr>
                <a:t>70</a:t>
              </a:r>
              <a:r>
                <a:rPr kumimoji="1" lang="ja-JP" altLang="en-US" b="1" dirty="0">
                  <a:solidFill>
                    <a:schemeClr val="bg1"/>
                  </a:solidFill>
                </a:rPr>
                <a:t>歳以上</a:t>
              </a:r>
            </a:p>
          </p:txBody>
        </p:sp>
      </p:grpSp>
      <p:sp>
        <p:nvSpPr>
          <p:cNvPr id="26" name="テキスト ボックス 25">
            <a:extLst>
              <a:ext uri="{FF2B5EF4-FFF2-40B4-BE49-F238E27FC236}">
                <a16:creationId xmlns:a16="http://schemas.microsoft.com/office/drawing/2014/main" id="{DF817D8D-2308-5F5B-5386-847CF9C07014}"/>
              </a:ext>
            </a:extLst>
          </p:cNvPr>
          <p:cNvSpPr txBox="1">
            <a:spLocks noGrp="1" noRot="1" noMove="1" noResize="1" noEditPoints="1" noAdjustHandles="1" noChangeArrowheads="1" noChangeShapeType="1"/>
          </p:cNvSpPr>
          <p:nvPr/>
        </p:nvSpPr>
        <p:spPr>
          <a:xfrm>
            <a:off x="6365700" y="5974045"/>
            <a:ext cx="4396768" cy="846386"/>
          </a:xfrm>
          <a:prstGeom prst="rect">
            <a:avLst/>
          </a:prstGeom>
          <a:noFill/>
        </p:spPr>
        <p:txBody>
          <a:bodyPr wrap="square" lIns="0" tIns="0" rIns="0" bIns="0">
            <a:spAutoFit/>
          </a:bodyPr>
          <a:lstStyle/>
          <a:p>
            <a:pPr algn="l"/>
            <a:r>
              <a:rPr lang="en-US" altLang="ja-JP" sz="1100" b="0" i="0" u="none" strike="noStrike" baseline="0" dirty="0">
                <a:latin typeface="PUDShinGoPr6N-Regular"/>
              </a:rPr>
              <a:t>※</a:t>
            </a:r>
            <a:r>
              <a:rPr lang="ja-JP" altLang="en-US" sz="1100" b="0" i="0" u="none" strike="noStrike" baseline="0" dirty="0">
                <a:latin typeface="PUDShinGoPr6N-Regular"/>
              </a:rPr>
              <a:t>５：標準報酬月額が</a:t>
            </a:r>
            <a:r>
              <a:rPr lang="en-US" altLang="ja-JP" sz="1100" b="0" i="0" u="none" strike="noStrike" baseline="0" dirty="0">
                <a:latin typeface="PUDShinGoPr6N-Regular"/>
              </a:rPr>
              <a:t>15 </a:t>
            </a:r>
            <a:r>
              <a:rPr lang="ja-JP" altLang="en-US" sz="1100" b="0" i="0" u="none" strike="noStrike" baseline="0" dirty="0">
                <a:latin typeface="PUDShinGoPr6N-Regular"/>
              </a:rPr>
              <a:t>万円以下または住民税の課税所得が</a:t>
            </a:r>
            <a:r>
              <a:rPr lang="en-US" altLang="ja-JP" sz="1100" b="0" i="0" u="none" strike="noStrike" baseline="0" dirty="0">
                <a:latin typeface="PUDShinGoPr6N-Regular"/>
              </a:rPr>
              <a:t>28 </a:t>
            </a:r>
            <a:r>
              <a:rPr lang="ja-JP" altLang="en-US" sz="1100" b="0" i="0" u="none" strike="noStrike" baseline="0" dirty="0">
                <a:latin typeface="PUDShinGoPr6N-Regular"/>
              </a:rPr>
              <a:t>万円</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未満であることが確認できた場合、年間上限額が</a:t>
            </a:r>
            <a:r>
              <a:rPr lang="en-US" altLang="ja-JP" sz="1100" b="0" i="0" u="none" strike="noStrike" baseline="0" dirty="0">
                <a:latin typeface="PUDShinGoPr6N-Regular"/>
              </a:rPr>
              <a:t>41 </a:t>
            </a:r>
            <a:r>
              <a:rPr lang="ja-JP" altLang="en-US" sz="1100" b="0" i="0" u="none" strike="noStrike" baseline="0" dirty="0">
                <a:latin typeface="PUDShinGoPr6N-Regular"/>
              </a:rPr>
              <a:t>万円となり</a:t>
            </a:r>
            <a:endParaRPr lang="en-US" altLang="ja-JP" sz="1100" b="0" i="0" u="none" strike="noStrike" baseline="0" dirty="0">
              <a:latin typeface="PUDShinGoPr6N-Regular"/>
            </a:endParaRPr>
          </a:p>
          <a:p>
            <a:pPr algn="l"/>
            <a:r>
              <a:rPr lang="en-US" altLang="ja-JP" sz="1100" dirty="0">
                <a:latin typeface="PUDShinGoPr6N-Regular"/>
              </a:rPr>
              <a:t>            </a:t>
            </a:r>
            <a:r>
              <a:rPr lang="en-US" altLang="ja-JP" sz="1100" b="0" i="0" u="none" strike="noStrike" baseline="0" dirty="0">
                <a:latin typeface="PUDShinGoPr6N-Regular"/>
              </a:rPr>
              <a:t>2027</a:t>
            </a:r>
            <a:r>
              <a:rPr lang="ja-JP" altLang="en-US" sz="1100" b="0" i="0" u="none" strike="noStrike" baseline="0" dirty="0">
                <a:latin typeface="PUDShinGoPr6N-Regular"/>
              </a:rPr>
              <a:t>（令和９）年８月以降に償還払いとなる。</a:t>
            </a:r>
            <a:endParaRPr lang="en-US" altLang="ja-JP" sz="1100" b="0" i="0" u="none" strike="noStrike" baseline="0" dirty="0">
              <a:latin typeface="PUDShinGoPr6N-Regular"/>
            </a:endParaRPr>
          </a:p>
          <a:p>
            <a:pPr algn="l"/>
            <a:r>
              <a:rPr lang="en-US" altLang="ja-JP" sz="1100" b="0" i="0" u="none" strike="noStrike" baseline="0" dirty="0">
                <a:latin typeface="PUDShinGoPr6N-Regular"/>
              </a:rPr>
              <a:t>※</a:t>
            </a:r>
            <a:r>
              <a:rPr lang="ja-JP" altLang="en-US" sz="1100" b="0" i="0" u="none" strike="noStrike" baseline="0" dirty="0">
                <a:latin typeface="PUDShinGoPr6N-Regular"/>
              </a:rPr>
              <a:t>６：世帯の所得金額（公的年金収入から</a:t>
            </a:r>
            <a:r>
              <a:rPr lang="en-US" altLang="ja-JP" sz="1100" b="0" i="0" u="none" strike="noStrike" baseline="0" dirty="0">
                <a:latin typeface="PUDShinGoPr6N-Regular"/>
              </a:rPr>
              <a:t>82.65 </a:t>
            </a:r>
            <a:r>
              <a:rPr lang="ja-JP" altLang="en-US" sz="1100" b="0" i="0" u="none" strike="noStrike" baseline="0" dirty="0">
                <a:latin typeface="PUDShinGoPr6N-Regular"/>
              </a:rPr>
              <a:t>万円控除、給与所得</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から</a:t>
            </a:r>
            <a:r>
              <a:rPr lang="en-US" altLang="ja-JP" sz="1100" b="0" i="0" u="none" strike="noStrike" baseline="0" dirty="0">
                <a:latin typeface="PUDShinGoPr6N-Regular"/>
              </a:rPr>
              <a:t>10 </a:t>
            </a:r>
            <a:r>
              <a:rPr lang="ja-JP" altLang="en-US" sz="1100" b="0" i="0" u="none" strike="noStrike" baseline="0" dirty="0">
                <a:latin typeface="PUDShinGoPr6N-Regular"/>
              </a:rPr>
              <a:t>万円控除した後の金額）が</a:t>
            </a:r>
            <a:r>
              <a:rPr lang="en-US" altLang="ja-JP" sz="1100" b="0" i="0" u="none" strike="noStrike" baseline="0" dirty="0">
                <a:latin typeface="PUDShinGoPr6N-Regular"/>
              </a:rPr>
              <a:t>0 </a:t>
            </a:r>
            <a:r>
              <a:rPr lang="ja-JP" altLang="en-US" sz="1100" b="0" i="0" u="none" strike="noStrike" baseline="0" dirty="0">
                <a:latin typeface="PUDShinGoPr6N-Regular"/>
              </a:rPr>
              <a:t>円の人。</a:t>
            </a:r>
            <a:endParaRPr lang="ja-JP" altLang="en-US" sz="4000" dirty="0"/>
          </a:p>
        </p:txBody>
      </p:sp>
      <p:sp>
        <p:nvSpPr>
          <p:cNvPr id="10" name="テキスト ボックス 9">
            <a:extLst>
              <a:ext uri="{FF2B5EF4-FFF2-40B4-BE49-F238E27FC236}">
                <a16:creationId xmlns:a16="http://schemas.microsoft.com/office/drawing/2014/main" id="{5704491B-EF53-1A00-C2DB-7768E4985901}"/>
              </a:ext>
            </a:extLst>
          </p:cNvPr>
          <p:cNvSpPr txBox="1">
            <a:spLocks noGrp="1" noRot="1" noMove="1" noResize="1" noEditPoints="1" noAdjustHandles="1" noChangeArrowheads="1" noChangeShapeType="1"/>
          </p:cNvSpPr>
          <p:nvPr/>
        </p:nvSpPr>
        <p:spPr>
          <a:xfrm>
            <a:off x="1839049" y="5989108"/>
            <a:ext cx="3987253" cy="677108"/>
          </a:xfrm>
          <a:prstGeom prst="rect">
            <a:avLst/>
          </a:prstGeom>
          <a:noFill/>
        </p:spPr>
        <p:txBody>
          <a:bodyPr wrap="square" lIns="0" tIns="0" rIns="0" bIns="0">
            <a:spAutoFit/>
          </a:bodyPr>
          <a:lstStyle/>
          <a:p>
            <a:pPr algn="l"/>
            <a:r>
              <a:rPr lang="en-US" altLang="ja-JP" sz="1100" b="0" i="0" u="none" strike="noStrike" baseline="0" dirty="0">
                <a:latin typeface="PUDShinGoPr6N-Regular"/>
              </a:rPr>
              <a:t>※</a:t>
            </a:r>
            <a:r>
              <a:rPr lang="ja-JP" altLang="en-US" sz="1100" b="0" i="0" u="none" strike="noStrike" baseline="0" dirty="0">
                <a:latin typeface="PUDShinGoPr6N-Regular"/>
              </a:rPr>
              <a:t>３：収入の合計額が一定額未満（被保険者</a:t>
            </a:r>
            <a:r>
              <a:rPr lang="en-US" altLang="ja-JP" sz="1100" b="0" i="0" u="none" strike="noStrike" baseline="0" dirty="0">
                <a:latin typeface="PUDShinGoPr6N-Regular"/>
              </a:rPr>
              <a:t>1 </a:t>
            </a:r>
            <a:r>
              <a:rPr lang="ja-JP" altLang="en-US" sz="1100" b="0" i="0" u="none" strike="noStrike" baseline="0" dirty="0">
                <a:latin typeface="PUDShinGoPr6N-Regular"/>
              </a:rPr>
              <a:t>人の世帯は</a:t>
            </a:r>
            <a:r>
              <a:rPr lang="en-US" altLang="ja-JP" sz="1100" b="0" i="0" u="none" strike="noStrike" baseline="0" dirty="0">
                <a:latin typeface="PUDShinGoPr6N-Regular"/>
              </a:rPr>
              <a:t>383 </a:t>
            </a:r>
            <a:r>
              <a:rPr lang="ja-JP" altLang="en-US" sz="1100" b="0" i="0" u="none" strike="noStrike" baseline="0" dirty="0">
                <a:latin typeface="PUDShinGoPr6N-Regular"/>
              </a:rPr>
              <a:t>万</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円未満、被保険者</a:t>
            </a:r>
            <a:r>
              <a:rPr lang="en-US" altLang="ja-JP" sz="1100" b="0" i="0" u="none" strike="noStrike" baseline="0" dirty="0">
                <a:latin typeface="PUDShinGoPr6N-Regular"/>
              </a:rPr>
              <a:t>2 </a:t>
            </a:r>
            <a:r>
              <a:rPr lang="ja-JP" altLang="en-US" sz="1100" b="0" i="0" u="none" strike="noStrike" baseline="0" dirty="0">
                <a:latin typeface="PUDShinGoPr6N-Regular"/>
              </a:rPr>
              <a:t>人以上の世帯は</a:t>
            </a:r>
            <a:r>
              <a:rPr lang="en-US" altLang="ja-JP" sz="1100" b="0" i="0" u="none" strike="noStrike" baseline="0" dirty="0">
                <a:latin typeface="PUDShinGoPr6N-Regular"/>
              </a:rPr>
              <a:t>520 </a:t>
            </a:r>
            <a:r>
              <a:rPr lang="ja-JP" altLang="en-US" sz="1100" b="0" i="0" u="none" strike="noStrike" baseline="0" dirty="0">
                <a:latin typeface="PUDShinGoPr6N-Regular"/>
              </a:rPr>
              <a:t>万円未満）の場合</a:t>
            </a:r>
            <a:endParaRPr lang="en-US" altLang="ja-JP" sz="1100" b="0" i="0" u="none" strike="noStrike" baseline="0" dirty="0">
              <a:latin typeface="PUDShinGoPr6N-Regular"/>
            </a:endParaRPr>
          </a:p>
          <a:p>
            <a:pPr algn="l"/>
            <a:r>
              <a:rPr lang="en-US" altLang="ja-JP" sz="1100" dirty="0">
                <a:latin typeface="PUDShinGoPr6N-Regular"/>
              </a:rPr>
              <a:t>            </a:t>
            </a:r>
            <a:r>
              <a:rPr lang="ja-JP" altLang="en-US" sz="1100" b="0" i="0" u="none" strike="noStrike" baseline="0" dirty="0">
                <a:latin typeface="PUDShinGoPr6N-Regular"/>
              </a:rPr>
              <a:t>を含む。</a:t>
            </a:r>
            <a:endParaRPr lang="en-US" altLang="ja-JP" sz="1100" b="0" i="0" u="none" strike="noStrike" baseline="0" dirty="0">
              <a:latin typeface="PUDShinGoPr6N-Regular"/>
            </a:endParaRPr>
          </a:p>
          <a:p>
            <a:pPr algn="l"/>
            <a:r>
              <a:rPr lang="en-US" altLang="ja-JP" sz="1100" b="0" i="0" u="none" strike="noStrike" baseline="0" dirty="0">
                <a:latin typeface="PUDShinGoPr6N-Regular"/>
              </a:rPr>
              <a:t>※</a:t>
            </a:r>
            <a:r>
              <a:rPr lang="ja-JP" altLang="en-US" sz="1100" b="0" i="0" u="none" strike="noStrike" baseline="0" dirty="0">
                <a:latin typeface="PUDShinGoPr6N-Regular"/>
              </a:rPr>
              <a:t>４：旧ただし書き所得の合計額が</a:t>
            </a:r>
            <a:r>
              <a:rPr lang="en-US" altLang="ja-JP" sz="1100" b="0" i="0" u="none" strike="noStrike" baseline="0" dirty="0">
                <a:latin typeface="PUDShinGoPr6N-Regular"/>
              </a:rPr>
              <a:t>210 </a:t>
            </a:r>
            <a:r>
              <a:rPr lang="ja-JP" altLang="en-US" sz="1100" b="0" i="0" u="none" strike="noStrike" baseline="0" dirty="0">
                <a:latin typeface="PUDShinGoPr6N-Regular"/>
              </a:rPr>
              <a:t>万円以下の場合を含む。</a:t>
            </a:r>
            <a:endParaRPr lang="en-US" altLang="ja-JP" sz="1100" b="0" i="0" u="none" strike="noStrike" baseline="0" dirty="0">
              <a:latin typeface="PUDShinGoPr6N-Regular"/>
            </a:endParaRPr>
          </a:p>
        </p:txBody>
      </p:sp>
      <p:sp>
        <p:nvSpPr>
          <p:cNvPr id="15" name="テキスト ボックス 14">
            <a:extLst>
              <a:ext uri="{FF2B5EF4-FFF2-40B4-BE49-F238E27FC236}">
                <a16:creationId xmlns:a16="http://schemas.microsoft.com/office/drawing/2014/main" id="{7C77A755-8436-55BE-4905-6DF90C1B70E4}"/>
              </a:ext>
            </a:extLst>
          </p:cNvPr>
          <p:cNvSpPr txBox="1"/>
          <p:nvPr/>
        </p:nvSpPr>
        <p:spPr>
          <a:xfrm>
            <a:off x="4190828" y="1869012"/>
            <a:ext cx="4904911" cy="302955"/>
          </a:xfrm>
          <a:prstGeom prst="roundRect">
            <a:avLst>
              <a:gd name="adj" fmla="val 50000"/>
            </a:avLst>
          </a:prstGeom>
          <a:solidFill>
            <a:srgbClr val="FFFCDB"/>
          </a:solidFill>
          <a:ln w="19050">
            <a:solidFill>
              <a:srgbClr val="FFC000"/>
            </a:solidFill>
          </a:ln>
        </p:spPr>
        <p:txBody>
          <a:bodyPr wrap="square" tIns="0" bIns="0" anchor="ctr">
            <a:spAutoFit/>
          </a:bodyPr>
          <a:lstStyle/>
          <a:p>
            <a:pPr algn="l"/>
            <a:r>
              <a:rPr lang="en-US" altLang="ja-JP" sz="1400" b="1" i="0" u="none" strike="noStrike" baseline="0" dirty="0"/>
              <a:t>2027</a:t>
            </a:r>
            <a:r>
              <a:rPr lang="ja-JP" altLang="en-US" sz="1400" b="1" i="0" u="none" strike="noStrike" baseline="0" dirty="0"/>
              <a:t>（令和</a:t>
            </a:r>
            <a:r>
              <a:rPr lang="en-US" altLang="ja-JP" sz="1400" b="1" i="0" u="none" strike="noStrike" baseline="0" dirty="0"/>
              <a:t>9</a:t>
            </a:r>
            <a:r>
              <a:rPr lang="ja-JP" altLang="en-US" sz="1400" b="1" i="0" u="none" strike="noStrike" baseline="0" dirty="0"/>
              <a:t>）年</a:t>
            </a:r>
            <a:r>
              <a:rPr lang="en-US" altLang="ja-JP" sz="1400" b="1" i="0" u="none" strike="noStrike" baseline="0" dirty="0"/>
              <a:t>8 </a:t>
            </a:r>
            <a:r>
              <a:rPr lang="ja-JP" altLang="en-US" sz="1400" b="1" i="0" u="none" strike="noStrike" baseline="0" dirty="0"/>
              <a:t>月から、所得区分が細分化されます。</a:t>
            </a:r>
            <a:endParaRPr lang="ja-JP" altLang="en-US" sz="4400" b="1" dirty="0"/>
          </a:p>
        </p:txBody>
      </p:sp>
      <p:sp>
        <p:nvSpPr>
          <p:cNvPr id="21" name="テキスト ボックス 20">
            <a:extLst>
              <a:ext uri="{FF2B5EF4-FFF2-40B4-BE49-F238E27FC236}">
                <a16:creationId xmlns:a16="http://schemas.microsoft.com/office/drawing/2014/main" id="{25EC0A37-037D-6EDF-902B-2BE41117F58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55E9AF3E-572D-49E3-1ED0-CCFC041EE32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6016767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61AD6-0663-5CC6-5977-F0D4874CCE0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757E47BC-F0A1-DAA3-C916-EAEE7AEB5C0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67C7AD7-7C73-A8DA-C597-4B7155B450DD}"/>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52CDA4D-9E67-4A6D-E556-0280472051F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53EB6D0-CDE6-B112-B371-9E9C691D215C}"/>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89388B28-7B7F-FE15-D33B-2E9FBCC00F86}"/>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C574FBA-C876-35BC-3AA6-96A41FB71CBF}"/>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1B18D88F-22CA-6E07-5F13-3314BE3580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A9651168-641D-CE5B-3EA6-DBB9D79B95E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17884" b="85142"/>
          <a:stretch>
            <a:fillRect/>
          </a:stretch>
        </p:blipFill>
        <p:spPr>
          <a:xfrm>
            <a:off x="781051" y="2300631"/>
            <a:ext cx="10331449" cy="632804"/>
          </a:xfrm>
          <a:prstGeom prst="rect">
            <a:avLst/>
          </a:prstGeom>
        </p:spPr>
      </p:pic>
      <p:grpSp>
        <p:nvGrpSpPr>
          <p:cNvPr id="14" name="グループ化 13">
            <a:extLst>
              <a:ext uri="{FF2B5EF4-FFF2-40B4-BE49-F238E27FC236}">
                <a16:creationId xmlns:a16="http://schemas.microsoft.com/office/drawing/2014/main" id="{48251641-D102-AA65-7E6C-C52299F0F669}"/>
              </a:ext>
            </a:extLst>
          </p:cNvPr>
          <p:cNvGrpSpPr/>
          <p:nvPr/>
        </p:nvGrpSpPr>
        <p:grpSpPr>
          <a:xfrm>
            <a:off x="451869" y="1759262"/>
            <a:ext cx="3905524" cy="530224"/>
            <a:chOff x="668991" y="1966346"/>
            <a:chExt cx="2217174" cy="530224"/>
          </a:xfrm>
        </p:grpSpPr>
        <p:sp>
          <p:nvSpPr>
            <p:cNvPr id="15" name="テキスト ボックス 14">
              <a:extLst>
                <a:ext uri="{FF2B5EF4-FFF2-40B4-BE49-F238E27FC236}">
                  <a16:creationId xmlns:a16="http://schemas.microsoft.com/office/drawing/2014/main" id="{AE793AD4-95FC-8958-8333-202B22E32F7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6" name="テキスト ボックス 15">
              <a:extLst>
                <a:ext uri="{FF2B5EF4-FFF2-40B4-BE49-F238E27FC236}">
                  <a16:creationId xmlns:a16="http://schemas.microsoft.com/office/drawing/2014/main" id="{DB48F15C-541D-274C-0C88-68D974F41261}"/>
                </a:ext>
              </a:extLst>
            </p:cNvPr>
            <p:cNvSpPr txBox="1"/>
            <p:nvPr/>
          </p:nvSpPr>
          <p:spPr>
            <a:xfrm>
              <a:off x="946380" y="19733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pic>
        <p:nvPicPr>
          <p:cNvPr id="17" name="図 16">
            <a:extLst>
              <a:ext uri="{FF2B5EF4-FFF2-40B4-BE49-F238E27FC236}">
                <a16:creationId xmlns:a16="http://schemas.microsoft.com/office/drawing/2014/main" id="{5F9C8CDD-B0C5-277A-5CEA-0C5FEF8B20C2}"/>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780140" y="3036094"/>
            <a:ext cx="10610161" cy="2991124"/>
          </a:xfrm>
          <a:prstGeom prst="rect">
            <a:avLst/>
          </a:prstGeom>
        </p:spPr>
      </p:pic>
      <p:sp>
        <p:nvSpPr>
          <p:cNvPr id="19" name="テキスト ボックス 18">
            <a:extLst>
              <a:ext uri="{FF2B5EF4-FFF2-40B4-BE49-F238E27FC236}">
                <a16:creationId xmlns:a16="http://schemas.microsoft.com/office/drawing/2014/main" id="{C5ADD5F0-37BE-3646-BC11-676E9B43279E}"/>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0" name="フッター プレースホルダー 5">
            <a:extLst>
              <a:ext uri="{FF2B5EF4-FFF2-40B4-BE49-F238E27FC236}">
                <a16:creationId xmlns:a16="http://schemas.microsoft.com/office/drawing/2014/main" id="{9DE7E4F2-F14E-746A-E55C-8E201FF4E54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0821127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1071E-C468-8365-C115-07CCA367E00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ACBDDE5-CC42-5882-33EB-C2D6D193F4B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0D9FADA-0785-3F15-6979-298589FAA22B}"/>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58</a:t>
            </a:fld>
            <a:endParaRPr kumimoji="1" lang="ja-JP" altLang="en-US" sz="1800" b="1" dirty="0">
              <a:solidFill>
                <a:schemeClr val="tx1"/>
              </a:solidFill>
              <a:ea typeface="Meiryo UI" panose="020B0604030504040204" pitchFamily="50" charset="-128"/>
            </a:endParaRPr>
          </a:p>
        </p:txBody>
      </p:sp>
      <p:pic>
        <p:nvPicPr>
          <p:cNvPr id="12" name="図 11">
            <a:extLst>
              <a:ext uri="{FF2B5EF4-FFF2-40B4-BE49-F238E27FC236}">
                <a16:creationId xmlns:a16="http://schemas.microsoft.com/office/drawing/2014/main" id="{4B1FFBD3-24F0-CBFD-1E2D-36A1930D9C8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2532" t="28742"/>
          <a:stretch>
            <a:fillRect/>
          </a:stretch>
        </p:blipFill>
        <p:spPr>
          <a:xfrm>
            <a:off x="1005377" y="3650813"/>
            <a:ext cx="10486048" cy="2557597"/>
          </a:xfrm>
          <a:prstGeom prst="rect">
            <a:avLst/>
          </a:prstGeom>
        </p:spPr>
      </p:pic>
      <p:sp>
        <p:nvSpPr>
          <p:cNvPr id="6" name="フッター プレースホルダー 5">
            <a:extLst>
              <a:ext uri="{FF2B5EF4-FFF2-40B4-BE49-F238E27FC236}">
                <a16:creationId xmlns:a16="http://schemas.microsoft.com/office/drawing/2014/main" id="{34A2472C-1981-73D1-E0FC-E7D6641D3CE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CD5C667-EB02-7BF6-F568-7BD588037013}"/>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9A437DBC-E697-5193-B87C-9FFC45D0351A}"/>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59C2BC2-AB67-CDBE-2C0E-5EF2FC4CA049}"/>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AFBE80C2-6AFA-C61C-5ECF-B62FDE0629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2023AA2F-028C-B42C-C5F7-F023ABC7A17E}"/>
              </a:ext>
            </a:extLst>
          </p:cNvPr>
          <p:cNvGrpSpPr/>
          <p:nvPr/>
        </p:nvGrpSpPr>
        <p:grpSpPr>
          <a:xfrm>
            <a:off x="648005" y="1852707"/>
            <a:ext cx="3930924" cy="523220"/>
            <a:chOff x="668991" y="1960650"/>
            <a:chExt cx="2231594" cy="523220"/>
          </a:xfrm>
        </p:grpSpPr>
        <p:sp>
          <p:nvSpPr>
            <p:cNvPr id="11" name="テキスト ボックス 10">
              <a:extLst>
                <a:ext uri="{FF2B5EF4-FFF2-40B4-BE49-F238E27FC236}">
                  <a16:creationId xmlns:a16="http://schemas.microsoft.com/office/drawing/2014/main" id="{FB6AAE7F-38E1-4C24-758C-BAEE98BC075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4" name="テキスト ボックス 13">
              <a:extLst>
                <a:ext uri="{FF2B5EF4-FFF2-40B4-BE49-F238E27FC236}">
                  <a16:creationId xmlns:a16="http://schemas.microsoft.com/office/drawing/2014/main" id="{ED95C1AD-9F2B-877A-8081-9A2096F7A4FC}"/>
                </a:ext>
              </a:extLst>
            </p:cNvPr>
            <p:cNvSpPr txBox="1"/>
            <p:nvPr/>
          </p:nvSpPr>
          <p:spPr>
            <a:xfrm>
              <a:off x="960800" y="19606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16" name="テキスト ボックス 15">
            <a:extLst>
              <a:ext uri="{FF2B5EF4-FFF2-40B4-BE49-F238E27FC236}">
                <a16:creationId xmlns:a16="http://schemas.microsoft.com/office/drawing/2014/main" id="{FB5CDE9D-64F0-FD96-E99E-A93F7F145ABA}"/>
              </a:ext>
            </a:extLst>
          </p:cNvPr>
          <p:cNvSpPr txBox="1"/>
          <p:nvPr/>
        </p:nvSpPr>
        <p:spPr>
          <a:xfrm>
            <a:off x="852976" y="2940120"/>
            <a:ext cx="10972019" cy="707886"/>
          </a:xfrm>
          <a:prstGeom prst="rect">
            <a:avLst/>
          </a:prstGeom>
          <a:noFill/>
        </p:spPr>
        <p:txBody>
          <a:bodyPr wrap="square">
            <a:spAutoFit/>
          </a:bodyPr>
          <a:lstStyle/>
          <a:p>
            <a:pPr algn="l"/>
            <a:r>
              <a:rPr lang="ja-JP" altLang="en-US" sz="2000" i="0" u="none" strike="noStrike" baseline="0" dirty="0"/>
              <a:t>同じ世帯</a:t>
            </a:r>
            <a:r>
              <a:rPr lang="en-US" altLang="ja-JP" sz="2000" i="0" u="none" strike="noStrike" baseline="0" dirty="0"/>
              <a:t>(</a:t>
            </a:r>
            <a:r>
              <a:rPr lang="ja-JP" altLang="en-US" sz="2000" i="0" u="none" strike="noStrike" baseline="0" dirty="0"/>
              <a:t>同じ公的医療保険に加入</a:t>
            </a:r>
            <a:r>
              <a:rPr lang="en-US" altLang="ja-JP" sz="2000" i="0" u="none" strike="noStrike" baseline="0" dirty="0"/>
              <a:t>)</a:t>
            </a:r>
            <a:r>
              <a:rPr lang="ja-JP" altLang="en-US" sz="2000" i="0" u="none" strike="noStrike" baseline="0" dirty="0"/>
              <a:t>で、直近</a:t>
            </a:r>
            <a:r>
              <a:rPr lang="en-US" altLang="ja-JP" sz="2000" i="0" u="none" strike="noStrike" baseline="0" dirty="0"/>
              <a:t>12 </a:t>
            </a:r>
            <a:r>
              <a:rPr lang="ja-JP" altLang="en-US" sz="2000" i="0" u="none" strike="noStrike" baseline="0" dirty="0"/>
              <a:t>カ月のうち</a:t>
            </a:r>
            <a:r>
              <a:rPr lang="en-US" altLang="ja-JP" sz="2000" i="0" u="none" strike="noStrike" baseline="0" dirty="0"/>
              <a:t>3 </a:t>
            </a:r>
            <a:r>
              <a:rPr lang="ja-JP" altLang="en-US" sz="2000" i="0" u="none" strike="noStrike" baseline="0" dirty="0"/>
              <a:t>回以上高額療養費が支給されていると、</a:t>
            </a:r>
            <a:r>
              <a:rPr lang="en-US" altLang="ja-JP" sz="2000" b="1" i="0" u="none" strike="noStrike" baseline="0" dirty="0"/>
              <a:t>4 </a:t>
            </a:r>
            <a:r>
              <a:rPr lang="ja-JP" altLang="en-US" sz="2000" b="1" i="0" u="none" strike="noStrike" baseline="0" dirty="0"/>
              <a:t>回目以降の自己負担限度額が引き下げ</a:t>
            </a:r>
            <a:r>
              <a:rPr lang="ja-JP" altLang="en-US" sz="2000" i="0" u="none" strike="noStrike" baseline="0" dirty="0"/>
              <a:t>られて、さらに負担が軽減されます</a:t>
            </a:r>
            <a:r>
              <a:rPr lang="ja-JP" altLang="en-US" sz="2000" dirty="0"/>
              <a:t>。</a:t>
            </a:r>
            <a:endParaRPr lang="en-US" altLang="ja-JP" sz="2000" i="0" u="none" strike="noStrike" baseline="0" dirty="0"/>
          </a:p>
        </p:txBody>
      </p:sp>
      <p:sp>
        <p:nvSpPr>
          <p:cNvPr id="18" name="テキスト ボックス 17">
            <a:extLst>
              <a:ext uri="{FF2B5EF4-FFF2-40B4-BE49-F238E27FC236}">
                <a16:creationId xmlns:a16="http://schemas.microsoft.com/office/drawing/2014/main" id="{3E50496F-D967-1347-5EAA-37D037491092}"/>
              </a:ext>
            </a:extLst>
          </p:cNvPr>
          <p:cNvSpPr txBox="1"/>
          <p:nvPr/>
        </p:nvSpPr>
        <p:spPr>
          <a:xfrm>
            <a:off x="762305" y="2468910"/>
            <a:ext cx="6108700"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i="0" u="none" strike="noStrike" baseline="0" dirty="0">
                <a:solidFill>
                  <a:srgbClr val="000000"/>
                </a:solidFill>
                <a:latin typeface="PUDShinGoPr6N-Medium"/>
              </a:rPr>
              <a:t>高額療養費制度の多数回該当</a:t>
            </a:r>
            <a:endParaRPr lang="ja-JP" altLang="en-US" sz="2400" b="1" dirty="0"/>
          </a:p>
        </p:txBody>
      </p:sp>
      <p:sp>
        <p:nvSpPr>
          <p:cNvPr id="21" name="テキスト ボックス 20">
            <a:extLst>
              <a:ext uri="{FF2B5EF4-FFF2-40B4-BE49-F238E27FC236}">
                <a16:creationId xmlns:a16="http://schemas.microsoft.com/office/drawing/2014/main" id="{10EA9B70-A25B-95DB-0BE4-64DD4E7AF4E9}"/>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7C7F7084-B862-8F97-8A3E-A374D692AC1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69807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00F81-5BC3-9185-8177-784A65253FE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FFAD7083-68AE-6018-B757-1C077798F78D}"/>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87CAFC1-1ADC-43B5-1492-7389B8C5235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52EAD406-550D-DDCD-2B19-C288D3D9D25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8CC9EA1B-F84A-AD74-7A62-DD9F7E897611}"/>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EC0AB5A4-C42D-4A12-F95C-04AA301420B4}"/>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871DC45-E3A6-C890-1582-961079F75DA5}"/>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5</a:t>
              </a:r>
              <a:r>
                <a:rPr kumimoji="1" lang="ja-JP" altLang="en-US" sz="1400" dirty="0"/>
                <a:t>ページ</a:t>
              </a:r>
            </a:p>
          </p:txBody>
        </p:sp>
      </p:grpSp>
      <p:grpSp>
        <p:nvGrpSpPr>
          <p:cNvPr id="11" name="グループ化 10">
            <a:extLst>
              <a:ext uri="{FF2B5EF4-FFF2-40B4-BE49-F238E27FC236}">
                <a16:creationId xmlns:a16="http://schemas.microsoft.com/office/drawing/2014/main" id="{8C598F71-07A8-311A-2971-1F8E67B5E1BD}"/>
              </a:ext>
            </a:extLst>
          </p:cNvPr>
          <p:cNvGrpSpPr/>
          <p:nvPr/>
        </p:nvGrpSpPr>
        <p:grpSpPr>
          <a:xfrm>
            <a:off x="0" y="18792"/>
            <a:ext cx="12089331" cy="1404344"/>
            <a:chOff x="0" y="18792"/>
            <a:chExt cx="12089331" cy="1404344"/>
          </a:xfrm>
        </p:grpSpPr>
        <p:pic>
          <p:nvPicPr>
            <p:cNvPr id="3" name="図 2">
              <a:extLst>
                <a:ext uri="{FF2B5EF4-FFF2-40B4-BE49-F238E27FC236}">
                  <a16:creationId xmlns:a16="http://schemas.microsoft.com/office/drawing/2014/main" id="{ED1F2FE8-A4E9-526D-1422-CB0BAD721D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947491A8-A62B-F662-B509-C38F356BAC7E}"/>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13" name="テキスト ボックス 12">
            <a:extLst>
              <a:ext uri="{FF2B5EF4-FFF2-40B4-BE49-F238E27FC236}">
                <a16:creationId xmlns:a16="http://schemas.microsoft.com/office/drawing/2014/main" id="{1656021C-89B5-ED32-F17C-69D30D203EC3}"/>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pic>
        <p:nvPicPr>
          <p:cNvPr id="15" name="図 14">
            <a:extLst>
              <a:ext uri="{FF2B5EF4-FFF2-40B4-BE49-F238E27FC236}">
                <a16:creationId xmlns:a16="http://schemas.microsoft.com/office/drawing/2014/main" id="{DFB9DBA1-2E18-F9B0-258F-BD31EBB292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404371"/>
            <a:ext cx="3382199" cy="652893"/>
          </a:xfrm>
          <a:prstGeom prst="rect">
            <a:avLst/>
          </a:prstGeom>
        </p:spPr>
      </p:pic>
      <p:grpSp>
        <p:nvGrpSpPr>
          <p:cNvPr id="16" name="グループ化 15">
            <a:extLst>
              <a:ext uri="{FF2B5EF4-FFF2-40B4-BE49-F238E27FC236}">
                <a16:creationId xmlns:a16="http://schemas.microsoft.com/office/drawing/2014/main" id="{65180F60-DF1B-B674-BA79-C501590653A9}"/>
              </a:ext>
            </a:extLst>
          </p:cNvPr>
          <p:cNvGrpSpPr/>
          <p:nvPr/>
        </p:nvGrpSpPr>
        <p:grpSpPr>
          <a:xfrm>
            <a:off x="378630" y="1993301"/>
            <a:ext cx="4861027" cy="555443"/>
            <a:chOff x="668991" y="1970227"/>
            <a:chExt cx="4861027" cy="555443"/>
          </a:xfrm>
        </p:grpSpPr>
        <p:sp>
          <p:nvSpPr>
            <p:cNvPr id="2" name="テキスト ボックス 1">
              <a:extLst>
                <a:ext uri="{FF2B5EF4-FFF2-40B4-BE49-F238E27FC236}">
                  <a16:creationId xmlns:a16="http://schemas.microsoft.com/office/drawing/2014/main" id="{9958D249-9C62-AD0B-5655-4B683AADFBEF}"/>
                </a:ext>
              </a:extLst>
            </p:cNvPr>
            <p:cNvSpPr txBox="1"/>
            <p:nvPr/>
          </p:nvSpPr>
          <p:spPr>
            <a:xfrm>
              <a:off x="668991" y="1970227"/>
              <a:ext cx="511200" cy="510778"/>
            </a:xfrm>
            <a:prstGeom prst="roundRect">
              <a:avLst/>
            </a:prstGeom>
            <a:solidFill>
              <a:srgbClr val="E8334A"/>
            </a:solidFill>
          </p:spPr>
          <p:txBody>
            <a:bodyPr wrap="square" rtlCol="0" anchor="ctr">
              <a:spAutoFit/>
            </a:bodyPr>
            <a:lstStyle/>
            <a:p>
              <a:pPr algn="ctr"/>
              <a:r>
                <a:rPr kumimoji="1" lang="ja-JP" altLang="en-US" sz="2400" b="1" dirty="0">
                  <a:solidFill>
                    <a:schemeClr val="bg1"/>
                  </a:solidFill>
                </a:rPr>
                <a:t>１</a:t>
              </a:r>
            </a:p>
          </p:txBody>
        </p:sp>
        <p:sp>
          <p:nvSpPr>
            <p:cNvPr id="14" name="テキスト ボックス 13">
              <a:extLst>
                <a:ext uri="{FF2B5EF4-FFF2-40B4-BE49-F238E27FC236}">
                  <a16:creationId xmlns:a16="http://schemas.microsoft.com/office/drawing/2014/main" id="{301154F2-68B2-0802-C3B4-8B5BDA6DEFC8}"/>
                </a:ext>
              </a:extLst>
            </p:cNvPr>
            <p:cNvSpPr txBox="1"/>
            <p:nvPr/>
          </p:nvSpPr>
          <p:spPr>
            <a:xfrm>
              <a:off x="1131004" y="2002450"/>
              <a:ext cx="4399014" cy="523220"/>
            </a:xfrm>
            <a:prstGeom prst="rect">
              <a:avLst/>
            </a:prstGeom>
            <a:noFill/>
          </p:spPr>
          <p:txBody>
            <a:bodyPr wrap="square">
              <a:spAutoFit/>
            </a:bodyPr>
            <a:lstStyle/>
            <a:p>
              <a:r>
                <a:rPr lang="ja-JP" altLang="en-US" sz="2800" b="1" i="0" u="none" strike="noStrike" baseline="0" dirty="0">
                  <a:latin typeface="PUDShinGoPr6N-Medium"/>
                </a:rPr>
                <a:t> 定年退職後の支出の変化</a:t>
              </a:r>
              <a:endParaRPr lang="ja-JP" altLang="en-US" sz="2800" b="1" dirty="0"/>
            </a:p>
          </p:txBody>
        </p:sp>
      </p:grpSp>
      <p:pic>
        <p:nvPicPr>
          <p:cNvPr id="18" name="図 17">
            <a:extLst>
              <a:ext uri="{FF2B5EF4-FFF2-40B4-BE49-F238E27FC236}">
                <a16:creationId xmlns:a16="http://schemas.microsoft.com/office/drawing/2014/main" id="{E8847B2A-A5B4-3A73-9FF0-7EC44192EC6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97004" y="3003448"/>
            <a:ext cx="11956896" cy="2707223"/>
          </a:xfrm>
          <a:prstGeom prst="rect">
            <a:avLst/>
          </a:prstGeom>
        </p:spPr>
      </p:pic>
      <p:pic>
        <p:nvPicPr>
          <p:cNvPr id="17" name="図 16">
            <a:extLst>
              <a:ext uri="{FF2B5EF4-FFF2-40B4-BE49-F238E27FC236}">
                <a16:creationId xmlns:a16="http://schemas.microsoft.com/office/drawing/2014/main" id="{87E7F11B-3E86-97D9-7A58-AF617B8824B2}"/>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b="17565"/>
          <a:stretch>
            <a:fillRect/>
          </a:stretch>
        </p:blipFill>
        <p:spPr>
          <a:xfrm>
            <a:off x="9573894" y="1550270"/>
            <a:ext cx="1359912" cy="1561350"/>
          </a:xfrm>
          <a:prstGeom prst="rect">
            <a:avLst/>
          </a:prstGeom>
        </p:spPr>
      </p:pic>
      <p:sp>
        <p:nvSpPr>
          <p:cNvPr id="19" name="フッター プレースホルダー 5">
            <a:extLst>
              <a:ext uri="{FF2B5EF4-FFF2-40B4-BE49-F238E27FC236}">
                <a16:creationId xmlns:a16="http://schemas.microsoft.com/office/drawing/2014/main" id="{E851F7DF-DB4B-148D-5263-045F9A5711A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45960470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31EA0-07E5-2ABA-9C03-24953426BC7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A3AE513-EE7E-0E80-E25C-C30614510B7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64627E94-9BD2-189C-AF3B-DC14A431BFED}"/>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C45CF424-EAB4-83CE-1380-E31B686F27E8}"/>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C1711AF-19F2-3EE2-77AB-460BCDBFA7C2}"/>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109E3C19-C332-292F-F57E-9AE42FB1401A}"/>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64853C3-F972-65D0-55E5-714787CC20D0}"/>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28F61EEF-9796-5069-C53F-D3F1EAA08F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6" name="テキスト ボックス 15">
            <a:extLst>
              <a:ext uri="{FF2B5EF4-FFF2-40B4-BE49-F238E27FC236}">
                <a16:creationId xmlns:a16="http://schemas.microsoft.com/office/drawing/2014/main" id="{8E549A65-9991-6744-419C-40D412D094E6}"/>
              </a:ext>
            </a:extLst>
          </p:cNvPr>
          <p:cNvSpPr txBox="1"/>
          <p:nvPr/>
        </p:nvSpPr>
        <p:spPr>
          <a:xfrm>
            <a:off x="911677" y="3058691"/>
            <a:ext cx="10619923" cy="1015663"/>
          </a:xfrm>
          <a:prstGeom prst="rect">
            <a:avLst/>
          </a:prstGeom>
          <a:noFill/>
        </p:spPr>
        <p:txBody>
          <a:bodyPr wrap="square" rtlCol="0">
            <a:spAutoFit/>
          </a:bodyPr>
          <a:lstStyle/>
          <a:p>
            <a:r>
              <a:rPr lang="ja-JP" altLang="en-US" sz="2000" dirty="0"/>
              <a:t>一人の一回分の自己負担では高額療養費の支給対象とならなくても、</a:t>
            </a:r>
            <a:r>
              <a:rPr lang="ja-JP" altLang="en-US" sz="2000" b="1" dirty="0"/>
              <a:t>複数回の受診や同じ世帯（同じ医療保険に加入）の他の人の受診でかかった自己負担</a:t>
            </a:r>
            <a:r>
              <a:rPr lang="ja-JP" altLang="en-US" sz="2000" dirty="0"/>
              <a:t>を、１カ月単位で合算できます。その合算額が一定額を超えたときは、超えた分が高額療養費として支給されます。</a:t>
            </a:r>
            <a:endParaRPr kumimoji="1" lang="ja-JP" altLang="en-US" sz="2000" dirty="0"/>
          </a:p>
        </p:txBody>
      </p:sp>
      <p:grpSp>
        <p:nvGrpSpPr>
          <p:cNvPr id="2" name="グループ化 1">
            <a:extLst>
              <a:ext uri="{FF2B5EF4-FFF2-40B4-BE49-F238E27FC236}">
                <a16:creationId xmlns:a16="http://schemas.microsoft.com/office/drawing/2014/main" id="{8632D2DC-86BB-4E97-7EA4-223A9167E00A}"/>
              </a:ext>
            </a:extLst>
          </p:cNvPr>
          <p:cNvGrpSpPr/>
          <p:nvPr/>
        </p:nvGrpSpPr>
        <p:grpSpPr>
          <a:xfrm>
            <a:off x="806176" y="1952916"/>
            <a:ext cx="3918224" cy="530224"/>
            <a:chOff x="668991" y="1966346"/>
            <a:chExt cx="2224384" cy="530224"/>
          </a:xfrm>
        </p:grpSpPr>
        <p:sp>
          <p:nvSpPr>
            <p:cNvPr id="10" name="テキスト ボックス 9">
              <a:extLst>
                <a:ext uri="{FF2B5EF4-FFF2-40B4-BE49-F238E27FC236}">
                  <a16:creationId xmlns:a16="http://schemas.microsoft.com/office/drawing/2014/main" id="{8D769D20-341F-8B92-C581-159C383B10E1}"/>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1" name="テキスト ボックス 10">
              <a:extLst>
                <a:ext uri="{FF2B5EF4-FFF2-40B4-BE49-F238E27FC236}">
                  <a16:creationId xmlns:a16="http://schemas.microsoft.com/office/drawing/2014/main" id="{DAAF8BFA-A0EA-C209-A970-93D581640213}"/>
                </a:ext>
              </a:extLst>
            </p:cNvPr>
            <p:cNvSpPr txBox="1"/>
            <p:nvPr/>
          </p:nvSpPr>
          <p:spPr>
            <a:xfrm>
              <a:off x="953590" y="1973350"/>
              <a:ext cx="1939785" cy="523220"/>
            </a:xfrm>
            <a:prstGeom prst="rect">
              <a:avLst/>
            </a:prstGeom>
            <a:noFill/>
          </p:spPr>
          <p:txBody>
            <a:bodyPr wrap="square">
              <a:spAutoFit/>
            </a:bodyPr>
            <a:lstStyle/>
            <a:p>
              <a:r>
                <a:rPr lang="ja-JP" altLang="en-US" sz="2800" b="1" dirty="0">
                  <a:latin typeface="PUDShinGoPr6N-Medium"/>
                </a:rPr>
                <a:t>高額療養費制度</a:t>
              </a:r>
              <a:endParaRPr lang="ja-JP" altLang="en-US" sz="2800" b="1" dirty="0"/>
            </a:p>
          </p:txBody>
        </p:sp>
      </p:grpSp>
      <p:sp>
        <p:nvSpPr>
          <p:cNvPr id="18" name="テキスト ボックス 17">
            <a:extLst>
              <a:ext uri="{FF2B5EF4-FFF2-40B4-BE49-F238E27FC236}">
                <a16:creationId xmlns:a16="http://schemas.microsoft.com/office/drawing/2014/main" id="{3C315DE0-B59D-40C8-43FC-E05379195A7C}"/>
              </a:ext>
            </a:extLst>
          </p:cNvPr>
          <p:cNvSpPr txBox="1"/>
          <p:nvPr/>
        </p:nvSpPr>
        <p:spPr>
          <a:xfrm>
            <a:off x="899999" y="2618305"/>
            <a:ext cx="6108700"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i="0" u="none" strike="noStrike" baseline="0" dirty="0">
                <a:solidFill>
                  <a:srgbClr val="000000"/>
                </a:solidFill>
                <a:latin typeface="PUDShinGoPr6N-Medium"/>
              </a:rPr>
              <a:t>高額療養費制度の世帯合算</a:t>
            </a:r>
            <a:endParaRPr lang="ja-JP" altLang="en-US" sz="2400" b="1" dirty="0"/>
          </a:p>
        </p:txBody>
      </p:sp>
      <p:pic>
        <p:nvPicPr>
          <p:cNvPr id="15" name="図 14" descr="テキスト, 手紙&#10;&#10;AI 生成コンテンツは誤りを含む可能性があります。">
            <a:extLst>
              <a:ext uri="{FF2B5EF4-FFF2-40B4-BE49-F238E27FC236}">
                <a16:creationId xmlns:a16="http://schemas.microsoft.com/office/drawing/2014/main" id="{011FE0D0-F962-09D2-6C16-9B7BD9D0B90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48086" y="4117898"/>
            <a:ext cx="10095828" cy="1860287"/>
          </a:xfrm>
          <a:prstGeom prst="rect">
            <a:avLst/>
          </a:prstGeom>
        </p:spPr>
      </p:pic>
      <p:sp>
        <p:nvSpPr>
          <p:cNvPr id="14" name="テキスト ボックス 13">
            <a:extLst>
              <a:ext uri="{FF2B5EF4-FFF2-40B4-BE49-F238E27FC236}">
                <a16:creationId xmlns:a16="http://schemas.microsoft.com/office/drawing/2014/main" id="{0544A124-F4FE-EA19-3900-D94765357F5A}"/>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CE33544-E9F9-D61C-237D-5F561632E807}"/>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42894486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38A50-1AB1-33AA-FE64-4DDABC5E23CE}"/>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E0E5E9C-73F1-2CCC-8AF9-C6FBD267106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46B40B3-FDCF-6A9E-7B1A-7513A5601B15}"/>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6316247-B1A3-4A4B-4692-5C4AF15B28D8}"/>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ED4CC12-D2E7-6D5E-185D-DC3477A89A36}"/>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63476C26-87DD-8C3E-95D7-C9A160802F28}"/>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F590BCA-7158-866E-8294-6F2F179E1DE1}"/>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46E88920-1BEF-0CBB-0DBB-4512C3734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01710D54-81BE-EE5B-5B22-C324C903FAA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r="12411" b="-5274"/>
          <a:stretch>
            <a:fillRect/>
          </a:stretch>
        </p:blipFill>
        <p:spPr>
          <a:xfrm>
            <a:off x="497628" y="1724455"/>
            <a:ext cx="10881571" cy="603223"/>
          </a:xfrm>
          <a:prstGeom prst="rect">
            <a:avLst/>
          </a:prstGeom>
        </p:spPr>
      </p:pic>
      <p:sp>
        <p:nvSpPr>
          <p:cNvPr id="14" name="テキスト ボックス 13">
            <a:extLst>
              <a:ext uri="{FF2B5EF4-FFF2-40B4-BE49-F238E27FC236}">
                <a16:creationId xmlns:a16="http://schemas.microsoft.com/office/drawing/2014/main" id="{C0EF65DA-98C3-3EB3-0D97-66AA86426A86}"/>
              </a:ext>
            </a:extLst>
          </p:cNvPr>
          <p:cNvSpPr txBox="1"/>
          <p:nvPr/>
        </p:nvSpPr>
        <p:spPr>
          <a:xfrm>
            <a:off x="912153" y="5657293"/>
            <a:ext cx="10548000" cy="432792"/>
          </a:xfrm>
          <a:prstGeom prst="roundRect">
            <a:avLst>
              <a:gd name="adj" fmla="val 50000"/>
            </a:avLst>
          </a:prstGeom>
          <a:solidFill>
            <a:srgbClr val="384A9D"/>
          </a:solidFill>
        </p:spPr>
        <p:txBody>
          <a:bodyPr wrap="square" tIns="0" bIns="0">
            <a:spAutoFit/>
          </a:bodyPr>
          <a:lstStyle/>
          <a:p>
            <a:pPr algn="ctr"/>
            <a:r>
              <a:rPr lang="ja-JP" altLang="en-US" sz="2000" b="1" dirty="0">
                <a:solidFill>
                  <a:schemeClr val="bg1"/>
                </a:solidFill>
              </a:rPr>
              <a:t>この例では、夫婦</a:t>
            </a:r>
            <a:r>
              <a:rPr lang="en-US" altLang="ja-JP" sz="2000" b="1" dirty="0">
                <a:solidFill>
                  <a:schemeClr val="bg1"/>
                </a:solidFill>
              </a:rPr>
              <a:t>(</a:t>
            </a:r>
            <a:r>
              <a:rPr lang="ja-JP" altLang="en-US" sz="2000" b="1" dirty="0">
                <a:solidFill>
                  <a:schemeClr val="bg1"/>
                </a:solidFill>
              </a:rPr>
              <a:t>世帯</a:t>
            </a:r>
            <a:r>
              <a:rPr lang="en-US" altLang="ja-JP" sz="2000" b="1" dirty="0">
                <a:solidFill>
                  <a:schemeClr val="bg1"/>
                </a:solidFill>
              </a:rPr>
              <a:t>)</a:t>
            </a:r>
            <a:r>
              <a:rPr lang="ja-JP" altLang="en-US" sz="2000" b="1" dirty="0">
                <a:solidFill>
                  <a:schemeClr val="bg1"/>
                </a:solidFill>
              </a:rPr>
              <a:t>の自己負担額は合計</a:t>
            </a:r>
            <a:r>
              <a:rPr lang="en-US" altLang="ja-JP" sz="2000" b="1" dirty="0">
                <a:solidFill>
                  <a:schemeClr val="bg1"/>
                </a:solidFill>
              </a:rPr>
              <a:t>61,500</a:t>
            </a:r>
            <a:r>
              <a:rPr lang="ja-JP" altLang="en-US" sz="2000" b="1" dirty="0">
                <a:solidFill>
                  <a:schemeClr val="bg1"/>
                </a:solidFill>
              </a:rPr>
              <a:t>円となります</a:t>
            </a:r>
          </a:p>
        </p:txBody>
      </p:sp>
      <p:graphicFrame>
        <p:nvGraphicFramePr>
          <p:cNvPr id="17" name="表 16">
            <a:extLst>
              <a:ext uri="{FF2B5EF4-FFF2-40B4-BE49-F238E27FC236}">
                <a16:creationId xmlns:a16="http://schemas.microsoft.com/office/drawing/2014/main" id="{4BD00A86-23E9-E5D2-B209-325E5F6A2D43}"/>
              </a:ext>
            </a:extLst>
          </p:cNvPr>
          <p:cNvGraphicFramePr>
            <a:graphicFrameLocks noGrp="1" noDrilldown="1" noMove="1" noResize="1"/>
          </p:cNvGraphicFramePr>
          <p:nvPr>
            <p:extLst>
              <p:ext uri="{D42A27DB-BD31-4B8C-83A1-F6EECF244321}">
                <p14:modId xmlns:p14="http://schemas.microsoft.com/office/powerpoint/2010/main" val="1831907548"/>
              </p:ext>
            </p:extLst>
          </p:nvPr>
        </p:nvGraphicFramePr>
        <p:xfrm>
          <a:off x="695787" y="2721780"/>
          <a:ext cx="6438278" cy="1483360"/>
        </p:xfrm>
        <a:graphic>
          <a:graphicData uri="http://schemas.openxmlformats.org/drawingml/2006/table">
            <a:tbl>
              <a:tblPr firstRow="1" bandRow="1">
                <a:tableStyleId>{5940675A-B579-460E-94D1-54222C63F5DA}</a:tableStyleId>
              </a:tblPr>
              <a:tblGrid>
                <a:gridCol w="650219">
                  <a:extLst>
                    <a:ext uri="{9D8B030D-6E8A-4147-A177-3AD203B41FA5}">
                      <a16:colId xmlns:a16="http://schemas.microsoft.com/office/drawing/2014/main" val="128855419"/>
                    </a:ext>
                  </a:extLst>
                </a:gridCol>
                <a:gridCol w="1478836">
                  <a:extLst>
                    <a:ext uri="{9D8B030D-6E8A-4147-A177-3AD203B41FA5}">
                      <a16:colId xmlns:a16="http://schemas.microsoft.com/office/drawing/2014/main" val="1920243722"/>
                    </a:ext>
                  </a:extLst>
                </a:gridCol>
                <a:gridCol w="1392745">
                  <a:extLst>
                    <a:ext uri="{9D8B030D-6E8A-4147-A177-3AD203B41FA5}">
                      <a16:colId xmlns:a16="http://schemas.microsoft.com/office/drawing/2014/main" val="3533850522"/>
                    </a:ext>
                  </a:extLst>
                </a:gridCol>
                <a:gridCol w="2208530">
                  <a:extLst>
                    <a:ext uri="{9D8B030D-6E8A-4147-A177-3AD203B41FA5}">
                      <a16:colId xmlns:a16="http://schemas.microsoft.com/office/drawing/2014/main" val="1439778548"/>
                    </a:ext>
                  </a:extLst>
                </a:gridCol>
                <a:gridCol w="707948">
                  <a:extLst>
                    <a:ext uri="{9D8B030D-6E8A-4147-A177-3AD203B41FA5}">
                      <a16:colId xmlns:a16="http://schemas.microsoft.com/office/drawing/2014/main" val="3302651974"/>
                    </a:ext>
                  </a:extLst>
                </a:gridCol>
              </a:tblGrid>
              <a:tr h="370840">
                <a:tc gridSpan="2">
                  <a:txBody>
                    <a:bodyPr/>
                    <a:lstStyle/>
                    <a:p>
                      <a:pPr algn="ctr"/>
                      <a:endParaRPr kumimoji="1" lang="ja-JP" altLang="en-US" dirty="0"/>
                    </a:p>
                  </a:txBody>
                  <a:tcPr>
                    <a:solidFill>
                      <a:srgbClr val="384A9D"/>
                    </a:solidFill>
                  </a:tcPr>
                </a:tc>
                <a:tc hMerge="1">
                  <a:txBody>
                    <a:bodyPr/>
                    <a:lstStyle/>
                    <a:p>
                      <a:pPr algn="ctr"/>
                      <a:endParaRPr kumimoji="1" lang="ja-JP" altLang="en-US" dirty="0"/>
                    </a:p>
                  </a:txBody>
                  <a:tcPr/>
                </a:tc>
                <a:tc>
                  <a:txBody>
                    <a:bodyPr/>
                    <a:lstStyle/>
                    <a:p>
                      <a:pPr algn="ctr"/>
                      <a:r>
                        <a:rPr kumimoji="1" lang="ja-JP" altLang="en-US" b="1" dirty="0">
                          <a:solidFill>
                            <a:schemeClr val="bg1"/>
                          </a:solidFill>
                        </a:rPr>
                        <a:t>医療費</a:t>
                      </a:r>
                    </a:p>
                  </a:txBody>
                  <a:tcPr>
                    <a:solidFill>
                      <a:srgbClr val="384A9D"/>
                    </a:solidFill>
                  </a:tcPr>
                </a:tc>
                <a:tc>
                  <a:txBody>
                    <a:bodyPr/>
                    <a:lstStyle/>
                    <a:p>
                      <a:pPr algn="ctr"/>
                      <a:r>
                        <a:rPr kumimoji="1" lang="ja-JP" altLang="en-US" b="1" dirty="0">
                          <a:solidFill>
                            <a:schemeClr val="bg1"/>
                          </a:solidFill>
                        </a:rPr>
                        <a:t>自己負担額（</a:t>
                      </a:r>
                      <a:r>
                        <a:rPr kumimoji="1" lang="en-US" altLang="ja-JP" b="1" dirty="0">
                          <a:solidFill>
                            <a:schemeClr val="bg1"/>
                          </a:solidFill>
                        </a:rPr>
                        <a:t>2</a:t>
                      </a:r>
                      <a:r>
                        <a:rPr kumimoji="1" lang="ja-JP" altLang="en-US" b="1" dirty="0">
                          <a:solidFill>
                            <a:schemeClr val="bg1"/>
                          </a:solidFill>
                        </a:rPr>
                        <a:t>割）</a:t>
                      </a:r>
                    </a:p>
                  </a:txBody>
                  <a:tcPr>
                    <a:solidFill>
                      <a:srgbClr val="384A9D"/>
                    </a:solidFill>
                  </a:tcPr>
                </a:tc>
                <a:tc>
                  <a:txBody>
                    <a:bodyPr/>
                    <a:lstStyle/>
                    <a:p>
                      <a:pPr algn="ctr"/>
                      <a:r>
                        <a:rPr kumimoji="1" lang="ja-JP" altLang="en-US" b="1" dirty="0">
                          <a:solidFill>
                            <a:schemeClr val="bg1"/>
                          </a:solidFill>
                        </a:rPr>
                        <a:t>合算</a:t>
                      </a:r>
                    </a:p>
                  </a:txBody>
                  <a:tcPr>
                    <a:solidFill>
                      <a:srgbClr val="384A9D"/>
                    </a:solidFill>
                  </a:tcPr>
                </a:tc>
                <a:extLst>
                  <a:ext uri="{0D108BD9-81ED-4DB2-BD59-A6C34878D82A}">
                    <a16:rowId xmlns:a16="http://schemas.microsoft.com/office/drawing/2014/main" val="3502510419"/>
                  </a:ext>
                </a:extLst>
              </a:tr>
              <a:tr h="370840">
                <a:tc rowSpan="2">
                  <a:txBody>
                    <a:bodyPr/>
                    <a:lstStyle/>
                    <a:p>
                      <a:pPr algn="ctr"/>
                      <a:r>
                        <a:rPr kumimoji="1" lang="ja-JP" altLang="en-US" b="1" dirty="0"/>
                        <a:t>夫</a:t>
                      </a:r>
                    </a:p>
                  </a:txBody>
                  <a:tcPr anchor="ctr">
                    <a:solidFill>
                      <a:schemeClr val="bg1">
                        <a:lumMod val="95000"/>
                      </a:schemeClr>
                    </a:solidFill>
                  </a:tcPr>
                </a:tc>
                <a:tc>
                  <a:txBody>
                    <a:bodyPr/>
                    <a:lstStyle/>
                    <a:p>
                      <a:pPr algn="ctr"/>
                      <a:r>
                        <a:rPr kumimoji="1" lang="ja-JP" altLang="en-US" b="1" dirty="0"/>
                        <a:t>外来</a:t>
                      </a:r>
                      <a:r>
                        <a:rPr kumimoji="1" lang="en-US" altLang="ja-JP" b="1" dirty="0"/>
                        <a:t>(</a:t>
                      </a:r>
                      <a:r>
                        <a:rPr kumimoji="1" lang="ja-JP" altLang="en-US" b="1" dirty="0"/>
                        <a:t>歯科）</a:t>
                      </a:r>
                    </a:p>
                  </a:txBody>
                  <a:tcPr>
                    <a:solidFill>
                      <a:schemeClr val="bg1">
                        <a:lumMod val="95000"/>
                      </a:schemeClr>
                    </a:solidFill>
                  </a:tcPr>
                </a:tc>
                <a:tc>
                  <a:txBody>
                    <a:bodyPr/>
                    <a:lstStyle/>
                    <a:p>
                      <a:pPr algn="ctr"/>
                      <a:r>
                        <a:rPr kumimoji="1" lang="en-US" altLang="ja-JP" b="1" dirty="0"/>
                        <a:t>  80,000</a:t>
                      </a:r>
                      <a:r>
                        <a:rPr kumimoji="1" lang="ja-JP" altLang="en-US" b="1" dirty="0"/>
                        <a:t>円</a:t>
                      </a:r>
                    </a:p>
                  </a:txBody>
                  <a:tcPr/>
                </a:tc>
                <a:tc>
                  <a:txBody>
                    <a:bodyPr/>
                    <a:lstStyle/>
                    <a:p>
                      <a:pPr algn="ctr"/>
                      <a:r>
                        <a:rPr kumimoji="1" lang="en-US" altLang="ja-JP" b="1" dirty="0"/>
                        <a:t>16,000</a:t>
                      </a:r>
                      <a:r>
                        <a:rPr kumimoji="1" lang="ja-JP" altLang="en-US" b="1" dirty="0"/>
                        <a:t>円</a:t>
                      </a:r>
                    </a:p>
                  </a:txBody>
                  <a:tcPr/>
                </a:tc>
                <a:tc>
                  <a:txBody>
                    <a:bodyPr/>
                    <a:lstStyle/>
                    <a:p>
                      <a:pPr algn="ctr"/>
                      <a:r>
                        <a:rPr kumimoji="1" lang="ja-JP" altLang="en-US" b="1" dirty="0"/>
                        <a:t>○</a:t>
                      </a:r>
                    </a:p>
                  </a:txBody>
                  <a:tcPr/>
                </a:tc>
                <a:extLst>
                  <a:ext uri="{0D108BD9-81ED-4DB2-BD59-A6C34878D82A}">
                    <a16:rowId xmlns:a16="http://schemas.microsoft.com/office/drawing/2014/main" val="206769105"/>
                  </a:ext>
                </a:extLst>
              </a:tr>
              <a:tr h="370840">
                <a:tc vMerge="1">
                  <a:txBody>
                    <a:bodyPr/>
                    <a:lstStyle/>
                    <a:p>
                      <a:endParaRPr kumimoji="1" lang="ja-JP" altLang="en-US" dirty="0"/>
                    </a:p>
                  </a:txBody>
                  <a:tcPr/>
                </a:tc>
                <a:tc>
                  <a:txBody>
                    <a:bodyPr/>
                    <a:lstStyle/>
                    <a:p>
                      <a:pPr algn="ctr"/>
                      <a:r>
                        <a:rPr kumimoji="1" lang="ja-JP" altLang="en-US" b="1" dirty="0"/>
                        <a:t>外来</a:t>
                      </a:r>
                      <a:r>
                        <a:rPr kumimoji="1" lang="en-US" altLang="ja-JP" b="1" dirty="0"/>
                        <a:t>(</a:t>
                      </a:r>
                      <a:r>
                        <a:rPr kumimoji="1" lang="ja-JP" altLang="en-US" b="1" dirty="0"/>
                        <a:t>医科）</a:t>
                      </a:r>
                    </a:p>
                  </a:txBody>
                  <a:tcPr>
                    <a:solidFill>
                      <a:schemeClr val="bg1">
                        <a:lumMod val="95000"/>
                      </a:schemeClr>
                    </a:solidFill>
                  </a:tcPr>
                </a:tc>
                <a:tc>
                  <a:txBody>
                    <a:bodyPr/>
                    <a:lstStyle/>
                    <a:p>
                      <a:pPr algn="ctr"/>
                      <a:r>
                        <a:rPr kumimoji="1" lang="en-US" altLang="ja-JP" b="1" dirty="0"/>
                        <a:t>  40,000</a:t>
                      </a:r>
                      <a:r>
                        <a:rPr kumimoji="1" lang="ja-JP" altLang="en-US" b="1" dirty="0"/>
                        <a:t>円</a:t>
                      </a:r>
                    </a:p>
                  </a:txBody>
                  <a:tcPr/>
                </a:tc>
                <a:tc>
                  <a:txBody>
                    <a:bodyPr/>
                    <a:lstStyle/>
                    <a:p>
                      <a:pPr algn="ctr"/>
                      <a:r>
                        <a:rPr kumimoji="1" lang="en-US" altLang="ja-JP" b="1" dirty="0"/>
                        <a:t>  8,000</a:t>
                      </a:r>
                      <a:r>
                        <a:rPr kumimoji="1" lang="ja-JP" altLang="en-US" b="1" dirty="0"/>
                        <a:t>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t>○</a:t>
                      </a:r>
                    </a:p>
                  </a:txBody>
                  <a:tcPr/>
                </a:tc>
                <a:extLst>
                  <a:ext uri="{0D108BD9-81ED-4DB2-BD59-A6C34878D82A}">
                    <a16:rowId xmlns:a16="http://schemas.microsoft.com/office/drawing/2014/main" val="1639068315"/>
                  </a:ext>
                </a:extLst>
              </a:tr>
              <a:tr h="370840">
                <a:tc>
                  <a:txBody>
                    <a:bodyPr/>
                    <a:lstStyle/>
                    <a:p>
                      <a:pPr algn="ctr"/>
                      <a:r>
                        <a:rPr kumimoji="1" lang="ja-JP" altLang="en-US" b="1" dirty="0"/>
                        <a:t>妻</a:t>
                      </a:r>
                    </a:p>
                  </a:txBody>
                  <a:tcPr>
                    <a:solidFill>
                      <a:schemeClr val="bg1">
                        <a:lumMod val="95000"/>
                      </a:schemeClr>
                    </a:solidFill>
                  </a:tcPr>
                </a:tc>
                <a:tc>
                  <a:txBody>
                    <a:bodyPr/>
                    <a:lstStyle/>
                    <a:p>
                      <a:pPr algn="ctr"/>
                      <a:r>
                        <a:rPr kumimoji="1" lang="ja-JP" altLang="en-US" b="1" dirty="0"/>
                        <a:t>入院</a:t>
                      </a:r>
                    </a:p>
                  </a:txBody>
                  <a:tcPr>
                    <a:solidFill>
                      <a:schemeClr val="bg1">
                        <a:lumMod val="95000"/>
                      </a:schemeClr>
                    </a:solidFill>
                  </a:tcPr>
                </a:tc>
                <a:tc>
                  <a:txBody>
                    <a:bodyPr/>
                    <a:lstStyle/>
                    <a:p>
                      <a:pPr algn="ctr"/>
                      <a:r>
                        <a:rPr kumimoji="1" lang="en-US" altLang="ja-JP" b="1" dirty="0"/>
                        <a:t>250,000</a:t>
                      </a:r>
                      <a:r>
                        <a:rPr kumimoji="1" lang="ja-JP" altLang="en-US" b="1" dirty="0"/>
                        <a:t>円</a:t>
                      </a:r>
                    </a:p>
                  </a:txBody>
                  <a:tcPr/>
                </a:tc>
                <a:tc>
                  <a:txBody>
                    <a:bodyPr/>
                    <a:lstStyle/>
                    <a:p>
                      <a:pPr algn="ctr"/>
                      <a:r>
                        <a:rPr kumimoji="1" lang="en-US" altLang="ja-JP" b="1" dirty="0"/>
                        <a:t>50,000</a:t>
                      </a:r>
                      <a:r>
                        <a:rPr kumimoji="1" lang="ja-JP" altLang="en-US" b="1" dirty="0"/>
                        <a:t>円</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b="1" dirty="0"/>
                        <a:t>○</a:t>
                      </a:r>
                    </a:p>
                  </a:txBody>
                  <a:tcPr/>
                </a:tc>
                <a:extLst>
                  <a:ext uri="{0D108BD9-81ED-4DB2-BD59-A6C34878D82A}">
                    <a16:rowId xmlns:a16="http://schemas.microsoft.com/office/drawing/2014/main" val="527082938"/>
                  </a:ext>
                </a:extLst>
              </a:tr>
            </a:tbl>
          </a:graphicData>
        </a:graphic>
      </p:graphicFrame>
      <p:sp>
        <p:nvSpPr>
          <p:cNvPr id="19" name="テキスト ボックス 18">
            <a:extLst>
              <a:ext uri="{FF2B5EF4-FFF2-40B4-BE49-F238E27FC236}">
                <a16:creationId xmlns:a16="http://schemas.microsoft.com/office/drawing/2014/main" id="{CAADC366-C2B2-B1EA-2257-6839C3CA7F15}"/>
              </a:ext>
            </a:extLst>
          </p:cNvPr>
          <p:cNvSpPr txBox="1"/>
          <p:nvPr/>
        </p:nvSpPr>
        <p:spPr>
          <a:xfrm>
            <a:off x="537945" y="4323657"/>
            <a:ext cx="5832000" cy="1231106"/>
          </a:xfrm>
          <a:prstGeom prst="rect">
            <a:avLst/>
          </a:prstGeom>
          <a:noFill/>
          <a:ln>
            <a:noFill/>
          </a:ln>
        </p:spPr>
        <p:txBody>
          <a:bodyPr wrap="square">
            <a:spAutoFit/>
          </a:bodyPr>
          <a:lstStyle/>
          <a:p>
            <a:r>
              <a:rPr lang="ja-JP" altLang="en-US" sz="2000" dirty="0">
                <a:solidFill>
                  <a:srgbClr val="384A9D"/>
                </a:solidFill>
              </a:rPr>
              <a:t>❶</a:t>
            </a:r>
            <a:r>
              <a:rPr lang="ja-JP" altLang="en-US" sz="2000" b="1" dirty="0"/>
              <a:t>外来（個人ごと）を計算</a:t>
            </a:r>
            <a:endParaRPr lang="en-US" altLang="ja-JP" sz="2000" b="1" dirty="0"/>
          </a:p>
          <a:p>
            <a:r>
              <a:rPr lang="ja-JP" altLang="en-US" dirty="0"/>
              <a:t>夫</a:t>
            </a:r>
            <a:r>
              <a:rPr lang="en-US" altLang="ja-JP" dirty="0"/>
              <a:t>(</a:t>
            </a:r>
            <a:r>
              <a:rPr lang="ja-JP" altLang="en-US" dirty="0"/>
              <a:t>外来</a:t>
            </a:r>
            <a:r>
              <a:rPr lang="en-US" altLang="ja-JP" dirty="0"/>
              <a:t>)</a:t>
            </a:r>
            <a:r>
              <a:rPr lang="ja-JP" altLang="en-US" dirty="0"/>
              <a:t>の自己負担額：</a:t>
            </a:r>
            <a:r>
              <a:rPr lang="en-US" altLang="ja-JP" dirty="0"/>
              <a:t>24,000</a:t>
            </a:r>
            <a:r>
              <a:rPr lang="ja-JP" altLang="en-US" sz="1200" dirty="0"/>
              <a:t>円</a:t>
            </a:r>
            <a:r>
              <a:rPr lang="en-US" altLang="ja-JP" dirty="0"/>
              <a:t>(</a:t>
            </a:r>
            <a:r>
              <a:rPr lang="ja-JP" altLang="en-US" dirty="0"/>
              <a:t>＝16,000 </a:t>
            </a:r>
            <a:r>
              <a:rPr lang="ja-JP" altLang="en-US" sz="1200" dirty="0"/>
              <a:t>円</a:t>
            </a:r>
            <a:r>
              <a:rPr lang="ja-JP" altLang="en-US" dirty="0"/>
              <a:t>＋8,000 </a:t>
            </a:r>
            <a:r>
              <a:rPr lang="ja-JP" altLang="en-US" sz="1200" dirty="0"/>
              <a:t>円</a:t>
            </a:r>
            <a:r>
              <a:rPr lang="en-US" altLang="ja-JP" dirty="0"/>
              <a:t>)</a:t>
            </a:r>
          </a:p>
          <a:p>
            <a:r>
              <a:rPr lang="ja-JP" altLang="en-US" dirty="0"/>
              <a:t>夫</a:t>
            </a:r>
            <a:r>
              <a:rPr lang="en-US" altLang="ja-JP" dirty="0"/>
              <a:t>(</a:t>
            </a:r>
            <a:r>
              <a:rPr lang="ja-JP" altLang="en-US" dirty="0"/>
              <a:t>外来</a:t>
            </a:r>
            <a:r>
              <a:rPr lang="en-US" altLang="ja-JP" dirty="0"/>
              <a:t>)</a:t>
            </a:r>
            <a:r>
              <a:rPr lang="ja-JP" altLang="en-US" dirty="0"/>
              <a:t>の自己負担限度額</a:t>
            </a:r>
            <a:r>
              <a:rPr lang="en-US" altLang="ja-JP" baseline="30000" dirty="0"/>
              <a:t>※</a:t>
            </a:r>
            <a:r>
              <a:rPr lang="ja-JP" altLang="en-US" dirty="0"/>
              <a:t>：22,000</a:t>
            </a:r>
            <a:r>
              <a:rPr lang="ja-JP" altLang="en-US" sz="1200" dirty="0"/>
              <a:t>円</a:t>
            </a:r>
            <a:endParaRPr lang="ja-JP" altLang="en-US" dirty="0"/>
          </a:p>
          <a:p>
            <a:r>
              <a:rPr lang="ja-JP" altLang="en-US" dirty="0">
                <a:solidFill>
                  <a:srgbClr val="384A9D"/>
                </a:solidFill>
              </a:rPr>
              <a:t>➡</a:t>
            </a:r>
            <a:r>
              <a:rPr lang="ja-JP" altLang="en-US" dirty="0">
                <a:highlight>
                  <a:srgbClr val="FFFCDB"/>
                </a:highlight>
              </a:rPr>
              <a:t>高額療養費：2,000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a:t>
            </a:r>
            <a:r>
              <a:rPr lang="en-US" altLang="ja-JP" dirty="0">
                <a:highlight>
                  <a:srgbClr val="FFFCDB"/>
                </a:highlight>
              </a:rPr>
              <a:t>24,000</a:t>
            </a:r>
            <a:r>
              <a:rPr lang="ja-JP" altLang="en-US" sz="1200" dirty="0">
                <a:highlight>
                  <a:srgbClr val="FFFCDB"/>
                </a:highlight>
              </a:rPr>
              <a:t>円</a:t>
            </a:r>
            <a:r>
              <a:rPr lang="en-US" altLang="ja-JP" dirty="0">
                <a:highlight>
                  <a:srgbClr val="FFFCDB"/>
                </a:highlight>
              </a:rPr>
              <a:t>-22,000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支給</a:t>
            </a:r>
          </a:p>
        </p:txBody>
      </p:sp>
      <p:sp>
        <p:nvSpPr>
          <p:cNvPr id="21" name="テキスト ボックス 20">
            <a:extLst>
              <a:ext uri="{FF2B5EF4-FFF2-40B4-BE49-F238E27FC236}">
                <a16:creationId xmlns:a16="http://schemas.microsoft.com/office/drawing/2014/main" id="{C50B86E6-FAD1-6395-CF1C-6BCF30D5A1B8}"/>
              </a:ext>
            </a:extLst>
          </p:cNvPr>
          <p:cNvSpPr txBox="1"/>
          <p:nvPr/>
        </p:nvSpPr>
        <p:spPr>
          <a:xfrm>
            <a:off x="6476551" y="4332964"/>
            <a:ext cx="5436000" cy="1231106"/>
          </a:xfrm>
          <a:prstGeom prst="rect">
            <a:avLst/>
          </a:prstGeom>
          <a:noFill/>
          <a:ln>
            <a:noFill/>
          </a:ln>
        </p:spPr>
        <p:txBody>
          <a:bodyPr wrap="square">
            <a:spAutoFit/>
          </a:bodyPr>
          <a:lstStyle/>
          <a:p>
            <a:r>
              <a:rPr lang="ja-JP" altLang="en-US" sz="2000" dirty="0">
                <a:solidFill>
                  <a:srgbClr val="384A9D"/>
                </a:solidFill>
              </a:rPr>
              <a:t>❷</a:t>
            </a:r>
            <a:r>
              <a:rPr lang="ja-JP" altLang="en-US" sz="2000" b="1" dirty="0"/>
              <a:t>外来・入院（世帯ごと）を計算</a:t>
            </a:r>
            <a:endParaRPr lang="en-US" altLang="ja-JP" sz="2000" b="1" dirty="0"/>
          </a:p>
          <a:p>
            <a:r>
              <a:rPr lang="ja-JP" altLang="en-US" dirty="0"/>
              <a:t>世帯の自己負担額：72,000</a:t>
            </a:r>
            <a:r>
              <a:rPr lang="ja-JP" altLang="en-US" sz="1200" dirty="0"/>
              <a:t>円</a:t>
            </a:r>
            <a:r>
              <a:rPr lang="en-US" altLang="ja-JP" dirty="0"/>
              <a:t>(</a:t>
            </a:r>
            <a:r>
              <a:rPr lang="ja-JP" altLang="en-US" dirty="0"/>
              <a:t>＝22,000</a:t>
            </a:r>
            <a:r>
              <a:rPr lang="ja-JP" altLang="en-US" sz="1200" dirty="0"/>
              <a:t>円</a:t>
            </a:r>
            <a:r>
              <a:rPr lang="ja-JP" altLang="en-US" dirty="0"/>
              <a:t>＋50,000</a:t>
            </a:r>
            <a:r>
              <a:rPr lang="ja-JP" altLang="en-US" sz="1200" dirty="0"/>
              <a:t>円</a:t>
            </a:r>
            <a:r>
              <a:rPr lang="en-US" altLang="ja-JP" dirty="0"/>
              <a:t>)</a:t>
            </a:r>
          </a:p>
          <a:p>
            <a:r>
              <a:rPr lang="ja-JP" altLang="en-US" dirty="0"/>
              <a:t>世帯の自己負担限度額</a:t>
            </a:r>
            <a:r>
              <a:rPr lang="en-US" altLang="ja-JP" baseline="30000" dirty="0"/>
              <a:t>※</a:t>
            </a:r>
            <a:r>
              <a:rPr lang="ja-JP" altLang="en-US" dirty="0"/>
              <a:t>：61,500</a:t>
            </a:r>
            <a:r>
              <a:rPr lang="ja-JP" altLang="en-US" sz="1200" dirty="0"/>
              <a:t>円</a:t>
            </a:r>
            <a:endParaRPr lang="ja-JP" altLang="en-US" dirty="0"/>
          </a:p>
          <a:p>
            <a:r>
              <a:rPr lang="ja-JP" altLang="en-US" dirty="0">
                <a:solidFill>
                  <a:srgbClr val="384A9D"/>
                </a:solidFill>
              </a:rPr>
              <a:t>➡</a:t>
            </a:r>
            <a:r>
              <a:rPr lang="ja-JP" altLang="en-US" dirty="0">
                <a:highlight>
                  <a:srgbClr val="FFFCDB"/>
                </a:highlight>
              </a:rPr>
              <a:t>高額療養費：10,500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a:t>
            </a:r>
            <a:r>
              <a:rPr lang="en-US" altLang="ja-JP" dirty="0">
                <a:highlight>
                  <a:srgbClr val="FFFCDB"/>
                </a:highlight>
              </a:rPr>
              <a:t>72,000</a:t>
            </a:r>
            <a:r>
              <a:rPr lang="ja-JP" altLang="en-US" sz="1200" dirty="0">
                <a:highlight>
                  <a:srgbClr val="FFFCDB"/>
                </a:highlight>
              </a:rPr>
              <a:t>円</a:t>
            </a:r>
            <a:r>
              <a:rPr lang="ja-JP" altLang="en-US" dirty="0">
                <a:highlight>
                  <a:srgbClr val="FFFCDB"/>
                </a:highlight>
              </a:rPr>
              <a:t>－</a:t>
            </a:r>
            <a:r>
              <a:rPr lang="en-US" altLang="ja-JP" dirty="0">
                <a:highlight>
                  <a:srgbClr val="FFFCDB"/>
                </a:highlight>
              </a:rPr>
              <a:t>61,500</a:t>
            </a:r>
            <a:r>
              <a:rPr lang="ja-JP" altLang="en-US" sz="1200" dirty="0">
                <a:highlight>
                  <a:srgbClr val="FFFCDB"/>
                </a:highlight>
              </a:rPr>
              <a:t>円</a:t>
            </a:r>
            <a:r>
              <a:rPr lang="en-US" altLang="ja-JP" dirty="0">
                <a:highlight>
                  <a:srgbClr val="FFFCDB"/>
                </a:highlight>
              </a:rPr>
              <a:t>)</a:t>
            </a:r>
            <a:r>
              <a:rPr lang="ja-JP" altLang="en-US" dirty="0">
                <a:highlight>
                  <a:srgbClr val="FFFCDB"/>
                </a:highlight>
              </a:rPr>
              <a:t>支給</a:t>
            </a:r>
          </a:p>
        </p:txBody>
      </p:sp>
      <p:sp>
        <p:nvSpPr>
          <p:cNvPr id="23" name="テキスト ボックス 22">
            <a:extLst>
              <a:ext uri="{FF2B5EF4-FFF2-40B4-BE49-F238E27FC236}">
                <a16:creationId xmlns:a16="http://schemas.microsoft.com/office/drawing/2014/main" id="{49F9EDFE-8CB2-8587-3E43-54110BDAA6E4}"/>
              </a:ext>
            </a:extLst>
          </p:cNvPr>
          <p:cNvSpPr txBox="1"/>
          <p:nvPr/>
        </p:nvSpPr>
        <p:spPr>
          <a:xfrm>
            <a:off x="1965096" y="6057635"/>
            <a:ext cx="8815387" cy="307777"/>
          </a:xfrm>
          <a:prstGeom prst="rect">
            <a:avLst/>
          </a:prstGeom>
          <a:noFill/>
        </p:spPr>
        <p:txBody>
          <a:bodyPr wrap="square">
            <a:spAutoFit/>
          </a:bodyPr>
          <a:lstStyle/>
          <a:p>
            <a:r>
              <a:rPr lang="en-US" altLang="ja-JP" sz="1400" dirty="0"/>
              <a:t>※</a:t>
            </a:r>
            <a:r>
              <a:rPr lang="ja-JP" altLang="en-US" sz="1400" dirty="0"/>
              <a:t>高額療養費は、2026（令和 8）年 8 月から 2027（令和 9）年 7 月までの自己負担限度額をもとに計算。</a:t>
            </a:r>
          </a:p>
        </p:txBody>
      </p:sp>
      <p:sp>
        <p:nvSpPr>
          <p:cNvPr id="25" name="テキスト ボックス 24">
            <a:extLst>
              <a:ext uri="{FF2B5EF4-FFF2-40B4-BE49-F238E27FC236}">
                <a16:creationId xmlns:a16="http://schemas.microsoft.com/office/drawing/2014/main" id="{88F69249-7974-C94D-53EC-90A272CA1C0D}"/>
              </a:ext>
            </a:extLst>
          </p:cNvPr>
          <p:cNvSpPr txBox="1">
            <a:spLocks noGrp="1" noRot="1" noMove="1" noResize="1" noEditPoints="1" noAdjustHandles="1" noChangeArrowheads="1" noChangeShapeType="1"/>
          </p:cNvSpPr>
          <p:nvPr/>
        </p:nvSpPr>
        <p:spPr>
          <a:xfrm>
            <a:off x="7425604" y="2893433"/>
            <a:ext cx="4184909" cy="919401"/>
          </a:xfrm>
          <a:prstGeom prst="wedgeRoundRectCallout">
            <a:avLst>
              <a:gd name="adj1" fmla="val -55530"/>
              <a:gd name="adj2" fmla="val -40812"/>
              <a:gd name="adj3" fmla="val 16667"/>
            </a:avLst>
          </a:prstGeom>
          <a:solidFill>
            <a:schemeClr val="bg1"/>
          </a:solidFill>
          <a:ln>
            <a:solidFill>
              <a:schemeClr val="bg1">
                <a:lumMod val="50000"/>
              </a:schemeClr>
            </a:solidFill>
          </a:ln>
        </p:spPr>
        <p:txBody>
          <a:bodyPr wrap="square" rIns="0" rtlCol="0">
            <a:spAutoFit/>
          </a:bodyPr>
          <a:lstStyle/>
          <a:p>
            <a:r>
              <a:rPr lang="en-US" altLang="ja-JP" sz="1600" b="1" dirty="0">
                <a:latin typeface="UD デジタル 教科書体 NP-B" panose="02020700000000000000" pitchFamily="18" charset="-128"/>
                <a:ea typeface="UD デジタル 教科書体 NP-B" panose="02020700000000000000" pitchFamily="18" charset="-128"/>
              </a:rPr>
              <a:t>70 </a:t>
            </a:r>
            <a:r>
              <a:rPr lang="ja-JP" altLang="en-US" sz="1600" b="1" dirty="0">
                <a:latin typeface="UD デジタル 教科書体 NP-B" panose="02020700000000000000" pitchFamily="18" charset="-128"/>
                <a:ea typeface="UD デジタル 教科書体 NP-B" panose="02020700000000000000" pitchFamily="18" charset="-128"/>
              </a:rPr>
              <a:t>歳未満の場合は、自己負担額が </a:t>
            </a:r>
            <a:r>
              <a:rPr lang="en-US" altLang="ja-JP" sz="1600" b="1" dirty="0">
                <a:latin typeface="UD デジタル 教科書体 NP-B" panose="02020700000000000000" pitchFamily="18" charset="-128"/>
                <a:ea typeface="UD デジタル 教科書体 NP-B" panose="02020700000000000000" pitchFamily="18" charset="-128"/>
              </a:rPr>
              <a:t>2.1 </a:t>
            </a:r>
            <a:r>
              <a:rPr lang="ja-JP" altLang="en-US" sz="1600" b="1" dirty="0">
                <a:latin typeface="UD デジタル 教科書体 NP-B" panose="02020700000000000000" pitchFamily="18" charset="-128"/>
                <a:ea typeface="UD デジタル 教科書体 NP-B" panose="02020700000000000000" pitchFamily="18" charset="-128"/>
              </a:rPr>
              <a:t>万円以上のものを合算しますが、</a:t>
            </a:r>
            <a:r>
              <a:rPr lang="en-US" altLang="ja-JP" sz="1600" b="1" dirty="0">
                <a:latin typeface="UD デジタル 教科書体 NP-B" panose="02020700000000000000" pitchFamily="18" charset="-128"/>
                <a:ea typeface="UD デジタル 教科書体 NP-B" panose="02020700000000000000" pitchFamily="18" charset="-128"/>
              </a:rPr>
              <a:t>70 </a:t>
            </a:r>
            <a:r>
              <a:rPr lang="ja-JP" altLang="en-US" sz="1600" b="1" dirty="0">
                <a:latin typeface="UD デジタル 教科書体 NP-B" panose="02020700000000000000" pitchFamily="18" charset="-128"/>
                <a:ea typeface="UD デジタル 教科書体 NP-B" panose="02020700000000000000" pitchFamily="18" charset="-128"/>
              </a:rPr>
              <a:t>歳以上の場合は全ての自己負担額を合算できます。</a:t>
            </a:r>
            <a:endParaRPr kumimoji="1" lang="ja-JP" altLang="en-US" sz="1600" b="1" dirty="0">
              <a:latin typeface="UD デジタル 教科書体 NP-B" panose="02020700000000000000" pitchFamily="18" charset="-128"/>
              <a:ea typeface="UD デジタル 教科書体 NP-B" panose="02020700000000000000" pitchFamily="18" charset="-128"/>
            </a:endParaRPr>
          </a:p>
        </p:txBody>
      </p:sp>
      <p:sp>
        <p:nvSpPr>
          <p:cNvPr id="27" name="テキスト ボックス 26">
            <a:extLst>
              <a:ext uri="{FF2B5EF4-FFF2-40B4-BE49-F238E27FC236}">
                <a16:creationId xmlns:a16="http://schemas.microsoft.com/office/drawing/2014/main" id="{8C28B108-A157-5CCC-B95C-9D858C511A3F}"/>
              </a:ext>
            </a:extLst>
          </p:cNvPr>
          <p:cNvSpPr txBox="1"/>
          <p:nvPr/>
        </p:nvSpPr>
        <p:spPr>
          <a:xfrm>
            <a:off x="515772" y="2327399"/>
            <a:ext cx="10593615" cy="400110"/>
          </a:xfrm>
          <a:prstGeom prst="rect">
            <a:avLst/>
          </a:prstGeom>
          <a:noFill/>
        </p:spPr>
        <p:txBody>
          <a:bodyPr wrap="square">
            <a:spAutoFit/>
          </a:bodyPr>
          <a:lstStyle/>
          <a:p>
            <a:r>
              <a:rPr lang="ja-JP" altLang="en-US" sz="2000" dirty="0"/>
              <a:t>夫婦ともに国民健康保険に加入。住民税の課税所得は 145 万円未満</a:t>
            </a:r>
            <a:r>
              <a:rPr lang="en-US" altLang="ja-JP" sz="2000" dirty="0"/>
              <a:t>(</a:t>
            </a:r>
            <a:r>
              <a:rPr lang="ja-JP" altLang="en-US" sz="2000" dirty="0"/>
              <a:t>住民税課税</a:t>
            </a:r>
            <a:r>
              <a:rPr lang="en-US" altLang="ja-JP" sz="2000" dirty="0"/>
              <a:t>)</a:t>
            </a:r>
            <a:r>
              <a:rPr lang="ja-JP" altLang="en-US" sz="2000" dirty="0"/>
              <a:t>。</a:t>
            </a:r>
          </a:p>
        </p:txBody>
      </p:sp>
      <p:sp>
        <p:nvSpPr>
          <p:cNvPr id="10" name="テキスト ボックス 9">
            <a:extLst>
              <a:ext uri="{FF2B5EF4-FFF2-40B4-BE49-F238E27FC236}">
                <a16:creationId xmlns:a16="http://schemas.microsoft.com/office/drawing/2014/main" id="{495AFF99-2588-62A2-831E-CA02DFD45158}"/>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18BFD65E-AEBE-5F37-8832-9E3567898D5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5997266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BA760-6125-3DD6-D0FB-963245F924B3}"/>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11588F06-D25A-A41B-8464-5CE7727C5DE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B6E2B78-DFD9-FE9C-5FD2-E172CC867FB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C54BB517-1556-4E61-19EF-DBB9F96EA542}"/>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B32B3F17-49C1-D721-7939-40D30C7B0A3F}"/>
              </a:ext>
            </a:extLst>
          </p:cNvPr>
          <p:cNvGrpSpPr>
            <a:grpSpLocks noGrp="1" noUngrp="1" noRot="1" noMove="1" noResize="1"/>
          </p:cNvGrpSpPr>
          <p:nvPr/>
        </p:nvGrpSpPr>
        <p:grpSpPr>
          <a:xfrm>
            <a:off x="-11151" y="6176283"/>
            <a:ext cx="1823355" cy="677439"/>
            <a:chOff x="-22037" y="5980339"/>
            <a:chExt cx="1823355" cy="677439"/>
          </a:xfrm>
        </p:grpSpPr>
        <p:sp>
          <p:nvSpPr>
            <p:cNvPr id="7" name="フッター プレースホルダー 5">
              <a:extLst>
                <a:ext uri="{FF2B5EF4-FFF2-40B4-BE49-F238E27FC236}">
                  <a16:creationId xmlns:a16="http://schemas.microsoft.com/office/drawing/2014/main" id="{7B4E977C-80A4-4172-A4DC-9D2861858E4E}"/>
                </a:ext>
              </a:extLst>
            </p:cNvPr>
            <p:cNvSpPr txBox="1">
              <a:spLocks noGrp="1" noRot="1" noMove="1" noResize="1" noEditPoints="1" noAdjustHandles="1" noChangeArrowheads="1" noChangeShapeType="1"/>
            </p:cNvSpPr>
            <p:nvPr/>
          </p:nvSpPr>
          <p:spPr>
            <a:xfrm>
              <a:off x="-22037"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9401553-77EB-DB7B-E7C0-75FEBCDD4BEE}"/>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26</a:t>
              </a:r>
              <a:r>
                <a:rPr kumimoji="1" lang="ja-JP" altLang="en-US" sz="1400" dirty="0"/>
                <a:t>ページ</a:t>
              </a:r>
            </a:p>
          </p:txBody>
        </p:sp>
      </p:grpSp>
      <p:pic>
        <p:nvPicPr>
          <p:cNvPr id="3" name="図 2">
            <a:extLst>
              <a:ext uri="{FF2B5EF4-FFF2-40B4-BE49-F238E27FC236}">
                <a16:creationId xmlns:a16="http://schemas.microsoft.com/office/drawing/2014/main" id="{7BB4A74E-4B17-C753-F3FC-132F4A0DE3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1678D16E-FB74-DD45-7DE2-C6CDF59C6486}"/>
              </a:ext>
            </a:extLst>
          </p:cNvPr>
          <p:cNvGrpSpPr/>
          <p:nvPr/>
        </p:nvGrpSpPr>
        <p:grpSpPr>
          <a:xfrm>
            <a:off x="685913" y="2137963"/>
            <a:ext cx="7175629" cy="535920"/>
            <a:chOff x="668991" y="1990902"/>
            <a:chExt cx="4073622" cy="535920"/>
          </a:xfrm>
        </p:grpSpPr>
        <p:sp>
          <p:nvSpPr>
            <p:cNvPr id="11" name="テキスト ボックス 10">
              <a:extLst>
                <a:ext uri="{FF2B5EF4-FFF2-40B4-BE49-F238E27FC236}">
                  <a16:creationId xmlns:a16="http://schemas.microsoft.com/office/drawing/2014/main" id="{9186F68C-9807-7C78-31B8-4CB8F97B2251}"/>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FBA8E458-EA57-36A0-35CF-05DB2765CBCA}"/>
                </a:ext>
              </a:extLst>
            </p:cNvPr>
            <p:cNvSpPr txBox="1"/>
            <p:nvPr/>
          </p:nvSpPr>
          <p:spPr>
            <a:xfrm>
              <a:off x="1363265" y="2003602"/>
              <a:ext cx="3379348" cy="523220"/>
            </a:xfrm>
            <a:prstGeom prst="rect">
              <a:avLst/>
            </a:prstGeom>
            <a:noFill/>
          </p:spPr>
          <p:txBody>
            <a:bodyPr wrap="square">
              <a:spAutoFit/>
            </a:bodyPr>
            <a:lstStyle/>
            <a:p>
              <a:r>
                <a:rPr lang="ja-JP" altLang="en-US" sz="2800" b="1" dirty="0">
                  <a:latin typeface="PUDShinGoPr6N-Medium"/>
                </a:rPr>
                <a:t>高額医療・高額介護合算療養費制度</a:t>
              </a:r>
              <a:endParaRPr lang="ja-JP" altLang="en-US" sz="2800" b="1" dirty="0"/>
            </a:p>
          </p:txBody>
        </p:sp>
      </p:grpSp>
      <p:sp>
        <p:nvSpPr>
          <p:cNvPr id="15" name="テキスト ボックス 14">
            <a:extLst>
              <a:ext uri="{FF2B5EF4-FFF2-40B4-BE49-F238E27FC236}">
                <a16:creationId xmlns:a16="http://schemas.microsoft.com/office/drawing/2014/main" id="{8AC3878F-CE2B-57AF-9A41-34901FACD31F}"/>
              </a:ext>
            </a:extLst>
          </p:cNvPr>
          <p:cNvSpPr txBox="1"/>
          <p:nvPr/>
        </p:nvSpPr>
        <p:spPr>
          <a:xfrm>
            <a:off x="711313" y="2908183"/>
            <a:ext cx="10524643" cy="2246769"/>
          </a:xfrm>
          <a:prstGeom prst="rect">
            <a:avLst/>
          </a:prstGeom>
          <a:noFill/>
        </p:spPr>
        <p:txBody>
          <a:bodyPr wrap="square">
            <a:spAutoFit/>
          </a:bodyPr>
          <a:lstStyle/>
          <a:p>
            <a:pPr algn="l"/>
            <a:r>
              <a:rPr lang="ja-JP" altLang="en-US" sz="2000" i="0" u="none" strike="noStrike" baseline="0" dirty="0"/>
              <a:t>同じ世帯（同じ公的医療保険に加入）で、</a:t>
            </a:r>
            <a:r>
              <a:rPr lang="en-US" altLang="ja-JP" sz="2000" i="0" u="none" strike="noStrike" baseline="0" dirty="0"/>
              <a:t>1 </a:t>
            </a:r>
            <a:r>
              <a:rPr lang="ja-JP" altLang="en-US" sz="2000" i="0" u="none" strike="noStrike" baseline="0" dirty="0"/>
              <a:t>年間（</a:t>
            </a:r>
            <a:r>
              <a:rPr lang="en-US" altLang="ja-JP" sz="2000" i="0" u="none" strike="noStrike" baseline="0" dirty="0"/>
              <a:t>8 </a:t>
            </a:r>
            <a:r>
              <a:rPr lang="ja-JP" altLang="en-US" sz="2000" i="0" u="none" strike="noStrike" baseline="0" dirty="0"/>
              <a:t>月</a:t>
            </a:r>
            <a:r>
              <a:rPr lang="en-US" altLang="ja-JP" sz="2000" i="0" u="none" strike="noStrike" baseline="0" dirty="0"/>
              <a:t>1 </a:t>
            </a:r>
            <a:r>
              <a:rPr lang="ja-JP" altLang="en-US" sz="2000" i="0" u="none" strike="noStrike" baseline="0" dirty="0"/>
              <a:t>日～翌年</a:t>
            </a:r>
            <a:r>
              <a:rPr lang="en-US" altLang="ja-JP" sz="2000" i="0" u="none" strike="noStrike" baseline="0" dirty="0"/>
              <a:t>7 </a:t>
            </a:r>
            <a:r>
              <a:rPr lang="ja-JP" altLang="en-US" sz="2000" i="0" u="none" strike="noStrike" baseline="0" dirty="0"/>
              <a:t>月</a:t>
            </a:r>
            <a:r>
              <a:rPr lang="en-US" altLang="ja-JP" sz="2000" i="0" u="none" strike="noStrike" baseline="0" dirty="0"/>
              <a:t>31 </a:t>
            </a:r>
            <a:r>
              <a:rPr lang="ja-JP" altLang="en-US" sz="2000" i="0" u="none" strike="noStrike" baseline="0" dirty="0"/>
              <a:t>日）の公的医療保険と公的介護保険の自己負担の合算額が限度額を超えた場合に、その超えた金額を支給する制度</a:t>
            </a:r>
            <a:r>
              <a:rPr lang="ja-JP" altLang="en-US" sz="2000" dirty="0"/>
              <a:t>です</a:t>
            </a:r>
            <a:r>
              <a:rPr lang="ja-JP" altLang="en-US" sz="2000" i="0" u="none" strike="noStrike" baseline="0" dirty="0"/>
              <a:t>。</a:t>
            </a:r>
            <a:endParaRPr lang="en-US" altLang="ja-JP" sz="2000" i="0" u="none" strike="noStrike" baseline="0" dirty="0"/>
          </a:p>
          <a:p>
            <a:pPr algn="l"/>
            <a:endParaRPr lang="en-US" altLang="ja-JP" sz="2000" dirty="0"/>
          </a:p>
          <a:p>
            <a:pPr algn="l"/>
            <a:r>
              <a:rPr lang="ja-JP" altLang="en-US" sz="2000" i="0" u="none" strike="noStrike" baseline="0" dirty="0"/>
              <a:t>高額療養費制度や高額介護サービス費制度によって、月単位の自己負担が軽減されますが、それでも負担が重い場合は高額医療・高額介護合算療養費制度により</a:t>
            </a:r>
            <a:r>
              <a:rPr lang="ja-JP" altLang="en-US" sz="2000" b="1" i="0" u="none" strike="noStrike" baseline="0" dirty="0"/>
              <a:t>年</a:t>
            </a:r>
            <a:r>
              <a:rPr lang="ja-JP" altLang="en-US" sz="2000" b="1" dirty="0"/>
              <a:t>単位で負担が軽減されます。</a:t>
            </a:r>
            <a:endParaRPr lang="en-US" altLang="ja-JP" sz="2000" b="1" dirty="0"/>
          </a:p>
        </p:txBody>
      </p:sp>
      <p:sp>
        <p:nvSpPr>
          <p:cNvPr id="14" name="テキスト ボックス 13">
            <a:extLst>
              <a:ext uri="{FF2B5EF4-FFF2-40B4-BE49-F238E27FC236}">
                <a16:creationId xmlns:a16="http://schemas.microsoft.com/office/drawing/2014/main" id="{B0D8F0DD-87E1-B342-CE47-0B19ED9B880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a:extLst>
              <a:ext uri="{FF2B5EF4-FFF2-40B4-BE49-F238E27FC236}">
                <a16:creationId xmlns:a16="http://schemas.microsoft.com/office/drawing/2014/main" id="{4237E7EC-0E5D-38CD-0719-39ADB9CEDE74}"/>
              </a:ext>
            </a:extLst>
          </p:cNvPr>
          <p:cNvSpPr txBox="1"/>
          <p:nvPr/>
        </p:nvSpPr>
        <p:spPr>
          <a:xfrm>
            <a:off x="871504" y="5396806"/>
            <a:ext cx="10296000" cy="497919"/>
          </a:xfrm>
          <a:prstGeom prst="roundRect">
            <a:avLst>
              <a:gd name="adj" fmla="val 45143"/>
            </a:avLst>
          </a:prstGeom>
          <a:solidFill>
            <a:srgbClr val="FEE792"/>
          </a:solidFill>
        </p:spPr>
        <p:txBody>
          <a:bodyPr wrap="square">
            <a:spAutoFit/>
          </a:bodyPr>
          <a:lstStyle/>
          <a:p>
            <a:pPr algn="ctr"/>
            <a:r>
              <a:rPr lang="ja-JP" altLang="en-US" dirty="0"/>
              <a:t>詳細は、</a:t>
            </a:r>
            <a:r>
              <a:rPr lang="ja-JP" altLang="en-US" b="1" dirty="0"/>
              <a:t>加入している公的医療保険（健康保険組合や市区町村など）の窓口</a:t>
            </a:r>
            <a:r>
              <a:rPr lang="ja-JP" altLang="en-US" dirty="0"/>
              <a:t>に確認しましょう。</a:t>
            </a:r>
            <a:endParaRPr lang="ja-JP" altLang="en-US" b="1" i="0" u="none" strike="noStrike" baseline="0" dirty="0"/>
          </a:p>
        </p:txBody>
      </p:sp>
      <p:sp>
        <p:nvSpPr>
          <p:cNvPr id="17" name="フッター プレースホルダー 5">
            <a:extLst>
              <a:ext uri="{FF2B5EF4-FFF2-40B4-BE49-F238E27FC236}">
                <a16:creationId xmlns:a16="http://schemas.microsoft.com/office/drawing/2014/main" id="{3BD4AA2D-E52E-D980-369A-324DC9CC4400}"/>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7045803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E7C7F-43EE-A67E-3FED-B5BA64FC84E4}"/>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BA75EAAA-E40A-92DF-E84A-36E85C2C7C5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6697169" y="2604752"/>
            <a:ext cx="4830513" cy="3227531"/>
          </a:xfrm>
          <a:prstGeom prst="rect">
            <a:avLst/>
          </a:prstGeom>
        </p:spPr>
      </p:pic>
      <p:sp>
        <p:nvSpPr>
          <p:cNvPr id="5" name="楕円 4">
            <a:extLst>
              <a:ext uri="{FF2B5EF4-FFF2-40B4-BE49-F238E27FC236}">
                <a16:creationId xmlns:a16="http://schemas.microsoft.com/office/drawing/2014/main" id="{F5CA599A-8524-9946-86B9-77160E4646F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F485609-7A87-06E7-3845-4FEB4096479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625CD8D-009B-0C3E-3804-C7EBD40AB63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07F0D70-3ED0-E24F-D407-8C88366023EC}"/>
              </a:ext>
            </a:extLst>
          </p:cNvPr>
          <p:cNvGrpSpPr>
            <a:grpSpLocks noGrp="1" noUngrp="1" noRot="1" noMove="1" noResize="1"/>
          </p:cNvGrpSpPr>
          <p:nvPr/>
        </p:nvGrpSpPr>
        <p:grpSpPr>
          <a:xfrm>
            <a:off x="-12700" y="6176283"/>
            <a:ext cx="1823355" cy="662925"/>
            <a:chOff x="-23586" y="5980339"/>
            <a:chExt cx="1823355" cy="662925"/>
          </a:xfrm>
        </p:grpSpPr>
        <p:sp>
          <p:nvSpPr>
            <p:cNvPr id="7" name="フッター プレースホルダー 5">
              <a:extLst>
                <a:ext uri="{FF2B5EF4-FFF2-40B4-BE49-F238E27FC236}">
                  <a16:creationId xmlns:a16="http://schemas.microsoft.com/office/drawing/2014/main" id="{3B866210-E85B-FF03-EAFA-FD7256EEE8E0}"/>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20AA9A0-D3C8-DD6F-2420-54C402D2CA6F}"/>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27</a:t>
              </a:r>
              <a:r>
                <a:rPr kumimoji="1" lang="ja-JP" altLang="en-US" sz="1400" dirty="0"/>
                <a:t>ページ</a:t>
              </a:r>
            </a:p>
          </p:txBody>
        </p:sp>
      </p:grpSp>
      <p:pic>
        <p:nvPicPr>
          <p:cNvPr id="3" name="図 2">
            <a:extLst>
              <a:ext uri="{FF2B5EF4-FFF2-40B4-BE49-F238E27FC236}">
                <a16:creationId xmlns:a16="http://schemas.microsoft.com/office/drawing/2014/main" id="{6AD3FE3E-158C-8F1D-C542-E81333E0F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58409F88-F6C4-6AA6-0E05-02529B9A4615}"/>
              </a:ext>
            </a:extLst>
          </p:cNvPr>
          <p:cNvPicPr>
            <a:picLocks noChangeAspect="1"/>
          </p:cNvPicPr>
          <p:nvPr/>
        </p:nvPicPr>
        <p:blipFill>
          <a:blip r:embed="rId5">
            <a:extLst>
              <a:ext uri="{28A0092B-C50C-407E-A947-70E740481C1C}">
                <a14:useLocalDpi xmlns:a14="http://schemas.microsoft.com/office/drawing/2010/main" val="0"/>
              </a:ext>
            </a:extLst>
          </a:blip>
          <a:srcRect l="681"/>
          <a:stretch>
            <a:fillRect/>
          </a:stretch>
        </p:blipFill>
        <p:spPr>
          <a:xfrm>
            <a:off x="336355" y="1733947"/>
            <a:ext cx="2552762" cy="484885"/>
          </a:xfrm>
          <a:prstGeom prst="rect">
            <a:avLst/>
          </a:prstGeom>
        </p:spPr>
      </p:pic>
      <p:pic>
        <p:nvPicPr>
          <p:cNvPr id="14" name="図 13">
            <a:extLst>
              <a:ext uri="{FF2B5EF4-FFF2-40B4-BE49-F238E27FC236}">
                <a16:creationId xmlns:a16="http://schemas.microsoft.com/office/drawing/2014/main" id="{FCA6D6C6-2DE1-2C9D-06B1-6E5A46B5D351}"/>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1314"/>
          <a:stretch>
            <a:fillRect/>
          </a:stretch>
        </p:blipFill>
        <p:spPr>
          <a:xfrm>
            <a:off x="462012" y="2963465"/>
            <a:ext cx="3304014" cy="2337558"/>
          </a:xfrm>
          <a:prstGeom prst="rect">
            <a:avLst/>
          </a:prstGeom>
        </p:spPr>
      </p:pic>
      <p:sp>
        <p:nvSpPr>
          <p:cNvPr id="16" name="テキスト ボックス 15">
            <a:extLst>
              <a:ext uri="{FF2B5EF4-FFF2-40B4-BE49-F238E27FC236}">
                <a16:creationId xmlns:a16="http://schemas.microsoft.com/office/drawing/2014/main" id="{17E14188-42E2-944D-A291-271CC7F1E0F4}"/>
              </a:ext>
            </a:extLst>
          </p:cNvPr>
          <p:cNvSpPr txBox="1"/>
          <p:nvPr/>
        </p:nvSpPr>
        <p:spPr>
          <a:xfrm>
            <a:off x="364258" y="2344183"/>
            <a:ext cx="5271367" cy="400110"/>
          </a:xfrm>
          <a:prstGeom prst="rect">
            <a:avLst/>
          </a:prstGeom>
          <a:noFill/>
        </p:spPr>
        <p:txBody>
          <a:bodyPr wrap="square">
            <a:spAutoFit/>
          </a:bodyPr>
          <a:lstStyle/>
          <a:p>
            <a:r>
              <a:rPr lang="ja-JP" altLang="en-US" sz="2000" b="1" i="0" u="none" strike="noStrike" baseline="0" dirty="0">
                <a:solidFill>
                  <a:srgbClr val="0097B0"/>
                </a:solidFill>
                <a:latin typeface="PUDShinGoPr6N-Medium"/>
              </a:rPr>
              <a:t>■</a:t>
            </a:r>
            <a:r>
              <a:rPr lang="ja-JP" altLang="en-US" sz="2000" b="1" dirty="0">
                <a:solidFill>
                  <a:srgbClr val="000000"/>
                </a:solidFill>
                <a:latin typeface="PUDShinGoPr6N-Medium"/>
              </a:rPr>
              <a:t>差額ベッド代の平均額</a:t>
            </a:r>
            <a:r>
              <a:rPr lang="ja-JP" altLang="en-US" sz="1600" b="1" dirty="0">
                <a:solidFill>
                  <a:srgbClr val="000000"/>
                </a:solidFill>
                <a:latin typeface="PUDShinGoPr6N-Medium"/>
              </a:rPr>
              <a:t>（</a:t>
            </a:r>
            <a:r>
              <a:rPr lang="en-US" altLang="ja-JP" sz="1600" b="1" dirty="0">
                <a:solidFill>
                  <a:srgbClr val="000000"/>
                </a:solidFill>
                <a:latin typeface="PUDShinGoPr6N-Medium"/>
              </a:rPr>
              <a:t>1</a:t>
            </a:r>
            <a:r>
              <a:rPr lang="ja-JP" altLang="en-US" sz="1600" b="1" dirty="0">
                <a:solidFill>
                  <a:srgbClr val="000000"/>
                </a:solidFill>
                <a:latin typeface="PUDShinGoPr6N-Medium"/>
              </a:rPr>
              <a:t>日あたり・税込）</a:t>
            </a:r>
            <a:endParaRPr lang="ja-JP" altLang="en-US" sz="1600" b="1" dirty="0"/>
          </a:p>
        </p:txBody>
      </p:sp>
      <p:sp>
        <p:nvSpPr>
          <p:cNvPr id="18" name="テキスト ボックス 17">
            <a:extLst>
              <a:ext uri="{FF2B5EF4-FFF2-40B4-BE49-F238E27FC236}">
                <a16:creationId xmlns:a16="http://schemas.microsoft.com/office/drawing/2014/main" id="{5DF59C2C-4DDA-69B9-417A-3A92C47833B2}"/>
              </a:ext>
            </a:extLst>
          </p:cNvPr>
          <p:cNvSpPr txBox="1"/>
          <p:nvPr/>
        </p:nvSpPr>
        <p:spPr>
          <a:xfrm>
            <a:off x="462012" y="5464923"/>
            <a:ext cx="6095999" cy="280761"/>
          </a:xfrm>
          <a:prstGeom prst="rect">
            <a:avLst/>
          </a:prstGeom>
          <a:noFill/>
        </p:spPr>
        <p:txBody>
          <a:bodyPr wrap="square">
            <a:spAutoFit/>
          </a:bodyPr>
          <a:lstStyle/>
          <a:p>
            <a:pPr algn="l"/>
            <a:r>
              <a:rPr lang="ja-JP" altLang="en-US" sz="1200" b="1" i="0" u="none" strike="noStrike" baseline="0" dirty="0">
                <a:latin typeface="+mn-ea"/>
              </a:rPr>
              <a:t>＜中央社会保険医療協議会「主な選定療養に係る</a:t>
            </a:r>
            <a:r>
              <a:rPr lang="ja-JP" altLang="en-US" sz="1200" b="1" dirty="0">
                <a:latin typeface="+mn-ea"/>
              </a:rPr>
              <a:t>報告状況」</a:t>
            </a:r>
            <a:r>
              <a:rPr lang="en-US" altLang="zh-TW" sz="1200" b="1" i="0" u="none" strike="noStrike" baseline="0" dirty="0">
                <a:latin typeface="+mn-ea"/>
              </a:rPr>
              <a:t>(</a:t>
            </a:r>
            <a:r>
              <a:rPr lang="ja-JP" altLang="en-US" sz="1200" b="1" dirty="0"/>
              <a:t>令和</a:t>
            </a:r>
            <a:r>
              <a:rPr lang="en-US" altLang="zh-TW" sz="1200" b="1" i="0" u="none" strike="noStrike" baseline="0" dirty="0"/>
              <a:t>8 </a:t>
            </a:r>
            <a:r>
              <a:rPr lang="ja-JP" altLang="en-US" sz="1200" b="1" i="0" u="none" strike="noStrike" baseline="0" dirty="0"/>
              <a:t>年</a:t>
            </a:r>
            <a:r>
              <a:rPr lang="en-US" altLang="ja-JP" sz="1200" b="1" i="0" u="none" strike="noStrike" baseline="0" dirty="0"/>
              <a:t>7</a:t>
            </a:r>
            <a:r>
              <a:rPr lang="ja-JP" altLang="en-US" sz="1200" b="1" i="0" u="none" strike="noStrike" baseline="0" dirty="0"/>
              <a:t>月</a:t>
            </a:r>
            <a:r>
              <a:rPr lang="en-US" altLang="ja-JP" sz="1200" b="1" i="0" u="none" strike="noStrike" baseline="0" dirty="0"/>
              <a:t>22</a:t>
            </a:r>
            <a:r>
              <a:rPr lang="ja-JP" altLang="en-US" sz="1200" b="1" i="0" u="none" strike="noStrike" baseline="0" dirty="0"/>
              <a:t>日</a:t>
            </a:r>
            <a:r>
              <a:rPr lang="en-US" altLang="ja-JP" sz="1200" b="1" i="0" u="none" strike="noStrike" baseline="0" dirty="0"/>
              <a:t>)</a:t>
            </a:r>
            <a:r>
              <a:rPr lang="ja-JP" altLang="en-US" sz="1200" b="1" i="0" u="none" strike="noStrike" baseline="0" dirty="0">
                <a:latin typeface="+mn-ea"/>
              </a:rPr>
              <a:t>＞</a:t>
            </a:r>
            <a:endParaRPr lang="ja-JP" altLang="en-US" sz="4000" b="1" dirty="0">
              <a:latin typeface="+mn-ea"/>
            </a:endParaRPr>
          </a:p>
        </p:txBody>
      </p:sp>
      <p:sp>
        <p:nvSpPr>
          <p:cNvPr id="20" name="テキスト ボックス 19">
            <a:extLst>
              <a:ext uri="{FF2B5EF4-FFF2-40B4-BE49-F238E27FC236}">
                <a16:creationId xmlns:a16="http://schemas.microsoft.com/office/drawing/2014/main" id="{DE26E6D0-F9D4-637E-2916-5A3855DF100D}"/>
              </a:ext>
            </a:extLst>
          </p:cNvPr>
          <p:cNvSpPr txBox="1"/>
          <p:nvPr/>
        </p:nvSpPr>
        <p:spPr>
          <a:xfrm>
            <a:off x="3905185" y="3115875"/>
            <a:ext cx="2537430" cy="2215991"/>
          </a:xfrm>
          <a:prstGeom prst="rect">
            <a:avLst/>
          </a:prstGeom>
          <a:noFill/>
          <a:ln>
            <a:noFill/>
          </a:ln>
        </p:spPr>
        <p:txBody>
          <a:bodyPr wrap="square" lIns="0" tIns="0" rIns="0" bIns="0" rtlCol="0">
            <a:spAutoFit/>
          </a:bodyPr>
          <a:lstStyle/>
          <a:p>
            <a:r>
              <a:rPr lang="ja-JP" altLang="en-US" sz="1600" dirty="0"/>
              <a:t>条件のよい個室などに入院する場合は、</a:t>
            </a:r>
            <a:r>
              <a:rPr lang="ja-JP" altLang="en-US" sz="1600" b="1" dirty="0"/>
              <a:t>大部屋との差額料金（差額ベッド代）が全額自己負担</a:t>
            </a:r>
            <a:r>
              <a:rPr lang="ja-JP" altLang="en-US" sz="1600" dirty="0"/>
              <a:t>となります。</a:t>
            </a:r>
            <a:endParaRPr lang="en-US" altLang="ja-JP" sz="1600" dirty="0"/>
          </a:p>
          <a:p>
            <a:endParaRPr lang="en-US" altLang="ja-JP" sz="1600" dirty="0"/>
          </a:p>
          <a:p>
            <a:r>
              <a:rPr lang="ja-JP" altLang="en-US" sz="1600" dirty="0"/>
              <a:t>差額ベッド代のかかる病室に入院する場合は、病院は患者または家族の同意を得ることになっています。</a:t>
            </a:r>
            <a:endParaRPr lang="en-US" altLang="ja-JP" sz="1600" dirty="0"/>
          </a:p>
        </p:txBody>
      </p:sp>
      <p:sp>
        <p:nvSpPr>
          <p:cNvPr id="22" name="テキスト ボックス 21">
            <a:extLst>
              <a:ext uri="{FF2B5EF4-FFF2-40B4-BE49-F238E27FC236}">
                <a16:creationId xmlns:a16="http://schemas.microsoft.com/office/drawing/2014/main" id="{F87B255F-B377-AF89-60A7-F0CCBCD16129}"/>
              </a:ext>
            </a:extLst>
          </p:cNvPr>
          <p:cNvSpPr txBox="1"/>
          <p:nvPr/>
        </p:nvSpPr>
        <p:spPr>
          <a:xfrm>
            <a:off x="6828086" y="1996455"/>
            <a:ext cx="4830514" cy="615553"/>
          </a:xfrm>
          <a:prstGeom prst="rect">
            <a:avLst/>
          </a:prstGeom>
          <a:noFill/>
        </p:spPr>
        <p:txBody>
          <a:bodyPr wrap="square">
            <a:spAutoFit/>
          </a:bodyPr>
          <a:lstStyle/>
          <a:p>
            <a:r>
              <a:rPr lang="ja-JP" altLang="en-US" sz="2000" b="1" i="0" u="none" strike="noStrike" baseline="0" dirty="0">
                <a:solidFill>
                  <a:srgbClr val="0097B0"/>
                </a:solidFill>
              </a:rPr>
              <a:t>■</a:t>
            </a:r>
            <a:r>
              <a:rPr lang="ja-JP" altLang="en-US" sz="2000" b="1" dirty="0">
                <a:solidFill>
                  <a:srgbClr val="000000"/>
                </a:solidFill>
              </a:rPr>
              <a:t>入院時の自己負担費用</a:t>
            </a:r>
            <a:endParaRPr lang="en-US" altLang="ja-JP" sz="2000" b="1" dirty="0">
              <a:solidFill>
                <a:srgbClr val="000000"/>
              </a:solidFill>
            </a:endParaRPr>
          </a:p>
          <a:p>
            <a:r>
              <a:rPr lang="en-US" altLang="ja-JP" sz="1400" b="1" dirty="0">
                <a:solidFill>
                  <a:srgbClr val="000000"/>
                </a:solidFill>
              </a:rPr>
              <a:t>    ( </a:t>
            </a:r>
            <a:r>
              <a:rPr lang="ja-JP" altLang="en-US" sz="1400" b="1" dirty="0">
                <a:solidFill>
                  <a:srgbClr val="000000"/>
                </a:solidFill>
              </a:rPr>
              <a:t>直近 </a:t>
            </a:r>
            <a:r>
              <a:rPr lang="en-US" altLang="ja-JP" sz="1400" b="1" dirty="0">
                <a:solidFill>
                  <a:srgbClr val="000000"/>
                </a:solidFill>
              </a:rPr>
              <a:t>5 </a:t>
            </a:r>
            <a:r>
              <a:rPr lang="ja-JP" altLang="en-US" sz="1400" b="1" dirty="0">
                <a:solidFill>
                  <a:srgbClr val="000000"/>
                </a:solidFill>
              </a:rPr>
              <a:t>年間に入院し、自己負担費用を支払った人 </a:t>
            </a:r>
            <a:r>
              <a:rPr lang="en-US" altLang="ja-JP" sz="1400" b="1" dirty="0">
                <a:solidFill>
                  <a:srgbClr val="000000"/>
                </a:solidFill>
              </a:rPr>
              <a:t>)</a:t>
            </a:r>
            <a:endParaRPr lang="ja-JP" altLang="en-US" sz="2000" b="1" dirty="0"/>
          </a:p>
        </p:txBody>
      </p:sp>
      <p:sp>
        <p:nvSpPr>
          <p:cNvPr id="30" name="正方形/長方形 29">
            <a:extLst>
              <a:ext uri="{FF2B5EF4-FFF2-40B4-BE49-F238E27FC236}">
                <a16:creationId xmlns:a16="http://schemas.microsoft.com/office/drawing/2014/main" id="{88D6D76A-A187-D44D-C197-69712A766B6A}"/>
              </a:ext>
            </a:extLst>
          </p:cNvPr>
          <p:cNvSpPr/>
          <p:nvPr/>
        </p:nvSpPr>
        <p:spPr>
          <a:xfrm>
            <a:off x="9188957" y="5915665"/>
            <a:ext cx="3255906" cy="481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ctr"/>
          <a:lstStyle/>
          <a:p>
            <a:r>
              <a:rPr lang="ja-JP" altLang="en-US" sz="1200" b="1" dirty="0">
                <a:solidFill>
                  <a:schemeClr val="tx1"/>
                </a:solidFill>
              </a:rPr>
              <a:t> ＜生命保険文化センター</a:t>
            </a:r>
            <a:endParaRPr lang="en-US" altLang="ja-JP" sz="1200" b="1" dirty="0">
              <a:solidFill>
                <a:schemeClr val="tx1"/>
              </a:solidFill>
            </a:endParaRPr>
          </a:p>
          <a:p>
            <a:r>
              <a:rPr lang="ja-JP" altLang="en-US" sz="1200" b="1" dirty="0">
                <a:solidFill>
                  <a:schemeClr val="tx1"/>
                </a:solidFill>
              </a:rPr>
              <a:t>　「生活保障に関する調査」</a:t>
            </a:r>
            <a:r>
              <a:rPr lang="en-US" altLang="ja-JP" sz="1200" b="1" dirty="0">
                <a:solidFill>
                  <a:schemeClr val="tx1"/>
                </a:solidFill>
              </a:rPr>
              <a:t>(2025 </a:t>
            </a:r>
            <a:r>
              <a:rPr lang="ja-JP" altLang="en-US" sz="1200" b="1" dirty="0">
                <a:solidFill>
                  <a:schemeClr val="tx1"/>
                </a:solidFill>
              </a:rPr>
              <a:t>年度</a:t>
            </a:r>
            <a:r>
              <a:rPr lang="en-US" altLang="ja-JP" sz="1200" b="1" dirty="0">
                <a:solidFill>
                  <a:schemeClr val="tx1"/>
                </a:solidFill>
              </a:rPr>
              <a:t>)</a:t>
            </a:r>
            <a:r>
              <a:rPr lang="ja-JP" altLang="en-US" sz="1200" b="1" dirty="0">
                <a:solidFill>
                  <a:schemeClr val="tx1"/>
                </a:solidFill>
              </a:rPr>
              <a:t>＞</a:t>
            </a:r>
            <a:endParaRPr kumimoji="1" lang="ja-JP" altLang="en-US" sz="800" b="1" dirty="0">
              <a:solidFill>
                <a:schemeClr val="tx1"/>
              </a:solidFill>
            </a:endParaRPr>
          </a:p>
        </p:txBody>
      </p:sp>
      <p:cxnSp>
        <p:nvCxnSpPr>
          <p:cNvPr id="32" name="直線コネクタ 31">
            <a:extLst>
              <a:ext uri="{FF2B5EF4-FFF2-40B4-BE49-F238E27FC236}">
                <a16:creationId xmlns:a16="http://schemas.microsoft.com/office/drawing/2014/main" id="{079D04AD-58FB-5CC0-C0A4-FEE7E8506BD1}"/>
              </a:ext>
            </a:extLst>
          </p:cNvPr>
          <p:cNvCxnSpPr/>
          <p:nvPr/>
        </p:nvCxnSpPr>
        <p:spPr>
          <a:xfrm>
            <a:off x="6537171" y="2015505"/>
            <a:ext cx="0" cy="4644000"/>
          </a:xfrm>
          <a:prstGeom prst="line">
            <a:avLst/>
          </a:prstGeom>
          <a:ln w="38100">
            <a:solidFill>
              <a:srgbClr val="0097B0"/>
            </a:solidFill>
            <a:prstDash val="sysDot"/>
          </a:ln>
        </p:spPr>
        <p:style>
          <a:lnRef idx="2">
            <a:schemeClr val="accent1"/>
          </a:lnRef>
          <a:fillRef idx="0">
            <a:schemeClr val="accent1"/>
          </a:fillRef>
          <a:effectRef idx="1">
            <a:schemeClr val="accent1"/>
          </a:effectRef>
          <a:fontRef idx="minor">
            <a:schemeClr val="tx1"/>
          </a:fontRef>
        </p:style>
      </p:cxnSp>
      <p:sp>
        <p:nvSpPr>
          <p:cNvPr id="34" name="吹き出し: 四角形 33">
            <a:extLst>
              <a:ext uri="{FF2B5EF4-FFF2-40B4-BE49-F238E27FC236}">
                <a16:creationId xmlns:a16="http://schemas.microsoft.com/office/drawing/2014/main" id="{149E74F8-5B04-71FA-CB88-5F3E4DE6A15F}"/>
              </a:ext>
            </a:extLst>
          </p:cNvPr>
          <p:cNvSpPr/>
          <p:nvPr/>
        </p:nvSpPr>
        <p:spPr>
          <a:xfrm>
            <a:off x="10933682" y="2886340"/>
            <a:ext cx="1188000" cy="570778"/>
          </a:xfrm>
          <a:prstGeom prst="wedgeRectCallout">
            <a:avLst>
              <a:gd name="adj1" fmla="val 232"/>
              <a:gd name="adj2" fmla="val 80137"/>
            </a:avLst>
          </a:prstGeom>
          <a:solidFill>
            <a:schemeClr val="bg1"/>
          </a:solidFill>
          <a:ln>
            <a:solidFill>
              <a:srgbClr val="0097B0"/>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r>
              <a:rPr lang="en-US" altLang="ja-JP" sz="1600" dirty="0">
                <a:solidFill>
                  <a:schemeClr val="tx1"/>
                </a:solidFill>
                <a:latin typeface="UD デジタル 教科書体 NP-B" panose="02020700000000000000" pitchFamily="18" charset="-128"/>
                <a:ea typeface="UD デジタル 教科書体 NP-B" panose="02020700000000000000" pitchFamily="18" charset="-128"/>
              </a:rPr>
              <a:t>20</a:t>
            </a:r>
            <a:r>
              <a:rPr lang="ja-JP" altLang="en-US" sz="1600" dirty="0">
                <a:solidFill>
                  <a:schemeClr val="tx1"/>
                </a:solidFill>
                <a:latin typeface="UD デジタル 教科書体 NP-B" panose="02020700000000000000" pitchFamily="18" charset="-128"/>
                <a:ea typeface="UD デジタル 教科書体 NP-B" panose="02020700000000000000" pitchFamily="18" charset="-128"/>
              </a:rPr>
              <a:t>万円未満</a:t>
            </a:r>
            <a:endParaRPr lang="en-US" altLang="ja-JP" sz="1600"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1600" dirty="0">
                <a:solidFill>
                  <a:schemeClr val="tx1"/>
                </a:solidFill>
                <a:latin typeface="UD デジタル 教科書体 NP-B" panose="02020700000000000000" pitchFamily="18" charset="-128"/>
                <a:ea typeface="UD デジタル 教科書体 NP-B" panose="02020700000000000000" pitchFamily="18" charset="-128"/>
              </a:rPr>
              <a:t> が</a:t>
            </a:r>
            <a:r>
              <a:rPr lang="ja-JP" altLang="en-US" sz="1600" dirty="0">
                <a:solidFill>
                  <a:schemeClr val="tx1"/>
                </a:solidFill>
                <a:highlight>
                  <a:srgbClr val="FFFCDB"/>
                </a:highlight>
                <a:latin typeface="UD デジタル 教科書体 NP-B" panose="02020700000000000000" pitchFamily="18" charset="-128"/>
                <a:ea typeface="UD デジタル 教科書体 NP-B" panose="02020700000000000000" pitchFamily="18" charset="-128"/>
              </a:rPr>
              <a:t>約７割</a:t>
            </a:r>
            <a:endParaRPr lang="en-US" altLang="ja-JP" sz="1600" dirty="0">
              <a:solidFill>
                <a:schemeClr val="tx1"/>
              </a:solidFill>
              <a:highlight>
                <a:srgbClr val="FFFCDB"/>
              </a:highlight>
              <a:latin typeface="UD デジタル 教科書体 NP-B" panose="02020700000000000000" pitchFamily="18" charset="-128"/>
              <a:ea typeface="UD デジタル 教科書体 NP-B" panose="02020700000000000000" pitchFamily="18" charset="-128"/>
            </a:endParaRPr>
          </a:p>
        </p:txBody>
      </p:sp>
      <p:sp>
        <p:nvSpPr>
          <p:cNvPr id="11" name="テキスト ボックス 10">
            <a:extLst>
              <a:ext uri="{FF2B5EF4-FFF2-40B4-BE49-F238E27FC236}">
                <a16:creationId xmlns:a16="http://schemas.microsoft.com/office/drawing/2014/main" id="{5A890795-B1F4-B476-8752-672FCE5667DC}"/>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22EDAF5B-163D-F3B0-67F2-29200C89762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
        <p:nvSpPr>
          <p:cNvPr id="17" name="正方形/長方形 16">
            <a:extLst>
              <a:ext uri="{FF2B5EF4-FFF2-40B4-BE49-F238E27FC236}">
                <a16:creationId xmlns:a16="http://schemas.microsoft.com/office/drawing/2014/main" id="{892A7458-B806-DD65-FC6E-E2FF165D55AB}"/>
              </a:ext>
            </a:extLst>
          </p:cNvPr>
          <p:cNvSpPr/>
          <p:nvPr/>
        </p:nvSpPr>
        <p:spPr>
          <a:xfrm>
            <a:off x="6676330" y="5321423"/>
            <a:ext cx="2280431" cy="1135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rtlCol="0" anchor="t"/>
          <a:lstStyle/>
          <a:p>
            <a:r>
              <a:rPr lang="ja-JP" altLang="en-US" sz="1400" dirty="0">
                <a:solidFill>
                  <a:schemeClr val="tx1"/>
                </a:solidFill>
              </a:rPr>
              <a:t>自己負担費用とは、治療費、食事代、差額ベッド代、交通費、衣類・日用品費などを含み、高額療養費制度を利用した場合は利用後の金額です。</a:t>
            </a:r>
            <a:endParaRPr kumimoji="1" lang="ja-JP" altLang="en-US" sz="1400" dirty="0">
              <a:solidFill>
                <a:schemeClr val="tx1"/>
              </a:solidFill>
            </a:endParaRPr>
          </a:p>
        </p:txBody>
      </p:sp>
    </p:spTree>
    <p:extLst>
      <p:ext uri="{BB962C8B-B14F-4D97-AF65-F5344CB8AC3E}">
        <p14:creationId xmlns:p14="http://schemas.microsoft.com/office/powerpoint/2010/main" val="22421540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03C32-7C28-9674-964A-17964D7CE99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EF5A739-79CA-1F94-9A38-F6BF66C8819F}"/>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FC1A98E-71D4-A398-F1F3-6BF2632C66E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73792ADA-3A0D-454B-B852-82A558E01E9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E9C84DEE-2DB5-D8A8-49C9-EB9AD08DED2F}"/>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983D7E9E-897A-C871-BCB6-53AD370BB4B0}"/>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F2588338-BD25-3953-3B48-7AD9C755C352}"/>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27</a:t>
              </a:r>
              <a:r>
                <a:rPr kumimoji="1" lang="ja-JP" altLang="en-US" sz="1400" dirty="0"/>
                <a:t>ページ</a:t>
              </a:r>
            </a:p>
          </p:txBody>
        </p:sp>
      </p:grpSp>
      <p:pic>
        <p:nvPicPr>
          <p:cNvPr id="3" name="図 2">
            <a:extLst>
              <a:ext uri="{FF2B5EF4-FFF2-40B4-BE49-F238E27FC236}">
                <a16:creationId xmlns:a16="http://schemas.microsoft.com/office/drawing/2014/main" id="{7D95BA07-3D2C-B5CA-3449-449235313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2" name="テキスト ボックス 11">
            <a:extLst>
              <a:ext uri="{FF2B5EF4-FFF2-40B4-BE49-F238E27FC236}">
                <a16:creationId xmlns:a16="http://schemas.microsoft.com/office/drawing/2014/main" id="{45F8D4FD-F0F8-E010-553F-DEDA5A8C0965}"/>
              </a:ext>
            </a:extLst>
          </p:cNvPr>
          <p:cNvSpPr txBox="1"/>
          <p:nvPr/>
        </p:nvSpPr>
        <p:spPr>
          <a:xfrm>
            <a:off x="646473" y="1708111"/>
            <a:ext cx="3304013" cy="461665"/>
          </a:xfrm>
          <a:prstGeom prst="rect">
            <a:avLst/>
          </a:prstGeom>
          <a:noFill/>
        </p:spPr>
        <p:txBody>
          <a:bodyPr wrap="square">
            <a:spAutoFit/>
          </a:bodyPr>
          <a:lstStyle/>
          <a:p>
            <a:r>
              <a:rPr lang="ja-JP" altLang="en-US" sz="2400" b="1" i="0" u="none" strike="noStrike" baseline="0" dirty="0">
                <a:solidFill>
                  <a:srgbClr val="0097B0"/>
                </a:solidFill>
                <a:latin typeface="PUDShinGoPr6N-Medium"/>
              </a:rPr>
              <a:t>■</a:t>
            </a:r>
            <a:r>
              <a:rPr lang="ja-JP" altLang="en-US" sz="2400" b="1" i="0" u="none" strike="noStrike" baseline="0" dirty="0">
                <a:latin typeface="PUDShinGoPr6N-Medium"/>
              </a:rPr>
              <a:t>先進医療の技術料</a:t>
            </a:r>
            <a:endParaRPr lang="ja-JP" altLang="en-US" sz="2400" b="1" dirty="0"/>
          </a:p>
        </p:txBody>
      </p:sp>
      <p:sp>
        <p:nvSpPr>
          <p:cNvPr id="15" name="テキスト ボックス 14">
            <a:extLst>
              <a:ext uri="{FF2B5EF4-FFF2-40B4-BE49-F238E27FC236}">
                <a16:creationId xmlns:a16="http://schemas.microsoft.com/office/drawing/2014/main" id="{B5629DA6-22B9-9248-6AEB-3BB05F9CAF34}"/>
              </a:ext>
            </a:extLst>
          </p:cNvPr>
          <p:cNvSpPr txBox="1"/>
          <p:nvPr/>
        </p:nvSpPr>
        <p:spPr>
          <a:xfrm>
            <a:off x="962477" y="2094603"/>
            <a:ext cx="10583050" cy="1477328"/>
          </a:xfrm>
          <a:prstGeom prst="rect">
            <a:avLst/>
          </a:prstGeom>
          <a:noFill/>
        </p:spPr>
        <p:txBody>
          <a:bodyPr wrap="square">
            <a:spAutoFit/>
          </a:bodyPr>
          <a:lstStyle/>
          <a:p>
            <a:r>
              <a:rPr lang="ja-JP" altLang="en-US" dirty="0"/>
              <a:t>　先進医療では、保険診療と保険外診療の併用が認められており、</a:t>
            </a:r>
            <a:r>
              <a:rPr lang="ja-JP" altLang="en-US" b="1" dirty="0"/>
              <a:t>先進医療の技術料は全額自己負担</a:t>
            </a:r>
            <a:r>
              <a:rPr lang="ja-JP" altLang="en-US" dirty="0"/>
              <a:t>となりますが、診察などの</a:t>
            </a:r>
            <a:r>
              <a:rPr lang="ja-JP" altLang="en-US" b="1" dirty="0"/>
              <a:t>一般の治療にかかる費用は保険診療の対象</a:t>
            </a:r>
            <a:r>
              <a:rPr lang="ja-JP" altLang="en-US" dirty="0"/>
              <a:t>となります。</a:t>
            </a:r>
            <a:endParaRPr lang="en-US" altLang="ja-JP" dirty="0"/>
          </a:p>
          <a:p>
            <a:r>
              <a:rPr lang="ja-JP" altLang="en-US" dirty="0"/>
              <a:t>　先進医療となるには、「厚生労働大臣が定める先進医療技術」に該当し、定められた適応症の治療・検査などのために、届出をした医療機関で医療技術を受けることが必要です。対象となる医療技術はその時々で変わります。</a:t>
            </a:r>
          </a:p>
        </p:txBody>
      </p:sp>
      <p:pic>
        <p:nvPicPr>
          <p:cNvPr id="17" name="図 16">
            <a:extLst>
              <a:ext uri="{FF2B5EF4-FFF2-40B4-BE49-F238E27FC236}">
                <a16:creationId xmlns:a16="http://schemas.microsoft.com/office/drawing/2014/main" id="{6D48EFF5-4DB9-CE21-302D-4D656033BA4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65638" y="3547599"/>
            <a:ext cx="10060723" cy="2451110"/>
          </a:xfrm>
          <a:prstGeom prst="rect">
            <a:avLst/>
          </a:prstGeom>
        </p:spPr>
      </p:pic>
      <p:sp>
        <p:nvSpPr>
          <p:cNvPr id="19" name="テキスト ボックス 18">
            <a:extLst>
              <a:ext uri="{FF2B5EF4-FFF2-40B4-BE49-F238E27FC236}">
                <a16:creationId xmlns:a16="http://schemas.microsoft.com/office/drawing/2014/main" id="{C40A4740-6C23-267A-35A2-D7E032C0864C}"/>
              </a:ext>
            </a:extLst>
          </p:cNvPr>
          <p:cNvSpPr txBox="1"/>
          <p:nvPr/>
        </p:nvSpPr>
        <p:spPr>
          <a:xfrm>
            <a:off x="3609975" y="6051068"/>
            <a:ext cx="8582025" cy="307777"/>
          </a:xfrm>
          <a:prstGeom prst="rect">
            <a:avLst/>
          </a:prstGeom>
          <a:noFill/>
        </p:spPr>
        <p:txBody>
          <a:bodyPr wrap="square">
            <a:spAutoFit/>
          </a:bodyPr>
          <a:lstStyle/>
          <a:p>
            <a:r>
              <a:rPr lang="ja-JP" altLang="en-US" sz="1400" b="1" i="0" u="none" strike="noStrike" baseline="0" dirty="0"/>
              <a:t>＜先進医療会議「令和</a:t>
            </a:r>
            <a:r>
              <a:rPr lang="en-US" altLang="ja-JP" sz="1400" b="1" i="0" u="none" strike="noStrike" baseline="0" dirty="0"/>
              <a:t>7 </a:t>
            </a:r>
            <a:r>
              <a:rPr lang="ja-JP" altLang="en-US" sz="1400" b="1" i="0" u="none" strike="noStrike" baseline="0" dirty="0"/>
              <a:t>年</a:t>
            </a:r>
            <a:r>
              <a:rPr lang="en-US" altLang="ja-JP" sz="1400" b="1" i="0" u="none" strike="noStrike" baseline="0" dirty="0"/>
              <a:t>6 </a:t>
            </a:r>
            <a:r>
              <a:rPr lang="ja-JP" altLang="en-US" sz="1400" b="1" i="0" u="none" strike="noStrike" baseline="0" dirty="0"/>
              <a:t>月</a:t>
            </a:r>
            <a:r>
              <a:rPr lang="en-US" altLang="ja-JP" sz="1400" b="1" i="0" u="none" strike="noStrike" baseline="0" dirty="0"/>
              <a:t>30 </a:t>
            </a:r>
            <a:r>
              <a:rPr lang="ja-JP" altLang="en-US" sz="1400" b="1" i="0" u="none" strike="noStrike" baseline="0" dirty="0"/>
              <a:t>日時点における先進医療に係る費用」</a:t>
            </a:r>
            <a:r>
              <a:rPr lang="en-US" altLang="ja-JP" sz="1400" b="1" i="0" u="none" strike="noStrike" baseline="0" dirty="0"/>
              <a:t>(</a:t>
            </a:r>
            <a:r>
              <a:rPr lang="ja-JP" altLang="en-US" sz="1400" b="1" i="0" u="none" strike="noStrike" baseline="0" dirty="0"/>
              <a:t>令和</a:t>
            </a:r>
            <a:r>
              <a:rPr lang="en-US" altLang="ja-JP" sz="1400" b="1" i="0" u="none" strike="noStrike" baseline="0" dirty="0"/>
              <a:t>7 </a:t>
            </a:r>
            <a:r>
              <a:rPr lang="ja-JP" altLang="en-US" sz="1400" b="1" i="0" u="none" strike="noStrike" baseline="0" dirty="0"/>
              <a:t>年</a:t>
            </a:r>
            <a:r>
              <a:rPr lang="en-US" altLang="ja-JP" sz="1400" b="1" i="0" u="none" strike="noStrike" baseline="0" dirty="0"/>
              <a:t>12 </a:t>
            </a:r>
            <a:r>
              <a:rPr lang="ja-JP" altLang="en-US" sz="1400" b="1" i="0" u="none" strike="noStrike" baseline="0" dirty="0"/>
              <a:t>月</a:t>
            </a:r>
            <a:r>
              <a:rPr lang="en-US" altLang="ja-JP" sz="1400" b="1" i="0" u="none" strike="noStrike" baseline="0" dirty="0"/>
              <a:t>4 </a:t>
            </a:r>
            <a:r>
              <a:rPr lang="ja-JP" altLang="en-US" sz="1400" b="1" i="0" u="none" strike="noStrike" baseline="0" dirty="0"/>
              <a:t>日</a:t>
            </a:r>
            <a:r>
              <a:rPr lang="en-US" altLang="ja-JP" sz="1400" b="1" i="0" u="none" strike="noStrike" baseline="0" dirty="0"/>
              <a:t>)</a:t>
            </a:r>
            <a:r>
              <a:rPr lang="ja-JP" altLang="en-US" sz="1400" b="1" i="0" u="none" strike="noStrike" baseline="0" dirty="0"/>
              <a:t>＞</a:t>
            </a:r>
            <a:endParaRPr lang="ja-JP" altLang="en-US" sz="4400" b="1" dirty="0"/>
          </a:p>
        </p:txBody>
      </p:sp>
      <p:sp>
        <p:nvSpPr>
          <p:cNvPr id="10" name="テキスト ボックス 9">
            <a:extLst>
              <a:ext uri="{FF2B5EF4-FFF2-40B4-BE49-F238E27FC236}">
                <a16:creationId xmlns:a16="http://schemas.microsoft.com/office/drawing/2014/main" id="{FCBAFC0A-719D-9E5F-BBA7-045ABC4D723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C20E0946-7564-D0E8-8C08-8DB28C5D769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3310237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B42C-4A15-E4B3-BBB6-F112AC2EB0F7}"/>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2D276DB-59FB-1000-5059-8E4E23B307D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55CA9B06-9340-5828-C50D-A51FB005361E}"/>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349FB3D-DE9C-5A7B-624F-33825F7AC4BF}"/>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084E064D-C758-5E17-4D61-9F468574DCFC}"/>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09B021E8-4929-F079-A5F5-FF3B6C3DEE6A}"/>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37EA071-26A7-1CA2-4182-26D22E3CACE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27</a:t>
              </a:r>
              <a:r>
                <a:rPr kumimoji="1" lang="ja-JP" altLang="en-US" sz="1400" dirty="0"/>
                <a:t>ページ</a:t>
              </a:r>
            </a:p>
          </p:txBody>
        </p:sp>
      </p:grpSp>
      <p:pic>
        <p:nvPicPr>
          <p:cNvPr id="3" name="図 2">
            <a:extLst>
              <a:ext uri="{FF2B5EF4-FFF2-40B4-BE49-F238E27FC236}">
                <a16:creationId xmlns:a16="http://schemas.microsoft.com/office/drawing/2014/main" id="{7F5A3400-693C-649F-F678-DB5825CDB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1FFCE4E3-6008-8BD9-7421-5FD26AA593FA}"/>
              </a:ext>
            </a:extLst>
          </p:cNvPr>
          <p:cNvGrpSpPr/>
          <p:nvPr/>
        </p:nvGrpSpPr>
        <p:grpSpPr>
          <a:xfrm>
            <a:off x="605844" y="1984109"/>
            <a:ext cx="7175629" cy="474365"/>
            <a:chOff x="668991" y="1990902"/>
            <a:chExt cx="4073622" cy="474365"/>
          </a:xfrm>
        </p:grpSpPr>
        <p:sp>
          <p:nvSpPr>
            <p:cNvPr id="11" name="テキスト ボックス 10">
              <a:extLst>
                <a:ext uri="{FF2B5EF4-FFF2-40B4-BE49-F238E27FC236}">
                  <a16:creationId xmlns:a16="http://schemas.microsoft.com/office/drawing/2014/main" id="{C262FCC4-0F57-36B4-6E45-C21734D02194}"/>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528A8893-43D3-D0F1-038C-6AA0AAB82219}"/>
                </a:ext>
              </a:extLst>
            </p:cNvPr>
            <p:cNvSpPr txBox="1"/>
            <p:nvPr/>
          </p:nvSpPr>
          <p:spPr>
            <a:xfrm>
              <a:off x="1363265" y="2003602"/>
              <a:ext cx="3379348" cy="461665"/>
            </a:xfrm>
            <a:prstGeom prst="rect">
              <a:avLst/>
            </a:prstGeom>
            <a:noFill/>
          </p:spPr>
          <p:txBody>
            <a:bodyPr wrap="square">
              <a:spAutoFit/>
            </a:bodyPr>
            <a:lstStyle/>
            <a:p>
              <a:r>
                <a:rPr lang="ja-JP" altLang="en-US" sz="2400" b="1" dirty="0"/>
                <a:t>紹介状なしで大病院を受診した場合</a:t>
              </a:r>
            </a:p>
          </p:txBody>
        </p:sp>
      </p:grpSp>
      <p:sp>
        <p:nvSpPr>
          <p:cNvPr id="15" name="テキスト ボックス 14">
            <a:extLst>
              <a:ext uri="{FF2B5EF4-FFF2-40B4-BE49-F238E27FC236}">
                <a16:creationId xmlns:a16="http://schemas.microsoft.com/office/drawing/2014/main" id="{AB9553DE-1965-9A52-0F86-FFD754D7092A}"/>
              </a:ext>
            </a:extLst>
          </p:cNvPr>
          <p:cNvSpPr txBox="1"/>
          <p:nvPr/>
        </p:nvSpPr>
        <p:spPr>
          <a:xfrm>
            <a:off x="541443" y="2623406"/>
            <a:ext cx="5014808" cy="1631216"/>
          </a:xfrm>
          <a:prstGeom prst="rect">
            <a:avLst/>
          </a:prstGeom>
          <a:noFill/>
        </p:spPr>
        <p:txBody>
          <a:bodyPr wrap="square">
            <a:spAutoFit/>
          </a:bodyPr>
          <a:lstStyle/>
          <a:p>
            <a:pPr algn="l"/>
            <a:r>
              <a:rPr lang="ja-JP" altLang="en-US" sz="2000" i="0" u="none" strike="noStrike" baseline="0" dirty="0"/>
              <a:t>大病院</a:t>
            </a:r>
            <a:r>
              <a:rPr lang="en-US" altLang="ja-JP" sz="2000" i="0" u="none" strike="noStrike" baseline="30000" dirty="0"/>
              <a:t>※</a:t>
            </a:r>
            <a:r>
              <a:rPr lang="ja-JP" altLang="en-US" sz="2000" i="0" u="none" strike="noStrike" baseline="0" dirty="0"/>
              <a:t>は、救急や重症患者の治療を担う役割があるため、紹介状なしで大病院を受診すると、診察料の他に各病院で設定した</a:t>
            </a:r>
            <a:r>
              <a:rPr lang="ja-JP" altLang="en-US" sz="2000" b="1" i="0" u="none" strike="noStrike" baseline="0" dirty="0"/>
              <a:t>「特別の料金」</a:t>
            </a:r>
            <a:r>
              <a:rPr lang="ja-JP" altLang="en-US" sz="2000" i="0" u="none" strike="noStrike" baseline="0" dirty="0"/>
              <a:t>がかかります（緊急時などのやむを得ない場合を除く）。</a:t>
            </a:r>
            <a:endParaRPr lang="en-US" altLang="ja-JP" sz="2000" i="0" u="none" strike="noStrike" baseline="0" dirty="0"/>
          </a:p>
        </p:txBody>
      </p:sp>
      <p:sp>
        <p:nvSpPr>
          <p:cNvPr id="17" name="テキスト ボックス 16">
            <a:extLst>
              <a:ext uri="{FF2B5EF4-FFF2-40B4-BE49-F238E27FC236}">
                <a16:creationId xmlns:a16="http://schemas.microsoft.com/office/drawing/2014/main" id="{70398662-62D5-771F-94CF-CBFBB9B78996}"/>
              </a:ext>
            </a:extLst>
          </p:cNvPr>
          <p:cNvSpPr txBox="1"/>
          <p:nvPr/>
        </p:nvSpPr>
        <p:spPr>
          <a:xfrm>
            <a:off x="479425" y="4308209"/>
            <a:ext cx="5127625" cy="830997"/>
          </a:xfrm>
          <a:prstGeom prst="rect">
            <a:avLst/>
          </a:prstGeom>
          <a:noFill/>
        </p:spPr>
        <p:txBody>
          <a:bodyPr wrap="square">
            <a:spAutoFit/>
          </a:bodyPr>
          <a:lstStyle/>
          <a:p>
            <a:pPr algn="l"/>
            <a:r>
              <a:rPr lang="en-US" altLang="ja-JP" sz="1600" i="0" u="none" strike="noStrike" baseline="0" dirty="0"/>
              <a:t>※</a:t>
            </a:r>
            <a:r>
              <a:rPr lang="ja-JP" altLang="en-US" sz="1600" i="0" u="none" strike="noStrike" baseline="0" dirty="0"/>
              <a:t>「大病院」は、特定機能病院、一般病床</a:t>
            </a:r>
            <a:r>
              <a:rPr lang="en-US" altLang="ja-JP" sz="1600" i="0" u="none" strike="noStrike" baseline="0" dirty="0"/>
              <a:t>200 </a:t>
            </a:r>
            <a:r>
              <a:rPr lang="ja-JP" altLang="en-US" sz="1600" i="0" u="none" strike="noStrike" baseline="0" dirty="0"/>
              <a:t>床以上</a:t>
            </a:r>
            <a:endParaRPr lang="en-US" altLang="ja-JP" sz="1600" i="0" u="none" strike="noStrike" baseline="0" dirty="0"/>
          </a:p>
          <a:p>
            <a:pPr algn="l"/>
            <a:r>
              <a:rPr lang="ja-JP" altLang="en-US" sz="1600" dirty="0"/>
              <a:t>　</a:t>
            </a:r>
            <a:r>
              <a:rPr lang="ja-JP" altLang="en-US" sz="1600" i="0" u="none" strike="noStrike" baseline="0" dirty="0"/>
              <a:t>の地域医療支援病院、一般病床</a:t>
            </a:r>
            <a:r>
              <a:rPr lang="en-US" altLang="ja-JP" sz="1600" i="0" u="none" strike="noStrike" baseline="0" dirty="0"/>
              <a:t>200 </a:t>
            </a:r>
            <a:r>
              <a:rPr lang="ja-JP" altLang="en-US" sz="1600" i="0" u="none" strike="noStrike" baseline="0" dirty="0"/>
              <a:t>床以上の紹介受</a:t>
            </a:r>
            <a:endParaRPr lang="en-US" altLang="ja-JP" sz="1600" i="0" u="none" strike="noStrike" baseline="0" dirty="0"/>
          </a:p>
          <a:p>
            <a:pPr algn="l"/>
            <a:r>
              <a:rPr lang="ja-JP" altLang="en-US" sz="1600" dirty="0"/>
              <a:t>　</a:t>
            </a:r>
            <a:r>
              <a:rPr lang="ja-JP" altLang="en-US" sz="1600" i="0" u="none" strike="noStrike" baseline="0" dirty="0"/>
              <a:t>診重点医療機関。</a:t>
            </a:r>
            <a:endParaRPr lang="ja-JP" altLang="en-US" sz="1600" dirty="0"/>
          </a:p>
        </p:txBody>
      </p:sp>
      <p:pic>
        <p:nvPicPr>
          <p:cNvPr id="16" name="図 15">
            <a:extLst>
              <a:ext uri="{FF2B5EF4-FFF2-40B4-BE49-F238E27FC236}">
                <a16:creationId xmlns:a16="http://schemas.microsoft.com/office/drawing/2014/main" id="{2D88262B-5720-7047-826C-BD8A606D51F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5620082" y="2751842"/>
            <a:ext cx="6264476" cy="2252396"/>
          </a:xfrm>
          <a:prstGeom prst="rect">
            <a:avLst/>
          </a:prstGeom>
        </p:spPr>
      </p:pic>
      <p:sp>
        <p:nvSpPr>
          <p:cNvPr id="14" name="テキスト ボックス 13">
            <a:extLst>
              <a:ext uri="{FF2B5EF4-FFF2-40B4-BE49-F238E27FC236}">
                <a16:creationId xmlns:a16="http://schemas.microsoft.com/office/drawing/2014/main" id="{CAEEB15D-0170-EA65-6A0A-696D13C72C50}"/>
              </a:ext>
            </a:extLst>
          </p:cNvPr>
          <p:cNvSpPr txBox="1"/>
          <p:nvPr/>
        </p:nvSpPr>
        <p:spPr>
          <a:xfrm>
            <a:off x="764353" y="5258355"/>
            <a:ext cx="10908000" cy="828000"/>
          </a:xfrm>
          <a:prstGeom prst="roundRect">
            <a:avLst>
              <a:gd name="adj" fmla="val 45143"/>
            </a:avLst>
          </a:prstGeom>
          <a:solidFill>
            <a:srgbClr val="FEE792"/>
          </a:solidFill>
        </p:spPr>
        <p:txBody>
          <a:bodyPr wrap="square">
            <a:spAutoFit/>
          </a:bodyPr>
          <a:lstStyle/>
          <a:p>
            <a:pPr algn="l"/>
            <a:r>
              <a:rPr lang="ja-JP" altLang="en-US" b="1" i="0" u="none" strike="noStrike" baseline="0" dirty="0"/>
              <a:t> 健康の相談や体の不調を感じたときは、まずは身近な診療所やクリニックなどを受診しましょう。</a:t>
            </a:r>
            <a:endParaRPr lang="en-US" altLang="ja-JP" b="1" i="0" u="none" strike="noStrike" baseline="0" dirty="0"/>
          </a:p>
          <a:p>
            <a:pPr algn="l"/>
            <a:r>
              <a:rPr lang="ja-JP" altLang="en-US" b="1" i="0" u="none" strike="noStrike" baseline="0" dirty="0"/>
              <a:t> 必要に応じて適切な医療機関を紹介してもらえます。</a:t>
            </a:r>
          </a:p>
        </p:txBody>
      </p:sp>
      <p:sp>
        <p:nvSpPr>
          <p:cNvPr id="21" name="テキスト ボックス 20">
            <a:extLst>
              <a:ext uri="{FF2B5EF4-FFF2-40B4-BE49-F238E27FC236}">
                <a16:creationId xmlns:a16="http://schemas.microsoft.com/office/drawing/2014/main" id="{217A6360-7BFE-55DB-FF34-F2040EF51D85}"/>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定年退職後の公的医療保険制度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3EF7F904-09A0-EFF0-83C9-F34F716BE2B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7890511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B7774-31E0-ED57-582E-DEE395A19DBC}"/>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8662948-0A14-7436-8E2B-D566C5D01DFB}"/>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CB6768A-C71F-0C72-2621-9C040928A9F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3483661-0608-9DA5-42DB-6F671BCC6B05}"/>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E4280386-FD5C-F106-F5CE-32CF19C9E5A6}"/>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DB4C19C6-B401-824A-CF0A-D2BF8FA85F0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8D365999-B2C5-F06B-9BFE-16BBD8E892BB}"/>
                </a:ext>
              </a:extLst>
            </p:cNvPr>
            <p:cNvSpPr txBox="1">
              <a:spLocks noGrp="1" noRot="1" noMove="1" noResize="1" noEditPoints="1" noAdjustHandles="1" noChangeArrowheads="1" noChangeShapeType="1"/>
            </p:cNvSpPr>
            <p:nvPr/>
          </p:nvSpPr>
          <p:spPr>
            <a:xfrm>
              <a:off x="-9338"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28</a:t>
              </a:r>
              <a:r>
                <a:rPr kumimoji="1" lang="ja-JP" altLang="en-US" sz="1400" dirty="0"/>
                <a:t>ページ</a:t>
              </a:r>
            </a:p>
          </p:txBody>
        </p:sp>
      </p:grpSp>
      <p:pic>
        <p:nvPicPr>
          <p:cNvPr id="3" name="図 2">
            <a:extLst>
              <a:ext uri="{FF2B5EF4-FFF2-40B4-BE49-F238E27FC236}">
                <a16:creationId xmlns:a16="http://schemas.microsoft.com/office/drawing/2014/main" id="{312722D9-63AD-3ED3-8271-BC8106610A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3" name="テキスト ボックス 12">
            <a:extLst>
              <a:ext uri="{FF2B5EF4-FFF2-40B4-BE49-F238E27FC236}">
                <a16:creationId xmlns:a16="http://schemas.microsoft.com/office/drawing/2014/main" id="{6AD9E4D3-B7DF-8EDF-F14F-624D72779014}"/>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2" name="グループ化 1">
            <a:extLst>
              <a:ext uri="{FF2B5EF4-FFF2-40B4-BE49-F238E27FC236}">
                <a16:creationId xmlns:a16="http://schemas.microsoft.com/office/drawing/2014/main" id="{B2647EB5-84A8-BEE4-C3F6-9852A0725DFE}"/>
              </a:ext>
            </a:extLst>
          </p:cNvPr>
          <p:cNvGrpSpPr/>
          <p:nvPr/>
        </p:nvGrpSpPr>
        <p:grpSpPr>
          <a:xfrm>
            <a:off x="728162" y="1705440"/>
            <a:ext cx="3981724" cy="541110"/>
            <a:chOff x="668991" y="1966346"/>
            <a:chExt cx="2260434" cy="541110"/>
          </a:xfrm>
        </p:grpSpPr>
        <p:sp>
          <p:nvSpPr>
            <p:cNvPr id="10" name="テキスト ボックス 9">
              <a:extLst>
                <a:ext uri="{FF2B5EF4-FFF2-40B4-BE49-F238E27FC236}">
                  <a16:creationId xmlns:a16="http://schemas.microsoft.com/office/drawing/2014/main" id="{B06ECB66-755D-C570-9D82-32736B91F8D5}"/>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１</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54EFE4F7-21CA-AD60-9EE8-9440091F6770}"/>
                </a:ext>
              </a:extLst>
            </p:cNvPr>
            <p:cNvSpPr txBox="1"/>
            <p:nvPr/>
          </p:nvSpPr>
          <p:spPr>
            <a:xfrm>
              <a:off x="989640" y="1984236"/>
              <a:ext cx="1939785" cy="523220"/>
            </a:xfrm>
            <a:prstGeom prst="rect">
              <a:avLst/>
            </a:prstGeom>
            <a:noFill/>
          </p:spPr>
          <p:txBody>
            <a:bodyPr wrap="square">
              <a:spAutoFit/>
            </a:bodyPr>
            <a:lstStyle/>
            <a:p>
              <a:r>
                <a:rPr lang="ja-JP" altLang="en-US" sz="2800" b="1" dirty="0">
                  <a:latin typeface="PUDShinGoPr6N-Medium"/>
                </a:rPr>
                <a:t>被保険者</a:t>
              </a:r>
              <a:endParaRPr lang="ja-JP" altLang="en-US" sz="2800" b="1" dirty="0"/>
            </a:p>
          </p:txBody>
        </p:sp>
      </p:grpSp>
      <p:sp>
        <p:nvSpPr>
          <p:cNvPr id="16" name="テキスト ボックス 15">
            <a:extLst>
              <a:ext uri="{FF2B5EF4-FFF2-40B4-BE49-F238E27FC236}">
                <a16:creationId xmlns:a16="http://schemas.microsoft.com/office/drawing/2014/main" id="{193CCDDF-E9FE-2CE1-8697-42BBEFC29A2A}"/>
              </a:ext>
            </a:extLst>
          </p:cNvPr>
          <p:cNvSpPr txBox="1"/>
          <p:nvPr/>
        </p:nvSpPr>
        <p:spPr>
          <a:xfrm>
            <a:off x="705813" y="2306615"/>
            <a:ext cx="7969524" cy="646331"/>
          </a:xfrm>
          <a:prstGeom prst="rect">
            <a:avLst/>
          </a:prstGeom>
          <a:noFill/>
        </p:spPr>
        <p:txBody>
          <a:bodyPr wrap="square">
            <a:spAutoFit/>
          </a:bodyPr>
          <a:lstStyle/>
          <a:p>
            <a:r>
              <a:rPr lang="ja-JP" altLang="en-US" sz="2000" dirty="0">
                <a:solidFill>
                  <a:srgbClr val="384A9D"/>
                </a:solidFill>
              </a:rPr>
              <a:t>●</a:t>
            </a:r>
            <a:r>
              <a:rPr lang="ja-JP" altLang="en-US" sz="2000" b="1" dirty="0"/>
              <a:t>第１号被保険者（65 歳以上）</a:t>
            </a:r>
            <a:endParaRPr lang="en-US" altLang="ja-JP" sz="2000" b="1" dirty="0"/>
          </a:p>
          <a:p>
            <a:r>
              <a:rPr lang="ja-JP" altLang="en-US" sz="1600" dirty="0"/>
              <a:t>    要介護状態になった原因を問わず、介護サービスを利用できます。</a:t>
            </a:r>
          </a:p>
        </p:txBody>
      </p:sp>
      <p:sp>
        <p:nvSpPr>
          <p:cNvPr id="18" name="テキスト ボックス 17">
            <a:extLst>
              <a:ext uri="{FF2B5EF4-FFF2-40B4-BE49-F238E27FC236}">
                <a16:creationId xmlns:a16="http://schemas.microsoft.com/office/drawing/2014/main" id="{CEE8AF7F-DAC9-F4CA-DC20-C1ED070BEF70}"/>
              </a:ext>
            </a:extLst>
          </p:cNvPr>
          <p:cNvSpPr txBox="1"/>
          <p:nvPr/>
        </p:nvSpPr>
        <p:spPr>
          <a:xfrm>
            <a:off x="705813" y="2980928"/>
            <a:ext cx="10758025" cy="892552"/>
          </a:xfrm>
          <a:prstGeom prst="rect">
            <a:avLst/>
          </a:prstGeom>
          <a:noFill/>
        </p:spPr>
        <p:txBody>
          <a:bodyPr wrap="square">
            <a:spAutoFit/>
          </a:bodyPr>
          <a:lstStyle/>
          <a:p>
            <a:r>
              <a:rPr lang="ja-JP" altLang="en-US" sz="2000" dirty="0">
                <a:solidFill>
                  <a:srgbClr val="384A9D"/>
                </a:solidFill>
              </a:rPr>
              <a:t>●</a:t>
            </a:r>
            <a:r>
              <a:rPr lang="ja-JP" altLang="en-US" sz="2000" b="1" dirty="0"/>
              <a:t>第２号被保険者（40 歳〜 64 歳）</a:t>
            </a:r>
            <a:endParaRPr lang="en-US" altLang="ja-JP" sz="2000" b="1" dirty="0"/>
          </a:p>
          <a:p>
            <a:r>
              <a:rPr lang="ja-JP" altLang="en-US" sz="1600" dirty="0"/>
              <a:t>    要介護状態になった原因が次の 16 種類の特定疾病に限り、介護サービスを利用できます。事故などによるケガで</a:t>
            </a:r>
            <a:endParaRPr lang="en-US" altLang="ja-JP" sz="1600" dirty="0"/>
          </a:p>
          <a:p>
            <a:r>
              <a:rPr lang="ja-JP" altLang="en-US" sz="1600" dirty="0"/>
              <a:t>　介護が必要になっても、介護保険は利用できません（障害福祉サービスの対象となる可能性があります）。</a:t>
            </a:r>
          </a:p>
        </p:txBody>
      </p:sp>
      <p:pic>
        <p:nvPicPr>
          <p:cNvPr id="20" name="図 19">
            <a:extLst>
              <a:ext uri="{FF2B5EF4-FFF2-40B4-BE49-F238E27FC236}">
                <a16:creationId xmlns:a16="http://schemas.microsoft.com/office/drawing/2014/main" id="{47679C8A-9865-244E-46FF-2A360EF9550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22113" y="3906012"/>
            <a:ext cx="10249146" cy="2186251"/>
          </a:xfrm>
          <a:prstGeom prst="rect">
            <a:avLst/>
          </a:prstGeom>
        </p:spPr>
      </p:pic>
      <p:pic>
        <p:nvPicPr>
          <p:cNvPr id="22" name="図 21">
            <a:extLst>
              <a:ext uri="{FF2B5EF4-FFF2-40B4-BE49-F238E27FC236}">
                <a16:creationId xmlns:a16="http://schemas.microsoft.com/office/drawing/2014/main" id="{98FC5057-C2B4-8893-A18F-5BE4E122DCE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8746" t="3171"/>
          <a:stretch>
            <a:fillRect/>
          </a:stretch>
        </p:blipFill>
        <p:spPr>
          <a:xfrm>
            <a:off x="9135781" y="1621964"/>
            <a:ext cx="1519527" cy="1692717"/>
          </a:xfrm>
          <a:prstGeom prst="rect">
            <a:avLst/>
          </a:prstGeom>
        </p:spPr>
      </p:pic>
      <p:sp>
        <p:nvSpPr>
          <p:cNvPr id="14" name="フッター プレースホルダー 5">
            <a:extLst>
              <a:ext uri="{FF2B5EF4-FFF2-40B4-BE49-F238E27FC236}">
                <a16:creationId xmlns:a16="http://schemas.microsoft.com/office/drawing/2014/main" id="{10AEDC27-2A11-D874-4DAE-5ABCC00DBE32}"/>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0524781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509FF-054E-E1CC-FDC8-BCBC3BFB0D3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3EAD4CF1-250D-5B75-0C3D-FB8FA53022F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BE9B7542-B559-99C1-D4DE-87C52CF0BAA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3D1404F-8307-5700-C9FC-BC31C41C2D7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8C13284F-5D80-6275-1EB7-175F3A4C797D}"/>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894C993F-E6D7-56C7-1ABC-5B9C805583E7}"/>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6BC6B18-5019-3DEA-EF12-2ED319011F8D}"/>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28</a:t>
              </a:r>
              <a:r>
                <a:rPr kumimoji="1" lang="ja-JP" altLang="en-US" sz="1400" dirty="0"/>
                <a:t>ページ</a:t>
              </a:r>
            </a:p>
          </p:txBody>
        </p:sp>
      </p:grpSp>
      <p:pic>
        <p:nvPicPr>
          <p:cNvPr id="3" name="図 2">
            <a:extLst>
              <a:ext uri="{FF2B5EF4-FFF2-40B4-BE49-F238E27FC236}">
                <a16:creationId xmlns:a16="http://schemas.microsoft.com/office/drawing/2014/main" id="{2A61A40D-CBE2-EAFA-8A4A-CCDD04B22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0FE8BFA0-A5D0-EE47-5133-9C4A6806001F}"/>
              </a:ext>
            </a:extLst>
          </p:cNvPr>
          <p:cNvGrpSpPr/>
          <p:nvPr/>
        </p:nvGrpSpPr>
        <p:grpSpPr>
          <a:xfrm>
            <a:off x="1164610" y="1720512"/>
            <a:ext cx="5680399" cy="510778"/>
            <a:chOff x="668991" y="1966346"/>
            <a:chExt cx="3224776" cy="510778"/>
          </a:xfrm>
        </p:grpSpPr>
        <p:sp>
          <p:nvSpPr>
            <p:cNvPr id="11" name="テキスト ボックス 10">
              <a:extLst>
                <a:ext uri="{FF2B5EF4-FFF2-40B4-BE49-F238E27FC236}">
                  <a16:creationId xmlns:a16="http://schemas.microsoft.com/office/drawing/2014/main" id="{44EB10F5-2EC5-03A4-E5FB-7FFFA341D29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B9097294-2B77-8093-37A2-6EEDDF61D774}"/>
                </a:ext>
              </a:extLst>
            </p:cNvPr>
            <p:cNvSpPr txBox="1"/>
            <p:nvPr/>
          </p:nvSpPr>
          <p:spPr>
            <a:xfrm>
              <a:off x="989640" y="2009901"/>
              <a:ext cx="2904127" cy="461665"/>
            </a:xfrm>
            <a:prstGeom prst="rect">
              <a:avLst/>
            </a:prstGeom>
            <a:noFill/>
          </p:spPr>
          <p:txBody>
            <a:bodyPr wrap="square">
              <a:spAutoFit/>
            </a:bodyPr>
            <a:lstStyle/>
            <a:p>
              <a:r>
                <a:rPr lang="ja-JP" altLang="en-US" sz="2400" b="1" dirty="0">
                  <a:latin typeface="PUDShinGoPr6N-Medium"/>
                </a:rPr>
                <a:t>要介護（要支援）認定の流れ</a:t>
              </a:r>
              <a:endParaRPr lang="ja-JP" altLang="en-US" sz="2400" b="1" dirty="0"/>
            </a:p>
          </p:txBody>
        </p:sp>
      </p:grpSp>
      <p:grpSp>
        <p:nvGrpSpPr>
          <p:cNvPr id="22" name="グループ化 21">
            <a:extLst>
              <a:ext uri="{FF2B5EF4-FFF2-40B4-BE49-F238E27FC236}">
                <a16:creationId xmlns:a16="http://schemas.microsoft.com/office/drawing/2014/main" id="{36085CCE-3A68-21ED-008F-47B7EDDFE0F4}"/>
              </a:ext>
            </a:extLst>
          </p:cNvPr>
          <p:cNvGrpSpPr/>
          <p:nvPr/>
        </p:nvGrpSpPr>
        <p:grpSpPr>
          <a:xfrm>
            <a:off x="1841013" y="5359737"/>
            <a:ext cx="9456190" cy="1169896"/>
            <a:chOff x="2143017" y="5533744"/>
            <a:chExt cx="8526384" cy="1169896"/>
          </a:xfrm>
        </p:grpSpPr>
        <p:grpSp>
          <p:nvGrpSpPr>
            <p:cNvPr id="17" name="グループ化 16">
              <a:extLst>
                <a:ext uri="{FF2B5EF4-FFF2-40B4-BE49-F238E27FC236}">
                  <a16:creationId xmlns:a16="http://schemas.microsoft.com/office/drawing/2014/main" id="{92DDE634-FF7C-ACE4-6EA9-B1A3CBCAAEA9}"/>
                </a:ext>
              </a:extLst>
            </p:cNvPr>
            <p:cNvGrpSpPr/>
            <p:nvPr/>
          </p:nvGrpSpPr>
          <p:grpSpPr>
            <a:xfrm>
              <a:off x="2174575" y="5533744"/>
              <a:ext cx="3560587" cy="390954"/>
              <a:chOff x="796288" y="2167724"/>
              <a:chExt cx="2021355" cy="390954"/>
            </a:xfrm>
          </p:grpSpPr>
          <p:sp>
            <p:nvSpPr>
              <p:cNvPr id="18" name="テキスト ボックス 17">
                <a:extLst>
                  <a:ext uri="{FF2B5EF4-FFF2-40B4-BE49-F238E27FC236}">
                    <a16:creationId xmlns:a16="http://schemas.microsoft.com/office/drawing/2014/main" id="{16288CC6-24B5-E019-F353-4B95AB8CB540}"/>
                  </a:ext>
                </a:extLst>
              </p:cNvPr>
              <p:cNvSpPr txBox="1"/>
              <p:nvPr/>
            </p:nvSpPr>
            <p:spPr>
              <a:xfrm>
                <a:off x="796288" y="2167724"/>
                <a:ext cx="382620" cy="369332"/>
              </a:xfrm>
              <a:prstGeom prst="homePlate">
                <a:avLst/>
              </a:prstGeom>
              <a:solidFill>
                <a:srgbClr val="F08200"/>
              </a:solidFill>
            </p:spPr>
            <p:txBody>
              <a:bodyPr wrap="square" rtlCol="0" anchor="ctr">
                <a:spAutoFit/>
              </a:bodyPr>
              <a:lstStyle/>
              <a:p>
                <a:pPr algn="ctr"/>
                <a:r>
                  <a:rPr lang="ja-JP" altLang="en-US" b="1" dirty="0">
                    <a:solidFill>
                      <a:schemeClr val="bg1"/>
                    </a:solidFill>
                  </a:rPr>
                  <a:t>参考</a:t>
                </a:r>
                <a:endParaRPr kumimoji="1" lang="en-US" altLang="ja-JP" b="1" dirty="0">
                  <a:solidFill>
                    <a:schemeClr val="bg1"/>
                  </a:solidFill>
                </a:endParaRPr>
              </a:p>
            </p:txBody>
          </p:sp>
          <p:sp>
            <p:nvSpPr>
              <p:cNvPr id="19" name="テキスト ボックス 18">
                <a:extLst>
                  <a:ext uri="{FF2B5EF4-FFF2-40B4-BE49-F238E27FC236}">
                    <a16:creationId xmlns:a16="http://schemas.microsoft.com/office/drawing/2014/main" id="{9D12447B-BED2-92E6-ECB8-5C2E0A92BEBA}"/>
                  </a:ext>
                </a:extLst>
              </p:cNvPr>
              <p:cNvSpPr txBox="1"/>
              <p:nvPr/>
            </p:nvSpPr>
            <p:spPr>
              <a:xfrm>
                <a:off x="1165634" y="2189346"/>
                <a:ext cx="1652009" cy="369332"/>
              </a:xfrm>
              <a:prstGeom prst="rect">
                <a:avLst/>
              </a:prstGeom>
              <a:noFill/>
            </p:spPr>
            <p:txBody>
              <a:bodyPr wrap="square">
                <a:spAutoFit/>
              </a:bodyPr>
              <a:lstStyle/>
              <a:p>
                <a:r>
                  <a:rPr lang="ja-JP" altLang="en-US" b="1" dirty="0"/>
                  <a:t>地域包括支援センター</a:t>
                </a:r>
              </a:p>
            </p:txBody>
          </p:sp>
        </p:grpSp>
        <p:sp>
          <p:nvSpPr>
            <p:cNvPr id="21" name="テキスト ボックス 20">
              <a:extLst>
                <a:ext uri="{FF2B5EF4-FFF2-40B4-BE49-F238E27FC236}">
                  <a16:creationId xmlns:a16="http://schemas.microsoft.com/office/drawing/2014/main" id="{D2095107-4DAE-7CE7-3C74-3EECBB87A920}"/>
                </a:ext>
              </a:extLst>
            </p:cNvPr>
            <p:cNvSpPr txBox="1"/>
            <p:nvPr/>
          </p:nvSpPr>
          <p:spPr>
            <a:xfrm>
              <a:off x="2143017" y="5964976"/>
              <a:ext cx="8526384" cy="738664"/>
            </a:xfrm>
            <a:prstGeom prst="rect">
              <a:avLst/>
            </a:prstGeom>
            <a:noFill/>
          </p:spPr>
          <p:txBody>
            <a:bodyPr wrap="square">
              <a:spAutoFit/>
            </a:bodyPr>
            <a:lstStyle/>
            <a:p>
              <a:pPr algn="l"/>
              <a:r>
                <a:rPr lang="ja-JP" altLang="en-US" sz="1400" i="0" u="none" strike="noStrike" baseline="0" dirty="0">
                  <a:latin typeface="PUDShinGoPr6N-Light"/>
                </a:rPr>
                <a:t>地域住民の生活を、介護・医療・保健・福祉の面から総合的に支援するための窓口</a:t>
              </a:r>
              <a:r>
                <a:rPr lang="ja-JP" altLang="en-US" sz="1400" dirty="0">
                  <a:latin typeface="PUDShinGoPr6N-Light"/>
                </a:rPr>
                <a:t>で、</a:t>
              </a:r>
              <a:r>
                <a:rPr lang="ja-JP" altLang="en-US" sz="1400" i="0" u="none" strike="noStrike" baseline="0" dirty="0">
                  <a:latin typeface="PUDShinGoPr6N-Light"/>
                </a:rPr>
                <a:t>市区町村や市区町村が委託する組織によって運営されています。地域包括支援センターでは、高齢者本人からの相談だけでなく、家族や友人、近所の人からの相談も受け付けています。 </a:t>
              </a:r>
              <a:endParaRPr lang="ja-JP" altLang="en-US" sz="3600" dirty="0"/>
            </a:p>
          </p:txBody>
        </p:sp>
      </p:grpSp>
      <p:pic>
        <p:nvPicPr>
          <p:cNvPr id="25" name="図 24">
            <a:extLst>
              <a:ext uri="{FF2B5EF4-FFF2-40B4-BE49-F238E27FC236}">
                <a16:creationId xmlns:a16="http://schemas.microsoft.com/office/drawing/2014/main" id="{AEABA3F1-C1AD-58EC-DDEB-DC866B949C1E}"/>
              </a:ext>
            </a:extLst>
          </p:cNvPr>
          <p:cNvPicPr>
            <a:picLocks noGrp="1" noRot="1" noChangeAspect="1" noMove="1" noResize="1" noEditPoints="1" noAdjustHandles="1" noChangeArrowheads="1" noChangeShapeType="1" noCrop="1"/>
          </p:cNvPicPr>
          <p:nvPr/>
        </p:nvPicPr>
        <p:blipFill>
          <a:blip r:embed="rId4"/>
          <a:stretch>
            <a:fillRect/>
          </a:stretch>
        </p:blipFill>
        <p:spPr>
          <a:xfrm>
            <a:off x="1597409" y="2347145"/>
            <a:ext cx="9456190" cy="2800040"/>
          </a:xfrm>
          <a:prstGeom prst="rect">
            <a:avLst/>
          </a:prstGeom>
        </p:spPr>
      </p:pic>
      <p:sp>
        <p:nvSpPr>
          <p:cNvPr id="27" name="テキスト ボックス 26">
            <a:extLst>
              <a:ext uri="{FF2B5EF4-FFF2-40B4-BE49-F238E27FC236}">
                <a16:creationId xmlns:a16="http://schemas.microsoft.com/office/drawing/2014/main" id="{0796B0C9-31EE-25E5-BCF4-411C055023A1}"/>
              </a:ext>
            </a:extLst>
          </p:cNvPr>
          <p:cNvSpPr txBox="1"/>
          <p:nvPr/>
        </p:nvSpPr>
        <p:spPr>
          <a:xfrm>
            <a:off x="5215646" y="5282022"/>
            <a:ext cx="4644000" cy="448841"/>
          </a:xfrm>
          <a:prstGeom prst="wedgeRoundRectCallout">
            <a:avLst>
              <a:gd name="adj1" fmla="val -53700"/>
              <a:gd name="adj2" fmla="val 2476"/>
              <a:gd name="adj3" fmla="val 16667"/>
            </a:avLst>
          </a:prstGeom>
          <a:solidFill>
            <a:srgbClr val="FFFCDB"/>
          </a:solidFill>
          <a:ln>
            <a:solidFill>
              <a:srgbClr val="FFC000"/>
            </a:solidFill>
          </a:ln>
        </p:spPr>
        <p:txBody>
          <a:bodyPr wrap="square" tIns="36000" bIns="0">
            <a:spAutoFit/>
          </a:bodyPr>
          <a:lstStyle/>
          <a:p>
            <a:r>
              <a:rPr kumimoji="1" lang="ja-JP" altLang="en-US" sz="1200" b="1" dirty="0">
                <a:latin typeface="UD デジタル 教科書体 NP-B" panose="02020700000000000000" pitchFamily="18" charset="-128"/>
                <a:ea typeface="UD デジタル 教科書体 NP-B" panose="02020700000000000000" pitchFamily="18" charset="-128"/>
              </a:rPr>
              <a:t>離れて暮らす親のことを相談したいときは、</a:t>
            </a:r>
            <a:endParaRPr kumimoji="1" lang="en-US" altLang="ja-JP" sz="1200" b="1" dirty="0">
              <a:latin typeface="UD デジタル 教科書体 NP-B" panose="02020700000000000000" pitchFamily="18" charset="-128"/>
              <a:ea typeface="UD デジタル 教科書体 NP-B" panose="02020700000000000000" pitchFamily="18" charset="-128"/>
            </a:endParaRPr>
          </a:p>
          <a:p>
            <a:r>
              <a:rPr kumimoji="1" lang="ja-JP" altLang="en-US" sz="1200" b="1" dirty="0">
                <a:latin typeface="UD デジタル 教科書体 NP-B" panose="02020700000000000000" pitchFamily="18" charset="-128"/>
                <a:ea typeface="UD デジタル 教科書体 NP-B" panose="02020700000000000000" pitchFamily="18" charset="-128"/>
              </a:rPr>
              <a:t>親の住んでいる地域の地域包括支援センターへ相談しましょう。</a:t>
            </a:r>
          </a:p>
        </p:txBody>
      </p:sp>
      <p:sp>
        <p:nvSpPr>
          <p:cNvPr id="16" name="テキスト ボックス 15">
            <a:extLst>
              <a:ext uri="{FF2B5EF4-FFF2-40B4-BE49-F238E27FC236}">
                <a16:creationId xmlns:a16="http://schemas.microsoft.com/office/drawing/2014/main" id="{11058AA0-D645-2443-2F5B-92D4181E114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8DB027CD-1DEB-F109-37FE-4723CFF85FE4}"/>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6101132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97E5-FA51-F4B5-6CDB-67CDA2707658}"/>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ECE721CD-E113-6363-8385-6A9896B9D07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F2C50ED4-705C-2EAB-CD0D-EE4736468BBF}"/>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1493B9D-7B5E-9712-A6DF-5CDC4FB7275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32D310EB-91C8-8CC4-0EFC-D903C838C831}"/>
              </a:ext>
            </a:extLst>
          </p:cNvPr>
          <p:cNvGrpSpPr>
            <a:grpSpLocks noGrp="1" noUngrp="1" noRot="1" noMove="1" noResize="1"/>
          </p:cNvGrpSpPr>
          <p:nvPr/>
        </p:nvGrpSpPr>
        <p:grpSpPr>
          <a:xfrm>
            <a:off x="-27214" y="6176283"/>
            <a:ext cx="1823355" cy="677439"/>
            <a:chOff x="-38100" y="5980339"/>
            <a:chExt cx="1823355" cy="677439"/>
          </a:xfrm>
        </p:grpSpPr>
        <p:sp>
          <p:nvSpPr>
            <p:cNvPr id="7" name="フッター プレースホルダー 5">
              <a:extLst>
                <a:ext uri="{FF2B5EF4-FFF2-40B4-BE49-F238E27FC236}">
                  <a16:creationId xmlns:a16="http://schemas.microsoft.com/office/drawing/2014/main" id="{35431741-0A23-D584-6795-2E11839E3331}"/>
                </a:ext>
              </a:extLst>
            </p:cNvPr>
            <p:cNvSpPr txBox="1">
              <a:spLocks noGrp="1" noRot="1" noMove="1" noResize="1" noEditPoints="1" noAdjustHandles="1" noChangeArrowheads="1" noChangeShapeType="1"/>
            </p:cNvSpPr>
            <p:nvPr/>
          </p:nvSpPr>
          <p:spPr>
            <a:xfrm>
              <a:off x="-381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0AC954C-06EE-C623-2E8C-139707697658}"/>
                </a:ext>
              </a:extLst>
            </p:cNvPr>
            <p:cNvSpPr txBox="1">
              <a:spLocks noGrp="1" noRot="1" noMove="1" noResize="1" noEditPoints="1" noAdjustHandles="1" noChangeArrowheads="1" noChangeShapeType="1"/>
            </p:cNvSpPr>
            <p:nvPr/>
          </p:nvSpPr>
          <p:spPr>
            <a:xfrm>
              <a:off x="-22038"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28</a:t>
              </a:r>
              <a:r>
                <a:rPr kumimoji="1" lang="ja-JP" altLang="en-US" sz="1400" dirty="0"/>
                <a:t>ページ</a:t>
              </a:r>
            </a:p>
          </p:txBody>
        </p:sp>
      </p:grpSp>
      <p:pic>
        <p:nvPicPr>
          <p:cNvPr id="3" name="図 2">
            <a:extLst>
              <a:ext uri="{FF2B5EF4-FFF2-40B4-BE49-F238E27FC236}">
                <a16:creationId xmlns:a16="http://schemas.microsoft.com/office/drawing/2014/main" id="{4C27CB91-15E6-0149-2AEF-2DD56E2238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B8680A44-848A-9AB9-B871-87168052704C}"/>
              </a:ext>
            </a:extLst>
          </p:cNvPr>
          <p:cNvGrpSpPr/>
          <p:nvPr/>
        </p:nvGrpSpPr>
        <p:grpSpPr>
          <a:xfrm>
            <a:off x="404460" y="1707209"/>
            <a:ext cx="5680399" cy="510778"/>
            <a:chOff x="668991" y="1966346"/>
            <a:chExt cx="3224776" cy="510778"/>
          </a:xfrm>
        </p:grpSpPr>
        <p:sp>
          <p:nvSpPr>
            <p:cNvPr id="11" name="テキスト ボックス 10">
              <a:extLst>
                <a:ext uri="{FF2B5EF4-FFF2-40B4-BE49-F238E27FC236}">
                  <a16:creationId xmlns:a16="http://schemas.microsoft.com/office/drawing/2014/main" id="{FC7814E9-8AF6-5151-A670-1A8EA10B36DB}"/>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62E595D1-58E5-FC21-15C6-1ED09C704BF7}"/>
                </a:ext>
              </a:extLst>
            </p:cNvPr>
            <p:cNvSpPr txBox="1"/>
            <p:nvPr/>
          </p:nvSpPr>
          <p:spPr>
            <a:xfrm>
              <a:off x="989640" y="1998750"/>
              <a:ext cx="2904127" cy="461665"/>
            </a:xfrm>
            <a:prstGeom prst="rect">
              <a:avLst/>
            </a:prstGeom>
            <a:noFill/>
          </p:spPr>
          <p:txBody>
            <a:bodyPr wrap="square">
              <a:spAutoFit/>
            </a:bodyPr>
            <a:lstStyle/>
            <a:p>
              <a:r>
                <a:rPr lang="ja-JP" altLang="en-US" sz="2400" b="1" dirty="0">
                  <a:latin typeface="PUDShinGoPr6N-Medium"/>
                </a:rPr>
                <a:t>要介護（要支援）認定の流れ</a:t>
              </a:r>
              <a:endParaRPr lang="ja-JP" altLang="en-US" sz="2400" b="1" dirty="0"/>
            </a:p>
          </p:txBody>
        </p:sp>
      </p:grpSp>
      <p:sp>
        <p:nvSpPr>
          <p:cNvPr id="18" name="テキスト ボックス 17">
            <a:extLst>
              <a:ext uri="{FF2B5EF4-FFF2-40B4-BE49-F238E27FC236}">
                <a16:creationId xmlns:a16="http://schemas.microsoft.com/office/drawing/2014/main" id="{BE5EDD89-1CC1-13CC-692C-9E2CEA182070}"/>
              </a:ext>
            </a:extLst>
          </p:cNvPr>
          <p:cNvSpPr txBox="1"/>
          <p:nvPr/>
        </p:nvSpPr>
        <p:spPr>
          <a:xfrm>
            <a:off x="911677" y="5414126"/>
            <a:ext cx="10476000" cy="712718"/>
          </a:xfrm>
          <a:prstGeom prst="roundRect">
            <a:avLst>
              <a:gd name="adj" fmla="val 36604"/>
            </a:avLst>
          </a:prstGeom>
          <a:solidFill>
            <a:srgbClr val="FFFCDB"/>
          </a:solidFill>
        </p:spPr>
        <p:txBody>
          <a:bodyPr wrap="square" tIns="36000" bIns="36000">
            <a:spAutoFit/>
          </a:bodyPr>
          <a:lstStyle/>
          <a:p>
            <a:pPr algn="ctr"/>
            <a:r>
              <a:rPr lang="ja-JP" altLang="en-US" sz="1600" i="0" u="none" strike="noStrike" baseline="0" dirty="0"/>
              <a:t>要介護（要支援）認定の</a:t>
            </a:r>
            <a:r>
              <a:rPr lang="ja-JP" altLang="en-US" sz="1600" b="1" i="0" u="none" strike="noStrike" baseline="0" dirty="0"/>
              <a:t>有効期間は原則</a:t>
            </a:r>
            <a:r>
              <a:rPr lang="en-US" altLang="ja-JP" sz="1600" b="1" i="0" u="none" strike="noStrike" baseline="0" dirty="0"/>
              <a:t>12 </a:t>
            </a:r>
            <a:r>
              <a:rPr lang="ja-JP" altLang="en-US" sz="1600" b="1" i="0" u="none" strike="noStrike" baseline="0" dirty="0"/>
              <a:t>カ月（初回認定は６カ月）</a:t>
            </a:r>
            <a:r>
              <a:rPr lang="ja-JP" altLang="en-US" sz="1600" i="0" u="none" strike="noStrike" baseline="0" dirty="0"/>
              <a:t>で、終了する前に更新の申請が必要。</a:t>
            </a:r>
            <a:endParaRPr lang="en-US" altLang="ja-JP" sz="1600" i="0" u="none" strike="noStrike" baseline="0" dirty="0"/>
          </a:p>
          <a:p>
            <a:r>
              <a:rPr lang="ja-JP" altLang="en-US" sz="1600" i="0" u="none" strike="noStrike" baseline="0" dirty="0"/>
              <a:t> 心身の状態に変化が生じ、介護の必要度が変わった場合はいつでも認定の変更申請が可能。</a:t>
            </a:r>
            <a:endParaRPr lang="ja-JP" altLang="en-US" sz="3600" dirty="0"/>
          </a:p>
        </p:txBody>
      </p:sp>
      <p:pic>
        <p:nvPicPr>
          <p:cNvPr id="15" name="図 14">
            <a:extLst>
              <a:ext uri="{FF2B5EF4-FFF2-40B4-BE49-F238E27FC236}">
                <a16:creationId xmlns:a16="http://schemas.microsoft.com/office/drawing/2014/main" id="{04080A48-374C-873A-7BC3-F4CC966D93F5}"/>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a:fillRect/>
          </a:stretch>
        </p:blipFill>
        <p:spPr>
          <a:xfrm>
            <a:off x="792584" y="2349658"/>
            <a:ext cx="10659188" cy="3013592"/>
          </a:xfrm>
          <a:prstGeom prst="rect">
            <a:avLst/>
          </a:prstGeom>
        </p:spPr>
      </p:pic>
      <p:sp>
        <p:nvSpPr>
          <p:cNvPr id="14" name="テキスト ボックス 13">
            <a:extLst>
              <a:ext uri="{FF2B5EF4-FFF2-40B4-BE49-F238E27FC236}">
                <a16:creationId xmlns:a16="http://schemas.microsoft.com/office/drawing/2014/main" id="{A65B905A-434C-C060-C6AE-F70D6C68CCDA}"/>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1F0AED61-FD22-0D1F-64A9-DD81AD94E8BE}"/>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5830058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2246C-985A-823E-38DF-6E24D162EF52}"/>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E03647C4-E146-AC80-BE1E-53DA5D68CBE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8DACDC5-37D1-873A-F40A-F7D36879A909}"/>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092F1F4D-2556-4E8C-EEBB-02D17654E40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7E6A6C60-F3DE-7FB2-C20F-057F577865C7}"/>
              </a:ext>
            </a:extLst>
          </p:cNvPr>
          <p:cNvGrpSpPr>
            <a:grpSpLocks noGrp="1" noUngrp="1" noRot="1" noMove="1" noResize="1"/>
          </p:cNvGrpSpPr>
          <p:nvPr/>
        </p:nvGrpSpPr>
        <p:grpSpPr>
          <a:xfrm>
            <a:off x="-11151" y="6176283"/>
            <a:ext cx="1823355" cy="677439"/>
            <a:chOff x="-22037" y="5980339"/>
            <a:chExt cx="1823355" cy="677439"/>
          </a:xfrm>
        </p:grpSpPr>
        <p:sp>
          <p:nvSpPr>
            <p:cNvPr id="7" name="フッター プレースホルダー 5">
              <a:extLst>
                <a:ext uri="{FF2B5EF4-FFF2-40B4-BE49-F238E27FC236}">
                  <a16:creationId xmlns:a16="http://schemas.microsoft.com/office/drawing/2014/main" id="{F87EBF7B-0B7A-6D7E-18ED-E908ED634941}"/>
                </a:ext>
              </a:extLst>
            </p:cNvPr>
            <p:cNvSpPr txBox="1">
              <a:spLocks noGrp="1" noRot="1" noMove="1" noResize="1" noEditPoints="1" noAdjustHandles="1" noChangeArrowheads="1" noChangeShapeType="1"/>
            </p:cNvSpPr>
            <p:nvPr/>
          </p:nvSpPr>
          <p:spPr>
            <a:xfrm>
              <a:off x="-22037"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CED1090-10C7-10D8-44F1-54A07346BC08}"/>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29</a:t>
              </a:r>
              <a:r>
                <a:rPr kumimoji="1" lang="ja-JP" altLang="en-US" sz="1400" dirty="0"/>
                <a:t>ページ</a:t>
              </a:r>
            </a:p>
          </p:txBody>
        </p:sp>
      </p:grpSp>
      <p:pic>
        <p:nvPicPr>
          <p:cNvPr id="3" name="図 2">
            <a:extLst>
              <a:ext uri="{FF2B5EF4-FFF2-40B4-BE49-F238E27FC236}">
                <a16:creationId xmlns:a16="http://schemas.microsoft.com/office/drawing/2014/main" id="{CEC81702-189A-C761-D07A-2DC8F1D5B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998EB321-1384-2271-DC88-1739EDEEFC19}"/>
              </a:ext>
            </a:extLst>
          </p:cNvPr>
          <p:cNvGrpSpPr/>
          <p:nvPr/>
        </p:nvGrpSpPr>
        <p:grpSpPr>
          <a:xfrm>
            <a:off x="442799" y="1781415"/>
            <a:ext cx="5680399" cy="510778"/>
            <a:chOff x="668991" y="1966346"/>
            <a:chExt cx="3224776" cy="510778"/>
          </a:xfrm>
        </p:grpSpPr>
        <p:sp>
          <p:nvSpPr>
            <p:cNvPr id="10" name="テキスト ボックス 9">
              <a:extLst>
                <a:ext uri="{FF2B5EF4-FFF2-40B4-BE49-F238E27FC236}">
                  <a16:creationId xmlns:a16="http://schemas.microsoft.com/office/drawing/2014/main" id="{93BBF01D-EE71-3BDD-CDD7-9CAABE96D789}"/>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E678F927-ADD1-C288-A3AB-B1BC3C2FF91E}"/>
                </a:ext>
              </a:extLst>
            </p:cNvPr>
            <p:cNvSpPr txBox="1"/>
            <p:nvPr/>
          </p:nvSpPr>
          <p:spPr>
            <a:xfrm>
              <a:off x="989640" y="1998750"/>
              <a:ext cx="2904127" cy="461665"/>
            </a:xfrm>
            <a:prstGeom prst="rect">
              <a:avLst/>
            </a:prstGeom>
            <a:noFill/>
          </p:spPr>
          <p:txBody>
            <a:bodyPr wrap="square">
              <a:spAutoFit/>
            </a:bodyPr>
            <a:lstStyle/>
            <a:p>
              <a:r>
                <a:rPr lang="ja-JP" altLang="en-US" sz="2400" b="1" dirty="0">
                  <a:latin typeface="PUDShinGoPr6N-Medium"/>
                </a:rPr>
                <a:t>介護保険サービスの種類</a:t>
              </a:r>
              <a:endParaRPr lang="ja-JP" altLang="en-US" sz="2400" b="1" dirty="0"/>
            </a:p>
          </p:txBody>
        </p:sp>
      </p:grpSp>
      <p:grpSp>
        <p:nvGrpSpPr>
          <p:cNvPr id="14" name="グループ化 13">
            <a:extLst>
              <a:ext uri="{FF2B5EF4-FFF2-40B4-BE49-F238E27FC236}">
                <a16:creationId xmlns:a16="http://schemas.microsoft.com/office/drawing/2014/main" id="{0E66419B-473E-330B-272F-573E5BCF35B2}"/>
              </a:ext>
            </a:extLst>
          </p:cNvPr>
          <p:cNvGrpSpPr/>
          <p:nvPr/>
        </p:nvGrpSpPr>
        <p:grpSpPr>
          <a:xfrm>
            <a:off x="442799" y="4298487"/>
            <a:ext cx="5680399" cy="510778"/>
            <a:chOff x="668991" y="1966346"/>
            <a:chExt cx="3224776" cy="510778"/>
          </a:xfrm>
        </p:grpSpPr>
        <p:sp>
          <p:nvSpPr>
            <p:cNvPr id="15" name="テキスト ボックス 14">
              <a:extLst>
                <a:ext uri="{FF2B5EF4-FFF2-40B4-BE49-F238E27FC236}">
                  <a16:creationId xmlns:a16="http://schemas.microsoft.com/office/drawing/2014/main" id="{4CB54A8A-A38E-3BF1-197F-579497966CFB}"/>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４</a:t>
              </a:r>
              <a:endParaRPr lang="en-US" altLang="ja-JP" sz="2400" b="1" dirty="0">
                <a:solidFill>
                  <a:schemeClr val="bg1"/>
                </a:solidFill>
              </a:endParaRPr>
            </a:p>
          </p:txBody>
        </p:sp>
        <p:sp>
          <p:nvSpPr>
            <p:cNvPr id="16" name="テキスト ボックス 15">
              <a:extLst>
                <a:ext uri="{FF2B5EF4-FFF2-40B4-BE49-F238E27FC236}">
                  <a16:creationId xmlns:a16="http://schemas.microsoft.com/office/drawing/2014/main" id="{90959368-7A6A-A8C9-D325-32EB77BACF0A}"/>
                </a:ext>
              </a:extLst>
            </p:cNvPr>
            <p:cNvSpPr txBox="1"/>
            <p:nvPr/>
          </p:nvSpPr>
          <p:spPr>
            <a:xfrm>
              <a:off x="989640" y="1998750"/>
              <a:ext cx="2904127" cy="461665"/>
            </a:xfrm>
            <a:prstGeom prst="rect">
              <a:avLst/>
            </a:prstGeom>
            <a:noFill/>
          </p:spPr>
          <p:txBody>
            <a:bodyPr wrap="square">
              <a:spAutoFit/>
            </a:bodyPr>
            <a:lstStyle/>
            <a:p>
              <a:r>
                <a:rPr lang="ja-JP" altLang="en-US" sz="2400" b="1" dirty="0">
                  <a:latin typeface="PUDShinGoPr6N-Medium"/>
                </a:rPr>
                <a:t>自己負担の仕組み</a:t>
              </a:r>
              <a:endParaRPr lang="ja-JP" altLang="en-US" sz="2400" b="1" dirty="0"/>
            </a:p>
          </p:txBody>
        </p:sp>
      </p:grpSp>
      <p:sp>
        <p:nvSpPr>
          <p:cNvPr id="18" name="テキスト ボックス 17">
            <a:extLst>
              <a:ext uri="{FF2B5EF4-FFF2-40B4-BE49-F238E27FC236}">
                <a16:creationId xmlns:a16="http://schemas.microsoft.com/office/drawing/2014/main" id="{18120E30-E96B-F2A3-7CBB-DCA9533DE9C9}"/>
              </a:ext>
            </a:extLst>
          </p:cNvPr>
          <p:cNvSpPr txBox="1"/>
          <p:nvPr/>
        </p:nvSpPr>
        <p:spPr>
          <a:xfrm>
            <a:off x="1072225" y="4777032"/>
            <a:ext cx="10929275" cy="1323439"/>
          </a:xfrm>
          <a:prstGeom prst="rect">
            <a:avLst/>
          </a:prstGeom>
          <a:noFill/>
        </p:spPr>
        <p:txBody>
          <a:bodyPr wrap="square">
            <a:spAutoFit/>
          </a:bodyPr>
          <a:lstStyle/>
          <a:p>
            <a:pPr algn="l"/>
            <a:r>
              <a:rPr lang="ja-JP" altLang="en-US" sz="2000" i="0" u="none" strike="noStrike" baseline="0" dirty="0">
                <a:solidFill>
                  <a:srgbClr val="384A9D"/>
                </a:solidFill>
                <a:latin typeface="PUDShinGoPr6N-Light"/>
              </a:rPr>
              <a:t>●</a:t>
            </a:r>
            <a:r>
              <a:rPr lang="ja-JP" altLang="en-US" sz="2000" i="0" u="none" strike="noStrike" baseline="0" dirty="0">
                <a:latin typeface="PUDShinGoPr6N-Light"/>
              </a:rPr>
              <a:t>介護保険サービスを利用するときの</a:t>
            </a:r>
            <a:r>
              <a:rPr lang="ja-JP" altLang="en-US" sz="2000" b="1" i="0" u="none" strike="noStrike" baseline="0" dirty="0">
                <a:latin typeface="PUDShinGoPr6N-Light"/>
              </a:rPr>
              <a:t>利用者の自己負担</a:t>
            </a:r>
            <a:r>
              <a:rPr lang="ja-JP" altLang="en-US" sz="2000" i="0" u="none" strike="noStrike" baseline="0" dirty="0">
                <a:latin typeface="PUDShinGoPr6N-Light"/>
              </a:rPr>
              <a:t>は、所得に応じて</a:t>
            </a:r>
            <a:r>
              <a:rPr lang="ja-JP" altLang="en-US" sz="2000" b="1" i="0" u="none" strike="noStrike" baseline="0" dirty="0">
                <a:highlight>
                  <a:srgbClr val="FFFCDB"/>
                </a:highlight>
                <a:latin typeface="PUDShinGoPr6N-Light"/>
              </a:rPr>
              <a:t>１割～３割</a:t>
            </a:r>
            <a:r>
              <a:rPr lang="ja-JP" altLang="en-US" sz="2000" i="0" u="none" strike="noStrike" baseline="0" dirty="0">
                <a:latin typeface="PUDShinGoPr6N-Light"/>
              </a:rPr>
              <a:t>。</a:t>
            </a:r>
            <a:endParaRPr lang="en-US" altLang="ja-JP" sz="2000" i="0" u="none" strike="noStrike" baseline="0" dirty="0">
              <a:latin typeface="PUDShinGoPr6N-Light"/>
            </a:endParaRPr>
          </a:p>
          <a:p>
            <a:pPr algn="l"/>
            <a:r>
              <a:rPr lang="ja-JP" altLang="en-US" sz="2000" i="0" u="none" strike="noStrike" baseline="0" dirty="0">
                <a:solidFill>
                  <a:srgbClr val="384A9D"/>
                </a:solidFill>
                <a:latin typeface="PUDShinGoPr6N-Light"/>
              </a:rPr>
              <a:t>●</a:t>
            </a:r>
            <a:r>
              <a:rPr lang="ja-JP" altLang="en-US" sz="2000" i="0" u="none" strike="noStrike" baseline="0" dirty="0">
                <a:latin typeface="PUDShinGoPr6N-Light"/>
              </a:rPr>
              <a:t>公的介護保険の対象外のサービスを利用した場合は、その全額が自己負担。</a:t>
            </a:r>
            <a:endParaRPr lang="en-US" altLang="ja-JP" sz="2000" i="0" u="none" strike="noStrike" baseline="0" dirty="0">
              <a:latin typeface="PUDShinGoPr6N-Light"/>
            </a:endParaRPr>
          </a:p>
          <a:p>
            <a:pPr algn="l"/>
            <a:r>
              <a:rPr lang="ja-JP" altLang="en-US" sz="2000" i="0" u="none" strike="noStrike" baseline="0" dirty="0">
                <a:solidFill>
                  <a:srgbClr val="384A9D"/>
                </a:solidFill>
                <a:latin typeface="PUDShinGoPr6N-Light"/>
              </a:rPr>
              <a:t>●</a:t>
            </a:r>
            <a:r>
              <a:rPr lang="ja-JP" altLang="en-US" sz="2000" i="0" u="none" strike="noStrike" baseline="0" dirty="0">
                <a:latin typeface="PUDShinGoPr6N-Light"/>
              </a:rPr>
              <a:t>自己負担割合は、本人や世帯の所得に応じて判定される。</a:t>
            </a:r>
            <a:endParaRPr lang="en-US" altLang="ja-JP" sz="2000" i="0" u="none" strike="noStrike" baseline="0" dirty="0">
              <a:latin typeface="PUDShinGoPr6N-Light"/>
            </a:endParaRPr>
          </a:p>
          <a:p>
            <a:pPr algn="l"/>
            <a:r>
              <a:rPr lang="ja-JP" altLang="en-US" sz="2000" i="0" u="none" strike="noStrike" baseline="0" dirty="0">
                <a:solidFill>
                  <a:srgbClr val="384A9D"/>
                </a:solidFill>
                <a:latin typeface="PUDShinGoPr6N-Light"/>
              </a:rPr>
              <a:t>●</a:t>
            </a:r>
            <a:r>
              <a:rPr lang="ja-JP" altLang="en-US" sz="2000" i="0" u="none" strike="noStrike" baseline="0" dirty="0">
                <a:latin typeface="PUDShinGoPr6N-Light"/>
              </a:rPr>
              <a:t>要介護の認定を受けた人に交付される「介護保険負担割合証」で負担割合を確認できる。</a:t>
            </a:r>
            <a:endParaRPr lang="ja-JP" altLang="en-US" sz="4400" dirty="0"/>
          </a:p>
        </p:txBody>
      </p:sp>
      <p:pic>
        <p:nvPicPr>
          <p:cNvPr id="19" name="図 18">
            <a:extLst>
              <a:ext uri="{FF2B5EF4-FFF2-40B4-BE49-F238E27FC236}">
                <a16:creationId xmlns:a16="http://schemas.microsoft.com/office/drawing/2014/main" id="{22121E88-78B8-1D2E-B6D4-452DADBBDFC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1026570" y="2340399"/>
            <a:ext cx="10065544" cy="1888112"/>
          </a:xfrm>
          <a:prstGeom prst="rect">
            <a:avLst/>
          </a:prstGeom>
        </p:spPr>
      </p:pic>
      <p:sp>
        <p:nvSpPr>
          <p:cNvPr id="17" name="テキスト ボックス 16">
            <a:extLst>
              <a:ext uri="{FF2B5EF4-FFF2-40B4-BE49-F238E27FC236}">
                <a16:creationId xmlns:a16="http://schemas.microsoft.com/office/drawing/2014/main" id="{C2ECC2CD-AB40-8E1E-EF44-68B505A8EA0E}"/>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28C78DD3-3440-4DA9-5FDB-9F326B577248}"/>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16923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F34AE-4175-EB08-7929-28255393B1A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11044659-7134-3FDE-D5F3-3A23B86526A9}"/>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2BBF6C2-6E60-1231-FE84-7B59C59D2A66}"/>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5DD5E8E-764B-A72D-BD41-783FE190C424}"/>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11" name="グループ化 10">
            <a:extLst>
              <a:ext uri="{FF2B5EF4-FFF2-40B4-BE49-F238E27FC236}">
                <a16:creationId xmlns:a16="http://schemas.microsoft.com/office/drawing/2014/main" id="{3619C517-1CDF-7191-BC57-90D24C37F356}"/>
              </a:ext>
            </a:extLst>
          </p:cNvPr>
          <p:cNvGrpSpPr/>
          <p:nvPr/>
        </p:nvGrpSpPr>
        <p:grpSpPr>
          <a:xfrm>
            <a:off x="0" y="18792"/>
            <a:ext cx="12089331" cy="1404344"/>
            <a:chOff x="0" y="18792"/>
            <a:chExt cx="12089331" cy="1404344"/>
          </a:xfrm>
        </p:grpSpPr>
        <p:pic>
          <p:nvPicPr>
            <p:cNvPr id="3" name="図 2">
              <a:extLst>
                <a:ext uri="{FF2B5EF4-FFF2-40B4-BE49-F238E27FC236}">
                  <a16:creationId xmlns:a16="http://schemas.microsoft.com/office/drawing/2014/main" id="{47DB1731-3143-DED4-6943-0986F680E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621A5A75-84D6-1655-6C4D-B04E06A95AEC}"/>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5" name="図 14">
            <a:extLst>
              <a:ext uri="{FF2B5EF4-FFF2-40B4-BE49-F238E27FC236}">
                <a16:creationId xmlns:a16="http://schemas.microsoft.com/office/drawing/2014/main" id="{1F21BE6F-7B63-834E-BD44-5E8CA357FA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404371"/>
            <a:ext cx="3382199" cy="652893"/>
          </a:xfrm>
          <a:prstGeom prst="rect">
            <a:avLst/>
          </a:prstGeom>
        </p:spPr>
      </p:pic>
      <p:pic>
        <p:nvPicPr>
          <p:cNvPr id="17" name="図 16">
            <a:extLst>
              <a:ext uri="{FF2B5EF4-FFF2-40B4-BE49-F238E27FC236}">
                <a16:creationId xmlns:a16="http://schemas.microsoft.com/office/drawing/2014/main" id="{3D670C94-C596-776C-0456-D2BAEED92D1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50708" y="2308348"/>
            <a:ext cx="10156371" cy="3872117"/>
          </a:xfrm>
          <a:prstGeom prst="rect">
            <a:avLst/>
          </a:prstGeom>
        </p:spPr>
      </p:pic>
      <p:grpSp>
        <p:nvGrpSpPr>
          <p:cNvPr id="9" name="グループ化 8">
            <a:extLst>
              <a:ext uri="{FF2B5EF4-FFF2-40B4-BE49-F238E27FC236}">
                <a16:creationId xmlns:a16="http://schemas.microsoft.com/office/drawing/2014/main" id="{2D2C7237-ABC9-C98B-BEB5-08A9BC938CB1}"/>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AF948967-BFFA-5B6B-B62D-5BEBD4220E0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7C2C197A-0849-FADD-0F1B-34889129EA40}"/>
                </a:ext>
              </a:extLst>
            </p:cNvPr>
            <p:cNvSpPr txBox="1">
              <a:spLocks noGrp="1" noRot="1" noMove="1" noResize="1" noEditPoints="1" noAdjustHandles="1" noChangeArrowheads="1" noChangeShapeType="1"/>
            </p:cNvSpPr>
            <p:nvPr/>
          </p:nvSpPr>
          <p:spPr>
            <a:xfrm>
              <a:off x="-22038"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5</a:t>
              </a:r>
              <a:r>
                <a:rPr kumimoji="1" lang="ja-JP" altLang="en-US" sz="1400" dirty="0"/>
                <a:t>ページ</a:t>
              </a:r>
            </a:p>
          </p:txBody>
        </p:sp>
      </p:grpSp>
      <p:grpSp>
        <p:nvGrpSpPr>
          <p:cNvPr id="12" name="グループ化 11">
            <a:extLst>
              <a:ext uri="{FF2B5EF4-FFF2-40B4-BE49-F238E27FC236}">
                <a16:creationId xmlns:a16="http://schemas.microsoft.com/office/drawing/2014/main" id="{60E3958D-974E-09E2-C164-E94C99D01D16}"/>
              </a:ext>
            </a:extLst>
          </p:cNvPr>
          <p:cNvGrpSpPr>
            <a:grpSpLocks noGrp="1" noUngrp="1" noRot="1" noMove="1" noResize="1"/>
          </p:cNvGrpSpPr>
          <p:nvPr/>
        </p:nvGrpSpPr>
        <p:grpSpPr>
          <a:xfrm>
            <a:off x="552133" y="1526949"/>
            <a:ext cx="8833587" cy="660692"/>
            <a:chOff x="160255" y="1512435"/>
            <a:chExt cx="8833587" cy="660692"/>
          </a:xfrm>
        </p:grpSpPr>
        <p:pic>
          <p:nvPicPr>
            <p:cNvPr id="21" name="図 20">
              <a:extLst>
                <a:ext uri="{FF2B5EF4-FFF2-40B4-BE49-F238E27FC236}">
                  <a16:creationId xmlns:a16="http://schemas.microsoft.com/office/drawing/2014/main" id="{3684BD9A-E974-CB0B-FFC9-4DC0049E3CB1}"/>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160255" y="1512435"/>
              <a:ext cx="5373621" cy="660692"/>
            </a:xfrm>
            <a:prstGeom prst="rect">
              <a:avLst/>
            </a:prstGeom>
          </p:spPr>
        </p:pic>
        <p:pic>
          <p:nvPicPr>
            <p:cNvPr id="23" name="図 22">
              <a:extLst>
                <a:ext uri="{FF2B5EF4-FFF2-40B4-BE49-F238E27FC236}">
                  <a16:creationId xmlns:a16="http://schemas.microsoft.com/office/drawing/2014/main" id="{8F09DD57-3960-11EA-1AFB-135C8AC7CF41}"/>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r="68134" b="1468"/>
            <a:stretch>
              <a:fillRect/>
            </a:stretch>
          </p:blipFill>
          <p:spPr>
            <a:xfrm>
              <a:off x="5500423" y="1617336"/>
              <a:ext cx="3493419" cy="492248"/>
            </a:xfrm>
            <a:prstGeom prst="rect">
              <a:avLst/>
            </a:prstGeom>
          </p:spPr>
        </p:pic>
      </p:grpSp>
      <p:sp>
        <p:nvSpPr>
          <p:cNvPr id="24" name="テキスト ボックス 23">
            <a:extLst>
              <a:ext uri="{FF2B5EF4-FFF2-40B4-BE49-F238E27FC236}">
                <a16:creationId xmlns:a16="http://schemas.microsoft.com/office/drawing/2014/main" id="{B03DECA9-2D2C-475C-D836-4D2D9A1E226C}"/>
              </a:ext>
            </a:extLst>
          </p:cNvPr>
          <p:cNvSpPr txBox="1"/>
          <p:nvPr/>
        </p:nvSpPr>
        <p:spPr>
          <a:xfrm>
            <a:off x="2008865" y="6212497"/>
            <a:ext cx="3168125" cy="461665"/>
          </a:xfrm>
          <a:prstGeom prst="rect">
            <a:avLst/>
          </a:prstGeom>
          <a:noFill/>
        </p:spPr>
        <p:txBody>
          <a:bodyPr wrap="square" rtlCol="0">
            <a:spAutoFit/>
          </a:bodyPr>
          <a:lstStyle/>
          <a:p>
            <a:r>
              <a:rPr lang="ja-JP" altLang="en-US" sz="1200" dirty="0"/>
              <a:t>・端数処理の関係上、</a:t>
            </a:r>
            <a:endParaRPr lang="en-US" altLang="ja-JP" sz="1200" dirty="0"/>
          </a:p>
          <a:p>
            <a:r>
              <a:rPr lang="ja-JP" altLang="en-US" sz="1200" dirty="0"/>
              <a:t>　内訳の和と合計が一致しない場合がある。</a:t>
            </a:r>
            <a:endParaRPr kumimoji="1" lang="ja-JP" altLang="en-US" sz="1200" dirty="0"/>
          </a:p>
        </p:txBody>
      </p:sp>
      <p:sp>
        <p:nvSpPr>
          <p:cNvPr id="26" name="テキスト ボックス 25">
            <a:extLst>
              <a:ext uri="{FF2B5EF4-FFF2-40B4-BE49-F238E27FC236}">
                <a16:creationId xmlns:a16="http://schemas.microsoft.com/office/drawing/2014/main" id="{57E0854A-89F1-5F1A-EA54-28038DE9C6D3}"/>
              </a:ext>
            </a:extLst>
          </p:cNvPr>
          <p:cNvSpPr txBox="1"/>
          <p:nvPr/>
        </p:nvSpPr>
        <p:spPr>
          <a:xfrm>
            <a:off x="8194550" y="6145852"/>
            <a:ext cx="4164286" cy="307777"/>
          </a:xfrm>
          <a:prstGeom prst="rect">
            <a:avLst/>
          </a:prstGeom>
          <a:noFill/>
        </p:spPr>
        <p:txBody>
          <a:bodyPr wrap="square" rtlCol="0">
            <a:spAutoFit/>
          </a:bodyPr>
          <a:lstStyle/>
          <a:p>
            <a:r>
              <a:rPr kumimoji="1" lang="ja-JP" altLang="en-US" sz="1400" b="1" dirty="0"/>
              <a:t>＜総務省「家計調査</a:t>
            </a:r>
            <a:r>
              <a:rPr kumimoji="1" lang="en-US" altLang="ja-JP" sz="1400" b="1" dirty="0"/>
              <a:t>(</a:t>
            </a:r>
            <a:r>
              <a:rPr kumimoji="1" lang="ja-JP" altLang="en-US" sz="1400" b="1" dirty="0"/>
              <a:t>家計収支編</a:t>
            </a:r>
            <a:r>
              <a:rPr kumimoji="1" lang="en-US" altLang="ja-JP" sz="1400" b="1" dirty="0"/>
              <a:t>)</a:t>
            </a:r>
            <a:r>
              <a:rPr kumimoji="1" lang="ja-JP" altLang="en-US" sz="1400" b="1" dirty="0"/>
              <a:t>」</a:t>
            </a:r>
            <a:r>
              <a:rPr kumimoji="1" lang="en-US" altLang="ja-JP" sz="1400" b="1" dirty="0"/>
              <a:t>(2025</a:t>
            </a:r>
            <a:r>
              <a:rPr kumimoji="1" lang="ja-JP" altLang="en-US" sz="1400" b="1" dirty="0"/>
              <a:t>年</a:t>
            </a:r>
            <a:r>
              <a:rPr kumimoji="1" lang="en-US" altLang="ja-JP" sz="1400" b="1" dirty="0"/>
              <a:t>)</a:t>
            </a:r>
            <a:r>
              <a:rPr kumimoji="1" lang="ja-JP" altLang="en-US" sz="1400" b="1" dirty="0"/>
              <a:t>＞</a:t>
            </a:r>
          </a:p>
        </p:txBody>
      </p:sp>
      <p:sp>
        <p:nvSpPr>
          <p:cNvPr id="2" name="テキスト ボックス 1">
            <a:extLst>
              <a:ext uri="{FF2B5EF4-FFF2-40B4-BE49-F238E27FC236}">
                <a16:creationId xmlns:a16="http://schemas.microsoft.com/office/drawing/2014/main" id="{CAD09A59-5395-B074-0DC6-3FF4F356A7E2}"/>
              </a:ext>
            </a:extLst>
          </p:cNvPr>
          <p:cNvSpPr txBox="1">
            <a:spLocks noGrp="1" noRot="1" noMove="1" noResize="1" noEditPoints="1" noAdjustHandles="1" noChangeArrowheads="1" noChangeShapeType="1"/>
          </p:cNvSpPr>
          <p:nvPr/>
        </p:nvSpPr>
        <p:spPr>
          <a:xfrm>
            <a:off x="9817099" y="3084620"/>
            <a:ext cx="2127851" cy="715089"/>
          </a:xfrm>
          <a:prstGeom prst="wedgeRoundRectCallout">
            <a:avLst>
              <a:gd name="adj1" fmla="val 553"/>
              <a:gd name="adj2" fmla="val 81934"/>
              <a:gd name="adj3" fmla="val 16667"/>
            </a:avLst>
          </a:prstGeom>
          <a:solidFill>
            <a:schemeClr val="bg1"/>
          </a:solidFill>
          <a:ln>
            <a:solidFill>
              <a:schemeClr val="bg1">
                <a:lumMod val="50000"/>
              </a:schemeClr>
            </a:solidFill>
          </a:ln>
        </p:spPr>
        <p:txBody>
          <a:bodyPr wrap="square" rtlCol="0">
            <a:spAutoFit/>
          </a:bodyPr>
          <a:lstStyle/>
          <a:p>
            <a:r>
              <a:rPr kumimoji="1" lang="ja-JP" altLang="en-US" sz="1200" b="1" dirty="0">
                <a:latin typeface="UD デジタル 教科書体 NP-B" panose="02020700000000000000" pitchFamily="18" charset="-128"/>
                <a:ea typeface="UD デジタル 教科書体 NP-B" panose="02020700000000000000" pitchFamily="18" charset="-128"/>
              </a:rPr>
              <a:t>多くの費目で支出が減少しますが、「保健医療」と「交際費」が増えています。</a:t>
            </a:r>
          </a:p>
        </p:txBody>
      </p:sp>
      <p:sp>
        <p:nvSpPr>
          <p:cNvPr id="16" name="テキスト ボックス 15">
            <a:extLst>
              <a:ext uri="{FF2B5EF4-FFF2-40B4-BE49-F238E27FC236}">
                <a16:creationId xmlns:a16="http://schemas.microsoft.com/office/drawing/2014/main" id="{F2E2E531-0C42-23E2-5C9C-627D14E4ABC4}"/>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FBC3FDF8-35D1-96DE-DEEF-06C1EA9D1A7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353330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D3D60-26A8-1299-BC4D-93251330025D}"/>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E6B0013-5A05-5D3A-2040-7A182E74A51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1AB150A-8A9B-7DAC-41AC-9C6513BC524A}"/>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8BB33844-43B2-DDF7-7A17-FCCC0D29CD43}"/>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F36997FF-16C9-EB67-6E34-9BF0CF7F2825}"/>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E39E0197-AD78-AA58-C4E1-098509A19DCE}"/>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920FF98-ADC8-79FC-8457-12443BFF7274}"/>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29</a:t>
              </a:r>
              <a:r>
                <a:rPr kumimoji="1" lang="ja-JP" altLang="en-US" sz="1400" dirty="0"/>
                <a:t>ページ</a:t>
              </a:r>
            </a:p>
          </p:txBody>
        </p:sp>
      </p:grpSp>
      <p:pic>
        <p:nvPicPr>
          <p:cNvPr id="3" name="図 2">
            <a:extLst>
              <a:ext uri="{FF2B5EF4-FFF2-40B4-BE49-F238E27FC236}">
                <a16:creationId xmlns:a16="http://schemas.microsoft.com/office/drawing/2014/main" id="{F05E739B-853E-87C3-17F3-78228466F8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9A243B8F-87DD-F520-F66D-BADDA6FEA5E7}"/>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43140" t="5035" b="63568"/>
          <a:stretch>
            <a:fillRect/>
          </a:stretch>
        </p:blipFill>
        <p:spPr>
          <a:xfrm>
            <a:off x="389723" y="4167256"/>
            <a:ext cx="5533682" cy="1967069"/>
          </a:xfrm>
          <a:prstGeom prst="rect">
            <a:avLst/>
          </a:prstGeom>
        </p:spPr>
      </p:pic>
      <p:grpSp>
        <p:nvGrpSpPr>
          <p:cNvPr id="2" name="グループ化 1">
            <a:extLst>
              <a:ext uri="{FF2B5EF4-FFF2-40B4-BE49-F238E27FC236}">
                <a16:creationId xmlns:a16="http://schemas.microsoft.com/office/drawing/2014/main" id="{0FB25D0B-9D01-C0D8-3649-321C4F01A2D6}"/>
              </a:ext>
            </a:extLst>
          </p:cNvPr>
          <p:cNvGrpSpPr/>
          <p:nvPr/>
        </p:nvGrpSpPr>
        <p:grpSpPr>
          <a:xfrm>
            <a:off x="389723" y="1707209"/>
            <a:ext cx="5680399" cy="510778"/>
            <a:chOff x="668991" y="1966346"/>
            <a:chExt cx="3224776" cy="510778"/>
          </a:xfrm>
        </p:grpSpPr>
        <p:sp>
          <p:nvSpPr>
            <p:cNvPr id="11" name="テキスト ボックス 10">
              <a:extLst>
                <a:ext uri="{FF2B5EF4-FFF2-40B4-BE49-F238E27FC236}">
                  <a16:creationId xmlns:a16="http://schemas.microsoft.com/office/drawing/2014/main" id="{E791600C-DADD-D941-E8EA-88DDD608DF11}"/>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４</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75FAABA4-AE5D-BC92-4E51-8AEC5E2E837F}"/>
                </a:ext>
              </a:extLst>
            </p:cNvPr>
            <p:cNvSpPr txBox="1"/>
            <p:nvPr/>
          </p:nvSpPr>
          <p:spPr>
            <a:xfrm>
              <a:off x="989640" y="2013264"/>
              <a:ext cx="2904127" cy="461665"/>
            </a:xfrm>
            <a:prstGeom prst="rect">
              <a:avLst/>
            </a:prstGeom>
            <a:noFill/>
          </p:spPr>
          <p:txBody>
            <a:bodyPr wrap="square">
              <a:spAutoFit/>
            </a:bodyPr>
            <a:lstStyle/>
            <a:p>
              <a:r>
                <a:rPr lang="ja-JP" altLang="en-US" sz="2400" b="1" dirty="0">
                  <a:latin typeface="PUDShinGoPr6N-Medium"/>
                </a:rPr>
                <a:t>自己負担の仕組み</a:t>
              </a:r>
              <a:endParaRPr lang="ja-JP" altLang="en-US" sz="2400" b="1" dirty="0"/>
            </a:p>
          </p:txBody>
        </p:sp>
      </p:grpSp>
      <p:grpSp>
        <p:nvGrpSpPr>
          <p:cNvPr id="20" name="グループ化 19">
            <a:extLst>
              <a:ext uri="{FF2B5EF4-FFF2-40B4-BE49-F238E27FC236}">
                <a16:creationId xmlns:a16="http://schemas.microsoft.com/office/drawing/2014/main" id="{D700F066-BA0F-38BA-D5EF-A86C705C8937}"/>
              </a:ext>
            </a:extLst>
          </p:cNvPr>
          <p:cNvGrpSpPr>
            <a:grpSpLocks noGrp="1" noUngrp="1" noRot="1" noMove="1" noResize="1"/>
          </p:cNvGrpSpPr>
          <p:nvPr/>
        </p:nvGrpSpPr>
        <p:grpSpPr>
          <a:xfrm>
            <a:off x="6121880" y="1835111"/>
            <a:ext cx="5470513" cy="4341172"/>
            <a:chOff x="5774284" y="2199407"/>
            <a:chExt cx="4761160" cy="3778259"/>
          </a:xfrm>
        </p:grpSpPr>
        <p:pic>
          <p:nvPicPr>
            <p:cNvPr id="16" name="図 15">
              <a:extLst>
                <a:ext uri="{FF2B5EF4-FFF2-40B4-BE49-F238E27FC236}">
                  <a16:creationId xmlns:a16="http://schemas.microsoft.com/office/drawing/2014/main" id="{D2B7A0B1-AC56-DC61-1D90-DB1BE20322E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43140" t="35958"/>
            <a:stretch>
              <a:fillRect/>
            </a:stretch>
          </p:blipFill>
          <p:spPr>
            <a:xfrm>
              <a:off x="5774284" y="2525533"/>
              <a:ext cx="4761160" cy="3452133"/>
            </a:xfrm>
            <a:prstGeom prst="rect">
              <a:avLst/>
            </a:prstGeom>
          </p:spPr>
        </p:pic>
        <p:pic>
          <p:nvPicPr>
            <p:cNvPr id="19" name="図 18">
              <a:extLst>
                <a:ext uri="{FF2B5EF4-FFF2-40B4-BE49-F238E27FC236}">
                  <a16:creationId xmlns:a16="http://schemas.microsoft.com/office/drawing/2014/main" id="{6B2E8999-AE96-6D1F-7E55-BCD411DA821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43140" t="5035" b="88646"/>
            <a:stretch>
              <a:fillRect/>
            </a:stretch>
          </p:blipFill>
          <p:spPr>
            <a:xfrm>
              <a:off x="5774284" y="2199407"/>
              <a:ext cx="4761160" cy="340593"/>
            </a:xfrm>
            <a:prstGeom prst="rect">
              <a:avLst/>
            </a:prstGeom>
          </p:spPr>
        </p:pic>
      </p:grpSp>
      <p:sp>
        <p:nvSpPr>
          <p:cNvPr id="22" name="テキスト ボックス 21">
            <a:extLst>
              <a:ext uri="{FF2B5EF4-FFF2-40B4-BE49-F238E27FC236}">
                <a16:creationId xmlns:a16="http://schemas.microsoft.com/office/drawing/2014/main" id="{40DF69CC-26C6-2D50-43E4-3BECD014A8B0}"/>
              </a:ext>
            </a:extLst>
          </p:cNvPr>
          <p:cNvSpPr txBox="1"/>
          <p:nvPr/>
        </p:nvSpPr>
        <p:spPr>
          <a:xfrm>
            <a:off x="389723" y="2305615"/>
            <a:ext cx="5680399" cy="1938992"/>
          </a:xfrm>
          <a:prstGeom prst="rect">
            <a:avLst/>
          </a:prstGeom>
          <a:noFill/>
        </p:spPr>
        <p:txBody>
          <a:bodyPr wrap="square">
            <a:spAutoFit/>
          </a:bodyPr>
          <a:lstStyle/>
          <a:p>
            <a:pPr algn="l"/>
            <a:r>
              <a:rPr lang="ja-JP" altLang="en-US" sz="2000" i="0" u="none" strike="noStrike" baseline="0" dirty="0">
                <a:latin typeface="PUDShinGoPr6N-Light"/>
              </a:rPr>
              <a:t>公的介護保険のサービス</a:t>
            </a:r>
            <a:r>
              <a:rPr lang="ja-JP" altLang="en-US" sz="2000" b="1" i="0" u="none" strike="noStrike" baseline="0" dirty="0">
                <a:latin typeface="PUDShinGoPr6N-Light"/>
              </a:rPr>
              <a:t>（居宅サービス・地域密着型サービス）</a:t>
            </a:r>
            <a:r>
              <a:rPr lang="ja-JP" altLang="en-US" sz="2000" i="0" u="none" strike="noStrike" baseline="0" dirty="0">
                <a:latin typeface="PUDShinGoPr6N-Light"/>
              </a:rPr>
              <a:t>を利用する場合は、要支援・要介護度に応じて</a:t>
            </a:r>
            <a:r>
              <a:rPr lang="ja-JP" altLang="en-US" sz="2000" b="1" i="0" u="none" strike="noStrike" baseline="0" dirty="0">
                <a:latin typeface="PUDShinGoPr6N-Light"/>
              </a:rPr>
              <a:t>１カ月あたりのサービスの支給限度額</a:t>
            </a:r>
            <a:r>
              <a:rPr lang="ja-JP" altLang="en-US" sz="2000" i="0" u="none" strike="noStrike" baseline="0" dirty="0">
                <a:latin typeface="PUDShinGoPr6N-Light"/>
              </a:rPr>
              <a:t>が設けられています。</a:t>
            </a:r>
            <a:endParaRPr lang="en-US" altLang="ja-JP" sz="2000" i="0" u="none" strike="noStrike" baseline="0" dirty="0">
              <a:latin typeface="PUDShinGoPr6N-Light"/>
            </a:endParaRPr>
          </a:p>
          <a:p>
            <a:pPr algn="l"/>
            <a:r>
              <a:rPr lang="ja-JP" altLang="en-US" sz="2000" i="0" u="none" strike="noStrike" baseline="0" dirty="0">
                <a:latin typeface="PUDShinGoPr6N-Light"/>
              </a:rPr>
              <a:t>支給限度額を超えてサービスを利用する場合は、超えた分が全額自己負担となります。</a:t>
            </a:r>
            <a:endParaRPr lang="ja-JP" altLang="en-US" sz="4400" dirty="0"/>
          </a:p>
        </p:txBody>
      </p:sp>
      <p:sp>
        <p:nvSpPr>
          <p:cNvPr id="15" name="テキスト ボックス 14">
            <a:extLst>
              <a:ext uri="{FF2B5EF4-FFF2-40B4-BE49-F238E27FC236}">
                <a16:creationId xmlns:a16="http://schemas.microsoft.com/office/drawing/2014/main" id="{B0E560BE-439D-9C47-1953-0D5FC34113EB}"/>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EE3DD5B1-C3FE-6B34-0225-3AED9EB6BE7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5073437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1830-0DA8-356D-87BE-E2A48907DB3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AE243A68-C6A1-6979-4433-782DF183EB9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E28D7B2-5D74-EA61-C44B-AD31B6BA274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088D8AC0-9B58-29B1-6F3D-2347C108830D}"/>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7B6ECB42-58E9-A62E-DC16-F3AF6ECB735E}"/>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E2E21662-2907-2AE4-9BC1-837FEC23E8DD}"/>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BB05BFD9-8840-A266-A148-DCA0CCFF8749}"/>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30</a:t>
              </a:r>
              <a:r>
                <a:rPr kumimoji="1" lang="ja-JP" altLang="en-US" sz="1400" dirty="0"/>
                <a:t>ページ</a:t>
              </a:r>
            </a:p>
          </p:txBody>
        </p:sp>
      </p:grpSp>
      <p:pic>
        <p:nvPicPr>
          <p:cNvPr id="3" name="図 2">
            <a:extLst>
              <a:ext uri="{FF2B5EF4-FFF2-40B4-BE49-F238E27FC236}">
                <a16:creationId xmlns:a16="http://schemas.microsoft.com/office/drawing/2014/main" id="{01B2FCD5-A9EA-B0C4-2128-7E0300C87B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C523EFB0-2F51-CACC-14A9-A6EDF9D3035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62789" y="2098636"/>
            <a:ext cx="11444140" cy="493669"/>
          </a:xfrm>
          <a:prstGeom prst="rect">
            <a:avLst/>
          </a:prstGeom>
        </p:spPr>
      </p:pic>
      <p:pic>
        <p:nvPicPr>
          <p:cNvPr id="14" name="図 13">
            <a:extLst>
              <a:ext uri="{FF2B5EF4-FFF2-40B4-BE49-F238E27FC236}">
                <a16:creationId xmlns:a16="http://schemas.microsoft.com/office/drawing/2014/main" id="{004476AD-9FFD-434D-90D2-928081951295}"/>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500719" y="2907335"/>
            <a:ext cx="9380307" cy="2473062"/>
          </a:xfrm>
          <a:prstGeom prst="rect">
            <a:avLst/>
          </a:prstGeom>
        </p:spPr>
      </p:pic>
      <p:pic>
        <p:nvPicPr>
          <p:cNvPr id="16" name="図 15">
            <a:extLst>
              <a:ext uri="{FF2B5EF4-FFF2-40B4-BE49-F238E27FC236}">
                <a16:creationId xmlns:a16="http://schemas.microsoft.com/office/drawing/2014/main" id="{B22BE6F3-0A33-D36D-8CE9-9B6E36AD4F6F}"/>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8746" t="3171"/>
          <a:stretch>
            <a:fillRect/>
          </a:stretch>
        </p:blipFill>
        <p:spPr>
          <a:xfrm>
            <a:off x="10065788" y="4143866"/>
            <a:ext cx="1866978" cy="2079768"/>
          </a:xfrm>
          <a:prstGeom prst="rect">
            <a:avLst/>
          </a:prstGeom>
        </p:spPr>
      </p:pic>
      <p:sp>
        <p:nvSpPr>
          <p:cNvPr id="11" name="テキスト ボックス 10">
            <a:extLst>
              <a:ext uri="{FF2B5EF4-FFF2-40B4-BE49-F238E27FC236}">
                <a16:creationId xmlns:a16="http://schemas.microsoft.com/office/drawing/2014/main" id="{307D6906-6E41-E329-2D15-1FE0DCED6FEC}"/>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7164771C-BB30-5B48-D9DE-19EE4100EE5D}"/>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84411617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3ACBA-C1B8-CD01-23FF-01BF0C8DCF94}"/>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C4B831EE-CC28-91BD-7287-A6CDCDAC32F3}"/>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E91FBA2-C194-5080-3515-79C19F5AE612}"/>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5F60EC4E-42B3-8793-D706-A90819E82AC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9EAEFFC-675F-92B6-C322-BF92ECFEFD06}"/>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8834451F-EBE3-43E8-FF29-482EAD294228}"/>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C210733-C567-5851-6B43-EA57C12ADE2C}"/>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30</a:t>
              </a:r>
              <a:r>
                <a:rPr kumimoji="1" lang="ja-JP" altLang="en-US" sz="1400" dirty="0"/>
                <a:t>ページ</a:t>
              </a:r>
            </a:p>
          </p:txBody>
        </p:sp>
      </p:grpSp>
      <p:pic>
        <p:nvPicPr>
          <p:cNvPr id="3" name="図 2">
            <a:extLst>
              <a:ext uri="{FF2B5EF4-FFF2-40B4-BE49-F238E27FC236}">
                <a16:creationId xmlns:a16="http://schemas.microsoft.com/office/drawing/2014/main" id="{C4AD42EE-A2C3-5220-4D20-DB3F4A263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2" name="テキスト ボックス 11">
            <a:extLst>
              <a:ext uri="{FF2B5EF4-FFF2-40B4-BE49-F238E27FC236}">
                <a16:creationId xmlns:a16="http://schemas.microsoft.com/office/drawing/2014/main" id="{B39E93BB-9F1F-CD8D-C6EF-6B51C29184F3}"/>
              </a:ext>
            </a:extLst>
          </p:cNvPr>
          <p:cNvSpPr txBox="1"/>
          <p:nvPr/>
        </p:nvSpPr>
        <p:spPr>
          <a:xfrm>
            <a:off x="147992" y="2108528"/>
            <a:ext cx="3304013" cy="46166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a:t>
            </a:r>
            <a:r>
              <a:rPr lang="ja-JP" altLang="en-US" sz="2400" b="1" dirty="0">
                <a:latin typeface="PUDShinGoPr6N-Medium"/>
              </a:rPr>
              <a:t>高額介護サービス費</a:t>
            </a:r>
            <a:endParaRPr lang="ja-JP" altLang="en-US" sz="2400" b="1" dirty="0"/>
          </a:p>
        </p:txBody>
      </p:sp>
      <p:sp>
        <p:nvSpPr>
          <p:cNvPr id="15" name="テキスト ボックス 14">
            <a:extLst>
              <a:ext uri="{FF2B5EF4-FFF2-40B4-BE49-F238E27FC236}">
                <a16:creationId xmlns:a16="http://schemas.microsoft.com/office/drawing/2014/main" id="{0796C27A-BA72-E7C3-E5CA-B8AC30B5A83E}"/>
              </a:ext>
            </a:extLst>
          </p:cNvPr>
          <p:cNvSpPr txBox="1"/>
          <p:nvPr/>
        </p:nvSpPr>
        <p:spPr>
          <a:xfrm>
            <a:off x="391400" y="2825765"/>
            <a:ext cx="3060605" cy="2492990"/>
          </a:xfrm>
          <a:prstGeom prst="rect">
            <a:avLst/>
          </a:prstGeom>
          <a:noFill/>
        </p:spPr>
        <p:txBody>
          <a:bodyPr wrap="square" tIns="0" bIns="0">
            <a:spAutoFit/>
          </a:bodyPr>
          <a:lstStyle/>
          <a:p>
            <a:r>
              <a:rPr lang="en-US" altLang="ja-JP" dirty="0"/>
              <a:t>1</a:t>
            </a:r>
            <a:r>
              <a:rPr lang="ja-JP" altLang="en-US" dirty="0"/>
              <a:t>カ月の介護サービスの</a:t>
            </a:r>
            <a:endParaRPr lang="en-US" altLang="ja-JP" dirty="0"/>
          </a:p>
          <a:p>
            <a:r>
              <a:rPr lang="ja-JP" altLang="en-US" dirty="0"/>
              <a:t>自己負担額（１割～３割）が限度額を超えた場合は、超えた分が申請により払い戻されます。</a:t>
            </a:r>
            <a:endParaRPr lang="en-US" altLang="ja-JP" dirty="0"/>
          </a:p>
          <a:p>
            <a:endParaRPr lang="en-US" altLang="ja-JP" dirty="0"/>
          </a:p>
          <a:p>
            <a:r>
              <a:rPr lang="ja-JP" altLang="en-US" dirty="0"/>
              <a:t>同じ世帯に複数の介護サービス利用者がいる場合は、世帯で合算できます。</a:t>
            </a:r>
          </a:p>
        </p:txBody>
      </p:sp>
      <p:grpSp>
        <p:nvGrpSpPr>
          <p:cNvPr id="25" name="グループ化 24">
            <a:extLst>
              <a:ext uri="{FF2B5EF4-FFF2-40B4-BE49-F238E27FC236}">
                <a16:creationId xmlns:a16="http://schemas.microsoft.com/office/drawing/2014/main" id="{A2345044-6DD6-F213-7E6C-3045CCC338AE}"/>
              </a:ext>
            </a:extLst>
          </p:cNvPr>
          <p:cNvGrpSpPr>
            <a:grpSpLocks noGrp="1" noUngrp="1" noRot="1" noMove="1" noResize="1"/>
          </p:cNvGrpSpPr>
          <p:nvPr/>
        </p:nvGrpSpPr>
        <p:grpSpPr>
          <a:xfrm>
            <a:off x="3460969" y="2077551"/>
            <a:ext cx="8665208" cy="4281294"/>
            <a:chOff x="3193052" y="2194023"/>
            <a:chExt cx="8665208" cy="4281294"/>
          </a:xfrm>
        </p:grpSpPr>
        <p:sp>
          <p:nvSpPr>
            <p:cNvPr id="21" name="テキスト ボックス 20">
              <a:extLst>
                <a:ext uri="{FF2B5EF4-FFF2-40B4-BE49-F238E27FC236}">
                  <a16:creationId xmlns:a16="http://schemas.microsoft.com/office/drawing/2014/main" id="{D6EAF66D-6A56-68DE-4455-4D88C2297477}"/>
                </a:ext>
              </a:extLst>
            </p:cNvPr>
            <p:cNvSpPr txBox="1">
              <a:spLocks noGrp="1" noRot="1" noMove="1" noResize="1" noEditPoints="1" noAdjustHandles="1" noChangeArrowheads="1" noChangeShapeType="1"/>
            </p:cNvSpPr>
            <p:nvPr/>
          </p:nvSpPr>
          <p:spPr>
            <a:xfrm>
              <a:off x="3193052" y="5536598"/>
              <a:ext cx="8665208" cy="938719"/>
            </a:xfrm>
            <a:prstGeom prst="rect">
              <a:avLst/>
            </a:prstGeom>
            <a:noFill/>
          </p:spPr>
          <p:txBody>
            <a:bodyPr wrap="square">
              <a:spAutoFit/>
            </a:bodyPr>
            <a:lstStyle/>
            <a:p>
              <a:r>
                <a:rPr lang="ja-JP" altLang="en-US" sz="1100" dirty="0"/>
                <a:t>・</a:t>
              </a:r>
              <a:r>
                <a:rPr lang="en-US" altLang="ja-JP" sz="1100" dirty="0"/>
                <a:t>(</a:t>
              </a:r>
              <a:r>
                <a:rPr lang="ja-JP" altLang="en-US" sz="1100" dirty="0"/>
                <a:t>世帯</a:t>
              </a:r>
              <a:r>
                <a:rPr lang="en-US" altLang="ja-JP" sz="1100" dirty="0"/>
                <a:t>)</a:t>
              </a:r>
              <a:r>
                <a:rPr lang="ja-JP" altLang="en-US" sz="1100" dirty="0"/>
                <a:t>は、同じ世帯で介護サービスを利用した人全員分を合計したときの限度額。</a:t>
              </a:r>
              <a:r>
                <a:rPr lang="en-US" altLang="ja-JP" sz="1100" dirty="0"/>
                <a:t>(</a:t>
              </a:r>
              <a:r>
                <a:rPr lang="ja-JP" altLang="en-US" sz="1100" dirty="0"/>
                <a:t>個人</a:t>
              </a:r>
              <a:r>
                <a:rPr lang="en-US" altLang="ja-JP" sz="1100" dirty="0"/>
                <a:t>)</a:t>
              </a:r>
              <a:r>
                <a:rPr lang="ja-JP" altLang="en-US" sz="1100" dirty="0"/>
                <a:t>は、介護サービスを利用した本人の限度額。</a:t>
              </a:r>
            </a:p>
            <a:p>
              <a:r>
                <a:rPr lang="ja-JP" altLang="en-US" sz="1100" dirty="0"/>
                <a:t>・課税所得：基礎控除や人的控除などの所得控除後の金額。</a:t>
              </a:r>
            </a:p>
            <a:p>
              <a:r>
                <a:rPr lang="ja-JP" altLang="en-US" sz="1100" dirty="0"/>
                <a:t>・その他の合計所得金額：合計所得金額から公的年金に係る雑所得を控除した金額。合計所得金額とは、収入金額から公的年金等控除</a:t>
              </a:r>
              <a:endParaRPr lang="en-US" altLang="ja-JP" sz="1100" dirty="0"/>
            </a:p>
            <a:p>
              <a:r>
                <a:rPr lang="en-US" altLang="ja-JP" sz="1100" dirty="0"/>
                <a:t>    </a:t>
              </a:r>
              <a:r>
                <a:rPr lang="ja-JP" altLang="en-US" sz="1100" dirty="0"/>
                <a:t>額や給与所得控除額などの必要経費を控除後の金額の合計で、分離所得も含む。基礎控除や人的控除などの所得控除や損失の繰越控</a:t>
              </a:r>
              <a:endParaRPr lang="en-US" altLang="ja-JP" sz="1100" dirty="0"/>
            </a:p>
            <a:p>
              <a:r>
                <a:rPr lang="en-US" altLang="ja-JP" sz="1100" dirty="0"/>
                <a:t>    </a:t>
              </a:r>
              <a:r>
                <a:rPr lang="ja-JP" altLang="en-US" sz="1100" dirty="0"/>
                <a:t>除をする前の金額で、介護保険においては短期・長期譲渡所得に係る特別控除額がある場合は控除後の金額。</a:t>
              </a:r>
            </a:p>
          </p:txBody>
        </p:sp>
        <p:grpSp>
          <p:nvGrpSpPr>
            <p:cNvPr id="24" name="グループ化 23">
              <a:extLst>
                <a:ext uri="{FF2B5EF4-FFF2-40B4-BE49-F238E27FC236}">
                  <a16:creationId xmlns:a16="http://schemas.microsoft.com/office/drawing/2014/main" id="{6FFD25FA-77EA-680B-CB5A-703D1E5F685D}"/>
                </a:ext>
              </a:extLst>
            </p:cNvPr>
            <p:cNvGrpSpPr>
              <a:grpSpLocks noGrp="1" noUngrp="1" noRot="1" noMove="1" noResize="1"/>
            </p:cNvGrpSpPr>
            <p:nvPr/>
          </p:nvGrpSpPr>
          <p:grpSpPr>
            <a:xfrm>
              <a:off x="3265622" y="2194023"/>
              <a:ext cx="8296913" cy="3363033"/>
              <a:chOff x="3327522" y="2319349"/>
              <a:chExt cx="8296913" cy="3363033"/>
            </a:xfrm>
          </p:grpSpPr>
          <p:pic>
            <p:nvPicPr>
              <p:cNvPr id="19" name="図 18">
                <a:extLst>
                  <a:ext uri="{FF2B5EF4-FFF2-40B4-BE49-F238E27FC236}">
                    <a16:creationId xmlns:a16="http://schemas.microsoft.com/office/drawing/2014/main" id="{B49334E0-5374-7371-D617-8337646BE1E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381955" y="2609422"/>
                <a:ext cx="8242480" cy="3072960"/>
              </a:xfrm>
              <a:prstGeom prst="rect">
                <a:avLst/>
              </a:prstGeom>
            </p:spPr>
          </p:pic>
          <p:sp>
            <p:nvSpPr>
              <p:cNvPr id="23" name="テキスト ボックス 22">
                <a:extLst>
                  <a:ext uri="{FF2B5EF4-FFF2-40B4-BE49-F238E27FC236}">
                    <a16:creationId xmlns:a16="http://schemas.microsoft.com/office/drawing/2014/main" id="{54C4E663-99AB-A280-FC50-C87D1EEACE16}"/>
                  </a:ext>
                </a:extLst>
              </p:cNvPr>
              <p:cNvSpPr txBox="1">
                <a:spLocks noGrp="1" noRot="1" noMove="1" noResize="1" noEditPoints="1" noAdjustHandles="1" noChangeArrowheads="1" noChangeShapeType="1"/>
              </p:cNvSpPr>
              <p:nvPr/>
            </p:nvSpPr>
            <p:spPr>
              <a:xfrm>
                <a:off x="3327522" y="2319349"/>
                <a:ext cx="6103256" cy="338554"/>
              </a:xfrm>
              <a:prstGeom prst="rect">
                <a:avLst/>
              </a:prstGeom>
              <a:noFill/>
            </p:spPr>
            <p:txBody>
              <a:bodyPr wrap="square">
                <a:spAutoFit/>
              </a:bodyPr>
              <a:lstStyle/>
              <a:p>
                <a:r>
                  <a:rPr lang="ja-JP" altLang="en-US" sz="1600" b="1" i="0" u="none" strike="noStrike" baseline="0" dirty="0">
                    <a:latin typeface="PUDShinGoPr6N-Medium"/>
                  </a:rPr>
                  <a:t>高額介護サービス費の負担限度額</a:t>
                </a:r>
                <a:endParaRPr lang="ja-JP" altLang="en-US" sz="3600" b="1" dirty="0"/>
              </a:p>
            </p:txBody>
          </p:sp>
        </p:grpSp>
      </p:grpSp>
      <p:sp>
        <p:nvSpPr>
          <p:cNvPr id="10" name="テキスト ボックス 9">
            <a:extLst>
              <a:ext uri="{FF2B5EF4-FFF2-40B4-BE49-F238E27FC236}">
                <a16:creationId xmlns:a16="http://schemas.microsoft.com/office/drawing/2014/main" id="{DEA581A9-2424-2A0B-83C1-6404153C7947}"/>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7D7000CA-31D1-FDF3-D57F-DEB1EBACF89F}"/>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5926531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DCE22-426E-FA1B-69EF-BA03C1A8FA46}"/>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AB0D3C63-9727-6811-DB5E-69016BDB9C29}"/>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DC5E7BA-1923-D480-FFB1-EA0FF232C2A7}"/>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A3AF154-FB00-53ED-88A3-642822B6EE7A}"/>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15CC76B0-2E15-BF85-89CA-CF14E64B1B65}"/>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4C1AAD1C-9B21-B6F1-A96F-50F21C832F39}"/>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7AD0C562-BF81-6FE7-2ECF-D58C1197EEF5}"/>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30</a:t>
              </a:r>
              <a:r>
                <a:rPr kumimoji="1" lang="ja-JP" altLang="en-US" sz="1400" dirty="0"/>
                <a:t>ページ</a:t>
              </a:r>
            </a:p>
          </p:txBody>
        </p:sp>
      </p:grpSp>
      <p:pic>
        <p:nvPicPr>
          <p:cNvPr id="3" name="図 2">
            <a:extLst>
              <a:ext uri="{FF2B5EF4-FFF2-40B4-BE49-F238E27FC236}">
                <a16:creationId xmlns:a16="http://schemas.microsoft.com/office/drawing/2014/main" id="{3B89C982-5D0C-4608-BC47-7472B72AE6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0" name="図 9">
            <a:extLst>
              <a:ext uri="{FF2B5EF4-FFF2-40B4-BE49-F238E27FC236}">
                <a16:creationId xmlns:a16="http://schemas.microsoft.com/office/drawing/2014/main" id="{63086F44-F5C9-DE30-2A87-A018574F7E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827" y="1700998"/>
            <a:ext cx="2425748" cy="523200"/>
          </a:xfrm>
          <a:prstGeom prst="rect">
            <a:avLst/>
          </a:prstGeom>
        </p:spPr>
      </p:pic>
      <p:pic>
        <p:nvPicPr>
          <p:cNvPr id="14" name="図 13">
            <a:extLst>
              <a:ext uri="{FF2B5EF4-FFF2-40B4-BE49-F238E27FC236}">
                <a16:creationId xmlns:a16="http://schemas.microsoft.com/office/drawing/2014/main" id="{E934D986-5DF0-98C5-C255-FEA82665653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6666"/>
          <a:stretch>
            <a:fillRect/>
          </a:stretch>
        </p:blipFill>
        <p:spPr>
          <a:xfrm>
            <a:off x="1474102" y="2778889"/>
            <a:ext cx="9950455" cy="3333441"/>
          </a:xfrm>
          <a:prstGeom prst="rect">
            <a:avLst/>
          </a:prstGeom>
        </p:spPr>
      </p:pic>
      <p:sp>
        <p:nvSpPr>
          <p:cNvPr id="16" name="テキスト ボックス 15">
            <a:extLst>
              <a:ext uri="{FF2B5EF4-FFF2-40B4-BE49-F238E27FC236}">
                <a16:creationId xmlns:a16="http://schemas.microsoft.com/office/drawing/2014/main" id="{9BDA7129-1EA3-7C9E-4F3B-9F52B58CDB43}"/>
              </a:ext>
            </a:extLst>
          </p:cNvPr>
          <p:cNvSpPr txBox="1"/>
          <p:nvPr/>
        </p:nvSpPr>
        <p:spPr>
          <a:xfrm>
            <a:off x="607325" y="2390583"/>
            <a:ext cx="4347941" cy="400110"/>
          </a:xfrm>
          <a:prstGeom prst="rect">
            <a:avLst/>
          </a:prstGeom>
          <a:noFill/>
        </p:spPr>
        <p:txBody>
          <a:bodyPr wrap="square">
            <a:spAutoFit/>
          </a:bodyPr>
          <a:lstStyle/>
          <a:p>
            <a:r>
              <a:rPr lang="ja-JP" altLang="en-US" sz="2000" b="1" i="0" u="none" strike="noStrike" baseline="0" dirty="0">
                <a:solidFill>
                  <a:srgbClr val="0097B0"/>
                </a:solidFill>
                <a:latin typeface="PUDShinGoPr6N-Medium"/>
              </a:rPr>
              <a:t>■</a:t>
            </a:r>
            <a:r>
              <a:rPr lang="ja-JP" altLang="en-US" sz="2000" b="1" i="0" u="none" strike="noStrike" baseline="0" dirty="0">
                <a:solidFill>
                  <a:srgbClr val="000000"/>
                </a:solidFill>
                <a:latin typeface="PUDShinGoPr6N-Medium"/>
              </a:rPr>
              <a:t>介護保障に対する私的準備状況</a:t>
            </a:r>
            <a:endParaRPr lang="ja-JP" altLang="en-US" sz="4400" b="1" dirty="0"/>
          </a:p>
        </p:txBody>
      </p:sp>
      <p:sp>
        <p:nvSpPr>
          <p:cNvPr id="18" name="テキスト ボックス 17">
            <a:extLst>
              <a:ext uri="{FF2B5EF4-FFF2-40B4-BE49-F238E27FC236}">
                <a16:creationId xmlns:a16="http://schemas.microsoft.com/office/drawing/2014/main" id="{047D8FC6-31FF-5E90-1CA6-B8A5A335D205}"/>
              </a:ext>
            </a:extLst>
          </p:cNvPr>
          <p:cNvSpPr txBox="1"/>
          <p:nvPr/>
        </p:nvSpPr>
        <p:spPr>
          <a:xfrm>
            <a:off x="5509982" y="2383122"/>
            <a:ext cx="5343072" cy="400110"/>
          </a:xfrm>
          <a:prstGeom prst="rect">
            <a:avLst/>
          </a:prstGeom>
          <a:noFill/>
        </p:spPr>
        <p:txBody>
          <a:bodyPr wrap="square">
            <a:spAutoFit/>
          </a:bodyPr>
          <a:lstStyle/>
          <a:p>
            <a:r>
              <a:rPr lang="ja-JP" altLang="en-US" sz="2000" b="1" i="0" u="none" strike="noStrike" baseline="0" dirty="0">
                <a:solidFill>
                  <a:srgbClr val="0097B0"/>
                </a:solidFill>
              </a:rPr>
              <a:t>■</a:t>
            </a:r>
            <a:r>
              <a:rPr lang="ja-JP" altLang="en-US" sz="2000" b="1" i="0" u="none" strike="noStrike" baseline="0" dirty="0">
                <a:solidFill>
                  <a:srgbClr val="000000"/>
                </a:solidFill>
              </a:rPr>
              <a:t>準備していると回答した人の準備手段</a:t>
            </a:r>
            <a:endParaRPr lang="ja-JP" altLang="en-US" sz="2000" b="1" dirty="0"/>
          </a:p>
        </p:txBody>
      </p:sp>
      <p:sp>
        <p:nvSpPr>
          <p:cNvPr id="20" name="テキスト ボックス 19">
            <a:extLst>
              <a:ext uri="{FF2B5EF4-FFF2-40B4-BE49-F238E27FC236}">
                <a16:creationId xmlns:a16="http://schemas.microsoft.com/office/drawing/2014/main" id="{CD1000A2-0641-F991-55F2-C807B81BDAE7}"/>
              </a:ext>
            </a:extLst>
          </p:cNvPr>
          <p:cNvSpPr txBox="1"/>
          <p:nvPr/>
        </p:nvSpPr>
        <p:spPr>
          <a:xfrm>
            <a:off x="1903638" y="6136404"/>
            <a:ext cx="3118303" cy="461665"/>
          </a:xfrm>
          <a:prstGeom prst="rect">
            <a:avLst/>
          </a:prstGeom>
          <a:noFill/>
        </p:spPr>
        <p:txBody>
          <a:bodyPr wrap="square">
            <a:spAutoFit/>
          </a:bodyPr>
          <a:lstStyle/>
          <a:p>
            <a:r>
              <a:rPr lang="ja-JP" altLang="en-US" sz="1200" i="0" u="none" strike="noStrike" baseline="0" dirty="0">
                <a:latin typeface="PUDShinGoPr6N-Light"/>
              </a:rPr>
              <a:t>・端数処理の関係上、内訳の和が</a:t>
            </a:r>
            <a:endParaRPr lang="en-US" altLang="ja-JP" sz="1200" i="0" u="none" strike="noStrike" baseline="0" dirty="0">
              <a:latin typeface="PUDShinGoPr6N-Light"/>
            </a:endParaRPr>
          </a:p>
          <a:p>
            <a:r>
              <a:rPr lang="en-US" altLang="ja-JP" sz="1200" dirty="0">
                <a:latin typeface="PUDShinGoPr6N-Light"/>
              </a:rPr>
              <a:t>    </a:t>
            </a:r>
            <a:r>
              <a:rPr lang="ja-JP" altLang="en-US" sz="1200" i="0" u="none" strike="noStrike" baseline="0" dirty="0">
                <a:latin typeface="PUDShinGoPr6N-Light"/>
              </a:rPr>
              <a:t> </a:t>
            </a:r>
            <a:r>
              <a:rPr lang="en-US" altLang="ja-JP" sz="1200" i="0" u="none" strike="noStrike" baseline="0" dirty="0">
                <a:latin typeface="PUDShinGoPr6N-Light"/>
              </a:rPr>
              <a:t>100</a:t>
            </a:r>
            <a:r>
              <a:rPr lang="ja-JP" altLang="en-US" sz="1200" i="0" u="none" strike="noStrike" baseline="0" dirty="0">
                <a:latin typeface="PUDShinGoPr6N-Light"/>
              </a:rPr>
              <a:t>％にならない場合がある。</a:t>
            </a:r>
            <a:endParaRPr lang="ja-JP" altLang="en-US" sz="1200" dirty="0"/>
          </a:p>
        </p:txBody>
      </p:sp>
      <p:sp>
        <p:nvSpPr>
          <p:cNvPr id="22" name="テキスト ボックス 21">
            <a:extLst>
              <a:ext uri="{FF2B5EF4-FFF2-40B4-BE49-F238E27FC236}">
                <a16:creationId xmlns:a16="http://schemas.microsoft.com/office/drawing/2014/main" id="{B3915043-13B6-831B-74BC-293CBD65E5A5}"/>
              </a:ext>
            </a:extLst>
          </p:cNvPr>
          <p:cNvSpPr txBox="1"/>
          <p:nvPr/>
        </p:nvSpPr>
        <p:spPr>
          <a:xfrm>
            <a:off x="6495143" y="6160894"/>
            <a:ext cx="5715000" cy="307777"/>
          </a:xfrm>
          <a:prstGeom prst="rect">
            <a:avLst/>
          </a:prstGeom>
          <a:noFill/>
        </p:spPr>
        <p:txBody>
          <a:bodyPr wrap="square">
            <a:spAutoFit/>
          </a:bodyPr>
          <a:lstStyle/>
          <a:p>
            <a:r>
              <a:rPr lang="ja-JP" altLang="en-US" sz="1400" b="1" i="0" u="none" strike="noStrike" baseline="0" dirty="0">
                <a:latin typeface="+mn-ea"/>
              </a:rPr>
              <a:t>＜生命保険文化センター「生活保障に関する調査」</a:t>
            </a:r>
            <a:r>
              <a:rPr lang="en-US" altLang="ja-JP" sz="1400" b="1" i="0" u="none" strike="noStrike" baseline="0" dirty="0">
                <a:latin typeface="+mn-ea"/>
              </a:rPr>
              <a:t>(2025</a:t>
            </a:r>
            <a:r>
              <a:rPr lang="ja-JP" altLang="en-US" sz="1400" b="1" i="0" u="none" strike="noStrike" baseline="0" dirty="0">
                <a:latin typeface="+mn-ea"/>
              </a:rPr>
              <a:t>年度</a:t>
            </a:r>
            <a:r>
              <a:rPr lang="en-US" altLang="ja-JP" sz="1400" b="1" i="0" u="none" strike="noStrike" baseline="0" dirty="0">
                <a:latin typeface="+mn-ea"/>
              </a:rPr>
              <a:t>)</a:t>
            </a:r>
            <a:r>
              <a:rPr lang="ja-JP" altLang="en-US" sz="1400" b="1" i="0" u="none" strike="noStrike" baseline="0" dirty="0">
                <a:latin typeface="+mn-ea"/>
              </a:rPr>
              <a:t>＞</a:t>
            </a:r>
            <a:endParaRPr lang="ja-JP" altLang="en-US" sz="4400" b="1" dirty="0">
              <a:latin typeface="+mn-ea"/>
            </a:endParaRPr>
          </a:p>
        </p:txBody>
      </p:sp>
      <p:sp>
        <p:nvSpPr>
          <p:cNvPr id="11" name="テキスト ボックス 10">
            <a:extLst>
              <a:ext uri="{FF2B5EF4-FFF2-40B4-BE49-F238E27FC236}">
                <a16:creationId xmlns:a16="http://schemas.microsoft.com/office/drawing/2014/main" id="{68EFA330-FAAD-6092-C2C5-8114B8FDE7BB}"/>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定年退職後の公的介護保険制度</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C547688F-460F-90C3-BF74-6D00542F1CB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6060035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9AE7E-3C88-B47B-C22A-BBF477ADA84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56BB9A19-F97A-D70F-3FB5-7E561DF4A6A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76414AA-2377-80AA-0A48-E9BDB4C59A8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59D96C82-425C-A5CE-19AB-12E1A7468C9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6D18FDF4-7F4E-632A-A878-40EF7F148C1E}"/>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4B8BE393-512C-0703-6526-321F8BD6887D}"/>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0B99502-78E0-59AE-13FE-C8A73307506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31</a:t>
              </a:r>
              <a:r>
                <a:rPr kumimoji="1" lang="ja-JP" altLang="en-US" sz="1400" dirty="0"/>
                <a:t>ページ</a:t>
              </a:r>
            </a:p>
          </p:txBody>
        </p:sp>
      </p:grpSp>
      <p:pic>
        <p:nvPicPr>
          <p:cNvPr id="3" name="図 2">
            <a:extLst>
              <a:ext uri="{FF2B5EF4-FFF2-40B4-BE49-F238E27FC236}">
                <a16:creationId xmlns:a16="http://schemas.microsoft.com/office/drawing/2014/main" id="{CE4F654C-F986-AAB6-2D6A-5AAFEFAAF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3" name="テキスト ボックス 12">
            <a:extLst>
              <a:ext uri="{FF2B5EF4-FFF2-40B4-BE49-F238E27FC236}">
                <a16:creationId xmlns:a16="http://schemas.microsoft.com/office/drawing/2014/main" id="{0103AAB7-7AD8-ECD4-F283-4A2E0A55F99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2" name="グループ化 1">
            <a:extLst>
              <a:ext uri="{FF2B5EF4-FFF2-40B4-BE49-F238E27FC236}">
                <a16:creationId xmlns:a16="http://schemas.microsoft.com/office/drawing/2014/main" id="{5BE4AB19-6422-09E9-90C2-C5987A0DC29A}"/>
              </a:ext>
            </a:extLst>
          </p:cNvPr>
          <p:cNvGrpSpPr/>
          <p:nvPr/>
        </p:nvGrpSpPr>
        <p:grpSpPr>
          <a:xfrm>
            <a:off x="416505" y="1650994"/>
            <a:ext cx="7940095" cy="510778"/>
            <a:chOff x="668991" y="1966346"/>
            <a:chExt cx="4507611" cy="510778"/>
          </a:xfrm>
        </p:grpSpPr>
        <p:sp>
          <p:nvSpPr>
            <p:cNvPr id="11" name="テキスト ボックス 10">
              <a:extLst>
                <a:ext uri="{FF2B5EF4-FFF2-40B4-BE49-F238E27FC236}">
                  <a16:creationId xmlns:a16="http://schemas.microsoft.com/office/drawing/2014/main" id="{0C074D65-5B6E-7669-B14A-7AF80470E61C}"/>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１</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09295BC-F5C2-68B8-5BB1-AC52C2CD66C2}"/>
                </a:ext>
              </a:extLst>
            </p:cNvPr>
            <p:cNvSpPr txBox="1"/>
            <p:nvPr/>
          </p:nvSpPr>
          <p:spPr>
            <a:xfrm>
              <a:off x="989640" y="1998750"/>
              <a:ext cx="4186962" cy="461665"/>
            </a:xfrm>
            <a:prstGeom prst="rect">
              <a:avLst/>
            </a:prstGeom>
            <a:noFill/>
          </p:spPr>
          <p:txBody>
            <a:bodyPr wrap="square">
              <a:spAutoFit/>
            </a:bodyPr>
            <a:lstStyle/>
            <a:p>
              <a:r>
                <a:rPr lang="ja-JP" altLang="en-US" sz="2400" b="1" dirty="0"/>
                <a:t>生命保険で備えることができる４つの保障分野</a:t>
              </a:r>
            </a:p>
          </p:txBody>
        </p:sp>
      </p:grpSp>
      <p:pic>
        <p:nvPicPr>
          <p:cNvPr id="15" name="図 14">
            <a:extLst>
              <a:ext uri="{FF2B5EF4-FFF2-40B4-BE49-F238E27FC236}">
                <a16:creationId xmlns:a16="http://schemas.microsoft.com/office/drawing/2014/main" id="{2863288A-FC37-0FAF-D9DE-7B4C15EF6744}"/>
              </a:ext>
            </a:extLst>
          </p:cNvPr>
          <p:cNvPicPr>
            <a:picLocks noChangeAspect="1"/>
          </p:cNvPicPr>
          <p:nvPr/>
        </p:nvPicPr>
        <p:blipFill>
          <a:blip r:embed="rId4">
            <a:extLst>
              <a:ext uri="{28A0092B-C50C-407E-A947-70E740481C1C}">
                <a14:useLocalDpi xmlns:a14="http://schemas.microsoft.com/office/drawing/2010/main" val="0"/>
              </a:ext>
            </a:extLst>
          </a:blip>
          <a:srcRect l="77414" t="-3468"/>
          <a:stretch>
            <a:fillRect/>
          </a:stretch>
        </p:blipFill>
        <p:spPr>
          <a:xfrm>
            <a:off x="722905" y="5661280"/>
            <a:ext cx="1440000" cy="430335"/>
          </a:xfrm>
          <a:prstGeom prst="rect">
            <a:avLst/>
          </a:prstGeom>
        </p:spPr>
      </p:pic>
      <p:pic>
        <p:nvPicPr>
          <p:cNvPr id="17" name="図 16">
            <a:extLst>
              <a:ext uri="{FF2B5EF4-FFF2-40B4-BE49-F238E27FC236}">
                <a16:creationId xmlns:a16="http://schemas.microsoft.com/office/drawing/2014/main" id="{4504A4A0-FD5D-414F-F93A-9014C877BFD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2323568" y="2195611"/>
            <a:ext cx="8891304" cy="3964016"/>
          </a:xfrm>
          <a:prstGeom prst="rect">
            <a:avLst/>
          </a:prstGeom>
        </p:spPr>
      </p:pic>
      <p:pic>
        <p:nvPicPr>
          <p:cNvPr id="19" name="図 18">
            <a:extLst>
              <a:ext uri="{FF2B5EF4-FFF2-40B4-BE49-F238E27FC236}">
                <a16:creationId xmlns:a16="http://schemas.microsoft.com/office/drawing/2014/main" id="{EB09F720-1B67-9F16-4F7E-54720855A778}"/>
              </a:ext>
            </a:extLst>
          </p:cNvPr>
          <p:cNvPicPr>
            <a:picLocks noChangeAspect="1"/>
          </p:cNvPicPr>
          <p:nvPr/>
        </p:nvPicPr>
        <p:blipFill>
          <a:blip r:embed="rId4">
            <a:extLst>
              <a:ext uri="{28A0092B-C50C-407E-A947-70E740481C1C}">
                <a14:useLocalDpi xmlns:a14="http://schemas.microsoft.com/office/drawing/2010/main" val="0"/>
              </a:ext>
            </a:extLst>
          </a:blip>
          <a:srcRect l="51507" t="-8938" r="25901" b="-1"/>
          <a:stretch>
            <a:fillRect/>
          </a:stretch>
        </p:blipFill>
        <p:spPr>
          <a:xfrm>
            <a:off x="719730" y="5168906"/>
            <a:ext cx="1440000" cy="452957"/>
          </a:xfrm>
          <a:prstGeom prst="rect">
            <a:avLst/>
          </a:prstGeom>
        </p:spPr>
      </p:pic>
      <p:pic>
        <p:nvPicPr>
          <p:cNvPr id="21" name="図 20">
            <a:extLst>
              <a:ext uri="{FF2B5EF4-FFF2-40B4-BE49-F238E27FC236}">
                <a16:creationId xmlns:a16="http://schemas.microsoft.com/office/drawing/2014/main" id="{6C3C2CBC-BFC5-1CB9-97C4-77F6A8E49F70}"/>
              </a:ext>
            </a:extLst>
          </p:cNvPr>
          <p:cNvPicPr>
            <a:picLocks noChangeAspect="1"/>
          </p:cNvPicPr>
          <p:nvPr/>
        </p:nvPicPr>
        <p:blipFill>
          <a:blip r:embed="rId4">
            <a:extLst>
              <a:ext uri="{28A0092B-C50C-407E-A947-70E740481C1C}">
                <a14:useLocalDpi xmlns:a14="http://schemas.microsoft.com/office/drawing/2010/main" val="0"/>
              </a:ext>
            </a:extLst>
          </a:blip>
          <a:srcRect l="25653" t="-1" r="51415" b="-2706"/>
          <a:stretch>
            <a:fillRect/>
          </a:stretch>
        </p:blipFill>
        <p:spPr>
          <a:xfrm>
            <a:off x="737184" y="4645277"/>
            <a:ext cx="1440000" cy="420712"/>
          </a:xfrm>
          <a:prstGeom prst="rect">
            <a:avLst/>
          </a:prstGeom>
        </p:spPr>
      </p:pic>
      <p:pic>
        <p:nvPicPr>
          <p:cNvPr id="23" name="図 22">
            <a:extLst>
              <a:ext uri="{FF2B5EF4-FFF2-40B4-BE49-F238E27FC236}">
                <a16:creationId xmlns:a16="http://schemas.microsoft.com/office/drawing/2014/main" id="{AC7FFCAF-1C09-5A70-27EB-6E30B9E73614}"/>
              </a:ext>
            </a:extLst>
          </p:cNvPr>
          <p:cNvPicPr>
            <a:picLocks noChangeAspect="1"/>
          </p:cNvPicPr>
          <p:nvPr/>
        </p:nvPicPr>
        <p:blipFill>
          <a:blip r:embed="rId4">
            <a:extLst>
              <a:ext uri="{28A0092B-C50C-407E-A947-70E740481C1C}">
                <a14:useLocalDpi xmlns:a14="http://schemas.microsoft.com/office/drawing/2010/main" val="0"/>
              </a:ext>
            </a:extLst>
          </a:blip>
          <a:srcRect r="77317"/>
          <a:stretch>
            <a:fillRect/>
          </a:stretch>
        </p:blipFill>
        <p:spPr>
          <a:xfrm>
            <a:off x="711784" y="3211753"/>
            <a:ext cx="1440000" cy="414139"/>
          </a:xfrm>
          <a:prstGeom prst="rect">
            <a:avLst/>
          </a:prstGeom>
        </p:spPr>
      </p:pic>
      <p:sp>
        <p:nvSpPr>
          <p:cNvPr id="25" name="テキスト ボックス 24">
            <a:extLst>
              <a:ext uri="{FF2B5EF4-FFF2-40B4-BE49-F238E27FC236}">
                <a16:creationId xmlns:a16="http://schemas.microsoft.com/office/drawing/2014/main" id="{AF0410B4-6B84-AA80-BF9D-264266D762D4}"/>
              </a:ext>
            </a:extLst>
          </p:cNvPr>
          <p:cNvSpPr txBox="1"/>
          <p:nvPr/>
        </p:nvSpPr>
        <p:spPr>
          <a:xfrm>
            <a:off x="6915150" y="6152439"/>
            <a:ext cx="4905832" cy="307777"/>
          </a:xfrm>
          <a:prstGeom prst="rect">
            <a:avLst/>
          </a:prstGeom>
          <a:noFill/>
        </p:spPr>
        <p:txBody>
          <a:bodyPr wrap="square">
            <a:spAutoFit/>
          </a:bodyPr>
          <a:lstStyle/>
          <a:p>
            <a:r>
              <a:rPr lang="ja-JP" altLang="en-US" sz="1400" i="0" u="none" strike="noStrike" baseline="0" dirty="0">
                <a:latin typeface="PUDShinGoPr6N-Regular"/>
              </a:rPr>
              <a:t>・上図は例示で、この他にも様々な生命保険がある。</a:t>
            </a:r>
            <a:endParaRPr lang="ja-JP" altLang="en-US" sz="4400" dirty="0"/>
          </a:p>
        </p:txBody>
      </p:sp>
      <p:sp>
        <p:nvSpPr>
          <p:cNvPr id="14" name="フッター プレースホルダー 5">
            <a:extLst>
              <a:ext uri="{FF2B5EF4-FFF2-40B4-BE49-F238E27FC236}">
                <a16:creationId xmlns:a16="http://schemas.microsoft.com/office/drawing/2014/main" id="{8BC0AB38-A83D-790D-FC10-07E9BCAD40C8}"/>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1334529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64627-CC4A-9F84-8CB7-E670D5E10CD2}"/>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28E10FD2-34DD-EEF0-4B5B-68E64949C07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C8D9825-22B2-6709-EBA6-CAC60ED803D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FE7CE0D-70CE-C3C2-8354-B6902E3A6FE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A1F358C9-EDA3-BB30-B071-A7AFD687E674}"/>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1BE28C25-1B2E-900A-3324-4E03393940FC}"/>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02EBEF1-C07B-5875-8953-61B882F4FF8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31</a:t>
              </a:r>
              <a:r>
                <a:rPr kumimoji="1" lang="ja-JP" altLang="en-US" sz="1400" dirty="0"/>
                <a:t>ページ</a:t>
              </a:r>
            </a:p>
          </p:txBody>
        </p:sp>
      </p:grpSp>
      <p:pic>
        <p:nvPicPr>
          <p:cNvPr id="3" name="図 2">
            <a:extLst>
              <a:ext uri="{FF2B5EF4-FFF2-40B4-BE49-F238E27FC236}">
                <a16:creationId xmlns:a16="http://schemas.microsoft.com/office/drawing/2014/main" id="{74F7F5AB-8A96-18ED-4DCE-004C0C6FC8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EE6DE94E-4557-B50A-B280-8696EB9708ED}"/>
              </a:ext>
            </a:extLst>
          </p:cNvPr>
          <p:cNvGrpSpPr/>
          <p:nvPr/>
        </p:nvGrpSpPr>
        <p:grpSpPr>
          <a:xfrm>
            <a:off x="899999" y="1892342"/>
            <a:ext cx="10107465" cy="499765"/>
            <a:chOff x="668991" y="1990902"/>
            <a:chExt cx="5738032" cy="499765"/>
          </a:xfrm>
        </p:grpSpPr>
        <p:sp>
          <p:nvSpPr>
            <p:cNvPr id="10" name="テキスト ボックス 9">
              <a:extLst>
                <a:ext uri="{FF2B5EF4-FFF2-40B4-BE49-F238E27FC236}">
                  <a16:creationId xmlns:a16="http://schemas.microsoft.com/office/drawing/2014/main" id="{C1124D82-A7CD-8949-53FF-062186B95B9F}"/>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D647BDC-8871-8C14-F0A9-3D9B73DC6C28}"/>
                </a:ext>
              </a:extLst>
            </p:cNvPr>
            <p:cNvSpPr txBox="1"/>
            <p:nvPr/>
          </p:nvSpPr>
          <p:spPr>
            <a:xfrm>
              <a:off x="1363265" y="2029002"/>
              <a:ext cx="5043758" cy="461665"/>
            </a:xfrm>
            <a:prstGeom prst="rect">
              <a:avLst/>
            </a:prstGeom>
            <a:noFill/>
          </p:spPr>
          <p:txBody>
            <a:bodyPr wrap="square">
              <a:spAutoFit/>
            </a:bodyPr>
            <a:lstStyle/>
            <a:p>
              <a:r>
                <a:rPr lang="ja-JP" altLang="en-US" sz="2400" b="1" dirty="0"/>
                <a:t>生命保険に関するデータのご紹介 </a:t>
              </a:r>
              <a:r>
                <a:rPr lang="en-US" altLang="ja-JP" b="1" dirty="0"/>
                <a:t>(</a:t>
              </a:r>
              <a:r>
                <a:rPr lang="ja-JP" altLang="en-US" b="1" dirty="0"/>
                <a:t>生命保険文化センターホームページ</a:t>
              </a:r>
              <a:r>
                <a:rPr lang="en-US" altLang="ja-JP" b="1" dirty="0"/>
                <a:t>)</a:t>
              </a:r>
              <a:endParaRPr lang="ja-JP" altLang="en-US" sz="2400" b="1" dirty="0"/>
            </a:p>
          </p:txBody>
        </p:sp>
      </p:grpSp>
      <p:sp>
        <p:nvSpPr>
          <p:cNvPr id="16" name="テキスト ボックス 15">
            <a:extLst>
              <a:ext uri="{FF2B5EF4-FFF2-40B4-BE49-F238E27FC236}">
                <a16:creationId xmlns:a16="http://schemas.microsoft.com/office/drawing/2014/main" id="{1163481F-0B55-FDE4-B71B-7ADCD2018539}"/>
              </a:ext>
            </a:extLst>
          </p:cNvPr>
          <p:cNvSpPr txBox="1"/>
          <p:nvPr/>
        </p:nvSpPr>
        <p:spPr>
          <a:xfrm>
            <a:off x="820747" y="2596074"/>
            <a:ext cx="4686916" cy="646331"/>
          </a:xfrm>
          <a:prstGeom prst="rect">
            <a:avLst/>
          </a:prstGeom>
          <a:noFill/>
        </p:spPr>
        <p:txBody>
          <a:bodyPr wrap="square">
            <a:spAutoFit/>
          </a:bodyPr>
          <a:lstStyle/>
          <a:p>
            <a:r>
              <a:rPr lang="ja-JP" altLang="en-US" dirty="0"/>
              <a:t>生命保険の仕組みや種類の解説ページ、</a:t>
            </a:r>
            <a:endParaRPr lang="en-US" altLang="ja-JP" dirty="0"/>
          </a:p>
          <a:p>
            <a:r>
              <a:rPr lang="ja-JP" altLang="en-US" dirty="0"/>
              <a:t>よくある質問を Q&amp;A 形式で掲載しています。</a:t>
            </a:r>
          </a:p>
        </p:txBody>
      </p:sp>
      <p:sp>
        <p:nvSpPr>
          <p:cNvPr id="18" name="テキスト ボックス 17">
            <a:extLst>
              <a:ext uri="{FF2B5EF4-FFF2-40B4-BE49-F238E27FC236}">
                <a16:creationId xmlns:a16="http://schemas.microsoft.com/office/drawing/2014/main" id="{1C2D2C76-36AB-18C2-E408-20FC4FFE4C87}"/>
              </a:ext>
            </a:extLst>
          </p:cNvPr>
          <p:cNvSpPr txBox="1"/>
          <p:nvPr/>
        </p:nvSpPr>
        <p:spPr>
          <a:xfrm>
            <a:off x="6716285" y="2549526"/>
            <a:ext cx="5278323" cy="646331"/>
          </a:xfrm>
          <a:prstGeom prst="rect">
            <a:avLst/>
          </a:prstGeom>
          <a:noFill/>
        </p:spPr>
        <p:txBody>
          <a:bodyPr wrap="square">
            <a:spAutoFit/>
          </a:bodyPr>
          <a:lstStyle/>
          <a:p>
            <a:r>
              <a:rPr lang="ja-JP" altLang="en-US" dirty="0"/>
              <a:t>保険金・給付金の請求から受取りについて、</a:t>
            </a:r>
            <a:endParaRPr lang="en-US" altLang="ja-JP" dirty="0"/>
          </a:p>
          <a:p>
            <a:r>
              <a:rPr lang="ja-JP" altLang="en-US" dirty="0"/>
              <a:t>知っておきたい基本的なことをまとめています。</a:t>
            </a:r>
          </a:p>
        </p:txBody>
      </p:sp>
      <p:cxnSp>
        <p:nvCxnSpPr>
          <p:cNvPr id="20" name="直線コネクタ 19">
            <a:extLst>
              <a:ext uri="{FF2B5EF4-FFF2-40B4-BE49-F238E27FC236}">
                <a16:creationId xmlns:a16="http://schemas.microsoft.com/office/drawing/2014/main" id="{ED2B3531-B980-E7C5-6F6E-867B5A7CFAA3}"/>
              </a:ext>
            </a:extLst>
          </p:cNvPr>
          <p:cNvCxnSpPr/>
          <p:nvPr/>
        </p:nvCxnSpPr>
        <p:spPr>
          <a:xfrm>
            <a:off x="6480769" y="2612473"/>
            <a:ext cx="0" cy="3528000"/>
          </a:xfrm>
          <a:prstGeom prst="line">
            <a:avLst/>
          </a:prstGeom>
          <a:ln w="38100">
            <a:solidFill>
              <a:schemeClr val="accent2"/>
            </a:solidFill>
            <a:prstDash val="sysDot"/>
          </a:ln>
        </p:spPr>
        <p:style>
          <a:lnRef idx="2">
            <a:schemeClr val="accent1"/>
          </a:lnRef>
          <a:fillRef idx="0">
            <a:schemeClr val="accent1"/>
          </a:fillRef>
          <a:effectRef idx="1">
            <a:schemeClr val="accent1"/>
          </a:effectRef>
          <a:fontRef idx="minor">
            <a:schemeClr val="tx1"/>
          </a:fontRef>
        </p:style>
      </p:cxnSp>
      <p:grpSp>
        <p:nvGrpSpPr>
          <p:cNvPr id="47" name="グループ化 46">
            <a:extLst>
              <a:ext uri="{FF2B5EF4-FFF2-40B4-BE49-F238E27FC236}">
                <a16:creationId xmlns:a16="http://schemas.microsoft.com/office/drawing/2014/main" id="{0414C631-C26C-EA1E-51AB-9450F5D4BB71}"/>
              </a:ext>
            </a:extLst>
          </p:cNvPr>
          <p:cNvGrpSpPr>
            <a:grpSpLocks noGrp="1" noUngrp="1" noRot="1" noMove="1" noResize="1"/>
          </p:cNvGrpSpPr>
          <p:nvPr/>
        </p:nvGrpSpPr>
        <p:grpSpPr>
          <a:xfrm>
            <a:off x="6730526" y="3324920"/>
            <a:ext cx="5015919" cy="2748611"/>
            <a:chOff x="6414078" y="3198765"/>
            <a:chExt cx="5015919" cy="2748611"/>
          </a:xfrm>
        </p:grpSpPr>
        <p:grpSp>
          <p:nvGrpSpPr>
            <p:cNvPr id="45" name="グループ化 44">
              <a:extLst>
                <a:ext uri="{FF2B5EF4-FFF2-40B4-BE49-F238E27FC236}">
                  <a16:creationId xmlns:a16="http://schemas.microsoft.com/office/drawing/2014/main" id="{BCC90821-B70D-1E0F-57EF-80AE8B668471}"/>
                </a:ext>
              </a:extLst>
            </p:cNvPr>
            <p:cNvGrpSpPr>
              <a:grpSpLocks noGrp="1" noUngrp="1" noRot="1" noMove="1" noResize="1"/>
            </p:cNvGrpSpPr>
            <p:nvPr/>
          </p:nvGrpSpPr>
          <p:grpSpPr>
            <a:xfrm>
              <a:off x="6414078" y="3198765"/>
              <a:ext cx="5015919" cy="603134"/>
              <a:chOff x="6414078" y="3198765"/>
              <a:chExt cx="5015919" cy="603134"/>
            </a:xfrm>
          </p:grpSpPr>
          <p:sp>
            <p:nvSpPr>
              <p:cNvPr id="36" name="テキスト ボックス 35">
                <a:extLst>
                  <a:ext uri="{FF2B5EF4-FFF2-40B4-BE49-F238E27FC236}">
                    <a16:creationId xmlns:a16="http://schemas.microsoft.com/office/drawing/2014/main" id="{DAAE0323-1981-0DCC-1754-683446C0ECDB}"/>
                  </a:ext>
                </a:extLst>
              </p:cNvPr>
              <p:cNvSpPr txBox="1">
                <a:spLocks noGrp="1" noRot="1" noMove="1" noResize="1" noEditPoints="1" noAdjustHandles="1" noChangeArrowheads="1" noChangeShapeType="1"/>
              </p:cNvSpPr>
              <p:nvPr/>
            </p:nvSpPr>
            <p:spPr>
              <a:xfrm>
                <a:off x="6414078" y="3198765"/>
                <a:ext cx="5015919" cy="369332"/>
              </a:xfrm>
              <a:prstGeom prst="rect">
                <a:avLst/>
              </a:prstGeom>
              <a:noFill/>
            </p:spPr>
            <p:txBody>
              <a:bodyPr wrap="square">
                <a:spAutoFit/>
              </a:bodyPr>
              <a:lstStyle/>
              <a:p>
                <a:r>
                  <a:rPr lang="ja-JP" altLang="en-US" b="1" dirty="0">
                    <a:solidFill>
                      <a:schemeClr val="accent2"/>
                    </a:solidFill>
                  </a:rPr>
                  <a:t>●</a:t>
                </a:r>
                <a:r>
                  <a:rPr lang="ja-JP" altLang="en-US" b="1" dirty="0"/>
                  <a:t>保険金・給付金の請求から受取りまでの手引</a:t>
                </a:r>
              </a:p>
            </p:txBody>
          </p:sp>
          <p:sp>
            <p:nvSpPr>
              <p:cNvPr id="38" name="テキスト ボックス 37">
                <a:extLst>
                  <a:ext uri="{FF2B5EF4-FFF2-40B4-BE49-F238E27FC236}">
                    <a16:creationId xmlns:a16="http://schemas.microsoft.com/office/drawing/2014/main" id="{BB2BE17E-0AD0-B7CA-6708-D6750D197201}"/>
                  </a:ext>
                </a:extLst>
              </p:cNvPr>
              <p:cNvSpPr txBox="1">
                <a:spLocks noGrp="1" noRot="1" noMove="1" noResize="1" noEditPoints="1" noAdjustHandles="1" noChangeArrowheads="1" noChangeShapeType="1"/>
              </p:cNvSpPr>
              <p:nvPr/>
            </p:nvSpPr>
            <p:spPr>
              <a:xfrm>
                <a:off x="6690830" y="3494122"/>
                <a:ext cx="4686916" cy="307777"/>
              </a:xfrm>
              <a:prstGeom prst="rect">
                <a:avLst/>
              </a:prstGeom>
              <a:noFill/>
            </p:spPr>
            <p:txBody>
              <a:bodyPr wrap="square">
                <a:spAutoFit/>
              </a:bodyPr>
              <a:lstStyle/>
              <a:p>
                <a:r>
                  <a:rPr lang="en-US" altLang="ja-JP" sz="1400" dirty="0">
                    <a:hlinkClick r:id="rId4"/>
                  </a:rPr>
                  <a:t>https://www.jili.or.jp/seikyutebiki/index.html</a:t>
                </a:r>
                <a:r>
                  <a:rPr lang="ja-JP" altLang="en-US" sz="1400" dirty="0"/>
                  <a:t>　</a:t>
                </a:r>
              </a:p>
            </p:txBody>
          </p:sp>
        </p:grpSp>
        <p:pic>
          <p:nvPicPr>
            <p:cNvPr id="41" name="図 40">
              <a:extLst>
                <a:ext uri="{FF2B5EF4-FFF2-40B4-BE49-F238E27FC236}">
                  <a16:creationId xmlns:a16="http://schemas.microsoft.com/office/drawing/2014/main" id="{3DDBCDC7-F22C-47E5-8822-FFCEF5C5928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6786080" y="3819672"/>
              <a:ext cx="1504443" cy="2127704"/>
            </a:xfrm>
            <a:prstGeom prst="rect">
              <a:avLst/>
            </a:prstGeom>
            <a:ln>
              <a:solidFill>
                <a:schemeClr val="bg1">
                  <a:lumMod val="50000"/>
                </a:schemeClr>
              </a:solidFill>
            </a:ln>
          </p:spPr>
        </p:pic>
      </p:grpSp>
      <p:sp>
        <p:nvSpPr>
          <p:cNvPr id="14" name="テキスト ボックス 13">
            <a:extLst>
              <a:ext uri="{FF2B5EF4-FFF2-40B4-BE49-F238E27FC236}">
                <a16:creationId xmlns:a16="http://schemas.microsoft.com/office/drawing/2014/main" id="{EF164779-D16B-8266-C0FE-D3A10C5FB2B7}"/>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0E657A1D-24E3-1900-CF12-445729E15C6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15" name="図 14">
            <a:extLst>
              <a:ext uri="{FF2B5EF4-FFF2-40B4-BE49-F238E27FC236}">
                <a16:creationId xmlns:a16="http://schemas.microsoft.com/office/drawing/2014/main" id="{AD0D77D1-011D-0CC5-69FD-873DDA48697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9013877" y="4020181"/>
            <a:ext cx="831853" cy="863850"/>
          </a:xfrm>
          <a:prstGeom prst="rect">
            <a:avLst/>
          </a:prstGeom>
        </p:spPr>
      </p:pic>
      <p:grpSp>
        <p:nvGrpSpPr>
          <p:cNvPr id="29" name="グループ化 28">
            <a:extLst>
              <a:ext uri="{FF2B5EF4-FFF2-40B4-BE49-F238E27FC236}">
                <a16:creationId xmlns:a16="http://schemas.microsoft.com/office/drawing/2014/main" id="{6659D803-01EF-3BA7-B911-379366443506}"/>
              </a:ext>
            </a:extLst>
          </p:cNvPr>
          <p:cNvGrpSpPr>
            <a:grpSpLocks noGrp="1" noUngrp="1" noRot="1" noMove="1" noResize="1"/>
          </p:cNvGrpSpPr>
          <p:nvPr/>
        </p:nvGrpSpPr>
        <p:grpSpPr>
          <a:xfrm>
            <a:off x="810915" y="3333613"/>
            <a:ext cx="5434339" cy="2540913"/>
            <a:chOff x="820747" y="3304117"/>
            <a:chExt cx="5434339" cy="2540913"/>
          </a:xfrm>
        </p:grpSpPr>
        <p:grpSp>
          <p:nvGrpSpPr>
            <p:cNvPr id="46" name="グループ化 45">
              <a:extLst>
                <a:ext uri="{FF2B5EF4-FFF2-40B4-BE49-F238E27FC236}">
                  <a16:creationId xmlns:a16="http://schemas.microsoft.com/office/drawing/2014/main" id="{B5D85795-2D35-640D-D7A0-A802D07CF2D2}"/>
                </a:ext>
              </a:extLst>
            </p:cNvPr>
            <p:cNvGrpSpPr>
              <a:grpSpLocks noGrp="1" noUngrp="1" noRot="1" noMove="1" noResize="1"/>
            </p:cNvGrpSpPr>
            <p:nvPr/>
          </p:nvGrpSpPr>
          <p:grpSpPr>
            <a:xfrm>
              <a:off x="820747" y="3397687"/>
              <a:ext cx="4946505" cy="2433830"/>
              <a:chOff x="1033348" y="3201922"/>
              <a:chExt cx="4946505" cy="2433830"/>
            </a:xfrm>
          </p:grpSpPr>
          <p:grpSp>
            <p:nvGrpSpPr>
              <p:cNvPr id="42" name="グループ化 41">
                <a:extLst>
                  <a:ext uri="{FF2B5EF4-FFF2-40B4-BE49-F238E27FC236}">
                    <a16:creationId xmlns:a16="http://schemas.microsoft.com/office/drawing/2014/main" id="{494F3038-84F8-BB72-9A35-D4056944B022}"/>
                  </a:ext>
                </a:extLst>
              </p:cNvPr>
              <p:cNvGrpSpPr>
                <a:grpSpLocks noGrp="1" noUngrp="1" noRot="1" noMove="1" noResize="1"/>
              </p:cNvGrpSpPr>
              <p:nvPr/>
            </p:nvGrpSpPr>
            <p:grpSpPr>
              <a:xfrm>
                <a:off x="1033348" y="3201922"/>
                <a:ext cx="4927455" cy="568589"/>
                <a:chOff x="1033348" y="3201922"/>
                <a:chExt cx="4927455" cy="568589"/>
              </a:xfrm>
            </p:grpSpPr>
            <p:sp>
              <p:nvSpPr>
                <p:cNvPr id="22" name="テキスト ボックス 21">
                  <a:extLst>
                    <a:ext uri="{FF2B5EF4-FFF2-40B4-BE49-F238E27FC236}">
                      <a16:creationId xmlns:a16="http://schemas.microsoft.com/office/drawing/2014/main" id="{0E3AD00E-FBCF-D93B-3544-E6F8D5147CC1}"/>
                    </a:ext>
                  </a:extLst>
                </p:cNvPr>
                <p:cNvSpPr txBox="1">
                  <a:spLocks noGrp="1" noRot="1" noMove="1" noResize="1" noEditPoints="1" noAdjustHandles="1" noChangeArrowheads="1" noChangeShapeType="1"/>
                </p:cNvSpPr>
                <p:nvPr/>
              </p:nvSpPr>
              <p:spPr>
                <a:xfrm>
                  <a:off x="1273887" y="3462734"/>
                  <a:ext cx="4686916" cy="307777"/>
                </a:xfrm>
                <a:prstGeom prst="rect">
                  <a:avLst/>
                </a:prstGeom>
                <a:noFill/>
              </p:spPr>
              <p:txBody>
                <a:bodyPr wrap="square">
                  <a:spAutoFit/>
                </a:bodyPr>
                <a:lstStyle/>
                <a:p>
                  <a:r>
                    <a:rPr lang="ja-JP" altLang="en-US" sz="1400" dirty="0">
                      <a:hlinkClick r:id="rId7"/>
                    </a:rPr>
                    <a:t>https://www.jili.or.jp/knows_learns/basic/index.html</a:t>
                  </a:r>
                  <a:r>
                    <a:rPr lang="ja-JP" altLang="en-US" sz="1400" dirty="0"/>
                    <a:t>　</a:t>
                  </a:r>
                </a:p>
              </p:txBody>
            </p:sp>
            <p:sp>
              <p:nvSpPr>
                <p:cNvPr id="24" name="テキスト ボックス 23">
                  <a:extLst>
                    <a:ext uri="{FF2B5EF4-FFF2-40B4-BE49-F238E27FC236}">
                      <a16:creationId xmlns:a16="http://schemas.microsoft.com/office/drawing/2014/main" id="{CDA6237B-94E6-BC25-E783-AB379EEC629A}"/>
                    </a:ext>
                  </a:extLst>
                </p:cNvPr>
                <p:cNvSpPr txBox="1">
                  <a:spLocks noGrp="1" noRot="1" noMove="1" noResize="1" noEditPoints="1" noAdjustHandles="1" noChangeArrowheads="1" noChangeShapeType="1"/>
                </p:cNvSpPr>
                <p:nvPr/>
              </p:nvSpPr>
              <p:spPr>
                <a:xfrm>
                  <a:off x="1033348" y="3201922"/>
                  <a:ext cx="2929051" cy="369332"/>
                </a:xfrm>
                <a:prstGeom prst="rect">
                  <a:avLst/>
                </a:prstGeom>
                <a:noFill/>
              </p:spPr>
              <p:txBody>
                <a:bodyPr wrap="square">
                  <a:spAutoFit/>
                </a:bodyPr>
                <a:lstStyle/>
                <a:p>
                  <a:r>
                    <a:rPr lang="ja-JP" altLang="en-US" b="1" dirty="0">
                      <a:solidFill>
                        <a:schemeClr val="accent2"/>
                      </a:solidFill>
                    </a:rPr>
                    <a:t>●</a:t>
                  </a:r>
                  <a:r>
                    <a:rPr lang="ja-JP" altLang="en-US" b="1" dirty="0"/>
                    <a:t>生命保険の基礎知識</a:t>
                  </a:r>
                </a:p>
              </p:txBody>
            </p:sp>
          </p:grpSp>
          <p:grpSp>
            <p:nvGrpSpPr>
              <p:cNvPr id="43" name="グループ化 42">
                <a:extLst>
                  <a:ext uri="{FF2B5EF4-FFF2-40B4-BE49-F238E27FC236}">
                    <a16:creationId xmlns:a16="http://schemas.microsoft.com/office/drawing/2014/main" id="{47178631-797B-05ED-0EE0-97FFB01BA0E9}"/>
                  </a:ext>
                </a:extLst>
              </p:cNvPr>
              <p:cNvGrpSpPr>
                <a:grpSpLocks noGrp="1" noUngrp="1" noRot="1" noMove="1" noResize="1"/>
              </p:cNvGrpSpPr>
              <p:nvPr/>
            </p:nvGrpSpPr>
            <p:grpSpPr>
              <a:xfrm>
                <a:off x="1033348" y="4090733"/>
                <a:ext cx="4934567" cy="594961"/>
                <a:chOff x="1033348" y="4090733"/>
                <a:chExt cx="4934567" cy="594961"/>
              </a:xfrm>
            </p:grpSpPr>
            <p:sp>
              <p:nvSpPr>
                <p:cNvPr id="26" name="テキスト ボックス 25">
                  <a:extLst>
                    <a:ext uri="{FF2B5EF4-FFF2-40B4-BE49-F238E27FC236}">
                      <a16:creationId xmlns:a16="http://schemas.microsoft.com/office/drawing/2014/main" id="{2DC18E89-E80F-FC76-3C16-76C774EF1E22}"/>
                    </a:ext>
                  </a:extLst>
                </p:cNvPr>
                <p:cNvSpPr txBox="1">
                  <a:spLocks noGrp="1" noRot="1" noMove="1" noResize="1" noEditPoints="1" noAdjustHandles="1" noChangeArrowheads="1" noChangeShapeType="1"/>
                </p:cNvSpPr>
                <p:nvPr/>
              </p:nvSpPr>
              <p:spPr>
                <a:xfrm>
                  <a:off x="1033348" y="4090733"/>
                  <a:ext cx="4519727" cy="369332"/>
                </a:xfrm>
                <a:prstGeom prst="rect">
                  <a:avLst/>
                </a:prstGeom>
                <a:noFill/>
              </p:spPr>
              <p:txBody>
                <a:bodyPr wrap="square">
                  <a:spAutoFit/>
                </a:bodyPr>
                <a:lstStyle/>
                <a:p>
                  <a:r>
                    <a:rPr lang="ja-JP" altLang="en-US" b="1" dirty="0">
                      <a:solidFill>
                        <a:schemeClr val="accent2"/>
                      </a:solidFill>
                    </a:rPr>
                    <a:t>●</a:t>
                  </a:r>
                  <a:r>
                    <a:rPr lang="ja-JP" altLang="en-US" b="1" dirty="0"/>
                    <a:t>生命保険の種類</a:t>
                  </a:r>
                  <a:r>
                    <a:rPr lang="en-US" altLang="ja-JP" sz="1600" b="1" dirty="0"/>
                    <a:t>(</a:t>
                  </a:r>
                  <a:r>
                    <a:rPr lang="ja-JP" altLang="ja-JP" sz="1600" b="1" dirty="0"/>
                    <a:t>主契約・特約・その他</a:t>
                  </a:r>
                  <a:r>
                    <a:rPr lang="en-US" altLang="ja-JP" sz="1600" b="1" dirty="0"/>
                    <a:t>)</a:t>
                  </a:r>
                  <a:endParaRPr lang="ja-JP" altLang="en-US" b="1" dirty="0"/>
                </a:p>
              </p:txBody>
            </p:sp>
            <p:sp>
              <p:nvSpPr>
                <p:cNvPr id="28" name="テキスト ボックス 27">
                  <a:extLst>
                    <a:ext uri="{FF2B5EF4-FFF2-40B4-BE49-F238E27FC236}">
                      <a16:creationId xmlns:a16="http://schemas.microsoft.com/office/drawing/2014/main" id="{F092C486-8A36-C1E5-CFE9-7EE10D6DB21B}"/>
                    </a:ext>
                  </a:extLst>
                </p:cNvPr>
                <p:cNvSpPr txBox="1">
                  <a:spLocks noGrp="1" noRot="1" noMove="1" noResize="1" noEditPoints="1" noAdjustHandles="1" noChangeArrowheads="1" noChangeShapeType="1"/>
                </p:cNvSpPr>
                <p:nvPr/>
              </p:nvSpPr>
              <p:spPr>
                <a:xfrm>
                  <a:off x="1280999" y="4377917"/>
                  <a:ext cx="4686916" cy="307777"/>
                </a:xfrm>
                <a:prstGeom prst="rect">
                  <a:avLst/>
                </a:prstGeom>
                <a:noFill/>
              </p:spPr>
              <p:txBody>
                <a:bodyPr wrap="square">
                  <a:spAutoFit/>
                </a:bodyPr>
                <a:lstStyle/>
                <a:p>
                  <a:r>
                    <a:rPr lang="en-US" altLang="ja-JP" sz="1400" dirty="0">
                      <a:hlinkClick r:id="rId8"/>
                    </a:rPr>
                    <a:t>https://www.jili.or.jp/knows_learns/kind/index.html</a:t>
                  </a:r>
                  <a:r>
                    <a:rPr lang="ja-JP" altLang="en-US" sz="1400" dirty="0"/>
                    <a:t>　</a:t>
                  </a:r>
                </a:p>
              </p:txBody>
            </p:sp>
          </p:grpSp>
          <p:grpSp>
            <p:nvGrpSpPr>
              <p:cNvPr id="44" name="グループ化 43">
                <a:extLst>
                  <a:ext uri="{FF2B5EF4-FFF2-40B4-BE49-F238E27FC236}">
                    <a16:creationId xmlns:a16="http://schemas.microsoft.com/office/drawing/2014/main" id="{E1E45AAB-C9F5-B2A4-0A79-B4FA02CA38D9}"/>
                  </a:ext>
                </a:extLst>
              </p:cNvPr>
              <p:cNvGrpSpPr>
                <a:grpSpLocks noGrp="1" noUngrp="1" noRot="1" noMove="1" noResize="1"/>
              </p:cNvGrpSpPr>
              <p:nvPr/>
            </p:nvGrpSpPr>
            <p:grpSpPr>
              <a:xfrm>
                <a:off x="1045287" y="5039965"/>
                <a:ext cx="4934566" cy="595787"/>
                <a:chOff x="1045287" y="5039965"/>
                <a:chExt cx="4934566" cy="595787"/>
              </a:xfrm>
            </p:grpSpPr>
            <p:sp>
              <p:nvSpPr>
                <p:cNvPr id="30" name="テキスト ボックス 29">
                  <a:extLst>
                    <a:ext uri="{FF2B5EF4-FFF2-40B4-BE49-F238E27FC236}">
                      <a16:creationId xmlns:a16="http://schemas.microsoft.com/office/drawing/2014/main" id="{A17A87AD-0DD9-6909-48D7-24FA30A0EBFC}"/>
                    </a:ext>
                  </a:extLst>
                </p:cNvPr>
                <p:cNvSpPr txBox="1">
                  <a:spLocks noGrp="1" noRot="1" noMove="1" noResize="1" noEditPoints="1" noAdjustHandles="1" noChangeArrowheads="1" noChangeShapeType="1"/>
                </p:cNvSpPr>
                <p:nvPr/>
              </p:nvSpPr>
              <p:spPr>
                <a:xfrm>
                  <a:off x="1045287" y="5039965"/>
                  <a:ext cx="4024427" cy="369332"/>
                </a:xfrm>
                <a:prstGeom prst="rect">
                  <a:avLst/>
                </a:prstGeom>
                <a:noFill/>
              </p:spPr>
              <p:txBody>
                <a:bodyPr wrap="square">
                  <a:spAutoFit/>
                </a:bodyPr>
                <a:lstStyle/>
                <a:p>
                  <a:r>
                    <a:rPr lang="ja-JP" altLang="en-US" b="1" dirty="0">
                      <a:solidFill>
                        <a:schemeClr val="accent2"/>
                      </a:solidFill>
                    </a:rPr>
                    <a:t>●</a:t>
                  </a:r>
                  <a:r>
                    <a:rPr lang="ja-JP" altLang="en-US" b="1" dirty="0"/>
                    <a:t>生命保険</a:t>
                  </a:r>
                  <a:r>
                    <a:rPr lang="en-US" altLang="ja-JP" b="1" dirty="0"/>
                    <a:t>Q&amp;A</a:t>
                  </a:r>
                  <a:endParaRPr lang="ja-JP" altLang="en-US" b="1" dirty="0"/>
                </a:p>
              </p:txBody>
            </p:sp>
            <p:sp>
              <p:nvSpPr>
                <p:cNvPr id="32" name="テキスト ボックス 31">
                  <a:extLst>
                    <a:ext uri="{FF2B5EF4-FFF2-40B4-BE49-F238E27FC236}">
                      <a16:creationId xmlns:a16="http://schemas.microsoft.com/office/drawing/2014/main" id="{13C8C9E2-26E0-3C2E-4C0D-DB4259C93A66}"/>
                    </a:ext>
                  </a:extLst>
                </p:cNvPr>
                <p:cNvSpPr txBox="1">
                  <a:spLocks noGrp="1" noRot="1" noMove="1" noResize="1" noEditPoints="1" noAdjustHandles="1" noChangeArrowheads="1" noChangeShapeType="1"/>
                </p:cNvSpPr>
                <p:nvPr/>
              </p:nvSpPr>
              <p:spPr>
                <a:xfrm>
                  <a:off x="1292937" y="5327975"/>
                  <a:ext cx="4686916" cy="307777"/>
                </a:xfrm>
                <a:prstGeom prst="rect">
                  <a:avLst/>
                </a:prstGeom>
                <a:noFill/>
              </p:spPr>
              <p:txBody>
                <a:bodyPr wrap="square">
                  <a:spAutoFit/>
                </a:bodyPr>
                <a:lstStyle/>
                <a:p>
                  <a:r>
                    <a:rPr lang="en-US" altLang="ja-JP" sz="1400" dirty="0">
                      <a:hlinkClick r:id="rId9"/>
                    </a:rPr>
                    <a:t>https://www.jili.or.jp/knows_learns/q_a/index.html</a:t>
                  </a:r>
                  <a:r>
                    <a:rPr lang="ja-JP" altLang="en-US" sz="1400" dirty="0"/>
                    <a:t>　</a:t>
                  </a:r>
                </a:p>
              </p:txBody>
            </p:sp>
          </p:grpSp>
        </p:grpSp>
        <p:pic>
          <p:nvPicPr>
            <p:cNvPr id="19" name="図 18">
              <a:extLst>
                <a:ext uri="{FF2B5EF4-FFF2-40B4-BE49-F238E27FC236}">
                  <a16:creationId xmlns:a16="http://schemas.microsoft.com/office/drawing/2014/main" id="{C241D958-9775-9F35-6792-8A18BEC3844C}"/>
                </a:ext>
              </a:extLst>
            </p:cNvPr>
            <p:cNvPicPr>
              <a:picLocks noGrp="1" noRot="1" noChangeAspect="1" noMove="1" noResize="1" noEditPoints="1" noAdjustHandles="1" noChangeArrowheads="1" noChangeShapeType="1" noCrop="1"/>
            </p:cNvPicPr>
            <p:nvPr/>
          </p:nvPicPr>
          <p:blipFill>
            <a:blip r:embed="rId10">
              <a:extLst>
                <a:ext uri="{28A0092B-C50C-407E-A947-70E740481C1C}">
                  <a14:useLocalDpi xmlns:a14="http://schemas.microsoft.com/office/drawing/2010/main" val="0"/>
                </a:ext>
              </a:extLst>
            </a:blip>
            <a:stretch>
              <a:fillRect/>
            </a:stretch>
          </p:blipFill>
          <p:spPr>
            <a:xfrm>
              <a:off x="5583486" y="3304117"/>
              <a:ext cx="670225" cy="670225"/>
            </a:xfrm>
            <a:prstGeom prst="rect">
              <a:avLst/>
            </a:prstGeom>
          </p:spPr>
        </p:pic>
        <p:pic>
          <p:nvPicPr>
            <p:cNvPr id="23" name="図 22">
              <a:extLst>
                <a:ext uri="{FF2B5EF4-FFF2-40B4-BE49-F238E27FC236}">
                  <a16:creationId xmlns:a16="http://schemas.microsoft.com/office/drawing/2014/main" id="{305D45E5-4463-BFAF-C6B3-76A43CCB0733}"/>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5583486" y="4224263"/>
              <a:ext cx="670226" cy="670226"/>
            </a:xfrm>
            <a:prstGeom prst="rect">
              <a:avLst/>
            </a:prstGeom>
          </p:spPr>
        </p:pic>
        <p:pic>
          <p:nvPicPr>
            <p:cNvPr id="27" name="図 26">
              <a:extLst>
                <a:ext uri="{FF2B5EF4-FFF2-40B4-BE49-F238E27FC236}">
                  <a16:creationId xmlns:a16="http://schemas.microsoft.com/office/drawing/2014/main" id="{10E64C25-7FF5-E73A-704F-69B768F1046B}"/>
                </a:ext>
              </a:extLst>
            </p:cNvPr>
            <p:cNvPicPr>
              <a:picLocks noGrp="1" noRot="1" noChangeAspect="1" noMove="1" noResize="1" noEditPoints="1" noAdjustHandles="1" noChangeArrowheads="1" noChangeShapeType="1" noCrop="1"/>
            </p:cNvPicPr>
            <p:nvPr/>
          </p:nvPicPr>
          <p:blipFill>
            <a:blip r:embed="rId12">
              <a:extLst>
                <a:ext uri="{28A0092B-C50C-407E-A947-70E740481C1C}">
                  <a14:useLocalDpi xmlns:a14="http://schemas.microsoft.com/office/drawing/2010/main" val="0"/>
                </a:ext>
              </a:extLst>
            </a:blip>
            <a:stretch>
              <a:fillRect/>
            </a:stretch>
          </p:blipFill>
          <p:spPr>
            <a:xfrm>
              <a:off x="5585486" y="5175430"/>
              <a:ext cx="669600" cy="669600"/>
            </a:xfrm>
            <a:prstGeom prst="rect">
              <a:avLst/>
            </a:prstGeom>
          </p:spPr>
        </p:pic>
      </p:grpSp>
    </p:spTree>
    <p:extLst>
      <p:ext uri="{BB962C8B-B14F-4D97-AF65-F5344CB8AC3E}">
        <p14:creationId xmlns:p14="http://schemas.microsoft.com/office/powerpoint/2010/main" val="20697346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31196-F959-C887-CEE5-6AE78C64CDC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E9A8A49-4E32-DF6C-FFF0-8AA11E75303A}"/>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DAC4F0C-4CDE-C25B-8AAD-FA01CF875AE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BDE9C1E-1693-E58A-B0AF-D124D6330E4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C3A8504-7D48-8B27-4701-9D76E731DE3E}"/>
              </a:ext>
            </a:extLst>
          </p:cNvPr>
          <p:cNvGrpSpPr>
            <a:grpSpLocks noGrp="1" noUngrp="1" noRot="1" noMove="1" noResize="1"/>
          </p:cNvGrpSpPr>
          <p:nvPr/>
        </p:nvGrpSpPr>
        <p:grpSpPr>
          <a:xfrm>
            <a:off x="-1" y="6176283"/>
            <a:ext cx="1823356" cy="677439"/>
            <a:chOff x="-10887" y="5980339"/>
            <a:chExt cx="1823356" cy="677439"/>
          </a:xfrm>
        </p:grpSpPr>
        <p:sp>
          <p:nvSpPr>
            <p:cNvPr id="7" name="フッター プレースホルダー 5">
              <a:extLst>
                <a:ext uri="{FF2B5EF4-FFF2-40B4-BE49-F238E27FC236}">
                  <a16:creationId xmlns:a16="http://schemas.microsoft.com/office/drawing/2014/main" id="{2AC0FD9E-969D-ACFE-AF95-FA2305762DBE}"/>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D257123-050C-2E9A-F792-32BF143FD9F6}"/>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934009ED-B83E-0EA6-A927-D38AB3A6B1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4A471F32-2B82-4A9E-3104-DAAB9C27096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2242" t="16304"/>
          <a:stretch>
            <a:fillRect/>
          </a:stretch>
        </p:blipFill>
        <p:spPr>
          <a:xfrm>
            <a:off x="100157" y="2813275"/>
            <a:ext cx="11918662" cy="3149516"/>
          </a:xfrm>
          <a:prstGeom prst="rect">
            <a:avLst/>
          </a:prstGeom>
        </p:spPr>
      </p:pic>
      <p:pic>
        <p:nvPicPr>
          <p:cNvPr id="10" name="図 9">
            <a:extLst>
              <a:ext uri="{FF2B5EF4-FFF2-40B4-BE49-F238E27FC236}">
                <a16:creationId xmlns:a16="http://schemas.microsoft.com/office/drawing/2014/main" id="{A0A0B6D7-BB0D-EFAB-0028-30826FEB85A2}"/>
              </a:ext>
            </a:extLst>
          </p:cNvPr>
          <p:cNvPicPr>
            <a:picLocks noChangeAspect="1"/>
          </p:cNvPicPr>
          <p:nvPr/>
        </p:nvPicPr>
        <p:blipFill>
          <a:blip r:embed="rId4">
            <a:extLst>
              <a:ext uri="{28A0092B-C50C-407E-A947-70E740481C1C}">
                <a14:useLocalDpi xmlns:a14="http://schemas.microsoft.com/office/drawing/2010/main" val="0"/>
              </a:ext>
            </a:extLst>
          </a:blip>
          <a:srcRect r="31862" b="86164"/>
          <a:stretch>
            <a:fillRect/>
          </a:stretch>
        </p:blipFill>
        <p:spPr>
          <a:xfrm>
            <a:off x="821207" y="1927548"/>
            <a:ext cx="9857679" cy="617806"/>
          </a:xfrm>
          <a:prstGeom prst="rect">
            <a:avLst/>
          </a:prstGeom>
        </p:spPr>
      </p:pic>
      <p:sp>
        <p:nvSpPr>
          <p:cNvPr id="14" name="テキスト ボックス 13">
            <a:extLst>
              <a:ext uri="{FF2B5EF4-FFF2-40B4-BE49-F238E27FC236}">
                <a16:creationId xmlns:a16="http://schemas.microsoft.com/office/drawing/2014/main" id="{CDE3F9EF-DBA4-315F-5ED9-8D9476A0F21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DF2760C4-06AE-3500-68EA-521CB9F34858}"/>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824569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BFC45-C777-7F26-CA18-8B5FF5A1F821}"/>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3F807F5-9152-CF1E-0D5D-C541223AB42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B466B67-3DC6-4CEE-9891-909F3054C93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FCF4D39-375D-FD22-4344-491CFCE26E2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17EE7FC-3706-7E63-DB97-AD239182F086}"/>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484C883A-827A-F599-4D43-520C806570C2}"/>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42630043-5654-1AA3-58F6-AB23ACB552CB}"/>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3567B263-FA90-DCA6-49DF-782C5FEFBC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11E5C8A2-A2E8-79CA-0BD3-8341A58F92D9}"/>
              </a:ext>
            </a:extLst>
          </p:cNvPr>
          <p:cNvGrpSpPr/>
          <p:nvPr/>
        </p:nvGrpSpPr>
        <p:grpSpPr>
          <a:xfrm>
            <a:off x="753055" y="2148109"/>
            <a:ext cx="7940095" cy="542924"/>
            <a:chOff x="668991" y="1966346"/>
            <a:chExt cx="4507611" cy="542924"/>
          </a:xfrm>
        </p:grpSpPr>
        <p:sp>
          <p:nvSpPr>
            <p:cNvPr id="10" name="テキスト ボックス 9">
              <a:extLst>
                <a:ext uri="{FF2B5EF4-FFF2-40B4-BE49-F238E27FC236}">
                  <a16:creationId xmlns:a16="http://schemas.microsoft.com/office/drawing/2014/main" id="{58EF4B63-0643-A66D-F265-B5B57E6D09BB}"/>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BFC1B9D-5492-E26B-23CE-B74AE8FCD6A0}"/>
                </a:ext>
              </a:extLst>
            </p:cNvPr>
            <p:cNvSpPr txBox="1"/>
            <p:nvPr/>
          </p:nvSpPr>
          <p:spPr>
            <a:xfrm>
              <a:off x="989640" y="1986050"/>
              <a:ext cx="4186962" cy="523220"/>
            </a:xfrm>
            <a:prstGeom prst="rect">
              <a:avLst/>
            </a:prstGeom>
            <a:noFill/>
          </p:spPr>
          <p:txBody>
            <a:bodyPr wrap="square">
              <a:spAutoFit/>
            </a:bodyPr>
            <a:lstStyle/>
            <a:p>
              <a:r>
                <a:rPr lang="ja-JP" altLang="en-US" sz="2800" b="1" dirty="0"/>
                <a:t>生命保険の見直しの方法</a:t>
              </a:r>
            </a:p>
          </p:txBody>
        </p:sp>
      </p:grpSp>
      <p:pic>
        <p:nvPicPr>
          <p:cNvPr id="17" name="図 16">
            <a:extLst>
              <a:ext uri="{FF2B5EF4-FFF2-40B4-BE49-F238E27FC236}">
                <a16:creationId xmlns:a16="http://schemas.microsoft.com/office/drawing/2014/main" id="{5FBE6B1B-0634-99AA-3182-1901955C9C6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6011"/>
          <a:stretch>
            <a:fillRect/>
          </a:stretch>
        </p:blipFill>
        <p:spPr>
          <a:xfrm>
            <a:off x="929651" y="2869810"/>
            <a:ext cx="10361726" cy="2116684"/>
          </a:xfrm>
          <a:prstGeom prst="rect">
            <a:avLst/>
          </a:prstGeom>
        </p:spPr>
      </p:pic>
      <p:pic>
        <p:nvPicPr>
          <p:cNvPr id="19" name="図 18">
            <a:extLst>
              <a:ext uri="{FF2B5EF4-FFF2-40B4-BE49-F238E27FC236}">
                <a16:creationId xmlns:a16="http://schemas.microsoft.com/office/drawing/2014/main" id="{E5ACFCD5-74E4-89DB-437D-5C50156323D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rot="556262">
            <a:off x="8878886" y="4617960"/>
            <a:ext cx="1800000" cy="1953610"/>
          </a:xfrm>
          <a:prstGeom prst="rect">
            <a:avLst/>
          </a:prstGeom>
        </p:spPr>
      </p:pic>
      <p:sp>
        <p:nvSpPr>
          <p:cNvPr id="14" name="テキスト ボックス 13">
            <a:extLst>
              <a:ext uri="{FF2B5EF4-FFF2-40B4-BE49-F238E27FC236}">
                <a16:creationId xmlns:a16="http://schemas.microsoft.com/office/drawing/2014/main" id="{22A954DE-830C-87E7-3049-CAD504E8D1F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1798750E-F3F4-D94B-2FFE-4BF86480ACB5}"/>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9609181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38228-B848-2D43-A05B-B4903C992C6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2FF2F4F-DD3F-78BB-D342-F29B604D073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028C726-AAF4-C758-5A06-B7B96FF0BBF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5C004663-5503-3860-2105-F93FC45F3B5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EA62B36-3147-1B5B-D2D3-9445418545A4}"/>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34AB77B7-B78D-2E3D-1E1C-DC04740A490A}"/>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62B45DB-1955-4792-D668-C68ECF04E7A2}"/>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5EEE2916-266A-E0E1-19C3-A5C550C87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12" name="グループ化 11">
            <a:extLst>
              <a:ext uri="{FF2B5EF4-FFF2-40B4-BE49-F238E27FC236}">
                <a16:creationId xmlns:a16="http://schemas.microsoft.com/office/drawing/2014/main" id="{5B1E6DEB-6526-E87E-D83D-84BAD48437BD}"/>
              </a:ext>
            </a:extLst>
          </p:cNvPr>
          <p:cNvGrpSpPr/>
          <p:nvPr/>
        </p:nvGrpSpPr>
        <p:grpSpPr>
          <a:xfrm>
            <a:off x="435555" y="1720683"/>
            <a:ext cx="7940095" cy="542924"/>
            <a:chOff x="668991" y="1966346"/>
            <a:chExt cx="4507611" cy="542924"/>
          </a:xfrm>
        </p:grpSpPr>
        <p:sp>
          <p:nvSpPr>
            <p:cNvPr id="14" name="テキスト ボックス 13">
              <a:extLst>
                <a:ext uri="{FF2B5EF4-FFF2-40B4-BE49-F238E27FC236}">
                  <a16:creationId xmlns:a16="http://schemas.microsoft.com/office/drawing/2014/main" id="{0701AAB4-7CCF-9677-42C9-4183D1B1A7C0}"/>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5" name="テキスト ボックス 14">
              <a:extLst>
                <a:ext uri="{FF2B5EF4-FFF2-40B4-BE49-F238E27FC236}">
                  <a16:creationId xmlns:a16="http://schemas.microsoft.com/office/drawing/2014/main" id="{D69B6900-38CB-1C43-69CC-2C8FABA6BA72}"/>
                </a:ext>
              </a:extLst>
            </p:cNvPr>
            <p:cNvSpPr txBox="1"/>
            <p:nvPr/>
          </p:nvSpPr>
          <p:spPr>
            <a:xfrm>
              <a:off x="989640" y="1986050"/>
              <a:ext cx="4186962" cy="523220"/>
            </a:xfrm>
            <a:prstGeom prst="rect">
              <a:avLst/>
            </a:prstGeom>
            <a:noFill/>
          </p:spPr>
          <p:txBody>
            <a:bodyPr wrap="square">
              <a:spAutoFit/>
            </a:bodyPr>
            <a:lstStyle/>
            <a:p>
              <a:r>
                <a:rPr lang="ja-JP" altLang="en-US" sz="2800" b="1" dirty="0"/>
                <a:t>生命保険の見直しの方法</a:t>
              </a:r>
            </a:p>
          </p:txBody>
        </p:sp>
      </p:grpSp>
      <p:grpSp>
        <p:nvGrpSpPr>
          <p:cNvPr id="22" name="グループ化 21">
            <a:extLst>
              <a:ext uri="{FF2B5EF4-FFF2-40B4-BE49-F238E27FC236}">
                <a16:creationId xmlns:a16="http://schemas.microsoft.com/office/drawing/2014/main" id="{9339F5D3-6E0B-30AB-F54B-57AE6C248112}"/>
              </a:ext>
            </a:extLst>
          </p:cNvPr>
          <p:cNvGrpSpPr/>
          <p:nvPr/>
        </p:nvGrpSpPr>
        <p:grpSpPr>
          <a:xfrm>
            <a:off x="1630367" y="2317128"/>
            <a:ext cx="10116227" cy="4060091"/>
            <a:chOff x="583205" y="2340362"/>
            <a:chExt cx="10116227" cy="4060091"/>
          </a:xfrm>
        </p:grpSpPr>
        <p:sp>
          <p:nvSpPr>
            <p:cNvPr id="17" name="テキスト ボックス 16">
              <a:extLst>
                <a:ext uri="{FF2B5EF4-FFF2-40B4-BE49-F238E27FC236}">
                  <a16:creationId xmlns:a16="http://schemas.microsoft.com/office/drawing/2014/main" id="{2F7C9D75-470E-BCDC-F78D-4025DBC9813E}"/>
                </a:ext>
              </a:extLst>
            </p:cNvPr>
            <p:cNvSpPr txBox="1"/>
            <p:nvPr/>
          </p:nvSpPr>
          <p:spPr>
            <a:xfrm>
              <a:off x="603717" y="2340362"/>
              <a:ext cx="10095715" cy="1323439"/>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❶</a:t>
              </a:r>
              <a:r>
                <a:rPr lang="ja-JP" altLang="en-US" sz="2400" b="1" dirty="0">
                  <a:solidFill>
                    <a:srgbClr val="000000"/>
                  </a:solidFill>
                  <a:latin typeface="PUDShinGoPr6N-Medium"/>
                </a:rPr>
                <a:t>追加契約</a:t>
              </a:r>
              <a:endParaRPr lang="en-US" altLang="ja-JP" sz="2400" b="1" dirty="0">
                <a:solidFill>
                  <a:srgbClr val="000000"/>
                </a:solidFill>
                <a:latin typeface="PUDShinGoPr6N-Medium"/>
              </a:endParaRPr>
            </a:p>
            <a:p>
              <a:r>
                <a:rPr lang="ja-JP" altLang="en-US" sz="2000" dirty="0"/>
                <a:t>　</a:t>
              </a:r>
              <a:r>
                <a:rPr lang="ja-JP" altLang="en-US" dirty="0"/>
                <a:t>現在の契約に追加して別の新しい生命保険を契約する方法で、保険金額を増やしたり、</a:t>
              </a:r>
              <a:endParaRPr lang="en-US" altLang="ja-JP" dirty="0"/>
            </a:p>
            <a:p>
              <a:r>
                <a:rPr lang="ja-JP" altLang="en-US" dirty="0"/>
                <a:t>　今までの契約とは異なる保障を充実させることができます。</a:t>
              </a:r>
              <a:endParaRPr lang="en-US" altLang="ja-JP" dirty="0"/>
            </a:p>
            <a:p>
              <a:r>
                <a:rPr lang="ja-JP" altLang="en-US" dirty="0"/>
                <a:t>　告知（診査）が必要で、追加した契約分の保険料を払い込む必要があります。</a:t>
              </a:r>
            </a:p>
          </p:txBody>
        </p:sp>
        <p:sp>
          <p:nvSpPr>
            <p:cNvPr id="19" name="テキスト ボックス 18">
              <a:extLst>
                <a:ext uri="{FF2B5EF4-FFF2-40B4-BE49-F238E27FC236}">
                  <a16:creationId xmlns:a16="http://schemas.microsoft.com/office/drawing/2014/main" id="{95F81E91-AA98-4A18-D049-68E160D5505C}"/>
                </a:ext>
              </a:extLst>
            </p:cNvPr>
            <p:cNvSpPr txBox="1"/>
            <p:nvPr/>
          </p:nvSpPr>
          <p:spPr>
            <a:xfrm>
              <a:off x="612762" y="3673597"/>
              <a:ext cx="10086670" cy="1077218"/>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❷</a:t>
              </a:r>
              <a:r>
                <a:rPr lang="ja-JP" altLang="en-US" sz="2400" b="1" dirty="0">
                  <a:solidFill>
                    <a:srgbClr val="000000"/>
                  </a:solidFill>
                  <a:latin typeface="PUDShinGoPr6N-Medium"/>
                </a:rPr>
                <a:t>特約の中途付加</a:t>
              </a:r>
              <a:endParaRPr lang="en-US" altLang="ja-JP" sz="2400" b="1" dirty="0">
                <a:solidFill>
                  <a:srgbClr val="000000"/>
                </a:solidFill>
                <a:latin typeface="PUDShinGoPr6N-Medium"/>
              </a:endParaRPr>
            </a:p>
            <a:p>
              <a:r>
                <a:rPr lang="ja-JP" altLang="en-US" sz="2000" dirty="0"/>
                <a:t>　</a:t>
              </a:r>
              <a:r>
                <a:rPr lang="ja-JP" altLang="en-US" dirty="0"/>
                <a:t>特約を中途付加して保障を増やすことができます。</a:t>
              </a:r>
              <a:endParaRPr lang="en-US" altLang="ja-JP" dirty="0"/>
            </a:p>
            <a:p>
              <a:r>
                <a:rPr lang="ja-JP" altLang="en-US" dirty="0"/>
                <a:t>　告知（診査）が必要で、特約の保険料は中途付加するときの年齢や保険料率で計算されます。</a:t>
              </a:r>
            </a:p>
          </p:txBody>
        </p:sp>
        <p:sp>
          <p:nvSpPr>
            <p:cNvPr id="21" name="テキスト ボックス 20">
              <a:extLst>
                <a:ext uri="{FF2B5EF4-FFF2-40B4-BE49-F238E27FC236}">
                  <a16:creationId xmlns:a16="http://schemas.microsoft.com/office/drawing/2014/main" id="{871BAF4D-E3AC-C224-6D90-23BA8C5CBCD9}"/>
                </a:ext>
              </a:extLst>
            </p:cNvPr>
            <p:cNvSpPr txBox="1"/>
            <p:nvPr/>
          </p:nvSpPr>
          <p:spPr>
            <a:xfrm>
              <a:off x="583205" y="4800015"/>
              <a:ext cx="10116227" cy="1600438"/>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❸</a:t>
              </a:r>
              <a:r>
                <a:rPr lang="ja-JP" altLang="en-US" sz="2400" b="1" dirty="0">
                  <a:solidFill>
                    <a:srgbClr val="000000"/>
                  </a:solidFill>
                  <a:latin typeface="PUDShinGoPr6N-Medium"/>
                </a:rPr>
                <a:t>保険金の減額</a:t>
              </a:r>
              <a:endParaRPr lang="en-US" altLang="ja-JP" sz="2400" b="1" dirty="0">
                <a:solidFill>
                  <a:srgbClr val="000000"/>
                </a:solidFill>
                <a:latin typeface="PUDShinGoPr6N-Medium"/>
              </a:endParaRPr>
            </a:p>
            <a:p>
              <a:r>
                <a:rPr lang="ja-JP" altLang="en-US" sz="2000" dirty="0">
                  <a:solidFill>
                    <a:srgbClr val="000000"/>
                  </a:solidFill>
                  <a:latin typeface="PUDShinGoPr6N-Medium"/>
                </a:rPr>
                <a:t>　</a:t>
              </a:r>
              <a:r>
                <a:rPr lang="ja-JP" altLang="en-US" dirty="0">
                  <a:solidFill>
                    <a:srgbClr val="000000"/>
                  </a:solidFill>
                  <a:latin typeface="PUDShinGoPr6N-Medium"/>
                </a:rPr>
                <a:t>主契約・特約の保障額を減らす方法で、減らした分の保険料が安くなります。</a:t>
              </a:r>
              <a:endParaRPr lang="en-US" altLang="ja-JP" dirty="0">
                <a:solidFill>
                  <a:srgbClr val="000000"/>
                </a:solidFill>
                <a:latin typeface="PUDShinGoPr6N-Medium"/>
              </a:endParaRPr>
            </a:p>
            <a:p>
              <a:r>
                <a:rPr lang="ja-JP" altLang="en-US" dirty="0">
                  <a:solidFill>
                    <a:srgbClr val="000000"/>
                  </a:solidFill>
                  <a:latin typeface="PUDShinGoPr6N-Medium"/>
                </a:rPr>
                <a:t>　保障の一部を解約したものとして取り扱うため、解約返戻金が受け取れる場合があります。</a:t>
              </a:r>
              <a:endParaRPr lang="en-US" altLang="ja-JP" dirty="0">
                <a:solidFill>
                  <a:srgbClr val="000000"/>
                </a:solidFill>
                <a:latin typeface="PUDShinGoPr6N-Medium"/>
              </a:endParaRPr>
            </a:p>
            <a:p>
              <a:r>
                <a:rPr lang="ja-JP" altLang="en-US" dirty="0">
                  <a:solidFill>
                    <a:srgbClr val="000000"/>
                  </a:solidFill>
                  <a:latin typeface="PUDShinGoPr6N-Medium"/>
                </a:rPr>
                <a:t>　減額した場合に、各種特約の保障額が同時に減額となる場合があるため、よく確認しましょう。</a:t>
              </a:r>
              <a:endParaRPr lang="en-US" altLang="ja-JP" dirty="0">
                <a:solidFill>
                  <a:srgbClr val="000000"/>
                </a:solidFill>
                <a:latin typeface="PUDShinGoPr6N-Medium"/>
              </a:endParaRPr>
            </a:p>
            <a:p>
              <a:r>
                <a:rPr lang="ja-JP" altLang="en-US" dirty="0">
                  <a:solidFill>
                    <a:srgbClr val="000000"/>
                  </a:solidFill>
                  <a:latin typeface="PUDShinGoPr6N-Medium"/>
                </a:rPr>
                <a:t>　生命保険会社によっては、保険金額の最低金額の基準を設定している場合があります。</a:t>
              </a:r>
              <a:endParaRPr lang="en-US" altLang="ja-JP" b="1" dirty="0">
                <a:solidFill>
                  <a:srgbClr val="000000"/>
                </a:solidFill>
                <a:latin typeface="PUDShinGoPr6N-Medium"/>
              </a:endParaRPr>
            </a:p>
          </p:txBody>
        </p:sp>
      </p:grpSp>
      <p:pic>
        <p:nvPicPr>
          <p:cNvPr id="10" name="図 9">
            <a:extLst>
              <a:ext uri="{FF2B5EF4-FFF2-40B4-BE49-F238E27FC236}">
                <a16:creationId xmlns:a16="http://schemas.microsoft.com/office/drawing/2014/main" id="{C0B0A90B-BD66-6A23-4E72-01D587A7B19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1930" t="1587"/>
          <a:stretch>
            <a:fillRect/>
          </a:stretch>
        </p:blipFill>
        <p:spPr>
          <a:xfrm>
            <a:off x="268986" y="4198439"/>
            <a:ext cx="1231294" cy="1977844"/>
          </a:xfrm>
          <a:prstGeom prst="rect">
            <a:avLst/>
          </a:prstGeom>
        </p:spPr>
      </p:pic>
      <p:sp>
        <p:nvSpPr>
          <p:cNvPr id="16" name="テキスト ボックス 15">
            <a:extLst>
              <a:ext uri="{FF2B5EF4-FFF2-40B4-BE49-F238E27FC236}">
                <a16:creationId xmlns:a16="http://schemas.microsoft.com/office/drawing/2014/main" id="{F440CCE1-8C02-945C-58CB-BE16CE9C4CB1}"/>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BB1363BF-A0F3-F063-5B8F-7653EEF8081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6887798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F678-C10F-E061-E1D1-268089B7623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946FFFAA-BE15-1274-A854-5CE0527B248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C78E68B-6AEB-9A2F-2026-D92C11A55218}"/>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F3AE2AE-4F42-1E1A-D020-EC74FEE7780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5568C24E-6B26-5150-6E61-52B13E125F82}"/>
              </a:ext>
            </a:extLst>
          </p:cNvPr>
          <p:cNvGrpSpPr>
            <a:grpSpLocks noGrp="1" noUngrp="1" noRot="1" noMove="1" noResize="1"/>
          </p:cNvGrpSpPr>
          <p:nvPr/>
        </p:nvGrpSpPr>
        <p:grpSpPr>
          <a:xfrm>
            <a:off x="-1" y="6176283"/>
            <a:ext cx="1823356" cy="662925"/>
            <a:chOff x="-10887" y="5980339"/>
            <a:chExt cx="1823356" cy="662925"/>
          </a:xfrm>
        </p:grpSpPr>
        <p:sp>
          <p:nvSpPr>
            <p:cNvPr id="7" name="フッター プレースホルダー 5">
              <a:extLst>
                <a:ext uri="{FF2B5EF4-FFF2-40B4-BE49-F238E27FC236}">
                  <a16:creationId xmlns:a16="http://schemas.microsoft.com/office/drawing/2014/main" id="{273B2E68-60FC-BD8B-4782-223D2DE8FC33}"/>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BE0D3DD-EB35-FFC4-7708-6E2E1DC2D678}"/>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1E8F7ECF-4CEF-A2CF-E195-86E6FEDE6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E567F152-9225-F606-E9B4-113219031010}"/>
              </a:ext>
            </a:extLst>
          </p:cNvPr>
          <p:cNvGrpSpPr/>
          <p:nvPr/>
        </p:nvGrpSpPr>
        <p:grpSpPr>
          <a:xfrm>
            <a:off x="449609" y="1736071"/>
            <a:ext cx="7911065" cy="541110"/>
            <a:chOff x="668991" y="1966346"/>
            <a:chExt cx="4491131" cy="541110"/>
          </a:xfrm>
        </p:grpSpPr>
        <p:sp>
          <p:nvSpPr>
            <p:cNvPr id="10" name="テキスト ボックス 9">
              <a:extLst>
                <a:ext uri="{FF2B5EF4-FFF2-40B4-BE49-F238E27FC236}">
                  <a16:creationId xmlns:a16="http://schemas.microsoft.com/office/drawing/2014/main" id="{DDE5A66E-7030-4140-1BF6-727302A65FA2}"/>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0E4DDC50-C975-4857-EDE9-F7C33E0BDE3D}"/>
                </a:ext>
              </a:extLst>
            </p:cNvPr>
            <p:cNvSpPr txBox="1"/>
            <p:nvPr/>
          </p:nvSpPr>
          <p:spPr>
            <a:xfrm>
              <a:off x="973160" y="1984236"/>
              <a:ext cx="4186962" cy="523220"/>
            </a:xfrm>
            <a:prstGeom prst="rect">
              <a:avLst/>
            </a:prstGeom>
            <a:noFill/>
          </p:spPr>
          <p:txBody>
            <a:bodyPr wrap="square">
              <a:spAutoFit/>
            </a:bodyPr>
            <a:lstStyle/>
            <a:p>
              <a:r>
                <a:rPr lang="ja-JP" altLang="en-US" sz="2800" b="1" dirty="0"/>
                <a:t>生命保険の見直しの方法</a:t>
              </a:r>
            </a:p>
          </p:txBody>
        </p:sp>
      </p:grpSp>
      <p:sp>
        <p:nvSpPr>
          <p:cNvPr id="15" name="テキスト ボックス 14">
            <a:extLst>
              <a:ext uri="{FF2B5EF4-FFF2-40B4-BE49-F238E27FC236}">
                <a16:creationId xmlns:a16="http://schemas.microsoft.com/office/drawing/2014/main" id="{1F3CC95A-1573-31FA-ECD4-9D5FFCE97820}"/>
              </a:ext>
            </a:extLst>
          </p:cNvPr>
          <p:cNvSpPr txBox="1"/>
          <p:nvPr/>
        </p:nvSpPr>
        <p:spPr>
          <a:xfrm>
            <a:off x="1598483" y="2355648"/>
            <a:ext cx="10419346" cy="1600438"/>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❹</a:t>
            </a:r>
            <a:r>
              <a:rPr lang="ja-JP" altLang="en-US" sz="2400" b="1" dirty="0">
                <a:solidFill>
                  <a:srgbClr val="000000"/>
                </a:solidFill>
                <a:latin typeface="PUDShinGoPr6N-Medium"/>
              </a:rPr>
              <a:t>特約の解約</a:t>
            </a:r>
            <a:endParaRPr lang="en-US" altLang="ja-JP" sz="2400" b="1" dirty="0">
              <a:solidFill>
                <a:srgbClr val="000000"/>
              </a:solidFill>
              <a:latin typeface="PUDShinGoPr6N-Medium"/>
            </a:endParaRPr>
          </a:p>
          <a:p>
            <a:r>
              <a:rPr lang="ja-JP" altLang="en-US" sz="2000" dirty="0"/>
              <a:t>　 </a:t>
            </a:r>
            <a:r>
              <a:rPr lang="ja-JP" altLang="en-US" dirty="0"/>
              <a:t>付加している特約のみを解約する方法で、解約した特約分の保険料が安くなります。</a:t>
            </a:r>
            <a:endParaRPr lang="en-US" altLang="ja-JP" dirty="0"/>
          </a:p>
          <a:p>
            <a:r>
              <a:rPr lang="ja-JP" altLang="en-US" dirty="0"/>
              <a:t>　 解約した特約に解約返戻金があれば、受け取れます。</a:t>
            </a:r>
            <a:endParaRPr lang="en-US" altLang="ja-JP" dirty="0"/>
          </a:p>
          <a:p>
            <a:r>
              <a:rPr lang="ja-JP" altLang="en-US" dirty="0"/>
              <a:t>　 複数の特約を付加している場合、生命保険会社や特約の種類によっては、他の特約も同時に解約</a:t>
            </a:r>
            <a:endParaRPr lang="en-US" altLang="ja-JP" dirty="0"/>
          </a:p>
          <a:p>
            <a:r>
              <a:rPr lang="ja-JP" altLang="en-US" dirty="0"/>
              <a:t>　 しなければならない場合がありますので、よく確認しましょう。</a:t>
            </a:r>
            <a:endParaRPr lang="en-US" altLang="ja-JP" sz="2000" dirty="0"/>
          </a:p>
        </p:txBody>
      </p:sp>
      <p:sp>
        <p:nvSpPr>
          <p:cNvPr id="17" name="テキスト ボックス 16">
            <a:extLst>
              <a:ext uri="{FF2B5EF4-FFF2-40B4-BE49-F238E27FC236}">
                <a16:creationId xmlns:a16="http://schemas.microsoft.com/office/drawing/2014/main" id="{5EC21B28-06FF-1E57-66A8-F2B4885CE6E0}"/>
              </a:ext>
            </a:extLst>
          </p:cNvPr>
          <p:cNvSpPr txBox="1"/>
          <p:nvPr/>
        </p:nvSpPr>
        <p:spPr>
          <a:xfrm>
            <a:off x="1592133" y="4029376"/>
            <a:ext cx="10637967" cy="243143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❺</a:t>
            </a:r>
            <a:r>
              <a:rPr lang="ja-JP" altLang="en-US" sz="2400" b="1" dirty="0">
                <a:solidFill>
                  <a:srgbClr val="000000"/>
                </a:solidFill>
                <a:latin typeface="PUDShinGoPr6N-Medium"/>
              </a:rPr>
              <a:t>転換（保障見直し制度）</a:t>
            </a:r>
            <a:endParaRPr lang="en-US" altLang="ja-JP" sz="2400" b="1" dirty="0">
              <a:solidFill>
                <a:srgbClr val="000000"/>
              </a:solidFill>
              <a:latin typeface="PUDShinGoPr6N-Medium"/>
            </a:endParaRPr>
          </a:p>
          <a:p>
            <a:r>
              <a:rPr lang="ja-JP" altLang="en-US" sz="2000" dirty="0"/>
              <a:t>　 </a:t>
            </a:r>
            <a:r>
              <a:rPr lang="ja-JP" altLang="en-US" dirty="0"/>
              <a:t>転換とは、現在契約している生命保険の積立金を利用して新たな生命保険を契約する方法で、</a:t>
            </a:r>
            <a:endParaRPr lang="en-US" altLang="ja-JP" dirty="0"/>
          </a:p>
          <a:p>
            <a:r>
              <a:rPr lang="ja-JP" altLang="en-US" dirty="0"/>
              <a:t>　 告知（診査）が必要です。現在の契約の積立部分や積立配当金を「転換（下取り）価格」として、</a:t>
            </a:r>
            <a:endParaRPr lang="en-US" altLang="ja-JP" dirty="0"/>
          </a:p>
          <a:p>
            <a:r>
              <a:rPr lang="ja-JP" altLang="en-US" dirty="0"/>
              <a:t>　 新しい契約の一部、または新しい契約の保険料の一部に充当します。</a:t>
            </a:r>
            <a:endParaRPr lang="en-US" altLang="ja-JP" dirty="0"/>
          </a:p>
          <a:p>
            <a:r>
              <a:rPr lang="ja-JP" altLang="en-US" dirty="0"/>
              <a:t>　 まったく新たに契約するよりは保険料負担が軽減されます。</a:t>
            </a:r>
            <a:endParaRPr lang="en-US" altLang="ja-JP" dirty="0"/>
          </a:p>
          <a:p>
            <a:r>
              <a:rPr lang="ja-JP" altLang="en-US" dirty="0"/>
              <a:t>　 現在の契約の一部を転換する場合を除き、もとの契約は消滅します。</a:t>
            </a:r>
            <a:endParaRPr lang="en-US" altLang="ja-JP" dirty="0"/>
          </a:p>
          <a:p>
            <a:r>
              <a:rPr lang="ja-JP" altLang="en-US" dirty="0"/>
              <a:t>　 転換前と転換後で保障内容や積立部分がどのように変わるのか、よく確認し納得した上で契約</a:t>
            </a:r>
            <a:endParaRPr lang="en-US" altLang="ja-JP" dirty="0"/>
          </a:p>
          <a:p>
            <a:r>
              <a:rPr lang="en-US" altLang="ja-JP" dirty="0"/>
              <a:t>    </a:t>
            </a:r>
            <a:r>
              <a:rPr lang="ja-JP" altLang="en-US" dirty="0"/>
              <a:t>することが大切です。</a:t>
            </a:r>
            <a:endParaRPr lang="en-US" altLang="ja-JP" sz="2000" dirty="0"/>
          </a:p>
        </p:txBody>
      </p:sp>
      <p:pic>
        <p:nvPicPr>
          <p:cNvPr id="19" name="図 18">
            <a:extLst>
              <a:ext uri="{FF2B5EF4-FFF2-40B4-BE49-F238E27FC236}">
                <a16:creationId xmlns:a16="http://schemas.microsoft.com/office/drawing/2014/main" id="{EDA0A686-E785-C2CA-7206-1B6A76DB736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1930" t="1587"/>
          <a:stretch>
            <a:fillRect/>
          </a:stretch>
        </p:blipFill>
        <p:spPr>
          <a:xfrm>
            <a:off x="268986" y="4198439"/>
            <a:ext cx="1231294" cy="1977844"/>
          </a:xfrm>
          <a:prstGeom prst="rect">
            <a:avLst/>
          </a:prstGeom>
        </p:spPr>
      </p:pic>
      <p:sp>
        <p:nvSpPr>
          <p:cNvPr id="14" name="テキスト ボックス 13">
            <a:extLst>
              <a:ext uri="{FF2B5EF4-FFF2-40B4-BE49-F238E27FC236}">
                <a16:creationId xmlns:a16="http://schemas.microsoft.com/office/drawing/2014/main" id="{82AA8751-C60E-AED2-ADFD-9B3BD1ED9D24}"/>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DC3A07F0-AC39-1B4F-C549-17560C9EF73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258426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F134C-8C3F-71C8-CEE4-2369D3B438CA}"/>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BD618E8E-6170-A2DB-7454-71374A5D9506}"/>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23AA377-0E17-ECE0-C001-8F4BEBBBD9A9}"/>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471525E-C6DA-B675-0E77-D55FDD15FE06}"/>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11" name="グループ化 10">
            <a:extLst>
              <a:ext uri="{FF2B5EF4-FFF2-40B4-BE49-F238E27FC236}">
                <a16:creationId xmlns:a16="http://schemas.microsoft.com/office/drawing/2014/main" id="{3C9C6AE0-BB3F-42E7-79E2-5F01C9407CB3}"/>
              </a:ext>
            </a:extLst>
          </p:cNvPr>
          <p:cNvGrpSpPr/>
          <p:nvPr/>
        </p:nvGrpSpPr>
        <p:grpSpPr>
          <a:xfrm>
            <a:off x="0" y="18792"/>
            <a:ext cx="12089331" cy="1404344"/>
            <a:chOff x="0" y="18792"/>
            <a:chExt cx="12089331" cy="1404344"/>
          </a:xfrm>
        </p:grpSpPr>
        <p:pic>
          <p:nvPicPr>
            <p:cNvPr id="3" name="図 2">
              <a:extLst>
                <a:ext uri="{FF2B5EF4-FFF2-40B4-BE49-F238E27FC236}">
                  <a16:creationId xmlns:a16="http://schemas.microsoft.com/office/drawing/2014/main" id="{CDDE3703-E00C-13F5-0D0D-151C35825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2D15CE1D-A2AA-6436-BBE3-4230FC0F6D42}"/>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5" name="図 14">
            <a:extLst>
              <a:ext uri="{FF2B5EF4-FFF2-40B4-BE49-F238E27FC236}">
                <a16:creationId xmlns:a16="http://schemas.microsoft.com/office/drawing/2014/main" id="{CB548128-351D-4220-541A-1D551A1C5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391671"/>
            <a:ext cx="3382199" cy="652893"/>
          </a:xfrm>
          <a:prstGeom prst="rect">
            <a:avLst/>
          </a:prstGeom>
        </p:spPr>
      </p:pic>
      <p:pic>
        <p:nvPicPr>
          <p:cNvPr id="16" name="図 15">
            <a:extLst>
              <a:ext uri="{FF2B5EF4-FFF2-40B4-BE49-F238E27FC236}">
                <a16:creationId xmlns:a16="http://schemas.microsoft.com/office/drawing/2014/main" id="{E649384E-AEDA-E22C-C91C-185EEE41816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1149695" y="2251951"/>
            <a:ext cx="10396767" cy="3961300"/>
          </a:xfrm>
          <a:prstGeom prst="rect">
            <a:avLst/>
          </a:prstGeom>
        </p:spPr>
      </p:pic>
      <p:grpSp>
        <p:nvGrpSpPr>
          <p:cNvPr id="9" name="グループ化 8">
            <a:extLst>
              <a:ext uri="{FF2B5EF4-FFF2-40B4-BE49-F238E27FC236}">
                <a16:creationId xmlns:a16="http://schemas.microsoft.com/office/drawing/2014/main" id="{44396E0B-FBF1-AF44-9F16-A5AA1AAD52EC}"/>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A1204B9F-BB5B-51E0-1231-A17800A66CCF}"/>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CA5B8C79-3E1C-186D-B141-07582C5ED9C5}"/>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5</a:t>
              </a:r>
              <a:r>
                <a:rPr kumimoji="1" lang="ja-JP" altLang="en-US" sz="1400" dirty="0"/>
                <a:t>ページ</a:t>
              </a:r>
            </a:p>
          </p:txBody>
        </p:sp>
      </p:grpSp>
      <p:grpSp>
        <p:nvGrpSpPr>
          <p:cNvPr id="2" name="グループ化 1">
            <a:extLst>
              <a:ext uri="{FF2B5EF4-FFF2-40B4-BE49-F238E27FC236}">
                <a16:creationId xmlns:a16="http://schemas.microsoft.com/office/drawing/2014/main" id="{B08FCD21-EA6E-F2BD-882B-41F35B6C8343}"/>
              </a:ext>
            </a:extLst>
          </p:cNvPr>
          <p:cNvGrpSpPr>
            <a:grpSpLocks noGrp="1" noUngrp="1" noRot="1" noMove="1" noResize="1"/>
          </p:cNvGrpSpPr>
          <p:nvPr/>
        </p:nvGrpSpPr>
        <p:grpSpPr>
          <a:xfrm>
            <a:off x="633783" y="1557587"/>
            <a:ext cx="8465996" cy="660692"/>
            <a:chOff x="96755" y="1496643"/>
            <a:chExt cx="8465996" cy="660692"/>
          </a:xfrm>
        </p:grpSpPr>
        <p:pic>
          <p:nvPicPr>
            <p:cNvPr id="12" name="図 11">
              <a:extLst>
                <a:ext uri="{FF2B5EF4-FFF2-40B4-BE49-F238E27FC236}">
                  <a16:creationId xmlns:a16="http://schemas.microsoft.com/office/drawing/2014/main" id="{1FF67FC9-2BBE-463A-A697-C0386C832C15}"/>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96755" y="1496643"/>
              <a:ext cx="5373621" cy="660692"/>
            </a:xfrm>
            <a:prstGeom prst="rect">
              <a:avLst/>
            </a:prstGeom>
          </p:spPr>
        </p:pic>
        <p:pic>
          <p:nvPicPr>
            <p:cNvPr id="18" name="図 17">
              <a:extLst>
                <a:ext uri="{FF2B5EF4-FFF2-40B4-BE49-F238E27FC236}">
                  <a16:creationId xmlns:a16="http://schemas.microsoft.com/office/drawing/2014/main" id="{63D8C182-CC08-834B-5752-A7CBAED3AF23}"/>
                </a:ext>
              </a:extLst>
            </p:cNvPr>
            <p:cNvPicPr>
              <a:picLocks noGrp="1" noRot="1" noChangeAspect="1" noMove="1" noResize="1" noEditPoints="1" noAdjustHandles="1" noChangeArrowheads="1" noChangeShapeType="1" noCrop="1"/>
            </p:cNvPicPr>
            <p:nvPr/>
          </p:nvPicPr>
          <p:blipFill>
            <a:blip r:embed="rId7">
              <a:extLst>
                <a:ext uri="{28A0092B-C50C-407E-A947-70E740481C1C}">
                  <a14:useLocalDpi xmlns:a14="http://schemas.microsoft.com/office/drawing/2010/main" val="0"/>
                </a:ext>
              </a:extLst>
            </a:blip>
            <a:srcRect t="1" r="72572" b="4664"/>
            <a:stretch>
              <a:fillRect/>
            </a:stretch>
          </p:blipFill>
          <p:spPr>
            <a:xfrm>
              <a:off x="5470376" y="1588546"/>
              <a:ext cx="3092375" cy="489816"/>
            </a:xfrm>
            <a:prstGeom prst="rect">
              <a:avLst/>
            </a:prstGeom>
          </p:spPr>
        </p:pic>
      </p:grpSp>
      <p:sp>
        <p:nvSpPr>
          <p:cNvPr id="20" name="テキスト ボックス 19">
            <a:extLst>
              <a:ext uri="{FF2B5EF4-FFF2-40B4-BE49-F238E27FC236}">
                <a16:creationId xmlns:a16="http://schemas.microsoft.com/office/drawing/2014/main" id="{D030A43A-75F0-2B22-B5D0-E7D7263ACCB9}"/>
              </a:ext>
            </a:extLst>
          </p:cNvPr>
          <p:cNvSpPr txBox="1"/>
          <p:nvPr/>
        </p:nvSpPr>
        <p:spPr>
          <a:xfrm>
            <a:off x="8116755" y="6125469"/>
            <a:ext cx="4127259" cy="307777"/>
          </a:xfrm>
          <a:prstGeom prst="rect">
            <a:avLst/>
          </a:prstGeom>
          <a:noFill/>
        </p:spPr>
        <p:txBody>
          <a:bodyPr wrap="square" rtlCol="0">
            <a:spAutoFit/>
          </a:bodyPr>
          <a:lstStyle/>
          <a:p>
            <a:r>
              <a:rPr kumimoji="1" lang="ja-JP" altLang="en-US" sz="1400" b="1" dirty="0"/>
              <a:t>＜総務省「家計調査</a:t>
            </a:r>
            <a:r>
              <a:rPr kumimoji="1" lang="en-US" altLang="ja-JP" sz="1400" b="1" dirty="0"/>
              <a:t>(</a:t>
            </a:r>
            <a:r>
              <a:rPr kumimoji="1" lang="ja-JP" altLang="en-US" sz="1400" b="1" dirty="0"/>
              <a:t>家計収支編</a:t>
            </a:r>
            <a:r>
              <a:rPr kumimoji="1" lang="en-US" altLang="ja-JP" sz="1400" b="1" dirty="0"/>
              <a:t>)</a:t>
            </a:r>
            <a:r>
              <a:rPr kumimoji="1" lang="ja-JP" altLang="en-US" sz="1400" b="1" dirty="0"/>
              <a:t>」</a:t>
            </a:r>
            <a:r>
              <a:rPr kumimoji="1" lang="en-US" altLang="ja-JP" sz="1400" b="1" dirty="0"/>
              <a:t>(2025</a:t>
            </a:r>
            <a:r>
              <a:rPr kumimoji="1" lang="ja-JP" altLang="en-US" sz="1400" b="1" dirty="0"/>
              <a:t>年</a:t>
            </a:r>
            <a:r>
              <a:rPr kumimoji="1" lang="en-US" altLang="ja-JP" sz="1400" b="1" dirty="0"/>
              <a:t>)</a:t>
            </a:r>
            <a:r>
              <a:rPr kumimoji="1" lang="ja-JP" altLang="en-US" sz="1400" b="1" dirty="0"/>
              <a:t>＞</a:t>
            </a:r>
          </a:p>
        </p:txBody>
      </p:sp>
      <p:sp>
        <p:nvSpPr>
          <p:cNvPr id="22" name="テキスト ボックス 21">
            <a:extLst>
              <a:ext uri="{FF2B5EF4-FFF2-40B4-BE49-F238E27FC236}">
                <a16:creationId xmlns:a16="http://schemas.microsoft.com/office/drawing/2014/main" id="{17534997-3970-32FD-F65A-619FF48B3AC9}"/>
              </a:ext>
            </a:extLst>
          </p:cNvPr>
          <p:cNvSpPr txBox="1"/>
          <p:nvPr/>
        </p:nvSpPr>
        <p:spPr>
          <a:xfrm>
            <a:off x="2027654" y="6246923"/>
            <a:ext cx="3286616" cy="461665"/>
          </a:xfrm>
          <a:prstGeom prst="rect">
            <a:avLst/>
          </a:prstGeom>
          <a:noFill/>
        </p:spPr>
        <p:txBody>
          <a:bodyPr wrap="square" rtlCol="0">
            <a:spAutoFit/>
          </a:bodyPr>
          <a:lstStyle/>
          <a:p>
            <a:r>
              <a:rPr lang="ja-JP" altLang="en-US" sz="1200" dirty="0"/>
              <a:t>・端数処理の関係上、</a:t>
            </a:r>
            <a:endParaRPr lang="en-US" altLang="ja-JP" sz="1200" dirty="0"/>
          </a:p>
          <a:p>
            <a:r>
              <a:rPr lang="ja-JP" altLang="en-US" sz="1200" dirty="0"/>
              <a:t>　内訳の和と合計が一致しない場合がある。</a:t>
            </a:r>
            <a:endParaRPr kumimoji="1" lang="ja-JP" altLang="en-US" sz="1200" dirty="0"/>
          </a:p>
        </p:txBody>
      </p:sp>
      <p:sp>
        <p:nvSpPr>
          <p:cNvPr id="17" name="テキスト ボックス 16">
            <a:extLst>
              <a:ext uri="{FF2B5EF4-FFF2-40B4-BE49-F238E27FC236}">
                <a16:creationId xmlns:a16="http://schemas.microsoft.com/office/drawing/2014/main" id="{657861F8-5D23-9916-011A-2A467A24D3D5}"/>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4" name="フッター プレースホルダー 5">
            <a:extLst>
              <a:ext uri="{FF2B5EF4-FFF2-40B4-BE49-F238E27FC236}">
                <a16:creationId xmlns:a16="http://schemas.microsoft.com/office/drawing/2014/main" id="{503F4043-59B7-E9A1-267D-47DF90B666AB}"/>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
        <p:nvSpPr>
          <p:cNvPr id="19" name="テキスト ボックス 18">
            <a:extLst>
              <a:ext uri="{FF2B5EF4-FFF2-40B4-BE49-F238E27FC236}">
                <a16:creationId xmlns:a16="http://schemas.microsoft.com/office/drawing/2014/main" id="{CA82EDAC-4547-D88E-2ADB-4619AC1E9094}"/>
              </a:ext>
            </a:extLst>
          </p:cNvPr>
          <p:cNvSpPr txBox="1">
            <a:spLocks noGrp="1" noRot="1" noMove="1" noResize="1" noEditPoints="1" noAdjustHandles="1" noChangeArrowheads="1" noChangeShapeType="1"/>
          </p:cNvSpPr>
          <p:nvPr/>
        </p:nvSpPr>
        <p:spPr>
          <a:xfrm>
            <a:off x="9939153" y="3005127"/>
            <a:ext cx="1524301" cy="1123712"/>
          </a:xfrm>
          <a:prstGeom prst="wedgeRoundRectCallout">
            <a:avLst>
              <a:gd name="adj1" fmla="val -39692"/>
              <a:gd name="adj2" fmla="val 71018"/>
              <a:gd name="adj3" fmla="val 16667"/>
            </a:avLst>
          </a:prstGeom>
          <a:solidFill>
            <a:schemeClr val="bg1"/>
          </a:solidFill>
          <a:ln>
            <a:solidFill>
              <a:schemeClr val="bg1">
                <a:lumMod val="50000"/>
              </a:schemeClr>
            </a:solidFill>
          </a:ln>
        </p:spPr>
        <p:txBody>
          <a:bodyPr wrap="square" rIns="36000" rtlCol="0">
            <a:spAutoFit/>
          </a:bodyPr>
          <a:lstStyle/>
          <a:p>
            <a:r>
              <a:rPr kumimoji="1" lang="ja-JP" altLang="en-US" sz="1200" b="1" dirty="0">
                <a:latin typeface="UD デジタル 教科書体 NP-B" panose="02020700000000000000" pitchFamily="18" charset="-128"/>
                <a:ea typeface="UD デジタル 教科書体 NP-B" panose="02020700000000000000" pitchFamily="18" charset="-128"/>
              </a:rPr>
              <a:t>単身世帯の場合は「光熱・水道」「家具・家事用品」の費用も増えています。</a:t>
            </a:r>
          </a:p>
        </p:txBody>
      </p:sp>
    </p:spTree>
    <p:extLst>
      <p:ext uri="{BB962C8B-B14F-4D97-AF65-F5344CB8AC3E}">
        <p14:creationId xmlns:p14="http://schemas.microsoft.com/office/powerpoint/2010/main" val="27712629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6BF9F-4D28-585F-0C7C-E3C9CE86695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37F89F8-FC29-EE8F-057D-CA443DEE5D6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E7261E0-F5C0-EE52-2A4F-297EBE69171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79</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773AB99-A975-CFC8-6D87-A53653C0862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8A4EA79D-0D2C-3CE8-7C2C-B9BC5D5EEA2D}"/>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AFC2242E-03E9-6AF1-6E49-08E00B87E8A0}"/>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4BE9B42C-4697-479A-277A-0D65E6A7322D}"/>
                </a:ext>
              </a:extLst>
            </p:cNvPr>
            <p:cNvSpPr txBox="1">
              <a:spLocks noGrp="1" noRot="1" noMove="1" noResize="1" noEditPoints="1" noAdjustHandles="1" noChangeArrowheads="1" noChangeShapeType="1"/>
            </p:cNvSpPr>
            <p:nvPr/>
          </p:nvSpPr>
          <p:spPr>
            <a:xfrm>
              <a:off x="-7524"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33</a:t>
              </a:r>
              <a:r>
                <a:rPr kumimoji="1" lang="ja-JP" altLang="en-US" sz="1400" dirty="0"/>
                <a:t>ページ</a:t>
              </a:r>
            </a:p>
          </p:txBody>
        </p:sp>
      </p:grpSp>
      <p:pic>
        <p:nvPicPr>
          <p:cNvPr id="3" name="図 2">
            <a:extLst>
              <a:ext uri="{FF2B5EF4-FFF2-40B4-BE49-F238E27FC236}">
                <a16:creationId xmlns:a16="http://schemas.microsoft.com/office/drawing/2014/main" id="{21574E96-D4C3-4546-D85F-E10D04579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D11A729B-AAE0-5E69-0549-CB7A50FE534B}"/>
              </a:ext>
            </a:extLst>
          </p:cNvPr>
          <p:cNvGrpSpPr/>
          <p:nvPr/>
        </p:nvGrpSpPr>
        <p:grpSpPr>
          <a:xfrm>
            <a:off x="494517" y="1694475"/>
            <a:ext cx="7911519" cy="546099"/>
            <a:chOff x="668991" y="1966346"/>
            <a:chExt cx="4491388" cy="546099"/>
          </a:xfrm>
        </p:grpSpPr>
        <p:sp>
          <p:nvSpPr>
            <p:cNvPr id="11" name="テキスト ボックス 10">
              <a:extLst>
                <a:ext uri="{FF2B5EF4-FFF2-40B4-BE49-F238E27FC236}">
                  <a16:creationId xmlns:a16="http://schemas.microsoft.com/office/drawing/2014/main" id="{97629154-3FE5-820D-8C4D-C6B81623FD90}"/>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11EE8EF2-7596-32F5-4392-728A0C64D648}"/>
                </a:ext>
              </a:extLst>
            </p:cNvPr>
            <p:cNvSpPr txBox="1"/>
            <p:nvPr/>
          </p:nvSpPr>
          <p:spPr>
            <a:xfrm>
              <a:off x="973417" y="1989225"/>
              <a:ext cx="4186962" cy="523220"/>
            </a:xfrm>
            <a:prstGeom prst="rect">
              <a:avLst/>
            </a:prstGeom>
            <a:noFill/>
          </p:spPr>
          <p:txBody>
            <a:bodyPr wrap="square">
              <a:spAutoFit/>
            </a:bodyPr>
            <a:lstStyle/>
            <a:p>
              <a:r>
                <a:rPr lang="ja-JP" altLang="en-US" sz="2800" b="1" dirty="0"/>
                <a:t>知っておきたい制度・特約</a:t>
              </a:r>
            </a:p>
          </p:txBody>
        </p:sp>
      </p:grpSp>
      <p:grpSp>
        <p:nvGrpSpPr>
          <p:cNvPr id="21" name="グループ化 20">
            <a:extLst>
              <a:ext uri="{FF2B5EF4-FFF2-40B4-BE49-F238E27FC236}">
                <a16:creationId xmlns:a16="http://schemas.microsoft.com/office/drawing/2014/main" id="{684AAA48-A726-DF8A-ED03-3AD4B40A8F25}"/>
              </a:ext>
            </a:extLst>
          </p:cNvPr>
          <p:cNvGrpSpPr/>
          <p:nvPr/>
        </p:nvGrpSpPr>
        <p:grpSpPr>
          <a:xfrm>
            <a:off x="1687630" y="2234585"/>
            <a:ext cx="10293428" cy="1627103"/>
            <a:chOff x="819046" y="2269103"/>
            <a:chExt cx="10624095" cy="1627103"/>
          </a:xfrm>
        </p:grpSpPr>
        <p:sp>
          <p:nvSpPr>
            <p:cNvPr id="16" name="テキスト ボックス 15">
              <a:extLst>
                <a:ext uri="{FF2B5EF4-FFF2-40B4-BE49-F238E27FC236}">
                  <a16:creationId xmlns:a16="http://schemas.microsoft.com/office/drawing/2014/main" id="{27EC42A0-BB04-28B4-D189-050795466BEF}"/>
                </a:ext>
              </a:extLst>
            </p:cNvPr>
            <p:cNvSpPr txBox="1"/>
            <p:nvPr/>
          </p:nvSpPr>
          <p:spPr>
            <a:xfrm>
              <a:off x="819046" y="2269103"/>
              <a:ext cx="10212630" cy="1261884"/>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指定代理請求制度（特約）</a:t>
              </a:r>
              <a:endParaRPr lang="en-US" altLang="ja-JP" sz="2000" b="1" dirty="0">
                <a:solidFill>
                  <a:srgbClr val="000000"/>
                </a:solidFill>
                <a:latin typeface="PUDShinGoPr6N-Medium"/>
              </a:endParaRPr>
            </a:p>
            <a:p>
              <a:r>
                <a:rPr lang="ja-JP" altLang="en-US" sz="2000" dirty="0"/>
                <a:t>　</a:t>
              </a:r>
              <a:r>
                <a:rPr lang="ja-JP" altLang="en-US" dirty="0"/>
                <a:t>入院給付金などの受取人である被保険者本人に請求手続きができない特別な事情</a:t>
              </a:r>
              <a:r>
                <a:rPr lang="en-US" altLang="ja-JP" baseline="30000" dirty="0"/>
                <a:t>※1 </a:t>
              </a:r>
              <a:r>
                <a:rPr lang="ja-JP" altLang="en-US" dirty="0"/>
                <a:t>がある場合、契約者があらかじめ指定した代理人が給付金などを請求できる制度です。指定代理請求人の範囲</a:t>
              </a:r>
              <a:r>
                <a:rPr lang="en-US" altLang="ja-JP" baseline="30000" dirty="0"/>
                <a:t>※2</a:t>
              </a:r>
              <a:r>
                <a:rPr lang="en-US" altLang="ja-JP" dirty="0"/>
                <a:t> </a:t>
              </a:r>
              <a:r>
                <a:rPr lang="ja-JP" altLang="en-US" dirty="0"/>
                <a:t>や、代理請求できる保険金・給付金の種類などは生命保険会社によって異なります。</a:t>
              </a:r>
              <a:endParaRPr lang="en-US" altLang="ja-JP" sz="2000" dirty="0"/>
            </a:p>
          </p:txBody>
        </p:sp>
        <p:sp>
          <p:nvSpPr>
            <p:cNvPr id="18" name="テキスト ボックス 17">
              <a:extLst>
                <a:ext uri="{FF2B5EF4-FFF2-40B4-BE49-F238E27FC236}">
                  <a16:creationId xmlns:a16="http://schemas.microsoft.com/office/drawing/2014/main" id="{57926EE8-29C3-11A4-335E-65DC67C7D7E0}"/>
                </a:ext>
              </a:extLst>
            </p:cNvPr>
            <p:cNvSpPr txBox="1"/>
            <p:nvPr/>
          </p:nvSpPr>
          <p:spPr>
            <a:xfrm>
              <a:off x="854779" y="3434541"/>
              <a:ext cx="10588362" cy="461665"/>
            </a:xfrm>
            <a:prstGeom prst="rect">
              <a:avLst/>
            </a:prstGeom>
            <a:noFill/>
          </p:spPr>
          <p:txBody>
            <a:bodyPr wrap="square">
              <a:spAutoFit/>
            </a:bodyPr>
            <a:lstStyle/>
            <a:p>
              <a:r>
                <a:rPr lang="ja-JP" altLang="en-US" sz="1200" dirty="0"/>
                <a:t>※1：特別な事情とは、本人による意思表示ができないとき（認知症や昏睡状態など）や余命または病名を知らされていない状態にあるときなど。</a:t>
              </a:r>
            </a:p>
            <a:p>
              <a:r>
                <a:rPr lang="ja-JP" altLang="en-US" sz="1200" dirty="0"/>
                <a:t>※2：被保険者の戸籍上の配偶者や、同居または生計を一にしている３親等内の親族など。請求手続時点においても前述の範囲内であることが必要。</a:t>
              </a:r>
            </a:p>
          </p:txBody>
        </p:sp>
      </p:grpSp>
      <p:sp>
        <p:nvSpPr>
          <p:cNvPr id="20" name="テキスト ボックス 19">
            <a:extLst>
              <a:ext uri="{FF2B5EF4-FFF2-40B4-BE49-F238E27FC236}">
                <a16:creationId xmlns:a16="http://schemas.microsoft.com/office/drawing/2014/main" id="{C0FB15B0-B9E2-7B0C-42F9-90E0A7A59118}"/>
              </a:ext>
            </a:extLst>
          </p:cNvPr>
          <p:cNvSpPr txBox="1"/>
          <p:nvPr/>
        </p:nvSpPr>
        <p:spPr>
          <a:xfrm>
            <a:off x="1722251" y="3887404"/>
            <a:ext cx="10005292" cy="1261884"/>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保険契約者代理制度（特約）</a:t>
            </a:r>
            <a:endParaRPr lang="en-US" altLang="ja-JP" sz="2000" b="1" dirty="0">
              <a:solidFill>
                <a:srgbClr val="000000"/>
              </a:solidFill>
              <a:latin typeface="PUDShinGoPr6N-Medium"/>
            </a:endParaRPr>
          </a:p>
          <a:p>
            <a:r>
              <a:rPr lang="ja-JP" altLang="en-US" sz="2000" dirty="0"/>
              <a:t>　</a:t>
            </a:r>
            <a:r>
              <a:rPr lang="ja-JP" altLang="en-US" dirty="0"/>
              <a:t>契約者に代わって手続きを行うことができる制度で、取扱いは生命保険会社によって異なります。契約者が契約に関する意思表示ができない場合などに、あらかじめ指定された契約者代理人が所定の手続き（住所変更、解約など）を行うことができます。</a:t>
            </a:r>
            <a:endParaRPr lang="en-US" altLang="ja-JP" sz="2000" dirty="0"/>
          </a:p>
        </p:txBody>
      </p:sp>
      <p:sp>
        <p:nvSpPr>
          <p:cNvPr id="23" name="テキスト ボックス 22">
            <a:extLst>
              <a:ext uri="{FF2B5EF4-FFF2-40B4-BE49-F238E27FC236}">
                <a16:creationId xmlns:a16="http://schemas.microsoft.com/office/drawing/2014/main" id="{EF07B978-A6B1-78D7-E69E-F5CE884C1F01}"/>
              </a:ext>
            </a:extLst>
          </p:cNvPr>
          <p:cNvSpPr txBox="1"/>
          <p:nvPr/>
        </p:nvSpPr>
        <p:spPr>
          <a:xfrm>
            <a:off x="1752945" y="5169304"/>
            <a:ext cx="9974598" cy="1538883"/>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家族（情報）登録制度</a:t>
            </a:r>
            <a:endParaRPr lang="en-US" altLang="ja-JP" sz="2000" b="1" dirty="0">
              <a:solidFill>
                <a:srgbClr val="000000"/>
              </a:solidFill>
              <a:latin typeface="PUDShinGoPr6N-Medium"/>
            </a:endParaRPr>
          </a:p>
          <a:p>
            <a:r>
              <a:rPr lang="ja-JP" altLang="en-US" sz="2000" dirty="0"/>
              <a:t>　</a:t>
            </a:r>
            <a:r>
              <a:rPr lang="ja-JP" altLang="en-US" dirty="0"/>
              <a:t>契約者が家族の連絡先を生命保険会社に登録しておく制度です。地震・台風などの災害時や、高齢の契約者に連絡が取れない場合などに、登録されている家族に対し、契約者の連絡先などを確認します。家族へ連絡がいくことによって、保険金・給付金の請求もれの防止などにもつながります。</a:t>
            </a:r>
            <a:endParaRPr lang="en-US" altLang="ja-JP" sz="2000" dirty="0"/>
          </a:p>
        </p:txBody>
      </p:sp>
      <p:pic>
        <p:nvPicPr>
          <p:cNvPr id="25" name="図 24">
            <a:extLst>
              <a:ext uri="{FF2B5EF4-FFF2-40B4-BE49-F238E27FC236}">
                <a16:creationId xmlns:a16="http://schemas.microsoft.com/office/drawing/2014/main" id="{BACFA04C-2B67-87DA-4D63-2368BE2507F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78723" y="4005945"/>
            <a:ext cx="997499" cy="2162118"/>
          </a:xfrm>
          <a:prstGeom prst="rect">
            <a:avLst/>
          </a:prstGeom>
        </p:spPr>
      </p:pic>
      <p:sp>
        <p:nvSpPr>
          <p:cNvPr id="14" name="テキスト ボックス 13">
            <a:extLst>
              <a:ext uri="{FF2B5EF4-FFF2-40B4-BE49-F238E27FC236}">
                <a16:creationId xmlns:a16="http://schemas.microsoft.com/office/drawing/2014/main" id="{FBEDDE8C-F302-2C0A-8F38-9DCC8CC3FB99}"/>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BACE1636-DB24-75C5-5FFA-5EABCFA567C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4443084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DBD76-94E3-2AFD-AFC3-AE303AB97F9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BA9D6E11-D7AE-08B9-AC73-8B782141253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F682AE2-7A42-8A43-8A67-73114CE01C0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80</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A8FE3AA-D744-9720-BE33-E06490217E8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E66D1337-8B59-91B7-E697-65A1A4A899FA}"/>
              </a:ext>
            </a:extLst>
          </p:cNvPr>
          <p:cNvGrpSpPr>
            <a:grpSpLocks noGrp="1" noUngrp="1" noRot="1" noMove="1" noResize="1"/>
          </p:cNvGrpSpPr>
          <p:nvPr/>
        </p:nvGrpSpPr>
        <p:grpSpPr>
          <a:xfrm>
            <a:off x="-12700" y="6176283"/>
            <a:ext cx="1823355" cy="675625"/>
            <a:chOff x="-23586" y="5980339"/>
            <a:chExt cx="1823355" cy="675625"/>
          </a:xfrm>
        </p:grpSpPr>
        <p:sp>
          <p:nvSpPr>
            <p:cNvPr id="7" name="フッター プレースホルダー 5">
              <a:extLst>
                <a:ext uri="{FF2B5EF4-FFF2-40B4-BE49-F238E27FC236}">
                  <a16:creationId xmlns:a16="http://schemas.microsoft.com/office/drawing/2014/main" id="{F087A518-2540-1E12-2ECA-BE98BA92B312}"/>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7987B1E-0C1F-6A23-B871-39DD444796BD}"/>
                </a:ext>
              </a:extLst>
            </p:cNvPr>
            <p:cNvSpPr txBox="1">
              <a:spLocks noGrp="1" noRot="1" noMove="1" noResize="1" noEditPoints="1" noAdjustHandles="1" noChangeArrowheads="1" noChangeShapeType="1"/>
            </p:cNvSpPr>
            <p:nvPr/>
          </p:nvSpPr>
          <p:spPr>
            <a:xfrm>
              <a:off x="-22038" y="63481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33</a:t>
              </a:r>
              <a:r>
                <a:rPr kumimoji="1" lang="ja-JP" altLang="en-US" sz="1400" dirty="0"/>
                <a:t>ページ</a:t>
              </a:r>
            </a:p>
          </p:txBody>
        </p:sp>
      </p:grpSp>
      <p:pic>
        <p:nvPicPr>
          <p:cNvPr id="3" name="図 2">
            <a:extLst>
              <a:ext uri="{FF2B5EF4-FFF2-40B4-BE49-F238E27FC236}">
                <a16:creationId xmlns:a16="http://schemas.microsoft.com/office/drawing/2014/main" id="{A5B8F581-8F20-D8D7-AF8B-B72642B94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BA50CA98-5DDC-298D-0751-98A1A02FC57B}"/>
              </a:ext>
            </a:extLst>
          </p:cNvPr>
          <p:cNvGrpSpPr/>
          <p:nvPr/>
        </p:nvGrpSpPr>
        <p:grpSpPr>
          <a:xfrm>
            <a:off x="871772" y="1658445"/>
            <a:ext cx="7901995" cy="550182"/>
            <a:chOff x="668991" y="1966346"/>
            <a:chExt cx="4485981" cy="550182"/>
          </a:xfrm>
        </p:grpSpPr>
        <p:sp>
          <p:nvSpPr>
            <p:cNvPr id="10" name="テキスト ボックス 9">
              <a:extLst>
                <a:ext uri="{FF2B5EF4-FFF2-40B4-BE49-F238E27FC236}">
                  <a16:creationId xmlns:a16="http://schemas.microsoft.com/office/drawing/2014/main" id="{3969BD79-DF0B-3BB1-99B5-56B8DE33A23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E7641DF-7D9F-87C1-7C36-92D024975843}"/>
                </a:ext>
              </a:extLst>
            </p:cNvPr>
            <p:cNvSpPr txBox="1"/>
            <p:nvPr/>
          </p:nvSpPr>
          <p:spPr>
            <a:xfrm>
              <a:off x="968010" y="1993308"/>
              <a:ext cx="4186962" cy="523220"/>
            </a:xfrm>
            <a:prstGeom prst="rect">
              <a:avLst/>
            </a:prstGeom>
            <a:noFill/>
          </p:spPr>
          <p:txBody>
            <a:bodyPr wrap="square">
              <a:spAutoFit/>
            </a:bodyPr>
            <a:lstStyle/>
            <a:p>
              <a:r>
                <a:rPr lang="ja-JP" altLang="en-US" sz="2800" b="1" dirty="0"/>
                <a:t>知っておきたい制度・特約</a:t>
              </a:r>
            </a:p>
          </p:txBody>
        </p:sp>
      </p:grpSp>
      <p:sp>
        <p:nvSpPr>
          <p:cNvPr id="22" name="テキスト ボックス 21">
            <a:extLst>
              <a:ext uri="{FF2B5EF4-FFF2-40B4-BE49-F238E27FC236}">
                <a16:creationId xmlns:a16="http://schemas.microsoft.com/office/drawing/2014/main" id="{8B04C634-5F73-0E05-D5AB-53DB16E6F27E}"/>
              </a:ext>
            </a:extLst>
          </p:cNvPr>
          <p:cNvSpPr txBox="1"/>
          <p:nvPr/>
        </p:nvSpPr>
        <p:spPr>
          <a:xfrm>
            <a:off x="1799999" y="5126138"/>
            <a:ext cx="9610951" cy="1261884"/>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成年後見制度　～申立ては家庭裁判所へ～</a:t>
            </a:r>
            <a:endParaRPr lang="en-US" altLang="ja-JP" sz="2000" b="1" dirty="0">
              <a:solidFill>
                <a:srgbClr val="000000"/>
              </a:solidFill>
              <a:latin typeface="PUDShinGoPr6N-Medium"/>
            </a:endParaRPr>
          </a:p>
          <a:p>
            <a:r>
              <a:rPr lang="ja-JP" altLang="en-US" sz="2000" dirty="0"/>
              <a:t>　</a:t>
            </a:r>
            <a:r>
              <a:rPr lang="ja-JP" altLang="en-US" dirty="0"/>
              <a:t>判断能力が不十分な人の権利を保護し支援する制度で「法定後見制度」と「任意後見制度」があります。本人の権利を守るための援助者が、法的に付与された権限の範囲で本人に代わり財産管理や身上監護（生活面の環境整備など）を行います。</a:t>
            </a:r>
            <a:endParaRPr lang="ja-JP" altLang="en-US" sz="2000" dirty="0"/>
          </a:p>
        </p:txBody>
      </p:sp>
      <p:grpSp>
        <p:nvGrpSpPr>
          <p:cNvPr id="25" name="グループ化 24">
            <a:extLst>
              <a:ext uri="{FF2B5EF4-FFF2-40B4-BE49-F238E27FC236}">
                <a16:creationId xmlns:a16="http://schemas.microsoft.com/office/drawing/2014/main" id="{E3467B3D-E866-CF9C-6FE4-1BFB590C5735}"/>
              </a:ext>
            </a:extLst>
          </p:cNvPr>
          <p:cNvGrpSpPr/>
          <p:nvPr/>
        </p:nvGrpSpPr>
        <p:grpSpPr>
          <a:xfrm>
            <a:off x="1737697" y="2233852"/>
            <a:ext cx="9673253" cy="2825077"/>
            <a:chOff x="1737697" y="2233852"/>
            <a:chExt cx="9673253" cy="2825077"/>
          </a:xfrm>
        </p:grpSpPr>
        <p:sp>
          <p:nvSpPr>
            <p:cNvPr id="20" name="テキスト ボックス 19">
              <a:extLst>
                <a:ext uri="{FF2B5EF4-FFF2-40B4-BE49-F238E27FC236}">
                  <a16:creationId xmlns:a16="http://schemas.microsoft.com/office/drawing/2014/main" id="{D3A466D6-A0D8-28A0-6E68-6A9FED9FBB83}"/>
                </a:ext>
              </a:extLst>
            </p:cNvPr>
            <p:cNvSpPr txBox="1"/>
            <p:nvPr/>
          </p:nvSpPr>
          <p:spPr>
            <a:xfrm>
              <a:off x="1737697" y="2233852"/>
              <a:ext cx="9673253" cy="2062103"/>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生命保険契約照会制度　～照会は生命保険協会へ～</a:t>
              </a:r>
              <a:endParaRPr lang="en-US" altLang="ja-JP" sz="2000" b="1" dirty="0">
                <a:solidFill>
                  <a:srgbClr val="000000"/>
                </a:solidFill>
                <a:latin typeface="PUDShinGoPr6N-Medium"/>
              </a:endParaRPr>
            </a:p>
            <a:p>
              <a:r>
                <a:rPr lang="ja-JP" altLang="en-US" dirty="0">
                  <a:solidFill>
                    <a:srgbClr val="000000"/>
                  </a:solidFill>
                  <a:latin typeface="PUDShinGoPr6N-Medium"/>
                </a:rPr>
                <a:t>　</a:t>
              </a:r>
              <a:r>
                <a:rPr lang="ja-JP" altLang="en-US" dirty="0">
                  <a:solidFill>
                    <a:srgbClr val="000000"/>
                  </a:solidFill>
                </a:rPr>
                <a:t>親や家族などの「死亡」または「認知判断能力の低下」により、生命保険契約の有無がわからなくなってしまった場合に、契約の有無を照会できる制度です。まずは家族で、保険証券や保険会社からの通知、預金通帳などにより生命保険契約の存在や内容についてできる限りの確認をした上で、制度を利用する必要があるかどうかを判断しましょう。</a:t>
              </a:r>
              <a:endParaRPr lang="en-US" altLang="ja-JP" dirty="0">
                <a:solidFill>
                  <a:srgbClr val="000000"/>
                </a:solidFill>
              </a:endParaRPr>
            </a:p>
            <a:p>
              <a:r>
                <a:rPr lang="ja-JP" altLang="en-US" dirty="0">
                  <a:solidFill>
                    <a:srgbClr val="000000"/>
                  </a:solidFill>
                </a:rPr>
                <a:t>　照会 </a:t>
              </a:r>
              <a:r>
                <a:rPr lang="en-US" altLang="ja-JP" dirty="0">
                  <a:solidFill>
                    <a:srgbClr val="000000"/>
                  </a:solidFill>
                </a:rPr>
                <a:t>1 </a:t>
              </a:r>
              <a:r>
                <a:rPr lang="ja-JP" altLang="en-US" dirty="0">
                  <a:solidFill>
                    <a:srgbClr val="000000"/>
                  </a:solidFill>
                </a:rPr>
                <a:t>件あたり</a:t>
              </a:r>
              <a:r>
                <a:rPr lang="en-US" altLang="ja-JP" dirty="0">
                  <a:solidFill>
                    <a:srgbClr val="000000"/>
                  </a:solidFill>
                </a:rPr>
                <a:t>WEB </a:t>
              </a:r>
              <a:r>
                <a:rPr lang="ja-JP" altLang="en-US" dirty="0">
                  <a:solidFill>
                    <a:srgbClr val="000000"/>
                  </a:solidFill>
                </a:rPr>
                <a:t>申請 </a:t>
              </a:r>
              <a:r>
                <a:rPr lang="en-US" altLang="ja-JP" dirty="0">
                  <a:solidFill>
                    <a:srgbClr val="000000"/>
                  </a:solidFill>
                </a:rPr>
                <a:t>6,000 </a:t>
              </a:r>
              <a:r>
                <a:rPr lang="ja-JP" altLang="en-US" dirty="0">
                  <a:solidFill>
                    <a:srgbClr val="000000"/>
                  </a:solidFill>
                </a:rPr>
                <a:t>円</a:t>
              </a:r>
              <a:r>
                <a:rPr lang="en-US" altLang="ja-JP" dirty="0">
                  <a:solidFill>
                    <a:srgbClr val="000000"/>
                  </a:solidFill>
                </a:rPr>
                <a:t>(</a:t>
              </a:r>
              <a:r>
                <a:rPr lang="ja-JP" altLang="en-US" dirty="0">
                  <a:solidFill>
                    <a:srgbClr val="000000"/>
                  </a:solidFill>
                </a:rPr>
                <a:t>税込</a:t>
              </a:r>
              <a:r>
                <a:rPr lang="en-US" altLang="ja-JP" dirty="0">
                  <a:solidFill>
                    <a:srgbClr val="000000"/>
                  </a:solidFill>
                </a:rPr>
                <a:t>)</a:t>
              </a:r>
              <a:r>
                <a:rPr lang="ja-JP" altLang="en-US" dirty="0">
                  <a:solidFill>
                    <a:srgbClr val="000000"/>
                  </a:solidFill>
                </a:rPr>
                <a:t>、書面申請 </a:t>
              </a:r>
              <a:r>
                <a:rPr lang="en-US" altLang="ja-JP" dirty="0">
                  <a:solidFill>
                    <a:srgbClr val="000000"/>
                  </a:solidFill>
                </a:rPr>
                <a:t>7,000</a:t>
              </a:r>
              <a:r>
                <a:rPr lang="ja-JP" altLang="en-US" dirty="0">
                  <a:solidFill>
                    <a:srgbClr val="000000"/>
                  </a:solidFill>
                </a:rPr>
                <a:t>円</a:t>
              </a:r>
              <a:r>
                <a:rPr lang="en-US" altLang="ja-JP" dirty="0">
                  <a:solidFill>
                    <a:srgbClr val="000000"/>
                  </a:solidFill>
                </a:rPr>
                <a:t>(</a:t>
              </a:r>
              <a:r>
                <a:rPr lang="ja-JP" altLang="en-US" dirty="0">
                  <a:solidFill>
                    <a:srgbClr val="000000"/>
                  </a:solidFill>
                </a:rPr>
                <a:t>税込</a:t>
              </a:r>
              <a:r>
                <a:rPr lang="en-US" altLang="ja-JP" dirty="0">
                  <a:solidFill>
                    <a:srgbClr val="000000"/>
                  </a:solidFill>
                </a:rPr>
                <a:t>)</a:t>
              </a:r>
              <a:r>
                <a:rPr lang="ja-JP" altLang="en-US" dirty="0">
                  <a:solidFill>
                    <a:srgbClr val="000000"/>
                  </a:solidFill>
                </a:rPr>
                <a:t>の利用料がかかり、加えて公的書類や医師による所定の診断書などの取得費用も負担する必要があります。</a:t>
              </a:r>
            </a:p>
          </p:txBody>
        </p:sp>
        <p:pic>
          <p:nvPicPr>
            <p:cNvPr id="24" name="図 23">
              <a:extLst>
                <a:ext uri="{FF2B5EF4-FFF2-40B4-BE49-F238E27FC236}">
                  <a16:creationId xmlns:a16="http://schemas.microsoft.com/office/drawing/2014/main" id="{3FA6B960-0060-FB83-29DC-34E0E1822A3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021692" y="4211752"/>
              <a:ext cx="6075592" cy="847177"/>
            </a:xfrm>
            <a:prstGeom prst="rect">
              <a:avLst/>
            </a:prstGeom>
          </p:spPr>
        </p:pic>
      </p:grpSp>
      <p:grpSp>
        <p:nvGrpSpPr>
          <p:cNvPr id="26" name="グループ化 25">
            <a:extLst>
              <a:ext uri="{FF2B5EF4-FFF2-40B4-BE49-F238E27FC236}">
                <a16:creationId xmlns:a16="http://schemas.microsoft.com/office/drawing/2014/main" id="{46DFF3D4-B640-5899-4E22-D4738A799DE8}"/>
              </a:ext>
            </a:extLst>
          </p:cNvPr>
          <p:cNvGrpSpPr>
            <a:grpSpLocks noGrp="1" noUngrp="1" noRot="1" noMove="1" noResize="1"/>
          </p:cNvGrpSpPr>
          <p:nvPr/>
        </p:nvGrpSpPr>
        <p:grpSpPr>
          <a:xfrm>
            <a:off x="143741" y="4331704"/>
            <a:ext cx="1478379" cy="1844579"/>
            <a:chOff x="9469366" y="3065097"/>
            <a:chExt cx="1974339" cy="2463391"/>
          </a:xfrm>
        </p:grpSpPr>
        <p:pic>
          <p:nvPicPr>
            <p:cNvPr id="27" name="図 26">
              <a:extLst>
                <a:ext uri="{FF2B5EF4-FFF2-40B4-BE49-F238E27FC236}">
                  <a16:creationId xmlns:a16="http://schemas.microsoft.com/office/drawing/2014/main" id="{B10916B2-240E-8F2E-6F5B-4FF50CEAC7F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469366" y="3691604"/>
              <a:ext cx="864901" cy="1836884"/>
            </a:xfrm>
            <a:prstGeom prst="rect">
              <a:avLst/>
            </a:prstGeom>
          </p:spPr>
        </p:pic>
        <p:pic>
          <p:nvPicPr>
            <p:cNvPr id="28" name="図 27">
              <a:extLst>
                <a:ext uri="{FF2B5EF4-FFF2-40B4-BE49-F238E27FC236}">
                  <a16:creationId xmlns:a16="http://schemas.microsoft.com/office/drawing/2014/main" id="{15F9910D-8C2E-B39B-DDC2-E2E84C9483B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4867" t="794"/>
            <a:stretch>
              <a:fillRect/>
            </a:stretch>
          </p:blipFill>
          <p:spPr>
            <a:xfrm>
              <a:off x="10396903" y="3065097"/>
              <a:ext cx="1046802" cy="2463391"/>
            </a:xfrm>
            <a:prstGeom prst="rect">
              <a:avLst/>
            </a:prstGeom>
          </p:spPr>
        </p:pic>
      </p:grpSp>
      <p:sp>
        <p:nvSpPr>
          <p:cNvPr id="15" name="テキスト ボックス 14">
            <a:extLst>
              <a:ext uri="{FF2B5EF4-FFF2-40B4-BE49-F238E27FC236}">
                <a16:creationId xmlns:a16="http://schemas.microsoft.com/office/drawing/2014/main" id="{B67519A6-4414-54A6-2E7E-2B2A37DA1A0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A29D0131-8F61-875F-6739-21EE3BBD54E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58570537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0F8939BA-467B-3FD8-30EF-939D58ADCCD6}"/>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1BBCB31-12A1-7191-DED6-E9F6D027DDFC}"/>
              </a:ext>
            </a:extLst>
          </p:cNvPr>
          <p:cNvSpPr/>
          <p:nvPr/>
        </p:nvSpPr>
        <p:spPr>
          <a:xfrm>
            <a:off x="614145" y="544056"/>
            <a:ext cx="10794083" cy="5696864"/>
          </a:xfrm>
          <a:prstGeom prst="rect">
            <a:avLst/>
          </a:prstGeom>
          <a:pattFill prst="lgGrid">
            <a:fgClr>
              <a:srgbClr val="F2F2F8"/>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56AEF4BE-553A-D289-648A-0DA1FC44BA0B}"/>
              </a:ext>
            </a:extLst>
          </p:cNvPr>
          <p:cNvGrpSpPr/>
          <p:nvPr/>
        </p:nvGrpSpPr>
        <p:grpSpPr>
          <a:xfrm>
            <a:off x="614146" y="1118063"/>
            <a:ext cx="10794083" cy="646331"/>
            <a:chOff x="633649" y="1323532"/>
            <a:chExt cx="10794083" cy="646331"/>
          </a:xfrm>
        </p:grpSpPr>
        <p:cxnSp>
          <p:nvCxnSpPr>
            <p:cNvPr id="11" name="直線コネクタ 10">
              <a:extLst>
                <a:ext uri="{FF2B5EF4-FFF2-40B4-BE49-F238E27FC236}">
                  <a16:creationId xmlns:a16="http://schemas.microsoft.com/office/drawing/2014/main" id="{A9116D46-285A-3B62-580E-2B7D7E374535}"/>
                </a:ext>
              </a:extLst>
            </p:cNvPr>
            <p:cNvCxnSpPr>
              <a:cxnSpLocks/>
            </p:cNvCxnSpPr>
            <p:nvPr/>
          </p:nvCxnSpPr>
          <p:spPr>
            <a:xfrm>
              <a:off x="1516213" y="1792067"/>
              <a:ext cx="8964000" cy="0"/>
            </a:xfrm>
            <a:prstGeom prst="line">
              <a:avLst/>
            </a:prstGeom>
            <a:ln w="184150">
              <a:solidFill>
                <a:srgbClr val="BDE3FF"/>
              </a:solidFill>
              <a:prstDash val="solid"/>
            </a:ln>
          </p:spPr>
          <p:style>
            <a:lnRef idx="2">
              <a:schemeClr val="accent1"/>
            </a:lnRef>
            <a:fillRef idx="0">
              <a:schemeClr val="accent1"/>
            </a:fillRef>
            <a:effectRef idx="1">
              <a:schemeClr val="accent1"/>
            </a:effectRef>
            <a:fontRef idx="minor">
              <a:schemeClr val="tx1"/>
            </a:fontRef>
          </p:style>
        </p:cxnSp>
        <p:sp>
          <p:nvSpPr>
            <p:cNvPr id="10" name="テキスト ボックス 9">
              <a:extLst>
                <a:ext uri="{FF2B5EF4-FFF2-40B4-BE49-F238E27FC236}">
                  <a16:creationId xmlns:a16="http://schemas.microsoft.com/office/drawing/2014/main" id="{17A3A6A6-F4B4-8B07-82E3-58015CBDBDBD}"/>
                </a:ext>
              </a:extLst>
            </p:cNvPr>
            <p:cNvSpPr txBox="1">
              <a:spLocks/>
            </p:cNvSpPr>
            <p:nvPr/>
          </p:nvSpPr>
          <p:spPr>
            <a:xfrm>
              <a:off x="633649" y="1323532"/>
              <a:ext cx="10794083" cy="646331"/>
            </a:xfrm>
            <a:prstGeom prst="rect">
              <a:avLst/>
            </a:prstGeom>
            <a:noFill/>
          </p:spPr>
          <p:txBody>
            <a:bodyPr wrap="square" rtlCol="0">
              <a:spAutoFit/>
            </a:bodyPr>
            <a:lstStyle/>
            <a:p>
              <a:pPr algn="ctr"/>
              <a:r>
                <a:rPr kumimoji="1" lang="ja-JP" altLang="en-US" sz="3600" b="1" dirty="0">
                  <a:latin typeface="UD デジタル 教科書体 NP-B" panose="02020700000000000000" pitchFamily="18" charset="-128"/>
                  <a:ea typeface="UD デジタル 教科書体 NP-B" panose="02020700000000000000" pitchFamily="18" charset="-128"/>
                </a:rPr>
                <a:t>ご清聴いただき、ありがとうございました！</a:t>
              </a:r>
            </a:p>
          </p:txBody>
        </p:sp>
      </p:grpSp>
      <p:grpSp>
        <p:nvGrpSpPr>
          <p:cNvPr id="46" name="グループ化 45">
            <a:extLst>
              <a:ext uri="{FF2B5EF4-FFF2-40B4-BE49-F238E27FC236}">
                <a16:creationId xmlns:a16="http://schemas.microsoft.com/office/drawing/2014/main" id="{21904557-26B8-A3B7-B778-A0555CB15928}"/>
              </a:ext>
            </a:extLst>
          </p:cNvPr>
          <p:cNvGrpSpPr>
            <a:grpSpLocks noGrp="1" noUngrp="1" noRot="1" noMove="1" noResize="1"/>
          </p:cNvGrpSpPr>
          <p:nvPr/>
        </p:nvGrpSpPr>
        <p:grpSpPr>
          <a:xfrm>
            <a:off x="1496400" y="4964052"/>
            <a:ext cx="9046911" cy="1109246"/>
            <a:chOff x="1570289" y="4964052"/>
            <a:chExt cx="9046911" cy="1109246"/>
          </a:xfrm>
        </p:grpSpPr>
        <p:pic>
          <p:nvPicPr>
            <p:cNvPr id="8" name="図 7">
              <a:extLst>
                <a:ext uri="{FF2B5EF4-FFF2-40B4-BE49-F238E27FC236}">
                  <a16:creationId xmlns:a16="http://schemas.microsoft.com/office/drawing/2014/main" id="{436DE976-E3A5-1C92-3043-4C4CD7F7D7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9849" t="12463" r="8492" b="18291"/>
            <a:stretch>
              <a:fillRect/>
            </a:stretch>
          </p:blipFill>
          <p:spPr>
            <a:xfrm>
              <a:off x="1570289" y="5004913"/>
              <a:ext cx="1246799" cy="1057283"/>
            </a:xfrm>
            <a:prstGeom prst="rect">
              <a:avLst/>
            </a:prstGeom>
          </p:spPr>
        </p:pic>
        <p:grpSp>
          <p:nvGrpSpPr>
            <p:cNvPr id="22" name="グループ化 21">
              <a:extLst>
                <a:ext uri="{FF2B5EF4-FFF2-40B4-BE49-F238E27FC236}">
                  <a16:creationId xmlns:a16="http://schemas.microsoft.com/office/drawing/2014/main" id="{DE20B6B5-1DD7-D7AA-7E21-08C5A0545FEE}"/>
                </a:ext>
              </a:extLst>
            </p:cNvPr>
            <p:cNvGrpSpPr>
              <a:grpSpLocks noGrp="1" noUngrp="1" noRot="1" noMove="1" noResize="1"/>
            </p:cNvGrpSpPr>
            <p:nvPr/>
          </p:nvGrpSpPr>
          <p:grpSpPr>
            <a:xfrm>
              <a:off x="2861484" y="4964052"/>
              <a:ext cx="7755716" cy="1109246"/>
              <a:chOff x="2861484" y="4964052"/>
              <a:chExt cx="7755716" cy="1109246"/>
            </a:xfrm>
          </p:grpSpPr>
          <p:sp>
            <p:nvSpPr>
              <p:cNvPr id="19" name="テキスト ボックス 18">
                <a:extLst>
                  <a:ext uri="{FF2B5EF4-FFF2-40B4-BE49-F238E27FC236}">
                    <a16:creationId xmlns:a16="http://schemas.microsoft.com/office/drawing/2014/main" id="{E24DDA1F-F180-520C-6829-4A263EAC28ED}"/>
                  </a:ext>
                </a:extLst>
              </p:cNvPr>
              <p:cNvSpPr txBox="1">
                <a:spLocks noGrp="1" noRot="1" noMove="1" noResize="1" noEditPoints="1" noAdjustHandles="1" noChangeArrowheads="1" noChangeShapeType="1"/>
              </p:cNvSpPr>
              <p:nvPr/>
            </p:nvSpPr>
            <p:spPr>
              <a:xfrm>
                <a:off x="2861484" y="4996080"/>
                <a:ext cx="7749366" cy="1077218"/>
              </a:xfrm>
              <a:prstGeom prst="rect">
                <a:avLst/>
              </a:prstGeom>
              <a:noFill/>
              <a:ln>
                <a:noFill/>
              </a:ln>
            </p:spPr>
            <p:txBody>
              <a:bodyPr wrap="square">
                <a:spAutoFit/>
              </a:bodyPr>
              <a:lstStyle/>
              <a:p>
                <a:pPr algn="l"/>
                <a:r>
                  <a:rPr lang="ja-JP" altLang="en-US" sz="1400" b="1" i="0" u="none" strike="noStrike" baseline="0" dirty="0">
                    <a:latin typeface="UD デジタル 教科書体 NP-B" panose="02020700000000000000" pitchFamily="18" charset="-128"/>
                    <a:ea typeface="UD デジタル 教科書体 NP-B" panose="02020700000000000000" pitchFamily="18" charset="-128"/>
                  </a:rPr>
                  <a:t>公益財団法人 生命保険文化センターとは？</a:t>
                </a:r>
              </a:p>
              <a:p>
                <a:pPr algn="l"/>
                <a:r>
                  <a:rPr lang="ja-JP" altLang="en-US" sz="1200" b="1" i="0" u="none" strike="noStrike" baseline="0" dirty="0">
                    <a:latin typeface="UD デジタル 教科書体 NP-R" panose="020B0400000000000000" pitchFamily="18" charset="-128"/>
                    <a:ea typeface="UD デジタル 教科書体 NP-R" panose="020B0400000000000000" pitchFamily="18" charset="-128"/>
                  </a:rPr>
                  <a:t>公正・中立な立場で生活設計や生命保険に関する情報提供等を行うことを目的に、</a:t>
                </a:r>
                <a:r>
                  <a:rPr lang="en-US" altLang="ja-JP" sz="1200" b="1" i="0" u="none" strike="noStrike" baseline="0" dirty="0">
                    <a:latin typeface="UD デジタル 教科書体 NP-R" panose="020B0400000000000000" pitchFamily="18" charset="-128"/>
                    <a:ea typeface="UD デジタル 教科書体 NP-R" panose="020B0400000000000000" pitchFamily="18" charset="-128"/>
                  </a:rPr>
                  <a:t>1976</a:t>
                </a:r>
                <a:r>
                  <a:rPr lang="en-US" altLang="ja-JP" sz="1200" b="1" dirty="0">
                    <a:latin typeface="UD デジタル 教科書体 NP-R" panose="020B0400000000000000" pitchFamily="18" charset="-128"/>
                    <a:ea typeface="UD デジタル 教科書体 NP-R" panose="020B0400000000000000" pitchFamily="18" charset="-128"/>
                  </a:rPr>
                  <a:t>(</a:t>
                </a:r>
                <a:r>
                  <a:rPr lang="ja-JP" altLang="en-US" sz="1200" b="1" i="0" u="none" strike="noStrike" baseline="0" dirty="0">
                    <a:latin typeface="UD デジタル 教科書体 NP-R" panose="020B0400000000000000" pitchFamily="18" charset="-128"/>
                    <a:ea typeface="UD デジタル 教科書体 NP-R" panose="020B0400000000000000" pitchFamily="18" charset="-128"/>
                  </a:rPr>
                  <a:t>昭和</a:t>
                </a:r>
                <a:r>
                  <a:rPr lang="en-US" altLang="ja-JP" sz="1200" b="1" i="0" u="none" strike="noStrike" baseline="0" dirty="0">
                    <a:latin typeface="UD デジタル 教科書体 NP-R" panose="020B0400000000000000" pitchFamily="18" charset="-128"/>
                    <a:ea typeface="UD デジタル 教科書体 NP-R" panose="020B0400000000000000" pitchFamily="18" charset="-128"/>
                  </a:rPr>
                  <a:t>51)</a:t>
                </a:r>
                <a:r>
                  <a:rPr lang="ja-JP" altLang="en-US" sz="1200" b="1" i="0" u="none" strike="noStrike" baseline="0" dirty="0">
                    <a:latin typeface="UD デジタル 教科書体 NP-R" panose="020B0400000000000000" pitchFamily="18" charset="-128"/>
                    <a:ea typeface="UD デジタル 教科書体 NP-R" panose="020B0400000000000000" pitchFamily="18" charset="-128"/>
                  </a:rPr>
                  <a:t>年に設立。「消費者啓発・情報提供活動」「学術振興事業」「調査・研究活動」の</a:t>
                </a:r>
                <a:r>
                  <a:rPr lang="en-US" altLang="ja-JP" sz="1200" b="1" i="0" u="none" strike="noStrike" baseline="0" dirty="0">
                    <a:latin typeface="UD デジタル 教科書体 NP-R" panose="020B0400000000000000" pitchFamily="18" charset="-128"/>
                    <a:ea typeface="UD デジタル 教科書体 NP-R" panose="020B0400000000000000" pitchFamily="18" charset="-128"/>
                  </a:rPr>
                  <a:t>3</a:t>
                </a:r>
                <a:r>
                  <a:rPr lang="ja-JP" altLang="en-US" sz="1200" b="1" i="0" u="none" strike="noStrike" baseline="0" dirty="0">
                    <a:latin typeface="UD デジタル 教科書体 NP-R" panose="020B0400000000000000" pitchFamily="18" charset="-128"/>
                    <a:ea typeface="UD デジタル 教科書体 NP-R" panose="020B0400000000000000" pitchFamily="18" charset="-128"/>
                  </a:rPr>
                  <a:t>つの事業を柱に、大学・高校等への講師派遣、一般消費者や消費生活相談員等対象の学習会の実施、学校教育用副教材や消費者向け小冊子の作成、生活保障に関する意識や生命保険の加入実態等を探る調査活動を行っています。</a:t>
                </a:r>
                <a:endParaRPr lang="ja-JP" altLang="en-US" sz="1200" b="1" dirty="0">
                  <a:latin typeface="UD デジタル 教科書体 NP-R" panose="020B0400000000000000" pitchFamily="18" charset="-128"/>
                  <a:ea typeface="UD デジタル 教科書体 NP-R" panose="020B0400000000000000" pitchFamily="18" charset="-128"/>
                </a:endParaRPr>
              </a:p>
            </p:txBody>
          </p:sp>
          <p:cxnSp>
            <p:nvCxnSpPr>
              <p:cNvPr id="21" name="直線コネクタ 20">
                <a:extLst>
                  <a:ext uri="{FF2B5EF4-FFF2-40B4-BE49-F238E27FC236}">
                    <a16:creationId xmlns:a16="http://schemas.microsoft.com/office/drawing/2014/main" id="{FAECACFB-6C83-A761-31C7-EEF5C01B3823}"/>
                  </a:ext>
                </a:extLst>
              </p:cNvPr>
              <p:cNvCxnSpPr>
                <a:cxnSpLocks noGrp="1" noRot="1" noMove="1" noResize="1" noEditPoints="1" noAdjustHandles="1" noChangeArrowheads="1" noChangeShapeType="1"/>
              </p:cNvCxnSpPr>
              <p:nvPr/>
            </p:nvCxnSpPr>
            <p:spPr>
              <a:xfrm>
                <a:off x="2874184" y="4964052"/>
                <a:ext cx="7743016" cy="0"/>
              </a:xfrm>
              <a:prstGeom prst="line">
                <a:avLst/>
              </a:prstGeom>
              <a:ln>
                <a:solidFill>
                  <a:srgbClr val="00006D"/>
                </a:solidFill>
              </a:ln>
            </p:spPr>
            <p:style>
              <a:lnRef idx="2">
                <a:schemeClr val="accent1"/>
              </a:lnRef>
              <a:fillRef idx="0">
                <a:schemeClr val="accent1"/>
              </a:fillRef>
              <a:effectRef idx="1">
                <a:schemeClr val="accent1"/>
              </a:effectRef>
              <a:fontRef idx="minor">
                <a:schemeClr val="tx1"/>
              </a:fontRef>
            </p:style>
          </p:cxnSp>
        </p:grpSp>
      </p:grpSp>
      <p:cxnSp>
        <p:nvCxnSpPr>
          <p:cNvPr id="23" name="直線コネクタ 22">
            <a:extLst>
              <a:ext uri="{FF2B5EF4-FFF2-40B4-BE49-F238E27FC236}">
                <a16:creationId xmlns:a16="http://schemas.microsoft.com/office/drawing/2014/main" id="{A0AA4207-FE0B-380F-62AD-D3A90DF211F7}"/>
              </a:ext>
            </a:extLst>
          </p:cNvPr>
          <p:cNvCxnSpPr/>
          <p:nvPr/>
        </p:nvCxnSpPr>
        <p:spPr>
          <a:xfrm>
            <a:off x="2825887" y="6094809"/>
            <a:ext cx="7743016" cy="0"/>
          </a:xfrm>
          <a:prstGeom prst="line">
            <a:avLst/>
          </a:prstGeom>
          <a:ln>
            <a:solidFill>
              <a:srgbClr val="00006D"/>
            </a:solidFill>
          </a:ln>
        </p:spPr>
        <p:style>
          <a:lnRef idx="2">
            <a:schemeClr val="accent1"/>
          </a:lnRef>
          <a:fillRef idx="0">
            <a:schemeClr val="accent1"/>
          </a:fillRef>
          <a:effectRef idx="1">
            <a:schemeClr val="accent1"/>
          </a:effectRef>
          <a:fontRef idx="minor">
            <a:schemeClr val="tx1"/>
          </a:fontRef>
        </p:style>
      </p:cxnSp>
      <p:grpSp>
        <p:nvGrpSpPr>
          <p:cNvPr id="48" name="グループ化 47">
            <a:extLst>
              <a:ext uri="{FF2B5EF4-FFF2-40B4-BE49-F238E27FC236}">
                <a16:creationId xmlns:a16="http://schemas.microsoft.com/office/drawing/2014/main" id="{3BB3ADC0-1D3B-686E-6B86-AF3D3707DD9C}"/>
              </a:ext>
            </a:extLst>
          </p:cNvPr>
          <p:cNvGrpSpPr>
            <a:grpSpLocks noGrp="1" noUngrp="1" noRot="1" noMove="1" noResize="1"/>
          </p:cNvGrpSpPr>
          <p:nvPr/>
        </p:nvGrpSpPr>
        <p:grpSpPr>
          <a:xfrm>
            <a:off x="1552576" y="2142710"/>
            <a:ext cx="8941707" cy="2579845"/>
            <a:chOff x="1552576" y="2142710"/>
            <a:chExt cx="8941707" cy="2579845"/>
          </a:xfrm>
        </p:grpSpPr>
        <p:sp>
          <p:nvSpPr>
            <p:cNvPr id="47" name="楕円 46">
              <a:extLst>
                <a:ext uri="{FF2B5EF4-FFF2-40B4-BE49-F238E27FC236}">
                  <a16:creationId xmlns:a16="http://schemas.microsoft.com/office/drawing/2014/main" id="{47C8572D-E145-58C0-D525-E5880E382C03}"/>
                </a:ext>
              </a:extLst>
            </p:cNvPr>
            <p:cNvSpPr>
              <a:spLocks noGrp="1" noRot="1" noMove="1" noResize="1" noEditPoints="1" noAdjustHandles="1" noChangeArrowheads="1" noChangeShapeType="1"/>
            </p:cNvSpPr>
            <p:nvPr/>
          </p:nvSpPr>
          <p:spPr>
            <a:xfrm>
              <a:off x="1552576" y="3952805"/>
              <a:ext cx="8941707" cy="769750"/>
            </a:xfrm>
            <a:prstGeom prst="ellipse">
              <a:avLst/>
            </a:prstGeom>
            <a:solidFill>
              <a:srgbClr val="BDE3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5" name="グループ化 44">
              <a:extLst>
                <a:ext uri="{FF2B5EF4-FFF2-40B4-BE49-F238E27FC236}">
                  <a16:creationId xmlns:a16="http://schemas.microsoft.com/office/drawing/2014/main" id="{BA9E2019-65BA-597E-79C6-9F5DE06EB70B}"/>
                </a:ext>
              </a:extLst>
            </p:cNvPr>
            <p:cNvGrpSpPr>
              <a:grpSpLocks noGrp="1" noUngrp="1" noRot="1" noMove="1" noResize="1"/>
            </p:cNvGrpSpPr>
            <p:nvPr/>
          </p:nvGrpSpPr>
          <p:grpSpPr>
            <a:xfrm>
              <a:off x="2254228" y="2142710"/>
              <a:ext cx="7726631" cy="2312404"/>
              <a:chOff x="1931757" y="2479542"/>
              <a:chExt cx="7726631" cy="2312404"/>
            </a:xfrm>
          </p:grpSpPr>
          <p:pic>
            <p:nvPicPr>
              <p:cNvPr id="25" name="図 24">
                <a:extLst>
                  <a:ext uri="{FF2B5EF4-FFF2-40B4-BE49-F238E27FC236}">
                    <a16:creationId xmlns:a16="http://schemas.microsoft.com/office/drawing/2014/main" id="{9E5C0AF1-E6C1-16D6-9D34-9E9BE0A716D0}"/>
                  </a:ext>
                </a:extLst>
              </p:cNvPr>
              <p:cNvPicPr>
                <a:picLocks noGrp="1" noRot="1" noChangeAspect="1" noMove="1" noResize="1" noEditPoints="1" noAdjustHandles="1" noChangeArrowheads="1" noChangeShapeType="1" noCrop="1"/>
              </p:cNvPicPr>
              <p:nvPr/>
            </p:nvPicPr>
            <p:blipFill>
              <a:blip r:embed="rId4"/>
              <a:srcRect l="3487" t="1515"/>
              <a:stretch>
                <a:fillRect/>
              </a:stretch>
            </p:blipFill>
            <p:spPr>
              <a:xfrm>
                <a:off x="5338990" y="2670026"/>
                <a:ext cx="2120594" cy="2089892"/>
              </a:xfrm>
              <a:prstGeom prst="rect">
                <a:avLst/>
              </a:prstGeom>
            </p:spPr>
          </p:pic>
          <p:pic>
            <p:nvPicPr>
              <p:cNvPr id="30" name="図 29">
                <a:extLst>
                  <a:ext uri="{FF2B5EF4-FFF2-40B4-BE49-F238E27FC236}">
                    <a16:creationId xmlns:a16="http://schemas.microsoft.com/office/drawing/2014/main" id="{E374AAB6-43C9-A854-5148-0A64C7A0DACB}"/>
                  </a:ext>
                </a:extLst>
              </p:cNvPr>
              <p:cNvPicPr>
                <a:picLocks noGrp="1" noRot="1" noChangeAspect="1" noMove="1" noResize="1" noEditPoints="1" noAdjustHandles="1" noChangeArrowheads="1" noChangeShapeType="1" noCrop="1"/>
              </p:cNvPicPr>
              <p:nvPr/>
            </p:nvPicPr>
            <p:blipFill>
              <a:blip r:embed="rId5"/>
              <a:srcRect l="3018" t="2556" b="1837"/>
              <a:stretch>
                <a:fillRect/>
              </a:stretch>
            </p:blipFill>
            <p:spPr>
              <a:xfrm>
                <a:off x="7789188" y="2713373"/>
                <a:ext cx="1869200" cy="2017272"/>
              </a:xfrm>
              <a:prstGeom prst="rect">
                <a:avLst/>
              </a:prstGeom>
            </p:spPr>
          </p:pic>
          <p:pic>
            <p:nvPicPr>
              <p:cNvPr id="32" name="図 31">
                <a:extLst>
                  <a:ext uri="{FF2B5EF4-FFF2-40B4-BE49-F238E27FC236}">
                    <a16:creationId xmlns:a16="http://schemas.microsoft.com/office/drawing/2014/main" id="{4CD30F9E-947E-2C5E-C604-AF501FD10574}"/>
                  </a:ext>
                </a:extLst>
              </p:cNvPr>
              <p:cNvPicPr>
                <a:picLocks noGrp="1" noRot="1" noChangeAspect="1" noMove="1" noResize="1" noEditPoints="1" noAdjustHandles="1" noChangeArrowheads="1" noChangeShapeType="1" noCrop="1"/>
              </p:cNvPicPr>
              <p:nvPr/>
            </p:nvPicPr>
            <p:blipFill>
              <a:blip r:embed="rId6"/>
              <a:stretch/>
            </p:blipFill>
            <p:spPr>
              <a:xfrm>
                <a:off x="1931757" y="2511067"/>
                <a:ext cx="1052289" cy="2280879"/>
              </a:xfrm>
              <a:prstGeom prst="rect">
                <a:avLst/>
              </a:prstGeom>
            </p:spPr>
          </p:pic>
          <p:pic>
            <p:nvPicPr>
              <p:cNvPr id="34" name="図 33">
                <a:extLst>
                  <a:ext uri="{FF2B5EF4-FFF2-40B4-BE49-F238E27FC236}">
                    <a16:creationId xmlns:a16="http://schemas.microsoft.com/office/drawing/2014/main" id="{8760FCD2-75D1-71AD-EFFF-5FC4CCE54C05}"/>
                  </a:ext>
                </a:extLst>
              </p:cNvPr>
              <p:cNvPicPr>
                <a:picLocks noGrp="1" noRot="1" noChangeAspect="1" noMove="1" noResize="1" noEditPoints="1" noAdjustHandles="1" noChangeArrowheads="1" noChangeShapeType="1" noCrop="1"/>
              </p:cNvPicPr>
              <p:nvPr/>
            </p:nvPicPr>
            <p:blipFill>
              <a:blip r:embed="rId7"/>
              <a:srcRect l="4867" t="794"/>
              <a:stretch>
                <a:fillRect/>
              </a:stretch>
            </p:blipFill>
            <p:spPr>
              <a:xfrm>
                <a:off x="3139634" y="2479542"/>
                <a:ext cx="978699" cy="2303127"/>
              </a:xfrm>
              <a:prstGeom prst="rect">
                <a:avLst/>
              </a:prstGeom>
            </p:spPr>
          </p:pic>
          <p:pic>
            <p:nvPicPr>
              <p:cNvPr id="36" name="図 35">
                <a:extLst>
                  <a:ext uri="{FF2B5EF4-FFF2-40B4-BE49-F238E27FC236}">
                    <a16:creationId xmlns:a16="http://schemas.microsoft.com/office/drawing/2014/main" id="{7607273D-F8DE-4E17-B140-3673A81EC619}"/>
                  </a:ext>
                </a:extLst>
              </p:cNvPr>
              <p:cNvPicPr>
                <a:picLocks noGrp="1" noRot="1" noChangeAspect="1" noMove="1" noResize="1" noEditPoints="1" noAdjustHandles="1" noChangeArrowheads="1" noChangeShapeType="1" noCrop="1"/>
              </p:cNvPicPr>
              <p:nvPr/>
            </p:nvPicPr>
            <p:blipFill>
              <a:blip r:embed="rId8"/>
              <a:stretch/>
            </p:blipFill>
            <p:spPr>
              <a:xfrm>
                <a:off x="4239312" y="2713373"/>
                <a:ext cx="978699" cy="2078573"/>
              </a:xfrm>
              <a:prstGeom prst="rect">
                <a:avLst/>
              </a:prstGeom>
            </p:spPr>
          </p:pic>
        </p:grpSp>
      </p:grpSp>
      <p:sp>
        <p:nvSpPr>
          <p:cNvPr id="52" name="Freeform 4">
            <a:extLst>
              <a:ext uri="{FF2B5EF4-FFF2-40B4-BE49-F238E27FC236}">
                <a16:creationId xmlns:a16="http://schemas.microsoft.com/office/drawing/2014/main" id="{9C884104-AAD3-BF5A-48C3-BE4E39BD8F23}"/>
              </a:ext>
            </a:extLst>
          </p:cNvPr>
          <p:cNvSpPr/>
          <p:nvPr/>
        </p:nvSpPr>
        <p:spPr>
          <a:xfrm rot="20968778">
            <a:off x="1312417" y="3054935"/>
            <a:ext cx="941917" cy="1381713"/>
          </a:xfrm>
          <a:custGeom>
            <a:avLst/>
            <a:gdLst/>
            <a:ahLst/>
            <a:cxnLst/>
            <a:rect l="l" t="t" r="r" b="b"/>
            <a:pathLst>
              <a:path w="1809814" h="2358763">
                <a:moveTo>
                  <a:pt x="0" y="0"/>
                </a:moveTo>
                <a:lnTo>
                  <a:pt x="1809814" y="0"/>
                </a:lnTo>
                <a:lnTo>
                  <a:pt x="1809814" y="2358762"/>
                </a:lnTo>
                <a:lnTo>
                  <a:pt x="0" y="235876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ja-JP" altLang="en-US"/>
          </a:p>
        </p:txBody>
      </p:sp>
      <p:sp>
        <p:nvSpPr>
          <p:cNvPr id="54" name="Freeform 4">
            <a:extLst>
              <a:ext uri="{FF2B5EF4-FFF2-40B4-BE49-F238E27FC236}">
                <a16:creationId xmlns:a16="http://schemas.microsoft.com/office/drawing/2014/main" id="{E6B31A61-2DD1-D7A0-73C2-0EC49B5323C5}"/>
              </a:ext>
            </a:extLst>
          </p:cNvPr>
          <p:cNvSpPr/>
          <p:nvPr/>
        </p:nvSpPr>
        <p:spPr>
          <a:xfrm rot="803629">
            <a:off x="9712166" y="2637801"/>
            <a:ext cx="792545" cy="1162599"/>
          </a:xfrm>
          <a:custGeom>
            <a:avLst/>
            <a:gdLst/>
            <a:ahLst/>
            <a:cxnLst/>
            <a:rect l="l" t="t" r="r" b="b"/>
            <a:pathLst>
              <a:path w="1809814" h="2358763">
                <a:moveTo>
                  <a:pt x="0" y="0"/>
                </a:moveTo>
                <a:lnTo>
                  <a:pt x="1809814" y="0"/>
                </a:lnTo>
                <a:lnTo>
                  <a:pt x="1809814" y="2358762"/>
                </a:lnTo>
                <a:lnTo>
                  <a:pt x="0" y="235876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ja-JP" altLang="en-US" dirty="0"/>
          </a:p>
        </p:txBody>
      </p:sp>
    </p:spTree>
    <p:extLst>
      <p:ext uri="{BB962C8B-B14F-4D97-AF65-F5344CB8AC3E}">
        <p14:creationId xmlns:p14="http://schemas.microsoft.com/office/powerpoint/2010/main" val="388721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A6936-A31C-3C78-5AEC-27A17C4E871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48A9AD01-C357-2CAB-7ECC-7A66588775B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A9EA338-3D2F-1F1D-C14A-1DD33DA088B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E151577A-28DE-329F-AFBF-7BC4BBD4286C}"/>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3E763E49-2481-5F13-06A8-9CA4C00EB079}"/>
              </a:ext>
            </a:extLst>
          </p:cNvPr>
          <p:cNvGrpSpPr>
            <a:grpSpLocks noGrp="1" noUngrp="1" noRot="1" noMove="1" noResize="1"/>
          </p:cNvGrpSpPr>
          <p:nvPr/>
        </p:nvGrpSpPr>
        <p:grpSpPr>
          <a:xfrm>
            <a:off x="-14514" y="6176283"/>
            <a:ext cx="1823355" cy="677439"/>
            <a:chOff x="-25400" y="5980339"/>
            <a:chExt cx="1823355" cy="677439"/>
          </a:xfrm>
        </p:grpSpPr>
        <p:sp>
          <p:nvSpPr>
            <p:cNvPr id="7" name="フッター プレースホルダー 5">
              <a:extLst>
                <a:ext uri="{FF2B5EF4-FFF2-40B4-BE49-F238E27FC236}">
                  <a16:creationId xmlns:a16="http://schemas.microsoft.com/office/drawing/2014/main" id="{BFFB95B3-D82D-0395-D97D-7C4CBED4C9D7}"/>
                </a:ext>
              </a:extLst>
            </p:cNvPr>
            <p:cNvSpPr txBox="1">
              <a:spLocks noGrp="1" noRot="1" noMove="1" noResize="1" noEditPoints="1" noAdjustHandles="1" noChangeArrowheads="1" noChangeShapeType="1"/>
            </p:cNvSpPr>
            <p:nvPr/>
          </p:nvSpPr>
          <p:spPr>
            <a:xfrm>
              <a:off x="-25400"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E20CAAA-C606-7887-825B-1E3D6F357A31}"/>
                </a:ext>
              </a:extLst>
            </p:cNvPr>
            <p:cNvSpPr txBox="1">
              <a:spLocks noGrp="1" noRot="1" noMove="1" noResize="1" noEditPoints="1" noAdjustHandles="1" noChangeArrowheads="1" noChangeShapeType="1"/>
            </p:cNvSpPr>
            <p:nvPr/>
          </p:nvSpPr>
          <p:spPr>
            <a:xfrm>
              <a:off x="-235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6</a:t>
              </a:r>
              <a:r>
                <a:rPr kumimoji="1" lang="ja-JP" altLang="en-US" sz="1400" dirty="0"/>
                <a:t>ページ</a:t>
              </a:r>
            </a:p>
          </p:txBody>
        </p:sp>
      </p:grpSp>
      <p:grpSp>
        <p:nvGrpSpPr>
          <p:cNvPr id="11" name="グループ化 10">
            <a:extLst>
              <a:ext uri="{FF2B5EF4-FFF2-40B4-BE49-F238E27FC236}">
                <a16:creationId xmlns:a16="http://schemas.microsoft.com/office/drawing/2014/main" id="{5AC098F8-B801-9579-FA25-DFEA03F08D30}"/>
              </a:ext>
            </a:extLst>
          </p:cNvPr>
          <p:cNvGrpSpPr/>
          <p:nvPr/>
        </p:nvGrpSpPr>
        <p:grpSpPr>
          <a:xfrm>
            <a:off x="0" y="43602"/>
            <a:ext cx="12089331" cy="1404344"/>
            <a:chOff x="0" y="18792"/>
            <a:chExt cx="12089331" cy="1404344"/>
          </a:xfrm>
        </p:grpSpPr>
        <p:pic>
          <p:nvPicPr>
            <p:cNvPr id="3" name="図 2">
              <a:extLst>
                <a:ext uri="{FF2B5EF4-FFF2-40B4-BE49-F238E27FC236}">
                  <a16:creationId xmlns:a16="http://schemas.microsoft.com/office/drawing/2014/main" id="{CC49A030-3367-012E-75F6-9E0CA87C6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92"/>
              <a:ext cx="10156371" cy="1404344"/>
            </a:xfrm>
            <a:prstGeom prst="rect">
              <a:avLst/>
            </a:prstGeom>
          </p:spPr>
        </p:pic>
        <p:sp>
          <p:nvSpPr>
            <p:cNvPr id="10" name="正方形/長方形 9">
              <a:extLst>
                <a:ext uri="{FF2B5EF4-FFF2-40B4-BE49-F238E27FC236}">
                  <a16:creationId xmlns:a16="http://schemas.microsoft.com/office/drawing/2014/main" id="{E8CF502D-90CF-DFBD-6A57-8504DD3FD4FB}"/>
                </a:ext>
              </a:extLst>
            </p:cNvPr>
            <p:cNvSpPr/>
            <p:nvPr/>
          </p:nvSpPr>
          <p:spPr>
            <a:xfrm>
              <a:off x="2035629" y="126964"/>
              <a:ext cx="10053702" cy="1188000"/>
            </a:xfrm>
            <a:prstGeom prst="rect">
              <a:avLst/>
            </a:prstGeom>
            <a:solidFill>
              <a:srgbClr val="FFFC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15" name="図 14">
            <a:extLst>
              <a:ext uri="{FF2B5EF4-FFF2-40B4-BE49-F238E27FC236}">
                <a16:creationId xmlns:a16="http://schemas.microsoft.com/office/drawing/2014/main" id="{C7004D3E-999A-2F5B-F463-CF2950AD4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62751" y="391671"/>
            <a:ext cx="3382199" cy="652893"/>
          </a:xfrm>
          <a:prstGeom prst="rect">
            <a:avLst/>
          </a:prstGeom>
        </p:spPr>
      </p:pic>
      <p:grpSp>
        <p:nvGrpSpPr>
          <p:cNvPr id="17" name="グループ化 16">
            <a:extLst>
              <a:ext uri="{FF2B5EF4-FFF2-40B4-BE49-F238E27FC236}">
                <a16:creationId xmlns:a16="http://schemas.microsoft.com/office/drawing/2014/main" id="{DDDB0F9A-00FF-B485-24D9-07F1AC02489B}"/>
              </a:ext>
            </a:extLst>
          </p:cNvPr>
          <p:cNvGrpSpPr/>
          <p:nvPr/>
        </p:nvGrpSpPr>
        <p:grpSpPr>
          <a:xfrm>
            <a:off x="396431" y="1742990"/>
            <a:ext cx="6402657" cy="555443"/>
            <a:chOff x="668991" y="1970227"/>
            <a:chExt cx="6402657" cy="555443"/>
          </a:xfrm>
        </p:grpSpPr>
        <p:sp>
          <p:nvSpPr>
            <p:cNvPr id="18" name="テキスト ボックス 17">
              <a:extLst>
                <a:ext uri="{FF2B5EF4-FFF2-40B4-BE49-F238E27FC236}">
                  <a16:creationId xmlns:a16="http://schemas.microsoft.com/office/drawing/2014/main" id="{8EFADCAB-CE38-E5FF-EB23-F7840046056E}"/>
                </a:ext>
              </a:extLst>
            </p:cNvPr>
            <p:cNvSpPr txBox="1"/>
            <p:nvPr/>
          </p:nvSpPr>
          <p:spPr>
            <a:xfrm>
              <a:off x="668991" y="1970227"/>
              <a:ext cx="511200" cy="510778"/>
            </a:xfrm>
            <a:prstGeom prst="roundRect">
              <a:avLst/>
            </a:prstGeom>
            <a:solidFill>
              <a:srgbClr val="E8334A"/>
            </a:solidFill>
          </p:spPr>
          <p:txBody>
            <a:bodyPr wrap="square" rtlCol="0" anchor="ctr">
              <a:spAutoFit/>
            </a:bodyPr>
            <a:lstStyle/>
            <a:p>
              <a:pPr algn="ctr"/>
              <a:r>
                <a:rPr kumimoji="1" lang="ja-JP" altLang="en-US" sz="2400" b="1" dirty="0">
                  <a:solidFill>
                    <a:schemeClr val="bg1"/>
                  </a:solidFill>
                </a:rPr>
                <a:t>２</a:t>
              </a:r>
            </a:p>
          </p:txBody>
        </p:sp>
        <p:sp>
          <p:nvSpPr>
            <p:cNvPr id="19" name="テキスト ボックス 18">
              <a:extLst>
                <a:ext uri="{FF2B5EF4-FFF2-40B4-BE49-F238E27FC236}">
                  <a16:creationId xmlns:a16="http://schemas.microsoft.com/office/drawing/2014/main" id="{04DF238B-4C88-D865-0D50-6785D724DFAE}"/>
                </a:ext>
              </a:extLst>
            </p:cNvPr>
            <p:cNvSpPr txBox="1"/>
            <p:nvPr/>
          </p:nvSpPr>
          <p:spPr>
            <a:xfrm>
              <a:off x="1131004" y="2002450"/>
              <a:ext cx="5940644" cy="523220"/>
            </a:xfrm>
            <a:prstGeom prst="rect">
              <a:avLst/>
            </a:prstGeom>
            <a:noFill/>
          </p:spPr>
          <p:txBody>
            <a:bodyPr wrap="square">
              <a:spAutoFit/>
            </a:bodyPr>
            <a:lstStyle/>
            <a:p>
              <a:r>
                <a:rPr lang="ja-JP" altLang="en-US" sz="2800" b="1" i="0" u="none" strike="noStrike" baseline="0" dirty="0">
                  <a:latin typeface="PUDShinGoPr6N-Medium"/>
                </a:rPr>
                <a:t>現在の生活費と定年退職後の生活費</a:t>
              </a:r>
              <a:endParaRPr lang="ja-JP" altLang="en-US" sz="2800" b="1" dirty="0"/>
            </a:p>
          </p:txBody>
        </p:sp>
      </p:grpSp>
      <p:grpSp>
        <p:nvGrpSpPr>
          <p:cNvPr id="21" name="グループ化 20">
            <a:extLst>
              <a:ext uri="{FF2B5EF4-FFF2-40B4-BE49-F238E27FC236}">
                <a16:creationId xmlns:a16="http://schemas.microsoft.com/office/drawing/2014/main" id="{414927AF-52E3-F840-F938-5C0EB20210DC}"/>
              </a:ext>
            </a:extLst>
          </p:cNvPr>
          <p:cNvGrpSpPr>
            <a:grpSpLocks noGrp="1" noUngrp="1" noRot="1" noMove="1" noResize="1"/>
          </p:cNvGrpSpPr>
          <p:nvPr/>
        </p:nvGrpSpPr>
        <p:grpSpPr>
          <a:xfrm>
            <a:off x="546710" y="2954454"/>
            <a:ext cx="5649075" cy="2858088"/>
            <a:chOff x="301781" y="3250087"/>
            <a:chExt cx="5649075" cy="2858088"/>
          </a:xfrm>
        </p:grpSpPr>
        <p:sp>
          <p:nvSpPr>
            <p:cNvPr id="16" name="テキスト ボックス 15">
              <a:extLst>
                <a:ext uri="{FF2B5EF4-FFF2-40B4-BE49-F238E27FC236}">
                  <a16:creationId xmlns:a16="http://schemas.microsoft.com/office/drawing/2014/main" id="{B300ADCF-1267-AD0D-0838-26D0CE4762A1}"/>
                </a:ext>
              </a:extLst>
            </p:cNvPr>
            <p:cNvSpPr txBox="1">
              <a:spLocks noGrp="1" noRot="1" noMove="1" noResize="1" noEditPoints="1" noAdjustHandles="1" noChangeArrowheads="1" noChangeShapeType="1"/>
            </p:cNvSpPr>
            <p:nvPr/>
          </p:nvSpPr>
          <p:spPr>
            <a:xfrm>
              <a:off x="301781" y="3250087"/>
              <a:ext cx="5649075" cy="1712889"/>
            </a:xfrm>
            <a:prstGeom prst="roundRect">
              <a:avLst>
                <a:gd name="adj" fmla="val 9443"/>
              </a:avLst>
            </a:prstGeom>
            <a:noFill/>
            <a:ln w="28575">
              <a:solidFill>
                <a:srgbClr val="C86165"/>
              </a:solidFill>
            </a:ln>
          </p:spPr>
          <p:txBody>
            <a:bodyPr wrap="square" tIns="108000" bIns="108000" anchor="ctr">
              <a:spAutoFit/>
            </a:bodyPr>
            <a:lstStyle/>
            <a:p>
              <a:pPr algn="l"/>
              <a:r>
                <a:rPr lang="ja-JP" altLang="en-US" sz="2000" b="1" i="0" u="none" strike="noStrike" baseline="0" dirty="0">
                  <a:latin typeface="PUDShinGoPr6N-Light"/>
                </a:rPr>
                <a:t>定年退職後の生活費のイメージがわかない場合</a:t>
              </a:r>
              <a:endParaRPr lang="en-US" altLang="ja-JP" sz="2000" b="1" i="0" u="none" strike="noStrike" baseline="0" dirty="0">
                <a:latin typeface="PUDShinGoPr6N-Light"/>
              </a:endParaRPr>
            </a:p>
            <a:p>
              <a:pPr algn="l"/>
              <a:endParaRPr lang="en-US" altLang="ja-JP" sz="2000" b="1" i="0" u="none" strike="noStrike" baseline="0" dirty="0">
                <a:solidFill>
                  <a:srgbClr val="FF0000"/>
                </a:solidFill>
                <a:latin typeface="PUDShinGoPr6N-Light"/>
              </a:endParaRPr>
            </a:p>
            <a:p>
              <a:pPr algn="l"/>
              <a:r>
                <a:rPr lang="ja-JP" altLang="en-US" sz="2000" b="1" dirty="0">
                  <a:solidFill>
                    <a:srgbClr val="C86165"/>
                  </a:solidFill>
                  <a:latin typeface="PUDShinGoPr6N-Light"/>
                </a:rPr>
                <a:t>➡</a:t>
              </a:r>
              <a:r>
                <a:rPr lang="ja-JP" altLang="en-US" sz="2000" b="1" i="0" u="none" strike="noStrike" baseline="0" dirty="0">
                  <a:latin typeface="PUDShinGoPr6N-Light"/>
                </a:rPr>
                <a:t>現在の生活費の</a:t>
              </a:r>
              <a:r>
                <a:rPr lang="ja-JP" altLang="en-US" sz="3200" b="1" i="0" u="none" strike="noStrike" baseline="0" dirty="0">
                  <a:highlight>
                    <a:srgbClr val="FFFCDB"/>
                  </a:highlight>
                  <a:latin typeface="PUDShinGoPr6N-Light"/>
                </a:rPr>
                <a:t>７割</a:t>
              </a:r>
              <a:r>
                <a:rPr lang="ja-JP" altLang="en-US" sz="2000" b="1" i="0" u="none" strike="noStrike" baseline="0" dirty="0">
                  <a:latin typeface="PUDShinGoPr6N-Light"/>
                </a:rPr>
                <a:t>程度で</a:t>
              </a:r>
              <a:endParaRPr lang="en-US" altLang="ja-JP" sz="2000" b="1" i="0" u="none" strike="noStrike" baseline="0" dirty="0">
                <a:latin typeface="PUDShinGoPr6N-Light"/>
              </a:endParaRPr>
            </a:p>
            <a:p>
              <a:pPr algn="l"/>
              <a:r>
                <a:rPr lang="ja-JP" altLang="en-US" sz="2000" b="1" dirty="0">
                  <a:latin typeface="PUDShinGoPr6N-Light"/>
                </a:rPr>
                <a:t>　</a:t>
              </a:r>
              <a:r>
                <a:rPr lang="ja-JP" altLang="en-US" sz="2000" b="1" i="0" u="none" strike="noStrike" baseline="0" dirty="0">
                  <a:latin typeface="PUDShinGoPr6N-Light"/>
                </a:rPr>
                <a:t>見積もってみてもよいでしょう！</a:t>
              </a:r>
              <a:endParaRPr lang="ja-JP" altLang="en-US" sz="4400" b="1" dirty="0"/>
            </a:p>
          </p:txBody>
        </p:sp>
        <p:pic>
          <p:nvPicPr>
            <p:cNvPr id="14" name="図 13">
              <a:extLst>
                <a:ext uri="{FF2B5EF4-FFF2-40B4-BE49-F238E27FC236}">
                  <a16:creationId xmlns:a16="http://schemas.microsoft.com/office/drawing/2014/main" id="{809DF600-91CD-3258-4B7B-1D104FABA9B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l="5587"/>
            <a:stretch>
              <a:fillRect/>
            </a:stretch>
          </p:blipFill>
          <p:spPr>
            <a:xfrm>
              <a:off x="4430487" y="3958430"/>
              <a:ext cx="1295396" cy="2149745"/>
            </a:xfrm>
            <a:prstGeom prst="rect">
              <a:avLst/>
            </a:prstGeom>
          </p:spPr>
        </p:pic>
      </p:grpSp>
      <p:sp>
        <p:nvSpPr>
          <p:cNvPr id="20" name="テキスト ボックス 19">
            <a:extLst>
              <a:ext uri="{FF2B5EF4-FFF2-40B4-BE49-F238E27FC236}">
                <a16:creationId xmlns:a16="http://schemas.microsoft.com/office/drawing/2014/main" id="{E12DB083-F1A4-089B-2329-B2371FF1B4C3}"/>
              </a:ext>
            </a:extLst>
          </p:cNvPr>
          <p:cNvSpPr txBox="1"/>
          <p:nvPr/>
        </p:nvSpPr>
        <p:spPr>
          <a:xfrm>
            <a:off x="2617073" y="415393"/>
            <a:ext cx="8061813"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定年退職後の生活費</a:t>
            </a:r>
            <a:endParaRPr lang="ja-JP" altLang="en-US" sz="3600" b="1"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A55A4BC5-9FE5-F9AD-E747-256E7C4A449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22" name="図 21">
            <a:extLst>
              <a:ext uri="{FF2B5EF4-FFF2-40B4-BE49-F238E27FC236}">
                <a16:creationId xmlns:a16="http://schemas.microsoft.com/office/drawing/2014/main" id="{07FC0EAA-C387-17AC-49C8-5FD0296C48E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t="781"/>
          <a:stretch>
            <a:fillRect/>
          </a:stretch>
        </p:blipFill>
        <p:spPr>
          <a:xfrm>
            <a:off x="6325504" y="2341977"/>
            <a:ext cx="5430815" cy="3704522"/>
          </a:xfrm>
          <a:prstGeom prst="rect">
            <a:avLst/>
          </a:prstGeom>
          <a:ln>
            <a:solidFill>
              <a:schemeClr val="bg1">
                <a:lumMod val="85000"/>
              </a:schemeClr>
            </a:solidFill>
          </a:ln>
        </p:spPr>
      </p:pic>
    </p:spTree>
    <p:extLst>
      <p:ext uri="{BB962C8B-B14F-4D97-AF65-F5344CB8AC3E}">
        <p14:creationId xmlns:p14="http://schemas.microsoft.com/office/powerpoint/2010/main" val="345830063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2125</TotalTime>
  <Words>11896</Words>
  <Application>Microsoft Office PowerPoint</Application>
  <PresentationFormat>ワイド画面</PresentationFormat>
  <Paragraphs>1318</Paragraphs>
  <Slides>82</Slides>
  <Notes>76</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82</vt:i4>
      </vt:variant>
    </vt:vector>
  </HeadingPairs>
  <TitlesOfParts>
    <vt:vector size="96" baseType="lpstr">
      <vt:lpstr>Meiryo UI</vt:lpstr>
      <vt:lpstr>新細明體</vt:lpstr>
      <vt:lpstr>PUDShinGoPr6N-DeBold</vt:lpstr>
      <vt:lpstr>PUDShinGoPr6N-Light</vt:lpstr>
      <vt:lpstr>PUDShinGoPr6N-Medium</vt:lpstr>
      <vt:lpstr>PUDShinGoPr6N-Regular</vt:lpstr>
      <vt:lpstr>UD デジタル 教科書体 NP-B</vt:lpstr>
      <vt:lpstr>UD デジタル 教科書体 NP-R</vt:lpstr>
      <vt:lpstr>UDShinGoPr6N-Medium</vt:lpstr>
      <vt:lpstr>UDShinGoPr6N-Regular</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136</cp:revision>
  <cp:lastPrinted>2026-08-18T01:08:50Z</cp:lastPrinted>
  <dcterms:created xsi:type="dcterms:W3CDTF">2026-07-08T07:25:35Z</dcterms:created>
  <dcterms:modified xsi:type="dcterms:W3CDTF">2026-08-18T03:47:59Z</dcterms:modified>
</cp:coreProperties>
</file>