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07" r:id="rId2"/>
    <p:sldId id="308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75779-059B-4D17-B6B8-AD1F033A8F41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2A7D61-DC3E-4B1B-98C2-E050157331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7875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定年退職前後に必要となる検討事項や手続きについて、あらかじめ理解しておくと安心です。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5213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569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0EC8C9-0962-981E-BB92-B91FFC21C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83A5BFB-BE02-EC2F-78C0-5D9D33DF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DFCBD7B-F287-82F0-2CFE-BA5B22997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4F29-E264-41AE-B272-B68032C4ADE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35A023C-B0B6-B39F-9EC4-6C00EAE7A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D156DBB-BFAB-70C5-E98A-093D5605F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01E58-96AA-4065-9272-1AF46DAFA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151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751AC5-554F-C265-3F5C-4DEA3DA19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7041FB9-EDD1-3FEA-F027-C5192FF26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43A873F-37D2-539D-3977-03BA0ADA7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4F29-E264-41AE-B272-B68032C4ADE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F7C467F-2685-4013-97A1-B544CF7DA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DBF7BDB-1C57-086E-779A-69A045E26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01E58-96AA-4065-9272-1AF46DAFA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4263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4295D55-21D7-1074-0FBB-C501A730B6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E1116BD-3EA2-C91E-1CE7-91F3E873CD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4BA319-70EB-0B54-0E7A-F665F903D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4F29-E264-41AE-B272-B68032C4ADE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C4A717C-6D75-C031-5985-11CE845AB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A7E159B-7373-3BB9-D5B4-EB2144180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01E58-96AA-4065-9272-1AF46DAFA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892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4A8C6F-6765-7FF2-AE2B-8C18ADE6B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4C36319-50AF-E80A-1F60-F9919E6EA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9B6D0A-69FE-B95E-0B96-00B40501C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4F29-E264-41AE-B272-B68032C4ADE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0324323-8159-066A-0105-C9BEAC5E9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E26089F-31F3-7B05-C7E6-3A6C173A8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01E58-96AA-4065-9272-1AF46DAFA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4985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CB85CB-7073-D2CB-4CC9-79B38B8C0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8DBF09-0E48-B1EF-46F4-D7A8302C78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6A0EB1-CF49-A2BA-DCB4-67012FD60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4F29-E264-41AE-B272-B68032C4ADE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6D4758B-77D5-6E5F-A7D7-DA0C0B19B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1AF015-F889-D9A5-D1E6-53C334AF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01E58-96AA-4065-9272-1AF46DAFA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507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2E0E46-870A-6D03-D3A9-811A2BD0E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764731C-EA70-6305-23F8-1B4E1136BD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6C4A92C-C234-C0DF-D2A5-09F8980562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EB8A39E-CD92-DE6D-B49A-653DA0CAC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4F29-E264-41AE-B272-B68032C4ADE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A912595-691A-8F19-AB91-5E81BA4C8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90DD1FF-7812-2630-1BE5-CF0AF930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01E58-96AA-4065-9272-1AF46DAFA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733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D65F77-DEB1-C8C5-FCE8-C2B78F08B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8C884AC-2ED4-FD84-429C-B84E162EB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A9B9FB9-AF11-822E-59FC-FD388A5B30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871D633-6F87-40D1-7344-ADDB32F275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2D2DCCF-A20A-C0C0-2F20-0ED8E5A9B2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6FB1782-B601-72FE-9939-E8E3099ED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4F29-E264-41AE-B272-B68032C4ADE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2FEA2E2-2B90-BA43-8401-0CABE3221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084A19A-9A1D-3347-66DB-FFF1E3813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01E58-96AA-4065-9272-1AF46DAFA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2037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E939F2-768A-93C0-BC20-90B6379A7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C8A4CAF-A0EF-BC78-90F1-DC3ACC8D5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4F29-E264-41AE-B272-B68032C4ADE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18B5EE2-65E5-76E8-3A18-664FBC881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6241202-946B-F30A-4AE2-32618F513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01E58-96AA-4065-9272-1AF46DAFA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2600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E1F569F-2B7F-4D6C-9402-6B425C7B8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4F29-E264-41AE-B272-B68032C4ADE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763FDB3-3EEC-B8A4-95CC-BC3933F2C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C3DB9C-DE5B-A002-54E3-3968763F8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01E58-96AA-4065-9272-1AF46DAFA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2197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B92D3C-D25A-B2EA-3428-910BC91D0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133E504-90B3-A689-D490-5DA2E6969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B4045D6-025B-E685-20C7-0F7E23BDE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FD3A8C2-819C-702D-B097-6C39697D0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4F29-E264-41AE-B272-B68032C4ADE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464FFDE-105C-EFA3-0C44-B91FEFE0C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AB162E9-80EE-DC76-41C9-A34C620A8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01E58-96AA-4065-9272-1AF46DAFA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9748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ED9C5D-CF87-C918-CF5F-71643E2CE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E615096-49B7-66E4-9CBA-E89D5B7ECC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A29ADA8-813A-2B84-13BD-EE1F536EBB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21BCE93-5A5F-60F4-7931-2CEBCC22D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74F29-E264-41AE-B272-B68032C4ADE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C94C6D8-EE2F-6754-6E7D-A2FE0168F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FC4133D-8975-1204-0792-78CCFAAC0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01E58-96AA-4065-9272-1AF46DAFA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1088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547D40A-67B1-C838-506E-E29BE78F0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5D36465-7EA1-B249-C901-80261D56B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B363602-D0B9-C7B0-A708-B5F337DFB0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674F29-E264-41AE-B272-B68032C4ADE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AC467D-53DD-21F8-FC06-891161B367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AFD304-C183-478C-16E7-21A5083A8B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701E58-96AA-4065-9272-1AF46DAFA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6089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tm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D5382-0877-ADAE-9B84-A19C82F2B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43A341F5-B892-4535-3BDA-9891886F0498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6CD7081-A509-7540-905F-768243360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1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CAF3DD9-05A1-3AB8-240B-90D59AAE5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F0A68696-69EC-6B4B-FB61-F781433927C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2032" y="6176283"/>
            <a:ext cx="1823355" cy="674957"/>
            <a:chOff x="-22918" y="5980339"/>
            <a:chExt cx="1823355" cy="674957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F08606B4-94C5-56AD-90BA-F12ADADCA63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2918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E412297-166E-704C-78F9-5B6A1A1EAE74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0887" y="6347519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/>
                <a:t>18</a:t>
              </a:r>
              <a:r>
                <a:rPr kumimoji="1" lang="ja-JP" altLang="en-US" sz="1400" dirty="0"/>
                <a:t>ページ</a:t>
              </a: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A2252E5C-9E53-8565-EAC2-AA7BF3125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2" y="0"/>
            <a:ext cx="12082635" cy="158865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7E5394D-501C-4CC1-EA57-EC977D27B54C}"/>
              </a:ext>
            </a:extLst>
          </p:cNvPr>
          <p:cNvSpPr txBox="1"/>
          <p:nvPr/>
        </p:nvSpPr>
        <p:spPr>
          <a:xfrm>
            <a:off x="2793145" y="440386"/>
            <a:ext cx="59571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定年退職前後の手続き</a:t>
            </a:r>
            <a:endParaRPr lang="en-US" altLang="ja-JP" sz="4000" b="1" i="0" u="none" strike="noStrike" baseline="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FB08218C-60ED-E023-D17A-6E3796315C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339595" y="1787847"/>
            <a:ext cx="9971817" cy="4176000"/>
            <a:chOff x="1493158" y="2005558"/>
            <a:chExt cx="9971817" cy="4176000"/>
          </a:xfrm>
        </p:grpSpPr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1E8A7012-049E-1D7D-5219-ADF5CF393835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1493158" y="2005558"/>
              <a:ext cx="9971817" cy="4176000"/>
              <a:chOff x="1262742" y="1335941"/>
              <a:chExt cx="9971817" cy="4176000"/>
            </a:xfrm>
            <a:solidFill>
              <a:schemeClr val="bg1">
                <a:lumMod val="95000"/>
              </a:schemeClr>
            </a:solidFill>
          </p:grpSpPr>
          <p:sp>
            <p:nvSpPr>
              <p:cNvPr id="17" name="四角形: メモ 16">
                <a:extLst>
                  <a:ext uri="{FF2B5EF4-FFF2-40B4-BE49-F238E27FC236}">
                    <a16:creationId xmlns:a16="http://schemas.microsoft.com/office/drawing/2014/main" id="{51345E97-FD27-ED20-26D7-6C01BE56A5A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262742" y="1335941"/>
                <a:ext cx="9971817" cy="4176000"/>
              </a:xfrm>
              <a:prstGeom prst="foldedCorne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2" name="グループ化 1">
                <a:extLst>
                  <a:ext uri="{FF2B5EF4-FFF2-40B4-BE49-F238E27FC236}">
                    <a16:creationId xmlns:a16="http://schemas.microsoft.com/office/drawing/2014/main" id="{E130A414-355B-3687-C63A-7ADF0C2082CF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1755717" y="2207981"/>
                <a:ext cx="9290168" cy="3200217"/>
                <a:chOff x="702978" y="2110146"/>
                <a:chExt cx="10676685" cy="3200217"/>
              </a:xfrm>
              <a:grpFill/>
            </p:grpSpPr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79F009A9-4F75-F325-A865-17624621C640}"/>
                    </a:ext>
                  </a:extLst>
                </p:cNvPr>
                <p:cNvSpPr txBox="1"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702981" y="2110146"/>
                  <a:ext cx="1067668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ja-JP" altLang="en-US" sz="2400" b="1" dirty="0"/>
                    <a:t>□老齢年金の受取り見込み金額を確認</a:t>
                  </a:r>
                  <a:endParaRPr kumimoji="1" lang="ja-JP" altLang="en-US" sz="2400" b="1" dirty="0"/>
                </a:p>
              </p:txBody>
            </p:sp>
            <p:sp>
              <p:nvSpPr>
                <p:cNvPr id="11" name="テキスト ボックス 10">
                  <a:extLst>
                    <a:ext uri="{FF2B5EF4-FFF2-40B4-BE49-F238E27FC236}">
                      <a16:creationId xmlns:a16="http://schemas.microsoft.com/office/drawing/2014/main" id="{E9EBC5A7-758A-2981-6B55-20C4246E4A36}"/>
                    </a:ext>
                  </a:extLst>
                </p:cNvPr>
                <p:cNvSpPr txBox="1"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702978" y="2794784"/>
                  <a:ext cx="1067667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ja-JP" altLang="en-US" sz="2400" b="1" dirty="0"/>
                    <a:t>□退職金などの受取り見込み金額を確認</a:t>
                  </a:r>
                  <a:endParaRPr kumimoji="1" lang="ja-JP" altLang="en-US" sz="2400" b="1" dirty="0"/>
                </a:p>
              </p:txBody>
            </p:sp>
            <p:sp>
              <p:nvSpPr>
                <p:cNvPr id="14" name="テキスト ボックス 13">
                  <a:extLst>
                    <a:ext uri="{FF2B5EF4-FFF2-40B4-BE49-F238E27FC236}">
                      <a16:creationId xmlns:a16="http://schemas.microsoft.com/office/drawing/2014/main" id="{259EE20C-4571-C43E-FF58-93F4623E246C}"/>
                    </a:ext>
                  </a:extLst>
                </p:cNvPr>
                <p:cNvSpPr txBox="1"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702978" y="3479422"/>
                  <a:ext cx="1067667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ja-JP" altLang="en-US" sz="2400" b="1" dirty="0"/>
                    <a:t>□定年退職後の公的医療保険制度を検討</a:t>
                  </a:r>
                  <a:endParaRPr kumimoji="1" lang="ja-JP" altLang="en-US" sz="2400" b="1" dirty="0"/>
                </a:p>
              </p:txBody>
            </p:sp>
            <p:sp>
              <p:nvSpPr>
                <p:cNvPr id="15" name="テキスト ボックス 14">
                  <a:extLst>
                    <a:ext uri="{FF2B5EF4-FFF2-40B4-BE49-F238E27FC236}">
                      <a16:creationId xmlns:a16="http://schemas.microsoft.com/office/drawing/2014/main" id="{B7B9CA8A-4D4F-13B3-51FD-1DE05287D165}"/>
                    </a:ext>
                  </a:extLst>
                </p:cNvPr>
                <p:cNvSpPr txBox="1"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702978" y="4164060"/>
                  <a:ext cx="1067667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ja-JP" altLang="en-US" sz="2400" b="1" dirty="0"/>
                    <a:t>□定年退職後の働き方を検討</a:t>
                  </a:r>
                  <a:endParaRPr kumimoji="1" lang="ja-JP" altLang="en-US" sz="2400" b="1" dirty="0"/>
                </a:p>
              </p:txBody>
            </p:sp>
            <p:sp>
              <p:nvSpPr>
                <p:cNvPr id="16" name="テキスト ボックス 15">
                  <a:extLst>
                    <a:ext uri="{FF2B5EF4-FFF2-40B4-BE49-F238E27FC236}">
                      <a16:creationId xmlns:a16="http://schemas.microsoft.com/office/drawing/2014/main" id="{E9703841-FA01-DFF6-569E-43F6132142AA}"/>
                    </a:ext>
                  </a:extLst>
                </p:cNvPr>
                <p:cNvSpPr txBox="1"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702978" y="4848698"/>
                  <a:ext cx="1067667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ja-JP" altLang="en-US" sz="2400" b="1" dirty="0"/>
                    <a:t>□＜社宅などに居住している場合＞定年退職後の住まいを検討</a:t>
                  </a:r>
                  <a:endParaRPr kumimoji="1" lang="ja-JP" altLang="en-US" sz="2400" b="1" dirty="0"/>
                </a:p>
              </p:txBody>
            </p:sp>
          </p:grpSp>
        </p:grpSp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6E1FDB8C-1092-BAE3-7D1D-E12CB9364085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1637791" y="2121787"/>
              <a:ext cx="8853572" cy="564727"/>
              <a:chOff x="1578823" y="1907313"/>
              <a:chExt cx="8853572" cy="564727"/>
            </a:xfrm>
          </p:grpSpPr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F33BAEC4-D5F5-2FA6-470F-D8039F7034ED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632824" y="1948820"/>
                <a:ext cx="679957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ja-JP" altLang="en-US" sz="2800" b="1" dirty="0"/>
                  <a:t>定年退職前に確認・検討しておくこと</a:t>
                </a:r>
              </a:p>
            </p:txBody>
          </p:sp>
          <p:pic>
            <p:nvPicPr>
              <p:cNvPr id="22" name="図 21">
                <a:extLst>
                  <a:ext uri="{FF2B5EF4-FFF2-40B4-BE49-F238E27FC236}">
                    <a16:creationId xmlns:a16="http://schemas.microsoft.com/office/drawing/2014/main" id="{D958F76E-2C07-AA3A-717C-E9E80DD9F78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78823" y="1907313"/>
                <a:ext cx="1800001" cy="547466"/>
              </a:xfrm>
              <a:prstGeom prst="rect">
                <a:avLst/>
              </a:prstGeom>
            </p:spPr>
          </p:pic>
        </p:grpSp>
      </p:grpSp>
      <p:pic>
        <p:nvPicPr>
          <p:cNvPr id="18" name="図 17">
            <a:extLst>
              <a:ext uri="{FF2B5EF4-FFF2-40B4-BE49-F238E27FC236}">
                <a16:creationId xmlns:a16="http://schemas.microsoft.com/office/drawing/2014/main" id="{DFBD5F45-E645-99FF-9265-9A32F238536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rcRect l="3487" t="1515"/>
          <a:stretch>
            <a:fillRect/>
          </a:stretch>
        </p:blipFill>
        <p:spPr>
          <a:xfrm flipH="1">
            <a:off x="8200173" y="2913415"/>
            <a:ext cx="2295282" cy="2262051"/>
          </a:xfrm>
          <a:prstGeom prst="rect">
            <a:avLst/>
          </a:prstGeom>
        </p:spPr>
      </p:pic>
      <p:sp>
        <p:nvSpPr>
          <p:cNvPr id="21" name="フッター プレースホルダー 5">
            <a:extLst>
              <a:ext uri="{FF2B5EF4-FFF2-40B4-BE49-F238E27FC236}">
                <a16:creationId xmlns:a16="http://schemas.microsoft.com/office/drawing/2014/main" id="{7E8364DC-B641-04E9-14CA-902CBAE29337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</p:spTree>
    <p:extLst>
      <p:ext uri="{BB962C8B-B14F-4D97-AF65-F5344CB8AC3E}">
        <p14:creationId xmlns:p14="http://schemas.microsoft.com/office/powerpoint/2010/main" val="834906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76628-7938-18EF-AF30-63B7B2A74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四角形: メモ 21">
            <a:extLst>
              <a:ext uri="{FF2B5EF4-FFF2-40B4-BE49-F238E27FC236}">
                <a16:creationId xmlns:a16="http://schemas.microsoft.com/office/drawing/2014/main" id="{0AACCBB8-0B9B-9F42-CE38-87B243D97D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9601" y="1699157"/>
            <a:ext cx="8505370" cy="4320673"/>
          </a:xfrm>
          <a:prstGeom prst="foldedCorner">
            <a:avLst>
              <a:gd name="adj" fmla="val 1225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E18A6733-3F9D-B8CD-EEE5-E4D3E9DD74F1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E8A25A-4B21-975C-D618-AD599A65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2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25BCA1D-E9E2-320F-1447-F095A4BAF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66B29C93-5952-378C-0F7F-E69CCAA81D8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2700" y="6176283"/>
            <a:ext cx="1823355" cy="674957"/>
            <a:chOff x="-23586" y="5980339"/>
            <a:chExt cx="1823355" cy="674957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12B2FE07-E40C-260A-D9C4-80BF46719F9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3586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B2455B7-A9EF-769F-5CB2-1301A2CE6DD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0887" y="6347519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/>
                <a:t>18</a:t>
              </a:r>
              <a:r>
                <a:rPr kumimoji="1" lang="ja-JP" altLang="en-US" sz="1400" dirty="0"/>
                <a:t>ページ</a:t>
              </a: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56960AEE-A6F0-0825-2350-58A755EB97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2" y="0"/>
            <a:ext cx="12082635" cy="1588658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EF25C11-75C0-AD73-6736-288401A72F4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302675" y="2152708"/>
            <a:ext cx="2457454" cy="3970318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algn="l"/>
            <a:r>
              <a:rPr lang="en-US" altLang="ja-JP" sz="1400" i="0" u="none" strike="noStrike" baseline="0" dirty="0"/>
              <a:t>※</a:t>
            </a:r>
            <a:r>
              <a:rPr lang="ja-JP" altLang="en-US" sz="1400" i="0" u="none" strike="noStrike" baseline="0" dirty="0"/>
              <a:t>１： 定年退職後は厚生年金</a:t>
            </a:r>
            <a:endParaRPr lang="en-US" altLang="ja-JP" sz="1400" i="0" u="none" strike="noStrike" baseline="0" dirty="0"/>
          </a:p>
          <a:p>
            <a:pPr algn="l"/>
            <a:r>
              <a:rPr lang="en-US" altLang="ja-JP" sz="1400" dirty="0"/>
              <a:t>         </a:t>
            </a:r>
            <a:r>
              <a:rPr lang="ja-JP" altLang="en-US" sz="1400" i="0" u="none" strike="noStrike" baseline="0" dirty="0"/>
              <a:t>の被保険者ではなくなる</a:t>
            </a:r>
            <a:endParaRPr lang="en-US" altLang="ja-JP" sz="1400" i="0" u="none" strike="noStrike" baseline="0" dirty="0"/>
          </a:p>
          <a:p>
            <a:pPr algn="l"/>
            <a:r>
              <a:rPr lang="en-US" altLang="ja-JP" sz="1400" dirty="0"/>
              <a:t>         </a:t>
            </a:r>
            <a:r>
              <a:rPr lang="ja-JP" altLang="en-US" sz="1400" i="0" u="none" strike="noStrike" baseline="0" dirty="0"/>
              <a:t>ため、</a:t>
            </a:r>
            <a:r>
              <a:rPr lang="en-US" altLang="ja-JP" sz="1400" i="0" u="none" strike="noStrike" baseline="0" dirty="0"/>
              <a:t>60 </a:t>
            </a:r>
            <a:r>
              <a:rPr lang="ja-JP" altLang="en-US" sz="1400" i="0" u="none" strike="noStrike" baseline="0" dirty="0"/>
              <a:t>歳未満の被扶</a:t>
            </a:r>
            <a:endParaRPr lang="en-US" altLang="ja-JP" sz="1400" i="0" u="none" strike="noStrike" baseline="0" dirty="0"/>
          </a:p>
          <a:p>
            <a:pPr algn="l"/>
            <a:r>
              <a:rPr lang="en-US" altLang="ja-JP" sz="1400" dirty="0"/>
              <a:t>         </a:t>
            </a:r>
            <a:r>
              <a:rPr lang="ja-JP" altLang="en-US" sz="1400" i="0" u="none" strike="noStrike" baseline="0" dirty="0"/>
              <a:t>養配偶者がいる場合は</a:t>
            </a:r>
            <a:endParaRPr lang="en-US" altLang="ja-JP" sz="1400" i="0" u="none" strike="noStrike" baseline="0" dirty="0"/>
          </a:p>
          <a:p>
            <a:pPr algn="l"/>
            <a:r>
              <a:rPr lang="en-US" altLang="ja-JP" sz="1400" dirty="0"/>
              <a:t>       </a:t>
            </a:r>
            <a:r>
              <a:rPr lang="ja-JP" altLang="en-US" sz="1400" i="0" u="none" strike="noStrike" baseline="0" dirty="0"/>
              <a:t>「第３号被保険者」</a:t>
            </a:r>
            <a:r>
              <a:rPr lang="ja-JP" altLang="en-US" sz="1400" dirty="0"/>
              <a:t>→</a:t>
            </a:r>
            <a:endParaRPr lang="en-US" altLang="ja-JP" sz="1400" dirty="0"/>
          </a:p>
          <a:p>
            <a:pPr algn="l"/>
            <a:r>
              <a:rPr lang="en-US" altLang="ja-JP" sz="1400" i="0" u="none" strike="noStrike" baseline="0" dirty="0"/>
              <a:t>       </a:t>
            </a:r>
            <a:r>
              <a:rPr lang="ja-JP" altLang="en-US" sz="1400" i="0" u="none" strike="noStrike" baseline="0" dirty="0"/>
              <a:t>「第１号被保険者」に種</a:t>
            </a:r>
            <a:endParaRPr lang="en-US" altLang="ja-JP" sz="1400" i="0" u="none" strike="noStrike" baseline="0" dirty="0"/>
          </a:p>
          <a:p>
            <a:pPr algn="l"/>
            <a:r>
              <a:rPr lang="en-US" altLang="ja-JP" sz="1400" dirty="0"/>
              <a:t>        </a:t>
            </a:r>
            <a:r>
              <a:rPr lang="ja-JP" altLang="en-US" sz="1400" i="0" u="none" strike="noStrike" baseline="0" dirty="0"/>
              <a:t>別変更となり、国民年金</a:t>
            </a:r>
            <a:endParaRPr lang="en-US" altLang="ja-JP" sz="1400" i="0" u="none" strike="noStrike" baseline="0" dirty="0"/>
          </a:p>
          <a:p>
            <a:pPr algn="l"/>
            <a:r>
              <a:rPr lang="en-US" altLang="ja-JP" sz="1400" dirty="0"/>
              <a:t>        </a:t>
            </a:r>
            <a:r>
              <a:rPr lang="ja-JP" altLang="en-US" sz="1400" i="0" u="none" strike="noStrike" baseline="0" dirty="0"/>
              <a:t>保険料の納付が必要とな</a:t>
            </a:r>
            <a:endParaRPr lang="en-US" altLang="ja-JP" sz="1400" i="0" u="none" strike="noStrike" baseline="0" dirty="0"/>
          </a:p>
          <a:p>
            <a:pPr algn="l"/>
            <a:r>
              <a:rPr lang="en-US" altLang="ja-JP" sz="1400" dirty="0"/>
              <a:t>        </a:t>
            </a:r>
            <a:r>
              <a:rPr lang="ja-JP" altLang="en-US" sz="1400" i="0" u="none" strike="noStrike" baseline="0" dirty="0"/>
              <a:t>る。</a:t>
            </a:r>
            <a:endParaRPr lang="en-US" altLang="ja-JP" sz="1400" i="0" u="none" strike="noStrike" baseline="0" dirty="0"/>
          </a:p>
          <a:p>
            <a:pPr algn="l"/>
            <a:endParaRPr lang="ja-JP" altLang="en-US" sz="1400" i="0" u="none" strike="noStrike" baseline="0" dirty="0"/>
          </a:p>
          <a:p>
            <a:pPr algn="l"/>
            <a:r>
              <a:rPr lang="en-US" altLang="ja-JP" sz="1400" i="0" u="none" strike="noStrike" baseline="0" dirty="0"/>
              <a:t>※</a:t>
            </a:r>
            <a:r>
              <a:rPr lang="ja-JP" altLang="en-US" sz="1400" i="0" u="none" strike="noStrike" baseline="0" dirty="0"/>
              <a:t>２： 受給開始年齢に到達す</a:t>
            </a:r>
            <a:endParaRPr lang="en-US" altLang="ja-JP" sz="1400" i="0" u="none" strike="noStrike" baseline="0" dirty="0"/>
          </a:p>
          <a:p>
            <a:pPr algn="l"/>
            <a:r>
              <a:rPr lang="en-US" altLang="ja-JP" sz="1400" dirty="0"/>
              <a:t>          </a:t>
            </a:r>
            <a:r>
              <a:rPr lang="ja-JP" altLang="en-US" sz="1400" i="0" u="none" strike="noStrike" baseline="0" dirty="0"/>
              <a:t>る</a:t>
            </a:r>
            <a:r>
              <a:rPr lang="en-US" altLang="ja-JP" sz="1400" i="0" u="none" strike="noStrike" baseline="0" dirty="0"/>
              <a:t>3</a:t>
            </a:r>
            <a:r>
              <a:rPr lang="ja-JP" altLang="en-US" sz="1400" i="0" u="none" strike="noStrike" baseline="0" dirty="0"/>
              <a:t>カ月前に老齢年金請</a:t>
            </a:r>
            <a:endParaRPr lang="en-US" altLang="ja-JP" sz="1400" i="0" u="none" strike="noStrike" baseline="0" dirty="0"/>
          </a:p>
          <a:p>
            <a:pPr algn="l"/>
            <a:r>
              <a:rPr lang="en-US" altLang="ja-JP" sz="1400" dirty="0"/>
              <a:t>          </a:t>
            </a:r>
            <a:r>
              <a:rPr lang="ja-JP" altLang="en-US" sz="1400" i="0" u="none" strike="noStrike" baseline="0" dirty="0"/>
              <a:t>求書が届くため、誕生</a:t>
            </a:r>
            <a:endParaRPr lang="en-US" altLang="ja-JP" sz="1400" i="0" u="none" strike="noStrike" baseline="0" dirty="0"/>
          </a:p>
          <a:p>
            <a:pPr algn="l"/>
            <a:r>
              <a:rPr lang="en-US" altLang="ja-JP" sz="1400" dirty="0"/>
              <a:t>          </a:t>
            </a:r>
            <a:r>
              <a:rPr lang="ja-JP" altLang="en-US" sz="1400" i="0" u="none" strike="noStrike" baseline="0" dirty="0"/>
              <a:t>日の前日以降に提出す</a:t>
            </a:r>
            <a:endParaRPr lang="en-US" altLang="ja-JP" sz="1400" i="0" u="none" strike="noStrike" baseline="0" dirty="0"/>
          </a:p>
          <a:p>
            <a:pPr algn="l"/>
            <a:r>
              <a:rPr lang="en-US" altLang="ja-JP" sz="1400" dirty="0"/>
              <a:t>          </a:t>
            </a:r>
            <a:r>
              <a:rPr lang="ja-JP" altLang="en-US" sz="1400" i="0" u="none" strike="noStrike" baseline="0" dirty="0"/>
              <a:t>る。ただし、繰上げ・</a:t>
            </a:r>
            <a:endParaRPr lang="en-US" altLang="ja-JP" sz="1400" i="0" u="none" strike="noStrike" baseline="0" dirty="0"/>
          </a:p>
          <a:p>
            <a:pPr algn="l"/>
            <a:r>
              <a:rPr lang="en-US" altLang="ja-JP" sz="1400" dirty="0"/>
              <a:t>          </a:t>
            </a:r>
            <a:r>
              <a:rPr lang="ja-JP" altLang="en-US" sz="1400" i="0" u="none" strike="noStrike" baseline="0" dirty="0"/>
              <a:t>繰下げ受給を希望する</a:t>
            </a:r>
            <a:endParaRPr lang="en-US" altLang="ja-JP" sz="1400" i="0" u="none" strike="noStrike" baseline="0" dirty="0"/>
          </a:p>
          <a:p>
            <a:pPr algn="l"/>
            <a:r>
              <a:rPr lang="en-US" altLang="ja-JP" sz="1400" dirty="0"/>
              <a:t>          </a:t>
            </a:r>
            <a:r>
              <a:rPr lang="ja-JP" altLang="en-US" sz="1400" i="0" u="none" strike="noStrike" baseline="0" dirty="0"/>
              <a:t>場合は、適宜手続きを</a:t>
            </a:r>
            <a:endParaRPr lang="en-US" altLang="ja-JP" sz="1400" i="0" u="none" strike="noStrike" baseline="0" dirty="0"/>
          </a:p>
          <a:p>
            <a:pPr algn="l"/>
            <a:r>
              <a:rPr lang="en-US" altLang="ja-JP" sz="1400" dirty="0"/>
              <a:t>          </a:t>
            </a:r>
            <a:r>
              <a:rPr lang="ja-JP" altLang="en-US" sz="1400" i="0" u="none" strike="noStrike" baseline="0" dirty="0"/>
              <a:t>行う。</a:t>
            </a:r>
            <a:endParaRPr lang="ja-JP" altLang="en-US" sz="4400" dirty="0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3CA8556-75C3-306D-4E9D-60A279F60137}"/>
              </a:ext>
            </a:extLst>
          </p:cNvPr>
          <p:cNvGrpSpPr/>
          <p:nvPr/>
        </p:nvGrpSpPr>
        <p:grpSpPr>
          <a:xfrm>
            <a:off x="962478" y="2464651"/>
            <a:ext cx="8050893" cy="3357013"/>
            <a:chOff x="352690" y="1766587"/>
            <a:chExt cx="10676674" cy="3357013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9783D989-A373-602F-48B7-086221C9CCDC}"/>
                </a:ext>
              </a:extLst>
            </p:cNvPr>
            <p:cNvSpPr txBox="1"/>
            <p:nvPr/>
          </p:nvSpPr>
          <p:spPr>
            <a:xfrm>
              <a:off x="352692" y="1766587"/>
              <a:ext cx="106766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b="1" dirty="0"/>
                <a:t>□新たな公的医療保険制度への加入</a:t>
              </a:r>
              <a:endParaRPr kumimoji="1" lang="ja-JP" altLang="en-US" sz="2000" b="1" dirty="0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A06D0EFA-BF32-DE71-4066-C51840694D03}"/>
                </a:ext>
              </a:extLst>
            </p:cNvPr>
            <p:cNvSpPr txBox="1"/>
            <p:nvPr/>
          </p:nvSpPr>
          <p:spPr>
            <a:xfrm>
              <a:off x="352690" y="2175756"/>
              <a:ext cx="106766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b="1" dirty="0"/>
                <a:t>□</a:t>
              </a:r>
              <a:r>
                <a:rPr lang="ja-JP" altLang="en-US" sz="1600" b="1" dirty="0"/>
                <a:t>＜ </a:t>
              </a:r>
              <a:r>
                <a:rPr lang="en-US" altLang="ja-JP" sz="1600" b="1" dirty="0"/>
                <a:t>60 </a:t>
              </a:r>
              <a:r>
                <a:rPr lang="ja-JP" altLang="en-US" sz="1600" b="1" dirty="0"/>
                <a:t>歳未満の被扶養配偶者がいる場合＞</a:t>
              </a:r>
              <a:r>
                <a:rPr lang="ja-JP" altLang="en-US" sz="2000" b="1" dirty="0"/>
                <a:t>国民年金の被保険者種別変更</a:t>
              </a:r>
              <a:r>
                <a:rPr lang="en-US" altLang="ja-JP" sz="2000" b="1" baseline="30000" dirty="0"/>
                <a:t>※1</a:t>
              </a:r>
              <a:endParaRPr kumimoji="1" lang="ja-JP" altLang="en-US" sz="2000" b="1" baseline="30000" dirty="0"/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17DA3523-8465-4D9B-703E-81AE83293ADE}"/>
                </a:ext>
              </a:extLst>
            </p:cNvPr>
            <p:cNvSpPr txBox="1"/>
            <p:nvPr/>
          </p:nvSpPr>
          <p:spPr>
            <a:xfrm>
              <a:off x="352690" y="2604730"/>
              <a:ext cx="106766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b="1" dirty="0"/>
                <a:t>□雇用保険の給付金などの申請</a:t>
              </a:r>
              <a:endParaRPr kumimoji="1" lang="ja-JP" altLang="en-US" sz="2000" b="1" dirty="0"/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F8818C49-EBF2-DA59-B63D-2D88E72E7F36}"/>
                </a:ext>
              </a:extLst>
            </p:cNvPr>
            <p:cNvSpPr txBox="1"/>
            <p:nvPr/>
          </p:nvSpPr>
          <p:spPr>
            <a:xfrm>
              <a:off x="352690" y="3039693"/>
              <a:ext cx="106766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b="1" dirty="0"/>
                <a:t>□＜必要に応じて＞所得税の確定申告</a:t>
              </a:r>
              <a:endParaRPr kumimoji="1" lang="ja-JP" altLang="en-US" sz="2000" b="1" dirty="0"/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CD729BF0-B3D8-A30F-7017-5442B9B97D1D}"/>
                </a:ext>
              </a:extLst>
            </p:cNvPr>
            <p:cNvSpPr txBox="1"/>
            <p:nvPr/>
          </p:nvSpPr>
          <p:spPr>
            <a:xfrm>
              <a:off x="352690" y="3916173"/>
              <a:ext cx="106766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b="1" dirty="0"/>
                <a:t>□</a:t>
              </a:r>
              <a:r>
                <a:rPr lang="en-US" altLang="ja-JP" sz="2000" b="1" dirty="0"/>
                <a:t>【</a:t>
              </a:r>
              <a:r>
                <a:rPr lang="ja-JP" altLang="en-US" sz="2000" b="1" dirty="0"/>
                <a:t>原則 </a:t>
              </a:r>
              <a:r>
                <a:rPr lang="en-US" altLang="ja-JP" sz="2000" b="1" dirty="0"/>
                <a:t>65 </a:t>
              </a:r>
              <a:r>
                <a:rPr lang="ja-JP" altLang="en-US" sz="2000" b="1" dirty="0"/>
                <a:t>歳</a:t>
              </a:r>
              <a:r>
                <a:rPr lang="en-US" altLang="ja-JP" sz="2000" b="1" dirty="0"/>
                <a:t>】</a:t>
              </a:r>
              <a:r>
                <a:rPr lang="ja-JP" altLang="en-US" sz="2000" b="1" dirty="0"/>
                <a:t>老齢年金の請求</a:t>
              </a:r>
              <a:r>
                <a:rPr lang="en-US" altLang="ja-JP" sz="2000" b="1" baseline="30000" dirty="0"/>
                <a:t>※2</a:t>
              </a:r>
              <a:endParaRPr kumimoji="1" lang="ja-JP" altLang="en-US" sz="2000" b="1" baseline="30000" dirty="0"/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50BA69FF-C4EE-72DF-2605-CB2A984309F4}"/>
                </a:ext>
              </a:extLst>
            </p:cNvPr>
            <p:cNvSpPr txBox="1"/>
            <p:nvPr/>
          </p:nvSpPr>
          <p:spPr>
            <a:xfrm>
              <a:off x="352690" y="3483757"/>
              <a:ext cx="106766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b="1" dirty="0"/>
                <a:t>□＜必要に応じて＞住宅ローンの繰上げ返済</a:t>
              </a:r>
              <a:endParaRPr kumimoji="1" lang="ja-JP" altLang="en-US" sz="2000" b="1" dirty="0"/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70BEFA81-253E-8FC5-1AE0-99BD96DC327F}"/>
                </a:ext>
              </a:extLst>
            </p:cNvPr>
            <p:cNvSpPr txBox="1"/>
            <p:nvPr/>
          </p:nvSpPr>
          <p:spPr>
            <a:xfrm>
              <a:off x="352690" y="4304805"/>
              <a:ext cx="106766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b="1" dirty="0"/>
                <a:t>□</a:t>
              </a:r>
              <a:r>
                <a:rPr lang="en-US" altLang="ja-JP" sz="2000" b="1" dirty="0"/>
                <a:t>【65 </a:t>
              </a:r>
              <a:r>
                <a:rPr lang="ja-JP" altLang="en-US" sz="2000" b="1" dirty="0"/>
                <a:t>歳</a:t>
              </a:r>
              <a:r>
                <a:rPr lang="en-US" altLang="ja-JP" sz="2000" b="1" dirty="0"/>
                <a:t>】</a:t>
              </a:r>
              <a:r>
                <a:rPr lang="ja-JP" altLang="en-US" sz="2000" b="1" dirty="0"/>
                <a:t>公的介護保険の被保険者証の受取り（手続き不要）</a:t>
              </a:r>
              <a:endParaRPr kumimoji="1" lang="ja-JP" altLang="en-US" sz="2000" b="1" dirty="0"/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89C76068-81FD-E4AE-1114-5EB0A817FB80}"/>
                </a:ext>
              </a:extLst>
            </p:cNvPr>
            <p:cNvSpPr txBox="1"/>
            <p:nvPr/>
          </p:nvSpPr>
          <p:spPr>
            <a:xfrm>
              <a:off x="352690" y="4723490"/>
              <a:ext cx="106766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b="1" dirty="0"/>
                <a:t>□</a:t>
              </a:r>
              <a:r>
                <a:rPr lang="en-US" altLang="ja-JP" sz="2000" b="1" dirty="0"/>
                <a:t>【75 </a:t>
              </a:r>
              <a:r>
                <a:rPr lang="ja-JP" altLang="en-US" sz="2000" b="1" dirty="0"/>
                <a:t>歳</a:t>
              </a:r>
              <a:r>
                <a:rPr lang="en-US" altLang="ja-JP" sz="2000" b="1" dirty="0"/>
                <a:t>】</a:t>
              </a:r>
              <a:r>
                <a:rPr lang="ja-JP" altLang="en-US" sz="2000" b="1" dirty="0"/>
                <a:t>後期高齢者医療制度の被保険者に移行（手続き不要）</a:t>
              </a:r>
              <a:endParaRPr kumimoji="1" lang="ja-JP" altLang="en-US" sz="2000" b="1" dirty="0"/>
            </a:p>
          </p:txBody>
        </p:sp>
      </p:grp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5BFD301-1B2F-ED61-5137-ECFE2EF91639}"/>
              </a:ext>
            </a:extLst>
          </p:cNvPr>
          <p:cNvSpPr txBox="1"/>
          <p:nvPr/>
        </p:nvSpPr>
        <p:spPr>
          <a:xfrm>
            <a:off x="2665185" y="1828987"/>
            <a:ext cx="44087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800" b="1" dirty="0"/>
              <a:t>定年退職後の手続きなど</a:t>
            </a: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E9BBFD4F-EB82-7D58-18E7-1E7B98F23E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84" y="1771742"/>
            <a:ext cx="1800001" cy="547466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B1A6FFF-911A-651E-2947-72C679F7B9D8}"/>
              </a:ext>
            </a:extLst>
          </p:cNvPr>
          <p:cNvSpPr txBox="1"/>
          <p:nvPr/>
        </p:nvSpPr>
        <p:spPr>
          <a:xfrm>
            <a:off x="2793145" y="440386"/>
            <a:ext cx="59571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定年退職前後の手続き</a:t>
            </a:r>
            <a:endParaRPr lang="en-US" altLang="ja-JP" sz="4000" b="1" i="0" u="none" strike="noStrike" baseline="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3" name="フッター プレースホルダー 5">
            <a:extLst>
              <a:ext uri="{FF2B5EF4-FFF2-40B4-BE49-F238E27FC236}">
                <a16:creationId xmlns:a16="http://schemas.microsoft.com/office/drawing/2014/main" id="{3EAA5500-3462-E716-E607-BAC0CF54E7D4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</p:spTree>
    <p:extLst>
      <p:ext uri="{BB962C8B-B14F-4D97-AF65-F5344CB8AC3E}">
        <p14:creationId xmlns:p14="http://schemas.microsoft.com/office/powerpoint/2010/main" val="333458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352</Words>
  <Application>Microsoft Office PowerPoint</Application>
  <PresentationFormat>ワイド画面</PresentationFormat>
  <Paragraphs>48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Meiryo UI</vt:lpstr>
      <vt:lpstr>UD デジタル 教科書体 NP-B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渡辺 睦</dc:creator>
  <cp:lastModifiedBy>渡辺 睦</cp:lastModifiedBy>
  <cp:revision>1</cp:revision>
  <dcterms:created xsi:type="dcterms:W3CDTF">2026-08-18T02:40:31Z</dcterms:created>
  <dcterms:modified xsi:type="dcterms:W3CDTF">2026-08-18T02:41:00Z</dcterms:modified>
</cp:coreProperties>
</file>