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2" r:id="rId2"/>
    <p:sldId id="303" r:id="rId3"/>
    <p:sldId id="304" r:id="rId4"/>
    <p:sldId id="357" r:id="rId5"/>
    <p:sldId id="305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F6B30-6745-4AE3-980A-2638B68CD79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F642C-AE3D-4734-9EFC-E6538A581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877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退職金制度や企業年金制度は会社によって異なり、退職金の受取方法を一時金か年金か選べる場合もあります。</a:t>
            </a:r>
            <a:endParaRPr kumimoji="1" lang="en-US" altLang="ja-JP" dirty="0"/>
          </a:p>
          <a:p>
            <a:r>
              <a:rPr kumimoji="1" lang="ja-JP" altLang="en-US" dirty="0"/>
              <a:t>受取総額や税金（一時金受取は退職所得、年金受取は雑所得）などを考慮して、受取方法を選びましょう。</a:t>
            </a:r>
            <a:endParaRPr kumimoji="1" lang="en-US" altLang="ja-JP" dirty="0"/>
          </a:p>
          <a:p>
            <a:endParaRPr kumimoji="1" lang="ja-JP" altLang="en-US" dirty="0"/>
          </a:p>
          <a:p>
            <a:r>
              <a:rPr kumimoji="1" lang="ja-JP" altLang="en-US" dirty="0"/>
              <a:t>勤務先に「退職所得の受給に関する申告書」を提出すると、退職金から所得税・住民税が源泉徴収され、納税が完了します。</a:t>
            </a:r>
            <a:endParaRPr kumimoji="1" lang="en-US" altLang="ja-JP" dirty="0"/>
          </a:p>
          <a:p>
            <a:r>
              <a:rPr kumimoji="1" lang="ja-JP" altLang="en-US" dirty="0"/>
              <a:t>勤務先に申告書を提出しなかった場合は、退職金額（額面）から</a:t>
            </a:r>
            <a:r>
              <a:rPr kumimoji="1" lang="en-US" altLang="ja-JP" dirty="0"/>
              <a:t>20.42</a:t>
            </a:r>
            <a:r>
              <a:rPr kumimoji="1" lang="ja-JP" altLang="en-US" dirty="0"/>
              <a:t>％の所得税が源泉徴収されるため、還付を受ける場合は改めて自分で確定申告をして精算します。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0592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622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553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048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4731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CAAEDC-5752-19A7-F63B-A99AFC3D7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41FF7D0-3DC4-D125-F9BD-2613B3AB6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2432BF-F69C-BC20-024F-F94F689C1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8E250E-6012-241F-6DCA-DC154755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68771F-6E09-0E64-D0BB-92B394299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63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E8107D-CF34-5626-AEE4-000BCDAA6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C844D02-66A3-51E8-3278-DC1CCF76F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52CDBE-201E-109A-717F-091784FA7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5BAEE9-3513-7054-BFF1-0A12459F6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4ED4FA-9753-559D-0CFB-89F23E3B2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43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3169A66-1C24-DAE3-9E33-9710661416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B4C5C59-082A-9AC2-1D9E-967B7C91B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7884A4-68C3-AF74-5920-A89B4BD5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5D861B-24FA-9C5C-9F9D-202832AF9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EA587D-9B20-0242-885A-DE2E78D77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571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49DA0-1700-0D94-E0A4-A7AA1E5E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F8B1EB-B610-E22D-121B-3896D5D54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C68CD8-3F6A-74F3-CE76-2C1CD2FF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FA9BCF-9D40-6BC3-ECD9-71771D12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96BCA8-AC08-5E6D-152E-893EFCD8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8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EB4463-5BFD-1C66-833C-A0CCFC4B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1704C0-E1CE-FCB6-9FB6-5A8BE208E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85A1F9-ED8E-7487-AFAA-E208A1BF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4E6588-4176-C7C1-CF8B-AC342088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790E13-9BDE-2FCB-BAA2-38411C8E4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47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D1BB27-3A22-2F7E-8CAC-9F0E1A8A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710B56-C8A3-7E9F-D430-B7FB522E6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AF3A58-0B04-EB24-B81F-65734DEFD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984A87-312B-F8C7-07A2-5A848F095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A774E6-60A4-B06A-C15D-845CB4BC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B14107-3480-9477-D960-2DEE97578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78D3D9-2B5E-BDE8-3505-89A0C5B7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8E6F2A-3C03-E051-818D-CF3CC7D88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EAE58D0-9522-61D9-335D-B4E9C2CBD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1D1B21-A754-22F6-A1E7-AD84C2882C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4365F4-B597-D6BE-5FF3-B9C0E1B92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CD67EFB-FFF7-2730-E9FB-39C82943E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385A596-0A02-55F5-887D-0DF9AB8BC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E7C8415-AF41-03C1-DD9A-F99AD9D6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40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C3354-0EB2-2FD8-3249-FB56E477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C1BE76-0C7C-DE64-AACA-9CC70B64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8C89E28-7F99-B951-1C9A-0BB27044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9158872-837E-C1A4-FD8B-0016BB968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50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749A257-AFF5-7242-C426-526A39214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E4B521-5739-DC98-FD49-F921C9AFA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4002BC-DC85-8BDC-FE29-741D4B097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309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4D7D1C-3E74-3B72-C900-906419D8E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E3E8B7-45CD-8611-32B7-CEF97DA6E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7071B1-38C9-938A-F11A-E236A2D3A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82169A0-4E19-767E-4B16-15E85684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B0F302-B331-F3C0-641E-73059C6B3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CFC4EB0-82DA-BCAF-CEBF-89148679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51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A739CF-7934-D4D4-B469-C7975CB3A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CEF07E2-9FE7-EA75-394F-E4B3372205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7EE2C10-C0F0-670A-F635-EA4A88723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C1857AE-A4B0-63D3-DB8F-84FED00FB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E2B786-BCA2-3D89-0E2C-1E71EE810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DB67FF-77BA-51ED-818D-26471799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85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BEAE727-8228-2B9E-AE34-D76857F03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026A22-A188-0081-0D96-7EBE2CE4A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4AB3BB-566E-99A5-43A9-E76F261457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25410C-924F-4B56-B790-5086489EB62B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5764C9-4BBF-DCE0-0646-3AD22F9CE9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5E206D-3C10-1C11-670F-8A0645FDF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1FB9C6-2CB1-4644-B0E1-CB9914150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852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7" Type="http://schemas.openxmlformats.org/officeDocument/2006/relationships/image" Target="../media/image5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5" Type="http://schemas.openxmlformats.org/officeDocument/2006/relationships/image" Target="../media/image3.tmp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tmp"/><Relationship Id="rId5" Type="http://schemas.openxmlformats.org/officeDocument/2006/relationships/image" Target="../media/image2.tmp"/><Relationship Id="rId4" Type="http://schemas.openxmlformats.org/officeDocument/2006/relationships/image" Target="../media/image1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tmp"/><Relationship Id="rId4" Type="http://schemas.openxmlformats.org/officeDocument/2006/relationships/image" Target="../media/image2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mp"/><Relationship Id="rId4" Type="http://schemas.openxmlformats.org/officeDocument/2006/relationships/image" Target="../media/image2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4D4B-3388-191F-862A-CA0AF5505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63C19B03-5F6B-8F30-0398-61924DD43E3F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9328C-08D4-A7D6-273C-ACA514D28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58D831-0081-A75A-9B76-CE7A1B478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00F0BC1-5980-2EEA-9609-064F6A9BB1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9051" y="6176283"/>
            <a:ext cx="1823356" cy="662925"/>
            <a:chOff x="-29937" y="5980339"/>
            <a:chExt cx="1823356" cy="662925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6B4242FC-390F-BAB5-75DE-87C97A6F937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993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14701F0-3196-85D2-D6B6-27A0481D5BC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9937" y="6335487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15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C5CC31AF-CC19-2599-AA70-2E31EDBB9323}"/>
              </a:ext>
            </a:extLst>
          </p:cNvPr>
          <p:cNvGrpSpPr/>
          <p:nvPr/>
        </p:nvGrpSpPr>
        <p:grpSpPr>
          <a:xfrm>
            <a:off x="121920" y="54428"/>
            <a:ext cx="11948160" cy="1353176"/>
            <a:chOff x="121920" y="54428"/>
            <a:chExt cx="11948160" cy="135317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BF257B99-C573-5C2A-54D1-0BFE45502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" y="54428"/>
              <a:ext cx="10458450" cy="1353176"/>
            </a:xfrm>
            <a:prstGeom prst="rect">
              <a:avLst/>
            </a:prstGeom>
          </p:spPr>
        </p:pic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7B422584-A059-F394-6E1F-D5A439E59C30}"/>
                </a:ext>
              </a:extLst>
            </p:cNvPr>
            <p:cNvSpPr/>
            <p:nvPr/>
          </p:nvSpPr>
          <p:spPr>
            <a:xfrm>
              <a:off x="2084453" y="54428"/>
              <a:ext cx="9985627" cy="130989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B304FE5-C421-540D-6E9A-D70230170FE1}"/>
              </a:ext>
            </a:extLst>
          </p:cNvPr>
          <p:cNvSpPr txBox="1"/>
          <p:nvPr/>
        </p:nvSpPr>
        <p:spPr>
          <a:xfrm>
            <a:off x="3362711" y="415787"/>
            <a:ext cx="4675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退職金・企業年金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85DE843-246D-B0B4-3103-A692B35BC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452" y="430301"/>
            <a:ext cx="2922331" cy="613639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1D78E3-644B-6AC4-1791-C623199F25FD}"/>
              </a:ext>
            </a:extLst>
          </p:cNvPr>
          <p:cNvGrpSpPr/>
          <p:nvPr/>
        </p:nvGrpSpPr>
        <p:grpSpPr>
          <a:xfrm>
            <a:off x="820835" y="1604288"/>
            <a:ext cx="4496343" cy="542924"/>
            <a:chOff x="668991" y="1966346"/>
            <a:chExt cx="2552584" cy="54292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23A2729-7905-B81B-B382-6C36531FD836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0073B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１</a:t>
              </a:r>
              <a:endParaRPr kumimoji="1"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4BD16787-C0FE-0F0F-0201-5C7DC9E1783C}"/>
                </a:ext>
              </a:extLst>
            </p:cNvPr>
            <p:cNvSpPr txBox="1"/>
            <p:nvPr/>
          </p:nvSpPr>
          <p:spPr>
            <a:xfrm>
              <a:off x="960800" y="1986050"/>
              <a:ext cx="22607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dirty="0">
                  <a:latin typeface="+mn-ea"/>
                </a:rPr>
                <a:t>退職金</a:t>
              </a:r>
              <a:r>
                <a:rPr lang="en-US" altLang="ja-JP" sz="2800" b="1" dirty="0">
                  <a:latin typeface="+mn-ea"/>
                </a:rPr>
                <a:t>(</a:t>
              </a:r>
              <a:r>
                <a:rPr lang="ja-JP" altLang="en-US" sz="2800" b="1" dirty="0">
                  <a:latin typeface="+mn-ea"/>
                </a:rPr>
                <a:t>一時金</a:t>
              </a:r>
              <a:r>
                <a:rPr lang="en-US" altLang="ja-JP" sz="2800" b="1" dirty="0">
                  <a:latin typeface="+mn-ea"/>
                </a:rPr>
                <a:t>)</a:t>
              </a:r>
              <a:r>
                <a:rPr lang="ja-JP" altLang="en-US" sz="2800" b="1" dirty="0">
                  <a:latin typeface="+mn-ea"/>
                </a:rPr>
                <a:t>と税金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B1C24188-4B65-B566-0A25-A26867650F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1" t="8223" b="37893"/>
          <a:stretch>
            <a:fillRect/>
          </a:stretch>
        </p:blipFill>
        <p:spPr>
          <a:xfrm>
            <a:off x="9738405" y="2299792"/>
            <a:ext cx="1894659" cy="260330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0E1E405-4D82-C15A-AB2F-D4F11606909F}"/>
              </a:ext>
            </a:extLst>
          </p:cNvPr>
          <p:cNvSpPr txBox="1"/>
          <p:nvPr/>
        </p:nvSpPr>
        <p:spPr>
          <a:xfrm>
            <a:off x="7866108" y="5052802"/>
            <a:ext cx="4029075" cy="11079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ja-JP" altLang="en-US" sz="1200" i="0" u="none" strike="noStrike" baseline="0" dirty="0">
                <a:latin typeface="+mn-ea"/>
              </a:rPr>
              <a:t>・勤続年数に１年未満の端数があるときは、</a:t>
            </a:r>
            <a:endParaRPr lang="en-US" altLang="ja-JP" sz="1200" i="0" u="none" strike="noStrike" baseline="0" dirty="0">
              <a:latin typeface="+mn-ea"/>
            </a:endParaRPr>
          </a:p>
          <a:p>
            <a:pPr algn="l"/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i="0" u="none" strike="noStrike" baseline="0" dirty="0">
                <a:latin typeface="+mn-ea"/>
              </a:rPr>
              <a:t>たとえ１日でも１年として計算。</a:t>
            </a:r>
            <a:endParaRPr lang="en-US" altLang="ja-JP" sz="1200" i="0" u="none" strike="noStrike" baseline="0" dirty="0">
              <a:latin typeface="+mn-ea"/>
            </a:endParaRPr>
          </a:p>
          <a:p>
            <a:pPr algn="l"/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i="0" u="none" strike="noStrike" baseline="0" dirty="0">
                <a:latin typeface="+mn-ea"/>
              </a:rPr>
              <a:t>（例：</a:t>
            </a:r>
            <a:r>
              <a:rPr lang="en-US" altLang="ja-JP" sz="1200" i="0" u="none" strike="noStrike" baseline="0" dirty="0">
                <a:latin typeface="+mn-ea"/>
              </a:rPr>
              <a:t>10 </a:t>
            </a:r>
            <a:r>
              <a:rPr lang="ja-JP" altLang="en-US" sz="1200" i="0" u="none" strike="noStrike" baseline="0" dirty="0">
                <a:latin typeface="+mn-ea"/>
              </a:rPr>
              <a:t>年</a:t>
            </a:r>
            <a:r>
              <a:rPr lang="en-US" altLang="ja-JP" sz="1200" i="0" u="none" strike="noStrike" baseline="0" dirty="0">
                <a:latin typeface="+mn-ea"/>
              </a:rPr>
              <a:t>2 </a:t>
            </a:r>
            <a:r>
              <a:rPr lang="ja-JP" altLang="en-US" sz="1200" i="0" u="none" strike="noStrike" baseline="0" dirty="0">
                <a:latin typeface="+mn-ea"/>
              </a:rPr>
              <a:t>カ月→ </a:t>
            </a:r>
            <a:r>
              <a:rPr lang="en-US" altLang="ja-JP" sz="1200" i="0" u="none" strike="noStrike" baseline="0" dirty="0">
                <a:latin typeface="+mn-ea"/>
              </a:rPr>
              <a:t>11 </a:t>
            </a:r>
            <a:r>
              <a:rPr lang="ja-JP" altLang="en-US" sz="1200" i="0" u="none" strike="noStrike" baseline="0" dirty="0">
                <a:latin typeface="+mn-ea"/>
              </a:rPr>
              <a:t>年）</a:t>
            </a:r>
            <a:endParaRPr lang="en-US" altLang="ja-JP" sz="1200" i="0" u="none" strike="noStrike" baseline="0" dirty="0">
              <a:latin typeface="+mn-ea"/>
            </a:endParaRPr>
          </a:p>
          <a:p>
            <a:pPr algn="l"/>
            <a:r>
              <a:rPr lang="ja-JP" altLang="en-US" sz="1200" i="0" u="none" strike="noStrike" baseline="0" dirty="0">
                <a:latin typeface="+mn-ea"/>
              </a:rPr>
              <a:t>・障害者となったことに直接起因して退職した場合は、</a:t>
            </a:r>
            <a:endParaRPr lang="en-US" altLang="ja-JP" sz="1200" i="0" u="none" strike="noStrike" baseline="0" dirty="0">
              <a:latin typeface="+mn-ea"/>
            </a:endParaRPr>
          </a:p>
          <a:p>
            <a:pPr algn="l"/>
            <a:r>
              <a:rPr lang="ja-JP" altLang="en-US" sz="1200" i="0" u="none" strike="noStrike" baseline="0" dirty="0">
                <a:latin typeface="+mn-ea"/>
              </a:rPr>
              <a:t>　上記で計算した金額に</a:t>
            </a:r>
            <a:r>
              <a:rPr lang="en-US" altLang="ja-JP" sz="1200" i="0" u="none" strike="noStrike" baseline="0" dirty="0">
                <a:latin typeface="+mn-ea"/>
              </a:rPr>
              <a:t>100 </a:t>
            </a:r>
            <a:r>
              <a:rPr lang="ja-JP" altLang="en-US" sz="1200" i="0" u="none" strike="noStrike" baseline="0" dirty="0">
                <a:latin typeface="+mn-ea"/>
              </a:rPr>
              <a:t>万円を加算した金額が</a:t>
            </a:r>
            <a:endParaRPr lang="en-US" altLang="ja-JP" sz="1200" i="0" u="none" strike="noStrike" baseline="0" dirty="0">
              <a:latin typeface="+mn-ea"/>
            </a:endParaRPr>
          </a:p>
          <a:p>
            <a:pPr algn="l"/>
            <a:r>
              <a:rPr lang="ja-JP" altLang="en-US" sz="1200" i="0" u="none" strike="noStrike" baseline="0" dirty="0">
                <a:latin typeface="+mn-ea"/>
              </a:rPr>
              <a:t>　退職所得控除額。</a:t>
            </a:r>
            <a:endParaRPr lang="ja-JP" altLang="en-US" sz="3200" dirty="0">
              <a:latin typeface="+mn-ea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05118E9-7B8C-D7A0-EE78-5FC469636106}"/>
              </a:ext>
            </a:extLst>
          </p:cNvPr>
          <p:cNvSpPr txBox="1"/>
          <p:nvPr/>
        </p:nvSpPr>
        <p:spPr>
          <a:xfrm>
            <a:off x="1176104" y="3512253"/>
            <a:ext cx="9404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退職所得金額の計算において、次の場合は「</a:t>
            </a:r>
            <a:r>
              <a:rPr lang="en-US" altLang="ja-JP" dirty="0"/>
              <a:t>× 1/2</a:t>
            </a:r>
            <a:r>
              <a:rPr lang="ja-JP" altLang="en-US" dirty="0"/>
              <a:t>」の適用はありません。</a:t>
            </a:r>
          </a:p>
          <a:p>
            <a:r>
              <a:rPr lang="ja-JP" altLang="en-US" dirty="0"/>
              <a:t>・役員等勤続 </a:t>
            </a:r>
            <a:r>
              <a:rPr lang="en-US" altLang="ja-JP" dirty="0"/>
              <a:t>5 </a:t>
            </a:r>
            <a:r>
              <a:rPr lang="ja-JP" altLang="en-US" dirty="0"/>
              <a:t>年以下の人が受け取る退職金等。</a:t>
            </a:r>
          </a:p>
          <a:p>
            <a:r>
              <a:rPr lang="ja-JP" altLang="en-US" dirty="0"/>
              <a:t>・役員等以外の勤続 </a:t>
            </a:r>
            <a:r>
              <a:rPr lang="en-US" altLang="ja-JP" dirty="0"/>
              <a:t>5 </a:t>
            </a:r>
            <a:r>
              <a:rPr lang="ja-JP" altLang="en-US" dirty="0"/>
              <a:t>年以下の人が受け取る退職金額から退職所得控除額を</a:t>
            </a:r>
            <a:endParaRPr lang="en-US" altLang="ja-JP" dirty="0"/>
          </a:p>
          <a:p>
            <a:r>
              <a:rPr lang="ja-JP" altLang="en-US" dirty="0"/>
              <a:t>　差し引いた後の金額のうち </a:t>
            </a:r>
            <a:r>
              <a:rPr lang="en-US" altLang="ja-JP" dirty="0"/>
              <a:t>300 </a:t>
            </a:r>
            <a:r>
              <a:rPr lang="ja-JP" altLang="en-US" dirty="0"/>
              <a:t>万円を超える部分。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C4E3C20-B389-AEA9-4ED8-9BC64B6797DA}"/>
              </a:ext>
            </a:extLst>
          </p:cNvPr>
          <p:cNvSpPr txBox="1"/>
          <p:nvPr/>
        </p:nvSpPr>
        <p:spPr>
          <a:xfrm>
            <a:off x="1152634" y="2164422"/>
            <a:ext cx="6600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0073BD"/>
                </a:solidFill>
              </a:rPr>
              <a:t>■</a:t>
            </a:r>
            <a:r>
              <a:rPr lang="ja-JP" altLang="en-US" sz="2400" b="1" dirty="0"/>
              <a:t>課税対象となる退職所得金額の計算方法</a:t>
            </a:r>
            <a:endParaRPr kumimoji="1" lang="ja-JP" altLang="en-US" sz="2400" b="1" dirty="0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58E8B23-55E5-B256-7BB9-EE0720C70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254" y="2548433"/>
            <a:ext cx="8390332" cy="92913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A9B50CF-83CF-BE26-4C62-5CF3768718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77" y="4783256"/>
            <a:ext cx="6496859" cy="1354102"/>
          </a:xfrm>
          <a:prstGeom prst="rect">
            <a:avLst/>
          </a:prstGeom>
        </p:spPr>
      </p:pic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8441132F-6711-55C9-B367-8CBA15E7FC03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185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F8CBB-1922-26A2-D3E3-F1074A535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26D12A4B-AE3E-BA5C-CDD6-79DFC562C2C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823355" y="3371995"/>
            <a:ext cx="9335118" cy="3038782"/>
            <a:chOff x="1245252" y="3421434"/>
            <a:chExt cx="9335118" cy="3038782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9F1742D9-23D6-F4FD-879E-A680FE04F657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66"/>
            <a:stretch>
              <a:fillRect/>
            </a:stretch>
          </p:blipFill>
          <p:spPr>
            <a:xfrm>
              <a:off x="1327115" y="3669740"/>
              <a:ext cx="8875576" cy="2790476"/>
            </a:xfrm>
            <a:prstGeom prst="rect">
              <a:avLst/>
            </a:prstGeom>
          </p:spPr>
        </p:pic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D3A2BAB2-0C2C-5DD4-F9A8-F5159F0E4D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45252" y="3421434"/>
              <a:ext cx="93351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rgbClr val="0073BD"/>
                  </a:solidFill>
                </a:rPr>
                <a:t>■</a:t>
              </a:r>
              <a:r>
                <a:rPr lang="ja-JP" altLang="en-US" sz="2000" b="1" dirty="0"/>
                <a:t>所得税（復興特別所得税を含む）の速算表　（</a:t>
              </a:r>
              <a:r>
                <a:rPr lang="en-US" altLang="ja-JP" sz="2000" b="1" dirty="0"/>
                <a:t>A×B</a:t>
              </a:r>
              <a:r>
                <a:rPr lang="ja-JP" altLang="en-US" sz="2000" b="1" dirty="0"/>
                <a:t>ー</a:t>
              </a:r>
              <a:r>
                <a:rPr lang="en-US" altLang="ja-JP" sz="2000" b="1" dirty="0"/>
                <a:t>C</a:t>
              </a:r>
              <a:r>
                <a:rPr lang="ja-JP" altLang="en-US" sz="2000" b="1" dirty="0"/>
                <a:t>）</a:t>
              </a:r>
              <a:r>
                <a:rPr lang="en-US" altLang="ja-JP" sz="2000" b="1" dirty="0"/>
                <a:t>×102.1</a:t>
              </a:r>
              <a:r>
                <a:rPr lang="ja-JP" altLang="en-US" sz="2000" b="1" dirty="0"/>
                <a:t>％</a:t>
              </a:r>
              <a:endParaRPr kumimoji="1" lang="ja-JP" altLang="en-US" sz="2000" b="1" dirty="0"/>
            </a:p>
          </p:txBody>
        </p:sp>
      </p:grpSp>
      <p:sp>
        <p:nvSpPr>
          <p:cNvPr id="5" name="楕円 4">
            <a:extLst>
              <a:ext uri="{FF2B5EF4-FFF2-40B4-BE49-F238E27FC236}">
                <a16:creationId xmlns:a16="http://schemas.microsoft.com/office/drawing/2014/main" id="{D78DEA2F-35DF-021A-5E1E-E741D20FFA4C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E02127-F689-B5EE-3AB9-0BBB954C4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2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4C2D0F-40FE-603E-BBBA-4988BD3D9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48D3AFF-5885-8313-516D-161E42A777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76283"/>
            <a:ext cx="1823355" cy="662925"/>
            <a:chOff x="-23586" y="5980339"/>
            <a:chExt cx="1823355" cy="662925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9C719FCF-E9F7-5077-AD04-0EB84C5C988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3DEAF09-F703-070B-6CC4-864EE1D78DD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35487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/>
                <a:t>15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B72B68D0-4800-A488-73BB-651FE6C82C46}"/>
              </a:ext>
            </a:extLst>
          </p:cNvPr>
          <p:cNvGrpSpPr/>
          <p:nvPr/>
        </p:nvGrpSpPr>
        <p:grpSpPr>
          <a:xfrm>
            <a:off x="121920" y="54428"/>
            <a:ext cx="11948160" cy="1353176"/>
            <a:chOff x="121920" y="54428"/>
            <a:chExt cx="11948160" cy="135317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52FAD1A-8C16-8322-1876-6488B739D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" y="54428"/>
              <a:ext cx="10458450" cy="1353176"/>
            </a:xfrm>
            <a:prstGeom prst="rect">
              <a:avLst/>
            </a:prstGeom>
          </p:spPr>
        </p:pic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FE99794E-C396-84ED-B0AE-3E13F3B502D5}"/>
                </a:ext>
              </a:extLst>
            </p:cNvPr>
            <p:cNvSpPr/>
            <p:nvPr/>
          </p:nvSpPr>
          <p:spPr>
            <a:xfrm>
              <a:off x="2084453" y="54428"/>
              <a:ext cx="9985627" cy="130989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5C2E1912-505B-93FF-C712-33ED92DE34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452" y="430301"/>
            <a:ext cx="2922331" cy="613639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8EEC7D15-BE06-CDAF-5193-CA7078670FBE}"/>
              </a:ext>
            </a:extLst>
          </p:cNvPr>
          <p:cNvGrpSpPr/>
          <p:nvPr/>
        </p:nvGrpSpPr>
        <p:grpSpPr>
          <a:xfrm>
            <a:off x="1290735" y="1527384"/>
            <a:ext cx="4614764" cy="536574"/>
            <a:chOff x="668991" y="1966346"/>
            <a:chExt cx="2619812" cy="53657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918573F-8D7D-F833-0C43-6C953B0E2171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0073B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１</a:t>
              </a:r>
              <a:endParaRPr kumimoji="1"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DB74E358-5F05-662D-78CD-D6E64F322267}"/>
                </a:ext>
              </a:extLst>
            </p:cNvPr>
            <p:cNvSpPr txBox="1"/>
            <p:nvPr/>
          </p:nvSpPr>
          <p:spPr>
            <a:xfrm>
              <a:off x="957195" y="1979700"/>
              <a:ext cx="233160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dirty="0">
                  <a:latin typeface="+mn-ea"/>
                </a:rPr>
                <a:t>退職金</a:t>
              </a:r>
              <a:r>
                <a:rPr lang="en-US" altLang="ja-JP" sz="2800" b="1" dirty="0">
                  <a:latin typeface="+mn-ea"/>
                </a:rPr>
                <a:t>(</a:t>
              </a:r>
              <a:r>
                <a:rPr lang="ja-JP" altLang="en-US" sz="2800" b="1" dirty="0">
                  <a:latin typeface="+mn-ea"/>
                </a:rPr>
                <a:t>一時金</a:t>
              </a:r>
              <a:r>
                <a:rPr lang="en-US" altLang="ja-JP" sz="2800" b="1" dirty="0">
                  <a:latin typeface="+mn-ea"/>
                </a:rPr>
                <a:t>)</a:t>
              </a:r>
              <a:r>
                <a:rPr lang="ja-JP" altLang="en-US" sz="2800" b="1" dirty="0">
                  <a:latin typeface="+mn-ea"/>
                </a:rPr>
                <a:t>と税金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CADC485-B6B8-55FE-7594-B963527D27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823355" y="2076047"/>
            <a:ext cx="7728287" cy="1108826"/>
            <a:chOff x="1286779" y="2124600"/>
            <a:chExt cx="7728287" cy="1108826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A921DA0B-3124-7A7B-F3AF-CC25926F189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0" t="29053"/>
            <a:stretch>
              <a:fillRect/>
            </a:stretch>
          </p:blipFill>
          <p:spPr>
            <a:xfrm>
              <a:off x="1394729" y="2422357"/>
              <a:ext cx="7620337" cy="811069"/>
            </a:xfrm>
            <a:prstGeom prst="rect">
              <a:avLst/>
            </a:prstGeom>
          </p:spPr>
        </p:pic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BEDE8058-9713-4780-CB59-7BF81BBCA1D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86779" y="2124600"/>
              <a:ext cx="53235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rgbClr val="0073BD"/>
                  </a:solidFill>
                </a:rPr>
                <a:t>■</a:t>
              </a:r>
              <a:r>
                <a:rPr lang="ja-JP" altLang="en-US" sz="2000" b="1" dirty="0"/>
                <a:t>退職金にかかる所得税・住民税の計算方法</a:t>
              </a:r>
              <a:endParaRPr kumimoji="1" lang="ja-JP" altLang="en-US" sz="2000" b="1" dirty="0"/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5CD17A9-4595-3661-E1A3-652FB2578918}"/>
              </a:ext>
            </a:extLst>
          </p:cNvPr>
          <p:cNvSpPr txBox="1"/>
          <p:nvPr/>
        </p:nvSpPr>
        <p:spPr>
          <a:xfrm>
            <a:off x="3362711" y="415787"/>
            <a:ext cx="4675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退職金・企業年金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FE134512-52FB-72AC-5314-5DDA7F96A9D6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607635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2D16E-2666-0A53-5899-0075F7821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86CEF137-06DB-BC28-1CD4-CCC40C139490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54D7C7-7AB8-BD2E-80D4-BC1971AC1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3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7DA0C7-4239-BFA6-F719-CD0297C8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7E0194A-66E1-9AB3-E6CD-5C879C18C52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176283"/>
            <a:ext cx="1823355" cy="677439"/>
            <a:chOff x="-10886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D648191B-3643-56EC-0FD2-DCE07FCB43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495EE0E-F8ED-9F5A-D5A8-37AC157A868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2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/>
                <a:t>16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3D39CB-67CB-8691-4E44-11BB7CEF6975}"/>
              </a:ext>
            </a:extLst>
          </p:cNvPr>
          <p:cNvGrpSpPr/>
          <p:nvPr/>
        </p:nvGrpSpPr>
        <p:grpSpPr>
          <a:xfrm>
            <a:off x="121920" y="54428"/>
            <a:ext cx="11948160" cy="1353176"/>
            <a:chOff x="121920" y="54428"/>
            <a:chExt cx="11948160" cy="135317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9965E08C-F9B5-41AD-1C6C-3BCD457F6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" y="54428"/>
              <a:ext cx="10458450" cy="1353176"/>
            </a:xfrm>
            <a:prstGeom prst="rect">
              <a:avLst/>
            </a:prstGeom>
          </p:spPr>
        </p:pic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592C76DB-C756-3E21-D462-46D3C84F73FC}"/>
                </a:ext>
              </a:extLst>
            </p:cNvPr>
            <p:cNvSpPr/>
            <p:nvPr/>
          </p:nvSpPr>
          <p:spPr>
            <a:xfrm>
              <a:off x="2084453" y="54428"/>
              <a:ext cx="9985627" cy="130989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521F71D4-B3E7-AFE9-5891-6D44101A5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452" y="430301"/>
            <a:ext cx="2922331" cy="613639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5C7A829-07F6-CDAD-CC1F-D0F676723378}"/>
              </a:ext>
            </a:extLst>
          </p:cNvPr>
          <p:cNvGrpSpPr/>
          <p:nvPr/>
        </p:nvGrpSpPr>
        <p:grpSpPr>
          <a:xfrm>
            <a:off x="735176" y="1890461"/>
            <a:ext cx="4377280" cy="530224"/>
            <a:chOff x="668991" y="1966346"/>
            <a:chExt cx="2484992" cy="53022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7BF94433-EC5A-D42B-5E9E-68138BC0C02D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0073B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１</a:t>
              </a:r>
              <a:endParaRPr kumimoji="1"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D4D76FA6-5A8A-0918-28C0-F9DC271A2A5A}"/>
                </a:ext>
              </a:extLst>
            </p:cNvPr>
            <p:cNvSpPr txBox="1"/>
            <p:nvPr/>
          </p:nvSpPr>
          <p:spPr>
            <a:xfrm>
              <a:off x="982430" y="1973350"/>
              <a:ext cx="217155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dirty="0">
                  <a:latin typeface="+mn-ea"/>
                </a:rPr>
                <a:t>退職金</a:t>
              </a:r>
              <a:r>
                <a:rPr lang="en-US" altLang="ja-JP" sz="2800" b="1" dirty="0">
                  <a:latin typeface="+mn-ea"/>
                </a:rPr>
                <a:t>(</a:t>
              </a:r>
              <a:r>
                <a:rPr lang="ja-JP" altLang="en-US" sz="2800" b="1" dirty="0">
                  <a:latin typeface="+mn-ea"/>
                </a:rPr>
                <a:t>一時金</a:t>
              </a:r>
              <a:r>
                <a:rPr lang="en-US" altLang="ja-JP" sz="2800" b="1" dirty="0">
                  <a:latin typeface="+mn-ea"/>
                </a:rPr>
                <a:t>)</a:t>
              </a:r>
              <a:r>
                <a:rPr lang="ja-JP" altLang="en-US" sz="2800" b="1" dirty="0">
                  <a:latin typeface="+mn-ea"/>
                </a:rPr>
                <a:t>と税金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890846DD-DDDB-D104-02F0-8890956F2BE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13449" y="2643821"/>
            <a:ext cx="11424109" cy="2259495"/>
            <a:chOff x="555349" y="2419092"/>
            <a:chExt cx="11424109" cy="2259495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BCEFE9CD-1F1F-E925-9721-6348B865608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99" t="28696" r="45145" b="65597"/>
            <a:stretch>
              <a:fillRect/>
            </a:stretch>
          </p:blipFill>
          <p:spPr>
            <a:xfrm>
              <a:off x="555349" y="4313462"/>
              <a:ext cx="5848674" cy="365125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F083BFF1-5DBD-516C-B0B1-9A0ADD7569C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555349" y="2419092"/>
              <a:ext cx="11424109" cy="1883031"/>
              <a:chOff x="555349" y="2419092"/>
              <a:chExt cx="11424109" cy="1883031"/>
            </a:xfrm>
          </p:grpSpPr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F52FA7B7-31A1-6121-9768-A4BE113E54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2553" b="91371"/>
              <a:stretch>
                <a:fillRect/>
              </a:stretch>
            </p:blipFill>
            <p:spPr>
              <a:xfrm>
                <a:off x="555349" y="2419092"/>
                <a:ext cx="10880094" cy="628022"/>
              </a:xfrm>
              <a:prstGeom prst="rect">
                <a:avLst/>
              </a:prstGeom>
            </p:spPr>
          </p:pic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741C9772-C2D8-2E21-124F-9338219F1A4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99" t="10628" b="71197"/>
              <a:stretch>
                <a:fillRect/>
              </a:stretch>
            </p:blipFill>
            <p:spPr>
              <a:xfrm>
                <a:off x="555349" y="3139273"/>
                <a:ext cx="11424109" cy="116285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E1A9B1D-35B4-13B6-C9A8-27959F359081}"/>
              </a:ext>
            </a:extLst>
          </p:cNvPr>
          <p:cNvSpPr txBox="1"/>
          <p:nvPr/>
        </p:nvSpPr>
        <p:spPr>
          <a:xfrm>
            <a:off x="5972855" y="5165218"/>
            <a:ext cx="41303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dirty="0">
                <a:latin typeface="PUDShinGoPr6N-Regular"/>
              </a:rPr>
              <a:t>＜国税庁「暮らしの税情報」（令和</a:t>
            </a:r>
            <a:r>
              <a:rPr lang="en-US" altLang="ja-JP" sz="1400" b="1" dirty="0">
                <a:latin typeface="PUDShinGoPr6N-Regular"/>
              </a:rPr>
              <a:t>8</a:t>
            </a:r>
            <a:r>
              <a:rPr lang="ja-JP" altLang="en-US" sz="1400" b="1" dirty="0">
                <a:latin typeface="PUDShinGoPr6N-Regular"/>
              </a:rPr>
              <a:t>年度版）＞</a:t>
            </a:r>
            <a:endParaRPr lang="ja-JP" altLang="en-US" sz="4400" b="1" dirty="0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3221FC49-9318-3A65-5E58-25DBF6EFBE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57">
            <a:off x="9759752" y="4599354"/>
            <a:ext cx="1641237" cy="1781298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28CF199-04EF-149C-160A-7B35068BF9F5}"/>
              </a:ext>
            </a:extLst>
          </p:cNvPr>
          <p:cNvSpPr txBox="1"/>
          <p:nvPr/>
        </p:nvSpPr>
        <p:spPr>
          <a:xfrm>
            <a:off x="3362711" y="415787"/>
            <a:ext cx="4675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退職金・企業年金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B1B507FE-51E5-EB14-7C93-05054823502B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297797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A9D63-782A-0CEB-6F61-D07836E86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C9182578-F4D9-863B-6C6C-24FBAF331B92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875E50-A711-AA9E-F7BE-F08B746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4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5E8740-BBBF-711C-F084-3D810913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805ABFF-BEEE-942D-1A03-CB5403BD20A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62925"/>
            <a:chOff x="-25400" y="5980339"/>
            <a:chExt cx="1823355" cy="662925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6E3A6CD3-856D-5745-1AF7-9CC9AD96191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C04E84A-A9D3-459E-2D7E-DDFBAC49563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35487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16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8AA2537A-1937-384A-9809-E14E7BE39843}"/>
              </a:ext>
            </a:extLst>
          </p:cNvPr>
          <p:cNvGrpSpPr/>
          <p:nvPr/>
        </p:nvGrpSpPr>
        <p:grpSpPr>
          <a:xfrm>
            <a:off x="121920" y="54428"/>
            <a:ext cx="11948160" cy="1353176"/>
            <a:chOff x="121920" y="54428"/>
            <a:chExt cx="11948160" cy="135317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87ADA78B-1754-1F12-1B89-8B4E2078C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" y="54428"/>
              <a:ext cx="10458450" cy="1353176"/>
            </a:xfrm>
            <a:prstGeom prst="rect">
              <a:avLst/>
            </a:prstGeom>
          </p:spPr>
        </p:pic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901CD329-2A09-9289-89BF-3B4AF2B95944}"/>
                </a:ext>
              </a:extLst>
            </p:cNvPr>
            <p:cNvSpPr/>
            <p:nvPr/>
          </p:nvSpPr>
          <p:spPr>
            <a:xfrm>
              <a:off x="2084453" y="54428"/>
              <a:ext cx="9985627" cy="130989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E30B27AA-2D63-FFB9-F484-30AA93308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452" y="430301"/>
            <a:ext cx="2922331" cy="613639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6F9E1E2-35B4-0ACC-85A0-9E527EF4E9E6}"/>
              </a:ext>
            </a:extLst>
          </p:cNvPr>
          <p:cNvGrpSpPr/>
          <p:nvPr/>
        </p:nvGrpSpPr>
        <p:grpSpPr>
          <a:xfrm>
            <a:off x="702721" y="1757566"/>
            <a:ext cx="4643978" cy="542924"/>
            <a:chOff x="668991" y="1966346"/>
            <a:chExt cx="2636397" cy="54292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18A2AAF-F965-69E1-5259-1E10C7FDE678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0073B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１</a:t>
              </a:r>
              <a:endParaRPr kumimoji="1"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29E8922-1B5A-C7BC-ADFA-CBC0515E05FA}"/>
                </a:ext>
              </a:extLst>
            </p:cNvPr>
            <p:cNvSpPr txBox="1"/>
            <p:nvPr/>
          </p:nvSpPr>
          <p:spPr>
            <a:xfrm>
              <a:off x="960800" y="1986050"/>
              <a:ext cx="234458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dirty="0">
                  <a:latin typeface="+mn-ea"/>
                </a:rPr>
                <a:t>退職金</a:t>
              </a:r>
              <a:r>
                <a:rPr lang="en-US" altLang="ja-JP" sz="2800" b="1" dirty="0">
                  <a:latin typeface="+mn-ea"/>
                </a:rPr>
                <a:t>(</a:t>
              </a:r>
              <a:r>
                <a:rPr lang="ja-JP" altLang="en-US" sz="2800" b="1" dirty="0">
                  <a:latin typeface="+mn-ea"/>
                </a:rPr>
                <a:t>一時金</a:t>
              </a:r>
              <a:r>
                <a:rPr lang="en-US" altLang="ja-JP" sz="2800" b="1" dirty="0">
                  <a:latin typeface="+mn-ea"/>
                </a:rPr>
                <a:t>)</a:t>
              </a:r>
              <a:r>
                <a:rPr lang="ja-JP" altLang="en-US" sz="2800" b="1" dirty="0">
                  <a:latin typeface="+mn-ea"/>
                </a:rPr>
                <a:t>と税金</a:t>
              </a:r>
            </a:p>
          </p:txBody>
        </p:sp>
      </p:grpSp>
      <p:pic>
        <p:nvPicPr>
          <p:cNvPr id="11" name="図 10">
            <a:extLst>
              <a:ext uri="{FF2B5EF4-FFF2-40B4-BE49-F238E27FC236}">
                <a16:creationId xmlns:a16="http://schemas.microsoft.com/office/drawing/2014/main" id="{FB705AC5-6E8A-4A61-9043-E77522B3D7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27" y="2487007"/>
            <a:ext cx="11033456" cy="344525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B0D5214-1DB3-A111-CFA7-3B47E196415D}"/>
              </a:ext>
            </a:extLst>
          </p:cNvPr>
          <p:cNvSpPr txBox="1"/>
          <p:nvPr/>
        </p:nvSpPr>
        <p:spPr>
          <a:xfrm>
            <a:off x="3362711" y="415787"/>
            <a:ext cx="4675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退職金・企業年金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5F0AF0EA-4BB9-6EE1-650E-C817EBF95E95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616191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D88EB-C683-5FCB-EBA3-7D43A95B8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FB1FCA80-D368-054F-32A0-02D904CA2867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23D081-D9DE-30B4-DA3F-9C1DE532E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5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CF46DE-1AE6-E37E-C2A2-547F211D3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CF49D72-5EC6-4EE4-1A99-7082A2A593C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CFAE6900-623E-0999-A0D7-D97EAF5EE2B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C49BE55-712A-2479-7592-5BB79254D61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16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1D0EC0D-311B-1CD2-09B0-8C26C3C76BA0}"/>
              </a:ext>
            </a:extLst>
          </p:cNvPr>
          <p:cNvGrpSpPr/>
          <p:nvPr/>
        </p:nvGrpSpPr>
        <p:grpSpPr>
          <a:xfrm>
            <a:off x="121920" y="54428"/>
            <a:ext cx="11948160" cy="1353176"/>
            <a:chOff x="121920" y="54428"/>
            <a:chExt cx="11948160" cy="135317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3F390063-2436-5BB7-FA1C-CAA522C3F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" y="54428"/>
              <a:ext cx="10458450" cy="1353176"/>
            </a:xfrm>
            <a:prstGeom prst="rect">
              <a:avLst/>
            </a:prstGeom>
          </p:spPr>
        </p:pic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13AA16CB-3178-5AA3-DA10-436FD9374C82}"/>
                </a:ext>
              </a:extLst>
            </p:cNvPr>
            <p:cNvSpPr/>
            <p:nvPr/>
          </p:nvSpPr>
          <p:spPr>
            <a:xfrm>
              <a:off x="2084453" y="54428"/>
              <a:ext cx="9985627" cy="130989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CAC0814E-437A-EC28-320D-B8B3E3444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452" y="430301"/>
            <a:ext cx="2922331" cy="613639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FBD46E3-9CF1-1454-D210-9B5D691B7803}"/>
              </a:ext>
            </a:extLst>
          </p:cNvPr>
          <p:cNvGrpSpPr/>
          <p:nvPr/>
        </p:nvGrpSpPr>
        <p:grpSpPr>
          <a:xfrm>
            <a:off x="747171" y="1732829"/>
            <a:ext cx="3739735" cy="530224"/>
            <a:chOff x="668991" y="1966346"/>
            <a:chExt cx="2123056" cy="53022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B7FA32E-7E1E-D802-44AC-A446189500ED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0073B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bg1"/>
                  </a:solidFill>
                </a:rPr>
                <a:t>２</a:t>
              </a:r>
              <a:endParaRPr kumimoji="1"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8F1EF12-042A-10E7-A3A7-6A763DA5187A}"/>
                </a:ext>
              </a:extLst>
            </p:cNvPr>
            <p:cNvSpPr txBox="1"/>
            <p:nvPr/>
          </p:nvSpPr>
          <p:spPr>
            <a:xfrm>
              <a:off x="968010" y="1973350"/>
              <a:ext cx="182403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dirty="0">
                  <a:latin typeface="PUDShinGoPr6N-Medium"/>
                </a:rPr>
                <a:t>企業年金</a:t>
              </a:r>
              <a:endParaRPr lang="ja-JP" altLang="en-US" sz="2800" b="1" dirty="0"/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0ED5AB-C316-FB3A-0DB5-F06EA1240228}"/>
              </a:ext>
            </a:extLst>
          </p:cNvPr>
          <p:cNvSpPr/>
          <p:nvPr/>
        </p:nvSpPr>
        <p:spPr>
          <a:xfrm>
            <a:off x="9448800" y="6048671"/>
            <a:ext cx="142875" cy="127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EC01038-E217-9217-C9AC-65BBC74A4A4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41692" y="2989944"/>
            <a:ext cx="2939004" cy="1021556"/>
          </a:xfrm>
          <a:prstGeom prst="wedgeRoundRectCallout">
            <a:avLst>
              <a:gd name="adj1" fmla="val -59662"/>
              <a:gd name="adj2" fmla="val 35506"/>
              <a:gd name="adj3" fmla="val 16667"/>
            </a:avLst>
          </a:prstGeom>
          <a:solidFill>
            <a:srgbClr val="FFFCDB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老後の所得保障において、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l"/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企業年金は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階部分に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l"/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該当します。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5FEC218A-1CA8-327C-D496-D8D7763E4E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71" y="2362165"/>
            <a:ext cx="6869003" cy="3630051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8F70B40C-6B27-FD48-5B12-06A1E29CD8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403" y="5408673"/>
            <a:ext cx="3830544" cy="93679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E4941E8-1263-D6C7-19CE-1E4E924DA1DB}"/>
              </a:ext>
            </a:extLst>
          </p:cNvPr>
          <p:cNvSpPr txBox="1"/>
          <p:nvPr/>
        </p:nvSpPr>
        <p:spPr>
          <a:xfrm>
            <a:off x="3362711" y="415787"/>
            <a:ext cx="4675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退職金・企業年金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403901CE-8E9E-4CCD-69EC-0DE11DC02D38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032967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</Words>
  <Application>Microsoft Office PowerPoint</Application>
  <PresentationFormat>ワイド画面</PresentationFormat>
  <Paragraphs>67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PUDShinGoPr6N-Medium</vt:lpstr>
      <vt:lpstr>PUDShinGoPr6N-Regular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1</cp:revision>
  <dcterms:created xsi:type="dcterms:W3CDTF">2026-08-18T02:38:19Z</dcterms:created>
  <dcterms:modified xsi:type="dcterms:W3CDTF">2026-08-18T02:38:57Z</dcterms:modified>
</cp:coreProperties>
</file>