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300" r:id="rId2"/>
    <p:sldId id="366" r:id="rId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C623E5-94BC-4A52-92DC-E33E2AC47D2E}"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B1ADE-3067-4555-B42F-E909C80F5B14}" type="slidenum">
              <a:rPr kumimoji="1" lang="ja-JP" altLang="en-US" smtClean="0"/>
              <a:t>‹#›</a:t>
            </a:fld>
            <a:endParaRPr kumimoji="1" lang="ja-JP" altLang="en-US"/>
          </a:p>
        </p:txBody>
      </p:sp>
    </p:spTree>
    <p:extLst>
      <p:ext uri="{BB962C8B-B14F-4D97-AF65-F5344CB8AC3E}">
        <p14:creationId xmlns:p14="http://schemas.microsoft.com/office/powerpoint/2010/main" val="85832823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定年年齢の延長や継続雇用制度の導入などが進んでいますが、</a:t>
            </a:r>
            <a:r>
              <a:rPr kumimoji="1" lang="en-US" altLang="ja-JP" dirty="0"/>
              <a:t>60 </a:t>
            </a:r>
            <a:r>
              <a:rPr kumimoji="1" lang="ja-JP" altLang="en-US" dirty="0"/>
              <a:t>歳以降の賃金が従来の賃金よりも減少することもあります。</a:t>
            </a:r>
            <a:endParaRPr kumimoji="1" lang="en-US" altLang="ja-JP" dirty="0"/>
          </a:p>
          <a:p>
            <a:r>
              <a:rPr kumimoji="1" lang="ja-JP" altLang="en-US" dirty="0"/>
              <a:t>雇用保険は、失業時の保障だけでなく、再就職や継続勤務に対する給付もありますので、確認しておきましょう。</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a:t>
            </a:fld>
            <a:endParaRPr kumimoji="1" lang="ja-JP" altLang="en-US"/>
          </a:p>
        </p:txBody>
      </p:sp>
    </p:spTree>
    <p:extLst>
      <p:ext uri="{BB962C8B-B14F-4D97-AF65-F5344CB8AC3E}">
        <p14:creationId xmlns:p14="http://schemas.microsoft.com/office/powerpoint/2010/main" val="4135563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＜ご参考＞</a:t>
            </a:r>
            <a:endParaRPr kumimoji="1" lang="en-US" altLang="ja-JP" dirty="0"/>
          </a:p>
          <a:p>
            <a:r>
              <a:rPr kumimoji="1" lang="ja-JP" altLang="en-US" dirty="0"/>
              <a:t>●就業促進手当</a:t>
            </a:r>
            <a:endParaRPr kumimoji="1" lang="en-US" altLang="ja-JP" dirty="0"/>
          </a:p>
          <a:p>
            <a:r>
              <a:rPr kumimoji="1" lang="ja-JP" altLang="en-US" sz="1200" b="0" i="0" u="none" strike="noStrike" kern="1200" baseline="0" dirty="0">
                <a:solidFill>
                  <a:schemeClr val="tx1"/>
                </a:solidFill>
                <a:latin typeface="+mn-lt"/>
                <a:ea typeface="+mn-ea"/>
                <a:cs typeface="+mn-cs"/>
              </a:rPr>
              <a:t>基本手当の受給資格の決定を受けた後（求職の申込み後）、早期に再就職や自営開始した場合は「再就職手当」を受け取れます。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基本手当の支給残日数が所定給付日数の３分の１以上残っているなどの受給要件があり、早期に再就職したほうが再就職手当の給付率が高くなります。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再就職手当を受給した人が、再就職先に６カ月以上雇用され、再就職後の賃金が離職前の賃金より低い場合は「就業促進定着手当」を受け取れます。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高年齢雇用継続給付</a:t>
            </a:r>
            <a:endParaRPr kumimoji="1" lang="en-US" altLang="zh-TW"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高年齢雇用継続給付には、基本手当を受け取らず継続勤務した人（転職を含む）を対象とする「高年齢雇用継続基本給付金」と、</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基本手当を受け取り再就職した人を対象とする「高年齢再就職給付金」があります。</a:t>
            </a:r>
          </a:p>
          <a:p>
            <a:r>
              <a:rPr kumimoji="1" lang="en-US" altLang="ja-JP" sz="1200" b="0" i="0" u="none" strike="noStrike" kern="1200" baseline="0" dirty="0">
                <a:solidFill>
                  <a:schemeClr val="tx1"/>
                </a:solidFill>
                <a:latin typeface="+mn-lt"/>
                <a:ea typeface="+mn-ea"/>
                <a:cs typeface="+mn-cs"/>
              </a:rPr>
              <a:t>60 </a:t>
            </a:r>
            <a:r>
              <a:rPr kumimoji="1" lang="ja-JP" altLang="en-US" sz="1200" b="0" i="0" u="none" strike="noStrike" kern="1200" baseline="0" dirty="0">
                <a:solidFill>
                  <a:schemeClr val="tx1"/>
                </a:solidFill>
                <a:latin typeface="+mn-lt"/>
                <a:ea typeface="+mn-ea"/>
                <a:cs typeface="+mn-cs"/>
              </a:rPr>
              <a:t>歳以上</a:t>
            </a:r>
            <a:r>
              <a:rPr kumimoji="1" lang="en-US" altLang="ja-JP" sz="1200" b="0" i="0" u="none" strike="noStrike" kern="1200" baseline="0" dirty="0">
                <a:solidFill>
                  <a:schemeClr val="tx1"/>
                </a:solidFill>
                <a:latin typeface="+mn-lt"/>
                <a:ea typeface="+mn-ea"/>
                <a:cs typeface="+mn-cs"/>
              </a:rPr>
              <a:t>65 </a:t>
            </a:r>
            <a:r>
              <a:rPr kumimoji="1" lang="ja-JP" altLang="en-US" sz="1200" b="0" i="0" u="none" strike="noStrike" kern="1200" baseline="0" dirty="0">
                <a:solidFill>
                  <a:schemeClr val="tx1"/>
                </a:solidFill>
                <a:latin typeface="+mn-lt"/>
                <a:ea typeface="+mn-ea"/>
                <a:cs typeface="+mn-cs"/>
              </a:rPr>
              <a:t>歳未満の人で、賃金が</a:t>
            </a:r>
            <a:r>
              <a:rPr kumimoji="1" lang="en-US" altLang="ja-JP" sz="1200" b="0" i="0" u="none" strike="noStrike" kern="1200" baseline="0" dirty="0">
                <a:solidFill>
                  <a:schemeClr val="tx1"/>
                </a:solidFill>
                <a:latin typeface="+mn-lt"/>
                <a:ea typeface="+mn-ea"/>
                <a:cs typeface="+mn-cs"/>
              </a:rPr>
              <a:t>60 </a:t>
            </a:r>
            <a:r>
              <a:rPr kumimoji="1" lang="ja-JP" altLang="en-US" sz="1200" b="0" i="0" u="none" strike="noStrike" kern="1200" baseline="0" dirty="0">
                <a:solidFill>
                  <a:schemeClr val="tx1"/>
                </a:solidFill>
                <a:latin typeface="+mn-lt"/>
                <a:ea typeface="+mn-ea"/>
                <a:cs typeface="+mn-cs"/>
              </a:rPr>
              <a:t>歳のときや再就職前の</a:t>
            </a:r>
            <a:r>
              <a:rPr kumimoji="1" lang="en-US" altLang="ja-JP" sz="1200" b="0" i="0" u="none" strike="noStrike" kern="1200" baseline="0" dirty="0">
                <a:solidFill>
                  <a:schemeClr val="tx1"/>
                </a:solidFill>
                <a:latin typeface="+mn-lt"/>
                <a:ea typeface="+mn-ea"/>
                <a:cs typeface="+mn-cs"/>
              </a:rPr>
              <a:t>75% </a:t>
            </a:r>
            <a:r>
              <a:rPr kumimoji="1" lang="ja-JP" altLang="en-US" sz="1200" b="0" i="0" u="none" strike="noStrike" kern="1200" baseline="0" dirty="0">
                <a:solidFill>
                  <a:schemeClr val="tx1"/>
                </a:solidFill>
                <a:latin typeface="+mn-lt"/>
                <a:ea typeface="+mn-ea"/>
                <a:cs typeface="+mn-cs"/>
              </a:rPr>
              <a:t>未満に下がったなどの一定の受給要件を満たす場合に受け取れます。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a:t>
            </a:fld>
            <a:endParaRPr kumimoji="1" lang="ja-JP" altLang="en-US"/>
          </a:p>
        </p:txBody>
      </p:sp>
    </p:spTree>
    <p:extLst>
      <p:ext uri="{BB962C8B-B14F-4D97-AF65-F5344CB8AC3E}">
        <p14:creationId xmlns:p14="http://schemas.microsoft.com/office/powerpoint/2010/main" val="3265088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6579D0-A39F-1DE0-FC98-FC823D9D21E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48A0BE8-D5B9-91E8-E956-93B094C9DE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A43013C-D3BB-82EC-7A7F-38B0CC74F35D}"/>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E0170DE9-68EA-D256-8935-FEFC26ACB50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6EC76D2-2ECC-A353-E17C-64602549693A}"/>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3113956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81A176-E839-FB71-895F-28BAA1C7264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6D807A9-49D6-E458-6B5A-92D4F0511F0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FA9789D-F1BB-0A6E-BF54-6BEE77427319}"/>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4B845D21-B9BC-1A7F-4CE7-21A0BCAF267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E0FF159-9507-4AE1-866F-74C8F6B6161E}"/>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1698875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57AF81A-2221-3ADD-663D-28847CFC7343}"/>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7CE5431-CD1D-2C25-AB34-5A9A819B96A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4B78CF3-6A99-FA3F-7F7F-6DC66C34BB3A}"/>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BD955B67-1E54-D12D-9845-764DBF5FA3E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8C46665-4AF6-646A-5223-38434E968FD8}"/>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615539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E53D01-BAFC-54AA-A5C7-896958462B4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1DFB5DB-3F2D-B264-34FB-F07667A4DA4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45C5D76-99AB-9FAF-DFB1-C797DD31F84C}"/>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3E105E00-1087-212C-D5A6-69A0A7DCFC3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F47BD7A-ED5A-A8A5-7CF3-8CBE6CB7D67A}"/>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459162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131D5A-9DDB-30D4-7A29-E277FCA4B7B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B7A4DDB-A918-D919-5985-A9D473B7F0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1F9AEAA-4C31-5829-F74D-AAD0F220DDFE}"/>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3CE8DFC2-C772-3FF5-5394-0788CE37BF0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06D86F1-3A1E-B28A-1E88-1945B0A793E3}"/>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3775018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109E19-356F-8D57-8286-993EE5BD251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863B2C2-B38D-B676-229C-C8EFAA0C41D6}"/>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FB7954B-AC81-AD22-C638-BFFFAFF78E4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F9D2C37-78B1-AB70-89F0-669A28873C38}"/>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4F54CF93-1EEA-952A-56BB-20208DA5155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157B860-9B8F-3603-2C1C-E7B9C7301BDA}"/>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1296235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854969-F747-7DC4-B218-79F373C9EA9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9817F37-9413-9EE1-548D-18265ABFEB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5E6729C-E089-5C14-CCDA-6FCDF0F2FE0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5576B97-6C44-E19C-BBA2-4D30AED9F4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65DBF71-6A51-E348-C520-6A9CF2ECA3D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4494F16-421F-5492-4B27-ED0253BB706C}"/>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32D91D75-7725-D165-9EB5-66A7FC30799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3575C13-CE82-9948-E129-D5AB9A8B83C6}"/>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949871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F743B0-5D50-27F4-039C-5D9C97169CA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04B06B-BD0E-779D-52BA-0CD117AE13F2}"/>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30AE699F-0ED5-FEFE-5B0F-1336B95C47B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BEE62F0-7691-1B1A-6C39-28E490A50240}"/>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748915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CA9BF27-CEF0-74FD-497D-17B7A21F703C}"/>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08D69DE9-6199-1A4B-08D6-3F0830DFF20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F50A0A9-F088-874B-A910-6527A2B29773}"/>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211419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9599F9-7718-9476-4D6B-6D46C5EB8CC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53BE7FF-D01F-48CA-F28B-26696BAD21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A4F29ED-A257-DF90-13CD-7B8B3E373D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65F631A-2A77-8200-D456-3E2E7B12233B}"/>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78995A2E-462C-9246-3C41-745C887E295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6D904C1-C039-CE18-EF9C-DF5FE821818E}"/>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3560677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9DCE3A-0F11-DB2F-57CA-9BB9221BE04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6CAF131-5541-68D3-67B6-410771C31C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06E5E20-CD26-AB91-D15D-873C89D08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4C1BAEC-B653-42FA-1860-F523D51B24B4}"/>
              </a:ext>
            </a:extLst>
          </p:cNvPr>
          <p:cNvSpPr>
            <a:spLocks noGrp="1"/>
          </p:cNvSpPr>
          <p:nvPr>
            <p:ph type="dt" sz="half" idx="10"/>
          </p:nvPr>
        </p:nvSpPr>
        <p:spPr/>
        <p:txBody>
          <a:bodyPr/>
          <a:lstStyle/>
          <a:p>
            <a:fld id="{213B635D-F4AE-4620-BA0C-5530A7D1F70A}"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CB0B542B-D2F1-6328-987E-DE1CF30F859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1CF72DE-50DC-EDCD-7598-1B01940FEA74}"/>
              </a:ext>
            </a:extLst>
          </p:cNvPr>
          <p:cNvSpPr>
            <a:spLocks noGrp="1"/>
          </p:cNvSpPr>
          <p:nvPr>
            <p:ph type="sldNum" sz="quarter" idx="12"/>
          </p:nvPr>
        </p:nvSpPr>
        <p:spPr/>
        <p:txBody>
          <a:body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1961852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E7D8B9A-0AFC-AE42-AB44-327A37DD3E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0E315D4-9BCB-FD71-EE46-DF5B6F6647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EC38DD7-174A-C8BD-580A-069F4E0E88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3B635D-F4AE-4620-BA0C-5530A7D1F70A}"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A9D8F012-FF33-B0E3-09D4-4AAAAC1184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6EDC56C-B8AD-C586-249E-0693F3FF0D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19C97DA-F4E4-4915-9D87-AC904F108EC5}" type="slidenum">
              <a:rPr kumimoji="1" lang="ja-JP" altLang="en-US" smtClean="0"/>
              <a:t>‹#›</a:t>
            </a:fld>
            <a:endParaRPr kumimoji="1" lang="ja-JP" altLang="en-US"/>
          </a:p>
        </p:txBody>
      </p:sp>
    </p:spTree>
    <p:extLst>
      <p:ext uri="{BB962C8B-B14F-4D97-AF65-F5344CB8AC3E}">
        <p14:creationId xmlns:p14="http://schemas.microsoft.com/office/powerpoint/2010/main" val="3218118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tmp"/></Relationships>
</file>

<file path=ppt/slides/_rels/slide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tmp"/><Relationship Id="rId4" Type="http://schemas.openxmlformats.org/officeDocument/2006/relationships/image" Target="../media/image1.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F2C67-3D59-F4C7-500F-ECBE98D19581}"/>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388BBFBF-97F0-5B33-AE54-D844FF745CC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0C7D5D0-99B5-2872-7810-CB287F5068A8}"/>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CD65DAA-5DA6-98CE-223B-4D768195AAE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3470F12C-2E00-37D5-9570-53F95655EC62}"/>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2A772EF8-3B43-BE54-1CE5-8CC728BAA7C2}"/>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5A227EB5-CA38-E540-3B88-1B2036CCA9B5}"/>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14</a:t>
              </a:r>
              <a:r>
                <a:rPr kumimoji="1" lang="ja-JP" altLang="en-US" sz="1400" dirty="0"/>
                <a:t>ページ</a:t>
              </a:r>
            </a:p>
          </p:txBody>
        </p:sp>
      </p:grpSp>
      <p:grpSp>
        <p:nvGrpSpPr>
          <p:cNvPr id="21" name="グループ化 20">
            <a:extLst>
              <a:ext uri="{FF2B5EF4-FFF2-40B4-BE49-F238E27FC236}">
                <a16:creationId xmlns:a16="http://schemas.microsoft.com/office/drawing/2014/main" id="{BC3E3062-01B3-108E-AF8B-C989BFAACAA8}"/>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7A87FC5B-DB44-19CD-A2D0-79EA4F53C3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CA7E042F-FD16-E2A1-9898-3F50B1D983CC}"/>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23" name="図 22">
            <a:extLst>
              <a:ext uri="{FF2B5EF4-FFF2-40B4-BE49-F238E27FC236}">
                <a16:creationId xmlns:a16="http://schemas.microsoft.com/office/drawing/2014/main" id="{F6858B78-BEC9-804F-D3F5-4BA09EC813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911" y="468171"/>
            <a:ext cx="2806844" cy="596931"/>
          </a:xfrm>
          <a:prstGeom prst="rect">
            <a:avLst/>
          </a:prstGeom>
        </p:spPr>
      </p:pic>
      <p:sp>
        <p:nvSpPr>
          <p:cNvPr id="13" name="テキスト ボックス 12">
            <a:extLst>
              <a:ext uri="{FF2B5EF4-FFF2-40B4-BE49-F238E27FC236}">
                <a16:creationId xmlns:a16="http://schemas.microsoft.com/office/drawing/2014/main" id="{2EF9F66B-D5CD-621C-5CB5-5E942DFEEED5}"/>
              </a:ext>
            </a:extLst>
          </p:cNvPr>
          <p:cNvSpPr txBox="1"/>
          <p:nvPr/>
        </p:nvSpPr>
        <p:spPr>
          <a:xfrm>
            <a:off x="2477456" y="458803"/>
            <a:ext cx="6156128"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 </a:t>
            </a:r>
            <a:r>
              <a:rPr lang="en-US" altLang="ja-JP" sz="4000" b="1" i="0" u="none" strike="noStrike" baseline="0" dirty="0">
                <a:latin typeface="UD デジタル 教科書体 NP-B" panose="02020700000000000000" pitchFamily="18" charset="-128"/>
                <a:ea typeface="UD デジタル 教科書体 NP-B" panose="02020700000000000000" pitchFamily="18" charset="-128"/>
              </a:rPr>
              <a:t>60</a:t>
            </a:r>
            <a:r>
              <a:rPr lang="ja-JP" altLang="en-US" sz="4000" b="1" dirty="0">
                <a:latin typeface="UD デジタル 教科書体 NP-B" panose="02020700000000000000" pitchFamily="18" charset="-128"/>
                <a:ea typeface="UD デジタル 教科書体 NP-B" panose="02020700000000000000" pitchFamily="18" charset="-128"/>
              </a:rPr>
              <a:t>歳以上の人の雇用保険</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grpSp>
        <p:nvGrpSpPr>
          <p:cNvPr id="2" name="グループ化 1">
            <a:extLst>
              <a:ext uri="{FF2B5EF4-FFF2-40B4-BE49-F238E27FC236}">
                <a16:creationId xmlns:a16="http://schemas.microsoft.com/office/drawing/2014/main" id="{CFCB4AD7-12ED-0594-5740-C952EF36A5CE}"/>
              </a:ext>
            </a:extLst>
          </p:cNvPr>
          <p:cNvGrpSpPr>
            <a:grpSpLocks noGrp="1" noUngrp="1" noRot="1" noMove="1" noResize="1"/>
          </p:cNvGrpSpPr>
          <p:nvPr/>
        </p:nvGrpSpPr>
        <p:grpSpPr>
          <a:xfrm>
            <a:off x="1197428" y="1711685"/>
            <a:ext cx="10352315" cy="4392572"/>
            <a:chOff x="1083128" y="1622785"/>
            <a:chExt cx="10352315" cy="4392572"/>
          </a:xfrm>
        </p:grpSpPr>
        <p:pic>
          <p:nvPicPr>
            <p:cNvPr id="11" name="図 10"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FB589C12-7483-349C-7FBF-0748F09E495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6720" t="25017" r="6400" b="49003"/>
            <a:stretch>
              <a:fillRect/>
            </a:stretch>
          </p:blipFill>
          <p:spPr>
            <a:xfrm>
              <a:off x="1101087" y="1929500"/>
              <a:ext cx="9662927" cy="4085857"/>
            </a:xfrm>
            <a:prstGeom prst="rect">
              <a:avLst/>
            </a:prstGeom>
          </p:spPr>
        </p:pic>
        <p:sp>
          <p:nvSpPr>
            <p:cNvPr id="10" name="テキスト ボックス 9">
              <a:extLst>
                <a:ext uri="{FF2B5EF4-FFF2-40B4-BE49-F238E27FC236}">
                  <a16:creationId xmlns:a16="http://schemas.microsoft.com/office/drawing/2014/main" id="{6077E7FA-F28C-588E-D480-3AB0A56EC41E}"/>
                </a:ext>
              </a:extLst>
            </p:cNvPr>
            <p:cNvSpPr txBox="1">
              <a:spLocks noGrp="1" noRot="1" noMove="1" noResize="1" noEditPoints="1" noAdjustHandles="1" noChangeArrowheads="1" noChangeShapeType="1"/>
            </p:cNvSpPr>
            <p:nvPr/>
          </p:nvSpPr>
          <p:spPr>
            <a:xfrm>
              <a:off x="1083128" y="1622785"/>
              <a:ext cx="10352315" cy="400110"/>
            </a:xfrm>
            <a:prstGeom prst="rect">
              <a:avLst/>
            </a:prstGeom>
            <a:noFill/>
          </p:spPr>
          <p:txBody>
            <a:bodyPr wrap="square">
              <a:spAutoFit/>
            </a:bodyPr>
            <a:lstStyle/>
            <a:p>
              <a:pPr algn="l"/>
              <a:r>
                <a:rPr lang="ja-JP" altLang="en-US" sz="2000" b="1" i="0" u="none" strike="noStrike" baseline="0" dirty="0">
                  <a:latin typeface="PUDShinGoPr6N-Light"/>
                </a:rPr>
                <a:t>雇用保険は、失業時の保障だけでなく、再就職や継続勤務に対する給付もあります。</a:t>
              </a:r>
              <a:endParaRPr lang="ja-JP" altLang="en-US" sz="4400" b="1" dirty="0"/>
            </a:p>
          </p:txBody>
        </p:sp>
      </p:grpSp>
      <p:sp>
        <p:nvSpPr>
          <p:cNvPr id="12" name="フッター プレースホルダー 5">
            <a:extLst>
              <a:ext uri="{FF2B5EF4-FFF2-40B4-BE49-F238E27FC236}">
                <a16:creationId xmlns:a16="http://schemas.microsoft.com/office/drawing/2014/main" id="{67C8ACCD-4937-3657-FA07-59C4552BEA92}"/>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090637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3D377-0F53-84FB-C4C2-E76B42E14BD3}"/>
            </a:ext>
          </a:extLst>
        </p:cNvPr>
        <p:cNvGrpSpPr/>
        <p:nvPr/>
      </p:nvGrpSpPr>
      <p:grpSpPr>
        <a:xfrm>
          <a:off x="0" y="0"/>
          <a:ext cx="0" cy="0"/>
          <a:chOff x="0" y="0"/>
          <a:chExt cx="0" cy="0"/>
        </a:xfrm>
      </p:grpSpPr>
      <p:pic>
        <p:nvPicPr>
          <p:cNvPr id="17" name="図 16">
            <a:extLst>
              <a:ext uri="{FF2B5EF4-FFF2-40B4-BE49-F238E27FC236}">
                <a16:creationId xmlns:a16="http://schemas.microsoft.com/office/drawing/2014/main" id="{9910276A-50F5-6274-FD5F-1F73F4EC385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0771491" y="4215855"/>
            <a:ext cx="1374283" cy="2250759"/>
          </a:xfrm>
          <a:prstGeom prst="rect">
            <a:avLst/>
          </a:prstGeom>
        </p:spPr>
      </p:pic>
      <p:grpSp>
        <p:nvGrpSpPr>
          <p:cNvPr id="9" name="グループ化 8">
            <a:extLst>
              <a:ext uri="{FF2B5EF4-FFF2-40B4-BE49-F238E27FC236}">
                <a16:creationId xmlns:a16="http://schemas.microsoft.com/office/drawing/2014/main" id="{A6301D82-DB40-AE36-E8CA-EBAF6C470E56}"/>
              </a:ext>
            </a:extLst>
          </p:cNvPr>
          <p:cNvGrpSpPr>
            <a:grpSpLocks noGrp="1" noUngrp="1" noRot="1" noMove="1" noResize="1"/>
          </p:cNvGrpSpPr>
          <p:nvPr/>
        </p:nvGrpSpPr>
        <p:grpSpPr>
          <a:xfrm>
            <a:off x="-19050" y="6176283"/>
            <a:ext cx="1823355" cy="674957"/>
            <a:chOff x="-29936" y="5980339"/>
            <a:chExt cx="1823355" cy="674957"/>
          </a:xfrm>
        </p:grpSpPr>
        <p:sp>
          <p:nvSpPr>
            <p:cNvPr id="7" name="フッター プレースホルダー 5">
              <a:extLst>
                <a:ext uri="{FF2B5EF4-FFF2-40B4-BE49-F238E27FC236}">
                  <a16:creationId xmlns:a16="http://schemas.microsoft.com/office/drawing/2014/main" id="{BE7C7036-56A6-DFD0-B66E-3F7664B9F005}"/>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CCEF356A-6ECB-E3BD-53AB-B782D1BBA8DE}"/>
                </a:ext>
              </a:extLst>
            </p:cNvPr>
            <p:cNvSpPr txBox="1">
              <a:spLocks noGrp="1" noRot="1" noMove="1" noResize="1" noEditPoints="1" noAdjustHandles="1" noChangeArrowheads="1" noChangeShapeType="1"/>
            </p:cNvSpPr>
            <p:nvPr/>
          </p:nvSpPr>
          <p:spPr>
            <a:xfrm>
              <a:off x="-22919" y="6347519"/>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14</a:t>
              </a:r>
              <a:r>
                <a:rPr kumimoji="1" lang="ja-JP" altLang="en-US" sz="1400" dirty="0"/>
                <a:t>ページ</a:t>
              </a:r>
            </a:p>
          </p:txBody>
        </p:sp>
      </p:grpSp>
      <p:grpSp>
        <p:nvGrpSpPr>
          <p:cNvPr id="21" name="グループ化 20">
            <a:extLst>
              <a:ext uri="{FF2B5EF4-FFF2-40B4-BE49-F238E27FC236}">
                <a16:creationId xmlns:a16="http://schemas.microsoft.com/office/drawing/2014/main" id="{7A6BC746-39C2-90F4-7B19-4DDA63C379D2}"/>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4F3CF258-27A2-7AFB-2C86-C85757E515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8AAD8ED8-D0CB-CB7B-9FAF-6C65D2D641E0}"/>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23" name="図 22">
            <a:extLst>
              <a:ext uri="{FF2B5EF4-FFF2-40B4-BE49-F238E27FC236}">
                <a16:creationId xmlns:a16="http://schemas.microsoft.com/office/drawing/2014/main" id="{75B33597-6B44-D888-8BD3-78E597A5D1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2911" y="468171"/>
            <a:ext cx="2806844" cy="596931"/>
          </a:xfrm>
          <a:prstGeom prst="rect">
            <a:avLst/>
          </a:prstGeom>
        </p:spPr>
      </p:pic>
      <p:grpSp>
        <p:nvGrpSpPr>
          <p:cNvPr id="3" name="グループ化 2">
            <a:extLst>
              <a:ext uri="{FF2B5EF4-FFF2-40B4-BE49-F238E27FC236}">
                <a16:creationId xmlns:a16="http://schemas.microsoft.com/office/drawing/2014/main" id="{1B7BB1A3-092C-2768-E96C-BCA4A1E6A0CD}"/>
              </a:ext>
            </a:extLst>
          </p:cNvPr>
          <p:cNvGrpSpPr/>
          <p:nvPr/>
        </p:nvGrpSpPr>
        <p:grpSpPr>
          <a:xfrm>
            <a:off x="719316" y="2014033"/>
            <a:ext cx="10832241" cy="4023425"/>
            <a:chOff x="617716" y="1975933"/>
            <a:chExt cx="10832241" cy="4023425"/>
          </a:xfrm>
        </p:grpSpPr>
        <p:sp>
          <p:nvSpPr>
            <p:cNvPr id="11" name="テキスト ボックス 10">
              <a:extLst>
                <a:ext uri="{FF2B5EF4-FFF2-40B4-BE49-F238E27FC236}">
                  <a16:creationId xmlns:a16="http://schemas.microsoft.com/office/drawing/2014/main" id="{B6351D75-2B2D-08B3-8BC5-5135A4EBD299}"/>
                </a:ext>
              </a:extLst>
            </p:cNvPr>
            <p:cNvSpPr txBox="1"/>
            <p:nvPr/>
          </p:nvSpPr>
          <p:spPr>
            <a:xfrm>
              <a:off x="659445" y="4181357"/>
              <a:ext cx="10790512" cy="523220"/>
            </a:xfrm>
            <a:prstGeom prst="rect">
              <a:avLst/>
            </a:prstGeom>
            <a:noFill/>
          </p:spPr>
          <p:txBody>
            <a:bodyPr wrap="square" rtlCol="0">
              <a:spAutoFit/>
            </a:bodyPr>
            <a:lstStyle/>
            <a:p>
              <a:r>
                <a:rPr lang="ja-JP" altLang="en-US" sz="2800" b="1" dirty="0">
                  <a:solidFill>
                    <a:srgbClr val="0070C0"/>
                  </a:solidFill>
                </a:rPr>
                <a:t>■</a:t>
              </a:r>
              <a:r>
                <a:rPr lang="ja-JP" altLang="en-US" sz="2800" b="1" dirty="0"/>
                <a:t>就業促進手当</a:t>
              </a:r>
              <a:r>
                <a:rPr lang="ja-JP" altLang="en-US" sz="2400" dirty="0"/>
                <a:t>・・・再就職・自営開始をした場合（</a:t>
              </a:r>
              <a:r>
                <a:rPr lang="en-US" altLang="ja-JP" sz="2400" dirty="0"/>
                <a:t>65 </a:t>
              </a:r>
              <a:r>
                <a:rPr lang="ja-JP" altLang="en-US" sz="2400" dirty="0"/>
                <a:t>歳未満）</a:t>
              </a:r>
              <a:endParaRPr lang="en-US" altLang="ja-JP" sz="2400" dirty="0"/>
            </a:p>
          </p:txBody>
        </p:sp>
        <p:sp>
          <p:nvSpPr>
            <p:cNvPr id="12" name="テキスト ボックス 11">
              <a:extLst>
                <a:ext uri="{FF2B5EF4-FFF2-40B4-BE49-F238E27FC236}">
                  <a16:creationId xmlns:a16="http://schemas.microsoft.com/office/drawing/2014/main" id="{33C3EECD-AD80-7BAE-E074-DA7EC85A060C}"/>
                </a:ext>
              </a:extLst>
            </p:cNvPr>
            <p:cNvSpPr txBox="1"/>
            <p:nvPr/>
          </p:nvSpPr>
          <p:spPr>
            <a:xfrm>
              <a:off x="662630" y="5106806"/>
              <a:ext cx="9657289" cy="892552"/>
            </a:xfrm>
            <a:prstGeom prst="rect">
              <a:avLst/>
            </a:prstGeom>
            <a:noFill/>
          </p:spPr>
          <p:txBody>
            <a:bodyPr wrap="square" rtlCol="0">
              <a:spAutoFit/>
            </a:bodyPr>
            <a:lstStyle/>
            <a:p>
              <a:r>
                <a:rPr lang="ja-JP" altLang="en-US" sz="2800" b="1" dirty="0">
                  <a:solidFill>
                    <a:srgbClr val="0070C0"/>
                  </a:solidFill>
                </a:rPr>
                <a:t>■</a:t>
              </a:r>
              <a:r>
                <a:rPr lang="ja-JP" altLang="en-US" sz="2800" b="1" dirty="0"/>
                <a:t>高年齢雇用継続給付</a:t>
              </a:r>
              <a:r>
                <a:rPr lang="ja-JP" altLang="en-US" sz="2400" dirty="0"/>
                <a:t>・・・継続勤務や再就職をした場合</a:t>
              </a:r>
              <a:endParaRPr lang="en-US" altLang="ja-JP" sz="2400" dirty="0"/>
            </a:p>
            <a:p>
              <a:r>
                <a:rPr lang="en-US" altLang="ja-JP" sz="2400" dirty="0"/>
                <a:t>                                                  </a:t>
              </a:r>
              <a:r>
                <a:rPr lang="ja-JP" altLang="en-US" sz="2400" dirty="0"/>
                <a:t>（</a:t>
              </a:r>
              <a:r>
                <a:rPr lang="en-US" altLang="ja-JP" sz="2400" dirty="0"/>
                <a:t>60 </a:t>
              </a:r>
              <a:r>
                <a:rPr lang="ja-JP" altLang="en-US" sz="2400" dirty="0"/>
                <a:t>歳以上 </a:t>
              </a:r>
              <a:r>
                <a:rPr lang="en-US" altLang="ja-JP" sz="2400" dirty="0"/>
                <a:t>65 </a:t>
              </a:r>
              <a:r>
                <a:rPr lang="ja-JP" altLang="en-US" sz="2400" dirty="0"/>
                <a:t>歳未満）</a:t>
              </a:r>
              <a:endParaRPr lang="en-US" altLang="ja-JP" sz="2400" dirty="0"/>
            </a:p>
          </p:txBody>
        </p:sp>
        <p:grpSp>
          <p:nvGrpSpPr>
            <p:cNvPr id="6" name="グループ化 5">
              <a:extLst>
                <a:ext uri="{FF2B5EF4-FFF2-40B4-BE49-F238E27FC236}">
                  <a16:creationId xmlns:a16="http://schemas.microsoft.com/office/drawing/2014/main" id="{33D71836-DC91-8FC5-7F88-32EE4E35B2C0}"/>
                </a:ext>
              </a:extLst>
            </p:cNvPr>
            <p:cNvGrpSpPr/>
            <p:nvPr/>
          </p:nvGrpSpPr>
          <p:grpSpPr>
            <a:xfrm>
              <a:off x="617716" y="1975933"/>
              <a:ext cx="10790512" cy="1943345"/>
              <a:chOff x="563288" y="2081163"/>
              <a:chExt cx="10790512" cy="1943345"/>
            </a:xfrm>
          </p:grpSpPr>
          <p:sp>
            <p:nvSpPr>
              <p:cNvPr id="2" name="テキスト ボックス 1">
                <a:extLst>
                  <a:ext uri="{FF2B5EF4-FFF2-40B4-BE49-F238E27FC236}">
                    <a16:creationId xmlns:a16="http://schemas.microsoft.com/office/drawing/2014/main" id="{F789ABB5-D913-756C-7E22-F5F9B54227F9}"/>
                  </a:ext>
                </a:extLst>
              </p:cNvPr>
              <p:cNvSpPr txBox="1"/>
              <p:nvPr/>
            </p:nvSpPr>
            <p:spPr>
              <a:xfrm>
                <a:off x="563288" y="2081163"/>
                <a:ext cx="10790512" cy="941733"/>
              </a:xfrm>
              <a:prstGeom prst="rect">
                <a:avLst/>
              </a:prstGeom>
              <a:noFill/>
            </p:spPr>
            <p:txBody>
              <a:bodyPr wrap="square" rtlCol="0">
                <a:spAutoFit/>
              </a:bodyPr>
              <a:lstStyle/>
              <a:p>
                <a:r>
                  <a:rPr lang="ja-JP" altLang="en-US" sz="2800" b="1" dirty="0">
                    <a:solidFill>
                      <a:srgbClr val="0070C0"/>
                    </a:solidFill>
                  </a:rPr>
                  <a:t>■</a:t>
                </a:r>
                <a:r>
                  <a:rPr lang="ja-JP" altLang="en-US" sz="2800" b="1" dirty="0"/>
                  <a:t>基本手当</a:t>
                </a:r>
                <a:r>
                  <a:rPr lang="ja-JP" altLang="en-US" sz="2400" dirty="0"/>
                  <a:t>・・・退職後、失業状態で求職中の場合（</a:t>
                </a:r>
                <a:r>
                  <a:rPr lang="en-US" altLang="ja-JP" sz="2400" dirty="0"/>
                  <a:t>65 </a:t>
                </a:r>
                <a:r>
                  <a:rPr lang="ja-JP" altLang="en-US" sz="2400" dirty="0"/>
                  <a:t>歳未満）</a:t>
                </a:r>
                <a:endParaRPr lang="en-US" altLang="ja-JP" sz="2400" dirty="0"/>
              </a:p>
              <a:p>
                <a:pPr>
                  <a:lnSpc>
                    <a:spcPct val="150000"/>
                  </a:lnSpc>
                </a:pPr>
                <a:r>
                  <a:rPr lang="ja-JP" altLang="en-US" sz="2000" dirty="0"/>
                  <a:t>　  受給額や受給期間は、離職時の賃金・年齢・離職理由などによって異なります。</a:t>
                </a:r>
                <a:endParaRPr lang="en-US" altLang="ja-JP" sz="2800" dirty="0"/>
              </a:p>
            </p:txBody>
          </p:sp>
          <p:grpSp>
            <p:nvGrpSpPr>
              <p:cNvPr id="5" name="グループ化 4">
                <a:extLst>
                  <a:ext uri="{FF2B5EF4-FFF2-40B4-BE49-F238E27FC236}">
                    <a16:creationId xmlns:a16="http://schemas.microsoft.com/office/drawing/2014/main" id="{291D2385-F01C-283E-8082-7E6FB4FB4833}"/>
                  </a:ext>
                </a:extLst>
              </p:cNvPr>
              <p:cNvGrpSpPr/>
              <p:nvPr/>
            </p:nvGrpSpPr>
            <p:grpSpPr>
              <a:xfrm>
                <a:off x="1091974" y="3010345"/>
                <a:ext cx="9884227" cy="1014163"/>
                <a:chOff x="698274" y="3102026"/>
                <a:chExt cx="9884227" cy="1014163"/>
              </a:xfrm>
            </p:grpSpPr>
            <p:sp>
              <p:nvSpPr>
                <p:cNvPr id="15" name="正方形/長方形 14">
                  <a:extLst>
                    <a:ext uri="{FF2B5EF4-FFF2-40B4-BE49-F238E27FC236}">
                      <a16:creationId xmlns:a16="http://schemas.microsoft.com/office/drawing/2014/main" id="{D82FA15B-2CFC-BC57-9D35-A43987B71665}"/>
                    </a:ext>
                  </a:extLst>
                </p:cNvPr>
                <p:cNvSpPr/>
                <p:nvPr/>
              </p:nvSpPr>
              <p:spPr>
                <a:xfrm>
                  <a:off x="698274" y="3102026"/>
                  <a:ext cx="9884227" cy="1014163"/>
                </a:xfrm>
                <a:prstGeom prst="rect">
                  <a:avLst/>
                </a:prstGeom>
                <a:ln w="28575">
                  <a:solidFill>
                    <a:schemeClr val="accent2"/>
                  </a:solidFill>
                </a:ln>
              </p:spPr>
              <p:style>
                <a:lnRef idx="2">
                  <a:schemeClr val="accent4"/>
                </a:lnRef>
                <a:fillRef idx="1">
                  <a:schemeClr val="lt1"/>
                </a:fillRef>
                <a:effectRef idx="0">
                  <a:schemeClr val="accent4"/>
                </a:effectRef>
                <a:fontRef idx="minor">
                  <a:schemeClr val="dk1"/>
                </a:fontRef>
              </p:style>
              <p:txBody>
                <a:bodyPr tIns="72000" bIns="0" rtlCol="0" anchor="t"/>
                <a:lstStyle/>
                <a:p>
                  <a:r>
                    <a:rPr lang="ja-JP" altLang="en-US" sz="2000" dirty="0"/>
                    <a:t>　　　　</a:t>
                  </a:r>
                  <a:r>
                    <a:rPr lang="en-US" altLang="ja-JP" sz="2000" dirty="0"/>
                    <a:t>65 </a:t>
                  </a:r>
                  <a:r>
                    <a:rPr lang="ja-JP" altLang="en-US" sz="2000" dirty="0"/>
                    <a:t>歳以上の場合は、基本手当の代わりに「高年齢求職者給付金</a:t>
                  </a:r>
                  <a:r>
                    <a:rPr lang="en-US" altLang="ja-JP" sz="2000" dirty="0"/>
                    <a:t>(</a:t>
                  </a:r>
                  <a:r>
                    <a:rPr lang="ja-JP" altLang="en-US" sz="2000" dirty="0"/>
                    <a:t>一時金</a:t>
                  </a:r>
                  <a:r>
                    <a:rPr lang="en-US" altLang="ja-JP" sz="2000" dirty="0"/>
                    <a:t>)</a:t>
                  </a:r>
                  <a:r>
                    <a:rPr lang="ja-JP" altLang="en-US" sz="2000" dirty="0"/>
                    <a:t>」を</a:t>
                  </a:r>
                  <a:endParaRPr lang="en-US" altLang="ja-JP" sz="2000" dirty="0"/>
                </a:p>
                <a:p>
                  <a:r>
                    <a:rPr lang="ja-JP" altLang="en-US" sz="2000" dirty="0"/>
                    <a:t>　　　　受け取れます。受給額は、離職時の賃金・被保険者期間によって異なり、</a:t>
                  </a:r>
                  <a:endParaRPr lang="en-US" altLang="ja-JP" sz="2000" dirty="0"/>
                </a:p>
                <a:p>
                  <a:r>
                    <a:rPr lang="ja-JP" altLang="en-US" sz="2000" dirty="0"/>
                    <a:t>　　　　年金との併給調整はありません。</a:t>
                  </a:r>
                  <a:endParaRPr kumimoji="1" lang="ja-JP" altLang="en-US" sz="2000" dirty="0"/>
                </a:p>
              </p:txBody>
            </p:sp>
            <p:sp>
              <p:nvSpPr>
                <p:cNvPr id="4" name="テキスト ボックス 3">
                  <a:extLst>
                    <a:ext uri="{FF2B5EF4-FFF2-40B4-BE49-F238E27FC236}">
                      <a16:creationId xmlns:a16="http://schemas.microsoft.com/office/drawing/2014/main" id="{117A41D6-C743-1020-625D-7A8C9693EAEE}"/>
                    </a:ext>
                  </a:extLst>
                </p:cNvPr>
                <p:cNvSpPr txBox="1"/>
                <p:nvPr/>
              </p:nvSpPr>
              <p:spPr>
                <a:xfrm>
                  <a:off x="712788" y="3108930"/>
                  <a:ext cx="914400" cy="504000"/>
                </a:xfrm>
                <a:prstGeom prst="homePlate">
                  <a:avLst>
                    <a:gd name="adj" fmla="val 44084"/>
                  </a:avLst>
                </a:prstGeom>
                <a:solidFill>
                  <a:srgbClr val="F08200"/>
                </a:solidFill>
              </p:spPr>
              <p:txBody>
                <a:bodyPr wrap="square" rtlCol="0" anchor="ctr">
                  <a:spAutoFit/>
                </a:bodyPr>
                <a:lstStyle/>
                <a:p>
                  <a:pPr algn="ctr"/>
                  <a:r>
                    <a:rPr lang="ja-JP" altLang="en-US" sz="2000" b="1" dirty="0">
                      <a:solidFill>
                        <a:schemeClr val="bg1"/>
                      </a:solidFill>
                    </a:rPr>
                    <a:t>参考</a:t>
                  </a:r>
                  <a:endParaRPr kumimoji="1" lang="en-US" altLang="ja-JP" sz="2000" b="1" dirty="0">
                    <a:solidFill>
                      <a:schemeClr val="bg1"/>
                    </a:solidFill>
                  </a:endParaRPr>
                </a:p>
              </p:txBody>
            </p:sp>
          </p:grpSp>
        </p:grpSp>
      </p:grpSp>
      <p:sp>
        <p:nvSpPr>
          <p:cNvPr id="20" name="楕円 19">
            <a:extLst>
              <a:ext uri="{FF2B5EF4-FFF2-40B4-BE49-F238E27FC236}">
                <a16:creationId xmlns:a16="http://schemas.microsoft.com/office/drawing/2014/main" id="{FA88E290-975B-F498-482D-60E522BDCC6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フッター プレースホルダー 5">
            <a:extLst>
              <a:ext uri="{FF2B5EF4-FFF2-40B4-BE49-F238E27FC236}">
                <a16:creationId xmlns:a16="http://schemas.microsoft.com/office/drawing/2014/main" id="{D3B0A44B-6EA4-8DC7-AF5B-05997202E4CC}"/>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sp>
        <p:nvSpPr>
          <p:cNvPr id="24" name="スライド番号プレースホルダー 3">
            <a:extLst>
              <a:ext uri="{FF2B5EF4-FFF2-40B4-BE49-F238E27FC236}">
                <a16:creationId xmlns:a16="http://schemas.microsoft.com/office/drawing/2014/main" id="{CC35B10F-548A-BE73-38B2-E4F47E064F3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a:t>
            </a:fld>
            <a:endParaRPr kumimoji="1" lang="ja-JP" altLang="en-US" sz="1800" b="1" dirty="0">
              <a:solidFill>
                <a:schemeClr val="tx1"/>
              </a:solidFill>
              <a:ea typeface="Meiryo UI" panose="020B0604030504040204" pitchFamily="50" charset="-128"/>
            </a:endParaRPr>
          </a:p>
        </p:txBody>
      </p:sp>
      <p:sp>
        <p:nvSpPr>
          <p:cNvPr id="25" name="テキスト ボックス 24">
            <a:extLst>
              <a:ext uri="{FF2B5EF4-FFF2-40B4-BE49-F238E27FC236}">
                <a16:creationId xmlns:a16="http://schemas.microsoft.com/office/drawing/2014/main" id="{389C1D6C-9012-2E6C-91E8-DAD1A074A1C5}"/>
              </a:ext>
            </a:extLst>
          </p:cNvPr>
          <p:cNvSpPr txBox="1"/>
          <p:nvPr/>
        </p:nvSpPr>
        <p:spPr>
          <a:xfrm>
            <a:off x="2477456" y="458803"/>
            <a:ext cx="6156128"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 </a:t>
            </a:r>
            <a:r>
              <a:rPr lang="en-US" altLang="ja-JP" sz="4000" b="1" i="0" u="none" strike="noStrike" baseline="0" dirty="0">
                <a:latin typeface="UD デジタル 教科書体 NP-B" panose="02020700000000000000" pitchFamily="18" charset="-128"/>
                <a:ea typeface="UD デジタル 教科書体 NP-B" panose="02020700000000000000" pitchFamily="18" charset="-128"/>
              </a:rPr>
              <a:t>60</a:t>
            </a:r>
            <a:r>
              <a:rPr lang="ja-JP" altLang="en-US" sz="4000" b="1" dirty="0">
                <a:latin typeface="UD デジタル 教科書体 NP-B" panose="02020700000000000000" pitchFamily="18" charset="-128"/>
                <a:ea typeface="UD デジタル 教科書体 NP-B" panose="02020700000000000000" pitchFamily="18" charset="-128"/>
              </a:rPr>
              <a:t>歳以上の人の雇用保険</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5008CDAE-1330-DCFD-2843-70F3933E871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5387955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472</Words>
  <Application>Microsoft Office PowerPoint</Application>
  <PresentationFormat>ワイド画面</PresentationFormat>
  <Paragraphs>36</Paragraphs>
  <Slides>2</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Meiryo UI</vt:lpstr>
      <vt:lpstr>PUDShinGoPr6N-Light</vt:lpstr>
      <vt:lpstr>UD デジタル 教科書体 NP-B</vt:lpstr>
      <vt:lpstr>游ゴシック</vt:lpstr>
      <vt:lpstr>游ゴシック Light</vt:lpstr>
      <vt:lpstr>Arial</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渡辺 睦</dc:creator>
  <cp:lastModifiedBy>渡辺 睦</cp:lastModifiedBy>
  <cp:revision>1</cp:revision>
  <dcterms:created xsi:type="dcterms:W3CDTF">2026-08-18T02:37:19Z</dcterms:created>
  <dcterms:modified xsi:type="dcterms:W3CDTF">2026-08-18T02:37:54Z</dcterms:modified>
</cp:coreProperties>
</file>