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90" r:id="rId2"/>
    <p:sldId id="291" r:id="rId3"/>
    <p:sldId id="356" r:id="rId4"/>
    <p:sldId id="292" r:id="rId5"/>
    <p:sldId id="293" r:id="rId6"/>
    <p:sldId id="294" r:id="rId7"/>
    <p:sldId id="295" r:id="rId8"/>
    <p:sldId id="296" r:id="rId9"/>
    <p:sldId id="297" r:id="rId10"/>
    <p:sldId id="298" r:id="rId11"/>
    <p:sldId id="299" r:id="rId1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697" autoAdjust="0"/>
  </p:normalViewPr>
  <p:slideViewPr>
    <p:cSldViewPr snapToGrid="0">
      <p:cViewPr varScale="1">
        <p:scale>
          <a:sx n="103" d="100"/>
          <a:sy n="103" d="100"/>
        </p:scale>
        <p:origin x="91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2C1255-D87B-4FF3-A4B6-02F22A66ED13}"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23F18F-035E-4481-AE97-EC7BB357CF10}" type="slidenum">
              <a:rPr kumimoji="1" lang="ja-JP" altLang="en-US" smtClean="0"/>
              <a:t>‹#›</a:t>
            </a:fld>
            <a:endParaRPr kumimoji="1" lang="ja-JP" altLang="en-US"/>
          </a:p>
        </p:txBody>
      </p:sp>
    </p:spTree>
    <p:extLst>
      <p:ext uri="{BB962C8B-B14F-4D97-AF65-F5344CB8AC3E}">
        <p14:creationId xmlns:p14="http://schemas.microsoft.com/office/powerpoint/2010/main" val="14877042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a:t>
            </a:fld>
            <a:endParaRPr kumimoji="1" lang="ja-JP" altLang="en-US"/>
          </a:p>
        </p:txBody>
      </p:sp>
    </p:spTree>
    <p:extLst>
      <p:ext uri="{BB962C8B-B14F-4D97-AF65-F5344CB8AC3E}">
        <p14:creationId xmlns:p14="http://schemas.microsoft.com/office/powerpoint/2010/main" val="1553055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60</a:t>
            </a:r>
            <a:r>
              <a:rPr kumimoji="1" lang="ja-JP" altLang="en-US" dirty="0"/>
              <a:t>歳以上の人の平均余命は、スライド</a:t>
            </a:r>
            <a:r>
              <a:rPr kumimoji="1" lang="en-US" altLang="ja-JP" dirty="0"/>
              <a:t>11</a:t>
            </a:r>
            <a:r>
              <a:rPr kumimoji="1" lang="ja-JP" altLang="en-US" dirty="0"/>
              <a:t>ページ・冊子</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一括ダウンロード版</a:t>
            </a:r>
            <a:r>
              <a:rPr kumimoji="1" lang="en-US" altLang="ja-JP" sz="1200" b="0" i="0" u="none" strike="noStrike" kern="1200" baseline="0" dirty="0">
                <a:solidFill>
                  <a:schemeClr val="tx1"/>
                </a:solidFill>
                <a:latin typeface="+mn-lt"/>
                <a:ea typeface="+mn-ea"/>
                <a:cs typeface="+mn-cs"/>
              </a:rPr>
              <a:t>)</a:t>
            </a:r>
            <a:r>
              <a:rPr kumimoji="1" lang="ja-JP" altLang="en-US" dirty="0"/>
              <a:t>７ページで確認できますが、</a:t>
            </a:r>
            <a:r>
              <a:rPr kumimoji="1" lang="en-US" altLang="ja-JP" dirty="0"/>
              <a:t>60</a:t>
            </a:r>
            <a:r>
              <a:rPr kumimoji="1" lang="ja-JP" altLang="en-US" dirty="0"/>
              <a:t>歳未満の人の平均余命は簡易生命表で確認してみましょう。</a:t>
            </a:r>
            <a:endParaRPr kumimoji="1" lang="en-US" altLang="ja-JP" dirty="0"/>
          </a:p>
          <a:p>
            <a:endParaRPr kumimoji="1" lang="en-US" altLang="ja-JP" dirty="0"/>
          </a:p>
          <a:p>
            <a:r>
              <a:rPr kumimoji="1" lang="ja-JP" altLang="en-US" dirty="0"/>
              <a:t>＜ご参考＞厚生労働省「簡易生命表」</a:t>
            </a:r>
            <a:endParaRPr kumimoji="1" lang="en-US" altLang="ja-JP" dirty="0"/>
          </a:p>
          <a:p>
            <a:r>
              <a:rPr kumimoji="1" lang="en-US" altLang="ja-JP" dirty="0"/>
              <a:t>https://www.mhlw.go.jp/toukei/saikin/hw/seimei/list54-57-02.html</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11</a:t>
            </a:fld>
            <a:endParaRPr kumimoji="1" lang="ja-JP" altLang="en-US"/>
          </a:p>
        </p:txBody>
      </p:sp>
    </p:spTree>
    <p:extLst>
      <p:ext uri="{BB962C8B-B14F-4D97-AF65-F5344CB8AC3E}">
        <p14:creationId xmlns:p14="http://schemas.microsoft.com/office/powerpoint/2010/main" val="1962094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老齢厚生年金は、総報酬制が導入された</a:t>
            </a:r>
            <a:r>
              <a:rPr kumimoji="1" lang="en-US" altLang="ja-JP" sz="1200" b="0" i="0" u="none" strike="noStrike" kern="1200" baseline="0" dirty="0">
                <a:solidFill>
                  <a:schemeClr val="tx1"/>
                </a:solidFill>
                <a:latin typeface="+mn-lt"/>
                <a:ea typeface="+mn-ea"/>
                <a:cs typeface="+mn-cs"/>
              </a:rPr>
              <a:t>2003</a:t>
            </a:r>
            <a:r>
              <a:rPr kumimoji="1" lang="ja-JP" altLang="en-US" sz="1200" b="0" i="0" u="none" strike="noStrike" kern="1200" baseline="0" dirty="0">
                <a:solidFill>
                  <a:schemeClr val="tx1"/>
                </a:solidFill>
                <a:latin typeface="+mn-lt"/>
                <a:ea typeface="+mn-ea"/>
                <a:cs typeface="+mn-cs"/>
              </a:rPr>
              <a:t>（平成</a:t>
            </a:r>
            <a:r>
              <a:rPr kumimoji="1" lang="en-US" altLang="ja-JP" sz="1200" b="0" i="0" u="none" strike="noStrike" kern="1200" baseline="0" dirty="0">
                <a:solidFill>
                  <a:schemeClr val="tx1"/>
                </a:solidFill>
                <a:latin typeface="+mn-lt"/>
                <a:ea typeface="+mn-ea"/>
                <a:cs typeface="+mn-cs"/>
              </a:rPr>
              <a:t>15</a:t>
            </a:r>
            <a:r>
              <a:rPr kumimoji="1" lang="ja-JP" altLang="en-US" sz="1200" b="0" i="0" u="none" strike="noStrike" kern="1200" baseline="0" dirty="0">
                <a:solidFill>
                  <a:schemeClr val="tx1"/>
                </a:solidFill>
                <a:latin typeface="+mn-lt"/>
                <a:ea typeface="+mn-ea"/>
                <a:cs typeface="+mn-cs"/>
              </a:rPr>
              <a:t>）年</a:t>
            </a:r>
            <a:r>
              <a:rPr kumimoji="1" lang="en-US" altLang="ja-JP" sz="1200" b="0" i="0" u="none" strike="noStrike" kern="1200" baseline="0" dirty="0">
                <a:solidFill>
                  <a:schemeClr val="tx1"/>
                </a:solidFill>
                <a:latin typeface="+mn-lt"/>
                <a:ea typeface="+mn-ea"/>
                <a:cs typeface="+mn-cs"/>
              </a:rPr>
              <a:t>4</a:t>
            </a:r>
            <a:r>
              <a:rPr kumimoji="1" lang="ja-JP" altLang="en-US" sz="1200" b="0" i="0" u="none" strike="noStrike" kern="1200" baseline="0" dirty="0">
                <a:solidFill>
                  <a:schemeClr val="tx1"/>
                </a:solidFill>
                <a:latin typeface="+mn-lt"/>
                <a:ea typeface="+mn-ea"/>
                <a:cs typeface="+mn-cs"/>
              </a:rPr>
              <a:t>月前後で計算が変わります。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＜ご参考＞</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・おおよその年金額を知りたいときは、「老齢基礎年金早見表」「老齢厚生年金早見表」をご覧ください。　</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➡スライド</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一括ダウンロード版</a:t>
            </a:r>
            <a:r>
              <a:rPr kumimoji="1" lang="en-US" altLang="ja-JP" sz="1200" b="0" i="0" u="none" strike="noStrike" kern="1200" baseline="0" dirty="0">
                <a:solidFill>
                  <a:schemeClr val="tx1"/>
                </a:solidFill>
                <a:latin typeface="+mn-lt"/>
                <a:ea typeface="+mn-ea"/>
                <a:cs typeface="+mn-cs"/>
              </a:rPr>
              <a:t>)21</a:t>
            </a:r>
            <a:r>
              <a:rPr kumimoji="1" lang="ja-JP" altLang="en-US" sz="1200" b="0" i="0" u="none" strike="noStrike" kern="1200" baseline="0" dirty="0">
                <a:solidFill>
                  <a:schemeClr val="tx1"/>
                </a:solidFill>
                <a:latin typeface="+mn-lt"/>
                <a:ea typeface="+mn-ea"/>
                <a:cs typeface="+mn-cs"/>
              </a:rPr>
              <a:t>ページ・</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分割版</a:t>
            </a:r>
            <a:r>
              <a:rPr kumimoji="1" lang="en-US" altLang="ja-JP" sz="1200" b="0" i="0" u="none" strike="noStrike" kern="1200" baseline="0" dirty="0">
                <a:solidFill>
                  <a:schemeClr val="tx1"/>
                </a:solidFill>
                <a:latin typeface="+mn-lt"/>
                <a:ea typeface="+mn-ea"/>
                <a:cs typeface="+mn-cs"/>
              </a:rPr>
              <a:t>)5</a:t>
            </a:r>
            <a:r>
              <a:rPr kumimoji="1" lang="ja-JP" altLang="en-US" sz="1200" b="0" i="0" u="none" strike="noStrike" kern="1200" baseline="0" dirty="0">
                <a:solidFill>
                  <a:schemeClr val="tx1"/>
                </a:solidFill>
                <a:latin typeface="+mn-lt"/>
                <a:ea typeface="+mn-ea"/>
                <a:cs typeface="+mn-cs"/>
              </a:rPr>
              <a:t>ページ、冊子</a:t>
            </a:r>
            <a:r>
              <a:rPr kumimoji="1" lang="en-US" altLang="ja-JP" sz="1200" b="0" i="0" u="none" strike="noStrike" kern="1200" baseline="0" dirty="0">
                <a:solidFill>
                  <a:schemeClr val="tx1"/>
                </a:solidFill>
                <a:latin typeface="+mn-lt"/>
                <a:ea typeface="+mn-ea"/>
                <a:cs typeface="+mn-cs"/>
              </a:rPr>
              <a:t>11</a:t>
            </a:r>
            <a:r>
              <a:rPr kumimoji="1" lang="ja-JP" altLang="en-US" sz="1200" b="0" i="0" u="none" strike="noStrike" kern="1200" baseline="0">
                <a:solidFill>
                  <a:schemeClr val="tx1"/>
                </a:solidFill>
                <a:latin typeface="+mn-lt"/>
                <a:ea typeface="+mn-ea"/>
                <a:cs typeface="+mn-cs"/>
              </a:rPr>
              <a:t>ページ参照</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・あなたの年金額を確認したいときは、ねんきん定期便やねんきんネットで確認することもできます。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➡スライド</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一括ダウンロード版</a:t>
            </a:r>
            <a:r>
              <a:rPr kumimoji="1" lang="en-US" altLang="ja-JP" sz="1200" b="0" i="0" u="none" strike="noStrike" kern="1200" baseline="0" dirty="0">
                <a:solidFill>
                  <a:schemeClr val="tx1"/>
                </a:solidFill>
                <a:latin typeface="+mn-lt"/>
                <a:ea typeface="+mn-ea"/>
                <a:cs typeface="+mn-cs"/>
              </a:rPr>
              <a:t>)22</a:t>
            </a:r>
            <a:r>
              <a:rPr kumimoji="1" lang="ja-JP" altLang="en-US" sz="1200" b="0" i="0" u="none" strike="noStrike" kern="1200" baseline="0" dirty="0">
                <a:solidFill>
                  <a:schemeClr val="tx1"/>
                </a:solidFill>
                <a:latin typeface="+mn-lt"/>
                <a:ea typeface="+mn-ea"/>
                <a:cs typeface="+mn-cs"/>
              </a:rPr>
              <a:t>ページ・</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分割版</a:t>
            </a:r>
            <a:r>
              <a:rPr kumimoji="1" lang="en-US" altLang="ja-JP" sz="1200" b="0" i="0" u="none" strike="noStrike" kern="1200" baseline="0" dirty="0">
                <a:solidFill>
                  <a:schemeClr val="tx1"/>
                </a:solidFill>
                <a:latin typeface="+mn-lt"/>
                <a:ea typeface="+mn-ea"/>
                <a:cs typeface="+mn-cs"/>
              </a:rPr>
              <a:t>)6</a:t>
            </a:r>
            <a:r>
              <a:rPr kumimoji="1" lang="ja-JP" altLang="en-US" sz="1200" b="0" i="0" u="none" strike="noStrike" kern="1200" baseline="0" dirty="0">
                <a:solidFill>
                  <a:schemeClr val="tx1"/>
                </a:solidFill>
                <a:latin typeface="+mn-lt"/>
                <a:ea typeface="+mn-ea"/>
                <a:cs typeface="+mn-cs"/>
              </a:rPr>
              <a:t>ページ、冊子</a:t>
            </a:r>
            <a:r>
              <a:rPr kumimoji="1" lang="en-US" altLang="ja-JP" sz="1200" b="0" i="0" u="none" strike="noStrike" kern="1200" baseline="0" dirty="0">
                <a:solidFill>
                  <a:schemeClr val="tx1"/>
                </a:solidFill>
                <a:latin typeface="+mn-lt"/>
                <a:ea typeface="+mn-ea"/>
                <a:cs typeface="+mn-cs"/>
              </a:rPr>
              <a:t>11</a:t>
            </a:r>
            <a:r>
              <a:rPr kumimoji="1" lang="ja-JP" altLang="en-US" sz="1200" b="0" i="0" u="none" strike="noStrike" kern="1200" baseline="0" dirty="0">
                <a:solidFill>
                  <a:schemeClr val="tx1"/>
                </a:solidFill>
                <a:latin typeface="+mn-lt"/>
                <a:ea typeface="+mn-ea"/>
                <a:cs typeface="+mn-cs"/>
              </a:rPr>
              <a:t>ページ参照</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a:t>
            </a:fld>
            <a:endParaRPr kumimoji="1" lang="ja-JP" altLang="en-US"/>
          </a:p>
        </p:txBody>
      </p:sp>
    </p:spTree>
    <p:extLst>
      <p:ext uri="{BB962C8B-B14F-4D97-AF65-F5344CB8AC3E}">
        <p14:creationId xmlns:p14="http://schemas.microsoft.com/office/powerpoint/2010/main" val="3761867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a:t>
            </a:fld>
            <a:endParaRPr kumimoji="1" lang="ja-JP" altLang="en-US"/>
          </a:p>
        </p:txBody>
      </p:sp>
    </p:spTree>
    <p:extLst>
      <p:ext uri="{BB962C8B-B14F-4D97-AF65-F5344CB8AC3E}">
        <p14:creationId xmlns:p14="http://schemas.microsoft.com/office/powerpoint/2010/main" val="407862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a:t>
            </a:fld>
            <a:endParaRPr kumimoji="1" lang="ja-JP" altLang="en-US"/>
          </a:p>
        </p:txBody>
      </p:sp>
    </p:spTree>
    <p:extLst>
      <p:ext uri="{BB962C8B-B14F-4D97-AF65-F5344CB8AC3E}">
        <p14:creationId xmlns:p14="http://schemas.microsoft.com/office/powerpoint/2010/main" val="3353815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事例：会社員・田中さんの老齢年金（スライド前ページ）で考えると、</a:t>
            </a:r>
            <a:endParaRPr kumimoji="1" lang="en-US" altLang="ja-JP" dirty="0"/>
          </a:p>
          <a:p>
            <a:r>
              <a:rPr kumimoji="1" lang="ja-JP" altLang="en-US" dirty="0"/>
              <a:t>国民年金に</a:t>
            </a:r>
            <a:r>
              <a:rPr kumimoji="1" lang="en-US" altLang="ja-JP" dirty="0"/>
              <a:t>40</a:t>
            </a:r>
            <a:r>
              <a:rPr kumimoji="1" lang="ja-JP" altLang="en-US" dirty="0"/>
              <a:t>年加入なので、老齢基礎年金は</a:t>
            </a:r>
            <a:r>
              <a:rPr kumimoji="1" lang="en-US" altLang="ja-JP" dirty="0"/>
              <a:t>84.7</a:t>
            </a:r>
            <a:r>
              <a:rPr kumimoji="1" lang="ja-JP" altLang="en-US" dirty="0"/>
              <a:t>万円／年、</a:t>
            </a:r>
            <a:endParaRPr kumimoji="1" lang="en-US" altLang="ja-JP" dirty="0"/>
          </a:p>
          <a:p>
            <a:r>
              <a:rPr kumimoji="1" lang="ja-JP" altLang="en-US" dirty="0"/>
              <a:t>厚生年金に</a:t>
            </a:r>
            <a:r>
              <a:rPr kumimoji="1" lang="en-US" altLang="ja-JP" dirty="0"/>
              <a:t>38</a:t>
            </a:r>
            <a:r>
              <a:rPr kumimoji="1" lang="ja-JP" altLang="en-US" dirty="0"/>
              <a:t>年加入・平均年収</a:t>
            </a:r>
            <a:r>
              <a:rPr kumimoji="1" lang="en-US" altLang="ja-JP" dirty="0"/>
              <a:t>500</a:t>
            </a:r>
            <a:r>
              <a:rPr kumimoji="1" lang="ja-JP" altLang="en-US" dirty="0"/>
              <a:t>万円なので、老齢厚生年金は</a:t>
            </a:r>
            <a:r>
              <a:rPr kumimoji="1" lang="en-US" altLang="ja-JP" dirty="0"/>
              <a:t>104.2</a:t>
            </a:r>
            <a:r>
              <a:rPr kumimoji="1" lang="ja-JP" altLang="en-US" dirty="0"/>
              <a:t>万円／年となります。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a:t>
            </a:fld>
            <a:endParaRPr kumimoji="1" lang="ja-JP" altLang="en-US"/>
          </a:p>
        </p:txBody>
      </p:sp>
    </p:spTree>
    <p:extLst>
      <p:ext uri="{BB962C8B-B14F-4D97-AF65-F5344CB8AC3E}">
        <p14:creationId xmlns:p14="http://schemas.microsoft.com/office/powerpoint/2010/main" val="693671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a:t>
            </a:fld>
            <a:endParaRPr kumimoji="1" lang="ja-JP" altLang="en-US"/>
          </a:p>
        </p:txBody>
      </p:sp>
    </p:spTree>
    <p:extLst>
      <p:ext uri="{BB962C8B-B14F-4D97-AF65-F5344CB8AC3E}">
        <p14:creationId xmlns:p14="http://schemas.microsoft.com/office/powerpoint/2010/main" val="1475373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老齢年金は原則</a:t>
            </a:r>
            <a:r>
              <a:rPr kumimoji="1" lang="en-US" altLang="ja-JP" sz="1200" b="0" i="0" u="none" strike="noStrike" kern="1200" baseline="0" dirty="0">
                <a:solidFill>
                  <a:schemeClr val="tx1"/>
                </a:solidFill>
                <a:latin typeface="+mn-lt"/>
                <a:ea typeface="+mn-ea"/>
                <a:cs typeface="+mn-cs"/>
              </a:rPr>
              <a:t>65 </a:t>
            </a:r>
            <a:r>
              <a:rPr kumimoji="1" lang="ja-JP" altLang="en-US" sz="1200" b="0" i="0" u="none" strike="noStrike" kern="1200" baseline="0" dirty="0">
                <a:solidFill>
                  <a:schemeClr val="tx1"/>
                </a:solidFill>
                <a:latin typeface="+mn-lt"/>
                <a:ea typeface="+mn-ea"/>
                <a:cs typeface="+mn-cs"/>
              </a:rPr>
              <a:t>歳から受け取れますが、</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早く受け取りたい人は</a:t>
            </a:r>
            <a:r>
              <a:rPr kumimoji="1" lang="en-US" altLang="ja-JP" sz="1200" b="0" i="0" u="none" strike="noStrike" kern="1200" baseline="0" dirty="0">
                <a:solidFill>
                  <a:schemeClr val="tx1"/>
                </a:solidFill>
                <a:latin typeface="+mn-lt"/>
                <a:ea typeface="+mn-ea"/>
                <a:cs typeface="+mn-cs"/>
              </a:rPr>
              <a:t>60 </a:t>
            </a:r>
            <a:r>
              <a:rPr kumimoji="1" lang="ja-JP" altLang="en-US" sz="1200" b="0" i="0" u="none" strike="noStrike" kern="1200" baseline="0" dirty="0">
                <a:solidFill>
                  <a:schemeClr val="tx1"/>
                </a:solidFill>
                <a:latin typeface="+mn-lt"/>
                <a:ea typeface="+mn-ea"/>
                <a:cs typeface="+mn-cs"/>
              </a:rPr>
              <a:t>歳から</a:t>
            </a:r>
            <a:r>
              <a:rPr kumimoji="1" lang="en-US" altLang="ja-JP" sz="1200" b="0" i="0" u="none" strike="noStrike" kern="1200" baseline="0" dirty="0">
                <a:solidFill>
                  <a:schemeClr val="tx1"/>
                </a:solidFill>
                <a:latin typeface="+mn-lt"/>
                <a:ea typeface="+mn-ea"/>
                <a:cs typeface="+mn-cs"/>
              </a:rPr>
              <a:t>65 </a:t>
            </a:r>
            <a:r>
              <a:rPr kumimoji="1" lang="ja-JP" altLang="en-US" sz="1200" b="0" i="0" u="none" strike="noStrike" kern="1200" baseline="0" dirty="0">
                <a:solidFill>
                  <a:schemeClr val="tx1"/>
                </a:solidFill>
                <a:latin typeface="+mn-lt"/>
                <a:ea typeface="+mn-ea"/>
                <a:cs typeface="+mn-cs"/>
              </a:rPr>
              <a:t>歳になるまでの間に１カ月単位で繰り上げることができます。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一方で遅らせてもよい人は</a:t>
            </a:r>
            <a:r>
              <a:rPr kumimoji="1" lang="en-US" altLang="ja-JP" sz="1200" b="0" i="0" u="none" strike="noStrike" kern="1200" baseline="0" dirty="0">
                <a:solidFill>
                  <a:schemeClr val="tx1"/>
                </a:solidFill>
                <a:latin typeface="+mn-lt"/>
                <a:ea typeface="+mn-ea"/>
                <a:cs typeface="+mn-cs"/>
              </a:rPr>
              <a:t>66 </a:t>
            </a:r>
            <a:r>
              <a:rPr kumimoji="1" lang="ja-JP" altLang="en-US" sz="1200" b="0" i="0" u="none" strike="noStrike" kern="1200" baseline="0" dirty="0">
                <a:solidFill>
                  <a:schemeClr val="tx1"/>
                </a:solidFill>
                <a:latin typeface="+mn-lt"/>
                <a:ea typeface="+mn-ea"/>
                <a:cs typeface="+mn-cs"/>
              </a:rPr>
              <a:t>歳から</a:t>
            </a:r>
            <a:r>
              <a:rPr kumimoji="1" lang="en-US" altLang="ja-JP" sz="1200" b="0" i="0" u="none" strike="noStrike" kern="1200" baseline="0" dirty="0">
                <a:solidFill>
                  <a:schemeClr val="tx1"/>
                </a:solidFill>
                <a:latin typeface="+mn-lt"/>
                <a:ea typeface="+mn-ea"/>
                <a:cs typeface="+mn-cs"/>
              </a:rPr>
              <a:t>75 </a:t>
            </a:r>
            <a:r>
              <a:rPr kumimoji="1" lang="ja-JP" altLang="en-US" sz="1200" b="0" i="0" u="none" strike="noStrike" kern="1200" baseline="0" dirty="0">
                <a:solidFill>
                  <a:schemeClr val="tx1"/>
                </a:solidFill>
                <a:latin typeface="+mn-lt"/>
                <a:ea typeface="+mn-ea"/>
                <a:cs typeface="+mn-cs"/>
              </a:rPr>
              <a:t>歳になるまでの間に</a:t>
            </a:r>
            <a:r>
              <a:rPr kumimoji="1" lang="en-US" altLang="ja-JP" sz="1200" b="0" i="0" u="none" strike="noStrike" kern="1200" baseline="0" dirty="0">
                <a:solidFill>
                  <a:schemeClr val="tx1"/>
                </a:solidFill>
                <a:latin typeface="+mn-lt"/>
                <a:ea typeface="+mn-ea"/>
                <a:cs typeface="+mn-cs"/>
              </a:rPr>
              <a:t>1</a:t>
            </a:r>
            <a:r>
              <a:rPr kumimoji="1" lang="ja-JP" altLang="en-US" sz="1200" b="0" i="0" u="none" strike="noStrike" kern="1200" baseline="0" dirty="0">
                <a:solidFill>
                  <a:schemeClr val="tx1"/>
                </a:solidFill>
                <a:latin typeface="+mn-lt"/>
                <a:ea typeface="+mn-ea"/>
                <a:cs typeface="+mn-cs"/>
              </a:rPr>
              <a:t>カ月単位で繰り下げることができます。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a:t>
            </a:fld>
            <a:endParaRPr kumimoji="1" lang="ja-JP" altLang="en-US"/>
          </a:p>
        </p:txBody>
      </p:sp>
    </p:spTree>
    <p:extLst>
      <p:ext uri="{BB962C8B-B14F-4D97-AF65-F5344CB8AC3E}">
        <p14:creationId xmlns:p14="http://schemas.microsoft.com/office/powerpoint/2010/main" val="2544802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8</a:t>
            </a:fld>
            <a:endParaRPr kumimoji="1" lang="ja-JP" altLang="en-US"/>
          </a:p>
        </p:txBody>
      </p:sp>
    </p:spTree>
    <p:extLst>
      <p:ext uri="{BB962C8B-B14F-4D97-AF65-F5344CB8AC3E}">
        <p14:creationId xmlns:p14="http://schemas.microsoft.com/office/powerpoint/2010/main" val="813974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9</a:t>
            </a:fld>
            <a:endParaRPr kumimoji="1" lang="ja-JP" altLang="en-US"/>
          </a:p>
        </p:txBody>
      </p:sp>
    </p:spTree>
    <p:extLst>
      <p:ext uri="{BB962C8B-B14F-4D97-AF65-F5344CB8AC3E}">
        <p14:creationId xmlns:p14="http://schemas.microsoft.com/office/powerpoint/2010/main" val="4129614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73B165-E733-EC22-3B23-2B1C9F7A2ABF}"/>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910AC66-C5CE-5E43-C764-D11D4BE41D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574E344-2ED6-5598-9794-E5969A90DE7D}"/>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96ABF3B9-5978-7604-F222-F310550F6F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8EE75F1-7A6F-FCDE-68D2-F66A49B8B879}"/>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1974906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086E78-56A0-981F-C040-7A154299023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CBBCE47-1450-83D2-09D8-027211D9BAC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AB5A5AE-E9EE-2A66-CF01-FDA7DEB2CCD8}"/>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40B33207-BC32-7027-C0E3-189D199D5DA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E7CA65F-D40D-C2F9-5387-671BD43248A8}"/>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3569594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18016D1-15C0-E071-7837-CEC1B039EFA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E20DCCB-46BF-9589-B1C0-D0A218F5F0C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B235F3A-4470-043F-8072-A6BFEB9BDDAF}"/>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B7D3A33D-0EFF-24A4-BABA-5BEC6081072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DE7B58E-B52A-39A6-EB82-1A8885AEEFCA}"/>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337066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805D7C-9326-BD87-8DB3-A5440D8E997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CBA5AEA-18DB-DB1F-97F2-DCAC1344475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88354AB-8D12-2166-9F57-C86611C79CAA}"/>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F29FCE70-CD61-65AB-261B-D9493A73925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41ABAD8-37CD-4F55-C6EB-9548D1B3B686}"/>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2770919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9376CE-9DC9-82A1-DE6F-2CDCBB54443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103F173-917C-3896-F792-D8B66931B1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3A238FE-79A1-3CFE-9A18-13BDC70EC6A9}"/>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C3FDA03C-A890-331E-36E3-0F054DB647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5678421-1B3B-FBA1-6E2C-19A45F465B2D}"/>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1346487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A8FAC6-2888-9F50-E32E-1531BE1590A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B3064FC-3760-621B-28FB-A291BE7D841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F9171F5-A32A-7E75-F481-5D25D8FC83C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C561E03-9883-0358-7441-F38E122A169F}"/>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40D25234-53F3-6D43-96D5-BEFFDDC7474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93B5500-FB7B-526D-BD67-C0EE14D6C939}"/>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221536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E3DE95-F9FC-BC54-8AA6-354F613660E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E1762D0-F4D1-2977-AA8B-9E101CE319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BFC9AFA-EAFB-684D-4FC0-50203FCE92A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06033B4-3A20-2AD9-4A84-EEB5C470B3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18C9354-C10B-C06F-C310-C24AC073224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5CBA6EA-AE27-50AC-B093-6BD812711EAC}"/>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A70ECADE-675E-39B6-2D79-E8D73EE8552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7D9D76C-B333-BDAE-54DF-5B34A8F1B260}"/>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1400534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F08A8B6-49FA-F399-16AA-18EA33EDA75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3EB080E-89F2-335D-0450-0D1504D5B135}"/>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F2A7B026-0D49-72FA-5EEF-C996F0FEE92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8C66D11-708C-C0BA-6671-1E8989C69911}"/>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3950137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4ED4789-01DB-B8FF-6423-BD152B63B83E}"/>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F80A80F1-CD26-9C8D-0B9F-DED26C3BEAA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5DEF3E8-8DDD-37A1-85B8-4D3C59421883}"/>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3897636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268017-DF81-63B3-2B41-C408FD8C82E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262AEAC-F9C7-B7FA-5DCE-4220A71697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B71BC37-ED98-0937-4C2D-B4B1964462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7A5DCA3-78A1-A8EF-B6AD-24AD6D17E0F5}"/>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CF4EB950-1480-76E9-00DC-0AB2B661C38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C4EBA85-D532-C9FB-843D-E2506645FF6C}"/>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1648791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F2B567-5F71-1271-F6F9-F30ED03FB0B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E8711A5-4613-8B7C-6220-8CB6DD5B56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11B0284-59EE-4C1B-2360-863E4EDFDB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221F887-6A60-11E2-9B7E-A0453E708FBA}"/>
              </a:ext>
            </a:extLst>
          </p:cNvPr>
          <p:cNvSpPr>
            <a:spLocks noGrp="1"/>
          </p:cNvSpPr>
          <p:nvPr>
            <p:ph type="dt" sz="half" idx="10"/>
          </p:nvPr>
        </p:nvSpPr>
        <p:spPr/>
        <p:txBody>
          <a:bodyPr/>
          <a:lstStyle/>
          <a:p>
            <a:fld id="{9F3B27F7-BA88-4D4B-817A-CFB8F058723F}"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3E90B68E-34E4-A41A-88C6-BCFD9FCC0FD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A63C0F7-B9E7-E681-5FCE-671607DA695B}"/>
              </a:ext>
            </a:extLst>
          </p:cNvPr>
          <p:cNvSpPr>
            <a:spLocks noGrp="1"/>
          </p:cNvSpPr>
          <p:nvPr>
            <p:ph type="sldNum" sz="quarter" idx="12"/>
          </p:nvPr>
        </p:nvSpPr>
        <p:spPr/>
        <p:txBody>
          <a:body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351373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4067FF0-3B80-0D86-F64D-1518944455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048009-4F8D-8DDF-AA84-754DC9531F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B0B3BB2-54CD-BE9F-C4C4-45B4E2B056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3B27F7-BA88-4D4B-817A-CFB8F058723F}"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0C32E826-92FA-B0EF-1FEA-627CED4F13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16054E2-3BF8-7623-3992-D36D11E8FF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C0D461A-E3B8-4508-8BDA-05621DB5C238}" type="slidenum">
              <a:rPr kumimoji="1" lang="ja-JP" altLang="en-US" smtClean="0"/>
              <a:t>‹#›</a:t>
            </a:fld>
            <a:endParaRPr kumimoji="1" lang="ja-JP" altLang="en-US"/>
          </a:p>
        </p:txBody>
      </p:sp>
    </p:spTree>
    <p:extLst>
      <p:ext uri="{BB962C8B-B14F-4D97-AF65-F5344CB8AC3E}">
        <p14:creationId xmlns:p14="http://schemas.microsoft.com/office/powerpoint/2010/main" val="3126205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tmp"/><Relationship Id="rId5" Type="http://schemas.openxmlformats.org/officeDocument/2006/relationships/image" Target="../media/image3.tmp"/><Relationship Id="rId4" Type="http://schemas.openxmlformats.org/officeDocument/2006/relationships/image" Target="../media/image2.tmp"/></Relationships>
</file>

<file path=ppt/slides/_rels/slide10.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tmp"/><Relationship Id="rId1" Type="http://schemas.openxmlformats.org/officeDocument/2006/relationships/slideLayout" Target="../slideLayouts/slideLayout7.xml"/><Relationship Id="rId5" Type="http://schemas.openxmlformats.org/officeDocument/2006/relationships/image" Target="../media/image2.tmp"/><Relationship Id="rId4" Type="http://schemas.openxmlformats.org/officeDocument/2006/relationships/image" Target="../media/image20.tmp"/></Relationships>
</file>

<file path=ppt/slides/_rels/slide1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tmp"/><Relationship Id="rId5" Type="http://schemas.openxmlformats.org/officeDocument/2006/relationships/image" Target="../media/image22.tmp"/><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tmp"/><Relationship Id="rId5" Type="http://schemas.openxmlformats.org/officeDocument/2006/relationships/image" Target="../media/image6.tmp"/><Relationship Id="rId4" Type="http://schemas.openxmlformats.org/officeDocument/2006/relationships/image" Target="../media/image1.tmp"/></Relationships>
</file>

<file path=ppt/slides/_rels/slide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tmp"/></Relationships>
</file>

<file path=ppt/slides/_rels/slide4.xml.rels><?xml version="1.0" encoding="UTF-8" standalone="yes"?>
<Relationships xmlns="http://schemas.openxmlformats.org/package/2006/relationships"><Relationship Id="rId3" Type="http://schemas.openxmlformats.org/officeDocument/2006/relationships/image" Target="../media/image1.tmp"/><Relationship Id="rId7" Type="http://schemas.openxmlformats.org/officeDocument/2006/relationships/image" Target="../media/image2.tm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tmp"/><Relationship Id="rId5" Type="http://schemas.openxmlformats.org/officeDocument/2006/relationships/image" Target="../media/image8.tmp"/><Relationship Id="rId4" Type="http://schemas.openxmlformats.org/officeDocument/2006/relationships/image" Target="../media/image7.tmp"/></Relationships>
</file>

<file path=ppt/slides/_rels/slide5.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tmp"/><Relationship Id="rId5" Type="http://schemas.openxmlformats.org/officeDocument/2006/relationships/image" Target="../media/image1.tmp"/><Relationship Id="rId4" Type="http://schemas.openxmlformats.org/officeDocument/2006/relationships/image" Target="../media/image11.tmp"/></Relationships>
</file>

<file path=ppt/slides/_rels/slide6.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tmp"/></Relationships>
</file>

<file path=ppt/slides/_rels/slide7.xml.rels><?xml version="1.0" encoding="UTF-8" standalone="yes"?>
<Relationships xmlns="http://schemas.openxmlformats.org/package/2006/relationships"><Relationship Id="rId3" Type="http://schemas.openxmlformats.org/officeDocument/2006/relationships/image" Target="../media/image1.tmp"/><Relationship Id="rId7" Type="http://schemas.openxmlformats.org/officeDocument/2006/relationships/image" Target="../media/image2.tm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tmp"/><Relationship Id="rId5" Type="http://schemas.openxmlformats.org/officeDocument/2006/relationships/image" Target="../media/image13.tmp"/><Relationship Id="rId4" Type="http://schemas.openxmlformats.org/officeDocument/2006/relationships/image" Target="../media/image12.tmp"/></Relationships>
</file>

<file path=ppt/slides/_rels/slide8.xml.rels><?xml version="1.0" encoding="UTF-8" standalone="yes"?>
<Relationships xmlns="http://schemas.openxmlformats.org/package/2006/relationships"><Relationship Id="rId3" Type="http://schemas.openxmlformats.org/officeDocument/2006/relationships/image" Target="../media/image1.tmp"/><Relationship Id="rId7" Type="http://schemas.openxmlformats.org/officeDocument/2006/relationships/image" Target="../media/image2.tm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tmp"/><Relationship Id="rId5" Type="http://schemas.openxmlformats.org/officeDocument/2006/relationships/image" Target="../media/image16.tmp"/><Relationship Id="rId4" Type="http://schemas.openxmlformats.org/officeDocument/2006/relationships/image" Target="../media/image15.tmp"/></Relationships>
</file>

<file path=ppt/slides/_rels/slide9.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tmp"/><Relationship Id="rId4" Type="http://schemas.openxmlformats.org/officeDocument/2006/relationships/image" Target="../media/image1.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2970F-106C-39A6-C152-0195E61E015D}"/>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283694C1-D90E-2499-914B-50C7DB4D725B}"/>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2BE658BE-E46B-28DF-2398-D12E15C2822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FAA04FD-2E19-F6A2-07FB-A4BDC2F1FA1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D6541E0-7C60-139E-229D-353AF65AE34A}"/>
              </a:ext>
            </a:extLst>
          </p:cNvPr>
          <p:cNvGrpSpPr>
            <a:grpSpLocks noGrp="1" noUngrp="1" noRot="1" noMove="1" noResize="1"/>
          </p:cNvGrpSpPr>
          <p:nvPr/>
        </p:nvGrpSpPr>
        <p:grpSpPr>
          <a:xfrm>
            <a:off x="-19050" y="6176283"/>
            <a:ext cx="1823355" cy="677439"/>
            <a:chOff x="-29936" y="5980339"/>
            <a:chExt cx="1823355" cy="677439"/>
          </a:xfrm>
        </p:grpSpPr>
        <p:sp>
          <p:nvSpPr>
            <p:cNvPr id="7" name="フッター プレースホルダー 5">
              <a:extLst>
                <a:ext uri="{FF2B5EF4-FFF2-40B4-BE49-F238E27FC236}">
                  <a16:creationId xmlns:a16="http://schemas.microsoft.com/office/drawing/2014/main" id="{5B33CC0D-AADA-8223-6792-CDD7CEF26A7B}"/>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DBC9CA6-289F-3037-0448-BD7569299954}"/>
                </a:ext>
              </a:extLst>
            </p:cNvPr>
            <p:cNvSpPr txBox="1">
              <a:spLocks noGrp="1" noRot="1" noMove="1" noResize="1" noEditPoints="1" noAdjustHandles="1" noChangeArrowheads="1" noChangeShapeType="1"/>
            </p:cNvSpPr>
            <p:nvPr/>
          </p:nvSpPr>
          <p:spPr>
            <a:xfrm>
              <a:off x="-25401"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10</a:t>
              </a:r>
              <a:r>
                <a:rPr kumimoji="1" lang="ja-JP" altLang="en-US" sz="1400" dirty="0"/>
                <a:t>ページ</a:t>
              </a:r>
            </a:p>
          </p:txBody>
        </p:sp>
      </p:grpSp>
      <p:grpSp>
        <p:nvGrpSpPr>
          <p:cNvPr id="2" name="グループ化 1">
            <a:extLst>
              <a:ext uri="{FF2B5EF4-FFF2-40B4-BE49-F238E27FC236}">
                <a16:creationId xmlns:a16="http://schemas.microsoft.com/office/drawing/2014/main" id="{45A7B71E-A25E-20FB-483D-6E989147A2AC}"/>
              </a:ext>
            </a:extLst>
          </p:cNvPr>
          <p:cNvGrpSpPr/>
          <p:nvPr/>
        </p:nvGrpSpPr>
        <p:grpSpPr>
          <a:xfrm>
            <a:off x="608132" y="1962912"/>
            <a:ext cx="4798005" cy="541110"/>
            <a:chOff x="668991" y="1966346"/>
            <a:chExt cx="2723840" cy="541110"/>
          </a:xfrm>
        </p:grpSpPr>
        <p:sp>
          <p:nvSpPr>
            <p:cNvPr id="3" name="テキスト ボックス 2">
              <a:extLst>
                <a:ext uri="{FF2B5EF4-FFF2-40B4-BE49-F238E27FC236}">
                  <a16:creationId xmlns:a16="http://schemas.microsoft.com/office/drawing/2014/main" id="{C2498CE6-3250-BE99-A0F1-FEAD3DF3C3FF}"/>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en-US" altLang="ja-JP" sz="2400" b="1" dirty="0">
                  <a:solidFill>
                    <a:schemeClr val="bg1"/>
                  </a:solidFill>
                </a:rPr>
                <a:t>1</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C3AE14A1-4A3D-2A25-2369-D124272973AC}"/>
                </a:ext>
              </a:extLst>
            </p:cNvPr>
            <p:cNvSpPr txBox="1"/>
            <p:nvPr/>
          </p:nvSpPr>
          <p:spPr>
            <a:xfrm>
              <a:off x="981401" y="1984236"/>
              <a:ext cx="2411430" cy="523220"/>
            </a:xfrm>
            <a:prstGeom prst="rect">
              <a:avLst/>
            </a:prstGeom>
            <a:noFill/>
          </p:spPr>
          <p:txBody>
            <a:bodyPr wrap="square">
              <a:spAutoFit/>
            </a:bodyPr>
            <a:lstStyle/>
            <a:p>
              <a:r>
                <a:rPr lang="ja-JP" altLang="en-US" sz="2800" b="1" dirty="0">
                  <a:latin typeface="PUDShinGoPr6N-Medium"/>
                </a:rPr>
                <a:t>老齢年金の仕組み</a:t>
              </a:r>
              <a:endParaRPr lang="ja-JP" altLang="en-US" sz="2800" b="1" dirty="0"/>
            </a:p>
          </p:txBody>
        </p:sp>
      </p:grpSp>
      <p:grpSp>
        <p:nvGrpSpPr>
          <p:cNvPr id="11" name="グループ化 10">
            <a:extLst>
              <a:ext uri="{FF2B5EF4-FFF2-40B4-BE49-F238E27FC236}">
                <a16:creationId xmlns:a16="http://schemas.microsoft.com/office/drawing/2014/main" id="{E34193D7-9B50-43BA-D992-79B1506E2968}"/>
              </a:ext>
            </a:extLst>
          </p:cNvPr>
          <p:cNvGrpSpPr/>
          <p:nvPr/>
        </p:nvGrpSpPr>
        <p:grpSpPr>
          <a:xfrm>
            <a:off x="101600" y="54428"/>
            <a:ext cx="11988800" cy="1395390"/>
            <a:chOff x="101600" y="54428"/>
            <a:chExt cx="11988800" cy="1395390"/>
          </a:xfrm>
        </p:grpSpPr>
        <p:grpSp>
          <p:nvGrpSpPr>
            <p:cNvPr id="21" name="グループ化 20">
              <a:extLst>
                <a:ext uri="{FF2B5EF4-FFF2-40B4-BE49-F238E27FC236}">
                  <a16:creationId xmlns:a16="http://schemas.microsoft.com/office/drawing/2014/main" id="{8CE3A158-5A9D-7DB8-A6C2-C9FFF1300AEF}"/>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F8376D7E-B7D3-2686-D4AC-228EE15464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4973645C-A9CB-DC21-761C-1E85731912C3}"/>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23" name="図 22">
              <a:extLst>
                <a:ext uri="{FF2B5EF4-FFF2-40B4-BE49-F238E27FC236}">
                  <a16:creationId xmlns:a16="http://schemas.microsoft.com/office/drawing/2014/main" id="{F02327FF-EB77-E3C7-33A4-93137C3C4B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3" name="テキスト ボックス 12">
              <a:extLst>
                <a:ext uri="{FF2B5EF4-FFF2-40B4-BE49-F238E27FC236}">
                  <a16:creationId xmlns:a16="http://schemas.microsoft.com/office/drawing/2014/main" id="{690F08C0-00D8-09BA-912C-978E34685291}"/>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grpSp>
      <p:grpSp>
        <p:nvGrpSpPr>
          <p:cNvPr id="18" name="グループ化 17">
            <a:extLst>
              <a:ext uri="{FF2B5EF4-FFF2-40B4-BE49-F238E27FC236}">
                <a16:creationId xmlns:a16="http://schemas.microsoft.com/office/drawing/2014/main" id="{0869CBFE-6659-F923-01AE-18C579BC71C7}"/>
              </a:ext>
            </a:extLst>
          </p:cNvPr>
          <p:cNvGrpSpPr>
            <a:grpSpLocks noGrp="1" noUngrp="1" noRot="1" noMove="1" noResize="1"/>
          </p:cNvGrpSpPr>
          <p:nvPr/>
        </p:nvGrpSpPr>
        <p:grpSpPr>
          <a:xfrm>
            <a:off x="674271" y="2693675"/>
            <a:ext cx="11302465" cy="3011934"/>
            <a:chOff x="594676" y="2693675"/>
            <a:chExt cx="11302465" cy="3011934"/>
          </a:xfrm>
        </p:grpSpPr>
        <p:pic>
          <p:nvPicPr>
            <p:cNvPr id="15" name="図 14">
              <a:extLst>
                <a:ext uri="{FF2B5EF4-FFF2-40B4-BE49-F238E27FC236}">
                  <a16:creationId xmlns:a16="http://schemas.microsoft.com/office/drawing/2014/main" id="{059D7527-E6F0-8F88-5B77-C737918C10A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3038058" y="2693675"/>
              <a:ext cx="8859083" cy="3011934"/>
            </a:xfrm>
            <a:prstGeom prst="rect">
              <a:avLst/>
            </a:prstGeom>
          </p:spPr>
        </p:pic>
        <p:pic>
          <p:nvPicPr>
            <p:cNvPr id="17" name="図 16">
              <a:extLst>
                <a:ext uri="{FF2B5EF4-FFF2-40B4-BE49-F238E27FC236}">
                  <a16:creationId xmlns:a16="http://schemas.microsoft.com/office/drawing/2014/main" id="{D9F57A91-CF94-06B1-AED4-80C2B7E936AD}"/>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594676" y="3084888"/>
              <a:ext cx="2457357" cy="2578301"/>
            </a:xfrm>
            <a:prstGeom prst="rect">
              <a:avLst/>
            </a:prstGeom>
          </p:spPr>
        </p:pic>
      </p:grpSp>
      <p:sp>
        <p:nvSpPr>
          <p:cNvPr id="16" name="フッター プレースホルダー 5">
            <a:extLst>
              <a:ext uri="{FF2B5EF4-FFF2-40B4-BE49-F238E27FC236}">
                <a16:creationId xmlns:a16="http://schemas.microsoft.com/office/drawing/2014/main" id="{07C5034D-6EAE-E1E3-AEEF-6F73164A7F1F}"/>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044212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51FC6-5D74-6981-2AA2-5DB82B44501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8280B3A2-7979-2D7A-1E78-6D751F7C617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456ED56-05A8-104A-C707-5C3B46E81FBA}"/>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1ABA4C4-73FB-40BD-E449-32456E7E7269}"/>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8B5D96C6-AC03-793B-FCCE-3D3F4DAD948A}"/>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1246E859-E815-87FE-0C9C-8963986D4DA7}"/>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9559A04-5013-4E40-F8B7-83F190363671}"/>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13</a:t>
              </a:r>
              <a:r>
                <a:rPr kumimoji="1" lang="ja-JP" altLang="en-US" sz="1400" dirty="0"/>
                <a:t>ページ</a:t>
              </a:r>
            </a:p>
          </p:txBody>
        </p:sp>
      </p:grpSp>
      <p:grpSp>
        <p:nvGrpSpPr>
          <p:cNvPr id="21" name="グループ化 20">
            <a:extLst>
              <a:ext uri="{FF2B5EF4-FFF2-40B4-BE49-F238E27FC236}">
                <a16:creationId xmlns:a16="http://schemas.microsoft.com/office/drawing/2014/main" id="{3D1F62C3-A451-2B72-87CE-33490DFE371D}"/>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8E4283CA-4D0E-A2ED-741B-3284317D3B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F166E062-2339-DABA-D5B5-A1751D62767C}"/>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 name="テキスト ボックス 2">
            <a:extLst>
              <a:ext uri="{FF2B5EF4-FFF2-40B4-BE49-F238E27FC236}">
                <a16:creationId xmlns:a16="http://schemas.microsoft.com/office/drawing/2014/main" id="{522AF109-846B-3DAE-3646-42B567DC4647}"/>
              </a:ext>
            </a:extLst>
          </p:cNvPr>
          <p:cNvSpPr txBox="1"/>
          <p:nvPr/>
        </p:nvSpPr>
        <p:spPr>
          <a:xfrm>
            <a:off x="1281037" y="2442633"/>
            <a:ext cx="9766430" cy="1015663"/>
          </a:xfrm>
          <a:prstGeom prst="rect">
            <a:avLst/>
          </a:prstGeom>
          <a:noFill/>
        </p:spPr>
        <p:txBody>
          <a:bodyPr wrap="square" rtlCol="0">
            <a:spAutoFit/>
          </a:bodyPr>
          <a:lstStyle/>
          <a:p>
            <a:r>
              <a:rPr lang="ja-JP" altLang="en-US" sz="2000" dirty="0"/>
              <a:t>在職老齢年金の支給停止額は、総報酬月額が変動すると再計算されます。</a:t>
            </a:r>
            <a:endParaRPr lang="en-US" altLang="ja-JP" sz="2000" dirty="0"/>
          </a:p>
          <a:p>
            <a:r>
              <a:rPr lang="ja-JP" altLang="en-US" sz="2000" dirty="0"/>
              <a:t>月給 </a:t>
            </a:r>
            <a:r>
              <a:rPr lang="en-US" altLang="ja-JP" sz="2000" dirty="0"/>
              <a:t>( </a:t>
            </a:r>
            <a:r>
              <a:rPr lang="ja-JP" altLang="en-US" sz="2000" dirty="0"/>
              <a:t>標準報酬月額 </a:t>
            </a:r>
            <a:r>
              <a:rPr lang="en-US" altLang="ja-JP" sz="2000" dirty="0"/>
              <a:t>) </a:t>
            </a:r>
            <a:r>
              <a:rPr lang="ja-JP" altLang="en-US" sz="2000" dirty="0"/>
              <a:t>や直近 </a:t>
            </a:r>
            <a:r>
              <a:rPr lang="en-US" altLang="ja-JP" sz="2000" dirty="0"/>
              <a:t>1 </a:t>
            </a:r>
            <a:r>
              <a:rPr lang="ja-JP" altLang="en-US" sz="2000" dirty="0"/>
              <a:t>年間の賞与の額 </a:t>
            </a:r>
            <a:r>
              <a:rPr lang="en-US" altLang="ja-JP" sz="2000" dirty="0"/>
              <a:t>( </a:t>
            </a:r>
            <a:r>
              <a:rPr lang="ja-JP" altLang="en-US" sz="2000" dirty="0"/>
              <a:t>標準賞与額 </a:t>
            </a:r>
            <a:r>
              <a:rPr lang="en-US" altLang="ja-JP" sz="2000" dirty="0"/>
              <a:t>) </a:t>
            </a:r>
            <a:r>
              <a:rPr lang="ja-JP" altLang="en-US" sz="2000" dirty="0"/>
              <a:t>が変わる場合は、</a:t>
            </a:r>
            <a:endParaRPr lang="en-US" altLang="ja-JP" sz="2000" dirty="0"/>
          </a:p>
          <a:p>
            <a:r>
              <a:rPr lang="ja-JP" altLang="en-US" sz="2000" dirty="0"/>
              <a:t>その月から支給停止される金額も変わります。</a:t>
            </a:r>
            <a:endParaRPr kumimoji="1" lang="ja-JP" altLang="en-US" sz="2000" dirty="0"/>
          </a:p>
        </p:txBody>
      </p:sp>
      <p:grpSp>
        <p:nvGrpSpPr>
          <p:cNvPr id="20" name="グループ化 19">
            <a:extLst>
              <a:ext uri="{FF2B5EF4-FFF2-40B4-BE49-F238E27FC236}">
                <a16:creationId xmlns:a16="http://schemas.microsoft.com/office/drawing/2014/main" id="{324CF3A4-6CEF-34DF-30DB-1A6CE741D47D}"/>
              </a:ext>
            </a:extLst>
          </p:cNvPr>
          <p:cNvGrpSpPr/>
          <p:nvPr/>
        </p:nvGrpSpPr>
        <p:grpSpPr>
          <a:xfrm>
            <a:off x="1017960" y="1847886"/>
            <a:ext cx="10607983" cy="523676"/>
            <a:chOff x="688158" y="1575451"/>
            <a:chExt cx="10607983" cy="523676"/>
          </a:xfrm>
        </p:grpSpPr>
        <p:pic>
          <p:nvPicPr>
            <p:cNvPr id="15" name="図 14">
              <a:extLst>
                <a:ext uri="{FF2B5EF4-FFF2-40B4-BE49-F238E27FC236}">
                  <a16:creationId xmlns:a16="http://schemas.microsoft.com/office/drawing/2014/main" id="{377BBED4-31DF-6A5D-162B-47C7B7177E6C}"/>
                </a:ext>
              </a:extLst>
            </p:cNvPr>
            <p:cNvPicPr>
              <a:picLocks noChangeAspect="1"/>
            </p:cNvPicPr>
            <p:nvPr/>
          </p:nvPicPr>
          <p:blipFill>
            <a:blip r:embed="rId3">
              <a:extLst>
                <a:ext uri="{28A0092B-C50C-407E-A947-70E740481C1C}">
                  <a14:useLocalDpi xmlns:a14="http://schemas.microsoft.com/office/drawing/2010/main" val="0"/>
                </a:ext>
              </a:extLst>
            </a:blip>
            <a:srcRect l="1198" r="1"/>
            <a:stretch>
              <a:fillRect/>
            </a:stretch>
          </p:blipFill>
          <p:spPr>
            <a:xfrm>
              <a:off x="688158" y="1575451"/>
              <a:ext cx="1715677" cy="459029"/>
            </a:xfrm>
            <a:prstGeom prst="rect">
              <a:avLst/>
            </a:prstGeom>
          </p:spPr>
        </p:pic>
        <p:sp>
          <p:nvSpPr>
            <p:cNvPr id="17" name="テキスト ボックス 16">
              <a:extLst>
                <a:ext uri="{FF2B5EF4-FFF2-40B4-BE49-F238E27FC236}">
                  <a16:creationId xmlns:a16="http://schemas.microsoft.com/office/drawing/2014/main" id="{2280F2F9-F01D-B27F-0915-1A9D62753FB4}"/>
                </a:ext>
              </a:extLst>
            </p:cNvPr>
            <p:cNvSpPr txBox="1"/>
            <p:nvPr/>
          </p:nvSpPr>
          <p:spPr>
            <a:xfrm>
              <a:off x="2403835" y="1637462"/>
              <a:ext cx="8892306" cy="461665"/>
            </a:xfrm>
            <a:prstGeom prst="rect">
              <a:avLst/>
            </a:prstGeom>
            <a:noFill/>
          </p:spPr>
          <p:txBody>
            <a:bodyPr wrap="square" rtlCol="0">
              <a:spAutoFit/>
            </a:bodyPr>
            <a:lstStyle/>
            <a:p>
              <a:r>
                <a:rPr lang="ja-JP" altLang="en-US" sz="2400" b="1" dirty="0"/>
                <a:t>在職老齢年金の支給停止額は、月額・賞与の変動で変わる</a:t>
              </a:r>
              <a:endParaRPr kumimoji="1" lang="ja-JP" altLang="en-US" sz="2400" b="1" dirty="0"/>
            </a:p>
          </p:txBody>
        </p:sp>
      </p:grpSp>
      <p:grpSp>
        <p:nvGrpSpPr>
          <p:cNvPr id="26" name="グループ化 25">
            <a:extLst>
              <a:ext uri="{FF2B5EF4-FFF2-40B4-BE49-F238E27FC236}">
                <a16:creationId xmlns:a16="http://schemas.microsoft.com/office/drawing/2014/main" id="{EA6A7FFD-F7D3-25BF-3819-33B183E9CB63}"/>
              </a:ext>
            </a:extLst>
          </p:cNvPr>
          <p:cNvGrpSpPr>
            <a:grpSpLocks noGrp="1" noUngrp="1" noRot="1" noMove="1" noResize="1"/>
          </p:cNvGrpSpPr>
          <p:nvPr/>
        </p:nvGrpSpPr>
        <p:grpSpPr>
          <a:xfrm>
            <a:off x="1310065" y="3603796"/>
            <a:ext cx="9766430" cy="2494330"/>
            <a:chOff x="1310065" y="3458656"/>
            <a:chExt cx="9766430" cy="2494330"/>
          </a:xfrm>
        </p:grpSpPr>
        <p:sp>
          <p:nvSpPr>
            <p:cNvPr id="11" name="テキスト ボックス 10">
              <a:extLst>
                <a:ext uri="{FF2B5EF4-FFF2-40B4-BE49-F238E27FC236}">
                  <a16:creationId xmlns:a16="http://schemas.microsoft.com/office/drawing/2014/main" id="{A9B7DB2B-8B15-429B-0A2C-D354CFE370C7}"/>
                </a:ext>
              </a:extLst>
            </p:cNvPr>
            <p:cNvSpPr txBox="1">
              <a:spLocks noGrp="1" noRot="1" noMove="1" noResize="1" noEditPoints="1" noAdjustHandles="1" noChangeArrowheads="1" noChangeShapeType="1"/>
            </p:cNvSpPr>
            <p:nvPr/>
          </p:nvSpPr>
          <p:spPr>
            <a:xfrm>
              <a:off x="1310065" y="3458656"/>
              <a:ext cx="8625526" cy="400110"/>
            </a:xfrm>
            <a:prstGeom prst="rect">
              <a:avLst/>
            </a:prstGeom>
            <a:noFill/>
          </p:spPr>
          <p:txBody>
            <a:bodyPr wrap="square" rtlCol="0">
              <a:spAutoFit/>
            </a:bodyPr>
            <a:lstStyle/>
            <a:p>
              <a:r>
                <a:rPr lang="ja-JP" altLang="en-US" sz="2000" b="1" dirty="0">
                  <a:solidFill>
                    <a:srgbClr val="0070C0"/>
                  </a:solidFill>
                </a:rPr>
                <a:t>■</a:t>
              </a:r>
              <a:r>
                <a:rPr lang="ja-JP" altLang="en-US" sz="2000" b="1" dirty="0"/>
                <a:t>年金を受給しながら納めた厚生年金保険料が年金額に反映される時期</a:t>
              </a:r>
              <a:endParaRPr lang="en-US" altLang="ja-JP" sz="2000" b="1" dirty="0"/>
            </a:p>
          </p:txBody>
        </p:sp>
        <p:pic>
          <p:nvPicPr>
            <p:cNvPr id="24" name="図 23">
              <a:extLst>
                <a:ext uri="{FF2B5EF4-FFF2-40B4-BE49-F238E27FC236}">
                  <a16:creationId xmlns:a16="http://schemas.microsoft.com/office/drawing/2014/main" id="{C72DC63F-A9BB-C0BF-9732-89EF0DECB6DB}"/>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363744" y="3785333"/>
              <a:ext cx="9712751" cy="2167653"/>
            </a:xfrm>
            <a:prstGeom prst="rect">
              <a:avLst/>
            </a:prstGeom>
          </p:spPr>
        </p:pic>
      </p:grpSp>
      <p:pic>
        <p:nvPicPr>
          <p:cNvPr id="10" name="図 9">
            <a:extLst>
              <a:ext uri="{FF2B5EF4-FFF2-40B4-BE49-F238E27FC236}">
                <a16:creationId xmlns:a16="http://schemas.microsoft.com/office/drawing/2014/main" id="{DCEBE671-CE1E-5015-F06A-0E946D525C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6" name="テキスト ボックス 15">
            <a:extLst>
              <a:ext uri="{FF2B5EF4-FFF2-40B4-BE49-F238E27FC236}">
                <a16:creationId xmlns:a16="http://schemas.microsoft.com/office/drawing/2014/main" id="{7D9E3FC4-95B9-C2E8-9000-FF3A7B127C2E}"/>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AC9B8CA7-12C6-9768-9C37-52E23C6055B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513691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7AA0E-803C-468F-278F-FB29C8F8B777}"/>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3BA8550-691C-F8FC-7C05-B5DA69949DB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58D935D-30EB-1443-8432-F5DD3CB2067F}"/>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96E9A67A-A859-7709-AE3C-A38646E42B0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3496930-837D-98F1-4936-70C363845BF6}"/>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E186C998-3C36-8577-D689-1DAB2E937935}"/>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3206BF8-0159-0AFD-5B0B-9A7C36F2B0E0}"/>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13</a:t>
              </a:r>
              <a:r>
                <a:rPr kumimoji="1" lang="ja-JP" altLang="en-US" sz="1400" dirty="0"/>
                <a:t>ページ</a:t>
              </a:r>
            </a:p>
          </p:txBody>
        </p:sp>
      </p:grpSp>
      <p:grpSp>
        <p:nvGrpSpPr>
          <p:cNvPr id="21" name="グループ化 20">
            <a:extLst>
              <a:ext uri="{FF2B5EF4-FFF2-40B4-BE49-F238E27FC236}">
                <a16:creationId xmlns:a16="http://schemas.microsoft.com/office/drawing/2014/main" id="{527122B5-C0C8-5F80-EB61-F230FF9EE679}"/>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32D08D24-5F67-6C97-7593-B61CBE93C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F2E92E2B-0976-5DB2-50FF-88180E0F9311}"/>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aphicFrame>
        <p:nvGraphicFramePr>
          <p:cNvPr id="3" name="表 2">
            <a:extLst>
              <a:ext uri="{FF2B5EF4-FFF2-40B4-BE49-F238E27FC236}">
                <a16:creationId xmlns:a16="http://schemas.microsoft.com/office/drawing/2014/main" id="{AA8518EB-77B2-A77D-4920-3DB4FF4FD57F}"/>
              </a:ext>
            </a:extLst>
          </p:cNvPr>
          <p:cNvGraphicFramePr>
            <a:graphicFrameLocks noGrp="1" noDrilldown="1" noMove="1" noResize="1"/>
          </p:cNvGraphicFramePr>
          <p:nvPr/>
        </p:nvGraphicFramePr>
        <p:xfrm>
          <a:off x="2666138" y="2383813"/>
          <a:ext cx="7388642" cy="2772000"/>
        </p:xfrm>
        <a:graphic>
          <a:graphicData uri="http://schemas.openxmlformats.org/drawingml/2006/table">
            <a:tbl>
              <a:tblPr firstRow="1" bandRow="1">
                <a:tableStyleId>{5940675A-B579-460E-94D1-54222C63F5DA}</a:tableStyleId>
              </a:tblPr>
              <a:tblGrid>
                <a:gridCol w="2747268">
                  <a:extLst>
                    <a:ext uri="{9D8B030D-6E8A-4147-A177-3AD203B41FA5}">
                      <a16:colId xmlns:a16="http://schemas.microsoft.com/office/drawing/2014/main" val="1724699080"/>
                    </a:ext>
                  </a:extLst>
                </a:gridCol>
                <a:gridCol w="4641374">
                  <a:extLst>
                    <a:ext uri="{9D8B030D-6E8A-4147-A177-3AD203B41FA5}">
                      <a16:colId xmlns:a16="http://schemas.microsoft.com/office/drawing/2014/main" val="427729789"/>
                    </a:ext>
                  </a:extLst>
                </a:gridCol>
              </a:tblGrid>
              <a:tr h="693000">
                <a:tc>
                  <a:txBody>
                    <a:bodyPr/>
                    <a:lstStyle/>
                    <a:p>
                      <a:pPr algn="ctr"/>
                      <a:r>
                        <a:rPr kumimoji="1" lang="ja-JP" altLang="en-US" sz="2800" b="1" dirty="0"/>
                        <a:t>①厚生年金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a:txBody>
                    <a:bodyPr/>
                    <a:lstStyle/>
                    <a:p>
                      <a:pPr algn="r"/>
                      <a:r>
                        <a:rPr kumimoji="1" lang="ja-JP" altLang="en-US" sz="2800" b="1" dirty="0"/>
                        <a:t>年額　　　　　　　　万円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6835221"/>
                  </a:ext>
                </a:extLst>
              </a:tr>
              <a:tr h="693000">
                <a:tc>
                  <a:txBody>
                    <a:bodyPr/>
                    <a:lstStyle/>
                    <a:p>
                      <a:pPr algn="ctr"/>
                      <a:r>
                        <a:rPr kumimoji="1" lang="ja-JP" altLang="en-US" sz="2800" b="1" dirty="0"/>
                        <a:t>②基礎年金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a:txBody>
                    <a:bodyPr/>
                    <a:lstStyle/>
                    <a:p>
                      <a:pPr algn="r"/>
                      <a:r>
                        <a:rPr kumimoji="1" lang="ja-JP" altLang="en-US" sz="2800" b="1" dirty="0"/>
                        <a:t>年額　　　　　　　　万円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316364"/>
                  </a:ext>
                </a:extLst>
              </a:tr>
              <a:tr h="693000">
                <a:tc>
                  <a:txBody>
                    <a:bodyPr/>
                    <a:lstStyle/>
                    <a:p>
                      <a:pPr algn="ctr"/>
                      <a:r>
                        <a:rPr kumimoji="1" lang="ja-JP" altLang="en-US" sz="2800" b="1" dirty="0"/>
                        <a:t>現在の年齢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ja-JP" altLang="en-US" sz="2800" b="1" dirty="0"/>
                        <a:t>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0278469"/>
                  </a:ext>
                </a:extLst>
              </a:tr>
              <a:tr h="693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dirty="0"/>
                        <a:t>③平均余命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800"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1052943"/>
                  </a:ext>
                </a:extLst>
              </a:tr>
            </a:tbl>
          </a:graphicData>
        </a:graphic>
      </p:graphicFrame>
      <p:sp>
        <p:nvSpPr>
          <p:cNvPr id="11" name="テキスト ボックス 10">
            <a:extLst>
              <a:ext uri="{FF2B5EF4-FFF2-40B4-BE49-F238E27FC236}">
                <a16:creationId xmlns:a16="http://schemas.microsoft.com/office/drawing/2014/main" id="{FFCEB629-8943-18E8-77C2-B91A51A0C143}"/>
              </a:ext>
            </a:extLst>
          </p:cNvPr>
          <p:cNvSpPr txBox="1"/>
          <p:nvPr/>
        </p:nvSpPr>
        <p:spPr>
          <a:xfrm>
            <a:off x="657079" y="1761424"/>
            <a:ext cx="10882086" cy="461665"/>
          </a:xfrm>
          <a:prstGeom prst="rect">
            <a:avLst/>
          </a:prstGeom>
          <a:noFill/>
        </p:spPr>
        <p:txBody>
          <a:bodyPr wrap="square" rtlCol="0">
            <a:spAutoFit/>
          </a:bodyPr>
          <a:lstStyle/>
          <a:p>
            <a:r>
              <a:rPr kumimoji="1" lang="ja-JP" altLang="en-US" sz="2400" b="1" dirty="0"/>
              <a:t>公的年金の受取額（年額）と平均余命から、受取総額を計算してみましょう！</a:t>
            </a:r>
          </a:p>
        </p:txBody>
      </p:sp>
      <p:grpSp>
        <p:nvGrpSpPr>
          <p:cNvPr id="20" name="グループ化 19">
            <a:extLst>
              <a:ext uri="{FF2B5EF4-FFF2-40B4-BE49-F238E27FC236}">
                <a16:creationId xmlns:a16="http://schemas.microsoft.com/office/drawing/2014/main" id="{5EED1CDF-2BAC-7CFD-7845-3FADCFDE7CBD}"/>
              </a:ext>
            </a:extLst>
          </p:cNvPr>
          <p:cNvGrpSpPr>
            <a:grpSpLocks noGrp="1" noUngrp="1" noRot="1" noMove="1" noResize="1"/>
          </p:cNvGrpSpPr>
          <p:nvPr/>
        </p:nvGrpSpPr>
        <p:grpSpPr>
          <a:xfrm>
            <a:off x="3262903" y="5325934"/>
            <a:ext cx="7695817" cy="1041302"/>
            <a:chOff x="3529450" y="5295715"/>
            <a:chExt cx="7695817" cy="1041302"/>
          </a:xfrm>
        </p:grpSpPr>
        <p:sp>
          <p:nvSpPr>
            <p:cNvPr id="15" name="テキスト ボックス 14">
              <a:extLst>
                <a:ext uri="{FF2B5EF4-FFF2-40B4-BE49-F238E27FC236}">
                  <a16:creationId xmlns:a16="http://schemas.microsoft.com/office/drawing/2014/main" id="{EE653980-B65B-63F4-D067-442ACB1149A1}"/>
                </a:ext>
              </a:extLst>
            </p:cNvPr>
            <p:cNvSpPr txBox="1">
              <a:spLocks noGrp="1" noRot="1" noMove="1" noResize="1" noEditPoints="1" noAdjustHandles="1" noChangeArrowheads="1" noChangeShapeType="1"/>
            </p:cNvSpPr>
            <p:nvPr/>
          </p:nvSpPr>
          <p:spPr>
            <a:xfrm>
              <a:off x="3529450" y="5481000"/>
              <a:ext cx="3753374" cy="584775"/>
            </a:xfrm>
            <a:prstGeom prst="rect">
              <a:avLst/>
            </a:prstGeom>
            <a:noFill/>
          </p:spPr>
          <p:txBody>
            <a:bodyPr wrap="square" rtlCol="0">
              <a:spAutoFit/>
            </a:bodyPr>
            <a:lstStyle/>
            <a:p>
              <a:r>
                <a:rPr kumimoji="1" lang="ja-JP" altLang="en-US" sz="3200" b="1" dirty="0"/>
                <a:t>（①＋②）</a:t>
              </a:r>
              <a:r>
                <a:rPr kumimoji="1" lang="en-US" altLang="ja-JP" sz="3200" b="1" dirty="0"/>
                <a:t>×</a:t>
              </a:r>
              <a:r>
                <a:rPr kumimoji="1" lang="ja-JP" altLang="en-US" sz="3200" b="1" dirty="0"/>
                <a:t>③ </a:t>
              </a:r>
              <a:r>
                <a:rPr kumimoji="1" lang="ja-JP" altLang="en-US" sz="3200" b="1" dirty="0">
                  <a:solidFill>
                    <a:srgbClr val="0073BD"/>
                  </a:solidFill>
                </a:rPr>
                <a:t>➡</a:t>
              </a:r>
            </a:p>
          </p:txBody>
        </p:sp>
        <p:pic>
          <p:nvPicPr>
            <p:cNvPr id="17" name="図 16">
              <a:extLst>
                <a:ext uri="{FF2B5EF4-FFF2-40B4-BE49-F238E27FC236}">
                  <a16:creationId xmlns:a16="http://schemas.microsoft.com/office/drawing/2014/main" id="{96FA0127-E591-C41F-1802-044AFB929239}"/>
                </a:ext>
              </a:extLst>
            </p:cNvPr>
            <p:cNvPicPr>
              <a:picLocks noGrp="1" noRot="1" noChangeAspect="1" noMove="1" noResize="1" noEditPoints="1" noAdjustHandles="1" noChangeArrowheads="1" noChangeShapeType="1" noCrop="1"/>
            </p:cNvPicPr>
            <p:nvPr/>
          </p:nvPicPr>
          <p:blipFill>
            <a:blip r:embed="rId4"/>
            <a:stretch>
              <a:fillRect/>
            </a:stretch>
          </p:blipFill>
          <p:spPr>
            <a:xfrm>
              <a:off x="7122535" y="5295715"/>
              <a:ext cx="4102732" cy="1041302"/>
            </a:xfrm>
            <a:prstGeom prst="rect">
              <a:avLst/>
            </a:prstGeom>
          </p:spPr>
        </p:pic>
      </p:grpSp>
      <p:pic>
        <p:nvPicPr>
          <p:cNvPr id="16" name="図 15">
            <a:extLst>
              <a:ext uri="{FF2B5EF4-FFF2-40B4-BE49-F238E27FC236}">
                <a16:creationId xmlns:a16="http://schemas.microsoft.com/office/drawing/2014/main" id="{2A3F0B3B-0DD9-9398-50EB-5343D717548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11930" t="1587"/>
          <a:stretch>
            <a:fillRect/>
          </a:stretch>
        </p:blipFill>
        <p:spPr>
          <a:xfrm>
            <a:off x="472621" y="3492580"/>
            <a:ext cx="1661449" cy="2668808"/>
          </a:xfrm>
          <a:prstGeom prst="rect">
            <a:avLst/>
          </a:prstGeom>
        </p:spPr>
      </p:pic>
      <p:pic>
        <p:nvPicPr>
          <p:cNvPr id="10" name="図 9">
            <a:extLst>
              <a:ext uri="{FF2B5EF4-FFF2-40B4-BE49-F238E27FC236}">
                <a16:creationId xmlns:a16="http://schemas.microsoft.com/office/drawing/2014/main" id="{028514DD-171D-A5A3-C92A-C1FDC55A43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8" name="テキスト ボックス 17">
            <a:extLst>
              <a:ext uri="{FF2B5EF4-FFF2-40B4-BE49-F238E27FC236}">
                <a16:creationId xmlns:a16="http://schemas.microsoft.com/office/drawing/2014/main" id="{89893057-6E1A-23B4-5EA8-7C5AF114D180}"/>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6FDAF51D-16C2-D219-B525-A4933A9B585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240753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6400C-A557-E46D-6BEF-DA9F7C530AFA}"/>
            </a:ext>
          </a:extLst>
        </p:cNvPr>
        <p:cNvGrpSpPr/>
        <p:nvPr/>
      </p:nvGrpSpPr>
      <p:grpSpPr>
        <a:xfrm>
          <a:off x="0" y="0"/>
          <a:ext cx="0" cy="0"/>
          <a:chOff x="0" y="0"/>
          <a:chExt cx="0" cy="0"/>
        </a:xfrm>
      </p:grpSpPr>
      <p:pic>
        <p:nvPicPr>
          <p:cNvPr id="28" name="図 27">
            <a:extLst>
              <a:ext uri="{FF2B5EF4-FFF2-40B4-BE49-F238E27FC236}">
                <a16:creationId xmlns:a16="http://schemas.microsoft.com/office/drawing/2014/main" id="{B1B6233F-4FC5-5712-303C-FE5ED3D0D80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538968" y="4675483"/>
            <a:ext cx="9800413" cy="1617165"/>
          </a:xfrm>
          <a:prstGeom prst="rect">
            <a:avLst/>
          </a:prstGeom>
        </p:spPr>
      </p:pic>
      <p:sp>
        <p:nvSpPr>
          <p:cNvPr id="5" name="楕円 4">
            <a:extLst>
              <a:ext uri="{FF2B5EF4-FFF2-40B4-BE49-F238E27FC236}">
                <a16:creationId xmlns:a16="http://schemas.microsoft.com/office/drawing/2014/main" id="{8152240E-9E35-8F2C-91BF-AB081683070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5BC0BC4-5CA0-EB03-9F76-447CD402CD6C}"/>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B9FAF389-ED40-DB5A-DE50-9653239A0E7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D2C0D50-1106-FF08-E431-46B09DAC5D5B}"/>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72D65749-FAB9-76BE-4C62-67948949EE88}"/>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2D6BDFB-DCF2-830C-8F0A-8574DA195E26}"/>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10</a:t>
              </a:r>
              <a:r>
                <a:rPr kumimoji="1" lang="ja-JP" altLang="en-US" sz="1400" dirty="0"/>
                <a:t>ページ</a:t>
              </a:r>
            </a:p>
          </p:txBody>
        </p:sp>
      </p:grpSp>
      <p:grpSp>
        <p:nvGrpSpPr>
          <p:cNvPr id="2" name="グループ化 1">
            <a:extLst>
              <a:ext uri="{FF2B5EF4-FFF2-40B4-BE49-F238E27FC236}">
                <a16:creationId xmlns:a16="http://schemas.microsoft.com/office/drawing/2014/main" id="{2B79BC10-9BA9-D9E3-B76A-B1004CDEE3D3}"/>
              </a:ext>
            </a:extLst>
          </p:cNvPr>
          <p:cNvGrpSpPr/>
          <p:nvPr/>
        </p:nvGrpSpPr>
        <p:grpSpPr>
          <a:xfrm>
            <a:off x="679321" y="1583482"/>
            <a:ext cx="4785308" cy="544738"/>
            <a:chOff x="668991" y="1966346"/>
            <a:chExt cx="2716629" cy="544738"/>
          </a:xfrm>
        </p:grpSpPr>
        <p:sp>
          <p:nvSpPr>
            <p:cNvPr id="3" name="テキスト ボックス 2">
              <a:extLst>
                <a:ext uri="{FF2B5EF4-FFF2-40B4-BE49-F238E27FC236}">
                  <a16:creationId xmlns:a16="http://schemas.microsoft.com/office/drawing/2014/main" id="{681977F1-A140-3827-EDC2-415FD5030EFE}"/>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en-US" altLang="ja-JP" sz="2400" b="1" dirty="0">
                  <a:solidFill>
                    <a:schemeClr val="bg1"/>
                  </a:solidFill>
                </a:rPr>
                <a:t>1</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58850543-40D2-BC5A-CECD-2302DA0EE71A}"/>
                </a:ext>
              </a:extLst>
            </p:cNvPr>
            <p:cNvSpPr txBox="1"/>
            <p:nvPr/>
          </p:nvSpPr>
          <p:spPr>
            <a:xfrm>
              <a:off x="974190" y="1987864"/>
              <a:ext cx="2411430" cy="523220"/>
            </a:xfrm>
            <a:prstGeom prst="rect">
              <a:avLst/>
            </a:prstGeom>
            <a:noFill/>
          </p:spPr>
          <p:txBody>
            <a:bodyPr wrap="square">
              <a:spAutoFit/>
            </a:bodyPr>
            <a:lstStyle/>
            <a:p>
              <a:r>
                <a:rPr lang="ja-JP" altLang="en-US" sz="2800" b="1" dirty="0">
                  <a:latin typeface="PUDShinGoPr6N-Medium"/>
                </a:rPr>
                <a:t>老齢年金の仕組み</a:t>
              </a:r>
              <a:endParaRPr lang="ja-JP" altLang="en-US" sz="2800" b="1" dirty="0"/>
            </a:p>
          </p:txBody>
        </p:sp>
      </p:grpSp>
      <p:grpSp>
        <p:nvGrpSpPr>
          <p:cNvPr id="22" name="グループ化 21">
            <a:extLst>
              <a:ext uri="{FF2B5EF4-FFF2-40B4-BE49-F238E27FC236}">
                <a16:creationId xmlns:a16="http://schemas.microsoft.com/office/drawing/2014/main" id="{49F6B388-A6DC-F472-9778-3E7268A58D01}"/>
              </a:ext>
            </a:extLst>
          </p:cNvPr>
          <p:cNvGrpSpPr/>
          <p:nvPr/>
        </p:nvGrpSpPr>
        <p:grpSpPr>
          <a:xfrm>
            <a:off x="32658" y="55686"/>
            <a:ext cx="11988800" cy="1395390"/>
            <a:chOff x="101600" y="2700345"/>
            <a:chExt cx="11988800" cy="1395390"/>
          </a:xfrm>
        </p:grpSpPr>
        <p:pic>
          <p:nvPicPr>
            <p:cNvPr id="26" name="図 25">
              <a:extLst>
                <a:ext uri="{FF2B5EF4-FFF2-40B4-BE49-F238E27FC236}">
                  <a16:creationId xmlns:a16="http://schemas.microsoft.com/office/drawing/2014/main" id="{2C1EBF38-0CAE-7780-CC63-72C6CD465D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27" name="正方形/長方形 26">
              <a:extLst>
                <a:ext uri="{FF2B5EF4-FFF2-40B4-BE49-F238E27FC236}">
                  <a16:creationId xmlns:a16="http://schemas.microsoft.com/office/drawing/2014/main" id="{3A128DC8-C129-91A0-D26E-15F37110FFCA}"/>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テキスト ボックス 12">
            <a:extLst>
              <a:ext uri="{FF2B5EF4-FFF2-40B4-BE49-F238E27FC236}">
                <a16:creationId xmlns:a16="http://schemas.microsoft.com/office/drawing/2014/main" id="{6C7E0E0F-BDF9-C2DB-BF25-612F3EE9AAFF}"/>
              </a:ext>
            </a:extLst>
          </p:cNvPr>
          <p:cNvSpPr txBox="1"/>
          <p:nvPr/>
        </p:nvSpPr>
        <p:spPr>
          <a:xfrm>
            <a:off x="1112310" y="2233329"/>
            <a:ext cx="9156094" cy="400110"/>
          </a:xfrm>
          <a:prstGeom prst="rect">
            <a:avLst/>
          </a:prstGeom>
          <a:noFill/>
        </p:spPr>
        <p:txBody>
          <a:bodyPr wrap="square">
            <a:spAutoFit/>
          </a:bodyPr>
          <a:lstStyle/>
          <a:p>
            <a:r>
              <a:rPr lang="ja-JP" altLang="en-US" sz="2000" b="1" i="0" u="none" strike="noStrike" baseline="0" dirty="0">
                <a:solidFill>
                  <a:srgbClr val="0073BD"/>
                </a:solidFill>
                <a:latin typeface="PUDShinGoPr6N-Medium"/>
              </a:rPr>
              <a:t>■</a:t>
            </a:r>
            <a:r>
              <a:rPr lang="ja-JP" altLang="en-US" sz="2000" b="1" i="0" u="none" strike="noStrike" baseline="0" dirty="0">
                <a:solidFill>
                  <a:srgbClr val="000000"/>
                </a:solidFill>
                <a:latin typeface="PUDShinGoPr6N-Medium"/>
              </a:rPr>
              <a:t>老齢基礎年金の計算方法</a:t>
            </a:r>
            <a:r>
              <a:rPr lang="ja-JP" altLang="en-US" sz="1600" b="1" i="0" u="none" strike="noStrike" baseline="0" dirty="0">
                <a:solidFill>
                  <a:srgbClr val="000000"/>
                </a:solidFill>
                <a:latin typeface="PUDShinGoPr6N-Medium"/>
              </a:rPr>
              <a:t>（</a:t>
            </a:r>
            <a:r>
              <a:rPr lang="en-US" altLang="ja-JP" sz="1600" b="1" i="0" u="none" strike="noStrike" baseline="0" dirty="0">
                <a:solidFill>
                  <a:srgbClr val="000000"/>
                </a:solidFill>
                <a:latin typeface="PUDShinGoPr6N-Medium"/>
              </a:rPr>
              <a:t>1941</a:t>
            </a:r>
            <a:r>
              <a:rPr lang="ja-JP" altLang="en-US" sz="1600" b="1" i="0" u="none" strike="noStrike" baseline="0" dirty="0">
                <a:solidFill>
                  <a:srgbClr val="000000"/>
                </a:solidFill>
                <a:latin typeface="PUDShinGoPr6N-Medium"/>
              </a:rPr>
              <a:t>（昭和</a:t>
            </a:r>
            <a:r>
              <a:rPr lang="en-US" altLang="ja-JP" sz="1600" b="1" i="0" u="none" strike="noStrike" baseline="0" dirty="0">
                <a:solidFill>
                  <a:srgbClr val="000000"/>
                </a:solidFill>
                <a:latin typeface="PUDShinGoPr6N-Medium"/>
              </a:rPr>
              <a:t>16</a:t>
            </a:r>
            <a:r>
              <a:rPr lang="ja-JP" altLang="en-US" sz="1600" b="1" i="0" u="none" strike="noStrike" baseline="0" dirty="0">
                <a:solidFill>
                  <a:srgbClr val="000000"/>
                </a:solidFill>
                <a:latin typeface="PUDShinGoPr6N-Medium"/>
              </a:rPr>
              <a:t>）年</a:t>
            </a:r>
            <a:r>
              <a:rPr lang="en-US" altLang="ja-JP" sz="1600" b="1" i="0" u="none" strike="noStrike" baseline="0" dirty="0">
                <a:solidFill>
                  <a:srgbClr val="000000"/>
                </a:solidFill>
                <a:latin typeface="PUDShinGoPr6N-Medium"/>
              </a:rPr>
              <a:t>4 </a:t>
            </a:r>
            <a:r>
              <a:rPr lang="ja-JP" altLang="en-US" sz="1600" b="1" i="0" u="none" strike="noStrike" baseline="0" dirty="0">
                <a:solidFill>
                  <a:srgbClr val="000000"/>
                </a:solidFill>
                <a:latin typeface="PUDShinGoPr6N-Medium"/>
              </a:rPr>
              <a:t>月</a:t>
            </a:r>
            <a:r>
              <a:rPr lang="en-US" altLang="ja-JP" sz="1600" b="1" i="0" u="none" strike="noStrike" baseline="0" dirty="0">
                <a:solidFill>
                  <a:srgbClr val="000000"/>
                </a:solidFill>
                <a:latin typeface="PUDShinGoPr6N-Medium"/>
              </a:rPr>
              <a:t>2 </a:t>
            </a:r>
            <a:r>
              <a:rPr lang="ja-JP" altLang="en-US" sz="1600" b="1" i="0" u="none" strike="noStrike" baseline="0" dirty="0">
                <a:solidFill>
                  <a:srgbClr val="000000"/>
                </a:solidFill>
                <a:latin typeface="PUDShinGoPr6N-Medium"/>
              </a:rPr>
              <a:t>日以降生まれの場合）</a:t>
            </a:r>
            <a:endParaRPr lang="ja-JP" altLang="en-US" sz="2000" b="1" dirty="0"/>
          </a:p>
        </p:txBody>
      </p:sp>
      <p:pic>
        <p:nvPicPr>
          <p:cNvPr id="15" name="図 14">
            <a:extLst>
              <a:ext uri="{FF2B5EF4-FFF2-40B4-BE49-F238E27FC236}">
                <a16:creationId xmlns:a16="http://schemas.microsoft.com/office/drawing/2014/main" id="{C0596B52-3177-ECDE-3CC9-495A783A156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t="5532"/>
          <a:stretch>
            <a:fillRect/>
          </a:stretch>
        </p:blipFill>
        <p:spPr>
          <a:xfrm>
            <a:off x="1462768" y="2571019"/>
            <a:ext cx="9800413" cy="1137827"/>
          </a:xfrm>
          <a:prstGeom prst="rect">
            <a:avLst/>
          </a:prstGeom>
        </p:spPr>
      </p:pic>
      <p:sp>
        <p:nvSpPr>
          <p:cNvPr id="18" name="テキスト ボックス 17">
            <a:extLst>
              <a:ext uri="{FF2B5EF4-FFF2-40B4-BE49-F238E27FC236}">
                <a16:creationId xmlns:a16="http://schemas.microsoft.com/office/drawing/2014/main" id="{AF207645-3B43-CECB-70A2-44886AA3092D}"/>
              </a:ext>
            </a:extLst>
          </p:cNvPr>
          <p:cNvSpPr txBox="1">
            <a:spLocks noGrp="1" noRot="1" noMove="1" noResize="1" noEditPoints="1" noAdjustHandles="1" noChangeArrowheads="1" noChangeShapeType="1"/>
          </p:cNvSpPr>
          <p:nvPr/>
        </p:nvSpPr>
        <p:spPr>
          <a:xfrm>
            <a:off x="1340629" y="3572289"/>
            <a:ext cx="10561085" cy="461665"/>
          </a:xfrm>
          <a:prstGeom prst="rect">
            <a:avLst/>
          </a:prstGeom>
          <a:noFill/>
        </p:spPr>
        <p:txBody>
          <a:bodyPr wrap="square" rtlCol="0">
            <a:spAutoFit/>
          </a:bodyPr>
          <a:lstStyle/>
          <a:p>
            <a:r>
              <a:rPr lang="en-US" altLang="ja-JP" sz="1200" dirty="0"/>
              <a:t>※1</a:t>
            </a:r>
            <a:r>
              <a:rPr lang="ja-JP" altLang="en-US" sz="1200" dirty="0"/>
              <a:t>：</a:t>
            </a:r>
            <a:r>
              <a:rPr lang="en-US" altLang="ja-JP" sz="1200" dirty="0"/>
              <a:t>70 </a:t>
            </a:r>
            <a:r>
              <a:rPr lang="ja-JP" altLang="en-US" sz="1200" dirty="0"/>
              <a:t>歳以下の年金額。</a:t>
            </a:r>
            <a:r>
              <a:rPr lang="en-US" altLang="ja-JP" sz="1200" dirty="0"/>
              <a:t>71 </a:t>
            </a:r>
            <a:r>
              <a:rPr lang="ja-JP" altLang="en-US" sz="1200" dirty="0"/>
              <a:t>歳以上の場合は、</a:t>
            </a:r>
            <a:r>
              <a:rPr lang="en-US" altLang="ja-JP" sz="1200" dirty="0"/>
              <a:t>844,900 </a:t>
            </a:r>
            <a:r>
              <a:rPr lang="ja-JP" altLang="en-US" sz="1200" dirty="0"/>
              <a:t>円。</a:t>
            </a:r>
            <a:endParaRPr lang="en-US" altLang="ja-JP" sz="1200" dirty="0"/>
          </a:p>
          <a:p>
            <a:r>
              <a:rPr lang="en-US" altLang="ja-JP" sz="1200" dirty="0"/>
              <a:t>※2</a:t>
            </a:r>
            <a:r>
              <a:rPr lang="ja-JP" altLang="en-US" sz="1200" dirty="0"/>
              <a:t>：</a:t>
            </a:r>
            <a:r>
              <a:rPr lang="en-US" altLang="ja-JP" sz="1200" dirty="0"/>
              <a:t>2</a:t>
            </a:r>
            <a:r>
              <a:rPr lang="ja-JP" altLang="en-US" sz="1200" dirty="0"/>
              <a:t>：</a:t>
            </a:r>
            <a:r>
              <a:rPr lang="en-US" altLang="ja-JP" sz="1200" dirty="0"/>
              <a:t>2009</a:t>
            </a:r>
            <a:r>
              <a:rPr lang="ja-JP" altLang="en-US" sz="1200" dirty="0"/>
              <a:t>（平成</a:t>
            </a:r>
            <a:r>
              <a:rPr lang="en-US" altLang="ja-JP" sz="1200" dirty="0"/>
              <a:t>21</a:t>
            </a:r>
            <a:r>
              <a:rPr lang="ja-JP" altLang="en-US" sz="1200" dirty="0"/>
              <a:t>）年 </a:t>
            </a:r>
            <a:r>
              <a:rPr lang="en-US" altLang="ja-JP" sz="1200" dirty="0"/>
              <a:t>3 </a:t>
            </a:r>
            <a:r>
              <a:rPr lang="ja-JP" altLang="en-US" sz="1200" dirty="0"/>
              <a:t>月分以前の免除については「全額免除は </a:t>
            </a:r>
            <a:r>
              <a:rPr lang="en-US" altLang="ja-JP" sz="1200" dirty="0"/>
              <a:t>2/6</a:t>
            </a:r>
            <a:r>
              <a:rPr lang="ja-JP" altLang="en-US" sz="1200" dirty="0"/>
              <a:t>」「</a:t>
            </a:r>
            <a:r>
              <a:rPr lang="en-US" altLang="ja-JP" sz="1200" dirty="0"/>
              <a:t>4 </a:t>
            </a:r>
            <a:r>
              <a:rPr lang="ja-JP" altLang="en-US" sz="1200" dirty="0"/>
              <a:t>分の３免除は </a:t>
            </a:r>
            <a:r>
              <a:rPr lang="en-US" altLang="ja-JP" sz="1200" dirty="0"/>
              <a:t>3/6</a:t>
            </a:r>
            <a:r>
              <a:rPr lang="ja-JP" altLang="en-US" sz="1200" dirty="0"/>
              <a:t>」「半額免除は </a:t>
            </a:r>
            <a:r>
              <a:rPr lang="en-US" altLang="ja-JP" sz="1200" dirty="0"/>
              <a:t>4/6</a:t>
            </a:r>
            <a:r>
              <a:rPr lang="ja-JP" altLang="en-US" sz="1200" dirty="0"/>
              <a:t>」「</a:t>
            </a:r>
            <a:r>
              <a:rPr lang="en-US" altLang="ja-JP" sz="1200" dirty="0"/>
              <a:t>4 </a:t>
            </a:r>
            <a:r>
              <a:rPr lang="ja-JP" altLang="en-US" sz="1200" dirty="0"/>
              <a:t>分の１免除は </a:t>
            </a:r>
            <a:r>
              <a:rPr lang="en-US" altLang="ja-JP" sz="1200" dirty="0"/>
              <a:t>5/6</a:t>
            </a:r>
            <a:r>
              <a:rPr lang="ja-JP" altLang="en-US" sz="1200" dirty="0"/>
              <a:t>」で計算。</a:t>
            </a:r>
            <a:endParaRPr kumimoji="1" lang="ja-JP" altLang="en-US" dirty="0"/>
          </a:p>
        </p:txBody>
      </p:sp>
      <p:sp>
        <p:nvSpPr>
          <p:cNvPr id="21" name="テキスト ボックス 20">
            <a:extLst>
              <a:ext uri="{FF2B5EF4-FFF2-40B4-BE49-F238E27FC236}">
                <a16:creationId xmlns:a16="http://schemas.microsoft.com/office/drawing/2014/main" id="{04E88FDD-8907-DB36-E236-C3666DB666A7}"/>
              </a:ext>
            </a:extLst>
          </p:cNvPr>
          <p:cNvSpPr txBox="1"/>
          <p:nvPr/>
        </p:nvSpPr>
        <p:spPr>
          <a:xfrm>
            <a:off x="1112310" y="4250220"/>
            <a:ext cx="11155891" cy="400110"/>
          </a:xfrm>
          <a:prstGeom prst="rect">
            <a:avLst/>
          </a:prstGeom>
          <a:noFill/>
        </p:spPr>
        <p:txBody>
          <a:bodyPr wrap="square">
            <a:spAutoFit/>
          </a:bodyPr>
          <a:lstStyle/>
          <a:p>
            <a:r>
              <a:rPr lang="ja-JP" altLang="en-US" sz="2000" b="1" i="0" u="none" strike="noStrike" baseline="0" dirty="0">
                <a:solidFill>
                  <a:srgbClr val="0073BD"/>
                </a:solidFill>
                <a:latin typeface="PUDShinGoPr6N-Medium"/>
              </a:rPr>
              <a:t>■</a:t>
            </a:r>
            <a:r>
              <a:rPr lang="ja-JP" altLang="en-US" sz="2000" b="1" dirty="0"/>
              <a:t>老齢厚生年金（報酬比例部分）の計算方法</a:t>
            </a:r>
            <a:r>
              <a:rPr lang="ja-JP" altLang="en-US" sz="1600" b="1" dirty="0"/>
              <a:t>（</a:t>
            </a:r>
            <a:r>
              <a:rPr lang="en-US" altLang="ja-JP" sz="1600" b="1" dirty="0"/>
              <a:t>1946</a:t>
            </a:r>
            <a:r>
              <a:rPr lang="ja-JP" altLang="en-US" sz="1600" b="1" dirty="0"/>
              <a:t>（昭和</a:t>
            </a:r>
            <a:r>
              <a:rPr lang="en-US" altLang="ja-JP" sz="1600" b="1" dirty="0"/>
              <a:t>21</a:t>
            </a:r>
            <a:r>
              <a:rPr lang="ja-JP" altLang="en-US" sz="1600" b="1" dirty="0"/>
              <a:t>）年</a:t>
            </a:r>
            <a:r>
              <a:rPr lang="en-US" altLang="ja-JP" sz="1600" b="1" dirty="0"/>
              <a:t>4 </a:t>
            </a:r>
            <a:r>
              <a:rPr lang="ja-JP" altLang="en-US" sz="1600" b="1" dirty="0"/>
              <a:t>月</a:t>
            </a:r>
            <a:r>
              <a:rPr lang="en-US" altLang="ja-JP" sz="1600" b="1" dirty="0"/>
              <a:t>2 </a:t>
            </a:r>
            <a:r>
              <a:rPr lang="ja-JP" altLang="en-US" sz="1600" b="1" dirty="0"/>
              <a:t>日以降生まれの場合）</a:t>
            </a:r>
            <a:endParaRPr lang="ja-JP" altLang="en-US" sz="2000" b="1" dirty="0"/>
          </a:p>
        </p:txBody>
      </p:sp>
      <p:pic>
        <p:nvPicPr>
          <p:cNvPr id="12" name="図 11">
            <a:extLst>
              <a:ext uri="{FF2B5EF4-FFF2-40B4-BE49-F238E27FC236}">
                <a16:creationId xmlns:a16="http://schemas.microsoft.com/office/drawing/2014/main" id="{320114E5-4438-ED21-6299-25197BB529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6" name="テキスト ボックス 15">
            <a:extLst>
              <a:ext uri="{FF2B5EF4-FFF2-40B4-BE49-F238E27FC236}">
                <a16:creationId xmlns:a16="http://schemas.microsoft.com/office/drawing/2014/main" id="{F8DED3A3-3174-2E12-0242-CB6CBD98446F}"/>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766C2741-95B9-ED3F-23F6-226122E9635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313807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B1410-DAEB-80F3-99C4-7159B85D28C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B387ED52-0BAB-F5F0-C55C-4046F521979F}"/>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1CBAE2C-D9BA-177F-E21A-C1A920BAD34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3297BC3E-9B24-6792-7C66-32CD1CD6527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F77DC193-B458-99AF-0A35-C1CA4B2A6133}"/>
              </a:ext>
            </a:extLst>
          </p:cNvPr>
          <p:cNvGrpSpPr>
            <a:grpSpLocks noGrp="1" noUngrp="1" noRot="1" noMove="1" noResize="1"/>
          </p:cNvGrpSpPr>
          <p:nvPr/>
        </p:nvGrpSpPr>
        <p:grpSpPr>
          <a:xfrm>
            <a:off x="-1" y="6176283"/>
            <a:ext cx="1823356" cy="662925"/>
            <a:chOff x="-10887" y="5980339"/>
            <a:chExt cx="1823356" cy="662925"/>
          </a:xfrm>
        </p:grpSpPr>
        <p:sp>
          <p:nvSpPr>
            <p:cNvPr id="7" name="フッター プレースホルダー 5">
              <a:extLst>
                <a:ext uri="{FF2B5EF4-FFF2-40B4-BE49-F238E27FC236}">
                  <a16:creationId xmlns:a16="http://schemas.microsoft.com/office/drawing/2014/main" id="{993DC619-7B09-7EC6-0417-2EEF253133C7}"/>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87C7FA1-8212-AF6A-D716-E98F0439DE8B}"/>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10</a:t>
              </a:r>
              <a:r>
                <a:rPr kumimoji="1" lang="ja-JP" altLang="en-US" sz="1400" dirty="0"/>
                <a:t>ページ</a:t>
              </a:r>
            </a:p>
          </p:txBody>
        </p:sp>
      </p:grpSp>
      <p:grpSp>
        <p:nvGrpSpPr>
          <p:cNvPr id="2" name="グループ化 1">
            <a:extLst>
              <a:ext uri="{FF2B5EF4-FFF2-40B4-BE49-F238E27FC236}">
                <a16:creationId xmlns:a16="http://schemas.microsoft.com/office/drawing/2014/main" id="{0FFA3A3A-C6EE-23D8-3B45-5870BDF5678F}"/>
              </a:ext>
            </a:extLst>
          </p:cNvPr>
          <p:cNvGrpSpPr/>
          <p:nvPr/>
        </p:nvGrpSpPr>
        <p:grpSpPr>
          <a:xfrm>
            <a:off x="542343" y="1653787"/>
            <a:ext cx="4798005" cy="541110"/>
            <a:chOff x="668991" y="1966346"/>
            <a:chExt cx="2723840" cy="541110"/>
          </a:xfrm>
        </p:grpSpPr>
        <p:sp>
          <p:nvSpPr>
            <p:cNvPr id="3" name="テキスト ボックス 2">
              <a:extLst>
                <a:ext uri="{FF2B5EF4-FFF2-40B4-BE49-F238E27FC236}">
                  <a16:creationId xmlns:a16="http://schemas.microsoft.com/office/drawing/2014/main" id="{69BF4B82-C8A6-1467-8B94-4A392328B470}"/>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en-US" altLang="ja-JP" sz="2400" b="1" dirty="0">
                  <a:solidFill>
                    <a:schemeClr val="bg1"/>
                  </a:solidFill>
                </a:rPr>
                <a:t>1</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360DCE34-CF8D-E58D-4141-3E27ECEAF65F}"/>
                </a:ext>
              </a:extLst>
            </p:cNvPr>
            <p:cNvSpPr txBox="1"/>
            <p:nvPr/>
          </p:nvSpPr>
          <p:spPr>
            <a:xfrm>
              <a:off x="981401" y="1984236"/>
              <a:ext cx="2411430" cy="523220"/>
            </a:xfrm>
            <a:prstGeom prst="rect">
              <a:avLst/>
            </a:prstGeom>
            <a:noFill/>
          </p:spPr>
          <p:txBody>
            <a:bodyPr wrap="square">
              <a:spAutoFit/>
            </a:bodyPr>
            <a:lstStyle/>
            <a:p>
              <a:r>
                <a:rPr lang="ja-JP" altLang="en-US" sz="2800" b="1" dirty="0">
                  <a:latin typeface="PUDShinGoPr6N-Medium"/>
                </a:rPr>
                <a:t>老齢年金の仕組み</a:t>
              </a:r>
              <a:endParaRPr lang="ja-JP" altLang="en-US" sz="2800" b="1" dirty="0"/>
            </a:p>
          </p:txBody>
        </p:sp>
      </p:grpSp>
      <p:grpSp>
        <p:nvGrpSpPr>
          <p:cNvPr id="21" name="グループ化 20">
            <a:extLst>
              <a:ext uri="{FF2B5EF4-FFF2-40B4-BE49-F238E27FC236}">
                <a16:creationId xmlns:a16="http://schemas.microsoft.com/office/drawing/2014/main" id="{333ACABD-DA64-2D3E-5CA9-7C2051890AC4}"/>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CA82A735-4A19-A4AE-E834-68DF4CB9A2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8E2828B6-47CC-5A06-126B-E89E02FED1E4}"/>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5" name="テキスト ボックス 14">
            <a:extLst>
              <a:ext uri="{FF2B5EF4-FFF2-40B4-BE49-F238E27FC236}">
                <a16:creationId xmlns:a16="http://schemas.microsoft.com/office/drawing/2014/main" id="{90A3439C-60F0-DBE4-305B-B43F1B368AC7}"/>
              </a:ext>
            </a:extLst>
          </p:cNvPr>
          <p:cNvSpPr txBox="1"/>
          <p:nvPr/>
        </p:nvSpPr>
        <p:spPr>
          <a:xfrm>
            <a:off x="604935" y="2323089"/>
            <a:ext cx="8237997" cy="400110"/>
          </a:xfrm>
          <a:prstGeom prst="rect">
            <a:avLst/>
          </a:prstGeom>
          <a:noFill/>
        </p:spPr>
        <p:txBody>
          <a:bodyPr wrap="square" rtlCol="0">
            <a:spAutoFit/>
          </a:bodyPr>
          <a:lstStyle/>
          <a:p>
            <a:r>
              <a:rPr lang="ja-JP" altLang="en-US" sz="2000" b="1" dirty="0">
                <a:solidFill>
                  <a:srgbClr val="0073BD"/>
                </a:solidFill>
              </a:rPr>
              <a:t>■</a:t>
            </a:r>
            <a:r>
              <a:rPr lang="ja-JP" altLang="en-US" sz="2000" b="1" dirty="0"/>
              <a:t>老齢年金額・加算額（</a:t>
            </a:r>
            <a:r>
              <a:rPr lang="en-US" altLang="ja-JP" sz="2000" b="1" dirty="0"/>
              <a:t>2026</a:t>
            </a:r>
            <a:r>
              <a:rPr lang="ja-JP" altLang="en-US" sz="2000" b="1" dirty="0"/>
              <a:t>（令和</a:t>
            </a:r>
            <a:r>
              <a:rPr lang="en-US" altLang="ja-JP" sz="2000" b="1" dirty="0"/>
              <a:t>8</a:t>
            </a:r>
            <a:r>
              <a:rPr lang="ja-JP" altLang="en-US" sz="2000" b="1" dirty="0"/>
              <a:t>）年度）</a:t>
            </a:r>
            <a:endParaRPr kumimoji="1" lang="ja-JP" altLang="en-US" sz="2000" b="1" dirty="0"/>
          </a:p>
        </p:txBody>
      </p:sp>
      <p:graphicFrame>
        <p:nvGraphicFramePr>
          <p:cNvPr id="20" name="表 19">
            <a:extLst>
              <a:ext uri="{FF2B5EF4-FFF2-40B4-BE49-F238E27FC236}">
                <a16:creationId xmlns:a16="http://schemas.microsoft.com/office/drawing/2014/main" id="{B7E767DF-E49A-EA1F-7861-CBE3ED1B544B}"/>
              </a:ext>
            </a:extLst>
          </p:cNvPr>
          <p:cNvGraphicFramePr>
            <a:graphicFrameLocks noGrp="1" noDrilldown="1" noMove="1" noResize="1"/>
          </p:cNvGraphicFramePr>
          <p:nvPr/>
        </p:nvGraphicFramePr>
        <p:xfrm>
          <a:off x="706437" y="2683956"/>
          <a:ext cx="10779126" cy="3348002"/>
        </p:xfrm>
        <a:graphic>
          <a:graphicData uri="http://schemas.openxmlformats.org/drawingml/2006/table">
            <a:tbl>
              <a:tblPr firstRow="1" bandRow="1">
                <a:tableStyleId>{073A0DAA-6AF3-43AB-8588-CEC1D06C72B9}</a:tableStyleId>
              </a:tblPr>
              <a:tblGrid>
                <a:gridCol w="377826">
                  <a:extLst>
                    <a:ext uri="{9D8B030D-6E8A-4147-A177-3AD203B41FA5}">
                      <a16:colId xmlns:a16="http://schemas.microsoft.com/office/drawing/2014/main" val="78202169"/>
                    </a:ext>
                  </a:extLst>
                </a:gridCol>
                <a:gridCol w="2047875">
                  <a:extLst>
                    <a:ext uri="{9D8B030D-6E8A-4147-A177-3AD203B41FA5}">
                      <a16:colId xmlns:a16="http://schemas.microsoft.com/office/drawing/2014/main" val="2611134660"/>
                    </a:ext>
                  </a:extLst>
                </a:gridCol>
                <a:gridCol w="6296025">
                  <a:extLst>
                    <a:ext uri="{9D8B030D-6E8A-4147-A177-3AD203B41FA5}">
                      <a16:colId xmlns:a16="http://schemas.microsoft.com/office/drawing/2014/main" val="1871804605"/>
                    </a:ext>
                  </a:extLst>
                </a:gridCol>
                <a:gridCol w="2057400">
                  <a:extLst>
                    <a:ext uri="{9D8B030D-6E8A-4147-A177-3AD203B41FA5}">
                      <a16:colId xmlns:a16="http://schemas.microsoft.com/office/drawing/2014/main" val="940881905"/>
                    </a:ext>
                  </a:extLst>
                </a:gridCol>
              </a:tblGrid>
              <a:tr h="470011">
                <a:tc gridSpan="2">
                  <a:txBody>
                    <a:bodyPr/>
                    <a:lstStyle/>
                    <a:p>
                      <a:pPr algn="ctr"/>
                      <a:r>
                        <a:rPr kumimoji="1" lang="ja-JP" altLang="en-US" dirty="0">
                          <a:solidFill>
                            <a:schemeClr val="tx1"/>
                          </a:solidFill>
                        </a:rPr>
                        <a:t>年金の種類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dirty="0"/>
                    </a:p>
                  </a:txBody>
                  <a:tcPr/>
                </a:tc>
                <a:tc>
                  <a:txBody>
                    <a:bodyPr/>
                    <a:lstStyle/>
                    <a:p>
                      <a:pPr algn="ctr"/>
                      <a:r>
                        <a:rPr kumimoji="1" lang="ja-JP" altLang="en-US" dirty="0">
                          <a:solidFill>
                            <a:schemeClr val="tx1"/>
                          </a:solidFill>
                        </a:rPr>
                        <a:t>条件など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rPr>
                        <a:t>年金額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72696477"/>
                  </a:ext>
                </a:extLst>
              </a:tr>
              <a:tr h="470011">
                <a:tc rowSpan="2" gridSpan="2">
                  <a:txBody>
                    <a:bodyPr/>
                    <a:lstStyle/>
                    <a:p>
                      <a:pPr algn="ctr"/>
                      <a:r>
                        <a:rPr kumimoji="1" lang="ja-JP" altLang="en-US" b="1" dirty="0"/>
                        <a:t>老齢基礎年金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rowSpan="2" hMerge="1">
                  <a:txBody>
                    <a:bodyPr/>
                    <a:lstStyle/>
                    <a:p>
                      <a:endParaRPr kumimoji="1" lang="ja-JP" altLang="en-US" dirty="0"/>
                    </a:p>
                  </a:txBody>
                  <a:tcPr/>
                </a:tc>
                <a:tc>
                  <a:txBody>
                    <a:bodyPr/>
                    <a:lstStyle/>
                    <a:p>
                      <a:r>
                        <a:rPr kumimoji="1" lang="en-US" altLang="ja-JP" b="1" dirty="0"/>
                        <a:t>70</a:t>
                      </a:r>
                      <a:r>
                        <a:rPr kumimoji="1" lang="ja-JP" altLang="en-US" b="1" dirty="0"/>
                        <a:t>歳以下</a:t>
                      </a:r>
                      <a:r>
                        <a:rPr kumimoji="1" lang="ja-JP" altLang="en-US" sz="1600" dirty="0"/>
                        <a:t>（</a:t>
                      </a:r>
                      <a:r>
                        <a:rPr kumimoji="1" lang="en-US" altLang="ja-JP" sz="1600" dirty="0"/>
                        <a:t>1956</a:t>
                      </a:r>
                      <a:r>
                        <a:rPr kumimoji="1" lang="ja-JP" altLang="en-US" sz="1600" dirty="0"/>
                        <a:t>（昭和</a:t>
                      </a:r>
                      <a:r>
                        <a:rPr kumimoji="1" lang="en-US" altLang="ja-JP" sz="1600" dirty="0"/>
                        <a:t>31</a:t>
                      </a:r>
                      <a:r>
                        <a:rPr kumimoji="1" lang="ja-JP" altLang="en-US" sz="1600" dirty="0"/>
                        <a:t>）年</a:t>
                      </a:r>
                      <a:r>
                        <a:rPr kumimoji="1" lang="en-US" altLang="ja-JP" sz="1600" dirty="0"/>
                        <a:t>4</a:t>
                      </a:r>
                      <a:r>
                        <a:rPr kumimoji="1" lang="ja-JP" altLang="en-US" sz="1600" dirty="0"/>
                        <a:t>月</a:t>
                      </a:r>
                      <a:r>
                        <a:rPr kumimoji="1" lang="en-US" altLang="ja-JP" sz="1600" dirty="0"/>
                        <a:t>2</a:t>
                      </a:r>
                      <a:r>
                        <a:rPr kumimoji="1" lang="ja-JP" altLang="en-US" sz="1600" dirty="0"/>
                        <a:t>日以降生まれ）</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r"/>
                      <a:r>
                        <a:rPr kumimoji="1" lang="en-US" altLang="ja-JP" b="1" dirty="0"/>
                        <a:t>847,300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4238143122"/>
                  </a:ext>
                </a:extLst>
              </a:tr>
              <a:tr h="470011">
                <a:tc gridSpan="2" vMerge="1">
                  <a:txBody>
                    <a:bodyPr/>
                    <a:lstStyle/>
                    <a:p>
                      <a:endParaRPr kumimoji="1" lang="ja-JP" altLang="en-US" dirty="0"/>
                    </a:p>
                  </a:txBody>
                  <a:tcPr/>
                </a:tc>
                <a:tc hMerge="1" vMerge="1">
                  <a:txBody>
                    <a:bodyPr/>
                    <a:lstStyle/>
                    <a:p>
                      <a:endParaRPr kumimoji="1" lang="ja-JP" altLang="en-US" dirty="0"/>
                    </a:p>
                  </a:txBody>
                  <a:tcPr/>
                </a:tc>
                <a:tc>
                  <a:txBody>
                    <a:bodyPr/>
                    <a:lstStyle/>
                    <a:p>
                      <a:r>
                        <a:rPr kumimoji="1" lang="en-US" altLang="ja-JP" b="1" dirty="0"/>
                        <a:t>71</a:t>
                      </a:r>
                      <a:r>
                        <a:rPr kumimoji="1" lang="ja-JP" altLang="en-US" b="1" dirty="0"/>
                        <a:t>歳以上</a:t>
                      </a:r>
                      <a:r>
                        <a:rPr kumimoji="1" lang="ja-JP" altLang="en-US" sz="1600" dirty="0"/>
                        <a:t>（</a:t>
                      </a:r>
                      <a:r>
                        <a:rPr kumimoji="1" lang="en-US" altLang="ja-JP" sz="1600" dirty="0"/>
                        <a:t>1956</a:t>
                      </a:r>
                      <a:r>
                        <a:rPr kumimoji="1" lang="ja-JP" altLang="en-US" sz="1600" dirty="0"/>
                        <a:t>（昭和</a:t>
                      </a:r>
                      <a:r>
                        <a:rPr kumimoji="1" lang="en-US" altLang="ja-JP" sz="1600" dirty="0"/>
                        <a:t>31</a:t>
                      </a:r>
                      <a:r>
                        <a:rPr kumimoji="1" lang="ja-JP" altLang="en-US" sz="1600" dirty="0"/>
                        <a:t>）年</a:t>
                      </a:r>
                      <a:r>
                        <a:rPr kumimoji="1" lang="en-US" altLang="ja-JP" sz="1600" dirty="0"/>
                        <a:t>4</a:t>
                      </a:r>
                      <a:r>
                        <a:rPr kumimoji="1" lang="ja-JP" altLang="en-US" sz="1600" dirty="0"/>
                        <a:t>月</a:t>
                      </a:r>
                      <a:r>
                        <a:rPr kumimoji="1" lang="en-US" altLang="ja-JP" sz="1600" dirty="0"/>
                        <a:t>1</a:t>
                      </a:r>
                      <a:r>
                        <a:rPr kumimoji="1" lang="ja-JP" altLang="en-US" sz="1600" dirty="0"/>
                        <a:t>日以前生まれ）</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b="1" dirty="0"/>
                        <a:t>844,900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4172927270"/>
                  </a:ext>
                </a:extLst>
              </a:tr>
              <a:tr h="470011">
                <a:tc rowSpan="3">
                  <a:txBody>
                    <a:bodyPr/>
                    <a:lstStyle/>
                    <a:p>
                      <a:r>
                        <a:rPr kumimoji="1" lang="ja-JP" altLang="en-US" sz="1600" b="1" dirty="0"/>
                        <a:t>老齢厚生年金に加算</a:t>
                      </a: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a:txBody>
                    <a:bodyPr/>
                    <a:lstStyle/>
                    <a:p>
                      <a:pPr algn="ctr"/>
                      <a:r>
                        <a:rPr kumimoji="1" lang="ja-JP" altLang="en-US" b="1" dirty="0"/>
                        <a:t>配偶者加給年金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a:txBody>
                    <a:bodyPr/>
                    <a:lstStyle/>
                    <a:p>
                      <a:pPr algn="l"/>
                      <a:r>
                        <a:rPr kumimoji="1" lang="ja-JP" altLang="en-US" b="1" dirty="0"/>
                        <a:t>生計を維持されている </a:t>
                      </a:r>
                      <a:r>
                        <a:rPr kumimoji="1" lang="en-US" altLang="ja-JP" b="1" dirty="0"/>
                        <a:t>65 </a:t>
                      </a:r>
                      <a:r>
                        <a:rPr kumimoji="1" lang="ja-JP" altLang="en-US" b="1" dirty="0"/>
                        <a:t>歳未満の配偶者がいる場合に加算。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b="1" dirty="0"/>
                        <a:t>423,700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extLst>
                  <a:ext uri="{0D108BD9-81ED-4DB2-BD59-A6C34878D82A}">
                    <a16:rowId xmlns:a16="http://schemas.microsoft.com/office/drawing/2014/main" val="369393698"/>
                  </a:ext>
                </a:extLst>
              </a:tr>
              <a:tr h="733979">
                <a:tc vMerge="1">
                  <a:txBody>
                    <a:bodyPr/>
                    <a:lstStyle/>
                    <a:p>
                      <a:endParaRPr kumimoji="1" lang="ja-JP" altLang="en-US" dirty="0"/>
                    </a:p>
                  </a:txBody>
                  <a:tcPr/>
                </a:tc>
                <a:tc>
                  <a:txBody>
                    <a:bodyPr/>
                    <a:lstStyle/>
                    <a:p>
                      <a:pPr algn="ctr"/>
                      <a:r>
                        <a:rPr kumimoji="1" lang="ja-JP" altLang="en-US" b="1" dirty="0"/>
                        <a:t>子どもの加算</a:t>
                      </a:r>
                      <a:endParaRPr kumimoji="1" lang="en-US" altLang="ja-JP" b="1" dirty="0"/>
                    </a:p>
                    <a:p>
                      <a:pPr algn="ctr"/>
                      <a:r>
                        <a:rPr kumimoji="1" lang="ja-JP" altLang="en-US" sz="1400" dirty="0"/>
                        <a:t>（１人目・２人目）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rowSpan="2">
                  <a:txBody>
                    <a:bodyPr/>
                    <a:lstStyle/>
                    <a:p>
                      <a:pPr algn="l"/>
                      <a:r>
                        <a:rPr kumimoji="1" lang="ja-JP" altLang="en-US" b="1" dirty="0"/>
                        <a:t>生計を維持されている </a:t>
                      </a:r>
                      <a:r>
                        <a:rPr kumimoji="1" lang="en-US" altLang="ja-JP" b="1" dirty="0"/>
                        <a:t>18 </a:t>
                      </a:r>
                      <a:r>
                        <a:rPr kumimoji="1" lang="ja-JP" altLang="en-US" b="1" dirty="0"/>
                        <a:t>歳到達年度の末日までの子どもがいる場合に加算</a:t>
                      </a:r>
                      <a:r>
                        <a:rPr kumimoji="1" lang="ja-JP" altLang="en-US" b="0" dirty="0"/>
                        <a:t>（</a:t>
                      </a:r>
                      <a:r>
                        <a:rPr kumimoji="1" lang="en-US" altLang="ja-JP" b="0" dirty="0"/>
                        <a:t>1 </a:t>
                      </a:r>
                      <a:r>
                        <a:rPr kumimoji="1" lang="ja-JP" altLang="en-US" b="0" dirty="0"/>
                        <a:t>級・</a:t>
                      </a:r>
                      <a:r>
                        <a:rPr kumimoji="1" lang="en-US" altLang="ja-JP" b="0" dirty="0"/>
                        <a:t>2 </a:t>
                      </a:r>
                      <a:r>
                        <a:rPr kumimoji="1" lang="ja-JP" altLang="en-US" b="0" dirty="0"/>
                        <a:t>級の障害状態にある子どもの場合は </a:t>
                      </a:r>
                      <a:r>
                        <a:rPr kumimoji="1" lang="en-US" altLang="ja-JP" b="0" dirty="0"/>
                        <a:t>20 </a:t>
                      </a:r>
                      <a:r>
                        <a:rPr kumimoji="1" lang="ja-JP" altLang="en-US" b="0" dirty="0"/>
                        <a:t>歳未満）</a:t>
                      </a:r>
                      <a:r>
                        <a:rPr kumimoji="1" lang="ja-JP" altLang="en-US" b="1"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1" dirty="0"/>
                        <a:t>各</a:t>
                      </a:r>
                      <a:r>
                        <a:rPr kumimoji="1" lang="en-US" altLang="ja-JP" b="1" dirty="0"/>
                        <a:t>243,800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extLst>
                  <a:ext uri="{0D108BD9-81ED-4DB2-BD59-A6C34878D82A}">
                    <a16:rowId xmlns:a16="http://schemas.microsoft.com/office/drawing/2014/main" val="4135904567"/>
                  </a:ext>
                </a:extLst>
              </a:tr>
              <a:tr h="733979">
                <a:tc vMerge="1">
                  <a:txBody>
                    <a:bodyPr/>
                    <a:lstStyle/>
                    <a:p>
                      <a:endParaRPr kumimoji="1" lang="ja-JP" altLang="en-US" dirty="0"/>
                    </a:p>
                  </a:txBody>
                  <a:tcPr>
                    <a:lnT w="12700" cap="flat" cmpd="sng" algn="ctr">
                      <a:solidFill>
                        <a:schemeClr val="tx1"/>
                      </a:solidFill>
                      <a:prstDash val="solid"/>
                      <a:round/>
                      <a:headEnd type="none" w="med" len="med"/>
                      <a:tailEnd type="none" w="med" len="med"/>
                    </a:lnT>
                  </a:tcPr>
                </a:tc>
                <a:tc>
                  <a:txBody>
                    <a:bodyPr/>
                    <a:lstStyle/>
                    <a:p>
                      <a:pPr algn="ctr"/>
                      <a:r>
                        <a:rPr kumimoji="1" lang="ja-JP" altLang="en-US" b="1" dirty="0"/>
                        <a:t>子どもの加算</a:t>
                      </a:r>
                      <a:endParaRPr kumimoji="1" lang="en-US" altLang="ja-JP" b="1" dirty="0"/>
                    </a:p>
                    <a:p>
                      <a:pPr algn="ctr"/>
                      <a:r>
                        <a:rPr kumimoji="1" lang="ja-JP" altLang="en-US" sz="1400" dirty="0"/>
                        <a:t>（３人目以降）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1" dirty="0"/>
                        <a:t>各</a:t>
                      </a:r>
                      <a:r>
                        <a:rPr kumimoji="1" lang="en-US" altLang="ja-JP" b="1" dirty="0"/>
                        <a:t>81,300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extLst>
                  <a:ext uri="{0D108BD9-81ED-4DB2-BD59-A6C34878D82A}">
                    <a16:rowId xmlns:a16="http://schemas.microsoft.com/office/drawing/2014/main" val="2904275769"/>
                  </a:ext>
                </a:extLst>
              </a:tr>
            </a:tbl>
          </a:graphicData>
        </a:graphic>
      </p:graphicFrame>
      <p:pic>
        <p:nvPicPr>
          <p:cNvPr id="26" name="図 25">
            <a:extLst>
              <a:ext uri="{FF2B5EF4-FFF2-40B4-BE49-F238E27FC236}">
                <a16:creationId xmlns:a16="http://schemas.microsoft.com/office/drawing/2014/main" id="{9960D676-AD73-02F7-83E2-CC9196248F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28" name="テキスト ボックス 27">
            <a:extLst>
              <a:ext uri="{FF2B5EF4-FFF2-40B4-BE49-F238E27FC236}">
                <a16:creationId xmlns:a16="http://schemas.microsoft.com/office/drawing/2014/main" id="{C792CF90-6E67-E5F0-A753-B3331AFB6964}"/>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D0C22B39-F522-B019-2E4B-8C81A53D957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370617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94223-CCAB-D84F-2F9C-DD8CEE0CE11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979A02D1-382F-B472-5C29-F88E55057E6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1177B9E-817D-7DAE-8991-E14D6B46D6D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8CD10D8-78A2-8034-78CF-1D68BB47DEED}"/>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AD5A785-B3BE-5E70-35EE-12A876ECB135}"/>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99878852-436E-741D-4D14-C2E2A3C6685B}"/>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1AB0AD7-0933-ED9E-B538-5ACD838DC7EF}"/>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11</a:t>
              </a:r>
              <a:r>
                <a:rPr kumimoji="1" lang="ja-JP" altLang="en-US" sz="1400" dirty="0"/>
                <a:t>ページ</a:t>
              </a:r>
            </a:p>
          </p:txBody>
        </p:sp>
      </p:grpSp>
      <p:grpSp>
        <p:nvGrpSpPr>
          <p:cNvPr id="21" name="グループ化 20">
            <a:extLst>
              <a:ext uri="{FF2B5EF4-FFF2-40B4-BE49-F238E27FC236}">
                <a16:creationId xmlns:a16="http://schemas.microsoft.com/office/drawing/2014/main" id="{3996B6E2-5ECB-E7D2-B9FE-2E2C2B8F0671}"/>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600092F2-E518-6C71-19C0-C851E4CA05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1088B6AB-158C-45F2-C719-9718AA456648}"/>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3" name="図 2">
            <a:extLst>
              <a:ext uri="{FF2B5EF4-FFF2-40B4-BE49-F238E27FC236}">
                <a16:creationId xmlns:a16="http://schemas.microsoft.com/office/drawing/2014/main" id="{71B1D4E4-51FC-6FD2-BCFA-3745A300D75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6165"/>
          <a:stretch>
            <a:fillRect/>
          </a:stretch>
        </p:blipFill>
        <p:spPr>
          <a:xfrm>
            <a:off x="829308" y="1762311"/>
            <a:ext cx="10056409" cy="647790"/>
          </a:xfrm>
          <a:prstGeom prst="rect">
            <a:avLst/>
          </a:prstGeom>
        </p:spPr>
      </p:pic>
      <p:pic>
        <p:nvPicPr>
          <p:cNvPr id="11" name="図 10">
            <a:extLst>
              <a:ext uri="{FF2B5EF4-FFF2-40B4-BE49-F238E27FC236}">
                <a16:creationId xmlns:a16="http://schemas.microsoft.com/office/drawing/2014/main" id="{B83CB924-4006-9E3E-F5E5-00638E7F0EB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331540" y="2545463"/>
            <a:ext cx="6785719" cy="1325616"/>
          </a:xfrm>
          <a:prstGeom prst="rect">
            <a:avLst/>
          </a:prstGeom>
        </p:spPr>
      </p:pic>
      <p:pic>
        <p:nvPicPr>
          <p:cNvPr id="22" name="図 21">
            <a:extLst>
              <a:ext uri="{FF2B5EF4-FFF2-40B4-BE49-F238E27FC236}">
                <a16:creationId xmlns:a16="http://schemas.microsoft.com/office/drawing/2014/main" id="{279D0B71-E52A-E8C8-7694-39DA57B63AB8}"/>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719680" y="4006441"/>
            <a:ext cx="10781667" cy="1944355"/>
          </a:xfrm>
          <a:prstGeom prst="rect">
            <a:avLst/>
          </a:prstGeom>
        </p:spPr>
      </p:pic>
      <p:sp>
        <p:nvSpPr>
          <p:cNvPr id="26" name="テキスト ボックス 25">
            <a:extLst>
              <a:ext uri="{FF2B5EF4-FFF2-40B4-BE49-F238E27FC236}">
                <a16:creationId xmlns:a16="http://schemas.microsoft.com/office/drawing/2014/main" id="{A3A76F2A-B920-6387-005F-3D20130F8E44}"/>
              </a:ext>
            </a:extLst>
          </p:cNvPr>
          <p:cNvSpPr txBox="1"/>
          <p:nvPr/>
        </p:nvSpPr>
        <p:spPr>
          <a:xfrm>
            <a:off x="5308600" y="6071961"/>
            <a:ext cx="6819900" cy="307777"/>
          </a:xfrm>
          <a:prstGeom prst="rect">
            <a:avLst/>
          </a:prstGeom>
          <a:noFill/>
        </p:spPr>
        <p:txBody>
          <a:bodyPr wrap="square">
            <a:spAutoFit/>
          </a:bodyPr>
          <a:lstStyle/>
          <a:p>
            <a:r>
              <a:rPr lang="ja-JP" altLang="en-US" sz="1400" b="1" dirty="0">
                <a:latin typeface="+mn-ea"/>
              </a:rPr>
              <a:t>＜生命保険文化センター「ねんきんガイド」</a:t>
            </a:r>
            <a:r>
              <a:rPr lang="en-US" altLang="ja-JP" sz="1400" b="1" dirty="0">
                <a:latin typeface="+mn-ea"/>
              </a:rPr>
              <a:t>(2026 </a:t>
            </a:r>
            <a:r>
              <a:rPr lang="ja-JP" altLang="en-US" sz="1400" b="1" dirty="0">
                <a:latin typeface="+mn-ea"/>
              </a:rPr>
              <a:t>年 </a:t>
            </a:r>
            <a:r>
              <a:rPr lang="en-US" altLang="ja-JP" sz="1400" b="1" dirty="0">
                <a:latin typeface="+mn-ea"/>
              </a:rPr>
              <a:t>6 </a:t>
            </a:r>
            <a:r>
              <a:rPr lang="ja-JP" altLang="en-US" sz="1400" b="1" dirty="0">
                <a:latin typeface="+mn-ea"/>
              </a:rPr>
              <a:t>月改訂版</a:t>
            </a:r>
            <a:r>
              <a:rPr lang="en-US" altLang="ja-JP" sz="1400" b="1" dirty="0">
                <a:latin typeface="+mn-ea"/>
              </a:rPr>
              <a:t>)</a:t>
            </a:r>
            <a:r>
              <a:rPr lang="ja-JP" altLang="en-US" sz="1400" b="1" dirty="0">
                <a:latin typeface="+mn-ea"/>
              </a:rPr>
              <a:t>をもとに作成＞</a:t>
            </a:r>
            <a:endParaRPr lang="ja-JP" altLang="en-US" sz="4400" b="1" dirty="0">
              <a:latin typeface="+mn-ea"/>
            </a:endParaRPr>
          </a:p>
        </p:txBody>
      </p:sp>
      <p:pic>
        <p:nvPicPr>
          <p:cNvPr id="10" name="図 9">
            <a:extLst>
              <a:ext uri="{FF2B5EF4-FFF2-40B4-BE49-F238E27FC236}">
                <a16:creationId xmlns:a16="http://schemas.microsoft.com/office/drawing/2014/main" id="{F9B427FC-DAA8-E153-7B54-745DA77D63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5" name="テキスト ボックス 14">
            <a:extLst>
              <a:ext uri="{FF2B5EF4-FFF2-40B4-BE49-F238E27FC236}">
                <a16:creationId xmlns:a16="http://schemas.microsoft.com/office/drawing/2014/main" id="{D24E0EDD-1E61-2207-A07B-D78A669087C6}"/>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7D3A5A90-175A-9B7B-9243-247CB693A0AD}"/>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828408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503F4-643C-5A08-AA33-7289856A7BAA}"/>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B07FB144-F943-8477-54B9-926799C3F58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6283067" y="1653400"/>
            <a:ext cx="5106564" cy="4649343"/>
          </a:xfrm>
          <a:prstGeom prst="rect">
            <a:avLst/>
          </a:prstGeom>
        </p:spPr>
      </p:pic>
      <p:pic>
        <p:nvPicPr>
          <p:cNvPr id="12" name="図 11">
            <a:extLst>
              <a:ext uri="{FF2B5EF4-FFF2-40B4-BE49-F238E27FC236}">
                <a16:creationId xmlns:a16="http://schemas.microsoft.com/office/drawing/2014/main" id="{0B858AF4-06ED-774A-0D10-00BFAC5EAECD}"/>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823355" y="1787321"/>
            <a:ext cx="3211286" cy="4530609"/>
          </a:xfrm>
          <a:prstGeom prst="rect">
            <a:avLst/>
          </a:prstGeom>
        </p:spPr>
      </p:pic>
      <p:sp>
        <p:nvSpPr>
          <p:cNvPr id="5" name="楕円 4">
            <a:extLst>
              <a:ext uri="{FF2B5EF4-FFF2-40B4-BE49-F238E27FC236}">
                <a16:creationId xmlns:a16="http://schemas.microsoft.com/office/drawing/2014/main" id="{F89D3FF4-7DD6-DC21-416A-86FF9772E3D0}"/>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65BC504-83D0-17D6-FC49-7B1DBC7BA58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2A285B43-3C22-0632-75DC-A1506B044F1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EACD0ED-31E1-32C2-0233-C99FC2B0E328}"/>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F268A327-6872-26F0-647D-13A05B3CF4F4}"/>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95DE8F5-5D0D-1421-F847-F0F334BE61EF}"/>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11</a:t>
              </a:r>
              <a:r>
                <a:rPr kumimoji="1" lang="ja-JP" altLang="en-US" sz="1400" dirty="0"/>
                <a:t>ページ</a:t>
              </a:r>
            </a:p>
          </p:txBody>
        </p:sp>
      </p:grpSp>
      <p:grpSp>
        <p:nvGrpSpPr>
          <p:cNvPr id="21" name="グループ化 20">
            <a:extLst>
              <a:ext uri="{FF2B5EF4-FFF2-40B4-BE49-F238E27FC236}">
                <a16:creationId xmlns:a16="http://schemas.microsoft.com/office/drawing/2014/main" id="{D733F161-5BB4-D833-330B-57D9771EADD0}"/>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BAE7F225-A57A-F1D4-BAFA-07E2F9022E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56ABAC2B-338E-8EAA-30E9-9BC26A42C7D1}"/>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5" name="テキスト ボックス 14">
            <a:extLst>
              <a:ext uri="{FF2B5EF4-FFF2-40B4-BE49-F238E27FC236}">
                <a16:creationId xmlns:a16="http://schemas.microsoft.com/office/drawing/2014/main" id="{D9F3B694-094E-85C6-5845-9CC49B7374E0}"/>
              </a:ext>
            </a:extLst>
          </p:cNvPr>
          <p:cNvSpPr txBox="1"/>
          <p:nvPr/>
        </p:nvSpPr>
        <p:spPr>
          <a:xfrm>
            <a:off x="6062058" y="1470627"/>
            <a:ext cx="3336147" cy="369332"/>
          </a:xfrm>
          <a:prstGeom prst="rect">
            <a:avLst/>
          </a:prstGeom>
          <a:noFill/>
        </p:spPr>
        <p:txBody>
          <a:bodyPr wrap="square" rtlCol="0">
            <a:spAutoFit/>
          </a:bodyPr>
          <a:lstStyle/>
          <a:p>
            <a:r>
              <a:rPr kumimoji="1" lang="ja-JP" altLang="en-US" b="1" dirty="0">
                <a:solidFill>
                  <a:srgbClr val="0073BD"/>
                </a:solidFill>
              </a:rPr>
              <a:t>■</a:t>
            </a:r>
            <a:r>
              <a:rPr kumimoji="1" lang="ja-JP" altLang="en-US" b="1" dirty="0"/>
              <a:t>老齢厚生年金早見表</a:t>
            </a:r>
          </a:p>
        </p:txBody>
      </p:sp>
      <p:sp>
        <p:nvSpPr>
          <p:cNvPr id="10" name="テキスト ボックス 9">
            <a:extLst>
              <a:ext uri="{FF2B5EF4-FFF2-40B4-BE49-F238E27FC236}">
                <a16:creationId xmlns:a16="http://schemas.microsoft.com/office/drawing/2014/main" id="{763FFE6B-109D-4BC2-51A5-EBD32ED67FA5}"/>
              </a:ext>
            </a:extLst>
          </p:cNvPr>
          <p:cNvSpPr txBox="1"/>
          <p:nvPr/>
        </p:nvSpPr>
        <p:spPr>
          <a:xfrm>
            <a:off x="951007" y="1450645"/>
            <a:ext cx="4916389" cy="369332"/>
          </a:xfrm>
          <a:prstGeom prst="rect">
            <a:avLst/>
          </a:prstGeom>
          <a:noFill/>
        </p:spPr>
        <p:txBody>
          <a:bodyPr wrap="square" rtlCol="0">
            <a:spAutoFit/>
          </a:bodyPr>
          <a:lstStyle/>
          <a:p>
            <a:r>
              <a:rPr kumimoji="1" lang="ja-JP" altLang="en-US" b="1" dirty="0">
                <a:solidFill>
                  <a:srgbClr val="0073BD"/>
                </a:solidFill>
              </a:rPr>
              <a:t>■</a:t>
            </a:r>
            <a:r>
              <a:rPr kumimoji="1" lang="ja-JP" altLang="en-US" b="1" dirty="0"/>
              <a:t>老齢基礎年金早見表　</a:t>
            </a:r>
            <a:r>
              <a:rPr kumimoji="1" lang="en-US" altLang="ja-JP" b="1" dirty="0"/>
              <a:t>2026(</a:t>
            </a:r>
            <a:r>
              <a:rPr kumimoji="1" lang="ja-JP" altLang="en-US" b="1" dirty="0"/>
              <a:t>令和</a:t>
            </a:r>
            <a:r>
              <a:rPr kumimoji="1" lang="en-US" altLang="ja-JP" b="1" dirty="0"/>
              <a:t>8)</a:t>
            </a:r>
            <a:r>
              <a:rPr kumimoji="1" lang="ja-JP" altLang="en-US" b="1" dirty="0"/>
              <a:t>年度</a:t>
            </a:r>
          </a:p>
        </p:txBody>
      </p:sp>
      <p:sp>
        <p:nvSpPr>
          <p:cNvPr id="20" name="テキスト ボックス 19">
            <a:extLst>
              <a:ext uri="{FF2B5EF4-FFF2-40B4-BE49-F238E27FC236}">
                <a16:creationId xmlns:a16="http://schemas.microsoft.com/office/drawing/2014/main" id="{02C7CC61-8833-0AA5-24DF-3C2473EACA74}"/>
              </a:ext>
            </a:extLst>
          </p:cNvPr>
          <p:cNvSpPr txBox="1"/>
          <p:nvPr/>
        </p:nvSpPr>
        <p:spPr>
          <a:xfrm>
            <a:off x="6484916" y="6309003"/>
            <a:ext cx="5826578" cy="261610"/>
          </a:xfrm>
          <a:prstGeom prst="rect">
            <a:avLst/>
          </a:prstGeom>
          <a:noFill/>
        </p:spPr>
        <p:txBody>
          <a:bodyPr wrap="square">
            <a:spAutoFit/>
          </a:bodyPr>
          <a:lstStyle/>
          <a:p>
            <a:r>
              <a:rPr lang="ja-JP" altLang="en-US" sz="1100" b="1" dirty="0">
                <a:latin typeface="+mn-ea"/>
              </a:rPr>
              <a:t>＜生命保険文化センター「ねんきんガイド」 </a:t>
            </a:r>
            <a:r>
              <a:rPr lang="en-US" altLang="ja-JP" sz="1100" b="1" dirty="0">
                <a:latin typeface="+mn-ea"/>
              </a:rPr>
              <a:t>(2026 </a:t>
            </a:r>
            <a:r>
              <a:rPr lang="ja-JP" altLang="en-US" sz="1100" b="1" dirty="0">
                <a:latin typeface="+mn-ea"/>
              </a:rPr>
              <a:t>年 </a:t>
            </a:r>
            <a:r>
              <a:rPr lang="en-US" altLang="ja-JP" sz="1100" b="1" dirty="0">
                <a:latin typeface="+mn-ea"/>
              </a:rPr>
              <a:t>6 </a:t>
            </a:r>
            <a:r>
              <a:rPr lang="ja-JP" altLang="en-US" sz="1100" b="1" dirty="0">
                <a:latin typeface="+mn-ea"/>
              </a:rPr>
              <a:t>月改訂版</a:t>
            </a:r>
            <a:r>
              <a:rPr lang="en-US" altLang="ja-JP" sz="1100" b="1" dirty="0">
                <a:latin typeface="+mn-ea"/>
              </a:rPr>
              <a:t>)</a:t>
            </a:r>
            <a:r>
              <a:rPr lang="ja-JP" altLang="en-US" sz="1100" b="1" dirty="0">
                <a:latin typeface="+mn-ea"/>
              </a:rPr>
              <a:t>をもとに作成＞</a:t>
            </a:r>
            <a:endParaRPr lang="ja-JP" altLang="en-US" sz="3600" b="1" dirty="0">
              <a:latin typeface="+mn-ea"/>
            </a:endParaRPr>
          </a:p>
        </p:txBody>
      </p:sp>
      <p:pic>
        <p:nvPicPr>
          <p:cNvPr id="3" name="図 2">
            <a:extLst>
              <a:ext uri="{FF2B5EF4-FFF2-40B4-BE49-F238E27FC236}">
                <a16:creationId xmlns:a16="http://schemas.microsoft.com/office/drawing/2014/main" id="{77B49D2A-BA13-5588-BAEB-6C7EC325E6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6" name="テキスト ボックス 15">
            <a:extLst>
              <a:ext uri="{FF2B5EF4-FFF2-40B4-BE49-F238E27FC236}">
                <a16:creationId xmlns:a16="http://schemas.microsoft.com/office/drawing/2014/main" id="{5C258E72-C312-04BA-8758-35AE013AB140}"/>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0CB5B63A-825B-8CD8-5264-EEB52C6B2DA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814221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A9CC0-ABB0-579A-FBB6-54D1B783A694}"/>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25B3066-E861-AB37-AC8D-CFDB4C792F1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E87D1A5-E319-67D8-0E8F-38EEF5B88C8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91667F2-C385-9DC4-B7E7-E7A542C260FA}"/>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A412F88-80A6-9042-B37A-6B86D447966C}"/>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F0ADF6BE-45AD-7E4E-6B8D-267E7D6B96CD}"/>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3F043BF3-B3F1-3728-CF12-FB736BDEAC36}"/>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11</a:t>
              </a:r>
              <a:r>
                <a:rPr kumimoji="1" lang="ja-JP" altLang="en-US" sz="1400" dirty="0"/>
                <a:t>ページ</a:t>
              </a:r>
            </a:p>
          </p:txBody>
        </p:sp>
      </p:grpSp>
      <p:grpSp>
        <p:nvGrpSpPr>
          <p:cNvPr id="21" name="グループ化 20">
            <a:extLst>
              <a:ext uri="{FF2B5EF4-FFF2-40B4-BE49-F238E27FC236}">
                <a16:creationId xmlns:a16="http://schemas.microsoft.com/office/drawing/2014/main" id="{4677909D-07BB-119D-4F53-862E738E446B}"/>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B3DF8A9E-D672-C9AE-415B-A199522E1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6252AA92-6321-445D-D21E-58DAF0E0D685}"/>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13CB94EF-7BCE-C72E-DBC2-D3120F066BD5}"/>
              </a:ext>
            </a:extLst>
          </p:cNvPr>
          <p:cNvGrpSpPr/>
          <p:nvPr/>
        </p:nvGrpSpPr>
        <p:grpSpPr>
          <a:xfrm>
            <a:off x="682946" y="1721185"/>
            <a:ext cx="6004509" cy="557438"/>
            <a:chOff x="668991" y="1966346"/>
            <a:chExt cx="3408773" cy="557438"/>
          </a:xfrm>
        </p:grpSpPr>
        <p:sp>
          <p:nvSpPr>
            <p:cNvPr id="10" name="テキスト ボックス 9">
              <a:extLst>
                <a:ext uri="{FF2B5EF4-FFF2-40B4-BE49-F238E27FC236}">
                  <a16:creationId xmlns:a16="http://schemas.microsoft.com/office/drawing/2014/main" id="{B8B2E29E-5A8C-91C5-51AA-6D34EAA99572}"/>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ja-JP" altLang="en-US" sz="2400" b="1" dirty="0">
                  <a:solidFill>
                    <a:schemeClr val="bg1"/>
                  </a:solidFill>
                </a:rPr>
                <a:t>２</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9108C7D7-BD46-E7E1-3FBA-DFF558B3B7A7}"/>
                </a:ext>
              </a:extLst>
            </p:cNvPr>
            <p:cNvSpPr txBox="1"/>
            <p:nvPr/>
          </p:nvSpPr>
          <p:spPr>
            <a:xfrm>
              <a:off x="946380" y="2000564"/>
              <a:ext cx="3131384" cy="523220"/>
            </a:xfrm>
            <a:prstGeom prst="rect">
              <a:avLst/>
            </a:prstGeom>
            <a:noFill/>
          </p:spPr>
          <p:txBody>
            <a:bodyPr wrap="square">
              <a:spAutoFit/>
            </a:bodyPr>
            <a:lstStyle/>
            <a:p>
              <a:r>
                <a:rPr lang="ja-JP" altLang="en-US" sz="2800" b="1" dirty="0">
                  <a:latin typeface="PUDShinGoPr6N-Medium"/>
                </a:rPr>
                <a:t>将来受け取る年金額の確認方法</a:t>
              </a:r>
              <a:endParaRPr lang="ja-JP" altLang="en-US" sz="2800" b="1" dirty="0"/>
            </a:p>
          </p:txBody>
        </p:sp>
      </p:grpSp>
      <p:grpSp>
        <p:nvGrpSpPr>
          <p:cNvPr id="26" name="グループ化 25">
            <a:extLst>
              <a:ext uri="{FF2B5EF4-FFF2-40B4-BE49-F238E27FC236}">
                <a16:creationId xmlns:a16="http://schemas.microsoft.com/office/drawing/2014/main" id="{6F6CA49A-77F3-6D18-5F19-89AEA64236B7}"/>
              </a:ext>
            </a:extLst>
          </p:cNvPr>
          <p:cNvGrpSpPr/>
          <p:nvPr/>
        </p:nvGrpSpPr>
        <p:grpSpPr>
          <a:xfrm>
            <a:off x="805202" y="2391696"/>
            <a:ext cx="11217258" cy="3758583"/>
            <a:chOff x="729002" y="2467896"/>
            <a:chExt cx="11217258" cy="3758583"/>
          </a:xfrm>
        </p:grpSpPr>
        <p:sp>
          <p:nvSpPr>
            <p:cNvPr id="18" name="テキスト ボックス 17">
              <a:extLst>
                <a:ext uri="{FF2B5EF4-FFF2-40B4-BE49-F238E27FC236}">
                  <a16:creationId xmlns:a16="http://schemas.microsoft.com/office/drawing/2014/main" id="{369199BE-774D-C623-DF4D-D2CDF8ECAE62}"/>
                </a:ext>
              </a:extLst>
            </p:cNvPr>
            <p:cNvSpPr txBox="1"/>
            <p:nvPr/>
          </p:nvSpPr>
          <p:spPr>
            <a:xfrm>
              <a:off x="753256" y="2467896"/>
              <a:ext cx="11193004" cy="1384995"/>
            </a:xfrm>
            <a:prstGeom prst="rect">
              <a:avLst/>
            </a:prstGeom>
            <a:noFill/>
          </p:spPr>
          <p:txBody>
            <a:bodyPr wrap="square" rtlCol="0">
              <a:spAutoFit/>
            </a:bodyPr>
            <a:lstStyle/>
            <a:p>
              <a:r>
                <a:rPr kumimoji="1" lang="ja-JP" altLang="en-US" sz="2400" b="1" dirty="0">
                  <a:solidFill>
                    <a:srgbClr val="0070C0"/>
                  </a:solidFill>
                </a:rPr>
                <a:t>■</a:t>
              </a:r>
              <a:r>
                <a:rPr kumimoji="1" lang="ja-JP" altLang="en-US" sz="2400" b="1" dirty="0"/>
                <a:t>ねんきん定期便</a:t>
              </a:r>
            </a:p>
            <a:p>
              <a:r>
                <a:rPr kumimoji="1" lang="ja-JP" altLang="en-US" dirty="0"/>
                <a:t>　</a:t>
              </a:r>
              <a:r>
                <a:rPr kumimoji="1" lang="ja-JP" altLang="en-US" sz="2000" dirty="0"/>
                <a:t>国民年金・厚生年金の加入者（被保険者）のもとに年１回、誕生月（１日生まれの人は前月）</a:t>
              </a:r>
            </a:p>
            <a:p>
              <a:r>
                <a:rPr kumimoji="1" lang="ja-JP" altLang="en-US" sz="2000" dirty="0"/>
                <a:t>　に届きます。ねんきん定期便では、年金見込額やこれまでの保険料納付額、保険料の未納期間</a:t>
              </a:r>
              <a:endParaRPr kumimoji="1" lang="en-US" altLang="ja-JP" sz="2000" dirty="0"/>
            </a:p>
            <a:p>
              <a:r>
                <a:rPr lang="ja-JP" altLang="en-US" sz="2000" dirty="0"/>
                <a:t>　</a:t>
              </a:r>
              <a:r>
                <a:rPr kumimoji="1" lang="ja-JP" altLang="en-US" sz="2000" dirty="0"/>
                <a:t>を除いた年金加入期間、直近１年間の月別の保険料納付状況などを確認できます。</a:t>
              </a:r>
            </a:p>
          </p:txBody>
        </p:sp>
        <p:sp>
          <p:nvSpPr>
            <p:cNvPr id="22" name="テキスト ボックス 21">
              <a:extLst>
                <a:ext uri="{FF2B5EF4-FFF2-40B4-BE49-F238E27FC236}">
                  <a16:creationId xmlns:a16="http://schemas.microsoft.com/office/drawing/2014/main" id="{F11B7F48-2C97-1454-DDA5-FF5FC5EE4CC4}"/>
                </a:ext>
              </a:extLst>
            </p:cNvPr>
            <p:cNvSpPr txBox="1"/>
            <p:nvPr/>
          </p:nvSpPr>
          <p:spPr>
            <a:xfrm>
              <a:off x="729002" y="3915634"/>
              <a:ext cx="11193004" cy="769441"/>
            </a:xfrm>
            <a:prstGeom prst="rect">
              <a:avLst/>
            </a:prstGeom>
            <a:noFill/>
          </p:spPr>
          <p:txBody>
            <a:bodyPr wrap="square" rtlCol="0">
              <a:spAutoFit/>
            </a:bodyPr>
            <a:lstStyle/>
            <a:p>
              <a:r>
                <a:rPr kumimoji="1" lang="ja-JP" altLang="en-US" sz="2400" b="1" dirty="0">
                  <a:solidFill>
                    <a:srgbClr val="0070C0"/>
                  </a:solidFill>
                </a:rPr>
                <a:t>■</a:t>
              </a:r>
              <a:r>
                <a:rPr kumimoji="1" lang="ja-JP" altLang="en-US" sz="2400" b="1" dirty="0"/>
                <a:t>ねんきんネット</a:t>
              </a:r>
              <a:r>
                <a:rPr kumimoji="1" lang="ja-JP" altLang="en-US" sz="2000" dirty="0"/>
                <a:t>（ユーザー </a:t>
              </a:r>
              <a:r>
                <a:rPr kumimoji="1" lang="en-US" altLang="ja-JP" sz="2000" dirty="0"/>
                <a:t>ID </a:t>
              </a:r>
              <a:r>
                <a:rPr kumimoji="1" lang="ja-JP" altLang="en-US" sz="2000" dirty="0"/>
                <a:t>の取得、またはマイナポータルからの連携が必要）</a:t>
              </a:r>
              <a:endParaRPr kumimoji="1" lang="ja-JP" altLang="en-US" sz="2800" dirty="0"/>
            </a:p>
            <a:p>
              <a:r>
                <a:rPr kumimoji="1" lang="ja-JP" altLang="en-US" sz="2000" dirty="0"/>
                <a:t>    年金加入記録や加入実績に応じた年金見込額などを、</a:t>
              </a:r>
              <a:r>
                <a:rPr kumimoji="1" lang="en-US" altLang="ja-JP" sz="2000" dirty="0"/>
                <a:t>24 </a:t>
              </a:r>
              <a:r>
                <a:rPr kumimoji="1" lang="ja-JP" altLang="en-US" sz="2000" dirty="0"/>
                <a:t>時間いつでも確認できます。</a:t>
              </a:r>
              <a:endParaRPr kumimoji="1" lang="ja-JP" altLang="en-US" dirty="0"/>
            </a:p>
          </p:txBody>
        </p:sp>
        <p:sp>
          <p:nvSpPr>
            <p:cNvPr id="25" name="テキスト ボックス 24">
              <a:extLst>
                <a:ext uri="{FF2B5EF4-FFF2-40B4-BE49-F238E27FC236}">
                  <a16:creationId xmlns:a16="http://schemas.microsoft.com/office/drawing/2014/main" id="{22CDA577-8BCC-1F53-9F25-F061DFB32F78}"/>
                </a:ext>
              </a:extLst>
            </p:cNvPr>
            <p:cNvSpPr txBox="1"/>
            <p:nvPr/>
          </p:nvSpPr>
          <p:spPr>
            <a:xfrm>
              <a:off x="729002" y="4841484"/>
              <a:ext cx="11193004" cy="1384995"/>
            </a:xfrm>
            <a:prstGeom prst="rect">
              <a:avLst/>
            </a:prstGeom>
            <a:noFill/>
          </p:spPr>
          <p:txBody>
            <a:bodyPr wrap="square" rtlCol="0">
              <a:spAutoFit/>
            </a:bodyPr>
            <a:lstStyle/>
            <a:p>
              <a:r>
                <a:rPr kumimoji="1" lang="ja-JP" altLang="en-US" sz="2400" b="1" dirty="0">
                  <a:solidFill>
                    <a:srgbClr val="0070C0"/>
                  </a:solidFill>
                </a:rPr>
                <a:t>■</a:t>
              </a:r>
              <a:r>
                <a:rPr lang="ja-JP" altLang="en-US" sz="2400" b="1" dirty="0"/>
                <a:t>公的年金シミュレーター</a:t>
              </a:r>
              <a:endParaRPr lang="en-US" altLang="ja-JP" sz="2400" b="1" dirty="0"/>
            </a:p>
            <a:p>
              <a:r>
                <a:rPr kumimoji="1" lang="ja-JP" altLang="en-US" sz="2000" dirty="0"/>
                <a:t>    利用登録や </a:t>
              </a:r>
              <a:r>
                <a:rPr kumimoji="1" lang="en-US" altLang="ja-JP" sz="2000" dirty="0"/>
                <a:t>ID</a:t>
              </a:r>
              <a:r>
                <a:rPr kumimoji="1" lang="ja-JP" altLang="en-US" sz="2000" dirty="0"/>
                <a:t>・パスワードは不要で、「ねんきん定期便」の二次元コードを読み取り、</a:t>
              </a:r>
              <a:endParaRPr kumimoji="1" lang="en-US" altLang="ja-JP" sz="2000" dirty="0"/>
            </a:p>
            <a:p>
              <a:r>
                <a:rPr lang="ja-JP" altLang="en-US" sz="2000" dirty="0"/>
                <a:t>　</a:t>
              </a:r>
              <a:r>
                <a:rPr kumimoji="1" lang="ja-JP" altLang="en-US" sz="2000" dirty="0"/>
                <a:t>生年月日を入力するだけで簡単に試算できます。将来の働き方や暮らし方を入力してみること　</a:t>
              </a:r>
              <a:endParaRPr kumimoji="1" lang="en-US" altLang="ja-JP" sz="2000" dirty="0"/>
            </a:p>
            <a:p>
              <a:r>
                <a:rPr lang="ja-JP" altLang="en-US" sz="2000" dirty="0"/>
                <a:t>　</a:t>
              </a:r>
              <a:r>
                <a:rPr kumimoji="1" lang="ja-JP" altLang="en-US" sz="2000" dirty="0"/>
                <a:t>で様々なシミュレーションが可能で、繰上げ・繰下げ受給をした場合の年金額も試算できます。</a:t>
              </a:r>
              <a:endParaRPr kumimoji="1" lang="ja-JP" altLang="en-US" dirty="0"/>
            </a:p>
          </p:txBody>
        </p:sp>
      </p:grpSp>
      <p:pic>
        <p:nvPicPr>
          <p:cNvPr id="28" name="図 27">
            <a:extLst>
              <a:ext uri="{FF2B5EF4-FFF2-40B4-BE49-F238E27FC236}">
                <a16:creationId xmlns:a16="http://schemas.microsoft.com/office/drawing/2014/main" id="{700B2510-4DCB-7170-3E8A-E13E689928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30" name="テキスト ボックス 29">
            <a:extLst>
              <a:ext uri="{FF2B5EF4-FFF2-40B4-BE49-F238E27FC236}">
                <a16:creationId xmlns:a16="http://schemas.microsoft.com/office/drawing/2014/main" id="{9F0F8C8E-E6A6-B596-199F-77D0D7F482BE}"/>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1C764DB4-2946-A29A-12A1-E22F84E45C3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685510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CBE4B-2D0D-1E1F-9551-C9508C74960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75739B7-D87A-BB12-9ED4-15ACA9A7750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9F56F8D-49C1-D163-A536-17DF10BB54A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AE60407B-2D2A-C4AB-99D4-71F2C9B23699}"/>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ABC834BA-0D66-C548-A5D1-2D56CB07B5DF}"/>
              </a:ext>
            </a:extLst>
          </p:cNvPr>
          <p:cNvGrpSpPr>
            <a:grpSpLocks noGrp="1" noUngrp="1" noRot="1" noMove="1" noResize="1"/>
          </p:cNvGrpSpPr>
          <p:nvPr/>
        </p:nvGrpSpPr>
        <p:grpSpPr>
          <a:xfrm>
            <a:off x="-1" y="6176283"/>
            <a:ext cx="1823356" cy="662925"/>
            <a:chOff x="-10887" y="5980339"/>
            <a:chExt cx="1823356" cy="662925"/>
          </a:xfrm>
        </p:grpSpPr>
        <p:sp>
          <p:nvSpPr>
            <p:cNvPr id="7" name="フッター プレースホルダー 5">
              <a:extLst>
                <a:ext uri="{FF2B5EF4-FFF2-40B4-BE49-F238E27FC236}">
                  <a16:creationId xmlns:a16="http://schemas.microsoft.com/office/drawing/2014/main" id="{9DF5660B-C46B-3186-C73E-21C5CEAFD648}"/>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55819E6A-4BDE-EB57-9F08-3CDF02EF696E}"/>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12</a:t>
              </a:r>
              <a:r>
                <a:rPr kumimoji="1" lang="ja-JP" altLang="en-US" sz="1400" dirty="0"/>
                <a:t>ページ</a:t>
              </a:r>
            </a:p>
          </p:txBody>
        </p:sp>
      </p:grpSp>
      <p:grpSp>
        <p:nvGrpSpPr>
          <p:cNvPr id="21" name="グループ化 20">
            <a:extLst>
              <a:ext uri="{FF2B5EF4-FFF2-40B4-BE49-F238E27FC236}">
                <a16:creationId xmlns:a16="http://schemas.microsoft.com/office/drawing/2014/main" id="{37E9E28E-5CD6-76A3-BD27-136D3FD80AE5}"/>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A4D5E5F4-93C1-DC39-AFE5-15405FA53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7F963DEE-C3F6-1BE0-0506-171D976F25EC}"/>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CFED9F36-A061-B74D-6AC5-3619277A91C8}"/>
              </a:ext>
            </a:extLst>
          </p:cNvPr>
          <p:cNvGrpSpPr/>
          <p:nvPr/>
        </p:nvGrpSpPr>
        <p:grpSpPr>
          <a:xfrm>
            <a:off x="681310" y="1587153"/>
            <a:ext cx="6265589" cy="542924"/>
            <a:chOff x="668991" y="1966346"/>
            <a:chExt cx="3556989" cy="542924"/>
          </a:xfrm>
        </p:grpSpPr>
        <p:sp>
          <p:nvSpPr>
            <p:cNvPr id="10" name="テキスト ボックス 9">
              <a:extLst>
                <a:ext uri="{FF2B5EF4-FFF2-40B4-BE49-F238E27FC236}">
                  <a16:creationId xmlns:a16="http://schemas.microsoft.com/office/drawing/2014/main" id="{61A16912-1477-1737-88DD-0F016D7D65FD}"/>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kumimoji="1" lang="ja-JP" altLang="en-US" sz="2400" b="1" dirty="0">
                  <a:solidFill>
                    <a:schemeClr val="bg1"/>
                  </a:solidFill>
                </a:rPr>
                <a:t>３</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C6791517-948C-9A81-F831-73E7FC84598C}"/>
                </a:ext>
              </a:extLst>
            </p:cNvPr>
            <p:cNvSpPr txBox="1"/>
            <p:nvPr/>
          </p:nvSpPr>
          <p:spPr>
            <a:xfrm>
              <a:off x="960800" y="1986050"/>
              <a:ext cx="3265180" cy="523220"/>
            </a:xfrm>
            <a:prstGeom prst="rect">
              <a:avLst/>
            </a:prstGeom>
            <a:noFill/>
          </p:spPr>
          <p:txBody>
            <a:bodyPr wrap="square">
              <a:spAutoFit/>
            </a:bodyPr>
            <a:lstStyle/>
            <a:p>
              <a:r>
                <a:rPr lang="ja-JP" altLang="en-US" sz="2800" b="1" dirty="0">
                  <a:latin typeface="PUDShinGoPr6N-Medium"/>
                </a:rPr>
                <a:t>老齢年金の繰上げ・繰下げ受給</a:t>
              </a:r>
              <a:endParaRPr lang="ja-JP" altLang="en-US" sz="2800" b="1" dirty="0"/>
            </a:p>
          </p:txBody>
        </p:sp>
      </p:grpSp>
      <p:grpSp>
        <p:nvGrpSpPr>
          <p:cNvPr id="3" name="グループ化 2">
            <a:extLst>
              <a:ext uri="{FF2B5EF4-FFF2-40B4-BE49-F238E27FC236}">
                <a16:creationId xmlns:a16="http://schemas.microsoft.com/office/drawing/2014/main" id="{7200398A-1B57-94D1-A23A-779BD54E33AF}"/>
              </a:ext>
            </a:extLst>
          </p:cNvPr>
          <p:cNvGrpSpPr/>
          <p:nvPr/>
        </p:nvGrpSpPr>
        <p:grpSpPr>
          <a:xfrm>
            <a:off x="1246129" y="2134408"/>
            <a:ext cx="9928202" cy="2006239"/>
            <a:chOff x="1246129" y="2096308"/>
            <a:chExt cx="9928202" cy="2006239"/>
          </a:xfrm>
        </p:grpSpPr>
        <p:grpSp>
          <p:nvGrpSpPr>
            <p:cNvPr id="27" name="グループ化 26">
              <a:extLst>
                <a:ext uri="{FF2B5EF4-FFF2-40B4-BE49-F238E27FC236}">
                  <a16:creationId xmlns:a16="http://schemas.microsoft.com/office/drawing/2014/main" id="{D1A42DFF-D7D6-51EC-3E66-2DBF204AECAA}"/>
                </a:ext>
              </a:extLst>
            </p:cNvPr>
            <p:cNvGrpSpPr/>
            <p:nvPr/>
          </p:nvGrpSpPr>
          <p:grpSpPr>
            <a:xfrm>
              <a:off x="1246129" y="2096308"/>
              <a:ext cx="9928202" cy="1279975"/>
              <a:chOff x="1246129" y="2245041"/>
              <a:chExt cx="9928202" cy="1279975"/>
            </a:xfrm>
          </p:grpSpPr>
          <p:sp>
            <p:nvSpPr>
              <p:cNvPr id="15" name="テキスト ボックス 14">
                <a:extLst>
                  <a:ext uri="{FF2B5EF4-FFF2-40B4-BE49-F238E27FC236}">
                    <a16:creationId xmlns:a16="http://schemas.microsoft.com/office/drawing/2014/main" id="{D7040F01-3D67-1393-8AAD-F72DE9E468B8}"/>
                  </a:ext>
                </a:extLst>
              </p:cNvPr>
              <p:cNvSpPr txBox="1"/>
              <p:nvPr/>
            </p:nvSpPr>
            <p:spPr>
              <a:xfrm>
                <a:off x="1246129" y="2601686"/>
                <a:ext cx="9928202" cy="923330"/>
              </a:xfrm>
              <a:prstGeom prst="rect">
                <a:avLst/>
              </a:prstGeom>
              <a:noFill/>
            </p:spPr>
            <p:txBody>
              <a:bodyPr wrap="square">
                <a:spAutoFit/>
              </a:bodyPr>
              <a:lstStyle/>
              <a:p>
                <a:pPr algn="l"/>
                <a:r>
                  <a:rPr lang="ja-JP" altLang="en-US" i="0" u="none" strike="noStrike" baseline="0" dirty="0">
                    <a:latin typeface="PUDShinGoPr6N-Light"/>
                  </a:rPr>
                  <a:t>・</a:t>
                </a:r>
                <a:r>
                  <a:rPr lang="ja-JP" altLang="en-US" b="1" i="0" u="none" strike="noStrike" baseline="0" dirty="0">
                    <a:latin typeface="PUDShinGoPr6N-Light"/>
                  </a:rPr>
                  <a:t>「繰り上げた月数</a:t>
                </a:r>
                <a:r>
                  <a:rPr lang="en-US" altLang="ja-JP" b="1" i="0" u="none" strike="noStrike" baseline="0" dirty="0">
                    <a:highlight>
                      <a:srgbClr val="FFFCDB"/>
                    </a:highlight>
                    <a:latin typeface="PUDShinGoPr6N-Light"/>
                  </a:rPr>
                  <a:t>× </a:t>
                </a:r>
                <a:r>
                  <a:rPr lang="en-US" altLang="ja-JP" b="1" i="0" u="none" strike="noStrike" baseline="0" dirty="0">
                    <a:highlight>
                      <a:srgbClr val="FFFCDB"/>
                    </a:highlight>
                    <a:latin typeface="PUDShinGoPr6N-DeBold"/>
                  </a:rPr>
                  <a:t>0.4</a:t>
                </a:r>
                <a:r>
                  <a:rPr lang="ja-JP" altLang="en-US" b="1" i="0" u="none" strike="noStrike" baseline="0" dirty="0">
                    <a:highlight>
                      <a:srgbClr val="FFFCDB"/>
                    </a:highlight>
                    <a:latin typeface="PUDShinGoPr6N-DeBold"/>
                  </a:rPr>
                  <a:t>％</a:t>
                </a:r>
                <a:r>
                  <a:rPr lang="ja-JP" altLang="en-US" b="1" i="0" u="none" strike="noStrike" baseline="0" dirty="0">
                    <a:latin typeface="PUDShinGoPr6N-Light"/>
                  </a:rPr>
                  <a:t>（または</a:t>
                </a:r>
                <a:r>
                  <a:rPr lang="en-US" altLang="ja-JP" b="1" i="0" u="none" strike="noStrike" baseline="0" dirty="0">
                    <a:highlight>
                      <a:srgbClr val="FFFCDB"/>
                    </a:highlight>
                    <a:latin typeface="PUDShinGoPr6N-Light"/>
                  </a:rPr>
                  <a:t>0.5</a:t>
                </a:r>
                <a:r>
                  <a:rPr lang="ja-JP" altLang="en-US" b="1" i="0" u="none" strike="noStrike" baseline="0" dirty="0">
                    <a:highlight>
                      <a:srgbClr val="FFFCDB"/>
                    </a:highlight>
                    <a:latin typeface="PUDShinGoPr6N-Light"/>
                  </a:rPr>
                  <a:t>％</a:t>
                </a:r>
                <a:r>
                  <a:rPr lang="ja-JP" altLang="en-US" b="1" i="0" u="none" strike="noStrike" baseline="0" dirty="0">
                    <a:latin typeface="PUDShinGoPr6N-Light"/>
                  </a:rPr>
                  <a:t>）」で年金額が減額</a:t>
                </a:r>
                <a:r>
                  <a:rPr lang="ja-JP" altLang="en-US" i="0" u="none" strike="noStrike" baseline="0" dirty="0">
                    <a:latin typeface="PUDShinGoPr6N-Light"/>
                  </a:rPr>
                  <a:t>され、その減額率が一生涯続く。</a:t>
                </a:r>
                <a:endParaRPr lang="en-US" altLang="ja-JP" i="0" u="none" strike="noStrike" baseline="0" dirty="0">
                  <a:latin typeface="PUDShinGoPr6N-Light"/>
                </a:endParaRPr>
              </a:p>
              <a:p>
                <a:pPr algn="l"/>
                <a:r>
                  <a:rPr lang="ja-JP" altLang="en-US" i="0" u="none" strike="noStrike" baseline="0" dirty="0">
                    <a:latin typeface="PUDShinGoPr6N-Light"/>
                  </a:rPr>
                  <a:t>・繰上げ受給の請求後は、変更や撤回はでき</a:t>
                </a:r>
                <a:r>
                  <a:rPr lang="ja-JP" altLang="en-US" dirty="0">
                    <a:latin typeface="PUDShinGoPr6N-Light"/>
                  </a:rPr>
                  <a:t>ない</a:t>
                </a:r>
                <a:r>
                  <a:rPr lang="ja-JP" altLang="en-US" i="0" u="none" strike="noStrike" baseline="0" dirty="0">
                    <a:latin typeface="PUDShinGoPr6N-Light"/>
                  </a:rPr>
                  <a:t>。</a:t>
                </a:r>
                <a:endParaRPr lang="en-US" altLang="ja-JP" i="0" u="none" strike="noStrike" baseline="0" dirty="0">
                  <a:latin typeface="PUDShinGoPr6N-Light"/>
                </a:endParaRPr>
              </a:p>
              <a:p>
                <a:pPr algn="l"/>
                <a:r>
                  <a:rPr lang="ja-JP" altLang="en-US" i="0" u="none" strike="noStrike" baseline="0" dirty="0">
                    <a:latin typeface="PUDShinGoPr6N-Light"/>
                  </a:rPr>
                  <a:t>・</a:t>
                </a:r>
                <a:r>
                  <a:rPr lang="ja-JP" altLang="en-US" b="1" i="0" u="none" strike="noStrike" baseline="0" dirty="0">
                    <a:latin typeface="PUDShinGoPr6N-Light"/>
                  </a:rPr>
                  <a:t>老齢基礎年金と老齢厚生年金は、同時に繰上げ請求</a:t>
                </a:r>
                <a:r>
                  <a:rPr lang="ja-JP" altLang="en-US" i="0" u="none" strike="noStrike" baseline="0" dirty="0">
                    <a:latin typeface="PUDShinGoPr6N-Light"/>
                  </a:rPr>
                  <a:t>をする必要がある。</a:t>
                </a:r>
                <a:endParaRPr lang="ja-JP" altLang="en-US" sz="4000" dirty="0"/>
              </a:p>
            </p:txBody>
          </p:sp>
          <p:sp>
            <p:nvSpPr>
              <p:cNvPr id="24" name="テキスト ボックス 23">
                <a:extLst>
                  <a:ext uri="{FF2B5EF4-FFF2-40B4-BE49-F238E27FC236}">
                    <a16:creationId xmlns:a16="http://schemas.microsoft.com/office/drawing/2014/main" id="{52C4E436-4200-49C7-09C0-36DFD13FDFEA}"/>
                  </a:ext>
                </a:extLst>
              </p:cNvPr>
              <p:cNvSpPr txBox="1"/>
              <p:nvPr/>
            </p:nvSpPr>
            <p:spPr>
              <a:xfrm>
                <a:off x="1246129" y="2245041"/>
                <a:ext cx="1449136" cy="461665"/>
              </a:xfrm>
              <a:prstGeom prst="rect">
                <a:avLst/>
              </a:prstGeom>
              <a:noFill/>
            </p:spPr>
            <p:txBody>
              <a:bodyPr wrap="square">
                <a:spAutoFit/>
              </a:bodyPr>
              <a:lstStyle/>
              <a:p>
                <a:r>
                  <a:rPr lang="ja-JP" altLang="en-US" sz="2400" b="1" i="0" u="none" strike="noStrike" baseline="0" dirty="0">
                    <a:solidFill>
                      <a:srgbClr val="0073BD"/>
                    </a:solidFill>
                    <a:latin typeface="PUDShinGoPr6N-Medium"/>
                  </a:rPr>
                  <a:t>■</a:t>
                </a:r>
                <a:r>
                  <a:rPr lang="ja-JP" altLang="en-US" sz="2400" b="1" i="0" u="none" strike="noStrike" baseline="0" dirty="0">
                    <a:solidFill>
                      <a:srgbClr val="000000"/>
                    </a:solidFill>
                    <a:latin typeface="PUDShinGoPr6N-Medium"/>
                  </a:rPr>
                  <a:t>繰上げ</a:t>
                </a:r>
                <a:endParaRPr lang="ja-JP" altLang="en-US" sz="4800" b="1" dirty="0"/>
              </a:p>
            </p:txBody>
          </p:sp>
        </p:grpSp>
        <p:pic>
          <p:nvPicPr>
            <p:cNvPr id="16" name="図 15">
              <a:extLst>
                <a:ext uri="{FF2B5EF4-FFF2-40B4-BE49-F238E27FC236}">
                  <a16:creationId xmlns:a16="http://schemas.microsoft.com/office/drawing/2014/main" id="{15F7020C-AA5A-4B73-0AA7-43E959A2CB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807" y="3326696"/>
              <a:ext cx="5950942" cy="775851"/>
            </a:xfrm>
            <a:prstGeom prst="rect">
              <a:avLst/>
            </a:prstGeom>
          </p:spPr>
        </p:pic>
      </p:grpSp>
      <p:grpSp>
        <p:nvGrpSpPr>
          <p:cNvPr id="17" name="グループ化 16">
            <a:extLst>
              <a:ext uri="{FF2B5EF4-FFF2-40B4-BE49-F238E27FC236}">
                <a16:creationId xmlns:a16="http://schemas.microsoft.com/office/drawing/2014/main" id="{4820DAD4-0A71-717A-1B91-529FDF13B491}"/>
              </a:ext>
            </a:extLst>
          </p:cNvPr>
          <p:cNvGrpSpPr/>
          <p:nvPr/>
        </p:nvGrpSpPr>
        <p:grpSpPr>
          <a:xfrm>
            <a:off x="1192511" y="4247236"/>
            <a:ext cx="10825638" cy="2026556"/>
            <a:chOff x="1192511" y="4151986"/>
            <a:chExt cx="10825638" cy="2026556"/>
          </a:xfrm>
        </p:grpSpPr>
        <p:grpSp>
          <p:nvGrpSpPr>
            <p:cNvPr id="25" name="グループ化 24">
              <a:extLst>
                <a:ext uri="{FF2B5EF4-FFF2-40B4-BE49-F238E27FC236}">
                  <a16:creationId xmlns:a16="http://schemas.microsoft.com/office/drawing/2014/main" id="{10881C03-D513-8993-3CC4-AC47C7F11958}"/>
                </a:ext>
              </a:extLst>
            </p:cNvPr>
            <p:cNvGrpSpPr/>
            <p:nvPr/>
          </p:nvGrpSpPr>
          <p:grpSpPr>
            <a:xfrm>
              <a:off x="1192511" y="4151986"/>
              <a:ext cx="10825638" cy="1565071"/>
              <a:chOff x="1192511" y="4255078"/>
              <a:chExt cx="10825638" cy="1565071"/>
            </a:xfrm>
          </p:grpSpPr>
          <p:sp>
            <p:nvSpPr>
              <p:cNvPr id="20" name="テキスト ボックス 19">
                <a:extLst>
                  <a:ext uri="{FF2B5EF4-FFF2-40B4-BE49-F238E27FC236}">
                    <a16:creationId xmlns:a16="http://schemas.microsoft.com/office/drawing/2014/main" id="{A0CF0A9C-7B82-4613-2CB6-D2086192FDE4}"/>
                  </a:ext>
                </a:extLst>
              </p:cNvPr>
              <p:cNvSpPr txBox="1"/>
              <p:nvPr/>
            </p:nvSpPr>
            <p:spPr>
              <a:xfrm>
                <a:off x="1358900" y="4619820"/>
                <a:ext cx="10659249" cy="1200329"/>
              </a:xfrm>
              <a:prstGeom prst="rect">
                <a:avLst/>
              </a:prstGeom>
              <a:noFill/>
            </p:spPr>
            <p:txBody>
              <a:bodyPr wrap="square">
                <a:spAutoFit/>
              </a:bodyPr>
              <a:lstStyle/>
              <a:p>
                <a:r>
                  <a:rPr lang="ja-JP" altLang="en-US" dirty="0"/>
                  <a:t>・</a:t>
                </a:r>
                <a:r>
                  <a:rPr lang="ja-JP" altLang="en-US" b="1" dirty="0"/>
                  <a:t>「繰り下げた月数</a:t>
                </a:r>
                <a:r>
                  <a:rPr lang="en-US" altLang="ja-JP" b="1" dirty="0">
                    <a:highlight>
                      <a:srgbClr val="FFFCDB"/>
                    </a:highlight>
                  </a:rPr>
                  <a:t>× 0.7%</a:t>
                </a:r>
                <a:r>
                  <a:rPr lang="ja-JP" altLang="en-US" b="1" dirty="0"/>
                  <a:t>」で年金額が増額</a:t>
                </a:r>
                <a:r>
                  <a:rPr lang="ja-JP" altLang="en-US" dirty="0"/>
                  <a:t>され、その増額率が一生涯続く。</a:t>
                </a:r>
                <a:endParaRPr lang="en-US" altLang="ja-JP" dirty="0"/>
              </a:p>
              <a:p>
                <a:r>
                  <a:rPr lang="ja-JP" altLang="en-US" dirty="0"/>
                  <a:t>・繰下げ受給の請求後は、変更や撤回はできない。</a:t>
                </a:r>
                <a:endParaRPr lang="en-US" altLang="ja-JP" dirty="0"/>
              </a:p>
              <a:p>
                <a:r>
                  <a:rPr lang="ja-JP" altLang="en-US" dirty="0"/>
                  <a:t>・</a:t>
                </a:r>
                <a:r>
                  <a:rPr lang="ja-JP" altLang="en-US" b="1" dirty="0"/>
                  <a:t>老齢基礎年金と老齢厚生年金は、同時に繰り下げることも、どちらか一方のみを繰り下げることも</a:t>
                </a:r>
                <a:endParaRPr lang="en-US" altLang="ja-JP" b="1" dirty="0"/>
              </a:p>
              <a:p>
                <a:r>
                  <a:rPr lang="ja-JP" altLang="en-US" b="1" dirty="0"/>
                  <a:t>　できる。</a:t>
                </a:r>
                <a:endParaRPr lang="ja-JP" altLang="en-US" sz="3600" b="1" dirty="0"/>
              </a:p>
            </p:txBody>
          </p:sp>
          <p:sp>
            <p:nvSpPr>
              <p:cNvPr id="26" name="テキスト ボックス 25">
                <a:extLst>
                  <a:ext uri="{FF2B5EF4-FFF2-40B4-BE49-F238E27FC236}">
                    <a16:creationId xmlns:a16="http://schemas.microsoft.com/office/drawing/2014/main" id="{C7B7196D-D505-45E8-956F-C49291E5758F}"/>
                  </a:ext>
                </a:extLst>
              </p:cNvPr>
              <p:cNvSpPr txBox="1"/>
              <p:nvPr/>
            </p:nvSpPr>
            <p:spPr>
              <a:xfrm>
                <a:off x="1192511" y="4255078"/>
                <a:ext cx="1449136" cy="461665"/>
              </a:xfrm>
              <a:prstGeom prst="rect">
                <a:avLst/>
              </a:prstGeom>
              <a:noFill/>
            </p:spPr>
            <p:txBody>
              <a:bodyPr wrap="square">
                <a:spAutoFit/>
              </a:bodyPr>
              <a:lstStyle/>
              <a:p>
                <a:r>
                  <a:rPr lang="ja-JP" altLang="en-US" sz="2400" b="1" i="0" u="none" strike="noStrike" baseline="0" dirty="0">
                    <a:solidFill>
                      <a:srgbClr val="0073BD"/>
                    </a:solidFill>
                    <a:latin typeface="PUDShinGoPr6N-Medium"/>
                  </a:rPr>
                  <a:t>■</a:t>
                </a:r>
                <a:r>
                  <a:rPr lang="ja-JP" altLang="en-US" sz="2400" b="1" i="0" u="none" strike="noStrike" baseline="0" dirty="0">
                    <a:solidFill>
                      <a:srgbClr val="000000"/>
                    </a:solidFill>
                    <a:latin typeface="PUDShinGoPr6N-Medium"/>
                  </a:rPr>
                  <a:t>繰下げ</a:t>
                </a:r>
                <a:endParaRPr lang="ja-JP" altLang="en-US" sz="4800" b="1" dirty="0"/>
              </a:p>
            </p:txBody>
          </p:sp>
        </p:grpSp>
        <p:pic>
          <p:nvPicPr>
            <p:cNvPr id="22" name="図 21">
              <a:extLst>
                <a:ext uri="{FF2B5EF4-FFF2-40B4-BE49-F238E27FC236}">
                  <a16:creationId xmlns:a16="http://schemas.microsoft.com/office/drawing/2014/main" id="{9F8831BF-1E43-A19A-C260-09B2527201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5214" y="5416495"/>
              <a:ext cx="7861119" cy="762047"/>
            </a:xfrm>
            <a:prstGeom prst="rect">
              <a:avLst/>
            </a:prstGeom>
          </p:spPr>
        </p:pic>
      </p:grpSp>
      <p:pic>
        <p:nvPicPr>
          <p:cNvPr id="11" name="図 10">
            <a:extLst>
              <a:ext uri="{FF2B5EF4-FFF2-40B4-BE49-F238E27FC236}">
                <a16:creationId xmlns:a16="http://schemas.microsoft.com/office/drawing/2014/main" id="{99A524DC-A323-16EA-48C3-998D6C5F94D6}"/>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4131" t="1291"/>
          <a:stretch>
            <a:fillRect/>
          </a:stretch>
        </p:blipFill>
        <p:spPr>
          <a:xfrm>
            <a:off x="9638437" y="3222658"/>
            <a:ext cx="1489678" cy="1536400"/>
          </a:xfrm>
          <a:prstGeom prst="rect">
            <a:avLst/>
          </a:prstGeom>
        </p:spPr>
      </p:pic>
      <p:pic>
        <p:nvPicPr>
          <p:cNvPr id="28" name="図 27">
            <a:extLst>
              <a:ext uri="{FF2B5EF4-FFF2-40B4-BE49-F238E27FC236}">
                <a16:creationId xmlns:a16="http://schemas.microsoft.com/office/drawing/2014/main" id="{80F2EAEA-7FAD-2E7D-EDA5-14AA86D220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30" name="テキスト ボックス 29">
            <a:extLst>
              <a:ext uri="{FF2B5EF4-FFF2-40B4-BE49-F238E27FC236}">
                <a16:creationId xmlns:a16="http://schemas.microsoft.com/office/drawing/2014/main" id="{EEE50D3B-CA86-1A54-BDB7-B7D448DC8D58}"/>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8" name="フッター プレースホルダー 5">
            <a:extLst>
              <a:ext uri="{FF2B5EF4-FFF2-40B4-BE49-F238E27FC236}">
                <a16:creationId xmlns:a16="http://schemas.microsoft.com/office/drawing/2014/main" id="{E8E8023D-BFC8-0CB3-8345-38F83242CAB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613347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F0C32-723D-3FAF-4265-CF15EF625D81}"/>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E5A41D1D-58CE-2D30-F12A-6CF04D51772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56DB7D6-C977-9CB4-DDAE-0EC10D4DC07B}"/>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AF95A8B-F350-2427-9D1F-E59AD2B85032}"/>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675205E0-1118-DECF-BBF5-D071B72157B5}"/>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40196497-FD34-7217-9618-CCC8A69B9679}"/>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AED8023-B3AB-54EE-FA92-E528C8B156BA}"/>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12</a:t>
              </a:r>
              <a:r>
                <a:rPr kumimoji="1" lang="ja-JP" altLang="en-US" sz="1400" dirty="0"/>
                <a:t>ページ</a:t>
              </a:r>
            </a:p>
          </p:txBody>
        </p:sp>
      </p:grpSp>
      <p:grpSp>
        <p:nvGrpSpPr>
          <p:cNvPr id="21" name="グループ化 20">
            <a:extLst>
              <a:ext uri="{FF2B5EF4-FFF2-40B4-BE49-F238E27FC236}">
                <a16:creationId xmlns:a16="http://schemas.microsoft.com/office/drawing/2014/main" id="{FC6622EA-93AC-0210-C174-CD28F5B6FCFD}"/>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B5FB2E7E-CF34-520C-062E-73CE81452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9445195C-C6EC-021C-F4E2-9B1A621A60F7}"/>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7" name="テキスト ボックス 16">
            <a:extLst>
              <a:ext uri="{FF2B5EF4-FFF2-40B4-BE49-F238E27FC236}">
                <a16:creationId xmlns:a16="http://schemas.microsoft.com/office/drawing/2014/main" id="{5EF55018-8656-56F4-D43E-D7EAFB381881}"/>
              </a:ext>
            </a:extLst>
          </p:cNvPr>
          <p:cNvSpPr txBox="1"/>
          <p:nvPr/>
        </p:nvSpPr>
        <p:spPr>
          <a:xfrm>
            <a:off x="1942846" y="6088261"/>
            <a:ext cx="5305677" cy="276999"/>
          </a:xfrm>
          <a:prstGeom prst="rect">
            <a:avLst/>
          </a:prstGeom>
          <a:noFill/>
          <a:ln>
            <a:noFill/>
          </a:ln>
        </p:spPr>
        <p:txBody>
          <a:bodyPr wrap="square">
            <a:spAutoFit/>
          </a:bodyPr>
          <a:lstStyle/>
          <a:p>
            <a:r>
              <a:rPr lang="en-US" altLang="ja-JP" sz="1200" b="0" i="0" u="none" strike="noStrike" baseline="0" dirty="0"/>
              <a:t>※65 </a:t>
            </a:r>
            <a:r>
              <a:rPr lang="ja-JP" altLang="en-US" sz="1200" b="0" i="0" u="none" strike="noStrike" baseline="0" dirty="0"/>
              <a:t>歳から老齢基礎年金</a:t>
            </a:r>
            <a:r>
              <a:rPr lang="en-US" altLang="ja-JP" sz="1200" b="0" i="0" u="none" strike="noStrike" baseline="0" dirty="0"/>
              <a:t>847,300 </a:t>
            </a:r>
            <a:r>
              <a:rPr lang="ja-JP" altLang="en-US" sz="1200" b="0" i="0" u="none" strike="noStrike" baseline="0" dirty="0"/>
              <a:t>円</a:t>
            </a:r>
            <a:r>
              <a:rPr lang="en-US" altLang="ja-JP" sz="1200" b="0" i="0" u="none" strike="noStrike" baseline="0" dirty="0"/>
              <a:t>( </a:t>
            </a:r>
            <a:r>
              <a:rPr lang="ja-JP" altLang="en-US" sz="1200" b="0" i="0" u="none" strike="noStrike" baseline="0" dirty="0"/>
              <a:t>満額</a:t>
            </a:r>
            <a:r>
              <a:rPr lang="en-US" altLang="ja-JP" sz="1200" b="0" i="0" u="none" strike="noStrike" baseline="0" dirty="0"/>
              <a:t>) </a:t>
            </a:r>
            <a:r>
              <a:rPr lang="ja-JP" altLang="en-US" sz="1200" b="0" i="0" u="none" strike="noStrike" baseline="0" dirty="0"/>
              <a:t>を受給開始した場合と比較。</a:t>
            </a:r>
            <a:endParaRPr lang="ja-JP" altLang="en-US" sz="1200" dirty="0"/>
          </a:p>
        </p:txBody>
      </p:sp>
      <p:grpSp>
        <p:nvGrpSpPr>
          <p:cNvPr id="18" name="グループ化 17">
            <a:extLst>
              <a:ext uri="{FF2B5EF4-FFF2-40B4-BE49-F238E27FC236}">
                <a16:creationId xmlns:a16="http://schemas.microsoft.com/office/drawing/2014/main" id="{79C49919-AA74-006D-8617-026315DD615E}"/>
              </a:ext>
            </a:extLst>
          </p:cNvPr>
          <p:cNvGrpSpPr/>
          <p:nvPr/>
        </p:nvGrpSpPr>
        <p:grpSpPr>
          <a:xfrm>
            <a:off x="1260817" y="1592739"/>
            <a:ext cx="7683157" cy="471014"/>
            <a:chOff x="617910" y="1819210"/>
            <a:chExt cx="7683157" cy="471014"/>
          </a:xfrm>
        </p:grpSpPr>
        <p:pic>
          <p:nvPicPr>
            <p:cNvPr id="12" name="図 11">
              <a:extLst>
                <a:ext uri="{FF2B5EF4-FFF2-40B4-BE49-F238E27FC236}">
                  <a16:creationId xmlns:a16="http://schemas.microsoft.com/office/drawing/2014/main" id="{90B0BB84-77D4-1E24-5965-44344D9B18BC}"/>
                </a:ext>
              </a:extLst>
            </p:cNvPr>
            <p:cNvPicPr>
              <a:picLocks noChangeAspect="1"/>
            </p:cNvPicPr>
            <p:nvPr/>
          </p:nvPicPr>
          <p:blipFill>
            <a:blip r:embed="rId4">
              <a:extLst>
                <a:ext uri="{28A0092B-C50C-407E-A947-70E740481C1C}">
                  <a14:useLocalDpi xmlns:a14="http://schemas.microsoft.com/office/drawing/2010/main" val="0"/>
                </a:ext>
              </a:extLst>
            </a:blip>
            <a:srcRect l="456" t="3263"/>
            <a:stretch>
              <a:fillRect/>
            </a:stretch>
          </p:blipFill>
          <p:spPr>
            <a:xfrm>
              <a:off x="617910" y="1819210"/>
              <a:ext cx="1643595" cy="423526"/>
            </a:xfrm>
            <a:prstGeom prst="rect">
              <a:avLst/>
            </a:prstGeom>
          </p:spPr>
        </p:pic>
        <p:sp>
          <p:nvSpPr>
            <p:cNvPr id="16" name="テキスト ボックス 15">
              <a:extLst>
                <a:ext uri="{FF2B5EF4-FFF2-40B4-BE49-F238E27FC236}">
                  <a16:creationId xmlns:a16="http://schemas.microsoft.com/office/drawing/2014/main" id="{74B1AC5B-239D-0E9D-A3C5-4265D2191249}"/>
                </a:ext>
              </a:extLst>
            </p:cNvPr>
            <p:cNvSpPr txBox="1"/>
            <p:nvPr/>
          </p:nvSpPr>
          <p:spPr>
            <a:xfrm>
              <a:off x="2261504" y="1828559"/>
              <a:ext cx="6039563" cy="461665"/>
            </a:xfrm>
            <a:prstGeom prst="rect">
              <a:avLst/>
            </a:prstGeom>
            <a:noFill/>
          </p:spPr>
          <p:txBody>
            <a:bodyPr wrap="square" rtlCol="0">
              <a:spAutoFit/>
            </a:bodyPr>
            <a:lstStyle/>
            <a:p>
              <a:r>
                <a:rPr kumimoji="1" lang="ja-JP" altLang="en-US" sz="2400" b="1" dirty="0"/>
                <a:t>老齢基礎年金の繰上げ・繰下げ早見表</a:t>
              </a:r>
            </a:p>
          </p:txBody>
        </p:sp>
      </p:grpSp>
      <p:grpSp>
        <p:nvGrpSpPr>
          <p:cNvPr id="30" name="グループ化 29">
            <a:extLst>
              <a:ext uri="{FF2B5EF4-FFF2-40B4-BE49-F238E27FC236}">
                <a16:creationId xmlns:a16="http://schemas.microsoft.com/office/drawing/2014/main" id="{9C057C56-D196-4A3E-0519-69F1F3C2BA85}"/>
              </a:ext>
            </a:extLst>
          </p:cNvPr>
          <p:cNvGrpSpPr>
            <a:grpSpLocks noGrp="1" noUngrp="1" noRot="1" noMove="1" noResize="1"/>
          </p:cNvGrpSpPr>
          <p:nvPr/>
        </p:nvGrpSpPr>
        <p:grpSpPr>
          <a:xfrm>
            <a:off x="1885786" y="1905631"/>
            <a:ext cx="9292320" cy="4167770"/>
            <a:chOff x="1823355" y="2216913"/>
            <a:chExt cx="9292320" cy="4167770"/>
          </a:xfrm>
        </p:grpSpPr>
        <p:grpSp>
          <p:nvGrpSpPr>
            <p:cNvPr id="28" name="グループ化 27">
              <a:extLst>
                <a:ext uri="{FF2B5EF4-FFF2-40B4-BE49-F238E27FC236}">
                  <a16:creationId xmlns:a16="http://schemas.microsoft.com/office/drawing/2014/main" id="{DF0D6137-CF10-8E59-9DD1-083A8C13BD1E}"/>
                </a:ext>
              </a:extLst>
            </p:cNvPr>
            <p:cNvGrpSpPr>
              <a:grpSpLocks noGrp="1" noUngrp="1" noRot="1" noMove="1" noResize="1"/>
            </p:cNvGrpSpPr>
            <p:nvPr/>
          </p:nvGrpSpPr>
          <p:grpSpPr>
            <a:xfrm>
              <a:off x="1823355" y="2440071"/>
              <a:ext cx="9018814" cy="3944612"/>
              <a:chOff x="1823355" y="2165819"/>
              <a:chExt cx="9018814" cy="3944612"/>
            </a:xfrm>
          </p:grpSpPr>
          <p:pic>
            <p:nvPicPr>
              <p:cNvPr id="25" name="図 24">
                <a:extLst>
                  <a:ext uri="{FF2B5EF4-FFF2-40B4-BE49-F238E27FC236}">
                    <a16:creationId xmlns:a16="http://schemas.microsoft.com/office/drawing/2014/main" id="{AFABDAF4-0DE1-CFCB-6AF1-0EF684C471E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t="959"/>
              <a:stretch>
                <a:fillRect/>
              </a:stretch>
            </p:blipFill>
            <p:spPr>
              <a:xfrm>
                <a:off x="1823355" y="2165819"/>
                <a:ext cx="9018814" cy="1960346"/>
              </a:xfrm>
              <a:prstGeom prst="rect">
                <a:avLst/>
              </a:prstGeom>
            </p:spPr>
          </p:pic>
          <p:pic>
            <p:nvPicPr>
              <p:cNvPr id="27" name="図 26">
                <a:extLst>
                  <a:ext uri="{FF2B5EF4-FFF2-40B4-BE49-F238E27FC236}">
                    <a16:creationId xmlns:a16="http://schemas.microsoft.com/office/drawing/2014/main" id="{8E9D1A88-3088-D461-11D6-FF093B78B2DF}"/>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823355" y="4126636"/>
                <a:ext cx="9018814" cy="1983795"/>
              </a:xfrm>
              <a:prstGeom prst="rect">
                <a:avLst/>
              </a:prstGeom>
            </p:spPr>
          </p:pic>
        </p:grpSp>
        <p:sp>
          <p:nvSpPr>
            <p:cNvPr id="29" name="テキスト ボックス 28">
              <a:extLst>
                <a:ext uri="{FF2B5EF4-FFF2-40B4-BE49-F238E27FC236}">
                  <a16:creationId xmlns:a16="http://schemas.microsoft.com/office/drawing/2014/main" id="{81892589-0728-3E85-0BD7-9D64C6498360}"/>
                </a:ext>
              </a:extLst>
            </p:cNvPr>
            <p:cNvSpPr txBox="1">
              <a:spLocks noGrp="1" noRot="1" noMove="1" noResize="1" noEditPoints="1" noAdjustHandles="1" noChangeArrowheads="1" noChangeShapeType="1"/>
            </p:cNvSpPr>
            <p:nvPr/>
          </p:nvSpPr>
          <p:spPr>
            <a:xfrm>
              <a:off x="8782050" y="2216913"/>
              <a:ext cx="2333625" cy="276999"/>
            </a:xfrm>
            <a:prstGeom prst="rect">
              <a:avLst/>
            </a:prstGeom>
            <a:noFill/>
          </p:spPr>
          <p:txBody>
            <a:bodyPr wrap="square" rtlCol="0">
              <a:spAutoFit/>
            </a:bodyPr>
            <a:lstStyle/>
            <a:p>
              <a:r>
                <a:rPr kumimoji="1" lang="en-US" altLang="ja-JP" sz="1200" dirty="0"/>
                <a:t>(</a:t>
              </a:r>
              <a:r>
                <a:rPr kumimoji="1" lang="ja-JP" altLang="en-US" sz="1200" dirty="0"/>
                <a:t>年金額は千円未満四捨五入）</a:t>
              </a:r>
            </a:p>
          </p:txBody>
        </p:sp>
      </p:grpSp>
      <p:pic>
        <p:nvPicPr>
          <p:cNvPr id="3" name="図 2">
            <a:extLst>
              <a:ext uri="{FF2B5EF4-FFF2-40B4-BE49-F238E27FC236}">
                <a16:creationId xmlns:a16="http://schemas.microsoft.com/office/drawing/2014/main" id="{FBBB2A63-5CDB-3A0A-ECC9-97705F50F1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1" name="テキスト ボックス 10">
            <a:extLst>
              <a:ext uri="{FF2B5EF4-FFF2-40B4-BE49-F238E27FC236}">
                <a16:creationId xmlns:a16="http://schemas.microsoft.com/office/drawing/2014/main" id="{8A756CA5-568D-6907-AAEE-F05EC5729F76}"/>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0190E65D-B5C6-DB97-8B92-3D31317D980F}"/>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59073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5C834-904B-1027-79D2-22851228D4A5}"/>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1769BC34-E1EF-5B1C-A3A7-AC0E0113EF5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721156" y="3602857"/>
            <a:ext cx="9208696" cy="2699999"/>
          </a:xfrm>
          <a:prstGeom prst="rect">
            <a:avLst/>
          </a:prstGeom>
        </p:spPr>
      </p:pic>
      <p:sp>
        <p:nvSpPr>
          <p:cNvPr id="5" name="楕円 4">
            <a:extLst>
              <a:ext uri="{FF2B5EF4-FFF2-40B4-BE49-F238E27FC236}">
                <a16:creationId xmlns:a16="http://schemas.microsoft.com/office/drawing/2014/main" id="{8E4F2596-64FC-8F2A-8C57-E89575F83BB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4325FB0-5919-70B5-8CAC-3B8D744A926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4D8B821E-91D2-B90B-CEBC-3A94B054522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766CAF7B-0257-77D3-0A50-3071D556D135}"/>
              </a:ext>
            </a:extLst>
          </p:cNvPr>
          <p:cNvGrpSpPr>
            <a:grpSpLocks noGrp="1" noUngrp="1" noRot="1" noMove="1" noResize="1"/>
          </p:cNvGrpSpPr>
          <p:nvPr/>
        </p:nvGrpSpPr>
        <p:grpSpPr>
          <a:xfrm>
            <a:off x="-29028" y="6176283"/>
            <a:ext cx="1823355" cy="677439"/>
            <a:chOff x="-39914" y="5980339"/>
            <a:chExt cx="1823355" cy="677439"/>
          </a:xfrm>
        </p:grpSpPr>
        <p:sp>
          <p:nvSpPr>
            <p:cNvPr id="7" name="フッター プレースホルダー 5">
              <a:extLst>
                <a:ext uri="{FF2B5EF4-FFF2-40B4-BE49-F238E27FC236}">
                  <a16:creationId xmlns:a16="http://schemas.microsoft.com/office/drawing/2014/main" id="{5758880B-5A4B-7E36-0ABF-28D6DE9563D0}"/>
                </a:ext>
              </a:extLst>
            </p:cNvPr>
            <p:cNvSpPr txBox="1">
              <a:spLocks noGrp="1" noRot="1" noMove="1" noResize="1" noEditPoints="1" noAdjustHandles="1" noChangeArrowheads="1" noChangeShapeType="1"/>
            </p:cNvSpPr>
            <p:nvPr/>
          </p:nvSpPr>
          <p:spPr>
            <a:xfrm>
              <a:off x="-39914"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DC8E8C3-7A8D-6B72-E68F-B56F7C65F29A}"/>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13</a:t>
              </a:r>
              <a:r>
                <a:rPr kumimoji="1" lang="ja-JP" altLang="en-US" sz="1400" dirty="0"/>
                <a:t>ページ</a:t>
              </a:r>
            </a:p>
          </p:txBody>
        </p:sp>
      </p:grpSp>
      <p:grpSp>
        <p:nvGrpSpPr>
          <p:cNvPr id="21" name="グループ化 20">
            <a:extLst>
              <a:ext uri="{FF2B5EF4-FFF2-40B4-BE49-F238E27FC236}">
                <a16:creationId xmlns:a16="http://schemas.microsoft.com/office/drawing/2014/main" id="{A3A3B4EF-75D4-B100-9ABC-6F45997FC54F}"/>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268B7658-A2C5-EB1B-0826-3580756841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C45C1C4A-8BA8-8749-0150-56668AB060A9}"/>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473168D1-3167-E369-1606-A191F9229784}"/>
              </a:ext>
            </a:extLst>
          </p:cNvPr>
          <p:cNvGrpSpPr/>
          <p:nvPr/>
        </p:nvGrpSpPr>
        <p:grpSpPr>
          <a:xfrm>
            <a:off x="964843" y="1623604"/>
            <a:ext cx="8637489" cy="555624"/>
            <a:chOff x="668991" y="1966346"/>
            <a:chExt cx="4903523" cy="555624"/>
          </a:xfrm>
        </p:grpSpPr>
        <p:sp>
          <p:nvSpPr>
            <p:cNvPr id="10" name="テキスト ボックス 9">
              <a:extLst>
                <a:ext uri="{FF2B5EF4-FFF2-40B4-BE49-F238E27FC236}">
                  <a16:creationId xmlns:a16="http://schemas.microsoft.com/office/drawing/2014/main" id="{CFFB5A55-AEC7-72B5-A75F-6A03FB3D71BE}"/>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ja-JP" altLang="en-US" sz="2400" b="1" dirty="0">
                  <a:solidFill>
                    <a:schemeClr val="bg1"/>
                  </a:solidFill>
                </a:rPr>
                <a:t>４</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4EC19319-1AED-1A02-46DD-805C549DC07C}"/>
                </a:ext>
              </a:extLst>
            </p:cNvPr>
            <p:cNvSpPr txBox="1"/>
            <p:nvPr/>
          </p:nvSpPr>
          <p:spPr>
            <a:xfrm>
              <a:off x="989640" y="1998750"/>
              <a:ext cx="4582874" cy="523220"/>
            </a:xfrm>
            <a:prstGeom prst="rect">
              <a:avLst/>
            </a:prstGeom>
            <a:noFill/>
          </p:spPr>
          <p:txBody>
            <a:bodyPr wrap="square">
              <a:spAutoFit/>
            </a:bodyPr>
            <a:lstStyle/>
            <a:p>
              <a:r>
                <a:rPr lang="ja-JP" altLang="en-US" sz="2800" b="1" dirty="0">
                  <a:latin typeface="PUDShinGoPr6N-Medium"/>
                </a:rPr>
                <a:t>在職老齢年金 </a:t>
              </a:r>
              <a:r>
                <a:rPr lang="ja-JP" altLang="en-US" sz="2000" b="1" dirty="0">
                  <a:latin typeface="PUDShinGoPr6N-Medium"/>
                </a:rPr>
                <a:t>～働きながら受け取る老齢厚生年金～</a:t>
              </a:r>
              <a:endParaRPr lang="ja-JP" altLang="en-US" sz="2400" b="1" dirty="0"/>
            </a:p>
          </p:txBody>
        </p:sp>
      </p:grpSp>
      <p:sp>
        <p:nvSpPr>
          <p:cNvPr id="11" name="テキスト ボックス 10">
            <a:extLst>
              <a:ext uri="{FF2B5EF4-FFF2-40B4-BE49-F238E27FC236}">
                <a16:creationId xmlns:a16="http://schemas.microsoft.com/office/drawing/2014/main" id="{B69B80E6-D2D2-0395-8134-D9B7B08B3273}"/>
              </a:ext>
            </a:extLst>
          </p:cNvPr>
          <p:cNvSpPr txBox="1"/>
          <p:nvPr/>
        </p:nvSpPr>
        <p:spPr>
          <a:xfrm>
            <a:off x="1400379" y="2249960"/>
            <a:ext cx="9985627" cy="1323439"/>
          </a:xfrm>
          <a:prstGeom prst="rect">
            <a:avLst/>
          </a:prstGeom>
          <a:noFill/>
        </p:spPr>
        <p:txBody>
          <a:bodyPr wrap="square">
            <a:spAutoFit/>
          </a:bodyPr>
          <a:lstStyle/>
          <a:p>
            <a:pPr algn="l"/>
            <a:r>
              <a:rPr lang="en-US" altLang="ja-JP" sz="2000" i="0" u="none" strike="noStrike" baseline="0" dirty="0"/>
              <a:t>60 </a:t>
            </a:r>
            <a:r>
              <a:rPr lang="ja-JP" altLang="en-US" sz="2000" i="0" u="none" strike="noStrike" baseline="0" dirty="0"/>
              <a:t>歳以降に老齢厚生年金を受け取りながら働く場合、</a:t>
            </a:r>
            <a:endParaRPr lang="en-US" altLang="ja-JP" sz="2000" i="0" u="none" strike="noStrike" baseline="0" dirty="0"/>
          </a:p>
          <a:p>
            <a:pPr algn="l"/>
            <a:r>
              <a:rPr lang="ja-JP" altLang="en-US" sz="2000" b="1" i="0" u="none" strike="noStrike" baseline="0" dirty="0"/>
              <a:t>「老齢厚生年金の月額」</a:t>
            </a:r>
            <a:r>
              <a:rPr lang="ja-JP" altLang="en-US" sz="2000" i="0" u="none" strike="noStrike" baseline="0" dirty="0"/>
              <a:t>と</a:t>
            </a:r>
            <a:r>
              <a:rPr lang="ja-JP" altLang="en-US" sz="2000" b="1" i="0" u="none" strike="noStrike" baseline="0" dirty="0"/>
              <a:t>「月給・賞与（直近</a:t>
            </a:r>
            <a:r>
              <a:rPr lang="en-US" altLang="ja-JP" sz="2000" b="1" i="0" u="none" strike="noStrike" baseline="0" dirty="0"/>
              <a:t>1</a:t>
            </a:r>
            <a:r>
              <a:rPr lang="ja-JP" altLang="en-US" sz="2000" b="1" i="0" u="none" strike="noStrike" baseline="0" dirty="0"/>
              <a:t>年間の賞与の</a:t>
            </a:r>
            <a:r>
              <a:rPr lang="en-US" altLang="ja-JP" sz="2000" b="1" i="0" u="none" strike="noStrike" baseline="0" dirty="0"/>
              <a:t>1/12</a:t>
            </a:r>
            <a:r>
              <a:rPr lang="ja-JP" altLang="en-US" sz="2000" b="1" i="0" u="none" strike="noStrike" baseline="0" dirty="0"/>
              <a:t>）」の合計額</a:t>
            </a:r>
            <a:r>
              <a:rPr lang="ja-JP" altLang="en-US" sz="2000" i="0" u="none" strike="noStrike" baseline="0" dirty="0"/>
              <a:t>が</a:t>
            </a:r>
            <a:endParaRPr lang="en-US" altLang="ja-JP" sz="2000" i="0" u="none" strike="noStrike" baseline="0" dirty="0"/>
          </a:p>
          <a:p>
            <a:pPr algn="l"/>
            <a:r>
              <a:rPr lang="en-US" altLang="ja-JP" sz="2000" b="1" i="0" u="none" strike="noStrike" baseline="0" dirty="0"/>
              <a:t>65 </a:t>
            </a:r>
            <a:r>
              <a:rPr lang="ja-JP" altLang="en-US" sz="2000" b="1" i="0" u="none" strike="noStrike" baseline="0" dirty="0"/>
              <a:t>万円（支給停止調整額）</a:t>
            </a:r>
            <a:r>
              <a:rPr lang="ja-JP" altLang="en-US" sz="2000" i="0" u="none" strike="noStrike" baseline="0" dirty="0"/>
              <a:t>を超えると、年金が減額されます。</a:t>
            </a:r>
            <a:endParaRPr lang="en-US" altLang="ja-JP" sz="2000" i="0" u="none" strike="noStrike" baseline="0" dirty="0"/>
          </a:p>
          <a:p>
            <a:pPr algn="l"/>
            <a:r>
              <a:rPr lang="ja-JP" altLang="en-US" sz="2000" i="0" u="none" strike="noStrike" baseline="0" dirty="0"/>
              <a:t>老齢基礎年金は減額されず、全額受け取れます。</a:t>
            </a:r>
            <a:endParaRPr lang="ja-JP" altLang="en-US" sz="2000" dirty="0"/>
          </a:p>
        </p:txBody>
      </p:sp>
      <p:pic>
        <p:nvPicPr>
          <p:cNvPr id="15" name="図 14">
            <a:extLst>
              <a:ext uri="{FF2B5EF4-FFF2-40B4-BE49-F238E27FC236}">
                <a16:creationId xmlns:a16="http://schemas.microsoft.com/office/drawing/2014/main" id="{55E7FD95-A305-A56D-09AB-E334E5A9A4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7" name="テキスト ボックス 16">
            <a:extLst>
              <a:ext uri="{FF2B5EF4-FFF2-40B4-BE49-F238E27FC236}">
                <a16:creationId xmlns:a16="http://schemas.microsoft.com/office/drawing/2014/main" id="{0058AE44-16EE-9B3B-5907-B56A7455790B}"/>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4F44FDC3-F82A-1309-90DC-83B515EF6EC5}"/>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4792633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1447</Words>
  <Application>Microsoft Office PowerPoint</Application>
  <PresentationFormat>ワイド画面</PresentationFormat>
  <Paragraphs>174</Paragraphs>
  <Slides>11</Slides>
  <Notes>10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11</vt:i4>
      </vt:variant>
    </vt:vector>
  </HeadingPairs>
  <TitlesOfParts>
    <vt:vector size="20" baseType="lpstr">
      <vt:lpstr>Meiryo UI</vt:lpstr>
      <vt:lpstr>PUDShinGoPr6N-DeBold</vt:lpstr>
      <vt:lpstr>PUDShinGoPr6N-Light</vt:lpstr>
      <vt:lpstr>PUDShinGoPr6N-Medium</vt:lpstr>
      <vt:lpstr>UD デジタル 教科書体 NP-B</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渡辺 睦</dc:creator>
  <cp:lastModifiedBy>渡辺 睦</cp:lastModifiedBy>
  <cp:revision>6</cp:revision>
  <dcterms:created xsi:type="dcterms:W3CDTF">2026-08-18T02:35:20Z</dcterms:created>
  <dcterms:modified xsi:type="dcterms:W3CDTF">2026-08-18T03:44:05Z</dcterms:modified>
</cp:coreProperties>
</file>