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84" r:id="rId2"/>
    <p:sldId id="285" r:id="rId3"/>
    <p:sldId id="354" r:id="rId4"/>
    <p:sldId id="355" r:id="rId5"/>
    <p:sldId id="289"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32CE2-9B74-4A5A-9072-C9C66A68FB05}"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D8A1B-6CC4-4AA1-BD40-B2E75D741B22}" type="slidenum">
              <a:rPr kumimoji="1" lang="ja-JP" altLang="en-US" smtClean="0"/>
              <a:t>‹#›</a:t>
            </a:fld>
            <a:endParaRPr kumimoji="1" lang="ja-JP" altLang="en-US"/>
          </a:p>
        </p:txBody>
      </p:sp>
    </p:spTree>
    <p:extLst>
      <p:ext uri="{BB962C8B-B14F-4D97-AF65-F5344CB8AC3E}">
        <p14:creationId xmlns:p14="http://schemas.microsoft.com/office/powerpoint/2010/main" val="6710866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a:t>
            </a:fld>
            <a:endParaRPr kumimoji="1" lang="ja-JP" altLang="en-US"/>
          </a:p>
        </p:txBody>
      </p:sp>
    </p:spTree>
    <p:extLst>
      <p:ext uri="{BB962C8B-B14F-4D97-AF65-F5344CB8AC3E}">
        <p14:creationId xmlns:p14="http://schemas.microsoft.com/office/powerpoint/2010/main" val="24238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子どもの学費や結婚費用の援助などについて、自分はどうしたいのか考えておきましょう。</a:t>
            </a:r>
            <a:endParaRPr kumimoji="1" lang="en-US" altLang="ja-JP" sz="1200" b="0" i="0" u="none" strike="noStrike" kern="1200" baseline="0" dirty="0">
              <a:solidFill>
                <a:schemeClr val="tx1"/>
              </a:solidFill>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1903520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A0150-329C-0684-EF39-63CC5F4C46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EE52158-1BCA-0839-E013-ACF4C07BA3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8306CCA-EA60-FA7C-939B-E68122FBB3DE}"/>
              </a:ext>
            </a:extLst>
          </p:cNvPr>
          <p:cNvSpPr>
            <a:spLocks noGrp="1"/>
          </p:cNvSpPr>
          <p:nvPr>
            <p:ph type="body" idx="1"/>
          </p:nvPr>
        </p:nvSpPr>
        <p:spPr/>
        <p:txBody>
          <a:bodyPr/>
          <a:lstStyle/>
          <a:p>
            <a:r>
              <a:rPr kumimoji="1" lang="ja-JP" altLang="en-US" dirty="0"/>
              <a:t>死後の整理資金は、葬儀費用の他にも、</a:t>
            </a:r>
            <a:endParaRPr kumimoji="1" lang="en-US" altLang="ja-JP" dirty="0"/>
          </a:p>
          <a:p>
            <a:r>
              <a:rPr kumimoji="1" lang="ja-JP" altLang="en-US" dirty="0"/>
              <a:t>遺品整理にかかる費用、賃貸住宅に住んでいる場合は退去にかかる費用、車を所有している場合は廃車費用などが考えられ、</a:t>
            </a:r>
            <a:endParaRPr kumimoji="1" lang="en-US" altLang="ja-JP" dirty="0"/>
          </a:p>
          <a:p>
            <a:r>
              <a:rPr kumimoji="1" lang="ja-JP" altLang="en-US" dirty="0"/>
              <a:t>人や状況によって異なります。</a:t>
            </a:r>
            <a:endParaRPr kumimoji="1" lang="en-US" altLang="ja-JP" dirty="0"/>
          </a:p>
          <a:p>
            <a:endParaRPr kumimoji="1" lang="en-US" altLang="ja-JP" dirty="0"/>
          </a:p>
          <a:p>
            <a:r>
              <a:rPr kumimoji="1" lang="ja-JP" altLang="en-US" dirty="0"/>
              <a:t>葬儀にかかる平均費用は、新型コロナウイルス感染症の感染拡大前と比較すると減少傾向にあり、お墓や葬儀の種類の多</a:t>
            </a:r>
          </a:p>
          <a:p>
            <a:r>
              <a:rPr kumimoji="1" lang="ja-JP" altLang="en-US" dirty="0"/>
              <a:t>様化が進んでいます。</a:t>
            </a:r>
            <a:endParaRPr kumimoji="1" lang="en-US" altLang="ja-JP" dirty="0"/>
          </a:p>
          <a:p>
            <a:endParaRPr kumimoji="1" lang="en-US" altLang="ja-JP" dirty="0"/>
          </a:p>
          <a:p>
            <a:r>
              <a:rPr kumimoji="1" lang="ja-JP" altLang="en-US" dirty="0"/>
              <a:t>自分の場合はどうしたいのか、考えておくことも大切です。</a:t>
            </a:r>
          </a:p>
        </p:txBody>
      </p:sp>
      <p:sp>
        <p:nvSpPr>
          <p:cNvPr id="4" name="スライド番号プレースホルダー 3">
            <a:extLst>
              <a:ext uri="{FF2B5EF4-FFF2-40B4-BE49-F238E27FC236}">
                <a16:creationId xmlns:a16="http://schemas.microsoft.com/office/drawing/2014/main" id="{A937CEF3-D8E1-9E27-4F43-748C429B5F8F}"/>
              </a:ext>
            </a:extLst>
          </p:cNvPr>
          <p:cNvSpPr>
            <a:spLocks noGrp="1"/>
          </p:cNvSpPr>
          <p:nvPr>
            <p:ph type="sldNum" sz="quarter" idx="5"/>
          </p:nvPr>
        </p:nvSpPr>
        <p:spPr/>
        <p:txBody>
          <a:bodyPr/>
          <a:lstStyle/>
          <a:p>
            <a:fld id="{7ECD1EA4-6A89-44B9-A0D0-F6794AB861AA}" type="slidenum">
              <a:rPr kumimoji="1" lang="ja-JP" altLang="en-US" smtClean="0"/>
              <a:t>3</a:t>
            </a:fld>
            <a:endParaRPr kumimoji="1" lang="ja-JP" altLang="en-US"/>
          </a:p>
        </p:txBody>
      </p:sp>
    </p:spTree>
    <p:extLst>
      <p:ext uri="{BB962C8B-B14F-4D97-AF65-F5344CB8AC3E}">
        <p14:creationId xmlns:p14="http://schemas.microsoft.com/office/powerpoint/2010/main" val="41520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15C5E-F0BD-7872-939A-D40594CB6C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A9A926-9860-2003-1F41-19109CB9438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3B9EDDB-91EF-E2D1-7C66-CD6685B3E43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6059599-955A-7804-8FE0-A67EF1CE0E2F}"/>
              </a:ext>
            </a:extLst>
          </p:cNvPr>
          <p:cNvSpPr>
            <a:spLocks noGrp="1"/>
          </p:cNvSpPr>
          <p:nvPr>
            <p:ph type="sldNum" sz="quarter" idx="5"/>
          </p:nvPr>
        </p:nvSpPr>
        <p:spPr/>
        <p:txBody>
          <a:bodyPr/>
          <a:lstStyle/>
          <a:p>
            <a:fld id="{7ECD1EA4-6A89-44B9-A0D0-F6794AB861AA}" type="slidenum">
              <a:rPr kumimoji="1" lang="ja-JP" altLang="en-US" smtClean="0"/>
              <a:t>4</a:t>
            </a:fld>
            <a:endParaRPr kumimoji="1" lang="ja-JP" altLang="en-US"/>
          </a:p>
        </p:txBody>
      </p:sp>
    </p:spTree>
    <p:extLst>
      <p:ext uri="{BB962C8B-B14F-4D97-AF65-F5344CB8AC3E}">
        <p14:creationId xmlns:p14="http://schemas.microsoft.com/office/powerpoint/2010/main" val="1024793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a:t>
            </a:fld>
            <a:endParaRPr kumimoji="1" lang="ja-JP" altLang="en-US"/>
          </a:p>
        </p:txBody>
      </p:sp>
    </p:spTree>
    <p:extLst>
      <p:ext uri="{BB962C8B-B14F-4D97-AF65-F5344CB8AC3E}">
        <p14:creationId xmlns:p14="http://schemas.microsoft.com/office/powerpoint/2010/main" val="359767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022580-DAE3-9369-934E-39F0E853F43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AACBC19-2DA2-8612-224D-4EC6301F1B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7732BBD-B7B8-15A9-E460-58960D001758}"/>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4E9B0978-F12D-EA4C-9459-BA6C57A845F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CCF44BB-DBF2-1417-01C1-EF95DD3C9639}"/>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872414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DEC225-2A37-21A3-649D-240F326EA27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AD9B231-5B07-CC75-D541-B44F1CB1B16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B1EE1EF-A0FD-76BE-F47A-E217F639755B}"/>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5F81AA0E-CE30-C0D6-282F-FEB21984E6C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8BCE6F-D4F4-4246-4CE0-9E3D4C8F27EA}"/>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3255421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D3CF0BA-BAD0-30E7-8F12-E72B9B1D2D1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B981BCB-EC60-2377-AB17-D9003689F1C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D25782E-F23E-0BC4-5FA6-1407C159ED4F}"/>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4EEC3042-184D-E307-7F91-2122E9A9FDC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5E4423C-EC4F-F72B-2564-5A62B7A4FF4D}"/>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276168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83747F-91E9-FF63-22CE-F41F6F1D513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62F845E-B4CE-5E0E-FF4F-C0D6D45221D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1F34A28-7F66-E6E8-4EBA-04AA146CED42}"/>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D321A917-624D-A958-A9C5-087B8A87096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5C2B385-1471-0CA0-B9D1-677F87D78FB2}"/>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280394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529E5E-8435-CF52-ADE7-DA411DA9C3F4}"/>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842FD6A-9E4D-0282-0AFB-1756F09D5C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3AFF751-9ACD-686D-1F97-6DBE33D28484}"/>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908931A7-04B7-80E9-07AA-41CC7474A0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671466E-6E71-6E63-93E3-D633462141F4}"/>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797842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3F88F0-AFA8-8B23-CBED-91F950887B6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AAF79C1-F0C6-F1D0-9A92-9BC20D75E94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6B3E6A6-99C6-6944-88EF-B3D36A5AEB6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56F3E79-819B-4235-FB61-712BD7B9BFA2}"/>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6129AA45-BEB1-7FC3-1185-092CD430BF1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5EC1792-B857-BE19-0CB3-1E9FD8326765}"/>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2161196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0DE64A-D017-29AF-5962-0A7529523E7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586081C-F830-85AF-3179-FAA0D40FF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2047E8C-B180-8761-F543-A3D226B0435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7B1D12D-F9A9-F7D2-5353-D1980A09A5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F965A65-521A-89C8-BEA7-A42BECF745D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2B6E286-CB45-5628-678B-A3E8995574FA}"/>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DB3032ED-B2A3-78EF-5212-2244A57826C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91D3B60-E400-C391-71D3-63095CF13824}"/>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192508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8DD092-5082-8E97-00C9-8648B37FA6F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4CBBE97-94C4-A5D2-2DDE-0F2D168014E5}"/>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32AFC171-FA79-9084-D7CC-5F96A0A2075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BB29075-4B91-863B-7DBA-C0AE70CC2AB3}"/>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249900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853BA96-83B6-527E-7D6C-8079F092E662}"/>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DA84C3A8-3959-A634-306F-5B6DE98FF76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6B3BEAC-F34C-2DEB-2019-374A7B766C71}"/>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3864307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FAD21B-3E31-2A42-EF43-9D599DC1869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6CFF9AF-C2C4-3679-B57F-8810F8DE86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4BB99BD-D1B7-664C-708F-7AAFADD745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B4F5E41-ECC4-5F2E-DFE2-B27D74BC403B}"/>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40F75CFD-47F3-7BDC-55DD-607957EFB43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6EED0D8-4A8B-C156-CFAA-24E99D422165}"/>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327268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53500D-BFB2-F0D0-C399-046B3F63D74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263E3A2-8598-18BA-B3E9-C4136A8217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A5C6C8D-0C0D-5CF3-98E1-37185B85D8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34DA732-478D-C095-92FA-707D41041CA4}"/>
              </a:ext>
            </a:extLst>
          </p:cNvPr>
          <p:cNvSpPr>
            <a:spLocks noGrp="1"/>
          </p:cNvSpPr>
          <p:nvPr>
            <p:ph type="dt" sz="half" idx="10"/>
          </p:nvPr>
        </p:nvSpPr>
        <p:spPr/>
        <p:txBody>
          <a:bodyPr/>
          <a:lstStyle/>
          <a:p>
            <a:fld id="{84ED49D4-D585-43C4-A446-9A627F645FB6}"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2EC3149A-3ADB-262B-7BD7-E54D834E51F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9B5F9EB-FDD0-0C24-D1B4-C9FC23F5AAE9}"/>
              </a:ext>
            </a:extLst>
          </p:cNvPr>
          <p:cNvSpPr>
            <a:spLocks noGrp="1"/>
          </p:cNvSpPr>
          <p:nvPr>
            <p:ph type="sldNum" sz="quarter" idx="12"/>
          </p:nvPr>
        </p:nvSpPr>
        <p:spPr/>
        <p:txBody>
          <a:body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2411667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B435906-2ED6-9DC1-EBA8-C95AE2CDDB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09F34A4-6C7C-E429-DBB8-E7D66A979E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366CCCE-0437-D878-F712-23CA23DB77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ED49D4-D585-43C4-A446-9A627F645FB6}"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8FCC8DFB-B825-42BC-78C2-BB42DEDA9D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49B55D8-CE92-3A31-5AFB-81ABE19C44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7E242C-702A-439A-8890-21EB6A937455}" type="slidenum">
              <a:rPr kumimoji="1" lang="ja-JP" altLang="en-US" smtClean="0"/>
              <a:t>‹#›</a:t>
            </a:fld>
            <a:endParaRPr kumimoji="1" lang="ja-JP" altLang="en-US"/>
          </a:p>
        </p:txBody>
      </p:sp>
    </p:spTree>
    <p:extLst>
      <p:ext uri="{BB962C8B-B14F-4D97-AF65-F5344CB8AC3E}">
        <p14:creationId xmlns:p14="http://schemas.microsoft.com/office/powerpoint/2010/main" val="1565713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tmp"/><Relationship Id="rId5" Type="http://schemas.openxmlformats.org/officeDocument/2006/relationships/image" Target="../media/image3.tmp"/><Relationship Id="rId4" Type="http://schemas.openxmlformats.org/officeDocument/2006/relationships/image" Target="../media/image2.tmp"/></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tmp"/><Relationship Id="rId5" Type="http://schemas.openxmlformats.org/officeDocument/2006/relationships/image" Target="../media/image5.tmp"/><Relationship Id="rId4" Type="http://schemas.openxmlformats.org/officeDocument/2006/relationships/image" Target="../media/image2.tmp"/></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7" Type="http://schemas.openxmlformats.org/officeDocument/2006/relationships/image" Target="../media/image9.tm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tmp"/><Relationship Id="rId5" Type="http://schemas.openxmlformats.org/officeDocument/2006/relationships/image" Target="../media/image7.png"/><Relationship Id="rId4" Type="http://schemas.openxmlformats.org/officeDocument/2006/relationships/image" Target="../media/image2.tmp"/></Relationships>
</file>

<file path=ppt/slides/_rels/slide4.xml.rels><?xml version="1.0" encoding="UTF-8" standalone="yes"?>
<Relationships xmlns="http://schemas.openxmlformats.org/package/2006/relationships"><Relationship Id="rId3" Type="http://schemas.openxmlformats.org/officeDocument/2006/relationships/image" Target="../media/image10.tmp"/><Relationship Id="rId7" Type="http://schemas.openxmlformats.org/officeDocument/2006/relationships/image" Target="../media/image12.tm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tmp"/><Relationship Id="rId5" Type="http://schemas.openxmlformats.org/officeDocument/2006/relationships/image" Target="../media/image11.tmp"/><Relationship Id="rId4" Type="http://schemas.openxmlformats.org/officeDocument/2006/relationships/image" Target="../media/image1.tmp"/></Relationships>
</file>

<file path=ppt/slides/_rels/slide5.xml.rels><?xml version="1.0" encoding="UTF-8" standalone="yes"?>
<Relationships xmlns="http://schemas.openxmlformats.org/package/2006/relationships"><Relationship Id="rId8" Type="http://schemas.openxmlformats.org/officeDocument/2006/relationships/image" Target="../media/image16.tmp"/><Relationship Id="rId3" Type="http://schemas.openxmlformats.org/officeDocument/2006/relationships/image" Target="../media/image1.tmp"/><Relationship Id="rId7" Type="http://schemas.openxmlformats.org/officeDocument/2006/relationships/image" Target="../media/image15.tm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tmp"/><Relationship Id="rId5" Type="http://schemas.openxmlformats.org/officeDocument/2006/relationships/image" Target="../media/image13.tmp"/><Relationship Id="rId4" Type="http://schemas.openxmlformats.org/officeDocument/2006/relationships/image" Target="../media/image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ADA4B-C90C-7282-FEA1-2CF6383D6F0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A63F8A46-293F-3530-F041-B47A65A3B6F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3545ED2-9CAB-E8E9-F36D-1EEFDBA39631}"/>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E159696-E8D7-C178-F00D-4E73A044ABE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9644E3D-1D2A-49AD-1D1B-436BE24A2808}"/>
              </a:ext>
            </a:extLst>
          </p:cNvPr>
          <p:cNvGrpSpPr>
            <a:grpSpLocks noGrp="1" noUngrp="1" noRot="1" noMove="1" noResize="1"/>
          </p:cNvGrpSpPr>
          <p:nvPr/>
        </p:nvGrpSpPr>
        <p:grpSpPr>
          <a:xfrm>
            <a:off x="-19050" y="6176283"/>
            <a:ext cx="1823355" cy="662925"/>
            <a:chOff x="-29936" y="5980339"/>
            <a:chExt cx="1823355" cy="662925"/>
          </a:xfrm>
        </p:grpSpPr>
        <p:sp>
          <p:nvSpPr>
            <p:cNvPr id="7" name="フッター プレースホルダー 5">
              <a:extLst>
                <a:ext uri="{FF2B5EF4-FFF2-40B4-BE49-F238E27FC236}">
                  <a16:creationId xmlns:a16="http://schemas.microsoft.com/office/drawing/2014/main" id="{E3F52103-13AA-926C-FD44-D3344BDE8B8F}"/>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CD2DE9D-04F4-EDFC-A8EA-F010BDBC728D}"/>
                </a:ext>
              </a:extLst>
            </p:cNvPr>
            <p:cNvSpPr txBox="1">
              <a:spLocks noGrp="1" noRot="1" noMove="1" noResize="1" noEditPoints="1" noAdjustHandles="1" noChangeArrowheads="1" noChangeShapeType="1"/>
            </p:cNvSpPr>
            <p:nvPr/>
          </p:nvSpPr>
          <p:spPr>
            <a:xfrm>
              <a:off x="-23587" y="6335487"/>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8</a:t>
              </a:r>
              <a:r>
                <a:rPr kumimoji="1" lang="ja-JP" altLang="en-US" sz="1400" dirty="0"/>
                <a:t>ページ</a:t>
              </a:r>
            </a:p>
          </p:txBody>
        </p:sp>
      </p:grpSp>
      <p:grpSp>
        <p:nvGrpSpPr>
          <p:cNvPr id="18" name="グループ化 17">
            <a:extLst>
              <a:ext uri="{FF2B5EF4-FFF2-40B4-BE49-F238E27FC236}">
                <a16:creationId xmlns:a16="http://schemas.microsoft.com/office/drawing/2014/main" id="{75226A6F-6891-2990-B9FB-C985FD3EA8EC}"/>
              </a:ext>
            </a:extLst>
          </p:cNvPr>
          <p:cNvGrpSpPr/>
          <p:nvPr/>
        </p:nvGrpSpPr>
        <p:grpSpPr>
          <a:xfrm>
            <a:off x="-1" y="68131"/>
            <a:ext cx="12061134" cy="1404344"/>
            <a:chOff x="96576" y="1598898"/>
            <a:chExt cx="12061134" cy="1404344"/>
          </a:xfrm>
        </p:grpSpPr>
        <p:pic>
          <p:nvPicPr>
            <p:cNvPr id="12" name="図 11">
              <a:extLst>
                <a:ext uri="{FF2B5EF4-FFF2-40B4-BE49-F238E27FC236}">
                  <a16:creationId xmlns:a16="http://schemas.microsoft.com/office/drawing/2014/main" id="{15D05995-CBEF-E6EC-28CA-836C62E49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1AA47EE8-2A71-1D13-CBA0-CC7ECD9BF52B}"/>
                </a:ext>
              </a:extLst>
            </p:cNvPr>
            <p:cNvSpPr/>
            <p:nvPr/>
          </p:nvSpPr>
          <p:spPr>
            <a:xfrm>
              <a:off x="2104008" y="1673934"/>
              <a:ext cx="10053702" cy="1260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057CFDF9-7AAF-CA55-3E7C-A396B7AADEF5}"/>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grpSp>
        <p:nvGrpSpPr>
          <p:cNvPr id="19" name="グループ化 18">
            <a:extLst>
              <a:ext uri="{FF2B5EF4-FFF2-40B4-BE49-F238E27FC236}">
                <a16:creationId xmlns:a16="http://schemas.microsoft.com/office/drawing/2014/main" id="{F97C2532-9674-9D73-408C-8946CA391C40}"/>
              </a:ext>
            </a:extLst>
          </p:cNvPr>
          <p:cNvGrpSpPr/>
          <p:nvPr/>
        </p:nvGrpSpPr>
        <p:grpSpPr>
          <a:xfrm>
            <a:off x="349622" y="1646166"/>
            <a:ext cx="4150305" cy="541110"/>
            <a:chOff x="668991" y="1966346"/>
            <a:chExt cx="2356139" cy="541110"/>
          </a:xfrm>
        </p:grpSpPr>
        <p:sp>
          <p:nvSpPr>
            <p:cNvPr id="20" name="テキスト ボックス 19">
              <a:extLst>
                <a:ext uri="{FF2B5EF4-FFF2-40B4-BE49-F238E27FC236}">
                  <a16:creationId xmlns:a16="http://schemas.microsoft.com/office/drawing/2014/main" id="{179364F4-A56C-C9C8-26A5-FB50FAF51874}"/>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en-US" altLang="ja-JP" sz="2400" b="1" dirty="0">
                  <a:solidFill>
                    <a:schemeClr val="bg1"/>
                  </a:solidFill>
                </a:rPr>
                <a:t>1</a:t>
              </a:r>
            </a:p>
          </p:txBody>
        </p:sp>
        <p:sp>
          <p:nvSpPr>
            <p:cNvPr id="21" name="テキスト ボックス 20">
              <a:extLst>
                <a:ext uri="{FF2B5EF4-FFF2-40B4-BE49-F238E27FC236}">
                  <a16:creationId xmlns:a16="http://schemas.microsoft.com/office/drawing/2014/main" id="{62DE367A-73F1-D560-10FF-BD8003B4F5C8}"/>
                </a:ext>
              </a:extLst>
            </p:cNvPr>
            <p:cNvSpPr txBox="1"/>
            <p:nvPr/>
          </p:nvSpPr>
          <p:spPr>
            <a:xfrm>
              <a:off x="981401" y="1984236"/>
              <a:ext cx="2043729" cy="523220"/>
            </a:xfrm>
            <a:prstGeom prst="rect">
              <a:avLst/>
            </a:prstGeom>
            <a:noFill/>
          </p:spPr>
          <p:txBody>
            <a:bodyPr wrap="square">
              <a:spAutoFit/>
            </a:bodyPr>
            <a:lstStyle/>
            <a:p>
              <a:r>
                <a:rPr lang="ja-JP" altLang="en-US" sz="2800" b="1" dirty="0">
                  <a:latin typeface="PUDShinGoPr6N-Medium"/>
                </a:rPr>
                <a:t>住まいにかかる費用</a:t>
              </a:r>
              <a:endParaRPr lang="ja-JP" altLang="en-US" sz="2800" b="1" dirty="0"/>
            </a:p>
          </p:txBody>
        </p:sp>
      </p:grpSp>
      <p:pic>
        <p:nvPicPr>
          <p:cNvPr id="11" name="図 10">
            <a:extLst>
              <a:ext uri="{FF2B5EF4-FFF2-40B4-BE49-F238E27FC236}">
                <a16:creationId xmlns:a16="http://schemas.microsoft.com/office/drawing/2014/main" id="{649426AB-1543-9973-4CB4-13E2CE2156C7}"/>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grpSp>
        <p:nvGrpSpPr>
          <p:cNvPr id="2" name="グループ化 1">
            <a:extLst>
              <a:ext uri="{FF2B5EF4-FFF2-40B4-BE49-F238E27FC236}">
                <a16:creationId xmlns:a16="http://schemas.microsoft.com/office/drawing/2014/main" id="{329131EB-25E3-9156-BB0E-B74289D6C840}"/>
              </a:ext>
            </a:extLst>
          </p:cNvPr>
          <p:cNvGrpSpPr>
            <a:grpSpLocks noGrp="1" noUngrp="1" noRot="1" noMove="1" noResize="1"/>
          </p:cNvGrpSpPr>
          <p:nvPr/>
        </p:nvGrpSpPr>
        <p:grpSpPr>
          <a:xfrm>
            <a:off x="537361" y="2722468"/>
            <a:ext cx="3785748" cy="3187454"/>
            <a:chOff x="720735" y="2899590"/>
            <a:chExt cx="3785748" cy="3187454"/>
          </a:xfrm>
        </p:grpSpPr>
        <p:pic>
          <p:nvPicPr>
            <p:cNvPr id="25" name="図 24">
              <a:extLst>
                <a:ext uri="{FF2B5EF4-FFF2-40B4-BE49-F238E27FC236}">
                  <a16:creationId xmlns:a16="http://schemas.microsoft.com/office/drawing/2014/main" id="{14F13D4E-CBF3-635F-5E15-E4F57797C2F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79733" t="32827" b="23726"/>
            <a:stretch>
              <a:fillRect/>
            </a:stretch>
          </p:blipFill>
          <p:spPr>
            <a:xfrm>
              <a:off x="1464222" y="3915253"/>
              <a:ext cx="2298774" cy="2171791"/>
            </a:xfrm>
            <a:prstGeom prst="rect">
              <a:avLst/>
            </a:prstGeom>
          </p:spPr>
        </p:pic>
        <p:sp>
          <p:nvSpPr>
            <p:cNvPr id="3" name="テキスト ボックス 2">
              <a:extLst>
                <a:ext uri="{FF2B5EF4-FFF2-40B4-BE49-F238E27FC236}">
                  <a16:creationId xmlns:a16="http://schemas.microsoft.com/office/drawing/2014/main" id="{C4244B75-F3B8-45A7-E183-1F489B652379}"/>
                </a:ext>
              </a:extLst>
            </p:cNvPr>
            <p:cNvSpPr txBox="1">
              <a:spLocks noGrp="1" noRot="1" noMove="1" noResize="1" noEditPoints="1" noAdjustHandles="1" noChangeArrowheads="1" noChangeShapeType="1"/>
            </p:cNvSpPr>
            <p:nvPr/>
          </p:nvSpPr>
          <p:spPr>
            <a:xfrm>
              <a:off x="720735" y="2899590"/>
              <a:ext cx="3785748" cy="1015663"/>
            </a:xfrm>
            <a:prstGeom prst="rect">
              <a:avLst/>
            </a:prstGeom>
            <a:noFill/>
          </p:spPr>
          <p:txBody>
            <a:bodyPr wrap="square">
              <a:spAutoFit/>
            </a:bodyPr>
            <a:lstStyle/>
            <a:p>
              <a:r>
                <a:rPr lang="ja-JP" altLang="en-US" sz="2000" b="1" i="0" u="none" strike="noStrike" baseline="0" dirty="0">
                  <a:latin typeface="PUDShinGoPr6N-Light"/>
                </a:rPr>
                <a:t>定年退職後は自宅で過ごす時間が長くなるので、快適な住居環境を整えておくと安心です。</a:t>
              </a:r>
              <a:endParaRPr lang="ja-JP" altLang="en-US" sz="4400" b="1" dirty="0"/>
            </a:p>
          </p:txBody>
        </p:sp>
      </p:grpSp>
      <p:sp>
        <p:nvSpPr>
          <p:cNvPr id="15" name="テキスト ボックス 14">
            <a:extLst>
              <a:ext uri="{FF2B5EF4-FFF2-40B4-BE49-F238E27FC236}">
                <a16:creationId xmlns:a16="http://schemas.microsoft.com/office/drawing/2014/main" id="{78742004-AB76-8351-651F-AA82A1D90134}"/>
              </a:ext>
            </a:extLst>
          </p:cNvPr>
          <p:cNvSpPr txBox="1"/>
          <p:nvPr/>
        </p:nvSpPr>
        <p:spPr>
          <a:xfrm>
            <a:off x="7096512" y="6084927"/>
            <a:ext cx="3028167" cy="338554"/>
          </a:xfrm>
          <a:prstGeom prst="rect">
            <a:avLst/>
          </a:prstGeom>
          <a:noFill/>
        </p:spPr>
        <p:txBody>
          <a:bodyPr wrap="square">
            <a:spAutoFit/>
          </a:bodyPr>
          <a:lstStyle/>
          <a:p>
            <a:r>
              <a:rPr lang="ja-JP" altLang="en-US" sz="1600" i="0" u="none" strike="noStrike" baseline="0" dirty="0">
                <a:latin typeface="PUDShinGoPr6N-Regular"/>
              </a:rPr>
              <a:t>　・上図はあくまで一例。</a:t>
            </a:r>
            <a:endParaRPr lang="ja-JP" altLang="en-US" sz="4800" dirty="0"/>
          </a:p>
        </p:txBody>
      </p:sp>
      <p:sp>
        <p:nvSpPr>
          <p:cNvPr id="16" name="フッター プレースホルダー 5">
            <a:extLst>
              <a:ext uri="{FF2B5EF4-FFF2-40B4-BE49-F238E27FC236}">
                <a16:creationId xmlns:a16="http://schemas.microsoft.com/office/drawing/2014/main" id="{2805A89B-430A-EF2E-2441-8176863209D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22" name="図 21">
            <a:extLst>
              <a:ext uri="{FF2B5EF4-FFF2-40B4-BE49-F238E27FC236}">
                <a16:creationId xmlns:a16="http://schemas.microsoft.com/office/drawing/2014/main" id="{5191895A-D03D-3BCB-5355-8FA84DA1C758}"/>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668"/>
          <a:stretch>
            <a:fillRect/>
          </a:stretch>
        </p:blipFill>
        <p:spPr>
          <a:xfrm>
            <a:off x="4362214" y="1982526"/>
            <a:ext cx="7508339" cy="4102401"/>
          </a:xfrm>
          <a:prstGeom prst="rect">
            <a:avLst/>
          </a:prstGeom>
        </p:spPr>
      </p:pic>
    </p:spTree>
    <p:extLst>
      <p:ext uri="{BB962C8B-B14F-4D97-AF65-F5344CB8AC3E}">
        <p14:creationId xmlns:p14="http://schemas.microsoft.com/office/powerpoint/2010/main" val="31349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A53BE-8569-25C0-8066-3A83F2801A9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D694969F-AC94-CA7B-C0B6-90724403D1C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2B947F3-F9BA-E2CD-8EBF-4DABB2F533C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EC0C427-A4CD-7D18-0DFB-8887D0FC0FE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4C62CF2-F949-ECA0-59DB-6949EC0F0E4B}"/>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F31EC977-A8D1-0DC1-68F4-639CBA679E50}"/>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83CFD10-C04D-F4EF-7936-8670768A03BD}"/>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8</a:t>
              </a:r>
              <a:r>
                <a:rPr kumimoji="1" lang="ja-JP" altLang="en-US" sz="1400" dirty="0"/>
                <a:t>ページ</a:t>
              </a:r>
            </a:p>
          </p:txBody>
        </p:sp>
      </p:grpSp>
      <p:grpSp>
        <p:nvGrpSpPr>
          <p:cNvPr id="18" name="グループ化 17">
            <a:extLst>
              <a:ext uri="{FF2B5EF4-FFF2-40B4-BE49-F238E27FC236}">
                <a16:creationId xmlns:a16="http://schemas.microsoft.com/office/drawing/2014/main" id="{96AC5236-ECE7-0516-B303-57C3E3CC514C}"/>
              </a:ext>
            </a:extLst>
          </p:cNvPr>
          <p:cNvGrpSpPr/>
          <p:nvPr/>
        </p:nvGrpSpPr>
        <p:grpSpPr>
          <a:xfrm>
            <a:off x="-1" y="83371"/>
            <a:ext cx="12076374" cy="1404344"/>
            <a:chOff x="96576" y="1614138"/>
            <a:chExt cx="12076374" cy="1404344"/>
          </a:xfrm>
        </p:grpSpPr>
        <p:pic>
          <p:nvPicPr>
            <p:cNvPr id="12" name="図 11">
              <a:extLst>
                <a:ext uri="{FF2B5EF4-FFF2-40B4-BE49-F238E27FC236}">
                  <a16:creationId xmlns:a16="http://schemas.microsoft.com/office/drawing/2014/main" id="{0D17F72D-B4E5-3E42-A699-EF5F41A8A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614138"/>
              <a:ext cx="10328310" cy="1404344"/>
            </a:xfrm>
            <a:prstGeom prst="rect">
              <a:avLst/>
            </a:prstGeom>
          </p:spPr>
        </p:pic>
        <p:sp>
          <p:nvSpPr>
            <p:cNvPr id="17" name="正方形/長方形 16">
              <a:extLst>
                <a:ext uri="{FF2B5EF4-FFF2-40B4-BE49-F238E27FC236}">
                  <a16:creationId xmlns:a16="http://schemas.microsoft.com/office/drawing/2014/main" id="{DBA2FF82-313F-AA7A-F852-04D28B640E07}"/>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C714DA7C-9E9B-725F-38C4-03B416602456}"/>
              </a:ext>
            </a:extLst>
          </p:cNvPr>
          <p:cNvGrpSpPr/>
          <p:nvPr/>
        </p:nvGrpSpPr>
        <p:grpSpPr>
          <a:xfrm>
            <a:off x="501522" y="1537193"/>
            <a:ext cx="4163008" cy="523220"/>
            <a:chOff x="668991" y="1960650"/>
            <a:chExt cx="2363348" cy="523220"/>
          </a:xfrm>
        </p:grpSpPr>
        <p:sp>
          <p:nvSpPr>
            <p:cNvPr id="3" name="テキスト ボックス 2">
              <a:extLst>
                <a:ext uri="{FF2B5EF4-FFF2-40B4-BE49-F238E27FC236}">
                  <a16:creationId xmlns:a16="http://schemas.microsoft.com/office/drawing/2014/main" id="{ED20F820-FAC7-0F9F-1780-7DC28E18DA1F}"/>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ja-JP" altLang="en-US" sz="2400" b="1" dirty="0">
                  <a:solidFill>
                    <a:schemeClr val="bg1"/>
                  </a:solidFill>
                </a:rPr>
                <a:t>２</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03B04FBC-F907-3A07-B51F-2523CF158B56}"/>
                </a:ext>
              </a:extLst>
            </p:cNvPr>
            <p:cNvSpPr txBox="1"/>
            <p:nvPr/>
          </p:nvSpPr>
          <p:spPr>
            <a:xfrm>
              <a:off x="988610" y="1960650"/>
              <a:ext cx="2043729" cy="523220"/>
            </a:xfrm>
            <a:prstGeom prst="rect">
              <a:avLst/>
            </a:prstGeom>
            <a:noFill/>
          </p:spPr>
          <p:txBody>
            <a:bodyPr wrap="square">
              <a:spAutoFit/>
            </a:bodyPr>
            <a:lstStyle/>
            <a:p>
              <a:r>
                <a:rPr lang="ja-JP" altLang="en-US" sz="2800" b="1" dirty="0">
                  <a:latin typeface="PUDShinGoPr6N-Medium"/>
                </a:rPr>
                <a:t>子どもにかかる費用</a:t>
              </a:r>
              <a:endParaRPr lang="ja-JP" altLang="en-US" sz="2800" b="1" dirty="0"/>
            </a:p>
          </p:txBody>
        </p:sp>
      </p:grpSp>
      <p:sp>
        <p:nvSpPr>
          <p:cNvPr id="24" name="テキスト ボックス 23">
            <a:extLst>
              <a:ext uri="{FF2B5EF4-FFF2-40B4-BE49-F238E27FC236}">
                <a16:creationId xmlns:a16="http://schemas.microsoft.com/office/drawing/2014/main" id="{3C788E2A-829D-1466-E4D9-60A03CB112AA}"/>
              </a:ext>
            </a:extLst>
          </p:cNvPr>
          <p:cNvSpPr txBox="1"/>
          <p:nvPr/>
        </p:nvSpPr>
        <p:spPr>
          <a:xfrm>
            <a:off x="1812887" y="6051360"/>
            <a:ext cx="5056416" cy="307777"/>
          </a:xfrm>
          <a:prstGeom prst="rect">
            <a:avLst/>
          </a:prstGeom>
          <a:noFill/>
        </p:spPr>
        <p:txBody>
          <a:bodyPr wrap="square" rtlCol="0">
            <a:spAutoFit/>
          </a:bodyPr>
          <a:lstStyle/>
          <a:p>
            <a:r>
              <a:rPr kumimoji="1" lang="ja-JP" altLang="en-US" sz="1400" b="1" dirty="0"/>
              <a:t>＜エフピー教育出版「ライフプランデータ集」</a:t>
            </a:r>
            <a:r>
              <a:rPr kumimoji="1" lang="en-US" altLang="ja-JP" sz="1400" b="1" dirty="0"/>
              <a:t>(2026</a:t>
            </a:r>
            <a:r>
              <a:rPr kumimoji="1" lang="ja-JP" altLang="en-US" sz="1400" b="1" dirty="0"/>
              <a:t>年版</a:t>
            </a:r>
            <a:r>
              <a:rPr kumimoji="1" lang="en-US" altLang="ja-JP" sz="1400" b="1" dirty="0"/>
              <a:t>)</a:t>
            </a:r>
            <a:r>
              <a:rPr kumimoji="1" lang="ja-JP" altLang="en-US" sz="1400" b="1" dirty="0"/>
              <a:t>＞</a:t>
            </a:r>
          </a:p>
        </p:txBody>
      </p:sp>
      <p:pic>
        <p:nvPicPr>
          <p:cNvPr id="26" name="図 25">
            <a:extLst>
              <a:ext uri="{FF2B5EF4-FFF2-40B4-BE49-F238E27FC236}">
                <a16:creationId xmlns:a16="http://schemas.microsoft.com/office/drawing/2014/main" id="{EE02519A-0501-D185-48D1-04149C05CC5B}"/>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15" name="テキスト ボックス 14">
            <a:extLst>
              <a:ext uri="{FF2B5EF4-FFF2-40B4-BE49-F238E27FC236}">
                <a16:creationId xmlns:a16="http://schemas.microsoft.com/office/drawing/2014/main" id="{82EF0007-8D8F-50B9-9599-EB6E61EFA4D2}"/>
              </a:ext>
            </a:extLst>
          </p:cNvPr>
          <p:cNvSpPr txBox="1"/>
          <p:nvPr/>
        </p:nvSpPr>
        <p:spPr>
          <a:xfrm>
            <a:off x="7247035" y="5921901"/>
            <a:ext cx="5294572" cy="307777"/>
          </a:xfrm>
          <a:prstGeom prst="rect">
            <a:avLst/>
          </a:prstGeom>
          <a:noFill/>
        </p:spPr>
        <p:txBody>
          <a:bodyPr wrap="square" rtlCol="0">
            <a:spAutoFit/>
          </a:bodyPr>
          <a:lstStyle/>
          <a:p>
            <a:r>
              <a:rPr kumimoji="1" lang="ja-JP" altLang="en-US" sz="1400" b="1" dirty="0"/>
              <a:t>＜リクルートブライダル総研「結婚マーケット調査</a:t>
            </a:r>
            <a:r>
              <a:rPr kumimoji="1" lang="en-US" altLang="ja-JP" sz="1400" b="1" dirty="0"/>
              <a:t>2025</a:t>
            </a:r>
            <a:r>
              <a:rPr kumimoji="1" lang="ja-JP" altLang="en-US" sz="1400" b="1" dirty="0"/>
              <a:t>」＞</a:t>
            </a:r>
          </a:p>
        </p:txBody>
      </p:sp>
      <p:sp>
        <p:nvSpPr>
          <p:cNvPr id="23" name="テキスト ボックス 22">
            <a:extLst>
              <a:ext uri="{FF2B5EF4-FFF2-40B4-BE49-F238E27FC236}">
                <a16:creationId xmlns:a16="http://schemas.microsoft.com/office/drawing/2014/main" id="{982598D0-1BA7-4FE6-C235-04B838D63CB7}"/>
              </a:ext>
            </a:extLst>
          </p:cNvPr>
          <p:cNvSpPr txBox="1">
            <a:spLocks noGrp="1" noRot="1" noMove="1" noResize="1" noEditPoints="1" noAdjustHandles="1" noChangeArrowheads="1" noChangeShapeType="1"/>
          </p:cNvSpPr>
          <p:nvPr/>
        </p:nvSpPr>
        <p:spPr>
          <a:xfrm>
            <a:off x="7446537" y="4997405"/>
            <a:ext cx="4647244" cy="861774"/>
          </a:xfrm>
          <a:prstGeom prst="rect">
            <a:avLst/>
          </a:prstGeom>
          <a:noFill/>
        </p:spPr>
        <p:txBody>
          <a:bodyPr wrap="square" lIns="0" tIns="0" rIns="0" bIns="0" rtlCol="0">
            <a:spAutoFit/>
          </a:bodyPr>
          <a:lstStyle/>
          <a:p>
            <a:r>
              <a:rPr lang="ja-JP" altLang="en-US" sz="1400" dirty="0"/>
              <a:t>・ 援助額が「わからない」と回答した人を「援助があっ</a:t>
            </a:r>
            <a:endParaRPr lang="en-US" altLang="ja-JP" sz="1400" dirty="0"/>
          </a:p>
          <a:p>
            <a:r>
              <a:rPr lang="en-US" altLang="ja-JP" sz="1400" dirty="0"/>
              <a:t>    </a:t>
            </a:r>
            <a:r>
              <a:rPr lang="ja-JP" altLang="en-US" sz="1400" dirty="0"/>
              <a:t>た」に含めて集計。</a:t>
            </a:r>
          </a:p>
          <a:p>
            <a:r>
              <a:rPr lang="ja-JP" altLang="en-US" sz="1400" dirty="0"/>
              <a:t>・ 援助総額の平均は、親からの結婚費用援助があった人</a:t>
            </a:r>
            <a:endParaRPr lang="en-US" altLang="ja-JP" sz="1400" dirty="0"/>
          </a:p>
          <a:p>
            <a:r>
              <a:rPr lang="en-US" altLang="ja-JP" sz="1400" dirty="0"/>
              <a:t>    </a:t>
            </a:r>
            <a:r>
              <a:rPr lang="ja-JP" altLang="en-US" sz="1400" dirty="0"/>
              <a:t>のうち、金額回答者の平均額。</a:t>
            </a:r>
            <a:endParaRPr lang="en-US" altLang="ja-JP" sz="1400" dirty="0"/>
          </a:p>
        </p:txBody>
      </p:sp>
      <p:sp>
        <p:nvSpPr>
          <p:cNvPr id="20" name="テキスト ボックス 19">
            <a:extLst>
              <a:ext uri="{FF2B5EF4-FFF2-40B4-BE49-F238E27FC236}">
                <a16:creationId xmlns:a16="http://schemas.microsoft.com/office/drawing/2014/main" id="{AFFF6E3E-CA78-BCCF-4303-30EBF93528E1}"/>
              </a:ext>
            </a:extLst>
          </p:cNvPr>
          <p:cNvSpPr txBox="1">
            <a:spLocks noGrp="1" noRot="1" noMove="1" noResize="1" noEditPoints="1" noAdjustHandles="1" noChangeArrowheads="1" noChangeShapeType="1"/>
          </p:cNvSpPr>
          <p:nvPr/>
        </p:nvSpPr>
        <p:spPr>
          <a:xfrm>
            <a:off x="757122" y="5628703"/>
            <a:ext cx="6112181" cy="430887"/>
          </a:xfrm>
          <a:prstGeom prst="rect">
            <a:avLst/>
          </a:prstGeom>
          <a:noFill/>
          <a:ln>
            <a:noFill/>
          </a:ln>
        </p:spPr>
        <p:txBody>
          <a:bodyPr wrap="square" tIns="0" bIns="0" rtlCol="0">
            <a:spAutoFit/>
          </a:bodyPr>
          <a:lstStyle/>
          <a:p>
            <a:r>
              <a:rPr lang="ja-JP" altLang="en-US" sz="1400" dirty="0"/>
              <a:t>・教育費総額の内訳は、受験関係費用、入学金、自宅外通学を始めるため</a:t>
            </a:r>
            <a:endParaRPr lang="en-US" altLang="ja-JP" sz="1400" dirty="0"/>
          </a:p>
          <a:p>
            <a:r>
              <a:rPr lang="ja-JP" altLang="en-US" sz="1400" dirty="0"/>
              <a:t>　の費用（下宿の場合のみ）、 年間の費用（授業科・生活費）。</a:t>
            </a:r>
            <a:endParaRPr lang="en-US" altLang="ja-JP" sz="1400" dirty="0"/>
          </a:p>
        </p:txBody>
      </p:sp>
      <p:sp>
        <p:nvSpPr>
          <p:cNvPr id="19" name="テキスト ボックス 18">
            <a:extLst>
              <a:ext uri="{FF2B5EF4-FFF2-40B4-BE49-F238E27FC236}">
                <a16:creationId xmlns:a16="http://schemas.microsoft.com/office/drawing/2014/main" id="{A49D4227-77AB-A92E-BFC5-7C8EDA786449}"/>
              </a:ext>
            </a:extLst>
          </p:cNvPr>
          <p:cNvSpPr txBox="1"/>
          <p:nvPr/>
        </p:nvSpPr>
        <p:spPr>
          <a:xfrm>
            <a:off x="545064" y="2159767"/>
            <a:ext cx="2625833" cy="369332"/>
          </a:xfrm>
          <a:prstGeom prst="rect">
            <a:avLst/>
          </a:prstGeom>
          <a:noFill/>
        </p:spPr>
        <p:txBody>
          <a:bodyPr wrap="square" rtlCol="0">
            <a:spAutoFit/>
          </a:bodyPr>
          <a:lstStyle/>
          <a:p>
            <a:r>
              <a:rPr lang="ja-JP" altLang="en-US" b="1" dirty="0">
                <a:solidFill>
                  <a:srgbClr val="0097B0"/>
                </a:solidFill>
              </a:rPr>
              <a:t>■</a:t>
            </a:r>
            <a:r>
              <a:rPr lang="ja-JP" altLang="en-US" b="1" dirty="0"/>
              <a:t>大学生の教育費総額</a:t>
            </a:r>
            <a:endParaRPr lang="en-US" altLang="ja-JP" sz="2000" b="1" dirty="0"/>
          </a:p>
        </p:txBody>
      </p:sp>
      <p:sp>
        <p:nvSpPr>
          <p:cNvPr id="25" name="テキスト ボックス 24">
            <a:extLst>
              <a:ext uri="{FF2B5EF4-FFF2-40B4-BE49-F238E27FC236}">
                <a16:creationId xmlns:a16="http://schemas.microsoft.com/office/drawing/2014/main" id="{170F7E7A-C80C-4C4E-8BD8-DA65627EB251}"/>
              </a:ext>
            </a:extLst>
          </p:cNvPr>
          <p:cNvSpPr txBox="1"/>
          <p:nvPr/>
        </p:nvSpPr>
        <p:spPr>
          <a:xfrm>
            <a:off x="7242382" y="2075404"/>
            <a:ext cx="4927599" cy="369332"/>
          </a:xfrm>
          <a:prstGeom prst="rect">
            <a:avLst/>
          </a:prstGeom>
          <a:noFill/>
        </p:spPr>
        <p:txBody>
          <a:bodyPr wrap="square" rtlCol="0">
            <a:spAutoFit/>
          </a:bodyPr>
          <a:lstStyle/>
          <a:p>
            <a:r>
              <a:rPr lang="ja-JP" altLang="en-US" b="1" dirty="0">
                <a:solidFill>
                  <a:srgbClr val="0097B0"/>
                </a:solidFill>
              </a:rPr>
              <a:t>■</a:t>
            </a:r>
            <a:r>
              <a:rPr lang="ja-JP" altLang="en-US" b="1" dirty="0"/>
              <a:t>親から結婚のための援助があった人の割合</a:t>
            </a:r>
            <a:endParaRPr lang="en-US" altLang="ja-JP" sz="2000" b="1" dirty="0"/>
          </a:p>
        </p:txBody>
      </p:sp>
      <p:pic>
        <p:nvPicPr>
          <p:cNvPr id="28" name="図 27">
            <a:extLst>
              <a:ext uri="{FF2B5EF4-FFF2-40B4-BE49-F238E27FC236}">
                <a16:creationId xmlns:a16="http://schemas.microsoft.com/office/drawing/2014/main" id="{19072433-23FE-401C-A38D-B1C30D3960D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439514" y="2461570"/>
            <a:ext cx="4287430" cy="2494420"/>
          </a:xfrm>
          <a:prstGeom prst="rect">
            <a:avLst/>
          </a:prstGeom>
        </p:spPr>
      </p:pic>
      <p:pic>
        <p:nvPicPr>
          <p:cNvPr id="32" name="図 31">
            <a:extLst>
              <a:ext uri="{FF2B5EF4-FFF2-40B4-BE49-F238E27FC236}">
                <a16:creationId xmlns:a16="http://schemas.microsoft.com/office/drawing/2014/main" id="{6BB336D8-DA57-0CAE-4747-0A2C5EE16DE4}"/>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805" t="3039"/>
          <a:stretch>
            <a:fillRect/>
          </a:stretch>
        </p:blipFill>
        <p:spPr>
          <a:xfrm>
            <a:off x="465056" y="2529668"/>
            <a:ext cx="6697777" cy="3070687"/>
          </a:xfrm>
          <a:prstGeom prst="rect">
            <a:avLst/>
          </a:prstGeom>
        </p:spPr>
      </p:pic>
      <p:sp>
        <p:nvSpPr>
          <p:cNvPr id="21" name="テキスト ボックス 20">
            <a:extLst>
              <a:ext uri="{FF2B5EF4-FFF2-40B4-BE49-F238E27FC236}">
                <a16:creationId xmlns:a16="http://schemas.microsoft.com/office/drawing/2014/main" id="{1A5444EF-584A-3E32-1F34-9EABD99B4D01}"/>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4E35575D-F7BC-8374-1D7D-3AF6556B157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21734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0BF12-0CA5-2046-2BEB-10D76A19A97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DF17BE94-E152-64E7-DB56-90D0AD520DA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803DCBDD-82CC-D033-B979-DEB2DBAD23C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02559AC-A42A-FF50-A9D3-E5AE2E397F9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F0A8CFC-FA8E-A8FE-806B-ACFBA2F96AE5}"/>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A580B6C2-38BB-45E8-83A4-0FE93D58CB08}"/>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D234D24-294E-0B3D-80FF-EEF863F6BCE1}"/>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9</a:t>
              </a:r>
              <a:r>
                <a:rPr kumimoji="1" lang="ja-JP" altLang="en-US" sz="1400" dirty="0"/>
                <a:t>ページ</a:t>
              </a:r>
            </a:p>
          </p:txBody>
        </p:sp>
      </p:grpSp>
      <p:grpSp>
        <p:nvGrpSpPr>
          <p:cNvPr id="18" name="グループ化 17">
            <a:extLst>
              <a:ext uri="{FF2B5EF4-FFF2-40B4-BE49-F238E27FC236}">
                <a16:creationId xmlns:a16="http://schemas.microsoft.com/office/drawing/2014/main" id="{91A00413-305C-55BA-9005-512CAA88EF86}"/>
              </a:ext>
            </a:extLst>
          </p:cNvPr>
          <p:cNvGrpSpPr/>
          <p:nvPr/>
        </p:nvGrpSpPr>
        <p:grpSpPr>
          <a:xfrm>
            <a:off x="-1" y="68131"/>
            <a:ext cx="12076374" cy="1404344"/>
            <a:chOff x="96576" y="1598898"/>
            <a:chExt cx="12076374" cy="1404344"/>
          </a:xfrm>
        </p:grpSpPr>
        <p:pic>
          <p:nvPicPr>
            <p:cNvPr id="12" name="図 11">
              <a:extLst>
                <a:ext uri="{FF2B5EF4-FFF2-40B4-BE49-F238E27FC236}">
                  <a16:creationId xmlns:a16="http://schemas.microsoft.com/office/drawing/2014/main" id="{5D459D35-BD9D-1BCB-209C-041EEFEBD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9ABF5E6D-B344-E74F-C606-9253E800333D}"/>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70B1C599-29AA-6864-90F0-47183BCC6E24}"/>
              </a:ext>
            </a:extLst>
          </p:cNvPr>
          <p:cNvGrpSpPr/>
          <p:nvPr/>
        </p:nvGrpSpPr>
        <p:grpSpPr>
          <a:xfrm>
            <a:off x="986843" y="1732402"/>
            <a:ext cx="4118568" cy="527049"/>
            <a:chOff x="668991" y="1966346"/>
            <a:chExt cx="2338118" cy="527049"/>
          </a:xfrm>
        </p:grpSpPr>
        <p:sp>
          <p:nvSpPr>
            <p:cNvPr id="3" name="テキスト ボックス 2">
              <a:extLst>
                <a:ext uri="{FF2B5EF4-FFF2-40B4-BE49-F238E27FC236}">
                  <a16:creationId xmlns:a16="http://schemas.microsoft.com/office/drawing/2014/main" id="{3B083C0E-07F2-3A8A-818C-4DDCF1D938DA}"/>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lang="ja-JP" altLang="en-US" sz="2400" b="1" dirty="0">
                  <a:solidFill>
                    <a:schemeClr val="bg1"/>
                  </a:solidFill>
                </a:rPr>
                <a:t>３</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1FDE8230-D87B-6F53-A701-4B1934138F37}"/>
                </a:ext>
              </a:extLst>
            </p:cNvPr>
            <p:cNvSpPr txBox="1"/>
            <p:nvPr/>
          </p:nvSpPr>
          <p:spPr>
            <a:xfrm>
              <a:off x="963380" y="1970175"/>
              <a:ext cx="2043729" cy="523220"/>
            </a:xfrm>
            <a:prstGeom prst="rect">
              <a:avLst/>
            </a:prstGeom>
            <a:noFill/>
          </p:spPr>
          <p:txBody>
            <a:bodyPr wrap="square">
              <a:spAutoFit/>
            </a:bodyPr>
            <a:lstStyle/>
            <a:p>
              <a:r>
                <a:rPr lang="ja-JP" altLang="en-US" sz="2800" b="1" dirty="0">
                  <a:latin typeface="PUDShinGoPr6N-Medium"/>
                </a:rPr>
                <a:t>死後の整理資金</a:t>
              </a:r>
              <a:endParaRPr lang="ja-JP" altLang="en-US" sz="2800" b="1" dirty="0"/>
            </a:p>
          </p:txBody>
        </p:sp>
      </p:grpSp>
      <p:pic>
        <p:nvPicPr>
          <p:cNvPr id="25" name="図 24">
            <a:extLst>
              <a:ext uri="{FF2B5EF4-FFF2-40B4-BE49-F238E27FC236}">
                <a16:creationId xmlns:a16="http://schemas.microsoft.com/office/drawing/2014/main" id="{15D4B434-1D0B-733B-299B-57C939B93CE5}"/>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15" name="テキスト ボックス 14">
            <a:extLst>
              <a:ext uri="{FF2B5EF4-FFF2-40B4-BE49-F238E27FC236}">
                <a16:creationId xmlns:a16="http://schemas.microsoft.com/office/drawing/2014/main" id="{2049DC56-2DE1-2EEE-A671-22D6BB08108E}"/>
              </a:ext>
            </a:extLst>
          </p:cNvPr>
          <p:cNvSpPr txBox="1"/>
          <p:nvPr/>
        </p:nvSpPr>
        <p:spPr>
          <a:xfrm>
            <a:off x="1545240" y="2298714"/>
            <a:ext cx="7716572" cy="707886"/>
          </a:xfrm>
          <a:prstGeom prst="rect">
            <a:avLst/>
          </a:prstGeom>
          <a:noFill/>
        </p:spPr>
        <p:txBody>
          <a:bodyPr wrap="square">
            <a:spAutoFit/>
          </a:bodyPr>
          <a:lstStyle/>
          <a:p>
            <a:r>
              <a:rPr lang="ja-JP" altLang="en-US" sz="2000" i="0" u="none" strike="noStrike" baseline="0" dirty="0">
                <a:latin typeface="PUDShinGoPr6N-Light"/>
              </a:rPr>
              <a:t>死後の整理資金は、</a:t>
            </a:r>
            <a:r>
              <a:rPr lang="ja-JP" altLang="en-US" sz="2000" dirty="0">
                <a:latin typeface="PUDShinGoPr6N-Light"/>
              </a:rPr>
              <a:t>人や状況によって異なります。</a:t>
            </a:r>
            <a:endParaRPr lang="en-US" altLang="ja-JP" sz="2000" dirty="0">
              <a:latin typeface="PUDShinGoPr6N-Light"/>
            </a:endParaRPr>
          </a:p>
          <a:p>
            <a:r>
              <a:rPr lang="ja-JP" altLang="en-US" sz="2000" dirty="0">
                <a:latin typeface="PUDShinGoPr6N-Light"/>
              </a:rPr>
              <a:t>自分の場合はどうしたいのか、考えておくことも大切です。</a:t>
            </a:r>
            <a:endParaRPr lang="ja-JP" altLang="en-US" sz="4400" dirty="0"/>
          </a:p>
        </p:txBody>
      </p:sp>
      <p:pic>
        <p:nvPicPr>
          <p:cNvPr id="16" name="図 15">
            <a:extLst>
              <a:ext uri="{FF2B5EF4-FFF2-40B4-BE49-F238E27FC236}">
                <a16:creationId xmlns:a16="http://schemas.microsoft.com/office/drawing/2014/main" id="{DAC67D74-1F51-9669-5F13-A094003C277E}"/>
              </a:ext>
            </a:extLst>
          </p:cNvPr>
          <p:cNvPicPr>
            <a:picLocks noGrp="1" noRot="1" noChangeAspect="1" noMove="1" noResize="1" noEditPoints="1" noAdjustHandles="1" noChangeArrowheads="1" noChangeShapeType="1" noCrop="1"/>
          </p:cNvPicPr>
          <p:nvPr/>
        </p:nvPicPr>
        <p:blipFill>
          <a:blip r:embed="rId5"/>
          <a:stretch>
            <a:fillRect/>
          </a:stretch>
        </p:blipFill>
        <p:spPr>
          <a:xfrm>
            <a:off x="1394628" y="3289985"/>
            <a:ext cx="2363242" cy="475530"/>
          </a:xfrm>
          <a:prstGeom prst="rect">
            <a:avLst/>
          </a:prstGeom>
        </p:spPr>
      </p:pic>
      <p:pic>
        <p:nvPicPr>
          <p:cNvPr id="20" name="図 19">
            <a:extLst>
              <a:ext uri="{FF2B5EF4-FFF2-40B4-BE49-F238E27FC236}">
                <a16:creationId xmlns:a16="http://schemas.microsoft.com/office/drawing/2014/main" id="{BA1BB4F8-EFA6-E4AC-815C-86F4A28FA96B}"/>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684048" y="3860703"/>
            <a:ext cx="8415662" cy="2075252"/>
          </a:xfrm>
          <a:prstGeom prst="rect">
            <a:avLst/>
          </a:prstGeom>
        </p:spPr>
      </p:pic>
      <p:sp>
        <p:nvSpPr>
          <p:cNvPr id="24" name="テキスト ボックス 23">
            <a:extLst>
              <a:ext uri="{FF2B5EF4-FFF2-40B4-BE49-F238E27FC236}">
                <a16:creationId xmlns:a16="http://schemas.microsoft.com/office/drawing/2014/main" id="{A17AD2DF-CDF4-E272-6F65-51861BAEF7CE}"/>
              </a:ext>
            </a:extLst>
          </p:cNvPr>
          <p:cNvSpPr txBox="1"/>
          <p:nvPr/>
        </p:nvSpPr>
        <p:spPr>
          <a:xfrm>
            <a:off x="6191250" y="5987727"/>
            <a:ext cx="5169272" cy="307777"/>
          </a:xfrm>
          <a:prstGeom prst="rect">
            <a:avLst/>
          </a:prstGeom>
          <a:noFill/>
        </p:spPr>
        <p:txBody>
          <a:bodyPr wrap="square" rtlCol="0">
            <a:spAutoFit/>
          </a:bodyPr>
          <a:lstStyle/>
          <a:p>
            <a:r>
              <a:rPr lang="ja-JP" altLang="en-US" sz="1400" b="1" dirty="0"/>
              <a:t>＜鎌倉新書「第 </a:t>
            </a:r>
            <a:r>
              <a:rPr lang="en-US" altLang="ja-JP" sz="1400" b="1" dirty="0"/>
              <a:t>7 </a:t>
            </a:r>
            <a:r>
              <a:rPr lang="ja-JP" altLang="en-US" sz="1400" b="1" dirty="0"/>
              <a:t>回お葬式に関する全国調査」</a:t>
            </a:r>
            <a:r>
              <a:rPr lang="en-US" altLang="ja-JP" sz="1400" b="1" dirty="0">
                <a:latin typeface="+mn-ea"/>
              </a:rPr>
              <a:t> (2026</a:t>
            </a:r>
            <a:r>
              <a:rPr lang="ja-JP" altLang="en-US" sz="1400" b="1" dirty="0">
                <a:latin typeface="+mn-ea"/>
              </a:rPr>
              <a:t>年</a:t>
            </a:r>
            <a:r>
              <a:rPr lang="en-US" altLang="ja-JP" sz="1400" b="1" dirty="0">
                <a:latin typeface="+mn-ea"/>
              </a:rPr>
              <a:t>) </a:t>
            </a:r>
            <a:r>
              <a:rPr lang="ja-JP" altLang="en-US" sz="1400" b="1" dirty="0"/>
              <a:t>＞</a:t>
            </a:r>
            <a:endParaRPr kumimoji="1" lang="ja-JP" altLang="en-US" sz="1400" b="1" dirty="0"/>
          </a:p>
        </p:txBody>
      </p:sp>
      <p:grpSp>
        <p:nvGrpSpPr>
          <p:cNvPr id="19" name="グループ化 18">
            <a:extLst>
              <a:ext uri="{FF2B5EF4-FFF2-40B4-BE49-F238E27FC236}">
                <a16:creationId xmlns:a16="http://schemas.microsoft.com/office/drawing/2014/main" id="{52F6F078-39B2-1C81-8237-8B71C835113B}"/>
              </a:ext>
            </a:extLst>
          </p:cNvPr>
          <p:cNvGrpSpPr>
            <a:grpSpLocks noGrp="1" noUngrp="1" noRot="1" noMove="1" noResize="1"/>
          </p:cNvGrpSpPr>
          <p:nvPr/>
        </p:nvGrpSpPr>
        <p:grpSpPr>
          <a:xfrm>
            <a:off x="7049522" y="1564513"/>
            <a:ext cx="4720311" cy="2719566"/>
            <a:chOff x="7049522" y="1564513"/>
            <a:chExt cx="4720311" cy="2719566"/>
          </a:xfrm>
        </p:grpSpPr>
        <p:sp>
          <p:nvSpPr>
            <p:cNvPr id="22" name="テキスト ボックス 21">
              <a:extLst>
                <a:ext uri="{FF2B5EF4-FFF2-40B4-BE49-F238E27FC236}">
                  <a16:creationId xmlns:a16="http://schemas.microsoft.com/office/drawing/2014/main" id="{651AA55D-B3A6-5B91-E997-2C07900770B3}"/>
                </a:ext>
              </a:extLst>
            </p:cNvPr>
            <p:cNvSpPr txBox="1">
              <a:spLocks noGrp="1" noRot="1" noMove="1" noResize="1" noEditPoints="1" noAdjustHandles="1" noChangeArrowheads="1" noChangeShapeType="1"/>
            </p:cNvSpPr>
            <p:nvPr/>
          </p:nvSpPr>
          <p:spPr>
            <a:xfrm>
              <a:off x="7049522" y="3364678"/>
              <a:ext cx="4720311" cy="919401"/>
            </a:xfrm>
            <a:prstGeom prst="wedgeRoundRectCallout">
              <a:avLst>
                <a:gd name="adj1" fmla="val -56493"/>
                <a:gd name="adj2" fmla="val 51831"/>
                <a:gd name="adj3" fmla="val 16667"/>
              </a:avLst>
            </a:prstGeom>
            <a:solidFill>
              <a:schemeClr val="bg1"/>
            </a:solidFill>
            <a:ln>
              <a:solidFill>
                <a:srgbClr val="0097B0"/>
              </a:solidFill>
            </a:ln>
          </p:spPr>
          <p:txBody>
            <a:bodyPr wrap="square">
              <a:spAutoFit/>
            </a:bodyPr>
            <a:lstStyle/>
            <a:p>
              <a:pPr algn="l"/>
              <a:r>
                <a:rPr lang="ja-JP" altLang="en-US" sz="1600" b="1" i="0" u="none" strike="noStrike" baseline="0" dirty="0">
                  <a:latin typeface="UD デジタル 教科書体 NP-B" panose="02020700000000000000" pitchFamily="18" charset="-128"/>
                  <a:ea typeface="UD デジタル 教科書体 NP-B" panose="02020700000000000000" pitchFamily="18" charset="-128"/>
                </a:rPr>
                <a:t>葬儀にかかる平均費用は、新型コロナウイルス感染症の感染拡大前と比較すると減少傾向にあり、お墓や葬儀の種類の多様化が進んでいます。</a:t>
              </a:r>
              <a:endParaRPr lang="en-US" altLang="ja-JP" sz="16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4" name="図 13">
              <a:extLst>
                <a:ext uri="{FF2B5EF4-FFF2-40B4-BE49-F238E27FC236}">
                  <a16:creationId xmlns:a16="http://schemas.microsoft.com/office/drawing/2014/main" id="{85D746B6-F571-EAD9-1FDF-0165FF4EBEBB}"/>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l="3018" t="2556" b="1837"/>
            <a:stretch>
              <a:fillRect/>
            </a:stretch>
          </p:blipFill>
          <p:spPr>
            <a:xfrm>
              <a:off x="9020610" y="1564513"/>
              <a:ext cx="1663504" cy="1795282"/>
            </a:xfrm>
            <a:prstGeom prst="rect">
              <a:avLst/>
            </a:prstGeom>
          </p:spPr>
        </p:pic>
      </p:grpSp>
      <p:sp>
        <p:nvSpPr>
          <p:cNvPr id="21" name="テキスト ボックス 20">
            <a:extLst>
              <a:ext uri="{FF2B5EF4-FFF2-40B4-BE49-F238E27FC236}">
                <a16:creationId xmlns:a16="http://schemas.microsoft.com/office/drawing/2014/main" id="{5A465A96-C122-28AD-85FA-67DFD9A197D9}"/>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F162AA54-394D-E587-49A3-75EAC64136B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778899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3228-F5DA-6A1B-2A63-48DB74393830}"/>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D89C7E52-A425-F955-A72D-235CE621694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545392D6-1AD2-66CD-2CE8-3FFD3E9648E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883"/>
          <a:stretch>
            <a:fillRect/>
          </a:stretch>
        </p:blipFill>
        <p:spPr>
          <a:xfrm>
            <a:off x="521982" y="2609626"/>
            <a:ext cx="3001377" cy="3342214"/>
          </a:xfrm>
          <a:prstGeom prst="rect">
            <a:avLst/>
          </a:prstGeom>
        </p:spPr>
      </p:pic>
      <p:sp>
        <p:nvSpPr>
          <p:cNvPr id="4" name="スライド番号プレースホルダー 3">
            <a:extLst>
              <a:ext uri="{FF2B5EF4-FFF2-40B4-BE49-F238E27FC236}">
                <a16:creationId xmlns:a16="http://schemas.microsoft.com/office/drawing/2014/main" id="{B5749410-5E81-4C01-BDC8-1B6723AF558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7AC1137-0215-6DB7-9C1E-6DCB16DCF22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9FE5F665-7DAC-7ACB-E445-E77B80107322}"/>
              </a:ext>
            </a:extLst>
          </p:cNvPr>
          <p:cNvGrpSpPr>
            <a:grpSpLocks noGrp="1" noUngrp="1" noRot="1" noMove="1" noResize="1"/>
          </p:cNvGrpSpPr>
          <p:nvPr/>
        </p:nvGrpSpPr>
        <p:grpSpPr>
          <a:xfrm>
            <a:off x="-20956" y="6176283"/>
            <a:ext cx="1827982" cy="677439"/>
            <a:chOff x="-31842" y="5980339"/>
            <a:chExt cx="1827982" cy="677439"/>
          </a:xfrm>
        </p:grpSpPr>
        <p:sp>
          <p:nvSpPr>
            <p:cNvPr id="7" name="フッター プレースホルダー 5">
              <a:extLst>
                <a:ext uri="{FF2B5EF4-FFF2-40B4-BE49-F238E27FC236}">
                  <a16:creationId xmlns:a16="http://schemas.microsoft.com/office/drawing/2014/main" id="{FEB431D5-D987-0515-F58E-4DBEDDC1E349}"/>
                </a:ext>
              </a:extLst>
            </p:cNvPr>
            <p:cNvSpPr txBox="1">
              <a:spLocks noGrp="1" noRot="1" noMove="1" noResize="1" noEditPoints="1" noAdjustHandles="1" noChangeArrowheads="1" noChangeShapeType="1"/>
            </p:cNvSpPr>
            <p:nvPr/>
          </p:nvSpPr>
          <p:spPr>
            <a:xfrm>
              <a:off x="-27215"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8ED1661-44DC-2489-7AA9-1047A0C76C7B}"/>
                </a:ext>
              </a:extLst>
            </p:cNvPr>
            <p:cNvSpPr txBox="1">
              <a:spLocks noGrp="1" noRot="1" noMove="1" noResize="1" noEditPoints="1" noAdjustHandles="1" noChangeArrowheads="1" noChangeShapeType="1"/>
            </p:cNvSpPr>
            <p:nvPr/>
          </p:nvSpPr>
          <p:spPr>
            <a:xfrm>
              <a:off x="-31842"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9</a:t>
              </a:r>
              <a:r>
                <a:rPr kumimoji="1" lang="ja-JP" altLang="en-US" sz="1400" dirty="0"/>
                <a:t>ページ</a:t>
              </a:r>
            </a:p>
          </p:txBody>
        </p:sp>
      </p:grpSp>
      <p:grpSp>
        <p:nvGrpSpPr>
          <p:cNvPr id="18" name="グループ化 17">
            <a:extLst>
              <a:ext uri="{FF2B5EF4-FFF2-40B4-BE49-F238E27FC236}">
                <a16:creationId xmlns:a16="http://schemas.microsoft.com/office/drawing/2014/main" id="{2ED9CF37-CCC0-15BB-7947-AF1EF196B128}"/>
              </a:ext>
            </a:extLst>
          </p:cNvPr>
          <p:cNvGrpSpPr/>
          <p:nvPr/>
        </p:nvGrpSpPr>
        <p:grpSpPr>
          <a:xfrm>
            <a:off x="-1" y="68131"/>
            <a:ext cx="12076374" cy="1404344"/>
            <a:chOff x="96576" y="1598898"/>
            <a:chExt cx="12076374" cy="1404344"/>
          </a:xfrm>
        </p:grpSpPr>
        <p:pic>
          <p:nvPicPr>
            <p:cNvPr id="12" name="図 11">
              <a:extLst>
                <a:ext uri="{FF2B5EF4-FFF2-40B4-BE49-F238E27FC236}">
                  <a16:creationId xmlns:a16="http://schemas.microsoft.com/office/drawing/2014/main" id="{02677B35-C3B5-B18E-CB99-0B17BF5F91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EFB8BE33-5821-D1FF-FA17-3AA9CAC4977E}"/>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9" name="図 18">
            <a:extLst>
              <a:ext uri="{FF2B5EF4-FFF2-40B4-BE49-F238E27FC236}">
                <a16:creationId xmlns:a16="http://schemas.microsoft.com/office/drawing/2014/main" id="{FA8B4C0E-0551-4846-CF7D-E6516DD9F41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955" r="77973" b="87757"/>
          <a:stretch>
            <a:fillRect/>
          </a:stretch>
        </p:blipFill>
        <p:spPr>
          <a:xfrm>
            <a:off x="427198" y="1599529"/>
            <a:ext cx="2089980" cy="654949"/>
          </a:xfrm>
          <a:prstGeom prst="rect">
            <a:avLst/>
          </a:prstGeom>
        </p:spPr>
      </p:pic>
      <p:pic>
        <p:nvPicPr>
          <p:cNvPr id="25" name="図 24">
            <a:extLst>
              <a:ext uri="{FF2B5EF4-FFF2-40B4-BE49-F238E27FC236}">
                <a16:creationId xmlns:a16="http://schemas.microsoft.com/office/drawing/2014/main" id="{A0412FDE-A256-356A-F8B8-D7EF46757819}"/>
              </a:ext>
            </a:extLst>
          </p:cNvPr>
          <p:cNvPicPr>
            <a:picLocks noChangeAspect="1"/>
          </p:cNvPicPr>
          <p:nvPr/>
        </p:nvPicPr>
        <p:blipFill>
          <a:blip r:embed="rId6">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24" name="テキスト ボックス 23">
            <a:extLst>
              <a:ext uri="{FF2B5EF4-FFF2-40B4-BE49-F238E27FC236}">
                <a16:creationId xmlns:a16="http://schemas.microsoft.com/office/drawing/2014/main" id="{2C7640E8-C5A2-C9B8-840C-FE42C1F5929C}"/>
              </a:ext>
            </a:extLst>
          </p:cNvPr>
          <p:cNvSpPr txBox="1"/>
          <p:nvPr/>
        </p:nvSpPr>
        <p:spPr>
          <a:xfrm>
            <a:off x="473734" y="2224654"/>
            <a:ext cx="3600001" cy="461665"/>
          </a:xfrm>
          <a:prstGeom prst="rect">
            <a:avLst/>
          </a:prstGeom>
          <a:noFill/>
        </p:spPr>
        <p:txBody>
          <a:bodyPr wrap="square">
            <a:spAutoFit/>
          </a:bodyPr>
          <a:lstStyle/>
          <a:p>
            <a:r>
              <a:rPr lang="ja-JP" altLang="en-US" sz="2400" b="1" dirty="0">
                <a:solidFill>
                  <a:srgbClr val="0097B0"/>
                </a:solidFill>
                <a:latin typeface="PUDShinGoPr6N-Medium"/>
              </a:rPr>
              <a:t>■</a:t>
            </a:r>
            <a:r>
              <a:rPr lang="ja-JP" altLang="en-US" sz="2400" b="1" dirty="0">
                <a:latin typeface="PUDShinGoPr6N-Medium"/>
              </a:rPr>
              <a:t>葬儀の種類</a:t>
            </a:r>
            <a:endParaRPr lang="ja-JP" altLang="en-US" sz="2400" b="1" dirty="0"/>
          </a:p>
        </p:txBody>
      </p:sp>
      <p:sp>
        <p:nvSpPr>
          <p:cNvPr id="27" name="テキスト ボックス 26">
            <a:extLst>
              <a:ext uri="{FF2B5EF4-FFF2-40B4-BE49-F238E27FC236}">
                <a16:creationId xmlns:a16="http://schemas.microsoft.com/office/drawing/2014/main" id="{FE40FBBD-8F2F-7DF9-E30D-F89910F4018C}"/>
              </a:ext>
            </a:extLst>
          </p:cNvPr>
          <p:cNvSpPr txBox="1"/>
          <p:nvPr/>
        </p:nvSpPr>
        <p:spPr>
          <a:xfrm>
            <a:off x="6505761" y="1932932"/>
            <a:ext cx="3600001" cy="461665"/>
          </a:xfrm>
          <a:prstGeom prst="rect">
            <a:avLst/>
          </a:prstGeom>
          <a:noFill/>
        </p:spPr>
        <p:txBody>
          <a:bodyPr wrap="square">
            <a:spAutoFit/>
          </a:bodyPr>
          <a:lstStyle/>
          <a:p>
            <a:r>
              <a:rPr lang="ja-JP" altLang="en-US" sz="2400" b="1" dirty="0">
                <a:solidFill>
                  <a:srgbClr val="0097B0"/>
                </a:solidFill>
                <a:latin typeface="PUDShinGoPr6N-Medium"/>
              </a:rPr>
              <a:t>■</a:t>
            </a:r>
            <a:r>
              <a:rPr lang="ja-JP" altLang="en-US" sz="2400" b="1" dirty="0">
                <a:latin typeface="PUDShinGoPr6N-Medium"/>
              </a:rPr>
              <a:t>お墓の平均購入価格</a:t>
            </a:r>
            <a:endParaRPr lang="ja-JP" altLang="en-US" sz="2400" b="1" dirty="0"/>
          </a:p>
        </p:txBody>
      </p:sp>
      <p:sp>
        <p:nvSpPr>
          <p:cNvPr id="29" name="テキスト ボックス 28">
            <a:extLst>
              <a:ext uri="{FF2B5EF4-FFF2-40B4-BE49-F238E27FC236}">
                <a16:creationId xmlns:a16="http://schemas.microsoft.com/office/drawing/2014/main" id="{06A6688E-F387-42FF-E3D5-51168C742946}"/>
              </a:ext>
            </a:extLst>
          </p:cNvPr>
          <p:cNvSpPr txBox="1">
            <a:spLocks noGrp="1" noRot="1" noMove="1" noResize="1" noEditPoints="1" noAdjustHandles="1" noChangeArrowheads="1" noChangeShapeType="1"/>
          </p:cNvSpPr>
          <p:nvPr/>
        </p:nvSpPr>
        <p:spPr>
          <a:xfrm>
            <a:off x="3467937" y="3041201"/>
            <a:ext cx="2857567" cy="2893100"/>
          </a:xfrm>
          <a:prstGeom prst="rect">
            <a:avLst/>
          </a:prstGeom>
          <a:noFill/>
        </p:spPr>
        <p:txBody>
          <a:bodyPr wrap="square">
            <a:spAutoFit/>
          </a:bodyPr>
          <a:lstStyle/>
          <a:p>
            <a:pPr algn="l"/>
            <a:r>
              <a:rPr lang="ja-JP" altLang="en-US" sz="1400" b="1" i="0" u="none" strike="noStrike" baseline="0" dirty="0">
                <a:latin typeface="PUDShinGoPr6N-DeBold"/>
              </a:rPr>
              <a:t>家族葬</a:t>
            </a:r>
            <a:r>
              <a:rPr lang="ja-JP" altLang="en-US" sz="1400" b="0" i="0" u="none" strike="noStrike" baseline="0" dirty="0">
                <a:latin typeface="PUDShinGoPr6N-Light"/>
              </a:rPr>
              <a:t>： 通夜・葬儀・告別式の</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あるお葬式で、参列者</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は親族や近親者（一部の</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友人・仲間のみ）</a:t>
            </a:r>
          </a:p>
          <a:p>
            <a:pPr algn="l"/>
            <a:r>
              <a:rPr lang="ja-JP" altLang="en-US" sz="1400" b="1" i="0" u="none" strike="noStrike" baseline="0" dirty="0">
                <a:latin typeface="PUDShinGoPr6N-DeBold"/>
              </a:rPr>
              <a:t>一般葬</a:t>
            </a:r>
            <a:r>
              <a:rPr lang="ja-JP" altLang="en-US" sz="1400" b="0" i="0" u="none" strike="noStrike" baseline="0" dirty="0">
                <a:latin typeface="PUDShinGoPr6N-Light"/>
              </a:rPr>
              <a:t>： 通夜・葬儀・告別式</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のあるお葬式で、参列者</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は知人、地域の人、職場</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の人など幅広く集まるお</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葬式</a:t>
            </a:r>
          </a:p>
          <a:p>
            <a:pPr algn="l"/>
            <a:r>
              <a:rPr lang="ja-JP" altLang="en-US" sz="1400" b="1" i="0" u="none" strike="noStrike" baseline="0" dirty="0">
                <a:latin typeface="PUDShinGoPr6N-DeBold"/>
              </a:rPr>
              <a:t>一日葬</a:t>
            </a:r>
            <a:r>
              <a:rPr lang="ja-JP" altLang="en-US" sz="1400" b="0" i="0" u="none" strike="noStrike" baseline="0" dirty="0">
                <a:latin typeface="PUDShinGoPr6N-Light"/>
              </a:rPr>
              <a:t>： 通夜がなく告別式のみ、</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１日のお葬式</a:t>
            </a:r>
          </a:p>
          <a:p>
            <a:pPr algn="l"/>
            <a:r>
              <a:rPr lang="ja-JP" altLang="en-US" sz="1400" b="1" i="0" u="none" strike="noStrike" baseline="0" dirty="0">
                <a:latin typeface="PUDShinGoPr6N-DeBold"/>
              </a:rPr>
              <a:t>直葬・火葬式</a:t>
            </a:r>
            <a:r>
              <a:rPr lang="ja-JP" altLang="en-US" sz="1400" b="0" i="0" u="none" strike="noStrike" baseline="0" dirty="0">
                <a:latin typeface="PUDShinGoPr6N-Light"/>
              </a:rPr>
              <a:t>： 宗教儀式のない、</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火葬のみのお別れ</a:t>
            </a:r>
            <a:endParaRPr lang="ja-JP" altLang="en-US" sz="4400" dirty="0"/>
          </a:p>
        </p:txBody>
      </p:sp>
      <p:sp>
        <p:nvSpPr>
          <p:cNvPr id="31" name="テキスト ボックス 30">
            <a:extLst>
              <a:ext uri="{FF2B5EF4-FFF2-40B4-BE49-F238E27FC236}">
                <a16:creationId xmlns:a16="http://schemas.microsoft.com/office/drawing/2014/main" id="{A83FDB3F-26A0-C562-417D-99AB1DA8D944}"/>
              </a:ext>
            </a:extLst>
          </p:cNvPr>
          <p:cNvSpPr txBox="1">
            <a:spLocks noGrp="1" noRot="1" noMove="1" noResize="1" noEditPoints="1" noAdjustHandles="1" noChangeArrowheads="1" noChangeShapeType="1"/>
          </p:cNvSpPr>
          <p:nvPr/>
        </p:nvSpPr>
        <p:spPr>
          <a:xfrm>
            <a:off x="6801635" y="4367553"/>
            <a:ext cx="4997695" cy="1600438"/>
          </a:xfrm>
          <a:prstGeom prst="rect">
            <a:avLst/>
          </a:prstGeom>
          <a:noFill/>
        </p:spPr>
        <p:txBody>
          <a:bodyPr wrap="square">
            <a:spAutoFit/>
          </a:bodyPr>
          <a:lstStyle/>
          <a:p>
            <a:pPr algn="l"/>
            <a:r>
              <a:rPr lang="ja-JP" altLang="en-US" sz="1400" b="1" i="0" u="none" strike="noStrike" baseline="0" dirty="0">
                <a:latin typeface="PUDShinGoPr6N-DeBold"/>
              </a:rPr>
              <a:t>一般墓</a:t>
            </a:r>
            <a:r>
              <a:rPr lang="ja-JP" altLang="en-US" sz="1400" b="0" i="0" u="none" strike="noStrike" baseline="0" dirty="0">
                <a:latin typeface="PUDShinGoPr6N-Light"/>
              </a:rPr>
              <a:t>： 墓石型のお墓一般墓の価格には、工事費用と土地　　</a:t>
            </a:r>
            <a:endParaRPr lang="en-US" altLang="ja-JP" sz="1400" b="0" i="0" u="none" strike="noStrike" baseline="0" dirty="0">
              <a:latin typeface="PUDShinGoPr6N-Light"/>
            </a:endParaRPr>
          </a:p>
          <a:p>
            <a:pPr algn="l"/>
            <a:r>
              <a:rPr lang="ja-JP" altLang="en-US" sz="1400" dirty="0">
                <a:latin typeface="PUDShinGoPr6N-Light"/>
              </a:rPr>
              <a:t>　　　　</a:t>
            </a:r>
            <a:r>
              <a:rPr lang="ja-JP" altLang="en-US" sz="1400" b="0" i="0" u="none" strike="noStrike" baseline="0" dirty="0">
                <a:latin typeface="PUDShinGoPr6N-Light"/>
              </a:rPr>
              <a:t>の使用料（区画代金・永代使用料・永代供養料）を</a:t>
            </a:r>
            <a:endParaRPr lang="en-US" altLang="ja-JP" sz="1400" b="0" i="0" u="none" strike="noStrike" baseline="0" dirty="0">
              <a:latin typeface="PUDShinGoPr6N-Light"/>
            </a:endParaRPr>
          </a:p>
          <a:p>
            <a:pPr algn="l"/>
            <a:r>
              <a:rPr lang="ja-JP" altLang="en-US" sz="1400" dirty="0">
                <a:latin typeface="PUDShinGoPr6N-Light"/>
              </a:rPr>
              <a:t>　　　　</a:t>
            </a:r>
            <a:r>
              <a:rPr lang="ja-JP" altLang="en-US" sz="1400" b="0" i="0" u="none" strike="noStrike" baseline="0" dirty="0">
                <a:latin typeface="PUDShinGoPr6N-Light"/>
              </a:rPr>
              <a:t>含む</a:t>
            </a:r>
          </a:p>
          <a:p>
            <a:pPr algn="l"/>
            <a:r>
              <a:rPr lang="ja-JP" altLang="en-US" sz="1400" b="1" i="0" u="none" strike="noStrike" baseline="0" dirty="0">
                <a:latin typeface="PUDShinGoPr6N-DeBold"/>
              </a:rPr>
              <a:t>納骨堂</a:t>
            </a:r>
            <a:r>
              <a:rPr lang="ja-JP" altLang="en-US" sz="1400" b="0" i="0" u="none" strike="noStrike" baseline="0" dirty="0">
                <a:latin typeface="PUDShinGoPr6N-Light"/>
              </a:rPr>
              <a:t>： 主に室内にある棚式やロッカー式のお墓（堂内陵</a:t>
            </a:r>
            <a:endParaRPr lang="en-US" altLang="ja-JP" sz="1400" b="0" i="0" u="none" strike="noStrike" baseline="0" dirty="0">
              <a:latin typeface="PUDShinGoPr6N-Light"/>
            </a:endParaRPr>
          </a:p>
          <a:p>
            <a:pPr algn="l"/>
            <a:r>
              <a:rPr lang="ja-JP" altLang="en-US" sz="1400" dirty="0">
                <a:latin typeface="PUDShinGoPr6N-Light"/>
              </a:rPr>
              <a:t>　　　　 </a:t>
            </a:r>
            <a:r>
              <a:rPr lang="ja-JP" altLang="en-US" sz="1400" b="0" i="0" u="none" strike="noStrike" baseline="0" dirty="0">
                <a:latin typeface="PUDShinGoPr6N-Light"/>
              </a:rPr>
              <a:t>墓も含む）</a:t>
            </a:r>
          </a:p>
          <a:p>
            <a:pPr algn="l"/>
            <a:r>
              <a:rPr lang="ja-JP" altLang="en-US" sz="1400" b="1" i="0" u="none" strike="noStrike" baseline="0" dirty="0">
                <a:latin typeface="PUDShinGoPr6N-DeBold"/>
              </a:rPr>
              <a:t>樹木葬</a:t>
            </a:r>
            <a:r>
              <a:rPr lang="ja-JP" altLang="en-US" sz="1400" b="0" i="0" u="none" strike="noStrike" baseline="0" dirty="0">
                <a:latin typeface="PUDShinGoPr6N-Light"/>
              </a:rPr>
              <a:t>： 墓域内を樹木や草花で飾ったお墓（自然葬、樹林</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墓地なども含む）</a:t>
            </a:r>
            <a:endParaRPr lang="ja-JP" altLang="en-US" sz="4400" dirty="0"/>
          </a:p>
        </p:txBody>
      </p:sp>
      <p:sp>
        <p:nvSpPr>
          <p:cNvPr id="33" name="テキスト ボックス 32">
            <a:extLst>
              <a:ext uri="{FF2B5EF4-FFF2-40B4-BE49-F238E27FC236}">
                <a16:creationId xmlns:a16="http://schemas.microsoft.com/office/drawing/2014/main" id="{90928681-558B-4C89-DAC4-0A33FACBB17B}"/>
              </a:ext>
            </a:extLst>
          </p:cNvPr>
          <p:cNvSpPr txBox="1"/>
          <p:nvPr/>
        </p:nvSpPr>
        <p:spPr>
          <a:xfrm>
            <a:off x="1797399" y="6043551"/>
            <a:ext cx="5004236" cy="307777"/>
          </a:xfrm>
          <a:prstGeom prst="rect">
            <a:avLst/>
          </a:prstGeom>
          <a:noFill/>
        </p:spPr>
        <p:txBody>
          <a:bodyPr wrap="square">
            <a:spAutoFit/>
          </a:bodyPr>
          <a:lstStyle/>
          <a:p>
            <a:r>
              <a:rPr lang="ja-JP" altLang="en-US" sz="1400" b="1" i="0" u="none" strike="noStrike" baseline="0" dirty="0">
                <a:latin typeface="PUDShinGoPr6N-Regular"/>
              </a:rPr>
              <a:t>＜鎌倉新書「第 </a:t>
            </a:r>
            <a:r>
              <a:rPr lang="en-US" altLang="ja-JP" sz="1400" b="1" i="0" u="none" strike="noStrike" baseline="0" dirty="0">
                <a:latin typeface="PUDShinGoPr6N-Regular"/>
              </a:rPr>
              <a:t>7 </a:t>
            </a:r>
            <a:r>
              <a:rPr lang="ja-JP" altLang="en-US" sz="1400" b="1" i="0" u="none" strike="noStrike" baseline="0" dirty="0">
                <a:latin typeface="PUDShinGoPr6N-Regular"/>
              </a:rPr>
              <a:t>回お葬式に関する全国調査」</a:t>
            </a:r>
            <a:r>
              <a:rPr lang="en-US" altLang="ja-JP" sz="1400" b="1" dirty="0">
                <a:latin typeface="+mn-ea"/>
              </a:rPr>
              <a:t> (2026</a:t>
            </a:r>
            <a:r>
              <a:rPr lang="ja-JP" altLang="en-US" sz="1400" b="1" dirty="0">
                <a:latin typeface="+mn-ea"/>
              </a:rPr>
              <a:t>年</a:t>
            </a:r>
            <a:r>
              <a:rPr lang="en-US" altLang="ja-JP" sz="1400" b="1" dirty="0">
                <a:latin typeface="+mn-ea"/>
              </a:rPr>
              <a:t>) </a:t>
            </a:r>
            <a:r>
              <a:rPr lang="ja-JP" altLang="en-US" sz="1400" b="1" i="0" u="none" strike="noStrike" baseline="0" dirty="0">
                <a:latin typeface="PUDShinGoPr6N-Regular"/>
              </a:rPr>
              <a:t>＞</a:t>
            </a:r>
            <a:endParaRPr lang="ja-JP" altLang="en-US" sz="4400" b="1" dirty="0"/>
          </a:p>
        </p:txBody>
      </p:sp>
      <p:sp>
        <p:nvSpPr>
          <p:cNvPr id="35" name="テキスト ボックス 34">
            <a:extLst>
              <a:ext uri="{FF2B5EF4-FFF2-40B4-BE49-F238E27FC236}">
                <a16:creationId xmlns:a16="http://schemas.microsoft.com/office/drawing/2014/main" id="{B2E8867D-EEB3-D94C-2AD3-278177735D92}"/>
              </a:ext>
            </a:extLst>
          </p:cNvPr>
          <p:cNvSpPr txBox="1"/>
          <p:nvPr/>
        </p:nvSpPr>
        <p:spPr>
          <a:xfrm>
            <a:off x="6801635" y="5989007"/>
            <a:ext cx="5342041" cy="307777"/>
          </a:xfrm>
          <a:prstGeom prst="rect">
            <a:avLst/>
          </a:prstGeom>
          <a:noFill/>
        </p:spPr>
        <p:txBody>
          <a:bodyPr wrap="square">
            <a:spAutoFit/>
          </a:bodyPr>
          <a:lstStyle/>
          <a:p>
            <a:r>
              <a:rPr lang="ja-JP" altLang="en-US" sz="1400" b="1" i="0" u="none" strike="noStrike" baseline="0" dirty="0">
                <a:latin typeface="PUDShinGoPr6N-Regular"/>
              </a:rPr>
              <a:t>＜鎌倉新書「第 </a:t>
            </a:r>
            <a:r>
              <a:rPr lang="en-US" altLang="ja-JP" sz="1400" b="1" i="0" u="none" strike="noStrike" baseline="0" dirty="0">
                <a:latin typeface="PUDShinGoPr6N-Regular"/>
              </a:rPr>
              <a:t>17 </a:t>
            </a:r>
            <a:r>
              <a:rPr lang="ja-JP" altLang="en-US" sz="1400" b="1" i="0" u="none" strike="noStrike" baseline="0" dirty="0">
                <a:latin typeface="PUDShinGoPr6N-Regular"/>
              </a:rPr>
              <a:t>回お墓の消費者全国実態調査」</a:t>
            </a:r>
            <a:r>
              <a:rPr lang="en-US" altLang="ja-JP" sz="1400" b="1" dirty="0">
                <a:latin typeface="+mn-ea"/>
              </a:rPr>
              <a:t> (2026</a:t>
            </a:r>
            <a:r>
              <a:rPr lang="ja-JP" altLang="en-US" sz="1400" b="1" dirty="0">
                <a:latin typeface="+mn-ea"/>
              </a:rPr>
              <a:t>年</a:t>
            </a:r>
            <a:r>
              <a:rPr lang="en-US" altLang="ja-JP" sz="1400" b="1" dirty="0">
                <a:latin typeface="+mn-ea"/>
              </a:rPr>
              <a:t>) </a:t>
            </a:r>
            <a:r>
              <a:rPr lang="ja-JP" altLang="en-US" sz="1400" b="1" i="0" u="none" strike="noStrike" baseline="0" dirty="0">
                <a:latin typeface="PUDShinGoPr6N-Regular"/>
              </a:rPr>
              <a:t>＞</a:t>
            </a:r>
            <a:endParaRPr lang="ja-JP" altLang="en-US" sz="4400" b="1" dirty="0"/>
          </a:p>
        </p:txBody>
      </p:sp>
      <p:pic>
        <p:nvPicPr>
          <p:cNvPr id="15" name="図 14">
            <a:extLst>
              <a:ext uri="{FF2B5EF4-FFF2-40B4-BE49-F238E27FC236}">
                <a16:creationId xmlns:a16="http://schemas.microsoft.com/office/drawing/2014/main" id="{D9CD22E8-FA7A-1149-F221-911495BF8FAB}"/>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6801635" y="2350667"/>
            <a:ext cx="4366148" cy="1912408"/>
          </a:xfrm>
          <a:prstGeom prst="rect">
            <a:avLst/>
          </a:prstGeom>
        </p:spPr>
      </p:pic>
      <p:sp>
        <p:nvSpPr>
          <p:cNvPr id="3" name="テキスト ボックス 2">
            <a:extLst>
              <a:ext uri="{FF2B5EF4-FFF2-40B4-BE49-F238E27FC236}">
                <a16:creationId xmlns:a16="http://schemas.microsoft.com/office/drawing/2014/main" id="{2794F825-DCCE-9405-CFE3-3FA79962D223}"/>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5C7189B8-4F12-488D-B2D3-A55EA999FE9C}"/>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930602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2071-497C-EA85-0340-9A42C0B0638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B7E3CB3-9FB0-B2E7-4A1D-0B413126ECE9}"/>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237E9B-9A64-C375-F99C-E62130F3FB4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91A8A1E-124A-13BA-17E3-7F1119BC6A4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C5C57BD-8230-9E83-606A-78EAA1EDC728}"/>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ACD2B8A1-FC73-ED97-4F33-16AF33A2A392}"/>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3199EE1-FFF0-DC9D-C74F-437C58E2041E}"/>
                </a:ext>
              </a:extLst>
            </p:cNvPr>
            <p:cNvSpPr txBox="1">
              <a:spLocks noGrp="1" noRot="1" noMove="1" noResize="1" noEditPoints="1" noAdjustHandles="1" noChangeArrowheads="1" noChangeShapeType="1"/>
            </p:cNvSpPr>
            <p:nvPr/>
          </p:nvSpPr>
          <p:spPr>
            <a:xfrm>
              <a:off x="543"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9</a:t>
              </a:r>
              <a:r>
                <a:rPr kumimoji="1" lang="ja-JP" altLang="en-US" sz="1400" dirty="0"/>
                <a:t>ページ</a:t>
              </a:r>
            </a:p>
          </p:txBody>
        </p:sp>
      </p:grpSp>
      <p:grpSp>
        <p:nvGrpSpPr>
          <p:cNvPr id="18" name="グループ化 17">
            <a:extLst>
              <a:ext uri="{FF2B5EF4-FFF2-40B4-BE49-F238E27FC236}">
                <a16:creationId xmlns:a16="http://schemas.microsoft.com/office/drawing/2014/main" id="{28B7F52D-E806-42FE-5F08-DF4A3ED0EB5B}"/>
              </a:ext>
            </a:extLst>
          </p:cNvPr>
          <p:cNvGrpSpPr/>
          <p:nvPr/>
        </p:nvGrpSpPr>
        <p:grpSpPr>
          <a:xfrm>
            <a:off x="-1" y="68131"/>
            <a:ext cx="12076374" cy="1404344"/>
            <a:chOff x="96576" y="1598898"/>
            <a:chExt cx="12076374" cy="1404344"/>
          </a:xfrm>
        </p:grpSpPr>
        <p:pic>
          <p:nvPicPr>
            <p:cNvPr id="12" name="図 11">
              <a:extLst>
                <a:ext uri="{FF2B5EF4-FFF2-40B4-BE49-F238E27FC236}">
                  <a16:creationId xmlns:a16="http://schemas.microsoft.com/office/drawing/2014/main" id="{D1E87074-1DCE-12F1-DA3D-BB8FFE019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C5B70979-43B8-19FD-D3CA-3EE8F06380FF}"/>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CA85DC03-109F-6150-50C9-453EB786DFD6}"/>
              </a:ext>
            </a:extLst>
          </p:cNvPr>
          <p:cNvGrpSpPr/>
          <p:nvPr/>
        </p:nvGrpSpPr>
        <p:grpSpPr>
          <a:xfrm>
            <a:off x="845328" y="1656285"/>
            <a:ext cx="4785308" cy="544194"/>
            <a:chOff x="668991" y="1966346"/>
            <a:chExt cx="2716629" cy="544194"/>
          </a:xfrm>
        </p:grpSpPr>
        <p:sp>
          <p:nvSpPr>
            <p:cNvPr id="3" name="テキスト ボックス 2">
              <a:extLst>
                <a:ext uri="{FF2B5EF4-FFF2-40B4-BE49-F238E27FC236}">
                  <a16:creationId xmlns:a16="http://schemas.microsoft.com/office/drawing/2014/main" id="{E7B59EF8-4041-4F8C-2E21-9246B72486CE}"/>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en-US" altLang="ja-JP" sz="2400" b="1" dirty="0">
                  <a:solidFill>
                    <a:schemeClr val="bg1"/>
                  </a:solidFill>
                </a:rPr>
                <a:t>4</a:t>
              </a:r>
            </a:p>
          </p:txBody>
        </p:sp>
        <p:sp>
          <p:nvSpPr>
            <p:cNvPr id="10" name="テキスト ボックス 9">
              <a:extLst>
                <a:ext uri="{FF2B5EF4-FFF2-40B4-BE49-F238E27FC236}">
                  <a16:creationId xmlns:a16="http://schemas.microsoft.com/office/drawing/2014/main" id="{497D1B57-E010-2B53-1803-793BE4CBBCF8}"/>
                </a:ext>
              </a:extLst>
            </p:cNvPr>
            <p:cNvSpPr txBox="1"/>
            <p:nvPr/>
          </p:nvSpPr>
          <p:spPr>
            <a:xfrm>
              <a:off x="974190" y="1987320"/>
              <a:ext cx="2411430" cy="523220"/>
            </a:xfrm>
            <a:prstGeom prst="rect">
              <a:avLst/>
            </a:prstGeom>
            <a:noFill/>
          </p:spPr>
          <p:txBody>
            <a:bodyPr wrap="square">
              <a:spAutoFit/>
            </a:bodyPr>
            <a:lstStyle/>
            <a:p>
              <a:r>
                <a:rPr lang="ja-JP" altLang="en-US" sz="2800" b="1" dirty="0">
                  <a:latin typeface="PUDShinGoPr6N-Medium"/>
                </a:rPr>
                <a:t>生活費を除く様々な支出</a:t>
              </a:r>
              <a:endParaRPr lang="ja-JP" altLang="en-US" sz="2800" b="1" dirty="0"/>
            </a:p>
          </p:txBody>
        </p:sp>
      </p:grpSp>
      <p:pic>
        <p:nvPicPr>
          <p:cNvPr id="25" name="図 24">
            <a:extLst>
              <a:ext uri="{FF2B5EF4-FFF2-40B4-BE49-F238E27FC236}">
                <a16:creationId xmlns:a16="http://schemas.microsoft.com/office/drawing/2014/main" id="{9394DF3A-960E-B358-6BBF-7A10598C2313}"/>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14" name="テキスト ボックス 13">
            <a:extLst>
              <a:ext uri="{FF2B5EF4-FFF2-40B4-BE49-F238E27FC236}">
                <a16:creationId xmlns:a16="http://schemas.microsoft.com/office/drawing/2014/main" id="{1D5FD4F5-1449-D369-2240-48F000C1E89F}"/>
              </a:ext>
            </a:extLst>
          </p:cNvPr>
          <p:cNvSpPr txBox="1"/>
          <p:nvPr/>
        </p:nvSpPr>
        <p:spPr>
          <a:xfrm>
            <a:off x="972454" y="2246263"/>
            <a:ext cx="10706100" cy="369332"/>
          </a:xfrm>
          <a:prstGeom prst="rect">
            <a:avLst/>
          </a:prstGeom>
          <a:noFill/>
        </p:spPr>
        <p:txBody>
          <a:bodyPr wrap="square" rtlCol="0">
            <a:spAutoFit/>
          </a:bodyPr>
          <a:lstStyle/>
          <a:p>
            <a:r>
              <a:rPr lang="ja-JP" altLang="en-US" b="1" dirty="0"/>
              <a:t>住まい・子どもにかかる費用や死後の整理資金の支出見込金額はどのくらいか、考えてみましょう！</a:t>
            </a:r>
            <a:endParaRPr kumimoji="1" lang="ja-JP" altLang="en-US" b="1" dirty="0"/>
          </a:p>
        </p:txBody>
      </p:sp>
      <p:pic>
        <p:nvPicPr>
          <p:cNvPr id="19" name="図 18">
            <a:extLst>
              <a:ext uri="{FF2B5EF4-FFF2-40B4-BE49-F238E27FC236}">
                <a16:creationId xmlns:a16="http://schemas.microsoft.com/office/drawing/2014/main" id="{50F58EAA-1A25-E067-20DC-BEAF5EEA260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032680" y="2634645"/>
            <a:ext cx="7892206" cy="2764589"/>
          </a:xfrm>
          <a:prstGeom prst="rect">
            <a:avLst/>
          </a:prstGeom>
        </p:spPr>
      </p:pic>
      <p:pic>
        <p:nvPicPr>
          <p:cNvPr id="22" name="図 21">
            <a:extLst>
              <a:ext uri="{FF2B5EF4-FFF2-40B4-BE49-F238E27FC236}">
                <a16:creationId xmlns:a16="http://schemas.microsoft.com/office/drawing/2014/main" id="{6B821F71-6EE4-FA9D-6102-D90D8E8433A2}"/>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807884" y="5472813"/>
            <a:ext cx="3988103" cy="896238"/>
          </a:xfrm>
          <a:prstGeom prst="rect">
            <a:avLst/>
          </a:prstGeom>
        </p:spPr>
      </p:pic>
      <p:grpSp>
        <p:nvGrpSpPr>
          <p:cNvPr id="21" name="グループ化 20">
            <a:extLst>
              <a:ext uri="{FF2B5EF4-FFF2-40B4-BE49-F238E27FC236}">
                <a16:creationId xmlns:a16="http://schemas.microsoft.com/office/drawing/2014/main" id="{284F7630-C843-8705-3D44-EA8B3EAF8A0A}"/>
              </a:ext>
            </a:extLst>
          </p:cNvPr>
          <p:cNvGrpSpPr>
            <a:grpSpLocks noGrp="1" noUngrp="1" noRot="1" noMove="1" noResize="1"/>
          </p:cNvGrpSpPr>
          <p:nvPr/>
        </p:nvGrpSpPr>
        <p:grpSpPr>
          <a:xfrm>
            <a:off x="9291675" y="2916793"/>
            <a:ext cx="1905745" cy="2463391"/>
            <a:chOff x="9469366" y="3065097"/>
            <a:chExt cx="1905745" cy="2463391"/>
          </a:xfrm>
        </p:grpSpPr>
        <p:pic>
          <p:nvPicPr>
            <p:cNvPr id="15" name="図 14">
              <a:extLst>
                <a:ext uri="{FF2B5EF4-FFF2-40B4-BE49-F238E27FC236}">
                  <a16:creationId xmlns:a16="http://schemas.microsoft.com/office/drawing/2014/main" id="{11B7359A-AB0C-5A9B-8CFD-FB78B9623894}"/>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9469366" y="3691604"/>
              <a:ext cx="864901" cy="1836884"/>
            </a:xfrm>
            <a:prstGeom prst="rect">
              <a:avLst/>
            </a:prstGeom>
          </p:spPr>
        </p:pic>
        <p:pic>
          <p:nvPicPr>
            <p:cNvPr id="20" name="図 19">
              <a:extLst>
                <a:ext uri="{FF2B5EF4-FFF2-40B4-BE49-F238E27FC236}">
                  <a16:creationId xmlns:a16="http://schemas.microsoft.com/office/drawing/2014/main" id="{2AE994B2-1205-DFBD-8402-7DC72FD96BB6}"/>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rcRect l="4867" t="794"/>
            <a:stretch>
              <a:fillRect/>
            </a:stretch>
          </p:blipFill>
          <p:spPr>
            <a:xfrm>
              <a:off x="10328309" y="3065097"/>
              <a:ext cx="1046802" cy="2463391"/>
            </a:xfrm>
            <a:prstGeom prst="rect">
              <a:avLst/>
            </a:prstGeom>
          </p:spPr>
        </p:pic>
      </p:grpSp>
      <p:sp>
        <p:nvSpPr>
          <p:cNvPr id="16" name="テキスト ボックス 15">
            <a:extLst>
              <a:ext uri="{FF2B5EF4-FFF2-40B4-BE49-F238E27FC236}">
                <a16:creationId xmlns:a16="http://schemas.microsoft.com/office/drawing/2014/main" id="{030757B8-CE88-ECB1-FEA2-72F85B02ACB2}"/>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09D0DC5A-71B4-17E6-D1A4-A9D0D00DFFA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01482869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742</Words>
  <Application>Microsoft Office PowerPoint</Application>
  <PresentationFormat>ワイド画面</PresentationFormat>
  <Paragraphs>98</Paragraphs>
  <Slides>5</Slides>
  <Notes>5</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5</vt:i4>
      </vt:variant>
    </vt:vector>
  </HeadingPairs>
  <TitlesOfParts>
    <vt:vector size="15" baseType="lpstr">
      <vt:lpstr>Meiryo UI</vt:lpstr>
      <vt:lpstr>PUDShinGoPr6N-DeBold</vt:lpstr>
      <vt:lpstr>PUDShinGoPr6N-Light</vt:lpstr>
      <vt:lpstr>PUDShinGoPr6N-Medium</vt:lpstr>
      <vt:lpstr>PUDShinGoPr6N-Regular</vt:lpstr>
      <vt:lpstr>UD デジタル 教科書体 NP-B</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1</cp:revision>
  <dcterms:created xsi:type="dcterms:W3CDTF">2026-08-18T02:33:54Z</dcterms:created>
  <dcterms:modified xsi:type="dcterms:W3CDTF">2026-08-18T02:34:42Z</dcterms:modified>
</cp:coreProperties>
</file>