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7" r:id="rId2"/>
    <p:sldId id="268" r:id="rId3"/>
    <p:sldId id="276" r:id="rId4"/>
    <p:sldId id="278" r:id="rId5"/>
    <p:sldId id="279" r:id="rId6"/>
    <p:sldId id="281" r:id="rId7"/>
    <p:sldId id="282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793031-E988-4293-B9DF-0FF509EEB71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616D0-4BFA-4B2A-BD72-F55CD8FA65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3065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89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定年退職後の消費支出は、定年退職前の約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割程度です。</a:t>
            </a:r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２人以上世帯と単身世帯の家計調査データを確認してみましょう。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1797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6559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4019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7211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定年退職時の年齢から、平均余命までの生活費を計算してみましょう。</a:t>
            </a:r>
          </a:p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夫婦の生活費を考えるときは、夫婦の年齢差や男女の平均余命の違いを考慮して、</a:t>
            </a:r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「夫婦２人で生活する期間」と「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人で生活する期間」に分けて、生活費を計算します。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3255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＜ご参考＞</a:t>
            </a:r>
            <a:endParaRPr kumimoji="1" lang="en-US" altLang="ja-JP" dirty="0"/>
          </a:p>
          <a:p>
            <a:r>
              <a:rPr kumimoji="1" lang="ja-JP" altLang="en-US" dirty="0"/>
              <a:t>平均余命：𝑥 歳の人が 𝑥 歳以降に生存する年数の平均。</a:t>
            </a:r>
            <a:endParaRPr kumimoji="1" lang="en-US" altLang="ja-JP" dirty="0"/>
          </a:p>
          <a:p>
            <a:r>
              <a:rPr kumimoji="1" lang="ja-JP" altLang="en-US" dirty="0"/>
              <a:t>平均寿命：０歳の平均余命のこと。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厚生労働省「簡易生命表」</a:t>
            </a:r>
            <a:endParaRPr kumimoji="1" lang="en-US" altLang="ja-JP" dirty="0"/>
          </a:p>
          <a:p>
            <a:r>
              <a:rPr kumimoji="1" lang="en-US" altLang="ja-JP" dirty="0"/>
              <a:t>https://www.mhlw.go.jp/toukei/saikin/hw/seimei/list54-57-02.html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544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31379B-49F1-EE41-BE3E-90030A4D1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BF57325-7BAD-E03E-59DA-3D6AEE921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0AD4C8-6BFE-F870-5817-41417C84D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77C0E-54BE-4BBF-9B0E-CC2D7BC8C4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B22269-2BBF-06FF-6AA1-2AB162DD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B6BDE2B-57C6-AE22-679B-D42AD0BF5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B631-6BE9-4E5B-94B2-D4E76BD34C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7660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0F7312-B718-FBA8-4938-8BA9BA5FB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FEA6662-1F8A-49DE-FCDA-9133386A6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B2D180-7BA1-ED11-38EA-F4F1334C4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77C0E-54BE-4BBF-9B0E-CC2D7BC8C4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324FA68-13C4-784A-0EC7-F93EFD6F8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B213F8-C799-D8AE-2A46-4136EA43C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B631-6BE9-4E5B-94B2-D4E76BD34C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0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673CACF-8232-C0CC-76B4-9BE793C55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C5EE510-8ED5-8A2E-1B4D-A72F4DB0E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956EF2-B6E8-2B86-36F3-4FC67E603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77C0E-54BE-4BBF-9B0E-CC2D7BC8C4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661225-1AA6-CC59-035A-0A27EF883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185B72-BE2B-C5D3-F19C-1E6BCEF0B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B631-6BE9-4E5B-94B2-D4E76BD34C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849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A1A91A-A951-526D-01B9-FE7722C51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B35142-EAB1-077B-5798-D0BA1A331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005662-7B84-8AFC-F28F-A2488874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77C0E-54BE-4BBF-9B0E-CC2D7BC8C4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5104CE-14B4-8CD7-87FE-6991831A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1B23EE-1B25-68E5-63F0-8B9928DFA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B631-6BE9-4E5B-94B2-D4E76BD34C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5432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50C05B-BE53-2AB1-99E4-2F18073A2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B7B1E24-4682-EF0E-0645-3E860E02E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E4A1090-27FC-8CBC-B8BB-A05664359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77C0E-54BE-4BBF-9B0E-CC2D7BC8C4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036E14-5DE2-A0FF-2E13-EF09DC0D1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6E5439-7872-BEE3-7987-2659AB7A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B631-6BE9-4E5B-94B2-D4E76BD34C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22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960DAB-54B9-2DE0-9D07-8AA307F90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62E95F1-44EA-30E9-85B8-2521DF68CE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2639ED6-7D4B-E970-301B-8D8E2B9F8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1359ED9-AE5B-FB37-BF54-1E83F10C8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77C0E-54BE-4BBF-9B0E-CC2D7BC8C4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26F2FE-9A4B-DCCD-E7AB-C7B86765D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C47F91B-D765-9D3A-7C12-3026C5A62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B631-6BE9-4E5B-94B2-D4E76BD34C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003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417FF8-3CC3-2CA3-58F4-21A9FD6A6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014C221-E04C-7291-79CB-9805FEB9B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D8D95A2-1A64-0585-AB85-126CB6B53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4986C19-4B31-17D7-52DB-6F2FFEF64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8F10241-A976-66A7-1EBB-125BA9DA12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64051C8-CD71-B939-2509-0F92557C4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77C0E-54BE-4BBF-9B0E-CC2D7BC8C4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B0E4705-FC62-28EF-DBC8-08A3B92B1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17D3D2E-70C4-1C98-3801-B7FD73F78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B631-6BE9-4E5B-94B2-D4E76BD34C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44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7076D6-4528-7BB8-DDE2-B0AB621E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041A089-ED97-0130-DCAB-97AB9B062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77C0E-54BE-4BBF-9B0E-CC2D7BC8C4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9DACCAC-3CD4-2F2C-E110-4A182CA88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2976A51-0856-07B1-9441-2FF279505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B631-6BE9-4E5B-94B2-D4E76BD34C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3050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F1286CF-F6C8-03B1-7600-438E0630F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77C0E-54BE-4BBF-9B0E-CC2D7BC8C4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342CE9E-DED8-8532-0F9A-39393274B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740442-0BE3-6BD7-E9E8-EAF0828E1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B631-6BE9-4E5B-94B2-D4E76BD34C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97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FC8169-74DD-2A18-EEA2-784BA43AE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5B8E0D5-0173-93FA-A2BA-96C0AF38A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28732AD-6A93-5229-C8AA-A22113CAEB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BFFD22F-E3AF-8570-C73E-00FAB70A8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77C0E-54BE-4BBF-9B0E-CC2D7BC8C4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7802DA1-E65F-27F1-5531-D1E12CE83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818C67-8B6F-1C4D-AD2F-72FF92462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B631-6BE9-4E5B-94B2-D4E76BD34C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3233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FC1293-167E-8BB6-F361-3CE5D4908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693ECD0-FDB8-83D2-B238-F621454363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08912AB-2C1A-736E-DC62-C99EC81FF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AC5663-6D3E-6FDA-7C32-93EC66E7D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77C0E-54BE-4BBF-9B0E-CC2D7BC8C4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80200A3-35CD-D927-0C10-FECF77AA5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BCA2784-D075-3D28-2A83-86CE2EDAD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B631-6BE9-4E5B-94B2-D4E76BD34C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949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750BA1D-2547-0D1B-77CB-0AF8D43CC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0D633D5-41F1-3E22-8CFF-96F00E1AF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08806C-557C-971C-0904-E0A3FA390F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977C0E-54BE-4BBF-9B0E-CC2D7BC8C42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9B6AB9-9AA7-2C90-AA4F-F15109DB08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8B0ED8-BF7A-9CF9-7C7D-971204E523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80B631-6BE9-4E5B-94B2-D4E76BD34C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0240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5" Type="http://schemas.openxmlformats.org/officeDocument/2006/relationships/image" Target="../media/image3.tmp"/><Relationship Id="rId4" Type="http://schemas.openxmlformats.org/officeDocument/2006/relationships/image" Target="../media/image2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7" Type="http://schemas.openxmlformats.org/officeDocument/2006/relationships/image" Target="../media/image7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tmp"/><Relationship Id="rId5" Type="http://schemas.openxmlformats.org/officeDocument/2006/relationships/image" Target="../media/image5.tmp"/><Relationship Id="rId4" Type="http://schemas.openxmlformats.org/officeDocument/2006/relationships/image" Target="../media/image2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7" Type="http://schemas.openxmlformats.org/officeDocument/2006/relationships/image" Target="../media/image9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tmp"/><Relationship Id="rId5" Type="http://schemas.openxmlformats.org/officeDocument/2006/relationships/image" Target="../media/image8.tmp"/><Relationship Id="rId4" Type="http://schemas.openxmlformats.org/officeDocument/2006/relationships/image" Target="../media/image2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tmp"/><Relationship Id="rId5" Type="http://schemas.openxmlformats.org/officeDocument/2006/relationships/image" Target="../media/image10.tmp"/><Relationship Id="rId4" Type="http://schemas.openxmlformats.org/officeDocument/2006/relationships/image" Target="../media/image2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tmp"/><Relationship Id="rId4" Type="http://schemas.openxmlformats.org/officeDocument/2006/relationships/image" Target="../media/image2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7" Type="http://schemas.openxmlformats.org/officeDocument/2006/relationships/image" Target="../media/image15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tmp"/><Relationship Id="rId5" Type="http://schemas.openxmlformats.org/officeDocument/2006/relationships/image" Target="../media/image13.tmp"/><Relationship Id="rId4" Type="http://schemas.openxmlformats.org/officeDocument/2006/relationships/image" Target="../media/image2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tmp"/><Relationship Id="rId5" Type="http://schemas.openxmlformats.org/officeDocument/2006/relationships/image" Target="../media/image16.tmp"/><Relationship Id="rId4" Type="http://schemas.openxmlformats.org/officeDocument/2006/relationships/image" Target="../media/image2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00F81-5BC3-9185-8177-784A65253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FFAD7083-68AE-6018-B757-1C077798F78D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7CAFC1-1ADC-43B5-1492-7389B8C52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1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2EAD406-550D-DDCD-2B19-C288D3D9D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8CC9EA1B-F84A-AD74-7A62-DD9F7E89761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77439"/>
            <a:chOff x="-254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EC0AB5A4-C42D-4A12-F95C-04AA301420B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871DC45-E3A6-C890-1582-961079F75DA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5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C598F71-07A8-311A-2971-1F8E67B5E1BD}"/>
              </a:ext>
            </a:extLst>
          </p:cNvPr>
          <p:cNvGrpSpPr/>
          <p:nvPr/>
        </p:nvGrpSpPr>
        <p:grpSpPr>
          <a:xfrm>
            <a:off x="0" y="18792"/>
            <a:ext cx="12089331" cy="1404344"/>
            <a:chOff x="0" y="18792"/>
            <a:chExt cx="12089331" cy="140434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ED1F2FE8-A4E9-526D-1422-CB0BAD721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8792"/>
              <a:ext cx="10156371" cy="1404344"/>
            </a:xfrm>
            <a:prstGeom prst="rect">
              <a:avLst/>
            </a:prstGeom>
          </p:spPr>
        </p:pic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947491A8-A62B-F662-B509-C38F356BAC7E}"/>
                </a:ext>
              </a:extLst>
            </p:cNvPr>
            <p:cNvSpPr/>
            <p:nvPr/>
          </p:nvSpPr>
          <p:spPr>
            <a:xfrm>
              <a:off x="2035629" y="126964"/>
              <a:ext cx="10053702" cy="118800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656021C-89B5-ED32-F17C-69D30D203EC3}"/>
              </a:ext>
            </a:extLst>
          </p:cNvPr>
          <p:cNvSpPr txBox="1"/>
          <p:nvPr/>
        </p:nvSpPr>
        <p:spPr>
          <a:xfrm>
            <a:off x="2617073" y="415393"/>
            <a:ext cx="8061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定年退職後の生活費</a:t>
            </a:r>
            <a:endParaRPr lang="ja-JP" altLang="en-US" sz="3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DFB9DBA1-2E18-F9B0-258F-BD31EBB292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751" y="404371"/>
            <a:ext cx="3382199" cy="652893"/>
          </a:xfrm>
          <a:prstGeom prst="rect">
            <a:avLst/>
          </a:prstGeom>
        </p:spPr>
      </p:pic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65180F60-DF1B-B674-BA79-C501590653A9}"/>
              </a:ext>
            </a:extLst>
          </p:cNvPr>
          <p:cNvGrpSpPr/>
          <p:nvPr/>
        </p:nvGrpSpPr>
        <p:grpSpPr>
          <a:xfrm>
            <a:off x="378630" y="1993301"/>
            <a:ext cx="4861027" cy="555443"/>
            <a:chOff x="668991" y="1970227"/>
            <a:chExt cx="4861027" cy="555443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9958D249-9C62-AD0B-5655-4B683AADFBEF}"/>
                </a:ext>
              </a:extLst>
            </p:cNvPr>
            <p:cNvSpPr txBox="1"/>
            <p:nvPr/>
          </p:nvSpPr>
          <p:spPr>
            <a:xfrm>
              <a:off x="668991" y="1970227"/>
              <a:ext cx="511200" cy="510778"/>
            </a:xfrm>
            <a:prstGeom prst="roundRect">
              <a:avLst/>
            </a:prstGeom>
            <a:solidFill>
              <a:srgbClr val="E8334A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bg1"/>
                  </a:solidFill>
                </a:rPr>
                <a:t>１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301154F2-68B2-0802-C3B4-8B5BDA6DEFC8}"/>
                </a:ext>
              </a:extLst>
            </p:cNvPr>
            <p:cNvSpPr txBox="1"/>
            <p:nvPr/>
          </p:nvSpPr>
          <p:spPr>
            <a:xfrm>
              <a:off x="1131004" y="2002450"/>
              <a:ext cx="439901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800" b="1" i="0" u="none" strike="noStrike" baseline="0" dirty="0">
                  <a:latin typeface="PUDShinGoPr6N-Medium"/>
                </a:rPr>
                <a:t> 定年退職後の支出の変化</a:t>
              </a:r>
              <a:endParaRPr lang="ja-JP" altLang="en-US" sz="2800" b="1" dirty="0"/>
            </a:p>
          </p:txBody>
        </p:sp>
      </p:grpSp>
      <p:pic>
        <p:nvPicPr>
          <p:cNvPr id="18" name="図 17">
            <a:extLst>
              <a:ext uri="{FF2B5EF4-FFF2-40B4-BE49-F238E27FC236}">
                <a16:creationId xmlns:a16="http://schemas.microsoft.com/office/drawing/2014/main" id="{E8847B2A-A5B4-3A73-9FF0-7EC44192EC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04" y="3003448"/>
            <a:ext cx="11956896" cy="2707223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7E7F11B-3E86-97D9-7A58-AF617B8824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5"/>
          <a:stretch>
            <a:fillRect/>
          </a:stretch>
        </p:blipFill>
        <p:spPr>
          <a:xfrm>
            <a:off x="9573894" y="1550270"/>
            <a:ext cx="1359912" cy="1561350"/>
          </a:xfrm>
          <a:prstGeom prst="rect">
            <a:avLst/>
          </a:prstGeom>
        </p:spPr>
      </p:pic>
      <p:sp>
        <p:nvSpPr>
          <p:cNvPr id="19" name="フッター プレースホルダー 5">
            <a:extLst>
              <a:ext uri="{FF2B5EF4-FFF2-40B4-BE49-F238E27FC236}">
                <a16:creationId xmlns:a16="http://schemas.microsoft.com/office/drawing/2014/main" id="{E851F7DF-DB4B-148D-5263-045F9A5711AE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145960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F34AE-4175-EB08-7929-28255393B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11044659-7134-3FDE-D5F3-3A23B86526A9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BBF6C2-6E60-1231-FE84-7B59C59D2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2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5DD5E8E-764B-A72D-BD41-783FE190C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3619C517-1CDF-7191-BC57-90D24C37F356}"/>
              </a:ext>
            </a:extLst>
          </p:cNvPr>
          <p:cNvGrpSpPr/>
          <p:nvPr/>
        </p:nvGrpSpPr>
        <p:grpSpPr>
          <a:xfrm>
            <a:off x="0" y="18792"/>
            <a:ext cx="12089331" cy="1404344"/>
            <a:chOff x="0" y="18792"/>
            <a:chExt cx="12089331" cy="140434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47DB1731-3143-DED4-6943-0986F680E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8792"/>
              <a:ext cx="10156371" cy="1404344"/>
            </a:xfrm>
            <a:prstGeom prst="rect">
              <a:avLst/>
            </a:prstGeom>
          </p:spPr>
        </p:pic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621A5A75-84D6-1655-6C4D-B04E06A95AEC}"/>
                </a:ext>
              </a:extLst>
            </p:cNvPr>
            <p:cNvSpPr/>
            <p:nvPr/>
          </p:nvSpPr>
          <p:spPr>
            <a:xfrm>
              <a:off x="2035629" y="126964"/>
              <a:ext cx="10053702" cy="118800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1F21BE6F-7B63-834E-BD44-5E8CA357FA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751" y="404371"/>
            <a:ext cx="3382199" cy="652893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3D670C94-C596-776C-0456-D2BAEED92D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08" y="2308348"/>
            <a:ext cx="10156371" cy="3872117"/>
          </a:xfrm>
          <a:prstGeom prst="rect">
            <a:avLst/>
          </a:prstGeom>
        </p:spPr>
      </p:pic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2D2C7237-ABC9-C98B-BEB5-08A9BC938CB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77439"/>
            <a:chOff x="-254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AF948967-BFFA-5B6B-B62D-5BEBD4220E0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C2C197A-0849-FADD-0F1B-34889129EA4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2038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/>
                <a:t>5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60E3958D-974E-09E2-C164-E94C99D01D1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52133" y="1526949"/>
            <a:ext cx="8833587" cy="660692"/>
            <a:chOff x="160255" y="1512435"/>
            <a:chExt cx="8833587" cy="660692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3684BD9A-E974-CB0B-FFC9-4DC0049E3CB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255" y="1512435"/>
              <a:ext cx="5373621" cy="660692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8F09DD57-3960-11EA-1AFB-135C8AC7CF4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134" b="1468"/>
            <a:stretch>
              <a:fillRect/>
            </a:stretch>
          </p:blipFill>
          <p:spPr>
            <a:xfrm>
              <a:off x="5500423" y="1617336"/>
              <a:ext cx="3493419" cy="492248"/>
            </a:xfrm>
            <a:prstGeom prst="rect">
              <a:avLst/>
            </a:prstGeom>
          </p:spPr>
        </p:pic>
      </p:grp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03DECA9-2D2C-475C-D836-4D2D9A1E226C}"/>
              </a:ext>
            </a:extLst>
          </p:cNvPr>
          <p:cNvSpPr txBox="1"/>
          <p:nvPr/>
        </p:nvSpPr>
        <p:spPr>
          <a:xfrm>
            <a:off x="2008865" y="6212497"/>
            <a:ext cx="3168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・端数処理の関係上、</a:t>
            </a:r>
            <a:endParaRPr lang="en-US" altLang="ja-JP" sz="1200" dirty="0"/>
          </a:p>
          <a:p>
            <a:r>
              <a:rPr lang="ja-JP" altLang="en-US" sz="1200" dirty="0"/>
              <a:t>　内訳の和と合計が一致しない場合がある。</a:t>
            </a:r>
            <a:endParaRPr kumimoji="1" lang="ja-JP" altLang="en-US" sz="12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7E0854A-89F1-5F1A-EA54-28038DE9C6D3}"/>
              </a:ext>
            </a:extLst>
          </p:cNvPr>
          <p:cNvSpPr txBox="1"/>
          <p:nvPr/>
        </p:nvSpPr>
        <p:spPr>
          <a:xfrm>
            <a:off x="8194550" y="6145852"/>
            <a:ext cx="41642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＜総務省「家計調査</a:t>
            </a:r>
            <a:r>
              <a:rPr kumimoji="1" lang="en-US" altLang="ja-JP" sz="1400" b="1" dirty="0"/>
              <a:t>(</a:t>
            </a:r>
            <a:r>
              <a:rPr kumimoji="1" lang="ja-JP" altLang="en-US" sz="1400" b="1" dirty="0"/>
              <a:t>家計収支編</a:t>
            </a:r>
            <a:r>
              <a:rPr kumimoji="1" lang="en-US" altLang="ja-JP" sz="1400" b="1" dirty="0"/>
              <a:t>)</a:t>
            </a:r>
            <a:r>
              <a:rPr kumimoji="1" lang="ja-JP" altLang="en-US" sz="1400" b="1" dirty="0"/>
              <a:t>」</a:t>
            </a:r>
            <a:r>
              <a:rPr kumimoji="1" lang="en-US" altLang="ja-JP" sz="1400" b="1" dirty="0"/>
              <a:t>(2025</a:t>
            </a:r>
            <a:r>
              <a:rPr kumimoji="1" lang="ja-JP" altLang="en-US" sz="1400" b="1" dirty="0"/>
              <a:t>年</a:t>
            </a:r>
            <a:r>
              <a:rPr kumimoji="1" lang="en-US" altLang="ja-JP" sz="1400" b="1" dirty="0"/>
              <a:t>)</a:t>
            </a:r>
            <a:r>
              <a:rPr kumimoji="1" lang="ja-JP" altLang="en-US" sz="1400" b="1" dirty="0"/>
              <a:t>＞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D09A59-5395-B074-0DC6-3FF4F356A7E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817099" y="3084620"/>
            <a:ext cx="2127851" cy="715089"/>
          </a:xfrm>
          <a:prstGeom prst="wedgeRoundRectCallout">
            <a:avLst>
              <a:gd name="adj1" fmla="val 553"/>
              <a:gd name="adj2" fmla="val 8193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多くの費目で支出が減少しますが、「保健医療」と「交際費」が増えています。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2E2E531-0C42-23E2-5C9C-627D14E4ABC4}"/>
              </a:ext>
            </a:extLst>
          </p:cNvPr>
          <p:cNvSpPr txBox="1"/>
          <p:nvPr/>
        </p:nvSpPr>
        <p:spPr>
          <a:xfrm>
            <a:off x="2617073" y="415393"/>
            <a:ext cx="8061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定年退職後の生活費</a:t>
            </a:r>
            <a:endParaRPr lang="ja-JP" altLang="en-US" sz="3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4" name="フッター プレースホルダー 5">
            <a:extLst>
              <a:ext uri="{FF2B5EF4-FFF2-40B4-BE49-F238E27FC236}">
                <a16:creationId xmlns:a16="http://schemas.microsoft.com/office/drawing/2014/main" id="{FBC3FDF8-35D1-96DE-DEEF-06C1EA9D1A79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1353330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F134C-8C3F-71C8-CEE4-2369D3B43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BD618E8E-6170-A2DB-7454-71374A5D9506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3AA377-0E17-ECE0-C001-8F4BEBBBD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3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471525E-C6DA-B675-0E77-D55FDD15F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3C9C6AE0-BB3F-42E7-79E2-5F01C9407CB3}"/>
              </a:ext>
            </a:extLst>
          </p:cNvPr>
          <p:cNvGrpSpPr/>
          <p:nvPr/>
        </p:nvGrpSpPr>
        <p:grpSpPr>
          <a:xfrm>
            <a:off x="0" y="18792"/>
            <a:ext cx="12089331" cy="1404344"/>
            <a:chOff x="0" y="18792"/>
            <a:chExt cx="12089331" cy="140434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CDDE3703-E00C-13F5-0D0D-151C35825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8792"/>
              <a:ext cx="10156371" cy="1404344"/>
            </a:xfrm>
            <a:prstGeom prst="rect">
              <a:avLst/>
            </a:prstGeom>
          </p:spPr>
        </p:pic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2D15CE1D-A2AA-6436-BBE3-4230FC0F6D42}"/>
                </a:ext>
              </a:extLst>
            </p:cNvPr>
            <p:cNvSpPr/>
            <p:nvPr/>
          </p:nvSpPr>
          <p:spPr>
            <a:xfrm>
              <a:off x="2035629" y="126964"/>
              <a:ext cx="10053702" cy="118800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CB548128-351D-4220-541A-1D551A1C53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751" y="391671"/>
            <a:ext cx="3382199" cy="652893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E649384E-AEDA-E22C-C91C-185EEE4181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695" y="2251951"/>
            <a:ext cx="10396767" cy="3961300"/>
          </a:xfrm>
          <a:prstGeom prst="rect">
            <a:avLst/>
          </a:prstGeom>
        </p:spPr>
      </p:pic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4396E0B-FBF1-AF44-9F16-A5AA1AAD52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77439"/>
            <a:chOff x="-254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A1204B9F-BB5B-51E0-1231-A17800A66CC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A5B8C79-3E1C-186D-B141-07582C5ED9C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5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08FCD21-EA6E-F2BD-882B-41F35B6C834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33783" y="1557587"/>
            <a:ext cx="8465996" cy="660692"/>
            <a:chOff x="96755" y="1496643"/>
            <a:chExt cx="8465996" cy="660692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1FF67FC9-2BBE-463A-A697-C0386C832C1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55" y="1496643"/>
              <a:ext cx="5373621" cy="660692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63D8C182-CC08-834B-5752-A7CBAED3AF2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72572" b="4664"/>
            <a:stretch>
              <a:fillRect/>
            </a:stretch>
          </p:blipFill>
          <p:spPr>
            <a:xfrm>
              <a:off x="5470376" y="1588546"/>
              <a:ext cx="3092375" cy="489816"/>
            </a:xfrm>
            <a:prstGeom prst="rect">
              <a:avLst/>
            </a:prstGeom>
          </p:spPr>
        </p:pic>
      </p:grp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030A43A-75F0-2B22-B5D0-E7D7263ACCB9}"/>
              </a:ext>
            </a:extLst>
          </p:cNvPr>
          <p:cNvSpPr txBox="1"/>
          <p:nvPr/>
        </p:nvSpPr>
        <p:spPr>
          <a:xfrm>
            <a:off x="8116755" y="6125469"/>
            <a:ext cx="4127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＜総務省「家計調査</a:t>
            </a:r>
            <a:r>
              <a:rPr kumimoji="1" lang="en-US" altLang="ja-JP" sz="1400" b="1" dirty="0"/>
              <a:t>(</a:t>
            </a:r>
            <a:r>
              <a:rPr kumimoji="1" lang="ja-JP" altLang="en-US" sz="1400" b="1" dirty="0"/>
              <a:t>家計収支編</a:t>
            </a:r>
            <a:r>
              <a:rPr kumimoji="1" lang="en-US" altLang="ja-JP" sz="1400" b="1" dirty="0"/>
              <a:t>)</a:t>
            </a:r>
            <a:r>
              <a:rPr kumimoji="1" lang="ja-JP" altLang="en-US" sz="1400" b="1" dirty="0"/>
              <a:t>」</a:t>
            </a:r>
            <a:r>
              <a:rPr kumimoji="1" lang="en-US" altLang="ja-JP" sz="1400" b="1" dirty="0"/>
              <a:t>(2025</a:t>
            </a:r>
            <a:r>
              <a:rPr kumimoji="1" lang="ja-JP" altLang="en-US" sz="1400" b="1" dirty="0"/>
              <a:t>年</a:t>
            </a:r>
            <a:r>
              <a:rPr kumimoji="1" lang="en-US" altLang="ja-JP" sz="1400" b="1" dirty="0"/>
              <a:t>)</a:t>
            </a:r>
            <a:r>
              <a:rPr kumimoji="1" lang="ja-JP" altLang="en-US" sz="1400" b="1" dirty="0"/>
              <a:t>＞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7534997-3970-32FD-F65A-619FF48B3AC9}"/>
              </a:ext>
            </a:extLst>
          </p:cNvPr>
          <p:cNvSpPr txBox="1"/>
          <p:nvPr/>
        </p:nvSpPr>
        <p:spPr>
          <a:xfrm>
            <a:off x="2027654" y="6246923"/>
            <a:ext cx="3286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・端数処理の関係上、</a:t>
            </a:r>
            <a:endParaRPr lang="en-US" altLang="ja-JP" sz="1200" dirty="0"/>
          </a:p>
          <a:p>
            <a:r>
              <a:rPr lang="ja-JP" altLang="en-US" sz="1200" dirty="0"/>
              <a:t>　内訳の和と合計が一致しない場合がある。</a:t>
            </a:r>
            <a:endParaRPr kumimoji="1" lang="ja-JP" altLang="en-US" sz="1200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57861F8-5D23-9916-011A-2A467A24D3D5}"/>
              </a:ext>
            </a:extLst>
          </p:cNvPr>
          <p:cNvSpPr txBox="1"/>
          <p:nvPr/>
        </p:nvSpPr>
        <p:spPr>
          <a:xfrm>
            <a:off x="2617073" y="415393"/>
            <a:ext cx="8061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定年退職後の生活費</a:t>
            </a:r>
            <a:endParaRPr lang="ja-JP" altLang="en-US" sz="3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4" name="フッター プレースホルダー 5">
            <a:extLst>
              <a:ext uri="{FF2B5EF4-FFF2-40B4-BE49-F238E27FC236}">
                <a16:creationId xmlns:a16="http://schemas.microsoft.com/office/drawing/2014/main" id="{503F4043-59B7-E9A1-267D-47DF90B666AB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A82EDAC-4547-D88E-2ADB-4619AC1E909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939153" y="3005127"/>
            <a:ext cx="1524301" cy="1123712"/>
          </a:xfrm>
          <a:prstGeom prst="wedgeRoundRectCallout">
            <a:avLst>
              <a:gd name="adj1" fmla="val -39692"/>
              <a:gd name="adj2" fmla="val 71018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Ins="36000" rtlCol="0">
            <a:spAutoFit/>
          </a:bodyPr>
          <a:lstStyle/>
          <a:p>
            <a:r>
              <a:rPr kumimoji="1" lang="ja-JP" altLang="en-US" sz="12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単身世帯の場合は「光熱・水道」「家具・家事用品」の費用も増えています。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771262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A6936-A31C-3C78-5AEC-27A17C4E8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48A9AD01-C357-2CAB-7ECC-7A66588775B0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9EA338-3D2F-1F1D-C14A-1DD33DA08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4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151577A-28DE-329F-AFBF-7BC4BBD42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E763E49-2481-5F13-06A8-9CA4C00EB07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77439"/>
            <a:chOff x="-254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BFFB95B3-D82D-0395-D97D-7C4CBED4C9D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E20CAAA-C606-7887-825B-1E3D6F357A3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/>
                <a:t>6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5AC098F8-B801-9579-FA25-DFEA03F08D30}"/>
              </a:ext>
            </a:extLst>
          </p:cNvPr>
          <p:cNvGrpSpPr/>
          <p:nvPr/>
        </p:nvGrpSpPr>
        <p:grpSpPr>
          <a:xfrm>
            <a:off x="0" y="43602"/>
            <a:ext cx="12089331" cy="1404344"/>
            <a:chOff x="0" y="18792"/>
            <a:chExt cx="12089331" cy="140434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CC49A030-3367-012E-75F6-9E0CA87C6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8792"/>
              <a:ext cx="10156371" cy="1404344"/>
            </a:xfrm>
            <a:prstGeom prst="rect">
              <a:avLst/>
            </a:prstGeom>
          </p:spPr>
        </p:pic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E8CF502D-90CF-DFBD-6A57-8504DD3FD4FB}"/>
                </a:ext>
              </a:extLst>
            </p:cNvPr>
            <p:cNvSpPr/>
            <p:nvPr/>
          </p:nvSpPr>
          <p:spPr>
            <a:xfrm>
              <a:off x="2035629" y="126964"/>
              <a:ext cx="10053702" cy="118800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C7004D3E-999A-2F5B-F463-CF2950AD4D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751" y="391671"/>
            <a:ext cx="3382199" cy="652893"/>
          </a:xfrm>
          <a:prstGeom prst="rect">
            <a:avLst/>
          </a:prstGeom>
        </p:spPr>
      </p:pic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DDDB0F9A-00FF-B485-24D9-07F1AC02489B}"/>
              </a:ext>
            </a:extLst>
          </p:cNvPr>
          <p:cNvGrpSpPr/>
          <p:nvPr/>
        </p:nvGrpSpPr>
        <p:grpSpPr>
          <a:xfrm>
            <a:off x="396431" y="1742990"/>
            <a:ext cx="6402657" cy="555443"/>
            <a:chOff x="668991" y="1970227"/>
            <a:chExt cx="6402657" cy="555443"/>
          </a:xfrm>
        </p:grpSpPr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8EFADCAB-CE38-E5FF-EB23-F7840046056E}"/>
                </a:ext>
              </a:extLst>
            </p:cNvPr>
            <p:cNvSpPr txBox="1"/>
            <p:nvPr/>
          </p:nvSpPr>
          <p:spPr>
            <a:xfrm>
              <a:off x="668991" y="1970227"/>
              <a:ext cx="511200" cy="510778"/>
            </a:xfrm>
            <a:prstGeom prst="roundRect">
              <a:avLst/>
            </a:prstGeom>
            <a:solidFill>
              <a:srgbClr val="E8334A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bg1"/>
                  </a:solidFill>
                </a:rPr>
                <a:t>２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04DF238B-4C88-D865-0D50-6785D724DFAE}"/>
                </a:ext>
              </a:extLst>
            </p:cNvPr>
            <p:cNvSpPr txBox="1"/>
            <p:nvPr/>
          </p:nvSpPr>
          <p:spPr>
            <a:xfrm>
              <a:off x="1131004" y="2002450"/>
              <a:ext cx="59406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800" b="1" i="0" u="none" strike="noStrike" baseline="0" dirty="0">
                  <a:latin typeface="PUDShinGoPr6N-Medium"/>
                </a:rPr>
                <a:t>現在の生活費と定年退職後の生活費</a:t>
              </a:r>
              <a:endParaRPr lang="ja-JP" altLang="en-US" sz="2800" b="1" dirty="0"/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414927AF-52E3-F840-F938-5C0EB20210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46710" y="2954454"/>
            <a:ext cx="5649075" cy="2858088"/>
            <a:chOff x="301781" y="3250087"/>
            <a:chExt cx="5649075" cy="2858088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B300ADCF-1267-AD0D-0838-26D0CE4762A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1781" y="3250087"/>
              <a:ext cx="5649075" cy="1712889"/>
            </a:xfrm>
            <a:prstGeom prst="roundRect">
              <a:avLst>
                <a:gd name="adj" fmla="val 9443"/>
              </a:avLst>
            </a:prstGeom>
            <a:noFill/>
            <a:ln w="28575">
              <a:solidFill>
                <a:srgbClr val="C86165"/>
              </a:solidFill>
            </a:ln>
          </p:spPr>
          <p:txBody>
            <a:bodyPr wrap="square" tIns="108000" bIns="108000" anchor="ctr">
              <a:spAutoFit/>
            </a:bodyPr>
            <a:lstStyle/>
            <a:p>
              <a:pPr algn="l"/>
              <a:r>
                <a:rPr lang="ja-JP" altLang="en-US" sz="2000" b="1" i="0" u="none" strike="noStrike" baseline="0" dirty="0">
                  <a:latin typeface="PUDShinGoPr6N-Light"/>
                </a:rPr>
                <a:t>定年退職後の生活費のイメージがわかない場合</a:t>
              </a:r>
              <a:endParaRPr lang="en-US" altLang="ja-JP" sz="2000" b="1" i="0" u="none" strike="noStrike" baseline="0" dirty="0">
                <a:latin typeface="PUDShinGoPr6N-Light"/>
              </a:endParaRPr>
            </a:p>
            <a:p>
              <a:pPr algn="l"/>
              <a:endParaRPr lang="en-US" altLang="ja-JP" sz="2000" b="1" i="0" u="none" strike="noStrike" baseline="0" dirty="0">
                <a:solidFill>
                  <a:srgbClr val="FF0000"/>
                </a:solidFill>
                <a:latin typeface="PUDShinGoPr6N-Light"/>
              </a:endParaRPr>
            </a:p>
            <a:p>
              <a:pPr algn="l"/>
              <a:r>
                <a:rPr lang="ja-JP" altLang="en-US" sz="2000" b="1" dirty="0">
                  <a:solidFill>
                    <a:srgbClr val="C86165"/>
                  </a:solidFill>
                  <a:latin typeface="PUDShinGoPr6N-Light"/>
                </a:rPr>
                <a:t>➡</a:t>
              </a:r>
              <a:r>
                <a:rPr lang="ja-JP" altLang="en-US" sz="2000" b="1" i="0" u="none" strike="noStrike" baseline="0" dirty="0">
                  <a:latin typeface="PUDShinGoPr6N-Light"/>
                </a:rPr>
                <a:t>現在の生活費の</a:t>
              </a:r>
              <a:r>
                <a:rPr lang="ja-JP" altLang="en-US" sz="3200" b="1" i="0" u="none" strike="noStrike" baseline="0" dirty="0">
                  <a:highlight>
                    <a:srgbClr val="FFFCDB"/>
                  </a:highlight>
                  <a:latin typeface="PUDShinGoPr6N-Light"/>
                </a:rPr>
                <a:t>７割</a:t>
              </a:r>
              <a:r>
                <a:rPr lang="ja-JP" altLang="en-US" sz="2000" b="1" i="0" u="none" strike="noStrike" baseline="0" dirty="0">
                  <a:latin typeface="PUDShinGoPr6N-Light"/>
                </a:rPr>
                <a:t>程度で</a:t>
              </a:r>
              <a:endParaRPr lang="en-US" altLang="ja-JP" sz="2000" b="1" i="0" u="none" strike="noStrike" baseline="0" dirty="0">
                <a:latin typeface="PUDShinGoPr6N-Light"/>
              </a:endParaRPr>
            </a:p>
            <a:p>
              <a:pPr algn="l"/>
              <a:r>
                <a:rPr lang="ja-JP" altLang="en-US" sz="2000" b="1" dirty="0">
                  <a:latin typeface="PUDShinGoPr6N-Light"/>
                </a:rPr>
                <a:t>　</a:t>
              </a:r>
              <a:r>
                <a:rPr lang="ja-JP" altLang="en-US" sz="2000" b="1" i="0" u="none" strike="noStrike" baseline="0" dirty="0">
                  <a:latin typeface="PUDShinGoPr6N-Light"/>
                </a:rPr>
                <a:t>見積もってみてもよいでしょう！</a:t>
              </a:r>
              <a:endParaRPr lang="ja-JP" altLang="en-US" sz="4400" b="1" dirty="0"/>
            </a:p>
          </p:txBody>
        </p:sp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809DF600-91CD-3258-4B7B-1D104FABA9B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7"/>
            <a:stretch>
              <a:fillRect/>
            </a:stretch>
          </p:blipFill>
          <p:spPr>
            <a:xfrm>
              <a:off x="4430487" y="3958430"/>
              <a:ext cx="1295396" cy="2149745"/>
            </a:xfrm>
            <a:prstGeom prst="rect">
              <a:avLst/>
            </a:prstGeom>
          </p:spPr>
        </p:pic>
      </p:grp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12DB083-F1A4-089B-2329-B2371FF1B4C3}"/>
              </a:ext>
            </a:extLst>
          </p:cNvPr>
          <p:cNvSpPr txBox="1"/>
          <p:nvPr/>
        </p:nvSpPr>
        <p:spPr>
          <a:xfrm>
            <a:off x="2617073" y="415393"/>
            <a:ext cx="8061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定年退職後の生活費</a:t>
            </a:r>
            <a:endParaRPr lang="ja-JP" altLang="en-US" sz="3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A55A4BC5-9FE5-F9AD-E747-256E7C4A4496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07FC0EAA-C387-17AC-49C8-5FD0296C48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"/>
          <a:stretch>
            <a:fillRect/>
          </a:stretch>
        </p:blipFill>
        <p:spPr>
          <a:xfrm>
            <a:off x="6325504" y="2341977"/>
            <a:ext cx="5430815" cy="370452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58300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BD221-CEC1-F148-990E-126A4029B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411AADB5-CEC3-B543-BB4F-B8E0CE9C29AE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B19A84-DC31-9410-502E-5DC2AA70D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5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A5408A-EA1A-0F61-0DF7-5AA1F5438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116F2164-3373-63A1-1CF3-D2638A3E3626}"/>
              </a:ext>
            </a:extLst>
          </p:cNvPr>
          <p:cNvGrpSpPr/>
          <p:nvPr/>
        </p:nvGrpSpPr>
        <p:grpSpPr>
          <a:xfrm>
            <a:off x="0" y="18792"/>
            <a:ext cx="12089331" cy="1404344"/>
            <a:chOff x="0" y="18792"/>
            <a:chExt cx="12089331" cy="140434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EC63C6EB-130B-377F-CDF5-5575C10DC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8792"/>
              <a:ext cx="10156371" cy="1404344"/>
            </a:xfrm>
            <a:prstGeom prst="rect">
              <a:avLst/>
            </a:prstGeom>
          </p:spPr>
        </p:pic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F665D8FF-6128-4857-ECC2-DC0422403B9A}"/>
                </a:ext>
              </a:extLst>
            </p:cNvPr>
            <p:cNvSpPr/>
            <p:nvPr/>
          </p:nvSpPr>
          <p:spPr>
            <a:xfrm>
              <a:off x="2035629" y="126964"/>
              <a:ext cx="10053702" cy="118800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5DA39AB5-F7AA-1A2D-383A-CC05ABE58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751" y="366271"/>
            <a:ext cx="3382199" cy="652893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027F177E-0F1C-178F-09EC-50E81180AE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07" b="89078"/>
          <a:stretch>
            <a:fillRect/>
          </a:stretch>
        </p:blipFill>
        <p:spPr>
          <a:xfrm>
            <a:off x="759421" y="1547637"/>
            <a:ext cx="6570293" cy="586873"/>
          </a:xfrm>
          <a:prstGeom prst="rect">
            <a:avLst/>
          </a:prstGeom>
        </p:spPr>
      </p:pic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A8A0B2C-6775-0297-07A4-6FFDF17F469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77439"/>
            <a:chOff x="-254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F5D0B337-1277-7BBA-E1B3-C74CCEF9D6C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72C5980-65A8-4B06-148E-C3F5831CFFE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6</a:t>
              </a:r>
              <a:r>
                <a:rPr kumimoji="1" lang="ja-JP" altLang="en-US" sz="1400" dirty="0"/>
                <a:t>ページ</a:t>
              </a:r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97FD7A1-7592-09E1-DF1A-21E1C3D71712}"/>
              </a:ext>
            </a:extLst>
          </p:cNvPr>
          <p:cNvSpPr txBox="1"/>
          <p:nvPr/>
        </p:nvSpPr>
        <p:spPr>
          <a:xfrm>
            <a:off x="6647979" y="6095842"/>
            <a:ext cx="60563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b="1" i="0" u="none" strike="noStrike" baseline="0" dirty="0">
                <a:latin typeface="+mn-ea"/>
              </a:rPr>
              <a:t>　＜生命保険文化センター「生活保障に関する調査」</a:t>
            </a:r>
            <a:r>
              <a:rPr lang="en-US" altLang="ja-JP" sz="1400" b="1" dirty="0">
                <a:latin typeface="+mn-ea"/>
              </a:rPr>
              <a:t>(2025</a:t>
            </a:r>
            <a:r>
              <a:rPr lang="ja-JP" altLang="en-US" sz="1400" b="1" dirty="0">
                <a:latin typeface="+mn-ea"/>
              </a:rPr>
              <a:t>年</a:t>
            </a:r>
            <a:r>
              <a:rPr lang="en-US" altLang="ja-JP" sz="1400" b="1" dirty="0">
                <a:latin typeface="+mn-ea"/>
              </a:rPr>
              <a:t>) </a:t>
            </a:r>
            <a:r>
              <a:rPr lang="ja-JP" altLang="en-US" sz="1400" b="1" i="0" u="none" strike="noStrike" baseline="0" dirty="0">
                <a:latin typeface="+mn-ea"/>
              </a:rPr>
              <a:t>＞</a:t>
            </a:r>
            <a:endParaRPr lang="ja-JP" altLang="en-US" sz="4400" b="1" dirty="0">
              <a:latin typeface="+mn-ea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4970B1B-97F8-67E9-2B37-13F45B8B1681}"/>
              </a:ext>
            </a:extLst>
          </p:cNvPr>
          <p:cNvSpPr txBox="1"/>
          <p:nvPr/>
        </p:nvSpPr>
        <p:spPr>
          <a:xfrm>
            <a:off x="2118058" y="6150053"/>
            <a:ext cx="3145294" cy="458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i="0" u="none" strike="noStrike" baseline="0" dirty="0">
                <a:latin typeface="PUDShinGoPr6N-Regular"/>
              </a:rPr>
              <a:t>・端数処理の関係上、</a:t>
            </a:r>
            <a:endParaRPr lang="en-US" altLang="ja-JP" sz="1200" i="0" u="none" strike="noStrike" baseline="0" dirty="0">
              <a:latin typeface="PUDShinGoPr6N-Regular"/>
            </a:endParaRPr>
          </a:p>
          <a:p>
            <a:r>
              <a:rPr lang="ja-JP" altLang="en-US" sz="1200" dirty="0">
                <a:latin typeface="PUDShinGoPr6N-Regular"/>
              </a:rPr>
              <a:t>　</a:t>
            </a:r>
            <a:r>
              <a:rPr lang="ja-JP" altLang="en-US" sz="1200" i="0" u="none" strike="noStrike" baseline="0" dirty="0">
                <a:latin typeface="PUDShinGoPr6N-Regular"/>
              </a:rPr>
              <a:t>内訳の和が </a:t>
            </a:r>
            <a:r>
              <a:rPr lang="en-US" altLang="ja-JP" sz="1200" i="0" u="none" strike="noStrike" baseline="0" dirty="0">
                <a:latin typeface="PUDShinGoPr6N-Regular"/>
              </a:rPr>
              <a:t>100</a:t>
            </a:r>
            <a:r>
              <a:rPr lang="ja-JP" altLang="en-US" sz="1200" i="0" u="none" strike="noStrike" baseline="0" dirty="0">
                <a:latin typeface="PUDShinGoPr6N-Regular"/>
              </a:rPr>
              <a:t>％にならない場合がある。</a:t>
            </a:r>
            <a:endParaRPr lang="ja-JP" altLang="en-US" sz="4000" dirty="0"/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D1A310AD-2FC7-8208-D7DC-41DF3D5E5C7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382899" y="2094931"/>
            <a:ext cx="8870951" cy="1971294"/>
            <a:chOff x="940706" y="2132123"/>
            <a:chExt cx="8870951" cy="1971294"/>
          </a:xfrm>
        </p:grpSpPr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C437CB5-85A4-A18B-202E-352588D8E48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40706" y="2132123"/>
              <a:ext cx="88709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rgbClr val="0097B0"/>
                  </a:solidFill>
                </a:rPr>
                <a:t>■</a:t>
              </a:r>
              <a:r>
                <a:rPr lang="ja-JP" altLang="en-US" b="1" dirty="0"/>
                <a:t>夫婦２人で老後生活を送る上で必要と考える最低日常生活費：平均</a:t>
              </a:r>
              <a:r>
                <a:rPr lang="en-US" altLang="ja-JP" sz="3200" b="1" dirty="0">
                  <a:highlight>
                    <a:srgbClr val="FFFCDB"/>
                  </a:highlight>
                </a:rPr>
                <a:t>23.9</a:t>
              </a:r>
              <a:r>
                <a:rPr lang="ja-JP" altLang="en-US" b="1" dirty="0"/>
                <a:t>万円</a:t>
              </a:r>
              <a:endParaRPr lang="en-US" altLang="ja-JP" b="1" dirty="0"/>
            </a:p>
          </p:txBody>
        </p:sp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E2A4CAD8-75AE-AFF8-CD3E-D6BAED1DA14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5" t="17018" r="8324" b="50000"/>
            <a:stretch>
              <a:fillRect/>
            </a:stretch>
          </p:blipFill>
          <p:spPr>
            <a:xfrm>
              <a:off x="1253732" y="2673427"/>
              <a:ext cx="7648905" cy="1429990"/>
            </a:xfrm>
            <a:prstGeom prst="rect">
              <a:avLst/>
            </a:prstGeom>
          </p:spPr>
        </p:pic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2C6407A9-C66F-9D35-9554-7BD9BD89BE6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382899" y="4106005"/>
            <a:ext cx="10015771" cy="1968907"/>
            <a:chOff x="940705" y="4169669"/>
            <a:chExt cx="10015771" cy="1968907"/>
          </a:xfrm>
        </p:grpSpPr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5FAEF90C-E21A-531B-E7A7-CAF65D64D54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5" t="63983" r="8449" b="3104"/>
            <a:stretch>
              <a:fillRect/>
            </a:stretch>
          </p:blipFill>
          <p:spPr>
            <a:xfrm>
              <a:off x="1235524" y="4708586"/>
              <a:ext cx="7648905" cy="1429990"/>
            </a:xfrm>
            <a:prstGeom prst="rect">
              <a:avLst/>
            </a:prstGeom>
          </p:spPr>
        </p:pic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2B02FA88-34F7-C9C5-4894-67DD029C9B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40705" y="4169669"/>
              <a:ext cx="100157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rgbClr val="0097B0"/>
                  </a:solidFill>
                </a:rPr>
                <a:t>■</a:t>
              </a:r>
              <a:r>
                <a:rPr lang="ja-JP" altLang="en-US" b="1" dirty="0"/>
                <a:t>ゆとりある老後の生活費</a:t>
              </a:r>
              <a:r>
                <a:rPr lang="en-US" altLang="ja-JP" sz="1400" b="1" dirty="0"/>
                <a:t>(</a:t>
              </a:r>
              <a:r>
                <a:rPr lang="ja-JP" altLang="en-US" sz="1400" b="1" dirty="0"/>
                <a:t>最低日常生活費以外に必要と考える金額を上乗せした金額</a:t>
              </a:r>
              <a:r>
                <a:rPr lang="en-US" altLang="ja-JP" sz="1400" b="1" dirty="0"/>
                <a:t>)</a:t>
              </a:r>
              <a:r>
                <a:rPr lang="ja-JP" altLang="en-US" b="1" dirty="0"/>
                <a:t>：平均</a:t>
              </a:r>
              <a:r>
                <a:rPr lang="en-US" altLang="ja-JP" sz="3200" b="1" dirty="0">
                  <a:highlight>
                    <a:srgbClr val="FFFCDB"/>
                  </a:highlight>
                </a:rPr>
                <a:t>39.1</a:t>
              </a:r>
              <a:r>
                <a:rPr lang="ja-JP" altLang="en-US" b="1" dirty="0"/>
                <a:t>万円</a:t>
              </a:r>
              <a:endParaRPr kumimoji="1" lang="ja-JP" altLang="en-US" sz="1600" b="1" dirty="0"/>
            </a:p>
          </p:txBody>
        </p:sp>
      </p:grp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91F1EE7-7A0C-F8FC-4019-D90B06D7059A}"/>
              </a:ext>
            </a:extLst>
          </p:cNvPr>
          <p:cNvSpPr txBox="1"/>
          <p:nvPr/>
        </p:nvSpPr>
        <p:spPr>
          <a:xfrm>
            <a:off x="9100151" y="3576942"/>
            <a:ext cx="883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i="0" u="none" strike="noStrike" baseline="0" dirty="0">
                <a:latin typeface="PUDShinGoPr6N-Regular"/>
              </a:rPr>
              <a:t>（％）</a:t>
            </a:r>
            <a:endParaRPr lang="ja-JP" altLang="en-US" sz="6000" b="1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8A12765-70A1-9226-6715-F7A3646E4167}"/>
              </a:ext>
            </a:extLst>
          </p:cNvPr>
          <p:cNvSpPr txBox="1"/>
          <p:nvPr/>
        </p:nvSpPr>
        <p:spPr>
          <a:xfrm>
            <a:off x="9100151" y="5521529"/>
            <a:ext cx="883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i="0" u="none" strike="noStrike" baseline="0" dirty="0">
                <a:latin typeface="PUDShinGoPr6N-Regular"/>
              </a:rPr>
              <a:t>（％）</a:t>
            </a:r>
            <a:endParaRPr lang="ja-JP" altLang="en-US" sz="6000" b="1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1627E78-59AF-005E-2124-4F435A0AE949}"/>
              </a:ext>
            </a:extLst>
          </p:cNvPr>
          <p:cNvSpPr txBox="1"/>
          <p:nvPr/>
        </p:nvSpPr>
        <p:spPr>
          <a:xfrm>
            <a:off x="2617073" y="415393"/>
            <a:ext cx="8061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定年退職後の生活費</a:t>
            </a:r>
            <a:endParaRPr lang="ja-JP" altLang="en-US" sz="3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BA0C7DB8-56FC-3744-4AD8-1EF18F43EC24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2272786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17CB3-793B-1A5B-A278-1D977427C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2AEA4970-0372-35EE-B6EE-4B10FFAF45B5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201EC6-F0F6-750B-3E44-278B0856A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6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1855AE93-F7E0-0452-AF68-9BEAE4EB1852}"/>
              </a:ext>
            </a:extLst>
          </p:cNvPr>
          <p:cNvGrpSpPr/>
          <p:nvPr/>
        </p:nvGrpSpPr>
        <p:grpSpPr>
          <a:xfrm>
            <a:off x="0" y="18792"/>
            <a:ext cx="12089331" cy="1404344"/>
            <a:chOff x="0" y="18792"/>
            <a:chExt cx="12089331" cy="140434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80E3441D-3715-487E-0F3F-40AFABA1F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8792"/>
              <a:ext cx="10156371" cy="1404344"/>
            </a:xfrm>
            <a:prstGeom prst="rect">
              <a:avLst/>
            </a:prstGeom>
          </p:spPr>
        </p:pic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E2DCE38C-8D04-34FC-421C-F5B39590561E}"/>
                </a:ext>
              </a:extLst>
            </p:cNvPr>
            <p:cNvSpPr/>
            <p:nvPr/>
          </p:nvSpPr>
          <p:spPr>
            <a:xfrm>
              <a:off x="2035629" y="126964"/>
              <a:ext cx="10053702" cy="118800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13D6839B-7403-B74B-7904-F26C06D402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751" y="366271"/>
            <a:ext cx="3382199" cy="652893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A8E352-0DEB-29E4-D14F-1F2D09344E29}"/>
              </a:ext>
            </a:extLst>
          </p:cNvPr>
          <p:cNvGrpSpPr/>
          <p:nvPr/>
        </p:nvGrpSpPr>
        <p:grpSpPr>
          <a:xfrm>
            <a:off x="479817" y="1554627"/>
            <a:ext cx="11661381" cy="541110"/>
            <a:chOff x="668991" y="1966346"/>
            <a:chExt cx="6620204" cy="541110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1D22A2D9-50C5-BBA8-571F-4054EC492CCB}"/>
                </a:ext>
              </a:extLst>
            </p:cNvPr>
            <p:cNvSpPr txBox="1"/>
            <p:nvPr/>
          </p:nvSpPr>
          <p:spPr>
            <a:xfrm>
              <a:off x="668991" y="1966346"/>
              <a:ext cx="290210" cy="510778"/>
            </a:xfrm>
            <a:prstGeom prst="roundRect">
              <a:avLst/>
            </a:prstGeom>
            <a:solidFill>
              <a:srgbClr val="E8334A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bg1"/>
                  </a:solidFill>
                </a:rPr>
                <a:t>３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98D93B6F-6E1F-58AB-B1EB-04CBF6E26FC1}"/>
                </a:ext>
              </a:extLst>
            </p:cNvPr>
            <p:cNvSpPr txBox="1"/>
            <p:nvPr/>
          </p:nvSpPr>
          <p:spPr>
            <a:xfrm>
              <a:off x="944321" y="1984236"/>
              <a:ext cx="634487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800" b="1" i="0" u="none" strike="noStrike" baseline="0" dirty="0">
                  <a:latin typeface="+mn-ea"/>
                </a:rPr>
                <a:t>定年退職後の生活費の総額＝生活費</a:t>
              </a:r>
              <a:r>
                <a:rPr lang="en-US" altLang="ja-JP" sz="2800" b="1" i="0" u="none" strike="noStrike" baseline="0" dirty="0">
                  <a:latin typeface="+mn-ea"/>
                </a:rPr>
                <a:t>(</a:t>
              </a:r>
              <a:r>
                <a:rPr lang="ja-JP" altLang="en-US" sz="2800" b="1" i="0" u="none" strike="noStrike" baseline="0" dirty="0">
                  <a:latin typeface="+mn-ea"/>
                </a:rPr>
                <a:t>万円／月</a:t>
              </a:r>
              <a:r>
                <a:rPr lang="en-US" altLang="ja-JP" sz="2800" b="1" i="0" u="none" strike="noStrike" baseline="0" dirty="0">
                  <a:latin typeface="+mn-ea"/>
                </a:rPr>
                <a:t>) × 12 </a:t>
              </a:r>
              <a:r>
                <a:rPr lang="ja-JP" altLang="en-US" sz="2800" b="1" i="0" u="none" strike="noStrike" baseline="0" dirty="0">
                  <a:latin typeface="+mn-ea"/>
                </a:rPr>
                <a:t>カ月</a:t>
              </a:r>
              <a:r>
                <a:rPr lang="en-US" altLang="ja-JP" sz="2800" b="1" i="0" u="none" strike="noStrike" baseline="0" dirty="0">
                  <a:latin typeface="+mn-ea"/>
                </a:rPr>
                <a:t>×</a:t>
              </a:r>
              <a:r>
                <a:rPr lang="ja-JP" altLang="en-US" sz="2800" b="1" i="0" u="none" strike="noStrike" baseline="0" dirty="0">
                  <a:latin typeface="+mn-ea"/>
                </a:rPr>
                <a:t>期間</a:t>
              </a:r>
              <a:r>
                <a:rPr lang="en-US" altLang="ja-JP" sz="2800" b="1" i="0" u="none" strike="noStrike" baseline="0" dirty="0">
                  <a:latin typeface="+mn-ea"/>
                </a:rPr>
                <a:t>(</a:t>
              </a:r>
              <a:r>
                <a:rPr lang="ja-JP" altLang="en-US" sz="2800" b="1" i="0" u="none" strike="noStrike" baseline="0" dirty="0">
                  <a:latin typeface="+mn-ea"/>
                </a:rPr>
                <a:t>年</a:t>
              </a:r>
              <a:r>
                <a:rPr lang="en-US" altLang="ja-JP" sz="2800" b="1" i="0" u="none" strike="noStrike" baseline="0" dirty="0">
                  <a:latin typeface="+mn-ea"/>
                </a:rPr>
                <a:t>)</a:t>
              </a:r>
              <a:endParaRPr lang="ja-JP" altLang="en-US" sz="2800" b="1" dirty="0">
                <a:latin typeface="+mn-ea"/>
              </a:endParaRP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8C004DA-31A1-FD72-4FA5-77E85CC019E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583508" y="2614769"/>
            <a:ext cx="4088166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2400" b="1" i="0" u="none" strike="noStrike" baseline="0" dirty="0">
                <a:solidFill>
                  <a:srgbClr val="E8334A"/>
                </a:solidFill>
                <a:latin typeface="+mn-ea"/>
              </a:rPr>
              <a:t>●</a:t>
            </a:r>
            <a:r>
              <a:rPr lang="ja-JP" altLang="en-US" sz="2400" b="1" i="0" u="none" strike="noStrike" baseline="0" dirty="0">
                <a:latin typeface="+mn-ea"/>
              </a:rPr>
              <a:t>生活費</a:t>
            </a:r>
            <a:endParaRPr lang="en-US" altLang="ja-JP" sz="2400" b="1" i="0" u="none" strike="noStrike" baseline="0" dirty="0">
              <a:latin typeface="+mn-ea"/>
            </a:endParaRPr>
          </a:p>
          <a:p>
            <a:pPr algn="l"/>
            <a:r>
              <a:rPr lang="ja-JP" altLang="en-US" sz="2000" i="0" u="none" strike="noStrike" baseline="0" dirty="0">
                <a:latin typeface="+mn-ea"/>
              </a:rPr>
              <a:t>   算出した「定年退職後の生活費</a:t>
            </a:r>
            <a:endParaRPr lang="en-US" altLang="ja-JP" sz="2000" i="0" u="none" strike="noStrike" baseline="0" dirty="0">
              <a:latin typeface="+mn-ea"/>
            </a:endParaRPr>
          </a:p>
          <a:p>
            <a:pPr algn="l"/>
            <a:r>
              <a:rPr lang="ja-JP" altLang="en-US" sz="2000" dirty="0">
                <a:latin typeface="+mn-ea"/>
              </a:rPr>
              <a:t>　</a:t>
            </a:r>
            <a:r>
              <a:rPr lang="en-US" altLang="ja-JP" sz="2000" dirty="0">
                <a:latin typeface="+mn-ea"/>
              </a:rPr>
              <a:t>(</a:t>
            </a:r>
            <a:r>
              <a:rPr lang="ja-JP" altLang="en-US" sz="2000" i="0" u="none" strike="noStrike" baseline="0" dirty="0">
                <a:latin typeface="+mn-ea"/>
              </a:rPr>
              <a:t>月額</a:t>
            </a:r>
            <a:r>
              <a:rPr lang="en-US" altLang="ja-JP" sz="2000" i="0" u="none" strike="noStrike" baseline="0" dirty="0">
                <a:latin typeface="+mn-ea"/>
              </a:rPr>
              <a:t>)</a:t>
            </a:r>
            <a:r>
              <a:rPr lang="ja-JP" altLang="en-US" sz="2000" i="0" u="none" strike="noStrike" baseline="0" dirty="0">
                <a:latin typeface="+mn-ea"/>
              </a:rPr>
              <a:t>」を記入。</a:t>
            </a:r>
            <a:endParaRPr lang="en-US" altLang="ja-JP" sz="2000" i="0" u="none" strike="noStrike" baseline="0" dirty="0">
              <a:latin typeface="+mn-ea"/>
            </a:endParaRPr>
          </a:p>
          <a:p>
            <a:pPr algn="l"/>
            <a:endParaRPr lang="ja-JP" altLang="en-US" sz="2000" i="0" u="none" strike="noStrike" baseline="0" dirty="0">
              <a:latin typeface="+mn-ea"/>
            </a:endParaRPr>
          </a:p>
          <a:p>
            <a:pPr algn="l"/>
            <a:r>
              <a:rPr lang="ja-JP" altLang="en-US" sz="2400" b="1" i="0" u="none" strike="noStrike" baseline="0" dirty="0">
                <a:solidFill>
                  <a:srgbClr val="E8334A"/>
                </a:solidFill>
                <a:latin typeface="+mn-ea"/>
              </a:rPr>
              <a:t>●</a:t>
            </a:r>
            <a:r>
              <a:rPr lang="ja-JP" altLang="en-US" sz="2400" b="1" i="0" u="none" strike="noStrike" baseline="0" dirty="0">
                <a:latin typeface="+mn-ea"/>
              </a:rPr>
              <a:t>期間</a:t>
            </a:r>
            <a:endParaRPr lang="en-US" altLang="ja-JP" sz="2400" b="1" i="0" u="none" strike="noStrike" baseline="0" dirty="0">
              <a:latin typeface="+mn-ea"/>
            </a:endParaRPr>
          </a:p>
          <a:p>
            <a:pPr algn="l"/>
            <a:r>
              <a:rPr lang="ja-JP" altLang="en-US" sz="2000" i="0" u="none" strike="noStrike" baseline="0" dirty="0">
                <a:latin typeface="+mn-ea"/>
              </a:rPr>
              <a:t> 「平均余命」の表</a:t>
            </a:r>
            <a:r>
              <a:rPr lang="en-US" altLang="ja-JP" sz="1600" i="0" u="none" strike="noStrike" baseline="0" dirty="0">
                <a:latin typeface="+mn-ea"/>
              </a:rPr>
              <a:t>(</a:t>
            </a:r>
            <a:r>
              <a:rPr lang="ja-JP" altLang="en-US" sz="1600" dirty="0">
                <a:latin typeface="+mn-ea"/>
              </a:rPr>
              <a:t>スライド</a:t>
            </a:r>
            <a:r>
              <a:rPr lang="ja-JP" altLang="en-US" sz="1600" i="0" u="none" strike="noStrike" baseline="0" dirty="0">
                <a:latin typeface="+mn-ea"/>
              </a:rPr>
              <a:t>次ページ</a:t>
            </a:r>
            <a:r>
              <a:rPr lang="en-US" altLang="ja-JP" sz="1600" i="0" u="none" strike="noStrike" baseline="0" dirty="0">
                <a:latin typeface="+mn-ea"/>
              </a:rPr>
              <a:t>)</a:t>
            </a:r>
            <a:r>
              <a:rPr lang="ja-JP" altLang="en-US" sz="1600" i="0" u="none" strike="noStrike" baseline="0" dirty="0">
                <a:latin typeface="+mn-ea"/>
              </a:rPr>
              <a:t>　</a:t>
            </a:r>
            <a:endParaRPr lang="en-US" altLang="ja-JP" sz="2000" i="0" u="none" strike="noStrike" baseline="0" dirty="0">
              <a:latin typeface="+mn-ea"/>
            </a:endParaRPr>
          </a:p>
          <a:p>
            <a:pPr algn="l"/>
            <a:r>
              <a:rPr lang="ja-JP" altLang="en-US" sz="2000" dirty="0">
                <a:latin typeface="+mn-ea"/>
              </a:rPr>
              <a:t>　</a:t>
            </a:r>
            <a:r>
              <a:rPr lang="ja-JP" altLang="en-US" sz="2000" i="0" u="none" strike="noStrike" baseline="0" dirty="0">
                <a:latin typeface="+mn-ea"/>
              </a:rPr>
              <a:t>を参考に年数を記入。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982BE7E9-2C8A-A16B-D430-77F7BC1A55C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64739"/>
            <a:chOff x="-25400" y="5980339"/>
            <a:chExt cx="1823355" cy="6647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D9DE00A1-16BD-8356-B36B-25AB678AD71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6F0D506-E8E2-343D-1A29-E93E81CC704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7" y="63373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7</a:t>
              </a:r>
              <a:r>
                <a:rPr kumimoji="1" lang="ja-JP" altLang="en-US" sz="1400" dirty="0"/>
                <a:t>ページ</a:t>
              </a:r>
            </a:p>
          </p:txBody>
        </p:sp>
      </p:grpSp>
      <p:pic>
        <p:nvPicPr>
          <p:cNvPr id="25" name="図 24">
            <a:extLst>
              <a:ext uri="{FF2B5EF4-FFF2-40B4-BE49-F238E27FC236}">
                <a16:creationId xmlns:a16="http://schemas.microsoft.com/office/drawing/2014/main" id="{667529DD-F578-9D8D-DEA7-29C15E84A98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78"/>
          <a:stretch>
            <a:fillRect/>
          </a:stretch>
        </p:blipFill>
        <p:spPr>
          <a:xfrm>
            <a:off x="7943108" y="5165835"/>
            <a:ext cx="4088167" cy="1027216"/>
          </a:xfrm>
          <a:prstGeom prst="rect">
            <a:avLst/>
          </a:prstGeom>
        </p:spPr>
      </p:pic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5EB6161-7325-B2BB-4752-DD3A39E34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9923C199-DF40-59EE-0B83-2C7AECC2CE4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3022" y="2077724"/>
            <a:ext cx="7084009" cy="4161561"/>
            <a:chOff x="603022" y="2048696"/>
            <a:chExt cx="7084009" cy="4161561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150AEB48-D4CA-1BB1-D738-91653CA3377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22" y="2048696"/>
              <a:ext cx="6864578" cy="3812949"/>
            </a:xfrm>
            <a:prstGeom prst="rect">
              <a:avLst/>
            </a:prstGeom>
          </p:spPr>
        </p:pic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A5DF93E6-3A11-3431-ADBB-7C7A86C827A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7622" y="5827672"/>
              <a:ext cx="2469409" cy="382585"/>
            </a:xfrm>
            <a:prstGeom prst="rect">
              <a:avLst/>
            </a:prstGeom>
          </p:spPr>
        </p:pic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688E171-C41E-2014-37EE-08FA48652F81}"/>
              </a:ext>
            </a:extLst>
          </p:cNvPr>
          <p:cNvSpPr txBox="1"/>
          <p:nvPr/>
        </p:nvSpPr>
        <p:spPr>
          <a:xfrm>
            <a:off x="2617073" y="415393"/>
            <a:ext cx="8061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定年退職後の生活費</a:t>
            </a:r>
            <a:endParaRPr lang="ja-JP" altLang="en-US" sz="3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6" name="フッター プレースホルダー 5">
            <a:extLst>
              <a:ext uri="{FF2B5EF4-FFF2-40B4-BE49-F238E27FC236}">
                <a16:creationId xmlns:a16="http://schemas.microsoft.com/office/drawing/2014/main" id="{481EFF5F-B689-EEA4-9F32-308341B5BA66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2488878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F24FA-D8D7-E707-C3C3-AF4BD1256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EA7A1228-72CE-845A-9916-68DDB31F63EC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084565-6CC8-7C21-1388-8B0F2E5A1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7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6C7751B-80C6-D598-9319-F6DB686B5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2818660D-3D43-A393-2F63-90DACE15C32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77439"/>
            <a:chOff x="-254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EF88D662-409B-E1A9-C4CE-9CF1EE26DB5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9FF28A5-1812-9551-D834-6609DFD1BE5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7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3471E98D-4B90-9CB3-6D28-760A96A12FE8}"/>
              </a:ext>
            </a:extLst>
          </p:cNvPr>
          <p:cNvGrpSpPr/>
          <p:nvPr/>
        </p:nvGrpSpPr>
        <p:grpSpPr>
          <a:xfrm>
            <a:off x="0" y="18792"/>
            <a:ext cx="12089331" cy="1404344"/>
            <a:chOff x="0" y="18792"/>
            <a:chExt cx="12089331" cy="140434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AECE9348-4E13-8246-DDD7-65D973B55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8792"/>
              <a:ext cx="10156371" cy="1404344"/>
            </a:xfrm>
            <a:prstGeom prst="rect">
              <a:avLst/>
            </a:prstGeom>
          </p:spPr>
        </p:pic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3D969013-A20B-D632-1A7E-C5B9405C06C6}"/>
                </a:ext>
              </a:extLst>
            </p:cNvPr>
            <p:cNvSpPr/>
            <p:nvPr/>
          </p:nvSpPr>
          <p:spPr>
            <a:xfrm>
              <a:off x="2035629" y="126964"/>
              <a:ext cx="10053702" cy="118800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58700BA3-9209-463C-64E1-6BEC2FCF4E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751" y="366271"/>
            <a:ext cx="3382199" cy="652893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CA5B5AD7-37E1-E72B-B9E9-2778AD1831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78" b="82907"/>
          <a:stretch>
            <a:fillRect/>
          </a:stretch>
        </p:blipFill>
        <p:spPr>
          <a:xfrm>
            <a:off x="313274" y="1924725"/>
            <a:ext cx="3985047" cy="590295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8508115-97BB-36FA-95D4-21D3E79A7CDB}"/>
              </a:ext>
            </a:extLst>
          </p:cNvPr>
          <p:cNvSpPr txBox="1"/>
          <p:nvPr/>
        </p:nvSpPr>
        <p:spPr>
          <a:xfrm>
            <a:off x="8064500" y="5573970"/>
            <a:ext cx="40142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b="1" i="0" u="none" strike="noStrike" baseline="0" dirty="0">
                <a:latin typeface="PUDShinGoPr6N-Regular"/>
              </a:rPr>
              <a:t>　＜厚生労働省「簡易生命表」</a:t>
            </a:r>
            <a:r>
              <a:rPr lang="en-US" altLang="ja-JP" sz="1400" b="1" dirty="0"/>
              <a:t>(</a:t>
            </a:r>
            <a:r>
              <a:rPr lang="ja-JP" altLang="en-US" sz="1400" b="1" dirty="0"/>
              <a:t>令和</a:t>
            </a:r>
            <a:r>
              <a:rPr lang="en-US" altLang="ja-JP" sz="1400" b="1" dirty="0"/>
              <a:t>7</a:t>
            </a:r>
            <a:r>
              <a:rPr lang="ja-JP" altLang="en-US" sz="1400" b="1" dirty="0"/>
              <a:t>年</a:t>
            </a:r>
            <a:r>
              <a:rPr lang="en-US" altLang="ja-JP" sz="1400" b="1" dirty="0"/>
              <a:t>) </a:t>
            </a:r>
            <a:r>
              <a:rPr lang="ja-JP" altLang="en-US" sz="1400" b="1" i="0" u="none" strike="noStrike" baseline="0" dirty="0">
                <a:latin typeface="PUDShinGoPr6N-Regular"/>
              </a:rPr>
              <a:t>＞</a:t>
            </a:r>
            <a:endParaRPr lang="ja-JP" altLang="en-US" sz="4400" b="1" dirty="0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640F55F-E6BD-08BE-04C4-D139E6B840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91" y="2687415"/>
            <a:ext cx="11263393" cy="2748626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6C1E678-2D7F-7503-BD74-438B1D82D644}"/>
              </a:ext>
            </a:extLst>
          </p:cNvPr>
          <p:cNvSpPr txBox="1"/>
          <p:nvPr/>
        </p:nvSpPr>
        <p:spPr>
          <a:xfrm>
            <a:off x="11195709" y="2345743"/>
            <a:ext cx="6830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/>
              <a:t>(</a:t>
            </a:r>
            <a:r>
              <a:rPr lang="ja-JP" altLang="en-US" sz="1600" b="1" dirty="0"/>
              <a:t>年</a:t>
            </a:r>
            <a:r>
              <a:rPr lang="en-US" altLang="ja-JP" sz="1600" b="1" dirty="0"/>
              <a:t>)</a:t>
            </a:r>
            <a:endParaRPr lang="ja-JP" altLang="en-US" sz="4800" b="1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7B2DBA7-345F-AC33-389C-80CFBE92DBDB}"/>
              </a:ext>
            </a:extLst>
          </p:cNvPr>
          <p:cNvSpPr txBox="1"/>
          <p:nvPr/>
        </p:nvSpPr>
        <p:spPr>
          <a:xfrm>
            <a:off x="2617073" y="415393"/>
            <a:ext cx="8061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定年退職後の生活費</a:t>
            </a:r>
            <a:endParaRPr lang="ja-JP" altLang="en-US" sz="3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2" name="フッター プレースホルダー 5">
            <a:extLst>
              <a:ext uri="{FF2B5EF4-FFF2-40B4-BE49-F238E27FC236}">
                <a16:creationId xmlns:a16="http://schemas.microsoft.com/office/drawing/2014/main" id="{5357AE74-E989-768D-4097-31382146E047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3568045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603</Words>
  <Application>Microsoft Office PowerPoint</Application>
  <PresentationFormat>ワイド画面</PresentationFormat>
  <Paragraphs>94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6" baseType="lpstr">
      <vt:lpstr>Meiryo UI</vt:lpstr>
      <vt:lpstr>PUDShinGoPr6N-Light</vt:lpstr>
      <vt:lpstr>PUDShinGoPr6N-Medium</vt:lpstr>
      <vt:lpstr>PUDShinGoPr6N-Regular</vt:lpstr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渡辺 睦</dc:creator>
  <cp:lastModifiedBy>渡辺 睦</cp:lastModifiedBy>
  <cp:revision>1</cp:revision>
  <dcterms:created xsi:type="dcterms:W3CDTF">2026-08-18T02:32:37Z</dcterms:created>
  <dcterms:modified xsi:type="dcterms:W3CDTF">2026-08-18T02:33:24Z</dcterms:modified>
</cp:coreProperties>
</file>