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5" r:id="rId2"/>
    <p:sldId id="353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861C3-4C45-4A45-B9AD-6CEB0DC713C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259D1-83FF-4C1F-B22A-584114A001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044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会社員として働いてきた人などは、「公的保障」「企業保障」「私的保障」の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つが定年退職後の家計を支える柱となります。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定年退職後の生活費のベースは、公的保障である老齢年金によってある程度はまかなえますが、私的保障をあらかじめ自分で準備しておくことも大切です。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チェックリストの中でイメージできているものは、どのくらいありますか？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343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定年退職後の収支が資金不足になりそうな場合は、定年退職を迎えるまでに不足額を自分で準備しておくと安心です。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支出見込額（生活費など）から収入見込額（公的年金など）を差し引くことで、自分で準備しておきたい金額がわかります。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49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93AB9F-9257-2351-5127-176132077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2150EC3-F5A8-B625-BE73-9213ED737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6D394C-0FD8-FA4E-28DA-4B5B048D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E6D517-3DC1-10F5-518E-2CF7CEBA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DCBB97-044F-FB2B-8014-1D80E46E4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32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C3B784-B721-8EA7-18FD-C1DA97D3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432AA1-B994-D19E-3372-04725B10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9E7FEB-CA41-9802-F136-C6FD9DAC6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EC8497-6086-66AA-87C1-0E88DD7E8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B323C2-4E17-A92E-80F4-D70D58F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01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35B202F-56C1-B4DE-9098-98C07559C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FB9177-168D-2F28-B305-F42A10DC7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6B7D16-FD21-6662-33B3-CFBA4918C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8CE400-3E85-0472-9CA8-2E062AEAD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4835FC-4B96-2D2D-C543-262B0A584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67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6C04CF-1861-E73F-4E83-D4D00D192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BE13FD-1BA3-8147-52B1-FEAD0A34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75016A-A160-689A-827E-F9E09A3C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409B56-3011-D9EC-E332-BE3F63C1F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6C6CEA-72DC-6B69-AF39-66AC786A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17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10FBCA-88E6-CD9E-C5B5-140CD6C2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1D090D-4E37-7A4E-4822-70E0F8D9D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435345-B4DF-EC67-8FF3-AAC37085B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67C7AF-DAAE-02BD-398A-0DFA716A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468293-9A74-9D6C-0A37-142F01A2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02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D40F0-61EE-9517-C1FF-8AB8A2FD3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CB9A1F-1D77-DC76-AD7C-63266032A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05D50D-03C7-3323-12B3-A6E38EB5A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8B57B8-C8C3-AA16-4066-F4EBE132D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976346-8186-C371-FF18-51D99862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47EF33-5338-DADC-1537-3C86E69E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35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9C677-0928-6163-DB7A-B15C8B1DE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D054EA-B41E-7006-E505-BC7E6CA79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BBC0BF7-7402-DD65-413F-80E0C755E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1711FB7-02FD-9F17-F427-1BB990DCE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95C933-70D5-7D9C-7D13-13DB31DC2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3C53BE0-2106-0A78-0FDE-AC03D8B3C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EE2F6B4-A36A-2A12-64A2-FD465BDEB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D3F4F54-388D-D96B-84D7-91B89AE4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4548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722C2A-AAF6-9FF1-7C10-46F1623F6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E3525F9-B15D-FD83-83B1-9685938E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127561-29B9-6093-2EDA-B8F6A0B80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8204EE-86F2-6291-FB25-851B14B0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48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00F8A45-EA54-7FF7-0053-CEC8526C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B0BE3C1-4F10-4953-B0DE-770703354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BACA69-D9CF-2679-6CE2-FA0241256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953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A6E47-0B6B-3CC9-258A-E0DE8593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DA32F5-32B0-EC03-5949-42C4992F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E409E9A-E630-E29D-8745-FB2948311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A85A95-32AC-3836-A764-CC38C4481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BDBF1A-0ECC-54FF-3F19-6E3473219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0ADF677-D392-192D-C36B-B2A62ED3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26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728657-58C2-7EFA-2F47-737146EED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B6B05FB-5685-C08B-B144-7EE6B4C67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9810508-B665-C523-1DF6-C18D31617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4BB455-52C7-20BC-3912-709712580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7716E9F-78E2-9B38-13F3-0DFCEB96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BA9DC5-395A-E39F-9C4C-238CBC082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85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DAB34FB-9369-8454-D193-519092F75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2B9A3E2-86CD-6934-5559-487B550CC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D3BD85-32BE-3F36-3BD3-AB90894F4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D43A94-1729-446C-B99B-06998996343D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4C8A2F-15BD-7524-8D03-90D851337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AB858B-8ED4-8271-AC45-A40E83D1EE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2CF389-9E52-4B1D-B179-46CCD2569A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92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75C60-6BEB-B07E-0C75-D729B1176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B5D7659-8E9C-B4E1-9498-4EB8A72BE97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77439"/>
            <a:chOff x="-23586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933153B3-4D65-674F-74E6-46E671A8E10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EA1B76D-0F1B-0C39-328C-89D05F3E426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800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/>
                <a:t>4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8465982-529E-D46C-B70C-37098AE4C3F2}"/>
              </a:ext>
            </a:extLst>
          </p:cNvPr>
          <p:cNvGrpSpPr/>
          <p:nvPr/>
        </p:nvGrpSpPr>
        <p:grpSpPr>
          <a:xfrm>
            <a:off x="50800" y="18792"/>
            <a:ext cx="12090400" cy="1404000"/>
            <a:chOff x="0" y="32791"/>
            <a:chExt cx="12090400" cy="1404000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8CF4204C-9F08-EECC-0B6A-8135DBAC3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791"/>
              <a:ext cx="10144220" cy="1404000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EC8D010E-B6A6-484D-C404-6C98EF317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87"/>
            <a:stretch>
              <a:fillRect/>
            </a:stretch>
          </p:blipFill>
          <p:spPr>
            <a:xfrm>
              <a:off x="3111500" y="32791"/>
              <a:ext cx="8978900" cy="1404000"/>
            </a:xfrm>
            <a:prstGeom prst="rect">
              <a:avLst/>
            </a:prstGeom>
          </p:spPr>
        </p:pic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F3D8F14-626C-E387-772E-ABBF8EFFD348}"/>
              </a:ext>
            </a:extLst>
          </p:cNvPr>
          <p:cNvSpPr txBox="1"/>
          <p:nvPr/>
        </p:nvSpPr>
        <p:spPr>
          <a:xfrm>
            <a:off x="311393" y="444682"/>
            <a:ext cx="11546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2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自分で準備しておきたい「</a:t>
            </a:r>
            <a:r>
              <a:rPr lang="ja-JP" altLang="en-US" sz="36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自助努力目標額</a:t>
            </a:r>
            <a:r>
              <a:rPr lang="ja-JP" altLang="en-US" sz="32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」とは？</a:t>
            </a:r>
            <a:endParaRPr lang="ja-JP" altLang="en-US" sz="28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80CECA6-B034-A680-759D-D36D42EFF36A}"/>
              </a:ext>
            </a:extLst>
          </p:cNvPr>
          <p:cNvSpPr txBox="1"/>
          <p:nvPr/>
        </p:nvSpPr>
        <p:spPr>
          <a:xfrm>
            <a:off x="267851" y="1427881"/>
            <a:ext cx="8677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FFC000"/>
                </a:solidFill>
              </a:rPr>
              <a:t>❶</a:t>
            </a:r>
            <a:r>
              <a:rPr lang="ja-JP" altLang="en-US" sz="2400" b="1" dirty="0"/>
              <a:t>定年退職後の生活を支える</a:t>
            </a:r>
            <a:r>
              <a:rPr lang="en-US" altLang="ja-JP" sz="2400" b="1" dirty="0"/>
              <a:t>3</a:t>
            </a:r>
            <a:r>
              <a:rPr lang="ja-JP" altLang="en-US" sz="2400" b="1" dirty="0"/>
              <a:t>つの柱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09F2A5FA-6DAD-ED2F-CF6C-AA8274BDFA7D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683889" y="1837021"/>
          <a:ext cx="11056446" cy="138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6658">
                  <a:extLst>
                    <a:ext uri="{9D8B030D-6E8A-4147-A177-3AD203B41FA5}">
                      <a16:colId xmlns:a16="http://schemas.microsoft.com/office/drawing/2014/main" val="226795335"/>
                    </a:ext>
                  </a:extLst>
                </a:gridCol>
                <a:gridCol w="2168873">
                  <a:extLst>
                    <a:ext uri="{9D8B030D-6E8A-4147-A177-3AD203B41FA5}">
                      <a16:colId xmlns:a16="http://schemas.microsoft.com/office/drawing/2014/main" val="1019722605"/>
                    </a:ext>
                  </a:extLst>
                </a:gridCol>
                <a:gridCol w="2736803">
                  <a:extLst>
                    <a:ext uri="{9D8B030D-6E8A-4147-A177-3AD203B41FA5}">
                      <a16:colId xmlns:a16="http://schemas.microsoft.com/office/drawing/2014/main" val="4001364289"/>
                    </a:ext>
                  </a:extLst>
                </a:gridCol>
                <a:gridCol w="2764112">
                  <a:extLst>
                    <a:ext uri="{9D8B030D-6E8A-4147-A177-3AD203B41FA5}">
                      <a16:colId xmlns:a16="http://schemas.microsoft.com/office/drawing/2014/main" val="3782973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公的保障</a:t>
                      </a:r>
                    </a:p>
                  </a:txBody>
                  <a:tcPr>
                    <a:solidFill>
                      <a:srgbClr val="FFE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企業保険</a:t>
                      </a:r>
                    </a:p>
                  </a:txBody>
                  <a:tcPr>
                    <a:solidFill>
                      <a:srgbClr val="FFE9A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私的保障</a:t>
                      </a:r>
                    </a:p>
                  </a:txBody>
                  <a:tcPr>
                    <a:solidFill>
                      <a:srgbClr val="FFE9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94805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kumimoji="1" lang="ja-JP" altLang="en-US" dirty="0"/>
                        <a:t>公的年金（老齢・障害・遺族）公的医療保険、公的介護保険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　　　　　　　　　　　　など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退職金、企業年金</a:t>
                      </a:r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pPr algn="r"/>
                      <a:r>
                        <a:rPr kumimoji="1" lang="ja-JP" altLang="en-US" dirty="0"/>
                        <a:t>など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財産形成</a:t>
                      </a:r>
                    </a:p>
                  </a:txBody>
                  <a:tcPr>
                    <a:solidFill>
                      <a:srgbClr val="FFE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リスクマネジメント</a:t>
                      </a:r>
                    </a:p>
                  </a:txBody>
                  <a:tcPr>
                    <a:solidFill>
                      <a:srgbClr val="FFE9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5112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預貯金、個人年金保険、</a:t>
                      </a:r>
                      <a:endParaRPr kumimoji="1" lang="en-US" altLang="ja-JP" dirty="0"/>
                    </a:p>
                    <a:p>
                      <a:pPr algn="l"/>
                      <a:r>
                        <a:rPr kumimoji="1" lang="ja-JP" altLang="en-US" dirty="0"/>
                        <a:t>不動産、有価証券　など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生命保険、損害保険、</a:t>
                      </a:r>
                      <a:endParaRPr kumimoji="1" lang="en-US" altLang="ja-JP" dirty="0"/>
                    </a:p>
                    <a:p>
                      <a:pPr algn="l"/>
                      <a:r>
                        <a:rPr kumimoji="1" lang="ja-JP" altLang="en-US" dirty="0"/>
                        <a:t>共済　　　　　　　など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061136"/>
                  </a:ext>
                </a:extLst>
              </a:tr>
            </a:tbl>
          </a:graphicData>
        </a:graphic>
      </p:graphicFrame>
      <p:sp>
        <p:nvSpPr>
          <p:cNvPr id="20" name="楕円 19">
            <a:extLst>
              <a:ext uri="{FF2B5EF4-FFF2-40B4-BE49-F238E27FC236}">
                <a16:creationId xmlns:a16="http://schemas.microsoft.com/office/drawing/2014/main" id="{54238537-5F97-95A8-175F-EA1F0D43F9A9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E707D4-DC25-CEE3-3C10-3E9D51A18EC5}"/>
              </a:ext>
            </a:extLst>
          </p:cNvPr>
          <p:cNvSpPr txBox="1"/>
          <p:nvPr/>
        </p:nvSpPr>
        <p:spPr>
          <a:xfrm>
            <a:off x="311393" y="3436962"/>
            <a:ext cx="8677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FFC000"/>
                </a:solidFill>
              </a:rPr>
              <a:t>❷</a:t>
            </a:r>
            <a:r>
              <a:rPr lang="ja-JP" altLang="en-US" sz="2400" b="1" dirty="0"/>
              <a:t>定年退職後の支出・収入チェックリスト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116762C-D04B-5FD0-C304-938402FDE4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83889" y="3840571"/>
            <a:ext cx="11174280" cy="2268000"/>
            <a:chOff x="232811" y="3695431"/>
            <a:chExt cx="11736000" cy="2268000"/>
          </a:xfrm>
        </p:grpSpPr>
        <p:sp>
          <p:nvSpPr>
            <p:cNvPr id="13" name="四角形: メモ 12">
              <a:extLst>
                <a:ext uri="{FF2B5EF4-FFF2-40B4-BE49-F238E27FC236}">
                  <a16:creationId xmlns:a16="http://schemas.microsoft.com/office/drawing/2014/main" id="{F361D113-5661-8680-C775-FA38078D87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2811" y="3695431"/>
              <a:ext cx="11736000" cy="2268000"/>
            </a:xfrm>
            <a:prstGeom prst="foldedCorner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/>
                <a:t>　</a:t>
              </a:r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E7ACF4B1-33F2-C43E-B77C-4A0D924F65C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67851" y="3801805"/>
              <a:ext cx="6978624" cy="2046941"/>
              <a:chOff x="267851" y="3801805"/>
              <a:chExt cx="6978624" cy="2046941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2045A013-613D-90B4-0347-376C8C9DD59F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7851" y="3801805"/>
                <a:ext cx="69719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□ 定年退職後の生活費</a:t>
                </a:r>
                <a:endParaRPr kumimoji="1" lang="en-US" altLang="ja-JP" b="1" dirty="0"/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0D049204-5CEB-052E-7A06-546D58DD9E7E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7851" y="5082173"/>
                <a:ext cx="69719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□ ＜夫婦の場合＞公的年金（遺族年金）の受給金額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5E27984B-A34F-F0A5-CEAE-6DD55C2FDBAD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7851" y="5479414"/>
                <a:ext cx="69719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□ 退職金・企業年金の金額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AF683CAA-0F0C-8B5D-299A-48E37DC64E40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7851" y="4676726"/>
                <a:ext cx="69719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/>
                  <a:t>□ 公的年金（老齢年金）の受給開始年齢・受給金額</a:t>
                </a:r>
                <a:endParaRPr kumimoji="1" lang="ja-JP" altLang="en-US" b="1" dirty="0"/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5C38B031-9532-7F09-5B90-84A29FED44DD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4540" y="4221032"/>
                <a:ext cx="69719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/>
                  <a:t>□ 生活費以外の必要資金</a:t>
                </a:r>
                <a:endParaRPr kumimoji="1" lang="en-US" altLang="ja-JP" b="1" dirty="0"/>
              </a:p>
            </p:txBody>
          </p:sp>
        </p:grp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51AD5AF-7C79-2A24-A2BA-B2DC32D1C28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179268" y="3798420"/>
              <a:ext cx="5744881" cy="2131003"/>
              <a:chOff x="6179268" y="3798420"/>
              <a:chExt cx="5744881" cy="2131003"/>
            </a:xfrm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365467E0-46F8-AEC7-0B52-FCFF3CAD0182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79270" y="3798420"/>
                <a:ext cx="57448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□ 税金の申告手続きや税額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B5952E27-41B9-607F-D1F2-AB40A69F4043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79268" y="4171799"/>
                <a:ext cx="57448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/>
                  <a:t>□ 金融資産（預貯金など）の金額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930D3AC1-450E-7510-538C-905FE92416B0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79268" y="4544490"/>
                <a:ext cx="57448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□ 保有している金融商品（預貯金、生命保険、</a:t>
                </a:r>
                <a:endParaRPr kumimoji="1" lang="en-US" altLang="ja-JP" b="1" dirty="0"/>
              </a:p>
              <a:p>
                <a:r>
                  <a:rPr kumimoji="1" lang="ja-JP" altLang="en-US" b="1" dirty="0"/>
                  <a:t>　 運用資産など）の活用方法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01344FE3-9181-5839-ED82-B01F1405C9CC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79268" y="5192040"/>
                <a:ext cx="57448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/>
                  <a:t>□ 医療費の自己負担額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F6D1F9F1-3330-6417-C092-428E0829117E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79268" y="5560091"/>
                <a:ext cx="57448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b="1" dirty="0"/>
                  <a:t>□ 介護費用の自己負担額</a:t>
                </a:r>
              </a:p>
            </p:txBody>
          </p:sp>
        </p:grpSp>
      </p:grp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304D0016-CEC0-2834-3FF5-A98041B73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sp>
        <p:nvSpPr>
          <p:cNvPr id="22" name="スライド番号プレースホルダー 3">
            <a:extLst>
              <a:ext uri="{FF2B5EF4-FFF2-40B4-BE49-F238E27FC236}">
                <a16:creationId xmlns:a16="http://schemas.microsoft.com/office/drawing/2014/main" id="{A0A04E89-2A5E-848D-6501-D29DCAD6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24" name="フッター プレースホルダー 5">
            <a:extLst>
              <a:ext uri="{FF2B5EF4-FFF2-40B4-BE49-F238E27FC236}">
                <a16:creationId xmlns:a16="http://schemas.microsoft.com/office/drawing/2014/main" id="{DFE848D1-A2E0-8C40-EB7F-3C4C0F03B2AE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387123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22C4F-37FF-FD4D-AF36-6D34A7257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C3463A69-DA17-134C-D4E2-662D7012A2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3" t="3546"/>
          <a:stretch>
            <a:fillRect/>
          </a:stretch>
        </p:blipFill>
        <p:spPr>
          <a:xfrm>
            <a:off x="2132320" y="4685023"/>
            <a:ext cx="1273321" cy="1974085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3B7B5F53-57F3-1A67-6232-5EE724473CF4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1B201-00A7-8AB4-391B-4AF1BE92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2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85225F-6B32-8F5E-F81F-B634E877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06005B5-E624-7D3E-C3A8-0311095671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372A16CD-5898-703E-884A-F0D10C066A3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F5CDA6-A491-4334-1A1E-DE12626A27D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4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1FC76EC-1B11-6B0B-EB43-BFCB7DB9451F}"/>
              </a:ext>
            </a:extLst>
          </p:cNvPr>
          <p:cNvGrpSpPr/>
          <p:nvPr/>
        </p:nvGrpSpPr>
        <p:grpSpPr>
          <a:xfrm>
            <a:off x="50800" y="18792"/>
            <a:ext cx="12090400" cy="1404000"/>
            <a:chOff x="0" y="32791"/>
            <a:chExt cx="12090400" cy="1404000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99CAC7D-1829-1916-0DB9-A795EB5F7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791"/>
              <a:ext cx="10144220" cy="1404000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0D6844F-0390-180A-3C59-2B22653ED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87"/>
            <a:stretch>
              <a:fillRect/>
            </a:stretch>
          </p:blipFill>
          <p:spPr>
            <a:xfrm>
              <a:off x="3111500" y="32791"/>
              <a:ext cx="8978900" cy="1404000"/>
            </a:xfrm>
            <a:prstGeom prst="rect">
              <a:avLst/>
            </a:prstGeom>
          </p:spPr>
        </p:pic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E411D16-DFAC-98C4-F89F-6BAE2CD7744D}"/>
              </a:ext>
            </a:extLst>
          </p:cNvPr>
          <p:cNvSpPr txBox="1"/>
          <p:nvPr/>
        </p:nvSpPr>
        <p:spPr>
          <a:xfrm>
            <a:off x="313872" y="442918"/>
            <a:ext cx="11557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2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自分で準備しておきたい「</a:t>
            </a:r>
            <a:r>
              <a:rPr lang="ja-JP" altLang="en-US" sz="36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自助努力目標額</a:t>
            </a:r>
            <a:r>
              <a:rPr lang="ja-JP" altLang="en-US" sz="32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」とは？</a:t>
            </a:r>
            <a:endParaRPr lang="ja-JP" altLang="en-US" sz="28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ABEEA7-ABC8-CE54-EFC0-61A5BB562FD1}"/>
              </a:ext>
            </a:extLst>
          </p:cNvPr>
          <p:cNvSpPr txBox="1"/>
          <p:nvPr/>
        </p:nvSpPr>
        <p:spPr>
          <a:xfrm>
            <a:off x="437513" y="1967688"/>
            <a:ext cx="8677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FFC000"/>
                </a:solidFill>
              </a:rPr>
              <a:t>➌</a:t>
            </a:r>
            <a:r>
              <a:rPr lang="ja-JP" altLang="en-US" sz="2400" b="1" dirty="0"/>
              <a:t>自分で準備しておきたい金額「自助努力目標額」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19D79EC-6928-1E3B-00F3-40D97A28AD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45235" y="5263981"/>
            <a:ext cx="6949766" cy="783193"/>
          </a:xfrm>
          <a:prstGeom prst="wedgeRoundRectCallout">
            <a:avLst>
              <a:gd name="adj1" fmla="val -53920"/>
              <a:gd name="adj2" fmla="val 36224"/>
              <a:gd name="adj3" fmla="val 16667"/>
            </a:avLst>
          </a:prstGeom>
          <a:noFill/>
          <a:ln w="28575">
            <a:solidFill>
              <a:srgbClr val="C86165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ja-JP" altLang="en-US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支出見込額</a:t>
            </a:r>
            <a:r>
              <a:rPr lang="en-US" altLang="ja-JP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生活費</a:t>
            </a:r>
            <a:r>
              <a:rPr lang="en-US" altLang="ja-JP" sz="20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  <a:r>
              <a:rPr lang="ja-JP" altLang="en-US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などから収入見込額</a:t>
            </a:r>
            <a:r>
              <a:rPr lang="en-US" altLang="ja-JP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公的年金など</a:t>
            </a:r>
            <a:r>
              <a:rPr lang="en-US" altLang="ja-JP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  <a:r>
              <a:rPr lang="ja-JP" altLang="en-US" sz="2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を差し引くと、自分で準備しておきたい金額がわかります。</a:t>
            </a:r>
            <a:endParaRPr lang="ja-JP" altLang="en-US" sz="44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7259370-E2EB-2E89-DFB3-95147E757B3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95120" y="2690768"/>
            <a:ext cx="10814460" cy="2160171"/>
            <a:chOff x="688770" y="3845990"/>
            <a:chExt cx="10814460" cy="2160171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9F896B7E-EC50-0AA9-7FDB-9384E6F2B2C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88770" y="3845990"/>
              <a:ext cx="7815037" cy="1920680"/>
              <a:chOff x="695443" y="3984800"/>
              <a:chExt cx="8187974" cy="2025475"/>
            </a:xfrm>
          </p:grpSpPr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A3D5D96E-9F30-E3F9-9E7B-F1D66D905F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751" r="27283" b="9998"/>
              <a:stretch>
                <a:fillRect/>
              </a:stretch>
            </p:blipFill>
            <p:spPr>
              <a:xfrm>
                <a:off x="695443" y="3984800"/>
                <a:ext cx="8187974" cy="1635740"/>
              </a:xfrm>
              <a:prstGeom prst="rect">
                <a:avLst/>
              </a:prstGeom>
            </p:spPr>
          </p:pic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1292723B-DAFA-29BC-E3FA-4E2036C8C2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62675" y="5772150"/>
                <a:ext cx="390525" cy="238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83FEFB9B-1872-8414-DD81-B8A34013876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452" t="39766"/>
            <a:stretch>
              <a:fillRect/>
            </a:stretch>
          </p:blipFill>
          <p:spPr>
            <a:xfrm>
              <a:off x="8542602" y="3845990"/>
              <a:ext cx="2960628" cy="2160171"/>
            </a:xfrm>
            <a:prstGeom prst="rect">
              <a:avLst/>
            </a:prstGeom>
          </p:spPr>
        </p:pic>
      </p:grpSp>
      <p:sp>
        <p:nvSpPr>
          <p:cNvPr id="17" name="フッター プレースホルダー 5">
            <a:extLst>
              <a:ext uri="{FF2B5EF4-FFF2-40B4-BE49-F238E27FC236}">
                <a16:creationId xmlns:a16="http://schemas.microsoft.com/office/drawing/2014/main" id="{9050A4A2-807B-3D92-E6CA-A99E8C7ECCAA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4284751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ワイド画面</PresentationFormat>
  <Paragraphs>50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2</cp:revision>
  <dcterms:created xsi:type="dcterms:W3CDTF">2026-08-18T02:30:47Z</dcterms:created>
  <dcterms:modified xsi:type="dcterms:W3CDTF">2026-08-18T02:32:12Z</dcterms:modified>
</cp:coreProperties>
</file>