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42" r:id="rId2"/>
    <p:sldId id="343" r:id="rId3"/>
    <p:sldId id="344" r:id="rId4"/>
    <p:sldId id="345" r:id="rId5"/>
    <p:sldId id="346" r:id="rId6"/>
    <p:sldId id="347" r:id="rId7"/>
    <p:sldId id="348" r:id="rId8"/>
    <p:sldId id="349"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4" d="100"/>
          <a:sy n="104" d="100"/>
        </p:scale>
        <p:origin x="87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84505A-23CD-442B-81D6-064B8597DED7}"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F0BC35-A898-4D30-8F58-1D71DA04BACB}" type="slidenum">
              <a:rPr kumimoji="1" lang="ja-JP" altLang="en-US" smtClean="0"/>
              <a:t>‹#›</a:t>
            </a:fld>
            <a:endParaRPr kumimoji="1" lang="ja-JP" altLang="en-US"/>
          </a:p>
        </p:txBody>
      </p:sp>
    </p:spTree>
    <p:extLst>
      <p:ext uri="{BB962C8B-B14F-4D97-AF65-F5344CB8AC3E}">
        <p14:creationId xmlns:p14="http://schemas.microsoft.com/office/powerpoint/2010/main" val="20173920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1</a:t>
            </a:fld>
            <a:endParaRPr kumimoji="1" lang="ja-JP" altLang="en-US"/>
          </a:p>
        </p:txBody>
      </p:sp>
    </p:spTree>
    <p:extLst>
      <p:ext uri="{BB962C8B-B14F-4D97-AF65-F5344CB8AC3E}">
        <p14:creationId xmlns:p14="http://schemas.microsoft.com/office/powerpoint/2010/main" val="1766847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2</a:t>
            </a:fld>
            <a:endParaRPr kumimoji="1" lang="ja-JP" altLang="en-US"/>
          </a:p>
        </p:txBody>
      </p:sp>
    </p:spTree>
    <p:extLst>
      <p:ext uri="{BB962C8B-B14F-4D97-AF65-F5344CB8AC3E}">
        <p14:creationId xmlns:p14="http://schemas.microsoft.com/office/powerpoint/2010/main" val="345889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3</a:t>
            </a:fld>
            <a:endParaRPr kumimoji="1" lang="ja-JP" altLang="en-US"/>
          </a:p>
        </p:txBody>
      </p:sp>
    </p:spTree>
    <p:extLst>
      <p:ext uri="{BB962C8B-B14F-4D97-AF65-F5344CB8AC3E}">
        <p14:creationId xmlns:p14="http://schemas.microsoft.com/office/powerpoint/2010/main" val="1398592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4</a:t>
            </a:fld>
            <a:endParaRPr kumimoji="1" lang="ja-JP" altLang="en-US"/>
          </a:p>
        </p:txBody>
      </p:sp>
    </p:spTree>
    <p:extLst>
      <p:ext uri="{BB962C8B-B14F-4D97-AF65-F5344CB8AC3E}">
        <p14:creationId xmlns:p14="http://schemas.microsoft.com/office/powerpoint/2010/main" val="25039902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5</a:t>
            </a:fld>
            <a:endParaRPr kumimoji="1" lang="ja-JP" altLang="en-US"/>
          </a:p>
        </p:txBody>
      </p:sp>
    </p:spTree>
    <p:extLst>
      <p:ext uri="{BB962C8B-B14F-4D97-AF65-F5344CB8AC3E}">
        <p14:creationId xmlns:p14="http://schemas.microsoft.com/office/powerpoint/2010/main" val="1274958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6</a:t>
            </a:fld>
            <a:endParaRPr kumimoji="1" lang="ja-JP" altLang="en-US"/>
          </a:p>
        </p:txBody>
      </p:sp>
    </p:spTree>
    <p:extLst>
      <p:ext uri="{BB962C8B-B14F-4D97-AF65-F5344CB8AC3E}">
        <p14:creationId xmlns:p14="http://schemas.microsoft.com/office/powerpoint/2010/main" val="2493569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7</a:t>
            </a:fld>
            <a:endParaRPr kumimoji="1" lang="ja-JP" altLang="en-US"/>
          </a:p>
        </p:txBody>
      </p:sp>
    </p:spTree>
    <p:extLst>
      <p:ext uri="{BB962C8B-B14F-4D97-AF65-F5344CB8AC3E}">
        <p14:creationId xmlns:p14="http://schemas.microsoft.com/office/powerpoint/2010/main" val="2387352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＜ご参考＞</a:t>
            </a:r>
            <a:endParaRPr kumimoji="1" lang="en-US" altLang="ja-JP" dirty="0"/>
          </a:p>
          <a:p>
            <a:r>
              <a:rPr kumimoji="1" lang="ja-JP" altLang="en-US" dirty="0"/>
              <a:t>生命保険契約照会制度は、</a:t>
            </a:r>
            <a:r>
              <a:rPr kumimoji="1" lang="ja-JP" altLang="en-US" sz="1200" b="0" i="0" u="none" strike="noStrike" kern="1200" baseline="0" dirty="0">
                <a:solidFill>
                  <a:schemeClr val="tx1"/>
                </a:solidFill>
                <a:latin typeface="+mn-lt"/>
                <a:ea typeface="+mn-ea"/>
                <a:cs typeface="+mn-cs"/>
              </a:rPr>
              <a:t>災害時（災害救助法が適用された地域等において被災し、家屋等の流出または焼失等により生命保険契約に関する請求が困難な場合）については</a:t>
            </a:r>
            <a:endParaRPr kumimoji="1" lang="en-US" altLang="ja-JP" sz="1200" b="0" i="0" u="none" strike="noStrike" kern="1200" baseline="0" dirty="0">
              <a:solidFill>
                <a:schemeClr val="tx1"/>
              </a:solidFill>
              <a:latin typeface="+mn-lt"/>
              <a:ea typeface="+mn-ea"/>
              <a:cs typeface="+mn-cs"/>
            </a:endParaRPr>
          </a:p>
          <a:p>
            <a:r>
              <a:rPr kumimoji="1" lang="ja-JP" altLang="en-US" sz="1200" b="0" i="0" u="none" strike="noStrike" kern="1200" baseline="0" dirty="0">
                <a:solidFill>
                  <a:schemeClr val="tx1"/>
                </a:solidFill>
                <a:latin typeface="+mn-lt"/>
                <a:ea typeface="+mn-ea"/>
                <a:cs typeface="+mn-cs"/>
              </a:rPr>
              <a:t>利用料は発生せず、照会者の範囲や照会方法などの取扱いが異なります。詳細は生命保険協会の</a:t>
            </a:r>
            <a:r>
              <a:rPr kumimoji="1" lang="en-US" altLang="ja-JP" sz="1200" b="0" i="0" u="none" strike="noStrike" kern="1200" baseline="0" dirty="0">
                <a:solidFill>
                  <a:schemeClr val="tx1"/>
                </a:solidFill>
                <a:latin typeface="+mn-lt"/>
                <a:ea typeface="+mn-ea"/>
                <a:cs typeface="+mn-cs"/>
              </a:rPr>
              <a:t>HP</a:t>
            </a:r>
            <a:r>
              <a:rPr kumimoji="1" lang="ja-JP" altLang="en-US" sz="1200" b="0" i="0" u="none" strike="noStrike" kern="1200" baseline="0" dirty="0">
                <a:solidFill>
                  <a:schemeClr val="tx1"/>
                </a:solidFill>
                <a:latin typeface="+mn-lt"/>
                <a:ea typeface="+mn-ea"/>
                <a:cs typeface="+mn-cs"/>
              </a:rPr>
              <a:t>などで確認しましょう。</a:t>
            </a:r>
            <a:endParaRPr kumimoji="1" lang="ja-JP" altLang="en-US" dirty="0"/>
          </a:p>
        </p:txBody>
      </p:sp>
      <p:sp>
        <p:nvSpPr>
          <p:cNvPr id="4" name="スライド番号プレースホルダー 3"/>
          <p:cNvSpPr>
            <a:spLocks noGrp="1"/>
          </p:cNvSpPr>
          <p:nvPr>
            <p:ph type="sldNum" sz="quarter" idx="5"/>
          </p:nvPr>
        </p:nvSpPr>
        <p:spPr/>
        <p:txBody>
          <a:bodyPr/>
          <a:lstStyle/>
          <a:p>
            <a:fld id="{7ECD1EA4-6A89-44B9-A0D0-F6794AB861AA}" type="slidenum">
              <a:rPr kumimoji="1" lang="ja-JP" altLang="en-US" smtClean="0"/>
              <a:t>8</a:t>
            </a:fld>
            <a:endParaRPr kumimoji="1" lang="ja-JP" altLang="en-US"/>
          </a:p>
        </p:txBody>
      </p:sp>
    </p:spTree>
    <p:extLst>
      <p:ext uri="{BB962C8B-B14F-4D97-AF65-F5344CB8AC3E}">
        <p14:creationId xmlns:p14="http://schemas.microsoft.com/office/powerpoint/2010/main" val="3568711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0768531-1DCC-7269-4E88-EAF88D18DDD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B4641E7-18E3-948F-25D5-1C80478BF3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D85749C-2C29-B1AA-CF59-C20DD120749D}"/>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3D0826A2-B91E-425B-450A-2284CE0E096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B6D711D-5B0D-8650-DC3F-C54AF57B2642}"/>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3028771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94823D5-F71B-F82E-2B79-0DC7DB0CC9D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F5FDE87-4E17-D0A0-6E59-28D3A9B1906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5609EBD-2790-160B-91BE-9D0A9B3F5CEA}"/>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D766CED2-6C0B-7F24-E56B-017FBEBAA73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2F65C2B-901B-B38B-6262-684CDC31AEC6}"/>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1608737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E03E76F-6521-35DC-FE05-0BD6A2A43EBE}"/>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D4A121C-C727-846F-1635-57CC018FC23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101CDDF-E019-10E5-AFE4-8A164E348F9B}"/>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CC847333-7F4F-A189-FBE6-65FFAB59FE3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32AE2E0-7A87-D373-3721-247CD96CFF5B}"/>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3642755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AFD394-6205-886E-F4B4-61C62EDF5DD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1041754-E980-A28E-8206-381D48D5090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6F3FC6-DDF3-9A35-9BBA-B806298AB524}"/>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577173B1-8745-CA6F-681D-9359C5BF975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815C776-F472-BFD6-FC6F-57B17A3CB46A}"/>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4289482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497D52-CBE3-F26A-8A66-1BCA35D7038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4A9E1C4-718B-B2D1-E643-68FCEF4E32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13C2845-F8C6-ABF6-6298-59DC95CF9B43}"/>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5E6762E2-D1B4-D21F-5B32-6FD6C254012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8DBCAC6-CF43-B91B-AFDE-CD1198DAD5C4}"/>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2736789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B968902-5D09-4D21-A124-69128C2224B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A892313-BDB4-AC38-0A11-4B61E8C705B8}"/>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469A8AC-7FF1-BE2E-778E-ECA8404ECE9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6B09EA6-E490-0D7B-67A8-78CF02A04728}"/>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D3725816-EB6E-7F7D-F312-91837CA95FE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C5C87EB-2BB7-AF0B-1809-CB7A117EF3AA}"/>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2703332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38C1A3-8892-6C72-DC3F-67AB5E95A155}"/>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BE74D91-E928-EA58-5AB9-79C88382B3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76875114-31E3-D66D-8144-72446B711C4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553062E-C606-1F0F-1B4B-09FE241599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F9E0854C-8F07-C32A-B545-7CE3F21965B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4C59FDFC-F24D-F18D-825A-17CF61854D93}"/>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8" name="フッター プレースホルダー 7">
            <a:extLst>
              <a:ext uri="{FF2B5EF4-FFF2-40B4-BE49-F238E27FC236}">
                <a16:creationId xmlns:a16="http://schemas.microsoft.com/office/drawing/2014/main" id="{9D0A902F-FD42-2C94-46B9-5E1E1013AFB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F302105-6A34-F218-909E-3DF5B99A6D9F}"/>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3007790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02FE2B-8B97-B288-BDD3-27A5707555A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38761F76-3C37-4B76-A54C-17124E0584DB}"/>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4" name="フッター プレースホルダー 3">
            <a:extLst>
              <a:ext uri="{FF2B5EF4-FFF2-40B4-BE49-F238E27FC236}">
                <a16:creationId xmlns:a16="http://schemas.microsoft.com/office/drawing/2014/main" id="{500FB579-DC6E-C491-124A-E2C05EDB7CAD}"/>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8226EDA-4EDA-6971-0851-63471577B88A}"/>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1172094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FF03F37-359E-B432-BEA8-65F90F262E94}"/>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3" name="フッター プレースホルダー 2">
            <a:extLst>
              <a:ext uri="{FF2B5EF4-FFF2-40B4-BE49-F238E27FC236}">
                <a16:creationId xmlns:a16="http://schemas.microsoft.com/office/drawing/2014/main" id="{A9C70097-A7BD-A503-B719-643396CA0FF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2F97B5-290B-0CEA-2009-EF7F5FB4542B}"/>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164961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BE7CF7-00D2-CAA5-A38F-FC2B89D21ED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7CC353A-F67F-9AD2-EEEA-169F19AF1B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41E28ED-3FDE-16C9-5A36-163A0DF043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DD61316-BEB0-2357-5719-5575C81835D7}"/>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78A99B26-368F-1A14-088D-9DF9A0C2CD08}"/>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42AC061-3297-D856-9786-33168469003F}"/>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294130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3CDCF3-0851-91B0-A0EE-6DEFF70C0DD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D8C8F78-3FAD-F060-87D1-63808395E0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B91B593-EAB8-E04A-4AA8-247C9AC0D1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B04C417-E1C6-CBAC-7A31-2957228BC7CA}"/>
              </a:ext>
            </a:extLst>
          </p:cNvPr>
          <p:cNvSpPr>
            <a:spLocks noGrp="1"/>
          </p:cNvSpPr>
          <p:nvPr>
            <p:ph type="dt" sz="half" idx="10"/>
          </p:nvPr>
        </p:nvSpPr>
        <p:spPr/>
        <p:txBody>
          <a:bodyPr/>
          <a:lstStyle/>
          <a:p>
            <a:fld id="{B622EF50-3480-4AEA-AF89-DEC2DA13C96D}" type="datetimeFigureOut">
              <a:rPr kumimoji="1" lang="ja-JP" altLang="en-US" smtClean="0"/>
              <a:t>2026/8/18</a:t>
            </a:fld>
            <a:endParaRPr kumimoji="1" lang="ja-JP" altLang="en-US"/>
          </a:p>
        </p:txBody>
      </p:sp>
      <p:sp>
        <p:nvSpPr>
          <p:cNvPr id="6" name="フッター プレースホルダー 5">
            <a:extLst>
              <a:ext uri="{FF2B5EF4-FFF2-40B4-BE49-F238E27FC236}">
                <a16:creationId xmlns:a16="http://schemas.microsoft.com/office/drawing/2014/main" id="{0B61F63E-C604-F5D1-747E-82DDBE1E01D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27E9D85-D5AC-F32B-2445-A7B59BF6E8DF}"/>
              </a:ext>
            </a:extLst>
          </p:cNvPr>
          <p:cNvSpPr>
            <a:spLocks noGrp="1"/>
          </p:cNvSpPr>
          <p:nvPr>
            <p:ph type="sldNum" sz="quarter" idx="12"/>
          </p:nvPr>
        </p:nvSpPr>
        <p:spPr/>
        <p:txBody>
          <a:body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301024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FD26C71-4CA6-DBB2-CFD7-CDEE238A22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ABAF6C-317D-5AD0-FBD4-B9872431FB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28BE0A-742F-6257-216D-5FB10BAC7D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622EF50-3480-4AEA-AF89-DEC2DA13C96D}" type="datetimeFigureOut">
              <a:rPr kumimoji="1" lang="ja-JP" altLang="en-US" smtClean="0"/>
              <a:t>2026/8/18</a:t>
            </a:fld>
            <a:endParaRPr kumimoji="1" lang="ja-JP" altLang="en-US"/>
          </a:p>
        </p:txBody>
      </p:sp>
      <p:sp>
        <p:nvSpPr>
          <p:cNvPr id="5" name="フッター プレースホルダー 4">
            <a:extLst>
              <a:ext uri="{FF2B5EF4-FFF2-40B4-BE49-F238E27FC236}">
                <a16:creationId xmlns:a16="http://schemas.microsoft.com/office/drawing/2014/main" id="{F4535DC6-7919-8E9C-577A-B1950C8162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4EE46EF-0D84-A7E4-2B23-E3B2D23EE0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028E1D6-8AD9-45E0-BE70-85BCFA15981C}" type="slidenum">
              <a:rPr kumimoji="1" lang="ja-JP" altLang="en-US" smtClean="0"/>
              <a:t>‹#›</a:t>
            </a:fld>
            <a:endParaRPr kumimoji="1" lang="ja-JP" altLang="en-US"/>
          </a:p>
        </p:txBody>
      </p:sp>
    </p:spTree>
    <p:extLst>
      <p:ext uri="{BB962C8B-B14F-4D97-AF65-F5344CB8AC3E}">
        <p14:creationId xmlns:p14="http://schemas.microsoft.com/office/powerpoint/2010/main" val="12317120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tmp"/><Relationship Id="rId4" Type="http://schemas.openxmlformats.org/officeDocument/2006/relationships/image" Target="../media/image2.tmp"/></Relationships>
</file>

<file path=ppt/slides/_rels/slide2.xml.rels><?xml version="1.0" encoding="UTF-8" standalone="yes"?>
<Relationships xmlns="http://schemas.openxmlformats.org/package/2006/relationships"><Relationship Id="rId8" Type="http://schemas.openxmlformats.org/officeDocument/2006/relationships/hyperlink" Target="https://www.jili.or.jp/knows_learns/kind/index.html" TargetMode="External"/><Relationship Id="rId3" Type="http://schemas.openxmlformats.org/officeDocument/2006/relationships/image" Target="../media/image1.tmp"/><Relationship Id="rId7" Type="http://schemas.openxmlformats.org/officeDocument/2006/relationships/hyperlink" Target="https://www.jili.or.jp/knows_learns/basic/index.html" TargetMode="External"/><Relationship Id="rId12"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hyperlink" Target="https://www.jili.or.jp/seikyutebiki/index.html" TargetMode="External"/><Relationship Id="rId9" Type="http://schemas.openxmlformats.org/officeDocument/2006/relationships/hyperlink" Target="https://www.jili.or.jp/knows_learns/q_a/index.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9.tmp"/></Relationships>
</file>

<file path=ppt/slides/_rels/slide4.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tmp"/></Relationships>
</file>

<file path=ppt/slides/_rels/slide5.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tmp"/></Relationships>
</file>

<file path=ppt/slides/_rels/slide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2.tmp"/></Relationships>
</file>

<file path=ppt/slides/_rels/slide7.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tmp"/></Relationships>
</file>

<file path=ppt/slides/_rels/slide8.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6.tmp"/><Relationship Id="rId5" Type="http://schemas.openxmlformats.org/officeDocument/2006/relationships/image" Target="../media/image15.tmp"/><Relationship Id="rId4" Type="http://schemas.openxmlformats.org/officeDocument/2006/relationships/image" Target="../media/image14.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9AE7E-3C88-B47B-C22A-BBF477ADA84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56BB9A19-F97A-D70F-3FB5-7E561DF4A6A7}"/>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C76414AA-2377-80AA-0A48-E9BDB4C59A8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1</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59D96C82-425C-A5CE-19AB-12E1A7468C9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6D18FDF4-7F4E-632A-A878-40EF7F148C1E}"/>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4B8BE393-512C-0703-6526-321F8BD6887D}"/>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90B99502-78E0-59AE-13FE-C8A73307506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31</a:t>
              </a:r>
              <a:r>
                <a:rPr kumimoji="1" lang="ja-JP" altLang="en-US" sz="1400" dirty="0"/>
                <a:t>ページ</a:t>
              </a:r>
            </a:p>
          </p:txBody>
        </p:sp>
      </p:grpSp>
      <p:pic>
        <p:nvPicPr>
          <p:cNvPr id="3" name="図 2">
            <a:extLst>
              <a:ext uri="{FF2B5EF4-FFF2-40B4-BE49-F238E27FC236}">
                <a16:creationId xmlns:a16="http://schemas.microsoft.com/office/drawing/2014/main" id="{CE4F654C-F986-AAB6-2D6A-5AAFEFAAF2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sp>
        <p:nvSpPr>
          <p:cNvPr id="13" name="テキスト ボックス 12">
            <a:extLst>
              <a:ext uri="{FF2B5EF4-FFF2-40B4-BE49-F238E27FC236}">
                <a16:creationId xmlns:a16="http://schemas.microsoft.com/office/drawing/2014/main" id="{0103AAB7-7AD8-ECD4-F283-4A2E0A55F993}"/>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grpSp>
        <p:nvGrpSpPr>
          <p:cNvPr id="2" name="グループ化 1">
            <a:extLst>
              <a:ext uri="{FF2B5EF4-FFF2-40B4-BE49-F238E27FC236}">
                <a16:creationId xmlns:a16="http://schemas.microsoft.com/office/drawing/2014/main" id="{5BE4AB19-6422-09E9-90C2-C5987A0DC29A}"/>
              </a:ext>
            </a:extLst>
          </p:cNvPr>
          <p:cNvGrpSpPr/>
          <p:nvPr/>
        </p:nvGrpSpPr>
        <p:grpSpPr>
          <a:xfrm>
            <a:off x="416505" y="1650994"/>
            <a:ext cx="7940095" cy="510778"/>
            <a:chOff x="668991" y="1966346"/>
            <a:chExt cx="4507611" cy="510778"/>
          </a:xfrm>
        </p:grpSpPr>
        <p:sp>
          <p:nvSpPr>
            <p:cNvPr id="11" name="テキスト ボックス 10">
              <a:extLst>
                <a:ext uri="{FF2B5EF4-FFF2-40B4-BE49-F238E27FC236}">
                  <a16:creationId xmlns:a16="http://schemas.microsoft.com/office/drawing/2014/main" id="{0C074D65-5B6E-7669-B14A-7AF80470E61C}"/>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１</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09295BC-F5C2-68B8-5BB1-AC52C2CD66C2}"/>
                </a:ext>
              </a:extLst>
            </p:cNvPr>
            <p:cNvSpPr txBox="1"/>
            <p:nvPr/>
          </p:nvSpPr>
          <p:spPr>
            <a:xfrm>
              <a:off x="989640" y="1998750"/>
              <a:ext cx="4186962" cy="461665"/>
            </a:xfrm>
            <a:prstGeom prst="rect">
              <a:avLst/>
            </a:prstGeom>
            <a:noFill/>
          </p:spPr>
          <p:txBody>
            <a:bodyPr wrap="square">
              <a:spAutoFit/>
            </a:bodyPr>
            <a:lstStyle/>
            <a:p>
              <a:r>
                <a:rPr lang="ja-JP" altLang="en-US" sz="2400" b="1" dirty="0"/>
                <a:t>生命保険で備えることができる４つの保障分野</a:t>
              </a:r>
            </a:p>
          </p:txBody>
        </p:sp>
      </p:grpSp>
      <p:pic>
        <p:nvPicPr>
          <p:cNvPr id="15" name="図 14">
            <a:extLst>
              <a:ext uri="{FF2B5EF4-FFF2-40B4-BE49-F238E27FC236}">
                <a16:creationId xmlns:a16="http://schemas.microsoft.com/office/drawing/2014/main" id="{2863288A-FC37-0FAF-D9DE-7B4C15EF6744}"/>
              </a:ext>
            </a:extLst>
          </p:cNvPr>
          <p:cNvPicPr>
            <a:picLocks noChangeAspect="1"/>
          </p:cNvPicPr>
          <p:nvPr/>
        </p:nvPicPr>
        <p:blipFill>
          <a:blip r:embed="rId4">
            <a:extLst>
              <a:ext uri="{28A0092B-C50C-407E-A947-70E740481C1C}">
                <a14:useLocalDpi xmlns:a14="http://schemas.microsoft.com/office/drawing/2010/main" val="0"/>
              </a:ext>
            </a:extLst>
          </a:blip>
          <a:srcRect l="77414" t="-3468"/>
          <a:stretch>
            <a:fillRect/>
          </a:stretch>
        </p:blipFill>
        <p:spPr>
          <a:xfrm>
            <a:off x="722905" y="5661280"/>
            <a:ext cx="1440000" cy="430335"/>
          </a:xfrm>
          <a:prstGeom prst="rect">
            <a:avLst/>
          </a:prstGeom>
        </p:spPr>
      </p:pic>
      <p:pic>
        <p:nvPicPr>
          <p:cNvPr id="17" name="図 16">
            <a:extLst>
              <a:ext uri="{FF2B5EF4-FFF2-40B4-BE49-F238E27FC236}">
                <a16:creationId xmlns:a16="http://schemas.microsoft.com/office/drawing/2014/main" id="{4504A4A0-FD5D-414F-F93A-9014C877BFDA}"/>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2323568" y="2195611"/>
            <a:ext cx="8891304" cy="3964016"/>
          </a:xfrm>
          <a:prstGeom prst="rect">
            <a:avLst/>
          </a:prstGeom>
        </p:spPr>
      </p:pic>
      <p:pic>
        <p:nvPicPr>
          <p:cNvPr id="19" name="図 18">
            <a:extLst>
              <a:ext uri="{FF2B5EF4-FFF2-40B4-BE49-F238E27FC236}">
                <a16:creationId xmlns:a16="http://schemas.microsoft.com/office/drawing/2014/main" id="{EB09F720-1B67-9F16-4F7E-54720855A778}"/>
              </a:ext>
            </a:extLst>
          </p:cNvPr>
          <p:cNvPicPr>
            <a:picLocks noChangeAspect="1"/>
          </p:cNvPicPr>
          <p:nvPr/>
        </p:nvPicPr>
        <p:blipFill>
          <a:blip r:embed="rId4">
            <a:extLst>
              <a:ext uri="{28A0092B-C50C-407E-A947-70E740481C1C}">
                <a14:useLocalDpi xmlns:a14="http://schemas.microsoft.com/office/drawing/2010/main" val="0"/>
              </a:ext>
            </a:extLst>
          </a:blip>
          <a:srcRect l="51507" t="-8938" r="25901" b="-1"/>
          <a:stretch>
            <a:fillRect/>
          </a:stretch>
        </p:blipFill>
        <p:spPr>
          <a:xfrm>
            <a:off x="719730" y="5168906"/>
            <a:ext cx="1440000" cy="452957"/>
          </a:xfrm>
          <a:prstGeom prst="rect">
            <a:avLst/>
          </a:prstGeom>
        </p:spPr>
      </p:pic>
      <p:pic>
        <p:nvPicPr>
          <p:cNvPr id="21" name="図 20">
            <a:extLst>
              <a:ext uri="{FF2B5EF4-FFF2-40B4-BE49-F238E27FC236}">
                <a16:creationId xmlns:a16="http://schemas.microsoft.com/office/drawing/2014/main" id="{6C3C2CBC-BFC5-1CB9-97C4-77F6A8E49F70}"/>
              </a:ext>
            </a:extLst>
          </p:cNvPr>
          <p:cNvPicPr>
            <a:picLocks noChangeAspect="1"/>
          </p:cNvPicPr>
          <p:nvPr/>
        </p:nvPicPr>
        <p:blipFill>
          <a:blip r:embed="rId4">
            <a:extLst>
              <a:ext uri="{28A0092B-C50C-407E-A947-70E740481C1C}">
                <a14:useLocalDpi xmlns:a14="http://schemas.microsoft.com/office/drawing/2010/main" val="0"/>
              </a:ext>
            </a:extLst>
          </a:blip>
          <a:srcRect l="25653" t="-1" r="51415" b="-2706"/>
          <a:stretch>
            <a:fillRect/>
          </a:stretch>
        </p:blipFill>
        <p:spPr>
          <a:xfrm>
            <a:off x="737184" y="4645277"/>
            <a:ext cx="1440000" cy="420712"/>
          </a:xfrm>
          <a:prstGeom prst="rect">
            <a:avLst/>
          </a:prstGeom>
        </p:spPr>
      </p:pic>
      <p:pic>
        <p:nvPicPr>
          <p:cNvPr id="23" name="図 22">
            <a:extLst>
              <a:ext uri="{FF2B5EF4-FFF2-40B4-BE49-F238E27FC236}">
                <a16:creationId xmlns:a16="http://schemas.microsoft.com/office/drawing/2014/main" id="{AC7FFCAF-1C09-5A70-27EB-6E30B9E73614}"/>
              </a:ext>
            </a:extLst>
          </p:cNvPr>
          <p:cNvPicPr>
            <a:picLocks noChangeAspect="1"/>
          </p:cNvPicPr>
          <p:nvPr/>
        </p:nvPicPr>
        <p:blipFill>
          <a:blip r:embed="rId4">
            <a:extLst>
              <a:ext uri="{28A0092B-C50C-407E-A947-70E740481C1C}">
                <a14:useLocalDpi xmlns:a14="http://schemas.microsoft.com/office/drawing/2010/main" val="0"/>
              </a:ext>
            </a:extLst>
          </a:blip>
          <a:srcRect r="77317"/>
          <a:stretch>
            <a:fillRect/>
          </a:stretch>
        </p:blipFill>
        <p:spPr>
          <a:xfrm>
            <a:off x="711784" y="3211753"/>
            <a:ext cx="1440000" cy="414139"/>
          </a:xfrm>
          <a:prstGeom prst="rect">
            <a:avLst/>
          </a:prstGeom>
        </p:spPr>
      </p:pic>
      <p:sp>
        <p:nvSpPr>
          <p:cNvPr id="25" name="テキスト ボックス 24">
            <a:extLst>
              <a:ext uri="{FF2B5EF4-FFF2-40B4-BE49-F238E27FC236}">
                <a16:creationId xmlns:a16="http://schemas.microsoft.com/office/drawing/2014/main" id="{AF0410B4-6B84-AA80-BF9D-264266D762D4}"/>
              </a:ext>
            </a:extLst>
          </p:cNvPr>
          <p:cNvSpPr txBox="1"/>
          <p:nvPr/>
        </p:nvSpPr>
        <p:spPr>
          <a:xfrm>
            <a:off x="6915150" y="6152439"/>
            <a:ext cx="4905832" cy="307777"/>
          </a:xfrm>
          <a:prstGeom prst="rect">
            <a:avLst/>
          </a:prstGeom>
          <a:noFill/>
        </p:spPr>
        <p:txBody>
          <a:bodyPr wrap="square">
            <a:spAutoFit/>
          </a:bodyPr>
          <a:lstStyle/>
          <a:p>
            <a:r>
              <a:rPr lang="ja-JP" altLang="en-US" sz="1400" i="0" u="none" strike="noStrike" baseline="0" dirty="0">
                <a:latin typeface="PUDShinGoPr6N-Regular"/>
              </a:rPr>
              <a:t>・上図は例示で、この他にも様々な生命保険がある。</a:t>
            </a:r>
            <a:endParaRPr lang="ja-JP" altLang="en-US" sz="4400" dirty="0"/>
          </a:p>
        </p:txBody>
      </p:sp>
      <p:sp>
        <p:nvSpPr>
          <p:cNvPr id="14" name="フッター プレースホルダー 5">
            <a:extLst>
              <a:ext uri="{FF2B5EF4-FFF2-40B4-BE49-F238E27FC236}">
                <a16:creationId xmlns:a16="http://schemas.microsoft.com/office/drawing/2014/main" id="{8BC0AB38-A83D-790D-FC10-07E9BCAD40C8}"/>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133452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64627-CC4A-9F84-8CB7-E670D5E10CD2}"/>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28E10FD2-34DD-EEF0-4B5B-68E64949C078}"/>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C8D9825-22B2-6709-EBA6-CAC60ED803DC}"/>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2</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6FE7CE0D-70CE-C3C2-8354-B6902E3A6FE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A1F358C9-EDA3-BB30-B071-A7AFD687E674}"/>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1BE28C25-1B2E-900A-3324-4E03393940FC}"/>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602EBEF1-C07B-5875-8953-61B882F4FF87}"/>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31</a:t>
              </a:r>
              <a:r>
                <a:rPr kumimoji="1" lang="ja-JP" altLang="en-US" sz="1400" dirty="0"/>
                <a:t>ページ</a:t>
              </a:r>
            </a:p>
          </p:txBody>
        </p:sp>
      </p:grpSp>
      <p:pic>
        <p:nvPicPr>
          <p:cNvPr id="3" name="図 2">
            <a:extLst>
              <a:ext uri="{FF2B5EF4-FFF2-40B4-BE49-F238E27FC236}">
                <a16:creationId xmlns:a16="http://schemas.microsoft.com/office/drawing/2014/main" id="{74F7F5AB-8A96-18ED-4DCE-004C0C6FC8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EE6DE94E-4557-B50A-B280-8696EB9708ED}"/>
              </a:ext>
            </a:extLst>
          </p:cNvPr>
          <p:cNvGrpSpPr/>
          <p:nvPr/>
        </p:nvGrpSpPr>
        <p:grpSpPr>
          <a:xfrm>
            <a:off x="899999" y="1892342"/>
            <a:ext cx="10107465" cy="499765"/>
            <a:chOff x="668991" y="1990902"/>
            <a:chExt cx="5738032" cy="499765"/>
          </a:xfrm>
        </p:grpSpPr>
        <p:sp>
          <p:nvSpPr>
            <p:cNvPr id="10" name="テキスト ボックス 9">
              <a:extLst>
                <a:ext uri="{FF2B5EF4-FFF2-40B4-BE49-F238E27FC236}">
                  <a16:creationId xmlns:a16="http://schemas.microsoft.com/office/drawing/2014/main" id="{C1124D82-A7CD-8949-53FF-062186B95B9F}"/>
                </a:ext>
              </a:extLst>
            </p:cNvPr>
            <p:cNvSpPr txBox="1"/>
            <p:nvPr/>
          </p:nvSpPr>
          <p:spPr>
            <a:xfrm>
              <a:off x="668991" y="1990902"/>
              <a:ext cx="681015" cy="461665"/>
            </a:xfrm>
            <a:prstGeom prst="homePlate">
              <a:avLst/>
            </a:prstGeom>
            <a:solidFill>
              <a:srgbClr val="F08200"/>
            </a:solidFill>
          </p:spPr>
          <p:txBody>
            <a:bodyPr wrap="square" rtlCol="0" anchor="ctr">
              <a:spAutoFit/>
            </a:bodyPr>
            <a:lstStyle/>
            <a:p>
              <a:pPr algn="ctr"/>
              <a:r>
                <a:rPr lang="ja-JP" altLang="en-US" sz="2400" b="1" dirty="0">
                  <a:solidFill>
                    <a:schemeClr val="bg1"/>
                  </a:solidFill>
                </a:rPr>
                <a:t>参考</a:t>
              </a:r>
              <a:endParaRPr kumimoji="1"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D647BDC-8871-8C14-F0A9-3D9B73DC6C28}"/>
                </a:ext>
              </a:extLst>
            </p:cNvPr>
            <p:cNvSpPr txBox="1"/>
            <p:nvPr/>
          </p:nvSpPr>
          <p:spPr>
            <a:xfrm>
              <a:off x="1363265" y="2029002"/>
              <a:ext cx="5043758" cy="461665"/>
            </a:xfrm>
            <a:prstGeom prst="rect">
              <a:avLst/>
            </a:prstGeom>
            <a:noFill/>
          </p:spPr>
          <p:txBody>
            <a:bodyPr wrap="square">
              <a:spAutoFit/>
            </a:bodyPr>
            <a:lstStyle/>
            <a:p>
              <a:r>
                <a:rPr lang="ja-JP" altLang="en-US" sz="2400" b="1" dirty="0"/>
                <a:t>生命保険に関するデータのご紹介 </a:t>
              </a:r>
              <a:r>
                <a:rPr lang="en-US" altLang="ja-JP" b="1" dirty="0"/>
                <a:t>(</a:t>
              </a:r>
              <a:r>
                <a:rPr lang="ja-JP" altLang="en-US" b="1" dirty="0"/>
                <a:t>生命保険文化センターホームページ</a:t>
              </a:r>
              <a:r>
                <a:rPr lang="en-US" altLang="ja-JP" b="1" dirty="0"/>
                <a:t>)</a:t>
              </a:r>
              <a:endParaRPr lang="ja-JP" altLang="en-US" sz="2400" b="1" dirty="0"/>
            </a:p>
          </p:txBody>
        </p:sp>
      </p:grpSp>
      <p:sp>
        <p:nvSpPr>
          <p:cNvPr id="16" name="テキスト ボックス 15">
            <a:extLst>
              <a:ext uri="{FF2B5EF4-FFF2-40B4-BE49-F238E27FC236}">
                <a16:creationId xmlns:a16="http://schemas.microsoft.com/office/drawing/2014/main" id="{1163481F-0B55-FDE4-B71B-7ADCD2018539}"/>
              </a:ext>
            </a:extLst>
          </p:cNvPr>
          <p:cNvSpPr txBox="1"/>
          <p:nvPr/>
        </p:nvSpPr>
        <p:spPr>
          <a:xfrm>
            <a:off x="820747" y="2596074"/>
            <a:ext cx="4686916" cy="646331"/>
          </a:xfrm>
          <a:prstGeom prst="rect">
            <a:avLst/>
          </a:prstGeom>
          <a:noFill/>
        </p:spPr>
        <p:txBody>
          <a:bodyPr wrap="square">
            <a:spAutoFit/>
          </a:bodyPr>
          <a:lstStyle/>
          <a:p>
            <a:r>
              <a:rPr lang="ja-JP" altLang="en-US" dirty="0"/>
              <a:t>生命保険の仕組みや種類の解説ページ、</a:t>
            </a:r>
            <a:endParaRPr lang="en-US" altLang="ja-JP" dirty="0"/>
          </a:p>
          <a:p>
            <a:r>
              <a:rPr lang="ja-JP" altLang="en-US" dirty="0"/>
              <a:t>よくある質問を Q&amp;A 形式で掲載しています。</a:t>
            </a:r>
          </a:p>
        </p:txBody>
      </p:sp>
      <p:sp>
        <p:nvSpPr>
          <p:cNvPr id="18" name="テキスト ボックス 17">
            <a:extLst>
              <a:ext uri="{FF2B5EF4-FFF2-40B4-BE49-F238E27FC236}">
                <a16:creationId xmlns:a16="http://schemas.microsoft.com/office/drawing/2014/main" id="{1C2D2C76-36AB-18C2-E408-20FC4FFE4C87}"/>
              </a:ext>
            </a:extLst>
          </p:cNvPr>
          <p:cNvSpPr txBox="1"/>
          <p:nvPr/>
        </p:nvSpPr>
        <p:spPr>
          <a:xfrm>
            <a:off x="6716285" y="2549526"/>
            <a:ext cx="5278323" cy="646331"/>
          </a:xfrm>
          <a:prstGeom prst="rect">
            <a:avLst/>
          </a:prstGeom>
          <a:noFill/>
        </p:spPr>
        <p:txBody>
          <a:bodyPr wrap="square">
            <a:spAutoFit/>
          </a:bodyPr>
          <a:lstStyle/>
          <a:p>
            <a:r>
              <a:rPr lang="ja-JP" altLang="en-US" dirty="0"/>
              <a:t>保険金・給付金の請求から受取りについて、</a:t>
            </a:r>
            <a:endParaRPr lang="en-US" altLang="ja-JP" dirty="0"/>
          </a:p>
          <a:p>
            <a:r>
              <a:rPr lang="ja-JP" altLang="en-US" dirty="0"/>
              <a:t>知っておきたい基本的なことをまとめています。</a:t>
            </a:r>
          </a:p>
        </p:txBody>
      </p:sp>
      <p:cxnSp>
        <p:nvCxnSpPr>
          <p:cNvPr id="20" name="直線コネクタ 19">
            <a:extLst>
              <a:ext uri="{FF2B5EF4-FFF2-40B4-BE49-F238E27FC236}">
                <a16:creationId xmlns:a16="http://schemas.microsoft.com/office/drawing/2014/main" id="{ED2B3531-B980-E7C5-6F6E-867B5A7CFAA3}"/>
              </a:ext>
            </a:extLst>
          </p:cNvPr>
          <p:cNvCxnSpPr/>
          <p:nvPr/>
        </p:nvCxnSpPr>
        <p:spPr>
          <a:xfrm>
            <a:off x="6480769" y="2612473"/>
            <a:ext cx="0" cy="3528000"/>
          </a:xfrm>
          <a:prstGeom prst="line">
            <a:avLst/>
          </a:prstGeom>
          <a:ln w="38100">
            <a:solidFill>
              <a:schemeClr val="accent2"/>
            </a:solidFill>
            <a:prstDash val="sysDot"/>
          </a:ln>
        </p:spPr>
        <p:style>
          <a:lnRef idx="2">
            <a:schemeClr val="accent1"/>
          </a:lnRef>
          <a:fillRef idx="0">
            <a:schemeClr val="accent1"/>
          </a:fillRef>
          <a:effectRef idx="1">
            <a:schemeClr val="accent1"/>
          </a:effectRef>
          <a:fontRef idx="minor">
            <a:schemeClr val="tx1"/>
          </a:fontRef>
        </p:style>
      </p:cxnSp>
      <p:grpSp>
        <p:nvGrpSpPr>
          <p:cNvPr id="47" name="グループ化 46">
            <a:extLst>
              <a:ext uri="{FF2B5EF4-FFF2-40B4-BE49-F238E27FC236}">
                <a16:creationId xmlns:a16="http://schemas.microsoft.com/office/drawing/2014/main" id="{0414C631-C26C-EA1E-51AB-9450F5D4BB71}"/>
              </a:ext>
            </a:extLst>
          </p:cNvPr>
          <p:cNvGrpSpPr>
            <a:grpSpLocks noGrp="1" noUngrp="1" noRot="1" noMove="1" noResize="1"/>
          </p:cNvGrpSpPr>
          <p:nvPr/>
        </p:nvGrpSpPr>
        <p:grpSpPr>
          <a:xfrm>
            <a:off x="6730526" y="3324920"/>
            <a:ext cx="5015919" cy="2748611"/>
            <a:chOff x="6414078" y="3198765"/>
            <a:chExt cx="5015919" cy="2748611"/>
          </a:xfrm>
        </p:grpSpPr>
        <p:grpSp>
          <p:nvGrpSpPr>
            <p:cNvPr id="45" name="グループ化 44">
              <a:extLst>
                <a:ext uri="{FF2B5EF4-FFF2-40B4-BE49-F238E27FC236}">
                  <a16:creationId xmlns:a16="http://schemas.microsoft.com/office/drawing/2014/main" id="{BCC90821-B70D-1E0F-57EF-80AE8B668471}"/>
                </a:ext>
              </a:extLst>
            </p:cNvPr>
            <p:cNvGrpSpPr>
              <a:grpSpLocks noGrp="1" noUngrp="1" noRot="1" noMove="1" noResize="1"/>
            </p:cNvGrpSpPr>
            <p:nvPr/>
          </p:nvGrpSpPr>
          <p:grpSpPr>
            <a:xfrm>
              <a:off x="6414078" y="3198765"/>
              <a:ext cx="5015919" cy="603134"/>
              <a:chOff x="6414078" y="3198765"/>
              <a:chExt cx="5015919" cy="603134"/>
            </a:xfrm>
          </p:grpSpPr>
          <p:sp>
            <p:nvSpPr>
              <p:cNvPr id="36" name="テキスト ボックス 35">
                <a:extLst>
                  <a:ext uri="{FF2B5EF4-FFF2-40B4-BE49-F238E27FC236}">
                    <a16:creationId xmlns:a16="http://schemas.microsoft.com/office/drawing/2014/main" id="{DAAE0323-1981-0DCC-1754-683446C0ECDB}"/>
                  </a:ext>
                </a:extLst>
              </p:cNvPr>
              <p:cNvSpPr txBox="1">
                <a:spLocks noGrp="1" noRot="1" noMove="1" noResize="1" noEditPoints="1" noAdjustHandles="1" noChangeArrowheads="1" noChangeShapeType="1"/>
              </p:cNvSpPr>
              <p:nvPr/>
            </p:nvSpPr>
            <p:spPr>
              <a:xfrm>
                <a:off x="6414078" y="3198765"/>
                <a:ext cx="5015919" cy="369332"/>
              </a:xfrm>
              <a:prstGeom prst="rect">
                <a:avLst/>
              </a:prstGeom>
              <a:noFill/>
            </p:spPr>
            <p:txBody>
              <a:bodyPr wrap="square">
                <a:spAutoFit/>
              </a:bodyPr>
              <a:lstStyle/>
              <a:p>
                <a:r>
                  <a:rPr lang="ja-JP" altLang="en-US" b="1" dirty="0">
                    <a:solidFill>
                      <a:schemeClr val="accent2"/>
                    </a:solidFill>
                  </a:rPr>
                  <a:t>●</a:t>
                </a:r>
                <a:r>
                  <a:rPr lang="ja-JP" altLang="en-US" b="1" dirty="0"/>
                  <a:t>保険金・給付金の請求から受取りまでの手引</a:t>
                </a:r>
              </a:p>
            </p:txBody>
          </p:sp>
          <p:sp>
            <p:nvSpPr>
              <p:cNvPr id="38" name="テキスト ボックス 37">
                <a:extLst>
                  <a:ext uri="{FF2B5EF4-FFF2-40B4-BE49-F238E27FC236}">
                    <a16:creationId xmlns:a16="http://schemas.microsoft.com/office/drawing/2014/main" id="{BB2BE17E-0AD0-B7CA-6708-D6750D197201}"/>
                  </a:ext>
                </a:extLst>
              </p:cNvPr>
              <p:cNvSpPr txBox="1">
                <a:spLocks noGrp="1" noRot="1" noMove="1" noResize="1" noEditPoints="1" noAdjustHandles="1" noChangeArrowheads="1" noChangeShapeType="1"/>
              </p:cNvSpPr>
              <p:nvPr/>
            </p:nvSpPr>
            <p:spPr>
              <a:xfrm>
                <a:off x="6690830" y="3494122"/>
                <a:ext cx="4686916" cy="307777"/>
              </a:xfrm>
              <a:prstGeom prst="rect">
                <a:avLst/>
              </a:prstGeom>
              <a:noFill/>
            </p:spPr>
            <p:txBody>
              <a:bodyPr wrap="square">
                <a:spAutoFit/>
              </a:bodyPr>
              <a:lstStyle/>
              <a:p>
                <a:r>
                  <a:rPr lang="en-US" altLang="ja-JP" sz="1400" dirty="0">
                    <a:hlinkClick r:id="rId4"/>
                  </a:rPr>
                  <a:t>https://www.jili.or.jp/seikyutebiki/index.html</a:t>
                </a:r>
                <a:r>
                  <a:rPr lang="ja-JP" altLang="en-US" sz="1400" dirty="0"/>
                  <a:t>　</a:t>
                </a:r>
              </a:p>
            </p:txBody>
          </p:sp>
        </p:grpSp>
        <p:pic>
          <p:nvPicPr>
            <p:cNvPr id="41" name="図 40">
              <a:extLst>
                <a:ext uri="{FF2B5EF4-FFF2-40B4-BE49-F238E27FC236}">
                  <a16:creationId xmlns:a16="http://schemas.microsoft.com/office/drawing/2014/main" id="{3DDBCDC7-F22C-47E5-8822-FFCEF5C59286}"/>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6786080" y="3819672"/>
              <a:ext cx="1504443" cy="2127704"/>
            </a:xfrm>
            <a:prstGeom prst="rect">
              <a:avLst/>
            </a:prstGeom>
            <a:ln>
              <a:solidFill>
                <a:schemeClr val="bg1">
                  <a:lumMod val="50000"/>
                </a:schemeClr>
              </a:solidFill>
            </a:ln>
          </p:spPr>
        </p:pic>
      </p:grpSp>
      <p:sp>
        <p:nvSpPr>
          <p:cNvPr id="14" name="テキスト ボックス 13">
            <a:extLst>
              <a:ext uri="{FF2B5EF4-FFF2-40B4-BE49-F238E27FC236}">
                <a16:creationId xmlns:a16="http://schemas.microsoft.com/office/drawing/2014/main" id="{EF164779-D16B-8266-C0FE-D3A10C5FB2B7}"/>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0E657A1D-24E3-1900-CF12-445729E15C6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pic>
        <p:nvPicPr>
          <p:cNvPr id="15" name="図 14">
            <a:extLst>
              <a:ext uri="{FF2B5EF4-FFF2-40B4-BE49-F238E27FC236}">
                <a16:creationId xmlns:a16="http://schemas.microsoft.com/office/drawing/2014/main" id="{AD0D77D1-011D-0CC5-69FD-873DDA48697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tretch>
            <a:fillRect/>
          </a:stretch>
        </p:blipFill>
        <p:spPr>
          <a:xfrm>
            <a:off x="9013877" y="4020181"/>
            <a:ext cx="831853" cy="863850"/>
          </a:xfrm>
          <a:prstGeom prst="rect">
            <a:avLst/>
          </a:prstGeom>
        </p:spPr>
      </p:pic>
      <p:grpSp>
        <p:nvGrpSpPr>
          <p:cNvPr id="29" name="グループ化 28">
            <a:extLst>
              <a:ext uri="{FF2B5EF4-FFF2-40B4-BE49-F238E27FC236}">
                <a16:creationId xmlns:a16="http://schemas.microsoft.com/office/drawing/2014/main" id="{6659D803-01EF-3BA7-B911-379366443506}"/>
              </a:ext>
            </a:extLst>
          </p:cNvPr>
          <p:cNvGrpSpPr>
            <a:grpSpLocks noGrp="1" noUngrp="1" noRot="1" noMove="1" noResize="1"/>
          </p:cNvGrpSpPr>
          <p:nvPr/>
        </p:nvGrpSpPr>
        <p:grpSpPr>
          <a:xfrm>
            <a:off x="810915" y="3333613"/>
            <a:ext cx="5434339" cy="2540913"/>
            <a:chOff x="820747" y="3304117"/>
            <a:chExt cx="5434339" cy="2540913"/>
          </a:xfrm>
        </p:grpSpPr>
        <p:grpSp>
          <p:nvGrpSpPr>
            <p:cNvPr id="46" name="グループ化 45">
              <a:extLst>
                <a:ext uri="{FF2B5EF4-FFF2-40B4-BE49-F238E27FC236}">
                  <a16:creationId xmlns:a16="http://schemas.microsoft.com/office/drawing/2014/main" id="{B5D85795-2D35-640D-D7A0-A802D07CF2D2}"/>
                </a:ext>
              </a:extLst>
            </p:cNvPr>
            <p:cNvGrpSpPr>
              <a:grpSpLocks noGrp="1" noUngrp="1" noRot="1" noMove="1" noResize="1"/>
            </p:cNvGrpSpPr>
            <p:nvPr/>
          </p:nvGrpSpPr>
          <p:grpSpPr>
            <a:xfrm>
              <a:off x="820747" y="3397687"/>
              <a:ext cx="4946505" cy="2433830"/>
              <a:chOff x="1033348" y="3201922"/>
              <a:chExt cx="4946505" cy="2433830"/>
            </a:xfrm>
          </p:grpSpPr>
          <p:grpSp>
            <p:nvGrpSpPr>
              <p:cNvPr id="42" name="グループ化 41">
                <a:extLst>
                  <a:ext uri="{FF2B5EF4-FFF2-40B4-BE49-F238E27FC236}">
                    <a16:creationId xmlns:a16="http://schemas.microsoft.com/office/drawing/2014/main" id="{494F3038-84F8-BB72-9A35-D4056944B022}"/>
                  </a:ext>
                </a:extLst>
              </p:cNvPr>
              <p:cNvGrpSpPr>
                <a:grpSpLocks noGrp="1" noUngrp="1" noRot="1" noMove="1" noResize="1"/>
              </p:cNvGrpSpPr>
              <p:nvPr/>
            </p:nvGrpSpPr>
            <p:grpSpPr>
              <a:xfrm>
                <a:off x="1033348" y="3201922"/>
                <a:ext cx="4927455" cy="568589"/>
                <a:chOff x="1033348" y="3201922"/>
                <a:chExt cx="4927455" cy="568589"/>
              </a:xfrm>
            </p:grpSpPr>
            <p:sp>
              <p:nvSpPr>
                <p:cNvPr id="22" name="テキスト ボックス 21">
                  <a:extLst>
                    <a:ext uri="{FF2B5EF4-FFF2-40B4-BE49-F238E27FC236}">
                      <a16:creationId xmlns:a16="http://schemas.microsoft.com/office/drawing/2014/main" id="{0E3AD00E-FBCF-D93B-3544-E6F8D5147CC1}"/>
                    </a:ext>
                  </a:extLst>
                </p:cNvPr>
                <p:cNvSpPr txBox="1">
                  <a:spLocks noGrp="1" noRot="1" noMove="1" noResize="1" noEditPoints="1" noAdjustHandles="1" noChangeArrowheads="1" noChangeShapeType="1"/>
                </p:cNvSpPr>
                <p:nvPr/>
              </p:nvSpPr>
              <p:spPr>
                <a:xfrm>
                  <a:off x="1273887" y="3462734"/>
                  <a:ext cx="4686916" cy="307777"/>
                </a:xfrm>
                <a:prstGeom prst="rect">
                  <a:avLst/>
                </a:prstGeom>
                <a:noFill/>
              </p:spPr>
              <p:txBody>
                <a:bodyPr wrap="square">
                  <a:spAutoFit/>
                </a:bodyPr>
                <a:lstStyle/>
                <a:p>
                  <a:r>
                    <a:rPr lang="ja-JP" altLang="en-US" sz="1400" dirty="0">
                      <a:hlinkClick r:id="rId7"/>
                    </a:rPr>
                    <a:t>https://www.jili.or.jp/knows_learns/basic/index.html</a:t>
                  </a:r>
                  <a:r>
                    <a:rPr lang="ja-JP" altLang="en-US" sz="1400" dirty="0"/>
                    <a:t>　</a:t>
                  </a:r>
                </a:p>
              </p:txBody>
            </p:sp>
            <p:sp>
              <p:nvSpPr>
                <p:cNvPr id="24" name="テキスト ボックス 23">
                  <a:extLst>
                    <a:ext uri="{FF2B5EF4-FFF2-40B4-BE49-F238E27FC236}">
                      <a16:creationId xmlns:a16="http://schemas.microsoft.com/office/drawing/2014/main" id="{CDA6237B-94E6-BC25-E783-AB379EEC629A}"/>
                    </a:ext>
                  </a:extLst>
                </p:cNvPr>
                <p:cNvSpPr txBox="1">
                  <a:spLocks noGrp="1" noRot="1" noMove="1" noResize="1" noEditPoints="1" noAdjustHandles="1" noChangeArrowheads="1" noChangeShapeType="1"/>
                </p:cNvSpPr>
                <p:nvPr/>
              </p:nvSpPr>
              <p:spPr>
                <a:xfrm>
                  <a:off x="1033348" y="3201922"/>
                  <a:ext cx="2929051" cy="369332"/>
                </a:xfrm>
                <a:prstGeom prst="rect">
                  <a:avLst/>
                </a:prstGeom>
                <a:noFill/>
              </p:spPr>
              <p:txBody>
                <a:bodyPr wrap="square">
                  <a:spAutoFit/>
                </a:bodyPr>
                <a:lstStyle/>
                <a:p>
                  <a:r>
                    <a:rPr lang="ja-JP" altLang="en-US" b="1" dirty="0">
                      <a:solidFill>
                        <a:schemeClr val="accent2"/>
                      </a:solidFill>
                    </a:rPr>
                    <a:t>●</a:t>
                  </a:r>
                  <a:r>
                    <a:rPr lang="ja-JP" altLang="en-US" b="1" dirty="0"/>
                    <a:t>生命保険の基礎知識</a:t>
                  </a:r>
                </a:p>
              </p:txBody>
            </p:sp>
          </p:grpSp>
          <p:grpSp>
            <p:nvGrpSpPr>
              <p:cNvPr id="43" name="グループ化 42">
                <a:extLst>
                  <a:ext uri="{FF2B5EF4-FFF2-40B4-BE49-F238E27FC236}">
                    <a16:creationId xmlns:a16="http://schemas.microsoft.com/office/drawing/2014/main" id="{47178631-797B-05ED-0EE0-97FFB01BA0E9}"/>
                  </a:ext>
                </a:extLst>
              </p:cNvPr>
              <p:cNvGrpSpPr>
                <a:grpSpLocks noGrp="1" noUngrp="1" noRot="1" noMove="1" noResize="1"/>
              </p:cNvGrpSpPr>
              <p:nvPr/>
            </p:nvGrpSpPr>
            <p:grpSpPr>
              <a:xfrm>
                <a:off x="1033348" y="4090733"/>
                <a:ext cx="4934567" cy="594961"/>
                <a:chOff x="1033348" y="4090733"/>
                <a:chExt cx="4934567" cy="594961"/>
              </a:xfrm>
            </p:grpSpPr>
            <p:sp>
              <p:nvSpPr>
                <p:cNvPr id="26" name="テキスト ボックス 25">
                  <a:extLst>
                    <a:ext uri="{FF2B5EF4-FFF2-40B4-BE49-F238E27FC236}">
                      <a16:creationId xmlns:a16="http://schemas.microsoft.com/office/drawing/2014/main" id="{2DC18E89-E80F-FC76-3C16-76C774EF1E22}"/>
                    </a:ext>
                  </a:extLst>
                </p:cNvPr>
                <p:cNvSpPr txBox="1">
                  <a:spLocks noGrp="1" noRot="1" noMove="1" noResize="1" noEditPoints="1" noAdjustHandles="1" noChangeArrowheads="1" noChangeShapeType="1"/>
                </p:cNvSpPr>
                <p:nvPr/>
              </p:nvSpPr>
              <p:spPr>
                <a:xfrm>
                  <a:off x="1033348" y="4090733"/>
                  <a:ext cx="4519727" cy="369332"/>
                </a:xfrm>
                <a:prstGeom prst="rect">
                  <a:avLst/>
                </a:prstGeom>
                <a:noFill/>
              </p:spPr>
              <p:txBody>
                <a:bodyPr wrap="square">
                  <a:spAutoFit/>
                </a:bodyPr>
                <a:lstStyle/>
                <a:p>
                  <a:r>
                    <a:rPr lang="ja-JP" altLang="en-US" b="1" dirty="0">
                      <a:solidFill>
                        <a:schemeClr val="accent2"/>
                      </a:solidFill>
                    </a:rPr>
                    <a:t>●</a:t>
                  </a:r>
                  <a:r>
                    <a:rPr lang="ja-JP" altLang="en-US" b="1" dirty="0"/>
                    <a:t>生命保険の種類</a:t>
                  </a:r>
                  <a:r>
                    <a:rPr lang="en-US" altLang="ja-JP" sz="1600" b="1" dirty="0"/>
                    <a:t>(</a:t>
                  </a:r>
                  <a:r>
                    <a:rPr lang="ja-JP" altLang="ja-JP" sz="1600" b="1" dirty="0"/>
                    <a:t>主契約・特約・その他</a:t>
                  </a:r>
                  <a:r>
                    <a:rPr lang="en-US" altLang="ja-JP" sz="1600" b="1" dirty="0"/>
                    <a:t>)</a:t>
                  </a:r>
                  <a:endParaRPr lang="ja-JP" altLang="en-US" b="1" dirty="0"/>
                </a:p>
              </p:txBody>
            </p:sp>
            <p:sp>
              <p:nvSpPr>
                <p:cNvPr id="28" name="テキスト ボックス 27">
                  <a:extLst>
                    <a:ext uri="{FF2B5EF4-FFF2-40B4-BE49-F238E27FC236}">
                      <a16:creationId xmlns:a16="http://schemas.microsoft.com/office/drawing/2014/main" id="{F092C486-8A36-C1E5-CFE9-7EE10D6DB21B}"/>
                    </a:ext>
                  </a:extLst>
                </p:cNvPr>
                <p:cNvSpPr txBox="1">
                  <a:spLocks noGrp="1" noRot="1" noMove="1" noResize="1" noEditPoints="1" noAdjustHandles="1" noChangeArrowheads="1" noChangeShapeType="1"/>
                </p:cNvSpPr>
                <p:nvPr/>
              </p:nvSpPr>
              <p:spPr>
                <a:xfrm>
                  <a:off x="1280999" y="4377917"/>
                  <a:ext cx="4686916" cy="307777"/>
                </a:xfrm>
                <a:prstGeom prst="rect">
                  <a:avLst/>
                </a:prstGeom>
                <a:noFill/>
              </p:spPr>
              <p:txBody>
                <a:bodyPr wrap="square">
                  <a:spAutoFit/>
                </a:bodyPr>
                <a:lstStyle/>
                <a:p>
                  <a:r>
                    <a:rPr lang="en-US" altLang="ja-JP" sz="1400" dirty="0">
                      <a:hlinkClick r:id="rId8"/>
                    </a:rPr>
                    <a:t>https://www.jili.or.jp/knows_learns/kind/index.html</a:t>
                  </a:r>
                  <a:r>
                    <a:rPr lang="ja-JP" altLang="en-US" sz="1400" dirty="0"/>
                    <a:t>　</a:t>
                  </a:r>
                </a:p>
              </p:txBody>
            </p:sp>
          </p:grpSp>
          <p:grpSp>
            <p:nvGrpSpPr>
              <p:cNvPr id="44" name="グループ化 43">
                <a:extLst>
                  <a:ext uri="{FF2B5EF4-FFF2-40B4-BE49-F238E27FC236}">
                    <a16:creationId xmlns:a16="http://schemas.microsoft.com/office/drawing/2014/main" id="{E1E45AAB-C9F5-B2A4-0A79-B4FA02CA38D9}"/>
                  </a:ext>
                </a:extLst>
              </p:cNvPr>
              <p:cNvGrpSpPr>
                <a:grpSpLocks noGrp="1" noUngrp="1" noRot="1" noMove="1" noResize="1"/>
              </p:cNvGrpSpPr>
              <p:nvPr/>
            </p:nvGrpSpPr>
            <p:grpSpPr>
              <a:xfrm>
                <a:off x="1045287" y="5039965"/>
                <a:ext cx="4934566" cy="595787"/>
                <a:chOff x="1045287" y="5039965"/>
                <a:chExt cx="4934566" cy="595787"/>
              </a:xfrm>
            </p:grpSpPr>
            <p:sp>
              <p:nvSpPr>
                <p:cNvPr id="30" name="テキスト ボックス 29">
                  <a:extLst>
                    <a:ext uri="{FF2B5EF4-FFF2-40B4-BE49-F238E27FC236}">
                      <a16:creationId xmlns:a16="http://schemas.microsoft.com/office/drawing/2014/main" id="{A17A87AD-0DD9-6909-48D7-24FA30A0EBFC}"/>
                    </a:ext>
                  </a:extLst>
                </p:cNvPr>
                <p:cNvSpPr txBox="1">
                  <a:spLocks noGrp="1" noRot="1" noMove="1" noResize="1" noEditPoints="1" noAdjustHandles="1" noChangeArrowheads="1" noChangeShapeType="1"/>
                </p:cNvSpPr>
                <p:nvPr/>
              </p:nvSpPr>
              <p:spPr>
                <a:xfrm>
                  <a:off x="1045287" y="5039965"/>
                  <a:ext cx="4024427" cy="369332"/>
                </a:xfrm>
                <a:prstGeom prst="rect">
                  <a:avLst/>
                </a:prstGeom>
                <a:noFill/>
              </p:spPr>
              <p:txBody>
                <a:bodyPr wrap="square">
                  <a:spAutoFit/>
                </a:bodyPr>
                <a:lstStyle/>
                <a:p>
                  <a:r>
                    <a:rPr lang="ja-JP" altLang="en-US" b="1" dirty="0">
                      <a:solidFill>
                        <a:schemeClr val="accent2"/>
                      </a:solidFill>
                    </a:rPr>
                    <a:t>●</a:t>
                  </a:r>
                  <a:r>
                    <a:rPr lang="ja-JP" altLang="en-US" b="1" dirty="0"/>
                    <a:t>生命保険</a:t>
                  </a:r>
                  <a:r>
                    <a:rPr lang="en-US" altLang="ja-JP" b="1" dirty="0"/>
                    <a:t>Q&amp;A</a:t>
                  </a:r>
                  <a:endParaRPr lang="ja-JP" altLang="en-US" b="1" dirty="0"/>
                </a:p>
              </p:txBody>
            </p:sp>
            <p:sp>
              <p:nvSpPr>
                <p:cNvPr id="32" name="テキスト ボックス 31">
                  <a:extLst>
                    <a:ext uri="{FF2B5EF4-FFF2-40B4-BE49-F238E27FC236}">
                      <a16:creationId xmlns:a16="http://schemas.microsoft.com/office/drawing/2014/main" id="{13C8C9E2-26E0-3C2E-4C0D-DB4259C93A66}"/>
                    </a:ext>
                  </a:extLst>
                </p:cNvPr>
                <p:cNvSpPr txBox="1">
                  <a:spLocks noGrp="1" noRot="1" noMove="1" noResize="1" noEditPoints="1" noAdjustHandles="1" noChangeArrowheads="1" noChangeShapeType="1"/>
                </p:cNvSpPr>
                <p:nvPr/>
              </p:nvSpPr>
              <p:spPr>
                <a:xfrm>
                  <a:off x="1292937" y="5327975"/>
                  <a:ext cx="4686916" cy="307777"/>
                </a:xfrm>
                <a:prstGeom prst="rect">
                  <a:avLst/>
                </a:prstGeom>
                <a:noFill/>
              </p:spPr>
              <p:txBody>
                <a:bodyPr wrap="square">
                  <a:spAutoFit/>
                </a:bodyPr>
                <a:lstStyle/>
                <a:p>
                  <a:r>
                    <a:rPr lang="en-US" altLang="ja-JP" sz="1400" dirty="0">
                      <a:hlinkClick r:id="rId9"/>
                    </a:rPr>
                    <a:t>https://www.jili.or.jp/knows_learns/q_a/index.html</a:t>
                  </a:r>
                  <a:r>
                    <a:rPr lang="ja-JP" altLang="en-US" sz="1400" dirty="0"/>
                    <a:t>　</a:t>
                  </a:r>
                </a:p>
              </p:txBody>
            </p:sp>
          </p:grpSp>
        </p:grpSp>
        <p:pic>
          <p:nvPicPr>
            <p:cNvPr id="19" name="図 18">
              <a:extLst>
                <a:ext uri="{FF2B5EF4-FFF2-40B4-BE49-F238E27FC236}">
                  <a16:creationId xmlns:a16="http://schemas.microsoft.com/office/drawing/2014/main" id="{C241D958-9775-9F35-6792-8A18BEC3844C}"/>
                </a:ext>
              </a:extLst>
            </p:cNvPr>
            <p:cNvPicPr>
              <a:picLocks noGrp="1" noRot="1" noChangeAspect="1" noMove="1" noResize="1" noEditPoints="1" noAdjustHandles="1" noChangeArrowheads="1" noChangeShapeType="1" noCrop="1"/>
            </p:cNvPicPr>
            <p:nvPr/>
          </p:nvPicPr>
          <p:blipFill>
            <a:blip r:embed="rId10">
              <a:extLst>
                <a:ext uri="{28A0092B-C50C-407E-A947-70E740481C1C}">
                  <a14:useLocalDpi xmlns:a14="http://schemas.microsoft.com/office/drawing/2010/main" val="0"/>
                </a:ext>
              </a:extLst>
            </a:blip>
            <a:stretch>
              <a:fillRect/>
            </a:stretch>
          </p:blipFill>
          <p:spPr>
            <a:xfrm>
              <a:off x="5583486" y="3304117"/>
              <a:ext cx="670225" cy="670225"/>
            </a:xfrm>
            <a:prstGeom prst="rect">
              <a:avLst/>
            </a:prstGeom>
          </p:spPr>
        </p:pic>
        <p:pic>
          <p:nvPicPr>
            <p:cNvPr id="23" name="図 22">
              <a:extLst>
                <a:ext uri="{FF2B5EF4-FFF2-40B4-BE49-F238E27FC236}">
                  <a16:creationId xmlns:a16="http://schemas.microsoft.com/office/drawing/2014/main" id="{305D45E5-4463-BFAF-C6B3-76A43CCB0733}"/>
                </a:ext>
              </a:extLst>
            </p:cNvPr>
            <p:cNvPicPr>
              <a:picLocks noGrp="1" noRot="1" noChangeAspect="1" noMove="1" noResize="1" noEditPoints="1" noAdjustHandles="1" noChangeArrowheads="1" noChangeShapeType="1" noCrop="1"/>
            </p:cNvPicPr>
            <p:nvPr/>
          </p:nvPicPr>
          <p:blipFill>
            <a:blip r:embed="rId11">
              <a:extLst>
                <a:ext uri="{28A0092B-C50C-407E-A947-70E740481C1C}">
                  <a14:useLocalDpi xmlns:a14="http://schemas.microsoft.com/office/drawing/2010/main" val="0"/>
                </a:ext>
              </a:extLst>
            </a:blip>
            <a:stretch>
              <a:fillRect/>
            </a:stretch>
          </p:blipFill>
          <p:spPr>
            <a:xfrm>
              <a:off x="5583486" y="4224263"/>
              <a:ext cx="670226" cy="670226"/>
            </a:xfrm>
            <a:prstGeom prst="rect">
              <a:avLst/>
            </a:prstGeom>
          </p:spPr>
        </p:pic>
        <p:pic>
          <p:nvPicPr>
            <p:cNvPr id="27" name="図 26">
              <a:extLst>
                <a:ext uri="{FF2B5EF4-FFF2-40B4-BE49-F238E27FC236}">
                  <a16:creationId xmlns:a16="http://schemas.microsoft.com/office/drawing/2014/main" id="{10E64C25-7FF5-E73A-704F-69B768F1046B}"/>
                </a:ext>
              </a:extLst>
            </p:cNvPr>
            <p:cNvPicPr>
              <a:picLocks noGrp="1" noRot="1" noChangeAspect="1" noMove="1" noResize="1" noEditPoints="1" noAdjustHandles="1" noChangeArrowheads="1" noChangeShapeType="1" noCrop="1"/>
            </p:cNvPicPr>
            <p:nvPr/>
          </p:nvPicPr>
          <p:blipFill>
            <a:blip r:embed="rId12">
              <a:extLst>
                <a:ext uri="{28A0092B-C50C-407E-A947-70E740481C1C}">
                  <a14:useLocalDpi xmlns:a14="http://schemas.microsoft.com/office/drawing/2010/main" val="0"/>
                </a:ext>
              </a:extLst>
            </a:blip>
            <a:stretch>
              <a:fillRect/>
            </a:stretch>
          </p:blipFill>
          <p:spPr>
            <a:xfrm>
              <a:off x="5585486" y="5175430"/>
              <a:ext cx="669600" cy="669600"/>
            </a:xfrm>
            <a:prstGeom prst="rect">
              <a:avLst/>
            </a:prstGeom>
          </p:spPr>
        </p:pic>
      </p:grpSp>
    </p:spTree>
    <p:extLst>
      <p:ext uri="{BB962C8B-B14F-4D97-AF65-F5344CB8AC3E}">
        <p14:creationId xmlns:p14="http://schemas.microsoft.com/office/powerpoint/2010/main" val="2069734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31196-F959-C887-CEE5-6AE78C64CDC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0E9A8A49-4E32-DF6C-FFF0-8AA11E75303A}"/>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ADAC4F0C-4CDE-C25B-8AAD-FA01CF875AE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3</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BDE9C1E-1693-E58A-B0AF-D124D6330E40}"/>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CC3A8504-7D48-8B27-4701-9D76E731DE3E}"/>
              </a:ext>
            </a:extLst>
          </p:cNvPr>
          <p:cNvGrpSpPr>
            <a:grpSpLocks noGrp="1" noUngrp="1" noRot="1" noMove="1" noResize="1"/>
          </p:cNvGrpSpPr>
          <p:nvPr/>
        </p:nvGrpSpPr>
        <p:grpSpPr>
          <a:xfrm>
            <a:off x="-1" y="6176283"/>
            <a:ext cx="1823356" cy="677439"/>
            <a:chOff x="-10887" y="5980339"/>
            <a:chExt cx="1823356" cy="677439"/>
          </a:xfrm>
        </p:grpSpPr>
        <p:sp>
          <p:nvSpPr>
            <p:cNvPr id="7" name="フッター プレースホルダー 5">
              <a:extLst>
                <a:ext uri="{FF2B5EF4-FFF2-40B4-BE49-F238E27FC236}">
                  <a16:creationId xmlns:a16="http://schemas.microsoft.com/office/drawing/2014/main" id="{2AC0FD9E-969D-ACFE-AF95-FA2305762DBE}"/>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2D257123-050C-2E9A-F792-32BF143FD9F6}"/>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934009ED-B83E-0EA6-A927-D38AB3A6B1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pic>
        <p:nvPicPr>
          <p:cNvPr id="11" name="図 10">
            <a:extLst>
              <a:ext uri="{FF2B5EF4-FFF2-40B4-BE49-F238E27FC236}">
                <a16:creationId xmlns:a16="http://schemas.microsoft.com/office/drawing/2014/main" id="{4A471F32-2B82-4A9E-3104-DAAB9C270960}"/>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2242" t="16304"/>
          <a:stretch>
            <a:fillRect/>
          </a:stretch>
        </p:blipFill>
        <p:spPr>
          <a:xfrm>
            <a:off x="100157" y="2813275"/>
            <a:ext cx="11918662" cy="3149516"/>
          </a:xfrm>
          <a:prstGeom prst="rect">
            <a:avLst/>
          </a:prstGeom>
        </p:spPr>
      </p:pic>
      <p:pic>
        <p:nvPicPr>
          <p:cNvPr id="10" name="図 9">
            <a:extLst>
              <a:ext uri="{FF2B5EF4-FFF2-40B4-BE49-F238E27FC236}">
                <a16:creationId xmlns:a16="http://schemas.microsoft.com/office/drawing/2014/main" id="{A0A0B6D7-BB0D-EFAB-0028-30826FEB85A2}"/>
              </a:ext>
            </a:extLst>
          </p:cNvPr>
          <p:cNvPicPr>
            <a:picLocks noChangeAspect="1"/>
          </p:cNvPicPr>
          <p:nvPr/>
        </p:nvPicPr>
        <p:blipFill>
          <a:blip r:embed="rId4">
            <a:extLst>
              <a:ext uri="{28A0092B-C50C-407E-A947-70E740481C1C}">
                <a14:useLocalDpi xmlns:a14="http://schemas.microsoft.com/office/drawing/2010/main" val="0"/>
              </a:ext>
            </a:extLst>
          </a:blip>
          <a:srcRect r="31862" b="86164"/>
          <a:stretch>
            <a:fillRect/>
          </a:stretch>
        </p:blipFill>
        <p:spPr>
          <a:xfrm>
            <a:off x="821207" y="1927548"/>
            <a:ext cx="9857679" cy="617806"/>
          </a:xfrm>
          <a:prstGeom prst="rect">
            <a:avLst/>
          </a:prstGeom>
        </p:spPr>
      </p:pic>
      <p:sp>
        <p:nvSpPr>
          <p:cNvPr id="14" name="テキスト ボックス 13">
            <a:extLst>
              <a:ext uri="{FF2B5EF4-FFF2-40B4-BE49-F238E27FC236}">
                <a16:creationId xmlns:a16="http://schemas.microsoft.com/office/drawing/2014/main" id="{CDE3F9EF-DBA4-315F-5ED9-8D9476A0F21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2" name="フッター プレースホルダー 5">
            <a:extLst>
              <a:ext uri="{FF2B5EF4-FFF2-40B4-BE49-F238E27FC236}">
                <a16:creationId xmlns:a16="http://schemas.microsoft.com/office/drawing/2014/main" id="{DF2760C4-06AE-3500-68EA-521CB9F34858}"/>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82456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BFC45-C777-7F26-CA18-8B5FF5A1F821}"/>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3F807F5-9152-CF1E-0D5D-C541223AB420}"/>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0B466B67-3DC6-4CEE-9891-909F3054C93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4</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DFCF4D39-375D-FD22-4344-491CFCE26E2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417EE7FC-3706-7E63-DB97-AD239182F086}"/>
              </a:ext>
            </a:extLst>
          </p:cNvPr>
          <p:cNvGrpSpPr>
            <a:grpSpLocks noGrp="1" noUngrp="1" noRot="1" noMove="1" noResize="1"/>
          </p:cNvGrpSpPr>
          <p:nvPr/>
        </p:nvGrpSpPr>
        <p:grpSpPr>
          <a:xfrm>
            <a:off x="-12700" y="6176283"/>
            <a:ext cx="1823355" cy="677439"/>
            <a:chOff x="-23586" y="5980339"/>
            <a:chExt cx="1823355" cy="677439"/>
          </a:xfrm>
        </p:grpSpPr>
        <p:sp>
          <p:nvSpPr>
            <p:cNvPr id="7" name="フッター プレースホルダー 5">
              <a:extLst>
                <a:ext uri="{FF2B5EF4-FFF2-40B4-BE49-F238E27FC236}">
                  <a16:creationId xmlns:a16="http://schemas.microsoft.com/office/drawing/2014/main" id="{484C883A-827A-F599-4D43-520C806570C2}"/>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42630043-5654-1AA3-58F6-AB23ACB552CB}"/>
                </a:ext>
              </a:extLst>
            </p:cNvPr>
            <p:cNvSpPr txBox="1">
              <a:spLocks noGrp="1" noRot="1" noMove="1" noResize="1" noEditPoints="1" noAdjustHandles="1" noChangeArrowheads="1" noChangeShapeType="1"/>
            </p:cNvSpPr>
            <p:nvPr/>
          </p:nvSpPr>
          <p:spPr>
            <a:xfrm>
              <a:off x="-10887" y="6350001"/>
              <a:ext cx="1800000" cy="307777"/>
            </a:xfrm>
            <a:prstGeom prst="rect">
              <a:avLst/>
            </a:prstGeom>
            <a:noFill/>
            <a:ln w="28575">
              <a:solidFill>
                <a:schemeClr val="bg1">
                  <a:lumMod val="85000"/>
                </a:schemeClr>
              </a:solidFill>
            </a:ln>
          </p:spPr>
          <p:txBody>
            <a:bodyPr wrap="square" rtlCol="0">
              <a:spAutoFit/>
            </a:bodyPr>
            <a:lstStyle/>
            <a:p>
              <a:pPr algn="ctr"/>
              <a:r>
                <a:rPr kumimoji="1"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3567B263-FA90-DCA6-49DF-782C5FEFBC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11E5C8A2-A2E8-79CA-0BD3-8341A58F92D9}"/>
              </a:ext>
            </a:extLst>
          </p:cNvPr>
          <p:cNvGrpSpPr/>
          <p:nvPr/>
        </p:nvGrpSpPr>
        <p:grpSpPr>
          <a:xfrm>
            <a:off x="753055" y="2148109"/>
            <a:ext cx="7940095" cy="542924"/>
            <a:chOff x="668991" y="1966346"/>
            <a:chExt cx="4507611" cy="542924"/>
          </a:xfrm>
        </p:grpSpPr>
        <p:sp>
          <p:nvSpPr>
            <p:cNvPr id="10" name="テキスト ボックス 9">
              <a:extLst>
                <a:ext uri="{FF2B5EF4-FFF2-40B4-BE49-F238E27FC236}">
                  <a16:creationId xmlns:a16="http://schemas.microsoft.com/office/drawing/2014/main" id="{58EF4B63-0643-A66D-F265-B5B57E6D09BB}"/>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8BFC1B9D-5492-E26B-23CE-B74AE8FCD6A0}"/>
                </a:ext>
              </a:extLst>
            </p:cNvPr>
            <p:cNvSpPr txBox="1"/>
            <p:nvPr/>
          </p:nvSpPr>
          <p:spPr>
            <a:xfrm>
              <a:off x="989640" y="1986050"/>
              <a:ext cx="4186962" cy="523220"/>
            </a:xfrm>
            <a:prstGeom prst="rect">
              <a:avLst/>
            </a:prstGeom>
            <a:noFill/>
          </p:spPr>
          <p:txBody>
            <a:bodyPr wrap="square">
              <a:spAutoFit/>
            </a:bodyPr>
            <a:lstStyle/>
            <a:p>
              <a:r>
                <a:rPr lang="ja-JP" altLang="en-US" sz="2800" b="1" dirty="0"/>
                <a:t>生命保険の見直しの方法</a:t>
              </a:r>
            </a:p>
          </p:txBody>
        </p:sp>
      </p:grpSp>
      <p:pic>
        <p:nvPicPr>
          <p:cNvPr id="17" name="図 16">
            <a:extLst>
              <a:ext uri="{FF2B5EF4-FFF2-40B4-BE49-F238E27FC236}">
                <a16:creationId xmlns:a16="http://schemas.microsoft.com/office/drawing/2014/main" id="{5FBE6B1B-0634-99AA-3182-1901955C9C6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6011"/>
          <a:stretch>
            <a:fillRect/>
          </a:stretch>
        </p:blipFill>
        <p:spPr>
          <a:xfrm>
            <a:off x="929651" y="2869810"/>
            <a:ext cx="10361726" cy="2116684"/>
          </a:xfrm>
          <a:prstGeom prst="rect">
            <a:avLst/>
          </a:prstGeom>
        </p:spPr>
      </p:pic>
      <p:pic>
        <p:nvPicPr>
          <p:cNvPr id="19" name="図 18">
            <a:extLst>
              <a:ext uri="{FF2B5EF4-FFF2-40B4-BE49-F238E27FC236}">
                <a16:creationId xmlns:a16="http://schemas.microsoft.com/office/drawing/2014/main" id="{E5ACFCD5-74E4-89DB-437D-5C50156323DB}"/>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rot="556262">
            <a:off x="8878886" y="4617960"/>
            <a:ext cx="1800000" cy="1953610"/>
          </a:xfrm>
          <a:prstGeom prst="rect">
            <a:avLst/>
          </a:prstGeom>
        </p:spPr>
      </p:pic>
      <p:sp>
        <p:nvSpPr>
          <p:cNvPr id="14" name="テキスト ボックス 13">
            <a:extLst>
              <a:ext uri="{FF2B5EF4-FFF2-40B4-BE49-F238E27FC236}">
                <a16:creationId xmlns:a16="http://schemas.microsoft.com/office/drawing/2014/main" id="{22A954DE-830C-87E7-3049-CAD504E8D1F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1798750E-F3F4-D94B-2FFE-4BF86480ACB5}"/>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960918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38228-B848-2D43-A05B-B4903C992C6B}"/>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82FF2F4F-DD3F-78BB-D342-F29B604D073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E028C726-AAF4-C758-5A06-B7B96FF0BBF3}"/>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5</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5C004663-5503-3860-2105-F93FC45F3B5B}"/>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2EA62B36-3147-1B5B-D2D3-9445418545A4}"/>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34AB77B7-B78D-2E3D-1E1C-DC04740A490A}"/>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062B45DB-1955-4792-D668-C68ECF04E7A2}"/>
                </a:ext>
              </a:extLst>
            </p:cNvPr>
            <p:cNvSpPr txBox="1">
              <a:spLocks noGrp="1" noRot="1" noMove="1" noResize="1" noEditPoints="1" noAdjustHandles="1" noChangeArrowheads="1" noChangeShapeType="1"/>
            </p:cNvSpPr>
            <p:nvPr/>
          </p:nvSpPr>
          <p:spPr>
            <a:xfrm>
              <a:off x="3627"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5EEE2916-266A-E0E1-19C3-A5C550C878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12" name="グループ化 11">
            <a:extLst>
              <a:ext uri="{FF2B5EF4-FFF2-40B4-BE49-F238E27FC236}">
                <a16:creationId xmlns:a16="http://schemas.microsoft.com/office/drawing/2014/main" id="{5B1E6DEB-6526-E87E-D83D-84BAD48437BD}"/>
              </a:ext>
            </a:extLst>
          </p:cNvPr>
          <p:cNvGrpSpPr/>
          <p:nvPr/>
        </p:nvGrpSpPr>
        <p:grpSpPr>
          <a:xfrm>
            <a:off x="435555" y="1720683"/>
            <a:ext cx="7940095" cy="542924"/>
            <a:chOff x="668991" y="1966346"/>
            <a:chExt cx="4507611" cy="542924"/>
          </a:xfrm>
        </p:grpSpPr>
        <p:sp>
          <p:nvSpPr>
            <p:cNvPr id="14" name="テキスト ボックス 13">
              <a:extLst>
                <a:ext uri="{FF2B5EF4-FFF2-40B4-BE49-F238E27FC236}">
                  <a16:creationId xmlns:a16="http://schemas.microsoft.com/office/drawing/2014/main" id="{0701AAB4-7CCF-9677-42C9-4183D1B1A7C0}"/>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5" name="テキスト ボックス 14">
              <a:extLst>
                <a:ext uri="{FF2B5EF4-FFF2-40B4-BE49-F238E27FC236}">
                  <a16:creationId xmlns:a16="http://schemas.microsoft.com/office/drawing/2014/main" id="{D69B6900-38CB-1C43-69CC-2C8FABA6BA72}"/>
                </a:ext>
              </a:extLst>
            </p:cNvPr>
            <p:cNvSpPr txBox="1"/>
            <p:nvPr/>
          </p:nvSpPr>
          <p:spPr>
            <a:xfrm>
              <a:off x="989640" y="1986050"/>
              <a:ext cx="4186962" cy="523220"/>
            </a:xfrm>
            <a:prstGeom prst="rect">
              <a:avLst/>
            </a:prstGeom>
            <a:noFill/>
          </p:spPr>
          <p:txBody>
            <a:bodyPr wrap="square">
              <a:spAutoFit/>
            </a:bodyPr>
            <a:lstStyle/>
            <a:p>
              <a:r>
                <a:rPr lang="ja-JP" altLang="en-US" sz="2800" b="1" dirty="0"/>
                <a:t>生命保険の見直しの方法</a:t>
              </a:r>
            </a:p>
          </p:txBody>
        </p:sp>
      </p:grpSp>
      <p:grpSp>
        <p:nvGrpSpPr>
          <p:cNvPr id="22" name="グループ化 21">
            <a:extLst>
              <a:ext uri="{FF2B5EF4-FFF2-40B4-BE49-F238E27FC236}">
                <a16:creationId xmlns:a16="http://schemas.microsoft.com/office/drawing/2014/main" id="{9339F5D3-6E0B-30AB-F54B-57AE6C248112}"/>
              </a:ext>
            </a:extLst>
          </p:cNvPr>
          <p:cNvGrpSpPr/>
          <p:nvPr/>
        </p:nvGrpSpPr>
        <p:grpSpPr>
          <a:xfrm>
            <a:off x="1630367" y="2317128"/>
            <a:ext cx="10116227" cy="4060091"/>
            <a:chOff x="583205" y="2340362"/>
            <a:chExt cx="10116227" cy="4060091"/>
          </a:xfrm>
        </p:grpSpPr>
        <p:sp>
          <p:nvSpPr>
            <p:cNvPr id="17" name="テキスト ボックス 16">
              <a:extLst>
                <a:ext uri="{FF2B5EF4-FFF2-40B4-BE49-F238E27FC236}">
                  <a16:creationId xmlns:a16="http://schemas.microsoft.com/office/drawing/2014/main" id="{2F7C9D75-470E-BCDC-F78D-4025DBC9813E}"/>
                </a:ext>
              </a:extLst>
            </p:cNvPr>
            <p:cNvSpPr txBox="1"/>
            <p:nvPr/>
          </p:nvSpPr>
          <p:spPr>
            <a:xfrm>
              <a:off x="603717" y="2340362"/>
              <a:ext cx="10095715" cy="1323439"/>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❶</a:t>
              </a:r>
              <a:r>
                <a:rPr lang="ja-JP" altLang="en-US" sz="2400" b="1" dirty="0">
                  <a:solidFill>
                    <a:srgbClr val="000000"/>
                  </a:solidFill>
                  <a:latin typeface="PUDShinGoPr6N-Medium"/>
                </a:rPr>
                <a:t>追加契約</a:t>
              </a:r>
              <a:endParaRPr lang="en-US" altLang="ja-JP" sz="2400" b="1" dirty="0">
                <a:solidFill>
                  <a:srgbClr val="000000"/>
                </a:solidFill>
                <a:latin typeface="PUDShinGoPr6N-Medium"/>
              </a:endParaRPr>
            </a:p>
            <a:p>
              <a:r>
                <a:rPr lang="ja-JP" altLang="en-US" sz="2000" dirty="0"/>
                <a:t>　</a:t>
              </a:r>
              <a:r>
                <a:rPr lang="ja-JP" altLang="en-US" dirty="0"/>
                <a:t>現在の契約に追加して別の新しい生命保険を契約する方法で、保険金額を増やしたり、</a:t>
              </a:r>
              <a:endParaRPr lang="en-US" altLang="ja-JP" dirty="0"/>
            </a:p>
            <a:p>
              <a:r>
                <a:rPr lang="ja-JP" altLang="en-US" dirty="0"/>
                <a:t>　今までの契約とは異なる保障を充実させることができます。</a:t>
              </a:r>
              <a:endParaRPr lang="en-US" altLang="ja-JP" dirty="0"/>
            </a:p>
            <a:p>
              <a:r>
                <a:rPr lang="ja-JP" altLang="en-US" dirty="0"/>
                <a:t>　告知（診査）が必要で、追加した契約分の保険料を払い込む必要があります。</a:t>
              </a:r>
            </a:p>
          </p:txBody>
        </p:sp>
        <p:sp>
          <p:nvSpPr>
            <p:cNvPr id="19" name="テキスト ボックス 18">
              <a:extLst>
                <a:ext uri="{FF2B5EF4-FFF2-40B4-BE49-F238E27FC236}">
                  <a16:creationId xmlns:a16="http://schemas.microsoft.com/office/drawing/2014/main" id="{95F81E91-AA98-4A18-D049-68E160D5505C}"/>
                </a:ext>
              </a:extLst>
            </p:cNvPr>
            <p:cNvSpPr txBox="1"/>
            <p:nvPr/>
          </p:nvSpPr>
          <p:spPr>
            <a:xfrm>
              <a:off x="612762" y="3673597"/>
              <a:ext cx="10086670" cy="1077218"/>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❷</a:t>
              </a:r>
              <a:r>
                <a:rPr lang="ja-JP" altLang="en-US" sz="2400" b="1" dirty="0">
                  <a:solidFill>
                    <a:srgbClr val="000000"/>
                  </a:solidFill>
                  <a:latin typeface="PUDShinGoPr6N-Medium"/>
                </a:rPr>
                <a:t>特約の中途付加</a:t>
              </a:r>
              <a:endParaRPr lang="en-US" altLang="ja-JP" sz="2400" b="1" dirty="0">
                <a:solidFill>
                  <a:srgbClr val="000000"/>
                </a:solidFill>
                <a:latin typeface="PUDShinGoPr6N-Medium"/>
              </a:endParaRPr>
            </a:p>
            <a:p>
              <a:r>
                <a:rPr lang="ja-JP" altLang="en-US" sz="2000" dirty="0"/>
                <a:t>　</a:t>
              </a:r>
              <a:r>
                <a:rPr lang="ja-JP" altLang="en-US" dirty="0"/>
                <a:t>特約を中途付加して保障を増やすことができます。</a:t>
              </a:r>
              <a:endParaRPr lang="en-US" altLang="ja-JP" dirty="0"/>
            </a:p>
            <a:p>
              <a:r>
                <a:rPr lang="ja-JP" altLang="en-US" dirty="0"/>
                <a:t>　告知（診査）が必要で、特約の保険料は中途付加するときの年齢や保険料率で計算されます。</a:t>
              </a:r>
            </a:p>
          </p:txBody>
        </p:sp>
        <p:sp>
          <p:nvSpPr>
            <p:cNvPr id="21" name="テキスト ボックス 20">
              <a:extLst>
                <a:ext uri="{FF2B5EF4-FFF2-40B4-BE49-F238E27FC236}">
                  <a16:creationId xmlns:a16="http://schemas.microsoft.com/office/drawing/2014/main" id="{871BAF4D-E3AC-C224-6D90-23BA8C5CBCD9}"/>
                </a:ext>
              </a:extLst>
            </p:cNvPr>
            <p:cNvSpPr txBox="1"/>
            <p:nvPr/>
          </p:nvSpPr>
          <p:spPr>
            <a:xfrm>
              <a:off x="583205" y="4800015"/>
              <a:ext cx="10116227" cy="1600438"/>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❸</a:t>
              </a:r>
              <a:r>
                <a:rPr lang="ja-JP" altLang="en-US" sz="2400" b="1" dirty="0">
                  <a:solidFill>
                    <a:srgbClr val="000000"/>
                  </a:solidFill>
                  <a:latin typeface="PUDShinGoPr6N-Medium"/>
                </a:rPr>
                <a:t>保険金の減額</a:t>
              </a:r>
              <a:endParaRPr lang="en-US" altLang="ja-JP" sz="2400" b="1" dirty="0">
                <a:solidFill>
                  <a:srgbClr val="000000"/>
                </a:solidFill>
                <a:latin typeface="PUDShinGoPr6N-Medium"/>
              </a:endParaRPr>
            </a:p>
            <a:p>
              <a:r>
                <a:rPr lang="ja-JP" altLang="en-US" sz="2000" dirty="0">
                  <a:solidFill>
                    <a:srgbClr val="000000"/>
                  </a:solidFill>
                  <a:latin typeface="PUDShinGoPr6N-Medium"/>
                </a:rPr>
                <a:t>　</a:t>
              </a:r>
              <a:r>
                <a:rPr lang="ja-JP" altLang="en-US" dirty="0">
                  <a:solidFill>
                    <a:srgbClr val="000000"/>
                  </a:solidFill>
                  <a:latin typeface="PUDShinGoPr6N-Medium"/>
                </a:rPr>
                <a:t>主契約・特約の保障額を減らす方法で、減らした分の保険料が安くなります。</a:t>
              </a:r>
              <a:endParaRPr lang="en-US" altLang="ja-JP" dirty="0">
                <a:solidFill>
                  <a:srgbClr val="000000"/>
                </a:solidFill>
                <a:latin typeface="PUDShinGoPr6N-Medium"/>
              </a:endParaRPr>
            </a:p>
            <a:p>
              <a:r>
                <a:rPr lang="ja-JP" altLang="en-US" dirty="0">
                  <a:solidFill>
                    <a:srgbClr val="000000"/>
                  </a:solidFill>
                  <a:latin typeface="PUDShinGoPr6N-Medium"/>
                </a:rPr>
                <a:t>　保障の一部を解約したものとして取り扱うため、解約返戻金が受け取れる場合があります。</a:t>
              </a:r>
              <a:endParaRPr lang="en-US" altLang="ja-JP" dirty="0">
                <a:solidFill>
                  <a:srgbClr val="000000"/>
                </a:solidFill>
                <a:latin typeface="PUDShinGoPr6N-Medium"/>
              </a:endParaRPr>
            </a:p>
            <a:p>
              <a:r>
                <a:rPr lang="ja-JP" altLang="en-US" dirty="0">
                  <a:solidFill>
                    <a:srgbClr val="000000"/>
                  </a:solidFill>
                  <a:latin typeface="PUDShinGoPr6N-Medium"/>
                </a:rPr>
                <a:t>　減額した場合に、各種特約の保障額が同時に減額となる場合があるため、よく確認しましょう。</a:t>
              </a:r>
              <a:endParaRPr lang="en-US" altLang="ja-JP" dirty="0">
                <a:solidFill>
                  <a:srgbClr val="000000"/>
                </a:solidFill>
                <a:latin typeface="PUDShinGoPr6N-Medium"/>
              </a:endParaRPr>
            </a:p>
            <a:p>
              <a:r>
                <a:rPr lang="ja-JP" altLang="en-US" dirty="0">
                  <a:solidFill>
                    <a:srgbClr val="000000"/>
                  </a:solidFill>
                  <a:latin typeface="PUDShinGoPr6N-Medium"/>
                </a:rPr>
                <a:t>　生命保険会社によっては、保険金額の最低金額の基準を設定している場合があります。</a:t>
              </a:r>
              <a:endParaRPr lang="en-US" altLang="ja-JP" b="1" dirty="0">
                <a:solidFill>
                  <a:srgbClr val="000000"/>
                </a:solidFill>
                <a:latin typeface="PUDShinGoPr6N-Medium"/>
              </a:endParaRPr>
            </a:p>
          </p:txBody>
        </p:sp>
      </p:grpSp>
      <p:pic>
        <p:nvPicPr>
          <p:cNvPr id="10" name="図 9">
            <a:extLst>
              <a:ext uri="{FF2B5EF4-FFF2-40B4-BE49-F238E27FC236}">
                <a16:creationId xmlns:a16="http://schemas.microsoft.com/office/drawing/2014/main" id="{C0B0A90B-BD66-6A23-4E72-01D587A7B19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1930" t="1587"/>
          <a:stretch>
            <a:fillRect/>
          </a:stretch>
        </p:blipFill>
        <p:spPr>
          <a:xfrm>
            <a:off x="268986" y="4198439"/>
            <a:ext cx="1231294" cy="1977844"/>
          </a:xfrm>
          <a:prstGeom prst="rect">
            <a:avLst/>
          </a:prstGeom>
        </p:spPr>
      </p:pic>
      <p:sp>
        <p:nvSpPr>
          <p:cNvPr id="16" name="テキスト ボックス 15">
            <a:extLst>
              <a:ext uri="{FF2B5EF4-FFF2-40B4-BE49-F238E27FC236}">
                <a16:creationId xmlns:a16="http://schemas.microsoft.com/office/drawing/2014/main" id="{F440CCE1-8C02-945C-58CB-BE16CE9C4CB1}"/>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1" name="フッター プレースホルダー 5">
            <a:extLst>
              <a:ext uri="{FF2B5EF4-FFF2-40B4-BE49-F238E27FC236}">
                <a16:creationId xmlns:a16="http://schemas.microsoft.com/office/drawing/2014/main" id="{BB1363BF-A0F3-F063-5B8F-7653EEF80813}"/>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3688779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F4F678-C10F-E061-E1D1-268089B76239}"/>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946FFFAA-BE15-1274-A854-5CE0527B2484}"/>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1C78E68B-6AEB-9A2F-2026-D92C11A55218}"/>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6</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9F3AE2AE-4F42-1E1A-D020-EC74FEE7780E}"/>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5568C24E-6B26-5150-6E61-52B13E125F82}"/>
              </a:ext>
            </a:extLst>
          </p:cNvPr>
          <p:cNvGrpSpPr>
            <a:grpSpLocks noGrp="1" noUngrp="1" noRot="1" noMove="1" noResize="1"/>
          </p:cNvGrpSpPr>
          <p:nvPr/>
        </p:nvGrpSpPr>
        <p:grpSpPr>
          <a:xfrm>
            <a:off x="-1" y="6176283"/>
            <a:ext cx="1823356" cy="662925"/>
            <a:chOff x="-10887" y="5980339"/>
            <a:chExt cx="1823356" cy="662925"/>
          </a:xfrm>
        </p:grpSpPr>
        <p:sp>
          <p:nvSpPr>
            <p:cNvPr id="7" name="フッター プレースホルダー 5">
              <a:extLst>
                <a:ext uri="{FF2B5EF4-FFF2-40B4-BE49-F238E27FC236}">
                  <a16:creationId xmlns:a16="http://schemas.microsoft.com/office/drawing/2014/main" id="{273B2E68-60FC-BD8B-4782-223D2DE8FC33}"/>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ABE0D3DD-EB35-FFC4-7708-6E2E1DC2D678}"/>
                </a:ext>
              </a:extLst>
            </p:cNvPr>
            <p:cNvSpPr txBox="1">
              <a:spLocks noGrp="1" noRot="1" noMove="1" noResize="1" noEditPoints="1" noAdjustHandles="1" noChangeArrowheads="1" noChangeShapeType="1"/>
            </p:cNvSpPr>
            <p:nvPr/>
          </p:nvSpPr>
          <p:spPr>
            <a:xfrm>
              <a:off x="-10887" y="63354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32</a:t>
              </a:r>
              <a:r>
                <a:rPr kumimoji="1" lang="ja-JP" altLang="en-US" sz="1400" dirty="0"/>
                <a:t>ページ</a:t>
              </a:r>
            </a:p>
          </p:txBody>
        </p:sp>
      </p:grpSp>
      <p:pic>
        <p:nvPicPr>
          <p:cNvPr id="3" name="図 2">
            <a:extLst>
              <a:ext uri="{FF2B5EF4-FFF2-40B4-BE49-F238E27FC236}">
                <a16:creationId xmlns:a16="http://schemas.microsoft.com/office/drawing/2014/main" id="{1E8F7ECF-4CEF-A2CF-E195-86E6FEDE61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E567F152-9225-F606-E9B4-113219031010}"/>
              </a:ext>
            </a:extLst>
          </p:cNvPr>
          <p:cNvGrpSpPr/>
          <p:nvPr/>
        </p:nvGrpSpPr>
        <p:grpSpPr>
          <a:xfrm>
            <a:off x="449609" y="1736071"/>
            <a:ext cx="7911065" cy="541110"/>
            <a:chOff x="668991" y="1966346"/>
            <a:chExt cx="4491131" cy="541110"/>
          </a:xfrm>
        </p:grpSpPr>
        <p:sp>
          <p:nvSpPr>
            <p:cNvPr id="10" name="テキスト ボックス 9">
              <a:extLst>
                <a:ext uri="{FF2B5EF4-FFF2-40B4-BE49-F238E27FC236}">
                  <a16:creationId xmlns:a16="http://schemas.microsoft.com/office/drawing/2014/main" id="{DDE5A66E-7030-4140-1BF6-727302A65FA2}"/>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２</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0E4DDC50-C975-4857-EDE9-F7C33E0BDE3D}"/>
                </a:ext>
              </a:extLst>
            </p:cNvPr>
            <p:cNvSpPr txBox="1"/>
            <p:nvPr/>
          </p:nvSpPr>
          <p:spPr>
            <a:xfrm>
              <a:off x="973160" y="1984236"/>
              <a:ext cx="4186962" cy="523220"/>
            </a:xfrm>
            <a:prstGeom prst="rect">
              <a:avLst/>
            </a:prstGeom>
            <a:noFill/>
          </p:spPr>
          <p:txBody>
            <a:bodyPr wrap="square">
              <a:spAutoFit/>
            </a:bodyPr>
            <a:lstStyle/>
            <a:p>
              <a:r>
                <a:rPr lang="ja-JP" altLang="en-US" sz="2800" b="1" dirty="0"/>
                <a:t>生命保険の見直しの方法</a:t>
              </a:r>
            </a:p>
          </p:txBody>
        </p:sp>
      </p:grpSp>
      <p:sp>
        <p:nvSpPr>
          <p:cNvPr id="15" name="テキスト ボックス 14">
            <a:extLst>
              <a:ext uri="{FF2B5EF4-FFF2-40B4-BE49-F238E27FC236}">
                <a16:creationId xmlns:a16="http://schemas.microsoft.com/office/drawing/2014/main" id="{1F3CC95A-1573-31FA-ECD4-9D5FFCE97820}"/>
              </a:ext>
            </a:extLst>
          </p:cNvPr>
          <p:cNvSpPr txBox="1"/>
          <p:nvPr/>
        </p:nvSpPr>
        <p:spPr>
          <a:xfrm>
            <a:off x="1598483" y="2355648"/>
            <a:ext cx="10419346" cy="1600438"/>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❹</a:t>
            </a:r>
            <a:r>
              <a:rPr lang="ja-JP" altLang="en-US" sz="2400" b="1" dirty="0">
                <a:solidFill>
                  <a:srgbClr val="000000"/>
                </a:solidFill>
                <a:latin typeface="PUDShinGoPr6N-Medium"/>
              </a:rPr>
              <a:t>特約の解約</a:t>
            </a:r>
            <a:endParaRPr lang="en-US" altLang="ja-JP" sz="2400" b="1" dirty="0">
              <a:solidFill>
                <a:srgbClr val="000000"/>
              </a:solidFill>
              <a:latin typeface="PUDShinGoPr6N-Medium"/>
            </a:endParaRPr>
          </a:p>
          <a:p>
            <a:r>
              <a:rPr lang="ja-JP" altLang="en-US" sz="2000" dirty="0"/>
              <a:t>　 </a:t>
            </a:r>
            <a:r>
              <a:rPr lang="ja-JP" altLang="en-US" dirty="0"/>
              <a:t>付加している特約のみを解約する方法で、解約した特約分の保険料が安くなります。</a:t>
            </a:r>
            <a:endParaRPr lang="en-US" altLang="ja-JP" dirty="0"/>
          </a:p>
          <a:p>
            <a:r>
              <a:rPr lang="ja-JP" altLang="en-US" dirty="0"/>
              <a:t>　 解約した特約に解約返戻金があれば、受け取れます。</a:t>
            </a:r>
            <a:endParaRPr lang="en-US" altLang="ja-JP" dirty="0"/>
          </a:p>
          <a:p>
            <a:r>
              <a:rPr lang="ja-JP" altLang="en-US" dirty="0"/>
              <a:t>　 複数の特約を付加している場合、生命保険会社や特約の種類によっては、他の特約も同時に解約</a:t>
            </a:r>
            <a:endParaRPr lang="en-US" altLang="ja-JP" dirty="0"/>
          </a:p>
          <a:p>
            <a:r>
              <a:rPr lang="ja-JP" altLang="en-US" dirty="0"/>
              <a:t>　 しなければならない場合がありますので、よく確認しましょう。</a:t>
            </a:r>
            <a:endParaRPr lang="en-US" altLang="ja-JP" sz="2000" dirty="0"/>
          </a:p>
        </p:txBody>
      </p:sp>
      <p:sp>
        <p:nvSpPr>
          <p:cNvPr id="17" name="テキスト ボックス 16">
            <a:extLst>
              <a:ext uri="{FF2B5EF4-FFF2-40B4-BE49-F238E27FC236}">
                <a16:creationId xmlns:a16="http://schemas.microsoft.com/office/drawing/2014/main" id="{5EC21B28-06FF-1E57-66A8-F2B4885CE6E0}"/>
              </a:ext>
            </a:extLst>
          </p:cNvPr>
          <p:cNvSpPr txBox="1"/>
          <p:nvPr/>
        </p:nvSpPr>
        <p:spPr>
          <a:xfrm>
            <a:off x="1592133" y="4029376"/>
            <a:ext cx="10637967" cy="2431435"/>
          </a:xfrm>
          <a:prstGeom prst="rect">
            <a:avLst/>
          </a:prstGeom>
          <a:noFill/>
        </p:spPr>
        <p:txBody>
          <a:bodyPr wrap="square">
            <a:spAutoFit/>
          </a:bodyPr>
          <a:lstStyle/>
          <a:p>
            <a:r>
              <a:rPr lang="ja-JP" altLang="en-US" sz="2400" b="1" i="0" u="none" strike="noStrike" baseline="0" dirty="0">
                <a:solidFill>
                  <a:srgbClr val="384A9D"/>
                </a:solidFill>
                <a:latin typeface="PUDShinGoPr6N-Medium"/>
              </a:rPr>
              <a:t>❺</a:t>
            </a:r>
            <a:r>
              <a:rPr lang="ja-JP" altLang="en-US" sz="2400" b="1" dirty="0">
                <a:solidFill>
                  <a:srgbClr val="000000"/>
                </a:solidFill>
                <a:latin typeface="PUDShinGoPr6N-Medium"/>
              </a:rPr>
              <a:t>転換（保障見直し制度）</a:t>
            </a:r>
            <a:endParaRPr lang="en-US" altLang="ja-JP" sz="2400" b="1" dirty="0">
              <a:solidFill>
                <a:srgbClr val="000000"/>
              </a:solidFill>
              <a:latin typeface="PUDShinGoPr6N-Medium"/>
            </a:endParaRPr>
          </a:p>
          <a:p>
            <a:r>
              <a:rPr lang="ja-JP" altLang="en-US" sz="2000" dirty="0"/>
              <a:t>　 </a:t>
            </a:r>
            <a:r>
              <a:rPr lang="ja-JP" altLang="en-US" dirty="0"/>
              <a:t>転換とは、現在契約している生命保険の積立金を利用して新たな生命保険を契約する方法で、</a:t>
            </a:r>
            <a:endParaRPr lang="en-US" altLang="ja-JP" dirty="0"/>
          </a:p>
          <a:p>
            <a:r>
              <a:rPr lang="ja-JP" altLang="en-US" dirty="0"/>
              <a:t>　 告知（診査）が必要です。現在の契約の積立部分や積立配当金を「転換（下取り）価格」として、</a:t>
            </a:r>
            <a:endParaRPr lang="en-US" altLang="ja-JP" dirty="0"/>
          </a:p>
          <a:p>
            <a:r>
              <a:rPr lang="ja-JP" altLang="en-US" dirty="0"/>
              <a:t>　 新しい契約の一部、または新しい契約の保険料の一部に充当します。</a:t>
            </a:r>
            <a:endParaRPr lang="en-US" altLang="ja-JP" dirty="0"/>
          </a:p>
          <a:p>
            <a:r>
              <a:rPr lang="ja-JP" altLang="en-US" dirty="0"/>
              <a:t>　 まったく新たに契約するよりは保険料負担が軽減されます。</a:t>
            </a:r>
            <a:endParaRPr lang="en-US" altLang="ja-JP" dirty="0"/>
          </a:p>
          <a:p>
            <a:r>
              <a:rPr lang="ja-JP" altLang="en-US" dirty="0"/>
              <a:t>　 現在の契約の一部を転換する場合を除き、もとの契約は消滅します。</a:t>
            </a:r>
            <a:endParaRPr lang="en-US" altLang="ja-JP" dirty="0"/>
          </a:p>
          <a:p>
            <a:r>
              <a:rPr lang="ja-JP" altLang="en-US" dirty="0"/>
              <a:t>　 転換前と転換後で保障内容や積立部分がどのように変わるのか、よく確認し納得した上で契約</a:t>
            </a:r>
            <a:endParaRPr lang="en-US" altLang="ja-JP" dirty="0"/>
          </a:p>
          <a:p>
            <a:r>
              <a:rPr lang="en-US" altLang="ja-JP" dirty="0"/>
              <a:t>    </a:t>
            </a:r>
            <a:r>
              <a:rPr lang="ja-JP" altLang="en-US" dirty="0"/>
              <a:t>することが大切です。</a:t>
            </a:r>
            <a:endParaRPr lang="en-US" altLang="ja-JP" sz="2000" dirty="0"/>
          </a:p>
        </p:txBody>
      </p:sp>
      <p:pic>
        <p:nvPicPr>
          <p:cNvPr id="19" name="図 18">
            <a:extLst>
              <a:ext uri="{FF2B5EF4-FFF2-40B4-BE49-F238E27FC236}">
                <a16:creationId xmlns:a16="http://schemas.microsoft.com/office/drawing/2014/main" id="{EDA0A686-E785-C2CA-7206-1B6A76DB736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11930" t="1587"/>
          <a:stretch>
            <a:fillRect/>
          </a:stretch>
        </p:blipFill>
        <p:spPr>
          <a:xfrm>
            <a:off x="268986" y="4198439"/>
            <a:ext cx="1231294" cy="1977844"/>
          </a:xfrm>
          <a:prstGeom prst="rect">
            <a:avLst/>
          </a:prstGeom>
        </p:spPr>
      </p:pic>
      <p:sp>
        <p:nvSpPr>
          <p:cNvPr id="14" name="テキスト ボックス 13">
            <a:extLst>
              <a:ext uri="{FF2B5EF4-FFF2-40B4-BE49-F238E27FC236}">
                <a16:creationId xmlns:a16="http://schemas.microsoft.com/office/drawing/2014/main" id="{82AA8751-C60E-AED2-ADFD-9B3BD1ED9D24}"/>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DC3A07F0-AC39-1B4F-C549-17560C9EF736}"/>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1258426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6BF9F-4D28-585F-0C7C-E3C9CE866955}"/>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637F89F8-FC29-EE8F-057D-CA443DEE5D65}"/>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7E7261E0-F5C0-EE52-2A4F-297EBE691710}"/>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7</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1773AB99-A975-CFC8-6D87-A53653C0862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8A4EA79D-0D2C-3CE8-7C2C-B9BC5D5EEA2D}"/>
              </a:ext>
            </a:extLst>
          </p:cNvPr>
          <p:cNvGrpSpPr>
            <a:grpSpLocks noGrp="1" noUngrp="1" noRot="1" noMove="1" noResize="1"/>
          </p:cNvGrpSpPr>
          <p:nvPr/>
        </p:nvGrpSpPr>
        <p:grpSpPr>
          <a:xfrm>
            <a:off x="0" y="6176283"/>
            <a:ext cx="1823355" cy="677439"/>
            <a:chOff x="-10886" y="5980339"/>
            <a:chExt cx="1823355" cy="677439"/>
          </a:xfrm>
        </p:grpSpPr>
        <p:sp>
          <p:nvSpPr>
            <p:cNvPr id="7" name="フッター プレースホルダー 5">
              <a:extLst>
                <a:ext uri="{FF2B5EF4-FFF2-40B4-BE49-F238E27FC236}">
                  <a16:creationId xmlns:a16="http://schemas.microsoft.com/office/drawing/2014/main" id="{AFC2242E-03E9-6AF1-6E49-08E00B87E8A0}"/>
                </a:ext>
              </a:extLst>
            </p:cNvPr>
            <p:cNvSpPr txBox="1">
              <a:spLocks noGrp="1" noRot="1" noMove="1" noResize="1" noEditPoints="1" noAdjustHandles="1" noChangeArrowheads="1" noChangeShapeType="1"/>
            </p:cNvSpPr>
            <p:nvPr/>
          </p:nvSpPr>
          <p:spPr>
            <a:xfrm>
              <a:off x="-108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4BE9B42C-4697-479A-277A-0D65E6A7322D}"/>
                </a:ext>
              </a:extLst>
            </p:cNvPr>
            <p:cNvSpPr txBox="1">
              <a:spLocks noGrp="1" noRot="1" noMove="1" noResize="1" noEditPoints="1" noAdjustHandles="1" noChangeArrowheads="1" noChangeShapeType="1"/>
            </p:cNvSpPr>
            <p:nvPr/>
          </p:nvSpPr>
          <p:spPr>
            <a:xfrm>
              <a:off x="-7524" y="6350001"/>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33</a:t>
              </a:r>
              <a:r>
                <a:rPr kumimoji="1" lang="ja-JP" altLang="en-US" sz="1400" dirty="0"/>
                <a:t>ページ</a:t>
              </a:r>
            </a:p>
          </p:txBody>
        </p:sp>
      </p:grpSp>
      <p:pic>
        <p:nvPicPr>
          <p:cNvPr id="3" name="図 2">
            <a:extLst>
              <a:ext uri="{FF2B5EF4-FFF2-40B4-BE49-F238E27FC236}">
                <a16:creationId xmlns:a16="http://schemas.microsoft.com/office/drawing/2014/main" id="{21574E96-D4C3-4546-D85F-E10D04579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D11A729B-AAE0-5E69-0549-CB7A50FE534B}"/>
              </a:ext>
            </a:extLst>
          </p:cNvPr>
          <p:cNvGrpSpPr/>
          <p:nvPr/>
        </p:nvGrpSpPr>
        <p:grpSpPr>
          <a:xfrm>
            <a:off x="494517" y="1694475"/>
            <a:ext cx="7911519" cy="546099"/>
            <a:chOff x="668991" y="1966346"/>
            <a:chExt cx="4491388" cy="546099"/>
          </a:xfrm>
        </p:grpSpPr>
        <p:sp>
          <p:nvSpPr>
            <p:cNvPr id="11" name="テキスト ボックス 10">
              <a:extLst>
                <a:ext uri="{FF2B5EF4-FFF2-40B4-BE49-F238E27FC236}">
                  <a16:creationId xmlns:a16="http://schemas.microsoft.com/office/drawing/2014/main" id="{97629154-3FE5-820D-8C4D-C6B81623FD90}"/>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11EE8EF2-7596-32F5-4392-728A0C64D648}"/>
                </a:ext>
              </a:extLst>
            </p:cNvPr>
            <p:cNvSpPr txBox="1"/>
            <p:nvPr/>
          </p:nvSpPr>
          <p:spPr>
            <a:xfrm>
              <a:off x="973417" y="1989225"/>
              <a:ext cx="4186962" cy="523220"/>
            </a:xfrm>
            <a:prstGeom prst="rect">
              <a:avLst/>
            </a:prstGeom>
            <a:noFill/>
          </p:spPr>
          <p:txBody>
            <a:bodyPr wrap="square">
              <a:spAutoFit/>
            </a:bodyPr>
            <a:lstStyle/>
            <a:p>
              <a:r>
                <a:rPr lang="ja-JP" altLang="en-US" sz="2800" b="1" dirty="0"/>
                <a:t>知っておきたい制度・特約</a:t>
              </a:r>
            </a:p>
          </p:txBody>
        </p:sp>
      </p:grpSp>
      <p:grpSp>
        <p:nvGrpSpPr>
          <p:cNvPr id="21" name="グループ化 20">
            <a:extLst>
              <a:ext uri="{FF2B5EF4-FFF2-40B4-BE49-F238E27FC236}">
                <a16:creationId xmlns:a16="http://schemas.microsoft.com/office/drawing/2014/main" id="{684AAA48-A726-DF8A-ED03-3AD4B40A8F25}"/>
              </a:ext>
            </a:extLst>
          </p:cNvPr>
          <p:cNvGrpSpPr/>
          <p:nvPr/>
        </p:nvGrpSpPr>
        <p:grpSpPr>
          <a:xfrm>
            <a:off x="1687630" y="2234585"/>
            <a:ext cx="10293428" cy="1627103"/>
            <a:chOff x="819046" y="2269103"/>
            <a:chExt cx="10624095" cy="1627103"/>
          </a:xfrm>
        </p:grpSpPr>
        <p:sp>
          <p:nvSpPr>
            <p:cNvPr id="16" name="テキスト ボックス 15">
              <a:extLst>
                <a:ext uri="{FF2B5EF4-FFF2-40B4-BE49-F238E27FC236}">
                  <a16:creationId xmlns:a16="http://schemas.microsoft.com/office/drawing/2014/main" id="{27EC42A0-BB04-28B4-D189-050795466BEF}"/>
                </a:ext>
              </a:extLst>
            </p:cNvPr>
            <p:cNvSpPr txBox="1"/>
            <p:nvPr/>
          </p:nvSpPr>
          <p:spPr>
            <a:xfrm>
              <a:off x="819046" y="2269103"/>
              <a:ext cx="10212630" cy="1261884"/>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指定代理請求制度（特約）</a:t>
              </a:r>
              <a:endParaRPr lang="en-US" altLang="ja-JP" sz="2000" b="1" dirty="0">
                <a:solidFill>
                  <a:srgbClr val="000000"/>
                </a:solidFill>
                <a:latin typeface="PUDShinGoPr6N-Medium"/>
              </a:endParaRPr>
            </a:p>
            <a:p>
              <a:r>
                <a:rPr lang="ja-JP" altLang="en-US" sz="2000" dirty="0"/>
                <a:t>　</a:t>
              </a:r>
              <a:r>
                <a:rPr lang="ja-JP" altLang="en-US" dirty="0"/>
                <a:t>入院給付金などの受取人である被保険者本人に請求手続きができない特別な事情</a:t>
              </a:r>
              <a:r>
                <a:rPr lang="en-US" altLang="ja-JP" baseline="30000" dirty="0"/>
                <a:t>※1 </a:t>
              </a:r>
              <a:r>
                <a:rPr lang="ja-JP" altLang="en-US" dirty="0"/>
                <a:t>がある場合、契約者があらかじめ指定した代理人が給付金などを請求できる制度です。指定代理請求人の範囲</a:t>
              </a:r>
              <a:r>
                <a:rPr lang="en-US" altLang="ja-JP" baseline="30000" dirty="0"/>
                <a:t>※2</a:t>
              </a:r>
              <a:r>
                <a:rPr lang="en-US" altLang="ja-JP" dirty="0"/>
                <a:t> </a:t>
              </a:r>
              <a:r>
                <a:rPr lang="ja-JP" altLang="en-US" dirty="0"/>
                <a:t>や、代理請求できる保険金・給付金の種類などは生命保険会社によって異なります。</a:t>
              </a:r>
              <a:endParaRPr lang="en-US" altLang="ja-JP" sz="2000" dirty="0"/>
            </a:p>
          </p:txBody>
        </p:sp>
        <p:sp>
          <p:nvSpPr>
            <p:cNvPr id="18" name="テキスト ボックス 17">
              <a:extLst>
                <a:ext uri="{FF2B5EF4-FFF2-40B4-BE49-F238E27FC236}">
                  <a16:creationId xmlns:a16="http://schemas.microsoft.com/office/drawing/2014/main" id="{57926EE8-29C3-11A4-335E-65DC67C7D7E0}"/>
                </a:ext>
              </a:extLst>
            </p:cNvPr>
            <p:cNvSpPr txBox="1"/>
            <p:nvPr/>
          </p:nvSpPr>
          <p:spPr>
            <a:xfrm>
              <a:off x="854779" y="3434541"/>
              <a:ext cx="10588362" cy="461665"/>
            </a:xfrm>
            <a:prstGeom prst="rect">
              <a:avLst/>
            </a:prstGeom>
            <a:noFill/>
          </p:spPr>
          <p:txBody>
            <a:bodyPr wrap="square">
              <a:spAutoFit/>
            </a:bodyPr>
            <a:lstStyle/>
            <a:p>
              <a:r>
                <a:rPr lang="ja-JP" altLang="en-US" sz="1200" dirty="0"/>
                <a:t>※1：特別な事情とは、本人による意思表示ができないとき（認知症や昏睡状態など）や余命または病名を知らされていない状態にあるときなど。</a:t>
              </a:r>
            </a:p>
            <a:p>
              <a:r>
                <a:rPr lang="ja-JP" altLang="en-US" sz="1200" dirty="0"/>
                <a:t>※2：被保険者の戸籍上の配偶者や、同居または生計を一にしている３親等内の親族など。請求手続時点においても前述の範囲内であることが必要。</a:t>
              </a:r>
            </a:p>
          </p:txBody>
        </p:sp>
      </p:grpSp>
      <p:sp>
        <p:nvSpPr>
          <p:cNvPr id="20" name="テキスト ボックス 19">
            <a:extLst>
              <a:ext uri="{FF2B5EF4-FFF2-40B4-BE49-F238E27FC236}">
                <a16:creationId xmlns:a16="http://schemas.microsoft.com/office/drawing/2014/main" id="{C0FB15B0-B9E2-7B0C-42F9-90E0A7A59118}"/>
              </a:ext>
            </a:extLst>
          </p:cNvPr>
          <p:cNvSpPr txBox="1"/>
          <p:nvPr/>
        </p:nvSpPr>
        <p:spPr>
          <a:xfrm>
            <a:off x="1722251" y="3887404"/>
            <a:ext cx="10005292" cy="1261884"/>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保険契約者代理制度（特約）</a:t>
            </a:r>
            <a:endParaRPr lang="en-US" altLang="ja-JP" sz="2000" b="1" dirty="0">
              <a:solidFill>
                <a:srgbClr val="000000"/>
              </a:solidFill>
              <a:latin typeface="PUDShinGoPr6N-Medium"/>
            </a:endParaRPr>
          </a:p>
          <a:p>
            <a:r>
              <a:rPr lang="ja-JP" altLang="en-US" sz="2000" dirty="0"/>
              <a:t>　</a:t>
            </a:r>
            <a:r>
              <a:rPr lang="ja-JP" altLang="en-US" dirty="0"/>
              <a:t>契約者に代わって手続きを行うことができる制度で、取扱いは生命保険会社によって異なります。契約者が契約に関する意思表示ができない場合などに、あらかじめ指定された契約者代理人が所定の手続き（住所変更、解約など）を行うことができます。</a:t>
            </a:r>
            <a:endParaRPr lang="en-US" altLang="ja-JP" sz="2000" dirty="0"/>
          </a:p>
        </p:txBody>
      </p:sp>
      <p:sp>
        <p:nvSpPr>
          <p:cNvPr id="23" name="テキスト ボックス 22">
            <a:extLst>
              <a:ext uri="{FF2B5EF4-FFF2-40B4-BE49-F238E27FC236}">
                <a16:creationId xmlns:a16="http://schemas.microsoft.com/office/drawing/2014/main" id="{EF07B978-A6B1-78D7-E69E-F5CE884C1F01}"/>
              </a:ext>
            </a:extLst>
          </p:cNvPr>
          <p:cNvSpPr txBox="1"/>
          <p:nvPr/>
        </p:nvSpPr>
        <p:spPr>
          <a:xfrm>
            <a:off x="1752945" y="5169304"/>
            <a:ext cx="9974598" cy="1538883"/>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家族（情報）登録制度</a:t>
            </a:r>
            <a:endParaRPr lang="en-US" altLang="ja-JP" sz="2000" b="1" dirty="0">
              <a:solidFill>
                <a:srgbClr val="000000"/>
              </a:solidFill>
              <a:latin typeface="PUDShinGoPr6N-Medium"/>
            </a:endParaRPr>
          </a:p>
          <a:p>
            <a:r>
              <a:rPr lang="ja-JP" altLang="en-US" sz="2000" dirty="0"/>
              <a:t>　</a:t>
            </a:r>
            <a:r>
              <a:rPr lang="ja-JP" altLang="en-US" dirty="0"/>
              <a:t>契約者が家族の連絡先を生命保険会社に登録しておく制度です。地震・台風などの災害時や、高齢の契約者に連絡が取れない場合などに、登録されている家族に対し、契約者の連絡先などを確認します。家族へ連絡がいくことによって、保険金・給付金の請求もれの防止などにもつながります。</a:t>
            </a:r>
            <a:endParaRPr lang="en-US" altLang="ja-JP" sz="2000" dirty="0"/>
          </a:p>
        </p:txBody>
      </p:sp>
      <p:pic>
        <p:nvPicPr>
          <p:cNvPr id="25" name="図 24">
            <a:extLst>
              <a:ext uri="{FF2B5EF4-FFF2-40B4-BE49-F238E27FC236}">
                <a16:creationId xmlns:a16="http://schemas.microsoft.com/office/drawing/2014/main" id="{BACFA04C-2B67-87DA-4D63-2368BE2507F9}"/>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78723" y="4005945"/>
            <a:ext cx="997499" cy="2162118"/>
          </a:xfrm>
          <a:prstGeom prst="rect">
            <a:avLst/>
          </a:prstGeom>
        </p:spPr>
      </p:pic>
      <p:sp>
        <p:nvSpPr>
          <p:cNvPr id="14" name="テキスト ボックス 13">
            <a:extLst>
              <a:ext uri="{FF2B5EF4-FFF2-40B4-BE49-F238E27FC236}">
                <a16:creationId xmlns:a16="http://schemas.microsoft.com/office/drawing/2014/main" id="{FBEDDE8C-F302-2C0A-8F38-9DCC8CC3FB99}"/>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BACE1636-DB24-75C5-5FFA-5EABCFA567CA}"/>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444308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DBD76-94E3-2AFD-AFC3-AE303AB97F9F}"/>
            </a:ext>
          </a:extLst>
        </p:cNvPr>
        <p:cNvGrpSpPr/>
        <p:nvPr/>
      </p:nvGrpSpPr>
      <p:grpSpPr>
        <a:xfrm>
          <a:off x="0" y="0"/>
          <a:ext cx="0" cy="0"/>
          <a:chOff x="0" y="0"/>
          <a:chExt cx="0" cy="0"/>
        </a:xfrm>
      </p:grpSpPr>
      <p:sp>
        <p:nvSpPr>
          <p:cNvPr id="5" name="楕円 4">
            <a:extLst>
              <a:ext uri="{FF2B5EF4-FFF2-40B4-BE49-F238E27FC236}">
                <a16:creationId xmlns:a16="http://schemas.microsoft.com/office/drawing/2014/main" id="{BA9D6E11-D7AE-08B9-AC73-8B7821412532}"/>
              </a:ext>
            </a:extLst>
          </p:cNvPr>
          <p:cNvSpPr/>
          <p:nvPr/>
        </p:nvSpPr>
        <p:spPr>
          <a:xfrm>
            <a:off x="5867396" y="6345464"/>
            <a:ext cx="458108" cy="458108"/>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3F682AE2-7A42-8A43-8A67-73114CE01C04}"/>
              </a:ext>
            </a:extLst>
          </p:cNvPr>
          <p:cNvSpPr>
            <a:spLocks noGrp="1"/>
          </p:cNvSpPr>
          <p:nvPr>
            <p:ph type="sldNum" sz="quarter" idx="12"/>
          </p:nvPr>
        </p:nvSpPr>
        <p:spPr>
          <a:xfrm>
            <a:off x="4724400" y="6389008"/>
            <a:ext cx="2743200" cy="365125"/>
          </a:xfrm>
        </p:spPr>
        <p:txBody>
          <a:bodyPr/>
          <a:lstStyle/>
          <a:p>
            <a:pPr algn="ctr"/>
            <a:fld id="{B2026C6C-7459-489F-8BA2-5DB85F4DFAE8}" type="slidenum">
              <a:rPr kumimoji="1" lang="ja-JP" altLang="en-US" sz="1800" b="1" smtClean="0">
                <a:solidFill>
                  <a:schemeClr val="tx1"/>
                </a:solidFill>
                <a:ea typeface="Meiryo UI" panose="020B0604030504040204" pitchFamily="50" charset="-128"/>
              </a:rPr>
              <a:pPr algn="ctr"/>
              <a:t>8</a:t>
            </a:fld>
            <a:endParaRPr kumimoji="1" lang="ja-JP" altLang="en-US" sz="1800" b="1" dirty="0">
              <a:solidFill>
                <a:schemeClr val="tx1"/>
              </a:solidFill>
              <a:ea typeface="Meiryo UI" panose="020B0604030504040204" pitchFamily="50" charset="-128"/>
            </a:endParaRPr>
          </a:p>
        </p:txBody>
      </p:sp>
      <p:sp>
        <p:nvSpPr>
          <p:cNvPr id="6" name="フッター プレースホルダー 5">
            <a:extLst>
              <a:ext uri="{FF2B5EF4-FFF2-40B4-BE49-F238E27FC236}">
                <a16:creationId xmlns:a16="http://schemas.microsoft.com/office/drawing/2014/main" id="{FA8FE3AA-D744-9720-BE33-E06490217E87}"/>
              </a:ext>
            </a:extLst>
          </p:cNvPr>
          <p:cNvSpPr>
            <a:spLocks noGrp="1"/>
          </p:cNvSpPr>
          <p:nvPr>
            <p:ph type="ftr" sz="quarter" idx="11"/>
          </p:nvPr>
        </p:nvSpPr>
        <p:spPr>
          <a:xfrm>
            <a:off x="10678886" y="6460216"/>
            <a:ext cx="1513114" cy="397784"/>
          </a:xfrm>
          <a:solidFill>
            <a:schemeClr val="bg1">
              <a:lumMod val="85000"/>
            </a:schemeClr>
          </a:solidFill>
        </p:spPr>
        <p:txBody>
          <a:bodyPr/>
          <a:lstStyle/>
          <a:p>
            <a:r>
              <a:rPr kumimoji="1" lang="en-US" altLang="ja-JP" b="1" dirty="0">
                <a:solidFill>
                  <a:sysClr val="windowText" lastClr="000000"/>
                </a:solidFill>
              </a:rPr>
              <a:t>2026</a:t>
            </a:r>
            <a:r>
              <a:rPr kumimoji="1" lang="ja-JP" altLang="en-US" b="1" dirty="0">
                <a:solidFill>
                  <a:sysClr val="windowText" lastClr="000000"/>
                </a:solidFill>
              </a:rPr>
              <a:t>年</a:t>
            </a:r>
            <a:r>
              <a:rPr kumimoji="1" lang="en-US" altLang="ja-JP" b="1" dirty="0">
                <a:solidFill>
                  <a:sysClr val="windowText" lastClr="000000"/>
                </a:solidFill>
              </a:rPr>
              <a:t>9</a:t>
            </a:r>
            <a:r>
              <a:rPr kumimoji="1" lang="ja-JP" altLang="en-US" b="1" dirty="0">
                <a:solidFill>
                  <a:sysClr val="windowText" lastClr="000000"/>
                </a:solidFill>
              </a:rPr>
              <a:t>月初版</a:t>
            </a:r>
          </a:p>
        </p:txBody>
      </p:sp>
      <p:grpSp>
        <p:nvGrpSpPr>
          <p:cNvPr id="9" name="グループ化 8">
            <a:extLst>
              <a:ext uri="{FF2B5EF4-FFF2-40B4-BE49-F238E27FC236}">
                <a16:creationId xmlns:a16="http://schemas.microsoft.com/office/drawing/2014/main" id="{E66D1337-8B59-91B7-E697-65A1A4A899FA}"/>
              </a:ext>
            </a:extLst>
          </p:cNvPr>
          <p:cNvGrpSpPr>
            <a:grpSpLocks noGrp="1" noUngrp="1" noRot="1" noMove="1" noResize="1"/>
          </p:cNvGrpSpPr>
          <p:nvPr/>
        </p:nvGrpSpPr>
        <p:grpSpPr>
          <a:xfrm>
            <a:off x="-12700" y="6176283"/>
            <a:ext cx="1823355" cy="675625"/>
            <a:chOff x="-23586" y="5980339"/>
            <a:chExt cx="1823355" cy="675625"/>
          </a:xfrm>
        </p:grpSpPr>
        <p:sp>
          <p:nvSpPr>
            <p:cNvPr id="7" name="フッター プレースホルダー 5">
              <a:extLst>
                <a:ext uri="{FF2B5EF4-FFF2-40B4-BE49-F238E27FC236}">
                  <a16:creationId xmlns:a16="http://schemas.microsoft.com/office/drawing/2014/main" id="{F087A518-2540-1E12-2ECA-BE98BA92B312}"/>
                </a:ext>
              </a:extLst>
            </p:cNvPr>
            <p:cNvSpPr txBox="1">
              <a:spLocks noGrp="1" noRot="1" noMove="1" noResize="1" noEditPoints="1" noAdjustHandles="1" noChangeArrowheads="1" noChangeShapeType="1"/>
            </p:cNvSpPr>
            <p:nvPr/>
          </p:nvSpPr>
          <p:spPr>
            <a:xfrm>
              <a:off x="-23586" y="5980339"/>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b="1" dirty="0">
                  <a:solidFill>
                    <a:sysClr val="windowText" lastClr="000000"/>
                  </a:solidFill>
                  <a:latin typeface="+mn-ea"/>
                </a:rPr>
                <a:t>PDF</a:t>
              </a:r>
              <a:r>
                <a:rPr lang="ja-JP" altLang="en-US" b="1" dirty="0">
                  <a:solidFill>
                    <a:sysClr val="windowText" lastClr="000000"/>
                  </a:solidFill>
                  <a:latin typeface="+mn-ea"/>
                </a:rPr>
                <a:t>対応ページ</a:t>
              </a:r>
            </a:p>
          </p:txBody>
        </p:sp>
        <p:sp>
          <p:nvSpPr>
            <p:cNvPr id="8" name="テキスト ボックス 7">
              <a:extLst>
                <a:ext uri="{FF2B5EF4-FFF2-40B4-BE49-F238E27FC236}">
                  <a16:creationId xmlns:a16="http://schemas.microsoft.com/office/drawing/2014/main" id="{D7987B1E-0C1F-6A23-B871-39DD444796BD}"/>
                </a:ext>
              </a:extLst>
            </p:cNvPr>
            <p:cNvSpPr txBox="1">
              <a:spLocks noGrp="1" noRot="1" noMove="1" noResize="1" noEditPoints="1" noAdjustHandles="1" noChangeArrowheads="1" noChangeShapeType="1"/>
            </p:cNvSpPr>
            <p:nvPr/>
          </p:nvSpPr>
          <p:spPr>
            <a:xfrm>
              <a:off x="-22038" y="6348187"/>
              <a:ext cx="1800000" cy="307777"/>
            </a:xfrm>
            <a:prstGeom prst="rect">
              <a:avLst/>
            </a:prstGeom>
            <a:noFill/>
            <a:ln w="28575">
              <a:solidFill>
                <a:schemeClr val="bg1">
                  <a:lumMod val="85000"/>
                </a:schemeClr>
              </a:solidFill>
            </a:ln>
          </p:spPr>
          <p:txBody>
            <a:bodyPr wrap="square" rtlCol="0">
              <a:spAutoFit/>
            </a:bodyPr>
            <a:lstStyle/>
            <a:p>
              <a:pPr algn="ctr"/>
              <a:r>
                <a:rPr lang="en-US" altLang="ja-JP" sz="1400" dirty="0"/>
                <a:t>33</a:t>
              </a:r>
              <a:r>
                <a:rPr kumimoji="1" lang="ja-JP" altLang="en-US" sz="1400" dirty="0"/>
                <a:t>ページ</a:t>
              </a:r>
            </a:p>
          </p:txBody>
        </p:sp>
      </p:grpSp>
      <p:pic>
        <p:nvPicPr>
          <p:cNvPr id="3" name="図 2">
            <a:extLst>
              <a:ext uri="{FF2B5EF4-FFF2-40B4-BE49-F238E27FC236}">
                <a16:creationId xmlns:a16="http://schemas.microsoft.com/office/drawing/2014/main" id="{A5B8F581-8F20-D8D7-AF8B-B72642B943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42" y="18792"/>
            <a:ext cx="12082635" cy="1588658"/>
          </a:xfrm>
          <a:prstGeom prst="rect">
            <a:avLst/>
          </a:prstGeom>
        </p:spPr>
      </p:pic>
      <p:grpSp>
        <p:nvGrpSpPr>
          <p:cNvPr id="2" name="グループ化 1">
            <a:extLst>
              <a:ext uri="{FF2B5EF4-FFF2-40B4-BE49-F238E27FC236}">
                <a16:creationId xmlns:a16="http://schemas.microsoft.com/office/drawing/2014/main" id="{BA50CA98-5DDC-298D-0751-98A1A02FC57B}"/>
              </a:ext>
            </a:extLst>
          </p:cNvPr>
          <p:cNvGrpSpPr/>
          <p:nvPr/>
        </p:nvGrpSpPr>
        <p:grpSpPr>
          <a:xfrm>
            <a:off x="871772" y="1658445"/>
            <a:ext cx="7901995" cy="550182"/>
            <a:chOff x="668991" y="1966346"/>
            <a:chExt cx="4485981" cy="550182"/>
          </a:xfrm>
        </p:grpSpPr>
        <p:sp>
          <p:nvSpPr>
            <p:cNvPr id="10" name="テキスト ボックス 9">
              <a:extLst>
                <a:ext uri="{FF2B5EF4-FFF2-40B4-BE49-F238E27FC236}">
                  <a16:creationId xmlns:a16="http://schemas.microsoft.com/office/drawing/2014/main" id="{3969BD79-DF0B-3BB1-99B5-56B8DE33A233}"/>
                </a:ext>
              </a:extLst>
            </p:cNvPr>
            <p:cNvSpPr txBox="1"/>
            <p:nvPr/>
          </p:nvSpPr>
          <p:spPr>
            <a:xfrm>
              <a:off x="668991" y="1966346"/>
              <a:ext cx="290210" cy="510778"/>
            </a:xfrm>
            <a:prstGeom prst="roundRect">
              <a:avLst/>
            </a:prstGeom>
            <a:solidFill>
              <a:srgbClr val="384A9D"/>
            </a:solidFill>
          </p:spPr>
          <p:txBody>
            <a:bodyPr wrap="square" rtlCol="0" anchor="ctr">
              <a:spAutoFit/>
            </a:bodyPr>
            <a:lstStyle/>
            <a:p>
              <a:pPr algn="ctr"/>
              <a:r>
                <a:rPr lang="ja-JP" altLang="en-US" sz="2400" b="1" dirty="0">
                  <a:solidFill>
                    <a:schemeClr val="bg1"/>
                  </a:solidFill>
                </a:rPr>
                <a:t>３</a:t>
              </a:r>
              <a:endParaRPr lang="en-US" altLang="ja-JP" sz="2400" b="1" dirty="0">
                <a:solidFill>
                  <a:schemeClr val="bg1"/>
                </a:solidFill>
              </a:endParaRPr>
            </a:p>
          </p:txBody>
        </p:sp>
        <p:sp>
          <p:nvSpPr>
            <p:cNvPr id="12" name="テキスト ボックス 11">
              <a:extLst>
                <a:ext uri="{FF2B5EF4-FFF2-40B4-BE49-F238E27FC236}">
                  <a16:creationId xmlns:a16="http://schemas.microsoft.com/office/drawing/2014/main" id="{4E7641DF-7D9F-87C1-7C36-92D024975843}"/>
                </a:ext>
              </a:extLst>
            </p:cNvPr>
            <p:cNvSpPr txBox="1"/>
            <p:nvPr/>
          </p:nvSpPr>
          <p:spPr>
            <a:xfrm>
              <a:off x="968010" y="1993308"/>
              <a:ext cx="4186962" cy="523220"/>
            </a:xfrm>
            <a:prstGeom prst="rect">
              <a:avLst/>
            </a:prstGeom>
            <a:noFill/>
          </p:spPr>
          <p:txBody>
            <a:bodyPr wrap="square">
              <a:spAutoFit/>
            </a:bodyPr>
            <a:lstStyle/>
            <a:p>
              <a:r>
                <a:rPr lang="ja-JP" altLang="en-US" sz="2800" b="1" dirty="0"/>
                <a:t>知っておきたい制度・特約</a:t>
              </a:r>
            </a:p>
          </p:txBody>
        </p:sp>
      </p:grpSp>
      <p:sp>
        <p:nvSpPr>
          <p:cNvPr id="22" name="テキスト ボックス 21">
            <a:extLst>
              <a:ext uri="{FF2B5EF4-FFF2-40B4-BE49-F238E27FC236}">
                <a16:creationId xmlns:a16="http://schemas.microsoft.com/office/drawing/2014/main" id="{8B04C634-5F73-0E05-D5AB-53DB16E6F27E}"/>
              </a:ext>
            </a:extLst>
          </p:cNvPr>
          <p:cNvSpPr txBox="1"/>
          <p:nvPr/>
        </p:nvSpPr>
        <p:spPr>
          <a:xfrm>
            <a:off x="1799999" y="5126138"/>
            <a:ext cx="9610951" cy="1261884"/>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成年後見制度　～申立ては家庭裁判所へ～</a:t>
            </a:r>
            <a:endParaRPr lang="en-US" altLang="ja-JP" sz="2000" b="1" dirty="0">
              <a:solidFill>
                <a:srgbClr val="000000"/>
              </a:solidFill>
              <a:latin typeface="PUDShinGoPr6N-Medium"/>
            </a:endParaRPr>
          </a:p>
          <a:p>
            <a:r>
              <a:rPr lang="ja-JP" altLang="en-US" sz="2000" dirty="0"/>
              <a:t>　</a:t>
            </a:r>
            <a:r>
              <a:rPr lang="ja-JP" altLang="en-US" dirty="0"/>
              <a:t>判断能力が不十分な人の権利を保護し支援する制度で「法定後見制度」と「任意後見制度」があります。本人の権利を守るための援助者が、法的に付与された権限の範囲で本人に代わり財産管理や身上監護（生活面の環境整備など）を行います。</a:t>
            </a:r>
            <a:endParaRPr lang="ja-JP" altLang="en-US" sz="2000" dirty="0"/>
          </a:p>
        </p:txBody>
      </p:sp>
      <p:grpSp>
        <p:nvGrpSpPr>
          <p:cNvPr id="25" name="グループ化 24">
            <a:extLst>
              <a:ext uri="{FF2B5EF4-FFF2-40B4-BE49-F238E27FC236}">
                <a16:creationId xmlns:a16="http://schemas.microsoft.com/office/drawing/2014/main" id="{E3467B3D-E866-CF9C-6FE4-1BFB590C5735}"/>
              </a:ext>
            </a:extLst>
          </p:cNvPr>
          <p:cNvGrpSpPr/>
          <p:nvPr/>
        </p:nvGrpSpPr>
        <p:grpSpPr>
          <a:xfrm>
            <a:off x="1737697" y="2233852"/>
            <a:ext cx="9673253" cy="2825077"/>
            <a:chOff x="1737697" y="2233852"/>
            <a:chExt cx="9673253" cy="2825077"/>
          </a:xfrm>
        </p:grpSpPr>
        <p:sp>
          <p:nvSpPr>
            <p:cNvPr id="20" name="テキスト ボックス 19">
              <a:extLst>
                <a:ext uri="{FF2B5EF4-FFF2-40B4-BE49-F238E27FC236}">
                  <a16:creationId xmlns:a16="http://schemas.microsoft.com/office/drawing/2014/main" id="{D3A466D6-A0D8-28A0-6E68-6A9FED9FBB83}"/>
                </a:ext>
              </a:extLst>
            </p:cNvPr>
            <p:cNvSpPr txBox="1"/>
            <p:nvPr/>
          </p:nvSpPr>
          <p:spPr>
            <a:xfrm>
              <a:off x="1737697" y="2233852"/>
              <a:ext cx="9673253" cy="2062103"/>
            </a:xfrm>
            <a:prstGeom prst="rect">
              <a:avLst/>
            </a:prstGeom>
            <a:noFill/>
          </p:spPr>
          <p:txBody>
            <a:bodyPr wrap="square">
              <a:spAutoFit/>
            </a:bodyPr>
            <a:lstStyle/>
            <a:p>
              <a:r>
                <a:rPr lang="ja-JP" altLang="en-US" sz="2000" b="1" dirty="0">
                  <a:solidFill>
                    <a:srgbClr val="384A9D"/>
                  </a:solidFill>
                  <a:latin typeface="PUDShinGoPr6N-Medium"/>
                </a:rPr>
                <a:t>■</a:t>
              </a:r>
              <a:r>
                <a:rPr lang="ja-JP" altLang="en-US" sz="2000" b="1" dirty="0">
                  <a:solidFill>
                    <a:srgbClr val="000000"/>
                  </a:solidFill>
                  <a:latin typeface="PUDShinGoPr6N-Medium"/>
                </a:rPr>
                <a:t>生命保険契約照会制度　～照会は生命保険協会へ～</a:t>
              </a:r>
              <a:endParaRPr lang="en-US" altLang="ja-JP" sz="2000" b="1" dirty="0">
                <a:solidFill>
                  <a:srgbClr val="000000"/>
                </a:solidFill>
                <a:latin typeface="PUDShinGoPr6N-Medium"/>
              </a:endParaRPr>
            </a:p>
            <a:p>
              <a:r>
                <a:rPr lang="ja-JP" altLang="en-US" dirty="0">
                  <a:solidFill>
                    <a:srgbClr val="000000"/>
                  </a:solidFill>
                  <a:latin typeface="PUDShinGoPr6N-Medium"/>
                </a:rPr>
                <a:t>　</a:t>
              </a:r>
              <a:r>
                <a:rPr lang="ja-JP" altLang="en-US" dirty="0">
                  <a:solidFill>
                    <a:srgbClr val="000000"/>
                  </a:solidFill>
                </a:rPr>
                <a:t>親や家族などの「死亡」または「認知判断能力の低下」により、生命保険契約の有無がわからなくなってしまった場合に、契約の有無を照会できる制度です。まずは家族で、保険証券や保険会社からの通知、預金通帳などにより生命保険契約の存在や内容についてできる限りの確認をした上で、制度を利用する必要があるかどうかを判断しましょう。</a:t>
              </a:r>
              <a:endParaRPr lang="en-US" altLang="ja-JP" dirty="0">
                <a:solidFill>
                  <a:srgbClr val="000000"/>
                </a:solidFill>
              </a:endParaRPr>
            </a:p>
            <a:p>
              <a:r>
                <a:rPr lang="ja-JP" altLang="en-US" dirty="0">
                  <a:solidFill>
                    <a:srgbClr val="000000"/>
                  </a:solidFill>
                </a:rPr>
                <a:t>　照会 </a:t>
              </a:r>
              <a:r>
                <a:rPr lang="en-US" altLang="ja-JP" dirty="0">
                  <a:solidFill>
                    <a:srgbClr val="000000"/>
                  </a:solidFill>
                </a:rPr>
                <a:t>1 </a:t>
              </a:r>
              <a:r>
                <a:rPr lang="ja-JP" altLang="en-US" dirty="0">
                  <a:solidFill>
                    <a:srgbClr val="000000"/>
                  </a:solidFill>
                </a:rPr>
                <a:t>件あたり</a:t>
              </a:r>
              <a:r>
                <a:rPr lang="en-US" altLang="ja-JP" dirty="0">
                  <a:solidFill>
                    <a:srgbClr val="000000"/>
                  </a:solidFill>
                </a:rPr>
                <a:t>WEB </a:t>
              </a:r>
              <a:r>
                <a:rPr lang="ja-JP" altLang="en-US" dirty="0">
                  <a:solidFill>
                    <a:srgbClr val="000000"/>
                  </a:solidFill>
                </a:rPr>
                <a:t>申請 </a:t>
              </a:r>
              <a:r>
                <a:rPr lang="en-US" altLang="ja-JP" dirty="0">
                  <a:solidFill>
                    <a:srgbClr val="000000"/>
                  </a:solidFill>
                </a:rPr>
                <a:t>6,000 </a:t>
              </a:r>
              <a:r>
                <a:rPr lang="ja-JP" altLang="en-US" dirty="0">
                  <a:solidFill>
                    <a:srgbClr val="000000"/>
                  </a:solidFill>
                </a:rPr>
                <a:t>円</a:t>
              </a:r>
              <a:r>
                <a:rPr lang="en-US" altLang="ja-JP" dirty="0">
                  <a:solidFill>
                    <a:srgbClr val="000000"/>
                  </a:solidFill>
                </a:rPr>
                <a:t>(</a:t>
              </a:r>
              <a:r>
                <a:rPr lang="ja-JP" altLang="en-US" dirty="0">
                  <a:solidFill>
                    <a:srgbClr val="000000"/>
                  </a:solidFill>
                </a:rPr>
                <a:t>税込</a:t>
              </a:r>
              <a:r>
                <a:rPr lang="en-US" altLang="ja-JP" dirty="0">
                  <a:solidFill>
                    <a:srgbClr val="000000"/>
                  </a:solidFill>
                </a:rPr>
                <a:t>)</a:t>
              </a:r>
              <a:r>
                <a:rPr lang="ja-JP" altLang="en-US" dirty="0">
                  <a:solidFill>
                    <a:srgbClr val="000000"/>
                  </a:solidFill>
                </a:rPr>
                <a:t>、書面申請 </a:t>
              </a:r>
              <a:r>
                <a:rPr lang="en-US" altLang="ja-JP" dirty="0">
                  <a:solidFill>
                    <a:srgbClr val="000000"/>
                  </a:solidFill>
                </a:rPr>
                <a:t>7,000</a:t>
              </a:r>
              <a:r>
                <a:rPr lang="ja-JP" altLang="en-US" dirty="0">
                  <a:solidFill>
                    <a:srgbClr val="000000"/>
                  </a:solidFill>
                </a:rPr>
                <a:t>円</a:t>
              </a:r>
              <a:r>
                <a:rPr lang="en-US" altLang="ja-JP" dirty="0">
                  <a:solidFill>
                    <a:srgbClr val="000000"/>
                  </a:solidFill>
                </a:rPr>
                <a:t>(</a:t>
              </a:r>
              <a:r>
                <a:rPr lang="ja-JP" altLang="en-US" dirty="0">
                  <a:solidFill>
                    <a:srgbClr val="000000"/>
                  </a:solidFill>
                </a:rPr>
                <a:t>税込</a:t>
              </a:r>
              <a:r>
                <a:rPr lang="en-US" altLang="ja-JP" dirty="0">
                  <a:solidFill>
                    <a:srgbClr val="000000"/>
                  </a:solidFill>
                </a:rPr>
                <a:t>)</a:t>
              </a:r>
              <a:r>
                <a:rPr lang="ja-JP" altLang="en-US" dirty="0">
                  <a:solidFill>
                    <a:srgbClr val="000000"/>
                  </a:solidFill>
                </a:rPr>
                <a:t>の利用料がかかり、加えて公的書類や医師による所定の診断書などの取得費用も負担する必要があります。</a:t>
              </a:r>
            </a:p>
          </p:txBody>
        </p:sp>
        <p:pic>
          <p:nvPicPr>
            <p:cNvPr id="24" name="図 23">
              <a:extLst>
                <a:ext uri="{FF2B5EF4-FFF2-40B4-BE49-F238E27FC236}">
                  <a16:creationId xmlns:a16="http://schemas.microsoft.com/office/drawing/2014/main" id="{3FA6B960-0060-FB83-29DC-34E0E1822A3C}"/>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3021692" y="4211752"/>
              <a:ext cx="6075592" cy="847177"/>
            </a:xfrm>
            <a:prstGeom prst="rect">
              <a:avLst/>
            </a:prstGeom>
          </p:spPr>
        </p:pic>
      </p:grpSp>
      <p:grpSp>
        <p:nvGrpSpPr>
          <p:cNvPr id="26" name="グループ化 25">
            <a:extLst>
              <a:ext uri="{FF2B5EF4-FFF2-40B4-BE49-F238E27FC236}">
                <a16:creationId xmlns:a16="http://schemas.microsoft.com/office/drawing/2014/main" id="{46DFF3D4-B640-5899-4E22-D4738A799DE8}"/>
              </a:ext>
            </a:extLst>
          </p:cNvPr>
          <p:cNvGrpSpPr>
            <a:grpSpLocks noGrp="1" noUngrp="1" noRot="1" noMove="1" noResize="1"/>
          </p:cNvGrpSpPr>
          <p:nvPr/>
        </p:nvGrpSpPr>
        <p:grpSpPr>
          <a:xfrm>
            <a:off x="143741" y="4331704"/>
            <a:ext cx="1478379" cy="1844579"/>
            <a:chOff x="9469366" y="3065097"/>
            <a:chExt cx="1974339" cy="2463391"/>
          </a:xfrm>
        </p:grpSpPr>
        <p:pic>
          <p:nvPicPr>
            <p:cNvPr id="27" name="図 26">
              <a:extLst>
                <a:ext uri="{FF2B5EF4-FFF2-40B4-BE49-F238E27FC236}">
                  <a16:creationId xmlns:a16="http://schemas.microsoft.com/office/drawing/2014/main" id="{B10916B2-240E-8F2E-6F5B-4FF50CEAC7FF}"/>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tretch>
              <a:fillRect/>
            </a:stretch>
          </p:blipFill>
          <p:spPr>
            <a:xfrm>
              <a:off x="9469366" y="3691604"/>
              <a:ext cx="864901" cy="1836884"/>
            </a:xfrm>
            <a:prstGeom prst="rect">
              <a:avLst/>
            </a:prstGeom>
          </p:spPr>
        </p:pic>
        <p:pic>
          <p:nvPicPr>
            <p:cNvPr id="28" name="図 27">
              <a:extLst>
                <a:ext uri="{FF2B5EF4-FFF2-40B4-BE49-F238E27FC236}">
                  <a16:creationId xmlns:a16="http://schemas.microsoft.com/office/drawing/2014/main" id="{15F9910D-8C2E-B39B-DDC2-E2E84C9483BC}"/>
                </a:ext>
              </a:extLst>
            </p:cNvPr>
            <p:cNvPicPr>
              <a:picLocks noGrp="1" noRot="1" noChangeAspect="1" noMove="1" noResize="1" noEditPoints="1" noAdjustHandles="1" noChangeArrowheads="1" noChangeShapeType="1" noCrop="1"/>
            </p:cNvPicPr>
            <p:nvPr/>
          </p:nvPicPr>
          <p:blipFill>
            <a:blip r:embed="rId6">
              <a:extLst>
                <a:ext uri="{28A0092B-C50C-407E-A947-70E740481C1C}">
                  <a14:useLocalDpi xmlns:a14="http://schemas.microsoft.com/office/drawing/2010/main" val="0"/>
                </a:ext>
              </a:extLst>
            </a:blip>
            <a:srcRect l="4867" t="794"/>
            <a:stretch>
              <a:fillRect/>
            </a:stretch>
          </p:blipFill>
          <p:spPr>
            <a:xfrm>
              <a:off x="10396903" y="3065097"/>
              <a:ext cx="1046802" cy="2463391"/>
            </a:xfrm>
            <a:prstGeom prst="rect">
              <a:avLst/>
            </a:prstGeom>
          </p:spPr>
        </p:pic>
      </p:grpSp>
      <p:sp>
        <p:nvSpPr>
          <p:cNvPr id="15" name="テキスト ボックス 14">
            <a:extLst>
              <a:ext uri="{FF2B5EF4-FFF2-40B4-BE49-F238E27FC236}">
                <a16:creationId xmlns:a16="http://schemas.microsoft.com/office/drawing/2014/main" id="{B67519A6-4414-54A6-2E7E-2B2A37DA1A00}"/>
              </a:ext>
            </a:extLst>
          </p:cNvPr>
          <p:cNvSpPr txBox="1"/>
          <p:nvPr/>
        </p:nvSpPr>
        <p:spPr>
          <a:xfrm>
            <a:off x="1230199" y="459178"/>
            <a:ext cx="7482001" cy="707886"/>
          </a:xfrm>
          <a:prstGeom prst="rect">
            <a:avLst/>
          </a:prstGeom>
          <a:noFill/>
        </p:spPr>
        <p:txBody>
          <a:bodyPr wrap="square">
            <a:spAutoFit/>
          </a:bodyPr>
          <a:lstStyle/>
          <a:p>
            <a:r>
              <a:rPr lang="ja-JP" altLang="en-US" sz="4000" b="1" i="0" u="none" strike="noStrike" baseline="0" dirty="0">
                <a:latin typeface="UD デジタル 教科書体 NP-B" panose="02020700000000000000" pitchFamily="18" charset="-128"/>
                <a:ea typeface="UD デジタル 教科書体 NP-B" panose="02020700000000000000" pitchFamily="18" charset="-128"/>
              </a:rPr>
              <a:t>定年退職後の生命保険活用方法</a:t>
            </a:r>
            <a:endParaRPr lang="en-US" altLang="ja-JP" sz="4000" b="1" i="0" u="none" strike="noStrike" baseline="0" dirty="0">
              <a:latin typeface="UD デジタル 教科書体 NP-B" panose="02020700000000000000" pitchFamily="18" charset="-128"/>
              <a:ea typeface="UD デジタル 教科書体 NP-B" panose="02020700000000000000" pitchFamily="18" charset="-128"/>
            </a:endParaRPr>
          </a:p>
        </p:txBody>
      </p:sp>
      <p:sp>
        <p:nvSpPr>
          <p:cNvPr id="13" name="フッター プレースホルダー 5">
            <a:extLst>
              <a:ext uri="{FF2B5EF4-FFF2-40B4-BE49-F238E27FC236}">
                <a16:creationId xmlns:a16="http://schemas.microsoft.com/office/drawing/2014/main" id="{A29D0131-8F61-875F-6739-21EE3BBD54E9}"/>
              </a:ext>
            </a:extLst>
          </p:cNvPr>
          <p:cNvSpPr txBox="1">
            <a:spLocks/>
          </p:cNvSpPr>
          <p:nvPr/>
        </p:nvSpPr>
        <p:spPr>
          <a:xfrm>
            <a:off x="-12700" y="6195333"/>
            <a:ext cx="1823355" cy="365125"/>
          </a:xfrm>
          <a:prstGeom prst="rect">
            <a:avLst/>
          </a:prstGeom>
          <a:solidFill>
            <a:schemeClr val="bg1">
              <a:lumMod val="85000"/>
            </a:schemeClr>
          </a:solidFill>
        </p:spPr>
        <p:txBody>
          <a:bodyPr vert="horz" lIns="91440" tIns="45720" rIns="91440" bIns="45720" rtlCol="0" anchor="ctr"/>
          <a:lstStyle>
            <a:defPPr>
              <a:defRPr lang="ja-JP"/>
            </a:defPPr>
            <a:lvl1pPr marL="0" algn="ctr" defTabSz="914400" rtl="0" eaLnBrk="1" latinLnBrk="0" hangingPunct="1">
              <a:defRPr kumimoji="1" sz="1200" kern="1200">
                <a:solidFill>
                  <a:schemeClr val="tx1">
                    <a:tint val="82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b="1" dirty="0">
                <a:solidFill>
                  <a:sysClr val="windowText" lastClr="000000"/>
                </a:solidFill>
                <a:latin typeface="+mn-ea"/>
              </a:rPr>
              <a:t>冊子対応ページ</a:t>
            </a:r>
          </a:p>
        </p:txBody>
      </p:sp>
    </p:spTree>
    <p:extLst>
      <p:ext uri="{BB962C8B-B14F-4D97-AF65-F5344CB8AC3E}">
        <p14:creationId xmlns:p14="http://schemas.microsoft.com/office/powerpoint/2010/main" val="258570537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1439</Words>
  <Application>Microsoft Office PowerPoint</Application>
  <PresentationFormat>ワイド画面</PresentationFormat>
  <Paragraphs>124</Paragraphs>
  <Slides>8</Slides>
  <Notes>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8</vt:i4>
      </vt:variant>
    </vt:vector>
  </HeadingPairs>
  <TitlesOfParts>
    <vt:vector size="16" baseType="lpstr">
      <vt:lpstr>Meiryo UI</vt:lpstr>
      <vt:lpstr>PUDShinGoPr6N-Medium</vt:lpstr>
      <vt:lpstr>PUDShinGoPr6N-Regular</vt:lpstr>
      <vt:lpstr>UD デジタル 教科書体 NP-B</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渡辺 睦</dc:creator>
  <cp:lastModifiedBy>渡辺 睦</cp:lastModifiedBy>
  <cp:revision>1</cp:revision>
  <dcterms:created xsi:type="dcterms:W3CDTF">2026-08-18T02:45:26Z</dcterms:created>
  <dcterms:modified xsi:type="dcterms:W3CDTF">2026-08-18T02:45:54Z</dcterms:modified>
</cp:coreProperties>
</file>