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35" r:id="rId2"/>
    <p:sldId id="336" r:id="rId3"/>
    <p:sldId id="363" r:id="rId4"/>
    <p:sldId id="337" r:id="rId5"/>
    <p:sldId id="364" r:id="rId6"/>
    <p:sldId id="339" r:id="rId7"/>
    <p:sldId id="340" r:id="rId8"/>
    <p:sldId id="341" r:id="rId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D254E8-E9E8-4EE6-BFED-523669B2402A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11D2F2-CAD4-46B3-863E-F784789679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0213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D1EA4-6A89-44B9-A0D0-F6794AB861A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07019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公的介護保険の介護サービスを利用するには「要介護（要支援）認定」を受ける必要があります。</a:t>
            </a:r>
            <a:endParaRPr kumimoji="1" lang="en-US" altLang="ja-JP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kumimoji="1" lang="ja-JP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介護を必要とする度合いに応じて、「要支援１・２」「要介護１～５」の</a:t>
            </a:r>
            <a:r>
              <a:rPr kumimoji="1" lang="en-US" altLang="ja-JP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</a:t>
            </a:r>
            <a:r>
              <a:rPr kumimoji="1" lang="ja-JP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段階に分けられます。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D1EA4-6A89-44B9-A0D0-F6794AB861AA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33127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D1EA4-6A89-44B9-A0D0-F6794AB861AA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15225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D1EA4-6A89-44B9-A0D0-F6794AB861AA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0325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D1EA4-6A89-44B9-A0D0-F6794AB861AA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0699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D1EA4-6A89-44B9-A0D0-F6794AB861AA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3980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D1EA4-6A89-44B9-A0D0-F6794AB861AA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17928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CD1EA4-6A89-44B9-A0D0-F6794AB861AA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7664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8D8085E-3B1B-4CEE-A0D9-B3F885440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3B19B1B-18DF-A98F-E156-3F618ADB7D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B6DF098-9992-005E-5D67-02868494C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EFD52-9D10-419A-8EE1-A0CB94AFA790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1A4FDDF-A868-20AE-D4A3-854D1ECAC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4B03386-E0A9-82B6-29E1-9A8206EBB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27ED5-3F99-44F1-BC58-8DA436317A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8553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75FF4E-4C2A-DD88-B4B5-6EFA70663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8C381E1-A21D-2527-AF91-463AE5E63D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E95E035-1C55-4F29-476C-E4124CE6D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EFD52-9D10-419A-8EE1-A0CB94AFA790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9579764-3F6A-C19B-A257-3A60A5375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3DBB08C-A2D9-3B3C-C47A-1BC6527E8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27ED5-3F99-44F1-BC58-8DA436317A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2922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EBFF4E6D-BA51-7227-8B13-C1D6E9BE98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542AB7B-E721-472B-D371-9DAD5DBF4E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67A359A-9B26-31D4-B893-98476817E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EFD52-9D10-419A-8EE1-A0CB94AFA790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8EBC7B4-7144-7155-3AAA-40934B282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1C1E62E-B419-F019-55E8-AC53CC8A4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27ED5-3F99-44F1-BC58-8DA436317A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0574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96B424-F0A5-9B31-69D0-5566FC649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1957922-612B-F067-98E4-7789DE0FEB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26B54F6-5E64-D0CF-5DBA-03E73BF0C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EFD52-9D10-419A-8EE1-A0CB94AFA790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76776E7-128D-6847-8C60-063BEE62E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2111344-38C6-90A0-E2EA-32331EF9E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27ED5-3F99-44F1-BC58-8DA436317A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048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5175608-E36A-F0DF-BD61-6365B9C89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7F12011-5F0C-BE6C-E214-99C9DC974E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67AAEA7-33C3-D2DE-5A33-87B1B91A4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EFD52-9D10-419A-8EE1-A0CB94AFA790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4306C5B-3085-8507-7843-483A16DFE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03F9A83-3BB3-85A5-E864-80F1CC042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27ED5-3F99-44F1-BC58-8DA436317A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2523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D07F54-6EC0-9162-E0E4-909DF8F7F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F8260A3-D4F2-A02F-5383-8B28AA5B0F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5D79F95-2358-3A34-BDFC-A82EC4DBBD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17299A7-3AC7-ED42-350A-FF5208788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EFD52-9D10-419A-8EE1-A0CB94AFA790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08429CD-1827-AAA7-1098-8A1493FAB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6843F23-DE3A-D4EB-2705-7CFE3A12D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27ED5-3F99-44F1-BC58-8DA436317A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8544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949952-DA8E-C48B-D170-DD8CF786B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F10100F-F40A-3332-D865-FBFFA0F71F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8A52013-AFBC-1488-2C46-9912569405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88D2732-4577-4E95-012C-9549A42C6C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68A8FE6A-06E3-3D30-4177-ABE7EEC3C3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6CDA296-CEB7-13C1-14E7-B01FE4BFF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EFD52-9D10-419A-8EE1-A0CB94AFA790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8258A3F-9FFE-6D46-5738-D1E40F213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ACB9C2B-192D-DA88-CE6A-5BE96EB3D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27ED5-3F99-44F1-BC58-8DA436317A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1578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F69FE0A-EA67-2D8B-84EA-BD24E5E5E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982F0D7-1E8D-221A-51CE-E9809DEA9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EFD52-9D10-419A-8EE1-A0CB94AFA790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CCDE24E-E71F-EA5D-4D99-956AFC0E8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AE6E48F-B634-B390-405E-20994B27C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27ED5-3F99-44F1-BC58-8DA436317A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5164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730CE1F-6C28-F65C-E611-B0DF5547A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EFD52-9D10-419A-8EE1-A0CB94AFA790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EA7B7BD-8181-D7DA-BE2E-98D536A9C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DC644CF-2C94-2083-A192-984081D10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27ED5-3F99-44F1-BC58-8DA436317A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1163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FB52275-F9B4-9E16-8092-A88653417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0E5723A-1C6B-9E44-E066-E8AFCD8E8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03B82B7-4DA0-EF73-8A09-57DC6E662D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A180D63-FEA5-FEBC-345A-B0E265AEA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EFD52-9D10-419A-8EE1-A0CB94AFA790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7C4224D-F0E4-B614-E7E7-F908ACB7C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D8C775B-28C9-E2DF-A357-88D4E9D96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27ED5-3F99-44F1-BC58-8DA436317A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3831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4BF370D-1526-B58A-635A-8BB6EE0D1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84C12B8-E6FF-8014-4006-E074FA1622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1009D06-DD51-F8F4-2E73-ADD051167C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2541208-5629-9730-1240-A8459E0C4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EFD52-9D10-419A-8EE1-A0CB94AFA790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CCA1F38-FA24-2867-1D47-E9DDE5985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1F448AE-D86B-DDF3-4011-6FE3EE8D8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27ED5-3F99-44F1-BC58-8DA436317A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818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537786C-DD0C-33BE-3A15-CE2BA5F20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7092B95-301B-77B3-7C71-CDA12D67B3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A65A971-A3FD-8472-CFDB-FE2D176BF0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8EFD52-9D10-419A-8EE1-A0CB94AFA790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2413832-4816-01AB-02D6-B53A6FAD2B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18ADB1C-20BD-5B0B-BF15-8CC162BE12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527ED5-3F99-44F1-BC58-8DA436317A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1402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tmp"/><Relationship Id="rId4" Type="http://schemas.openxmlformats.org/officeDocument/2006/relationships/image" Target="../media/image2.tm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tm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tm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tm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tmp"/><Relationship Id="rId5" Type="http://schemas.openxmlformats.org/officeDocument/2006/relationships/image" Target="../media/image9.tmp"/><Relationship Id="rId4" Type="http://schemas.openxmlformats.org/officeDocument/2006/relationships/image" Target="../media/image8.tm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tmp"/><Relationship Id="rId4" Type="http://schemas.openxmlformats.org/officeDocument/2006/relationships/image" Target="../media/image11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B7774-31E0-ED57-582E-DEE395A19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楕円 4">
            <a:extLst>
              <a:ext uri="{FF2B5EF4-FFF2-40B4-BE49-F238E27FC236}">
                <a16:creationId xmlns:a16="http://schemas.microsoft.com/office/drawing/2014/main" id="{88662948-0A14-7436-8E2B-D566C5D01DFB}"/>
              </a:ext>
            </a:extLst>
          </p:cNvPr>
          <p:cNvSpPr/>
          <p:nvPr/>
        </p:nvSpPr>
        <p:spPr>
          <a:xfrm>
            <a:off x="5867396" y="6345464"/>
            <a:ext cx="458108" cy="45810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CB6768A-C71F-0C72-2621-9C040928A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89008"/>
            <a:ext cx="2743200" cy="365125"/>
          </a:xfrm>
        </p:spPr>
        <p:txBody>
          <a:bodyPr/>
          <a:lstStyle/>
          <a:p>
            <a:pPr algn="ctr"/>
            <a:fld id="{B2026C6C-7459-489F-8BA2-5DB85F4DFAE8}" type="slidenum">
              <a:rPr kumimoji="1" lang="ja-JP" altLang="en-US" sz="1800" b="1" smtClean="0">
                <a:solidFill>
                  <a:schemeClr val="tx1"/>
                </a:solidFill>
                <a:ea typeface="Meiryo UI" panose="020B0604030504040204" pitchFamily="50" charset="-128"/>
              </a:rPr>
              <a:pPr algn="ctr"/>
              <a:t>1</a:t>
            </a:fld>
            <a:endParaRPr kumimoji="1" lang="ja-JP" altLang="en-US" sz="1800" b="1" dirty="0">
              <a:solidFill>
                <a:schemeClr val="tx1"/>
              </a:solidFill>
              <a:ea typeface="Meiryo UI" panose="020B0604030504040204" pitchFamily="50" charset="-128"/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3483661-0608-9DA5-42DB-6F671BCC6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678886" y="6460216"/>
            <a:ext cx="1513114" cy="397784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kumimoji="1" lang="en-US" altLang="ja-JP" b="1" dirty="0">
                <a:solidFill>
                  <a:sysClr val="windowText" lastClr="000000"/>
                </a:solidFill>
              </a:rPr>
              <a:t>2026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年</a:t>
            </a:r>
            <a:r>
              <a:rPr kumimoji="1" lang="en-US" altLang="ja-JP" b="1" dirty="0">
                <a:solidFill>
                  <a:sysClr val="windowText" lastClr="000000"/>
                </a:solidFill>
              </a:rPr>
              <a:t>9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月初版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E4280386-FD5C-F106-F5CE-32CF19C9E5A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4514" y="6176283"/>
            <a:ext cx="1823355" cy="677439"/>
            <a:chOff x="-25400" y="5980339"/>
            <a:chExt cx="1823355" cy="677439"/>
          </a:xfrm>
        </p:grpSpPr>
        <p:sp>
          <p:nvSpPr>
            <p:cNvPr id="7" name="フッター プレースホルダー 5">
              <a:extLst>
                <a:ext uri="{FF2B5EF4-FFF2-40B4-BE49-F238E27FC236}">
                  <a16:creationId xmlns:a16="http://schemas.microsoft.com/office/drawing/2014/main" id="{DB4C19C6-B401-824A-CF0A-D2BF8FA85F0D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5400" y="5980339"/>
              <a:ext cx="1823355" cy="3651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vert="horz" lIns="91440" tIns="45720" rIns="91440" bIns="45720" rtlCol="0" anchor="ctr"/>
            <a:lstStyle>
              <a:defPPr>
                <a:defRPr lang="ja-JP"/>
              </a:defPPr>
              <a:lvl1pPr marL="0" algn="ctr" defTabSz="914400" rtl="0" eaLnBrk="1" latinLnBrk="0" hangingPunct="1">
                <a:defRPr kumimoji="1" sz="12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b="1" dirty="0">
                  <a:solidFill>
                    <a:sysClr val="windowText" lastClr="000000"/>
                  </a:solidFill>
                  <a:latin typeface="+mn-ea"/>
                </a:rPr>
                <a:t>PDF</a:t>
              </a:r>
              <a:r>
                <a:rPr lang="ja-JP" altLang="en-US" b="1" dirty="0">
                  <a:solidFill>
                    <a:sysClr val="windowText" lastClr="000000"/>
                  </a:solidFill>
                  <a:latin typeface="+mn-ea"/>
                </a:rPr>
                <a:t>対応ページ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D365999-B2C5-F06B-9BFE-16BBD8E892BB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9338" y="6350001"/>
              <a:ext cx="1800000" cy="307777"/>
            </a:xfrm>
            <a:prstGeom prst="rect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400" dirty="0"/>
                <a:t>28</a:t>
              </a:r>
              <a:r>
                <a:rPr kumimoji="1" lang="ja-JP" altLang="en-US" sz="1400" dirty="0"/>
                <a:t>ページ</a:t>
              </a:r>
            </a:p>
          </p:txBody>
        </p:sp>
      </p:grpSp>
      <p:pic>
        <p:nvPicPr>
          <p:cNvPr id="3" name="図 2">
            <a:extLst>
              <a:ext uri="{FF2B5EF4-FFF2-40B4-BE49-F238E27FC236}">
                <a16:creationId xmlns:a16="http://schemas.microsoft.com/office/drawing/2014/main" id="{312722D9-63AD-3ED3-8271-BC8106610A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2" y="18792"/>
            <a:ext cx="12082635" cy="158865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AD9E4D3-B7DF-8EDF-F14F-624D72779014}"/>
              </a:ext>
            </a:extLst>
          </p:cNvPr>
          <p:cNvSpPr txBox="1"/>
          <p:nvPr/>
        </p:nvSpPr>
        <p:spPr>
          <a:xfrm>
            <a:off x="1230199" y="459178"/>
            <a:ext cx="74820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0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定年退職後の公的介護保険制度</a:t>
            </a:r>
            <a:endParaRPr lang="en-US" altLang="ja-JP" sz="4000" b="1" i="0" u="none" strike="noStrike" baseline="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647EB5-84A8-BEE4-C3F6-9852A0725DFE}"/>
              </a:ext>
            </a:extLst>
          </p:cNvPr>
          <p:cNvGrpSpPr/>
          <p:nvPr/>
        </p:nvGrpSpPr>
        <p:grpSpPr>
          <a:xfrm>
            <a:off x="728162" y="1705440"/>
            <a:ext cx="3981724" cy="541110"/>
            <a:chOff x="668991" y="1966346"/>
            <a:chExt cx="2260434" cy="541110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B06ECB66-755D-C570-9D82-32736B91F8D5}"/>
                </a:ext>
              </a:extLst>
            </p:cNvPr>
            <p:cNvSpPr txBox="1"/>
            <p:nvPr/>
          </p:nvSpPr>
          <p:spPr>
            <a:xfrm>
              <a:off x="668991" y="1966346"/>
              <a:ext cx="290210" cy="510778"/>
            </a:xfrm>
            <a:prstGeom prst="roundRect">
              <a:avLst/>
            </a:prstGeom>
            <a:solidFill>
              <a:srgbClr val="384A9D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ja-JP" altLang="en-US" sz="2400" b="1" dirty="0">
                  <a:solidFill>
                    <a:schemeClr val="bg1"/>
                  </a:solidFill>
                </a:rPr>
                <a:t>１</a:t>
              </a:r>
              <a:endParaRPr lang="en-US" altLang="ja-JP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54EFE4F7-21CA-AD60-9EE8-9440091F6770}"/>
                </a:ext>
              </a:extLst>
            </p:cNvPr>
            <p:cNvSpPr txBox="1"/>
            <p:nvPr/>
          </p:nvSpPr>
          <p:spPr>
            <a:xfrm>
              <a:off x="989640" y="1984236"/>
              <a:ext cx="193978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2800" b="1" dirty="0">
                  <a:latin typeface="PUDShinGoPr6N-Medium"/>
                </a:rPr>
                <a:t>被保険者</a:t>
              </a:r>
              <a:endParaRPr lang="ja-JP" altLang="en-US" sz="2800" b="1" dirty="0"/>
            </a:p>
          </p:txBody>
        </p:sp>
      </p:grp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93CCDDF-E9FE-2CE1-8697-42BBEFC29A2A}"/>
              </a:ext>
            </a:extLst>
          </p:cNvPr>
          <p:cNvSpPr txBox="1"/>
          <p:nvPr/>
        </p:nvSpPr>
        <p:spPr>
          <a:xfrm>
            <a:off x="705813" y="2306615"/>
            <a:ext cx="79695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000" dirty="0">
                <a:solidFill>
                  <a:srgbClr val="384A9D"/>
                </a:solidFill>
              </a:rPr>
              <a:t>●</a:t>
            </a:r>
            <a:r>
              <a:rPr lang="ja-JP" altLang="en-US" sz="2000" b="1" dirty="0"/>
              <a:t>第１号被保険者（65 歳以上）</a:t>
            </a:r>
            <a:endParaRPr lang="en-US" altLang="ja-JP" sz="2000" b="1" dirty="0"/>
          </a:p>
          <a:p>
            <a:r>
              <a:rPr lang="ja-JP" altLang="en-US" sz="1600" dirty="0"/>
              <a:t>    要介護状態になった原因を問わず、介護サービスを利用できます。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CEE8AF7F-DAC9-F4CA-DC20-C1ED070BEF70}"/>
              </a:ext>
            </a:extLst>
          </p:cNvPr>
          <p:cNvSpPr txBox="1"/>
          <p:nvPr/>
        </p:nvSpPr>
        <p:spPr>
          <a:xfrm>
            <a:off x="705813" y="2980928"/>
            <a:ext cx="10758025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000" dirty="0">
                <a:solidFill>
                  <a:srgbClr val="384A9D"/>
                </a:solidFill>
              </a:rPr>
              <a:t>●</a:t>
            </a:r>
            <a:r>
              <a:rPr lang="ja-JP" altLang="en-US" sz="2000" b="1" dirty="0"/>
              <a:t>第２号被保険者（40 歳〜 64 歳）</a:t>
            </a:r>
            <a:endParaRPr lang="en-US" altLang="ja-JP" sz="2000" b="1" dirty="0"/>
          </a:p>
          <a:p>
            <a:r>
              <a:rPr lang="ja-JP" altLang="en-US" sz="1600" dirty="0"/>
              <a:t>    要介護状態になった原因が次の 16 種類の特定疾病に限り、介護サービスを利用できます。事故などによるケガで</a:t>
            </a:r>
            <a:endParaRPr lang="en-US" altLang="ja-JP" sz="1600" dirty="0"/>
          </a:p>
          <a:p>
            <a:r>
              <a:rPr lang="ja-JP" altLang="en-US" sz="1600" dirty="0"/>
              <a:t>　介護が必要になっても、介護保険は利用できません（障害福祉サービスの対象となる可能性があります）。</a:t>
            </a: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47679C8A-9865-244E-46FF-2A360EF9550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13" y="3906012"/>
            <a:ext cx="10249146" cy="2186251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98FC5057-C2B4-8893-A18F-5BE4E122DCE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6" t="3171"/>
          <a:stretch>
            <a:fillRect/>
          </a:stretch>
        </p:blipFill>
        <p:spPr>
          <a:xfrm>
            <a:off x="9135781" y="1621964"/>
            <a:ext cx="1519527" cy="1692717"/>
          </a:xfrm>
          <a:prstGeom prst="rect">
            <a:avLst/>
          </a:prstGeom>
        </p:spPr>
      </p:pic>
      <p:sp>
        <p:nvSpPr>
          <p:cNvPr id="14" name="フッター プレースホルダー 5">
            <a:extLst>
              <a:ext uri="{FF2B5EF4-FFF2-40B4-BE49-F238E27FC236}">
                <a16:creationId xmlns:a16="http://schemas.microsoft.com/office/drawing/2014/main" id="{10AEDC27-2A11-D874-4DAE-5ABCC00DBE32}"/>
              </a:ext>
            </a:extLst>
          </p:cNvPr>
          <p:cNvSpPr txBox="1">
            <a:spLocks/>
          </p:cNvSpPr>
          <p:nvPr/>
        </p:nvSpPr>
        <p:spPr>
          <a:xfrm>
            <a:off x="-12700" y="6195333"/>
            <a:ext cx="1823355" cy="3651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>
                <a:solidFill>
                  <a:sysClr val="windowText" lastClr="000000"/>
                </a:solidFill>
                <a:latin typeface="+mn-ea"/>
              </a:rPr>
              <a:t>冊子対応ページ</a:t>
            </a:r>
          </a:p>
        </p:txBody>
      </p:sp>
    </p:spTree>
    <p:extLst>
      <p:ext uri="{BB962C8B-B14F-4D97-AF65-F5344CB8AC3E}">
        <p14:creationId xmlns:p14="http://schemas.microsoft.com/office/powerpoint/2010/main" val="1052478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509FF-054E-E1CC-FDC8-BCBC3BFB0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楕円 4">
            <a:extLst>
              <a:ext uri="{FF2B5EF4-FFF2-40B4-BE49-F238E27FC236}">
                <a16:creationId xmlns:a16="http://schemas.microsoft.com/office/drawing/2014/main" id="{3EAD4CF1-250D-5B75-0C3D-FB8FA53022F0}"/>
              </a:ext>
            </a:extLst>
          </p:cNvPr>
          <p:cNvSpPr/>
          <p:nvPr/>
        </p:nvSpPr>
        <p:spPr>
          <a:xfrm>
            <a:off x="5867396" y="6345464"/>
            <a:ext cx="458108" cy="45810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E9B7542-B559-99C1-D4DE-87C52CF0B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89008"/>
            <a:ext cx="2743200" cy="365125"/>
          </a:xfrm>
        </p:spPr>
        <p:txBody>
          <a:bodyPr/>
          <a:lstStyle/>
          <a:p>
            <a:pPr algn="ctr"/>
            <a:fld id="{B2026C6C-7459-489F-8BA2-5DB85F4DFAE8}" type="slidenum">
              <a:rPr kumimoji="1" lang="ja-JP" altLang="en-US" sz="1800" b="1" smtClean="0">
                <a:solidFill>
                  <a:schemeClr val="tx1"/>
                </a:solidFill>
                <a:ea typeface="Meiryo UI" panose="020B0604030504040204" pitchFamily="50" charset="-128"/>
              </a:rPr>
              <a:pPr algn="ctr"/>
              <a:t>2</a:t>
            </a:fld>
            <a:endParaRPr kumimoji="1" lang="ja-JP" altLang="en-US" sz="1800" b="1" dirty="0">
              <a:solidFill>
                <a:schemeClr val="tx1"/>
              </a:solidFill>
              <a:ea typeface="Meiryo UI" panose="020B0604030504040204" pitchFamily="50" charset="-128"/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3D1404F-8307-5700-C9FC-BC31C41C2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678886" y="6460216"/>
            <a:ext cx="1513114" cy="397784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kumimoji="1" lang="en-US" altLang="ja-JP" b="1" dirty="0">
                <a:solidFill>
                  <a:sysClr val="windowText" lastClr="000000"/>
                </a:solidFill>
              </a:rPr>
              <a:t>2026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年</a:t>
            </a:r>
            <a:r>
              <a:rPr kumimoji="1" lang="en-US" altLang="ja-JP" b="1" dirty="0">
                <a:solidFill>
                  <a:sysClr val="windowText" lastClr="000000"/>
                </a:solidFill>
              </a:rPr>
              <a:t>9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月初版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8C13284F-5D80-6275-1EB7-175F3A4C797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4514" y="6176283"/>
            <a:ext cx="1823355" cy="677439"/>
            <a:chOff x="-25400" y="5980339"/>
            <a:chExt cx="1823355" cy="677439"/>
          </a:xfrm>
        </p:grpSpPr>
        <p:sp>
          <p:nvSpPr>
            <p:cNvPr id="7" name="フッター プレースホルダー 5">
              <a:extLst>
                <a:ext uri="{FF2B5EF4-FFF2-40B4-BE49-F238E27FC236}">
                  <a16:creationId xmlns:a16="http://schemas.microsoft.com/office/drawing/2014/main" id="{894C993F-E6D7-56C7-1ABC-5B9C805583E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5400" y="5980339"/>
              <a:ext cx="1823355" cy="3651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vert="horz" lIns="91440" tIns="45720" rIns="91440" bIns="45720" rtlCol="0" anchor="ctr"/>
            <a:lstStyle>
              <a:defPPr>
                <a:defRPr lang="ja-JP"/>
              </a:defPPr>
              <a:lvl1pPr marL="0" algn="ctr" defTabSz="914400" rtl="0" eaLnBrk="1" latinLnBrk="0" hangingPunct="1">
                <a:defRPr kumimoji="1" sz="12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b="1" dirty="0">
                  <a:solidFill>
                    <a:sysClr val="windowText" lastClr="000000"/>
                  </a:solidFill>
                  <a:latin typeface="+mn-ea"/>
                </a:rPr>
                <a:t>PDF</a:t>
              </a:r>
              <a:r>
                <a:rPr lang="ja-JP" altLang="en-US" b="1" dirty="0">
                  <a:solidFill>
                    <a:sysClr val="windowText" lastClr="000000"/>
                  </a:solidFill>
                  <a:latin typeface="+mn-ea"/>
                </a:rPr>
                <a:t>対応ページ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6BC6B18-5019-3DEA-EF12-2ED319011F8D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10887" y="6350001"/>
              <a:ext cx="1800000" cy="307777"/>
            </a:xfrm>
            <a:prstGeom prst="rect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400" dirty="0"/>
                <a:t>28</a:t>
              </a:r>
              <a:r>
                <a:rPr kumimoji="1" lang="ja-JP" altLang="en-US" sz="1400" dirty="0"/>
                <a:t>ページ</a:t>
              </a:r>
            </a:p>
          </p:txBody>
        </p:sp>
      </p:grpSp>
      <p:pic>
        <p:nvPicPr>
          <p:cNvPr id="3" name="図 2">
            <a:extLst>
              <a:ext uri="{FF2B5EF4-FFF2-40B4-BE49-F238E27FC236}">
                <a16:creationId xmlns:a16="http://schemas.microsoft.com/office/drawing/2014/main" id="{2A61A40D-CBE2-EAFA-8A4A-CCDD04B22F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2" y="18792"/>
            <a:ext cx="12082635" cy="1588658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FE8BFA0-A5D0-EE47-5133-9C4A6806001F}"/>
              </a:ext>
            </a:extLst>
          </p:cNvPr>
          <p:cNvGrpSpPr/>
          <p:nvPr/>
        </p:nvGrpSpPr>
        <p:grpSpPr>
          <a:xfrm>
            <a:off x="1164610" y="1720512"/>
            <a:ext cx="5680399" cy="510778"/>
            <a:chOff x="668991" y="1966346"/>
            <a:chExt cx="3224776" cy="510778"/>
          </a:xfrm>
        </p:grpSpPr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44EB10F5-2EC5-03A4-E5FB-7FFFA341D293}"/>
                </a:ext>
              </a:extLst>
            </p:cNvPr>
            <p:cNvSpPr txBox="1"/>
            <p:nvPr/>
          </p:nvSpPr>
          <p:spPr>
            <a:xfrm>
              <a:off x="668991" y="1966346"/>
              <a:ext cx="290210" cy="510778"/>
            </a:xfrm>
            <a:prstGeom prst="roundRect">
              <a:avLst/>
            </a:prstGeom>
            <a:solidFill>
              <a:srgbClr val="384A9D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ja-JP" altLang="en-US" sz="2400" b="1" dirty="0">
                  <a:solidFill>
                    <a:schemeClr val="bg1"/>
                  </a:solidFill>
                </a:rPr>
                <a:t>２</a:t>
              </a:r>
              <a:endParaRPr lang="en-US" altLang="ja-JP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B9097294-2B77-8093-37A2-6EEDDF61D774}"/>
                </a:ext>
              </a:extLst>
            </p:cNvPr>
            <p:cNvSpPr txBox="1"/>
            <p:nvPr/>
          </p:nvSpPr>
          <p:spPr>
            <a:xfrm>
              <a:off x="989640" y="2009901"/>
              <a:ext cx="290412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2400" b="1" dirty="0">
                  <a:latin typeface="PUDShinGoPr6N-Medium"/>
                </a:rPr>
                <a:t>要介護（要支援）認定の流れ</a:t>
              </a:r>
              <a:endParaRPr lang="ja-JP" altLang="en-US" sz="2400" b="1" dirty="0"/>
            </a:p>
          </p:txBody>
        </p:sp>
      </p:grp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36085CCE-3A68-21ED-008F-47B7EDDFE0F4}"/>
              </a:ext>
            </a:extLst>
          </p:cNvPr>
          <p:cNvGrpSpPr/>
          <p:nvPr/>
        </p:nvGrpSpPr>
        <p:grpSpPr>
          <a:xfrm>
            <a:off x="1841013" y="5359737"/>
            <a:ext cx="9456190" cy="1169896"/>
            <a:chOff x="2143017" y="5533744"/>
            <a:chExt cx="8526384" cy="1169896"/>
          </a:xfrm>
        </p:grpSpPr>
        <p:grpSp>
          <p:nvGrpSpPr>
            <p:cNvPr id="17" name="グループ化 16">
              <a:extLst>
                <a:ext uri="{FF2B5EF4-FFF2-40B4-BE49-F238E27FC236}">
                  <a16:creationId xmlns:a16="http://schemas.microsoft.com/office/drawing/2014/main" id="{92DDE634-FF7C-ACE4-6EA9-B1A3CBCAAEA9}"/>
                </a:ext>
              </a:extLst>
            </p:cNvPr>
            <p:cNvGrpSpPr/>
            <p:nvPr/>
          </p:nvGrpSpPr>
          <p:grpSpPr>
            <a:xfrm>
              <a:off x="2174575" y="5533744"/>
              <a:ext cx="3560587" cy="390954"/>
              <a:chOff x="796288" y="2167724"/>
              <a:chExt cx="2021355" cy="390954"/>
            </a:xfrm>
          </p:grpSpPr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16288CC6-24B5-E019-F353-4B95AB8CB540}"/>
                  </a:ext>
                </a:extLst>
              </p:cNvPr>
              <p:cNvSpPr txBox="1"/>
              <p:nvPr/>
            </p:nvSpPr>
            <p:spPr>
              <a:xfrm>
                <a:off x="796288" y="2167724"/>
                <a:ext cx="382620" cy="369332"/>
              </a:xfrm>
              <a:prstGeom prst="homePlate">
                <a:avLst/>
              </a:prstGeom>
              <a:solidFill>
                <a:srgbClr val="F08200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ja-JP" altLang="en-US" b="1" dirty="0">
                    <a:solidFill>
                      <a:schemeClr val="bg1"/>
                    </a:solidFill>
                  </a:rPr>
                  <a:t>参考</a:t>
                </a:r>
                <a:endParaRPr kumimoji="1" lang="en-US" altLang="ja-JP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9D12447B-BED2-92E6-ECB8-5C2E0A92BEBA}"/>
                  </a:ext>
                </a:extLst>
              </p:cNvPr>
              <p:cNvSpPr txBox="1"/>
              <p:nvPr/>
            </p:nvSpPr>
            <p:spPr>
              <a:xfrm>
                <a:off x="1165634" y="2189346"/>
                <a:ext cx="165200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ja-JP" altLang="en-US" b="1" dirty="0"/>
                  <a:t>地域包括支援センター</a:t>
                </a:r>
              </a:p>
            </p:txBody>
          </p:sp>
        </p:grp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D2095107-4DAE-7CE7-3C74-3EECBB87A920}"/>
                </a:ext>
              </a:extLst>
            </p:cNvPr>
            <p:cNvSpPr txBox="1"/>
            <p:nvPr/>
          </p:nvSpPr>
          <p:spPr>
            <a:xfrm>
              <a:off x="2143017" y="5964976"/>
              <a:ext cx="8526384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ja-JP" altLang="en-US" sz="1400" i="0" u="none" strike="noStrike" baseline="0" dirty="0">
                  <a:latin typeface="PUDShinGoPr6N-Light"/>
                </a:rPr>
                <a:t>地域住民の生活を、介護・医療・保健・福祉の面から総合的に支援するための窓口</a:t>
              </a:r>
              <a:r>
                <a:rPr lang="ja-JP" altLang="en-US" sz="1400" dirty="0">
                  <a:latin typeface="PUDShinGoPr6N-Light"/>
                </a:rPr>
                <a:t>で、</a:t>
              </a:r>
              <a:r>
                <a:rPr lang="ja-JP" altLang="en-US" sz="1400" i="0" u="none" strike="noStrike" baseline="0" dirty="0">
                  <a:latin typeface="PUDShinGoPr6N-Light"/>
                </a:rPr>
                <a:t>市区町村や市区町村が委託する組織によって運営されています。地域包括支援センターでは、高齢者本人からの相談だけでなく、家族や友人、近所の人からの相談も受け付けています。 </a:t>
              </a:r>
              <a:endParaRPr lang="ja-JP" altLang="en-US" sz="3600" dirty="0"/>
            </a:p>
          </p:txBody>
        </p:sp>
      </p:grpSp>
      <p:pic>
        <p:nvPicPr>
          <p:cNvPr id="25" name="図 24">
            <a:extLst>
              <a:ext uri="{FF2B5EF4-FFF2-40B4-BE49-F238E27FC236}">
                <a16:creationId xmlns:a16="http://schemas.microsoft.com/office/drawing/2014/main" id="{AEABA3F1-C1AD-58EC-DDEB-DC866B949C1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7409" y="2347145"/>
            <a:ext cx="9456190" cy="2800040"/>
          </a:xfrm>
          <a:prstGeom prst="rect">
            <a:avLst/>
          </a:prstGeom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0796B0C9-31EE-25E5-BCF4-411C055023A1}"/>
              </a:ext>
            </a:extLst>
          </p:cNvPr>
          <p:cNvSpPr txBox="1"/>
          <p:nvPr/>
        </p:nvSpPr>
        <p:spPr>
          <a:xfrm>
            <a:off x="5215646" y="5282022"/>
            <a:ext cx="4644000" cy="448841"/>
          </a:xfrm>
          <a:prstGeom prst="wedgeRoundRectCallout">
            <a:avLst>
              <a:gd name="adj1" fmla="val -53700"/>
              <a:gd name="adj2" fmla="val 2476"/>
              <a:gd name="adj3" fmla="val 16667"/>
            </a:avLst>
          </a:prstGeom>
          <a:solidFill>
            <a:srgbClr val="FFFCDB"/>
          </a:solidFill>
          <a:ln>
            <a:solidFill>
              <a:srgbClr val="FFC000"/>
            </a:solidFill>
          </a:ln>
        </p:spPr>
        <p:txBody>
          <a:bodyPr wrap="square" tIns="36000" bIns="0">
            <a:spAutoFit/>
          </a:bodyPr>
          <a:lstStyle/>
          <a:p>
            <a:r>
              <a:rPr kumimoji="1" lang="ja-JP" altLang="en-US" sz="12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離れて暮らす親のことを相談したいときは、</a:t>
            </a:r>
            <a:endParaRPr kumimoji="1" lang="en-US" altLang="ja-JP" sz="1200" b="1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r>
              <a:rPr kumimoji="1" lang="ja-JP" altLang="en-US" sz="12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親の住んでいる地域の地域包括支援センターへ相談しましょう。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1058AA0-D645-2443-2F5B-92D4181E1143}"/>
              </a:ext>
            </a:extLst>
          </p:cNvPr>
          <p:cNvSpPr txBox="1"/>
          <p:nvPr/>
        </p:nvSpPr>
        <p:spPr>
          <a:xfrm>
            <a:off x="1230199" y="459178"/>
            <a:ext cx="74820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0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定年退職後の公的介護保険制度</a:t>
            </a:r>
            <a:endParaRPr lang="en-US" altLang="ja-JP" sz="4000" b="1" i="0" u="none" strike="noStrike" baseline="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3" name="フッター プレースホルダー 5">
            <a:extLst>
              <a:ext uri="{FF2B5EF4-FFF2-40B4-BE49-F238E27FC236}">
                <a16:creationId xmlns:a16="http://schemas.microsoft.com/office/drawing/2014/main" id="{8DB027CD-1DEB-F109-37FE-4723CFF85FE4}"/>
              </a:ext>
            </a:extLst>
          </p:cNvPr>
          <p:cNvSpPr txBox="1">
            <a:spLocks/>
          </p:cNvSpPr>
          <p:nvPr/>
        </p:nvSpPr>
        <p:spPr>
          <a:xfrm>
            <a:off x="-12700" y="6195333"/>
            <a:ext cx="1823355" cy="3651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>
                <a:solidFill>
                  <a:sysClr val="windowText" lastClr="000000"/>
                </a:solidFill>
                <a:latin typeface="+mn-ea"/>
              </a:rPr>
              <a:t>冊子対応ページ</a:t>
            </a:r>
          </a:p>
        </p:txBody>
      </p:sp>
    </p:spTree>
    <p:extLst>
      <p:ext uri="{BB962C8B-B14F-4D97-AF65-F5344CB8AC3E}">
        <p14:creationId xmlns:p14="http://schemas.microsoft.com/office/powerpoint/2010/main" val="2610113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B997E5-FA51-F4B5-6CDB-67CDA2707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楕円 4">
            <a:extLst>
              <a:ext uri="{FF2B5EF4-FFF2-40B4-BE49-F238E27FC236}">
                <a16:creationId xmlns:a16="http://schemas.microsoft.com/office/drawing/2014/main" id="{ECE721CD-E113-6363-8385-6A9896B9D076}"/>
              </a:ext>
            </a:extLst>
          </p:cNvPr>
          <p:cNvSpPr/>
          <p:nvPr/>
        </p:nvSpPr>
        <p:spPr>
          <a:xfrm>
            <a:off x="5867396" y="6345464"/>
            <a:ext cx="458108" cy="45810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2C50ED4-705C-2EAB-CD0D-EE4736468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89008"/>
            <a:ext cx="2743200" cy="365125"/>
          </a:xfrm>
        </p:spPr>
        <p:txBody>
          <a:bodyPr/>
          <a:lstStyle/>
          <a:p>
            <a:pPr algn="ctr"/>
            <a:fld id="{B2026C6C-7459-489F-8BA2-5DB85F4DFAE8}" type="slidenum">
              <a:rPr kumimoji="1" lang="ja-JP" altLang="en-US" sz="1800" b="1" smtClean="0">
                <a:solidFill>
                  <a:schemeClr val="tx1"/>
                </a:solidFill>
                <a:ea typeface="Meiryo UI" panose="020B0604030504040204" pitchFamily="50" charset="-128"/>
              </a:rPr>
              <a:pPr algn="ctr"/>
              <a:t>3</a:t>
            </a:fld>
            <a:endParaRPr kumimoji="1" lang="ja-JP" altLang="en-US" sz="1800" b="1" dirty="0">
              <a:solidFill>
                <a:schemeClr val="tx1"/>
              </a:solidFill>
              <a:ea typeface="Meiryo UI" panose="020B0604030504040204" pitchFamily="50" charset="-128"/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1493B9D-7B5E-9712-A6DF-5CDC4FB72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678886" y="6460216"/>
            <a:ext cx="1513114" cy="397784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kumimoji="1" lang="en-US" altLang="ja-JP" b="1" dirty="0">
                <a:solidFill>
                  <a:sysClr val="windowText" lastClr="000000"/>
                </a:solidFill>
              </a:rPr>
              <a:t>2026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年</a:t>
            </a:r>
            <a:r>
              <a:rPr kumimoji="1" lang="en-US" altLang="ja-JP" b="1" dirty="0">
                <a:solidFill>
                  <a:sysClr val="windowText" lastClr="000000"/>
                </a:solidFill>
              </a:rPr>
              <a:t>9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月初版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32D310EB-91C8-8CC4-0EFC-D903C838C83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27214" y="6176283"/>
            <a:ext cx="1823355" cy="677439"/>
            <a:chOff x="-38100" y="5980339"/>
            <a:chExt cx="1823355" cy="677439"/>
          </a:xfrm>
        </p:grpSpPr>
        <p:sp>
          <p:nvSpPr>
            <p:cNvPr id="7" name="フッター プレースホルダー 5">
              <a:extLst>
                <a:ext uri="{FF2B5EF4-FFF2-40B4-BE49-F238E27FC236}">
                  <a16:creationId xmlns:a16="http://schemas.microsoft.com/office/drawing/2014/main" id="{35431741-0A23-D584-6795-2E11839E3331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38100" y="5980339"/>
              <a:ext cx="1823355" cy="3651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vert="horz" lIns="91440" tIns="45720" rIns="91440" bIns="45720" rtlCol="0" anchor="ctr"/>
            <a:lstStyle>
              <a:defPPr>
                <a:defRPr lang="ja-JP"/>
              </a:defPPr>
              <a:lvl1pPr marL="0" algn="ctr" defTabSz="914400" rtl="0" eaLnBrk="1" latinLnBrk="0" hangingPunct="1">
                <a:defRPr kumimoji="1" sz="12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b="1" dirty="0">
                  <a:solidFill>
                    <a:sysClr val="windowText" lastClr="000000"/>
                  </a:solidFill>
                  <a:latin typeface="+mn-ea"/>
                </a:rPr>
                <a:t>PDF</a:t>
              </a:r>
              <a:r>
                <a:rPr lang="ja-JP" altLang="en-US" b="1" dirty="0">
                  <a:solidFill>
                    <a:sysClr val="windowText" lastClr="000000"/>
                  </a:solidFill>
                  <a:latin typeface="+mn-ea"/>
                </a:rPr>
                <a:t>対応ページ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0AC954C-06EE-C623-2E8C-139707697658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2038" y="6350001"/>
              <a:ext cx="1800000" cy="307777"/>
            </a:xfrm>
            <a:prstGeom prst="rect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400" dirty="0"/>
                <a:t>28</a:t>
              </a:r>
              <a:r>
                <a:rPr kumimoji="1" lang="ja-JP" altLang="en-US" sz="1400" dirty="0"/>
                <a:t>ページ</a:t>
              </a:r>
            </a:p>
          </p:txBody>
        </p:sp>
      </p:grpSp>
      <p:pic>
        <p:nvPicPr>
          <p:cNvPr id="3" name="図 2">
            <a:extLst>
              <a:ext uri="{FF2B5EF4-FFF2-40B4-BE49-F238E27FC236}">
                <a16:creationId xmlns:a16="http://schemas.microsoft.com/office/drawing/2014/main" id="{4C27CB91-15E6-0149-2AEF-2DD56E2238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2" y="18792"/>
            <a:ext cx="12082635" cy="1588658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8680A44-848A-9AB9-B871-87168052704C}"/>
              </a:ext>
            </a:extLst>
          </p:cNvPr>
          <p:cNvGrpSpPr/>
          <p:nvPr/>
        </p:nvGrpSpPr>
        <p:grpSpPr>
          <a:xfrm>
            <a:off x="404460" y="1707209"/>
            <a:ext cx="5680399" cy="510778"/>
            <a:chOff x="668991" y="1966346"/>
            <a:chExt cx="3224776" cy="510778"/>
          </a:xfrm>
        </p:grpSpPr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FC7814E9-8AF6-5151-A670-1A8EA10B36DB}"/>
                </a:ext>
              </a:extLst>
            </p:cNvPr>
            <p:cNvSpPr txBox="1"/>
            <p:nvPr/>
          </p:nvSpPr>
          <p:spPr>
            <a:xfrm>
              <a:off x="668991" y="1966346"/>
              <a:ext cx="290210" cy="510778"/>
            </a:xfrm>
            <a:prstGeom prst="roundRect">
              <a:avLst/>
            </a:prstGeom>
            <a:solidFill>
              <a:srgbClr val="384A9D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ja-JP" altLang="en-US" sz="2400" b="1" dirty="0">
                  <a:solidFill>
                    <a:schemeClr val="bg1"/>
                  </a:solidFill>
                </a:rPr>
                <a:t>２</a:t>
              </a:r>
              <a:endParaRPr lang="en-US" altLang="ja-JP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62E595D1-58E5-FC21-15C6-1ED09C704BF7}"/>
                </a:ext>
              </a:extLst>
            </p:cNvPr>
            <p:cNvSpPr txBox="1"/>
            <p:nvPr/>
          </p:nvSpPr>
          <p:spPr>
            <a:xfrm>
              <a:off x="989640" y="1998750"/>
              <a:ext cx="290412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2400" b="1" dirty="0">
                  <a:latin typeface="PUDShinGoPr6N-Medium"/>
                </a:rPr>
                <a:t>要介護（要支援）認定の流れ</a:t>
              </a:r>
              <a:endParaRPr lang="ja-JP" altLang="en-US" sz="2400" b="1" dirty="0"/>
            </a:p>
          </p:txBody>
        </p:sp>
      </p:grp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E5EDD89-1CC1-13CC-692C-9E2CEA182070}"/>
              </a:ext>
            </a:extLst>
          </p:cNvPr>
          <p:cNvSpPr txBox="1"/>
          <p:nvPr/>
        </p:nvSpPr>
        <p:spPr>
          <a:xfrm>
            <a:off x="911677" y="5414126"/>
            <a:ext cx="10476000" cy="712718"/>
          </a:xfrm>
          <a:prstGeom prst="roundRect">
            <a:avLst>
              <a:gd name="adj" fmla="val 36604"/>
            </a:avLst>
          </a:prstGeom>
          <a:solidFill>
            <a:srgbClr val="FFFCDB"/>
          </a:solidFill>
        </p:spPr>
        <p:txBody>
          <a:bodyPr wrap="square" tIns="36000" bIns="36000">
            <a:spAutoFit/>
          </a:bodyPr>
          <a:lstStyle/>
          <a:p>
            <a:pPr algn="ctr"/>
            <a:r>
              <a:rPr lang="ja-JP" altLang="en-US" sz="1600" i="0" u="none" strike="noStrike" baseline="0" dirty="0"/>
              <a:t>要介護（要支援）認定の</a:t>
            </a:r>
            <a:r>
              <a:rPr lang="ja-JP" altLang="en-US" sz="1600" b="1" i="0" u="none" strike="noStrike" baseline="0" dirty="0"/>
              <a:t>有効期間は原則</a:t>
            </a:r>
            <a:r>
              <a:rPr lang="en-US" altLang="ja-JP" sz="1600" b="1" i="0" u="none" strike="noStrike" baseline="0" dirty="0"/>
              <a:t>12 </a:t>
            </a:r>
            <a:r>
              <a:rPr lang="ja-JP" altLang="en-US" sz="1600" b="1" i="0" u="none" strike="noStrike" baseline="0" dirty="0"/>
              <a:t>カ月（初回認定は６カ月）</a:t>
            </a:r>
            <a:r>
              <a:rPr lang="ja-JP" altLang="en-US" sz="1600" i="0" u="none" strike="noStrike" baseline="0" dirty="0"/>
              <a:t>で、終了する前に更新の申請が必要。</a:t>
            </a:r>
            <a:endParaRPr lang="en-US" altLang="ja-JP" sz="1600" i="0" u="none" strike="noStrike" baseline="0" dirty="0"/>
          </a:p>
          <a:p>
            <a:r>
              <a:rPr lang="ja-JP" altLang="en-US" sz="1600" i="0" u="none" strike="noStrike" baseline="0" dirty="0"/>
              <a:t> 心身の状態に変化が生じ、介護の必要度が変わった場合はいつでも認定の変更申請が可能。</a:t>
            </a:r>
            <a:endParaRPr lang="ja-JP" altLang="en-US" sz="3600" dirty="0"/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04080A48-374C-873A-7BC3-F4CC966D93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584" y="2349658"/>
            <a:ext cx="10659188" cy="3013592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65B905A-434C-C060-C6AE-F70D6C68CCDA}"/>
              </a:ext>
            </a:extLst>
          </p:cNvPr>
          <p:cNvSpPr txBox="1"/>
          <p:nvPr/>
        </p:nvSpPr>
        <p:spPr>
          <a:xfrm>
            <a:off x="1230199" y="459178"/>
            <a:ext cx="74820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0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定年退職後の公的介護保険制度</a:t>
            </a:r>
            <a:endParaRPr lang="en-US" altLang="ja-JP" sz="4000" b="1" i="0" u="none" strike="noStrike" baseline="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3" name="フッター プレースホルダー 5">
            <a:extLst>
              <a:ext uri="{FF2B5EF4-FFF2-40B4-BE49-F238E27FC236}">
                <a16:creationId xmlns:a16="http://schemas.microsoft.com/office/drawing/2014/main" id="{1F0AED61-FD22-0D1F-64A9-DD81AD94E8BE}"/>
              </a:ext>
            </a:extLst>
          </p:cNvPr>
          <p:cNvSpPr txBox="1">
            <a:spLocks/>
          </p:cNvSpPr>
          <p:nvPr/>
        </p:nvSpPr>
        <p:spPr>
          <a:xfrm>
            <a:off x="-12700" y="6195333"/>
            <a:ext cx="1823355" cy="3651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>
                <a:solidFill>
                  <a:sysClr val="windowText" lastClr="000000"/>
                </a:solidFill>
                <a:latin typeface="+mn-ea"/>
              </a:rPr>
              <a:t>冊子対応ページ</a:t>
            </a:r>
          </a:p>
        </p:txBody>
      </p:sp>
    </p:spTree>
    <p:extLst>
      <p:ext uri="{BB962C8B-B14F-4D97-AF65-F5344CB8AC3E}">
        <p14:creationId xmlns:p14="http://schemas.microsoft.com/office/powerpoint/2010/main" val="2583005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2246C-985A-823E-38DF-6E24D162E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楕円 4">
            <a:extLst>
              <a:ext uri="{FF2B5EF4-FFF2-40B4-BE49-F238E27FC236}">
                <a16:creationId xmlns:a16="http://schemas.microsoft.com/office/drawing/2014/main" id="{E03647C4-E146-AC80-BE1E-53DA5D68CBE8}"/>
              </a:ext>
            </a:extLst>
          </p:cNvPr>
          <p:cNvSpPr/>
          <p:nvPr/>
        </p:nvSpPr>
        <p:spPr>
          <a:xfrm>
            <a:off x="5867396" y="6345464"/>
            <a:ext cx="458108" cy="45810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8DACDC5-37D1-873A-F40A-F7D36879A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89008"/>
            <a:ext cx="2743200" cy="365125"/>
          </a:xfrm>
        </p:spPr>
        <p:txBody>
          <a:bodyPr/>
          <a:lstStyle/>
          <a:p>
            <a:pPr algn="ctr"/>
            <a:fld id="{B2026C6C-7459-489F-8BA2-5DB85F4DFAE8}" type="slidenum">
              <a:rPr kumimoji="1" lang="ja-JP" altLang="en-US" sz="1800" b="1" smtClean="0">
                <a:solidFill>
                  <a:schemeClr val="tx1"/>
                </a:solidFill>
                <a:ea typeface="Meiryo UI" panose="020B0604030504040204" pitchFamily="50" charset="-128"/>
              </a:rPr>
              <a:pPr algn="ctr"/>
              <a:t>4</a:t>
            </a:fld>
            <a:endParaRPr kumimoji="1" lang="ja-JP" altLang="en-US" sz="1800" b="1" dirty="0">
              <a:solidFill>
                <a:schemeClr val="tx1"/>
              </a:solidFill>
              <a:ea typeface="Meiryo UI" panose="020B0604030504040204" pitchFamily="50" charset="-128"/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92F1F4D-2556-4E8C-EEBB-02D17654E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678886" y="6460216"/>
            <a:ext cx="1513114" cy="397784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kumimoji="1" lang="en-US" altLang="ja-JP" b="1" dirty="0">
                <a:solidFill>
                  <a:sysClr val="windowText" lastClr="000000"/>
                </a:solidFill>
              </a:rPr>
              <a:t>2026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年</a:t>
            </a:r>
            <a:r>
              <a:rPr kumimoji="1" lang="en-US" altLang="ja-JP" b="1" dirty="0">
                <a:solidFill>
                  <a:sysClr val="windowText" lastClr="000000"/>
                </a:solidFill>
              </a:rPr>
              <a:t>9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月初版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7E6A6C60-F3DE-7FB2-C20F-057F577865C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1151" y="6176283"/>
            <a:ext cx="1823355" cy="677439"/>
            <a:chOff x="-22037" y="5980339"/>
            <a:chExt cx="1823355" cy="677439"/>
          </a:xfrm>
        </p:grpSpPr>
        <p:sp>
          <p:nvSpPr>
            <p:cNvPr id="7" name="フッター プレースホルダー 5">
              <a:extLst>
                <a:ext uri="{FF2B5EF4-FFF2-40B4-BE49-F238E27FC236}">
                  <a16:creationId xmlns:a16="http://schemas.microsoft.com/office/drawing/2014/main" id="{F87EBF7B-0B7A-6D7E-18ED-E908ED634941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2037" y="5980339"/>
              <a:ext cx="1823355" cy="3651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vert="horz" lIns="91440" tIns="45720" rIns="91440" bIns="45720" rtlCol="0" anchor="ctr"/>
            <a:lstStyle>
              <a:defPPr>
                <a:defRPr lang="ja-JP"/>
              </a:defPPr>
              <a:lvl1pPr marL="0" algn="ctr" defTabSz="914400" rtl="0" eaLnBrk="1" latinLnBrk="0" hangingPunct="1">
                <a:defRPr kumimoji="1" sz="12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b="1" dirty="0">
                  <a:solidFill>
                    <a:sysClr val="windowText" lastClr="000000"/>
                  </a:solidFill>
                  <a:latin typeface="+mn-ea"/>
                </a:rPr>
                <a:t>PDF</a:t>
              </a:r>
              <a:r>
                <a:rPr lang="ja-JP" altLang="en-US" b="1" dirty="0">
                  <a:solidFill>
                    <a:sysClr val="windowText" lastClr="000000"/>
                  </a:solidFill>
                  <a:latin typeface="+mn-ea"/>
                </a:rPr>
                <a:t>対応ページ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CED1090-10C7-10D8-44F1-54A07346BC08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10887" y="6350001"/>
              <a:ext cx="1800000" cy="307777"/>
            </a:xfrm>
            <a:prstGeom prst="rect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400" dirty="0"/>
                <a:t>29</a:t>
              </a:r>
              <a:r>
                <a:rPr kumimoji="1" lang="ja-JP" altLang="en-US" sz="1400" dirty="0"/>
                <a:t>ページ</a:t>
              </a:r>
            </a:p>
          </p:txBody>
        </p:sp>
      </p:grpSp>
      <p:pic>
        <p:nvPicPr>
          <p:cNvPr id="3" name="図 2">
            <a:extLst>
              <a:ext uri="{FF2B5EF4-FFF2-40B4-BE49-F238E27FC236}">
                <a16:creationId xmlns:a16="http://schemas.microsoft.com/office/drawing/2014/main" id="{CEC81702-189A-C761-D07A-2DC8F1D5BF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2" y="18792"/>
            <a:ext cx="12082635" cy="1588658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98EB321-1384-2271-DC88-1739EDEEFC19}"/>
              </a:ext>
            </a:extLst>
          </p:cNvPr>
          <p:cNvGrpSpPr/>
          <p:nvPr/>
        </p:nvGrpSpPr>
        <p:grpSpPr>
          <a:xfrm>
            <a:off x="442799" y="1781415"/>
            <a:ext cx="5680399" cy="510778"/>
            <a:chOff x="668991" y="1966346"/>
            <a:chExt cx="3224776" cy="510778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93BBF01D-EE71-3BDD-CDD7-9CAABE96D789}"/>
                </a:ext>
              </a:extLst>
            </p:cNvPr>
            <p:cNvSpPr txBox="1"/>
            <p:nvPr/>
          </p:nvSpPr>
          <p:spPr>
            <a:xfrm>
              <a:off x="668991" y="1966346"/>
              <a:ext cx="290210" cy="510778"/>
            </a:xfrm>
            <a:prstGeom prst="roundRect">
              <a:avLst/>
            </a:prstGeom>
            <a:solidFill>
              <a:srgbClr val="384A9D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ja-JP" altLang="en-US" sz="2400" b="1" dirty="0">
                  <a:solidFill>
                    <a:schemeClr val="bg1"/>
                  </a:solidFill>
                </a:rPr>
                <a:t>３</a:t>
              </a:r>
              <a:endParaRPr lang="en-US" altLang="ja-JP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E678F927-ADD1-C288-A3AB-B1BC3C2FF91E}"/>
                </a:ext>
              </a:extLst>
            </p:cNvPr>
            <p:cNvSpPr txBox="1"/>
            <p:nvPr/>
          </p:nvSpPr>
          <p:spPr>
            <a:xfrm>
              <a:off x="989640" y="1998750"/>
              <a:ext cx="290412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2400" b="1" dirty="0">
                  <a:latin typeface="PUDShinGoPr6N-Medium"/>
                </a:rPr>
                <a:t>介護保険サービスの種類</a:t>
              </a:r>
              <a:endParaRPr lang="ja-JP" altLang="en-US" sz="2400" b="1" dirty="0"/>
            </a:p>
          </p:txBody>
        </p:sp>
      </p:grp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0E66419B-473E-330B-272F-573E5BCF35B2}"/>
              </a:ext>
            </a:extLst>
          </p:cNvPr>
          <p:cNvGrpSpPr/>
          <p:nvPr/>
        </p:nvGrpSpPr>
        <p:grpSpPr>
          <a:xfrm>
            <a:off x="442799" y="4298487"/>
            <a:ext cx="5680399" cy="510778"/>
            <a:chOff x="668991" y="1966346"/>
            <a:chExt cx="3224776" cy="510778"/>
          </a:xfrm>
        </p:grpSpPr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4CB54A8A-A38E-3BF1-197F-579497966CFB}"/>
                </a:ext>
              </a:extLst>
            </p:cNvPr>
            <p:cNvSpPr txBox="1"/>
            <p:nvPr/>
          </p:nvSpPr>
          <p:spPr>
            <a:xfrm>
              <a:off x="668991" y="1966346"/>
              <a:ext cx="290210" cy="510778"/>
            </a:xfrm>
            <a:prstGeom prst="roundRect">
              <a:avLst/>
            </a:prstGeom>
            <a:solidFill>
              <a:srgbClr val="384A9D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ja-JP" altLang="en-US" sz="2400" b="1" dirty="0">
                  <a:solidFill>
                    <a:schemeClr val="bg1"/>
                  </a:solidFill>
                </a:rPr>
                <a:t>４</a:t>
              </a:r>
              <a:endParaRPr lang="en-US" altLang="ja-JP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90959368-7A6A-A8C9-D325-32EB77BACF0A}"/>
                </a:ext>
              </a:extLst>
            </p:cNvPr>
            <p:cNvSpPr txBox="1"/>
            <p:nvPr/>
          </p:nvSpPr>
          <p:spPr>
            <a:xfrm>
              <a:off x="989640" y="1998750"/>
              <a:ext cx="290412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2400" b="1" dirty="0">
                  <a:latin typeface="PUDShinGoPr6N-Medium"/>
                </a:rPr>
                <a:t>自己負担の仕組み</a:t>
              </a:r>
              <a:endParaRPr lang="ja-JP" altLang="en-US" sz="2400" b="1" dirty="0"/>
            </a:p>
          </p:txBody>
        </p:sp>
      </p:grp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8120E30-E96B-F2A3-7CBB-DCA9533DE9C9}"/>
              </a:ext>
            </a:extLst>
          </p:cNvPr>
          <p:cNvSpPr txBox="1"/>
          <p:nvPr/>
        </p:nvSpPr>
        <p:spPr>
          <a:xfrm>
            <a:off x="1072225" y="4777032"/>
            <a:ext cx="1092927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ja-JP" altLang="en-US" sz="2000" i="0" u="none" strike="noStrike" baseline="0" dirty="0">
                <a:solidFill>
                  <a:srgbClr val="384A9D"/>
                </a:solidFill>
                <a:latin typeface="PUDShinGoPr6N-Light"/>
              </a:rPr>
              <a:t>●</a:t>
            </a:r>
            <a:r>
              <a:rPr lang="ja-JP" altLang="en-US" sz="2000" i="0" u="none" strike="noStrike" baseline="0" dirty="0">
                <a:latin typeface="PUDShinGoPr6N-Light"/>
              </a:rPr>
              <a:t>介護保険サービスを利用するときの</a:t>
            </a:r>
            <a:r>
              <a:rPr lang="ja-JP" altLang="en-US" sz="2000" b="1" i="0" u="none" strike="noStrike" baseline="0" dirty="0">
                <a:latin typeface="PUDShinGoPr6N-Light"/>
              </a:rPr>
              <a:t>利用者の自己負担</a:t>
            </a:r>
            <a:r>
              <a:rPr lang="ja-JP" altLang="en-US" sz="2000" i="0" u="none" strike="noStrike" baseline="0" dirty="0">
                <a:latin typeface="PUDShinGoPr6N-Light"/>
              </a:rPr>
              <a:t>は、所得に応じて</a:t>
            </a:r>
            <a:r>
              <a:rPr lang="ja-JP" altLang="en-US" sz="2000" b="1" i="0" u="none" strike="noStrike" baseline="0" dirty="0">
                <a:highlight>
                  <a:srgbClr val="FFFCDB"/>
                </a:highlight>
                <a:latin typeface="PUDShinGoPr6N-Light"/>
              </a:rPr>
              <a:t>１割～３割</a:t>
            </a:r>
            <a:r>
              <a:rPr lang="ja-JP" altLang="en-US" sz="2000" i="0" u="none" strike="noStrike" baseline="0" dirty="0">
                <a:latin typeface="PUDShinGoPr6N-Light"/>
              </a:rPr>
              <a:t>。</a:t>
            </a:r>
            <a:endParaRPr lang="en-US" altLang="ja-JP" sz="2000" i="0" u="none" strike="noStrike" baseline="0" dirty="0">
              <a:latin typeface="PUDShinGoPr6N-Light"/>
            </a:endParaRPr>
          </a:p>
          <a:p>
            <a:pPr algn="l"/>
            <a:r>
              <a:rPr lang="ja-JP" altLang="en-US" sz="2000" i="0" u="none" strike="noStrike" baseline="0" dirty="0">
                <a:solidFill>
                  <a:srgbClr val="384A9D"/>
                </a:solidFill>
                <a:latin typeface="PUDShinGoPr6N-Light"/>
              </a:rPr>
              <a:t>●</a:t>
            </a:r>
            <a:r>
              <a:rPr lang="ja-JP" altLang="en-US" sz="2000" i="0" u="none" strike="noStrike" baseline="0" dirty="0">
                <a:latin typeface="PUDShinGoPr6N-Light"/>
              </a:rPr>
              <a:t>公的介護保険の対象外のサービスを利用した場合は、その全額が自己負担。</a:t>
            </a:r>
            <a:endParaRPr lang="en-US" altLang="ja-JP" sz="2000" i="0" u="none" strike="noStrike" baseline="0" dirty="0">
              <a:latin typeface="PUDShinGoPr6N-Light"/>
            </a:endParaRPr>
          </a:p>
          <a:p>
            <a:pPr algn="l"/>
            <a:r>
              <a:rPr lang="ja-JP" altLang="en-US" sz="2000" i="0" u="none" strike="noStrike" baseline="0" dirty="0">
                <a:solidFill>
                  <a:srgbClr val="384A9D"/>
                </a:solidFill>
                <a:latin typeface="PUDShinGoPr6N-Light"/>
              </a:rPr>
              <a:t>●</a:t>
            </a:r>
            <a:r>
              <a:rPr lang="ja-JP" altLang="en-US" sz="2000" i="0" u="none" strike="noStrike" baseline="0" dirty="0">
                <a:latin typeface="PUDShinGoPr6N-Light"/>
              </a:rPr>
              <a:t>自己負担割合は、本人や世帯の所得に応じて判定される。</a:t>
            </a:r>
            <a:endParaRPr lang="en-US" altLang="ja-JP" sz="2000" i="0" u="none" strike="noStrike" baseline="0" dirty="0">
              <a:latin typeface="PUDShinGoPr6N-Light"/>
            </a:endParaRPr>
          </a:p>
          <a:p>
            <a:pPr algn="l"/>
            <a:r>
              <a:rPr lang="ja-JP" altLang="en-US" sz="2000" i="0" u="none" strike="noStrike" baseline="0" dirty="0">
                <a:solidFill>
                  <a:srgbClr val="384A9D"/>
                </a:solidFill>
                <a:latin typeface="PUDShinGoPr6N-Light"/>
              </a:rPr>
              <a:t>●</a:t>
            </a:r>
            <a:r>
              <a:rPr lang="ja-JP" altLang="en-US" sz="2000" i="0" u="none" strike="noStrike" baseline="0" dirty="0">
                <a:latin typeface="PUDShinGoPr6N-Light"/>
              </a:rPr>
              <a:t>要介護の認定を受けた人に交付される「介護保険負担割合証」で負担割合を確認できる。</a:t>
            </a:r>
            <a:endParaRPr lang="ja-JP" altLang="en-US" sz="4400" dirty="0"/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22121E88-78B8-1D2E-B6D4-452DADBBDFC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70" y="2340399"/>
            <a:ext cx="10065544" cy="1888112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2ECC2CD-AB40-8E1E-EF44-68B505A8EA0E}"/>
              </a:ext>
            </a:extLst>
          </p:cNvPr>
          <p:cNvSpPr txBox="1"/>
          <p:nvPr/>
        </p:nvSpPr>
        <p:spPr>
          <a:xfrm>
            <a:off x="1230199" y="459178"/>
            <a:ext cx="74820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0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定年退職後の公的介護保険制度</a:t>
            </a:r>
            <a:endParaRPr lang="en-US" altLang="ja-JP" sz="4000" b="1" i="0" u="none" strike="noStrike" baseline="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3" name="フッター プレースホルダー 5">
            <a:extLst>
              <a:ext uri="{FF2B5EF4-FFF2-40B4-BE49-F238E27FC236}">
                <a16:creationId xmlns:a16="http://schemas.microsoft.com/office/drawing/2014/main" id="{28C78DD3-3440-4DA9-5FDB-9F326B577248}"/>
              </a:ext>
            </a:extLst>
          </p:cNvPr>
          <p:cNvSpPr txBox="1">
            <a:spLocks/>
          </p:cNvSpPr>
          <p:nvPr/>
        </p:nvSpPr>
        <p:spPr>
          <a:xfrm>
            <a:off x="-12700" y="6195333"/>
            <a:ext cx="1823355" cy="3651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>
                <a:solidFill>
                  <a:sysClr val="windowText" lastClr="000000"/>
                </a:solidFill>
                <a:latin typeface="+mn-ea"/>
              </a:rPr>
              <a:t>冊子対応ページ</a:t>
            </a:r>
          </a:p>
        </p:txBody>
      </p:sp>
    </p:spTree>
    <p:extLst>
      <p:ext uri="{BB962C8B-B14F-4D97-AF65-F5344CB8AC3E}">
        <p14:creationId xmlns:p14="http://schemas.microsoft.com/office/powerpoint/2010/main" val="3169230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AD3D60-26A8-1299-BC4D-932513300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楕円 4">
            <a:extLst>
              <a:ext uri="{FF2B5EF4-FFF2-40B4-BE49-F238E27FC236}">
                <a16:creationId xmlns:a16="http://schemas.microsoft.com/office/drawing/2014/main" id="{4E6B0013-5A05-5D3A-2040-7A182E74A515}"/>
              </a:ext>
            </a:extLst>
          </p:cNvPr>
          <p:cNvSpPr/>
          <p:nvPr/>
        </p:nvSpPr>
        <p:spPr>
          <a:xfrm>
            <a:off x="5867396" y="6345464"/>
            <a:ext cx="458108" cy="45810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1AB150A-8A9B-7DAC-41AC-9C6513BC5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89008"/>
            <a:ext cx="2743200" cy="365125"/>
          </a:xfrm>
        </p:spPr>
        <p:txBody>
          <a:bodyPr/>
          <a:lstStyle/>
          <a:p>
            <a:pPr algn="ctr"/>
            <a:fld id="{B2026C6C-7459-489F-8BA2-5DB85F4DFAE8}" type="slidenum">
              <a:rPr kumimoji="1" lang="ja-JP" altLang="en-US" sz="1800" b="1" smtClean="0">
                <a:solidFill>
                  <a:schemeClr val="tx1"/>
                </a:solidFill>
                <a:ea typeface="Meiryo UI" panose="020B0604030504040204" pitchFamily="50" charset="-128"/>
              </a:rPr>
              <a:pPr algn="ctr"/>
              <a:t>5</a:t>
            </a:fld>
            <a:endParaRPr kumimoji="1" lang="ja-JP" altLang="en-US" sz="1800" b="1" dirty="0">
              <a:solidFill>
                <a:schemeClr val="tx1"/>
              </a:solidFill>
              <a:ea typeface="Meiryo UI" panose="020B0604030504040204" pitchFamily="50" charset="-128"/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BB33844-43B2-DDF7-7A17-FCCC0D29C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678886" y="6460216"/>
            <a:ext cx="1513114" cy="397784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kumimoji="1" lang="en-US" altLang="ja-JP" b="1" dirty="0">
                <a:solidFill>
                  <a:sysClr val="windowText" lastClr="000000"/>
                </a:solidFill>
              </a:rPr>
              <a:t>2026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年</a:t>
            </a:r>
            <a:r>
              <a:rPr kumimoji="1" lang="en-US" altLang="ja-JP" b="1" dirty="0">
                <a:solidFill>
                  <a:sysClr val="windowText" lastClr="000000"/>
                </a:solidFill>
              </a:rPr>
              <a:t>9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月初版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F36997FF-16C9-EB67-6E34-9BF0CF7F282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4514" y="6176283"/>
            <a:ext cx="1823355" cy="677439"/>
            <a:chOff x="-25400" y="5980339"/>
            <a:chExt cx="1823355" cy="677439"/>
          </a:xfrm>
        </p:grpSpPr>
        <p:sp>
          <p:nvSpPr>
            <p:cNvPr id="7" name="フッター プレースホルダー 5">
              <a:extLst>
                <a:ext uri="{FF2B5EF4-FFF2-40B4-BE49-F238E27FC236}">
                  <a16:creationId xmlns:a16="http://schemas.microsoft.com/office/drawing/2014/main" id="{E39E0197-AD78-AA58-C4E1-098509A19DC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5400" y="5980339"/>
              <a:ext cx="1823355" cy="3651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vert="horz" lIns="91440" tIns="45720" rIns="91440" bIns="45720" rtlCol="0" anchor="ctr"/>
            <a:lstStyle>
              <a:defPPr>
                <a:defRPr lang="ja-JP"/>
              </a:defPPr>
              <a:lvl1pPr marL="0" algn="ctr" defTabSz="914400" rtl="0" eaLnBrk="1" latinLnBrk="0" hangingPunct="1">
                <a:defRPr kumimoji="1" sz="12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b="1" dirty="0">
                  <a:solidFill>
                    <a:sysClr val="windowText" lastClr="000000"/>
                  </a:solidFill>
                  <a:latin typeface="+mn-ea"/>
                </a:rPr>
                <a:t>PDF</a:t>
              </a:r>
              <a:r>
                <a:rPr lang="ja-JP" altLang="en-US" b="1" dirty="0">
                  <a:solidFill>
                    <a:sysClr val="windowText" lastClr="000000"/>
                  </a:solidFill>
                  <a:latin typeface="+mn-ea"/>
                </a:rPr>
                <a:t>対応ページ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920FF98-ADC8-79FC-8457-12443BFF7274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10887" y="6350001"/>
              <a:ext cx="1800000" cy="307777"/>
            </a:xfrm>
            <a:prstGeom prst="rect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400" dirty="0"/>
                <a:t>29</a:t>
              </a:r>
              <a:r>
                <a:rPr kumimoji="1" lang="ja-JP" altLang="en-US" sz="1400" dirty="0"/>
                <a:t>ページ</a:t>
              </a:r>
            </a:p>
          </p:txBody>
        </p:sp>
      </p:grpSp>
      <p:pic>
        <p:nvPicPr>
          <p:cNvPr id="3" name="図 2">
            <a:extLst>
              <a:ext uri="{FF2B5EF4-FFF2-40B4-BE49-F238E27FC236}">
                <a16:creationId xmlns:a16="http://schemas.microsoft.com/office/drawing/2014/main" id="{F05E739B-853E-87C3-17F3-78228466F8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2" y="18792"/>
            <a:ext cx="12082635" cy="1588658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9A243B8F-87DD-F520-F66D-BADDA6FEA5E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40" t="5035" b="63568"/>
          <a:stretch>
            <a:fillRect/>
          </a:stretch>
        </p:blipFill>
        <p:spPr>
          <a:xfrm>
            <a:off x="389723" y="4167256"/>
            <a:ext cx="5533682" cy="1967069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FB25D0B-9D01-C0D8-3649-321C4F01A2D6}"/>
              </a:ext>
            </a:extLst>
          </p:cNvPr>
          <p:cNvGrpSpPr/>
          <p:nvPr/>
        </p:nvGrpSpPr>
        <p:grpSpPr>
          <a:xfrm>
            <a:off x="389723" y="1707209"/>
            <a:ext cx="5680399" cy="510778"/>
            <a:chOff x="668991" y="1966346"/>
            <a:chExt cx="3224776" cy="510778"/>
          </a:xfrm>
        </p:grpSpPr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E791600C-DADD-D941-E8EA-88DDD608DF11}"/>
                </a:ext>
              </a:extLst>
            </p:cNvPr>
            <p:cNvSpPr txBox="1"/>
            <p:nvPr/>
          </p:nvSpPr>
          <p:spPr>
            <a:xfrm>
              <a:off x="668991" y="1966346"/>
              <a:ext cx="290210" cy="510778"/>
            </a:xfrm>
            <a:prstGeom prst="roundRect">
              <a:avLst/>
            </a:prstGeom>
            <a:solidFill>
              <a:srgbClr val="384A9D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ja-JP" altLang="en-US" sz="2400" b="1" dirty="0">
                  <a:solidFill>
                    <a:schemeClr val="bg1"/>
                  </a:solidFill>
                </a:rPr>
                <a:t>４</a:t>
              </a:r>
              <a:endParaRPr lang="en-US" altLang="ja-JP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75FAABA4-AE5D-BC92-4E51-8AEC5E2E837F}"/>
                </a:ext>
              </a:extLst>
            </p:cNvPr>
            <p:cNvSpPr txBox="1"/>
            <p:nvPr/>
          </p:nvSpPr>
          <p:spPr>
            <a:xfrm>
              <a:off x="989640" y="2013264"/>
              <a:ext cx="290412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2400" b="1" dirty="0">
                  <a:latin typeface="PUDShinGoPr6N-Medium"/>
                </a:rPr>
                <a:t>自己負担の仕組み</a:t>
              </a:r>
              <a:endParaRPr lang="ja-JP" altLang="en-US" sz="2400" b="1" dirty="0"/>
            </a:p>
          </p:txBody>
        </p:sp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D700F066-BA0F-38BA-D5EF-A86C705C893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121880" y="1835111"/>
            <a:ext cx="5470513" cy="4341172"/>
            <a:chOff x="5774284" y="2199407"/>
            <a:chExt cx="4761160" cy="3778259"/>
          </a:xfrm>
        </p:grpSpPr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D2B7A0B1-AC56-DC61-1D90-DB1BE20322E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140" t="35958"/>
            <a:stretch>
              <a:fillRect/>
            </a:stretch>
          </p:blipFill>
          <p:spPr>
            <a:xfrm>
              <a:off x="5774284" y="2525533"/>
              <a:ext cx="4761160" cy="3452133"/>
            </a:xfrm>
            <a:prstGeom prst="rect">
              <a:avLst/>
            </a:prstGeom>
          </p:spPr>
        </p:pic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6B2E8999-AE96-6D1F-7E55-BCD411DA821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140" t="5035" b="88646"/>
            <a:stretch>
              <a:fillRect/>
            </a:stretch>
          </p:blipFill>
          <p:spPr>
            <a:xfrm>
              <a:off x="5774284" y="2199407"/>
              <a:ext cx="4761160" cy="340593"/>
            </a:xfrm>
            <a:prstGeom prst="rect">
              <a:avLst/>
            </a:prstGeom>
          </p:spPr>
        </p:pic>
      </p:grp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40DF69CC-26C6-2D50-43E4-3BECD014A8B0}"/>
              </a:ext>
            </a:extLst>
          </p:cNvPr>
          <p:cNvSpPr txBox="1"/>
          <p:nvPr/>
        </p:nvSpPr>
        <p:spPr>
          <a:xfrm>
            <a:off x="389723" y="2305615"/>
            <a:ext cx="568039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ja-JP" altLang="en-US" sz="2000" i="0" u="none" strike="noStrike" baseline="0" dirty="0">
                <a:latin typeface="PUDShinGoPr6N-Light"/>
              </a:rPr>
              <a:t>公的介護保険のサービス</a:t>
            </a:r>
            <a:r>
              <a:rPr lang="ja-JP" altLang="en-US" sz="2000" b="1" i="0" u="none" strike="noStrike" baseline="0" dirty="0">
                <a:latin typeface="PUDShinGoPr6N-Light"/>
              </a:rPr>
              <a:t>（居宅サービス・地域密着型サービス）</a:t>
            </a:r>
            <a:r>
              <a:rPr lang="ja-JP" altLang="en-US" sz="2000" i="0" u="none" strike="noStrike" baseline="0" dirty="0">
                <a:latin typeface="PUDShinGoPr6N-Light"/>
              </a:rPr>
              <a:t>を利用する場合は、要支援・要介護度に応じて</a:t>
            </a:r>
            <a:r>
              <a:rPr lang="ja-JP" altLang="en-US" sz="2000" b="1" i="0" u="none" strike="noStrike" baseline="0" dirty="0">
                <a:latin typeface="PUDShinGoPr6N-Light"/>
              </a:rPr>
              <a:t>１カ月あたりのサービスの支給限度額</a:t>
            </a:r>
            <a:r>
              <a:rPr lang="ja-JP" altLang="en-US" sz="2000" i="0" u="none" strike="noStrike" baseline="0" dirty="0">
                <a:latin typeface="PUDShinGoPr6N-Light"/>
              </a:rPr>
              <a:t>が設けられています。</a:t>
            </a:r>
            <a:endParaRPr lang="en-US" altLang="ja-JP" sz="2000" i="0" u="none" strike="noStrike" baseline="0" dirty="0">
              <a:latin typeface="PUDShinGoPr6N-Light"/>
            </a:endParaRPr>
          </a:p>
          <a:p>
            <a:pPr algn="l"/>
            <a:r>
              <a:rPr lang="ja-JP" altLang="en-US" sz="2000" i="0" u="none" strike="noStrike" baseline="0" dirty="0">
                <a:latin typeface="PUDShinGoPr6N-Light"/>
              </a:rPr>
              <a:t>支給限度額を超えてサービスを利用する場合は、超えた分が全額自己負担となります。</a:t>
            </a:r>
            <a:endParaRPr lang="ja-JP" altLang="en-US" sz="4400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0E560BE-439D-9C47-1953-0D5FC34113EB}"/>
              </a:ext>
            </a:extLst>
          </p:cNvPr>
          <p:cNvSpPr txBox="1"/>
          <p:nvPr/>
        </p:nvSpPr>
        <p:spPr>
          <a:xfrm>
            <a:off x="1230199" y="459178"/>
            <a:ext cx="74820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0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定年退職後の公的介護保険制度</a:t>
            </a:r>
            <a:endParaRPr lang="en-US" altLang="ja-JP" sz="4000" b="1" i="0" u="none" strike="noStrike" baseline="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4" name="フッター プレースホルダー 5">
            <a:extLst>
              <a:ext uri="{FF2B5EF4-FFF2-40B4-BE49-F238E27FC236}">
                <a16:creationId xmlns:a16="http://schemas.microsoft.com/office/drawing/2014/main" id="{EE3DD5B1-C3FE-6B34-0225-3AED9EB6BE7D}"/>
              </a:ext>
            </a:extLst>
          </p:cNvPr>
          <p:cNvSpPr txBox="1">
            <a:spLocks/>
          </p:cNvSpPr>
          <p:nvPr/>
        </p:nvSpPr>
        <p:spPr>
          <a:xfrm>
            <a:off x="-12700" y="6195333"/>
            <a:ext cx="1823355" cy="3651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>
                <a:solidFill>
                  <a:sysClr val="windowText" lastClr="000000"/>
                </a:solidFill>
                <a:latin typeface="+mn-ea"/>
              </a:rPr>
              <a:t>冊子対応ページ</a:t>
            </a:r>
          </a:p>
        </p:txBody>
      </p:sp>
    </p:spTree>
    <p:extLst>
      <p:ext uri="{BB962C8B-B14F-4D97-AF65-F5344CB8AC3E}">
        <p14:creationId xmlns:p14="http://schemas.microsoft.com/office/powerpoint/2010/main" val="507343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1830-0DA8-356D-87BE-E2A48907D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楕円 4">
            <a:extLst>
              <a:ext uri="{FF2B5EF4-FFF2-40B4-BE49-F238E27FC236}">
                <a16:creationId xmlns:a16="http://schemas.microsoft.com/office/drawing/2014/main" id="{AE243A68-C6A1-6979-4433-782DF183EB97}"/>
              </a:ext>
            </a:extLst>
          </p:cNvPr>
          <p:cNvSpPr/>
          <p:nvPr/>
        </p:nvSpPr>
        <p:spPr>
          <a:xfrm>
            <a:off x="5867396" y="6345464"/>
            <a:ext cx="458108" cy="45810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E28D7B2-5D74-EA61-C44B-AD31B6BA2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89008"/>
            <a:ext cx="2743200" cy="365125"/>
          </a:xfrm>
        </p:spPr>
        <p:txBody>
          <a:bodyPr/>
          <a:lstStyle/>
          <a:p>
            <a:pPr algn="ctr"/>
            <a:fld id="{B2026C6C-7459-489F-8BA2-5DB85F4DFAE8}" type="slidenum">
              <a:rPr kumimoji="1" lang="ja-JP" altLang="en-US" sz="1800" b="1" smtClean="0">
                <a:solidFill>
                  <a:schemeClr val="tx1"/>
                </a:solidFill>
                <a:ea typeface="Meiryo UI" panose="020B0604030504040204" pitchFamily="50" charset="-128"/>
              </a:rPr>
              <a:pPr algn="ctr"/>
              <a:t>6</a:t>
            </a:fld>
            <a:endParaRPr kumimoji="1" lang="ja-JP" altLang="en-US" sz="1800" b="1" dirty="0">
              <a:solidFill>
                <a:schemeClr val="tx1"/>
              </a:solidFill>
              <a:ea typeface="Meiryo UI" panose="020B0604030504040204" pitchFamily="50" charset="-128"/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88D8AC0-9B58-29B1-6F3D-2347C1088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678886" y="6460216"/>
            <a:ext cx="1513114" cy="397784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kumimoji="1" lang="en-US" altLang="ja-JP" b="1" dirty="0">
                <a:solidFill>
                  <a:sysClr val="windowText" lastClr="000000"/>
                </a:solidFill>
              </a:rPr>
              <a:t>2026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年</a:t>
            </a:r>
            <a:r>
              <a:rPr kumimoji="1" lang="en-US" altLang="ja-JP" b="1" dirty="0">
                <a:solidFill>
                  <a:sysClr val="windowText" lastClr="000000"/>
                </a:solidFill>
              </a:rPr>
              <a:t>9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月初版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7B6ECB42-58E9-A62E-DC16-F3AF6ECB735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4514" y="6176283"/>
            <a:ext cx="1823355" cy="677439"/>
            <a:chOff x="-25400" y="5980339"/>
            <a:chExt cx="1823355" cy="677439"/>
          </a:xfrm>
        </p:grpSpPr>
        <p:sp>
          <p:nvSpPr>
            <p:cNvPr id="7" name="フッター プレースホルダー 5">
              <a:extLst>
                <a:ext uri="{FF2B5EF4-FFF2-40B4-BE49-F238E27FC236}">
                  <a16:creationId xmlns:a16="http://schemas.microsoft.com/office/drawing/2014/main" id="{E2E21662-2907-2AE4-9BC1-837FEC23E8DD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5400" y="5980339"/>
              <a:ext cx="1823355" cy="3651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vert="horz" lIns="91440" tIns="45720" rIns="91440" bIns="45720" rtlCol="0" anchor="ctr"/>
            <a:lstStyle>
              <a:defPPr>
                <a:defRPr lang="ja-JP"/>
              </a:defPPr>
              <a:lvl1pPr marL="0" algn="ctr" defTabSz="914400" rtl="0" eaLnBrk="1" latinLnBrk="0" hangingPunct="1">
                <a:defRPr kumimoji="1" sz="12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b="1" dirty="0">
                  <a:solidFill>
                    <a:sysClr val="windowText" lastClr="000000"/>
                  </a:solidFill>
                  <a:latin typeface="+mn-ea"/>
                </a:rPr>
                <a:t>PDF</a:t>
              </a:r>
              <a:r>
                <a:rPr lang="ja-JP" altLang="en-US" b="1" dirty="0">
                  <a:solidFill>
                    <a:sysClr val="windowText" lastClr="000000"/>
                  </a:solidFill>
                  <a:latin typeface="+mn-ea"/>
                </a:rPr>
                <a:t>対応ページ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B05BFD9-8840-A266-A148-DCA0CCFF8749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10887" y="6350001"/>
              <a:ext cx="1800000" cy="307777"/>
            </a:xfrm>
            <a:prstGeom prst="rect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400" dirty="0"/>
                <a:t>30</a:t>
              </a:r>
              <a:r>
                <a:rPr kumimoji="1" lang="ja-JP" altLang="en-US" sz="1400" dirty="0"/>
                <a:t>ページ</a:t>
              </a:r>
            </a:p>
          </p:txBody>
        </p:sp>
      </p:grpSp>
      <p:pic>
        <p:nvPicPr>
          <p:cNvPr id="3" name="図 2">
            <a:extLst>
              <a:ext uri="{FF2B5EF4-FFF2-40B4-BE49-F238E27FC236}">
                <a16:creationId xmlns:a16="http://schemas.microsoft.com/office/drawing/2014/main" id="{01B2FCD5-A9EA-B0C4-2128-7E0300C87B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2" y="18792"/>
            <a:ext cx="12082635" cy="1588658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523EFB0-2F51-CACC-14A9-A6EDF9D3035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89" y="2098636"/>
            <a:ext cx="11444140" cy="493669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004476AD-9FFD-434D-90D2-9280819512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19" y="2907335"/>
            <a:ext cx="9380307" cy="2473062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B22BE6F3-0A33-D36D-8CE9-9B6E36AD4F6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6" t="3171"/>
          <a:stretch>
            <a:fillRect/>
          </a:stretch>
        </p:blipFill>
        <p:spPr>
          <a:xfrm>
            <a:off x="10065788" y="4143866"/>
            <a:ext cx="1866978" cy="2079768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07D6906-6E41-E329-2D15-1FE0DCED6FEC}"/>
              </a:ext>
            </a:extLst>
          </p:cNvPr>
          <p:cNvSpPr txBox="1"/>
          <p:nvPr/>
        </p:nvSpPr>
        <p:spPr>
          <a:xfrm>
            <a:off x="1230199" y="459178"/>
            <a:ext cx="74820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0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定年退職後の公的介護保険制度</a:t>
            </a:r>
            <a:endParaRPr lang="en-US" altLang="ja-JP" sz="4000" b="1" i="0" u="none" strike="noStrike" baseline="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2" name="フッター プレースホルダー 5">
            <a:extLst>
              <a:ext uri="{FF2B5EF4-FFF2-40B4-BE49-F238E27FC236}">
                <a16:creationId xmlns:a16="http://schemas.microsoft.com/office/drawing/2014/main" id="{7164771C-BB30-5B48-D9DE-19EE4100EE5D}"/>
              </a:ext>
            </a:extLst>
          </p:cNvPr>
          <p:cNvSpPr txBox="1">
            <a:spLocks/>
          </p:cNvSpPr>
          <p:nvPr/>
        </p:nvSpPr>
        <p:spPr>
          <a:xfrm>
            <a:off x="-12700" y="6195333"/>
            <a:ext cx="1823355" cy="3651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>
                <a:solidFill>
                  <a:sysClr val="windowText" lastClr="000000"/>
                </a:solidFill>
                <a:latin typeface="+mn-ea"/>
              </a:rPr>
              <a:t>冊子対応ページ</a:t>
            </a:r>
          </a:p>
        </p:txBody>
      </p:sp>
    </p:spTree>
    <p:extLst>
      <p:ext uri="{BB962C8B-B14F-4D97-AF65-F5344CB8AC3E}">
        <p14:creationId xmlns:p14="http://schemas.microsoft.com/office/powerpoint/2010/main" val="1844116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3ACBA-C1B8-CD01-23FF-01BF0C8DC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楕円 4">
            <a:extLst>
              <a:ext uri="{FF2B5EF4-FFF2-40B4-BE49-F238E27FC236}">
                <a16:creationId xmlns:a16="http://schemas.microsoft.com/office/drawing/2014/main" id="{C4B831EE-CC28-91BD-7287-A6CDCDAC32F3}"/>
              </a:ext>
            </a:extLst>
          </p:cNvPr>
          <p:cNvSpPr/>
          <p:nvPr/>
        </p:nvSpPr>
        <p:spPr>
          <a:xfrm>
            <a:off x="5867396" y="6345464"/>
            <a:ext cx="458108" cy="45810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E91FBA2-C194-5080-3515-79C19F5AE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89008"/>
            <a:ext cx="2743200" cy="365125"/>
          </a:xfrm>
        </p:spPr>
        <p:txBody>
          <a:bodyPr/>
          <a:lstStyle/>
          <a:p>
            <a:pPr algn="ctr"/>
            <a:fld id="{B2026C6C-7459-489F-8BA2-5DB85F4DFAE8}" type="slidenum">
              <a:rPr kumimoji="1" lang="ja-JP" altLang="en-US" sz="1800" b="1" smtClean="0">
                <a:solidFill>
                  <a:schemeClr val="tx1"/>
                </a:solidFill>
                <a:ea typeface="Meiryo UI" panose="020B0604030504040204" pitchFamily="50" charset="-128"/>
              </a:rPr>
              <a:pPr algn="ctr"/>
              <a:t>7</a:t>
            </a:fld>
            <a:endParaRPr kumimoji="1" lang="ja-JP" altLang="en-US" sz="1800" b="1" dirty="0">
              <a:solidFill>
                <a:schemeClr val="tx1"/>
              </a:solidFill>
              <a:ea typeface="Meiryo UI" panose="020B0604030504040204" pitchFamily="50" charset="-128"/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F60EC4E-42B3-8793-D706-A90819E82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678886" y="6460216"/>
            <a:ext cx="1513114" cy="397784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kumimoji="1" lang="en-US" altLang="ja-JP" b="1" dirty="0">
                <a:solidFill>
                  <a:sysClr val="windowText" lastClr="000000"/>
                </a:solidFill>
              </a:rPr>
              <a:t>2026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年</a:t>
            </a:r>
            <a:r>
              <a:rPr kumimoji="1" lang="en-US" altLang="ja-JP" b="1" dirty="0">
                <a:solidFill>
                  <a:sysClr val="windowText" lastClr="000000"/>
                </a:solidFill>
              </a:rPr>
              <a:t>9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月初版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19EAEFFC-675F-92B6-C322-BF92ECFEFD0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2700" y="6176283"/>
            <a:ext cx="1823355" cy="677439"/>
            <a:chOff x="-23586" y="5980339"/>
            <a:chExt cx="1823355" cy="677439"/>
          </a:xfrm>
        </p:grpSpPr>
        <p:sp>
          <p:nvSpPr>
            <p:cNvPr id="7" name="フッター プレースホルダー 5">
              <a:extLst>
                <a:ext uri="{FF2B5EF4-FFF2-40B4-BE49-F238E27FC236}">
                  <a16:creationId xmlns:a16="http://schemas.microsoft.com/office/drawing/2014/main" id="{8834451F-EBE3-43E8-FF29-482EAD294228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3586" y="5980339"/>
              <a:ext cx="1823355" cy="3651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vert="horz" lIns="91440" tIns="45720" rIns="91440" bIns="45720" rtlCol="0" anchor="ctr"/>
            <a:lstStyle>
              <a:defPPr>
                <a:defRPr lang="ja-JP"/>
              </a:defPPr>
              <a:lvl1pPr marL="0" algn="ctr" defTabSz="914400" rtl="0" eaLnBrk="1" latinLnBrk="0" hangingPunct="1">
                <a:defRPr kumimoji="1" sz="12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b="1" dirty="0">
                  <a:solidFill>
                    <a:sysClr val="windowText" lastClr="000000"/>
                  </a:solidFill>
                  <a:latin typeface="+mn-ea"/>
                </a:rPr>
                <a:t>PDF</a:t>
              </a:r>
              <a:r>
                <a:rPr lang="ja-JP" altLang="en-US" b="1" dirty="0">
                  <a:solidFill>
                    <a:sysClr val="windowText" lastClr="000000"/>
                  </a:solidFill>
                  <a:latin typeface="+mn-ea"/>
                </a:rPr>
                <a:t>対応ページ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C210733-C567-5851-6B43-EA57C12ADE2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10887" y="6350001"/>
              <a:ext cx="1800000" cy="307777"/>
            </a:xfrm>
            <a:prstGeom prst="rect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400" dirty="0"/>
                <a:t>30</a:t>
              </a:r>
              <a:r>
                <a:rPr kumimoji="1" lang="ja-JP" altLang="en-US" sz="1400" dirty="0"/>
                <a:t>ページ</a:t>
              </a:r>
            </a:p>
          </p:txBody>
        </p:sp>
      </p:grpSp>
      <p:pic>
        <p:nvPicPr>
          <p:cNvPr id="3" name="図 2">
            <a:extLst>
              <a:ext uri="{FF2B5EF4-FFF2-40B4-BE49-F238E27FC236}">
                <a16:creationId xmlns:a16="http://schemas.microsoft.com/office/drawing/2014/main" id="{C4AD42EE-A2C3-5220-4D20-DB3F4A2639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2" y="18792"/>
            <a:ext cx="12082635" cy="1588658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39E93BB-9F1F-CD8D-C6EF-6B51C29184F3}"/>
              </a:ext>
            </a:extLst>
          </p:cNvPr>
          <p:cNvSpPr txBox="1"/>
          <p:nvPr/>
        </p:nvSpPr>
        <p:spPr>
          <a:xfrm>
            <a:off x="147992" y="2108528"/>
            <a:ext cx="33040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400" b="1" i="0" u="none" strike="noStrike" baseline="0" dirty="0">
                <a:solidFill>
                  <a:srgbClr val="384A9D"/>
                </a:solidFill>
                <a:latin typeface="PUDShinGoPr6N-Medium"/>
              </a:rPr>
              <a:t>■</a:t>
            </a:r>
            <a:r>
              <a:rPr lang="ja-JP" altLang="en-US" sz="2400" b="1" dirty="0">
                <a:latin typeface="PUDShinGoPr6N-Medium"/>
              </a:rPr>
              <a:t>高額介護サービス費</a:t>
            </a:r>
            <a:endParaRPr lang="ja-JP" altLang="en-US" sz="2400" b="1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796C27A-BA72-E7C3-E5CA-B8AC30B5A83E}"/>
              </a:ext>
            </a:extLst>
          </p:cNvPr>
          <p:cNvSpPr txBox="1"/>
          <p:nvPr/>
        </p:nvSpPr>
        <p:spPr>
          <a:xfrm>
            <a:off x="391400" y="2825765"/>
            <a:ext cx="3060605" cy="2492990"/>
          </a:xfrm>
          <a:prstGeom prst="rect">
            <a:avLst/>
          </a:prstGeom>
          <a:noFill/>
        </p:spPr>
        <p:txBody>
          <a:bodyPr wrap="square" tIns="0" bIns="0">
            <a:spAutoFit/>
          </a:bodyPr>
          <a:lstStyle/>
          <a:p>
            <a:r>
              <a:rPr lang="en-US" altLang="ja-JP" dirty="0"/>
              <a:t>1</a:t>
            </a:r>
            <a:r>
              <a:rPr lang="ja-JP" altLang="en-US" dirty="0"/>
              <a:t>カ月の介護サービスの</a:t>
            </a:r>
            <a:endParaRPr lang="en-US" altLang="ja-JP" dirty="0"/>
          </a:p>
          <a:p>
            <a:r>
              <a:rPr lang="ja-JP" altLang="en-US" dirty="0"/>
              <a:t>自己負担額（１割～３割）が限度額を超えた場合は、超えた分が申請により払い戻されます。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同じ世帯に複数の介護サービス利用者がいる場合は、世帯で合算できます。</a:t>
            </a:r>
          </a:p>
        </p:txBody>
      </p: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A2345044-6DD6-F213-7E6C-3045CCC338A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460969" y="2077551"/>
            <a:ext cx="8665208" cy="4281294"/>
            <a:chOff x="3193052" y="2194023"/>
            <a:chExt cx="8665208" cy="4281294"/>
          </a:xfrm>
        </p:grpSpPr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D6EAF66D-6A56-68DE-4455-4D88C229747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193052" y="5536598"/>
              <a:ext cx="8665208" cy="9387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1100" dirty="0"/>
                <a:t>・</a:t>
              </a:r>
              <a:r>
                <a:rPr lang="en-US" altLang="ja-JP" sz="1100" dirty="0"/>
                <a:t>(</a:t>
              </a:r>
              <a:r>
                <a:rPr lang="ja-JP" altLang="en-US" sz="1100" dirty="0"/>
                <a:t>世帯</a:t>
              </a:r>
              <a:r>
                <a:rPr lang="en-US" altLang="ja-JP" sz="1100" dirty="0"/>
                <a:t>)</a:t>
              </a:r>
              <a:r>
                <a:rPr lang="ja-JP" altLang="en-US" sz="1100" dirty="0"/>
                <a:t>は、同じ世帯で介護サービスを利用した人全員分を合計したときの限度額。</a:t>
              </a:r>
              <a:r>
                <a:rPr lang="en-US" altLang="ja-JP" sz="1100" dirty="0"/>
                <a:t>(</a:t>
              </a:r>
              <a:r>
                <a:rPr lang="ja-JP" altLang="en-US" sz="1100" dirty="0"/>
                <a:t>個人</a:t>
              </a:r>
              <a:r>
                <a:rPr lang="en-US" altLang="ja-JP" sz="1100" dirty="0"/>
                <a:t>)</a:t>
              </a:r>
              <a:r>
                <a:rPr lang="ja-JP" altLang="en-US" sz="1100" dirty="0"/>
                <a:t>は、介護サービスを利用した本人の限度額。</a:t>
              </a:r>
            </a:p>
            <a:p>
              <a:r>
                <a:rPr lang="ja-JP" altLang="en-US" sz="1100" dirty="0"/>
                <a:t>・課税所得：基礎控除や人的控除などの所得控除後の金額。</a:t>
              </a:r>
            </a:p>
            <a:p>
              <a:r>
                <a:rPr lang="ja-JP" altLang="en-US" sz="1100" dirty="0"/>
                <a:t>・その他の合計所得金額：合計所得金額から公的年金に係る雑所得を控除した金額。合計所得金額とは、収入金額から公的年金等控除</a:t>
              </a:r>
              <a:endParaRPr lang="en-US" altLang="ja-JP" sz="1100" dirty="0"/>
            </a:p>
            <a:p>
              <a:r>
                <a:rPr lang="en-US" altLang="ja-JP" sz="1100" dirty="0"/>
                <a:t>    </a:t>
              </a:r>
              <a:r>
                <a:rPr lang="ja-JP" altLang="en-US" sz="1100" dirty="0"/>
                <a:t>額や給与所得控除額などの必要経費を控除後の金額の合計で、分離所得も含む。基礎控除や人的控除などの所得控除や損失の繰越控</a:t>
              </a:r>
              <a:endParaRPr lang="en-US" altLang="ja-JP" sz="1100" dirty="0"/>
            </a:p>
            <a:p>
              <a:r>
                <a:rPr lang="en-US" altLang="ja-JP" sz="1100" dirty="0"/>
                <a:t>    </a:t>
              </a:r>
              <a:r>
                <a:rPr lang="ja-JP" altLang="en-US" sz="1100" dirty="0"/>
                <a:t>除をする前の金額で、介護保険においては短期・長期譲渡所得に係る特別控除額がある場合は控除後の金額。</a:t>
              </a:r>
            </a:p>
          </p:txBody>
        </p:sp>
        <p:grpSp>
          <p:nvGrpSpPr>
            <p:cNvPr id="24" name="グループ化 23">
              <a:extLst>
                <a:ext uri="{FF2B5EF4-FFF2-40B4-BE49-F238E27FC236}">
                  <a16:creationId xmlns:a16="http://schemas.microsoft.com/office/drawing/2014/main" id="{6FFD25FA-77EA-680B-CB5A-703D1E5F685D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3265622" y="2194023"/>
              <a:ext cx="8296913" cy="3363033"/>
              <a:chOff x="3327522" y="2319349"/>
              <a:chExt cx="8296913" cy="3363033"/>
            </a:xfrm>
          </p:grpSpPr>
          <p:pic>
            <p:nvPicPr>
              <p:cNvPr id="19" name="図 18">
                <a:extLst>
                  <a:ext uri="{FF2B5EF4-FFF2-40B4-BE49-F238E27FC236}">
                    <a16:creationId xmlns:a16="http://schemas.microsoft.com/office/drawing/2014/main" id="{B49334E0-5374-7371-D617-8337646BE1E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81955" y="2609422"/>
                <a:ext cx="8242480" cy="3072960"/>
              </a:xfrm>
              <a:prstGeom prst="rect">
                <a:avLst/>
              </a:prstGeom>
            </p:spPr>
          </p:pic>
          <p:sp>
            <p:nvSpPr>
              <p:cNvPr id="23" name="テキスト ボックス 22">
                <a:extLst>
                  <a:ext uri="{FF2B5EF4-FFF2-40B4-BE49-F238E27FC236}">
                    <a16:creationId xmlns:a16="http://schemas.microsoft.com/office/drawing/2014/main" id="{54C4E663-99AB-A280-FC50-C87D1EEACE16}"/>
                  </a:ext>
                </a:extLst>
              </p:cNvPr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327522" y="2319349"/>
                <a:ext cx="6103256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ja-JP" altLang="en-US" sz="1600" b="1" i="0" u="none" strike="noStrike" baseline="0" dirty="0">
                    <a:latin typeface="PUDShinGoPr6N-Medium"/>
                  </a:rPr>
                  <a:t>高額介護サービス費の負担限度額</a:t>
                </a:r>
                <a:endParaRPr lang="ja-JP" altLang="en-US" sz="3600" b="1" dirty="0"/>
              </a:p>
            </p:txBody>
          </p:sp>
        </p:grpSp>
      </p:grp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EA581A9-2424-2A0B-83C1-6404153C7947}"/>
              </a:ext>
            </a:extLst>
          </p:cNvPr>
          <p:cNvSpPr txBox="1"/>
          <p:nvPr/>
        </p:nvSpPr>
        <p:spPr>
          <a:xfrm>
            <a:off x="1230199" y="459178"/>
            <a:ext cx="74820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0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定年退職後の公的介護保険制度</a:t>
            </a:r>
            <a:endParaRPr lang="en-US" altLang="ja-JP" sz="4000" b="1" i="0" u="none" strike="noStrike" baseline="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1" name="フッター プレースホルダー 5">
            <a:extLst>
              <a:ext uri="{FF2B5EF4-FFF2-40B4-BE49-F238E27FC236}">
                <a16:creationId xmlns:a16="http://schemas.microsoft.com/office/drawing/2014/main" id="{7D7000CA-31D1-FDF3-D57F-DEB1EBACF89F}"/>
              </a:ext>
            </a:extLst>
          </p:cNvPr>
          <p:cNvSpPr txBox="1">
            <a:spLocks/>
          </p:cNvSpPr>
          <p:nvPr/>
        </p:nvSpPr>
        <p:spPr>
          <a:xfrm>
            <a:off x="-12700" y="6195333"/>
            <a:ext cx="1823355" cy="3651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>
                <a:solidFill>
                  <a:sysClr val="windowText" lastClr="000000"/>
                </a:solidFill>
                <a:latin typeface="+mn-ea"/>
              </a:rPr>
              <a:t>冊子対応ページ</a:t>
            </a:r>
          </a:p>
        </p:txBody>
      </p:sp>
    </p:spTree>
    <p:extLst>
      <p:ext uri="{BB962C8B-B14F-4D97-AF65-F5344CB8AC3E}">
        <p14:creationId xmlns:p14="http://schemas.microsoft.com/office/powerpoint/2010/main" val="3592653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DDCE22-426E-FA1B-69EF-BA03C1A8F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楕円 4">
            <a:extLst>
              <a:ext uri="{FF2B5EF4-FFF2-40B4-BE49-F238E27FC236}">
                <a16:creationId xmlns:a16="http://schemas.microsoft.com/office/drawing/2014/main" id="{AB0D3C63-9727-6811-DB5E-69016BDB9C29}"/>
              </a:ext>
            </a:extLst>
          </p:cNvPr>
          <p:cNvSpPr/>
          <p:nvPr/>
        </p:nvSpPr>
        <p:spPr>
          <a:xfrm>
            <a:off x="5867396" y="6345464"/>
            <a:ext cx="458108" cy="45810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DC5E7BA-1923-D480-FFB1-EA0FF232C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89008"/>
            <a:ext cx="2743200" cy="365125"/>
          </a:xfrm>
        </p:spPr>
        <p:txBody>
          <a:bodyPr/>
          <a:lstStyle/>
          <a:p>
            <a:pPr algn="ctr"/>
            <a:fld id="{B2026C6C-7459-489F-8BA2-5DB85F4DFAE8}" type="slidenum">
              <a:rPr kumimoji="1" lang="ja-JP" altLang="en-US" sz="1800" b="1" smtClean="0">
                <a:solidFill>
                  <a:schemeClr val="tx1"/>
                </a:solidFill>
                <a:ea typeface="Meiryo UI" panose="020B0604030504040204" pitchFamily="50" charset="-128"/>
              </a:rPr>
              <a:pPr algn="ctr"/>
              <a:t>8</a:t>
            </a:fld>
            <a:endParaRPr kumimoji="1" lang="ja-JP" altLang="en-US" sz="1800" b="1" dirty="0">
              <a:solidFill>
                <a:schemeClr val="tx1"/>
              </a:solidFill>
              <a:ea typeface="Meiryo UI" panose="020B0604030504040204" pitchFamily="50" charset="-128"/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A3AF154-FB00-53ED-88A3-642822B6E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678886" y="6460216"/>
            <a:ext cx="1513114" cy="397784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kumimoji="1" lang="en-US" altLang="ja-JP" b="1" dirty="0">
                <a:solidFill>
                  <a:sysClr val="windowText" lastClr="000000"/>
                </a:solidFill>
              </a:rPr>
              <a:t>2026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年</a:t>
            </a:r>
            <a:r>
              <a:rPr kumimoji="1" lang="en-US" altLang="ja-JP" b="1" dirty="0">
                <a:solidFill>
                  <a:sysClr val="windowText" lastClr="000000"/>
                </a:solidFill>
              </a:rPr>
              <a:t>9</a:t>
            </a:r>
            <a:r>
              <a:rPr kumimoji="1" lang="ja-JP" altLang="en-US" b="1" dirty="0">
                <a:solidFill>
                  <a:sysClr val="windowText" lastClr="000000"/>
                </a:solidFill>
              </a:rPr>
              <a:t>月初版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15CC76B0-2E15-BF85-89CA-CF14E64B1B6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12700" y="6176283"/>
            <a:ext cx="1823355" cy="677439"/>
            <a:chOff x="-23586" y="5980339"/>
            <a:chExt cx="1823355" cy="677439"/>
          </a:xfrm>
        </p:grpSpPr>
        <p:sp>
          <p:nvSpPr>
            <p:cNvPr id="7" name="フッター プレースホルダー 5">
              <a:extLst>
                <a:ext uri="{FF2B5EF4-FFF2-40B4-BE49-F238E27FC236}">
                  <a16:creationId xmlns:a16="http://schemas.microsoft.com/office/drawing/2014/main" id="{4C1AAD1C-9B21-B6F1-A96F-50F21C832F39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3586" y="5980339"/>
              <a:ext cx="1823355" cy="3651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vert="horz" lIns="91440" tIns="45720" rIns="91440" bIns="45720" rtlCol="0" anchor="ctr"/>
            <a:lstStyle>
              <a:defPPr>
                <a:defRPr lang="ja-JP"/>
              </a:defPPr>
              <a:lvl1pPr marL="0" algn="ctr" defTabSz="914400" rtl="0" eaLnBrk="1" latinLnBrk="0" hangingPunct="1">
                <a:defRPr kumimoji="1" sz="12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b="1" dirty="0">
                  <a:solidFill>
                    <a:sysClr val="windowText" lastClr="000000"/>
                  </a:solidFill>
                  <a:latin typeface="+mn-ea"/>
                </a:rPr>
                <a:t>PDF</a:t>
              </a:r>
              <a:r>
                <a:rPr lang="ja-JP" altLang="en-US" b="1" dirty="0">
                  <a:solidFill>
                    <a:sysClr val="windowText" lastClr="000000"/>
                  </a:solidFill>
                  <a:latin typeface="+mn-ea"/>
                </a:rPr>
                <a:t>対応ページ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AD0C562-BF81-6FE7-2ECF-D58C1197EEF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10887" y="6350001"/>
              <a:ext cx="1800000" cy="307777"/>
            </a:xfrm>
            <a:prstGeom prst="rect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400" dirty="0"/>
                <a:t>30</a:t>
              </a:r>
              <a:r>
                <a:rPr kumimoji="1" lang="ja-JP" altLang="en-US" sz="1400" dirty="0"/>
                <a:t>ページ</a:t>
              </a:r>
            </a:p>
          </p:txBody>
        </p:sp>
      </p:grpSp>
      <p:pic>
        <p:nvPicPr>
          <p:cNvPr id="3" name="図 2">
            <a:extLst>
              <a:ext uri="{FF2B5EF4-FFF2-40B4-BE49-F238E27FC236}">
                <a16:creationId xmlns:a16="http://schemas.microsoft.com/office/drawing/2014/main" id="{3B89C982-5D0C-4608-BC47-7472B72AE6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2" y="18792"/>
            <a:ext cx="12082635" cy="1588658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63086F44-F5C9-DE30-2A87-A018574F7E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27" y="1700998"/>
            <a:ext cx="2425748" cy="52320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E934D986-5DF0-98C5-C255-FEA82665653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6"/>
          <a:stretch>
            <a:fillRect/>
          </a:stretch>
        </p:blipFill>
        <p:spPr>
          <a:xfrm>
            <a:off x="1474102" y="2778889"/>
            <a:ext cx="9950455" cy="3333441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BDA7129-1EA3-7C9E-4F3B-9F52B58CDB43}"/>
              </a:ext>
            </a:extLst>
          </p:cNvPr>
          <p:cNvSpPr txBox="1"/>
          <p:nvPr/>
        </p:nvSpPr>
        <p:spPr>
          <a:xfrm>
            <a:off x="607325" y="2390583"/>
            <a:ext cx="43479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000" b="1" i="0" u="none" strike="noStrike" baseline="0" dirty="0">
                <a:solidFill>
                  <a:srgbClr val="0097B0"/>
                </a:solidFill>
                <a:latin typeface="PUDShinGoPr6N-Medium"/>
              </a:rPr>
              <a:t>■</a:t>
            </a:r>
            <a:r>
              <a:rPr lang="ja-JP" altLang="en-US" sz="2000" b="1" i="0" u="none" strike="noStrike" baseline="0" dirty="0">
                <a:solidFill>
                  <a:srgbClr val="000000"/>
                </a:solidFill>
                <a:latin typeface="PUDShinGoPr6N-Medium"/>
              </a:rPr>
              <a:t>介護保障に対する私的準備状況</a:t>
            </a:r>
            <a:endParaRPr lang="ja-JP" altLang="en-US" sz="4400" b="1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47D8FC6-31FF-5E90-1CA6-B8A5A335D205}"/>
              </a:ext>
            </a:extLst>
          </p:cNvPr>
          <p:cNvSpPr txBox="1"/>
          <p:nvPr/>
        </p:nvSpPr>
        <p:spPr>
          <a:xfrm>
            <a:off x="5509982" y="2383122"/>
            <a:ext cx="53430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000" b="1" i="0" u="none" strike="noStrike" baseline="0" dirty="0">
                <a:solidFill>
                  <a:srgbClr val="0097B0"/>
                </a:solidFill>
              </a:rPr>
              <a:t>■</a:t>
            </a:r>
            <a:r>
              <a:rPr lang="ja-JP" altLang="en-US" sz="2000" b="1" i="0" u="none" strike="noStrike" baseline="0" dirty="0">
                <a:solidFill>
                  <a:srgbClr val="000000"/>
                </a:solidFill>
              </a:rPr>
              <a:t>準備していると回答した人の準備手段</a:t>
            </a:r>
            <a:endParaRPr lang="ja-JP" altLang="en-US" sz="2000" b="1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D1000A2-0641-F991-55F2-C807B81BDAE7}"/>
              </a:ext>
            </a:extLst>
          </p:cNvPr>
          <p:cNvSpPr txBox="1"/>
          <p:nvPr/>
        </p:nvSpPr>
        <p:spPr>
          <a:xfrm>
            <a:off x="1903638" y="6136404"/>
            <a:ext cx="31183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i="0" u="none" strike="noStrike" baseline="0" dirty="0">
                <a:latin typeface="PUDShinGoPr6N-Light"/>
              </a:rPr>
              <a:t>・端数処理の関係上、内訳の和が</a:t>
            </a:r>
            <a:endParaRPr lang="en-US" altLang="ja-JP" sz="1200" i="0" u="none" strike="noStrike" baseline="0" dirty="0">
              <a:latin typeface="PUDShinGoPr6N-Light"/>
            </a:endParaRPr>
          </a:p>
          <a:p>
            <a:r>
              <a:rPr lang="en-US" altLang="ja-JP" sz="1200" dirty="0">
                <a:latin typeface="PUDShinGoPr6N-Light"/>
              </a:rPr>
              <a:t>    </a:t>
            </a:r>
            <a:r>
              <a:rPr lang="ja-JP" altLang="en-US" sz="1200" i="0" u="none" strike="noStrike" baseline="0" dirty="0">
                <a:latin typeface="PUDShinGoPr6N-Light"/>
              </a:rPr>
              <a:t> </a:t>
            </a:r>
            <a:r>
              <a:rPr lang="en-US" altLang="ja-JP" sz="1200" i="0" u="none" strike="noStrike" baseline="0" dirty="0">
                <a:latin typeface="PUDShinGoPr6N-Light"/>
              </a:rPr>
              <a:t>100</a:t>
            </a:r>
            <a:r>
              <a:rPr lang="ja-JP" altLang="en-US" sz="1200" i="0" u="none" strike="noStrike" baseline="0" dirty="0">
                <a:latin typeface="PUDShinGoPr6N-Light"/>
              </a:rPr>
              <a:t>％にならない場合がある。</a:t>
            </a:r>
            <a:endParaRPr lang="ja-JP" altLang="en-US" sz="1200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B3915043-13B6-831B-74BC-293CBD65E5A5}"/>
              </a:ext>
            </a:extLst>
          </p:cNvPr>
          <p:cNvSpPr txBox="1"/>
          <p:nvPr/>
        </p:nvSpPr>
        <p:spPr>
          <a:xfrm>
            <a:off x="6495143" y="6160894"/>
            <a:ext cx="5715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b="1" i="0" u="none" strike="noStrike" baseline="0" dirty="0">
                <a:latin typeface="+mn-ea"/>
              </a:rPr>
              <a:t>＜生命保険文化センター「生活保障に関する調査」</a:t>
            </a:r>
            <a:r>
              <a:rPr lang="en-US" altLang="ja-JP" sz="1400" b="1" i="0" u="none" strike="noStrike" baseline="0" dirty="0">
                <a:latin typeface="+mn-ea"/>
              </a:rPr>
              <a:t>(2025</a:t>
            </a:r>
            <a:r>
              <a:rPr lang="ja-JP" altLang="en-US" sz="1400" b="1" i="0" u="none" strike="noStrike" baseline="0" dirty="0">
                <a:latin typeface="+mn-ea"/>
              </a:rPr>
              <a:t>年度</a:t>
            </a:r>
            <a:r>
              <a:rPr lang="en-US" altLang="ja-JP" sz="1400" b="1" i="0" u="none" strike="noStrike" baseline="0" dirty="0">
                <a:latin typeface="+mn-ea"/>
              </a:rPr>
              <a:t>)</a:t>
            </a:r>
            <a:r>
              <a:rPr lang="ja-JP" altLang="en-US" sz="1400" b="1" i="0" u="none" strike="noStrike" baseline="0" dirty="0">
                <a:latin typeface="+mn-ea"/>
              </a:rPr>
              <a:t>＞</a:t>
            </a:r>
            <a:endParaRPr lang="ja-JP" altLang="en-US" sz="4400" b="1" dirty="0">
              <a:latin typeface="+mn-ea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8EFA330-FAAD-6092-C2C5-8114B8FDE7BB}"/>
              </a:ext>
            </a:extLst>
          </p:cNvPr>
          <p:cNvSpPr txBox="1"/>
          <p:nvPr/>
        </p:nvSpPr>
        <p:spPr>
          <a:xfrm>
            <a:off x="1230199" y="459178"/>
            <a:ext cx="74820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000" b="1" i="0" u="none" strike="noStrike" baseline="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定年退職後の公的介護保険制度</a:t>
            </a:r>
            <a:endParaRPr lang="en-US" altLang="ja-JP" sz="4000" b="1" i="0" u="none" strike="noStrike" baseline="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2" name="フッター プレースホルダー 5">
            <a:extLst>
              <a:ext uri="{FF2B5EF4-FFF2-40B4-BE49-F238E27FC236}">
                <a16:creationId xmlns:a16="http://schemas.microsoft.com/office/drawing/2014/main" id="{C547688F-460F-90C3-BF74-6D00542F1CBB}"/>
              </a:ext>
            </a:extLst>
          </p:cNvPr>
          <p:cNvSpPr txBox="1">
            <a:spLocks/>
          </p:cNvSpPr>
          <p:nvPr/>
        </p:nvSpPr>
        <p:spPr>
          <a:xfrm>
            <a:off x="-12700" y="6195333"/>
            <a:ext cx="1823355" cy="3651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>
                <a:solidFill>
                  <a:sysClr val="windowText" lastClr="000000"/>
                </a:solidFill>
                <a:latin typeface="+mn-ea"/>
              </a:rPr>
              <a:t>冊子対応ページ</a:t>
            </a:r>
          </a:p>
        </p:txBody>
      </p:sp>
    </p:spTree>
    <p:extLst>
      <p:ext uri="{BB962C8B-B14F-4D97-AF65-F5344CB8AC3E}">
        <p14:creationId xmlns:p14="http://schemas.microsoft.com/office/powerpoint/2010/main" val="26060035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910</Words>
  <Application>Microsoft Office PowerPoint</Application>
  <PresentationFormat>ワイド画面</PresentationFormat>
  <Paragraphs>104</Paragraphs>
  <Slides>8</Slides>
  <Notes>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6" baseType="lpstr">
      <vt:lpstr>Meiryo UI</vt:lpstr>
      <vt:lpstr>PUDShinGoPr6N-Light</vt:lpstr>
      <vt:lpstr>PUDShinGoPr6N-Medium</vt:lpstr>
      <vt:lpstr>UD デジタル 教科書体 NP-B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渡辺 睦</dc:creator>
  <cp:lastModifiedBy>渡辺 睦</cp:lastModifiedBy>
  <cp:revision>1</cp:revision>
  <dcterms:created xsi:type="dcterms:W3CDTF">2026-08-18T02:44:28Z</dcterms:created>
  <dcterms:modified xsi:type="dcterms:W3CDTF">2026-08-18T02:45:02Z</dcterms:modified>
</cp:coreProperties>
</file>