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322" r:id="rId2"/>
    <p:sldId id="323" r:id="rId3"/>
    <p:sldId id="324" r:id="rId4"/>
    <p:sldId id="325" r:id="rId5"/>
    <p:sldId id="326" r:id="rId6"/>
    <p:sldId id="327" r:id="rId7"/>
    <p:sldId id="328" r:id="rId8"/>
    <p:sldId id="362" r:id="rId9"/>
    <p:sldId id="329" r:id="rId10"/>
    <p:sldId id="330" r:id="rId11"/>
    <p:sldId id="331" r:id="rId12"/>
    <p:sldId id="332" r:id="rId13"/>
    <p:sldId id="334" r:id="rId14"/>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4" d="100"/>
          <a:sy n="104" d="100"/>
        </p:scale>
        <p:origin x="87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37ACAD-AFA9-4B06-9D00-F9B0B38426AD}" type="datetimeFigureOut">
              <a:rPr kumimoji="1" lang="ja-JP" altLang="en-US" smtClean="0"/>
              <a:t>2026/8/18</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EB0F6D-9985-4753-BFC6-CE541F7CA108}" type="slidenum">
              <a:rPr kumimoji="1" lang="ja-JP" altLang="en-US" smtClean="0"/>
              <a:t>‹#›</a:t>
            </a:fld>
            <a:endParaRPr kumimoji="1" lang="ja-JP" altLang="en-US"/>
          </a:p>
        </p:txBody>
      </p:sp>
    </p:spTree>
    <p:extLst>
      <p:ext uri="{BB962C8B-B14F-4D97-AF65-F5344CB8AC3E}">
        <p14:creationId xmlns:p14="http://schemas.microsoft.com/office/powerpoint/2010/main" val="183976015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定年退職後の公的医療保険は、被扶養者であった家族も含めて下図の❶</a:t>
            </a:r>
            <a:r>
              <a:rPr kumimoji="1" lang="en-US" altLang="ja-JP" dirty="0"/>
              <a:t>〜❹</a:t>
            </a:r>
            <a:r>
              <a:rPr kumimoji="1" lang="ja-JP" altLang="en-US" dirty="0"/>
              <a:t>のいずれかを選ぶことになります。</a:t>
            </a:r>
            <a:endParaRPr kumimoji="1" lang="en-US" altLang="ja-JP" dirty="0"/>
          </a:p>
          <a:p>
            <a:endParaRPr kumimoji="1" lang="en-US" altLang="ja-JP" dirty="0"/>
          </a:p>
          <a:p>
            <a:r>
              <a:rPr kumimoji="1" lang="ja-JP" altLang="en-US" dirty="0"/>
              <a:t>❸の被用者保険に加入している家族の扶養に入る場合は保険料の負担はありませんが、そうでない場合は、保険料を負担することになります。</a:t>
            </a:r>
            <a:endParaRPr kumimoji="1" lang="en-US" altLang="ja-JP" dirty="0"/>
          </a:p>
          <a:p>
            <a:r>
              <a:rPr kumimoji="1" lang="ja-JP" altLang="en-US" dirty="0"/>
              <a:t>❶❹の場合、退職前は事業主と折半で負担していた保険料が全額自己負担となります。</a:t>
            </a:r>
            <a:endParaRPr kumimoji="1" lang="en-US" altLang="ja-JP" dirty="0"/>
          </a:p>
          <a:p>
            <a:r>
              <a:rPr kumimoji="1" lang="ja-JP" altLang="en-US" dirty="0"/>
              <a:t>被扶養者がいる場合は被扶養者分の保険料はかかりません。</a:t>
            </a:r>
            <a:endParaRPr kumimoji="1" lang="en-US" altLang="ja-JP" dirty="0"/>
          </a:p>
          <a:p>
            <a:r>
              <a:rPr kumimoji="1" lang="ja-JP" altLang="en-US" dirty="0"/>
              <a:t>❷の場合は、前年の世帯所得と世帯人数に応じて保険料が計算されるため、退職直後は保険料が高くなるケースが多いようです。</a:t>
            </a:r>
            <a:endParaRPr kumimoji="1" lang="en-US" altLang="ja-JP" dirty="0"/>
          </a:p>
          <a:p>
            <a:endParaRPr kumimoji="1" lang="en-US" altLang="ja-JP" dirty="0"/>
          </a:p>
          <a:p>
            <a:r>
              <a:rPr kumimoji="1" lang="ja-JP" altLang="en-US" dirty="0"/>
              <a:t>給付については、❶❹の場合は原則現役時代と同様の給付を受けられますが、傷病手当金や出産手当金は対象外となります。</a:t>
            </a:r>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1</a:t>
            </a:fld>
            <a:endParaRPr kumimoji="1" lang="ja-JP" altLang="en-US"/>
          </a:p>
        </p:txBody>
      </p:sp>
    </p:spTree>
    <p:extLst>
      <p:ext uri="{BB962C8B-B14F-4D97-AF65-F5344CB8AC3E}">
        <p14:creationId xmlns:p14="http://schemas.microsoft.com/office/powerpoint/2010/main" val="33620498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11</a:t>
            </a:fld>
            <a:endParaRPr kumimoji="1" lang="ja-JP" altLang="en-US"/>
          </a:p>
        </p:txBody>
      </p:sp>
    </p:spTree>
    <p:extLst>
      <p:ext uri="{BB962C8B-B14F-4D97-AF65-F5344CB8AC3E}">
        <p14:creationId xmlns:p14="http://schemas.microsoft.com/office/powerpoint/2010/main" val="776258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12</a:t>
            </a:fld>
            <a:endParaRPr kumimoji="1" lang="ja-JP" altLang="en-US"/>
          </a:p>
        </p:txBody>
      </p:sp>
    </p:spTree>
    <p:extLst>
      <p:ext uri="{BB962C8B-B14F-4D97-AF65-F5344CB8AC3E}">
        <p14:creationId xmlns:p14="http://schemas.microsoft.com/office/powerpoint/2010/main" val="25760350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13</a:t>
            </a:fld>
            <a:endParaRPr kumimoji="1" lang="ja-JP" altLang="en-US"/>
          </a:p>
        </p:txBody>
      </p:sp>
    </p:spTree>
    <p:extLst>
      <p:ext uri="{BB962C8B-B14F-4D97-AF65-F5344CB8AC3E}">
        <p14:creationId xmlns:p14="http://schemas.microsoft.com/office/powerpoint/2010/main" val="4035855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2</a:t>
            </a:fld>
            <a:endParaRPr kumimoji="1" lang="ja-JP" altLang="en-US"/>
          </a:p>
        </p:txBody>
      </p:sp>
    </p:spTree>
    <p:extLst>
      <p:ext uri="{BB962C8B-B14F-4D97-AF65-F5344CB8AC3E}">
        <p14:creationId xmlns:p14="http://schemas.microsoft.com/office/powerpoint/2010/main" val="826838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治療を受けて病院の窓口で支払う金額は、実際にかかった医療費の一部です。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年齢や所得に応じて、自己負担割合が異なります。</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3</a:t>
            </a:fld>
            <a:endParaRPr kumimoji="1" lang="ja-JP" altLang="en-US"/>
          </a:p>
        </p:txBody>
      </p:sp>
    </p:spTree>
    <p:extLst>
      <p:ext uri="{BB962C8B-B14F-4D97-AF65-F5344CB8AC3E}">
        <p14:creationId xmlns:p14="http://schemas.microsoft.com/office/powerpoint/2010/main" val="1832164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入院や手術などで医療費が高額になったときの負担を軽減するために、高額療養費制度があります。</a:t>
            </a:r>
            <a:endParaRPr kumimoji="1" lang="en-US" altLang="ja-JP" sz="1200" b="0" i="0" u="none" strike="noStrike" kern="1200" baseline="0" dirty="0">
              <a:solidFill>
                <a:schemeClr val="tx1"/>
              </a:solidFill>
              <a:latin typeface="+mn-lt"/>
              <a:ea typeface="+mn-ea"/>
              <a:cs typeface="+mn-cs"/>
            </a:endParaRPr>
          </a:p>
          <a:p>
            <a:r>
              <a:rPr kumimoji="1" lang="en-US" altLang="ja-JP" sz="1200" b="0" i="0" u="none" strike="noStrike" kern="1200" baseline="0" dirty="0">
                <a:solidFill>
                  <a:schemeClr val="tx1"/>
                </a:solidFill>
                <a:latin typeface="+mn-lt"/>
                <a:ea typeface="+mn-ea"/>
                <a:cs typeface="+mn-cs"/>
              </a:rPr>
              <a:t>1 </a:t>
            </a:r>
            <a:r>
              <a:rPr kumimoji="1" lang="ja-JP" altLang="en-US" sz="1200" b="0" i="0" u="none" strike="noStrike" kern="1200" baseline="0" dirty="0">
                <a:solidFill>
                  <a:schemeClr val="tx1"/>
                </a:solidFill>
                <a:latin typeface="+mn-lt"/>
                <a:ea typeface="+mn-ea"/>
                <a:cs typeface="+mn-cs"/>
              </a:rPr>
              <a:t>カ月（同じ月の</a:t>
            </a:r>
            <a:r>
              <a:rPr kumimoji="1" lang="en-US" altLang="ja-JP" sz="1200" b="0" i="0" u="none" strike="noStrike" kern="1200" baseline="0" dirty="0">
                <a:solidFill>
                  <a:schemeClr val="tx1"/>
                </a:solidFill>
                <a:latin typeface="+mn-lt"/>
                <a:ea typeface="+mn-ea"/>
                <a:cs typeface="+mn-cs"/>
              </a:rPr>
              <a:t>1 </a:t>
            </a:r>
            <a:r>
              <a:rPr kumimoji="1" lang="ja-JP" altLang="en-US" sz="1200" b="0" i="0" u="none" strike="noStrike" kern="1200" baseline="0" dirty="0">
                <a:solidFill>
                  <a:schemeClr val="tx1"/>
                </a:solidFill>
                <a:latin typeface="+mn-lt"/>
                <a:ea typeface="+mn-ea"/>
                <a:cs typeface="+mn-cs"/>
              </a:rPr>
              <a:t>日から末日）の医療機関や薬局などでの窓口負担が、自己負担限度額を超えたときに、</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その超えた金額が公的医療保険から支給されます。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自己負担限度額は、年齢や所得によって異なります。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保険適用外の費用（入院時の食事代などの一部負担、差額ベッド代、先進医療の技術料など）は高額療養費の対象になりません。</a:t>
            </a:r>
            <a:endParaRPr kumimoji="1" lang="en-US" altLang="ja-JP" sz="1200" b="0" i="0" u="none" strike="noStrike" kern="1200" baseline="0" dirty="0">
              <a:solidFill>
                <a:schemeClr val="tx1"/>
              </a:solidFill>
              <a:latin typeface="+mn-lt"/>
              <a:ea typeface="+mn-ea"/>
              <a:cs typeface="+mn-cs"/>
            </a:endParaRPr>
          </a:p>
          <a:p>
            <a:r>
              <a:rPr kumimoji="1" lang="en-US" altLang="ja-JP" sz="1200" b="0" i="0" u="none" strike="noStrike" kern="1200" baseline="0" dirty="0">
                <a:solidFill>
                  <a:schemeClr val="tx1"/>
                </a:solidFill>
                <a:latin typeface="+mn-lt"/>
                <a:ea typeface="+mn-ea"/>
                <a:cs typeface="+mn-cs"/>
              </a:rPr>
              <a:t>2026( </a:t>
            </a:r>
            <a:r>
              <a:rPr kumimoji="1" lang="ja-JP" altLang="en-US" sz="1200" b="0" i="0" u="none" strike="noStrike" kern="1200" baseline="0" dirty="0">
                <a:solidFill>
                  <a:schemeClr val="tx1"/>
                </a:solidFill>
                <a:latin typeface="+mn-lt"/>
                <a:ea typeface="+mn-ea"/>
                <a:cs typeface="+mn-cs"/>
              </a:rPr>
              <a:t>令和</a:t>
            </a:r>
            <a:r>
              <a:rPr kumimoji="1" lang="en-US" altLang="ja-JP" sz="1200" b="0" i="0" u="none" strike="noStrike" kern="1200" baseline="0" dirty="0">
                <a:solidFill>
                  <a:schemeClr val="tx1"/>
                </a:solidFill>
                <a:latin typeface="+mn-lt"/>
                <a:ea typeface="+mn-ea"/>
                <a:cs typeface="+mn-cs"/>
              </a:rPr>
              <a:t>8) </a:t>
            </a:r>
            <a:r>
              <a:rPr kumimoji="1" lang="ja-JP" altLang="en-US" sz="1200" b="0" i="0" u="none" strike="noStrike" kern="1200" baseline="0" dirty="0">
                <a:solidFill>
                  <a:schemeClr val="tx1"/>
                </a:solidFill>
                <a:latin typeface="+mn-lt"/>
                <a:ea typeface="+mn-ea"/>
                <a:cs typeface="+mn-cs"/>
              </a:rPr>
              <a:t>年</a:t>
            </a:r>
            <a:r>
              <a:rPr kumimoji="1" lang="en-US" altLang="ja-JP" sz="1200" b="0" i="0" u="none" strike="noStrike" kern="1200" baseline="0" dirty="0">
                <a:solidFill>
                  <a:schemeClr val="tx1"/>
                </a:solidFill>
                <a:latin typeface="+mn-lt"/>
                <a:ea typeface="+mn-ea"/>
                <a:cs typeface="+mn-cs"/>
              </a:rPr>
              <a:t>8 </a:t>
            </a:r>
            <a:r>
              <a:rPr kumimoji="1" lang="ja-JP" altLang="en-US" sz="1200" b="0" i="0" u="none" strike="noStrike" kern="1200" baseline="0" dirty="0">
                <a:solidFill>
                  <a:schemeClr val="tx1"/>
                </a:solidFill>
                <a:latin typeface="+mn-lt"/>
                <a:ea typeface="+mn-ea"/>
                <a:cs typeface="+mn-cs"/>
              </a:rPr>
              <a:t>月から、自己負担限度額</a:t>
            </a:r>
            <a:r>
              <a:rPr kumimoji="1" lang="en-US" altLang="ja-JP" sz="1200" b="0" i="0" u="none" strike="noStrike" kern="1200" baseline="0" dirty="0">
                <a:solidFill>
                  <a:schemeClr val="tx1"/>
                </a:solidFill>
                <a:latin typeface="+mn-lt"/>
                <a:ea typeface="+mn-ea"/>
                <a:cs typeface="+mn-cs"/>
              </a:rPr>
              <a:t>( </a:t>
            </a:r>
            <a:r>
              <a:rPr kumimoji="1" lang="ja-JP" altLang="en-US" sz="1200" b="0" i="0" u="none" strike="noStrike" kern="1200" baseline="0" dirty="0">
                <a:solidFill>
                  <a:schemeClr val="tx1"/>
                </a:solidFill>
                <a:latin typeface="+mn-lt"/>
                <a:ea typeface="+mn-ea"/>
                <a:cs typeface="+mn-cs"/>
              </a:rPr>
              <a:t>月額</a:t>
            </a:r>
            <a:r>
              <a:rPr kumimoji="1" lang="en-US" altLang="ja-JP" sz="1200" b="0" i="0" u="none" strike="noStrike" kern="1200" baseline="0" dirty="0">
                <a:solidFill>
                  <a:schemeClr val="tx1"/>
                </a:solidFill>
                <a:latin typeface="+mn-lt"/>
                <a:ea typeface="+mn-ea"/>
                <a:cs typeface="+mn-cs"/>
              </a:rPr>
              <a:t>) </a:t>
            </a:r>
            <a:r>
              <a:rPr kumimoji="1" lang="ja-JP" altLang="en-US" sz="1200" b="0" i="0" u="none" strike="noStrike" kern="1200" baseline="0" dirty="0">
                <a:solidFill>
                  <a:schemeClr val="tx1"/>
                </a:solidFill>
                <a:latin typeface="+mn-lt"/>
                <a:ea typeface="+mn-ea"/>
                <a:cs typeface="+mn-cs"/>
              </a:rPr>
              <a:t>が引上げとなりましたが、多数回該当の金額は据え置かれ、新たに年単位の上限額が設けられました。</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4</a:t>
            </a:fld>
            <a:endParaRPr kumimoji="1" lang="ja-JP" altLang="en-US"/>
          </a:p>
        </p:txBody>
      </p:sp>
    </p:spTree>
    <p:extLst>
      <p:ext uri="{BB962C8B-B14F-4D97-AF65-F5344CB8AC3E}">
        <p14:creationId xmlns:p14="http://schemas.microsoft.com/office/powerpoint/2010/main" val="2161725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5</a:t>
            </a:fld>
            <a:endParaRPr kumimoji="1" lang="ja-JP" altLang="en-US"/>
          </a:p>
        </p:txBody>
      </p:sp>
    </p:spTree>
    <p:extLst>
      <p:ext uri="{BB962C8B-B14F-4D97-AF65-F5344CB8AC3E}">
        <p14:creationId xmlns:p14="http://schemas.microsoft.com/office/powerpoint/2010/main" val="13831358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6</a:t>
            </a:fld>
            <a:endParaRPr kumimoji="1" lang="ja-JP" altLang="en-US"/>
          </a:p>
        </p:txBody>
      </p:sp>
    </p:spTree>
    <p:extLst>
      <p:ext uri="{BB962C8B-B14F-4D97-AF65-F5344CB8AC3E}">
        <p14:creationId xmlns:p14="http://schemas.microsoft.com/office/powerpoint/2010/main" val="26384271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ご参考までに表を掲載していますが、冊子</a:t>
            </a:r>
            <a:r>
              <a:rPr kumimoji="1" lang="en-US" altLang="ja-JP" dirty="0"/>
              <a:t>26</a:t>
            </a:r>
            <a:r>
              <a:rPr kumimoji="1" lang="ja-JP" altLang="en-US" dirty="0"/>
              <a:t>ページには掲載していません。</a:t>
            </a:r>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8</a:t>
            </a:fld>
            <a:endParaRPr kumimoji="1" lang="ja-JP" altLang="en-US"/>
          </a:p>
        </p:txBody>
      </p:sp>
    </p:spTree>
    <p:extLst>
      <p:ext uri="{BB962C8B-B14F-4D97-AF65-F5344CB8AC3E}">
        <p14:creationId xmlns:p14="http://schemas.microsoft.com/office/powerpoint/2010/main" val="867830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9</a:t>
            </a:fld>
            <a:endParaRPr kumimoji="1" lang="ja-JP" altLang="en-US"/>
          </a:p>
        </p:txBody>
      </p:sp>
    </p:spTree>
    <p:extLst>
      <p:ext uri="{BB962C8B-B14F-4D97-AF65-F5344CB8AC3E}">
        <p14:creationId xmlns:p14="http://schemas.microsoft.com/office/powerpoint/2010/main" val="2202704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10</a:t>
            </a:fld>
            <a:endParaRPr kumimoji="1" lang="ja-JP" altLang="en-US"/>
          </a:p>
        </p:txBody>
      </p:sp>
    </p:spTree>
    <p:extLst>
      <p:ext uri="{BB962C8B-B14F-4D97-AF65-F5344CB8AC3E}">
        <p14:creationId xmlns:p14="http://schemas.microsoft.com/office/powerpoint/2010/main" val="4020881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9C8E3FC-F559-09C4-9C77-C2CE2DF3A634}"/>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CC73839-CF27-B28F-0F9F-38CCE73CB8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86144D71-9F95-DC76-CD7A-C9F93B58C746}"/>
              </a:ext>
            </a:extLst>
          </p:cNvPr>
          <p:cNvSpPr>
            <a:spLocks noGrp="1"/>
          </p:cNvSpPr>
          <p:nvPr>
            <p:ph type="dt" sz="half" idx="10"/>
          </p:nvPr>
        </p:nvSpPr>
        <p:spPr/>
        <p:txBody>
          <a:bodyPr/>
          <a:lstStyle/>
          <a:p>
            <a:fld id="{E28646BA-D291-42D6-BD29-3AC0FF4A3995}"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B82EE121-BEF4-8D69-901E-20D98AF127D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67B0A34-8F10-9AB3-BA27-CE37F38004FE}"/>
              </a:ext>
            </a:extLst>
          </p:cNvPr>
          <p:cNvSpPr>
            <a:spLocks noGrp="1"/>
          </p:cNvSpPr>
          <p:nvPr>
            <p:ph type="sldNum" sz="quarter" idx="12"/>
          </p:nvPr>
        </p:nvSpPr>
        <p:spPr/>
        <p:txBody>
          <a:bodyPr/>
          <a:lstStyle/>
          <a:p>
            <a:fld id="{8D3E3BA3-4056-4338-877D-E27B7080E0D3}" type="slidenum">
              <a:rPr kumimoji="1" lang="ja-JP" altLang="en-US" smtClean="0"/>
              <a:t>‹#›</a:t>
            </a:fld>
            <a:endParaRPr kumimoji="1" lang="ja-JP" altLang="en-US"/>
          </a:p>
        </p:txBody>
      </p:sp>
    </p:spTree>
    <p:extLst>
      <p:ext uri="{BB962C8B-B14F-4D97-AF65-F5344CB8AC3E}">
        <p14:creationId xmlns:p14="http://schemas.microsoft.com/office/powerpoint/2010/main" val="2761796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EA79B63-7642-F8F7-A23B-1D5D92D2BED5}"/>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3214E21-2F62-6D8A-93E4-38915F081860}"/>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185E50E-B979-09C1-C740-2B7552A00B61}"/>
              </a:ext>
            </a:extLst>
          </p:cNvPr>
          <p:cNvSpPr>
            <a:spLocks noGrp="1"/>
          </p:cNvSpPr>
          <p:nvPr>
            <p:ph type="dt" sz="half" idx="10"/>
          </p:nvPr>
        </p:nvSpPr>
        <p:spPr/>
        <p:txBody>
          <a:bodyPr/>
          <a:lstStyle/>
          <a:p>
            <a:fld id="{E28646BA-D291-42D6-BD29-3AC0FF4A3995}"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EA06F0A1-7E3F-7D38-FA06-519435E43F2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4F5B049-3955-8FF2-34F1-ABD7645EC58A}"/>
              </a:ext>
            </a:extLst>
          </p:cNvPr>
          <p:cNvSpPr>
            <a:spLocks noGrp="1"/>
          </p:cNvSpPr>
          <p:nvPr>
            <p:ph type="sldNum" sz="quarter" idx="12"/>
          </p:nvPr>
        </p:nvSpPr>
        <p:spPr/>
        <p:txBody>
          <a:bodyPr/>
          <a:lstStyle/>
          <a:p>
            <a:fld id="{8D3E3BA3-4056-4338-877D-E27B7080E0D3}" type="slidenum">
              <a:rPr kumimoji="1" lang="ja-JP" altLang="en-US" smtClean="0"/>
              <a:t>‹#›</a:t>
            </a:fld>
            <a:endParaRPr kumimoji="1" lang="ja-JP" altLang="en-US"/>
          </a:p>
        </p:txBody>
      </p:sp>
    </p:spTree>
    <p:extLst>
      <p:ext uri="{BB962C8B-B14F-4D97-AF65-F5344CB8AC3E}">
        <p14:creationId xmlns:p14="http://schemas.microsoft.com/office/powerpoint/2010/main" val="2986320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60E69175-63AE-FE27-1C84-14FB14BD12BB}"/>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0F96D9AE-6204-278A-A25C-1D89F4D3B737}"/>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5AA8123-36A1-22BC-4758-79CAB7E8362E}"/>
              </a:ext>
            </a:extLst>
          </p:cNvPr>
          <p:cNvSpPr>
            <a:spLocks noGrp="1"/>
          </p:cNvSpPr>
          <p:nvPr>
            <p:ph type="dt" sz="half" idx="10"/>
          </p:nvPr>
        </p:nvSpPr>
        <p:spPr/>
        <p:txBody>
          <a:bodyPr/>
          <a:lstStyle/>
          <a:p>
            <a:fld id="{E28646BA-D291-42D6-BD29-3AC0FF4A3995}"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DEC92513-CD00-57FB-8B2C-861F28B3E1A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D285CF4-06E6-252D-0FA7-BBD9899C08EE}"/>
              </a:ext>
            </a:extLst>
          </p:cNvPr>
          <p:cNvSpPr>
            <a:spLocks noGrp="1"/>
          </p:cNvSpPr>
          <p:nvPr>
            <p:ph type="sldNum" sz="quarter" idx="12"/>
          </p:nvPr>
        </p:nvSpPr>
        <p:spPr/>
        <p:txBody>
          <a:bodyPr/>
          <a:lstStyle/>
          <a:p>
            <a:fld id="{8D3E3BA3-4056-4338-877D-E27B7080E0D3}" type="slidenum">
              <a:rPr kumimoji="1" lang="ja-JP" altLang="en-US" smtClean="0"/>
              <a:t>‹#›</a:t>
            </a:fld>
            <a:endParaRPr kumimoji="1" lang="ja-JP" altLang="en-US"/>
          </a:p>
        </p:txBody>
      </p:sp>
    </p:spTree>
    <p:extLst>
      <p:ext uri="{BB962C8B-B14F-4D97-AF65-F5344CB8AC3E}">
        <p14:creationId xmlns:p14="http://schemas.microsoft.com/office/powerpoint/2010/main" val="3408733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DAF2AB-D4F9-B9EB-6AD7-7C7D889921F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26C8317-5A1B-6C27-AE9A-403D5FFEF955}"/>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637C193-E03C-42CE-07C1-386CB9913C88}"/>
              </a:ext>
            </a:extLst>
          </p:cNvPr>
          <p:cNvSpPr>
            <a:spLocks noGrp="1"/>
          </p:cNvSpPr>
          <p:nvPr>
            <p:ph type="dt" sz="half" idx="10"/>
          </p:nvPr>
        </p:nvSpPr>
        <p:spPr/>
        <p:txBody>
          <a:bodyPr/>
          <a:lstStyle/>
          <a:p>
            <a:fld id="{E28646BA-D291-42D6-BD29-3AC0FF4A3995}"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A4A482CC-1580-0E84-DCC1-6887351786B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7D923DA-025B-B78D-EC55-027FE8CAFA57}"/>
              </a:ext>
            </a:extLst>
          </p:cNvPr>
          <p:cNvSpPr>
            <a:spLocks noGrp="1"/>
          </p:cNvSpPr>
          <p:nvPr>
            <p:ph type="sldNum" sz="quarter" idx="12"/>
          </p:nvPr>
        </p:nvSpPr>
        <p:spPr/>
        <p:txBody>
          <a:bodyPr/>
          <a:lstStyle/>
          <a:p>
            <a:fld id="{8D3E3BA3-4056-4338-877D-E27B7080E0D3}" type="slidenum">
              <a:rPr kumimoji="1" lang="ja-JP" altLang="en-US" smtClean="0"/>
              <a:t>‹#›</a:t>
            </a:fld>
            <a:endParaRPr kumimoji="1" lang="ja-JP" altLang="en-US"/>
          </a:p>
        </p:txBody>
      </p:sp>
    </p:spTree>
    <p:extLst>
      <p:ext uri="{BB962C8B-B14F-4D97-AF65-F5344CB8AC3E}">
        <p14:creationId xmlns:p14="http://schemas.microsoft.com/office/powerpoint/2010/main" val="2475969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969B4BE-C731-5400-5F32-366F8934EA71}"/>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715414A-DA11-D3A0-3EE6-7AE817E39D4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2DB06459-4D63-5E6B-70CF-875119F11962}"/>
              </a:ext>
            </a:extLst>
          </p:cNvPr>
          <p:cNvSpPr>
            <a:spLocks noGrp="1"/>
          </p:cNvSpPr>
          <p:nvPr>
            <p:ph type="dt" sz="half" idx="10"/>
          </p:nvPr>
        </p:nvSpPr>
        <p:spPr/>
        <p:txBody>
          <a:bodyPr/>
          <a:lstStyle/>
          <a:p>
            <a:fld id="{E28646BA-D291-42D6-BD29-3AC0FF4A3995}"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34729023-C30E-B77A-5E9E-52915A2A4AA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6067C2A-E7F6-301A-050D-9182D7DD74DE}"/>
              </a:ext>
            </a:extLst>
          </p:cNvPr>
          <p:cNvSpPr>
            <a:spLocks noGrp="1"/>
          </p:cNvSpPr>
          <p:nvPr>
            <p:ph type="sldNum" sz="quarter" idx="12"/>
          </p:nvPr>
        </p:nvSpPr>
        <p:spPr/>
        <p:txBody>
          <a:bodyPr/>
          <a:lstStyle/>
          <a:p>
            <a:fld id="{8D3E3BA3-4056-4338-877D-E27B7080E0D3}" type="slidenum">
              <a:rPr kumimoji="1" lang="ja-JP" altLang="en-US" smtClean="0"/>
              <a:t>‹#›</a:t>
            </a:fld>
            <a:endParaRPr kumimoji="1" lang="ja-JP" altLang="en-US"/>
          </a:p>
        </p:txBody>
      </p:sp>
    </p:spTree>
    <p:extLst>
      <p:ext uri="{BB962C8B-B14F-4D97-AF65-F5344CB8AC3E}">
        <p14:creationId xmlns:p14="http://schemas.microsoft.com/office/powerpoint/2010/main" val="2936796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07CADA5-6A34-3F02-1528-224F384A347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34E5413-39FE-485D-49C5-B9A7BBA5ED27}"/>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3EB81406-45D1-9270-E332-B1015F75F510}"/>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11D7F271-5B71-7EA6-5C0E-FD8B3DB92F7C}"/>
              </a:ext>
            </a:extLst>
          </p:cNvPr>
          <p:cNvSpPr>
            <a:spLocks noGrp="1"/>
          </p:cNvSpPr>
          <p:nvPr>
            <p:ph type="dt" sz="half" idx="10"/>
          </p:nvPr>
        </p:nvSpPr>
        <p:spPr/>
        <p:txBody>
          <a:bodyPr/>
          <a:lstStyle/>
          <a:p>
            <a:fld id="{E28646BA-D291-42D6-BD29-3AC0FF4A3995}" type="datetimeFigureOut">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7C6509CF-AE0D-4AB6-01E3-7A9EA5114B0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36055B0-84AD-544E-9C2A-52539DB23EE7}"/>
              </a:ext>
            </a:extLst>
          </p:cNvPr>
          <p:cNvSpPr>
            <a:spLocks noGrp="1"/>
          </p:cNvSpPr>
          <p:nvPr>
            <p:ph type="sldNum" sz="quarter" idx="12"/>
          </p:nvPr>
        </p:nvSpPr>
        <p:spPr/>
        <p:txBody>
          <a:bodyPr/>
          <a:lstStyle/>
          <a:p>
            <a:fld id="{8D3E3BA3-4056-4338-877D-E27B7080E0D3}" type="slidenum">
              <a:rPr kumimoji="1" lang="ja-JP" altLang="en-US" smtClean="0"/>
              <a:t>‹#›</a:t>
            </a:fld>
            <a:endParaRPr kumimoji="1" lang="ja-JP" altLang="en-US"/>
          </a:p>
        </p:txBody>
      </p:sp>
    </p:spTree>
    <p:extLst>
      <p:ext uri="{BB962C8B-B14F-4D97-AF65-F5344CB8AC3E}">
        <p14:creationId xmlns:p14="http://schemas.microsoft.com/office/powerpoint/2010/main" val="1982752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BEA7EF1-1F42-D65F-6AFE-CFBD438AF98D}"/>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A1EACEE-63AC-9E85-C986-DCFDD5B107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7B897079-FD9A-D6E6-C608-DB1505A89D87}"/>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85C242E0-96FB-07E5-2A27-39C87E3EB2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E726EC7B-3112-CE69-FE29-F5C4ADC885A8}"/>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35BE1CAF-FB22-2E4D-DEE3-6A9FF33F1FF4}"/>
              </a:ext>
            </a:extLst>
          </p:cNvPr>
          <p:cNvSpPr>
            <a:spLocks noGrp="1"/>
          </p:cNvSpPr>
          <p:nvPr>
            <p:ph type="dt" sz="half" idx="10"/>
          </p:nvPr>
        </p:nvSpPr>
        <p:spPr/>
        <p:txBody>
          <a:bodyPr/>
          <a:lstStyle/>
          <a:p>
            <a:fld id="{E28646BA-D291-42D6-BD29-3AC0FF4A3995}" type="datetimeFigureOut">
              <a:rPr kumimoji="1" lang="ja-JP" altLang="en-US" smtClean="0"/>
              <a:t>2026/8/18</a:t>
            </a:fld>
            <a:endParaRPr kumimoji="1" lang="ja-JP" altLang="en-US"/>
          </a:p>
        </p:txBody>
      </p:sp>
      <p:sp>
        <p:nvSpPr>
          <p:cNvPr id="8" name="フッター プレースホルダー 7">
            <a:extLst>
              <a:ext uri="{FF2B5EF4-FFF2-40B4-BE49-F238E27FC236}">
                <a16:creationId xmlns:a16="http://schemas.microsoft.com/office/drawing/2014/main" id="{7744C6BF-EFDB-B2A6-4C9E-921CC2E38401}"/>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5451704B-3C8D-B00E-6A5F-CC17A70BEF90}"/>
              </a:ext>
            </a:extLst>
          </p:cNvPr>
          <p:cNvSpPr>
            <a:spLocks noGrp="1"/>
          </p:cNvSpPr>
          <p:nvPr>
            <p:ph type="sldNum" sz="quarter" idx="12"/>
          </p:nvPr>
        </p:nvSpPr>
        <p:spPr/>
        <p:txBody>
          <a:bodyPr/>
          <a:lstStyle/>
          <a:p>
            <a:fld id="{8D3E3BA3-4056-4338-877D-E27B7080E0D3}" type="slidenum">
              <a:rPr kumimoji="1" lang="ja-JP" altLang="en-US" smtClean="0"/>
              <a:t>‹#›</a:t>
            </a:fld>
            <a:endParaRPr kumimoji="1" lang="ja-JP" altLang="en-US"/>
          </a:p>
        </p:txBody>
      </p:sp>
    </p:spTree>
    <p:extLst>
      <p:ext uri="{BB962C8B-B14F-4D97-AF65-F5344CB8AC3E}">
        <p14:creationId xmlns:p14="http://schemas.microsoft.com/office/powerpoint/2010/main" val="3928970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982CA82-5B72-7307-9CC4-AF25EB926DA3}"/>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4CC24801-ACCA-F1B1-96AD-AD04289A19E9}"/>
              </a:ext>
            </a:extLst>
          </p:cNvPr>
          <p:cNvSpPr>
            <a:spLocks noGrp="1"/>
          </p:cNvSpPr>
          <p:nvPr>
            <p:ph type="dt" sz="half" idx="10"/>
          </p:nvPr>
        </p:nvSpPr>
        <p:spPr/>
        <p:txBody>
          <a:bodyPr/>
          <a:lstStyle/>
          <a:p>
            <a:fld id="{E28646BA-D291-42D6-BD29-3AC0FF4A3995}" type="datetimeFigureOut">
              <a:rPr kumimoji="1" lang="ja-JP" altLang="en-US" smtClean="0"/>
              <a:t>2026/8/18</a:t>
            </a:fld>
            <a:endParaRPr kumimoji="1" lang="ja-JP" altLang="en-US"/>
          </a:p>
        </p:txBody>
      </p:sp>
      <p:sp>
        <p:nvSpPr>
          <p:cNvPr id="4" name="フッター プレースホルダー 3">
            <a:extLst>
              <a:ext uri="{FF2B5EF4-FFF2-40B4-BE49-F238E27FC236}">
                <a16:creationId xmlns:a16="http://schemas.microsoft.com/office/drawing/2014/main" id="{77CB803F-54EB-A5AF-7FD7-36354DF0A43C}"/>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220987FA-24FA-D9EE-F59C-1AA87B2B4737}"/>
              </a:ext>
            </a:extLst>
          </p:cNvPr>
          <p:cNvSpPr>
            <a:spLocks noGrp="1"/>
          </p:cNvSpPr>
          <p:nvPr>
            <p:ph type="sldNum" sz="quarter" idx="12"/>
          </p:nvPr>
        </p:nvSpPr>
        <p:spPr/>
        <p:txBody>
          <a:bodyPr/>
          <a:lstStyle/>
          <a:p>
            <a:fld id="{8D3E3BA3-4056-4338-877D-E27B7080E0D3}" type="slidenum">
              <a:rPr kumimoji="1" lang="ja-JP" altLang="en-US" smtClean="0"/>
              <a:t>‹#›</a:t>
            </a:fld>
            <a:endParaRPr kumimoji="1" lang="ja-JP" altLang="en-US"/>
          </a:p>
        </p:txBody>
      </p:sp>
    </p:spTree>
    <p:extLst>
      <p:ext uri="{BB962C8B-B14F-4D97-AF65-F5344CB8AC3E}">
        <p14:creationId xmlns:p14="http://schemas.microsoft.com/office/powerpoint/2010/main" val="2487187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330A99BD-975C-DE4C-C1BE-1BCAB9D48260}"/>
              </a:ext>
            </a:extLst>
          </p:cNvPr>
          <p:cNvSpPr>
            <a:spLocks noGrp="1"/>
          </p:cNvSpPr>
          <p:nvPr>
            <p:ph type="dt" sz="half" idx="10"/>
          </p:nvPr>
        </p:nvSpPr>
        <p:spPr/>
        <p:txBody>
          <a:bodyPr/>
          <a:lstStyle/>
          <a:p>
            <a:fld id="{E28646BA-D291-42D6-BD29-3AC0FF4A3995}" type="datetimeFigureOut">
              <a:rPr kumimoji="1" lang="ja-JP" altLang="en-US" smtClean="0"/>
              <a:t>2026/8/18</a:t>
            </a:fld>
            <a:endParaRPr kumimoji="1" lang="ja-JP" altLang="en-US"/>
          </a:p>
        </p:txBody>
      </p:sp>
      <p:sp>
        <p:nvSpPr>
          <p:cNvPr id="3" name="フッター プレースホルダー 2">
            <a:extLst>
              <a:ext uri="{FF2B5EF4-FFF2-40B4-BE49-F238E27FC236}">
                <a16:creationId xmlns:a16="http://schemas.microsoft.com/office/drawing/2014/main" id="{EE42C12D-91C8-9DBD-0E32-8CA3CC632580}"/>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86AA0A9E-FDB5-95C4-3280-F259B34CFC1A}"/>
              </a:ext>
            </a:extLst>
          </p:cNvPr>
          <p:cNvSpPr>
            <a:spLocks noGrp="1"/>
          </p:cNvSpPr>
          <p:nvPr>
            <p:ph type="sldNum" sz="quarter" idx="12"/>
          </p:nvPr>
        </p:nvSpPr>
        <p:spPr/>
        <p:txBody>
          <a:bodyPr/>
          <a:lstStyle/>
          <a:p>
            <a:fld id="{8D3E3BA3-4056-4338-877D-E27B7080E0D3}" type="slidenum">
              <a:rPr kumimoji="1" lang="ja-JP" altLang="en-US" smtClean="0"/>
              <a:t>‹#›</a:t>
            </a:fld>
            <a:endParaRPr kumimoji="1" lang="ja-JP" altLang="en-US"/>
          </a:p>
        </p:txBody>
      </p:sp>
    </p:spTree>
    <p:extLst>
      <p:ext uri="{BB962C8B-B14F-4D97-AF65-F5344CB8AC3E}">
        <p14:creationId xmlns:p14="http://schemas.microsoft.com/office/powerpoint/2010/main" val="4153669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BE39DE-1E86-5A74-7B78-20103F62CBB4}"/>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3AC3891-57CF-D79C-BE1A-35DCFB3C4A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3EAA2E03-4705-2AF7-7567-0D35520163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97CA1F7-33BC-109B-B394-395F1F5584C0}"/>
              </a:ext>
            </a:extLst>
          </p:cNvPr>
          <p:cNvSpPr>
            <a:spLocks noGrp="1"/>
          </p:cNvSpPr>
          <p:nvPr>
            <p:ph type="dt" sz="half" idx="10"/>
          </p:nvPr>
        </p:nvSpPr>
        <p:spPr/>
        <p:txBody>
          <a:bodyPr/>
          <a:lstStyle/>
          <a:p>
            <a:fld id="{E28646BA-D291-42D6-BD29-3AC0FF4A3995}" type="datetimeFigureOut">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C39094DA-3105-65EF-3753-8903FB61B9A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707D704-C41C-B7F9-E738-29B6AAE25AD0}"/>
              </a:ext>
            </a:extLst>
          </p:cNvPr>
          <p:cNvSpPr>
            <a:spLocks noGrp="1"/>
          </p:cNvSpPr>
          <p:nvPr>
            <p:ph type="sldNum" sz="quarter" idx="12"/>
          </p:nvPr>
        </p:nvSpPr>
        <p:spPr/>
        <p:txBody>
          <a:bodyPr/>
          <a:lstStyle/>
          <a:p>
            <a:fld id="{8D3E3BA3-4056-4338-877D-E27B7080E0D3}" type="slidenum">
              <a:rPr kumimoji="1" lang="ja-JP" altLang="en-US" smtClean="0"/>
              <a:t>‹#›</a:t>
            </a:fld>
            <a:endParaRPr kumimoji="1" lang="ja-JP" altLang="en-US"/>
          </a:p>
        </p:txBody>
      </p:sp>
    </p:spTree>
    <p:extLst>
      <p:ext uri="{BB962C8B-B14F-4D97-AF65-F5344CB8AC3E}">
        <p14:creationId xmlns:p14="http://schemas.microsoft.com/office/powerpoint/2010/main" val="37742094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61221FC-1FCC-3A03-B2A8-1A7CB111251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A7E85E89-C585-CC88-2A5E-4D8BF300D8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D69FE3D5-4B77-308C-9F65-CCA4D615A0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D60A05A-A005-9747-BAD6-D4E84B8878A4}"/>
              </a:ext>
            </a:extLst>
          </p:cNvPr>
          <p:cNvSpPr>
            <a:spLocks noGrp="1"/>
          </p:cNvSpPr>
          <p:nvPr>
            <p:ph type="dt" sz="half" idx="10"/>
          </p:nvPr>
        </p:nvSpPr>
        <p:spPr/>
        <p:txBody>
          <a:bodyPr/>
          <a:lstStyle/>
          <a:p>
            <a:fld id="{E28646BA-D291-42D6-BD29-3AC0FF4A3995}" type="datetimeFigureOut">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D3388601-6381-41D3-D7DF-65FF7370356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6B042C7-86D1-8DD4-6A51-E37D4296849F}"/>
              </a:ext>
            </a:extLst>
          </p:cNvPr>
          <p:cNvSpPr>
            <a:spLocks noGrp="1"/>
          </p:cNvSpPr>
          <p:nvPr>
            <p:ph type="sldNum" sz="quarter" idx="12"/>
          </p:nvPr>
        </p:nvSpPr>
        <p:spPr/>
        <p:txBody>
          <a:bodyPr/>
          <a:lstStyle/>
          <a:p>
            <a:fld id="{8D3E3BA3-4056-4338-877D-E27B7080E0D3}" type="slidenum">
              <a:rPr kumimoji="1" lang="ja-JP" altLang="en-US" smtClean="0"/>
              <a:t>‹#›</a:t>
            </a:fld>
            <a:endParaRPr kumimoji="1" lang="ja-JP" altLang="en-US"/>
          </a:p>
        </p:txBody>
      </p:sp>
    </p:spTree>
    <p:extLst>
      <p:ext uri="{BB962C8B-B14F-4D97-AF65-F5344CB8AC3E}">
        <p14:creationId xmlns:p14="http://schemas.microsoft.com/office/powerpoint/2010/main" val="911440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45081F0-63F5-A037-CA94-A27CA7D109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3A274EC-8747-AB28-F9F4-9FDCAE32F1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4B70E59-66BF-F3E8-844B-965AE90766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8646BA-D291-42D6-BD29-3AC0FF4A3995}"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F1778753-C309-FA4A-438C-2A244FFC5D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F34D8028-5006-BEC7-BFD4-E190DC1733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D3E3BA3-4056-4338-877D-E27B7080E0D3}" type="slidenum">
              <a:rPr kumimoji="1" lang="ja-JP" altLang="en-US" smtClean="0"/>
              <a:t>‹#›</a:t>
            </a:fld>
            <a:endParaRPr kumimoji="1" lang="ja-JP" altLang="en-US"/>
          </a:p>
        </p:txBody>
      </p:sp>
    </p:spTree>
    <p:extLst>
      <p:ext uri="{BB962C8B-B14F-4D97-AF65-F5344CB8AC3E}">
        <p14:creationId xmlns:p14="http://schemas.microsoft.com/office/powerpoint/2010/main" val="27234991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tmp"/><Relationship Id="rId4" Type="http://schemas.openxmlformats.org/officeDocument/2006/relationships/image" Target="../media/image2.tmp"/></Relationships>
</file>

<file path=ppt/slides/_rels/slide10.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5.tmp"/><Relationship Id="rId5" Type="http://schemas.openxmlformats.org/officeDocument/2006/relationships/image" Target="../media/image14.tmp"/><Relationship Id="rId4" Type="http://schemas.openxmlformats.org/officeDocument/2006/relationships/image" Target="../media/image1.tmp"/></Relationships>
</file>

<file path=ppt/slides/_rels/slide12.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6.tmp"/></Relationships>
</file>

<file path=ppt/slides/_rels/slide13.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7.tmp"/></Relationships>
</file>

<file path=ppt/slides/_rels/slide2.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1.tmp"/></Relationships>
</file>

<file path=ppt/slides/_rels/slide4.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tmp"/></Relationships>
</file>

<file path=ppt/slides/_rels/slide5.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tmp"/></Relationships>
</file>

<file path=ppt/slides/_rels/slide6.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9.tmp"/><Relationship Id="rId4" Type="http://schemas.openxmlformats.org/officeDocument/2006/relationships/image" Target="../media/image8.tmp"/></Relationships>
</file>

<file path=ppt/slides/_rels/slide7.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image" Target="../media/image10.tmp"/><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2.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E1D11-4F06-44CD-557C-47BF281EBF84}"/>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44E2155E-7E7A-A656-9DBB-F576430D9482}"/>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1009AD50-1642-34DE-5E9B-E0A46A8A3D1E}"/>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CA3A08DC-CDD1-44C6-36F4-F5917D360445}"/>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01687B08-596E-0C70-64F3-73609692EC54}"/>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559006A1-E938-CE46-B0D8-04C023A9594D}"/>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9947B8DC-4322-3094-2E5F-BD6CBF9DCE0E}"/>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24</a:t>
              </a:r>
              <a:r>
                <a:rPr kumimoji="1" lang="ja-JP" altLang="en-US" sz="1400" dirty="0"/>
                <a:t>ページ</a:t>
              </a:r>
            </a:p>
          </p:txBody>
        </p:sp>
      </p:grpSp>
      <p:pic>
        <p:nvPicPr>
          <p:cNvPr id="3" name="図 2">
            <a:extLst>
              <a:ext uri="{FF2B5EF4-FFF2-40B4-BE49-F238E27FC236}">
                <a16:creationId xmlns:a16="http://schemas.microsoft.com/office/drawing/2014/main" id="{2808B81C-04DB-1871-8AEB-0FAC81C093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sp>
        <p:nvSpPr>
          <p:cNvPr id="13" name="テキスト ボックス 12">
            <a:extLst>
              <a:ext uri="{FF2B5EF4-FFF2-40B4-BE49-F238E27FC236}">
                <a16:creationId xmlns:a16="http://schemas.microsoft.com/office/drawing/2014/main" id="{30250D64-206F-C34F-0A94-D326A1EDAA8B}"/>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grpSp>
        <p:nvGrpSpPr>
          <p:cNvPr id="17" name="グループ化 16">
            <a:extLst>
              <a:ext uri="{FF2B5EF4-FFF2-40B4-BE49-F238E27FC236}">
                <a16:creationId xmlns:a16="http://schemas.microsoft.com/office/drawing/2014/main" id="{473DE7FA-46C6-4486-3FDA-214B2DF899CA}"/>
              </a:ext>
            </a:extLst>
          </p:cNvPr>
          <p:cNvGrpSpPr>
            <a:grpSpLocks noGrp="1" noUngrp="1" noRot="1" noMove="1" noResize="1"/>
          </p:cNvGrpSpPr>
          <p:nvPr/>
        </p:nvGrpSpPr>
        <p:grpSpPr>
          <a:xfrm>
            <a:off x="823410" y="2254094"/>
            <a:ext cx="10940582" cy="3833453"/>
            <a:chOff x="852689" y="2149068"/>
            <a:chExt cx="10940582" cy="3833453"/>
          </a:xfrm>
        </p:grpSpPr>
        <p:pic>
          <p:nvPicPr>
            <p:cNvPr id="15" name="図 14">
              <a:extLst>
                <a:ext uri="{FF2B5EF4-FFF2-40B4-BE49-F238E27FC236}">
                  <a16:creationId xmlns:a16="http://schemas.microsoft.com/office/drawing/2014/main" id="{A4AAC05E-FF7A-9DCA-7619-C657421B945F}"/>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r="24215" b="21354"/>
            <a:stretch>
              <a:fillRect/>
            </a:stretch>
          </p:blipFill>
          <p:spPr>
            <a:xfrm>
              <a:off x="1259478" y="2149068"/>
              <a:ext cx="9565138" cy="3166255"/>
            </a:xfrm>
            <a:prstGeom prst="rect">
              <a:avLst/>
            </a:prstGeom>
          </p:spPr>
        </p:pic>
        <p:pic>
          <p:nvPicPr>
            <p:cNvPr id="16" name="図 15">
              <a:extLst>
                <a:ext uri="{FF2B5EF4-FFF2-40B4-BE49-F238E27FC236}">
                  <a16:creationId xmlns:a16="http://schemas.microsoft.com/office/drawing/2014/main" id="{972284C4-2CBD-DCF5-EB33-0A13E6EC9EB1}"/>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852689" y="5319243"/>
              <a:ext cx="10940582" cy="663278"/>
            </a:xfrm>
            <a:prstGeom prst="rect">
              <a:avLst/>
            </a:prstGeom>
          </p:spPr>
        </p:pic>
      </p:grpSp>
      <p:sp>
        <p:nvSpPr>
          <p:cNvPr id="10" name="テキスト ボックス 9">
            <a:extLst>
              <a:ext uri="{FF2B5EF4-FFF2-40B4-BE49-F238E27FC236}">
                <a16:creationId xmlns:a16="http://schemas.microsoft.com/office/drawing/2014/main" id="{BD4A24E8-878E-259A-90F5-F6B7038F0214}"/>
              </a:ext>
            </a:extLst>
          </p:cNvPr>
          <p:cNvSpPr txBox="1"/>
          <p:nvPr/>
        </p:nvSpPr>
        <p:spPr>
          <a:xfrm>
            <a:off x="-2" y="1765252"/>
            <a:ext cx="12192001" cy="461665"/>
          </a:xfrm>
          <a:prstGeom prst="rect">
            <a:avLst/>
          </a:prstGeom>
          <a:noFill/>
        </p:spPr>
        <p:txBody>
          <a:bodyPr wrap="square">
            <a:spAutoFit/>
          </a:bodyPr>
          <a:lstStyle/>
          <a:p>
            <a:pPr algn="ctr"/>
            <a:r>
              <a:rPr lang="ja-JP" altLang="en-US" sz="2400" b="1" dirty="0">
                <a:latin typeface="PUDShinGoPr6N-Light"/>
              </a:rPr>
              <a:t>定年退職後にあなたが加入する医療保険制度について、考えてみましょう！</a:t>
            </a:r>
            <a:endParaRPr lang="ja-JP" altLang="en-US" sz="2400" b="1" dirty="0"/>
          </a:p>
        </p:txBody>
      </p:sp>
      <p:sp>
        <p:nvSpPr>
          <p:cNvPr id="11" name="フッター プレースホルダー 5">
            <a:extLst>
              <a:ext uri="{FF2B5EF4-FFF2-40B4-BE49-F238E27FC236}">
                <a16:creationId xmlns:a16="http://schemas.microsoft.com/office/drawing/2014/main" id="{C6CA8553-F808-4FAD-DAF5-9354E35306E3}"/>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222418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BA760-6125-3DD6-D0FB-963245F924B3}"/>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11588F06-D25A-A41B-8464-5CE7727C5DE3}"/>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CB6E2B78-DFD9-FE9C-5FD2-E172CC867FB2}"/>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10</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C54BB517-1556-4E61-19EF-DBB9F96EA542}"/>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B32B3F17-49C1-D721-7939-40D30C7B0A3F}"/>
              </a:ext>
            </a:extLst>
          </p:cNvPr>
          <p:cNvGrpSpPr>
            <a:grpSpLocks noGrp="1" noUngrp="1" noRot="1" noMove="1" noResize="1"/>
          </p:cNvGrpSpPr>
          <p:nvPr/>
        </p:nvGrpSpPr>
        <p:grpSpPr>
          <a:xfrm>
            <a:off x="-11151" y="6176283"/>
            <a:ext cx="1823355" cy="677439"/>
            <a:chOff x="-22037" y="5980339"/>
            <a:chExt cx="1823355" cy="677439"/>
          </a:xfrm>
        </p:grpSpPr>
        <p:sp>
          <p:nvSpPr>
            <p:cNvPr id="7" name="フッター プレースホルダー 5">
              <a:extLst>
                <a:ext uri="{FF2B5EF4-FFF2-40B4-BE49-F238E27FC236}">
                  <a16:creationId xmlns:a16="http://schemas.microsoft.com/office/drawing/2014/main" id="{7B4E977C-80A4-4172-A4DC-9D2861858E4E}"/>
                </a:ext>
              </a:extLst>
            </p:cNvPr>
            <p:cNvSpPr txBox="1">
              <a:spLocks noGrp="1" noRot="1" noMove="1" noResize="1" noEditPoints="1" noAdjustHandles="1" noChangeArrowheads="1" noChangeShapeType="1"/>
            </p:cNvSpPr>
            <p:nvPr/>
          </p:nvSpPr>
          <p:spPr>
            <a:xfrm>
              <a:off x="-22037"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09401553-77EB-DB7B-E7C0-75FEBCDD4BEE}"/>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26</a:t>
              </a:r>
              <a:r>
                <a:rPr kumimoji="1" lang="ja-JP" altLang="en-US" sz="1400" dirty="0"/>
                <a:t>ページ</a:t>
              </a:r>
            </a:p>
          </p:txBody>
        </p:sp>
      </p:grpSp>
      <p:pic>
        <p:nvPicPr>
          <p:cNvPr id="3" name="図 2">
            <a:extLst>
              <a:ext uri="{FF2B5EF4-FFF2-40B4-BE49-F238E27FC236}">
                <a16:creationId xmlns:a16="http://schemas.microsoft.com/office/drawing/2014/main" id="{7BB4A74E-4B17-C753-F3FC-132F4A0DE3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1678D16E-FB74-DD45-7DE2-C6CDF59C6486}"/>
              </a:ext>
            </a:extLst>
          </p:cNvPr>
          <p:cNvGrpSpPr/>
          <p:nvPr/>
        </p:nvGrpSpPr>
        <p:grpSpPr>
          <a:xfrm>
            <a:off x="685913" y="2137963"/>
            <a:ext cx="7175629" cy="535920"/>
            <a:chOff x="668991" y="1990902"/>
            <a:chExt cx="4073622" cy="535920"/>
          </a:xfrm>
        </p:grpSpPr>
        <p:sp>
          <p:nvSpPr>
            <p:cNvPr id="11" name="テキスト ボックス 10">
              <a:extLst>
                <a:ext uri="{FF2B5EF4-FFF2-40B4-BE49-F238E27FC236}">
                  <a16:creationId xmlns:a16="http://schemas.microsoft.com/office/drawing/2014/main" id="{9186F68C-9807-7C78-31B8-4CB8F97B2251}"/>
                </a:ext>
              </a:extLst>
            </p:cNvPr>
            <p:cNvSpPr txBox="1"/>
            <p:nvPr/>
          </p:nvSpPr>
          <p:spPr>
            <a:xfrm>
              <a:off x="668991" y="1990902"/>
              <a:ext cx="681015" cy="461665"/>
            </a:xfrm>
            <a:prstGeom prst="homePlate">
              <a:avLst/>
            </a:prstGeom>
            <a:solidFill>
              <a:srgbClr val="F08200"/>
            </a:solidFill>
          </p:spPr>
          <p:txBody>
            <a:bodyPr wrap="square" rtlCol="0" anchor="ctr">
              <a:spAutoFit/>
            </a:bodyPr>
            <a:lstStyle/>
            <a:p>
              <a:pPr algn="ctr"/>
              <a:r>
                <a:rPr lang="ja-JP" altLang="en-US" sz="2400" b="1" dirty="0">
                  <a:solidFill>
                    <a:schemeClr val="bg1"/>
                  </a:solidFill>
                </a:rPr>
                <a:t>参考</a:t>
              </a:r>
              <a:endParaRPr kumimoji="1"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FBA8E458-EA57-36A0-35CF-05DB2765CBCA}"/>
                </a:ext>
              </a:extLst>
            </p:cNvPr>
            <p:cNvSpPr txBox="1"/>
            <p:nvPr/>
          </p:nvSpPr>
          <p:spPr>
            <a:xfrm>
              <a:off x="1363265" y="2003602"/>
              <a:ext cx="3379348" cy="523220"/>
            </a:xfrm>
            <a:prstGeom prst="rect">
              <a:avLst/>
            </a:prstGeom>
            <a:noFill/>
          </p:spPr>
          <p:txBody>
            <a:bodyPr wrap="square">
              <a:spAutoFit/>
            </a:bodyPr>
            <a:lstStyle/>
            <a:p>
              <a:r>
                <a:rPr lang="ja-JP" altLang="en-US" sz="2800" b="1" dirty="0">
                  <a:latin typeface="PUDShinGoPr6N-Medium"/>
                </a:rPr>
                <a:t>高額医療・高額介護合算療養費制度</a:t>
              </a:r>
              <a:endParaRPr lang="ja-JP" altLang="en-US" sz="2800" b="1" dirty="0"/>
            </a:p>
          </p:txBody>
        </p:sp>
      </p:grpSp>
      <p:sp>
        <p:nvSpPr>
          <p:cNvPr id="15" name="テキスト ボックス 14">
            <a:extLst>
              <a:ext uri="{FF2B5EF4-FFF2-40B4-BE49-F238E27FC236}">
                <a16:creationId xmlns:a16="http://schemas.microsoft.com/office/drawing/2014/main" id="{8AC3878F-CE2B-57AF-9A41-34901FACD31F}"/>
              </a:ext>
            </a:extLst>
          </p:cNvPr>
          <p:cNvSpPr txBox="1"/>
          <p:nvPr/>
        </p:nvSpPr>
        <p:spPr>
          <a:xfrm>
            <a:off x="711313" y="2908183"/>
            <a:ext cx="10524643" cy="2246769"/>
          </a:xfrm>
          <a:prstGeom prst="rect">
            <a:avLst/>
          </a:prstGeom>
          <a:noFill/>
        </p:spPr>
        <p:txBody>
          <a:bodyPr wrap="square">
            <a:spAutoFit/>
          </a:bodyPr>
          <a:lstStyle/>
          <a:p>
            <a:pPr algn="l"/>
            <a:r>
              <a:rPr lang="ja-JP" altLang="en-US" sz="2000" i="0" u="none" strike="noStrike" baseline="0" dirty="0"/>
              <a:t>同じ世帯（同じ公的医療保険に加入）で、</a:t>
            </a:r>
            <a:r>
              <a:rPr lang="en-US" altLang="ja-JP" sz="2000" i="0" u="none" strike="noStrike" baseline="0" dirty="0"/>
              <a:t>1 </a:t>
            </a:r>
            <a:r>
              <a:rPr lang="ja-JP" altLang="en-US" sz="2000" i="0" u="none" strike="noStrike" baseline="0" dirty="0"/>
              <a:t>年間（</a:t>
            </a:r>
            <a:r>
              <a:rPr lang="en-US" altLang="ja-JP" sz="2000" i="0" u="none" strike="noStrike" baseline="0" dirty="0"/>
              <a:t>8 </a:t>
            </a:r>
            <a:r>
              <a:rPr lang="ja-JP" altLang="en-US" sz="2000" i="0" u="none" strike="noStrike" baseline="0" dirty="0"/>
              <a:t>月</a:t>
            </a:r>
            <a:r>
              <a:rPr lang="en-US" altLang="ja-JP" sz="2000" i="0" u="none" strike="noStrike" baseline="0" dirty="0"/>
              <a:t>1 </a:t>
            </a:r>
            <a:r>
              <a:rPr lang="ja-JP" altLang="en-US" sz="2000" i="0" u="none" strike="noStrike" baseline="0" dirty="0"/>
              <a:t>日～翌年</a:t>
            </a:r>
            <a:r>
              <a:rPr lang="en-US" altLang="ja-JP" sz="2000" i="0" u="none" strike="noStrike" baseline="0" dirty="0"/>
              <a:t>7 </a:t>
            </a:r>
            <a:r>
              <a:rPr lang="ja-JP" altLang="en-US" sz="2000" i="0" u="none" strike="noStrike" baseline="0" dirty="0"/>
              <a:t>月</a:t>
            </a:r>
            <a:r>
              <a:rPr lang="en-US" altLang="ja-JP" sz="2000" i="0" u="none" strike="noStrike" baseline="0" dirty="0"/>
              <a:t>31 </a:t>
            </a:r>
            <a:r>
              <a:rPr lang="ja-JP" altLang="en-US" sz="2000" i="0" u="none" strike="noStrike" baseline="0" dirty="0"/>
              <a:t>日）の公的医療保険と公的介護保険の自己負担の合算額が限度額を超えた場合に、その超えた金額を支給する制度</a:t>
            </a:r>
            <a:r>
              <a:rPr lang="ja-JP" altLang="en-US" sz="2000" dirty="0"/>
              <a:t>です</a:t>
            </a:r>
            <a:r>
              <a:rPr lang="ja-JP" altLang="en-US" sz="2000" i="0" u="none" strike="noStrike" baseline="0" dirty="0"/>
              <a:t>。</a:t>
            </a:r>
            <a:endParaRPr lang="en-US" altLang="ja-JP" sz="2000" i="0" u="none" strike="noStrike" baseline="0" dirty="0"/>
          </a:p>
          <a:p>
            <a:pPr algn="l"/>
            <a:endParaRPr lang="en-US" altLang="ja-JP" sz="2000" dirty="0"/>
          </a:p>
          <a:p>
            <a:pPr algn="l"/>
            <a:r>
              <a:rPr lang="ja-JP" altLang="en-US" sz="2000" i="0" u="none" strike="noStrike" baseline="0" dirty="0"/>
              <a:t>高額療養費制度や高額介護サービス費制度によって、月単位の自己負担が軽減されますが、それでも負担が重い場合は高額医療・高額介護合算療養費制度により</a:t>
            </a:r>
            <a:r>
              <a:rPr lang="ja-JP" altLang="en-US" sz="2000" b="1" i="0" u="none" strike="noStrike" baseline="0" dirty="0"/>
              <a:t>年</a:t>
            </a:r>
            <a:r>
              <a:rPr lang="ja-JP" altLang="en-US" sz="2000" b="1" dirty="0"/>
              <a:t>単位で負担が軽減されます。</a:t>
            </a:r>
            <a:endParaRPr lang="en-US" altLang="ja-JP" sz="2000" b="1" dirty="0"/>
          </a:p>
        </p:txBody>
      </p:sp>
      <p:sp>
        <p:nvSpPr>
          <p:cNvPr id="14" name="テキスト ボックス 13">
            <a:extLst>
              <a:ext uri="{FF2B5EF4-FFF2-40B4-BE49-F238E27FC236}">
                <a16:creationId xmlns:a16="http://schemas.microsoft.com/office/drawing/2014/main" id="{B0D8F0DD-87E1-B342-CE47-0B19ED9B8800}"/>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テキスト ボックス 12">
            <a:extLst>
              <a:ext uri="{FF2B5EF4-FFF2-40B4-BE49-F238E27FC236}">
                <a16:creationId xmlns:a16="http://schemas.microsoft.com/office/drawing/2014/main" id="{4237E7EC-0E5D-38CD-0719-39ADB9CEDE74}"/>
              </a:ext>
            </a:extLst>
          </p:cNvPr>
          <p:cNvSpPr txBox="1"/>
          <p:nvPr/>
        </p:nvSpPr>
        <p:spPr>
          <a:xfrm>
            <a:off x="871504" y="5396806"/>
            <a:ext cx="10296000" cy="497919"/>
          </a:xfrm>
          <a:prstGeom prst="roundRect">
            <a:avLst>
              <a:gd name="adj" fmla="val 45143"/>
            </a:avLst>
          </a:prstGeom>
          <a:solidFill>
            <a:srgbClr val="FEE792"/>
          </a:solidFill>
        </p:spPr>
        <p:txBody>
          <a:bodyPr wrap="square">
            <a:spAutoFit/>
          </a:bodyPr>
          <a:lstStyle/>
          <a:p>
            <a:pPr algn="ctr"/>
            <a:r>
              <a:rPr lang="ja-JP" altLang="en-US" dirty="0"/>
              <a:t>詳細は、</a:t>
            </a:r>
            <a:r>
              <a:rPr lang="ja-JP" altLang="en-US" b="1" dirty="0"/>
              <a:t>加入している公的医療保険（健康保険組合や市区町村など）の窓口</a:t>
            </a:r>
            <a:r>
              <a:rPr lang="ja-JP" altLang="en-US" dirty="0"/>
              <a:t>に確認しましょう。</a:t>
            </a:r>
            <a:endParaRPr lang="ja-JP" altLang="en-US" b="1" i="0" u="none" strike="noStrike" baseline="0" dirty="0"/>
          </a:p>
        </p:txBody>
      </p:sp>
      <p:sp>
        <p:nvSpPr>
          <p:cNvPr id="17" name="フッター プレースホルダー 5">
            <a:extLst>
              <a:ext uri="{FF2B5EF4-FFF2-40B4-BE49-F238E27FC236}">
                <a16:creationId xmlns:a16="http://schemas.microsoft.com/office/drawing/2014/main" id="{3BD4AA2D-E52E-D980-369A-324DC9CC4400}"/>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704580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E7C7F-43EE-A67E-3FED-B5BA64FC84E4}"/>
            </a:ext>
          </a:extLst>
        </p:cNvPr>
        <p:cNvGrpSpPr/>
        <p:nvPr/>
      </p:nvGrpSpPr>
      <p:grpSpPr>
        <a:xfrm>
          <a:off x="0" y="0"/>
          <a:ext cx="0" cy="0"/>
          <a:chOff x="0" y="0"/>
          <a:chExt cx="0" cy="0"/>
        </a:xfrm>
      </p:grpSpPr>
      <p:pic>
        <p:nvPicPr>
          <p:cNvPr id="13" name="図 12">
            <a:extLst>
              <a:ext uri="{FF2B5EF4-FFF2-40B4-BE49-F238E27FC236}">
                <a16:creationId xmlns:a16="http://schemas.microsoft.com/office/drawing/2014/main" id="{BA75EAAA-E40A-92DF-E84A-36E85C2C7C5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6697169" y="2604752"/>
            <a:ext cx="4830513" cy="3227531"/>
          </a:xfrm>
          <a:prstGeom prst="rect">
            <a:avLst/>
          </a:prstGeom>
        </p:spPr>
      </p:pic>
      <p:sp>
        <p:nvSpPr>
          <p:cNvPr id="5" name="楕円 4">
            <a:extLst>
              <a:ext uri="{FF2B5EF4-FFF2-40B4-BE49-F238E27FC236}">
                <a16:creationId xmlns:a16="http://schemas.microsoft.com/office/drawing/2014/main" id="{F5CA599A-8524-9946-86B9-77160E4646F7}"/>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BF485609-7A87-06E7-3845-4FEB40964792}"/>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11</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E625CD8D-009B-0C3E-3804-C7EBD40AB633}"/>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C07F0D70-3ED0-E24F-D407-8C88366023EC}"/>
              </a:ext>
            </a:extLst>
          </p:cNvPr>
          <p:cNvGrpSpPr>
            <a:grpSpLocks noGrp="1" noUngrp="1" noRot="1" noMove="1" noResize="1"/>
          </p:cNvGrpSpPr>
          <p:nvPr/>
        </p:nvGrpSpPr>
        <p:grpSpPr>
          <a:xfrm>
            <a:off x="-12700" y="6176283"/>
            <a:ext cx="1823355" cy="662925"/>
            <a:chOff x="-23586" y="5980339"/>
            <a:chExt cx="1823355" cy="662925"/>
          </a:xfrm>
        </p:grpSpPr>
        <p:sp>
          <p:nvSpPr>
            <p:cNvPr id="7" name="フッター プレースホルダー 5">
              <a:extLst>
                <a:ext uri="{FF2B5EF4-FFF2-40B4-BE49-F238E27FC236}">
                  <a16:creationId xmlns:a16="http://schemas.microsoft.com/office/drawing/2014/main" id="{3B866210-E85B-FF03-EAFA-FD7256EEE8E0}"/>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620AA9A0-D3C8-DD6F-2420-54C402D2CA6F}"/>
                </a:ext>
              </a:extLst>
            </p:cNvPr>
            <p:cNvSpPr txBox="1">
              <a:spLocks noGrp="1" noRot="1" noMove="1" noResize="1" noEditPoints="1" noAdjustHandles="1" noChangeArrowheads="1" noChangeShapeType="1"/>
            </p:cNvSpPr>
            <p:nvPr/>
          </p:nvSpPr>
          <p:spPr>
            <a:xfrm>
              <a:off x="-10887" y="6335487"/>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27</a:t>
              </a:r>
              <a:r>
                <a:rPr kumimoji="1" lang="ja-JP" altLang="en-US" sz="1400" dirty="0"/>
                <a:t>ページ</a:t>
              </a:r>
            </a:p>
          </p:txBody>
        </p:sp>
      </p:grpSp>
      <p:pic>
        <p:nvPicPr>
          <p:cNvPr id="3" name="図 2">
            <a:extLst>
              <a:ext uri="{FF2B5EF4-FFF2-40B4-BE49-F238E27FC236}">
                <a16:creationId xmlns:a16="http://schemas.microsoft.com/office/drawing/2014/main" id="{6AD3FE3E-158C-8F1D-C542-E81333E0F4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pic>
        <p:nvPicPr>
          <p:cNvPr id="10" name="図 9">
            <a:extLst>
              <a:ext uri="{FF2B5EF4-FFF2-40B4-BE49-F238E27FC236}">
                <a16:creationId xmlns:a16="http://schemas.microsoft.com/office/drawing/2014/main" id="{58409F88-F6C4-6AA6-0E05-02529B9A4615}"/>
              </a:ext>
            </a:extLst>
          </p:cNvPr>
          <p:cNvPicPr>
            <a:picLocks noChangeAspect="1"/>
          </p:cNvPicPr>
          <p:nvPr/>
        </p:nvPicPr>
        <p:blipFill>
          <a:blip r:embed="rId5">
            <a:extLst>
              <a:ext uri="{28A0092B-C50C-407E-A947-70E740481C1C}">
                <a14:useLocalDpi xmlns:a14="http://schemas.microsoft.com/office/drawing/2010/main" val="0"/>
              </a:ext>
            </a:extLst>
          </a:blip>
          <a:srcRect l="681"/>
          <a:stretch>
            <a:fillRect/>
          </a:stretch>
        </p:blipFill>
        <p:spPr>
          <a:xfrm>
            <a:off x="336355" y="1733947"/>
            <a:ext cx="2552762" cy="484885"/>
          </a:xfrm>
          <a:prstGeom prst="rect">
            <a:avLst/>
          </a:prstGeom>
        </p:spPr>
      </p:pic>
      <p:pic>
        <p:nvPicPr>
          <p:cNvPr id="14" name="図 13">
            <a:extLst>
              <a:ext uri="{FF2B5EF4-FFF2-40B4-BE49-F238E27FC236}">
                <a16:creationId xmlns:a16="http://schemas.microsoft.com/office/drawing/2014/main" id="{FCA6D6C6-2DE1-2C9D-06B1-6E5A46B5D351}"/>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rcRect l="1314"/>
          <a:stretch>
            <a:fillRect/>
          </a:stretch>
        </p:blipFill>
        <p:spPr>
          <a:xfrm>
            <a:off x="462012" y="2963465"/>
            <a:ext cx="3304014" cy="2337558"/>
          </a:xfrm>
          <a:prstGeom prst="rect">
            <a:avLst/>
          </a:prstGeom>
        </p:spPr>
      </p:pic>
      <p:sp>
        <p:nvSpPr>
          <p:cNvPr id="16" name="テキスト ボックス 15">
            <a:extLst>
              <a:ext uri="{FF2B5EF4-FFF2-40B4-BE49-F238E27FC236}">
                <a16:creationId xmlns:a16="http://schemas.microsoft.com/office/drawing/2014/main" id="{17E14188-42E2-944D-A291-271CC7F1E0F4}"/>
              </a:ext>
            </a:extLst>
          </p:cNvPr>
          <p:cNvSpPr txBox="1"/>
          <p:nvPr/>
        </p:nvSpPr>
        <p:spPr>
          <a:xfrm>
            <a:off x="364258" y="2344183"/>
            <a:ext cx="5271367" cy="400110"/>
          </a:xfrm>
          <a:prstGeom prst="rect">
            <a:avLst/>
          </a:prstGeom>
          <a:noFill/>
        </p:spPr>
        <p:txBody>
          <a:bodyPr wrap="square">
            <a:spAutoFit/>
          </a:bodyPr>
          <a:lstStyle/>
          <a:p>
            <a:r>
              <a:rPr lang="ja-JP" altLang="en-US" sz="2000" b="1" i="0" u="none" strike="noStrike" baseline="0" dirty="0">
                <a:solidFill>
                  <a:srgbClr val="0097B0"/>
                </a:solidFill>
                <a:latin typeface="PUDShinGoPr6N-Medium"/>
              </a:rPr>
              <a:t>■</a:t>
            </a:r>
            <a:r>
              <a:rPr lang="ja-JP" altLang="en-US" sz="2000" b="1" dirty="0">
                <a:solidFill>
                  <a:srgbClr val="000000"/>
                </a:solidFill>
                <a:latin typeface="PUDShinGoPr6N-Medium"/>
              </a:rPr>
              <a:t>差額ベッド代の平均額</a:t>
            </a:r>
            <a:r>
              <a:rPr lang="ja-JP" altLang="en-US" sz="1600" b="1" dirty="0">
                <a:solidFill>
                  <a:srgbClr val="000000"/>
                </a:solidFill>
                <a:latin typeface="PUDShinGoPr6N-Medium"/>
              </a:rPr>
              <a:t>（</a:t>
            </a:r>
            <a:r>
              <a:rPr lang="en-US" altLang="ja-JP" sz="1600" b="1" dirty="0">
                <a:solidFill>
                  <a:srgbClr val="000000"/>
                </a:solidFill>
                <a:latin typeface="PUDShinGoPr6N-Medium"/>
              </a:rPr>
              <a:t>1</a:t>
            </a:r>
            <a:r>
              <a:rPr lang="ja-JP" altLang="en-US" sz="1600" b="1" dirty="0">
                <a:solidFill>
                  <a:srgbClr val="000000"/>
                </a:solidFill>
                <a:latin typeface="PUDShinGoPr6N-Medium"/>
              </a:rPr>
              <a:t>日あたり・税込）</a:t>
            </a:r>
            <a:endParaRPr lang="ja-JP" altLang="en-US" sz="1600" b="1" dirty="0"/>
          </a:p>
        </p:txBody>
      </p:sp>
      <p:sp>
        <p:nvSpPr>
          <p:cNvPr id="18" name="テキスト ボックス 17">
            <a:extLst>
              <a:ext uri="{FF2B5EF4-FFF2-40B4-BE49-F238E27FC236}">
                <a16:creationId xmlns:a16="http://schemas.microsoft.com/office/drawing/2014/main" id="{5DF59C2C-4DDA-69B9-417A-3A92C47833B2}"/>
              </a:ext>
            </a:extLst>
          </p:cNvPr>
          <p:cNvSpPr txBox="1"/>
          <p:nvPr/>
        </p:nvSpPr>
        <p:spPr>
          <a:xfrm>
            <a:off x="462012" y="5464923"/>
            <a:ext cx="6095999" cy="280761"/>
          </a:xfrm>
          <a:prstGeom prst="rect">
            <a:avLst/>
          </a:prstGeom>
          <a:noFill/>
        </p:spPr>
        <p:txBody>
          <a:bodyPr wrap="square">
            <a:spAutoFit/>
          </a:bodyPr>
          <a:lstStyle/>
          <a:p>
            <a:pPr algn="l"/>
            <a:r>
              <a:rPr lang="ja-JP" altLang="en-US" sz="1200" b="1" i="0" u="none" strike="noStrike" baseline="0" dirty="0">
                <a:latin typeface="+mn-ea"/>
              </a:rPr>
              <a:t>＜中央社会保険医療協議会「主な選定療養に係る</a:t>
            </a:r>
            <a:r>
              <a:rPr lang="ja-JP" altLang="en-US" sz="1200" b="1" dirty="0">
                <a:latin typeface="+mn-ea"/>
              </a:rPr>
              <a:t>報告状況」</a:t>
            </a:r>
            <a:r>
              <a:rPr lang="en-US" altLang="zh-TW" sz="1200" b="1" i="0" u="none" strike="noStrike" baseline="0" dirty="0">
                <a:latin typeface="+mn-ea"/>
              </a:rPr>
              <a:t>(</a:t>
            </a:r>
            <a:r>
              <a:rPr lang="ja-JP" altLang="en-US" sz="1200" b="1" dirty="0"/>
              <a:t>令和</a:t>
            </a:r>
            <a:r>
              <a:rPr lang="en-US" altLang="zh-TW" sz="1200" b="1" i="0" u="none" strike="noStrike" baseline="0" dirty="0"/>
              <a:t>8 </a:t>
            </a:r>
            <a:r>
              <a:rPr lang="ja-JP" altLang="en-US" sz="1200" b="1" i="0" u="none" strike="noStrike" baseline="0" dirty="0"/>
              <a:t>年</a:t>
            </a:r>
            <a:r>
              <a:rPr lang="en-US" altLang="ja-JP" sz="1200" b="1" i="0" u="none" strike="noStrike" baseline="0" dirty="0"/>
              <a:t>7</a:t>
            </a:r>
            <a:r>
              <a:rPr lang="ja-JP" altLang="en-US" sz="1200" b="1" i="0" u="none" strike="noStrike" baseline="0" dirty="0"/>
              <a:t>月</a:t>
            </a:r>
            <a:r>
              <a:rPr lang="en-US" altLang="ja-JP" sz="1200" b="1" i="0" u="none" strike="noStrike" baseline="0" dirty="0"/>
              <a:t>22</a:t>
            </a:r>
            <a:r>
              <a:rPr lang="ja-JP" altLang="en-US" sz="1200" b="1" i="0" u="none" strike="noStrike" baseline="0" dirty="0"/>
              <a:t>日</a:t>
            </a:r>
            <a:r>
              <a:rPr lang="en-US" altLang="ja-JP" sz="1200" b="1" i="0" u="none" strike="noStrike" baseline="0" dirty="0"/>
              <a:t>)</a:t>
            </a:r>
            <a:r>
              <a:rPr lang="ja-JP" altLang="en-US" sz="1200" b="1" i="0" u="none" strike="noStrike" baseline="0" dirty="0">
                <a:latin typeface="+mn-ea"/>
              </a:rPr>
              <a:t>＞</a:t>
            </a:r>
            <a:endParaRPr lang="ja-JP" altLang="en-US" sz="4000" b="1" dirty="0">
              <a:latin typeface="+mn-ea"/>
            </a:endParaRPr>
          </a:p>
        </p:txBody>
      </p:sp>
      <p:sp>
        <p:nvSpPr>
          <p:cNvPr id="20" name="テキスト ボックス 19">
            <a:extLst>
              <a:ext uri="{FF2B5EF4-FFF2-40B4-BE49-F238E27FC236}">
                <a16:creationId xmlns:a16="http://schemas.microsoft.com/office/drawing/2014/main" id="{DE26E6D0-F9D4-637E-2916-5A3855DF100D}"/>
              </a:ext>
            </a:extLst>
          </p:cNvPr>
          <p:cNvSpPr txBox="1"/>
          <p:nvPr/>
        </p:nvSpPr>
        <p:spPr>
          <a:xfrm>
            <a:off x="3905185" y="3115875"/>
            <a:ext cx="2537430" cy="2215991"/>
          </a:xfrm>
          <a:prstGeom prst="rect">
            <a:avLst/>
          </a:prstGeom>
          <a:noFill/>
          <a:ln>
            <a:noFill/>
          </a:ln>
        </p:spPr>
        <p:txBody>
          <a:bodyPr wrap="square" lIns="0" tIns="0" rIns="0" bIns="0" rtlCol="0">
            <a:spAutoFit/>
          </a:bodyPr>
          <a:lstStyle/>
          <a:p>
            <a:r>
              <a:rPr lang="ja-JP" altLang="en-US" sz="1600" dirty="0"/>
              <a:t>条件のよい個室などに入院する場合は、</a:t>
            </a:r>
            <a:r>
              <a:rPr lang="ja-JP" altLang="en-US" sz="1600" b="1" dirty="0"/>
              <a:t>大部屋との差額料金（差額ベッド代）が全額自己負担</a:t>
            </a:r>
            <a:r>
              <a:rPr lang="ja-JP" altLang="en-US" sz="1600" dirty="0"/>
              <a:t>となります。</a:t>
            </a:r>
            <a:endParaRPr lang="en-US" altLang="ja-JP" sz="1600" dirty="0"/>
          </a:p>
          <a:p>
            <a:endParaRPr lang="en-US" altLang="ja-JP" sz="1600" dirty="0"/>
          </a:p>
          <a:p>
            <a:r>
              <a:rPr lang="ja-JP" altLang="en-US" sz="1600" dirty="0"/>
              <a:t>差額ベッド代のかかる病室に入院する場合は、病院は患者または家族の同意を得ることになっています。</a:t>
            </a:r>
            <a:endParaRPr lang="en-US" altLang="ja-JP" sz="1600" dirty="0"/>
          </a:p>
        </p:txBody>
      </p:sp>
      <p:sp>
        <p:nvSpPr>
          <p:cNvPr id="22" name="テキスト ボックス 21">
            <a:extLst>
              <a:ext uri="{FF2B5EF4-FFF2-40B4-BE49-F238E27FC236}">
                <a16:creationId xmlns:a16="http://schemas.microsoft.com/office/drawing/2014/main" id="{F87B255F-B377-AF89-60A7-F0CCBCD16129}"/>
              </a:ext>
            </a:extLst>
          </p:cNvPr>
          <p:cNvSpPr txBox="1"/>
          <p:nvPr/>
        </p:nvSpPr>
        <p:spPr>
          <a:xfrm>
            <a:off x="6828086" y="1996455"/>
            <a:ext cx="4830514" cy="615553"/>
          </a:xfrm>
          <a:prstGeom prst="rect">
            <a:avLst/>
          </a:prstGeom>
          <a:noFill/>
        </p:spPr>
        <p:txBody>
          <a:bodyPr wrap="square">
            <a:spAutoFit/>
          </a:bodyPr>
          <a:lstStyle/>
          <a:p>
            <a:r>
              <a:rPr lang="ja-JP" altLang="en-US" sz="2000" b="1" i="0" u="none" strike="noStrike" baseline="0" dirty="0">
                <a:solidFill>
                  <a:srgbClr val="0097B0"/>
                </a:solidFill>
              </a:rPr>
              <a:t>■</a:t>
            </a:r>
            <a:r>
              <a:rPr lang="ja-JP" altLang="en-US" sz="2000" b="1" dirty="0">
                <a:solidFill>
                  <a:srgbClr val="000000"/>
                </a:solidFill>
              </a:rPr>
              <a:t>入院時の自己負担費用</a:t>
            </a:r>
            <a:endParaRPr lang="en-US" altLang="ja-JP" sz="2000" b="1" dirty="0">
              <a:solidFill>
                <a:srgbClr val="000000"/>
              </a:solidFill>
            </a:endParaRPr>
          </a:p>
          <a:p>
            <a:r>
              <a:rPr lang="en-US" altLang="ja-JP" sz="1400" b="1" dirty="0">
                <a:solidFill>
                  <a:srgbClr val="000000"/>
                </a:solidFill>
              </a:rPr>
              <a:t>    ( </a:t>
            </a:r>
            <a:r>
              <a:rPr lang="ja-JP" altLang="en-US" sz="1400" b="1" dirty="0">
                <a:solidFill>
                  <a:srgbClr val="000000"/>
                </a:solidFill>
              </a:rPr>
              <a:t>直近 </a:t>
            </a:r>
            <a:r>
              <a:rPr lang="en-US" altLang="ja-JP" sz="1400" b="1" dirty="0">
                <a:solidFill>
                  <a:srgbClr val="000000"/>
                </a:solidFill>
              </a:rPr>
              <a:t>5 </a:t>
            </a:r>
            <a:r>
              <a:rPr lang="ja-JP" altLang="en-US" sz="1400" b="1" dirty="0">
                <a:solidFill>
                  <a:srgbClr val="000000"/>
                </a:solidFill>
              </a:rPr>
              <a:t>年間に入院し、自己負担費用を支払った人 </a:t>
            </a:r>
            <a:r>
              <a:rPr lang="en-US" altLang="ja-JP" sz="1400" b="1" dirty="0">
                <a:solidFill>
                  <a:srgbClr val="000000"/>
                </a:solidFill>
              </a:rPr>
              <a:t>)</a:t>
            </a:r>
            <a:endParaRPr lang="ja-JP" altLang="en-US" sz="2000" b="1" dirty="0"/>
          </a:p>
        </p:txBody>
      </p:sp>
      <p:sp>
        <p:nvSpPr>
          <p:cNvPr id="30" name="正方形/長方形 29">
            <a:extLst>
              <a:ext uri="{FF2B5EF4-FFF2-40B4-BE49-F238E27FC236}">
                <a16:creationId xmlns:a16="http://schemas.microsoft.com/office/drawing/2014/main" id="{88D6D76A-A187-D44D-C197-69712A766B6A}"/>
              </a:ext>
            </a:extLst>
          </p:cNvPr>
          <p:cNvSpPr/>
          <p:nvPr/>
        </p:nvSpPr>
        <p:spPr>
          <a:xfrm>
            <a:off x="9188957" y="5915665"/>
            <a:ext cx="3255906" cy="4812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rtlCol="0" anchor="ctr"/>
          <a:lstStyle/>
          <a:p>
            <a:r>
              <a:rPr lang="ja-JP" altLang="en-US" sz="1200" b="1" dirty="0">
                <a:solidFill>
                  <a:schemeClr val="tx1"/>
                </a:solidFill>
              </a:rPr>
              <a:t> ＜生命保険文化センター</a:t>
            </a:r>
            <a:endParaRPr lang="en-US" altLang="ja-JP" sz="1200" b="1" dirty="0">
              <a:solidFill>
                <a:schemeClr val="tx1"/>
              </a:solidFill>
            </a:endParaRPr>
          </a:p>
          <a:p>
            <a:r>
              <a:rPr lang="ja-JP" altLang="en-US" sz="1200" b="1" dirty="0">
                <a:solidFill>
                  <a:schemeClr val="tx1"/>
                </a:solidFill>
              </a:rPr>
              <a:t>　「生活保障に関する調査」</a:t>
            </a:r>
            <a:r>
              <a:rPr lang="en-US" altLang="ja-JP" sz="1200" b="1" dirty="0">
                <a:solidFill>
                  <a:schemeClr val="tx1"/>
                </a:solidFill>
              </a:rPr>
              <a:t>(2025 </a:t>
            </a:r>
            <a:r>
              <a:rPr lang="ja-JP" altLang="en-US" sz="1200" b="1" dirty="0">
                <a:solidFill>
                  <a:schemeClr val="tx1"/>
                </a:solidFill>
              </a:rPr>
              <a:t>年度</a:t>
            </a:r>
            <a:r>
              <a:rPr lang="en-US" altLang="ja-JP" sz="1200" b="1" dirty="0">
                <a:solidFill>
                  <a:schemeClr val="tx1"/>
                </a:solidFill>
              </a:rPr>
              <a:t>)</a:t>
            </a:r>
            <a:r>
              <a:rPr lang="ja-JP" altLang="en-US" sz="1200" b="1" dirty="0">
                <a:solidFill>
                  <a:schemeClr val="tx1"/>
                </a:solidFill>
              </a:rPr>
              <a:t>＞</a:t>
            </a:r>
            <a:endParaRPr kumimoji="1" lang="ja-JP" altLang="en-US" sz="800" b="1" dirty="0">
              <a:solidFill>
                <a:schemeClr val="tx1"/>
              </a:solidFill>
            </a:endParaRPr>
          </a:p>
        </p:txBody>
      </p:sp>
      <p:cxnSp>
        <p:nvCxnSpPr>
          <p:cNvPr id="32" name="直線コネクタ 31">
            <a:extLst>
              <a:ext uri="{FF2B5EF4-FFF2-40B4-BE49-F238E27FC236}">
                <a16:creationId xmlns:a16="http://schemas.microsoft.com/office/drawing/2014/main" id="{079D04AD-58FB-5CC0-C0A4-FEE7E8506BD1}"/>
              </a:ext>
            </a:extLst>
          </p:cNvPr>
          <p:cNvCxnSpPr/>
          <p:nvPr/>
        </p:nvCxnSpPr>
        <p:spPr>
          <a:xfrm>
            <a:off x="6537171" y="2015505"/>
            <a:ext cx="0" cy="4644000"/>
          </a:xfrm>
          <a:prstGeom prst="line">
            <a:avLst/>
          </a:prstGeom>
          <a:ln w="38100">
            <a:solidFill>
              <a:srgbClr val="0097B0"/>
            </a:solidFill>
            <a:prstDash val="sysDot"/>
          </a:ln>
        </p:spPr>
        <p:style>
          <a:lnRef idx="2">
            <a:schemeClr val="accent1"/>
          </a:lnRef>
          <a:fillRef idx="0">
            <a:schemeClr val="accent1"/>
          </a:fillRef>
          <a:effectRef idx="1">
            <a:schemeClr val="accent1"/>
          </a:effectRef>
          <a:fontRef idx="minor">
            <a:schemeClr val="tx1"/>
          </a:fontRef>
        </p:style>
      </p:cxnSp>
      <p:sp>
        <p:nvSpPr>
          <p:cNvPr id="34" name="吹き出し: 四角形 33">
            <a:extLst>
              <a:ext uri="{FF2B5EF4-FFF2-40B4-BE49-F238E27FC236}">
                <a16:creationId xmlns:a16="http://schemas.microsoft.com/office/drawing/2014/main" id="{149E74F8-5B04-71FA-CB88-5F3E4DE6A15F}"/>
              </a:ext>
            </a:extLst>
          </p:cNvPr>
          <p:cNvSpPr/>
          <p:nvPr/>
        </p:nvSpPr>
        <p:spPr>
          <a:xfrm>
            <a:off x="10933682" y="2886340"/>
            <a:ext cx="1188000" cy="570778"/>
          </a:xfrm>
          <a:prstGeom prst="wedgeRectCallout">
            <a:avLst>
              <a:gd name="adj1" fmla="val 232"/>
              <a:gd name="adj2" fmla="val 80137"/>
            </a:avLst>
          </a:prstGeom>
          <a:solidFill>
            <a:schemeClr val="bg1"/>
          </a:solidFill>
          <a:ln>
            <a:solidFill>
              <a:srgbClr val="0097B0"/>
            </a:solid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lang="en-US" altLang="ja-JP" sz="1600" dirty="0">
                <a:solidFill>
                  <a:schemeClr val="tx1"/>
                </a:solidFill>
                <a:latin typeface="UD デジタル 教科書体 NP-B" panose="02020700000000000000" pitchFamily="18" charset="-128"/>
                <a:ea typeface="UD デジタル 教科書体 NP-B" panose="02020700000000000000" pitchFamily="18" charset="-128"/>
              </a:rPr>
              <a:t>20</a:t>
            </a:r>
            <a:r>
              <a:rPr lang="ja-JP" altLang="en-US" sz="1600" dirty="0">
                <a:solidFill>
                  <a:schemeClr val="tx1"/>
                </a:solidFill>
                <a:latin typeface="UD デジタル 教科書体 NP-B" panose="02020700000000000000" pitchFamily="18" charset="-128"/>
                <a:ea typeface="UD デジタル 教科書体 NP-B" panose="02020700000000000000" pitchFamily="18" charset="-128"/>
              </a:rPr>
              <a:t>万円未満</a:t>
            </a:r>
            <a:endParaRPr lang="en-US" altLang="ja-JP" sz="1600"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1600" dirty="0">
                <a:solidFill>
                  <a:schemeClr val="tx1"/>
                </a:solidFill>
                <a:latin typeface="UD デジタル 教科書体 NP-B" panose="02020700000000000000" pitchFamily="18" charset="-128"/>
                <a:ea typeface="UD デジタル 教科書体 NP-B" panose="02020700000000000000" pitchFamily="18" charset="-128"/>
              </a:rPr>
              <a:t> が</a:t>
            </a:r>
            <a:r>
              <a:rPr lang="ja-JP" altLang="en-US" sz="1600" dirty="0">
                <a:solidFill>
                  <a:schemeClr val="tx1"/>
                </a:solidFill>
                <a:highlight>
                  <a:srgbClr val="FFFCDB"/>
                </a:highlight>
                <a:latin typeface="UD デジタル 教科書体 NP-B" panose="02020700000000000000" pitchFamily="18" charset="-128"/>
                <a:ea typeface="UD デジタル 教科書体 NP-B" panose="02020700000000000000" pitchFamily="18" charset="-128"/>
              </a:rPr>
              <a:t>約７割</a:t>
            </a:r>
            <a:endParaRPr lang="en-US" altLang="ja-JP" sz="1600" dirty="0">
              <a:solidFill>
                <a:schemeClr val="tx1"/>
              </a:solidFill>
              <a:highlight>
                <a:srgbClr val="FFFCDB"/>
              </a:highlight>
              <a:latin typeface="UD デジタル 教科書体 NP-B" panose="02020700000000000000" pitchFamily="18" charset="-128"/>
              <a:ea typeface="UD デジタル 教科書体 NP-B" panose="02020700000000000000" pitchFamily="18" charset="-128"/>
            </a:endParaRPr>
          </a:p>
        </p:txBody>
      </p:sp>
      <p:sp>
        <p:nvSpPr>
          <p:cNvPr id="11" name="テキスト ボックス 10">
            <a:extLst>
              <a:ext uri="{FF2B5EF4-FFF2-40B4-BE49-F238E27FC236}">
                <a16:creationId xmlns:a16="http://schemas.microsoft.com/office/drawing/2014/main" id="{5A890795-B1F4-B476-8752-672FCE5667DC}"/>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2" name="フッター プレースホルダー 5">
            <a:extLst>
              <a:ext uri="{FF2B5EF4-FFF2-40B4-BE49-F238E27FC236}">
                <a16:creationId xmlns:a16="http://schemas.microsoft.com/office/drawing/2014/main" id="{22EDAF5B-163D-F3B0-67F2-29200C897626}"/>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
        <p:nvSpPr>
          <p:cNvPr id="17" name="正方形/長方形 16">
            <a:extLst>
              <a:ext uri="{FF2B5EF4-FFF2-40B4-BE49-F238E27FC236}">
                <a16:creationId xmlns:a16="http://schemas.microsoft.com/office/drawing/2014/main" id="{892A7458-B806-DD65-FC6E-E2FF165D55AB}"/>
              </a:ext>
            </a:extLst>
          </p:cNvPr>
          <p:cNvSpPr/>
          <p:nvPr/>
        </p:nvSpPr>
        <p:spPr>
          <a:xfrm>
            <a:off x="6676330" y="5321423"/>
            <a:ext cx="2280431" cy="1135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rtlCol="0" anchor="t"/>
          <a:lstStyle/>
          <a:p>
            <a:r>
              <a:rPr lang="ja-JP" altLang="en-US" sz="1400" dirty="0">
                <a:solidFill>
                  <a:schemeClr val="tx1"/>
                </a:solidFill>
              </a:rPr>
              <a:t>自己負担費用とは、治療費、食事代、差額ベッド代、交通費、衣類・日用品費などを含み、高額療養費制度を利用した場合は利用後の金額です。</a:t>
            </a:r>
            <a:endParaRPr kumimoji="1" lang="ja-JP" altLang="en-US" sz="1400" dirty="0">
              <a:solidFill>
                <a:schemeClr val="tx1"/>
              </a:solidFill>
            </a:endParaRPr>
          </a:p>
        </p:txBody>
      </p:sp>
    </p:spTree>
    <p:extLst>
      <p:ext uri="{BB962C8B-B14F-4D97-AF65-F5344CB8AC3E}">
        <p14:creationId xmlns:p14="http://schemas.microsoft.com/office/powerpoint/2010/main" val="2242154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03C32-7C28-9674-964A-17964D7CE99A}"/>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0EF5A739-79CA-1F94-9A38-F6BF66C8819F}"/>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1FC1A98E-71D4-A398-F1F3-6BF2632C66EE}"/>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12</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73792ADA-3A0D-454B-B852-82A558E01E93}"/>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E9C84DEE-2DB5-D8A8-49C9-EB9AD08DED2F}"/>
              </a:ext>
            </a:extLst>
          </p:cNvPr>
          <p:cNvGrpSpPr>
            <a:grpSpLocks noGrp="1" noUngrp="1" noRot="1" noMove="1" noResize="1"/>
          </p:cNvGrpSpPr>
          <p:nvPr/>
        </p:nvGrpSpPr>
        <p:grpSpPr>
          <a:xfrm>
            <a:off x="-12700" y="6176283"/>
            <a:ext cx="1823355" cy="677439"/>
            <a:chOff x="-23586" y="5980339"/>
            <a:chExt cx="1823355" cy="677439"/>
          </a:xfrm>
        </p:grpSpPr>
        <p:sp>
          <p:nvSpPr>
            <p:cNvPr id="7" name="フッター プレースホルダー 5">
              <a:extLst>
                <a:ext uri="{FF2B5EF4-FFF2-40B4-BE49-F238E27FC236}">
                  <a16:creationId xmlns:a16="http://schemas.microsoft.com/office/drawing/2014/main" id="{983D7E9E-897A-C871-BCB6-53AD370BB4B0}"/>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F2588338-BD25-3953-3B48-7AD9C755C352}"/>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27</a:t>
              </a:r>
              <a:r>
                <a:rPr kumimoji="1" lang="ja-JP" altLang="en-US" sz="1400" dirty="0"/>
                <a:t>ページ</a:t>
              </a:r>
            </a:p>
          </p:txBody>
        </p:sp>
      </p:grpSp>
      <p:pic>
        <p:nvPicPr>
          <p:cNvPr id="3" name="図 2">
            <a:extLst>
              <a:ext uri="{FF2B5EF4-FFF2-40B4-BE49-F238E27FC236}">
                <a16:creationId xmlns:a16="http://schemas.microsoft.com/office/drawing/2014/main" id="{7D95BA07-3D2C-B5CA-3449-4492353134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sp>
        <p:nvSpPr>
          <p:cNvPr id="12" name="テキスト ボックス 11">
            <a:extLst>
              <a:ext uri="{FF2B5EF4-FFF2-40B4-BE49-F238E27FC236}">
                <a16:creationId xmlns:a16="http://schemas.microsoft.com/office/drawing/2014/main" id="{45F8D4FD-F0F8-E010-553F-DEDA5A8C0965}"/>
              </a:ext>
            </a:extLst>
          </p:cNvPr>
          <p:cNvSpPr txBox="1"/>
          <p:nvPr/>
        </p:nvSpPr>
        <p:spPr>
          <a:xfrm>
            <a:off x="646473" y="1708111"/>
            <a:ext cx="3304013" cy="461665"/>
          </a:xfrm>
          <a:prstGeom prst="rect">
            <a:avLst/>
          </a:prstGeom>
          <a:noFill/>
        </p:spPr>
        <p:txBody>
          <a:bodyPr wrap="square">
            <a:spAutoFit/>
          </a:bodyPr>
          <a:lstStyle/>
          <a:p>
            <a:r>
              <a:rPr lang="ja-JP" altLang="en-US" sz="2400" b="1" i="0" u="none" strike="noStrike" baseline="0" dirty="0">
                <a:solidFill>
                  <a:srgbClr val="0097B0"/>
                </a:solidFill>
                <a:latin typeface="PUDShinGoPr6N-Medium"/>
              </a:rPr>
              <a:t>■</a:t>
            </a:r>
            <a:r>
              <a:rPr lang="ja-JP" altLang="en-US" sz="2400" b="1" i="0" u="none" strike="noStrike" baseline="0" dirty="0">
                <a:latin typeface="PUDShinGoPr6N-Medium"/>
              </a:rPr>
              <a:t>先進医療の技術料</a:t>
            </a:r>
            <a:endParaRPr lang="ja-JP" altLang="en-US" sz="2400" b="1" dirty="0"/>
          </a:p>
        </p:txBody>
      </p:sp>
      <p:sp>
        <p:nvSpPr>
          <p:cNvPr id="15" name="テキスト ボックス 14">
            <a:extLst>
              <a:ext uri="{FF2B5EF4-FFF2-40B4-BE49-F238E27FC236}">
                <a16:creationId xmlns:a16="http://schemas.microsoft.com/office/drawing/2014/main" id="{B5629DA6-22B9-9248-6AEB-3BB05F9CAF34}"/>
              </a:ext>
            </a:extLst>
          </p:cNvPr>
          <p:cNvSpPr txBox="1"/>
          <p:nvPr/>
        </p:nvSpPr>
        <p:spPr>
          <a:xfrm>
            <a:off x="962477" y="2094603"/>
            <a:ext cx="10583050" cy="1477328"/>
          </a:xfrm>
          <a:prstGeom prst="rect">
            <a:avLst/>
          </a:prstGeom>
          <a:noFill/>
        </p:spPr>
        <p:txBody>
          <a:bodyPr wrap="square">
            <a:spAutoFit/>
          </a:bodyPr>
          <a:lstStyle/>
          <a:p>
            <a:r>
              <a:rPr lang="ja-JP" altLang="en-US" dirty="0"/>
              <a:t>　先進医療では、保険診療と保険外診療の併用が認められており、</a:t>
            </a:r>
            <a:r>
              <a:rPr lang="ja-JP" altLang="en-US" b="1" dirty="0"/>
              <a:t>先進医療の技術料は全額自己負担</a:t>
            </a:r>
            <a:r>
              <a:rPr lang="ja-JP" altLang="en-US" dirty="0"/>
              <a:t>となりますが、診察などの</a:t>
            </a:r>
            <a:r>
              <a:rPr lang="ja-JP" altLang="en-US" b="1" dirty="0"/>
              <a:t>一般の治療にかかる費用は保険診療の対象</a:t>
            </a:r>
            <a:r>
              <a:rPr lang="ja-JP" altLang="en-US" dirty="0"/>
              <a:t>となります。</a:t>
            </a:r>
            <a:endParaRPr lang="en-US" altLang="ja-JP" dirty="0"/>
          </a:p>
          <a:p>
            <a:r>
              <a:rPr lang="ja-JP" altLang="en-US" dirty="0"/>
              <a:t>　先進医療となるには、「厚生労働大臣が定める先進医療技術」に該当し、定められた適応症の治療・検査などのために、届出をした医療機関で医療技術を受けることが必要です。対象となる医療技術はその時々で変わります。</a:t>
            </a:r>
          </a:p>
        </p:txBody>
      </p:sp>
      <p:pic>
        <p:nvPicPr>
          <p:cNvPr id="17" name="図 16">
            <a:extLst>
              <a:ext uri="{FF2B5EF4-FFF2-40B4-BE49-F238E27FC236}">
                <a16:creationId xmlns:a16="http://schemas.microsoft.com/office/drawing/2014/main" id="{6D48EFF5-4DB9-CE21-302D-4D656033BA47}"/>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065638" y="3547599"/>
            <a:ext cx="10060723" cy="2451110"/>
          </a:xfrm>
          <a:prstGeom prst="rect">
            <a:avLst/>
          </a:prstGeom>
        </p:spPr>
      </p:pic>
      <p:sp>
        <p:nvSpPr>
          <p:cNvPr id="19" name="テキスト ボックス 18">
            <a:extLst>
              <a:ext uri="{FF2B5EF4-FFF2-40B4-BE49-F238E27FC236}">
                <a16:creationId xmlns:a16="http://schemas.microsoft.com/office/drawing/2014/main" id="{C40A4740-6C23-267A-35A2-D7E032C0864C}"/>
              </a:ext>
            </a:extLst>
          </p:cNvPr>
          <p:cNvSpPr txBox="1"/>
          <p:nvPr/>
        </p:nvSpPr>
        <p:spPr>
          <a:xfrm>
            <a:off x="3609975" y="6051068"/>
            <a:ext cx="8582025" cy="307777"/>
          </a:xfrm>
          <a:prstGeom prst="rect">
            <a:avLst/>
          </a:prstGeom>
          <a:noFill/>
        </p:spPr>
        <p:txBody>
          <a:bodyPr wrap="square">
            <a:spAutoFit/>
          </a:bodyPr>
          <a:lstStyle/>
          <a:p>
            <a:r>
              <a:rPr lang="ja-JP" altLang="en-US" sz="1400" b="1" i="0" u="none" strike="noStrike" baseline="0" dirty="0"/>
              <a:t>＜先進医療会議「令和</a:t>
            </a:r>
            <a:r>
              <a:rPr lang="en-US" altLang="ja-JP" sz="1400" b="1" i="0" u="none" strike="noStrike" baseline="0" dirty="0"/>
              <a:t>7 </a:t>
            </a:r>
            <a:r>
              <a:rPr lang="ja-JP" altLang="en-US" sz="1400" b="1" i="0" u="none" strike="noStrike" baseline="0" dirty="0"/>
              <a:t>年</a:t>
            </a:r>
            <a:r>
              <a:rPr lang="en-US" altLang="ja-JP" sz="1400" b="1" i="0" u="none" strike="noStrike" baseline="0" dirty="0"/>
              <a:t>6 </a:t>
            </a:r>
            <a:r>
              <a:rPr lang="ja-JP" altLang="en-US" sz="1400" b="1" i="0" u="none" strike="noStrike" baseline="0" dirty="0"/>
              <a:t>月</a:t>
            </a:r>
            <a:r>
              <a:rPr lang="en-US" altLang="ja-JP" sz="1400" b="1" i="0" u="none" strike="noStrike" baseline="0" dirty="0"/>
              <a:t>30 </a:t>
            </a:r>
            <a:r>
              <a:rPr lang="ja-JP" altLang="en-US" sz="1400" b="1" i="0" u="none" strike="noStrike" baseline="0" dirty="0"/>
              <a:t>日時点における先進医療に係る費用」</a:t>
            </a:r>
            <a:r>
              <a:rPr lang="en-US" altLang="ja-JP" sz="1400" b="1" i="0" u="none" strike="noStrike" baseline="0" dirty="0"/>
              <a:t>(</a:t>
            </a:r>
            <a:r>
              <a:rPr lang="ja-JP" altLang="en-US" sz="1400" b="1" i="0" u="none" strike="noStrike" baseline="0" dirty="0"/>
              <a:t>令和</a:t>
            </a:r>
            <a:r>
              <a:rPr lang="en-US" altLang="ja-JP" sz="1400" b="1" i="0" u="none" strike="noStrike" baseline="0" dirty="0"/>
              <a:t>7 </a:t>
            </a:r>
            <a:r>
              <a:rPr lang="ja-JP" altLang="en-US" sz="1400" b="1" i="0" u="none" strike="noStrike" baseline="0" dirty="0"/>
              <a:t>年</a:t>
            </a:r>
            <a:r>
              <a:rPr lang="en-US" altLang="ja-JP" sz="1400" b="1" i="0" u="none" strike="noStrike" baseline="0" dirty="0"/>
              <a:t>12 </a:t>
            </a:r>
            <a:r>
              <a:rPr lang="ja-JP" altLang="en-US" sz="1400" b="1" i="0" u="none" strike="noStrike" baseline="0" dirty="0"/>
              <a:t>月</a:t>
            </a:r>
            <a:r>
              <a:rPr lang="en-US" altLang="ja-JP" sz="1400" b="1" i="0" u="none" strike="noStrike" baseline="0" dirty="0"/>
              <a:t>4 </a:t>
            </a:r>
            <a:r>
              <a:rPr lang="ja-JP" altLang="en-US" sz="1400" b="1" i="0" u="none" strike="noStrike" baseline="0" dirty="0"/>
              <a:t>日</a:t>
            </a:r>
            <a:r>
              <a:rPr lang="en-US" altLang="ja-JP" sz="1400" b="1" i="0" u="none" strike="noStrike" baseline="0" dirty="0"/>
              <a:t>)</a:t>
            </a:r>
            <a:r>
              <a:rPr lang="ja-JP" altLang="en-US" sz="1400" b="1" i="0" u="none" strike="noStrike" baseline="0" dirty="0"/>
              <a:t>＞</a:t>
            </a:r>
            <a:endParaRPr lang="ja-JP" altLang="en-US" sz="4400" b="1" dirty="0"/>
          </a:p>
        </p:txBody>
      </p:sp>
      <p:sp>
        <p:nvSpPr>
          <p:cNvPr id="10" name="テキスト ボックス 9">
            <a:extLst>
              <a:ext uri="{FF2B5EF4-FFF2-40B4-BE49-F238E27FC236}">
                <a16:creationId xmlns:a16="http://schemas.microsoft.com/office/drawing/2014/main" id="{FCBAFC0A-719D-9E5F-BBA7-045ABC4D7233}"/>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1" name="フッター プレースホルダー 5">
            <a:extLst>
              <a:ext uri="{FF2B5EF4-FFF2-40B4-BE49-F238E27FC236}">
                <a16:creationId xmlns:a16="http://schemas.microsoft.com/office/drawing/2014/main" id="{C20E0946-7564-D0E8-8C08-8DB28C5D7699}"/>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331023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CB42C-4A15-E4B3-BBB6-F112AC2EB0F7}"/>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02D276DB-59FB-1000-5059-8E4E23B307D6}"/>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55CA9B06-9340-5828-C50D-A51FB005361E}"/>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13</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E349FB3D-DE9C-5A7B-624F-33825F7AC4BF}"/>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084E064D-C758-5E17-4D61-9F468574DCFC}"/>
              </a:ext>
            </a:extLst>
          </p:cNvPr>
          <p:cNvGrpSpPr>
            <a:grpSpLocks noGrp="1" noUngrp="1" noRot="1" noMove="1" noResize="1"/>
          </p:cNvGrpSpPr>
          <p:nvPr/>
        </p:nvGrpSpPr>
        <p:grpSpPr>
          <a:xfrm>
            <a:off x="-12700" y="6176283"/>
            <a:ext cx="1823355" cy="677439"/>
            <a:chOff x="-23586" y="5980339"/>
            <a:chExt cx="1823355" cy="677439"/>
          </a:xfrm>
        </p:grpSpPr>
        <p:sp>
          <p:nvSpPr>
            <p:cNvPr id="7" name="フッター プレースホルダー 5">
              <a:extLst>
                <a:ext uri="{FF2B5EF4-FFF2-40B4-BE49-F238E27FC236}">
                  <a16:creationId xmlns:a16="http://schemas.microsoft.com/office/drawing/2014/main" id="{09B021E8-4929-F079-A5F5-FF3B6C3DEE6A}"/>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037EA071-26A7-1CA2-4182-26D22E3CACE7}"/>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27</a:t>
              </a:r>
              <a:r>
                <a:rPr kumimoji="1" lang="ja-JP" altLang="en-US" sz="1400" dirty="0"/>
                <a:t>ページ</a:t>
              </a:r>
            </a:p>
          </p:txBody>
        </p:sp>
      </p:grpSp>
      <p:pic>
        <p:nvPicPr>
          <p:cNvPr id="3" name="図 2">
            <a:extLst>
              <a:ext uri="{FF2B5EF4-FFF2-40B4-BE49-F238E27FC236}">
                <a16:creationId xmlns:a16="http://schemas.microsoft.com/office/drawing/2014/main" id="{7F5A3400-693C-649F-F678-DB5825CDBA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1FFCE4E3-6008-8BD9-7421-5FD26AA593FA}"/>
              </a:ext>
            </a:extLst>
          </p:cNvPr>
          <p:cNvGrpSpPr/>
          <p:nvPr/>
        </p:nvGrpSpPr>
        <p:grpSpPr>
          <a:xfrm>
            <a:off x="605844" y="1984109"/>
            <a:ext cx="7175629" cy="474365"/>
            <a:chOff x="668991" y="1990902"/>
            <a:chExt cx="4073622" cy="474365"/>
          </a:xfrm>
        </p:grpSpPr>
        <p:sp>
          <p:nvSpPr>
            <p:cNvPr id="11" name="テキスト ボックス 10">
              <a:extLst>
                <a:ext uri="{FF2B5EF4-FFF2-40B4-BE49-F238E27FC236}">
                  <a16:creationId xmlns:a16="http://schemas.microsoft.com/office/drawing/2014/main" id="{C262FCC4-0F57-36B4-6E45-C21734D02194}"/>
                </a:ext>
              </a:extLst>
            </p:cNvPr>
            <p:cNvSpPr txBox="1"/>
            <p:nvPr/>
          </p:nvSpPr>
          <p:spPr>
            <a:xfrm>
              <a:off x="668991" y="1990902"/>
              <a:ext cx="681015" cy="461665"/>
            </a:xfrm>
            <a:prstGeom prst="homePlate">
              <a:avLst/>
            </a:prstGeom>
            <a:solidFill>
              <a:srgbClr val="F08200"/>
            </a:solidFill>
          </p:spPr>
          <p:txBody>
            <a:bodyPr wrap="square" rtlCol="0" anchor="ctr">
              <a:spAutoFit/>
            </a:bodyPr>
            <a:lstStyle/>
            <a:p>
              <a:pPr algn="ctr"/>
              <a:r>
                <a:rPr lang="ja-JP" altLang="en-US" sz="2400" b="1" dirty="0">
                  <a:solidFill>
                    <a:schemeClr val="bg1"/>
                  </a:solidFill>
                </a:rPr>
                <a:t>参考</a:t>
              </a:r>
              <a:endParaRPr kumimoji="1"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528A8893-43D3-D0F1-038C-6AA0AAB82219}"/>
                </a:ext>
              </a:extLst>
            </p:cNvPr>
            <p:cNvSpPr txBox="1"/>
            <p:nvPr/>
          </p:nvSpPr>
          <p:spPr>
            <a:xfrm>
              <a:off x="1363265" y="2003602"/>
              <a:ext cx="3379348" cy="461665"/>
            </a:xfrm>
            <a:prstGeom prst="rect">
              <a:avLst/>
            </a:prstGeom>
            <a:noFill/>
          </p:spPr>
          <p:txBody>
            <a:bodyPr wrap="square">
              <a:spAutoFit/>
            </a:bodyPr>
            <a:lstStyle/>
            <a:p>
              <a:r>
                <a:rPr lang="ja-JP" altLang="en-US" sz="2400" b="1" dirty="0"/>
                <a:t>紹介状なしで大病院を受診した場合</a:t>
              </a:r>
            </a:p>
          </p:txBody>
        </p:sp>
      </p:grpSp>
      <p:sp>
        <p:nvSpPr>
          <p:cNvPr id="15" name="テキスト ボックス 14">
            <a:extLst>
              <a:ext uri="{FF2B5EF4-FFF2-40B4-BE49-F238E27FC236}">
                <a16:creationId xmlns:a16="http://schemas.microsoft.com/office/drawing/2014/main" id="{AB9553DE-1965-9A52-0F86-FFD754D7092A}"/>
              </a:ext>
            </a:extLst>
          </p:cNvPr>
          <p:cNvSpPr txBox="1"/>
          <p:nvPr/>
        </p:nvSpPr>
        <p:spPr>
          <a:xfrm>
            <a:off x="541443" y="2623406"/>
            <a:ext cx="5014808" cy="1631216"/>
          </a:xfrm>
          <a:prstGeom prst="rect">
            <a:avLst/>
          </a:prstGeom>
          <a:noFill/>
        </p:spPr>
        <p:txBody>
          <a:bodyPr wrap="square">
            <a:spAutoFit/>
          </a:bodyPr>
          <a:lstStyle/>
          <a:p>
            <a:pPr algn="l"/>
            <a:r>
              <a:rPr lang="ja-JP" altLang="en-US" sz="2000" i="0" u="none" strike="noStrike" baseline="0" dirty="0"/>
              <a:t>大病院</a:t>
            </a:r>
            <a:r>
              <a:rPr lang="en-US" altLang="ja-JP" sz="2000" i="0" u="none" strike="noStrike" baseline="30000" dirty="0"/>
              <a:t>※</a:t>
            </a:r>
            <a:r>
              <a:rPr lang="ja-JP" altLang="en-US" sz="2000" i="0" u="none" strike="noStrike" baseline="0" dirty="0"/>
              <a:t>は、救急や重症患者の治療を担う役割があるため、紹介状なしで大病院を受診すると、診察料の他に各病院で設定した</a:t>
            </a:r>
            <a:r>
              <a:rPr lang="ja-JP" altLang="en-US" sz="2000" b="1" i="0" u="none" strike="noStrike" baseline="0" dirty="0"/>
              <a:t>「特別の料金」</a:t>
            </a:r>
            <a:r>
              <a:rPr lang="ja-JP" altLang="en-US" sz="2000" i="0" u="none" strike="noStrike" baseline="0" dirty="0"/>
              <a:t>がかかります（緊急時などのやむを得ない場合を除く）。</a:t>
            </a:r>
            <a:endParaRPr lang="en-US" altLang="ja-JP" sz="2000" i="0" u="none" strike="noStrike" baseline="0" dirty="0"/>
          </a:p>
        </p:txBody>
      </p:sp>
      <p:sp>
        <p:nvSpPr>
          <p:cNvPr id="17" name="テキスト ボックス 16">
            <a:extLst>
              <a:ext uri="{FF2B5EF4-FFF2-40B4-BE49-F238E27FC236}">
                <a16:creationId xmlns:a16="http://schemas.microsoft.com/office/drawing/2014/main" id="{70398662-62D5-771F-94CF-CBFBB9B78996}"/>
              </a:ext>
            </a:extLst>
          </p:cNvPr>
          <p:cNvSpPr txBox="1"/>
          <p:nvPr/>
        </p:nvSpPr>
        <p:spPr>
          <a:xfrm>
            <a:off x="479425" y="4308209"/>
            <a:ext cx="5127625" cy="830997"/>
          </a:xfrm>
          <a:prstGeom prst="rect">
            <a:avLst/>
          </a:prstGeom>
          <a:noFill/>
        </p:spPr>
        <p:txBody>
          <a:bodyPr wrap="square">
            <a:spAutoFit/>
          </a:bodyPr>
          <a:lstStyle/>
          <a:p>
            <a:pPr algn="l"/>
            <a:r>
              <a:rPr lang="en-US" altLang="ja-JP" sz="1600" i="0" u="none" strike="noStrike" baseline="0" dirty="0"/>
              <a:t>※</a:t>
            </a:r>
            <a:r>
              <a:rPr lang="ja-JP" altLang="en-US" sz="1600" i="0" u="none" strike="noStrike" baseline="0" dirty="0"/>
              <a:t>「大病院」は、特定機能病院、一般病床</a:t>
            </a:r>
            <a:r>
              <a:rPr lang="en-US" altLang="ja-JP" sz="1600" i="0" u="none" strike="noStrike" baseline="0" dirty="0"/>
              <a:t>200 </a:t>
            </a:r>
            <a:r>
              <a:rPr lang="ja-JP" altLang="en-US" sz="1600" i="0" u="none" strike="noStrike" baseline="0" dirty="0"/>
              <a:t>床以上</a:t>
            </a:r>
            <a:endParaRPr lang="en-US" altLang="ja-JP" sz="1600" i="0" u="none" strike="noStrike" baseline="0" dirty="0"/>
          </a:p>
          <a:p>
            <a:pPr algn="l"/>
            <a:r>
              <a:rPr lang="ja-JP" altLang="en-US" sz="1600" dirty="0"/>
              <a:t>　</a:t>
            </a:r>
            <a:r>
              <a:rPr lang="ja-JP" altLang="en-US" sz="1600" i="0" u="none" strike="noStrike" baseline="0" dirty="0"/>
              <a:t>の地域医療支援病院、一般病床</a:t>
            </a:r>
            <a:r>
              <a:rPr lang="en-US" altLang="ja-JP" sz="1600" i="0" u="none" strike="noStrike" baseline="0" dirty="0"/>
              <a:t>200 </a:t>
            </a:r>
            <a:r>
              <a:rPr lang="ja-JP" altLang="en-US" sz="1600" i="0" u="none" strike="noStrike" baseline="0" dirty="0"/>
              <a:t>床以上の紹介受</a:t>
            </a:r>
            <a:endParaRPr lang="en-US" altLang="ja-JP" sz="1600" i="0" u="none" strike="noStrike" baseline="0" dirty="0"/>
          </a:p>
          <a:p>
            <a:pPr algn="l"/>
            <a:r>
              <a:rPr lang="ja-JP" altLang="en-US" sz="1600" dirty="0"/>
              <a:t>　</a:t>
            </a:r>
            <a:r>
              <a:rPr lang="ja-JP" altLang="en-US" sz="1600" i="0" u="none" strike="noStrike" baseline="0" dirty="0"/>
              <a:t>診重点医療機関。</a:t>
            </a:r>
            <a:endParaRPr lang="ja-JP" altLang="en-US" sz="1600" dirty="0"/>
          </a:p>
        </p:txBody>
      </p:sp>
      <p:pic>
        <p:nvPicPr>
          <p:cNvPr id="16" name="図 15">
            <a:extLst>
              <a:ext uri="{FF2B5EF4-FFF2-40B4-BE49-F238E27FC236}">
                <a16:creationId xmlns:a16="http://schemas.microsoft.com/office/drawing/2014/main" id="{2D88262B-5720-7047-826C-BD8A606D51FB}"/>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5620082" y="2751842"/>
            <a:ext cx="6264476" cy="2252396"/>
          </a:xfrm>
          <a:prstGeom prst="rect">
            <a:avLst/>
          </a:prstGeom>
        </p:spPr>
      </p:pic>
      <p:sp>
        <p:nvSpPr>
          <p:cNvPr id="14" name="テキスト ボックス 13">
            <a:extLst>
              <a:ext uri="{FF2B5EF4-FFF2-40B4-BE49-F238E27FC236}">
                <a16:creationId xmlns:a16="http://schemas.microsoft.com/office/drawing/2014/main" id="{CAEEB15D-0170-EA65-6A0A-696D13C72C50}"/>
              </a:ext>
            </a:extLst>
          </p:cNvPr>
          <p:cNvSpPr txBox="1"/>
          <p:nvPr/>
        </p:nvSpPr>
        <p:spPr>
          <a:xfrm>
            <a:off x="764353" y="5258355"/>
            <a:ext cx="10908000" cy="828000"/>
          </a:xfrm>
          <a:prstGeom prst="roundRect">
            <a:avLst>
              <a:gd name="adj" fmla="val 45143"/>
            </a:avLst>
          </a:prstGeom>
          <a:solidFill>
            <a:srgbClr val="FEE792"/>
          </a:solidFill>
        </p:spPr>
        <p:txBody>
          <a:bodyPr wrap="square">
            <a:spAutoFit/>
          </a:bodyPr>
          <a:lstStyle/>
          <a:p>
            <a:pPr algn="l"/>
            <a:r>
              <a:rPr lang="ja-JP" altLang="en-US" b="1" i="0" u="none" strike="noStrike" baseline="0" dirty="0"/>
              <a:t> 健康の相談や体の不調を感じたときは、まずは身近な診療所やクリニックなどを受診しましょう。</a:t>
            </a:r>
            <a:endParaRPr lang="en-US" altLang="ja-JP" b="1" i="0" u="none" strike="noStrike" baseline="0" dirty="0"/>
          </a:p>
          <a:p>
            <a:pPr algn="l"/>
            <a:r>
              <a:rPr lang="ja-JP" altLang="en-US" b="1" i="0" u="none" strike="noStrike" baseline="0" dirty="0"/>
              <a:t> 必要に応じて適切な医療機関を紹介してもらえます。</a:t>
            </a:r>
          </a:p>
        </p:txBody>
      </p:sp>
      <p:sp>
        <p:nvSpPr>
          <p:cNvPr id="21" name="テキスト ボックス 20">
            <a:extLst>
              <a:ext uri="{FF2B5EF4-FFF2-40B4-BE49-F238E27FC236}">
                <a16:creationId xmlns:a16="http://schemas.microsoft.com/office/drawing/2014/main" id="{217A6360-7BFE-55DB-FF34-F2040EF51D85}"/>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3EF7F904-09A0-EFF0-83C9-F34F716BE2B9}"/>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789051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12D7A-7F24-C382-15E6-6D93589C4636}"/>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071D6037-798D-D07D-46F8-5D1F8F69C573}"/>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2C3F409D-F3CA-E35A-3689-57D02C9ACB53}"/>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2</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665E44D4-B785-90B4-29BC-2DF4595420E3}"/>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4C8671AC-8DF0-F8A4-67D2-E5B95983E0BA}"/>
              </a:ext>
            </a:extLst>
          </p:cNvPr>
          <p:cNvGrpSpPr>
            <a:grpSpLocks noGrp="1" noUngrp="1" noRot="1" noMove="1" noResize="1"/>
          </p:cNvGrpSpPr>
          <p:nvPr/>
        </p:nvGrpSpPr>
        <p:grpSpPr>
          <a:xfrm>
            <a:off x="-19050" y="6176283"/>
            <a:ext cx="1823355" cy="677439"/>
            <a:chOff x="-29936" y="5980339"/>
            <a:chExt cx="1823355" cy="677439"/>
          </a:xfrm>
        </p:grpSpPr>
        <p:sp>
          <p:nvSpPr>
            <p:cNvPr id="7" name="フッター プレースホルダー 5">
              <a:extLst>
                <a:ext uri="{FF2B5EF4-FFF2-40B4-BE49-F238E27FC236}">
                  <a16:creationId xmlns:a16="http://schemas.microsoft.com/office/drawing/2014/main" id="{F769C7B2-992E-F5BC-DF21-87FE1CFB7072}"/>
                </a:ext>
              </a:extLst>
            </p:cNvPr>
            <p:cNvSpPr txBox="1">
              <a:spLocks noGrp="1" noRot="1" noMove="1" noResize="1" noEditPoints="1" noAdjustHandles="1" noChangeArrowheads="1" noChangeShapeType="1"/>
            </p:cNvSpPr>
            <p:nvPr/>
          </p:nvSpPr>
          <p:spPr>
            <a:xfrm>
              <a:off x="-2993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F36114C4-6490-3792-6439-BD66798BA1D8}"/>
                </a:ext>
              </a:extLst>
            </p:cNvPr>
            <p:cNvSpPr txBox="1">
              <a:spLocks noGrp="1" noRot="1" noMove="1" noResize="1" noEditPoints="1" noAdjustHandles="1" noChangeArrowheads="1" noChangeShapeType="1"/>
            </p:cNvSpPr>
            <p:nvPr/>
          </p:nvSpPr>
          <p:spPr>
            <a:xfrm>
              <a:off x="-25401" y="6350001"/>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24</a:t>
              </a:r>
              <a:r>
                <a:rPr kumimoji="1" lang="ja-JP" altLang="en-US" sz="1400" dirty="0"/>
                <a:t>ページ</a:t>
              </a:r>
            </a:p>
          </p:txBody>
        </p:sp>
      </p:grpSp>
      <p:pic>
        <p:nvPicPr>
          <p:cNvPr id="3" name="図 2">
            <a:extLst>
              <a:ext uri="{FF2B5EF4-FFF2-40B4-BE49-F238E27FC236}">
                <a16:creationId xmlns:a16="http://schemas.microsoft.com/office/drawing/2014/main" id="{88D68A9F-F05F-9D6A-BC1D-5F02E7BF0C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aphicFrame>
        <p:nvGraphicFramePr>
          <p:cNvPr id="15" name="表 14">
            <a:extLst>
              <a:ext uri="{FF2B5EF4-FFF2-40B4-BE49-F238E27FC236}">
                <a16:creationId xmlns:a16="http://schemas.microsoft.com/office/drawing/2014/main" id="{7CCF8C49-1A45-90CF-514C-4A8481A3A613}"/>
              </a:ext>
            </a:extLst>
          </p:cNvPr>
          <p:cNvGraphicFramePr>
            <a:graphicFrameLocks noGrp="1" noDrilldown="1" noMove="1" noResize="1"/>
          </p:cNvGraphicFramePr>
          <p:nvPr/>
        </p:nvGraphicFramePr>
        <p:xfrm>
          <a:off x="338436" y="2034603"/>
          <a:ext cx="11692927" cy="3701230"/>
        </p:xfrm>
        <a:graphic>
          <a:graphicData uri="http://schemas.openxmlformats.org/drawingml/2006/table">
            <a:tbl>
              <a:tblPr firstRow="1" bandRow="1">
                <a:tableStyleId>{5C22544A-7EE6-4342-B048-85BDC9FD1C3A}</a:tableStyleId>
              </a:tblPr>
              <a:tblGrid>
                <a:gridCol w="1154460">
                  <a:extLst>
                    <a:ext uri="{9D8B030D-6E8A-4147-A177-3AD203B41FA5}">
                      <a16:colId xmlns:a16="http://schemas.microsoft.com/office/drawing/2014/main" val="3266257451"/>
                    </a:ext>
                  </a:extLst>
                </a:gridCol>
                <a:gridCol w="3356540">
                  <a:extLst>
                    <a:ext uri="{9D8B030D-6E8A-4147-A177-3AD203B41FA5}">
                      <a16:colId xmlns:a16="http://schemas.microsoft.com/office/drawing/2014/main" val="73783933"/>
                    </a:ext>
                  </a:extLst>
                </a:gridCol>
                <a:gridCol w="3016577">
                  <a:extLst>
                    <a:ext uri="{9D8B030D-6E8A-4147-A177-3AD203B41FA5}">
                      <a16:colId xmlns:a16="http://schemas.microsoft.com/office/drawing/2014/main" val="3008760553"/>
                    </a:ext>
                  </a:extLst>
                </a:gridCol>
                <a:gridCol w="4165350">
                  <a:extLst>
                    <a:ext uri="{9D8B030D-6E8A-4147-A177-3AD203B41FA5}">
                      <a16:colId xmlns:a16="http://schemas.microsoft.com/office/drawing/2014/main" val="3357101978"/>
                    </a:ext>
                  </a:extLst>
                </a:gridCol>
              </a:tblGrid>
              <a:tr h="363889">
                <a:tc rowSpan="2">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dirty="0"/>
                        <a:t>①任意継続</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84A9D"/>
                    </a:solidFill>
                  </a:tcPr>
                </a:tc>
                <a:tc>
                  <a:txBody>
                    <a:bodyPr/>
                    <a:lstStyle/>
                    <a:p>
                      <a:pPr algn="ctr"/>
                      <a:r>
                        <a:rPr kumimoji="1" lang="ja-JP" altLang="en-US" dirty="0"/>
                        <a:t>②国民健康保険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84A9D"/>
                    </a:solidFill>
                  </a:tcPr>
                </a:tc>
                <a:tc>
                  <a:txBody>
                    <a:bodyPr/>
                    <a:lstStyle/>
                    <a:p>
                      <a:pPr algn="ctr"/>
                      <a:r>
                        <a:rPr kumimoji="1" lang="ja-JP" altLang="en-US" dirty="0"/>
                        <a:t>③被用者保険の被扶養者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84A9D"/>
                    </a:solidFill>
                  </a:tcPr>
                </a:tc>
                <a:extLst>
                  <a:ext uri="{0D108BD9-81ED-4DB2-BD59-A6C34878D82A}">
                    <a16:rowId xmlns:a16="http://schemas.microsoft.com/office/drawing/2014/main" val="2341559586"/>
                  </a:ext>
                </a:extLst>
              </a:tr>
              <a:tr h="531205">
                <a:tc vMerge="1">
                  <a:txBody>
                    <a:bodyPr/>
                    <a:lstStyle/>
                    <a:p>
                      <a:endParaRPr kumimoji="1" lang="ja-JP" alt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EEE"/>
                    </a:solidFill>
                  </a:tcPr>
                </a:tc>
                <a:tc>
                  <a:txBody>
                    <a:bodyPr/>
                    <a:lstStyle/>
                    <a:p>
                      <a:pPr algn="ctr"/>
                      <a:r>
                        <a:rPr kumimoji="1" lang="ja-JP" altLang="en-US" sz="1400" b="1" dirty="0">
                          <a:solidFill>
                            <a:sysClr val="windowText" lastClr="000000"/>
                          </a:solidFill>
                        </a:rPr>
                        <a:t>それまで加入していた健康保険組合</a:t>
                      </a:r>
                      <a:endParaRPr kumimoji="1" lang="en-US" altLang="ja-JP" sz="1400" b="1" dirty="0">
                        <a:solidFill>
                          <a:sysClr val="windowText" lastClr="000000"/>
                        </a:solidFill>
                      </a:endParaRPr>
                    </a:p>
                    <a:p>
                      <a:pPr algn="ctr"/>
                      <a:r>
                        <a:rPr kumimoji="1" lang="ja-JP" altLang="en-US" sz="1400" b="1" dirty="0">
                          <a:solidFill>
                            <a:sysClr val="windowText" lastClr="000000"/>
                          </a:solidFill>
                        </a:rPr>
                        <a:t>などに継続して加入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EEE"/>
                    </a:solidFill>
                  </a:tcPr>
                </a:tc>
                <a:tc>
                  <a:txBody>
                    <a:bodyPr/>
                    <a:lstStyle/>
                    <a:p>
                      <a:pPr algn="ctr"/>
                      <a:r>
                        <a:rPr kumimoji="1" lang="ja-JP" altLang="en-US" sz="1400" b="1" dirty="0">
                          <a:solidFill>
                            <a:sysClr val="windowText" lastClr="000000"/>
                          </a:solidFill>
                        </a:rPr>
                        <a:t>①③④に加入しない場合に加入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EEE"/>
                    </a:solidFill>
                  </a:tcPr>
                </a:tc>
                <a:tc>
                  <a:txBody>
                    <a:bodyPr/>
                    <a:lstStyle/>
                    <a:p>
                      <a:pPr algn="ctr"/>
                      <a:r>
                        <a:rPr kumimoji="1" lang="ja-JP" altLang="en-US" sz="1400" b="1" dirty="0">
                          <a:solidFill>
                            <a:sysClr val="windowText" lastClr="000000"/>
                          </a:solidFill>
                        </a:rPr>
                        <a:t>配偶者や子どもが加入している健康保険組合などに被扶養者として加入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EEE"/>
                    </a:solidFill>
                  </a:tcPr>
                </a:tc>
                <a:extLst>
                  <a:ext uri="{0D108BD9-81ED-4DB2-BD59-A6C34878D82A}">
                    <a16:rowId xmlns:a16="http://schemas.microsoft.com/office/drawing/2014/main" val="2535960900"/>
                  </a:ext>
                </a:extLst>
              </a:tr>
              <a:tr h="303241">
                <a:tc>
                  <a:txBody>
                    <a:bodyPr/>
                    <a:lstStyle/>
                    <a:p>
                      <a:pPr algn="ctr"/>
                      <a:r>
                        <a:rPr kumimoji="1" lang="ja-JP" altLang="en-US" sz="1400" b="1" dirty="0"/>
                        <a:t>適用期間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EEE"/>
                    </a:solidFill>
                  </a:tcPr>
                </a:tc>
                <a:tc>
                  <a:txBody>
                    <a:bodyPr/>
                    <a:lstStyle/>
                    <a:p>
                      <a:pPr algn="ctr"/>
                      <a:r>
                        <a:rPr kumimoji="1" lang="ja-JP" altLang="en-US" sz="1200" b="1" dirty="0">
                          <a:highlight>
                            <a:srgbClr val="FFFCDB"/>
                          </a:highlight>
                        </a:rPr>
                        <a:t>退職後</a:t>
                      </a:r>
                      <a:r>
                        <a:rPr kumimoji="1" lang="en-US" altLang="ja-JP" sz="1200" b="1" dirty="0">
                          <a:highlight>
                            <a:srgbClr val="FFFCDB"/>
                          </a:highlight>
                        </a:rPr>
                        <a:t>2</a:t>
                      </a:r>
                      <a:r>
                        <a:rPr kumimoji="1" lang="ja-JP" altLang="en-US" sz="1200" b="1" dirty="0">
                          <a:highlight>
                            <a:srgbClr val="FFFCDB"/>
                          </a:highlight>
                        </a:rPr>
                        <a:t>年間</a:t>
                      </a:r>
                      <a:r>
                        <a:rPr kumimoji="1" lang="ja-JP" altLang="en-US" sz="1200" b="1" dirty="0"/>
                        <a:t>（任意の脱退可）</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1" dirty="0"/>
                        <a:t>原則</a:t>
                      </a:r>
                      <a:r>
                        <a:rPr kumimoji="1" lang="en-US" altLang="ja-JP" sz="1200" b="1" dirty="0"/>
                        <a:t>75</a:t>
                      </a:r>
                      <a:r>
                        <a:rPr kumimoji="1" lang="ja-JP" altLang="en-US" sz="1200" b="1" dirty="0"/>
                        <a:t>歳になるまで</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dirty="0"/>
                        <a:t>原則</a:t>
                      </a:r>
                      <a:r>
                        <a:rPr kumimoji="1" lang="en-US" altLang="ja-JP" sz="1200" b="1" dirty="0"/>
                        <a:t>75</a:t>
                      </a:r>
                      <a:r>
                        <a:rPr kumimoji="1" lang="ja-JP" altLang="en-US" sz="1200" b="1" dirty="0"/>
                        <a:t>歳になるまで</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28056700"/>
                  </a:ext>
                </a:extLst>
              </a:tr>
              <a:tr h="471024">
                <a:tc>
                  <a:txBody>
                    <a:bodyPr/>
                    <a:lstStyle/>
                    <a:p>
                      <a:pPr algn="ctr"/>
                      <a:r>
                        <a:rPr kumimoji="1" lang="ja-JP" altLang="en-US" sz="1400" b="1" dirty="0"/>
                        <a:t>加入条件</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EEE"/>
                    </a:solidFill>
                  </a:tcPr>
                </a:tc>
                <a:tc>
                  <a:txBody>
                    <a:bodyPr/>
                    <a:lstStyle/>
                    <a:p>
                      <a:r>
                        <a:rPr kumimoji="1" lang="ja-JP" altLang="en-US" sz="1200" b="1" dirty="0"/>
                        <a:t>退職日まで継続して</a:t>
                      </a:r>
                      <a:r>
                        <a:rPr kumimoji="1" lang="en-US" altLang="ja-JP" sz="1200" b="1" dirty="0"/>
                        <a:t>2</a:t>
                      </a:r>
                      <a:r>
                        <a:rPr kumimoji="1" lang="ja-JP" altLang="en-US" sz="1200" b="1" dirty="0"/>
                        <a:t>カ月以上加入していた人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1" dirty="0"/>
                        <a:t>なし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1" dirty="0"/>
                        <a:t>年収</a:t>
                      </a:r>
                      <a:r>
                        <a:rPr kumimoji="1" lang="en-US" altLang="ja-JP" sz="1200" b="1" dirty="0"/>
                        <a:t>130</a:t>
                      </a:r>
                      <a:r>
                        <a:rPr kumimoji="1" lang="ja-JP" altLang="en-US" sz="1200" b="1" dirty="0"/>
                        <a:t>万円（</a:t>
                      </a:r>
                      <a:r>
                        <a:rPr kumimoji="1" lang="en-US" altLang="ja-JP" sz="1200" b="1" dirty="0"/>
                        <a:t>60</a:t>
                      </a:r>
                      <a:r>
                        <a:rPr kumimoji="1" lang="ja-JP" altLang="en-US" sz="1200" b="1" dirty="0"/>
                        <a:t>歳以上や障害者は</a:t>
                      </a:r>
                      <a:r>
                        <a:rPr kumimoji="1" lang="en-US" altLang="ja-JP" sz="1200" b="1" dirty="0"/>
                        <a:t>180</a:t>
                      </a:r>
                      <a:r>
                        <a:rPr kumimoji="1" lang="ja-JP" altLang="en-US" sz="1200" b="1" dirty="0"/>
                        <a:t>万円）未満で、</a:t>
                      </a:r>
                      <a:endParaRPr kumimoji="1" lang="en-US" altLang="ja-JP" sz="1200" b="1" dirty="0"/>
                    </a:p>
                    <a:p>
                      <a:r>
                        <a:rPr kumimoji="1" lang="ja-JP" altLang="en-US" sz="1200" b="1" dirty="0"/>
                        <a:t>被保険者の収入の原則</a:t>
                      </a:r>
                      <a:r>
                        <a:rPr kumimoji="1" lang="en-US" altLang="ja-JP" sz="1200" b="1" dirty="0"/>
                        <a:t>2</a:t>
                      </a:r>
                      <a:r>
                        <a:rPr kumimoji="1" lang="ja-JP" altLang="en-US" sz="1200" b="1" dirty="0"/>
                        <a:t>分の</a:t>
                      </a:r>
                      <a:r>
                        <a:rPr kumimoji="1" lang="en-US" altLang="ja-JP" sz="1200" b="1" dirty="0"/>
                        <a:t>1</a:t>
                      </a:r>
                      <a:r>
                        <a:rPr kumimoji="1" lang="ja-JP" altLang="en-US" sz="1200" b="1" dirty="0"/>
                        <a:t>未満などの条件あり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06997666"/>
                  </a:ext>
                </a:extLst>
              </a:tr>
              <a:tr h="1182638">
                <a:tc>
                  <a:txBody>
                    <a:bodyPr/>
                    <a:lstStyle/>
                    <a:p>
                      <a:pPr algn="ctr"/>
                      <a:r>
                        <a:rPr kumimoji="1" lang="ja-JP" altLang="en-US" sz="1400" b="1" dirty="0"/>
                        <a:t>保険料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EEE"/>
                    </a:solidFill>
                  </a:tcPr>
                </a:tc>
                <a:tc>
                  <a:txBody>
                    <a:bodyPr/>
                    <a:lstStyle/>
                    <a:p>
                      <a:r>
                        <a:rPr kumimoji="1" lang="ja-JP" altLang="en-US" sz="1200" b="1" dirty="0"/>
                        <a:t>・全額自己負担</a:t>
                      </a:r>
                      <a:endParaRPr kumimoji="1" lang="en-US" altLang="ja-JP" sz="1200" b="1" dirty="0"/>
                    </a:p>
                    <a:p>
                      <a:r>
                        <a:rPr kumimoji="1" lang="ja-JP" altLang="en-US" sz="1200" b="1" dirty="0"/>
                        <a:t>・被扶養者の保険料は不要</a:t>
                      </a:r>
                      <a:endParaRPr kumimoji="1" lang="en-US" altLang="ja-JP" sz="1200" b="1" dirty="0"/>
                    </a:p>
                    <a:p>
                      <a:r>
                        <a:rPr kumimoji="1" lang="ja-JP" altLang="en-US" sz="1200" b="1" dirty="0"/>
                        <a:t>・「</a:t>
                      </a:r>
                      <a:r>
                        <a:rPr kumimoji="1" lang="en-US" altLang="ja-JP" sz="1200" b="1" dirty="0"/>
                        <a:t>A</a:t>
                      </a:r>
                      <a:r>
                        <a:rPr kumimoji="1" lang="ja-JP" altLang="en-US" sz="1200" b="1" dirty="0"/>
                        <a:t>退職時の標準報酬月額」または「</a:t>
                      </a:r>
                      <a:r>
                        <a:rPr kumimoji="1" lang="en-US" altLang="ja-JP" sz="1200" b="1" dirty="0"/>
                        <a:t>B</a:t>
                      </a:r>
                      <a:r>
                        <a:rPr kumimoji="1" lang="ja-JP" altLang="en-US" sz="1200" b="1" dirty="0"/>
                        <a:t>加入　</a:t>
                      </a:r>
                      <a:endParaRPr kumimoji="1" lang="en-US" altLang="ja-JP" sz="1200" b="1" dirty="0"/>
                    </a:p>
                    <a:p>
                      <a:r>
                        <a:rPr kumimoji="1" lang="ja-JP" altLang="en-US" sz="1200" b="1" dirty="0"/>
                        <a:t>　していた健康保険組合における全被保険者</a:t>
                      </a:r>
                      <a:endParaRPr kumimoji="1" lang="en-US" altLang="ja-JP" sz="1200" b="1" dirty="0"/>
                    </a:p>
                    <a:p>
                      <a:r>
                        <a:rPr kumimoji="1" lang="ja-JP" altLang="en-US" sz="1200" b="1" dirty="0"/>
                        <a:t>　の標準報酬月額の平均額」のいずれか低い</a:t>
                      </a:r>
                      <a:endParaRPr kumimoji="1" lang="en-US" altLang="ja-JP" sz="1200" b="1" dirty="0"/>
                    </a:p>
                    <a:p>
                      <a:r>
                        <a:rPr kumimoji="1" lang="ja-JP" altLang="en-US" sz="1200" b="1" dirty="0"/>
                        <a:t>　金額</a:t>
                      </a:r>
                      <a:r>
                        <a:rPr kumimoji="1" lang="en-US" altLang="ja-JP" sz="1200" b="1" baseline="30000" dirty="0"/>
                        <a:t>※</a:t>
                      </a:r>
                      <a:r>
                        <a:rPr kumimoji="1" lang="en-US" altLang="ja-JP" sz="1200" b="1" dirty="0"/>
                        <a:t>×</a:t>
                      </a:r>
                      <a:r>
                        <a:rPr kumimoji="1" lang="ja-JP" altLang="en-US" sz="1200" b="1" dirty="0"/>
                        <a:t>保険料率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1" dirty="0"/>
                        <a:t>・前年の世帯所得、世帯人数に応じて計</a:t>
                      </a:r>
                      <a:endParaRPr kumimoji="1" lang="en-US" altLang="ja-JP" sz="1200" b="1" dirty="0"/>
                    </a:p>
                    <a:p>
                      <a:r>
                        <a:rPr kumimoji="1" lang="ja-JP" altLang="en-US" sz="1200" b="1" dirty="0"/>
                        <a:t>　算（退職理由によって軽減措置あり） </a:t>
                      </a:r>
                      <a:endParaRPr kumimoji="1" lang="en-US" altLang="ja-JP" sz="1200" b="1" dirty="0"/>
                    </a:p>
                    <a:p>
                      <a:r>
                        <a:rPr kumimoji="1" lang="ja-JP" altLang="en-US" sz="1200" b="1" dirty="0"/>
                        <a:t>・被扶養者の概念はなく、加入者全員が</a:t>
                      </a:r>
                      <a:endParaRPr kumimoji="1" lang="en-US" altLang="ja-JP" sz="1200" b="1" dirty="0"/>
                    </a:p>
                    <a:p>
                      <a:r>
                        <a:rPr kumimoji="1" lang="ja-JP" altLang="en-US" sz="1200" b="1" dirty="0"/>
                        <a:t>　被保険者</a:t>
                      </a:r>
                    </a:p>
                    <a:p>
                      <a:r>
                        <a:rPr kumimoji="1" lang="ja-JP" altLang="en-US" sz="1200" b="1" dirty="0"/>
                        <a:t>・市区町村によって計算方法が異なる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1" dirty="0"/>
                        <a:t>保険料は不要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85987234"/>
                  </a:ext>
                </a:extLst>
              </a:tr>
              <a:tr h="420621">
                <a:tc>
                  <a:txBody>
                    <a:bodyPr/>
                    <a:lstStyle/>
                    <a:p>
                      <a:pPr algn="ctr"/>
                      <a:r>
                        <a:rPr kumimoji="1" lang="ja-JP" altLang="en-US" sz="1400" b="1" dirty="0"/>
                        <a:t>届出の窓口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EEE"/>
                    </a:solidFill>
                  </a:tcPr>
                </a:tc>
                <a:tc>
                  <a:txBody>
                    <a:bodyPr/>
                    <a:lstStyle/>
                    <a:p>
                      <a:r>
                        <a:rPr kumimoji="1" lang="ja-JP" altLang="en-US" sz="1200" b="1" dirty="0"/>
                        <a:t>加入していた協会けんぽの各都道府県支部、健康保険組合、共済組合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1" dirty="0"/>
                        <a:t>住所地の市区町村窓口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1" dirty="0"/>
                        <a:t>配偶者や子どもが加入している</a:t>
                      </a:r>
                      <a:endParaRPr kumimoji="1" lang="en-US" altLang="ja-JP" sz="1200" b="1" dirty="0"/>
                    </a:p>
                    <a:p>
                      <a:r>
                        <a:rPr kumimoji="1" lang="ja-JP" altLang="en-US" sz="1200" b="1" dirty="0"/>
                        <a:t>協会けんぽの各都道府県支部、健康保険組合、共済組合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47173737"/>
                  </a:ext>
                </a:extLst>
              </a:tr>
              <a:tr h="382521">
                <a:tc>
                  <a:txBody>
                    <a:bodyPr/>
                    <a:lstStyle/>
                    <a:p>
                      <a:pPr algn="ctr"/>
                      <a:r>
                        <a:rPr kumimoji="1" lang="ja-JP" altLang="en-US" sz="1400" b="1" dirty="0"/>
                        <a:t>届出の期限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EEE"/>
                    </a:solidFill>
                  </a:tcPr>
                </a:tc>
                <a:tc>
                  <a:txBody>
                    <a:bodyPr/>
                    <a:lstStyle/>
                    <a:p>
                      <a:pPr algn="ctr"/>
                      <a:r>
                        <a:rPr kumimoji="1" lang="ja-JP" altLang="en-US" sz="1200" b="1" dirty="0"/>
                        <a:t>退職後</a:t>
                      </a:r>
                      <a:r>
                        <a:rPr kumimoji="1" lang="en-US" altLang="ja-JP" sz="1200" b="1" dirty="0"/>
                        <a:t>20</a:t>
                      </a:r>
                      <a:r>
                        <a:rPr kumimoji="1" lang="ja-JP" altLang="en-US" sz="1200" b="1" dirty="0"/>
                        <a:t>日以内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1" dirty="0"/>
                        <a:t>退職後</a:t>
                      </a:r>
                      <a:r>
                        <a:rPr kumimoji="1" lang="en-US" altLang="ja-JP" sz="1200" b="1" dirty="0"/>
                        <a:t>14</a:t>
                      </a:r>
                      <a:r>
                        <a:rPr kumimoji="1" lang="ja-JP" altLang="en-US" sz="1200" b="1" dirty="0"/>
                        <a:t>日以内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1" dirty="0"/>
                        <a:t>被扶養者に該当してから</a:t>
                      </a:r>
                      <a:r>
                        <a:rPr kumimoji="1" lang="en-US" altLang="ja-JP" sz="1200" b="1" dirty="0"/>
                        <a:t>5</a:t>
                      </a:r>
                      <a:r>
                        <a:rPr kumimoji="1" lang="ja-JP" altLang="en-US" sz="1200" b="1" dirty="0"/>
                        <a:t>日以内（共済組合は</a:t>
                      </a:r>
                      <a:r>
                        <a:rPr kumimoji="1" lang="en-US" altLang="ja-JP" sz="1200" b="1" dirty="0"/>
                        <a:t>30</a:t>
                      </a:r>
                      <a:r>
                        <a:rPr kumimoji="1" lang="ja-JP" altLang="en-US" sz="1200" b="1" dirty="0"/>
                        <a:t>日以内）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10616161"/>
                  </a:ext>
                </a:extLst>
              </a:tr>
            </a:tbl>
          </a:graphicData>
        </a:graphic>
      </p:graphicFrame>
      <p:sp>
        <p:nvSpPr>
          <p:cNvPr id="18" name="テキスト ボックス 17">
            <a:extLst>
              <a:ext uri="{FF2B5EF4-FFF2-40B4-BE49-F238E27FC236}">
                <a16:creationId xmlns:a16="http://schemas.microsoft.com/office/drawing/2014/main" id="{91721C56-AEB4-C49F-E693-40DBF1C4FEAA}"/>
              </a:ext>
            </a:extLst>
          </p:cNvPr>
          <p:cNvSpPr txBox="1"/>
          <p:nvPr/>
        </p:nvSpPr>
        <p:spPr>
          <a:xfrm>
            <a:off x="1468135" y="5770758"/>
            <a:ext cx="9950723" cy="307777"/>
          </a:xfrm>
          <a:prstGeom prst="rect">
            <a:avLst/>
          </a:prstGeom>
          <a:noFill/>
        </p:spPr>
        <p:txBody>
          <a:bodyPr wrap="square">
            <a:spAutoFit/>
          </a:bodyPr>
          <a:lstStyle/>
          <a:p>
            <a:r>
              <a:rPr lang="en-US" altLang="ja-JP" sz="1400" dirty="0"/>
              <a:t>※</a:t>
            </a:r>
            <a:r>
              <a:rPr lang="ja-JP" altLang="en-US" sz="1400" dirty="0"/>
              <a:t>健康保険組合は、「Aの金額」または「Bを超えA未満の範囲で規約で定める金額」とすることが可能。</a:t>
            </a:r>
          </a:p>
        </p:txBody>
      </p:sp>
      <p:sp>
        <p:nvSpPr>
          <p:cNvPr id="10" name="テキスト ボックス 9">
            <a:extLst>
              <a:ext uri="{FF2B5EF4-FFF2-40B4-BE49-F238E27FC236}">
                <a16:creationId xmlns:a16="http://schemas.microsoft.com/office/drawing/2014/main" id="{0914E81A-05ED-C8C0-D4E7-5D8CD6756702}"/>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1" name="フッター プレースホルダー 5">
            <a:extLst>
              <a:ext uri="{FF2B5EF4-FFF2-40B4-BE49-F238E27FC236}">
                <a16:creationId xmlns:a16="http://schemas.microsoft.com/office/drawing/2014/main" id="{8DB096A4-9F39-9013-6CB4-A5C9728085CC}"/>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768843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01229-1B9F-C690-B8E6-D588F179703C}"/>
            </a:ext>
          </a:extLst>
        </p:cNvPr>
        <p:cNvGrpSpPr/>
        <p:nvPr/>
      </p:nvGrpSpPr>
      <p:grpSpPr>
        <a:xfrm>
          <a:off x="0" y="0"/>
          <a:ext cx="0" cy="0"/>
          <a:chOff x="0" y="0"/>
          <a:chExt cx="0" cy="0"/>
        </a:xfrm>
      </p:grpSpPr>
      <p:pic>
        <p:nvPicPr>
          <p:cNvPr id="11" name="図 10">
            <a:extLst>
              <a:ext uri="{FF2B5EF4-FFF2-40B4-BE49-F238E27FC236}">
                <a16:creationId xmlns:a16="http://schemas.microsoft.com/office/drawing/2014/main" id="{61159098-BAB8-A260-FEFB-A74F9045527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31405" t="17218"/>
          <a:stretch>
            <a:fillRect/>
          </a:stretch>
        </p:blipFill>
        <p:spPr>
          <a:xfrm>
            <a:off x="1160857" y="3106427"/>
            <a:ext cx="10188123" cy="3107876"/>
          </a:xfrm>
          <a:prstGeom prst="rect">
            <a:avLst/>
          </a:prstGeom>
        </p:spPr>
      </p:pic>
      <p:sp>
        <p:nvSpPr>
          <p:cNvPr id="5" name="楕円 4">
            <a:extLst>
              <a:ext uri="{FF2B5EF4-FFF2-40B4-BE49-F238E27FC236}">
                <a16:creationId xmlns:a16="http://schemas.microsoft.com/office/drawing/2014/main" id="{76303B8C-BE88-E5CD-F8EA-ED8F1568968D}"/>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15AC6008-64BA-9035-260E-2FEC655426E0}"/>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3</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1AC5DF36-AF3D-1378-27F2-A00B5DFDACFB}"/>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19660709-45D4-CD3B-CB96-35B9BB97B9EC}"/>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9B0C2D89-273E-35A0-EDA0-636C724B209D}"/>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E54A7578-D9A8-3B0B-9B0C-F8D70FCCFC42}"/>
                </a:ext>
              </a:extLst>
            </p:cNvPr>
            <p:cNvSpPr txBox="1">
              <a:spLocks noGrp="1" noRot="1" noMove="1" noResize="1" noEditPoints="1" noAdjustHandles="1" noChangeArrowheads="1" noChangeShapeType="1"/>
            </p:cNvSpPr>
            <p:nvPr/>
          </p:nvSpPr>
          <p:spPr>
            <a:xfrm>
              <a:off x="-235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25</a:t>
              </a:r>
              <a:r>
                <a:rPr kumimoji="1" lang="ja-JP" altLang="en-US" sz="1400" dirty="0"/>
                <a:t>ページ</a:t>
              </a:r>
            </a:p>
          </p:txBody>
        </p:sp>
      </p:grpSp>
      <p:pic>
        <p:nvPicPr>
          <p:cNvPr id="3" name="図 2">
            <a:extLst>
              <a:ext uri="{FF2B5EF4-FFF2-40B4-BE49-F238E27FC236}">
                <a16:creationId xmlns:a16="http://schemas.microsoft.com/office/drawing/2014/main" id="{13FAF127-2E72-243E-460A-D468F94C35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381D0C1A-9B22-0134-E192-DA593CD6F97C}"/>
              </a:ext>
            </a:extLst>
          </p:cNvPr>
          <p:cNvGrpSpPr/>
          <p:nvPr/>
        </p:nvGrpSpPr>
        <p:grpSpPr>
          <a:xfrm>
            <a:off x="1259566" y="1936971"/>
            <a:ext cx="4477024" cy="542924"/>
            <a:chOff x="668991" y="1966346"/>
            <a:chExt cx="2541616" cy="542924"/>
          </a:xfrm>
        </p:grpSpPr>
        <p:sp>
          <p:nvSpPr>
            <p:cNvPr id="10" name="テキスト ボックス 9">
              <a:extLst>
                <a:ext uri="{FF2B5EF4-FFF2-40B4-BE49-F238E27FC236}">
                  <a16:creationId xmlns:a16="http://schemas.microsoft.com/office/drawing/2014/main" id="{0C141811-D692-ADBC-1929-CD30F48FFCD0}"/>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１</a:t>
              </a:r>
              <a:endParaRPr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3FCB8B4B-26F4-C111-A8BB-362655F587A5}"/>
                </a:ext>
              </a:extLst>
            </p:cNvPr>
            <p:cNvSpPr txBox="1"/>
            <p:nvPr/>
          </p:nvSpPr>
          <p:spPr>
            <a:xfrm>
              <a:off x="953590" y="1986050"/>
              <a:ext cx="2257017" cy="523220"/>
            </a:xfrm>
            <a:prstGeom prst="rect">
              <a:avLst/>
            </a:prstGeom>
            <a:noFill/>
          </p:spPr>
          <p:txBody>
            <a:bodyPr wrap="square">
              <a:spAutoFit/>
            </a:bodyPr>
            <a:lstStyle/>
            <a:p>
              <a:r>
                <a:rPr lang="ja-JP" altLang="en-US" sz="2800" b="1" dirty="0">
                  <a:latin typeface="PUDShinGoPr6N-Medium"/>
                </a:rPr>
                <a:t>医療費の自己負担割合</a:t>
              </a:r>
              <a:endParaRPr lang="ja-JP" altLang="en-US" sz="2800" b="1" dirty="0"/>
            </a:p>
          </p:txBody>
        </p:sp>
      </p:grpSp>
      <p:sp>
        <p:nvSpPr>
          <p:cNvPr id="15" name="テキスト ボックス 14">
            <a:extLst>
              <a:ext uri="{FF2B5EF4-FFF2-40B4-BE49-F238E27FC236}">
                <a16:creationId xmlns:a16="http://schemas.microsoft.com/office/drawing/2014/main" id="{92F943A3-001C-6899-1825-E2DB27C57FEF}"/>
              </a:ext>
            </a:extLst>
          </p:cNvPr>
          <p:cNvSpPr txBox="1"/>
          <p:nvPr/>
        </p:nvSpPr>
        <p:spPr>
          <a:xfrm>
            <a:off x="1259566" y="2644762"/>
            <a:ext cx="8130723" cy="461665"/>
          </a:xfrm>
          <a:prstGeom prst="rect">
            <a:avLst/>
          </a:prstGeom>
          <a:noFill/>
        </p:spPr>
        <p:txBody>
          <a:bodyPr wrap="square">
            <a:spAutoFit/>
          </a:bodyPr>
          <a:lstStyle/>
          <a:p>
            <a:pPr algn="l"/>
            <a:r>
              <a:rPr lang="ja-JP" altLang="en-US" sz="2400" i="0" u="none" strike="noStrike" baseline="0" dirty="0">
                <a:latin typeface="PUDShinGoPr6N-Light"/>
              </a:rPr>
              <a:t>年齢や所得に応じて、自己負担割合が異なります。</a:t>
            </a:r>
            <a:endParaRPr lang="ja-JP" altLang="en-US" sz="2400" dirty="0"/>
          </a:p>
        </p:txBody>
      </p:sp>
      <p:sp>
        <p:nvSpPr>
          <p:cNvPr id="19" name="Freeform 2">
            <a:extLst>
              <a:ext uri="{FF2B5EF4-FFF2-40B4-BE49-F238E27FC236}">
                <a16:creationId xmlns:a16="http://schemas.microsoft.com/office/drawing/2014/main" id="{A0B9AC41-86C0-0277-C194-BDBE824EBA0D}"/>
              </a:ext>
            </a:extLst>
          </p:cNvPr>
          <p:cNvSpPr>
            <a:spLocks noGrp="1" noRot="1" noMove="1" noResize="1" noEditPoints="1" noAdjustHandles="1" noChangeArrowheads="1" noChangeShapeType="1"/>
          </p:cNvSpPr>
          <p:nvPr/>
        </p:nvSpPr>
        <p:spPr>
          <a:xfrm>
            <a:off x="8962435" y="1853363"/>
            <a:ext cx="1969999" cy="1447950"/>
          </a:xfrm>
          <a:custGeom>
            <a:avLst/>
            <a:gdLst/>
            <a:ahLst/>
            <a:cxnLst/>
            <a:rect l="l" t="t" r="r" b="b"/>
            <a:pathLst>
              <a:path w="2463717" h="1810832">
                <a:moveTo>
                  <a:pt x="0" y="0"/>
                </a:moveTo>
                <a:lnTo>
                  <a:pt x="2463717" y="0"/>
                </a:lnTo>
                <a:lnTo>
                  <a:pt x="2463717" y="1810832"/>
                </a:lnTo>
                <a:lnTo>
                  <a:pt x="0" y="1810832"/>
                </a:lnTo>
                <a:lnTo>
                  <a:pt x="0" y="0"/>
                </a:lnTo>
                <a:close/>
              </a:path>
            </a:pathLst>
          </a:custGeom>
          <a:blipFill>
            <a:blip r:embed="rId5"/>
            <a:stretch>
              <a:fillRect/>
            </a:stretch>
          </a:blipFill>
        </p:spPr>
        <p:txBody>
          <a:bodyPr/>
          <a:lstStyle/>
          <a:p>
            <a:endParaRPr lang="ja-JP" altLang="en-US"/>
          </a:p>
        </p:txBody>
      </p:sp>
      <p:sp>
        <p:nvSpPr>
          <p:cNvPr id="21" name="テキスト ボックス 20">
            <a:extLst>
              <a:ext uri="{FF2B5EF4-FFF2-40B4-BE49-F238E27FC236}">
                <a16:creationId xmlns:a16="http://schemas.microsoft.com/office/drawing/2014/main" id="{74977754-37A2-CA5F-3472-531241D07E66}"/>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4" name="フッター プレースホルダー 5">
            <a:extLst>
              <a:ext uri="{FF2B5EF4-FFF2-40B4-BE49-F238E27FC236}">
                <a16:creationId xmlns:a16="http://schemas.microsoft.com/office/drawing/2014/main" id="{CE6AF3DF-F049-047E-026E-BB297328319C}"/>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868958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2AF8E-84CB-558C-5F06-D5707A7648AF}"/>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7EA71B48-EF22-4687-CC28-019C5F46DC95}"/>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D09512BE-9AC8-391A-9337-572E6A183717}"/>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4</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49FA3C5C-885F-11B7-F7E1-88B6E9824DCE}"/>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13EEF721-FC19-9F1C-C257-E1E0F5D3FA1F}"/>
              </a:ext>
            </a:extLst>
          </p:cNvPr>
          <p:cNvGrpSpPr>
            <a:grpSpLocks noGrp="1" noUngrp="1" noRot="1" noMove="1" noResize="1"/>
          </p:cNvGrpSpPr>
          <p:nvPr/>
        </p:nvGrpSpPr>
        <p:grpSpPr>
          <a:xfrm>
            <a:off x="-12700" y="6176283"/>
            <a:ext cx="1823355" cy="662925"/>
            <a:chOff x="-23586" y="5980339"/>
            <a:chExt cx="1823355" cy="662925"/>
          </a:xfrm>
        </p:grpSpPr>
        <p:sp>
          <p:nvSpPr>
            <p:cNvPr id="7" name="フッター プレースホルダー 5">
              <a:extLst>
                <a:ext uri="{FF2B5EF4-FFF2-40B4-BE49-F238E27FC236}">
                  <a16:creationId xmlns:a16="http://schemas.microsoft.com/office/drawing/2014/main" id="{24564AF9-4433-61A2-AA13-D70E6FA71C5A}"/>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3C6C1A03-EDD6-B139-4790-3198FE90ECA5}"/>
                </a:ext>
              </a:extLst>
            </p:cNvPr>
            <p:cNvSpPr txBox="1">
              <a:spLocks noGrp="1" noRot="1" noMove="1" noResize="1" noEditPoints="1" noAdjustHandles="1" noChangeArrowheads="1" noChangeShapeType="1"/>
            </p:cNvSpPr>
            <p:nvPr/>
          </p:nvSpPr>
          <p:spPr>
            <a:xfrm>
              <a:off x="-10887" y="6335487"/>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25</a:t>
              </a:r>
              <a:r>
                <a:rPr kumimoji="1" lang="ja-JP" altLang="en-US" sz="1400" dirty="0"/>
                <a:t>ページ</a:t>
              </a:r>
            </a:p>
          </p:txBody>
        </p:sp>
      </p:grpSp>
      <p:pic>
        <p:nvPicPr>
          <p:cNvPr id="3" name="図 2">
            <a:extLst>
              <a:ext uri="{FF2B5EF4-FFF2-40B4-BE49-F238E27FC236}">
                <a16:creationId xmlns:a16="http://schemas.microsoft.com/office/drawing/2014/main" id="{39FFADBC-C91C-F422-C11D-0AF4CCFC80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3D395D54-C218-722A-A9F0-04080DF47C1B}"/>
              </a:ext>
            </a:extLst>
          </p:cNvPr>
          <p:cNvGrpSpPr/>
          <p:nvPr/>
        </p:nvGrpSpPr>
        <p:grpSpPr>
          <a:xfrm>
            <a:off x="680924" y="1779450"/>
            <a:ext cx="3934589" cy="536770"/>
            <a:chOff x="668991" y="1966346"/>
            <a:chExt cx="2233674" cy="536770"/>
          </a:xfrm>
        </p:grpSpPr>
        <p:sp>
          <p:nvSpPr>
            <p:cNvPr id="11" name="テキスト ボックス 10">
              <a:extLst>
                <a:ext uri="{FF2B5EF4-FFF2-40B4-BE49-F238E27FC236}">
                  <a16:creationId xmlns:a16="http://schemas.microsoft.com/office/drawing/2014/main" id="{B4A000AE-EEF5-6201-04F1-85D8CBB796C7}"/>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２</a:t>
              </a:r>
              <a:endParaRPr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C27B0BA5-58A6-C43E-48EB-68B455E61AC9}"/>
                </a:ext>
              </a:extLst>
            </p:cNvPr>
            <p:cNvSpPr txBox="1"/>
            <p:nvPr/>
          </p:nvSpPr>
          <p:spPr>
            <a:xfrm>
              <a:off x="962880" y="1979896"/>
              <a:ext cx="1939785" cy="523220"/>
            </a:xfrm>
            <a:prstGeom prst="rect">
              <a:avLst/>
            </a:prstGeom>
            <a:noFill/>
          </p:spPr>
          <p:txBody>
            <a:bodyPr wrap="square">
              <a:spAutoFit/>
            </a:bodyPr>
            <a:lstStyle/>
            <a:p>
              <a:r>
                <a:rPr lang="ja-JP" altLang="en-US" sz="2800" b="1" dirty="0">
                  <a:latin typeface="PUDShinGoPr6N-Medium"/>
                </a:rPr>
                <a:t>高額療養費制度</a:t>
              </a:r>
              <a:endParaRPr lang="ja-JP" altLang="en-US" sz="2800" b="1" dirty="0"/>
            </a:p>
          </p:txBody>
        </p:sp>
      </p:grpSp>
      <p:sp>
        <p:nvSpPr>
          <p:cNvPr id="16" name="テキスト ボックス 15">
            <a:extLst>
              <a:ext uri="{FF2B5EF4-FFF2-40B4-BE49-F238E27FC236}">
                <a16:creationId xmlns:a16="http://schemas.microsoft.com/office/drawing/2014/main" id="{9FC823EA-E581-0E15-E136-20B1E4C67731}"/>
              </a:ext>
            </a:extLst>
          </p:cNvPr>
          <p:cNvSpPr txBox="1"/>
          <p:nvPr/>
        </p:nvSpPr>
        <p:spPr>
          <a:xfrm>
            <a:off x="757124" y="2349125"/>
            <a:ext cx="10080723" cy="400110"/>
          </a:xfrm>
          <a:prstGeom prst="rect">
            <a:avLst/>
          </a:prstGeom>
          <a:noFill/>
        </p:spPr>
        <p:txBody>
          <a:bodyPr wrap="square">
            <a:spAutoFit/>
          </a:bodyPr>
          <a:lstStyle/>
          <a:p>
            <a:r>
              <a:rPr lang="ja-JP" altLang="en-US" sz="2000" b="1" dirty="0">
                <a:latin typeface="PUDShinGoPr6N-Medium"/>
              </a:rPr>
              <a:t>高額療養費制度の自己負担限度額</a:t>
            </a:r>
            <a:r>
              <a:rPr lang="ja-JP" altLang="en-US" sz="2000" dirty="0"/>
              <a:t>（</a:t>
            </a:r>
            <a:r>
              <a:rPr lang="en-US" altLang="ja-JP" sz="2000" dirty="0"/>
              <a:t>2026(</a:t>
            </a:r>
            <a:r>
              <a:rPr lang="ja-JP" altLang="en-US" sz="2000" dirty="0"/>
              <a:t>令和</a:t>
            </a:r>
            <a:r>
              <a:rPr lang="en-US" altLang="ja-JP" sz="2000" dirty="0"/>
              <a:t>8)</a:t>
            </a:r>
            <a:r>
              <a:rPr lang="ja-JP" altLang="en-US" sz="2000" dirty="0"/>
              <a:t>年</a:t>
            </a:r>
            <a:r>
              <a:rPr lang="en-US" altLang="ja-JP" sz="2000" dirty="0"/>
              <a:t>8 </a:t>
            </a:r>
            <a:r>
              <a:rPr lang="ja-JP" altLang="en-US" sz="2000" dirty="0"/>
              <a:t>月～ </a:t>
            </a:r>
            <a:r>
              <a:rPr lang="en-US" altLang="ja-JP" sz="2000" dirty="0"/>
              <a:t>2027(</a:t>
            </a:r>
            <a:r>
              <a:rPr lang="ja-JP" altLang="en-US" sz="2000" dirty="0"/>
              <a:t>令和</a:t>
            </a:r>
            <a:r>
              <a:rPr lang="en-US" altLang="ja-JP" sz="2000" dirty="0"/>
              <a:t>9)</a:t>
            </a:r>
            <a:r>
              <a:rPr lang="ja-JP" altLang="en-US" sz="2000" dirty="0"/>
              <a:t>年</a:t>
            </a:r>
            <a:r>
              <a:rPr lang="en-US" altLang="ja-JP" sz="2000" dirty="0"/>
              <a:t>7 </a:t>
            </a:r>
            <a:r>
              <a:rPr lang="ja-JP" altLang="en-US" sz="2000" dirty="0"/>
              <a:t>月）</a:t>
            </a:r>
          </a:p>
        </p:txBody>
      </p:sp>
      <p:sp>
        <p:nvSpPr>
          <p:cNvPr id="15" name="テキスト ボックス 14">
            <a:extLst>
              <a:ext uri="{FF2B5EF4-FFF2-40B4-BE49-F238E27FC236}">
                <a16:creationId xmlns:a16="http://schemas.microsoft.com/office/drawing/2014/main" id="{2023EE52-8A90-C1A8-DBFA-A88500D5A0D5}"/>
              </a:ext>
            </a:extLst>
          </p:cNvPr>
          <p:cNvSpPr txBox="1"/>
          <p:nvPr/>
        </p:nvSpPr>
        <p:spPr>
          <a:xfrm>
            <a:off x="4165428" y="1896358"/>
            <a:ext cx="4904911" cy="302955"/>
          </a:xfrm>
          <a:prstGeom prst="roundRect">
            <a:avLst>
              <a:gd name="adj" fmla="val 50000"/>
            </a:avLst>
          </a:prstGeom>
          <a:solidFill>
            <a:srgbClr val="FFFCDB"/>
          </a:solidFill>
          <a:ln w="19050">
            <a:solidFill>
              <a:srgbClr val="FFC000"/>
            </a:solidFill>
          </a:ln>
        </p:spPr>
        <p:txBody>
          <a:bodyPr wrap="square" tIns="0" bIns="0" anchor="ctr">
            <a:spAutoFit/>
          </a:bodyPr>
          <a:lstStyle/>
          <a:p>
            <a:pPr algn="l"/>
            <a:r>
              <a:rPr lang="en-US" altLang="ja-JP" sz="1400" b="1" i="0" u="none" strike="noStrike" baseline="0" dirty="0"/>
              <a:t>2027</a:t>
            </a:r>
            <a:r>
              <a:rPr lang="ja-JP" altLang="en-US" sz="1400" b="1" i="0" u="none" strike="noStrike" baseline="0" dirty="0"/>
              <a:t>（令和</a:t>
            </a:r>
            <a:r>
              <a:rPr lang="en-US" altLang="ja-JP" sz="1400" b="1" i="0" u="none" strike="noStrike" baseline="0" dirty="0"/>
              <a:t>9</a:t>
            </a:r>
            <a:r>
              <a:rPr lang="ja-JP" altLang="en-US" sz="1400" b="1" i="0" u="none" strike="noStrike" baseline="0" dirty="0"/>
              <a:t>）年</a:t>
            </a:r>
            <a:r>
              <a:rPr lang="en-US" altLang="ja-JP" sz="1400" b="1" i="0" u="none" strike="noStrike" baseline="0" dirty="0"/>
              <a:t>8 </a:t>
            </a:r>
            <a:r>
              <a:rPr lang="ja-JP" altLang="en-US" sz="1400" b="1" i="0" u="none" strike="noStrike" baseline="0" dirty="0"/>
              <a:t>月から、所得区分が細分化されます。</a:t>
            </a:r>
            <a:endParaRPr lang="ja-JP" altLang="en-US" sz="4400" b="1" dirty="0"/>
          </a:p>
        </p:txBody>
      </p:sp>
      <p:grpSp>
        <p:nvGrpSpPr>
          <p:cNvPr id="21" name="グループ化 20">
            <a:extLst>
              <a:ext uri="{FF2B5EF4-FFF2-40B4-BE49-F238E27FC236}">
                <a16:creationId xmlns:a16="http://schemas.microsoft.com/office/drawing/2014/main" id="{47B067E8-5324-A334-DADF-B49139A33C9C}"/>
              </a:ext>
            </a:extLst>
          </p:cNvPr>
          <p:cNvGrpSpPr>
            <a:grpSpLocks noGrp="1" noUngrp="1" noRot="1" noMove="1" noResize="1"/>
          </p:cNvGrpSpPr>
          <p:nvPr/>
        </p:nvGrpSpPr>
        <p:grpSpPr>
          <a:xfrm>
            <a:off x="860174" y="2730185"/>
            <a:ext cx="10452371" cy="3412534"/>
            <a:chOff x="888749" y="2739710"/>
            <a:chExt cx="10452371" cy="3412534"/>
          </a:xfrm>
        </p:grpSpPr>
        <p:pic>
          <p:nvPicPr>
            <p:cNvPr id="14" name="図 13">
              <a:extLst>
                <a:ext uri="{FF2B5EF4-FFF2-40B4-BE49-F238E27FC236}">
                  <a16:creationId xmlns:a16="http://schemas.microsoft.com/office/drawing/2014/main" id="{32EC6828-38D6-C33C-F860-5E2E2F01C986}"/>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t="16607"/>
            <a:stretch>
              <a:fillRect/>
            </a:stretch>
          </p:blipFill>
          <p:spPr>
            <a:xfrm>
              <a:off x="1260397" y="2739710"/>
              <a:ext cx="10080723" cy="3412534"/>
            </a:xfrm>
            <a:prstGeom prst="rect">
              <a:avLst/>
            </a:prstGeom>
          </p:spPr>
        </p:pic>
        <p:sp>
          <p:nvSpPr>
            <p:cNvPr id="20" name="テキスト ボックス 19">
              <a:extLst>
                <a:ext uri="{FF2B5EF4-FFF2-40B4-BE49-F238E27FC236}">
                  <a16:creationId xmlns:a16="http://schemas.microsoft.com/office/drawing/2014/main" id="{EDACB2BD-79DF-8A03-B6C9-BE39A62685AF}"/>
                </a:ext>
              </a:extLst>
            </p:cNvPr>
            <p:cNvSpPr txBox="1">
              <a:spLocks noGrp="1" noRot="1" noMove="1" noResize="1" noEditPoints="1" noAdjustHandles="1" noChangeArrowheads="1" noChangeShapeType="1"/>
            </p:cNvSpPr>
            <p:nvPr/>
          </p:nvSpPr>
          <p:spPr>
            <a:xfrm>
              <a:off x="888749" y="2763984"/>
              <a:ext cx="504000" cy="2952000"/>
            </a:xfrm>
            <a:prstGeom prst="rect">
              <a:avLst/>
            </a:prstGeom>
            <a:solidFill>
              <a:srgbClr val="384A9D"/>
            </a:solidFill>
            <a:ln w="19050">
              <a:solidFill>
                <a:srgbClr val="384A9D"/>
              </a:solidFill>
            </a:ln>
          </p:spPr>
          <p:txBody>
            <a:bodyPr vert="eaVert" wrap="square" rtlCol="0" anchor="ctr">
              <a:spAutoFit/>
            </a:bodyPr>
            <a:lstStyle/>
            <a:p>
              <a:pPr algn="ctr"/>
              <a:r>
                <a:rPr kumimoji="1" lang="en-US" altLang="ja-JP" b="1" dirty="0">
                  <a:solidFill>
                    <a:schemeClr val="bg1"/>
                  </a:solidFill>
                </a:rPr>
                <a:t>70</a:t>
              </a:r>
              <a:r>
                <a:rPr kumimoji="1" lang="ja-JP" altLang="en-US" b="1" dirty="0">
                  <a:solidFill>
                    <a:schemeClr val="bg1"/>
                  </a:solidFill>
                </a:rPr>
                <a:t>歳未満</a:t>
              </a:r>
            </a:p>
          </p:txBody>
        </p:sp>
      </p:grpSp>
      <p:sp>
        <p:nvSpPr>
          <p:cNvPr id="27" name="テキスト ボックス 26">
            <a:extLst>
              <a:ext uri="{FF2B5EF4-FFF2-40B4-BE49-F238E27FC236}">
                <a16:creationId xmlns:a16="http://schemas.microsoft.com/office/drawing/2014/main" id="{1FE1B2B8-5407-00F4-1863-BBCB6082ED08}"/>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2E9FA031-C8D3-FD0D-9686-23F7A128B4F3}"/>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05287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5F7FD-E5FD-8BAB-2F1E-D27F45F65B56}"/>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0443406D-FDF8-A020-CBC9-879DCE44191A}"/>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D1DB0EBF-9D66-3FCE-89DB-A7B9BE9D6AB7}"/>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5</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93E45EC7-2945-6BD0-1318-C24661FF933A}"/>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5BA533DC-6403-AD4D-8767-B900F97A9B6B}"/>
              </a:ext>
            </a:extLst>
          </p:cNvPr>
          <p:cNvGrpSpPr>
            <a:grpSpLocks noGrp="1" noUngrp="1" noRot="1" noMove="1" noResize="1"/>
          </p:cNvGrpSpPr>
          <p:nvPr/>
        </p:nvGrpSpPr>
        <p:grpSpPr>
          <a:xfrm>
            <a:off x="-12700" y="6176283"/>
            <a:ext cx="1823355" cy="662925"/>
            <a:chOff x="-23586" y="5980339"/>
            <a:chExt cx="1823355" cy="662925"/>
          </a:xfrm>
        </p:grpSpPr>
        <p:sp>
          <p:nvSpPr>
            <p:cNvPr id="7" name="フッター プレースホルダー 5">
              <a:extLst>
                <a:ext uri="{FF2B5EF4-FFF2-40B4-BE49-F238E27FC236}">
                  <a16:creationId xmlns:a16="http://schemas.microsoft.com/office/drawing/2014/main" id="{46D00DC1-C6EB-2CB7-4D49-66C6C04D5089}"/>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2AEFAA76-0E8F-DB0A-F5C7-66231457CE53}"/>
                </a:ext>
              </a:extLst>
            </p:cNvPr>
            <p:cNvSpPr txBox="1">
              <a:spLocks noGrp="1" noRot="1" noMove="1" noResize="1" noEditPoints="1" noAdjustHandles="1" noChangeArrowheads="1" noChangeShapeType="1"/>
            </p:cNvSpPr>
            <p:nvPr/>
          </p:nvSpPr>
          <p:spPr>
            <a:xfrm>
              <a:off x="-10887" y="6335487"/>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25</a:t>
              </a:r>
              <a:r>
                <a:rPr kumimoji="1" lang="ja-JP" altLang="en-US" sz="1400" dirty="0"/>
                <a:t>ページ</a:t>
              </a:r>
            </a:p>
          </p:txBody>
        </p:sp>
      </p:grpSp>
      <p:pic>
        <p:nvPicPr>
          <p:cNvPr id="3" name="図 2">
            <a:extLst>
              <a:ext uri="{FF2B5EF4-FFF2-40B4-BE49-F238E27FC236}">
                <a16:creationId xmlns:a16="http://schemas.microsoft.com/office/drawing/2014/main" id="{9455E2AB-20D9-3C6A-09D8-FD0132AD4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17" name="グループ化 16">
            <a:extLst>
              <a:ext uri="{FF2B5EF4-FFF2-40B4-BE49-F238E27FC236}">
                <a16:creationId xmlns:a16="http://schemas.microsoft.com/office/drawing/2014/main" id="{7BCDDCF4-F2D1-1416-4EAD-94A3C3177B27}"/>
              </a:ext>
            </a:extLst>
          </p:cNvPr>
          <p:cNvGrpSpPr/>
          <p:nvPr/>
        </p:nvGrpSpPr>
        <p:grpSpPr>
          <a:xfrm>
            <a:off x="809838" y="1757588"/>
            <a:ext cx="3905524" cy="542924"/>
            <a:chOff x="668991" y="1966346"/>
            <a:chExt cx="2217174" cy="542924"/>
          </a:xfrm>
        </p:grpSpPr>
        <p:sp>
          <p:nvSpPr>
            <p:cNvPr id="18" name="テキスト ボックス 17">
              <a:extLst>
                <a:ext uri="{FF2B5EF4-FFF2-40B4-BE49-F238E27FC236}">
                  <a16:creationId xmlns:a16="http://schemas.microsoft.com/office/drawing/2014/main" id="{792D014E-3180-3B92-60D6-D4897614C0BC}"/>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２</a:t>
              </a:r>
              <a:endParaRPr lang="en-US" altLang="ja-JP" sz="2400" b="1" dirty="0">
                <a:solidFill>
                  <a:schemeClr val="bg1"/>
                </a:solidFill>
              </a:endParaRPr>
            </a:p>
          </p:txBody>
        </p:sp>
        <p:sp>
          <p:nvSpPr>
            <p:cNvPr id="19" name="テキスト ボックス 18">
              <a:extLst>
                <a:ext uri="{FF2B5EF4-FFF2-40B4-BE49-F238E27FC236}">
                  <a16:creationId xmlns:a16="http://schemas.microsoft.com/office/drawing/2014/main" id="{DF106EE0-44A6-CA3E-60E5-7D0B58FAB9B1}"/>
                </a:ext>
              </a:extLst>
            </p:cNvPr>
            <p:cNvSpPr txBox="1"/>
            <p:nvPr/>
          </p:nvSpPr>
          <p:spPr>
            <a:xfrm>
              <a:off x="946380" y="1986050"/>
              <a:ext cx="1939785" cy="523220"/>
            </a:xfrm>
            <a:prstGeom prst="rect">
              <a:avLst/>
            </a:prstGeom>
            <a:noFill/>
          </p:spPr>
          <p:txBody>
            <a:bodyPr wrap="square">
              <a:spAutoFit/>
            </a:bodyPr>
            <a:lstStyle/>
            <a:p>
              <a:r>
                <a:rPr lang="ja-JP" altLang="en-US" sz="2800" b="1" dirty="0">
                  <a:latin typeface="PUDShinGoPr6N-Medium"/>
                </a:rPr>
                <a:t>高額療養費制度</a:t>
              </a:r>
              <a:endParaRPr lang="ja-JP" altLang="en-US" sz="2800" b="1" dirty="0"/>
            </a:p>
          </p:txBody>
        </p:sp>
      </p:grpSp>
      <p:sp>
        <p:nvSpPr>
          <p:cNvPr id="20" name="テキスト ボックス 19">
            <a:extLst>
              <a:ext uri="{FF2B5EF4-FFF2-40B4-BE49-F238E27FC236}">
                <a16:creationId xmlns:a16="http://schemas.microsoft.com/office/drawing/2014/main" id="{E6EDE02E-5146-525C-9F0B-9B738A0C4534}"/>
              </a:ext>
            </a:extLst>
          </p:cNvPr>
          <p:cNvSpPr txBox="1"/>
          <p:nvPr/>
        </p:nvSpPr>
        <p:spPr>
          <a:xfrm>
            <a:off x="809838" y="2309398"/>
            <a:ext cx="10080723" cy="400110"/>
          </a:xfrm>
          <a:prstGeom prst="rect">
            <a:avLst/>
          </a:prstGeom>
          <a:noFill/>
        </p:spPr>
        <p:txBody>
          <a:bodyPr wrap="square">
            <a:spAutoFit/>
          </a:bodyPr>
          <a:lstStyle/>
          <a:p>
            <a:r>
              <a:rPr lang="ja-JP" altLang="en-US" sz="2000" b="1" dirty="0">
                <a:latin typeface="PUDShinGoPr6N-Medium"/>
              </a:rPr>
              <a:t>高額療養費制度の自己負担限度額</a:t>
            </a:r>
            <a:r>
              <a:rPr lang="ja-JP" altLang="en-US" sz="2000" dirty="0"/>
              <a:t>（</a:t>
            </a:r>
            <a:r>
              <a:rPr lang="en-US" altLang="ja-JP" sz="2000" dirty="0"/>
              <a:t>2026(</a:t>
            </a:r>
            <a:r>
              <a:rPr lang="ja-JP" altLang="en-US" sz="2000" dirty="0"/>
              <a:t>令和</a:t>
            </a:r>
            <a:r>
              <a:rPr lang="en-US" altLang="ja-JP" sz="2000" dirty="0"/>
              <a:t>8)</a:t>
            </a:r>
            <a:r>
              <a:rPr lang="ja-JP" altLang="en-US" sz="2000" dirty="0"/>
              <a:t>年</a:t>
            </a:r>
            <a:r>
              <a:rPr lang="en-US" altLang="ja-JP" sz="2000" dirty="0"/>
              <a:t>8 </a:t>
            </a:r>
            <a:r>
              <a:rPr lang="ja-JP" altLang="en-US" sz="2000" dirty="0"/>
              <a:t>月～ </a:t>
            </a:r>
            <a:r>
              <a:rPr lang="en-US" altLang="ja-JP" sz="2000" dirty="0"/>
              <a:t>2027(</a:t>
            </a:r>
            <a:r>
              <a:rPr lang="ja-JP" altLang="en-US" sz="2000" dirty="0"/>
              <a:t>令和</a:t>
            </a:r>
            <a:r>
              <a:rPr lang="en-US" altLang="ja-JP" sz="2000" dirty="0"/>
              <a:t>9)</a:t>
            </a:r>
            <a:r>
              <a:rPr lang="ja-JP" altLang="en-US" sz="2000" dirty="0"/>
              <a:t>年</a:t>
            </a:r>
            <a:r>
              <a:rPr lang="en-US" altLang="ja-JP" sz="2000" dirty="0"/>
              <a:t>7 </a:t>
            </a:r>
            <a:r>
              <a:rPr lang="ja-JP" altLang="en-US" sz="2000" dirty="0"/>
              <a:t>月）</a:t>
            </a:r>
          </a:p>
        </p:txBody>
      </p:sp>
      <p:grpSp>
        <p:nvGrpSpPr>
          <p:cNvPr id="12" name="グループ化 11">
            <a:extLst>
              <a:ext uri="{FF2B5EF4-FFF2-40B4-BE49-F238E27FC236}">
                <a16:creationId xmlns:a16="http://schemas.microsoft.com/office/drawing/2014/main" id="{52F751A9-3DB4-225E-7A97-95488A2CC2D0}"/>
              </a:ext>
            </a:extLst>
          </p:cNvPr>
          <p:cNvGrpSpPr>
            <a:grpSpLocks noGrp="1" noUngrp="1" noRot="1" noMove="1" noResize="1"/>
          </p:cNvGrpSpPr>
          <p:nvPr/>
        </p:nvGrpSpPr>
        <p:grpSpPr>
          <a:xfrm>
            <a:off x="914149" y="2638036"/>
            <a:ext cx="9785602" cy="3313794"/>
            <a:chOff x="907799" y="2663436"/>
            <a:chExt cx="9785602" cy="3313794"/>
          </a:xfrm>
        </p:grpSpPr>
        <p:pic>
          <p:nvPicPr>
            <p:cNvPr id="11" name="図 10">
              <a:extLst>
                <a:ext uri="{FF2B5EF4-FFF2-40B4-BE49-F238E27FC236}">
                  <a16:creationId xmlns:a16="http://schemas.microsoft.com/office/drawing/2014/main" id="{9515FFB9-6821-FD92-A235-B57D90974709}"/>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t="7299" b="14968"/>
            <a:stretch>
              <a:fillRect/>
            </a:stretch>
          </p:blipFill>
          <p:spPr>
            <a:xfrm>
              <a:off x="1347701" y="2663436"/>
              <a:ext cx="9345700" cy="3313794"/>
            </a:xfrm>
            <a:prstGeom prst="rect">
              <a:avLst/>
            </a:prstGeom>
          </p:spPr>
        </p:pic>
        <p:sp>
          <p:nvSpPr>
            <p:cNvPr id="22" name="テキスト ボックス 21">
              <a:extLst>
                <a:ext uri="{FF2B5EF4-FFF2-40B4-BE49-F238E27FC236}">
                  <a16:creationId xmlns:a16="http://schemas.microsoft.com/office/drawing/2014/main" id="{93BF0E51-3615-4A58-4217-148643070945}"/>
                </a:ext>
              </a:extLst>
            </p:cNvPr>
            <p:cNvSpPr txBox="1">
              <a:spLocks noGrp="1" noRot="1" noMove="1" noResize="1" noEditPoints="1" noAdjustHandles="1" noChangeArrowheads="1" noChangeShapeType="1"/>
            </p:cNvSpPr>
            <p:nvPr/>
          </p:nvSpPr>
          <p:spPr>
            <a:xfrm>
              <a:off x="907799" y="2689689"/>
              <a:ext cx="481799" cy="3204000"/>
            </a:xfrm>
            <a:prstGeom prst="rect">
              <a:avLst/>
            </a:prstGeom>
            <a:solidFill>
              <a:srgbClr val="384A9D"/>
            </a:solidFill>
            <a:ln w="19050">
              <a:solidFill>
                <a:srgbClr val="384A9D"/>
              </a:solidFill>
            </a:ln>
          </p:spPr>
          <p:txBody>
            <a:bodyPr vert="eaVert" wrap="square" rtlCol="0" anchor="ctr">
              <a:spAutoFit/>
            </a:bodyPr>
            <a:lstStyle/>
            <a:p>
              <a:pPr algn="ctr"/>
              <a:r>
                <a:rPr kumimoji="1" lang="en-US" altLang="ja-JP" b="1" dirty="0">
                  <a:solidFill>
                    <a:schemeClr val="bg1"/>
                  </a:solidFill>
                </a:rPr>
                <a:t>70</a:t>
              </a:r>
              <a:r>
                <a:rPr kumimoji="1" lang="ja-JP" altLang="en-US" b="1" dirty="0">
                  <a:solidFill>
                    <a:schemeClr val="bg1"/>
                  </a:solidFill>
                </a:rPr>
                <a:t>歳以上</a:t>
              </a:r>
            </a:p>
          </p:txBody>
        </p:sp>
      </p:grpSp>
      <p:sp>
        <p:nvSpPr>
          <p:cNvPr id="26" name="テキスト ボックス 25">
            <a:extLst>
              <a:ext uri="{FF2B5EF4-FFF2-40B4-BE49-F238E27FC236}">
                <a16:creationId xmlns:a16="http://schemas.microsoft.com/office/drawing/2014/main" id="{DF817D8D-2308-5F5B-5386-847CF9C07014}"/>
              </a:ext>
            </a:extLst>
          </p:cNvPr>
          <p:cNvSpPr txBox="1">
            <a:spLocks noGrp="1" noRot="1" noMove="1" noResize="1" noEditPoints="1" noAdjustHandles="1" noChangeArrowheads="1" noChangeShapeType="1"/>
          </p:cNvSpPr>
          <p:nvPr/>
        </p:nvSpPr>
        <p:spPr>
          <a:xfrm>
            <a:off x="6365700" y="5974045"/>
            <a:ext cx="4396768" cy="846386"/>
          </a:xfrm>
          <a:prstGeom prst="rect">
            <a:avLst/>
          </a:prstGeom>
          <a:noFill/>
        </p:spPr>
        <p:txBody>
          <a:bodyPr wrap="square" lIns="0" tIns="0" rIns="0" bIns="0">
            <a:spAutoFit/>
          </a:bodyPr>
          <a:lstStyle/>
          <a:p>
            <a:pPr algn="l"/>
            <a:r>
              <a:rPr lang="en-US" altLang="ja-JP" sz="1100" b="0" i="0" u="none" strike="noStrike" baseline="0" dirty="0">
                <a:latin typeface="PUDShinGoPr6N-Regular"/>
              </a:rPr>
              <a:t>※</a:t>
            </a:r>
            <a:r>
              <a:rPr lang="ja-JP" altLang="en-US" sz="1100" b="0" i="0" u="none" strike="noStrike" baseline="0" dirty="0">
                <a:latin typeface="PUDShinGoPr6N-Regular"/>
              </a:rPr>
              <a:t>５：標準報酬月額が</a:t>
            </a:r>
            <a:r>
              <a:rPr lang="en-US" altLang="ja-JP" sz="1100" b="0" i="0" u="none" strike="noStrike" baseline="0" dirty="0">
                <a:latin typeface="PUDShinGoPr6N-Regular"/>
              </a:rPr>
              <a:t>15 </a:t>
            </a:r>
            <a:r>
              <a:rPr lang="ja-JP" altLang="en-US" sz="1100" b="0" i="0" u="none" strike="noStrike" baseline="0" dirty="0">
                <a:latin typeface="PUDShinGoPr6N-Regular"/>
              </a:rPr>
              <a:t>万円以下または住民税の課税所得が</a:t>
            </a:r>
            <a:r>
              <a:rPr lang="en-US" altLang="ja-JP" sz="1100" b="0" i="0" u="none" strike="noStrike" baseline="0" dirty="0">
                <a:latin typeface="PUDShinGoPr6N-Regular"/>
              </a:rPr>
              <a:t>28 </a:t>
            </a:r>
            <a:r>
              <a:rPr lang="ja-JP" altLang="en-US" sz="1100" b="0" i="0" u="none" strike="noStrike" baseline="0" dirty="0">
                <a:latin typeface="PUDShinGoPr6N-Regular"/>
              </a:rPr>
              <a:t>万円</a:t>
            </a:r>
            <a:endParaRPr lang="en-US" altLang="ja-JP" sz="1100" b="0" i="0" u="none" strike="noStrike" baseline="0" dirty="0">
              <a:latin typeface="PUDShinGoPr6N-Regular"/>
            </a:endParaRPr>
          </a:p>
          <a:p>
            <a:pPr algn="l"/>
            <a:r>
              <a:rPr lang="en-US" altLang="ja-JP" sz="1100" dirty="0">
                <a:latin typeface="PUDShinGoPr6N-Regular"/>
              </a:rPr>
              <a:t>            </a:t>
            </a:r>
            <a:r>
              <a:rPr lang="ja-JP" altLang="en-US" sz="1100" b="0" i="0" u="none" strike="noStrike" baseline="0" dirty="0">
                <a:latin typeface="PUDShinGoPr6N-Regular"/>
              </a:rPr>
              <a:t>未満であることが確認できた場合、年間上限額が</a:t>
            </a:r>
            <a:r>
              <a:rPr lang="en-US" altLang="ja-JP" sz="1100" b="0" i="0" u="none" strike="noStrike" baseline="0" dirty="0">
                <a:latin typeface="PUDShinGoPr6N-Regular"/>
              </a:rPr>
              <a:t>41 </a:t>
            </a:r>
            <a:r>
              <a:rPr lang="ja-JP" altLang="en-US" sz="1100" b="0" i="0" u="none" strike="noStrike" baseline="0" dirty="0">
                <a:latin typeface="PUDShinGoPr6N-Regular"/>
              </a:rPr>
              <a:t>万円となり</a:t>
            </a:r>
            <a:endParaRPr lang="en-US" altLang="ja-JP" sz="1100" b="0" i="0" u="none" strike="noStrike" baseline="0" dirty="0">
              <a:latin typeface="PUDShinGoPr6N-Regular"/>
            </a:endParaRPr>
          </a:p>
          <a:p>
            <a:pPr algn="l"/>
            <a:r>
              <a:rPr lang="en-US" altLang="ja-JP" sz="1100" dirty="0">
                <a:latin typeface="PUDShinGoPr6N-Regular"/>
              </a:rPr>
              <a:t>            </a:t>
            </a:r>
            <a:r>
              <a:rPr lang="en-US" altLang="ja-JP" sz="1100" b="0" i="0" u="none" strike="noStrike" baseline="0" dirty="0">
                <a:latin typeface="PUDShinGoPr6N-Regular"/>
              </a:rPr>
              <a:t>2027</a:t>
            </a:r>
            <a:r>
              <a:rPr lang="ja-JP" altLang="en-US" sz="1100" b="0" i="0" u="none" strike="noStrike" baseline="0" dirty="0">
                <a:latin typeface="PUDShinGoPr6N-Regular"/>
              </a:rPr>
              <a:t>（令和９）年８月以降に償還払いとなる。</a:t>
            </a:r>
            <a:endParaRPr lang="en-US" altLang="ja-JP" sz="1100" b="0" i="0" u="none" strike="noStrike" baseline="0" dirty="0">
              <a:latin typeface="PUDShinGoPr6N-Regular"/>
            </a:endParaRPr>
          </a:p>
          <a:p>
            <a:pPr algn="l"/>
            <a:r>
              <a:rPr lang="en-US" altLang="ja-JP" sz="1100" b="0" i="0" u="none" strike="noStrike" baseline="0" dirty="0">
                <a:latin typeface="PUDShinGoPr6N-Regular"/>
              </a:rPr>
              <a:t>※</a:t>
            </a:r>
            <a:r>
              <a:rPr lang="ja-JP" altLang="en-US" sz="1100" b="0" i="0" u="none" strike="noStrike" baseline="0" dirty="0">
                <a:latin typeface="PUDShinGoPr6N-Regular"/>
              </a:rPr>
              <a:t>６：世帯の所得金額（公的年金収入から</a:t>
            </a:r>
            <a:r>
              <a:rPr lang="en-US" altLang="ja-JP" sz="1100" b="0" i="0" u="none" strike="noStrike" baseline="0" dirty="0">
                <a:latin typeface="PUDShinGoPr6N-Regular"/>
              </a:rPr>
              <a:t>82.65 </a:t>
            </a:r>
            <a:r>
              <a:rPr lang="ja-JP" altLang="en-US" sz="1100" b="0" i="0" u="none" strike="noStrike" baseline="0" dirty="0">
                <a:latin typeface="PUDShinGoPr6N-Regular"/>
              </a:rPr>
              <a:t>万円控除、給与所得</a:t>
            </a:r>
            <a:endParaRPr lang="en-US" altLang="ja-JP" sz="1100" b="0" i="0" u="none" strike="noStrike" baseline="0" dirty="0">
              <a:latin typeface="PUDShinGoPr6N-Regular"/>
            </a:endParaRPr>
          </a:p>
          <a:p>
            <a:pPr algn="l"/>
            <a:r>
              <a:rPr lang="en-US" altLang="ja-JP" sz="1100" dirty="0">
                <a:latin typeface="PUDShinGoPr6N-Regular"/>
              </a:rPr>
              <a:t>             </a:t>
            </a:r>
            <a:r>
              <a:rPr lang="ja-JP" altLang="en-US" sz="1100" b="0" i="0" u="none" strike="noStrike" baseline="0" dirty="0">
                <a:latin typeface="PUDShinGoPr6N-Regular"/>
              </a:rPr>
              <a:t>から</a:t>
            </a:r>
            <a:r>
              <a:rPr lang="en-US" altLang="ja-JP" sz="1100" b="0" i="0" u="none" strike="noStrike" baseline="0" dirty="0">
                <a:latin typeface="PUDShinGoPr6N-Regular"/>
              </a:rPr>
              <a:t>10 </a:t>
            </a:r>
            <a:r>
              <a:rPr lang="ja-JP" altLang="en-US" sz="1100" b="0" i="0" u="none" strike="noStrike" baseline="0" dirty="0">
                <a:latin typeface="PUDShinGoPr6N-Regular"/>
              </a:rPr>
              <a:t>万円控除した後の金額）が</a:t>
            </a:r>
            <a:r>
              <a:rPr lang="en-US" altLang="ja-JP" sz="1100" b="0" i="0" u="none" strike="noStrike" baseline="0" dirty="0">
                <a:latin typeface="PUDShinGoPr6N-Regular"/>
              </a:rPr>
              <a:t>0 </a:t>
            </a:r>
            <a:r>
              <a:rPr lang="ja-JP" altLang="en-US" sz="1100" b="0" i="0" u="none" strike="noStrike" baseline="0" dirty="0">
                <a:latin typeface="PUDShinGoPr6N-Regular"/>
              </a:rPr>
              <a:t>円の人。</a:t>
            </a:r>
            <a:endParaRPr lang="ja-JP" altLang="en-US" sz="4000" dirty="0"/>
          </a:p>
        </p:txBody>
      </p:sp>
      <p:sp>
        <p:nvSpPr>
          <p:cNvPr id="10" name="テキスト ボックス 9">
            <a:extLst>
              <a:ext uri="{FF2B5EF4-FFF2-40B4-BE49-F238E27FC236}">
                <a16:creationId xmlns:a16="http://schemas.microsoft.com/office/drawing/2014/main" id="{5704491B-EF53-1A00-C2DB-7768E4985901}"/>
              </a:ext>
            </a:extLst>
          </p:cNvPr>
          <p:cNvSpPr txBox="1">
            <a:spLocks noGrp="1" noRot="1" noMove="1" noResize="1" noEditPoints="1" noAdjustHandles="1" noChangeArrowheads="1" noChangeShapeType="1"/>
          </p:cNvSpPr>
          <p:nvPr/>
        </p:nvSpPr>
        <p:spPr>
          <a:xfrm>
            <a:off x="1839049" y="5989108"/>
            <a:ext cx="3987253" cy="677108"/>
          </a:xfrm>
          <a:prstGeom prst="rect">
            <a:avLst/>
          </a:prstGeom>
          <a:noFill/>
        </p:spPr>
        <p:txBody>
          <a:bodyPr wrap="square" lIns="0" tIns="0" rIns="0" bIns="0">
            <a:spAutoFit/>
          </a:bodyPr>
          <a:lstStyle/>
          <a:p>
            <a:pPr algn="l"/>
            <a:r>
              <a:rPr lang="en-US" altLang="ja-JP" sz="1100" b="0" i="0" u="none" strike="noStrike" baseline="0" dirty="0">
                <a:latin typeface="PUDShinGoPr6N-Regular"/>
              </a:rPr>
              <a:t>※</a:t>
            </a:r>
            <a:r>
              <a:rPr lang="ja-JP" altLang="en-US" sz="1100" b="0" i="0" u="none" strike="noStrike" baseline="0" dirty="0">
                <a:latin typeface="PUDShinGoPr6N-Regular"/>
              </a:rPr>
              <a:t>３：収入の合計額が一定額未満（被保険者</a:t>
            </a:r>
            <a:r>
              <a:rPr lang="en-US" altLang="ja-JP" sz="1100" b="0" i="0" u="none" strike="noStrike" baseline="0" dirty="0">
                <a:latin typeface="PUDShinGoPr6N-Regular"/>
              </a:rPr>
              <a:t>1 </a:t>
            </a:r>
            <a:r>
              <a:rPr lang="ja-JP" altLang="en-US" sz="1100" b="0" i="0" u="none" strike="noStrike" baseline="0" dirty="0">
                <a:latin typeface="PUDShinGoPr6N-Regular"/>
              </a:rPr>
              <a:t>人の世帯は</a:t>
            </a:r>
            <a:r>
              <a:rPr lang="en-US" altLang="ja-JP" sz="1100" b="0" i="0" u="none" strike="noStrike" baseline="0" dirty="0">
                <a:latin typeface="PUDShinGoPr6N-Regular"/>
              </a:rPr>
              <a:t>383 </a:t>
            </a:r>
            <a:r>
              <a:rPr lang="ja-JP" altLang="en-US" sz="1100" b="0" i="0" u="none" strike="noStrike" baseline="0" dirty="0">
                <a:latin typeface="PUDShinGoPr6N-Regular"/>
              </a:rPr>
              <a:t>万</a:t>
            </a:r>
            <a:endParaRPr lang="en-US" altLang="ja-JP" sz="1100" b="0" i="0" u="none" strike="noStrike" baseline="0" dirty="0">
              <a:latin typeface="PUDShinGoPr6N-Regular"/>
            </a:endParaRPr>
          </a:p>
          <a:p>
            <a:pPr algn="l"/>
            <a:r>
              <a:rPr lang="en-US" altLang="ja-JP" sz="1100" dirty="0">
                <a:latin typeface="PUDShinGoPr6N-Regular"/>
              </a:rPr>
              <a:t>            </a:t>
            </a:r>
            <a:r>
              <a:rPr lang="ja-JP" altLang="en-US" sz="1100" b="0" i="0" u="none" strike="noStrike" baseline="0" dirty="0">
                <a:latin typeface="PUDShinGoPr6N-Regular"/>
              </a:rPr>
              <a:t>円未満、被保険者</a:t>
            </a:r>
            <a:r>
              <a:rPr lang="en-US" altLang="ja-JP" sz="1100" b="0" i="0" u="none" strike="noStrike" baseline="0" dirty="0">
                <a:latin typeface="PUDShinGoPr6N-Regular"/>
              </a:rPr>
              <a:t>2 </a:t>
            </a:r>
            <a:r>
              <a:rPr lang="ja-JP" altLang="en-US" sz="1100" b="0" i="0" u="none" strike="noStrike" baseline="0" dirty="0">
                <a:latin typeface="PUDShinGoPr6N-Regular"/>
              </a:rPr>
              <a:t>人以上の世帯は</a:t>
            </a:r>
            <a:r>
              <a:rPr lang="en-US" altLang="ja-JP" sz="1100" b="0" i="0" u="none" strike="noStrike" baseline="0" dirty="0">
                <a:latin typeface="PUDShinGoPr6N-Regular"/>
              </a:rPr>
              <a:t>520 </a:t>
            </a:r>
            <a:r>
              <a:rPr lang="ja-JP" altLang="en-US" sz="1100" b="0" i="0" u="none" strike="noStrike" baseline="0" dirty="0">
                <a:latin typeface="PUDShinGoPr6N-Regular"/>
              </a:rPr>
              <a:t>万円未満）の場合</a:t>
            </a:r>
            <a:endParaRPr lang="en-US" altLang="ja-JP" sz="1100" b="0" i="0" u="none" strike="noStrike" baseline="0" dirty="0">
              <a:latin typeface="PUDShinGoPr6N-Regular"/>
            </a:endParaRPr>
          </a:p>
          <a:p>
            <a:pPr algn="l"/>
            <a:r>
              <a:rPr lang="en-US" altLang="ja-JP" sz="1100" dirty="0">
                <a:latin typeface="PUDShinGoPr6N-Regular"/>
              </a:rPr>
              <a:t>            </a:t>
            </a:r>
            <a:r>
              <a:rPr lang="ja-JP" altLang="en-US" sz="1100" b="0" i="0" u="none" strike="noStrike" baseline="0" dirty="0">
                <a:latin typeface="PUDShinGoPr6N-Regular"/>
              </a:rPr>
              <a:t>を含む。</a:t>
            </a:r>
            <a:endParaRPr lang="en-US" altLang="ja-JP" sz="1100" b="0" i="0" u="none" strike="noStrike" baseline="0" dirty="0">
              <a:latin typeface="PUDShinGoPr6N-Regular"/>
            </a:endParaRPr>
          </a:p>
          <a:p>
            <a:pPr algn="l"/>
            <a:r>
              <a:rPr lang="en-US" altLang="ja-JP" sz="1100" b="0" i="0" u="none" strike="noStrike" baseline="0" dirty="0">
                <a:latin typeface="PUDShinGoPr6N-Regular"/>
              </a:rPr>
              <a:t>※</a:t>
            </a:r>
            <a:r>
              <a:rPr lang="ja-JP" altLang="en-US" sz="1100" b="0" i="0" u="none" strike="noStrike" baseline="0" dirty="0">
                <a:latin typeface="PUDShinGoPr6N-Regular"/>
              </a:rPr>
              <a:t>４：旧ただし書き所得の合計額が</a:t>
            </a:r>
            <a:r>
              <a:rPr lang="en-US" altLang="ja-JP" sz="1100" b="0" i="0" u="none" strike="noStrike" baseline="0" dirty="0">
                <a:latin typeface="PUDShinGoPr6N-Regular"/>
              </a:rPr>
              <a:t>210 </a:t>
            </a:r>
            <a:r>
              <a:rPr lang="ja-JP" altLang="en-US" sz="1100" b="0" i="0" u="none" strike="noStrike" baseline="0" dirty="0">
                <a:latin typeface="PUDShinGoPr6N-Regular"/>
              </a:rPr>
              <a:t>万円以下の場合を含む。</a:t>
            </a:r>
            <a:endParaRPr lang="en-US" altLang="ja-JP" sz="1100" b="0" i="0" u="none" strike="noStrike" baseline="0" dirty="0">
              <a:latin typeface="PUDShinGoPr6N-Regular"/>
            </a:endParaRPr>
          </a:p>
        </p:txBody>
      </p:sp>
      <p:sp>
        <p:nvSpPr>
          <p:cNvPr id="15" name="テキスト ボックス 14">
            <a:extLst>
              <a:ext uri="{FF2B5EF4-FFF2-40B4-BE49-F238E27FC236}">
                <a16:creationId xmlns:a16="http://schemas.microsoft.com/office/drawing/2014/main" id="{7C77A755-8436-55BE-4905-6DF90C1B70E4}"/>
              </a:ext>
            </a:extLst>
          </p:cNvPr>
          <p:cNvSpPr txBox="1"/>
          <p:nvPr/>
        </p:nvSpPr>
        <p:spPr>
          <a:xfrm>
            <a:off x="4190828" y="1869012"/>
            <a:ext cx="4904911" cy="302955"/>
          </a:xfrm>
          <a:prstGeom prst="roundRect">
            <a:avLst>
              <a:gd name="adj" fmla="val 50000"/>
            </a:avLst>
          </a:prstGeom>
          <a:solidFill>
            <a:srgbClr val="FFFCDB"/>
          </a:solidFill>
          <a:ln w="19050">
            <a:solidFill>
              <a:srgbClr val="FFC000"/>
            </a:solidFill>
          </a:ln>
        </p:spPr>
        <p:txBody>
          <a:bodyPr wrap="square" tIns="0" bIns="0" anchor="ctr">
            <a:spAutoFit/>
          </a:bodyPr>
          <a:lstStyle/>
          <a:p>
            <a:pPr algn="l"/>
            <a:r>
              <a:rPr lang="en-US" altLang="ja-JP" sz="1400" b="1" i="0" u="none" strike="noStrike" baseline="0" dirty="0"/>
              <a:t>2027</a:t>
            </a:r>
            <a:r>
              <a:rPr lang="ja-JP" altLang="en-US" sz="1400" b="1" i="0" u="none" strike="noStrike" baseline="0" dirty="0"/>
              <a:t>（令和</a:t>
            </a:r>
            <a:r>
              <a:rPr lang="en-US" altLang="ja-JP" sz="1400" b="1" i="0" u="none" strike="noStrike" baseline="0" dirty="0"/>
              <a:t>9</a:t>
            </a:r>
            <a:r>
              <a:rPr lang="ja-JP" altLang="en-US" sz="1400" b="1" i="0" u="none" strike="noStrike" baseline="0" dirty="0"/>
              <a:t>）年</a:t>
            </a:r>
            <a:r>
              <a:rPr lang="en-US" altLang="ja-JP" sz="1400" b="1" i="0" u="none" strike="noStrike" baseline="0" dirty="0"/>
              <a:t>8 </a:t>
            </a:r>
            <a:r>
              <a:rPr lang="ja-JP" altLang="en-US" sz="1400" b="1" i="0" u="none" strike="noStrike" baseline="0" dirty="0"/>
              <a:t>月から、所得区分が細分化されます。</a:t>
            </a:r>
            <a:endParaRPr lang="ja-JP" altLang="en-US" sz="4400" b="1" dirty="0"/>
          </a:p>
        </p:txBody>
      </p:sp>
      <p:sp>
        <p:nvSpPr>
          <p:cNvPr id="21" name="テキスト ボックス 20">
            <a:extLst>
              <a:ext uri="{FF2B5EF4-FFF2-40B4-BE49-F238E27FC236}">
                <a16:creationId xmlns:a16="http://schemas.microsoft.com/office/drawing/2014/main" id="{25EC0A37-037D-6EDF-902B-2BE41117F583}"/>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55E9AF3E-572D-49E3-1ED0-CCFC041EE326}"/>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601676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61AD6-0663-5CC6-5977-F0D4874CCE0D}"/>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757E47BC-F0A1-DAA3-C916-EAEE7AEB5C0D}"/>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767C7AD7-7C73-A8DA-C597-4B7155B450DD}"/>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6</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152CDA4D-9E67-4A6D-E556-0280472051FE}"/>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253EB6D0-CDE6-B112-B371-9E9C691D215C}"/>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89388B28-7B7F-FE15-D33B-2E9FBCC00F86}"/>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CC574FBA-C876-35BC-3AA6-96A41FB71CBF}"/>
                </a:ext>
              </a:extLst>
            </p:cNvPr>
            <p:cNvSpPr txBox="1">
              <a:spLocks noGrp="1" noRot="1" noMove="1" noResize="1" noEditPoints="1" noAdjustHandles="1" noChangeArrowheads="1" noChangeShapeType="1"/>
            </p:cNvSpPr>
            <p:nvPr/>
          </p:nvSpPr>
          <p:spPr>
            <a:xfrm>
              <a:off x="-235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26</a:t>
              </a:r>
              <a:r>
                <a:rPr kumimoji="1" lang="ja-JP" altLang="en-US" sz="1400" dirty="0"/>
                <a:t>ページ</a:t>
              </a:r>
            </a:p>
          </p:txBody>
        </p:sp>
      </p:grpSp>
      <p:pic>
        <p:nvPicPr>
          <p:cNvPr id="3" name="図 2">
            <a:extLst>
              <a:ext uri="{FF2B5EF4-FFF2-40B4-BE49-F238E27FC236}">
                <a16:creationId xmlns:a16="http://schemas.microsoft.com/office/drawing/2014/main" id="{1B18D88F-22CA-6E07-5F13-3314BE3580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pic>
        <p:nvPicPr>
          <p:cNvPr id="11" name="図 10">
            <a:extLst>
              <a:ext uri="{FF2B5EF4-FFF2-40B4-BE49-F238E27FC236}">
                <a16:creationId xmlns:a16="http://schemas.microsoft.com/office/drawing/2014/main" id="{A9651168-641D-CE5B-3EA6-DBB9D79B95EC}"/>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r="17884" b="85142"/>
          <a:stretch>
            <a:fillRect/>
          </a:stretch>
        </p:blipFill>
        <p:spPr>
          <a:xfrm>
            <a:off x="781051" y="2300631"/>
            <a:ext cx="10331449" cy="632804"/>
          </a:xfrm>
          <a:prstGeom prst="rect">
            <a:avLst/>
          </a:prstGeom>
        </p:spPr>
      </p:pic>
      <p:grpSp>
        <p:nvGrpSpPr>
          <p:cNvPr id="14" name="グループ化 13">
            <a:extLst>
              <a:ext uri="{FF2B5EF4-FFF2-40B4-BE49-F238E27FC236}">
                <a16:creationId xmlns:a16="http://schemas.microsoft.com/office/drawing/2014/main" id="{48251641-D102-AA65-7E6C-C52299F0F669}"/>
              </a:ext>
            </a:extLst>
          </p:cNvPr>
          <p:cNvGrpSpPr/>
          <p:nvPr/>
        </p:nvGrpSpPr>
        <p:grpSpPr>
          <a:xfrm>
            <a:off x="451869" y="1759262"/>
            <a:ext cx="3905524" cy="530224"/>
            <a:chOff x="668991" y="1966346"/>
            <a:chExt cx="2217174" cy="530224"/>
          </a:xfrm>
        </p:grpSpPr>
        <p:sp>
          <p:nvSpPr>
            <p:cNvPr id="15" name="テキスト ボックス 14">
              <a:extLst>
                <a:ext uri="{FF2B5EF4-FFF2-40B4-BE49-F238E27FC236}">
                  <a16:creationId xmlns:a16="http://schemas.microsoft.com/office/drawing/2014/main" id="{AE793AD4-95FC-8958-8333-202B22E32F73}"/>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２</a:t>
              </a:r>
              <a:endParaRPr lang="en-US" altLang="ja-JP" sz="2400" b="1" dirty="0">
                <a:solidFill>
                  <a:schemeClr val="bg1"/>
                </a:solidFill>
              </a:endParaRPr>
            </a:p>
          </p:txBody>
        </p:sp>
        <p:sp>
          <p:nvSpPr>
            <p:cNvPr id="16" name="テキスト ボックス 15">
              <a:extLst>
                <a:ext uri="{FF2B5EF4-FFF2-40B4-BE49-F238E27FC236}">
                  <a16:creationId xmlns:a16="http://schemas.microsoft.com/office/drawing/2014/main" id="{DB48F15C-541D-274C-0C88-68D974F41261}"/>
                </a:ext>
              </a:extLst>
            </p:cNvPr>
            <p:cNvSpPr txBox="1"/>
            <p:nvPr/>
          </p:nvSpPr>
          <p:spPr>
            <a:xfrm>
              <a:off x="946380" y="1973350"/>
              <a:ext cx="1939785" cy="523220"/>
            </a:xfrm>
            <a:prstGeom prst="rect">
              <a:avLst/>
            </a:prstGeom>
            <a:noFill/>
          </p:spPr>
          <p:txBody>
            <a:bodyPr wrap="square">
              <a:spAutoFit/>
            </a:bodyPr>
            <a:lstStyle/>
            <a:p>
              <a:r>
                <a:rPr lang="ja-JP" altLang="en-US" sz="2800" b="1" dirty="0">
                  <a:latin typeface="PUDShinGoPr6N-Medium"/>
                </a:rPr>
                <a:t>高額療養費制度</a:t>
              </a:r>
              <a:endParaRPr lang="ja-JP" altLang="en-US" sz="2800" b="1" dirty="0"/>
            </a:p>
          </p:txBody>
        </p:sp>
      </p:grpSp>
      <p:pic>
        <p:nvPicPr>
          <p:cNvPr id="17" name="図 16">
            <a:extLst>
              <a:ext uri="{FF2B5EF4-FFF2-40B4-BE49-F238E27FC236}">
                <a16:creationId xmlns:a16="http://schemas.microsoft.com/office/drawing/2014/main" id="{5F9C8CDD-B0C5-277A-5CEA-0C5FEF8B20C2}"/>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780140" y="3036094"/>
            <a:ext cx="10610161" cy="2991124"/>
          </a:xfrm>
          <a:prstGeom prst="rect">
            <a:avLst/>
          </a:prstGeom>
        </p:spPr>
      </p:pic>
      <p:sp>
        <p:nvSpPr>
          <p:cNvPr id="19" name="テキスト ボックス 18">
            <a:extLst>
              <a:ext uri="{FF2B5EF4-FFF2-40B4-BE49-F238E27FC236}">
                <a16:creationId xmlns:a16="http://schemas.microsoft.com/office/drawing/2014/main" id="{C5ADD5F0-37BE-3646-BC11-676E9B43279E}"/>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0" name="フッター プレースホルダー 5">
            <a:extLst>
              <a:ext uri="{FF2B5EF4-FFF2-40B4-BE49-F238E27FC236}">
                <a16:creationId xmlns:a16="http://schemas.microsoft.com/office/drawing/2014/main" id="{9DE7E4F2-F14E-746A-E55C-8E201FF4E54A}"/>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082112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1071E-C468-8365-C115-07CCA367E007}"/>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4ACBDDE5-CC42-5882-33EB-C2D6D193F4BD}"/>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30D9FADA-0785-3F15-6979-298589FAA22B}"/>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7</a:t>
            </a:fld>
            <a:endParaRPr kumimoji="1" lang="ja-JP" altLang="en-US" sz="1800" b="1" dirty="0">
              <a:solidFill>
                <a:schemeClr val="tx1"/>
              </a:solidFill>
              <a:ea typeface="Meiryo UI" panose="020B0604030504040204" pitchFamily="50" charset="-128"/>
            </a:endParaRPr>
          </a:p>
        </p:txBody>
      </p:sp>
      <p:pic>
        <p:nvPicPr>
          <p:cNvPr id="12" name="図 11">
            <a:extLst>
              <a:ext uri="{FF2B5EF4-FFF2-40B4-BE49-F238E27FC236}">
                <a16:creationId xmlns:a16="http://schemas.microsoft.com/office/drawing/2014/main" id="{4B1FFBD3-24F0-CBFD-1E2D-36A1930D9C8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l="2532" t="28742"/>
          <a:stretch>
            <a:fillRect/>
          </a:stretch>
        </p:blipFill>
        <p:spPr>
          <a:xfrm>
            <a:off x="1005377" y="3650813"/>
            <a:ext cx="10486048" cy="2557597"/>
          </a:xfrm>
          <a:prstGeom prst="rect">
            <a:avLst/>
          </a:prstGeom>
        </p:spPr>
      </p:pic>
      <p:sp>
        <p:nvSpPr>
          <p:cNvPr id="6" name="フッター プレースホルダー 5">
            <a:extLst>
              <a:ext uri="{FF2B5EF4-FFF2-40B4-BE49-F238E27FC236}">
                <a16:creationId xmlns:a16="http://schemas.microsoft.com/office/drawing/2014/main" id="{34A2472C-1981-73D1-E0FC-E7D6641D3CE7}"/>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1CD5C667-EB02-7BF6-F568-7BD588037013}"/>
              </a:ext>
            </a:extLst>
          </p:cNvPr>
          <p:cNvGrpSpPr>
            <a:grpSpLocks noGrp="1" noUngrp="1" noRot="1" noMove="1" noResize="1"/>
          </p:cNvGrpSpPr>
          <p:nvPr/>
        </p:nvGrpSpPr>
        <p:grpSpPr>
          <a:xfrm>
            <a:off x="-12700" y="6176283"/>
            <a:ext cx="1823355" cy="662925"/>
            <a:chOff x="-23586" y="5980339"/>
            <a:chExt cx="1823355" cy="662925"/>
          </a:xfrm>
        </p:grpSpPr>
        <p:sp>
          <p:nvSpPr>
            <p:cNvPr id="7" name="フッター プレースホルダー 5">
              <a:extLst>
                <a:ext uri="{FF2B5EF4-FFF2-40B4-BE49-F238E27FC236}">
                  <a16:creationId xmlns:a16="http://schemas.microsoft.com/office/drawing/2014/main" id="{9A437DBC-E697-5193-B87C-9FFC45D0351A}"/>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D59C2BC2-AB67-CDBE-2C0E-5EF2FC4CA049}"/>
                </a:ext>
              </a:extLst>
            </p:cNvPr>
            <p:cNvSpPr txBox="1">
              <a:spLocks noGrp="1" noRot="1" noMove="1" noResize="1" noEditPoints="1" noAdjustHandles="1" noChangeArrowheads="1" noChangeShapeType="1"/>
            </p:cNvSpPr>
            <p:nvPr/>
          </p:nvSpPr>
          <p:spPr>
            <a:xfrm>
              <a:off x="-10887" y="6335487"/>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26</a:t>
              </a:r>
              <a:r>
                <a:rPr kumimoji="1" lang="ja-JP" altLang="en-US" sz="1400" dirty="0"/>
                <a:t>ページ</a:t>
              </a:r>
            </a:p>
          </p:txBody>
        </p:sp>
      </p:grpSp>
      <p:pic>
        <p:nvPicPr>
          <p:cNvPr id="3" name="図 2">
            <a:extLst>
              <a:ext uri="{FF2B5EF4-FFF2-40B4-BE49-F238E27FC236}">
                <a16:creationId xmlns:a16="http://schemas.microsoft.com/office/drawing/2014/main" id="{AFBE80C2-6AFA-C61C-5ECF-B62FDE0629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2023AA2F-028C-B42C-C5F7-F023ABC7A17E}"/>
              </a:ext>
            </a:extLst>
          </p:cNvPr>
          <p:cNvGrpSpPr/>
          <p:nvPr/>
        </p:nvGrpSpPr>
        <p:grpSpPr>
          <a:xfrm>
            <a:off x="648005" y="1852707"/>
            <a:ext cx="3930924" cy="523220"/>
            <a:chOff x="668991" y="1960650"/>
            <a:chExt cx="2231594" cy="523220"/>
          </a:xfrm>
        </p:grpSpPr>
        <p:sp>
          <p:nvSpPr>
            <p:cNvPr id="11" name="テキスト ボックス 10">
              <a:extLst>
                <a:ext uri="{FF2B5EF4-FFF2-40B4-BE49-F238E27FC236}">
                  <a16:creationId xmlns:a16="http://schemas.microsoft.com/office/drawing/2014/main" id="{FB6AAE7F-38E1-4C24-758C-BAEE98BC0753}"/>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２</a:t>
              </a:r>
              <a:endParaRPr lang="en-US" altLang="ja-JP" sz="2400" b="1" dirty="0">
                <a:solidFill>
                  <a:schemeClr val="bg1"/>
                </a:solidFill>
              </a:endParaRPr>
            </a:p>
          </p:txBody>
        </p:sp>
        <p:sp>
          <p:nvSpPr>
            <p:cNvPr id="14" name="テキスト ボックス 13">
              <a:extLst>
                <a:ext uri="{FF2B5EF4-FFF2-40B4-BE49-F238E27FC236}">
                  <a16:creationId xmlns:a16="http://schemas.microsoft.com/office/drawing/2014/main" id="{ED95C1AD-9F2B-877A-8081-9A2096F7A4FC}"/>
                </a:ext>
              </a:extLst>
            </p:cNvPr>
            <p:cNvSpPr txBox="1"/>
            <p:nvPr/>
          </p:nvSpPr>
          <p:spPr>
            <a:xfrm>
              <a:off x="960800" y="1960650"/>
              <a:ext cx="1939785" cy="523220"/>
            </a:xfrm>
            <a:prstGeom prst="rect">
              <a:avLst/>
            </a:prstGeom>
            <a:noFill/>
          </p:spPr>
          <p:txBody>
            <a:bodyPr wrap="square">
              <a:spAutoFit/>
            </a:bodyPr>
            <a:lstStyle/>
            <a:p>
              <a:r>
                <a:rPr lang="ja-JP" altLang="en-US" sz="2800" b="1" dirty="0">
                  <a:latin typeface="PUDShinGoPr6N-Medium"/>
                </a:rPr>
                <a:t>高額療養費制度</a:t>
              </a:r>
              <a:endParaRPr lang="ja-JP" altLang="en-US" sz="2800" b="1" dirty="0"/>
            </a:p>
          </p:txBody>
        </p:sp>
      </p:grpSp>
      <p:sp>
        <p:nvSpPr>
          <p:cNvPr id="16" name="テキスト ボックス 15">
            <a:extLst>
              <a:ext uri="{FF2B5EF4-FFF2-40B4-BE49-F238E27FC236}">
                <a16:creationId xmlns:a16="http://schemas.microsoft.com/office/drawing/2014/main" id="{FB5CDE9D-64F0-FD96-E99E-A93F7F145ABA}"/>
              </a:ext>
            </a:extLst>
          </p:cNvPr>
          <p:cNvSpPr txBox="1"/>
          <p:nvPr/>
        </p:nvSpPr>
        <p:spPr>
          <a:xfrm>
            <a:off x="852976" y="2940120"/>
            <a:ext cx="10972019" cy="707886"/>
          </a:xfrm>
          <a:prstGeom prst="rect">
            <a:avLst/>
          </a:prstGeom>
          <a:noFill/>
        </p:spPr>
        <p:txBody>
          <a:bodyPr wrap="square">
            <a:spAutoFit/>
          </a:bodyPr>
          <a:lstStyle/>
          <a:p>
            <a:pPr algn="l"/>
            <a:r>
              <a:rPr lang="ja-JP" altLang="en-US" sz="2000" i="0" u="none" strike="noStrike" baseline="0" dirty="0"/>
              <a:t>同じ世帯</a:t>
            </a:r>
            <a:r>
              <a:rPr lang="en-US" altLang="ja-JP" sz="2000" i="0" u="none" strike="noStrike" baseline="0" dirty="0"/>
              <a:t>(</a:t>
            </a:r>
            <a:r>
              <a:rPr lang="ja-JP" altLang="en-US" sz="2000" i="0" u="none" strike="noStrike" baseline="0" dirty="0"/>
              <a:t>同じ公的医療保険に加入</a:t>
            </a:r>
            <a:r>
              <a:rPr lang="en-US" altLang="ja-JP" sz="2000" i="0" u="none" strike="noStrike" baseline="0" dirty="0"/>
              <a:t>)</a:t>
            </a:r>
            <a:r>
              <a:rPr lang="ja-JP" altLang="en-US" sz="2000" i="0" u="none" strike="noStrike" baseline="0" dirty="0"/>
              <a:t>で、直近</a:t>
            </a:r>
            <a:r>
              <a:rPr lang="en-US" altLang="ja-JP" sz="2000" i="0" u="none" strike="noStrike" baseline="0" dirty="0"/>
              <a:t>12 </a:t>
            </a:r>
            <a:r>
              <a:rPr lang="ja-JP" altLang="en-US" sz="2000" i="0" u="none" strike="noStrike" baseline="0" dirty="0"/>
              <a:t>カ月のうち</a:t>
            </a:r>
            <a:r>
              <a:rPr lang="en-US" altLang="ja-JP" sz="2000" i="0" u="none" strike="noStrike" baseline="0" dirty="0"/>
              <a:t>3 </a:t>
            </a:r>
            <a:r>
              <a:rPr lang="ja-JP" altLang="en-US" sz="2000" i="0" u="none" strike="noStrike" baseline="0" dirty="0"/>
              <a:t>回以上高額療養費が支給されていると、</a:t>
            </a:r>
            <a:r>
              <a:rPr lang="en-US" altLang="ja-JP" sz="2000" b="1" i="0" u="none" strike="noStrike" baseline="0" dirty="0"/>
              <a:t>4 </a:t>
            </a:r>
            <a:r>
              <a:rPr lang="ja-JP" altLang="en-US" sz="2000" b="1" i="0" u="none" strike="noStrike" baseline="0" dirty="0"/>
              <a:t>回目以降の自己負担限度額が引き下げ</a:t>
            </a:r>
            <a:r>
              <a:rPr lang="ja-JP" altLang="en-US" sz="2000" i="0" u="none" strike="noStrike" baseline="0" dirty="0"/>
              <a:t>られて、さらに負担が軽減されます</a:t>
            </a:r>
            <a:r>
              <a:rPr lang="ja-JP" altLang="en-US" sz="2000" dirty="0"/>
              <a:t>。</a:t>
            </a:r>
            <a:endParaRPr lang="en-US" altLang="ja-JP" sz="2000" i="0" u="none" strike="noStrike" baseline="0" dirty="0"/>
          </a:p>
        </p:txBody>
      </p:sp>
      <p:sp>
        <p:nvSpPr>
          <p:cNvPr id="18" name="テキスト ボックス 17">
            <a:extLst>
              <a:ext uri="{FF2B5EF4-FFF2-40B4-BE49-F238E27FC236}">
                <a16:creationId xmlns:a16="http://schemas.microsoft.com/office/drawing/2014/main" id="{3E50496F-D967-1347-5EAA-37D037491092}"/>
              </a:ext>
            </a:extLst>
          </p:cNvPr>
          <p:cNvSpPr txBox="1"/>
          <p:nvPr/>
        </p:nvSpPr>
        <p:spPr>
          <a:xfrm>
            <a:off x="762305" y="2468910"/>
            <a:ext cx="6108700" cy="461665"/>
          </a:xfrm>
          <a:prstGeom prst="rect">
            <a:avLst/>
          </a:prstGeom>
          <a:noFill/>
        </p:spPr>
        <p:txBody>
          <a:bodyPr wrap="square">
            <a:spAutoFit/>
          </a:bodyPr>
          <a:lstStyle/>
          <a:p>
            <a:r>
              <a:rPr lang="ja-JP" altLang="en-US" sz="2400" b="1" i="0" u="none" strike="noStrike" baseline="0" dirty="0">
                <a:solidFill>
                  <a:srgbClr val="384A9D"/>
                </a:solidFill>
                <a:latin typeface="PUDShinGoPr6N-Medium"/>
              </a:rPr>
              <a:t>■</a:t>
            </a:r>
            <a:r>
              <a:rPr lang="ja-JP" altLang="en-US" sz="2400" b="1" i="0" u="none" strike="noStrike" baseline="0" dirty="0">
                <a:solidFill>
                  <a:srgbClr val="000000"/>
                </a:solidFill>
                <a:latin typeface="PUDShinGoPr6N-Medium"/>
              </a:rPr>
              <a:t>高額療養費制度の多数回該当</a:t>
            </a:r>
            <a:endParaRPr lang="ja-JP" altLang="en-US" sz="2400" b="1" dirty="0"/>
          </a:p>
        </p:txBody>
      </p:sp>
      <p:sp>
        <p:nvSpPr>
          <p:cNvPr id="21" name="テキスト ボックス 20">
            <a:extLst>
              <a:ext uri="{FF2B5EF4-FFF2-40B4-BE49-F238E27FC236}">
                <a16:creationId xmlns:a16="http://schemas.microsoft.com/office/drawing/2014/main" id="{10EA9B70-A25B-95DB-0BE4-64DD4E7AF4E9}"/>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7C7F7084-B862-8F97-8A3E-A374D692AC1F}"/>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698073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31EA0-07E5-2ABA-9C03-24953426BC74}"/>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3A3AE513-EE7E-0E80-E25C-C30614510B7F}"/>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64627E94-9BD2-189C-AF3B-DC14A431BFED}"/>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8</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C45CF424-EAB4-83CE-1380-E31B686F27E8}"/>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BC1711AF-19F2-3EE2-77AB-460BCDBFA7C2}"/>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109E3C19-C332-292F-F57E-9AE42FB1401A}"/>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664853C3-F972-65D0-55E5-714787CC20D0}"/>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26</a:t>
              </a:r>
              <a:r>
                <a:rPr kumimoji="1" lang="ja-JP" altLang="en-US" sz="1400" dirty="0"/>
                <a:t>ページ</a:t>
              </a:r>
            </a:p>
          </p:txBody>
        </p:sp>
      </p:grpSp>
      <p:pic>
        <p:nvPicPr>
          <p:cNvPr id="3" name="図 2">
            <a:extLst>
              <a:ext uri="{FF2B5EF4-FFF2-40B4-BE49-F238E27FC236}">
                <a16:creationId xmlns:a16="http://schemas.microsoft.com/office/drawing/2014/main" id="{28F61EEF-9796-5069-C53F-D3F1EAA08F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sp>
        <p:nvSpPr>
          <p:cNvPr id="16" name="テキスト ボックス 15">
            <a:extLst>
              <a:ext uri="{FF2B5EF4-FFF2-40B4-BE49-F238E27FC236}">
                <a16:creationId xmlns:a16="http://schemas.microsoft.com/office/drawing/2014/main" id="{8E549A65-9991-6744-419C-40D412D094E6}"/>
              </a:ext>
            </a:extLst>
          </p:cNvPr>
          <p:cNvSpPr txBox="1"/>
          <p:nvPr/>
        </p:nvSpPr>
        <p:spPr>
          <a:xfrm>
            <a:off x="911677" y="3058691"/>
            <a:ext cx="10619923" cy="1015663"/>
          </a:xfrm>
          <a:prstGeom prst="rect">
            <a:avLst/>
          </a:prstGeom>
          <a:noFill/>
        </p:spPr>
        <p:txBody>
          <a:bodyPr wrap="square" rtlCol="0">
            <a:spAutoFit/>
          </a:bodyPr>
          <a:lstStyle/>
          <a:p>
            <a:r>
              <a:rPr lang="ja-JP" altLang="en-US" sz="2000" dirty="0"/>
              <a:t>一人の一回分の自己負担では高額療養費の支給対象とならなくても、</a:t>
            </a:r>
            <a:r>
              <a:rPr lang="ja-JP" altLang="en-US" sz="2000" b="1" dirty="0"/>
              <a:t>複数回の受診や同じ世帯（同じ医療保険に加入）の他の人の受診でかかった自己負担</a:t>
            </a:r>
            <a:r>
              <a:rPr lang="ja-JP" altLang="en-US" sz="2000" dirty="0"/>
              <a:t>を、１カ月単位で合算できます。その合算額が一定額を超えたときは、超えた分が高額療養費として支給されます。</a:t>
            </a:r>
            <a:endParaRPr kumimoji="1" lang="ja-JP" altLang="en-US" sz="2000" dirty="0"/>
          </a:p>
        </p:txBody>
      </p:sp>
      <p:grpSp>
        <p:nvGrpSpPr>
          <p:cNvPr id="2" name="グループ化 1">
            <a:extLst>
              <a:ext uri="{FF2B5EF4-FFF2-40B4-BE49-F238E27FC236}">
                <a16:creationId xmlns:a16="http://schemas.microsoft.com/office/drawing/2014/main" id="{8632D2DC-86BB-4E97-7EA4-223A9167E00A}"/>
              </a:ext>
            </a:extLst>
          </p:cNvPr>
          <p:cNvGrpSpPr/>
          <p:nvPr/>
        </p:nvGrpSpPr>
        <p:grpSpPr>
          <a:xfrm>
            <a:off x="806176" y="1952916"/>
            <a:ext cx="3918224" cy="530224"/>
            <a:chOff x="668991" y="1966346"/>
            <a:chExt cx="2224384" cy="530224"/>
          </a:xfrm>
        </p:grpSpPr>
        <p:sp>
          <p:nvSpPr>
            <p:cNvPr id="10" name="テキスト ボックス 9">
              <a:extLst>
                <a:ext uri="{FF2B5EF4-FFF2-40B4-BE49-F238E27FC236}">
                  <a16:creationId xmlns:a16="http://schemas.microsoft.com/office/drawing/2014/main" id="{8D769D20-341F-8B92-C581-159C383B10E1}"/>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２</a:t>
              </a:r>
              <a:endParaRPr lang="en-US" altLang="ja-JP" sz="2400" b="1" dirty="0">
                <a:solidFill>
                  <a:schemeClr val="bg1"/>
                </a:solidFill>
              </a:endParaRPr>
            </a:p>
          </p:txBody>
        </p:sp>
        <p:sp>
          <p:nvSpPr>
            <p:cNvPr id="11" name="テキスト ボックス 10">
              <a:extLst>
                <a:ext uri="{FF2B5EF4-FFF2-40B4-BE49-F238E27FC236}">
                  <a16:creationId xmlns:a16="http://schemas.microsoft.com/office/drawing/2014/main" id="{DAAF8BFA-A0EA-C209-A970-93D581640213}"/>
                </a:ext>
              </a:extLst>
            </p:cNvPr>
            <p:cNvSpPr txBox="1"/>
            <p:nvPr/>
          </p:nvSpPr>
          <p:spPr>
            <a:xfrm>
              <a:off x="953590" y="1973350"/>
              <a:ext cx="1939785" cy="523220"/>
            </a:xfrm>
            <a:prstGeom prst="rect">
              <a:avLst/>
            </a:prstGeom>
            <a:noFill/>
          </p:spPr>
          <p:txBody>
            <a:bodyPr wrap="square">
              <a:spAutoFit/>
            </a:bodyPr>
            <a:lstStyle/>
            <a:p>
              <a:r>
                <a:rPr lang="ja-JP" altLang="en-US" sz="2800" b="1" dirty="0">
                  <a:latin typeface="PUDShinGoPr6N-Medium"/>
                </a:rPr>
                <a:t>高額療養費制度</a:t>
              </a:r>
              <a:endParaRPr lang="ja-JP" altLang="en-US" sz="2800" b="1" dirty="0"/>
            </a:p>
          </p:txBody>
        </p:sp>
      </p:grpSp>
      <p:sp>
        <p:nvSpPr>
          <p:cNvPr id="18" name="テキスト ボックス 17">
            <a:extLst>
              <a:ext uri="{FF2B5EF4-FFF2-40B4-BE49-F238E27FC236}">
                <a16:creationId xmlns:a16="http://schemas.microsoft.com/office/drawing/2014/main" id="{3C315DE0-B59D-40C8-43FC-E05379195A7C}"/>
              </a:ext>
            </a:extLst>
          </p:cNvPr>
          <p:cNvSpPr txBox="1"/>
          <p:nvPr/>
        </p:nvSpPr>
        <p:spPr>
          <a:xfrm>
            <a:off x="899999" y="2618305"/>
            <a:ext cx="6108700" cy="461665"/>
          </a:xfrm>
          <a:prstGeom prst="rect">
            <a:avLst/>
          </a:prstGeom>
          <a:noFill/>
        </p:spPr>
        <p:txBody>
          <a:bodyPr wrap="square">
            <a:spAutoFit/>
          </a:bodyPr>
          <a:lstStyle/>
          <a:p>
            <a:r>
              <a:rPr lang="ja-JP" altLang="en-US" sz="2400" b="1" i="0" u="none" strike="noStrike" baseline="0" dirty="0">
                <a:solidFill>
                  <a:srgbClr val="384A9D"/>
                </a:solidFill>
                <a:latin typeface="PUDShinGoPr6N-Medium"/>
              </a:rPr>
              <a:t>■</a:t>
            </a:r>
            <a:r>
              <a:rPr lang="ja-JP" altLang="en-US" sz="2400" b="1" i="0" u="none" strike="noStrike" baseline="0" dirty="0">
                <a:solidFill>
                  <a:srgbClr val="000000"/>
                </a:solidFill>
                <a:latin typeface="PUDShinGoPr6N-Medium"/>
              </a:rPr>
              <a:t>高額療養費制度の世帯合算</a:t>
            </a:r>
            <a:endParaRPr lang="ja-JP" altLang="en-US" sz="2400" b="1" dirty="0"/>
          </a:p>
        </p:txBody>
      </p:sp>
      <p:pic>
        <p:nvPicPr>
          <p:cNvPr id="15" name="図 14" descr="テキスト, 手紙&#10;&#10;AI 生成コンテンツは誤りを含む可能性があります。">
            <a:extLst>
              <a:ext uri="{FF2B5EF4-FFF2-40B4-BE49-F238E27FC236}">
                <a16:creationId xmlns:a16="http://schemas.microsoft.com/office/drawing/2014/main" id="{011FE0D0-F962-09D2-6C16-9B7BD9D0B908}"/>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048086" y="4117898"/>
            <a:ext cx="10095828" cy="1860287"/>
          </a:xfrm>
          <a:prstGeom prst="rect">
            <a:avLst/>
          </a:prstGeom>
        </p:spPr>
      </p:pic>
      <p:sp>
        <p:nvSpPr>
          <p:cNvPr id="14" name="テキスト ボックス 13">
            <a:extLst>
              <a:ext uri="{FF2B5EF4-FFF2-40B4-BE49-F238E27FC236}">
                <a16:creationId xmlns:a16="http://schemas.microsoft.com/office/drawing/2014/main" id="{0544A124-F4FE-EA19-3900-D94765357F5A}"/>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3CE33544-E9F9-D61C-237D-5F561632E807}"/>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4289448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38A50-1AB1-33AA-FE64-4DDABC5E23CE}"/>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6E0E5E9C-73F1-2CCC-8AF9-C6FBD2671066}"/>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446B40B3-FDCF-6A9E-7B1A-7513A5601B15}"/>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9</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86316247-B1A3-4A4B-4692-5C4AF15B28D8}"/>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1ED4CC12-D2E7-6D5E-185D-DC3477A89A36}"/>
              </a:ext>
            </a:extLst>
          </p:cNvPr>
          <p:cNvGrpSpPr>
            <a:grpSpLocks noGrp="1" noUngrp="1" noRot="1" noMove="1" noResize="1"/>
          </p:cNvGrpSpPr>
          <p:nvPr/>
        </p:nvGrpSpPr>
        <p:grpSpPr>
          <a:xfrm>
            <a:off x="0" y="6176283"/>
            <a:ext cx="1823355" cy="677439"/>
            <a:chOff x="-10886" y="5980339"/>
            <a:chExt cx="1823355" cy="677439"/>
          </a:xfrm>
        </p:grpSpPr>
        <p:sp>
          <p:nvSpPr>
            <p:cNvPr id="7" name="フッター プレースホルダー 5">
              <a:extLst>
                <a:ext uri="{FF2B5EF4-FFF2-40B4-BE49-F238E27FC236}">
                  <a16:creationId xmlns:a16="http://schemas.microsoft.com/office/drawing/2014/main" id="{63476C26-87DD-8C3E-95D7-C9A160802F28}"/>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BF590BCA-7158-866E-8294-6F2F179E1DE1}"/>
                </a:ext>
              </a:extLst>
            </p:cNvPr>
            <p:cNvSpPr txBox="1">
              <a:spLocks noGrp="1" noRot="1" noMove="1" noResize="1" noEditPoints="1" noAdjustHandles="1" noChangeArrowheads="1" noChangeShapeType="1"/>
            </p:cNvSpPr>
            <p:nvPr/>
          </p:nvSpPr>
          <p:spPr>
            <a:xfrm>
              <a:off x="362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26</a:t>
              </a:r>
              <a:r>
                <a:rPr kumimoji="1" lang="ja-JP" altLang="en-US" sz="1400" dirty="0"/>
                <a:t>ページ</a:t>
              </a:r>
            </a:p>
          </p:txBody>
        </p:sp>
      </p:grpSp>
      <p:pic>
        <p:nvPicPr>
          <p:cNvPr id="3" name="図 2">
            <a:extLst>
              <a:ext uri="{FF2B5EF4-FFF2-40B4-BE49-F238E27FC236}">
                <a16:creationId xmlns:a16="http://schemas.microsoft.com/office/drawing/2014/main" id="{46E88920-1BEF-0CBB-0DBB-4512C3734C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pic>
        <p:nvPicPr>
          <p:cNvPr id="11" name="図 10">
            <a:extLst>
              <a:ext uri="{FF2B5EF4-FFF2-40B4-BE49-F238E27FC236}">
                <a16:creationId xmlns:a16="http://schemas.microsoft.com/office/drawing/2014/main" id="{01710D54-81BE-EE5B-5B22-C324C903FAA5}"/>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r="12411" b="-5274"/>
          <a:stretch>
            <a:fillRect/>
          </a:stretch>
        </p:blipFill>
        <p:spPr>
          <a:xfrm>
            <a:off x="497628" y="1724455"/>
            <a:ext cx="10881571" cy="603223"/>
          </a:xfrm>
          <a:prstGeom prst="rect">
            <a:avLst/>
          </a:prstGeom>
        </p:spPr>
      </p:pic>
      <p:sp>
        <p:nvSpPr>
          <p:cNvPr id="14" name="テキスト ボックス 13">
            <a:extLst>
              <a:ext uri="{FF2B5EF4-FFF2-40B4-BE49-F238E27FC236}">
                <a16:creationId xmlns:a16="http://schemas.microsoft.com/office/drawing/2014/main" id="{C0EF65DA-98C3-3EB3-0D97-66AA86426A86}"/>
              </a:ext>
            </a:extLst>
          </p:cNvPr>
          <p:cNvSpPr txBox="1"/>
          <p:nvPr/>
        </p:nvSpPr>
        <p:spPr>
          <a:xfrm>
            <a:off x="912153" y="5657293"/>
            <a:ext cx="10548000" cy="432792"/>
          </a:xfrm>
          <a:prstGeom prst="roundRect">
            <a:avLst>
              <a:gd name="adj" fmla="val 50000"/>
            </a:avLst>
          </a:prstGeom>
          <a:solidFill>
            <a:srgbClr val="384A9D"/>
          </a:solidFill>
        </p:spPr>
        <p:txBody>
          <a:bodyPr wrap="square" tIns="0" bIns="0">
            <a:spAutoFit/>
          </a:bodyPr>
          <a:lstStyle/>
          <a:p>
            <a:pPr algn="ctr"/>
            <a:r>
              <a:rPr lang="ja-JP" altLang="en-US" sz="2000" b="1" dirty="0">
                <a:solidFill>
                  <a:schemeClr val="bg1"/>
                </a:solidFill>
              </a:rPr>
              <a:t>この例では、夫婦</a:t>
            </a:r>
            <a:r>
              <a:rPr lang="en-US" altLang="ja-JP" sz="2000" b="1" dirty="0">
                <a:solidFill>
                  <a:schemeClr val="bg1"/>
                </a:solidFill>
              </a:rPr>
              <a:t>(</a:t>
            </a:r>
            <a:r>
              <a:rPr lang="ja-JP" altLang="en-US" sz="2000" b="1" dirty="0">
                <a:solidFill>
                  <a:schemeClr val="bg1"/>
                </a:solidFill>
              </a:rPr>
              <a:t>世帯</a:t>
            </a:r>
            <a:r>
              <a:rPr lang="en-US" altLang="ja-JP" sz="2000" b="1" dirty="0">
                <a:solidFill>
                  <a:schemeClr val="bg1"/>
                </a:solidFill>
              </a:rPr>
              <a:t>)</a:t>
            </a:r>
            <a:r>
              <a:rPr lang="ja-JP" altLang="en-US" sz="2000" b="1" dirty="0">
                <a:solidFill>
                  <a:schemeClr val="bg1"/>
                </a:solidFill>
              </a:rPr>
              <a:t>の自己負担額は合計</a:t>
            </a:r>
            <a:r>
              <a:rPr lang="en-US" altLang="ja-JP" sz="2000" b="1" dirty="0">
                <a:solidFill>
                  <a:schemeClr val="bg1"/>
                </a:solidFill>
              </a:rPr>
              <a:t>61,500</a:t>
            </a:r>
            <a:r>
              <a:rPr lang="ja-JP" altLang="en-US" sz="2000" b="1" dirty="0">
                <a:solidFill>
                  <a:schemeClr val="bg1"/>
                </a:solidFill>
              </a:rPr>
              <a:t>円となります</a:t>
            </a:r>
          </a:p>
        </p:txBody>
      </p:sp>
      <p:graphicFrame>
        <p:nvGraphicFramePr>
          <p:cNvPr id="17" name="表 16">
            <a:extLst>
              <a:ext uri="{FF2B5EF4-FFF2-40B4-BE49-F238E27FC236}">
                <a16:creationId xmlns:a16="http://schemas.microsoft.com/office/drawing/2014/main" id="{4BD00A86-23E9-E5D2-B209-325E5F6A2D43}"/>
              </a:ext>
            </a:extLst>
          </p:cNvPr>
          <p:cNvGraphicFramePr>
            <a:graphicFrameLocks noGrp="1" noDrilldown="1" noMove="1" noResize="1"/>
          </p:cNvGraphicFramePr>
          <p:nvPr/>
        </p:nvGraphicFramePr>
        <p:xfrm>
          <a:off x="695787" y="2721780"/>
          <a:ext cx="6438278" cy="1483360"/>
        </p:xfrm>
        <a:graphic>
          <a:graphicData uri="http://schemas.openxmlformats.org/drawingml/2006/table">
            <a:tbl>
              <a:tblPr firstRow="1" bandRow="1">
                <a:tableStyleId>{5940675A-B579-460E-94D1-54222C63F5DA}</a:tableStyleId>
              </a:tblPr>
              <a:tblGrid>
                <a:gridCol w="650219">
                  <a:extLst>
                    <a:ext uri="{9D8B030D-6E8A-4147-A177-3AD203B41FA5}">
                      <a16:colId xmlns:a16="http://schemas.microsoft.com/office/drawing/2014/main" val="128855419"/>
                    </a:ext>
                  </a:extLst>
                </a:gridCol>
                <a:gridCol w="1478836">
                  <a:extLst>
                    <a:ext uri="{9D8B030D-6E8A-4147-A177-3AD203B41FA5}">
                      <a16:colId xmlns:a16="http://schemas.microsoft.com/office/drawing/2014/main" val="1920243722"/>
                    </a:ext>
                  </a:extLst>
                </a:gridCol>
                <a:gridCol w="1392745">
                  <a:extLst>
                    <a:ext uri="{9D8B030D-6E8A-4147-A177-3AD203B41FA5}">
                      <a16:colId xmlns:a16="http://schemas.microsoft.com/office/drawing/2014/main" val="3533850522"/>
                    </a:ext>
                  </a:extLst>
                </a:gridCol>
                <a:gridCol w="2208530">
                  <a:extLst>
                    <a:ext uri="{9D8B030D-6E8A-4147-A177-3AD203B41FA5}">
                      <a16:colId xmlns:a16="http://schemas.microsoft.com/office/drawing/2014/main" val="1439778548"/>
                    </a:ext>
                  </a:extLst>
                </a:gridCol>
                <a:gridCol w="707948">
                  <a:extLst>
                    <a:ext uri="{9D8B030D-6E8A-4147-A177-3AD203B41FA5}">
                      <a16:colId xmlns:a16="http://schemas.microsoft.com/office/drawing/2014/main" val="3302651974"/>
                    </a:ext>
                  </a:extLst>
                </a:gridCol>
              </a:tblGrid>
              <a:tr h="370840">
                <a:tc gridSpan="2">
                  <a:txBody>
                    <a:bodyPr/>
                    <a:lstStyle/>
                    <a:p>
                      <a:pPr algn="ctr"/>
                      <a:endParaRPr kumimoji="1" lang="ja-JP" altLang="en-US" dirty="0"/>
                    </a:p>
                  </a:txBody>
                  <a:tcPr>
                    <a:solidFill>
                      <a:srgbClr val="384A9D"/>
                    </a:solidFill>
                  </a:tcPr>
                </a:tc>
                <a:tc hMerge="1">
                  <a:txBody>
                    <a:bodyPr/>
                    <a:lstStyle/>
                    <a:p>
                      <a:pPr algn="ctr"/>
                      <a:endParaRPr kumimoji="1" lang="ja-JP" altLang="en-US" dirty="0"/>
                    </a:p>
                  </a:txBody>
                  <a:tcPr/>
                </a:tc>
                <a:tc>
                  <a:txBody>
                    <a:bodyPr/>
                    <a:lstStyle/>
                    <a:p>
                      <a:pPr algn="ctr"/>
                      <a:r>
                        <a:rPr kumimoji="1" lang="ja-JP" altLang="en-US" b="1" dirty="0">
                          <a:solidFill>
                            <a:schemeClr val="bg1"/>
                          </a:solidFill>
                        </a:rPr>
                        <a:t>医療費</a:t>
                      </a:r>
                    </a:p>
                  </a:txBody>
                  <a:tcPr>
                    <a:solidFill>
                      <a:srgbClr val="384A9D"/>
                    </a:solidFill>
                  </a:tcPr>
                </a:tc>
                <a:tc>
                  <a:txBody>
                    <a:bodyPr/>
                    <a:lstStyle/>
                    <a:p>
                      <a:pPr algn="ctr"/>
                      <a:r>
                        <a:rPr kumimoji="1" lang="ja-JP" altLang="en-US" b="1" dirty="0">
                          <a:solidFill>
                            <a:schemeClr val="bg1"/>
                          </a:solidFill>
                        </a:rPr>
                        <a:t>自己負担額（</a:t>
                      </a:r>
                      <a:r>
                        <a:rPr kumimoji="1" lang="en-US" altLang="ja-JP" b="1" dirty="0">
                          <a:solidFill>
                            <a:schemeClr val="bg1"/>
                          </a:solidFill>
                        </a:rPr>
                        <a:t>2</a:t>
                      </a:r>
                      <a:r>
                        <a:rPr kumimoji="1" lang="ja-JP" altLang="en-US" b="1" dirty="0">
                          <a:solidFill>
                            <a:schemeClr val="bg1"/>
                          </a:solidFill>
                        </a:rPr>
                        <a:t>割）</a:t>
                      </a:r>
                    </a:p>
                  </a:txBody>
                  <a:tcPr>
                    <a:solidFill>
                      <a:srgbClr val="384A9D"/>
                    </a:solidFill>
                  </a:tcPr>
                </a:tc>
                <a:tc>
                  <a:txBody>
                    <a:bodyPr/>
                    <a:lstStyle/>
                    <a:p>
                      <a:pPr algn="ctr"/>
                      <a:r>
                        <a:rPr kumimoji="1" lang="ja-JP" altLang="en-US" b="1" dirty="0">
                          <a:solidFill>
                            <a:schemeClr val="bg1"/>
                          </a:solidFill>
                        </a:rPr>
                        <a:t>合算</a:t>
                      </a:r>
                    </a:p>
                  </a:txBody>
                  <a:tcPr>
                    <a:solidFill>
                      <a:srgbClr val="384A9D"/>
                    </a:solidFill>
                  </a:tcPr>
                </a:tc>
                <a:extLst>
                  <a:ext uri="{0D108BD9-81ED-4DB2-BD59-A6C34878D82A}">
                    <a16:rowId xmlns:a16="http://schemas.microsoft.com/office/drawing/2014/main" val="3502510419"/>
                  </a:ext>
                </a:extLst>
              </a:tr>
              <a:tr h="370840">
                <a:tc rowSpan="2">
                  <a:txBody>
                    <a:bodyPr/>
                    <a:lstStyle/>
                    <a:p>
                      <a:pPr algn="ctr"/>
                      <a:r>
                        <a:rPr kumimoji="1" lang="ja-JP" altLang="en-US" b="1" dirty="0"/>
                        <a:t>夫</a:t>
                      </a:r>
                    </a:p>
                  </a:txBody>
                  <a:tcPr anchor="ctr">
                    <a:solidFill>
                      <a:schemeClr val="bg1">
                        <a:lumMod val="95000"/>
                      </a:schemeClr>
                    </a:solidFill>
                  </a:tcPr>
                </a:tc>
                <a:tc>
                  <a:txBody>
                    <a:bodyPr/>
                    <a:lstStyle/>
                    <a:p>
                      <a:pPr algn="ctr"/>
                      <a:r>
                        <a:rPr kumimoji="1" lang="ja-JP" altLang="en-US" b="1" dirty="0"/>
                        <a:t>外来</a:t>
                      </a:r>
                      <a:r>
                        <a:rPr kumimoji="1" lang="en-US" altLang="ja-JP" b="1" dirty="0"/>
                        <a:t>(</a:t>
                      </a:r>
                      <a:r>
                        <a:rPr kumimoji="1" lang="ja-JP" altLang="en-US" b="1" dirty="0"/>
                        <a:t>歯科）</a:t>
                      </a:r>
                    </a:p>
                  </a:txBody>
                  <a:tcPr>
                    <a:solidFill>
                      <a:schemeClr val="bg1">
                        <a:lumMod val="95000"/>
                      </a:schemeClr>
                    </a:solidFill>
                  </a:tcPr>
                </a:tc>
                <a:tc>
                  <a:txBody>
                    <a:bodyPr/>
                    <a:lstStyle/>
                    <a:p>
                      <a:pPr algn="ctr"/>
                      <a:r>
                        <a:rPr kumimoji="1" lang="en-US" altLang="ja-JP" b="1" dirty="0"/>
                        <a:t>  80,000</a:t>
                      </a:r>
                      <a:r>
                        <a:rPr kumimoji="1" lang="ja-JP" altLang="en-US" b="1" dirty="0"/>
                        <a:t>円</a:t>
                      </a:r>
                    </a:p>
                  </a:txBody>
                  <a:tcPr/>
                </a:tc>
                <a:tc>
                  <a:txBody>
                    <a:bodyPr/>
                    <a:lstStyle/>
                    <a:p>
                      <a:pPr algn="ctr"/>
                      <a:r>
                        <a:rPr kumimoji="1" lang="en-US" altLang="ja-JP" b="1" dirty="0"/>
                        <a:t>16,000</a:t>
                      </a:r>
                      <a:r>
                        <a:rPr kumimoji="1" lang="ja-JP" altLang="en-US" b="1" dirty="0"/>
                        <a:t>円</a:t>
                      </a:r>
                    </a:p>
                  </a:txBody>
                  <a:tcPr/>
                </a:tc>
                <a:tc>
                  <a:txBody>
                    <a:bodyPr/>
                    <a:lstStyle/>
                    <a:p>
                      <a:pPr algn="ctr"/>
                      <a:r>
                        <a:rPr kumimoji="1" lang="ja-JP" altLang="en-US" b="1" dirty="0"/>
                        <a:t>○</a:t>
                      </a:r>
                    </a:p>
                  </a:txBody>
                  <a:tcPr/>
                </a:tc>
                <a:extLst>
                  <a:ext uri="{0D108BD9-81ED-4DB2-BD59-A6C34878D82A}">
                    <a16:rowId xmlns:a16="http://schemas.microsoft.com/office/drawing/2014/main" val="206769105"/>
                  </a:ext>
                </a:extLst>
              </a:tr>
              <a:tr h="370840">
                <a:tc vMerge="1">
                  <a:txBody>
                    <a:bodyPr/>
                    <a:lstStyle/>
                    <a:p>
                      <a:endParaRPr kumimoji="1" lang="ja-JP" altLang="en-US" dirty="0"/>
                    </a:p>
                  </a:txBody>
                  <a:tcPr/>
                </a:tc>
                <a:tc>
                  <a:txBody>
                    <a:bodyPr/>
                    <a:lstStyle/>
                    <a:p>
                      <a:pPr algn="ctr"/>
                      <a:r>
                        <a:rPr kumimoji="1" lang="ja-JP" altLang="en-US" b="1" dirty="0"/>
                        <a:t>外来</a:t>
                      </a:r>
                      <a:r>
                        <a:rPr kumimoji="1" lang="en-US" altLang="ja-JP" b="1" dirty="0"/>
                        <a:t>(</a:t>
                      </a:r>
                      <a:r>
                        <a:rPr kumimoji="1" lang="ja-JP" altLang="en-US" b="1" dirty="0"/>
                        <a:t>医科）</a:t>
                      </a:r>
                    </a:p>
                  </a:txBody>
                  <a:tcPr>
                    <a:solidFill>
                      <a:schemeClr val="bg1">
                        <a:lumMod val="95000"/>
                      </a:schemeClr>
                    </a:solidFill>
                  </a:tcPr>
                </a:tc>
                <a:tc>
                  <a:txBody>
                    <a:bodyPr/>
                    <a:lstStyle/>
                    <a:p>
                      <a:pPr algn="ctr"/>
                      <a:r>
                        <a:rPr kumimoji="1" lang="en-US" altLang="ja-JP" b="1" dirty="0"/>
                        <a:t>  40,000</a:t>
                      </a:r>
                      <a:r>
                        <a:rPr kumimoji="1" lang="ja-JP" altLang="en-US" b="1" dirty="0"/>
                        <a:t>円</a:t>
                      </a:r>
                    </a:p>
                  </a:txBody>
                  <a:tcPr/>
                </a:tc>
                <a:tc>
                  <a:txBody>
                    <a:bodyPr/>
                    <a:lstStyle/>
                    <a:p>
                      <a:pPr algn="ctr"/>
                      <a:r>
                        <a:rPr kumimoji="1" lang="en-US" altLang="ja-JP" b="1" dirty="0"/>
                        <a:t>  8,000</a:t>
                      </a:r>
                      <a:r>
                        <a:rPr kumimoji="1" lang="ja-JP" altLang="en-US" b="1" dirty="0"/>
                        <a:t>円</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dirty="0"/>
                        <a:t>○</a:t>
                      </a:r>
                    </a:p>
                  </a:txBody>
                  <a:tcPr/>
                </a:tc>
                <a:extLst>
                  <a:ext uri="{0D108BD9-81ED-4DB2-BD59-A6C34878D82A}">
                    <a16:rowId xmlns:a16="http://schemas.microsoft.com/office/drawing/2014/main" val="1639068315"/>
                  </a:ext>
                </a:extLst>
              </a:tr>
              <a:tr h="370840">
                <a:tc>
                  <a:txBody>
                    <a:bodyPr/>
                    <a:lstStyle/>
                    <a:p>
                      <a:pPr algn="ctr"/>
                      <a:r>
                        <a:rPr kumimoji="1" lang="ja-JP" altLang="en-US" b="1" dirty="0"/>
                        <a:t>妻</a:t>
                      </a:r>
                    </a:p>
                  </a:txBody>
                  <a:tcPr>
                    <a:solidFill>
                      <a:schemeClr val="bg1">
                        <a:lumMod val="95000"/>
                      </a:schemeClr>
                    </a:solidFill>
                  </a:tcPr>
                </a:tc>
                <a:tc>
                  <a:txBody>
                    <a:bodyPr/>
                    <a:lstStyle/>
                    <a:p>
                      <a:pPr algn="ctr"/>
                      <a:r>
                        <a:rPr kumimoji="1" lang="ja-JP" altLang="en-US" b="1" dirty="0"/>
                        <a:t>入院</a:t>
                      </a:r>
                    </a:p>
                  </a:txBody>
                  <a:tcPr>
                    <a:solidFill>
                      <a:schemeClr val="bg1">
                        <a:lumMod val="95000"/>
                      </a:schemeClr>
                    </a:solidFill>
                  </a:tcPr>
                </a:tc>
                <a:tc>
                  <a:txBody>
                    <a:bodyPr/>
                    <a:lstStyle/>
                    <a:p>
                      <a:pPr algn="ctr"/>
                      <a:r>
                        <a:rPr kumimoji="1" lang="en-US" altLang="ja-JP" b="1" dirty="0"/>
                        <a:t>250,000</a:t>
                      </a:r>
                      <a:r>
                        <a:rPr kumimoji="1" lang="ja-JP" altLang="en-US" b="1" dirty="0"/>
                        <a:t>円</a:t>
                      </a:r>
                    </a:p>
                  </a:txBody>
                  <a:tcPr/>
                </a:tc>
                <a:tc>
                  <a:txBody>
                    <a:bodyPr/>
                    <a:lstStyle/>
                    <a:p>
                      <a:pPr algn="ctr"/>
                      <a:r>
                        <a:rPr kumimoji="1" lang="en-US" altLang="ja-JP" b="1" dirty="0"/>
                        <a:t>50,000</a:t>
                      </a:r>
                      <a:r>
                        <a:rPr kumimoji="1" lang="ja-JP" altLang="en-US" b="1" dirty="0"/>
                        <a:t>円</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dirty="0"/>
                        <a:t>○</a:t>
                      </a:r>
                    </a:p>
                  </a:txBody>
                  <a:tcPr/>
                </a:tc>
                <a:extLst>
                  <a:ext uri="{0D108BD9-81ED-4DB2-BD59-A6C34878D82A}">
                    <a16:rowId xmlns:a16="http://schemas.microsoft.com/office/drawing/2014/main" val="527082938"/>
                  </a:ext>
                </a:extLst>
              </a:tr>
            </a:tbl>
          </a:graphicData>
        </a:graphic>
      </p:graphicFrame>
      <p:sp>
        <p:nvSpPr>
          <p:cNvPr id="19" name="テキスト ボックス 18">
            <a:extLst>
              <a:ext uri="{FF2B5EF4-FFF2-40B4-BE49-F238E27FC236}">
                <a16:creationId xmlns:a16="http://schemas.microsoft.com/office/drawing/2014/main" id="{CAADC366-C2B2-B1EA-2257-6839C3CA7F15}"/>
              </a:ext>
            </a:extLst>
          </p:cNvPr>
          <p:cNvSpPr txBox="1"/>
          <p:nvPr/>
        </p:nvSpPr>
        <p:spPr>
          <a:xfrm>
            <a:off x="537945" y="4323657"/>
            <a:ext cx="5832000" cy="1231106"/>
          </a:xfrm>
          <a:prstGeom prst="rect">
            <a:avLst/>
          </a:prstGeom>
          <a:noFill/>
          <a:ln>
            <a:noFill/>
          </a:ln>
        </p:spPr>
        <p:txBody>
          <a:bodyPr wrap="square">
            <a:spAutoFit/>
          </a:bodyPr>
          <a:lstStyle/>
          <a:p>
            <a:r>
              <a:rPr lang="ja-JP" altLang="en-US" sz="2000" dirty="0">
                <a:solidFill>
                  <a:srgbClr val="384A9D"/>
                </a:solidFill>
              </a:rPr>
              <a:t>❶</a:t>
            </a:r>
            <a:r>
              <a:rPr lang="ja-JP" altLang="en-US" sz="2000" b="1" dirty="0"/>
              <a:t>外来（個人ごと）を計算</a:t>
            </a:r>
            <a:endParaRPr lang="en-US" altLang="ja-JP" sz="2000" b="1" dirty="0"/>
          </a:p>
          <a:p>
            <a:r>
              <a:rPr lang="ja-JP" altLang="en-US" dirty="0"/>
              <a:t>夫</a:t>
            </a:r>
            <a:r>
              <a:rPr lang="en-US" altLang="ja-JP" dirty="0"/>
              <a:t>(</a:t>
            </a:r>
            <a:r>
              <a:rPr lang="ja-JP" altLang="en-US" dirty="0"/>
              <a:t>外来</a:t>
            </a:r>
            <a:r>
              <a:rPr lang="en-US" altLang="ja-JP" dirty="0"/>
              <a:t>)</a:t>
            </a:r>
            <a:r>
              <a:rPr lang="ja-JP" altLang="en-US" dirty="0"/>
              <a:t>の自己負担額：</a:t>
            </a:r>
            <a:r>
              <a:rPr lang="en-US" altLang="ja-JP" dirty="0"/>
              <a:t>24,000</a:t>
            </a:r>
            <a:r>
              <a:rPr lang="ja-JP" altLang="en-US" sz="1200" dirty="0"/>
              <a:t>円</a:t>
            </a:r>
            <a:r>
              <a:rPr lang="en-US" altLang="ja-JP" dirty="0"/>
              <a:t>(</a:t>
            </a:r>
            <a:r>
              <a:rPr lang="ja-JP" altLang="en-US" dirty="0"/>
              <a:t>＝16,000 </a:t>
            </a:r>
            <a:r>
              <a:rPr lang="ja-JP" altLang="en-US" sz="1200" dirty="0"/>
              <a:t>円</a:t>
            </a:r>
            <a:r>
              <a:rPr lang="ja-JP" altLang="en-US" dirty="0"/>
              <a:t>＋8,000 </a:t>
            </a:r>
            <a:r>
              <a:rPr lang="ja-JP" altLang="en-US" sz="1200" dirty="0"/>
              <a:t>円</a:t>
            </a:r>
            <a:r>
              <a:rPr lang="en-US" altLang="ja-JP" dirty="0"/>
              <a:t>)</a:t>
            </a:r>
          </a:p>
          <a:p>
            <a:r>
              <a:rPr lang="ja-JP" altLang="en-US" dirty="0"/>
              <a:t>夫</a:t>
            </a:r>
            <a:r>
              <a:rPr lang="en-US" altLang="ja-JP" dirty="0"/>
              <a:t>(</a:t>
            </a:r>
            <a:r>
              <a:rPr lang="ja-JP" altLang="en-US" dirty="0"/>
              <a:t>外来</a:t>
            </a:r>
            <a:r>
              <a:rPr lang="en-US" altLang="ja-JP" dirty="0"/>
              <a:t>)</a:t>
            </a:r>
            <a:r>
              <a:rPr lang="ja-JP" altLang="en-US" dirty="0"/>
              <a:t>の自己負担限度額</a:t>
            </a:r>
            <a:r>
              <a:rPr lang="en-US" altLang="ja-JP" baseline="30000" dirty="0"/>
              <a:t>※</a:t>
            </a:r>
            <a:r>
              <a:rPr lang="ja-JP" altLang="en-US" dirty="0"/>
              <a:t>：22,000</a:t>
            </a:r>
            <a:r>
              <a:rPr lang="ja-JP" altLang="en-US" sz="1200" dirty="0"/>
              <a:t>円</a:t>
            </a:r>
            <a:endParaRPr lang="ja-JP" altLang="en-US" dirty="0"/>
          </a:p>
          <a:p>
            <a:r>
              <a:rPr lang="ja-JP" altLang="en-US" dirty="0">
                <a:solidFill>
                  <a:srgbClr val="384A9D"/>
                </a:solidFill>
              </a:rPr>
              <a:t>➡</a:t>
            </a:r>
            <a:r>
              <a:rPr lang="ja-JP" altLang="en-US" dirty="0">
                <a:highlight>
                  <a:srgbClr val="FFFCDB"/>
                </a:highlight>
              </a:rPr>
              <a:t>高額療養費：2,000</a:t>
            </a:r>
            <a:r>
              <a:rPr lang="ja-JP" altLang="en-US" sz="1200" dirty="0">
                <a:highlight>
                  <a:srgbClr val="FFFCDB"/>
                </a:highlight>
              </a:rPr>
              <a:t>円</a:t>
            </a:r>
            <a:r>
              <a:rPr lang="en-US" altLang="ja-JP" dirty="0">
                <a:highlight>
                  <a:srgbClr val="FFFCDB"/>
                </a:highlight>
              </a:rPr>
              <a:t>(</a:t>
            </a:r>
            <a:r>
              <a:rPr lang="ja-JP" altLang="en-US" dirty="0">
                <a:highlight>
                  <a:srgbClr val="FFFCDB"/>
                </a:highlight>
              </a:rPr>
              <a:t>＝</a:t>
            </a:r>
            <a:r>
              <a:rPr lang="en-US" altLang="ja-JP" dirty="0">
                <a:highlight>
                  <a:srgbClr val="FFFCDB"/>
                </a:highlight>
              </a:rPr>
              <a:t>24,000</a:t>
            </a:r>
            <a:r>
              <a:rPr lang="ja-JP" altLang="en-US" sz="1200" dirty="0">
                <a:highlight>
                  <a:srgbClr val="FFFCDB"/>
                </a:highlight>
              </a:rPr>
              <a:t>円</a:t>
            </a:r>
            <a:r>
              <a:rPr lang="en-US" altLang="ja-JP" dirty="0">
                <a:highlight>
                  <a:srgbClr val="FFFCDB"/>
                </a:highlight>
              </a:rPr>
              <a:t>-22,000</a:t>
            </a:r>
            <a:r>
              <a:rPr lang="ja-JP" altLang="en-US" sz="1200" dirty="0">
                <a:highlight>
                  <a:srgbClr val="FFFCDB"/>
                </a:highlight>
              </a:rPr>
              <a:t>円</a:t>
            </a:r>
            <a:r>
              <a:rPr lang="en-US" altLang="ja-JP" dirty="0">
                <a:highlight>
                  <a:srgbClr val="FFFCDB"/>
                </a:highlight>
              </a:rPr>
              <a:t>)</a:t>
            </a:r>
            <a:r>
              <a:rPr lang="ja-JP" altLang="en-US" dirty="0">
                <a:highlight>
                  <a:srgbClr val="FFFCDB"/>
                </a:highlight>
              </a:rPr>
              <a:t>支給</a:t>
            </a:r>
          </a:p>
        </p:txBody>
      </p:sp>
      <p:sp>
        <p:nvSpPr>
          <p:cNvPr id="21" name="テキスト ボックス 20">
            <a:extLst>
              <a:ext uri="{FF2B5EF4-FFF2-40B4-BE49-F238E27FC236}">
                <a16:creationId xmlns:a16="http://schemas.microsoft.com/office/drawing/2014/main" id="{C50B86E6-FAD1-6395-CF1C-6BCF30D5A1B8}"/>
              </a:ext>
            </a:extLst>
          </p:cNvPr>
          <p:cNvSpPr txBox="1"/>
          <p:nvPr/>
        </p:nvSpPr>
        <p:spPr>
          <a:xfrm>
            <a:off x="6476551" y="4332964"/>
            <a:ext cx="5436000" cy="1231106"/>
          </a:xfrm>
          <a:prstGeom prst="rect">
            <a:avLst/>
          </a:prstGeom>
          <a:noFill/>
          <a:ln>
            <a:noFill/>
          </a:ln>
        </p:spPr>
        <p:txBody>
          <a:bodyPr wrap="square">
            <a:spAutoFit/>
          </a:bodyPr>
          <a:lstStyle/>
          <a:p>
            <a:r>
              <a:rPr lang="ja-JP" altLang="en-US" sz="2000" dirty="0">
                <a:solidFill>
                  <a:srgbClr val="384A9D"/>
                </a:solidFill>
              </a:rPr>
              <a:t>❷</a:t>
            </a:r>
            <a:r>
              <a:rPr lang="ja-JP" altLang="en-US" sz="2000" b="1" dirty="0"/>
              <a:t>外来・入院（世帯ごと）を計算</a:t>
            </a:r>
            <a:endParaRPr lang="en-US" altLang="ja-JP" sz="2000" b="1" dirty="0"/>
          </a:p>
          <a:p>
            <a:r>
              <a:rPr lang="ja-JP" altLang="en-US" dirty="0"/>
              <a:t>世帯の自己負担額：72,000</a:t>
            </a:r>
            <a:r>
              <a:rPr lang="ja-JP" altLang="en-US" sz="1200" dirty="0"/>
              <a:t>円</a:t>
            </a:r>
            <a:r>
              <a:rPr lang="en-US" altLang="ja-JP" dirty="0"/>
              <a:t>(</a:t>
            </a:r>
            <a:r>
              <a:rPr lang="ja-JP" altLang="en-US" dirty="0"/>
              <a:t>＝22,000</a:t>
            </a:r>
            <a:r>
              <a:rPr lang="ja-JP" altLang="en-US" sz="1200" dirty="0"/>
              <a:t>円</a:t>
            </a:r>
            <a:r>
              <a:rPr lang="ja-JP" altLang="en-US" dirty="0"/>
              <a:t>＋50,000</a:t>
            </a:r>
            <a:r>
              <a:rPr lang="ja-JP" altLang="en-US" sz="1200" dirty="0"/>
              <a:t>円</a:t>
            </a:r>
            <a:r>
              <a:rPr lang="en-US" altLang="ja-JP" dirty="0"/>
              <a:t>)</a:t>
            </a:r>
          </a:p>
          <a:p>
            <a:r>
              <a:rPr lang="ja-JP" altLang="en-US" dirty="0"/>
              <a:t>世帯の自己負担限度額</a:t>
            </a:r>
            <a:r>
              <a:rPr lang="en-US" altLang="ja-JP" baseline="30000" dirty="0"/>
              <a:t>※</a:t>
            </a:r>
            <a:r>
              <a:rPr lang="ja-JP" altLang="en-US" dirty="0"/>
              <a:t>：61,500</a:t>
            </a:r>
            <a:r>
              <a:rPr lang="ja-JP" altLang="en-US" sz="1200" dirty="0"/>
              <a:t>円</a:t>
            </a:r>
            <a:endParaRPr lang="ja-JP" altLang="en-US" dirty="0"/>
          </a:p>
          <a:p>
            <a:r>
              <a:rPr lang="ja-JP" altLang="en-US" dirty="0">
                <a:solidFill>
                  <a:srgbClr val="384A9D"/>
                </a:solidFill>
              </a:rPr>
              <a:t>➡</a:t>
            </a:r>
            <a:r>
              <a:rPr lang="ja-JP" altLang="en-US" dirty="0">
                <a:highlight>
                  <a:srgbClr val="FFFCDB"/>
                </a:highlight>
              </a:rPr>
              <a:t>高額療養費：10,500</a:t>
            </a:r>
            <a:r>
              <a:rPr lang="ja-JP" altLang="en-US" sz="1200" dirty="0">
                <a:highlight>
                  <a:srgbClr val="FFFCDB"/>
                </a:highlight>
              </a:rPr>
              <a:t>円</a:t>
            </a:r>
            <a:r>
              <a:rPr lang="en-US" altLang="ja-JP" dirty="0">
                <a:highlight>
                  <a:srgbClr val="FFFCDB"/>
                </a:highlight>
              </a:rPr>
              <a:t>(</a:t>
            </a:r>
            <a:r>
              <a:rPr lang="ja-JP" altLang="en-US" dirty="0">
                <a:highlight>
                  <a:srgbClr val="FFFCDB"/>
                </a:highlight>
              </a:rPr>
              <a:t>＝</a:t>
            </a:r>
            <a:r>
              <a:rPr lang="en-US" altLang="ja-JP" dirty="0">
                <a:highlight>
                  <a:srgbClr val="FFFCDB"/>
                </a:highlight>
              </a:rPr>
              <a:t>72,000</a:t>
            </a:r>
            <a:r>
              <a:rPr lang="ja-JP" altLang="en-US" sz="1200" dirty="0">
                <a:highlight>
                  <a:srgbClr val="FFFCDB"/>
                </a:highlight>
              </a:rPr>
              <a:t>円</a:t>
            </a:r>
            <a:r>
              <a:rPr lang="ja-JP" altLang="en-US" dirty="0">
                <a:highlight>
                  <a:srgbClr val="FFFCDB"/>
                </a:highlight>
              </a:rPr>
              <a:t>－</a:t>
            </a:r>
            <a:r>
              <a:rPr lang="en-US" altLang="ja-JP" dirty="0">
                <a:highlight>
                  <a:srgbClr val="FFFCDB"/>
                </a:highlight>
              </a:rPr>
              <a:t>61,500</a:t>
            </a:r>
            <a:r>
              <a:rPr lang="ja-JP" altLang="en-US" sz="1200" dirty="0">
                <a:highlight>
                  <a:srgbClr val="FFFCDB"/>
                </a:highlight>
              </a:rPr>
              <a:t>円</a:t>
            </a:r>
            <a:r>
              <a:rPr lang="en-US" altLang="ja-JP" dirty="0">
                <a:highlight>
                  <a:srgbClr val="FFFCDB"/>
                </a:highlight>
              </a:rPr>
              <a:t>)</a:t>
            </a:r>
            <a:r>
              <a:rPr lang="ja-JP" altLang="en-US" dirty="0">
                <a:highlight>
                  <a:srgbClr val="FFFCDB"/>
                </a:highlight>
              </a:rPr>
              <a:t>支給</a:t>
            </a:r>
          </a:p>
        </p:txBody>
      </p:sp>
      <p:sp>
        <p:nvSpPr>
          <p:cNvPr id="23" name="テキスト ボックス 22">
            <a:extLst>
              <a:ext uri="{FF2B5EF4-FFF2-40B4-BE49-F238E27FC236}">
                <a16:creationId xmlns:a16="http://schemas.microsoft.com/office/drawing/2014/main" id="{49F9EDFE-8CB2-8587-3E43-54110BDAA6E4}"/>
              </a:ext>
            </a:extLst>
          </p:cNvPr>
          <p:cNvSpPr txBox="1"/>
          <p:nvPr/>
        </p:nvSpPr>
        <p:spPr>
          <a:xfrm>
            <a:off x="1965096" y="6057635"/>
            <a:ext cx="8815387" cy="307777"/>
          </a:xfrm>
          <a:prstGeom prst="rect">
            <a:avLst/>
          </a:prstGeom>
          <a:noFill/>
        </p:spPr>
        <p:txBody>
          <a:bodyPr wrap="square">
            <a:spAutoFit/>
          </a:bodyPr>
          <a:lstStyle/>
          <a:p>
            <a:r>
              <a:rPr lang="en-US" altLang="ja-JP" sz="1400" dirty="0"/>
              <a:t>※</a:t>
            </a:r>
            <a:r>
              <a:rPr lang="ja-JP" altLang="en-US" sz="1400" dirty="0"/>
              <a:t>高額療養費は、2026（令和 8）年 8 月から 2027（令和 9）年 7 月までの自己負担限度額をもとに計算。</a:t>
            </a:r>
          </a:p>
        </p:txBody>
      </p:sp>
      <p:sp>
        <p:nvSpPr>
          <p:cNvPr id="25" name="テキスト ボックス 24">
            <a:extLst>
              <a:ext uri="{FF2B5EF4-FFF2-40B4-BE49-F238E27FC236}">
                <a16:creationId xmlns:a16="http://schemas.microsoft.com/office/drawing/2014/main" id="{88F69249-7974-C94D-53EC-90A272CA1C0D}"/>
              </a:ext>
            </a:extLst>
          </p:cNvPr>
          <p:cNvSpPr txBox="1">
            <a:spLocks noGrp="1" noRot="1" noMove="1" noResize="1" noEditPoints="1" noAdjustHandles="1" noChangeArrowheads="1" noChangeShapeType="1"/>
          </p:cNvSpPr>
          <p:nvPr/>
        </p:nvSpPr>
        <p:spPr>
          <a:xfrm>
            <a:off x="7425604" y="2893433"/>
            <a:ext cx="4184909" cy="919401"/>
          </a:xfrm>
          <a:prstGeom prst="wedgeRoundRectCallout">
            <a:avLst>
              <a:gd name="adj1" fmla="val -55530"/>
              <a:gd name="adj2" fmla="val -40812"/>
              <a:gd name="adj3" fmla="val 16667"/>
            </a:avLst>
          </a:prstGeom>
          <a:solidFill>
            <a:schemeClr val="bg1"/>
          </a:solidFill>
          <a:ln>
            <a:solidFill>
              <a:schemeClr val="bg1">
                <a:lumMod val="50000"/>
              </a:schemeClr>
            </a:solidFill>
          </a:ln>
        </p:spPr>
        <p:txBody>
          <a:bodyPr wrap="square" rIns="0" rtlCol="0">
            <a:spAutoFit/>
          </a:bodyPr>
          <a:lstStyle/>
          <a:p>
            <a:r>
              <a:rPr lang="en-US" altLang="ja-JP" sz="1600" b="1" dirty="0">
                <a:latin typeface="UD デジタル 教科書体 NP-B" panose="02020700000000000000" pitchFamily="18" charset="-128"/>
                <a:ea typeface="UD デジタル 教科書体 NP-B" panose="02020700000000000000" pitchFamily="18" charset="-128"/>
              </a:rPr>
              <a:t>70 </a:t>
            </a:r>
            <a:r>
              <a:rPr lang="ja-JP" altLang="en-US" sz="1600" b="1" dirty="0">
                <a:latin typeface="UD デジタル 教科書体 NP-B" panose="02020700000000000000" pitchFamily="18" charset="-128"/>
                <a:ea typeface="UD デジタル 教科書体 NP-B" panose="02020700000000000000" pitchFamily="18" charset="-128"/>
              </a:rPr>
              <a:t>歳未満の場合は、自己負担額が </a:t>
            </a:r>
            <a:r>
              <a:rPr lang="en-US" altLang="ja-JP" sz="1600" b="1" dirty="0">
                <a:latin typeface="UD デジタル 教科書体 NP-B" panose="02020700000000000000" pitchFamily="18" charset="-128"/>
                <a:ea typeface="UD デジタル 教科書体 NP-B" panose="02020700000000000000" pitchFamily="18" charset="-128"/>
              </a:rPr>
              <a:t>2.1 </a:t>
            </a:r>
            <a:r>
              <a:rPr lang="ja-JP" altLang="en-US" sz="1600" b="1" dirty="0">
                <a:latin typeface="UD デジタル 教科書体 NP-B" panose="02020700000000000000" pitchFamily="18" charset="-128"/>
                <a:ea typeface="UD デジタル 教科書体 NP-B" panose="02020700000000000000" pitchFamily="18" charset="-128"/>
              </a:rPr>
              <a:t>万円以上のものを合算しますが、</a:t>
            </a:r>
            <a:r>
              <a:rPr lang="en-US" altLang="ja-JP" sz="1600" b="1" dirty="0">
                <a:latin typeface="UD デジタル 教科書体 NP-B" panose="02020700000000000000" pitchFamily="18" charset="-128"/>
                <a:ea typeface="UD デジタル 教科書体 NP-B" panose="02020700000000000000" pitchFamily="18" charset="-128"/>
              </a:rPr>
              <a:t>70 </a:t>
            </a:r>
            <a:r>
              <a:rPr lang="ja-JP" altLang="en-US" sz="1600" b="1" dirty="0">
                <a:latin typeface="UD デジタル 教科書体 NP-B" panose="02020700000000000000" pitchFamily="18" charset="-128"/>
                <a:ea typeface="UD デジタル 教科書体 NP-B" panose="02020700000000000000" pitchFamily="18" charset="-128"/>
              </a:rPr>
              <a:t>歳以上の場合は全ての自己負担額を合算できます。</a:t>
            </a:r>
            <a:endParaRPr kumimoji="1" lang="ja-JP" altLang="en-US" sz="1600" b="1" dirty="0">
              <a:latin typeface="UD デジタル 教科書体 NP-B" panose="02020700000000000000" pitchFamily="18" charset="-128"/>
              <a:ea typeface="UD デジタル 教科書体 NP-B" panose="02020700000000000000" pitchFamily="18" charset="-128"/>
            </a:endParaRPr>
          </a:p>
        </p:txBody>
      </p:sp>
      <p:sp>
        <p:nvSpPr>
          <p:cNvPr id="27" name="テキスト ボックス 26">
            <a:extLst>
              <a:ext uri="{FF2B5EF4-FFF2-40B4-BE49-F238E27FC236}">
                <a16:creationId xmlns:a16="http://schemas.microsoft.com/office/drawing/2014/main" id="{8C28B108-A157-5CCC-B95C-9D858C511A3F}"/>
              </a:ext>
            </a:extLst>
          </p:cNvPr>
          <p:cNvSpPr txBox="1"/>
          <p:nvPr/>
        </p:nvSpPr>
        <p:spPr>
          <a:xfrm>
            <a:off x="515772" y="2327399"/>
            <a:ext cx="10593615" cy="400110"/>
          </a:xfrm>
          <a:prstGeom prst="rect">
            <a:avLst/>
          </a:prstGeom>
          <a:noFill/>
        </p:spPr>
        <p:txBody>
          <a:bodyPr wrap="square">
            <a:spAutoFit/>
          </a:bodyPr>
          <a:lstStyle/>
          <a:p>
            <a:r>
              <a:rPr lang="ja-JP" altLang="en-US" sz="2000" dirty="0"/>
              <a:t>夫婦ともに国民健康保険に加入。住民税の課税所得は 145 万円未満</a:t>
            </a:r>
            <a:r>
              <a:rPr lang="en-US" altLang="ja-JP" sz="2000" dirty="0"/>
              <a:t>(</a:t>
            </a:r>
            <a:r>
              <a:rPr lang="ja-JP" altLang="en-US" sz="2000" dirty="0"/>
              <a:t>住民税課税</a:t>
            </a:r>
            <a:r>
              <a:rPr lang="en-US" altLang="ja-JP" sz="2000" dirty="0"/>
              <a:t>)</a:t>
            </a:r>
            <a:r>
              <a:rPr lang="ja-JP" altLang="en-US" sz="2000" dirty="0"/>
              <a:t>。</a:t>
            </a:r>
          </a:p>
        </p:txBody>
      </p:sp>
      <p:sp>
        <p:nvSpPr>
          <p:cNvPr id="10" name="テキスト ボックス 9">
            <a:extLst>
              <a:ext uri="{FF2B5EF4-FFF2-40B4-BE49-F238E27FC236}">
                <a16:creationId xmlns:a16="http://schemas.microsoft.com/office/drawing/2014/main" id="{495AFF99-2588-62A2-831E-CA02DFD45158}"/>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2" name="フッター プレースホルダー 5">
            <a:extLst>
              <a:ext uri="{FF2B5EF4-FFF2-40B4-BE49-F238E27FC236}">
                <a16:creationId xmlns:a16="http://schemas.microsoft.com/office/drawing/2014/main" id="{18BFD65E-AEBE-5F37-8832-9E3567898D5D}"/>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59972667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2240</Words>
  <Application>Microsoft Office PowerPoint</Application>
  <PresentationFormat>ワイド画面</PresentationFormat>
  <Paragraphs>238</Paragraphs>
  <Slides>13</Slides>
  <Notes>12</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13</vt:i4>
      </vt:variant>
    </vt:vector>
  </HeadingPairs>
  <TitlesOfParts>
    <vt:vector size="23" baseType="lpstr">
      <vt:lpstr>Meiryo UI</vt:lpstr>
      <vt:lpstr>新細明體</vt:lpstr>
      <vt:lpstr>PUDShinGoPr6N-Light</vt:lpstr>
      <vt:lpstr>PUDShinGoPr6N-Medium</vt:lpstr>
      <vt:lpstr>PUDShinGoPr6N-Regular</vt:lpstr>
      <vt:lpstr>UD デジタル 教科書体 NP-B</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渡辺 睦</dc:creator>
  <cp:lastModifiedBy>渡辺 睦</cp:lastModifiedBy>
  <cp:revision>1</cp:revision>
  <dcterms:created xsi:type="dcterms:W3CDTF">2026-08-18T02:43:17Z</dcterms:created>
  <dcterms:modified xsi:type="dcterms:W3CDTF">2026-08-18T02:43:52Z</dcterms:modified>
</cp:coreProperties>
</file>