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09" r:id="rId2"/>
    <p:sldId id="358" r:id="rId3"/>
    <p:sldId id="310" r:id="rId4"/>
    <p:sldId id="311" r:id="rId5"/>
    <p:sldId id="312" r:id="rId6"/>
    <p:sldId id="360" r:id="rId7"/>
    <p:sldId id="361" r:id="rId8"/>
    <p:sldId id="313" r:id="rId9"/>
    <p:sldId id="367" r:id="rId10"/>
    <p:sldId id="315" r:id="rId11"/>
    <p:sldId id="316" r:id="rId12"/>
    <p:sldId id="317" r:id="rId13"/>
    <p:sldId id="368" r:id="rId14"/>
    <p:sldId id="319" r:id="rId1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212" autoAdjust="0"/>
  </p:normalViewPr>
  <p:slideViewPr>
    <p:cSldViewPr snapToGrid="0">
      <p:cViewPr varScale="1">
        <p:scale>
          <a:sx n="103" d="100"/>
          <a:sy n="103" d="100"/>
        </p:scale>
        <p:origin x="9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4572F-2CA2-4481-9B1D-56EBE8CDDEC4}"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44F88-CC57-4BF6-B410-FD20F1301856}" type="slidenum">
              <a:rPr kumimoji="1" lang="ja-JP" altLang="en-US" smtClean="0"/>
              <a:t>‹#›</a:t>
            </a:fld>
            <a:endParaRPr kumimoji="1" lang="ja-JP" altLang="en-US"/>
          </a:p>
        </p:txBody>
      </p:sp>
    </p:spTree>
    <p:extLst>
      <p:ext uri="{BB962C8B-B14F-4D97-AF65-F5344CB8AC3E}">
        <p14:creationId xmlns:p14="http://schemas.microsoft.com/office/powerpoint/2010/main" val="18033182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会社員や公務員などの場合、定年退職前までは勤務先が税金を徴収し、年末調整を行ってくれました。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しかし、定年退職後は申告不要な場合（スライド</a:t>
            </a:r>
            <a:r>
              <a:rPr kumimoji="1" lang="en-US" altLang="ja-JP"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一括ダウンロード版</a:t>
            </a:r>
            <a:r>
              <a:rPr kumimoji="1" lang="en-US" altLang="ja-JP" sz="1200" kern="1200" dirty="0">
                <a:solidFill>
                  <a:schemeClr val="tx1"/>
                </a:solidFill>
                <a:effectLst/>
                <a:latin typeface="+mn-lt"/>
                <a:ea typeface="+mn-ea"/>
                <a:cs typeface="+mn-cs"/>
              </a:rPr>
              <a:t>)</a:t>
            </a:r>
            <a:r>
              <a:rPr kumimoji="1" lang="en-US" altLang="ja-JP" dirty="0"/>
              <a:t>43</a:t>
            </a:r>
            <a:r>
              <a:rPr kumimoji="1" lang="ja-JP" altLang="en-US" dirty="0"/>
              <a:t>ページ・</a:t>
            </a:r>
            <a:r>
              <a:rPr kumimoji="1" lang="en-US" altLang="ja-JP" dirty="0"/>
              <a:t>(</a:t>
            </a:r>
            <a:r>
              <a:rPr kumimoji="1" lang="ja-JP" altLang="en-US" dirty="0"/>
              <a:t>分割版</a:t>
            </a:r>
            <a:r>
              <a:rPr kumimoji="1" lang="en-US" altLang="ja-JP" dirty="0"/>
              <a:t>)6</a:t>
            </a:r>
            <a:r>
              <a:rPr kumimoji="1" lang="ja-JP" altLang="en-US" dirty="0"/>
              <a:t>ページ、冊子</a:t>
            </a:r>
            <a:r>
              <a:rPr kumimoji="1" lang="en-US" altLang="ja-JP" dirty="0"/>
              <a:t>20 </a:t>
            </a:r>
            <a:r>
              <a:rPr kumimoji="1" lang="ja-JP" altLang="en-US" dirty="0"/>
              <a:t>ページ参照）を除き、自分で確定申告を行います。</a:t>
            </a:r>
            <a:endParaRPr kumimoji="1" lang="en-US" altLang="ja-JP" dirty="0"/>
          </a:p>
          <a:p>
            <a:r>
              <a:rPr kumimoji="1" lang="ja-JP" altLang="en-US" dirty="0"/>
              <a:t>確定申告の対象となる主な収入は、「公的年金（老齢年金）」「企業年金」「生命保険会社の個人年金保険」などです。</a:t>
            </a:r>
          </a:p>
          <a:p>
            <a:r>
              <a:rPr kumimoji="1" lang="ja-JP" altLang="en-US" dirty="0"/>
              <a:t>これらは、原則、雑所得として所得税・住民税の課税対象となり、１年間の所得を合計して総合課税されます。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なお、雇用保険の基本手当などの給付（スライド</a:t>
            </a:r>
            <a:r>
              <a:rPr kumimoji="1" lang="en-US" altLang="ja-JP"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一括ダウンロード版</a:t>
            </a:r>
            <a:r>
              <a:rPr kumimoji="1" lang="en-US" altLang="ja-JP" sz="1200" kern="1200" dirty="0">
                <a:solidFill>
                  <a:schemeClr val="tx1"/>
                </a:solidFill>
                <a:effectLst/>
                <a:latin typeface="+mn-lt"/>
                <a:ea typeface="+mn-ea"/>
                <a:cs typeface="+mn-cs"/>
              </a:rPr>
              <a:t>)</a:t>
            </a:r>
            <a:r>
              <a:rPr kumimoji="1" lang="en-US" altLang="ja-JP" dirty="0"/>
              <a:t>29</a:t>
            </a:r>
            <a:r>
              <a:rPr kumimoji="1" lang="ja-JP" altLang="en-US" dirty="0"/>
              <a:t>ページ、冊子</a:t>
            </a:r>
            <a:r>
              <a:rPr kumimoji="1" lang="en-US" altLang="ja-JP" dirty="0"/>
              <a:t>14 </a:t>
            </a:r>
            <a:r>
              <a:rPr kumimoji="1" lang="ja-JP" altLang="en-US" dirty="0"/>
              <a:t>ページ参照）、公的年金の遺族年金・障害年金は非課税です。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a:t>
            </a:fld>
            <a:endParaRPr kumimoji="1" lang="ja-JP" altLang="en-US"/>
          </a:p>
        </p:txBody>
      </p:sp>
    </p:spTree>
    <p:extLst>
      <p:ext uri="{BB962C8B-B14F-4D97-AF65-F5344CB8AC3E}">
        <p14:creationId xmlns:p14="http://schemas.microsoft.com/office/powerpoint/2010/main" val="386646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12</a:t>
            </a:fld>
            <a:endParaRPr kumimoji="1" lang="ja-JP" altLang="en-US"/>
          </a:p>
        </p:txBody>
      </p:sp>
    </p:spTree>
    <p:extLst>
      <p:ext uri="{BB962C8B-B14F-4D97-AF65-F5344CB8AC3E}">
        <p14:creationId xmlns:p14="http://schemas.microsoft.com/office/powerpoint/2010/main" val="935110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贈与税は生きている人から贈与により財産を取得したときに課される税金です。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＜ご参考＞贈与者が死亡した場合</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■贈与（暦年課税）</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財産を取得した人が受けた相続開始前</a:t>
            </a:r>
            <a:r>
              <a:rPr kumimoji="1" lang="en-US" altLang="ja-JP" sz="1200" b="0" i="0" u="none" strike="noStrike" kern="1200" baseline="0" dirty="0">
                <a:solidFill>
                  <a:schemeClr val="tx1"/>
                </a:solidFill>
                <a:latin typeface="+mn-lt"/>
                <a:ea typeface="+mn-ea"/>
                <a:cs typeface="+mn-cs"/>
              </a:rPr>
              <a:t>7 </a:t>
            </a:r>
            <a:r>
              <a:rPr kumimoji="1" lang="ja-JP" altLang="en-US" sz="1200" b="0" i="0" u="none" strike="noStrike" kern="1200" baseline="0" dirty="0">
                <a:solidFill>
                  <a:schemeClr val="tx1"/>
                </a:solidFill>
                <a:latin typeface="+mn-lt"/>
                <a:ea typeface="+mn-ea"/>
                <a:cs typeface="+mn-cs"/>
              </a:rPr>
              <a:t>年以内</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の贈与額を相続財産に加算して相続税を計算し、</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納付済の贈与税があれば税額控除されます。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ただし、相続開始前３年超７年以内の贈与は総額</a:t>
            </a:r>
            <a:r>
              <a:rPr kumimoji="1" lang="en-US" altLang="ja-JP" sz="1200" b="0" i="0" u="none" strike="noStrike" kern="1200" baseline="0" dirty="0">
                <a:solidFill>
                  <a:schemeClr val="tx1"/>
                </a:solidFill>
                <a:latin typeface="+mn-lt"/>
                <a:ea typeface="+mn-ea"/>
                <a:cs typeface="+mn-cs"/>
              </a:rPr>
              <a:t>100 </a:t>
            </a:r>
            <a:r>
              <a:rPr kumimoji="1" lang="ja-JP" altLang="en-US" sz="1200" b="0" i="0" u="none" strike="noStrike" kern="1200" baseline="0" dirty="0">
                <a:solidFill>
                  <a:schemeClr val="tx1"/>
                </a:solidFill>
                <a:latin typeface="+mn-lt"/>
                <a:ea typeface="+mn-ea"/>
                <a:cs typeface="+mn-cs"/>
              </a:rPr>
              <a:t>万円までは相続財産に加算しません。</a:t>
            </a:r>
          </a:p>
          <a:p>
            <a:r>
              <a:rPr kumimoji="1" lang="en-US" altLang="ja-JP" sz="1200" b="0" i="0" u="none" strike="noStrike" kern="1200" baseline="0" dirty="0">
                <a:solidFill>
                  <a:schemeClr val="tx1"/>
                </a:solidFill>
                <a:latin typeface="+mn-lt"/>
                <a:ea typeface="+mn-ea"/>
                <a:cs typeface="+mn-cs"/>
              </a:rPr>
              <a:t>※2023</a:t>
            </a:r>
            <a:r>
              <a:rPr kumimoji="1" lang="ja-JP" altLang="en-US" sz="1200" b="0" i="0" u="none" strike="noStrike" kern="1200" baseline="0" dirty="0">
                <a:solidFill>
                  <a:schemeClr val="tx1"/>
                </a:solidFill>
                <a:latin typeface="+mn-lt"/>
                <a:ea typeface="+mn-ea"/>
                <a:cs typeface="+mn-cs"/>
              </a:rPr>
              <a:t>（令和５）年</a:t>
            </a:r>
            <a:r>
              <a:rPr kumimoji="1" lang="en-US" altLang="ja-JP" sz="1200" b="0" i="0" u="none" strike="noStrike" kern="1200" baseline="0" dirty="0">
                <a:solidFill>
                  <a:schemeClr val="tx1"/>
                </a:solidFill>
                <a:latin typeface="+mn-lt"/>
                <a:ea typeface="+mn-ea"/>
                <a:cs typeface="+mn-cs"/>
              </a:rPr>
              <a:t>12 </a:t>
            </a:r>
            <a:r>
              <a:rPr kumimoji="1" lang="ja-JP" altLang="en-US" sz="1200" b="0" i="0" u="none" strike="noStrike" kern="1200" baseline="0" dirty="0">
                <a:solidFill>
                  <a:schemeClr val="tx1"/>
                </a:solidFill>
                <a:latin typeface="+mn-lt"/>
                <a:ea typeface="+mn-ea"/>
                <a:cs typeface="+mn-cs"/>
              </a:rPr>
              <a:t>月</a:t>
            </a:r>
            <a:r>
              <a:rPr kumimoji="1" lang="en-US" altLang="ja-JP" sz="1200" b="0" i="0" u="none" strike="noStrike" kern="1200" baseline="0" dirty="0">
                <a:solidFill>
                  <a:schemeClr val="tx1"/>
                </a:solidFill>
                <a:latin typeface="+mn-lt"/>
                <a:ea typeface="+mn-ea"/>
                <a:cs typeface="+mn-cs"/>
              </a:rPr>
              <a:t>31 </a:t>
            </a:r>
            <a:r>
              <a:rPr kumimoji="1" lang="ja-JP" altLang="en-US" sz="1200" b="0" i="0" u="none" strike="noStrike" kern="1200" baseline="0" dirty="0">
                <a:solidFill>
                  <a:schemeClr val="tx1"/>
                </a:solidFill>
                <a:latin typeface="+mn-lt"/>
                <a:ea typeface="+mn-ea"/>
                <a:cs typeface="+mn-cs"/>
              </a:rPr>
              <a:t>日以前の贈与の場合は、相続開始前</a:t>
            </a:r>
            <a:r>
              <a:rPr kumimoji="1" lang="en-US" altLang="ja-JP" sz="1200" b="0" i="0" u="none" strike="noStrike" kern="1200" baseline="0" dirty="0">
                <a:solidFill>
                  <a:schemeClr val="tx1"/>
                </a:solidFill>
                <a:latin typeface="+mn-lt"/>
                <a:ea typeface="+mn-ea"/>
                <a:cs typeface="+mn-cs"/>
              </a:rPr>
              <a:t>3 </a:t>
            </a:r>
            <a:r>
              <a:rPr kumimoji="1" lang="ja-JP" altLang="en-US" sz="1200" b="0" i="0" u="none" strike="noStrike" kern="1200" baseline="0" dirty="0">
                <a:solidFill>
                  <a:schemeClr val="tx1"/>
                </a:solidFill>
                <a:latin typeface="+mn-lt"/>
                <a:ea typeface="+mn-ea"/>
                <a:cs typeface="+mn-cs"/>
              </a:rPr>
              <a:t>年以内。</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a:t>
            </a:r>
            <a:r>
              <a:rPr kumimoji="1" lang="en-US" altLang="ja-JP" sz="1200" b="0" i="0" u="none" strike="noStrike" kern="1200" baseline="0" dirty="0">
                <a:solidFill>
                  <a:schemeClr val="tx1"/>
                </a:solidFill>
                <a:latin typeface="+mn-lt"/>
                <a:ea typeface="+mn-ea"/>
                <a:cs typeface="+mn-cs"/>
              </a:rPr>
              <a:t>2024</a:t>
            </a:r>
            <a:r>
              <a:rPr kumimoji="1" lang="ja-JP" altLang="en-US" sz="1200" b="0" i="0" u="none" strike="noStrike" kern="1200" baseline="0" dirty="0">
                <a:solidFill>
                  <a:schemeClr val="tx1"/>
                </a:solidFill>
                <a:latin typeface="+mn-lt"/>
                <a:ea typeface="+mn-ea"/>
                <a:cs typeface="+mn-cs"/>
              </a:rPr>
              <a:t>（令和</a:t>
            </a:r>
            <a:r>
              <a:rPr kumimoji="1" lang="en-US" altLang="ja-JP" sz="1200" b="0" i="0" u="none" strike="noStrike" kern="1200" baseline="0" dirty="0">
                <a:solidFill>
                  <a:schemeClr val="tx1"/>
                </a:solidFill>
                <a:latin typeface="+mn-lt"/>
                <a:ea typeface="+mn-ea"/>
                <a:cs typeface="+mn-cs"/>
              </a:rPr>
              <a:t>6</a:t>
            </a:r>
            <a:r>
              <a:rPr kumimoji="1" lang="ja-JP" altLang="en-US" sz="1200" b="0" i="0" u="none" strike="noStrike" kern="1200" baseline="0" dirty="0">
                <a:solidFill>
                  <a:schemeClr val="tx1"/>
                </a:solidFill>
                <a:latin typeface="+mn-lt"/>
                <a:ea typeface="+mn-ea"/>
                <a:cs typeface="+mn-cs"/>
              </a:rPr>
              <a:t>）年</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月</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日以降の贈与の場合は、相続開始日に応じて相続開始前</a:t>
            </a:r>
            <a:r>
              <a:rPr kumimoji="1" lang="en-US" altLang="ja-JP" sz="1200" b="0" i="0" u="none" strike="noStrike" kern="1200" baseline="0" dirty="0">
                <a:solidFill>
                  <a:schemeClr val="tx1"/>
                </a:solidFill>
                <a:latin typeface="+mn-lt"/>
                <a:ea typeface="+mn-ea"/>
                <a:cs typeface="+mn-cs"/>
              </a:rPr>
              <a:t>3 </a:t>
            </a:r>
            <a:r>
              <a:rPr kumimoji="1" lang="ja-JP" altLang="en-US" sz="1200" b="0" i="0" u="none" strike="noStrike" kern="1200" baseline="0" dirty="0">
                <a:solidFill>
                  <a:schemeClr val="tx1"/>
                </a:solidFill>
                <a:latin typeface="+mn-lt"/>
                <a:ea typeface="+mn-ea"/>
                <a:cs typeface="+mn-cs"/>
              </a:rPr>
              <a:t>年～ </a:t>
            </a:r>
            <a:r>
              <a:rPr kumimoji="1" lang="en-US" altLang="ja-JP" sz="1200" b="0" i="0" u="none" strike="noStrike" kern="1200" baseline="0" dirty="0">
                <a:solidFill>
                  <a:schemeClr val="tx1"/>
                </a:solidFill>
                <a:latin typeface="+mn-lt"/>
                <a:ea typeface="+mn-ea"/>
                <a:cs typeface="+mn-cs"/>
              </a:rPr>
              <a:t>7 </a:t>
            </a:r>
            <a:r>
              <a:rPr kumimoji="1" lang="ja-JP" altLang="en-US" sz="1200" b="0" i="0" u="none" strike="noStrike" kern="1200" baseline="0" dirty="0">
                <a:solidFill>
                  <a:schemeClr val="tx1"/>
                </a:solidFill>
                <a:latin typeface="+mn-lt"/>
                <a:ea typeface="+mn-ea"/>
                <a:cs typeface="+mn-cs"/>
              </a:rPr>
              <a:t>年以内</a:t>
            </a:r>
            <a:endParaRPr kumimoji="1" lang="en-US" altLang="ja-JP" sz="1200" b="0" i="0" u="none" strike="noStrike" kern="1200" baseline="0" dirty="0">
              <a:solidFill>
                <a:schemeClr val="tx1"/>
              </a:solidFill>
              <a:latin typeface="+mn-lt"/>
              <a:ea typeface="+mn-ea"/>
              <a:cs typeface="+mn-cs"/>
            </a:endParaRPr>
          </a:p>
          <a:p>
            <a:r>
              <a:rPr kumimoji="1" lang="en-US" altLang="ja-JP" sz="1200" b="0" i="0" u="none" strike="noStrike" kern="1200" baseline="0" dirty="0">
                <a:solidFill>
                  <a:schemeClr val="tx1"/>
                </a:solidFill>
                <a:latin typeface="+mn-lt"/>
                <a:ea typeface="+mn-ea"/>
                <a:cs typeface="+mn-cs"/>
              </a:rPr>
              <a:t> </a:t>
            </a:r>
            <a:r>
              <a:rPr kumimoji="1" lang="ja-JP" altLang="en-US" sz="1200" b="0" i="0" u="none" strike="noStrike" kern="1200" baseline="0" dirty="0">
                <a:solidFill>
                  <a:schemeClr val="tx1"/>
                </a:solidFill>
                <a:latin typeface="+mn-lt"/>
                <a:ea typeface="+mn-ea"/>
                <a:cs typeface="+mn-cs"/>
              </a:rPr>
              <a:t>（相続開始日が</a:t>
            </a:r>
            <a:r>
              <a:rPr kumimoji="1" lang="en-US" altLang="ja-JP" sz="1200" b="0" i="0" u="none" strike="noStrike" kern="1200" baseline="0" dirty="0">
                <a:solidFill>
                  <a:schemeClr val="tx1"/>
                </a:solidFill>
                <a:latin typeface="+mn-lt"/>
                <a:ea typeface="+mn-ea"/>
                <a:cs typeface="+mn-cs"/>
              </a:rPr>
              <a:t>2031</a:t>
            </a:r>
            <a:r>
              <a:rPr kumimoji="1" lang="ja-JP" altLang="en-US" sz="1200" b="0" i="0" u="none" strike="noStrike" kern="1200" baseline="0" dirty="0">
                <a:solidFill>
                  <a:schemeClr val="tx1"/>
                </a:solidFill>
                <a:latin typeface="+mn-lt"/>
                <a:ea typeface="+mn-ea"/>
                <a:cs typeface="+mn-cs"/>
              </a:rPr>
              <a:t>（令和</a:t>
            </a:r>
            <a:r>
              <a:rPr kumimoji="1" lang="en-US" altLang="ja-JP" sz="1200" b="0" i="0" u="none" strike="noStrike" kern="1200" baseline="0" dirty="0">
                <a:solidFill>
                  <a:schemeClr val="tx1"/>
                </a:solidFill>
                <a:latin typeface="+mn-lt"/>
                <a:ea typeface="+mn-ea"/>
                <a:cs typeface="+mn-cs"/>
              </a:rPr>
              <a:t>13</a:t>
            </a:r>
            <a:r>
              <a:rPr kumimoji="1" lang="ja-JP" altLang="en-US" sz="1200" b="0" i="0" u="none" strike="noStrike" kern="1200" baseline="0" dirty="0">
                <a:solidFill>
                  <a:schemeClr val="tx1"/>
                </a:solidFill>
                <a:latin typeface="+mn-lt"/>
                <a:ea typeface="+mn-ea"/>
                <a:cs typeface="+mn-cs"/>
              </a:rPr>
              <a:t>）年１月１日以降は</a:t>
            </a:r>
            <a:r>
              <a:rPr kumimoji="1" lang="en-US" altLang="ja-JP" sz="1200" b="0" i="0" u="none" strike="noStrike" kern="1200" baseline="0" dirty="0">
                <a:solidFill>
                  <a:schemeClr val="tx1"/>
                </a:solidFill>
                <a:latin typeface="+mn-lt"/>
                <a:ea typeface="+mn-ea"/>
                <a:cs typeface="+mn-cs"/>
              </a:rPr>
              <a:t>7 </a:t>
            </a:r>
            <a:r>
              <a:rPr kumimoji="1" lang="ja-JP" altLang="en-US" sz="1200" b="0" i="0" u="none" strike="noStrike" kern="1200" baseline="0" dirty="0">
                <a:solidFill>
                  <a:schemeClr val="tx1"/>
                </a:solidFill>
                <a:latin typeface="+mn-lt"/>
                <a:ea typeface="+mn-ea"/>
                <a:cs typeface="+mn-cs"/>
              </a:rPr>
              <a:t>年以内）。</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■贈与（相続時精算課税）</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相続時精算課税を選択後の累積贈与額（基礎控除部分は加算しない</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）を相続財産に加算して相続税を計算します。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納付済の贈与税額が相続税額より少ない場合は差額を納付し、多い場合は差額の還付を受けることで精算します。</a:t>
            </a:r>
          </a:p>
          <a:p>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相続時精算課税における基礎控除額は、</a:t>
            </a:r>
            <a:r>
              <a:rPr kumimoji="1" lang="en-US" altLang="ja-JP" sz="1200" b="0" i="0" u="none" strike="noStrike" kern="1200" baseline="0" dirty="0">
                <a:solidFill>
                  <a:schemeClr val="tx1"/>
                </a:solidFill>
                <a:latin typeface="+mn-lt"/>
                <a:ea typeface="+mn-ea"/>
                <a:cs typeface="+mn-cs"/>
              </a:rPr>
              <a:t>2024</a:t>
            </a:r>
            <a:r>
              <a:rPr kumimoji="1" lang="ja-JP" altLang="en-US" sz="1200" b="0" i="0" u="none" strike="noStrike" kern="1200" baseline="0" dirty="0">
                <a:solidFill>
                  <a:schemeClr val="tx1"/>
                </a:solidFill>
                <a:latin typeface="+mn-lt"/>
                <a:ea typeface="+mn-ea"/>
                <a:cs typeface="+mn-cs"/>
              </a:rPr>
              <a:t>（令和６）年</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月以降の贈与に適用。</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相続時精算課税を選択したのが</a:t>
            </a:r>
            <a:r>
              <a:rPr kumimoji="1" lang="en-US" altLang="ja-JP" sz="1200" b="0" i="0" u="none" strike="noStrike" kern="1200" baseline="0" dirty="0">
                <a:solidFill>
                  <a:schemeClr val="tx1"/>
                </a:solidFill>
                <a:latin typeface="+mn-lt"/>
                <a:ea typeface="+mn-ea"/>
                <a:cs typeface="+mn-cs"/>
              </a:rPr>
              <a:t>2023</a:t>
            </a:r>
            <a:r>
              <a:rPr kumimoji="1" lang="ja-JP" altLang="en-US" sz="1200" b="0" i="0" u="none" strike="noStrike" kern="1200" baseline="0" dirty="0">
                <a:solidFill>
                  <a:schemeClr val="tx1"/>
                </a:solidFill>
                <a:latin typeface="+mn-lt"/>
                <a:ea typeface="+mn-ea"/>
                <a:cs typeface="+mn-cs"/>
              </a:rPr>
              <a:t>（令和</a:t>
            </a:r>
            <a:r>
              <a:rPr kumimoji="1" lang="en-US" altLang="ja-JP" sz="1200" b="0" i="0" u="none" strike="noStrike" kern="1200" baseline="0" dirty="0">
                <a:solidFill>
                  <a:schemeClr val="tx1"/>
                </a:solidFill>
                <a:latin typeface="+mn-lt"/>
                <a:ea typeface="+mn-ea"/>
                <a:cs typeface="+mn-cs"/>
              </a:rPr>
              <a:t>5</a:t>
            </a:r>
            <a:r>
              <a:rPr kumimoji="1" lang="ja-JP" altLang="en-US" sz="1200" b="0" i="0" u="none" strike="noStrike" kern="1200" baseline="0" dirty="0">
                <a:solidFill>
                  <a:schemeClr val="tx1"/>
                </a:solidFill>
                <a:latin typeface="+mn-lt"/>
                <a:ea typeface="+mn-ea"/>
                <a:cs typeface="+mn-cs"/>
              </a:rPr>
              <a:t>）年</a:t>
            </a:r>
            <a:r>
              <a:rPr kumimoji="1" lang="en-US" altLang="ja-JP" sz="1200" b="0" i="0" u="none" strike="noStrike" kern="1200" baseline="0" dirty="0">
                <a:solidFill>
                  <a:schemeClr val="tx1"/>
                </a:solidFill>
                <a:latin typeface="+mn-lt"/>
                <a:ea typeface="+mn-ea"/>
                <a:cs typeface="+mn-cs"/>
              </a:rPr>
              <a:t>12 </a:t>
            </a:r>
            <a:r>
              <a:rPr kumimoji="1" lang="ja-JP" altLang="en-US" sz="1200" b="0" i="0" u="none" strike="noStrike" kern="1200" baseline="0" dirty="0">
                <a:solidFill>
                  <a:schemeClr val="tx1"/>
                </a:solidFill>
                <a:latin typeface="+mn-lt"/>
                <a:ea typeface="+mn-ea"/>
                <a:cs typeface="+mn-cs"/>
              </a:rPr>
              <a:t>月</a:t>
            </a:r>
            <a:r>
              <a:rPr kumimoji="1" lang="en-US" altLang="ja-JP" sz="1200" b="0" i="0" u="none" strike="noStrike" kern="1200" baseline="0" dirty="0">
                <a:solidFill>
                  <a:schemeClr val="tx1"/>
                </a:solidFill>
                <a:latin typeface="+mn-lt"/>
                <a:ea typeface="+mn-ea"/>
                <a:cs typeface="+mn-cs"/>
              </a:rPr>
              <a:t>31 </a:t>
            </a:r>
            <a:r>
              <a:rPr kumimoji="1" lang="ja-JP" altLang="en-US" sz="1200" b="0" i="0" u="none" strike="noStrike" kern="1200" baseline="0" dirty="0">
                <a:solidFill>
                  <a:schemeClr val="tx1"/>
                </a:solidFill>
                <a:latin typeface="+mn-lt"/>
                <a:ea typeface="+mn-ea"/>
                <a:cs typeface="+mn-cs"/>
              </a:rPr>
              <a:t>日以前の人も対象となる。</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13</a:t>
            </a:fld>
            <a:endParaRPr kumimoji="1" lang="ja-JP" altLang="en-US"/>
          </a:p>
        </p:txBody>
      </p:sp>
    </p:spTree>
    <p:extLst>
      <p:ext uri="{BB962C8B-B14F-4D97-AF65-F5344CB8AC3E}">
        <p14:creationId xmlns:p14="http://schemas.microsoft.com/office/powerpoint/2010/main" val="1439047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14</a:t>
            </a:fld>
            <a:endParaRPr kumimoji="1" lang="ja-JP" altLang="en-US"/>
          </a:p>
        </p:txBody>
      </p:sp>
    </p:spTree>
    <p:extLst>
      <p:ext uri="{BB962C8B-B14F-4D97-AF65-F5344CB8AC3E}">
        <p14:creationId xmlns:p14="http://schemas.microsoft.com/office/powerpoint/2010/main" val="2537506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a:t>
            </a:fld>
            <a:endParaRPr kumimoji="1" lang="ja-JP" altLang="en-US"/>
          </a:p>
        </p:txBody>
      </p:sp>
    </p:spTree>
    <p:extLst>
      <p:ext uri="{BB962C8B-B14F-4D97-AF65-F5344CB8AC3E}">
        <p14:creationId xmlns:p14="http://schemas.microsoft.com/office/powerpoint/2010/main" val="3822029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a:t>
            </a:fld>
            <a:endParaRPr kumimoji="1" lang="ja-JP" altLang="en-US"/>
          </a:p>
        </p:txBody>
      </p:sp>
    </p:spTree>
    <p:extLst>
      <p:ext uri="{BB962C8B-B14F-4D97-AF65-F5344CB8AC3E}">
        <p14:creationId xmlns:p14="http://schemas.microsoft.com/office/powerpoint/2010/main" val="329638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例えば、収入が公的年金（老齢年金）のみで</a:t>
            </a:r>
            <a:r>
              <a:rPr kumimoji="1" lang="en-US" altLang="ja-JP" sz="1200" b="0" i="0" u="none" strike="noStrike" kern="1200" baseline="0" dirty="0">
                <a:solidFill>
                  <a:schemeClr val="tx1"/>
                </a:solidFill>
                <a:latin typeface="+mn-lt"/>
                <a:ea typeface="+mn-ea"/>
                <a:cs typeface="+mn-cs"/>
              </a:rPr>
              <a:t>400 </a:t>
            </a:r>
            <a:r>
              <a:rPr kumimoji="1" lang="ja-JP" altLang="en-US" sz="1200" b="0" i="0" u="none" strike="noStrike" kern="1200" baseline="0" dirty="0">
                <a:solidFill>
                  <a:schemeClr val="tx1"/>
                </a:solidFill>
                <a:latin typeface="+mn-lt"/>
                <a:ea typeface="+mn-ea"/>
                <a:cs typeface="+mn-cs"/>
              </a:rPr>
              <a:t>万円以下の場合、</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「扶養親族等申告書」を提出していれば、配偶者控除などを受けられるので確定申告は不要です。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しかし、「生命保険料控除」「地震保険料控除」「医療費控除」「雑損控除」などの控除は確定申告をしないと受けられません。</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また、「扶養親族等申告書」を提出した後に扶養親族が増えた場合や</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扶養親族がいるのに「扶養親族等申告書」を提出していない場合などは</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確定申告（還付申告）をして、還付を受けることができます。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なお、確定申告が不要でも住民税の申告が必要な場合があります。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a:t>
            </a:fld>
            <a:endParaRPr kumimoji="1" lang="ja-JP" altLang="en-US"/>
          </a:p>
        </p:txBody>
      </p:sp>
    </p:spTree>
    <p:extLst>
      <p:ext uri="{BB962C8B-B14F-4D97-AF65-F5344CB8AC3E}">
        <p14:creationId xmlns:p14="http://schemas.microsoft.com/office/powerpoint/2010/main" val="156378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相続税は亡くなった人から受け継いだ財産に課される税金です。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相続財産が基礎控除額（</a:t>
            </a:r>
            <a:r>
              <a:rPr kumimoji="1" lang="en-US" altLang="ja-JP" sz="1200" b="0" i="0" u="none" strike="noStrike" kern="1200" baseline="0" dirty="0">
                <a:solidFill>
                  <a:schemeClr val="tx1"/>
                </a:solidFill>
                <a:latin typeface="+mn-lt"/>
                <a:ea typeface="+mn-ea"/>
                <a:cs typeface="+mn-cs"/>
              </a:rPr>
              <a:t>3,000 </a:t>
            </a:r>
            <a:r>
              <a:rPr kumimoji="1" lang="ja-JP" altLang="en-US" sz="1200" b="0" i="0" u="none" strike="noStrike" kern="1200" baseline="0" dirty="0">
                <a:solidFill>
                  <a:schemeClr val="tx1"/>
                </a:solidFill>
                <a:latin typeface="+mn-lt"/>
                <a:ea typeface="+mn-ea"/>
                <a:cs typeface="+mn-cs"/>
              </a:rPr>
              <a:t>万円＋</a:t>
            </a:r>
            <a:r>
              <a:rPr kumimoji="1" lang="en-US" altLang="ja-JP" sz="1200" b="0" i="0" u="none" strike="noStrike" kern="1200" baseline="0" dirty="0">
                <a:solidFill>
                  <a:schemeClr val="tx1"/>
                </a:solidFill>
                <a:latin typeface="+mn-lt"/>
                <a:ea typeface="+mn-ea"/>
                <a:cs typeface="+mn-cs"/>
              </a:rPr>
              <a:t>600 </a:t>
            </a:r>
            <a:r>
              <a:rPr kumimoji="1" lang="ja-JP" altLang="en-US" sz="1200" b="0" i="0" u="none" strike="noStrike" kern="1200" baseline="0" dirty="0">
                <a:solidFill>
                  <a:schemeClr val="tx1"/>
                </a:solidFill>
                <a:latin typeface="+mn-lt"/>
                <a:ea typeface="+mn-ea"/>
                <a:cs typeface="+mn-cs"/>
              </a:rPr>
              <a:t>万円</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法定相続人数）以下であれば税金はかかりません。</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基礎控除額は、配偶者の有無、子どもの人数などによって異なります。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相続税は、相続人が死亡を知った日の翌日から</a:t>
            </a:r>
            <a:r>
              <a:rPr kumimoji="1" lang="en-US" altLang="ja-JP" sz="1200" b="0" i="0" u="none" strike="noStrike" kern="1200" baseline="0" dirty="0">
                <a:solidFill>
                  <a:schemeClr val="tx1"/>
                </a:solidFill>
                <a:latin typeface="+mn-lt"/>
                <a:ea typeface="+mn-ea"/>
                <a:cs typeface="+mn-cs"/>
              </a:rPr>
              <a:t>10 </a:t>
            </a:r>
            <a:r>
              <a:rPr kumimoji="1" lang="ja-JP" altLang="en-US" sz="1200" b="0" i="0" u="none" strike="noStrike" kern="1200" baseline="0" dirty="0">
                <a:solidFill>
                  <a:schemeClr val="tx1"/>
                </a:solidFill>
                <a:latin typeface="+mn-lt"/>
                <a:ea typeface="+mn-ea"/>
                <a:cs typeface="+mn-cs"/>
              </a:rPr>
              <a:t>カ月以内が申告・納税の期限となります。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a:t>
            </a:fld>
            <a:endParaRPr kumimoji="1" lang="ja-JP" altLang="en-US"/>
          </a:p>
        </p:txBody>
      </p:sp>
    </p:spTree>
    <p:extLst>
      <p:ext uri="{BB962C8B-B14F-4D97-AF65-F5344CB8AC3E}">
        <p14:creationId xmlns:p14="http://schemas.microsoft.com/office/powerpoint/2010/main" val="1940226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8</a:t>
            </a:fld>
            <a:endParaRPr kumimoji="1" lang="ja-JP" altLang="en-US"/>
          </a:p>
        </p:txBody>
      </p:sp>
    </p:spTree>
    <p:extLst>
      <p:ext uri="{BB962C8B-B14F-4D97-AF65-F5344CB8AC3E}">
        <p14:creationId xmlns:p14="http://schemas.microsoft.com/office/powerpoint/2010/main" val="2933266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9</a:t>
            </a:fld>
            <a:endParaRPr kumimoji="1" lang="ja-JP" altLang="en-US"/>
          </a:p>
        </p:txBody>
      </p:sp>
    </p:spTree>
    <p:extLst>
      <p:ext uri="{BB962C8B-B14F-4D97-AF65-F5344CB8AC3E}">
        <p14:creationId xmlns:p14="http://schemas.microsoft.com/office/powerpoint/2010/main" val="2664008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相続財産の受取りについては、民法で「法定相続分」と「遺留分」が定められています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（相続人全員の合意の上で、これらと異なる遺産分割をすることは問題ありません）。</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■相続の順位</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①配偶者は常に相続人になります。</a:t>
            </a:r>
          </a:p>
          <a:p>
            <a:r>
              <a:rPr kumimoji="1" lang="ja-JP" altLang="en-US" sz="1200" b="0" i="0" u="none" strike="noStrike" kern="1200" baseline="0" dirty="0">
                <a:solidFill>
                  <a:schemeClr val="tx1"/>
                </a:solidFill>
                <a:latin typeface="+mn-lt"/>
                <a:ea typeface="+mn-ea"/>
                <a:cs typeface="+mn-cs"/>
              </a:rPr>
              <a:t>②子がいる場合、配偶者と子が相続人になります。</a:t>
            </a:r>
          </a:p>
          <a:p>
            <a:r>
              <a:rPr kumimoji="1" lang="ja-JP" altLang="en-US" sz="1200" b="0" i="0" u="none" strike="noStrike" kern="1200" baseline="0" dirty="0">
                <a:solidFill>
                  <a:schemeClr val="tx1"/>
                </a:solidFill>
                <a:latin typeface="+mn-lt"/>
                <a:ea typeface="+mn-ea"/>
                <a:cs typeface="+mn-cs"/>
              </a:rPr>
              <a:t>③子や孫がいない場合、配偶者と父母が相続人になります。</a:t>
            </a:r>
          </a:p>
          <a:p>
            <a:r>
              <a:rPr kumimoji="1" lang="ja-JP" altLang="en-US" sz="1200" b="0" i="0" u="none" strike="noStrike" kern="1200" baseline="0" dirty="0">
                <a:solidFill>
                  <a:schemeClr val="tx1"/>
                </a:solidFill>
                <a:latin typeface="+mn-lt"/>
                <a:ea typeface="+mn-ea"/>
                <a:cs typeface="+mn-cs"/>
              </a:rPr>
              <a:t>④ 子、孫、父母、祖父母のいずれもいない場合、</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配偶者と兄弟姉妹が相続人になります。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■遺留分</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遺産を遺言書により相続する場合、遺言書が法定相続分よりも優先されます。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しかし、法定相続人が不利益を被る可能性があるため、</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民法では「遺留分」として法定相続人の相続権を保護するために最低限の取り分を定めています。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なお、兄弟姉妹には遺留分の権利はありません。</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10</a:t>
            </a:fld>
            <a:endParaRPr kumimoji="1" lang="ja-JP" altLang="en-US"/>
          </a:p>
        </p:txBody>
      </p:sp>
    </p:spTree>
    <p:extLst>
      <p:ext uri="{BB962C8B-B14F-4D97-AF65-F5344CB8AC3E}">
        <p14:creationId xmlns:p14="http://schemas.microsoft.com/office/powerpoint/2010/main" val="1926057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11</a:t>
            </a:fld>
            <a:endParaRPr kumimoji="1" lang="ja-JP" altLang="en-US"/>
          </a:p>
        </p:txBody>
      </p:sp>
    </p:spTree>
    <p:extLst>
      <p:ext uri="{BB962C8B-B14F-4D97-AF65-F5344CB8AC3E}">
        <p14:creationId xmlns:p14="http://schemas.microsoft.com/office/powerpoint/2010/main" val="1937211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8AB4A1-148F-17D1-380A-7FA6ADDC59D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C271497-13BF-32DF-391F-401B476A8A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4C5A432-13BD-E853-5E81-3B840828ACEE}"/>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5DECD110-4614-62C3-50E5-58C3A85BCAE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371A3D-843C-3441-AC29-2E7DF0B372AB}"/>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3314420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78419E-7DF8-E7FF-F3F8-8F8EB468C30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9B2949E-9C5A-5E00-BE8B-F0933E5BFA7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3B94CD-14EF-1868-7491-8F0655DF8109}"/>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65CB9147-822D-1D9D-9E49-E554B77BBAB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07415C6-59D0-5556-8A1C-E2CD70F70B8B}"/>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874635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12776FA-0FA5-1FF5-1FA0-F39073713C2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7245ECC-B133-2B0F-049F-90F562D809B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36A9BE6-431E-3561-640D-2B9CDF875CDF}"/>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B839EC5B-7852-99A6-5296-08D9CF6074E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B3FEE1-C72C-6A35-6CBA-F7ECAA7AFA58}"/>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4167507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3C37D7-7197-64C2-3095-B86260FD4EC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5FECA14-91D8-D2C3-4492-AFE261BBDAC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D43E925-1CA5-43A3-349C-5C8DA5BBA9C4}"/>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AE591349-32DE-B340-1205-0F503395C69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66070AD-5C9D-9083-C790-10BBC256978D}"/>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2882747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E491B2-06AE-D1DD-0709-3381D782079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16791F8-AF61-40D3-5FD3-E2D7A1B075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69A9A98-7049-E524-2FD2-13B7AA32EE1C}"/>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484793CF-C30F-5E69-3EF3-009E66C2430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19F9131-A59A-182E-0677-C8033CE52A6A}"/>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131952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FA3D3C-0476-5566-DD35-9FC570B86A6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01CD5DB-71CD-C821-D69A-658C21D1E2F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09DFAF8-7CCB-B31E-BDE5-BE191621BC6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BB1D5AB-C299-C80E-61BC-CC441D130828}"/>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6ADB9646-0F42-F5A7-6832-8C877F539E7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D4920EB-C617-68ED-E0DA-9F36A8470971}"/>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2578053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D4DEB3-D089-E597-FCB2-C4BB89DACCE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BA8536F-1ECA-A5B9-4514-23A3B28598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9EF8B27-2EA8-6F19-C22C-362BB5B289E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CD61596-04E5-7448-8690-73EA25CF72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C933D6D-3E60-5A17-F44B-A331EBD72F5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21C664E-2F1F-A268-9FF4-93CD306D8075}"/>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3247277D-11DC-52FF-0B2C-441BB805B45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5C19486-B568-5140-7DB7-682C27FB661C}"/>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1850172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D98F84-6D6F-A748-CEE8-6D51687E82B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6F7B9C3-D172-8A85-65F2-A3E63F5ED61C}"/>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AAC2B175-B40F-BC9E-69BB-31DD5700845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5C5D4BB-80C0-E9DB-1C62-881E0B6D49B7}"/>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407961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D630626-0BCC-B993-FCD8-EC2B23D60E9C}"/>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4AA95A01-FB38-0FA1-CC82-5BAE1E586DD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DDA01D3-5FBA-A042-CC69-10EE0682A112}"/>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1166782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ACF43B-3309-B365-8517-84A10D264D4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9ED31A4-14D0-6545-662F-569136DAED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03FF0A7-AA09-8B11-93B8-E2E1831195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134F6EA-D72E-3967-6831-92E88D86B8E6}"/>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A7D1A444-BA89-0651-9505-D58AEB6319D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8F5E8D9-6918-FFBB-69C8-24D28127B7E3}"/>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3698632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9C9993-C9C7-60D8-3000-8C579087106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C81B74E-A7A6-0614-2A73-E3DDFD7FCD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B351F3B-CE6A-2CE5-7E1E-1A200E2671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73DA8D3-3113-23D2-CA36-D6C171146975}"/>
              </a:ext>
            </a:extLst>
          </p:cNvPr>
          <p:cNvSpPr>
            <a:spLocks noGrp="1"/>
          </p:cNvSpPr>
          <p:nvPr>
            <p:ph type="dt" sz="half" idx="10"/>
          </p:nvPr>
        </p:nvSpPr>
        <p:spPr/>
        <p:txBody>
          <a:bodyPr/>
          <a:lstStyle/>
          <a:p>
            <a:fld id="{D3A86BEE-6D9F-4E8D-B025-E8B43C2D08C4}"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DE4F0281-038B-8CDA-A190-32CB421C4BB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F44D527-756F-F7F9-A617-27C5649E4E29}"/>
              </a:ext>
            </a:extLst>
          </p:cNvPr>
          <p:cNvSpPr>
            <a:spLocks noGrp="1"/>
          </p:cNvSpPr>
          <p:nvPr>
            <p:ph type="sldNum" sz="quarter" idx="12"/>
          </p:nvPr>
        </p:nvSpPr>
        <p:spPr/>
        <p:txBody>
          <a:body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3296410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ABF0296-0D55-E729-5DF6-C51EF6AF88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9BE805A-6CF2-7F4A-2044-82BD0D0A33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8A56056-3160-174D-0AD0-6120A22A71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A86BEE-6D9F-4E8D-B025-E8B43C2D08C4}"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9FEE72B4-3B20-BFDF-E644-0EDBB005D1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B364068-B631-F3AD-5590-1E78ECE2D1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4F25368-1D34-4C55-A62E-8B13BCE7AC1F}" type="slidenum">
              <a:rPr kumimoji="1" lang="ja-JP" altLang="en-US" smtClean="0"/>
              <a:t>‹#›</a:t>
            </a:fld>
            <a:endParaRPr kumimoji="1" lang="ja-JP" altLang="en-US"/>
          </a:p>
        </p:txBody>
      </p:sp>
    </p:spTree>
    <p:extLst>
      <p:ext uri="{BB962C8B-B14F-4D97-AF65-F5344CB8AC3E}">
        <p14:creationId xmlns:p14="http://schemas.microsoft.com/office/powerpoint/2010/main" val="3841405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tmp"/><Relationship Id="rId4" Type="http://schemas.openxmlformats.org/officeDocument/2006/relationships/image" Target="../media/image2.tmp"/></Relationships>
</file>

<file path=ppt/slides/_rels/slide10.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tmp"/><Relationship Id="rId5" Type="http://schemas.openxmlformats.org/officeDocument/2006/relationships/image" Target="../media/image15.tmp"/><Relationship Id="rId4" Type="http://schemas.openxmlformats.org/officeDocument/2006/relationships/image" Target="../media/image14.tmp"/></Relationships>
</file>

<file path=ppt/slides/_rels/slide1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tmp"/><Relationship Id="rId4" Type="http://schemas.openxmlformats.org/officeDocument/2006/relationships/image" Target="../media/image16.tmp"/></Relationships>
</file>

<file path=ppt/slides/_rels/slide1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0.tmp"/><Relationship Id="rId4" Type="http://schemas.openxmlformats.org/officeDocument/2006/relationships/image" Target="../media/image17.tmp"/></Relationships>
</file>

<file path=ppt/slides/_rels/slide1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0.tmp"/><Relationship Id="rId5" Type="http://schemas.openxmlformats.org/officeDocument/2006/relationships/image" Target="../media/image19.tmp"/><Relationship Id="rId4" Type="http://schemas.openxmlformats.org/officeDocument/2006/relationships/image" Target="../media/image18.tmp"/></Relationships>
</file>

<file path=ppt/slides/_rels/slide1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8.tmp"/><Relationship Id="rId4" Type="http://schemas.openxmlformats.org/officeDocument/2006/relationships/image" Target="../media/image21.tmp"/></Relationships>
</file>

<file path=ppt/slides/_rels/slide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tmp"/><Relationship Id="rId4" Type="http://schemas.openxmlformats.org/officeDocument/2006/relationships/image" Target="../media/image4.tmp"/></Relationships>
</file>

<file path=ppt/slides/_rels/slide3.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2.tmp"/></Relationships>
</file>

<file path=ppt/slides/_rels/slide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image" Target="../media/image6.tmp"/><Relationship Id="rId1" Type="http://schemas.openxmlformats.org/officeDocument/2006/relationships/slideLayout" Target="../slideLayouts/slideLayout7.xml"/><Relationship Id="rId5" Type="http://schemas.openxmlformats.org/officeDocument/2006/relationships/image" Target="../media/image2.tmp"/><Relationship Id="rId4" Type="http://schemas.openxmlformats.org/officeDocument/2006/relationships/image" Target="../media/image7.tmp"/></Relationships>
</file>

<file path=ppt/slides/_rels/slide5.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tmp"/></Relationships>
</file>

<file path=ppt/slides/_rels/slide6.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tmp"/><Relationship Id="rId4" Type="http://schemas.openxmlformats.org/officeDocument/2006/relationships/image" Target="../media/image1.tmp"/></Relationships>
</file>

<file path=ppt/slides/_rels/slide7.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tmp"/><Relationship Id="rId4" Type="http://schemas.openxmlformats.org/officeDocument/2006/relationships/image" Target="../media/image1.tmp"/></Relationships>
</file>

<file path=ppt/slides/_rels/slide8.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tmp"/><Relationship Id="rId4" Type="http://schemas.openxmlformats.org/officeDocument/2006/relationships/image" Target="../media/image10.tmp"/></Relationships>
</file>

<file path=ppt/slides/_rels/slide9.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tmp"/><Relationship Id="rId5" Type="http://schemas.openxmlformats.org/officeDocument/2006/relationships/image" Target="../media/image13.tmp"/><Relationship Id="rId4" Type="http://schemas.openxmlformats.org/officeDocument/2006/relationships/image" Target="../media/image12.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EB51D-3DAA-08D9-E32C-F38185709AC0}"/>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59324AA3-FE5A-BC87-79E7-DFCDC3C65C6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01D61EC-9753-B027-1296-88AD3C14AA8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A7147423-397E-E00C-FEBC-3EE32BF3EB6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5B7CDC9-51EB-CE46-18AC-F2C7739E3B2B}"/>
              </a:ext>
            </a:extLst>
          </p:cNvPr>
          <p:cNvGrpSpPr>
            <a:grpSpLocks noGrp="1" noUngrp="1" noRot="1" noMove="1" noResize="1"/>
          </p:cNvGrpSpPr>
          <p:nvPr/>
        </p:nvGrpSpPr>
        <p:grpSpPr>
          <a:xfrm>
            <a:off x="-12032" y="6176283"/>
            <a:ext cx="1823355" cy="674957"/>
            <a:chOff x="-22918" y="5980339"/>
            <a:chExt cx="1823355" cy="674957"/>
          </a:xfrm>
        </p:grpSpPr>
        <p:sp>
          <p:nvSpPr>
            <p:cNvPr id="7" name="フッター プレースホルダー 5">
              <a:extLst>
                <a:ext uri="{FF2B5EF4-FFF2-40B4-BE49-F238E27FC236}">
                  <a16:creationId xmlns:a16="http://schemas.microsoft.com/office/drawing/2014/main" id="{A9652573-233A-7865-37A3-595E049DF36A}"/>
                </a:ext>
              </a:extLst>
            </p:cNvPr>
            <p:cNvSpPr txBox="1">
              <a:spLocks noGrp="1" noRot="1" noMove="1" noResize="1" noEditPoints="1" noAdjustHandles="1" noChangeArrowheads="1" noChangeShapeType="1"/>
            </p:cNvSpPr>
            <p:nvPr/>
          </p:nvSpPr>
          <p:spPr>
            <a:xfrm>
              <a:off x="-22918"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8ACB4E6-8929-AF9F-CDBD-F8447053E159}"/>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19</a:t>
              </a:r>
              <a:r>
                <a:rPr kumimoji="1" lang="ja-JP" altLang="en-US" sz="1400" dirty="0"/>
                <a:t>ページ</a:t>
              </a:r>
            </a:p>
          </p:txBody>
        </p:sp>
      </p:grpSp>
      <p:pic>
        <p:nvPicPr>
          <p:cNvPr id="3" name="図 2">
            <a:extLst>
              <a:ext uri="{FF2B5EF4-FFF2-40B4-BE49-F238E27FC236}">
                <a16:creationId xmlns:a16="http://schemas.microsoft.com/office/drawing/2014/main" id="{45B5175C-D2DB-9BD8-334A-986965B48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sp>
        <p:nvSpPr>
          <p:cNvPr id="13" name="テキスト ボックス 12">
            <a:extLst>
              <a:ext uri="{FF2B5EF4-FFF2-40B4-BE49-F238E27FC236}">
                <a16:creationId xmlns:a16="http://schemas.microsoft.com/office/drawing/2014/main" id="{D90FE75E-D919-DA74-E4E0-9EEB8EDD0C3C}"/>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11" name="図 10">
            <a:extLst>
              <a:ext uri="{FF2B5EF4-FFF2-40B4-BE49-F238E27FC236}">
                <a16:creationId xmlns:a16="http://schemas.microsoft.com/office/drawing/2014/main" id="{2FE2ECEC-36E5-93DD-3B9E-A5699F2E4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grpSp>
        <p:nvGrpSpPr>
          <p:cNvPr id="2" name="グループ化 1">
            <a:extLst>
              <a:ext uri="{FF2B5EF4-FFF2-40B4-BE49-F238E27FC236}">
                <a16:creationId xmlns:a16="http://schemas.microsoft.com/office/drawing/2014/main" id="{F934BA29-DAFD-DA5D-1837-32932DB0885D}"/>
              </a:ext>
            </a:extLst>
          </p:cNvPr>
          <p:cNvGrpSpPr/>
          <p:nvPr/>
        </p:nvGrpSpPr>
        <p:grpSpPr>
          <a:xfrm>
            <a:off x="663107" y="2054444"/>
            <a:ext cx="3777835" cy="536574"/>
            <a:chOff x="668991" y="1966346"/>
            <a:chExt cx="2144686" cy="536574"/>
          </a:xfrm>
        </p:grpSpPr>
        <p:sp>
          <p:nvSpPr>
            <p:cNvPr id="10" name="テキスト ボックス 9">
              <a:extLst>
                <a:ext uri="{FF2B5EF4-FFF2-40B4-BE49-F238E27FC236}">
                  <a16:creationId xmlns:a16="http://schemas.microsoft.com/office/drawing/2014/main" id="{2AAA9563-2BBD-DFB2-C07F-C509EF77FCA1}"/>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C31EFE1-2DC4-1DD4-D3C7-58CECF24906B}"/>
                </a:ext>
              </a:extLst>
            </p:cNvPr>
            <p:cNvSpPr txBox="1"/>
            <p:nvPr/>
          </p:nvSpPr>
          <p:spPr>
            <a:xfrm>
              <a:off x="989640" y="1979700"/>
              <a:ext cx="1824037" cy="523220"/>
            </a:xfrm>
            <a:prstGeom prst="rect">
              <a:avLst/>
            </a:prstGeom>
            <a:noFill/>
          </p:spPr>
          <p:txBody>
            <a:bodyPr wrap="square">
              <a:spAutoFit/>
            </a:bodyPr>
            <a:lstStyle/>
            <a:p>
              <a:r>
                <a:rPr lang="ja-JP" altLang="en-US" sz="2800" b="1" dirty="0">
                  <a:latin typeface="PUDShinGoPr6N-Medium"/>
                </a:rPr>
                <a:t>所得税の計算方法</a:t>
              </a:r>
              <a:endParaRPr lang="ja-JP" altLang="en-US" sz="2800" b="1" dirty="0"/>
            </a:p>
          </p:txBody>
        </p:sp>
      </p:grpSp>
      <p:pic>
        <p:nvPicPr>
          <p:cNvPr id="15" name="図 14">
            <a:extLst>
              <a:ext uri="{FF2B5EF4-FFF2-40B4-BE49-F238E27FC236}">
                <a16:creationId xmlns:a16="http://schemas.microsoft.com/office/drawing/2014/main" id="{1C77FE3A-0A44-A8A2-F7B9-5C3D5587BB3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592423" y="2802455"/>
            <a:ext cx="11228790" cy="2800037"/>
          </a:xfrm>
          <a:prstGeom prst="rect">
            <a:avLst/>
          </a:prstGeom>
        </p:spPr>
      </p:pic>
      <p:sp>
        <p:nvSpPr>
          <p:cNvPr id="16" name="フッター プレースホルダー 5">
            <a:extLst>
              <a:ext uri="{FF2B5EF4-FFF2-40B4-BE49-F238E27FC236}">
                <a16:creationId xmlns:a16="http://schemas.microsoft.com/office/drawing/2014/main" id="{34CD3A45-5796-3132-51FC-C60EE253E67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427709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8416A-4C03-AF79-9792-29EA4237F78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58BD827A-67DB-D56A-C04A-B23E9A86ED0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0CAAD2D-9300-07A5-F043-43835551A7C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40DA6E49-9A04-115F-4FDB-AB72DE54C38F}"/>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F8E7DE5-F0DB-0C23-5565-990D008CB29B}"/>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4ECE0AAF-E52D-49B5-C709-B8871A62C8D9}"/>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F5EC5FE8-C770-0BA7-5105-0F459902D5B3}"/>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22</a:t>
              </a:r>
              <a:r>
                <a:rPr kumimoji="1" lang="ja-JP" altLang="en-US" sz="1400" dirty="0"/>
                <a:t>ページ</a:t>
              </a:r>
            </a:p>
          </p:txBody>
        </p:sp>
      </p:grpSp>
      <p:pic>
        <p:nvPicPr>
          <p:cNvPr id="3" name="図 2">
            <a:extLst>
              <a:ext uri="{FF2B5EF4-FFF2-40B4-BE49-F238E27FC236}">
                <a16:creationId xmlns:a16="http://schemas.microsoft.com/office/drawing/2014/main" id="{DDECFBBF-5A33-410F-647D-00B3D6EA0C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66165B98-ED8F-8990-3004-F57633757DB7}"/>
              </a:ext>
            </a:extLst>
          </p:cNvPr>
          <p:cNvGrpSpPr/>
          <p:nvPr/>
        </p:nvGrpSpPr>
        <p:grpSpPr>
          <a:xfrm>
            <a:off x="706535" y="2041064"/>
            <a:ext cx="4583918" cy="555624"/>
            <a:chOff x="668991" y="1966346"/>
            <a:chExt cx="2602301" cy="555624"/>
          </a:xfrm>
        </p:grpSpPr>
        <p:sp>
          <p:nvSpPr>
            <p:cNvPr id="11" name="テキスト ボックス 10">
              <a:extLst>
                <a:ext uri="{FF2B5EF4-FFF2-40B4-BE49-F238E27FC236}">
                  <a16:creationId xmlns:a16="http://schemas.microsoft.com/office/drawing/2014/main" id="{98C4EFFA-A808-D75F-62AE-6C6810BDA7C4}"/>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39D905D6-954C-0A09-A313-86B5BC42E44A}"/>
                </a:ext>
              </a:extLst>
            </p:cNvPr>
            <p:cNvSpPr txBox="1"/>
            <p:nvPr/>
          </p:nvSpPr>
          <p:spPr>
            <a:xfrm>
              <a:off x="978825" y="1998750"/>
              <a:ext cx="2292467" cy="523220"/>
            </a:xfrm>
            <a:prstGeom prst="rect">
              <a:avLst/>
            </a:prstGeom>
            <a:noFill/>
          </p:spPr>
          <p:txBody>
            <a:bodyPr wrap="square">
              <a:spAutoFit/>
            </a:bodyPr>
            <a:lstStyle/>
            <a:p>
              <a:r>
                <a:rPr lang="ja-JP" altLang="en-US" sz="2800" b="1" dirty="0">
                  <a:latin typeface="PUDShinGoPr6N-Medium"/>
                </a:rPr>
                <a:t>法定相続分と遺留分</a:t>
              </a:r>
              <a:endParaRPr lang="ja-JP" altLang="en-US" sz="2800" b="1" dirty="0"/>
            </a:p>
          </p:txBody>
        </p:sp>
      </p:grpSp>
      <p:sp>
        <p:nvSpPr>
          <p:cNvPr id="22" name="テキスト ボックス 21">
            <a:extLst>
              <a:ext uri="{FF2B5EF4-FFF2-40B4-BE49-F238E27FC236}">
                <a16:creationId xmlns:a16="http://schemas.microsoft.com/office/drawing/2014/main" id="{AD827E03-0C0A-3FC0-532C-C6BB2E2D459A}"/>
              </a:ext>
            </a:extLst>
          </p:cNvPr>
          <p:cNvSpPr txBox="1"/>
          <p:nvPr/>
        </p:nvSpPr>
        <p:spPr>
          <a:xfrm>
            <a:off x="7163227" y="2091614"/>
            <a:ext cx="4318847" cy="817245"/>
          </a:xfrm>
          <a:prstGeom prst="wedgeRoundRectCallout">
            <a:avLst>
              <a:gd name="adj1" fmla="val -55789"/>
              <a:gd name="adj2" fmla="val 48903"/>
              <a:gd name="adj3" fmla="val 16667"/>
            </a:avLst>
          </a:prstGeom>
          <a:solidFill>
            <a:schemeClr val="bg1"/>
          </a:solidFill>
          <a:ln>
            <a:solidFill>
              <a:schemeClr val="bg1">
                <a:lumMod val="50000"/>
              </a:schemeClr>
            </a:solidFill>
          </a:ln>
        </p:spPr>
        <p:txBody>
          <a:bodyPr wrap="square">
            <a:spAutoFit/>
          </a:bodyPr>
          <a:lstStyle/>
          <a:p>
            <a:pPr algn="l"/>
            <a:r>
              <a:rPr lang="ja-JP" altLang="en-US" sz="1400" b="1" i="0" u="none" strike="noStrike" baseline="0" dirty="0">
                <a:latin typeface="UD デジタル 教科書体 NP-B" panose="02020700000000000000" pitchFamily="18" charset="-128"/>
                <a:ea typeface="UD デジタル 教科書体 NP-B" panose="02020700000000000000" pitchFamily="18" charset="-128"/>
              </a:rPr>
              <a:t>民法では「遺留分」として法定相続人の相続権を保護するために最低限の取り分を定めています。</a:t>
            </a:r>
            <a:endParaRPr lang="en-US" altLang="ja-JP" sz="1400" b="1" i="0" u="none" strike="noStrike" baseline="0" dirty="0">
              <a:latin typeface="UD デジタル 教科書体 NP-B" panose="02020700000000000000" pitchFamily="18" charset="-128"/>
              <a:ea typeface="UD デジタル 教科書体 NP-B" panose="02020700000000000000" pitchFamily="18" charset="-128"/>
            </a:endParaRPr>
          </a:p>
          <a:p>
            <a:pPr algn="l"/>
            <a:r>
              <a:rPr lang="ja-JP" altLang="en-US" sz="1400" b="1" i="0" u="none" strike="noStrike" baseline="0" dirty="0">
                <a:latin typeface="UD デジタル 教科書体 NP-B" panose="02020700000000000000" pitchFamily="18" charset="-128"/>
                <a:ea typeface="UD デジタル 教科書体 NP-B" panose="02020700000000000000" pitchFamily="18" charset="-128"/>
              </a:rPr>
              <a:t>なお、</a:t>
            </a:r>
            <a:r>
              <a:rPr lang="ja-JP" altLang="en-US" sz="1400" b="1" i="0" u="none" strike="noStrike" baseline="0" dirty="0">
                <a:highlight>
                  <a:srgbClr val="FFFCDB"/>
                </a:highlight>
                <a:latin typeface="UD デジタル 教科書体 NP-B" panose="02020700000000000000" pitchFamily="18" charset="-128"/>
                <a:ea typeface="UD デジタル 教科書体 NP-B" panose="02020700000000000000" pitchFamily="18" charset="-128"/>
              </a:rPr>
              <a:t>兄弟姉妹には遺留分の権利はありません</a:t>
            </a:r>
            <a:r>
              <a:rPr lang="ja-JP" altLang="en-US" sz="1400" b="1" i="0" u="none" strike="noStrike" baseline="0" dirty="0">
                <a:latin typeface="UD デジタル 教科書体 NP-B" panose="02020700000000000000" pitchFamily="18" charset="-128"/>
                <a:ea typeface="UD デジタル 教科書体 NP-B" panose="02020700000000000000" pitchFamily="18" charset="-128"/>
              </a:rPr>
              <a:t>。</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grpSp>
        <p:nvGrpSpPr>
          <p:cNvPr id="27" name="グループ化 26">
            <a:extLst>
              <a:ext uri="{FF2B5EF4-FFF2-40B4-BE49-F238E27FC236}">
                <a16:creationId xmlns:a16="http://schemas.microsoft.com/office/drawing/2014/main" id="{EA3C222C-DA5C-83B1-4C16-5E3D1C17DFC0}"/>
              </a:ext>
            </a:extLst>
          </p:cNvPr>
          <p:cNvGrpSpPr>
            <a:grpSpLocks noGrp="1" noUngrp="1" noRot="1" noMove="1" noResize="1"/>
          </p:cNvGrpSpPr>
          <p:nvPr/>
        </p:nvGrpSpPr>
        <p:grpSpPr>
          <a:xfrm>
            <a:off x="709926" y="2777376"/>
            <a:ext cx="5007707" cy="3142130"/>
            <a:chOff x="690876" y="2605926"/>
            <a:chExt cx="5007707" cy="3142130"/>
          </a:xfrm>
        </p:grpSpPr>
        <p:sp>
          <p:nvSpPr>
            <p:cNvPr id="20" name="テキスト ボックス 19">
              <a:extLst>
                <a:ext uri="{FF2B5EF4-FFF2-40B4-BE49-F238E27FC236}">
                  <a16:creationId xmlns:a16="http://schemas.microsoft.com/office/drawing/2014/main" id="{B892D942-2189-BE77-FAC0-55578FC6A613}"/>
                </a:ext>
              </a:extLst>
            </p:cNvPr>
            <p:cNvSpPr txBox="1">
              <a:spLocks noGrp="1" noRot="1" noMove="1" noResize="1" noEditPoints="1" noAdjustHandles="1" noChangeArrowheads="1" noChangeShapeType="1"/>
            </p:cNvSpPr>
            <p:nvPr/>
          </p:nvSpPr>
          <p:spPr>
            <a:xfrm>
              <a:off x="690876" y="5101725"/>
              <a:ext cx="5007707" cy="646331"/>
            </a:xfrm>
            <a:prstGeom prst="rect">
              <a:avLst/>
            </a:prstGeom>
            <a:noFill/>
          </p:spPr>
          <p:txBody>
            <a:bodyPr wrap="square">
              <a:spAutoFit/>
            </a:bodyPr>
            <a:lstStyle/>
            <a:p>
              <a:pPr algn="l"/>
              <a:r>
                <a:rPr lang="en-US" altLang="ja-JP" sz="1200" i="0" u="none" strike="noStrike" baseline="0" dirty="0"/>
                <a:t>※ </a:t>
              </a:r>
              <a:r>
                <a:rPr lang="ja-JP" altLang="en-US" sz="1200" i="0" u="none" strike="noStrike" baseline="0" dirty="0"/>
                <a:t>第１順位の子が既に死亡している場合は孫が、</a:t>
              </a:r>
              <a:endParaRPr lang="en-US" altLang="ja-JP" sz="1200" i="0" u="none" strike="noStrike" baseline="0" dirty="0"/>
            </a:p>
            <a:p>
              <a:pPr algn="l"/>
              <a:r>
                <a:rPr lang="ja-JP" altLang="en-US" sz="1200" dirty="0"/>
                <a:t>　 </a:t>
              </a:r>
              <a:r>
                <a:rPr lang="ja-JP" altLang="en-US" sz="1200" i="0" u="none" strike="noStrike" baseline="0" dirty="0"/>
                <a:t>第２順位の父母が死亡している場合は祖父母が、</a:t>
              </a:r>
              <a:endParaRPr lang="en-US" altLang="ja-JP" sz="1200" i="0" u="none" strike="noStrike" baseline="0" dirty="0"/>
            </a:p>
            <a:p>
              <a:pPr algn="l"/>
              <a:r>
                <a:rPr lang="ja-JP" altLang="en-US" sz="1200" dirty="0"/>
                <a:t>　 </a:t>
              </a:r>
              <a:r>
                <a:rPr lang="ja-JP" altLang="en-US" sz="1200" i="0" u="none" strike="noStrike" baseline="0" dirty="0"/>
                <a:t>第３順位の兄弟姉妹が死亡している場合は甥・姪が相続人になる。</a:t>
              </a:r>
              <a:endParaRPr lang="ja-JP" altLang="en-US" sz="4000" dirty="0"/>
            </a:p>
          </p:txBody>
        </p:sp>
        <p:sp>
          <p:nvSpPr>
            <p:cNvPr id="15" name="テキスト ボックス 14">
              <a:extLst>
                <a:ext uri="{FF2B5EF4-FFF2-40B4-BE49-F238E27FC236}">
                  <a16:creationId xmlns:a16="http://schemas.microsoft.com/office/drawing/2014/main" id="{1FB79371-7552-3AD5-D033-575B792A3685}"/>
                </a:ext>
              </a:extLst>
            </p:cNvPr>
            <p:cNvSpPr txBox="1">
              <a:spLocks noGrp="1" noRot="1" noMove="1" noResize="1" noEditPoints="1" noAdjustHandles="1" noChangeArrowheads="1" noChangeShapeType="1"/>
            </p:cNvSpPr>
            <p:nvPr/>
          </p:nvSpPr>
          <p:spPr>
            <a:xfrm>
              <a:off x="690876" y="2605926"/>
              <a:ext cx="3881124"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t>相続の順位と法定相続分</a:t>
              </a:r>
              <a:endParaRPr kumimoji="1" lang="ja-JP" altLang="en-US" sz="2400" b="1" dirty="0"/>
            </a:p>
          </p:txBody>
        </p:sp>
        <p:pic>
          <p:nvPicPr>
            <p:cNvPr id="19" name="図 18">
              <a:extLst>
                <a:ext uri="{FF2B5EF4-FFF2-40B4-BE49-F238E27FC236}">
                  <a16:creationId xmlns:a16="http://schemas.microsoft.com/office/drawing/2014/main" id="{67667B2F-9431-DA12-7C24-5166007ED7C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763685" y="2983812"/>
              <a:ext cx="4533355" cy="2051763"/>
            </a:xfrm>
            <a:prstGeom prst="rect">
              <a:avLst/>
            </a:prstGeom>
          </p:spPr>
        </p:pic>
      </p:grpSp>
      <p:grpSp>
        <p:nvGrpSpPr>
          <p:cNvPr id="26" name="グループ化 25">
            <a:extLst>
              <a:ext uri="{FF2B5EF4-FFF2-40B4-BE49-F238E27FC236}">
                <a16:creationId xmlns:a16="http://schemas.microsoft.com/office/drawing/2014/main" id="{6E039CA1-EB61-83C4-355B-58C7EA9398D5}"/>
              </a:ext>
            </a:extLst>
          </p:cNvPr>
          <p:cNvGrpSpPr>
            <a:grpSpLocks noGrp="1" noUngrp="1" noRot="1" noMove="1" noResize="1"/>
          </p:cNvGrpSpPr>
          <p:nvPr/>
        </p:nvGrpSpPr>
        <p:grpSpPr>
          <a:xfrm>
            <a:off x="5540629" y="2778293"/>
            <a:ext cx="6055353" cy="2383499"/>
            <a:chOff x="5445771" y="2618495"/>
            <a:chExt cx="6055353" cy="2383499"/>
          </a:xfrm>
        </p:grpSpPr>
        <p:sp>
          <p:nvSpPr>
            <p:cNvPr id="23" name="テキスト ボックス 22">
              <a:extLst>
                <a:ext uri="{FF2B5EF4-FFF2-40B4-BE49-F238E27FC236}">
                  <a16:creationId xmlns:a16="http://schemas.microsoft.com/office/drawing/2014/main" id="{0AA8F93E-B6AE-A88C-F868-49D55B2E001C}"/>
                </a:ext>
              </a:extLst>
            </p:cNvPr>
            <p:cNvSpPr txBox="1">
              <a:spLocks noGrp="1" noRot="1" noMove="1" noResize="1" noEditPoints="1" noAdjustHandles="1" noChangeArrowheads="1" noChangeShapeType="1"/>
            </p:cNvSpPr>
            <p:nvPr/>
          </p:nvSpPr>
          <p:spPr>
            <a:xfrm>
              <a:off x="5445771" y="2618495"/>
              <a:ext cx="3187700"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t>遺留分</a:t>
              </a:r>
              <a:endParaRPr kumimoji="1" lang="ja-JP" altLang="en-US" sz="2400" b="1" dirty="0"/>
            </a:p>
          </p:txBody>
        </p:sp>
        <p:pic>
          <p:nvPicPr>
            <p:cNvPr id="25" name="図 24">
              <a:extLst>
                <a:ext uri="{FF2B5EF4-FFF2-40B4-BE49-F238E27FC236}">
                  <a16:creationId xmlns:a16="http://schemas.microsoft.com/office/drawing/2014/main" id="{A48444E0-5E0F-BBAA-92CD-1C2B8A5E81D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5521187" y="2983812"/>
              <a:ext cx="5979937" cy="2018182"/>
            </a:xfrm>
            <a:prstGeom prst="rect">
              <a:avLst/>
            </a:prstGeom>
          </p:spPr>
        </p:pic>
      </p:grpSp>
      <p:pic>
        <p:nvPicPr>
          <p:cNvPr id="18" name="図 17">
            <a:extLst>
              <a:ext uri="{FF2B5EF4-FFF2-40B4-BE49-F238E27FC236}">
                <a16:creationId xmlns:a16="http://schemas.microsoft.com/office/drawing/2014/main" id="{6BD05C3E-A379-8167-ED66-CAC002ED5F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
        <p:nvSpPr>
          <p:cNvPr id="24" name="テキスト ボックス 23">
            <a:extLst>
              <a:ext uri="{FF2B5EF4-FFF2-40B4-BE49-F238E27FC236}">
                <a16:creationId xmlns:a16="http://schemas.microsoft.com/office/drawing/2014/main" id="{4A857BF1-A376-69DA-A72D-C95DBBC1163F}"/>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94D306FF-4E7D-CE3F-6BCF-8B769452632D}"/>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931152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61F6E-5C3D-839D-C37A-E87173A51F23}"/>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7F59BBD7-4FFA-2A6E-A71A-D222F9E68B2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DA74F49-7ECF-44B8-F197-5287E6757F3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DD60B76-13B6-7D65-B7F1-9C8022E06B54}"/>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C2BA7AD-E67A-2C60-CA48-236BE93BD26B}"/>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250ACDC5-B278-0CEF-048F-DECEC3BBAF29}"/>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7F771961-48AE-09FA-821D-A3CC6926D217}"/>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22</a:t>
              </a:r>
              <a:r>
                <a:rPr kumimoji="1" lang="ja-JP" altLang="en-US" sz="1400" dirty="0"/>
                <a:t>ページ</a:t>
              </a:r>
            </a:p>
          </p:txBody>
        </p:sp>
      </p:grpSp>
      <p:pic>
        <p:nvPicPr>
          <p:cNvPr id="3" name="図 2">
            <a:extLst>
              <a:ext uri="{FF2B5EF4-FFF2-40B4-BE49-F238E27FC236}">
                <a16:creationId xmlns:a16="http://schemas.microsoft.com/office/drawing/2014/main" id="{BD34CBBE-AE45-13E5-31C7-CA76CBA43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2" name="図 11">
            <a:extLst>
              <a:ext uri="{FF2B5EF4-FFF2-40B4-BE49-F238E27FC236}">
                <a16:creationId xmlns:a16="http://schemas.microsoft.com/office/drawing/2014/main" id="{EC05AC36-4B15-1D57-CC81-C449DCF8BA6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8090" b="91924"/>
          <a:stretch>
            <a:fillRect/>
          </a:stretch>
        </p:blipFill>
        <p:spPr>
          <a:xfrm>
            <a:off x="191711" y="1706700"/>
            <a:ext cx="11708167" cy="583696"/>
          </a:xfrm>
          <a:prstGeom prst="rect">
            <a:avLst/>
          </a:prstGeom>
        </p:spPr>
      </p:pic>
      <p:sp>
        <p:nvSpPr>
          <p:cNvPr id="2" name="テキスト ボックス 1">
            <a:extLst>
              <a:ext uri="{FF2B5EF4-FFF2-40B4-BE49-F238E27FC236}">
                <a16:creationId xmlns:a16="http://schemas.microsoft.com/office/drawing/2014/main" id="{E687E0E7-3583-96F7-FA35-91576F526755}"/>
              </a:ext>
            </a:extLst>
          </p:cNvPr>
          <p:cNvSpPr txBox="1">
            <a:spLocks noGrp="1" noRot="1" noMove="1" noResize="1" noEditPoints="1" noAdjustHandles="1" noChangeArrowheads="1" noChangeShapeType="1"/>
          </p:cNvSpPr>
          <p:nvPr/>
        </p:nvSpPr>
        <p:spPr>
          <a:xfrm>
            <a:off x="257673" y="2570390"/>
            <a:ext cx="3084652" cy="646331"/>
          </a:xfrm>
          <a:prstGeom prst="rect">
            <a:avLst/>
          </a:prstGeom>
          <a:solidFill>
            <a:schemeClr val="bg1">
              <a:lumMod val="85000"/>
            </a:schemeClr>
          </a:solidFill>
        </p:spPr>
        <p:txBody>
          <a:bodyPr wrap="square" rtlCol="0">
            <a:spAutoFit/>
          </a:bodyPr>
          <a:lstStyle/>
          <a:p>
            <a:pPr algn="ctr"/>
            <a:r>
              <a:rPr kumimoji="1" lang="ja-JP" altLang="en-US" b="1" dirty="0"/>
              <a:t>遺産総額</a:t>
            </a:r>
            <a:endParaRPr kumimoji="1" lang="en-US" altLang="ja-JP" b="1" dirty="0"/>
          </a:p>
          <a:p>
            <a:pPr algn="ctr"/>
            <a:r>
              <a:rPr lang="en-US" altLang="ja-JP" b="1" dirty="0"/>
              <a:t>2</a:t>
            </a:r>
            <a:r>
              <a:rPr lang="ja-JP" altLang="en-US" b="1" dirty="0"/>
              <a:t>億円</a:t>
            </a:r>
            <a:endParaRPr kumimoji="1" lang="ja-JP" altLang="en-US" b="1" dirty="0"/>
          </a:p>
        </p:txBody>
      </p:sp>
      <p:sp>
        <p:nvSpPr>
          <p:cNvPr id="16" name="テキスト ボックス 15">
            <a:extLst>
              <a:ext uri="{FF2B5EF4-FFF2-40B4-BE49-F238E27FC236}">
                <a16:creationId xmlns:a16="http://schemas.microsoft.com/office/drawing/2014/main" id="{00CB5D44-4A89-E03A-E50A-9946EF1D28C4}"/>
              </a:ext>
            </a:extLst>
          </p:cNvPr>
          <p:cNvSpPr txBox="1">
            <a:spLocks noGrp="1" noRot="1" noMove="1" noResize="1" noEditPoints="1" noAdjustHandles="1" noChangeArrowheads="1" noChangeShapeType="1"/>
          </p:cNvSpPr>
          <p:nvPr/>
        </p:nvSpPr>
        <p:spPr>
          <a:xfrm>
            <a:off x="281029" y="3786876"/>
            <a:ext cx="3084652" cy="646331"/>
          </a:xfrm>
          <a:prstGeom prst="rect">
            <a:avLst/>
          </a:prstGeom>
          <a:solidFill>
            <a:schemeClr val="bg1">
              <a:lumMod val="85000"/>
            </a:schemeClr>
          </a:solidFill>
        </p:spPr>
        <p:txBody>
          <a:bodyPr wrap="square" rtlCol="0">
            <a:spAutoFit/>
          </a:bodyPr>
          <a:lstStyle/>
          <a:p>
            <a:pPr algn="ctr"/>
            <a:r>
              <a:rPr kumimoji="1" lang="ja-JP" altLang="en-US" b="1" dirty="0"/>
              <a:t>基礎控除額</a:t>
            </a:r>
            <a:endParaRPr kumimoji="1" lang="en-US" altLang="ja-JP" b="1" dirty="0"/>
          </a:p>
          <a:p>
            <a:pPr algn="ctr"/>
            <a:r>
              <a:rPr lang="en-US" altLang="ja-JP" b="1" dirty="0"/>
              <a:t>(3,000</a:t>
            </a:r>
            <a:r>
              <a:rPr lang="ja-JP" altLang="en-US" b="1" dirty="0"/>
              <a:t>万円</a:t>
            </a:r>
            <a:r>
              <a:rPr lang="en-US" altLang="ja-JP" b="1" dirty="0"/>
              <a:t>+600</a:t>
            </a:r>
            <a:r>
              <a:rPr lang="ja-JP" altLang="en-US" b="1" dirty="0"/>
              <a:t>万円</a:t>
            </a:r>
            <a:r>
              <a:rPr lang="en-US" altLang="ja-JP" b="1" dirty="0"/>
              <a:t>×3</a:t>
            </a:r>
            <a:r>
              <a:rPr lang="ja-JP" altLang="en-US" b="1" dirty="0"/>
              <a:t>人</a:t>
            </a:r>
            <a:r>
              <a:rPr lang="en-US" altLang="ja-JP" b="1" dirty="0"/>
              <a:t>)</a:t>
            </a:r>
            <a:endParaRPr kumimoji="1" lang="ja-JP" altLang="en-US" b="1" dirty="0"/>
          </a:p>
        </p:txBody>
      </p:sp>
      <p:sp>
        <p:nvSpPr>
          <p:cNvPr id="18" name="テキスト ボックス 17">
            <a:extLst>
              <a:ext uri="{FF2B5EF4-FFF2-40B4-BE49-F238E27FC236}">
                <a16:creationId xmlns:a16="http://schemas.microsoft.com/office/drawing/2014/main" id="{4019B385-FDEC-E119-D957-62E0A94386B2}"/>
              </a:ext>
            </a:extLst>
          </p:cNvPr>
          <p:cNvSpPr txBox="1">
            <a:spLocks noGrp="1" noRot="1" noMove="1" noResize="1" noEditPoints="1" noAdjustHandles="1" noChangeArrowheads="1" noChangeShapeType="1"/>
          </p:cNvSpPr>
          <p:nvPr/>
        </p:nvSpPr>
        <p:spPr>
          <a:xfrm>
            <a:off x="257673" y="5143959"/>
            <a:ext cx="3084652" cy="646331"/>
          </a:xfrm>
          <a:prstGeom prst="rect">
            <a:avLst/>
          </a:prstGeom>
          <a:solidFill>
            <a:schemeClr val="bg1">
              <a:lumMod val="85000"/>
            </a:schemeClr>
          </a:solidFill>
          <a:ln w="38100">
            <a:solidFill>
              <a:srgbClr val="FFC000"/>
            </a:solidFill>
          </a:ln>
        </p:spPr>
        <p:txBody>
          <a:bodyPr wrap="square" rtlCol="0">
            <a:spAutoFit/>
          </a:bodyPr>
          <a:lstStyle/>
          <a:p>
            <a:pPr algn="ctr"/>
            <a:r>
              <a:rPr kumimoji="1" lang="ja-JP" altLang="en-US" b="1" dirty="0"/>
              <a:t>課税遺産総額</a:t>
            </a:r>
            <a:endParaRPr kumimoji="1" lang="en-US" altLang="ja-JP" b="1" dirty="0"/>
          </a:p>
          <a:p>
            <a:pPr algn="ctr"/>
            <a:r>
              <a:rPr kumimoji="1" lang="en-US" altLang="ja-JP" b="1" dirty="0"/>
              <a:t>1</a:t>
            </a:r>
            <a:r>
              <a:rPr kumimoji="1" lang="ja-JP" altLang="en-US" b="1" dirty="0"/>
              <a:t>億</a:t>
            </a:r>
            <a:r>
              <a:rPr kumimoji="1" lang="en-US" altLang="ja-JP" b="1" dirty="0"/>
              <a:t>5,200</a:t>
            </a:r>
            <a:r>
              <a:rPr kumimoji="1" lang="ja-JP" altLang="en-US" b="1" dirty="0"/>
              <a:t>万円</a:t>
            </a:r>
          </a:p>
        </p:txBody>
      </p:sp>
      <p:sp>
        <p:nvSpPr>
          <p:cNvPr id="19" name="テキスト ボックス 18">
            <a:extLst>
              <a:ext uri="{FF2B5EF4-FFF2-40B4-BE49-F238E27FC236}">
                <a16:creationId xmlns:a16="http://schemas.microsoft.com/office/drawing/2014/main" id="{88AF480E-5E25-3BA8-3B11-BB5A864FE1EF}"/>
              </a:ext>
            </a:extLst>
          </p:cNvPr>
          <p:cNvSpPr txBox="1">
            <a:spLocks noGrp="1" noRot="1" noMove="1" noResize="1" noEditPoints="1" noAdjustHandles="1" noChangeArrowheads="1" noChangeShapeType="1"/>
          </p:cNvSpPr>
          <p:nvPr/>
        </p:nvSpPr>
        <p:spPr>
          <a:xfrm rot="5400000">
            <a:off x="1409700" y="3128580"/>
            <a:ext cx="863600" cy="707886"/>
          </a:xfrm>
          <a:prstGeom prst="rect">
            <a:avLst/>
          </a:prstGeom>
          <a:noFill/>
        </p:spPr>
        <p:txBody>
          <a:bodyPr wrap="square" rtlCol="0">
            <a:spAutoFit/>
          </a:bodyPr>
          <a:lstStyle/>
          <a:p>
            <a:pPr algn="ctr"/>
            <a:r>
              <a:rPr lang="ja-JP" altLang="en-US" sz="4000" b="1" dirty="0"/>
              <a:t>−</a:t>
            </a:r>
            <a:endParaRPr kumimoji="1" lang="ja-JP" altLang="en-US" sz="4000" b="1" dirty="0"/>
          </a:p>
        </p:txBody>
      </p:sp>
      <p:sp>
        <p:nvSpPr>
          <p:cNvPr id="21" name="テキスト ボックス 20">
            <a:extLst>
              <a:ext uri="{FF2B5EF4-FFF2-40B4-BE49-F238E27FC236}">
                <a16:creationId xmlns:a16="http://schemas.microsoft.com/office/drawing/2014/main" id="{6AC12403-1341-D826-DD07-83F84944CCB8}"/>
              </a:ext>
            </a:extLst>
          </p:cNvPr>
          <p:cNvSpPr txBox="1">
            <a:spLocks noGrp="1" noRot="1" noMove="1" noResize="1" noEditPoints="1" noAdjustHandles="1" noChangeArrowheads="1" noChangeShapeType="1"/>
          </p:cNvSpPr>
          <p:nvPr/>
        </p:nvSpPr>
        <p:spPr>
          <a:xfrm rot="5400000">
            <a:off x="1409700" y="4405542"/>
            <a:ext cx="863600" cy="707886"/>
          </a:xfrm>
          <a:prstGeom prst="rect">
            <a:avLst/>
          </a:prstGeom>
          <a:noFill/>
        </p:spPr>
        <p:txBody>
          <a:bodyPr wrap="square" rtlCol="0">
            <a:spAutoFit/>
          </a:bodyPr>
          <a:lstStyle/>
          <a:p>
            <a:pPr algn="ctr"/>
            <a:r>
              <a:rPr kumimoji="1" lang="ja-JP" altLang="en-US" sz="4000" b="1" dirty="0"/>
              <a:t>＝</a:t>
            </a:r>
          </a:p>
        </p:txBody>
      </p:sp>
      <p:cxnSp>
        <p:nvCxnSpPr>
          <p:cNvPr id="23" name="直線コネクタ 22">
            <a:extLst>
              <a:ext uri="{FF2B5EF4-FFF2-40B4-BE49-F238E27FC236}">
                <a16:creationId xmlns:a16="http://schemas.microsoft.com/office/drawing/2014/main" id="{D29D33D4-B80B-DA63-F067-669F08E66B0F}"/>
              </a:ext>
            </a:extLst>
          </p:cNvPr>
          <p:cNvCxnSpPr/>
          <p:nvPr/>
        </p:nvCxnSpPr>
        <p:spPr>
          <a:xfrm>
            <a:off x="3614057" y="2367193"/>
            <a:ext cx="0" cy="3960000"/>
          </a:xfrm>
          <a:prstGeom prst="line">
            <a:avLst/>
          </a:prstGeom>
          <a:ln w="38100">
            <a:solidFill>
              <a:srgbClr val="FFC000"/>
            </a:solidFill>
            <a:prstDash val="sysDot"/>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00360A83-6365-BE07-83B0-3FEE477ED6B6}"/>
              </a:ext>
            </a:extLst>
          </p:cNvPr>
          <p:cNvGrpSpPr>
            <a:grpSpLocks noGrp="1" noUngrp="1" noRot="1" noMove="1" noResize="1"/>
          </p:cNvGrpSpPr>
          <p:nvPr/>
        </p:nvGrpSpPr>
        <p:grpSpPr>
          <a:xfrm>
            <a:off x="3810001" y="2339835"/>
            <a:ext cx="8246882" cy="3936202"/>
            <a:chOff x="3810001" y="2339835"/>
            <a:chExt cx="8246882" cy="3936202"/>
          </a:xfrm>
        </p:grpSpPr>
        <p:pic>
          <p:nvPicPr>
            <p:cNvPr id="15" name="図 14">
              <a:extLst>
                <a:ext uri="{FF2B5EF4-FFF2-40B4-BE49-F238E27FC236}">
                  <a16:creationId xmlns:a16="http://schemas.microsoft.com/office/drawing/2014/main" id="{8C4D3814-7E7D-3390-6629-F25E677AF8C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9840" t="25197" b="4347"/>
            <a:stretch>
              <a:fillRect/>
            </a:stretch>
          </p:blipFill>
          <p:spPr>
            <a:xfrm>
              <a:off x="3810001" y="2619905"/>
              <a:ext cx="8246882" cy="3656132"/>
            </a:xfrm>
            <a:prstGeom prst="rect">
              <a:avLst/>
            </a:prstGeom>
          </p:spPr>
        </p:pic>
        <p:sp>
          <p:nvSpPr>
            <p:cNvPr id="24" name="テキスト ボックス 23">
              <a:extLst>
                <a:ext uri="{FF2B5EF4-FFF2-40B4-BE49-F238E27FC236}">
                  <a16:creationId xmlns:a16="http://schemas.microsoft.com/office/drawing/2014/main" id="{75E838C6-2F9D-014E-984C-755B38DC4725}"/>
                </a:ext>
              </a:extLst>
            </p:cNvPr>
            <p:cNvSpPr txBox="1">
              <a:spLocks noGrp="1" noRot="1" noMove="1" noResize="1" noEditPoints="1" noAdjustHandles="1" noChangeArrowheads="1" noChangeShapeType="1"/>
            </p:cNvSpPr>
            <p:nvPr/>
          </p:nvSpPr>
          <p:spPr>
            <a:xfrm>
              <a:off x="3862434" y="2339835"/>
              <a:ext cx="8194447" cy="369332"/>
            </a:xfrm>
            <a:prstGeom prst="rect">
              <a:avLst/>
            </a:prstGeom>
            <a:noFill/>
          </p:spPr>
          <p:txBody>
            <a:bodyPr wrap="square" rtlCol="0">
              <a:spAutoFit/>
            </a:bodyPr>
            <a:lstStyle/>
            <a:p>
              <a:pPr algn="ctr"/>
              <a:r>
                <a:rPr kumimoji="1" lang="ja-JP" altLang="en-US" b="1" dirty="0"/>
                <a:t>課税遺産総額を法定相続分で按分</a:t>
              </a:r>
            </a:p>
          </p:txBody>
        </p:sp>
      </p:grpSp>
      <p:sp>
        <p:nvSpPr>
          <p:cNvPr id="14" name="テキスト ボックス 13">
            <a:extLst>
              <a:ext uri="{FF2B5EF4-FFF2-40B4-BE49-F238E27FC236}">
                <a16:creationId xmlns:a16="http://schemas.microsoft.com/office/drawing/2014/main" id="{5515A7DF-5C98-C6E5-F6B2-037DD32C6153}"/>
              </a:ext>
            </a:extLst>
          </p:cNvPr>
          <p:cNvSpPr txBox="1"/>
          <p:nvPr/>
        </p:nvSpPr>
        <p:spPr>
          <a:xfrm>
            <a:off x="6739026" y="6417614"/>
            <a:ext cx="4130314" cy="307777"/>
          </a:xfrm>
          <a:prstGeom prst="rect">
            <a:avLst/>
          </a:prstGeom>
          <a:noFill/>
        </p:spPr>
        <p:txBody>
          <a:bodyPr wrap="square">
            <a:spAutoFit/>
          </a:bodyPr>
          <a:lstStyle/>
          <a:p>
            <a:r>
              <a:rPr lang="ja-JP" altLang="en-US" sz="1400" b="1" dirty="0">
                <a:latin typeface="+mn-ea"/>
              </a:rPr>
              <a:t>＜国税庁「暮らしの税情報」</a:t>
            </a:r>
            <a:r>
              <a:rPr lang="en-US" altLang="ja-JP" sz="1400" b="1" dirty="0">
                <a:latin typeface="+mn-ea"/>
              </a:rPr>
              <a:t>(</a:t>
            </a:r>
            <a:r>
              <a:rPr lang="ja-JP" altLang="en-US" sz="1400" b="1" dirty="0">
                <a:latin typeface="+mn-ea"/>
              </a:rPr>
              <a:t>令和</a:t>
            </a:r>
            <a:r>
              <a:rPr lang="en-US" altLang="ja-JP" sz="1400" b="1" dirty="0">
                <a:latin typeface="+mn-ea"/>
              </a:rPr>
              <a:t>8</a:t>
            </a:r>
            <a:r>
              <a:rPr lang="ja-JP" altLang="en-US" sz="1400" b="1" dirty="0">
                <a:latin typeface="+mn-ea"/>
              </a:rPr>
              <a:t>年度版）＞</a:t>
            </a:r>
            <a:endParaRPr lang="ja-JP" altLang="en-US" sz="4400" b="1" dirty="0">
              <a:latin typeface="+mn-ea"/>
            </a:endParaRPr>
          </a:p>
        </p:txBody>
      </p:sp>
      <p:pic>
        <p:nvPicPr>
          <p:cNvPr id="26" name="図 25">
            <a:extLst>
              <a:ext uri="{FF2B5EF4-FFF2-40B4-BE49-F238E27FC236}">
                <a16:creationId xmlns:a16="http://schemas.microsoft.com/office/drawing/2014/main" id="{9FB269E4-3BEB-5146-F064-10163E4B1B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
        <p:nvSpPr>
          <p:cNvPr id="28" name="テキスト ボックス 27">
            <a:extLst>
              <a:ext uri="{FF2B5EF4-FFF2-40B4-BE49-F238E27FC236}">
                <a16:creationId xmlns:a16="http://schemas.microsoft.com/office/drawing/2014/main" id="{1326B064-5B6B-BE38-87EA-21956D3ECA6D}"/>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675341E8-7BDF-C217-D9E4-7468F416D602}"/>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951070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85A5-9AFE-41EB-2D41-22DFD51A89AD}"/>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A997D9C-C3FB-A1EA-933F-FCF025ABC0D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4410EDF-C9A6-AD5E-7807-0F529D479A7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5C0415A-85E2-4EAF-F642-278342F8BCB2}"/>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91719384-CD8B-F29B-50D6-98292E439884}"/>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084813A0-5E22-506A-E9BC-3B9083508968}"/>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5D327305-4630-B384-4E04-24055D5C33DA}"/>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22</a:t>
              </a:r>
              <a:r>
                <a:rPr kumimoji="1" lang="ja-JP" altLang="en-US" sz="1400" dirty="0"/>
                <a:t>ページ</a:t>
              </a:r>
            </a:p>
          </p:txBody>
        </p:sp>
      </p:grpSp>
      <p:pic>
        <p:nvPicPr>
          <p:cNvPr id="3" name="図 2">
            <a:extLst>
              <a:ext uri="{FF2B5EF4-FFF2-40B4-BE49-F238E27FC236}">
                <a16:creationId xmlns:a16="http://schemas.microsoft.com/office/drawing/2014/main" id="{E3F38B85-5202-F73B-C0FB-BF0E8AAAB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5" name="図 14">
            <a:extLst>
              <a:ext uri="{FF2B5EF4-FFF2-40B4-BE49-F238E27FC236}">
                <a16:creationId xmlns:a16="http://schemas.microsoft.com/office/drawing/2014/main" id="{8752D326-45EA-B98D-54FA-8C48ECA51E4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77082" t="20023" b="7425"/>
          <a:stretch>
            <a:fillRect/>
          </a:stretch>
        </p:blipFill>
        <p:spPr>
          <a:xfrm>
            <a:off x="9732652" y="4132609"/>
            <a:ext cx="2459348" cy="2211745"/>
          </a:xfrm>
          <a:prstGeom prst="rect">
            <a:avLst/>
          </a:prstGeom>
        </p:spPr>
      </p:pic>
      <p:grpSp>
        <p:nvGrpSpPr>
          <p:cNvPr id="2" name="グループ化 1">
            <a:extLst>
              <a:ext uri="{FF2B5EF4-FFF2-40B4-BE49-F238E27FC236}">
                <a16:creationId xmlns:a16="http://schemas.microsoft.com/office/drawing/2014/main" id="{B450D4BB-6DCA-686A-A31E-0674374823CD}"/>
              </a:ext>
            </a:extLst>
          </p:cNvPr>
          <p:cNvGrpSpPr/>
          <p:nvPr/>
        </p:nvGrpSpPr>
        <p:grpSpPr>
          <a:xfrm>
            <a:off x="547785" y="1776903"/>
            <a:ext cx="4602968" cy="555624"/>
            <a:chOff x="668991" y="1966346"/>
            <a:chExt cx="2613116" cy="555624"/>
          </a:xfrm>
        </p:grpSpPr>
        <p:sp>
          <p:nvSpPr>
            <p:cNvPr id="11" name="テキスト ボックス 10">
              <a:extLst>
                <a:ext uri="{FF2B5EF4-FFF2-40B4-BE49-F238E27FC236}">
                  <a16:creationId xmlns:a16="http://schemas.microsoft.com/office/drawing/2014/main" id="{687235BD-B7B5-900C-D25B-470174B59A54}"/>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３</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8A4ACC2C-FA5B-0A5A-2686-AAD61460868D}"/>
                </a:ext>
              </a:extLst>
            </p:cNvPr>
            <p:cNvSpPr txBox="1"/>
            <p:nvPr/>
          </p:nvSpPr>
          <p:spPr>
            <a:xfrm>
              <a:off x="989640" y="1998750"/>
              <a:ext cx="2292467" cy="523220"/>
            </a:xfrm>
            <a:prstGeom prst="rect">
              <a:avLst/>
            </a:prstGeom>
            <a:noFill/>
          </p:spPr>
          <p:txBody>
            <a:bodyPr wrap="square">
              <a:spAutoFit/>
            </a:bodyPr>
            <a:lstStyle/>
            <a:p>
              <a:r>
                <a:rPr lang="ja-JP" altLang="en-US" sz="2800" b="1" dirty="0">
                  <a:latin typeface="PUDShinGoPr6N-Medium"/>
                </a:rPr>
                <a:t>二次相続を念頭に</a:t>
              </a:r>
              <a:endParaRPr lang="ja-JP" altLang="en-US" sz="2800" b="1" dirty="0"/>
            </a:p>
          </p:txBody>
        </p:sp>
      </p:grpSp>
      <p:sp>
        <p:nvSpPr>
          <p:cNvPr id="18" name="テキスト ボックス 17">
            <a:extLst>
              <a:ext uri="{FF2B5EF4-FFF2-40B4-BE49-F238E27FC236}">
                <a16:creationId xmlns:a16="http://schemas.microsoft.com/office/drawing/2014/main" id="{862ECD86-6746-8925-B6DD-C809D04A5285}"/>
              </a:ext>
            </a:extLst>
          </p:cNvPr>
          <p:cNvSpPr txBox="1"/>
          <p:nvPr/>
        </p:nvSpPr>
        <p:spPr>
          <a:xfrm>
            <a:off x="731001" y="2608272"/>
            <a:ext cx="9327523" cy="707886"/>
          </a:xfrm>
          <a:prstGeom prst="rect">
            <a:avLst/>
          </a:prstGeom>
          <a:noFill/>
        </p:spPr>
        <p:txBody>
          <a:bodyPr wrap="square">
            <a:spAutoFit/>
          </a:bodyPr>
          <a:lstStyle/>
          <a:p>
            <a:r>
              <a:rPr lang="en-US" altLang="ja-JP" sz="2000" b="1" dirty="0"/>
              <a:t>【</a:t>
            </a:r>
            <a:r>
              <a:rPr lang="ja-JP" altLang="en-US" sz="2000" b="1" dirty="0"/>
              <a:t>例</a:t>
            </a:r>
            <a:r>
              <a:rPr lang="en-US" altLang="ja-JP" sz="2000" b="1" dirty="0"/>
              <a:t>】</a:t>
            </a:r>
            <a:r>
              <a:rPr lang="ja-JP" altLang="en-US" sz="2000" dirty="0"/>
              <a:t>夫が死亡して妻と子が財産を相続（</a:t>
            </a:r>
            <a:r>
              <a:rPr lang="ja-JP" altLang="en-US" sz="2000" b="1" dirty="0"/>
              <a:t>一次相続</a:t>
            </a:r>
            <a:r>
              <a:rPr lang="ja-JP" altLang="en-US" sz="2000" dirty="0"/>
              <a:t>）し、</a:t>
            </a:r>
            <a:endParaRPr lang="en-US" altLang="ja-JP" sz="2000" dirty="0"/>
          </a:p>
          <a:p>
            <a:r>
              <a:rPr lang="ja-JP" altLang="en-US" sz="2000" dirty="0"/>
              <a:t>　　　妻の死後は子どもが財産を相続（</a:t>
            </a:r>
            <a:r>
              <a:rPr lang="ja-JP" altLang="en-US" sz="2000" b="1" dirty="0"/>
              <a:t>二次相続</a:t>
            </a:r>
            <a:r>
              <a:rPr lang="ja-JP" altLang="en-US" sz="2000" dirty="0"/>
              <a:t>）した場合</a:t>
            </a:r>
            <a:endParaRPr lang="en-US" altLang="ja-JP" sz="2000" dirty="0"/>
          </a:p>
        </p:txBody>
      </p:sp>
      <p:sp>
        <p:nvSpPr>
          <p:cNvPr id="20" name="テキスト ボックス 19">
            <a:extLst>
              <a:ext uri="{FF2B5EF4-FFF2-40B4-BE49-F238E27FC236}">
                <a16:creationId xmlns:a16="http://schemas.microsoft.com/office/drawing/2014/main" id="{698610BA-0F1C-B855-DA1A-870884964BA4}"/>
              </a:ext>
            </a:extLst>
          </p:cNvPr>
          <p:cNvSpPr txBox="1"/>
          <p:nvPr/>
        </p:nvSpPr>
        <p:spPr>
          <a:xfrm>
            <a:off x="1032348" y="5080975"/>
            <a:ext cx="8700304" cy="919401"/>
          </a:xfrm>
          <a:prstGeom prst="roundRect">
            <a:avLst/>
          </a:prstGeom>
          <a:noFill/>
          <a:ln w="28575">
            <a:noFill/>
          </a:ln>
        </p:spPr>
        <p:txBody>
          <a:bodyPr wrap="square">
            <a:spAutoFit/>
          </a:bodyPr>
          <a:lstStyle/>
          <a:p>
            <a:r>
              <a:rPr lang="ja-JP" altLang="en-US" sz="2400" b="1" dirty="0"/>
              <a:t>一次相続のときから二次相続に備えたり、</a:t>
            </a:r>
            <a:endParaRPr lang="en-US" altLang="ja-JP" sz="2400" b="1" dirty="0"/>
          </a:p>
          <a:p>
            <a:r>
              <a:rPr lang="ja-JP" altLang="en-US" sz="2400" b="1" dirty="0"/>
              <a:t>生命保険を活用するなどの対策を考えておくとよいでしょう。</a:t>
            </a:r>
          </a:p>
        </p:txBody>
      </p:sp>
      <p:grpSp>
        <p:nvGrpSpPr>
          <p:cNvPr id="12" name="グループ化 11">
            <a:extLst>
              <a:ext uri="{FF2B5EF4-FFF2-40B4-BE49-F238E27FC236}">
                <a16:creationId xmlns:a16="http://schemas.microsoft.com/office/drawing/2014/main" id="{4C9B9BED-5E47-5C56-2637-39CEA96514DC}"/>
              </a:ext>
            </a:extLst>
          </p:cNvPr>
          <p:cNvGrpSpPr>
            <a:grpSpLocks noGrp="1" noUngrp="1" noRot="1" noMove="1" noResize="1"/>
          </p:cNvGrpSpPr>
          <p:nvPr/>
        </p:nvGrpSpPr>
        <p:grpSpPr>
          <a:xfrm>
            <a:off x="964520" y="3345769"/>
            <a:ext cx="9224179" cy="1415773"/>
            <a:chOff x="977220" y="3224668"/>
            <a:chExt cx="9224179" cy="1415773"/>
          </a:xfrm>
        </p:grpSpPr>
        <p:grpSp>
          <p:nvGrpSpPr>
            <p:cNvPr id="25" name="グループ化 24">
              <a:extLst>
                <a:ext uri="{FF2B5EF4-FFF2-40B4-BE49-F238E27FC236}">
                  <a16:creationId xmlns:a16="http://schemas.microsoft.com/office/drawing/2014/main" id="{E1F3313F-EE92-3E91-0D59-F3046DAF2833}"/>
                </a:ext>
              </a:extLst>
            </p:cNvPr>
            <p:cNvGrpSpPr>
              <a:grpSpLocks noGrp="1" noUngrp="1" noRot="1" noMove="1" noResize="1"/>
            </p:cNvGrpSpPr>
            <p:nvPr/>
          </p:nvGrpSpPr>
          <p:grpSpPr>
            <a:xfrm>
              <a:off x="977220" y="3224668"/>
              <a:ext cx="5191943" cy="1415773"/>
              <a:chOff x="892379" y="3156973"/>
              <a:chExt cx="5191943" cy="1415773"/>
            </a:xfrm>
          </p:grpSpPr>
          <p:sp>
            <p:nvSpPr>
              <p:cNvPr id="17" name="テキスト ボックス 16">
                <a:extLst>
                  <a:ext uri="{FF2B5EF4-FFF2-40B4-BE49-F238E27FC236}">
                    <a16:creationId xmlns:a16="http://schemas.microsoft.com/office/drawing/2014/main" id="{57D71512-98A7-76A8-7100-E79255A4E2A5}"/>
                  </a:ext>
                </a:extLst>
              </p:cNvPr>
              <p:cNvSpPr txBox="1">
                <a:spLocks noGrp="1" noRot="1" noMove="1" noResize="1" noEditPoints="1" noAdjustHandles="1" noChangeArrowheads="1" noChangeShapeType="1"/>
              </p:cNvSpPr>
              <p:nvPr/>
            </p:nvSpPr>
            <p:spPr>
              <a:xfrm>
                <a:off x="892379" y="3557083"/>
                <a:ext cx="5184324" cy="1015663"/>
              </a:xfrm>
              <a:prstGeom prst="rect">
                <a:avLst/>
              </a:prstGeom>
              <a:noFill/>
              <a:ln>
                <a:solidFill>
                  <a:srgbClr val="384A9D"/>
                </a:solidFill>
              </a:ln>
            </p:spPr>
            <p:txBody>
              <a:bodyPr wrap="square" rtlCol="0">
                <a:spAutoFit/>
              </a:bodyPr>
              <a:lstStyle/>
              <a:p>
                <a:r>
                  <a:rPr lang="ja-JP" altLang="en-US" sz="2000" u="sng" dirty="0"/>
                  <a:t>配偶者には税額軽減の制度がある</a:t>
                </a:r>
                <a:r>
                  <a:rPr lang="ja-JP" altLang="en-US" sz="2000" dirty="0"/>
                  <a:t>ため、</a:t>
                </a:r>
                <a:endParaRPr lang="en-US" altLang="ja-JP" sz="2000" dirty="0"/>
              </a:p>
              <a:p>
                <a:r>
                  <a:rPr lang="ja-JP" altLang="en-US" sz="2000" dirty="0"/>
                  <a:t>配偶者の取得額が１億６千万円か法定相続分相当額のいずれか多い額までは非課税。</a:t>
                </a:r>
                <a:endParaRPr kumimoji="1" lang="ja-JP" altLang="en-US" sz="2000" dirty="0"/>
              </a:p>
            </p:txBody>
          </p:sp>
          <p:sp>
            <p:nvSpPr>
              <p:cNvPr id="21" name="テキスト ボックス 20">
                <a:extLst>
                  <a:ext uri="{FF2B5EF4-FFF2-40B4-BE49-F238E27FC236}">
                    <a16:creationId xmlns:a16="http://schemas.microsoft.com/office/drawing/2014/main" id="{2DF513EB-414E-5BF6-8C71-F9FEF1F240F6}"/>
                  </a:ext>
                </a:extLst>
              </p:cNvPr>
              <p:cNvSpPr txBox="1">
                <a:spLocks noGrp="1" noRot="1" noMove="1" noResize="1" noEditPoints="1" noAdjustHandles="1" noChangeArrowheads="1" noChangeShapeType="1"/>
              </p:cNvSpPr>
              <p:nvPr/>
            </p:nvSpPr>
            <p:spPr>
              <a:xfrm>
                <a:off x="892821" y="3156973"/>
                <a:ext cx="5191501" cy="400110"/>
              </a:xfrm>
              <a:prstGeom prst="rect">
                <a:avLst/>
              </a:prstGeom>
              <a:solidFill>
                <a:srgbClr val="384A9D"/>
              </a:solidFill>
            </p:spPr>
            <p:txBody>
              <a:bodyPr wrap="square" rtlCol="0">
                <a:spAutoFit/>
              </a:bodyPr>
              <a:lstStyle/>
              <a:p>
                <a:pPr algn="ctr"/>
                <a:r>
                  <a:rPr kumimoji="1" lang="ja-JP" altLang="en-US" sz="2000" b="1" dirty="0">
                    <a:solidFill>
                      <a:schemeClr val="bg1"/>
                    </a:solidFill>
                  </a:rPr>
                  <a:t>一次相続</a:t>
                </a:r>
                <a:r>
                  <a:rPr lang="ja-JP" altLang="en-US" sz="2000" b="1" dirty="0">
                    <a:solidFill>
                      <a:schemeClr val="bg1"/>
                    </a:solidFill>
                  </a:rPr>
                  <a:t>（相続人：妻と子ども）</a:t>
                </a:r>
                <a:endParaRPr kumimoji="1" lang="ja-JP" altLang="en-US" sz="2000" b="1" dirty="0">
                  <a:solidFill>
                    <a:schemeClr val="bg1"/>
                  </a:solidFill>
                </a:endParaRPr>
              </a:p>
            </p:txBody>
          </p:sp>
        </p:grpSp>
        <p:grpSp>
          <p:nvGrpSpPr>
            <p:cNvPr id="24" name="グループ化 23">
              <a:extLst>
                <a:ext uri="{FF2B5EF4-FFF2-40B4-BE49-F238E27FC236}">
                  <a16:creationId xmlns:a16="http://schemas.microsoft.com/office/drawing/2014/main" id="{7F022965-4A79-A7CA-D946-4F3121150FA5}"/>
                </a:ext>
              </a:extLst>
            </p:cNvPr>
            <p:cNvGrpSpPr>
              <a:grpSpLocks noGrp="1" noUngrp="1" noRot="1" noMove="1" noResize="1"/>
            </p:cNvGrpSpPr>
            <p:nvPr/>
          </p:nvGrpSpPr>
          <p:grpSpPr>
            <a:xfrm>
              <a:off x="6661322" y="3239471"/>
              <a:ext cx="3540077" cy="1372391"/>
              <a:chOff x="6390062" y="3172807"/>
              <a:chExt cx="3540077" cy="1372391"/>
            </a:xfrm>
          </p:grpSpPr>
          <p:sp>
            <p:nvSpPr>
              <p:cNvPr id="16" name="テキスト ボックス 15">
                <a:extLst>
                  <a:ext uri="{FF2B5EF4-FFF2-40B4-BE49-F238E27FC236}">
                    <a16:creationId xmlns:a16="http://schemas.microsoft.com/office/drawing/2014/main" id="{5DEF6750-37EF-8018-599B-EC14CE53E3B8}"/>
                  </a:ext>
                </a:extLst>
              </p:cNvPr>
              <p:cNvSpPr txBox="1">
                <a:spLocks noGrp="1" noRot="1" noMove="1" noResize="1" noEditPoints="1" noAdjustHandles="1" noChangeArrowheads="1" noChangeShapeType="1"/>
              </p:cNvSpPr>
              <p:nvPr/>
            </p:nvSpPr>
            <p:spPr>
              <a:xfrm>
                <a:off x="6390062" y="3573198"/>
                <a:ext cx="3528399" cy="972000"/>
              </a:xfrm>
              <a:prstGeom prst="rect">
                <a:avLst/>
              </a:prstGeom>
              <a:solidFill>
                <a:srgbClr val="FFFCDB"/>
              </a:solidFill>
              <a:ln>
                <a:solidFill>
                  <a:srgbClr val="384A9D"/>
                </a:solidFill>
              </a:ln>
            </p:spPr>
            <p:txBody>
              <a:bodyPr wrap="square" anchor="ctr">
                <a:spAutoFit/>
              </a:bodyPr>
              <a:lstStyle/>
              <a:p>
                <a:pPr algn="ctr"/>
                <a:r>
                  <a:rPr lang="ja-JP" altLang="en-US" sz="2000" b="1" dirty="0"/>
                  <a:t>税額軽減がない</a:t>
                </a:r>
                <a:endParaRPr lang="en-US" altLang="ja-JP" sz="2000" b="1" dirty="0"/>
              </a:p>
            </p:txBody>
          </p:sp>
          <p:sp>
            <p:nvSpPr>
              <p:cNvPr id="23" name="テキスト ボックス 22">
                <a:extLst>
                  <a:ext uri="{FF2B5EF4-FFF2-40B4-BE49-F238E27FC236}">
                    <a16:creationId xmlns:a16="http://schemas.microsoft.com/office/drawing/2014/main" id="{367EF350-1657-5425-B23D-953ABC341784}"/>
                  </a:ext>
                </a:extLst>
              </p:cNvPr>
              <p:cNvSpPr txBox="1">
                <a:spLocks noGrp="1" noRot="1" noMove="1" noResize="1" noEditPoints="1" noAdjustHandles="1" noChangeArrowheads="1" noChangeShapeType="1"/>
              </p:cNvSpPr>
              <p:nvPr/>
            </p:nvSpPr>
            <p:spPr>
              <a:xfrm>
                <a:off x="6390062" y="3172807"/>
                <a:ext cx="3540077" cy="400110"/>
              </a:xfrm>
              <a:prstGeom prst="rect">
                <a:avLst/>
              </a:prstGeom>
              <a:solidFill>
                <a:srgbClr val="384A9D"/>
              </a:solidFill>
            </p:spPr>
            <p:txBody>
              <a:bodyPr wrap="square" rtlCol="0">
                <a:spAutoFit/>
              </a:bodyPr>
              <a:lstStyle/>
              <a:p>
                <a:pPr algn="ctr"/>
                <a:r>
                  <a:rPr lang="ja-JP" altLang="en-US" sz="2000" b="1" dirty="0">
                    <a:solidFill>
                      <a:schemeClr val="bg1"/>
                    </a:solidFill>
                  </a:rPr>
                  <a:t>二</a:t>
                </a:r>
                <a:r>
                  <a:rPr kumimoji="1" lang="ja-JP" altLang="en-US" sz="2000" b="1" dirty="0">
                    <a:solidFill>
                      <a:schemeClr val="bg1"/>
                    </a:solidFill>
                  </a:rPr>
                  <a:t>次相続（相続人：子）</a:t>
                </a:r>
              </a:p>
            </p:txBody>
          </p:sp>
        </p:grpSp>
        <p:sp>
          <p:nvSpPr>
            <p:cNvPr id="26" name="矢印: 右 25">
              <a:extLst>
                <a:ext uri="{FF2B5EF4-FFF2-40B4-BE49-F238E27FC236}">
                  <a16:creationId xmlns:a16="http://schemas.microsoft.com/office/drawing/2014/main" id="{A82E55AC-3CA9-CA5E-6863-A7D7BF07B1DC}"/>
                </a:ext>
              </a:extLst>
            </p:cNvPr>
            <p:cNvSpPr>
              <a:spLocks noGrp="1" noRot="1" noMove="1" noResize="1" noEditPoints="1" noAdjustHandles="1" noChangeArrowheads="1" noChangeShapeType="1"/>
            </p:cNvSpPr>
            <p:nvPr/>
          </p:nvSpPr>
          <p:spPr>
            <a:xfrm>
              <a:off x="6260505" y="3680830"/>
              <a:ext cx="309474" cy="309283"/>
            </a:xfrm>
            <a:prstGeom prst="rightArrow">
              <a:avLst/>
            </a:prstGeom>
            <a:solidFill>
              <a:srgbClr val="384A9D"/>
            </a:solidFill>
            <a:ln>
              <a:solidFill>
                <a:srgbClr val="384A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8" name="図 27">
            <a:extLst>
              <a:ext uri="{FF2B5EF4-FFF2-40B4-BE49-F238E27FC236}">
                <a16:creationId xmlns:a16="http://schemas.microsoft.com/office/drawing/2014/main" id="{C6AB1301-81B0-7888-4DFA-21DB36A275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
        <p:nvSpPr>
          <p:cNvPr id="30" name="テキスト ボックス 29">
            <a:extLst>
              <a:ext uri="{FF2B5EF4-FFF2-40B4-BE49-F238E27FC236}">
                <a16:creationId xmlns:a16="http://schemas.microsoft.com/office/drawing/2014/main" id="{3CF61F74-EFB2-1FC4-0BFD-783687E9A117}"/>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3BB1B9A4-203E-E68A-4B3D-4BB2EA9D9C2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029128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CDB46-7682-D349-D06E-2C3796A61B11}"/>
            </a:ext>
          </a:extLst>
        </p:cNvPr>
        <p:cNvGrpSpPr/>
        <p:nvPr/>
      </p:nvGrpSpPr>
      <p:grpSpPr>
        <a:xfrm>
          <a:off x="0" y="0"/>
          <a:ext cx="0" cy="0"/>
          <a:chOff x="0" y="0"/>
          <a:chExt cx="0" cy="0"/>
        </a:xfrm>
      </p:grpSpPr>
      <p:sp>
        <p:nvSpPr>
          <p:cNvPr id="38" name="楕円 37">
            <a:extLst>
              <a:ext uri="{FF2B5EF4-FFF2-40B4-BE49-F238E27FC236}">
                <a16:creationId xmlns:a16="http://schemas.microsoft.com/office/drawing/2014/main" id="{72FFA03B-1CD8-DD88-14F4-F780F6C5874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C9F70641-F8D7-C179-8B49-17BD6C52A59B}"/>
              </a:ext>
            </a:extLst>
          </p:cNvPr>
          <p:cNvGrpSpPr>
            <a:grpSpLocks noGrp="1" noUngrp="1" noRot="1" noMove="1" noResize="1"/>
          </p:cNvGrpSpPr>
          <p:nvPr/>
        </p:nvGrpSpPr>
        <p:grpSpPr>
          <a:xfrm>
            <a:off x="-19050" y="6176283"/>
            <a:ext cx="1823355" cy="677439"/>
            <a:chOff x="-29936" y="5980339"/>
            <a:chExt cx="1823355" cy="677439"/>
          </a:xfrm>
        </p:grpSpPr>
        <p:sp>
          <p:nvSpPr>
            <p:cNvPr id="7" name="フッター プレースホルダー 5">
              <a:extLst>
                <a:ext uri="{FF2B5EF4-FFF2-40B4-BE49-F238E27FC236}">
                  <a16:creationId xmlns:a16="http://schemas.microsoft.com/office/drawing/2014/main" id="{5C96F612-6287-6E4D-B7CB-B8616C9ADF49}"/>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7E100D8-E990-0EB3-1689-3ADFADD1893B}"/>
                </a:ext>
              </a:extLst>
            </p:cNvPr>
            <p:cNvSpPr txBox="1">
              <a:spLocks noGrp="1" noRot="1" noMove="1" noResize="1" noEditPoints="1" noAdjustHandles="1" noChangeArrowheads="1" noChangeShapeType="1"/>
            </p:cNvSpPr>
            <p:nvPr/>
          </p:nvSpPr>
          <p:spPr>
            <a:xfrm>
              <a:off x="-25401"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23</a:t>
              </a:r>
              <a:r>
                <a:rPr kumimoji="1" lang="ja-JP" altLang="en-US" sz="1400" dirty="0"/>
                <a:t>ページ</a:t>
              </a:r>
            </a:p>
          </p:txBody>
        </p:sp>
      </p:grpSp>
      <p:pic>
        <p:nvPicPr>
          <p:cNvPr id="3" name="図 2">
            <a:extLst>
              <a:ext uri="{FF2B5EF4-FFF2-40B4-BE49-F238E27FC236}">
                <a16:creationId xmlns:a16="http://schemas.microsoft.com/office/drawing/2014/main" id="{2443861A-8177-5711-C2BC-070A5E271A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1" name="図 10">
            <a:extLst>
              <a:ext uri="{FF2B5EF4-FFF2-40B4-BE49-F238E27FC236}">
                <a16:creationId xmlns:a16="http://schemas.microsoft.com/office/drawing/2014/main" id="{4DEB6C2D-D822-65EF-694A-6FF7A6DAC54E}"/>
              </a:ext>
            </a:extLst>
          </p:cNvPr>
          <p:cNvPicPr>
            <a:picLocks noChangeAspect="1"/>
          </p:cNvPicPr>
          <p:nvPr/>
        </p:nvPicPr>
        <p:blipFill>
          <a:blip r:embed="rId4">
            <a:extLst>
              <a:ext uri="{28A0092B-C50C-407E-A947-70E740481C1C}">
                <a14:useLocalDpi xmlns:a14="http://schemas.microsoft.com/office/drawing/2010/main" val="0"/>
              </a:ext>
            </a:extLst>
          </a:blip>
          <a:srcRect t="6197"/>
          <a:stretch>
            <a:fillRect/>
          </a:stretch>
        </p:blipFill>
        <p:spPr>
          <a:xfrm>
            <a:off x="6146580" y="594145"/>
            <a:ext cx="1384539" cy="505067"/>
          </a:xfrm>
          <a:prstGeom prst="rect">
            <a:avLst/>
          </a:prstGeom>
        </p:spPr>
      </p:pic>
      <p:sp>
        <p:nvSpPr>
          <p:cNvPr id="12" name="テキスト ボックス 11">
            <a:extLst>
              <a:ext uri="{FF2B5EF4-FFF2-40B4-BE49-F238E27FC236}">
                <a16:creationId xmlns:a16="http://schemas.microsoft.com/office/drawing/2014/main" id="{B4645C8E-7619-7B78-D76B-BDEE2ACB7811}"/>
              </a:ext>
            </a:extLst>
          </p:cNvPr>
          <p:cNvSpPr txBox="1"/>
          <p:nvPr/>
        </p:nvSpPr>
        <p:spPr>
          <a:xfrm>
            <a:off x="166982" y="1673379"/>
            <a:ext cx="11959196" cy="369332"/>
          </a:xfrm>
          <a:prstGeom prst="rect">
            <a:avLst/>
          </a:prstGeom>
          <a:noFill/>
        </p:spPr>
        <p:txBody>
          <a:bodyPr wrap="square">
            <a:spAutoFit/>
          </a:bodyPr>
          <a:lstStyle/>
          <a:p>
            <a:pPr algn="l"/>
            <a:r>
              <a:rPr lang="ja-JP" altLang="en-US" b="1" i="0" u="none" strike="noStrike" baseline="0" dirty="0">
                <a:latin typeface="PUDShinGoPr6N-Light"/>
              </a:rPr>
              <a:t>贈与税には「</a:t>
            </a:r>
            <a:r>
              <a:rPr lang="ja-JP" altLang="en-US" b="1" i="0" u="none" strike="noStrike" baseline="0" dirty="0">
                <a:highlight>
                  <a:srgbClr val="FFFCDB"/>
                </a:highlight>
                <a:latin typeface="PUDShinGoPr6N-Light"/>
              </a:rPr>
              <a:t>暦年課税</a:t>
            </a:r>
            <a:r>
              <a:rPr lang="ja-JP" altLang="en-US" b="1" i="0" u="none" strike="noStrike" baseline="0" dirty="0">
                <a:latin typeface="PUDShinGoPr6N-Light"/>
              </a:rPr>
              <a:t>」と「</a:t>
            </a:r>
            <a:r>
              <a:rPr lang="ja-JP" altLang="en-US" b="1" i="0" u="none" strike="noStrike" baseline="0" dirty="0">
                <a:highlight>
                  <a:srgbClr val="FFFCDB"/>
                </a:highlight>
                <a:latin typeface="PUDShinGoPr6N-Light"/>
              </a:rPr>
              <a:t>相続時精算課税</a:t>
            </a:r>
            <a:r>
              <a:rPr lang="ja-JP" altLang="en-US" b="1" i="0" u="none" strike="noStrike" baseline="0" dirty="0">
                <a:latin typeface="PUDShinGoPr6N-Light"/>
              </a:rPr>
              <a:t>」があり、相続時精算課税を選択しない場合は暦年課税になります。</a:t>
            </a:r>
            <a:endParaRPr lang="ja-JP" altLang="en-US" sz="4000" b="1" dirty="0"/>
          </a:p>
        </p:txBody>
      </p:sp>
      <p:grpSp>
        <p:nvGrpSpPr>
          <p:cNvPr id="10" name="グループ化 9">
            <a:extLst>
              <a:ext uri="{FF2B5EF4-FFF2-40B4-BE49-F238E27FC236}">
                <a16:creationId xmlns:a16="http://schemas.microsoft.com/office/drawing/2014/main" id="{47A4C299-5D96-5E1B-72A2-47A982A1C5E0}"/>
              </a:ext>
            </a:extLst>
          </p:cNvPr>
          <p:cNvGrpSpPr/>
          <p:nvPr/>
        </p:nvGrpSpPr>
        <p:grpSpPr>
          <a:xfrm>
            <a:off x="684714" y="2204353"/>
            <a:ext cx="6886242" cy="461665"/>
            <a:chOff x="668991" y="2016857"/>
            <a:chExt cx="5109878" cy="461665"/>
          </a:xfrm>
        </p:grpSpPr>
        <p:sp>
          <p:nvSpPr>
            <p:cNvPr id="14" name="テキスト ボックス 13">
              <a:extLst>
                <a:ext uri="{FF2B5EF4-FFF2-40B4-BE49-F238E27FC236}">
                  <a16:creationId xmlns:a16="http://schemas.microsoft.com/office/drawing/2014/main" id="{AF52E006-13B0-D871-4552-323F3D2BAF9E}"/>
                </a:ext>
              </a:extLst>
            </p:cNvPr>
            <p:cNvSpPr txBox="1"/>
            <p:nvPr/>
          </p:nvSpPr>
          <p:spPr>
            <a:xfrm>
              <a:off x="668991" y="2017424"/>
              <a:ext cx="290210" cy="408623"/>
            </a:xfrm>
            <a:prstGeom prst="roundRect">
              <a:avLst/>
            </a:prstGeom>
            <a:solidFill>
              <a:srgbClr val="384A9D"/>
            </a:solidFill>
          </p:spPr>
          <p:txBody>
            <a:bodyPr wrap="square" rtlCol="0" anchor="ctr">
              <a:spAutoFit/>
            </a:bodyPr>
            <a:lstStyle/>
            <a:p>
              <a:pPr algn="ctr"/>
              <a:r>
                <a:rPr lang="en-US" altLang="ja-JP" b="1" dirty="0">
                  <a:solidFill>
                    <a:schemeClr val="bg1"/>
                  </a:solidFill>
                </a:rPr>
                <a:t>1</a:t>
              </a:r>
              <a:endParaRPr kumimoji="1" lang="en-US" altLang="ja-JP" b="1" dirty="0">
                <a:solidFill>
                  <a:schemeClr val="bg1"/>
                </a:solidFill>
              </a:endParaRPr>
            </a:p>
          </p:txBody>
        </p:sp>
        <p:sp>
          <p:nvSpPr>
            <p:cNvPr id="15" name="テキスト ボックス 14">
              <a:extLst>
                <a:ext uri="{FF2B5EF4-FFF2-40B4-BE49-F238E27FC236}">
                  <a16:creationId xmlns:a16="http://schemas.microsoft.com/office/drawing/2014/main" id="{4F2EBDC2-CE0E-B4F9-74B7-E178BF55C273}"/>
                </a:ext>
              </a:extLst>
            </p:cNvPr>
            <p:cNvSpPr txBox="1"/>
            <p:nvPr/>
          </p:nvSpPr>
          <p:spPr>
            <a:xfrm>
              <a:off x="935790" y="2016857"/>
              <a:ext cx="4843079" cy="461665"/>
            </a:xfrm>
            <a:prstGeom prst="rect">
              <a:avLst/>
            </a:prstGeom>
            <a:noFill/>
          </p:spPr>
          <p:txBody>
            <a:bodyPr wrap="square">
              <a:spAutoFit/>
            </a:bodyPr>
            <a:lstStyle/>
            <a:p>
              <a:r>
                <a:rPr lang="ja-JP" altLang="en-US" sz="2400" b="1" dirty="0">
                  <a:latin typeface="+mn-ea"/>
                </a:rPr>
                <a:t>暦年課税</a:t>
              </a:r>
              <a:r>
                <a:rPr lang="ja-JP" altLang="en-US" b="1" dirty="0">
                  <a:latin typeface="+mn-ea"/>
                </a:rPr>
                <a:t>　</a:t>
              </a:r>
              <a:r>
                <a:rPr lang="en-US" altLang="ja-JP" b="1" dirty="0">
                  <a:highlight>
                    <a:srgbClr val="DEDEEE"/>
                  </a:highlight>
                  <a:latin typeface="+mn-ea"/>
                </a:rPr>
                <a:t>(</a:t>
              </a:r>
              <a:r>
                <a:rPr lang="ja-JP" altLang="en-US" b="1" dirty="0">
                  <a:highlight>
                    <a:srgbClr val="DEDEEE"/>
                  </a:highlight>
                  <a:latin typeface="+mn-ea"/>
                </a:rPr>
                <a:t>取得した財産－基礎控除額 </a:t>
              </a:r>
              <a:r>
                <a:rPr lang="en-US" altLang="ja-JP" b="1" dirty="0">
                  <a:highlight>
                    <a:srgbClr val="DEDEEE"/>
                  </a:highlight>
                  <a:latin typeface="+mn-ea"/>
                </a:rPr>
                <a:t>110 </a:t>
              </a:r>
              <a:r>
                <a:rPr lang="ja-JP" altLang="en-US" b="1" dirty="0">
                  <a:highlight>
                    <a:srgbClr val="DEDEEE"/>
                  </a:highlight>
                  <a:latin typeface="+mn-ea"/>
                </a:rPr>
                <a:t>万円</a:t>
              </a:r>
              <a:r>
                <a:rPr lang="en-US" altLang="ja-JP" b="1" dirty="0">
                  <a:highlight>
                    <a:srgbClr val="DEDEEE"/>
                  </a:highlight>
                  <a:latin typeface="+mn-ea"/>
                </a:rPr>
                <a:t>)× </a:t>
              </a:r>
              <a:r>
                <a:rPr lang="ja-JP" altLang="en-US" b="1" dirty="0">
                  <a:highlight>
                    <a:srgbClr val="DEDEEE"/>
                  </a:highlight>
                  <a:latin typeface="+mn-ea"/>
                </a:rPr>
                <a:t>税率 </a:t>
              </a:r>
            </a:p>
          </p:txBody>
        </p:sp>
      </p:grpSp>
      <p:grpSp>
        <p:nvGrpSpPr>
          <p:cNvPr id="16" name="グループ化 15">
            <a:extLst>
              <a:ext uri="{FF2B5EF4-FFF2-40B4-BE49-F238E27FC236}">
                <a16:creationId xmlns:a16="http://schemas.microsoft.com/office/drawing/2014/main" id="{CEC30118-B59B-10E6-F2BF-D715B2F8CCDA}"/>
              </a:ext>
            </a:extLst>
          </p:cNvPr>
          <p:cNvGrpSpPr/>
          <p:nvPr/>
        </p:nvGrpSpPr>
        <p:grpSpPr>
          <a:xfrm>
            <a:off x="670200" y="4039192"/>
            <a:ext cx="11304088" cy="461665"/>
            <a:chOff x="668991" y="2011868"/>
            <a:chExt cx="6417357" cy="461665"/>
          </a:xfrm>
        </p:grpSpPr>
        <p:sp>
          <p:nvSpPr>
            <p:cNvPr id="17" name="テキスト ボックス 16">
              <a:extLst>
                <a:ext uri="{FF2B5EF4-FFF2-40B4-BE49-F238E27FC236}">
                  <a16:creationId xmlns:a16="http://schemas.microsoft.com/office/drawing/2014/main" id="{C01F35D4-0042-0B9C-28AD-0E342CE7F6C0}"/>
                </a:ext>
              </a:extLst>
            </p:cNvPr>
            <p:cNvSpPr txBox="1"/>
            <p:nvPr/>
          </p:nvSpPr>
          <p:spPr>
            <a:xfrm>
              <a:off x="668991" y="2017424"/>
              <a:ext cx="253553" cy="408623"/>
            </a:xfrm>
            <a:prstGeom prst="roundRect">
              <a:avLst/>
            </a:prstGeom>
            <a:solidFill>
              <a:srgbClr val="384A9D"/>
            </a:solidFill>
          </p:spPr>
          <p:txBody>
            <a:bodyPr wrap="square" rtlCol="0" anchor="ctr">
              <a:spAutoFit/>
            </a:bodyPr>
            <a:lstStyle/>
            <a:p>
              <a:pPr algn="ctr"/>
              <a:r>
                <a:rPr kumimoji="1" lang="en-US" altLang="ja-JP" b="1" dirty="0">
                  <a:solidFill>
                    <a:schemeClr val="bg1"/>
                  </a:solidFill>
                </a:rPr>
                <a:t>2</a:t>
              </a:r>
            </a:p>
          </p:txBody>
        </p:sp>
        <p:sp>
          <p:nvSpPr>
            <p:cNvPr id="18" name="テキスト ボックス 17">
              <a:extLst>
                <a:ext uri="{FF2B5EF4-FFF2-40B4-BE49-F238E27FC236}">
                  <a16:creationId xmlns:a16="http://schemas.microsoft.com/office/drawing/2014/main" id="{9D7101DE-6F47-95EA-E80D-B757A88152D6}"/>
                </a:ext>
              </a:extLst>
            </p:cNvPr>
            <p:cNvSpPr txBox="1"/>
            <p:nvPr/>
          </p:nvSpPr>
          <p:spPr>
            <a:xfrm>
              <a:off x="921661" y="2011868"/>
              <a:ext cx="6164687" cy="461665"/>
            </a:xfrm>
            <a:prstGeom prst="rect">
              <a:avLst/>
            </a:prstGeom>
            <a:noFill/>
          </p:spPr>
          <p:txBody>
            <a:bodyPr wrap="square">
              <a:spAutoFit/>
            </a:bodyPr>
            <a:lstStyle/>
            <a:p>
              <a:r>
                <a:rPr lang="ja-JP" altLang="en-US" sz="2400" b="1" dirty="0">
                  <a:latin typeface="+mn-ea"/>
                </a:rPr>
                <a:t>相続時精算課税　</a:t>
              </a:r>
              <a:r>
                <a:rPr lang="ja-JP" altLang="en-US" b="1" dirty="0">
                  <a:highlight>
                    <a:srgbClr val="DEDEEE"/>
                  </a:highlight>
                  <a:latin typeface="+mn-ea"/>
                </a:rPr>
                <a:t>｛</a:t>
              </a:r>
              <a:r>
                <a:rPr lang="en-US" altLang="ja-JP" b="1" dirty="0">
                  <a:highlight>
                    <a:srgbClr val="DEDEEE"/>
                  </a:highlight>
                  <a:latin typeface="+mn-ea"/>
                </a:rPr>
                <a:t>(</a:t>
              </a:r>
              <a:r>
                <a:rPr lang="ja-JP" altLang="en-US" b="1" dirty="0">
                  <a:highlight>
                    <a:srgbClr val="DEDEEE"/>
                  </a:highlight>
                  <a:latin typeface="+mn-ea"/>
                </a:rPr>
                <a:t>取得した財産－基礎控除額 </a:t>
              </a:r>
              <a:r>
                <a:rPr lang="en-US" altLang="ja-JP" b="1" dirty="0">
                  <a:highlight>
                    <a:srgbClr val="DEDEEE"/>
                  </a:highlight>
                  <a:latin typeface="+mn-ea"/>
                </a:rPr>
                <a:t>110 </a:t>
              </a:r>
              <a:r>
                <a:rPr lang="ja-JP" altLang="en-US" b="1" dirty="0">
                  <a:highlight>
                    <a:srgbClr val="DEDEEE"/>
                  </a:highlight>
                  <a:latin typeface="+mn-ea"/>
                </a:rPr>
                <a:t>万円</a:t>
              </a:r>
              <a:r>
                <a:rPr lang="en-US" altLang="ja-JP" b="1" dirty="0">
                  <a:highlight>
                    <a:srgbClr val="DEDEEE"/>
                  </a:highlight>
                  <a:latin typeface="+mn-ea"/>
                </a:rPr>
                <a:t>)</a:t>
              </a:r>
              <a:r>
                <a:rPr lang="ja-JP" altLang="en-US" b="1" dirty="0">
                  <a:highlight>
                    <a:srgbClr val="DEDEEE"/>
                  </a:highlight>
                  <a:latin typeface="+mn-ea"/>
                </a:rPr>
                <a:t>－累計 </a:t>
              </a:r>
              <a:r>
                <a:rPr lang="en-US" altLang="ja-JP" b="1" dirty="0">
                  <a:highlight>
                    <a:srgbClr val="DEDEEE"/>
                  </a:highlight>
                  <a:latin typeface="+mn-ea"/>
                </a:rPr>
                <a:t>2,500 </a:t>
              </a:r>
              <a:r>
                <a:rPr lang="ja-JP" altLang="en-US" b="1" dirty="0">
                  <a:highlight>
                    <a:srgbClr val="DEDEEE"/>
                  </a:highlight>
                  <a:latin typeface="+mn-ea"/>
                </a:rPr>
                <a:t>万円｝</a:t>
              </a:r>
              <a:r>
                <a:rPr lang="en-US" altLang="ja-JP" b="1" dirty="0">
                  <a:highlight>
                    <a:srgbClr val="DEDEEE"/>
                  </a:highlight>
                  <a:latin typeface="+mn-ea"/>
                </a:rPr>
                <a:t>×</a:t>
              </a:r>
              <a:r>
                <a:rPr lang="ja-JP" altLang="en-US" b="1" dirty="0">
                  <a:highlight>
                    <a:srgbClr val="DEDEEE"/>
                  </a:highlight>
                  <a:latin typeface="+mn-ea"/>
                </a:rPr>
                <a:t>税率 </a:t>
              </a:r>
              <a:r>
                <a:rPr lang="en-US" altLang="ja-JP" b="1" dirty="0">
                  <a:highlight>
                    <a:srgbClr val="DEDEEE"/>
                  </a:highlight>
                  <a:latin typeface="+mn-ea"/>
                </a:rPr>
                <a:t>20</a:t>
              </a:r>
              <a:r>
                <a:rPr lang="ja-JP" altLang="en-US" b="1" dirty="0">
                  <a:highlight>
                    <a:srgbClr val="DEDEEE"/>
                  </a:highlight>
                  <a:latin typeface="+mn-ea"/>
                </a:rPr>
                <a:t>％</a:t>
              </a:r>
            </a:p>
          </p:txBody>
        </p:sp>
      </p:grpSp>
      <p:sp>
        <p:nvSpPr>
          <p:cNvPr id="25" name="テキスト ボックス 24">
            <a:extLst>
              <a:ext uri="{FF2B5EF4-FFF2-40B4-BE49-F238E27FC236}">
                <a16:creationId xmlns:a16="http://schemas.microsoft.com/office/drawing/2014/main" id="{849B3C48-E085-A85D-881D-8EB693A31B95}"/>
              </a:ext>
            </a:extLst>
          </p:cNvPr>
          <p:cNvSpPr txBox="1"/>
          <p:nvPr/>
        </p:nvSpPr>
        <p:spPr>
          <a:xfrm>
            <a:off x="940314" y="2651949"/>
            <a:ext cx="6526694" cy="1200329"/>
          </a:xfrm>
          <a:prstGeom prst="rect">
            <a:avLst/>
          </a:prstGeom>
          <a:noFill/>
        </p:spPr>
        <p:txBody>
          <a:bodyPr wrap="square">
            <a:spAutoFit/>
          </a:bodyPr>
          <a:lstStyle/>
          <a:p>
            <a:r>
              <a:rPr lang="ja-JP" altLang="en-US" dirty="0"/>
              <a:t>１年間（１月１日～ </a:t>
            </a:r>
            <a:r>
              <a:rPr lang="en-US" altLang="ja-JP" dirty="0"/>
              <a:t>12 </a:t>
            </a:r>
            <a:r>
              <a:rPr lang="ja-JP" altLang="en-US" dirty="0"/>
              <a:t>月</a:t>
            </a:r>
            <a:r>
              <a:rPr lang="en-US" altLang="ja-JP" dirty="0"/>
              <a:t>31 </a:t>
            </a:r>
            <a:r>
              <a:rPr lang="ja-JP" altLang="en-US" dirty="0"/>
              <a:t>日）に取得した贈与財産の合計額から基礎控除額</a:t>
            </a:r>
            <a:r>
              <a:rPr lang="en-US" altLang="ja-JP" dirty="0"/>
              <a:t>110 </a:t>
            </a:r>
            <a:r>
              <a:rPr lang="ja-JP" altLang="en-US" dirty="0"/>
              <a:t>万円を差し引いた額に</a:t>
            </a:r>
            <a:r>
              <a:rPr lang="en-US" altLang="ja-JP" dirty="0"/>
              <a:t>10</a:t>
            </a:r>
            <a:r>
              <a:rPr lang="ja-JP" altLang="en-US" dirty="0"/>
              <a:t>％～</a:t>
            </a:r>
            <a:r>
              <a:rPr lang="en-US" altLang="ja-JP" dirty="0"/>
              <a:t>55</a:t>
            </a:r>
            <a:r>
              <a:rPr lang="ja-JP" altLang="en-US" dirty="0"/>
              <a:t>％の累進税率（一般贈与・特例贈与で異なる）に基づいて贈与税が課税されます。</a:t>
            </a:r>
            <a:endParaRPr lang="en-US" altLang="ja-JP" dirty="0"/>
          </a:p>
        </p:txBody>
      </p:sp>
      <p:sp>
        <p:nvSpPr>
          <p:cNvPr id="26" name="テキスト ボックス 25">
            <a:extLst>
              <a:ext uri="{FF2B5EF4-FFF2-40B4-BE49-F238E27FC236}">
                <a16:creationId xmlns:a16="http://schemas.microsoft.com/office/drawing/2014/main" id="{1933ADA7-64A9-49AA-318C-CA6151E63A5A}"/>
              </a:ext>
            </a:extLst>
          </p:cNvPr>
          <p:cNvSpPr txBox="1"/>
          <p:nvPr/>
        </p:nvSpPr>
        <p:spPr>
          <a:xfrm>
            <a:off x="987404" y="4481821"/>
            <a:ext cx="6479604" cy="1754326"/>
          </a:xfrm>
          <a:prstGeom prst="rect">
            <a:avLst/>
          </a:prstGeom>
          <a:noFill/>
        </p:spPr>
        <p:txBody>
          <a:bodyPr wrap="square">
            <a:spAutoFit/>
          </a:bodyPr>
          <a:lstStyle/>
          <a:p>
            <a:r>
              <a:rPr lang="en-US" altLang="ja-JP" dirty="0"/>
              <a:t>60 </a:t>
            </a:r>
            <a:r>
              <a:rPr lang="ja-JP" altLang="en-US" dirty="0"/>
              <a:t>歳以上の父母・祖父母から </a:t>
            </a:r>
            <a:r>
              <a:rPr lang="en-US" altLang="ja-JP" dirty="0"/>
              <a:t>18 </a:t>
            </a:r>
            <a:r>
              <a:rPr lang="ja-JP" altLang="en-US" dirty="0"/>
              <a:t>歳以上の子ども・孫への贈与について、子ども・孫が選択することにより利用でき、一度選択すると取消しはできません。</a:t>
            </a:r>
            <a:endParaRPr lang="en-US" altLang="ja-JP" dirty="0"/>
          </a:p>
          <a:p>
            <a:r>
              <a:rPr lang="ja-JP" altLang="en-US" dirty="0"/>
              <a:t>贈与財産の合計額から基礎控除額</a:t>
            </a:r>
            <a:r>
              <a:rPr lang="en-US" altLang="ja-JP" dirty="0"/>
              <a:t>110 </a:t>
            </a:r>
            <a:r>
              <a:rPr lang="ja-JP" altLang="en-US" dirty="0"/>
              <a:t>万円を差し引いて、贈与者ごとの累積贈与額が特別控除額</a:t>
            </a:r>
            <a:r>
              <a:rPr lang="en-US" altLang="ja-JP" dirty="0"/>
              <a:t>2,500 </a:t>
            </a:r>
            <a:r>
              <a:rPr lang="ja-JP" altLang="en-US" dirty="0"/>
              <a:t>万円を超えた場合に、超えた金額に対して一律</a:t>
            </a:r>
            <a:r>
              <a:rPr lang="en-US" altLang="ja-JP" dirty="0"/>
              <a:t>20</a:t>
            </a:r>
            <a:r>
              <a:rPr lang="ja-JP" altLang="en-US" dirty="0"/>
              <a:t>％の贈与税が課税されます。</a:t>
            </a:r>
          </a:p>
        </p:txBody>
      </p:sp>
      <p:pic>
        <p:nvPicPr>
          <p:cNvPr id="31" name="図 30">
            <a:extLst>
              <a:ext uri="{FF2B5EF4-FFF2-40B4-BE49-F238E27FC236}">
                <a16:creationId xmlns:a16="http://schemas.microsoft.com/office/drawing/2014/main" id="{945F4BA8-FF6E-9C2A-1703-8D0941D9AA2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7646745" y="2059780"/>
            <a:ext cx="3506342" cy="1897550"/>
          </a:xfrm>
          <a:prstGeom prst="rect">
            <a:avLst/>
          </a:prstGeom>
        </p:spPr>
      </p:pic>
      <p:pic>
        <p:nvPicPr>
          <p:cNvPr id="33" name="図 32">
            <a:extLst>
              <a:ext uri="{FF2B5EF4-FFF2-40B4-BE49-F238E27FC236}">
                <a16:creationId xmlns:a16="http://schemas.microsoft.com/office/drawing/2014/main" id="{0D7F7312-6700-5B77-4728-443BB989BE4F}"/>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7687068" y="4511427"/>
            <a:ext cx="3454724" cy="1867075"/>
          </a:xfrm>
          <a:prstGeom prst="rect">
            <a:avLst/>
          </a:prstGeom>
        </p:spPr>
      </p:pic>
      <p:sp>
        <p:nvSpPr>
          <p:cNvPr id="34" name="スライド番号プレースホルダー 3">
            <a:extLst>
              <a:ext uri="{FF2B5EF4-FFF2-40B4-BE49-F238E27FC236}">
                <a16:creationId xmlns:a16="http://schemas.microsoft.com/office/drawing/2014/main" id="{BE62B568-51CE-84C9-41C6-885527C9461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13</a:t>
            </a:fld>
            <a:endParaRPr kumimoji="1" lang="ja-JP" altLang="en-US" sz="1800" b="1" dirty="0">
              <a:solidFill>
                <a:schemeClr val="tx1"/>
              </a:solidFill>
              <a:ea typeface="Meiryo UI" panose="020B0604030504040204" pitchFamily="50" charset="-128"/>
            </a:endParaRPr>
          </a:p>
        </p:txBody>
      </p:sp>
      <p:sp>
        <p:nvSpPr>
          <p:cNvPr id="36" name="フッター プレースホルダー 5">
            <a:extLst>
              <a:ext uri="{FF2B5EF4-FFF2-40B4-BE49-F238E27FC236}">
                <a16:creationId xmlns:a16="http://schemas.microsoft.com/office/drawing/2014/main" id="{708B25DB-B598-2D10-2080-90D8B1339765}"/>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sp>
        <p:nvSpPr>
          <p:cNvPr id="20" name="テキスト ボックス 19">
            <a:extLst>
              <a:ext uri="{FF2B5EF4-FFF2-40B4-BE49-F238E27FC236}">
                <a16:creationId xmlns:a16="http://schemas.microsoft.com/office/drawing/2014/main" id="{9AD6DE63-C8AA-F16B-6698-5EFC2CA2920A}"/>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4" name="フッター プレースホルダー 5">
            <a:extLst>
              <a:ext uri="{FF2B5EF4-FFF2-40B4-BE49-F238E27FC236}">
                <a16:creationId xmlns:a16="http://schemas.microsoft.com/office/drawing/2014/main" id="{937BE912-F519-D97B-3A00-32CE28DC837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673145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90FAD-CB20-56C6-A5F0-3ADE8A003435}"/>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258F47B-A58F-A72C-8C10-2EE9AF15819C}"/>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6E05F6C-635A-8126-ABB0-A26F42D98BD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27F64517-AD5E-C067-2B93-3EF963B5B232}"/>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4D9ED6A8-CEEF-112F-73A9-2E5F4B74A9CD}"/>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787EA9EC-D4E5-45DA-F934-404F032CC5F7}"/>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EC9B348-6C7A-CB8E-F85A-260565647C8F}"/>
                </a:ext>
              </a:extLst>
            </p:cNvPr>
            <p:cNvSpPr txBox="1">
              <a:spLocks noGrp="1" noRot="1" noMove="1" noResize="1" noEditPoints="1" noAdjustHandles="1" noChangeArrowheads="1" noChangeShapeType="1"/>
            </p:cNvSpPr>
            <p:nvPr/>
          </p:nvSpPr>
          <p:spPr>
            <a:xfrm>
              <a:off x="-22038"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23</a:t>
              </a:r>
              <a:r>
                <a:rPr kumimoji="1" lang="ja-JP" altLang="en-US" sz="1400" dirty="0"/>
                <a:t>ページ</a:t>
              </a:r>
            </a:p>
          </p:txBody>
        </p:sp>
      </p:grpSp>
      <p:pic>
        <p:nvPicPr>
          <p:cNvPr id="3" name="図 2">
            <a:extLst>
              <a:ext uri="{FF2B5EF4-FFF2-40B4-BE49-F238E27FC236}">
                <a16:creationId xmlns:a16="http://schemas.microsoft.com/office/drawing/2014/main" id="{FFCC3313-E2DB-8871-A776-41064990C2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16" name="グループ化 15">
            <a:extLst>
              <a:ext uri="{FF2B5EF4-FFF2-40B4-BE49-F238E27FC236}">
                <a16:creationId xmlns:a16="http://schemas.microsoft.com/office/drawing/2014/main" id="{59E41CB2-7D26-2653-D0B4-B7AC5FBF08BE}"/>
              </a:ext>
            </a:extLst>
          </p:cNvPr>
          <p:cNvGrpSpPr>
            <a:grpSpLocks noGrp="1" noUngrp="1" noRot="1" noMove="1" noResize="1"/>
          </p:cNvGrpSpPr>
          <p:nvPr/>
        </p:nvGrpSpPr>
        <p:grpSpPr>
          <a:xfrm>
            <a:off x="734484" y="1688186"/>
            <a:ext cx="10841631" cy="4438658"/>
            <a:chOff x="734484" y="1688186"/>
            <a:chExt cx="10841631" cy="4438658"/>
          </a:xfrm>
        </p:grpSpPr>
        <p:pic>
          <p:nvPicPr>
            <p:cNvPr id="12" name="図 11">
              <a:extLst>
                <a:ext uri="{FF2B5EF4-FFF2-40B4-BE49-F238E27FC236}">
                  <a16:creationId xmlns:a16="http://schemas.microsoft.com/office/drawing/2014/main" id="{B8681923-07CF-20E8-4C6B-CAD2F43A724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801278" y="2040608"/>
              <a:ext cx="10774837" cy="4086236"/>
            </a:xfrm>
            <a:prstGeom prst="rect">
              <a:avLst/>
            </a:prstGeom>
          </p:spPr>
        </p:pic>
        <p:sp>
          <p:nvSpPr>
            <p:cNvPr id="15" name="テキスト ボックス 14">
              <a:extLst>
                <a:ext uri="{FF2B5EF4-FFF2-40B4-BE49-F238E27FC236}">
                  <a16:creationId xmlns:a16="http://schemas.microsoft.com/office/drawing/2014/main" id="{DCA79390-4496-C49A-AFA4-08A60388EE4A}"/>
                </a:ext>
              </a:extLst>
            </p:cNvPr>
            <p:cNvSpPr txBox="1">
              <a:spLocks noGrp="1" noRot="1" noMove="1" noResize="1" noEditPoints="1" noAdjustHandles="1" noChangeArrowheads="1" noChangeShapeType="1"/>
            </p:cNvSpPr>
            <p:nvPr/>
          </p:nvSpPr>
          <p:spPr>
            <a:xfrm>
              <a:off x="734484" y="1688186"/>
              <a:ext cx="6392030" cy="46166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a:t>
              </a:r>
              <a:r>
                <a:rPr lang="ja-JP" altLang="en-US" sz="2400" b="1" i="0" u="none" strike="noStrike" baseline="0" dirty="0">
                  <a:solidFill>
                    <a:srgbClr val="000000"/>
                  </a:solidFill>
                  <a:latin typeface="PUDShinGoPr6N-Medium"/>
                </a:rPr>
                <a:t>暦年課税の贈与税の速算表　　</a:t>
              </a:r>
              <a:r>
                <a:rPr lang="en-US" altLang="ja-JP" sz="2400" b="1" i="0" u="none" strike="noStrike" baseline="0" dirty="0">
                  <a:solidFill>
                    <a:srgbClr val="000000"/>
                  </a:solidFill>
                  <a:latin typeface="PUDShinGoPr6N-Medium"/>
                </a:rPr>
                <a:t>A × B − C</a:t>
              </a:r>
              <a:endParaRPr lang="ja-JP" altLang="en-US" sz="4800" b="1" dirty="0"/>
            </a:p>
          </p:txBody>
        </p:sp>
      </p:grpSp>
      <p:pic>
        <p:nvPicPr>
          <p:cNvPr id="17" name="図 16">
            <a:extLst>
              <a:ext uri="{FF2B5EF4-FFF2-40B4-BE49-F238E27FC236}">
                <a16:creationId xmlns:a16="http://schemas.microsoft.com/office/drawing/2014/main" id="{4043B8DE-CF30-DF52-8F3C-4A6D38141892}"/>
              </a:ext>
            </a:extLst>
          </p:cNvPr>
          <p:cNvPicPr>
            <a:picLocks noChangeAspect="1"/>
          </p:cNvPicPr>
          <p:nvPr/>
        </p:nvPicPr>
        <p:blipFill>
          <a:blip r:embed="rId5">
            <a:extLst>
              <a:ext uri="{28A0092B-C50C-407E-A947-70E740481C1C}">
                <a14:useLocalDpi xmlns:a14="http://schemas.microsoft.com/office/drawing/2010/main" val="0"/>
              </a:ext>
            </a:extLst>
          </a:blip>
          <a:srcRect t="6197"/>
          <a:stretch>
            <a:fillRect/>
          </a:stretch>
        </p:blipFill>
        <p:spPr>
          <a:xfrm>
            <a:off x="6146580" y="594145"/>
            <a:ext cx="1384539" cy="505067"/>
          </a:xfrm>
          <a:prstGeom prst="rect">
            <a:avLst/>
          </a:prstGeom>
        </p:spPr>
      </p:pic>
      <p:sp>
        <p:nvSpPr>
          <p:cNvPr id="19" name="テキスト ボックス 18">
            <a:extLst>
              <a:ext uri="{FF2B5EF4-FFF2-40B4-BE49-F238E27FC236}">
                <a16:creationId xmlns:a16="http://schemas.microsoft.com/office/drawing/2014/main" id="{EE2EB7EA-E76E-A097-AA50-5D5381CD40B5}"/>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0C496302-A288-EE37-1C75-1D8AA4FF1C31}"/>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82439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D0F96-DF7E-1907-9307-769489CAEB45}"/>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B9D1B54-6B86-0ED3-7B11-DDA339BAE1D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ABE66FF-50B5-97B0-454A-1703B5723039}"/>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74028E3-CF9D-ADEA-4858-3B406AAA5749}"/>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F2A0D24-E51B-2CD0-B299-98F4C860C419}"/>
              </a:ext>
            </a:extLst>
          </p:cNvPr>
          <p:cNvGrpSpPr>
            <a:grpSpLocks noGrp="1" noUngrp="1" noRot="1" noMove="1" noResize="1"/>
          </p:cNvGrpSpPr>
          <p:nvPr/>
        </p:nvGrpSpPr>
        <p:grpSpPr>
          <a:xfrm>
            <a:off x="-12032" y="6176283"/>
            <a:ext cx="1823355" cy="674957"/>
            <a:chOff x="-22918" y="5980339"/>
            <a:chExt cx="1823355" cy="674957"/>
          </a:xfrm>
        </p:grpSpPr>
        <p:sp>
          <p:nvSpPr>
            <p:cNvPr id="7" name="フッター プレースホルダー 5">
              <a:extLst>
                <a:ext uri="{FF2B5EF4-FFF2-40B4-BE49-F238E27FC236}">
                  <a16:creationId xmlns:a16="http://schemas.microsoft.com/office/drawing/2014/main" id="{AD09FA75-6EDE-2CFF-6905-B3A8A1834C38}"/>
                </a:ext>
              </a:extLst>
            </p:cNvPr>
            <p:cNvSpPr txBox="1">
              <a:spLocks noGrp="1" noRot="1" noMove="1" noResize="1" noEditPoints="1" noAdjustHandles="1" noChangeArrowheads="1" noChangeShapeType="1"/>
            </p:cNvSpPr>
            <p:nvPr/>
          </p:nvSpPr>
          <p:spPr>
            <a:xfrm>
              <a:off x="-22918"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8196E09-922E-F097-4FBB-58CB12411406}"/>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19</a:t>
              </a:r>
              <a:r>
                <a:rPr kumimoji="1" lang="ja-JP" altLang="en-US" sz="1400" dirty="0"/>
                <a:t>ページ</a:t>
              </a:r>
            </a:p>
          </p:txBody>
        </p:sp>
      </p:grpSp>
      <p:pic>
        <p:nvPicPr>
          <p:cNvPr id="3" name="図 2">
            <a:extLst>
              <a:ext uri="{FF2B5EF4-FFF2-40B4-BE49-F238E27FC236}">
                <a16:creationId xmlns:a16="http://schemas.microsoft.com/office/drawing/2014/main" id="{3CDDAE2E-1E49-EE0B-B42D-9241A3549F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939851D5-8C91-680C-9408-05FF4818CB15}"/>
              </a:ext>
            </a:extLst>
          </p:cNvPr>
          <p:cNvGrpSpPr/>
          <p:nvPr/>
        </p:nvGrpSpPr>
        <p:grpSpPr>
          <a:xfrm>
            <a:off x="600400" y="1943806"/>
            <a:ext cx="3749263" cy="546099"/>
            <a:chOff x="668991" y="1966346"/>
            <a:chExt cx="2128465" cy="546099"/>
          </a:xfrm>
        </p:grpSpPr>
        <p:sp>
          <p:nvSpPr>
            <p:cNvPr id="10" name="テキスト ボックス 9">
              <a:extLst>
                <a:ext uri="{FF2B5EF4-FFF2-40B4-BE49-F238E27FC236}">
                  <a16:creationId xmlns:a16="http://schemas.microsoft.com/office/drawing/2014/main" id="{C151BBBF-1713-B4FD-7F9B-4EF9C2D75AF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B4DF77C-5D82-55BF-A562-7E648BCB4A52}"/>
                </a:ext>
              </a:extLst>
            </p:cNvPr>
            <p:cNvSpPr txBox="1"/>
            <p:nvPr/>
          </p:nvSpPr>
          <p:spPr>
            <a:xfrm>
              <a:off x="973419" y="1989225"/>
              <a:ext cx="1824037" cy="523220"/>
            </a:xfrm>
            <a:prstGeom prst="rect">
              <a:avLst/>
            </a:prstGeom>
            <a:noFill/>
          </p:spPr>
          <p:txBody>
            <a:bodyPr wrap="square">
              <a:spAutoFit/>
            </a:bodyPr>
            <a:lstStyle/>
            <a:p>
              <a:r>
                <a:rPr lang="ja-JP" altLang="en-US" sz="2800" b="1" dirty="0">
                  <a:latin typeface="PUDShinGoPr6N-Medium"/>
                </a:rPr>
                <a:t>所得税の計算方法</a:t>
              </a:r>
              <a:endParaRPr lang="ja-JP" altLang="en-US" sz="2800" b="1" dirty="0"/>
            </a:p>
          </p:txBody>
        </p:sp>
      </p:grpSp>
      <p:pic>
        <p:nvPicPr>
          <p:cNvPr id="16" name="図 15">
            <a:extLst>
              <a:ext uri="{FF2B5EF4-FFF2-40B4-BE49-F238E27FC236}">
                <a16:creationId xmlns:a16="http://schemas.microsoft.com/office/drawing/2014/main" id="{D7364B72-6F90-A482-978F-62D5D0AB19C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600400" y="2762273"/>
            <a:ext cx="11255604" cy="3236436"/>
          </a:xfrm>
          <a:prstGeom prst="rect">
            <a:avLst/>
          </a:prstGeom>
        </p:spPr>
      </p:pic>
      <p:sp>
        <p:nvSpPr>
          <p:cNvPr id="15" name="テキスト ボックス 14">
            <a:extLst>
              <a:ext uri="{FF2B5EF4-FFF2-40B4-BE49-F238E27FC236}">
                <a16:creationId xmlns:a16="http://schemas.microsoft.com/office/drawing/2014/main" id="{C6E15CBE-4B1B-E7D6-B413-C971DCCF2D75}"/>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18" name="図 17">
            <a:extLst>
              <a:ext uri="{FF2B5EF4-FFF2-40B4-BE49-F238E27FC236}">
                <a16:creationId xmlns:a16="http://schemas.microsoft.com/office/drawing/2014/main" id="{1CE90E81-9133-B17E-CA2D-CD6B5DEBAB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3" name="フッター プレースホルダー 5">
            <a:extLst>
              <a:ext uri="{FF2B5EF4-FFF2-40B4-BE49-F238E27FC236}">
                <a16:creationId xmlns:a16="http://schemas.microsoft.com/office/drawing/2014/main" id="{068D75EE-2A95-D5A5-B744-51F73F93EDF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638702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36B02-2F96-C283-D730-F2AC136EF586}"/>
            </a:ext>
          </a:extLst>
        </p:cNvPr>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75F82D99-BAAE-033C-E2A4-FDF86B9E1C56}"/>
              </a:ext>
            </a:extLst>
          </p:cNvPr>
          <p:cNvSpPr txBox="1"/>
          <p:nvPr/>
        </p:nvSpPr>
        <p:spPr>
          <a:xfrm>
            <a:off x="1141061" y="3771118"/>
            <a:ext cx="6651170" cy="369332"/>
          </a:xfrm>
          <a:prstGeom prst="rect">
            <a:avLst/>
          </a:prstGeom>
          <a:noFill/>
        </p:spPr>
        <p:txBody>
          <a:bodyPr wrap="square">
            <a:spAutoFit/>
          </a:bodyPr>
          <a:lstStyle/>
          <a:p>
            <a:r>
              <a:rPr lang="ja-JP" altLang="en-US" b="1" i="0" u="none" strike="noStrike" baseline="0" dirty="0">
                <a:solidFill>
                  <a:srgbClr val="F08200"/>
                </a:solidFill>
                <a:latin typeface="PUDShinGoPr6N-Medium"/>
              </a:rPr>
              <a:t>■</a:t>
            </a:r>
            <a:r>
              <a:rPr lang="ja-JP" altLang="en-US" b="1" i="0" u="none" strike="noStrike" baseline="0" dirty="0">
                <a:solidFill>
                  <a:srgbClr val="000000"/>
                </a:solidFill>
                <a:latin typeface="PUDShinGoPr6N-Medium"/>
              </a:rPr>
              <a:t>公的年金等に係る雑所得の速算表</a:t>
            </a:r>
            <a:endParaRPr lang="ja-JP" altLang="en-US" sz="4400" b="1" dirty="0"/>
          </a:p>
        </p:txBody>
      </p:sp>
      <p:sp>
        <p:nvSpPr>
          <p:cNvPr id="5" name="楕円 4">
            <a:extLst>
              <a:ext uri="{FF2B5EF4-FFF2-40B4-BE49-F238E27FC236}">
                <a16:creationId xmlns:a16="http://schemas.microsoft.com/office/drawing/2014/main" id="{ECF55BAC-AF09-6C35-34FB-E81A0F6C1AA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88ECE09-EBA5-A176-91A0-B503FE0C15BE}"/>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31E1AAD-6F5B-831F-B049-5F748B6537F4}"/>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F1C3701-20A1-26C3-EEEC-D5EBBCD52A6C}"/>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11D44745-104E-E223-9763-F3B64F10C02D}"/>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95E4C0E0-958A-3695-7840-763C623D4B83}"/>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19</a:t>
              </a:r>
              <a:r>
                <a:rPr kumimoji="1" lang="ja-JP" altLang="en-US" sz="1400" dirty="0"/>
                <a:t>ページ</a:t>
              </a:r>
            </a:p>
          </p:txBody>
        </p:sp>
      </p:grpSp>
      <p:pic>
        <p:nvPicPr>
          <p:cNvPr id="3" name="図 2">
            <a:extLst>
              <a:ext uri="{FF2B5EF4-FFF2-40B4-BE49-F238E27FC236}">
                <a16:creationId xmlns:a16="http://schemas.microsoft.com/office/drawing/2014/main" id="{AFA37849-3F3E-8F90-007A-F93FBD46C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20F4D331-5284-A28E-BA1D-E31E1C2EDB37}"/>
              </a:ext>
            </a:extLst>
          </p:cNvPr>
          <p:cNvGrpSpPr/>
          <p:nvPr/>
        </p:nvGrpSpPr>
        <p:grpSpPr>
          <a:xfrm>
            <a:off x="431672" y="1679796"/>
            <a:ext cx="4435970" cy="574020"/>
            <a:chOff x="668991" y="1990902"/>
            <a:chExt cx="2518311" cy="574020"/>
          </a:xfrm>
        </p:grpSpPr>
        <p:sp>
          <p:nvSpPr>
            <p:cNvPr id="12" name="テキスト ボックス 11">
              <a:extLst>
                <a:ext uri="{FF2B5EF4-FFF2-40B4-BE49-F238E27FC236}">
                  <a16:creationId xmlns:a16="http://schemas.microsoft.com/office/drawing/2014/main" id="{AFF5DB5D-7F98-00DD-B2F1-EB3A117BBB53}"/>
                </a:ext>
              </a:extLst>
            </p:cNvPr>
            <p:cNvSpPr txBox="1"/>
            <p:nvPr/>
          </p:nvSpPr>
          <p:spPr>
            <a:xfrm>
              <a:off x="668991" y="1990902"/>
              <a:ext cx="681015" cy="461665"/>
            </a:xfrm>
            <a:prstGeom prst="homePlate">
              <a:avLst/>
            </a:prstGeom>
            <a:solidFill>
              <a:srgbClr val="F08200"/>
            </a:solidFill>
          </p:spPr>
          <p:txBody>
            <a:bodyPr wrap="square" rtlCol="0" anchor="ctr">
              <a:spAutoFit/>
            </a:bodyPr>
            <a:lstStyle/>
            <a:p>
              <a:pPr algn="ctr"/>
              <a:r>
                <a:rPr lang="ja-JP" altLang="en-US" sz="2400" b="1" dirty="0">
                  <a:solidFill>
                    <a:schemeClr val="bg1"/>
                  </a:solidFill>
                </a:rPr>
                <a:t>参考</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4E44CAB4-D454-9F99-310D-564C696239A5}"/>
                </a:ext>
              </a:extLst>
            </p:cNvPr>
            <p:cNvSpPr txBox="1"/>
            <p:nvPr/>
          </p:nvSpPr>
          <p:spPr>
            <a:xfrm>
              <a:off x="1363265" y="2041702"/>
              <a:ext cx="1824037" cy="523220"/>
            </a:xfrm>
            <a:prstGeom prst="rect">
              <a:avLst/>
            </a:prstGeom>
            <a:noFill/>
          </p:spPr>
          <p:txBody>
            <a:bodyPr wrap="square">
              <a:spAutoFit/>
            </a:bodyPr>
            <a:lstStyle/>
            <a:p>
              <a:r>
                <a:rPr lang="ja-JP" altLang="en-US" sz="2800" b="1" dirty="0">
                  <a:latin typeface="PUDShinGoPr6N-Medium"/>
                </a:rPr>
                <a:t>年金受給者の税金</a:t>
              </a:r>
              <a:endParaRPr lang="ja-JP" altLang="en-US" sz="2800" b="1" dirty="0"/>
            </a:p>
          </p:txBody>
        </p:sp>
      </p:grpSp>
      <p:sp>
        <p:nvSpPr>
          <p:cNvPr id="18" name="テキスト ボックス 17">
            <a:extLst>
              <a:ext uri="{FF2B5EF4-FFF2-40B4-BE49-F238E27FC236}">
                <a16:creationId xmlns:a16="http://schemas.microsoft.com/office/drawing/2014/main" id="{88A2085C-90D6-23BF-D3A1-7C3B9423EF48}"/>
              </a:ext>
            </a:extLst>
          </p:cNvPr>
          <p:cNvSpPr txBox="1"/>
          <p:nvPr/>
        </p:nvSpPr>
        <p:spPr>
          <a:xfrm>
            <a:off x="729821" y="2180855"/>
            <a:ext cx="10620350" cy="1200329"/>
          </a:xfrm>
          <a:prstGeom prst="rect">
            <a:avLst/>
          </a:prstGeom>
          <a:noFill/>
        </p:spPr>
        <p:txBody>
          <a:bodyPr wrap="square">
            <a:spAutoFit/>
          </a:bodyPr>
          <a:lstStyle/>
          <a:p>
            <a:pPr algn="l"/>
            <a:r>
              <a:rPr lang="ja-JP" altLang="en-US" i="0" u="none" strike="noStrike" baseline="0" dirty="0">
                <a:latin typeface="PUDShinGoPr6N-Light"/>
              </a:rPr>
              <a:t>年金収入は、原則、</a:t>
            </a:r>
            <a:r>
              <a:rPr lang="ja-JP" altLang="en-US" b="1" i="0" u="none" strike="noStrike" baseline="0" dirty="0">
                <a:highlight>
                  <a:srgbClr val="FFFCDB"/>
                </a:highlight>
                <a:latin typeface="PUDShinGoPr6N-Light"/>
              </a:rPr>
              <a:t>雑所得（雑所得＝収入金額ー必要経費）</a:t>
            </a:r>
            <a:r>
              <a:rPr lang="ja-JP" altLang="en-US" dirty="0">
                <a:latin typeface="PUDShinGoPr6N-Light"/>
              </a:rPr>
              <a:t>となります</a:t>
            </a:r>
            <a:r>
              <a:rPr lang="ja-JP" altLang="en-US" i="0" u="none" strike="noStrike" baseline="0" dirty="0">
                <a:latin typeface="PUDShinGoPr6N-Light"/>
              </a:rPr>
              <a:t>。</a:t>
            </a:r>
            <a:endParaRPr lang="en-US" altLang="ja-JP" i="0" u="none" strike="noStrike" baseline="0" dirty="0">
              <a:latin typeface="PUDShinGoPr6N-Light"/>
            </a:endParaRPr>
          </a:p>
          <a:p>
            <a:pPr algn="l"/>
            <a:r>
              <a:rPr lang="ja-JP" altLang="en-US" i="0" u="none" strike="noStrike" baseline="0" dirty="0">
                <a:latin typeface="PUDShinGoPr6N-Light"/>
              </a:rPr>
              <a:t>公的年金等を受け取った場合は、収入金額から公的年金等控除額を差し引いて計算します。</a:t>
            </a:r>
            <a:endParaRPr lang="en-US" altLang="ja-JP" i="0" u="none" strike="noStrike" baseline="0" dirty="0">
              <a:latin typeface="PUDShinGoPr6N-Light"/>
            </a:endParaRPr>
          </a:p>
          <a:p>
            <a:pPr algn="l"/>
            <a:r>
              <a:rPr lang="ja-JP" altLang="en-US" i="0" u="none" strike="noStrike" baseline="0" dirty="0">
                <a:latin typeface="PUDShinGoPr6N-Light"/>
              </a:rPr>
              <a:t>公的年金等控除額は、年齢や公的年金等の収入金額、公的年金等に係る雑所得以外の合計所得金額によって異なります。</a:t>
            </a:r>
            <a:endParaRPr lang="ja-JP" altLang="en-US" sz="4400" dirty="0"/>
          </a:p>
        </p:txBody>
      </p:sp>
      <p:grpSp>
        <p:nvGrpSpPr>
          <p:cNvPr id="22" name="グループ化 21">
            <a:extLst>
              <a:ext uri="{FF2B5EF4-FFF2-40B4-BE49-F238E27FC236}">
                <a16:creationId xmlns:a16="http://schemas.microsoft.com/office/drawing/2014/main" id="{7665EFCF-2B68-58FA-AD0F-433FE81005CB}"/>
              </a:ext>
            </a:extLst>
          </p:cNvPr>
          <p:cNvGrpSpPr>
            <a:grpSpLocks noGrp="1" noUngrp="1" noRot="1" noMove="1" noResize="1"/>
          </p:cNvGrpSpPr>
          <p:nvPr/>
        </p:nvGrpSpPr>
        <p:grpSpPr>
          <a:xfrm>
            <a:off x="495299" y="3360072"/>
            <a:ext cx="11299117" cy="2406340"/>
            <a:chOff x="393699" y="3512472"/>
            <a:chExt cx="11299117" cy="2406340"/>
          </a:xfrm>
        </p:grpSpPr>
        <p:pic>
          <p:nvPicPr>
            <p:cNvPr id="15" name="図 14">
              <a:extLst>
                <a:ext uri="{FF2B5EF4-FFF2-40B4-BE49-F238E27FC236}">
                  <a16:creationId xmlns:a16="http://schemas.microsoft.com/office/drawing/2014/main" id="{2ACDE948-B4E3-6AE5-5FDA-C71EA3C60C1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r="51444" b="14185"/>
            <a:stretch>
              <a:fillRect/>
            </a:stretch>
          </p:blipFill>
          <p:spPr>
            <a:xfrm>
              <a:off x="393699" y="3512472"/>
              <a:ext cx="5702301" cy="2406340"/>
            </a:xfrm>
            <a:prstGeom prst="rect">
              <a:avLst/>
            </a:prstGeom>
          </p:spPr>
        </p:pic>
        <p:pic>
          <p:nvPicPr>
            <p:cNvPr id="19" name="図 18">
              <a:extLst>
                <a:ext uri="{FF2B5EF4-FFF2-40B4-BE49-F238E27FC236}">
                  <a16:creationId xmlns:a16="http://schemas.microsoft.com/office/drawing/2014/main" id="{190CF4CF-0AF7-F0B4-15EC-FF64433C3C6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51368" b="14185"/>
            <a:stretch>
              <a:fillRect/>
            </a:stretch>
          </p:blipFill>
          <p:spPr>
            <a:xfrm>
              <a:off x="5981699" y="3512472"/>
              <a:ext cx="5711117" cy="2406340"/>
            </a:xfrm>
            <a:prstGeom prst="rect">
              <a:avLst/>
            </a:prstGeom>
          </p:spPr>
        </p:pic>
      </p:grpSp>
      <p:sp>
        <p:nvSpPr>
          <p:cNvPr id="24" name="テキスト ボックス 23">
            <a:extLst>
              <a:ext uri="{FF2B5EF4-FFF2-40B4-BE49-F238E27FC236}">
                <a16:creationId xmlns:a16="http://schemas.microsoft.com/office/drawing/2014/main" id="{E1524983-4818-BE23-FB63-66F0E3DAB0CF}"/>
              </a:ext>
            </a:extLst>
          </p:cNvPr>
          <p:cNvSpPr txBox="1">
            <a:spLocks noGrp="1" noRot="1" noMove="1" noResize="1" noEditPoints="1" noAdjustHandles="1" noChangeArrowheads="1" noChangeShapeType="1"/>
          </p:cNvSpPr>
          <p:nvPr/>
        </p:nvSpPr>
        <p:spPr>
          <a:xfrm>
            <a:off x="1823355" y="5734162"/>
            <a:ext cx="9695545" cy="646331"/>
          </a:xfrm>
          <a:prstGeom prst="rect">
            <a:avLst/>
          </a:prstGeom>
          <a:noFill/>
        </p:spPr>
        <p:txBody>
          <a:bodyPr wrap="square">
            <a:spAutoFit/>
          </a:bodyPr>
          <a:lstStyle/>
          <a:p>
            <a:pPr algn="l"/>
            <a:r>
              <a:rPr lang="ja-JP" altLang="en-US" sz="1200" i="0" u="none" strike="noStrike" baseline="0" dirty="0">
                <a:latin typeface="PUDShinGoPr6N-Regular"/>
              </a:rPr>
              <a:t>・受給者の年齢は、その年の</a:t>
            </a:r>
            <a:r>
              <a:rPr lang="en-US" altLang="ja-JP" sz="1200" i="0" u="none" strike="noStrike" baseline="0" dirty="0">
                <a:latin typeface="PUDShinGoPr6N-Regular"/>
              </a:rPr>
              <a:t>12 </a:t>
            </a:r>
            <a:r>
              <a:rPr lang="ja-JP" altLang="en-US" sz="1200" i="0" u="none" strike="noStrike" baseline="0" dirty="0">
                <a:latin typeface="PUDShinGoPr6N-Regular"/>
              </a:rPr>
              <a:t>月</a:t>
            </a:r>
            <a:r>
              <a:rPr lang="en-US" altLang="ja-JP" sz="1200" i="0" u="none" strike="noStrike" baseline="0" dirty="0">
                <a:latin typeface="PUDShinGoPr6N-Regular"/>
              </a:rPr>
              <a:t>31 </a:t>
            </a:r>
            <a:r>
              <a:rPr lang="ja-JP" altLang="en-US" sz="1200" i="0" u="none" strike="noStrike" baseline="0" dirty="0">
                <a:latin typeface="PUDShinGoPr6N-Regular"/>
              </a:rPr>
              <a:t>日時点で判定。　・上表は、公的年金等に係る雑所得以外の合計所得金額が</a:t>
            </a:r>
            <a:r>
              <a:rPr lang="en-US" altLang="ja-JP" sz="1200" i="0" u="none" strike="noStrike" baseline="0" dirty="0">
                <a:latin typeface="PUDShinGoPr6N-Regular"/>
              </a:rPr>
              <a:t>1,000 </a:t>
            </a:r>
            <a:r>
              <a:rPr lang="ja-JP" altLang="en-US" sz="1200" i="0" u="none" strike="noStrike" baseline="0" dirty="0">
                <a:latin typeface="PUDShinGoPr6N-Regular"/>
              </a:rPr>
              <a:t>万円以下の場合。</a:t>
            </a:r>
          </a:p>
          <a:p>
            <a:pPr algn="l"/>
            <a:r>
              <a:rPr lang="ja-JP" altLang="en-US" sz="1200" i="0" u="none" strike="noStrike" baseline="0" dirty="0">
                <a:latin typeface="PUDShinGoPr6N-Regular"/>
              </a:rPr>
              <a:t>・ 公的年金等に係る雑所得以外の合計所得金額が</a:t>
            </a:r>
            <a:r>
              <a:rPr lang="en-US" altLang="ja-JP" sz="1200" i="0" u="none" strike="noStrike" baseline="0" dirty="0">
                <a:latin typeface="PUDShinGoPr6N-Regular"/>
              </a:rPr>
              <a:t>1,000 </a:t>
            </a:r>
            <a:r>
              <a:rPr lang="ja-JP" altLang="en-US" sz="1200" i="0" u="none" strike="noStrike" baseline="0" dirty="0">
                <a:latin typeface="PUDShinGoPr6N-Regular"/>
              </a:rPr>
              <a:t>万円超</a:t>
            </a:r>
            <a:r>
              <a:rPr lang="en-US" altLang="ja-JP" sz="1200" i="0" u="none" strike="noStrike" baseline="0" dirty="0">
                <a:latin typeface="PUDShinGoPr6N-Regular"/>
              </a:rPr>
              <a:t>2,000 </a:t>
            </a:r>
            <a:r>
              <a:rPr lang="ja-JP" altLang="en-US" sz="1200" i="0" u="none" strike="noStrike" baseline="0" dirty="0">
                <a:latin typeface="PUDShinGoPr6N-Regular"/>
              </a:rPr>
              <a:t>万円以下の場合は控除額が</a:t>
            </a:r>
            <a:r>
              <a:rPr lang="en-US" altLang="ja-JP" sz="1200" i="0" u="none" strike="noStrike" baseline="0" dirty="0">
                <a:latin typeface="PUDShinGoPr6N-Regular"/>
              </a:rPr>
              <a:t>10 </a:t>
            </a:r>
            <a:r>
              <a:rPr lang="ja-JP" altLang="en-US" sz="1200" i="0" u="none" strike="noStrike" baseline="0" dirty="0">
                <a:latin typeface="PUDShinGoPr6N-Regular"/>
              </a:rPr>
              <a:t>万円引下げ、</a:t>
            </a:r>
            <a:endParaRPr lang="en-US" altLang="ja-JP" sz="1200" i="0" u="none" strike="noStrike" baseline="0" dirty="0">
              <a:latin typeface="PUDShinGoPr6N-Regular"/>
            </a:endParaRPr>
          </a:p>
          <a:p>
            <a:pPr algn="l"/>
            <a:r>
              <a:rPr lang="en-US" altLang="ja-JP" sz="1200" dirty="0">
                <a:latin typeface="PUDShinGoPr6N-Regular"/>
              </a:rPr>
              <a:t>     </a:t>
            </a:r>
            <a:r>
              <a:rPr lang="en-US" altLang="ja-JP" sz="1200" i="0" u="none" strike="noStrike" baseline="0" dirty="0">
                <a:latin typeface="PUDShinGoPr6N-Regular"/>
              </a:rPr>
              <a:t>2,000 </a:t>
            </a:r>
            <a:r>
              <a:rPr lang="ja-JP" altLang="en-US" sz="1200" i="0" u="none" strike="noStrike" baseline="0" dirty="0">
                <a:latin typeface="PUDShinGoPr6N-Regular"/>
              </a:rPr>
              <a:t>万円超の場合は控除額が</a:t>
            </a:r>
            <a:r>
              <a:rPr lang="en-US" altLang="ja-JP" sz="1200" i="0" u="none" strike="noStrike" baseline="0" dirty="0">
                <a:latin typeface="PUDShinGoPr6N-Regular"/>
              </a:rPr>
              <a:t>20 </a:t>
            </a:r>
            <a:r>
              <a:rPr lang="ja-JP" altLang="en-US" sz="1200" i="0" u="none" strike="noStrike" baseline="0" dirty="0">
                <a:latin typeface="PUDShinGoPr6N-Regular"/>
              </a:rPr>
              <a:t>万円引下げとなる。</a:t>
            </a:r>
            <a:endParaRPr lang="ja-JP" altLang="en-US" sz="4000" dirty="0"/>
          </a:p>
        </p:txBody>
      </p:sp>
      <p:sp>
        <p:nvSpPr>
          <p:cNvPr id="21" name="テキスト ボックス 20">
            <a:extLst>
              <a:ext uri="{FF2B5EF4-FFF2-40B4-BE49-F238E27FC236}">
                <a16:creationId xmlns:a16="http://schemas.microsoft.com/office/drawing/2014/main" id="{324D79FB-9050-519B-4207-3C2FCD9305BE}"/>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5" name="図 24">
            <a:extLst>
              <a:ext uri="{FF2B5EF4-FFF2-40B4-BE49-F238E27FC236}">
                <a16:creationId xmlns:a16="http://schemas.microsoft.com/office/drawing/2014/main" id="{1B9962A5-0FB3-25CA-F922-8542541CE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1" name="フッター プレースホルダー 5">
            <a:extLst>
              <a:ext uri="{FF2B5EF4-FFF2-40B4-BE49-F238E27FC236}">
                <a16:creationId xmlns:a16="http://schemas.microsoft.com/office/drawing/2014/main" id="{63A4E9E8-2434-30C3-28B0-9F70507CD901}"/>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488863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496FE-1989-8F0F-C6E0-410C1047A11A}"/>
            </a:ext>
          </a:extLst>
        </p:cNvPr>
        <p:cNvGrpSpPr/>
        <p:nvPr/>
      </p:nvGrpSpPr>
      <p:grpSpPr>
        <a:xfrm>
          <a:off x="0" y="0"/>
          <a:ext cx="0" cy="0"/>
          <a:chOff x="0" y="0"/>
          <a:chExt cx="0" cy="0"/>
        </a:xfrm>
      </p:grpSpPr>
      <p:pic>
        <p:nvPicPr>
          <p:cNvPr id="23" name="図 22">
            <a:extLst>
              <a:ext uri="{FF2B5EF4-FFF2-40B4-BE49-F238E27FC236}">
                <a16:creationId xmlns:a16="http://schemas.microsoft.com/office/drawing/2014/main" id="{9D77E5E8-E362-E8B8-3035-2C975EBF33A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164701" y="4976011"/>
            <a:ext cx="9527792" cy="826917"/>
          </a:xfrm>
          <a:prstGeom prst="rect">
            <a:avLst/>
          </a:prstGeom>
        </p:spPr>
      </p:pic>
      <p:sp>
        <p:nvSpPr>
          <p:cNvPr id="5" name="楕円 4">
            <a:extLst>
              <a:ext uri="{FF2B5EF4-FFF2-40B4-BE49-F238E27FC236}">
                <a16:creationId xmlns:a16="http://schemas.microsoft.com/office/drawing/2014/main" id="{45DB601C-871D-0B38-3EB4-C9741626964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6B89F52-CC11-E05A-D114-2BC8F62CE46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2E0B153F-2F3E-0C99-5767-6045D1ACA3F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774F402-FF2D-AB14-A9B0-2FD762866767}"/>
              </a:ext>
            </a:extLst>
          </p:cNvPr>
          <p:cNvGrpSpPr>
            <a:grpSpLocks noGrp="1" noUngrp="1" noRot="1" noMove="1" noResize="1"/>
          </p:cNvGrpSpPr>
          <p:nvPr/>
        </p:nvGrpSpPr>
        <p:grpSpPr>
          <a:xfrm>
            <a:off x="-12032" y="6176283"/>
            <a:ext cx="1823355" cy="674957"/>
            <a:chOff x="-22918" y="5980339"/>
            <a:chExt cx="1823355" cy="674957"/>
          </a:xfrm>
        </p:grpSpPr>
        <p:sp>
          <p:nvSpPr>
            <p:cNvPr id="7" name="フッター プレースホルダー 5">
              <a:extLst>
                <a:ext uri="{FF2B5EF4-FFF2-40B4-BE49-F238E27FC236}">
                  <a16:creationId xmlns:a16="http://schemas.microsoft.com/office/drawing/2014/main" id="{DDC9A0AA-6550-9CF5-B3FA-38C90C6DDB09}"/>
                </a:ext>
              </a:extLst>
            </p:cNvPr>
            <p:cNvSpPr txBox="1">
              <a:spLocks noGrp="1" noRot="1" noMove="1" noResize="1" noEditPoints="1" noAdjustHandles="1" noChangeArrowheads="1" noChangeShapeType="1"/>
            </p:cNvSpPr>
            <p:nvPr/>
          </p:nvSpPr>
          <p:spPr>
            <a:xfrm>
              <a:off x="-22918"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4731B504-B036-FC1D-48C3-BA8CB1BF1F51}"/>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20</a:t>
              </a:r>
              <a:r>
                <a:rPr kumimoji="1" lang="ja-JP" altLang="en-US" sz="1400" dirty="0"/>
                <a:t>ページ</a:t>
              </a:r>
            </a:p>
          </p:txBody>
        </p:sp>
      </p:grpSp>
      <p:pic>
        <p:nvPicPr>
          <p:cNvPr id="3" name="図 2">
            <a:extLst>
              <a:ext uri="{FF2B5EF4-FFF2-40B4-BE49-F238E27FC236}">
                <a16:creationId xmlns:a16="http://schemas.microsoft.com/office/drawing/2014/main" id="{89A36545-0C55-840F-1953-8DAB676ED6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133BA364-39A3-9B50-E5EC-E54535B4EABF}"/>
              </a:ext>
            </a:extLst>
          </p:cNvPr>
          <p:cNvGrpSpPr/>
          <p:nvPr/>
        </p:nvGrpSpPr>
        <p:grpSpPr>
          <a:xfrm>
            <a:off x="678730" y="1773655"/>
            <a:ext cx="5887171" cy="530224"/>
            <a:chOff x="668991" y="1966346"/>
            <a:chExt cx="3342160" cy="530224"/>
          </a:xfrm>
        </p:grpSpPr>
        <p:sp>
          <p:nvSpPr>
            <p:cNvPr id="10" name="テキスト ボックス 9">
              <a:extLst>
                <a:ext uri="{FF2B5EF4-FFF2-40B4-BE49-F238E27FC236}">
                  <a16:creationId xmlns:a16="http://schemas.microsoft.com/office/drawing/2014/main" id="{2B254075-16C8-EB2C-B09B-A9DF3F8BF34E}"/>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23C251AF-7659-8D3C-663B-442FC2DAD084}"/>
                </a:ext>
              </a:extLst>
            </p:cNvPr>
            <p:cNvSpPr txBox="1"/>
            <p:nvPr/>
          </p:nvSpPr>
          <p:spPr>
            <a:xfrm>
              <a:off x="960800" y="1973350"/>
              <a:ext cx="3050351" cy="523220"/>
            </a:xfrm>
            <a:prstGeom prst="rect">
              <a:avLst/>
            </a:prstGeom>
            <a:noFill/>
          </p:spPr>
          <p:txBody>
            <a:bodyPr wrap="square">
              <a:spAutoFit/>
            </a:bodyPr>
            <a:lstStyle/>
            <a:p>
              <a:r>
                <a:rPr lang="ja-JP" altLang="en-US" sz="2800" b="1" dirty="0">
                  <a:latin typeface="PUDShinGoPr6N-Medium"/>
                </a:rPr>
                <a:t>公的年金の源泉徴収（所得税）</a:t>
              </a:r>
              <a:endParaRPr lang="ja-JP" altLang="en-US" sz="2800" b="1" dirty="0"/>
            </a:p>
          </p:txBody>
        </p:sp>
      </p:grpSp>
      <p:sp>
        <p:nvSpPr>
          <p:cNvPr id="15" name="テキスト ボックス 14">
            <a:extLst>
              <a:ext uri="{FF2B5EF4-FFF2-40B4-BE49-F238E27FC236}">
                <a16:creationId xmlns:a16="http://schemas.microsoft.com/office/drawing/2014/main" id="{181855D3-96CB-90BA-0ECD-6A59BC50B673}"/>
              </a:ext>
            </a:extLst>
          </p:cNvPr>
          <p:cNvSpPr txBox="1"/>
          <p:nvPr/>
        </p:nvSpPr>
        <p:spPr>
          <a:xfrm>
            <a:off x="1112232" y="2295100"/>
            <a:ext cx="10388338" cy="923330"/>
          </a:xfrm>
          <a:prstGeom prst="rect">
            <a:avLst/>
          </a:prstGeom>
          <a:noFill/>
        </p:spPr>
        <p:txBody>
          <a:bodyPr wrap="square" rtlCol="0">
            <a:spAutoFit/>
          </a:bodyPr>
          <a:lstStyle/>
          <a:p>
            <a:r>
              <a:rPr lang="ja-JP" altLang="en-US" dirty="0"/>
              <a:t>公的年金（老齢年金）の受取額が、一定額以上の人（源泉徴収の対象者）に「扶養親族等申告書」が送付され、それを提出することで各種控除（配偶者控除、扶養控除、障害者控除など）を受けられます。</a:t>
            </a:r>
            <a:endParaRPr kumimoji="1" lang="ja-JP" altLang="en-US" dirty="0"/>
          </a:p>
        </p:txBody>
      </p:sp>
      <p:grpSp>
        <p:nvGrpSpPr>
          <p:cNvPr id="16" name="グループ化 15">
            <a:extLst>
              <a:ext uri="{FF2B5EF4-FFF2-40B4-BE49-F238E27FC236}">
                <a16:creationId xmlns:a16="http://schemas.microsoft.com/office/drawing/2014/main" id="{09A1B527-5E8F-6E9E-6A27-EB8E4F1504D1}"/>
              </a:ext>
            </a:extLst>
          </p:cNvPr>
          <p:cNvGrpSpPr/>
          <p:nvPr/>
        </p:nvGrpSpPr>
        <p:grpSpPr>
          <a:xfrm>
            <a:off x="678730" y="3512781"/>
            <a:ext cx="3727035" cy="530224"/>
            <a:chOff x="668991" y="1966346"/>
            <a:chExt cx="2115846" cy="530224"/>
          </a:xfrm>
        </p:grpSpPr>
        <p:sp>
          <p:nvSpPr>
            <p:cNvPr id="17" name="テキスト ボックス 16">
              <a:extLst>
                <a:ext uri="{FF2B5EF4-FFF2-40B4-BE49-F238E27FC236}">
                  <a16:creationId xmlns:a16="http://schemas.microsoft.com/office/drawing/2014/main" id="{72E3311F-6376-FC70-AA5E-E48A2ADC74E9}"/>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３</a:t>
              </a:r>
              <a:endParaRPr kumimoji="1" lang="en-US" altLang="ja-JP" sz="2400" b="1" dirty="0">
                <a:solidFill>
                  <a:schemeClr val="bg1"/>
                </a:solidFill>
              </a:endParaRPr>
            </a:p>
          </p:txBody>
        </p:sp>
        <p:sp>
          <p:nvSpPr>
            <p:cNvPr id="18" name="テキスト ボックス 17">
              <a:extLst>
                <a:ext uri="{FF2B5EF4-FFF2-40B4-BE49-F238E27FC236}">
                  <a16:creationId xmlns:a16="http://schemas.microsoft.com/office/drawing/2014/main" id="{0748D0FD-56F8-A139-EB4B-0B2B157A9BF9}"/>
                </a:ext>
              </a:extLst>
            </p:cNvPr>
            <p:cNvSpPr txBox="1"/>
            <p:nvPr/>
          </p:nvSpPr>
          <p:spPr>
            <a:xfrm>
              <a:off x="960800" y="1973350"/>
              <a:ext cx="1824037" cy="523220"/>
            </a:xfrm>
            <a:prstGeom prst="rect">
              <a:avLst/>
            </a:prstGeom>
            <a:noFill/>
          </p:spPr>
          <p:txBody>
            <a:bodyPr wrap="square">
              <a:spAutoFit/>
            </a:bodyPr>
            <a:lstStyle/>
            <a:p>
              <a:r>
                <a:rPr lang="ja-JP" altLang="en-US" sz="2800" b="1" dirty="0">
                  <a:latin typeface="PUDShinGoPr6N-Medium"/>
                </a:rPr>
                <a:t>住民税の計算方法</a:t>
              </a:r>
              <a:endParaRPr lang="ja-JP" altLang="en-US" sz="2800" b="1" dirty="0"/>
            </a:p>
          </p:txBody>
        </p:sp>
      </p:grpSp>
      <p:pic>
        <p:nvPicPr>
          <p:cNvPr id="21" name="図 20">
            <a:extLst>
              <a:ext uri="{FF2B5EF4-FFF2-40B4-BE49-F238E27FC236}">
                <a16:creationId xmlns:a16="http://schemas.microsoft.com/office/drawing/2014/main" id="{3A31FD53-FEE3-B83A-9360-AD83047D8D1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6168535" y="3763101"/>
            <a:ext cx="4396958" cy="1174735"/>
          </a:xfrm>
          <a:prstGeom prst="rect">
            <a:avLst/>
          </a:prstGeom>
        </p:spPr>
      </p:pic>
      <p:sp>
        <p:nvSpPr>
          <p:cNvPr id="25" name="テキスト ボックス 24">
            <a:extLst>
              <a:ext uri="{FF2B5EF4-FFF2-40B4-BE49-F238E27FC236}">
                <a16:creationId xmlns:a16="http://schemas.microsoft.com/office/drawing/2014/main" id="{80FF42F0-C442-76E9-9007-A4E2E0EC72B1}"/>
              </a:ext>
            </a:extLst>
          </p:cNvPr>
          <p:cNvSpPr txBox="1"/>
          <p:nvPr/>
        </p:nvSpPr>
        <p:spPr>
          <a:xfrm>
            <a:off x="1126431" y="4032680"/>
            <a:ext cx="4988486" cy="923330"/>
          </a:xfrm>
          <a:prstGeom prst="rect">
            <a:avLst/>
          </a:prstGeom>
          <a:noFill/>
        </p:spPr>
        <p:txBody>
          <a:bodyPr wrap="square" rtlCol="0">
            <a:spAutoFit/>
          </a:bodyPr>
          <a:lstStyle/>
          <a:p>
            <a:r>
              <a:rPr lang="ja-JP" altLang="en-US" dirty="0"/>
              <a:t>住民税は、前年の所得をもとに税額を決定し、翌年に徴収されます。所得税の申告をすれば、住民税の申告は原則不要です。</a:t>
            </a:r>
            <a:endParaRPr kumimoji="1" lang="ja-JP" altLang="en-US" dirty="0"/>
          </a:p>
        </p:txBody>
      </p:sp>
      <p:sp>
        <p:nvSpPr>
          <p:cNvPr id="27" name="テキスト ボックス 26">
            <a:extLst>
              <a:ext uri="{FF2B5EF4-FFF2-40B4-BE49-F238E27FC236}">
                <a16:creationId xmlns:a16="http://schemas.microsoft.com/office/drawing/2014/main" id="{D0693873-4CF9-F6C3-5681-4E98920B7474}"/>
              </a:ext>
            </a:extLst>
          </p:cNvPr>
          <p:cNvSpPr txBox="1">
            <a:spLocks noGrp="1" noRot="1" noMove="1" noResize="1" noEditPoints="1" noAdjustHandles="1" noChangeArrowheads="1" noChangeShapeType="1"/>
          </p:cNvSpPr>
          <p:nvPr/>
        </p:nvSpPr>
        <p:spPr>
          <a:xfrm>
            <a:off x="1866550" y="5869221"/>
            <a:ext cx="8946245" cy="461665"/>
          </a:xfrm>
          <a:prstGeom prst="rect">
            <a:avLst/>
          </a:prstGeom>
          <a:noFill/>
        </p:spPr>
        <p:txBody>
          <a:bodyPr wrap="square">
            <a:spAutoFit/>
          </a:bodyPr>
          <a:lstStyle/>
          <a:p>
            <a:r>
              <a:rPr lang="en-US" altLang="ja-JP" sz="1200" dirty="0"/>
              <a:t>※</a:t>
            </a:r>
            <a:r>
              <a:rPr lang="ja-JP" altLang="en-US" sz="1200" dirty="0"/>
              <a:t>給与天引き（特別徴収）の場合12カ月の分割納付。年金天引き（特別徴収）の場合、年 6 回（年金受給月）の分割納付。</a:t>
            </a:r>
            <a:endParaRPr lang="en-US" altLang="ja-JP" sz="1200" dirty="0"/>
          </a:p>
          <a:p>
            <a:r>
              <a:rPr lang="ja-JP" altLang="en-US" sz="1200" dirty="0"/>
              <a:t>    自営業者など自分で納付（普通徴収）する場合は、市区町村から届く納付書で原則年4 回納付。</a:t>
            </a:r>
          </a:p>
        </p:txBody>
      </p:sp>
      <p:sp>
        <p:nvSpPr>
          <p:cNvPr id="22" name="テキスト ボックス 21">
            <a:extLst>
              <a:ext uri="{FF2B5EF4-FFF2-40B4-BE49-F238E27FC236}">
                <a16:creationId xmlns:a16="http://schemas.microsoft.com/office/drawing/2014/main" id="{1A8D7DA0-0BFF-3779-1ABF-8307E162DACE}"/>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6" name="図 25">
            <a:extLst>
              <a:ext uri="{FF2B5EF4-FFF2-40B4-BE49-F238E27FC236}">
                <a16:creationId xmlns:a16="http://schemas.microsoft.com/office/drawing/2014/main" id="{8AF48943-C047-C3B2-CC71-27EE505CD5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2" name="フッター プレースホルダー 5">
            <a:extLst>
              <a:ext uri="{FF2B5EF4-FFF2-40B4-BE49-F238E27FC236}">
                <a16:creationId xmlns:a16="http://schemas.microsoft.com/office/drawing/2014/main" id="{CEE99C25-E703-B5D4-968E-1A033A7425E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852230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63F9E-8844-E482-424D-DE9B4CFFCAE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22F9A55-A261-8646-ECAD-C5FA0DBF1BCE}"/>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EDD3E4C-F7D6-ED77-BA60-86B6D815C03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4ECDDAE-B519-404F-1C54-BA153849428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53C2C28F-9D82-6945-6803-0A27527EDCB2}"/>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F7510DE7-E240-1AAF-8DB7-CFABC710C0AF}"/>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401FA9A-4A17-0C41-DA65-CACE922E1288}"/>
                </a:ext>
              </a:extLst>
            </p:cNvPr>
            <p:cNvSpPr txBox="1">
              <a:spLocks noGrp="1" noRot="1" noMove="1" noResize="1" noEditPoints="1" noAdjustHandles="1" noChangeArrowheads="1" noChangeShapeType="1"/>
            </p:cNvSpPr>
            <p:nvPr/>
          </p:nvSpPr>
          <p:spPr>
            <a:xfrm>
              <a:off x="-7662"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20</a:t>
              </a:r>
              <a:r>
                <a:rPr kumimoji="1" lang="ja-JP" altLang="en-US" sz="1400" dirty="0"/>
                <a:t>ページ</a:t>
              </a:r>
            </a:p>
          </p:txBody>
        </p:sp>
      </p:grpSp>
      <p:pic>
        <p:nvPicPr>
          <p:cNvPr id="3" name="図 2">
            <a:extLst>
              <a:ext uri="{FF2B5EF4-FFF2-40B4-BE49-F238E27FC236}">
                <a16:creationId xmlns:a16="http://schemas.microsoft.com/office/drawing/2014/main" id="{590FB663-E240-0FAF-146B-B1CC83BB1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A32018AC-ED9D-0BC2-0347-AC1F8F43D721}"/>
              </a:ext>
            </a:extLst>
          </p:cNvPr>
          <p:cNvGrpSpPr/>
          <p:nvPr/>
        </p:nvGrpSpPr>
        <p:grpSpPr>
          <a:xfrm>
            <a:off x="635712" y="1826481"/>
            <a:ext cx="4544910" cy="526596"/>
            <a:chOff x="668991" y="1966346"/>
            <a:chExt cx="2580157" cy="526596"/>
          </a:xfrm>
        </p:grpSpPr>
        <p:sp>
          <p:nvSpPr>
            <p:cNvPr id="10" name="テキスト ボックス 9">
              <a:extLst>
                <a:ext uri="{FF2B5EF4-FFF2-40B4-BE49-F238E27FC236}">
                  <a16:creationId xmlns:a16="http://schemas.microsoft.com/office/drawing/2014/main" id="{610B4C0E-7C48-EBAE-63ED-E8BC3ACD0867}"/>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４</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66ACB671-70BD-EC13-CAC2-FF081B45BD71}"/>
                </a:ext>
              </a:extLst>
            </p:cNvPr>
            <p:cNvSpPr txBox="1"/>
            <p:nvPr/>
          </p:nvSpPr>
          <p:spPr>
            <a:xfrm>
              <a:off x="956681" y="1969722"/>
              <a:ext cx="2292467" cy="523220"/>
            </a:xfrm>
            <a:prstGeom prst="rect">
              <a:avLst/>
            </a:prstGeom>
            <a:noFill/>
          </p:spPr>
          <p:txBody>
            <a:bodyPr wrap="square">
              <a:spAutoFit/>
            </a:bodyPr>
            <a:lstStyle/>
            <a:p>
              <a:r>
                <a:rPr lang="ja-JP" altLang="en-US" sz="2800" b="1" dirty="0">
                  <a:latin typeface="PUDShinGoPr6N-Medium"/>
                </a:rPr>
                <a:t>確定申告と納税の流れ</a:t>
              </a:r>
              <a:endParaRPr lang="ja-JP" altLang="en-US" sz="2800" b="1" dirty="0"/>
            </a:p>
          </p:txBody>
        </p:sp>
      </p:grpSp>
      <p:grpSp>
        <p:nvGrpSpPr>
          <p:cNvPr id="21" name="グループ化 20">
            <a:extLst>
              <a:ext uri="{FF2B5EF4-FFF2-40B4-BE49-F238E27FC236}">
                <a16:creationId xmlns:a16="http://schemas.microsoft.com/office/drawing/2014/main" id="{4A6EA0BE-455F-A0D5-5EA7-E730324C7474}"/>
              </a:ext>
            </a:extLst>
          </p:cNvPr>
          <p:cNvGrpSpPr/>
          <p:nvPr/>
        </p:nvGrpSpPr>
        <p:grpSpPr>
          <a:xfrm>
            <a:off x="877012" y="2484249"/>
            <a:ext cx="10676672" cy="3682637"/>
            <a:chOff x="661112" y="2382649"/>
            <a:chExt cx="10676672" cy="3682637"/>
          </a:xfrm>
        </p:grpSpPr>
        <p:sp>
          <p:nvSpPr>
            <p:cNvPr id="15" name="テキスト ボックス 14">
              <a:extLst>
                <a:ext uri="{FF2B5EF4-FFF2-40B4-BE49-F238E27FC236}">
                  <a16:creationId xmlns:a16="http://schemas.microsoft.com/office/drawing/2014/main" id="{AD0A18DC-4194-A5B9-467A-290D54CBFA65}"/>
                </a:ext>
              </a:extLst>
            </p:cNvPr>
            <p:cNvSpPr txBox="1"/>
            <p:nvPr/>
          </p:nvSpPr>
          <p:spPr>
            <a:xfrm>
              <a:off x="661112" y="2382649"/>
              <a:ext cx="10676672" cy="1938992"/>
            </a:xfrm>
            <a:prstGeom prst="rect">
              <a:avLst/>
            </a:prstGeom>
            <a:noFill/>
          </p:spPr>
          <p:txBody>
            <a:bodyPr wrap="square" rtlCol="0">
              <a:spAutoFit/>
            </a:bodyPr>
            <a:lstStyle/>
            <a:p>
              <a:r>
                <a:rPr lang="ja-JP" altLang="en-US" sz="2400" b="1" dirty="0">
                  <a:solidFill>
                    <a:srgbClr val="384A9D"/>
                  </a:solidFill>
                </a:rPr>
                <a:t>■</a:t>
              </a:r>
              <a:r>
                <a:rPr lang="ja-JP" altLang="en-US" sz="2400" b="1" dirty="0">
                  <a:solidFill>
                    <a:srgbClr val="0097B0"/>
                  </a:solidFill>
                </a:rPr>
                <a:t> </a:t>
              </a:r>
              <a:r>
                <a:rPr lang="en-US" altLang="ja-JP" sz="2400" dirty="0"/>
                <a:t>1 </a:t>
              </a:r>
              <a:r>
                <a:rPr lang="ja-JP" altLang="en-US" sz="2400" dirty="0"/>
                <a:t>月１日～ </a:t>
              </a:r>
              <a:r>
                <a:rPr lang="en-US" altLang="ja-JP" sz="2400" dirty="0"/>
                <a:t>12 </a:t>
              </a:r>
              <a:r>
                <a:rPr lang="ja-JP" altLang="en-US" sz="2400" dirty="0"/>
                <a:t>月 </a:t>
              </a:r>
              <a:r>
                <a:rPr lang="en-US" altLang="ja-JP" sz="2400" dirty="0"/>
                <a:t>31 </a:t>
              </a:r>
              <a:r>
                <a:rPr lang="ja-JP" altLang="en-US" sz="2400" dirty="0"/>
                <a:t>日の収入を、翌年 </a:t>
              </a:r>
              <a:r>
                <a:rPr lang="en-US" altLang="ja-JP" sz="2400" dirty="0"/>
                <a:t>2 </a:t>
              </a:r>
              <a:r>
                <a:rPr lang="ja-JP" altLang="en-US" sz="2400" dirty="0"/>
                <a:t>月 </a:t>
              </a:r>
              <a:r>
                <a:rPr lang="en-US" altLang="ja-JP" sz="2400" dirty="0"/>
                <a:t>16 </a:t>
              </a:r>
              <a:r>
                <a:rPr lang="ja-JP" altLang="en-US" sz="2400" dirty="0"/>
                <a:t>日～ </a:t>
              </a:r>
              <a:r>
                <a:rPr lang="en-US" altLang="ja-JP" sz="2400" dirty="0"/>
                <a:t>3 </a:t>
              </a:r>
              <a:r>
                <a:rPr lang="ja-JP" altLang="en-US" sz="2400" dirty="0"/>
                <a:t>月 </a:t>
              </a:r>
              <a:r>
                <a:rPr lang="en-US" altLang="ja-JP" sz="2400" dirty="0"/>
                <a:t>15 </a:t>
              </a:r>
              <a:r>
                <a:rPr lang="ja-JP" altLang="en-US" sz="2400" dirty="0"/>
                <a:t>日の間に、</a:t>
              </a:r>
              <a:endParaRPr lang="en-US" altLang="ja-JP" sz="2400" dirty="0"/>
            </a:p>
            <a:p>
              <a:r>
                <a:rPr lang="en-US" altLang="ja-JP" sz="2400" dirty="0"/>
                <a:t>    </a:t>
              </a:r>
              <a:r>
                <a:rPr lang="ja-JP" altLang="en-US" sz="2400" dirty="0"/>
                <a:t>住んでいる場所を管轄する税務署で確定申告し（電子申告も可能）、</a:t>
              </a:r>
              <a:endParaRPr lang="en-US" altLang="ja-JP" sz="2400" dirty="0"/>
            </a:p>
            <a:p>
              <a:r>
                <a:rPr lang="en-US" altLang="ja-JP" sz="2400" dirty="0"/>
                <a:t>    </a:t>
              </a:r>
              <a:r>
                <a:rPr lang="ja-JP" altLang="en-US" sz="2400" dirty="0"/>
                <a:t>所得税の税額が決定します。</a:t>
              </a:r>
              <a:endParaRPr lang="en-US" altLang="ja-JP" sz="2400" dirty="0"/>
            </a:p>
            <a:p>
              <a:r>
                <a:rPr lang="en-US" altLang="ja-JP" sz="2400" dirty="0"/>
                <a:t>    </a:t>
              </a:r>
              <a:r>
                <a:rPr lang="ja-JP" altLang="en-US" sz="2400" dirty="0"/>
                <a:t>税金の還付を受ける場合は、</a:t>
              </a:r>
              <a:r>
                <a:rPr lang="en-US" altLang="ja-JP" sz="2400" dirty="0"/>
                <a:t>2 </a:t>
              </a:r>
              <a:r>
                <a:rPr lang="ja-JP" altLang="en-US" sz="2400" dirty="0"/>
                <a:t>月 </a:t>
              </a:r>
              <a:r>
                <a:rPr lang="en-US" altLang="ja-JP" sz="2400" dirty="0"/>
                <a:t>15</a:t>
              </a:r>
              <a:r>
                <a:rPr lang="ja-JP" altLang="en-US" sz="2400" dirty="0"/>
                <a:t>日以前でも申告書を提出できます</a:t>
              </a:r>
              <a:endParaRPr lang="en-US" altLang="ja-JP" sz="2400" dirty="0"/>
            </a:p>
            <a:p>
              <a:r>
                <a:rPr lang="en-US" altLang="ja-JP" sz="2400" dirty="0"/>
                <a:t>  </a:t>
              </a:r>
              <a:r>
                <a:rPr lang="ja-JP" altLang="en-US" sz="2400" dirty="0"/>
                <a:t>（還付申告）。</a:t>
              </a:r>
              <a:endParaRPr kumimoji="1" lang="ja-JP" altLang="en-US" sz="2400" dirty="0"/>
            </a:p>
          </p:txBody>
        </p:sp>
        <p:sp>
          <p:nvSpPr>
            <p:cNvPr id="18" name="テキスト ボックス 17">
              <a:extLst>
                <a:ext uri="{FF2B5EF4-FFF2-40B4-BE49-F238E27FC236}">
                  <a16:creationId xmlns:a16="http://schemas.microsoft.com/office/drawing/2014/main" id="{2255ACF0-3038-ADA6-46E8-74715301D78A}"/>
                </a:ext>
              </a:extLst>
            </p:cNvPr>
            <p:cNvSpPr txBox="1"/>
            <p:nvPr/>
          </p:nvSpPr>
          <p:spPr>
            <a:xfrm>
              <a:off x="661112" y="4361317"/>
              <a:ext cx="10676672"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solidFill>
                    <a:srgbClr val="0097B0"/>
                  </a:solidFill>
                </a:rPr>
                <a:t> </a:t>
              </a:r>
              <a:r>
                <a:rPr lang="ja-JP" altLang="en-US" sz="2400" b="1" dirty="0"/>
                <a:t>所得税</a:t>
              </a:r>
              <a:r>
                <a:rPr lang="ja-JP" altLang="en-US" sz="2400" dirty="0"/>
                <a:t>は、</a:t>
              </a:r>
              <a:r>
                <a:rPr lang="en-US" altLang="ja-JP" sz="2400" dirty="0"/>
                <a:t>3 </a:t>
              </a:r>
              <a:r>
                <a:rPr lang="ja-JP" altLang="en-US" sz="2400" dirty="0"/>
                <a:t>月 </a:t>
              </a:r>
              <a:r>
                <a:rPr lang="en-US" altLang="ja-JP" sz="2400" dirty="0"/>
                <a:t>15 </a:t>
              </a:r>
              <a:r>
                <a:rPr lang="ja-JP" altLang="en-US" sz="2400" dirty="0"/>
                <a:t>日までに税務署に納めます。</a:t>
              </a:r>
              <a:endParaRPr kumimoji="1" lang="ja-JP" altLang="en-US" sz="2400" dirty="0"/>
            </a:p>
          </p:txBody>
        </p:sp>
        <p:sp>
          <p:nvSpPr>
            <p:cNvPr id="20" name="テキスト ボックス 19">
              <a:extLst>
                <a:ext uri="{FF2B5EF4-FFF2-40B4-BE49-F238E27FC236}">
                  <a16:creationId xmlns:a16="http://schemas.microsoft.com/office/drawing/2014/main" id="{2CB5B412-9E48-B364-C6FF-F2948C1795AA}"/>
                </a:ext>
              </a:extLst>
            </p:cNvPr>
            <p:cNvSpPr txBox="1"/>
            <p:nvPr/>
          </p:nvSpPr>
          <p:spPr>
            <a:xfrm>
              <a:off x="661112" y="4864957"/>
              <a:ext cx="10676672" cy="1200329"/>
            </a:xfrm>
            <a:prstGeom prst="rect">
              <a:avLst/>
            </a:prstGeom>
            <a:noFill/>
          </p:spPr>
          <p:txBody>
            <a:bodyPr wrap="square" rtlCol="0">
              <a:spAutoFit/>
            </a:bodyPr>
            <a:lstStyle/>
            <a:p>
              <a:r>
                <a:rPr lang="ja-JP" altLang="en-US" sz="2400" b="1" dirty="0">
                  <a:solidFill>
                    <a:srgbClr val="384A9D"/>
                  </a:solidFill>
                </a:rPr>
                <a:t>■ </a:t>
              </a:r>
              <a:r>
                <a:rPr lang="ja-JP" altLang="en-US" sz="2400" b="1" dirty="0"/>
                <a:t>住民税</a:t>
              </a:r>
              <a:r>
                <a:rPr lang="ja-JP" altLang="en-US" sz="2400" dirty="0"/>
                <a:t>は、</a:t>
              </a:r>
              <a:r>
                <a:rPr lang="en-US" altLang="ja-JP" sz="2400" dirty="0"/>
                <a:t>6 </a:t>
              </a:r>
              <a:r>
                <a:rPr lang="ja-JP" altLang="en-US" sz="2400" dirty="0"/>
                <a:t>月に納税通知書が市区町村から届きます。</a:t>
              </a:r>
              <a:endParaRPr lang="en-US" altLang="ja-JP" sz="2400" dirty="0"/>
            </a:p>
            <a:p>
              <a:r>
                <a:rPr lang="ja-JP" altLang="en-US" sz="2400" dirty="0"/>
                <a:t>　普通徴収（給与や年金からの天引きではなく、自分で納付）の場合は、</a:t>
              </a:r>
              <a:endParaRPr lang="en-US" altLang="ja-JP" sz="2400" dirty="0"/>
            </a:p>
            <a:p>
              <a:r>
                <a:rPr lang="ja-JP" altLang="en-US" sz="2400" dirty="0"/>
                <a:t>　年税額を </a:t>
              </a:r>
              <a:r>
                <a:rPr lang="en-US" altLang="ja-JP" sz="2400" dirty="0"/>
                <a:t>4 </a:t>
              </a:r>
              <a:r>
                <a:rPr lang="ja-JP" altLang="en-US" sz="2400" dirty="0"/>
                <a:t>等分した金額を </a:t>
              </a:r>
              <a:r>
                <a:rPr lang="en-US" altLang="ja-JP" sz="2400" dirty="0"/>
                <a:t>6 </a:t>
              </a:r>
              <a:r>
                <a:rPr lang="ja-JP" altLang="en-US" sz="2400" dirty="0"/>
                <a:t>月、</a:t>
              </a:r>
              <a:r>
                <a:rPr lang="en-US" altLang="ja-JP" sz="2400" dirty="0"/>
                <a:t>8 </a:t>
              </a:r>
              <a:r>
                <a:rPr lang="ja-JP" altLang="en-US" sz="2400" dirty="0"/>
                <a:t>月、</a:t>
              </a:r>
              <a:r>
                <a:rPr lang="en-US" altLang="ja-JP" sz="2400" dirty="0"/>
                <a:t>10 </a:t>
              </a:r>
              <a:r>
                <a:rPr lang="ja-JP" altLang="en-US" sz="2400" dirty="0"/>
                <a:t>月、翌 </a:t>
              </a:r>
              <a:r>
                <a:rPr lang="en-US" altLang="ja-JP" sz="2400" dirty="0"/>
                <a:t>1 </a:t>
              </a:r>
              <a:r>
                <a:rPr lang="ja-JP" altLang="en-US" sz="2400" dirty="0"/>
                <a:t>月までに納めます。</a:t>
              </a:r>
              <a:endParaRPr kumimoji="1" lang="ja-JP" altLang="en-US" sz="2400" dirty="0"/>
            </a:p>
          </p:txBody>
        </p:sp>
      </p:grpSp>
      <p:sp>
        <p:nvSpPr>
          <p:cNvPr id="19" name="テキスト ボックス 18">
            <a:extLst>
              <a:ext uri="{FF2B5EF4-FFF2-40B4-BE49-F238E27FC236}">
                <a16:creationId xmlns:a16="http://schemas.microsoft.com/office/drawing/2014/main" id="{14D3CA01-B073-A037-8372-6E14284C587D}"/>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3" name="図 22">
            <a:extLst>
              <a:ext uri="{FF2B5EF4-FFF2-40B4-BE49-F238E27FC236}">
                <a16:creationId xmlns:a16="http://schemas.microsoft.com/office/drawing/2014/main" id="{C6E54028-67A7-B1C1-447A-951C71AD6D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2" name="フッター プレースホルダー 5">
            <a:extLst>
              <a:ext uri="{FF2B5EF4-FFF2-40B4-BE49-F238E27FC236}">
                <a16:creationId xmlns:a16="http://schemas.microsoft.com/office/drawing/2014/main" id="{08537217-91CA-C085-B7FB-79FC616F5DA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45079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75B20-7A34-187A-7667-0E8D11A5A457}"/>
            </a:ext>
          </a:extLst>
        </p:cNvPr>
        <p:cNvGrpSpPr/>
        <p:nvPr/>
      </p:nvGrpSpPr>
      <p:grpSpPr>
        <a:xfrm>
          <a:off x="0" y="0"/>
          <a:ext cx="0" cy="0"/>
          <a:chOff x="0" y="0"/>
          <a:chExt cx="0" cy="0"/>
        </a:xfrm>
      </p:grpSpPr>
      <p:pic>
        <p:nvPicPr>
          <p:cNvPr id="15" name="図 14">
            <a:extLst>
              <a:ext uri="{FF2B5EF4-FFF2-40B4-BE49-F238E27FC236}">
                <a16:creationId xmlns:a16="http://schemas.microsoft.com/office/drawing/2014/main" id="{000F82AE-A39F-83D3-B75A-9965062AC46E}"/>
              </a:ext>
            </a:extLst>
          </p:cNvPr>
          <p:cNvPicPr>
            <a:picLocks noChangeAspect="1"/>
          </p:cNvPicPr>
          <p:nvPr/>
        </p:nvPicPr>
        <p:blipFill>
          <a:blip r:embed="rId3">
            <a:extLst>
              <a:ext uri="{28A0092B-C50C-407E-A947-70E740481C1C}">
                <a14:useLocalDpi xmlns:a14="http://schemas.microsoft.com/office/drawing/2010/main" val="0"/>
              </a:ext>
            </a:extLst>
          </a:blip>
          <a:srcRect l="11930" t="1587"/>
          <a:stretch>
            <a:fillRect/>
          </a:stretch>
        </p:blipFill>
        <p:spPr>
          <a:xfrm>
            <a:off x="309145" y="4015403"/>
            <a:ext cx="1363905" cy="2190859"/>
          </a:xfrm>
          <a:prstGeom prst="rect">
            <a:avLst/>
          </a:prstGeom>
        </p:spPr>
      </p:pic>
      <p:sp>
        <p:nvSpPr>
          <p:cNvPr id="5" name="楕円 4">
            <a:extLst>
              <a:ext uri="{FF2B5EF4-FFF2-40B4-BE49-F238E27FC236}">
                <a16:creationId xmlns:a16="http://schemas.microsoft.com/office/drawing/2014/main" id="{04D97EC6-105F-B6CE-316C-9FAE49D5569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C344D9F-6B73-F270-6B99-1D3549C6F499}"/>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3148A412-31CA-60F0-1FBC-022A8EA02F7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3997CC1D-739E-3B11-5EC3-E7D3330FC784}"/>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0F044D3F-D9D7-777A-7BB1-05DE3722D883}"/>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899BB24E-F07B-A971-D76C-5DB0CC1FC3E8}"/>
                </a:ext>
              </a:extLst>
            </p:cNvPr>
            <p:cNvSpPr txBox="1">
              <a:spLocks noGrp="1" noRot="1" noMove="1" noResize="1" noEditPoints="1" noAdjustHandles="1" noChangeArrowheads="1" noChangeShapeType="1"/>
            </p:cNvSpPr>
            <p:nvPr/>
          </p:nvSpPr>
          <p:spPr>
            <a:xfrm>
              <a:off x="-22176"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20</a:t>
              </a:r>
              <a:r>
                <a:rPr kumimoji="1" lang="ja-JP" altLang="en-US" sz="1400" dirty="0"/>
                <a:t>ページ</a:t>
              </a:r>
            </a:p>
          </p:txBody>
        </p:sp>
      </p:grpSp>
      <p:pic>
        <p:nvPicPr>
          <p:cNvPr id="3" name="図 2">
            <a:extLst>
              <a:ext uri="{FF2B5EF4-FFF2-40B4-BE49-F238E27FC236}">
                <a16:creationId xmlns:a16="http://schemas.microsoft.com/office/drawing/2014/main" id="{90163986-17DF-BCA6-293B-7E5E20E182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65968390-BA4E-54F7-0EB8-66FE9DD6E295}"/>
              </a:ext>
            </a:extLst>
          </p:cNvPr>
          <p:cNvGrpSpPr/>
          <p:nvPr/>
        </p:nvGrpSpPr>
        <p:grpSpPr>
          <a:xfrm>
            <a:off x="1341250" y="1876434"/>
            <a:ext cx="3506524" cy="526596"/>
            <a:chOff x="668991" y="1966346"/>
            <a:chExt cx="1990662" cy="526596"/>
          </a:xfrm>
        </p:grpSpPr>
        <p:sp>
          <p:nvSpPr>
            <p:cNvPr id="10" name="テキスト ボックス 9">
              <a:extLst>
                <a:ext uri="{FF2B5EF4-FFF2-40B4-BE49-F238E27FC236}">
                  <a16:creationId xmlns:a16="http://schemas.microsoft.com/office/drawing/2014/main" id="{EE09DCE5-EC51-126F-7D6B-B460280B0EDF}"/>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５</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B2012E38-4042-945C-A549-62651C4684DB}"/>
                </a:ext>
              </a:extLst>
            </p:cNvPr>
            <p:cNvSpPr txBox="1"/>
            <p:nvPr/>
          </p:nvSpPr>
          <p:spPr>
            <a:xfrm>
              <a:off x="973163" y="1969722"/>
              <a:ext cx="1686490" cy="523220"/>
            </a:xfrm>
            <a:prstGeom prst="rect">
              <a:avLst/>
            </a:prstGeom>
            <a:noFill/>
          </p:spPr>
          <p:txBody>
            <a:bodyPr wrap="square">
              <a:spAutoFit/>
            </a:bodyPr>
            <a:lstStyle/>
            <a:p>
              <a:r>
                <a:rPr lang="ja-JP" altLang="en-US" sz="2800" b="1" dirty="0">
                  <a:latin typeface="PUDShinGoPr6N-Medium"/>
                </a:rPr>
                <a:t>申告不要の場合</a:t>
              </a:r>
              <a:endParaRPr lang="ja-JP" altLang="en-US" sz="2800" b="1" dirty="0"/>
            </a:p>
          </p:txBody>
        </p:sp>
      </p:grpSp>
      <p:grpSp>
        <p:nvGrpSpPr>
          <p:cNvPr id="25" name="グループ化 24">
            <a:extLst>
              <a:ext uri="{FF2B5EF4-FFF2-40B4-BE49-F238E27FC236}">
                <a16:creationId xmlns:a16="http://schemas.microsoft.com/office/drawing/2014/main" id="{65AF4E2A-2D69-4F21-DF7C-390AD1771505}"/>
              </a:ext>
            </a:extLst>
          </p:cNvPr>
          <p:cNvGrpSpPr/>
          <p:nvPr/>
        </p:nvGrpSpPr>
        <p:grpSpPr>
          <a:xfrm>
            <a:off x="2084127" y="2710244"/>
            <a:ext cx="8594759" cy="1510537"/>
            <a:chOff x="1671617" y="2378708"/>
            <a:chExt cx="8594759" cy="1510537"/>
          </a:xfrm>
        </p:grpSpPr>
        <p:sp>
          <p:nvSpPr>
            <p:cNvPr id="16" name="テキスト ボックス 15">
              <a:extLst>
                <a:ext uri="{FF2B5EF4-FFF2-40B4-BE49-F238E27FC236}">
                  <a16:creationId xmlns:a16="http://schemas.microsoft.com/office/drawing/2014/main" id="{145CB56E-587E-13D9-DA26-D1ED4BF7EAEF}"/>
                </a:ext>
              </a:extLst>
            </p:cNvPr>
            <p:cNvSpPr txBox="1"/>
            <p:nvPr/>
          </p:nvSpPr>
          <p:spPr>
            <a:xfrm>
              <a:off x="1671617" y="2378708"/>
              <a:ext cx="8391558" cy="830997"/>
            </a:xfrm>
            <a:prstGeom prst="rect">
              <a:avLst/>
            </a:prstGeom>
            <a:noFill/>
          </p:spPr>
          <p:txBody>
            <a:bodyPr wrap="square" rtlCol="0">
              <a:spAutoFit/>
            </a:bodyPr>
            <a:lstStyle/>
            <a:p>
              <a:r>
                <a:rPr lang="ja-JP" altLang="en-US" sz="2400" b="1" dirty="0">
                  <a:solidFill>
                    <a:srgbClr val="384A9D"/>
                  </a:solidFill>
                </a:rPr>
                <a:t>■</a:t>
              </a:r>
              <a:r>
                <a:rPr lang="ja-JP" altLang="en-US" sz="2400" b="1" dirty="0">
                  <a:solidFill>
                    <a:srgbClr val="0097B0"/>
                  </a:solidFill>
                </a:rPr>
                <a:t> </a:t>
              </a:r>
              <a:r>
                <a:rPr lang="ja-JP" altLang="en-US" sz="2400" b="1" dirty="0"/>
                <a:t>公的年金等の収入が </a:t>
              </a:r>
              <a:r>
                <a:rPr lang="en-US" altLang="ja-JP" sz="2400" b="1" dirty="0"/>
                <a:t>400 </a:t>
              </a:r>
              <a:r>
                <a:rPr lang="ja-JP" altLang="en-US" sz="2400" b="1" dirty="0"/>
                <a:t>万円以下</a:t>
              </a:r>
              <a:endParaRPr lang="en-US" altLang="ja-JP" sz="2400" b="1" dirty="0"/>
            </a:p>
            <a:p>
              <a:r>
                <a:rPr lang="ja-JP" altLang="en-US" sz="2400" b="1" dirty="0"/>
                <a:t> </a:t>
              </a:r>
              <a:r>
                <a:rPr lang="en-US" altLang="ja-JP" sz="2400" dirty="0"/>
                <a:t>( </a:t>
              </a:r>
              <a:r>
                <a:rPr lang="ja-JP" altLang="en-US" sz="2400" dirty="0"/>
                <a:t>その公的年金等の全部が源泉徴収の対象となっている</a:t>
              </a:r>
              <a:r>
                <a:rPr lang="en-US" altLang="ja-JP" sz="2400" baseline="30000" dirty="0"/>
                <a:t>※</a:t>
              </a:r>
              <a:r>
                <a:rPr lang="en-US" altLang="ja-JP" sz="2400" dirty="0"/>
                <a:t>)</a:t>
              </a:r>
              <a:endParaRPr kumimoji="1" lang="ja-JP" altLang="en-US" sz="2400" dirty="0"/>
            </a:p>
          </p:txBody>
        </p:sp>
        <p:sp>
          <p:nvSpPr>
            <p:cNvPr id="18" name="テキスト ボックス 17">
              <a:extLst>
                <a:ext uri="{FF2B5EF4-FFF2-40B4-BE49-F238E27FC236}">
                  <a16:creationId xmlns:a16="http://schemas.microsoft.com/office/drawing/2014/main" id="{4A8FB536-7B71-C200-0DDE-951E8F33EDF2}"/>
                </a:ext>
              </a:extLst>
            </p:cNvPr>
            <p:cNvSpPr txBox="1"/>
            <p:nvPr/>
          </p:nvSpPr>
          <p:spPr>
            <a:xfrm>
              <a:off x="1671617" y="3427580"/>
              <a:ext cx="8594759"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t>公的年金等に係る雑所得以外の所得金額が 20 万円以下</a:t>
              </a:r>
            </a:p>
          </p:txBody>
        </p:sp>
      </p:grpSp>
      <p:sp>
        <p:nvSpPr>
          <p:cNvPr id="20" name="四角形: 角を丸くする 19">
            <a:extLst>
              <a:ext uri="{FF2B5EF4-FFF2-40B4-BE49-F238E27FC236}">
                <a16:creationId xmlns:a16="http://schemas.microsoft.com/office/drawing/2014/main" id="{DD930711-459B-E93F-5D5C-ECA52B64ED3B}"/>
              </a:ext>
            </a:extLst>
          </p:cNvPr>
          <p:cNvSpPr/>
          <p:nvPr/>
        </p:nvSpPr>
        <p:spPr>
          <a:xfrm>
            <a:off x="2170605" y="4996533"/>
            <a:ext cx="8218601" cy="659876"/>
          </a:xfrm>
          <a:prstGeom prst="roundRect">
            <a:avLst/>
          </a:prstGeom>
          <a:solidFill>
            <a:srgbClr val="384A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400" b="1" dirty="0"/>
              <a:t>上記いずれにも該当する場合、確定申告は不要</a:t>
            </a:r>
            <a:endParaRPr kumimoji="1" lang="ja-JP" altLang="en-US" sz="2400" b="1" dirty="0"/>
          </a:p>
        </p:txBody>
      </p:sp>
      <p:sp>
        <p:nvSpPr>
          <p:cNvPr id="22" name="テキスト ボックス 21">
            <a:extLst>
              <a:ext uri="{FF2B5EF4-FFF2-40B4-BE49-F238E27FC236}">
                <a16:creationId xmlns:a16="http://schemas.microsoft.com/office/drawing/2014/main" id="{B1AE2B3E-F596-EBE2-C8A6-B1AE083DA0ED}"/>
              </a:ext>
            </a:extLst>
          </p:cNvPr>
          <p:cNvSpPr txBox="1"/>
          <p:nvPr/>
        </p:nvSpPr>
        <p:spPr>
          <a:xfrm>
            <a:off x="2265685" y="5654551"/>
            <a:ext cx="8218601" cy="369332"/>
          </a:xfrm>
          <a:prstGeom prst="rect">
            <a:avLst/>
          </a:prstGeom>
          <a:noFill/>
        </p:spPr>
        <p:txBody>
          <a:bodyPr wrap="square">
            <a:spAutoFit/>
          </a:bodyPr>
          <a:lstStyle/>
          <a:p>
            <a:r>
              <a:rPr lang="ja-JP" altLang="en-US" dirty="0"/>
              <a:t>ただし、確定申告をすることにより税金の還付を受けられる場合があります。</a:t>
            </a:r>
          </a:p>
        </p:txBody>
      </p:sp>
      <p:sp>
        <p:nvSpPr>
          <p:cNvPr id="24" name="テキスト ボックス 23">
            <a:extLst>
              <a:ext uri="{FF2B5EF4-FFF2-40B4-BE49-F238E27FC236}">
                <a16:creationId xmlns:a16="http://schemas.microsoft.com/office/drawing/2014/main" id="{D385B389-F43C-2F12-8C93-A0BAED9F4C1D}"/>
              </a:ext>
            </a:extLst>
          </p:cNvPr>
          <p:cNvSpPr txBox="1"/>
          <p:nvPr/>
        </p:nvSpPr>
        <p:spPr>
          <a:xfrm>
            <a:off x="2438818" y="4315761"/>
            <a:ext cx="6857155" cy="523220"/>
          </a:xfrm>
          <a:prstGeom prst="rect">
            <a:avLst/>
          </a:prstGeom>
          <a:noFill/>
        </p:spPr>
        <p:txBody>
          <a:bodyPr wrap="square">
            <a:spAutoFit/>
          </a:bodyPr>
          <a:lstStyle/>
          <a:p>
            <a:r>
              <a:rPr lang="en-US" altLang="ja-JP" sz="1400" dirty="0"/>
              <a:t>※</a:t>
            </a:r>
            <a:r>
              <a:rPr lang="ja-JP" altLang="en-US" sz="1400" dirty="0"/>
              <a:t>外国の法令に基づいて支払われる公的年金等は源泉徴収の対象とならないため、</a:t>
            </a:r>
            <a:endParaRPr lang="en-US" altLang="ja-JP" sz="1400" dirty="0"/>
          </a:p>
          <a:p>
            <a:r>
              <a:rPr lang="en-US" altLang="ja-JP" sz="1400" dirty="0"/>
              <a:t>   </a:t>
            </a:r>
            <a:r>
              <a:rPr lang="ja-JP" altLang="en-US" sz="1400" dirty="0"/>
              <a:t>年金収入の一部に含まれる場合などは確定申告を行う必要がある。</a:t>
            </a:r>
          </a:p>
        </p:txBody>
      </p:sp>
      <p:sp>
        <p:nvSpPr>
          <p:cNvPr id="21" name="テキスト ボックス 20">
            <a:extLst>
              <a:ext uri="{FF2B5EF4-FFF2-40B4-BE49-F238E27FC236}">
                <a16:creationId xmlns:a16="http://schemas.microsoft.com/office/drawing/2014/main" id="{F4314027-3274-37FF-4F0B-ED9F071F3240}"/>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6" name="図 25">
            <a:extLst>
              <a:ext uri="{FF2B5EF4-FFF2-40B4-BE49-F238E27FC236}">
                <a16:creationId xmlns:a16="http://schemas.microsoft.com/office/drawing/2014/main" id="{973D6F10-B1A6-2F61-D2E0-83BCC8BE97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2" name="フッター プレースホルダー 5">
            <a:extLst>
              <a:ext uri="{FF2B5EF4-FFF2-40B4-BE49-F238E27FC236}">
                <a16:creationId xmlns:a16="http://schemas.microsoft.com/office/drawing/2014/main" id="{1B6B1386-E1F9-C765-81D8-0F29491DA33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832223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A8F59-494C-1E3A-F43B-DAA0EC5D0992}"/>
            </a:ext>
          </a:extLst>
        </p:cNvPr>
        <p:cNvGrpSpPr/>
        <p:nvPr/>
      </p:nvGrpSpPr>
      <p:grpSpPr>
        <a:xfrm>
          <a:off x="0" y="0"/>
          <a:ext cx="0" cy="0"/>
          <a:chOff x="0" y="0"/>
          <a:chExt cx="0" cy="0"/>
        </a:xfrm>
      </p:grpSpPr>
      <p:pic>
        <p:nvPicPr>
          <p:cNvPr id="16" name="図 15">
            <a:extLst>
              <a:ext uri="{FF2B5EF4-FFF2-40B4-BE49-F238E27FC236}">
                <a16:creationId xmlns:a16="http://schemas.microsoft.com/office/drawing/2014/main" id="{75353DD4-95AB-79D9-87F7-CB7FC6FB2C1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7306" b="33139"/>
          <a:stretch>
            <a:fillRect/>
          </a:stretch>
        </p:blipFill>
        <p:spPr>
          <a:xfrm>
            <a:off x="649386" y="2291011"/>
            <a:ext cx="10786057" cy="3693957"/>
          </a:xfrm>
          <a:prstGeom prst="rect">
            <a:avLst/>
          </a:prstGeom>
        </p:spPr>
      </p:pic>
      <p:sp>
        <p:nvSpPr>
          <p:cNvPr id="5" name="楕円 4">
            <a:extLst>
              <a:ext uri="{FF2B5EF4-FFF2-40B4-BE49-F238E27FC236}">
                <a16:creationId xmlns:a16="http://schemas.microsoft.com/office/drawing/2014/main" id="{C78EF9B7-33CF-FDBC-8034-E62EDF442E1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BFDB08A-6BFC-B32B-3BF3-3D7532D2B54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0F736B5C-0070-93ED-43CA-5DE1AB20164F}"/>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E9EC823-9316-14B1-4A1F-1114E10858BE}"/>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783347FE-B098-1644-325E-C9169DE8FDFC}"/>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C871B4A-DCCA-1C94-4861-F3AAF14E9684}"/>
                </a:ext>
              </a:extLst>
            </p:cNvPr>
            <p:cNvSpPr txBox="1">
              <a:spLocks noGrp="1" noRot="1" noMove="1" noResize="1" noEditPoints="1" noAdjustHandles="1" noChangeArrowheads="1" noChangeShapeType="1"/>
            </p:cNvSpPr>
            <p:nvPr/>
          </p:nvSpPr>
          <p:spPr>
            <a:xfrm>
              <a:off x="-22176"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21</a:t>
              </a:r>
              <a:r>
                <a:rPr kumimoji="1" lang="ja-JP" altLang="en-US" sz="1400" dirty="0"/>
                <a:t>ページ</a:t>
              </a:r>
            </a:p>
          </p:txBody>
        </p:sp>
      </p:grpSp>
      <p:pic>
        <p:nvPicPr>
          <p:cNvPr id="3" name="図 2">
            <a:extLst>
              <a:ext uri="{FF2B5EF4-FFF2-40B4-BE49-F238E27FC236}">
                <a16:creationId xmlns:a16="http://schemas.microsoft.com/office/drawing/2014/main" id="{38708C67-8BDF-21C8-2FC7-BCD14A179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9" name="テキスト ボックス 18">
            <a:extLst>
              <a:ext uri="{FF2B5EF4-FFF2-40B4-BE49-F238E27FC236}">
                <a16:creationId xmlns:a16="http://schemas.microsoft.com/office/drawing/2014/main" id="{4D0044D8-A3BE-6DAA-7DE9-FA17443C2FE1}"/>
              </a:ext>
            </a:extLst>
          </p:cNvPr>
          <p:cNvSpPr txBox="1">
            <a:spLocks noGrp="1" noRot="1" noMove="1" noResize="1" noEditPoints="1" noAdjustHandles="1" noChangeArrowheads="1" noChangeShapeType="1"/>
          </p:cNvSpPr>
          <p:nvPr/>
        </p:nvSpPr>
        <p:spPr>
          <a:xfrm>
            <a:off x="8067676" y="5617127"/>
            <a:ext cx="3474938" cy="738664"/>
          </a:xfrm>
          <a:prstGeom prst="borderCallout1">
            <a:avLst>
              <a:gd name="adj1" fmla="val -831"/>
              <a:gd name="adj2" fmla="val 3596"/>
              <a:gd name="adj3" fmla="val -44469"/>
              <a:gd name="adj4" fmla="val -4711"/>
            </a:avLst>
          </a:prstGeom>
          <a:solidFill>
            <a:schemeClr val="bg1">
              <a:lumMod val="95000"/>
            </a:schemeClr>
          </a:solidFill>
          <a:ln>
            <a:solidFill>
              <a:schemeClr val="bg1">
                <a:lumMod val="65000"/>
              </a:schemeClr>
            </a:solidFill>
          </a:ln>
        </p:spPr>
        <p:txBody>
          <a:bodyPr wrap="square">
            <a:spAutoFit/>
          </a:bodyPr>
          <a:lstStyle/>
          <a:p>
            <a:r>
              <a:rPr lang="ja-JP" altLang="en-US" sz="1400" b="1" i="0" u="none" strike="noStrike" baseline="0" dirty="0">
                <a:solidFill>
                  <a:srgbClr val="000000"/>
                </a:solidFill>
                <a:latin typeface="UDShinGoPr6N-Regular"/>
              </a:rPr>
              <a:t>法定相続分どおりに相続したと仮定して、</a:t>
            </a:r>
            <a:endParaRPr lang="en-US" altLang="ja-JP" sz="1400" b="1" i="0" u="none" strike="noStrike" baseline="0" dirty="0">
              <a:solidFill>
                <a:srgbClr val="000000"/>
              </a:solidFill>
              <a:latin typeface="UDShinGoPr6N-Regular"/>
            </a:endParaRPr>
          </a:p>
          <a:p>
            <a:r>
              <a:rPr lang="ja-JP" altLang="en-US" sz="1400" b="1" dirty="0">
                <a:solidFill>
                  <a:srgbClr val="000000"/>
                </a:solidFill>
                <a:latin typeface="UDShinGoPr6N-Medium"/>
              </a:rPr>
              <a:t>各人の仮の相続税額を</a:t>
            </a:r>
            <a:r>
              <a:rPr lang="ja-JP" altLang="en-US" sz="1400" b="1" i="0" u="none" strike="noStrike" baseline="0" dirty="0">
                <a:solidFill>
                  <a:srgbClr val="000000"/>
                </a:solidFill>
                <a:latin typeface="UDShinGoPr6N-Regular"/>
              </a:rPr>
              <a:t>計算</a:t>
            </a:r>
            <a:r>
              <a:rPr lang="ja-JP" altLang="en-US" sz="1400" b="1" dirty="0">
                <a:solidFill>
                  <a:srgbClr val="0066FF"/>
                </a:solidFill>
                <a:latin typeface="UDShinGoPr6N-Medium"/>
              </a:rPr>
              <a:t> </a:t>
            </a:r>
            <a:endParaRPr lang="en-US" altLang="ja-JP" sz="1400" b="1" dirty="0">
              <a:solidFill>
                <a:srgbClr val="0066FF"/>
              </a:solidFill>
              <a:latin typeface="UDShinGoPr6N-Medium"/>
            </a:endParaRPr>
          </a:p>
          <a:p>
            <a:r>
              <a:rPr lang="ja-JP" altLang="en-US" sz="1400" b="1" dirty="0">
                <a:solidFill>
                  <a:srgbClr val="384A9D"/>
                </a:solidFill>
                <a:latin typeface="UDShinGoPr6N-Medium"/>
              </a:rPr>
              <a:t>➡</a:t>
            </a:r>
            <a:r>
              <a:rPr lang="ja-JP" altLang="en-US" sz="1400" b="1" dirty="0">
                <a:solidFill>
                  <a:srgbClr val="0066FF"/>
                </a:solidFill>
                <a:latin typeface="UDShinGoPr6N-Medium"/>
              </a:rPr>
              <a:t> </a:t>
            </a:r>
            <a:r>
              <a:rPr lang="ja-JP" altLang="en-US" sz="1400" b="1" dirty="0">
                <a:solidFill>
                  <a:srgbClr val="000000"/>
                </a:solidFill>
                <a:latin typeface="UDShinGoPr6N-Medium"/>
              </a:rPr>
              <a:t>合計して相続税の総額を算出。</a:t>
            </a:r>
            <a:endParaRPr lang="ja-JP" altLang="en-US" sz="1400" b="1" dirty="0"/>
          </a:p>
        </p:txBody>
      </p:sp>
      <p:grpSp>
        <p:nvGrpSpPr>
          <p:cNvPr id="14" name="グループ化 13">
            <a:extLst>
              <a:ext uri="{FF2B5EF4-FFF2-40B4-BE49-F238E27FC236}">
                <a16:creationId xmlns:a16="http://schemas.microsoft.com/office/drawing/2014/main" id="{6D5F98C7-B6B6-CCB6-8E12-A1BF4FA3F4C4}"/>
              </a:ext>
            </a:extLst>
          </p:cNvPr>
          <p:cNvGrpSpPr/>
          <p:nvPr/>
        </p:nvGrpSpPr>
        <p:grpSpPr>
          <a:xfrm>
            <a:off x="444679" y="1724094"/>
            <a:ext cx="9657265" cy="555624"/>
            <a:chOff x="436660" y="1769244"/>
            <a:chExt cx="9657265" cy="555624"/>
          </a:xfrm>
        </p:grpSpPr>
        <p:grpSp>
          <p:nvGrpSpPr>
            <p:cNvPr id="2" name="グループ化 1">
              <a:extLst>
                <a:ext uri="{FF2B5EF4-FFF2-40B4-BE49-F238E27FC236}">
                  <a16:creationId xmlns:a16="http://schemas.microsoft.com/office/drawing/2014/main" id="{87DFDCB6-8D81-8D44-5F9D-02E756793DE9}"/>
                </a:ext>
              </a:extLst>
            </p:cNvPr>
            <p:cNvGrpSpPr/>
            <p:nvPr/>
          </p:nvGrpSpPr>
          <p:grpSpPr>
            <a:xfrm>
              <a:off x="436660" y="1769244"/>
              <a:ext cx="4602968" cy="555624"/>
              <a:chOff x="668991" y="1966346"/>
              <a:chExt cx="2613116" cy="555624"/>
            </a:xfrm>
          </p:grpSpPr>
          <p:sp>
            <p:nvSpPr>
              <p:cNvPr id="11" name="テキスト ボックス 10">
                <a:extLst>
                  <a:ext uri="{FF2B5EF4-FFF2-40B4-BE49-F238E27FC236}">
                    <a16:creationId xmlns:a16="http://schemas.microsoft.com/office/drawing/2014/main" id="{E23F8EB4-43B3-4BA5-5156-7805237C0659}"/>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8778EFF-9CFE-302A-EC22-AEEC13596636}"/>
                  </a:ext>
                </a:extLst>
              </p:cNvPr>
              <p:cNvSpPr txBox="1"/>
              <p:nvPr/>
            </p:nvSpPr>
            <p:spPr>
              <a:xfrm>
                <a:off x="989640" y="1998750"/>
                <a:ext cx="2292467" cy="523220"/>
              </a:xfrm>
              <a:prstGeom prst="rect">
                <a:avLst/>
              </a:prstGeom>
              <a:noFill/>
            </p:spPr>
            <p:txBody>
              <a:bodyPr wrap="square">
                <a:spAutoFit/>
              </a:bodyPr>
              <a:lstStyle/>
              <a:p>
                <a:r>
                  <a:rPr lang="ja-JP" altLang="en-US" sz="2800" b="1" dirty="0">
                    <a:latin typeface="PUDShinGoPr6N-Medium"/>
                  </a:rPr>
                  <a:t>相続税の計算方法</a:t>
                </a:r>
                <a:endParaRPr lang="ja-JP" altLang="en-US" sz="2800" b="1" dirty="0"/>
              </a:p>
            </p:txBody>
          </p:sp>
        </p:grpSp>
        <p:sp>
          <p:nvSpPr>
            <p:cNvPr id="21" name="テキスト ボックス 20">
              <a:extLst>
                <a:ext uri="{FF2B5EF4-FFF2-40B4-BE49-F238E27FC236}">
                  <a16:creationId xmlns:a16="http://schemas.microsoft.com/office/drawing/2014/main" id="{FCBCA431-1180-203A-CEE3-01730679B47E}"/>
                </a:ext>
              </a:extLst>
            </p:cNvPr>
            <p:cNvSpPr txBox="1"/>
            <p:nvPr/>
          </p:nvSpPr>
          <p:spPr>
            <a:xfrm>
              <a:off x="4060409" y="1855964"/>
              <a:ext cx="6033516" cy="400110"/>
            </a:xfrm>
            <a:prstGeom prst="rect">
              <a:avLst/>
            </a:prstGeom>
            <a:solidFill>
              <a:srgbClr val="DEDEEE"/>
            </a:solidFill>
          </p:spPr>
          <p:txBody>
            <a:bodyPr wrap="square">
              <a:spAutoFit/>
            </a:bodyPr>
            <a:lstStyle/>
            <a:p>
              <a:pPr algn="ctr"/>
              <a:r>
                <a:rPr lang="ja-JP" altLang="en-US" sz="2000" b="1" i="0" u="none" strike="noStrike" baseline="0" dirty="0">
                  <a:latin typeface="PUDShinGoPr6N-Medium"/>
                </a:rPr>
                <a:t>法定相続人が配偶者と子ども２人の計３人の場合</a:t>
              </a:r>
              <a:endParaRPr lang="ja-JP" altLang="en-US" sz="4400" b="1" dirty="0"/>
            </a:p>
          </p:txBody>
        </p:sp>
      </p:grpSp>
      <p:sp>
        <p:nvSpPr>
          <p:cNvPr id="20" name="テキスト ボックス 19">
            <a:extLst>
              <a:ext uri="{FF2B5EF4-FFF2-40B4-BE49-F238E27FC236}">
                <a16:creationId xmlns:a16="http://schemas.microsoft.com/office/drawing/2014/main" id="{E035EFCB-AF22-C4A7-EE5B-DC9DC205DA52}"/>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C9DFE47B-E8D6-F5BF-4661-7705C521155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pic>
        <p:nvPicPr>
          <p:cNvPr id="15" name="図 14">
            <a:extLst>
              <a:ext uri="{FF2B5EF4-FFF2-40B4-BE49-F238E27FC236}">
                <a16:creationId xmlns:a16="http://schemas.microsoft.com/office/drawing/2014/main" id="{217310FB-6E05-FEFB-CD8F-0178AC0CA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Tree>
    <p:extLst>
      <p:ext uri="{BB962C8B-B14F-4D97-AF65-F5344CB8AC3E}">
        <p14:creationId xmlns:p14="http://schemas.microsoft.com/office/powerpoint/2010/main" val="3481206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6A542-055F-AB5A-99D2-527A91796D5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9757ADAC-6EBF-476A-3053-488C11172C7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377225F-41D2-76F1-2178-B04EC0572821}"/>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394EFCEE-6D7B-87CF-FC93-852B3EAF214D}"/>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8270815-8553-0715-30F6-58F4DC0C4479}"/>
              </a:ext>
            </a:extLst>
          </p:cNvPr>
          <p:cNvGrpSpPr>
            <a:grpSpLocks noGrp="1" noUngrp="1" noRot="1" noMove="1" noResize="1"/>
          </p:cNvGrpSpPr>
          <p:nvPr/>
        </p:nvGrpSpPr>
        <p:grpSpPr>
          <a:xfrm>
            <a:off x="-11289" y="6176283"/>
            <a:ext cx="1823355" cy="662925"/>
            <a:chOff x="-22175" y="5980339"/>
            <a:chExt cx="1823355" cy="662925"/>
          </a:xfrm>
        </p:grpSpPr>
        <p:sp>
          <p:nvSpPr>
            <p:cNvPr id="7" name="フッター プレースホルダー 5">
              <a:extLst>
                <a:ext uri="{FF2B5EF4-FFF2-40B4-BE49-F238E27FC236}">
                  <a16:creationId xmlns:a16="http://schemas.microsoft.com/office/drawing/2014/main" id="{DBAECF71-D165-6E32-A160-C9BDAE97F0D1}"/>
                </a:ext>
              </a:extLst>
            </p:cNvPr>
            <p:cNvSpPr txBox="1">
              <a:spLocks noGrp="1" noRot="1" noMove="1" noResize="1" noEditPoints="1" noAdjustHandles="1" noChangeArrowheads="1" noChangeShapeType="1"/>
            </p:cNvSpPr>
            <p:nvPr/>
          </p:nvSpPr>
          <p:spPr>
            <a:xfrm>
              <a:off x="-22175"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B9341E9-7670-6E69-9170-5B9EDDFFBE2B}"/>
                </a:ext>
              </a:extLst>
            </p:cNvPr>
            <p:cNvSpPr txBox="1">
              <a:spLocks noGrp="1" noRot="1" noMove="1" noResize="1" noEditPoints="1" noAdjustHandles="1" noChangeArrowheads="1" noChangeShapeType="1"/>
            </p:cNvSpPr>
            <p:nvPr/>
          </p:nvSpPr>
          <p:spPr>
            <a:xfrm>
              <a:off x="-22038"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21</a:t>
              </a:r>
              <a:r>
                <a:rPr kumimoji="1" lang="ja-JP" altLang="en-US" sz="1400" dirty="0"/>
                <a:t>ページ</a:t>
              </a:r>
            </a:p>
          </p:txBody>
        </p:sp>
      </p:grpSp>
      <p:pic>
        <p:nvPicPr>
          <p:cNvPr id="3" name="図 2">
            <a:extLst>
              <a:ext uri="{FF2B5EF4-FFF2-40B4-BE49-F238E27FC236}">
                <a16:creationId xmlns:a16="http://schemas.microsoft.com/office/drawing/2014/main" id="{87A1623F-2829-0434-688C-177936A2BD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0" name="図 9">
            <a:extLst>
              <a:ext uri="{FF2B5EF4-FFF2-40B4-BE49-F238E27FC236}">
                <a16:creationId xmlns:a16="http://schemas.microsoft.com/office/drawing/2014/main" id="{27F3F36C-53E2-3899-18A5-10D90B6202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grpSp>
        <p:nvGrpSpPr>
          <p:cNvPr id="2" name="グループ化 1">
            <a:extLst>
              <a:ext uri="{FF2B5EF4-FFF2-40B4-BE49-F238E27FC236}">
                <a16:creationId xmlns:a16="http://schemas.microsoft.com/office/drawing/2014/main" id="{53FFC856-88EC-4D01-988A-96A39A24E459}"/>
              </a:ext>
            </a:extLst>
          </p:cNvPr>
          <p:cNvGrpSpPr/>
          <p:nvPr/>
        </p:nvGrpSpPr>
        <p:grpSpPr>
          <a:xfrm>
            <a:off x="1659035" y="1716500"/>
            <a:ext cx="3998815" cy="568324"/>
            <a:chOff x="668991" y="1966346"/>
            <a:chExt cx="2270137" cy="568324"/>
          </a:xfrm>
        </p:grpSpPr>
        <p:sp>
          <p:nvSpPr>
            <p:cNvPr id="11" name="テキスト ボックス 10">
              <a:extLst>
                <a:ext uri="{FF2B5EF4-FFF2-40B4-BE49-F238E27FC236}">
                  <a16:creationId xmlns:a16="http://schemas.microsoft.com/office/drawing/2014/main" id="{135A2CF6-40A5-05B5-AAB2-4D60595D2144}"/>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0AF6EDA-0BDA-77DE-4F15-EA7815198F53}"/>
                </a:ext>
              </a:extLst>
            </p:cNvPr>
            <p:cNvSpPr txBox="1"/>
            <p:nvPr/>
          </p:nvSpPr>
          <p:spPr>
            <a:xfrm>
              <a:off x="989641" y="2011450"/>
              <a:ext cx="1949487" cy="523220"/>
            </a:xfrm>
            <a:prstGeom prst="rect">
              <a:avLst/>
            </a:prstGeom>
            <a:noFill/>
          </p:spPr>
          <p:txBody>
            <a:bodyPr wrap="square">
              <a:spAutoFit/>
            </a:bodyPr>
            <a:lstStyle/>
            <a:p>
              <a:r>
                <a:rPr lang="ja-JP" altLang="en-US" sz="2800" b="1" dirty="0">
                  <a:latin typeface="PUDShinGoPr6N-Medium"/>
                </a:rPr>
                <a:t>相続税の計算方法</a:t>
              </a:r>
              <a:endParaRPr lang="ja-JP" altLang="en-US" sz="2800" b="1" dirty="0"/>
            </a:p>
          </p:txBody>
        </p:sp>
      </p:grpSp>
      <p:grpSp>
        <p:nvGrpSpPr>
          <p:cNvPr id="17" name="グループ化 16">
            <a:extLst>
              <a:ext uri="{FF2B5EF4-FFF2-40B4-BE49-F238E27FC236}">
                <a16:creationId xmlns:a16="http://schemas.microsoft.com/office/drawing/2014/main" id="{AECC2A16-76E5-D025-D9FE-6EE47DAB89DC}"/>
              </a:ext>
            </a:extLst>
          </p:cNvPr>
          <p:cNvGrpSpPr>
            <a:grpSpLocks noGrp="1" noUngrp="1" noRot="1" noMove="1" noResize="1"/>
          </p:cNvGrpSpPr>
          <p:nvPr/>
        </p:nvGrpSpPr>
        <p:grpSpPr>
          <a:xfrm>
            <a:off x="2373925" y="2328754"/>
            <a:ext cx="7444149" cy="3994938"/>
            <a:chOff x="2542336" y="2351462"/>
            <a:chExt cx="7444149" cy="3994938"/>
          </a:xfrm>
        </p:grpSpPr>
        <p:pic>
          <p:nvPicPr>
            <p:cNvPr id="15" name="図 14">
              <a:extLst>
                <a:ext uri="{FF2B5EF4-FFF2-40B4-BE49-F238E27FC236}">
                  <a16:creationId xmlns:a16="http://schemas.microsoft.com/office/drawing/2014/main" id="{966D2B89-1525-7383-FA86-77002046F43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2612375" y="2743605"/>
              <a:ext cx="7374110" cy="3602795"/>
            </a:xfrm>
            <a:prstGeom prst="rect">
              <a:avLst/>
            </a:prstGeom>
          </p:spPr>
        </p:pic>
        <p:sp>
          <p:nvSpPr>
            <p:cNvPr id="16" name="テキスト ボックス 15">
              <a:extLst>
                <a:ext uri="{FF2B5EF4-FFF2-40B4-BE49-F238E27FC236}">
                  <a16:creationId xmlns:a16="http://schemas.microsoft.com/office/drawing/2014/main" id="{00E11215-0D49-AC51-641D-BF44B5AFA69C}"/>
                </a:ext>
              </a:extLst>
            </p:cNvPr>
            <p:cNvSpPr txBox="1">
              <a:spLocks noGrp="1" noRot="1" noMove="1" noResize="1" noEditPoints="1" noAdjustHandles="1" noChangeArrowheads="1" noChangeShapeType="1"/>
            </p:cNvSpPr>
            <p:nvPr/>
          </p:nvSpPr>
          <p:spPr>
            <a:xfrm>
              <a:off x="2542336" y="2351462"/>
              <a:ext cx="4440328"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t>相続税の速算表　</a:t>
              </a:r>
              <a:r>
                <a:rPr lang="en-US" altLang="ja-JP" sz="2400" b="1" dirty="0">
                  <a:latin typeface="PUDShinGoPr6N-Medium"/>
                </a:rPr>
                <a:t>A×B</a:t>
              </a:r>
              <a:r>
                <a:rPr lang="ja-JP" altLang="en-US" sz="2400" b="1" dirty="0">
                  <a:latin typeface="PUDShinGoPr6N-Medium"/>
                </a:rPr>
                <a:t>－</a:t>
              </a:r>
              <a:r>
                <a:rPr lang="en-US" altLang="ja-JP" sz="2400" b="1" dirty="0">
                  <a:latin typeface="PUDShinGoPr6N-Medium"/>
                </a:rPr>
                <a:t>C</a:t>
              </a:r>
              <a:endParaRPr kumimoji="1" lang="ja-JP" altLang="en-US" sz="2400" dirty="0"/>
            </a:p>
          </p:txBody>
        </p:sp>
      </p:grpSp>
      <p:sp>
        <p:nvSpPr>
          <p:cNvPr id="28" name="テキスト ボックス 27">
            <a:extLst>
              <a:ext uri="{FF2B5EF4-FFF2-40B4-BE49-F238E27FC236}">
                <a16:creationId xmlns:a16="http://schemas.microsoft.com/office/drawing/2014/main" id="{56EE5E25-D993-EB37-4296-17237478CA2E}"/>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81D1D2F4-2449-2E0C-6910-F58A0F007D0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395551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68D51-902F-17B4-87E9-DE5466F9BD3D}"/>
            </a:ext>
          </a:extLst>
        </p:cNvPr>
        <p:cNvGrpSpPr/>
        <p:nvPr/>
      </p:nvGrpSpPr>
      <p:grpSpPr>
        <a:xfrm>
          <a:off x="0" y="0"/>
          <a:ext cx="0" cy="0"/>
          <a:chOff x="0" y="0"/>
          <a:chExt cx="0" cy="0"/>
        </a:xfrm>
      </p:grpSpPr>
      <p:sp>
        <p:nvSpPr>
          <p:cNvPr id="30" name="楕円 29">
            <a:extLst>
              <a:ext uri="{FF2B5EF4-FFF2-40B4-BE49-F238E27FC236}">
                <a16:creationId xmlns:a16="http://schemas.microsoft.com/office/drawing/2014/main" id="{587D5030-5F95-21A1-B1DF-EC616D34A10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5581C970-D5C0-96CF-7BC3-7A289E7089DD}"/>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2D4A43BA-418A-6440-5541-05F2DF79B058}"/>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C7CC014-B179-0679-6589-16E99B9F42CD}"/>
                </a:ext>
              </a:extLst>
            </p:cNvPr>
            <p:cNvSpPr txBox="1">
              <a:spLocks noGrp="1" noRot="1" noMove="1" noResize="1" noEditPoints="1" noAdjustHandles="1" noChangeArrowheads="1" noChangeShapeType="1"/>
            </p:cNvSpPr>
            <p:nvPr/>
          </p:nvSpPr>
          <p:spPr>
            <a:xfrm>
              <a:off x="-22038"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21</a:t>
              </a:r>
              <a:r>
                <a:rPr kumimoji="1" lang="ja-JP" altLang="en-US" sz="1400" dirty="0"/>
                <a:t>ページ</a:t>
              </a:r>
            </a:p>
          </p:txBody>
        </p:sp>
      </p:grpSp>
      <p:pic>
        <p:nvPicPr>
          <p:cNvPr id="3" name="図 2">
            <a:extLst>
              <a:ext uri="{FF2B5EF4-FFF2-40B4-BE49-F238E27FC236}">
                <a16:creationId xmlns:a16="http://schemas.microsoft.com/office/drawing/2014/main" id="{C9EDD448-EDE7-FC57-266C-1749CD0630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21" name="テキスト ボックス 20">
            <a:extLst>
              <a:ext uri="{FF2B5EF4-FFF2-40B4-BE49-F238E27FC236}">
                <a16:creationId xmlns:a16="http://schemas.microsoft.com/office/drawing/2014/main" id="{33594F1C-1679-9DAC-2D7E-53257C600C8C}"/>
              </a:ext>
            </a:extLst>
          </p:cNvPr>
          <p:cNvSpPr txBox="1"/>
          <p:nvPr/>
        </p:nvSpPr>
        <p:spPr>
          <a:xfrm>
            <a:off x="1267249" y="3688299"/>
            <a:ext cx="9601678" cy="707886"/>
          </a:xfrm>
          <a:prstGeom prst="rect">
            <a:avLst/>
          </a:prstGeom>
          <a:noFill/>
        </p:spPr>
        <p:txBody>
          <a:bodyPr wrap="square">
            <a:spAutoFit/>
          </a:bodyPr>
          <a:lstStyle/>
          <a:p>
            <a:pPr algn="l"/>
            <a:r>
              <a:rPr lang="ja-JP" altLang="en-US" sz="2000" i="0" u="none" strike="noStrike" baseline="0" dirty="0">
                <a:latin typeface="PUDShinGoPr6N-Light"/>
              </a:rPr>
              <a:t>配偶者については、実際に取得した</a:t>
            </a:r>
            <a:r>
              <a:rPr lang="ja-JP" altLang="en-US" sz="2000" b="1" i="0" u="none" strike="noStrike" baseline="0" dirty="0">
                <a:latin typeface="PUDShinGoPr6N-Light"/>
              </a:rPr>
              <a:t>正味の遺産額が</a:t>
            </a:r>
            <a:r>
              <a:rPr lang="en-US" altLang="ja-JP" sz="2000" b="1" i="0" u="none" strike="noStrike" baseline="0" dirty="0">
                <a:highlight>
                  <a:srgbClr val="FFFCDB"/>
                </a:highlight>
                <a:latin typeface="PUDShinGoPr6N-Light"/>
              </a:rPr>
              <a:t>1 </a:t>
            </a:r>
            <a:r>
              <a:rPr lang="ja-JP" altLang="en-US" sz="2000" b="1" i="0" u="none" strike="noStrike" baseline="0" dirty="0">
                <a:highlight>
                  <a:srgbClr val="FFFCDB"/>
                </a:highlight>
                <a:latin typeface="PUDShinGoPr6N-Light"/>
              </a:rPr>
              <a:t>億</a:t>
            </a:r>
            <a:r>
              <a:rPr lang="en-US" altLang="ja-JP" sz="2000" b="1" i="0" u="none" strike="noStrike" baseline="0" dirty="0">
                <a:highlight>
                  <a:srgbClr val="FFFCDB"/>
                </a:highlight>
                <a:latin typeface="PUDShinGoPr6N-Light"/>
              </a:rPr>
              <a:t>6,000 </a:t>
            </a:r>
            <a:r>
              <a:rPr lang="ja-JP" altLang="en-US" sz="2000" b="1" i="0" u="none" strike="noStrike" baseline="0" dirty="0">
                <a:highlight>
                  <a:srgbClr val="FFFCDB"/>
                </a:highlight>
                <a:latin typeface="PUDShinGoPr6N-Light"/>
              </a:rPr>
              <a:t>万円以下</a:t>
            </a:r>
            <a:r>
              <a:rPr lang="ja-JP" altLang="en-US" sz="2000" i="0" u="none" strike="noStrike" baseline="0" dirty="0">
                <a:latin typeface="PUDShinGoPr6N-Light"/>
              </a:rPr>
              <a:t>か、</a:t>
            </a:r>
            <a:endParaRPr lang="en-US" altLang="ja-JP" sz="2000" i="0" u="none" strike="noStrike" baseline="0" dirty="0">
              <a:latin typeface="PUDShinGoPr6N-Light"/>
            </a:endParaRPr>
          </a:p>
          <a:p>
            <a:pPr algn="l"/>
            <a:r>
              <a:rPr lang="ja-JP" altLang="en-US" sz="2000" b="1" i="0" u="none" strike="noStrike" baseline="0" dirty="0">
                <a:latin typeface="PUDShinGoPr6N-Light"/>
              </a:rPr>
              <a:t>配偶者の</a:t>
            </a:r>
            <a:r>
              <a:rPr lang="ja-JP" altLang="en-US" sz="2000" b="1" i="0" u="none" strike="noStrike" baseline="0" dirty="0">
                <a:highlight>
                  <a:srgbClr val="FFFCDB"/>
                </a:highlight>
                <a:latin typeface="PUDShinGoPr6N-Light"/>
              </a:rPr>
              <a:t>法定相続分相当額まで</a:t>
            </a:r>
            <a:r>
              <a:rPr lang="ja-JP" altLang="en-US" sz="2000" i="0" u="none" strike="noStrike" baseline="0" dirty="0">
                <a:latin typeface="PUDShinGoPr6N-Light"/>
              </a:rPr>
              <a:t>であれば、相続税はかかりません。</a:t>
            </a:r>
            <a:endParaRPr lang="ja-JP" altLang="en-US" sz="4400" dirty="0"/>
          </a:p>
        </p:txBody>
      </p:sp>
      <p:sp>
        <p:nvSpPr>
          <p:cNvPr id="2" name="テキスト ボックス 1">
            <a:extLst>
              <a:ext uri="{FF2B5EF4-FFF2-40B4-BE49-F238E27FC236}">
                <a16:creationId xmlns:a16="http://schemas.microsoft.com/office/drawing/2014/main" id="{F7655A2E-896E-FE69-5C70-1A94ED531DF2}"/>
              </a:ext>
            </a:extLst>
          </p:cNvPr>
          <p:cNvSpPr txBox="1"/>
          <p:nvPr/>
        </p:nvSpPr>
        <p:spPr>
          <a:xfrm>
            <a:off x="911677" y="1837249"/>
            <a:ext cx="3019915" cy="523220"/>
          </a:xfrm>
          <a:prstGeom prst="rect">
            <a:avLst/>
          </a:prstGeom>
          <a:noFill/>
        </p:spPr>
        <p:txBody>
          <a:bodyPr wrap="square">
            <a:spAutoFit/>
          </a:bodyPr>
          <a:lstStyle/>
          <a:p>
            <a:r>
              <a:rPr lang="ja-JP" altLang="en-US" sz="2800" b="1" dirty="0">
                <a:solidFill>
                  <a:srgbClr val="384A9D"/>
                </a:solidFill>
              </a:rPr>
              <a:t>■</a:t>
            </a:r>
            <a:r>
              <a:rPr lang="ja-JP" altLang="en-US" sz="2800" b="1" dirty="0"/>
              <a:t> 基礎控除額</a:t>
            </a:r>
          </a:p>
        </p:txBody>
      </p:sp>
      <p:sp>
        <p:nvSpPr>
          <p:cNvPr id="14" name="テキスト ボックス 13">
            <a:extLst>
              <a:ext uri="{FF2B5EF4-FFF2-40B4-BE49-F238E27FC236}">
                <a16:creationId xmlns:a16="http://schemas.microsoft.com/office/drawing/2014/main" id="{0B0AE358-56CC-C89A-CFF5-9EE7AA220DE9}"/>
              </a:ext>
            </a:extLst>
          </p:cNvPr>
          <p:cNvSpPr txBox="1"/>
          <p:nvPr/>
        </p:nvSpPr>
        <p:spPr>
          <a:xfrm>
            <a:off x="950798" y="3201132"/>
            <a:ext cx="3659301" cy="523220"/>
          </a:xfrm>
          <a:prstGeom prst="rect">
            <a:avLst/>
          </a:prstGeom>
          <a:noFill/>
        </p:spPr>
        <p:txBody>
          <a:bodyPr wrap="square">
            <a:spAutoFit/>
          </a:bodyPr>
          <a:lstStyle/>
          <a:p>
            <a:r>
              <a:rPr lang="ja-JP" altLang="en-US" sz="2800" b="1" dirty="0">
                <a:solidFill>
                  <a:srgbClr val="384A9D"/>
                </a:solidFill>
              </a:rPr>
              <a:t>■ </a:t>
            </a:r>
            <a:r>
              <a:rPr lang="ja-JP" altLang="en-US" sz="2800" b="1" dirty="0"/>
              <a:t>配偶者の税額軽減</a:t>
            </a:r>
          </a:p>
        </p:txBody>
      </p:sp>
      <p:grpSp>
        <p:nvGrpSpPr>
          <p:cNvPr id="16" name="グループ化 15">
            <a:extLst>
              <a:ext uri="{FF2B5EF4-FFF2-40B4-BE49-F238E27FC236}">
                <a16:creationId xmlns:a16="http://schemas.microsoft.com/office/drawing/2014/main" id="{38E933D6-62F9-880E-705F-A96F39C8A3D6}"/>
              </a:ext>
            </a:extLst>
          </p:cNvPr>
          <p:cNvGrpSpPr>
            <a:grpSpLocks noGrp="1" noUngrp="1" noRot="1" noMove="1" noResize="1"/>
          </p:cNvGrpSpPr>
          <p:nvPr/>
        </p:nvGrpSpPr>
        <p:grpSpPr>
          <a:xfrm>
            <a:off x="6583765" y="1774930"/>
            <a:ext cx="3840660" cy="1840673"/>
            <a:chOff x="5934993" y="1939905"/>
            <a:chExt cx="3840660" cy="1840673"/>
          </a:xfrm>
        </p:grpSpPr>
        <p:pic>
          <p:nvPicPr>
            <p:cNvPr id="5" name="図 4">
              <a:extLst>
                <a:ext uri="{FF2B5EF4-FFF2-40B4-BE49-F238E27FC236}">
                  <a16:creationId xmlns:a16="http://schemas.microsoft.com/office/drawing/2014/main" id="{1D776570-093A-C201-B758-3E470F96C87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27699"/>
            <a:stretch>
              <a:fillRect/>
            </a:stretch>
          </p:blipFill>
          <p:spPr>
            <a:xfrm>
              <a:off x="5934993" y="2285999"/>
              <a:ext cx="3840660" cy="1494579"/>
            </a:xfrm>
            <a:prstGeom prst="rect">
              <a:avLst/>
            </a:prstGeom>
          </p:spPr>
        </p:pic>
        <p:pic>
          <p:nvPicPr>
            <p:cNvPr id="11" name="図 10">
              <a:extLst>
                <a:ext uri="{FF2B5EF4-FFF2-40B4-BE49-F238E27FC236}">
                  <a16:creationId xmlns:a16="http://schemas.microsoft.com/office/drawing/2014/main" id="{86B1E3F0-1FD6-2812-7A1C-F5628FB8B4C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b="82926"/>
            <a:stretch>
              <a:fillRect/>
            </a:stretch>
          </p:blipFill>
          <p:spPr>
            <a:xfrm>
              <a:off x="5934993" y="1939905"/>
              <a:ext cx="3840660" cy="352940"/>
            </a:xfrm>
            <a:prstGeom prst="rect">
              <a:avLst/>
            </a:prstGeom>
          </p:spPr>
        </p:pic>
      </p:grpSp>
      <p:sp>
        <p:nvSpPr>
          <p:cNvPr id="17" name="テキスト ボックス 16">
            <a:extLst>
              <a:ext uri="{FF2B5EF4-FFF2-40B4-BE49-F238E27FC236}">
                <a16:creationId xmlns:a16="http://schemas.microsoft.com/office/drawing/2014/main" id="{74CA0F37-19FC-CF5D-F24F-B2E8C1689C26}"/>
              </a:ext>
            </a:extLst>
          </p:cNvPr>
          <p:cNvSpPr txBox="1"/>
          <p:nvPr/>
        </p:nvSpPr>
        <p:spPr>
          <a:xfrm>
            <a:off x="1267248" y="2438742"/>
            <a:ext cx="5692352" cy="461665"/>
          </a:xfrm>
          <a:prstGeom prst="rect">
            <a:avLst/>
          </a:prstGeom>
          <a:noFill/>
        </p:spPr>
        <p:txBody>
          <a:bodyPr wrap="square" rtlCol="0">
            <a:spAutoFit/>
          </a:bodyPr>
          <a:lstStyle/>
          <a:p>
            <a:r>
              <a:rPr lang="en-US" altLang="ja-JP" sz="2400" b="1" dirty="0"/>
              <a:t>3,000</a:t>
            </a:r>
            <a:r>
              <a:rPr lang="ja-JP" altLang="en-US" sz="2400" b="1" dirty="0"/>
              <a:t>万円＋</a:t>
            </a:r>
            <a:r>
              <a:rPr lang="en-US" altLang="ja-JP" sz="2400" b="1" dirty="0"/>
              <a:t>600</a:t>
            </a:r>
            <a:r>
              <a:rPr lang="ja-JP" altLang="en-US" sz="2400" b="1" dirty="0"/>
              <a:t>万円</a:t>
            </a:r>
            <a:r>
              <a:rPr lang="en-US" altLang="ja-JP" sz="2400" b="1" dirty="0"/>
              <a:t>×</a:t>
            </a:r>
            <a:r>
              <a:rPr lang="ja-JP" altLang="en-US" sz="2400" b="1" dirty="0"/>
              <a:t>法定相続人数</a:t>
            </a:r>
            <a:endParaRPr kumimoji="1" lang="ja-JP" altLang="en-US" sz="2400" dirty="0"/>
          </a:p>
        </p:txBody>
      </p:sp>
      <p:grpSp>
        <p:nvGrpSpPr>
          <p:cNvPr id="32" name="グループ化 31">
            <a:extLst>
              <a:ext uri="{FF2B5EF4-FFF2-40B4-BE49-F238E27FC236}">
                <a16:creationId xmlns:a16="http://schemas.microsoft.com/office/drawing/2014/main" id="{C394FA25-F82C-9AC8-9529-3238E3AE25AE}"/>
              </a:ext>
            </a:extLst>
          </p:cNvPr>
          <p:cNvGrpSpPr>
            <a:grpSpLocks noGrp="1" noUngrp="1" noRot="1" noMove="1" noResize="1"/>
          </p:cNvGrpSpPr>
          <p:nvPr/>
        </p:nvGrpSpPr>
        <p:grpSpPr>
          <a:xfrm>
            <a:off x="1255385" y="4336441"/>
            <a:ext cx="9260215" cy="1805461"/>
            <a:chOff x="1217285" y="4279291"/>
            <a:chExt cx="9260215" cy="1805461"/>
          </a:xfrm>
        </p:grpSpPr>
        <p:pic>
          <p:nvPicPr>
            <p:cNvPr id="20" name="図 19">
              <a:extLst>
                <a:ext uri="{FF2B5EF4-FFF2-40B4-BE49-F238E27FC236}">
                  <a16:creationId xmlns:a16="http://schemas.microsoft.com/office/drawing/2014/main" id="{95A177DE-FE48-7E5D-E574-21CE822EA9E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2396" r="2126"/>
            <a:stretch>
              <a:fillRect/>
            </a:stretch>
          </p:blipFill>
          <p:spPr>
            <a:xfrm>
              <a:off x="1323074" y="4279291"/>
              <a:ext cx="8659126" cy="1475713"/>
            </a:xfrm>
            <a:prstGeom prst="rect">
              <a:avLst/>
            </a:prstGeom>
          </p:spPr>
        </p:pic>
        <p:sp>
          <p:nvSpPr>
            <p:cNvPr id="23" name="テキスト ボックス 22">
              <a:extLst>
                <a:ext uri="{FF2B5EF4-FFF2-40B4-BE49-F238E27FC236}">
                  <a16:creationId xmlns:a16="http://schemas.microsoft.com/office/drawing/2014/main" id="{D2B2A5A5-4D64-9AF1-B821-724D269109C6}"/>
                </a:ext>
              </a:extLst>
            </p:cNvPr>
            <p:cNvSpPr txBox="1">
              <a:spLocks noGrp="1" noRot="1" noMove="1" noResize="1" noEditPoints="1" noAdjustHandles="1" noChangeArrowheads="1" noChangeShapeType="1"/>
            </p:cNvSpPr>
            <p:nvPr/>
          </p:nvSpPr>
          <p:spPr>
            <a:xfrm>
              <a:off x="1217285" y="5776975"/>
              <a:ext cx="9260215" cy="307777"/>
            </a:xfrm>
            <a:prstGeom prst="rect">
              <a:avLst/>
            </a:prstGeom>
            <a:noFill/>
          </p:spPr>
          <p:txBody>
            <a:bodyPr wrap="square">
              <a:spAutoFit/>
            </a:bodyPr>
            <a:lstStyle/>
            <a:p>
              <a:r>
                <a:rPr lang="ja-JP" altLang="en-US" sz="1400" i="0" u="none" strike="noStrike" baseline="0" dirty="0">
                  <a:latin typeface="PUDShinGoPr6N-Regular"/>
                </a:rPr>
                <a:t>・正味の遺産額とは、遺産総額から非課税財産・葬式費用・債務を控除後の金額で、基礎控除額の控除前の金額。</a:t>
              </a:r>
              <a:endParaRPr lang="ja-JP" altLang="en-US" sz="4400" dirty="0"/>
            </a:p>
          </p:txBody>
        </p:sp>
      </p:grpSp>
      <p:sp>
        <p:nvSpPr>
          <p:cNvPr id="25" name="テキスト ボックス 24">
            <a:extLst>
              <a:ext uri="{FF2B5EF4-FFF2-40B4-BE49-F238E27FC236}">
                <a16:creationId xmlns:a16="http://schemas.microsoft.com/office/drawing/2014/main" id="{990202F3-EFE1-D945-3DBE-6A7AF498F225}"/>
              </a:ext>
            </a:extLst>
          </p:cNvPr>
          <p:cNvSpPr txBox="1">
            <a:spLocks noGrp="1" noRot="1" noMove="1" noResize="1" noEditPoints="1" noAdjustHandles="1" noChangeArrowheads="1" noChangeShapeType="1"/>
          </p:cNvSpPr>
          <p:nvPr/>
        </p:nvSpPr>
        <p:spPr>
          <a:xfrm>
            <a:off x="10214874" y="4675693"/>
            <a:ext cx="1809703" cy="817245"/>
          </a:xfrm>
          <a:prstGeom prst="wedgeRoundRectCallout">
            <a:avLst>
              <a:gd name="adj1" fmla="val -59748"/>
              <a:gd name="adj2" fmla="val 794"/>
              <a:gd name="adj3" fmla="val 16667"/>
            </a:avLst>
          </a:prstGeom>
          <a:noFill/>
          <a:ln>
            <a:solidFill>
              <a:schemeClr val="bg1">
                <a:lumMod val="50000"/>
              </a:schemeClr>
            </a:solidFill>
          </a:ln>
        </p:spPr>
        <p:txBody>
          <a:bodyPr wrap="square" lIns="36000" rIns="36000">
            <a:spAutoFit/>
          </a:bodyPr>
          <a:lstStyle/>
          <a:p>
            <a:pPr algn="l"/>
            <a:r>
              <a:rPr lang="ja-JP" altLang="en-US" sz="1400" i="0" u="none" strike="noStrike" baseline="0" dirty="0">
                <a:latin typeface="UD デジタル 教科書体 NP-B" panose="02020700000000000000" pitchFamily="18" charset="-128"/>
                <a:ea typeface="UD デジタル 教科書体 NP-B" panose="02020700000000000000" pitchFamily="18" charset="-128"/>
              </a:rPr>
              <a:t>配偶者の税額軽減の適用を受けるためには</a:t>
            </a:r>
            <a:r>
              <a:rPr lang="ja-JP" altLang="en-US" sz="1400" i="0" u="none" strike="noStrike" baseline="0" dirty="0">
                <a:highlight>
                  <a:srgbClr val="FFFCDB"/>
                </a:highlight>
                <a:latin typeface="UD デジタル 教科書体 NP-B" panose="02020700000000000000" pitchFamily="18" charset="-128"/>
                <a:ea typeface="UD デジタル 教科書体 NP-B" panose="02020700000000000000" pitchFamily="18" charset="-128"/>
              </a:rPr>
              <a:t>申告が必要</a:t>
            </a:r>
            <a:r>
              <a:rPr lang="ja-JP" altLang="en-US" sz="1400" i="0" u="none" strike="noStrike" baseline="0" dirty="0">
                <a:latin typeface="UD デジタル 教科書体 NP-B" panose="02020700000000000000" pitchFamily="18" charset="-128"/>
                <a:ea typeface="UD デジタル 教科書体 NP-B" panose="02020700000000000000" pitchFamily="18" charset="-128"/>
              </a:rPr>
              <a:t>です。</a:t>
            </a:r>
            <a:endParaRPr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28" name="スライド番号プレースホルダー 3">
            <a:extLst>
              <a:ext uri="{FF2B5EF4-FFF2-40B4-BE49-F238E27FC236}">
                <a16:creationId xmlns:a16="http://schemas.microsoft.com/office/drawing/2014/main" id="{07120C3E-71EF-0320-28D1-24F148D5F87B}"/>
              </a:ext>
            </a:extLst>
          </p:cNvPr>
          <p:cNvSpPr txBox="1">
            <a:spLocks/>
          </p:cNvSpPr>
          <p:nvPr/>
        </p:nvSpPr>
        <p:spPr>
          <a:xfrm>
            <a:off x="4724400" y="6389008"/>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B2026C6C-7459-489F-8BA2-5DB85F4DFAE8}" type="slidenum">
              <a:rPr lang="ja-JP" altLang="en-US" sz="1800" b="1" smtClean="0">
                <a:solidFill>
                  <a:schemeClr val="tx1"/>
                </a:solidFill>
                <a:ea typeface="Meiryo UI" panose="020B0604030504040204" pitchFamily="50" charset="-128"/>
              </a:rPr>
              <a:pPr algn="ctr"/>
              <a:t>9</a:t>
            </a:fld>
            <a:endParaRPr lang="ja-JP" altLang="en-US" sz="1800" b="1" dirty="0">
              <a:solidFill>
                <a:schemeClr val="tx1"/>
              </a:solidFill>
              <a:ea typeface="Meiryo UI" panose="020B0604030504040204" pitchFamily="50" charset="-128"/>
            </a:endParaRPr>
          </a:p>
        </p:txBody>
      </p:sp>
      <p:sp>
        <p:nvSpPr>
          <p:cNvPr id="31" name="フッター プレースホルダー 5">
            <a:extLst>
              <a:ext uri="{FF2B5EF4-FFF2-40B4-BE49-F238E27FC236}">
                <a16:creationId xmlns:a16="http://schemas.microsoft.com/office/drawing/2014/main" id="{B3754318-8350-18F0-C44D-8D5F1632170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pic>
        <p:nvPicPr>
          <p:cNvPr id="15" name="図 14">
            <a:extLst>
              <a:ext uri="{FF2B5EF4-FFF2-40B4-BE49-F238E27FC236}">
                <a16:creationId xmlns:a16="http://schemas.microsoft.com/office/drawing/2014/main" id="{6B201412-6BEF-8F85-D418-6B616CEB51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
        <p:nvSpPr>
          <p:cNvPr id="19" name="テキスト ボックス 18">
            <a:extLst>
              <a:ext uri="{FF2B5EF4-FFF2-40B4-BE49-F238E27FC236}">
                <a16:creationId xmlns:a16="http://schemas.microsoft.com/office/drawing/2014/main" id="{9D2C1F19-6D2C-CD58-9309-A42ED1FE2B87}"/>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6" name="フッター プレースホルダー 5">
            <a:extLst>
              <a:ext uri="{FF2B5EF4-FFF2-40B4-BE49-F238E27FC236}">
                <a16:creationId xmlns:a16="http://schemas.microsoft.com/office/drawing/2014/main" id="{869003B7-095B-06B8-FFA1-F9024F4F0EA0}"/>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1526737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2396</Words>
  <Application>Microsoft Office PowerPoint</Application>
  <PresentationFormat>ワイド画面</PresentationFormat>
  <Paragraphs>240</Paragraphs>
  <Slides>14</Slides>
  <Notes>12</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14</vt:i4>
      </vt:variant>
    </vt:vector>
  </HeadingPairs>
  <TitlesOfParts>
    <vt:vector size="25" baseType="lpstr">
      <vt:lpstr>Meiryo UI</vt:lpstr>
      <vt:lpstr>PUDShinGoPr6N-Light</vt:lpstr>
      <vt:lpstr>PUDShinGoPr6N-Medium</vt:lpstr>
      <vt:lpstr>PUDShinGoPr6N-Regular</vt:lpstr>
      <vt:lpstr>UD デジタル 教科書体 NP-B</vt:lpstr>
      <vt:lpstr>UDShinGoPr6N-Medium</vt:lpstr>
      <vt:lpstr>UDShinGoPr6N-Regular</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渡辺 睦</dc:creator>
  <cp:lastModifiedBy>渡辺 睦</cp:lastModifiedBy>
  <cp:revision>3</cp:revision>
  <dcterms:created xsi:type="dcterms:W3CDTF">2026-08-18T02:41:51Z</dcterms:created>
  <dcterms:modified xsi:type="dcterms:W3CDTF">2026-08-18T03:45:39Z</dcterms:modified>
</cp:coreProperties>
</file>