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53"/>
  </p:notesMasterIdLst>
  <p:handoutMasterIdLst>
    <p:handoutMasterId r:id="rId54"/>
  </p:handoutMasterIdLst>
  <p:sldIdLst>
    <p:sldId id="390" r:id="rId3"/>
    <p:sldId id="446" r:id="rId4"/>
    <p:sldId id="411" r:id="rId5"/>
    <p:sldId id="468" r:id="rId6"/>
    <p:sldId id="463" r:id="rId7"/>
    <p:sldId id="457" r:id="rId8"/>
    <p:sldId id="455" r:id="rId9"/>
    <p:sldId id="476" r:id="rId10"/>
    <p:sldId id="484" r:id="rId11"/>
    <p:sldId id="482" r:id="rId12"/>
    <p:sldId id="467" r:id="rId13"/>
    <p:sldId id="412" r:id="rId14"/>
    <p:sldId id="265" r:id="rId15"/>
    <p:sldId id="413" r:id="rId16"/>
    <p:sldId id="414" r:id="rId17"/>
    <p:sldId id="415" r:id="rId18"/>
    <p:sldId id="416" r:id="rId19"/>
    <p:sldId id="417" r:id="rId20"/>
    <p:sldId id="418" r:id="rId21"/>
    <p:sldId id="419" r:id="rId22"/>
    <p:sldId id="420" r:id="rId23"/>
    <p:sldId id="421" r:id="rId24"/>
    <p:sldId id="422" r:id="rId25"/>
    <p:sldId id="483" r:id="rId26"/>
    <p:sldId id="481" r:id="rId27"/>
    <p:sldId id="352" r:id="rId28"/>
    <p:sldId id="295" r:id="rId29"/>
    <p:sldId id="316" r:id="rId30"/>
    <p:sldId id="399" r:id="rId31"/>
    <p:sldId id="479" r:id="rId32"/>
    <p:sldId id="300" r:id="rId33"/>
    <p:sldId id="458" r:id="rId34"/>
    <p:sldId id="441" r:id="rId35"/>
    <p:sldId id="444" r:id="rId36"/>
    <p:sldId id="445" r:id="rId37"/>
    <p:sldId id="480" r:id="rId38"/>
    <p:sldId id="436" r:id="rId39"/>
    <p:sldId id="437" r:id="rId40"/>
    <p:sldId id="438" r:id="rId41"/>
    <p:sldId id="424" r:id="rId42"/>
    <p:sldId id="435" r:id="rId43"/>
    <p:sldId id="460" r:id="rId44"/>
    <p:sldId id="485" r:id="rId45"/>
    <p:sldId id="425" r:id="rId46"/>
    <p:sldId id="426" r:id="rId47"/>
    <p:sldId id="427" r:id="rId48"/>
    <p:sldId id="478" r:id="rId49"/>
    <p:sldId id="389" r:id="rId50"/>
    <p:sldId id="447" r:id="rId51"/>
    <p:sldId id="461" r:id="rId52"/>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倉田 紀美恵" initials="倉田" lastIdx="1" clrIdx="0">
    <p:extLst>
      <p:ext uri="{19B8F6BF-5375-455C-9EA6-DF929625EA0E}">
        <p15:presenceInfo xmlns:p15="http://schemas.microsoft.com/office/powerpoint/2012/main" userId="倉田 紀美恵"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66"/>
    <a:srgbClr val="CC3300"/>
    <a:srgbClr val="FF5050"/>
    <a:srgbClr val="FFFFCC"/>
    <a:srgbClr val="FF6699"/>
    <a:srgbClr val="FF99CC"/>
    <a:srgbClr val="FF99FF"/>
    <a:srgbClr val="33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76110" autoAdjust="0"/>
  </p:normalViewPr>
  <p:slideViewPr>
    <p:cSldViewPr snapToGrid="0" snapToObjects="1">
      <p:cViewPr varScale="1">
        <p:scale>
          <a:sx n="85" d="100"/>
          <a:sy n="85" d="100"/>
        </p:scale>
        <p:origin x="2496" y="60"/>
      </p:cViewPr>
      <p:guideLst>
        <p:guide orient="horz" pos="2160"/>
        <p:guide pos="2880"/>
      </p:guideLst>
    </p:cSldViewPr>
  </p:slideViewPr>
  <p:outlineViewPr>
    <p:cViewPr>
      <p:scale>
        <a:sx n="33" d="100"/>
        <a:sy n="33" d="100"/>
      </p:scale>
      <p:origin x="0" y="-521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6263774494837"/>
          <c:y val="9.5047898393214189E-2"/>
          <c:w val="0.86676191251821599"/>
          <c:h val="0.76537127586761411"/>
        </c:manualLayout>
      </c:layout>
      <c:barChart>
        <c:barDir val="col"/>
        <c:grouping val="clustered"/>
        <c:varyColors val="0"/>
        <c:ser>
          <c:idx val="0"/>
          <c:order val="0"/>
          <c:spPr>
            <a:solidFill>
              <a:schemeClr val="accent6"/>
            </a:solidFill>
            <a:ln>
              <a:noFill/>
            </a:ln>
            <a:effectLst/>
          </c:spPr>
          <c:invertIfNegative val="0"/>
          <c:cat>
            <c:strRef>
              <c:f>'Sheet1 (2)'!$C$3:$C$7</c:f>
              <c:strCache>
                <c:ptCount val="5"/>
                <c:pt idx="0">
                  <c:v>1963年</c:v>
                </c:pt>
                <c:pt idx="1">
                  <c:v>1981年</c:v>
                </c:pt>
                <c:pt idx="2">
                  <c:v>1998年</c:v>
                </c:pt>
                <c:pt idx="3">
                  <c:v>2012年</c:v>
                </c:pt>
                <c:pt idx="4">
                  <c:v>2024年</c:v>
                </c:pt>
              </c:strCache>
            </c:strRef>
          </c:cat>
          <c:val>
            <c:numRef>
              <c:f>'Sheet1 (2)'!$D$3:$D$7</c:f>
              <c:numCache>
                <c:formatCode>#,##0_ </c:formatCode>
                <c:ptCount val="5"/>
                <c:pt idx="0">
                  <c:v>153</c:v>
                </c:pt>
                <c:pt idx="1">
                  <c:v>1072</c:v>
                </c:pt>
                <c:pt idx="2">
                  <c:v>10158</c:v>
                </c:pt>
                <c:pt idx="3">
                  <c:v>51376</c:v>
                </c:pt>
                <c:pt idx="4">
                  <c:v>95119</c:v>
                </c:pt>
              </c:numCache>
            </c:numRef>
          </c:val>
          <c:extLst>
            <c:ext xmlns:c16="http://schemas.microsoft.com/office/drawing/2014/chart" uri="{C3380CC4-5D6E-409C-BE32-E72D297353CC}">
              <c16:uniqueId val="{00000000-667F-4B61-9D82-F222B086AD5A}"/>
            </c:ext>
          </c:extLst>
        </c:ser>
        <c:dLbls>
          <c:showLegendKey val="0"/>
          <c:showVal val="0"/>
          <c:showCatName val="0"/>
          <c:showSerName val="0"/>
          <c:showPercent val="0"/>
          <c:showBubbleSize val="0"/>
        </c:dLbls>
        <c:gapWidth val="219"/>
        <c:overlap val="-27"/>
        <c:axId val="357162560"/>
        <c:axId val="268157128"/>
      </c:barChart>
      <c:catAx>
        <c:axId val="3571625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（人）</a:t>
                </a:r>
              </a:p>
            </c:rich>
          </c:tx>
          <c:layout>
            <c:manualLayout>
              <c:xMode val="edge"/>
              <c:yMode val="edge"/>
              <c:x val="1.0526717067837101E-3"/>
              <c:y val="1.55530936086619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68157128"/>
        <c:crosses val="autoZero"/>
        <c:auto val="1"/>
        <c:lblAlgn val="ctr"/>
        <c:lblOffset val="100"/>
        <c:noMultiLvlLbl val="0"/>
      </c:catAx>
      <c:valAx>
        <c:axId val="26815712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62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5206373279487"/>
          <c:y val="0.11026706231454005"/>
          <c:w val="0.833911878036522"/>
          <c:h val="0.61426785672562456"/>
        </c:manualLayout>
      </c:layout>
      <c:lineChart>
        <c:grouping val="standard"/>
        <c:varyColors val="0"/>
        <c:ser>
          <c:idx val="0"/>
          <c:order val="0"/>
          <c:tx>
            <c:strRef>
              <c:f>平均寿命!$C$2</c:f>
              <c:strCache>
                <c:ptCount val="1"/>
                <c:pt idx="0">
                  <c:v>男性</c:v>
                </c:pt>
              </c:strCache>
            </c:strRef>
          </c:tx>
          <c:spPr>
            <a:ln w="28575" cap="rnd">
              <a:solidFill>
                <a:schemeClr val="accent1"/>
              </a:solidFill>
              <a:round/>
            </a:ln>
            <a:effectLst/>
          </c:spPr>
          <c:marker>
            <c:symbol val="circle"/>
            <c:size val="5"/>
            <c:spPr>
              <a:solidFill>
                <a:sysClr val="windowText" lastClr="000000"/>
              </a:solidFill>
              <a:ln w="9525">
                <a:solidFill>
                  <a:schemeClr val="accent1"/>
                </a:solidFill>
              </a:ln>
              <a:effectLst/>
            </c:spPr>
          </c:marker>
          <c:cat>
            <c:strRef>
              <c:f>平均寿命!$B$3:$B$5</c:f>
              <c:strCache>
                <c:ptCount val="3"/>
                <c:pt idx="0">
                  <c:v>1950年</c:v>
                </c:pt>
                <c:pt idx="1">
                  <c:v>1975年</c:v>
                </c:pt>
                <c:pt idx="2">
                  <c:v>2023年</c:v>
                </c:pt>
              </c:strCache>
            </c:strRef>
          </c:cat>
          <c:val>
            <c:numRef>
              <c:f>平均寿命!$C$3:$C$5</c:f>
              <c:numCache>
                <c:formatCode>General</c:formatCode>
                <c:ptCount val="3"/>
                <c:pt idx="0" formatCode="0.0_ ">
                  <c:v>58</c:v>
                </c:pt>
                <c:pt idx="1">
                  <c:v>71.7</c:v>
                </c:pt>
                <c:pt idx="2">
                  <c:v>81.099999999999994</c:v>
                </c:pt>
              </c:numCache>
            </c:numRef>
          </c:val>
          <c:smooth val="0"/>
          <c:extLst>
            <c:ext xmlns:c16="http://schemas.microsoft.com/office/drawing/2014/chart" uri="{C3380CC4-5D6E-409C-BE32-E72D297353CC}">
              <c16:uniqueId val="{00000000-2380-4B34-8E0A-2D37E3C56655}"/>
            </c:ext>
          </c:extLst>
        </c:ser>
        <c:ser>
          <c:idx val="1"/>
          <c:order val="1"/>
          <c:tx>
            <c:strRef>
              <c:f>平均寿命!$D$2</c:f>
              <c:strCache>
                <c:ptCount val="1"/>
                <c:pt idx="0">
                  <c:v>女性</c:v>
                </c:pt>
              </c:strCache>
            </c:strRef>
          </c:tx>
          <c:spPr>
            <a:ln w="28575" cap="rnd">
              <a:solidFill>
                <a:schemeClr val="accent2"/>
              </a:solidFill>
              <a:round/>
            </a:ln>
            <a:effectLst/>
          </c:spPr>
          <c:marker>
            <c:symbol val="circle"/>
            <c:size val="5"/>
            <c:spPr>
              <a:solidFill>
                <a:sysClr val="windowText" lastClr="000000"/>
              </a:solidFill>
              <a:ln w="9525">
                <a:solidFill>
                  <a:schemeClr val="accent2"/>
                </a:solidFill>
              </a:ln>
              <a:effectLst/>
            </c:spPr>
          </c:marker>
          <c:cat>
            <c:strRef>
              <c:f>平均寿命!$B$3:$B$5</c:f>
              <c:strCache>
                <c:ptCount val="3"/>
                <c:pt idx="0">
                  <c:v>1950年</c:v>
                </c:pt>
                <c:pt idx="1">
                  <c:v>1975年</c:v>
                </c:pt>
                <c:pt idx="2">
                  <c:v>2023年</c:v>
                </c:pt>
              </c:strCache>
            </c:strRef>
          </c:cat>
          <c:val>
            <c:numRef>
              <c:f>平均寿命!$D$3:$D$5</c:f>
              <c:numCache>
                <c:formatCode>General</c:formatCode>
                <c:ptCount val="3"/>
                <c:pt idx="0">
                  <c:v>61.5</c:v>
                </c:pt>
                <c:pt idx="1">
                  <c:v>76.900000000000006</c:v>
                </c:pt>
                <c:pt idx="2">
                  <c:v>87.1</c:v>
                </c:pt>
              </c:numCache>
            </c:numRef>
          </c:val>
          <c:smooth val="0"/>
          <c:extLst>
            <c:ext xmlns:c16="http://schemas.microsoft.com/office/drawing/2014/chart" uri="{C3380CC4-5D6E-409C-BE32-E72D297353CC}">
              <c16:uniqueId val="{00000001-2380-4B34-8E0A-2D37E3C56655}"/>
            </c:ext>
          </c:extLst>
        </c:ser>
        <c:dLbls>
          <c:showLegendKey val="0"/>
          <c:showVal val="0"/>
          <c:showCatName val="0"/>
          <c:showSerName val="0"/>
          <c:showPercent val="0"/>
          <c:showBubbleSize val="0"/>
        </c:dLbls>
        <c:marker val="1"/>
        <c:smooth val="0"/>
        <c:axId val="462909400"/>
        <c:axId val="462913336"/>
      </c:lineChart>
      <c:catAx>
        <c:axId val="462909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（歳）</a:t>
                </a:r>
              </a:p>
            </c:rich>
          </c:tx>
          <c:layout>
            <c:manualLayout>
              <c:xMode val="edge"/>
              <c:yMode val="edge"/>
              <c:x val="4.0821388918048387E-2"/>
              <c:y val="1.57942019761557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13336"/>
        <c:crosses val="autoZero"/>
        <c:auto val="1"/>
        <c:lblAlgn val="ctr"/>
        <c:lblOffset val="100"/>
        <c:noMultiLvlLbl val="0"/>
      </c:catAx>
      <c:valAx>
        <c:axId val="46291333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09400"/>
        <c:crosses val="autoZero"/>
        <c:crossBetween val="between"/>
      </c:valAx>
      <c:spPr>
        <a:noFill/>
        <a:ln>
          <a:noFill/>
        </a:ln>
        <a:effectLst/>
      </c:spPr>
    </c:plotArea>
    <c:legend>
      <c:legendPos val="r"/>
      <c:layout>
        <c:manualLayout>
          <c:xMode val="edge"/>
          <c:yMode val="edge"/>
          <c:x val="0.82145110764106677"/>
          <c:y val="0.47973006254715672"/>
          <c:w val="0.12989921612541994"/>
          <c:h val="0.140071964298231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糖尿病</c:v>
                </c:pt>
                <c:pt idx="5">
                  <c:v>肺炎</c:v>
                </c:pt>
                <c:pt idx="6">
                  <c:v>肝疾患</c:v>
                </c:pt>
                <c:pt idx="7">
                  <c:v>心疾患</c:v>
                </c:pt>
                <c:pt idx="8">
                  <c:v>悪性新生物</c:v>
                </c:pt>
              </c:strCache>
            </c:strRef>
          </c:cat>
          <c:val>
            <c:numRef>
              <c:f>Sheet2!$C$2:$C$10</c:f>
              <c:numCache>
                <c:formatCode>General</c:formatCode>
                <c:ptCount val="9"/>
                <c:pt idx="0">
                  <c:v>68.900000000000006</c:v>
                </c:pt>
                <c:pt idx="1">
                  <c:v>44.3</c:v>
                </c:pt>
                <c:pt idx="2">
                  <c:v>41.6</c:v>
                </c:pt>
                <c:pt idx="3">
                  <c:v>35.4</c:v>
                </c:pt>
                <c:pt idx="4">
                  <c:v>31.8</c:v>
                </c:pt>
                <c:pt idx="5">
                  <c:v>26</c:v>
                </c:pt>
                <c:pt idx="6">
                  <c:v>22.3</c:v>
                </c:pt>
                <c:pt idx="7">
                  <c:v>18.3</c:v>
                </c:pt>
                <c:pt idx="8">
                  <c:v>14.4</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2.8</c:v>
                </c:pt>
                <c:pt idx="2">
                  <c:v>5.8</c:v>
                </c:pt>
                <c:pt idx="3">
                  <c:v>11.6</c:v>
                </c:pt>
                <c:pt idx="4">
                  <c:v>25.9</c:v>
                </c:pt>
                <c:pt idx="5">
                  <c:v>59.6</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a:lstStyle/>
                  <a:p>
                    <a:fld id="{4361E0DC-F0F0-407F-AB55-82C034FDD3AD}"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12.591773900686823</c:v>
                </c:pt>
                <c:pt idx="14">
                  <c:v>11.915332170604092</c:v>
                </c:pt>
                <c:pt idx="15">
                  <c:v>11.396171787035547</c:v>
                </c:pt>
                <c:pt idx="16">
                  <c:v>11.058823529411764</c:v>
                </c:pt>
                <c:pt idx="17">
                  <c:v>10.323010323010323</c:v>
                </c:pt>
                <c:pt idx="18">
                  <c:v>10.022290809327847</c:v>
                </c:pt>
                <c:pt idx="19">
                  <c:v>10.121421607728442</c:v>
                </c:pt>
                <c:pt idx="20">
                  <c:v>10.137867647058824</c:v>
                </c:pt>
                <c:pt idx="21">
                  <c:v>9.9436431368803131</c:v>
                </c:pt>
                <c:pt idx="22">
                  <c:v>9.6119402985074629</c:v>
                </c:pt>
                <c:pt idx="23">
                  <c:v>9.2875715028601142</c:v>
                </c:pt>
                <c:pt idx="24">
                  <c:v>9.1286307053941904</c:v>
                </c:pt>
                <c:pt idx="25">
                  <c:v>9.1619726405333939</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a:lstStyle/>
                  <a:p>
                    <a:fld id="{7A31ED7A-93DD-49FB-9476-7CB1BCE36241}"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61.064182521512592</c:v>
                </c:pt>
                <c:pt idx="14">
                  <c:v>59.529094656730621</c:v>
                </c:pt>
                <c:pt idx="15">
                  <c:v>59.474022840598359</c:v>
                </c:pt>
                <c:pt idx="16">
                  <c:v>59.310344827586206</c:v>
                </c:pt>
                <c:pt idx="17">
                  <c:v>58.907758907758911</c:v>
                </c:pt>
                <c:pt idx="18">
                  <c:v>57.630315500685867</c:v>
                </c:pt>
                <c:pt idx="19">
                  <c:v>55.065142249401752</c:v>
                </c:pt>
                <c:pt idx="20">
                  <c:v>53.602941176470587</c:v>
                </c:pt>
                <c:pt idx="21">
                  <c:v>52.918139268315976</c:v>
                </c:pt>
                <c:pt idx="22">
                  <c:v>52.805970149253731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a:lstStyle/>
                  <a:p>
                    <a:fld id="{48F9B35D-BB02-4A27-AA0F-3FA3868E4588}"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dLbl>
              <c:idx val="16"/>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75C1-4925-AFF2-DF112703A85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26.344043577800587</c:v>
                </c:pt>
                <c:pt idx="14">
                  <c:v>28.555573172665294</c:v>
                </c:pt>
                <c:pt idx="15">
                  <c:v>29.129805372366093</c:v>
                </c:pt>
                <c:pt idx="16">
                  <c:v>29.630831643002026</c:v>
                </c:pt>
                <c:pt idx="17">
                  <c:v>30.76923076923077</c:v>
                </c:pt>
                <c:pt idx="18">
                  <c:v>32.347393689986284</c:v>
                </c:pt>
                <c:pt idx="19">
                  <c:v>34.813436142869804</c:v>
                </c:pt>
                <c:pt idx="20">
                  <c:v>36.259191176470587</c:v>
                </c:pt>
                <c:pt idx="21">
                  <c:v>37.138217594803706</c:v>
                </c:pt>
                <c:pt idx="22">
                  <c:v>37.582089552238806</c:v>
                </c:pt>
                <c:pt idx="23">
                  <c:v>37.899115964638582</c:v>
                </c:pt>
                <c:pt idx="24">
                  <c:v>38.359903909150468</c:v>
                </c:pt>
                <c:pt idx="25">
                  <c:v>38.705598344637316</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Sheet1!$B$2:$B$8</c:f>
              <c:numCache>
                <c:formatCode>#,##0.0000</c:formatCode>
                <c:ptCount val="7"/>
                <c:pt idx="0">
                  <c:v>0.85619999999999996</c:v>
                </c:pt>
                <c:pt idx="1">
                  <c:v>10.333</c:v>
                </c:pt>
                <c:pt idx="2">
                  <c:v>23.777200000000001</c:v>
                </c:pt>
                <c:pt idx="3">
                  <c:v>40.536700000000003</c:v>
                </c:pt>
                <c:pt idx="4">
                  <c:v>52.2286</c:v>
                </c:pt>
                <c:pt idx="5">
                  <c:v>55.633600000000001</c:v>
                </c:pt>
                <c:pt idx="6" formatCode="General">
                  <c:v>73.2</c:v>
                </c:pt>
              </c:numCache>
            </c:numRef>
          </c:val>
          <c:extLst>
            <c:ext xmlns:c16="http://schemas.microsoft.com/office/drawing/2014/chart" uri="{C3380CC4-5D6E-409C-BE32-E72D297353CC}">
              <c16:uniqueId val="{00000000-B07C-4566-B5F5-3DE410007188}"/>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Sheet1!$C$2:$C$8</c:f>
              <c:numCache>
                <c:formatCode>#,##0.0000</c:formatCode>
                <c:ptCount val="7"/>
                <c:pt idx="0">
                  <c:v>2.0758000000000001</c:v>
                </c:pt>
                <c:pt idx="1">
                  <c:v>10.7598</c:v>
                </c:pt>
                <c:pt idx="2">
                  <c:v>18.625399999999999</c:v>
                </c:pt>
                <c:pt idx="3">
                  <c:v>26.606200000000001</c:v>
                </c:pt>
                <c:pt idx="4">
                  <c:v>33.645299999999999</c:v>
                </c:pt>
                <c:pt idx="5">
                  <c:v>42.719299999999997</c:v>
                </c:pt>
                <c:pt idx="6" formatCode="General">
                  <c:v>68.3</c:v>
                </c:pt>
              </c:numCache>
            </c:numRef>
          </c:val>
          <c:extLst>
            <c:ext xmlns:c16="http://schemas.microsoft.com/office/drawing/2014/chart" uri="{C3380CC4-5D6E-409C-BE32-E72D297353CC}">
              <c16:uniqueId val="{00000001-B07C-4566-B5F5-3DE410007188}"/>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Sheet1!$D$2:$D$8</c:f>
              <c:numCache>
                <c:formatCode>#,##0.0000</c:formatCode>
                <c:ptCount val="7"/>
                <c:pt idx="0">
                  <c:v>0</c:v>
                </c:pt>
                <c:pt idx="1">
                  <c:v>0</c:v>
                </c:pt>
                <c:pt idx="2">
                  <c:v>0</c:v>
                </c:pt>
                <c:pt idx="3">
                  <c:v>3.2806000000000002</c:v>
                </c:pt>
                <c:pt idx="4">
                  <c:v>7.5082000000000004</c:v>
                </c:pt>
                <c:pt idx="5">
                  <c:v>11.4163</c:v>
                </c:pt>
                <c:pt idx="6" formatCode="General">
                  <c:v>24.6</c:v>
                </c:pt>
              </c:numCache>
            </c:numRef>
          </c:val>
          <c:extLst>
            <c:ext xmlns:c16="http://schemas.microsoft.com/office/drawing/2014/chart" uri="{C3380CC4-5D6E-409C-BE32-E72D297353CC}">
              <c16:uniqueId val="{00000002-B07C-4566-B5F5-3DE410007188}"/>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Sheet1!$E$2:$E$8</c:f>
              <c:numCache>
                <c:formatCode>#,##0.0000</c:formatCode>
                <c:ptCount val="7"/>
                <c:pt idx="0">
                  <c:v>0.59199999999999997</c:v>
                </c:pt>
                <c:pt idx="1">
                  <c:v>3.8361999999999998</c:v>
                </c:pt>
                <c:pt idx="2">
                  <c:v>5.0212000000000003</c:v>
                </c:pt>
                <c:pt idx="3">
                  <c:v>7.984</c:v>
                </c:pt>
                <c:pt idx="4">
                  <c:v>11.9839</c:v>
                </c:pt>
                <c:pt idx="5">
                  <c:v>22.450399999999998</c:v>
                </c:pt>
                <c:pt idx="6" formatCode="General">
                  <c:v>22.5</c:v>
                </c:pt>
              </c:numCache>
            </c:numRef>
          </c:val>
          <c:extLst>
            <c:ext xmlns:c16="http://schemas.microsoft.com/office/drawing/2014/chart" uri="{C3380CC4-5D6E-409C-BE32-E72D297353CC}">
              <c16:uniqueId val="{00000003-B07C-4566-B5F5-3DE410007188}"/>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0.83366</cdr:x>
      <cdr:y>0.08284</cdr:y>
    </cdr:from>
    <cdr:to>
      <cdr:x>0.98261</cdr:x>
      <cdr:y>0.154</cdr:y>
    </cdr:to>
    <cdr:sp macro="" textlink="">
      <cdr:nvSpPr>
        <cdr:cNvPr id="2" name="テキスト ボックス 16"/>
        <cdr:cNvSpPr txBox="1"/>
      </cdr:nvSpPr>
      <cdr:spPr>
        <a:xfrm xmlns:a="http://schemas.openxmlformats.org/drawingml/2006/main">
          <a:off x="7394805" y="429988"/>
          <a:ext cx="132123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95,119</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cdr:x>
      <cdr:y>0.68668</cdr:y>
    </cdr:from>
    <cdr:to>
      <cdr:x>0.64494</cdr:x>
      <cdr:y>0.75784</cdr:y>
    </cdr:to>
    <cdr:sp macro="" textlink="">
      <cdr:nvSpPr>
        <cdr:cNvPr id="3" name="テキスト ボックス 16"/>
        <cdr:cNvSpPr txBox="1"/>
      </cdr:nvSpPr>
      <cdr:spPr>
        <a:xfrm xmlns:a="http://schemas.openxmlformats.org/drawingml/2006/main">
          <a:off x="4435144" y="3564094"/>
          <a:ext cx="1285637" cy="3693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10,158</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0.30733</cdr:x>
      <cdr:y>0.67195</cdr:y>
    </cdr:from>
    <cdr:to>
      <cdr:x>0.45613</cdr:x>
      <cdr:y>0.74311</cdr:y>
    </cdr:to>
    <cdr:sp macro="" textlink="">
      <cdr:nvSpPr>
        <cdr:cNvPr id="4" name="テキスト ボックス 16"/>
        <cdr:cNvSpPr txBox="1"/>
      </cdr:nvSpPr>
      <cdr:spPr>
        <a:xfrm xmlns:a="http://schemas.openxmlformats.org/drawingml/2006/main">
          <a:off x="2726100" y="3487642"/>
          <a:ext cx="1319899" cy="369346"/>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千人超え</a:t>
          </a:r>
          <a:endParaRPr kumimoji="1"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dr:relSizeAnchor xmlns:cdr="http://schemas.openxmlformats.org/drawingml/2006/chartDrawing">
    <cdr:from>
      <cdr:x>0.16698</cdr:x>
      <cdr:y>0.7826</cdr:y>
    </cdr:from>
    <cdr:to>
      <cdr:x>0.29264</cdr:x>
      <cdr:y>0.85375</cdr:y>
    </cdr:to>
    <cdr:sp macro="" textlink="">
      <cdr:nvSpPr>
        <cdr:cNvPr id="5" name="テキスト ボックス 16"/>
        <cdr:cNvSpPr txBox="1"/>
      </cdr:nvSpPr>
      <cdr:spPr>
        <a:xfrm xmlns:a="http://schemas.openxmlformats.org/drawingml/2006/main">
          <a:off x="1481194" y="4061977"/>
          <a:ext cx="1114642" cy="3692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153</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0.32736</cdr:x>
      <cdr:y>0.75721</cdr:y>
    </cdr:from>
    <cdr:to>
      <cdr:x>0.47547</cdr:x>
      <cdr:y>0.82837</cdr:y>
    </cdr:to>
    <cdr:sp macro="" textlink="">
      <cdr:nvSpPr>
        <cdr:cNvPr id="7" name="テキスト ボックス 16"/>
        <cdr:cNvSpPr txBox="1"/>
      </cdr:nvSpPr>
      <cdr:spPr>
        <a:xfrm xmlns:a="http://schemas.openxmlformats.org/drawingml/2006/main">
          <a:off x="2903778" y="3930194"/>
          <a:ext cx="13137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cs typeface="Meiryo UI" panose="020B0604030504040204" pitchFamily="50" charset="-128"/>
            </a:rPr>
            <a:t>1,072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0.48667</cdr:x>
      <cdr:y>0.60365</cdr:y>
    </cdr:from>
    <cdr:to>
      <cdr:x>0.63546</cdr:x>
      <cdr:y>0.6748</cdr:y>
    </cdr:to>
    <cdr:sp macro="" textlink="">
      <cdr:nvSpPr>
        <cdr:cNvPr id="8" name="テキスト ボックス 16"/>
        <cdr:cNvSpPr txBox="1"/>
      </cdr:nvSpPr>
      <cdr:spPr>
        <a:xfrm xmlns:a="http://schemas.openxmlformats.org/drawingml/2006/main">
          <a:off x="4316888" y="3133148"/>
          <a:ext cx="1319811" cy="369294"/>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0.43123</cdr:x>
      <cdr:y>0.48735</cdr:y>
    </cdr:from>
    <cdr:to>
      <cdr:x>0.53663</cdr:x>
      <cdr:y>0.55232</cdr:y>
    </cdr:to>
    <cdr:sp macro="" textlink="">
      <cdr:nvSpPr>
        <cdr:cNvPr id="2" name="テキスト ボックス 2"/>
        <cdr:cNvSpPr txBox="1"/>
      </cdr:nvSpPr>
      <cdr:spPr>
        <a:xfrm xmlns:a="http://schemas.openxmlformats.org/drawingml/2006/main">
          <a:off x="3746637" y="2770301"/>
          <a:ext cx="915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26</a:t>
          </a:r>
          <a:r>
            <a:rPr lang="en-US" altLang="ja-JP" sz="1800" dirty="0">
              <a:solidFill>
                <a:schemeClr val="tx1"/>
              </a:solidFill>
              <a:latin typeface="Meiryo UI" panose="020B0604030504040204" pitchFamily="50" charset="-128"/>
              <a:ea typeface="Meiryo UI" panose="020B0604030504040204" pitchFamily="50" charset="-128"/>
            </a:rPr>
            <a:t>.0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0.49716</cdr:x>
      <cdr:y>0.40096</cdr:y>
    </cdr:from>
    <cdr:to>
      <cdr:x>0.60347</cdr:x>
      <cdr:y>0.46593</cdr:y>
    </cdr:to>
    <cdr:sp macro="" textlink="">
      <cdr:nvSpPr>
        <cdr:cNvPr id="3" name="テキスト ボックス 2"/>
        <cdr:cNvSpPr txBox="1"/>
      </cdr:nvSpPr>
      <cdr:spPr>
        <a:xfrm xmlns:a="http://schemas.openxmlformats.org/drawingml/2006/main">
          <a:off x="4319420" y="227923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31.8</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0.52915</cdr:x>
      <cdr:y>0.30468</cdr:y>
    </cdr:from>
    <cdr:to>
      <cdr:x>0.63546</cdr:x>
      <cdr:y>0.36965</cdr:y>
    </cdr:to>
    <cdr:sp macro="" textlink="">
      <cdr:nvSpPr>
        <cdr:cNvPr id="4" name="テキスト ボックス 2"/>
        <cdr:cNvSpPr txBox="1"/>
      </cdr:nvSpPr>
      <cdr:spPr>
        <a:xfrm xmlns:a="http://schemas.openxmlformats.org/drawingml/2006/main">
          <a:off x="4597330" y="173194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35.4</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0.5823</cdr:x>
      <cdr:y>0.21657</cdr:y>
    </cdr:from>
    <cdr:to>
      <cdr:x>0.68861</cdr:x>
      <cdr:y>0.28154</cdr:y>
    </cdr:to>
    <cdr:sp macro="" textlink="">
      <cdr:nvSpPr>
        <cdr:cNvPr id="5" name="テキスト ボックス 2"/>
        <cdr:cNvSpPr txBox="1"/>
      </cdr:nvSpPr>
      <cdr:spPr>
        <a:xfrm xmlns:a="http://schemas.openxmlformats.org/drawingml/2006/main">
          <a:off x="5059151" y="123107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41.6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0.86571</cdr:x>
      <cdr:y>0.04004</cdr:y>
    </cdr:from>
    <cdr:to>
      <cdr:x>0.97202</cdr:x>
      <cdr:y>0.10501</cdr:y>
    </cdr:to>
    <cdr:sp macro="" textlink="">
      <cdr:nvSpPr>
        <cdr:cNvPr id="6" name="テキスト ボックス 2"/>
        <cdr:cNvSpPr txBox="1"/>
      </cdr:nvSpPr>
      <cdr:spPr>
        <a:xfrm xmlns:a="http://schemas.openxmlformats.org/drawingml/2006/main">
          <a:off x="7521441" y="2275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68.9</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53" y="2691868"/>
          <a:ext cx="1441289" cy="2081870"/>
        </a:xfrm>
        <a:prstGeom xmlns:a="http://schemas.openxmlformats.org/drawingml/2006/main" prst="rect">
          <a:avLst/>
        </a:prstGeom>
      </cdr:spPr>
    </cdr:pic>
  </cdr:relSizeAnchor>
  <cdr:relSizeAnchor xmlns:cdr="http://schemas.openxmlformats.org/drawingml/2006/chartDrawing">
    <cdr:from>
      <cdr:x>0</cdr:x>
      <cdr:y>0.93478</cdr:y>
    </cdr:from>
    <cdr:to>
      <cdr:x>0.25963</cdr:x>
      <cdr:y>0.9781</cdr:y>
    </cdr:to>
    <cdr:sp macro="" textlink="">
      <cdr:nvSpPr>
        <cdr:cNvPr id="7" name="テキスト ボックス 3">
          <a:extLst xmlns:a="http://schemas.openxmlformats.org/drawingml/2006/main">
            <a:ext uri="{FF2B5EF4-FFF2-40B4-BE49-F238E27FC236}">
              <a16:creationId xmlns:a16="http://schemas.microsoft.com/office/drawing/2014/main" id="{2C460E04-DF8A-869E-5349-6F8ADEF597C2}"/>
            </a:ext>
          </a:extLst>
        </cdr:cNvPr>
        <cdr:cNvSpPr txBox="1"/>
      </cdr:nvSpPr>
      <cdr:spPr>
        <a:xfrm xmlns:a="http://schemas.openxmlformats.org/drawingml/2006/main">
          <a:off x="0" y="5313729"/>
          <a:ext cx="225574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000" dirty="0">
              <a:latin typeface="Meiryo UI" panose="020B0604030504040204" pitchFamily="50" charset="-128"/>
              <a:ea typeface="Meiryo UI" panose="020B0604030504040204" pitchFamily="50" charset="-128"/>
            </a:rPr>
            <a:t>注：「心疾患」は高血圧性のものを除く。</a:t>
          </a:r>
          <a:endParaRPr kumimoji="1" lang="ja-JP" altLang="en-US" sz="1000" dirty="0">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.6</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25</a:t>
          </a:r>
          <a:r>
            <a:rPr lang="en-US" altLang="ja-JP" sz="1800" b="1" dirty="0">
              <a:solidFill>
                <a:schemeClr val="tx1"/>
              </a:solidFill>
              <a:latin typeface="Meiryo UI" panose="020B0604030504040204" pitchFamily="50" charset="-128"/>
              <a:ea typeface="Meiryo UI" panose="020B0604030504040204" pitchFamily="50" charset="-128"/>
            </a:rPr>
            <a:t>.9</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B250FA9-E667-4195-9886-C8D7DC44835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D3EFD42-CB6B-4A0E-859E-A4CFF5D7C73B}"/>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0EE45CC-0838-431A-A9D4-1F82302FF60E}" type="datetimeFigureOut">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1AD62D48-1330-410C-B821-AF54D683EE4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E925E8-F01A-4AC5-A51A-AE0A18FE3A7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E4872D3-F81D-4E25-8C60-D3B3776D4C66}" type="slidenum">
              <a:rPr kumimoji="1" lang="ja-JP" altLang="en-US" smtClean="0"/>
              <a:t>‹#›</a:t>
            </a:fld>
            <a:endParaRPr kumimoji="1" lang="ja-JP" altLang="en-US"/>
          </a:p>
        </p:txBody>
      </p:sp>
    </p:spTree>
    <p:extLst>
      <p:ext uri="{BB962C8B-B14F-4D97-AF65-F5344CB8AC3E}">
        <p14:creationId xmlns:p14="http://schemas.microsoft.com/office/powerpoint/2010/main" val="141473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8.cao.go.jp/kourei/whitepaper/w-2024/gaiyou/06pdf_indexg.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mhlw.go.jp/toukei/list/chinginkouzou_a.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ili.or.jp/lifeplan/lifesecurity/1210.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jili.or.jp/lifeplan/houseeconomy/846.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jili.or.jp/lifeplan/houseeconomy/847.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jili.or.jp/lifeplan/houseeconomy/847.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eiho.or.jp/data/statistics/trend/"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tat.go.jp/data/jinsui/new.html" TargetMode="External"/><Relationship Id="rId4" Type="http://schemas.openxmlformats.org/officeDocument/2006/relationships/hyperlink" Target="https://www.mhlw.go.jp/stf/newpage_43585.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hlw.go.jp/stf/newpage_43585.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security/1043.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ili.or.jp/lifeplan/lifesecurity/1160.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hlw.go.jp/stf/newpage_47780.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ili.or.jp/lifeplan/lifesecurity/1212.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hlw.go.jp/toukei/saikin/hw/kanja/23/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lifeplan/lifesecurity/1119.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stat.go.jp/stat-search/files?page=1&amp;layout=datalist&amp;toukei=00200524&amp;tstat=000000090001&amp;cycle=1&amp;year=20240&amp;month=23070909&amp;tclass1=000001011678" TargetMode="External"/><Relationship Id="rId4" Type="http://schemas.openxmlformats.org/officeDocument/2006/relationships/hyperlink" Target="https://www.mhlw.go.jp/toukei/saikin/hw/kaigo/kyufu/2024/04.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6</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57343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424778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248943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84221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94501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22</a:t>
            </a:fld>
            <a:endParaRPr kumimoji="1" lang="ja-JP" altLang="en-US"/>
          </a:p>
        </p:txBody>
      </p:sp>
    </p:spTree>
    <p:extLst>
      <p:ext uri="{BB962C8B-B14F-4D97-AF65-F5344CB8AC3E}">
        <p14:creationId xmlns:p14="http://schemas.microsoft.com/office/powerpoint/2010/main" val="335339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23</a:t>
            </a:fld>
            <a:endParaRPr kumimoji="1" lang="ja-JP" altLang="en-US"/>
          </a:p>
        </p:txBody>
      </p:sp>
    </p:spTree>
    <p:extLst>
      <p:ext uri="{BB962C8B-B14F-4D97-AF65-F5344CB8AC3E}">
        <p14:creationId xmlns:p14="http://schemas.microsoft.com/office/powerpoint/2010/main" val="298153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18C5-67CA-C923-968F-F504B8C759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B0B568-3F7A-6C9B-AC9F-D70FE1719A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EE7ACB-FBAA-773E-3E52-C05A9EBE0AFE}"/>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賃金構造基本統計調査　結果の概要｜厚生労働省</a:t>
            </a:r>
            <a:endParaRPr kumimoji="1" lang="ja-JP" altLang="en-US" dirty="0"/>
          </a:p>
        </p:txBody>
      </p:sp>
      <p:sp>
        <p:nvSpPr>
          <p:cNvPr id="4" name="スライド番号プレースホルダー 3">
            <a:extLst>
              <a:ext uri="{FF2B5EF4-FFF2-40B4-BE49-F238E27FC236}">
                <a16:creationId xmlns:a16="http://schemas.microsoft.com/office/drawing/2014/main" id="{93BC369C-E17D-333E-AB7B-BEAD270E0EC2}"/>
              </a:ext>
            </a:extLst>
          </p:cNvPr>
          <p:cNvSpPr>
            <a:spLocks noGrp="1"/>
          </p:cNvSpPr>
          <p:nvPr>
            <p:ph type="sldNum" sz="quarter" idx="5"/>
          </p:nvPr>
        </p:nvSpPr>
        <p:spPr/>
        <p:txBody>
          <a:bodyPr/>
          <a:lstStyle/>
          <a:p>
            <a:fld id="{5BCF20F6-02F4-5F40-A8D1-3F65F449E5E0}" type="slidenum">
              <a:rPr kumimoji="1" lang="ja-JP" altLang="en-US" smtClean="0"/>
              <a:t>24</a:t>
            </a:fld>
            <a:endParaRPr kumimoji="1" lang="ja-JP" altLang="en-US"/>
          </a:p>
        </p:txBody>
      </p:sp>
    </p:spTree>
    <p:extLst>
      <p:ext uri="{BB962C8B-B14F-4D97-AF65-F5344CB8AC3E}">
        <p14:creationId xmlns:p14="http://schemas.microsoft.com/office/powerpoint/2010/main" val="139927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入院費用（自己負担額）はどれくらい？｜リスクに備えるための生活設計｜ひと目でわかる生活設計情報｜公益財団法人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228977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237642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社会保障費用統計｜国立社会保障・人口問題研究所</a:t>
            </a:r>
            <a:endParaRPr kumimoji="1" lang="en-US" altLang="ja-JP" dirty="0"/>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432883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3458561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37</a:t>
            </a:fld>
            <a:endParaRPr kumimoji="1" lang="ja-JP" altLang="en-US"/>
          </a:p>
        </p:txBody>
      </p:sp>
    </p:spTree>
    <p:extLst>
      <p:ext uri="{BB962C8B-B14F-4D97-AF65-F5344CB8AC3E}">
        <p14:creationId xmlns:p14="http://schemas.microsoft.com/office/powerpoint/2010/main" val="210283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41</a:t>
            </a:fld>
            <a:endParaRPr kumimoji="1" lang="ja-JP" altLang="en-US"/>
          </a:p>
        </p:txBody>
      </p:sp>
    </p:spTree>
    <p:extLst>
      <p:ext uri="{BB962C8B-B14F-4D97-AF65-F5344CB8AC3E}">
        <p14:creationId xmlns:p14="http://schemas.microsoft.com/office/powerpoint/2010/main" val="2956789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43</a:t>
            </a:fld>
            <a:endParaRPr kumimoji="1" lang="ja-JP" altLang="en-US"/>
          </a:p>
        </p:txBody>
      </p:sp>
    </p:spTree>
    <p:extLst>
      <p:ext uri="{BB962C8B-B14F-4D97-AF65-F5344CB8AC3E}">
        <p14:creationId xmlns:p14="http://schemas.microsoft.com/office/powerpoint/2010/main" val="13639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3627576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en-US" altLang="ja-JP" dirty="0">
                <a:hlinkClick r:id="rId3"/>
              </a:rPr>
              <a:t>1</a:t>
            </a:r>
            <a:r>
              <a:rPr lang="ja-JP" altLang="en-US" dirty="0">
                <a:hlinkClick r:id="rId3"/>
              </a:rPr>
              <a:t>世帯あたり何件くらいの生命保険に加入している？｜生活基盤の安定を図る生活設計｜ひと目でわかる生活設計情報｜公益財団法人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44</a:t>
            </a:fld>
            <a:endParaRPr kumimoji="1" lang="ja-JP" altLang="en-US"/>
          </a:p>
        </p:txBody>
      </p:sp>
    </p:spTree>
    <p:extLst>
      <p:ext uri="{BB962C8B-B14F-4D97-AF65-F5344CB8AC3E}">
        <p14:creationId xmlns:p14="http://schemas.microsoft.com/office/powerpoint/2010/main" val="121925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生命保険の保険料は年間どれくらい払っている？｜生活基盤の安定を図る生活設計｜ひと目でわかる生活設計情報｜公益財団法人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45</a:t>
            </a:fld>
            <a:endParaRPr kumimoji="1" lang="ja-JP" altLang="en-US"/>
          </a:p>
        </p:txBody>
      </p:sp>
    </p:spTree>
    <p:extLst>
      <p:ext uri="{BB962C8B-B14F-4D97-AF65-F5344CB8AC3E}">
        <p14:creationId xmlns:p14="http://schemas.microsoft.com/office/powerpoint/2010/main" val="1833670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生命保険の保険料は年間どれくらい払っている？｜生活基盤の安定を図る生活設計｜ひと目でわかる生活設計情報｜公益財団法人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46</a:t>
            </a:fld>
            <a:endParaRPr kumimoji="1" lang="ja-JP" altLang="en-US"/>
          </a:p>
        </p:txBody>
      </p:sp>
    </p:spTree>
    <p:extLst>
      <p:ext uri="{BB962C8B-B14F-4D97-AF65-F5344CB8AC3E}">
        <p14:creationId xmlns:p14="http://schemas.microsoft.com/office/powerpoint/2010/main" val="2653526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生命保険の動向 </a:t>
            </a:r>
            <a:r>
              <a:rPr lang="en-US" altLang="ja-JP" dirty="0">
                <a:hlinkClick r:id="rId3"/>
              </a:rPr>
              <a:t>| </a:t>
            </a:r>
            <a:r>
              <a:rPr lang="ja-JP" altLang="en-US" dirty="0">
                <a:hlinkClick r:id="rId3"/>
              </a:rPr>
              <a:t>生命保険協会</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47</a:t>
            </a:fld>
            <a:endParaRPr kumimoji="1" lang="ja-JP" altLang="en-US"/>
          </a:p>
        </p:txBody>
      </p:sp>
    </p:spTree>
    <p:extLst>
      <p:ext uri="{BB962C8B-B14F-4D97-AF65-F5344CB8AC3E}">
        <p14:creationId xmlns:p14="http://schemas.microsoft.com/office/powerpoint/2010/main" val="1101290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48</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49</a:t>
            </a:fld>
            <a:endParaRPr kumimoji="1" lang="ja-JP" altLang="en-US"/>
          </a:p>
        </p:txBody>
      </p:sp>
    </p:spTree>
    <p:extLst>
      <p:ext uri="{BB962C8B-B14F-4D97-AF65-F5344CB8AC3E}">
        <p14:creationId xmlns:p14="http://schemas.microsoft.com/office/powerpoint/2010/main" val="210969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50</a:t>
            </a:fld>
            <a:endParaRPr kumimoji="1" lang="ja-JP" altLang="en-US"/>
          </a:p>
        </p:txBody>
      </p:sp>
    </p:spTree>
    <p:extLst>
      <p:ext uri="{BB962C8B-B14F-4D97-AF65-F5344CB8AC3E}">
        <p14:creationId xmlns:p14="http://schemas.microsoft.com/office/powerpoint/2010/main" val="122008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出典元</a:t>
            </a:r>
            <a:r>
              <a:rPr kumimoji="1" lang="en-US" altLang="ja-JP" dirty="0"/>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4"/>
              </a:rPr>
              <a:t>百歳の高齢者へのお祝い状及び記念品の贈呈について｜厚生労働省</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5"/>
              </a:rPr>
              <a:t>統計局ホームページ</a:t>
            </a:r>
            <a:r>
              <a:rPr lang="en-US" altLang="ja-JP" dirty="0">
                <a:hlinkClick r:id="rId5"/>
              </a:rPr>
              <a:t>/</a:t>
            </a:r>
            <a:r>
              <a:rPr lang="ja-JP" altLang="en-US" dirty="0">
                <a:hlinkClick r:id="rId5"/>
              </a:rPr>
              <a:t>人口推計（</a:t>
            </a:r>
            <a:r>
              <a:rPr lang="en-US" altLang="ja-JP" dirty="0">
                <a:hlinkClick r:id="rId5"/>
              </a:rPr>
              <a:t>2024</a:t>
            </a:r>
            <a:r>
              <a:rPr lang="ja-JP" altLang="en-US" dirty="0">
                <a:hlinkClick r:id="rId5"/>
              </a:rPr>
              <a:t>年</a:t>
            </a:r>
            <a:r>
              <a:rPr lang="en-US" altLang="ja-JP" dirty="0">
                <a:hlinkClick r:id="rId5"/>
              </a:rPr>
              <a:t>(</a:t>
            </a:r>
            <a:r>
              <a:rPr lang="ja-JP" altLang="en-US" dirty="0">
                <a:hlinkClick r:id="rId5"/>
              </a:rPr>
              <a:t>令和</a:t>
            </a:r>
            <a:r>
              <a:rPr lang="en-US" altLang="ja-JP" dirty="0">
                <a:hlinkClick r:id="rId5"/>
              </a:rPr>
              <a:t>6</a:t>
            </a:r>
            <a:r>
              <a:rPr lang="ja-JP" altLang="en-US" dirty="0">
                <a:hlinkClick r:id="rId5"/>
              </a:rPr>
              <a:t>年</a:t>
            </a:r>
            <a:r>
              <a:rPr lang="en-US" altLang="ja-JP" dirty="0">
                <a:hlinkClick r:id="rId5"/>
              </a:rPr>
              <a:t>)9</a:t>
            </a:r>
            <a:r>
              <a:rPr lang="ja-JP" altLang="en-US" dirty="0">
                <a:hlinkClick r:id="rId5"/>
              </a:rPr>
              <a:t>月確定値、</a:t>
            </a:r>
            <a:r>
              <a:rPr lang="en-US" altLang="ja-JP" dirty="0">
                <a:hlinkClick r:id="rId5"/>
              </a:rPr>
              <a:t>2025</a:t>
            </a:r>
            <a:r>
              <a:rPr lang="ja-JP" altLang="en-US" dirty="0">
                <a:hlinkClick r:id="rId5"/>
              </a:rPr>
              <a:t>年</a:t>
            </a:r>
            <a:r>
              <a:rPr lang="en-US" altLang="ja-JP" dirty="0">
                <a:hlinkClick r:id="rId5"/>
              </a:rPr>
              <a:t>(</a:t>
            </a:r>
            <a:r>
              <a:rPr lang="ja-JP" altLang="en-US" dirty="0">
                <a:hlinkClick r:id="rId5"/>
              </a:rPr>
              <a:t>令和</a:t>
            </a:r>
            <a:r>
              <a:rPr lang="en-US" altLang="ja-JP" dirty="0">
                <a:hlinkClick r:id="rId5"/>
              </a:rPr>
              <a:t>7</a:t>
            </a:r>
            <a:r>
              <a:rPr lang="ja-JP" altLang="en-US" dirty="0">
                <a:hlinkClick r:id="rId5"/>
              </a:rPr>
              <a:t>年</a:t>
            </a:r>
            <a:r>
              <a:rPr lang="en-US" altLang="ja-JP" dirty="0">
                <a:hlinkClick r:id="rId5"/>
              </a:rPr>
              <a:t>)2</a:t>
            </a:r>
            <a:r>
              <a:rPr lang="ja-JP" altLang="en-US" dirty="0">
                <a:hlinkClick r:id="rId5"/>
              </a:rPr>
              <a:t>月概算値）　（</a:t>
            </a:r>
            <a:r>
              <a:rPr lang="en-US" altLang="ja-JP" dirty="0">
                <a:hlinkClick r:id="rId5"/>
              </a:rPr>
              <a:t>2025</a:t>
            </a:r>
            <a:r>
              <a:rPr lang="ja-JP" altLang="en-US" dirty="0">
                <a:hlinkClick r:id="rId5"/>
              </a:rPr>
              <a:t>年</a:t>
            </a:r>
            <a:r>
              <a:rPr lang="en-US" altLang="ja-JP" dirty="0">
                <a:hlinkClick r:id="rId5"/>
              </a:rPr>
              <a:t>2</a:t>
            </a:r>
            <a:r>
              <a:rPr lang="ja-JP" altLang="en-US" dirty="0">
                <a:hlinkClick r:id="rId5"/>
              </a:rPr>
              <a:t>月</a:t>
            </a:r>
            <a:r>
              <a:rPr lang="en-US" altLang="ja-JP" dirty="0">
                <a:hlinkClick r:id="rId5"/>
              </a:rPr>
              <a:t>20</a:t>
            </a:r>
            <a:r>
              <a:rPr lang="ja-JP" altLang="en-US" dirty="0">
                <a:hlinkClick r:id="rId5"/>
              </a:rPr>
              <a:t>日公表）</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34556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出典元</a:t>
            </a:r>
            <a:r>
              <a:rPr kumimoji="1" lang="en-US" altLang="ja-JP" dirty="0"/>
              <a:t>】</a:t>
            </a:r>
          </a:p>
          <a:p>
            <a:r>
              <a:rPr lang="ja-JP" altLang="en-US" dirty="0">
                <a:hlinkClick r:id="rId3"/>
              </a:rPr>
              <a:t>百歳の高齢者へのお祝い状及び記念品の贈呈について｜厚生労働省</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314796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3"/>
              </a:rPr>
              <a:t>日本人の平均寿命はどれくらい？｜リスクに備えるための生活設計｜ひと目でわかる生活設計情報｜公益財団法人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t>https://www.mhlw.go.jp/toukei/saikin/hw/seimei/list54-57-02.html</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65890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健康寿命とはどのようなもの？｜リスクに備えるための生活設計｜ひと目でわかる生活設計情報｜公益財団法人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第４回健康日本</a:t>
            </a:r>
            <a:r>
              <a:rPr lang="en-US" altLang="zh-TW" dirty="0">
                <a:hlinkClick r:id="rId4"/>
              </a:rPr>
              <a:t>21</a:t>
            </a:r>
            <a:r>
              <a:rPr lang="zh-TW" altLang="en-US" dirty="0">
                <a:hlinkClick r:id="rId4"/>
              </a:rPr>
              <a:t>（第三次）推進専門委員会｜厚生労働省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66778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入院した場合、入院日数は何日くらい？｜リスクに備えるための生活設計｜ひと目でわかる生活設計情報｜公益財団法人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令和５年（２０２３）患者調査の概況｜厚生労働省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8</a:t>
            </a:fld>
            <a:endParaRPr kumimoji="1" lang="ja-JP" altLang="en-US"/>
          </a:p>
        </p:txBody>
      </p:sp>
    </p:spTree>
    <p:extLst>
      <p:ext uri="{BB962C8B-B14F-4D97-AF65-F5344CB8AC3E}">
        <p14:creationId xmlns:p14="http://schemas.microsoft.com/office/powerpoint/2010/main" val="122432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介護や支援が必要な人はどれくらい？｜リスクに備えるための生活設計｜ひと目でわかる生活設計情報｜公益財団法人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介護給付費等実態統計月報（令和６年４月審査分）｜厚生労働省</a:t>
            </a:r>
            <a:endParaRPr lang="en-US" altLang="zh-TW" dirty="0"/>
          </a:p>
          <a:p>
            <a:endParaRPr kumimoji="1" lang="en-US" altLang="ja-JP" dirty="0"/>
          </a:p>
          <a:p>
            <a:r>
              <a:rPr lang="ja-JP" altLang="en-US" dirty="0">
                <a:hlinkClick r:id="rId5"/>
              </a:rPr>
              <a:t>人口推計 各月</a:t>
            </a:r>
            <a:r>
              <a:rPr lang="en-US" altLang="ja-JP" dirty="0">
                <a:hlinkClick r:id="rId5"/>
              </a:rPr>
              <a:t>1</a:t>
            </a:r>
            <a:r>
              <a:rPr lang="ja-JP" altLang="en-US" dirty="0">
                <a:hlinkClick r:id="rId5"/>
              </a:rPr>
              <a:t>日現在人口 月次 </a:t>
            </a:r>
            <a:r>
              <a:rPr lang="en-US" altLang="ja-JP" dirty="0">
                <a:hlinkClick r:id="rId5"/>
              </a:rPr>
              <a:t>2024</a:t>
            </a:r>
            <a:r>
              <a:rPr lang="ja-JP" altLang="en-US" dirty="0">
                <a:hlinkClick r:id="rId5"/>
              </a:rPr>
              <a:t>年</a:t>
            </a:r>
            <a:r>
              <a:rPr lang="en-US" altLang="ja-JP" dirty="0">
                <a:hlinkClick r:id="rId5"/>
              </a:rPr>
              <a:t>9</a:t>
            </a:r>
            <a:r>
              <a:rPr lang="ja-JP" altLang="en-US" dirty="0">
                <a:hlinkClick r:id="rId5"/>
              </a:rPr>
              <a:t>月 </a:t>
            </a:r>
            <a:r>
              <a:rPr lang="en-US" altLang="ja-JP" dirty="0">
                <a:hlinkClick r:id="rId5"/>
              </a:rPr>
              <a:t>| </a:t>
            </a:r>
            <a:r>
              <a:rPr lang="ja-JP" altLang="en-US" dirty="0">
                <a:hlinkClick r:id="rId5"/>
              </a:rPr>
              <a:t>ファイル </a:t>
            </a:r>
            <a:r>
              <a:rPr lang="en-US" altLang="ja-JP" dirty="0">
                <a:hlinkClick r:id="rId5"/>
              </a:rPr>
              <a:t>| </a:t>
            </a:r>
            <a:r>
              <a:rPr lang="ja-JP" altLang="en-US" dirty="0">
                <a:hlinkClick r:id="rId5"/>
              </a:rPr>
              <a:t>統計データを探す </a:t>
            </a:r>
            <a:r>
              <a:rPr lang="en-US" altLang="ja-JP" dirty="0">
                <a:hlinkClick r:id="rId5"/>
              </a:rPr>
              <a:t>| </a:t>
            </a:r>
            <a:r>
              <a:rPr lang="ja-JP" altLang="en-US" dirty="0">
                <a:hlinkClick r:id="rId5"/>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9</a:t>
            </a:fld>
            <a:endParaRPr kumimoji="1" lang="ja-JP" altLang="en-US"/>
          </a:p>
        </p:txBody>
      </p:sp>
    </p:spTree>
    <p:extLst>
      <p:ext uri="{BB962C8B-B14F-4D97-AF65-F5344CB8AC3E}">
        <p14:creationId xmlns:p14="http://schemas.microsoft.com/office/powerpoint/2010/main" val="166694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2357FB-FAA2-4E18-9163-2D4DF4B7E96D}"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4">
            <a:extLst>
              <a:ext uri="{FF2B5EF4-FFF2-40B4-BE49-F238E27FC236}">
                <a16:creationId xmlns:a16="http://schemas.microsoft.com/office/drawing/2014/main" id="{10F84E62-9F0C-4405-B536-228BB70C8C29}"/>
              </a:ext>
            </a:extLst>
          </p:cNvPr>
          <p:cNvSpPr>
            <a:spLocks noGrp="1"/>
          </p:cNvSpPr>
          <p:nvPr>
            <p:ph type="sldNum" sz="quarter" idx="12"/>
          </p:nvPr>
        </p:nvSpPr>
        <p:spPr>
          <a:xfrm>
            <a:off x="6457950" y="6356350"/>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8F94380-71E8-47C5-B160-E169F1FCCECF}"/>
              </a:ext>
            </a:extLst>
          </p:cNvPr>
          <p:cNvSpPr>
            <a:spLocks noGrp="1"/>
          </p:cNvSpPr>
          <p:nvPr>
            <p:ph type="dt" sz="half" idx="10"/>
          </p:nvPr>
        </p:nvSpPr>
        <p:spPr/>
        <p:txBody>
          <a:bodyPr/>
          <a:lstStyle/>
          <a:p>
            <a:fld id="{0FC3234A-01CD-4D6E-BA78-9AB60181412D}" type="datetime1">
              <a:rPr kumimoji="1" lang="ja-JP" altLang="en-US" smtClean="0"/>
              <a:t>2025/3/18</a:t>
            </a:fld>
            <a:endParaRPr kumimoji="1" lang="ja-JP" altLang="en-US"/>
          </a:p>
        </p:txBody>
      </p:sp>
      <p:sp>
        <p:nvSpPr>
          <p:cNvPr id="3" name="フッター プレースホルダー 2">
            <a:extLst>
              <a:ext uri="{FF2B5EF4-FFF2-40B4-BE49-F238E27FC236}">
                <a16:creationId xmlns:a16="http://schemas.microsoft.com/office/drawing/2014/main" id="{7E16423A-A5B6-47AC-A8C6-F788E63563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B577E-2AC0-4BD3-8512-B82416EAE04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957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3E018-F711-4811-8369-EA1BB192F3B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1E47A8-A9B8-4A67-A46F-AB5EF33C81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A09DE6-DABE-41E4-8DB6-89CA536E24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0F8CB4-E357-4DA1-A286-6599ECF88A21}"/>
              </a:ext>
            </a:extLst>
          </p:cNvPr>
          <p:cNvSpPr>
            <a:spLocks noGrp="1"/>
          </p:cNvSpPr>
          <p:nvPr>
            <p:ph type="dt" sz="half" idx="10"/>
          </p:nvPr>
        </p:nvSpPr>
        <p:spPr/>
        <p:txBody>
          <a:bodyPr/>
          <a:lstStyle/>
          <a:p>
            <a:fld id="{E87E5582-87D6-4FA8-8864-73746B1FFBE9}"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5AC7FB8C-1891-4DD6-91E0-0C104A2759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E636D9-E373-49D1-B8B5-F9B0921F12E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0870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B86A3-E22D-4F45-8447-74D3E0DDD88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5C59B6-28DD-4BE4-B98B-308040B69B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56C4DF5-58D6-43A2-822A-134243D22A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91D300-9B42-4EA1-845E-EF464D6142E4}"/>
              </a:ext>
            </a:extLst>
          </p:cNvPr>
          <p:cNvSpPr>
            <a:spLocks noGrp="1"/>
          </p:cNvSpPr>
          <p:nvPr>
            <p:ph type="dt" sz="half" idx="10"/>
          </p:nvPr>
        </p:nvSpPr>
        <p:spPr/>
        <p:txBody>
          <a:bodyPr/>
          <a:lstStyle/>
          <a:p>
            <a:fld id="{F5CC5D17-420D-4D8A-8085-AB6EBA198671}"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1A7AE9E6-58A1-476B-BF1E-2C602693D0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200A5F-F945-4321-9342-848F751C58B2}"/>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40297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683B7-F737-481B-90A5-5F8C9E29C5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9EFF7B-06E1-4AB9-9E4A-919987C384A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BB04AF-398F-4708-AA9E-4D86B09AD8C6}"/>
              </a:ext>
            </a:extLst>
          </p:cNvPr>
          <p:cNvSpPr>
            <a:spLocks noGrp="1"/>
          </p:cNvSpPr>
          <p:nvPr>
            <p:ph type="dt" sz="half" idx="10"/>
          </p:nvPr>
        </p:nvSpPr>
        <p:spPr/>
        <p:txBody>
          <a:bodyPr/>
          <a:lstStyle/>
          <a:p>
            <a:fld id="{2B014BC4-3B4F-424C-9CB3-791F4B5D4986}"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DC968722-F201-4538-943C-41EACF009A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1112DC-316B-4E4E-8AD0-A43B65D271A5}"/>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9369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4B14DA-D289-4A68-9E01-EF081B6A01A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512DC-024F-411E-A78E-0C5B65B5ED4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C35EC2-55DE-445A-9377-FD1B42D1ED64}"/>
              </a:ext>
            </a:extLst>
          </p:cNvPr>
          <p:cNvSpPr>
            <a:spLocks noGrp="1"/>
          </p:cNvSpPr>
          <p:nvPr>
            <p:ph type="dt" sz="half" idx="10"/>
          </p:nvPr>
        </p:nvSpPr>
        <p:spPr/>
        <p:txBody>
          <a:bodyPr/>
          <a:lstStyle/>
          <a:p>
            <a:fld id="{A3D8637A-4837-405C-B03E-40EE7E0859C4}"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4EC4D08E-C9D6-4827-8DB0-3DEE15743F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31C1C7-081B-4044-BB08-55028D8C76AC}"/>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09523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7B7294-79BD-4F07-9A0C-15FD1F822A0C}" type="datetime1">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タイトル 5">
            <a:extLst>
              <a:ext uri="{FF2B5EF4-FFF2-40B4-BE49-F238E27FC236}">
                <a16:creationId xmlns:a16="http://schemas.microsoft.com/office/drawing/2014/main" id="{1AB5953D-1A78-4763-ADD9-9A421B7344C8}"/>
              </a:ext>
            </a:extLst>
          </p:cNvPr>
          <p:cNvSpPr>
            <a:spLocks noGrp="1"/>
          </p:cNvSpPr>
          <p:nvPr>
            <p:ph type="title"/>
          </p:nvPr>
        </p:nvSpPr>
        <p:spPr/>
        <p:txBody>
          <a:bodyPr/>
          <a:lstStyle/>
          <a:p>
            <a:r>
              <a:rPr kumimoji="1" lang="ja-JP" altLang="en-US"/>
              <a:t>マスター タイトルの書式設定</a:t>
            </a:r>
          </a:p>
        </p:txBody>
      </p:sp>
      <p:sp>
        <p:nvSpPr>
          <p:cNvPr id="7" name="スライド番号プレースホルダー 4">
            <a:extLst>
              <a:ext uri="{FF2B5EF4-FFF2-40B4-BE49-F238E27FC236}">
                <a16:creationId xmlns:a16="http://schemas.microsoft.com/office/drawing/2014/main" id="{111D52CD-7166-4A82-87C7-84C320EF3DF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F1D2B-28AA-456C-8446-2E8E3FB628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36AC98-F606-48DA-866A-B791C88C04EA}"/>
              </a:ext>
            </a:extLst>
          </p:cNvPr>
          <p:cNvSpPr>
            <a:spLocks noGrp="1"/>
          </p:cNvSpPr>
          <p:nvPr>
            <p:ph type="dt" sz="half" idx="10"/>
          </p:nvPr>
        </p:nvSpPr>
        <p:spPr/>
        <p:txBody>
          <a:bodyPr/>
          <a:lstStyle/>
          <a:p>
            <a:fld id="{988B7068-6792-4AED-8590-7C7596EF0E7B}" type="datetime1">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40B886CD-D5B4-4B18-A070-D906E920A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AF23D6-1567-4A47-8580-691B52F05218}"/>
              </a:ext>
            </a:extLst>
          </p:cNvPr>
          <p:cNvSpPr>
            <a:spLocks noGrp="1"/>
          </p:cNvSpPr>
          <p:nvPr>
            <p:ph type="sldNum" sz="quarter" idx="12"/>
          </p:nvPr>
        </p:nvSpPr>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75174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2D57D-C472-4317-B3D5-13F96C46FB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7D66CD-9798-46F3-8960-82D4229CBA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B185B4E-F164-4D34-84AC-19D57744DEB3}"/>
              </a:ext>
            </a:extLst>
          </p:cNvPr>
          <p:cNvSpPr>
            <a:spLocks noGrp="1"/>
          </p:cNvSpPr>
          <p:nvPr>
            <p:ph type="dt" sz="half" idx="10"/>
          </p:nvPr>
        </p:nvSpPr>
        <p:spPr/>
        <p:txBody>
          <a:bodyPr/>
          <a:lstStyle/>
          <a:p>
            <a:fld id="{2F5F3310-6A89-4DF4-8FDA-FA2F3B52F0BC}"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0F14377E-F81F-46C0-857D-227430AB6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D9F855-A91E-4106-8AAB-6B9FA78F8C7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888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C8816-A4F4-4652-BB2E-B225CFFFDE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F93A86-90B1-4971-B29F-14277FD6E8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951D64-DABC-444F-8844-C1CB8C94F3A0}"/>
              </a:ext>
            </a:extLst>
          </p:cNvPr>
          <p:cNvSpPr>
            <a:spLocks noGrp="1"/>
          </p:cNvSpPr>
          <p:nvPr>
            <p:ph type="dt" sz="half" idx="10"/>
          </p:nvPr>
        </p:nvSpPr>
        <p:spPr/>
        <p:txBody>
          <a:bodyPr/>
          <a:lstStyle/>
          <a:p>
            <a:fld id="{B8B75C88-07A8-4DD3-9D4F-ED420E17DDA1}"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2D5DD78A-6541-4127-BA6C-8BD5AD64D3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E2AFD7-4764-4EBB-AA8A-2A7ADB35873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8478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295E8-477B-49FA-950C-53B9546F8FD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3F8F10-09FE-4B91-9181-E20E4091A3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416AA4-086D-4593-B52C-2113D1F93E00}"/>
              </a:ext>
            </a:extLst>
          </p:cNvPr>
          <p:cNvSpPr>
            <a:spLocks noGrp="1"/>
          </p:cNvSpPr>
          <p:nvPr>
            <p:ph type="dt" sz="half" idx="10"/>
          </p:nvPr>
        </p:nvSpPr>
        <p:spPr/>
        <p:txBody>
          <a:bodyPr/>
          <a:lstStyle/>
          <a:p>
            <a:fld id="{D29E2AD2-303D-4BA4-8789-260CD6F54840}"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6439B3B5-3428-454C-B853-6C2162959D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909973-AC01-43AA-89D9-948ABB69C2E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3319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F4A26-0B11-4614-B37E-BD4069436A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A5023D-2B19-4513-9453-E0E38C18954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86AC14-E640-4922-8F1D-E57B83BF0DB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29CB7-C546-4BCF-8508-D449B001C35D}"/>
              </a:ext>
            </a:extLst>
          </p:cNvPr>
          <p:cNvSpPr>
            <a:spLocks noGrp="1"/>
          </p:cNvSpPr>
          <p:nvPr>
            <p:ph type="dt" sz="half" idx="10"/>
          </p:nvPr>
        </p:nvSpPr>
        <p:spPr/>
        <p:txBody>
          <a:bodyPr/>
          <a:lstStyle/>
          <a:p>
            <a:fld id="{6F321DEF-7E5F-4853-9A41-85DC1DE94B96}"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8398EC2B-8A66-4204-A0F9-4C967289F6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BC02C0-7082-4B8F-9EFE-78DAD3D97E5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77391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258DC-2AA1-4C34-892C-D25F6731B6A2}"/>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79D8C8-9209-4485-83B4-B66EDDA6692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DF9322D-E537-4460-A729-EE3559B07E8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908AE9-738A-4067-A303-99D3372B37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187142-E503-4FF2-8D6E-998D06EEC0DA}"/>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A30EC5A-2255-402F-A010-52A01B62B20C}"/>
              </a:ext>
            </a:extLst>
          </p:cNvPr>
          <p:cNvSpPr>
            <a:spLocks noGrp="1"/>
          </p:cNvSpPr>
          <p:nvPr>
            <p:ph type="dt" sz="half" idx="10"/>
          </p:nvPr>
        </p:nvSpPr>
        <p:spPr/>
        <p:txBody>
          <a:bodyPr/>
          <a:lstStyle/>
          <a:p>
            <a:fld id="{B1FB6AA4-D620-4241-A058-9D1BC70A68B6}" type="datetime1">
              <a:rPr kumimoji="1" lang="ja-JP" altLang="en-US" smtClean="0"/>
              <a:t>2025/3/18</a:t>
            </a:fld>
            <a:endParaRPr kumimoji="1" lang="ja-JP" altLang="en-US"/>
          </a:p>
        </p:txBody>
      </p:sp>
      <p:sp>
        <p:nvSpPr>
          <p:cNvPr id="8" name="フッター プレースホルダー 7">
            <a:extLst>
              <a:ext uri="{FF2B5EF4-FFF2-40B4-BE49-F238E27FC236}">
                <a16:creationId xmlns:a16="http://schemas.microsoft.com/office/drawing/2014/main" id="{12E417BC-4217-4F26-871B-7E47045C87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871293-6CCD-4F67-9453-645C1AD1671A}"/>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135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3B863-651C-4BF6-B8A5-24E2E1EAAA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772F6A-58B8-4BFE-A0A2-D1D4A6217A7D}"/>
              </a:ext>
            </a:extLst>
          </p:cNvPr>
          <p:cNvSpPr>
            <a:spLocks noGrp="1"/>
          </p:cNvSpPr>
          <p:nvPr>
            <p:ph type="dt" sz="half" idx="10"/>
          </p:nvPr>
        </p:nvSpPr>
        <p:spPr/>
        <p:txBody>
          <a:bodyPr/>
          <a:lstStyle/>
          <a:p>
            <a:fld id="{5AB1ECBF-2202-49E6-8B73-0F0BF21D112F}" type="datetime1">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CC78968C-BAED-4895-B12B-11B7AA68E9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D6EE4B-3CC4-4241-AAEE-C1563383897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41988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7CEB6-4B11-4909-9B43-033B958BAEC4}" type="datetime1">
              <a:rPr kumimoji="1" lang="ja-JP" altLang="en-US" smtClean="0"/>
              <a:t>2025/3/18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F5EA7D-A89D-43D2-9D91-918EBC259A8D}"/>
              </a:ext>
            </a:extLst>
          </p:cNvPr>
          <p:cNvSpPr>
            <a:spLocks noGrp="1"/>
          </p:cNvSpPr>
          <p:nvPr>
            <p:ph type="sldNum" sz="quarter" idx="4"/>
          </p:nvPr>
        </p:nvSpPr>
        <p:spPr>
          <a:xfrm>
            <a:off x="6906837" y="6361141"/>
            <a:ext cx="2057400" cy="365125"/>
          </a:xfrm>
          <a:prstGeom prst="rect">
            <a:avLst/>
          </a:prstGeom>
        </p:spPr>
        <p:txBody>
          <a:bodyPr vert="horz" lIns="91440" tIns="45720" rIns="91440" bIns="45720" rtlCol="0" anchor="ctr"/>
          <a:lstStyle>
            <a:lvl1pPr algn="r">
              <a:defRPr sz="1800" b="0" i="0" baseline="0">
                <a:solidFill>
                  <a:schemeClr val="tx1"/>
                </a:solidFill>
                <a:latin typeface="+mn-lt"/>
              </a:defRPr>
            </a:lvl1p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DE6878-56CF-4492-8E2C-EA9B58763D4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CB8061-E252-467D-B673-F573CB5503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8660E7-9D7A-4432-8C07-D61CB1A4A2C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C702-9D7F-496E-A8F9-4881C9C59C38}"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B31BCD67-BBBB-4B2C-A2F3-9DA5FA148C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713322D-7324-4878-B8A4-F412BDDB7E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1594444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6.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247203"/>
            <a:ext cx="6767308" cy="234106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 超高齢社会について考えよう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社会保障制度って何だろう</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endPar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預貯金」と「民間保険」の違い</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って何だろう？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12" name="角丸四角形 11"/>
          <p:cNvSpPr/>
          <p:nvPr/>
        </p:nvSpPr>
        <p:spPr>
          <a:xfrm>
            <a:off x="2114550" y="2708643"/>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1799" y="2632305"/>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778653"/>
            <a:ext cx="3725603" cy="281478"/>
          </a:xfrm>
          <a:prstGeom prst="rect">
            <a:avLst/>
          </a:prstGeom>
        </p:spPr>
      </p:pic>
      <p:sp>
        <p:nvSpPr>
          <p:cNvPr id="15" name="正方形/長方形 14"/>
          <p:cNvSpPr/>
          <p:nvPr/>
        </p:nvSpPr>
        <p:spPr bwMode="gray">
          <a:xfrm>
            <a:off x="90897" y="864917"/>
            <a:ext cx="9129301" cy="1938992"/>
          </a:xfrm>
          <a:prstGeom prst="rect">
            <a:avLst/>
          </a:prstGeom>
        </p:spPr>
        <p:txBody>
          <a:bodyPr wrap="square">
            <a:spAutoFit/>
          </a:bodyPr>
          <a:lstStyle/>
          <a:p>
            <a:pPr algn="ctr">
              <a:spcBef>
                <a:spcPct val="50000"/>
              </a:spcBef>
              <a:defRPr/>
            </a:pPr>
            <a:r>
              <a:rPr lang="ja-JP" altLang="en-US" sz="2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～超高齢社会におけるリスクについて考えよう～</a:t>
            </a:r>
          </a:p>
          <a:p>
            <a:pPr algn="ctr">
              <a:spcBef>
                <a:spcPct val="50000"/>
              </a:spcBef>
              <a:defRPr/>
            </a:pP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人生</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100</a:t>
            </a: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年時代に必要な備えとは</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12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endParaRPr lang="ja-JP" altLang="en-US" sz="2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7">
            <a:extLst>
              <a:ext uri="{FF2B5EF4-FFF2-40B4-BE49-F238E27FC236}">
                <a16:creationId xmlns:a16="http://schemas.microsoft.com/office/drawing/2014/main" id="{21D01E9A-D02F-F3AF-B846-1ADF9D719A2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a:t>
            </a:fld>
            <a:endParaRPr lang="ja-JP" altLang="en-US" dirty="0"/>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nvGraphicFramePr>
        <p:xfrm>
          <a:off x="-73152" y="1144080"/>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2"/>
            <a:ext cx="4279392" cy="369332"/>
          </a:xfrm>
          <a:prstGeom prst="rect">
            <a:avLst/>
          </a:prstGeom>
          <a:noFill/>
        </p:spPr>
        <p:txBody>
          <a:bodyPr wrap="square" rtlCol="0">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5"/>
            <a:ext cx="5455920" cy="268704"/>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455920" y="1198283"/>
            <a:ext cx="430495"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5"/>
            <a:ext cx="621792"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10</a:t>
            </a:fld>
            <a:endParaRPr lang="ja-JP" altLang="en-US" dirty="0"/>
          </a:p>
        </p:txBody>
      </p:sp>
      <p:sp>
        <p:nvSpPr>
          <p:cNvPr id="7" name="楕円 6">
            <a:extLst>
              <a:ext uri="{FF2B5EF4-FFF2-40B4-BE49-F238E27FC236}">
                <a16:creationId xmlns:a16="http://schemas.microsoft.com/office/drawing/2014/main" id="{E5003E09-561E-F774-30A2-EA817E316064}"/>
              </a:ext>
            </a:extLst>
          </p:cNvPr>
          <p:cNvSpPr/>
          <p:nvPr/>
        </p:nvSpPr>
        <p:spPr>
          <a:xfrm>
            <a:off x="5306345" y="1723274"/>
            <a:ext cx="824509" cy="464875"/>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F02CBDB-290E-1510-CA1E-2235F081BC2F}"/>
              </a:ext>
            </a:extLst>
          </p:cNvPr>
          <p:cNvSpPr txBox="1"/>
          <p:nvPr/>
        </p:nvSpPr>
        <p:spPr>
          <a:xfrm>
            <a:off x="2154828" y="1964020"/>
            <a:ext cx="5719216"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248246" y="786703"/>
            <a:ext cx="8438554"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27253"/>
                    <a:gd name="adj2" fmla="val 6167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248246" y="5698059"/>
            <a:ext cx="6139844"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よね。どんなリスクがあるか、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見てみよう。</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4943" y="1411174"/>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76" y="3051022"/>
            <a:ext cx="2405558"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77" y="1351901"/>
            <a:ext cx="1539734"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56" y="2068396"/>
            <a:ext cx="1743494" cy="1625607"/>
          </a:xfrm>
          <a:prstGeom prst="rect">
            <a:avLst/>
          </a:prstGeom>
        </p:spPr>
      </p:pic>
      <p:pic>
        <p:nvPicPr>
          <p:cNvPr id="29" name="図 2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7259" y="2872124"/>
            <a:ext cx="943793" cy="1383179"/>
          </a:xfrm>
          <a:prstGeom prst="rect">
            <a:avLst/>
          </a:prstGeom>
        </p:spPr>
      </p:pic>
      <p:pic>
        <p:nvPicPr>
          <p:cNvPr id="21" name="図 20">
            <a:extLst>
              <a:ext uri="{FF2B5EF4-FFF2-40B4-BE49-F238E27FC236}">
                <a16:creationId xmlns:a16="http://schemas.microsoft.com/office/drawing/2014/main" id="{BA6A45BA-CBC5-49CA-84E3-0FA8C800B9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66418" y="1478543"/>
            <a:ext cx="1196972" cy="1728960"/>
          </a:xfrm>
          <a:prstGeom prst="rect">
            <a:avLst/>
          </a:prstGeom>
        </p:spPr>
      </p:pic>
      <p:sp>
        <p:nvSpPr>
          <p:cNvPr id="3" name="スライド番号プレースホルダー 2">
            <a:extLst>
              <a:ext uri="{FF2B5EF4-FFF2-40B4-BE49-F238E27FC236}">
                <a16:creationId xmlns:a16="http://schemas.microsoft.com/office/drawing/2014/main" id="{2CACF1D3-E400-473E-B564-C6C2A9EB180A}"/>
              </a:ext>
            </a:extLst>
          </p:cNvPr>
          <p:cNvSpPr>
            <a:spLocks noGrp="1"/>
          </p:cNvSpPr>
          <p:nvPr>
            <p:ph type="sldNum" sz="quarter" idx="12"/>
          </p:nvPr>
        </p:nvSpPr>
        <p:spPr/>
        <p:txBody>
          <a:bodyPr/>
          <a:lstStyle/>
          <a:p>
            <a:fld id="{E1D7E502-7D6F-49F2-8D91-33EB17385912}" type="slidenum">
              <a:rPr lang="ja-JP" altLang="en-US" smtClean="0"/>
              <a:pPr/>
              <a:t>11</a:t>
            </a:fld>
            <a:endParaRPr lang="ja-JP" altLang="en-US" dirty="0"/>
          </a:p>
        </p:txBody>
      </p:sp>
      <p:pic>
        <p:nvPicPr>
          <p:cNvPr id="7" name="図 6" descr="ロゴ&#10;&#10;中程度の精度で自動的に生成された説明">
            <a:extLst>
              <a:ext uri="{FF2B5EF4-FFF2-40B4-BE49-F238E27FC236}">
                <a16:creationId xmlns:a16="http://schemas.microsoft.com/office/drawing/2014/main" id="{8DE09E54-780D-7B7F-25CE-A7E79254D03F}"/>
              </a:ext>
            </a:extLst>
          </p:cNvPr>
          <p:cNvPicPr>
            <a:picLocks noChangeAspect="1"/>
          </p:cNvPicPr>
          <p:nvPr/>
        </p:nvPicPr>
        <p:blipFill>
          <a:blip r:embed="rId10"/>
          <a:stretch>
            <a:fillRect/>
          </a:stretch>
        </p:blipFill>
        <p:spPr>
          <a:xfrm>
            <a:off x="2243960" y="3297684"/>
            <a:ext cx="1843832" cy="1159627"/>
          </a:xfrm>
          <a:prstGeom prst="rect">
            <a:avLst/>
          </a:prstGeom>
        </p:spPr>
      </p:pic>
    </p:spTree>
    <p:extLst>
      <p:ext uri="{BB962C8B-B14F-4D97-AF65-F5344CB8AC3E}">
        <p14:creationId xmlns:p14="http://schemas.microsoft.com/office/powerpoint/2010/main" val="30072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7828" y="0"/>
            <a:ext cx="9151827"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2.</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リスクについて考えよう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BE2A4EF-6283-4C42-B836-629BA4119FAB}"/>
              </a:ext>
            </a:extLst>
          </p:cNvPr>
          <p:cNvSpPr>
            <a:spLocks noGrp="1"/>
          </p:cNvSpPr>
          <p:nvPr>
            <p:ph type="sldNum" sz="quarter" idx="12"/>
          </p:nvPr>
        </p:nvSpPr>
        <p:spPr/>
        <p:txBody>
          <a:bodyPr/>
          <a:lstStyle/>
          <a:p>
            <a:fld id="{E1D7E502-7D6F-49F2-8D91-33EB17385912}" type="slidenum">
              <a:rPr lang="ja-JP" altLang="en-US" smtClean="0"/>
              <a:pPr/>
              <a:t>12</a:t>
            </a:fld>
            <a:endParaRPr lang="ja-JP" altLang="en-US" dirty="0"/>
          </a:p>
        </p:txBody>
      </p:sp>
    </p:spTree>
    <p:extLst>
      <p:ext uri="{BB962C8B-B14F-4D97-AF65-F5344CB8AC3E}">
        <p14:creationId xmlns:p14="http://schemas.microsoft.com/office/powerpoint/2010/main" val="257588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789819"/>
            <a:ext cx="2493818" cy="2306022"/>
            <a:chOff x="5018363" y="4266919"/>
            <a:chExt cx="2493818" cy="230602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2084516"/>
            <a:ext cx="2493818" cy="2008988"/>
            <a:chOff x="547664" y="1942276"/>
            <a:chExt cx="2493818" cy="2008988"/>
          </a:xfrm>
        </p:grpSpPr>
        <p:pic>
          <p:nvPicPr>
            <p:cNvPr id="5" name="図 4"/>
            <p:cNvPicPr>
              <a:picLocks noChangeAspect="1"/>
            </p:cNvPicPr>
            <p:nvPr/>
          </p:nvPicPr>
          <p:blipFill>
            <a:blip r:embed="rId3"/>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201414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4"/>
            <a:srcRect/>
            <a:stretch/>
          </p:blipFill>
          <p:spPr>
            <a:xfrm>
              <a:off x="6648015" y="1851580"/>
              <a:ext cx="1558669" cy="1548429"/>
            </a:xfrm>
            <a:prstGeom prst="rect">
              <a:avLst/>
            </a:prstGeom>
          </p:spPr>
        </p:pic>
      </p:gr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1" name="テキスト ボックス 30">
            <a:extLst>
              <a:ext uri="{FF2B5EF4-FFF2-40B4-BE49-F238E27FC236}">
                <a16:creationId xmlns:a16="http://schemas.microsoft.com/office/drawing/2014/main" id="{0B52A0EE-23F2-17E4-9B6D-B955B07E45F8}"/>
              </a:ext>
            </a:extLst>
          </p:cNvPr>
          <p:cNvSpPr txBox="1"/>
          <p:nvPr/>
        </p:nvSpPr>
        <p:spPr>
          <a:xfrm>
            <a:off x="188482" y="652901"/>
            <a:ext cx="8864077" cy="1314719"/>
          </a:xfrm>
          <a:prstGeom prst="rect">
            <a:avLst/>
          </a:prstGeom>
          <a:noFill/>
        </p:spPr>
        <p:txBody>
          <a:bodyPr wrap="square">
            <a:spAutoFit/>
          </a:bodyPr>
          <a:lstStyle/>
          <a:p>
            <a:pPr>
              <a:lnSpc>
                <a:spcPct val="110000"/>
              </a:lnSpc>
            </a:pP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起きてほしくないことで、起きると</a:t>
            </a:r>
          </a:p>
          <a:p>
            <a:pPr>
              <a:lnSpc>
                <a:spcPct val="110000"/>
              </a:lnSpc>
            </a:pPr>
            <a:r>
              <a:rPr lang="ja-JP" altLang="en-US" sz="3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お金がかかること</a:t>
            </a:r>
            <a:endParaRPr lang="en-US" altLang="ja-JP" sz="3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3" name="グループ化 42">
            <a:extLst>
              <a:ext uri="{FF2B5EF4-FFF2-40B4-BE49-F238E27FC236}">
                <a16:creationId xmlns:a16="http://schemas.microsoft.com/office/drawing/2014/main" id="{8AB73764-C6EB-4477-34EE-19AA90F745A3}"/>
              </a:ext>
            </a:extLst>
          </p:cNvPr>
          <p:cNvGrpSpPr/>
          <p:nvPr/>
        </p:nvGrpSpPr>
        <p:grpSpPr>
          <a:xfrm>
            <a:off x="1699399" y="4075230"/>
            <a:ext cx="2493818" cy="2550303"/>
            <a:chOff x="1699399" y="4075230"/>
            <a:chExt cx="2493818" cy="2550303"/>
          </a:xfrm>
        </p:grpSpPr>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103951"/>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0" name="図 29">
              <a:extLst>
                <a:ext uri="{FF2B5EF4-FFF2-40B4-BE49-F238E27FC236}">
                  <a16:creationId xmlns:a16="http://schemas.microsoft.com/office/drawing/2014/main" id="{CEDAFB14-4269-F9F0-47EC-68DEEAB211B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51" b="90775" l="8068" r="92871">
                          <a14:foregroundMark x1="41463" y1="41144" x2="41463" y2="41144"/>
                          <a14:foregroundMark x1="36961" y1="35793" x2="47092" y2="35793"/>
                          <a14:foregroundMark x1="44841" y1="36162" x2="37148" y2="37454"/>
                          <a14:foregroundMark x1="38649" y1="40221" x2="45216" y2="42066"/>
                          <a14:foregroundMark x1="44090" y1="29889" x2="42214" y2="29336"/>
                          <a14:foregroundMark x1="46904" y1="8303" x2="31895" y2="8672"/>
                          <a14:foregroundMark x1="76923" y1="57934" x2="78987" y2="49262"/>
                          <a14:foregroundMark x1="78049" y1="47786" x2="76923" y2="55535"/>
                          <a14:foregroundMark x1="80863" y1="49815" x2="79737" y2="54797"/>
                          <a14:foregroundMark x1="87992" y1="38007" x2="85366" y2="47048"/>
                          <a14:foregroundMark x1="92683" y1="35978" x2="92871" y2="41513"/>
                          <a14:foregroundMark x1="90244" y1="63100" x2="78799" y2="65683"/>
                          <a14:foregroundMark x1="84803" y1="57934" x2="73921" y2="61624"/>
                          <a14:foregroundMark x1="8255" y1="61808" x2="8255" y2="66421"/>
                          <a14:foregroundMark x1="36585" y1="90959" x2="36585" y2="88192"/>
                          <a14:foregroundMark x1="36585" y1="5720" x2="39587" y2="5351"/>
                        </a14:backgroundRemoval>
                      </a14:imgEffect>
                    </a14:imgLayer>
                  </a14:imgProps>
                </a:ext>
              </a:extLst>
            </a:blip>
            <a:stretch>
              <a:fillRect/>
            </a:stretch>
          </p:blipFill>
          <p:spPr>
            <a:xfrm>
              <a:off x="1894338" y="4075230"/>
              <a:ext cx="2103941" cy="2139467"/>
            </a:xfrm>
            <a:prstGeom prst="rect">
              <a:avLst/>
            </a:prstGeom>
          </p:spPr>
        </p:pic>
      </p:grpSp>
      <p:grpSp>
        <p:nvGrpSpPr>
          <p:cNvPr id="2" name="グループ化 1">
            <a:extLst>
              <a:ext uri="{FF2B5EF4-FFF2-40B4-BE49-F238E27FC236}">
                <a16:creationId xmlns:a16="http://schemas.microsoft.com/office/drawing/2014/main" id="{7B7F3B7B-EF64-1839-4599-9860C9C13A22}"/>
              </a:ext>
            </a:extLst>
          </p:cNvPr>
          <p:cNvGrpSpPr/>
          <p:nvPr/>
        </p:nvGrpSpPr>
        <p:grpSpPr>
          <a:xfrm>
            <a:off x="4802660" y="4120025"/>
            <a:ext cx="2734676" cy="2476477"/>
            <a:chOff x="1458541" y="4113397"/>
            <a:chExt cx="2734676" cy="2476477"/>
          </a:xfrm>
        </p:grpSpPr>
        <p:pic>
          <p:nvPicPr>
            <p:cNvPr id="29" name="図 28">
              <a:extLst>
                <a:ext uri="{FF2B5EF4-FFF2-40B4-BE49-F238E27FC236}">
                  <a16:creationId xmlns:a16="http://schemas.microsoft.com/office/drawing/2014/main" id="{B9E99DE8-7DFE-FE69-39BA-9DED5FE68B52}"/>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34" name="グループ化 33">
              <a:extLst>
                <a:ext uri="{FF2B5EF4-FFF2-40B4-BE49-F238E27FC236}">
                  <a16:creationId xmlns:a16="http://schemas.microsoft.com/office/drawing/2014/main" id="{742C91E3-A130-7823-80CE-532E5B22D769}"/>
                </a:ext>
              </a:extLst>
            </p:cNvPr>
            <p:cNvGrpSpPr/>
            <p:nvPr/>
          </p:nvGrpSpPr>
          <p:grpSpPr>
            <a:xfrm>
              <a:off x="1699399" y="6068292"/>
              <a:ext cx="2493818" cy="521582"/>
              <a:chOff x="1699399" y="6068292"/>
              <a:chExt cx="2493818" cy="521582"/>
            </a:xfrm>
          </p:grpSpPr>
          <p:sp>
            <p:nvSpPr>
              <p:cNvPr id="39" name="角丸四角形 17">
                <a:extLst>
                  <a:ext uri="{FF2B5EF4-FFF2-40B4-BE49-F238E27FC236}">
                    <a16:creationId xmlns:a16="http://schemas.microsoft.com/office/drawing/2014/main" id="{7C3E0200-5B40-4E7E-3EAC-27C8E359575A}"/>
                  </a:ext>
                </a:extLst>
              </p:cNvPr>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18">
                <a:extLst>
                  <a:ext uri="{FF2B5EF4-FFF2-40B4-BE49-F238E27FC236}">
                    <a16:creationId xmlns:a16="http://schemas.microsoft.com/office/drawing/2014/main" id="{1A1093A2-7D6E-34F1-F22F-382762B3F586}"/>
                  </a:ext>
                </a:extLst>
              </p:cNvPr>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8023CFED-BBD9-1C4A-3F88-519BCB74EE85}"/>
                  </a:ext>
                </a:extLst>
              </p:cNvPr>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2" name="スライド番号プレースホルダー 1">
            <a:extLst>
              <a:ext uri="{FF2B5EF4-FFF2-40B4-BE49-F238E27FC236}">
                <a16:creationId xmlns:a16="http://schemas.microsoft.com/office/drawing/2014/main" id="{B8543705-B18C-B2F7-AE08-2A1035F8A42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14</a:t>
            </a:fld>
            <a:endParaRPr lang="ja-JP" altLang="en-US" dirty="0"/>
          </a:p>
        </p:txBody>
      </p:sp>
    </p:spTree>
    <p:extLst>
      <p:ext uri="{BB962C8B-B14F-4D97-AF65-F5344CB8AC3E}">
        <p14:creationId xmlns:p14="http://schemas.microsoft.com/office/powerpoint/2010/main" val="2567421049"/>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2" name="スライド番号プレースホルダー 1">
            <a:extLst>
              <a:ext uri="{FF2B5EF4-FFF2-40B4-BE49-F238E27FC236}">
                <a16:creationId xmlns:a16="http://schemas.microsoft.com/office/drawing/2014/main" id="{A62B61DD-47E7-4767-A563-D2293291D22C}"/>
              </a:ext>
            </a:extLst>
          </p:cNvPr>
          <p:cNvSpPr>
            <a:spLocks noGrp="1"/>
          </p:cNvSpPr>
          <p:nvPr>
            <p:ph type="sldNum" sz="quarter" idx="12"/>
          </p:nvPr>
        </p:nvSpPr>
        <p:spPr/>
        <p:txBody>
          <a:bodyPr/>
          <a:lstStyle/>
          <a:p>
            <a:fld id="{E1D7E502-7D6F-49F2-8D91-33EB17385912}" type="slidenum">
              <a:rPr lang="ja-JP" altLang="en-US" smtClean="0"/>
              <a:pPr/>
              <a:t>15</a:t>
            </a:fld>
            <a:endParaRPr lang="ja-JP" altLang="en-US" dirty="0"/>
          </a:p>
        </p:txBody>
      </p:sp>
    </p:spTree>
    <p:extLst>
      <p:ext uri="{BB962C8B-B14F-4D97-AF65-F5344CB8AC3E}">
        <p14:creationId xmlns:p14="http://schemas.microsoft.com/office/powerpoint/2010/main" val="19127922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2" name="スライド番号プレースホルダー 1">
            <a:extLst>
              <a:ext uri="{FF2B5EF4-FFF2-40B4-BE49-F238E27FC236}">
                <a16:creationId xmlns:a16="http://schemas.microsoft.com/office/drawing/2014/main" id="{13106AB7-F4E1-4016-8452-7660F399EBE4}"/>
              </a:ext>
            </a:extLst>
          </p:cNvPr>
          <p:cNvSpPr>
            <a:spLocks noGrp="1"/>
          </p:cNvSpPr>
          <p:nvPr>
            <p:ph type="sldNum" sz="quarter" idx="12"/>
          </p:nvPr>
        </p:nvSpPr>
        <p:spPr/>
        <p:txBody>
          <a:bodyPr/>
          <a:lstStyle/>
          <a:p>
            <a:fld id="{E1D7E502-7D6F-49F2-8D91-33EB17385912}" type="slidenum">
              <a:rPr lang="ja-JP" altLang="en-US" smtClean="0"/>
              <a:pPr/>
              <a:t>16</a:t>
            </a:fld>
            <a:endParaRPr lang="ja-JP" altLang="en-US" dirty="0"/>
          </a:p>
        </p:txBody>
      </p:sp>
    </p:spTree>
    <p:extLst>
      <p:ext uri="{BB962C8B-B14F-4D97-AF65-F5344CB8AC3E}">
        <p14:creationId xmlns:p14="http://schemas.microsoft.com/office/powerpoint/2010/main" val="1645097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2" name="スライド番号プレースホルダー 1">
            <a:extLst>
              <a:ext uri="{FF2B5EF4-FFF2-40B4-BE49-F238E27FC236}">
                <a16:creationId xmlns:a16="http://schemas.microsoft.com/office/drawing/2014/main" id="{40333B0D-DBDF-4044-A47B-BE59E6464664}"/>
              </a:ext>
            </a:extLst>
          </p:cNvPr>
          <p:cNvSpPr>
            <a:spLocks noGrp="1"/>
          </p:cNvSpPr>
          <p:nvPr>
            <p:ph type="sldNum" sz="quarter" idx="12"/>
          </p:nvPr>
        </p:nvSpPr>
        <p:spPr/>
        <p:txBody>
          <a:bodyPr/>
          <a:lstStyle/>
          <a:p>
            <a:fld id="{E1D7E502-7D6F-49F2-8D91-33EB17385912}" type="slidenum">
              <a:rPr lang="ja-JP" altLang="en-US" smtClean="0"/>
              <a:pPr/>
              <a:t>17</a:t>
            </a:fld>
            <a:endParaRPr lang="ja-JP" altLang="en-US" dirty="0"/>
          </a:p>
        </p:txBody>
      </p:sp>
    </p:spTree>
    <p:extLst>
      <p:ext uri="{BB962C8B-B14F-4D97-AF65-F5344CB8AC3E}">
        <p14:creationId xmlns:p14="http://schemas.microsoft.com/office/powerpoint/2010/main" val="23211688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2" name="スライド番号プレースホルダー 1">
            <a:extLst>
              <a:ext uri="{FF2B5EF4-FFF2-40B4-BE49-F238E27FC236}">
                <a16:creationId xmlns:a16="http://schemas.microsoft.com/office/drawing/2014/main" id="{6FED7CF6-195B-4C3F-B603-5C9789E66938}"/>
              </a:ext>
            </a:extLst>
          </p:cNvPr>
          <p:cNvSpPr>
            <a:spLocks noGrp="1"/>
          </p:cNvSpPr>
          <p:nvPr>
            <p:ph type="sldNum" sz="quarter" idx="12"/>
          </p:nvPr>
        </p:nvSpPr>
        <p:spPr/>
        <p:txBody>
          <a:bodyPr/>
          <a:lstStyle/>
          <a:p>
            <a:fld id="{E1D7E502-7D6F-49F2-8D91-33EB17385912}" type="slidenum">
              <a:rPr lang="ja-JP" altLang="en-US" smtClean="0"/>
              <a:pPr/>
              <a:t>18</a:t>
            </a:fld>
            <a:endParaRPr lang="ja-JP" altLang="en-US" dirty="0"/>
          </a:p>
        </p:txBody>
      </p:sp>
    </p:spTree>
    <p:extLst>
      <p:ext uri="{BB962C8B-B14F-4D97-AF65-F5344CB8AC3E}">
        <p14:creationId xmlns:p14="http://schemas.microsoft.com/office/powerpoint/2010/main" val="3446149450"/>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66327"/>
            <a:ext cx="3851769" cy="1077218"/>
          </a:xfrm>
          <a:prstGeom prst="rect">
            <a:avLst/>
          </a:prstGeom>
        </p:spPr>
        <p:txBody>
          <a:bodyPr wrap="square">
            <a:spAutoFit/>
          </a:bodyPr>
          <a:lstStyle/>
          <a:p>
            <a:r>
              <a:rPr kumimoji="1" lang="ja-JP" altLang="en-US" sz="3200" b="1" dirty="0"/>
              <a:t>これは</a:t>
            </a:r>
            <a:r>
              <a:rPr kumimoji="1" lang="en-US" altLang="ja-JP" sz="3200" b="1" dirty="0"/>
              <a:t>…</a:t>
            </a:r>
          </a:p>
          <a:p>
            <a:r>
              <a:rPr kumimoji="1" lang="ja-JP" altLang="en-US" sz="3200" b="1" dirty="0"/>
              <a:t>手術が必要ですねぇ</a:t>
            </a:r>
            <a:endParaRPr lang="ja-JP" altLang="en-US" sz="3200" dirty="0"/>
          </a:p>
        </p:txBody>
      </p:sp>
      <p:sp>
        <p:nvSpPr>
          <p:cNvPr id="2" name="スライド番号プレースホルダー 1">
            <a:extLst>
              <a:ext uri="{FF2B5EF4-FFF2-40B4-BE49-F238E27FC236}">
                <a16:creationId xmlns:a16="http://schemas.microsoft.com/office/drawing/2014/main" id="{42614372-B5D3-454B-BE8D-18D4656D036C}"/>
              </a:ext>
            </a:extLst>
          </p:cNvPr>
          <p:cNvSpPr>
            <a:spLocks noGrp="1"/>
          </p:cNvSpPr>
          <p:nvPr>
            <p:ph type="sldNum" sz="quarter" idx="12"/>
          </p:nvPr>
        </p:nvSpPr>
        <p:spPr/>
        <p:txBody>
          <a:bodyPr/>
          <a:lstStyle/>
          <a:p>
            <a:fld id="{E1D7E502-7D6F-49F2-8D91-33EB17385912}" type="slidenum">
              <a:rPr lang="ja-JP" altLang="en-US" smtClean="0"/>
              <a:pPr/>
              <a:t>19</a:t>
            </a:fld>
            <a:endParaRPr lang="ja-JP" altLang="en-US" dirty="0"/>
          </a:p>
        </p:txBody>
      </p:sp>
    </p:spTree>
    <p:extLst>
      <p:ext uri="{BB962C8B-B14F-4D97-AF65-F5344CB8AC3E}">
        <p14:creationId xmlns:p14="http://schemas.microsoft.com/office/powerpoint/2010/main" val="37345485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今日のねらい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42874" y="4897851"/>
            <a:ext cx="8786813" cy="1788699"/>
            <a:chOff x="142874" y="4897851"/>
            <a:chExt cx="8786813" cy="1788699"/>
          </a:xfrm>
          <a:noFill/>
        </p:grpSpPr>
        <p:sp>
          <p:nvSpPr>
            <p:cNvPr id="32" name="角丸四角形 31"/>
            <p:cNvSpPr/>
            <p:nvPr/>
          </p:nvSpPr>
          <p:spPr>
            <a:xfrm>
              <a:off x="142874" y="4897851"/>
              <a:ext cx="8786813"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83119" y="4932224"/>
              <a:ext cx="5938659"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③「自助」として、自分で備え</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る手段の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預貯金と民間保険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の特徴を理解する。</a:t>
              </a:r>
              <a:endParaRPr lang="ja-JP" altLang="en-US" sz="3600" dirty="0"/>
            </a:p>
          </p:txBody>
        </p:sp>
        <p:pic>
          <p:nvPicPr>
            <p:cNvPr id="35" name="図 34"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88263" y="4982181"/>
              <a:ext cx="1853503" cy="1579785"/>
            </a:xfrm>
            <a:prstGeom prst="rect">
              <a:avLst/>
            </a:prstGeom>
            <a:grpFill/>
          </p:spPr>
        </p:pic>
      </p:grpSp>
      <p:grpSp>
        <p:nvGrpSpPr>
          <p:cNvPr id="5" name="グループ化 4"/>
          <p:cNvGrpSpPr/>
          <p:nvPr/>
        </p:nvGrpSpPr>
        <p:grpSpPr>
          <a:xfrm>
            <a:off x="142874" y="816908"/>
            <a:ext cx="8786813" cy="1907092"/>
            <a:chOff x="142874" y="816908"/>
            <a:chExt cx="8786813" cy="1907092"/>
          </a:xfrm>
          <a:noFill/>
        </p:grpSpPr>
        <p:grpSp>
          <p:nvGrpSpPr>
            <p:cNvPr id="4" name="グループ化 3"/>
            <p:cNvGrpSpPr/>
            <p:nvPr/>
          </p:nvGrpSpPr>
          <p:grpSpPr>
            <a:xfrm>
              <a:off x="142874" y="816908"/>
              <a:ext cx="8786813" cy="1907092"/>
              <a:chOff x="142874" y="816908"/>
              <a:chExt cx="8786813" cy="1907092"/>
            </a:xfrm>
            <a:grpFill/>
          </p:grpSpPr>
          <p:sp>
            <p:nvSpPr>
              <p:cNvPr id="2" name="角丸四角形 1"/>
              <p:cNvSpPr/>
              <p:nvPr/>
            </p:nvSpPr>
            <p:spPr>
              <a:xfrm>
                <a:off x="142874" y="816908"/>
                <a:ext cx="8786813" cy="1907092"/>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43706" y="879798"/>
                <a:ext cx="5586864"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において、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日常生活を送るうえで意識</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すべきことを考える。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 name="図 19" descr="挿絵, ウィンドウ が含まれている画像&#10;&#10;自動的に生成された説明">
              <a:extLst>
                <a:ext uri="{FF2B5EF4-FFF2-40B4-BE49-F238E27FC236}">
                  <a16:creationId xmlns:a16="http://schemas.microsoft.com/office/drawing/2014/main" id="{77C2F615-5784-4C2B-B352-42E3D578C97F}"/>
                </a:ext>
              </a:extLst>
            </p:cNvPr>
            <p:cNvPicPr>
              <a:picLocks noChangeAspect="1"/>
            </p:cNvPicPr>
            <p:nvPr/>
          </p:nvPicPr>
          <p:blipFill>
            <a:blip r:embed="rId4"/>
            <a:stretch>
              <a:fillRect/>
            </a:stretch>
          </p:blipFill>
          <p:spPr>
            <a:xfrm>
              <a:off x="6733172" y="1017893"/>
              <a:ext cx="1401177" cy="1503363"/>
            </a:xfrm>
            <a:prstGeom prst="rect">
              <a:avLst/>
            </a:prstGeom>
            <a:grpFill/>
          </p:spPr>
        </p:pic>
      </p:grpSp>
      <p:sp>
        <p:nvSpPr>
          <p:cNvPr id="8" name="スライド番号プレースホルダー 7">
            <a:extLst>
              <a:ext uri="{FF2B5EF4-FFF2-40B4-BE49-F238E27FC236}">
                <a16:creationId xmlns:a16="http://schemas.microsoft.com/office/drawing/2014/main" id="{32F4AD1E-141E-400C-BC8B-769C62BA082E}"/>
              </a:ext>
            </a:extLst>
          </p:cNvPr>
          <p:cNvSpPr>
            <a:spLocks noGrp="1"/>
          </p:cNvSpPr>
          <p:nvPr>
            <p:ph type="sldNum" sz="quarter" idx="12"/>
          </p:nvPr>
        </p:nvSpPr>
        <p:spPr/>
        <p:txBody>
          <a:bodyPr/>
          <a:lstStyle/>
          <a:p>
            <a:fld id="{E1D7E502-7D6F-49F2-8D91-33EB17385912}" type="slidenum">
              <a:rPr lang="ja-JP" altLang="en-US" smtClean="0"/>
              <a:pPr/>
              <a:t>2</a:t>
            </a:fld>
            <a:endParaRPr lang="ja-JP" altLang="en-US" dirty="0"/>
          </a:p>
        </p:txBody>
      </p:sp>
      <p:grpSp>
        <p:nvGrpSpPr>
          <p:cNvPr id="9" name="グループ化 8">
            <a:extLst>
              <a:ext uri="{FF2B5EF4-FFF2-40B4-BE49-F238E27FC236}">
                <a16:creationId xmlns:a16="http://schemas.microsoft.com/office/drawing/2014/main" id="{629BA19B-88A7-07C1-1E7A-AA77C9446561}"/>
              </a:ext>
            </a:extLst>
          </p:cNvPr>
          <p:cNvGrpSpPr/>
          <p:nvPr/>
        </p:nvGrpSpPr>
        <p:grpSpPr>
          <a:xfrm>
            <a:off x="142874" y="2848777"/>
            <a:ext cx="8773770" cy="1907092"/>
            <a:chOff x="142874" y="2848777"/>
            <a:chExt cx="8773770" cy="1907092"/>
          </a:xfrm>
        </p:grpSpPr>
        <p:grpSp>
          <p:nvGrpSpPr>
            <p:cNvPr id="6" name="グループ化 5"/>
            <p:cNvGrpSpPr/>
            <p:nvPr/>
          </p:nvGrpSpPr>
          <p:grpSpPr>
            <a:xfrm>
              <a:off x="142874" y="2848777"/>
              <a:ext cx="8773770" cy="1907092"/>
              <a:chOff x="129831" y="2848777"/>
              <a:chExt cx="8786813" cy="1907092"/>
            </a:xfrm>
            <a:noFill/>
          </p:grpSpPr>
          <p:sp>
            <p:nvSpPr>
              <p:cNvPr id="31" name="角丸四角形 30"/>
              <p:cNvSpPr/>
              <p:nvPr/>
            </p:nvSpPr>
            <p:spPr>
              <a:xfrm>
                <a:off x="129831" y="2848777"/>
                <a:ext cx="8786813"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706" y="2860635"/>
                <a:ext cx="5824544"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手段として、</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公助</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について理解する。</a:t>
                </a:r>
              </a:p>
            </p:txBody>
          </p:sp>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691" y="3551012"/>
                <a:ext cx="1155920" cy="1147960"/>
              </a:xfrm>
              <a:prstGeom prst="rect">
                <a:avLst/>
              </a:prstGeom>
              <a:grpFill/>
            </p:spPr>
          </p:pic>
          <p:pic>
            <p:nvPicPr>
              <p:cNvPr id="34" name="図 33">
                <a:extLst>
                  <a:ext uri="{FF2B5EF4-FFF2-40B4-BE49-F238E27FC236}">
                    <a16:creationId xmlns:a16="http://schemas.microsoft.com/office/drawing/2014/main" id="{64FA26A2-32B7-44A6-860C-86AEF571F5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5015" y="3725303"/>
                <a:ext cx="1053377" cy="977867"/>
              </a:xfrm>
              <a:prstGeom prst="rect">
                <a:avLst/>
              </a:prstGeom>
              <a:grpFill/>
            </p:spPr>
          </p:pic>
        </p:grpSp>
        <p:pic>
          <p:nvPicPr>
            <p:cNvPr id="11" name="図 10" descr="ロゴ&#10;&#10;中程度の精度で自動的に生成された説明">
              <a:extLst>
                <a:ext uri="{FF2B5EF4-FFF2-40B4-BE49-F238E27FC236}">
                  <a16:creationId xmlns:a16="http://schemas.microsoft.com/office/drawing/2014/main" id="{3D202FAE-17B1-FE38-9EA6-0EB660EB7565}"/>
                </a:ext>
              </a:extLst>
            </p:cNvPr>
            <p:cNvPicPr>
              <a:picLocks noChangeAspect="1"/>
            </p:cNvPicPr>
            <p:nvPr/>
          </p:nvPicPr>
          <p:blipFill>
            <a:blip r:embed="rId7"/>
            <a:stretch>
              <a:fillRect/>
            </a:stretch>
          </p:blipFill>
          <p:spPr>
            <a:xfrm>
              <a:off x="6574950" y="2923544"/>
              <a:ext cx="1408923" cy="886103"/>
            </a:xfrm>
            <a:prstGeom prst="rect">
              <a:avLst/>
            </a:prstGeom>
          </p:spPr>
        </p:pic>
      </p:grpSp>
    </p:spTree>
    <p:extLst>
      <p:ext uri="{BB962C8B-B14F-4D97-AF65-F5344CB8AC3E}">
        <p14:creationId xmlns:p14="http://schemas.microsoft.com/office/powerpoint/2010/main" val="25112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雲形吹き出し 3"/>
          <p:cNvSpPr/>
          <p:nvPr/>
        </p:nvSpPr>
        <p:spPr>
          <a:xfrm>
            <a:off x="2381251" y="2104179"/>
            <a:ext cx="6714444" cy="4591896"/>
          </a:xfrm>
          <a:prstGeom prst="cloudCallout">
            <a:avLst>
              <a:gd name="adj1" fmla="val -49438"/>
              <a:gd name="adj2" fmla="val 44391"/>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119098" y="2879198"/>
            <a:ext cx="5238749" cy="3041858"/>
          </a:xfrm>
          <a:prstGeom prst="rect">
            <a:avLst/>
          </a:prstGeom>
          <a:noFill/>
        </p:spPr>
        <p:txBody>
          <a:bodyPr wrap="square" rtlCol="0">
            <a:spAutoFit/>
          </a:bodyPr>
          <a:lstStyle/>
          <a:p>
            <a:pPr>
              <a:lnSpc>
                <a:spcPts val="4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入院、手術、薬にお金がかかるかな？</a:t>
            </a: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入院している間の生活費も必要？</a:t>
            </a:r>
            <a:r>
              <a:rPr lang="en-US" altLang="ja-JP" sz="4400" b="1" dirty="0">
                <a:solidFill>
                  <a:srgbClr val="17375E"/>
                </a:solidFill>
                <a:latin typeface="Meiryo UI" panose="020B0604030504040204" pitchFamily="50" charset="-128"/>
                <a:ea typeface="Meiryo UI" panose="020B0604030504040204" pitchFamily="50" charset="-128"/>
                <a:cs typeface="ヒラギノ丸ゴ Pro W4"/>
              </a:rPr>
              <a:t>10,000</a:t>
            </a: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円</a:t>
            </a:r>
          </a:p>
          <a:p>
            <a:pPr>
              <a:lnSpc>
                <a:spcPts val="4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くらいかな？</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9" name="正方形/長方形 8"/>
          <p:cNvSpPr/>
          <p:nvPr/>
        </p:nvSpPr>
        <p:spPr>
          <a:xfrm>
            <a:off x="77821" y="846710"/>
            <a:ext cx="8885203" cy="112770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骨折をしたら・・・</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どんなことにお金がかかるか考えてみよう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tretch>
            <a:fillRect/>
          </a:stretch>
        </p:blipFill>
        <p:spPr>
          <a:xfrm flipH="1">
            <a:off x="0" y="4287384"/>
            <a:ext cx="2381250" cy="2489653"/>
          </a:xfrm>
          <a:prstGeom prst="rect">
            <a:avLst/>
          </a:prstGeom>
        </p:spPr>
      </p:pic>
      <p:sp>
        <p:nvSpPr>
          <p:cNvPr id="3" name="スライド番号プレースホルダー 2">
            <a:extLst>
              <a:ext uri="{FF2B5EF4-FFF2-40B4-BE49-F238E27FC236}">
                <a16:creationId xmlns:a16="http://schemas.microsoft.com/office/drawing/2014/main" id="{2098381A-C18A-41CB-AFE2-0688629FE38D}"/>
              </a:ext>
            </a:extLst>
          </p:cNvPr>
          <p:cNvSpPr>
            <a:spLocks noGrp="1"/>
          </p:cNvSpPr>
          <p:nvPr>
            <p:ph type="sldNum" sz="quarter" idx="12"/>
          </p:nvPr>
        </p:nvSpPr>
        <p:spPr/>
        <p:txBody>
          <a:bodyPr/>
          <a:lstStyle/>
          <a:p>
            <a:fld id="{E1D7E502-7D6F-49F2-8D91-33EB17385912}" type="slidenum">
              <a:rPr lang="ja-JP" altLang="en-US" smtClean="0"/>
              <a:pPr/>
              <a:t>20</a:t>
            </a:fld>
            <a:endParaRPr lang="ja-JP" altLang="en-US" dirty="0"/>
          </a:p>
        </p:txBody>
      </p:sp>
    </p:spTree>
    <p:extLst>
      <p:ext uri="{BB962C8B-B14F-4D97-AF65-F5344CB8AC3E}">
        <p14:creationId xmlns:p14="http://schemas.microsoft.com/office/powerpoint/2010/main" val="24623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1655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p>
        </p:txBody>
      </p:sp>
      <p:cxnSp>
        <p:nvCxnSpPr>
          <p:cNvPr id="18" name="直線コネクタ 17"/>
          <p:cNvCxnSpPr/>
          <p:nvPr/>
        </p:nvCxnSpPr>
        <p:spPr>
          <a:xfrm flipV="1">
            <a:off x="2115979" y="3530428"/>
            <a:ext cx="4751976" cy="143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3"/>
          <a:stretch>
            <a:fillRect/>
          </a:stretch>
        </p:blipFill>
        <p:spPr>
          <a:xfrm>
            <a:off x="4527815" y="5224893"/>
            <a:ext cx="4265744" cy="1606065"/>
          </a:xfrm>
          <a:prstGeom prst="rect">
            <a:avLst/>
          </a:prstGeom>
        </p:spPr>
      </p:pic>
      <p:sp>
        <p:nvSpPr>
          <p:cNvPr id="22" name="テキスト ボックス 21"/>
          <p:cNvSpPr txBox="1"/>
          <p:nvPr/>
        </p:nvSpPr>
        <p:spPr>
          <a:xfrm>
            <a:off x="-253494" y="773934"/>
            <a:ext cx="9415827" cy="553998"/>
          </a:xfrm>
          <a:prstGeom prst="rect">
            <a:avLst/>
          </a:prstGeom>
          <a:noFill/>
        </p:spPr>
        <p:txBody>
          <a:bodyPr wrap="square" rtlCol="0">
            <a:spAutoFit/>
          </a:bodyPr>
          <a:lstStyle/>
          <a:p>
            <a:pPr algn="ctr"/>
            <a:r>
              <a:rPr lang="ja-JP" altLang="en-US" sz="3000" b="1" dirty="0">
                <a:solidFill>
                  <a:srgbClr val="17375E"/>
                </a:solidFill>
                <a:latin typeface="Meiryo UI" panose="020B0604030504040204" pitchFamily="50" charset="-128"/>
                <a:ea typeface="Meiryo UI" panose="020B0604030504040204" pitchFamily="50" charset="-128"/>
              </a:rPr>
              <a:t>★足の骨折で手術が必要となり、</a:t>
            </a:r>
            <a:r>
              <a:rPr lang="en-US" altLang="ja-JP" sz="3000" b="1" dirty="0">
                <a:solidFill>
                  <a:srgbClr val="17375E"/>
                </a:solidFill>
                <a:latin typeface="Meiryo UI" panose="020B0604030504040204" pitchFamily="50" charset="-128"/>
                <a:ea typeface="Meiryo UI" panose="020B0604030504040204" pitchFamily="50" charset="-128"/>
              </a:rPr>
              <a:t>22</a:t>
            </a:r>
            <a:r>
              <a:rPr lang="ja-JP" altLang="en-US" sz="3000" b="1" dirty="0">
                <a:solidFill>
                  <a:srgbClr val="17375E"/>
                </a:solidFill>
                <a:latin typeface="Meiryo UI" panose="020B0604030504040204" pitchFamily="50" charset="-128"/>
                <a:ea typeface="Meiryo UI" panose="020B0604030504040204" pitchFamily="50" charset="-128"/>
              </a:rPr>
              <a:t>日間入院した事例</a:t>
            </a:r>
            <a:endParaRPr lang="en-US" altLang="ja-JP" sz="3000" b="1" dirty="0">
              <a:solidFill>
                <a:srgbClr val="17375E"/>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75298C52-6535-4E28-B995-5861313D7E4D}"/>
              </a:ext>
            </a:extLst>
          </p:cNvPr>
          <p:cNvGrpSpPr/>
          <p:nvPr/>
        </p:nvGrpSpPr>
        <p:grpSpPr>
          <a:xfrm>
            <a:off x="205065" y="1283970"/>
            <a:ext cx="8624571" cy="5391467"/>
            <a:chOff x="205065" y="1283970"/>
            <a:chExt cx="8624571" cy="5391467"/>
          </a:xfrm>
        </p:grpSpPr>
        <p:grpSp>
          <p:nvGrpSpPr>
            <p:cNvPr id="11" name="グループ化 10">
              <a:extLst>
                <a:ext uri="{FF2B5EF4-FFF2-40B4-BE49-F238E27FC236}">
                  <a16:creationId xmlns:a16="http://schemas.microsoft.com/office/drawing/2014/main" id="{C5D1F213-FDA2-448C-8F30-C08D2FB8BB91}"/>
                </a:ext>
              </a:extLst>
            </p:cNvPr>
            <p:cNvGrpSpPr/>
            <p:nvPr/>
          </p:nvGrpSpPr>
          <p:grpSpPr>
            <a:xfrm>
              <a:off x="205065" y="1283970"/>
              <a:ext cx="8624571" cy="5391467"/>
              <a:chOff x="205065" y="1283970"/>
              <a:chExt cx="8624571" cy="5391467"/>
            </a:xfrm>
          </p:grpSpPr>
          <p:grpSp>
            <p:nvGrpSpPr>
              <p:cNvPr id="5" name="グループ化 4">
                <a:extLst>
                  <a:ext uri="{FF2B5EF4-FFF2-40B4-BE49-F238E27FC236}">
                    <a16:creationId xmlns:a16="http://schemas.microsoft.com/office/drawing/2014/main" id="{9B5B7FDD-9A6B-4C1A-9381-69CEA3011624}"/>
                  </a:ext>
                </a:extLst>
              </p:cNvPr>
              <p:cNvGrpSpPr/>
              <p:nvPr/>
            </p:nvGrpSpPr>
            <p:grpSpPr>
              <a:xfrm>
                <a:off x="445032" y="1283970"/>
                <a:ext cx="8384604" cy="3857153"/>
                <a:chOff x="445032" y="1254906"/>
                <a:chExt cx="8384604" cy="3857153"/>
              </a:xfrm>
            </p:grpSpPr>
            <p:sp>
              <p:nvSpPr>
                <p:cNvPr id="3" name="角丸四角形 2"/>
                <p:cNvSpPr/>
                <p:nvPr/>
              </p:nvSpPr>
              <p:spPr>
                <a:xfrm>
                  <a:off x="445032" y="1549986"/>
                  <a:ext cx="8384604" cy="3562073"/>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783092" y="1254906"/>
                  <a:ext cx="931403" cy="868578"/>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09702" y="1615653"/>
                  <a:ext cx="6138101" cy="1015663"/>
                </a:xfrm>
                <a:prstGeom prst="rect">
                  <a:avLst/>
                </a:prstGeom>
                <a:noFill/>
              </p:spPr>
              <p:txBody>
                <a:bodyPr wrap="square" rtlCol="0">
                  <a:spAutoFit/>
                </a:bodyPr>
                <a:lstStyle/>
                <a:p>
                  <a:r>
                    <a:rPr lang="ja-JP" altLang="en-US" sz="6000" b="1" dirty="0">
                      <a:solidFill>
                        <a:srgbClr val="FF5050"/>
                      </a:solidFill>
                      <a:latin typeface="Meiryo UI" panose="020B0604030504040204" pitchFamily="50" charset="-128"/>
                      <a:ea typeface="Meiryo UI" panose="020B0604030504040204" pitchFamily="50" charset="-128"/>
                    </a:rPr>
                    <a:t>①必要</a:t>
                  </a:r>
                  <a:r>
                    <a:rPr kumimoji="1" lang="ja-JP" altLang="en-US" sz="6000" b="1" dirty="0">
                      <a:solidFill>
                        <a:srgbClr val="FF5050"/>
                      </a:solidFill>
                      <a:latin typeface="Meiryo UI" panose="020B0604030504040204" pitchFamily="50" charset="-128"/>
                      <a:ea typeface="Meiryo UI" panose="020B0604030504040204" pitchFamily="50" charset="-128"/>
                    </a:rPr>
                    <a:t>となるお金</a:t>
                  </a:r>
                </a:p>
              </p:txBody>
            </p:sp>
            <p:sp>
              <p:nvSpPr>
                <p:cNvPr id="16" name="角丸四角形 15"/>
                <p:cNvSpPr/>
                <p:nvPr/>
              </p:nvSpPr>
              <p:spPr>
                <a:xfrm>
                  <a:off x="908291" y="2693651"/>
                  <a:ext cx="7460759" cy="2138394"/>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grpSp>
          <p:grpSp>
            <p:nvGrpSpPr>
              <p:cNvPr id="8" name="グループ化 7"/>
              <p:cNvGrpSpPr/>
              <p:nvPr/>
            </p:nvGrpSpPr>
            <p:grpSpPr>
              <a:xfrm>
                <a:off x="1714495" y="2818968"/>
                <a:ext cx="5848349" cy="1951319"/>
                <a:chOff x="2090266" y="2828309"/>
                <a:chExt cx="4904000" cy="1951319"/>
              </a:xfrm>
            </p:grpSpPr>
            <p:sp>
              <p:nvSpPr>
                <p:cNvPr id="7" name="テキスト ボックス 6"/>
                <p:cNvSpPr txBox="1"/>
                <p:nvPr/>
              </p:nvSpPr>
              <p:spPr>
                <a:xfrm>
                  <a:off x="2090266" y="2828311"/>
                  <a:ext cx="2919126" cy="1754326"/>
                </a:xfrm>
                <a:prstGeom prst="rect">
                  <a:avLst/>
                </a:prstGeom>
                <a:noFill/>
              </p:spPr>
              <p:txBody>
                <a:bodyPr wrap="square" rtlCol="0">
                  <a:spAutoFit/>
                </a:bodyPr>
                <a:lstStyle/>
                <a:p>
                  <a:r>
                    <a:rPr lang="ja-JP" altLang="en-US" sz="3600" dirty="0">
                      <a:solidFill>
                        <a:schemeClr val="bg1"/>
                      </a:solidFill>
                      <a:latin typeface="Meiryo UI" panose="020B0604030504040204" pitchFamily="50" charset="-128"/>
                      <a:ea typeface="Meiryo UI" panose="020B0604030504040204" pitchFamily="50" charset="-128"/>
                    </a:rPr>
                    <a:t>かかった医療費</a:t>
                  </a:r>
                  <a:endParaRPr kumimoji="1" lang="en-US" altLang="ja-JP" sz="3600" dirty="0">
                    <a:solidFill>
                      <a:schemeClr val="bg1"/>
                    </a:solidFill>
                    <a:latin typeface="Meiryo UI" panose="020B0604030504040204" pitchFamily="50" charset="-128"/>
                    <a:ea typeface="Meiryo UI" panose="020B0604030504040204" pitchFamily="50" charset="-128"/>
                  </a:endParaRPr>
                </a:p>
                <a:p>
                  <a:r>
                    <a:rPr lang="ja-JP" altLang="en-US" sz="3600" dirty="0">
                      <a:solidFill>
                        <a:schemeClr val="bg1"/>
                      </a:solidFill>
                      <a:latin typeface="Meiryo UI" panose="020B0604030504040204" pitchFamily="50" charset="-128"/>
                      <a:ea typeface="Meiryo UI" panose="020B0604030504040204" pitchFamily="50" charset="-128"/>
                    </a:rPr>
                    <a:t>その他</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62958" y="2828309"/>
                  <a:ext cx="2231308" cy="1200329"/>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180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8</a:t>
                  </a:r>
                  <a:r>
                    <a:rPr lang="ja-JP" altLang="en-US" sz="3600" dirty="0">
                      <a:solidFill>
                        <a:schemeClr val="bg1"/>
                      </a:solidFill>
                      <a:latin typeface="Meiryo UI" panose="020B0604030504040204" pitchFamily="50" charset="-128"/>
                      <a:ea typeface="Meiryo UI" panose="020B0604030504040204" pitchFamily="50" charset="-128"/>
                    </a:rPr>
                    <a:t>万円</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090266" y="4133297"/>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4762958" y="4133296"/>
                  <a:ext cx="2217905"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188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grpSp>
          <p:sp>
            <p:nvSpPr>
              <p:cNvPr id="48" name="テキスト ボックス 47"/>
              <p:cNvSpPr txBox="1"/>
              <p:nvPr/>
            </p:nvSpPr>
            <p:spPr>
              <a:xfrm>
                <a:off x="205065" y="5475108"/>
                <a:ext cx="3965397" cy="1200329"/>
              </a:xfrm>
              <a:prstGeom prst="rect">
                <a:avLst/>
              </a:prstGeom>
              <a:noFill/>
            </p:spPr>
            <p:txBody>
              <a:bodyPr wrap="square" rtlCol="0">
                <a:spAutoFit/>
              </a:bodyPr>
              <a:lstStyle/>
              <a:p>
                <a:r>
                  <a:rPr lang="en-US" altLang="ja-JP" sz="2400" dirty="0">
                    <a:solidFill>
                      <a:srgbClr val="17375E"/>
                    </a:solidFill>
                    <a:latin typeface="Meiryo UI" panose="020B0604030504040204" pitchFamily="50" charset="-128"/>
                    <a:ea typeface="Meiryo UI" panose="020B0604030504040204" pitchFamily="50" charset="-128"/>
                  </a:rPr>
                  <a:t>※</a:t>
                </a:r>
                <a:r>
                  <a:rPr lang="ja-JP" altLang="en-US" sz="2400" dirty="0">
                    <a:solidFill>
                      <a:srgbClr val="17375E"/>
                    </a:solidFill>
                    <a:latin typeface="Meiryo UI" panose="020B0604030504040204" pitchFamily="50" charset="-128"/>
                    <a:ea typeface="Meiryo UI" panose="020B0604030504040204" pitchFamily="50" charset="-128"/>
                  </a:rPr>
                  <a:t>その他・・・入院中の衣類・日用品やお見舞いに来た家族の交通費・食費等</a:t>
                </a:r>
                <a:endParaRPr lang="en-US" altLang="ja-JP" sz="2400"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61347" y="5157933"/>
                <a:ext cx="5268288"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cxnSp>
          <p:nvCxnSpPr>
            <p:cNvPr id="23" name="直線コネクタ 22">
              <a:extLst>
                <a:ext uri="{FF2B5EF4-FFF2-40B4-BE49-F238E27FC236}">
                  <a16:creationId xmlns:a16="http://schemas.microsoft.com/office/drawing/2014/main" id="{EED98C7C-80C2-4B91-9A37-1AC965C6C72F}"/>
                </a:ext>
              </a:extLst>
            </p:cNvPr>
            <p:cNvCxnSpPr>
              <a:cxnSpLocks/>
            </p:cNvCxnSpPr>
            <p:nvPr/>
          </p:nvCxnSpPr>
          <p:spPr>
            <a:xfrm flipV="1">
              <a:off x="1569396" y="4033132"/>
              <a:ext cx="6279204" cy="3912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 name="スライド番号プレースホルダー 8">
            <a:extLst>
              <a:ext uri="{FF2B5EF4-FFF2-40B4-BE49-F238E27FC236}">
                <a16:creationId xmlns:a16="http://schemas.microsoft.com/office/drawing/2014/main" id="{10BAEA1A-4757-4470-A169-E4894A0009A5}"/>
              </a:ext>
            </a:extLst>
          </p:cNvPr>
          <p:cNvSpPr>
            <a:spLocks noGrp="1"/>
          </p:cNvSpPr>
          <p:nvPr>
            <p:ph type="sldNum" sz="quarter" idx="12"/>
          </p:nvPr>
        </p:nvSpPr>
        <p:spPr/>
        <p:txBody>
          <a:bodyPr/>
          <a:lstStyle/>
          <a:p>
            <a:fld id="{E1D7E502-7D6F-49F2-8D91-33EB17385912}" type="slidenum">
              <a:rPr lang="ja-JP" altLang="en-US" smtClean="0"/>
              <a:pPr/>
              <a:t>21</a:t>
            </a:fld>
            <a:endParaRPr lang="ja-JP" altLang="en-US" dirty="0"/>
          </a:p>
        </p:txBody>
      </p:sp>
    </p:spTree>
    <p:extLst>
      <p:ext uri="{BB962C8B-B14F-4D97-AF65-F5344CB8AC3E}">
        <p14:creationId xmlns:p14="http://schemas.microsoft.com/office/powerpoint/2010/main" val="17900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6989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58348" y="4857072"/>
            <a:ext cx="8714201" cy="1754326"/>
          </a:xfrm>
          <a:prstGeom prst="rect">
            <a:avLst/>
          </a:prstGeom>
          <a:noFill/>
        </p:spPr>
        <p:txBody>
          <a:bodyPr wrap="square" rtlCol="0">
            <a:spAutoFit/>
          </a:bodyPr>
          <a:lstStyle/>
          <a:p>
            <a:r>
              <a:rPr lang="ja-JP" altLang="en-US" sz="3600" b="1" dirty="0">
                <a:solidFill>
                  <a:srgbClr val="17375E"/>
                </a:solidFill>
                <a:latin typeface="Meiryo UI" panose="020B0604030504040204" pitchFamily="50" charset="-128"/>
                <a:ea typeface="Meiryo UI" panose="020B0604030504040204" pitchFamily="50" charset="-128"/>
              </a:rPr>
              <a:t>ケガや病気で入院したときには、国などから受けられる公的保障として、</a:t>
            </a:r>
            <a:r>
              <a:rPr lang="ja-JP" altLang="en-US" sz="3600" b="1" dirty="0">
                <a:solidFill>
                  <a:srgbClr val="FF0000"/>
                </a:solidFill>
                <a:latin typeface="Meiryo UI" panose="020B0604030504040204" pitchFamily="50" charset="-128"/>
                <a:ea typeface="Meiryo UI" panose="020B0604030504040204" pitchFamily="50" charset="-128"/>
              </a:rPr>
              <a:t>「公的医療保険」</a:t>
            </a:r>
            <a:r>
              <a:rPr lang="ja-JP" altLang="en-US" sz="3600" b="1" dirty="0">
                <a:solidFill>
                  <a:srgbClr val="17375E"/>
                </a:solidFill>
                <a:latin typeface="Meiryo UI" panose="020B0604030504040204" pitchFamily="50" charset="-128"/>
                <a:ea typeface="Meiryo UI" panose="020B0604030504040204" pitchFamily="50" charset="-128"/>
              </a:rPr>
              <a:t>があります。</a:t>
            </a:r>
            <a:endParaRPr lang="en-US" altLang="ja-JP" sz="36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951BDB4-F929-46C3-8B2D-526CC9614D61}"/>
              </a:ext>
            </a:extLst>
          </p:cNvPr>
          <p:cNvGrpSpPr/>
          <p:nvPr/>
        </p:nvGrpSpPr>
        <p:grpSpPr>
          <a:xfrm>
            <a:off x="445031" y="807450"/>
            <a:ext cx="9288488" cy="4398787"/>
            <a:chOff x="342900" y="807450"/>
            <a:chExt cx="9288488" cy="4398787"/>
          </a:xfrm>
        </p:grpSpPr>
        <p:sp>
          <p:nvSpPr>
            <p:cNvPr id="22" name="角丸四角形 21"/>
            <p:cNvSpPr/>
            <p:nvPr/>
          </p:nvSpPr>
          <p:spPr>
            <a:xfrm>
              <a:off x="342900" y="1121128"/>
              <a:ext cx="8420100" cy="3562073"/>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592031" y="807450"/>
              <a:ext cx="931403" cy="868578"/>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061174" y="1120857"/>
              <a:ext cx="5842847" cy="1015663"/>
            </a:xfrm>
            <a:prstGeom prst="rect">
              <a:avLst/>
            </a:prstGeom>
            <a:noFill/>
          </p:spPr>
          <p:txBody>
            <a:bodyPr wrap="square" rtlCol="0">
              <a:spAutoFit/>
            </a:bodyPr>
            <a:lstStyle/>
            <a:p>
              <a:r>
                <a:rPr kumimoji="1" lang="ja-JP" altLang="en-US" sz="6000" b="1" dirty="0">
                  <a:solidFill>
                    <a:schemeClr val="accent1">
                      <a:lumMod val="75000"/>
                    </a:schemeClr>
                  </a:solidFill>
                  <a:latin typeface="Meiryo UI" panose="020B0604030504040204" pitchFamily="50" charset="-128"/>
                  <a:ea typeface="Meiryo UI" panose="020B0604030504040204" pitchFamily="50" charset="-128"/>
                </a:rPr>
                <a:t>②入ってくるお金</a:t>
              </a:r>
            </a:p>
          </p:txBody>
        </p:sp>
        <p:sp>
          <p:nvSpPr>
            <p:cNvPr id="25" name="角丸四角形 24"/>
            <p:cNvSpPr/>
            <p:nvPr/>
          </p:nvSpPr>
          <p:spPr>
            <a:xfrm>
              <a:off x="895351" y="2178014"/>
              <a:ext cx="7477125" cy="2260635"/>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33449" y="2261002"/>
              <a:ext cx="4049149" cy="1200329"/>
            </a:xfrm>
            <a:prstGeom prst="rect">
              <a:avLst/>
            </a:prstGeom>
            <a:noFill/>
          </p:spPr>
          <p:txBody>
            <a:bodyPr wrap="square" rtlCol="0">
              <a:spAutoFit/>
            </a:bodyPr>
            <a:lstStyle/>
            <a:p>
              <a:pPr algn="ctr"/>
              <a:r>
                <a:rPr lang="ja-JP" altLang="en-US" sz="3600" dirty="0">
                  <a:solidFill>
                    <a:schemeClr val="bg1"/>
                  </a:solidFill>
                  <a:latin typeface="Meiryo UI" panose="020B0604030504040204" pitchFamily="50" charset="-128"/>
                  <a:ea typeface="Meiryo UI" panose="020B0604030504040204" pitchFamily="50" charset="-128"/>
                </a:rPr>
                <a:t>公的保障</a:t>
              </a:r>
              <a:endParaRPr lang="en-US" altLang="ja-JP" sz="3600" dirty="0">
                <a:solidFill>
                  <a:schemeClr val="bg1"/>
                </a:solidFill>
                <a:latin typeface="Meiryo UI" panose="020B0604030504040204" pitchFamily="50" charset="-128"/>
                <a:ea typeface="Meiryo UI" panose="020B0604030504040204" pitchFamily="50" charset="-128"/>
              </a:endParaRPr>
            </a:p>
            <a:p>
              <a:pPr algn="ctr"/>
              <a:r>
                <a:rPr kumimoji="1" lang="ja-JP" altLang="en-US" sz="3600" dirty="0">
                  <a:solidFill>
                    <a:schemeClr val="bg1"/>
                  </a:solidFill>
                  <a:latin typeface="Meiryo UI" panose="020B0604030504040204" pitchFamily="50" charset="-128"/>
                  <a:ea typeface="Meiryo UI" panose="020B0604030504040204" pitchFamily="50" charset="-128"/>
                </a:rPr>
                <a:t>（公的医療保険）</a:t>
              </a:r>
            </a:p>
          </p:txBody>
        </p:sp>
        <p:sp>
          <p:nvSpPr>
            <p:cNvPr id="27" name="テキスト ボックス 26"/>
            <p:cNvSpPr txBox="1"/>
            <p:nvPr/>
          </p:nvSpPr>
          <p:spPr>
            <a:xfrm>
              <a:off x="4788671" y="2629262"/>
              <a:ext cx="2688454" cy="646331"/>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168</a:t>
              </a:r>
              <a:r>
                <a:rPr kumimoji="1" lang="ja-JP" altLang="en-US" sz="3600" dirty="0">
                  <a:solidFill>
                    <a:schemeClr val="bg1"/>
                  </a:solidFill>
                  <a:latin typeface="Meiryo UI" panose="020B0604030504040204" pitchFamily="50" charset="-128"/>
                  <a:ea typeface="Meiryo UI" panose="020B0604030504040204" pitchFamily="50" charset="-128"/>
                </a:rPr>
                <a:t>万円</a:t>
              </a:r>
            </a:p>
          </p:txBody>
        </p:sp>
        <p:cxnSp>
          <p:nvCxnSpPr>
            <p:cNvPr id="28" name="直線コネクタ 27"/>
            <p:cNvCxnSpPr>
              <a:cxnSpLocks/>
            </p:cNvCxnSpPr>
            <p:nvPr/>
          </p:nvCxnSpPr>
          <p:spPr>
            <a:xfrm flipV="1">
              <a:off x="1352550" y="3523732"/>
              <a:ext cx="6372225" cy="2328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115979" y="3654412"/>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30" name="テキスト ボックス 29"/>
            <p:cNvSpPr txBox="1"/>
            <p:nvPr/>
          </p:nvSpPr>
          <p:spPr>
            <a:xfrm>
              <a:off x="4755333" y="3658025"/>
              <a:ext cx="2755129"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168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828185" y="4713794"/>
              <a:ext cx="580320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69E2E8CE-546E-4E50-B9A7-125107C33349}"/>
              </a:ext>
            </a:extLst>
          </p:cNvPr>
          <p:cNvSpPr>
            <a:spLocks noGrp="1"/>
          </p:cNvSpPr>
          <p:nvPr>
            <p:ph type="sldNum" sz="quarter" idx="12"/>
          </p:nvPr>
        </p:nvSpPr>
        <p:spPr/>
        <p:txBody>
          <a:bodyPr/>
          <a:lstStyle/>
          <a:p>
            <a:fld id="{E1D7E502-7D6F-49F2-8D91-33EB17385912}" type="slidenum">
              <a:rPr lang="ja-JP" altLang="en-US" smtClean="0"/>
              <a:pPr/>
              <a:t>22</a:t>
            </a:fld>
            <a:endParaRPr lang="ja-JP" altLang="en-US" dirty="0"/>
          </a:p>
        </p:txBody>
      </p:sp>
      <p:sp>
        <p:nvSpPr>
          <p:cNvPr id="6" name="テキスト ボックス 5">
            <a:extLst>
              <a:ext uri="{FF2B5EF4-FFF2-40B4-BE49-F238E27FC236}">
                <a16:creationId xmlns:a16="http://schemas.microsoft.com/office/drawing/2014/main" id="{15EE42D5-E497-0F07-1AC5-261866F216B0}"/>
              </a:ext>
            </a:extLst>
          </p:cNvPr>
          <p:cNvSpPr txBox="1"/>
          <p:nvPr/>
        </p:nvSpPr>
        <p:spPr>
          <a:xfrm>
            <a:off x="369886" y="6525103"/>
            <a:ext cx="712086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実際は健康保険組合などから医療機関に支払われるもので、実際に高額な立替えが必要なわけではありません。</a:t>
            </a:r>
          </a:p>
        </p:txBody>
      </p:sp>
    </p:spTree>
    <p:extLst>
      <p:ext uri="{BB962C8B-B14F-4D97-AF65-F5344CB8AC3E}">
        <p14:creationId xmlns:p14="http://schemas.microsoft.com/office/powerpoint/2010/main" val="24006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292350D-C4E7-40A1-A060-1D9F48DA2ED6}"/>
              </a:ext>
            </a:extLst>
          </p:cNvPr>
          <p:cNvGrpSpPr/>
          <p:nvPr/>
        </p:nvGrpSpPr>
        <p:grpSpPr>
          <a:xfrm>
            <a:off x="826998" y="5373227"/>
            <a:ext cx="7086404" cy="1312814"/>
            <a:chOff x="1346527" y="5320394"/>
            <a:chExt cx="7086404" cy="1312814"/>
          </a:xfrm>
        </p:grpSpPr>
        <p:sp>
          <p:nvSpPr>
            <p:cNvPr id="38" name="角丸四角形 37"/>
            <p:cNvSpPr/>
            <p:nvPr/>
          </p:nvSpPr>
          <p:spPr>
            <a:xfrm>
              <a:off x="2284540" y="5320394"/>
              <a:ext cx="5945060" cy="1312814"/>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等号 44"/>
            <p:cNvSpPr/>
            <p:nvPr/>
          </p:nvSpPr>
          <p:spPr>
            <a:xfrm>
              <a:off x="1346527" y="57900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300411" y="5409632"/>
              <a:ext cx="61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accent3">
                      <a:lumMod val="50000"/>
                    </a:schemeClr>
                  </a:solidFill>
                  <a:latin typeface="Meiryo UI" panose="020B0604030504040204" pitchFamily="50" charset="-128"/>
                  <a:ea typeface="Meiryo UI" panose="020B0604030504040204" pitchFamily="50" charset="-128"/>
                </a:rPr>
                <a:t>③自分で準備する必要があるお金</a:t>
              </a:r>
              <a:endParaRPr kumimoji="1" lang="ja-JP" altLang="en-US" sz="32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6400" y="32401"/>
            <a:ext cx="9043030" cy="7236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③</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自分で準備する必要があるお金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39" name="グループ化 38"/>
          <p:cNvGrpSpPr/>
          <p:nvPr/>
        </p:nvGrpSpPr>
        <p:grpSpPr>
          <a:xfrm>
            <a:off x="108080" y="2638424"/>
            <a:ext cx="3819526" cy="2543176"/>
            <a:chOff x="266699" y="1381124"/>
            <a:chExt cx="3819526" cy="2543176"/>
          </a:xfrm>
        </p:grpSpPr>
        <p:sp>
          <p:nvSpPr>
            <p:cNvPr id="3" name="角丸四角形 2"/>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 name="テキスト ボックス 5"/>
            <p:cNvSpPr txBox="1"/>
            <p:nvPr/>
          </p:nvSpPr>
          <p:spPr>
            <a:xfrm>
              <a:off x="747449" y="1616641"/>
              <a:ext cx="3162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①必要となるお金</a:t>
              </a:r>
            </a:p>
          </p:txBody>
        </p:sp>
        <p:sp>
          <p:nvSpPr>
            <p:cNvPr id="16" name="角丸四角形 15"/>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47449" y="2409825"/>
              <a:ext cx="18052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7" name="テキスト ボックス 16"/>
            <p:cNvSpPr txBox="1"/>
            <p:nvPr/>
          </p:nvSpPr>
          <p:spPr>
            <a:xfrm>
              <a:off x="2400300" y="2409824"/>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18" name="直線コネクタ 17"/>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20" name="テキスト ボックス 19"/>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40" name="グループ化 39"/>
          <p:cNvGrpSpPr/>
          <p:nvPr/>
        </p:nvGrpSpPr>
        <p:grpSpPr>
          <a:xfrm>
            <a:off x="5013455" y="2638424"/>
            <a:ext cx="3819526" cy="2543176"/>
            <a:chOff x="4724399" y="1381124"/>
            <a:chExt cx="3819526" cy="2543176"/>
          </a:xfrm>
        </p:grpSpPr>
        <p:sp>
          <p:nvSpPr>
            <p:cNvPr id="29" name="角丸四角形 28"/>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31" name="テキスト ボックス 30"/>
            <p:cNvSpPr txBox="1"/>
            <p:nvPr/>
          </p:nvSpPr>
          <p:spPr>
            <a:xfrm>
              <a:off x="5353049" y="1580357"/>
              <a:ext cx="30099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②入ってくるお金</a:t>
              </a:r>
            </a:p>
          </p:txBody>
        </p:sp>
        <p:sp>
          <p:nvSpPr>
            <p:cNvPr id="32" name="角丸四角形 31"/>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5133094" y="2386764"/>
              <a:ext cx="18859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公的保障</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sp>
          <p:nvSpPr>
            <p:cNvPr id="34" name="テキスト ボックス 33"/>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35" name="直線コネクタ 34"/>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37" name="テキスト ボックス 36"/>
            <p:cNvSpPr txBox="1"/>
            <p:nvPr/>
          </p:nvSpPr>
          <p:spPr>
            <a:xfrm>
              <a:off x="68580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43" name="直線コネクタ 42"/>
          <p:cNvCxnSpPr/>
          <p:nvPr/>
        </p:nvCxnSpPr>
        <p:spPr>
          <a:xfrm flipV="1">
            <a:off x="4137156" y="4000500"/>
            <a:ext cx="752475" cy="1021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3246982" y="5740400"/>
            <a:ext cx="353294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6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a:t>
            </a: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48" name="テキスト ボックス 47"/>
          <p:cNvSpPr txBox="1"/>
          <p:nvPr/>
        </p:nvSpPr>
        <p:spPr>
          <a:xfrm>
            <a:off x="108080" y="864396"/>
            <a:ext cx="56781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rPr>
              <a:t>「必要となるお金」から「入ってくるお金」を差し引いた金額が自分で「準備する必要があるお金」。</a:t>
            </a:r>
            <a:endParaRPr kumimoji="1" lang="en-US" altLang="ja-JP"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endParaRPr>
          </a:p>
        </p:txBody>
      </p:sp>
      <p:pic>
        <p:nvPicPr>
          <p:cNvPr id="49" name="図 48"/>
          <p:cNvPicPr>
            <a:picLocks noChangeAspect="1"/>
          </p:cNvPicPr>
          <p:nvPr/>
        </p:nvPicPr>
        <p:blipFill>
          <a:blip r:embed="rId3"/>
          <a:stretch>
            <a:fillRect/>
          </a:stretch>
        </p:blipFill>
        <p:spPr>
          <a:xfrm>
            <a:off x="5842591" y="1261590"/>
            <a:ext cx="3250169" cy="1223698"/>
          </a:xfrm>
          <a:prstGeom prst="rect">
            <a:avLst/>
          </a:prstGeom>
        </p:spPr>
      </p:pic>
      <p:sp>
        <p:nvSpPr>
          <p:cNvPr id="8" name="スライド番号プレースホルダー 7">
            <a:extLst>
              <a:ext uri="{FF2B5EF4-FFF2-40B4-BE49-F238E27FC236}">
                <a16:creationId xmlns:a16="http://schemas.microsoft.com/office/drawing/2014/main" id="{FDDBB0FE-B153-4A82-9428-402646D6C9A2}"/>
              </a:ext>
            </a:extLst>
          </p:cNvPr>
          <p:cNvSpPr>
            <a:spLocks noGrp="1"/>
          </p:cNvSpPr>
          <p:nvPr>
            <p:ph type="sldNum" sz="quarter" idx="12"/>
          </p:nvPr>
        </p:nvSpPr>
        <p:spPr/>
        <p:txBody>
          <a:bodyPr/>
          <a:lstStyle/>
          <a:p>
            <a:fld id="{E1D7E502-7D6F-49F2-8D91-33EB17385912}" type="slidenum">
              <a:rPr lang="ja-JP" altLang="en-US" smtClean="0"/>
              <a:pPr/>
              <a:t>23</a:t>
            </a:fld>
            <a:endParaRPr lang="ja-JP" altLang="en-US" dirty="0"/>
          </a:p>
        </p:txBody>
      </p:sp>
    </p:spTree>
    <p:extLst>
      <p:ext uri="{BB962C8B-B14F-4D97-AF65-F5344CB8AC3E}">
        <p14:creationId xmlns:p14="http://schemas.microsoft.com/office/powerpoint/2010/main" val="26304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09BD-9369-5D83-0468-BAF0C2F9A7B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C28B73F-897E-383C-9DD8-C8EB9DF62029}"/>
              </a:ext>
            </a:extLst>
          </p:cNvPr>
          <p:cNvPicPr>
            <a:picLocks noChangeAspect="1"/>
          </p:cNvPicPr>
          <p:nvPr/>
        </p:nvPicPr>
        <p:blipFill>
          <a:blip r:embed="rId3"/>
          <a:stretch>
            <a:fillRect/>
          </a:stretch>
        </p:blipFill>
        <p:spPr>
          <a:xfrm>
            <a:off x="640411" y="692909"/>
            <a:ext cx="7680826" cy="5020606"/>
          </a:xfrm>
          <a:prstGeom prst="rect">
            <a:avLst/>
          </a:prstGeom>
        </p:spPr>
      </p:pic>
      <p:sp>
        <p:nvSpPr>
          <p:cNvPr id="9" name="正方形/長方形 8">
            <a:extLst>
              <a:ext uri="{FF2B5EF4-FFF2-40B4-BE49-F238E27FC236}">
                <a16:creationId xmlns:a16="http://schemas.microsoft.com/office/drawing/2014/main" id="{CC9B586E-8134-F639-2576-141AB59D3F93}"/>
              </a:ext>
            </a:extLst>
          </p:cNvPr>
          <p:cNvSpPr/>
          <p:nvPr/>
        </p:nvSpPr>
        <p:spPr>
          <a:xfrm>
            <a:off x="-1" y="0"/>
            <a:ext cx="9144000" cy="716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BB42BA7-457B-3514-9FBD-A51D1F6054D6}"/>
              </a:ext>
            </a:extLst>
          </p:cNvPr>
          <p:cNvSpPr txBox="1"/>
          <p:nvPr/>
        </p:nvSpPr>
        <p:spPr bwMode="white">
          <a:xfrm>
            <a:off x="5598217" y="6585461"/>
            <a:ext cx="488697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雇用形態、性、年齢階級別賃金（千円単位）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BD8E6A85-4474-8B87-71EE-097B4B8B5EC9}"/>
              </a:ext>
            </a:extLst>
          </p:cNvPr>
          <p:cNvSpPr txBox="1"/>
          <p:nvPr/>
        </p:nvSpPr>
        <p:spPr>
          <a:xfrm>
            <a:off x="395535" y="6601588"/>
            <a:ext cx="3236898"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47A96D52-E445-D835-A5BA-4E9C3A08C0F5}"/>
              </a:ext>
            </a:extLst>
          </p:cNvPr>
          <p:cNvSpPr txBox="1"/>
          <p:nvPr/>
        </p:nvSpPr>
        <p:spPr bwMode="white">
          <a:xfrm>
            <a:off x="426382" y="134039"/>
            <a:ext cx="4402794" cy="584775"/>
          </a:xfrm>
          <a:prstGeom prst="rect">
            <a:avLst/>
          </a:prstGeom>
          <a:noFill/>
        </p:spPr>
        <p:txBody>
          <a:bodyPr wrap="square" rtlCol="0">
            <a:spAutoFit/>
          </a:bodyPr>
          <a:lstStyle/>
          <a:p>
            <a:r>
              <a:rPr kumimoji="1"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月額の給与について</a:t>
            </a:r>
            <a:endParaRPr kumimoji="1"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210FDE6C-6B3C-4B8C-96DE-2656AB436C01}"/>
              </a:ext>
            </a:extLst>
          </p:cNvPr>
          <p:cNvGrpSpPr/>
          <p:nvPr/>
        </p:nvGrpSpPr>
        <p:grpSpPr>
          <a:xfrm>
            <a:off x="755447" y="4538444"/>
            <a:ext cx="8001407" cy="2090725"/>
            <a:chOff x="2148422" y="4477979"/>
            <a:chExt cx="9460252" cy="1990774"/>
          </a:xfrm>
        </p:grpSpPr>
        <p:cxnSp>
          <p:nvCxnSpPr>
            <p:cNvPr id="17" name="直線矢印コネクタ 16">
              <a:extLst>
                <a:ext uri="{FF2B5EF4-FFF2-40B4-BE49-F238E27FC236}">
                  <a16:creationId xmlns:a16="http://schemas.microsoft.com/office/drawing/2014/main" id="{9E8B1B2F-915E-DDCB-7766-1ADDF3D5D2A8}"/>
                </a:ext>
              </a:extLst>
            </p:cNvPr>
            <p:cNvCxnSpPr>
              <a:cxnSpLocks/>
            </p:cNvCxnSpPr>
            <p:nvPr/>
          </p:nvCxnSpPr>
          <p:spPr>
            <a:xfrm>
              <a:off x="3249067" y="4477979"/>
              <a:ext cx="1041233" cy="1023314"/>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角丸四角形 4">
              <a:extLst>
                <a:ext uri="{FF2B5EF4-FFF2-40B4-BE49-F238E27FC236}">
                  <a16:creationId xmlns:a16="http://schemas.microsoft.com/office/drawing/2014/main" id="{2ED771E7-7B99-EED3-A869-7DB81DE356DE}"/>
                </a:ext>
              </a:extLst>
            </p:cNvPr>
            <p:cNvSpPr/>
            <p:nvPr/>
          </p:nvSpPr>
          <p:spPr>
            <a:xfrm>
              <a:off x="2148422" y="5474663"/>
              <a:ext cx="9460252" cy="994090"/>
            </a:xfrm>
            <a:prstGeom prst="roundRect">
              <a:avLst>
                <a:gd name="adj" fmla="val 13521"/>
              </a:avLst>
            </a:prstGeom>
            <a:solidFill>
              <a:srgbClr val="FFFFCC"/>
            </a:solid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900" dirty="0">
                  <a:solidFill>
                    <a:schemeClr val="tx1"/>
                  </a:solidFill>
                  <a:latin typeface="MS UI Gothic" panose="020B0600070205080204" pitchFamily="50" charset="-128"/>
                  <a:ea typeface="MS UI Gothic" panose="020B0600070205080204" pitchFamily="50" charset="-128"/>
                </a:rPr>
                <a:t>●男性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00B0F0"/>
                  </a:solidFill>
                  <a:latin typeface="MS UI Gothic" panose="020B0600070205080204" pitchFamily="50" charset="-128"/>
                  <a:ea typeface="MS UI Gothic" panose="020B0600070205080204" pitchFamily="50" charset="-128"/>
                </a:rPr>
                <a:t>約</a:t>
              </a:r>
              <a:r>
                <a:rPr lang="en-US" altLang="ja-JP" sz="2900" b="1" u="sng" dirty="0">
                  <a:solidFill>
                    <a:srgbClr val="00B0F0"/>
                  </a:solidFill>
                  <a:latin typeface="MS UI Gothic" panose="020B0600070205080204" pitchFamily="50" charset="-128"/>
                  <a:ea typeface="MS UI Gothic" panose="020B0600070205080204" pitchFamily="50" charset="-128"/>
                </a:rPr>
                <a:t>23.2</a:t>
              </a:r>
              <a:r>
                <a:rPr lang="ja-JP" altLang="en-US" sz="2900" b="1" u="sng" dirty="0">
                  <a:solidFill>
                    <a:srgbClr val="00B0F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00B050"/>
                  </a:solidFill>
                  <a:latin typeface="MS UI Gothic" panose="020B0600070205080204" pitchFamily="50" charset="-128"/>
                  <a:ea typeface="MS UI Gothic" panose="020B0600070205080204" pitchFamily="50" charset="-128"/>
                </a:rPr>
                <a:t>約</a:t>
              </a:r>
              <a:r>
                <a:rPr lang="en-US" altLang="ja-JP" sz="2900" b="1" u="sng" dirty="0">
                  <a:solidFill>
                    <a:srgbClr val="00B050"/>
                  </a:solidFill>
                  <a:latin typeface="MS UI Gothic" panose="020B0600070205080204" pitchFamily="50" charset="-128"/>
                  <a:ea typeface="MS UI Gothic" panose="020B0600070205080204" pitchFamily="50" charset="-128"/>
                </a:rPr>
                <a:t>20.2</a:t>
              </a:r>
              <a:r>
                <a:rPr lang="ja-JP" altLang="en-US" sz="2900" b="1" u="sng" dirty="0">
                  <a:solidFill>
                    <a:srgbClr val="00B050"/>
                  </a:solidFill>
                  <a:latin typeface="MS UI Gothic" panose="020B0600070205080204" pitchFamily="50" charset="-128"/>
                  <a:ea typeface="MS UI Gothic" panose="020B0600070205080204" pitchFamily="50" charset="-128"/>
                </a:rPr>
                <a:t>万円</a:t>
              </a:r>
            </a:p>
            <a:p>
              <a:pPr algn="ctr"/>
              <a:r>
                <a:rPr lang="ja-JP" altLang="en-US" sz="2900" dirty="0">
                  <a:solidFill>
                    <a:schemeClr val="tx1"/>
                  </a:solidFill>
                  <a:latin typeface="MS UI Gothic" panose="020B0600070205080204" pitchFamily="50" charset="-128"/>
                  <a:ea typeface="MS UI Gothic" panose="020B0600070205080204" pitchFamily="50" charset="-128"/>
                </a:rPr>
                <a:t>〇女性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FF0000"/>
                  </a:solidFill>
                  <a:latin typeface="MS UI Gothic" panose="020B0600070205080204" pitchFamily="50" charset="-128"/>
                  <a:ea typeface="MS UI Gothic" panose="020B0600070205080204" pitchFamily="50" charset="-128"/>
                </a:rPr>
                <a:t>約</a:t>
              </a:r>
              <a:r>
                <a:rPr lang="en-US" altLang="ja-JP" sz="2900" b="1" u="sng" dirty="0">
                  <a:solidFill>
                    <a:srgbClr val="FF0000"/>
                  </a:solidFill>
                  <a:latin typeface="MS UI Gothic" panose="020B0600070205080204" pitchFamily="50" charset="-128"/>
                  <a:ea typeface="MS UI Gothic" panose="020B0600070205080204" pitchFamily="50" charset="-128"/>
                </a:rPr>
                <a:t>22.5</a:t>
              </a:r>
              <a:r>
                <a:rPr lang="ja-JP" altLang="en-US" sz="2900" b="1" u="sng" dirty="0">
                  <a:solidFill>
                    <a:srgbClr val="FF000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FF6699"/>
                  </a:solidFill>
                  <a:latin typeface="MS UI Gothic" panose="020B0600070205080204" pitchFamily="50" charset="-128"/>
                  <a:ea typeface="MS UI Gothic" panose="020B0600070205080204" pitchFamily="50" charset="-128"/>
                </a:rPr>
                <a:t>約</a:t>
              </a:r>
              <a:r>
                <a:rPr lang="en-US" altLang="ja-JP" sz="2900" b="1" u="sng" dirty="0">
                  <a:solidFill>
                    <a:srgbClr val="FF6699"/>
                  </a:solidFill>
                  <a:latin typeface="MS UI Gothic" panose="020B0600070205080204" pitchFamily="50" charset="-128"/>
                  <a:ea typeface="MS UI Gothic" panose="020B0600070205080204" pitchFamily="50" charset="-128"/>
                </a:rPr>
                <a:t>19.0</a:t>
              </a:r>
              <a:r>
                <a:rPr lang="ja-JP" altLang="en-US" sz="2900" b="1" u="sng" dirty="0">
                  <a:solidFill>
                    <a:srgbClr val="FF6699"/>
                  </a:solidFill>
                  <a:latin typeface="MS UI Gothic" panose="020B0600070205080204" pitchFamily="50" charset="-128"/>
                  <a:ea typeface="MS UI Gothic" panose="020B0600070205080204" pitchFamily="50" charset="-128"/>
                </a:rPr>
                <a:t>万円</a:t>
              </a:r>
            </a:p>
          </p:txBody>
        </p:sp>
      </p:grpSp>
      <p:sp>
        <p:nvSpPr>
          <p:cNvPr id="19" name="角丸四角形 7">
            <a:extLst>
              <a:ext uri="{FF2B5EF4-FFF2-40B4-BE49-F238E27FC236}">
                <a16:creationId xmlns:a16="http://schemas.microsoft.com/office/drawing/2014/main" id="{FC5A35CE-065D-AC5E-AB23-F55D823452BF}"/>
              </a:ext>
            </a:extLst>
          </p:cNvPr>
          <p:cNvSpPr/>
          <p:nvPr/>
        </p:nvSpPr>
        <p:spPr>
          <a:xfrm>
            <a:off x="1068781" y="3203212"/>
            <a:ext cx="617583" cy="2010472"/>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DBD8C79D-9B81-C0F9-9959-649180CA3599}"/>
              </a:ext>
            </a:extLst>
          </p:cNvPr>
          <p:cNvSpPr>
            <a:spLocks noGrp="1"/>
          </p:cNvSpPr>
          <p:nvPr>
            <p:ph type="sldNum" sz="quarter" idx="12"/>
          </p:nvPr>
        </p:nvSpPr>
        <p:spPr/>
        <p:txBody>
          <a:bodyPr/>
          <a:lstStyle/>
          <a:p>
            <a:fld id="{E1D7E502-7D6F-49F2-8D91-33EB17385912}" type="slidenum">
              <a:rPr lang="ja-JP" altLang="en-US" smtClean="0"/>
              <a:pPr/>
              <a:t>24</a:t>
            </a:fld>
            <a:endParaRPr lang="ja-JP" altLang="en-US" dirty="0"/>
          </a:p>
        </p:txBody>
      </p:sp>
    </p:spTree>
    <p:extLst>
      <p:ext uri="{BB962C8B-B14F-4D97-AF65-F5344CB8AC3E}">
        <p14:creationId xmlns:p14="http://schemas.microsoft.com/office/powerpoint/2010/main" val="32207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8041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直近の入院時の自己負担費用</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過去</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5</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年以内に入院し、自己負担費用を支払った人</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25</a:t>
            </a:fld>
            <a:endParaRPr lang="ja-JP" altLang="en-US" sz="1800" dirty="0"/>
          </a:p>
        </p:txBody>
      </p:sp>
      <p:pic>
        <p:nvPicPr>
          <p:cNvPr id="11" name="Picture 5">
            <a:extLst>
              <a:ext uri="{FF2B5EF4-FFF2-40B4-BE49-F238E27FC236}">
                <a16:creationId xmlns:a16="http://schemas.microsoft.com/office/drawing/2014/main" id="{2B9F3A47-FC47-9D26-37CB-5C17CDA62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87" y="910695"/>
            <a:ext cx="7927596" cy="52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64D5A8E0-46FD-E66B-01DC-10132ABE8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843" y="6162298"/>
            <a:ext cx="3758268" cy="5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41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23987"/>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4" name="角丸四角形 3"/>
          <p:cNvSpPr/>
          <p:nvPr/>
        </p:nvSpPr>
        <p:spPr>
          <a:xfrm>
            <a:off x="102247" y="3569945"/>
            <a:ext cx="8981423" cy="3080491"/>
          </a:xfrm>
          <a:prstGeom prst="roundRect">
            <a:avLst>
              <a:gd name="adj" fmla="val 12573"/>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540153" y="5841785"/>
            <a:ext cx="2064184" cy="911260"/>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社会保障制度</a:t>
            </a:r>
          </a:p>
        </p:txBody>
      </p:sp>
      <p:sp>
        <p:nvSpPr>
          <p:cNvPr id="7" name="スライド番号プレースホルダー 6">
            <a:extLst>
              <a:ext uri="{FF2B5EF4-FFF2-40B4-BE49-F238E27FC236}">
                <a16:creationId xmlns:a16="http://schemas.microsoft.com/office/drawing/2014/main" id="{DFA79628-1FFF-4DD9-B26E-A99AB66A1485}"/>
              </a:ext>
            </a:extLst>
          </p:cNvPr>
          <p:cNvSpPr>
            <a:spLocks noGrp="1"/>
          </p:cNvSpPr>
          <p:nvPr>
            <p:ph type="sldNum" sz="quarter" idx="12"/>
          </p:nvPr>
        </p:nvSpPr>
        <p:spPr>
          <a:xfrm>
            <a:off x="7123247" y="6560422"/>
            <a:ext cx="2057400" cy="365125"/>
          </a:xfrm>
        </p:spPr>
        <p:txBody>
          <a:bodyPr/>
          <a:lstStyle/>
          <a:p>
            <a:fld id="{E1D7E502-7D6F-49F2-8D91-33EB17385912}" type="slidenum">
              <a:rPr lang="ja-JP" altLang="en-US" smtClean="0"/>
              <a:pPr/>
              <a:t>26</a:t>
            </a:fld>
            <a:endParaRPr lang="ja-JP" altLang="en-US" dirty="0"/>
          </a:p>
        </p:txBody>
      </p:sp>
    </p:spTree>
    <p:extLst>
      <p:ext uri="{BB962C8B-B14F-4D97-AF65-F5344CB8AC3E}">
        <p14:creationId xmlns:p14="http://schemas.microsoft.com/office/powerpoint/2010/main" val="35050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4"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145309" y="3058638"/>
            <a:ext cx="9531927" cy="1754326"/>
          </a:xfrm>
          <a:prstGeom prst="rect">
            <a:avLst/>
          </a:prstGeom>
          <a:noFill/>
        </p:spPr>
        <p:txBody>
          <a:bodyPr wrap="square" rtlCol="0">
            <a:spAutoFit/>
          </a:bodyPr>
          <a:lstStyle/>
          <a:p>
            <a:pPr algn="ct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a:t>
            </a: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って何だろう</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9" name="角丸四角形 8"/>
          <p:cNvSpPr/>
          <p:nvPr/>
        </p:nvSpPr>
        <p:spPr>
          <a:xfrm>
            <a:off x="524101" y="505712"/>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167658" y="526110"/>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F175B146-6956-4DE3-A754-B9B6B492F3FC}"/>
              </a:ext>
            </a:extLst>
          </p:cNvPr>
          <p:cNvSpPr>
            <a:spLocks noGrp="1"/>
          </p:cNvSpPr>
          <p:nvPr>
            <p:ph type="sldNum" sz="quarter" idx="12"/>
          </p:nvPr>
        </p:nvSpPr>
        <p:spPr/>
        <p:txBody>
          <a:bodyPr/>
          <a:lstStyle/>
          <a:p>
            <a:fld id="{E1D7E502-7D6F-49F2-8D91-33EB17385912}" type="slidenum">
              <a:rPr lang="ja-JP" altLang="en-US" smtClean="0"/>
              <a:pPr/>
              <a:t>27</a:t>
            </a:fld>
            <a:endParaRPr lang="ja-JP" altLang="en-US" dirty="0"/>
          </a:p>
        </p:txBody>
      </p:sp>
    </p:spTree>
    <p:extLst>
      <p:ext uri="{BB962C8B-B14F-4D97-AF65-F5344CB8AC3E}">
        <p14:creationId xmlns:p14="http://schemas.microsoft.com/office/powerpoint/2010/main" val="391508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5408"/>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261673"/>
            <a:ext cx="73612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chemeClr val="bg1"/>
              </a:solidFill>
              <a:latin typeface="Meiryo UI" panose="020B0604030504040204" pitchFamily="50" charset="-128"/>
              <a:ea typeface="Meiryo UI" panose="020B0604030504040204" pitchFamily="50" charset="-128"/>
              <a:cs typeface="ヒラギノ角ゴ Std W8"/>
            </a:endParaRPr>
          </a:p>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8" name="グループ化 7"/>
          <p:cNvGrpSpPr/>
          <p:nvPr/>
        </p:nvGrpSpPr>
        <p:grpSpPr>
          <a:xfrm>
            <a:off x="1053749" y="825406"/>
            <a:ext cx="7953532" cy="1548452"/>
            <a:chOff x="1079632" y="854331"/>
            <a:chExt cx="7953532" cy="1548452"/>
          </a:xfrm>
        </p:grpSpPr>
        <p:sp>
          <p:nvSpPr>
            <p:cNvPr id="32" name="角丸四角形 31"/>
            <p:cNvSpPr/>
            <p:nvPr/>
          </p:nvSpPr>
          <p:spPr>
            <a:xfrm>
              <a:off x="1079632" y="968914"/>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3950152" y="854331"/>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1" name="グループ化 10"/>
          <p:cNvGrpSpPr/>
          <p:nvPr/>
        </p:nvGrpSpPr>
        <p:grpSpPr>
          <a:xfrm>
            <a:off x="1064382" y="2391215"/>
            <a:ext cx="7953532" cy="4240310"/>
            <a:chOff x="969372" y="2470324"/>
            <a:chExt cx="8063791" cy="4215025"/>
          </a:xfrm>
        </p:grpSpPr>
        <p:sp>
          <p:nvSpPr>
            <p:cNvPr id="31" name="角丸四角形 30"/>
            <p:cNvSpPr/>
            <p:nvPr/>
          </p:nvSpPr>
          <p:spPr>
            <a:xfrm>
              <a:off x="3879686" y="3816539"/>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4" name="角丸四角形 33"/>
            <p:cNvSpPr/>
            <p:nvPr/>
          </p:nvSpPr>
          <p:spPr>
            <a:xfrm>
              <a:off x="969372" y="2470324"/>
              <a:ext cx="8063791" cy="4215025"/>
            </a:xfrm>
            <a:prstGeom prst="roundRect">
              <a:avLst>
                <a:gd name="adj" fmla="val 4698"/>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E97423BE-2E94-4251-A08F-7DA85A305353}"/>
              </a:ext>
            </a:extLst>
          </p:cNvPr>
          <p:cNvSpPr>
            <a:spLocks noGrp="1"/>
          </p:cNvSpPr>
          <p:nvPr>
            <p:ph type="sldNum" sz="quarter" idx="12"/>
          </p:nvPr>
        </p:nvSpPr>
        <p:spPr>
          <a:xfrm>
            <a:off x="7086600" y="6556112"/>
            <a:ext cx="2057400" cy="365125"/>
          </a:xfrm>
        </p:spPr>
        <p:txBody>
          <a:bodyPr/>
          <a:lstStyle/>
          <a:p>
            <a:fld id="{E1D7E502-7D6F-49F2-8D91-33EB17385912}" type="slidenum">
              <a:rPr lang="ja-JP" altLang="en-US" smtClean="0"/>
              <a:pPr/>
              <a:t>28</a:t>
            </a:fld>
            <a:endParaRPr lang="ja-JP" altLang="en-US" dirty="0"/>
          </a:p>
        </p:txBody>
      </p:sp>
    </p:spTree>
    <p:extLst>
      <p:ext uri="{BB962C8B-B14F-4D97-AF65-F5344CB8AC3E}">
        <p14:creationId xmlns:p14="http://schemas.microsoft.com/office/powerpoint/2010/main" val="6891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74666" y="1008372"/>
            <a:ext cx="8897884" cy="5527493"/>
            <a:chOff x="516814" y="1008372"/>
            <a:chExt cx="8897884" cy="5527493"/>
          </a:xfrm>
        </p:grpSpPr>
        <p:cxnSp>
          <p:nvCxnSpPr>
            <p:cNvPr id="33" name="直線コネクタ 32"/>
            <p:cNvCxnSpPr/>
            <p:nvPr/>
          </p:nvCxnSpPr>
          <p:spPr>
            <a:xfrm>
              <a:off x="1955800" y="407480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814" y="1008372"/>
              <a:ext cx="8897884" cy="5527493"/>
              <a:chOff x="516814" y="1008372"/>
              <a:chExt cx="8897884" cy="5527493"/>
            </a:xfrm>
          </p:grpSpPr>
          <p:sp>
            <p:nvSpPr>
              <p:cNvPr id="17" name="テキスト ボックス 18"/>
              <p:cNvSpPr txBox="1">
                <a:spLocks noChangeArrowheads="1"/>
              </p:cNvSpPr>
              <p:nvPr/>
            </p:nvSpPr>
            <p:spPr bwMode="auto">
              <a:xfrm>
                <a:off x="5290344" y="1584132"/>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chemeClr val="accent2"/>
              </a:solidFill>
              <a:ln w="19050" cmpd="sng">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4124354"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4133879"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0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13030"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grpSp>
        <p:nvGrpSpPr>
          <p:cNvPr id="49" name="グループ化 48"/>
          <p:cNvGrpSpPr/>
          <p:nvPr/>
        </p:nvGrpSpPr>
        <p:grpSpPr>
          <a:xfrm>
            <a:off x="74666" y="1333303"/>
            <a:ext cx="1224000" cy="1224000"/>
            <a:chOff x="1209017" y="979924"/>
            <a:chExt cx="1224000" cy="1224000"/>
          </a:xfrm>
          <a:solidFill>
            <a:schemeClr val="accent2">
              <a:lumMod val="75000"/>
            </a:schemeClr>
          </a:solidFill>
        </p:grpSpPr>
        <p:sp>
          <p:nvSpPr>
            <p:cNvPr id="50" name="角丸四角形 49"/>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pic>
        <p:nvPicPr>
          <p:cNvPr id="53" name="図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5721" y="2660292"/>
            <a:ext cx="564366" cy="827107"/>
          </a:xfrm>
          <a:prstGeom prst="rect">
            <a:avLst/>
          </a:prstGeom>
        </p:spPr>
      </p:pic>
      <p:pic>
        <p:nvPicPr>
          <p:cNvPr id="54" name="図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292" y="5501925"/>
            <a:ext cx="1160882" cy="1082389"/>
          </a:xfrm>
          <a:prstGeom prst="rect">
            <a:avLst/>
          </a:prstGeom>
        </p:spPr>
      </p:pic>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513" y="1569748"/>
            <a:ext cx="957201" cy="950610"/>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173" y="3660802"/>
            <a:ext cx="960541" cy="891686"/>
          </a:xfrm>
          <a:prstGeom prst="rect">
            <a:avLst/>
          </a:prstGeom>
        </p:spPr>
      </p:pic>
      <p:pic>
        <p:nvPicPr>
          <p:cNvPr id="57" name="図 56">
            <a:extLst>
              <a:ext uri="{FF2B5EF4-FFF2-40B4-BE49-F238E27FC236}">
                <a16:creationId xmlns:a16="http://schemas.microsoft.com/office/drawing/2014/main" id="{7FD665F2-A01B-4677-A464-2936C26714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8403" y="4607415"/>
            <a:ext cx="669875" cy="967598"/>
          </a:xfrm>
          <a:prstGeom prst="rect">
            <a:avLst/>
          </a:prstGeom>
        </p:spPr>
      </p:pic>
      <p:sp>
        <p:nvSpPr>
          <p:cNvPr id="2" name="スライド番号プレースホルダー 1">
            <a:extLst>
              <a:ext uri="{FF2B5EF4-FFF2-40B4-BE49-F238E27FC236}">
                <a16:creationId xmlns:a16="http://schemas.microsoft.com/office/drawing/2014/main" id="{09CF8CFE-0CBD-4B6E-90AB-68B06C2CE19D}"/>
              </a:ext>
            </a:extLst>
          </p:cNvPr>
          <p:cNvSpPr>
            <a:spLocks noGrp="1"/>
          </p:cNvSpPr>
          <p:nvPr>
            <p:ph type="sldNum" sz="quarter" idx="12"/>
          </p:nvPr>
        </p:nvSpPr>
        <p:spPr/>
        <p:txBody>
          <a:bodyPr/>
          <a:lstStyle/>
          <a:p>
            <a:fld id="{E1D7E502-7D6F-49F2-8D91-33EB17385912}" type="slidenum">
              <a:rPr lang="ja-JP" altLang="en-US" smtClean="0"/>
              <a:pPr/>
              <a:t>29</a:t>
            </a:fld>
            <a:endParaRPr lang="ja-JP" altLang="en-US" dirty="0"/>
          </a:p>
        </p:txBody>
      </p:sp>
    </p:spTree>
    <p:extLst>
      <p:ext uri="{BB962C8B-B14F-4D97-AF65-F5344CB8AC3E}">
        <p14:creationId xmlns:p14="http://schemas.microsoft.com/office/powerpoint/2010/main" val="2680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41AC4975-591A-4D96-9ECC-85095054A7A7}" type="slidenum">
              <a:rPr kumimoji="1" lang="ja-JP" altLang="en-US" smtClean="0">
                <a:solidFill>
                  <a:schemeClr val="tx1"/>
                </a:solidFill>
              </a:rPr>
              <a:t>3</a:t>
            </a:fld>
            <a:fld id="{2B254F7F-FD69-46B5-8E54-C75BD5068B3A}" type="slidenum">
              <a:rPr kumimoji="1" lang="ja-JP" altLang="en-US" smtClean="0">
                <a:solidFill>
                  <a:schemeClr val="tx1"/>
                </a:solidFill>
              </a:rPr>
              <a:t>3</a:t>
            </a:fld>
            <a:fld id="{0C3D81EF-3036-4F80-8713-7E539FAF3A7E}" type="slidenum">
              <a:rPr kumimoji="1" lang="ja-JP" altLang="en-US" smtClean="0">
                <a:solidFill>
                  <a:schemeClr val="tx1"/>
                </a:solidFill>
              </a:rPr>
              <a:t>3</a:t>
            </a:fld>
            <a:fld id="{8B2BE4A4-7EA7-41D7-B7F2-F550786779E3}" type="slidenum">
              <a:rPr kumimoji="1" lang="ja-JP" altLang="en-US" smtClean="0">
                <a:solidFill>
                  <a:schemeClr val="tx1"/>
                </a:solidFill>
              </a:rPr>
              <a:t>3</a:t>
            </a:fld>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0411B1DC-3DC9-4600-AE29-52ADD26AB58C}"/>
              </a:ext>
            </a:extLst>
          </p:cNvPr>
          <p:cNvSpPr>
            <a:spLocks noGrp="1"/>
          </p:cNvSpPr>
          <p:nvPr>
            <p:ph type="sldNum" sz="quarter" idx="12"/>
          </p:nvPr>
        </p:nvSpPr>
        <p:spPr/>
        <p:txBody>
          <a:bodyPr/>
          <a:lstStyle/>
          <a:p>
            <a:fld id="{E1D7E502-7D6F-49F2-8D91-33EB17385912}" type="slidenum">
              <a:rPr lang="ja-JP" altLang="en-US" smtClean="0"/>
              <a:pPr/>
              <a:t>3</a:t>
            </a:fld>
            <a:endParaRPr lang="ja-JP" altLang="en-US" dirty="0"/>
          </a:p>
        </p:txBody>
      </p:sp>
    </p:spTree>
    <p:extLst>
      <p:ext uri="{BB962C8B-B14F-4D97-AF65-F5344CB8AC3E}">
        <p14:creationId xmlns:p14="http://schemas.microsoft.com/office/powerpoint/2010/main" val="139223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0"/>
            <a:ext cx="574621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6" y="6559784"/>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30</a:t>
            </a:fld>
            <a:endParaRPr lang="ja-JP" altLang="en-US" dirty="0"/>
          </a:p>
        </p:txBody>
      </p:sp>
      <p:sp>
        <p:nvSpPr>
          <p:cNvPr id="8" name="正方形/長方形 7">
            <a:extLst>
              <a:ext uri="{FF2B5EF4-FFF2-40B4-BE49-F238E27FC236}">
                <a16:creationId xmlns:a16="http://schemas.microsoft.com/office/drawing/2014/main" id="{AA1ADC46-614B-A67B-1B50-C5BB5BA90C4A}"/>
              </a:ext>
            </a:extLst>
          </p:cNvPr>
          <p:cNvSpPr/>
          <p:nvPr/>
        </p:nvSpPr>
        <p:spPr>
          <a:xfrm>
            <a:off x="784143" y="6223034"/>
            <a:ext cx="7902659" cy="415755"/>
          </a:xfrm>
          <a:prstGeom prst="rect">
            <a:avLst/>
          </a:prstGeom>
          <a:noFill/>
          <a:ln>
            <a:noFill/>
          </a:ln>
        </p:spPr>
        <p:txBody>
          <a:bodyPr wrap="square" lIns="91440" tIns="45720" rIns="91440" bIns="45720">
            <a:spAutoFit/>
          </a:bodyPr>
          <a:lstStyle/>
          <a:p>
            <a:r>
              <a:rPr lang="en-US" altLang="ja-JP" sz="105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1" dirty="0">
              <a:latin typeface="Meiryo UI" panose="020B0604030504040204" pitchFamily="50" charset="-128"/>
              <a:ea typeface="Meiryo UI" panose="020B0604030504040204" pitchFamily="50" charset="-128"/>
              <a:cs typeface="Meiryo UI" panose="020B0604030504040204" pitchFamily="50" charset="-128"/>
            </a:endParaRPr>
          </a:p>
          <a:p>
            <a:pPr marL="85723"/>
            <a:r>
              <a:rPr lang="en-US" altLang="ja-JP" sz="105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1"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4">
            <a:extLst>
              <a:ext uri="{FF2B5EF4-FFF2-40B4-BE49-F238E27FC236}">
                <a16:creationId xmlns:a16="http://schemas.microsoft.com/office/drawing/2014/main" id="{E0EB036C-BA36-A594-E2D0-52E95E74A7A7}"/>
              </a:ext>
            </a:extLst>
          </p:cNvPr>
          <p:cNvSpPr txBox="1">
            <a:spLocks/>
          </p:cNvSpPr>
          <p:nvPr/>
        </p:nvSpPr>
        <p:spPr>
          <a:xfrm>
            <a:off x="7105267" y="6559788"/>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30</a:t>
            </a:fld>
            <a:endParaRPr lang="ja-JP" altLang="en-US" dirty="0"/>
          </a:p>
        </p:txBody>
      </p:sp>
      <p:graphicFrame>
        <p:nvGraphicFramePr>
          <p:cNvPr id="19" name="グラフ 18">
            <a:extLst>
              <a:ext uri="{FF2B5EF4-FFF2-40B4-BE49-F238E27FC236}">
                <a16:creationId xmlns:a16="http://schemas.microsoft.com/office/drawing/2014/main" id="{E8ACEFFA-236A-582F-CBE3-930AEBFC1DEC}"/>
              </a:ext>
            </a:extLst>
          </p:cNvPr>
          <p:cNvGraphicFramePr/>
          <p:nvPr>
            <p:extLst>
              <p:ext uri="{D42A27DB-BD31-4B8C-83A1-F6EECF244321}">
                <p14:modId xmlns:p14="http://schemas.microsoft.com/office/powerpoint/2010/main" val="3730288943"/>
              </p:ext>
            </p:extLst>
          </p:nvPr>
        </p:nvGraphicFramePr>
        <p:xfrm>
          <a:off x="1" y="755943"/>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FD8FC279-3C67-787A-9850-99FBB0CED130}"/>
              </a:ext>
            </a:extLst>
          </p:cNvPr>
          <p:cNvSpPr txBox="1"/>
          <p:nvPr/>
        </p:nvSpPr>
        <p:spPr>
          <a:xfrm>
            <a:off x="908751" y="4497589"/>
            <a:ext cx="103135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1" name="テキスト ボックス 20">
            <a:extLst>
              <a:ext uri="{FF2B5EF4-FFF2-40B4-BE49-F238E27FC236}">
                <a16:creationId xmlns:a16="http://schemas.microsoft.com/office/drawing/2014/main" id="{D82B9E84-56FA-00A0-3368-BF3FBB8DD837}"/>
              </a:ext>
            </a:extLst>
          </p:cNvPr>
          <p:cNvSpPr txBox="1"/>
          <p:nvPr/>
        </p:nvSpPr>
        <p:spPr>
          <a:xfrm>
            <a:off x="1776241" y="41403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2" name="テキスト ボックス 21">
            <a:extLst>
              <a:ext uri="{FF2B5EF4-FFF2-40B4-BE49-F238E27FC236}">
                <a16:creationId xmlns:a16="http://schemas.microsoft.com/office/drawing/2014/main" id="{5B0BAC7D-3FE2-676C-C027-9A616504BB36}"/>
              </a:ext>
            </a:extLst>
          </p:cNvPr>
          <p:cNvSpPr txBox="1"/>
          <p:nvPr/>
        </p:nvSpPr>
        <p:spPr>
          <a:xfrm>
            <a:off x="2833779" y="3756474"/>
            <a:ext cx="1408423"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3" name="テキスト ボックス 22">
            <a:extLst>
              <a:ext uri="{FF2B5EF4-FFF2-40B4-BE49-F238E27FC236}">
                <a16:creationId xmlns:a16="http://schemas.microsoft.com/office/drawing/2014/main" id="{47619DB0-294F-6E07-27BA-3C2505A4839A}"/>
              </a:ext>
            </a:extLst>
          </p:cNvPr>
          <p:cNvSpPr txBox="1"/>
          <p:nvPr/>
        </p:nvSpPr>
        <p:spPr>
          <a:xfrm>
            <a:off x="3774133" y="3189147"/>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4" name="テキスト ボックス 23">
            <a:extLst>
              <a:ext uri="{FF2B5EF4-FFF2-40B4-BE49-F238E27FC236}">
                <a16:creationId xmlns:a16="http://schemas.microsoft.com/office/drawing/2014/main" id="{9E7AEEFB-60C8-5A00-9923-9F56EF5D0186}"/>
              </a:ext>
            </a:extLst>
          </p:cNvPr>
          <p:cNvSpPr txBox="1"/>
          <p:nvPr/>
        </p:nvSpPr>
        <p:spPr>
          <a:xfrm>
            <a:off x="6677815" y="1223087"/>
            <a:ext cx="169544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5" name="テキスト ボックス 24">
            <a:extLst>
              <a:ext uri="{FF2B5EF4-FFF2-40B4-BE49-F238E27FC236}">
                <a16:creationId xmlns:a16="http://schemas.microsoft.com/office/drawing/2014/main" id="{1B179A2F-2CDE-2D80-33E2-E63B7AAFC80C}"/>
              </a:ext>
            </a:extLst>
          </p:cNvPr>
          <p:cNvSpPr txBox="1"/>
          <p:nvPr/>
        </p:nvSpPr>
        <p:spPr>
          <a:xfrm>
            <a:off x="4670778" y="271633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6" name="テキスト ボックス 25">
            <a:extLst>
              <a:ext uri="{FF2B5EF4-FFF2-40B4-BE49-F238E27FC236}">
                <a16:creationId xmlns:a16="http://schemas.microsoft.com/office/drawing/2014/main" id="{A8B4B9B3-5547-5874-27D7-EFC0FBE5B11F}"/>
              </a:ext>
            </a:extLst>
          </p:cNvPr>
          <p:cNvSpPr txBox="1"/>
          <p:nvPr/>
        </p:nvSpPr>
        <p:spPr>
          <a:xfrm>
            <a:off x="5588473" y="2178622"/>
            <a:ext cx="158913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132.2</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7" name="テキスト ボックス 26">
            <a:extLst>
              <a:ext uri="{FF2B5EF4-FFF2-40B4-BE49-F238E27FC236}">
                <a16:creationId xmlns:a16="http://schemas.microsoft.com/office/drawing/2014/main" id="{630AF43E-F197-9091-C3E9-05FD1950170B}"/>
              </a:ext>
            </a:extLst>
          </p:cNvPr>
          <p:cNvSpPr txBox="1"/>
          <p:nvPr/>
        </p:nvSpPr>
        <p:spPr>
          <a:xfrm rot="19013443">
            <a:off x="6741408" y="5485070"/>
            <a:ext cx="1076325"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推計</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652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3107639"/>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「預貯金」と「民間保険」の</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違いって何だろう？</a:t>
            </a:r>
          </a:p>
        </p:txBody>
      </p:sp>
      <p:sp>
        <p:nvSpPr>
          <p:cNvPr id="7" name="角丸四角形 6"/>
          <p:cNvSpPr/>
          <p:nvPr/>
        </p:nvSpPr>
        <p:spPr>
          <a:xfrm>
            <a:off x="748847" y="644818"/>
            <a:ext cx="2567008" cy="1470309"/>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25664325-D23A-4A47-A10F-6A5964F7C4BB}"/>
              </a:ext>
            </a:extLst>
          </p:cNvPr>
          <p:cNvSpPr>
            <a:spLocks noGrp="1"/>
          </p:cNvSpPr>
          <p:nvPr>
            <p:ph type="sldNum" sz="quarter" idx="12"/>
          </p:nvPr>
        </p:nvSpPr>
        <p:spPr/>
        <p:txBody>
          <a:bodyPr/>
          <a:lstStyle/>
          <a:p>
            <a:fld id="{E1D7E502-7D6F-49F2-8D91-33EB17385912}" type="slidenum">
              <a:rPr lang="ja-JP" altLang="en-US" smtClean="0"/>
              <a:pPr/>
              <a:t>31</a:t>
            </a:fld>
            <a:endParaRPr lang="ja-JP" altLang="en-US" dirty="0"/>
          </a:p>
        </p:txBody>
      </p:sp>
    </p:spTree>
    <p:extLst>
      <p:ext uri="{BB962C8B-B14F-4D97-AF65-F5344CB8AC3E}">
        <p14:creationId xmlns:p14="http://schemas.microsoft.com/office/powerpoint/2010/main" val="277033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31" name="正方形/長方形 30"/>
          <p:cNvSpPr/>
          <p:nvPr/>
        </p:nvSpPr>
        <p:spPr>
          <a:xfrm>
            <a:off x="3573283" y="5831255"/>
            <a:ext cx="2064184" cy="911260"/>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b="1" dirty="0">
                <a:latin typeface="Meiryo UI" panose="020B0604030504040204" pitchFamily="50" charset="-128"/>
                <a:ea typeface="Meiryo UI" panose="020B0604030504040204" pitchFamily="50" charset="-128"/>
              </a:rPr>
              <a:t>社会保障制度</a:t>
            </a:r>
          </a:p>
        </p:txBody>
      </p:sp>
      <p:sp>
        <p:nvSpPr>
          <p:cNvPr id="4" name="角丸四角形 3"/>
          <p:cNvSpPr/>
          <p:nvPr/>
        </p:nvSpPr>
        <p:spPr>
          <a:xfrm>
            <a:off x="127081" y="751578"/>
            <a:ext cx="8956589" cy="2816333"/>
          </a:xfrm>
          <a:prstGeom prst="roundRect">
            <a:avLst>
              <a:gd name="adj" fmla="val 13308"/>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F791D602-6C97-4DE6-A515-219D630BE675}"/>
              </a:ext>
            </a:extLst>
          </p:cNvPr>
          <p:cNvSpPr>
            <a:spLocks noGrp="1"/>
          </p:cNvSpPr>
          <p:nvPr>
            <p:ph type="sldNum" sz="quarter" idx="12"/>
          </p:nvPr>
        </p:nvSpPr>
        <p:spPr/>
        <p:txBody>
          <a:bodyPr/>
          <a:lstStyle/>
          <a:p>
            <a:fld id="{E1D7E502-7D6F-49F2-8D91-33EB17385912}" type="slidenum">
              <a:rPr lang="ja-JP" altLang="en-US" smtClean="0"/>
              <a:pPr/>
              <a:t>32</a:t>
            </a:fld>
            <a:endParaRPr lang="ja-JP" altLang="en-US" dirty="0"/>
          </a:p>
        </p:txBody>
      </p:sp>
    </p:spTree>
    <p:extLst>
      <p:ext uri="{BB962C8B-B14F-4D97-AF65-F5344CB8AC3E}">
        <p14:creationId xmlns:p14="http://schemas.microsoft.com/office/powerpoint/2010/main" val="5095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98450" y="2571930"/>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①</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の違いは・・・</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2C119EE-4B9D-4E6F-ADCC-28751F739FDA}"/>
              </a:ext>
            </a:extLst>
          </p:cNvPr>
          <p:cNvSpPr>
            <a:spLocks noGrp="1"/>
          </p:cNvSpPr>
          <p:nvPr>
            <p:ph type="sldNum" sz="quarter" idx="12"/>
          </p:nvPr>
        </p:nvSpPr>
        <p:spPr/>
        <p:txBody>
          <a:bodyPr/>
          <a:lstStyle/>
          <a:p>
            <a:fld id="{E1D7E502-7D6F-49F2-8D91-33EB17385912}" type="slidenum">
              <a:rPr lang="ja-JP" altLang="en-US" smtClean="0"/>
              <a:pPr/>
              <a:t>33</a:t>
            </a:fld>
            <a:endParaRPr lang="ja-JP" altLang="en-US" dirty="0"/>
          </a:p>
        </p:txBody>
      </p:sp>
    </p:spTree>
    <p:extLst>
      <p:ext uri="{BB962C8B-B14F-4D97-AF65-F5344CB8AC3E}">
        <p14:creationId xmlns:p14="http://schemas.microsoft.com/office/powerpoint/2010/main" val="2039235360"/>
      </p:ext>
    </p:extLst>
  </p:cSld>
  <p:clrMapOvr>
    <a:masterClrMapping/>
  </p:clrMapOvr>
  <mc:AlternateContent xmlns:mc="http://schemas.openxmlformats.org/markup-compatibility/2006" xmlns:p14="http://schemas.microsoft.com/office/powerpoint/2010/main">
    <mc:Choice Requires="p14">
      <p:transition spd="slow" p14:dur="2000" advTm="11307"/>
    </mc:Choice>
    <mc:Fallback xmlns="">
      <p:transition spd="slow" advTm="1130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extLst>
              <p:ext uri="{D42A27DB-BD31-4B8C-83A1-F6EECF244321}">
                <p14:modId xmlns:p14="http://schemas.microsoft.com/office/powerpoint/2010/main" val="2373403341"/>
              </p:ext>
            </p:extLst>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604732524"/>
              </p:ext>
            </p:extLst>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61318" cy="929642"/>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42785"/>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a:extLst>
              <a:ext uri="{FF2B5EF4-FFF2-40B4-BE49-F238E27FC236}">
                <a16:creationId xmlns:a16="http://schemas.microsoft.com/office/drawing/2014/main" id="{E1CE0CB0-29CA-4366-A2B6-9FCB84D9D2F0}"/>
              </a:ext>
            </a:extLst>
          </p:cNvPr>
          <p:cNvSpPr>
            <a:spLocks noGrp="1"/>
          </p:cNvSpPr>
          <p:nvPr>
            <p:ph type="sldNum" sz="quarter" idx="12"/>
          </p:nvPr>
        </p:nvSpPr>
        <p:spPr/>
        <p:txBody>
          <a:bodyPr/>
          <a:lstStyle/>
          <a:p>
            <a:fld id="{E1D7E502-7D6F-49F2-8D91-33EB17385912}" type="slidenum">
              <a:rPr lang="ja-JP" altLang="en-US" smtClean="0"/>
              <a:pPr/>
              <a:t>34</a:t>
            </a:fld>
            <a:endParaRPr lang="ja-JP" altLang="en-US" dirty="0"/>
          </a:p>
        </p:txBody>
      </p:sp>
      <p:pic>
        <p:nvPicPr>
          <p:cNvPr id="18" name="図 17" descr="ロゴ&#10;&#10;中程度の精度で自動的に生成された説明">
            <a:extLst>
              <a:ext uri="{FF2B5EF4-FFF2-40B4-BE49-F238E27FC236}">
                <a16:creationId xmlns:a16="http://schemas.microsoft.com/office/drawing/2014/main" id="{12A131C6-2B18-4626-6B6C-39CD27BF0131}"/>
              </a:ext>
            </a:extLst>
          </p:cNvPr>
          <p:cNvPicPr>
            <a:picLocks noChangeAspect="1"/>
          </p:cNvPicPr>
          <p:nvPr/>
        </p:nvPicPr>
        <p:blipFill>
          <a:blip r:embed="rId11"/>
          <a:stretch>
            <a:fillRect/>
          </a:stretch>
        </p:blipFill>
        <p:spPr>
          <a:xfrm>
            <a:off x="5573619" y="5278109"/>
            <a:ext cx="1243741" cy="782216"/>
          </a:xfrm>
          <a:prstGeom prst="rect">
            <a:avLst/>
          </a:prstGeom>
        </p:spPr>
      </p:pic>
      <p:sp>
        <p:nvSpPr>
          <p:cNvPr id="19" name="テキスト ボックス 18">
            <a:extLst>
              <a:ext uri="{FF2B5EF4-FFF2-40B4-BE49-F238E27FC236}">
                <a16:creationId xmlns:a16="http://schemas.microsoft.com/office/drawing/2014/main" id="{BFB877E4-58CC-F73D-17F2-AE058BC7E12D}"/>
              </a:ext>
            </a:extLst>
          </p:cNvPr>
          <p:cNvSpPr txBox="1"/>
          <p:nvPr/>
        </p:nvSpPr>
        <p:spPr>
          <a:xfrm>
            <a:off x="1794452" y="5550722"/>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23F0F2E6-2D3B-401B-2B77-C11873474408}"/>
              </a:ext>
            </a:extLst>
          </p:cNvPr>
          <p:cNvSpPr txBox="1"/>
          <p:nvPr/>
        </p:nvSpPr>
        <p:spPr>
          <a:xfrm>
            <a:off x="6847214" y="5531625"/>
            <a:ext cx="199445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リスクの起きた人が</a:t>
            </a:r>
          </a:p>
        </p:txBody>
      </p:sp>
    </p:spTree>
    <p:extLst>
      <p:ext uri="{BB962C8B-B14F-4D97-AF65-F5344CB8AC3E}">
        <p14:creationId xmlns:p14="http://schemas.microsoft.com/office/powerpoint/2010/main" val="3283139634"/>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646044071"/>
              </p:ext>
            </p:extLst>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35305160"/>
              </p:ext>
            </p:extLst>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16451220"/>
              </p:ext>
            </p:extLst>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95240" y="4940368"/>
            <a:ext cx="2874505"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のリスク</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012" y="2071452"/>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8369"/>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91220" y="4017077"/>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extLst>
              <p:ext uri="{D42A27DB-BD31-4B8C-83A1-F6EECF244321}">
                <p14:modId xmlns:p14="http://schemas.microsoft.com/office/powerpoint/2010/main" val="3065949760"/>
              </p:ext>
            </p:extLst>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a:extLst>
              <a:ext uri="{FF2B5EF4-FFF2-40B4-BE49-F238E27FC236}">
                <a16:creationId xmlns:a16="http://schemas.microsoft.com/office/drawing/2014/main" id="{F2AEE6EA-57DE-44C6-BE8D-B8C01CE923CC}"/>
              </a:ext>
            </a:extLst>
          </p:cNvPr>
          <p:cNvSpPr>
            <a:spLocks noGrp="1"/>
          </p:cNvSpPr>
          <p:nvPr>
            <p:ph type="sldNum" sz="quarter" idx="12"/>
          </p:nvPr>
        </p:nvSpPr>
        <p:spPr/>
        <p:txBody>
          <a:bodyPr/>
          <a:lstStyle/>
          <a:p>
            <a:fld id="{E1D7E502-7D6F-49F2-8D91-33EB17385912}" type="slidenum">
              <a:rPr lang="ja-JP" altLang="en-US" smtClean="0"/>
              <a:pPr/>
              <a:t>35</a:t>
            </a:fld>
            <a:endParaRPr lang="ja-JP" altLang="en-US" dirty="0"/>
          </a:p>
        </p:txBody>
      </p:sp>
    </p:spTree>
    <p:custDataLst>
      <p:tags r:id="rId1"/>
    </p:custDataLst>
    <p:extLst>
      <p:ext uri="{BB962C8B-B14F-4D97-AF65-F5344CB8AC3E}">
        <p14:creationId xmlns:p14="http://schemas.microsoft.com/office/powerpoint/2010/main" val="23839270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36</a:t>
            </a:fld>
            <a:endParaRPr lang="ja-JP" altLang="en-US" dirty="0"/>
          </a:p>
        </p:txBody>
      </p:sp>
      <p:graphicFrame>
        <p:nvGraphicFramePr>
          <p:cNvPr id="17" name="表 16">
            <a:extLst>
              <a:ext uri="{FF2B5EF4-FFF2-40B4-BE49-F238E27FC236}">
                <a16:creationId xmlns:a16="http://schemas.microsoft.com/office/drawing/2014/main" id="{7C310783-D469-297F-9012-D5F0844466E2}"/>
              </a:ext>
            </a:extLst>
          </p:cNvPr>
          <p:cNvGraphicFramePr>
            <a:graphicFrameLocks noGrp="1"/>
          </p:cNvGraphicFramePr>
          <p:nvPr/>
        </p:nvGraphicFramePr>
        <p:xfrm>
          <a:off x="1352806" y="763574"/>
          <a:ext cx="3682827" cy="5797648"/>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91650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546285">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33485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8" name="表 17">
            <a:extLst>
              <a:ext uri="{FF2B5EF4-FFF2-40B4-BE49-F238E27FC236}">
                <a16:creationId xmlns:a16="http://schemas.microsoft.com/office/drawing/2014/main" id="{9056642E-96FD-9609-A57B-CBC4AA760545}"/>
              </a:ext>
            </a:extLst>
          </p:cNvPr>
          <p:cNvGraphicFramePr>
            <a:graphicFrameLocks noGrp="1"/>
          </p:cNvGraphicFramePr>
          <p:nvPr/>
        </p:nvGraphicFramePr>
        <p:xfrm>
          <a:off x="5121658" y="777044"/>
          <a:ext cx="3986846" cy="5784314"/>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900230">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552105">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331979">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19" name="表 18">
            <a:extLst>
              <a:ext uri="{FF2B5EF4-FFF2-40B4-BE49-F238E27FC236}">
                <a16:creationId xmlns:a16="http://schemas.microsoft.com/office/drawing/2014/main" id="{FAB4B45C-04B4-C517-944B-C3DDF3C152C1}"/>
              </a:ext>
            </a:extLst>
          </p:cNvPr>
          <p:cNvGraphicFramePr>
            <a:graphicFrameLocks noGrp="1"/>
          </p:cNvGraphicFramePr>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537608">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5642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0" name="テキスト ボックス 19">
            <a:extLst>
              <a:ext uri="{FF2B5EF4-FFF2-40B4-BE49-F238E27FC236}">
                <a16:creationId xmlns:a16="http://schemas.microsoft.com/office/drawing/2014/main" id="{9EF5EEB3-B6B8-82A0-F71E-059A36B7514C}"/>
              </a:ext>
            </a:extLst>
          </p:cNvPr>
          <p:cNvSpPr txBox="1"/>
          <p:nvPr/>
        </p:nvSpPr>
        <p:spPr>
          <a:xfrm>
            <a:off x="1325781" y="1580914"/>
            <a:ext cx="3791046" cy="2734210"/>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endParaRPr lang="ja-JP" altLang="en-US" sz="2000" spc="-5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1" name="テキスト ボックス 20">
            <a:extLst>
              <a:ext uri="{FF2B5EF4-FFF2-40B4-BE49-F238E27FC236}">
                <a16:creationId xmlns:a16="http://schemas.microsoft.com/office/drawing/2014/main" id="{381C8233-CBD6-5F07-BA1E-B7F0D667215D}"/>
              </a:ext>
            </a:extLst>
          </p:cNvPr>
          <p:cNvSpPr txBox="1"/>
          <p:nvPr/>
        </p:nvSpPr>
        <p:spPr>
          <a:xfrm>
            <a:off x="1361143" y="4299059"/>
            <a:ext cx="3636000" cy="1846724"/>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8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800" spc="-40" dirty="0">
                <a:latin typeface="Meiryo UI" panose="020B0604030504040204" pitchFamily="50" charset="-128"/>
                <a:ea typeface="Meiryo UI" panose="020B0604030504040204" pitchFamily="50" charset="-128"/>
                <a:cs typeface="ヒラギノ角ゴ Pro W6"/>
              </a:rPr>
              <a:t>。</a:t>
            </a:r>
          </a:p>
        </p:txBody>
      </p:sp>
      <p:sp>
        <p:nvSpPr>
          <p:cNvPr id="22" name="テキスト ボックス 21">
            <a:extLst>
              <a:ext uri="{FF2B5EF4-FFF2-40B4-BE49-F238E27FC236}">
                <a16:creationId xmlns:a16="http://schemas.microsoft.com/office/drawing/2014/main" id="{3BC4AA62-9712-E782-1BC7-668E6E47EDD3}"/>
              </a:ext>
            </a:extLst>
          </p:cNvPr>
          <p:cNvSpPr txBox="1"/>
          <p:nvPr/>
        </p:nvSpPr>
        <p:spPr>
          <a:xfrm>
            <a:off x="5143721" y="1929669"/>
            <a:ext cx="3996000" cy="2295565"/>
          </a:xfrm>
          <a:prstGeom prst="rect">
            <a:avLst/>
          </a:prstGeom>
          <a:noFill/>
        </p:spPr>
        <p:txBody>
          <a:bodyPr wrap="square" rtlCol="0">
            <a:spAutoFit/>
          </a:bodyPr>
          <a:lstStyle/>
          <a:p>
            <a:pPr>
              <a:lnSpc>
                <a:spcPts val="3500"/>
              </a:lnSpc>
            </a:pPr>
            <a:r>
              <a:rPr lang="ja-JP" altLang="en-US" sz="20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24" name="テキスト ボックス 23">
            <a:extLst>
              <a:ext uri="{FF2B5EF4-FFF2-40B4-BE49-F238E27FC236}">
                <a16:creationId xmlns:a16="http://schemas.microsoft.com/office/drawing/2014/main" id="{B50BF8B6-C516-0ACE-F713-08A88791B52B}"/>
              </a:ext>
            </a:extLst>
          </p:cNvPr>
          <p:cNvSpPr txBox="1"/>
          <p:nvPr/>
        </p:nvSpPr>
        <p:spPr>
          <a:xfrm>
            <a:off x="5129677" y="4294573"/>
            <a:ext cx="3996000" cy="2285369"/>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保険の種類によっては一部戻ってくる場合がある）</a:t>
            </a:r>
            <a:endParaRPr lang="ja-JP" altLang="en-US" sz="2800" spc="-120" dirty="0">
              <a:solidFill>
                <a:srgbClr val="000000"/>
              </a:solidFill>
              <a:latin typeface="Meiryo UI" panose="020B0604030504040204" pitchFamily="50" charset="-128"/>
              <a:ea typeface="Meiryo UI" panose="020B0604030504040204" pitchFamily="50" charset="-128"/>
              <a:cs typeface="ヒラギノ角ゴ Pro W6"/>
            </a:endParaRPr>
          </a:p>
        </p:txBody>
      </p:sp>
    </p:spTree>
    <p:custDataLst>
      <p:tags r:id="rId1"/>
    </p:custDataLst>
    <p:extLst>
      <p:ext uri="{BB962C8B-B14F-4D97-AF65-F5344CB8AC3E}">
        <p14:creationId xmlns:p14="http://schemas.microsoft.com/office/powerpoint/2010/main" val="296394412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②</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保険のしくみ</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E028D4CC-6BA7-43A0-93AC-987BBA8BF714}"/>
              </a:ext>
            </a:extLst>
          </p:cNvPr>
          <p:cNvSpPr>
            <a:spLocks noGrp="1"/>
          </p:cNvSpPr>
          <p:nvPr>
            <p:ph type="sldNum" sz="quarter" idx="12"/>
          </p:nvPr>
        </p:nvSpPr>
        <p:spPr/>
        <p:txBody>
          <a:bodyPr/>
          <a:lstStyle/>
          <a:p>
            <a:fld id="{E1D7E502-7D6F-49F2-8D91-33EB17385912}" type="slidenum">
              <a:rPr lang="ja-JP" altLang="en-US" smtClean="0"/>
              <a:pPr/>
              <a:t>37</a:t>
            </a:fld>
            <a:endParaRPr lang="ja-JP" altLang="en-US" dirty="0"/>
          </a:p>
        </p:txBody>
      </p:sp>
    </p:spTree>
    <p:extLst>
      <p:ext uri="{BB962C8B-B14F-4D97-AF65-F5344CB8AC3E}">
        <p14:creationId xmlns:p14="http://schemas.microsoft.com/office/powerpoint/2010/main" val="3560099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176209" y="1095954"/>
            <a:ext cx="40608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4975548" y="4040000"/>
            <a:ext cx="4059234"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12656" y="5593058"/>
              <a:ext cx="1452563" cy="559691"/>
              <a:chOff x="6012656" y="5714287"/>
              <a:chExt cx="1452563" cy="559691"/>
            </a:xfrm>
          </p:grpSpPr>
          <p:sp>
            <p:nvSpPr>
              <p:cNvPr id="4" name="正方形/長方形 3"/>
              <p:cNvSpPr/>
              <p:nvPr/>
            </p:nvSpPr>
            <p:spPr>
              <a:xfrm>
                <a:off x="6012656" y="5714287"/>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94359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59734" y="579052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84062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55163" y="201265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55163" y="494132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76208" y="4039210"/>
            <a:ext cx="4060800" cy="2336400"/>
            <a:chOff x="731838" y="4160440"/>
            <a:chExt cx="3467100" cy="2374457"/>
          </a:xfrm>
        </p:grpSpPr>
        <p:sp>
          <p:nvSpPr>
            <p:cNvPr id="14" name="角丸四角形 13"/>
            <p:cNvSpPr/>
            <p:nvPr/>
          </p:nvSpPr>
          <p:spPr>
            <a:xfrm>
              <a:off x="731838" y="416044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915183" y="5202702"/>
              <a:ext cx="975419" cy="1332195"/>
            </a:xfrm>
            <a:prstGeom prst="rect">
              <a:avLst/>
            </a:prstGeom>
          </p:spPr>
        </p:pic>
        <p:sp>
          <p:nvSpPr>
            <p:cNvPr id="33" name="テキスト ボックス 32"/>
            <p:cNvSpPr txBox="1"/>
            <p:nvPr/>
          </p:nvSpPr>
          <p:spPr>
            <a:xfrm>
              <a:off x="1316894" y="4325298"/>
              <a:ext cx="2435823"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grpSp>
        <p:nvGrpSpPr>
          <p:cNvPr id="3" name="グループ化 2">
            <a:extLst>
              <a:ext uri="{FF2B5EF4-FFF2-40B4-BE49-F238E27FC236}">
                <a16:creationId xmlns:a16="http://schemas.microsoft.com/office/drawing/2014/main" id="{B3CDED0F-9E04-4844-9599-90ECD1FC7B81}"/>
              </a:ext>
            </a:extLst>
          </p:cNvPr>
          <p:cNvGrpSpPr/>
          <p:nvPr/>
        </p:nvGrpSpPr>
        <p:grpSpPr>
          <a:xfrm>
            <a:off x="4975548" y="1095954"/>
            <a:ext cx="4059234" cy="2335610"/>
            <a:chOff x="4975548" y="1095954"/>
            <a:chExt cx="4059234" cy="2335610"/>
          </a:xfrm>
        </p:grpSpPr>
        <p:grpSp>
          <p:nvGrpSpPr>
            <p:cNvPr id="6" name="図形グループ 5"/>
            <p:cNvGrpSpPr/>
            <p:nvPr/>
          </p:nvGrpSpPr>
          <p:grpSpPr>
            <a:xfrm>
              <a:off x="4975548" y="1095954"/>
              <a:ext cx="4059234" cy="2335610"/>
              <a:chOff x="5005388" y="1293383"/>
              <a:chExt cx="3467100" cy="2335610"/>
            </a:xfrm>
          </p:grpSpPr>
          <p:sp>
            <p:nvSpPr>
              <p:cNvPr id="13" name="角丸四角形 12"/>
              <p:cNvSpPr/>
              <p:nvPr/>
            </p:nvSpPr>
            <p:spPr>
              <a:xfrm>
                <a:off x="5005388" y="1293383"/>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60652" y="1358643"/>
                <a:ext cx="209783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35" name="図 34" descr="椅子, テーブル, マグカップ が含まれている画像&#10;&#10;自動的に生成された説明">
              <a:extLst>
                <a:ext uri="{FF2B5EF4-FFF2-40B4-BE49-F238E27FC236}">
                  <a16:creationId xmlns:a16="http://schemas.microsoft.com/office/drawing/2014/main" id="{27D0F706-808D-4150-AEFE-CB11FD9F63EF}"/>
                </a:ext>
              </a:extLst>
            </p:cNvPr>
            <p:cNvPicPr>
              <a:picLocks noChangeAspect="1"/>
            </p:cNvPicPr>
            <p:nvPr/>
          </p:nvPicPr>
          <p:blipFill>
            <a:blip r:embed="rId3"/>
            <a:stretch>
              <a:fillRect/>
            </a:stretch>
          </p:blipFill>
          <p:spPr>
            <a:xfrm>
              <a:off x="7788557" y="1100010"/>
              <a:ext cx="744590" cy="2180239"/>
            </a:xfrm>
            <a:prstGeom prst="rect">
              <a:avLst/>
            </a:prstGeom>
          </p:spPr>
        </p:pic>
      </p:grpSp>
      <p:sp>
        <p:nvSpPr>
          <p:cNvPr id="8" name="スライド番号プレースホルダー 7">
            <a:extLst>
              <a:ext uri="{FF2B5EF4-FFF2-40B4-BE49-F238E27FC236}">
                <a16:creationId xmlns:a16="http://schemas.microsoft.com/office/drawing/2014/main" id="{AAEEB2E3-AD6E-4DE5-BD52-A1B0CBCCEEEC}"/>
              </a:ext>
            </a:extLst>
          </p:cNvPr>
          <p:cNvSpPr>
            <a:spLocks noGrp="1"/>
          </p:cNvSpPr>
          <p:nvPr>
            <p:ph type="sldNum" sz="quarter" idx="12"/>
          </p:nvPr>
        </p:nvSpPr>
        <p:spPr/>
        <p:txBody>
          <a:bodyPr/>
          <a:lstStyle/>
          <a:p>
            <a:fld id="{E1D7E502-7D6F-49F2-8D91-33EB17385912}" type="slidenum">
              <a:rPr lang="ja-JP" altLang="en-US" smtClean="0"/>
              <a:pPr/>
              <a:t>38</a:t>
            </a:fld>
            <a:endParaRPr lang="ja-JP" altLang="en-US" dirty="0"/>
          </a:p>
        </p:txBody>
      </p:sp>
    </p:spTree>
    <p:extLst>
      <p:ext uri="{BB962C8B-B14F-4D97-AF65-F5344CB8AC3E}">
        <p14:creationId xmlns:p14="http://schemas.microsoft.com/office/powerpoint/2010/main" val="2750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up)">
                                      <p:cBhvr>
                                        <p:cTn id="21" dur="500"/>
                                        <p:tgtEl>
                                          <p:spTgt spid="2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29166" y="1092556"/>
            <a:ext cx="4197231"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114301" y="1092556"/>
            <a:ext cx="4197600"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4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29166" y="3986858"/>
            <a:ext cx="4197231"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200" b="1" dirty="0">
                <a:latin typeface="Meiryo UI" panose="020B0604030504040204" pitchFamily="50" charset="-128"/>
                <a:ea typeface="Meiryo UI" panose="020B0604030504040204" pitchFamily="50" charset="-128"/>
                <a:cs typeface="ヒラギノ丸ゴ Pro W4"/>
              </a:rPr>
              <a:t>を受け取り、</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114300" y="3986858"/>
            <a:ext cx="4197600"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9457" y="2918671"/>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6027" y="2822806"/>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412490"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7554" y="4935001"/>
            <a:ext cx="3207035"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　</a:t>
            </a:r>
          </a:p>
          <a:p>
            <a:r>
              <a:rPr lang="ja-JP" altLang="en-US" sz="3200" b="1" dirty="0">
                <a:solidFill>
                  <a:srgbClr val="FF0000"/>
                </a:solidFill>
                <a:latin typeface="Meiryo UI" panose="020B0604030504040204" pitchFamily="50" charset="-128"/>
                <a:ea typeface="Meiryo UI" panose="020B0604030504040204" pitchFamily="50" charset="-128"/>
              </a:rPr>
              <a:t>　　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91280" y="1936327"/>
            <a:ext cx="33730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92171" y="4912347"/>
            <a:ext cx="345346"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288075"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2554B2B-0901-43A4-BB8C-C509BB53EB20}"/>
              </a:ext>
            </a:extLst>
          </p:cNvPr>
          <p:cNvSpPr>
            <a:spLocks noGrp="1"/>
          </p:cNvSpPr>
          <p:nvPr>
            <p:ph type="sldNum" sz="quarter" idx="12"/>
          </p:nvPr>
        </p:nvSpPr>
        <p:spPr/>
        <p:txBody>
          <a:bodyPr/>
          <a:lstStyle/>
          <a:p>
            <a:fld id="{E1D7E502-7D6F-49F2-8D91-33EB17385912}" type="slidenum">
              <a:rPr lang="ja-JP" altLang="en-US" smtClean="0"/>
              <a:pPr/>
              <a:t>39</a:t>
            </a:fld>
            <a:endParaRPr lang="ja-JP" altLang="en-US" dirty="0"/>
          </a:p>
        </p:txBody>
      </p:sp>
    </p:spTree>
    <p:extLst>
      <p:ext uri="{BB962C8B-B14F-4D97-AF65-F5344CB8AC3E}">
        <p14:creationId xmlns:p14="http://schemas.microsoft.com/office/powerpoint/2010/main" val="30473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1" y="30760"/>
            <a:ext cx="80473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日本に</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歳以上の人は何人いるの？</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290512" y="4638004"/>
            <a:ext cx="8604003" cy="1678167"/>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C. </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95,000</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人</a:t>
            </a:r>
            <a:r>
              <a:rPr lang="en-US" altLang="ja-JP" sz="18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800" b="1" dirty="0">
                <a:solidFill>
                  <a:schemeClr val="tx1"/>
                </a:solidFill>
                <a:latin typeface="Meiryo UI" panose="020B0604030504040204" pitchFamily="50" charset="-128"/>
                <a:ea typeface="Meiryo UI" panose="020B0604030504040204" pitchFamily="50" charset="-128"/>
                <a:cs typeface="ヒラギノ角ゴ Pro W6"/>
              </a:rPr>
              <a:t>総人口</a:t>
            </a:r>
            <a:r>
              <a:rPr lang="en-US" altLang="zh-TW" sz="1800" b="1" dirty="0">
                <a:solidFill>
                  <a:schemeClr val="tx1"/>
                </a:solidFill>
                <a:latin typeface="Meiryo UI" panose="020B0604030504040204" pitchFamily="50" charset="-128"/>
                <a:ea typeface="Meiryo UI" panose="020B0604030504040204" pitchFamily="50" charset="-128"/>
                <a:cs typeface="ヒラギノ角ゴ Pro W6"/>
              </a:rPr>
              <a:t>1</a:t>
            </a:r>
            <a:r>
              <a:rPr lang="zh-TW" altLang="en-US" sz="1800" b="1" dirty="0">
                <a:solidFill>
                  <a:schemeClr val="tx1"/>
                </a:solidFill>
                <a:latin typeface="Meiryo UI" panose="020B0604030504040204" pitchFamily="50" charset="-128"/>
                <a:ea typeface="Meiryo UI" panose="020B0604030504040204" pitchFamily="50" charset="-128"/>
                <a:cs typeface="ヒラギノ角ゴ Pro W6"/>
              </a:rPr>
              <a:t>億</a:t>
            </a:r>
            <a:r>
              <a:rPr lang="en-US" altLang="zh-TW" sz="1800" b="1" dirty="0">
                <a:solidFill>
                  <a:schemeClr val="tx1"/>
                </a:solidFill>
                <a:latin typeface="Meiryo UI" panose="020B0604030504040204" pitchFamily="50" charset="-128"/>
                <a:ea typeface="Meiryo UI" panose="020B0604030504040204" pitchFamily="50" charset="-128"/>
                <a:cs typeface="ヒラギノ角ゴ Pro W6"/>
              </a:rPr>
              <a:t>2377</a:t>
            </a:r>
            <a:r>
              <a:rPr lang="zh-TW" altLang="en-US" sz="1800" b="1" dirty="0">
                <a:solidFill>
                  <a:schemeClr val="tx1"/>
                </a:solidFill>
                <a:latin typeface="Meiryo UI" panose="020B0604030504040204" pitchFamily="50" charset="-128"/>
                <a:ea typeface="Meiryo UI" panose="020B0604030504040204" pitchFamily="50" charset="-128"/>
                <a:cs typeface="ヒラギノ角ゴ Pro W6"/>
              </a:rPr>
              <a:t>万</a:t>
            </a:r>
            <a:r>
              <a:rPr lang="en-US" altLang="zh-TW" sz="1800" b="1" dirty="0">
                <a:solidFill>
                  <a:schemeClr val="tx1"/>
                </a:solidFill>
                <a:latin typeface="Meiryo UI" panose="020B0604030504040204" pitchFamily="50" charset="-128"/>
                <a:ea typeface="Meiryo UI" panose="020B0604030504040204" pitchFamily="50" charset="-128"/>
                <a:cs typeface="ヒラギノ角ゴ Pro W6"/>
              </a:rPr>
              <a:t>9</a:t>
            </a:r>
            <a:r>
              <a:rPr lang="zh-TW" altLang="en-US" sz="1800" b="1" dirty="0">
                <a:solidFill>
                  <a:schemeClr val="tx1"/>
                </a:solidFill>
                <a:latin typeface="Meiryo UI" panose="020B0604030504040204" pitchFamily="50" charset="-128"/>
                <a:ea typeface="Meiryo UI" panose="020B0604030504040204" pitchFamily="50" charset="-128"/>
                <a:cs typeface="ヒラギノ角ゴ Pro W6"/>
              </a:rPr>
              <a:t>千人</a:t>
            </a:r>
            <a:endParaRPr lang="en-US" altLang="ja-JP" sz="20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b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b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95,119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人」のうち、全体の約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88</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(83,958</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は女性　</a:t>
            </a:r>
            <a:endParaRPr lang="en-US" altLang="ja-JP" sz="2200"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100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歳以上の人口はどれくらいでしょう？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5496" y="2820092"/>
            <a:ext cx="9108504"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950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9,500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95,000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sp>
        <p:nvSpPr>
          <p:cNvPr id="13" name="テキスト ボックス 12"/>
          <p:cNvSpPr txBox="1"/>
          <p:nvPr/>
        </p:nvSpPr>
        <p:spPr>
          <a:xfrm>
            <a:off x="127728" y="6322030"/>
            <a:ext cx="8105053" cy="553998"/>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17</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p>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人口統計</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2024</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年（令和</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6</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月確定値</a:t>
            </a:r>
          </a:p>
        </p:txBody>
      </p:sp>
      <p:grpSp>
        <p:nvGrpSpPr>
          <p:cNvPr id="5" name="グループ化 4">
            <a:extLst>
              <a:ext uri="{FF2B5EF4-FFF2-40B4-BE49-F238E27FC236}">
                <a16:creationId xmlns:a16="http://schemas.microsoft.com/office/drawing/2014/main" id="{AAFA7319-72B6-4BE1-8594-55D64CDB119A}"/>
              </a:ext>
            </a:extLst>
          </p:cNvPr>
          <p:cNvGrpSpPr/>
          <p:nvPr/>
        </p:nvGrpSpPr>
        <p:grpSpPr>
          <a:xfrm>
            <a:off x="313661" y="3461948"/>
            <a:ext cx="8604003" cy="647012"/>
            <a:chOff x="313661" y="3387613"/>
            <a:chExt cx="8604003" cy="647012"/>
          </a:xfrm>
        </p:grpSpPr>
        <p:sp>
          <p:nvSpPr>
            <p:cNvPr id="14" name="正方形/長方形 13">
              <a:extLst>
                <a:ext uri="{FF2B5EF4-FFF2-40B4-BE49-F238E27FC236}">
                  <a16:creationId xmlns:a16="http://schemas.microsoft.com/office/drawing/2014/main" id="{6D11AEC0-40C6-472B-83F8-0C9A4825CD5B}"/>
                </a:ext>
              </a:extLst>
            </p:cNvPr>
            <p:cNvSpPr/>
            <p:nvPr/>
          </p:nvSpPr>
          <p:spPr>
            <a:xfrm>
              <a:off x="313661" y="3449850"/>
              <a:ext cx="8604003" cy="584775"/>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800" b="1" dirty="0">
                  <a:solidFill>
                    <a:schemeClr val="accent4">
                      <a:lumMod val="75000"/>
                    </a:schemeClr>
                  </a:solidFill>
                  <a:latin typeface="Meiryo UI" panose="020B0604030504040204" pitchFamily="50" charset="-128"/>
                  <a:ea typeface="Meiryo UI" panose="020B0604030504040204" pitchFamily="50" charset="-128"/>
                </a:rPr>
                <a:t>参考　　　</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1963</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約</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60</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年前</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には</a:t>
              </a:r>
              <a:r>
                <a:rPr lang="ja-JP" altLang="en-US" sz="3200" b="1" dirty="0">
                  <a:solidFill>
                    <a:srgbClr val="FF0000"/>
                  </a:solidFill>
                  <a:latin typeface="Meiryo UI" panose="020B0604030504040204" pitchFamily="50" charset="-128"/>
                  <a:ea typeface="Meiryo UI" panose="020B0604030504040204" pitchFamily="50" charset="-128"/>
                </a:rPr>
                <a:t>「</a:t>
              </a:r>
              <a:r>
                <a:rPr lang="en-US" altLang="ja-JP" sz="3200" b="1" dirty="0">
                  <a:solidFill>
                    <a:srgbClr val="FF0000"/>
                  </a:solidFill>
                  <a:latin typeface="Meiryo UI" panose="020B0604030504040204" pitchFamily="50" charset="-128"/>
                  <a:ea typeface="Meiryo UI" panose="020B0604030504040204" pitchFamily="50" charset="-128"/>
                </a:rPr>
                <a:t>153</a:t>
              </a:r>
              <a:r>
                <a:rPr lang="ja-JP" altLang="en-US" sz="3200" b="1" dirty="0">
                  <a:solidFill>
                    <a:srgbClr val="FF0000"/>
                  </a:solidFill>
                  <a:latin typeface="Meiryo UI" panose="020B0604030504040204" pitchFamily="50" charset="-128"/>
                  <a:ea typeface="Meiryo UI" panose="020B0604030504040204" pitchFamily="50" charset="-128"/>
                </a:rPr>
                <a:t>人」</a:t>
              </a:r>
              <a:endParaRPr lang="en-US" altLang="ja-JP" sz="2800" b="1" dirty="0">
                <a:solidFill>
                  <a:schemeClr val="accent4">
                    <a:lumMod val="7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4F77AAD-F992-4A18-B13A-71A0005C1F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rcRect l="68744" b="60809"/>
            <a:stretch/>
          </p:blipFill>
          <p:spPr>
            <a:xfrm rot="1980582" flipH="1">
              <a:off x="391243" y="3387613"/>
              <a:ext cx="446954" cy="585946"/>
            </a:xfrm>
            <a:prstGeom prst="rect">
              <a:avLst/>
            </a:prstGeom>
          </p:spPr>
        </p:pic>
      </p:grpSp>
      <p:sp>
        <p:nvSpPr>
          <p:cNvPr id="17" name="下矢印 4">
            <a:extLst>
              <a:ext uri="{FF2B5EF4-FFF2-40B4-BE49-F238E27FC236}">
                <a16:creationId xmlns:a16="http://schemas.microsoft.com/office/drawing/2014/main" id="{87EE01DB-C433-4DDF-A59A-38AC249E2D8A}"/>
              </a:ext>
            </a:extLst>
          </p:cNvPr>
          <p:cNvSpPr/>
          <p:nvPr/>
        </p:nvSpPr>
        <p:spPr>
          <a:xfrm>
            <a:off x="3723745" y="4122348"/>
            <a:ext cx="1696510" cy="457919"/>
          </a:xfrm>
          <a:prstGeom prst="downArrow">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96A11387-2001-4BB5-9DE6-C675714B5FC4}"/>
              </a:ext>
            </a:extLst>
          </p:cNvPr>
          <p:cNvSpPr>
            <a:spLocks noGrp="1"/>
          </p:cNvSpPr>
          <p:nvPr>
            <p:ph type="sldNum" sz="quarter" idx="12"/>
          </p:nvPr>
        </p:nvSpPr>
        <p:spPr/>
        <p:txBody>
          <a:bodyPr/>
          <a:lstStyle/>
          <a:p>
            <a:fld id="{E1D7E502-7D6F-49F2-8D91-33EB17385912}" type="slidenum">
              <a:rPr lang="ja-JP" altLang="en-US" smtClean="0"/>
              <a:pPr/>
              <a:t>4</a:t>
            </a:fld>
            <a:endParaRPr lang="ja-JP" altLang="en-US" dirty="0"/>
          </a:p>
        </p:txBody>
      </p:sp>
    </p:spTree>
    <p:extLst>
      <p:ext uri="{BB962C8B-B14F-4D97-AF65-F5344CB8AC3E}">
        <p14:creationId xmlns:p14="http://schemas.microsoft.com/office/powerpoint/2010/main" val="712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13" grpId="0"/>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E626908A-5447-4F84-9575-E8639D10D850}"/>
              </a:ext>
            </a:extLst>
          </p:cNvPr>
          <p:cNvSpPr/>
          <p:nvPr/>
        </p:nvSpPr>
        <p:spPr>
          <a:xfrm>
            <a:off x="0" y="-2317"/>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スライド番号プレースホルダー 3">
            <a:extLst>
              <a:ext uri="{FF2B5EF4-FFF2-40B4-BE49-F238E27FC236}">
                <a16:creationId xmlns:a16="http://schemas.microsoft.com/office/drawing/2014/main" id="{8A955BE0-7B70-4C54-AB5E-0C070EDB9BD7}"/>
              </a:ext>
            </a:extLst>
          </p:cNvPr>
          <p:cNvSpPr>
            <a:spLocks noGrp="1"/>
          </p:cNvSpPr>
          <p:nvPr>
            <p:ph type="sldNum" sz="quarter" idx="12"/>
          </p:nvPr>
        </p:nvSpPr>
        <p:spPr/>
        <p:txBody>
          <a:bodyPr/>
          <a:lstStyle/>
          <a:p>
            <a:fld id="{E1D7E502-7D6F-49F2-8D91-33EB17385912}" type="slidenum">
              <a:rPr lang="ja-JP" altLang="en-US" smtClean="0"/>
              <a:pPr/>
              <a:t>40</a:t>
            </a:fld>
            <a:endParaRPr lang="ja-JP" altLang="en-US" dirty="0"/>
          </a:p>
        </p:txBody>
      </p:sp>
      <p:sp>
        <p:nvSpPr>
          <p:cNvPr id="7" name="テキスト ボックス 6">
            <a:extLst>
              <a:ext uri="{FF2B5EF4-FFF2-40B4-BE49-F238E27FC236}">
                <a16:creationId xmlns:a16="http://schemas.microsoft.com/office/drawing/2014/main" id="{A0784A09-2A49-0597-443B-AABAB5C6788C}"/>
              </a:ext>
            </a:extLst>
          </p:cNvPr>
          <p:cNvSpPr txBox="1"/>
          <p:nvPr/>
        </p:nvSpPr>
        <p:spPr>
          <a:xfrm>
            <a:off x="159651" y="5487920"/>
            <a:ext cx="8779634"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cs typeface="ヒラギノ丸ゴ Pro W4"/>
              </a:rPr>
              <a:t>骨折した</a:t>
            </a:r>
            <a:r>
              <a:rPr kumimoji="1" lang="en-US" altLang="ja-JP" sz="3200" b="1" dirty="0">
                <a:latin typeface="Meiryo UI" panose="020B0604030504040204" pitchFamily="50" charset="-128"/>
                <a:ea typeface="Meiryo UI" panose="020B0604030504040204" pitchFamily="50" charset="-128"/>
                <a:cs typeface="ヒラギノ丸ゴ Pro W4"/>
              </a:rPr>
              <a:t>5</a:t>
            </a:r>
            <a:r>
              <a:rPr kumimoji="1"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8" name="グループ化 7">
            <a:extLst>
              <a:ext uri="{FF2B5EF4-FFF2-40B4-BE49-F238E27FC236}">
                <a16:creationId xmlns:a16="http://schemas.microsoft.com/office/drawing/2014/main" id="{13B9C7E6-33F0-6DC7-91F1-AE2D4DDBA2DE}"/>
              </a:ext>
            </a:extLst>
          </p:cNvPr>
          <p:cNvGrpSpPr/>
          <p:nvPr/>
        </p:nvGrpSpPr>
        <p:grpSpPr>
          <a:xfrm>
            <a:off x="461964" y="690485"/>
            <a:ext cx="8258703" cy="2352651"/>
            <a:chOff x="461964" y="772874"/>
            <a:chExt cx="8258703" cy="2352651"/>
          </a:xfrm>
        </p:grpSpPr>
        <p:sp>
          <p:nvSpPr>
            <p:cNvPr id="9" name="テキスト ボックス 8">
              <a:extLst>
                <a:ext uri="{FF2B5EF4-FFF2-40B4-BE49-F238E27FC236}">
                  <a16:creationId xmlns:a16="http://schemas.microsoft.com/office/drawing/2014/main" id="{31633AFF-2707-C037-D9B3-D4EA36A35CE8}"/>
                </a:ext>
              </a:extLst>
            </p:cNvPr>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12" name="グループ化 11">
              <a:extLst>
                <a:ext uri="{FF2B5EF4-FFF2-40B4-BE49-F238E27FC236}">
                  <a16:creationId xmlns:a16="http://schemas.microsoft.com/office/drawing/2014/main" id="{81117DC9-44BF-DED6-2A86-F2C59AA05D9F}"/>
                </a:ext>
              </a:extLst>
            </p:cNvPr>
            <p:cNvGrpSpPr/>
            <p:nvPr/>
          </p:nvGrpSpPr>
          <p:grpSpPr>
            <a:xfrm>
              <a:off x="461964" y="772874"/>
              <a:ext cx="8258703" cy="2126182"/>
              <a:chOff x="461964" y="772874"/>
              <a:chExt cx="8258703" cy="2126182"/>
            </a:xfrm>
          </p:grpSpPr>
          <p:sp>
            <p:nvSpPr>
              <p:cNvPr id="13" name="正方形/長方形 12">
                <a:extLst>
                  <a:ext uri="{FF2B5EF4-FFF2-40B4-BE49-F238E27FC236}">
                    <a16:creationId xmlns:a16="http://schemas.microsoft.com/office/drawing/2014/main" id="{2048077B-5CC0-BC9A-159F-5BA8E904D4EB}"/>
                  </a:ext>
                </a:extLst>
              </p:cNvPr>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17" name="正方形/長方形 16">
                <a:extLst>
                  <a:ext uri="{FF2B5EF4-FFF2-40B4-BE49-F238E27FC236}">
                    <a16:creationId xmlns:a16="http://schemas.microsoft.com/office/drawing/2014/main" id="{317B33C3-6080-8A7E-73EF-81807C27E1AF}"/>
                  </a:ext>
                </a:extLst>
              </p:cNvPr>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19" name="図 18">
                <a:extLst>
                  <a:ext uri="{FF2B5EF4-FFF2-40B4-BE49-F238E27FC236}">
                    <a16:creationId xmlns:a16="http://schemas.microsoft.com/office/drawing/2014/main" id="{BE2AF966-B02C-4E25-6BA6-70C2F2D80B6B}"/>
                  </a:ext>
                </a:extLst>
              </p:cNvPr>
              <p:cNvPicPr>
                <a:picLocks noChangeAspect="1"/>
              </p:cNvPicPr>
              <p:nvPr/>
            </p:nvPicPr>
            <p:blipFill>
              <a:blip r:embed="rId2"/>
              <a:stretch>
                <a:fillRect/>
              </a:stretch>
            </p:blipFill>
            <p:spPr>
              <a:xfrm>
                <a:off x="3849882" y="1455186"/>
                <a:ext cx="1174157" cy="1179542"/>
              </a:xfrm>
              <a:prstGeom prst="rect">
                <a:avLst/>
              </a:prstGeom>
            </p:spPr>
          </p:pic>
          <p:pic>
            <p:nvPicPr>
              <p:cNvPr id="20" name="図 19">
                <a:extLst>
                  <a:ext uri="{FF2B5EF4-FFF2-40B4-BE49-F238E27FC236}">
                    <a16:creationId xmlns:a16="http://schemas.microsoft.com/office/drawing/2014/main" id="{D1C2D287-6D1B-7E4F-90B4-CA5D7EB7C2A4}"/>
                  </a:ext>
                </a:extLst>
              </p:cNvPr>
              <p:cNvPicPr>
                <a:picLocks noChangeAspect="1"/>
              </p:cNvPicPr>
              <p:nvPr/>
            </p:nvPicPr>
            <p:blipFill rotWithShape="1">
              <a:blip r:embed="rId3"/>
              <a:srcRect t="15566"/>
              <a:stretch/>
            </p:blipFill>
            <p:spPr>
              <a:xfrm>
                <a:off x="6450330" y="1190859"/>
                <a:ext cx="794373" cy="1708197"/>
              </a:xfrm>
              <a:prstGeom prst="rect">
                <a:avLst/>
              </a:prstGeom>
            </p:spPr>
          </p:pic>
          <p:sp>
            <p:nvSpPr>
              <p:cNvPr id="21" name="乗算記号 20">
                <a:extLst>
                  <a:ext uri="{FF2B5EF4-FFF2-40B4-BE49-F238E27FC236}">
                    <a16:creationId xmlns:a16="http://schemas.microsoft.com/office/drawing/2014/main" id="{CE64A572-D139-FFB4-C699-F959F0B440C6}"/>
                  </a:ext>
                </a:extLst>
              </p:cNvPr>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22" name="右矢印 65">
            <a:extLst>
              <a:ext uri="{FF2B5EF4-FFF2-40B4-BE49-F238E27FC236}">
                <a16:creationId xmlns:a16="http://schemas.microsoft.com/office/drawing/2014/main" id="{1204C29E-4DD6-C0E8-B4AB-F09DFA38EAD4}"/>
              </a:ext>
            </a:extLst>
          </p:cNvPr>
          <p:cNvSpPr/>
          <p:nvPr/>
        </p:nvSpPr>
        <p:spPr bwMode="gray">
          <a:xfrm rot="5400000">
            <a:off x="4175336" y="2548331"/>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B82920BF-6097-A430-99F0-5E3EBFEAC93E}"/>
              </a:ext>
            </a:extLst>
          </p:cNvPr>
          <p:cNvGrpSpPr/>
          <p:nvPr/>
        </p:nvGrpSpPr>
        <p:grpSpPr>
          <a:xfrm>
            <a:off x="1351279" y="3515601"/>
            <a:ext cx="1057205" cy="1923546"/>
            <a:chOff x="1175490" y="3744977"/>
            <a:chExt cx="1057205" cy="1923546"/>
          </a:xfrm>
        </p:grpSpPr>
        <p:grpSp>
          <p:nvGrpSpPr>
            <p:cNvPr id="24" name="グループ化 23">
              <a:extLst>
                <a:ext uri="{FF2B5EF4-FFF2-40B4-BE49-F238E27FC236}">
                  <a16:creationId xmlns:a16="http://schemas.microsoft.com/office/drawing/2014/main" id="{44E42A59-9711-CFF9-974A-B107962083B7}"/>
                </a:ext>
              </a:extLst>
            </p:cNvPr>
            <p:cNvGrpSpPr/>
            <p:nvPr/>
          </p:nvGrpSpPr>
          <p:grpSpPr>
            <a:xfrm>
              <a:off x="1333792" y="4216524"/>
              <a:ext cx="748686" cy="1451999"/>
              <a:chOff x="908289" y="3504258"/>
              <a:chExt cx="748686" cy="1451999"/>
            </a:xfrm>
          </p:grpSpPr>
          <p:pic>
            <p:nvPicPr>
              <p:cNvPr id="29" name="図 28" descr="アイコン&#10;&#10;自動的に生成された説明">
                <a:extLst>
                  <a:ext uri="{FF2B5EF4-FFF2-40B4-BE49-F238E27FC236}">
                    <a16:creationId xmlns:a16="http://schemas.microsoft.com/office/drawing/2014/main" id="{F918CFE2-F4C3-8A20-F3C1-18D509CC9EB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30" name="乗算記号 69">
                <a:extLst>
                  <a:ext uri="{FF2B5EF4-FFF2-40B4-BE49-F238E27FC236}">
                    <a16:creationId xmlns:a16="http://schemas.microsoft.com/office/drawing/2014/main" id="{45213630-13CB-FB89-486C-EF18816E83F9}"/>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03855097-E4D7-BA48-6390-9ADD09FC49BB}"/>
                </a:ext>
              </a:extLst>
            </p:cNvPr>
            <p:cNvGrpSpPr/>
            <p:nvPr/>
          </p:nvGrpSpPr>
          <p:grpSpPr>
            <a:xfrm>
              <a:off x="1175490" y="3744977"/>
              <a:ext cx="1057205" cy="425163"/>
              <a:chOff x="1189004" y="5264106"/>
              <a:chExt cx="1057205" cy="425163"/>
            </a:xfrm>
          </p:grpSpPr>
          <p:sp>
            <p:nvSpPr>
              <p:cNvPr id="27" name="正方形/長方形 26">
                <a:extLst>
                  <a:ext uri="{FF2B5EF4-FFF2-40B4-BE49-F238E27FC236}">
                    <a16:creationId xmlns:a16="http://schemas.microsoft.com/office/drawing/2014/main" id="{52114CDF-55DA-BEAE-1592-F8AFDB8A8E41}"/>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34B15BE9-8F4C-DD04-C4A6-503B35B231A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31" name="グループ化 30">
            <a:extLst>
              <a:ext uri="{FF2B5EF4-FFF2-40B4-BE49-F238E27FC236}">
                <a16:creationId xmlns:a16="http://schemas.microsoft.com/office/drawing/2014/main" id="{E3454057-586C-A3DD-DC01-677B7FC5EAF1}"/>
              </a:ext>
            </a:extLst>
          </p:cNvPr>
          <p:cNvGrpSpPr/>
          <p:nvPr/>
        </p:nvGrpSpPr>
        <p:grpSpPr>
          <a:xfrm>
            <a:off x="2635768" y="3530782"/>
            <a:ext cx="1057205" cy="1923546"/>
            <a:chOff x="1175490" y="3744977"/>
            <a:chExt cx="1057205" cy="1923546"/>
          </a:xfrm>
        </p:grpSpPr>
        <p:grpSp>
          <p:nvGrpSpPr>
            <p:cNvPr id="33" name="グループ化 32">
              <a:extLst>
                <a:ext uri="{FF2B5EF4-FFF2-40B4-BE49-F238E27FC236}">
                  <a16:creationId xmlns:a16="http://schemas.microsoft.com/office/drawing/2014/main" id="{A775EDE1-F5A2-13E0-3501-04CFD746658C}"/>
                </a:ext>
              </a:extLst>
            </p:cNvPr>
            <p:cNvGrpSpPr/>
            <p:nvPr/>
          </p:nvGrpSpPr>
          <p:grpSpPr>
            <a:xfrm>
              <a:off x="1333792" y="4216524"/>
              <a:ext cx="748686" cy="1451999"/>
              <a:chOff x="908289" y="3504258"/>
              <a:chExt cx="748686" cy="1451999"/>
            </a:xfrm>
          </p:grpSpPr>
          <p:pic>
            <p:nvPicPr>
              <p:cNvPr id="37" name="図 36" descr="アイコン&#10;&#10;自動的に生成された説明">
                <a:extLst>
                  <a:ext uri="{FF2B5EF4-FFF2-40B4-BE49-F238E27FC236}">
                    <a16:creationId xmlns:a16="http://schemas.microsoft.com/office/drawing/2014/main" id="{6E8C54FF-17A6-B61B-C52D-3C71AED82DB6}"/>
                  </a:ext>
                </a:extLst>
              </p:cNvPr>
              <p:cNvPicPr>
                <a:picLocks noChangeAspect="1"/>
              </p:cNvPicPr>
              <p:nvPr/>
            </p:nvPicPr>
            <p:blipFill>
              <a:blip r:embed="rId4"/>
              <a:stretch>
                <a:fillRect/>
              </a:stretch>
            </p:blipFill>
            <p:spPr>
              <a:xfrm>
                <a:off x="908289" y="3504259"/>
                <a:ext cx="748686" cy="1451998"/>
              </a:xfrm>
              <a:prstGeom prst="rect">
                <a:avLst/>
              </a:prstGeom>
            </p:spPr>
          </p:pic>
          <p:sp>
            <p:nvSpPr>
              <p:cNvPr id="38" name="乗算記号 69">
                <a:extLst>
                  <a:ext uri="{FF2B5EF4-FFF2-40B4-BE49-F238E27FC236}">
                    <a16:creationId xmlns:a16="http://schemas.microsoft.com/office/drawing/2014/main" id="{0AAEE3E3-551B-60C5-571F-32472ED8CC56}"/>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B8D5EA1D-5B22-FDF4-8646-173229D06F4B}"/>
                </a:ext>
              </a:extLst>
            </p:cNvPr>
            <p:cNvGrpSpPr/>
            <p:nvPr/>
          </p:nvGrpSpPr>
          <p:grpSpPr>
            <a:xfrm>
              <a:off x="1175490" y="3744977"/>
              <a:ext cx="1057205" cy="425163"/>
              <a:chOff x="1189004" y="5264106"/>
              <a:chExt cx="1057205" cy="425163"/>
            </a:xfrm>
          </p:grpSpPr>
          <p:sp>
            <p:nvSpPr>
              <p:cNvPr id="35" name="正方形/長方形 34">
                <a:extLst>
                  <a:ext uri="{FF2B5EF4-FFF2-40B4-BE49-F238E27FC236}">
                    <a16:creationId xmlns:a16="http://schemas.microsoft.com/office/drawing/2014/main" id="{27F84AB6-6CDA-2A1D-BA4D-B88E3DE0F0C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B5AE6FA5-9940-9D95-57A3-2FB0B00D297F}"/>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39" name="グループ化 38">
            <a:extLst>
              <a:ext uri="{FF2B5EF4-FFF2-40B4-BE49-F238E27FC236}">
                <a16:creationId xmlns:a16="http://schemas.microsoft.com/office/drawing/2014/main" id="{0A3424CC-88FD-705A-FF38-4F17B4EAF07B}"/>
              </a:ext>
            </a:extLst>
          </p:cNvPr>
          <p:cNvGrpSpPr/>
          <p:nvPr/>
        </p:nvGrpSpPr>
        <p:grpSpPr>
          <a:xfrm>
            <a:off x="3920258" y="3527384"/>
            <a:ext cx="1057205" cy="1923546"/>
            <a:chOff x="1175490" y="3744977"/>
            <a:chExt cx="1057205" cy="1923546"/>
          </a:xfrm>
        </p:grpSpPr>
        <p:grpSp>
          <p:nvGrpSpPr>
            <p:cNvPr id="42" name="グループ化 41">
              <a:extLst>
                <a:ext uri="{FF2B5EF4-FFF2-40B4-BE49-F238E27FC236}">
                  <a16:creationId xmlns:a16="http://schemas.microsoft.com/office/drawing/2014/main" id="{1CF9AB3E-E6AE-9380-3507-0AE28456306C}"/>
                </a:ext>
              </a:extLst>
            </p:cNvPr>
            <p:cNvGrpSpPr/>
            <p:nvPr/>
          </p:nvGrpSpPr>
          <p:grpSpPr>
            <a:xfrm>
              <a:off x="1333792" y="4216524"/>
              <a:ext cx="748686" cy="1451999"/>
              <a:chOff x="908289" y="3504258"/>
              <a:chExt cx="748686" cy="1451999"/>
            </a:xfrm>
          </p:grpSpPr>
          <p:pic>
            <p:nvPicPr>
              <p:cNvPr id="46" name="図 45" descr="アイコン&#10;&#10;自動的に生成された説明">
                <a:extLst>
                  <a:ext uri="{FF2B5EF4-FFF2-40B4-BE49-F238E27FC236}">
                    <a16:creationId xmlns:a16="http://schemas.microsoft.com/office/drawing/2014/main" id="{78EB8547-D892-3C93-0403-0B66F13FE59B}"/>
                  </a:ext>
                </a:extLst>
              </p:cNvPr>
              <p:cNvPicPr>
                <a:picLocks noChangeAspect="1"/>
              </p:cNvPicPr>
              <p:nvPr/>
            </p:nvPicPr>
            <p:blipFill>
              <a:blip r:embed="rId4"/>
              <a:stretch>
                <a:fillRect/>
              </a:stretch>
            </p:blipFill>
            <p:spPr>
              <a:xfrm>
                <a:off x="908289" y="3504259"/>
                <a:ext cx="748686" cy="1451998"/>
              </a:xfrm>
              <a:prstGeom prst="rect">
                <a:avLst/>
              </a:prstGeom>
            </p:spPr>
          </p:pic>
          <p:sp>
            <p:nvSpPr>
              <p:cNvPr id="47" name="乗算記号 69">
                <a:extLst>
                  <a:ext uri="{FF2B5EF4-FFF2-40B4-BE49-F238E27FC236}">
                    <a16:creationId xmlns:a16="http://schemas.microsoft.com/office/drawing/2014/main" id="{2162BFCA-531E-8BA9-ACF2-1FDD4FB1C984}"/>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43" name="グループ化 42">
              <a:extLst>
                <a:ext uri="{FF2B5EF4-FFF2-40B4-BE49-F238E27FC236}">
                  <a16:creationId xmlns:a16="http://schemas.microsoft.com/office/drawing/2014/main" id="{8F40F627-7044-5BF6-C276-570E80CE4153}"/>
                </a:ext>
              </a:extLst>
            </p:cNvPr>
            <p:cNvGrpSpPr/>
            <p:nvPr/>
          </p:nvGrpSpPr>
          <p:grpSpPr>
            <a:xfrm>
              <a:off x="1175490" y="3744977"/>
              <a:ext cx="1057205" cy="425163"/>
              <a:chOff x="1189004" y="5264106"/>
              <a:chExt cx="1057205" cy="425163"/>
            </a:xfrm>
          </p:grpSpPr>
          <p:sp>
            <p:nvSpPr>
              <p:cNvPr id="44" name="正方形/長方形 43">
                <a:extLst>
                  <a:ext uri="{FF2B5EF4-FFF2-40B4-BE49-F238E27FC236}">
                    <a16:creationId xmlns:a16="http://schemas.microsoft.com/office/drawing/2014/main" id="{3878E4EC-3182-BECB-A8ED-865357A0B132}"/>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8C5B46B6-F79B-1741-82B6-2EEE93691D7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48" name="グループ化 47">
            <a:extLst>
              <a:ext uri="{FF2B5EF4-FFF2-40B4-BE49-F238E27FC236}">
                <a16:creationId xmlns:a16="http://schemas.microsoft.com/office/drawing/2014/main" id="{8C55E85F-3573-9E07-99B4-8CBBCE905547}"/>
              </a:ext>
            </a:extLst>
          </p:cNvPr>
          <p:cNvGrpSpPr/>
          <p:nvPr/>
        </p:nvGrpSpPr>
        <p:grpSpPr>
          <a:xfrm>
            <a:off x="5217377" y="3527384"/>
            <a:ext cx="1057205" cy="1923546"/>
            <a:chOff x="1175490" y="3744977"/>
            <a:chExt cx="1057205" cy="1923546"/>
          </a:xfrm>
        </p:grpSpPr>
        <p:grpSp>
          <p:nvGrpSpPr>
            <p:cNvPr id="50" name="グループ化 49">
              <a:extLst>
                <a:ext uri="{FF2B5EF4-FFF2-40B4-BE49-F238E27FC236}">
                  <a16:creationId xmlns:a16="http://schemas.microsoft.com/office/drawing/2014/main" id="{171FB11D-44A0-3CB8-5988-B8101B51816A}"/>
                </a:ext>
              </a:extLst>
            </p:cNvPr>
            <p:cNvGrpSpPr/>
            <p:nvPr/>
          </p:nvGrpSpPr>
          <p:grpSpPr>
            <a:xfrm>
              <a:off x="1333792" y="4216524"/>
              <a:ext cx="748686" cy="1451999"/>
              <a:chOff x="908289" y="3504258"/>
              <a:chExt cx="748686" cy="1451999"/>
            </a:xfrm>
          </p:grpSpPr>
          <p:pic>
            <p:nvPicPr>
              <p:cNvPr id="55" name="図 54" descr="アイコン&#10;&#10;自動的に生成された説明">
                <a:extLst>
                  <a:ext uri="{FF2B5EF4-FFF2-40B4-BE49-F238E27FC236}">
                    <a16:creationId xmlns:a16="http://schemas.microsoft.com/office/drawing/2014/main" id="{AA245408-1096-6C07-386B-3D4C45BC6CA6}"/>
                  </a:ext>
                </a:extLst>
              </p:cNvPr>
              <p:cNvPicPr>
                <a:picLocks noChangeAspect="1"/>
              </p:cNvPicPr>
              <p:nvPr/>
            </p:nvPicPr>
            <p:blipFill>
              <a:blip r:embed="rId4"/>
              <a:stretch>
                <a:fillRect/>
              </a:stretch>
            </p:blipFill>
            <p:spPr>
              <a:xfrm>
                <a:off x="908289" y="3504259"/>
                <a:ext cx="748686" cy="1451998"/>
              </a:xfrm>
              <a:prstGeom prst="rect">
                <a:avLst/>
              </a:prstGeom>
            </p:spPr>
          </p:pic>
          <p:sp>
            <p:nvSpPr>
              <p:cNvPr id="56" name="乗算記号 69">
                <a:extLst>
                  <a:ext uri="{FF2B5EF4-FFF2-40B4-BE49-F238E27FC236}">
                    <a16:creationId xmlns:a16="http://schemas.microsoft.com/office/drawing/2014/main" id="{C84AE0F4-E270-46D4-A6D9-463E2A6578E6}"/>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51" name="グループ化 50">
              <a:extLst>
                <a:ext uri="{FF2B5EF4-FFF2-40B4-BE49-F238E27FC236}">
                  <a16:creationId xmlns:a16="http://schemas.microsoft.com/office/drawing/2014/main" id="{1FE46AD2-9894-F839-D299-4111752A134D}"/>
                </a:ext>
              </a:extLst>
            </p:cNvPr>
            <p:cNvGrpSpPr/>
            <p:nvPr/>
          </p:nvGrpSpPr>
          <p:grpSpPr>
            <a:xfrm>
              <a:off x="1175490" y="3744977"/>
              <a:ext cx="1057205" cy="425163"/>
              <a:chOff x="1189004" y="5264106"/>
              <a:chExt cx="1057205" cy="425163"/>
            </a:xfrm>
          </p:grpSpPr>
          <p:sp>
            <p:nvSpPr>
              <p:cNvPr id="53" name="正方形/長方形 52">
                <a:extLst>
                  <a:ext uri="{FF2B5EF4-FFF2-40B4-BE49-F238E27FC236}">
                    <a16:creationId xmlns:a16="http://schemas.microsoft.com/office/drawing/2014/main" id="{000487B3-DEAE-C1A3-CA0E-4A8DD2B610D1}"/>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27F570A5-96B9-C61A-842D-4A6982A36D85}"/>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57" name="グループ化 56">
            <a:extLst>
              <a:ext uri="{FF2B5EF4-FFF2-40B4-BE49-F238E27FC236}">
                <a16:creationId xmlns:a16="http://schemas.microsoft.com/office/drawing/2014/main" id="{8E332772-799D-65D7-9E73-AB2D3E2681CE}"/>
              </a:ext>
            </a:extLst>
          </p:cNvPr>
          <p:cNvGrpSpPr/>
          <p:nvPr/>
        </p:nvGrpSpPr>
        <p:grpSpPr>
          <a:xfrm>
            <a:off x="6489237" y="3532272"/>
            <a:ext cx="1057205" cy="1923546"/>
            <a:chOff x="1175490" y="3744977"/>
            <a:chExt cx="1057205" cy="1923546"/>
          </a:xfrm>
        </p:grpSpPr>
        <p:grpSp>
          <p:nvGrpSpPr>
            <p:cNvPr id="58" name="グループ化 57">
              <a:extLst>
                <a:ext uri="{FF2B5EF4-FFF2-40B4-BE49-F238E27FC236}">
                  <a16:creationId xmlns:a16="http://schemas.microsoft.com/office/drawing/2014/main" id="{DC6BD06B-1911-57F5-F673-02D98A1CA575}"/>
                </a:ext>
              </a:extLst>
            </p:cNvPr>
            <p:cNvGrpSpPr/>
            <p:nvPr/>
          </p:nvGrpSpPr>
          <p:grpSpPr>
            <a:xfrm>
              <a:off x="1333792" y="4216524"/>
              <a:ext cx="748686" cy="1451999"/>
              <a:chOff x="908289" y="3504258"/>
              <a:chExt cx="748686" cy="1451999"/>
            </a:xfrm>
          </p:grpSpPr>
          <p:pic>
            <p:nvPicPr>
              <p:cNvPr id="62" name="図 61" descr="アイコン&#10;&#10;自動的に生成された説明">
                <a:extLst>
                  <a:ext uri="{FF2B5EF4-FFF2-40B4-BE49-F238E27FC236}">
                    <a16:creationId xmlns:a16="http://schemas.microsoft.com/office/drawing/2014/main" id="{B829361F-7E4F-174F-6F2C-CF95BB84F7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63" name="乗算記号 69">
                <a:extLst>
                  <a:ext uri="{FF2B5EF4-FFF2-40B4-BE49-F238E27FC236}">
                    <a16:creationId xmlns:a16="http://schemas.microsoft.com/office/drawing/2014/main" id="{ED84EA27-A353-A4CF-E3AC-FC722D241BDA}"/>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59" name="グループ化 58">
              <a:extLst>
                <a:ext uri="{FF2B5EF4-FFF2-40B4-BE49-F238E27FC236}">
                  <a16:creationId xmlns:a16="http://schemas.microsoft.com/office/drawing/2014/main" id="{0F3739E9-ADDE-0616-2346-40A32D0B029A}"/>
                </a:ext>
              </a:extLst>
            </p:cNvPr>
            <p:cNvGrpSpPr/>
            <p:nvPr/>
          </p:nvGrpSpPr>
          <p:grpSpPr>
            <a:xfrm>
              <a:off x="1175490" y="3744977"/>
              <a:ext cx="1057205" cy="425163"/>
              <a:chOff x="1189004" y="5264106"/>
              <a:chExt cx="1057205" cy="425163"/>
            </a:xfrm>
          </p:grpSpPr>
          <p:sp>
            <p:nvSpPr>
              <p:cNvPr id="60" name="正方形/長方形 59">
                <a:extLst>
                  <a:ext uri="{FF2B5EF4-FFF2-40B4-BE49-F238E27FC236}">
                    <a16:creationId xmlns:a16="http://schemas.microsoft.com/office/drawing/2014/main" id="{F56CF2C0-6DB3-29AE-FE6A-D9BE5347AEB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BFBEB89D-7722-B626-3D01-6D1FE9A34909}"/>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64" name="テキスト ボックス 63">
            <a:extLst>
              <a:ext uri="{FF2B5EF4-FFF2-40B4-BE49-F238E27FC236}">
                <a16:creationId xmlns:a16="http://schemas.microsoft.com/office/drawing/2014/main" id="{CC302665-1372-26F1-6E3A-8AFA3E436A6F}"/>
              </a:ext>
            </a:extLst>
          </p:cNvPr>
          <p:cNvSpPr txBox="1"/>
          <p:nvPr/>
        </p:nvSpPr>
        <p:spPr>
          <a:xfrm>
            <a:off x="29937" y="6500260"/>
            <a:ext cx="8097246" cy="369332"/>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保険料を集め、保険金・給付金等を提供する場合、規模等により保険業の免許・登録が必要になります</a:t>
            </a:r>
            <a:r>
              <a:rPr kumimoji="1" lang="ja-JP" altLang="en-US"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830997"/>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③</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生命保険って何</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19D290C4-B4A9-476D-8B8C-4FD22FEF4438}"/>
              </a:ext>
            </a:extLst>
          </p:cNvPr>
          <p:cNvSpPr>
            <a:spLocks noGrp="1"/>
          </p:cNvSpPr>
          <p:nvPr>
            <p:ph type="sldNum" sz="quarter" idx="12"/>
          </p:nvPr>
        </p:nvSpPr>
        <p:spPr/>
        <p:txBody>
          <a:bodyPr/>
          <a:lstStyle/>
          <a:p>
            <a:fld id="{E1D7E502-7D6F-49F2-8D91-33EB17385912}" type="slidenum">
              <a:rPr lang="ja-JP" altLang="en-US" smtClean="0"/>
              <a:pPr/>
              <a:t>41</a:t>
            </a:fld>
            <a:endParaRPr lang="ja-JP" altLang="en-US" dirty="0"/>
          </a:p>
        </p:txBody>
      </p:sp>
    </p:spTree>
    <p:extLst>
      <p:ext uri="{BB962C8B-B14F-4D97-AF65-F5344CB8AC3E}">
        <p14:creationId xmlns:p14="http://schemas.microsoft.com/office/powerpoint/2010/main" val="2241249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45519161"/>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a:extLst>
              <a:ext uri="{FF2B5EF4-FFF2-40B4-BE49-F238E27FC236}">
                <a16:creationId xmlns:a16="http://schemas.microsoft.com/office/drawing/2014/main" id="{B873BA46-4268-49F1-AE58-3AE47DD22972}"/>
              </a:ext>
            </a:extLst>
          </p:cNvPr>
          <p:cNvSpPr>
            <a:spLocks noGrp="1"/>
          </p:cNvSpPr>
          <p:nvPr>
            <p:ph type="sldNum" sz="quarter" idx="12"/>
          </p:nvPr>
        </p:nvSpPr>
        <p:spPr/>
        <p:txBody>
          <a:bodyPr/>
          <a:lstStyle/>
          <a:p>
            <a:fld id="{E1D7E502-7D6F-49F2-8D91-33EB17385912}" type="slidenum">
              <a:rPr lang="ja-JP" altLang="en-US" smtClean="0"/>
              <a:pPr/>
              <a:t>42</a:t>
            </a:fld>
            <a:endParaRPr lang="ja-JP" altLang="en-US" dirty="0"/>
          </a:p>
        </p:txBody>
      </p:sp>
    </p:spTree>
    <p:extLst>
      <p:ext uri="{BB962C8B-B14F-4D97-AF65-F5344CB8AC3E}">
        <p14:creationId xmlns:p14="http://schemas.microsoft.com/office/powerpoint/2010/main" val="32193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43</a:t>
            </a:fld>
            <a:endParaRPr kumimoji="1" lang="ja-JP" altLang="en-US" sz="1800"/>
          </a:p>
        </p:txBody>
      </p:sp>
      <p:sp>
        <p:nvSpPr>
          <p:cNvPr id="8" name="正方形/長方形 7">
            <a:extLst>
              <a:ext uri="{FF2B5EF4-FFF2-40B4-BE49-F238E27FC236}">
                <a16:creationId xmlns:a16="http://schemas.microsoft.com/office/drawing/2014/main" id="{E83AA11B-E0F3-4504-5745-3622D6E0F27E}"/>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320C06A-128A-0203-E09B-7BE278CF7E46}"/>
              </a:ext>
            </a:extLst>
          </p:cNvPr>
          <p:cNvSpPr/>
          <p:nvPr/>
        </p:nvSpPr>
        <p:spPr bwMode="white">
          <a:xfrm>
            <a:off x="193140" y="4441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5" name="グループ化 14">
            <a:extLst>
              <a:ext uri="{FF2B5EF4-FFF2-40B4-BE49-F238E27FC236}">
                <a16:creationId xmlns:a16="http://schemas.microsoft.com/office/drawing/2014/main" id="{8B58226E-E503-EB28-BF59-7B0627A9C9A7}"/>
              </a:ext>
            </a:extLst>
          </p:cNvPr>
          <p:cNvGrpSpPr/>
          <p:nvPr/>
        </p:nvGrpSpPr>
        <p:grpSpPr>
          <a:xfrm>
            <a:off x="13838" y="855798"/>
            <a:ext cx="9067326" cy="5288060"/>
            <a:chOff x="13838" y="855798"/>
            <a:chExt cx="9067326" cy="528806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7E1DF5C1-DF1F-AD82-EEF4-A8D6CB13FA85}"/>
                </a:ext>
              </a:extLst>
            </p:cNvPr>
            <p:cNvPicPr>
              <a:picLocks noChangeAspect="1"/>
            </p:cNvPicPr>
            <p:nvPr/>
          </p:nvPicPr>
          <p:blipFill>
            <a:blip r:embed="rId3">
              <a:extLst>
                <a:ext uri="{28A0092B-C50C-407E-A947-70E740481C1C}">
                  <a14:useLocalDpi xmlns:a14="http://schemas.microsoft.com/office/drawing/2010/main" val="0"/>
                </a:ext>
              </a:extLst>
            </a:blip>
            <a:srcRect t="9018" b="68895"/>
            <a:stretch/>
          </p:blipFill>
          <p:spPr>
            <a:xfrm>
              <a:off x="13838" y="1401116"/>
              <a:ext cx="9067326" cy="915382"/>
            </a:xfrm>
            <a:prstGeom prst="rect">
              <a:avLst/>
            </a:prstGeom>
          </p:spPr>
        </p:pic>
        <p:pic>
          <p:nvPicPr>
            <p:cNvPr id="7" name="図 6" descr="テキスト&#10;&#10;AI によって生成されたコンテンツは間違っている可能性があります。">
              <a:extLst>
                <a:ext uri="{FF2B5EF4-FFF2-40B4-BE49-F238E27FC236}">
                  <a16:creationId xmlns:a16="http://schemas.microsoft.com/office/drawing/2014/main" id="{416ED244-A7CB-41D0-480C-011C10C6E584}"/>
                </a:ext>
              </a:extLst>
            </p:cNvPr>
            <p:cNvPicPr>
              <a:picLocks noChangeAspect="1"/>
            </p:cNvPicPr>
            <p:nvPr/>
          </p:nvPicPr>
          <p:blipFill>
            <a:blip r:embed="rId3">
              <a:extLst>
                <a:ext uri="{28A0092B-C50C-407E-A947-70E740481C1C}">
                  <a14:useLocalDpi xmlns:a14="http://schemas.microsoft.com/office/drawing/2010/main" val="0"/>
                </a:ext>
              </a:extLst>
            </a:blip>
            <a:srcRect t="32672" b="45242"/>
            <a:stretch/>
          </p:blipFill>
          <p:spPr>
            <a:xfrm>
              <a:off x="13838" y="2646896"/>
              <a:ext cx="9067326" cy="915381"/>
            </a:xfrm>
            <a:prstGeom prst="rect">
              <a:avLst/>
            </a:prstGeom>
          </p:spPr>
        </p:pic>
        <p:pic>
          <p:nvPicPr>
            <p:cNvPr id="11" name="図 10" descr="テキスト&#10;&#10;AI によって生成されたコンテンツは間違っている可能性があります。">
              <a:extLst>
                <a:ext uri="{FF2B5EF4-FFF2-40B4-BE49-F238E27FC236}">
                  <a16:creationId xmlns:a16="http://schemas.microsoft.com/office/drawing/2014/main" id="{8F2F431F-37AB-65E7-64FB-039725E98635}"/>
                </a:ext>
              </a:extLst>
            </p:cNvPr>
            <p:cNvPicPr>
              <a:picLocks noChangeAspect="1"/>
            </p:cNvPicPr>
            <p:nvPr/>
          </p:nvPicPr>
          <p:blipFill>
            <a:blip r:embed="rId3">
              <a:extLst>
                <a:ext uri="{28A0092B-C50C-407E-A947-70E740481C1C}">
                  <a14:useLocalDpi xmlns:a14="http://schemas.microsoft.com/office/drawing/2010/main" val="0"/>
                </a:ext>
              </a:extLst>
            </a:blip>
            <a:srcRect t="75740" b="1"/>
            <a:stretch/>
          </p:blipFill>
          <p:spPr>
            <a:xfrm>
              <a:off x="13838" y="5138454"/>
              <a:ext cx="9067326" cy="1005404"/>
            </a:xfrm>
            <a:prstGeom prst="rect">
              <a:avLst/>
            </a:prstGeom>
          </p:spPr>
        </p:pic>
        <p:pic>
          <p:nvPicPr>
            <p:cNvPr id="12" name="図 11" descr="テキスト&#10;&#10;AI によって生成されたコンテンツは間違っている可能性があります。">
              <a:extLst>
                <a:ext uri="{FF2B5EF4-FFF2-40B4-BE49-F238E27FC236}">
                  <a16:creationId xmlns:a16="http://schemas.microsoft.com/office/drawing/2014/main" id="{A90C9135-5FF8-4CE5-902F-46946E7F04AA}"/>
                </a:ext>
              </a:extLst>
            </p:cNvPr>
            <p:cNvPicPr>
              <a:picLocks noChangeAspect="1"/>
            </p:cNvPicPr>
            <p:nvPr/>
          </p:nvPicPr>
          <p:blipFill>
            <a:blip r:embed="rId3">
              <a:extLst>
                <a:ext uri="{28A0092B-C50C-407E-A947-70E740481C1C}">
                  <a14:useLocalDpi xmlns:a14="http://schemas.microsoft.com/office/drawing/2010/main" val="0"/>
                </a:ext>
              </a:extLst>
            </a:blip>
            <a:srcRect t="54001" b="23912"/>
            <a:stretch/>
          </p:blipFill>
          <p:spPr>
            <a:xfrm>
              <a:off x="13838" y="3892675"/>
              <a:ext cx="9067326" cy="915382"/>
            </a:xfrm>
            <a:prstGeom prst="rect">
              <a:avLst/>
            </a:prstGeom>
          </p:spPr>
        </p:pic>
        <p:pic>
          <p:nvPicPr>
            <p:cNvPr id="14" name="図 13" descr="テキスト&#10;&#10;AI によって生成されたコンテンツは間違っている可能性があります。">
              <a:extLst>
                <a:ext uri="{FF2B5EF4-FFF2-40B4-BE49-F238E27FC236}">
                  <a16:creationId xmlns:a16="http://schemas.microsoft.com/office/drawing/2014/main" id="{CDBE4F43-DAFF-A2D6-5EA7-B07467EDEFA6}"/>
                </a:ext>
              </a:extLst>
            </p:cNvPr>
            <p:cNvPicPr>
              <a:picLocks noChangeAspect="1"/>
            </p:cNvPicPr>
            <p:nvPr/>
          </p:nvPicPr>
          <p:blipFill>
            <a:blip r:embed="rId3">
              <a:extLst>
                <a:ext uri="{28A0092B-C50C-407E-A947-70E740481C1C}">
                  <a14:useLocalDpi xmlns:a14="http://schemas.microsoft.com/office/drawing/2010/main" val="0"/>
                </a:ext>
              </a:extLst>
            </a:blip>
            <a:srcRect b="90583"/>
            <a:stretch/>
          </p:blipFill>
          <p:spPr>
            <a:xfrm>
              <a:off x="13838" y="855798"/>
              <a:ext cx="9067326" cy="390271"/>
            </a:xfrm>
            <a:prstGeom prst="rect">
              <a:avLst/>
            </a:prstGeom>
          </p:spPr>
        </p:pic>
      </p:grpSp>
    </p:spTree>
    <p:extLst>
      <p:ext uri="{BB962C8B-B14F-4D97-AF65-F5344CB8AC3E}">
        <p14:creationId xmlns:p14="http://schemas.microsoft.com/office/powerpoint/2010/main" val="399881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4848"/>
            <a:ext cx="8597900" cy="2426052"/>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4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25298" y="3638321"/>
            <a:ext cx="845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65985" y="4628009"/>
            <a:ext cx="4078015" cy="1896160"/>
            <a:chOff x="5065985" y="4628009"/>
            <a:chExt cx="4078015" cy="1896160"/>
          </a:xfrm>
        </p:grpSpPr>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065985" y="4628009"/>
              <a:ext cx="2911853" cy="1597938"/>
            </a:xfrm>
            <a:prstGeom prst="wedgeEllipseCallout">
              <a:avLst>
                <a:gd name="adj1" fmla="val 50937"/>
                <a:gd name="adj2" fmla="val 2916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件でも生命保険に加入している家族の割合だよ</a:t>
              </a:r>
              <a:r>
                <a:rPr lang="ja-JP" altLang="en-US" sz="2000" b="1" dirty="0">
                  <a:solidFill>
                    <a:schemeClr val="tx1"/>
                  </a:solidFill>
                  <a:latin typeface="Meiryo UI" panose="020B0604030504040204" pitchFamily="50" charset="-128"/>
                  <a:ea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grpSp>
      <p:grpSp>
        <p:nvGrpSpPr>
          <p:cNvPr id="14" name="グループ化 13">
            <a:extLst>
              <a:ext uri="{FF2B5EF4-FFF2-40B4-BE49-F238E27FC236}">
                <a16:creationId xmlns:a16="http://schemas.microsoft.com/office/drawing/2014/main" id="{1FD863DC-A72F-4BE3-885E-5EE261CDD951}"/>
              </a:ext>
            </a:extLst>
          </p:cNvPr>
          <p:cNvGrpSpPr/>
          <p:nvPr/>
        </p:nvGrpSpPr>
        <p:grpSpPr>
          <a:xfrm>
            <a:off x="130184" y="4560928"/>
            <a:ext cx="5401371" cy="2241258"/>
            <a:chOff x="130184" y="4560928"/>
            <a:chExt cx="5401371" cy="2241258"/>
          </a:xfrm>
        </p:grpSpPr>
        <p:sp>
          <p:nvSpPr>
            <p:cNvPr id="5" name="コンテンツ プレースホルダー 1"/>
            <p:cNvSpPr txBox="1">
              <a:spLocks/>
            </p:cNvSpPr>
            <p:nvPr/>
          </p:nvSpPr>
          <p:spPr bwMode="auto">
            <a:xfrm>
              <a:off x="266701" y="4560928"/>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89.2</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8" name="テキスト ボックス 7">
              <a:extLst>
                <a:ext uri="{FF2B5EF4-FFF2-40B4-BE49-F238E27FC236}">
                  <a16:creationId xmlns:a16="http://schemas.microsoft.com/office/drawing/2014/main" id="{71D5F16C-CC24-4E1A-8E0A-98ABD937FAB9}"/>
                </a:ext>
              </a:extLst>
            </p:cNvPr>
            <p:cNvSpPr txBox="1"/>
            <p:nvPr/>
          </p:nvSpPr>
          <p:spPr>
            <a:xfrm>
              <a:off x="130184" y="6386688"/>
              <a:ext cx="5401371"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人以上世帯］</a:t>
              </a:r>
              <a:r>
                <a:rPr kumimoji="1" lang="ja-JP" altLang="en-US" sz="1050" dirty="0">
                  <a:solidFill>
                    <a:prstClr val="black"/>
                  </a:solidFill>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年度）</a:t>
              </a:r>
            </a:p>
            <a:p>
              <a:endParaRPr kumimoji="1" lang="ja-JP" altLang="en-US" sz="1050" dirty="0">
                <a:latin typeface="Meiryo UI" panose="020B0604030504040204" pitchFamily="50" charset="-128"/>
                <a:ea typeface="Meiryo UI" panose="020B0604030504040204" pitchFamily="50" charset="-128"/>
              </a:endParaRPr>
            </a:p>
          </p:txBody>
        </p:sp>
      </p:grpSp>
      <p:sp>
        <p:nvSpPr>
          <p:cNvPr id="11" name="スライド番号プレースホルダー 10">
            <a:extLst>
              <a:ext uri="{FF2B5EF4-FFF2-40B4-BE49-F238E27FC236}">
                <a16:creationId xmlns:a16="http://schemas.microsoft.com/office/drawing/2014/main" id="{AE4BAF8E-5F6F-4F49-93E7-0DDA6DCD9DE7}"/>
              </a:ext>
            </a:extLst>
          </p:cNvPr>
          <p:cNvSpPr>
            <a:spLocks noGrp="1"/>
          </p:cNvSpPr>
          <p:nvPr>
            <p:ph type="sldNum" sz="quarter" idx="12"/>
          </p:nvPr>
        </p:nvSpPr>
        <p:spPr/>
        <p:txBody>
          <a:bodyPr/>
          <a:lstStyle/>
          <a:p>
            <a:fld id="{E1D7E502-7D6F-49F2-8D91-33EB17385912}" type="slidenum">
              <a:rPr lang="ja-JP" altLang="en-US" smtClean="0"/>
              <a:pPr/>
              <a:t>44</a:t>
            </a:fld>
            <a:endParaRPr lang="ja-JP" altLang="en-US" dirty="0"/>
          </a:p>
        </p:txBody>
      </p:sp>
    </p:spTree>
    <p:extLst>
      <p:ext uri="{BB962C8B-B14F-4D97-AF65-F5344CB8AC3E}">
        <p14:creationId xmlns:p14="http://schemas.microsoft.com/office/powerpoint/2010/main" val="8615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9184"/>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095374" y="3666814"/>
            <a:ext cx="64770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955822" y="4473665"/>
            <a:ext cx="4317032" cy="2126659"/>
            <a:chOff x="4955822" y="4473665"/>
            <a:chExt cx="4317032" cy="2126659"/>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783" y="5245862"/>
              <a:ext cx="1343071" cy="1354462"/>
            </a:xfrm>
            <a:prstGeom prst="rect">
              <a:avLst/>
            </a:prstGeom>
          </p:spPr>
        </p:pic>
        <p:sp>
          <p:nvSpPr>
            <p:cNvPr id="8" name="円形吹き出し 7"/>
            <p:cNvSpPr/>
            <p:nvPr/>
          </p:nvSpPr>
          <p:spPr>
            <a:xfrm>
              <a:off x="4955822" y="4473665"/>
              <a:ext cx="3085882" cy="2126659"/>
            </a:xfrm>
            <a:prstGeom prst="wedgeEllipseCallout">
              <a:avLst>
                <a:gd name="adj1" fmla="val 53614"/>
                <a:gd name="adj2" fmla="val 1813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50" b="1" dirty="0">
                <a:solidFill>
                  <a:schemeClr val="tx1"/>
                </a:solidFill>
                <a:latin typeface="Meiryo UI" panose="020B0604030504040204" pitchFamily="50" charset="-128"/>
                <a:ea typeface="Meiryo UI" panose="020B0604030504040204" pitchFamily="50" charset="-128"/>
              </a:endParaRPr>
            </a:p>
          </p:txBody>
        </p:sp>
      </p:grpSp>
      <p:grpSp>
        <p:nvGrpSpPr>
          <p:cNvPr id="3" name="グループ化 2">
            <a:extLst>
              <a:ext uri="{FF2B5EF4-FFF2-40B4-BE49-F238E27FC236}">
                <a16:creationId xmlns:a16="http://schemas.microsoft.com/office/drawing/2014/main" id="{111E9CFC-C684-481D-89E5-995FCDFD8799}"/>
              </a:ext>
            </a:extLst>
          </p:cNvPr>
          <p:cNvGrpSpPr/>
          <p:nvPr/>
        </p:nvGrpSpPr>
        <p:grpSpPr>
          <a:xfrm>
            <a:off x="130184" y="4558312"/>
            <a:ext cx="5386695" cy="2082292"/>
            <a:chOff x="130184" y="4558312"/>
            <a:chExt cx="5386695" cy="2082292"/>
          </a:xfrm>
        </p:grpSpPr>
        <p:sp>
          <p:nvSpPr>
            <p:cNvPr id="5" name="コンテンツ プレースホルダー 1"/>
            <p:cNvSpPr txBox="1">
              <a:spLocks/>
            </p:cNvSpPr>
            <p:nvPr/>
          </p:nvSpPr>
          <p:spPr bwMode="auto">
            <a:xfrm>
              <a:off x="266701" y="4558312"/>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平均</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3.8</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11" name="テキスト ボックス 10">
              <a:extLst>
                <a:ext uri="{FF2B5EF4-FFF2-40B4-BE49-F238E27FC236}">
                  <a16:creationId xmlns:a16="http://schemas.microsoft.com/office/drawing/2014/main" id="{0D05AF6D-19EF-4C76-B0CE-98EF0752A01C}"/>
                </a:ext>
              </a:extLst>
            </p:cNvPr>
            <p:cNvSpPr txBox="1"/>
            <p:nvPr/>
          </p:nvSpPr>
          <p:spPr>
            <a:xfrm>
              <a:off x="130184" y="6386688"/>
              <a:ext cx="5386695"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人以上世帯］」（</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年度）</a:t>
              </a:r>
            </a:p>
          </p:txBody>
        </p:sp>
      </p:grpSp>
      <p:sp>
        <p:nvSpPr>
          <p:cNvPr id="12" name="スライド番号プレースホルダー 11">
            <a:extLst>
              <a:ext uri="{FF2B5EF4-FFF2-40B4-BE49-F238E27FC236}">
                <a16:creationId xmlns:a16="http://schemas.microsoft.com/office/drawing/2014/main" id="{6986152C-7148-4B49-A2D1-C5CCC7F55698}"/>
              </a:ext>
            </a:extLst>
          </p:cNvPr>
          <p:cNvSpPr>
            <a:spLocks noGrp="1"/>
          </p:cNvSpPr>
          <p:nvPr>
            <p:ph type="sldNum" sz="quarter" idx="12"/>
          </p:nvPr>
        </p:nvSpPr>
        <p:spPr/>
        <p:txBody>
          <a:bodyPr/>
          <a:lstStyle/>
          <a:p>
            <a:fld id="{E1D7E502-7D6F-49F2-8D91-33EB17385912}" type="slidenum">
              <a:rPr lang="ja-JP" altLang="en-US" smtClean="0"/>
              <a:pPr/>
              <a:t>45</a:t>
            </a:fld>
            <a:endParaRPr lang="ja-JP" altLang="en-US" dirty="0"/>
          </a:p>
        </p:txBody>
      </p:sp>
      <p:sp>
        <p:nvSpPr>
          <p:cNvPr id="14" name="テキスト ボックス 13">
            <a:extLst>
              <a:ext uri="{FF2B5EF4-FFF2-40B4-BE49-F238E27FC236}">
                <a16:creationId xmlns:a16="http://schemas.microsoft.com/office/drawing/2014/main" id="{BB6B6C26-9F63-0AF2-5C4E-4FF7990D7DEE}"/>
              </a:ext>
            </a:extLst>
          </p:cNvPr>
          <p:cNvSpPr txBox="1"/>
          <p:nvPr/>
        </p:nvSpPr>
        <p:spPr>
          <a:xfrm>
            <a:off x="4820675" y="4759320"/>
            <a:ext cx="3356175" cy="1754326"/>
          </a:xfrm>
          <a:prstGeom prst="rect">
            <a:avLst/>
          </a:prstGeom>
          <a:noFill/>
        </p:spPr>
        <p:txBody>
          <a:bodyPr wrap="none" rtlCol="0">
            <a:spAutoFit/>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例えば</a:t>
            </a: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人家族で</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それぞれ病気やケガに</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備えるために「医療保険」</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に</a:t>
            </a:r>
            <a:r>
              <a:rPr lang="ja-JP" altLang="en-US" sz="1800" b="1" dirty="0">
                <a:solidFill>
                  <a:schemeClr val="tx1"/>
                </a:solidFill>
                <a:latin typeface="Meiryo UI" panose="020B0604030504040204" pitchFamily="50" charset="-128"/>
                <a:ea typeface="Meiryo UI" panose="020B0604030504040204" pitchFamily="50" charset="-128"/>
              </a:rPr>
              <a:t>契約</a:t>
            </a:r>
            <a:r>
              <a:rPr kumimoji="1" lang="ja-JP" altLang="en-US" sz="1800" b="1" dirty="0">
                <a:solidFill>
                  <a:schemeClr val="tx1"/>
                </a:solidFill>
                <a:latin typeface="Meiryo UI" panose="020B0604030504040204" pitchFamily="50" charset="-128"/>
                <a:ea typeface="Meiryo UI" panose="020B0604030504040204" pitchFamily="50" charset="-128"/>
              </a:rPr>
              <a:t>していれば</a:t>
            </a: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件分の</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加入になるよ。</a:t>
            </a:r>
          </a:p>
          <a:p>
            <a:endParaRPr kumimoji="1" lang="ja-JP" altLang="en-US" dirty="0"/>
          </a:p>
        </p:txBody>
      </p:sp>
    </p:spTree>
    <p:extLst>
      <p:ext uri="{BB962C8B-B14F-4D97-AF65-F5344CB8AC3E}">
        <p14:creationId xmlns:p14="http://schemas.microsoft.com/office/powerpoint/2010/main" val="37631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いくら支払っているの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0268"/>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年間で生命保険会社に</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73050" y="3648983"/>
            <a:ext cx="85978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43733" y="4635062"/>
            <a:ext cx="3969974" cy="2040375"/>
            <a:chOff x="5162999" y="4635062"/>
            <a:chExt cx="3969974" cy="2040375"/>
          </a:xfrm>
        </p:grpSpPr>
        <p:sp>
          <p:nvSpPr>
            <p:cNvPr id="9" name="円形吹き出し 8"/>
            <p:cNvSpPr/>
            <p:nvPr/>
          </p:nvSpPr>
          <p:spPr>
            <a:xfrm>
              <a:off x="5162999" y="4635062"/>
              <a:ext cx="2917155" cy="2040375"/>
            </a:xfrm>
            <a:prstGeom prst="wedgeEllipseCallout">
              <a:avLst>
                <a:gd name="adj1" fmla="val 52516"/>
                <a:gd name="adj2" fmla="val 2227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水道光熱費や食費、携帯電話のお金などの他に、これだけの</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金額を負担してるん</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だね。</a:t>
              </a:r>
            </a:p>
          </p:txBody>
        </p:sp>
        <p:pic>
          <p:nvPicPr>
            <p:cNvPr id="11" name="図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277261" y="5333675"/>
              <a:ext cx="855712" cy="1159200"/>
            </a:xfrm>
            <a:prstGeom prst="rect">
              <a:avLst/>
            </a:prstGeom>
          </p:spPr>
        </p:pic>
      </p:grpSp>
      <p:grpSp>
        <p:nvGrpSpPr>
          <p:cNvPr id="3" name="グループ化 2">
            <a:extLst>
              <a:ext uri="{FF2B5EF4-FFF2-40B4-BE49-F238E27FC236}">
                <a16:creationId xmlns:a16="http://schemas.microsoft.com/office/drawing/2014/main" id="{45704A7A-39D6-471B-BCDA-921A9771E3BB}"/>
              </a:ext>
            </a:extLst>
          </p:cNvPr>
          <p:cNvGrpSpPr/>
          <p:nvPr/>
        </p:nvGrpSpPr>
        <p:grpSpPr>
          <a:xfrm>
            <a:off x="130292" y="4376730"/>
            <a:ext cx="5412551" cy="2407846"/>
            <a:chOff x="130292" y="4376730"/>
            <a:chExt cx="5412551" cy="2407846"/>
          </a:xfrm>
        </p:grpSpPr>
        <p:sp>
          <p:nvSpPr>
            <p:cNvPr id="5" name="コンテンツ プレースホルダー 1"/>
            <p:cNvSpPr txBox="1">
              <a:spLocks/>
            </p:cNvSpPr>
            <p:nvPr/>
          </p:nvSpPr>
          <p:spPr bwMode="auto">
            <a:xfrm>
              <a:off x="266700" y="4376730"/>
              <a:ext cx="4462956" cy="2116146"/>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lang="en-US" altLang="ja-JP" sz="3200" b="1" dirty="0">
                <a:solidFill>
                  <a:srgbClr val="339966"/>
                </a:solidFill>
                <a:latin typeface="Meiryo UI" panose="020B0604030504040204" pitchFamily="50" charset="-128"/>
                <a:ea typeface="Meiryo UI" panose="020B0604030504040204" pitchFamily="50" charset="-128"/>
                <a:cs typeface="ヒラギノ角ゴ Pro W6"/>
              </a:endParaRPr>
            </a:p>
            <a:p>
              <a:pPr eaLnBrk="1" hangingPunct="1">
                <a:buClr>
                  <a:srgbClr val="4F81BD"/>
                </a:buClr>
                <a:buNone/>
                <a:defRPr/>
              </a:pP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B.</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約</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40</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万円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　⇒</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平均</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35.</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3</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lang="ja-JP" altLang="en-US" sz="2000" b="1" dirty="0">
                <a:solidFill>
                  <a:prstClr val="black"/>
                </a:solidFill>
                <a:latin typeface="Meiryo UI" panose="020B0604030504040204" pitchFamily="50" charset="-128"/>
                <a:ea typeface="Meiryo UI" panose="020B0604030504040204" pitchFamily="50" charset="-128"/>
                <a:cs typeface="ヒラギノ角ゴ Pro W6"/>
              </a:endParaRPr>
            </a:p>
            <a:p>
              <a:pPr lvl="0" algn="ctr" eaLnBrk="1" hangingPunct="1">
                <a:lnSpc>
                  <a:spcPts val="1800"/>
                </a:lnSpc>
                <a:buClr>
                  <a:srgbClr val="4F81BD"/>
                </a:buClr>
                <a:buNone/>
                <a:defRPr/>
              </a:pP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lang="en-US" altLang="ja-JP" b="1" noProof="0" dirty="0">
                  <a:solidFill>
                    <a:prstClr val="black"/>
                  </a:solidFill>
                  <a:latin typeface="Meiryo UI" panose="020B0604030504040204" pitchFamily="50" charset="-128"/>
                  <a:ea typeface="Meiryo UI" panose="020B0604030504040204" pitchFamily="50" charset="-128"/>
                  <a:cs typeface="ヒラギノ角ゴ Pro W6"/>
                </a:rPr>
                <a:t>9</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a:t>
              </a:r>
            </a:p>
          </p:txBody>
        </p:sp>
        <p:sp>
          <p:nvSpPr>
            <p:cNvPr id="14" name="テキスト ボックス 13">
              <a:extLst>
                <a:ext uri="{FF2B5EF4-FFF2-40B4-BE49-F238E27FC236}">
                  <a16:creationId xmlns:a16="http://schemas.microsoft.com/office/drawing/2014/main" id="{35CC8206-BF8B-4686-9433-7E07C2815D35}"/>
                </a:ext>
              </a:extLst>
            </p:cNvPr>
            <p:cNvSpPr txBox="1"/>
            <p:nvPr/>
          </p:nvSpPr>
          <p:spPr>
            <a:xfrm>
              <a:off x="130292" y="6530660"/>
              <a:ext cx="5412551"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人以上世帯］」（</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年度）</a:t>
              </a:r>
            </a:p>
          </p:txBody>
        </p:sp>
      </p:grpSp>
      <p:sp>
        <p:nvSpPr>
          <p:cNvPr id="7" name="スライド番号プレースホルダー 6">
            <a:extLst>
              <a:ext uri="{FF2B5EF4-FFF2-40B4-BE49-F238E27FC236}">
                <a16:creationId xmlns:a16="http://schemas.microsoft.com/office/drawing/2014/main" id="{D8C7BA8F-32C8-4035-8FEA-7B74EC94892D}"/>
              </a:ext>
            </a:extLst>
          </p:cNvPr>
          <p:cNvSpPr>
            <a:spLocks noGrp="1"/>
          </p:cNvSpPr>
          <p:nvPr>
            <p:ph type="sldNum" sz="quarter" idx="12"/>
          </p:nvPr>
        </p:nvSpPr>
        <p:spPr/>
        <p:txBody>
          <a:bodyPr/>
          <a:lstStyle/>
          <a:p>
            <a:fld id="{E1D7E502-7D6F-49F2-8D91-33EB17385912}" type="slidenum">
              <a:rPr lang="ja-JP" altLang="en-US" smtClean="0"/>
              <a:pPr/>
              <a:t>46</a:t>
            </a:fld>
            <a:endParaRPr lang="ja-JP" altLang="en-US" dirty="0"/>
          </a:p>
        </p:txBody>
      </p:sp>
    </p:spTree>
    <p:extLst>
      <p:ext uri="{BB962C8B-B14F-4D97-AF65-F5344CB8AC3E}">
        <p14:creationId xmlns:p14="http://schemas.microsoft.com/office/powerpoint/2010/main" val="900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08C195B-F757-59EE-F04B-9C18E0D298E0}"/>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1"/>
            <a:ext cx="4229886" cy="2206069"/>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42.8</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1</a:t>
            </a:r>
            <a:r>
              <a:rPr kumimoji="1" lang="ja-JP" altLang="en-US" b="1" dirty="0">
                <a:solidFill>
                  <a:schemeClr val="tx1"/>
                </a:solidFill>
                <a:latin typeface="Meiryo UI" panose="020B0604030504040204" pitchFamily="50" charset="-128"/>
                <a:ea typeface="Meiryo UI" panose="020B0604030504040204" pitchFamily="50" charset="-128"/>
              </a:rPr>
              <a:t>年間で全生命保険会社が集めた保険料は約</a:t>
            </a:r>
            <a:r>
              <a:rPr kumimoji="1" lang="en-US" altLang="ja-JP" b="1" dirty="0">
                <a:solidFill>
                  <a:schemeClr val="tx1"/>
                </a:solidFill>
                <a:latin typeface="Meiryo UI" panose="020B0604030504040204" pitchFamily="50" charset="-128"/>
                <a:ea typeface="Meiryo UI" panose="020B0604030504040204" pitchFamily="50" charset="-128"/>
              </a:rPr>
              <a:t>37.5</a:t>
            </a:r>
            <a:r>
              <a:rPr kumimoji="1" lang="ja-JP" altLang="en-US" b="1" dirty="0">
                <a:solidFill>
                  <a:schemeClr val="tx1"/>
                </a:solidFill>
                <a:latin typeface="Meiryo UI" panose="020B0604030504040204" pitchFamily="50" charset="-128"/>
                <a:ea typeface="Meiryo UI" panose="020B0604030504040204" pitchFamily="50" charset="-128"/>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61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13387"/>
            <a:ext cx="8547100" cy="830997"/>
          </a:xfrm>
          <a:prstGeom prst="rect">
            <a:avLst/>
          </a:prstGeom>
          <a:noFill/>
        </p:spPr>
        <p:txBody>
          <a:bodyPr wrap="square" rtlCol="0">
            <a:spAutoFit/>
          </a:bodyPr>
          <a:lstStyle/>
          <a:p>
            <a:pPr algn="ctr"/>
            <a:r>
              <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5. </a:t>
            </a:r>
            <a:r>
              <a:rPr lang="ja-JP" altLang="en-US"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8D2B4A2-6AEB-467E-A7F9-F4EDE0E37D3E}"/>
              </a:ext>
            </a:extLst>
          </p:cNvPr>
          <p:cNvSpPr>
            <a:spLocks noGrp="1"/>
          </p:cNvSpPr>
          <p:nvPr>
            <p:ph type="sldNum" sz="quarter" idx="12"/>
          </p:nvPr>
        </p:nvSpPr>
        <p:spPr/>
        <p:txBody>
          <a:bodyPr/>
          <a:lstStyle/>
          <a:p>
            <a:fld id="{E1D7E502-7D6F-49F2-8D91-33EB17385912}" type="slidenum">
              <a:rPr lang="ja-JP" altLang="en-US" smtClean="0"/>
              <a:pPr/>
              <a:t>48</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51157" y="828276"/>
            <a:ext cx="8814247" cy="1429149"/>
            <a:chOff x="151157" y="828276"/>
            <a:chExt cx="8814247" cy="1429149"/>
          </a:xfrm>
          <a:noFill/>
        </p:grpSpPr>
        <p:sp>
          <p:nvSpPr>
            <p:cNvPr id="2" name="角丸四角形 1"/>
            <p:cNvSpPr/>
            <p:nvPr/>
          </p:nvSpPr>
          <p:spPr>
            <a:xfrm>
              <a:off x="151157" y="828276"/>
              <a:ext cx="8814247" cy="1429149"/>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39774" y="920616"/>
              <a:ext cx="8464451" cy="1200329"/>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で生きていくためには</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3366"/>
                  </a:solidFill>
                  <a:latin typeface="Meiryo UI" panose="020B0604030504040204" pitchFamily="50" charset="-128"/>
                  <a:ea typeface="Meiryo UI" panose="020B0604030504040204" pitchFamily="50" charset="-128"/>
                  <a:cs typeface="Meiryo UI" panose="020B0604030504040204" pitchFamily="50" charset="-128"/>
                </a:rPr>
                <a:t>に気づくこと</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が大切。</a:t>
              </a:r>
            </a:p>
          </p:txBody>
        </p:sp>
      </p:grpSp>
      <p:grpSp>
        <p:nvGrpSpPr>
          <p:cNvPr id="6" name="グループ化 5"/>
          <p:cNvGrpSpPr/>
          <p:nvPr/>
        </p:nvGrpSpPr>
        <p:grpSpPr>
          <a:xfrm>
            <a:off x="151158" y="2468058"/>
            <a:ext cx="8992842" cy="1907092"/>
            <a:chOff x="151158" y="2468058"/>
            <a:chExt cx="8992842" cy="1907092"/>
          </a:xfrm>
          <a:noFill/>
        </p:grpSpPr>
        <p:sp>
          <p:nvSpPr>
            <p:cNvPr id="31" name="角丸四角形 30"/>
            <p:cNvSpPr/>
            <p:nvPr/>
          </p:nvSpPr>
          <p:spPr>
            <a:xfrm>
              <a:off x="151158" y="2468058"/>
              <a:ext cx="8814248"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7612" y="2517394"/>
              <a:ext cx="8866388"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②リスクから自分の身を守る手段として共助・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公助といった</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だけでなく、</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貯金</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といった自助もある。</a:t>
              </a:r>
            </a:p>
          </p:txBody>
        </p:sp>
      </p:grpSp>
      <p:grpSp>
        <p:nvGrpSpPr>
          <p:cNvPr id="7" name="グループ化 6"/>
          <p:cNvGrpSpPr/>
          <p:nvPr/>
        </p:nvGrpSpPr>
        <p:grpSpPr>
          <a:xfrm>
            <a:off x="151157" y="4562856"/>
            <a:ext cx="8957347" cy="1788699"/>
            <a:chOff x="151157" y="4562856"/>
            <a:chExt cx="8957347" cy="1788699"/>
          </a:xfrm>
          <a:noFill/>
        </p:grpSpPr>
        <p:sp>
          <p:nvSpPr>
            <p:cNvPr id="32" name="角丸四角形 31"/>
            <p:cNvSpPr/>
            <p:nvPr/>
          </p:nvSpPr>
          <p:spPr>
            <a:xfrm>
              <a:off x="151157" y="4562856"/>
              <a:ext cx="8763555"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39774" y="4580042"/>
              <a:ext cx="8768730"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③社会保障制度で</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不足</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する部分を、自助で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ある預貯金や民間保険を利用して準備する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ことが大切。</a:t>
              </a:r>
            </a:p>
          </p:txBody>
        </p:sp>
      </p:grpSp>
      <p:sp>
        <p:nvSpPr>
          <p:cNvPr id="4" name="スライド番号プレースホルダー 3">
            <a:extLst>
              <a:ext uri="{FF2B5EF4-FFF2-40B4-BE49-F238E27FC236}">
                <a16:creationId xmlns:a16="http://schemas.microsoft.com/office/drawing/2014/main" id="{3788F405-8373-4DAA-B080-02B6E45B4843}"/>
              </a:ext>
            </a:extLst>
          </p:cNvPr>
          <p:cNvSpPr>
            <a:spLocks noGrp="1"/>
          </p:cNvSpPr>
          <p:nvPr>
            <p:ph type="sldNum" sz="quarter" idx="12"/>
          </p:nvPr>
        </p:nvSpPr>
        <p:spPr/>
        <p:txBody>
          <a:bodyPr/>
          <a:lstStyle/>
          <a:p>
            <a:fld id="{E1D7E502-7D6F-49F2-8D91-33EB17385912}" type="slidenum">
              <a:rPr lang="ja-JP" altLang="en-US" smtClean="0"/>
              <a:pPr/>
              <a:t>49</a:t>
            </a:fld>
            <a:endParaRPr lang="ja-JP" altLang="en-US" dirty="0"/>
          </a:p>
        </p:txBody>
      </p:sp>
    </p:spTree>
    <p:extLst>
      <p:ext uri="{BB962C8B-B14F-4D97-AF65-F5344CB8AC3E}">
        <p14:creationId xmlns:p14="http://schemas.microsoft.com/office/powerpoint/2010/main" val="35111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歳以上の高齢者の数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27" name="グラフ 26"/>
          <p:cNvGraphicFramePr>
            <a:graphicFrameLocks/>
          </p:cNvGraphicFramePr>
          <p:nvPr>
            <p:extLst>
              <p:ext uri="{D42A27DB-BD31-4B8C-83A1-F6EECF244321}">
                <p14:modId xmlns:p14="http://schemas.microsoft.com/office/powerpoint/2010/main" val="1375429162"/>
              </p:ext>
            </p:extLst>
          </p:nvPr>
        </p:nvGraphicFramePr>
        <p:xfrm>
          <a:off x="136855" y="924111"/>
          <a:ext cx="8870289" cy="5190362"/>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6037322" y="2785131"/>
            <a:ext cx="1319859"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51,376</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6"/>
          <p:cNvSpPr txBox="1"/>
          <p:nvPr/>
        </p:nvSpPr>
        <p:spPr>
          <a:xfrm>
            <a:off x="5963749" y="2393302"/>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5</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2" name="テキスト ボックス 16"/>
          <p:cNvSpPr txBox="1"/>
          <p:nvPr/>
        </p:nvSpPr>
        <p:spPr>
          <a:xfrm>
            <a:off x="7438305" y="900089"/>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143A360-61FF-4664-9D7A-38A88F5510F6}"/>
              </a:ext>
            </a:extLst>
          </p:cNvPr>
          <p:cNvSpPr>
            <a:spLocks noGrp="1"/>
          </p:cNvSpPr>
          <p:nvPr>
            <p:ph type="sldNum" sz="quarter" idx="12"/>
          </p:nvPr>
        </p:nvSpPr>
        <p:spPr/>
        <p:txBody>
          <a:bodyPr/>
          <a:lstStyle/>
          <a:p>
            <a:fld id="{E1D7E502-7D6F-49F2-8D91-33EB17385912}" type="slidenum">
              <a:rPr lang="ja-JP" altLang="en-US" smtClean="0"/>
              <a:pPr/>
              <a:t>5</a:t>
            </a:fld>
            <a:endParaRPr lang="ja-JP" altLang="en-US" dirty="0"/>
          </a:p>
        </p:txBody>
      </p:sp>
      <p:sp>
        <p:nvSpPr>
          <p:cNvPr id="3" name="テキスト ボックス 2">
            <a:extLst>
              <a:ext uri="{FF2B5EF4-FFF2-40B4-BE49-F238E27FC236}">
                <a16:creationId xmlns:a16="http://schemas.microsoft.com/office/drawing/2014/main" id="{C8AFF7C3-4DF8-998C-F34C-F40DAADF486B}"/>
              </a:ext>
            </a:extLst>
          </p:cNvPr>
          <p:cNvSpPr txBox="1"/>
          <p:nvPr/>
        </p:nvSpPr>
        <p:spPr>
          <a:xfrm>
            <a:off x="127728" y="6427130"/>
            <a:ext cx="8105053" cy="400110"/>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17</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1226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最後に・・・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7C50D80-63B3-4604-9CA5-9E047057A89F}"/>
              </a:ext>
            </a:extLst>
          </p:cNvPr>
          <p:cNvSpPr>
            <a:spLocks noGrp="1"/>
          </p:cNvSpPr>
          <p:nvPr>
            <p:ph type="sldNum" sz="quarter" idx="12"/>
          </p:nvPr>
        </p:nvSpPr>
        <p:spPr/>
        <p:txBody>
          <a:bodyPr/>
          <a:lstStyle/>
          <a:p>
            <a:fld id="{E1D7E502-7D6F-49F2-8D91-33EB17385912}" type="slidenum">
              <a:rPr lang="ja-JP" altLang="en-US" smtClean="0"/>
              <a:pPr/>
              <a:t>50</a:t>
            </a:fld>
            <a:endParaRPr lang="ja-JP" altLang="en-US" dirty="0"/>
          </a:p>
        </p:txBody>
      </p:sp>
      <p:sp>
        <p:nvSpPr>
          <p:cNvPr id="4" name="角丸四角形 23">
            <a:extLst>
              <a:ext uri="{FF2B5EF4-FFF2-40B4-BE49-F238E27FC236}">
                <a16:creationId xmlns:a16="http://schemas.microsoft.com/office/drawing/2014/main" id="{32B3E0FA-6C5D-75CC-1D74-F73D72D59194}"/>
              </a:ext>
            </a:extLst>
          </p:cNvPr>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29D8D856-653F-DA52-DA78-AFE359E450EC}"/>
              </a:ext>
            </a:extLst>
          </p:cNvPr>
          <p:cNvGrpSpPr/>
          <p:nvPr/>
        </p:nvGrpSpPr>
        <p:grpSpPr>
          <a:xfrm>
            <a:off x="113031" y="1403592"/>
            <a:ext cx="8917938" cy="4401205"/>
            <a:chOff x="113031" y="1403592"/>
            <a:chExt cx="8917938" cy="4401205"/>
          </a:xfrm>
        </p:grpSpPr>
        <p:sp>
          <p:nvSpPr>
            <p:cNvPr id="6" name="テキスト ボックス 5">
              <a:extLst>
                <a:ext uri="{FF2B5EF4-FFF2-40B4-BE49-F238E27FC236}">
                  <a16:creationId xmlns:a16="http://schemas.microsoft.com/office/drawing/2014/main" id="{B8AEE393-F869-B3B6-AA9C-9CF282D0EC91}"/>
                </a:ext>
              </a:extLst>
            </p:cNvPr>
            <p:cNvSpPr txBox="1"/>
            <p:nvPr/>
          </p:nvSpPr>
          <p:spPr>
            <a:xfrm>
              <a:off x="113031" y="1403592"/>
              <a:ext cx="8917938" cy="4401205"/>
            </a:xfrm>
            <a:prstGeom prst="rect">
              <a:avLst/>
            </a:prstGeom>
            <a:solidFill>
              <a:schemeClr val="accent6">
                <a:lumMod val="40000"/>
                <a:lumOff val="60000"/>
              </a:schemeClr>
            </a:solidFill>
          </p:spPr>
          <p:txBody>
            <a:bodyPr wrap="square">
              <a:spAutoFit/>
            </a:bodyPr>
            <a:lstStyle/>
            <a:p>
              <a:r>
                <a:rPr lang="ja-JP" altLang="en-US" sz="36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リスク</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について考えることは</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とても大切なことです。</a:t>
              </a:r>
              <a:endParaRPr lang="en-US"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自分や家族の「人生」</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a:t>
              </a: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考えること</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にもつながります</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自分の生活や将来</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に関心を</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持ち続け</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自分から情報を集め</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ようとする姿勢が</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大切です</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A515F318-655F-EA86-642E-72ADC884AF3A}"/>
                </a:ext>
              </a:extLst>
            </p:cNvPr>
            <p:cNvGrpSpPr/>
            <p:nvPr/>
          </p:nvGrpSpPr>
          <p:grpSpPr>
            <a:xfrm>
              <a:off x="6817416" y="1595209"/>
              <a:ext cx="2171979" cy="2327652"/>
              <a:chOff x="7268974" y="2833446"/>
              <a:chExt cx="1391230" cy="1565440"/>
            </a:xfrm>
          </p:grpSpPr>
          <p:pic>
            <p:nvPicPr>
              <p:cNvPr id="15" name="図 14" descr="挿絵 が含まれている画像&#10;&#10;自動的に生成された説明">
                <a:extLst>
                  <a:ext uri="{FF2B5EF4-FFF2-40B4-BE49-F238E27FC236}">
                    <a16:creationId xmlns:a16="http://schemas.microsoft.com/office/drawing/2014/main" id="{BF9AB09E-A812-43E0-AB72-C4ABED4C0F34}"/>
                  </a:ext>
                </a:extLst>
              </p:cNvPr>
              <p:cNvPicPr>
                <a:picLocks noChangeAspect="1"/>
              </p:cNvPicPr>
              <p:nvPr/>
            </p:nvPicPr>
            <p:blipFill>
              <a:blip r:embed="rId3"/>
              <a:stretch>
                <a:fillRect/>
              </a:stretch>
            </p:blipFill>
            <p:spPr>
              <a:xfrm>
                <a:off x="7268974" y="2833446"/>
                <a:ext cx="392083" cy="759659"/>
              </a:xfrm>
              <a:prstGeom prst="rect">
                <a:avLst/>
              </a:prstGeom>
            </p:spPr>
          </p:pic>
          <p:pic>
            <p:nvPicPr>
              <p:cNvPr id="17" name="図 16" descr="ウィンドウ, マグカップ が含まれている画像&#10;&#10;自動的に生成された説明">
                <a:extLst>
                  <a:ext uri="{FF2B5EF4-FFF2-40B4-BE49-F238E27FC236}">
                    <a16:creationId xmlns:a16="http://schemas.microsoft.com/office/drawing/2014/main" id="{956E9A33-D32D-E5AC-6A8B-1DC6652DBEF8}"/>
                  </a:ext>
                </a:extLst>
              </p:cNvPr>
              <p:cNvPicPr>
                <a:picLocks noChangeAspect="1"/>
              </p:cNvPicPr>
              <p:nvPr/>
            </p:nvPicPr>
            <p:blipFill rotWithShape="1">
              <a:blip r:embed="rId4"/>
              <a:srcRect b="34457"/>
              <a:stretch/>
            </p:blipFill>
            <p:spPr>
              <a:xfrm>
                <a:off x="7275978" y="3593105"/>
                <a:ext cx="985732" cy="805781"/>
              </a:xfrm>
              <a:prstGeom prst="rect">
                <a:avLst/>
              </a:prstGeom>
            </p:spPr>
          </p:pic>
          <p:pic>
            <p:nvPicPr>
              <p:cNvPr id="18" name="図 17" descr="ウィンドウ が含まれている画像&#10;&#10;自動的に生成された説明">
                <a:extLst>
                  <a:ext uri="{FF2B5EF4-FFF2-40B4-BE49-F238E27FC236}">
                    <a16:creationId xmlns:a16="http://schemas.microsoft.com/office/drawing/2014/main" id="{97D1BF71-651B-C094-A9EE-3E48D8E857BD}"/>
                  </a:ext>
                </a:extLst>
              </p:cNvPr>
              <p:cNvPicPr>
                <a:picLocks noChangeAspect="1"/>
              </p:cNvPicPr>
              <p:nvPr/>
            </p:nvPicPr>
            <p:blipFill>
              <a:blip r:embed="rId5"/>
              <a:stretch>
                <a:fillRect/>
              </a:stretch>
            </p:blipFill>
            <p:spPr>
              <a:xfrm>
                <a:off x="8158813" y="3851105"/>
                <a:ext cx="501391" cy="481951"/>
              </a:xfrm>
              <a:prstGeom prst="rect">
                <a:avLst/>
              </a:prstGeom>
            </p:spPr>
          </p:pic>
          <p:pic>
            <p:nvPicPr>
              <p:cNvPr id="19" name="図 18" descr="挿絵, ウィンドウ が含まれている画像&#10;&#10;自動的に生成された説明">
                <a:extLst>
                  <a:ext uri="{FF2B5EF4-FFF2-40B4-BE49-F238E27FC236}">
                    <a16:creationId xmlns:a16="http://schemas.microsoft.com/office/drawing/2014/main" id="{32BAD70E-36F9-9DAB-ED0A-1D90CAEDC9CB}"/>
                  </a:ext>
                </a:extLst>
              </p:cNvPr>
              <p:cNvPicPr>
                <a:picLocks noChangeAspect="1"/>
              </p:cNvPicPr>
              <p:nvPr/>
            </p:nvPicPr>
            <p:blipFill>
              <a:blip r:embed="rId6"/>
              <a:stretch>
                <a:fillRect/>
              </a:stretch>
            </p:blipFill>
            <p:spPr>
              <a:xfrm>
                <a:off x="7883537" y="2899705"/>
                <a:ext cx="673769" cy="722906"/>
              </a:xfrm>
              <a:prstGeom prst="rect">
                <a:avLst/>
              </a:prstGeom>
            </p:spPr>
          </p:pic>
        </p:grpSp>
      </p:grpSp>
    </p:spTree>
    <p:extLst>
      <p:ext uri="{BB962C8B-B14F-4D97-AF65-F5344CB8AC3E}">
        <p14:creationId xmlns:p14="http://schemas.microsoft.com/office/powerpoint/2010/main" val="1249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114301" y="862668"/>
            <a:ext cx="8943975"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3200" b="1" dirty="0">
                <a:solidFill>
                  <a:srgbClr val="FF0000"/>
                </a:solidFill>
                <a:latin typeface="メイリオ" pitchFamily="50" charset="-128"/>
                <a:ea typeface="メイリオ" pitchFamily="50" charset="-128"/>
                <a:cs typeface="メイリオ" pitchFamily="50" charset="-128"/>
              </a:rPr>
              <a:t>「平均寿命」</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とは</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a:t>
            </a:r>
          </a:p>
          <a:p>
            <a:pPr marL="0" indent="0">
              <a:lnSpc>
                <a:spcPts val="2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0</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歳の子どもが平均して何歳まで生きられる</a:t>
            </a:r>
          </a:p>
          <a:p>
            <a:pPr marL="0" indent="0">
              <a:lnSpc>
                <a:spcPts val="2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かを示す指標</a:t>
            </a:r>
            <a:endPar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5037111" y="6579761"/>
            <a:ext cx="3683556" cy="246221"/>
          </a:xfrm>
          <a:prstGeom prst="rect">
            <a:avLst/>
          </a:prstGeom>
          <a:noFill/>
        </p:spPr>
        <p:txBody>
          <a:bodyPr wrap="square" rtlCol="0">
            <a:spAutoFit/>
          </a:bodyPr>
          <a:lstStyle/>
          <a:p>
            <a:pPr algn="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5</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030035677"/>
              </p:ext>
            </p:extLst>
          </p:nvPr>
        </p:nvGraphicFramePr>
        <p:xfrm>
          <a:off x="275188" y="2235200"/>
          <a:ext cx="8554486" cy="4344562"/>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7444509" y="4164374"/>
            <a:ext cx="914400"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D00E749-F6B1-4F0E-A875-DF3568204453}"/>
              </a:ext>
            </a:extLst>
          </p:cNvPr>
          <p:cNvGrpSpPr/>
          <p:nvPr/>
        </p:nvGrpSpPr>
        <p:grpSpPr>
          <a:xfrm>
            <a:off x="2131348" y="4036774"/>
            <a:ext cx="1133962" cy="1169331"/>
            <a:chOff x="2131348" y="4036774"/>
            <a:chExt cx="1133962" cy="1169331"/>
          </a:xfrm>
        </p:grpSpPr>
        <p:sp>
          <p:nvSpPr>
            <p:cNvPr id="10" name="テキスト ボックス 9"/>
            <p:cNvSpPr txBox="1"/>
            <p:nvPr/>
          </p:nvSpPr>
          <p:spPr>
            <a:xfrm>
              <a:off x="2139861" y="4036774"/>
              <a:ext cx="1125449"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5" name="テキスト ボックス 14"/>
            <p:cNvSpPr txBox="1"/>
            <p:nvPr/>
          </p:nvSpPr>
          <p:spPr>
            <a:xfrm>
              <a:off x="2131348" y="4836773"/>
              <a:ext cx="1125449"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58.0</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4ACE1417-E763-4C0B-8343-0451E2C554E3}"/>
              </a:ext>
            </a:extLst>
          </p:cNvPr>
          <p:cNvGrpSpPr/>
          <p:nvPr/>
        </p:nvGrpSpPr>
        <p:grpSpPr>
          <a:xfrm>
            <a:off x="4591314" y="3082595"/>
            <a:ext cx="991082" cy="1342000"/>
            <a:chOff x="4591314" y="3082595"/>
            <a:chExt cx="991082" cy="1342000"/>
          </a:xfrm>
        </p:grpSpPr>
        <p:sp>
          <p:nvSpPr>
            <p:cNvPr id="11" name="テキスト ボックス 10"/>
            <p:cNvSpPr txBox="1"/>
            <p:nvPr/>
          </p:nvSpPr>
          <p:spPr>
            <a:xfrm>
              <a:off x="4591315" y="3082595"/>
              <a:ext cx="991081"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76.9</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6" name="テキスト ボックス 15"/>
            <p:cNvSpPr txBox="1"/>
            <p:nvPr/>
          </p:nvSpPr>
          <p:spPr>
            <a:xfrm>
              <a:off x="4591314" y="4055263"/>
              <a:ext cx="99108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71.7</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a:extLst>
              <a:ext uri="{FF2B5EF4-FFF2-40B4-BE49-F238E27FC236}">
                <a16:creationId xmlns:a16="http://schemas.microsoft.com/office/drawing/2014/main" id="{82F9B157-4F76-41B9-A012-82E725E378C2}"/>
              </a:ext>
            </a:extLst>
          </p:cNvPr>
          <p:cNvGrpSpPr/>
          <p:nvPr/>
        </p:nvGrpSpPr>
        <p:grpSpPr>
          <a:xfrm>
            <a:off x="6974904" y="2411819"/>
            <a:ext cx="1101632" cy="1393775"/>
            <a:chOff x="6974904" y="2411819"/>
            <a:chExt cx="1101632" cy="1393775"/>
          </a:xfrm>
        </p:grpSpPr>
        <p:sp>
          <p:nvSpPr>
            <p:cNvPr id="12" name="テキスト ボックス 11"/>
            <p:cNvSpPr txBox="1"/>
            <p:nvPr/>
          </p:nvSpPr>
          <p:spPr>
            <a:xfrm>
              <a:off x="6974904" y="2411819"/>
              <a:ext cx="1098251" cy="369332"/>
            </a:xfrm>
            <a:prstGeom prst="rect">
              <a:avLst/>
            </a:prstGeom>
            <a:noFill/>
          </p:spPr>
          <p:txBody>
            <a:bodyPr wrap="square" rtlCol="0">
              <a:spAutoFit/>
            </a:bodyPr>
            <a:lstStyle/>
            <a:p>
              <a:r>
                <a:rPr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87.1</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7" name="テキスト ボックス 16"/>
            <p:cNvSpPr txBox="1"/>
            <p:nvPr/>
          </p:nvSpPr>
          <p:spPr>
            <a:xfrm>
              <a:off x="6978285" y="3436262"/>
              <a:ext cx="109825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81.1</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6">
            <a:extLst>
              <a:ext uri="{FF2B5EF4-FFF2-40B4-BE49-F238E27FC236}">
                <a16:creationId xmlns:a16="http://schemas.microsoft.com/office/drawing/2014/main" id="{23A147FF-4B30-402D-B5F7-51403A04D547}"/>
              </a:ext>
            </a:extLst>
          </p:cNvPr>
          <p:cNvSpPr>
            <a:spLocks noGrp="1"/>
          </p:cNvSpPr>
          <p:nvPr>
            <p:ph type="sldNum" sz="quarter" idx="12"/>
          </p:nvPr>
        </p:nvSpPr>
        <p:spPr/>
        <p:txBody>
          <a:bodyPr/>
          <a:lstStyle/>
          <a:p>
            <a:fld id="{E1D7E502-7D6F-49F2-8D91-33EB17385912}" type="slidenum">
              <a:rPr lang="ja-JP" altLang="en-US" smtClean="0"/>
              <a:pPr/>
              <a:t>6</a:t>
            </a:fld>
            <a:endParaRPr lang="ja-JP" altLang="en-US" dirty="0"/>
          </a:p>
        </p:txBody>
      </p:sp>
    </p:spTree>
    <p:extLst>
      <p:ext uri="{BB962C8B-B14F-4D97-AF65-F5344CB8AC3E}">
        <p14:creationId xmlns:p14="http://schemas.microsoft.com/office/powerpoint/2010/main" val="21709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5701" y="728807"/>
            <a:ext cx="8795219" cy="1138773"/>
          </a:xfrm>
          <a:prstGeom prst="rect">
            <a:avLst/>
          </a:prstGeom>
          <a:noFill/>
        </p:spPr>
        <p:txBody>
          <a:bodyPr wrap="square" rtlCol="0">
            <a:spAutoFit/>
          </a:bodyPr>
          <a:lstStyle/>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歳児が平均して何歳まで生きるかを示したもの</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0A26C4D-0B72-49F6-9668-F90CD26C8A4D}"/>
              </a:ext>
            </a:extLst>
          </p:cNvPr>
          <p:cNvSpPr txBox="1"/>
          <p:nvPr/>
        </p:nvSpPr>
        <p:spPr>
          <a:xfrm>
            <a:off x="181223" y="1745769"/>
            <a:ext cx="8795219" cy="1631216"/>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健康上の問題で日常生活が制限されることなく　</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181223" y="5582739"/>
            <a:ext cx="8194600" cy="1176456"/>
            <a:chOff x="181223" y="5562049"/>
            <a:chExt cx="8194600" cy="1176456"/>
          </a:xfrm>
        </p:grpSpPr>
        <p:sp>
          <p:nvSpPr>
            <p:cNvPr id="11" name="テキスト ボックス 10"/>
            <p:cNvSpPr txBox="1"/>
            <p:nvPr/>
          </p:nvSpPr>
          <p:spPr>
            <a:xfrm>
              <a:off x="181223" y="6493758"/>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＊厚生労働省「健康寿命の令和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年値について」（令和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6583077" y="5562049"/>
              <a:ext cx="1533998" cy="1113388"/>
              <a:chOff x="6583077" y="5562049"/>
              <a:chExt cx="1533998" cy="1113388"/>
            </a:xfrm>
          </p:grpSpPr>
          <p:pic>
            <p:nvPicPr>
              <p:cNvPr id="8"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3077" y="5562049"/>
                <a:ext cx="542570" cy="1089214"/>
              </a:xfrm>
              <a:prstGeom prst="rect">
                <a:avLst/>
              </a:prstGeom>
            </p:spPr>
          </p:pic>
          <p:pic>
            <p:nvPicPr>
              <p:cNvPr id="15" name="図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7445257" y="5585780"/>
                <a:ext cx="671818" cy="1089657"/>
              </a:xfrm>
              <a:prstGeom prst="rect">
                <a:avLst/>
              </a:prstGeom>
            </p:spPr>
          </p:pic>
        </p:grpSp>
      </p:grpSp>
      <p:sp>
        <p:nvSpPr>
          <p:cNvPr id="3" name="スライド番号プレースホルダー 2">
            <a:extLst>
              <a:ext uri="{FF2B5EF4-FFF2-40B4-BE49-F238E27FC236}">
                <a16:creationId xmlns:a16="http://schemas.microsoft.com/office/drawing/2014/main" id="{FD9D4AB9-9A63-4DF1-BEB6-B45406BCEE6D}"/>
              </a:ext>
            </a:extLst>
          </p:cNvPr>
          <p:cNvSpPr>
            <a:spLocks noGrp="1"/>
          </p:cNvSpPr>
          <p:nvPr>
            <p:ph type="sldNum" sz="quarter" idx="12"/>
          </p:nvPr>
        </p:nvSpPr>
        <p:spPr/>
        <p:txBody>
          <a:bodyPr/>
          <a:lstStyle/>
          <a:p>
            <a:fld id="{E1D7E502-7D6F-49F2-8D91-33EB17385912}" type="slidenum">
              <a:rPr lang="ja-JP" altLang="en-US" smtClean="0"/>
              <a:pPr/>
              <a:t>7</a:t>
            </a:fld>
            <a:endParaRPr lang="ja-JP" altLang="en-US" dirty="0"/>
          </a:p>
        </p:txBody>
      </p:sp>
      <p:pic>
        <p:nvPicPr>
          <p:cNvPr id="12" name="図 11" descr="グラフィカル ユーザー インターフェイス, アプリケーション, Web サイト&#10;&#10;自動的に生成された説明">
            <a:extLst>
              <a:ext uri="{FF2B5EF4-FFF2-40B4-BE49-F238E27FC236}">
                <a16:creationId xmlns:a16="http://schemas.microsoft.com/office/drawing/2014/main" id="{D241ECA1-1FFF-2C20-0F11-0E5763063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217" y="3388199"/>
            <a:ext cx="7840612" cy="2185285"/>
          </a:xfrm>
          <a:prstGeom prst="rect">
            <a:avLst/>
          </a:prstGeom>
        </p:spPr>
      </p:pic>
    </p:spTree>
    <p:extLst>
      <p:ext uri="{BB962C8B-B14F-4D97-AF65-F5344CB8AC3E}">
        <p14:creationId xmlns:p14="http://schemas.microsoft.com/office/powerpoint/2010/main" val="34330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14</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402759" y="4765496"/>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18.3</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673039" y="4209030"/>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22.3</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629997" y="1617688"/>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44.3</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lang="en-US" altLang="ja-JP" sz="1000" dirty="0">
                <a:solidFill>
                  <a:schemeClr val="bg2">
                    <a:lumMod val="25000"/>
                  </a:schemeClr>
                </a:solidFill>
                <a:latin typeface="Meiryo UI" panose="020B0604030504040204" pitchFamily="50" charset="-128"/>
                <a:ea typeface="Meiryo UI" panose="020B0604030504040204" pitchFamily="50" charset="-128"/>
              </a:rPr>
              <a:t>5</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8</a:t>
            </a:fld>
            <a:endParaRPr lang="ja-JP" altLang="en-US" sz="1800"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lang="en-US" altLang="ja-JP" sz="2000" b="1" dirty="0">
                <a:solidFill>
                  <a:schemeClr val="accent2"/>
                </a:solidFill>
                <a:latin typeface="Meiryo UI" panose="020B0604030504040204" pitchFamily="50" charset="-128"/>
                <a:ea typeface="Meiryo UI" panose="020B0604030504040204" pitchFamily="50" charset="-128"/>
              </a:rPr>
              <a:t>28</a:t>
            </a:r>
            <a:r>
              <a:rPr kumimoji="1" lang="en-US" altLang="ja-JP" sz="2000" b="1" dirty="0">
                <a:solidFill>
                  <a:schemeClr val="accent2"/>
                </a:solidFill>
                <a:latin typeface="Meiryo UI" panose="020B0604030504040204" pitchFamily="50" charset="-128"/>
                <a:ea typeface="Meiryo UI" panose="020B0604030504040204" pitchFamily="50" charset="-128"/>
              </a:rPr>
              <a:t>.4</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625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59.6</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303111"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5513" y="521621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90820" y="5214361"/>
            <a:ext cx="99418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49</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76562" y="5214361"/>
            <a:ext cx="90922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88</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72100"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156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50015" y="5216211"/>
            <a:ext cx="120257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403</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9</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734</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16367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29570</TotalTime>
  <Words>4136</Words>
  <Application>Microsoft Office PowerPoint</Application>
  <PresentationFormat>画面に合わせる (4:3)</PresentationFormat>
  <Paragraphs>644</Paragraphs>
  <Slides>50</Slides>
  <Notes>36</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50</vt:i4>
      </vt:variant>
    </vt:vector>
  </HeadingPairs>
  <TitlesOfParts>
    <vt:vector size="64" baseType="lpstr">
      <vt:lpstr>HGP創英角ｺﾞｼｯｸUB</vt:lpstr>
      <vt:lpstr>Meiryo UI</vt:lpstr>
      <vt:lpstr>MS UI Gothic</vt:lpstr>
      <vt:lpstr>ヒラギノ角ゴ Pro W6</vt:lpstr>
      <vt:lpstr>ヒラギノ丸ゴ Pro W4</vt:lpstr>
      <vt:lpstr>メイリオ</vt:lpstr>
      <vt:lpstr>游ゴシック</vt:lpstr>
      <vt:lpstr>游ゴシック Light</vt:lpstr>
      <vt:lpstr>Arial</vt:lpstr>
      <vt:lpstr>Calibri</vt:lpstr>
      <vt:lpstr>Courier New</vt:lpstr>
      <vt:lpstr>Symbol</vt:lpstr>
      <vt:lpstr>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高橋 みのり</dc:creator>
  <cp:lastModifiedBy>梶 容子</cp:lastModifiedBy>
  <cp:revision>195</cp:revision>
  <cp:lastPrinted>2020-09-09T03:57:17Z</cp:lastPrinted>
  <dcterms:created xsi:type="dcterms:W3CDTF">2017-02-17T04:49:29Z</dcterms:created>
  <dcterms:modified xsi:type="dcterms:W3CDTF">2025-03-18T02:42:47Z</dcterms:modified>
</cp:coreProperties>
</file>