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0" r:id="rId4"/>
    <p:sldId id="460" r:id="rId5"/>
    <p:sldId id="264" r:id="rId6"/>
    <p:sldId id="413" r:id="rId7"/>
    <p:sldId id="314" r:id="rId8"/>
    <p:sldId id="315" r:id="rId9"/>
    <p:sldId id="316" r:id="rId10"/>
    <p:sldId id="317" r:id="rId11"/>
    <p:sldId id="418" r:id="rId12"/>
    <p:sldId id="290" r:id="rId13"/>
    <p:sldId id="265" r:id="rId14"/>
    <p:sldId id="336" r:id="rId15"/>
    <p:sldId id="337" r:id="rId16"/>
    <p:sldId id="340" r:id="rId17"/>
    <p:sldId id="466" r:id="rId18"/>
    <p:sldId id="399" r:id="rId19"/>
    <p:sldId id="270" r:id="rId20"/>
    <p:sldId id="467" r:id="rId21"/>
    <p:sldId id="422" r:id="rId22"/>
    <p:sldId id="468" r:id="rId23"/>
    <p:sldId id="424" r:id="rId24"/>
    <p:sldId id="403" r:id="rId25"/>
    <p:sldId id="425" r:id="rId26"/>
    <p:sldId id="294" r:id="rId27"/>
    <p:sldId id="444" r:id="rId28"/>
    <p:sldId id="445" r:id="rId29"/>
    <p:sldId id="453" r:id="rId30"/>
    <p:sldId id="346" r:id="rId31"/>
    <p:sldId id="342" r:id="rId32"/>
    <p:sldId id="463" r:id="rId33"/>
    <p:sldId id="345" r:id="rId34"/>
    <p:sldId id="447" r:id="rId35"/>
    <p:sldId id="462" r:id="rId36"/>
  </p:sldIdLst>
  <p:sldSz cx="9144000" cy="6858000" type="screen4x3"/>
  <p:notesSz cx="6807200" cy="9939338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uhou-note004" initials="j" lastIdx="1" clrIdx="0">
    <p:extLst>
      <p:ext uri="{19B8F6BF-5375-455C-9EA6-DF929625EA0E}">
        <p15:presenceInfo xmlns:p15="http://schemas.microsoft.com/office/powerpoint/2012/main" userId="jouhou-note00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C0504D"/>
    <a:srgbClr val="17375E"/>
    <a:srgbClr val="558ED5"/>
    <a:srgbClr val="4C5A6A"/>
    <a:srgbClr val="E46C0A"/>
    <a:srgbClr val="424C59"/>
    <a:srgbClr val="BFBFBF"/>
    <a:srgbClr val="E1F3F8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12" autoAdjust="0"/>
    <p:restoredTop sz="99010" autoAdjust="0"/>
  </p:normalViewPr>
  <p:slideViewPr>
    <p:cSldViewPr snapToGrid="0" snapToObjects="1">
      <p:cViewPr varScale="1">
        <p:scale>
          <a:sx n="110" d="100"/>
          <a:sy n="110" d="100"/>
        </p:scale>
        <p:origin x="12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148FE93B-7EF7-D949-AB83-86D30216FA05}" type="datetimeFigureOut">
              <a:rPr kumimoji="1" lang="ja-JP" altLang="en-US" smtClean="0"/>
              <a:t>2023/7/21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5BCF20F6-02F4-5F40-A8D1-3F65F449E5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62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2012</a:t>
            </a:r>
            <a:r>
              <a:rPr lang="ja-JP" altLang="en-US" dirty="0"/>
              <a:t>年</a:t>
            </a:r>
            <a:r>
              <a:rPr lang="en-US" altLang="ja-JP" dirty="0"/>
              <a:t>10</a:t>
            </a:r>
            <a:r>
              <a:rPr lang="ja-JP" altLang="en-US" dirty="0"/>
              <a:t>月改訂の情報ブック</a:t>
            </a:r>
            <a:endParaRPr lang="en-US" altLang="ja-JP" dirty="0"/>
          </a:p>
          <a:p>
            <a:r>
              <a:rPr lang="ja-JP" altLang="en-US" dirty="0"/>
              <a:t>結婚⇒</a:t>
            </a:r>
            <a:r>
              <a:rPr lang="en-US" altLang="ja-JP" dirty="0"/>
              <a:t>9P 423.1+104.5</a:t>
            </a:r>
          </a:p>
          <a:p>
            <a:r>
              <a:rPr lang="ja-JP" altLang="en-US" dirty="0"/>
              <a:t>出産⇒</a:t>
            </a:r>
            <a:r>
              <a:rPr lang="en-US" altLang="ja-JP" dirty="0"/>
              <a:t>14P </a:t>
            </a:r>
            <a:r>
              <a:rPr lang="ja-JP" altLang="en-US" dirty="0"/>
              <a:t>幼稚園～高等学校までの公立 </a:t>
            </a:r>
            <a:r>
              <a:rPr lang="en-US" altLang="ja-JP" dirty="0"/>
              <a:t>+ 15P </a:t>
            </a:r>
            <a:r>
              <a:rPr lang="ja-JP" altLang="en-US" dirty="0"/>
              <a:t>大学 国立</a:t>
            </a:r>
            <a:r>
              <a:rPr lang="en-US" altLang="ja-JP" dirty="0"/>
              <a:t>(</a:t>
            </a:r>
            <a:r>
              <a:rPr lang="ja-JP" altLang="en-US" dirty="0"/>
              <a:t>自宅</a:t>
            </a:r>
            <a:r>
              <a:rPr lang="en-US" altLang="ja-JP" dirty="0"/>
              <a:t>)</a:t>
            </a:r>
          </a:p>
          <a:p>
            <a:r>
              <a:rPr lang="ja-JP" altLang="en-US" dirty="0"/>
              <a:t>住宅⇒</a:t>
            </a:r>
            <a:r>
              <a:rPr lang="en-US" altLang="ja-JP" dirty="0"/>
              <a:t>17P </a:t>
            </a:r>
            <a:r>
              <a:rPr lang="ja-JP" altLang="en-US" dirty="0"/>
              <a:t>土地付注文住宅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6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2012</a:t>
            </a:r>
            <a:r>
              <a:rPr lang="ja-JP" altLang="en-US" dirty="0"/>
              <a:t>年</a:t>
            </a:r>
            <a:r>
              <a:rPr lang="en-US" altLang="ja-JP" dirty="0"/>
              <a:t>10</a:t>
            </a:r>
            <a:r>
              <a:rPr lang="ja-JP" altLang="en-US" dirty="0"/>
              <a:t>月改訂の情報ブック</a:t>
            </a:r>
            <a:endParaRPr lang="en-US" altLang="ja-JP" dirty="0"/>
          </a:p>
          <a:p>
            <a:r>
              <a:rPr lang="ja-JP" altLang="en-US" dirty="0"/>
              <a:t>結婚⇒</a:t>
            </a:r>
            <a:r>
              <a:rPr lang="en-US" altLang="ja-JP" dirty="0"/>
              <a:t>9P 423.1+104.5</a:t>
            </a:r>
          </a:p>
          <a:p>
            <a:r>
              <a:rPr lang="ja-JP" altLang="en-US" dirty="0"/>
              <a:t>出産⇒</a:t>
            </a:r>
            <a:r>
              <a:rPr lang="en-US" altLang="ja-JP" dirty="0"/>
              <a:t>14P </a:t>
            </a:r>
            <a:r>
              <a:rPr lang="ja-JP" altLang="en-US" dirty="0"/>
              <a:t>幼稚園～高等学校までの公立 </a:t>
            </a:r>
            <a:r>
              <a:rPr lang="en-US" altLang="ja-JP" dirty="0"/>
              <a:t>+ 15P </a:t>
            </a:r>
            <a:r>
              <a:rPr lang="ja-JP" altLang="en-US" dirty="0"/>
              <a:t>大学 国立</a:t>
            </a:r>
            <a:r>
              <a:rPr lang="en-US" altLang="ja-JP" dirty="0"/>
              <a:t>(</a:t>
            </a:r>
            <a:r>
              <a:rPr lang="ja-JP" altLang="en-US" dirty="0"/>
              <a:t>自宅</a:t>
            </a:r>
            <a:r>
              <a:rPr lang="en-US" altLang="ja-JP" dirty="0"/>
              <a:t>)</a:t>
            </a:r>
          </a:p>
          <a:p>
            <a:r>
              <a:rPr lang="ja-JP" altLang="en-US" dirty="0"/>
              <a:t>住宅⇒</a:t>
            </a:r>
            <a:r>
              <a:rPr lang="en-US" altLang="ja-JP" dirty="0"/>
              <a:t>17P </a:t>
            </a:r>
            <a:r>
              <a:rPr lang="ja-JP" altLang="en-US" dirty="0"/>
              <a:t>土地付注文住宅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054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2012</a:t>
            </a:r>
            <a:r>
              <a:rPr lang="ja-JP" altLang="en-US" dirty="0"/>
              <a:t>年</a:t>
            </a:r>
            <a:r>
              <a:rPr lang="en-US" altLang="ja-JP" dirty="0"/>
              <a:t>10</a:t>
            </a:r>
            <a:r>
              <a:rPr lang="ja-JP" altLang="en-US" dirty="0"/>
              <a:t>月改訂の情報ブック</a:t>
            </a:r>
            <a:endParaRPr lang="en-US" altLang="ja-JP" dirty="0"/>
          </a:p>
          <a:p>
            <a:r>
              <a:rPr lang="ja-JP" altLang="en-US" dirty="0"/>
              <a:t>結婚⇒</a:t>
            </a:r>
            <a:r>
              <a:rPr lang="en-US" altLang="ja-JP" dirty="0"/>
              <a:t>9P 423.1+104.5</a:t>
            </a:r>
          </a:p>
          <a:p>
            <a:r>
              <a:rPr lang="ja-JP" altLang="en-US" dirty="0"/>
              <a:t>出産⇒</a:t>
            </a:r>
            <a:r>
              <a:rPr lang="en-US" altLang="ja-JP" dirty="0"/>
              <a:t>14P </a:t>
            </a:r>
            <a:r>
              <a:rPr lang="ja-JP" altLang="en-US" dirty="0"/>
              <a:t>幼稚園～高等学校までの公立 </a:t>
            </a:r>
            <a:r>
              <a:rPr lang="en-US" altLang="ja-JP" dirty="0"/>
              <a:t>+ 15P </a:t>
            </a:r>
            <a:r>
              <a:rPr lang="ja-JP" altLang="en-US" dirty="0"/>
              <a:t>大学 国立</a:t>
            </a:r>
            <a:r>
              <a:rPr lang="en-US" altLang="ja-JP" dirty="0"/>
              <a:t>(</a:t>
            </a:r>
            <a:r>
              <a:rPr lang="ja-JP" altLang="en-US" dirty="0"/>
              <a:t>自宅</a:t>
            </a:r>
            <a:r>
              <a:rPr lang="en-US" altLang="ja-JP" dirty="0"/>
              <a:t>)</a:t>
            </a:r>
          </a:p>
          <a:p>
            <a:r>
              <a:rPr lang="ja-JP" altLang="en-US" dirty="0"/>
              <a:t>住宅⇒</a:t>
            </a:r>
            <a:r>
              <a:rPr lang="en-US" altLang="ja-JP" dirty="0"/>
              <a:t>17P </a:t>
            </a:r>
            <a:r>
              <a:rPr lang="ja-JP" altLang="en-US" dirty="0"/>
              <a:t>土地付注文住宅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892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69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71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1362-4CCB-4CB2-847C-4CB162C42F1E}" type="datetime1">
              <a:rPr kumimoji="1" lang="ja-JP" altLang="en-US" smtClean="0"/>
              <a:t>2023/7/21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217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7675-5C19-40B0-A838-5A1CF65F15F4}" type="datetime1">
              <a:rPr kumimoji="1" lang="ja-JP" altLang="en-US" smtClean="0"/>
              <a:t>2023/7/21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13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CE08-70BE-46C1-AD31-BF27F614F4AA}" type="datetime1">
              <a:rPr kumimoji="1" lang="ja-JP" altLang="en-US" smtClean="0"/>
              <a:t>2023/7/21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34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14D-CC65-44B0-A463-BCA95FE901B0}" type="datetime1">
              <a:rPr kumimoji="1" lang="ja-JP" altLang="en-US" smtClean="0"/>
              <a:t>2023/7/21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87925"/>
            <a:ext cx="2133600" cy="365125"/>
          </a:xfrm>
        </p:spPr>
        <p:txBody>
          <a:bodyPr/>
          <a:lstStyle>
            <a:lvl1pPr>
              <a:defRPr sz="1400" b="1"/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546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0BCD-D682-4791-8F5C-602BEE25D77A}" type="datetime1">
              <a:rPr kumimoji="1" lang="ja-JP" altLang="en-US" smtClean="0"/>
              <a:t>2023/7/21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752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B2D2-F1C0-46A5-9095-963640292769}" type="datetime1">
              <a:rPr kumimoji="1" lang="ja-JP" altLang="en-US" smtClean="0"/>
              <a:t>2023/7/21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62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B73E-E207-48B4-91D4-DD602FC56617}" type="datetime1">
              <a:rPr kumimoji="1" lang="ja-JP" altLang="en-US" smtClean="0"/>
              <a:t>2023/7/21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35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6485-821A-4BEE-80FC-049CC0631B64}" type="datetime1">
              <a:rPr kumimoji="1" lang="ja-JP" altLang="en-US" smtClean="0"/>
              <a:t>2023/7/21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83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4CE8-B2FD-4C04-8344-2C3911FFFF49}" type="datetime1">
              <a:rPr kumimoji="1" lang="ja-JP" altLang="en-US" smtClean="0"/>
              <a:t>2023/7/21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0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4385-815A-42C5-AD2A-6C6FB9541FE8}" type="datetime1">
              <a:rPr kumimoji="1" lang="ja-JP" altLang="en-US" smtClean="0"/>
              <a:t>2023/7/21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60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53EE-3B93-41C9-AD8E-309EBE4ED0D4}" type="datetime1">
              <a:rPr kumimoji="1" lang="ja-JP" altLang="en-US" smtClean="0"/>
              <a:t>2023/7/21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42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05680-8639-4344-831F-23622A18483F}" type="datetime1">
              <a:rPr kumimoji="1" lang="ja-JP" altLang="en-US" smtClean="0"/>
              <a:t>2023/7/21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93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32.png"/><Relationship Id="rId9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レーム 8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81800" y="431371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8120" y="1925032"/>
            <a:ext cx="858002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ts val="3400"/>
              </a:lnSpc>
              <a:spcBef>
                <a:spcPct val="50000"/>
              </a:spcBef>
              <a:buFontTx/>
              <a:buNone/>
              <a:defRPr/>
            </a:pPr>
            <a:r>
              <a:rPr lang="ja-JP" alt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リスクに備える</a:t>
            </a:r>
            <a:endParaRPr lang="ja-JP" alt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366815" y="3502489"/>
            <a:ext cx="4340888" cy="1736100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1.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将来について考えてみよう</a:t>
            </a:r>
          </a:p>
          <a:p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2.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リスクって何？</a:t>
            </a:r>
            <a:endParaRPr lang="en-US" altLang="ja-JP" sz="24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  <a:p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3</a:t>
            </a:r>
            <a:r>
              <a:rPr kumimoji="1"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</a:t>
            </a:r>
            <a:r>
              <a:rPr kumimoji="1"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民間保険って何</a:t>
            </a:r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?</a:t>
            </a:r>
          </a:p>
          <a:p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4</a:t>
            </a:r>
            <a:r>
              <a:rPr kumimoji="1"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まとめ</a:t>
            </a:r>
            <a:endParaRPr lang="en-US" altLang="ja-JP" sz="24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359951" y="3043740"/>
            <a:ext cx="4340888" cy="458749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68956" y="2888948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本日の授業内容</a:t>
            </a:r>
            <a:endParaRPr lang="en-US" altLang="ja-JP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665" y="5808208"/>
            <a:ext cx="3725603" cy="281478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CF38CFF-046B-D0E7-2FFD-E24D06E9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5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0522FB5-A334-48D4-95ED-50F34E602A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9"/>
          <a:stretch/>
        </p:blipFill>
        <p:spPr>
          <a:xfrm>
            <a:off x="0" y="0"/>
            <a:ext cx="9119941" cy="587141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BF120C5-C234-4821-AD18-05A2DD1944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1" y="2805763"/>
            <a:ext cx="6027490" cy="4052237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5A8EA2EF-AADC-5B6B-B429-E1F02170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10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67385"/>
      </p:ext>
    </p:extLst>
  </p:cSld>
  <p:clrMapOvr>
    <a:masterClrMapping/>
  </p:clrMapOvr>
  <p:transition advTm="4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42000" decel="5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1.85185E-6 L -1.4698 0.03935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90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E77CF18-1FB5-418B-8309-384F3C79D5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2"/>
          <a:stretch/>
        </p:blipFill>
        <p:spPr>
          <a:xfrm>
            <a:off x="-236943" y="-104776"/>
            <a:ext cx="9914676" cy="69627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18664D0-4C4D-48CB-8EE6-0B75082A1B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72" y="182833"/>
            <a:ext cx="4052131" cy="182704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1AD43EE-EAF2-49DC-A07E-7018FADB716B}"/>
              </a:ext>
            </a:extLst>
          </p:cNvPr>
          <p:cNvSpPr/>
          <p:nvPr/>
        </p:nvSpPr>
        <p:spPr>
          <a:xfrm rot="21220604">
            <a:off x="4382410" y="466327"/>
            <a:ext cx="38517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3200" b="1" dirty="0"/>
              <a:t>これは</a:t>
            </a:r>
            <a:r>
              <a:rPr kumimoji="1" lang="en-US" altLang="ja-JP" sz="3200" b="1" dirty="0"/>
              <a:t>…</a:t>
            </a:r>
          </a:p>
          <a:p>
            <a:r>
              <a:rPr kumimoji="1" lang="ja-JP" altLang="en-US" sz="3200" b="1" dirty="0"/>
              <a:t>手術が必要ですねぇ</a:t>
            </a:r>
            <a:endParaRPr lang="ja-JP" altLang="en-US" sz="3200" dirty="0"/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FB1C16B7-93DE-2718-A518-FBFF6258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11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4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考えてみよう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6" name="コンテンツ プレースホルダー 1"/>
          <p:cNvSpPr txBox="1">
            <a:spLocks/>
          </p:cNvSpPr>
          <p:nvPr/>
        </p:nvSpPr>
        <p:spPr bwMode="auto">
          <a:xfrm>
            <a:off x="358005" y="1216077"/>
            <a:ext cx="8456811" cy="292898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ysDot"/>
            <a:miter lim="800000"/>
            <a:headEnd/>
            <a:tailEnd/>
          </a:ln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None/>
            </a:pPr>
            <a:r>
              <a:rPr lang="ja-JP" altLang="en-US" sz="5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この他に、</a:t>
            </a:r>
            <a:r>
              <a:rPr lang="ja-JP" altLang="en-US" sz="5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日常の生活の中にどんなリスクがある</a:t>
            </a:r>
            <a:r>
              <a:rPr lang="ja-JP" altLang="en-US" sz="5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かな？　　　　思いつくものを書いてみよう！</a:t>
            </a:r>
            <a:endParaRPr lang="en-US" altLang="ja-JP" sz="5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50C3BE7-C11E-46CC-86B9-02E89C64E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83" y="4715435"/>
            <a:ext cx="2754810" cy="177249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BF120C5-C234-4821-AD18-05A2DD1944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847" y="4338977"/>
            <a:ext cx="3405109" cy="2289230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E9199668-4D9B-C009-71ED-1735B4CA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12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34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558ED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5" y="30760"/>
            <a:ext cx="478238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どんなリスクがあるかな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?</a:t>
            </a:r>
          </a:p>
        </p:txBody>
      </p:sp>
      <p:grpSp>
        <p:nvGrpSpPr>
          <p:cNvPr id="35" name="図形グループ 34"/>
          <p:cNvGrpSpPr/>
          <p:nvPr/>
        </p:nvGrpSpPr>
        <p:grpSpPr>
          <a:xfrm>
            <a:off x="3086994" y="721840"/>
            <a:ext cx="2805129" cy="2743772"/>
            <a:chOff x="4783671" y="3852549"/>
            <a:chExt cx="2805129" cy="2743772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3671" y="3852549"/>
              <a:ext cx="2805129" cy="2553274"/>
            </a:xfrm>
            <a:prstGeom prst="rect">
              <a:avLst/>
            </a:prstGeom>
          </p:spPr>
        </p:pic>
        <p:sp>
          <p:nvSpPr>
            <p:cNvPr id="21" name="角丸四角形 20"/>
            <p:cNvSpPr/>
            <p:nvPr/>
          </p:nvSpPr>
          <p:spPr>
            <a:xfrm>
              <a:off x="5018363" y="6167810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5046649" y="6193638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120251" y="6164760"/>
              <a:ext cx="2324197" cy="414628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病気で入院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28" name="図形グループ 27"/>
          <p:cNvGrpSpPr/>
          <p:nvPr/>
        </p:nvGrpSpPr>
        <p:grpSpPr>
          <a:xfrm>
            <a:off x="355600" y="1100152"/>
            <a:ext cx="2770033" cy="2331161"/>
            <a:chOff x="355600" y="1630494"/>
            <a:chExt cx="2770033" cy="2331161"/>
          </a:xfrm>
        </p:grpSpPr>
        <p:sp>
          <p:nvSpPr>
            <p:cNvPr id="6" name="角丸四角形 5"/>
            <p:cNvSpPr/>
            <p:nvPr/>
          </p:nvSpPr>
          <p:spPr>
            <a:xfrm>
              <a:off x="547664" y="3533144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575950" y="3558972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717285" y="3547027"/>
              <a:ext cx="2108002" cy="39402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交通事故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600" y="1630494"/>
              <a:ext cx="2770033" cy="1921046"/>
            </a:xfrm>
            <a:prstGeom prst="rect">
              <a:avLst/>
            </a:prstGeom>
          </p:spPr>
        </p:pic>
      </p:grpSp>
      <p:grpSp>
        <p:nvGrpSpPr>
          <p:cNvPr id="33" name="図形グループ 32"/>
          <p:cNvGrpSpPr/>
          <p:nvPr/>
        </p:nvGrpSpPr>
        <p:grpSpPr>
          <a:xfrm>
            <a:off x="1458541" y="4113397"/>
            <a:ext cx="2734676" cy="2476476"/>
            <a:chOff x="1458541" y="4136778"/>
            <a:chExt cx="2734676" cy="2476476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8541" y="4136778"/>
              <a:ext cx="2666943" cy="2111893"/>
            </a:xfrm>
            <a:prstGeom prst="rect">
              <a:avLst/>
            </a:prstGeom>
          </p:spPr>
        </p:pic>
        <p:sp>
          <p:nvSpPr>
            <p:cNvPr id="18" name="角丸四角形 17"/>
            <p:cNvSpPr/>
            <p:nvPr/>
          </p:nvSpPr>
          <p:spPr>
            <a:xfrm>
              <a:off x="1699399" y="6184743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1727685" y="6210571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801287" y="6181693"/>
              <a:ext cx="2324197" cy="414628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スマホを破損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29" name="図形グループ 28"/>
          <p:cNvGrpSpPr/>
          <p:nvPr/>
        </p:nvGrpSpPr>
        <p:grpSpPr>
          <a:xfrm>
            <a:off x="4723230" y="4262851"/>
            <a:ext cx="2493818" cy="2326508"/>
            <a:chOff x="3324736" y="1634752"/>
            <a:chExt cx="2493818" cy="2326508"/>
          </a:xfrm>
        </p:grpSpPr>
        <p:sp>
          <p:nvSpPr>
            <p:cNvPr id="12" name="角丸四角形 11"/>
            <p:cNvSpPr/>
            <p:nvPr/>
          </p:nvSpPr>
          <p:spPr>
            <a:xfrm>
              <a:off x="3324736" y="3532749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3353022" y="3558577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3494357" y="3546632"/>
              <a:ext cx="2108002" cy="39402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財布を紛失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40582" y="1634752"/>
              <a:ext cx="1766386" cy="1940761"/>
            </a:xfrm>
            <a:prstGeom prst="rect">
              <a:avLst/>
            </a:prstGeom>
          </p:spPr>
        </p:pic>
      </p:grpSp>
      <p:grpSp>
        <p:nvGrpSpPr>
          <p:cNvPr id="34" name="図形グループ 33"/>
          <p:cNvGrpSpPr/>
          <p:nvPr/>
        </p:nvGrpSpPr>
        <p:grpSpPr>
          <a:xfrm>
            <a:off x="6108318" y="1122336"/>
            <a:ext cx="2493818" cy="2343276"/>
            <a:chOff x="6108318" y="1634752"/>
            <a:chExt cx="2493818" cy="2343276"/>
          </a:xfrm>
        </p:grpSpPr>
        <p:sp>
          <p:nvSpPr>
            <p:cNvPr id="15" name="角丸四角形 14"/>
            <p:cNvSpPr/>
            <p:nvPr/>
          </p:nvSpPr>
          <p:spPr>
            <a:xfrm>
              <a:off x="6108318" y="3549517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6136604" y="3575345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277939" y="3563400"/>
              <a:ext cx="2108002" cy="39402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自転車の盗難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55833" y="1634752"/>
              <a:ext cx="2070455" cy="1986517"/>
            </a:xfrm>
            <a:prstGeom prst="rect">
              <a:avLst/>
            </a:prstGeom>
          </p:spPr>
        </p:pic>
      </p:grp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03467519-9E8F-C4A8-A6A8-54BE2E3A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13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558ED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83899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リスクに関するクイズ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sp>
        <p:nvSpPr>
          <p:cNvPr id="13" name="コンテンツ プレースホルダー 1"/>
          <p:cNvSpPr txBox="1">
            <a:spLocks/>
          </p:cNvSpPr>
          <p:nvPr/>
        </p:nvSpPr>
        <p:spPr bwMode="auto">
          <a:xfrm>
            <a:off x="354363" y="1078062"/>
            <a:ext cx="8315483" cy="164917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</a:pPr>
            <a:endParaRPr lang="en-US" altLang="ja-JP" sz="500" b="1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</a:pP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問題１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algn="ctr" eaLnBrk="1" hangingPunct="1"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交通事故はどれくらい発生しているの？</a:t>
            </a:r>
            <a:endParaRPr lang="en-US" altLang="ja-JP" sz="4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Font typeface="Symbol" pitchFamily="18" charset="2"/>
              <a:buNone/>
            </a:pPr>
            <a:endParaRPr lang="en-US" alt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Font typeface="Symbol" pitchFamily="18" charset="2"/>
              <a:buNone/>
            </a:pP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Ａ．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分に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　Ｂ．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分に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　Ｃ．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時間に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</a:t>
            </a:r>
            <a:endParaRPr lang="en-US" altLang="ja-JP" sz="28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1" name="コンテンツ プレースホルダー 1"/>
          <p:cNvSpPr txBox="1">
            <a:spLocks/>
          </p:cNvSpPr>
          <p:nvPr/>
        </p:nvSpPr>
        <p:spPr bwMode="auto">
          <a:xfrm>
            <a:off x="2874416" y="3912817"/>
            <a:ext cx="5765799" cy="24695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0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0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0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  <a:endParaRPr lang="ja-JP" altLang="en-US" sz="3000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A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．</a:t>
            </a: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分に</a:t>
            </a: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　</a:t>
            </a:r>
          </a:p>
          <a:p>
            <a:pPr algn="ctr" eaLnBrk="1" hangingPunct="1">
              <a:buNone/>
              <a:defRPr/>
            </a:pP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⇒　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305,196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/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</a:t>
            </a:r>
          </a:p>
          <a:p>
            <a:pPr algn="ctr" eaLnBrk="1" hangingPunct="1">
              <a:buNone/>
              <a:defRPr/>
            </a:pP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約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103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秒に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</a:t>
            </a:r>
          </a:p>
          <a:p>
            <a:pPr algn="r" eaLnBrk="1" hangingPunct="1">
              <a:buFont typeface="Symbol" pitchFamily="18" charset="2"/>
              <a:buNone/>
              <a:defRPr/>
            </a:pPr>
            <a:endParaRPr lang="en-US" altLang="ja-JP" sz="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　　　　　　　　　　　　　　　　　　　　 　　　 　＊警察庁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｢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交通事故発生状況」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令和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)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466363" y="3702078"/>
            <a:ext cx="2217881" cy="389555"/>
          </a:xfrm>
          <a:prstGeom prst="roundRect">
            <a:avLst>
              <a:gd name="adj" fmla="val 45836"/>
            </a:avLst>
          </a:prstGeom>
          <a:noFill/>
          <a:ln w="9525" cmpd="sng">
            <a:solidFill>
              <a:schemeClr val="bg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1" name="図形グループ 27"/>
          <p:cNvGrpSpPr/>
          <p:nvPr/>
        </p:nvGrpSpPr>
        <p:grpSpPr>
          <a:xfrm>
            <a:off x="354683" y="4467225"/>
            <a:ext cx="2150413" cy="1760791"/>
            <a:chOff x="355600" y="1630494"/>
            <a:chExt cx="2770033" cy="2331161"/>
          </a:xfrm>
        </p:grpSpPr>
        <p:sp>
          <p:nvSpPr>
            <p:cNvPr id="12" name="角丸四角形 11"/>
            <p:cNvSpPr/>
            <p:nvPr/>
          </p:nvSpPr>
          <p:spPr>
            <a:xfrm>
              <a:off x="547664" y="3533144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575950" y="3558972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717285" y="3547027"/>
              <a:ext cx="2108002" cy="39402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交通事故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600" y="1630494"/>
              <a:ext cx="2770033" cy="1921046"/>
            </a:xfrm>
            <a:prstGeom prst="rect">
              <a:avLst/>
            </a:prstGeom>
          </p:spPr>
        </p:pic>
      </p:grp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38CFBD07-93DC-A45F-9B70-6E36A9AD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14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558ED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83899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リスクに関するクイズ②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コンテンツ プレースホルダー 1"/>
          <p:cNvSpPr txBox="1">
            <a:spLocks/>
          </p:cNvSpPr>
          <p:nvPr/>
        </p:nvSpPr>
        <p:spPr bwMode="auto">
          <a:xfrm>
            <a:off x="2836339" y="4036841"/>
            <a:ext cx="6028257" cy="24560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endParaRPr lang="ja-JP" altLang="en-US" sz="3200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A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．</a:t>
            </a: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秒に</a:t>
            </a: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　</a:t>
            </a:r>
          </a:p>
          <a:p>
            <a:pPr algn="ctr" eaLnBrk="1" hangingPunct="1">
              <a:buNone/>
              <a:defRPr/>
            </a:pP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⇒　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41,520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/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日</a:t>
            </a:r>
            <a:endParaRPr lang="en-US" altLang="ja-JP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  <a:defRPr/>
            </a:pP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約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秒に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　　　　　　　　　　　　　　　　　　　　　　　　　＊厚生労働省「医療施設（動態）調査・病院報告」（令和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年）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5" name="コンテンツ プレースホルダー 1"/>
          <p:cNvSpPr txBox="1">
            <a:spLocks/>
          </p:cNvSpPr>
          <p:nvPr/>
        </p:nvSpPr>
        <p:spPr bwMode="auto">
          <a:xfrm>
            <a:off x="281491" y="1271754"/>
            <a:ext cx="8583105" cy="163337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en-US" altLang="ja-JP" sz="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【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問題２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】 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en-US" altLang="ja-JP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pPr algn="ctr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ja-JP" altLang="en-US" sz="4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入院する人はどれくらいいるの？</a:t>
            </a:r>
            <a:endParaRPr lang="en-US" altLang="ja-JP" sz="4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pPr algn="ctr" eaLnBrk="1" hangingPunct="1">
              <a:buNone/>
            </a:pP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　　　　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</a:pP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Ａ．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秒に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　Ｂ．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秒に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　Ｃ．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分に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lang="en-US" altLang="ja-JP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</a:pPr>
            <a:endParaRPr lang="en-US" alt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</p:txBody>
      </p:sp>
      <p:grpSp>
        <p:nvGrpSpPr>
          <p:cNvPr id="11" name="図形グループ 34"/>
          <p:cNvGrpSpPr/>
          <p:nvPr/>
        </p:nvGrpSpPr>
        <p:grpSpPr>
          <a:xfrm>
            <a:off x="0" y="4036842"/>
            <a:ext cx="2702647" cy="2118815"/>
            <a:chOff x="4783671" y="3852549"/>
            <a:chExt cx="2805129" cy="2743772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3671" y="3852549"/>
              <a:ext cx="2805129" cy="2553274"/>
            </a:xfrm>
            <a:prstGeom prst="rect">
              <a:avLst/>
            </a:prstGeom>
          </p:spPr>
        </p:pic>
        <p:sp>
          <p:nvSpPr>
            <p:cNvPr id="13" name="角丸四角形 12"/>
            <p:cNvSpPr/>
            <p:nvPr/>
          </p:nvSpPr>
          <p:spPr>
            <a:xfrm>
              <a:off x="5018363" y="6167810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5046649" y="6193638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5120251" y="6164760"/>
              <a:ext cx="2324197" cy="414628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病気やケガで入院</a:t>
              </a:r>
              <a:endParaRPr lang="en-US" altLang="ja-JP" sz="2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B9AA73A3-0DCA-937C-DCFF-660B9E7B2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15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3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558ED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5" y="30760"/>
            <a:ext cx="8258702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リスクに関するクイズ③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4" name="コンテンツ プレースホルダー 1"/>
          <p:cNvSpPr txBox="1">
            <a:spLocks/>
          </p:cNvSpPr>
          <p:nvPr/>
        </p:nvSpPr>
        <p:spPr bwMode="auto">
          <a:xfrm>
            <a:off x="2956819" y="4740651"/>
            <a:ext cx="5826362" cy="1752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ja-JP" altLang="en-US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Ｃ．</a:t>
            </a:r>
            <a:r>
              <a:rPr lang="en-US" altLang="ja-JP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億円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⇒　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9,266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（東京地方裁判所、平成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6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月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5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日判決）</a:t>
            </a:r>
          </a:p>
          <a:p>
            <a:pPr algn="r" eaLnBrk="1" hangingPunct="1"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＊一般社団法人日本損害保険協会「ファクトブック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2019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」をもとに作成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225948" y="4947562"/>
            <a:ext cx="2391768" cy="1545313"/>
            <a:chOff x="58226" y="2159576"/>
            <a:chExt cx="2862651" cy="1899965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4DB6B087-4B94-4AF1-B8BC-315B32227EBF}"/>
                </a:ext>
              </a:extLst>
            </p:cNvPr>
            <p:cNvGrpSpPr/>
            <p:nvPr/>
          </p:nvGrpSpPr>
          <p:grpSpPr>
            <a:xfrm>
              <a:off x="286634" y="3541043"/>
              <a:ext cx="2493818" cy="518498"/>
              <a:chOff x="6154677" y="1172646"/>
              <a:chExt cx="2493818" cy="518498"/>
            </a:xfrm>
          </p:grpSpPr>
          <p:sp>
            <p:nvSpPr>
              <p:cNvPr id="16" name="角丸四角形 15"/>
              <p:cNvSpPr/>
              <p:nvPr/>
            </p:nvSpPr>
            <p:spPr bwMode="gray">
              <a:xfrm>
                <a:off x="6154677" y="1172646"/>
                <a:ext cx="2493818" cy="518498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" name="角丸四角形 16"/>
              <p:cNvSpPr/>
              <p:nvPr/>
            </p:nvSpPr>
            <p:spPr bwMode="white">
              <a:xfrm>
                <a:off x="6182963" y="1187816"/>
                <a:ext cx="2439669" cy="471362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" name="正方形/長方形 17"/>
              <p:cNvSpPr/>
              <p:nvPr/>
            </p:nvSpPr>
            <p:spPr bwMode="white">
              <a:xfrm>
                <a:off x="6256565" y="1227290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ja-JP" altLang="en-US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事故を起こした</a:t>
                </a:r>
                <a:endParaRPr lang="en-US" altLang="ja-JP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26" y="2159576"/>
              <a:ext cx="2862651" cy="1442860"/>
            </a:xfrm>
            <a:prstGeom prst="rect">
              <a:avLst/>
            </a:prstGeom>
          </p:spPr>
        </p:pic>
      </p:grpSp>
      <p:grpSp>
        <p:nvGrpSpPr>
          <p:cNvPr id="2" name="グループ化 1"/>
          <p:cNvGrpSpPr/>
          <p:nvPr/>
        </p:nvGrpSpPr>
        <p:grpSpPr>
          <a:xfrm>
            <a:off x="165239" y="807593"/>
            <a:ext cx="8978761" cy="4289326"/>
            <a:chOff x="165239" y="853628"/>
            <a:chExt cx="8978761" cy="4178279"/>
          </a:xfrm>
        </p:grpSpPr>
        <p:sp>
          <p:nvSpPr>
            <p:cNvPr id="15" name="コンテンツ プレースホルダー 1"/>
            <p:cNvSpPr txBox="1">
              <a:spLocks/>
            </p:cNvSpPr>
            <p:nvPr/>
          </p:nvSpPr>
          <p:spPr bwMode="auto">
            <a:xfrm>
              <a:off x="165239" y="853628"/>
              <a:ext cx="8846009" cy="178270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anchor="t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endParaRPr lang="en-US" altLang="ja-JP" sz="5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en-US" altLang="ja-JP" sz="3200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3200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問題３</a:t>
              </a:r>
              <a:r>
                <a:rPr lang="en-US" altLang="ja-JP" sz="3200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】</a:t>
              </a:r>
            </a:p>
            <a:p>
              <a:pPr algn="ctr" eaLnBrk="1" hangingPunct="1">
                <a:buNone/>
              </a:pPr>
              <a:endPara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Font typeface="Symbol" pitchFamily="18" charset="2"/>
                <a:buNone/>
              </a:pPr>
              <a:endPara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00163" y="1517352"/>
              <a:ext cx="8943837" cy="91440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ts val="3900"/>
                </a:lnSpc>
              </a:pPr>
              <a:r>
                <a:rPr lang="ja-JP" altLang="en-US" sz="36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被害にあった男性会社員への賠償額</a:t>
              </a:r>
            </a:p>
            <a:p>
              <a:pPr algn="ctr">
                <a:lnSpc>
                  <a:spcPts val="3900"/>
                </a:lnSpc>
              </a:pPr>
              <a:r>
                <a:rPr lang="ja-JP" altLang="en-US" sz="36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はいくらだった？</a:t>
              </a:r>
              <a:endParaRPr lang="en-US" altLang="ja-JP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92724" y="4117506"/>
              <a:ext cx="8228269" cy="91440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lang="zh-TW" altLang="en-US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Ａ．</a:t>
              </a:r>
              <a:r>
                <a:rPr lang="en-US" altLang="zh-TW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100</a:t>
              </a:r>
              <a:r>
                <a:rPr lang="zh-TW" altLang="en-US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Ｂ．</a:t>
              </a:r>
              <a:r>
                <a:rPr lang="en-US" altLang="zh-TW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1,000</a:t>
              </a:r>
              <a:r>
                <a:rPr lang="zh-TW" altLang="en-US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Ｃ．</a:t>
              </a:r>
              <a:r>
                <a:rPr lang="en-US" altLang="zh-TW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</a:t>
              </a:r>
              <a:r>
                <a:rPr lang="zh-TW" altLang="en-US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億円</a:t>
              </a: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19475" y="2660397"/>
              <a:ext cx="8549485" cy="179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男子高校生が昼間、自転車横断帯のかなり手前の歩道から車道を斜めに横断し、対向車線を自転車で直進してきた男性会社員（</a:t>
              </a:r>
              <a:r>
                <a:rPr lang="en-US" altLang="ja-JP" sz="24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24</a:t>
              </a: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歳）と衝突。男性会社員に重大な障害（言語機能の喪失等</a:t>
              </a:r>
              <a:r>
                <a:rPr lang="en-US" altLang="ja-JP" sz="24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)</a:t>
              </a: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が残った。</a:t>
              </a:r>
            </a:p>
            <a:p>
              <a:endParaRPr kumimoji="1" lang="ja-JP" altLang="en-US" dirty="0"/>
            </a:p>
          </p:txBody>
        </p:sp>
      </p:grp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5457C680-9DE1-D7DB-7EBD-B5E7D76C6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16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9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8CB93B4-AB62-40E8-BFE7-220153A4C36E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558ED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3113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自分の身を守るために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305935" y="2180476"/>
            <a:ext cx="43921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288588" y="4691408"/>
            <a:ext cx="21960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494555" y="5853202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494555" y="4300077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cxnSpLocks/>
          </p:cNvCxnSpPr>
          <p:nvPr/>
        </p:nvCxnSpPr>
        <p:spPr>
          <a:xfrm>
            <a:off x="4512311" y="4281705"/>
            <a:ext cx="0" cy="157149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 bwMode="ltGray">
          <a:xfrm>
            <a:off x="4770925" y="1033918"/>
            <a:ext cx="4224726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社会保障制度</a:t>
            </a:r>
            <a:endParaRPr kumimoji="1" lang="en-US" altLang="ja-JP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社会保険等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endParaRPr lang="ja-JP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</a:t>
            </a:r>
          </a:p>
          <a:p>
            <a:pPr algn="ctr"/>
            <a:endParaRPr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2" name="テキスト ボックス 21"/>
          <p:cNvSpPr txBox="1"/>
          <p:nvPr/>
        </p:nvSpPr>
        <p:spPr bwMode="ltGray">
          <a:xfrm>
            <a:off x="4733859" y="3906064"/>
            <a:ext cx="4224730" cy="113877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 anchor="ctr">
            <a:spAutoFit/>
          </a:bodyPr>
          <a:lstStyle/>
          <a:p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　　　　　預貯金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07562" y="956948"/>
            <a:ext cx="895647" cy="5261195"/>
          </a:xfrm>
          <a:prstGeom prst="roundRect">
            <a:avLst>
              <a:gd name="adj" fmla="val 50000"/>
            </a:avLst>
          </a:prstGeom>
          <a:solidFill>
            <a:srgbClr val="799AB4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-158363" y="1677103"/>
            <a:ext cx="1827496" cy="3820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ス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ク</a:t>
            </a:r>
          </a:p>
        </p:txBody>
      </p:sp>
      <p:sp>
        <p:nvSpPr>
          <p:cNvPr id="5" name="ホームベース 4"/>
          <p:cNvSpPr/>
          <p:nvPr/>
        </p:nvSpPr>
        <p:spPr>
          <a:xfrm rot="10800000">
            <a:off x="1449443" y="1711515"/>
            <a:ext cx="2956744" cy="92456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ホームベース 31"/>
          <p:cNvSpPr/>
          <p:nvPr/>
        </p:nvSpPr>
        <p:spPr>
          <a:xfrm rot="10800000">
            <a:off x="1349191" y="4281705"/>
            <a:ext cx="2956744" cy="924567"/>
          </a:xfrm>
          <a:prstGeom prst="homePlate">
            <a:avLst/>
          </a:prstGeom>
          <a:solidFill>
            <a:srgbClr val="CBCADB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812945" y="183481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①公的保障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749307" y="441199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②私的保障</a:t>
            </a:r>
          </a:p>
        </p:txBody>
      </p:sp>
      <p:sp>
        <p:nvSpPr>
          <p:cNvPr id="36" name="円/楕円 35"/>
          <p:cNvSpPr/>
          <p:nvPr/>
        </p:nvSpPr>
        <p:spPr bwMode="ltGray">
          <a:xfrm>
            <a:off x="3343719" y="2472526"/>
            <a:ext cx="981818" cy="11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国など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8" name="円/楕円 37"/>
          <p:cNvSpPr/>
          <p:nvPr/>
        </p:nvSpPr>
        <p:spPr bwMode="ltGray">
          <a:xfrm>
            <a:off x="3320967" y="5089079"/>
            <a:ext cx="981818" cy="9681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自分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4" name="テキスト ボックス 3"/>
          <p:cNvSpPr txBox="1">
            <a:spLocks noChangeArrowheads="1"/>
          </p:cNvSpPr>
          <p:nvPr/>
        </p:nvSpPr>
        <p:spPr bwMode="auto">
          <a:xfrm>
            <a:off x="4923839" y="2527102"/>
            <a:ext cx="1796397" cy="454160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公的医療保険</a:t>
            </a:r>
          </a:p>
        </p:txBody>
      </p:sp>
      <p:sp>
        <p:nvSpPr>
          <p:cNvPr id="42" name="角丸四角形 41"/>
          <p:cNvSpPr>
            <a:spLocks/>
          </p:cNvSpPr>
          <p:nvPr/>
        </p:nvSpPr>
        <p:spPr>
          <a:xfrm>
            <a:off x="4920544" y="2595051"/>
            <a:ext cx="1962744" cy="933554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804" y="2780093"/>
            <a:ext cx="923312" cy="748498"/>
          </a:xfrm>
          <a:prstGeom prst="rect">
            <a:avLst/>
          </a:prstGeom>
          <a:ln>
            <a:noFill/>
          </a:ln>
        </p:spPr>
      </p:pic>
      <p:sp>
        <p:nvSpPr>
          <p:cNvPr id="40" name="テキスト ボックス 3"/>
          <p:cNvSpPr txBox="1">
            <a:spLocks noChangeArrowheads="1"/>
          </p:cNvSpPr>
          <p:nvPr/>
        </p:nvSpPr>
        <p:spPr bwMode="auto">
          <a:xfrm>
            <a:off x="4826939" y="2051152"/>
            <a:ext cx="2507667" cy="654545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主な社会保険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endParaRPr lang="ja-JP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5C171C1-DD3F-4B4B-8777-69A1B83643E1}"/>
              </a:ext>
            </a:extLst>
          </p:cNvPr>
          <p:cNvGrpSpPr/>
          <p:nvPr/>
        </p:nvGrpSpPr>
        <p:grpSpPr>
          <a:xfrm>
            <a:off x="4733859" y="5159229"/>
            <a:ext cx="4234258" cy="1384995"/>
            <a:chOff x="4745149" y="4082005"/>
            <a:chExt cx="4234258" cy="1838141"/>
          </a:xfrm>
        </p:grpSpPr>
        <p:sp>
          <p:nvSpPr>
            <p:cNvPr id="21" name="テキスト ボックス 20"/>
            <p:cNvSpPr txBox="1"/>
            <p:nvPr/>
          </p:nvSpPr>
          <p:spPr bwMode="ltGray">
            <a:xfrm>
              <a:off x="4745149" y="4082005"/>
              <a:ext cx="4234258" cy="1838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accent4">
                  <a:lumMod val="75000"/>
                </a:schemeClr>
              </a:solidFill>
              <a:miter lim="800000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民間保険</a:t>
              </a:r>
              <a:endPara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pic>
          <p:nvPicPr>
            <p:cNvPr id="43" name="図 42" descr="おもちゃ, 人形, 写真, 異なる が含まれている画像&#10;&#10;自動的に生成された説明">
              <a:extLst>
                <a:ext uri="{FF2B5EF4-FFF2-40B4-BE49-F238E27FC236}">
                  <a16:creationId xmlns:a16="http://schemas.microsoft.com/office/drawing/2014/main" id="{249EBBCF-A1D3-454F-B37F-2E38DF597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7873" y="4803066"/>
              <a:ext cx="1168671" cy="996086"/>
            </a:xfrm>
            <a:prstGeom prst="rect">
              <a:avLst/>
            </a:prstGeom>
          </p:spPr>
        </p:pic>
      </p:grpSp>
      <p:sp>
        <p:nvSpPr>
          <p:cNvPr id="48" name="角丸四角形吹き出し 47"/>
          <p:cNvSpPr/>
          <p:nvPr/>
        </p:nvSpPr>
        <p:spPr>
          <a:xfrm>
            <a:off x="1357482" y="5497340"/>
            <a:ext cx="1803415" cy="510276"/>
          </a:xfrm>
          <a:prstGeom prst="wedgeRoundRectCallout">
            <a:avLst>
              <a:gd name="adj1" fmla="val -2868"/>
              <a:gd name="adj2" fmla="val -94067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本人の意思</a:t>
            </a:r>
          </a:p>
        </p:txBody>
      </p:sp>
      <p:sp>
        <p:nvSpPr>
          <p:cNvPr id="50" name="角丸四角形吹き出し 49"/>
          <p:cNvSpPr/>
          <p:nvPr/>
        </p:nvSpPr>
        <p:spPr>
          <a:xfrm>
            <a:off x="2383321" y="923323"/>
            <a:ext cx="2099560" cy="508411"/>
          </a:xfrm>
          <a:prstGeom prst="wedgeRoundRectCallout">
            <a:avLst>
              <a:gd name="adj1" fmla="val 2196"/>
              <a:gd name="adj2" fmla="val 10166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法で強制</a:t>
            </a:r>
            <a:endParaRPr kumimoji="1" lang="ja-JP" altLang="en-US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1" name="テキスト ボックス 3"/>
          <p:cNvSpPr txBox="1">
            <a:spLocks noChangeArrowheads="1"/>
          </p:cNvSpPr>
          <p:nvPr/>
        </p:nvSpPr>
        <p:spPr bwMode="auto">
          <a:xfrm>
            <a:off x="7043374" y="2395863"/>
            <a:ext cx="1590869" cy="675366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公的年金保険</a:t>
            </a:r>
          </a:p>
        </p:txBody>
      </p:sp>
      <p:sp>
        <p:nvSpPr>
          <p:cNvPr id="37" name="角丸四角形 36"/>
          <p:cNvSpPr>
            <a:spLocks/>
          </p:cNvSpPr>
          <p:nvPr/>
        </p:nvSpPr>
        <p:spPr>
          <a:xfrm>
            <a:off x="6948608" y="2565945"/>
            <a:ext cx="1962532" cy="962659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4E0D7E55-2E3F-4913-8027-BF60ECB5B6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8807" y="2857614"/>
            <a:ext cx="415118" cy="634070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D87FEFA-355A-474F-8CB0-7E1DE55FE7E3}"/>
              </a:ext>
            </a:extLst>
          </p:cNvPr>
          <p:cNvSpPr/>
          <p:nvPr/>
        </p:nvSpPr>
        <p:spPr>
          <a:xfrm>
            <a:off x="4652421" y="2146430"/>
            <a:ext cx="4456083" cy="170655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BFD6ACC4-295B-4BDF-8C17-061FD5D9DB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492" y="3940504"/>
            <a:ext cx="823360" cy="1084037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786F7A7A-4FC6-45CA-B9E2-685FBA05835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152" y="5328743"/>
            <a:ext cx="822041" cy="1083600"/>
          </a:xfrm>
          <a:prstGeom prst="rect">
            <a:avLst/>
          </a:prstGeom>
        </p:spPr>
      </p:pic>
      <p:pic>
        <p:nvPicPr>
          <p:cNvPr id="1026" name="Picture 2" descr="保険証のかわいいフリーイラスト素材">
            <a:extLst>
              <a:ext uri="{FF2B5EF4-FFF2-40B4-BE49-F238E27FC236}">
                <a16:creationId xmlns:a16="http://schemas.microsoft.com/office/drawing/2014/main" id="{7D46D89B-CC82-4924-AD8A-75865DE19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99" y="2909065"/>
            <a:ext cx="733812" cy="5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EE04038-165B-D797-2858-986643CA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17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3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8" grpId="0" animBg="1"/>
      <p:bldP spid="5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正方形/長方形 46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「社会保険」とは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0" name="正方形/長方形 39"/>
          <p:cNvSpPr/>
          <p:nvPr/>
        </p:nvSpPr>
        <p:spPr bwMode="white">
          <a:xfrm>
            <a:off x="742400" y="5498584"/>
            <a:ext cx="527600" cy="409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・</a:t>
            </a:r>
            <a:endParaRPr kumimoji="1" lang="en-US" altLang="ja-JP" sz="2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74666" y="1008372"/>
            <a:ext cx="8897884" cy="5527493"/>
            <a:chOff x="516814" y="1008372"/>
            <a:chExt cx="8897884" cy="5527493"/>
          </a:xfrm>
        </p:grpSpPr>
        <p:cxnSp>
          <p:nvCxnSpPr>
            <p:cNvPr id="33" name="直線コネクタ 32"/>
            <p:cNvCxnSpPr/>
            <p:nvPr/>
          </p:nvCxnSpPr>
          <p:spPr>
            <a:xfrm>
              <a:off x="1955800" y="4074802"/>
              <a:ext cx="327877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グループ化 4"/>
            <p:cNvGrpSpPr/>
            <p:nvPr/>
          </p:nvGrpSpPr>
          <p:grpSpPr>
            <a:xfrm>
              <a:off x="516814" y="1008372"/>
              <a:ext cx="8897884" cy="5527493"/>
              <a:chOff x="516814" y="1008372"/>
              <a:chExt cx="8897884" cy="5527493"/>
            </a:xfrm>
          </p:grpSpPr>
          <p:sp>
            <p:nvSpPr>
              <p:cNvPr id="17" name="テキスト ボックス 18"/>
              <p:cNvSpPr txBox="1">
                <a:spLocks noChangeArrowheads="1"/>
              </p:cNvSpPr>
              <p:nvPr/>
            </p:nvSpPr>
            <p:spPr bwMode="auto">
              <a:xfrm>
                <a:off x="5290344" y="1584132"/>
                <a:ext cx="4124354" cy="90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病気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や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ケガ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にかかる治療費</a:t>
                </a:r>
              </a:p>
            </p:txBody>
          </p:sp>
          <p:sp>
            <p:nvSpPr>
              <p:cNvPr id="13" name="テキスト ボックス 31"/>
              <p:cNvSpPr txBox="1">
                <a:spLocks noChangeArrowheads="1"/>
              </p:cNvSpPr>
              <p:nvPr/>
            </p:nvSpPr>
            <p:spPr bwMode="gray">
              <a:xfrm>
                <a:off x="2279534" y="1008372"/>
                <a:ext cx="2380143" cy="400110"/>
              </a:xfrm>
              <a:prstGeom prst="rect">
                <a:avLst/>
              </a:prstGeom>
              <a:solidFill>
                <a:schemeClr val="accent2"/>
              </a:solidFill>
              <a:ln w="19050" cmpd="sng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制度</a:t>
                </a:r>
                <a:endParaRPr lang="en-US" altLang="ja-JP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14" name="テキスト ボックス 22"/>
              <p:cNvSpPr txBox="1">
                <a:spLocks noChangeArrowheads="1"/>
              </p:cNvSpPr>
              <p:nvPr/>
            </p:nvSpPr>
            <p:spPr bwMode="gray">
              <a:xfrm>
                <a:off x="5290344" y="1008372"/>
                <a:ext cx="4124354" cy="399600"/>
              </a:xfrm>
              <a:prstGeom prst="rect">
                <a:avLst/>
              </a:prstGeom>
              <a:solidFill>
                <a:srgbClr val="0070C0"/>
              </a:solidFill>
              <a:ln w="19050" cmpd="sng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主な保障の内容</a:t>
                </a:r>
              </a:p>
            </p:txBody>
          </p:sp>
          <p:sp>
            <p:nvSpPr>
              <p:cNvPr id="15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5280819" y="2574856"/>
                <a:ext cx="4133879" cy="972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・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老後</a:t>
                </a:r>
                <a:endParaRPr lang="en-US" altLang="ja-JP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・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障害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状態時</a:t>
                </a:r>
                <a:endParaRPr lang="en-US" altLang="ja-JP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・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遺族</a:t>
                </a:r>
                <a:endParaRPr lang="ja-JP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16" name="右矢印 15"/>
              <p:cNvSpPr/>
              <p:nvPr/>
            </p:nvSpPr>
            <p:spPr bwMode="auto">
              <a:xfrm>
                <a:off x="4787200" y="1825720"/>
                <a:ext cx="431035" cy="416824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18" name="右矢印 17"/>
              <p:cNvSpPr/>
              <p:nvPr/>
            </p:nvSpPr>
            <p:spPr bwMode="auto">
              <a:xfrm>
                <a:off x="4787200" y="2852444"/>
                <a:ext cx="431035" cy="416825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19" name="テキスト ボックス 20"/>
              <p:cNvSpPr txBox="1">
                <a:spLocks noChangeArrowheads="1"/>
              </p:cNvSpPr>
              <p:nvPr/>
            </p:nvSpPr>
            <p:spPr bwMode="auto">
              <a:xfrm>
                <a:off x="5290344" y="4633798"/>
                <a:ext cx="4124354" cy="90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仕事中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のケガ等の治療費</a:t>
                </a:r>
              </a:p>
            </p:txBody>
          </p:sp>
          <p:sp>
            <p:nvSpPr>
              <p:cNvPr id="20" name="右矢印 19"/>
              <p:cNvSpPr/>
              <p:nvPr/>
            </p:nvSpPr>
            <p:spPr bwMode="auto">
              <a:xfrm>
                <a:off x="4787200" y="4874488"/>
                <a:ext cx="431035" cy="41862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1" name="テキスト ボックス 19"/>
              <p:cNvSpPr txBox="1">
                <a:spLocks noChangeArrowheads="1"/>
              </p:cNvSpPr>
              <p:nvPr/>
            </p:nvSpPr>
            <p:spPr bwMode="auto">
              <a:xfrm>
                <a:off x="5280819" y="3624802"/>
                <a:ext cx="4133879" cy="90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介護サービス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費用</a:t>
                </a:r>
                <a:endParaRPr lang="en-US" altLang="ja-JP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(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訪問介護など</a:t>
                </a:r>
                <a:r>
                  <a:rPr lang="en-US" altLang="ja-JP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)</a:t>
                </a:r>
                <a:endParaRPr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2" name="右矢印 21"/>
              <p:cNvSpPr/>
              <p:nvPr/>
            </p:nvSpPr>
            <p:spPr bwMode="auto">
              <a:xfrm>
                <a:off x="4787200" y="3866390"/>
                <a:ext cx="431035" cy="416825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3" name="テキスト ボックス 21"/>
              <p:cNvSpPr txBox="1">
                <a:spLocks noChangeArrowheads="1"/>
              </p:cNvSpPr>
              <p:nvPr/>
            </p:nvSpPr>
            <p:spPr bwMode="auto">
              <a:xfrm>
                <a:off x="5280819" y="5635865"/>
                <a:ext cx="4133879" cy="90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失業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時の生活費</a:t>
                </a:r>
              </a:p>
            </p:txBody>
          </p:sp>
          <p:sp>
            <p:nvSpPr>
              <p:cNvPr id="24" name="右矢印 23"/>
              <p:cNvSpPr/>
              <p:nvPr/>
            </p:nvSpPr>
            <p:spPr bwMode="auto">
              <a:xfrm>
                <a:off x="4787200" y="5876555"/>
                <a:ext cx="431035" cy="41862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5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2" y="2736856"/>
                <a:ext cx="2507667" cy="648000"/>
              </a:xfrm>
              <a:prstGeom prst="rect">
                <a:avLst/>
              </a:prstGeom>
              <a:noFill/>
              <a:ln w="57150" cmpd="sng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2.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公的年金保険</a:t>
                </a:r>
              </a:p>
            </p:txBody>
          </p:sp>
          <p:sp>
            <p:nvSpPr>
              <p:cNvPr id="27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3" y="4687798"/>
                <a:ext cx="2376000" cy="7920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4.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労働者</a:t>
                </a:r>
                <a:endPara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　 災害補償保険</a:t>
                </a:r>
                <a:endPara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8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2" y="3750802"/>
                <a:ext cx="2651773" cy="6480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3.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公的介護保険</a:t>
                </a:r>
                <a:endPara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9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3" y="5761865"/>
                <a:ext cx="2376000" cy="6480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5.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雇用保険</a:t>
                </a:r>
                <a:endPara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grpSp>
            <p:nvGrpSpPr>
              <p:cNvPr id="3" name="グループ化 2"/>
              <p:cNvGrpSpPr/>
              <p:nvPr/>
            </p:nvGrpSpPr>
            <p:grpSpPr>
              <a:xfrm>
                <a:off x="1460532" y="1999274"/>
                <a:ext cx="823145" cy="0"/>
                <a:chOff x="1460532" y="2004884"/>
                <a:chExt cx="823145" cy="2798"/>
              </a:xfrm>
            </p:grpSpPr>
            <p:cxnSp>
              <p:nvCxnSpPr>
                <p:cNvPr id="30" name="直線コネクタ 29"/>
                <p:cNvCxnSpPr/>
                <p:nvPr/>
              </p:nvCxnSpPr>
              <p:spPr>
                <a:xfrm>
                  <a:off x="1460532" y="2004884"/>
                  <a:ext cx="499512" cy="0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30"/>
                <p:cNvCxnSpPr/>
                <p:nvPr/>
              </p:nvCxnSpPr>
              <p:spPr>
                <a:xfrm>
                  <a:off x="1955800" y="2007682"/>
                  <a:ext cx="327877" cy="0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直線コネクタ 31"/>
              <p:cNvCxnSpPr/>
              <p:nvPr/>
            </p:nvCxnSpPr>
            <p:spPr>
              <a:xfrm>
                <a:off x="1955800" y="3060856"/>
                <a:ext cx="327877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>
                <a:off x="1955800" y="5083798"/>
                <a:ext cx="327877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>
                <a:off x="1955800" y="5983269"/>
                <a:ext cx="327877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>
                <a:cxnSpLocks/>
              </p:cNvCxnSpPr>
              <p:nvPr/>
            </p:nvCxnSpPr>
            <p:spPr>
              <a:xfrm>
                <a:off x="1955800" y="2011812"/>
                <a:ext cx="0" cy="3988287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正方形/長方形 5"/>
              <p:cNvSpPr/>
              <p:nvPr/>
            </p:nvSpPr>
            <p:spPr bwMode="white">
              <a:xfrm>
                <a:off x="516814" y="1654768"/>
                <a:ext cx="981818" cy="9818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kumimoji="1" lang="ja-JP" altLang="en-US" sz="28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社会</a:t>
                </a:r>
                <a:endParaRPr kumimoji="1" lang="en-US" altLang="ja-JP" sz="2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kumimoji="1" lang="ja-JP" altLang="en-US" sz="28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保険</a:t>
                </a:r>
              </a:p>
            </p:txBody>
          </p:sp>
          <p:sp>
            <p:nvSpPr>
              <p:cNvPr id="41" name="角丸四角形 40"/>
              <p:cNvSpPr>
                <a:spLocks/>
              </p:cNvSpPr>
              <p:nvPr/>
            </p:nvSpPr>
            <p:spPr>
              <a:xfrm>
                <a:off x="2279533" y="1623282"/>
                <a:ext cx="2380143" cy="8217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2" name="角丸四角形 41"/>
              <p:cNvSpPr>
                <a:spLocks/>
              </p:cNvSpPr>
              <p:nvPr/>
            </p:nvSpPr>
            <p:spPr>
              <a:xfrm>
                <a:off x="2279533" y="2650006"/>
                <a:ext cx="2380143" cy="8217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3" name="角丸四角形 42"/>
              <p:cNvSpPr>
                <a:spLocks/>
              </p:cNvSpPr>
              <p:nvPr/>
            </p:nvSpPr>
            <p:spPr>
              <a:xfrm>
                <a:off x="2279533" y="3660802"/>
                <a:ext cx="2380143" cy="8280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4" name="角丸四角形 43"/>
              <p:cNvSpPr>
                <a:spLocks/>
              </p:cNvSpPr>
              <p:nvPr/>
            </p:nvSpPr>
            <p:spPr>
              <a:xfrm>
                <a:off x="2279533" y="4669798"/>
                <a:ext cx="2380143" cy="8280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5" name="角丸四角形 44"/>
              <p:cNvSpPr>
                <a:spLocks/>
              </p:cNvSpPr>
              <p:nvPr/>
            </p:nvSpPr>
            <p:spPr>
              <a:xfrm>
                <a:off x="2279533" y="5671865"/>
                <a:ext cx="2380143" cy="8280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6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3" y="1706860"/>
                <a:ext cx="2507667" cy="654545"/>
              </a:xfrm>
              <a:prstGeom prst="rect">
                <a:avLst/>
              </a:prstGeom>
              <a:noFill/>
              <a:ln w="57150" cmpd="sng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1.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公的医療保険</a:t>
                </a:r>
              </a:p>
            </p:txBody>
          </p:sp>
        </p:grpSp>
        <p:sp>
          <p:nvSpPr>
            <p:cNvPr id="4" name="右中かっこ 3">
              <a:extLst>
                <a:ext uri="{FF2B5EF4-FFF2-40B4-BE49-F238E27FC236}">
                  <a16:creationId xmlns:a16="http://schemas.microsoft.com/office/drawing/2014/main" id="{F86C3B79-96BF-4E9F-877C-16A96FFA64E5}"/>
                </a:ext>
              </a:extLst>
            </p:cNvPr>
            <p:cNvSpPr/>
            <p:nvPr/>
          </p:nvSpPr>
          <p:spPr>
            <a:xfrm>
              <a:off x="6813030" y="2660292"/>
              <a:ext cx="238978" cy="800194"/>
            </a:xfrm>
            <a:prstGeom prst="rightBrace">
              <a:avLst>
                <a:gd name="adj1" fmla="val 23768"/>
                <a:gd name="adj2" fmla="val 50624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3">
              <a:extLst>
                <a:ext uri="{FF2B5EF4-FFF2-40B4-BE49-F238E27FC236}">
                  <a16:creationId xmlns:a16="http://schemas.microsoft.com/office/drawing/2014/main" id="{C1B35D2C-4C9B-4BBF-882B-5865C6B91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6034" y="2730467"/>
              <a:ext cx="1732064" cy="648000"/>
            </a:xfrm>
            <a:prstGeom prst="rect">
              <a:avLst/>
            </a:prstGeom>
            <a:noFill/>
            <a:ln w="57150" cmpd="sng">
              <a:noFill/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の生活費など</a:t>
              </a:r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74666" y="1333303"/>
            <a:ext cx="1224000" cy="1224000"/>
            <a:chOff x="1209017" y="979924"/>
            <a:chExt cx="1224000" cy="1224000"/>
          </a:xfrm>
          <a:solidFill>
            <a:schemeClr val="accent2">
              <a:lumMod val="75000"/>
            </a:schemeClr>
          </a:solidFill>
        </p:grpSpPr>
        <p:sp>
          <p:nvSpPr>
            <p:cNvPr id="50" name="角丸四角形 49"/>
            <p:cNvSpPr>
              <a:spLocks/>
            </p:cNvSpPr>
            <p:nvPr/>
          </p:nvSpPr>
          <p:spPr>
            <a:xfrm>
              <a:off x="1209017" y="979924"/>
              <a:ext cx="1224000" cy="1224000"/>
            </a:xfrm>
            <a:prstGeom prst="round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1317017" y="1087924"/>
              <a:ext cx="1008000" cy="10080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社会</a:t>
              </a:r>
              <a:endParaRPr kumimoji="1"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</a:t>
              </a:r>
            </a:p>
          </p:txBody>
        </p:sp>
      </p:grpSp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5721" y="2660292"/>
            <a:ext cx="564366" cy="827107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292" y="5501925"/>
            <a:ext cx="1160882" cy="1082389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13" y="1569748"/>
            <a:ext cx="957201" cy="950610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173" y="3660802"/>
            <a:ext cx="960541" cy="891686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630" y="4590236"/>
            <a:ext cx="707227" cy="1021551"/>
          </a:xfrm>
          <a:prstGeom prst="rect">
            <a:avLst/>
          </a:prstGeom>
        </p:spPr>
      </p:pic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857AA1F4-CEF0-0A82-9AC1-D205BCCA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18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レーム 7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rgbClr val="339966"/>
          </a:solidFill>
          <a:ln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69761" y="2596012"/>
            <a:ext cx="540447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48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3. </a:t>
            </a:r>
            <a:r>
              <a:rPr lang="ja-JP" altLang="en-US" sz="48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民間保険って何</a:t>
            </a:r>
            <a:r>
              <a:rPr lang="en-US" altLang="ja-JP" sz="48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?</a:t>
            </a: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1B1BB8BD-E2D5-5B96-BCA7-AF831C270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19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65666" y="421120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48328" y="1346975"/>
            <a:ext cx="7247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1.</a:t>
            </a:r>
            <a:r>
              <a:rPr lang="ja-JP" altLang="en-US" sz="48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将来について考えてみよう</a:t>
            </a:r>
            <a:endParaRPr lang="en-US" altLang="ja-JP" sz="4800" b="1" dirty="0">
              <a:solidFill>
                <a:schemeClr val="accent6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795528" y="2400300"/>
            <a:ext cx="6922008" cy="3424428"/>
            <a:chOff x="1" y="786702"/>
            <a:chExt cx="8772524" cy="3464149"/>
          </a:xfrm>
        </p:grpSpPr>
        <p:sp>
          <p:nvSpPr>
            <p:cNvPr id="26" name="雲形吹き出し 25"/>
            <p:cNvSpPr/>
            <p:nvPr/>
          </p:nvSpPr>
          <p:spPr>
            <a:xfrm>
              <a:off x="1" y="786702"/>
              <a:ext cx="8772524" cy="3464149"/>
            </a:xfrm>
            <a:prstGeom prst="cloudCallout">
              <a:avLst>
                <a:gd name="adj1" fmla="val 41627"/>
                <a:gd name="adj2" fmla="val 45865"/>
              </a:avLst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799610" y="1295940"/>
              <a:ext cx="7711149" cy="947383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b="1" dirty="0">
                  <a:solidFill>
                    <a:schemeClr val="tx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N W4"/>
                </a:rPr>
                <a:t>これからどんなことが</a:t>
              </a:r>
            </a:p>
            <a:p>
              <a:pPr algn="ctr"/>
              <a:r>
                <a:rPr lang="ja-JP" altLang="en-US" sz="3600" b="1" dirty="0">
                  <a:solidFill>
                    <a:schemeClr val="tx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N W4"/>
                </a:rPr>
                <a:t>起きるのかな・・・</a:t>
              </a:r>
              <a:endParaRPr lang="en-US" altLang="ja-JP" sz="36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endParaRPr>
            </a:p>
          </p:txBody>
        </p:sp>
      </p:grpSp>
      <p:pic>
        <p:nvPicPr>
          <p:cNvPr id="29" name="図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128" y="4920493"/>
            <a:ext cx="1643205" cy="1539696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1934762" y="3721247"/>
            <a:ext cx="4142873" cy="1575289"/>
            <a:chOff x="1934762" y="3721247"/>
            <a:chExt cx="4142873" cy="1575289"/>
          </a:xfrm>
        </p:grpSpPr>
        <p:grpSp>
          <p:nvGrpSpPr>
            <p:cNvPr id="18" name="グループ化 17"/>
            <p:cNvGrpSpPr/>
            <p:nvPr/>
          </p:nvGrpSpPr>
          <p:grpSpPr bwMode="gray">
            <a:xfrm>
              <a:off x="4177018" y="3867573"/>
              <a:ext cx="1900617" cy="1420999"/>
              <a:chOff x="3024283" y="1318345"/>
              <a:chExt cx="3157673" cy="2308594"/>
            </a:xfrm>
          </p:grpSpPr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gray">
              <a:xfrm>
                <a:off x="3024283" y="1318345"/>
                <a:ext cx="3157673" cy="1982378"/>
              </a:xfrm>
              <a:prstGeom prst="rect">
                <a:avLst/>
              </a:prstGeom>
            </p:spPr>
          </p:pic>
          <p:sp>
            <p:nvSpPr>
              <p:cNvPr id="20" name="角丸四角形 19"/>
              <p:cNvSpPr/>
              <p:nvPr/>
            </p:nvSpPr>
            <p:spPr bwMode="gray">
              <a:xfrm>
                <a:off x="3416516" y="3224256"/>
                <a:ext cx="2439669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1" name="角丸四角形 20"/>
              <p:cNvSpPr/>
              <p:nvPr/>
            </p:nvSpPr>
            <p:spPr bwMode="gray">
              <a:xfrm>
                <a:off x="3388230" y="3198428"/>
                <a:ext cx="2493818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 bwMode="gray">
              <a:xfrm>
                <a:off x="3207634" y="3208331"/>
                <a:ext cx="2952000" cy="409346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独 立</a:t>
                </a:r>
                <a:r>
                  <a:rPr lang="en-US" altLang="ja-JP" sz="12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(1</a:t>
                </a:r>
                <a:r>
                  <a:rPr lang="ja-JP" altLang="en-US" sz="12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人暮らし</a:t>
                </a:r>
                <a:r>
                  <a:rPr lang="en-US" altLang="ja-JP" sz="12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)</a:t>
                </a:r>
              </a:p>
            </p:txBody>
          </p:sp>
          <p:sp>
            <p:nvSpPr>
              <p:cNvPr id="23" name="角丸四角形 32"/>
              <p:cNvSpPr/>
              <p:nvPr/>
            </p:nvSpPr>
            <p:spPr bwMode="gray">
              <a:xfrm>
                <a:off x="3417993" y="3219458"/>
                <a:ext cx="2439669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2" name="グループ化 1"/>
            <p:cNvGrpSpPr/>
            <p:nvPr/>
          </p:nvGrpSpPr>
          <p:grpSpPr>
            <a:xfrm>
              <a:off x="1934762" y="3721247"/>
              <a:ext cx="1865164" cy="1575289"/>
              <a:chOff x="1934762" y="3721247"/>
              <a:chExt cx="1865164" cy="1575289"/>
            </a:xfrm>
          </p:grpSpPr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C39B0C76-70D0-43AB-A4EA-7044C354E0D2}"/>
                  </a:ext>
                </a:extLst>
              </p:cNvPr>
              <p:cNvGrpSpPr/>
              <p:nvPr/>
            </p:nvGrpSpPr>
            <p:grpSpPr>
              <a:xfrm>
                <a:off x="1934762" y="3721247"/>
                <a:ext cx="1865164" cy="1575289"/>
                <a:chOff x="269577" y="1016804"/>
                <a:chExt cx="2933824" cy="2596947"/>
              </a:xfrm>
            </p:grpSpPr>
            <p:pic>
              <p:nvPicPr>
                <p:cNvPr id="14" name="図 13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577" y="1016804"/>
                  <a:ext cx="2933824" cy="2245818"/>
                </a:xfrm>
                <a:prstGeom prst="rect">
                  <a:avLst/>
                </a:prstGeom>
              </p:spPr>
            </p:pic>
            <p:sp>
              <p:nvSpPr>
                <p:cNvPr id="15" name="角丸四角形 14"/>
                <p:cNvSpPr/>
                <p:nvPr/>
              </p:nvSpPr>
              <p:spPr bwMode="gray">
                <a:xfrm>
                  <a:off x="564597" y="3185240"/>
                  <a:ext cx="2493818" cy="428511"/>
                </a:xfrm>
                <a:prstGeom prst="roundRect">
                  <a:avLst>
                    <a:gd name="adj" fmla="val 43388"/>
                  </a:avLst>
                </a:prstGeom>
                <a:solidFill>
                  <a:schemeClr val="tx2"/>
                </a:solidFill>
                <a:ln w="31750"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b="1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6" name="角丸四角形 15"/>
                <p:cNvSpPr/>
                <p:nvPr/>
              </p:nvSpPr>
              <p:spPr bwMode="white">
                <a:xfrm>
                  <a:off x="592883" y="3211068"/>
                  <a:ext cx="2439669" cy="389555"/>
                </a:xfrm>
                <a:prstGeom prst="roundRect">
                  <a:avLst>
                    <a:gd name="adj" fmla="val 45836"/>
                  </a:avLst>
                </a:prstGeom>
                <a:noFill/>
                <a:ln w="9525" cmpd="sng">
                  <a:solidFill>
                    <a:schemeClr val="bg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b="1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 bwMode="white">
                <a:xfrm>
                  <a:off x="734218" y="3208331"/>
                  <a:ext cx="2108002" cy="394021"/>
                </a:xfrm>
                <a:prstGeom prst="rect">
                  <a:avLst/>
                </a:prstGeom>
                <a:noFill/>
                <a:ln w="50800" cap="rnd" cmpd="sng">
                  <a:noFill/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400" b="1" dirty="0">
                      <a:solidFill>
                        <a:srgbClr val="FFFFFF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ヒラギノ角ゴ Pro W6"/>
                    </a:rPr>
                    <a:t>進 学</a:t>
                  </a:r>
                  <a:endParaRPr lang="en-US" altLang="ja-JP" sz="1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endParaRPr>
                </a:p>
              </p:txBody>
            </p:sp>
          </p:grpSp>
          <p:pic>
            <p:nvPicPr>
              <p:cNvPr id="27" name="Picture 2" descr="\\JILI03\jouhou\10消費者関連団体等連携\01生命保険協会\02地方事務室\01地方事務室との連携活動\H31\連携活動（副教材・中作）\mirai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1798" y="4233027"/>
                <a:ext cx="748433" cy="816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288A95A7-1305-1433-7348-D2282B3DBD20}"/>
              </a:ext>
            </a:extLst>
          </p:cNvPr>
          <p:cNvSpPr txBox="1">
            <a:spLocks/>
          </p:cNvSpPr>
          <p:nvPr/>
        </p:nvSpPr>
        <p:spPr>
          <a:xfrm>
            <a:off x="7035128" y="64567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2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1F17B36-26DF-41F9-9531-84DD3CFE24A3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3113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自分の身を守るために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305935" y="2180476"/>
            <a:ext cx="43921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288588" y="4691408"/>
            <a:ext cx="21960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494555" y="5853202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494555" y="4300077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cxnSpLocks/>
          </p:cNvCxnSpPr>
          <p:nvPr/>
        </p:nvCxnSpPr>
        <p:spPr>
          <a:xfrm>
            <a:off x="4512311" y="4281705"/>
            <a:ext cx="0" cy="157149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 bwMode="ltGray">
          <a:xfrm>
            <a:off x="4770925" y="1033918"/>
            <a:ext cx="4224726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社会保障制度</a:t>
            </a:r>
            <a:endParaRPr kumimoji="1" lang="en-US" altLang="ja-JP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社会保険等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endParaRPr lang="ja-JP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</a:t>
            </a:r>
          </a:p>
          <a:p>
            <a:pPr algn="ctr"/>
            <a:endParaRPr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2" name="テキスト ボックス 21"/>
          <p:cNvSpPr txBox="1"/>
          <p:nvPr/>
        </p:nvSpPr>
        <p:spPr bwMode="ltGray">
          <a:xfrm>
            <a:off x="4733859" y="3906064"/>
            <a:ext cx="4224730" cy="113877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 anchor="ctr">
            <a:spAutoFit/>
          </a:bodyPr>
          <a:lstStyle/>
          <a:p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　　　　　預貯金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07562" y="956948"/>
            <a:ext cx="895647" cy="5261195"/>
          </a:xfrm>
          <a:prstGeom prst="roundRect">
            <a:avLst>
              <a:gd name="adj" fmla="val 50000"/>
            </a:avLst>
          </a:prstGeom>
          <a:solidFill>
            <a:srgbClr val="799AB4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-158363" y="1677103"/>
            <a:ext cx="1827496" cy="3820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ス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ク</a:t>
            </a:r>
          </a:p>
        </p:txBody>
      </p:sp>
      <p:sp>
        <p:nvSpPr>
          <p:cNvPr id="5" name="ホームベース 4"/>
          <p:cNvSpPr/>
          <p:nvPr/>
        </p:nvSpPr>
        <p:spPr>
          <a:xfrm rot="10800000">
            <a:off x="1449443" y="1711515"/>
            <a:ext cx="2956744" cy="92456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ホームベース 31"/>
          <p:cNvSpPr/>
          <p:nvPr/>
        </p:nvSpPr>
        <p:spPr>
          <a:xfrm rot="10800000">
            <a:off x="1349191" y="4281705"/>
            <a:ext cx="2956744" cy="924567"/>
          </a:xfrm>
          <a:prstGeom prst="homePlate">
            <a:avLst/>
          </a:prstGeom>
          <a:solidFill>
            <a:srgbClr val="CBCADB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812945" y="183481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①公的保障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749307" y="441199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②私的保障</a:t>
            </a:r>
          </a:p>
        </p:txBody>
      </p:sp>
      <p:sp>
        <p:nvSpPr>
          <p:cNvPr id="36" name="円/楕円 35"/>
          <p:cNvSpPr/>
          <p:nvPr/>
        </p:nvSpPr>
        <p:spPr bwMode="ltGray">
          <a:xfrm>
            <a:off x="3343719" y="2472526"/>
            <a:ext cx="981818" cy="11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国など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8" name="円/楕円 37"/>
          <p:cNvSpPr/>
          <p:nvPr/>
        </p:nvSpPr>
        <p:spPr bwMode="ltGray">
          <a:xfrm>
            <a:off x="3320967" y="5089079"/>
            <a:ext cx="981818" cy="9681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自分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4" name="テキスト ボックス 3"/>
          <p:cNvSpPr txBox="1">
            <a:spLocks noChangeArrowheads="1"/>
          </p:cNvSpPr>
          <p:nvPr/>
        </p:nvSpPr>
        <p:spPr bwMode="auto">
          <a:xfrm>
            <a:off x="4923839" y="2527102"/>
            <a:ext cx="1796397" cy="454160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公的医療保険</a:t>
            </a:r>
          </a:p>
        </p:txBody>
      </p:sp>
      <p:sp>
        <p:nvSpPr>
          <p:cNvPr id="42" name="角丸四角形 41"/>
          <p:cNvSpPr>
            <a:spLocks/>
          </p:cNvSpPr>
          <p:nvPr/>
        </p:nvSpPr>
        <p:spPr>
          <a:xfrm>
            <a:off x="4920544" y="2595051"/>
            <a:ext cx="1962744" cy="933554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804" y="2780093"/>
            <a:ext cx="923312" cy="748498"/>
          </a:xfrm>
          <a:prstGeom prst="rect">
            <a:avLst/>
          </a:prstGeom>
          <a:ln>
            <a:noFill/>
          </a:ln>
        </p:spPr>
      </p:pic>
      <p:sp>
        <p:nvSpPr>
          <p:cNvPr id="40" name="テキスト ボックス 3"/>
          <p:cNvSpPr txBox="1">
            <a:spLocks noChangeArrowheads="1"/>
          </p:cNvSpPr>
          <p:nvPr/>
        </p:nvSpPr>
        <p:spPr bwMode="auto">
          <a:xfrm>
            <a:off x="4826939" y="2051152"/>
            <a:ext cx="2507667" cy="654545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主な社会保険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endParaRPr lang="ja-JP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5C171C1-DD3F-4B4B-8777-69A1B83643E1}"/>
              </a:ext>
            </a:extLst>
          </p:cNvPr>
          <p:cNvGrpSpPr/>
          <p:nvPr/>
        </p:nvGrpSpPr>
        <p:grpSpPr>
          <a:xfrm>
            <a:off x="4733859" y="5159229"/>
            <a:ext cx="4234258" cy="1384995"/>
            <a:chOff x="4745149" y="4082005"/>
            <a:chExt cx="4234258" cy="1838141"/>
          </a:xfrm>
        </p:grpSpPr>
        <p:sp>
          <p:nvSpPr>
            <p:cNvPr id="21" name="テキスト ボックス 20"/>
            <p:cNvSpPr txBox="1"/>
            <p:nvPr/>
          </p:nvSpPr>
          <p:spPr bwMode="ltGray">
            <a:xfrm>
              <a:off x="4745149" y="4082005"/>
              <a:ext cx="4234258" cy="1838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accent4">
                  <a:lumMod val="75000"/>
                </a:schemeClr>
              </a:solidFill>
              <a:miter lim="800000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民間保険</a:t>
              </a:r>
              <a:endPara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pic>
          <p:nvPicPr>
            <p:cNvPr id="43" name="図 42" descr="おもちゃ, 人形, 写真, 異なる が含まれている画像&#10;&#10;自動的に生成された説明">
              <a:extLst>
                <a:ext uri="{FF2B5EF4-FFF2-40B4-BE49-F238E27FC236}">
                  <a16:creationId xmlns:a16="http://schemas.microsoft.com/office/drawing/2014/main" id="{249EBBCF-A1D3-454F-B37F-2E38DF597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7873" y="4803066"/>
              <a:ext cx="1168671" cy="996086"/>
            </a:xfrm>
            <a:prstGeom prst="rect">
              <a:avLst/>
            </a:prstGeom>
          </p:spPr>
        </p:pic>
      </p:grpSp>
      <p:sp>
        <p:nvSpPr>
          <p:cNvPr id="48" name="角丸四角形吹き出し 47"/>
          <p:cNvSpPr/>
          <p:nvPr/>
        </p:nvSpPr>
        <p:spPr>
          <a:xfrm>
            <a:off x="1357482" y="5497340"/>
            <a:ext cx="1803415" cy="510276"/>
          </a:xfrm>
          <a:prstGeom prst="wedgeRoundRectCallout">
            <a:avLst>
              <a:gd name="adj1" fmla="val -2868"/>
              <a:gd name="adj2" fmla="val -94067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本人の意思</a:t>
            </a:r>
          </a:p>
        </p:txBody>
      </p:sp>
      <p:sp>
        <p:nvSpPr>
          <p:cNvPr id="50" name="角丸四角形吹き出し 49"/>
          <p:cNvSpPr/>
          <p:nvPr/>
        </p:nvSpPr>
        <p:spPr>
          <a:xfrm>
            <a:off x="2383321" y="923323"/>
            <a:ext cx="2099560" cy="508411"/>
          </a:xfrm>
          <a:prstGeom prst="wedgeRoundRectCallout">
            <a:avLst>
              <a:gd name="adj1" fmla="val 2196"/>
              <a:gd name="adj2" fmla="val 10166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法で強制</a:t>
            </a:r>
            <a:endParaRPr kumimoji="1" lang="ja-JP" altLang="en-US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1" name="テキスト ボックス 3"/>
          <p:cNvSpPr txBox="1">
            <a:spLocks noChangeArrowheads="1"/>
          </p:cNvSpPr>
          <p:nvPr/>
        </p:nvSpPr>
        <p:spPr bwMode="auto">
          <a:xfrm>
            <a:off x="7043374" y="2395863"/>
            <a:ext cx="1590869" cy="675366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公的年金保険</a:t>
            </a:r>
          </a:p>
        </p:txBody>
      </p:sp>
      <p:sp>
        <p:nvSpPr>
          <p:cNvPr id="37" name="角丸四角形 36"/>
          <p:cNvSpPr>
            <a:spLocks/>
          </p:cNvSpPr>
          <p:nvPr/>
        </p:nvSpPr>
        <p:spPr>
          <a:xfrm>
            <a:off x="6948608" y="2565945"/>
            <a:ext cx="1962532" cy="962659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4E0D7E55-2E3F-4913-8027-BF60ECB5B6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8807" y="2857614"/>
            <a:ext cx="415118" cy="634070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D87FEFA-355A-474F-8CB0-7E1DE55FE7E3}"/>
              </a:ext>
            </a:extLst>
          </p:cNvPr>
          <p:cNvSpPr/>
          <p:nvPr/>
        </p:nvSpPr>
        <p:spPr>
          <a:xfrm>
            <a:off x="4652421" y="5089079"/>
            <a:ext cx="4456083" cy="147882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BFD6ACC4-295B-4BDF-8C17-061FD5D9DB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492" y="3940504"/>
            <a:ext cx="823360" cy="1084037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786F7A7A-4FC6-45CA-B9E2-685FBA05835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152" y="5328743"/>
            <a:ext cx="822041" cy="1083600"/>
          </a:xfrm>
          <a:prstGeom prst="rect">
            <a:avLst/>
          </a:prstGeom>
        </p:spPr>
      </p:pic>
      <p:pic>
        <p:nvPicPr>
          <p:cNvPr id="1026" name="Picture 2" descr="保険証のかわいいフリーイラスト素材">
            <a:extLst>
              <a:ext uri="{FF2B5EF4-FFF2-40B4-BE49-F238E27FC236}">
                <a16:creationId xmlns:a16="http://schemas.microsoft.com/office/drawing/2014/main" id="{7D46D89B-CC82-4924-AD8A-75865DE19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99" y="2909065"/>
            <a:ext cx="733812" cy="5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BD59399-FCC3-9B70-5481-6C3EBC88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666" y="6531175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20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0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8" grpId="0" animBg="1"/>
      <p:bldP spid="5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ED2D9EC-3DF3-43EA-A2B7-33018B2A4003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200416" y="1063641"/>
            <a:ext cx="3950897" cy="2335610"/>
          </a:xfrm>
          <a:prstGeom prst="round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人の部員がいる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サッカーチーム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005388" y="4039211"/>
            <a:ext cx="3950722" cy="2335610"/>
            <a:chOff x="5005388" y="4039211"/>
            <a:chExt cx="3467100" cy="2335610"/>
          </a:xfrm>
        </p:grpSpPr>
        <p:sp>
          <p:nvSpPr>
            <p:cNvPr id="15" name="角丸四角形 14"/>
            <p:cNvSpPr/>
            <p:nvPr/>
          </p:nvSpPr>
          <p:spPr>
            <a:xfrm>
              <a:off x="5005388" y="4039211"/>
              <a:ext cx="3467100" cy="2335610"/>
            </a:xfrm>
            <a:prstGeom prst="round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治療にかかる費用は</a:t>
              </a:r>
              <a:endPara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１人</a:t>
              </a: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10,000</a:t>
              </a:r>
              <a:r>
                <a:rPr kumimoji="1"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円</a:t>
              </a:r>
              <a:endPara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grpSp>
          <p:nvGrpSpPr>
            <p:cNvPr id="34" name="図形グループ 33"/>
            <p:cNvGrpSpPr/>
            <p:nvPr/>
          </p:nvGrpSpPr>
          <p:grpSpPr>
            <a:xfrm>
              <a:off x="6005876" y="5520154"/>
              <a:ext cx="1452563" cy="559691"/>
              <a:chOff x="6005876" y="5641383"/>
              <a:chExt cx="1452563" cy="559691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6005876" y="5641383"/>
                <a:ext cx="1452563" cy="559691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テキスト ボックス 4"/>
              <p:cNvSpPr txBox="1"/>
              <p:nvPr/>
            </p:nvSpPr>
            <p:spPr>
              <a:xfrm>
                <a:off x="6296872" y="5868800"/>
                <a:ext cx="3513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ヒラギノ丸ゴ Pro W4"/>
                    <a:ea typeface="ヒラギノ丸ゴ Pro W4"/>
                    <a:cs typeface="ヒラギノ丸ゴ Pro W4"/>
                  </a:rPr>
                  <a:t>●</a:t>
                </a:r>
                <a:endParaRPr kumimoji="1" lang="ja-JP" altLang="en-US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6543243" y="5714287"/>
                <a:ext cx="372732" cy="407206"/>
              </a:xfrm>
              <a:prstGeom prst="ellipse">
                <a:avLst/>
              </a:prstGeom>
              <a:solidFill>
                <a:schemeClr val="bg1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6040391" y="5764374"/>
                <a:ext cx="60785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50" b="1" dirty="0">
                    <a:latin typeface="ヒラギノ丸ゴ Pro W4"/>
                    <a:ea typeface="ヒラギノ丸ゴ Pro W4"/>
                    <a:cs typeface="ヒラギノ丸ゴ Pro W4"/>
                  </a:rPr>
                  <a:t>壱万円</a:t>
                </a:r>
              </a:p>
            </p:txBody>
          </p:sp>
        </p:grpSp>
      </p:grpSp>
      <p:sp>
        <p:nvSpPr>
          <p:cNvPr id="27" name="右矢印 26"/>
          <p:cNvSpPr/>
          <p:nvPr/>
        </p:nvSpPr>
        <p:spPr bwMode="gray">
          <a:xfrm>
            <a:off x="4373679" y="1989130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 bwMode="gray">
          <a:xfrm>
            <a:off x="4373679" y="5035522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 bwMode="gray">
          <a:xfrm rot="8166730">
            <a:off x="4373679" y="3494655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図形グループ 6"/>
          <p:cNvGrpSpPr/>
          <p:nvPr/>
        </p:nvGrpSpPr>
        <p:grpSpPr>
          <a:xfrm>
            <a:off x="152791" y="4070635"/>
            <a:ext cx="3998522" cy="2387215"/>
            <a:chOff x="690543" y="4191864"/>
            <a:chExt cx="3467100" cy="2387215"/>
          </a:xfrm>
        </p:grpSpPr>
        <p:sp>
          <p:nvSpPr>
            <p:cNvPr id="14" name="角丸四角形 13"/>
            <p:cNvSpPr/>
            <p:nvPr/>
          </p:nvSpPr>
          <p:spPr>
            <a:xfrm>
              <a:off x="690543" y="4191864"/>
              <a:ext cx="3467100" cy="2335610"/>
            </a:xfrm>
            <a:prstGeom prst="round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9740" y="5246884"/>
              <a:ext cx="1152541" cy="1332195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1113022" y="4321849"/>
              <a:ext cx="26634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対策をしても</a:t>
              </a:r>
              <a:endPara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ケガは減らない</a:t>
              </a: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…</a:t>
              </a:r>
            </a:p>
          </p:txBody>
        </p:sp>
      </p:grpSp>
      <p:sp>
        <p:nvSpPr>
          <p:cNvPr id="35" name="正方形/長方形 34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保険のしくみ①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9FCA747-DC48-494A-A666-503A268B8915}"/>
              </a:ext>
            </a:extLst>
          </p:cNvPr>
          <p:cNvGrpSpPr/>
          <p:nvPr/>
        </p:nvGrpSpPr>
        <p:grpSpPr>
          <a:xfrm>
            <a:off x="5005388" y="1063641"/>
            <a:ext cx="3950722" cy="2335610"/>
            <a:chOff x="5005388" y="1063641"/>
            <a:chExt cx="3950722" cy="2335610"/>
          </a:xfrm>
        </p:grpSpPr>
        <p:grpSp>
          <p:nvGrpSpPr>
            <p:cNvPr id="6" name="図形グループ 5"/>
            <p:cNvGrpSpPr/>
            <p:nvPr/>
          </p:nvGrpSpPr>
          <p:grpSpPr>
            <a:xfrm>
              <a:off x="5005388" y="1063641"/>
              <a:ext cx="3950722" cy="2335610"/>
              <a:chOff x="5005388" y="1261070"/>
              <a:chExt cx="3467100" cy="2335610"/>
            </a:xfrm>
          </p:grpSpPr>
          <p:sp>
            <p:nvSpPr>
              <p:cNvPr id="13" name="角丸四角形 12"/>
              <p:cNvSpPr/>
              <p:nvPr/>
            </p:nvSpPr>
            <p:spPr>
              <a:xfrm>
                <a:off x="5005388" y="1261070"/>
                <a:ext cx="3467100" cy="2335610"/>
              </a:xfrm>
              <a:prstGeom prst="roundRect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5231842" y="1375530"/>
                <a:ext cx="2155459" cy="2205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毎年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en-US" altLang="ja-JP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5</a:t>
                </a: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人の部員が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骨折を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している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</p:grpSp>
        <p:pic>
          <p:nvPicPr>
            <p:cNvPr id="11" name="図 10" descr="椅子, テーブル, マグカップ が含まれている画像&#10;&#10;自動的に生成された説明">
              <a:extLst>
                <a:ext uri="{FF2B5EF4-FFF2-40B4-BE49-F238E27FC236}">
                  <a16:creationId xmlns:a16="http://schemas.microsoft.com/office/drawing/2014/main" id="{CEF9BF96-5F9D-4A73-AF55-27F2F95AF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8557" y="1281043"/>
              <a:ext cx="682764" cy="1999206"/>
            </a:xfrm>
            <a:prstGeom prst="rect">
              <a:avLst/>
            </a:prstGeom>
          </p:spPr>
        </p:pic>
      </p:grp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B1B85F8B-964A-4F48-CC80-35DF5573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21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1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2E65E61-70D3-4FF4-9C12-1BD61FDE66F0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880128" y="1092556"/>
            <a:ext cx="4138612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治療にかかる費用は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全員分で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10,000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 </a:t>
            </a:r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×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</a:t>
            </a:r>
            <a:r>
              <a:rPr kumimoji="1"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37995" y="1092556"/>
            <a:ext cx="3946653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全員で治療</a:t>
            </a: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にかかる</a:t>
            </a:r>
            <a:endParaRPr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費用を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準備すれば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よいのでは？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880128" y="3986858"/>
            <a:ext cx="4138612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骨折した生徒は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10,000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を受け取り、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治療費にあてる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37995" y="3986858"/>
            <a:ext cx="3933953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50,000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÷100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8" name="右矢印 17"/>
          <p:cNvSpPr/>
          <p:nvPr/>
        </p:nvSpPr>
        <p:spPr bwMode="gray">
          <a:xfrm>
            <a:off x="5577403" y="2869784"/>
            <a:ext cx="456570" cy="3964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033975" y="2770757"/>
            <a:ext cx="21243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50,000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20" name="右矢印 19"/>
          <p:cNvSpPr/>
          <p:nvPr/>
        </p:nvSpPr>
        <p:spPr bwMode="gray">
          <a:xfrm>
            <a:off x="617209" y="5336931"/>
            <a:ext cx="415064" cy="3964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117511" y="4996555"/>
            <a:ext cx="27665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人あたり</a:t>
            </a:r>
            <a:endParaRPr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年間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26" name="右矢印 25"/>
          <p:cNvSpPr/>
          <p:nvPr/>
        </p:nvSpPr>
        <p:spPr bwMode="gray">
          <a:xfrm>
            <a:off x="4336101" y="1873963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 bwMode="gray">
          <a:xfrm>
            <a:off x="4336101" y="4996555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 bwMode="gray">
          <a:xfrm rot="8166730">
            <a:off x="4336101" y="3493788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保険のしくみ②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F992663-3CAC-D01B-0C50-6C7B88A1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22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20" grpId="0" animBg="1"/>
      <p:bldP spid="21" grpId="0"/>
      <p:bldP spid="26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D6FBE789-63A5-4C93-B98C-93F3AF034C1F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③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00627" y="5668523"/>
            <a:ext cx="8204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骨折した</a:t>
            </a:r>
            <a:r>
              <a:rPr kumimoji="1"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</a:t>
            </a:r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人は</a:t>
            </a: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10,000</a:t>
            </a:r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円ずつ受け取り、治療費を支払える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528AA83-7FE6-4289-A312-2D1F4F8C0584}"/>
              </a:ext>
            </a:extLst>
          </p:cNvPr>
          <p:cNvGrpSpPr/>
          <p:nvPr/>
        </p:nvGrpSpPr>
        <p:grpSpPr>
          <a:xfrm>
            <a:off x="461964" y="772874"/>
            <a:ext cx="8258703" cy="2352651"/>
            <a:chOff x="461964" y="772874"/>
            <a:chExt cx="8258703" cy="2352651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6191915" y="2725415"/>
              <a:ext cx="145934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100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人</a:t>
              </a:r>
              <a:endPara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F328CB0E-9DA6-4669-A3FB-B47A69976753}"/>
                </a:ext>
              </a:extLst>
            </p:cNvPr>
            <p:cNvGrpSpPr/>
            <p:nvPr/>
          </p:nvGrpSpPr>
          <p:grpSpPr>
            <a:xfrm>
              <a:off x="461964" y="772874"/>
              <a:ext cx="8258703" cy="2126182"/>
              <a:chOff x="461964" y="772874"/>
              <a:chExt cx="8258703" cy="2126182"/>
            </a:xfrm>
          </p:grpSpPr>
          <p:sp>
            <p:nvSpPr>
              <p:cNvPr id="11" name="正方形/長方形 10"/>
              <p:cNvSpPr/>
              <p:nvPr/>
            </p:nvSpPr>
            <p:spPr>
              <a:xfrm>
                <a:off x="461964" y="772874"/>
                <a:ext cx="8258703" cy="725182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40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ケガに備えるために</a:t>
                </a:r>
                <a:r>
                  <a:rPr lang="en-US" altLang="ja-JP" sz="40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……</a:t>
                </a:r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89920" y="1690110"/>
                <a:ext cx="2986479" cy="909235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それぞれが</a:t>
                </a:r>
                <a:endPara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/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出し合う費用</a:t>
                </a:r>
                <a:endPara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9882" y="1455186"/>
                <a:ext cx="1174157" cy="1179542"/>
              </a:xfrm>
              <a:prstGeom prst="rect">
                <a:avLst/>
              </a:prstGeom>
            </p:spPr>
          </p:pic>
          <p:pic>
            <p:nvPicPr>
              <p:cNvPr id="25" name="図 24"/>
              <p:cNvPicPr>
                <a:picLocks noChangeAspect="1"/>
              </p:cNvPicPr>
              <p:nvPr/>
            </p:nvPicPr>
            <p:blipFill rotWithShape="1">
              <a:blip r:embed="rId3"/>
              <a:srcRect t="15566"/>
              <a:stretch/>
            </p:blipFill>
            <p:spPr>
              <a:xfrm>
                <a:off x="6450330" y="1190859"/>
                <a:ext cx="794373" cy="1708197"/>
              </a:xfrm>
              <a:prstGeom prst="rect">
                <a:avLst/>
              </a:prstGeom>
            </p:spPr>
          </p:pic>
          <p:sp>
            <p:nvSpPr>
              <p:cNvPr id="41" name="乗算記号 40"/>
              <p:cNvSpPr/>
              <p:nvPr/>
            </p:nvSpPr>
            <p:spPr>
              <a:xfrm>
                <a:off x="5393683" y="1701456"/>
                <a:ext cx="687003" cy="687003"/>
              </a:xfrm>
              <a:prstGeom prst="mathMultiply">
                <a:avLst>
                  <a:gd name="adj1" fmla="val 11020"/>
                </a:avLst>
              </a:prstGeom>
              <a:solidFill>
                <a:srgbClr val="17375E"/>
              </a:solidFill>
              <a:ln w="31750">
                <a:solidFill>
                  <a:srgbClr val="17375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6" name="右矢印 65"/>
          <p:cNvSpPr/>
          <p:nvPr/>
        </p:nvSpPr>
        <p:spPr bwMode="gray">
          <a:xfrm rot="5400000">
            <a:off x="4175336" y="2741030"/>
            <a:ext cx="555134" cy="1129384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3175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43"/>
          <p:cNvSpPr/>
          <p:nvPr/>
        </p:nvSpPr>
        <p:spPr bwMode="white">
          <a:xfrm>
            <a:off x="1503087" y="5315609"/>
            <a:ext cx="372732" cy="407206"/>
          </a:xfrm>
          <a:prstGeom prst="ellipse">
            <a:avLst/>
          </a:prstGeom>
          <a:solidFill>
            <a:schemeClr val="bg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F71646E-C48F-4292-AA65-D90D6423EE76}"/>
              </a:ext>
            </a:extLst>
          </p:cNvPr>
          <p:cNvGrpSpPr/>
          <p:nvPr/>
        </p:nvGrpSpPr>
        <p:grpSpPr>
          <a:xfrm>
            <a:off x="1351279" y="3744977"/>
            <a:ext cx="1057205" cy="1923546"/>
            <a:chOff x="1175490" y="3744977"/>
            <a:chExt cx="1057205" cy="1923546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FC7FB609-190F-4831-A1C2-F849D5C5924A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4" name="図 13" descr="アイコン&#10;&#10;自動的に生成された説明">
                <a:extLst>
                  <a:ext uri="{FF2B5EF4-FFF2-40B4-BE49-F238E27FC236}">
                    <a16:creationId xmlns:a16="http://schemas.microsoft.com/office/drawing/2014/main" id="{3EA870D2-38D0-4EDC-A155-365948F83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76" name="乗算記号 69"/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90FE5F1E-EF7E-4E20-B023-B180366633C4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00" name="正方形/長方形 99"/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2" name="テキスト ボックス 101"/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sp>
        <p:nvSpPr>
          <p:cNvPr id="49" name="正方形/長方形 48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F6F526A6-DE36-4EAE-A340-11AED47A87F1}"/>
              </a:ext>
            </a:extLst>
          </p:cNvPr>
          <p:cNvGrpSpPr/>
          <p:nvPr/>
        </p:nvGrpSpPr>
        <p:grpSpPr>
          <a:xfrm>
            <a:off x="2635768" y="3744977"/>
            <a:ext cx="1057205" cy="1923546"/>
            <a:chOff x="1175490" y="3744977"/>
            <a:chExt cx="1057205" cy="1923546"/>
          </a:xfrm>
        </p:grpSpPr>
        <p:grpSp>
          <p:nvGrpSpPr>
            <p:cNvPr id="113" name="グループ化 112">
              <a:extLst>
                <a:ext uri="{FF2B5EF4-FFF2-40B4-BE49-F238E27FC236}">
                  <a16:creationId xmlns:a16="http://schemas.microsoft.com/office/drawing/2014/main" id="{08073AB3-7C94-4EB9-868C-74A7E008E5F0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17" name="図 116" descr="アイコン&#10;&#10;自動的に生成された説明">
                <a:extLst>
                  <a:ext uri="{FF2B5EF4-FFF2-40B4-BE49-F238E27FC236}">
                    <a16:creationId xmlns:a16="http://schemas.microsoft.com/office/drawing/2014/main" id="{69EAE735-919E-450A-AE8F-D1E892B32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18" name="乗算記号 69">
                <a:extLst>
                  <a:ext uri="{FF2B5EF4-FFF2-40B4-BE49-F238E27FC236}">
                    <a16:creationId xmlns:a16="http://schemas.microsoft.com/office/drawing/2014/main" id="{1673167E-6825-4920-AC5A-FF74804E5B3B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1F0986DF-0D36-4AEE-8748-FB5655D974E6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15" name="正方形/長方形 114">
                <a:extLst>
                  <a:ext uri="{FF2B5EF4-FFF2-40B4-BE49-F238E27FC236}">
                    <a16:creationId xmlns:a16="http://schemas.microsoft.com/office/drawing/2014/main" id="{557031C2-8A98-4D6D-B801-8722F041D56A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A6426DD6-C692-41D5-8940-8948E5741490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A19EA518-7786-49FB-90AA-0A691F917168}"/>
              </a:ext>
            </a:extLst>
          </p:cNvPr>
          <p:cNvGrpSpPr/>
          <p:nvPr/>
        </p:nvGrpSpPr>
        <p:grpSpPr>
          <a:xfrm>
            <a:off x="3920258" y="3744977"/>
            <a:ext cx="1057205" cy="1923546"/>
            <a:chOff x="1175490" y="3744977"/>
            <a:chExt cx="1057205" cy="1923546"/>
          </a:xfrm>
        </p:grpSpPr>
        <p:grpSp>
          <p:nvGrpSpPr>
            <p:cNvPr id="120" name="グループ化 119">
              <a:extLst>
                <a:ext uri="{FF2B5EF4-FFF2-40B4-BE49-F238E27FC236}">
                  <a16:creationId xmlns:a16="http://schemas.microsoft.com/office/drawing/2014/main" id="{08688397-8AA9-4B66-AC4F-B96432E16E85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24" name="図 123" descr="アイコン&#10;&#10;自動的に生成された説明">
                <a:extLst>
                  <a:ext uri="{FF2B5EF4-FFF2-40B4-BE49-F238E27FC236}">
                    <a16:creationId xmlns:a16="http://schemas.microsoft.com/office/drawing/2014/main" id="{9B222935-CB3A-4E6F-92AB-0716ECBF9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25" name="乗算記号 69">
                <a:extLst>
                  <a:ext uri="{FF2B5EF4-FFF2-40B4-BE49-F238E27FC236}">
                    <a16:creationId xmlns:a16="http://schemas.microsoft.com/office/drawing/2014/main" id="{C54284E7-2995-4902-A7D9-2D6535FCAA1B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1" name="グループ化 120">
              <a:extLst>
                <a:ext uri="{FF2B5EF4-FFF2-40B4-BE49-F238E27FC236}">
                  <a16:creationId xmlns:a16="http://schemas.microsoft.com/office/drawing/2014/main" id="{E00C5FA9-F3CB-496E-8925-331CD91E697A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22" name="正方形/長方形 121">
                <a:extLst>
                  <a:ext uri="{FF2B5EF4-FFF2-40B4-BE49-F238E27FC236}">
                    <a16:creationId xmlns:a16="http://schemas.microsoft.com/office/drawing/2014/main" id="{81DC97FB-AEE9-4A39-A179-4DE3B6E4184E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D7CA0C0D-CE5E-4AEB-9AB1-79348178BED7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C05C5236-5C82-4BE9-91D6-B3AF6160256C}"/>
              </a:ext>
            </a:extLst>
          </p:cNvPr>
          <p:cNvGrpSpPr/>
          <p:nvPr/>
        </p:nvGrpSpPr>
        <p:grpSpPr>
          <a:xfrm>
            <a:off x="5204748" y="3744977"/>
            <a:ext cx="1057205" cy="1923546"/>
            <a:chOff x="1175490" y="3744977"/>
            <a:chExt cx="1057205" cy="1923546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39DCDEB9-38E7-46A6-808D-5F462DE1C0BE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31" name="図 130" descr="アイコン&#10;&#10;自動的に生成された説明">
                <a:extLst>
                  <a:ext uri="{FF2B5EF4-FFF2-40B4-BE49-F238E27FC236}">
                    <a16:creationId xmlns:a16="http://schemas.microsoft.com/office/drawing/2014/main" id="{083676B5-3D9E-4AEE-B894-EBCE6F9D9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32" name="乗算記号 69">
                <a:extLst>
                  <a:ext uri="{FF2B5EF4-FFF2-40B4-BE49-F238E27FC236}">
                    <a16:creationId xmlns:a16="http://schemas.microsoft.com/office/drawing/2014/main" id="{A581DD56-3046-4BD4-8E5C-FE19A3170583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1B251524-A8C9-4B1E-AB18-D7B918B5C7B9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29" name="正方形/長方形 128">
                <a:extLst>
                  <a:ext uri="{FF2B5EF4-FFF2-40B4-BE49-F238E27FC236}">
                    <a16:creationId xmlns:a16="http://schemas.microsoft.com/office/drawing/2014/main" id="{18B30357-5E3D-4CEE-AA9D-B505D9A591E0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B7B0A91E-6D66-455A-8351-C01868F2D0B8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0257CFE0-DAD2-4A4E-A9D2-1E549D0B3676}"/>
              </a:ext>
            </a:extLst>
          </p:cNvPr>
          <p:cNvGrpSpPr/>
          <p:nvPr/>
        </p:nvGrpSpPr>
        <p:grpSpPr>
          <a:xfrm>
            <a:off x="6489237" y="3744977"/>
            <a:ext cx="1057205" cy="1923546"/>
            <a:chOff x="1175490" y="3744977"/>
            <a:chExt cx="1057205" cy="1923546"/>
          </a:xfrm>
        </p:grpSpPr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613C7528-DCFC-4E6C-BF66-8579CCAA8E04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38" name="図 137" descr="アイコン&#10;&#10;自動的に生成された説明">
                <a:extLst>
                  <a:ext uri="{FF2B5EF4-FFF2-40B4-BE49-F238E27FC236}">
                    <a16:creationId xmlns:a16="http://schemas.microsoft.com/office/drawing/2014/main" id="{0BD681D5-33C6-48BB-9BD1-475AE453E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39" name="乗算記号 69">
                <a:extLst>
                  <a:ext uri="{FF2B5EF4-FFF2-40B4-BE49-F238E27FC236}">
                    <a16:creationId xmlns:a16="http://schemas.microsoft.com/office/drawing/2014/main" id="{F19148B4-0D5E-4A99-A56C-936A3E5A61B7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35" name="グループ化 134">
              <a:extLst>
                <a:ext uri="{FF2B5EF4-FFF2-40B4-BE49-F238E27FC236}">
                  <a16:creationId xmlns:a16="http://schemas.microsoft.com/office/drawing/2014/main" id="{071EBC54-3D61-42BE-B280-F533E043E849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36" name="正方形/長方形 135">
                <a:extLst>
                  <a:ext uri="{FF2B5EF4-FFF2-40B4-BE49-F238E27FC236}">
                    <a16:creationId xmlns:a16="http://schemas.microsoft.com/office/drawing/2014/main" id="{3CAEEA87-61B6-4362-9CEB-8FBF50E3A534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DEB12449-04FE-4DA2-812A-0CADFA1D5B04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675C531E-5174-B87F-DEA4-2B175A05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23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4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生命保険と損害保険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797050" y="914399"/>
            <a:ext cx="3420000" cy="5419725"/>
          </a:xfrm>
          <a:prstGeom prst="roundRect">
            <a:avLst>
              <a:gd name="adj" fmla="val 3812"/>
            </a:avLst>
          </a:prstGeom>
          <a:solidFill>
            <a:srgbClr val="DBEFE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295900" y="914399"/>
            <a:ext cx="3420000" cy="5419725"/>
          </a:xfrm>
          <a:prstGeom prst="roundRect">
            <a:avLst>
              <a:gd name="adj" fmla="val 3409"/>
            </a:avLst>
          </a:prstGeom>
          <a:solidFill>
            <a:srgbClr val="E5F2D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989076"/>
              </p:ext>
            </p:extLst>
          </p:nvPr>
        </p:nvGraphicFramePr>
        <p:xfrm>
          <a:off x="431799" y="865200"/>
          <a:ext cx="8364535" cy="5844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6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7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301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生命保険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損害保険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7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対象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i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i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75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受取額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あらかじめ約束した</a:t>
                      </a:r>
                    </a:p>
                    <a:p>
                      <a:pPr algn="ctr"/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金額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事故により発生した</a:t>
                      </a:r>
                    </a:p>
                    <a:p>
                      <a:pPr algn="ctr"/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損害額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7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備えられる</a:t>
                      </a:r>
                      <a:endParaRPr kumimoji="1" lang="en-US" altLang="ja-JP" sz="2000" b="1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20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リスク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死亡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病気・ケガ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老後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介護　　　　　　　　　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</a:t>
                      </a:r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など</a:t>
                      </a:r>
                      <a:endParaRPr kumimoji="1" lang="en-US" altLang="ja-JP" sz="20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endParaRPr kumimoji="1" lang="en-US" altLang="ja-JP" sz="20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　　　　　　　　　  </a:t>
                      </a:r>
                    </a:p>
                  </a:txBody>
                  <a:tcPr marL="25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交通事故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火事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台風や地震　　　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</a:t>
                      </a:r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など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marL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411165" y="1517624"/>
            <a:ext cx="8364535" cy="755703"/>
          </a:xfrm>
          <a:prstGeom prst="roundRect">
            <a:avLst/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11164" y="2425727"/>
            <a:ext cx="8364535" cy="1273148"/>
          </a:xfrm>
          <a:prstGeom prst="roundRect">
            <a:avLst>
              <a:gd name="adj" fmla="val 11430"/>
            </a:avLst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11165" y="3845808"/>
            <a:ext cx="8364535" cy="2537516"/>
          </a:xfrm>
          <a:prstGeom prst="roundRect">
            <a:avLst>
              <a:gd name="adj" fmla="val 6915"/>
            </a:avLst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 descr="ウィンドウ, マグカップ, 挿絵 が含まれている画像&#10;&#10;自動的に生成された説明">
            <a:extLst>
              <a:ext uri="{FF2B5EF4-FFF2-40B4-BE49-F238E27FC236}">
                <a16:creationId xmlns:a16="http://schemas.microsoft.com/office/drawing/2014/main" id="{21EEB853-4BDB-40D7-ADD8-0C0DFBB4B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99" y="4398630"/>
            <a:ext cx="988531" cy="122207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849F068-6124-45C5-942D-F069BA489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175" y="5271356"/>
            <a:ext cx="1081770" cy="91459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220EA-4B80-45F3-A7AB-515EED1C6C74}"/>
              </a:ext>
            </a:extLst>
          </p:cNvPr>
          <p:cNvSpPr txBox="1"/>
          <p:nvPr/>
        </p:nvSpPr>
        <p:spPr>
          <a:xfrm>
            <a:off x="3223674" y="1565441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i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kumimoji="1" lang="ja-JP" altLang="en-US" sz="4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56503D4-3217-4F23-8884-3DBC5993FAB6}"/>
              </a:ext>
            </a:extLst>
          </p:cNvPr>
          <p:cNvSpPr txBox="1"/>
          <p:nvPr/>
        </p:nvSpPr>
        <p:spPr>
          <a:xfrm>
            <a:off x="6314799" y="1541532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i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モノ</a:t>
            </a:r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BA6DBDB3-CE10-85E2-591A-A87872D4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24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6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6843809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どのくらいの家族が契約しているの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?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コンテンツ プレースホルダー 1"/>
          <p:cNvSpPr txBox="1">
            <a:spLocks/>
          </p:cNvSpPr>
          <p:nvPr/>
        </p:nvSpPr>
        <p:spPr bwMode="auto">
          <a:xfrm>
            <a:off x="266700" y="1002948"/>
            <a:ext cx="8597900" cy="2426052"/>
          </a:xfrm>
          <a:prstGeom prst="rect">
            <a:avLst/>
          </a:prstGeom>
          <a:solidFill>
            <a:schemeClr val="bg1"/>
          </a:solidFill>
          <a:ln w="76200">
            <a:solidFill>
              <a:srgbClr val="339966"/>
            </a:solidFill>
            <a:miter lim="800000"/>
            <a:headEnd/>
            <a:tailEnd/>
          </a:ln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endParaRPr kumimoji="1" lang="en-US" altLang="ja-JP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問題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ja-JP" altLang="en-US" sz="4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国内で「生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命保険」</a:t>
            </a:r>
            <a:r>
              <a:rPr lang="ja-JP" altLang="en-US" sz="4000" b="1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を契</a:t>
            </a:r>
            <a:r>
              <a:rPr lang="ja-JP" altLang="en-US" sz="4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している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家族の割合は約何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%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？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 bwMode="auto">
          <a:xfrm>
            <a:off x="266700" y="4560928"/>
            <a:ext cx="4932477" cy="180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ja-JP" altLang="en-US" sz="3200" b="1" dirty="0">
                <a:solidFill>
                  <a:srgbClr val="3399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　</a:t>
            </a:r>
            <a:r>
              <a:rPr lang="en-US" altLang="ja-JP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89.8%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</a:t>
            </a:r>
          </a:p>
          <a:p>
            <a:pPr lvl="0" algn="ctr" eaLnBrk="1" hangingPunct="1">
              <a:lnSpc>
                <a:spcPts val="3500"/>
              </a:lnSpc>
              <a:buClr>
                <a:srgbClr val="4F81BD"/>
              </a:buClr>
              <a:buNone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　⇒　</a:t>
            </a:r>
            <a:r>
              <a:rPr lang="en-US" altLang="ja-JP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C.</a:t>
            </a: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90</a:t>
            </a: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％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＊生命保険文化センター「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2021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　生命保険に関する全国実態調査」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298" y="3638321"/>
            <a:ext cx="845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　　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　　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2" descr="\\JILI03\jouhou\10消費者関連団体等連携\01生命保険協会\02地方事務室\01地方事務室との連携活動\H31\連携活動（副教材・中作）\mirai.png">
            <a:extLst>
              <a:ext uri="{FF2B5EF4-FFF2-40B4-BE49-F238E27FC236}">
                <a16:creationId xmlns:a16="http://schemas.microsoft.com/office/drawing/2014/main" id="{4D4F5992-0DA6-4525-BA70-795EAC43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838" y="5251553"/>
            <a:ext cx="1166162" cy="12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形吹き出し 2"/>
          <p:cNvSpPr/>
          <p:nvPr/>
        </p:nvSpPr>
        <p:spPr>
          <a:xfrm>
            <a:off x="5268673" y="4628009"/>
            <a:ext cx="2709165" cy="1597938"/>
          </a:xfrm>
          <a:prstGeom prst="wedgeEllipseCallout">
            <a:avLst>
              <a:gd name="adj1" fmla="val 50937"/>
              <a:gd name="adj2" fmla="val 29166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</a:rPr>
              <a:t>1</a:t>
            </a:r>
            <a:r>
              <a:rPr kumimoji="1" lang="ja-JP" altLang="en-US" sz="2000" b="1" dirty="0">
                <a:solidFill>
                  <a:schemeClr val="tx1"/>
                </a:solidFill>
              </a:rPr>
              <a:t>件でも生命保険に加入している家族の割合だよ</a:t>
            </a:r>
            <a:r>
              <a:rPr lang="ja-JP" altLang="en-US" sz="2000" b="1" dirty="0">
                <a:solidFill>
                  <a:schemeClr val="tx1"/>
                </a:solidFill>
              </a:rPr>
              <a:t>。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CAE4FA80-D6E0-08C4-48F5-ABD56363E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25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様々な「民間保険」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F1F9A64F-D237-4DE8-BCF6-B04AD5452068}"/>
              </a:ext>
            </a:extLst>
          </p:cNvPr>
          <p:cNvGrpSpPr/>
          <p:nvPr/>
        </p:nvGrpSpPr>
        <p:grpSpPr>
          <a:xfrm>
            <a:off x="6190646" y="786701"/>
            <a:ext cx="2671861" cy="5823647"/>
            <a:chOff x="3271599" y="786701"/>
            <a:chExt cx="2671861" cy="5823647"/>
          </a:xfrm>
        </p:grpSpPr>
        <p:sp>
          <p:nvSpPr>
            <p:cNvPr id="41" name="正方形/長方形 40"/>
            <p:cNvSpPr/>
            <p:nvPr/>
          </p:nvSpPr>
          <p:spPr>
            <a:xfrm>
              <a:off x="3271599" y="786701"/>
              <a:ext cx="2629051" cy="582364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010BDACF-0DB4-4A7F-A731-D8F0B2582848}"/>
                </a:ext>
              </a:extLst>
            </p:cNvPr>
            <p:cNvGrpSpPr/>
            <p:nvPr/>
          </p:nvGrpSpPr>
          <p:grpSpPr>
            <a:xfrm>
              <a:off x="3342502" y="944267"/>
              <a:ext cx="2493818" cy="518498"/>
              <a:chOff x="3342502" y="934521"/>
              <a:chExt cx="2493818" cy="518498"/>
            </a:xfrm>
          </p:grpSpPr>
          <p:sp>
            <p:nvSpPr>
              <p:cNvPr id="12" name="角丸四角形 11"/>
              <p:cNvSpPr/>
              <p:nvPr/>
            </p:nvSpPr>
            <p:spPr>
              <a:xfrm>
                <a:off x="3342502" y="934521"/>
                <a:ext cx="2493818" cy="518498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535410" y="970384"/>
                <a:ext cx="2108002" cy="394021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自動車保険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4769" y="1687542"/>
              <a:ext cx="2648691" cy="1836894"/>
            </a:xfrm>
            <a:prstGeom prst="rect">
              <a:avLst/>
            </a:prstGeom>
          </p:spPr>
        </p:pic>
        <p:sp>
          <p:nvSpPr>
            <p:cNvPr id="27" name="テキスト ボックス 26"/>
            <p:cNvSpPr txBox="1"/>
            <p:nvPr/>
          </p:nvSpPr>
          <p:spPr>
            <a:xfrm>
              <a:off x="3278438" y="3777894"/>
              <a:ext cx="2655449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自動車で事故を起こした場合</a:t>
              </a:r>
              <a:r>
                <a:rPr lang="ja-JP" altLang="en-US" sz="3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、保険金が支払われる</a:t>
              </a:r>
              <a:endParaRPr lang="en-US" altLang="ja-JP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4DD1E665-F862-4A11-A974-231D9AB536D1}"/>
              </a:ext>
            </a:extLst>
          </p:cNvPr>
          <p:cNvGrpSpPr/>
          <p:nvPr/>
        </p:nvGrpSpPr>
        <p:grpSpPr>
          <a:xfrm>
            <a:off x="3310733" y="786704"/>
            <a:ext cx="2695523" cy="5823646"/>
            <a:chOff x="6036096" y="786704"/>
            <a:chExt cx="2695523" cy="5823646"/>
          </a:xfrm>
        </p:grpSpPr>
        <p:sp>
          <p:nvSpPr>
            <p:cNvPr id="42" name="正方形/長方形 41"/>
            <p:cNvSpPr/>
            <p:nvPr/>
          </p:nvSpPr>
          <p:spPr>
            <a:xfrm>
              <a:off x="6052745" y="786704"/>
              <a:ext cx="2629051" cy="58236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69C8EAD8-00AF-40C4-A531-CFCAB6492E7A}"/>
                </a:ext>
              </a:extLst>
            </p:cNvPr>
            <p:cNvGrpSpPr/>
            <p:nvPr/>
          </p:nvGrpSpPr>
          <p:grpSpPr>
            <a:xfrm>
              <a:off x="6112804" y="944267"/>
              <a:ext cx="2493818" cy="518498"/>
              <a:chOff x="6112804" y="954014"/>
              <a:chExt cx="2493818" cy="518498"/>
            </a:xfrm>
          </p:grpSpPr>
          <p:sp>
            <p:nvSpPr>
              <p:cNvPr id="18" name="角丸四角形 17"/>
              <p:cNvSpPr/>
              <p:nvPr/>
            </p:nvSpPr>
            <p:spPr>
              <a:xfrm>
                <a:off x="6112804" y="954014"/>
                <a:ext cx="2493818" cy="518498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6197615" y="988365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医療保険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6096" y="1687542"/>
              <a:ext cx="2695523" cy="2185169"/>
            </a:xfrm>
            <a:prstGeom prst="rect">
              <a:avLst/>
            </a:prstGeom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6158794" y="3777894"/>
              <a:ext cx="2488785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ja-JP" altLang="en-US" sz="3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病気やケガで</a:t>
              </a:r>
            </a:p>
            <a:p>
              <a:pPr>
                <a:defRPr/>
              </a:pPr>
              <a:r>
                <a:rPr lang="ja-JP" altLang="en-US" sz="3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入院や手術した場合</a:t>
              </a:r>
              <a:r>
                <a:rPr lang="ja-JP" altLang="en-US" sz="3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、</a:t>
              </a:r>
            </a:p>
            <a:p>
              <a:pPr>
                <a:defRPr/>
              </a:pPr>
              <a:r>
                <a:rPr lang="ja-JP" altLang="en-US" sz="3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保険金が支払われる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06990E7C-F0DA-47AF-B8CE-6C94FBCCDDCB}"/>
              </a:ext>
            </a:extLst>
          </p:cNvPr>
          <p:cNvGrpSpPr/>
          <p:nvPr/>
        </p:nvGrpSpPr>
        <p:grpSpPr>
          <a:xfrm>
            <a:off x="443757" y="786702"/>
            <a:ext cx="2682586" cy="5823648"/>
            <a:chOff x="443757" y="786702"/>
            <a:chExt cx="2682586" cy="5823648"/>
          </a:xfrm>
        </p:grpSpPr>
        <p:sp>
          <p:nvSpPr>
            <p:cNvPr id="40" name="正方形/長方形 39"/>
            <p:cNvSpPr/>
            <p:nvPr/>
          </p:nvSpPr>
          <p:spPr>
            <a:xfrm>
              <a:off x="497292" y="786702"/>
              <a:ext cx="2629051" cy="58236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3576062B-4E3F-46B5-A71E-708CE7000061}"/>
                </a:ext>
              </a:extLst>
            </p:cNvPr>
            <p:cNvGrpSpPr/>
            <p:nvPr/>
          </p:nvGrpSpPr>
          <p:grpSpPr>
            <a:xfrm>
              <a:off x="570636" y="944267"/>
              <a:ext cx="2493818" cy="518498"/>
              <a:chOff x="570636" y="934521"/>
              <a:chExt cx="2493818" cy="518498"/>
            </a:xfrm>
          </p:grpSpPr>
          <p:sp>
            <p:nvSpPr>
              <p:cNvPr id="22" name="角丸四角形 21"/>
              <p:cNvSpPr/>
              <p:nvPr/>
            </p:nvSpPr>
            <p:spPr>
              <a:xfrm>
                <a:off x="570636" y="934521"/>
                <a:ext cx="2493818" cy="518498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655447" y="1012832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死亡保険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497292" y="3777894"/>
              <a:ext cx="2625625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ja-JP" altLang="en-US" sz="3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人が亡くなった場合</a:t>
              </a:r>
              <a:r>
                <a:rPr lang="ja-JP" altLang="en-US" sz="3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、保険金が支払われる</a:t>
              </a:r>
              <a:endParaRPr lang="en-US" altLang="ja-JP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A7161817-3256-4D7C-9D8C-32A433E76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757" y="1687542"/>
              <a:ext cx="2665173" cy="1693251"/>
            </a:xfrm>
            <a:prstGeom prst="rect">
              <a:avLst/>
            </a:prstGeom>
          </p:spPr>
        </p:pic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05E93AC-B8BC-2C0A-2DA6-3CE8F77C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28758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26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「預貯金」と「民間保険」の違い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66256" y="1126084"/>
          <a:ext cx="4392000" cy="532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0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4613369" y="1126084"/>
          <a:ext cx="4392000" cy="532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i="0" dirty="0">
                          <a:solidFill>
                            <a:srgbClr val="339966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0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764" y="2966349"/>
            <a:ext cx="1416466" cy="1864921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D87005F-84A3-4D29-84E1-C195FF18E3A9}"/>
              </a:ext>
            </a:extLst>
          </p:cNvPr>
          <p:cNvGrpSpPr/>
          <p:nvPr/>
        </p:nvGrpSpPr>
        <p:grpSpPr>
          <a:xfrm>
            <a:off x="1465688" y="2558439"/>
            <a:ext cx="1597813" cy="914705"/>
            <a:chOff x="1465688" y="2558439"/>
            <a:chExt cx="1597813" cy="914705"/>
          </a:xfrm>
        </p:grpSpPr>
        <p:sp>
          <p:nvSpPr>
            <p:cNvPr id="11" name="右矢印 10"/>
            <p:cNvSpPr/>
            <p:nvPr/>
          </p:nvSpPr>
          <p:spPr bwMode="black">
            <a:xfrm rot="1058399">
              <a:off x="1465688" y="2558439"/>
              <a:ext cx="1597813" cy="914705"/>
            </a:xfrm>
            <a:prstGeom prst="rightArrow">
              <a:avLst>
                <a:gd name="adj1" fmla="val 50000"/>
                <a:gd name="adj2" fmla="val 60917"/>
              </a:avLst>
            </a:prstGeom>
            <a:solidFill>
              <a:schemeClr val="accent5"/>
            </a:solidFill>
            <a:ln w="317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 bwMode="white">
            <a:xfrm rot="1159575">
              <a:off x="1496336" y="2831976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お金を預ける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CA42698-CEB6-4FD1-8B4C-5EEC0BD8235B}"/>
              </a:ext>
            </a:extLst>
          </p:cNvPr>
          <p:cNvGrpSpPr/>
          <p:nvPr/>
        </p:nvGrpSpPr>
        <p:grpSpPr>
          <a:xfrm>
            <a:off x="1428601" y="4493423"/>
            <a:ext cx="1761318" cy="929642"/>
            <a:chOff x="1428601" y="4493423"/>
            <a:chExt cx="1761318" cy="929642"/>
          </a:xfrm>
        </p:grpSpPr>
        <p:sp>
          <p:nvSpPr>
            <p:cNvPr id="13" name="右矢印 12"/>
            <p:cNvSpPr/>
            <p:nvPr/>
          </p:nvSpPr>
          <p:spPr bwMode="gray">
            <a:xfrm rot="9417149">
              <a:off x="1428601" y="4493423"/>
              <a:ext cx="1702313" cy="929642"/>
            </a:xfrm>
            <a:prstGeom prst="rightArrow">
              <a:avLst>
                <a:gd name="adj1" fmla="val 50000"/>
                <a:gd name="adj2" fmla="val 65335"/>
              </a:avLst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 bwMode="white">
            <a:xfrm rot="20185190">
              <a:off x="1560947" y="4720834"/>
              <a:ext cx="1628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お金を引き出す</a:t>
              </a:r>
            </a:p>
          </p:txBody>
        </p:sp>
      </p:grpSp>
      <p:pic>
        <p:nvPicPr>
          <p:cNvPr id="16" name="図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99" y="4364576"/>
            <a:ext cx="1155920" cy="1147960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B7A5267-F399-47B5-AF71-DA3FBD3B88A0}"/>
              </a:ext>
            </a:extLst>
          </p:cNvPr>
          <p:cNvGrpSpPr/>
          <p:nvPr/>
        </p:nvGrpSpPr>
        <p:grpSpPr>
          <a:xfrm rot="21250923">
            <a:off x="5990055" y="4342785"/>
            <a:ext cx="1910884" cy="904066"/>
            <a:chOff x="6138786" y="4287654"/>
            <a:chExt cx="1910884" cy="767104"/>
          </a:xfrm>
        </p:grpSpPr>
        <p:sp>
          <p:nvSpPr>
            <p:cNvPr id="29" name="右矢印 28"/>
            <p:cNvSpPr/>
            <p:nvPr/>
          </p:nvSpPr>
          <p:spPr bwMode="gray">
            <a:xfrm rot="9998293">
              <a:off x="6138786" y="4287654"/>
              <a:ext cx="1783199" cy="767104"/>
            </a:xfrm>
            <a:prstGeom prst="rightArrow">
              <a:avLst>
                <a:gd name="adj1" fmla="val 51606"/>
                <a:gd name="adj2" fmla="val 73693"/>
              </a:avLst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 bwMode="white">
            <a:xfrm rot="20766334">
              <a:off x="6340653" y="4396808"/>
              <a:ext cx="1709017" cy="496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(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保険金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)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を受取る</a:t>
              </a:r>
            </a:p>
          </p:txBody>
        </p:sp>
      </p:grpSp>
      <p:pic>
        <p:nvPicPr>
          <p:cNvPr id="36" name="図 3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45" y="3064346"/>
            <a:ext cx="1290024" cy="1700486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8C5B53C5-F932-43AA-B06B-04FDE4C055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75" y="1822293"/>
            <a:ext cx="1254450" cy="1644395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F03410FD-006D-47DE-AA66-46CE7A25C5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515" y="5220760"/>
            <a:ext cx="1129112" cy="1121338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64FA26A2-32B7-44A6-860C-86AEF571F5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617" y="4361684"/>
            <a:ext cx="1053377" cy="977867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17EFADF5-B37C-43B1-8002-D44AD07E249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876" y="4956878"/>
            <a:ext cx="1421465" cy="985800"/>
          </a:xfrm>
          <a:prstGeom prst="rect">
            <a:avLst/>
          </a:prstGeom>
        </p:spPr>
      </p:pic>
      <p:pic>
        <p:nvPicPr>
          <p:cNvPr id="31" name="図 30" descr="おもちゃ, 人形, 写真, 異なる が含まれている画像&#10;&#10;自動的に生成された説明">
            <a:extLst>
              <a:ext uri="{FF2B5EF4-FFF2-40B4-BE49-F238E27FC236}">
                <a16:creationId xmlns:a16="http://schemas.microsoft.com/office/drawing/2014/main" id="{249EBBCF-A1D3-454F-B37F-2E38DF5970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2679" y="1929288"/>
            <a:ext cx="1661881" cy="1416461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0E6FE43-E5C6-4272-8715-89914B21C67C}"/>
              </a:ext>
            </a:extLst>
          </p:cNvPr>
          <p:cNvGrpSpPr/>
          <p:nvPr/>
        </p:nvGrpSpPr>
        <p:grpSpPr>
          <a:xfrm>
            <a:off x="6162685" y="2860509"/>
            <a:ext cx="1673736" cy="823030"/>
            <a:chOff x="6222848" y="3002696"/>
            <a:chExt cx="1673736" cy="823030"/>
          </a:xfrm>
        </p:grpSpPr>
        <p:sp>
          <p:nvSpPr>
            <p:cNvPr id="27" name="右矢印 26"/>
            <p:cNvSpPr/>
            <p:nvPr/>
          </p:nvSpPr>
          <p:spPr bwMode="black">
            <a:xfrm rot="1218939">
              <a:off x="6348977" y="3002696"/>
              <a:ext cx="1547607" cy="823030"/>
            </a:xfrm>
            <a:prstGeom prst="rightArrow">
              <a:avLst>
                <a:gd name="adj1" fmla="val 59133"/>
                <a:gd name="adj2" fmla="val 51299"/>
              </a:avLst>
            </a:prstGeom>
            <a:solidFill>
              <a:schemeClr val="accent5"/>
            </a:solidFill>
            <a:ln w="317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 bwMode="white">
            <a:xfrm rot="1272866">
              <a:off x="6222848" y="3131726"/>
              <a:ext cx="16672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(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保険料</a:t>
              </a:r>
              <a:r>
                <a:rPr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)</a:t>
              </a:r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を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支払う</a:t>
              </a: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74D2F650-1CBA-4897-95B7-A14BC14B5A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628" y="3780667"/>
            <a:ext cx="1254450" cy="1014150"/>
          </a:xfrm>
          <a:prstGeom prst="rect">
            <a:avLst/>
          </a:prstGeom>
        </p:spPr>
      </p:pic>
      <p:pic>
        <p:nvPicPr>
          <p:cNvPr id="14" name="図 13" descr="ブラック, 時計, 立つ が含まれている画像&#10;&#10;自動的に生成された説明">
            <a:extLst>
              <a:ext uri="{FF2B5EF4-FFF2-40B4-BE49-F238E27FC236}">
                <a16:creationId xmlns:a16="http://schemas.microsoft.com/office/drawing/2014/main" id="{B7E37A86-BB1E-4FB4-B3EF-FA171A8409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451" y="5304317"/>
            <a:ext cx="1119742" cy="805469"/>
          </a:xfrm>
          <a:prstGeom prst="rect">
            <a:avLst/>
          </a:prstGeom>
        </p:spPr>
      </p:pic>
      <p:sp>
        <p:nvSpPr>
          <p:cNvPr id="18" name="スライド番号プレースホルダー 1">
            <a:extLst>
              <a:ext uri="{FF2B5EF4-FFF2-40B4-BE49-F238E27FC236}">
                <a16:creationId xmlns:a16="http://schemas.microsoft.com/office/drawing/2014/main" id="{84DBEA37-061C-D760-3B86-F7A23E5E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27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9"/>
    </mc:Choice>
    <mc:Fallback xmlns="">
      <p:transition spd="slow" advTm="8259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265989" y="786703"/>
          <a:ext cx="4286974" cy="5625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33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464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0261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4637925" y="786702"/>
          <a:ext cx="4430730" cy="56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0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11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364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9477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302012" y="4614826"/>
          <a:ext cx="985833" cy="404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5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特　　徴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467699" y="4949122"/>
            <a:ext cx="3993648" cy="148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さまざまな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目的</a:t>
            </a:r>
            <a:r>
              <a:rPr lang="ja-JP" altLang="en-US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の</a:t>
            </a:r>
          </a:p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ために貯める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76494" y="4966917"/>
            <a:ext cx="28745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特定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のリスク</a:t>
            </a:r>
          </a:p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に備える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4304" y="4196651"/>
            <a:ext cx="4461478" cy="387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貯蓄額は毎年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万円（総額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1,000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万円）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96332" y="4187173"/>
            <a:ext cx="4272323" cy="387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保険料は毎年約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万円（総額約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万円）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2275761-9FE9-43BF-BB18-A5A0C0DDD2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37" y="2079540"/>
            <a:ext cx="4201134" cy="196691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77D9232-1EB3-4E06-A875-C2E9BEE913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821" y="2088078"/>
            <a:ext cx="4086242" cy="1937881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75345" y="1604617"/>
            <a:ext cx="4610318" cy="2916762"/>
            <a:chOff x="13395" y="1637522"/>
            <a:chExt cx="4610318" cy="2916762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F997734-76CF-4AD2-A3E2-26E9596AF190}"/>
                </a:ext>
              </a:extLst>
            </p:cNvPr>
            <p:cNvSpPr txBox="1"/>
            <p:nvPr/>
          </p:nvSpPr>
          <p:spPr>
            <a:xfrm>
              <a:off x="164745" y="4069539"/>
              <a:ext cx="650810" cy="48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30</a:t>
              </a:r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歳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4BEE68A-9988-42B9-BF2A-D5BA0AA9429A}"/>
                </a:ext>
              </a:extLst>
            </p:cNvPr>
            <p:cNvSpPr txBox="1"/>
            <p:nvPr/>
          </p:nvSpPr>
          <p:spPr>
            <a:xfrm>
              <a:off x="3972903" y="4067402"/>
              <a:ext cx="650810" cy="48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40</a:t>
              </a:r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歳</a:t>
              </a:r>
              <a:endPara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6F6F963-7D7A-4929-9572-BECC0283934F}"/>
                </a:ext>
              </a:extLst>
            </p:cNvPr>
            <p:cNvSpPr txBox="1"/>
            <p:nvPr/>
          </p:nvSpPr>
          <p:spPr>
            <a:xfrm>
              <a:off x="13395" y="1637522"/>
              <a:ext cx="453335" cy="93919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目標額</a:t>
              </a:r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1BDA1492-731B-4115-930C-0DD10AB5D1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462" y="2109509"/>
            <a:ext cx="653716" cy="1933101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EE3A99-671C-4578-8261-FA7414DA7661}"/>
              </a:ext>
            </a:extLst>
          </p:cNvPr>
          <p:cNvSpPr txBox="1"/>
          <p:nvPr/>
        </p:nvSpPr>
        <p:spPr>
          <a:xfrm>
            <a:off x="4678163" y="4073541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9E28851-1FB0-4756-8BB3-B53DDFF6C895}"/>
              </a:ext>
            </a:extLst>
          </p:cNvPr>
          <p:cNvSpPr txBox="1"/>
          <p:nvPr/>
        </p:nvSpPr>
        <p:spPr>
          <a:xfrm>
            <a:off x="8439064" y="4031484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57C58435-9A21-48C0-A43E-326D26DFC7F3}"/>
              </a:ext>
            </a:extLst>
          </p:cNvPr>
          <p:cNvCxnSpPr/>
          <p:nvPr/>
        </p:nvCxnSpPr>
        <p:spPr>
          <a:xfrm>
            <a:off x="4067625" y="2079540"/>
            <a:ext cx="1008000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518657E6-B697-41C5-ADFB-A856E9DD4189}"/>
              </a:ext>
            </a:extLst>
          </p:cNvPr>
          <p:cNvCxnSpPr/>
          <p:nvPr/>
        </p:nvCxnSpPr>
        <p:spPr>
          <a:xfrm>
            <a:off x="3988960" y="4046457"/>
            <a:ext cx="1008000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「預貯金」と「民間保険」の違い②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aphicFrame>
        <p:nvGraphicFramePr>
          <p:cNvPr id="36" name="表 35"/>
          <p:cNvGraphicFramePr>
            <a:graphicFrameLocks noGrp="1"/>
          </p:cNvGraphicFramePr>
          <p:nvPr/>
        </p:nvGraphicFramePr>
        <p:xfrm>
          <a:off x="4671276" y="4621572"/>
          <a:ext cx="985833" cy="454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0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特　　徴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テキスト ボックス 36"/>
          <p:cNvSpPr txBox="1"/>
          <p:nvPr/>
        </p:nvSpPr>
        <p:spPr>
          <a:xfrm>
            <a:off x="292144" y="6411742"/>
            <a:ext cx="83899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注 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①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預貯金は利子や税金などを考慮しない金額。 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②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保険料は男性（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30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歳）契約で、保険期間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10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年、保険金額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1,000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万円の定期保険の例。実際の保険料は、保険種類や契約内容、生命保険会社によって異なる場合があります。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3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D8602640-DCF4-599F-25E7-3AB6CC55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28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9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37"/>
    </mc:Choice>
    <mc:Fallback xmlns="">
      <p:transition spd="slow" advTm="108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1352806" y="763574"/>
          <a:ext cx="3682827" cy="5797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2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65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28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4859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spc="-4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5121658" y="777044"/>
          <a:ext cx="3986846" cy="5784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02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105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979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spc="-12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00083" y="1676400"/>
          <a:ext cx="1228724" cy="4894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376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メリット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64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デメリット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1352675" y="1930536"/>
            <a:ext cx="363600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貯めたお金は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自由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に使うことができる。</a:t>
            </a:r>
            <a:endParaRPr lang="en-US" altLang="ja-JP" sz="2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8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途中での引き出しや　貯めるペースが</a:t>
            </a:r>
            <a:r>
              <a:rPr lang="ja-JP" altLang="en-US" sz="2800" b="1" spc="-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自由</a:t>
            </a:r>
            <a:r>
              <a:rPr lang="ja-JP" altLang="en-US" sz="28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。</a:t>
            </a:r>
            <a:endParaRPr lang="en-US" altLang="ja-JP" sz="2800" spc="-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61143" y="4423238"/>
            <a:ext cx="3636000" cy="184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●途中で病気やケガ等、リスクが発生した場合に、</a:t>
            </a:r>
            <a:r>
              <a:rPr lang="ja-JP" altLang="en-US" sz="2800" b="1" spc="-4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必要な金額が貯まっているとは限らない</a:t>
            </a:r>
            <a:r>
              <a:rPr lang="ja-JP" altLang="en-US" sz="2800" spc="-4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43721" y="1929669"/>
            <a:ext cx="3996000" cy="2295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途中いつでも、病気や　ケガ等のリスクが発生した場合に、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あらかじめ決められた金額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を受け取ることができる。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29677" y="4418752"/>
            <a:ext cx="399600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●決められた金額を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保険料として支払う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必要がある。</a:t>
            </a:r>
            <a:r>
              <a:rPr lang="en-US" altLang="ja-JP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lang="ja-JP" altLang="en-US" sz="2800" spc="-12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保険の種類によっては</a:t>
            </a:r>
            <a:endParaRPr lang="en-US" altLang="ja-JP" sz="2800" spc="-12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sz="2800" spc="-12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一部戻ってくる場合がある）</a:t>
            </a:r>
          </a:p>
        </p:txBody>
      </p:sp>
      <p:sp>
        <p:nvSpPr>
          <p:cNvPr id="32" name="正方形/長方形 31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「預貯金」と「民間保険」の違い③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4483545C-A36A-3D68-3F96-F79924BA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29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28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37"/>
    </mc:Choice>
    <mc:Fallback xmlns="">
      <p:transition spd="slow" advTm="108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69828" y="30760"/>
            <a:ext cx="893867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さまざまなライフイベントがあるよ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27213" y="626199"/>
            <a:ext cx="2786709" cy="2376693"/>
            <a:chOff x="5867670" y="725196"/>
            <a:chExt cx="3220077" cy="2900500"/>
          </a:xfrm>
        </p:grpSpPr>
        <p:pic>
          <p:nvPicPr>
            <p:cNvPr id="45" name="図 44"/>
            <p:cNvPicPr>
              <a:picLocks noChangeAspect="1"/>
            </p:cNvPicPr>
            <p:nvPr/>
          </p:nvPicPr>
          <p:blipFill rotWithShape="1">
            <a:blip r:embed="rId2"/>
            <a:srcRect b="30888"/>
            <a:stretch/>
          </p:blipFill>
          <p:spPr>
            <a:xfrm>
              <a:off x="5867670" y="725196"/>
              <a:ext cx="3220077" cy="2504368"/>
            </a:xfrm>
            <a:prstGeom prst="rect">
              <a:avLst/>
            </a:prstGeom>
          </p:spPr>
        </p:pic>
        <p:sp>
          <p:nvSpPr>
            <p:cNvPr id="49" name="角丸四角形 48"/>
            <p:cNvSpPr/>
            <p:nvPr/>
          </p:nvSpPr>
          <p:spPr>
            <a:xfrm>
              <a:off x="6187537" y="3197185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角丸四角形 49"/>
            <p:cNvSpPr/>
            <p:nvPr/>
          </p:nvSpPr>
          <p:spPr>
            <a:xfrm>
              <a:off x="6215823" y="3223013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6387431" y="3208331"/>
              <a:ext cx="2116667" cy="40934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結婚費用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3450799" y="2643415"/>
            <a:ext cx="2158193" cy="370841"/>
            <a:chOff x="1806789" y="5637511"/>
            <a:chExt cx="2493818" cy="428511"/>
          </a:xfrm>
        </p:grpSpPr>
        <p:sp>
          <p:nvSpPr>
            <p:cNvPr id="55" name="角丸四角形 54"/>
            <p:cNvSpPr/>
            <p:nvPr/>
          </p:nvSpPr>
          <p:spPr>
            <a:xfrm>
              <a:off x="1806789" y="5637511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角丸四角形 55"/>
            <p:cNvSpPr/>
            <p:nvPr/>
          </p:nvSpPr>
          <p:spPr>
            <a:xfrm>
              <a:off x="1835075" y="5663339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022532" y="5648204"/>
              <a:ext cx="2086865" cy="40934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教育費用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pic>
        <p:nvPicPr>
          <p:cNvPr id="43" name="Picture 2" descr="\\JILI03\jouhou\10消費者関連団体等連携\01生命保険協会\02地方事務室\01地方事務室との連携活動\H31\連携活動（副教材・中作）\mirai.png">
            <a:extLst>
              <a:ext uri="{FF2B5EF4-FFF2-40B4-BE49-F238E27FC236}">
                <a16:creationId xmlns:a16="http://schemas.microsoft.com/office/drawing/2014/main" id="{4D4F5992-0DA6-4525-BA70-795EAC43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647" y="5083543"/>
            <a:ext cx="977353" cy="106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角丸四角形吹き出し 46"/>
          <p:cNvSpPr/>
          <p:nvPr/>
        </p:nvSpPr>
        <p:spPr>
          <a:xfrm>
            <a:off x="104868" y="4518950"/>
            <a:ext cx="8026283" cy="1605306"/>
          </a:xfrm>
          <a:prstGeom prst="wedgeRoundRectCallout">
            <a:avLst>
              <a:gd name="adj1" fmla="val 50832"/>
              <a:gd name="adj2" fmla="val 13210"/>
              <a:gd name="adj3" fmla="val 16667"/>
            </a:avLst>
          </a:prstGeom>
          <a:noFill/>
          <a:ln w="317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ライフイベントとは、「人生の中の大きな出来事」</a:t>
            </a:r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。</a:t>
            </a:r>
            <a:endParaRPr lang="en-US" altLang="ja-JP" sz="2800" b="1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>
              <a:lnSpc>
                <a:spcPct val="110000"/>
              </a:lnSpc>
            </a:pPr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お金が必要になる場面があるので、自分の将来について考えておくこと</a:t>
            </a:r>
            <a: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</a:t>
            </a:r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生活設計</a:t>
            </a:r>
            <a: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が大切なんだね。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001847" y="3063292"/>
            <a:ext cx="2448273" cy="70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982</a:t>
            </a:r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69828" y="786257"/>
            <a:ext cx="2832019" cy="3362988"/>
          </a:xfrm>
          <a:prstGeom prst="roundRect">
            <a:avLst/>
          </a:prstGeom>
          <a:noFill/>
          <a:ln w="317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角丸四角形 58"/>
          <p:cNvSpPr/>
          <p:nvPr/>
        </p:nvSpPr>
        <p:spPr>
          <a:xfrm>
            <a:off x="3139558" y="804982"/>
            <a:ext cx="2832019" cy="3362988"/>
          </a:xfrm>
          <a:prstGeom prst="roundRect">
            <a:avLst/>
          </a:prstGeom>
          <a:noFill/>
          <a:ln w="317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角丸四角形 59"/>
          <p:cNvSpPr/>
          <p:nvPr/>
        </p:nvSpPr>
        <p:spPr>
          <a:xfrm>
            <a:off x="6118520" y="801869"/>
            <a:ext cx="2832019" cy="3378639"/>
          </a:xfrm>
          <a:prstGeom prst="roundRect">
            <a:avLst/>
          </a:prstGeom>
          <a:noFill/>
          <a:ln w="317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432105" y="3042623"/>
            <a:ext cx="2417485" cy="70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4,196</a:t>
            </a:r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2950" y="3085587"/>
            <a:ext cx="2448273" cy="70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371</a:t>
            </a:r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294323" y="3707358"/>
            <a:ext cx="2419909" cy="4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（土地付き注文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住宅・建売住宅・　　　　　　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マンション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新築の場合）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266673" y="3633188"/>
            <a:ext cx="4267856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（幼稚園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年間、小学校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〜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高校は公立、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大学は私立文系に通った場合）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62826" y="3679738"/>
            <a:ext cx="3039645" cy="4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（結納・婚約～新婚旅行までに</a:t>
            </a:r>
          </a:p>
          <a:p>
            <a:pPr>
              <a:lnSpc>
                <a:spcPct val="110000"/>
              </a:lnSpc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かかった総額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95792" y="6351523"/>
            <a:ext cx="8418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＊結納・婚約～新婚旅行までにかかった総額はリクルート「ゼクシィ結婚トレンド調査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2022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」調べ、</a:t>
            </a:r>
            <a:r>
              <a:rPr lang="zh-TW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幼稚園</a:t>
            </a:r>
            <a:r>
              <a:rPr lang="en-US" altLang="zh-TW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</a:t>
            </a:r>
            <a:r>
              <a:rPr lang="zh-TW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年間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と</a:t>
            </a:r>
            <a:r>
              <a:rPr lang="zh-TW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小学校</a:t>
            </a:r>
            <a:r>
              <a:rPr lang="en-US" altLang="zh-TW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〜</a:t>
            </a:r>
            <a:r>
              <a:rPr lang="zh-TW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高校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の学費は文部科学省「子供の学習費調査」（令和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年度）、住宅購入費用は住宅金融支援機構「フラット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35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利用者調査」（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2021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年度）より。私立大学学費は文部科学省「私立大学入学者に係る初年度学生納付金平均額調査」（令和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年度）をもとに生命保険文化センターが作成。</a:t>
            </a: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753" y="1163406"/>
            <a:ext cx="2957235" cy="1368152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F8BAC43-C219-057E-2066-832F885DF50D}"/>
              </a:ext>
            </a:extLst>
          </p:cNvPr>
          <p:cNvGrpSpPr/>
          <p:nvPr/>
        </p:nvGrpSpPr>
        <p:grpSpPr>
          <a:xfrm>
            <a:off x="6294908" y="917724"/>
            <a:ext cx="2382390" cy="2159460"/>
            <a:chOff x="173325" y="4160685"/>
            <a:chExt cx="2534321" cy="2309316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14FFCA04-AE90-A55F-86A7-47A8E1EFC51C}"/>
                </a:ext>
              </a:extLst>
            </p:cNvPr>
            <p:cNvGrpSpPr/>
            <p:nvPr/>
          </p:nvGrpSpPr>
          <p:grpSpPr>
            <a:xfrm>
              <a:off x="173325" y="4160685"/>
              <a:ext cx="2534321" cy="2309316"/>
              <a:chOff x="216265" y="4214701"/>
              <a:chExt cx="2502734" cy="2235439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973AC785-0B4B-7BD1-0CA0-7F209FD49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265" y="4214701"/>
                <a:ext cx="1369179" cy="1151125"/>
              </a:xfrm>
              <a:prstGeom prst="rect">
                <a:avLst/>
              </a:prstGeom>
            </p:spPr>
          </p:pic>
          <p:sp>
            <p:nvSpPr>
              <p:cNvPr id="12" name="角丸四角形 30">
                <a:extLst>
                  <a:ext uri="{FF2B5EF4-FFF2-40B4-BE49-F238E27FC236}">
                    <a16:creationId xmlns:a16="http://schemas.microsoft.com/office/drawing/2014/main" id="{BC65F4BF-7A14-9378-A354-7080818DB83F}"/>
                  </a:ext>
                </a:extLst>
              </p:cNvPr>
              <p:cNvSpPr/>
              <p:nvPr/>
            </p:nvSpPr>
            <p:spPr bwMode="gray">
              <a:xfrm>
                <a:off x="451892" y="6018151"/>
                <a:ext cx="2267107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4" name="角丸四角形 31">
                <a:extLst>
                  <a:ext uri="{FF2B5EF4-FFF2-40B4-BE49-F238E27FC236}">
                    <a16:creationId xmlns:a16="http://schemas.microsoft.com/office/drawing/2014/main" id="{799055D4-01E8-059B-3531-91D230005615}"/>
                  </a:ext>
                </a:extLst>
              </p:cNvPr>
              <p:cNvSpPr/>
              <p:nvPr/>
            </p:nvSpPr>
            <p:spPr bwMode="gray">
              <a:xfrm>
                <a:off x="476505" y="6037629"/>
                <a:ext cx="2217881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128715CC-472A-B044-D372-AF0D3CE589B2}"/>
                  </a:ext>
                </a:extLst>
              </p:cNvPr>
              <p:cNvSpPr/>
              <p:nvPr/>
            </p:nvSpPr>
            <p:spPr bwMode="gray">
              <a:xfrm>
                <a:off x="646415" y="5982374"/>
                <a:ext cx="1878060" cy="467766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0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住宅購入費用</a:t>
                </a:r>
                <a:endPara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2B50E095-D6F9-D731-1B7A-B97842D96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AF8F4"/>
                </a:clrFrom>
                <a:clrTo>
                  <a:srgbClr val="FAF8F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98743" y="4612075"/>
              <a:ext cx="1308776" cy="1284794"/>
            </a:xfrm>
            <a:prstGeom prst="rect">
              <a:avLst/>
            </a:prstGeom>
          </p:spPr>
        </p:pic>
      </p:grp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32849441-AEC3-8E7D-CCBE-996E0FEC8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5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8" grpId="0"/>
      <p:bldP spid="61" grpId="0"/>
      <p:bldP spid="62" grpId="0"/>
      <p:bldP spid="63" grpId="0"/>
      <p:bldP spid="64" grpId="0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レーム 2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rgbClr val="C0504D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04800" y="352205"/>
            <a:ext cx="8547100" cy="6135720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73002" y="2813583"/>
            <a:ext cx="2797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4. </a:t>
            </a:r>
            <a:r>
              <a:rPr kumimoji="1" lang="ja-JP" altLang="en-US" sz="54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まとめ</a:t>
            </a: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3D58D1CF-4770-B92A-D471-BF8E3D34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30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69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504D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まとめクイズ①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 bwMode="auto">
          <a:xfrm>
            <a:off x="266700" y="4826001"/>
            <a:ext cx="8597899" cy="180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US" altLang="ja-JP" sz="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  <a:defRPr/>
            </a:pPr>
            <a:r>
              <a:rPr lang="en-US" altLang="ja-JP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C</a:t>
            </a:r>
            <a:r>
              <a:rPr lang="en-US" altLang="zh-CN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.</a:t>
            </a:r>
            <a:r>
              <a:rPr lang="zh-CN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社会</a:t>
            </a:r>
            <a:r>
              <a:rPr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</a:t>
            </a:r>
            <a:r>
              <a:rPr lang="zh-CN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endParaRPr lang="en-US" altLang="ja-JP" sz="4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None/>
              <a:defRPr/>
            </a:pP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Font typeface="Symbol" pitchFamily="18" charset="2"/>
              <a:buNone/>
              <a:defRPr/>
            </a:pPr>
            <a:endParaRPr lang="en-US" altLang="ja-JP" sz="3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438F9D2-130E-46BE-B1B1-6E052D78B814}"/>
              </a:ext>
            </a:extLst>
          </p:cNvPr>
          <p:cNvGrpSpPr/>
          <p:nvPr/>
        </p:nvGrpSpPr>
        <p:grpSpPr>
          <a:xfrm>
            <a:off x="266699" y="801559"/>
            <a:ext cx="8778874" cy="3856560"/>
            <a:chOff x="266699" y="801559"/>
            <a:chExt cx="8778874" cy="3856560"/>
          </a:xfrm>
        </p:grpSpPr>
        <p:sp>
          <p:nvSpPr>
            <p:cNvPr id="4" name="コンテンツ プレースホルダー 1"/>
            <p:cNvSpPr txBox="1">
              <a:spLocks/>
            </p:cNvSpPr>
            <p:nvPr/>
          </p:nvSpPr>
          <p:spPr bwMode="auto">
            <a:xfrm>
              <a:off x="273050" y="801559"/>
              <a:ext cx="8597900" cy="303282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504D"/>
              </a:solidFill>
              <a:miter lim="800000"/>
              <a:headEnd/>
              <a:tailEnd/>
            </a:ln>
          </p:spPr>
          <p:txBody>
            <a:bodyPr anchor="t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endParaRPr lang="en-US" altLang="ja-JP" sz="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</a:t>
              </a: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1】 </a:t>
              </a:r>
              <a:endParaRPr lang="en-US" altLang="ja-JP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Font typeface="Symbol" pitchFamily="18" charset="2"/>
                <a:buNone/>
              </a:pPr>
              <a:r>
                <a:rPr lang="ja-JP" altLang="en-US" sz="4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国などが支えてくれる社会保障制度。</a:t>
              </a:r>
              <a:endPara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Font typeface="Symbol" pitchFamily="18" charset="2"/>
                <a:buNone/>
              </a:pPr>
              <a:r>
                <a:rPr lang="ja-JP" altLang="en-US" sz="4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その中の、リスクが発生した時に支えて</a:t>
              </a:r>
            </a:p>
            <a:p>
              <a:pPr algn="ctr" eaLnBrk="1" hangingPunct="1">
                <a:buFont typeface="Symbol" pitchFamily="18" charset="2"/>
                <a:buNone/>
              </a:pPr>
              <a:r>
                <a:rPr lang="ja-JP" altLang="en-US" sz="4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くれる保険はどれでしょうか？</a:t>
              </a:r>
              <a:endPara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66699" y="4011788"/>
              <a:ext cx="8778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A.</a:t>
              </a:r>
              <a:r>
                <a:rPr lang="ja-JP" altLang="en-US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生命保険</a:t>
              </a:r>
              <a:r>
                <a:rPr kumimoji="1" lang="ja-JP" altLang="en-US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　　</a:t>
              </a:r>
              <a:r>
                <a:rPr lang="en-US" altLang="ja-JP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B.</a:t>
              </a:r>
              <a:r>
                <a:rPr lang="ja-JP" altLang="en-US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損害保険 　　</a:t>
              </a:r>
              <a:r>
                <a:rPr lang="en-US" altLang="ja-JP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C.</a:t>
              </a:r>
              <a:r>
                <a:rPr lang="ja-JP" altLang="en-US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社会保険</a:t>
              </a:r>
              <a:endParaRPr lang="en-US" altLang="ja-JP" sz="3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0FC9CC9A-2EC1-42D1-E24B-D1276E02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14393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31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0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504D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まとめクイズ②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 bwMode="auto">
          <a:xfrm>
            <a:off x="266700" y="4728469"/>
            <a:ext cx="8597899" cy="180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US" altLang="ja-JP" sz="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  <a:defRPr/>
            </a:pPr>
            <a:r>
              <a:rPr lang="en-US" altLang="ja-JP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B.20</a:t>
            </a:r>
            <a:r>
              <a:rPr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歳 </a:t>
            </a:r>
            <a:endParaRPr lang="en-US" altLang="ja-JP" sz="4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11BFFD3-CD62-4175-867F-48A652707F26}"/>
              </a:ext>
            </a:extLst>
          </p:cNvPr>
          <p:cNvGrpSpPr/>
          <p:nvPr/>
        </p:nvGrpSpPr>
        <p:grpSpPr>
          <a:xfrm>
            <a:off x="266700" y="865718"/>
            <a:ext cx="8747125" cy="3703613"/>
            <a:chOff x="266700" y="865718"/>
            <a:chExt cx="8747125" cy="3703613"/>
          </a:xfrm>
        </p:grpSpPr>
        <p:sp>
          <p:nvSpPr>
            <p:cNvPr id="4" name="コンテンツ プレースホルダー 1"/>
            <p:cNvSpPr txBox="1">
              <a:spLocks/>
            </p:cNvSpPr>
            <p:nvPr/>
          </p:nvSpPr>
          <p:spPr bwMode="auto">
            <a:xfrm>
              <a:off x="347662" y="865718"/>
              <a:ext cx="8597900" cy="286577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504D"/>
              </a:solidFill>
              <a:miter lim="800000"/>
              <a:headEnd/>
              <a:tailEnd/>
            </a:ln>
          </p:spPr>
          <p:txBody>
            <a:bodyPr anchor="t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endParaRPr lang="en-US" altLang="ja-JP" sz="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問題２</a:t>
              </a: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】 </a:t>
              </a:r>
            </a:p>
            <a:p>
              <a:pPr algn="ctr" eaLnBrk="1" hangingPunct="1">
                <a:buNone/>
              </a:pPr>
              <a:r>
                <a:rPr lang="ja-JP" altLang="en-US" sz="36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公的年金制度の一つである国民年金は、</a:t>
              </a:r>
              <a:endParaRPr lang="en-US" altLang="ja-JP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r>
                <a:rPr lang="ja-JP" altLang="en-US" sz="36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何歳から加入義務が発生するのでしょうか？</a:t>
              </a:r>
              <a:endParaRPr lang="en-US" altLang="ja-JP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66700" y="3984556"/>
              <a:ext cx="8747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A.</a:t>
              </a:r>
              <a:r>
                <a:rPr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18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歳　　　</a:t>
              </a:r>
              <a:r>
                <a:rPr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B.20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歳　　　</a:t>
              </a:r>
              <a:r>
                <a:rPr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C.22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歳</a:t>
              </a:r>
            </a:p>
          </p:txBody>
        </p:sp>
      </p:grp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95E32291-A47C-4991-94E8-E90B5259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32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5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504D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まとめクイズ③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 bwMode="auto">
          <a:xfrm>
            <a:off x="266700" y="4728469"/>
            <a:ext cx="8597899" cy="180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US" altLang="ja-JP" sz="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  <a:defRPr/>
            </a:pPr>
            <a:r>
              <a:rPr lang="en-US" altLang="zh-CN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A.</a:t>
            </a:r>
            <a:r>
              <a:rPr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病気や人が亡くなった時 </a:t>
            </a:r>
            <a:endParaRPr lang="en-US" altLang="ja-JP" sz="4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11BFFD3-CD62-4175-867F-48A652707F26}"/>
              </a:ext>
            </a:extLst>
          </p:cNvPr>
          <p:cNvGrpSpPr/>
          <p:nvPr/>
        </p:nvGrpSpPr>
        <p:grpSpPr>
          <a:xfrm>
            <a:off x="266700" y="865718"/>
            <a:ext cx="8747125" cy="3688054"/>
            <a:chOff x="266700" y="865718"/>
            <a:chExt cx="8747125" cy="3688054"/>
          </a:xfrm>
        </p:grpSpPr>
        <p:sp>
          <p:nvSpPr>
            <p:cNvPr id="4" name="コンテンツ プレースホルダー 1"/>
            <p:cNvSpPr txBox="1">
              <a:spLocks/>
            </p:cNvSpPr>
            <p:nvPr/>
          </p:nvSpPr>
          <p:spPr bwMode="auto">
            <a:xfrm>
              <a:off x="347662" y="865718"/>
              <a:ext cx="8597900" cy="234445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504D"/>
              </a:solidFill>
              <a:miter lim="800000"/>
              <a:headEnd/>
              <a:tailEnd/>
            </a:ln>
          </p:spPr>
          <p:txBody>
            <a:bodyPr anchor="t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endParaRPr lang="en-US" altLang="ja-JP" sz="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問題３</a:t>
              </a: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】 </a:t>
              </a:r>
            </a:p>
            <a:p>
              <a:pPr algn="ctr" eaLnBrk="1" hangingPunct="1">
                <a:buFont typeface="Symbol" pitchFamily="18" charset="2"/>
                <a:buNone/>
              </a:pPr>
              <a:r>
                <a:rPr lang="ja-JP" altLang="en-US" sz="4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生命保険で備えられる</a:t>
              </a:r>
            </a:p>
            <a:p>
              <a:pPr algn="ctr" eaLnBrk="1" hangingPunct="1">
                <a:buNone/>
              </a:pPr>
              <a:r>
                <a:rPr lang="ja-JP" altLang="en-US" sz="4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リスクはどれでしょうか？</a:t>
              </a:r>
              <a:endPara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66700" y="3476554"/>
              <a:ext cx="87471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A.</a:t>
              </a:r>
              <a:r>
                <a:rPr kumimoji="1"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病気や人が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kumimoji="1"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</a:t>
              </a:r>
              <a:r>
                <a:rPr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B.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スマホの破損 　　</a:t>
              </a:r>
              <a:r>
                <a:rPr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C.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自転車の</a:t>
              </a:r>
            </a:p>
            <a:p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亡くなった時　　　　　　　　　　　　　　　　　　盗難</a:t>
              </a:r>
              <a:endParaRPr lang="en-US" altLang="ja-JP" sz="3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8859DB99-B83C-B3EC-C510-AFB717F9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33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504D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45032" y="30760"/>
            <a:ext cx="67558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角丸四角形 23"/>
          <p:cNvSpPr/>
          <p:nvPr/>
        </p:nvSpPr>
        <p:spPr bwMode="gray">
          <a:xfrm>
            <a:off x="714373" y="3435424"/>
            <a:ext cx="2439669" cy="389555"/>
          </a:xfrm>
          <a:prstGeom prst="roundRect">
            <a:avLst>
              <a:gd name="adj" fmla="val 45836"/>
            </a:avLst>
          </a:prstGeom>
          <a:noFill/>
          <a:ln w="9525" cmpd="sng">
            <a:solidFill>
              <a:schemeClr val="bg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51156" y="889651"/>
            <a:ext cx="8814247" cy="1429149"/>
            <a:chOff x="151157" y="828276"/>
            <a:chExt cx="8814247" cy="1429149"/>
          </a:xfrm>
          <a:noFill/>
        </p:grpSpPr>
        <p:sp>
          <p:nvSpPr>
            <p:cNvPr id="2" name="角丸四角形 1"/>
            <p:cNvSpPr/>
            <p:nvPr/>
          </p:nvSpPr>
          <p:spPr>
            <a:xfrm>
              <a:off x="151157" y="828276"/>
              <a:ext cx="8814247" cy="1429149"/>
            </a:xfrm>
            <a:prstGeom prst="roundRect">
              <a:avLst/>
            </a:prstGeom>
            <a:grpFill/>
            <a:ln w="5715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67126" y="942685"/>
              <a:ext cx="8574938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①日常の生活の中に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さまざまなリスクがある　</a:t>
              </a:r>
            </a:p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ことに気づく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ことが大切。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151157" y="2564479"/>
            <a:ext cx="8890234" cy="1907092"/>
            <a:chOff x="151158" y="2468058"/>
            <a:chExt cx="8890234" cy="1907092"/>
          </a:xfrm>
          <a:noFill/>
        </p:grpSpPr>
        <p:sp>
          <p:nvSpPr>
            <p:cNvPr id="31" name="角丸四角形 30"/>
            <p:cNvSpPr/>
            <p:nvPr/>
          </p:nvSpPr>
          <p:spPr>
            <a:xfrm>
              <a:off x="151158" y="2468058"/>
              <a:ext cx="8814248" cy="1907092"/>
            </a:xfrm>
            <a:prstGeom prst="roundRect">
              <a:avLst/>
            </a:prstGeom>
            <a:grpFill/>
            <a:ln w="5715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75004" y="2555945"/>
              <a:ext cx="8866388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②リスクから自分の身を守る手段として、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社会</a:t>
              </a:r>
            </a:p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保障制度だけでなく、自分で備える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ことも</a:t>
              </a:r>
            </a:p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大切。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51157" y="4737099"/>
            <a:ext cx="8763555" cy="1429200"/>
            <a:chOff x="151157" y="4562856"/>
            <a:chExt cx="8763555" cy="1788699"/>
          </a:xfrm>
          <a:noFill/>
        </p:grpSpPr>
        <p:sp>
          <p:nvSpPr>
            <p:cNvPr id="32" name="角丸四角形 31"/>
            <p:cNvSpPr/>
            <p:nvPr/>
          </p:nvSpPr>
          <p:spPr>
            <a:xfrm>
              <a:off x="151157" y="4562856"/>
              <a:ext cx="8763555" cy="1788699"/>
            </a:xfrm>
            <a:prstGeom prst="roundRect">
              <a:avLst/>
            </a:prstGeom>
            <a:grpFill/>
            <a:ln w="571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172577" y="4731050"/>
              <a:ext cx="8402290" cy="13298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③社会保障制度で足りない部分を、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預貯金</a:t>
              </a:r>
            </a:p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や民間保険を利用して準備する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ことが大切。</a:t>
              </a:r>
            </a:p>
          </p:txBody>
        </p:sp>
      </p:grp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EAE2FDAE-25F8-6B95-16F6-C01B4FBD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34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000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45032" y="30760"/>
            <a:ext cx="67558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最後に・・・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角丸四角形 23"/>
          <p:cNvSpPr/>
          <p:nvPr/>
        </p:nvSpPr>
        <p:spPr bwMode="gray">
          <a:xfrm>
            <a:off x="714373" y="3435424"/>
            <a:ext cx="2439669" cy="389555"/>
          </a:xfrm>
          <a:prstGeom prst="roundRect">
            <a:avLst>
              <a:gd name="adj" fmla="val 45836"/>
            </a:avLst>
          </a:prstGeom>
          <a:noFill/>
          <a:ln w="9525" cmpd="sng">
            <a:solidFill>
              <a:schemeClr val="bg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13031" y="1403592"/>
            <a:ext cx="8917938" cy="4401205"/>
            <a:chOff x="113031" y="1403592"/>
            <a:chExt cx="8917938" cy="4401205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1E8C540-0207-47E5-9EF2-A93627D669B9}"/>
                </a:ext>
              </a:extLst>
            </p:cNvPr>
            <p:cNvSpPr txBox="1"/>
            <p:nvPr/>
          </p:nvSpPr>
          <p:spPr>
            <a:xfrm>
              <a:off x="113031" y="1403592"/>
              <a:ext cx="8917938" cy="440120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ja-JP" altLang="en-US" sz="36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リスク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について考えること</a:t>
              </a:r>
              <a:endParaRPr lang="ja-JP" altLang="en-US" sz="4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は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、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自分や家族の「人生」</a:t>
              </a:r>
              <a:endParaRPr lang="ja-JP" altLang="en-US" sz="4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について考えること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につな</a:t>
              </a:r>
              <a:br>
                <a:rPr lang="en-US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</a:b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がります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。</a:t>
              </a:r>
              <a:endParaRPr lang="ja-JP" altLang="en-US" sz="4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自分の生活や将来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に関心を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持ち続け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、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自分から情報を集め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ようとする姿勢が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大切です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。</a:t>
              </a:r>
              <a:endParaRPr lang="ja-JP" altLang="en-US" sz="40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AA0CBE66-6B8C-49DE-920E-FBAE79919CCE}"/>
                </a:ext>
              </a:extLst>
            </p:cNvPr>
            <p:cNvGrpSpPr/>
            <p:nvPr/>
          </p:nvGrpSpPr>
          <p:grpSpPr>
            <a:xfrm>
              <a:off x="5773419" y="1723536"/>
              <a:ext cx="3190875" cy="1966384"/>
              <a:chOff x="6600259" y="2919752"/>
              <a:chExt cx="2043870" cy="1322473"/>
            </a:xfrm>
          </p:grpSpPr>
          <p:pic>
            <p:nvPicPr>
              <p:cNvPr id="11" name="図 10" descr="挿絵 が含まれている画像&#10;&#10;自動的に生成された説明">
                <a:extLst>
                  <a:ext uri="{FF2B5EF4-FFF2-40B4-BE49-F238E27FC236}">
                    <a16:creationId xmlns:a16="http://schemas.microsoft.com/office/drawing/2014/main" id="{10D8C2D9-55E2-41A5-94B2-5684612C5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00259" y="2919752"/>
                <a:ext cx="392083" cy="759659"/>
              </a:xfrm>
              <a:prstGeom prst="rect">
                <a:avLst/>
              </a:prstGeom>
            </p:spPr>
          </p:pic>
          <p:pic>
            <p:nvPicPr>
              <p:cNvPr id="12" name="図 11" descr="ウィンドウ, マグカップ が含まれている画像&#10;&#10;自動的に生成された説明">
                <a:extLst>
                  <a:ext uri="{FF2B5EF4-FFF2-40B4-BE49-F238E27FC236}">
                    <a16:creationId xmlns:a16="http://schemas.microsoft.com/office/drawing/2014/main" id="{6C16058D-08DE-4DAD-A35A-87FA12D26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4457"/>
              <a:stretch/>
            </p:blipFill>
            <p:spPr>
              <a:xfrm>
                <a:off x="6992342" y="3436444"/>
                <a:ext cx="985732" cy="805781"/>
              </a:xfrm>
              <a:prstGeom prst="rect">
                <a:avLst/>
              </a:prstGeom>
            </p:spPr>
          </p:pic>
          <p:pic>
            <p:nvPicPr>
              <p:cNvPr id="13" name="図 12" descr="ウィンドウ が含まれている画像&#10;&#10;自動的に生成された説明">
                <a:extLst>
                  <a:ext uri="{FF2B5EF4-FFF2-40B4-BE49-F238E27FC236}">
                    <a16:creationId xmlns:a16="http://schemas.microsoft.com/office/drawing/2014/main" id="{54CDA439-B0A7-46C5-9FAE-30FF9CD46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09087" y="3007296"/>
                <a:ext cx="501391" cy="481951"/>
              </a:xfrm>
              <a:prstGeom prst="rect">
                <a:avLst/>
              </a:prstGeom>
            </p:spPr>
          </p:pic>
          <p:pic>
            <p:nvPicPr>
              <p:cNvPr id="14" name="図 13" descr="挿絵, ウィンドウ が含まれている画像&#10;&#10;自動的に生成された説明">
                <a:extLst>
                  <a:ext uri="{FF2B5EF4-FFF2-40B4-BE49-F238E27FC236}">
                    <a16:creationId xmlns:a16="http://schemas.microsoft.com/office/drawing/2014/main" id="{72DC91BA-C0FA-409B-9696-CD6DAAEE2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70360" y="3101553"/>
                <a:ext cx="673769" cy="722906"/>
              </a:xfrm>
              <a:prstGeom prst="rect">
                <a:avLst/>
              </a:prstGeom>
            </p:spPr>
          </p:pic>
        </p:grpSp>
      </p:grp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2A1BD677-2385-7884-EE12-EF2C6365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35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69828" y="30760"/>
            <a:ext cx="893867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94740" y="912269"/>
            <a:ext cx="85865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将来の自分や家族のことについて</a:t>
            </a:r>
          </a:p>
          <a:p>
            <a:r>
              <a:rPr lang="ja-JP" altLang="en-US" sz="4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考えてみよう。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58272" y="2890391"/>
            <a:ext cx="3441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みんなは将来どんな生活がしたい？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252774" y="11263"/>
            <a:ext cx="893867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将来どんな生活がしたい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9C2CA54-B2DB-442A-9CED-B939919B0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426" y="2515146"/>
            <a:ext cx="3099791" cy="4342854"/>
          </a:xfrm>
          <a:prstGeom prst="rect">
            <a:avLst/>
          </a:prstGeom>
        </p:spPr>
      </p:pic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35D88F53-56E7-476F-888A-2EB9BDDAB250}"/>
              </a:ext>
            </a:extLst>
          </p:cNvPr>
          <p:cNvSpPr/>
          <p:nvPr/>
        </p:nvSpPr>
        <p:spPr>
          <a:xfrm>
            <a:off x="591901" y="2448515"/>
            <a:ext cx="4130211" cy="2032811"/>
          </a:xfrm>
          <a:prstGeom prst="wedgeEllipseCallout">
            <a:avLst>
              <a:gd name="adj1" fmla="val 59018"/>
              <a:gd name="adj2" fmla="val 8750"/>
            </a:avLst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BA00D10-9666-03F1-E9FC-65BD729AA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4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レーム 2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7867" y="2229455"/>
            <a:ext cx="854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2. </a:t>
            </a:r>
            <a:r>
              <a:rPr lang="ja-JP" altLang="en-US" sz="5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リスクって何？</a:t>
            </a:r>
            <a:endParaRPr lang="en-US" altLang="ja-JP" sz="54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558497" y="3977485"/>
            <a:ext cx="6501016" cy="2115174"/>
          </a:xfrm>
          <a:prstGeom prst="wedgeRoundRectCallout">
            <a:avLst>
              <a:gd name="adj1" fmla="val 56486"/>
              <a:gd name="adj2" fmla="val 24290"/>
              <a:gd name="adj3" fmla="val 16667"/>
            </a:avLst>
          </a:prstGeom>
          <a:noFill/>
          <a:ln w="317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リスク</a:t>
            </a:r>
            <a:r>
              <a:rPr lang="ja-JP" altLang="en-US" sz="40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って、起きてほしくないことで、起きるとお金がかかることが多いんだよ。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67" b="93939" l="9538" r="89538">
                        <a14:foregroundMark x1="44923" y1="51178" x2="44923" y2="51178"/>
                        <a14:foregroundMark x1="58769" y1="50842" x2="58769" y2="50842"/>
                        <a14:foregroundMark x1="52308" y1="70034" x2="52308" y2="70034"/>
                        <a14:foregroundMark x1="51385" y1="68013" x2="51385" y2="68013"/>
                        <a14:foregroundMark x1="48615" y1="81818" x2="48615" y2="81818"/>
                        <a14:foregroundMark x1="53231" y1="81481" x2="53231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77" y="4636762"/>
            <a:ext cx="1590521" cy="1604011"/>
          </a:xfrm>
          <a:prstGeom prst="rect">
            <a:avLst/>
          </a:prstGeom>
        </p:spPr>
      </p:pic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5EEE84A5-5A8F-C6DE-AB83-0AD5B96C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5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95CD12A8-FDE3-4033-AA73-CDA69A691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486B725-75F3-43C6-8DA8-0710034496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8" r="11973"/>
          <a:stretch/>
        </p:blipFill>
        <p:spPr>
          <a:xfrm>
            <a:off x="-306889" y="-85726"/>
            <a:ext cx="9450890" cy="69437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D737177-0263-4577-AD21-200B6A6D0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25" y="2180035"/>
            <a:ext cx="3592375" cy="215185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F8F5C0-7BE7-4E37-BE63-8DE723DD6026}"/>
              </a:ext>
            </a:extLst>
          </p:cNvPr>
          <p:cNvSpPr txBox="1"/>
          <p:nvPr/>
        </p:nvSpPr>
        <p:spPr>
          <a:xfrm>
            <a:off x="2359995" y="2737124"/>
            <a:ext cx="2859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今日は沢山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　すべるぞ～！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DB16954-4CC8-5CC6-57EA-9E36256C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6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00">
        <p:fade/>
      </p:transition>
    </mc:Choice>
    <mc:Fallback xmlns="">
      <p:transition spd="med" advTm="2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EFECD29-6774-4BDE-A7BC-9EE5DD96DB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529" y="0"/>
            <a:ext cx="8670108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42D80E6-8C1D-4DCB-886C-2EAAF3B9E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55" y="-4810126"/>
            <a:ext cx="9533343" cy="7858125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BBC31518-4EF1-B4CB-384D-D8EA03B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7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46771 0.543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85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B7AC6CE-400E-4E2A-BEA8-AA3FD85BA2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774" y="-1511167"/>
            <a:ext cx="10048774" cy="8494296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1B28767E-26CE-BF99-1362-AC5C731C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8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7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50C3BE7-C11E-46CC-86B9-02E89C64E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035"/>
            <a:ext cx="8886825" cy="5717930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22A08313-0D8C-8669-F0E4-3ECD5A9E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9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4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chemeClr val="tx1"/>
          </a:solidFill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7159</TotalTime>
  <Words>1894</Words>
  <Application>Microsoft Office PowerPoint</Application>
  <PresentationFormat>画面に合わせる (4:3)</PresentationFormat>
  <Paragraphs>373</Paragraphs>
  <Slides>35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2" baseType="lpstr">
      <vt:lpstr>Meiryo UI</vt:lpstr>
      <vt:lpstr>ヒラギノ角ゴ Pro W6</vt:lpstr>
      <vt:lpstr>ヒラギノ丸ゴ Pro W4</vt:lpstr>
      <vt:lpstr>Arial</vt:lpstr>
      <vt:lpstr>Calibri</vt:lpstr>
      <vt:lpstr>Symbol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高橋 みのり</dc:creator>
  <cp:lastModifiedBy>長谷 実里</cp:lastModifiedBy>
  <cp:revision>39</cp:revision>
  <cp:lastPrinted>2021-02-18T00:54:59Z</cp:lastPrinted>
  <dcterms:created xsi:type="dcterms:W3CDTF">2017-02-17T04:49:29Z</dcterms:created>
  <dcterms:modified xsi:type="dcterms:W3CDTF">2023-07-21T08:40:28Z</dcterms:modified>
</cp:coreProperties>
</file>