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55"/>
  </p:notesMasterIdLst>
  <p:handoutMasterIdLst>
    <p:handoutMasterId r:id="rId56"/>
  </p:handoutMasterIdLst>
  <p:sldIdLst>
    <p:sldId id="390" r:id="rId3"/>
    <p:sldId id="446" r:id="rId4"/>
    <p:sldId id="411" r:id="rId5"/>
    <p:sldId id="468" r:id="rId6"/>
    <p:sldId id="457" r:id="rId7"/>
    <p:sldId id="455" r:id="rId8"/>
    <p:sldId id="470" r:id="rId9"/>
    <p:sldId id="467" r:id="rId10"/>
    <p:sldId id="412" r:id="rId11"/>
    <p:sldId id="408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54" r:id="rId23"/>
    <p:sldId id="352" r:id="rId24"/>
    <p:sldId id="295" r:id="rId25"/>
    <p:sldId id="316" r:id="rId26"/>
    <p:sldId id="399" r:id="rId27"/>
    <p:sldId id="383" r:id="rId28"/>
    <p:sldId id="300" r:id="rId29"/>
    <p:sldId id="458" r:id="rId30"/>
    <p:sldId id="441" r:id="rId31"/>
    <p:sldId id="444" r:id="rId32"/>
    <p:sldId id="445" r:id="rId33"/>
    <p:sldId id="453" r:id="rId34"/>
    <p:sldId id="436" r:id="rId35"/>
    <p:sldId id="437" r:id="rId36"/>
    <p:sldId id="438" r:id="rId37"/>
    <p:sldId id="424" r:id="rId38"/>
    <p:sldId id="435" r:id="rId39"/>
    <p:sldId id="460" r:id="rId40"/>
    <p:sldId id="462" r:id="rId41"/>
    <p:sldId id="425" r:id="rId42"/>
    <p:sldId id="426" r:id="rId43"/>
    <p:sldId id="427" r:id="rId44"/>
    <p:sldId id="429" r:id="rId45"/>
    <p:sldId id="389" r:id="rId46"/>
    <p:sldId id="447" r:id="rId47"/>
    <p:sldId id="461" r:id="rId48"/>
    <p:sldId id="463" r:id="rId49"/>
    <p:sldId id="464" r:id="rId50"/>
    <p:sldId id="465" r:id="rId51"/>
    <p:sldId id="469" r:id="rId52"/>
    <p:sldId id="410" r:id="rId53"/>
    <p:sldId id="456" r:id="rId54"/>
  </p:sldIdLst>
  <p:sldSz cx="9144000" cy="6858000" type="screen4x3"/>
  <p:notesSz cx="6807200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倉田 紀美恵" initials="倉田" lastIdx="1" clrIdx="0">
    <p:extLst>
      <p:ext uri="{19B8F6BF-5375-455C-9EA6-DF929625EA0E}">
        <p15:presenceInfo xmlns:p15="http://schemas.microsoft.com/office/powerpoint/2012/main" userId="倉田 紀美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5050"/>
    <a:srgbClr val="FFFFCC"/>
    <a:srgbClr val="003366"/>
    <a:srgbClr val="FF0066"/>
    <a:srgbClr val="FF6699"/>
    <a:srgbClr val="FF99CC"/>
    <a:srgbClr val="FF99FF"/>
    <a:srgbClr val="3399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9010" autoAdjust="0"/>
  </p:normalViewPr>
  <p:slideViewPr>
    <p:cSldViewPr snapToGrid="0" snapToObjects="1">
      <p:cViewPr varScale="1">
        <p:scale>
          <a:sx n="110" d="100"/>
          <a:sy n="110" d="100"/>
        </p:scale>
        <p:origin x="14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JILI03\jouhou\06&#20013;&#23398;&#26657;&#21521;&#12369;&#27963;&#21205;\&#9733;&#20013;&#23398;&#26657;&#31038;&#20250;&#31185;(&#25993;&#34276;)\&#21508;&#31278;&#12487;&#12540;&#12479;\&#22269;&#31435;&#31038;&#20250;&#20445;&#38556;&#12539;&#20154;&#21475;&#21839;&#38988;&#30740;&#31350;&#25152;&#12300;&#31038;&#20250;&#20445;&#38556;&#36027;&#29992;&#32113;&#35336;&#12301;&#37096;&#38272;&#21029;&#25512;&#31227;(2023&#24180;&#24230;&#29256;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45206373279487"/>
          <c:y val="0.11026706231454005"/>
          <c:w val="0.833911878036522"/>
          <c:h val="0.61426785672562456"/>
        </c:manualLayout>
      </c:layout>
      <c:lineChart>
        <c:grouping val="standard"/>
        <c:varyColors val="0"/>
        <c:ser>
          <c:idx val="0"/>
          <c:order val="0"/>
          <c:tx>
            <c:strRef>
              <c:f>平均寿命!$C$2</c:f>
              <c:strCache>
                <c:ptCount val="1"/>
                <c:pt idx="0">
                  <c:v>男性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平均寿命!$B$3:$B$5</c:f>
              <c:strCache>
                <c:ptCount val="3"/>
                <c:pt idx="0">
                  <c:v>1950年</c:v>
                </c:pt>
                <c:pt idx="1">
                  <c:v>1975年</c:v>
                </c:pt>
                <c:pt idx="2">
                  <c:v>2021年</c:v>
                </c:pt>
              </c:strCache>
            </c:strRef>
          </c:cat>
          <c:val>
            <c:numRef>
              <c:f>平均寿命!$C$3:$C$5</c:f>
              <c:numCache>
                <c:formatCode>General</c:formatCode>
                <c:ptCount val="3"/>
                <c:pt idx="0" formatCode="0.0_ ">
                  <c:v>58</c:v>
                </c:pt>
                <c:pt idx="1">
                  <c:v>71.7</c:v>
                </c:pt>
                <c:pt idx="2">
                  <c:v>81.5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80-4B34-8E0A-2D37E3C56655}"/>
            </c:ext>
          </c:extLst>
        </c:ser>
        <c:ser>
          <c:idx val="1"/>
          <c:order val="1"/>
          <c:tx>
            <c:strRef>
              <c:f>平均寿命!$D$2</c:f>
              <c:strCache>
                <c:ptCount val="1"/>
                <c:pt idx="0">
                  <c:v>女性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平均寿命!$B$3:$B$5</c:f>
              <c:strCache>
                <c:ptCount val="3"/>
                <c:pt idx="0">
                  <c:v>1950年</c:v>
                </c:pt>
                <c:pt idx="1">
                  <c:v>1975年</c:v>
                </c:pt>
                <c:pt idx="2">
                  <c:v>2021年</c:v>
                </c:pt>
              </c:strCache>
            </c:strRef>
          </c:cat>
          <c:val>
            <c:numRef>
              <c:f>平均寿命!$D$3:$D$5</c:f>
              <c:numCache>
                <c:formatCode>General</c:formatCode>
                <c:ptCount val="3"/>
                <c:pt idx="0">
                  <c:v>61.5</c:v>
                </c:pt>
                <c:pt idx="1">
                  <c:v>76.900000000000006</c:v>
                </c:pt>
                <c:pt idx="2">
                  <c:v>87.6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80-4B34-8E0A-2D37E3C56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09400"/>
        <c:axId val="462913336"/>
      </c:lineChart>
      <c:catAx>
        <c:axId val="462909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（歳）</a:t>
                </a:r>
              </a:p>
            </c:rich>
          </c:tx>
          <c:layout>
            <c:manualLayout>
              <c:xMode val="edge"/>
              <c:yMode val="edge"/>
              <c:x val="4.0821388918048387E-2"/>
              <c:y val="1.579420197615577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2913336"/>
        <c:crosses val="autoZero"/>
        <c:auto val="1"/>
        <c:lblAlgn val="ctr"/>
        <c:lblOffset val="100"/>
        <c:noMultiLvlLbl val="0"/>
      </c:catAx>
      <c:valAx>
        <c:axId val="462913336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290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45110764106677"/>
          <c:y val="0.47973006254715672"/>
          <c:w val="0.12989921612541994"/>
          <c:h val="0.14007196429823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Sheet1!$A$23</c:f>
              <c:strCache>
                <c:ptCount val="1"/>
                <c:pt idx="0">
                  <c:v>0～14歳（年少人口）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27099FBC-5EDE-43FC-9F05-583BF1C15D40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4361E0DC-F0F0-407F-AB55-82C034FDD3AD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Sheet1!$B$23:$Y$23</c:f>
              <c:numCache>
                <c:formatCode>0.0_ </c:formatCode>
                <c:ptCount val="24"/>
                <c:pt idx="0">
                  <c:v>35.413694721825962</c:v>
                </c:pt>
                <c:pt idx="1">
                  <c:v>33.444370419720187</c:v>
                </c:pt>
                <c:pt idx="2">
                  <c:v>30.148462354188759</c:v>
                </c:pt>
                <c:pt idx="3">
                  <c:v>25.735887096774196</c:v>
                </c:pt>
                <c:pt idx="4">
                  <c:v>24.027897200726091</c:v>
                </c:pt>
                <c:pt idx="5">
                  <c:v>24.327464474037001</c:v>
                </c:pt>
                <c:pt idx="6">
                  <c:v>23.514830327378409</c:v>
                </c:pt>
                <c:pt idx="7">
                  <c:v>21.510618957110982</c:v>
                </c:pt>
                <c:pt idx="8">
                  <c:v>18.243024010382868</c:v>
                </c:pt>
                <c:pt idx="9">
                  <c:v>15.953121262855777</c:v>
                </c:pt>
                <c:pt idx="10">
                  <c:v>14.577742699289661</c:v>
                </c:pt>
                <c:pt idx="11">
                  <c:v>13.764927718416089</c:v>
                </c:pt>
                <c:pt idx="12">
                  <c:v>13.221059258676322</c:v>
                </c:pt>
                <c:pt idx="13">
                  <c:v>12.646239554317548</c:v>
                </c:pt>
                <c:pt idx="14">
                  <c:v>11.777830902860787</c:v>
                </c:pt>
                <c:pt idx="15">
                  <c:v>11.481965072629345</c:v>
                </c:pt>
                <c:pt idx="16">
                  <c:v>11.089657488247145</c:v>
                </c:pt>
                <c:pt idx="17">
                  <c:v>10.814094775212636</c:v>
                </c:pt>
                <c:pt idx="18">
                  <c:v>10.764514965741075</c:v>
                </c:pt>
                <c:pt idx="19">
                  <c:v>10.693478669423042</c:v>
                </c:pt>
                <c:pt idx="20">
                  <c:v>10.566074757186303</c:v>
                </c:pt>
                <c:pt idx="21">
                  <c:v>10.385878489326766</c:v>
                </c:pt>
                <c:pt idx="22">
                  <c:v>10.24232633279483</c:v>
                </c:pt>
                <c:pt idx="23">
                  <c:v>10.195277020890101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B-449F-9694-86EF6EB078BA}"/>
            </c:ext>
          </c:extLst>
        </c:ser>
        <c:ser>
          <c:idx val="1"/>
          <c:order val="1"/>
          <c:tx>
            <c:strRef>
              <c:f>Sheet1!$A$22</c:f>
              <c:strCache>
                <c:ptCount val="1"/>
                <c:pt idx="0">
                  <c:v>15～64歳（生産年齢人口）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83E95702-8FE1-45CD-9DAB-9A8FD9168B4C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7A31ED7A-93DD-49FB-9476-7CB1BCE36241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Sheet1!$B$22:$Y$22</c:f>
              <c:numCache>
                <c:formatCode>0.0_ </c:formatCode>
                <c:ptCount val="24"/>
                <c:pt idx="0">
                  <c:v>59.640989063242991</c:v>
                </c:pt>
                <c:pt idx="1">
                  <c:v>61.259160559626913</c:v>
                </c:pt>
                <c:pt idx="2">
                  <c:v>64.125132555673375</c:v>
                </c:pt>
                <c:pt idx="3">
                  <c:v>67.983870967741936</c:v>
                </c:pt>
                <c:pt idx="4">
                  <c:v>68.902264259100036</c:v>
                </c:pt>
                <c:pt idx="5">
                  <c:v>67.754044150504953</c:v>
                </c:pt>
                <c:pt idx="6">
                  <c:v>67.381827506624504</c:v>
                </c:pt>
                <c:pt idx="7">
                  <c:v>68.184447566316834</c:v>
                </c:pt>
                <c:pt idx="8">
                  <c:v>69.678780012978578</c:v>
                </c:pt>
                <c:pt idx="9">
                  <c:v>69.488957984533201</c:v>
                </c:pt>
                <c:pt idx="10">
                  <c:v>68.050513022888708</c:v>
                </c:pt>
                <c:pt idx="11">
                  <c:v>66.066939032055316</c:v>
                </c:pt>
                <c:pt idx="12">
                  <c:v>63.76800188872275</c:v>
                </c:pt>
                <c:pt idx="13">
                  <c:v>60.716275368085945</c:v>
                </c:pt>
                <c:pt idx="14">
                  <c:v>59.367280261375413</c:v>
                </c:pt>
                <c:pt idx="15">
                  <c:v>58.511506446874492</c:v>
                </c:pt>
                <c:pt idx="16">
                  <c:v>57.71490933512424</c:v>
                </c:pt>
                <c:pt idx="17">
                  <c:v>56.361742752994267</c:v>
                </c:pt>
                <c:pt idx="18">
                  <c:v>53.894698882077172</c:v>
                </c:pt>
                <c:pt idx="19">
                  <c:v>52.471339973689155</c:v>
                </c:pt>
                <c:pt idx="20">
                  <c:v>51.751201805160406</c:v>
                </c:pt>
                <c:pt idx="21">
                  <c:v>51.600985221674875</c:v>
                </c:pt>
                <c:pt idx="22">
                  <c:v>51.620893914916536</c:v>
                </c:pt>
                <c:pt idx="23">
                  <c:v>51.419164396003637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B-449F-9694-86EF6EB078BA}"/>
            </c:ext>
          </c:extLst>
        </c:ser>
        <c:ser>
          <c:idx val="0"/>
          <c:order val="2"/>
          <c:tx>
            <c:strRef>
              <c:f>Sheet1!$A$21</c:f>
              <c:strCache>
                <c:ptCount val="1"/>
                <c:pt idx="0">
                  <c:v>65歳以上（老年人口）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710A5960-6363-4C91-BF03-BEED3275B25E}" type="VALUE">
                      <a:rPr lang="en-US" altLang="ja-JP" b="1" smtClean="0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48F9B35D-BB02-4A27-AA0F-3FA3868E4588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Sheet1!$B$21:$Y$21</c:f>
              <c:numCache>
                <c:formatCode>0.0_ </c:formatCode>
                <c:ptCount val="24"/>
                <c:pt idx="0">
                  <c:v>4.9453162149310508</c:v>
                </c:pt>
                <c:pt idx="1">
                  <c:v>5.2964690206528982</c:v>
                </c:pt>
                <c:pt idx="2">
                  <c:v>5.7264050901378578</c:v>
                </c:pt>
                <c:pt idx="3">
                  <c:v>6.280241935483871</c:v>
                </c:pt>
                <c:pt idx="4">
                  <c:v>7.0698385401738797</c:v>
                </c:pt>
                <c:pt idx="5">
                  <c:v>7.9184913754580393</c:v>
                </c:pt>
                <c:pt idx="6">
                  <c:v>9.1033421659970948</c:v>
                </c:pt>
                <c:pt idx="7">
                  <c:v>10.304933476572185</c:v>
                </c:pt>
                <c:pt idx="8">
                  <c:v>12.078195976638547</c:v>
                </c:pt>
                <c:pt idx="9">
                  <c:v>14.557920752611016</c:v>
                </c:pt>
                <c:pt idx="10">
                  <c:v>17.371744277821627</c:v>
                </c:pt>
                <c:pt idx="11">
                  <c:v>20.168133249528598</c:v>
                </c:pt>
                <c:pt idx="12">
                  <c:v>23.01093885260093</c:v>
                </c:pt>
                <c:pt idx="13">
                  <c:v>26.637485077596494</c:v>
                </c:pt>
                <c:pt idx="14">
                  <c:v>28.854888835763802</c:v>
                </c:pt>
                <c:pt idx="15">
                  <c:v>30.006528480496165</c:v>
                </c:pt>
                <c:pt idx="16">
                  <c:v>31.195433176628612</c:v>
                </c:pt>
                <c:pt idx="17">
                  <c:v>32.824162471793088</c:v>
                </c:pt>
                <c:pt idx="18">
                  <c:v>35.340786152181749</c:v>
                </c:pt>
                <c:pt idx="19">
                  <c:v>36.835181356887801</c:v>
                </c:pt>
                <c:pt idx="20">
                  <c:v>37.682723437653294</c:v>
                </c:pt>
                <c:pt idx="21">
                  <c:v>38.013136288998354</c:v>
                </c:pt>
                <c:pt idx="22">
                  <c:v>38.136779752288632</c:v>
                </c:pt>
                <c:pt idx="23">
                  <c:v>38.385558583106267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3B-449F-9694-86EF6EB078B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469843632"/>
        <c:axId val="469849208"/>
      </c:barChart>
      <c:catAx>
        <c:axId val="46984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9849208"/>
        <c:crosses val="autoZero"/>
        <c:auto val="1"/>
        <c:lblAlgn val="ctr"/>
        <c:lblOffset val="100"/>
        <c:noMultiLvlLbl val="0"/>
      </c:catAx>
      <c:valAx>
        <c:axId val="469849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984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6318186130348"/>
          <c:y val="9.3996961081944122E-2"/>
          <c:w val="0.76477702937735192"/>
          <c:h val="0.6849538565743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'社会保障給付額の推移　グラフ'!$B$15:$B$16</c:f>
              <c:strCache>
                <c:ptCount val="2"/>
                <c:pt idx="1">
                  <c:v>年金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グラフ'!$B$17:$B$24</c:f>
              <c:numCache>
                <c:formatCode>0.0</c:formatCode>
                <c:ptCount val="8"/>
                <c:pt idx="0">
                  <c:v>0.856151</c:v>
                </c:pt>
                <c:pt idx="1">
                  <c:v>10.332956930608681</c:v>
                </c:pt>
                <c:pt idx="2">
                  <c:v>23.777160703663345</c:v>
                </c:pt>
                <c:pt idx="3">
                  <c:v>40.536704064999995</c:v>
                </c:pt>
                <c:pt idx="4">
                  <c:v>52.228622655000002</c:v>
                </c:pt>
                <c:pt idx="5">
                  <c:v>55.452044867279994</c:v>
                </c:pt>
                <c:pt idx="6">
                  <c:v>59.9</c:v>
                </c:pt>
                <c:pt idx="7">
                  <c:v>73.2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3-4D33-88DD-4B17253FE3F4}"/>
            </c:ext>
          </c:extLst>
        </c:ser>
        <c:ser>
          <c:idx val="1"/>
          <c:order val="1"/>
          <c:tx>
            <c:strRef>
              <c:f>'社会保障給付額の推移　グラフ'!$C$15:$C$16</c:f>
              <c:strCache>
                <c:ptCount val="2"/>
                <c:pt idx="1">
                  <c:v>医療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グラフ'!$C$17:$C$24</c:f>
              <c:numCache>
                <c:formatCode>0.0</c:formatCode>
                <c:ptCount val="8"/>
                <c:pt idx="0">
                  <c:v>2.0758080000000003</c:v>
                </c:pt>
                <c:pt idx="1">
                  <c:v>10.759796164999999</c:v>
                </c:pt>
                <c:pt idx="2">
                  <c:v>18.625404303</c:v>
                </c:pt>
                <c:pt idx="3">
                  <c:v>26.604862368000003</c:v>
                </c:pt>
                <c:pt idx="4">
                  <c:v>33.644018607916998</c:v>
                </c:pt>
                <c:pt idx="5">
                  <c:v>40.722607390687536</c:v>
                </c:pt>
                <c:pt idx="6">
                  <c:v>48.3</c:v>
                </c:pt>
                <c:pt idx="7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E3-4D33-88DD-4B17253FE3F4}"/>
            </c:ext>
          </c:extLst>
        </c:ser>
        <c:ser>
          <c:idx val="2"/>
          <c:order val="2"/>
          <c:tx>
            <c:strRef>
              <c:f>'社会保障給付額の推移　グラフ'!$D$15:$D$16</c:f>
              <c:strCache>
                <c:ptCount val="2"/>
                <c:pt idx="1">
                  <c:v>介護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グラフ'!$D$17:$D$24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3.2806204109999997</c:v>
                </c:pt>
                <c:pt idx="4">
                  <c:v>7.5081858060000002</c:v>
                </c:pt>
                <c:pt idx="5">
                  <c:v>10.736050683849848</c:v>
                </c:pt>
                <c:pt idx="6">
                  <c:v>14.6</c:v>
                </c:pt>
                <c:pt idx="7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E3-4D33-88DD-4B17253FE3F4}"/>
            </c:ext>
          </c:extLst>
        </c:ser>
        <c:ser>
          <c:idx val="3"/>
          <c:order val="3"/>
          <c:tx>
            <c:strRef>
              <c:f>'社会保障給付額の推移　グラフ'!$E$15:$E$16</c:f>
              <c:strCache>
                <c:ptCount val="2"/>
                <c:pt idx="1">
                  <c:v>その他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グラフ'!$E$17:$E$24</c:f>
              <c:numCache>
                <c:formatCode>0.0</c:formatCode>
                <c:ptCount val="8"/>
                <c:pt idx="0">
                  <c:v>0.59195099999999945</c:v>
                </c:pt>
                <c:pt idx="1">
                  <c:v>3.8362360199999994</c:v>
                </c:pt>
                <c:pt idx="2">
                  <c:v>5.0212207633366521</c:v>
                </c:pt>
                <c:pt idx="3">
                  <c:v>7.9839926060000002</c:v>
                </c:pt>
                <c:pt idx="4">
                  <c:v>11.983889852592</c:v>
                </c:pt>
                <c:pt idx="5">
                  <c:v>17.013392806001455</c:v>
                </c:pt>
                <c:pt idx="6">
                  <c:v>17.7</c:v>
                </c:pt>
                <c:pt idx="7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E3-4D33-88DD-4B17253FE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257472"/>
        <c:axId val="49259264"/>
      </c:barChart>
      <c:catAx>
        <c:axId val="4925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49259264"/>
        <c:crosses val="autoZero"/>
        <c:auto val="1"/>
        <c:lblAlgn val="ctr"/>
        <c:lblOffset val="100"/>
        <c:noMultiLvlLbl val="0"/>
      </c:catAx>
      <c:valAx>
        <c:axId val="492592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pPr>
                <a:r>
                  <a:rPr lang="en-US" altLang="ja-JP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(</a:t>
                </a:r>
                <a:r>
                  <a:rPr lang="ja-JP" altLang="en-US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兆円</a:t>
                </a:r>
                <a:r>
                  <a:rPr lang="en-US" altLang="ja-JP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)</a:t>
                </a:r>
                <a:endParaRPr lang="ja-JP" altLang="en-US" sz="1400" b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c:rich>
          </c:tx>
          <c:layout>
            <c:manualLayout>
              <c:xMode val="edge"/>
              <c:yMode val="edge"/>
              <c:x val="1.628028963307409E-2"/>
              <c:y val="8.678350690034713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49257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309702080911"/>
          <c:y val="9.7494713144129747E-2"/>
          <c:w val="0.86676191251821599"/>
          <c:h val="0.76537127586761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(2)'!$C$3:$C$7</c:f>
              <c:strCache>
                <c:ptCount val="5"/>
                <c:pt idx="0">
                  <c:v>1963年</c:v>
                </c:pt>
                <c:pt idx="1">
                  <c:v>1981年</c:v>
                </c:pt>
                <c:pt idx="2">
                  <c:v>1998年</c:v>
                </c:pt>
                <c:pt idx="3">
                  <c:v>2012年</c:v>
                </c:pt>
                <c:pt idx="4">
                  <c:v>2022年</c:v>
                </c:pt>
              </c:strCache>
            </c:strRef>
          </c:cat>
          <c:val>
            <c:numRef>
              <c:f>'Sheet1 (2)'!$D$3:$D$7</c:f>
              <c:numCache>
                <c:formatCode>#,##0_ </c:formatCode>
                <c:ptCount val="5"/>
                <c:pt idx="0">
                  <c:v>153</c:v>
                </c:pt>
                <c:pt idx="1">
                  <c:v>1100</c:v>
                </c:pt>
                <c:pt idx="2">
                  <c:v>11000</c:v>
                </c:pt>
                <c:pt idx="3">
                  <c:v>53000</c:v>
                </c:pt>
                <c:pt idx="4">
                  <c:v>90526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F-4B61-9D82-F222B086A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162560"/>
        <c:axId val="268157128"/>
      </c:barChart>
      <c:catAx>
        <c:axId val="357162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（人）</a:t>
                </a:r>
              </a:p>
            </c:rich>
          </c:tx>
          <c:layout>
            <c:manualLayout>
              <c:xMode val="edge"/>
              <c:yMode val="edge"/>
              <c:x val="1.0526717067837101E-3"/>
              <c:y val="1.555309360866195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268157128"/>
        <c:crosses val="autoZero"/>
        <c:auto val="1"/>
        <c:lblAlgn val="ctr"/>
        <c:lblOffset val="100"/>
        <c:noMultiLvlLbl val="0"/>
      </c:catAx>
      <c:valAx>
        <c:axId val="26815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3571625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19050" cmpd="thickThin">
              <a:solidFill>
                <a:schemeClr val="accent6"/>
              </a:solidFill>
            </a:ln>
            <a:effectLst/>
          </c:spPr>
          <c:invertIfNegative val="0"/>
          <c:cat>
            <c:strRef>
              <c:f>Sheet2!$B$2:$B$10</c:f>
              <c:strCache>
                <c:ptCount val="9"/>
                <c:pt idx="0">
                  <c:v>脳血管疾患</c:v>
                </c:pt>
                <c:pt idx="1">
                  <c:v>結核</c:v>
                </c:pt>
                <c:pt idx="2">
                  <c:v>高血圧性疾患</c:v>
                </c:pt>
                <c:pt idx="3">
                  <c:v>骨折</c:v>
                </c:pt>
                <c:pt idx="4">
                  <c:v>肺炎</c:v>
                </c:pt>
                <c:pt idx="5">
                  <c:v>糖尿病</c:v>
                </c:pt>
                <c:pt idx="6">
                  <c:v>心疾患</c:v>
                </c:pt>
                <c:pt idx="7">
                  <c:v>肝疾患</c:v>
                </c:pt>
                <c:pt idx="8">
                  <c:v>悪性新生物</c:v>
                </c:pt>
              </c:strCache>
            </c:strRef>
          </c:cat>
          <c:val>
            <c:numRef>
              <c:f>Sheet2!$C$2:$C$10</c:f>
              <c:numCache>
                <c:formatCode>General</c:formatCode>
                <c:ptCount val="9"/>
                <c:pt idx="0">
                  <c:v>77.400000000000006</c:v>
                </c:pt>
                <c:pt idx="1">
                  <c:v>59.5</c:v>
                </c:pt>
                <c:pt idx="2">
                  <c:v>47.6</c:v>
                </c:pt>
                <c:pt idx="3">
                  <c:v>38.5</c:v>
                </c:pt>
                <c:pt idx="4">
                  <c:v>38</c:v>
                </c:pt>
                <c:pt idx="5">
                  <c:v>30.6</c:v>
                </c:pt>
                <c:pt idx="6">
                  <c:v>24.6</c:v>
                </c:pt>
                <c:pt idx="7">
                  <c:v>23.4</c:v>
                </c:pt>
                <c:pt idx="8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AE-4A0B-B41E-CC1489DB8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5536240"/>
        <c:axId val="745534600"/>
      </c:barChart>
      <c:catAx>
        <c:axId val="745536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45534600"/>
        <c:crosses val="autoZero"/>
        <c:auto val="1"/>
        <c:lblAlgn val="ctr"/>
        <c:lblOffset val="100"/>
        <c:noMultiLvlLbl val="0"/>
      </c:catAx>
      <c:valAx>
        <c:axId val="745534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3399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（日数）</a:t>
                </a:r>
              </a:p>
            </c:rich>
          </c:tx>
          <c:layout>
            <c:manualLayout>
              <c:xMode val="edge"/>
              <c:yMode val="edge"/>
              <c:x val="6.6155207856154655E-2"/>
              <c:y val="0.86155213448353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45536240"/>
        <c:crosses val="max"/>
        <c:crossBetween val="between"/>
      </c:valAx>
      <c:spPr>
        <a:solidFill>
          <a:schemeClr val="bg1"/>
        </a:solidFill>
        <a:ln>
          <a:solidFill>
            <a:srgbClr val="003399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46298310251711E-2"/>
          <c:y val="0.11682624857699042"/>
          <c:w val="0.92215614195074769"/>
          <c:h val="0.681223564309617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Sheet3!$B$2:$B$7</c:f>
              <c:strCache>
                <c:ptCount val="6"/>
                <c:pt idx="0">
                  <c:v>40～64歳</c:v>
                </c:pt>
                <c:pt idx="1">
                  <c:v>65～69歳</c:v>
                </c:pt>
                <c:pt idx="2">
                  <c:v>70～74歳</c:v>
                </c:pt>
                <c:pt idx="3">
                  <c:v>75～79歳</c:v>
                </c:pt>
                <c:pt idx="4">
                  <c:v>80～84歳</c:v>
                </c:pt>
                <c:pt idx="5">
                  <c:v>85歳以上</c:v>
                </c:pt>
              </c:strCache>
            </c:strRef>
          </c:cat>
          <c:val>
            <c:numRef>
              <c:f>Sheet3!$C$2:$C$7</c:f>
              <c:numCache>
                <c:formatCode>0.0_);[Red]\(0.0\)</c:formatCode>
                <c:ptCount val="6"/>
                <c:pt idx="0">
                  <c:v>0.4</c:v>
                </c:pt>
                <c:pt idx="1">
                  <c:v>2.9</c:v>
                </c:pt>
                <c:pt idx="2">
                  <c:v>5.8</c:v>
                </c:pt>
                <c:pt idx="3">
                  <c:v>12.4</c:v>
                </c:pt>
                <c:pt idx="4">
                  <c:v>26</c:v>
                </c:pt>
                <c:pt idx="5">
                  <c:v>59.5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B-43AA-B6E5-B40161084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017936"/>
        <c:axId val="507009736"/>
      </c:barChart>
      <c:catAx>
        <c:axId val="507017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 dirty="0"/>
                  <a:t>（％）</a:t>
                </a:r>
              </a:p>
            </c:rich>
          </c:tx>
          <c:layout>
            <c:manualLayout>
              <c:xMode val="edge"/>
              <c:yMode val="edge"/>
              <c:x val="3.8532741422490089E-4"/>
              <c:y val="2.12120864939856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07009736"/>
        <c:crosses val="autoZero"/>
        <c:auto val="1"/>
        <c:lblAlgn val="ctr"/>
        <c:lblOffset val="100"/>
        <c:noMultiLvlLbl val="0"/>
      </c:catAx>
      <c:valAx>
        <c:axId val="5070097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0.0_);[Red]\(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070179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0.83366</cdr:x>
      <cdr:y>0.09896</cdr:y>
    </cdr:from>
    <cdr:to>
      <cdr:x>0.98261</cdr:x>
      <cdr:y>0.17011</cdr:y>
    </cdr:to>
    <cdr:sp macro="" textlink="">
      <cdr:nvSpPr>
        <cdr:cNvPr id="2" name="テキスト ボックス 16"/>
        <cdr:cNvSpPr txBox="1"/>
      </cdr:nvSpPr>
      <cdr:spPr>
        <a:xfrm xmlns:a="http://schemas.openxmlformats.org/drawingml/2006/main">
          <a:off x="7394840" y="513646"/>
          <a:ext cx="1321200" cy="3692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90,526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0.5</cdr:x>
      <cdr:y>0.68668</cdr:y>
    </cdr:from>
    <cdr:to>
      <cdr:x>0.64494</cdr:x>
      <cdr:y>0.75784</cdr:y>
    </cdr:to>
    <cdr:sp macro="" textlink="">
      <cdr:nvSpPr>
        <cdr:cNvPr id="3" name="テキスト ボックス 16"/>
        <cdr:cNvSpPr txBox="1"/>
      </cdr:nvSpPr>
      <cdr:spPr>
        <a:xfrm xmlns:a="http://schemas.openxmlformats.org/drawingml/2006/main">
          <a:off x="4435144" y="3564094"/>
          <a:ext cx="1285637" cy="3693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10,158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0.30733</cdr:x>
      <cdr:y>0.67195</cdr:y>
    </cdr:from>
    <cdr:to>
      <cdr:x>0.45613</cdr:x>
      <cdr:y>0.74311</cdr:y>
    </cdr:to>
    <cdr:sp macro="" textlink="">
      <cdr:nvSpPr>
        <cdr:cNvPr id="4" name="テキスト ボックス 16"/>
        <cdr:cNvSpPr txBox="1"/>
      </cdr:nvSpPr>
      <cdr:spPr>
        <a:xfrm xmlns:a="http://schemas.openxmlformats.org/drawingml/2006/main">
          <a:off x="2726100" y="3487642"/>
          <a:ext cx="1319899" cy="369346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千人超え</a:t>
          </a:r>
          <a:endParaRPr kumimoji="1" lang="ja-JP" altLang="en-US" b="1" dirty="0">
            <a:solidFill>
              <a:schemeClr val="bg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0.16698</cdr:x>
      <cdr:y>0.7826</cdr:y>
    </cdr:from>
    <cdr:to>
      <cdr:x>0.29264</cdr:x>
      <cdr:y>0.85375</cdr:y>
    </cdr:to>
    <cdr:sp macro="" textlink="">
      <cdr:nvSpPr>
        <cdr:cNvPr id="5" name="テキスト ボックス 16"/>
        <cdr:cNvSpPr txBox="1"/>
      </cdr:nvSpPr>
      <cdr:spPr>
        <a:xfrm xmlns:a="http://schemas.openxmlformats.org/drawingml/2006/main">
          <a:off x="1481194" y="4061977"/>
          <a:ext cx="1114642" cy="3692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153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0.32736</cdr:x>
      <cdr:y>0.75721</cdr:y>
    </cdr:from>
    <cdr:to>
      <cdr:x>0.47547</cdr:x>
      <cdr:y>0.82837</cdr:y>
    </cdr:to>
    <cdr:sp macro="" textlink="">
      <cdr:nvSpPr>
        <cdr:cNvPr id="7" name="テキスト ボックス 16"/>
        <cdr:cNvSpPr txBox="1"/>
      </cdr:nvSpPr>
      <cdr:spPr>
        <a:xfrm xmlns:a="http://schemas.openxmlformats.org/drawingml/2006/main">
          <a:off x="2903778" y="3930194"/>
          <a:ext cx="13137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1,072</a:t>
          </a:r>
          <a:r>
            <a:rPr lang="ja-JP" altLang="en-US" sz="1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sz="1800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0.48667</cdr:x>
      <cdr:y>0.60365</cdr:y>
    </cdr:from>
    <cdr:to>
      <cdr:x>0.63546</cdr:x>
      <cdr:y>0.6748</cdr:y>
    </cdr:to>
    <cdr:sp macro="" textlink="">
      <cdr:nvSpPr>
        <cdr:cNvPr id="8" name="テキスト ボックス 16"/>
        <cdr:cNvSpPr txBox="1"/>
      </cdr:nvSpPr>
      <cdr:spPr>
        <a:xfrm xmlns:a="http://schemas.openxmlformats.org/drawingml/2006/main">
          <a:off x="4316888" y="3133148"/>
          <a:ext cx="1319811" cy="369294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1</a:t>
          </a:r>
          <a:r>
            <a:rPr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万人超え</a:t>
          </a:r>
          <a:endParaRPr kumimoji="1" lang="ja-JP" altLang="en-US" sz="1800" b="1" dirty="0">
            <a:solidFill>
              <a:schemeClr val="bg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  <a:cs typeface="Meiryo UI" panose="020B0604030504040204" pitchFamily="50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0.41152</cdr:x>
      <cdr:y>0.49029</cdr:y>
    </cdr:from>
    <cdr:to>
      <cdr:x>0.51783</cdr:x>
      <cdr:y>0.55526</cdr:y>
    </cdr:to>
    <cdr:sp macro="" textlink="">
      <cdr:nvSpPr>
        <cdr:cNvPr id="2" name="テキスト ボックス 2"/>
        <cdr:cNvSpPr txBox="1"/>
      </cdr:nvSpPr>
      <cdr:spPr>
        <a:xfrm xmlns:a="http://schemas.openxmlformats.org/drawingml/2006/main">
          <a:off x="3575339" y="2787015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30</a:t>
          </a:r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.6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0.47802</cdr:x>
      <cdr:y>0.39893</cdr:y>
    </cdr:from>
    <cdr:to>
      <cdr:x>0.58433</cdr:x>
      <cdr:y>0.46391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4153177" y="2267714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38.0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0.47805</cdr:x>
      <cdr:y>0.30982</cdr:y>
    </cdr:from>
    <cdr:to>
      <cdr:x>0.58436</cdr:x>
      <cdr:y>0.37479</cdr:y>
    </cdr:to>
    <cdr:sp macro="" textlink="">
      <cdr:nvSpPr>
        <cdr:cNvPr id="4" name="テキスト ボックス 2"/>
        <cdr:cNvSpPr txBox="1"/>
      </cdr:nvSpPr>
      <cdr:spPr>
        <a:xfrm xmlns:a="http://schemas.openxmlformats.org/drawingml/2006/main">
          <a:off x="4153429" y="1761148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38.5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0.54933</cdr:x>
      <cdr:y>0.22077</cdr:y>
    </cdr:from>
    <cdr:to>
      <cdr:x>0.65564</cdr:x>
      <cdr:y>0.28574</cdr:y>
    </cdr:to>
    <cdr:sp macro="" textlink="">
      <cdr:nvSpPr>
        <cdr:cNvPr id="5" name="テキスト ボックス 2"/>
        <cdr:cNvSpPr txBox="1"/>
      </cdr:nvSpPr>
      <cdr:spPr>
        <a:xfrm xmlns:a="http://schemas.openxmlformats.org/drawingml/2006/main">
          <a:off x="4772715" y="1254943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47.6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0.77914</cdr:x>
      <cdr:y>0.03673</cdr:y>
    </cdr:from>
    <cdr:to>
      <cdr:x>0.88545</cdr:x>
      <cdr:y>0.1017</cdr:y>
    </cdr:to>
    <cdr:sp macro="" textlink="">
      <cdr:nvSpPr>
        <cdr:cNvPr id="6" name="テキスト ボックス 2"/>
        <cdr:cNvSpPr txBox="1"/>
      </cdr:nvSpPr>
      <cdr:spPr>
        <a:xfrm xmlns:a="http://schemas.openxmlformats.org/drawingml/2006/main">
          <a:off x="6769364" y="208799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rPr>
            <a:t>77.4</a:t>
          </a:r>
          <a:r>
            <a: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0.79491</cdr:x>
      <cdr:y>0.47355</cdr:y>
    </cdr:from>
    <cdr:to>
      <cdr:x>0.9608</cdr:x>
      <cdr:y>0.83979</cdr:y>
    </cdr:to>
    <cdr:pic>
      <cdr:nvPicPr>
        <cdr:cNvPr id="8" name="図 7">
          <a:extLst xmlns:a="http://schemas.openxmlformats.org/drawingml/2006/main">
            <a:ext uri="{FF2B5EF4-FFF2-40B4-BE49-F238E27FC236}">
              <a16:creationId xmlns:a16="http://schemas.microsoft.com/office/drawing/2014/main" id="{BCE85B6B-F090-45AF-ADB9-1FE6772FBF8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screen">
          <a:extLst>
            <a:ext uri="{28A0092B-C50C-407E-A947-70E740481C1C}">
              <a14:useLocalDpi xmlns:a14="http://schemas.microsoft.com/office/drawing/2010/main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906375" y="2691867"/>
          <a:ext cx="1441276" cy="2081844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0.5629</cdr:x>
      <cdr:y>0.58353</cdr:y>
    </cdr:from>
    <cdr:to>
      <cdr:x>0.67377</cdr:x>
      <cdr:y>0.66047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885037" y="2801281"/>
          <a:ext cx="96212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b="1" dirty="0">
              <a:latin typeface="Meiryo UI" panose="020B0604030504040204" pitchFamily="50" charset="-128"/>
              <a:ea typeface="Meiryo UI" panose="020B0604030504040204" pitchFamily="50" charset="-128"/>
            </a:rPr>
            <a:t>12</a:t>
          </a:r>
          <a:r>
            <a:rPr lang="en-US" altLang="ja-JP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.4</a:t>
          </a:r>
          <a:r>
            <a:rPr lang="ja-JP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endParaRPr kumimoji="1" lang="ja-JP" altLang="en-US" sz="1800" b="1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0.71406</cdr:x>
      <cdr:y>0.42306</cdr:y>
    </cdr:from>
    <cdr:to>
      <cdr:x>0.82492</cdr:x>
      <cdr:y>0.5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6196817" y="2030950"/>
          <a:ext cx="96212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b="1" dirty="0">
              <a:latin typeface="Meiryo UI" panose="020B0604030504040204" pitchFamily="50" charset="-128"/>
              <a:ea typeface="Meiryo UI" panose="020B0604030504040204" pitchFamily="50" charset="-128"/>
            </a:rPr>
            <a:t>26</a:t>
          </a:r>
          <a:r>
            <a:rPr lang="en-US" altLang="ja-JP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.0</a:t>
          </a:r>
          <a:r>
            <a:rPr lang="ja-JP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endParaRPr kumimoji="1" lang="ja-JP" altLang="en-US" sz="1800" b="1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250FA9-E667-4195-9886-C8D7DC4483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3EFD42-CB6B-4A0E-859E-A4CFF5D7C7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E45CC-0838-431A-A9D4-1F82302FF60E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D62D48-1330-410C-B821-AF54D683EE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E925E8-F01A-4AC5-A51A-AE0A18FE3A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872D3-F81D-4E25-8C60-D3B3776D4C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730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148FE93B-7EF7-D949-AB83-86D30216FA05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5BCF20F6-02F4-5F40-A8D1-3F65F449E5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62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79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48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709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88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6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83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78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142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6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08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42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57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62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944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78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80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28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86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57FB-FAA2-4E18-9163-2D4DF4B7E96D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10F84E62-9F0C-4405-B536-228BB70C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217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F94380-71E8-47C5-B160-E169F1FC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234A-01CD-4D6E-BA78-9AB60181412D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16423A-A5B6-47AC-A8C6-F788E63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3B577E-2AC0-4BD3-8512-B82416EA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71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3E018-F711-4811-8369-EA1BB19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1E47A8-A9B8-4A67-A46F-AB5EF33C8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A09DE6-DABE-41E4-8DB6-89CA536E2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0F8CB4-E357-4DA1-A286-6599ECF8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5582-87D6-4FA8-8864-73746B1FFBE9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C7FB8C-1891-4DD6-91E0-0C104A27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E636D9-E373-49D1-B8B5-F9B0921F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706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B86A3-E22D-4F45-8447-74D3E0DD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75C59B6-28DD-4BE4-B98B-308040B69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56C4DF5-58D6-43A2-822A-134243D22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91D300-9B42-4EA1-845E-EF464D61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5D17-420D-4D8A-8085-AB6EBA198671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7AE9E6-58A1-476B-BF1E-2C602693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D200A5F-F945-4321-9342-848F751C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97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5683B7-F737-481B-90A5-5F8C9E29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9EFF7B-06E1-4AB9-9E4A-919987C38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BB04AF-398F-4708-AA9E-4D86B09A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4BC4-3B4F-424C-9CB3-791F4B5D4986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968722-F201-4538-943C-41EACF00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1112DC-316B-4E4E-8AD0-A43B65D2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69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74B14DA-D289-4A68-9E01-EF081B6A0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0512DC-024F-411E-A78E-0C5B65B5E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C35EC2-55DE-445A-9377-FD1B42D1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637A-4837-405C-B03E-40EE7E0859C4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C4D08E-C9D6-4827-8DB0-3DEE1574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31C1C7-081B-4044-BB08-55028D8C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23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7294-79BD-4F07-9A0C-15FD1F822A0C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1AB5953D-1A78-4763-ADD9-9A421B73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111D52CD-7166-4A82-87C7-84C320EF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546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9F1D2B-28AA-456C-8446-2E8E3FB6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36AC98-F606-48DA-866A-B791C88C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7068-6792-4AED-8590-7C7596EF0E7B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B886CD-D5B4-4B18-A070-D906E920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AF23D6-1567-4A47-8580-691B52F0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74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2D57D-C472-4317-B3D5-13F96C46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7D66CD-9798-46F3-8960-82D4229CB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185B4E-F164-4D34-84AC-19D57744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F3310-6A89-4DF4-8FDA-FA2F3B52F0BC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14377E-F81F-46C0-857D-227430AB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D9F855-A91E-4106-8AAB-6B9FA78F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8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BC8816-A4F4-4652-BB2E-B225CFFF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F93A86-90B1-4971-B29F-14277FD6E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951D64-DABC-444F-8844-C1CB8C94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5C88-07A8-4DD3-9D4F-ED420E17DDA1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5DD78A-6541-4127-BA6C-8BD5AD64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E2AFD7-4764-4EBB-AA8A-2A7ADB35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8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7295E8-477B-49FA-950C-53B9546F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3F8F10-09FE-4B91-9181-E20E4091A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416AA4-086D-4593-B52C-2113D1F9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2AD2-303D-4BA4-8789-260CD6F54840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39B3B5-3428-454C-B853-6C216295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909973-AC01-43AA-89D9-948ABB69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97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4A26-0B11-4614-B37E-BD406943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A5023D-2B19-4513-9453-E0E38C189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986AC14-E640-4922-8F1D-E57B83BF0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1C29CB7-C546-4BCF-8508-D449B001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1DEF-7E5F-4853-9A41-85DC1DE94B96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98EC2B-8A66-4204-A0F9-4C967289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BC02C0-7082-4B8F-9EFE-78DAD3D9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91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4258DC-2AA1-4C34-892C-D25F6731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79D8C8-9209-4485-83B4-B66EDDA66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F9322D-E537-4460-A729-EE3559B07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9908AE9-738A-4067-A303-99D3372B3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8187142-E503-4FF2-8D6E-998D06EEC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30EC5A-2255-402F-A010-52A01B62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A4-D620-4241-A058-9D1BC70A68B6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2E417BC-4217-4F26-871B-7E47045C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3871293-6CCD-4F67-9453-645C1AD1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5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B863-651C-4BF6-B8A5-24E2E1EA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772F6A-58B8-4BFE-A0A2-D1D4A621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CBF-2202-49E6-8B73-0F0BF21D112F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78968C-BAED-4895-B12B-11B7AA68E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D6EE4B-3CC4-4241-AAEE-C1563383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8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CEB6-4B11-4909-9B43-033B958BAEC4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F5EA7D-A89D-43D2-9D91-918EBC25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6837" y="63611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09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DE6878-56CF-4492-8E2C-EA9B5876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CB8061-E252-467D-B673-F573CB550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8660E7-9D7A-4432-8C07-D61CB1A4A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C702-9D7F-496E-A8F9-4881C9C59C38}" type="datetime1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1BCD67-BBBB-4B2C-A2F3-9DA5FA148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13322D-7324-4878-B8A4-F412BDDB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44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正方形/長方形 10"/>
          <p:cNvSpPr/>
          <p:nvPr/>
        </p:nvSpPr>
        <p:spPr bwMode="gray">
          <a:xfrm>
            <a:off x="1998001" y="3247203"/>
            <a:ext cx="6767308" cy="2341064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1.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少子高齢化について考えよう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2</a:t>
            </a:r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リスクについて考えよう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社会保障制度って何だろう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lang="ja-JP" altLang="en-US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4</a:t>
            </a:r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預貯金」と「民間保険」の違い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って何だろう？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5.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114550" y="2708643"/>
            <a:ext cx="4791075" cy="5725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white">
          <a:xfrm>
            <a:off x="2561799" y="2632305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65" y="5778653"/>
            <a:ext cx="3725603" cy="28147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 bwMode="gray">
          <a:xfrm>
            <a:off x="90897" y="864917"/>
            <a:ext cx="91293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～少子高齢社会におけるリスクについて考えよう～</a:t>
            </a:r>
          </a:p>
          <a:p>
            <a:pPr algn="ctr">
              <a:spcBef>
                <a:spcPct val="50000"/>
              </a:spcBef>
              <a:defRPr/>
            </a:pPr>
            <a:r>
              <a:rPr lang="ja-JP" alt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人生</a:t>
            </a:r>
            <a:r>
              <a:rPr lang="en-US" altLang="ja-JP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100</a:t>
            </a:r>
            <a:r>
              <a:rPr lang="ja-JP" alt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年時代に必要な備えとは</a:t>
            </a:r>
            <a:r>
              <a:rPr lang="en-US" altLang="ja-JP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  <a:endParaRPr lang="ja-JP" altLang="en-US" sz="1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ja-JP" alt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7">
            <a:extLst>
              <a:ext uri="{FF2B5EF4-FFF2-40B4-BE49-F238E27FC236}">
                <a16:creationId xmlns:a16="http://schemas.microsoft.com/office/drawing/2014/main" id="{21D01E9A-D02F-F3AF-B846-1ADF9D71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1626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4728315" y="4031773"/>
            <a:ext cx="2805129" cy="2775207"/>
            <a:chOff x="4783671" y="3829168"/>
            <a:chExt cx="2805129" cy="277520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3671" y="3829168"/>
              <a:ext cx="2805129" cy="2553274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175864"/>
              <a:ext cx="2493818" cy="428511"/>
              <a:chOff x="5018363" y="6175864"/>
              <a:chExt cx="2493818" cy="428511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175864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213175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32754" y="6183725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1458541" y="4324482"/>
            <a:ext cx="2734676" cy="2476476"/>
            <a:chOff x="1458541" y="4113397"/>
            <a:chExt cx="2734676" cy="247647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158312"/>
              <a:ext cx="2493818" cy="431561"/>
              <a:chOff x="1699399" y="6158312"/>
              <a:chExt cx="2493818" cy="431561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161362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87190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801287" y="6158312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F16E454-4BC1-4601-8B3D-3146294B0C59}"/>
              </a:ext>
            </a:extLst>
          </p:cNvPr>
          <p:cNvGrpSpPr/>
          <p:nvPr/>
        </p:nvGrpSpPr>
        <p:grpSpPr>
          <a:xfrm>
            <a:off x="364371" y="1864285"/>
            <a:ext cx="2770033" cy="2331161"/>
            <a:chOff x="355600" y="1620102"/>
            <a:chExt cx="2770033" cy="233116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00" y="1620102"/>
              <a:ext cx="2770033" cy="1921046"/>
            </a:xfrm>
            <a:prstGeom prst="rect">
              <a:avLst/>
            </a:prstGeom>
          </p:spPr>
        </p:pic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F1847605-0D24-4B6C-916D-3DF331A17634}"/>
                </a:ext>
              </a:extLst>
            </p:cNvPr>
            <p:cNvGrpSpPr/>
            <p:nvPr/>
          </p:nvGrpSpPr>
          <p:grpSpPr>
            <a:xfrm>
              <a:off x="547664" y="3522752"/>
              <a:ext cx="2493818" cy="428511"/>
              <a:chOff x="547664" y="3522752"/>
              <a:chExt cx="2493818" cy="428511"/>
            </a:xfrm>
          </p:grpSpPr>
          <p:sp>
            <p:nvSpPr>
              <p:cNvPr id="6" name="角丸四角形 5"/>
              <p:cNvSpPr/>
              <p:nvPr/>
            </p:nvSpPr>
            <p:spPr bwMode="gray">
              <a:xfrm>
                <a:off x="547664" y="3522752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" name="角丸四角形 6"/>
              <p:cNvSpPr/>
              <p:nvPr/>
            </p:nvSpPr>
            <p:spPr bwMode="gray">
              <a:xfrm>
                <a:off x="575950" y="3548580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 bwMode="white">
              <a:xfrm>
                <a:off x="738515" y="3526429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2A2A58C-59C0-47D2-9ECA-A4950F17CEE9}"/>
              </a:ext>
            </a:extLst>
          </p:cNvPr>
          <p:cNvGrpSpPr/>
          <p:nvPr/>
        </p:nvGrpSpPr>
        <p:grpSpPr>
          <a:xfrm>
            <a:off x="3356112" y="1874307"/>
            <a:ext cx="2493818" cy="2326508"/>
            <a:chOff x="3324736" y="1624360"/>
            <a:chExt cx="2493818" cy="2326508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0582" y="1624360"/>
              <a:ext cx="1766386" cy="1940761"/>
            </a:xfrm>
            <a:prstGeom prst="rect">
              <a:avLst/>
            </a:prstGeom>
          </p:spPr>
        </p:pic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D072938B-157B-4B6A-858E-EF40F1642582}"/>
                </a:ext>
              </a:extLst>
            </p:cNvPr>
            <p:cNvGrpSpPr/>
            <p:nvPr/>
          </p:nvGrpSpPr>
          <p:grpSpPr>
            <a:xfrm>
              <a:off x="3324736" y="3522357"/>
              <a:ext cx="2493818" cy="428511"/>
              <a:chOff x="3324736" y="3522357"/>
              <a:chExt cx="2493818" cy="428511"/>
            </a:xfrm>
          </p:grpSpPr>
          <p:sp>
            <p:nvSpPr>
              <p:cNvPr id="12" name="角丸四角形 11"/>
              <p:cNvSpPr/>
              <p:nvPr/>
            </p:nvSpPr>
            <p:spPr bwMode="gray">
              <a:xfrm>
                <a:off x="3324736" y="3522357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" name="角丸四角形 12"/>
              <p:cNvSpPr/>
              <p:nvPr/>
            </p:nvSpPr>
            <p:spPr bwMode="white">
              <a:xfrm>
                <a:off x="3353022" y="3548185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white">
              <a:xfrm>
                <a:off x="3528112" y="3536240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財布を紛失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DF4986B-82D8-4D99-A433-DB76AAFAD278}"/>
              </a:ext>
            </a:extLst>
          </p:cNvPr>
          <p:cNvGrpSpPr/>
          <p:nvPr/>
        </p:nvGrpSpPr>
        <p:grpSpPr>
          <a:xfrm>
            <a:off x="6091982" y="1836932"/>
            <a:ext cx="2493818" cy="2343276"/>
            <a:chOff x="6108318" y="1624360"/>
            <a:chExt cx="2493818" cy="234327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8" y="3539125"/>
              <a:ext cx="2493818" cy="428511"/>
              <a:chOff x="6108318" y="3539125"/>
              <a:chExt cx="2493818" cy="428511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8" y="3539125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564953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317534" y="3543241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833" y="1624360"/>
              <a:ext cx="2070455" cy="1986517"/>
            </a:xfrm>
            <a:prstGeom prst="rect">
              <a:avLst/>
            </a:prstGeom>
          </p:spPr>
        </p:pic>
      </p:grpSp>
      <p:sp>
        <p:nvSpPr>
          <p:cNvPr id="30" name="正方形/長方形 29"/>
          <p:cNvSpPr/>
          <p:nvPr/>
        </p:nvSpPr>
        <p:spPr>
          <a:xfrm>
            <a:off x="0" y="1091778"/>
            <a:ext cx="9574925" cy="51435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起きてほしくないことで、起きると</a:t>
            </a:r>
          </a:p>
          <a:p>
            <a:pPr>
              <a:lnSpc>
                <a:spcPct val="110000"/>
              </a:lnSpc>
            </a:pPr>
            <a:r>
              <a:rPr lang="ja-JP" altLang="en-US" sz="3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　　　　　　　　　　　　　　　</a:t>
            </a:r>
            <a:r>
              <a:rPr lang="ja-JP" altLang="en-US" sz="3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お金がかかること</a:t>
            </a:r>
            <a:endParaRPr lang="en-US" altLang="ja-JP" sz="38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04B78F47-801C-417D-B5D7-775B52F3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5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543705-B18C-B2F7-AE08-2A1035F8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74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2B61DD-47E7-4767-A563-D2293291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27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3106AB7-F4E1-4016-8452-7660F399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5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0333B0D-DBDF-4044-A47B-BE59E64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11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FED7CF6-195B-4C3F-B603-5C9789E6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6149450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66327"/>
            <a:ext cx="3851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614372-B5D3-454B-BE8D-18D4656D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45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381251" y="2104179"/>
            <a:ext cx="6714444" cy="4591896"/>
          </a:xfrm>
          <a:prstGeom prst="cloudCallout">
            <a:avLst>
              <a:gd name="adj1" fmla="val -49438"/>
              <a:gd name="adj2" fmla="val 4439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24529" y="3009054"/>
            <a:ext cx="5238749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87384"/>
            <a:ext cx="2381250" cy="248965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98381A-C18A-41CB-AFE2-0688629F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23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253494" y="773934"/>
            <a:ext cx="941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3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391467"/>
            <a:chOff x="205065" y="1283970"/>
            <a:chExt cx="8624571" cy="5391467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391467"/>
              <a:chOff x="205065" y="1283970"/>
              <a:chExt cx="8624571" cy="5391467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1"/>
                  <a:ext cx="7460759" cy="2138394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1951319"/>
                <a:chOff x="2090266" y="2828309"/>
                <a:chExt cx="4904000" cy="1951319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/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8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133297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2958" y="4133296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188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561347" y="5157933"/>
                <a:ext cx="526828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(2022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396" y="4033132"/>
              <a:ext cx="6279204" cy="391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BAEA1A-4757-4470-A169-E4894A00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0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8348" y="5137828"/>
            <a:ext cx="8714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ケガや病気で入院したときには、国などから受けられる公的保障として、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「公的医療保険」</a:t>
            </a: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51BDB4-F929-46C3-8B2D-526CC9614D61}"/>
              </a:ext>
            </a:extLst>
          </p:cNvPr>
          <p:cNvGrpSpPr/>
          <p:nvPr/>
        </p:nvGrpSpPr>
        <p:grpSpPr>
          <a:xfrm>
            <a:off x="445031" y="807450"/>
            <a:ext cx="9288488" cy="4398787"/>
            <a:chOff x="342900" y="807450"/>
            <a:chExt cx="9288488" cy="4398787"/>
          </a:xfrm>
        </p:grpSpPr>
        <p:sp>
          <p:nvSpPr>
            <p:cNvPr id="22" name="角丸四角形 21"/>
            <p:cNvSpPr/>
            <p:nvPr/>
          </p:nvSpPr>
          <p:spPr>
            <a:xfrm>
              <a:off x="342900" y="1121128"/>
              <a:ext cx="8420100" cy="3562073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/>
            <p:cNvSpPr/>
            <p:nvPr/>
          </p:nvSpPr>
          <p:spPr>
            <a:xfrm>
              <a:off x="592031" y="807450"/>
              <a:ext cx="931403" cy="868578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061174" y="1120857"/>
              <a:ext cx="58428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895351" y="2178014"/>
              <a:ext cx="7477125" cy="2260635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33449" y="2261002"/>
              <a:ext cx="40491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（公的医療保険）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788671" y="2629262"/>
              <a:ext cx="268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28" name="直線コネクタ 27"/>
            <p:cNvCxnSpPr>
              <a:cxnSpLocks/>
            </p:cNvCxnSpPr>
            <p:nvPr/>
          </p:nvCxnSpPr>
          <p:spPr>
            <a:xfrm flipV="1">
              <a:off x="1352550" y="3523732"/>
              <a:ext cx="6372225" cy="2328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115979" y="3654412"/>
              <a:ext cx="291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755333" y="3658025"/>
              <a:ext cx="2755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828185" y="4713794"/>
              <a:ext cx="58032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生命保険文化センター「医療保障ガイド」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(2022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月改訂版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をもとに作成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E2E8CE-546E-4E50-B9A7-125107C3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06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今日のねらい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42874" y="4897851"/>
            <a:ext cx="8786813" cy="1788699"/>
            <a:chOff x="142874" y="4897851"/>
            <a:chExt cx="8786813" cy="1788699"/>
          </a:xfrm>
          <a:noFill/>
        </p:grpSpPr>
        <p:sp>
          <p:nvSpPr>
            <p:cNvPr id="32" name="角丸四角形 31"/>
            <p:cNvSpPr/>
            <p:nvPr/>
          </p:nvSpPr>
          <p:spPr>
            <a:xfrm>
              <a:off x="142874" y="4897851"/>
              <a:ext cx="8786813" cy="1788699"/>
            </a:xfrm>
            <a:prstGeom prst="roundRect">
              <a:avLst/>
            </a:prstGeom>
            <a:grpFill/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83119" y="4932224"/>
              <a:ext cx="5938659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③「自助」として、自分で備え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る手段の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預貯金と民間保険　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の特徴を理解する。</a:t>
              </a:r>
              <a:endParaRPr lang="ja-JP" altLang="en-US" sz="3600" dirty="0"/>
            </a:p>
          </p:txBody>
        </p:sp>
        <p:pic>
          <p:nvPicPr>
            <p:cNvPr id="35" name="図 34" descr="おもちゃ, 人形, 写真, 異なる が含まれている画像&#10;&#10;自動的に生成された説明">
              <a:extLst>
                <a:ext uri="{FF2B5EF4-FFF2-40B4-BE49-F238E27FC236}">
                  <a16:creationId xmlns:a16="http://schemas.microsoft.com/office/drawing/2014/main" id="{249EBBCF-A1D3-454F-B37F-2E38DF597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8263" y="4982181"/>
              <a:ext cx="1853503" cy="1579785"/>
            </a:xfrm>
            <a:prstGeom prst="rect">
              <a:avLst/>
            </a:prstGeom>
            <a:grpFill/>
          </p:spPr>
        </p:pic>
      </p:grpSp>
      <p:grpSp>
        <p:nvGrpSpPr>
          <p:cNvPr id="6" name="グループ化 5"/>
          <p:cNvGrpSpPr/>
          <p:nvPr/>
        </p:nvGrpSpPr>
        <p:grpSpPr>
          <a:xfrm>
            <a:off x="142874" y="2841781"/>
            <a:ext cx="8773770" cy="1914088"/>
            <a:chOff x="129831" y="2841781"/>
            <a:chExt cx="8786813" cy="1914088"/>
          </a:xfrm>
          <a:noFill/>
        </p:grpSpPr>
        <p:sp>
          <p:nvSpPr>
            <p:cNvPr id="31" name="角丸四角形 30"/>
            <p:cNvSpPr/>
            <p:nvPr/>
          </p:nvSpPr>
          <p:spPr>
            <a:xfrm>
              <a:off x="129831" y="2848777"/>
              <a:ext cx="8786813" cy="1907092"/>
            </a:xfrm>
            <a:prstGeom prst="roundRect">
              <a:avLst/>
            </a:prstGeom>
            <a:grp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7EFADF5-B37C-43B1-8002-D44AD07E2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502" y="2841781"/>
              <a:ext cx="1421465" cy="985800"/>
            </a:xfrm>
            <a:prstGeom prst="rect">
              <a:avLst/>
            </a:prstGeom>
            <a:grpFill/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343706" y="2860635"/>
              <a:ext cx="5824544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②リスクから自分の身を守る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手段として、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自助・共助・　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公助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について理解する。</a:t>
              </a:r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691" y="3551012"/>
              <a:ext cx="1155920" cy="1147960"/>
            </a:xfrm>
            <a:prstGeom prst="rect">
              <a:avLst/>
            </a:prstGeom>
            <a:grpFill/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64FA26A2-32B7-44A6-860C-86AEF571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015" y="3725303"/>
              <a:ext cx="1053377" cy="977867"/>
            </a:xfrm>
            <a:prstGeom prst="rect">
              <a:avLst/>
            </a:prstGeom>
            <a:grpFill/>
          </p:spPr>
        </p:pic>
      </p:grpSp>
      <p:grpSp>
        <p:nvGrpSpPr>
          <p:cNvPr id="5" name="グループ化 4"/>
          <p:cNvGrpSpPr/>
          <p:nvPr/>
        </p:nvGrpSpPr>
        <p:grpSpPr>
          <a:xfrm>
            <a:off x="142874" y="816908"/>
            <a:ext cx="8786813" cy="1907092"/>
            <a:chOff x="142874" y="816908"/>
            <a:chExt cx="8786813" cy="1907092"/>
          </a:xfrm>
          <a:noFill/>
        </p:grpSpPr>
        <p:grpSp>
          <p:nvGrpSpPr>
            <p:cNvPr id="4" name="グループ化 3"/>
            <p:cNvGrpSpPr/>
            <p:nvPr/>
          </p:nvGrpSpPr>
          <p:grpSpPr>
            <a:xfrm>
              <a:off x="142874" y="816908"/>
              <a:ext cx="8786813" cy="1907092"/>
              <a:chOff x="142874" y="816908"/>
              <a:chExt cx="8786813" cy="1907092"/>
            </a:xfrm>
            <a:grpFill/>
          </p:grpSpPr>
          <p:sp>
            <p:nvSpPr>
              <p:cNvPr id="2" name="角丸四角形 1"/>
              <p:cNvSpPr/>
              <p:nvPr/>
            </p:nvSpPr>
            <p:spPr>
              <a:xfrm>
                <a:off x="142874" y="816908"/>
                <a:ext cx="8786813" cy="1907092"/>
              </a:xfrm>
              <a:prstGeom prst="roundRect">
                <a:avLst/>
              </a:prstGeom>
              <a:grpFill/>
              <a:ln w="5715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343706" y="879798"/>
                <a:ext cx="5586864" cy="175432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①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少子高齢社会</a:t>
                </a:r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において、　</a:t>
                </a:r>
              </a:p>
              <a:p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日常生活を送るうえで意識</a:t>
                </a:r>
              </a:p>
              <a:p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すべきことを考える。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pic>
          <p:nvPicPr>
            <p:cNvPr id="20" name="図 19" descr="挿絵, 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77C2F615-5784-4C2B-B352-42E3D578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172" y="1017893"/>
              <a:ext cx="1401177" cy="1503363"/>
            </a:xfrm>
            <a:prstGeom prst="rect">
              <a:avLst/>
            </a:prstGeom>
            <a:grpFill/>
          </p:spPr>
        </p:pic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2F4AD1E-141E-400C-BC8B-769C62BA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12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826998" y="5373227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32401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8080" y="2638424"/>
            <a:ext cx="3819526" cy="2543176"/>
            <a:chOff x="266699" y="1381124"/>
            <a:chExt cx="3819526" cy="2543176"/>
          </a:xfrm>
        </p:grpSpPr>
        <p:sp>
          <p:nvSpPr>
            <p:cNvPr id="3" name="角丸四角形 2"/>
            <p:cNvSpPr/>
            <p:nvPr/>
          </p:nvSpPr>
          <p:spPr>
            <a:xfrm>
              <a:off x="4095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" name="楕円 3"/>
            <p:cNvSpPr/>
            <p:nvPr/>
          </p:nvSpPr>
          <p:spPr>
            <a:xfrm>
              <a:off x="266699" y="13811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－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7449" y="1616641"/>
              <a:ext cx="3162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①必要となるお金</a:t>
              </a: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6667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47449" y="2409825"/>
              <a:ext cx="1805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かかった医療費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その他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00300" y="2409824"/>
              <a:ext cx="1371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180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7474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747449" y="3275231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400300" y="3275230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013455" y="2638424"/>
            <a:ext cx="3819526" cy="2543176"/>
            <a:chOff x="4724399" y="1381124"/>
            <a:chExt cx="3819526" cy="2543176"/>
          </a:xfrm>
        </p:grpSpPr>
        <p:sp>
          <p:nvSpPr>
            <p:cNvPr id="29" name="角丸四角形 28"/>
            <p:cNvSpPr/>
            <p:nvPr/>
          </p:nvSpPr>
          <p:spPr>
            <a:xfrm>
              <a:off x="48672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楕円 29"/>
            <p:cNvSpPr/>
            <p:nvPr/>
          </p:nvSpPr>
          <p:spPr>
            <a:xfrm>
              <a:off x="4724399" y="13811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353049" y="1580357"/>
              <a:ext cx="3009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②入ってくるお金</a:t>
              </a: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1244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133094" y="2386764"/>
              <a:ext cx="1885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社会保険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「公的医療保険」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858000" y="256222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2051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205149" y="3275231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58000" y="3275230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cxnSp>
        <p:nvCxnSpPr>
          <p:cNvPr id="43" name="直線コネクタ 42"/>
          <p:cNvCxnSpPr/>
          <p:nvPr/>
        </p:nvCxnSpPr>
        <p:spPr>
          <a:xfrm flipV="1">
            <a:off x="4137156" y="4000500"/>
            <a:ext cx="752475" cy="10211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246982" y="5740400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64396"/>
            <a:ext cx="567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DDBB0FE-B153-4A82-9428-402646D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04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C533E2-0171-7027-9556-76FA5A94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3" y="674941"/>
            <a:ext cx="8338125" cy="492678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-1" y="0"/>
            <a:ext cx="9144000" cy="716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 bwMode="white">
          <a:xfrm>
            <a:off x="5598217" y="6585461"/>
            <a:ext cx="4886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雇用形態、性、年齢階級別賃金（千円単位）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5" y="6601588"/>
            <a:ext cx="3236898" cy="24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＊厚生労働省「賃金構造基本統計調査」（令和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</a:t>
            </a:r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年）</a:t>
            </a:r>
            <a:endParaRPr kumimoji="1"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 bwMode="white">
          <a:xfrm>
            <a:off x="426382" y="134039"/>
            <a:ext cx="440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月額の給与について</a:t>
            </a:r>
            <a:endParaRPr kumimoji="1"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C031616-626B-420B-B9F7-B2926CEE5860}"/>
              </a:ext>
            </a:extLst>
          </p:cNvPr>
          <p:cNvGrpSpPr/>
          <p:nvPr/>
        </p:nvGrpSpPr>
        <p:grpSpPr>
          <a:xfrm>
            <a:off x="579101" y="4661253"/>
            <a:ext cx="8001407" cy="1967916"/>
            <a:chOff x="2148422" y="4594917"/>
            <a:chExt cx="9460252" cy="1873836"/>
          </a:xfrm>
        </p:grpSpPr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82F6791F-BEEB-4469-813E-6878A11F661D}"/>
                </a:ext>
              </a:extLst>
            </p:cNvPr>
            <p:cNvCxnSpPr>
              <a:cxnSpLocks/>
            </p:cNvCxnSpPr>
            <p:nvPr/>
          </p:nvCxnSpPr>
          <p:spPr>
            <a:xfrm>
              <a:off x="3249067" y="4594917"/>
              <a:ext cx="1160465" cy="62069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角丸四角形 4">
              <a:extLst>
                <a:ext uri="{FF2B5EF4-FFF2-40B4-BE49-F238E27FC236}">
                  <a16:creationId xmlns:a16="http://schemas.microsoft.com/office/drawing/2014/main" id="{D4788CB8-4939-455F-8E7D-7AB90FB6A5DD}"/>
                </a:ext>
              </a:extLst>
            </p:cNvPr>
            <p:cNvSpPr/>
            <p:nvPr/>
          </p:nvSpPr>
          <p:spPr>
            <a:xfrm>
              <a:off x="2148422" y="5474663"/>
              <a:ext cx="9460252" cy="994090"/>
            </a:xfrm>
            <a:prstGeom prst="roundRect">
              <a:avLst>
                <a:gd name="adj" fmla="val 13521"/>
              </a:avLst>
            </a:prstGeom>
            <a:solidFill>
              <a:srgbClr val="FFFFCC"/>
            </a:solidFill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●男性</a:t>
              </a:r>
              <a:r>
                <a:rPr lang="en-US" altLang="ja-JP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: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正社員</a:t>
              </a:r>
              <a:r>
                <a:rPr lang="ja-JP" altLang="en-US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21.8</a:t>
              </a:r>
              <a:r>
                <a:rPr lang="ja-JP" altLang="en-US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・非正社員</a:t>
              </a:r>
              <a:r>
                <a:rPr lang="ja-JP" altLang="en-US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18.8</a:t>
              </a:r>
              <a:r>
                <a:rPr lang="ja-JP" altLang="en-US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</a:p>
            <a:p>
              <a:pPr algn="ctr"/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〇女性</a:t>
              </a:r>
              <a:r>
                <a:rPr lang="en-US" altLang="ja-JP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: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正社員</a:t>
              </a:r>
              <a:r>
                <a:rPr lang="ja-JP" altLang="en-US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21.5</a:t>
              </a:r>
              <a:r>
                <a:rPr lang="ja-JP" altLang="en-US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・非正社員</a:t>
              </a:r>
              <a:r>
                <a:rPr lang="ja-JP" altLang="en-US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17.9</a:t>
              </a:r>
              <a:r>
                <a:rPr lang="ja-JP" altLang="en-US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</a:p>
          </p:txBody>
        </p:sp>
      </p:grpSp>
      <p:sp>
        <p:nvSpPr>
          <p:cNvPr id="19" name="角丸四角形 7">
            <a:extLst>
              <a:ext uri="{FF2B5EF4-FFF2-40B4-BE49-F238E27FC236}">
                <a16:creationId xmlns:a16="http://schemas.microsoft.com/office/drawing/2014/main" id="{6AB661BF-8E9D-4906-8174-5DC4E7F80D2E}"/>
              </a:ext>
            </a:extLst>
          </p:cNvPr>
          <p:cNvSpPr/>
          <p:nvPr/>
        </p:nvSpPr>
        <p:spPr>
          <a:xfrm>
            <a:off x="892435" y="3203212"/>
            <a:ext cx="617583" cy="20104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82B03E2-8EDA-489E-B129-8BA22E12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3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4383E21-B36E-4930-B492-6EAAE962DC75}"/>
              </a:ext>
            </a:extLst>
          </p:cNvPr>
          <p:cNvGrpSpPr/>
          <p:nvPr/>
        </p:nvGrpSpPr>
        <p:grpSpPr>
          <a:xfrm>
            <a:off x="152206" y="3704220"/>
            <a:ext cx="8906340" cy="2816332"/>
            <a:chOff x="152206" y="3704220"/>
            <a:chExt cx="8906340" cy="2816332"/>
          </a:xfrm>
        </p:grpSpPr>
        <p:sp>
          <p:nvSpPr>
            <p:cNvPr id="5" name="角丸四角形 4"/>
            <p:cNvSpPr/>
            <p:nvPr/>
          </p:nvSpPr>
          <p:spPr>
            <a:xfrm>
              <a:off x="152206" y="3704220"/>
              <a:ext cx="8906340" cy="2816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722407" y="4352258"/>
              <a:ext cx="4152845" cy="19831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生活に困っている人</a:t>
              </a: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などを支援</a:t>
              </a:r>
              <a:endParaRPr lang="en-US" altLang="ja-JP" sz="4800" b="1" u="sng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5512821" y="3848281"/>
              <a:ext cx="2665989" cy="70451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③公</a:t>
              </a:r>
              <a:r>
                <a:rPr kumimoji="1"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339702" y="4357430"/>
              <a:ext cx="4148576" cy="197802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　　　　　　　　健康保険や年金などの「社会保険」</a:t>
              </a: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1091232" y="3831084"/>
              <a:ext cx="2724659" cy="76479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②共助</a:t>
              </a:r>
              <a:endPara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153885" y="4584200"/>
              <a:ext cx="3150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共に備える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656211" y="4595878"/>
              <a:ext cx="4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国などが備えてくれる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4915352-2681-41F7-BCBD-4AE3F78C8461}"/>
              </a:ext>
            </a:extLst>
          </p:cNvPr>
          <p:cNvGrpSpPr/>
          <p:nvPr/>
        </p:nvGrpSpPr>
        <p:grpSpPr>
          <a:xfrm>
            <a:off x="203039" y="842271"/>
            <a:ext cx="8804674" cy="2570254"/>
            <a:chOff x="203039" y="842271"/>
            <a:chExt cx="8804674" cy="2570254"/>
          </a:xfrm>
        </p:grpSpPr>
        <p:sp>
          <p:nvSpPr>
            <p:cNvPr id="6" name="角丸四角形 5"/>
            <p:cNvSpPr/>
            <p:nvPr/>
          </p:nvSpPr>
          <p:spPr>
            <a:xfrm>
              <a:off x="203039" y="842271"/>
              <a:ext cx="8804674" cy="25702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5000"/>
                </a:lnSpc>
              </a:pPr>
              <a:endParaRPr kumimoji="1"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3135417" y="1028757"/>
              <a:ext cx="2705721" cy="70678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①自</a:t>
              </a:r>
              <a:r>
                <a:rPr kumimoji="1"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948686" y="1793612"/>
              <a:ext cx="4026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自分で備える</a:t>
              </a:r>
              <a:endParaRPr kumimoji="1" lang="ja-JP" altLang="en-US" sz="2400" dirty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-23987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自分の身を守るために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426939" y="3105615"/>
            <a:ext cx="3725008" cy="7561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24094" y="2599788"/>
            <a:ext cx="2064184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預貯金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680365" y="2596949"/>
            <a:ext cx="2065978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民間保険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02247" y="3569945"/>
            <a:ext cx="8981423" cy="3080491"/>
          </a:xfrm>
          <a:prstGeom prst="roundRect">
            <a:avLst>
              <a:gd name="adj" fmla="val 12573"/>
            </a:avLst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540153" y="5841785"/>
            <a:ext cx="2064184" cy="911260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社会保障制度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A79628-1FFF-4DD9-B26E-A99AB66A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3247" y="6560422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50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4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45309" y="3058638"/>
            <a:ext cx="9531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3. 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社会保障制度</a:t>
            </a:r>
          </a:p>
          <a:p>
            <a:pPr algn="ctr"/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って何だろう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  <a:endParaRPr lang="ja-JP" altLang="en-US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24101" y="505712"/>
            <a:ext cx="2567008" cy="154845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共助</a:t>
            </a:r>
            <a:endParaRPr kumimoji="1" lang="ja-JP" altLang="en-US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167658" y="526110"/>
            <a:ext cx="2567008" cy="152805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</a:t>
            </a:r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75B146-6956-4DE3-A754-B9B6B492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508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0" y="-5408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61964" y="261673"/>
            <a:ext cx="7361236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「社会保障制度」とは</a:t>
            </a:r>
            <a:endParaRPr lang="en-US" altLang="ja-JP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167240" y="1042674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2" name="角丸四角形 1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1167240" y="5357568"/>
            <a:ext cx="1224000" cy="1224000"/>
            <a:chOff x="1140345" y="5581688"/>
            <a:chExt cx="1224000" cy="1224000"/>
          </a:xfrm>
          <a:solidFill>
            <a:srgbClr val="339966"/>
          </a:solidFill>
        </p:grpSpPr>
        <p:sp>
          <p:nvSpPr>
            <p:cNvPr id="19" name="角丸四角形 18"/>
            <p:cNvSpPr>
              <a:spLocks/>
            </p:cNvSpPr>
            <p:nvPr/>
          </p:nvSpPr>
          <p:spPr>
            <a:xfrm>
              <a:off x="1140345" y="5581688"/>
              <a:ext cx="1224000" cy="1224000"/>
            </a:xfrm>
            <a:prstGeom prst="roundRect">
              <a:avLst/>
            </a:prstGeom>
            <a:grpFill/>
            <a:ln w="38100">
              <a:solidFill>
                <a:srgbClr val="339966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48345" y="5689688"/>
              <a:ext cx="1008000" cy="1008000"/>
            </a:xfrm>
            <a:prstGeom prst="rect">
              <a:avLst/>
            </a:prstGeom>
            <a:grpFill/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spc="-12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公衆</a:t>
              </a:r>
              <a:endParaRPr lang="en-US" altLang="ja-JP" sz="3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lang="ja-JP" altLang="en-US" sz="3200" b="1" spc="-12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衛生</a:t>
              </a:r>
              <a:endParaRPr lang="en-US" altLang="ja-JP" sz="3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167240" y="2480972"/>
            <a:ext cx="1224000" cy="1224000"/>
            <a:chOff x="1209017" y="2478352"/>
            <a:chExt cx="1224000" cy="1224000"/>
          </a:xfrm>
          <a:solidFill>
            <a:schemeClr val="accent6">
              <a:lumMod val="75000"/>
            </a:schemeClr>
          </a:solidFill>
        </p:grpSpPr>
        <p:sp>
          <p:nvSpPr>
            <p:cNvPr id="17" name="角丸四角形 16"/>
            <p:cNvSpPr>
              <a:spLocks/>
            </p:cNvSpPr>
            <p:nvPr/>
          </p:nvSpPr>
          <p:spPr>
            <a:xfrm>
              <a:off x="1209017" y="2478352"/>
              <a:ext cx="1224000" cy="1224000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317017" y="2586352"/>
              <a:ext cx="1008000" cy="10080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福祉</a:t>
              </a:r>
              <a:endParaRPr kumimoji="1"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4" name="角丸四角形 3"/>
          <p:cNvSpPr/>
          <p:nvPr/>
        </p:nvSpPr>
        <p:spPr>
          <a:xfrm>
            <a:off x="1167240" y="1042674"/>
            <a:ext cx="7726550" cy="12240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21790" y="1069569"/>
            <a:ext cx="637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病気・老後・介護・失業などの場合に国などが一定の給付を行う制度</a:t>
            </a:r>
            <a:endParaRPr kumimoji="1"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公的医療保険、公的年金保険、公的介護保険　等</a:t>
            </a:r>
            <a:r>
              <a:rPr kumimoji="1"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1167240" y="5357568"/>
            <a:ext cx="7726550" cy="1224000"/>
          </a:xfrm>
          <a:prstGeom prst="roundRect">
            <a:avLst/>
          </a:prstGeom>
          <a:noFill/>
          <a:ln w="38100">
            <a:solidFill>
              <a:srgbClr val="3399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521790" y="5533685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国民が健康に生活できるよう様々な事項についての予防、衛生のための制度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予防接種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en-US" altLang="ja-JP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1167240" y="2480972"/>
            <a:ext cx="7726550" cy="1224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21790" y="2660269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 err="1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障がい</a:t>
            </a:r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者や母子・父子家庭などに対して公的な</a:t>
            </a:r>
            <a:endParaRPr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支援を行う制度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児童福祉、高齢者福祉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en-US" altLang="ja-JP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1167240" y="3919270"/>
            <a:ext cx="7726550" cy="1224000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21790" y="4100383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生活に困窮する国民に対して最低限の生活を</a:t>
            </a:r>
            <a:endParaRPr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保障し、自立を助けようとする制度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生活保護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167240" y="3919270"/>
            <a:ext cx="1224000" cy="1224000"/>
            <a:chOff x="1187778" y="3891718"/>
            <a:chExt cx="1224000" cy="1224000"/>
          </a:xfrm>
          <a:solidFill>
            <a:schemeClr val="tx2"/>
          </a:solidFill>
        </p:grpSpPr>
        <p:sp>
          <p:nvSpPr>
            <p:cNvPr id="18" name="角丸四角形 17"/>
            <p:cNvSpPr>
              <a:spLocks/>
            </p:cNvSpPr>
            <p:nvPr/>
          </p:nvSpPr>
          <p:spPr>
            <a:xfrm>
              <a:off x="1187778" y="3891718"/>
              <a:ext cx="1224000" cy="1224000"/>
            </a:xfrm>
            <a:prstGeom prst="roundRect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5778" y="3999718"/>
              <a:ext cx="1008000" cy="1008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公的扶助</a:t>
              </a:r>
              <a:endParaRPr kumimoji="1"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5" name="角丸四角形 4"/>
          <p:cNvSpPr/>
          <p:nvPr/>
        </p:nvSpPr>
        <p:spPr>
          <a:xfrm>
            <a:off x="200255" y="1038226"/>
            <a:ext cx="839974" cy="5540450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社会保障制度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1166400" y="1044000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39" name="角丸四角形 38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053749" y="825406"/>
            <a:ext cx="7953532" cy="1548452"/>
            <a:chOff x="1079632" y="854331"/>
            <a:chExt cx="7953532" cy="1548452"/>
          </a:xfrm>
        </p:grpSpPr>
        <p:sp>
          <p:nvSpPr>
            <p:cNvPr id="32" name="角丸四角形 31"/>
            <p:cNvSpPr/>
            <p:nvPr/>
          </p:nvSpPr>
          <p:spPr>
            <a:xfrm>
              <a:off x="1079632" y="968914"/>
              <a:ext cx="7953532" cy="139473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3950152" y="854331"/>
              <a:ext cx="2567008" cy="154845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共助</a:t>
              </a:r>
              <a:endPara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064382" y="2391215"/>
            <a:ext cx="7953532" cy="4240310"/>
            <a:chOff x="969372" y="2470324"/>
            <a:chExt cx="8063791" cy="4215025"/>
          </a:xfrm>
        </p:grpSpPr>
        <p:sp>
          <p:nvSpPr>
            <p:cNvPr id="31" name="角丸四角形 30"/>
            <p:cNvSpPr/>
            <p:nvPr/>
          </p:nvSpPr>
          <p:spPr>
            <a:xfrm>
              <a:off x="3879686" y="3816539"/>
              <a:ext cx="2567008" cy="152805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公</a:t>
              </a:r>
              <a:r>
                <a:rPr kumimoji="1"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4" name="角丸四角形 33"/>
            <p:cNvSpPr/>
            <p:nvPr/>
          </p:nvSpPr>
          <p:spPr>
            <a:xfrm>
              <a:off x="969372" y="2470324"/>
              <a:ext cx="8063791" cy="4215025"/>
            </a:xfrm>
            <a:prstGeom prst="roundRect">
              <a:avLst>
                <a:gd name="adj" fmla="val 4698"/>
              </a:avLst>
            </a:prstGeom>
            <a:no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7423BE-2E94-4251-A08F-7DA85A30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56112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91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「社会保険」とは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4666" y="1008372"/>
            <a:ext cx="8897884" cy="5527493"/>
            <a:chOff x="516814" y="1008372"/>
            <a:chExt cx="8897884" cy="5527493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1955800" y="4074802"/>
              <a:ext cx="32787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グループ化 4"/>
            <p:cNvGrpSpPr/>
            <p:nvPr/>
          </p:nvGrpSpPr>
          <p:grpSpPr>
            <a:xfrm>
              <a:off x="516814" y="1008372"/>
              <a:ext cx="8897884" cy="5527493"/>
              <a:chOff x="516814" y="1008372"/>
              <a:chExt cx="8897884" cy="5527493"/>
            </a:xfrm>
          </p:grpSpPr>
          <p:sp>
            <p:nvSpPr>
              <p:cNvPr id="17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5290344" y="1584132"/>
                <a:ext cx="4124354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や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ケガ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にかかる治療費</a:t>
                </a:r>
              </a:p>
            </p:txBody>
          </p:sp>
          <p:sp>
            <p:nvSpPr>
              <p:cNvPr id="13" name="テキスト ボックス 31"/>
              <p:cNvSpPr txBox="1">
                <a:spLocks noChangeArrowheads="1"/>
              </p:cNvSpPr>
              <p:nvPr/>
            </p:nvSpPr>
            <p:spPr bwMode="gray">
              <a:xfrm>
                <a:off x="2279534" y="1008372"/>
                <a:ext cx="2380143" cy="400110"/>
              </a:xfrm>
              <a:prstGeom prst="rect">
                <a:avLst/>
              </a:prstGeom>
              <a:solidFill>
                <a:schemeClr val="accent2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制度</a:t>
                </a:r>
                <a:endPara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4" name="テキスト ボックス 22"/>
              <p:cNvSpPr txBox="1">
                <a:spLocks noChangeArrowheads="1"/>
              </p:cNvSpPr>
              <p:nvPr/>
            </p:nvSpPr>
            <p:spPr bwMode="gray">
              <a:xfrm>
                <a:off x="5290344" y="1008372"/>
                <a:ext cx="4124354" cy="399600"/>
              </a:xfrm>
              <a:prstGeom prst="rect">
                <a:avLst/>
              </a:prstGeom>
              <a:solidFill>
                <a:srgbClr val="0070C0"/>
              </a:solidFill>
              <a:ln w="19050" cmpd="sng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主な保障の内容</a:t>
                </a:r>
              </a:p>
            </p:txBody>
          </p:sp>
          <p:sp>
            <p:nvSpPr>
              <p:cNvPr id="1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5280819" y="2574856"/>
                <a:ext cx="4133879" cy="97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老後</a:t>
                </a:r>
                <a:endParaRPr lang="en-US" altLang="ja-JP" sz="2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障害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状態時</a:t>
                </a:r>
                <a:endParaRPr lang="en-US" altLang="ja-JP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遺族</a:t>
                </a:r>
                <a:endParaRPr lang="ja-JP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6" name="右矢印 15"/>
              <p:cNvSpPr/>
              <p:nvPr/>
            </p:nvSpPr>
            <p:spPr bwMode="auto">
              <a:xfrm>
                <a:off x="4787200" y="1825720"/>
                <a:ext cx="431035" cy="416824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8" name="右矢印 17"/>
              <p:cNvSpPr/>
              <p:nvPr/>
            </p:nvSpPr>
            <p:spPr bwMode="auto">
              <a:xfrm>
                <a:off x="4787200" y="2852444"/>
                <a:ext cx="431035" cy="4168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9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5290344" y="4633798"/>
                <a:ext cx="4124354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仕事中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のケガ等の治療費</a:t>
                </a:r>
              </a:p>
            </p:txBody>
          </p:sp>
          <p:sp>
            <p:nvSpPr>
              <p:cNvPr id="20" name="右矢印 19"/>
              <p:cNvSpPr/>
              <p:nvPr/>
            </p:nvSpPr>
            <p:spPr bwMode="auto">
              <a:xfrm>
                <a:off x="4787200" y="4874488"/>
                <a:ext cx="431035" cy="41862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1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5280819" y="3624802"/>
                <a:ext cx="4133879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介護サービス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費用</a:t>
                </a:r>
                <a:endParaRPr lang="en-US" altLang="ja-JP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(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訪問介護など</a:t>
                </a:r>
                <a:r>
                  <a:rPr lang="en-US" altLang="ja-JP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)</a:t>
                </a:r>
                <a:endParaRPr lang="ja-JP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2" name="右矢印 21"/>
              <p:cNvSpPr/>
              <p:nvPr/>
            </p:nvSpPr>
            <p:spPr bwMode="auto">
              <a:xfrm>
                <a:off x="4787200" y="3866390"/>
                <a:ext cx="431035" cy="4168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3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5280819" y="5635865"/>
                <a:ext cx="4133879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失業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時の生活費</a:t>
                </a:r>
              </a:p>
            </p:txBody>
          </p:sp>
          <p:sp>
            <p:nvSpPr>
              <p:cNvPr id="24" name="右矢印 23"/>
              <p:cNvSpPr/>
              <p:nvPr/>
            </p:nvSpPr>
            <p:spPr bwMode="auto">
              <a:xfrm>
                <a:off x="4787200" y="5876555"/>
                <a:ext cx="431035" cy="41862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2" y="2736856"/>
                <a:ext cx="2507667" cy="648000"/>
              </a:xfrm>
              <a:prstGeom prst="rect">
                <a:avLst/>
              </a:prstGeom>
              <a:noFill/>
              <a:ln w="57150" cmpd="sng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2.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公的年金保険</a:t>
                </a:r>
              </a:p>
            </p:txBody>
          </p:sp>
          <p:sp>
            <p:nvSpPr>
              <p:cNvPr id="27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4687798"/>
                <a:ext cx="2376000" cy="792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4.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労働者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　 災害補償保険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8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2" y="3750802"/>
                <a:ext cx="2651773" cy="648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3.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公的介護保険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9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5761865"/>
                <a:ext cx="2376000" cy="648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5.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雇用保険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grpSp>
            <p:nvGrpSpPr>
              <p:cNvPr id="3" name="グループ化 2"/>
              <p:cNvGrpSpPr/>
              <p:nvPr/>
            </p:nvGrpSpPr>
            <p:grpSpPr>
              <a:xfrm>
                <a:off x="1460532" y="1999274"/>
                <a:ext cx="823145" cy="0"/>
                <a:chOff x="1460532" y="2004884"/>
                <a:chExt cx="823145" cy="2798"/>
              </a:xfrm>
            </p:grpSpPr>
            <p:cxnSp>
              <p:nvCxnSpPr>
                <p:cNvPr id="30" name="直線コネクタ 29"/>
                <p:cNvCxnSpPr/>
                <p:nvPr/>
              </p:nvCxnSpPr>
              <p:spPr>
                <a:xfrm>
                  <a:off x="1460532" y="2004884"/>
                  <a:ext cx="499512" cy="0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/>
                <p:cNvCxnSpPr/>
                <p:nvPr/>
              </p:nvCxnSpPr>
              <p:spPr>
                <a:xfrm>
                  <a:off x="1955800" y="2007682"/>
                  <a:ext cx="327877" cy="0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コネクタ 31"/>
              <p:cNvCxnSpPr/>
              <p:nvPr/>
            </p:nvCxnSpPr>
            <p:spPr>
              <a:xfrm>
                <a:off x="1955800" y="3060856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1955800" y="5083798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1955800" y="5983269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>
                <a:cxnSpLocks/>
              </p:cNvCxnSpPr>
              <p:nvPr/>
            </p:nvCxnSpPr>
            <p:spPr>
              <a:xfrm>
                <a:off x="1955800" y="2011812"/>
                <a:ext cx="0" cy="3988287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正方形/長方形 5"/>
              <p:cNvSpPr/>
              <p:nvPr/>
            </p:nvSpPr>
            <p:spPr bwMode="white">
              <a:xfrm>
                <a:off x="516814" y="1654768"/>
                <a:ext cx="981818" cy="9818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kumimoji="1"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社会</a:t>
                </a:r>
                <a:endParaRPr kumimoji="1"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kumimoji="1"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保険</a:t>
                </a:r>
              </a:p>
            </p:txBody>
          </p:sp>
          <p:sp>
            <p:nvSpPr>
              <p:cNvPr id="41" name="角丸四角形 40"/>
              <p:cNvSpPr>
                <a:spLocks/>
              </p:cNvSpPr>
              <p:nvPr/>
            </p:nvSpPr>
            <p:spPr>
              <a:xfrm>
                <a:off x="2279533" y="1623282"/>
                <a:ext cx="2380143" cy="8217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2" name="角丸四角形 41"/>
              <p:cNvSpPr>
                <a:spLocks/>
              </p:cNvSpPr>
              <p:nvPr/>
            </p:nvSpPr>
            <p:spPr>
              <a:xfrm>
                <a:off x="2279533" y="2650006"/>
                <a:ext cx="2380143" cy="8217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3" name="角丸四角形 42"/>
              <p:cNvSpPr>
                <a:spLocks/>
              </p:cNvSpPr>
              <p:nvPr/>
            </p:nvSpPr>
            <p:spPr>
              <a:xfrm>
                <a:off x="2279533" y="3660802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4" name="角丸四角形 43"/>
              <p:cNvSpPr>
                <a:spLocks/>
              </p:cNvSpPr>
              <p:nvPr/>
            </p:nvSpPr>
            <p:spPr>
              <a:xfrm>
                <a:off x="2279533" y="4669798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5" name="角丸四角形 44"/>
              <p:cNvSpPr>
                <a:spLocks/>
              </p:cNvSpPr>
              <p:nvPr/>
            </p:nvSpPr>
            <p:spPr>
              <a:xfrm>
                <a:off x="2279533" y="5671865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1706860"/>
                <a:ext cx="2507667" cy="654545"/>
              </a:xfrm>
              <a:prstGeom prst="rect">
                <a:avLst/>
              </a:prstGeom>
              <a:noFill/>
              <a:ln w="57150" cmpd="sng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1.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公的医療保険</a:t>
                </a:r>
              </a:p>
            </p:txBody>
          </p:sp>
        </p:grpSp>
        <p:sp>
          <p:nvSpPr>
            <p:cNvPr id="4" name="右中かっこ 3">
              <a:extLst>
                <a:ext uri="{FF2B5EF4-FFF2-40B4-BE49-F238E27FC236}">
                  <a16:creationId xmlns:a16="http://schemas.microsoft.com/office/drawing/2014/main" id="{F86C3B79-96BF-4E9F-877C-16A96FFA64E5}"/>
                </a:ext>
              </a:extLst>
            </p:cNvPr>
            <p:cNvSpPr/>
            <p:nvPr/>
          </p:nvSpPr>
          <p:spPr>
            <a:xfrm>
              <a:off x="6813030" y="2660292"/>
              <a:ext cx="238978" cy="800194"/>
            </a:xfrm>
            <a:prstGeom prst="rightBrace">
              <a:avLst>
                <a:gd name="adj1" fmla="val 23768"/>
                <a:gd name="adj2" fmla="val 5062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3">
              <a:extLst>
                <a:ext uri="{FF2B5EF4-FFF2-40B4-BE49-F238E27FC236}">
                  <a16:creationId xmlns:a16="http://schemas.microsoft.com/office/drawing/2014/main" id="{C1B35D2C-4C9B-4BBF-882B-5865C6B9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6034" y="2730467"/>
              <a:ext cx="1732064" cy="648000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の生活費など</a:t>
              </a: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74666" y="1333303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50" name="角丸四角形 49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5721" y="2660292"/>
            <a:ext cx="564366" cy="827107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92" y="5501925"/>
            <a:ext cx="1160882" cy="1082389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13" y="1569748"/>
            <a:ext cx="957201" cy="950610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173" y="3660802"/>
            <a:ext cx="960541" cy="89168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7FD665F2-A01B-4677-A464-2936C26714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403" y="4607415"/>
            <a:ext cx="669875" cy="96759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CF8CFE-0CBD-4B6E-90AB-68B06C2C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0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9" name="グラフ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991494"/>
              </p:ext>
            </p:extLst>
          </p:nvPr>
        </p:nvGraphicFramePr>
        <p:xfrm>
          <a:off x="264279" y="716948"/>
          <a:ext cx="8273665" cy="563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445032" y="30760"/>
            <a:ext cx="574621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社会保障給付費の推移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84140" y="6223029"/>
            <a:ext cx="7902659" cy="4154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*1970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1980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1990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2019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年度は国立社会保障・人口問題研究所「社会保障費用統計」、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5725"/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2025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2040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年度は厚生労働省「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2040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年を見据えた社会保障の将来見通し（議論の素材）」をもとに生命保険文化センターが作成</a:t>
            </a:r>
            <a:endParaRPr lang="en-US" altLang="ja-JP" sz="10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34696" y="4682254"/>
            <a:ext cx="103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9181" y="4302289"/>
            <a:ext cx="115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24.9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82049" y="3877387"/>
            <a:ext cx="140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47.4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80152" y="3267200"/>
            <a:ext cx="125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78.4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19173" y="2396678"/>
            <a:ext cx="158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123.9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17196" y="1142848"/>
            <a:ext cx="169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188.5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25012" y="2748821"/>
            <a:ext cx="144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105.4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89AC7A-614E-4933-9847-D996315F376A}"/>
              </a:ext>
            </a:extLst>
          </p:cNvPr>
          <p:cNvSpPr txBox="1"/>
          <p:nvPr/>
        </p:nvSpPr>
        <p:spPr>
          <a:xfrm rot="19013443">
            <a:off x="6575794" y="5459502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(</a:t>
            </a:r>
            <a:r>
              <a:rPr kumimoji="1" lang="ja-JP" altLang="en-US" sz="1600" dirty="0">
                <a:latin typeface="+mj-ea"/>
                <a:ea typeface="+mj-ea"/>
              </a:rPr>
              <a:t>推計</a:t>
            </a:r>
            <a:r>
              <a:rPr kumimoji="1" lang="en-US" altLang="ja-JP" sz="1600" dirty="0">
                <a:latin typeface="+mj-ea"/>
                <a:ea typeface="+mj-ea"/>
              </a:rPr>
              <a:t>)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3342D1-C1A6-46C0-A3D1-3B78E9AB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B621CC-8754-B9D7-E465-2CD9685428C4}"/>
              </a:ext>
            </a:extLst>
          </p:cNvPr>
          <p:cNvSpPr txBox="1"/>
          <p:nvPr/>
        </p:nvSpPr>
        <p:spPr>
          <a:xfrm>
            <a:off x="5603600" y="2067648"/>
            <a:ext cx="158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140.4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A2A2361-8D9F-41E8-96FB-BA2149733E5C}"/>
              </a:ext>
            </a:extLst>
          </p:cNvPr>
          <p:cNvSpPr/>
          <p:nvPr/>
        </p:nvSpPr>
        <p:spPr>
          <a:xfrm>
            <a:off x="6417196" y="962025"/>
            <a:ext cx="1251788" cy="4352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6ADAF5-CC32-D964-232C-9F96FFB49375}"/>
              </a:ext>
            </a:extLst>
          </p:cNvPr>
          <p:cNvSpPr txBox="1"/>
          <p:nvPr/>
        </p:nvSpPr>
        <p:spPr>
          <a:xfrm rot="19013443">
            <a:off x="5746894" y="5480419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(</a:t>
            </a:r>
            <a:r>
              <a:rPr kumimoji="1" lang="ja-JP" altLang="en-US" sz="1600" dirty="0">
                <a:latin typeface="+mj-ea"/>
                <a:ea typeface="+mj-ea"/>
              </a:rPr>
              <a:t>推計</a:t>
            </a:r>
            <a:r>
              <a:rPr kumimoji="1" lang="en-US" altLang="ja-JP" sz="1600" dirty="0">
                <a:latin typeface="+mj-ea"/>
                <a:ea typeface="+mj-ea"/>
              </a:rPr>
              <a:t>)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256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3107639"/>
            <a:ext cx="854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「預貯金」と「民間保険」の</a:t>
            </a:r>
          </a:p>
          <a:p>
            <a:pPr algn="ctr"/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違いって何だろう？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748847" y="644818"/>
            <a:ext cx="2567008" cy="147030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 w="12700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</a:t>
            </a:r>
            <a:r>
              <a:rPr kumimoji="1" lang="ja-JP" altLang="en-US" sz="6000" b="1" dirty="0">
                <a:ln w="12700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664325-D23A-4A47-A10F-6A5964F7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033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4383E21-B36E-4930-B492-6EAAE962DC75}"/>
              </a:ext>
            </a:extLst>
          </p:cNvPr>
          <p:cNvGrpSpPr/>
          <p:nvPr/>
        </p:nvGrpSpPr>
        <p:grpSpPr>
          <a:xfrm>
            <a:off x="152206" y="3704220"/>
            <a:ext cx="8906340" cy="2816332"/>
            <a:chOff x="152206" y="3704220"/>
            <a:chExt cx="8906340" cy="2816332"/>
          </a:xfrm>
        </p:grpSpPr>
        <p:sp>
          <p:nvSpPr>
            <p:cNvPr id="5" name="角丸四角形 4"/>
            <p:cNvSpPr/>
            <p:nvPr/>
          </p:nvSpPr>
          <p:spPr>
            <a:xfrm>
              <a:off x="152206" y="3704220"/>
              <a:ext cx="8906340" cy="2816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722407" y="4352258"/>
              <a:ext cx="4152845" cy="19831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生活に困っている人</a:t>
              </a: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などを支援</a:t>
              </a:r>
              <a:endParaRPr lang="en-US" altLang="ja-JP" sz="4800" b="1" u="sng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5512821" y="3848281"/>
              <a:ext cx="2665989" cy="70451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③公</a:t>
              </a:r>
              <a:r>
                <a:rPr kumimoji="1"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339702" y="4357430"/>
              <a:ext cx="4148576" cy="197802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　　　　　　　　健康保険や年金などの「社会保険」</a:t>
              </a: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1091232" y="3831084"/>
              <a:ext cx="2724659" cy="76479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②共助</a:t>
              </a:r>
              <a:endPara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153885" y="4584200"/>
              <a:ext cx="3150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共に備える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656211" y="4595878"/>
              <a:ext cx="4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国などが備えてくれる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4915352-2681-41F7-BCBD-4AE3F78C8461}"/>
              </a:ext>
            </a:extLst>
          </p:cNvPr>
          <p:cNvGrpSpPr/>
          <p:nvPr/>
        </p:nvGrpSpPr>
        <p:grpSpPr>
          <a:xfrm>
            <a:off x="203039" y="842271"/>
            <a:ext cx="8804674" cy="2570254"/>
            <a:chOff x="203039" y="842271"/>
            <a:chExt cx="8804674" cy="2570254"/>
          </a:xfrm>
        </p:grpSpPr>
        <p:sp>
          <p:nvSpPr>
            <p:cNvPr id="6" name="角丸四角形 5"/>
            <p:cNvSpPr/>
            <p:nvPr/>
          </p:nvSpPr>
          <p:spPr>
            <a:xfrm>
              <a:off x="203039" y="842271"/>
              <a:ext cx="8804674" cy="25702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5000"/>
                </a:lnSpc>
              </a:pPr>
              <a:endParaRPr kumimoji="1"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3135417" y="1028757"/>
              <a:ext cx="2705721" cy="70678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①自</a:t>
              </a:r>
              <a:r>
                <a:rPr kumimoji="1"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948686" y="1793612"/>
              <a:ext cx="4026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自分で備える</a:t>
              </a:r>
              <a:endParaRPr kumimoji="1" lang="ja-JP" altLang="en-US" sz="2400" dirty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自分の身を守るために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426939" y="3105615"/>
            <a:ext cx="3725008" cy="7561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24094" y="2599788"/>
            <a:ext cx="2064184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預貯金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680365" y="2596949"/>
            <a:ext cx="2065978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民間保険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573283" y="5831255"/>
            <a:ext cx="2064184" cy="911260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社会保障制度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27081" y="751578"/>
            <a:ext cx="8956589" cy="2816333"/>
          </a:xfrm>
          <a:prstGeom prst="roundRect">
            <a:avLst>
              <a:gd name="adj" fmla="val 13308"/>
            </a:avLst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91D602-6C97-4DE6-A515-219D630B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95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71930"/>
            <a:ext cx="854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①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「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預貯金」と「民間保険」</a:t>
            </a:r>
          </a:p>
          <a:p>
            <a:pPr algn="ctr"/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　　　　　の違いは・・・</a:t>
            </a:r>
            <a:endParaRPr lang="en-US" altLang="ja-JP" sz="4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C119EE-4B9D-4E6F-ADCC-28751F73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92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7"/>
    </mc:Choice>
    <mc:Fallback xmlns="">
      <p:transition spd="slow" advTm="113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6350" y="0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1AC4975-591A-4D96-9ECC-85095054A7A7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2B254F7F-FD69-46B5-8E54-C75BD5068B3A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0C3D81EF-3036-4F80-8713-7E539FAF3A7E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8B2BE4A4-7EA7-41D7-B7F2-F550786779E3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589537"/>
            <a:ext cx="8547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1.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少子高齢化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について考えよう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411B1DC-3DC9-4600-AE29-52ADD26A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223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03341"/>
              </p:ext>
            </p:extLst>
          </p:nvPr>
        </p:nvGraphicFramePr>
        <p:xfrm>
          <a:off x="166256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32524"/>
              </p:ext>
            </p:extLst>
          </p:nvPr>
        </p:nvGraphicFramePr>
        <p:xfrm>
          <a:off x="4613369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87005F-84A3-4D29-84E1-C195FF18E3A9}"/>
              </a:ext>
            </a:extLst>
          </p:cNvPr>
          <p:cNvGrpSpPr/>
          <p:nvPr/>
        </p:nvGrpSpPr>
        <p:grpSpPr>
          <a:xfrm>
            <a:off x="1465688" y="2558439"/>
            <a:ext cx="1597813" cy="914705"/>
            <a:chOff x="1465688" y="2558439"/>
            <a:chExt cx="1597813" cy="914705"/>
          </a:xfrm>
        </p:grpSpPr>
        <p:sp>
          <p:nvSpPr>
            <p:cNvPr id="11" name="右矢印 10"/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 bwMode="white">
            <a:xfrm rot="1159575">
              <a:off x="1496336" y="2831976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A42698-CEB6-4FD1-8B4C-5EEC0BD8235B}"/>
              </a:ext>
            </a:extLst>
          </p:cNvPr>
          <p:cNvGrpSpPr/>
          <p:nvPr/>
        </p:nvGrpSpPr>
        <p:grpSpPr>
          <a:xfrm>
            <a:off x="1428601" y="4493423"/>
            <a:ext cx="1761318" cy="929642"/>
            <a:chOff x="1428601" y="4493423"/>
            <a:chExt cx="1761318" cy="929642"/>
          </a:xfrm>
        </p:grpSpPr>
        <p:sp>
          <p:nvSpPr>
            <p:cNvPr id="13" name="右矢印 12"/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 bwMode="white">
            <a:xfrm rot="20185190">
              <a:off x="1560947" y="4720834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B7A5267-F399-47B5-AF71-DA3FBD3B88A0}"/>
              </a:ext>
            </a:extLst>
          </p:cNvPr>
          <p:cNvGrpSpPr/>
          <p:nvPr/>
        </p:nvGrpSpPr>
        <p:grpSpPr>
          <a:xfrm rot="21250923">
            <a:off x="5990055" y="4342785"/>
            <a:ext cx="1910884" cy="904066"/>
            <a:chOff x="6138786" y="4287654"/>
            <a:chExt cx="1910884" cy="767104"/>
          </a:xfrm>
        </p:grpSpPr>
        <p:sp>
          <p:nvSpPr>
            <p:cNvPr id="29" name="右矢印 28"/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 rot="20766334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C5B53C5-F932-43AA-B06B-04FDE4C055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03410FD-006D-47DE-AA66-46CE7A25C5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4FA26A2-32B7-44A6-860C-86AEF571F5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7EFADF5-B37C-43B1-8002-D44AD07E24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76" y="4956878"/>
            <a:ext cx="1421465" cy="985800"/>
          </a:xfrm>
          <a:prstGeom prst="rect">
            <a:avLst/>
          </a:prstGeom>
        </p:spPr>
      </p:pic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0E6FE43-E5C6-4272-8715-89914B21C67C}"/>
              </a:ext>
            </a:extLst>
          </p:cNvPr>
          <p:cNvGrpSpPr/>
          <p:nvPr/>
        </p:nvGrpSpPr>
        <p:grpSpPr>
          <a:xfrm>
            <a:off x="6162685" y="2860509"/>
            <a:ext cx="1673736" cy="823030"/>
            <a:chOff x="6222848" y="3002696"/>
            <a:chExt cx="1673736" cy="823030"/>
          </a:xfrm>
        </p:grpSpPr>
        <p:sp>
          <p:nvSpPr>
            <p:cNvPr id="27" name="右矢印 26"/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 bwMode="white">
            <a:xfrm rot="1272866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74D2F650-1CBA-4897-95B7-A14BC14B5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14" name="図 1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7E37A86-BB1E-4FB4-B3EF-FA171A840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E1CE0CB0-29CA-4366-A2B6-9FCB84D9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"/>
    </mc:Choice>
    <mc:Fallback xmlns="">
      <p:transition spd="slow" advTm="825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44071"/>
              </p:ext>
            </p:extLst>
          </p:nvPr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305160"/>
              </p:ext>
            </p:extLst>
          </p:nvPr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1220"/>
              </p:ext>
            </p:extLst>
          </p:nvPr>
        </p:nvGraphicFramePr>
        <p:xfrm>
          <a:off x="302012" y="4614826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67699" y="4949122"/>
            <a:ext cx="3993648" cy="14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さまざまな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目的</a:t>
            </a: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ために貯める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95240" y="4940368"/>
            <a:ext cx="2874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特定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のリスク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に備える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12" y="2071452"/>
            <a:ext cx="4201134" cy="19669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88078"/>
            <a:ext cx="4086242" cy="1937881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38369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91220" y="4017077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949760"/>
              </p:ext>
            </p:extLst>
          </p:nvPr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AEE6EA-57DE-44C6-BE8D-B8C01CE9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9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09314"/>
              </p:ext>
            </p:extLst>
          </p:nvPr>
        </p:nvGraphicFramePr>
        <p:xfrm>
          <a:off x="1352806" y="763574"/>
          <a:ext cx="3682827" cy="5797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65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28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485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465931"/>
              </p:ext>
            </p:extLst>
          </p:nvPr>
        </p:nvGraphicFramePr>
        <p:xfrm>
          <a:off x="5121658" y="777044"/>
          <a:ext cx="3986846" cy="5784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02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105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197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93151"/>
              </p:ext>
            </p:extLst>
          </p:nvPr>
        </p:nvGraphicFramePr>
        <p:xfrm>
          <a:off x="100083" y="1676400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760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2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52675" y="1930536"/>
            <a:ext cx="36360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</a:t>
            </a: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に使うことができる。</a:t>
            </a:r>
            <a:endParaRPr lang="en-US" altLang="ja-JP" sz="28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　貯めるペースが</a:t>
            </a:r>
            <a:r>
              <a:rPr lang="ja-JP" altLang="en-US" sz="2800" b="1" spc="-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8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  <a:endParaRPr lang="en-US" altLang="ja-JP" sz="28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61143" y="4423238"/>
            <a:ext cx="3636000" cy="184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8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必要な金額が貯まっているとは限らない</a:t>
            </a:r>
            <a:r>
              <a:rPr lang="ja-JP" altLang="en-US" sz="28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43721" y="1929669"/>
            <a:ext cx="3996000" cy="2295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途中いつでも、病気や　ケガ等のリスクが発生した　　場合に、</a:t>
            </a: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あらかじめ決められた金額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29677" y="4418752"/>
            <a:ext cx="39960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●決められた金額を</a:t>
            </a: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保険料として支払う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必要がある。</a:t>
            </a:r>
            <a:r>
              <a:rPr lang="en-US" altLang="ja-JP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800" spc="-12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保険の種類によっては</a:t>
            </a:r>
            <a:endParaRPr lang="en-US" altLang="ja-JP" sz="28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800" spc="-12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一部戻ってくる場合がある）</a:t>
            </a:r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2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22912"/>
            <a:ext cx="854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②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保険のしくみ</a:t>
            </a:r>
          </a:p>
          <a:p>
            <a:pPr algn="ctr"/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     </a:t>
            </a:r>
            <a:endParaRPr lang="en-US" altLang="ja-JP" sz="4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28D4CC-6BA7-43A0-93AC-987BBA8B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0099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176209" y="1095954"/>
            <a:ext cx="4060800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975548" y="4040000"/>
            <a:ext cx="4059234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12656" y="5593058"/>
              <a:ext cx="1452563" cy="559691"/>
              <a:chOff x="6012656" y="5714287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12656" y="5714287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94359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59734" y="5790529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840628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55163" y="201265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55163" y="494132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76208" y="4039210"/>
            <a:ext cx="4060800" cy="2336400"/>
            <a:chOff x="731838" y="4160440"/>
            <a:chExt cx="3467100" cy="2374457"/>
          </a:xfrm>
        </p:grpSpPr>
        <p:sp>
          <p:nvSpPr>
            <p:cNvPr id="14" name="角丸四角形 13"/>
            <p:cNvSpPr/>
            <p:nvPr/>
          </p:nvSpPr>
          <p:spPr>
            <a:xfrm>
              <a:off x="731838" y="4160440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183" y="5202702"/>
              <a:ext cx="975419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316894" y="4325298"/>
              <a:ext cx="243582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CDED0F-9E04-4844-9599-90ECD1FC7B81}"/>
              </a:ext>
            </a:extLst>
          </p:cNvPr>
          <p:cNvGrpSpPr/>
          <p:nvPr/>
        </p:nvGrpSpPr>
        <p:grpSpPr>
          <a:xfrm>
            <a:off x="4975548" y="1095954"/>
            <a:ext cx="4059234" cy="2335610"/>
            <a:chOff x="4975548" y="1095954"/>
            <a:chExt cx="4059234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4975548" y="1095954"/>
              <a:ext cx="4059234" cy="2335610"/>
              <a:chOff x="5005388" y="1293383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93383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60652" y="1358643"/>
                <a:ext cx="209783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35" name="図 34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27D0F706-808D-4150-AEFE-CB11FD9F6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100010"/>
              <a:ext cx="744590" cy="2180239"/>
            </a:xfrm>
            <a:prstGeom prst="rect">
              <a:avLst/>
            </a:prstGeom>
          </p:spPr>
        </p:pic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AEEB2E3-AD6E-4DE5-BD52-A1B0CBCC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0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29166" y="1092556"/>
            <a:ext cx="4197231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14301" y="1092556"/>
            <a:ext cx="4197600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29166" y="3986858"/>
            <a:ext cx="4197231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14300" y="3986858"/>
            <a:ext cx="4197600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9457" y="2918671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6027" y="2822806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412490" y="5275377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827554" y="4935001"/>
            <a:ext cx="32070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　</a:t>
            </a:r>
          </a:p>
          <a:p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91280" y="1936327"/>
            <a:ext cx="3373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92171" y="4912347"/>
            <a:ext cx="345346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288075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2554B2B-0901-43A4-BB8C-C509BB53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3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626908A-5447-4F84-9575-E8639D10D850}"/>
              </a:ext>
            </a:extLst>
          </p:cNvPr>
          <p:cNvSpPr/>
          <p:nvPr/>
        </p:nvSpPr>
        <p:spPr>
          <a:xfrm>
            <a:off x="0" y="-2317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0627" y="5668523"/>
            <a:ext cx="820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</a:t>
            </a:r>
            <a:r>
              <a:rPr kumimoji="1"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人は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円ずつ受け取り、治療費を支払える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28AA83-7FE6-4289-A312-2D1F4F8C0584}"/>
              </a:ext>
            </a:extLst>
          </p:cNvPr>
          <p:cNvGrpSpPr/>
          <p:nvPr/>
        </p:nvGrpSpPr>
        <p:grpSpPr>
          <a:xfrm>
            <a:off x="461964" y="772874"/>
            <a:ext cx="8258703" cy="2352651"/>
            <a:chOff x="461964" y="772874"/>
            <a:chExt cx="8258703" cy="2352651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6191915" y="2725415"/>
              <a:ext cx="14593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100</a:t>
              </a: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endPara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F328CB0E-9DA6-4669-A3FB-B47A69976753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126182"/>
              <a:chOff x="461964" y="772874"/>
              <a:chExt cx="8258703" cy="2126182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461964" y="772874"/>
                <a:ext cx="8258703" cy="725182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ケガに備えるために</a:t>
                </a:r>
                <a:r>
                  <a:rPr lang="en-US" altLang="ja-JP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……</a:t>
                </a: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789920" y="1690110"/>
                <a:ext cx="2986479" cy="909235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それぞれが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出し合う費用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49882" y="1455186"/>
                <a:ext cx="1174157" cy="1179542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 rotWithShape="1">
              <a:blip r:embed="rId3"/>
              <a:srcRect t="15566"/>
              <a:stretch/>
            </p:blipFill>
            <p:spPr>
              <a:xfrm>
                <a:off x="6450330" y="1190859"/>
                <a:ext cx="794373" cy="1708197"/>
              </a:xfrm>
              <a:prstGeom prst="rect">
                <a:avLst/>
              </a:prstGeom>
            </p:spPr>
          </p:pic>
          <p:sp>
            <p:nvSpPr>
              <p:cNvPr id="41" name="乗算記号 40"/>
              <p:cNvSpPr/>
              <p:nvPr/>
            </p:nvSpPr>
            <p:spPr>
              <a:xfrm>
                <a:off x="5393683" y="1701456"/>
                <a:ext cx="687003" cy="687003"/>
              </a:xfrm>
              <a:prstGeom prst="mathMultiply">
                <a:avLst>
                  <a:gd name="adj1" fmla="val 11020"/>
                </a:avLst>
              </a:prstGeom>
              <a:solidFill>
                <a:srgbClr val="17375E"/>
              </a:solidFill>
              <a:ln w="31750">
                <a:solidFill>
                  <a:srgbClr val="17375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6" name="右矢印 65"/>
          <p:cNvSpPr/>
          <p:nvPr/>
        </p:nvSpPr>
        <p:spPr bwMode="gray">
          <a:xfrm rot="5400000">
            <a:off x="4175336" y="2741030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43"/>
          <p:cNvSpPr/>
          <p:nvPr/>
        </p:nvSpPr>
        <p:spPr bwMode="white">
          <a:xfrm>
            <a:off x="1503087" y="5315609"/>
            <a:ext cx="372732" cy="40720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744977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9" name="正方形/長方形 48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744977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744977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04748" y="3744977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744977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955BE0-7B70-4C54-AB5E-0C070EDB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22912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③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生命保険って何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D290C4-B4A9-476D-8B8C-4FD22FEF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1249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431799" y="865200"/>
          <a:ext cx="8364535" cy="5844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/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ctr"/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4"/>
            <a:ext cx="8364535" cy="755703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425727"/>
            <a:ext cx="8364535" cy="1273148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873BA46-4268-49F1-AE58-3AE47DD2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93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8CC6C7-8DD9-4D20-806C-444C3A37ADC9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39B785-4EF7-4FB2-95D9-B5351E5D8D5E}"/>
              </a:ext>
            </a:extLst>
          </p:cNvPr>
          <p:cNvSpPr/>
          <p:nvPr/>
        </p:nvSpPr>
        <p:spPr bwMode="white">
          <a:xfrm>
            <a:off x="193140" y="44410"/>
            <a:ext cx="607400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　生命保険の種類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4450" y="978763"/>
            <a:ext cx="8990493" cy="5262502"/>
            <a:chOff x="44450" y="978763"/>
            <a:chExt cx="8990493" cy="526250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288EC99-5A56-49EC-AE9E-5C99E7569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057" y="978763"/>
              <a:ext cx="8925886" cy="390271"/>
            </a:xfrm>
            <a:prstGeom prst="rect">
              <a:avLst/>
            </a:prstGeom>
          </p:spPr>
        </p:pic>
        <p:pic>
          <p:nvPicPr>
            <p:cNvPr id="27" name="図 26" descr="テキスト&#10;&#10;自動的に生成された説明">
              <a:extLst>
                <a:ext uri="{FF2B5EF4-FFF2-40B4-BE49-F238E27FC236}">
                  <a16:creationId xmlns:a16="http://schemas.microsoft.com/office/drawing/2014/main" id="{AC4429CD-D351-44C4-A96F-E9B9BBD1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8" t="11302" r="26191" b="68615"/>
            <a:stretch/>
          </p:blipFill>
          <p:spPr>
            <a:xfrm>
              <a:off x="44450" y="1496327"/>
              <a:ext cx="6833833" cy="983943"/>
            </a:xfrm>
            <a:prstGeom prst="rect">
              <a:avLst/>
            </a:prstGeom>
          </p:spPr>
        </p:pic>
        <p:pic>
          <p:nvPicPr>
            <p:cNvPr id="28" name="図 27" descr="テキスト&#10;&#10;自動的に生成された説明">
              <a:extLst>
                <a:ext uri="{FF2B5EF4-FFF2-40B4-BE49-F238E27FC236}">
                  <a16:creationId xmlns:a16="http://schemas.microsoft.com/office/drawing/2014/main" id="{E49B4725-0FD9-4B26-B19F-84F1DF86D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918" t="11302" r="1686" b="68615"/>
            <a:stretch/>
          </p:blipFill>
          <p:spPr>
            <a:xfrm>
              <a:off x="6859731" y="1499401"/>
              <a:ext cx="2168199" cy="977795"/>
            </a:xfrm>
            <a:prstGeom prst="rect">
              <a:avLst/>
            </a:prstGeom>
          </p:spPr>
        </p:pic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50279582-F90D-4109-A884-ED39266A8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3986775"/>
              <a:ext cx="6748279" cy="989905"/>
            </a:xfrm>
            <a:prstGeom prst="rect">
              <a:avLst/>
            </a:prstGeom>
          </p:spPr>
        </p:pic>
        <p:pic>
          <p:nvPicPr>
            <p:cNvPr id="31" name="図 30" descr="テキスト&#10;&#10;自動的に生成された説明">
              <a:extLst>
                <a:ext uri="{FF2B5EF4-FFF2-40B4-BE49-F238E27FC236}">
                  <a16:creationId xmlns:a16="http://schemas.microsoft.com/office/drawing/2014/main" id="{FA3F3B7B-9E9B-44BF-AF86-411F7546C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2774397"/>
              <a:ext cx="6797280" cy="979000"/>
            </a:xfrm>
            <a:prstGeom prst="rect">
              <a:avLst/>
            </a:prstGeom>
          </p:spPr>
        </p:pic>
        <p:pic>
          <p:nvPicPr>
            <p:cNvPr id="32" name="図 31" descr="テキスト&#10;&#10;自動的に生成された説明">
              <a:extLst>
                <a:ext uri="{FF2B5EF4-FFF2-40B4-BE49-F238E27FC236}">
                  <a16:creationId xmlns:a16="http://schemas.microsoft.com/office/drawing/2014/main" id="{2037AA65-053B-47E9-811E-FFFBFDB39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5246828"/>
              <a:ext cx="6818622" cy="979347"/>
            </a:xfrm>
            <a:prstGeom prst="rect">
              <a:avLst/>
            </a:prstGeom>
          </p:spPr>
        </p:pic>
        <p:pic>
          <p:nvPicPr>
            <p:cNvPr id="34" name="図 33" descr="テキスト&#10;&#10;自動的に生成された説明">
              <a:extLst>
                <a:ext uri="{FF2B5EF4-FFF2-40B4-BE49-F238E27FC236}">
                  <a16:creationId xmlns:a16="http://schemas.microsoft.com/office/drawing/2014/main" id="{CB4E1CDD-2029-44A6-A33B-82FAB1577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0398" y="2774397"/>
              <a:ext cx="2097532" cy="979000"/>
            </a:xfrm>
            <a:prstGeom prst="rect">
              <a:avLst/>
            </a:prstGeom>
          </p:spPr>
        </p:pic>
        <p:pic>
          <p:nvPicPr>
            <p:cNvPr id="35" name="図 34" descr="テキスト&#10;&#10;自動的に生成された説明">
              <a:extLst>
                <a:ext uri="{FF2B5EF4-FFF2-40B4-BE49-F238E27FC236}">
                  <a16:creationId xmlns:a16="http://schemas.microsoft.com/office/drawing/2014/main" id="{0047B63F-2410-413E-BB3C-B89307F1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0261" y="3975908"/>
              <a:ext cx="2147669" cy="1011638"/>
            </a:xfrm>
            <a:prstGeom prst="rect">
              <a:avLst/>
            </a:prstGeom>
          </p:spPr>
        </p:pic>
        <p:pic>
          <p:nvPicPr>
            <p:cNvPr id="36" name="図 35" descr="テキスト&#10;&#10;自動的に生成された説明">
              <a:extLst>
                <a:ext uri="{FF2B5EF4-FFF2-40B4-BE49-F238E27FC236}">
                  <a16:creationId xmlns:a16="http://schemas.microsoft.com/office/drawing/2014/main" id="{378610D6-1C57-428A-B636-52F88E011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1139" y="5231738"/>
              <a:ext cx="2106791" cy="1009527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957384-2969-427A-9C93-2B46D5FE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517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04732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日本に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100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歳以上の人は何人いるの？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コンテンツ プレースホルダー 1"/>
          <p:cNvSpPr txBox="1">
            <a:spLocks/>
          </p:cNvSpPr>
          <p:nvPr/>
        </p:nvSpPr>
        <p:spPr bwMode="auto">
          <a:xfrm>
            <a:off x="290512" y="4638004"/>
            <a:ext cx="8604003" cy="1678167"/>
          </a:xfrm>
          <a:prstGeom prst="rect">
            <a:avLst/>
          </a:prstGeom>
          <a:solidFill>
            <a:srgbClr val="FEFECD"/>
          </a:solidFill>
          <a:ln>
            <a:noFill/>
          </a:ln>
          <a:effectLst/>
        </p:spPr>
        <p:txBody>
          <a:bodyPr tIns="10800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eaLnBrk="1" hangingPunct="1">
              <a:buFont typeface="Symbol" pitchFamily="18" charset="2"/>
              <a:buNone/>
              <a:defRPr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答え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C. 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buNone/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　　　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90,526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人」のうち、全体の約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89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％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(80,161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 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は女性</a:t>
            </a:r>
            <a:r>
              <a:rPr lang="ja-JP" altLang="en-US" sz="2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endParaRPr lang="en-US" altLang="ja-JP" sz="2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4" y="1677600"/>
            <a:ext cx="1824890" cy="810441"/>
          </a:xfrm>
          <a:prstGeom prst="rect">
            <a:avLst/>
          </a:prstGeom>
        </p:spPr>
      </p:pic>
      <p:sp>
        <p:nvSpPr>
          <p:cNvPr id="20" name="コンテンツ プレースホルダー 1"/>
          <p:cNvSpPr txBox="1">
            <a:spLocks/>
          </p:cNvSpPr>
          <p:nvPr/>
        </p:nvSpPr>
        <p:spPr bwMode="auto">
          <a:xfrm>
            <a:off x="2132609" y="1305554"/>
            <a:ext cx="6975895" cy="1401344"/>
          </a:xfrm>
          <a:prstGeom prst="rect">
            <a:avLst/>
          </a:prstGeom>
          <a:solidFill>
            <a:schemeClr val="bg1"/>
          </a:solidFill>
          <a:ln w="31750">
            <a:solidFill>
              <a:srgbClr val="215968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2022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年の日本の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歳以上の人口はどれくらいでしょう？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コンテンツ プレースホルダー 1"/>
          <p:cNvSpPr txBox="1">
            <a:spLocks/>
          </p:cNvSpPr>
          <p:nvPr/>
        </p:nvSpPr>
        <p:spPr bwMode="auto">
          <a:xfrm>
            <a:off x="35496" y="2820092"/>
            <a:ext cx="9108504" cy="60890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algn="ctr" eaLnBrk="1" hangingPunct="1">
              <a:buFont typeface="Symbol" pitchFamily="18" charset="2"/>
              <a:buNone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A.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 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9,000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C.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90,000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972490" y="743636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</a:t>
            </a:r>
            <a:endParaRPr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7728" y="6427130"/>
            <a:ext cx="8105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「百歳の高齢者へのお祝い状及び記念品の贈呈について」</a:t>
            </a:r>
            <a:endParaRPr lang="en-US" altLang="ja-JP" sz="10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(2022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日現在の住民基本台帳による都道府県・指定都市・中核市からの報告数。年齢は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日現在。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FA7319-72B6-4BE1-8594-55D64CDB119A}"/>
              </a:ext>
            </a:extLst>
          </p:cNvPr>
          <p:cNvGrpSpPr/>
          <p:nvPr/>
        </p:nvGrpSpPr>
        <p:grpSpPr>
          <a:xfrm>
            <a:off x="313661" y="3461948"/>
            <a:ext cx="8604003" cy="647012"/>
            <a:chOff x="313661" y="3387613"/>
            <a:chExt cx="8604003" cy="64701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D11AEC0-40C6-472B-83F8-0C9A4825CD5B}"/>
                </a:ext>
              </a:extLst>
            </p:cNvPr>
            <p:cNvSpPr/>
            <p:nvPr/>
          </p:nvSpPr>
          <p:spPr>
            <a:xfrm>
              <a:off x="313661" y="3449850"/>
              <a:ext cx="8604003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ヒント　　　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1963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60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年前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には</a:t>
              </a:r>
              <a:r>
                <a:rPr lang="ja-JP" altLang="en-US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</a:t>
              </a:r>
              <a:r>
                <a:rPr lang="en-US" altLang="ja-JP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153</a:t>
              </a:r>
              <a:r>
                <a:rPr lang="ja-JP" altLang="en-US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人」</a:t>
              </a:r>
              <a:endParaRPr lang="en-US" altLang="ja-JP" sz="28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4F77AAD-F992-4A18-B13A-71A0005C1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5050" y1="25882" x2="85050" y2="25882"/>
                          <a14:foregroundMark x1="77537" y1="25882" x2="77537" y2="25882"/>
                          <a14:foregroundMark x1="73509" y1="35049" x2="73509" y2="35049"/>
                          <a14:foregroundMark x1="40744" y1="53244" x2="40744" y2="53244"/>
                          <a14:foregroundMark x1="81642" y1="20028" x2="81642" y2="20028"/>
                          <a14:foregroundMark x1="76220" y1="22003" x2="76220" y2="22003"/>
                          <a14:foregroundMark x1="74129" y1="28491" x2="74129" y2="28491"/>
                          <a14:foregroundMark x1="79628" y1="9591" x2="79628" y2="9591"/>
                          <a14:foregroundMark x1="89156" y1="9591" x2="89156" y2="9591"/>
                          <a14:foregroundMark x1="93261" y1="17419" x2="93261" y2="17419"/>
                          <a14:foregroundMark x1="37335" y1="53949" x2="37335" y2="53949"/>
                          <a14:foregroundMark x1="40744" y1="55219" x2="40744" y2="55219"/>
                          <a14:foregroundMark x1="38033" y1="64386" x2="38033" y2="64386"/>
                          <a14:foregroundMark x1="42835" y1="63047" x2="42835" y2="63047"/>
                          <a14:foregroundMark x1="71340" y1="33639" x2="71340" y2="33639"/>
                          <a14:foregroundMark x1="71108" y1="35543" x2="71108" y2="35543"/>
                          <a14:foregroundMark x1="75213" y1="33639" x2="75213" y2="33639"/>
                          <a14:foregroundMark x1="75213" y1="28914" x2="75213" y2="28914"/>
                          <a14:foregroundMark x1="72502" y1="33145" x2="72502" y2="33145"/>
                          <a14:foregroundMark x1="38885" y1="52891" x2="38885" y2="52891"/>
                          <a14:foregroundMark x1="38885" y1="56347" x2="38885" y2="56347"/>
                          <a14:foregroundMark x1="42990" y1="52398" x2="42990" y2="52398"/>
                          <a14:foregroundMark x1="38885" y1="98801" x2="38885" y2="98801"/>
                          <a14:foregroundMark x1="41053" y1="98801" x2="41053" y2="98801"/>
                          <a14:foregroundMark x1="39969" y1="98801" x2="39969" y2="98801"/>
                          <a14:foregroundMark x1="38265" y1="98801" x2="38265" y2="98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4" b="60809"/>
            <a:stretch/>
          </p:blipFill>
          <p:spPr>
            <a:xfrm rot="1980582" flipH="1">
              <a:off x="391243" y="3387613"/>
              <a:ext cx="446954" cy="585946"/>
            </a:xfrm>
            <a:prstGeom prst="rect">
              <a:avLst/>
            </a:prstGeom>
          </p:spPr>
        </p:pic>
      </p:grpSp>
      <p:sp>
        <p:nvSpPr>
          <p:cNvPr id="17" name="下矢印 4">
            <a:extLst>
              <a:ext uri="{FF2B5EF4-FFF2-40B4-BE49-F238E27FC236}">
                <a16:creationId xmlns:a16="http://schemas.microsoft.com/office/drawing/2014/main" id="{87EE01DB-C433-4DDF-A59A-38AC249E2D8A}"/>
              </a:ext>
            </a:extLst>
          </p:cNvPr>
          <p:cNvSpPr/>
          <p:nvPr/>
        </p:nvSpPr>
        <p:spPr>
          <a:xfrm>
            <a:off x="3723745" y="4122348"/>
            <a:ext cx="1696510" cy="457919"/>
          </a:xfrm>
          <a:prstGeom prst="downArrow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A11387-2001-4BB5-9DE6-C675714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24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68438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どのくらいの家族が契約しているの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4848"/>
            <a:ext cx="8597900" cy="2426052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国内で「生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命保険」</a:t>
            </a:r>
            <a:r>
              <a:rPr lang="ja-JP" altLang="en-US" sz="4000" b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を契</a:t>
            </a: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している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家族の割合は約何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%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298" y="3638321"/>
            <a:ext cx="845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　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　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65985" y="4628009"/>
            <a:ext cx="4078015" cy="1896160"/>
            <a:chOff x="5065985" y="4628009"/>
            <a:chExt cx="4078015" cy="1896160"/>
          </a:xfrm>
        </p:grpSpPr>
        <p:pic>
          <p:nvPicPr>
            <p:cNvPr id="7" name="Picture 2" descr="\\JILI03\jouhou\10消費者関連団体等連携\01生命保険協会\02地方事務室\01地方事務室との連携活動\H31\連携活動（副教材・中作）\mirai.png">
              <a:extLst>
                <a:ext uri="{FF2B5EF4-FFF2-40B4-BE49-F238E27FC236}">
                  <a16:creationId xmlns:a16="http://schemas.microsoft.com/office/drawing/2014/main" id="{4D4F5992-0DA6-4525-BA70-795EAC43B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838" y="5251553"/>
              <a:ext cx="1166162" cy="127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円形吹き出し 2"/>
            <p:cNvSpPr/>
            <p:nvPr/>
          </p:nvSpPr>
          <p:spPr>
            <a:xfrm>
              <a:off x="5065985" y="4628009"/>
              <a:ext cx="2911853" cy="1597938"/>
            </a:xfrm>
            <a:prstGeom prst="wedgeEllipseCallout">
              <a:avLst>
                <a:gd name="adj1" fmla="val 50937"/>
                <a:gd name="adj2" fmla="val 29166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2000" b="1" dirty="0">
                  <a:solidFill>
                    <a:schemeClr val="tx1"/>
                  </a:solidFill>
                </a:rPr>
                <a:t>件でも生命保険に加入している家族の割合だよ</a:t>
              </a:r>
              <a:r>
                <a:rPr lang="ja-JP" altLang="en-US" sz="2000" b="1" dirty="0">
                  <a:solidFill>
                    <a:schemeClr val="tx1"/>
                  </a:solidFill>
                </a:rPr>
                <a:t>。</a:t>
              </a:r>
              <a:endParaRPr kumimoji="1" lang="ja-JP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FD863DC-A72F-4BE3-885E-5EE261CDD951}"/>
              </a:ext>
            </a:extLst>
          </p:cNvPr>
          <p:cNvGrpSpPr/>
          <p:nvPr/>
        </p:nvGrpSpPr>
        <p:grpSpPr>
          <a:xfrm>
            <a:off x="130185" y="4560928"/>
            <a:ext cx="5029200" cy="2079676"/>
            <a:chOff x="130185" y="4560928"/>
            <a:chExt cx="5029200" cy="2079676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1" y="4560928"/>
              <a:ext cx="4305299" cy="1803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89.8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％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⇒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C.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90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％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r" eaLnBrk="1" hangingPunct="1">
                <a:buClr>
                  <a:srgbClr val="4F81BD"/>
                </a:buClr>
                <a:buNone/>
                <a:defRPr/>
              </a:pPr>
              <a:endParaRPr lang="en-US" altLang="ja-JP" sz="10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1D5F16C-CC24-4E1A-8E0A-98ABD937FAB9}"/>
                </a:ext>
              </a:extLst>
            </p:cNvPr>
            <p:cNvSpPr txBox="1"/>
            <p:nvPr/>
          </p:nvSpPr>
          <p:spPr>
            <a:xfrm>
              <a:off x="130185" y="6386688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AE4BAF8E-5F6F-4F49-93E7-0DDA6DCD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15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何件契約しているの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9184"/>
            <a:ext cx="85979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家族で契約している生命保険の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件数は平均で何件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5374" y="3666814"/>
            <a:ext cx="647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lang="en-US" altLang="ja-JP" sz="3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lang="ja-JP" altLang="en-US" sz="3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843421" y="4473665"/>
            <a:ext cx="4429433" cy="2126659"/>
            <a:chOff x="4843421" y="4473665"/>
            <a:chExt cx="4429433" cy="212665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783" y="5245862"/>
              <a:ext cx="1343071" cy="1354462"/>
            </a:xfrm>
            <a:prstGeom prst="rect">
              <a:avLst/>
            </a:prstGeom>
          </p:spPr>
        </p:pic>
        <p:sp>
          <p:nvSpPr>
            <p:cNvPr id="8" name="円形吹き出し 7"/>
            <p:cNvSpPr/>
            <p:nvPr/>
          </p:nvSpPr>
          <p:spPr>
            <a:xfrm>
              <a:off x="4843421" y="4473665"/>
              <a:ext cx="3198283" cy="2126659"/>
            </a:xfrm>
            <a:prstGeom prst="wedgeEllipseCallout">
              <a:avLst>
                <a:gd name="adj1" fmla="val 53614"/>
                <a:gd name="adj2" fmla="val 18136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例えば</a:t>
              </a:r>
              <a:r>
                <a:rPr kumimoji="1" lang="en-US" altLang="ja-JP" b="1" dirty="0">
                  <a:solidFill>
                    <a:schemeClr val="tx1"/>
                  </a:solidFill>
                </a:rPr>
                <a:t>3</a:t>
              </a:r>
              <a:r>
                <a:rPr kumimoji="1" lang="ja-JP" altLang="en-US" b="1" dirty="0">
                  <a:solidFill>
                    <a:schemeClr val="tx1"/>
                  </a:solidFill>
                </a:rPr>
                <a:t>人家族で</a:t>
              </a:r>
            </a:p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それぞれ病気やケガに備えるために「医療保険」に</a:t>
              </a:r>
              <a:r>
                <a:rPr lang="ja-JP" altLang="en-US" b="1" dirty="0">
                  <a:solidFill>
                    <a:schemeClr val="tx1"/>
                  </a:solidFill>
                </a:rPr>
                <a:t>契約</a:t>
              </a:r>
              <a:r>
                <a:rPr kumimoji="1" lang="ja-JP" altLang="en-US" b="1" dirty="0">
                  <a:solidFill>
                    <a:schemeClr val="tx1"/>
                  </a:solidFill>
                </a:rPr>
                <a:t>していれば</a:t>
              </a:r>
              <a:r>
                <a:rPr kumimoji="1" lang="en-US" altLang="ja-JP" b="1" dirty="0">
                  <a:solidFill>
                    <a:schemeClr val="tx1"/>
                  </a:solidFill>
                </a:rPr>
                <a:t>3</a:t>
              </a:r>
              <a:r>
                <a:rPr kumimoji="1" lang="ja-JP" altLang="en-US" b="1" dirty="0">
                  <a:solidFill>
                    <a:schemeClr val="tx1"/>
                  </a:solidFill>
                </a:rPr>
                <a:t>件分の加入になるよ。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1E9CFC-C684-481D-89E5-995FCDFD8799}"/>
              </a:ext>
            </a:extLst>
          </p:cNvPr>
          <p:cNvGrpSpPr/>
          <p:nvPr/>
        </p:nvGrpSpPr>
        <p:grpSpPr>
          <a:xfrm>
            <a:off x="130185" y="4558312"/>
            <a:ext cx="5029200" cy="2082292"/>
            <a:chOff x="130185" y="4558312"/>
            <a:chExt cx="5029200" cy="2082292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1" y="4558312"/>
              <a:ext cx="4305299" cy="1803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平均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3.9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件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B.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4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件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05AF6D-19EF-4C76-B0CE-98EF0752A01C}"/>
                </a:ext>
              </a:extLst>
            </p:cNvPr>
            <p:cNvSpPr txBox="1"/>
            <p:nvPr/>
          </p:nvSpPr>
          <p:spPr>
            <a:xfrm>
              <a:off x="130185" y="6386688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6152C-7148-4B49-A2D1-C5CCC7F5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31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いくら支払っているの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0268"/>
            <a:ext cx="85979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が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年間で保険会社に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支払っているお金（保険料）はいくら？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3050" y="3648983"/>
            <a:ext cx="85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43733" y="4635062"/>
            <a:ext cx="3969974" cy="2040375"/>
            <a:chOff x="5162999" y="4635062"/>
            <a:chExt cx="3969974" cy="2040375"/>
          </a:xfrm>
        </p:grpSpPr>
        <p:sp>
          <p:nvSpPr>
            <p:cNvPr id="9" name="円形吹き出し 8"/>
            <p:cNvSpPr/>
            <p:nvPr/>
          </p:nvSpPr>
          <p:spPr>
            <a:xfrm>
              <a:off x="5162999" y="4635062"/>
              <a:ext cx="2917155" cy="2040375"/>
            </a:xfrm>
            <a:prstGeom prst="wedgeEllipseCallout">
              <a:avLst>
                <a:gd name="adj1" fmla="val 52516"/>
                <a:gd name="adj2" fmla="val 22271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72000" rIns="0" bIns="36000"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水道光熱費や食費、携帯電話のお金などの他に、これだけの金額を負担してるんだね。</a:t>
              </a: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04">
                          <a14:foregroundMark x1="41293" y1="37528" x2="41293" y2="37528"/>
                          <a14:foregroundMark x1="69921" y1="37528" x2="69921" y2="37528"/>
                          <a14:foregroundMark x1="55541" y1="73343" x2="55541" y2="73343"/>
                          <a14:foregroundMark x1="59367" y1="74013" x2="59367" y2="74013"/>
                          <a14:foregroundMark x1="60554" y1="61057" x2="60554" y2="61057"/>
                          <a14:foregroundMark x1="56464" y1="50856" x2="56464" y2="50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42"/>
            <a:stretch/>
          </p:blipFill>
          <p:spPr>
            <a:xfrm flipH="1">
              <a:off x="8277261" y="5333675"/>
              <a:ext cx="855712" cy="115920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5704A7A-39D6-471B-BCDA-921A9771E3BB}"/>
              </a:ext>
            </a:extLst>
          </p:cNvPr>
          <p:cNvGrpSpPr/>
          <p:nvPr/>
        </p:nvGrpSpPr>
        <p:grpSpPr>
          <a:xfrm>
            <a:off x="130293" y="4376730"/>
            <a:ext cx="5029200" cy="2407846"/>
            <a:chOff x="130293" y="4376730"/>
            <a:chExt cx="5029200" cy="2407846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0" y="4376730"/>
              <a:ext cx="4462956" cy="21161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lang="en-US" altLang="ja-JP" sz="3200" b="1" dirty="0">
                <a:solidFill>
                  <a:srgbClr val="3399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平均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37.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1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年間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endPara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   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lang="ja-JP" altLang="en-US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月々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3.</a:t>
              </a:r>
              <a:r>
                <a:rPr lang="en-US" altLang="ja-JP" b="1" noProof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1</a:t>
              </a:r>
              <a:r>
                <a:rPr lang="ja-JP" altLang="en-US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r>
                <a:rPr lang="en-US" altLang="ja-JP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endPara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B.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40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endPara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5CC8206-BF8B-4686-9433-7E07C2815D35}"/>
                </a:ext>
              </a:extLst>
            </p:cNvPr>
            <p:cNvSpPr txBox="1"/>
            <p:nvPr/>
          </p:nvSpPr>
          <p:spPr>
            <a:xfrm>
              <a:off x="130293" y="6530660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C7BA8F-32C8-4035-8FEA-7B74EC94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3" y="30760"/>
            <a:ext cx="780534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生命保険会社全体でいくら支払われているの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80800" y="954631"/>
            <a:ext cx="85968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年間で国内の保険会社から契約者に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支払われるお金（保険金等）はいくら？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003" y="3609956"/>
            <a:ext cx="883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3,000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億円　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　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591001" y="4476914"/>
            <a:ext cx="4517503" cy="2298408"/>
            <a:chOff x="4591001" y="4476914"/>
            <a:chExt cx="4517503" cy="229840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4054" y="4985005"/>
              <a:ext cx="1254450" cy="1644395"/>
            </a:xfrm>
            <a:prstGeom prst="rect">
              <a:avLst/>
            </a:prstGeom>
          </p:spPr>
        </p:pic>
        <p:sp>
          <p:nvSpPr>
            <p:cNvPr id="8" name="円形吹き出し 7"/>
            <p:cNvSpPr/>
            <p:nvPr/>
          </p:nvSpPr>
          <p:spPr>
            <a:xfrm>
              <a:off x="4591001" y="4476914"/>
              <a:ext cx="3315374" cy="2298408"/>
            </a:xfrm>
            <a:prstGeom prst="wedgeEllipseCallout">
              <a:avLst>
                <a:gd name="adj1" fmla="val 52032"/>
                <a:gd name="adj2" fmla="val 20090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2000" b="1" dirty="0">
                  <a:solidFill>
                    <a:schemeClr val="tx1"/>
                  </a:solidFill>
                </a:rPr>
                <a:t>年間で全生命保険会社が集めた保険料は約</a:t>
              </a:r>
              <a:r>
                <a:rPr lang="en-US" altLang="ja-JP" sz="2000" b="1" dirty="0">
                  <a:solidFill>
                    <a:schemeClr val="tx1"/>
                  </a:solidFill>
                </a:rPr>
                <a:t>29</a:t>
              </a:r>
              <a:r>
                <a:rPr kumimoji="1" lang="en-US" altLang="ja-JP" sz="2000" b="1" dirty="0">
                  <a:solidFill>
                    <a:schemeClr val="tx1"/>
                  </a:solidFill>
                </a:rPr>
                <a:t>.7</a:t>
              </a:r>
              <a:r>
                <a:rPr kumimoji="1" lang="ja-JP" altLang="en-US" sz="2000" b="1" dirty="0">
                  <a:solidFill>
                    <a:schemeClr val="tx1"/>
                  </a:solidFill>
                </a:rPr>
                <a:t>兆円。一部は将来の支払いに備えて「資産運用」を</a:t>
              </a:r>
            </a:p>
            <a:p>
              <a:pPr algn="ctr"/>
              <a:r>
                <a:rPr kumimoji="1" lang="ja-JP" altLang="en-US" sz="2000" b="1" dirty="0">
                  <a:solidFill>
                    <a:schemeClr val="tx1"/>
                  </a:solidFill>
                </a:rPr>
                <a:t>してるんだって。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1793916-A339-46B1-95CC-B5466A8B1665}"/>
              </a:ext>
            </a:extLst>
          </p:cNvPr>
          <p:cNvGrpSpPr/>
          <p:nvPr/>
        </p:nvGrpSpPr>
        <p:grpSpPr>
          <a:xfrm>
            <a:off x="125003" y="4575730"/>
            <a:ext cx="5029200" cy="2053670"/>
            <a:chOff x="125003" y="4575730"/>
            <a:chExt cx="5029200" cy="2053670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73600" y="4575730"/>
              <a:ext cx="4305600" cy="18036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noProof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31.4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兆円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C.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30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兆円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4E3DA33-5441-44ED-AE44-CF3F6C2ADAA4}"/>
                </a:ext>
              </a:extLst>
            </p:cNvPr>
            <p:cNvSpPr txBox="1"/>
            <p:nvPr/>
          </p:nvSpPr>
          <p:spPr>
            <a:xfrm>
              <a:off x="125003" y="6375484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＊生命保険協会「</a:t>
              </a:r>
              <a:r>
                <a:rPr kumimoji="1" lang="en-US" altLang="ja-JP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2022</a:t>
              </a: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年版　生命保険の動向」</a:t>
              </a: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AD8A06DE-5A16-4061-845E-A799CCC3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680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13387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5. </a:t>
            </a:r>
            <a:r>
              <a:rPr lang="ja-JP" altLang="en-US" sz="48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まとめ</a:t>
            </a:r>
            <a:endParaRPr lang="en-US" altLang="ja-JP" sz="48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D2B4A2-6AEB-467E-A7F9-F4EDE0E3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3243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51157" y="828276"/>
            <a:ext cx="8814247" cy="1429149"/>
            <a:chOff x="151157" y="828276"/>
            <a:chExt cx="8814247" cy="1429149"/>
          </a:xfrm>
          <a:noFill/>
        </p:grpSpPr>
        <p:sp>
          <p:nvSpPr>
            <p:cNvPr id="2" name="角丸四角形 1"/>
            <p:cNvSpPr/>
            <p:nvPr/>
          </p:nvSpPr>
          <p:spPr>
            <a:xfrm>
              <a:off x="151157" y="828276"/>
              <a:ext cx="8814247" cy="1429149"/>
            </a:xfrm>
            <a:prstGeom prst="roundRect">
              <a:avLst/>
            </a:prstGeom>
            <a:grpFill/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39774" y="920616"/>
              <a:ext cx="84644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少子高齢社会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で生きていくためには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リスク　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3600" b="1" dirty="0">
                  <a:solidFill>
                    <a:srgbClr val="0033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に気づくこと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が大切。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51158" y="2468058"/>
            <a:ext cx="8992842" cy="1907092"/>
            <a:chOff x="151158" y="2468058"/>
            <a:chExt cx="8992842" cy="1907092"/>
          </a:xfrm>
          <a:noFill/>
        </p:grpSpPr>
        <p:sp>
          <p:nvSpPr>
            <p:cNvPr id="31" name="角丸四角形 30"/>
            <p:cNvSpPr/>
            <p:nvPr/>
          </p:nvSpPr>
          <p:spPr>
            <a:xfrm>
              <a:off x="151158" y="2468058"/>
              <a:ext cx="8814248" cy="1907092"/>
            </a:xfrm>
            <a:prstGeom prst="roundRect">
              <a:avLst/>
            </a:prstGeom>
            <a:grp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77612" y="2517394"/>
              <a:ext cx="8866388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②リスクから自分の身を守る手段として共助・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公助といった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社会保障制度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だけでなく、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預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貯金</a:t>
              </a:r>
              <a:r>
                <a:rPr lang="ja-JP" altLang="en-US" sz="36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や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民間保険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といった自助もある。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51157" y="4562856"/>
            <a:ext cx="8957347" cy="1788699"/>
            <a:chOff x="151157" y="4562856"/>
            <a:chExt cx="8957347" cy="1788699"/>
          </a:xfrm>
          <a:noFill/>
        </p:grpSpPr>
        <p:sp>
          <p:nvSpPr>
            <p:cNvPr id="32" name="角丸四角形 31"/>
            <p:cNvSpPr/>
            <p:nvPr/>
          </p:nvSpPr>
          <p:spPr>
            <a:xfrm>
              <a:off x="151157" y="4562856"/>
              <a:ext cx="8763555" cy="1788699"/>
            </a:xfrm>
            <a:prstGeom prst="roundRect">
              <a:avLst/>
            </a:prstGeom>
            <a:grpFill/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39774" y="4580042"/>
              <a:ext cx="8768730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③社会保障制度で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不足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する部分を、自助で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ある預貯金や民間保険を利用して準備する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ことが大切。</a:t>
              </a: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88F405-8373-4DAA-B080-02B6E45B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11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最後に・・・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13031" y="1403592"/>
            <a:ext cx="8917938" cy="4401205"/>
            <a:chOff x="113031" y="1403592"/>
            <a:chExt cx="8917938" cy="4401205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1E8C540-0207-47E5-9EF2-A93627D669B9}"/>
                </a:ext>
              </a:extLst>
            </p:cNvPr>
            <p:cNvSpPr txBox="1"/>
            <p:nvPr/>
          </p:nvSpPr>
          <p:spPr>
            <a:xfrm>
              <a:off x="113031" y="1403592"/>
              <a:ext cx="8917938" cy="44012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36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リスク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について考えること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は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、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自分や家族の「人生」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について考えること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</a:t>
              </a:r>
              <a:r>
                <a:rPr lang="ja-JP" altLang="en-US" sz="4000" b="1" kern="10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つな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がります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。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　自分の生活や将来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に関心を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持ち続け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、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自分から情報を集め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ようとする姿勢が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大切です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。</a:t>
              </a:r>
              <a:endParaRPr lang="ja-JP" altLang="en-US" sz="4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AA0CBE66-6B8C-49DE-920E-FBAE79919CCE}"/>
                </a:ext>
              </a:extLst>
            </p:cNvPr>
            <p:cNvGrpSpPr/>
            <p:nvPr/>
          </p:nvGrpSpPr>
          <p:grpSpPr>
            <a:xfrm>
              <a:off x="5773419" y="1723536"/>
              <a:ext cx="3190875" cy="1966384"/>
              <a:chOff x="6600259" y="2919752"/>
              <a:chExt cx="2043870" cy="1322473"/>
            </a:xfrm>
          </p:grpSpPr>
          <p:pic>
            <p:nvPicPr>
              <p:cNvPr id="11" name="図 10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0D8C2D9-55E2-41A5-94B2-5684612C5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00259" y="2919752"/>
                <a:ext cx="392083" cy="759659"/>
              </a:xfrm>
              <a:prstGeom prst="rect">
                <a:avLst/>
              </a:prstGeom>
            </p:spPr>
          </p:pic>
          <p:pic>
            <p:nvPicPr>
              <p:cNvPr id="12" name="図 11" descr="ウィンドウ, マグカップ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C16058D-08DE-4DAD-A35A-87FA12D26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4457"/>
              <a:stretch/>
            </p:blipFill>
            <p:spPr>
              <a:xfrm>
                <a:off x="6992342" y="3436444"/>
                <a:ext cx="985732" cy="805781"/>
              </a:xfrm>
              <a:prstGeom prst="rect">
                <a:avLst/>
              </a:prstGeom>
            </p:spPr>
          </p:pic>
          <p:pic>
            <p:nvPicPr>
              <p:cNvPr id="13" name="図 12" descr="ウィンドウ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4CDA439-B0A7-46C5-9FAE-30FF9CD46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9087" y="3007296"/>
                <a:ext cx="501391" cy="481951"/>
              </a:xfrm>
              <a:prstGeom prst="rect">
                <a:avLst/>
              </a:prstGeom>
            </p:spPr>
          </p:pic>
          <p:pic>
            <p:nvPicPr>
              <p:cNvPr id="14" name="図 13" descr="挿絵, ウィンドウ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2DC91BA-C0FA-409B-9696-CD6DAAEE2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0360" y="3101553"/>
                <a:ext cx="673769" cy="722906"/>
              </a:xfrm>
              <a:prstGeom prst="rect">
                <a:avLst/>
              </a:prstGeom>
            </p:spPr>
          </p:pic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C50D80-63B3-4604-9CA5-9E047057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】100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歳以上の高齢者の数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0802" y="6114473"/>
            <a:ext cx="8672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厚生労働省「百歳の高齢者へのお祝い状及び記念品の贈呈について」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(2022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日現在の住民基本台帳による都道府県・指定都市・中核市からの報告数。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000" dirty="0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7" name="グラフ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899881"/>
              </p:ext>
            </p:extLst>
          </p:nvPr>
        </p:nvGraphicFramePr>
        <p:xfrm>
          <a:off x="136855" y="924111"/>
          <a:ext cx="8870289" cy="519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6037322" y="2785131"/>
            <a:ext cx="131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51,376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6"/>
          <p:cNvSpPr txBox="1"/>
          <p:nvPr/>
        </p:nvSpPr>
        <p:spPr>
          <a:xfrm>
            <a:off x="5963749" y="2393302"/>
            <a:ext cx="131985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万人超え</a:t>
            </a:r>
            <a:endParaRPr kumimoji="1"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6"/>
          <p:cNvSpPr txBox="1"/>
          <p:nvPr/>
        </p:nvSpPr>
        <p:spPr>
          <a:xfrm>
            <a:off x="7438305" y="996268"/>
            <a:ext cx="131985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9</a:t>
            </a:r>
            <a:r>
              <a:rPr lang="ja-JP" altLang="en-US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万人超え</a:t>
            </a:r>
            <a:endParaRPr kumimoji="1"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43A360-61FF-4664-9D7A-38A88F55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1226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主要疾病の平均入院日数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56345"/>
              </p:ext>
            </p:extLst>
          </p:nvPr>
        </p:nvGraphicFramePr>
        <p:xfrm>
          <a:off x="252580" y="928793"/>
          <a:ext cx="8688220" cy="568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075566" y="527543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19.6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56740" y="475121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23.4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61191" y="422699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24.6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823539" y="164155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59.5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47190" y="6274510"/>
            <a:ext cx="2316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厚生労働省「患者調査」（令和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C907E3-A9C2-43F9-BD02-31FC0F05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E97C106-1E7F-7D6E-65F0-85490DB36062}"/>
              </a:ext>
            </a:extLst>
          </p:cNvPr>
          <p:cNvSpPr/>
          <p:nvPr/>
        </p:nvSpPr>
        <p:spPr>
          <a:xfrm>
            <a:off x="6091823" y="2583581"/>
            <a:ext cx="1486268" cy="124890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平均</a:t>
            </a:r>
            <a:r>
              <a:rPr kumimoji="1" lang="en-US" altLang="ja-JP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32.3</a:t>
            </a:r>
            <a:r>
              <a:rPr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ja-JP" altLang="en-US" sz="20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014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132"/>
            <a:ext cx="893639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年代別人口に占める要支援・要介護認定者の割合</a:t>
            </a:r>
            <a:endParaRPr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2482" y="6551543"/>
            <a:ext cx="8480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厚生労働省「介護給付費等実態統計月報」（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月審査分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、総務省「人口推計」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月確定値）をもとに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生命保険文化センターが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作成</a:t>
            </a:r>
            <a:endParaRPr kumimoji="1" lang="en-US" altLang="ja-JP" sz="1000" dirty="0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789021"/>
              </p:ext>
            </p:extLst>
          </p:nvPr>
        </p:nvGraphicFramePr>
        <p:xfrm>
          <a:off x="296333" y="755942"/>
          <a:ext cx="8678334" cy="480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28146" y="418799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0.4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32838" y="404649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2.9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2933" y="388933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5.8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60032" y="97496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59.5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116023" y="5115752"/>
            <a:ext cx="1295400" cy="656126"/>
          </a:xfrm>
          <a:prstGeom prst="rect">
            <a:avLst/>
          </a:prstGeom>
          <a:noFill/>
          <a:ln w="31750">
            <a:solidFill>
              <a:srgbClr val="0033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2413149" y="5115762"/>
            <a:ext cx="1295400" cy="656126"/>
          </a:xfrm>
          <a:prstGeom prst="rect">
            <a:avLst/>
          </a:prstGeom>
          <a:noFill/>
          <a:ln w="31750">
            <a:solidFill>
              <a:srgbClr val="0033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708549" y="5114655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012327" y="5114655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304100" y="5114482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7607878" y="5114482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3366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03111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595513" y="521621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890820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76562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84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372100" y="5216211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147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650015" y="5216211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389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6035" y="5112101"/>
            <a:ext cx="898887" cy="660676"/>
          </a:xfrm>
          <a:prstGeom prst="rect">
            <a:avLst/>
          </a:prstGeom>
          <a:noFill/>
          <a:ln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認定者数</a:t>
            </a: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B92DBC72-9263-FD1B-7885-A1452369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36B68E7-40FA-8FAB-D929-4E294BE323F0}"/>
              </a:ext>
            </a:extLst>
          </p:cNvPr>
          <p:cNvSpPr/>
          <p:nvPr/>
        </p:nvSpPr>
        <p:spPr>
          <a:xfrm>
            <a:off x="6562725" y="5896435"/>
            <a:ext cx="2354680" cy="5969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 約 </a:t>
            </a:r>
            <a:r>
              <a:rPr lang="en-US" altLang="ja-JP" sz="2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713</a:t>
            </a:r>
            <a:r>
              <a:rPr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ja-JP" altLang="en-US" sz="20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上向き折線 17">
            <a:extLst>
              <a:ext uri="{FF2B5EF4-FFF2-40B4-BE49-F238E27FC236}">
                <a16:creationId xmlns:a16="http://schemas.microsoft.com/office/drawing/2014/main" id="{04EF5E36-55DA-583F-B603-127DA37B92B0}"/>
              </a:ext>
            </a:extLst>
          </p:cNvPr>
          <p:cNvSpPr/>
          <p:nvPr/>
        </p:nvSpPr>
        <p:spPr>
          <a:xfrm rot="5400000">
            <a:off x="5912698" y="5871131"/>
            <a:ext cx="439599" cy="603588"/>
          </a:xfrm>
          <a:prstGeom prst="bentUpArrow">
            <a:avLst>
              <a:gd name="adj1" fmla="val 34937"/>
              <a:gd name="adj2" fmla="val 38196"/>
              <a:gd name="adj3" fmla="val 47833"/>
            </a:avLst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636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461964" y="82367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2" name="コンテンツ プレースホルダー 1"/>
          <p:cNvSpPr txBox="1">
            <a:spLocks/>
          </p:cNvSpPr>
          <p:nvPr/>
        </p:nvSpPr>
        <p:spPr>
          <a:xfrm>
            <a:off x="-114301" y="862668"/>
            <a:ext cx="8943975" cy="941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「平均寿命」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とは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…</a:t>
            </a:r>
          </a:p>
          <a:p>
            <a:pPr marL="0" indent="0">
              <a:lnSpc>
                <a:spcPts val="2100"/>
              </a:lnSpc>
              <a:buFont typeface="Symbol" pitchFamily="18" charset="2"/>
              <a:buNone/>
            </a:pP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歳の子どもが平均して何歳まで生きられる</a:t>
            </a:r>
          </a:p>
          <a:p>
            <a:pPr marL="0" indent="0">
              <a:lnSpc>
                <a:spcPts val="2100"/>
              </a:lnSpc>
              <a:buFont typeface="Symbol" pitchFamily="18" charset="2"/>
              <a:buNone/>
            </a:pP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かを示す指標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平均寿命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37111" y="6579761"/>
            <a:ext cx="3683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厚生労働省「簡易生命表」（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568908"/>
              </p:ext>
            </p:extLst>
          </p:nvPr>
        </p:nvGraphicFramePr>
        <p:xfrm>
          <a:off x="275188" y="2235200"/>
          <a:ext cx="8554486" cy="434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7444509" y="4164374"/>
            <a:ext cx="914400" cy="9144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D00E749-F6B1-4F0E-A875-DF3568204453}"/>
              </a:ext>
            </a:extLst>
          </p:cNvPr>
          <p:cNvGrpSpPr/>
          <p:nvPr/>
        </p:nvGrpSpPr>
        <p:grpSpPr>
          <a:xfrm>
            <a:off x="2131348" y="4036774"/>
            <a:ext cx="1133962" cy="1169331"/>
            <a:chOff x="2131348" y="4036774"/>
            <a:chExt cx="1133962" cy="116933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2139861" y="4036774"/>
              <a:ext cx="112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61.5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31348" y="4836773"/>
              <a:ext cx="112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58.0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ACE1417-E763-4C0B-8343-0451E2C554E3}"/>
              </a:ext>
            </a:extLst>
          </p:cNvPr>
          <p:cNvGrpSpPr/>
          <p:nvPr/>
        </p:nvGrpSpPr>
        <p:grpSpPr>
          <a:xfrm>
            <a:off x="4591314" y="3082595"/>
            <a:ext cx="991082" cy="1342000"/>
            <a:chOff x="4591314" y="3082595"/>
            <a:chExt cx="991082" cy="134200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4591315" y="3082595"/>
              <a:ext cx="991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76.9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591314" y="4055263"/>
              <a:ext cx="991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71.7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2F9B157-4F76-41B9-A012-82E725E378C2}"/>
              </a:ext>
            </a:extLst>
          </p:cNvPr>
          <p:cNvGrpSpPr/>
          <p:nvPr/>
        </p:nvGrpSpPr>
        <p:grpSpPr>
          <a:xfrm>
            <a:off x="6974904" y="2411819"/>
            <a:ext cx="1101632" cy="1393775"/>
            <a:chOff x="6974904" y="2411819"/>
            <a:chExt cx="1101632" cy="139377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974904" y="2411819"/>
              <a:ext cx="1098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87.6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978285" y="3436262"/>
              <a:ext cx="1098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81.5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A147FF-4B30-402D-B5F7-51403A04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09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8A7A52F-7859-4E2A-B785-95D6DEF3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628" y="891705"/>
            <a:ext cx="5660571" cy="52762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0E80B8-BFCD-43AC-9A5D-F0DD8B5C8023}"/>
              </a:ext>
            </a:extLst>
          </p:cNvPr>
          <p:cNvSpPr txBox="1"/>
          <p:nvPr/>
        </p:nvSpPr>
        <p:spPr>
          <a:xfrm>
            <a:off x="3604651" y="6245736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出典：財務省「これからの日本のために財政を考える」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F7ED82-FA4F-4338-94E5-F8BFD6DCAF82}"/>
              </a:ext>
            </a:extLst>
          </p:cNvPr>
          <p:cNvSpPr/>
          <p:nvPr/>
        </p:nvSpPr>
        <p:spPr>
          <a:xfrm>
            <a:off x="0" y="-9569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CC4D2B-58D5-4279-931F-8C7466CFD9C7}"/>
              </a:ext>
            </a:extLst>
          </p:cNvPr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日本の予算について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CA0079-197D-4B60-9989-3CEB7CF9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5670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1243906" y="982825"/>
            <a:ext cx="2574339" cy="1334549"/>
            <a:chOff x="1243906" y="982825"/>
            <a:chExt cx="2574339" cy="1334549"/>
          </a:xfrm>
        </p:grpSpPr>
        <p:sp>
          <p:nvSpPr>
            <p:cNvPr id="74" name="U ターン矢印 73"/>
            <p:cNvSpPr/>
            <p:nvPr/>
          </p:nvSpPr>
          <p:spPr>
            <a:xfrm rot="10800000" flipH="1" flipV="1">
              <a:off x="1243906" y="1044677"/>
              <a:ext cx="2574339" cy="1272697"/>
            </a:xfrm>
            <a:prstGeom prst="uturnArrow">
              <a:avLst>
                <a:gd name="adj1" fmla="val 25000"/>
                <a:gd name="adj2" fmla="val 25000"/>
                <a:gd name="adj3" fmla="val 28923"/>
                <a:gd name="adj4" fmla="val 43750"/>
                <a:gd name="adj5" fmla="val 75000"/>
              </a:avLst>
            </a:prstGeom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 bwMode="white">
            <a:xfrm>
              <a:off x="1684189" y="982825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利子・配当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32426" y="4103073"/>
            <a:ext cx="2635399" cy="1476069"/>
            <a:chOff x="1032426" y="4103073"/>
            <a:chExt cx="2635399" cy="1476069"/>
          </a:xfrm>
        </p:grpSpPr>
        <p:sp>
          <p:nvSpPr>
            <p:cNvPr id="17" name="U ターン矢印 16"/>
            <p:cNvSpPr/>
            <p:nvPr/>
          </p:nvSpPr>
          <p:spPr>
            <a:xfrm rot="10800000">
              <a:off x="1032426" y="4103073"/>
              <a:ext cx="2635399" cy="1403198"/>
            </a:xfrm>
            <a:prstGeom prst="uturnArrow">
              <a:avLst>
                <a:gd name="adj1" fmla="val 21255"/>
                <a:gd name="adj2" fmla="val 25000"/>
                <a:gd name="adj3" fmla="val 25000"/>
                <a:gd name="adj4" fmla="val 42252"/>
                <a:gd name="adj5" fmla="val 75000"/>
              </a:avLst>
            </a:prstGeom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>
              <a:off x="1764339" y="511747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資産運用</a:t>
              </a:r>
            </a:p>
          </p:txBody>
        </p:sp>
      </p:grpSp>
      <p:sp>
        <p:nvSpPr>
          <p:cNvPr id="78" name="U ターン矢印 77"/>
          <p:cNvSpPr/>
          <p:nvPr/>
        </p:nvSpPr>
        <p:spPr>
          <a:xfrm rot="10800000" flipH="1" flipV="1">
            <a:off x="5384703" y="964687"/>
            <a:ext cx="2574339" cy="1335600"/>
          </a:xfrm>
          <a:prstGeom prst="uturnArrow">
            <a:avLst>
              <a:gd name="adj1" fmla="val 25000"/>
              <a:gd name="adj2" fmla="val 25000"/>
              <a:gd name="adj3" fmla="val 28923"/>
              <a:gd name="adj4" fmla="val 46077"/>
              <a:gd name="adj5" fmla="val 100000"/>
            </a:avLst>
          </a:prstGeom>
          <a:solidFill>
            <a:srgbClr val="008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54" name="表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08211"/>
              </p:ext>
            </p:extLst>
          </p:nvPr>
        </p:nvGraphicFramePr>
        <p:xfrm>
          <a:off x="200460" y="2333296"/>
          <a:ext cx="2474310" cy="205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87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企業等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584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0647"/>
              </p:ext>
            </p:extLst>
          </p:nvPr>
        </p:nvGraphicFramePr>
        <p:xfrm>
          <a:off x="2992219" y="2045120"/>
          <a:ext cx="3064932" cy="26612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4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95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保険会社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076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図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453" y="2680938"/>
            <a:ext cx="1357799" cy="1789826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社会や経済にもかかわる保険会社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62" name="グループ化 61"/>
          <p:cNvGrpSpPr/>
          <p:nvPr/>
        </p:nvGrpSpPr>
        <p:grpSpPr>
          <a:xfrm>
            <a:off x="398323" y="2922161"/>
            <a:ext cx="919834" cy="921849"/>
            <a:chOff x="859671" y="2512130"/>
            <a:chExt cx="2611265" cy="3437997"/>
          </a:xfrm>
        </p:grpSpPr>
        <p:pic>
          <p:nvPicPr>
            <p:cNvPr id="63" name="図 6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64" name="正方形/長方形 63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600301" y="3453230"/>
            <a:ext cx="919834" cy="921849"/>
            <a:chOff x="859671" y="2512130"/>
            <a:chExt cx="2611265" cy="3437997"/>
          </a:xfrm>
        </p:grpSpPr>
        <p:pic>
          <p:nvPicPr>
            <p:cNvPr id="66" name="図 6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67" name="正方形/長方形 66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1388272" y="2937151"/>
            <a:ext cx="919834" cy="921849"/>
            <a:chOff x="859671" y="2512130"/>
            <a:chExt cx="2611265" cy="3437997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70" name="正方形/長方形 69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1596736" y="3463006"/>
            <a:ext cx="919834" cy="921849"/>
            <a:chOff x="859671" y="2512130"/>
            <a:chExt cx="2611265" cy="3437997"/>
          </a:xfrm>
        </p:grpSpPr>
        <p:pic>
          <p:nvPicPr>
            <p:cNvPr id="72" name="図 7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73" name="正方形/長方形 72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角丸四角形吹き出し 17"/>
          <p:cNvSpPr/>
          <p:nvPr/>
        </p:nvSpPr>
        <p:spPr>
          <a:xfrm>
            <a:off x="94593" y="5826156"/>
            <a:ext cx="5776854" cy="982133"/>
          </a:xfrm>
          <a:prstGeom prst="wedgeRoundRectCallout">
            <a:avLst>
              <a:gd name="adj1" fmla="val 7804"/>
              <a:gd name="adj2" fmla="val -766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2000" dirty="0">
              <a:solidFill>
                <a:schemeClr val="accent2"/>
              </a:solidFill>
            </a:endParaRPr>
          </a:p>
          <a:p>
            <a:r>
              <a:rPr lang="ja-JP" altLang="en-US" dirty="0">
                <a:solidFill>
                  <a:schemeClr val="accent2"/>
                </a:solidFill>
              </a:rPr>
              <a:t>例えば、</a:t>
            </a:r>
          </a:p>
          <a:p>
            <a:r>
              <a:rPr lang="ja-JP" altLang="en-US" dirty="0">
                <a:solidFill>
                  <a:schemeClr val="accent2"/>
                </a:solidFill>
              </a:rPr>
              <a:t>・企業が発行する株式</a:t>
            </a:r>
            <a:r>
              <a:rPr kumimoji="1" lang="ja-JP" altLang="en-US" dirty="0">
                <a:solidFill>
                  <a:schemeClr val="accent2"/>
                </a:solidFill>
              </a:rPr>
              <a:t>や社債</a:t>
            </a:r>
            <a:r>
              <a:rPr lang="ja-JP" altLang="en-US" dirty="0">
                <a:solidFill>
                  <a:schemeClr val="accent2"/>
                </a:solidFill>
              </a:rPr>
              <a:t>、国が発行する国債</a:t>
            </a:r>
            <a:r>
              <a:rPr kumimoji="1" lang="ja-JP" altLang="en-US" dirty="0">
                <a:solidFill>
                  <a:schemeClr val="accent2"/>
                </a:solidFill>
              </a:rPr>
              <a:t>を購入</a:t>
            </a:r>
          </a:p>
          <a:p>
            <a:r>
              <a:rPr lang="ja-JP" altLang="en-US" dirty="0">
                <a:solidFill>
                  <a:schemeClr val="accent2"/>
                </a:solidFill>
              </a:rPr>
              <a:t>・企業にお金を貸す　</a:t>
            </a:r>
          </a:p>
          <a:p>
            <a:r>
              <a:rPr lang="ja-JP" altLang="en-US" sz="2000" dirty="0">
                <a:solidFill>
                  <a:schemeClr val="accent2"/>
                </a:solidFill>
              </a:rPr>
              <a:t>　　　　　　　　　　　　　</a:t>
            </a:r>
            <a:endParaRPr kumimoji="1" lang="ja-JP" altLang="en-US" sz="2000" dirty="0">
              <a:solidFill>
                <a:schemeClr val="accent2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31252" y="4124621"/>
            <a:ext cx="2574213" cy="1476000"/>
            <a:chOff x="5045870" y="4451926"/>
            <a:chExt cx="2759595" cy="1451835"/>
          </a:xfrm>
        </p:grpSpPr>
        <p:sp>
          <p:nvSpPr>
            <p:cNvPr id="79" name="U ターン矢印 78"/>
            <p:cNvSpPr/>
            <p:nvPr/>
          </p:nvSpPr>
          <p:spPr>
            <a:xfrm rot="10800000">
              <a:off x="5045870" y="4451926"/>
              <a:ext cx="2759595" cy="1396609"/>
            </a:xfrm>
            <a:prstGeom prst="uturnArrow">
              <a:avLst>
                <a:gd name="adj1" fmla="val 24260"/>
                <a:gd name="adj2" fmla="val 25000"/>
                <a:gd name="adj3" fmla="val 25000"/>
                <a:gd name="adj4" fmla="val 43750"/>
                <a:gd name="adj5" fmla="val 57974"/>
              </a:avLst>
            </a:prstGeom>
            <a:solidFill>
              <a:srgbClr val="008000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 bwMode="white">
            <a:xfrm>
              <a:off x="6025335" y="5442096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graphicFrame>
        <p:nvGraphicFramePr>
          <p:cNvPr id="77" name="表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69090"/>
              </p:ext>
            </p:extLst>
          </p:nvPr>
        </p:nvGraphicFramePr>
        <p:xfrm>
          <a:off x="6371186" y="2333295"/>
          <a:ext cx="2474310" cy="2041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92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家計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859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テキスト ボックス 80"/>
          <p:cNvSpPr txBox="1"/>
          <p:nvPr/>
        </p:nvSpPr>
        <p:spPr bwMode="white">
          <a:xfrm>
            <a:off x="5871447" y="9085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952148" y="792874"/>
            <a:ext cx="1762028" cy="1521079"/>
            <a:chOff x="6952148" y="792874"/>
            <a:chExt cx="1762028" cy="1521079"/>
          </a:xfrm>
        </p:grpSpPr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17EFADF5-B37C-43B1-8002-D44AD07E2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711" y="792874"/>
              <a:ext cx="1421465" cy="985800"/>
            </a:xfrm>
            <a:prstGeom prst="rect">
              <a:avLst/>
            </a:prstGeom>
          </p:spPr>
        </p:pic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F03410FD-006D-47DE-AA66-46CE7A25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2148" y="1192615"/>
              <a:ext cx="1129112" cy="1121338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42770DE-4FA7-481D-8DB1-67D9D0062C7F}"/>
              </a:ext>
            </a:extLst>
          </p:cNvPr>
          <p:cNvGrpSpPr/>
          <p:nvPr/>
        </p:nvGrpSpPr>
        <p:grpSpPr>
          <a:xfrm>
            <a:off x="6600259" y="2919752"/>
            <a:ext cx="2043870" cy="1322473"/>
            <a:chOff x="6600259" y="2919752"/>
            <a:chExt cx="2043870" cy="1322473"/>
          </a:xfrm>
        </p:grpSpPr>
        <p:pic>
          <p:nvPicPr>
            <p:cNvPr id="85" name="図 8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D9792F6-5577-4264-8DD6-36843745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259" y="2919752"/>
              <a:ext cx="392083" cy="759659"/>
            </a:xfrm>
            <a:prstGeom prst="rect">
              <a:avLst/>
            </a:prstGeom>
          </p:spPr>
        </p:pic>
        <p:pic>
          <p:nvPicPr>
            <p:cNvPr id="86" name="図 85" descr="ウィンドウ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F4FD1BAB-E080-433B-B306-4145CD5FB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4457"/>
            <a:stretch/>
          </p:blipFill>
          <p:spPr>
            <a:xfrm>
              <a:off x="6992342" y="3436444"/>
              <a:ext cx="985732" cy="805781"/>
            </a:xfrm>
            <a:prstGeom prst="rect">
              <a:avLst/>
            </a:prstGeom>
          </p:spPr>
        </p:pic>
        <p:pic>
          <p:nvPicPr>
            <p:cNvPr id="88" name="図 87" descr="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9A6188BE-C344-4313-AB8A-19806DEA1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9087" y="3007296"/>
              <a:ext cx="501391" cy="481951"/>
            </a:xfrm>
            <a:prstGeom prst="rect">
              <a:avLst/>
            </a:prstGeom>
          </p:spPr>
        </p:pic>
        <p:pic>
          <p:nvPicPr>
            <p:cNvPr id="89" name="図 88" descr="挿絵, 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84A68602-CFBD-405F-889D-CD10BCD52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0360" y="3101553"/>
              <a:ext cx="673769" cy="722906"/>
            </a:xfrm>
            <a:prstGeom prst="rect">
              <a:avLst/>
            </a:prstGeom>
          </p:spPr>
        </p:pic>
      </p:grpSp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188" y="5190623"/>
            <a:ext cx="1378043" cy="1174538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5DF4418-8F37-4DD7-AFE1-361A3ED7B2BA}"/>
              </a:ext>
            </a:extLst>
          </p:cNvPr>
          <p:cNvSpPr/>
          <p:nvPr/>
        </p:nvSpPr>
        <p:spPr>
          <a:xfrm>
            <a:off x="2042123" y="2748624"/>
            <a:ext cx="4843581" cy="1698526"/>
          </a:xfrm>
          <a:prstGeom prst="roundRect">
            <a:avLst/>
          </a:prstGeom>
          <a:solidFill>
            <a:srgbClr val="FF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/>
              <a:t>保険会社は、金融機関として、社会や経済を支えています（間接金融）。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74453E4-2482-470F-B333-4D7675FF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89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8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年代別平均貯蓄額・負債額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4D6880-663D-4E63-9BC0-A0C2B48F8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" b="283"/>
          <a:stretch/>
        </p:blipFill>
        <p:spPr>
          <a:xfrm>
            <a:off x="779929" y="755942"/>
            <a:ext cx="7594819" cy="607129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D40FF97-31DC-4C9C-B351-36862C71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52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1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-1" y="0"/>
            <a:ext cx="9144000" cy="764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5701" y="728807"/>
            <a:ext cx="87952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「平均寿命」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歳児が平均して何歳まで生きるかを示したもの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 bwMode="white">
          <a:xfrm>
            <a:off x="323528" y="107921"/>
            <a:ext cx="835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平均寿命と健康寿命</a:t>
            </a:r>
            <a:endParaRPr kumimoji="1" lang="en-US" altLang="ja-JP" sz="3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A26C4D-0B72-49F6-9668-F90CD26C8A4D}"/>
              </a:ext>
            </a:extLst>
          </p:cNvPr>
          <p:cNvSpPr txBox="1"/>
          <p:nvPr/>
        </p:nvSpPr>
        <p:spPr>
          <a:xfrm>
            <a:off x="181223" y="1745769"/>
            <a:ext cx="8795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「健康寿命」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健康上の問題で日常生活が制限されることなく　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生活できる期間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C4BD992-B6DA-4A68-8970-5A26BED2ABE2}"/>
              </a:ext>
            </a:extLst>
          </p:cNvPr>
          <p:cNvGrpSpPr/>
          <p:nvPr/>
        </p:nvGrpSpPr>
        <p:grpSpPr>
          <a:xfrm>
            <a:off x="-18356" y="3228604"/>
            <a:ext cx="9112296" cy="3530591"/>
            <a:chOff x="-18356" y="3207914"/>
            <a:chExt cx="9112296" cy="3530591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1223" y="5562049"/>
              <a:ext cx="8194600" cy="1176456"/>
              <a:chOff x="181223" y="5562049"/>
              <a:chExt cx="8194600" cy="1176456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181223" y="6493758"/>
                <a:ext cx="8194600" cy="244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ja-JP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＊厚生労働省</a:t>
                </a:r>
                <a:r>
                  <a:rPr lang="zh-TW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「第</a:t>
                </a:r>
                <a:r>
                  <a:rPr lang="en-US" altLang="zh-TW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16</a:t>
                </a:r>
                <a:r>
                  <a:rPr lang="zh-TW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回健康日本</a:t>
                </a:r>
                <a:r>
                  <a:rPr lang="en-US" altLang="zh-TW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21</a:t>
                </a:r>
                <a:r>
                  <a:rPr lang="zh-TW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（第二次）推進専門委員会資料」（</a:t>
                </a:r>
                <a:r>
                  <a:rPr lang="ja-JP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令和</a:t>
                </a:r>
                <a:r>
                  <a:rPr lang="en-US" altLang="ja-JP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3</a:t>
                </a:r>
                <a:r>
                  <a:rPr lang="ja-JP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r>
                  <a:rPr lang="en-US" altLang="zh-TW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12</a:t>
                </a:r>
                <a:r>
                  <a:rPr lang="zh-TW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月</a:t>
                </a:r>
                <a:r>
                  <a:rPr lang="en-US" altLang="zh-TW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20</a:t>
                </a:r>
                <a:r>
                  <a:rPr lang="zh-TW" altLang="en-US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日）</a:t>
                </a:r>
                <a:endPara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grpSp>
            <p:nvGrpSpPr>
              <p:cNvPr id="2" name="グループ化 1"/>
              <p:cNvGrpSpPr/>
              <p:nvPr/>
            </p:nvGrpSpPr>
            <p:grpSpPr>
              <a:xfrm>
                <a:off x="6583077" y="5562049"/>
                <a:ext cx="1533998" cy="1113388"/>
                <a:chOff x="6583077" y="5562049"/>
                <a:chExt cx="1533998" cy="1113388"/>
              </a:xfrm>
            </p:grpSpPr>
            <p:pic>
              <p:nvPicPr>
                <p:cNvPr id="8" name="図 7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3077" y="5562049"/>
                  <a:ext cx="542570" cy="1089214"/>
                </a:xfrm>
                <a:prstGeom prst="rect">
                  <a:avLst/>
                </a:prstGeom>
              </p:spPr>
            </p:pic>
            <p:pic>
              <p:nvPicPr>
                <p:cNvPr id="15" name="図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0" r="100000">
                              <a14:foregroundMark x1="69390" y1="6391" x2="69390" y2="6391"/>
                              <a14:foregroundMark x1="68049" y1="73308" x2="68049" y2="73308"/>
                              <a14:foregroundMark x1="76585" y1="83083" x2="76585" y2="83083"/>
                              <a14:foregroundMark x1="59878" y1="83083" x2="59878" y2="83083"/>
                              <a14:foregroundMark x1="60366" y1="70827" x2="60366" y2="70827"/>
                              <a14:foregroundMark x1="78780" y1="72256" x2="78780" y2="72256"/>
                              <a14:foregroundMark x1="78415" y1="69173" x2="78415" y2="69173"/>
                              <a14:foregroundMark x1="65732" y1="76090" x2="65732" y2="76090"/>
                              <a14:foregroundMark x1="66220" y1="71353" x2="66220" y2="71353"/>
                              <a14:foregroundMark x1="45976" y1="34962" x2="45976" y2="34962"/>
                              <a14:foregroundMark x1="72927" y1="72481" x2="72927" y2="73910"/>
                              <a14:foregroundMark x1="57683" y1="91955" x2="57683" y2="91955"/>
                              <a14:foregroundMark x1="81098" y1="91955" x2="81098" y2="91955"/>
                              <a14:foregroundMark x1="79756" y1="96917" x2="79756" y2="96917"/>
                              <a14:foregroundMark x1="82439" y1="95865" x2="82439" y2="95865"/>
                              <a14:foregroundMark x1="74756" y1="98045" x2="74756" y2="98045"/>
                              <a14:foregroundMark x1="54512" y1="38647" x2="54512" y2="38647"/>
                              <a14:foregroundMark x1="53659" y1="95564" x2="53659" y2="95564"/>
                              <a14:foregroundMark x1="49512" y1="95865" x2="49512" y2="95865"/>
                              <a14:foregroundMark x1="53659" y1="93910" x2="53659" y2="93910"/>
                              <a14:foregroundMark x1="70732" y1="98346" x2="70732" y2="98346"/>
                              <a14:foregroundMark x1="78780" y1="95038" x2="78780" y2="95038"/>
                              <a14:foregroundMark x1="70244" y1="78045" x2="70244" y2="78045"/>
                              <a14:foregroundMark x1="25732" y1="52481" x2="25732" y2="52481"/>
                              <a14:foregroundMark x1="21585" y1="49474" x2="21585" y2="49474"/>
                              <a14:foregroundMark x1="25244" y1="49699" x2="25244" y2="49699"/>
                              <a14:foregroundMark x1="14878" y1="35865" x2="14878" y2="35865"/>
                              <a14:foregroundMark x1="15732" y1="33083" x2="15732" y2="33083"/>
                              <a14:foregroundMark x1="21585" y1="31128" x2="21585" y2="31128"/>
                              <a14:foregroundMark x1="25732" y1="39699" x2="25732" y2="39699"/>
                              <a14:foregroundMark x1="26098" y1="42256" x2="26098" y2="42256"/>
                              <a14:foregroundMark x1="24268" y1="44436" x2="24268" y2="44436"/>
                              <a14:foregroundMark x1="59512" y1="8647" x2="59512" y2="8647"/>
                              <a14:foregroundMark x1="43659" y1="15564" x2="43659" y2="15564"/>
                              <a14:foregroundMark x1="17561" y1="29173" x2="17561" y2="29173"/>
                              <a14:foregroundMark x1="20244" y1="34135" x2="20244" y2="34135"/>
                              <a14:foregroundMark x1="22073" y1="36917" x2="22073" y2="36917"/>
                              <a14:foregroundMark x1="19756" y1="38346" x2="19756" y2="38346"/>
                              <a14:foregroundMark x1="15732" y1="40526" x2="15732" y2="40526"/>
                              <a14:foregroundMark x1="17561" y1="42256" x2="17561" y2="42256"/>
                              <a14:foregroundMark x1="18902" y1="46090" x2="18902" y2="46090"/>
                              <a14:foregroundMark x1="12561" y1="31128" x2="12561" y2="31128"/>
                              <a14:foregroundMark x1="13902" y1="33609" x2="13902" y2="33609"/>
                              <a14:foregroundMark x1="13902" y1="27519" x2="13902" y2="27519"/>
                              <a14:foregroundMark x1="5366" y1="32256" x2="5366" y2="32256"/>
                              <a14:foregroundMark x1="10366" y1="35263" x2="10366" y2="35263"/>
                              <a14:foregroundMark x1="9512" y1="39699" x2="9512" y2="39699"/>
                              <a14:foregroundMark x1="9512" y1="38346" x2="9512" y2="38346"/>
                              <a14:foregroundMark x1="12561" y1="38346" x2="12561" y2="38346"/>
                              <a14:foregroundMark x1="31951" y1="35263" x2="31951" y2="35263"/>
                              <a14:foregroundMark x1="27439" y1="34436" x2="27439" y2="34436"/>
                              <a14:foregroundMark x1="27073" y1="37218" x2="27073" y2="37218"/>
                              <a14:foregroundMark x1="23902" y1="35263" x2="23902" y2="35263"/>
                              <a14:foregroundMark x1="23902" y1="30301" x2="23902" y2="30301"/>
                              <a14:foregroundMark x1="23902" y1="28872" x2="23902" y2="28872"/>
                              <a14:foregroundMark x1="22561" y1="27218" x2="22561" y2="27218"/>
                              <a14:foregroundMark x1="18902" y1="27519" x2="18902" y2="27519"/>
                              <a14:foregroundMark x1="18415" y1="26391" x2="18415" y2="26391"/>
                              <a14:foregroundMark x1="18415" y1="25865" x2="18415" y2="25865"/>
                              <a14:foregroundMark x1="8049" y1="29173" x2="8049" y2="29173"/>
                              <a14:foregroundMark x1="7683" y1="33609" x2="7683" y2="33609"/>
                              <a14:foregroundMark x1="7683" y1="31353" x2="7683" y2="31353"/>
                              <a14:foregroundMark x1="10854" y1="41654" x2="10854" y2="41654"/>
                              <a14:foregroundMark x1="15366" y1="44436" x2="15366" y2="44436"/>
                              <a14:foregroundMark x1="18415" y1="43910" x2="18415" y2="43910"/>
                              <a14:foregroundMark x1="20244" y1="39173" x2="20244" y2="39173"/>
                              <a14:foregroundMark x1="22927" y1="40301" x2="22927" y2="40301"/>
                              <a14:foregroundMark x1="22927" y1="41955" x2="22927" y2="41955"/>
                              <a14:foregroundMark x1="22561" y1="33609" x2="22561" y2="33609"/>
                              <a14:foregroundMark x1="20244" y1="32256" x2="20244" y2="32256"/>
                              <a14:foregroundMark x1="56707" y1="13609" x2="56707" y2="13609"/>
                              <a14:foregroundMark x1="79268" y1="10301" x2="79268" y2="10301"/>
                              <a14:foregroundMark x1="45000" y1="96917" x2="45000" y2="96917"/>
                              <a14:foregroundMark x1="56341" y1="95865" x2="56341" y2="95865"/>
                              <a14:foregroundMark x1="76585" y1="98872" x2="76585" y2="98872"/>
                              <a14:foregroundMark x1="76585" y1="96090" x2="76585" y2="96090"/>
                              <a14:foregroundMark x1="81098" y1="94135" x2="81098" y2="94135"/>
                              <a14:foregroundMark x1="81098" y1="93609" x2="81098" y2="93609"/>
                              <a14:foregroundMark x1="72073" y1="96917" x2="72073" y2="96917"/>
                              <a14:foregroundMark x1="58537" y1="90000" x2="58537" y2="90000"/>
                              <a14:foregroundMark x1="81098" y1="15865" x2="81098" y2="158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5257" y="5585780"/>
                  <a:ext cx="671818" cy="108965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C116627B-36BB-4B4D-86DE-9ED73DFE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56" y="3207914"/>
              <a:ext cx="9112296" cy="2526248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D9D4AB9-9A63-4DF1-BEB6-B45406BC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C8E315-0C90-871F-2B7B-F183DB2E4888}"/>
              </a:ext>
            </a:extLst>
          </p:cNvPr>
          <p:cNvSpPr txBox="1"/>
          <p:nvPr/>
        </p:nvSpPr>
        <p:spPr>
          <a:xfrm>
            <a:off x="323528" y="3429000"/>
            <a:ext cx="3498210" cy="36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【2019</a:t>
            </a:r>
            <a:r>
              <a:rPr lang="ja-JP" altLang="en-US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令和元年</a:t>
            </a:r>
            <a:r>
              <a:rPr lang="en-US" altLang="ja-JP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)】</a:t>
            </a:r>
            <a:endParaRPr kumimoji="1" lang="ja-JP" altLang="en-US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30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日本の少子高齢化の現状と推計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27" name="グラフ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356744"/>
              </p:ext>
            </p:extLst>
          </p:nvPr>
        </p:nvGraphicFramePr>
        <p:xfrm>
          <a:off x="0" y="1085606"/>
          <a:ext cx="9144000" cy="546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19456" y="816902"/>
            <a:ext cx="427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人口に対する各年齢層の割合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6555555"/>
            <a:ext cx="835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内閣府「高齢社会白書（概要版）」（令和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年）をもとに生命保険文化センターにて作成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42045" y="1186234"/>
            <a:ext cx="462037" cy="5005217"/>
            <a:chOff x="5395784" y="1202136"/>
            <a:chExt cx="462037" cy="5005217"/>
          </a:xfrm>
        </p:grpSpPr>
        <p:sp>
          <p:nvSpPr>
            <p:cNvPr id="5" name="角丸四角形 4"/>
            <p:cNvSpPr/>
            <p:nvPr/>
          </p:nvSpPr>
          <p:spPr>
            <a:xfrm>
              <a:off x="5497821" y="1202136"/>
              <a:ext cx="360000" cy="4428000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 rot="2656187">
              <a:off x="5395784" y="5677001"/>
              <a:ext cx="268586" cy="530352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8516112" y="913295"/>
            <a:ext cx="62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（％）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A831CD-D6A6-408F-A258-0022E907C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35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3"/>
            <a:ext cx="8438554" cy="4307812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人生におけるリスク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248246" y="5698059"/>
            <a:ext cx="6139844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人生には色々なリスクがある</a:t>
            </a:r>
          </a:p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よね。どんなリスクがあるか、</a:t>
            </a:r>
          </a:p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見てみよう。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058" y="3195845"/>
            <a:ext cx="1859480" cy="128956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A6A45BA-CBC5-49CA-84E3-0FA8C800B9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18" y="1478543"/>
            <a:ext cx="1196972" cy="172896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CF1D3-E400-473E-B564-C6C2A9EB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72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-7828" y="0"/>
            <a:ext cx="9151827" cy="6874074"/>
          </a:xfrm>
          <a:prstGeom prst="frame">
            <a:avLst>
              <a:gd name="adj1" fmla="val 13704"/>
            </a:avLst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589537"/>
            <a:ext cx="854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2.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リスクについて考えよう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BE2A4EF-6283-4C42-B836-629BA411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5886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19616</TotalTime>
  <Words>2773</Words>
  <Application>Microsoft Office PowerPoint</Application>
  <PresentationFormat>画面に合わせる (4:3)</PresentationFormat>
  <Paragraphs>534</Paragraphs>
  <Slides>52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52</vt:i4>
      </vt:variant>
    </vt:vector>
  </HeadingPairs>
  <TitlesOfParts>
    <vt:vector size="66" baseType="lpstr">
      <vt:lpstr>HGP創英角ｺﾞｼｯｸUB</vt:lpstr>
      <vt:lpstr>Meiryo UI</vt:lpstr>
      <vt:lpstr>ＭＳ Ｐゴシック</vt:lpstr>
      <vt:lpstr>MS UI Gothic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Calibri</vt:lpstr>
      <vt:lpstr>Symbol</vt:lpstr>
      <vt:lpstr>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長谷 実里</cp:lastModifiedBy>
  <cp:revision>111</cp:revision>
  <cp:lastPrinted>2020-09-09T03:57:17Z</cp:lastPrinted>
  <dcterms:created xsi:type="dcterms:W3CDTF">2017-02-17T04:49:29Z</dcterms:created>
  <dcterms:modified xsi:type="dcterms:W3CDTF">2023-07-21T08:39:17Z</dcterms:modified>
</cp:coreProperties>
</file>