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2"/>
  </p:notesMasterIdLst>
  <p:handoutMasterIdLst>
    <p:handoutMasterId r:id="rId53"/>
  </p:handoutMasterIdLst>
  <p:sldIdLst>
    <p:sldId id="385" r:id="rId2"/>
    <p:sldId id="361" r:id="rId3"/>
    <p:sldId id="425" r:id="rId4"/>
    <p:sldId id="432" r:id="rId5"/>
    <p:sldId id="426" r:id="rId6"/>
    <p:sldId id="415" r:id="rId7"/>
    <p:sldId id="433" r:id="rId8"/>
    <p:sldId id="419" r:id="rId9"/>
    <p:sldId id="438" r:id="rId10"/>
    <p:sldId id="421" r:id="rId11"/>
    <p:sldId id="390" r:id="rId12"/>
    <p:sldId id="401" r:id="rId13"/>
    <p:sldId id="427" r:id="rId14"/>
    <p:sldId id="372" r:id="rId15"/>
    <p:sldId id="382" r:id="rId16"/>
    <p:sldId id="396" r:id="rId17"/>
    <p:sldId id="435" r:id="rId18"/>
    <p:sldId id="443" r:id="rId19"/>
    <p:sldId id="446" r:id="rId20"/>
    <p:sldId id="441" r:id="rId21"/>
    <p:sldId id="449" r:id="rId22"/>
    <p:sldId id="444" r:id="rId23"/>
    <p:sldId id="445" r:id="rId24"/>
    <p:sldId id="410" r:id="rId25"/>
    <p:sldId id="430" r:id="rId26"/>
    <p:sldId id="414" r:id="rId27"/>
    <p:sldId id="434" r:id="rId28"/>
    <p:sldId id="402" r:id="rId29"/>
    <p:sldId id="403" r:id="rId30"/>
    <p:sldId id="283" r:id="rId31"/>
    <p:sldId id="285" r:id="rId32"/>
    <p:sldId id="451" r:id="rId33"/>
    <p:sldId id="258" r:id="rId34"/>
    <p:sldId id="428" r:id="rId35"/>
    <p:sldId id="453" r:id="rId36"/>
    <p:sldId id="452" r:id="rId37"/>
    <p:sldId id="454" r:id="rId38"/>
    <p:sldId id="392" r:id="rId39"/>
    <p:sldId id="393" r:id="rId40"/>
    <p:sldId id="423" r:id="rId41"/>
    <p:sldId id="429" r:id="rId42"/>
    <p:sldId id="422" r:id="rId43"/>
    <p:sldId id="418" r:id="rId44"/>
    <p:sldId id="383" r:id="rId45"/>
    <p:sldId id="397" r:id="rId46"/>
    <p:sldId id="417" r:id="rId47"/>
    <p:sldId id="409" r:id="rId48"/>
    <p:sldId id="412" r:id="rId49"/>
    <p:sldId id="400" r:id="rId50"/>
    <p:sldId id="368" r:id="rId5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6" clrIdx="0">
    <p:extLst>
      <p:ext uri="{19B8F6BF-5375-455C-9EA6-DF929625EA0E}">
        <p15:presenceInfo xmlns:p15="http://schemas.microsoft.com/office/powerpoint/2012/main" userId="jouhou-note004" providerId="None"/>
      </p:ext>
    </p:extLst>
  </p:cmAuthor>
  <p:cmAuthor id="2" name="皆川 祐哉" initials="皆川" lastIdx="4" clrIdx="1">
    <p:extLst>
      <p:ext uri="{19B8F6BF-5375-455C-9EA6-DF929625EA0E}">
        <p15:presenceInfo xmlns:p15="http://schemas.microsoft.com/office/powerpoint/2012/main" userId="皆川 祐哉"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D0AFD2"/>
    <a:srgbClr val="254061"/>
    <a:srgbClr val="F79646"/>
    <a:srgbClr val="FFFFFF"/>
    <a:srgbClr val="EB6D8E"/>
    <a:srgbClr val="17375E"/>
    <a:srgbClr val="1F497D"/>
    <a:srgbClr val="604A7B"/>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97" autoAdjust="0"/>
    <p:restoredTop sz="96139" autoAdjust="0"/>
  </p:normalViewPr>
  <p:slideViewPr>
    <p:cSldViewPr snapToGrid="0">
      <p:cViewPr varScale="1">
        <p:scale>
          <a:sx n="114" d="100"/>
          <a:sy n="114" d="100"/>
        </p:scale>
        <p:origin x="90" y="60"/>
      </p:cViewPr>
      <p:guideLst/>
    </p:cSldViewPr>
  </p:slideViewPr>
  <p:notesTextViewPr>
    <p:cViewPr>
      <p:scale>
        <a:sx n="1" d="1"/>
        <a:sy n="1" d="1"/>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3565</c:v>
                </c:pt>
                <c:pt idx="6">
                  <c:v>2064</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33" cy="497969"/>
          </a:xfrm>
          <a:prstGeom prst="rect">
            <a:avLst/>
          </a:prstGeom>
        </p:spPr>
        <p:txBody>
          <a:bodyPr vert="horz" lIns="88313" tIns="44156" rIns="88313" bIns="441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146" y="1"/>
            <a:ext cx="2949532" cy="497969"/>
          </a:xfrm>
          <a:prstGeom prst="rect">
            <a:avLst/>
          </a:prstGeom>
        </p:spPr>
        <p:txBody>
          <a:bodyPr vert="horz" lIns="88313" tIns="44156" rIns="88313" bIns="44156" rtlCol="0"/>
          <a:lstStyle>
            <a:lvl1pPr algn="r">
              <a:defRPr sz="1200"/>
            </a:lvl1pPr>
          </a:lstStyle>
          <a:p>
            <a:fld id="{0105CF0A-45F7-4099-BC4D-9A80A1FEF566}" type="datetimeFigureOut">
              <a:rPr kumimoji="1" lang="ja-JP" altLang="en-US" smtClean="0"/>
              <a:t>2023/8/21</a:t>
            </a:fld>
            <a:endParaRPr kumimoji="1" lang="ja-JP" altLang="en-US"/>
          </a:p>
        </p:txBody>
      </p:sp>
      <p:sp>
        <p:nvSpPr>
          <p:cNvPr id="4" name="フッター プレースホルダー 3"/>
          <p:cNvSpPr>
            <a:spLocks noGrp="1"/>
          </p:cNvSpPr>
          <p:nvPr>
            <p:ph type="ftr" sz="quarter" idx="2"/>
          </p:nvPr>
        </p:nvSpPr>
        <p:spPr>
          <a:xfrm>
            <a:off x="1" y="9441369"/>
            <a:ext cx="2949533" cy="497969"/>
          </a:xfrm>
          <a:prstGeom prst="rect">
            <a:avLst/>
          </a:prstGeom>
        </p:spPr>
        <p:txBody>
          <a:bodyPr vert="horz" lIns="88313" tIns="44156" rIns="88313" bIns="441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146" y="9441369"/>
            <a:ext cx="2949532" cy="497969"/>
          </a:xfrm>
          <a:prstGeom prst="rect">
            <a:avLst/>
          </a:prstGeom>
        </p:spPr>
        <p:txBody>
          <a:bodyPr vert="horz" lIns="88313" tIns="44156" rIns="88313" bIns="44156" rtlCol="0" anchor="b"/>
          <a:lstStyle>
            <a:lvl1pPr algn="r">
              <a:defRPr sz="1200"/>
            </a:lvl1pPr>
          </a:lstStyle>
          <a:p>
            <a:fld id="{A7EDDA24-DFFF-4104-A8E8-FBE57B8F69D2}" type="slidenum">
              <a:rPr kumimoji="1" lang="ja-JP" altLang="en-US" smtClean="0"/>
              <a:t>‹#›</a:t>
            </a:fld>
            <a:endParaRPr kumimoji="1" lang="ja-JP" altLang="en-US"/>
          </a:p>
        </p:txBody>
      </p:sp>
    </p:spTree>
    <p:extLst>
      <p:ext uri="{BB962C8B-B14F-4D97-AF65-F5344CB8AC3E}">
        <p14:creationId xmlns:p14="http://schemas.microsoft.com/office/powerpoint/2010/main" val="21403960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10EBAC5C-CA9F-4E2A-9908-119750936445}" type="datetimeFigureOut">
              <a:rPr kumimoji="1" lang="ja-JP" altLang="en-US" smtClean="0"/>
              <a:t>2023/8/21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75B035A2-7032-4A81-BB3A-3AA0E1FC4DAB}" type="slidenum">
              <a:rPr kumimoji="1" lang="ja-JP" altLang="en-US" smtClean="0"/>
              <a:t>‹#›</a:t>
            </a:fld>
            <a:endParaRPr kumimoji="1" lang="ja-JP" altLang="en-US"/>
          </a:p>
        </p:txBody>
      </p:sp>
    </p:spTree>
    <p:extLst>
      <p:ext uri="{BB962C8B-B14F-4D97-AF65-F5344CB8AC3E}">
        <p14:creationId xmlns:p14="http://schemas.microsoft.com/office/powerpoint/2010/main" val="1346483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315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073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6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42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85636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Tree>
    <p:extLst>
      <p:ext uri="{BB962C8B-B14F-4D97-AF65-F5344CB8AC3E}">
        <p14:creationId xmlns:p14="http://schemas.microsoft.com/office/powerpoint/2010/main" val="272835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世界主要国におけるキャッシュレス決済比率（</a:t>
            </a:r>
            <a:r>
              <a:rPr lang="en-US" altLang="ja-JP" dirty="0"/>
              <a:t>2020 </a:t>
            </a:r>
            <a:r>
              <a:rPr lang="ja-JP" altLang="en-US" dirty="0"/>
              <a:t>年）については、以下リンク先の一般社団法人キャッシュレス推進協議会「キャッシュレス・ロードマップ </a:t>
            </a:r>
            <a:r>
              <a:rPr lang="en-US" altLang="ja-JP" dirty="0"/>
              <a:t>2022</a:t>
            </a:r>
            <a:r>
              <a:rPr lang="ja-JP" altLang="en-US" dirty="0"/>
              <a:t>」</a:t>
            </a:r>
            <a:r>
              <a:rPr lang="en-US" altLang="ja-JP" dirty="0"/>
              <a:t>P9</a:t>
            </a:r>
            <a:r>
              <a:rPr lang="ja-JP" altLang="en-US" dirty="0"/>
              <a:t>参照</a:t>
            </a:r>
          </a:p>
          <a:p>
            <a:endParaRPr lang="en-US" altLang="ja-JP" dirty="0"/>
          </a:p>
          <a:p>
            <a:r>
              <a:rPr lang="ja-JP" altLang="en-US" dirty="0"/>
              <a:t>〇リンク先</a:t>
            </a:r>
            <a:endParaRPr lang="en-US" altLang="ja-JP" dirty="0"/>
          </a:p>
          <a:p>
            <a:r>
              <a:rPr lang="en-US" altLang="ja-JP" dirty="0"/>
              <a:t>https://paymentsjapan.or.jp/wp-content/uploads/2022/08/roadmap2022.pdf</a:t>
            </a:r>
          </a:p>
          <a:p>
            <a:endParaRPr lang="ja-JP" altLang="en-US" dirty="0"/>
          </a:p>
        </p:txBody>
      </p:sp>
    </p:spTree>
    <p:extLst>
      <p:ext uri="{BB962C8B-B14F-4D97-AF65-F5344CB8AC3E}">
        <p14:creationId xmlns:p14="http://schemas.microsoft.com/office/powerpoint/2010/main" val="427140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271547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094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08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2104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665CCE-D073-4F8D-AA25-BB471C27FEE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03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DD3805-4695-4918-90CB-6376A9FA6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202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01D316-AB20-4B80-B440-FA04100C3C4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898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6AD68-D074-4255-89C4-1B80993BCA5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010400" y="6492492"/>
            <a:ext cx="2133600" cy="365125"/>
          </a:xfrm>
        </p:spPr>
        <p:txBody>
          <a:bodyPr/>
          <a:lstStyle>
            <a:lvl1pP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156529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396E2B-9FB3-472F-9479-F86B5E2B6F5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F96736-95F6-4DD7-B207-4997E639C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23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193929-C3BD-4569-ADAF-0E6FE0D6B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93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68600F-EFF2-4D0A-8101-CFF0F86EA1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92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45707B-61EE-46BE-ACA9-D284019FC83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5"/>
          <p:cNvSpPr>
            <a:spLocks noGrp="1"/>
          </p:cNvSpPr>
          <p:nvPr>
            <p:ph type="sldNum" sz="quarter" idx="4"/>
          </p:nvPr>
        </p:nvSpPr>
        <p:spPr>
          <a:xfrm>
            <a:off x="7010400" y="6474399"/>
            <a:ext cx="2133600" cy="365125"/>
          </a:xfrm>
          <a:prstGeom prst="rect">
            <a:avLst/>
          </a:prstGeom>
        </p:spPr>
        <p:txBody>
          <a:bodyPr vert="horz" lIns="91440" tIns="45720" rIns="91440" bIns="45720" rtlCol="0" anchor="ctr"/>
          <a:lstStyle>
            <a:lvl1pPr algn="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71529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DDA92C-BA26-4600-A61B-D824A34AAA2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62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045019-A0BE-405A-8BE5-D9904A53BEA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98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511FB6B-204A-435D-BD48-F621D07867D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2023/8/21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996538" y="6485655"/>
            <a:ext cx="2133600" cy="365125"/>
          </a:xfrm>
          <a:prstGeom prst="rect">
            <a:avLst/>
          </a:prstGeom>
        </p:spPr>
        <p:txBody>
          <a:bodyPr vert="horz" lIns="91440" tIns="45720" rIns="91440" bIns="45720" rtlCol="0" anchor="ctr"/>
          <a:lstStyle>
            <a:lvl1pPr algn="r">
              <a:defRPr sz="20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267147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emf"/></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0.png"/></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C7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5640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2042160" y="3435313"/>
            <a:ext cx="6439109" cy="228545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成年になる！</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トラブルに巻き込まれない</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職業や働き方</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～自立について考える～</a:t>
            </a:r>
            <a:endParaRPr lang="ja-JP" altLang="en-US" sz="16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リスクに備える</a:t>
            </a: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5.</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49" y="2814041"/>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736887"/>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4" y="6025100"/>
            <a:ext cx="3725603" cy="281478"/>
          </a:xfrm>
          <a:prstGeom prst="rect">
            <a:avLst/>
          </a:prstGeom>
        </p:spPr>
      </p:pic>
      <p:sp>
        <p:nvSpPr>
          <p:cNvPr id="15" name="正方形/長方形 14"/>
          <p:cNvSpPr/>
          <p:nvPr/>
        </p:nvSpPr>
        <p:spPr bwMode="gray">
          <a:xfrm>
            <a:off x="366467" y="1370473"/>
            <a:ext cx="8580026" cy="1000274"/>
          </a:xfrm>
          <a:prstGeom prst="rect">
            <a:avLst/>
          </a:prstGeom>
        </p:spPr>
        <p:txBody>
          <a:bodyPr wrap="square">
            <a:spAutoFit/>
          </a:bodyPr>
          <a:lstStyle/>
          <a:p>
            <a:pPr algn="ctr">
              <a:lnSpc>
                <a:spcPts val="2700"/>
              </a:lnSpc>
              <a:spcBef>
                <a:spcPct val="50000"/>
              </a:spcBef>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成年になるということ</a:t>
            </a:r>
            <a:endParaRPr lang="en-US" altLang="ja-JP" sz="4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lvl="0" algn="ctr">
              <a:lnSpc>
                <a:spcPts val="2700"/>
              </a:lnSpc>
              <a:spcBef>
                <a:spcPct val="50000"/>
              </a:spcBef>
              <a:defRPr/>
            </a:pPr>
            <a:r>
              <a:rPr lang="ja-JP" altLang="en-US"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～成年年齢と契約について</a:t>
            </a:r>
            <a:r>
              <a:rPr lang="ja-JP" altLang="en-US"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a:t>
            </a:r>
            <a:endParaRPr lang="en-US" altLang="ja-JP"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a:t>
            </a:fld>
            <a:endParaRPr lang="ja-JP" altLang="en-US" dirty="0"/>
          </a:p>
        </p:txBody>
      </p:sp>
    </p:spTree>
    <p:extLst>
      <p:ext uri="{BB962C8B-B14F-4D97-AF65-F5344CB8AC3E}">
        <p14:creationId xmlns:p14="http://schemas.microsoft.com/office/powerpoint/2010/main" val="216306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問題３</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契約をする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98" y="826517"/>
            <a:ext cx="1569582" cy="1930984"/>
          </a:xfrm>
          <a:prstGeom prst="rect">
            <a:avLst/>
          </a:prstGeom>
        </p:spPr>
      </p:pic>
      <p:sp>
        <p:nvSpPr>
          <p:cNvPr id="17" name="正方形/長方形 16"/>
          <p:cNvSpPr/>
          <p:nvPr/>
        </p:nvSpPr>
        <p:spPr>
          <a:xfrm>
            <a:off x="-456966" y="-886574"/>
            <a:ext cx="888534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9042BC3C-2BAB-4A5E-8BF3-DAA5BF290535}"/>
              </a:ext>
            </a:extLst>
          </p:cNvPr>
          <p:cNvGrpSpPr/>
          <p:nvPr/>
        </p:nvGrpSpPr>
        <p:grpSpPr>
          <a:xfrm>
            <a:off x="184022" y="5366993"/>
            <a:ext cx="8566278" cy="1461939"/>
            <a:chOff x="184022" y="5366993"/>
            <a:chExt cx="8566278" cy="1461939"/>
          </a:xfrm>
        </p:grpSpPr>
        <p:sp>
          <p:nvSpPr>
            <p:cNvPr id="18" name="角丸四角形 17"/>
            <p:cNvSpPr/>
            <p:nvPr/>
          </p:nvSpPr>
          <p:spPr>
            <a:xfrm>
              <a:off x="184022" y="5704692"/>
              <a:ext cx="8566278" cy="1078074"/>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31E94CD-C84D-400D-8303-2437880BF576}"/>
                </a:ext>
              </a:extLst>
            </p:cNvPr>
            <p:cNvSpPr txBox="1"/>
            <p:nvPr/>
          </p:nvSpPr>
          <p:spPr>
            <a:xfrm>
              <a:off x="278420" y="5767103"/>
              <a:ext cx="8392887" cy="1061829"/>
            </a:xfrm>
            <a:prstGeom prst="rect">
              <a:avLst/>
            </a:prstGeom>
            <a:noFill/>
          </p:spPr>
          <p:txBody>
            <a:bodyPr wrap="square" rtlCol="0">
              <a:spAutoFit/>
            </a:bodyPr>
            <a:lstStyle/>
            <a:p>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契約は「</a:t>
              </a:r>
              <a:r>
                <a:rPr lang="ja-JP" altLang="en-US" sz="2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法的な責任が生じる約束</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」です。自分と相手が合意すれば成立します。口約束でも契約は成立します。契約書や印鑑・サインは証拠を残すためのものです。</a:t>
              </a:r>
            </a:p>
          </p:txBody>
        </p:sp>
        <p:sp>
          <p:nvSpPr>
            <p:cNvPr id="23" name="テキスト ボックス 22"/>
            <p:cNvSpPr txBox="1"/>
            <p:nvPr/>
          </p:nvSpPr>
          <p:spPr>
            <a:xfrm>
              <a:off x="337897" y="5366993"/>
              <a:ext cx="3679921"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　</a:t>
              </a:r>
              <a:r>
                <a:rPr lang="en-US" altLang="ja-JP"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契約って何？</a:t>
              </a:r>
              <a:r>
                <a:rPr lang="en-US" altLang="ja-JP"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bg1"/>
                </a:solidFill>
              </a:endParaRPr>
            </a:p>
          </p:txBody>
        </p:sp>
      </p:grpSp>
      <p:sp>
        <p:nvSpPr>
          <p:cNvPr id="22" name="コンテンツ プレースホルダー 1">
            <a:extLst>
              <a:ext uri="{FF2B5EF4-FFF2-40B4-BE49-F238E27FC236}">
                <a16:creationId xmlns:a16="http://schemas.microsoft.com/office/drawing/2014/main" id="{A80E0DA8-AEC8-4CF0-BA7C-9B6BA5646BA2}"/>
              </a:ext>
            </a:extLst>
          </p:cNvPr>
          <p:cNvSpPr txBox="1">
            <a:spLocks/>
          </p:cNvSpPr>
          <p:nvPr/>
        </p:nvSpPr>
        <p:spPr bwMode="auto">
          <a:xfrm>
            <a:off x="2238375" y="776767"/>
            <a:ext cx="6511925" cy="1819250"/>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化粧品の定期購入の契約をしました。この契約は取り消せる？</a:t>
            </a:r>
          </a:p>
        </p:txBody>
      </p:sp>
      <p:sp>
        <p:nvSpPr>
          <p:cNvPr id="24" name="コンテンツ プレースホルダー 1">
            <a:extLst>
              <a:ext uri="{FF2B5EF4-FFF2-40B4-BE49-F238E27FC236}">
                <a16:creationId xmlns:a16="http://schemas.microsoft.com/office/drawing/2014/main" id="{641DDB63-46E9-4848-A011-916953C0C928}"/>
              </a:ext>
            </a:extLst>
          </p:cNvPr>
          <p:cNvSpPr txBox="1">
            <a:spLocks/>
          </p:cNvSpPr>
          <p:nvPr/>
        </p:nvSpPr>
        <p:spPr bwMode="auto">
          <a:xfrm>
            <a:off x="1676903" y="2671251"/>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3F4DE86A-D58F-4F9C-84A0-981304A2DC1B}"/>
              </a:ext>
            </a:extLst>
          </p:cNvPr>
          <p:cNvGrpSpPr/>
          <p:nvPr/>
        </p:nvGrpSpPr>
        <p:grpSpPr>
          <a:xfrm>
            <a:off x="57578" y="3300984"/>
            <a:ext cx="9028844" cy="1753150"/>
            <a:chOff x="57578" y="3300984"/>
            <a:chExt cx="9028844" cy="1753150"/>
          </a:xfrm>
        </p:grpSpPr>
        <p:sp>
          <p:nvSpPr>
            <p:cNvPr id="21" name="コンテンツ プレースホルダー 1">
              <a:extLst>
                <a:ext uri="{FF2B5EF4-FFF2-40B4-BE49-F238E27FC236}">
                  <a16:creationId xmlns:a16="http://schemas.microsoft.com/office/drawing/2014/main" id="{C333AD07-7478-4126-994B-27B45A1325AE}"/>
                </a:ext>
              </a:extLst>
            </p:cNvPr>
            <p:cNvSpPr txBox="1">
              <a:spLocks/>
            </p:cNvSpPr>
            <p:nvPr/>
          </p:nvSpPr>
          <p:spPr bwMode="auto">
            <a:xfrm>
              <a:off x="57578" y="3300984"/>
              <a:ext cx="9028844" cy="1753150"/>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600" b="1" dirty="0">
                  <a:solidFill>
                    <a:srgbClr val="C00000"/>
                  </a:solidFill>
                  <a:latin typeface="Meiryo UI" panose="020B0604030504040204" pitchFamily="50" charset="-128"/>
                  <a:ea typeface="Meiryo UI" panose="020B0604030504040204" pitchFamily="50" charset="-128"/>
                  <a:cs typeface="ヒラギノ角ゴ Pro W6"/>
                </a:rPr>
                <a:t>×</a:t>
              </a:r>
            </a:p>
            <a:p>
              <a:pP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一度自分の意思で契約した後は一方的に契約を取り消すことはできません。</a:t>
              </a:r>
              <a:endParaRPr lang="en-US" altLang="ja-JP" sz="32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2000"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000"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dirty="0">
                  <a:solidFill>
                    <a:schemeClr val="tx1"/>
                  </a:solidFill>
                  <a:latin typeface="Meiryo UI" panose="020B0604030504040204" pitchFamily="50" charset="-128"/>
                  <a:ea typeface="Meiryo UI" panose="020B0604030504040204" pitchFamily="50" charset="-128"/>
                  <a:cs typeface="ヒラギノ角ゴ Pro W6"/>
                </a:rPr>
                <a:t>商品に欠陥があった場合などはこの限りではありません。</a:t>
              </a: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テキスト ボックス 2"/>
            <p:cNvSpPr txBox="1"/>
            <p:nvPr/>
          </p:nvSpPr>
          <p:spPr>
            <a:xfrm>
              <a:off x="5610578" y="3797631"/>
              <a:ext cx="543277" cy="261610"/>
            </a:xfrm>
            <a:prstGeom prst="rect">
              <a:avLst/>
            </a:prstGeom>
            <a:noFill/>
          </p:spPr>
          <p:txBody>
            <a:bodyPr wrap="square" rtlCol="0">
              <a:spAutoFit/>
            </a:bodyPr>
            <a:lstStyle/>
            <a:p>
              <a:r>
                <a:rPr kumimoji="1" lang="ja-JP" altLang="en-US" sz="1100" dirty="0">
                  <a:solidFill>
                    <a:srgbClr val="FF0000"/>
                  </a:solidFill>
                </a:rPr>
                <a:t>●</a:t>
              </a:r>
            </a:p>
          </p:txBody>
        </p:sp>
        <p:sp>
          <p:nvSpPr>
            <p:cNvPr id="15" name="テキスト ボックス 14"/>
            <p:cNvSpPr txBox="1"/>
            <p:nvPr/>
          </p:nvSpPr>
          <p:spPr>
            <a:xfrm>
              <a:off x="6021103" y="3795780"/>
              <a:ext cx="543277" cy="261610"/>
            </a:xfrm>
            <a:prstGeom prst="rect">
              <a:avLst/>
            </a:prstGeom>
            <a:noFill/>
          </p:spPr>
          <p:txBody>
            <a:bodyPr wrap="square" rtlCol="0">
              <a:spAutoFit/>
            </a:bodyPr>
            <a:lstStyle/>
            <a:p>
              <a:r>
                <a:rPr kumimoji="1" lang="ja-JP" altLang="en-US" sz="1100" dirty="0">
                  <a:solidFill>
                    <a:srgbClr val="FF0000"/>
                  </a:solidFill>
                </a:rPr>
                <a:t>●</a:t>
              </a:r>
            </a:p>
          </p:txBody>
        </p:sp>
        <p:sp>
          <p:nvSpPr>
            <p:cNvPr id="20" name="テキスト ボックス 19"/>
            <p:cNvSpPr txBox="1"/>
            <p:nvPr/>
          </p:nvSpPr>
          <p:spPr>
            <a:xfrm>
              <a:off x="6431627" y="3796648"/>
              <a:ext cx="543277" cy="261610"/>
            </a:xfrm>
            <a:prstGeom prst="rect">
              <a:avLst/>
            </a:prstGeom>
            <a:noFill/>
          </p:spPr>
          <p:txBody>
            <a:bodyPr wrap="square" rtlCol="0">
              <a:spAutoFit/>
            </a:bodyPr>
            <a:lstStyle/>
            <a:p>
              <a:r>
                <a:rPr kumimoji="1" lang="ja-JP" altLang="en-US" sz="1100" dirty="0">
                  <a:solidFill>
                    <a:srgbClr val="FF0000"/>
                  </a:solidFill>
                </a:rPr>
                <a:t>●</a:t>
              </a:r>
            </a:p>
          </p:txBody>
        </p:sp>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10</a:t>
            </a:fld>
            <a:endParaRPr lang="ja-JP" altLang="en-US" dirty="0"/>
          </a:p>
        </p:txBody>
      </p:sp>
    </p:spTree>
    <p:extLst>
      <p:ext uri="{BB962C8B-B14F-4D97-AF65-F5344CB8AC3E}">
        <p14:creationId xmlns:p14="http://schemas.microsoft.com/office/powerpoint/2010/main" val="8039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未成年者取り消しって何？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4" name="テキスト ボックス 43">
            <a:extLst>
              <a:ext uri="{FF2B5EF4-FFF2-40B4-BE49-F238E27FC236}">
                <a16:creationId xmlns:a16="http://schemas.microsoft.com/office/drawing/2014/main" id="{931E94CD-C84D-400D-8303-2437880BF576}"/>
              </a:ext>
            </a:extLst>
          </p:cNvPr>
          <p:cNvSpPr txBox="1"/>
          <p:nvPr/>
        </p:nvSpPr>
        <p:spPr>
          <a:xfrm>
            <a:off x="573023" y="3458903"/>
            <a:ext cx="8570977"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成年年齢が</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歳になると・・・</a:t>
            </a:r>
            <a:endParaRPr lang="ja-JP" altLang="en-US" b="1" u="sng"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1E94CD-C84D-400D-8303-2437880BF576}"/>
              </a:ext>
            </a:extLst>
          </p:cNvPr>
          <p:cNvSpPr txBox="1"/>
          <p:nvPr/>
        </p:nvSpPr>
        <p:spPr>
          <a:xfrm>
            <a:off x="273597" y="4817096"/>
            <a:ext cx="8834907" cy="1661993"/>
          </a:xfrm>
          <a:prstGeom prst="rect">
            <a:avLst/>
          </a:prstGeom>
          <a:noFill/>
        </p:spPr>
        <p:txBody>
          <a:bodyPr wrap="square" rtlCol="0">
            <a:spAutoFit/>
          </a:bodyPr>
          <a:lstStyle/>
          <a:p>
            <a:r>
              <a:rPr lang="en-US" altLang="ja-JP"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歳から未成年者取り消しができなくなります。</a:t>
            </a:r>
            <a:endParaRPr lang="en-US" altLang="ja-JP"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日より前に</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歳の方が法定代理人の同意を得ずに締結した契約は取り消すことができます。</a:t>
            </a:r>
            <a:endPar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3657172" y="4146438"/>
            <a:ext cx="1829656" cy="695470"/>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73597" y="807411"/>
            <a:ext cx="8676032" cy="2518686"/>
            <a:chOff x="357093" y="1093218"/>
            <a:chExt cx="8676032" cy="2343358"/>
          </a:xfrm>
        </p:grpSpPr>
        <p:grpSp>
          <p:nvGrpSpPr>
            <p:cNvPr id="2" name="グループ化 1">
              <a:extLst>
                <a:ext uri="{FF2B5EF4-FFF2-40B4-BE49-F238E27FC236}">
                  <a16:creationId xmlns:a16="http://schemas.microsoft.com/office/drawing/2014/main" id="{6A596139-2CCA-4D61-B995-2369C19E6B6F}"/>
                </a:ext>
              </a:extLst>
            </p:cNvPr>
            <p:cNvGrpSpPr/>
            <p:nvPr/>
          </p:nvGrpSpPr>
          <p:grpSpPr>
            <a:xfrm>
              <a:off x="357093" y="1093218"/>
              <a:ext cx="8676032" cy="2343358"/>
              <a:chOff x="175867" y="4444039"/>
              <a:chExt cx="8834907" cy="2343358"/>
            </a:xfrm>
          </p:grpSpPr>
          <p:sp>
            <p:nvSpPr>
              <p:cNvPr id="4" name="角丸四角形 3"/>
              <p:cNvSpPr/>
              <p:nvPr/>
            </p:nvSpPr>
            <p:spPr>
              <a:xfrm>
                <a:off x="175867" y="4444039"/>
                <a:ext cx="8834907" cy="2343358"/>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31E94CD-C84D-400D-8303-2437880BF576}"/>
                  </a:ext>
                </a:extLst>
              </p:cNvPr>
              <p:cNvSpPr txBox="1"/>
              <p:nvPr/>
            </p:nvSpPr>
            <p:spPr>
              <a:xfrm>
                <a:off x="273654" y="4615444"/>
                <a:ext cx="8639332" cy="2090370"/>
              </a:xfrm>
              <a:prstGeom prst="rect">
                <a:avLst/>
              </a:prstGeom>
              <a:noFill/>
            </p:spPr>
            <p:txBody>
              <a:bodyPr wrap="square" rtlCol="0">
                <a:spAutoFit/>
              </a:bodyPr>
              <a:lstStyle/>
              <a:p>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成年者と比べて社会経験の少ない未成年者が不利益を被らないように、未成年者が親などの保護者</a:t>
                </a:r>
                <a:r>
                  <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法定代理人</a:t>
                </a:r>
                <a:r>
                  <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の同意を得ずに契約した場合、契約を取り消すことができます。</a:t>
                </a:r>
                <a:endPar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ただし、結婚をしている場合、小遣いの範囲内の少額な契約の場合、成年者であるとウソをついた場合、</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法定代理人の同意があるとウソをついた場合等は未成年者取り消しはできません。</a:t>
                </a:r>
              </a:p>
            </p:txBody>
          </p:sp>
        </p:grpSp>
        <p:sp>
          <p:nvSpPr>
            <p:cNvPr id="6" name="テキスト ボックス 5"/>
            <p:cNvSpPr txBox="1"/>
            <p:nvPr/>
          </p:nvSpPr>
          <p:spPr>
            <a:xfrm>
              <a:off x="545460" y="1614091"/>
              <a:ext cx="703644" cy="215444"/>
            </a:xfrm>
            <a:prstGeom prst="rect">
              <a:avLst/>
            </a:prstGeom>
            <a:noFill/>
          </p:spPr>
          <p:txBody>
            <a:bodyPr wrap="square" rtlCol="0">
              <a:spAutoFit/>
            </a:bodyPr>
            <a:lstStyle/>
            <a:p>
              <a:r>
                <a:rPr kumimoji="1" lang="ja-JP" altLang="en-US" sz="800" dirty="0">
                  <a:solidFill>
                    <a:schemeClr val="tx2">
                      <a:lumMod val="75000"/>
                    </a:schemeClr>
                  </a:solidFill>
                </a:rPr>
                <a:t>こうむ</a:t>
              </a:r>
              <a:endParaRPr kumimoji="1" lang="ja-JP" altLang="en-US" sz="1200" dirty="0">
                <a:solidFill>
                  <a:schemeClr val="tx2">
                    <a:lumMod val="75000"/>
                  </a:schemeClr>
                </a:solidFill>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11</a:t>
            </a:fld>
            <a:endParaRPr lang="ja-JP" altLang="en-US" dirty="0"/>
          </a:p>
        </p:txBody>
      </p:sp>
    </p:spTree>
    <p:extLst>
      <p:ext uri="{BB962C8B-B14F-4D97-AF65-F5344CB8AC3E}">
        <p14:creationId xmlns:p14="http://schemas.microsoft.com/office/powerpoint/2010/main" val="32359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a:extLst>
              <a:ext uri="{FF2B5EF4-FFF2-40B4-BE49-F238E27FC236}">
                <a16:creationId xmlns:a16="http://schemas.microsoft.com/office/drawing/2014/main" id="{17425DD4-5273-47ED-9EE3-F0118F2231EF}"/>
              </a:ext>
            </a:extLst>
          </p:cNvPr>
          <p:cNvGrpSpPr/>
          <p:nvPr/>
        </p:nvGrpSpPr>
        <p:grpSpPr>
          <a:xfrm>
            <a:off x="55476" y="4736372"/>
            <a:ext cx="9043792" cy="885092"/>
            <a:chOff x="129427" y="5498561"/>
            <a:chExt cx="8913942" cy="1051531"/>
          </a:xfrm>
        </p:grpSpPr>
        <p:sp>
          <p:nvSpPr>
            <p:cNvPr id="18" name="角丸四角形 17"/>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9427" y="5601929"/>
              <a:ext cx="8913942" cy="707886"/>
            </a:xfrm>
            <a:prstGeom prst="rect">
              <a:avLst/>
            </a:prstGeom>
            <a:noFill/>
          </p:spPr>
          <p:txBody>
            <a:bodyPr wrap="square" rtlCol="0">
              <a:spAutoFit/>
            </a:bodyPr>
            <a:lstStyle/>
            <a:p>
              <a:r>
                <a:rPr lang="ja-JP" altLang="en-US" sz="4000" b="1" noProof="0" dirty="0">
                  <a:solidFill>
                    <a:srgbClr val="4F81BD">
                      <a:lumMod val="50000"/>
                    </a:srgbClr>
                  </a:solidFill>
                  <a:latin typeface="Meiryo UI" panose="020B0604030504040204" pitchFamily="50" charset="-128"/>
                  <a:ea typeface="Meiryo UI" panose="020B0604030504040204" pitchFamily="50" charset="-128"/>
                  <a:cs typeface="ヒラギノ角ゴ Pro W6"/>
                </a:rPr>
                <a:t>②</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未成年者取り消し</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ができなくなります。</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31ACC983-DBE6-4560-A399-C478F0348D29}"/>
              </a:ext>
            </a:extLst>
          </p:cNvPr>
          <p:cNvGrpSpPr/>
          <p:nvPr/>
        </p:nvGrpSpPr>
        <p:grpSpPr>
          <a:xfrm>
            <a:off x="64712" y="753693"/>
            <a:ext cx="9014573" cy="3951276"/>
            <a:chOff x="64712" y="753693"/>
            <a:chExt cx="9014573" cy="3951276"/>
          </a:xfrm>
        </p:grpSpPr>
        <p:grpSp>
          <p:nvGrpSpPr>
            <p:cNvPr id="5" name="グループ化 4">
              <a:extLst>
                <a:ext uri="{FF2B5EF4-FFF2-40B4-BE49-F238E27FC236}">
                  <a16:creationId xmlns:a16="http://schemas.microsoft.com/office/drawing/2014/main" id="{1E538FFE-43A0-46FF-ABCE-F4E91654B7AF}"/>
                </a:ext>
              </a:extLst>
            </p:cNvPr>
            <p:cNvGrpSpPr/>
            <p:nvPr/>
          </p:nvGrpSpPr>
          <p:grpSpPr>
            <a:xfrm>
              <a:off x="64712" y="753693"/>
              <a:ext cx="9014573" cy="3922460"/>
              <a:chOff x="64712" y="753693"/>
              <a:chExt cx="9014573" cy="3922460"/>
            </a:xfrm>
          </p:grpSpPr>
          <p:sp>
            <p:nvSpPr>
              <p:cNvPr id="2" name="角丸四角形 1"/>
              <p:cNvSpPr/>
              <p:nvPr/>
            </p:nvSpPr>
            <p:spPr>
              <a:xfrm>
                <a:off x="64712" y="753693"/>
                <a:ext cx="9014573" cy="3922460"/>
              </a:xfrm>
              <a:prstGeom prst="roundRect">
                <a:avLst>
                  <a:gd name="adj" fmla="val 3754"/>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073" y="823219"/>
                <a:ext cx="8747458" cy="3269613"/>
              </a:xfrm>
              <a:prstGeom prst="rect">
                <a:avLst/>
              </a:prstGeom>
              <a:noFill/>
            </p:spPr>
            <p:txBody>
              <a:bodyPr wrap="square" rtlCol="0">
                <a:spAutoFit/>
              </a:bodyPr>
              <a:lstStyle/>
              <a:p>
                <a:pPr marL="0" marR="0" lvl="0" indent="-457200" defTabSz="457200" rtl="0" eaLnBrk="1" fontAlgn="auto" latinLnBrk="0" hangingPunct="1">
                  <a:lnSpc>
                    <a:spcPts val="5400"/>
                  </a:lnSpc>
                  <a:spcBef>
                    <a:spcPts val="0"/>
                  </a:spcBef>
                  <a:spcAft>
                    <a:spcPts val="0"/>
                  </a:spcAft>
                  <a:buClrTx/>
                  <a:buSzTx/>
                  <a:buFontTx/>
                  <a:buNone/>
                  <a:tabLst/>
                  <a:defRPr/>
                </a:pP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①親</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など</a:t>
                </a: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保護者の</a:t>
                </a:r>
                <a:r>
                  <a:rPr kumimoji="1" lang="ja-JP" altLang="en-US" sz="40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ヒラギノ角ゴ Pro W6"/>
                  </a:rPr>
                  <a:t>同意</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が</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なくても、</a:t>
                </a:r>
                <a:br>
                  <a:rPr lang="en-US" altLang="ja-JP" sz="4000" b="1" dirty="0">
                    <a:solidFill>
                      <a:srgbClr val="254061"/>
                    </a:solidFill>
                    <a:latin typeface="Meiryo UI" panose="020B0604030504040204" pitchFamily="50" charset="-128"/>
                    <a:ea typeface="Meiryo UI" panose="020B0604030504040204" pitchFamily="50" charset="-128"/>
                    <a:cs typeface="ヒラギノ角ゴ Pro W6"/>
                  </a:rPr>
                </a:b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   自分ひとりで様々な</a:t>
                </a: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契約</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ができます。</a:t>
                </a:r>
                <a:endParaRPr lang="en-US" altLang="ja-JP" sz="4000" b="1"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例えば</a:t>
                </a:r>
                <a:r>
                  <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ローンを組んで車を購入する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・クレジットカードを作成する</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lvl="0" indent="-457200" defTabSz="457200">
                  <a:lnSpc>
                    <a:spcPts val="3600"/>
                  </a:lnSpc>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化粧品など</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を定期購入する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・携帯電話を購入する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・マンションを借りる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・保険に加入する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12" name="図 1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2"/>
            <a:stretch>
              <a:fillRect/>
            </a:stretch>
          </p:blipFill>
          <p:spPr>
            <a:xfrm>
              <a:off x="3400835" y="3423892"/>
              <a:ext cx="1731428" cy="1281077"/>
            </a:xfrm>
            <a:prstGeom prst="rect">
              <a:avLst/>
            </a:prstGeom>
          </p:spPr>
        </p:pic>
        <p:pic>
          <p:nvPicPr>
            <p:cNvPr id="20" name="図 19">
              <a:extLst>
                <a:ext uri="{FF2B5EF4-FFF2-40B4-BE49-F238E27FC236}">
                  <a16:creationId xmlns:a16="http://schemas.microsoft.com/office/drawing/2014/main" id="{0FC24D95-78D7-4442-9045-0F439E76F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063" y="3370822"/>
              <a:ext cx="1007867" cy="1275375"/>
            </a:xfrm>
            <a:prstGeom prst="rect">
              <a:avLst/>
            </a:prstGeom>
          </p:spPr>
        </p:pic>
      </p:grpSp>
      <p:grpSp>
        <p:nvGrpSpPr>
          <p:cNvPr id="13" name="グループ化 12">
            <a:extLst>
              <a:ext uri="{FF2B5EF4-FFF2-40B4-BE49-F238E27FC236}">
                <a16:creationId xmlns:a16="http://schemas.microsoft.com/office/drawing/2014/main" id="{17425DD4-5273-47ED-9EE3-F0118F2231EF}"/>
              </a:ext>
            </a:extLst>
          </p:cNvPr>
          <p:cNvGrpSpPr/>
          <p:nvPr/>
        </p:nvGrpSpPr>
        <p:grpSpPr>
          <a:xfrm>
            <a:off x="55476" y="5672051"/>
            <a:ext cx="9043792" cy="885092"/>
            <a:chOff x="129427" y="5498561"/>
            <a:chExt cx="8913942" cy="1051531"/>
          </a:xfrm>
        </p:grpSpPr>
        <p:sp>
          <p:nvSpPr>
            <p:cNvPr id="14" name="角丸四角形 13"/>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427" y="5601929"/>
              <a:ext cx="8913942" cy="841002"/>
            </a:xfrm>
            <a:prstGeom prst="rect">
              <a:avLst/>
            </a:prstGeom>
            <a:noFill/>
          </p:spPr>
          <p:txBody>
            <a:bodyPr wrap="square" rtlCol="0">
              <a:spAutoFit/>
            </a:bodyPr>
            <a:lstStyle/>
            <a:p>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③「契約」は</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をともないます</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12</a:t>
            </a:fld>
            <a:endParaRPr lang="ja-JP" altLang="en-US" dirty="0"/>
          </a:p>
        </p:txBody>
      </p:sp>
    </p:spTree>
    <p:extLst>
      <p:ext uri="{BB962C8B-B14F-4D97-AF65-F5344CB8AC3E}">
        <p14:creationId xmlns:p14="http://schemas.microsoft.com/office/powerpoint/2010/main" val="30903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テキスト ボックス 6"/>
          <p:cNvSpPr txBox="1"/>
          <p:nvPr/>
        </p:nvSpPr>
        <p:spPr>
          <a:xfrm>
            <a:off x="1687148" y="1351721"/>
            <a:ext cx="7137398" cy="3785652"/>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これまでの学習を通して学んだように、成年になると色々な責任がともないますが、</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みんなは</a:t>
            </a:r>
            <a:r>
              <a:rPr lang="ja-JP" altLang="en-US" sz="4800" b="1" u="sng" dirty="0">
                <a:solidFill>
                  <a:srgbClr val="254061"/>
                </a:solidFill>
                <a:latin typeface="Meiryo UI" panose="020B0604030504040204" pitchFamily="50" charset="-128"/>
                <a:ea typeface="Meiryo UI" panose="020B0604030504040204" pitchFamily="50" charset="-128"/>
                <a:cs typeface="ヒラギノ角ゴ Pro W6"/>
              </a:rPr>
              <a:t>どんな点に注意する必要がある</a:t>
            </a: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と思いますか。</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p:txBody>
      </p:sp>
      <p:pic>
        <p:nvPicPr>
          <p:cNvPr id="16" name="図 15">
            <a:extLst>
              <a:ext uri="{FF2B5EF4-FFF2-40B4-BE49-F238E27FC236}">
                <a16:creationId xmlns:a16="http://schemas.microsoft.com/office/drawing/2014/main" id="{6DA3E24C-D073-40C5-8037-37E3ECF2F6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3" y="4606903"/>
            <a:ext cx="1534452" cy="2011436"/>
          </a:xfrm>
          <a:prstGeom prst="rect">
            <a:avLst/>
          </a:prstGeom>
        </p:spPr>
      </p:pic>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13</a:t>
            </a:fld>
            <a:endParaRPr lang="ja-JP" altLang="en-US" dirty="0"/>
          </a:p>
        </p:txBody>
      </p:sp>
      <p:sp>
        <p:nvSpPr>
          <p:cNvPr id="6" name="吹き出し: 角を丸めた四角形 5">
            <a:extLst>
              <a:ext uri="{FF2B5EF4-FFF2-40B4-BE49-F238E27FC236}">
                <a16:creationId xmlns:a16="http://schemas.microsoft.com/office/drawing/2014/main" id="{5718F38E-CC80-4619-91AF-71DFBE252A0D}"/>
              </a:ext>
            </a:extLst>
          </p:cNvPr>
          <p:cNvSpPr/>
          <p:nvPr/>
        </p:nvSpPr>
        <p:spPr>
          <a:xfrm>
            <a:off x="1503679" y="1152165"/>
            <a:ext cx="7385344" cy="4184765"/>
          </a:xfrm>
          <a:prstGeom prst="wedgeRoundRectCallout">
            <a:avLst>
              <a:gd name="adj1" fmla="val -56129"/>
              <a:gd name="adj2" fmla="val 37735"/>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8783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465666" y="2547951"/>
            <a:ext cx="8212668"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トラブルに巻き込まれない</a:t>
            </a:r>
            <a:endPar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14</a:t>
            </a:fld>
            <a:endParaRPr lang="ja-JP" altLang="en-US" dirty="0"/>
          </a:p>
        </p:txBody>
      </p:sp>
    </p:spTree>
    <p:extLst>
      <p:ext uri="{BB962C8B-B14F-4D97-AF65-F5344CB8AC3E}">
        <p14:creationId xmlns:p14="http://schemas.microsoft.com/office/powerpoint/2010/main" val="92744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トラブルに巻き込まれない①</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8A6A81F3-B5D1-4735-9EB2-28A663B8BAC5}"/>
              </a:ext>
            </a:extLst>
          </p:cNvPr>
          <p:cNvGrpSpPr/>
          <p:nvPr/>
        </p:nvGrpSpPr>
        <p:grpSpPr>
          <a:xfrm>
            <a:off x="175775" y="2158074"/>
            <a:ext cx="8800800" cy="1584924"/>
            <a:chOff x="175775" y="2158074"/>
            <a:chExt cx="8800800" cy="1584924"/>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75775" y="2158074"/>
              <a:ext cx="4321523" cy="432316"/>
              <a:chOff x="5018363" y="6140624"/>
              <a:chExt cx="2493818" cy="432316"/>
            </a:xfrm>
            <a:solidFill>
              <a:srgbClr val="FFC000"/>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キャッチセ－ルス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7" name="正方形/長方形 16"/>
            <p:cNvSpPr/>
            <p:nvPr/>
          </p:nvSpPr>
          <p:spPr>
            <a:xfrm>
              <a:off x="302097" y="2727277"/>
              <a:ext cx="8674478" cy="10157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駅や街中などで声をかけて、事務所や喫茶店などに連れて行き、商品などを買わせる販売行為。</a:t>
              </a:r>
            </a:p>
          </p:txBody>
        </p:sp>
      </p:grpSp>
      <p:grpSp>
        <p:nvGrpSpPr>
          <p:cNvPr id="4" name="グループ化 3">
            <a:extLst>
              <a:ext uri="{FF2B5EF4-FFF2-40B4-BE49-F238E27FC236}">
                <a16:creationId xmlns:a16="http://schemas.microsoft.com/office/drawing/2014/main" id="{255A73E7-CBC9-45B7-861C-F64EE1CD0355}"/>
              </a:ext>
            </a:extLst>
          </p:cNvPr>
          <p:cNvGrpSpPr/>
          <p:nvPr/>
        </p:nvGrpSpPr>
        <p:grpSpPr>
          <a:xfrm>
            <a:off x="175775" y="4168403"/>
            <a:ext cx="8646252" cy="2266308"/>
            <a:chOff x="175775" y="4168403"/>
            <a:chExt cx="8646252" cy="2266308"/>
          </a:xfrm>
        </p:grpSpPr>
        <p:grpSp>
          <p:nvGrpSpPr>
            <p:cNvPr id="21" name="グループ化 20">
              <a:extLst>
                <a:ext uri="{FF2B5EF4-FFF2-40B4-BE49-F238E27FC236}">
                  <a16:creationId xmlns:a16="http://schemas.microsoft.com/office/drawing/2014/main" id="{0F4FD678-876F-4360-9784-BCF9500CA129}"/>
                </a:ext>
              </a:extLst>
            </p:cNvPr>
            <p:cNvGrpSpPr/>
            <p:nvPr/>
          </p:nvGrpSpPr>
          <p:grpSpPr>
            <a:xfrm>
              <a:off x="175775" y="4168403"/>
              <a:ext cx="4321523" cy="432316"/>
              <a:chOff x="5018363" y="6140624"/>
              <a:chExt cx="2493818" cy="432316"/>
            </a:xfrm>
            <a:solidFill>
              <a:srgbClr val="92D050"/>
            </a:solidFill>
          </p:grpSpPr>
          <p:sp>
            <p:nvSpPr>
              <p:cNvPr id="22" name="角丸四角形 2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角丸四角形 22"/>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(2)</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アポイントメントセールス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7" name="正方形/長方形 26"/>
            <p:cNvSpPr/>
            <p:nvPr/>
          </p:nvSpPr>
          <p:spPr>
            <a:xfrm>
              <a:off x="322742" y="4642702"/>
              <a:ext cx="849928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電話やメールなどで「当たりました」「選ばれました」などと伝え、会う約束（アポイントメント）をとりつけてよび出し、商品などを買わせる販売行為。</a:t>
              </a:r>
            </a:p>
          </p:txBody>
        </p:sp>
      </p:grpSp>
      <p:grpSp>
        <p:nvGrpSpPr>
          <p:cNvPr id="2" name="グループ化 1">
            <a:extLst>
              <a:ext uri="{FF2B5EF4-FFF2-40B4-BE49-F238E27FC236}">
                <a16:creationId xmlns:a16="http://schemas.microsoft.com/office/drawing/2014/main" id="{A4A910B6-F9D1-4C1C-8894-040A2420026A}"/>
              </a:ext>
            </a:extLst>
          </p:cNvPr>
          <p:cNvGrpSpPr/>
          <p:nvPr/>
        </p:nvGrpSpPr>
        <p:grpSpPr>
          <a:xfrm>
            <a:off x="69259" y="541915"/>
            <a:ext cx="9005482" cy="1833992"/>
            <a:chOff x="87861" y="506058"/>
            <a:chExt cx="9005482" cy="1833992"/>
          </a:xfrm>
        </p:grpSpPr>
        <p:sp>
          <p:nvSpPr>
            <p:cNvPr id="16" name="正方形/長方形 15"/>
            <p:cNvSpPr/>
            <p:nvPr/>
          </p:nvSpPr>
          <p:spPr>
            <a:xfrm>
              <a:off x="87861" y="506058"/>
              <a:ext cx="786551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600" b="1" dirty="0">
                  <a:solidFill>
                    <a:schemeClr val="tx2"/>
                  </a:solidFill>
                  <a:latin typeface="Meiryo UI" panose="020B0604030504040204" pitchFamily="50" charset="-128"/>
                  <a:ea typeface="Meiryo UI" panose="020B0604030504040204" pitchFamily="50" charset="-128"/>
                  <a:cs typeface="ヒラギノ丸ゴ Pro W4"/>
                </a:rPr>
                <a:t>トラブルは、</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600" b="1" dirty="0">
                  <a:solidFill>
                    <a:schemeClr val="tx2"/>
                  </a:solidFill>
                  <a:latin typeface="Meiryo UI" panose="020B0604030504040204" pitchFamily="50" charset="-128"/>
                  <a:ea typeface="Meiryo UI" panose="020B0604030504040204" pitchFamily="50" charset="-128"/>
                  <a:cs typeface="ヒラギノ丸ゴ Pro W4"/>
                </a:rPr>
                <a:t>防ぐことが大切です。普段から十分、気を付けましょう。</a:t>
              </a:r>
            </a:p>
          </p:txBody>
        </p:sp>
        <p:pic>
          <p:nvPicPr>
            <p:cNvPr id="28" name="図 27"/>
            <p:cNvPicPr>
              <a:picLocks noChangeAspect="1"/>
            </p:cNvPicPr>
            <p:nvPr/>
          </p:nvPicPr>
          <p:blipFill>
            <a:blip r:embed="rId2"/>
            <a:stretch>
              <a:fillRect/>
            </a:stretch>
          </p:blipFill>
          <p:spPr>
            <a:xfrm>
              <a:off x="7716495" y="748584"/>
              <a:ext cx="1376848" cy="1591466"/>
            </a:xfrm>
            <a:prstGeom prst="rect">
              <a:avLst/>
            </a:prstGeom>
          </p:spPr>
        </p:pic>
      </p:grpSp>
      <p:sp>
        <p:nvSpPr>
          <p:cNvPr id="5" name="スライド番号プレースホルダー 4"/>
          <p:cNvSpPr>
            <a:spLocks noGrp="1"/>
          </p:cNvSpPr>
          <p:nvPr>
            <p:ph type="sldNum" sz="quarter" idx="12"/>
          </p:nvPr>
        </p:nvSpPr>
        <p:spPr/>
        <p:txBody>
          <a:bodyPr/>
          <a:lstStyle/>
          <a:p>
            <a:pPr defTabSz="457200">
              <a:defRPr/>
            </a:pPr>
            <a:fld id="{7B76553B-32E2-D644-9CD0-56FDA882EB90}" type="slidenum">
              <a:rPr lang="ja-JP" altLang="en-US" smtClean="0"/>
              <a:pPr defTabSz="457200">
                <a:defRPr/>
              </a:pPr>
              <a:t>15</a:t>
            </a:fld>
            <a:endParaRPr lang="ja-JP" altLang="en-US" dirty="0"/>
          </a:p>
        </p:txBody>
      </p:sp>
    </p:spTree>
    <p:extLst>
      <p:ext uri="{BB962C8B-B14F-4D97-AF65-F5344CB8AC3E}">
        <p14:creationId xmlns:p14="http://schemas.microsoft.com/office/powerpoint/2010/main" val="303397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トラブルに巻き込まれない②</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1C4043BF-B05B-4B3F-BFF7-FB90F6DC58EE}"/>
              </a:ext>
            </a:extLst>
          </p:cNvPr>
          <p:cNvGrpSpPr/>
          <p:nvPr/>
        </p:nvGrpSpPr>
        <p:grpSpPr>
          <a:xfrm>
            <a:off x="49451" y="4510727"/>
            <a:ext cx="8875576" cy="2058670"/>
            <a:chOff x="49451" y="4510727"/>
            <a:chExt cx="8875576" cy="2058670"/>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9451" y="4510727"/>
              <a:ext cx="4321523" cy="432316"/>
              <a:chOff x="5018363" y="6140624"/>
              <a:chExt cx="2493818" cy="432316"/>
            </a:xfrm>
            <a:solidFill>
              <a:schemeClr val="accent2">
                <a:lumMod val="60000"/>
                <a:lumOff val="40000"/>
              </a:schemeClr>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(4)</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通販トラブル</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8" name="正方形/長方形 17"/>
            <p:cNvSpPr/>
            <p:nvPr/>
          </p:nvSpPr>
          <p:spPr>
            <a:xfrm>
              <a:off x="224792" y="5004219"/>
              <a:ext cx="8700235" cy="156517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インターネット等を利用して注文した際に、「商品が届かない」「注文品と違うものが届いた」「購入したお店と連絡が取れない」などのトラブル。</a:t>
              </a:r>
            </a:p>
          </p:txBody>
        </p:sp>
      </p:gr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3DA90A49-2FFC-4679-906F-C04F64217768}"/>
              </a:ext>
            </a:extLst>
          </p:cNvPr>
          <p:cNvGrpSpPr/>
          <p:nvPr/>
        </p:nvGrpSpPr>
        <p:grpSpPr>
          <a:xfrm>
            <a:off x="122351" y="1988271"/>
            <a:ext cx="8879981" cy="2215766"/>
            <a:chOff x="122351" y="1988271"/>
            <a:chExt cx="8879981" cy="2215766"/>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22351" y="1988271"/>
              <a:ext cx="4321523" cy="432316"/>
              <a:chOff x="5018363" y="6140624"/>
              <a:chExt cx="2493818" cy="432316"/>
            </a:xfrm>
            <a:solidFill>
              <a:srgbClr val="0070C0"/>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 (3)</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架空請求・不当請求</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4" name="正方形/長方形 23"/>
            <p:cNvSpPr/>
            <p:nvPr/>
          </p:nvSpPr>
          <p:spPr>
            <a:xfrm>
              <a:off x="302097" y="2728899"/>
              <a:ext cx="8700235" cy="147513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画像や年齢認証をクリックしただけで請求される場合がある。連絡すると、悪質業者から言葉巧みに、金銭の支払を要求されたりする。</a:t>
              </a:r>
              <a:endParaRPr lang="ja-JP" altLang="en-US" sz="4400" b="1" u="sng"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grpSp>
      <p:grpSp>
        <p:nvGrpSpPr>
          <p:cNvPr id="2" name="グループ化 1">
            <a:extLst>
              <a:ext uri="{FF2B5EF4-FFF2-40B4-BE49-F238E27FC236}">
                <a16:creationId xmlns:a16="http://schemas.microsoft.com/office/drawing/2014/main" id="{C2E54B72-AB7F-4CF3-99C1-B98B9BE0C1F8}"/>
              </a:ext>
            </a:extLst>
          </p:cNvPr>
          <p:cNvGrpSpPr/>
          <p:nvPr/>
        </p:nvGrpSpPr>
        <p:grpSpPr>
          <a:xfrm>
            <a:off x="187569" y="445047"/>
            <a:ext cx="8808562" cy="1975540"/>
            <a:chOff x="187569" y="445047"/>
            <a:chExt cx="8808562" cy="1975540"/>
          </a:xfrm>
        </p:grpSpPr>
        <p:pic>
          <p:nvPicPr>
            <p:cNvPr id="23" name="図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6466" y="812517"/>
              <a:ext cx="1869665" cy="160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p:cNvSpPr/>
            <p:nvPr/>
          </p:nvSpPr>
          <p:spPr>
            <a:xfrm>
              <a:off x="187569" y="445047"/>
              <a:ext cx="745500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インターネットを利用した時に生じる</a:t>
              </a:r>
            </a:p>
            <a:p>
              <a:pPr lvl="0" defTabSz="457200">
                <a:lnSpc>
                  <a:spcPct val="110000"/>
                </a:lnSpc>
                <a:defRPr/>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トラブルにも気を付けましょう。</a:t>
              </a:r>
            </a:p>
          </p:txBody>
        </p:sp>
      </p:grpSp>
      <p:sp>
        <p:nvSpPr>
          <p:cNvPr id="5" name="スライド番号プレースホルダー 4"/>
          <p:cNvSpPr>
            <a:spLocks noGrp="1"/>
          </p:cNvSpPr>
          <p:nvPr>
            <p:ph type="sldNum" sz="quarter" idx="12"/>
          </p:nvPr>
        </p:nvSpPr>
        <p:spPr/>
        <p:txBody>
          <a:bodyPr/>
          <a:lstStyle/>
          <a:p>
            <a:pPr defTabSz="457200">
              <a:defRPr/>
            </a:pPr>
            <a:fld id="{7B76553B-32E2-D644-9CD0-56FDA882EB90}" type="slidenum">
              <a:rPr lang="ja-JP" altLang="en-US" smtClean="0"/>
              <a:pPr defTabSz="457200">
                <a:defRPr/>
              </a:pPr>
              <a:t>16</a:t>
            </a:fld>
            <a:endParaRPr lang="ja-JP" altLang="en-US" dirty="0"/>
          </a:p>
        </p:txBody>
      </p:sp>
    </p:spTree>
    <p:extLst>
      <p:ext uri="{BB962C8B-B14F-4D97-AF65-F5344CB8AC3E}">
        <p14:creationId xmlns:p14="http://schemas.microsoft.com/office/powerpoint/2010/main" val="34601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pic>
        <p:nvPicPr>
          <p:cNvPr id="1030" name="Picture 6" descr="第1部 第2章 第2節 (2)若者の消費者トラブル | 消費者庁">
            <a:extLst>
              <a:ext uri="{FF2B5EF4-FFF2-40B4-BE49-F238E27FC236}">
                <a16:creationId xmlns:a16="http://schemas.microsoft.com/office/drawing/2014/main" id="{8F63BA7D-0D09-D815-1172-A31804BD8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54" y="951466"/>
            <a:ext cx="8667760" cy="495506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0940B761-243E-9DC9-9E43-ACF18E7D6DB4}"/>
              </a:ext>
            </a:extLst>
          </p:cNvPr>
          <p:cNvSpPr txBox="1"/>
          <p:nvPr/>
        </p:nvSpPr>
        <p:spPr>
          <a:xfrm>
            <a:off x="6537059" y="6106427"/>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4</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四角形: 角を丸くする 3">
            <a:extLst>
              <a:ext uri="{FF2B5EF4-FFF2-40B4-BE49-F238E27FC236}">
                <a16:creationId xmlns:a16="http://schemas.microsoft.com/office/drawing/2014/main" id="{5C9EF23E-CD93-7667-322C-B703573A7383}"/>
              </a:ext>
            </a:extLst>
          </p:cNvPr>
          <p:cNvSpPr/>
          <p:nvPr/>
        </p:nvSpPr>
        <p:spPr>
          <a:xfrm>
            <a:off x="361296" y="1541385"/>
            <a:ext cx="2927757" cy="325921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SNS</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に関連する消費生活相談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17</a:t>
            </a:fld>
            <a:endParaRPr lang="ja-JP" altLang="en-US" dirty="0"/>
          </a:p>
        </p:txBody>
      </p:sp>
    </p:spTree>
    <p:extLst>
      <p:ext uri="{BB962C8B-B14F-4D97-AF65-F5344CB8AC3E}">
        <p14:creationId xmlns:p14="http://schemas.microsoft.com/office/powerpoint/2010/main" val="39667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Rectangle 5">
            <a:extLst>
              <a:ext uri="{FF2B5EF4-FFF2-40B4-BE49-F238E27FC236}">
                <a16:creationId xmlns:a16="http://schemas.microsoft.com/office/drawing/2014/main" id="{41E8207A-50B2-853D-7EB2-595ABD25D86F}"/>
              </a:ext>
            </a:extLst>
          </p:cNvPr>
          <p:cNvSpPr>
            <a:spLocks noChangeArrowheads="1"/>
          </p:cNvSpPr>
          <p:nvPr/>
        </p:nvSpPr>
        <p:spPr bwMode="auto">
          <a:xfrm>
            <a:off x="310393" y="3490784"/>
            <a:ext cx="8406769"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をきっかけとした消費者トラブル①</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11" name="Picture 5">
            <a:extLst>
              <a:ext uri="{FF2B5EF4-FFF2-40B4-BE49-F238E27FC236}">
                <a16:creationId xmlns:a16="http://schemas.microsoft.com/office/drawing/2014/main" id="{4D279EB3-2283-8AEF-55D6-E3400BB3B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6" y="862012"/>
            <a:ext cx="914717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9D5D6CE8-D032-2889-DAC3-074DF292D8E0}"/>
              </a:ext>
            </a:extLst>
          </p:cNvPr>
          <p:cNvSpPr txBox="1"/>
          <p:nvPr/>
        </p:nvSpPr>
        <p:spPr>
          <a:xfrm>
            <a:off x="5285642" y="649249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6997FB26-BC74-99CF-A1F7-37BA696E9B35}"/>
              </a:ext>
            </a:extLst>
          </p:cNvPr>
          <p:cNvSpPr/>
          <p:nvPr/>
        </p:nvSpPr>
        <p:spPr>
          <a:xfrm>
            <a:off x="6329680" y="2086710"/>
            <a:ext cx="1036202" cy="355208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4">
            <a:extLst>
              <a:ext uri="{FF2B5EF4-FFF2-40B4-BE49-F238E27FC236}">
                <a16:creationId xmlns:a16="http://schemas.microsoft.com/office/drawing/2014/main" id="{1D013C6B-A74F-9346-FE34-BA9D690ACF92}"/>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18</a:t>
            </a:fld>
            <a:endParaRPr lang="ja-JP" altLang="en-US" dirty="0"/>
          </a:p>
        </p:txBody>
      </p:sp>
    </p:spTree>
    <p:extLst>
      <p:ext uri="{BB962C8B-B14F-4D97-AF65-F5344CB8AC3E}">
        <p14:creationId xmlns:p14="http://schemas.microsoft.com/office/powerpoint/2010/main" val="28252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をきっかけとした消費者トラブル②</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8" name="グループ化 7">
            <a:extLst>
              <a:ext uri="{FF2B5EF4-FFF2-40B4-BE49-F238E27FC236}">
                <a16:creationId xmlns:a16="http://schemas.microsoft.com/office/drawing/2014/main" id="{0B49643A-36CF-9248-D3BF-5E0BBB741A3E}"/>
              </a:ext>
            </a:extLst>
          </p:cNvPr>
          <p:cNvGrpSpPr/>
          <p:nvPr/>
        </p:nvGrpSpPr>
        <p:grpSpPr>
          <a:xfrm>
            <a:off x="361296" y="929633"/>
            <a:ext cx="8627434" cy="2255176"/>
            <a:chOff x="306254" y="830588"/>
            <a:chExt cx="8627434" cy="2255176"/>
          </a:xfrm>
        </p:grpSpPr>
        <p:sp>
          <p:nvSpPr>
            <p:cNvPr id="27" name="テキスト ボックス 26">
              <a:extLst>
                <a:ext uri="{FF2B5EF4-FFF2-40B4-BE49-F238E27FC236}">
                  <a16:creationId xmlns:a16="http://schemas.microsoft.com/office/drawing/2014/main" id="{79A7FB79-183E-962D-74DB-A384D8892DAC}"/>
                </a:ext>
              </a:extLst>
            </p:cNvPr>
            <p:cNvSpPr txBox="1"/>
            <p:nvPr/>
          </p:nvSpPr>
          <p:spPr>
            <a:xfrm>
              <a:off x="361295" y="997675"/>
              <a:ext cx="8395079" cy="1692771"/>
            </a:xfrm>
            <a:prstGeom prst="rect">
              <a:avLst/>
            </a:prstGeom>
            <a:noFill/>
          </p:spPr>
          <p:txBody>
            <a:bodyPr wrap="square">
              <a:spAutoFit/>
            </a:bodyPr>
            <a:lstStyle/>
            <a:p>
              <a:pPr algn="l"/>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事例１</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「稼げる」というＳＮＳ広告を見て</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p>
            <a:p>
              <a:pPr algn="l">
                <a:lnSpc>
                  <a:spcPts val="2400"/>
                </a:lnSpc>
              </a:pPr>
              <a:endParaRPr lang="en-US" altLang="ja-JP" sz="2400" i="0" u="none" strike="noStrike" baseline="0" dirty="0">
                <a:solidFill>
                  <a:srgbClr val="000000"/>
                </a:solidFill>
                <a:latin typeface="Meiryo UI" panose="020B0604030504040204" pitchFamily="50" charset="-128"/>
                <a:ea typeface="Meiryo UI" panose="020B0604030504040204" pitchFamily="50" charset="-128"/>
              </a:endParaRPr>
            </a:p>
            <a:p>
              <a:pPr algn="l">
                <a:lnSpc>
                  <a:spcPts val="2400"/>
                </a:lnSpc>
              </a:pPr>
              <a:r>
                <a:rPr lang="ja-JP" altLang="en-US" sz="2000" i="0" u="none" strike="noStrike" baseline="0" dirty="0">
                  <a:solidFill>
                    <a:srgbClr val="000000"/>
                  </a:solidFill>
                  <a:latin typeface="Meiryo UI" panose="020B0604030504040204" pitchFamily="50" charset="-128"/>
                  <a:ea typeface="Meiryo UI" panose="020B0604030504040204" pitchFamily="50" charset="-128"/>
                </a:rPr>
                <a:t>「定型文を送信するだけで月に</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100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万円から</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万円稼げる」という</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ＳＮＳの広告を見て副業サイトにアクセス</a:t>
              </a:r>
              <a:r>
                <a:rPr lang="ja-JP" altLang="en-US" sz="2000" i="0" strike="noStrike" baseline="0" dirty="0">
                  <a:solidFill>
                    <a:srgbClr val="000000"/>
                  </a:solidFill>
                  <a:latin typeface="Meiryo UI" panose="020B0604030504040204" pitchFamily="50" charset="-128"/>
                  <a:ea typeface="Meiryo UI" panose="020B0604030504040204" pitchFamily="50" charset="-128"/>
                </a:rPr>
                <a:t>し</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情報商材を購入した。する</a:t>
              </a:r>
              <a:r>
                <a:rPr lang="ja-JP" altLang="en-US" sz="2000" i="0" u="none" strike="noStrike" baseline="0" dirty="0">
                  <a:latin typeface="Meiryo UI" panose="020B0604030504040204" pitchFamily="50" charset="-128"/>
                  <a:ea typeface="Meiryo UI" panose="020B0604030504040204" pitchFamily="50" charset="-128"/>
                </a:rPr>
                <a:t>とサポートプランを勧誘</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され、</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合計</a:t>
              </a:r>
              <a:r>
                <a:rPr lang="en-US" altLang="ja-JP" sz="2000" i="0" u="sng" strike="noStrike" baseline="0" dirty="0">
                  <a:solidFill>
                    <a:srgbClr val="FF0000"/>
                  </a:solidFill>
                  <a:latin typeface="Meiryo UI" panose="020B0604030504040204" pitchFamily="50" charset="-128"/>
                  <a:ea typeface="Meiryo UI" panose="020B0604030504040204" pitchFamily="50" charset="-128"/>
                </a:rPr>
                <a:t>15</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万円</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を銀行口座に振り込んだ。（</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歳代男性）</a:t>
              </a:r>
              <a:endParaRPr lang="ja-JP" altLang="en-US" sz="2000" dirty="0">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E768378A-35EB-8AD6-8FB1-0765F7D551BB}"/>
                </a:ext>
              </a:extLst>
            </p:cNvPr>
            <p:cNvSpPr/>
            <p:nvPr/>
          </p:nvSpPr>
          <p:spPr>
            <a:xfrm>
              <a:off x="306254" y="830588"/>
              <a:ext cx="8627434" cy="2255176"/>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A1857D38-A014-0A20-E236-B779EC382A99}"/>
              </a:ext>
            </a:extLst>
          </p:cNvPr>
          <p:cNvGrpSpPr/>
          <p:nvPr/>
        </p:nvGrpSpPr>
        <p:grpSpPr>
          <a:xfrm>
            <a:off x="310393" y="3791620"/>
            <a:ext cx="8627434" cy="2310017"/>
            <a:chOff x="306254" y="3282357"/>
            <a:chExt cx="8627434" cy="3119257"/>
          </a:xfrm>
        </p:grpSpPr>
        <p:sp>
          <p:nvSpPr>
            <p:cNvPr id="30" name="テキスト ボックス 29">
              <a:extLst>
                <a:ext uri="{FF2B5EF4-FFF2-40B4-BE49-F238E27FC236}">
                  <a16:creationId xmlns:a16="http://schemas.microsoft.com/office/drawing/2014/main" id="{4DE96BF7-CFB2-2251-0028-9D83EEE0C738}"/>
                </a:ext>
              </a:extLst>
            </p:cNvPr>
            <p:cNvSpPr txBox="1"/>
            <p:nvPr/>
          </p:nvSpPr>
          <p:spPr>
            <a:xfrm>
              <a:off x="428188" y="3448293"/>
              <a:ext cx="6676699" cy="461665"/>
            </a:xfrm>
            <a:prstGeom prst="rect">
              <a:avLst/>
            </a:prstGeom>
            <a:noFill/>
          </p:spPr>
          <p:txBody>
            <a:bodyPr wrap="square">
              <a:spAutoFit/>
            </a:bodyPr>
            <a:lstStyle/>
            <a:p>
              <a:pPr algn="l"/>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事例２</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ＳＮＳで知り合った相手から誘われて</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p>
          </p:txBody>
        </p:sp>
        <p:sp>
          <p:nvSpPr>
            <p:cNvPr id="32" name="四角形: 角を丸くする 31">
              <a:extLst>
                <a:ext uri="{FF2B5EF4-FFF2-40B4-BE49-F238E27FC236}">
                  <a16:creationId xmlns:a16="http://schemas.microsoft.com/office/drawing/2014/main" id="{E8F0DC75-DB4D-0FAC-13FE-49AC0C09C63C}"/>
                </a:ext>
              </a:extLst>
            </p:cNvPr>
            <p:cNvSpPr/>
            <p:nvPr/>
          </p:nvSpPr>
          <p:spPr>
            <a:xfrm>
              <a:off x="306254" y="3282357"/>
              <a:ext cx="8627434" cy="3119257"/>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55949C8-3A23-1317-BC28-B80453D11EDB}"/>
                </a:ext>
              </a:extLst>
            </p:cNvPr>
            <p:cNvSpPr txBox="1"/>
            <p:nvPr/>
          </p:nvSpPr>
          <p:spPr>
            <a:xfrm>
              <a:off x="377998" y="4027193"/>
              <a:ext cx="8278985" cy="1323439"/>
            </a:xfrm>
            <a:prstGeom prst="rect">
              <a:avLst/>
            </a:prstGeom>
            <a:noFill/>
          </p:spPr>
          <p:txBody>
            <a:bodyPr wrap="square">
              <a:spAutoFit/>
            </a:bodyPr>
            <a:lstStyle/>
            <a:p>
              <a:pPr algn="l">
                <a:lnSpc>
                  <a:spcPts val="2400"/>
                </a:lnSpc>
              </a:pPr>
              <a:r>
                <a:rPr lang="ja-JP" altLang="en-US" sz="2000" i="0" u="sng" strike="noStrike" baseline="0" dirty="0">
                  <a:solidFill>
                    <a:srgbClr val="FF0000"/>
                  </a:solidFill>
                  <a:latin typeface="Meiryo UI" panose="020B0604030504040204" pitchFamily="50" charset="-128"/>
                  <a:ea typeface="Meiryo UI" panose="020B0604030504040204" pitchFamily="50" charset="-128"/>
                </a:rPr>
                <a:t>ＳＮＳで知り合った相手</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とやり取りをしていたところ、「別のサイトでやり取りをしよう」と言われて</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出会い系サイトに誘引</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された。するとサイトから「専用のチャット内に入る必要がある」と言われて費用を請求された。その後も「やり取りをするにはお金が必要」と言われて、</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合計約</a:t>
              </a:r>
              <a:r>
                <a:rPr lang="en-US" altLang="ja-JP" sz="2000" i="0" u="sng" strike="noStrike" baseline="0" dirty="0">
                  <a:solidFill>
                    <a:srgbClr val="FF0000"/>
                  </a:solidFill>
                  <a:latin typeface="Meiryo UI" panose="020B0604030504040204" pitchFamily="50" charset="-128"/>
                  <a:ea typeface="Meiryo UI" panose="020B0604030504040204" pitchFamily="50" charset="-128"/>
                </a:rPr>
                <a:t>16</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万円</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を支払った。（</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歳代女性）</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4B656199-78C9-C195-57D7-60D94E576D5E}"/>
              </a:ext>
            </a:extLst>
          </p:cNvPr>
          <p:cNvSpPr txBox="1"/>
          <p:nvPr/>
        </p:nvSpPr>
        <p:spPr>
          <a:xfrm>
            <a:off x="5361900" y="6448449"/>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89F941C8-9D02-D548-616C-DCCAD5805A1C}"/>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19</a:t>
            </a:fld>
            <a:endParaRPr lang="ja-JP" altLang="en-US" dirty="0"/>
          </a:p>
        </p:txBody>
      </p:sp>
    </p:spTree>
    <p:extLst>
      <p:ext uri="{BB962C8B-B14F-4D97-AF65-F5344CB8AC3E}">
        <p14:creationId xmlns:p14="http://schemas.microsoft.com/office/powerpoint/2010/main" val="586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557655" y="2547951"/>
            <a:ext cx="6028690"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成年になる！</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a:t>
            </a:fld>
            <a:endParaRPr lang="ja-JP" altLang="en-US" dirty="0"/>
          </a:p>
        </p:txBody>
      </p:sp>
    </p:spTree>
    <p:extLst>
      <p:ext uri="{BB962C8B-B14F-4D97-AF65-F5344CB8AC3E}">
        <p14:creationId xmlns:p14="http://schemas.microsoft.com/office/powerpoint/2010/main" val="24874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a:extLst>
              <a:ext uri="{FF2B5EF4-FFF2-40B4-BE49-F238E27FC236}">
                <a16:creationId xmlns:a16="http://schemas.microsoft.com/office/drawing/2014/main" id="{A4FD7EE9-DAEB-DE25-E880-06526E2DE2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10" y="814506"/>
            <a:ext cx="7276591" cy="571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85FB42BC-DCB9-91EA-E288-08410E099947}"/>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怪しい副業・アルバイトのトラブル①</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テキスト ボックス 12">
            <a:extLst>
              <a:ext uri="{FF2B5EF4-FFF2-40B4-BE49-F238E27FC236}">
                <a16:creationId xmlns:a16="http://schemas.microsoft.com/office/drawing/2014/main" id="{60922407-329E-3A18-E72B-7F2304242560}"/>
              </a:ext>
            </a:extLst>
          </p:cNvPr>
          <p:cNvSpPr txBox="1"/>
          <p:nvPr/>
        </p:nvSpPr>
        <p:spPr>
          <a:xfrm>
            <a:off x="6008370" y="1836712"/>
            <a:ext cx="3023520" cy="2246769"/>
          </a:xfrm>
          <a:prstGeom prst="rect">
            <a:avLst/>
          </a:prstGeom>
          <a:noFill/>
        </p:spPr>
        <p:txBody>
          <a:bodyPr wrap="square">
            <a:spAutoFit/>
          </a:bodyPr>
          <a:lstStyle/>
          <a:p>
            <a:pPr algn="l"/>
            <a:r>
              <a:rPr lang="en-US" altLang="ja-JP" sz="20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000" b="1" i="0" u="none" strike="noStrike" baseline="0" dirty="0">
                <a:solidFill>
                  <a:schemeClr val="tx2"/>
                </a:solidFill>
                <a:latin typeface="Meiryo UI" panose="020B0604030504040204" pitchFamily="50" charset="-128"/>
                <a:ea typeface="Meiryo UI" panose="020B0604030504040204" pitchFamily="50" charset="-128"/>
              </a:rPr>
              <a:t>利益誘引型のサイト</a:t>
            </a:r>
            <a:r>
              <a:rPr lang="en-US" altLang="ja-JP" sz="2000" b="1" i="0" u="none" strike="noStrike" baseline="0" dirty="0">
                <a:solidFill>
                  <a:schemeClr val="tx2"/>
                </a:solidFill>
                <a:latin typeface="Meiryo UI" panose="020B0604030504040204" pitchFamily="50" charset="-128"/>
                <a:ea typeface="Meiryo UI" panose="020B0604030504040204" pitchFamily="50" charset="-128"/>
              </a:rPr>
              <a:t>】</a:t>
            </a:r>
          </a:p>
          <a:p>
            <a:pPr algn="l"/>
            <a:endParaRPr lang="en-US" altLang="ja-JP" sz="2000" i="0" u="none" strike="noStrike" baseline="0" dirty="0">
              <a:latin typeface="Meiryo UI" panose="020B0604030504040204" pitchFamily="50" charset="-128"/>
              <a:ea typeface="Meiryo UI" panose="020B0604030504040204" pitchFamily="50" charset="-128"/>
            </a:endParaRPr>
          </a:p>
          <a:p>
            <a:pPr algn="l"/>
            <a:r>
              <a:rPr lang="ja-JP" altLang="en-US" sz="2000" i="0" u="sng" strike="noStrike" baseline="0" dirty="0">
                <a:solidFill>
                  <a:srgbClr val="FF0000"/>
                </a:solidFill>
                <a:latin typeface="Meiryo UI" panose="020B0604030504040204" pitchFamily="50" charset="-128"/>
                <a:ea typeface="Meiryo UI" panose="020B0604030504040204" pitchFamily="50" charset="-128"/>
              </a:rPr>
              <a:t>チャットで相談にのるだけのアルバイト</a:t>
            </a:r>
            <a:r>
              <a:rPr lang="ja-JP" altLang="en-US" sz="2000" i="0" u="none" strike="noStrike" baseline="0" dirty="0">
                <a:latin typeface="Meiryo UI" panose="020B0604030504040204" pitchFamily="50" charset="-128"/>
                <a:ea typeface="Meiryo UI" panose="020B0604030504040204" pitchFamily="50" charset="-128"/>
              </a:rPr>
              <a:t>で、相手からの報酬を受け取るための</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手続料を次々と支払わされた</a:t>
            </a:r>
            <a:r>
              <a:rPr lang="ja-JP" altLang="en-US" sz="2000" i="0" u="none" strike="noStrike" baseline="0" dirty="0">
                <a:latin typeface="Meiryo UI" panose="020B0604030504040204" pitchFamily="50" charset="-128"/>
                <a:ea typeface="Meiryo UI" panose="020B0604030504040204" pitchFamily="50" charset="-128"/>
              </a:rPr>
              <a:t>。</a:t>
            </a:r>
            <a:endParaRPr lang="en-US" altLang="ja-JP" sz="20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a:t>
            </a:r>
            <a:r>
              <a:rPr lang="en-US" altLang="ja-JP" sz="2000" i="0" u="none" strike="noStrike" baseline="0" dirty="0">
                <a:latin typeface="Meiryo UI" panose="020B0604030504040204" pitchFamily="50" charset="-128"/>
                <a:ea typeface="Meiryo UI" panose="020B0604030504040204" pitchFamily="50" charset="-128"/>
              </a:rPr>
              <a:t>10</a:t>
            </a:r>
            <a:r>
              <a:rPr lang="ja-JP" altLang="en-US" sz="2000" i="0" u="none" strike="noStrike" baseline="0" dirty="0">
                <a:latin typeface="Meiryo UI" panose="020B0604030504040204" pitchFamily="50" charset="-128"/>
                <a:ea typeface="Meiryo UI" panose="020B0604030504040204" pitchFamily="50" charset="-128"/>
              </a:rPr>
              <a:t>歳代女性）</a:t>
            </a:r>
            <a:endParaRPr lang="ja-JP" altLang="en-US" sz="2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63238342-D388-941C-2F0A-88A4479BBA3F}"/>
              </a:ext>
            </a:extLst>
          </p:cNvPr>
          <p:cNvSpPr txBox="1"/>
          <p:nvPr/>
        </p:nvSpPr>
        <p:spPr>
          <a:xfrm>
            <a:off x="5100320" y="652635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四角形: 角を丸くする 6">
            <a:extLst>
              <a:ext uri="{FF2B5EF4-FFF2-40B4-BE49-F238E27FC236}">
                <a16:creationId xmlns:a16="http://schemas.microsoft.com/office/drawing/2014/main" id="{3BEE65E9-B000-24BE-8928-8BA015FE839F}"/>
              </a:ext>
            </a:extLst>
          </p:cNvPr>
          <p:cNvSpPr/>
          <p:nvPr/>
        </p:nvSpPr>
        <p:spPr>
          <a:xfrm>
            <a:off x="4365181" y="3498573"/>
            <a:ext cx="735139" cy="20081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4">
            <a:extLst>
              <a:ext uri="{FF2B5EF4-FFF2-40B4-BE49-F238E27FC236}">
                <a16:creationId xmlns:a16="http://schemas.microsoft.com/office/drawing/2014/main" id="{97D2680F-EDAD-BE3F-B860-DB4746F53173}"/>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20</a:t>
            </a:fld>
            <a:endParaRPr lang="ja-JP" altLang="en-US" dirty="0"/>
          </a:p>
        </p:txBody>
      </p:sp>
    </p:spTree>
    <p:extLst>
      <p:ext uri="{BB962C8B-B14F-4D97-AF65-F5344CB8AC3E}">
        <p14:creationId xmlns:p14="http://schemas.microsoft.com/office/powerpoint/2010/main" val="345882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85FB42BC-DCB9-91EA-E288-08410E099947}"/>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怪しい副業・アルバイトのトラブル②</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10" name="Picture 5">
            <a:extLst>
              <a:ext uri="{FF2B5EF4-FFF2-40B4-BE49-F238E27FC236}">
                <a16:creationId xmlns:a16="http://schemas.microsoft.com/office/drawing/2014/main" id="{DACC1DE4-8A28-2300-A679-88403F74FA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98010"/>
            <a:ext cx="6327648" cy="46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a:extLst>
              <a:ext uri="{FF2B5EF4-FFF2-40B4-BE49-F238E27FC236}">
                <a16:creationId xmlns:a16="http://schemas.microsoft.com/office/drawing/2014/main" id="{2C6BA0CF-BED7-74DA-56D4-637FAB912E34}"/>
              </a:ext>
            </a:extLst>
          </p:cNvPr>
          <p:cNvSpPr txBox="1"/>
          <p:nvPr/>
        </p:nvSpPr>
        <p:spPr>
          <a:xfrm>
            <a:off x="6327647" y="1579036"/>
            <a:ext cx="2752344" cy="2246769"/>
          </a:xfrm>
          <a:prstGeom prst="rect">
            <a:avLst/>
          </a:prstGeom>
          <a:noFill/>
        </p:spPr>
        <p:txBody>
          <a:bodyPr wrap="square">
            <a:spAutoFit/>
          </a:bodyPr>
          <a:lstStyle/>
          <a:p>
            <a:pPr algn="l"/>
            <a:r>
              <a:rPr lang="en-US" altLang="ja-JP" sz="20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000" b="1" i="0" u="none" strike="noStrike" baseline="0" dirty="0">
                <a:solidFill>
                  <a:schemeClr val="tx2"/>
                </a:solidFill>
                <a:latin typeface="Meiryo UI" panose="020B0604030504040204" pitchFamily="50" charset="-128"/>
                <a:ea typeface="Meiryo UI" panose="020B0604030504040204" pitchFamily="50" charset="-128"/>
              </a:rPr>
              <a:t>荷受代行・荷物転送</a:t>
            </a:r>
            <a:r>
              <a:rPr lang="en-US" altLang="ja-JP" sz="2000" b="1" i="0" u="none" strike="noStrike" baseline="0" dirty="0">
                <a:solidFill>
                  <a:schemeClr val="tx2"/>
                </a:solidFill>
                <a:latin typeface="Meiryo UI" panose="020B0604030504040204" pitchFamily="50" charset="-128"/>
                <a:ea typeface="Meiryo UI" panose="020B0604030504040204" pitchFamily="50" charset="-128"/>
              </a:rPr>
              <a:t>】</a:t>
            </a:r>
          </a:p>
          <a:p>
            <a:pPr algn="l"/>
            <a:endParaRPr lang="en-US" altLang="ja-JP" sz="20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「荷受代行」をしたら、</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自分名義でスマートフォン６台を購入されており、請求書が届いた</a:t>
            </a:r>
            <a:r>
              <a:rPr lang="ja-JP" altLang="en-US" sz="2000" i="0" u="none" strike="noStrike" baseline="0" dirty="0">
                <a:latin typeface="Meiryo UI" panose="020B0604030504040204" pitchFamily="50" charset="-128"/>
                <a:ea typeface="Meiryo UI" panose="020B0604030504040204" pitchFamily="50" charset="-128"/>
              </a:rPr>
              <a:t>。</a:t>
            </a:r>
            <a:endParaRPr lang="en-US" altLang="ja-JP" sz="20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a:t>
            </a:r>
            <a:r>
              <a:rPr lang="en-US" altLang="ja-JP" sz="2000" i="0" u="none" strike="noStrike" baseline="0" dirty="0">
                <a:latin typeface="Meiryo UI" panose="020B0604030504040204" pitchFamily="50" charset="-128"/>
                <a:ea typeface="Meiryo UI" panose="020B0604030504040204" pitchFamily="50" charset="-128"/>
              </a:rPr>
              <a:t>20</a:t>
            </a:r>
            <a:r>
              <a:rPr lang="ja-JP" altLang="en-US" sz="2000" i="0" u="none" strike="noStrike" baseline="0" dirty="0">
                <a:latin typeface="Meiryo UI" panose="020B0604030504040204" pitchFamily="50" charset="-128"/>
                <a:ea typeface="Meiryo UI" panose="020B0604030504040204" pitchFamily="50" charset="-128"/>
              </a:rPr>
              <a:t>歳代女性）</a:t>
            </a:r>
            <a:endParaRPr lang="ja-JP" altLang="en-US" sz="2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AC14ABA-E5EE-2F57-1945-C4881853345A}"/>
              </a:ext>
            </a:extLst>
          </p:cNvPr>
          <p:cNvSpPr txBox="1"/>
          <p:nvPr/>
        </p:nvSpPr>
        <p:spPr>
          <a:xfrm>
            <a:off x="5375701" y="6552680"/>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4">
            <a:extLst>
              <a:ext uri="{FF2B5EF4-FFF2-40B4-BE49-F238E27FC236}">
                <a16:creationId xmlns:a16="http://schemas.microsoft.com/office/drawing/2014/main" id="{08F388ED-1F9D-35A7-81CE-F114034FC0A4}"/>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21</a:t>
            </a:fld>
            <a:endParaRPr lang="ja-JP" altLang="en-US" dirty="0"/>
          </a:p>
        </p:txBody>
      </p:sp>
    </p:spTree>
    <p:extLst>
      <p:ext uri="{BB962C8B-B14F-4D97-AF65-F5344CB8AC3E}">
        <p14:creationId xmlns:p14="http://schemas.microsoft.com/office/powerpoint/2010/main" val="37809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A83FFC11-898C-28EF-4CFC-59346F72D5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05" y="969962"/>
            <a:ext cx="901858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テキスト ボックス 8">
            <a:extLst>
              <a:ext uri="{FF2B5EF4-FFF2-40B4-BE49-F238E27FC236}">
                <a16:creationId xmlns:a16="http://schemas.microsoft.com/office/drawing/2014/main" id="{72DC5D16-7ABF-408E-956B-51159B33B181}"/>
              </a:ext>
            </a:extLst>
          </p:cNvPr>
          <p:cNvSpPr txBox="1"/>
          <p:nvPr/>
        </p:nvSpPr>
        <p:spPr>
          <a:xfrm>
            <a:off x="5285642" y="649249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男性も増加！脱毛エステのトラブル①</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四角形: 角を丸くする 1">
            <a:extLst>
              <a:ext uri="{FF2B5EF4-FFF2-40B4-BE49-F238E27FC236}">
                <a16:creationId xmlns:a16="http://schemas.microsoft.com/office/drawing/2014/main" id="{DA0ACF40-C265-9D55-4EAE-954E2F129926}"/>
              </a:ext>
            </a:extLst>
          </p:cNvPr>
          <p:cNvSpPr/>
          <p:nvPr/>
        </p:nvSpPr>
        <p:spPr>
          <a:xfrm>
            <a:off x="5577662" y="1618783"/>
            <a:ext cx="975538" cy="372537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22</a:t>
            </a:fld>
            <a:endParaRPr lang="ja-JP" altLang="en-US" dirty="0"/>
          </a:p>
        </p:txBody>
      </p:sp>
      <p:sp>
        <p:nvSpPr>
          <p:cNvPr id="16" name="テキスト ボックス 15">
            <a:extLst>
              <a:ext uri="{FF2B5EF4-FFF2-40B4-BE49-F238E27FC236}">
                <a16:creationId xmlns:a16="http://schemas.microsoft.com/office/drawing/2014/main" id="{2AF697F1-6AD6-DF10-6D83-D06F8D32324A}"/>
              </a:ext>
            </a:extLst>
          </p:cNvPr>
          <p:cNvSpPr txBox="1"/>
          <p:nvPr/>
        </p:nvSpPr>
        <p:spPr>
          <a:xfrm>
            <a:off x="6283932" y="5861679"/>
            <a:ext cx="3449516"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日までの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PIO-NET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登録分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906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男性も増加！脱毛エステのトラブル②</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6" name="グループ化 25">
            <a:extLst>
              <a:ext uri="{FF2B5EF4-FFF2-40B4-BE49-F238E27FC236}">
                <a16:creationId xmlns:a16="http://schemas.microsoft.com/office/drawing/2014/main" id="{B723CE73-B797-73D6-D881-95E4231D0CDB}"/>
              </a:ext>
            </a:extLst>
          </p:cNvPr>
          <p:cNvGrpSpPr/>
          <p:nvPr/>
        </p:nvGrpSpPr>
        <p:grpSpPr>
          <a:xfrm>
            <a:off x="306253" y="1011049"/>
            <a:ext cx="8531492" cy="2381935"/>
            <a:chOff x="306254" y="822960"/>
            <a:chExt cx="8531492" cy="2543759"/>
          </a:xfrm>
        </p:grpSpPr>
        <p:sp>
          <p:nvSpPr>
            <p:cNvPr id="24" name="四角形: 角を丸くする 23">
              <a:extLst>
                <a:ext uri="{FF2B5EF4-FFF2-40B4-BE49-F238E27FC236}">
                  <a16:creationId xmlns:a16="http://schemas.microsoft.com/office/drawing/2014/main" id="{B44A66E8-3667-3218-B4CB-B2CF05B841E2}"/>
                </a:ext>
              </a:extLst>
            </p:cNvPr>
            <p:cNvSpPr/>
            <p:nvPr/>
          </p:nvSpPr>
          <p:spPr>
            <a:xfrm>
              <a:off x="306254" y="822960"/>
              <a:ext cx="8531492" cy="2543759"/>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042322F-E501-43A6-CE70-91E38F93755F}"/>
                </a:ext>
              </a:extLst>
            </p:cNvPr>
            <p:cNvSpPr txBox="1"/>
            <p:nvPr/>
          </p:nvSpPr>
          <p:spPr>
            <a:xfrm>
              <a:off x="306254" y="1007900"/>
              <a:ext cx="8346004" cy="2000548"/>
            </a:xfrm>
            <a:prstGeom prst="rect">
              <a:avLst/>
            </a:prstGeom>
            <a:noFill/>
          </p:spPr>
          <p:txBody>
            <a:bodyPr wrap="square">
              <a:spAutoFit/>
            </a:bodyPr>
            <a:lstStyle/>
            <a:p>
              <a:pPr algn="l"/>
              <a:r>
                <a:rPr lang="en-US" altLang="ja-JP" sz="2400" b="1" dirty="0">
                  <a:solidFill>
                    <a:schemeClr val="tx2"/>
                  </a:solidFill>
                  <a:latin typeface="Meiryo UI" panose="020B0604030504040204" pitchFamily="50" charset="-128"/>
                  <a:ea typeface="Meiryo UI" panose="020B0604030504040204" pitchFamily="50" charset="-128"/>
                </a:rPr>
                <a:t>【</a:t>
              </a:r>
              <a:r>
                <a:rPr lang="ja-JP" altLang="en-US" sz="2400" b="1" dirty="0">
                  <a:solidFill>
                    <a:schemeClr val="tx2"/>
                  </a:solidFill>
                  <a:latin typeface="Meiryo UI" panose="020B0604030504040204" pitchFamily="50" charset="-128"/>
                  <a:ea typeface="Meiryo UI" panose="020B0604030504040204" pitchFamily="50" charset="-128"/>
                </a:rPr>
                <a:t>事例１</a:t>
              </a:r>
              <a:r>
                <a:rPr lang="en-US" altLang="ja-JP" sz="2400" b="1" dirty="0">
                  <a:solidFill>
                    <a:schemeClr val="tx2"/>
                  </a:solidFill>
                  <a:latin typeface="Meiryo UI" panose="020B0604030504040204" pitchFamily="50" charset="-128"/>
                  <a:ea typeface="Meiryo UI" panose="020B0604030504040204" pitchFamily="50" charset="-128"/>
                </a:rPr>
                <a:t>】</a:t>
              </a:r>
              <a:r>
                <a:rPr lang="ja-JP" altLang="en-US" sz="2400" b="1" dirty="0">
                  <a:solidFill>
                    <a:schemeClr val="tx2"/>
                  </a:solidFill>
                  <a:latin typeface="Meiryo UI" panose="020B0604030504040204" pitchFamily="50" charset="-128"/>
                  <a:ea typeface="Meiryo UI" panose="020B0604030504040204" pitchFamily="50" charset="-128"/>
                </a:rPr>
                <a:t>広告のコースを希望したが、高額コースに</a:t>
              </a:r>
              <a:r>
                <a:rPr lang="en-US" altLang="ja-JP" sz="2400" b="1" dirty="0">
                  <a:solidFill>
                    <a:schemeClr val="tx2"/>
                  </a:solidFill>
                  <a:latin typeface="Meiryo UI" panose="020B0604030504040204" pitchFamily="50" charset="-128"/>
                  <a:ea typeface="Meiryo UI" panose="020B0604030504040204" pitchFamily="50" charset="-128"/>
                </a:rPr>
                <a:t>…</a:t>
              </a:r>
            </a:p>
            <a:p>
              <a:pPr algn="l">
                <a:lnSpc>
                  <a:spcPts val="2400"/>
                </a:lnSpc>
              </a:pPr>
              <a:endParaRPr lang="en-US" altLang="ja-JP" sz="2000" dirty="0">
                <a:solidFill>
                  <a:schemeClr val="tx2"/>
                </a:solidFill>
                <a:latin typeface="Meiryo UI" panose="020B0604030504040204" pitchFamily="50" charset="-128"/>
                <a:ea typeface="Meiryo UI" panose="020B0604030504040204" pitchFamily="50" charset="-128"/>
              </a:endParaRPr>
            </a:p>
            <a:p>
              <a:pPr algn="l">
                <a:lnSpc>
                  <a:spcPts val="2400"/>
                </a:lnSpc>
              </a:pPr>
              <a:r>
                <a:rPr lang="ja-JP" altLang="en-US" sz="2000" dirty="0">
                  <a:latin typeface="Meiryo UI" panose="020B0604030504040204" pitchFamily="50" charset="-128"/>
                  <a:ea typeface="Meiryo UI" panose="020B0604030504040204" pitchFamily="50" charset="-128"/>
                </a:rPr>
                <a:t>「ひげ脱毛が月額約</a:t>
              </a:r>
              <a:r>
                <a:rPr lang="en-US" altLang="ja-JP" sz="2000" dirty="0">
                  <a:latin typeface="Meiryo UI" panose="020B0604030504040204" pitchFamily="50" charset="-128"/>
                  <a:ea typeface="Meiryo UI" panose="020B0604030504040204" pitchFamily="50" charset="-128"/>
                </a:rPr>
                <a:t>1,000</a:t>
              </a:r>
              <a:r>
                <a:rPr lang="ja-JP" altLang="en-US" sz="2000" dirty="0">
                  <a:latin typeface="Meiryo UI" panose="020B0604030504040204" pitchFamily="50" charset="-128"/>
                  <a:ea typeface="Meiryo UI" panose="020B0604030504040204" pitchFamily="50" charset="-128"/>
                </a:rPr>
                <a:t>円」という広告を見て、エステサロンでそのコースを希望したが、</a:t>
              </a:r>
              <a:r>
                <a:rPr lang="ja-JP" altLang="en-US" sz="2000" u="sng" dirty="0">
                  <a:solidFill>
                    <a:srgbClr val="FF0000"/>
                  </a:solidFill>
                  <a:latin typeface="Meiryo UI" panose="020B0604030504040204" pitchFamily="50" charset="-128"/>
                  <a:ea typeface="Meiryo UI" panose="020B0604030504040204" pitchFamily="50" charset="-128"/>
                </a:rPr>
                <a:t>約</a:t>
              </a:r>
              <a:r>
                <a:rPr lang="en-US" altLang="ja-JP" sz="2000" u="sng" dirty="0">
                  <a:solidFill>
                    <a:srgbClr val="FF0000"/>
                  </a:solidFill>
                  <a:latin typeface="Meiryo UI" panose="020B0604030504040204" pitchFamily="50" charset="-128"/>
                  <a:ea typeface="Meiryo UI" panose="020B0604030504040204" pitchFamily="50" charset="-128"/>
                </a:rPr>
                <a:t>50</a:t>
              </a:r>
              <a:r>
                <a:rPr lang="ja-JP" altLang="en-US" sz="2000" u="sng" dirty="0">
                  <a:solidFill>
                    <a:srgbClr val="FF0000"/>
                  </a:solidFill>
                  <a:latin typeface="Meiryo UI" panose="020B0604030504040204" pitchFamily="50" charset="-128"/>
                  <a:ea typeface="Meiryo UI" panose="020B0604030504040204" pitchFamily="50" charset="-128"/>
                </a:rPr>
                <a:t>万円のコースを勧められ、「納得のいく脱毛をする場合は、これぐらいの料金がかかる」と言われ、契約してしまった</a:t>
              </a:r>
              <a:r>
                <a:rPr lang="ja-JP" altLang="en-US" sz="2000" dirty="0">
                  <a:latin typeface="Meiryo UI" panose="020B0604030504040204" pitchFamily="50" charset="-128"/>
                  <a:ea typeface="Meiryo UI" panose="020B0604030504040204" pitchFamily="50" charset="-128"/>
                </a:rPr>
                <a:t>。学生のため支払っていくことが難しく、クーリング・オフしたい。</a:t>
              </a:r>
              <a:r>
                <a:rPr lang="zh-CN" altLang="en-US" sz="2000" dirty="0">
                  <a:latin typeface="Meiryo UI" panose="020B0604030504040204" pitchFamily="50" charset="-128"/>
                  <a:ea typeface="Meiryo UI" panose="020B0604030504040204" pitchFamily="50" charset="-128"/>
                </a:rPr>
                <a:t>（</a:t>
              </a:r>
              <a:r>
                <a:rPr lang="en-US" altLang="zh-CN" sz="2000" dirty="0">
                  <a:latin typeface="Meiryo UI" panose="020B0604030504040204" pitchFamily="50" charset="-128"/>
                  <a:ea typeface="Meiryo UI" panose="020B0604030504040204" pitchFamily="50" charset="-128"/>
                </a:rPr>
                <a:t>20</a:t>
              </a:r>
              <a:r>
                <a:rPr lang="zh-CN" altLang="en-US" sz="2000" dirty="0">
                  <a:latin typeface="Meiryo UI" panose="020B0604030504040204" pitchFamily="50" charset="-128"/>
                  <a:ea typeface="Meiryo UI" panose="020B0604030504040204" pitchFamily="50" charset="-128"/>
                </a:rPr>
                <a:t>歳代男性学生）</a:t>
              </a:r>
              <a:endParaRPr lang="ja-JP" altLang="en-US" sz="2000" dirty="0">
                <a:latin typeface="Meiryo UI" panose="020B0604030504040204" pitchFamily="50" charset="-128"/>
                <a:ea typeface="Meiryo UI" panose="020B0604030504040204" pitchFamily="50" charset="-128"/>
              </a:endParaRPr>
            </a:p>
          </p:txBody>
        </p:sp>
      </p:grpSp>
      <p:grpSp>
        <p:nvGrpSpPr>
          <p:cNvPr id="27" name="グループ化 26">
            <a:extLst>
              <a:ext uri="{FF2B5EF4-FFF2-40B4-BE49-F238E27FC236}">
                <a16:creationId xmlns:a16="http://schemas.microsoft.com/office/drawing/2014/main" id="{4B44F681-219E-0A63-93BD-363687F230E5}"/>
              </a:ext>
            </a:extLst>
          </p:cNvPr>
          <p:cNvGrpSpPr/>
          <p:nvPr/>
        </p:nvGrpSpPr>
        <p:grpSpPr>
          <a:xfrm>
            <a:off x="306254" y="3723285"/>
            <a:ext cx="8601553" cy="2526215"/>
            <a:chOff x="232053" y="3486798"/>
            <a:chExt cx="8601553" cy="2785986"/>
          </a:xfrm>
          <a:noFill/>
        </p:grpSpPr>
        <p:sp>
          <p:nvSpPr>
            <p:cNvPr id="25" name="四角形: 角を丸くする 24">
              <a:extLst>
                <a:ext uri="{FF2B5EF4-FFF2-40B4-BE49-F238E27FC236}">
                  <a16:creationId xmlns:a16="http://schemas.microsoft.com/office/drawing/2014/main" id="{705CBB7B-8EBB-5462-9907-D0D49260BFC0}"/>
                </a:ext>
              </a:extLst>
            </p:cNvPr>
            <p:cNvSpPr/>
            <p:nvPr/>
          </p:nvSpPr>
          <p:spPr>
            <a:xfrm>
              <a:off x="232053" y="3486798"/>
              <a:ext cx="8601553" cy="2785986"/>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CABD398-228F-7BD8-3AE9-B0C90F5E8206}"/>
                </a:ext>
              </a:extLst>
            </p:cNvPr>
            <p:cNvSpPr txBox="1"/>
            <p:nvPr/>
          </p:nvSpPr>
          <p:spPr>
            <a:xfrm>
              <a:off x="310392" y="3627944"/>
              <a:ext cx="8376996" cy="2277547"/>
            </a:xfrm>
            <a:prstGeom prst="rect">
              <a:avLst/>
            </a:prstGeom>
            <a:grpFill/>
          </p:spPr>
          <p:txBody>
            <a:bodyPr wrap="square">
              <a:spAutoFit/>
            </a:bodyPr>
            <a:lstStyle/>
            <a:p>
              <a:pPr algn="l"/>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事例２</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体験後に強引に契約を迫られ</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p>
            <a:p>
              <a:pPr algn="l"/>
              <a:endParaRPr lang="en-US" altLang="ja-JP" sz="18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脱毛エステの体験に行き、担当者から契約を勧められた。</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自分は体験だけのつもりだと断ったが、「信販会社からハガキが届いたときに解約すれば費用なしで解約できる」と強引に勧誘され、契約してしまった</a:t>
              </a:r>
              <a:r>
                <a:rPr lang="ja-JP" altLang="en-US" sz="2000" i="0" u="none" strike="noStrike" baseline="0" dirty="0">
                  <a:latin typeface="Meiryo UI" panose="020B0604030504040204" pitchFamily="50" charset="-128"/>
                  <a:ea typeface="Meiryo UI" panose="020B0604030504040204" pitchFamily="50" charset="-128"/>
                </a:rPr>
                <a:t>。ハガキが届いたため、エステ店に連絡すると、「クーリング・オフ期間が過ぎているため、解約には手数料がかかる」と言われた。担当者の説明と違うため納得できない。</a:t>
              </a:r>
              <a:r>
                <a:rPr lang="zh-CN" altLang="en-US" sz="2000" i="0" u="none" strike="noStrike" baseline="0" dirty="0">
                  <a:latin typeface="Meiryo UI" panose="020B0604030504040204" pitchFamily="50" charset="-128"/>
                  <a:ea typeface="Meiryo UI" panose="020B0604030504040204" pitchFamily="50" charset="-128"/>
                </a:rPr>
                <a:t>（</a:t>
              </a:r>
              <a:r>
                <a:rPr lang="en-US" altLang="zh-CN" sz="2000" i="0" u="none" strike="noStrike" baseline="0" dirty="0">
                  <a:latin typeface="Meiryo UI" panose="020B0604030504040204" pitchFamily="50" charset="-128"/>
                  <a:ea typeface="Meiryo UI" panose="020B0604030504040204" pitchFamily="50" charset="-128"/>
                </a:rPr>
                <a:t>20</a:t>
              </a:r>
              <a:r>
                <a:rPr lang="zh-CN" altLang="en-US" sz="2000" i="0" u="none" strike="noStrike" baseline="0" dirty="0">
                  <a:latin typeface="Meiryo UI" panose="020B0604030504040204" pitchFamily="50" charset="-128"/>
                  <a:ea typeface="Meiryo UI" panose="020B0604030504040204" pitchFamily="50" charset="-128"/>
                </a:rPr>
                <a:t>歳代男性学生）</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DA465FAD-8594-0575-95E6-B174F8A70B62}"/>
              </a:ext>
            </a:extLst>
          </p:cNvPr>
          <p:cNvSpPr txBox="1"/>
          <p:nvPr/>
        </p:nvSpPr>
        <p:spPr>
          <a:xfrm>
            <a:off x="5285642" y="649249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FAD42943-0AAB-2425-E104-93C48BB8DAD0}"/>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23</a:t>
            </a:fld>
            <a:endParaRPr lang="ja-JP" altLang="en-US" dirty="0"/>
          </a:p>
        </p:txBody>
      </p:sp>
    </p:spTree>
    <p:extLst>
      <p:ext uri="{BB962C8B-B14F-4D97-AF65-F5344CB8AC3E}">
        <p14:creationId xmlns:p14="http://schemas.microsoft.com/office/powerpoint/2010/main" val="25215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287894" y="-19942"/>
            <a:ext cx="560443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困ったら相談しましょう</a:t>
            </a:r>
          </a:p>
        </p:txBody>
      </p:sp>
      <p:sp>
        <p:nvSpPr>
          <p:cNvPr id="29" name="下矢印 28"/>
          <p:cNvSpPr/>
          <p:nvPr/>
        </p:nvSpPr>
        <p:spPr>
          <a:xfrm>
            <a:off x="3359400" y="2700209"/>
            <a:ext cx="1723542" cy="388707"/>
          </a:xfrm>
          <a:prstGeom prst="downArrow">
            <a:avLst/>
          </a:prstGeom>
          <a:solidFill>
            <a:schemeClr val="tx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825151-56DB-4F01-AF2A-ECEB6C0331C1}"/>
              </a:ext>
            </a:extLst>
          </p:cNvPr>
          <p:cNvGrpSpPr/>
          <p:nvPr/>
        </p:nvGrpSpPr>
        <p:grpSpPr>
          <a:xfrm>
            <a:off x="117836" y="3208762"/>
            <a:ext cx="8855257" cy="2099626"/>
            <a:chOff x="406515" y="3155736"/>
            <a:chExt cx="8335568" cy="2099626"/>
          </a:xfrm>
        </p:grpSpPr>
        <p:sp>
          <p:nvSpPr>
            <p:cNvPr id="30" name="角丸四角形 29"/>
            <p:cNvSpPr/>
            <p:nvPr/>
          </p:nvSpPr>
          <p:spPr>
            <a:xfrm>
              <a:off x="406515" y="3155736"/>
              <a:ext cx="8248650" cy="209962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6593" y="3380904"/>
              <a:ext cx="8175490" cy="143037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消費トラブル等の相談窓口の電話番号は</a:t>
              </a:r>
            </a:p>
            <a:p>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番（いやや！）</a:t>
              </a: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　身近な消費生活センター</a:t>
              </a:r>
            </a:p>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や消費生活相談窓口を案内してくれます。</a:t>
              </a:r>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4937105" y="4814055"/>
              <a:ext cx="3602393"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相談は無料。土日祝もつながります。</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9912BA36-AEEB-4266-80D8-77165D49EB90}"/>
              </a:ext>
            </a:extLst>
          </p:cNvPr>
          <p:cNvGrpSpPr/>
          <p:nvPr/>
        </p:nvGrpSpPr>
        <p:grpSpPr>
          <a:xfrm>
            <a:off x="550707" y="5509332"/>
            <a:ext cx="5256557" cy="1217129"/>
            <a:chOff x="561996" y="5338631"/>
            <a:chExt cx="4876779" cy="1217129"/>
          </a:xfrm>
        </p:grpSpPr>
        <p:grpSp>
          <p:nvGrpSpPr>
            <p:cNvPr id="4" name="グループ化 3">
              <a:extLst>
                <a:ext uri="{FF2B5EF4-FFF2-40B4-BE49-F238E27FC236}">
                  <a16:creationId xmlns:a16="http://schemas.microsoft.com/office/drawing/2014/main" id="{248E7E55-D6DF-4213-A680-7FCA698167E6}"/>
                </a:ext>
              </a:extLst>
            </p:cNvPr>
            <p:cNvGrpSpPr/>
            <p:nvPr/>
          </p:nvGrpSpPr>
          <p:grpSpPr>
            <a:xfrm>
              <a:off x="561996" y="5338631"/>
              <a:ext cx="4876779" cy="1217129"/>
              <a:chOff x="561996" y="5338631"/>
              <a:chExt cx="4876779" cy="1217129"/>
            </a:xfrm>
          </p:grpSpPr>
          <p:pic>
            <p:nvPicPr>
              <p:cNvPr id="37" name="図 36"/>
              <p:cNvPicPr>
                <a:picLocks noChangeAspect="1"/>
              </p:cNvPicPr>
              <p:nvPr/>
            </p:nvPicPr>
            <p:blipFill rotWithShape="1">
              <a:blip r:embed="rId2" cstate="print">
                <a:extLst>
                  <a:ext uri="{28A0092B-C50C-407E-A947-70E740481C1C}">
                    <a14:useLocalDpi xmlns:a14="http://schemas.microsoft.com/office/drawing/2010/main" val="0"/>
                  </a:ext>
                </a:extLst>
              </a:blip>
              <a:srcRect b="23542"/>
              <a:stretch/>
            </p:blipFill>
            <p:spPr>
              <a:xfrm flipH="1">
                <a:off x="561996" y="5373527"/>
                <a:ext cx="824630" cy="1117094"/>
              </a:xfrm>
              <a:prstGeom prst="rect">
                <a:avLst/>
              </a:prstGeom>
            </p:spPr>
          </p:pic>
          <p:sp>
            <p:nvSpPr>
              <p:cNvPr id="38" name="角丸四角形吹き出し 37"/>
              <p:cNvSpPr/>
              <p:nvPr/>
            </p:nvSpPr>
            <p:spPr>
              <a:xfrm>
                <a:off x="1635954" y="5338631"/>
                <a:ext cx="3802821" cy="1217129"/>
              </a:xfrm>
              <a:prstGeom prst="wedgeRoundRectCallout">
                <a:avLst>
                  <a:gd name="adj1" fmla="val -56198"/>
                  <a:gd name="adj2" fmla="val 2960"/>
                  <a:gd name="adj3" fmla="val 16667"/>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9" name="正方形/長方形 38"/>
            <p:cNvSpPr/>
            <p:nvPr/>
          </p:nvSpPr>
          <p:spPr>
            <a:xfrm>
              <a:off x="1848289" y="5478937"/>
              <a:ext cx="3588522" cy="906274"/>
            </a:xfrm>
            <a:prstGeom prst="rect">
              <a:avLst/>
            </a:prstGeom>
          </p:spPr>
          <p:txBody>
            <a:bodyPr wrap="square">
              <a:spAutoFit/>
            </a:bodyPr>
            <a:lstStyle/>
            <a:p>
              <a:pPr lvl="0">
                <a:lnSpc>
                  <a:spcPts val="3400"/>
                </a:lnSpc>
              </a:pPr>
              <a:r>
                <a:rPr lang="ja-JP" altLang="en-US" sz="2000" b="1" dirty="0">
                  <a:solidFill>
                    <a:srgbClr val="17375E"/>
                  </a:solidFill>
                  <a:latin typeface="Meiryo UI" panose="020B0604030504040204" pitchFamily="50" charset="-128"/>
                  <a:ea typeface="Meiryo UI" panose="020B0604030504040204" pitchFamily="50" charset="-128"/>
                </a:rPr>
                <a:t>困ったらひとりで悩まずに消費生活センターなどに相談しましょう。</a:t>
              </a:r>
            </a:p>
          </p:txBody>
        </p:sp>
      </p:grpSp>
      <p:grpSp>
        <p:nvGrpSpPr>
          <p:cNvPr id="2" name="グループ化 1">
            <a:extLst>
              <a:ext uri="{FF2B5EF4-FFF2-40B4-BE49-F238E27FC236}">
                <a16:creationId xmlns:a16="http://schemas.microsoft.com/office/drawing/2014/main" id="{7DF581BE-26DD-447F-9270-656C34911A44}"/>
              </a:ext>
            </a:extLst>
          </p:cNvPr>
          <p:cNvGrpSpPr/>
          <p:nvPr/>
        </p:nvGrpSpPr>
        <p:grpSpPr>
          <a:xfrm>
            <a:off x="929216" y="875789"/>
            <a:ext cx="8100789" cy="2347998"/>
            <a:chOff x="859743" y="875789"/>
            <a:chExt cx="8100789" cy="2347998"/>
          </a:xfrm>
        </p:grpSpPr>
        <p:pic>
          <p:nvPicPr>
            <p:cNvPr id="46" name="図 45"/>
            <p:cNvPicPr>
              <a:picLocks noChangeAspect="1"/>
            </p:cNvPicPr>
            <p:nvPr/>
          </p:nvPicPr>
          <p:blipFill rotWithShape="1">
            <a:blip r:embed="rId3" cstate="screen">
              <a:extLst>
                <a:ext uri="{28A0092B-C50C-407E-A947-70E740481C1C}">
                  <a14:useLocalDpi xmlns:a14="http://schemas.microsoft.com/office/drawing/2010/main"/>
                </a:ext>
              </a:extLst>
            </a:blip>
            <a:srcRect r="2541" b="736"/>
            <a:stretch/>
          </p:blipFill>
          <p:spPr>
            <a:xfrm>
              <a:off x="859743" y="875789"/>
              <a:ext cx="6245268" cy="1704574"/>
            </a:xfrm>
            <a:prstGeom prst="round2DiagRect">
              <a:avLst>
                <a:gd name="adj1" fmla="val 30295"/>
                <a:gd name="adj2" fmla="val 27999"/>
              </a:avLst>
            </a:prstGeom>
          </p:spPr>
        </p:pic>
        <p:sp>
          <p:nvSpPr>
            <p:cNvPr id="40" name="テキスト ボックス 39"/>
            <p:cNvSpPr txBox="1"/>
            <p:nvPr/>
          </p:nvSpPr>
          <p:spPr>
            <a:xfrm>
              <a:off x="2042134" y="1153197"/>
              <a:ext cx="4019579" cy="1077218"/>
            </a:xfrm>
            <a:prstGeom prst="rect">
              <a:avLst/>
            </a:prstGeom>
            <a:noFill/>
          </p:spPr>
          <p:txBody>
            <a:bodyPr wrap="square" rtlCol="0">
              <a:spAutoFit/>
            </a:bodyPr>
            <a:lstStyle/>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困ったことになった・・・</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トラブルにあった・・・</a:t>
              </a:r>
            </a:p>
          </p:txBody>
        </p:sp>
        <p:pic>
          <p:nvPicPr>
            <p:cNvPr id="48" name="図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4746" y="997657"/>
              <a:ext cx="2375786" cy="2226130"/>
            </a:xfrm>
            <a:prstGeom prst="rect">
              <a:avLst/>
            </a:prstGeom>
          </p:spPr>
        </p:pic>
      </p:gr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24</a:t>
            </a:fld>
            <a:endParaRPr lang="ja-JP" altLang="en-US" dirty="0"/>
          </a:p>
        </p:txBody>
      </p:sp>
    </p:spTree>
    <p:extLst>
      <p:ext uri="{BB962C8B-B14F-4D97-AF65-F5344CB8AC3E}">
        <p14:creationId xmlns:p14="http://schemas.microsoft.com/office/powerpoint/2010/main" val="28516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C0CA4D0-77CB-4064-9D58-88E443092090}"/>
              </a:ext>
            </a:extLst>
          </p:cNvPr>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「ク－リング・オフ」って何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 name="グループ化 1">
            <a:extLst>
              <a:ext uri="{FF2B5EF4-FFF2-40B4-BE49-F238E27FC236}">
                <a16:creationId xmlns:a16="http://schemas.microsoft.com/office/drawing/2014/main" id="{3DEE0142-7F52-409C-85D4-B923262B45EE}"/>
              </a:ext>
            </a:extLst>
          </p:cNvPr>
          <p:cNvGrpSpPr/>
          <p:nvPr/>
        </p:nvGrpSpPr>
        <p:grpSpPr>
          <a:xfrm>
            <a:off x="346261" y="1092180"/>
            <a:ext cx="8597468" cy="1819248"/>
            <a:chOff x="346261" y="1092180"/>
            <a:chExt cx="8597468" cy="1819248"/>
          </a:xfrm>
        </p:grpSpPr>
        <p:sp>
          <p:nvSpPr>
            <p:cNvPr id="30" name="正方形/長方形 29"/>
            <p:cNvSpPr/>
            <p:nvPr/>
          </p:nvSpPr>
          <p:spPr>
            <a:xfrm>
              <a:off x="346261" y="1092180"/>
              <a:ext cx="711090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契約をする前には、</a:t>
              </a:r>
              <a:r>
                <a:rPr lang="ja-JP" altLang="en-US" sz="44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から契約しましょう。</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6142" y="1327369"/>
              <a:ext cx="1287587" cy="1584059"/>
            </a:xfrm>
            <a:prstGeom prst="rect">
              <a:avLst/>
            </a:prstGeom>
          </p:spPr>
        </p:pic>
      </p:grpSp>
      <p:sp>
        <p:nvSpPr>
          <p:cNvPr id="23" name="正方形/長方形 22"/>
          <p:cNvSpPr/>
          <p:nvPr/>
        </p:nvSpPr>
        <p:spPr>
          <a:xfrm>
            <a:off x="4874852" y="3954636"/>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u="sng"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4728862" y="3482492"/>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C3A14B3C-3A8D-4F91-8CCD-9DC0E2E1FB9E}"/>
              </a:ext>
            </a:extLst>
          </p:cNvPr>
          <p:cNvGrpSpPr/>
          <p:nvPr/>
        </p:nvGrpSpPr>
        <p:grpSpPr>
          <a:xfrm>
            <a:off x="146318" y="3144097"/>
            <a:ext cx="8851364" cy="3531340"/>
            <a:chOff x="154546" y="3362310"/>
            <a:chExt cx="8834907" cy="2542982"/>
          </a:xfrm>
        </p:grpSpPr>
        <p:sp>
          <p:nvSpPr>
            <p:cNvPr id="22" name="角丸四角形 21"/>
            <p:cNvSpPr/>
            <p:nvPr/>
          </p:nvSpPr>
          <p:spPr>
            <a:xfrm>
              <a:off x="154546" y="3380112"/>
              <a:ext cx="8834907" cy="252518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42777" y="3362310"/>
              <a:ext cx="8692824"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en-US" altLang="ja-JP" sz="3200" b="1" dirty="0">
                <a:solidFill>
                  <a:schemeClr val="tx2"/>
                </a:solidFill>
                <a:latin typeface="Meiryo UI" panose="020B0604030504040204" pitchFamily="50" charset="-128"/>
                <a:ea typeface="Meiryo UI" panose="020B0604030504040204" pitchFamily="50" charset="-128"/>
                <a:cs typeface="ヒラギノ丸ゴ Pro W4"/>
              </a:endParaRPr>
            </a:p>
            <a:p>
              <a:pPr lvl="0" defTabSz="457200">
                <a:lnSpc>
                  <a:spcPct val="110000"/>
                </a:lnSpc>
                <a:defRPr/>
              </a:pP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　ク－リング・オフ</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(Cooling off)</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は、「頭を冷やして、考え直す」という意味があります。</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一定の期間内であれば、理由を問わず契約を解消</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できるしくみです。　　</a:t>
              </a:r>
            </a:p>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　商品・サービス、販売方法によって、クーリング・</a:t>
              </a:r>
            </a:p>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オフが</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できない場合がある</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ので、契約前にしっかりと確認しておきましょう。</a:t>
              </a:r>
            </a:p>
          </p:txBody>
        </p:sp>
      </p:grpSp>
      <p:sp>
        <p:nvSpPr>
          <p:cNvPr id="13" name="スライド番号プレースホルダー 4">
            <a:extLst>
              <a:ext uri="{FF2B5EF4-FFF2-40B4-BE49-F238E27FC236}">
                <a16:creationId xmlns:a16="http://schemas.microsoft.com/office/drawing/2014/main" id="{69F6B56A-9949-462C-94B2-E22220A85CB8}"/>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25</a:t>
            </a:fld>
            <a:endParaRPr lang="ja-JP" altLang="en-US" dirty="0"/>
          </a:p>
        </p:txBody>
      </p:sp>
    </p:spTree>
    <p:extLst>
      <p:ext uri="{BB962C8B-B14F-4D97-AF65-F5344CB8AC3E}">
        <p14:creationId xmlns:p14="http://schemas.microsoft.com/office/powerpoint/2010/main" val="26858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２</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トラブルに巻き込まれない</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19" name="グループ化 18">
            <a:extLst>
              <a:ext uri="{FF2B5EF4-FFF2-40B4-BE49-F238E27FC236}">
                <a16:creationId xmlns:a16="http://schemas.microsoft.com/office/drawing/2014/main" id="{FA441D33-6F00-4BF8-AA1F-6CF4899AFA2E}"/>
              </a:ext>
            </a:extLst>
          </p:cNvPr>
          <p:cNvGrpSpPr/>
          <p:nvPr/>
        </p:nvGrpSpPr>
        <p:grpSpPr>
          <a:xfrm>
            <a:off x="273827" y="2199823"/>
            <a:ext cx="8719674" cy="1136640"/>
            <a:chOff x="-2177912" y="2501368"/>
            <a:chExt cx="8719674" cy="1136640"/>
          </a:xfrm>
        </p:grpSpPr>
        <p:sp>
          <p:nvSpPr>
            <p:cNvPr id="20" name="正方形/長方形 19">
              <a:extLst>
                <a:ext uri="{FF2B5EF4-FFF2-40B4-BE49-F238E27FC236}">
                  <a16:creationId xmlns:a16="http://schemas.microsoft.com/office/drawing/2014/main" id="{C8A723B6-D902-4B60-87DF-E86BAF539ED0}"/>
                </a:ext>
              </a:extLst>
            </p:cNvPr>
            <p:cNvSpPr/>
            <p:nvPr/>
          </p:nvSpPr>
          <p:spPr>
            <a:xfrm>
              <a:off x="-1604655" y="256426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インターネットを利用した時に生じるトラブルにも気を付けましょう。</a:t>
              </a:r>
            </a:p>
          </p:txBody>
        </p:sp>
        <p:sp>
          <p:nvSpPr>
            <p:cNvPr id="21" name="正方形/長方形 20">
              <a:extLst>
                <a:ext uri="{FF2B5EF4-FFF2-40B4-BE49-F238E27FC236}">
                  <a16:creationId xmlns:a16="http://schemas.microsoft.com/office/drawing/2014/main" id="{C400C8C7-5D79-48A8-86CD-FC552DB50870}"/>
                </a:ext>
              </a:extLst>
            </p:cNvPr>
            <p:cNvSpPr/>
            <p:nvPr/>
          </p:nvSpPr>
          <p:spPr>
            <a:xfrm>
              <a:off x="-2177912" y="2501368"/>
              <a:ext cx="697627" cy="707886"/>
            </a:xfrm>
            <a:prstGeom prst="rect">
              <a:avLst/>
            </a:prstGeom>
          </p:spPr>
          <p:txBody>
            <a:bodyPr wrap="none">
              <a:spAutoFit/>
            </a:bodyPr>
            <a:lstStyle/>
            <a:p>
              <a:r>
                <a:rPr lang="ja-JP" altLang="en-US" sz="4000" dirty="0">
                  <a:solidFill>
                    <a:schemeClr val="tx2">
                      <a:lumMod val="75000"/>
                    </a:schemeClr>
                  </a:solidFill>
                </a:rPr>
                <a:t>②</a:t>
              </a:r>
            </a:p>
          </p:txBody>
        </p:sp>
      </p:grpSp>
      <p:grpSp>
        <p:nvGrpSpPr>
          <p:cNvPr id="24" name="グループ化 23">
            <a:extLst>
              <a:ext uri="{FF2B5EF4-FFF2-40B4-BE49-F238E27FC236}">
                <a16:creationId xmlns:a16="http://schemas.microsoft.com/office/drawing/2014/main" id="{4059F28B-DB75-4811-B95E-F33850F92D36}"/>
              </a:ext>
            </a:extLst>
          </p:cNvPr>
          <p:cNvGrpSpPr/>
          <p:nvPr/>
        </p:nvGrpSpPr>
        <p:grpSpPr>
          <a:xfrm>
            <a:off x="273827" y="821006"/>
            <a:ext cx="8699526" cy="1073748"/>
            <a:chOff x="-2187744" y="2549270"/>
            <a:chExt cx="8699526" cy="1073748"/>
          </a:xfrm>
        </p:grpSpPr>
        <p:sp>
          <p:nvSpPr>
            <p:cNvPr id="25" name="正方形/長方形 24">
              <a:extLst>
                <a:ext uri="{FF2B5EF4-FFF2-40B4-BE49-F238E27FC236}">
                  <a16:creationId xmlns:a16="http://schemas.microsoft.com/office/drawing/2014/main" id="{7EF9E337-86BF-4261-BD9E-AFA2A8BDBD21}"/>
                </a:ext>
              </a:extLst>
            </p:cNvPr>
            <p:cNvSpPr/>
            <p:nvPr/>
          </p:nvSpPr>
          <p:spPr>
            <a:xfrm>
              <a:off x="-1634635" y="254927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トラブルは、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防ぐことが大切です。</a:t>
              </a:r>
            </a:p>
          </p:txBody>
        </p:sp>
        <p:sp>
          <p:nvSpPr>
            <p:cNvPr id="26" name="正方形/長方形 25">
              <a:extLst>
                <a:ext uri="{FF2B5EF4-FFF2-40B4-BE49-F238E27FC236}">
                  <a16:creationId xmlns:a16="http://schemas.microsoft.com/office/drawing/2014/main" id="{2B1BAD40-9CDB-4E57-9409-95B94F52D3BD}"/>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①</a:t>
              </a:r>
            </a:p>
          </p:txBody>
        </p:sp>
      </p:grpSp>
      <p:grpSp>
        <p:nvGrpSpPr>
          <p:cNvPr id="18" name="グループ化 17">
            <a:extLst>
              <a:ext uri="{FF2B5EF4-FFF2-40B4-BE49-F238E27FC236}">
                <a16:creationId xmlns:a16="http://schemas.microsoft.com/office/drawing/2014/main" id="{4059F28B-DB75-4811-B95E-F33850F92D36}"/>
              </a:ext>
            </a:extLst>
          </p:cNvPr>
          <p:cNvGrpSpPr/>
          <p:nvPr/>
        </p:nvGrpSpPr>
        <p:grpSpPr>
          <a:xfrm>
            <a:off x="273827" y="3641532"/>
            <a:ext cx="8714516" cy="1099081"/>
            <a:chOff x="-2187744" y="2508947"/>
            <a:chExt cx="8714516" cy="1099081"/>
          </a:xfrm>
        </p:grpSpPr>
        <p:sp>
          <p:nvSpPr>
            <p:cNvPr id="23" name="正方形/長方形 22">
              <a:extLst>
                <a:ext uri="{FF2B5EF4-FFF2-40B4-BE49-F238E27FC236}">
                  <a16:creationId xmlns:a16="http://schemas.microsoft.com/office/drawing/2014/main" id="{7EF9E337-86BF-4261-BD9E-AFA2A8BDBD21}"/>
                </a:ext>
              </a:extLst>
            </p:cNvPr>
            <p:cNvSpPr/>
            <p:nvPr/>
          </p:nvSpPr>
          <p:spPr>
            <a:xfrm>
              <a:off x="-1619645" y="253428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契約をする前には、慎重によく考えてから契約しましょう。</a:t>
              </a:r>
            </a:p>
          </p:txBody>
        </p:sp>
        <p:sp>
          <p:nvSpPr>
            <p:cNvPr id="27" name="正方形/長方形 26">
              <a:extLst>
                <a:ext uri="{FF2B5EF4-FFF2-40B4-BE49-F238E27FC236}">
                  <a16:creationId xmlns:a16="http://schemas.microsoft.com/office/drawing/2014/main" id="{2B1BAD40-9CDB-4E57-9409-95B94F52D3BD}"/>
                </a:ext>
              </a:extLst>
            </p:cNvPr>
            <p:cNvSpPr/>
            <p:nvPr/>
          </p:nvSpPr>
          <p:spPr>
            <a:xfrm>
              <a:off x="-2187744" y="2508947"/>
              <a:ext cx="697627" cy="707886"/>
            </a:xfrm>
            <a:prstGeom prst="rect">
              <a:avLst/>
            </a:prstGeom>
          </p:spPr>
          <p:txBody>
            <a:bodyPr wrap="none">
              <a:spAutoFit/>
            </a:bodyPr>
            <a:lstStyle/>
            <a:p>
              <a:r>
                <a:rPr lang="ja-JP" altLang="en-US" sz="4000" dirty="0">
                  <a:solidFill>
                    <a:schemeClr val="tx2">
                      <a:lumMod val="75000"/>
                    </a:schemeClr>
                  </a:solidFill>
                </a:rPr>
                <a:t>③</a:t>
              </a:r>
            </a:p>
          </p:txBody>
        </p:sp>
      </p:grpSp>
      <p:grpSp>
        <p:nvGrpSpPr>
          <p:cNvPr id="14" name="グループ化 13">
            <a:extLst>
              <a:ext uri="{FF2B5EF4-FFF2-40B4-BE49-F238E27FC236}">
                <a16:creationId xmlns:a16="http://schemas.microsoft.com/office/drawing/2014/main" id="{4059F28B-DB75-4811-B95E-F33850F92D36}"/>
              </a:ext>
            </a:extLst>
          </p:cNvPr>
          <p:cNvGrpSpPr/>
          <p:nvPr/>
        </p:nvGrpSpPr>
        <p:grpSpPr>
          <a:xfrm>
            <a:off x="273827" y="5045682"/>
            <a:ext cx="8714516" cy="1099081"/>
            <a:chOff x="-2187744" y="2538927"/>
            <a:chExt cx="8714516" cy="1099081"/>
          </a:xfrm>
        </p:grpSpPr>
        <p:sp>
          <p:nvSpPr>
            <p:cNvPr id="15" name="正方形/長方形 14">
              <a:extLst>
                <a:ext uri="{FF2B5EF4-FFF2-40B4-BE49-F238E27FC236}">
                  <a16:creationId xmlns:a16="http://schemas.microsoft.com/office/drawing/2014/main" id="{7EF9E337-86BF-4261-BD9E-AFA2A8BDBD21}"/>
                </a:ext>
              </a:extLst>
            </p:cNvPr>
            <p:cNvSpPr/>
            <p:nvPr/>
          </p:nvSpPr>
          <p:spPr>
            <a:xfrm>
              <a:off x="-1619645" y="256426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申込みをやめたいなと思ったときは、一定の期間内であれば、</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クーリング・オフ</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を使うことができます。</a:t>
              </a:r>
            </a:p>
          </p:txBody>
        </p:sp>
        <p:sp>
          <p:nvSpPr>
            <p:cNvPr id="16" name="正方形/長方形 15">
              <a:extLst>
                <a:ext uri="{FF2B5EF4-FFF2-40B4-BE49-F238E27FC236}">
                  <a16:creationId xmlns:a16="http://schemas.microsoft.com/office/drawing/2014/main" id="{2B1BAD40-9CDB-4E57-9409-95B94F52D3BD}"/>
                </a:ext>
              </a:extLst>
            </p:cNvPr>
            <p:cNvSpPr/>
            <p:nvPr/>
          </p:nvSpPr>
          <p:spPr>
            <a:xfrm>
              <a:off x="-2187744" y="2538927"/>
              <a:ext cx="697627" cy="707886"/>
            </a:xfrm>
            <a:prstGeom prst="rect">
              <a:avLst/>
            </a:prstGeom>
          </p:spPr>
          <p:txBody>
            <a:bodyPr wrap="none">
              <a:spAutoFit/>
            </a:bodyPr>
            <a:lstStyle/>
            <a:p>
              <a:r>
                <a:rPr lang="ja-JP" altLang="en-US" sz="40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26</a:t>
            </a:fld>
            <a:endParaRPr lang="ja-JP" altLang="en-US" dirty="0"/>
          </a:p>
        </p:txBody>
      </p:sp>
    </p:spTree>
    <p:extLst>
      <p:ext uri="{BB962C8B-B14F-4D97-AF65-F5344CB8AC3E}">
        <p14:creationId xmlns:p14="http://schemas.microsoft.com/office/powerpoint/2010/main" val="11325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D0AF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164360" y="2569138"/>
            <a:ext cx="9144000" cy="1354217"/>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3.</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職業や働き方</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Std W8"/>
              </a:rPr>
              <a:t>　　　～自立について考える～</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27</a:t>
            </a:fld>
            <a:endParaRPr lang="ja-JP" altLang="en-US" dirty="0"/>
          </a:p>
        </p:txBody>
      </p:sp>
    </p:spTree>
    <p:extLst>
      <p:ext uri="{BB962C8B-B14F-4D97-AF65-F5344CB8AC3E}">
        <p14:creationId xmlns:p14="http://schemas.microsoft.com/office/powerpoint/2010/main" val="3228417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テキスト ボックス 22"/>
          <p:cNvSpPr txBox="1"/>
          <p:nvPr/>
        </p:nvSpPr>
        <p:spPr>
          <a:xfrm>
            <a:off x="395536" y="6355273"/>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grpSp>
        <p:nvGrpSpPr>
          <p:cNvPr id="10" name="グループ化 9">
            <a:extLst>
              <a:ext uri="{FF2B5EF4-FFF2-40B4-BE49-F238E27FC236}">
                <a16:creationId xmlns:a16="http://schemas.microsoft.com/office/drawing/2014/main" id="{52493ED0-EE74-4788-87D0-6C94ED6EF4F3}"/>
              </a:ext>
            </a:extLst>
          </p:cNvPr>
          <p:cNvGrpSpPr/>
          <p:nvPr/>
        </p:nvGrpSpPr>
        <p:grpSpPr>
          <a:xfrm>
            <a:off x="193753" y="3436083"/>
            <a:ext cx="9113553" cy="2217817"/>
            <a:chOff x="193753" y="2603878"/>
            <a:chExt cx="9113553" cy="2217817"/>
          </a:xfrm>
        </p:grpSpPr>
        <p:pic>
          <p:nvPicPr>
            <p:cNvPr id="6" name="図 5">
              <a:extLst>
                <a:ext uri="{FF2B5EF4-FFF2-40B4-BE49-F238E27FC236}">
                  <a16:creationId xmlns:a16="http://schemas.microsoft.com/office/drawing/2014/main" id="{3DCD5BB7-5463-454B-BE1B-EC5C434609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3753" y="2603878"/>
              <a:ext cx="8717465" cy="705897"/>
            </a:xfrm>
            <a:prstGeom prst="rect">
              <a:avLst/>
            </a:prstGeom>
            <a:solidFill>
              <a:schemeClr val="bg1"/>
            </a:solidFill>
          </p:spPr>
        </p:pic>
        <p:sp>
          <p:nvSpPr>
            <p:cNvPr id="22" name="テキスト ボックス 21"/>
            <p:cNvSpPr txBox="1"/>
            <p:nvPr/>
          </p:nvSpPr>
          <p:spPr>
            <a:xfrm>
              <a:off x="8032337" y="4479294"/>
              <a:ext cx="1224136"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わからない</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721586" y="3874562"/>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661803" y="4226831"/>
              <a:ext cx="2880320"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081986" y="3074981"/>
              <a:ext cx="64807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066402" y="3074981"/>
              <a:ext cx="58915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248074" y="3074981"/>
              <a:ext cx="58915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8381732" y="3074981"/>
              <a:ext cx="27484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99028" y="3425389"/>
              <a:ext cx="4176464" cy="342401"/>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8430884" y="2809803"/>
              <a:ext cx="470636" cy="344504"/>
            </a:xfrm>
            <a:prstGeom prst="rect">
              <a:avLst/>
            </a:prstGeom>
            <a:solidFill>
              <a:srgbClr val="EB6D8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904868" y="2818564"/>
              <a:ext cx="164102" cy="344504"/>
            </a:xfrm>
            <a:prstGeom prst="rect">
              <a:avLst/>
            </a:prstGeom>
            <a:solidFill>
              <a:srgbClr val="FFFF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4" name="正方形/長方形 33"/>
            <p:cNvSpPr/>
            <p:nvPr/>
          </p:nvSpPr>
          <p:spPr>
            <a:xfrm>
              <a:off x="7269646" y="2619432"/>
              <a:ext cx="1119644" cy="671332"/>
            </a:xfrm>
            <a:prstGeom prst="rect">
              <a:avLst/>
            </a:prstGeom>
            <a:solidFill>
              <a:srgbClr val="D0AFD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8" name="直線コネクタ 27"/>
            <p:cNvCxnSpPr>
              <a:cxnSpLocks/>
            </p:cNvCxnSpPr>
            <p:nvPr/>
          </p:nvCxnSpPr>
          <p:spPr>
            <a:xfrm flipH="1">
              <a:off x="8519155" y="3222844"/>
              <a:ext cx="167645" cy="1256450"/>
            </a:xfrm>
            <a:prstGeom prst="line">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a:cxnSpLocks/>
              <a:stCxn id="39" idx="2"/>
            </p:cNvCxnSpPr>
            <p:nvPr/>
          </p:nvCxnSpPr>
          <p:spPr>
            <a:xfrm flipH="1">
              <a:off x="7542652" y="3170092"/>
              <a:ext cx="252720" cy="1052892"/>
            </a:xfrm>
            <a:prstGeom prst="line">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6568550" y="2628900"/>
              <a:ext cx="618357" cy="670560"/>
            </a:xfrm>
            <a:prstGeom prst="rect">
              <a:avLst/>
            </a:prstGeom>
            <a:solidFill>
              <a:srgbClr val="D0E18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3" name="直線コネクタ 12"/>
            <p:cNvCxnSpPr>
              <a:cxnSpLocks/>
            </p:cNvCxnSpPr>
            <p:nvPr/>
          </p:nvCxnSpPr>
          <p:spPr>
            <a:xfrm flipH="1">
              <a:off x="6506900" y="3179865"/>
              <a:ext cx="348319" cy="694697"/>
            </a:xfrm>
            <a:prstGeom prst="line">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 name="正方形/長方形 2"/>
            <p:cNvSpPr/>
            <p:nvPr/>
          </p:nvSpPr>
          <p:spPr>
            <a:xfrm>
              <a:off x="5521899" y="2628900"/>
              <a:ext cx="1032305" cy="670560"/>
            </a:xfrm>
            <a:prstGeom prst="rect">
              <a:avLst/>
            </a:prstGeom>
            <a:solidFill>
              <a:srgbClr val="FBCD7C"/>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FC9C0D7-9449-4D2E-B809-E8E05FF562E6}"/>
                </a:ext>
              </a:extLst>
            </p:cNvPr>
            <p:cNvSpPr/>
            <p:nvPr/>
          </p:nvSpPr>
          <p:spPr>
            <a:xfrm>
              <a:off x="1136545" y="2627917"/>
              <a:ext cx="4275032" cy="674915"/>
            </a:xfrm>
            <a:prstGeom prst="rect">
              <a:avLst/>
            </a:prstGeom>
            <a:solidFill>
              <a:srgbClr val="93C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カギ線コネクタ 4"/>
            <p:cNvCxnSpPr>
              <a:cxnSpLocks/>
              <a:stCxn id="37" idx="2"/>
              <a:endCxn id="19" idx="3"/>
            </p:cNvCxnSpPr>
            <p:nvPr/>
          </p:nvCxnSpPr>
          <p:spPr>
            <a:xfrm rot="5400000">
              <a:off x="5444575" y="3000915"/>
              <a:ext cx="426593" cy="764757"/>
            </a:xfrm>
            <a:prstGeom prst="bentConnector2">
              <a:avLst/>
            </a:prstGeom>
            <a:ln w="317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9" name="テキスト ボックス 38"/>
            <p:cNvSpPr txBox="1"/>
            <p:nvPr/>
          </p:nvSpPr>
          <p:spPr>
            <a:xfrm>
              <a:off x="7204316" y="2803453"/>
              <a:ext cx="1182111"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13.9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0" name="テキスト ボックス 39"/>
            <p:cNvSpPr txBox="1"/>
            <p:nvPr/>
          </p:nvSpPr>
          <p:spPr>
            <a:xfrm>
              <a:off x="8125195" y="2808100"/>
              <a:ext cx="1182111" cy="366639"/>
            </a:xfrm>
            <a:prstGeom prst="rect">
              <a:avLst/>
            </a:prstGeom>
            <a:noFill/>
          </p:spPr>
          <p:txBody>
            <a:bodyPr wrap="square" rtlCol="0">
              <a:spAutoFit/>
            </a:bodyPr>
            <a:lstStyle/>
            <a:p>
              <a:pPr algn="ctr">
                <a:lnSpc>
                  <a:spcPct val="110000"/>
                </a:lnSpc>
              </a:pPr>
              <a:r>
                <a:rPr lang="en-US" altLang="en-US" dirty="0">
                  <a:latin typeface="Meiryo UI" panose="020B0604030504040204" pitchFamily="50" charset="-128"/>
                  <a:ea typeface="Meiryo UI" panose="020B0604030504040204" pitchFamily="50" charset="-128"/>
                  <a:cs typeface="Meiryo UI" panose="020B0604030504040204" pitchFamily="50" charset="-128"/>
                </a:rPr>
                <a:t>5.8%</a:t>
              </a:r>
            </a:p>
          </p:txBody>
        </p:sp>
        <p:sp>
          <p:nvSpPr>
            <p:cNvPr id="38" name="テキスト ボックス 37"/>
            <p:cNvSpPr txBox="1"/>
            <p:nvPr/>
          </p:nvSpPr>
          <p:spPr>
            <a:xfrm>
              <a:off x="6288914" y="2803453"/>
              <a:ext cx="1182111"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7.2</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p:cNvSpPr txBox="1"/>
            <p:nvPr/>
          </p:nvSpPr>
          <p:spPr>
            <a:xfrm>
              <a:off x="5515295" y="2803358"/>
              <a:ext cx="1049908"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12.1</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テキスト ボックス 17"/>
            <p:cNvSpPr txBox="1"/>
            <p:nvPr/>
          </p:nvSpPr>
          <p:spPr>
            <a:xfrm>
              <a:off x="987464" y="2804457"/>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61</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28</a:t>
            </a:fld>
            <a:endParaRPr lang="ja-JP" altLang="en-US" dirty="0"/>
          </a:p>
        </p:txBody>
      </p:sp>
    </p:spTree>
    <p:extLst>
      <p:ext uri="{BB962C8B-B14F-4D97-AF65-F5344CB8AC3E}">
        <p14:creationId xmlns:p14="http://schemas.microsoft.com/office/powerpoint/2010/main" val="942859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角丸四角形 32"/>
          <p:cNvSpPr/>
          <p:nvPr/>
        </p:nvSpPr>
        <p:spPr bwMode="gray">
          <a:xfrm>
            <a:off x="647244" y="1268760"/>
            <a:ext cx="2469443"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3455050765"/>
              </p:ext>
            </p:extLst>
          </p:nvPr>
        </p:nvGraphicFramePr>
        <p:xfrm>
          <a:off x="647244" y="1326999"/>
          <a:ext cx="2469443" cy="4265491"/>
        </p:xfrm>
        <a:graphic>
          <a:graphicData uri="http://schemas.openxmlformats.org/drawingml/2006/table">
            <a:tbl>
              <a:tblPr firstRow="1" bandRow="1">
                <a:tableStyleId>{2D5ABB26-0587-4C30-8999-92F81FD0307C}</a:tableStyleId>
              </a:tblPr>
              <a:tblGrid>
                <a:gridCol w="2469443">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6,910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1,730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575687794"/>
              </p:ext>
            </p:extLst>
          </p:nvPr>
        </p:nvGraphicFramePr>
        <p:xfrm>
          <a:off x="3110432" y="1344018"/>
          <a:ext cx="2610669" cy="4248472"/>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5,550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2,200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nvGraphicFramePr>
        <p:xfrm>
          <a:off x="147921"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47921" y="5942326"/>
            <a:ext cx="385740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生涯賃金は大学・大学院卒の数値。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67502969"/>
              </p:ext>
            </p:extLst>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2"/>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extLst>
              <p:ext uri="{D42A27DB-BD31-4B8C-83A1-F6EECF244321}">
                <p14:modId xmlns:p14="http://schemas.microsoft.com/office/powerpoint/2010/main" val="2162470406"/>
              </p:ext>
            </p:extLst>
          </p:nvPr>
        </p:nvGraphicFramePr>
        <p:xfrm>
          <a:off x="5873134" y="1432168"/>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3,565</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863398419"/>
              </p:ext>
            </p:extLst>
          </p:nvPr>
        </p:nvGraphicFramePr>
        <p:xfrm>
          <a:off x="7445232" y="1432168"/>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2,064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29</a:t>
            </a:fld>
            <a:endParaRPr lang="ja-JP" altLang="en-US" dirty="0"/>
          </a:p>
        </p:txBody>
      </p:sp>
    </p:spTree>
    <p:extLst>
      <p:ext uri="{BB962C8B-B14F-4D97-AF65-F5344CB8AC3E}">
        <p14:creationId xmlns:p14="http://schemas.microsoft.com/office/powerpoint/2010/main" val="17282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DB6E56E4-FA58-4445-A2DE-6774267104EB}"/>
              </a:ext>
            </a:extLst>
          </p:cNvPr>
          <p:cNvSpPr txBox="1"/>
          <p:nvPr/>
        </p:nvSpPr>
        <p:spPr>
          <a:xfrm>
            <a:off x="92570" y="3800248"/>
            <a:ext cx="8678438"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成年になると</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成年になると何が変わるの？</a:t>
            </a:r>
          </a:p>
        </p:txBody>
      </p:sp>
      <p:sp>
        <p:nvSpPr>
          <p:cNvPr id="3" name="角丸四角形 2"/>
          <p:cNvSpPr/>
          <p:nvPr/>
        </p:nvSpPr>
        <p:spPr>
          <a:xfrm>
            <a:off x="284765" y="4508134"/>
            <a:ext cx="8541948" cy="226695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①親の同意を得なくても自分の意思で様々</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な契約ができる。</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②住む場所や進路等を自分の意思で決め</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3600" dirty="0">
              <a:solidFill>
                <a:schemeClr val="tx1"/>
              </a:solidFill>
            </a:endParaRPr>
          </a:p>
        </p:txBody>
      </p:sp>
      <p:sp>
        <p:nvSpPr>
          <p:cNvPr id="12" name="下矢印 11"/>
          <p:cNvSpPr/>
          <p:nvPr/>
        </p:nvSpPr>
        <p:spPr>
          <a:xfrm>
            <a:off x="3770923" y="3528216"/>
            <a:ext cx="1382102" cy="466319"/>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C6C4B11-ED7E-4F07-8513-DBC1101A01CA}"/>
              </a:ext>
            </a:extLst>
          </p:cNvPr>
          <p:cNvGrpSpPr/>
          <p:nvPr/>
        </p:nvGrpSpPr>
        <p:grpSpPr>
          <a:xfrm>
            <a:off x="92571" y="855855"/>
            <a:ext cx="8781768" cy="2604106"/>
            <a:chOff x="92571" y="855855"/>
            <a:chExt cx="8781768" cy="2604106"/>
          </a:xfrm>
        </p:grpSpPr>
        <p:sp>
          <p:nvSpPr>
            <p:cNvPr id="13" name="角丸四角形 12"/>
            <p:cNvSpPr/>
            <p:nvPr/>
          </p:nvSpPr>
          <p:spPr>
            <a:xfrm>
              <a:off x="92571" y="855855"/>
              <a:ext cx="8781768" cy="2604106"/>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a:defRPr/>
              </a:pPr>
              <a:r>
                <a:rPr lang="ja-JP" altLang="en-US" sz="5400" b="1" dirty="0">
                  <a:solidFill>
                    <a:srgbClr val="FF0000"/>
                  </a:solidFill>
                  <a:latin typeface="Meiryo UI" panose="020B0604030504040204" pitchFamily="50" charset="-128"/>
                  <a:ea typeface="Meiryo UI" panose="020B0604030504040204" pitchFamily="50" charset="-128"/>
                  <a:cs typeface="ヒラギノ角ゴ ProN W6"/>
                </a:rPr>
                <a:t>　</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2022</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年</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4</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月</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1</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日</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より</a:t>
              </a:r>
            </a:p>
            <a:p>
              <a:pPr lvl="0" algn="just" defTabSz="457200">
                <a:defRPr/>
              </a:pPr>
              <a:r>
                <a:rPr lang="ja-JP" altLang="en-US" sz="5400" b="1" dirty="0">
                  <a:solidFill>
                    <a:srgbClr val="FF0000"/>
                  </a:solidFill>
                  <a:latin typeface="Meiryo UI" panose="020B0604030504040204" pitchFamily="50" charset="-128"/>
                  <a:ea typeface="Meiryo UI" panose="020B0604030504040204" pitchFamily="50" charset="-128"/>
                  <a:cs typeface="ヒラギノ角ゴ ProN W6"/>
                </a:rPr>
                <a:t>　</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成年年齢が</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18</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歳</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と</a:t>
              </a:r>
            </a:p>
            <a:p>
              <a:pPr lvl="0" defTabSz="457200">
                <a:defRPr/>
              </a:pP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　なりました。</a:t>
              </a:r>
            </a:p>
          </p:txBody>
        </p:sp>
        <p:pic>
          <p:nvPicPr>
            <p:cNvPr id="34" name="図 3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6795620" y="1436047"/>
              <a:ext cx="932549" cy="1321887"/>
            </a:xfrm>
            <a:prstGeom prst="rect">
              <a:avLst/>
            </a:prstGeom>
            <a:ln>
              <a:noFill/>
            </a:ln>
            <a:effectLst/>
          </p:spPr>
        </p:pic>
        <p:pic>
          <p:nvPicPr>
            <p:cNvPr id="35" name="図 3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7850907" y="1453803"/>
              <a:ext cx="975806" cy="1321887"/>
            </a:xfrm>
            <a:prstGeom prst="rect">
              <a:avLst/>
            </a:prstGeom>
          </p:spPr>
        </p:pic>
        <p:sp>
          <p:nvSpPr>
            <p:cNvPr id="14" name="テキスト ボックス 13">
              <a:extLst>
                <a:ext uri="{FF2B5EF4-FFF2-40B4-BE49-F238E27FC236}">
                  <a16:creationId xmlns:a16="http://schemas.microsoft.com/office/drawing/2014/main" id="{931E94CD-C84D-400D-8303-2437880BF576}"/>
                </a:ext>
              </a:extLst>
            </p:cNvPr>
            <p:cNvSpPr txBox="1"/>
            <p:nvPr/>
          </p:nvSpPr>
          <p:spPr>
            <a:xfrm>
              <a:off x="4169811" y="2747264"/>
              <a:ext cx="4519510" cy="646331"/>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日に、</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歳以上の人に加え、</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歳の人が新たに成年となりました。</a:t>
              </a:r>
              <a:endPar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3</a:t>
            </a:fld>
            <a:endParaRPr lang="ja-JP" altLang="en-US" dirty="0"/>
          </a:p>
        </p:txBody>
      </p:sp>
    </p:spTree>
    <p:extLst>
      <p:ext uri="{BB962C8B-B14F-4D97-AF65-F5344CB8AC3E}">
        <p14:creationId xmlns:p14="http://schemas.microsoft.com/office/powerpoint/2010/main" val="730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1CE12C7-C8AF-04B6-2A2B-27550D3EABFA}"/>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7" name="Picture 5">
            <a:extLst>
              <a:ext uri="{FF2B5EF4-FFF2-40B4-BE49-F238E27FC236}">
                <a16:creationId xmlns:a16="http://schemas.microsoft.com/office/drawing/2014/main" id="{E829D8CB-2A13-EFE3-FDE0-E44876E9CB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 y="784471"/>
            <a:ext cx="91471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bwMode="white">
          <a:xfrm>
            <a:off x="395537" y="89964"/>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将来就きたい職業を決めているか</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a:extLst>
              <a:ext uri="{FF2B5EF4-FFF2-40B4-BE49-F238E27FC236}">
                <a16:creationId xmlns:a16="http://schemas.microsoft.com/office/drawing/2014/main" id="{51E1CE8E-80B9-6460-1012-A32559A49E46}"/>
              </a:ext>
            </a:extLst>
          </p:cNvPr>
          <p:cNvGrpSpPr/>
          <p:nvPr/>
        </p:nvGrpSpPr>
        <p:grpSpPr>
          <a:xfrm>
            <a:off x="467544" y="4639768"/>
            <a:ext cx="8280920" cy="1785883"/>
            <a:chOff x="323528" y="4653135"/>
            <a:chExt cx="8280920" cy="1785883"/>
          </a:xfrm>
        </p:grpSpPr>
        <p:sp>
          <p:nvSpPr>
            <p:cNvPr id="18" name="四角形: 角を丸くする 17">
              <a:extLst>
                <a:ext uri="{FF2B5EF4-FFF2-40B4-BE49-F238E27FC236}">
                  <a16:creationId xmlns:a16="http://schemas.microsoft.com/office/drawing/2014/main" id="{EC164D38-E54B-07C4-1489-AA16FAD879CA}"/>
                </a:ext>
              </a:extLst>
            </p:cNvPr>
            <p:cNvSpPr/>
            <p:nvPr/>
          </p:nvSpPr>
          <p:spPr>
            <a:xfrm>
              <a:off x="323528" y="4653135"/>
              <a:ext cx="8280920" cy="178588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B541312-2C45-AFF3-270A-AB55F898D908}"/>
                </a:ext>
              </a:extLst>
            </p:cNvPr>
            <p:cNvSpPr txBox="1"/>
            <p:nvPr/>
          </p:nvSpPr>
          <p:spPr>
            <a:xfrm>
              <a:off x="395537" y="4698409"/>
              <a:ext cx="8208911" cy="1695336"/>
            </a:xfrm>
            <a:prstGeom prst="rect">
              <a:avLst/>
            </a:prstGeom>
            <a:noFill/>
          </p:spPr>
          <p:txBody>
            <a:bodyPr wrap="square">
              <a:spAutoFit/>
            </a:bodyPr>
            <a:lstStyle/>
            <a:p>
              <a:pPr algn="l">
                <a:lnSpc>
                  <a:spcPts val="2500"/>
                </a:lnSpc>
              </a:pPr>
              <a:r>
                <a:rPr lang="ja-JP" altLang="en-US" sz="2200" b="0" i="0" u="sng" strike="noStrike" baseline="0" dirty="0">
                  <a:solidFill>
                    <a:srgbClr val="FF0000"/>
                  </a:solidFill>
                  <a:latin typeface="Meiryo UI" panose="020B0604030504040204" pitchFamily="50" charset="-128"/>
                  <a:ea typeface="Meiryo UI" panose="020B0604030504040204" pitchFamily="50" charset="-128"/>
                </a:rPr>
                <a:t>「はっきりと決めている」「なんとなく決めている」を合わせ、全体の６割台 </a:t>
              </a:r>
              <a:endParaRPr lang="en-US" altLang="ja-JP" sz="2200" b="0" i="0" u="sng" strike="noStrike" baseline="0" dirty="0">
                <a:solidFill>
                  <a:srgbClr val="FF0000"/>
                </a:solidFill>
                <a:latin typeface="Meiryo UI" panose="020B0604030504040204" pitchFamily="50" charset="-128"/>
                <a:ea typeface="Meiryo UI" panose="020B0604030504040204" pitchFamily="50" charset="-128"/>
              </a:endParaRPr>
            </a:p>
            <a:p>
              <a:pPr algn="l">
                <a:lnSpc>
                  <a:spcPts val="2500"/>
                </a:lnSpc>
              </a:pPr>
              <a:r>
                <a:rPr lang="ja-JP" altLang="en-US" sz="2200" b="0" i="0" u="sng" strike="noStrike" baseline="0" dirty="0">
                  <a:solidFill>
                    <a:srgbClr val="FF0000"/>
                  </a:solidFill>
                  <a:latin typeface="Meiryo UI" panose="020B0604030504040204" pitchFamily="50" charset="-128"/>
                  <a:ea typeface="Meiryo UI" panose="020B0604030504040204" pitchFamily="50" charset="-128"/>
                </a:rPr>
                <a:t>半ば</a:t>
              </a:r>
              <a:r>
                <a:rPr lang="ja-JP" altLang="en-US" sz="2200" b="0" i="0" strike="noStrike" baseline="0" dirty="0">
                  <a:latin typeface="Meiryo UI" panose="020B0604030504040204" pitchFamily="50" charset="-128"/>
                  <a:ea typeface="Meiryo UI" panose="020B0604030504040204" pitchFamily="50" charset="-128"/>
                </a:rPr>
                <a:t>が決めていると回答。</a:t>
              </a:r>
              <a:r>
                <a:rPr lang="ja-JP" altLang="en-US" sz="2200" b="0" i="0" u="sng" strike="noStrike" baseline="0" dirty="0">
                  <a:solidFill>
                    <a:srgbClr val="FF0000"/>
                  </a:solidFill>
                  <a:latin typeface="Meiryo UI" panose="020B0604030504040204" pitchFamily="50" charset="-128"/>
                  <a:ea typeface="Meiryo UI" panose="020B0604030504040204" pitchFamily="50" charset="-128"/>
                </a:rPr>
                <a:t>そのうち「はっきりと決めている」と回答したのは</a:t>
              </a:r>
              <a:endParaRPr lang="en-US" altLang="ja-JP" sz="2200" b="0" i="0" u="sng" strike="noStrike" baseline="0" dirty="0">
                <a:solidFill>
                  <a:srgbClr val="FF0000"/>
                </a:solidFill>
                <a:latin typeface="Meiryo UI" panose="020B0604030504040204" pitchFamily="50" charset="-128"/>
                <a:ea typeface="Meiryo UI" panose="020B0604030504040204" pitchFamily="50" charset="-128"/>
              </a:endParaRPr>
            </a:p>
            <a:p>
              <a:pPr algn="l">
                <a:lnSpc>
                  <a:spcPts val="2500"/>
                </a:lnSpc>
              </a:pPr>
              <a:r>
                <a:rPr lang="ja-JP" altLang="en-US" sz="2200" b="0" i="0" u="sng" strike="noStrike" baseline="0" dirty="0">
                  <a:solidFill>
                    <a:srgbClr val="FF0000"/>
                  </a:solidFill>
                  <a:latin typeface="Meiryo UI" panose="020B0604030504040204" pitchFamily="50" charset="-128"/>
                  <a:ea typeface="Meiryo UI" panose="020B0604030504040204" pitchFamily="50" charset="-128"/>
                </a:rPr>
                <a:t>２割台半ば</a:t>
              </a:r>
              <a:r>
                <a:rPr lang="ja-JP" altLang="en-US" sz="2200" b="0" i="0" strike="noStrike" baseline="0" dirty="0">
                  <a:latin typeface="Meiryo UI" panose="020B0604030504040204" pitchFamily="50" charset="-128"/>
                  <a:ea typeface="Meiryo UI" panose="020B0604030504040204" pitchFamily="50" charset="-128"/>
                </a:rPr>
                <a:t>。</a:t>
              </a:r>
              <a:endParaRPr lang="en-US" altLang="ja-JP" sz="2200" b="0" i="0" strike="noStrike" baseline="0" dirty="0">
                <a:latin typeface="Meiryo UI" panose="020B0604030504040204" pitchFamily="50" charset="-128"/>
                <a:ea typeface="Meiryo UI" panose="020B0604030504040204" pitchFamily="50" charset="-128"/>
              </a:endParaRPr>
            </a:p>
            <a:p>
              <a:pPr algn="l">
                <a:lnSpc>
                  <a:spcPts val="2500"/>
                </a:lnSpc>
              </a:pPr>
              <a:r>
                <a:rPr lang="ja-JP" altLang="en-US" sz="2200" b="0" i="0" strike="noStrike" baseline="0" dirty="0">
                  <a:latin typeface="Meiryo UI" panose="020B0604030504040204" pitchFamily="50" charset="-128"/>
                  <a:ea typeface="Meiryo UI" panose="020B0604030504040204" pitchFamily="50" charset="-128"/>
                </a:rPr>
                <a:t>学年別では大きな差はみられないが、性別では、男子より女子が、決め</a:t>
              </a:r>
              <a:endParaRPr lang="en-US" altLang="ja-JP" sz="2200" b="0" i="0" strike="noStrike" baseline="0" dirty="0">
                <a:latin typeface="Meiryo UI" panose="020B0604030504040204" pitchFamily="50" charset="-128"/>
                <a:ea typeface="Meiryo UI" panose="020B0604030504040204" pitchFamily="50" charset="-128"/>
              </a:endParaRPr>
            </a:p>
            <a:p>
              <a:pPr algn="l">
                <a:lnSpc>
                  <a:spcPts val="2500"/>
                </a:lnSpc>
              </a:pPr>
              <a:r>
                <a:rPr lang="ja-JP" altLang="en-US" sz="2200" b="0" i="0" strike="noStrike" baseline="0" dirty="0">
                  <a:latin typeface="Meiryo UI" panose="020B0604030504040204" pitchFamily="50" charset="-128"/>
                  <a:ea typeface="Meiryo UI" panose="020B0604030504040204" pitchFamily="50" charset="-128"/>
                </a:rPr>
                <a:t>ていると回答した割合が高かった。</a:t>
              </a:r>
              <a:endParaRPr lang="ja-JP" altLang="en-US" sz="2200" dirty="0">
                <a:latin typeface="Meiryo UI" panose="020B0604030504040204" pitchFamily="50" charset="-128"/>
                <a:ea typeface="Meiryo UI" panose="020B0604030504040204" pitchFamily="50" charset="-128"/>
              </a:endParaRPr>
            </a:p>
          </p:txBody>
        </p:sp>
      </p:grpSp>
      <p:sp>
        <p:nvSpPr>
          <p:cNvPr id="26" name="四角形: 角を丸くする 25">
            <a:extLst>
              <a:ext uri="{FF2B5EF4-FFF2-40B4-BE49-F238E27FC236}">
                <a16:creationId xmlns:a16="http://schemas.microsoft.com/office/drawing/2014/main" id="{5AB78A71-F02F-B947-1489-C8266BB7816D}"/>
              </a:ext>
            </a:extLst>
          </p:cNvPr>
          <p:cNvSpPr/>
          <p:nvPr/>
        </p:nvSpPr>
        <p:spPr>
          <a:xfrm>
            <a:off x="2447764" y="1952396"/>
            <a:ext cx="367240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740F536-43B4-93C4-D343-F5EE048F9D89}"/>
              </a:ext>
            </a:extLst>
          </p:cNvPr>
          <p:cNvSpPr txBox="1"/>
          <p:nvPr/>
        </p:nvSpPr>
        <p:spPr>
          <a:xfrm>
            <a:off x="2447764" y="6536322"/>
            <a:ext cx="698477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＊消費者教育支援センター・生命保険文化センター「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 高校生の消費生活と生活設計に関するアンケート調査」</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1F0C701-34CF-707A-37F1-DF677F1AD99C}"/>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mtClean="0"/>
              <a:t>30</a:t>
            </a:fld>
            <a:endParaRPr kumimoji="1" lang="ja-JP" altLang="en-US" dirty="0"/>
          </a:p>
        </p:txBody>
      </p:sp>
    </p:spTree>
    <p:extLst>
      <p:ext uri="{BB962C8B-B14F-4D97-AF65-F5344CB8AC3E}">
        <p14:creationId xmlns:p14="http://schemas.microsoft.com/office/powerpoint/2010/main" val="38751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A61246C-46BA-94F1-898C-5F3C3BD5911A}"/>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将来就きたい職業</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性別</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 角を丸くする 18">
            <a:extLst>
              <a:ext uri="{FF2B5EF4-FFF2-40B4-BE49-F238E27FC236}">
                <a16:creationId xmlns:a16="http://schemas.microsoft.com/office/drawing/2014/main" id="{EE5038FE-3DAE-2F00-44F0-9CE540C7D928}"/>
              </a:ext>
            </a:extLst>
          </p:cNvPr>
          <p:cNvSpPr/>
          <p:nvPr/>
        </p:nvSpPr>
        <p:spPr>
          <a:xfrm>
            <a:off x="1619672" y="1355242"/>
            <a:ext cx="2246780" cy="2175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DBC24095-230B-D5E9-E6F6-F0E202B347DB}"/>
              </a:ext>
            </a:extLst>
          </p:cNvPr>
          <p:cNvGrpSpPr/>
          <p:nvPr/>
        </p:nvGrpSpPr>
        <p:grpSpPr>
          <a:xfrm>
            <a:off x="427033" y="4300389"/>
            <a:ext cx="8280920" cy="2175745"/>
            <a:chOff x="323528" y="4745492"/>
            <a:chExt cx="8280920" cy="2401269"/>
          </a:xfrm>
        </p:grpSpPr>
        <p:sp>
          <p:nvSpPr>
            <p:cNvPr id="22" name="四角形: 角を丸くする 21">
              <a:extLst>
                <a:ext uri="{FF2B5EF4-FFF2-40B4-BE49-F238E27FC236}">
                  <a16:creationId xmlns:a16="http://schemas.microsoft.com/office/drawing/2014/main" id="{D9024828-BEAD-40CE-18A3-752F9B0D0A68}"/>
                </a:ext>
              </a:extLst>
            </p:cNvPr>
            <p:cNvSpPr/>
            <p:nvPr/>
          </p:nvSpPr>
          <p:spPr>
            <a:xfrm>
              <a:off x="323528" y="4745492"/>
              <a:ext cx="8280920" cy="2401269"/>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CA9A98A-3631-94C4-F87D-74D57B9816CE}"/>
                </a:ext>
              </a:extLst>
            </p:cNvPr>
            <p:cNvSpPr txBox="1"/>
            <p:nvPr/>
          </p:nvSpPr>
          <p:spPr>
            <a:xfrm>
              <a:off x="395537" y="5022560"/>
              <a:ext cx="8208911" cy="1700337"/>
            </a:xfrm>
            <a:prstGeom prst="rect">
              <a:avLst/>
            </a:prstGeom>
            <a:noFill/>
          </p:spPr>
          <p:txBody>
            <a:bodyPr wrap="square">
              <a:spAutoFit/>
            </a:bodyPr>
            <a:lstStyle/>
            <a:p>
              <a:pPr algn="l">
                <a:lnSpc>
                  <a:spcPts val="2200"/>
                </a:lnSpc>
              </a:pPr>
              <a:r>
                <a:rPr lang="ja-JP" altLang="en-US" sz="2200" dirty="0">
                  <a:latin typeface="Meiryo UI" panose="020B0604030504040204" pitchFamily="50" charset="-128"/>
                  <a:ea typeface="Meiryo UI" panose="020B0604030504040204" pitchFamily="50" charset="-128"/>
                </a:rPr>
                <a:t>決めていると回答した生徒の将来就きたい職業について、性別では、</a:t>
              </a:r>
              <a:r>
                <a:rPr lang="ja-JP" altLang="en-US" sz="2200" dirty="0">
                  <a:solidFill>
                    <a:srgbClr val="FF0000"/>
                  </a:solidFill>
                  <a:latin typeface="Meiryo UI" panose="020B0604030504040204" pitchFamily="50" charset="-128"/>
                  <a:ea typeface="Meiryo UI" panose="020B0604030504040204" pitchFamily="50" charset="-128"/>
                </a:rPr>
                <a:t>男子は「プログラマ・システムエンジニア」が最も多く、次いで「公務員（警察官・教師等選択肢にあるものを除く）」「建築士・測量士・大工・左官・電気工事士」</a:t>
              </a:r>
              <a:r>
                <a:rPr lang="ja-JP" altLang="en-US" sz="2200" dirty="0">
                  <a:latin typeface="Meiryo UI" panose="020B0604030504040204" pitchFamily="50" charset="-128"/>
                  <a:ea typeface="Meiryo UI" panose="020B0604030504040204" pitchFamily="50" charset="-128"/>
                </a:rPr>
                <a:t>が多かった。</a:t>
              </a:r>
              <a:endParaRPr lang="en-US" altLang="ja-JP" sz="2200" dirty="0">
                <a:latin typeface="Meiryo UI" panose="020B0604030504040204" pitchFamily="50" charset="-128"/>
                <a:ea typeface="Meiryo UI" panose="020B0604030504040204" pitchFamily="50" charset="-128"/>
              </a:endParaRPr>
            </a:p>
            <a:p>
              <a:pPr algn="l">
                <a:lnSpc>
                  <a:spcPts val="2200"/>
                </a:lnSpc>
              </a:pPr>
              <a:r>
                <a:rPr lang="ja-JP" altLang="en-US" sz="2200" dirty="0">
                  <a:solidFill>
                    <a:srgbClr val="FF0000"/>
                  </a:solidFill>
                  <a:latin typeface="Meiryo UI" panose="020B0604030504040204" pitchFamily="50" charset="-128"/>
                  <a:ea typeface="Meiryo UI" panose="020B0604030504040204" pitchFamily="50" charset="-128"/>
                </a:rPr>
                <a:t>女子は「看護師・歯科衛生士」が最も多く、次いで「保育士・幼稚園教諭」「調理師・栄養士」</a:t>
              </a:r>
              <a:r>
                <a:rPr lang="ja-JP" altLang="en-US" sz="2200" dirty="0">
                  <a:latin typeface="Meiryo UI" panose="020B0604030504040204" pitchFamily="50" charset="-128"/>
                  <a:ea typeface="Meiryo UI" panose="020B0604030504040204" pitchFamily="50" charset="-128"/>
                </a:rPr>
                <a:t>が多い結果となった。</a:t>
              </a:r>
              <a:endParaRPr lang="en-US" altLang="ja-JP" sz="2200" dirty="0">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F6902C99-A74D-DB8B-F8C3-066A85B403C0}"/>
              </a:ext>
            </a:extLst>
          </p:cNvPr>
          <p:cNvSpPr txBox="1"/>
          <p:nvPr/>
        </p:nvSpPr>
        <p:spPr>
          <a:xfrm>
            <a:off x="2292224" y="6533264"/>
            <a:ext cx="698477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＊消費者教育支援センター・生命保険文化センター「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 高校生の消費生活と生活設計に関するアンケート調査」</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13">
            <a:extLst>
              <a:ext uri="{FF2B5EF4-FFF2-40B4-BE49-F238E27FC236}">
                <a16:creationId xmlns:a16="http://schemas.microsoft.com/office/drawing/2014/main" id="{81DE67D1-0802-BC08-12E2-5FD9AD841E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505" y="1015750"/>
            <a:ext cx="8136904" cy="314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四角形: 角を丸くする 24">
            <a:extLst>
              <a:ext uri="{FF2B5EF4-FFF2-40B4-BE49-F238E27FC236}">
                <a16:creationId xmlns:a16="http://schemas.microsoft.com/office/drawing/2014/main" id="{4AE130B0-3C2E-8BC8-2D2B-0D747647323C}"/>
              </a:ext>
            </a:extLst>
          </p:cNvPr>
          <p:cNvSpPr/>
          <p:nvPr/>
        </p:nvSpPr>
        <p:spPr>
          <a:xfrm>
            <a:off x="1115616" y="1395831"/>
            <a:ext cx="1800200" cy="2820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AE2DEF1A-E877-9648-A358-EA87B10D9A8D}"/>
              </a:ext>
            </a:extLst>
          </p:cNvPr>
          <p:cNvSpPr/>
          <p:nvPr/>
        </p:nvSpPr>
        <p:spPr>
          <a:xfrm>
            <a:off x="4798079" y="1409424"/>
            <a:ext cx="1800200" cy="2820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C0BD6C06-ECC7-293F-56E6-8E767F21D340}"/>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mtClean="0"/>
              <a:t>31</a:t>
            </a:fld>
            <a:endParaRPr kumimoji="1" lang="ja-JP" altLang="en-US" dirty="0"/>
          </a:p>
        </p:txBody>
      </p:sp>
    </p:spTree>
    <p:extLst>
      <p:ext uri="{BB962C8B-B14F-4D97-AF65-F5344CB8AC3E}">
        <p14:creationId xmlns:p14="http://schemas.microsoft.com/office/powerpoint/2010/main" val="112577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252924" y="100023"/>
            <a:ext cx="9025300"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主な産業の年齢階級別賃金（年収）</a:t>
            </a:r>
            <a:endParaRPr kumimoji="1" lang="en-US" altLang="ja-JP" sz="28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6" y="6536322"/>
            <a:ext cx="8568952"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厚生労働省「賃金構造基本統計調査」（令和３年）をもとに生命保険文化センターが作成</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mtClean="0"/>
              <a:t>32</a:t>
            </a:fld>
            <a:endParaRPr kumimoji="1" lang="ja-JP" altLang="en-US" dirty="0"/>
          </a:p>
        </p:txBody>
      </p:sp>
      <p:pic>
        <p:nvPicPr>
          <p:cNvPr id="9" name="Picture 5">
            <a:extLst>
              <a:ext uri="{FF2B5EF4-FFF2-40B4-BE49-F238E27FC236}">
                <a16:creationId xmlns:a16="http://schemas.microsoft.com/office/drawing/2014/main" id="{C196200F-13C8-6377-428D-70E7A740A4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924" y="824892"/>
            <a:ext cx="6614864" cy="275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extLst>
              <a:ext uri="{FF2B5EF4-FFF2-40B4-BE49-F238E27FC236}">
                <a16:creationId xmlns:a16="http://schemas.microsoft.com/office/drawing/2014/main" id="{E646398A-771D-4D3E-50A0-9D1137F4D1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924" y="3610547"/>
            <a:ext cx="6614864" cy="27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a:extLst>
              <a:ext uri="{FF2B5EF4-FFF2-40B4-BE49-F238E27FC236}">
                <a16:creationId xmlns:a16="http://schemas.microsoft.com/office/drawing/2014/main" id="{2A0CF386-D829-A4D0-A6AE-C5450ED0CF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7288" y="6435024"/>
            <a:ext cx="2640999" cy="29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吹き出し: 角を丸めた四角形 21">
            <a:extLst>
              <a:ext uri="{FF2B5EF4-FFF2-40B4-BE49-F238E27FC236}">
                <a16:creationId xmlns:a16="http://schemas.microsoft.com/office/drawing/2014/main" id="{FEB04E22-6A5C-DA64-9B19-2142AE6DB3BF}"/>
              </a:ext>
            </a:extLst>
          </p:cNvPr>
          <p:cNvSpPr/>
          <p:nvPr/>
        </p:nvSpPr>
        <p:spPr>
          <a:xfrm>
            <a:off x="7197754" y="1535185"/>
            <a:ext cx="1766734" cy="2248250"/>
          </a:xfrm>
          <a:prstGeom prst="wedgeRoundRectCallout">
            <a:avLst>
              <a:gd name="adj1" fmla="val -68155"/>
              <a:gd name="adj2" fmla="val 3918"/>
              <a:gd name="adj3" fmla="val 16667"/>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ja-JP" altLang="en-US" sz="1800" b="0" i="0" u="none" strike="noStrike" baseline="0" dirty="0">
                <a:solidFill>
                  <a:schemeClr val="tx1"/>
                </a:solidFill>
                <a:latin typeface="Meiryo UI" panose="020B0604030504040204" pitchFamily="50" charset="-128"/>
                <a:ea typeface="Meiryo UI" panose="020B0604030504040204" pitchFamily="50" charset="-128"/>
              </a:rPr>
              <a:t>産業によって賃金が大きく異なりますが、</a:t>
            </a:r>
            <a:r>
              <a:rPr lang="en-US" altLang="ja-JP" sz="1800" b="1" i="0" u="sng" strike="noStrike" baseline="0" dirty="0">
                <a:solidFill>
                  <a:srgbClr val="FF0000"/>
                </a:solidFill>
                <a:latin typeface="Meiryo UI" panose="020B0604030504040204" pitchFamily="50" charset="-128"/>
                <a:ea typeface="Meiryo UI" panose="020B0604030504040204" pitchFamily="50" charset="-128"/>
              </a:rPr>
              <a:t>40</a:t>
            </a:r>
            <a:r>
              <a:rPr lang="ja-JP" altLang="en-US" sz="1800" b="1" i="0" u="sng" strike="noStrike" baseline="0" dirty="0">
                <a:solidFill>
                  <a:srgbClr val="FF0000"/>
                </a:solidFill>
                <a:latin typeface="Meiryo UI" panose="020B0604030504040204" pitchFamily="50" charset="-128"/>
                <a:ea typeface="Meiryo UI" panose="020B0604030504040204" pitchFamily="50" charset="-128"/>
              </a:rPr>
              <a:t>歳代・</a:t>
            </a:r>
            <a:r>
              <a:rPr lang="en-US" altLang="ja-JP" sz="1800" b="1" i="0" u="sng" strike="noStrike" baseline="0" dirty="0">
                <a:solidFill>
                  <a:srgbClr val="FF0000"/>
                </a:solidFill>
                <a:latin typeface="Meiryo UI" panose="020B0604030504040204" pitchFamily="50" charset="-128"/>
                <a:ea typeface="Meiryo UI" panose="020B0604030504040204" pitchFamily="50" charset="-128"/>
              </a:rPr>
              <a:t>50</a:t>
            </a:r>
            <a:r>
              <a:rPr lang="ja-JP" altLang="en-US" sz="1800" b="1" i="0" u="sng" strike="noStrike" baseline="0" dirty="0">
                <a:solidFill>
                  <a:srgbClr val="FF0000"/>
                </a:solidFill>
                <a:latin typeface="Meiryo UI" panose="020B0604030504040204" pitchFamily="50" charset="-128"/>
                <a:ea typeface="Meiryo UI" panose="020B0604030504040204" pitchFamily="50" charset="-128"/>
              </a:rPr>
              <a:t>歳代の賃金が高い傾向</a:t>
            </a:r>
            <a:r>
              <a:rPr lang="ja-JP" altLang="en-US" sz="1800" b="0" i="0" u="none" strike="noStrike" baseline="0" dirty="0">
                <a:solidFill>
                  <a:schemeClr val="tx1"/>
                </a:solidFill>
                <a:latin typeface="Meiryo UI" panose="020B0604030504040204" pitchFamily="50" charset="-128"/>
                <a:ea typeface="Meiryo UI" panose="020B0604030504040204" pitchFamily="50" charset="-128"/>
              </a:rPr>
              <a:t>にあります。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CC31660-02E2-CE75-546A-84A81DAC3487}"/>
              </a:ext>
            </a:extLst>
          </p:cNvPr>
          <p:cNvSpPr txBox="1"/>
          <p:nvPr/>
        </p:nvSpPr>
        <p:spPr>
          <a:xfrm>
            <a:off x="6867787" y="824892"/>
            <a:ext cx="1384184"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単位</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万円</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1583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雇用形態、性、年齢階級別賃金（平均月額）</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6" y="6136581"/>
            <a:ext cx="8568952"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3</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グラフ, 折れ線グラフ&#10;&#10;自動的に生成された説明">
            <a:extLst>
              <a:ext uri="{FF2B5EF4-FFF2-40B4-BE49-F238E27FC236}">
                <a16:creationId xmlns:a16="http://schemas.microsoft.com/office/drawing/2014/main" id="{A6361F88-BD21-AC50-49CA-A7565127A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72" y="1102285"/>
            <a:ext cx="7287136" cy="4696714"/>
          </a:xfrm>
          <a:prstGeom prst="rect">
            <a:avLst/>
          </a:prstGeom>
        </p:spPr>
      </p:pic>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mtClean="0"/>
              <a:t>33</a:t>
            </a:fld>
            <a:endParaRPr kumimoji="1" lang="ja-JP" altLang="en-US" dirty="0"/>
          </a:p>
        </p:txBody>
      </p:sp>
    </p:spTree>
    <p:extLst>
      <p:ext uri="{BB962C8B-B14F-4D97-AF65-F5344CB8AC3E}">
        <p14:creationId xmlns:p14="http://schemas.microsoft.com/office/powerpoint/2010/main" val="200831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B413E22-28EF-B30B-9E7E-832A55A453D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98934" y="842701"/>
            <a:ext cx="708942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　収入と支出によって</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家計は成り立ちます。</a:t>
            </a:r>
            <a:r>
              <a:rPr lang="ja-JP" altLang="en-US" sz="4000" b="1" dirty="0">
                <a:solidFill>
                  <a:srgbClr val="FF0000"/>
                </a:solidFill>
                <a:latin typeface="Meiryo UI" panose="020B0604030504040204" pitchFamily="50" charset="-128"/>
                <a:ea typeface="Meiryo UI" panose="020B0604030504040204" pitchFamily="50" charset="-128"/>
                <a:cs typeface="ヒラギノ丸ゴ Pro W4"/>
              </a:rPr>
              <a:t>お金の使い方を考える</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ことが大切です。</a:t>
            </a:r>
          </a:p>
        </p:txBody>
      </p:sp>
      <p:pic>
        <p:nvPicPr>
          <p:cNvPr id="34" name="図 33">
            <a:extLst>
              <a:ext uri="{FF2B5EF4-FFF2-40B4-BE49-F238E27FC236}">
                <a16:creationId xmlns:a16="http://schemas.microsoft.com/office/drawing/2014/main" id="{74D2F650-1CBA-4897-95B7-A14BC14B5AA2}"/>
              </a:ext>
            </a:extLst>
          </p:cNvPr>
          <p:cNvPicPr>
            <a:picLocks noChangeAspect="1"/>
          </p:cNvPicPr>
          <p:nvPr/>
        </p:nvPicPr>
        <p:blipFill>
          <a:blip r:embed="rId2"/>
          <a:stretch>
            <a:fillRect/>
          </a:stretch>
        </p:blipFill>
        <p:spPr>
          <a:xfrm>
            <a:off x="6974904" y="754127"/>
            <a:ext cx="1492340" cy="1206470"/>
          </a:xfrm>
          <a:prstGeom prst="rect">
            <a:avLst/>
          </a:prstGeom>
        </p:spPr>
      </p:pic>
      <p:pic>
        <p:nvPicPr>
          <p:cNvPr id="35" name="図 34"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7766535" y="1580674"/>
            <a:ext cx="1341109" cy="964706"/>
          </a:xfrm>
          <a:prstGeom prst="rect">
            <a:avLst/>
          </a:prstGeom>
        </p:spPr>
      </p:pic>
      <p:grpSp>
        <p:nvGrpSpPr>
          <p:cNvPr id="8" name="グループ化 7">
            <a:extLst>
              <a:ext uri="{FF2B5EF4-FFF2-40B4-BE49-F238E27FC236}">
                <a16:creationId xmlns:a16="http://schemas.microsoft.com/office/drawing/2014/main" id="{0ED3ECC2-1DD7-4DCE-B1F8-2DB93ED3E4E9}"/>
              </a:ext>
            </a:extLst>
          </p:cNvPr>
          <p:cNvGrpSpPr/>
          <p:nvPr/>
        </p:nvGrpSpPr>
        <p:grpSpPr>
          <a:xfrm>
            <a:off x="119807" y="2816071"/>
            <a:ext cx="5032498" cy="3206015"/>
            <a:chOff x="94592" y="2752731"/>
            <a:chExt cx="5032498" cy="3206015"/>
          </a:xfrm>
        </p:grpSpPr>
        <p:grpSp>
          <p:nvGrpSpPr>
            <p:cNvPr id="2" name="グループ化 1">
              <a:extLst>
                <a:ext uri="{FF2B5EF4-FFF2-40B4-BE49-F238E27FC236}">
                  <a16:creationId xmlns:a16="http://schemas.microsoft.com/office/drawing/2014/main" id="{B9788422-C218-42F5-A15D-DC5964F7C526}"/>
                </a:ext>
              </a:extLst>
            </p:cNvPr>
            <p:cNvGrpSpPr/>
            <p:nvPr/>
          </p:nvGrpSpPr>
          <p:grpSpPr>
            <a:xfrm>
              <a:off x="94592" y="2752731"/>
              <a:ext cx="5032498" cy="3206015"/>
              <a:chOff x="102664" y="2563832"/>
              <a:chExt cx="5032498" cy="3206015"/>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84779" y="2563832"/>
                <a:ext cx="4321523" cy="432316"/>
                <a:chOff x="5018363" y="6140624"/>
                <a:chExt cx="2493818" cy="432316"/>
              </a:xfrm>
            </p:grpSpPr>
            <p:sp>
              <p:nvSpPr>
                <p:cNvPr id="38" name="角丸四角形 37"/>
                <p:cNvSpPr/>
                <p:nvPr/>
              </p:nvSpPr>
              <p:spPr bwMode="gray">
                <a:xfrm>
                  <a:off x="5018363" y="6144429"/>
                  <a:ext cx="2493818" cy="428511"/>
                </a:xfrm>
                <a:prstGeom prst="roundRect">
                  <a:avLst>
                    <a:gd name="adj" fmla="val 43388"/>
                  </a:avLst>
                </a:prstGeom>
                <a:solidFill>
                  <a:srgbClr val="FFC00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収入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45" name="テキスト ボックス 44">
                <a:extLst>
                  <a:ext uri="{FF2B5EF4-FFF2-40B4-BE49-F238E27FC236}">
                    <a16:creationId xmlns:a16="http://schemas.microsoft.com/office/drawing/2014/main" id="{51883258-70A4-45EC-A77B-403B44DA0FCB}"/>
                  </a:ext>
                </a:extLst>
              </p:cNvPr>
              <p:cNvSpPr txBox="1"/>
              <p:nvPr/>
            </p:nvSpPr>
            <p:spPr>
              <a:xfrm>
                <a:off x="102664" y="5355823"/>
                <a:ext cx="5032498"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国税庁「民間給与実態統計調査」（令和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歳の平均給与額を</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もとに作成。</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 name="図 3"/>
            <p:cNvPicPr>
              <a:picLocks noChangeAspect="1"/>
            </p:cNvPicPr>
            <p:nvPr/>
          </p:nvPicPr>
          <p:blipFill>
            <a:blip r:embed="rId4"/>
            <a:stretch>
              <a:fillRect/>
            </a:stretch>
          </p:blipFill>
          <p:spPr>
            <a:xfrm>
              <a:off x="219918" y="3297997"/>
              <a:ext cx="4260589" cy="1975043"/>
            </a:xfrm>
            <a:prstGeom prst="rect">
              <a:avLst/>
            </a:prstGeom>
          </p:spPr>
        </p:pic>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34</a:t>
            </a:fld>
            <a:endParaRPr lang="ja-JP" altLang="en-US" dirty="0"/>
          </a:p>
        </p:txBody>
      </p:sp>
      <p:grpSp>
        <p:nvGrpSpPr>
          <p:cNvPr id="9" name="グループ化 8">
            <a:extLst>
              <a:ext uri="{FF2B5EF4-FFF2-40B4-BE49-F238E27FC236}">
                <a16:creationId xmlns:a16="http://schemas.microsoft.com/office/drawing/2014/main" id="{CB3BB166-C396-407E-9C55-63DA6F8CBF09}"/>
              </a:ext>
            </a:extLst>
          </p:cNvPr>
          <p:cNvGrpSpPr/>
          <p:nvPr/>
        </p:nvGrpSpPr>
        <p:grpSpPr>
          <a:xfrm>
            <a:off x="4849638" y="2786438"/>
            <a:ext cx="4321523" cy="3850755"/>
            <a:chOff x="4710895" y="2731022"/>
            <a:chExt cx="4321523" cy="3850755"/>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710895" y="2731022"/>
              <a:ext cx="4321523" cy="432316"/>
              <a:chOff x="5018363" y="6140624"/>
              <a:chExt cx="2493818" cy="432316"/>
            </a:xfrm>
          </p:grpSpPr>
          <p:sp>
            <p:nvSpPr>
              <p:cNvPr id="42" name="角丸四角形 41"/>
              <p:cNvSpPr/>
              <p:nvPr/>
            </p:nvSpPr>
            <p:spPr bwMode="gray">
              <a:xfrm>
                <a:off x="5018363" y="6144429"/>
                <a:ext cx="2493818"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支出</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47" name="図 46"/>
            <p:cNvPicPr>
              <a:picLocks noChangeAspect="1"/>
            </p:cNvPicPr>
            <p:nvPr/>
          </p:nvPicPr>
          <p:blipFill>
            <a:blip r:embed="rId5"/>
            <a:stretch>
              <a:fillRect/>
            </a:stretch>
          </p:blipFill>
          <p:spPr>
            <a:xfrm>
              <a:off x="5539306" y="3244644"/>
              <a:ext cx="2664698" cy="255688"/>
            </a:xfrm>
            <a:prstGeom prst="rect">
              <a:avLst/>
            </a:prstGeom>
          </p:spPr>
        </p:pic>
        <p:sp>
          <p:nvSpPr>
            <p:cNvPr id="48" name="テキスト ボックス 47">
              <a:extLst>
                <a:ext uri="{FF2B5EF4-FFF2-40B4-BE49-F238E27FC236}">
                  <a16:creationId xmlns:a16="http://schemas.microsoft.com/office/drawing/2014/main" id="{51883258-70A4-45EC-A77B-403B44DA0FCB}"/>
                </a:ext>
              </a:extLst>
            </p:cNvPr>
            <p:cNvSpPr txBox="1"/>
            <p:nvPr/>
          </p:nvSpPr>
          <p:spPr>
            <a:xfrm>
              <a:off x="4990466" y="6167753"/>
              <a:ext cx="3762375"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年間収入階級～</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万円の世帯。</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＊総務省「家計調査年報（家計収支編）」（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F8F48F49-AD4D-4E1B-843B-89E1533963B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51699" y="3515162"/>
              <a:ext cx="2597033" cy="2649418"/>
            </a:xfrm>
            <a:prstGeom prst="rect">
              <a:avLst/>
            </a:prstGeom>
          </p:spPr>
        </p:pic>
      </p:grpSp>
    </p:spTree>
    <p:extLst>
      <p:ext uri="{BB962C8B-B14F-4D97-AF65-F5344CB8AC3E}">
        <p14:creationId xmlns:p14="http://schemas.microsoft.com/office/powerpoint/2010/main" val="24989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0" y="120255"/>
            <a:ext cx="9866706" cy="523220"/>
          </a:xfrm>
          <a:prstGeom prst="rect">
            <a:avLst/>
          </a:prstGeom>
          <a:noFill/>
        </p:spPr>
        <p:txBody>
          <a:bodyPr wrap="square" rtlCol="0">
            <a:spAutoFit/>
          </a:bodyPr>
          <a:lstStyle/>
          <a:p>
            <a:r>
              <a:rPr lang="en-US" altLang="ja-JP" sz="27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7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人以上の勤労者世帯の月々の生活費は平均していくらくらい？</a:t>
            </a:r>
            <a:endParaRPr kumimoji="1" lang="en-US" altLang="ja-JP" sz="27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31538" y="6564476"/>
            <a:ext cx="8568952"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2021</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mtClean="0"/>
              <a:t>35</a:t>
            </a:fld>
            <a:endParaRPr kumimoji="1" lang="ja-JP" altLang="en-US" dirty="0"/>
          </a:p>
        </p:txBody>
      </p:sp>
      <p:pic>
        <p:nvPicPr>
          <p:cNvPr id="8" name="Picture 5">
            <a:extLst>
              <a:ext uri="{FF2B5EF4-FFF2-40B4-BE49-F238E27FC236}">
                <a16:creationId xmlns:a16="http://schemas.microsoft.com/office/drawing/2014/main" id="{31CF2B91-F81D-D531-89AC-52B0E372B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82" y="853046"/>
            <a:ext cx="8542514" cy="410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3265B972-4CFB-1B08-1FB4-358996960DDE}"/>
              </a:ext>
            </a:extLst>
          </p:cNvPr>
          <p:cNvSpPr/>
          <p:nvPr/>
        </p:nvSpPr>
        <p:spPr>
          <a:xfrm>
            <a:off x="6051328" y="3053758"/>
            <a:ext cx="2492440" cy="8387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7B6D8733-6128-9027-29D5-409B02CDC9CE}"/>
              </a:ext>
            </a:extLst>
          </p:cNvPr>
          <p:cNvGrpSpPr/>
          <p:nvPr/>
        </p:nvGrpSpPr>
        <p:grpSpPr>
          <a:xfrm>
            <a:off x="431538" y="5239826"/>
            <a:ext cx="8280920" cy="1297103"/>
            <a:chOff x="431538" y="5195895"/>
            <a:chExt cx="8280920" cy="1297103"/>
          </a:xfrm>
        </p:grpSpPr>
        <p:sp>
          <p:nvSpPr>
            <p:cNvPr id="14" name="四角形: 角を丸くする 13">
              <a:extLst>
                <a:ext uri="{FF2B5EF4-FFF2-40B4-BE49-F238E27FC236}">
                  <a16:creationId xmlns:a16="http://schemas.microsoft.com/office/drawing/2014/main" id="{CEECEC50-525B-142C-EBD1-832A6AF1E328}"/>
                </a:ext>
              </a:extLst>
            </p:cNvPr>
            <p:cNvSpPr/>
            <p:nvPr/>
          </p:nvSpPr>
          <p:spPr>
            <a:xfrm>
              <a:off x="431538" y="5195895"/>
              <a:ext cx="8280920" cy="129710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1DCAADF-26AF-FB6D-CE2F-E153E6BA6D40}"/>
                </a:ext>
              </a:extLst>
            </p:cNvPr>
            <p:cNvSpPr txBox="1"/>
            <p:nvPr/>
          </p:nvSpPr>
          <p:spPr>
            <a:xfrm>
              <a:off x="600228" y="5273933"/>
              <a:ext cx="7943539" cy="1200329"/>
            </a:xfrm>
            <a:prstGeom prst="rect">
              <a:avLst/>
            </a:prstGeom>
            <a:noFill/>
          </p:spPr>
          <p:txBody>
            <a:bodyPr wrap="square">
              <a:spAutoFit/>
            </a:bodyPr>
            <a:lstStyle/>
            <a:p>
              <a:pPr algn="l"/>
              <a:r>
                <a:rPr lang="ja-JP" altLang="en-US" sz="1800" b="0" i="0" u="none" strike="noStrike" baseline="0" dirty="0">
                  <a:latin typeface="Meiryo UI" panose="020B0604030504040204" pitchFamily="50" charset="-128"/>
                  <a:ea typeface="Meiryo UI" panose="020B0604030504040204" pitchFamily="50" charset="-128"/>
                </a:rPr>
                <a:t>実収入から非消費支出（税・社会保険料等）を差し引いた可処分所得約</a:t>
              </a:r>
              <a:r>
                <a:rPr lang="en-US" altLang="ja-JP" sz="1800" b="0" i="0" u="none" strike="noStrike" baseline="0" dirty="0">
                  <a:latin typeface="Meiryo UI" panose="020B0604030504040204" pitchFamily="50" charset="-128"/>
                  <a:ea typeface="Meiryo UI" panose="020B0604030504040204" pitchFamily="50" charset="-128"/>
                </a:rPr>
                <a:t>52.8</a:t>
              </a:r>
              <a:r>
                <a:rPr lang="ja-JP" altLang="en-US" sz="1800" b="0" i="0" u="none" strike="noStrike" baseline="0" dirty="0">
                  <a:latin typeface="Meiryo UI" panose="020B0604030504040204" pitchFamily="50" charset="-128"/>
                  <a:ea typeface="Meiryo UI" panose="020B0604030504040204" pitchFamily="50" charset="-128"/>
                </a:rPr>
                <a:t>万円に対して、</a:t>
              </a:r>
              <a:r>
                <a:rPr lang="ja-JP" altLang="en-US" sz="1800" b="1" i="0" u="sng" strike="noStrike" baseline="0" dirty="0">
                  <a:solidFill>
                    <a:srgbClr val="FF0000"/>
                  </a:solidFill>
                  <a:latin typeface="Meiryo UI" panose="020B0604030504040204" pitchFamily="50" charset="-128"/>
                  <a:ea typeface="Meiryo UI" panose="020B0604030504040204" pitchFamily="50" charset="-128"/>
                </a:rPr>
                <a:t>消費支出は約</a:t>
              </a:r>
              <a:r>
                <a:rPr lang="en-US" altLang="ja-JP" sz="1800" b="1" i="0" u="sng" strike="noStrike" baseline="0" dirty="0">
                  <a:solidFill>
                    <a:srgbClr val="FF0000"/>
                  </a:solidFill>
                  <a:latin typeface="Meiryo UI" panose="020B0604030504040204" pitchFamily="50" charset="-128"/>
                  <a:ea typeface="Meiryo UI" panose="020B0604030504040204" pitchFamily="50" charset="-128"/>
                </a:rPr>
                <a:t>31.6</a:t>
              </a:r>
              <a:r>
                <a:rPr lang="ja-JP" altLang="en-US" sz="1800" b="1" i="0" u="sng" strike="noStrike" baseline="0" dirty="0">
                  <a:solidFill>
                    <a:srgbClr val="FF0000"/>
                  </a:solidFill>
                  <a:latin typeface="Meiryo UI" panose="020B0604030504040204" pitchFamily="50" charset="-128"/>
                  <a:ea typeface="Meiryo UI" panose="020B0604030504040204" pitchFamily="50" charset="-128"/>
                </a:rPr>
                <a:t>万円で約</a:t>
              </a:r>
              <a:r>
                <a:rPr lang="en-US" altLang="ja-JP" sz="1800" b="1" i="0" u="sng" strike="noStrike" baseline="0" dirty="0">
                  <a:solidFill>
                    <a:srgbClr val="FF0000"/>
                  </a:solidFill>
                  <a:latin typeface="Meiryo UI" panose="020B0604030504040204" pitchFamily="50" charset="-128"/>
                  <a:ea typeface="Meiryo UI" panose="020B0604030504040204" pitchFamily="50" charset="-128"/>
                </a:rPr>
                <a:t>21.2</a:t>
              </a:r>
              <a:r>
                <a:rPr lang="ja-JP" altLang="en-US" sz="1800" b="1" i="0" u="sng" strike="noStrike" baseline="0" dirty="0">
                  <a:solidFill>
                    <a:srgbClr val="FF0000"/>
                  </a:solidFill>
                  <a:latin typeface="Meiryo UI" panose="020B0604030504040204" pitchFamily="50" charset="-128"/>
                  <a:ea typeface="Meiryo UI" panose="020B0604030504040204" pitchFamily="50" charset="-128"/>
                </a:rPr>
                <a:t>万円の黒字</a:t>
              </a:r>
              <a:r>
                <a:rPr lang="ja-JP" altLang="en-US" sz="1800" b="0" i="0" u="none" strike="noStrike" baseline="0" dirty="0">
                  <a:latin typeface="Meiryo UI" panose="020B0604030504040204" pitchFamily="50" charset="-128"/>
                  <a:ea typeface="Meiryo UI" panose="020B0604030504040204" pitchFamily="50" charset="-128"/>
                </a:rPr>
                <a:t>となりました（前年は約</a:t>
              </a:r>
              <a:r>
                <a:rPr lang="en-US" altLang="ja-JP" sz="1800" b="0" i="0" u="none" strike="noStrike" baseline="0" dirty="0">
                  <a:latin typeface="Meiryo UI" panose="020B0604030504040204" pitchFamily="50" charset="-128"/>
                  <a:ea typeface="Meiryo UI" panose="020B0604030504040204" pitchFamily="50" charset="-128"/>
                </a:rPr>
                <a:t>21.9</a:t>
              </a:r>
              <a:r>
                <a:rPr lang="ja-JP" altLang="en-US" sz="1800" b="0" i="0" u="none" strike="noStrike" baseline="0" dirty="0">
                  <a:latin typeface="Meiryo UI" panose="020B0604030504040204" pitchFamily="50" charset="-128"/>
                  <a:ea typeface="Meiryo UI" panose="020B0604030504040204" pitchFamily="50" charset="-128"/>
                </a:rPr>
                <a:t>万円の黒字）。</a:t>
              </a:r>
              <a:r>
                <a:rPr lang="en-US" altLang="ja-JP" sz="1800" b="0" i="0" u="none" strike="noStrike" baseline="0" dirty="0">
                  <a:latin typeface="Meiryo UI" panose="020B0604030504040204" pitchFamily="50" charset="-128"/>
                  <a:ea typeface="Meiryo UI" panose="020B0604030504040204" pitchFamily="50" charset="-128"/>
                </a:rPr>
                <a:t>2021</a:t>
              </a:r>
              <a:r>
                <a:rPr lang="ja-JP" altLang="en-US" sz="1800" b="0" i="0" u="none" strike="noStrike" baseline="0" dirty="0">
                  <a:latin typeface="Meiryo UI" panose="020B0604030504040204" pitchFamily="50" charset="-128"/>
                  <a:ea typeface="Meiryo UI" panose="020B0604030504040204" pitchFamily="50" charset="-128"/>
                </a:rPr>
                <a:t>（令和３）年は新型コロナウイルス感染症の影響で外出の機会が減ったこともあり、交通・通信費が減少しました。</a:t>
              </a:r>
              <a:endParaRPr lang="ja-JP" altLang="en-US"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6391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老後の家計状況は？</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mtClean="0"/>
              <a:t>36</a:t>
            </a:fld>
            <a:endParaRPr kumimoji="1" lang="ja-JP" altLang="en-US" dirty="0"/>
          </a:p>
        </p:txBody>
      </p:sp>
      <p:pic>
        <p:nvPicPr>
          <p:cNvPr id="14" name="Picture 9">
            <a:extLst>
              <a:ext uri="{FF2B5EF4-FFF2-40B4-BE49-F238E27FC236}">
                <a16:creationId xmlns:a16="http://schemas.microsoft.com/office/drawing/2014/main" id="{0D000987-A52A-AE48-2706-51310D26B6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331" y="1083171"/>
            <a:ext cx="8799337" cy="328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四角形: 角を丸くする 14">
            <a:extLst>
              <a:ext uri="{FF2B5EF4-FFF2-40B4-BE49-F238E27FC236}">
                <a16:creationId xmlns:a16="http://schemas.microsoft.com/office/drawing/2014/main" id="{CF75093D-9F5E-85EA-A80C-20D307C09299}"/>
              </a:ext>
            </a:extLst>
          </p:cNvPr>
          <p:cNvSpPr/>
          <p:nvPr/>
        </p:nvSpPr>
        <p:spPr>
          <a:xfrm>
            <a:off x="7897779" y="1510184"/>
            <a:ext cx="650603" cy="7296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CFD1A606-AB2A-A248-7056-1045C224E793}"/>
              </a:ext>
            </a:extLst>
          </p:cNvPr>
          <p:cNvGrpSpPr/>
          <p:nvPr/>
        </p:nvGrpSpPr>
        <p:grpSpPr>
          <a:xfrm>
            <a:off x="395536" y="5075731"/>
            <a:ext cx="8280920" cy="1090177"/>
            <a:chOff x="431538" y="5265764"/>
            <a:chExt cx="8280920" cy="1297103"/>
          </a:xfrm>
        </p:grpSpPr>
        <p:sp>
          <p:nvSpPr>
            <p:cNvPr id="17" name="四角形: 角を丸くする 16">
              <a:extLst>
                <a:ext uri="{FF2B5EF4-FFF2-40B4-BE49-F238E27FC236}">
                  <a16:creationId xmlns:a16="http://schemas.microsoft.com/office/drawing/2014/main" id="{1475117A-40D2-71A7-EC80-3A287E664FCE}"/>
                </a:ext>
              </a:extLst>
            </p:cNvPr>
            <p:cNvSpPr/>
            <p:nvPr/>
          </p:nvSpPr>
          <p:spPr>
            <a:xfrm>
              <a:off x="431538" y="5265764"/>
              <a:ext cx="8280920" cy="129710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3108250-57BC-8C6E-EF7D-C02DECD5983E}"/>
                </a:ext>
              </a:extLst>
            </p:cNvPr>
            <p:cNvSpPr txBox="1"/>
            <p:nvPr/>
          </p:nvSpPr>
          <p:spPr>
            <a:xfrm>
              <a:off x="600228" y="5382781"/>
              <a:ext cx="7943539" cy="1098587"/>
            </a:xfrm>
            <a:prstGeom prst="rect">
              <a:avLst/>
            </a:prstGeom>
            <a:noFill/>
          </p:spPr>
          <p:txBody>
            <a:bodyPr wrap="square">
              <a:spAutoFit/>
            </a:bodyPr>
            <a:lstStyle/>
            <a:p>
              <a:pPr algn="l"/>
              <a:r>
                <a:rPr lang="ja-JP" altLang="en-US" sz="1800" b="0" i="0" u="none" strike="noStrike" baseline="0" dirty="0">
                  <a:latin typeface="Meiryo UI" panose="020B0604030504040204" pitchFamily="50" charset="-128"/>
                  <a:ea typeface="Meiryo UI" panose="020B0604030504040204" pitchFamily="50" charset="-128"/>
                </a:rPr>
                <a:t>高齢夫婦無職世帯の実収入から非消費支出（税・社会保険料等）を差し引いた可処分所得は約</a:t>
              </a:r>
              <a:r>
                <a:rPr lang="en-US" altLang="ja-JP" sz="1800" b="0" i="0" u="none" strike="noStrike" baseline="0" dirty="0">
                  <a:latin typeface="Meiryo UI" panose="020B0604030504040204" pitchFamily="50" charset="-128"/>
                  <a:ea typeface="Meiryo UI" panose="020B0604030504040204" pitchFamily="50" charset="-128"/>
                </a:rPr>
                <a:t>20.6</a:t>
              </a:r>
              <a:r>
                <a:rPr lang="ja-JP" altLang="en-US" sz="1800" b="0" i="0" u="none" strike="noStrike" baseline="0" dirty="0">
                  <a:latin typeface="Meiryo UI" panose="020B0604030504040204" pitchFamily="50" charset="-128"/>
                  <a:ea typeface="Meiryo UI" panose="020B0604030504040204" pitchFamily="50" charset="-128"/>
                </a:rPr>
                <a:t>万円でした。一方、</a:t>
              </a:r>
              <a:r>
                <a:rPr lang="ja-JP" altLang="en-US" sz="1800" b="1" i="0" u="sng" strike="noStrike" baseline="0" dirty="0">
                  <a:solidFill>
                    <a:srgbClr val="FF0000"/>
                  </a:solidFill>
                  <a:latin typeface="Meiryo UI" panose="020B0604030504040204" pitchFamily="50" charset="-128"/>
                  <a:ea typeface="Meiryo UI" panose="020B0604030504040204" pitchFamily="50" charset="-128"/>
                </a:rPr>
                <a:t>消費支出は約</a:t>
              </a:r>
              <a:r>
                <a:rPr lang="en-US" altLang="ja-JP" sz="1800" b="1" i="0" u="sng" strike="noStrike" baseline="0" dirty="0">
                  <a:solidFill>
                    <a:srgbClr val="FF0000"/>
                  </a:solidFill>
                  <a:latin typeface="Meiryo UI" panose="020B0604030504040204" pitchFamily="50" charset="-128"/>
                  <a:ea typeface="Meiryo UI" panose="020B0604030504040204" pitchFamily="50" charset="-128"/>
                </a:rPr>
                <a:t>22.4</a:t>
              </a:r>
              <a:r>
                <a:rPr lang="ja-JP" altLang="en-US" sz="1800" b="1" i="0" u="sng" strike="noStrike" baseline="0" dirty="0">
                  <a:solidFill>
                    <a:srgbClr val="FF0000"/>
                  </a:solidFill>
                  <a:latin typeface="Meiryo UI" panose="020B0604030504040204" pitchFamily="50" charset="-128"/>
                  <a:ea typeface="Meiryo UI" panose="020B0604030504040204" pitchFamily="50" charset="-128"/>
                </a:rPr>
                <a:t>万円で、約</a:t>
              </a:r>
              <a:r>
                <a:rPr lang="en-US" altLang="ja-JP" sz="1800" b="1" i="0" u="sng" strike="noStrike" baseline="0" dirty="0">
                  <a:solidFill>
                    <a:srgbClr val="FF0000"/>
                  </a:solidFill>
                  <a:latin typeface="Meiryo UI" panose="020B0604030504040204" pitchFamily="50" charset="-128"/>
                  <a:ea typeface="Meiryo UI" panose="020B0604030504040204" pitchFamily="50" charset="-128"/>
                </a:rPr>
                <a:t>1.9</a:t>
              </a:r>
              <a:r>
                <a:rPr lang="ja-JP" altLang="en-US" sz="1800" b="1" i="0" u="sng" strike="noStrike" baseline="0" dirty="0">
                  <a:solidFill>
                    <a:srgbClr val="FF0000"/>
                  </a:solidFill>
                  <a:latin typeface="Meiryo UI" panose="020B0604030504040204" pitchFamily="50" charset="-128"/>
                  <a:ea typeface="Meiryo UI" panose="020B0604030504040204" pitchFamily="50" charset="-128"/>
                </a:rPr>
                <a:t>万円の不足</a:t>
              </a:r>
              <a:r>
                <a:rPr lang="ja-JP" altLang="en-US" sz="1800" b="0" i="0" u="none" strike="noStrike" baseline="0" dirty="0">
                  <a:latin typeface="Meiryo UI" panose="020B0604030504040204" pitchFamily="50" charset="-128"/>
                  <a:ea typeface="Meiryo UI" panose="020B0604030504040204" pitchFamily="50" charset="-128"/>
                </a:rPr>
                <a:t>となりました。</a:t>
              </a:r>
              <a:endParaRPr lang="ja-JP" altLang="en-US" dirty="0">
                <a:latin typeface="Meiryo UI" panose="020B0604030504040204" pitchFamily="50" charset="-128"/>
                <a:ea typeface="Meiryo UI" panose="020B0604030504040204" pitchFamily="50" charset="-128"/>
              </a:endParaRPr>
            </a:p>
          </p:txBody>
        </p:sp>
      </p:grpSp>
      <p:sp>
        <p:nvSpPr>
          <p:cNvPr id="19" name="テキスト ボックス 18">
            <a:extLst>
              <a:ext uri="{FF2B5EF4-FFF2-40B4-BE49-F238E27FC236}">
                <a16:creationId xmlns:a16="http://schemas.microsoft.com/office/drawing/2014/main" id="{D48B7628-72C5-A350-7A51-CDCB711B82DA}"/>
              </a:ext>
            </a:extLst>
          </p:cNvPr>
          <p:cNvSpPr txBox="1"/>
          <p:nvPr/>
        </p:nvSpPr>
        <p:spPr>
          <a:xfrm>
            <a:off x="431538" y="6564476"/>
            <a:ext cx="8568952"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2021</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68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3E66CDB-E1B7-8471-2F6C-EBC6EFA19605}"/>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en-US" altLang="ja-JP" sz="2400" b="1" dirty="0">
                <a:solidFill>
                  <a:schemeClr val="bg1"/>
                </a:solidFill>
                <a:latin typeface="Meiryo UI" panose="020B0604030504040204" pitchFamily="50" charset="-128"/>
                <a:ea typeface="Meiryo UI" panose="020B0604030504040204" pitchFamily="50" charset="-128"/>
                <a:cs typeface="ヒラギノ角ゴ ProN W6"/>
              </a:rPr>
              <a:t>3</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職業や働き方～自立について考える～</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19" name="グループ化 18">
            <a:extLst>
              <a:ext uri="{FF2B5EF4-FFF2-40B4-BE49-F238E27FC236}">
                <a16:creationId xmlns:a16="http://schemas.microsoft.com/office/drawing/2014/main" id="{FA441D33-6F00-4BF8-AA1F-6CF4899AFA2E}"/>
              </a:ext>
            </a:extLst>
          </p:cNvPr>
          <p:cNvGrpSpPr/>
          <p:nvPr/>
        </p:nvGrpSpPr>
        <p:grpSpPr>
          <a:xfrm>
            <a:off x="253679" y="2573334"/>
            <a:ext cx="8719674" cy="1423986"/>
            <a:chOff x="-2177912" y="2214022"/>
            <a:chExt cx="8719674" cy="1423986"/>
          </a:xfrm>
        </p:grpSpPr>
        <p:sp>
          <p:nvSpPr>
            <p:cNvPr id="20" name="正方形/長方形 19">
              <a:extLst>
                <a:ext uri="{FF2B5EF4-FFF2-40B4-BE49-F238E27FC236}">
                  <a16:creationId xmlns:a16="http://schemas.microsoft.com/office/drawing/2014/main" id="{C8A723B6-D902-4B60-87DF-E86BAF539ED0}"/>
                </a:ext>
              </a:extLst>
            </p:cNvPr>
            <p:cNvSpPr/>
            <p:nvPr/>
          </p:nvSpPr>
          <p:spPr>
            <a:xfrm>
              <a:off x="-1604655" y="256426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収入と支出によって家計は成り立ちます。</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自立や収入のために働く</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ことや、</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お金の使い方</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を考えることも大切です。</a:t>
              </a:r>
            </a:p>
          </p:txBody>
        </p:sp>
        <p:sp>
          <p:nvSpPr>
            <p:cNvPr id="21" name="正方形/長方形 20">
              <a:extLst>
                <a:ext uri="{FF2B5EF4-FFF2-40B4-BE49-F238E27FC236}">
                  <a16:creationId xmlns:a16="http://schemas.microsoft.com/office/drawing/2014/main" id="{C400C8C7-5D79-48A8-86CD-FC552DB50870}"/>
                </a:ext>
              </a:extLst>
            </p:cNvPr>
            <p:cNvSpPr/>
            <p:nvPr/>
          </p:nvSpPr>
          <p:spPr>
            <a:xfrm>
              <a:off x="-2177912" y="2214022"/>
              <a:ext cx="697627" cy="707886"/>
            </a:xfrm>
            <a:prstGeom prst="rect">
              <a:avLst/>
            </a:prstGeom>
          </p:spPr>
          <p:txBody>
            <a:bodyPr wrap="none">
              <a:spAutoFit/>
            </a:bodyPr>
            <a:lstStyle/>
            <a:p>
              <a:r>
                <a:rPr lang="ja-JP" altLang="en-US" sz="4000" dirty="0">
                  <a:solidFill>
                    <a:schemeClr val="tx2">
                      <a:lumMod val="75000"/>
                    </a:schemeClr>
                  </a:solidFill>
                </a:rPr>
                <a:t>②</a:t>
              </a:r>
            </a:p>
          </p:txBody>
        </p:sp>
      </p:grpSp>
      <p:grpSp>
        <p:nvGrpSpPr>
          <p:cNvPr id="24" name="グループ化 23">
            <a:extLst>
              <a:ext uri="{FF2B5EF4-FFF2-40B4-BE49-F238E27FC236}">
                <a16:creationId xmlns:a16="http://schemas.microsoft.com/office/drawing/2014/main" id="{4059F28B-DB75-4811-B95E-F33850F92D36}"/>
              </a:ext>
            </a:extLst>
          </p:cNvPr>
          <p:cNvGrpSpPr/>
          <p:nvPr/>
        </p:nvGrpSpPr>
        <p:grpSpPr>
          <a:xfrm>
            <a:off x="253679" y="1074648"/>
            <a:ext cx="8699525" cy="1086879"/>
            <a:chOff x="-2187744" y="2517234"/>
            <a:chExt cx="8699525" cy="1086879"/>
          </a:xfrm>
        </p:grpSpPr>
        <p:sp>
          <p:nvSpPr>
            <p:cNvPr id="25" name="正方形/長方形 24">
              <a:extLst>
                <a:ext uri="{FF2B5EF4-FFF2-40B4-BE49-F238E27FC236}">
                  <a16:creationId xmlns:a16="http://schemas.microsoft.com/office/drawing/2014/main" id="{7EF9E337-86BF-4261-BD9E-AFA2A8BDBD21}"/>
                </a:ext>
              </a:extLst>
            </p:cNvPr>
            <p:cNvSpPr/>
            <p:nvPr/>
          </p:nvSpPr>
          <p:spPr>
            <a:xfrm>
              <a:off x="-1634636" y="2530365"/>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自分自身の</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働く目的、働き方</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について考えてみましょう。</a:t>
              </a:r>
            </a:p>
          </p:txBody>
        </p:sp>
        <p:sp>
          <p:nvSpPr>
            <p:cNvPr id="26" name="正方形/長方形 25">
              <a:extLst>
                <a:ext uri="{FF2B5EF4-FFF2-40B4-BE49-F238E27FC236}">
                  <a16:creationId xmlns:a16="http://schemas.microsoft.com/office/drawing/2014/main" id="{2B1BAD40-9CDB-4E57-9409-95B94F52D3BD}"/>
                </a:ext>
              </a:extLst>
            </p:cNvPr>
            <p:cNvSpPr/>
            <p:nvPr/>
          </p:nvSpPr>
          <p:spPr>
            <a:xfrm>
              <a:off x="-2187744" y="2517234"/>
              <a:ext cx="697627" cy="707886"/>
            </a:xfrm>
            <a:prstGeom prst="rect">
              <a:avLst/>
            </a:prstGeom>
          </p:spPr>
          <p:txBody>
            <a:bodyPr wrap="none">
              <a:spAutoFit/>
            </a:bodyPr>
            <a:lstStyle/>
            <a:p>
              <a:r>
                <a:rPr lang="ja-JP" altLang="en-US" sz="4000" dirty="0">
                  <a:solidFill>
                    <a:schemeClr val="tx2">
                      <a:lumMod val="75000"/>
                    </a:schemeClr>
                  </a:solidFill>
                </a:rPr>
                <a:t>①</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37</a:t>
            </a:fld>
            <a:endParaRPr lang="ja-JP" altLang="en-US" dirty="0"/>
          </a:p>
        </p:txBody>
      </p:sp>
    </p:spTree>
    <p:extLst>
      <p:ext uri="{BB962C8B-B14F-4D97-AF65-F5344CB8AC3E}">
        <p14:creationId xmlns:p14="http://schemas.microsoft.com/office/powerpoint/2010/main" val="12856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119545" y="2547951"/>
            <a:ext cx="4904911"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リスクに備える</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38</a:t>
            </a:fld>
            <a:endParaRPr lang="ja-JP" altLang="en-US" dirty="0"/>
          </a:p>
        </p:txBody>
      </p:sp>
    </p:spTree>
    <p:extLst>
      <p:ext uri="{BB962C8B-B14F-4D97-AF65-F5344CB8AC3E}">
        <p14:creationId xmlns:p14="http://schemas.microsoft.com/office/powerpoint/2010/main" val="3928507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355600" y="-8624"/>
            <a:ext cx="678884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何が起こるか予測できない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508004" y="820121"/>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4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24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4783671" y="3829168"/>
            <a:ext cx="2805129" cy="2743772"/>
            <a:chOff x="4783671" y="3829168"/>
            <a:chExt cx="2805129" cy="2743772"/>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3671" y="3829168"/>
              <a:ext cx="2805129" cy="2553274"/>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141379"/>
              <a:ext cx="2493818" cy="431561"/>
              <a:chOff x="5018363" y="6141379"/>
              <a:chExt cx="2493818" cy="431561"/>
            </a:xfrm>
          </p:grpSpPr>
          <p:sp>
            <p:nvSpPr>
              <p:cNvPr id="21" name="角丸四角形 20"/>
              <p:cNvSpPr/>
              <p:nvPr/>
            </p:nvSpPr>
            <p:spPr bwMode="gray">
              <a:xfrm>
                <a:off x="5018363" y="6144429"/>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170257"/>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20251" y="614137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6"/>
            <a:chOff x="1458541" y="4113397"/>
            <a:chExt cx="2734676" cy="2476476"/>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158312"/>
              <a:ext cx="2493818" cy="431561"/>
              <a:chOff x="1699399" y="6158312"/>
              <a:chExt cx="2493818" cy="431561"/>
            </a:xfrm>
          </p:grpSpPr>
          <p:sp>
            <p:nvSpPr>
              <p:cNvPr id="18" name="角丸四角形 17"/>
              <p:cNvSpPr/>
              <p:nvPr/>
            </p:nvSpPr>
            <p:spPr bwMode="gray">
              <a:xfrm>
                <a:off x="1699399" y="6161362"/>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87190"/>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801287" y="6158312"/>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29" name="グループ化 28">
            <a:extLst>
              <a:ext uri="{FF2B5EF4-FFF2-40B4-BE49-F238E27FC236}">
                <a16:creationId xmlns:a16="http://schemas.microsoft.com/office/drawing/2014/main" id="{5F16E454-4BC1-4601-8B3D-3146294B0C59}"/>
              </a:ext>
            </a:extLst>
          </p:cNvPr>
          <p:cNvGrpSpPr/>
          <p:nvPr/>
        </p:nvGrpSpPr>
        <p:grpSpPr>
          <a:xfrm>
            <a:off x="355600" y="1620102"/>
            <a:ext cx="2770033" cy="2331161"/>
            <a:chOff x="355600" y="1620102"/>
            <a:chExt cx="2770033" cy="2331161"/>
          </a:xfrm>
        </p:grpSpPr>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600" y="1620102"/>
              <a:ext cx="2770033" cy="1921046"/>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522752"/>
              <a:ext cx="2493818" cy="428511"/>
              <a:chOff x="547664" y="3522752"/>
              <a:chExt cx="2493818" cy="428511"/>
            </a:xfrm>
          </p:grpSpPr>
          <p:sp>
            <p:nvSpPr>
              <p:cNvPr id="6" name="角丸四角形 5"/>
              <p:cNvSpPr/>
              <p:nvPr/>
            </p:nvSpPr>
            <p:spPr bwMode="gray">
              <a:xfrm>
                <a:off x="547664" y="3522752"/>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548580"/>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536635"/>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3324736" y="1624360"/>
            <a:ext cx="2493818" cy="2326508"/>
            <a:chOff x="3324736" y="1624360"/>
            <a:chExt cx="2493818" cy="2326508"/>
          </a:xfrm>
        </p:grpSpPr>
        <p:pic>
          <p:nvPicPr>
            <p:cNvPr id="26" name="図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0582"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522357"/>
              <a:ext cx="2493818" cy="428511"/>
              <a:chOff x="3324736" y="3522357"/>
              <a:chExt cx="2493818" cy="428511"/>
            </a:xfrm>
          </p:grpSpPr>
          <p:sp>
            <p:nvSpPr>
              <p:cNvPr id="12" name="角丸四角形 11"/>
              <p:cNvSpPr/>
              <p:nvPr/>
            </p:nvSpPr>
            <p:spPr bwMode="gray">
              <a:xfrm>
                <a:off x="3324736" y="3522357"/>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548185"/>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494357" y="3536240"/>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1" name="グループ化 30">
            <a:extLst>
              <a:ext uri="{FF2B5EF4-FFF2-40B4-BE49-F238E27FC236}">
                <a16:creationId xmlns:a16="http://schemas.microsoft.com/office/drawing/2014/main" id="{9DF4986B-82D8-4D99-A433-DB76AAFAD278}"/>
              </a:ext>
            </a:extLst>
          </p:cNvPr>
          <p:cNvGrpSpPr/>
          <p:nvPr/>
        </p:nvGrpSpPr>
        <p:grpSpPr>
          <a:xfrm>
            <a:off x="6108318" y="1624360"/>
            <a:ext cx="2493818" cy="2343276"/>
            <a:chOff x="6108318" y="1624360"/>
            <a:chExt cx="2493818" cy="2343276"/>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8" y="3539125"/>
              <a:ext cx="2493818" cy="428511"/>
              <a:chOff x="6108318" y="3539125"/>
              <a:chExt cx="2493818" cy="428511"/>
            </a:xfrm>
          </p:grpSpPr>
          <p:sp>
            <p:nvSpPr>
              <p:cNvPr id="15" name="角丸四角形 14"/>
              <p:cNvSpPr/>
              <p:nvPr/>
            </p:nvSpPr>
            <p:spPr bwMode="gray">
              <a:xfrm>
                <a:off x="6108318" y="3539125"/>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564953"/>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77939" y="3553008"/>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5833" y="1624360"/>
              <a:ext cx="2070455" cy="1986517"/>
            </a:xfrm>
            <a:prstGeom prst="rect">
              <a:avLst/>
            </a:prstGeom>
          </p:spPr>
        </p:pic>
      </p:grpSp>
      <p:sp>
        <p:nvSpPr>
          <p:cNvPr id="30" name="正方形/長方形 29"/>
          <p:cNvSpPr/>
          <p:nvPr/>
        </p:nvSpPr>
        <p:spPr>
          <a:xfrm>
            <a:off x="811369" y="1201314"/>
            <a:ext cx="8139448"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丸ゴ Pro W4"/>
              </a:rPr>
              <a:t>起きてほしくない出来事で、起きるとお金がかかることが多い</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6" name="スライド番号プレースホルダー 35"/>
          <p:cNvSpPr>
            <a:spLocks noGrp="1"/>
          </p:cNvSpPr>
          <p:nvPr>
            <p:ph type="sldNum" sz="quarter" idx="12"/>
          </p:nvPr>
        </p:nvSpPr>
        <p:spPr/>
        <p:txBody>
          <a:bodyPr/>
          <a:lstStyle/>
          <a:p>
            <a:pPr defTabSz="457200">
              <a:defRPr/>
            </a:pPr>
            <a:fld id="{7B76553B-32E2-D644-9CD0-56FDA882EB90}" type="slidenum">
              <a:rPr lang="ja-JP" altLang="en-US" smtClean="0"/>
              <a:pPr defTabSz="457200">
                <a:defRPr/>
              </a:pPr>
              <a:t>39</a:t>
            </a:fld>
            <a:endParaRPr lang="ja-JP" altLang="en-US" dirty="0"/>
          </a:p>
        </p:txBody>
      </p:sp>
    </p:spTree>
    <p:extLst>
      <p:ext uri="{BB962C8B-B14F-4D97-AF65-F5344CB8AC3E}">
        <p14:creationId xmlns:p14="http://schemas.microsoft.com/office/powerpoint/2010/main" val="11784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18</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歳でできること・できないこと</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4</a:t>
            </a:fld>
            <a:endParaRPr lang="ja-JP" altLang="en-US" dirty="0"/>
          </a:p>
        </p:txBody>
      </p:sp>
      <p:graphicFrame>
        <p:nvGraphicFramePr>
          <p:cNvPr id="5" name="表 5">
            <a:extLst>
              <a:ext uri="{FF2B5EF4-FFF2-40B4-BE49-F238E27FC236}">
                <a16:creationId xmlns:a16="http://schemas.microsoft.com/office/drawing/2014/main" id="{6EC60F88-C56F-4895-ADA3-52E0D8115DDC}"/>
              </a:ext>
            </a:extLst>
          </p:cNvPr>
          <p:cNvGraphicFramePr>
            <a:graphicFrameLocks noGrp="1"/>
          </p:cNvGraphicFramePr>
          <p:nvPr>
            <p:extLst>
              <p:ext uri="{D42A27DB-BD31-4B8C-83A1-F6EECF244321}">
                <p14:modId xmlns:p14="http://schemas.microsoft.com/office/powerpoint/2010/main" val="4209483336"/>
              </p:ext>
            </p:extLst>
          </p:nvPr>
        </p:nvGraphicFramePr>
        <p:xfrm>
          <a:off x="114300" y="1068071"/>
          <a:ext cx="8896350" cy="5077963"/>
        </p:xfrm>
        <a:graphic>
          <a:graphicData uri="http://schemas.openxmlformats.org/drawingml/2006/table">
            <a:tbl>
              <a:tblPr firstRow="1" bandRow="1">
                <a:tableStyleId>{21E4AEA4-8DFA-4A89-87EB-49C32662AFE0}</a:tableStyleId>
              </a:tblPr>
              <a:tblGrid>
                <a:gridCol w="4448175">
                  <a:extLst>
                    <a:ext uri="{9D8B030D-6E8A-4147-A177-3AD203B41FA5}">
                      <a16:colId xmlns:a16="http://schemas.microsoft.com/office/drawing/2014/main" val="2651906034"/>
                    </a:ext>
                  </a:extLst>
                </a:gridCol>
                <a:gridCol w="4448175">
                  <a:extLst>
                    <a:ext uri="{9D8B030D-6E8A-4147-A177-3AD203B41FA5}">
                      <a16:colId xmlns:a16="http://schemas.microsoft.com/office/drawing/2014/main" val="2743597372"/>
                    </a:ext>
                  </a:extLst>
                </a:gridCol>
              </a:tblGrid>
              <a:tr h="719323">
                <a:tc>
                  <a:txBody>
                    <a:bodyPr/>
                    <a:lstStyle/>
                    <a:p>
                      <a:pPr algn="ctr"/>
                      <a:r>
                        <a:rPr kumimoji="1" lang="ja-JP" altLang="en-US" sz="2400" dirty="0">
                          <a:latin typeface="Meiryo UI" panose="020B0604030504040204" pitchFamily="50" charset="-128"/>
                          <a:ea typeface="Meiryo UI" panose="020B0604030504040204" pitchFamily="50" charset="-128"/>
                        </a:rPr>
                        <a:t>成年</a:t>
                      </a:r>
                      <a:r>
                        <a:rPr kumimoji="1" lang="en-US" altLang="ja-JP" sz="2400" dirty="0">
                          <a:latin typeface="Meiryo UI" panose="020B0604030504040204" pitchFamily="50" charset="-128"/>
                          <a:ea typeface="Meiryo UI" panose="020B0604030504040204" pitchFamily="50" charset="-128"/>
                        </a:rPr>
                        <a:t>(18</a:t>
                      </a:r>
                      <a:r>
                        <a:rPr kumimoji="1" lang="ja-JP" altLang="en-US" sz="2400" dirty="0">
                          <a:latin typeface="Meiryo UI" panose="020B0604030504040204" pitchFamily="50" charset="-128"/>
                          <a:ea typeface="Meiryo UI" panose="020B0604030504040204" pitchFamily="50" charset="-128"/>
                        </a:rPr>
                        <a:t>歳</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になったらできること</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歳にならないとできないこと</a:t>
                      </a:r>
                      <a:endParaRPr kumimoji="1" lang="ja-JP" altLang="en-US" sz="2400" dirty="0">
                        <a:latin typeface="Meiryo UI" panose="020B0604030504040204" pitchFamily="50" charset="-128"/>
                        <a:ea typeface="Meiryo UI" panose="020B0604030504040204" pitchFamily="50" charset="-128"/>
                      </a:endParaRPr>
                    </a:p>
                  </a:txBody>
                  <a:tcPr anchor="ctr">
                    <a:solidFill>
                      <a:schemeClr val="accent4">
                        <a:lumMod val="60000"/>
                        <a:lumOff val="40000"/>
                      </a:schemeClr>
                    </a:solidFill>
                  </a:tcPr>
                </a:tc>
                <a:extLst>
                  <a:ext uri="{0D108BD9-81ED-4DB2-BD59-A6C34878D82A}">
                    <a16:rowId xmlns:a16="http://schemas.microsoft.com/office/drawing/2014/main" val="3730599242"/>
                  </a:ext>
                </a:extLst>
              </a:tr>
              <a:tr h="3524681">
                <a:tc>
                  <a:txBody>
                    <a:bodyPr/>
                    <a:lstStyle/>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txBody>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extLst>
                  <a:ext uri="{0D108BD9-81ED-4DB2-BD59-A6C34878D82A}">
                    <a16:rowId xmlns:a16="http://schemas.microsoft.com/office/drawing/2014/main" val="627424862"/>
                  </a:ext>
                </a:extLst>
              </a:tr>
            </a:tbl>
          </a:graphicData>
        </a:graphic>
      </p:graphicFrame>
      <p:sp>
        <p:nvSpPr>
          <p:cNvPr id="2" name="テキスト ボックス 1">
            <a:extLst>
              <a:ext uri="{FF2B5EF4-FFF2-40B4-BE49-F238E27FC236}">
                <a16:creationId xmlns:a16="http://schemas.microsoft.com/office/drawing/2014/main" id="{7A19A47E-D99A-4D4F-8CA8-F329C36435FA}"/>
              </a:ext>
            </a:extLst>
          </p:cNvPr>
          <p:cNvSpPr txBox="1"/>
          <p:nvPr/>
        </p:nvSpPr>
        <p:spPr>
          <a:xfrm>
            <a:off x="166321" y="2006337"/>
            <a:ext cx="4396154" cy="3693319"/>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◆契約</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親権者等の</a:t>
            </a:r>
            <a:r>
              <a:rPr lang="ja-JP" altLang="en-US" dirty="0">
                <a:latin typeface="Meiryo UI" panose="020B0604030504040204" pitchFamily="50" charset="-128"/>
                <a:ea typeface="Meiryo UI" panose="020B0604030504040204" pitchFamily="50" charset="-128"/>
              </a:rPr>
              <a:t>同意</a:t>
            </a:r>
            <a:r>
              <a:rPr kumimoji="1" lang="ja-JP" altLang="en-US" sz="1800" dirty="0">
                <a:latin typeface="Meiryo UI" panose="020B0604030504040204" pitchFamily="50" charset="-128"/>
                <a:ea typeface="Meiryo UI" panose="020B0604030504040204" pitchFamily="50" charset="-128"/>
              </a:rPr>
              <a:t>が無くても契約できる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◆居所の決定</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自分の住むところや自分の進路を自分</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で決めることができる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◆各種資格要件</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公認会計士、医師、司法書士、薬剤師、</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社会保険労務士などの資格が取得できる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◆パスポート</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１０年有効のパスポートを取得できる</a:t>
            </a:r>
          </a:p>
        </p:txBody>
      </p:sp>
      <p:sp>
        <p:nvSpPr>
          <p:cNvPr id="7" name="テキスト ボックス 6">
            <a:extLst>
              <a:ext uri="{FF2B5EF4-FFF2-40B4-BE49-F238E27FC236}">
                <a16:creationId xmlns:a16="http://schemas.microsoft.com/office/drawing/2014/main" id="{7B608B5E-12B7-48B5-91A5-382DBB79EECE}"/>
              </a:ext>
            </a:extLst>
          </p:cNvPr>
          <p:cNvSpPr txBox="1"/>
          <p:nvPr/>
        </p:nvSpPr>
        <p:spPr>
          <a:xfrm>
            <a:off x="4562475" y="2006337"/>
            <a:ext cx="4396154" cy="3139321"/>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◆飲酒をする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◆喫煙をする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◆競馬、競輪、オートレース、</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競艇の</a:t>
            </a:r>
            <a:r>
              <a:rPr lang="ja-JP" altLang="en-US" dirty="0">
                <a:latin typeface="Meiryo UI" panose="020B0604030504040204" pitchFamily="50" charset="-128"/>
                <a:ea typeface="Meiryo UI" panose="020B0604030504040204" pitchFamily="50" charset="-128"/>
              </a:rPr>
              <a:t>投票券</a:t>
            </a:r>
            <a:r>
              <a:rPr kumimoji="1" lang="ja-JP" altLang="en-US" sz="1800" dirty="0">
                <a:latin typeface="Meiryo UI" panose="020B0604030504040204" pitchFamily="50" charset="-128"/>
                <a:ea typeface="Meiryo UI" panose="020B0604030504040204" pitchFamily="50" charset="-128"/>
              </a:rPr>
              <a:t>を買う</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◆猟銃を所持する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◆養子を迎える</a:t>
            </a:r>
          </a:p>
          <a:p>
            <a:endParaRPr kumimoji="1" lang="ja-JP" altLang="en-US" sz="1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C4BA1F0-6D81-47FF-A742-096025C7EDFA}"/>
              </a:ext>
            </a:extLst>
          </p:cNvPr>
          <p:cNvSpPr txBox="1"/>
          <p:nvPr/>
        </p:nvSpPr>
        <p:spPr>
          <a:xfrm>
            <a:off x="2247900" y="6160125"/>
            <a:ext cx="6844729" cy="307777"/>
          </a:xfrm>
          <a:prstGeom prst="rect">
            <a:avLst/>
          </a:prstGeom>
          <a:noFill/>
        </p:spPr>
        <p:txBody>
          <a:bodyPr wrap="square" rtlCol="0">
            <a:spAutoFit/>
          </a:bodyPr>
          <a:lstStyle/>
          <a:p>
            <a:r>
              <a:rPr kumimoji="1" lang="ja-JP" altLang="en-US" sz="1400" dirty="0"/>
              <a:t>＊法務省民事局作成パンフレット「民法の一部を改正する法律（成年年齢関係）について」</a:t>
            </a:r>
          </a:p>
        </p:txBody>
      </p:sp>
    </p:spTree>
    <p:extLst>
      <p:ext uri="{BB962C8B-B14F-4D97-AF65-F5344CB8AC3E}">
        <p14:creationId xmlns:p14="http://schemas.microsoft.com/office/powerpoint/2010/main" val="26372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6386" y="4213189"/>
            <a:ext cx="5306014" cy="2674387"/>
          </a:xfrm>
          <a:prstGeom prst="rect">
            <a:avLst/>
          </a:prstGeom>
        </p:spPr>
      </p:pic>
      <p:grpSp>
        <p:nvGrpSpPr>
          <p:cNvPr id="19" name="グループ化 18"/>
          <p:cNvGrpSpPr/>
          <p:nvPr/>
        </p:nvGrpSpPr>
        <p:grpSpPr>
          <a:xfrm>
            <a:off x="182880" y="855572"/>
            <a:ext cx="8778240" cy="2474629"/>
            <a:chOff x="514973" y="868131"/>
            <a:chExt cx="7960722" cy="2474629"/>
          </a:xfrm>
        </p:grpSpPr>
        <p:sp>
          <p:nvSpPr>
            <p:cNvPr id="11" name="正方形/長方形 10"/>
            <p:cNvSpPr/>
            <p:nvPr/>
          </p:nvSpPr>
          <p:spPr>
            <a:xfrm>
              <a:off x="657899" y="927936"/>
              <a:ext cx="7701374"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360"/>
                </a:lnSpc>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3000" dirty="0">
                  <a:solidFill>
                    <a:srgbClr val="17375E"/>
                  </a:solidFill>
                  <a:latin typeface="Meiryo UI" panose="020B0604030504040204" pitchFamily="50" charset="-128"/>
                  <a:ea typeface="Meiryo UI" panose="020B0604030504040204" pitchFamily="50" charset="-128"/>
                  <a:cs typeface="ヒラギノ丸ゴ Pro W4"/>
                </a:rPr>
                <a:t>24</a:t>
              </a: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歳）と衝突。男性会社員に重大な障害（言語機能の喪失等）が残った。</a:t>
              </a:r>
              <a:endParaRPr lang="en-US" altLang="ja-JP" sz="3000" dirty="0">
                <a:solidFill>
                  <a:srgbClr val="17375E"/>
                </a:solidFill>
                <a:latin typeface="Meiryo UI" panose="020B0604030504040204" pitchFamily="50" charset="-128"/>
                <a:ea typeface="Meiryo UI" panose="020B0604030504040204" pitchFamily="50" charset="-128"/>
                <a:cs typeface="ヒラギノ丸ゴ Pro W4"/>
              </a:endParaRPr>
            </a:p>
            <a:p>
              <a:pPr algn="r">
                <a:lnSpc>
                  <a:spcPct val="120000"/>
                </a:lnSpc>
              </a:pPr>
              <a:endParaRPr lang="en-US" altLang="ja-JP" sz="5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2020</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8"/>
          <p:cNvSpPr>
            <a:spLocks noGrp="1"/>
          </p:cNvSpPr>
          <p:nvPr>
            <p:ph type="sldNum" sz="quarter" idx="12"/>
          </p:nvPr>
        </p:nvSpPr>
        <p:spPr/>
        <p:txBody>
          <a:bodyPr/>
          <a:lstStyle/>
          <a:p>
            <a:pPr defTabSz="457200">
              <a:defRPr/>
            </a:pPr>
            <a:fld id="{7B76553B-32E2-D644-9CD0-56FDA882EB90}" type="slidenum">
              <a:rPr lang="ja-JP" altLang="en-US" smtClean="0"/>
              <a:pPr defTabSz="457200">
                <a:defRPr/>
              </a:pPr>
              <a:t>40</a:t>
            </a:fld>
            <a:endParaRPr lang="ja-JP" altLang="en-US" dirty="0"/>
          </a:p>
        </p:txBody>
      </p:sp>
    </p:spTree>
    <p:extLst>
      <p:ext uri="{BB962C8B-B14F-4D97-AF65-F5344CB8AC3E}">
        <p14:creationId xmlns:p14="http://schemas.microsoft.com/office/powerpoint/2010/main" val="205103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grpSp>
        <p:nvGrpSpPr>
          <p:cNvPr id="2" name="グループ化 1">
            <a:extLst>
              <a:ext uri="{FF2B5EF4-FFF2-40B4-BE49-F238E27FC236}">
                <a16:creationId xmlns:a16="http://schemas.microsoft.com/office/drawing/2014/main" id="{434C5215-C5F0-40A1-A3E2-AA3ADE42605E}"/>
              </a:ext>
            </a:extLst>
          </p:cNvPr>
          <p:cNvGrpSpPr/>
          <p:nvPr/>
        </p:nvGrpSpPr>
        <p:grpSpPr>
          <a:xfrm>
            <a:off x="2383321" y="923323"/>
            <a:ext cx="2099560" cy="2737203"/>
            <a:chOff x="2383321" y="923323"/>
            <a:chExt cx="2099560" cy="2737203"/>
          </a:xfrm>
        </p:grpSpPr>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2146430"/>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41</a:t>
            </a:fld>
            <a:endParaRPr lang="ja-JP" altLang="en-US" dirty="0"/>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46" name="四角形: 角を丸くする 45">
            <a:extLst>
              <a:ext uri="{FF2B5EF4-FFF2-40B4-BE49-F238E27FC236}">
                <a16:creationId xmlns:a16="http://schemas.microsoft.com/office/drawing/2014/main" id="{F85E4806-4882-46E5-865B-85B8B03AB19F}"/>
              </a:ext>
            </a:extLst>
          </p:cNvPr>
          <p:cNvSpPr/>
          <p:nvPr/>
        </p:nvSpPr>
        <p:spPr>
          <a:xfrm>
            <a:off x="4652421" y="5017266"/>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62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11" grpId="0" animBg="1"/>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「民間保険」で備える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57874600"/>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solidFill>
                <a:srgbClr val="FF0000"/>
              </a:solidFill>
            </a:endParaRPr>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p:cNvSpPr>
            <a:spLocks noGrp="1"/>
          </p:cNvSpPr>
          <p:nvPr>
            <p:ph type="sldNum" sz="quarter" idx="12"/>
          </p:nvPr>
        </p:nvSpPr>
        <p:spPr/>
        <p:txBody>
          <a:bodyPr/>
          <a:lstStyle/>
          <a:p>
            <a:pPr defTabSz="457200">
              <a:defRPr/>
            </a:pPr>
            <a:fld id="{7B76553B-32E2-D644-9CD0-56FDA882EB90}" type="slidenum">
              <a:rPr lang="ja-JP" altLang="en-US" smtClean="0"/>
              <a:pPr defTabSz="457200">
                <a:defRPr/>
              </a:pPr>
              <a:t>42</a:t>
            </a:fld>
            <a:endParaRPr lang="ja-JP" altLang="en-US" dirty="0"/>
          </a:p>
        </p:txBody>
      </p:sp>
    </p:spTree>
    <p:extLst>
      <p:ext uri="{BB962C8B-B14F-4D97-AF65-F5344CB8AC3E}">
        <p14:creationId xmlns:p14="http://schemas.microsoft.com/office/powerpoint/2010/main" val="36349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569660"/>
          </a:xfrm>
          <a:prstGeom prst="rect">
            <a:avLst/>
          </a:prstGeom>
          <a:noFill/>
        </p:spPr>
        <p:txBody>
          <a:bodyPr wrap="squar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さまざまな目的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特定の損失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43</a:t>
            </a:fld>
            <a:endParaRPr lang="ja-JP" altLang="en-US" dirty="0"/>
          </a:p>
        </p:txBody>
      </p:sp>
    </p:spTree>
    <p:custDataLst>
      <p:tags r:id="rId1"/>
    </p:custDataLst>
    <p:extLst>
      <p:ext uri="{BB962C8B-B14F-4D97-AF65-F5344CB8AC3E}">
        <p14:creationId xmlns:p14="http://schemas.microsoft.com/office/powerpoint/2010/main" val="288722653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保障を得る代わりに、契約者が生命保険会社に払うお金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1002580"/>
            <a:ext cx="8508954" cy="3569243"/>
            <a:chOff x="412624" y="725182"/>
            <a:chExt cx="8508954" cy="3569243"/>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⑥保険金・給付金の受取り</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⑤リスクの発生</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pic>
            <p:nvPicPr>
              <p:cNvPr id="31" name="図 30">
                <a:extLst>
                  <a:ext uri="{FF2B5EF4-FFF2-40B4-BE49-F238E27FC236}">
                    <a16:creationId xmlns:a16="http://schemas.microsoft.com/office/drawing/2014/main" id="{17EFADF5-B37C-43B1-8002-D44AD07E24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3135" y="3010896"/>
                <a:ext cx="1192648" cy="827113"/>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solidFill>
                      <a:schemeClr val="tx2"/>
                    </a:solidFill>
                    <a:latin typeface="Meiryo UI" panose="020B0604030504040204" pitchFamily="50" charset="-128"/>
                    <a:ea typeface="Meiryo UI" panose="020B0604030504040204" pitchFamily="50" charset="-128"/>
                  </a:rPr>
                  <a:t>①</a:t>
                </a:r>
                <a:r>
                  <a:rPr lang="ja-JP" altLang="en-US" sz="1600" b="1" dirty="0">
                    <a:solidFill>
                      <a:schemeClr val="tx2"/>
                    </a:solidFill>
                    <a:latin typeface="Meiryo UI" panose="020B0604030504040204" pitchFamily="50" charset="-128"/>
                    <a:ea typeface="Meiryo UI" panose="020B0604030504040204" pitchFamily="50" charset="-128"/>
                  </a:rPr>
                  <a:t>申込書の提出</a:t>
                </a:r>
                <a:endParaRPr kumimoji="1" lang="ja-JP" altLang="en-US" sz="1600" b="1" dirty="0">
                  <a:solidFill>
                    <a:schemeClr val="tx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②告知（診査）</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364745" y="725182"/>
              <a:ext cx="2184479" cy="1551219"/>
              <a:chOff x="4364744" y="725182"/>
              <a:chExt cx="1957578" cy="1551219"/>
            </a:xfrm>
          </p:grpSpPr>
          <p:sp>
            <p:nvSpPr>
              <p:cNvPr id="15" name="テキスト ボックス 14"/>
              <p:cNvSpPr txBox="1"/>
              <p:nvPr/>
            </p:nvSpPr>
            <p:spPr>
              <a:xfrm>
                <a:off x="4364744" y="725182"/>
                <a:ext cx="195757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③保険料の払い込み</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013" y="130516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④書類（保険証券）　　</a:t>
                </a:r>
              </a:p>
              <a:p>
                <a:r>
                  <a:rPr lang="ja-JP" altLang="en-US" sz="1600" b="1" dirty="0">
                    <a:solidFill>
                      <a:schemeClr val="tx2"/>
                    </a:solidFill>
                    <a:latin typeface="Meiryo UI" panose="020B0604030504040204" pitchFamily="50" charset="-128"/>
                    <a:ea typeface="Meiryo UI" panose="020B0604030504040204" pitchFamily="50" charset="-128"/>
                  </a:rPr>
                  <a:t>　が届く</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4"/>
          </p:nvPr>
        </p:nvSpPr>
        <p:spPr/>
        <p:txBody>
          <a:bodyPr/>
          <a:lstStyle/>
          <a:p>
            <a:pPr defTabSz="457200">
              <a:defRPr/>
            </a:pPr>
            <a:fld id="{7B76553B-32E2-D644-9CD0-56FDA882EB90}" type="slidenum">
              <a:rPr lang="ja-JP" altLang="en-US" smtClean="0"/>
              <a:pPr defTabSz="457200">
                <a:defRPr/>
              </a:pPr>
              <a:t>44</a:t>
            </a:fld>
            <a:endParaRPr lang="ja-JP" altLang="en-US" dirty="0"/>
          </a:p>
        </p:txBody>
      </p:sp>
    </p:spTree>
    <p:extLst>
      <p:ext uri="{BB962C8B-B14F-4D97-AF65-F5344CB8AC3E}">
        <p14:creationId xmlns:p14="http://schemas.microsoft.com/office/powerpoint/2010/main" val="29983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bwMode="white">
          <a:xfrm>
            <a:off x="276519" y="9095"/>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「告知」って何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6" name="下矢印 15"/>
          <p:cNvSpPr/>
          <p:nvPr/>
        </p:nvSpPr>
        <p:spPr>
          <a:xfrm>
            <a:off x="3851270" y="3070867"/>
            <a:ext cx="1387480" cy="387448"/>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02355A74-FCCC-491D-9B5D-D49D765FE780}"/>
              </a:ext>
            </a:extLst>
          </p:cNvPr>
          <p:cNvGrpSpPr/>
          <p:nvPr/>
        </p:nvGrpSpPr>
        <p:grpSpPr>
          <a:xfrm>
            <a:off x="5859155" y="2655433"/>
            <a:ext cx="2974332" cy="1588258"/>
            <a:chOff x="5859155" y="2655433"/>
            <a:chExt cx="2974332" cy="1588258"/>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3802" y="2866193"/>
              <a:ext cx="1119685" cy="1377498"/>
            </a:xfrm>
            <a:prstGeom prst="rect">
              <a:avLst/>
            </a:prstGeom>
          </p:spPr>
        </p:pic>
        <p:sp>
          <p:nvSpPr>
            <p:cNvPr id="12" name="円形吹き出し 11"/>
            <p:cNvSpPr/>
            <p:nvPr/>
          </p:nvSpPr>
          <p:spPr>
            <a:xfrm>
              <a:off x="5859155" y="2655433"/>
              <a:ext cx="1706895" cy="802882"/>
            </a:xfrm>
            <a:prstGeom prst="wedgeEllipseCallout">
              <a:avLst>
                <a:gd name="adj1" fmla="val 55961"/>
                <a:gd name="adj2" fmla="val 42110"/>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2"/>
                  </a:solidFill>
                </a:rPr>
                <a:t>正しく告知しよう</a:t>
              </a:r>
              <a:r>
                <a:rPr kumimoji="1" lang="en-US" altLang="ja-JP" dirty="0">
                  <a:solidFill>
                    <a:schemeClr val="tx2"/>
                  </a:solidFill>
                </a:rPr>
                <a:t>!</a:t>
              </a:r>
              <a:endParaRPr kumimoji="1" lang="ja-JP" altLang="en-US" dirty="0">
                <a:solidFill>
                  <a:schemeClr val="tx2"/>
                </a:solidFill>
              </a:endParaRPr>
            </a:p>
          </p:txBody>
        </p:sp>
      </p:grpSp>
      <p:sp>
        <p:nvSpPr>
          <p:cNvPr id="17" name="テキスト ボックス 16">
            <a:extLst>
              <a:ext uri="{FF2B5EF4-FFF2-40B4-BE49-F238E27FC236}">
                <a16:creationId xmlns:a16="http://schemas.microsoft.com/office/drawing/2014/main" id="{931E94CD-C84D-400D-8303-2437880BF576}"/>
              </a:ext>
            </a:extLst>
          </p:cNvPr>
          <p:cNvSpPr txBox="1"/>
          <p:nvPr/>
        </p:nvSpPr>
        <p:spPr>
          <a:xfrm>
            <a:off x="194155" y="851270"/>
            <a:ext cx="8639332" cy="2308324"/>
          </a:xfrm>
          <a:prstGeom prst="rect">
            <a:avLst/>
          </a:prstGeom>
          <a:noFill/>
        </p:spPr>
        <p:txBody>
          <a:bodyPr wrap="square" rtlCol="0">
            <a:spAutoFit/>
          </a:bodyPr>
          <a:lstStyle/>
          <a:p>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生命保険を契約する際には、契約する人々の</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公平性を保つ</a:t>
            </a:r>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ために、</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過去の病歴や現在の健康状態、職業などを</a:t>
            </a:r>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正しく保険会社に伝える必要があります。</a:t>
            </a:r>
          </a:p>
        </p:txBody>
      </p:sp>
      <p:sp>
        <p:nvSpPr>
          <p:cNvPr id="14" name="テキスト ボックス 13">
            <a:extLst>
              <a:ext uri="{FF2B5EF4-FFF2-40B4-BE49-F238E27FC236}">
                <a16:creationId xmlns:a16="http://schemas.microsoft.com/office/drawing/2014/main" id="{9AA6EAF0-E9B4-461C-9C3C-FCBF3281FB8C}"/>
              </a:ext>
            </a:extLst>
          </p:cNvPr>
          <p:cNvSpPr txBox="1"/>
          <p:nvPr/>
        </p:nvSpPr>
        <p:spPr>
          <a:xfrm>
            <a:off x="1740665" y="3439402"/>
            <a:ext cx="5695070" cy="707886"/>
          </a:xfrm>
          <a:prstGeom prst="rect">
            <a:avLst/>
          </a:prstGeom>
          <a:noFill/>
        </p:spPr>
        <p:txBody>
          <a:bodyPr wrap="square" rtlCol="0">
            <a:spAutoFit/>
          </a:bodyPr>
          <a:lstStyle/>
          <a:p>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このことを</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告知</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といいます。 </a:t>
            </a:r>
          </a:p>
        </p:txBody>
      </p:sp>
      <p:grpSp>
        <p:nvGrpSpPr>
          <p:cNvPr id="4" name="グループ化 3">
            <a:extLst>
              <a:ext uri="{FF2B5EF4-FFF2-40B4-BE49-F238E27FC236}">
                <a16:creationId xmlns:a16="http://schemas.microsoft.com/office/drawing/2014/main" id="{7B28B091-0FF1-4ACC-B74D-E08B98005CA3}"/>
              </a:ext>
            </a:extLst>
          </p:cNvPr>
          <p:cNvGrpSpPr/>
          <p:nvPr/>
        </p:nvGrpSpPr>
        <p:grpSpPr>
          <a:xfrm>
            <a:off x="194155" y="4169144"/>
            <a:ext cx="8550396" cy="2545981"/>
            <a:chOff x="194155" y="4169144"/>
            <a:chExt cx="8550396" cy="2545981"/>
          </a:xfrm>
        </p:grpSpPr>
        <p:sp>
          <p:nvSpPr>
            <p:cNvPr id="13" name="角丸四角形 12"/>
            <p:cNvSpPr/>
            <p:nvPr/>
          </p:nvSpPr>
          <p:spPr>
            <a:xfrm>
              <a:off x="194155" y="4410075"/>
              <a:ext cx="8550396" cy="2305050"/>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46402" y="4558242"/>
              <a:ext cx="8134835" cy="954107"/>
            </a:xfrm>
            <a:prstGeom prst="rect">
              <a:avLst/>
            </a:prstGeom>
            <a:noFill/>
          </p:spPr>
          <p:txBody>
            <a:bodyPr wrap="square" rtlCol="0">
              <a:spAutoFit/>
            </a:bodyPr>
            <a:lstStyle/>
            <a:p>
              <a:r>
                <a:rPr kumimoji="1" lang="ja-JP" altLang="en-US" sz="2800" b="1" dirty="0">
                  <a:solidFill>
                    <a:schemeClr val="tx2"/>
                  </a:solidFill>
                  <a:latin typeface="Meiryo UI" panose="020B0604030504040204" pitchFamily="50" charset="-128"/>
                  <a:ea typeface="Meiryo UI" panose="020B0604030504040204" pitchFamily="50" charset="-128"/>
                </a:rPr>
                <a:t>生命保険の契約には</a:t>
              </a:r>
              <a:r>
                <a:rPr kumimoji="1" lang="ja-JP" altLang="en-US" sz="2800" b="1" dirty="0">
                  <a:solidFill>
                    <a:srgbClr val="FF0000"/>
                  </a:solidFill>
                  <a:latin typeface="Meiryo UI" panose="020B0604030504040204" pitchFamily="50" charset="-128"/>
                  <a:ea typeface="Meiryo UI" panose="020B0604030504040204" pitchFamily="50" charset="-128"/>
                </a:rPr>
                <a:t>告知をする必要</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rgbClr val="FF0000"/>
                  </a:solidFill>
                  <a:latin typeface="Meiryo UI" panose="020B0604030504040204" pitchFamily="50" charset="-128"/>
                  <a:ea typeface="Meiryo UI" panose="020B0604030504040204" pitchFamily="50" charset="-128"/>
                </a:rPr>
                <a:t>告知義務</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chemeClr val="tx2"/>
                  </a:solidFill>
                  <a:latin typeface="Meiryo UI" panose="020B0604030504040204" pitchFamily="50" charset="-128"/>
                  <a:ea typeface="Meiryo UI" panose="020B0604030504040204" pitchFamily="50" charset="-128"/>
                </a:rPr>
                <a:t>があります</a:t>
              </a:r>
              <a:r>
                <a:rPr lang="ja-JP" altLang="en-US" sz="2800" b="1" dirty="0">
                  <a:solidFill>
                    <a:schemeClr val="tx2"/>
                  </a:solidFill>
                  <a:latin typeface="Meiryo UI" panose="020B0604030504040204" pitchFamily="50" charset="-128"/>
                  <a:ea typeface="Meiryo UI" panose="020B0604030504040204" pitchFamily="50" charset="-128"/>
                </a:rPr>
                <a:t>。健康状態などを正しく伝えていないと・・・</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 name="正方形/長方形 1"/>
            <p:cNvSpPr/>
            <p:nvPr/>
          </p:nvSpPr>
          <p:spPr>
            <a:xfrm>
              <a:off x="366857" y="5734599"/>
              <a:ext cx="8377694" cy="954107"/>
            </a:xfrm>
            <a:prstGeom prst="rect">
              <a:avLst/>
            </a:prstGeom>
          </p:spPr>
          <p:txBody>
            <a:bodyPr wrap="square">
              <a:spAutoFit/>
            </a:bodyPr>
            <a:lstStyle/>
            <a:p>
              <a:r>
                <a:rPr lang="ja-JP" altLang="en-US" sz="2800" b="1" dirty="0">
                  <a:solidFill>
                    <a:schemeClr val="tx2"/>
                  </a:solidFill>
                  <a:latin typeface="Meiryo UI" panose="020B0604030504040204" pitchFamily="50" charset="-128"/>
                  <a:ea typeface="Meiryo UI" panose="020B0604030504040204" pitchFamily="50" charset="-128"/>
                </a:rPr>
                <a:t>リスクが起きてしまっても、</a:t>
              </a:r>
              <a:r>
                <a:rPr lang="ja-JP" altLang="en-US" sz="2800" b="1" dirty="0">
                  <a:solidFill>
                    <a:srgbClr val="FF0000"/>
                  </a:solidFill>
                  <a:latin typeface="Meiryo UI" panose="020B0604030504040204" pitchFamily="50" charset="-128"/>
                  <a:ea typeface="Meiryo UI" panose="020B0604030504040204" pitchFamily="50" charset="-128"/>
                </a:rPr>
                <a:t>保険金等のお金を受け取れ</a:t>
              </a:r>
            </a:p>
            <a:p>
              <a:r>
                <a:rPr lang="ja-JP" altLang="en-US" sz="2800" b="1" dirty="0">
                  <a:solidFill>
                    <a:srgbClr val="FF0000"/>
                  </a:solidFill>
                  <a:latin typeface="Meiryo UI" panose="020B0604030504040204" pitchFamily="50" charset="-128"/>
                  <a:ea typeface="Meiryo UI" panose="020B0604030504040204" pitchFamily="50" charset="-128"/>
                </a:rPr>
                <a:t>ないことがあります</a:t>
              </a:r>
              <a:r>
                <a:rPr lang="ja-JP" altLang="en-US" sz="2800" b="1" dirty="0">
                  <a:solidFill>
                    <a:schemeClr val="tx2"/>
                  </a:solidFill>
                  <a:latin typeface="Meiryo UI" panose="020B0604030504040204" pitchFamily="50" charset="-128"/>
                  <a:ea typeface="Meiryo UI" panose="020B0604030504040204" pitchFamily="50" charset="-128"/>
                </a:rPr>
                <a:t>。</a:t>
              </a:r>
            </a:p>
          </p:txBody>
        </p:sp>
        <p:sp>
          <p:nvSpPr>
            <p:cNvPr id="20" name="下矢印 15">
              <a:extLst>
                <a:ext uri="{FF2B5EF4-FFF2-40B4-BE49-F238E27FC236}">
                  <a16:creationId xmlns:a16="http://schemas.microsoft.com/office/drawing/2014/main" id="{B2C9D9BA-D231-41B6-A513-0CE06CA38266}"/>
                </a:ext>
              </a:extLst>
            </p:cNvPr>
            <p:cNvSpPr/>
            <p:nvPr/>
          </p:nvSpPr>
          <p:spPr>
            <a:xfrm>
              <a:off x="3929468" y="5480186"/>
              <a:ext cx="1079769" cy="304342"/>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F32DA26-C100-44ED-B24C-DEF73C607834}"/>
                </a:ext>
              </a:extLst>
            </p:cNvPr>
            <p:cNvSpPr txBox="1"/>
            <p:nvPr/>
          </p:nvSpPr>
          <p:spPr>
            <a:xfrm>
              <a:off x="562763" y="4169144"/>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sp>
        <p:nvSpPr>
          <p:cNvPr id="6" name="スライド番号プレースホルダー 5"/>
          <p:cNvSpPr>
            <a:spLocks noGrp="1"/>
          </p:cNvSpPr>
          <p:nvPr>
            <p:ph type="sldNum" sz="quarter" idx="4"/>
          </p:nvPr>
        </p:nvSpPr>
        <p:spPr/>
        <p:txBody>
          <a:bodyPr/>
          <a:lstStyle/>
          <a:p>
            <a:pPr defTabSz="457200">
              <a:defRPr/>
            </a:pPr>
            <a:fld id="{7B76553B-32E2-D644-9CD0-56FDA882EB90}" type="slidenum">
              <a:rPr lang="ja-JP" altLang="en-US" smtClean="0"/>
              <a:pPr defTabSz="457200">
                <a:defRPr/>
              </a:pPr>
              <a:t>45</a:t>
            </a:fld>
            <a:endParaRPr lang="ja-JP" altLang="en-US" dirty="0"/>
          </a:p>
        </p:txBody>
      </p:sp>
    </p:spTree>
    <p:extLst>
      <p:ext uri="{BB962C8B-B14F-4D97-AF65-F5344CB8AC3E}">
        <p14:creationId xmlns:p14="http://schemas.microsoft.com/office/powerpoint/2010/main" val="18361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44450" y="978763"/>
            <a:ext cx="8990493" cy="5262502"/>
            <a:chOff x="44450" y="978763"/>
            <a:chExt cx="8990493" cy="5262502"/>
          </a:xfrm>
        </p:grpSpPr>
        <p:pic>
          <p:nvPicPr>
            <p:cNvPr id="10" name="図 9">
              <a:extLst>
                <a:ext uri="{FF2B5EF4-FFF2-40B4-BE49-F238E27FC236}">
                  <a16:creationId xmlns:a16="http://schemas.microsoft.com/office/drawing/2014/main" id="{5288EC99-5A56-49EC-AE9E-5C99E7569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057" y="978763"/>
              <a:ext cx="8925886" cy="390271"/>
            </a:xfrm>
            <a:prstGeom prst="rect">
              <a:avLst/>
            </a:prstGeom>
          </p:spPr>
        </p:pic>
        <p:pic>
          <p:nvPicPr>
            <p:cNvPr id="27" name="図 26" descr="テキスト&#10;&#10;自動的に生成された説明">
              <a:extLst>
                <a:ext uri="{FF2B5EF4-FFF2-40B4-BE49-F238E27FC236}">
                  <a16:creationId xmlns:a16="http://schemas.microsoft.com/office/drawing/2014/main" id="{AC4429CD-D351-44C4-A96F-E9B9BBD1C8B8}"/>
                </a:ext>
              </a:extLst>
            </p:cNvPr>
            <p:cNvPicPr>
              <a:picLocks noChangeAspect="1"/>
            </p:cNvPicPr>
            <p:nvPr/>
          </p:nvPicPr>
          <p:blipFill rotWithShape="1">
            <a:blip r:embed="rId3"/>
            <a:srcRect l="1178" t="11302" r="26191" b="68615"/>
            <a:stretch/>
          </p:blipFill>
          <p:spPr>
            <a:xfrm>
              <a:off x="44450" y="1496327"/>
              <a:ext cx="6833833" cy="983943"/>
            </a:xfrm>
            <a:prstGeom prst="rect">
              <a:avLst/>
            </a:prstGeom>
          </p:spPr>
        </p:pic>
        <p:pic>
          <p:nvPicPr>
            <p:cNvPr id="28" name="図 27" descr="テキスト&#10;&#10;自動的に生成された説明">
              <a:extLst>
                <a:ext uri="{FF2B5EF4-FFF2-40B4-BE49-F238E27FC236}">
                  <a16:creationId xmlns:a16="http://schemas.microsoft.com/office/drawing/2014/main" id="{E49B4725-0FD9-4B26-B19F-84F1DF86D10F}"/>
                </a:ext>
              </a:extLst>
            </p:cNvPr>
            <p:cNvPicPr>
              <a:picLocks noChangeAspect="1"/>
            </p:cNvPicPr>
            <p:nvPr/>
          </p:nvPicPr>
          <p:blipFill rotWithShape="1">
            <a:blip r:embed="rId3"/>
            <a:srcRect l="75918" t="11302" r="1686" b="68615"/>
            <a:stretch/>
          </p:blipFill>
          <p:spPr>
            <a:xfrm>
              <a:off x="6859731" y="1499401"/>
              <a:ext cx="2168199" cy="977795"/>
            </a:xfrm>
            <a:prstGeom prst="rect">
              <a:avLst/>
            </a:prstGeom>
          </p:spPr>
        </p:pic>
        <p:pic>
          <p:nvPicPr>
            <p:cNvPr id="30" name="図 29" descr="テキスト&#10;&#10;自動的に生成された説明">
              <a:extLst>
                <a:ext uri="{FF2B5EF4-FFF2-40B4-BE49-F238E27FC236}">
                  <a16:creationId xmlns:a16="http://schemas.microsoft.com/office/drawing/2014/main" id="{50279582-F90D-4109-A884-ED39266A88B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002" y="3986775"/>
              <a:ext cx="6748279" cy="989905"/>
            </a:xfrm>
            <a:prstGeom prst="rect">
              <a:avLst/>
            </a:prstGeom>
          </p:spPr>
        </p:pic>
        <p:pic>
          <p:nvPicPr>
            <p:cNvPr id="31" name="図 30" descr="テキスト&#10;&#10;自動的に生成された説明">
              <a:extLst>
                <a:ext uri="{FF2B5EF4-FFF2-40B4-BE49-F238E27FC236}">
                  <a16:creationId xmlns:a16="http://schemas.microsoft.com/office/drawing/2014/main" id="{FA3F3B7B-9E9B-44BF-AF86-411F7546CC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02" y="2774397"/>
              <a:ext cx="6797280" cy="979000"/>
            </a:xfrm>
            <a:prstGeom prst="rect">
              <a:avLst/>
            </a:prstGeom>
          </p:spPr>
        </p:pic>
        <p:pic>
          <p:nvPicPr>
            <p:cNvPr id="32" name="図 31" descr="テキスト&#10;&#10;自動的に生成された説明">
              <a:extLst>
                <a:ext uri="{FF2B5EF4-FFF2-40B4-BE49-F238E27FC236}">
                  <a16:creationId xmlns:a16="http://schemas.microsoft.com/office/drawing/2014/main" id="{2037AA65-053B-47E9-811E-FFFBFDB39E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002" y="5246828"/>
              <a:ext cx="6818622" cy="979347"/>
            </a:xfrm>
            <a:prstGeom prst="rect">
              <a:avLst/>
            </a:prstGeom>
          </p:spPr>
        </p:pic>
        <p:pic>
          <p:nvPicPr>
            <p:cNvPr id="34" name="図 33" descr="テキスト&#10;&#10;自動的に生成された説明">
              <a:extLst>
                <a:ext uri="{FF2B5EF4-FFF2-40B4-BE49-F238E27FC236}">
                  <a16:creationId xmlns:a16="http://schemas.microsoft.com/office/drawing/2014/main" id="{CB4E1CDD-2029-44A6-A33B-82FAB157762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30398" y="2774397"/>
              <a:ext cx="2097532" cy="979000"/>
            </a:xfrm>
            <a:prstGeom prst="rect">
              <a:avLst/>
            </a:prstGeom>
          </p:spPr>
        </p:pic>
        <p:pic>
          <p:nvPicPr>
            <p:cNvPr id="35" name="図 34" descr="テキスト&#10;&#10;自動的に生成された説明">
              <a:extLst>
                <a:ext uri="{FF2B5EF4-FFF2-40B4-BE49-F238E27FC236}">
                  <a16:creationId xmlns:a16="http://schemas.microsoft.com/office/drawing/2014/main" id="{0047B63F-2410-413E-BB3C-B89307F1883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880261" y="3975908"/>
              <a:ext cx="2147669" cy="1011638"/>
            </a:xfrm>
            <a:prstGeom prst="rect">
              <a:avLst/>
            </a:prstGeom>
          </p:spPr>
        </p:pic>
        <p:pic>
          <p:nvPicPr>
            <p:cNvPr id="36" name="図 35" descr="テキスト&#10;&#10;自動的に生成された説明">
              <a:extLst>
                <a:ext uri="{FF2B5EF4-FFF2-40B4-BE49-F238E27FC236}">
                  <a16:creationId xmlns:a16="http://schemas.microsoft.com/office/drawing/2014/main" id="{378610D6-1C57-428A-B636-52F88E011C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21139" y="5231738"/>
              <a:ext cx="2106791" cy="1009527"/>
            </a:xfrm>
            <a:prstGeom prst="rect">
              <a:avLst/>
            </a:prstGeom>
          </p:spPr>
        </p:pic>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46</a:t>
            </a:fld>
            <a:endParaRPr lang="ja-JP" altLang="en-US" dirty="0"/>
          </a:p>
        </p:txBody>
      </p:sp>
    </p:spTree>
    <p:extLst>
      <p:ext uri="{BB962C8B-B14F-4D97-AF65-F5344CB8AC3E}">
        <p14:creationId xmlns:p14="http://schemas.microsoft.com/office/powerpoint/2010/main" val="2758065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申込みの取り消しができる期間は、</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1882" y="444750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2">
                    <a:lumMod val="75000"/>
                  </a:schemeClr>
                </a:solidFill>
                <a:latin typeface="Meiryo UI" panose="020B0604030504040204" pitchFamily="50" charset="-128"/>
                <a:ea typeface="Meiryo UI" panose="020B0604030504040204" pitchFamily="50" charset="-128"/>
              </a:rPr>
              <a:t>されます。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2">
                    <a:lumMod val="75000"/>
                  </a:schemeClr>
                </a:solidFill>
                <a:latin typeface="Meiryo UI" panose="020B0604030504040204" pitchFamily="50" charset="-128"/>
                <a:ea typeface="Meiryo UI" panose="020B0604030504040204" pitchFamily="50" charset="-128"/>
              </a:rPr>
              <a:t>9</a:t>
            </a:r>
            <a:r>
              <a:rPr lang="ja-JP" altLang="en-US" sz="2400" b="1" dirty="0">
                <a:solidFill>
                  <a:schemeClr val="tx2">
                    <a:lumMod val="75000"/>
                  </a:schemeClr>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一般的に、「クーリング・オフに関する書面を受け取った日」か「申込日」のいずれか遅い日から、その日を含めて</a:t>
              </a:r>
              <a:r>
                <a:rPr lang="en-US" altLang="ja-JP" sz="2600" dirty="0">
                  <a:solidFill>
                    <a:srgbClr val="17375E"/>
                  </a:solidFill>
                  <a:latin typeface="Meiryo UI" panose="020B0604030504040204" pitchFamily="50" charset="-128"/>
                  <a:ea typeface="Meiryo UI" panose="020B0604030504040204" pitchFamily="50" charset="-128"/>
                </a:rPr>
                <a:t>8</a:t>
              </a:r>
              <a:r>
                <a:rPr lang="ja-JP" altLang="en-US" sz="2600" dirty="0">
                  <a:solidFill>
                    <a:srgbClr val="17375E"/>
                  </a:solidFill>
                  <a:latin typeface="Meiryo UI" panose="020B0604030504040204" pitchFamily="50" charset="-128"/>
                  <a:ea typeface="Meiryo UI" panose="020B0604030504040204" pitchFamily="50" charset="-128"/>
                </a:rPr>
                <a:t>日以内ならば申し込みを撤回できます。</a:t>
              </a:r>
              <a:endParaRPr kumimoji="1" lang="ja-JP" altLang="en-US" sz="2600" dirty="0">
                <a:solidFill>
                  <a:srgbClr val="17375E"/>
                </a:solidFill>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0503AB1C-D975-4611-9D64-C71EA4659A6A}"/>
              </a:ext>
            </a:extLst>
          </p:cNvPr>
          <p:cNvSpPr txBox="1">
            <a:spLocks/>
          </p:cNvSpPr>
          <p:nvPr/>
        </p:nvSpPr>
        <p:spPr>
          <a:xfrm>
            <a:off x="7010400" y="6492492"/>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457200">
              <a:defRPr/>
            </a:pPr>
            <a:fld id="{7B76553B-32E2-D644-9CD0-56FDA882EB90}" type="slidenum">
              <a:rPr lang="ja-JP" altLang="en-US" smtClean="0"/>
              <a:pPr algn="r" defTabSz="457200">
                <a:defRPr/>
              </a:pPr>
              <a:t>47</a:t>
            </a:fld>
            <a:endParaRPr lang="ja-JP" altLang="en-US" dirty="0"/>
          </a:p>
        </p:txBody>
      </p:sp>
    </p:spTree>
    <p:extLst>
      <p:ext uri="{BB962C8B-B14F-4D97-AF65-F5344CB8AC3E}">
        <p14:creationId xmlns:p14="http://schemas.microsoft.com/office/powerpoint/2010/main" val="36451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3" y="26391"/>
            <a:ext cx="6898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4.</a:t>
            </a:r>
            <a:r>
              <a:rPr lang="ja-JP" altLang="en-US" sz="2400" b="1" dirty="0">
                <a:solidFill>
                  <a:schemeClr val="bg1"/>
                </a:solidFill>
                <a:latin typeface="Meiryo UI" panose="020B0604030504040204" pitchFamily="50" charset="-128"/>
                <a:ea typeface="Meiryo UI" panose="020B0604030504040204" pitchFamily="50" charset="-128"/>
                <a:cs typeface="ヒラギノ角ゴ Std W8"/>
              </a:rPr>
              <a:t>リスクに備える</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8" name="グループ化 27">
            <a:extLst>
              <a:ext uri="{FF2B5EF4-FFF2-40B4-BE49-F238E27FC236}">
                <a16:creationId xmlns:a16="http://schemas.microsoft.com/office/drawing/2014/main" id="{4FF8C6B9-8119-4DEF-9857-3B0BB57BC0FF}"/>
              </a:ext>
            </a:extLst>
          </p:cNvPr>
          <p:cNvGrpSpPr/>
          <p:nvPr/>
        </p:nvGrpSpPr>
        <p:grpSpPr>
          <a:xfrm>
            <a:off x="162663" y="1197881"/>
            <a:ext cx="8667403" cy="1073748"/>
            <a:chOff x="157367" y="2075173"/>
            <a:chExt cx="8667403" cy="1073748"/>
          </a:xfrm>
        </p:grpSpPr>
        <p:sp>
          <p:nvSpPr>
            <p:cNvPr id="29" name="正方形/長方形 28">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など、さまざまな契約を利用することで、リスクに備えることができます。</a:t>
              </a:r>
            </a:p>
          </p:txBody>
        </p:sp>
        <p:sp>
          <p:nvSpPr>
            <p:cNvPr id="31" name="正方形/長方形 30">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34" name="グループ化 33">
            <a:extLst>
              <a:ext uri="{FF2B5EF4-FFF2-40B4-BE49-F238E27FC236}">
                <a16:creationId xmlns:a16="http://schemas.microsoft.com/office/drawing/2014/main" id="{F60BEB60-B390-4C1C-8CA6-8B6B1F55E5D7}"/>
              </a:ext>
            </a:extLst>
          </p:cNvPr>
          <p:cNvGrpSpPr/>
          <p:nvPr/>
        </p:nvGrpSpPr>
        <p:grpSpPr>
          <a:xfrm>
            <a:off x="163474" y="2802646"/>
            <a:ext cx="8876450" cy="1118641"/>
            <a:chOff x="208654" y="1676532"/>
            <a:chExt cx="8876450" cy="1118641"/>
          </a:xfrm>
        </p:grpSpPr>
        <p:sp>
          <p:nvSpPr>
            <p:cNvPr id="35" name="正方形/長方形 34">
              <a:extLst>
                <a:ext uri="{FF2B5EF4-FFF2-40B4-BE49-F238E27FC236}">
                  <a16:creationId xmlns:a16="http://schemas.microsoft.com/office/drawing/2014/main" id="{6E567AAB-BD0C-40F3-AAE7-EE53B557AF35}"/>
                </a:ext>
              </a:extLst>
            </p:cNvPr>
            <p:cNvSpPr/>
            <p:nvPr/>
          </p:nvSpPr>
          <p:spPr>
            <a:xfrm>
              <a:off x="678353" y="2075173"/>
              <a:ext cx="8406751" cy="72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情報収集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を行い、自分にとって必要な保険商品を慎重に選ぶことが大切です。契約する時は複数の会社・商品を比較してみましょう。</a:t>
              </a:r>
            </a:p>
          </p:txBody>
        </p:sp>
        <p:sp>
          <p:nvSpPr>
            <p:cNvPr id="36" name="正方形/長方形 35">
              <a:extLst>
                <a:ext uri="{FF2B5EF4-FFF2-40B4-BE49-F238E27FC236}">
                  <a16:creationId xmlns:a16="http://schemas.microsoft.com/office/drawing/2014/main" id="{5CF61F46-A52F-42CE-959A-96FA16D61CC7}"/>
                </a:ext>
              </a:extLst>
            </p:cNvPr>
            <p:cNvSpPr/>
            <p:nvPr/>
          </p:nvSpPr>
          <p:spPr>
            <a:xfrm>
              <a:off x="208654" y="1676532"/>
              <a:ext cx="595035" cy="584775"/>
            </a:xfrm>
            <a:prstGeom prst="rect">
              <a:avLst/>
            </a:prstGeom>
          </p:spPr>
          <p:txBody>
            <a:bodyPr wrap="none">
              <a:spAutoFit/>
            </a:bodyPr>
            <a:lstStyle/>
            <a:p>
              <a:r>
                <a:rPr lang="ja-JP" altLang="en-US" sz="3200" dirty="0">
                  <a:solidFill>
                    <a:schemeClr val="tx2">
                      <a:lumMod val="75000"/>
                    </a:schemeClr>
                  </a:solidFill>
                </a:rPr>
                <a:t>②</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48</a:t>
            </a:fld>
            <a:endParaRPr lang="ja-JP" altLang="en-US" dirty="0"/>
          </a:p>
        </p:txBody>
      </p:sp>
    </p:spTree>
    <p:extLst>
      <p:ext uri="{BB962C8B-B14F-4D97-AF65-F5344CB8AC3E}">
        <p14:creationId xmlns:p14="http://schemas.microsoft.com/office/powerpoint/2010/main" val="15304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49529" y="2501784"/>
            <a:ext cx="2844943"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5.</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まとめ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49</a:t>
            </a:fld>
            <a:endParaRPr lang="ja-JP" altLang="en-US" dirty="0"/>
          </a:p>
        </p:txBody>
      </p:sp>
    </p:spTree>
    <p:extLst>
      <p:ext uri="{BB962C8B-B14F-4D97-AF65-F5344CB8AC3E}">
        <p14:creationId xmlns:p14="http://schemas.microsoft.com/office/powerpoint/2010/main" val="312751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ローンを組む</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460573" y="934281"/>
            <a:ext cx="6608478" cy="201132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自分でロ－ンを組んで</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お金を借りる</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、車を購入することはできる？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1591971" y="314393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p:cNvSpPr txBox="1">
            <a:spLocks/>
          </p:cNvSpPr>
          <p:nvPr/>
        </p:nvSpPr>
        <p:spPr bwMode="auto">
          <a:xfrm>
            <a:off x="58980" y="4017667"/>
            <a:ext cx="9026039" cy="1938735"/>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保護者の同意がなくてもお金を借りることができます。</a:t>
            </a:r>
            <a:endParaRPr lang="en-US" altLang="ja-JP" sz="4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返済能力を超える場合など、ロ－ンの契約ができないことがありますので、注意が必要です。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22" name="図 2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58980" y="1195504"/>
            <a:ext cx="2542147" cy="1828654"/>
          </a:xfrm>
          <a:prstGeom prst="rect">
            <a:avLst/>
          </a:prstGeom>
        </p:spPr>
      </p:pic>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5</a:t>
            </a:fld>
            <a:endParaRPr lang="ja-JP" altLang="en-US" dirty="0"/>
          </a:p>
        </p:txBody>
      </p:sp>
    </p:spTree>
    <p:extLst>
      <p:ext uri="{BB962C8B-B14F-4D97-AF65-F5344CB8AC3E}">
        <p14:creationId xmlns:p14="http://schemas.microsoft.com/office/powerpoint/2010/main" val="2608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pic>
        <p:nvPicPr>
          <p:cNvPr id="25" name="図 24"/>
          <p:cNvPicPr>
            <a:picLocks noChangeAspect="1"/>
          </p:cNvPicPr>
          <p:nvPr/>
        </p:nvPicPr>
        <p:blipFill rotWithShape="1">
          <a:blip r:embed="rId2" cstate="print">
            <a:extLst>
              <a:ext uri="{28A0092B-C50C-407E-A947-70E740481C1C}">
                <a14:useLocalDpi xmlns:a14="http://schemas.microsoft.com/office/drawing/2010/main" val="0"/>
              </a:ext>
            </a:extLst>
          </a:blip>
          <a:srcRect b="24252"/>
          <a:stretch/>
        </p:blipFill>
        <p:spPr>
          <a:xfrm>
            <a:off x="7009634" y="5587570"/>
            <a:ext cx="619796" cy="878560"/>
          </a:xfrm>
          <a:prstGeom prst="rect">
            <a:avLst/>
          </a:prstGeom>
          <a:ln>
            <a:noFill/>
          </a:ln>
          <a:effectLst/>
        </p:spPr>
      </p:pic>
      <p:pic>
        <p:nvPicPr>
          <p:cNvPr id="30" name="図 29"/>
          <p:cNvPicPr>
            <a:picLocks noChangeAspect="1"/>
          </p:cNvPicPr>
          <p:nvPr/>
        </p:nvPicPr>
        <p:blipFill rotWithShape="1">
          <a:blip r:embed="rId3" cstate="print">
            <a:extLst>
              <a:ext uri="{28A0092B-C50C-407E-A947-70E740481C1C}">
                <a14:useLocalDpi xmlns:a14="http://schemas.microsoft.com/office/drawing/2010/main" val="0"/>
              </a:ext>
            </a:extLst>
          </a:blip>
          <a:srcRect b="23542"/>
          <a:stretch/>
        </p:blipFill>
        <p:spPr>
          <a:xfrm flipH="1">
            <a:off x="7852956" y="5587570"/>
            <a:ext cx="648360" cy="878308"/>
          </a:xfrm>
          <a:prstGeom prst="rect">
            <a:avLst/>
          </a:prstGeom>
        </p:spPr>
      </p:pic>
      <p:grpSp>
        <p:nvGrpSpPr>
          <p:cNvPr id="11" name="グループ化 10">
            <a:extLst>
              <a:ext uri="{FF2B5EF4-FFF2-40B4-BE49-F238E27FC236}">
                <a16:creationId xmlns:a16="http://schemas.microsoft.com/office/drawing/2014/main" id="{4FF8C6B9-8119-4DEF-9857-3B0BB57BC0FF}"/>
              </a:ext>
            </a:extLst>
          </p:cNvPr>
          <p:cNvGrpSpPr/>
          <p:nvPr/>
        </p:nvGrpSpPr>
        <p:grpSpPr>
          <a:xfrm>
            <a:off x="162663" y="897545"/>
            <a:ext cx="8667403" cy="1073748"/>
            <a:chOff x="157367" y="2075173"/>
            <a:chExt cx="8667403" cy="1073748"/>
          </a:xfrm>
        </p:grpSpPr>
        <p:sp>
          <p:nvSpPr>
            <p:cNvPr id="12" name="正方形/長方形 11">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0000"/>
                  </a:solidFill>
                  <a:latin typeface="Meiryo UI" panose="020B0604030504040204" pitchFamily="50" charset="-128"/>
                  <a:ea typeface="Meiryo UI" panose="020B0604030504040204" pitchFamily="50" charset="-128"/>
                </a:rPr>
                <a:t>18</a:t>
              </a:r>
              <a:r>
                <a:rPr lang="ja-JP" altLang="en-US" sz="3200" b="1" dirty="0">
                  <a:solidFill>
                    <a:srgbClr val="FF0000"/>
                  </a:solidFill>
                  <a:latin typeface="Meiryo UI" panose="020B0604030504040204" pitchFamily="50" charset="-128"/>
                  <a:ea typeface="Meiryo UI" panose="020B0604030504040204" pitchFamily="50" charset="-128"/>
                </a:rPr>
                <a:t>歳</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から、自分ひとりで契約できるかわりに、未成年を理由に契約は取り消せません。</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14" name="グループ化 13">
            <a:extLst>
              <a:ext uri="{FF2B5EF4-FFF2-40B4-BE49-F238E27FC236}">
                <a16:creationId xmlns:a16="http://schemas.microsoft.com/office/drawing/2014/main" id="{4FF8C6B9-8119-4DEF-9857-3B0BB57BC0FF}"/>
              </a:ext>
            </a:extLst>
          </p:cNvPr>
          <p:cNvGrpSpPr/>
          <p:nvPr/>
        </p:nvGrpSpPr>
        <p:grpSpPr>
          <a:xfrm>
            <a:off x="162663" y="2093284"/>
            <a:ext cx="8667403" cy="1073748"/>
            <a:chOff x="157367" y="2075173"/>
            <a:chExt cx="8667403" cy="1073748"/>
          </a:xfrm>
        </p:grpSpPr>
        <p:sp>
          <p:nvSpPr>
            <p:cNvPr id="15" name="正方形/長方形 14">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トラブルなどで困ったときにはひとりで悩まずに、</a:t>
              </a:r>
              <a:r>
                <a:rPr lang="ja-JP" altLang="en-US" sz="3200" b="1" dirty="0">
                  <a:solidFill>
                    <a:srgbClr val="FF0000"/>
                  </a:solidFill>
                  <a:latin typeface="Meiryo UI" panose="020B0604030504040204" pitchFamily="50" charset="-128"/>
                  <a:ea typeface="Meiryo UI" panose="020B0604030504040204" pitchFamily="50" charset="-128"/>
                </a:rPr>
                <a:t>周りの人や専門家などに相談</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しましょう。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②</a:t>
              </a:r>
            </a:p>
          </p:txBody>
        </p:sp>
      </p:grpSp>
      <p:grpSp>
        <p:nvGrpSpPr>
          <p:cNvPr id="18" name="グループ化 17">
            <a:extLst>
              <a:ext uri="{FF2B5EF4-FFF2-40B4-BE49-F238E27FC236}">
                <a16:creationId xmlns:a16="http://schemas.microsoft.com/office/drawing/2014/main" id="{4FF8C6B9-8119-4DEF-9857-3B0BB57BC0FF}"/>
              </a:ext>
            </a:extLst>
          </p:cNvPr>
          <p:cNvGrpSpPr/>
          <p:nvPr/>
        </p:nvGrpSpPr>
        <p:grpSpPr>
          <a:xfrm>
            <a:off x="162663" y="3290372"/>
            <a:ext cx="8667403" cy="1073748"/>
            <a:chOff x="157367" y="2075173"/>
            <a:chExt cx="8667403" cy="1073748"/>
          </a:xfrm>
        </p:grpSpPr>
        <p:sp>
          <p:nvSpPr>
            <p:cNvPr id="20" name="正方形/長方形 19">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など、さまざまな契約を利用することで、リスクに備えることができます。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③</a:t>
              </a:r>
            </a:p>
          </p:txBody>
        </p:sp>
      </p:grpSp>
      <p:grpSp>
        <p:nvGrpSpPr>
          <p:cNvPr id="23" name="グループ化 22">
            <a:extLst>
              <a:ext uri="{FF2B5EF4-FFF2-40B4-BE49-F238E27FC236}">
                <a16:creationId xmlns:a16="http://schemas.microsoft.com/office/drawing/2014/main" id="{4FF8C6B9-8119-4DEF-9857-3B0BB57BC0FF}"/>
              </a:ext>
            </a:extLst>
          </p:cNvPr>
          <p:cNvGrpSpPr/>
          <p:nvPr/>
        </p:nvGrpSpPr>
        <p:grpSpPr>
          <a:xfrm>
            <a:off x="162663" y="4624620"/>
            <a:ext cx="8667403" cy="1073748"/>
            <a:chOff x="157367" y="2075173"/>
            <a:chExt cx="8667403" cy="1073748"/>
          </a:xfrm>
        </p:grpSpPr>
        <p:sp>
          <p:nvSpPr>
            <p:cNvPr id="24" name="正方形/長方形 23">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契約を含め、さまざまなことにお金がかかることが多い。</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2">
                      <a:lumMod val="75000"/>
                    </a:schemeClr>
                  </a:solidFill>
                  <a:latin typeface="Meiryo UI" panose="020B0604030504040204" pitchFamily="50" charset="-128"/>
                  <a:ea typeface="Meiryo UI" panose="020B0604030504040204" pitchFamily="50" charset="-128"/>
                </a:rPr>
                <a:t>を考えることが大切です。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50</a:t>
            </a:fld>
            <a:endParaRPr lang="ja-JP" altLang="en-US" dirty="0"/>
          </a:p>
        </p:txBody>
      </p:sp>
    </p:spTree>
    <p:extLst>
      <p:ext uri="{BB962C8B-B14F-4D97-AF65-F5344CB8AC3E}">
        <p14:creationId xmlns:p14="http://schemas.microsoft.com/office/powerpoint/2010/main" val="29997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問題２</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クレジットカードを作る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840127" y="896928"/>
            <a:ext cx="5906730" cy="2165073"/>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後払いで欲しいものが買えたり、お金を借りられるクレジットカードを作ることはできる？　</a:t>
            </a:r>
          </a:p>
        </p:txBody>
      </p:sp>
      <p:sp>
        <p:nvSpPr>
          <p:cNvPr id="20" name="コンテンツ プレースホルダー 1"/>
          <p:cNvSpPr txBox="1">
            <a:spLocks/>
          </p:cNvSpPr>
          <p:nvPr/>
        </p:nvSpPr>
        <p:spPr bwMode="auto">
          <a:xfrm>
            <a:off x="1754930" y="3297540"/>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9FD13716-F43A-49AE-A04B-DDF134E66131}"/>
              </a:ext>
            </a:extLst>
          </p:cNvPr>
          <p:cNvGrpSpPr/>
          <p:nvPr/>
        </p:nvGrpSpPr>
        <p:grpSpPr>
          <a:xfrm>
            <a:off x="0" y="836352"/>
            <a:ext cx="2519275" cy="2948088"/>
            <a:chOff x="0" y="836352"/>
            <a:chExt cx="2519275" cy="2948088"/>
          </a:xfrm>
        </p:grpSpPr>
        <p:pic>
          <p:nvPicPr>
            <p:cNvPr id="15" name="図 14">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3004"/>
              <a:ext cx="1534452" cy="2011436"/>
            </a:xfrm>
            <a:prstGeom prst="rect">
              <a:avLst/>
            </a:prstGeom>
          </p:spPr>
        </p:pic>
        <p:sp>
          <p:nvSpPr>
            <p:cNvPr id="2" name="思考の吹き出し: 雲形 1">
              <a:extLst>
                <a:ext uri="{FF2B5EF4-FFF2-40B4-BE49-F238E27FC236}">
                  <a16:creationId xmlns:a16="http://schemas.microsoft.com/office/drawing/2014/main" id="{FBF1DCED-68B7-4181-B759-B2971ECF0DE4}"/>
                </a:ext>
              </a:extLst>
            </p:cNvPr>
            <p:cNvSpPr/>
            <p:nvPr/>
          </p:nvSpPr>
          <p:spPr>
            <a:xfrm>
              <a:off x="855957" y="836352"/>
              <a:ext cx="1663318" cy="1194867"/>
            </a:xfrm>
            <a:prstGeom prst="cloudCallout">
              <a:avLst>
                <a:gd name="adj1" fmla="val -49666"/>
                <a:gd name="adj2" fmla="val 38585"/>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5" name="コンテンツ プレースホルダー 1">
            <a:extLst>
              <a:ext uri="{FF2B5EF4-FFF2-40B4-BE49-F238E27FC236}">
                <a16:creationId xmlns:a16="http://schemas.microsoft.com/office/drawing/2014/main" id="{C31AB9CB-0174-4EE6-9458-734D6C98013D}"/>
              </a:ext>
            </a:extLst>
          </p:cNvPr>
          <p:cNvSpPr txBox="1">
            <a:spLocks/>
          </p:cNvSpPr>
          <p:nvPr/>
        </p:nvSpPr>
        <p:spPr bwMode="auto">
          <a:xfrm>
            <a:off x="133350" y="4119113"/>
            <a:ext cx="8877300" cy="1425251"/>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保護者の同意がなくても作成できます。</a:t>
            </a: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支払能力により、作成ができないことがありますので、注意が必要です。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6</a:t>
            </a:fld>
            <a:endParaRPr lang="ja-JP" altLang="en-US" dirty="0"/>
          </a:p>
        </p:txBody>
      </p:sp>
      <p:pic>
        <p:nvPicPr>
          <p:cNvPr id="21" name="図 20">
            <a:extLst>
              <a:ext uri="{FF2B5EF4-FFF2-40B4-BE49-F238E27FC236}">
                <a16:creationId xmlns:a16="http://schemas.microsoft.com/office/drawing/2014/main" id="{6ABB8562-94F9-411B-81CF-9B7E0809DF76}"/>
              </a:ext>
            </a:extLst>
          </p:cNvPr>
          <p:cNvPicPr>
            <a:picLocks noChangeAspect="1"/>
          </p:cNvPicPr>
          <p:nvPr/>
        </p:nvPicPr>
        <p:blipFill>
          <a:blip r:embed="rId4"/>
          <a:stretch>
            <a:fillRect/>
          </a:stretch>
        </p:blipFill>
        <p:spPr>
          <a:xfrm>
            <a:off x="1164568" y="1108148"/>
            <a:ext cx="965857" cy="584446"/>
          </a:xfrm>
          <a:prstGeom prst="rect">
            <a:avLst/>
          </a:prstGeom>
        </p:spPr>
      </p:pic>
    </p:spTree>
    <p:extLst>
      <p:ext uri="{BB962C8B-B14F-4D97-AF65-F5344CB8AC3E}">
        <p14:creationId xmlns:p14="http://schemas.microsoft.com/office/powerpoint/2010/main" val="21209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51121"/>
            <a:ext cx="4415782" cy="4059429"/>
            <a:chOff x="4601715" y="951121"/>
            <a:chExt cx="4415782" cy="4059429"/>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6323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sp>
        <p:nvSpPr>
          <p:cNvPr id="26" name="正方形/長方形 25"/>
          <p:cNvSpPr/>
          <p:nvPr/>
        </p:nvSpPr>
        <p:spPr>
          <a:xfrm>
            <a:off x="199886" y="51790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17" name="グループ化 16">
            <a:extLst>
              <a:ext uri="{FF2B5EF4-FFF2-40B4-BE49-F238E27FC236}">
                <a16:creationId xmlns:a16="http://schemas.microsoft.com/office/drawing/2014/main" id="{F4628F9E-0C89-1542-FF08-4CB9F6F16CFD}"/>
              </a:ext>
            </a:extLst>
          </p:cNvPr>
          <p:cNvGrpSpPr/>
          <p:nvPr/>
        </p:nvGrpSpPr>
        <p:grpSpPr>
          <a:xfrm>
            <a:off x="133225" y="957614"/>
            <a:ext cx="4481948" cy="4211876"/>
            <a:chOff x="133225" y="957614"/>
            <a:chExt cx="4481948" cy="4211876"/>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33225" y="957614"/>
              <a:ext cx="4321523" cy="428511"/>
              <a:chOff x="5018363" y="6144429"/>
              <a:chExt cx="2493818" cy="428511"/>
            </a:xfrm>
            <a:solidFill>
              <a:srgbClr val="558ED5"/>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grpSp>
          <p:nvGrpSpPr>
            <p:cNvPr id="16" name="グループ化 15">
              <a:extLst>
                <a:ext uri="{FF2B5EF4-FFF2-40B4-BE49-F238E27FC236}">
                  <a16:creationId xmlns:a16="http://schemas.microsoft.com/office/drawing/2014/main" id="{342E9E72-1D3A-7956-C685-EB45A242D6CD}"/>
                </a:ext>
              </a:extLst>
            </p:cNvPr>
            <p:cNvGrpSpPr/>
            <p:nvPr/>
          </p:nvGrpSpPr>
          <p:grpSpPr>
            <a:xfrm>
              <a:off x="202083" y="1446834"/>
              <a:ext cx="4413090" cy="3722656"/>
              <a:chOff x="202083" y="1446834"/>
              <a:chExt cx="4413090" cy="3722656"/>
            </a:xfrm>
          </p:grpSpPr>
          <p:sp>
            <p:nvSpPr>
              <p:cNvPr id="67" name="正方形/長方形 66"/>
              <p:cNvSpPr/>
              <p:nvPr/>
            </p:nvSpPr>
            <p:spPr>
              <a:xfrm>
                <a:off x="202083" y="3377481"/>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rgbClr val="1F497D"/>
                  </a:solidFill>
                  <a:latin typeface="Meiryo UI" panose="020B0604030504040204" pitchFamily="50" charset="-128"/>
                  <a:ea typeface="Meiryo UI" panose="020B0604030504040204" pitchFamily="50" charset="-128"/>
                  <a:cs typeface="ヒラギノ丸ゴ Pro W4"/>
                </a:endParaRPr>
              </a:p>
            </p:txBody>
          </p:sp>
          <p:grpSp>
            <p:nvGrpSpPr>
              <p:cNvPr id="15" name="グループ化 14">
                <a:extLst>
                  <a:ext uri="{FF2B5EF4-FFF2-40B4-BE49-F238E27FC236}">
                    <a16:creationId xmlns:a16="http://schemas.microsoft.com/office/drawing/2014/main" id="{32A4CFB1-AB39-AF87-838E-28DEE29CA72D}"/>
                  </a:ext>
                </a:extLst>
              </p:cNvPr>
              <p:cNvGrpSpPr/>
              <p:nvPr/>
            </p:nvGrpSpPr>
            <p:grpSpPr>
              <a:xfrm>
                <a:off x="353485" y="1446834"/>
                <a:ext cx="4261688" cy="1795011"/>
                <a:chOff x="381754" y="1455426"/>
                <a:chExt cx="4261688" cy="1795011"/>
              </a:xfrm>
            </p:grpSpPr>
            <p:sp>
              <p:nvSpPr>
                <p:cNvPr id="3" name="正方形/長方形 2"/>
                <p:cNvSpPr/>
                <p:nvPr/>
              </p:nvSpPr>
              <p:spPr>
                <a:xfrm>
                  <a:off x="1809170" y="1478581"/>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A:</a:t>
                  </a:r>
                  <a:r>
                    <a:rPr lang="ja-JP" altLang="en-US" sz="1600" dirty="0">
                      <a:solidFill>
                        <a:schemeClr val="accent2">
                          <a:lumMod val="50000"/>
                        </a:schemeClr>
                      </a:solidFill>
                      <a:latin typeface="+mj-ea"/>
                      <a:ea typeface="+mj-ea"/>
                    </a:rPr>
                    <a:t>カード</a:t>
                  </a:r>
                </a:p>
                <a:p>
                  <a:pPr algn="ctr"/>
                  <a:r>
                    <a:rPr lang="ja-JP" altLang="en-US" sz="1600" dirty="0">
                      <a:solidFill>
                        <a:schemeClr val="accent2">
                          <a:lumMod val="50000"/>
                        </a:schemeClr>
                      </a:solidFill>
                      <a:latin typeface="+mj-ea"/>
                      <a:ea typeface="+mj-ea"/>
                    </a:rPr>
                    <a:t>会社</a:t>
                  </a:r>
                  <a:endParaRPr kumimoji="1" lang="ja-JP" altLang="en-US" sz="1600" dirty="0">
                    <a:solidFill>
                      <a:schemeClr val="accent2">
                        <a:lumMod val="50000"/>
                      </a:schemeClr>
                    </a:solidFill>
                    <a:latin typeface="+mj-ea"/>
                    <a:ea typeface="+mj-ea"/>
                  </a:endParaRPr>
                </a:p>
              </p:txBody>
            </p:sp>
            <p:sp>
              <p:nvSpPr>
                <p:cNvPr id="68" name="正方形/長方形 67"/>
                <p:cNvSpPr/>
                <p:nvPr/>
              </p:nvSpPr>
              <p:spPr>
                <a:xfrm>
                  <a:off x="3211315" y="2612223"/>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accent2">
                          <a:lumMod val="50000"/>
                        </a:schemeClr>
                      </a:solidFill>
                      <a:latin typeface="+mn-ea"/>
                      <a:cs typeface="ヒラギノ丸ゴ Pro W4"/>
                    </a:rPr>
                    <a:t>C:</a:t>
                  </a:r>
                  <a:r>
                    <a:rPr lang="ja-JP" altLang="en-US" sz="1600" b="1" dirty="0">
                      <a:solidFill>
                        <a:schemeClr val="accent2">
                          <a:lumMod val="50000"/>
                        </a:schemeClr>
                      </a:solidFill>
                      <a:latin typeface="+mn-ea"/>
                      <a:cs typeface="ヒラギノ丸ゴ Pro W4"/>
                    </a:rPr>
                    <a:t>カードの利用者</a:t>
                  </a:r>
                  <a:endParaRPr kumimoji="1" lang="ja-JP" altLang="en-US" sz="1600" b="1" dirty="0">
                    <a:solidFill>
                      <a:schemeClr val="accent2">
                        <a:lumMod val="50000"/>
                      </a:schemeClr>
                    </a:solidFill>
                    <a:latin typeface="+mn-ea"/>
                  </a:endParaRPr>
                </a:p>
              </p:txBody>
            </p:sp>
            <p:sp>
              <p:nvSpPr>
                <p:cNvPr id="69" name="正方形/長方形 68"/>
                <p:cNvSpPr/>
                <p:nvPr/>
              </p:nvSpPr>
              <p:spPr>
                <a:xfrm>
                  <a:off x="381754" y="2611832"/>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B:</a:t>
                  </a:r>
                  <a:r>
                    <a:rPr lang="ja-JP" altLang="en-US" sz="1600" dirty="0">
                      <a:solidFill>
                        <a:schemeClr val="accent2">
                          <a:lumMod val="50000"/>
                        </a:schemeClr>
                      </a:solidFill>
                      <a:latin typeface="+mj-ea"/>
                      <a:ea typeface="+mj-ea"/>
                    </a:rPr>
                    <a:t>販売店</a:t>
                  </a:r>
                  <a:endParaRPr kumimoji="1" lang="ja-JP" altLang="en-US" sz="1600" dirty="0">
                    <a:solidFill>
                      <a:schemeClr val="accent2">
                        <a:lumMod val="50000"/>
                      </a:schemeClr>
                    </a:solidFill>
                    <a:latin typeface="+mj-ea"/>
                    <a:ea typeface="+mj-ea"/>
                  </a:endParaRPr>
                </a:p>
              </p:txBody>
            </p:sp>
            <p:grpSp>
              <p:nvGrpSpPr>
                <p:cNvPr id="14" name="グループ化 13">
                  <a:extLst>
                    <a:ext uri="{FF2B5EF4-FFF2-40B4-BE49-F238E27FC236}">
                      <a16:creationId xmlns:a16="http://schemas.microsoft.com/office/drawing/2014/main" id="{F5E6F38A-A194-B531-02B3-61AB626E7DB6}"/>
                    </a:ext>
                  </a:extLst>
                </p:cNvPr>
                <p:cNvGrpSpPr/>
                <p:nvPr/>
              </p:nvGrpSpPr>
              <p:grpSpPr>
                <a:xfrm>
                  <a:off x="1515229" y="3004216"/>
                  <a:ext cx="1696086" cy="246221"/>
                  <a:chOff x="1515229" y="3004216"/>
                  <a:chExt cx="1696086" cy="246221"/>
                </a:xfrm>
              </p:grpSpPr>
              <p:cxnSp>
                <p:nvCxnSpPr>
                  <p:cNvPr id="83" name="直線矢印コネクタ 82"/>
                  <p:cNvCxnSpPr>
                    <a:cxnSpLocks/>
                  </p:cNvCxnSpPr>
                  <p:nvPr/>
                </p:nvCxnSpPr>
                <p:spPr>
                  <a:xfrm>
                    <a:off x="1627316" y="3029127"/>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515229" y="3004216"/>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grpSp>
            <p:grpSp>
              <p:nvGrpSpPr>
                <p:cNvPr id="13" name="グループ化 12">
                  <a:extLst>
                    <a:ext uri="{FF2B5EF4-FFF2-40B4-BE49-F238E27FC236}">
                      <a16:creationId xmlns:a16="http://schemas.microsoft.com/office/drawing/2014/main" id="{DDE0359F-D651-7B68-E22A-69BEEA1078BA}"/>
                    </a:ext>
                  </a:extLst>
                </p:cNvPr>
                <p:cNvGrpSpPr/>
                <p:nvPr/>
              </p:nvGrpSpPr>
              <p:grpSpPr>
                <a:xfrm>
                  <a:off x="1533052" y="2492801"/>
                  <a:ext cx="1641253" cy="434543"/>
                  <a:chOff x="1533052" y="2492801"/>
                  <a:chExt cx="1641253" cy="434543"/>
                </a:xfrm>
              </p:grpSpPr>
              <p:cxnSp>
                <p:nvCxnSpPr>
                  <p:cNvPr id="72" name="直線矢印コネクタ 71"/>
                  <p:cNvCxnSpPr/>
                  <p:nvPr/>
                </p:nvCxnSpPr>
                <p:spPr>
                  <a:xfrm flipH="1" flipV="1">
                    <a:off x="1595232" y="2711697"/>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7" name="テキスト ボックス 86"/>
                  <p:cNvSpPr txBox="1"/>
                  <p:nvPr/>
                </p:nvSpPr>
                <p:spPr>
                  <a:xfrm>
                    <a:off x="1533052" y="2492801"/>
                    <a:ext cx="1641253"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grpSp>
            <p:grpSp>
              <p:nvGrpSpPr>
                <p:cNvPr id="9" name="グループ化 8">
                  <a:extLst>
                    <a:ext uri="{FF2B5EF4-FFF2-40B4-BE49-F238E27FC236}">
                      <a16:creationId xmlns:a16="http://schemas.microsoft.com/office/drawing/2014/main" id="{0FD8E204-2BA6-624F-5E89-1671036674A3}"/>
                    </a:ext>
                  </a:extLst>
                </p:cNvPr>
                <p:cNvGrpSpPr/>
                <p:nvPr/>
              </p:nvGrpSpPr>
              <p:grpSpPr>
                <a:xfrm>
                  <a:off x="2778523" y="1976928"/>
                  <a:ext cx="871141" cy="564045"/>
                  <a:chOff x="2778523" y="1976928"/>
                  <a:chExt cx="871141" cy="564045"/>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a:off x="2778523" y="1986975"/>
                    <a:ext cx="871141"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grpSp>
            <p:grpSp>
              <p:nvGrpSpPr>
                <p:cNvPr id="11" name="グループ化 10">
                  <a:extLst>
                    <a:ext uri="{FF2B5EF4-FFF2-40B4-BE49-F238E27FC236}">
                      <a16:creationId xmlns:a16="http://schemas.microsoft.com/office/drawing/2014/main" id="{6A1DF0E5-3DB0-C5B1-EFD6-478CC7E83D1D}"/>
                    </a:ext>
                  </a:extLst>
                </p:cNvPr>
                <p:cNvGrpSpPr/>
                <p:nvPr/>
              </p:nvGrpSpPr>
              <p:grpSpPr>
                <a:xfrm>
                  <a:off x="887717" y="1610382"/>
                  <a:ext cx="1432080" cy="945709"/>
                  <a:chOff x="878894" y="1609976"/>
                  <a:chExt cx="1432080" cy="945709"/>
                </a:xfrm>
              </p:grpSpPr>
              <p:cxnSp>
                <p:nvCxnSpPr>
                  <p:cNvPr id="88" name="直線矢印コネクタ 87"/>
                  <p:cNvCxnSpPr/>
                  <p:nvPr/>
                </p:nvCxnSpPr>
                <p:spPr>
                  <a:xfrm flipV="1">
                    <a:off x="1223377" y="1930723"/>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78894" y="1609976"/>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2" name="テキスト ボックス 81"/>
                  <p:cNvSpPr txBox="1"/>
                  <p:nvPr/>
                </p:nvSpPr>
                <p:spPr>
                  <a:xfrm>
                    <a:off x="940485" y="1664783"/>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328068" y="2138420"/>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14D2C478-3382-E9D2-F91A-2C583E4F5DED}"/>
                    </a:ext>
                  </a:extLst>
                </p:cNvPr>
                <p:cNvGrpSpPr/>
                <p:nvPr/>
              </p:nvGrpSpPr>
              <p:grpSpPr>
                <a:xfrm>
                  <a:off x="3008592" y="1455426"/>
                  <a:ext cx="1634850" cy="1041777"/>
                  <a:chOff x="2983652" y="1447033"/>
                  <a:chExt cx="1634850" cy="1041777"/>
                </a:xfrm>
              </p:grpSpPr>
              <p:cxnSp>
                <p:nvCxnSpPr>
                  <p:cNvPr id="98" name="直線矢印コネクタ 97"/>
                  <p:cNvCxnSpPr>
                    <a:cxnSpLocks/>
                  </p:cNvCxnSpPr>
                  <p:nvPr/>
                </p:nvCxnSpPr>
                <p:spPr>
                  <a:xfrm rot="16200000" flipV="1">
                    <a:off x="3111941" y="1588594"/>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93791" y="1822842"/>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sp>
                <p:nvSpPr>
                  <p:cNvPr id="54" name="テキスト ボックス 53"/>
                  <p:cNvSpPr txBox="1"/>
                  <p:nvPr/>
                </p:nvSpPr>
                <p:spPr>
                  <a:xfrm>
                    <a:off x="2983652" y="1447033"/>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635596" y="2180579"/>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grpSp>
        </p:grpSp>
      </p:gr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7</a:t>
            </a:fld>
            <a:endParaRPr kumimoji="1" lang="ja-JP" altLang="en-US"/>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お金を借りる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40137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お金を使う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extLst>
              <p:ext uri="{D42A27DB-BD31-4B8C-83A1-F6EECF244321}">
                <p14:modId xmlns:p14="http://schemas.microsoft.com/office/powerpoint/2010/main" val="3901984355"/>
              </p:ext>
            </p:extLst>
          </p:nvPr>
        </p:nvGraphicFramePr>
        <p:xfrm>
          <a:off x="207984" y="3682810"/>
          <a:ext cx="8728032" cy="2919147"/>
        </p:xfrm>
        <a:graphic>
          <a:graphicData uri="http://schemas.openxmlformats.org/drawingml/2006/table">
            <a:tbl>
              <a:tblPr firstRow="1" bandRow="1">
                <a:tableStyleId>{93296810-A885-4BE3-A3E7-6D5BEEA58F35}</a:tableStyleId>
              </a:tblPr>
              <a:tblGrid>
                <a:gridCol w="2251640">
                  <a:extLst>
                    <a:ext uri="{9D8B030D-6E8A-4147-A177-3AD203B41FA5}">
                      <a16:colId xmlns:a16="http://schemas.microsoft.com/office/drawing/2014/main" val="3061639422"/>
                    </a:ext>
                  </a:extLst>
                </a:gridCol>
                <a:gridCol w="2236691">
                  <a:extLst>
                    <a:ext uri="{9D8B030D-6E8A-4147-A177-3AD203B41FA5}">
                      <a16:colId xmlns:a16="http://schemas.microsoft.com/office/drawing/2014/main" val="2500618754"/>
                    </a:ext>
                  </a:extLst>
                </a:gridCol>
                <a:gridCol w="2177159">
                  <a:extLst>
                    <a:ext uri="{9D8B030D-6E8A-4147-A177-3AD203B41FA5}">
                      <a16:colId xmlns:a16="http://schemas.microsoft.com/office/drawing/2014/main" val="2802888767"/>
                    </a:ext>
                  </a:extLst>
                </a:gridCol>
                <a:gridCol w="2062542">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p>
                    <a:p>
                      <a:pPr algn="ctr"/>
                      <a:endParaRPr kumimoji="1" lang="ja-JP" altLang="en-US"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endParaRPr kumimoji="1" lang="en-US" altLang="ja-JP" sz="3600" dirty="0">
                        <a:solidFill>
                          <a:schemeClr val="tx2"/>
                        </a:solidFill>
                      </a:endParaRPr>
                    </a:p>
                    <a:p>
                      <a:pPr algn="l"/>
                      <a:endParaRPr kumimoji="1" lang="en-US" altLang="ja-JP" sz="1100" dirty="0">
                        <a:solidFill>
                          <a:schemeClr val="tx2"/>
                        </a:solidFill>
                      </a:endParaRPr>
                    </a:p>
                    <a:p>
                      <a:pPr algn="l"/>
                      <a:r>
                        <a:rPr kumimoji="1" lang="en-US" altLang="ja-JP" sz="1200" dirty="0">
                          <a:solidFill>
                            <a:schemeClr val="tx2"/>
                          </a:solidFill>
                        </a:rPr>
                        <a:t>※</a:t>
                      </a:r>
                      <a:r>
                        <a:rPr kumimoji="1" lang="ja-JP" altLang="en-US" sz="1200" dirty="0">
                          <a:solidFill>
                            <a:schemeClr val="tx2"/>
                          </a:solidFill>
                        </a:rPr>
                        <a:t>電子マネーにクレジットカードでチャージすると後払い。</a:t>
                      </a:r>
                    </a:p>
                    <a:p>
                      <a:pPr algn="l"/>
                      <a:endParaRPr kumimoji="1" lang="ja-JP" altLang="en-US" sz="1400"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endParaRPr kumimoji="1" lang="ja-JP" altLang="en-US" sz="2000" dirty="0">
                        <a:solidFill>
                          <a:schemeClr val="tx2"/>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期日までに口座に残高が必要</a:t>
                      </a:r>
                    </a:p>
                    <a:p>
                      <a:pPr algn="ctr"/>
                      <a:endParaRPr kumimoji="1" lang="ja-JP" altLang="en-US" dirty="0">
                        <a:solidFill>
                          <a:schemeClr val="tx2"/>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8</a:t>
            </a:fld>
            <a:endParaRPr lang="ja-JP" altLang="en-US"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4"/>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5"/>
          <a:stretch>
            <a:fillRect/>
          </a:stretch>
        </p:blipFill>
        <p:spPr>
          <a:xfrm>
            <a:off x="8134500" y="961801"/>
            <a:ext cx="686206" cy="447637"/>
          </a:xfrm>
          <a:prstGeom prst="rect">
            <a:avLst/>
          </a:prstGeom>
        </p:spPr>
      </p:pic>
    </p:spTree>
    <p:extLst>
      <p:ext uri="{BB962C8B-B14F-4D97-AF65-F5344CB8AC3E}">
        <p14:creationId xmlns:p14="http://schemas.microsoft.com/office/powerpoint/2010/main" val="296719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1EBE91C-D2D0-8AAB-E8E5-493AC45D4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833438"/>
            <a:ext cx="8439150" cy="519112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5A5804CE-0E4A-1BDC-A9EA-CF836C0C723A}"/>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1A4F8201-9848-E9D0-3346-186672A2EDAF}"/>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58CC62F2-0873-845D-6B0F-DBDE9DF971B6}"/>
              </a:ext>
            </a:extLst>
          </p:cNvPr>
          <p:cNvSpPr/>
          <p:nvPr/>
        </p:nvSpPr>
        <p:spPr bwMode="white">
          <a:xfrm>
            <a:off x="129242" y="-23278"/>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日本におけるキャッシュレス決済額及び比率の推移</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a:t>
            </a:r>
            <a:r>
              <a:rPr lang="en-US" altLang="ja-JP" sz="2000" b="1" dirty="0">
                <a:solidFill>
                  <a:srgbClr val="FFFFFF"/>
                </a:solidFill>
                <a:latin typeface="Meiryo UI" panose="020B0604030504040204" pitchFamily="50" charset="-128"/>
                <a:ea typeface="Meiryo UI" panose="020B0604030504040204" pitchFamily="50" charset="-128"/>
                <a:cs typeface="ヒラギノ角ゴ ProN W6"/>
              </a:rPr>
              <a:t>2022</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年）</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11711669-ABEA-0A00-FCD9-F6704E696A29}"/>
              </a:ext>
            </a:extLst>
          </p:cNvPr>
          <p:cNvSpPr txBox="1"/>
          <p:nvPr/>
        </p:nvSpPr>
        <p:spPr>
          <a:xfrm>
            <a:off x="6953285" y="6492492"/>
            <a:ext cx="210360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＊経済産業省ホームページより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1BFCE2DA-7C50-6BE3-89FB-1356316CBC76}"/>
              </a:ext>
            </a:extLst>
          </p:cNvPr>
          <p:cNvSpPr txBox="1"/>
          <p:nvPr/>
        </p:nvSpPr>
        <p:spPr>
          <a:xfrm>
            <a:off x="461964" y="6052037"/>
            <a:ext cx="5955614" cy="738664"/>
          </a:xfrm>
          <a:prstGeom prst="rect">
            <a:avLst/>
          </a:prstGeom>
          <a:noFill/>
        </p:spPr>
        <p:txBody>
          <a:bodyPr wrap="square">
            <a:spAutoFit/>
          </a:bodyPr>
          <a:lstStyle/>
          <a:p>
            <a:pPr algn="l"/>
            <a:r>
              <a:rPr lang="en-US" altLang="ja-JP" sz="700" b="0" i="0" dirty="0">
                <a:solidFill>
                  <a:srgbClr val="1A1A1A"/>
                </a:solidFill>
                <a:effectLst/>
                <a:latin typeface="Meiryo UI" panose="020B0604030504040204" pitchFamily="50" charset="-128"/>
                <a:ea typeface="Meiryo UI" panose="020B0604030504040204" pitchFamily="50" charset="-128"/>
              </a:rPr>
              <a:t>※1</a:t>
            </a:r>
            <a:r>
              <a:rPr lang="ja-JP" altLang="en-US" sz="700" b="0" i="0" dirty="0">
                <a:solidFill>
                  <a:srgbClr val="1A1A1A"/>
                </a:solidFill>
                <a:effectLst/>
                <a:latin typeface="Meiryo UI" panose="020B0604030504040204" pitchFamily="50" charset="-128"/>
                <a:ea typeface="Meiryo UI" panose="020B0604030504040204" pitchFamily="50" charset="-128"/>
              </a:rPr>
              <a:t>：（一社）日本クレジット協会調査（注）</a:t>
            </a:r>
            <a:r>
              <a:rPr lang="en-US" altLang="ja-JP" sz="700" b="0" i="0" dirty="0">
                <a:solidFill>
                  <a:srgbClr val="1A1A1A"/>
                </a:solidFill>
                <a:effectLst/>
                <a:latin typeface="Meiryo UI" panose="020B0604030504040204" pitchFamily="50" charset="-128"/>
                <a:ea typeface="Meiryo UI" panose="020B0604030504040204" pitchFamily="50" charset="-128"/>
              </a:rPr>
              <a:t>2012</a:t>
            </a:r>
            <a:r>
              <a:rPr lang="ja-JP" altLang="en-US" sz="700" b="0" i="0" dirty="0">
                <a:solidFill>
                  <a:srgbClr val="1A1A1A"/>
                </a:solidFill>
                <a:effectLst/>
                <a:latin typeface="Meiryo UI" panose="020B0604030504040204" pitchFamily="50" charset="-128"/>
                <a:ea typeface="Meiryo UI" panose="020B0604030504040204" pitchFamily="50" charset="-128"/>
              </a:rPr>
              <a:t>年までは加盟クレジット会社へのアンケート調査結果を基にした推計値、</a:t>
            </a:r>
            <a:r>
              <a:rPr lang="en-US" altLang="ja-JP" sz="700" b="0" i="0" dirty="0">
                <a:solidFill>
                  <a:srgbClr val="1A1A1A"/>
                </a:solidFill>
                <a:effectLst/>
                <a:latin typeface="Meiryo UI" panose="020B0604030504040204" pitchFamily="50" charset="-128"/>
                <a:ea typeface="Meiryo UI" panose="020B0604030504040204" pitchFamily="50" charset="-128"/>
              </a:rPr>
              <a:t>2013</a:t>
            </a:r>
            <a:r>
              <a:rPr lang="ja-JP" altLang="en-US" sz="700" b="0" i="0" dirty="0">
                <a:solidFill>
                  <a:srgbClr val="1A1A1A"/>
                </a:solidFill>
                <a:effectLst/>
                <a:latin typeface="Meiryo UI" panose="020B0604030504040204" pitchFamily="50" charset="-128"/>
                <a:ea typeface="Meiryo UI" panose="020B0604030504040204" pitchFamily="50" charset="-128"/>
              </a:rPr>
              <a:t>年以降は指定信用情報機関に登録されている実数値を使用</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※2</a:t>
            </a:r>
            <a:r>
              <a:rPr lang="ja-JP" altLang="en-US" sz="700" b="0" i="0" dirty="0">
                <a:solidFill>
                  <a:srgbClr val="1A1A1A"/>
                </a:solidFill>
                <a:effectLst/>
                <a:latin typeface="Meiryo UI" panose="020B0604030504040204" pitchFamily="50" charset="-128"/>
                <a:ea typeface="Meiryo UI" panose="020B0604030504040204" pitchFamily="50" charset="-128"/>
              </a:rPr>
              <a:t>：日本デビットカード推進協議会</a:t>
            </a:r>
            <a:r>
              <a:rPr lang="en-US" altLang="ja-JP" sz="700" b="0" i="0" dirty="0">
                <a:solidFill>
                  <a:srgbClr val="1A1A1A"/>
                </a:solidFill>
                <a:effectLst/>
                <a:latin typeface="Meiryo UI" panose="020B0604030504040204" pitchFamily="50" charset="-128"/>
                <a:ea typeface="Meiryo UI" panose="020B0604030504040204" pitchFamily="50" charset="-128"/>
              </a:rPr>
              <a:t>(</a:t>
            </a:r>
            <a:r>
              <a:rPr lang="ja-JP" altLang="en-US" sz="700" b="0" i="0" dirty="0">
                <a:solidFill>
                  <a:srgbClr val="1A1A1A"/>
                </a:solidFill>
                <a:effectLst/>
                <a:latin typeface="Meiryo UI" panose="020B0604030504040204" pitchFamily="50" charset="-128"/>
                <a:ea typeface="Meiryo UI" panose="020B0604030504040204" pitchFamily="50" charset="-128"/>
              </a:rPr>
              <a:t>～</a:t>
            </a:r>
            <a:r>
              <a:rPr lang="en-US" altLang="ja-JP" sz="700" b="0" i="0" dirty="0">
                <a:solidFill>
                  <a:srgbClr val="1A1A1A"/>
                </a:solidFill>
                <a:effectLst/>
                <a:latin typeface="Meiryo UI" panose="020B0604030504040204" pitchFamily="50" charset="-128"/>
                <a:ea typeface="Meiryo UI" panose="020B0604030504040204" pitchFamily="50" charset="-128"/>
              </a:rPr>
              <a:t>2015</a:t>
            </a:r>
            <a:r>
              <a:rPr lang="ja-JP" altLang="en-US" sz="700" b="0" i="0" dirty="0">
                <a:solidFill>
                  <a:srgbClr val="1A1A1A"/>
                </a:solidFill>
                <a:effectLst/>
                <a:latin typeface="Meiryo UI" panose="020B0604030504040204" pitchFamily="50" charset="-128"/>
                <a:ea typeface="Meiryo UI" panose="020B0604030504040204" pitchFamily="50" charset="-128"/>
              </a:rPr>
              <a:t>年</a:t>
            </a:r>
            <a:r>
              <a:rPr lang="en-US" altLang="ja-JP" sz="700" b="0" i="0" dirty="0">
                <a:solidFill>
                  <a:srgbClr val="1A1A1A"/>
                </a:solidFill>
                <a:effectLst/>
                <a:latin typeface="Meiryo UI" panose="020B0604030504040204" pitchFamily="50" charset="-128"/>
                <a:ea typeface="Meiryo UI" panose="020B0604030504040204" pitchFamily="50" charset="-128"/>
              </a:rPr>
              <a:t>)</a:t>
            </a:r>
            <a:r>
              <a:rPr lang="ja-JP" altLang="en-US" sz="700" b="0" i="0" dirty="0">
                <a:solidFill>
                  <a:srgbClr val="1A1A1A"/>
                </a:solidFill>
                <a:effectLst/>
                <a:latin typeface="Meiryo UI" panose="020B0604030504040204" pitchFamily="50" charset="-128"/>
                <a:ea typeface="Meiryo UI" panose="020B0604030504040204" pitchFamily="50" charset="-128"/>
              </a:rPr>
              <a:t>、 </a:t>
            </a:r>
            <a:r>
              <a:rPr lang="en-US" altLang="ja-JP" sz="700" b="0" i="0" dirty="0">
                <a:solidFill>
                  <a:srgbClr val="1A1A1A"/>
                </a:solidFill>
                <a:effectLst/>
                <a:latin typeface="Meiryo UI" panose="020B0604030504040204" pitchFamily="50" charset="-128"/>
                <a:ea typeface="Meiryo UI" panose="020B0604030504040204" pitchFamily="50" charset="-128"/>
              </a:rPr>
              <a:t>2016</a:t>
            </a:r>
            <a:r>
              <a:rPr lang="ja-JP" altLang="en-US" sz="700" b="0" i="0" dirty="0">
                <a:solidFill>
                  <a:srgbClr val="1A1A1A"/>
                </a:solidFill>
                <a:effectLst/>
                <a:latin typeface="Meiryo UI" panose="020B0604030504040204" pitchFamily="50" charset="-128"/>
                <a:ea typeface="Meiryo UI" panose="020B0604030504040204" pitchFamily="50" charset="-128"/>
              </a:rPr>
              <a:t>年以降は日本銀行「決済システムレポート」・「決済動向」</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※3</a:t>
            </a:r>
            <a:r>
              <a:rPr lang="ja-JP" altLang="en-US" sz="700" b="0" i="0" dirty="0">
                <a:solidFill>
                  <a:srgbClr val="1A1A1A"/>
                </a:solidFill>
                <a:effectLst/>
                <a:latin typeface="Meiryo UI" panose="020B0604030504040204" pitchFamily="50" charset="-128"/>
                <a:ea typeface="Meiryo UI" panose="020B0604030504040204" pitchFamily="50" charset="-128"/>
              </a:rPr>
              <a:t>：日本銀行「決済動向」</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※4</a:t>
            </a:r>
            <a:r>
              <a:rPr lang="ja-JP" altLang="en-US" sz="700" b="0" i="0" dirty="0">
                <a:solidFill>
                  <a:srgbClr val="1A1A1A"/>
                </a:solidFill>
                <a:effectLst/>
                <a:latin typeface="Meiryo UI" panose="020B0604030504040204" pitchFamily="50" charset="-128"/>
                <a:ea typeface="Meiryo UI" panose="020B0604030504040204" pitchFamily="50" charset="-128"/>
              </a:rPr>
              <a:t>：（一社）キャッシュレス推進協議会「コード決済利用動向調査」</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※5</a:t>
            </a:r>
            <a:r>
              <a:rPr lang="ja-JP" altLang="en-US" sz="700" b="0" i="0" dirty="0">
                <a:solidFill>
                  <a:srgbClr val="1A1A1A"/>
                </a:solidFill>
                <a:effectLst/>
                <a:latin typeface="Meiryo UI" panose="020B0604030504040204" pitchFamily="50" charset="-128"/>
                <a:ea typeface="Meiryo UI" panose="020B0604030504040204" pitchFamily="50" charset="-128"/>
              </a:rPr>
              <a:t>：内閣府「国民経済計算」（名目）</a:t>
            </a:r>
          </a:p>
        </p:txBody>
      </p:sp>
      <p:sp>
        <p:nvSpPr>
          <p:cNvPr id="2" name="四角形: 角を丸くする 1">
            <a:extLst>
              <a:ext uri="{FF2B5EF4-FFF2-40B4-BE49-F238E27FC236}">
                <a16:creationId xmlns:a16="http://schemas.microsoft.com/office/drawing/2014/main" id="{C38A3D98-FA6F-13F9-E8E1-FCBF6DFC0E30}"/>
              </a:ext>
            </a:extLst>
          </p:cNvPr>
          <p:cNvSpPr/>
          <p:nvPr/>
        </p:nvSpPr>
        <p:spPr>
          <a:xfrm>
            <a:off x="7641424" y="1261762"/>
            <a:ext cx="727324" cy="450293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1">
            <a:extLst>
              <a:ext uri="{FF2B5EF4-FFF2-40B4-BE49-F238E27FC236}">
                <a16:creationId xmlns:a16="http://schemas.microsoft.com/office/drawing/2014/main" id="{D7DB2DDD-3EE6-2569-675D-DE6E145EB253}"/>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9</a:t>
            </a:fld>
            <a:endParaRPr lang="ja-JP" altLang="en-US" dirty="0"/>
          </a:p>
        </p:txBody>
      </p:sp>
    </p:spTree>
    <p:extLst>
      <p:ext uri="{BB962C8B-B14F-4D97-AF65-F5344CB8AC3E}">
        <p14:creationId xmlns:p14="http://schemas.microsoft.com/office/powerpoint/2010/main" val="26146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8590</TotalTime>
  <Words>4221</Words>
  <Application>Microsoft Office PowerPoint</Application>
  <PresentationFormat>画面に合わせる (4:3)</PresentationFormat>
  <Paragraphs>506</Paragraphs>
  <Slides>50</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50</vt:i4>
      </vt:variant>
    </vt:vector>
  </HeadingPairs>
  <TitlesOfParts>
    <vt:vector size="60" baseType="lpstr">
      <vt:lpstr>Meiryo UI</vt:lpstr>
      <vt:lpstr>ＭＳ Ｐゴシック</vt:lpstr>
      <vt:lpstr>ヒラギノ角ゴ Pro W6</vt:lpstr>
      <vt:lpstr>ヒラギノ丸ゴ Pro W4</vt:lpstr>
      <vt:lpstr>游ゴシック</vt:lpstr>
      <vt:lpstr>Arial</vt:lpstr>
      <vt:lpstr>Calibri</vt:lpstr>
      <vt:lpstr>Symbol</vt:lpstr>
      <vt:lpstr>Wingdings</vt:lpstr>
      <vt:lpstr>3_ホワイト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斉藤 数弘</cp:lastModifiedBy>
  <cp:revision>508</cp:revision>
  <cp:lastPrinted>2021-06-24T02:09:26Z</cp:lastPrinted>
  <dcterms:created xsi:type="dcterms:W3CDTF">2019-12-12T07:22:35Z</dcterms:created>
  <dcterms:modified xsi:type="dcterms:W3CDTF">2023-08-21T06:03:52Z</dcterms:modified>
</cp:coreProperties>
</file>