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71" r:id="rId2"/>
    <p:sldId id="433" r:id="rId3"/>
    <p:sldId id="419" r:id="rId4"/>
    <p:sldId id="438" r:id="rId5"/>
    <p:sldId id="382" r:id="rId6"/>
    <p:sldId id="396" r:id="rId7"/>
    <p:sldId id="435" r:id="rId8"/>
    <p:sldId id="443" r:id="rId9"/>
    <p:sldId id="454" r:id="rId10"/>
    <p:sldId id="449" r:id="rId11"/>
    <p:sldId id="444" r:id="rId12"/>
    <p:sldId id="456" r:id="rId13"/>
    <p:sldId id="462"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9969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23" autoAdjust="0"/>
    <p:restoredTop sz="94660"/>
  </p:normalViewPr>
  <p:slideViewPr>
    <p:cSldViewPr snapToGrid="0">
      <p:cViewPr varScale="1">
        <p:scale>
          <a:sx n="114" d="100"/>
          <a:sy n="114" d="100"/>
        </p:scale>
        <p:origin x="116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23D0CFA-0CD1-42B4-AECA-C928E165C690}" type="datetimeFigureOut">
              <a:rPr kumimoji="1" lang="ja-JP" altLang="en-US" smtClean="0"/>
              <a:t>2024/2/15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3B0D673-6F75-4621-BB40-966325330B6A}" type="slidenum">
              <a:rPr kumimoji="1" lang="ja-JP" altLang="en-US" smtClean="0"/>
              <a:t>‹#›</a:t>
            </a:fld>
            <a:endParaRPr kumimoji="1" lang="ja-JP" altLang="en-US"/>
          </a:p>
        </p:txBody>
      </p:sp>
    </p:spTree>
    <p:extLst>
      <p:ext uri="{BB962C8B-B14F-4D97-AF65-F5344CB8AC3E}">
        <p14:creationId xmlns:p14="http://schemas.microsoft.com/office/powerpoint/2010/main" val="37831861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世界主要国におけるキャッシュレス決済比率（</a:t>
            </a:r>
            <a:r>
              <a:rPr lang="en-US" altLang="ja-JP" dirty="0"/>
              <a:t>2020 </a:t>
            </a:r>
            <a:r>
              <a:rPr lang="ja-JP" altLang="en-US" dirty="0"/>
              <a:t>年）については、以下リンク先の一般社団法人キャッシュレス推進協議会「キャッシュレス・ロードマップ </a:t>
            </a:r>
            <a:r>
              <a:rPr lang="en-US" altLang="ja-JP" dirty="0"/>
              <a:t>2022</a:t>
            </a:r>
            <a:r>
              <a:rPr lang="ja-JP" altLang="en-US" dirty="0"/>
              <a:t>」</a:t>
            </a:r>
            <a:r>
              <a:rPr lang="en-US" altLang="ja-JP" dirty="0"/>
              <a:t>P9</a:t>
            </a:r>
            <a:r>
              <a:rPr lang="ja-JP" altLang="en-US" dirty="0"/>
              <a:t>参照</a:t>
            </a:r>
          </a:p>
          <a:p>
            <a:r>
              <a:rPr lang="ja-JP" altLang="en-US" dirty="0"/>
              <a:t>〇リンク先</a:t>
            </a:r>
            <a:endParaRPr lang="en-US" altLang="ja-JP" dirty="0"/>
          </a:p>
          <a:p>
            <a:r>
              <a:rPr lang="en-US" altLang="ja-JP" dirty="0"/>
              <a:t>https://paymentsjapan.or.jp/wp-content/uploads/2022/08/roadmap2022.pdf</a:t>
            </a:r>
          </a:p>
          <a:p>
            <a:endParaRPr lang="ja-JP" altLang="en-US" dirty="0"/>
          </a:p>
          <a:p>
            <a:r>
              <a:rPr lang="ja-JP" altLang="en-US" dirty="0"/>
              <a:t>韓国のキャッシュレス決裁事情</a:t>
            </a:r>
            <a:r>
              <a:rPr lang="en-US" altLang="ja-JP" dirty="0"/>
              <a:t>(</a:t>
            </a:r>
            <a:r>
              <a:rPr lang="ja-JP" altLang="en-US" dirty="0"/>
              <a:t>財務省</a:t>
            </a:r>
            <a:r>
              <a:rPr lang="en-US" altLang="ja-JP" dirty="0"/>
              <a:t>)</a:t>
            </a:r>
          </a:p>
          <a:p>
            <a:r>
              <a:rPr lang="ja-JP" altLang="en-US" dirty="0"/>
              <a:t>〇リンク先</a:t>
            </a:r>
            <a:endParaRPr lang="en-US" altLang="ja-JP" dirty="0"/>
          </a:p>
          <a:p>
            <a:r>
              <a:rPr lang="en-US" altLang="ja-JP" dirty="0"/>
              <a:t>https://www.mof.go.jp/pri/research/conference/fy2018/digital2018_report09.pdf</a:t>
            </a:r>
          </a:p>
          <a:p>
            <a:endParaRPr lang="ja-JP" altLang="en-US" dirty="0"/>
          </a:p>
        </p:txBody>
      </p:sp>
    </p:spTree>
    <p:extLst>
      <p:ext uri="{BB962C8B-B14F-4D97-AF65-F5344CB8AC3E}">
        <p14:creationId xmlns:p14="http://schemas.microsoft.com/office/powerpoint/2010/main" val="427140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a:p>
          <a:p>
            <a:r>
              <a:rPr kumimoji="1" lang="en-US" altLang="ja-JP" dirty="0"/>
              <a:t>https://www.caa.go.jp/policies/policy/consumer_research/white_paper/2023/white_paper_figure</a:t>
            </a:r>
          </a:p>
          <a:p>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CB3EE0-9ABB-4C38-97A8-500324B233A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346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20ADA7-FC78-4BAD-94D0-2AD82828F02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198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0326AB-4AC7-41B4-B590-879FF097B10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313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0F5DC9-025A-41F9-B164-916E1E4B0677}"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026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8324A2-6FA0-4A56-800F-70027101537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89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1FAEF2F-DBC2-47AD-A848-208BBC6C00D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27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D536A3-93BB-4609-A641-027548BA15B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700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19FDC6B-91FA-4E88-B4CE-D4503075D46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3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6D68AA4-CD11-41BF-9380-E3A019CBC19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8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3345AA4-3439-4DFE-85A9-F19D7B5BE69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509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48C869-4D50-4ECA-9A92-B827C6FF598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8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F4B9914-1FA9-460C-B383-9CD047C2F83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8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298450" y="2467542"/>
            <a:ext cx="85471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000" b="1" dirty="0">
                <a:solidFill>
                  <a:srgbClr val="4F81BD">
                    <a:lumMod val="50000"/>
                  </a:srgbClr>
                </a:solidFill>
                <a:latin typeface="Meiryo UI" panose="020B0604030504040204" pitchFamily="50" charset="-128"/>
                <a:ea typeface="Meiryo UI" panose="020B0604030504040204" pitchFamily="50" charset="-128"/>
                <a:cs typeface="ヒラギノ角ゴ Std W8"/>
              </a:rPr>
              <a:t>「契約・消費者トラブル」に</a:t>
            </a:r>
            <a:endParaRPr lang="en-US" altLang="ja-JP" sz="6000" b="1" dirty="0">
              <a:solidFill>
                <a:srgbClr val="4F81BD">
                  <a:lumMod val="50000"/>
                </a:srgbClr>
              </a:solidFill>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000" b="1" dirty="0">
                <a:solidFill>
                  <a:srgbClr val="4F81BD">
                    <a:lumMod val="50000"/>
                  </a:srgbClr>
                </a:solidFill>
                <a:latin typeface="Meiryo UI" panose="020B0604030504040204" pitchFamily="50" charset="-128"/>
                <a:ea typeface="Meiryo UI" panose="020B0604030504040204" pitchFamily="50" charset="-128"/>
                <a:cs typeface="ヒラギノ角ゴ Std W8"/>
              </a:rPr>
              <a:t>関する</a:t>
            </a:r>
            <a:r>
              <a:rPr kumimoji="1" lang="ja-JP" altLang="en-US" sz="6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参考スライド集</a:t>
            </a:r>
            <a:endParaRPr kumimoji="1" lang="ja-JP" altLang="en-US" sz="3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3922C3-7E5E-8FE8-9535-E00585B274A0}"/>
              </a:ext>
            </a:extLst>
          </p:cNvPr>
          <p:cNvSpPr>
            <a:spLocks noGrp="1"/>
          </p:cNvSpPr>
          <p:nvPr>
            <p:ph type="sldNum" sz="quarter" idx="12"/>
          </p:nvPr>
        </p:nvSpPr>
        <p:spPr>
          <a:xfrm>
            <a:off x="6913926"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921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43275-9582-7CBE-2C10-E85365C530FD}"/>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2726218C-241E-D366-CB1F-7C33067A6BA7}"/>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8397E7F9-76AA-1548-02F0-49861261A607}"/>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76186182-3331-6F8A-D53A-D08039876AAD}"/>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CC43B801-D69E-B80C-446A-8C50641D2A11}"/>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F7415754-91A6-DB93-E406-218569E2E5AA}"/>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怪しい副業・アルバイトに関する消費者トラブル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10" name="Picture 5">
            <a:extLst>
              <a:ext uri="{FF2B5EF4-FFF2-40B4-BE49-F238E27FC236}">
                <a16:creationId xmlns:a16="http://schemas.microsoft.com/office/drawing/2014/main" id="{756232BC-7406-93B7-9F57-8D5E7F6ACB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98010"/>
            <a:ext cx="6327648" cy="46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a:extLst>
              <a:ext uri="{FF2B5EF4-FFF2-40B4-BE49-F238E27FC236}">
                <a16:creationId xmlns:a16="http://schemas.microsoft.com/office/drawing/2014/main" id="{A171CDC7-3992-5D5B-D5CD-ED12A8E4C22D}"/>
              </a:ext>
            </a:extLst>
          </p:cNvPr>
          <p:cNvSpPr txBox="1"/>
          <p:nvPr/>
        </p:nvSpPr>
        <p:spPr>
          <a:xfrm>
            <a:off x="6327647" y="1579036"/>
            <a:ext cx="2752344" cy="2246769"/>
          </a:xfrm>
          <a:prstGeom prst="rect">
            <a:avLst/>
          </a:prstGeom>
          <a:noFill/>
        </p:spPr>
        <p:txBody>
          <a:bodyPr wrap="square">
            <a:spAutoFit/>
          </a:bodyPr>
          <a:lstStyle/>
          <a:p>
            <a:pPr algn="l"/>
            <a:r>
              <a:rPr lang="en-US" altLang="ja-JP" sz="20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000" b="1" i="0" u="none" strike="noStrike" baseline="0" dirty="0">
                <a:solidFill>
                  <a:schemeClr val="tx2"/>
                </a:solidFill>
                <a:latin typeface="Meiryo UI" panose="020B0604030504040204" pitchFamily="50" charset="-128"/>
                <a:ea typeface="Meiryo UI" panose="020B0604030504040204" pitchFamily="50" charset="-128"/>
              </a:rPr>
              <a:t>荷受代行・荷物転送</a:t>
            </a:r>
            <a:r>
              <a:rPr lang="en-US" altLang="ja-JP" sz="2000" b="1" i="0" u="none" strike="noStrike" baseline="0" dirty="0">
                <a:solidFill>
                  <a:schemeClr val="tx2"/>
                </a:solidFill>
                <a:latin typeface="Meiryo UI" panose="020B0604030504040204" pitchFamily="50" charset="-128"/>
                <a:ea typeface="Meiryo UI" panose="020B0604030504040204" pitchFamily="50" charset="-128"/>
              </a:rPr>
              <a:t>】</a:t>
            </a:r>
          </a:p>
          <a:p>
            <a:pPr algn="l"/>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「荷受代行」をしたら、</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自分名義でスマートフォン６台を購入されており、請求書が届いた</a:t>
            </a:r>
            <a:r>
              <a:rPr lang="ja-JP" altLang="en-US" sz="2000" i="0" u="none" strike="noStrike" baseline="0" dirty="0">
                <a:latin typeface="Meiryo UI" panose="020B0604030504040204" pitchFamily="50" charset="-128"/>
                <a:ea typeface="Meiryo UI" panose="020B0604030504040204" pitchFamily="50" charset="-128"/>
              </a:rPr>
              <a:t>。</a:t>
            </a:r>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a:t>
            </a:r>
            <a:r>
              <a:rPr lang="en-US" altLang="ja-JP" sz="2000" i="0" u="none" strike="noStrike" baseline="0" dirty="0">
                <a:latin typeface="Meiryo UI" panose="020B0604030504040204" pitchFamily="50" charset="-128"/>
                <a:ea typeface="Meiryo UI" panose="020B0604030504040204" pitchFamily="50" charset="-128"/>
              </a:rPr>
              <a:t>20</a:t>
            </a:r>
            <a:r>
              <a:rPr lang="ja-JP" altLang="en-US" sz="2000" i="0" u="none" strike="noStrike" baseline="0" dirty="0">
                <a:latin typeface="Meiryo UI" panose="020B0604030504040204" pitchFamily="50" charset="-128"/>
                <a:ea typeface="Meiryo UI" panose="020B0604030504040204" pitchFamily="50" charset="-128"/>
              </a:rPr>
              <a:t>歳代女性）</a:t>
            </a:r>
            <a:endParaRPr lang="ja-JP" altLang="en-US" sz="2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BFF06E1-0AAE-FE06-1C6E-D7A59955B0D2}"/>
              </a:ext>
            </a:extLst>
          </p:cNvPr>
          <p:cNvSpPr txBox="1"/>
          <p:nvPr/>
        </p:nvSpPr>
        <p:spPr>
          <a:xfrm>
            <a:off x="5221633" y="6466484"/>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7ABB0832-5F68-DC5E-FE24-658330CE1338}"/>
              </a:ext>
            </a:extLst>
          </p:cNvPr>
          <p:cNvSpPr>
            <a:spLocks noGrp="1"/>
          </p:cNvSpPr>
          <p:nvPr>
            <p:ph type="sldNum" sz="quarter" idx="12"/>
          </p:nvPr>
        </p:nvSpPr>
        <p:spPr>
          <a:xfrm>
            <a:off x="6946391" y="6466484"/>
            <a:ext cx="2133600" cy="365125"/>
          </a:xfrm>
        </p:spPr>
        <p:txBody>
          <a:bodyPr/>
          <a:lstStyle/>
          <a:p>
            <a:pPr defTabSz="457200">
              <a:defRPr/>
            </a:pPr>
            <a:fld id="{7B76553B-32E2-D644-9CD0-56FDA882EB90}" type="slidenum">
              <a:rPr lang="ja-JP" altLang="en-US" sz="1800" smtClean="0"/>
              <a:pPr defTabSz="457200">
                <a:defRPr/>
              </a:pPr>
              <a:t>10</a:t>
            </a:fld>
            <a:endParaRPr lang="ja-JP" altLang="en-US" sz="1800" dirty="0"/>
          </a:p>
        </p:txBody>
      </p:sp>
    </p:spTree>
    <p:extLst>
      <p:ext uri="{BB962C8B-B14F-4D97-AF65-F5344CB8AC3E}">
        <p14:creationId xmlns:p14="http://schemas.microsoft.com/office/powerpoint/2010/main" val="5117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A83FFC11-898C-28EF-4CFC-59346F72D5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05" y="969962"/>
            <a:ext cx="90185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テキスト ボックス 8">
            <a:extLst>
              <a:ext uri="{FF2B5EF4-FFF2-40B4-BE49-F238E27FC236}">
                <a16:creationId xmlns:a16="http://schemas.microsoft.com/office/drawing/2014/main" id="{72DC5D16-7ABF-408E-956B-51159B33B181}"/>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四角形: 角を丸くする 1">
            <a:extLst>
              <a:ext uri="{FF2B5EF4-FFF2-40B4-BE49-F238E27FC236}">
                <a16:creationId xmlns:a16="http://schemas.microsoft.com/office/drawing/2014/main" id="{DA0ACF40-C265-9D55-4EAE-954E2F129926}"/>
              </a:ext>
            </a:extLst>
          </p:cNvPr>
          <p:cNvSpPr/>
          <p:nvPr/>
        </p:nvSpPr>
        <p:spPr>
          <a:xfrm>
            <a:off x="5577662" y="1618783"/>
            <a:ext cx="975538" cy="372537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11</a:t>
            </a:fld>
            <a:endParaRPr lang="ja-JP" altLang="en-US" sz="1800" dirty="0"/>
          </a:p>
        </p:txBody>
      </p:sp>
      <p:sp>
        <p:nvSpPr>
          <p:cNvPr id="16" name="テキスト ボックス 15">
            <a:extLst>
              <a:ext uri="{FF2B5EF4-FFF2-40B4-BE49-F238E27FC236}">
                <a16:creationId xmlns:a16="http://schemas.microsoft.com/office/drawing/2014/main" id="{2AF697F1-6AD6-DF10-6D83-D06F8D32324A}"/>
              </a:ext>
            </a:extLst>
          </p:cNvPr>
          <p:cNvSpPr txBox="1"/>
          <p:nvPr/>
        </p:nvSpPr>
        <p:spPr>
          <a:xfrm>
            <a:off x="6283932" y="5861679"/>
            <a:ext cx="3449516"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日までの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PIO-NET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登録分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06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男性も増加！脱毛エステに関する消費者トラブル</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事例</a:t>
            </a:r>
            <a:r>
              <a:rPr lang="en-US" altLang="ja-JP" sz="2800" b="1" dirty="0">
                <a:latin typeface="Meiryo UI" panose="020B0604030504040204" pitchFamily="50" charset="-128"/>
                <a:ea typeface="Meiryo UI" panose="020B0604030504040204" pitchFamily="50" charset="-128"/>
              </a:rPr>
              <a:t>)</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6" name="グループ化 25">
            <a:extLst>
              <a:ext uri="{FF2B5EF4-FFF2-40B4-BE49-F238E27FC236}">
                <a16:creationId xmlns:a16="http://schemas.microsoft.com/office/drawing/2014/main" id="{B723CE73-B797-73D6-D881-95E4231D0CDB}"/>
              </a:ext>
            </a:extLst>
          </p:cNvPr>
          <p:cNvGrpSpPr/>
          <p:nvPr/>
        </p:nvGrpSpPr>
        <p:grpSpPr>
          <a:xfrm>
            <a:off x="306253" y="1011049"/>
            <a:ext cx="8531492" cy="2381935"/>
            <a:chOff x="306254" y="822960"/>
            <a:chExt cx="8531492" cy="2543759"/>
          </a:xfrm>
        </p:grpSpPr>
        <p:sp>
          <p:nvSpPr>
            <p:cNvPr id="24" name="四角形: 角を丸くする 23">
              <a:extLst>
                <a:ext uri="{FF2B5EF4-FFF2-40B4-BE49-F238E27FC236}">
                  <a16:creationId xmlns:a16="http://schemas.microsoft.com/office/drawing/2014/main" id="{B44A66E8-3667-3218-B4CB-B2CF05B841E2}"/>
                </a:ext>
              </a:extLst>
            </p:cNvPr>
            <p:cNvSpPr/>
            <p:nvPr/>
          </p:nvSpPr>
          <p:spPr>
            <a:xfrm>
              <a:off x="306254" y="822960"/>
              <a:ext cx="8531492" cy="2543759"/>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042322F-E501-43A6-CE70-91E38F93755F}"/>
                </a:ext>
              </a:extLst>
            </p:cNvPr>
            <p:cNvSpPr txBox="1"/>
            <p:nvPr/>
          </p:nvSpPr>
          <p:spPr>
            <a:xfrm>
              <a:off x="306254" y="1007900"/>
              <a:ext cx="8346004" cy="2000548"/>
            </a:xfrm>
            <a:prstGeom prst="rect">
              <a:avLst/>
            </a:prstGeom>
            <a:noFill/>
          </p:spPr>
          <p:txBody>
            <a:bodyPr wrap="square">
              <a:spAutoFit/>
            </a:bodyPr>
            <a:lstStyle/>
            <a:p>
              <a:pPr algn="l"/>
              <a:r>
                <a:rPr lang="en-US" altLang="ja-JP" sz="2400" b="1" dirty="0">
                  <a:solidFill>
                    <a:schemeClr val="tx2"/>
                  </a:solidFill>
                  <a:latin typeface="Meiryo UI" panose="020B0604030504040204" pitchFamily="50" charset="-128"/>
                  <a:ea typeface="Meiryo UI" panose="020B0604030504040204" pitchFamily="50" charset="-128"/>
                </a:rPr>
                <a:t>【</a:t>
              </a:r>
              <a:r>
                <a:rPr lang="ja-JP" altLang="en-US" sz="2400" b="1" dirty="0">
                  <a:solidFill>
                    <a:schemeClr val="tx2"/>
                  </a:solidFill>
                  <a:latin typeface="Meiryo UI" panose="020B0604030504040204" pitchFamily="50" charset="-128"/>
                  <a:ea typeface="Meiryo UI" panose="020B0604030504040204" pitchFamily="50" charset="-128"/>
                </a:rPr>
                <a:t>事例１</a:t>
              </a:r>
              <a:r>
                <a:rPr lang="en-US" altLang="ja-JP" sz="2400" b="1" dirty="0">
                  <a:solidFill>
                    <a:schemeClr val="tx2"/>
                  </a:solidFill>
                  <a:latin typeface="Meiryo UI" panose="020B0604030504040204" pitchFamily="50" charset="-128"/>
                  <a:ea typeface="Meiryo UI" panose="020B0604030504040204" pitchFamily="50" charset="-128"/>
                </a:rPr>
                <a:t>】</a:t>
              </a:r>
              <a:r>
                <a:rPr lang="ja-JP" altLang="en-US" sz="2400" b="1" dirty="0">
                  <a:solidFill>
                    <a:schemeClr val="tx2"/>
                  </a:solidFill>
                  <a:latin typeface="Meiryo UI" panose="020B0604030504040204" pitchFamily="50" charset="-128"/>
                  <a:ea typeface="Meiryo UI" panose="020B0604030504040204" pitchFamily="50" charset="-128"/>
                </a:rPr>
                <a:t>広告のコースを希望したが、高額コースに</a:t>
              </a:r>
              <a:r>
                <a:rPr lang="en-US" altLang="ja-JP" sz="2400" b="1" dirty="0">
                  <a:solidFill>
                    <a:schemeClr val="tx2"/>
                  </a:solidFill>
                  <a:latin typeface="Meiryo UI" panose="020B0604030504040204" pitchFamily="50" charset="-128"/>
                  <a:ea typeface="Meiryo UI" panose="020B0604030504040204" pitchFamily="50" charset="-128"/>
                </a:rPr>
                <a:t>…</a:t>
              </a:r>
            </a:p>
            <a:p>
              <a:pPr algn="l">
                <a:lnSpc>
                  <a:spcPts val="2400"/>
                </a:lnSpc>
              </a:pPr>
              <a:endParaRPr lang="en-US" altLang="ja-JP" sz="2000" dirty="0">
                <a:solidFill>
                  <a:schemeClr val="tx2"/>
                </a:solidFill>
                <a:latin typeface="Meiryo UI" panose="020B0604030504040204" pitchFamily="50" charset="-128"/>
                <a:ea typeface="Meiryo UI" panose="020B0604030504040204" pitchFamily="50" charset="-128"/>
              </a:endParaRPr>
            </a:p>
            <a:p>
              <a:pPr algn="l">
                <a:lnSpc>
                  <a:spcPts val="2400"/>
                </a:lnSpc>
              </a:pPr>
              <a:r>
                <a:rPr lang="ja-JP" altLang="en-US" sz="2000" dirty="0">
                  <a:latin typeface="Meiryo UI" panose="020B0604030504040204" pitchFamily="50" charset="-128"/>
                  <a:ea typeface="Meiryo UI" panose="020B0604030504040204" pitchFamily="50" charset="-128"/>
                </a:rPr>
                <a:t>「ひげ脱毛が月額約</a:t>
              </a:r>
              <a:r>
                <a:rPr lang="en-US" altLang="ja-JP" sz="2000" dirty="0">
                  <a:latin typeface="Meiryo UI" panose="020B0604030504040204" pitchFamily="50" charset="-128"/>
                  <a:ea typeface="Meiryo UI" panose="020B0604030504040204" pitchFamily="50" charset="-128"/>
                </a:rPr>
                <a:t>1,000</a:t>
              </a:r>
              <a:r>
                <a:rPr lang="ja-JP" altLang="en-US" sz="2000" dirty="0">
                  <a:latin typeface="Meiryo UI" panose="020B0604030504040204" pitchFamily="50" charset="-128"/>
                  <a:ea typeface="Meiryo UI" panose="020B0604030504040204" pitchFamily="50" charset="-128"/>
                </a:rPr>
                <a:t>円」という広告を見て、エステサロンでそのコースを希望したが、</a:t>
              </a:r>
              <a:r>
                <a:rPr lang="ja-JP" altLang="en-US" sz="2000" u="sng" dirty="0">
                  <a:solidFill>
                    <a:srgbClr val="FF0000"/>
                  </a:solidFill>
                  <a:latin typeface="Meiryo UI" panose="020B0604030504040204" pitchFamily="50" charset="-128"/>
                  <a:ea typeface="Meiryo UI" panose="020B0604030504040204" pitchFamily="50" charset="-128"/>
                </a:rPr>
                <a:t>約</a:t>
              </a:r>
              <a:r>
                <a:rPr lang="en-US" altLang="ja-JP" sz="2000" u="sng" dirty="0">
                  <a:solidFill>
                    <a:srgbClr val="FF0000"/>
                  </a:solidFill>
                  <a:latin typeface="Meiryo UI" panose="020B0604030504040204" pitchFamily="50" charset="-128"/>
                  <a:ea typeface="Meiryo UI" panose="020B0604030504040204" pitchFamily="50" charset="-128"/>
                </a:rPr>
                <a:t>50</a:t>
              </a:r>
              <a:r>
                <a:rPr lang="ja-JP" altLang="en-US" sz="2000" u="sng" dirty="0">
                  <a:solidFill>
                    <a:srgbClr val="FF0000"/>
                  </a:solidFill>
                  <a:latin typeface="Meiryo UI" panose="020B0604030504040204" pitchFamily="50" charset="-128"/>
                  <a:ea typeface="Meiryo UI" panose="020B0604030504040204" pitchFamily="50" charset="-128"/>
                </a:rPr>
                <a:t>万円のコースを勧められ、「納得のいく脱毛をする場合は、これぐらいの料金がかかる」と言われ、契約してしまった</a:t>
              </a:r>
              <a:r>
                <a:rPr lang="ja-JP" altLang="en-US" sz="2000" dirty="0">
                  <a:latin typeface="Meiryo UI" panose="020B0604030504040204" pitchFamily="50" charset="-128"/>
                  <a:ea typeface="Meiryo UI" panose="020B0604030504040204" pitchFamily="50" charset="-128"/>
                </a:rPr>
                <a:t>。学生のため支払っていくことが難しく、クーリング・オフしたい。</a:t>
              </a:r>
              <a:r>
                <a:rPr lang="zh-CN" altLang="en-US" sz="2000" dirty="0">
                  <a:latin typeface="Meiryo UI" panose="020B0604030504040204" pitchFamily="50" charset="-128"/>
                  <a:ea typeface="Meiryo UI" panose="020B0604030504040204" pitchFamily="50" charset="-128"/>
                </a:rPr>
                <a:t>（</a:t>
              </a:r>
              <a:r>
                <a:rPr lang="en-US" altLang="zh-CN" sz="2000" dirty="0">
                  <a:latin typeface="Meiryo UI" panose="020B0604030504040204" pitchFamily="50" charset="-128"/>
                  <a:ea typeface="Meiryo UI" panose="020B0604030504040204" pitchFamily="50" charset="-128"/>
                </a:rPr>
                <a:t>20</a:t>
              </a:r>
              <a:r>
                <a:rPr lang="zh-CN" altLang="en-US" sz="2000" dirty="0">
                  <a:latin typeface="Meiryo UI" panose="020B0604030504040204" pitchFamily="50" charset="-128"/>
                  <a:ea typeface="Meiryo UI" panose="020B0604030504040204" pitchFamily="50" charset="-128"/>
                </a:rPr>
                <a:t>歳代男性学生）</a:t>
              </a:r>
              <a:endParaRPr lang="ja-JP" altLang="en-US" sz="2000" dirty="0">
                <a:latin typeface="Meiryo UI" panose="020B0604030504040204" pitchFamily="50" charset="-128"/>
                <a:ea typeface="Meiryo UI" panose="020B0604030504040204" pitchFamily="50" charset="-128"/>
              </a:endParaRPr>
            </a:p>
          </p:txBody>
        </p:sp>
      </p:grpSp>
      <p:grpSp>
        <p:nvGrpSpPr>
          <p:cNvPr id="27" name="グループ化 26">
            <a:extLst>
              <a:ext uri="{FF2B5EF4-FFF2-40B4-BE49-F238E27FC236}">
                <a16:creationId xmlns:a16="http://schemas.microsoft.com/office/drawing/2014/main" id="{4B44F681-219E-0A63-93BD-363687F230E5}"/>
              </a:ext>
            </a:extLst>
          </p:cNvPr>
          <p:cNvGrpSpPr/>
          <p:nvPr/>
        </p:nvGrpSpPr>
        <p:grpSpPr>
          <a:xfrm>
            <a:off x="306254" y="3723285"/>
            <a:ext cx="8601553" cy="2526215"/>
            <a:chOff x="232053" y="3486798"/>
            <a:chExt cx="8601553" cy="2785986"/>
          </a:xfrm>
          <a:noFill/>
        </p:grpSpPr>
        <p:sp>
          <p:nvSpPr>
            <p:cNvPr id="25" name="四角形: 角を丸くする 24">
              <a:extLst>
                <a:ext uri="{FF2B5EF4-FFF2-40B4-BE49-F238E27FC236}">
                  <a16:creationId xmlns:a16="http://schemas.microsoft.com/office/drawing/2014/main" id="{705CBB7B-8EBB-5462-9907-D0D49260BFC0}"/>
                </a:ext>
              </a:extLst>
            </p:cNvPr>
            <p:cNvSpPr/>
            <p:nvPr/>
          </p:nvSpPr>
          <p:spPr>
            <a:xfrm>
              <a:off x="232053" y="3486798"/>
              <a:ext cx="8601553" cy="2785986"/>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CABD398-228F-7BD8-3AE9-B0C90F5E8206}"/>
                </a:ext>
              </a:extLst>
            </p:cNvPr>
            <p:cNvSpPr txBox="1"/>
            <p:nvPr/>
          </p:nvSpPr>
          <p:spPr>
            <a:xfrm>
              <a:off x="310392" y="3627944"/>
              <a:ext cx="8376996" cy="2277547"/>
            </a:xfrm>
            <a:prstGeom prst="rect">
              <a:avLst/>
            </a:prstGeom>
            <a:grp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事例２</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体験後に強引に契約を迫られ</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a:p>
              <a:pPr algn="l"/>
              <a:endParaRPr lang="en-US" altLang="ja-JP" sz="18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脱毛エステの体験に行き、担当者から契約を勧められた。</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自分は体験だけのつもりだと断ったが、「信販会社からハガキが届いたときに解約すれば費用なしで解約できる」と強引に勧誘され、契約してしまった</a:t>
              </a:r>
              <a:r>
                <a:rPr lang="ja-JP" altLang="en-US" sz="2000" i="0" u="none" strike="noStrike" baseline="0" dirty="0">
                  <a:latin typeface="Meiryo UI" panose="020B0604030504040204" pitchFamily="50" charset="-128"/>
                  <a:ea typeface="Meiryo UI" panose="020B0604030504040204" pitchFamily="50" charset="-128"/>
                </a:rPr>
                <a:t>。ハガキが届いたため、エステ店に連絡すると、「クーリング・オフ期間が過ぎているため、解約には手数料がかかる」と言われた。担当者の説明と違うため納得できない。</a:t>
              </a:r>
              <a:r>
                <a:rPr lang="zh-CN" altLang="en-US" sz="2000" i="0" u="none" strike="noStrike" baseline="0" dirty="0">
                  <a:latin typeface="Meiryo UI" panose="020B0604030504040204" pitchFamily="50" charset="-128"/>
                  <a:ea typeface="Meiryo UI" panose="020B0604030504040204" pitchFamily="50" charset="-128"/>
                </a:rPr>
                <a:t>（</a:t>
              </a:r>
              <a:r>
                <a:rPr lang="en-US" altLang="zh-CN" sz="2000" i="0" u="none" strike="noStrike" baseline="0" dirty="0">
                  <a:latin typeface="Meiryo UI" panose="020B0604030504040204" pitchFamily="50" charset="-128"/>
                  <a:ea typeface="Meiryo UI" panose="020B0604030504040204" pitchFamily="50" charset="-128"/>
                </a:rPr>
                <a:t>20</a:t>
              </a:r>
              <a:r>
                <a:rPr lang="zh-CN" altLang="en-US" sz="2000" i="0" u="none" strike="noStrike" baseline="0" dirty="0">
                  <a:latin typeface="Meiryo UI" panose="020B0604030504040204" pitchFamily="50" charset="-128"/>
                  <a:ea typeface="Meiryo UI" panose="020B0604030504040204" pitchFamily="50" charset="-128"/>
                </a:rPr>
                <a:t>歳代男性学生）</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DA465FAD-8594-0575-95E6-B174F8A70B62}"/>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FAD42943-0AAB-2425-E104-93C48BB8DAD0}"/>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12</a:t>
            </a:fld>
            <a:endParaRPr lang="ja-JP" altLang="en-US" sz="1800" dirty="0"/>
          </a:p>
        </p:txBody>
      </p:sp>
    </p:spTree>
    <p:extLst>
      <p:ext uri="{BB962C8B-B14F-4D97-AF65-F5344CB8AC3E}">
        <p14:creationId xmlns:p14="http://schemas.microsoft.com/office/powerpoint/2010/main" val="25215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64622" y="-36542"/>
            <a:ext cx="931143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インターネットゲーム</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オンラインゲーム</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13</a:t>
            </a:fld>
            <a:endParaRPr lang="ja-JP" altLang="en-US" sz="1800" dirty="0"/>
          </a:p>
        </p:txBody>
      </p:sp>
      <p:pic>
        <p:nvPicPr>
          <p:cNvPr id="8" name="図 7" descr="グラフ, 棒グラフ&#10;&#10;自動的に生成された説明">
            <a:extLst>
              <a:ext uri="{FF2B5EF4-FFF2-40B4-BE49-F238E27FC236}">
                <a16:creationId xmlns:a16="http://schemas.microsoft.com/office/drawing/2014/main" id="{3387545E-A15B-ECE3-D4D2-918654B98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97" y="814506"/>
            <a:ext cx="4896278" cy="5810250"/>
          </a:xfrm>
          <a:prstGeom prst="rect">
            <a:avLst/>
          </a:prstGeom>
        </p:spPr>
      </p:pic>
      <p:sp>
        <p:nvSpPr>
          <p:cNvPr id="10" name="テキスト ボックス 9">
            <a:extLst>
              <a:ext uri="{FF2B5EF4-FFF2-40B4-BE49-F238E27FC236}">
                <a16:creationId xmlns:a16="http://schemas.microsoft.com/office/drawing/2014/main" id="{0EBA0B80-204A-107D-7016-DFF58F766BD0}"/>
              </a:ext>
            </a:extLst>
          </p:cNvPr>
          <p:cNvSpPr txBox="1"/>
          <p:nvPr/>
        </p:nvSpPr>
        <p:spPr>
          <a:xfrm>
            <a:off x="6126302" y="6540278"/>
            <a:ext cx="2579547"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 角を丸くする 10">
            <a:extLst>
              <a:ext uri="{FF2B5EF4-FFF2-40B4-BE49-F238E27FC236}">
                <a16:creationId xmlns:a16="http://schemas.microsoft.com/office/drawing/2014/main" id="{935C4ADF-3978-973E-2028-848B371ADFCB}"/>
              </a:ext>
            </a:extLst>
          </p:cNvPr>
          <p:cNvSpPr/>
          <p:nvPr/>
        </p:nvSpPr>
        <p:spPr>
          <a:xfrm>
            <a:off x="4126324" y="1840673"/>
            <a:ext cx="905532" cy="315277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D7BC9986-9B10-AF83-9E8B-16BEF8B5135E}"/>
              </a:ext>
            </a:extLst>
          </p:cNvPr>
          <p:cNvGrpSpPr/>
          <p:nvPr/>
        </p:nvGrpSpPr>
        <p:grpSpPr>
          <a:xfrm>
            <a:off x="5438775" y="1228725"/>
            <a:ext cx="3421308" cy="3798749"/>
            <a:chOff x="5438775" y="1438275"/>
            <a:chExt cx="3421308" cy="3457575"/>
          </a:xfrm>
          <a:solidFill>
            <a:schemeClr val="accent3">
              <a:lumMod val="20000"/>
              <a:lumOff val="80000"/>
            </a:schemeClr>
          </a:solidFill>
        </p:grpSpPr>
        <p:sp>
          <p:nvSpPr>
            <p:cNvPr id="17" name="四角形: 角を丸くする 16">
              <a:extLst>
                <a:ext uri="{FF2B5EF4-FFF2-40B4-BE49-F238E27FC236}">
                  <a16:creationId xmlns:a16="http://schemas.microsoft.com/office/drawing/2014/main" id="{725CC287-2056-5A4A-A06F-D541A2F043FF}"/>
                </a:ext>
              </a:extLst>
            </p:cNvPr>
            <p:cNvSpPr/>
            <p:nvPr/>
          </p:nvSpPr>
          <p:spPr>
            <a:xfrm>
              <a:off x="5438775" y="1438275"/>
              <a:ext cx="3421308" cy="3457575"/>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BE2AF73-5DA5-7228-FE4E-FC1E5DB11ACF}"/>
                </a:ext>
              </a:extLst>
            </p:cNvPr>
            <p:cNvSpPr txBox="1"/>
            <p:nvPr/>
          </p:nvSpPr>
          <p:spPr>
            <a:xfrm>
              <a:off x="5620666" y="1755453"/>
              <a:ext cx="3085183" cy="2890552"/>
            </a:xfrm>
            <a:prstGeom prst="rect">
              <a:avLst/>
            </a:prstGeom>
            <a:grpFill/>
          </p:spPr>
          <p:txBody>
            <a:bodyPr wrap="square">
              <a:spAutoFit/>
            </a:bodyPr>
            <a:lstStyle/>
            <a:p>
              <a:r>
                <a:rPr lang="ja-JP" altLang="en-US" sz="2000" b="0" i="0" u="sng" dirty="0">
                  <a:solidFill>
                    <a:srgbClr val="FF0000"/>
                  </a:solidFill>
                  <a:effectLst/>
                  <a:latin typeface="Meiryo UI" panose="020B0604030504040204" pitchFamily="50" charset="-128"/>
                  <a:ea typeface="Meiryo UI" panose="020B0604030504040204" pitchFamily="50" charset="-128"/>
                </a:rPr>
                <a:t>「中学生の息子が親のクレジットカードを使ってオンラインゲームに</a:t>
              </a:r>
              <a:r>
                <a:rPr lang="en-US" altLang="ja-JP" sz="2000" b="0" i="0" u="sng" dirty="0">
                  <a:solidFill>
                    <a:srgbClr val="FF0000"/>
                  </a:solidFill>
                  <a:effectLst/>
                  <a:latin typeface="Meiryo UI" panose="020B0604030504040204" pitchFamily="50" charset="-128"/>
                  <a:ea typeface="Meiryo UI" panose="020B0604030504040204" pitchFamily="50" charset="-128"/>
                </a:rPr>
                <a:t>100</a:t>
              </a:r>
              <a:r>
                <a:rPr lang="ja-JP" altLang="en-US" sz="2000" b="0" i="0" u="sng" dirty="0">
                  <a:solidFill>
                    <a:srgbClr val="FF0000"/>
                  </a:solidFill>
                  <a:effectLst/>
                  <a:latin typeface="Meiryo UI" panose="020B0604030504040204" pitchFamily="50" charset="-128"/>
                  <a:ea typeface="Meiryo UI" panose="020B0604030504040204" pitchFamily="50" charset="-128"/>
                </a:rPr>
                <a:t>万円近い高額課金をしていた」</a:t>
              </a:r>
              <a:endParaRPr lang="en-US" altLang="ja-JP" sz="2000" b="0" i="0" u="sng" dirty="0">
                <a:solidFill>
                  <a:srgbClr val="FF0000"/>
                </a:solidFill>
                <a:effectLst/>
                <a:latin typeface="Meiryo UI" panose="020B0604030504040204" pitchFamily="50" charset="-128"/>
                <a:ea typeface="Meiryo UI" panose="020B0604030504040204" pitchFamily="50" charset="-128"/>
              </a:endParaRPr>
            </a:p>
            <a:p>
              <a:r>
                <a:rPr lang="ja-JP" altLang="en-US" sz="2000" b="0" i="0" u="sng" dirty="0">
                  <a:solidFill>
                    <a:srgbClr val="FF0000"/>
                  </a:solidFill>
                  <a:effectLst/>
                  <a:latin typeface="Meiryo UI" panose="020B0604030504040204" pitchFamily="50" charset="-128"/>
                  <a:ea typeface="Meiryo UI" panose="020B0604030504040204" pitchFamily="50" charset="-128"/>
                </a:rPr>
                <a:t>「小学生の息子が親のスマホの認証設定を勝手に変えて高額なゲーム課金をしていた」</a:t>
              </a:r>
              <a:r>
                <a:rPr lang="ja-JP" altLang="en-US" sz="2000" b="0" i="0" dirty="0">
                  <a:solidFill>
                    <a:srgbClr val="000000"/>
                  </a:solidFill>
                  <a:effectLst/>
                  <a:latin typeface="Meiryo UI" panose="020B0604030504040204" pitchFamily="50" charset="-128"/>
                  <a:ea typeface="Meiryo UI" panose="020B0604030504040204" pitchFamily="50" charset="-128"/>
                </a:rPr>
                <a:t>等、子供がゲームで高額課金をしてしまうケースがみられた。</a:t>
              </a:r>
              <a:endParaRPr lang="ja-JP" altLang="en-US" sz="20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5853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grpSp>
        <p:nvGrpSpPr>
          <p:cNvPr id="5" name="グループ化 4">
            <a:extLst>
              <a:ext uri="{FF2B5EF4-FFF2-40B4-BE49-F238E27FC236}">
                <a16:creationId xmlns:a16="http://schemas.microsoft.com/office/drawing/2014/main" id="{32D33AEE-D2AC-4331-B6CF-5518DE40CC35}"/>
              </a:ext>
            </a:extLst>
          </p:cNvPr>
          <p:cNvGrpSpPr/>
          <p:nvPr/>
        </p:nvGrpSpPr>
        <p:grpSpPr>
          <a:xfrm>
            <a:off x="133225" y="517909"/>
            <a:ext cx="6460002" cy="4651581"/>
            <a:chOff x="133225" y="517909"/>
            <a:chExt cx="6460002" cy="4651581"/>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81754" y="1478581"/>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23503" y="3133701"/>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a:off x="2760356" y="3290757"/>
                <a:ext cx="871141"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870197"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257780"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smtClean="0"/>
              <a:t>2</a:t>
            </a:fld>
            <a:endParaRPr kumimoji="1" lang="ja-JP" altLang="en-US" sz="180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smtClean="0"/>
              <a:pPr defTabSz="457200">
                <a:defRPr/>
              </a:pPr>
              <a:t>3</a:t>
            </a:fld>
            <a:endParaRPr lang="ja-JP" altLang="en-US" sz="180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4"/>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5"/>
          <a:stretch>
            <a:fillRect/>
          </a:stretch>
        </p:blipFill>
        <p:spPr>
          <a:xfrm>
            <a:off x="8134500" y="961801"/>
            <a:ext cx="686206" cy="447637"/>
          </a:xfrm>
          <a:prstGeom prst="rect">
            <a:avLst/>
          </a:prstGeom>
        </p:spPr>
      </p:pic>
    </p:spTree>
    <p:extLst>
      <p:ext uri="{BB962C8B-B14F-4D97-AF65-F5344CB8AC3E}">
        <p14:creationId xmlns:p14="http://schemas.microsoft.com/office/powerpoint/2010/main" val="296719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1EBE91C-D2D0-8AAB-E8E5-493AC45D4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833438"/>
            <a:ext cx="8439150" cy="519112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5A5804CE-0E4A-1BDC-A9EA-CF836C0C723A}"/>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1A4F8201-9848-E9D0-3346-186672A2EDAF}"/>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58CC62F2-0873-845D-6B0F-DBDE9DF971B6}"/>
              </a:ext>
            </a:extLst>
          </p:cNvPr>
          <p:cNvSpPr/>
          <p:nvPr/>
        </p:nvSpPr>
        <p:spPr bwMode="white">
          <a:xfrm>
            <a:off x="129242" y="-23278"/>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日本におけるキャッシュレス決済額及び比率の推移</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a:t>
            </a:r>
            <a:r>
              <a:rPr lang="en-US" altLang="ja-JP" sz="2000" b="1" dirty="0">
                <a:solidFill>
                  <a:srgbClr val="FFFFFF"/>
                </a:solidFill>
                <a:latin typeface="Meiryo UI" panose="020B0604030504040204" pitchFamily="50" charset="-128"/>
                <a:ea typeface="Meiryo UI" panose="020B0604030504040204" pitchFamily="50" charset="-128"/>
                <a:cs typeface="ヒラギノ角ゴ ProN W6"/>
              </a:rPr>
              <a:t>2022</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年）</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11711669-ABEA-0A00-FCD9-F6704E696A29}"/>
              </a:ext>
            </a:extLst>
          </p:cNvPr>
          <p:cNvSpPr txBox="1"/>
          <p:nvPr/>
        </p:nvSpPr>
        <p:spPr>
          <a:xfrm>
            <a:off x="6953285" y="6492492"/>
            <a:ext cx="210360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＊経済産業省ホームページより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1BFCE2DA-7C50-6BE3-89FB-1356316CBC76}"/>
              </a:ext>
            </a:extLst>
          </p:cNvPr>
          <p:cNvSpPr txBox="1"/>
          <p:nvPr/>
        </p:nvSpPr>
        <p:spPr>
          <a:xfrm>
            <a:off x="461964" y="6052037"/>
            <a:ext cx="5955614" cy="738664"/>
          </a:xfrm>
          <a:prstGeom prst="rect">
            <a:avLst/>
          </a:prstGeom>
          <a:noFill/>
        </p:spPr>
        <p:txBody>
          <a:bodyPr wrap="square">
            <a:spAutoFit/>
          </a:bodyPr>
          <a:lstStyle/>
          <a:p>
            <a:pPr algn="l"/>
            <a:r>
              <a:rPr lang="en-US" altLang="ja-JP" sz="700" b="0" i="0" dirty="0">
                <a:solidFill>
                  <a:srgbClr val="1A1A1A"/>
                </a:solidFill>
                <a:effectLst/>
                <a:latin typeface="Meiryo UI" panose="020B0604030504040204" pitchFamily="50" charset="-128"/>
                <a:ea typeface="Meiryo UI" panose="020B0604030504040204" pitchFamily="50" charset="-128"/>
              </a:rPr>
              <a:t>※1</a:t>
            </a:r>
            <a:r>
              <a:rPr lang="ja-JP" altLang="en-US" sz="700" b="0" i="0" dirty="0">
                <a:solidFill>
                  <a:srgbClr val="1A1A1A"/>
                </a:solidFill>
                <a:effectLst/>
                <a:latin typeface="Meiryo UI" panose="020B0604030504040204" pitchFamily="50" charset="-128"/>
                <a:ea typeface="Meiryo UI" panose="020B0604030504040204" pitchFamily="50" charset="-128"/>
              </a:rPr>
              <a:t>：（一社）日本クレジット協会調査（注）</a:t>
            </a:r>
            <a:r>
              <a:rPr lang="en-US" altLang="ja-JP" sz="700" b="0" i="0" dirty="0">
                <a:solidFill>
                  <a:srgbClr val="1A1A1A"/>
                </a:solidFill>
                <a:effectLst/>
                <a:latin typeface="Meiryo UI" panose="020B0604030504040204" pitchFamily="50" charset="-128"/>
                <a:ea typeface="Meiryo UI" panose="020B0604030504040204" pitchFamily="50" charset="-128"/>
              </a:rPr>
              <a:t>2012</a:t>
            </a:r>
            <a:r>
              <a:rPr lang="ja-JP" altLang="en-US" sz="700" b="0" i="0" dirty="0">
                <a:solidFill>
                  <a:srgbClr val="1A1A1A"/>
                </a:solidFill>
                <a:effectLst/>
                <a:latin typeface="Meiryo UI" panose="020B0604030504040204" pitchFamily="50" charset="-128"/>
                <a:ea typeface="Meiryo UI" panose="020B0604030504040204" pitchFamily="50" charset="-128"/>
              </a:rPr>
              <a:t>年までは加盟クレジット会社へのアンケート調査結果を基にした推計値、</a:t>
            </a:r>
            <a:r>
              <a:rPr lang="en-US" altLang="ja-JP" sz="700" b="0" i="0" dirty="0">
                <a:solidFill>
                  <a:srgbClr val="1A1A1A"/>
                </a:solidFill>
                <a:effectLst/>
                <a:latin typeface="Meiryo UI" panose="020B0604030504040204" pitchFamily="50" charset="-128"/>
                <a:ea typeface="Meiryo UI" panose="020B0604030504040204" pitchFamily="50" charset="-128"/>
              </a:rPr>
              <a:t>2013</a:t>
            </a:r>
            <a:r>
              <a:rPr lang="ja-JP" altLang="en-US" sz="700" b="0" i="0" dirty="0">
                <a:solidFill>
                  <a:srgbClr val="1A1A1A"/>
                </a:solidFill>
                <a:effectLst/>
                <a:latin typeface="Meiryo UI" panose="020B0604030504040204" pitchFamily="50" charset="-128"/>
                <a:ea typeface="Meiryo UI" panose="020B0604030504040204" pitchFamily="50" charset="-128"/>
              </a:rPr>
              <a:t>年以降は指定信用情報機関に登録されている実数値を使用</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※2</a:t>
            </a:r>
            <a:r>
              <a:rPr lang="ja-JP" altLang="en-US" sz="700" b="0" i="0" dirty="0">
                <a:solidFill>
                  <a:srgbClr val="1A1A1A"/>
                </a:solidFill>
                <a:effectLst/>
                <a:latin typeface="Meiryo UI" panose="020B0604030504040204" pitchFamily="50" charset="-128"/>
                <a:ea typeface="Meiryo UI" panose="020B0604030504040204" pitchFamily="50" charset="-128"/>
              </a:rPr>
              <a:t>：日本デビットカード推進協議会</a:t>
            </a:r>
            <a:r>
              <a:rPr lang="en-US" altLang="ja-JP" sz="700" b="0" i="0" dirty="0">
                <a:solidFill>
                  <a:srgbClr val="1A1A1A"/>
                </a:solidFill>
                <a:effectLst/>
                <a:latin typeface="Meiryo UI" panose="020B0604030504040204" pitchFamily="50" charset="-128"/>
                <a:ea typeface="Meiryo UI" panose="020B0604030504040204" pitchFamily="50" charset="-128"/>
              </a:rPr>
              <a:t>(</a:t>
            </a:r>
            <a:r>
              <a:rPr lang="ja-JP" altLang="en-US" sz="700" b="0" i="0" dirty="0">
                <a:solidFill>
                  <a:srgbClr val="1A1A1A"/>
                </a:solidFill>
                <a:effectLst/>
                <a:latin typeface="Meiryo UI" panose="020B0604030504040204" pitchFamily="50" charset="-128"/>
                <a:ea typeface="Meiryo UI" panose="020B0604030504040204" pitchFamily="50" charset="-128"/>
              </a:rPr>
              <a:t>～</a:t>
            </a:r>
            <a:r>
              <a:rPr lang="en-US" altLang="ja-JP" sz="700" b="0" i="0" dirty="0">
                <a:solidFill>
                  <a:srgbClr val="1A1A1A"/>
                </a:solidFill>
                <a:effectLst/>
                <a:latin typeface="Meiryo UI" panose="020B0604030504040204" pitchFamily="50" charset="-128"/>
                <a:ea typeface="Meiryo UI" panose="020B0604030504040204" pitchFamily="50" charset="-128"/>
              </a:rPr>
              <a:t>2015</a:t>
            </a:r>
            <a:r>
              <a:rPr lang="ja-JP" altLang="en-US" sz="700" b="0" i="0" dirty="0">
                <a:solidFill>
                  <a:srgbClr val="1A1A1A"/>
                </a:solidFill>
                <a:effectLst/>
                <a:latin typeface="Meiryo UI" panose="020B0604030504040204" pitchFamily="50" charset="-128"/>
                <a:ea typeface="Meiryo UI" panose="020B0604030504040204" pitchFamily="50" charset="-128"/>
              </a:rPr>
              <a:t>年</a:t>
            </a:r>
            <a:r>
              <a:rPr lang="en-US" altLang="ja-JP" sz="700" b="0" i="0" dirty="0">
                <a:solidFill>
                  <a:srgbClr val="1A1A1A"/>
                </a:solidFill>
                <a:effectLst/>
                <a:latin typeface="Meiryo UI" panose="020B0604030504040204" pitchFamily="50" charset="-128"/>
                <a:ea typeface="Meiryo UI" panose="020B0604030504040204" pitchFamily="50" charset="-128"/>
              </a:rPr>
              <a:t>)</a:t>
            </a:r>
            <a:r>
              <a:rPr lang="ja-JP" altLang="en-US" sz="700" b="0" i="0" dirty="0">
                <a:solidFill>
                  <a:srgbClr val="1A1A1A"/>
                </a:solidFill>
                <a:effectLst/>
                <a:latin typeface="Meiryo UI" panose="020B0604030504040204" pitchFamily="50" charset="-128"/>
                <a:ea typeface="Meiryo UI" panose="020B0604030504040204" pitchFamily="50" charset="-128"/>
              </a:rPr>
              <a:t>、 </a:t>
            </a:r>
            <a:r>
              <a:rPr lang="en-US" altLang="ja-JP" sz="700" b="0" i="0" dirty="0">
                <a:solidFill>
                  <a:srgbClr val="1A1A1A"/>
                </a:solidFill>
                <a:effectLst/>
                <a:latin typeface="Meiryo UI" panose="020B0604030504040204" pitchFamily="50" charset="-128"/>
                <a:ea typeface="Meiryo UI" panose="020B0604030504040204" pitchFamily="50" charset="-128"/>
              </a:rPr>
              <a:t>2016</a:t>
            </a:r>
            <a:r>
              <a:rPr lang="ja-JP" altLang="en-US" sz="700" b="0" i="0" dirty="0">
                <a:solidFill>
                  <a:srgbClr val="1A1A1A"/>
                </a:solidFill>
                <a:effectLst/>
                <a:latin typeface="Meiryo UI" panose="020B0604030504040204" pitchFamily="50" charset="-128"/>
                <a:ea typeface="Meiryo UI" panose="020B0604030504040204" pitchFamily="50" charset="-128"/>
              </a:rPr>
              <a:t>年以降は日本銀行「決済システムレポート」・「決済動向」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※3</a:t>
            </a:r>
            <a:r>
              <a:rPr lang="ja-JP" altLang="en-US" sz="700" b="0" i="0" dirty="0">
                <a:solidFill>
                  <a:srgbClr val="1A1A1A"/>
                </a:solidFill>
                <a:effectLst/>
                <a:latin typeface="Meiryo UI" panose="020B0604030504040204" pitchFamily="50" charset="-128"/>
                <a:ea typeface="Meiryo UI" panose="020B0604030504040204" pitchFamily="50" charset="-128"/>
              </a:rPr>
              <a:t>：日本銀行「決済動向」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※4</a:t>
            </a:r>
            <a:r>
              <a:rPr lang="ja-JP" altLang="en-US" sz="700" b="0" i="0" dirty="0">
                <a:solidFill>
                  <a:srgbClr val="1A1A1A"/>
                </a:solidFill>
                <a:effectLst/>
                <a:latin typeface="Meiryo UI" panose="020B0604030504040204" pitchFamily="50" charset="-128"/>
                <a:ea typeface="Meiryo UI" panose="020B0604030504040204" pitchFamily="50" charset="-128"/>
              </a:rPr>
              <a:t>：（一社）キャッシュレス推進協議会「コード決済利用動向調査」</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※5</a:t>
            </a:r>
            <a:r>
              <a:rPr lang="ja-JP" altLang="en-US" sz="700" b="0" i="0" dirty="0">
                <a:solidFill>
                  <a:srgbClr val="1A1A1A"/>
                </a:solidFill>
                <a:effectLst/>
                <a:latin typeface="Meiryo UI" panose="020B0604030504040204" pitchFamily="50" charset="-128"/>
                <a:ea typeface="Meiryo UI" panose="020B0604030504040204" pitchFamily="50" charset="-128"/>
              </a:rPr>
              <a:t>：内閣府「国民経済計算」（名目）</a:t>
            </a:r>
          </a:p>
        </p:txBody>
      </p:sp>
      <p:sp>
        <p:nvSpPr>
          <p:cNvPr id="2" name="四角形: 角を丸くする 1">
            <a:extLst>
              <a:ext uri="{FF2B5EF4-FFF2-40B4-BE49-F238E27FC236}">
                <a16:creationId xmlns:a16="http://schemas.microsoft.com/office/drawing/2014/main" id="{C38A3D98-FA6F-13F9-E8E1-FCBF6DFC0E30}"/>
              </a:ext>
            </a:extLst>
          </p:cNvPr>
          <p:cNvSpPr/>
          <p:nvPr/>
        </p:nvSpPr>
        <p:spPr>
          <a:xfrm>
            <a:off x="7641424" y="1261762"/>
            <a:ext cx="727324" cy="450293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D7DB2DDD-3EE6-2569-675D-DE6E145EB253}"/>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4</a:t>
            </a:fld>
            <a:endParaRPr lang="ja-JP" altLang="en-US" sz="1800" dirty="0"/>
          </a:p>
        </p:txBody>
      </p:sp>
    </p:spTree>
    <p:extLst>
      <p:ext uri="{BB962C8B-B14F-4D97-AF65-F5344CB8AC3E}">
        <p14:creationId xmlns:p14="http://schemas.microsoft.com/office/powerpoint/2010/main" val="26146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861277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消費者トラブルに巻き込まれない①</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7" name="グループ化 36">
            <a:extLst>
              <a:ext uri="{FF2B5EF4-FFF2-40B4-BE49-F238E27FC236}">
                <a16:creationId xmlns:a16="http://schemas.microsoft.com/office/drawing/2014/main" id="{0F4FD678-876F-4360-9784-BCF9500CA129}"/>
              </a:ext>
            </a:extLst>
          </p:cNvPr>
          <p:cNvGrpSpPr/>
          <p:nvPr/>
        </p:nvGrpSpPr>
        <p:grpSpPr>
          <a:xfrm>
            <a:off x="175776" y="2211000"/>
            <a:ext cx="3002854" cy="474007"/>
            <a:chOff x="5018363" y="6144429"/>
            <a:chExt cx="2493818" cy="428511"/>
          </a:xfrm>
          <a:solidFill>
            <a:srgbClr val="FFC00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637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①キャッチセ－ルス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7" name="正方形/長方形 16"/>
          <p:cNvSpPr/>
          <p:nvPr/>
        </p:nvSpPr>
        <p:spPr>
          <a:xfrm>
            <a:off x="224791" y="2551260"/>
            <a:ext cx="8674478" cy="183960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2">
                    <a:lumMod val="75000"/>
                  </a:schemeClr>
                </a:solidFill>
                <a:latin typeface="Meiryo UI" panose="020B0604030504040204" pitchFamily="50" charset="-128"/>
                <a:ea typeface="Meiryo UI" panose="020B0604030504040204" pitchFamily="50" charset="-128"/>
                <a:cs typeface="ヒラギノ丸ゴ Pro W4"/>
              </a:rPr>
              <a:t>駅や繁華街などの路上でアンケート調査などと称して呼び止め、営業所などに連れて行き、商品やサービスを意に反して契約させるなどのトラブル。</a:t>
            </a:r>
          </a:p>
        </p:txBody>
      </p:sp>
      <p:grpSp>
        <p:nvGrpSpPr>
          <p:cNvPr id="21" name="グループ化 20">
            <a:extLst>
              <a:ext uri="{FF2B5EF4-FFF2-40B4-BE49-F238E27FC236}">
                <a16:creationId xmlns:a16="http://schemas.microsoft.com/office/drawing/2014/main" id="{0F4FD678-876F-4360-9784-BCF9500CA129}"/>
              </a:ext>
            </a:extLst>
          </p:cNvPr>
          <p:cNvGrpSpPr/>
          <p:nvPr/>
        </p:nvGrpSpPr>
        <p:grpSpPr>
          <a:xfrm>
            <a:off x="175776" y="4566220"/>
            <a:ext cx="3856295" cy="428511"/>
            <a:chOff x="5018363" y="6144429"/>
            <a:chExt cx="2493818" cy="428511"/>
          </a:xfrm>
          <a:solidFill>
            <a:srgbClr val="92D050"/>
          </a:solidFill>
        </p:grpSpPr>
        <p:sp>
          <p:nvSpPr>
            <p:cNvPr id="22" name="角丸四角形 2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角丸四角形 2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bwMode="white">
            <a:xfrm>
              <a:off x="5103173" y="6151502"/>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②アポイントメントセールス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7" name="正方形/長方形 26"/>
          <p:cNvSpPr/>
          <p:nvPr/>
        </p:nvSpPr>
        <p:spPr>
          <a:xfrm>
            <a:off x="277899" y="4887037"/>
            <a:ext cx="849928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2">
                    <a:lumMod val="75000"/>
                  </a:schemeClr>
                </a:solidFill>
                <a:latin typeface="Meiryo UI" panose="020B0604030504040204" pitchFamily="50" charset="-128"/>
                <a:ea typeface="Meiryo UI" panose="020B0604030504040204" pitchFamily="50" charset="-128"/>
                <a:cs typeface="ヒラギノ丸ゴ Pro W4"/>
              </a:rPr>
              <a:t>電話やメールなどで「当たりました」「選ばれました」などと伝え、会う約束（アポイントメント）をとりつけて呼び出し、意に反して商品などを買わせるトラブル。</a:t>
            </a:r>
          </a:p>
        </p:txBody>
      </p:sp>
      <p:grpSp>
        <p:nvGrpSpPr>
          <p:cNvPr id="2" name="グループ化 1">
            <a:extLst>
              <a:ext uri="{FF2B5EF4-FFF2-40B4-BE49-F238E27FC236}">
                <a16:creationId xmlns:a16="http://schemas.microsoft.com/office/drawing/2014/main" id="{A4A910B6-F9D1-4C1C-8894-040A2420026A}"/>
              </a:ext>
            </a:extLst>
          </p:cNvPr>
          <p:cNvGrpSpPr/>
          <p:nvPr/>
        </p:nvGrpSpPr>
        <p:grpSpPr>
          <a:xfrm>
            <a:off x="69259" y="541915"/>
            <a:ext cx="9005482" cy="1792009"/>
            <a:chOff x="87861" y="506058"/>
            <a:chExt cx="9005482" cy="1792009"/>
          </a:xfrm>
        </p:grpSpPr>
        <p:sp>
          <p:nvSpPr>
            <p:cNvPr id="16" name="正方形/長方形 15"/>
            <p:cNvSpPr/>
            <p:nvPr/>
          </p:nvSpPr>
          <p:spPr>
            <a:xfrm>
              <a:off x="87861" y="506058"/>
              <a:ext cx="819517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消費者トラブルは、</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防ぐことが大切です。普段から十分、気を付けましょう。</a:t>
              </a:r>
            </a:p>
          </p:txBody>
        </p:sp>
        <p:pic>
          <p:nvPicPr>
            <p:cNvPr id="28" name="図 27"/>
            <p:cNvPicPr>
              <a:picLocks noChangeAspect="1"/>
            </p:cNvPicPr>
            <p:nvPr/>
          </p:nvPicPr>
          <p:blipFill>
            <a:blip r:embed="rId2"/>
            <a:stretch>
              <a:fillRect/>
            </a:stretch>
          </p:blipFill>
          <p:spPr>
            <a:xfrm>
              <a:off x="8059540" y="925426"/>
              <a:ext cx="1033803" cy="1194948"/>
            </a:xfrm>
            <a:prstGeom prst="rect">
              <a:avLst/>
            </a:prstGeom>
          </p:spPr>
        </p:pic>
      </p:grpSp>
      <p:sp>
        <p:nvSpPr>
          <p:cNvPr id="5" name="スライド番号プレースホルダー 4"/>
          <p:cNvSpPr>
            <a:spLocks noGrp="1"/>
          </p:cNvSpPr>
          <p:nvPr>
            <p:ph type="sldNum" sz="quarter" idx="12"/>
          </p:nvPr>
        </p:nvSpPr>
        <p:spPr>
          <a:xfrm>
            <a:off x="6900474" y="6419345"/>
            <a:ext cx="2133600" cy="365125"/>
          </a:xfrm>
        </p:spPr>
        <p:txBody>
          <a:bodyPr/>
          <a:lstStyle/>
          <a:p>
            <a:pPr defTabSz="457200">
              <a:defRPr/>
            </a:pPr>
            <a:fld id="{7B76553B-32E2-D644-9CD0-56FDA882EB90}" type="slidenum">
              <a:rPr lang="ja-JP" altLang="en-US" sz="1800" smtClean="0"/>
              <a:pPr defTabSz="457200">
                <a:defRPr/>
              </a:pPr>
              <a:t>5</a:t>
            </a:fld>
            <a:endParaRPr lang="ja-JP" altLang="en-US" sz="1800" dirty="0"/>
          </a:p>
        </p:txBody>
      </p:sp>
    </p:spTree>
    <p:extLst>
      <p:ext uri="{BB962C8B-B14F-4D97-AF65-F5344CB8AC3E}">
        <p14:creationId xmlns:p14="http://schemas.microsoft.com/office/powerpoint/2010/main" val="30339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812468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消費者トラブルに巻き込まれない②</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1C4043BF-B05B-4B3F-BFF7-FB90F6DC58EE}"/>
              </a:ext>
            </a:extLst>
          </p:cNvPr>
          <p:cNvGrpSpPr/>
          <p:nvPr/>
        </p:nvGrpSpPr>
        <p:grpSpPr>
          <a:xfrm>
            <a:off x="233796" y="4597015"/>
            <a:ext cx="8826560" cy="2063574"/>
            <a:chOff x="98467" y="4505823"/>
            <a:chExt cx="8826560" cy="2063574"/>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98467" y="4505823"/>
              <a:ext cx="2667632" cy="428511"/>
              <a:chOff x="5046651" y="6135720"/>
              <a:chExt cx="1539409" cy="428511"/>
            </a:xfrm>
            <a:solidFill>
              <a:schemeClr val="accent2">
                <a:lumMod val="60000"/>
                <a:lumOff val="40000"/>
              </a:schemeClr>
            </a:solidFill>
          </p:grpSpPr>
          <p:sp>
            <p:nvSpPr>
              <p:cNvPr id="42" name="角丸四角形 41"/>
              <p:cNvSpPr/>
              <p:nvPr/>
            </p:nvSpPr>
            <p:spPr bwMode="gray">
              <a:xfrm>
                <a:off x="5046651" y="6135720"/>
                <a:ext cx="1539409"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69794" y="6140624"/>
                <a:ext cx="1330833"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⑤通販販売</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8" name="正方形/長方形 17"/>
            <p:cNvSpPr/>
            <p:nvPr/>
          </p:nvSpPr>
          <p:spPr>
            <a:xfrm>
              <a:off x="224792" y="5004219"/>
              <a:ext cx="8700235" cy="156517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インターネットなどを利用して注文した際に、「商品が届かない」「注文品と違うものが届いた」「購入したお店と連絡が取れない」などのトラブル。</a:t>
              </a:r>
            </a:p>
          </p:txBody>
        </p:sp>
      </p:grpSp>
      <p:sp>
        <p:nvSpPr>
          <p:cNvPr id="21" name="正方形/長方形 20"/>
          <p:cNvSpPr/>
          <p:nvPr/>
        </p:nvSpPr>
        <p:spPr>
          <a:xfrm>
            <a:off x="245437" y="889581"/>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26" name="グループ化 25">
            <a:extLst>
              <a:ext uri="{FF2B5EF4-FFF2-40B4-BE49-F238E27FC236}">
                <a16:creationId xmlns:a16="http://schemas.microsoft.com/office/drawing/2014/main" id="{058876B4-8327-2E4F-391C-0D2F8210AEA9}"/>
              </a:ext>
            </a:extLst>
          </p:cNvPr>
          <p:cNvGrpSpPr/>
          <p:nvPr/>
        </p:nvGrpSpPr>
        <p:grpSpPr>
          <a:xfrm>
            <a:off x="245437" y="981614"/>
            <a:ext cx="8814919" cy="1699976"/>
            <a:chOff x="119112" y="816612"/>
            <a:chExt cx="8814919" cy="1699976"/>
          </a:xfrm>
        </p:grpSpPr>
        <p:grpSp>
          <p:nvGrpSpPr>
            <p:cNvPr id="16" name="グループ化 15">
              <a:extLst>
                <a:ext uri="{FF2B5EF4-FFF2-40B4-BE49-F238E27FC236}">
                  <a16:creationId xmlns:a16="http://schemas.microsoft.com/office/drawing/2014/main" id="{2F7AE58C-527B-D4F8-A645-BCF071B4C998}"/>
                </a:ext>
              </a:extLst>
            </p:cNvPr>
            <p:cNvGrpSpPr/>
            <p:nvPr/>
          </p:nvGrpSpPr>
          <p:grpSpPr>
            <a:xfrm>
              <a:off x="119112" y="816612"/>
              <a:ext cx="2667632" cy="433097"/>
              <a:chOff x="119112" y="816612"/>
              <a:chExt cx="2667632" cy="433097"/>
            </a:xfrm>
          </p:grpSpPr>
          <p:sp>
            <p:nvSpPr>
              <p:cNvPr id="38" name="角丸四角形 37"/>
              <p:cNvSpPr/>
              <p:nvPr/>
            </p:nvSpPr>
            <p:spPr bwMode="gray">
              <a:xfrm>
                <a:off x="119112" y="821198"/>
                <a:ext cx="2667632"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332504" y="816612"/>
                <a:ext cx="2095579" cy="414628"/>
              </a:xfrm>
              <a:prstGeom prst="rect">
                <a:avLst/>
              </a:prstGeom>
              <a:solidFill>
                <a:srgbClr val="0070C0"/>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③架空請求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4" name="正方形/長方形 23"/>
            <p:cNvSpPr/>
            <p:nvPr/>
          </p:nvSpPr>
          <p:spPr>
            <a:xfrm>
              <a:off x="233796" y="1041450"/>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chemeClr val="tx2">
                      <a:lumMod val="75000"/>
                    </a:schemeClr>
                  </a:solidFill>
                  <a:latin typeface="Meiryo UI" panose="020B0604030504040204" pitchFamily="50" charset="-128"/>
                  <a:ea typeface="Meiryo UI" panose="020B0604030504040204" pitchFamily="50" charset="-128"/>
                </a:rPr>
                <a:t>電子メール、</a:t>
              </a:r>
              <a:r>
                <a:rPr lang="en-US" altLang="ja-JP" sz="3000" b="1" dirty="0">
                  <a:solidFill>
                    <a:schemeClr val="tx2">
                      <a:lumMod val="75000"/>
                    </a:schemeClr>
                  </a:solidFill>
                  <a:latin typeface="Meiryo UI" panose="020B0604030504040204" pitchFamily="50" charset="-128"/>
                  <a:ea typeface="Meiryo UI" panose="020B0604030504040204" pitchFamily="50" charset="-128"/>
                </a:rPr>
                <a:t>SMS</a:t>
              </a:r>
              <a:r>
                <a:rPr lang="ja-JP" altLang="en-US" sz="3000" b="1" dirty="0">
                  <a:solidFill>
                    <a:schemeClr val="tx2">
                      <a:lumMod val="75000"/>
                    </a:schemeClr>
                  </a:solidFill>
                  <a:latin typeface="Meiryo UI" panose="020B0604030504040204" pitchFamily="50" charset="-128"/>
                  <a:ea typeface="Meiryo UI" panose="020B0604030504040204" pitchFamily="50" charset="-128"/>
                </a:rPr>
                <a:t>やハガキなどで、身に覚えのない料金を請求してくるトラブル。</a:t>
              </a:r>
              <a:endParaRPr lang="ja-JP" altLang="en-US" sz="3000" b="1" u="sng"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grpSp>
      <p:sp>
        <p:nvSpPr>
          <p:cNvPr id="5" name="スライド番号プレースホルダー 4"/>
          <p:cNvSpPr>
            <a:spLocks noGrp="1"/>
          </p:cNvSpPr>
          <p:nvPr>
            <p:ph type="sldNum" sz="quarter" idx="12"/>
          </p:nvPr>
        </p:nvSpPr>
        <p:spPr>
          <a:xfrm>
            <a:off x="6841952" y="6462115"/>
            <a:ext cx="2133600" cy="365125"/>
          </a:xfrm>
        </p:spPr>
        <p:txBody>
          <a:bodyPr/>
          <a:lstStyle/>
          <a:p>
            <a:pPr defTabSz="457200">
              <a:defRPr/>
            </a:pPr>
            <a:fld id="{7B76553B-32E2-D644-9CD0-56FDA882EB90}" type="slidenum">
              <a:rPr lang="ja-JP" altLang="en-US" sz="1800" smtClean="0"/>
              <a:pPr defTabSz="457200">
                <a:defRPr/>
              </a:pPr>
              <a:t>6</a:t>
            </a:fld>
            <a:endParaRPr lang="ja-JP" altLang="en-US" sz="1800" dirty="0"/>
          </a:p>
        </p:txBody>
      </p:sp>
      <p:grpSp>
        <p:nvGrpSpPr>
          <p:cNvPr id="27" name="グループ化 26">
            <a:extLst>
              <a:ext uri="{FF2B5EF4-FFF2-40B4-BE49-F238E27FC236}">
                <a16:creationId xmlns:a16="http://schemas.microsoft.com/office/drawing/2014/main" id="{5390C72D-90CA-1075-0CAE-4F9223CDF914}"/>
              </a:ext>
            </a:extLst>
          </p:cNvPr>
          <p:cNvGrpSpPr/>
          <p:nvPr/>
        </p:nvGrpSpPr>
        <p:grpSpPr>
          <a:xfrm>
            <a:off x="245437" y="2805006"/>
            <a:ext cx="8700235" cy="1695390"/>
            <a:chOff x="119112" y="2792011"/>
            <a:chExt cx="8814919" cy="1695390"/>
          </a:xfrm>
        </p:grpSpPr>
        <p:grpSp>
          <p:nvGrpSpPr>
            <p:cNvPr id="20" name="グループ化 19">
              <a:extLst>
                <a:ext uri="{FF2B5EF4-FFF2-40B4-BE49-F238E27FC236}">
                  <a16:creationId xmlns:a16="http://schemas.microsoft.com/office/drawing/2014/main" id="{DC61ED1E-F884-F2E8-9EB4-8A1FE1AF9757}"/>
                </a:ext>
              </a:extLst>
            </p:cNvPr>
            <p:cNvGrpSpPr/>
            <p:nvPr/>
          </p:nvGrpSpPr>
          <p:grpSpPr>
            <a:xfrm>
              <a:off x="119112" y="2792011"/>
              <a:ext cx="2667632" cy="428511"/>
              <a:chOff x="119112" y="2519334"/>
              <a:chExt cx="2667632" cy="428511"/>
            </a:xfrm>
          </p:grpSpPr>
          <p:sp>
            <p:nvSpPr>
              <p:cNvPr id="13" name="角丸四角形 37">
                <a:extLst>
                  <a:ext uri="{FF2B5EF4-FFF2-40B4-BE49-F238E27FC236}">
                    <a16:creationId xmlns:a16="http://schemas.microsoft.com/office/drawing/2014/main" id="{B43931EF-B034-A7BD-38BD-263CF605765D}"/>
                  </a:ext>
                </a:extLst>
              </p:cNvPr>
              <p:cNvSpPr/>
              <p:nvPr/>
            </p:nvSpPr>
            <p:spPr bwMode="gray">
              <a:xfrm>
                <a:off x="119112" y="2519334"/>
                <a:ext cx="2667632" cy="428511"/>
              </a:xfrm>
              <a:prstGeom prst="roundRect">
                <a:avLst>
                  <a:gd name="adj" fmla="val 43388"/>
                </a:avLst>
              </a:prstGeom>
              <a:solidFill>
                <a:schemeClr val="accent4">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EE560353-94E1-7271-DA1E-B1FA9572AABD}"/>
                  </a:ext>
                </a:extLst>
              </p:cNvPr>
              <p:cNvSpPr/>
              <p:nvPr/>
            </p:nvSpPr>
            <p:spPr bwMode="white">
              <a:xfrm>
                <a:off x="332504" y="2532166"/>
                <a:ext cx="2095579" cy="414628"/>
              </a:xfrm>
              <a:prstGeom prst="rect">
                <a:avLst/>
              </a:prstGeom>
              <a:solidFill>
                <a:schemeClr val="accent4">
                  <a:lumMod val="75000"/>
                </a:schemeClr>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④不当請求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5" name="正方形/長方形 14">
              <a:extLst>
                <a:ext uri="{FF2B5EF4-FFF2-40B4-BE49-F238E27FC236}">
                  <a16:creationId xmlns:a16="http://schemas.microsoft.com/office/drawing/2014/main" id="{056B4732-4E60-D9E2-3D31-DAA082A3DC95}"/>
                </a:ext>
              </a:extLst>
            </p:cNvPr>
            <p:cNvSpPr/>
            <p:nvPr/>
          </p:nvSpPr>
          <p:spPr>
            <a:xfrm>
              <a:off x="233796" y="3012263"/>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chemeClr val="tx2">
                      <a:lumMod val="75000"/>
                    </a:schemeClr>
                  </a:solidFill>
                  <a:latin typeface="Meiryo UI" panose="020B0604030504040204" pitchFamily="50" charset="-128"/>
                  <a:ea typeface="Meiryo UI" panose="020B0604030504040204" pitchFamily="50" charset="-128"/>
                </a:rPr>
                <a:t>広告メールなどの</a:t>
              </a:r>
              <a:r>
                <a:rPr lang="en-US" altLang="ja-JP" sz="3000" b="1" dirty="0">
                  <a:solidFill>
                    <a:schemeClr val="tx2">
                      <a:lumMod val="75000"/>
                    </a:schemeClr>
                  </a:solidFill>
                  <a:latin typeface="Meiryo UI" panose="020B0604030504040204" pitchFamily="50" charset="-128"/>
                  <a:ea typeface="Meiryo UI" panose="020B0604030504040204" pitchFamily="50" charset="-128"/>
                </a:rPr>
                <a:t>URL</a:t>
              </a:r>
              <a:r>
                <a:rPr lang="ja-JP" altLang="en-US" sz="3000" b="1" dirty="0">
                  <a:solidFill>
                    <a:schemeClr val="tx2">
                      <a:lumMod val="75000"/>
                    </a:schemeClr>
                  </a:solidFill>
                  <a:latin typeface="Meiryo UI" panose="020B0604030504040204" pitchFamily="50" charset="-128"/>
                  <a:ea typeface="Meiryo UI" panose="020B0604030504040204" pitchFamily="50" charset="-128"/>
                </a:rPr>
                <a:t>や画像などをクリックしただけでサイトの利用料金を不当に請求されるなどのトラブル。</a:t>
              </a:r>
              <a:endParaRPr lang="ja-JP" altLang="en-US" sz="3000" b="1" u="sng"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grpSp>
    </p:spTree>
    <p:extLst>
      <p:ext uri="{BB962C8B-B14F-4D97-AF65-F5344CB8AC3E}">
        <p14:creationId xmlns:p14="http://schemas.microsoft.com/office/powerpoint/2010/main" val="34601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0940B761-243E-9DC9-9E43-ACF18E7D6DB4}"/>
              </a:ext>
            </a:extLst>
          </p:cNvPr>
          <p:cNvSpPr txBox="1"/>
          <p:nvPr/>
        </p:nvSpPr>
        <p:spPr>
          <a:xfrm>
            <a:off x="4836122" y="6148245"/>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7</a:t>
            </a:fld>
            <a:endParaRPr lang="ja-JP" altLang="en-US" sz="1800" dirty="0"/>
          </a:p>
        </p:txBody>
      </p:sp>
      <p:graphicFrame>
        <p:nvGraphicFramePr>
          <p:cNvPr id="7" name="表 6">
            <a:extLst>
              <a:ext uri="{FF2B5EF4-FFF2-40B4-BE49-F238E27FC236}">
                <a16:creationId xmlns:a16="http://schemas.microsoft.com/office/drawing/2014/main" id="{27B4C45D-809E-42AF-AF15-7ADA5DDDC9ED}"/>
              </a:ext>
            </a:extLst>
          </p:cNvPr>
          <p:cNvGraphicFramePr>
            <a:graphicFrameLocks noGrp="1"/>
          </p:cNvGraphicFramePr>
          <p:nvPr>
            <p:extLst>
              <p:ext uri="{D42A27DB-BD31-4B8C-83A1-F6EECF244321}">
                <p14:modId xmlns:p14="http://schemas.microsoft.com/office/powerpoint/2010/main" val="1192281627"/>
              </p:ext>
            </p:extLst>
          </p:nvPr>
        </p:nvGraphicFramePr>
        <p:xfrm>
          <a:off x="293602" y="1158705"/>
          <a:ext cx="6588000" cy="21972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03005676"/>
                    </a:ext>
                  </a:extLst>
                </a:gridCol>
                <a:gridCol w="1368000">
                  <a:extLst>
                    <a:ext uri="{9D8B030D-6E8A-4147-A177-3AD203B41FA5}">
                      <a16:colId xmlns:a16="http://schemas.microsoft.com/office/drawing/2014/main" val="3428757748"/>
                    </a:ext>
                  </a:extLst>
                </a:gridCol>
                <a:gridCol w="612000">
                  <a:extLst>
                    <a:ext uri="{9D8B030D-6E8A-4147-A177-3AD203B41FA5}">
                      <a16:colId xmlns:a16="http://schemas.microsoft.com/office/drawing/2014/main" val="731839400"/>
                    </a:ext>
                  </a:extLst>
                </a:gridCol>
                <a:gridCol w="216000">
                  <a:extLst>
                    <a:ext uri="{9D8B030D-6E8A-4147-A177-3AD203B41FA5}">
                      <a16:colId xmlns:a16="http://schemas.microsoft.com/office/drawing/2014/main" val="3887190624"/>
                    </a:ext>
                  </a:extLst>
                </a:gridCol>
                <a:gridCol w="1368000">
                  <a:extLst>
                    <a:ext uri="{9D8B030D-6E8A-4147-A177-3AD203B41FA5}">
                      <a16:colId xmlns:a16="http://schemas.microsoft.com/office/drawing/2014/main" val="479618862"/>
                    </a:ext>
                  </a:extLst>
                </a:gridCol>
                <a:gridCol w="612000">
                  <a:extLst>
                    <a:ext uri="{9D8B030D-6E8A-4147-A177-3AD203B41FA5}">
                      <a16:colId xmlns:a16="http://schemas.microsoft.com/office/drawing/2014/main" val="3516459807"/>
                    </a:ext>
                  </a:extLst>
                </a:gridCol>
                <a:gridCol w="216000">
                  <a:extLst>
                    <a:ext uri="{9D8B030D-6E8A-4147-A177-3AD203B41FA5}">
                      <a16:colId xmlns:a16="http://schemas.microsoft.com/office/drawing/2014/main" val="2473760759"/>
                    </a:ext>
                  </a:extLst>
                </a:gridCol>
                <a:gridCol w="1368000">
                  <a:extLst>
                    <a:ext uri="{9D8B030D-6E8A-4147-A177-3AD203B41FA5}">
                      <a16:colId xmlns:a16="http://schemas.microsoft.com/office/drawing/2014/main" val="668767005"/>
                    </a:ext>
                  </a:extLst>
                </a:gridCol>
                <a:gridCol w="612000">
                  <a:extLst>
                    <a:ext uri="{9D8B030D-6E8A-4147-A177-3AD203B41FA5}">
                      <a16:colId xmlns:a16="http://schemas.microsoft.com/office/drawing/2014/main" val="176282899"/>
                    </a:ext>
                  </a:extLst>
                </a:gridCol>
              </a:tblGrid>
              <a:tr h="216000">
                <a:tc gridSpan="9">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男性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216000">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15-19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20-24</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25-29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216000">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216000">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7,300</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17,528</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17,436</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インターネットゲーム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715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1,061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1,760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26827817"/>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464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1,051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880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040649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3</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394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1,011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826</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513493310"/>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4</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319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709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普通・小型自動車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543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55300412"/>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311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644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477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789269361"/>
                  </a:ext>
                </a:extLst>
              </a:tr>
            </a:tbl>
          </a:graphicData>
        </a:graphic>
      </p:graphicFrame>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503977"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a:t>
            </a:r>
            <a:endParaRPr kumimoji="1" lang="ja-JP" altLang="en-US" dirty="0">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CDFA7BFF-9743-84E2-0E78-9AFCE080F98B}"/>
              </a:ext>
            </a:extLst>
          </p:cNvPr>
          <p:cNvGraphicFramePr>
            <a:graphicFrameLocks noGrp="1"/>
          </p:cNvGraphicFramePr>
          <p:nvPr>
            <p:extLst>
              <p:ext uri="{D42A27DB-BD31-4B8C-83A1-F6EECF244321}">
                <p14:modId xmlns:p14="http://schemas.microsoft.com/office/powerpoint/2010/main" val="339659105"/>
              </p:ext>
            </p:extLst>
          </p:nvPr>
        </p:nvGraphicFramePr>
        <p:xfrm>
          <a:off x="293602" y="3570979"/>
          <a:ext cx="6588000" cy="21972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03005676"/>
                    </a:ext>
                  </a:extLst>
                </a:gridCol>
                <a:gridCol w="1368000">
                  <a:extLst>
                    <a:ext uri="{9D8B030D-6E8A-4147-A177-3AD203B41FA5}">
                      <a16:colId xmlns:a16="http://schemas.microsoft.com/office/drawing/2014/main" val="3428757748"/>
                    </a:ext>
                  </a:extLst>
                </a:gridCol>
                <a:gridCol w="612000">
                  <a:extLst>
                    <a:ext uri="{9D8B030D-6E8A-4147-A177-3AD203B41FA5}">
                      <a16:colId xmlns:a16="http://schemas.microsoft.com/office/drawing/2014/main" val="731839400"/>
                    </a:ext>
                  </a:extLst>
                </a:gridCol>
                <a:gridCol w="216000">
                  <a:extLst>
                    <a:ext uri="{9D8B030D-6E8A-4147-A177-3AD203B41FA5}">
                      <a16:colId xmlns:a16="http://schemas.microsoft.com/office/drawing/2014/main" val="3887190624"/>
                    </a:ext>
                  </a:extLst>
                </a:gridCol>
                <a:gridCol w="1368000">
                  <a:extLst>
                    <a:ext uri="{9D8B030D-6E8A-4147-A177-3AD203B41FA5}">
                      <a16:colId xmlns:a16="http://schemas.microsoft.com/office/drawing/2014/main" val="479618862"/>
                    </a:ext>
                  </a:extLst>
                </a:gridCol>
                <a:gridCol w="612000">
                  <a:extLst>
                    <a:ext uri="{9D8B030D-6E8A-4147-A177-3AD203B41FA5}">
                      <a16:colId xmlns:a16="http://schemas.microsoft.com/office/drawing/2014/main" val="3516459807"/>
                    </a:ext>
                  </a:extLst>
                </a:gridCol>
                <a:gridCol w="216000">
                  <a:extLst>
                    <a:ext uri="{9D8B030D-6E8A-4147-A177-3AD203B41FA5}">
                      <a16:colId xmlns:a16="http://schemas.microsoft.com/office/drawing/2014/main" val="2473760759"/>
                    </a:ext>
                  </a:extLst>
                </a:gridCol>
                <a:gridCol w="1368000">
                  <a:extLst>
                    <a:ext uri="{9D8B030D-6E8A-4147-A177-3AD203B41FA5}">
                      <a16:colId xmlns:a16="http://schemas.microsoft.com/office/drawing/2014/main" val="668767005"/>
                    </a:ext>
                  </a:extLst>
                </a:gridCol>
                <a:gridCol w="612000">
                  <a:extLst>
                    <a:ext uri="{9D8B030D-6E8A-4147-A177-3AD203B41FA5}">
                      <a16:colId xmlns:a16="http://schemas.microsoft.com/office/drawing/2014/main" val="176282899"/>
                    </a:ext>
                  </a:extLst>
                </a:gridCol>
              </a:tblGrid>
              <a:tr h="216000">
                <a:tc gridSpan="9">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女性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216000">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15-19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20-24</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25-29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216000">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216000">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7,670</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26,084</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23,857</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1,099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6,149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4,173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3026827817"/>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564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1,702</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1,933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7040649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3</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388</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1,085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1,018</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3493310"/>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4</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265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1,067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897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55300412"/>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244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900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521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789269361"/>
                  </a:ext>
                </a:extLst>
              </a:tr>
            </a:tbl>
          </a:graphicData>
        </a:graphic>
      </p:graphicFrame>
      <p:sp>
        <p:nvSpPr>
          <p:cNvPr id="4" name="四角形: 角を丸くする 3">
            <a:extLst>
              <a:ext uri="{FF2B5EF4-FFF2-40B4-BE49-F238E27FC236}">
                <a16:creationId xmlns:a16="http://schemas.microsoft.com/office/drawing/2014/main" id="{5C9EF23E-CD93-7667-322C-B703573A7383}"/>
              </a:ext>
            </a:extLst>
          </p:cNvPr>
          <p:cNvSpPr/>
          <p:nvPr/>
        </p:nvSpPr>
        <p:spPr>
          <a:xfrm>
            <a:off x="232054" y="1284679"/>
            <a:ext cx="2325462" cy="457259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FF343CE0-01E3-A130-ED04-14555B6DBF38}"/>
              </a:ext>
            </a:extLst>
          </p:cNvPr>
          <p:cNvGrpSpPr/>
          <p:nvPr/>
        </p:nvGrpSpPr>
        <p:grpSpPr>
          <a:xfrm>
            <a:off x="7063891" y="3978959"/>
            <a:ext cx="2026618" cy="1565894"/>
            <a:chOff x="7112091" y="1222759"/>
            <a:chExt cx="2026618" cy="1565894"/>
          </a:xfrm>
        </p:grpSpPr>
        <p:sp>
          <p:nvSpPr>
            <p:cNvPr id="13" name="正方形/長方形 12">
              <a:extLst>
                <a:ext uri="{FF2B5EF4-FFF2-40B4-BE49-F238E27FC236}">
                  <a16:creationId xmlns:a16="http://schemas.microsoft.com/office/drawing/2014/main" id="{BCD2ABEA-AE91-21E8-7317-46B9E1F5CA3A}"/>
                </a:ext>
              </a:extLst>
            </p:cNvPr>
            <p:cNvSpPr/>
            <p:nvPr/>
          </p:nvSpPr>
          <p:spPr>
            <a:xfrm>
              <a:off x="7112091" y="1518546"/>
              <a:ext cx="513806" cy="175532"/>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5088A4E-8328-DAD1-1CA7-F353A23A4B14}"/>
                </a:ext>
              </a:extLst>
            </p:cNvPr>
            <p:cNvSpPr txBox="1"/>
            <p:nvPr/>
          </p:nvSpPr>
          <p:spPr>
            <a:xfrm>
              <a:off x="7556225" y="1479354"/>
              <a:ext cx="125867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20" name="正方形/長方形 19">
              <a:extLst>
                <a:ext uri="{FF2B5EF4-FFF2-40B4-BE49-F238E27FC236}">
                  <a16:creationId xmlns:a16="http://schemas.microsoft.com/office/drawing/2014/main" id="{F0F40649-E7BE-1B17-D91D-16B3AEB3C279}"/>
                </a:ext>
              </a:extLst>
            </p:cNvPr>
            <p:cNvSpPr/>
            <p:nvPr/>
          </p:nvSpPr>
          <p:spPr>
            <a:xfrm>
              <a:off x="7112091" y="1775739"/>
              <a:ext cx="513806" cy="17553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09E4FAA-837A-354E-3AA4-87C01AE79D8D}"/>
                </a:ext>
              </a:extLst>
            </p:cNvPr>
            <p:cNvSpPr txBox="1"/>
            <p:nvPr/>
          </p:nvSpPr>
          <p:spPr>
            <a:xfrm>
              <a:off x="7556225" y="1736547"/>
              <a:ext cx="13147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22" name="正方形/長方形 21">
              <a:extLst>
                <a:ext uri="{FF2B5EF4-FFF2-40B4-BE49-F238E27FC236}">
                  <a16:creationId xmlns:a16="http://schemas.microsoft.com/office/drawing/2014/main" id="{3228E462-8039-6F91-3FCF-E1AC7988FAEB}"/>
                </a:ext>
              </a:extLst>
            </p:cNvPr>
            <p:cNvSpPr/>
            <p:nvPr/>
          </p:nvSpPr>
          <p:spPr>
            <a:xfrm>
              <a:off x="7112091" y="2049258"/>
              <a:ext cx="513806" cy="175532"/>
            </a:xfrm>
            <a:prstGeom prst="rect">
              <a:avLst/>
            </a:prstGeom>
            <a:solidFill>
              <a:schemeClr val="accent4">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88081B7-C071-980C-613D-64F091CA373D}"/>
                </a:ext>
              </a:extLst>
            </p:cNvPr>
            <p:cNvSpPr txBox="1"/>
            <p:nvPr/>
          </p:nvSpPr>
          <p:spPr>
            <a:xfrm>
              <a:off x="7556225" y="2010066"/>
              <a:ext cx="15824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：もうけ話関連を含むもの</a:t>
              </a:r>
            </a:p>
          </p:txBody>
        </p:sp>
        <p:sp>
          <p:nvSpPr>
            <p:cNvPr id="26" name="正方形/長方形 25">
              <a:extLst>
                <a:ext uri="{FF2B5EF4-FFF2-40B4-BE49-F238E27FC236}">
                  <a16:creationId xmlns:a16="http://schemas.microsoft.com/office/drawing/2014/main" id="{2400F862-2CF2-7D69-5352-55D17DC5FA81}"/>
                </a:ext>
              </a:extLst>
            </p:cNvPr>
            <p:cNvSpPr/>
            <p:nvPr/>
          </p:nvSpPr>
          <p:spPr>
            <a:xfrm>
              <a:off x="7112091" y="2319840"/>
              <a:ext cx="513806" cy="175532"/>
            </a:xfrm>
            <a:prstGeom prst="rect">
              <a:avLst/>
            </a:prstGeom>
            <a:solidFill>
              <a:schemeClr val="accent6"/>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544D59A-B885-9D02-F0CC-17F74D475388}"/>
                </a:ext>
              </a:extLst>
            </p:cNvPr>
            <p:cNvSpPr txBox="1"/>
            <p:nvPr/>
          </p:nvSpPr>
          <p:spPr>
            <a:xfrm>
              <a:off x="7556225" y="2280648"/>
              <a:ext cx="125867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29" name="正方形/長方形 28">
              <a:extLst>
                <a:ext uri="{FF2B5EF4-FFF2-40B4-BE49-F238E27FC236}">
                  <a16:creationId xmlns:a16="http://schemas.microsoft.com/office/drawing/2014/main" id="{487764A8-1A23-7566-AD0D-74DB50039E24}"/>
                </a:ext>
              </a:extLst>
            </p:cNvPr>
            <p:cNvSpPr/>
            <p:nvPr/>
          </p:nvSpPr>
          <p:spPr>
            <a:xfrm>
              <a:off x="7112091" y="2573929"/>
              <a:ext cx="513806"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8849EB-72A3-FEAE-5CAC-57D5F9934C59}"/>
                </a:ext>
              </a:extLst>
            </p:cNvPr>
            <p:cNvSpPr txBox="1"/>
            <p:nvPr/>
          </p:nvSpPr>
          <p:spPr>
            <a:xfrm>
              <a:off x="7556225" y="2534737"/>
              <a:ext cx="14221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31" name="正方形/長方形 30">
              <a:extLst>
                <a:ext uri="{FF2B5EF4-FFF2-40B4-BE49-F238E27FC236}">
                  <a16:creationId xmlns:a16="http://schemas.microsoft.com/office/drawing/2014/main" id="{8DEFC330-A366-8FEB-4D17-D4B887A37BFD}"/>
                </a:ext>
              </a:extLst>
            </p:cNvPr>
            <p:cNvSpPr/>
            <p:nvPr/>
          </p:nvSpPr>
          <p:spPr>
            <a:xfrm>
              <a:off x="7112091" y="1261951"/>
              <a:ext cx="513806" cy="175532"/>
            </a:xfrm>
            <a:prstGeom prst="rect">
              <a:avLst/>
            </a:prstGeom>
            <a:solidFill>
              <a:srgbClr val="FF9999"/>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371B00B-A584-659A-1291-81C7DB869DC4}"/>
                </a:ext>
              </a:extLst>
            </p:cNvPr>
            <p:cNvSpPr txBox="1"/>
            <p:nvPr/>
          </p:nvSpPr>
          <p:spPr>
            <a:xfrm>
              <a:off x="7556225" y="1222759"/>
              <a:ext cx="128272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
        <p:nvSpPr>
          <p:cNvPr id="34" name="テキスト ボックス 33">
            <a:extLst>
              <a:ext uri="{FF2B5EF4-FFF2-40B4-BE49-F238E27FC236}">
                <a16:creationId xmlns:a16="http://schemas.microsoft.com/office/drawing/2014/main" id="{F1CE5F6B-86AE-049A-C61F-2DF7D5A1F02F}"/>
              </a:ext>
            </a:extLst>
          </p:cNvPr>
          <p:cNvSpPr txBox="1"/>
          <p:nvPr/>
        </p:nvSpPr>
        <p:spPr>
          <a:xfrm>
            <a:off x="232054" y="5895264"/>
            <a:ext cx="4543231" cy="5078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p>
        </p:txBody>
      </p:sp>
    </p:spTree>
    <p:extLst>
      <p:ext uri="{BB962C8B-B14F-4D97-AF65-F5344CB8AC3E}">
        <p14:creationId xmlns:p14="http://schemas.microsoft.com/office/powerpoint/2010/main" val="39667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図表1-1-4-10SNS関連の消費生活相談件数の推移(年齢層別)">
            <a:extLst>
              <a:ext uri="{FF2B5EF4-FFF2-40B4-BE49-F238E27FC236}">
                <a16:creationId xmlns:a16="http://schemas.microsoft.com/office/drawing/2014/main" id="{624DD245-C29E-9BCC-F825-F17B03E2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96" y="751573"/>
            <a:ext cx="4896583" cy="5802451"/>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四角形: 角を丸くする 2">
            <a:extLst>
              <a:ext uri="{FF2B5EF4-FFF2-40B4-BE49-F238E27FC236}">
                <a16:creationId xmlns:a16="http://schemas.microsoft.com/office/drawing/2014/main" id="{6997FB26-BC74-99CF-A1F7-37BA696E9B35}"/>
              </a:ext>
            </a:extLst>
          </p:cNvPr>
          <p:cNvSpPr/>
          <p:nvPr/>
        </p:nvSpPr>
        <p:spPr>
          <a:xfrm>
            <a:off x="4189828" y="1665343"/>
            <a:ext cx="905532" cy="338487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6926510" y="6466484"/>
            <a:ext cx="2133600" cy="365125"/>
          </a:xfrm>
        </p:spPr>
        <p:txBody>
          <a:bodyPr/>
          <a:lstStyle/>
          <a:p>
            <a:pPr defTabSz="457200">
              <a:defRPr/>
            </a:pPr>
            <a:fld id="{7B76553B-32E2-D644-9CD0-56FDA882EB90}" type="slidenum">
              <a:rPr lang="ja-JP" altLang="en-US" sz="1800" smtClean="0"/>
              <a:pPr defTabSz="457200">
                <a:defRPr/>
              </a:pPr>
              <a:t>8</a:t>
            </a:fld>
            <a:endParaRPr lang="ja-JP" altLang="en-US" sz="1800"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5790742" y="6552680"/>
            <a:ext cx="2953913"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2EC2EFC-F8C6-B265-C6C7-898AABAC4B94}"/>
              </a:ext>
            </a:extLst>
          </p:cNvPr>
          <p:cNvGrpSpPr/>
          <p:nvPr/>
        </p:nvGrpSpPr>
        <p:grpSpPr>
          <a:xfrm>
            <a:off x="5387121" y="1619752"/>
            <a:ext cx="3600399" cy="3910013"/>
            <a:chOff x="5425170" y="1438275"/>
            <a:chExt cx="3600399" cy="4162271"/>
          </a:xfrm>
          <a:solidFill>
            <a:schemeClr val="accent3">
              <a:lumMod val="20000"/>
              <a:lumOff val="80000"/>
            </a:schemeClr>
          </a:solidFill>
        </p:grpSpPr>
        <p:sp>
          <p:nvSpPr>
            <p:cNvPr id="9" name="四角形: 角を丸くする 8">
              <a:extLst>
                <a:ext uri="{FF2B5EF4-FFF2-40B4-BE49-F238E27FC236}">
                  <a16:creationId xmlns:a16="http://schemas.microsoft.com/office/drawing/2014/main" id="{BD5CB127-8516-E9A5-44F1-9A4C35E528D5}"/>
                </a:ext>
              </a:extLst>
            </p:cNvPr>
            <p:cNvSpPr/>
            <p:nvPr/>
          </p:nvSpPr>
          <p:spPr>
            <a:xfrm>
              <a:off x="5425170" y="1438275"/>
              <a:ext cx="3600399" cy="4162271"/>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8F11149-3BB7-C871-33CD-BEC5F631F7A8}"/>
                </a:ext>
              </a:extLst>
            </p:cNvPr>
            <p:cNvSpPr txBox="1"/>
            <p:nvPr/>
          </p:nvSpPr>
          <p:spPr>
            <a:xfrm>
              <a:off x="5620666" y="1681561"/>
              <a:ext cx="3162038" cy="3636727"/>
            </a:xfrm>
            <a:prstGeom prst="rect">
              <a:avLst/>
            </a:prstGeom>
            <a:grpFill/>
          </p:spPr>
          <p:txBody>
            <a:bodyPr wrap="square">
              <a:spAutoFit/>
            </a:bodyPr>
            <a:lstStyle/>
            <a:p>
              <a:r>
                <a:rPr lang="ja-JP" altLang="en-US" sz="2400" b="0" i="0" dirty="0">
                  <a:effectLst/>
                  <a:latin typeface="Meiryo UI" panose="020B0604030504040204" pitchFamily="50" charset="-128"/>
                  <a:ea typeface="Meiryo UI" panose="020B0604030504040204" pitchFamily="50" charset="-128"/>
                </a:rPr>
                <a:t>　</a:t>
              </a:r>
              <a:r>
                <a:rPr lang="en-US" altLang="ja-JP" sz="2400" b="0" i="0" dirty="0">
                  <a:effectLst/>
                  <a:latin typeface="Meiryo UI" panose="020B0604030504040204" pitchFamily="50" charset="-128"/>
                  <a:ea typeface="Meiryo UI" panose="020B0604030504040204" pitchFamily="50" charset="-128"/>
                </a:rPr>
                <a:t>SNS</a:t>
              </a:r>
              <a:r>
                <a:rPr lang="ja-JP" altLang="en-US" sz="2400" b="0" i="0" dirty="0">
                  <a:effectLst/>
                  <a:latin typeface="Meiryo UI" panose="020B0604030504040204" pitchFamily="50" charset="-128"/>
                  <a:ea typeface="Meiryo UI" panose="020B0604030504040204" pitchFamily="50" charset="-128"/>
                </a:rPr>
                <a:t>をきっかけとしたトラブルの内容をみると、</a:t>
              </a:r>
              <a:endParaRPr lang="en-US" altLang="ja-JP" sz="2400" b="0" i="0" dirty="0">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①</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での広告がきっかけとなるケース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②</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での勧誘がきっかけとなるケース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③</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で知り合った相手との個人間取引のケース</a:t>
              </a:r>
              <a:r>
                <a:rPr lang="ja-JP" altLang="en-US" sz="2400" i="0" dirty="0">
                  <a:effectLst/>
                  <a:latin typeface="Meiryo UI" panose="020B0604030504040204" pitchFamily="50" charset="-128"/>
                  <a:ea typeface="Meiryo UI" panose="020B0604030504040204" pitchFamily="50" charset="-128"/>
                </a:rPr>
                <a:t>がみられます。</a:t>
              </a:r>
              <a:endParaRPr lang="ja-JP" altLang="en-US" sz="2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8252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C5D8-127B-DB5A-2FB1-750E98F06C82}"/>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991BE315-4BCC-C5E4-AF9E-AB4613E3BD3D}"/>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AAF1EA60-9044-EB23-66F6-6A3BC3DB2005}"/>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98A782C0-86FE-BBB6-76F6-AF14D1E2F49B}"/>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3840B82B-2F20-1E0A-9FA1-8F7DDBB689F4}"/>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3B77CF9F-E3D3-5CFC-512C-4017884F22F5}"/>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事例</a:t>
            </a:r>
            <a:r>
              <a:rPr lang="en-US" altLang="ja-JP" sz="2800" b="1" dirty="0">
                <a:latin typeface="Meiryo UI" panose="020B0604030504040204" pitchFamily="50" charset="-128"/>
                <a:ea typeface="Meiryo UI" panose="020B0604030504040204" pitchFamily="50" charset="-128"/>
              </a:rPr>
              <a:t>)</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8" name="グループ化 7">
            <a:extLst>
              <a:ext uri="{FF2B5EF4-FFF2-40B4-BE49-F238E27FC236}">
                <a16:creationId xmlns:a16="http://schemas.microsoft.com/office/drawing/2014/main" id="{E3311DE2-B854-1931-9946-BAD3E5F8E8E2}"/>
              </a:ext>
            </a:extLst>
          </p:cNvPr>
          <p:cNvGrpSpPr/>
          <p:nvPr/>
        </p:nvGrpSpPr>
        <p:grpSpPr>
          <a:xfrm>
            <a:off x="361296" y="929633"/>
            <a:ext cx="8627434" cy="2255176"/>
            <a:chOff x="306254" y="830588"/>
            <a:chExt cx="8627434" cy="2255176"/>
          </a:xfrm>
        </p:grpSpPr>
        <p:sp>
          <p:nvSpPr>
            <p:cNvPr id="27" name="テキスト ボックス 26">
              <a:extLst>
                <a:ext uri="{FF2B5EF4-FFF2-40B4-BE49-F238E27FC236}">
                  <a16:creationId xmlns:a16="http://schemas.microsoft.com/office/drawing/2014/main" id="{722A3AA0-67EE-FF67-5EE9-3772533B448E}"/>
                </a:ext>
              </a:extLst>
            </p:cNvPr>
            <p:cNvSpPr txBox="1"/>
            <p:nvPr/>
          </p:nvSpPr>
          <p:spPr>
            <a:xfrm>
              <a:off x="361295" y="997675"/>
              <a:ext cx="8395079" cy="1692771"/>
            </a:xfrm>
            <a:prstGeom prst="rect">
              <a:avLst/>
            </a:prstGeom>
            <a:no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事例１</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「稼げる」というＳＮＳ広告を見て</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a:p>
              <a:pPr algn="l">
                <a:lnSpc>
                  <a:spcPts val="2400"/>
                </a:lnSpc>
              </a:pPr>
              <a:endParaRPr lang="en-US" altLang="ja-JP" sz="2400" i="0" u="none" strike="noStrike" baseline="0" dirty="0">
                <a:solidFill>
                  <a:srgbClr val="000000"/>
                </a:solidFill>
                <a:latin typeface="Meiryo UI" panose="020B0604030504040204" pitchFamily="50" charset="-128"/>
                <a:ea typeface="Meiryo UI" panose="020B0604030504040204" pitchFamily="50" charset="-128"/>
              </a:endParaRPr>
            </a:p>
            <a:p>
              <a:pPr algn="l">
                <a:lnSpc>
                  <a:spcPts val="2400"/>
                </a:lnSpc>
              </a:pPr>
              <a:r>
                <a:rPr lang="ja-JP" altLang="en-US" sz="2000" i="0" u="none" strike="noStrike" baseline="0" dirty="0">
                  <a:solidFill>
                    <a:srgbClr val="000000"/>
                  </a:solidFill>
                  <a:latin typeface="Meiryo UI" panose="020B0604030504040204" pitchFamily="50" charset="-128"/>
                  <a:ea typeface="Meiryo UI" panose="020B0604030504040204" pitchFamily="50" charset="-128"/>
                </a:rPr>
                <a:t>「定型文を送信するだけで月に</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100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万円から</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万円稼げる」という</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ＳＮＳの広告を見て副業サイトにアクセス</a:t>
              </a:r>
              <a:r>
                <a:rPr lang="ja-JP" altLang="en-US" sz="2000" i="0" strike="noStrike" baseline="0" dirty="0">
                  <a:solidFill>
                    <a:srgbClr val="000000"/>
                  </a:solidFill>
                  <a:latin typeface="Meiryo UI" panose="020B0604030504040204" pitchFamily="50" charset="-128"/>
                  <a:ea typeface="Meiryo UI" panose="020B0604030504040204" pitchFamily="50" charset="-128"/>
                </a:rPr>
                <a:t>し</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情報商材を購入した。する</a:t>
              </a:r>
              <a:r>
                <a:rPr lang="ja-JP" altLang="en-US" sz="2000" i="0" u="none" strike="noStrike" baseline="0" dirty="0">
                  <a:latin typeface="Meiryo UI" panose="020B0604030504040204" pitchFamily="50" charset="-128"/>
                  <a:ea typeface="Meiryo UI" panose="020B0604030504040204" pitchFamily="50" charset="-128"/>
                </a:rPr>
                <a:t>とサポートプランを勧誘</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され、</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合計</a:t>
              </a:r>
              <a:r>
                <a:rPr lang="en-US" altLang="ja-JP" sz="2000" i="0" u="sng" strike="noStrike" baseline="0" dirty="0">
                  <a:solidFill>
                    <a:srgbClr val="FF0000"/>
                  </a:solidFill>
                  <a:latin typeface="Meiryo UI" panose="020B0604030504040204" pitchFamily="50" charset="-128"/>
                  <a:ea typeface="Meiryo UI" panose="020B0604030504040204" pitchFamily="50" charset="-128"/>
                </a:rPr>
                <a:t>15</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万円</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を銀行口座に振り込んだ。（</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歳代男性）</a:t>
              </a:r>
              <a:endParaRPr lang="ja-JP" altLang="en-US" sz="2000"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1007D7EA-1776-92DE-8E4E-5627382D827B}"/>
                </a:ext>
              </a:extLst>
            </p:cNvPr>
            <p:cNvSpPr/>
            <p:nvPr/>
          </p:nvSpPr>
          <p:spPr>
            <a:xfrm>
              <a:off x="306254" y="830588"/>
              <a:ext cx="8627434" cy="2255176"/>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9E24FCB5-0FC4-988C-C4E2-F3F48ADD00FB}"/>
              </a:ext>
            </a:extLst>
          </p:cNvPr>
          <p:cNvGrpSpPr/>
          <p:nvPr/>
        </p:nvGrpSpPr>
        <p:grpSpPr>
          <a:xfrm>
            <a:off x="310393" y="3791620"/>
            <a:ext cx="8627434" cy="2310017"/>
            <a:chOff x="306254" y="3282357"/>
            <a:chExt cx="8627434" cy="3119257"/>
          </a:xfrm>
        </p:grpSpPr>
        <p:sp>
          <p:nvSpPr>
            <p:cNvPr id="30" name="テキスト ボックス 29">
              <a:extLst>
                <a:ext uri="{FF2B5EF4-FFF2-40B4-BE49-F238E27FC236}">
                  <a16:creationId xmlns:a16="http://schemas.microsoft.com/office/drawing/2014/main" id="{6D4FA633-A61F-540D-1903-B2BCD7E64362}"/>
                </a:ext>
              </a:extLst>
            </p:cNvPr>
            <p:cNvSpPr txBox="1"/>
            <p:nvPr/>
          </p:nvSpPr>
          <p:spPr>
            <a:xfrm>
              <a:off x="428188" y="3448293"/>
              <a:ext cx="6676699" cy="461665"/>
            </a:xfrm>
            <a:prstGeom prst="rect">
              <a:avLst/>
            </a:prstGeom>
            <a:no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事例２</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ＳＮＳで知り合った相手から誘われて</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p:txBody>
        </p:sp>
        <p:sp>
          <p:nvSpPr>
            <p:cNvPr id="32" name="四角形: 角を丸くする 31">
              <a:extLst>
                <a:ext uri="{FF2B5EF4-FFF2-40B4-BE49-F238E27FC236}">
                  <a16:creationId xmlns:a16="http://schemas.microsoft.com/office/drawing/2014/main" id="{F3B3D0B0-3958-A62C-58DA-2F4F701E6922}"/>
                </a:ext>
              </a:extLst>
            </p:cNvPr>
            <p:cNvSpPr/>
            <p:nvPr/>
          </p:nvSpPr>
          <p:spPr>
            <a:xfrm>
              <a:off x="306254" y="3282357"/>
              <a:ext cx="8627434" cy="3119257"/>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97D3C2F-7276-EB38-9FFB-8F75755E8975}"/>
                </a:ext>
              </a:extLst>
            </p:cNvPr>
            <p:cNvSpPr txBox="1"/>
            <p:nvPr/>
          </p:nvSpPr>
          <p:spPr>
            <a:xfrm>
              <a:off x="377998" y="4027193"/>
              <a:ext cx="8278985" cy="1323439"/>
            </a:xfrm>
            <a:prstGeom prst="rect">
              <a:avLst/>
            </a:prstGeom>
            <a:noFill/>
          </p:spPr>
          <p:txBody>
            <a:bodyPr wrap="square">
              <a:spAutoFit/>
            </a:bodyPr>
            <a:lstStyle/>
            <a:p>
              <a:pPr algn="l">
                <a:lnSpc>
                  <a:spcPts val="2400"/>
                </a:lnSpc>
              </a:pPr>
              <a:r>
                <a:rPr lang="ja-JP" altLang="en-US" sz="2000" i="0" u="sng" strike="noStrike" baseline="0" dirty="0">
                  <a:solidFill>
                    <a:srgbClr val="FF0000"/>
                  </a:solidFill>
                  <a:latin typeface="Meiryo UI" panose="020B0604030504040204" pitchFamily="50" charset="-128"/>
                  <a:ea typeface="Meiryo UI" panose="020B0604030504040204" pitchFamily="50" charset="-128"/>
                </a:rPr>
                <a:t>ＳＮＳで知り合った相手</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とやり取りをしていたところ、「別のサイトでやり取りをしよう」と言われて</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出会い系サイトに誘引</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された。するとサイトから「専用のチャット内に入る必要がある」と言われて費用を請求された。その後も「やり取りをするにはお金が必要」と言われて、</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合計約</a:t>
              </a:r>
              <a:r>
                <a:rPr lang="en-US" altLang="ja-JP" sz="2000" i="0" u="sng" strike="noStrike" baseline="0" dirty="0">
                  <a:solidFill>
                    <a:srgbClr val="FF0000"/>
                  </a:solidFill>
                  <a:latin typeface="Meiryo UI" panose="020B0604030504040204" pitchFamily="50" charset="-128"/>
                  <a:ea typeface="Meiryo UI" panose="020B0604030504040204" pitchFamily="50" charset="-128"/>
                </a:rPr>
                <a:t>16</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万円</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を支払った。（</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歳代女性）</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1220A7F8-BAE5-3099-C4B7-3FD56351A597}"/>
              </a:ext>
            </a:extLst>
          </p:cNvPr>
          <p:cNvSpPr txBox="1"/>
          <p:nvPr/>
        </p:nvSpPr>
        <p:spPr>
          <a:xfrm>
            <a:off x="5361900" y="6448449"/>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16E2BA7D-C29E-FF69-CF10-81DBF41111C2}"/>
              </a:ext>
            </a:extLst>
          </p:cNvPr>
          <p:cNvSpPr>
            <a:spLocks noGrp="1"/>
          </p:cNvSpPr>
          <p:nvPr>
            <p:ph type="sldNum" sz="quarter" idx="12"/>
          </p:nvPr>
        </p:nvSpPr>
        <p:spPr>
          <a:xfrm>
            <a:off x="6943288" y="6492875"/>
            <a:ext cx="2133600" cy="365125"/>
          </a:xfrm>
        </p:spPr>
        <p:txBody>
          <a:bodyPr/>
          <a:lstStyle/>
          <a:p>
            <a:pPr defTabSz="457200">
              <a:defRPr/>
            </a:pPr>
            <a:fld id="{7B76553B-32E2-D644-9CD0-56FDA882EB90}" type="slidenum">
              <a:rPr lang="ja-JP" altLang="en-US" sz="1800" smtClean="0"/>
              <a:pPr defTabSz="457200">
                <a:defRPr/>
              </a:pPr>
              <a:t>9</a:t>
            </a:fld>
            <a:endParaRPr lang="ja-JP" altLang="en-US" sz="1800" dirty="0"/>
          </a:p>
        </p:txBody>
      </p:sp>
    </p:spTree>
    <p:extLst>
      <p:ext uri="{BB962C8B-B14F-4D97-AF65-F5344CB8AC3E}">
        <p14:creationId xmlns:p14="http://schemas.microsoft.com/office/powerpoint/2010/main" val="1515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1555</TotalTime>
  <Words>1711</Words>
  <Application>Microsoft Office PowerPoint</Application>
  <PresentationFormat>画面に合わせる (4:3)</PresentationFormat>
  <Paragraphs>281</Paragraphs>
  <Slides>13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Meiryo UI</vt:lpstr>
      <vt:lpstr>ヒラギノ丸ゴ Pro W4</vt:lpstr>
      <vt:lpstr>游ゴシック</vt:lpstr>
      <vt:lpstr>Arial</vt:lpstr>
      <vt:lpstr>Calibri</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斉藤 数弘</cp:lastModifiedBy>
  <cp:revision>86</cp:revision>
  <cp:lastPrinted>2020-03-10T04:15:44Z</cp:lastPrinted>
  <dcterms:created xsi:type="dcterms:W3CDTF">2020-01-08T02:02:56Z</dcterms:created>
  <dcterms:modified xsi:type="dcterms:W3CDTF">2024-02-15T09:15:58Z</dcterms:modified>
</cp:coreProperties>
</file>