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8"/>
  </p:notesMasterIdLst>
  <p:handoutMasterIdLst>
    <p:handoutMasterId r:id="rId9"/>
  </p:handoutMasterIdLst>
  <p:sldIdLst>
    <p:sldId id="271" r:id="rId2"/>
    <p:sldId id="478" r:id="rId3"/>
    <p:sldId id="430" r:id="rId4"/>
    <p:sldId id="432" r:id="rId5"/>
    <p:sldId id="480" r:id="rId6"/>
    <p:sldId id="429" r:id="rId7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9694"/>
    <a:srgbClr val="FF9999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592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3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99E24E55-773B-B767-487E-67C4BACD0BB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DC99BB9A-B922-1419-FCE4-C01DCAA8FA3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635B30-2744-4024-B23E-9BA492ACDA12}" type="datetimeFigureOut">
              <a:rPr kumimoji="1" lang="ja-JP" altLang="en-US" smtClean="0"/>
              <a:t>2024/2/26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2A393629-DBC4-EC80-003B-734CDA8BDFF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85EB58B-55A9-485F-26D7-5A9C4F3B5E4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9E336E-376F-4BDA-9463-7BEB01C440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48797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3D0CFA-0CD1-42B4-AECA-C928E165C690}" type="datetimeFigureOut">
              <a:rPr kumimoji="1" lang="ja-JP" altLang="en-US" smtClean="0"/>
              <a:t>2024/2/26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43013"/>
            <a:ext cx="447040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B0D673-6F75-4621-BB40-966325330B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318614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58F268B-FFAA-4ECB-969C-A02EFFA27536}" type="datetime1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2024/2/26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B76553B-32E2-D644-9CD0-56FDA882EB90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13461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741227-303B-44F4-968E-3D232ADDAAA3}" type="datetime1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2024/2/26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B76553B-32E2-D644-9CD0-56FDA882EB90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01986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060856-1899-4171-94C8-FB9EB18CDD80}" type="datetime1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2024/2/26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B76553B-32E2-D644-9CD0-56FDA882EB90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73135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21303C-5D59-489E-B52A-C6B2200DCE8D}" type="datetime1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2024/2/26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B76553B-32E2-D644-9CD0-56FDA882EB90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30265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F32E832-2E59-4F65-A50B-D2360E030D93}" type="datetime1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2024/2/26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B76553B-32E2-D644-9CD0-56FDA882EB90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76897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C2A500-A7B3-43DC-8AE7-B9088706C5F9}" type="datetime1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2024/2/26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B76553B-32E2-D644-9CD0-56FDA882EB90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92781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E4B637-5A45-4E90-A009-422B45000198}" type="datetime1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2024/2/26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B76553B-32E2-D644-9CD0-56FDA882EB90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87001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E7A2AAF-FB3C-448A-8648-57F220FB5667}" type="datetime1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2024/2/26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B76553B-32E2-D644-9CD0-56FDA882EB90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5539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B357B08-084E-4F66-A987-DD5A99C3783D}" type="datetime1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2024/2/26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B76553B-32E2-D644-9CD0-56FDA882EB90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6287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3379D35-029D-4757-8497-46042D90C994}" type="datetime1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2024/2/26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B76553B-32E2-D644-9CD0-56FDA882EB90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45095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3F429E4-5970-42B9-8BA9-977806025539}" type="datetime1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2024/2/26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B76553B-32E2-D644-9CD0-56FDA882EB90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00876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2562442-28A8-4A1B-B34B-398CC6574DE7}" type="datetime1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2024/2/26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B76553B-32E2-D644-9CD0-56FDA882EB90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0580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フレーム 4"/>
          <p:cNvSpPr/>
          <p:nvPr/>
        </p:nvSpPr>
        <p:spPr>
          <a:xfrm>
            <a:off x="0" y="1"/>
            <a:ext cx="9144000" cy="6874074"/>
          </a:xfrm>
          <a:prstGeom prst="frame">
            <a:avLst>
              <a:gd name="adj1" fmla="val 13704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8" name="角丸四角形 7"/>
          <p:cNvSpPr/>
          <p:nvPr/>
        </p:nvSpPr>
        <p:spPr bwMode="white">
          <a:xfrm>
            <a:off x="474133" y="457199"/>
            <a:ext cx="8212667" cy="6011333"/>
          </a:xfrm>
          <a:prstGeom prst="roundRect">
            <a:avLst>
              <a:gd name="adj" fmla="val 2265"/>
            </a:avLst>
          </a:prstGeom>
          <a:solidFill>
            <a:schemeClr val="bg1"/>
          </a:solidFill>
          <a:ln w="31750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ヒラギノ丸ゴ Pro W4"/>
              <a:ea typeface="ヒラギノ丸ゴ Pro W4"/>
              <a:cs typeface="ヒラギノ丸ゴ Pro W4"/>
            </a:endParaRPr>
          </a:p>
        </p:txBody>
      </p:sp>
      <p:sp>
        <p:nvSpPr>
          <p:cNvPr id="6" name="テキスト ボックス 5"/>
          <p:cNvSpPr txBox="1"/>
          <p:nvPr/>
        </p:nvSpPr>
        <p:spPr bwMode="gray">
          <a:xfrm>
            <a:off x="304800" y="2589537"/>
            <a:ext cx="85471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6000" b="1" dirty="0">
                <a:solidFill>
                  <a:srgbClr val="4F81BD">
                    <a:lumMod val="50000"/>
                  </a:srgb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ヒラギノ角ゴ Std W8"/>
              </a:rPr>
              <a:t>「社会保障制度」に関する</a:t>
            </a:r>
            <a:endParaRPr lang="en-US" altLang="ja-JP" sz="6000" b="1" dirty="0">
              <a:solidFill>
                <a:srgbClr val="4F81BD">
                  <a:lumMod val="50000"/>
                </a:srgbClr>
              </a:solidFill>
              <a:latin typeface="Meiryo UI" panose="020B0604030504040204" pitchFamily="50" charset="-128"/>
              <a:ea typeface="Meiryo UI" panose="020B0604030504040204" pitchFamily="50" charset="-128"/>
              <a:cs typeface="ヒラギノ角ゴ Std W8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6000" b="1" i="0" u="none" strike="noStrike" kern="1200" cap="none" spc="0" normalizeH="0" baseline="0" noProof="0" dirty="0">
                <a:ln>
                  <a:noFill/>
                </a:ln>
                <a:solidFill>
                  <a:srgbClr val="4F81BD">
                    <a:lumMod val="50000"/>
                  </a:srgb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ヒラギノ角ゴ Std W8"/>
              </a:rPr>
              <a:t>参考スライド集</a:t>
            </a:r>
            <a:endParaRPr kumimoji="1" lang="ja-JP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4F81BD">
                  <a:lumMod val="50000"/>
                </a:srgbClr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ヒラギノ角ゴ Std W8"/>
            </a:endParaRP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B66538B8-9BF8-3F65-A23B-E170323D80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46659" y="6468532"/>
            <a:ext cx="2133600" cy="365125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B76553B-32E2-D644-9CD0-56FDA882EB90}" type="slidenum">
              <a:rPr kumimoji="1" lang="ja-JP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921727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>
            <a:extLst>
              <a:ext uri="{FF2B5EF4-FFF2-40B4-BE49-F238E27FC236}">
                <a16:creationId xmlns:a16="http://schemas.microsoft.com/office/drawing/2014/main" id="{C8A7A52F-7859-4E2A-B785-95D6DEF3153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58" b="33549"/>
          <a:stretch/>
        </p:blipFill>
        <p:spPr>
          <a:xfrm>
            <a:off x="1458903" y="817993"/>
            <a:ext cx="6226195" cy="5573674"/>
          </a:xfrm>
          <a:prstGeom prst="rect">
            <a:avLst/>
          </a:prstGeom>
        </p:spPr>
      </p:pic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30E80B8-BFCD-43AC-9A5D-F0DD8B5C8023}"/>
              </a:ext>
            </a:extLst>
          </p:cNvPr>
          <p:cNvSpPr txBox="1"/>
          <p:nvPr/>
        </p:nvSpPr>
        <p:spPr>
          <a:xfrm>
            <a:off x="3021177" y="6326457"/>
            <a:ext cx="54024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>
                <a:solidFill>
                  <a:schemeClr val="bg2">
                    <a:lumMod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出典：財務省「これからの日本のために財政を考える」（令和</a:t>
            </a:r>
            <a:r>
              <a:rPr kumimoji="1" lang="en-US" altLang="ja-JP" sz="1400" dirty="0">
                <a:solidFill>
                  <a:schemeClr val="bg2">
                    <a:lumMod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r>
              <a:rPr kumimoji="1" lang="ja-JP" altLang="en-US" sz="1400" dirty="0">
                <a:solidFill>
                  <a:schemeClr val="bg2">
                    <a:lumMod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kumimoji="1" lang="en-US" altLang="ja-JP" sz="1400" dirty="0">
                <a:solidFill>
                  <a:schemeClr val="bg2">
                    <a:lumMod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kumimoji="1" lang="ja-JP" altLang="en-US" sz="1400" dirty="0">
                <a:solidFill>
                  <a:schemeClr val="bg2">
                    <a:lumMod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月）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CDF7ED82-FA4F-4338-94E5-F8BFD6DCAF82}"/>
              </a:ext>
            </a:extLst>
          </p:cNvPr>
          <p:cNvSpPr/>
          <p:nvPr/>
        </p:nvSpPr>
        <p:spPr>
          <a:xfrm>
            <a:off x="0" y="-9569"/>
            <a:ext cx="9144000" cy="716948"/>
          </a:xfrm>
          <a:prstGeom prst="rect">
            <a:avLst/>
          </a:prstGeom>
          <a:solidFill>
            <a:schemeClr val="accent1"/>
          </a:solidFill>
          <a:ln w="317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9CC4D2B-58D5-4279-931F-8C7466CFD9C7}"/>
              </a:ext>
            </a:extLst>
          </p:cNvPr>
          <p:cNvSpPr/>
          <p:nvPr/>
        </p:nvSpPr>
        <p:spPr bwMode="white">
          <a:xfrm>
            <a:off x="172111" y="4132"/>
            <a:ext cx="7050857" cy="725182"/>
          </a:xfrm>
          <a:prstGeom prst="rect">
            <a:avLst/>
          </a:prstGeom>
          <a:noFill/>
          <a:ln w="50800" cap="rnd" cmpd="sng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3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日本の予算について</a:t>
            </a:r>
            <a:endParaRPr lang="en-US" altLang="ja-JP" sz="3200" b="1" dirty="0">
              <a:solidFill>
                <a:srgbClr val="FFFFFF"/>
              </a:solidFill>
              <a:latin typeface="Meiryo UI" panose="020B0604030504040204" pitchFamily="50" charset="-128"/>
              <a:ea typeface="Meiryo UI" panose="020B0604030504040204" pitchFamily="50" charset="-128"/>
              <a:cs typeface="ヒラギノ角ゴ ProN W6"/>
            </a:endParaRP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09CA0079-197D-4B60-9989-3CEB7CF944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7E502-7D6F-49F2-8D91-33EB17385912}" type="slidenum">
              <a:rPr lang="ja-JP" altLang="en-US" sz="1800" smtClean="0"/>
              <a:pPr/>
              <a:t>2</a:t>
            </a:fld>
            <a:endParaRPr lang="ja-JP" altLang="en-US" sz="1800" dirty="0"/>
          </a:p>
        </p:txBody>
      </p:sp>
    </p:spTree>
    <p:extLst>
      <p:ext uri="{BB962C8B-B14F-4D97-AF65-F5344CB8AC3E}">
        <p14:creationId xmlns:p14="http://schemas.microsoft.com/office/powerpoint/2010/main" val="38876101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5E5B71AD-7DE9-0C30-E850-F1FE3F0BDEF5}"/>
              </a:ext>
            </a:extLst>
          </p:cNvPr>
          <p:cNvSpPr/>
          <p:nvPr/>
        </p:nvSpPr>
        <p:spPr>
          <a:xfrm>
            <a:off x="0" y="0"/>
            <a:ext cx="9144000" cy="716948"/>
          </a:xfrm>
          <a:prstGeom prst="rect">
            <a:avLst/>
          </a:prstGeom>
          <a:solidFill>
            <a:schemeClr val="accent1"/>
          </a:solidFill>
          <a:ln w="317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0984D3D-7B99-6B10-3540-CC123D45F749}"/>
              </a:ext>
            </a:extLst>
          </p:cNvPr>
          <p:cNvSpPr txBox="1"/>
          <p:nvPr/>
        </p:nvSpPr>
        <p:spPr>
          <a:xfrm>
            <a:off x="6992983" y="5477482"/>
            <a:ext cx="17759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出典：財務省「これからの日本のために財政を考える」（令和</a:t>
            </a:r>
            <a:r>
              <a:rPr kumimoji="1"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kumimoji="1"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月）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488A25D-A587-C4FB-F229-914A9B3BC31A}"/>
              </a:ext>
            </a:extLst>
          </p:cNvPr>
          <p:cNvSpPr/>
          <p:nvPr/>
        </p:nvSpPr>
        <p:spPr>
          <a:xfrm>
            <a:off x="279084" y="2845"/>
            <a:ext cx="8224836" cy="725182"/>
          </a:xfrm>
          <a:prstGeom prst="rect">
            <a:avLst/>
          </a:prstGeom>
          <a:noFill/>
          <a:ln w="50800" cap="rnd" cmpd="sng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3200" b="1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ヒラギノ角ゴ ProN W6"/>
              </a:rPr>
              <a:t>財政構造の変化</a:t>
            </a:r>
            <a:endParaRPr lang="en-US" altLang="ja-JP" sz="3200" b="1" dirty="0">
              <a:solidFill>
                <a:srgbClr val="FFFFFF"/>
              </a:solidFill>
              <a:latin typeface="Meiryo UI" panose="020B0604030504040204" pitchFamily="50" charset="-128"/>
              <a:ea typeface="Meiryo UI" panose="020B0604030504040204" pitchFamily="50" charset="-128"/>
              <a:cs typeface="ヒラギノ角ゴ ProN W6"/>
            </a:endParaRP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F79A51A9-C7D9-CEA2-42E1-005913BF06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94876" y="6431589"/>
            <a:ext cx="2133600" cy="365125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B76553B-32E2-D644-9CD0-56FDA882EB90}" type="slidenum">
              <a:rPr kumimoji="1" lang="ja-JP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pic>
        <p:nvPicPr>
          <p:cNvPr id="6" name="図 5" descr="ダイアグラム が含まれている画像&#10;&#10;自動的に生成された説明">
            <a:extLst>
              <a:ext uri="{FF2B5EF4-FFF2-40B4-BE49-F238E27FC236}">
                <a16:creationId xmlns:a16="http://schemas.microsoft.com/office/drawing/2014/main" id="{E6928E83-645F-9857-4E5C-C25A3FC0137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524" b="23683"/>
          <a:stretch/>
        </p:blipFill>
        <p:spPr>
          <a:xfrm>
            <a:off x="1423431" y="716948"/>
            <a:ext cx="5569552" cy="6129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92431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B7EC3ED0-01BF-AD82-9F5D-8567A41BD861}"/>
              </a:ext>
            </a:extLst>
          </p:cNvPr>
          <p:cNvGrpSpPr/>
          <p:nvPr/>
        </p:nvGrpSpPr>
        <p:grpSpPr>
          <a:xfrm>
            <a:off x="991102" y="395785"/>
            <a:ext cx="6376922" cy="6444138"/>
            <a:chOff x="338118" y="743258"/>
            <a:chExt cx="6118373" cy="6114742"/>
          </a:xfrm>
        </p:grpSpPr>
        <p:pic>
          <p:nvPicPr>
            <p:cNvPr id="4" name="図 3">
              <a:extLst>
                <a:ext uri="{FF2B5EF4-FFF2-40B4-BE49-F238E27FC236}">
                  <a16:creationId xmlns:a16="http://schemas.microsoft.com/office/drawing/2014/main" id="{DB864701-A415-29C8-73AD-96DA07B8EA9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38118" y="819736"/>
              <a:ext cx="6118373" cy="6038264"/>
            </a:xfrm>
            <a:prstGeom prst="rect">
              <a:avLst/>
            </a:prstGeom>
          </p:spPr>
        </p:pic>
        <p:sp>
          <p:nvSpPr>
            <p:cNvPr id="5" name="正方形/長方形 4">
              <a:extLst>
                <a:ext uri="{FF2B5EF4-FFF2-40B4-BE49-F238E27FC236}">
                  <a16:creationId xmlns:a16="http://schemas.microsoft.com/office/drawing/2014/main" id="{42DAED0E-0D94-5420-85E8-9FFFCD5BE390}"/>
                </a:ext>
              </a:extLst>
            </p:cNvPr>
            <p:cNvSpPr/>
            <p:nvPr/>
          </p:nvSpPr>
          <p:spPr>
            <a:xfrm>
              <a:off x="338118" y="743258"/>
              <a:ext cx="3398504" cy="577541"/>
            </a:xfrm>
            <a:prstGeom prst="rect">
              <a:avLst/>
            </a:prstGeom>
            <a:solidFill>
              <a:schemeClr val="bg1"/>
            </a:solidFill>
            <a:ln w="31750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6557063-1C83-6E8E-4BC1-C4AE812D38FF}"/>
              </a:ext>
            </a:extLst>
          </p:cNvPr>
          <p:cNvSpPr/>
          <p:nvPr/>
        </p:nvSpPr>
        <p:spPr>
          <a:xfrm>
            <a:off x="0" y="0"/>
            <a:ext cx="9144000" cy="716948"/>
          </a:xfrm>
          <a:prstGeom prst="rect">
            <a:avLst/>
          </a:prstGeom>
          <a:solidFill>
            <a:schemeClr val="accent1"/>
          </a:solidFill>
          <a:ln w="317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0B8D481-2057-890C-3426-41A628F5A0CC}"/>
              </a:ext>
            </a:extLst>
          </p:cNvPr>
          <p:cNvSpPr txBox="1"/>
          <p:nvPr/>
        </p:nvSpPr>
        <p:spPr>
          <a:xfrm>
            <a:off x="7368024" y="4932811"/>
            <a:ext cx="177597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出典：財務省「日本の財政関係資料」（令和</a:t>
            </a:r>
            <a:r>
              <a:rPr kumimoji="1"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4</a:t>
            </a: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月）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2D361CCE-20DD-01D0-53C7-727A865F12A5}"/>
              </a:ext>
            </a:extLst>
          </p:cNvPr>
          <p:cNvSpPr/>
          <p:nvPr/>
        </p:nvSpPr>
        <p:spPr>
          <a:xfrm>
            <a:off x="236518" y="18077"/>
            <a:ext cx="8224836" cy="725182"/>
          </a:xfrm>
          <a:prstGeom prst="rect">
            <a:avLst/>
          </a:prstGeom>
          <a:noFill/>
          <a:ln w="50800" cap="rnd" cmpd="sng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3200" b="1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ヒラギノ角ゴ ProN W6"/>
              </a:rPr>
              <a:t>増大する社会保障給付</a:t>
            </a:r>
            <a:endParaRPr lang="en-US" altLang="ja-JP" sz="3200" b="1" dirty="0">
              <a:solidFill>
                <a:srgbClr val="FFFFFF"/>
              </a:solidFill>
              <a:latin typeface="Meiryo UI" panose="020B0604030504040204" pitchFamily="50" charset="-128"/>
              <a:ea typeface="Meiryo UI" panose="020B0604030504040204" pitchFamily="50" charset="-128"/>
              <a:cs typeface="ヒラギノ角ゴ ProN W6"/>
            </a:endParaRP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60E3276A-7E85-AAD6-26CD-CB3BCDB76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56911" y="6434475"/>
            <a:ext cx="2133600" cy="365125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B76553B-32E2-D644-9CD0-56FDA882EB90}" type="slidenum">
              <a:rPr kumimoji="1" lang="ja-JP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333213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1EB4CCB-16D8-D270-5EE6-BA6322ED663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DD9A3058-1603-13F4-9987-2207C2A5E95A}"/>
              </a:ext>
            </a:extLst>
          </p:cNvPr>
          <p:cNvSpPr/>
          <p:nvPr/>
        </p:nvSpPr>
        <p:spPr>
          <a:xfrm>
            <a:off x="0" y="0"/>
            <a:ext cx="9144000" cy="716948"/>
          </a:xfrm>
          <a:prstGeom prst="rect">
            <a:avLst/>
          </a:prstGeom>
          <a:solidFill>
            <a:schemeClr val="accent1"/>
          </a:solidFill>
          <a:ln w="317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B2BDA3D-D826-D4CA-20F1-16BDE18DFAA8}"/>
              </a:ext>
            </a:extLst>
          </p:cNvPr>
          <p:cNvSpPr txBox="1"/>
          <p:nvPr/>
        </p:nvSpPr>
        <p:spPr>
          <a:xfrm>
            <a:off x="3846056" y="6434475"/>
            <a:ext cx="48550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出典：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厚生労働省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HP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「我が国の医療保険について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」（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2024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月現在）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1285CFC5-2303-5275-242E-82F068545ED1}"/>
              </a:ext>
            </a:extLst>
          </p:cNvPr>
          <p:cNvSpPr/>
          <p:nvPr/>
        </p:nvSpPr>
        <p:spPr>
          <a:xfrm>
            <a:off x="236518" y="18077"/>
            <a:ext cx="8224836" cy="725182"/>
          </a:xfrm>
          <a:prstGeom prst="rect">
            <a:avLst/>
          </a:prstGeom>
          <a:noFill/>
          <a:ln w="50800" cap="rnd" cmpd="sng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3200" b="1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ヒラギノ角ゴ ProN W6"/>
              </a:rPr>
              <a:t>日本の医療保険</a:t>
            </a:r>
            <a:endParaRPr lang="en-US" altLang="ja-JP" sz="3200" b="1" dirty="0">
              <a:solidFill>
                <a:srgbClr val="FFFFFF"/>
              </a:solidFill>
              <a:latin typeface="Meiryo UI" panose="020B0604030504040204" pitchFamily="50" charset="-128"/>
              <a:ea typeface="Meiryo UI" panose="020B0604030504040204" pitchFamily="50" charset="-128"/>
              <a:cs typeface="ヒラギノ角ゴ ProN W6"/>
            </a:endParaRP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A4A13D0E-4B56-C639-2613-EC0A246EFA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56911" y="6434475"/>
            <a:ext cx="2133600" cy="365125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B76553B-32E2-D644-9CD0-56FDA882EB90}" type="slidenum">
              <a:rPr kumimoji="1" lang="ja-JP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6D2CCDF0-8CE3-96B8-5D61-52E79003B6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505" y="808618"/>
            <a:ext cx="8839006" cy="5552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79447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7A23633B-0870-0023-703D-62A4B451E927}"/>
              </a:ext>
            </a:extLst>
          </p:cNvPr>
          <p:cNvSpPr/>
          <p:nvPr/>
        </p:nvSpPr>
        <p:spPr>
          <a:xfrm>
            <a:off x="0" y="0"/>
            <a:ext cx="9144000" cy="716948"/>
          </a:xfrm>
          <a:prstGeom prst="rect">
            <a:avLst/>
          </a:prstGeom>
          <a:solidFill>
            <a:schemeClr val="accent1"/>
          </a:solidFill>
          <a:ln w="317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1BFB5FAE-3A26-D697-38C4-143F64B1AE18}"/>
              </a:ext>
            </a:extLst>
          </p:cNvPr>
          <p:cNvSpPr/>
          <p:nvPr/>
        </p:nvSpPr>
        <p:spPr>
          <a:xfrm>
            <a:off x="109974" y="0"/>
            <a:ext cx="9034026" cy="725182"/>
          </a:xfrm>
          <a:prstGeom prst="rect">
            <a:avLst/>
          </a:prstGeom>
          <a:noFill/>
          <a:ln w="50800" cap="rnd" cmpd="sng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200" b="1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ヒラギノ角ゴ ProN W6"/>
              </a:rPr>
              <a:t>主な国の給付（社会保障支出）と負担（国民負担率）のバランス</a:t>
            </a:r>
            <a:endParaRPr lang="en-US" altLang="ja-JP" sz="2200" b="1" dirty="0">
              <a:solidFill>
                <a:srgbClr val="FFFFFF"/>
              </a:solidFill>
              <a:latin typeface="Meiryo UI" panose="020B0604030504040204" pitchFamily="50" charset="-128"/>
              <a:ea typeface="Meiryo UI" panose="020B0604030504040204" pitchFamily="50" charset="-128"/>
              <a:cs typeface="ヒラギノ角ゴ ProN W6"/>
            </a:endParaRPr>
          </a:p>
          <a:p>
            <a:r>
              <a:rPr lang="ja-JP" altLang="en-US" sz="2200" b="1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ヒラギノ角ゴ ProN W6"/>
              </a:rPr>
              <a:t>（</a:t>
            </a:r>
            <a:r>
              <a:rPr lang="en-US" altLang="ja-JP" sz="2000" b="1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ヒラギノ角ゴ ProN W6"/>
              </a:rPr>
              <a:t>GDP</a:t>
            </a:r>
            <a:r>
              <a:rPr lang="ja-JP" altLang="en-US" sz="2000" b="1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ヒラギノ角ゴ ProN W6"/>
              </a:rPr>
              <a:t>比）</a:t>
            </a:r>
            <a:r>
              <a:rPr lang="en-US" altLang="ja-JP" sz="2000" b="1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ヒラギノ角ゴ ProN W6"/>
              </a:rPr>
              <a:t>【2015】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01EE8C4E-59EC-C582-30A4-51EA0A991C43}"/>
              </a:ext>
            </a:extLst>
          </p:cNvPr>
          <p:cNvSpPr txBox="1"/>
          <p:nvPr/>
        </p:nvSpPr>
        <p:spPr>
          <a:xfrm>
            <a:off x="6962503" y="5595970"/>
            <a:ext cx="204651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出典：財務省「これからの日本のために財政を考える」（令和</a:t>
            </a:r>
            <a:r>
              <a:rPr kumimoji="1"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kumimoji="1"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月）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4A45F7E8-0CDA-3637-0ADE-87A44B6A89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46146" y="6492875"/>
            <a:ext cx="2133600" cy="365125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B76553B-32E2-D644-9CD0-56FDA882EB90}" type="slidenum">
              <a:rPr kumimoji="1" lang="ja-JP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pic>
        <p:nvPicPr>
          <p:cNvPr id="5" name="図 4" descr="グラフィカル ユーザー インターフェイス が含まれている画像&#10;&#10;自動的に生成された説明">
            <a:extLst>
              <a:ext uri="{FF2B5EF4-FFF2-40B4-BE49-F238E27FC236}">
                <a16:creationId xmlns:a16="http://schemas.microsoft.com/office/drawing/2014/main" id="{CDB1ADF2-C801-6405-260A-6F6BE60D524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336" b="29397"/>
          <a:stretch/>
        </p:blipFill>
        <p:spPr>
          <a:xfrm>
            <a:off x="953590" y="792050"/>
            <a:ext cx="5696975" cy="6065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4243336"/>
      </p:ext>
    </p:extLst>
  </p:cSld>
  <p:clrMapOvr>
    <a:masterClrMapping/>
  </p:clrMapOvr>
</p:sld>
</file>

<file path=ppt/theme/theme1.xml><?xml version="1.0" encoding="utf-8"?>
<a:theme xmlns:a="http://schemas.openxmlformats.org/drawingml/2006/main" name="2_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31750">
          <a:solidFill>
            <a:schemeClr val="tx1"/>
          </a:solidFill>
        </a:ln>
        <a:effectLst/>
      </a:spPr>
      <a:bodyPr rtlCol="0" anchor="ctr"/>
      <a:lstStyle>
        <a:defPPr algn="ctr">
          <a:defRPr kumimoji="1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1433</TotalTime>
  <Words>158</Words>
  <Application>Microsoft Office PowerPoint</Application>
  <PresentationFormat>画面に合わせる (4:3)</PresentationFormat>
  <Paragraphs>19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2" baseType="lpstr">
      <vt:lpstr>Meiryo UI</vt:lpstr>
      <vt:lpstr>ヒラギノ丸ゴ Pro W4</vt:lpstr>
      <vt:lpstr>游ゴシック</vt:lpstr>
      <vt:lpstr>Arial</vt:lpstr>
      <vt:lpstr>Calibri</vt:lpstr>
      <vt:lpstr>2_ホワイト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生命保険文化センター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窪田 陸</dc:creator>
  <cp:lastModifiedBy>長谷 実里</cp:lastModifiedBy>
  <cp:revision>87</cp:revision>
  <cp:lastPrinted>2020-03-10T04:15:44Z</cp:lastPrinted>
  <dcterms:created xsi:type="dcterms:W3CDTF">2020-01-08T02:02:56Z</dcterms:created>
  <dcterms:modified xsi:type="dcterms:W3CDTF">2024-02-26T00:58:33Z</dcterms:modified>
</cp:coreProperties>
</file>