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1" r:id="rId2"/>
    <p:sldId id="402" r:id="rId3"/>
    <p:sldId id="403" r:id="rId4"/>
    <p:sldId id="455" r:id="rId5"/>
    <p:sldId id="283" r:id="rId6"/>
    <p:sldId id="285" r:id="rId7"/>
    <p:sldId id="451" r:id="rId8"/>
    <p:sldId id="258" r:id="rId9"/>
    <p:sldId id="458" r:id="rId10"/>
    <p:sldId id="460" r:id="rId11"/>
    <p:sldId id="459" r:id="rId12"/>
    <p:sldId id="461" r:id="rId13"/>
    <p:sldId id="464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2225"/>
          </c:spPr>
          <c:dPt>
            <c:idx val="0"/>
            <c:bubble3D val="0"/>
            <c:spPr>
              <a:solidFill>
                <a:srgbClr val="CC99FF"/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E0-4A1E-B372-2E1AFE4108F2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E0-4A1E-B372-2E1AFE4108F2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E0-4A1E-B372-2E1AFE4108F2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E0-4A1E-B372-2E1AFE4108F2}"/>
              </c:ext>
            </c:extLst>
          </c:dPt>
          <c:dPt>
            <c:idx val="4"/>
            <c:bubble3D val="0"/>
            <c:spPr>
              <a:solidFill>
                <a:srgbClr val="CC9900"/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E0-4A1E-B372-2E1AFE4108F2}"/>
              </c:ext>
            </c:extLst>
          </c:dPt>
          <c:dPt>
            <c:idx val="5"/>
            <c:bubble3D val="0"/>
            <c:explosion val="3"/>
            <c:spPr>
              <a:solidFill>
                <a:srgbClr val="FF5050"/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E0-4A1E-B372-2E1AFE4108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E0-4A1E-B372-2E1AFE4108F2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AE0-4A1E-B372-2E1AFE4108F2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AE0-4A1E-B372-2E1AFE4108F2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AE0-4A1E-B372-2E1AFE4108F2}"/>
                </c:ext>
              </c:extLst>
            </c:dLbl>
            <c:dLbl>
              <c:idx val="4"/>
              <c:layout>
                <c:manualLayout>
                  <c:x val="-0.1405001646647594"/>
                  <c:y val="-0.1817928695821805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E0-4A1E-B372-2E1AFE4108F2}"/>
                </c:ext>
              </c:extLst>
            </c:dLbl>
            <c:dLbl>
              <c:idx val="5"/>
              <c:layout>
                <c:manualLayout>
                  <c:x val="-0.22653378534387855"/>
                  <c:y val="-0.199314698553729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01491B-2F96-40BC-9E2B-4D5E72127CCA}" type="CATEGORYNAME">
                      <a:rPr lang="ja-JP" altLang="en-US" sz="2000"/>
                      <a:pPr>
                        <a:defRPr sz="2500"/>
                      </a:pPr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D44AFC71-9513-4D0C-BD30-B9A2AD1107FA}" type="PERCENTAGE">
                      <a:rPr lang="en-US" altLang="ja-JP" sz="2000" baseline="0"/>
                      <a:pPr>
                        <a:defRPr sz="2500"/>
                      </a:pPr>
                      <a:t>[パーセンテージ]</a:t>
                    </a:fld>
                    <a:endParaRPr lang="ja-JP" altLang="en-US" sz="20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70420593764276"/>
                      <c:h val="0.319232998624584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AE0-4A1E-B372-2E1AFE4108F2}"/>
                </c:ext>
              </c:extLst>
            </c:dLbl>
            <c:dLbl>
              <c:idx val="6"/>
              <c:layout>
                <c:manualLayout>
                  <c:x val="0.21249285269060897"/>
                  <c:y val="0.154559989550108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7D55C4-9777-4EAB-B9C5-7A39169B6536}" type="CATEGORYNAME">
                      <a:rPr lang="ja-JP" altLang="en-US" sz="1800"/>
                      <a:pPr>
                        <a:defRPr sz="1500"/>
                      </a:pPr>
                      <a:t>[分類名]</a:t>
                    </a:fld>
                    <a:r>
                      <a:rPr lang="ja-JP" altLang="en-US" sz="1800" baseline="0" dirty="0"/>
                      <a:t>
</a:t>
                    </a:r>
                    <a:fld id="{16C62A45-CF90-4A8B-98DC-3E87AEBF056B}" type="PERCENTAGE">
                      <a:rPr lang="en-US" altLang="ja-JP" sz="1800" baseline="0"/>
                      <a:pPr>
                        <a:defRPr sz="1500"/>
                      </a:pPr>
                      <a:t>[パーセンテージ]</a:t>
                    </a:fld>
                    <a:endParaRPr lang="ja-JP" altLang="en-US" sz="18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24011722413202"/>
                      <c:h val="0.31969684144309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AE0-4A1E-B372-2E1AFE4108F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(2)'!$C$5:$C$11</c:f>
              <c:strCache>
                <c:ptCount val="7"/>
                <c:pt idx="5">
                  <c:v>正規雇用</c:v>
                </c:pt>
                <c:pt idx="6">
                  <c:v>非正規雇用</c:v>
                </c:pt>
              </c:strCache>
            </c:strRef>
          </c:cat>
          <c:val>
            <c:numRef>
              <c:f>'Sheet1 (2)'!$D$5:$D$11</c:f>
              <c:numCache>
                <c:formatCode>General</c:formatCode>
                <c:ptCount val="7"/>
                <c:pt idx="5">
                  <c:v>3588</c:v>
                </c:pt>
                <c:pt idx="6">
                  <c:v>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E0-4A1E-B372-2E1AFE4108F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solidFill>
            <a:schemeClr val="bg1"/>
          </a:solidFill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0CFA-0CD1-42B4-AECA-C928E165C69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D673-6F75-4621-BB40-966325330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18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74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C7304-76CF-AB31-60B0-0770DA9F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EB261C-B750-4A93-2BE8-A909D7570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BC33E4-C2F1-1F3F-4822-972DB9266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259EC6-2BBF-CA6A-5B2F-389EDC5EB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6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FACD5-A967-4A83-8A14-DF7AE70A8E4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6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6DE02-0819-48D1-9DE2-B2396E094A0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1D60-17BC-46AA-B54F-63AD4BE6060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2A890-E4E3-4E6F-949D-FF26D7E94CF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63FED-5B55-4269-99C9-5B809EBFD876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9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89C93-66F4-466D-B408-D40FC84D19A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D673D-BB4F-4951-A201-DA6BA5368A5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0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CBB2D-1E3D-43A9-9BFD-FBDEAD5DB914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247DF-AB49-4AB8-9B3A-E4911527DD20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27D89-632E-4B31-808C-0016B89C495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323D-AB3E-4D8D-A971-0CAC3138DEA0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7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ABCD4-3423-4369-8EB2-CB7864119FC4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2024/2/22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「働き方・キャリア」に関する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E1470A-7874-5B64-CCA6-0D2033D5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88741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0D5B4E52-2E74-C80E-0A5A-C6839E77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6" y="884959"/>
            <a:ext cx="8353582" cy="42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F58E0-E32B-BEF4-2997-D6F195D9FE9C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white">
          <a:xfrm>
            <a:off x="0" y="120255"/>
            <a:ext cx="986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 </a:t>
            </a: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単身の勤労者世帯の家計状況は？</a:t>
            </a:r>
            <a:endParaRPr kumimoji="1" lang="en-US" altLang="ja-JP" sz="2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538" y="6564476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＊総務省「家計調査年報」（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58A026-5B89-01AE-09B2-6B6269F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6134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10</a:t>
            </a:fld>
            <a:endParaRPr kumimoji="1" lang="ja-JP" altLang="en-US" sz="18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265B972-4CFB-1B08-1FB4-358996960DDE}"/>
              </a:ext>
            </a:extLst>
          </p:cNvPr>
          <p:cNvSpPr/>
          <p:nvPr/>
        </p:nvSpPr>
        <p:spPr>
          <a:xfrm>
            <a:off x="5956078" y="3009633"/>
            <a:ext cx="2492440" cy="8387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B6D8733-6128-9027-29D5-409B02CDC9CE}"/>
              </a:ext>
            </a:extLst>
          </p:cNvPr>
          <p:cNvGrpSpPr/>
          <p:nvPr/>
        </p:nvGrpSpPr>
        <p:grpSpPr>
          <a:xfrm>
            <a:off x="431538" y="5239826"/>
            <a:ext cx="8280920" cy="1297103"/>
            <a:chOff x="431538" y="5195895"/>
            <a:chExt cx="8280920" cy="1297103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CEECEC50-525B-142C-EBD1-832A6AF1E328}"/>
                </a:ext>
              </a:extLst>
            </p:cNvPr>
            <p:cNvSpPr/>
            <p:nvPr/>
          </p:nvSpPr>
          <p:spPr>
            <a:xfrm>
              <a:off x="431538" y="5195895"/>
              <a:ext cx="8280920" cy="12971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1DCAADF-26AF-FB6D-CE2F-E153E6BA6D40}"/>
                </a:ext>
              </a:extLst>
            </p:cNvPr>
            <p:cNvSpPr txBox="1"/>
            <p:nvPr/>
          </p:nvSpPr>
          <p:spPr>
            <a:xfrm>
              <a:off x="600228" y="5273933"/>
              <a:ext cx="79435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実収入から非消費支出（税・社会保険料等）を差し引いた可処分所得約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30.2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万円に対して、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消費支出は約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17.8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万円で約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12.4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万円の黒字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となりました（前年は約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12.0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万円の黒字）。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5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419F3D51-88E6-C81A-92B0-C78C620D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8" y="1012556"/>
            <a:ext cx="8798044" cy="33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F58E0-E32B-BEF4-2997-D6F195D9FE9C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white">
          <a:xfrm>
            <a:off x="172978" y="103800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老後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高齢夫婦無職世帯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の家計状況は？</a:t>
            </a:r>
            <a:endParaRPr kumimoji="1" lang="en-US" altLang="ja-JP" sz="2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58A026-5B89-01AE-09B2-6B6269F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6134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11</a:t>
            </a:fld>
            <a:endParaRPr kumimoji="1" lang="ja-JP" altLang="en-US" sz="18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F75093D-9F5E-85EA-A80C-20D307C09299}"/>
              </a:ext>
            </a:extLst>
          </p:cNvPr>
          <p:cNvSpPr/>
          <p:nvPr/>
        </p:nvSpPr>
        <p:spPr>
          <a:xfrm>
            <a:off x="7857162" y="1454637"/>
            <a:ext cx="650603" cy="7296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FD1A606-AB2A-A248-7056-1045C224E793}"/>
              </a:ext>
            </a:extLst>
          </p:cNvPr>
          <p:cNvGrpSpPr/>
          <p:nvPr/>
        </p:nvGrpSpPr>
        <p:grpSpPr>
          <a:xfrm>
            <a:off x="431538" y="4708640"/>
            <a:ext cx="8280920" cy="1668009"/>
            <a:chOff x="431538" y="5265764"/>
            <a:chExt cx="8280920" cy="198461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1475117A-40D2-71A7-EC80-3A287E664FCE}"/>
                </a:ext>
              </a:extLst>
            </p:cNvPr>
            <p:cNvSpPr/>
            <p:nvPr/>
          </p:nvSpPr>
          <p:spPr>
            <a:xfrm>
              <a:off x="431538" y="5265764"/>
              <a:ext cx="8280920" cy="1952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3108250-57BC-8C6E-EF7D-C02DECD5983E}"/>
                </a:ext>
              </a:extLst>
            </p:cNvPr>
            <p:cNvSpPr txBox="1"/>
            <p:nvPr/>
          </p:nvSpPr>
          <p:spPr>
            <a:xfrm>
              <a:off x="600228" y="5382781"/>
              <a:ext cx="7943539" cy="1867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高齢夫婦無職世帯の実収入から非消費支出（税・社会保険料等）を差し引いた可処分所得は約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21.4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万円でした。一方、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消費支出は約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23.7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万円で、約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2.2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万円の不足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となりました（前年は約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1.8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万円の不足） 。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48B7628-72C5-A350-7A51-CDCB711B82DA}"/>
              </a:ext>
            </a:extLst>
          </p:cNvPr>
          <p:cNvSpPr txBox="1"/>
          <p:nvPr/>
        </p:nvSpPr>
        <p:spPr>
          <a:xfrm>
            <a:off x="431538" y="6474998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＊総務省「家計調査年報」（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D8359433-CAB7-18C4-9364-EF2AB7ED4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4389051"/>
            <a:ext cx="198998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8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74C79E13-416B-985E-151C-D9E4161C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9" y="993633"/>
            <a:ext cx="8893201" cy="313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F58E0-E32B-BEF4-2997-D6F195D9FE9C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58A026-5B89-01AE-09B2-6B6269F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6134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12</a:t>
            </a:fld>
            <a:endParaRPr kumimoji="1" lang="ja-JP" altLang="en-US" sz="18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F75093D-9F5E-85EA-A80C-20D307C09299}"/>
              </a:ext>
            </a:extLst>
          </p:cNvPr>
          <p:cNvSpPr/>
          <p:nvPr/>
        </p:nvSpPr>
        <p:spPr>
          <a:xfrm>
            <a:off x="7426597" y="1440411"/>
            <a:ext cx="1203053" cy="7296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FD1A606-AB2A-A248-7056-1045C224E793}"/>
              </a:ext>
            </a:extLst>
          </p:cNvPr>
          <p:cNvGrpSpPr/>
          <p:nvPr/>
        </p:nvGrpSpPr>
        <p:grpSpPr>
          <a:xfrm>
            <a:off x="431538" y="4708640"/>
            <a:ext cx="8280920" cy="1668009"/>
            <a:chOff x="431538" y="5265764"/>
            <a:chExt cx="8280920" cy="198461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1475117A-40D2-71A7-EC80-3A287E664FCE}"/>
                </a:ext>
              </a:extLst>
            </p:cNvPr>
            <p:cNvSpPr/>
            <p:nvPr/>
          </p:nvSpPr>
          <p:spPr>
            <a:xfrm>
              <a:off x="431538" y="5265764"/>
              <a:ext cx="8280920" cy="1952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3108250-57BC-8C6E-EF7D-C02DECD5983E}"/>
                </a:ext>
              </a:extLst>
            </p:cNvPr>
            <p:cNvSpPr txBox="1"/>
            <p:nvPr/>
          </p:nvSpPr>
          <p:spPr>
            <a:xfrm>
              <a:off x="600228" y="5382781"/>
              <a:ext cx="7943539" cy="1867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高齢単身無職世帯の実収入から非消費支出（税・社会保険料等）を差し引いた可処分所得は約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12.3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万円でした。一方、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消費支出は約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14.3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万円で、約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2.0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万円の不足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となりました（前年は約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千円の不足） 。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48B7628-72C5-A350-7A51-CDCB711B82DA}"/>
              </a:ext>
            </a:extLst>
          </p:cNvPr>
          <p:cNvSpPr txBox="1"/>
          <p:nvPr/>
        </p:nvSpPr>
        <p:spPr>
          <a:xfrm>
            <a:off x="431538" y="6474998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＊総務省「家計調査年報」（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5B1F70-EDBC-8150-F75B-55FCB78B6506}"/>
              </a:ext>
            </a:extLst>
          </p:cNvPr>
          <p:cNvSpPr txBox="1"/>
          <p:nvPr/>
        </p:nvSpPr>
        <p:spPr bwMode="white">
          <a:xfrm>
            <a:off x="190840" y="120742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老後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高齢単身無職世帯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の家計状況は？</a:t>
            </a:r>
            <a:endParaRPr kumimoji="1" lang="en-US" altLang="ja-JP" sz="2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74F3C953-5CAA-1322-03C0-2A2F0E60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0479"/>
            <a:ext cx="2065337" cy="17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B987-6D7D-41C3-56A9-75C3D078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0DCF7D4-711B-7D15-3F89-9BAD3417CFE9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709C37-6EE3-44C7-1B67-7E0ED6F2EA88}"/>
              </a:ext>
            </a:extLst>
          </p:cNvPr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C95E7FE-37D6-6C8B-DD59-07D47C12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7757" y="6462115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13</a:t>
            </a:fld>
            <a:endParaRPr kumimoji="1" lang="ja-JP" altLang="en-US" sz="18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A15B36B-4937-F078-8894-3AF6B51C4344}"/>
              </a:ext>
            </a:extLst>
          </p:cNvPr>
          <p:cNvSpPr/>
          <p:nvPr/>
        </p:nvSpPr>
        <p:spPr>
          <a:xfrm>
            <a:off x="0" y="0"/>
            <a:ext cx="987384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子どもを産んだら仕事はどうなる？</a:t>
            </a:r>
            <a:endParaRPr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D55E6231-83F7-CA59-43C4-FDF64ECD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" y="725182"/>
            <a:ext cx="8418921" cy="34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BBD34C16-18C5-43AC-7A06-E2E55421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4285548"/>
            <a:ext cx="8703733" cy="21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0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 bwMode="white">
          <a:xfrm>
            <a:off x="395537" y="107921"/>
            <a:ext cx="835292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働く目的について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536" y="6355273"/>
            <a:ext cx="7147116" cy="27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　回答者：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歳以上の日本国籍を有する者　＊内閣府「国民生活に関する世論調査」（令和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B6E56E4-FA58-4445-A2DE-6774267104EB}"/>
              </a:ext>
            </a:extLst>
          </p:cNvPr>
          <p:cNvSpPr txBox="1"/>
          <p:nvPr/>
        </p:nvSpPr>
        <p:spPr>
          <a:xfrm>
            <a:off x="232780" y="1044738"/>
            <a:ext cx="8678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「働く目的」は、お金を稼ぐため、社会の一員として務めを果たすため、自分の才能や能力を発揮するためなど人それぞれ違います。 自分自身の働く目的について考えてみましょう。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90064" y="6421469"/>
            <a:ext cx="2133600" cy="365125"/>
          </a:xfrm>
        </p:spPr>
        <p:txBody>
          <a:bodyPr/>
          <a:lstStyle/>
          <a:p>
            <a:pPr defTabSz="457200">
              <a:defRPr/>
            </a:pPr>
            <a:fld id="{7B76553B-32E2-D644-9CD0-56FDA882EB90}" type="slidenum">
              <a:rPr lang="ja-JP" altLang="en-US" sz="1800" smtClean="0"/>
              <a:pPr defTabSz="457200">
                <a:defRPr/>
              </a:pPr>
              <a:t>2</a:t>
            </a:fld>
            <a:endParaRPr lang="ja-JP" altLang="en-US" sz="1800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480D85D-0FCD-3489-9891-F9BB06AAF170}"/>
              </a:ext>
            </a:extLst>
          </p:cNvPr>
          <p:cNvGrpSpPr/>
          <p:nvPr/>
        </p:nvGrpSpPr>
        <p:grpSpPr>
          <a:xfrm>
            <a:off x="395536" y="3263764"/>
            <a:ext cx="8944282" cy="2325587"/>
            <a:chOff x="210508" y="2619326"/>
            <a:chExt cx="8944282" cy="2325587"/>
          </a:xfrm>
        </p:grpSpPr>
        <p:pic>
          <p:nvPicPr>
            <p:cNvPr id="44" name="図 43" descr="図形, 四角形&#10;&#10;自動的に生成された説明">
              <a:extLst>
                <a:ext uri="{FF2B5EF4-FFF2-40B4-BE49-F238E27FC236}">
                  <a16:creationId xmlns:a16="http://schemas.microsoft.com/office/drawing/2014/main" id="{BF78A37B-2F19-F011-4B0C-D8E9C979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08" y="2619326"/>
              <a:ext cx="8518325" cy="684000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CDA834A-6FAA-52DD-A338-2950B6394C39}"/>
                </a:ext>
              </a:extLst>
            </p:cNvPr>
            <p:cNvSpPr txBox="1"/>
            <p:nvPr/>
          </p:nvSpPr>
          <p:spPr>
            <a:xfrm>
              <a:off x="7925008" y="4623991"/>
              <a:ext cx="972592" cy="32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5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無回答</a:t>
              </a:r>
              <a:endParaRPr kumimoji="1"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4D7C2C5-C805-6830-706E-4DBE7D6C61F8}"/>
                </a:ext>
              </a:extLst>
            </p:cNvPr>
            <p:cNvSpPr txBox="1"/>
            <p:nvPr/>
          </p:nvSpPr>
          <p:spPr>
            <a:xfrm>
              <a:off x="3851920" y="3973696"/>
              <a:ext cx="3672408" cy="34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5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自分の才能や能力を発揮するために働く</a:t>
              </a:r>
              <a:endParaRPr kumimoji="1"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853E3750-0257-7B9A-34E9-133742D7DC60}"/>
                </a:ext>
              </a:extLst>
            </p:cNvPr>
            <p:cNvSpPr txBox="1"/>
            <p:nvPr/>
          </p:nvSpPr>
          <p:spPr>
            <a:xfrm>
              <a:off x="5622962" y="4333945"/>
              <a:ext cx="2454964" cy="32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5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生きがいをみつけるために働く</a:t>
              </a:r>
              <a:endParaRPr kumimoji="1"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CD5C7C14-3FA2-C449-80B7-772CA53C71AD}"/>
                </a:ext>
              </a:extLst>
            </p:cNvPr>
            <p:cNvCxnSpPr>
              <a:cxnSpLocks/>
            </p:cNvCxnSpPr>
            <p:nvPr/>
          </p:nvCxnSpPr>
          <p:spPr>
            <a:xfrm>
              <a:off x="6780801" y="3346975"/>
              <a:ext cx="0" cy="66158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CACBC78-7330-8B7F-E991-40C6CAF5D424}"/>
                </a:ext>
              </a:extLst>
            </p:cNvPr>
            <p:cNvSpPr txBox="1"/>
            <p:nvPr/>
          </p:nvSpPr>
          <p:spPr>
            <a:xfrm>
              <a:off x="1521140" y="3558302"/>
              <a:ext cx="4176464" cy="32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kumimoji="1" lang="ja-JP" altLang="en-US" sz="15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社会の一員として、務めを果たすために働く</a:t>
              </a:r>
              <a:endParaRPr kumimoji="1"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50" name="カギ線コネクタ 4">
              <a:extLst>
                <a:ext uri="{FF2B5EF4-FFF2-40B4-BE49-F238E27FC236}">
                  <a16:creationId xmlns:a16="http://schemas.microsoft.com/office/drawing/2014/main" id="{AB5B2994-8985-882F-F788-35C817B538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21569" y="3362050"/>
              <a:ext cx="377593" cy="347443"/>
            </a:xfrm>
            <a:prstGeom prst="bentConnector2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31B57603-1E2D-8037-A81D-00EAA2AC8D2D}"/>
                </a:ext>
              </a:extLst>
            </p:cNvPr>
            <p:cNvSpPr txBox="1"/>
            <p:nvPr/>
          </p:nvSpPr>
          <p:spPr>
            <a:xfrm>
              <a:off x="1151206" y="2818526"/>
              <a:ext cx="3456384" cy="36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ja-JP" altLang="en-US" sz="15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お金を得るために働く</a:t>
              </a:r>
              <a:r>
                <a:rPr kumimoji="1" lang="en-US" altLang="ja-JP" sz="15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63.3</a:t>
              </a:r>
              <a:r>
                <a:rPr lang="en-US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%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43D229AB-510E-A92E-C28B-C03352FF9868}"/>
                </a:ext>
              </a:extLst>
            </p:cNvPr>
            <p:cNvSpPr txBox="1"/>
            <p:nvPr/>
          </p:nvSpPr>
          <p:spPr>
            <a:xfrm>
              <a:off x="5406958" y="2818526"/>
              <a:ext cx="1157749" cy="36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11.0</a:t>
              </a:r>
              <a:r>
                <a:rPr lang="en-US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%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797E87A-CFE2-BF55-895A-B89EB6C115E7}"/>
                </a:ext>
              </a:extLst>
            </p:cNvPr>
            <p:cNvSpPr txBox="1"/>
            <p:nvPr/>
          </p:nvSpPr>
          <p:spPr>
            <a:xfrm>
              <a:off x="6201927" y="2818526"/>
              <a:ext cx="1157749" cy="36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6.7</a:t>
              </a:r>
              <a:r>
                <a:rPr lang="en-US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%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99AAAAC-8CF4-8008-2797-CCFF5D3B48BD}"/>
                </a:ext>
              </a:extLst>
            </p:cNvPr>
            <p:cNvSpPr txBox="1"/>
            <p:nvPr/>
          </p:nvSpPr>
          <p:spPr>
            <a:xfrm>
              <a:off x="7083801" y="2818526"/>
              <a:ext cx="1157749" cy="36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14.1</a:t>
              </a:r>
              <a:r>
                <a:rPr lang="en-US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%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15058C7-5B9C-E20C-186C-120FD53E16C9}"/>
                </a:ext>
              </a:extLst>
            </p:cNvPr>
            <p:cNvSpPr txBox="1"/>
            <p:nvPr/>
          </p:nvSpPr>
          <p:spPr>
            <a:xfrm>
              <a:off x="7997041" y="2818526"/>
              <a:ext cx="1157749" cy="36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4.9</a:t>
              </a:r>
              <a:r>
                <a:rPr lang="en-US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%</a:t>
              </a: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F29F9E3D-8752-07A0-EE79-D8681D6CC65F}"/>
                </a:ext>
              </a:extLst>
            </p:cNvPr>
            <p:cNvCxnSpPr>
              <a:cxnSpLocks/>
            </p:cNvCxnSpPr>
            <p:nvPr/>
          </p:nvCxnSpPr>
          <p:spPr>
            <a:xfrm>
              <a:off x="7671836" y="3363143"/>
              <a:ext cx="0" cy="100196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7A88B452-8465-5FE4-B335-85E7B02FE9B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014" y="3346975"/>
              <a:ext cx="0" cy="130789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285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white">
          <a:xfrm>
            <a:off x="395537" y="107921"/>
            <a:ext cx="835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働き方について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3" name="角丸四角形 32"/>
          <p:cNvSpPr/>
          <p:nvPr/>
        </p:nvSpPr>
        <p:spPr bwMode="gray">
          <a:xfrm>
            <a:off x="647244" y="1268760"/>
            <a:ext cx="2469443" cy="4392488"/>
          </a:xfrm>
          <a:prstGeom prst="roundRect">
            <a:avLst>
              <a:gd name="adj" fmla="val 4044"/>
            </a:avLst>
          </a:prstGeom>
          <a:solidFill>
            <a:srgbClr val="FBE9CE"/>
          </a:solidFill>
          <a:ln w="25400" cmpd="sng">
            <a:solidFill>
              <a:srgbClr val="EC8A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 bwMode="gray">
          <a:xfrm>
            <a:off x="3148467" y="1268760"/>
            <a:ext cx="2572634" cy="4392488"/>
          </a:xfrm>
          <a:prstGeom prst="roundRect">
            <a:avLst>
              <a:gd name="adj" fmla="val 4044"/>
            </a:avLst>
          </a:prstGeom>
          <a:solidFill>
            <a:srgbClr val="EAE2F0"/>
          </a:solidFill>
          <a:ln w="25400" cmpd="sng">
            <a:solidFill>
              <a:srgbClr val="A884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81107"/>
              </p:ext>
            </p:extLst>
          </p:nvPr>
        </p:nvGraphicFramePr>
        <p:xfrm>
          <a:off x="647244" y="1351064"/>
          <a:ext cx="2469443" cy="426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31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>
                          <a:solidFill>
                            <a:srgbClr val="EB802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正規雇用</a:t>
                      </a:r>
                      <a:endParaRPr kumimoji="1" lang="ja-JP" altLang="en-US" sz="2000" b="0" i="0" dirty="0">
                        <a:solidFill>
                          <a:srgbClr val="EB802A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一般的に、会社内で正社員と呼ばれ、期間の定めのない雇用契約で働いている。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80000" marT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加入義務あり</a:t>
                      </a:r>
                      <a:endParaRPr kumimoji="1" lang="ja-JP" altLang="en-US" sz="16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19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男　　　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4,740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  <a:endParaRPr kumimoji="1" lang="ja-JP" altLang="en-US" sz="16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女　　　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9,800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  <a:endParaRPr kumimoji="1" lang="ja-JP" altLang="en-US" sz="16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82939"/>
              </p:ext>
            </p:extLst>
          </p:nvPr>
        </p:nvGraphicFramePr>
        <p:xfrm>
          <a:off x="3110432" y="1344018"/>
          <a:ext cx="2610669" cy="4248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0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>
                          <a:solidFill>
                            <a:srgbClr val="8B619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非正規雇用</a:t>
                      </a:r>
                      <a:endParaRPr kumimoji="1" lang="ja-JP" altLang="en-US" sz="2000" b="0" i="0" dirty="0">
                        <a:solidFill>
                          <a:srgbClr val="8B619C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一般的に、契約社員やパートタイマー、</a:t>
                      </a:r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アルバイト、派遣社員の区分があり、期間を定めた雇用契約で働いている。</a:t>
                      </a:r>
                      <a:endParaRPr lang="en-US" altLang="ja-JP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正規雇用と比べて短い時間で働く場合もある。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一定の条件を満たせば</a:t>
                      </a:r>
                      <a:endParaRPr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加入義務あり</a:t>
                      </a:r>
                      <a:endParaRPr kumimoji="1" lang="ja-JP" altLang="en-US" sz="16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19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男　　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4,010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  <a:endParaRPr kumimoji="1" lang="ja-JP" altLang="en-US" sz="16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女　　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r>
                        <a:rPr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1,920</a:t>
                      </a:r>
                      <a:r>
                        <a:rPr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  <a:endParaRPr kumimoji="1" lang="ja-JP" altLang="en-US" sz="16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44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147921" y="1818536"/>
          <a:ext cx="467543" cy="379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644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　要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社会保険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41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生涯賃金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5CEE4F-4B41-4915-B7D7-5C15F99A2995}"/>
              </a:ext>
            </a:extLst>
          </p:cNvPr>
          <p:cNvSpPr txBox="1"/>
          <p:nvPr/>
        </p:nvSpPr>
        <p:spPr>
          <a:xfrm>
            <a:off x="147921" y="5942326"/>
            <a:ext cx="3857409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 生涯賃金は大学卒の数値。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＊労働政策研究・研修機構「ユースフル労働統計」（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144477"/>
              </p:ext>
            </p:extLst>
          </p:nvPr>
        </p:nvGraphicFramePr>
        <p:xfrm>
          <a:off x="5089839" y="2298876"/>
          <a:ext cx="4710786" cy="362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角丸四角形 15"/>
          <p:cNvSpPr/>
          <p:nvPr/>
        </p:nvSpPr>
        <p:spPr bwMode="gray">
          <a:xfrm>
            <a:off x="7517216" y="1432168"/>
            <a:ext cx="1501524" cy="844692"/>
          </a:xfrm>
          <a:prstGeom prst="roundRect">
            <a:avLst>
              <a:gd name="adj" fmla="val 4044"/>
            </a:avLst>
          </a:prstGeom>
          <a:solidFill>
            <a:srgbClr val="EAE2F0"/>
          </a:solidFill>
          <a:ln w="25400" cmpd="sng">
            <a:solidFill>
              <a:srgbClr val="A884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 bwMode="gray">
          <a:xfrm>
            <a:off x="5924417" y="1432168"/>
            <a:ext cx="1434971" cy="855700"/>
          </a:xfrm>
          <a:prstGeom prst="roundRect">
            <a:avLst>
              <a:gd name="adj" fmla="val 4044"/>
            </a:avLst>
          </a:prstGeom>
          <a:solidFill>
            <a:srgbClr val="FBE9CE"/>
          </a:solidFill>
          <a:ln w="25400" cmpd="sng">
            <a:solidFill>
              <a:srgbClr val="EC8A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58551"/>
              </p:ext>
            </p:extLst>
          </p:nvPr>
        </p:nvGraphicFramePr>
        <p:xfrm>
          <a:off x="5873134" y="1432168"/>
          <a:ext cx="1537535" cy="930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709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>
                          <a:solidFill>
                            <a:srgbClr val="EB802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正規雇用</a:t>
                      </a:r>
                      <a:endParaRPr kumimoji="1" lang="ja-JP" altLang="en-US" sz="2000" b="0" i="0" dirty="0">
                        <a:solidFill>
                          <a:srgbClr val="EB802A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3,597</a:t>
                      </a:r>
                      <a:r>
                        <a:rPr lang="ja-JP" alt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万人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80000" marT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3541"/>
              </p:ext>
            </p:extLst>
          </p:nvPr>
        </p:nvGraphicFramePr>
        <p:xfrm>
          <a:off x="7445232" y="1432168"/>
          <a:ext cx="1645491" cy="930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709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>
                          <a:solidFill>
                            <a:srgbClr val="8B619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非正規雇用</a:t>
                      </a:r>
                      <a:endParaRPr kumimoji="1" lang="ja-JP" altLang="en-US" sz="2000" b="0" i="0" dirty="0">
                        <a:solidFill>
                          <a:srgbClr val="8B619C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2,101</a:t>
                      </a:r>
                      <a:r>
                        <a:rPr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万人</a:t>
                      </a: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80000" marR="180000" marT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100876" y="6128466"/>
            <a:ext cx="3600400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＊総務省「労働力調査（基本集計）」（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04201" y="6421893"/>
            <a:ext cx="2133600" cy="365125"/>
          </a:xfrm>
        </p:spPr>
        <p:txBody>
          <a:bodyPr/>
          <a:lstStyle/>
          <a:p>
            <a:pPr defTabSz="457200">
              <a:defRPr/>
            </a:pPr>
            <a:fld id="{7B76553B-32E2-D644-9CD0-56FDA882EB90}" type="slidenum">
              <a:rPr lang="ja-JP" altLang="en-US" sz="1800" smtClean="0"/>
              <a:pPr defTabSz="457200">
                <a:defRPr/>
              </a:pPr>
              <a:t>3</a:t>
            </a:fld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282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62924" y="6373128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4</a:t>
            </a:fld>
            <a:endParaRPr kumimoji="1" lang="ja-JP" altLang="en-US" sz="1800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EC5E7DF1-D286-A2A2-FC2D-E5D519CB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" y="1152234"/>
            <a:ext cx="91471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D65F49C-3E94-5827-BA78-E91E01AAD9F5}"/>
              </a:ext>
            </a:extLst>
          </p:cNvPr>
          <p:cNvSpPr/>
          <p:nvPr/>
        </p:nvSpPr>
        <p:spPr>
          <a:xfrm>
            <a:off x="-63228" y="-12894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データでみる賃金の上昇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297332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CE12C7-C8AF-04B6-2A2B-27550D3EABFA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829D8CB-2A13-EFE3-FDE0-E44876E9C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784471"/>
            <a:ext cx="91471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 bwMode="white">
          <a:xfrm>
            <a:off x="252924" y="89964"/>
            <a:ext cx="835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将来就きたい職業を決めているか</a:t>
            </a:r>
            <a:endParaRPr kumimoji="1" lang="en-US" altLang="ja-JP" sz="32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1E1CE8E-80B9-6460-1012-A32559A49E46}"/>
              </a:ext>
            </a:extLst>
          </p:cNvPr>
          <p:cNvGrpSpPr/>
          <p:nvPr/>
        </p:nvGrpSpPr>
        <p:grpSpPr>
          <a:xfrm>
            <a:off x="467544" y="4639768"/>
            <a:ext cx="8280920" cy="1785883"/>
            <a:chOff x="323528" y="4653135"/>
            <a:chExt cx="8280920" cy="1785883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EC164D38-E54B-07C4-1489-AA16FAD879CA}"/>
                </a:ext>
              </a:extLst>
            </p:cNvPr>
            <p:cNvSpPr/>
            <p:nvPr/>
          </p:nvSpPr>
          <p:spPr>
            <a:xfrm>
              <a:off x="323528" y="4653135"/>
              <a:ext cx="8280920" cy="17858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B541312-2C45-AFF3-270A-AB55F898D908}"/>
                </a:ext>
              </a:extLst>
            </p:cNvPr>
            <p:cNvSpPr txBox="1"/>
            <p:nvPr/>
          </p:nvSpPr>
          <p:spPr>
            <a:xfrm>
              <a:off x="395537" y="4698409"/>
              <a:ext cx="8208911" cy="1695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2200" b="0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「はっきりと決めている」「なんとなく決めている」を合わせ、全体の６割台 </a:t>
              </a:r>
              <a:endParaRPr lang="en-US" altLang="ja-JP" sz="2200" b="0" i="0" u="sng" strike="noStrike" baseline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l">
                <a:lnSpc>
                  <a:spcPts val="2500"/>
                </a:lnSpc>
              </a:pPr>
              <a:r>
                <a:rPr lang="ja-JP" altLang="en-US" sz="2200" b="0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半ば</a:t>
              </a:r>
              <a:r>
                <a:rPr lang="ja-JP" altLang="en-US" sz="2200" b="0" i="0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が決めていると回答。</a:t>
              </a:r>
              <a:r>
                <a:rPr lang="ja-JP" altLang="en-US" sz="2200" b="0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そのうち「はっきりと決めている」と回答したのは</a:t>
              </a:r>
              <a:endParaRPr lang="en-US" altLang="ja-JP" sz="2200" b="0" i="0" u="sng" strike="noStrike" baseline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l">
                <a:lnSpc>
                  <a:spcPts val="2500"/>
                </a:lnSpc>
              </a:pPr>
              <a:r>
                <a:rPr lang="ja-JP" altLang="en-US" sz="2200" b="0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２割台半ば</a:t>
              </a:r>
              <a:r>
                <a:rPr lang="ja-JP" altLang="en-US" sz="2200" b="0" i="0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。</a:t>
              </a:r>
              <a:endParaRPr lang="en-US" altLang="ja-JP" sz="2200" b="0" i="0" strike="noStrike" baseline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l">
                <a:lnSpc>
                  <a:spcPts val="2500"/>
                </a:lnSpc>
              </a:pPr>
              <a:r>
                <a:rPr lang="ja-JP" altLang="en-US" sz="2200" b="0" i="0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学年別では大きな差はみられないが、性別では、男子より女子が、決め</a:t>
              </a:r>
              <a:endParaRPr lang="en-US" altLang="ja-JP" sz="2200" b="0" i="0" strike="noStrike" baseline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l">
                <a:lnSpc>
                  <a:spcPts val="2500"/>
                </a:lnSpc>
              </a:pPr>
              <a:r>
                <a:rPr lang="ja-JP" altLang="en-US" sz="2200" b="0" i="0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ていると回答した割合が高かった。</a:t>
              </a:r>
              <a:endPara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AB78A71-F02F-B947-1489-C8266BB7816D}"/>
              </a:ext>
            </a:extLst>
          </p:cNvPr>
          <p:cNvSpPr/>
          <p:nvPr/>
        </p:nvSpPr>
        <p:spPr>
          <a:xfrm>
            <a:off x="2447764" y="1952396"/>
            <a:ext cx="367240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40F536-43B4-93C4-D343-F5EE048F9D89}"/>
              </a:ext>
            </a:extLst>
          </p:cNvPr>
          <p:cNvSpPr txBox="1"/>
          <p:nvPr/>
        </p:nvSpPr>
        <p:spPr>
          <a:xfrm>
            <a:off x="2447764" y="6536322"/>
            <a:ext cx="6984776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＊消費者教育支援センター・生命保険文化センター「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高校生の消費生活と生活設計に関するアンケート調査」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1F0C701-34CF-707A-37F1-DF677F1A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6134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5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751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61246C-46BA-94F1-898C-5F3C3BD5911A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 bwMode="white">
          <a:xfrm>
            <a:off x="395537" y="107921"/>
            <a:ext cx="835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将来就きたい職業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性別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en-US" altLang="ja-JP" sz="32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E5038FE-3DAE-2F00-44F0-9CE540C7D928}"/>
              </a:ext>
            </a:extLst>
          </p:cNvPr>
          <p:cNvSpPr/>
          <p:nvPr/>
        </p:nvSpPr>
        <p:spPr>
          <a:xfrm>
            <a:off x="1619672" y="1355242"/>
            <a:ext cx="2246780" cy="2175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BC24095-230B-D5E9-E6F6-F0E202B347DB}"/>
              </a:ext>
            </a:extLst>
          </p:cNvPr>
          <p:cNvGrpSpPr/>
          <p:nvPr/>
        </p:nvGrpSpPr>
        <p:grpSpPr>
          <a:xfrm>
            <a:off x="427033" y="4300389"/>
            <a:ext cx="8280920" cy="2175745"/>
            <a:chOff x="323528" y="4745492"/>
            <a:chExt cx="8280920" cy="2401269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D9024828-BEAD-40CE-18A3-752F9B0D0A68}"/>
                </a:ext>
              </a:extLst>
            </p:cNvPr>
            <p:cNvSpPr/>
            <p:nvPr/>
          </p:nvSpPr>
          <p:spPr>
            <a:xfrm>
              <a:off x="323528" y="4745492"/>
              <a:ext cx="8280920" cy="2401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CA9A98A-3631-94C4-F87D-74D57B9816CE}"/>
                </a:ext>
              </a:extLst>
            </p:cNvPr>
            <p:cNvSpPr txBox="1"/>
            <p:nvPr/>
          </p:nvSpPr>
          <p:spPr>
            <a:xfrm>
              <a:off x="395537" y="5022560"/>
              <a:ext cx="8208911" cy="1700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2200"/>
                </a:lnSpc>
              </a:pPr>
              <a:r>
                <a:rPr lang="ja-JP" altLang="en-US" sz="2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決めていると回答した生徒の将来就きたい職業について、性別では、</a:t>
              </a:r>
              <a:r>
                <a:rPr lang="ja-JP" altLang="en-US" sz="22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男子は「プログラマ・システムエンジニア」が最も多く、次いで「公務員（警察官・教師等選択肢にあるものを除く）」「建築士・測量士・大工・左官・電気工事士」</a:t>
              </a:r>
              <a:r>
                <a:rPr lang="ja-JP" altLang="en-US" sz="2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が多かった。</a:t>
              </a:r>
              <a:endParaRPr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l">
                <a:lnSpc>
                  <a:spcPts val="2200"/>
                </a:lnSpc>
              </a:pPr>
              <a:r>
                <a:rPr lang="ja-JP" altLang="en-US" sz="22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女子は「看護師・歯科衛生士」が最も多く、次いで「保育士・幼稚園教諭」「調理師・栄養士」</a:t>
              </a:r>
              <a:r>
                <a:rPr lang="ja-JP" altLang="en-US" sz="2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が多い結果となった。</a:t>
              </a:r>
              <a:endParaRPr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02C99-A74D-DB8B-F8C3-066A85B403C0}"/>
              </a:ext>
            </a:extLst>
          </p:cNvPr>
          <p:cNvSpPr txBox="1"/>
          <p:nvPr/>
        </p:nvSpPr>
        <p:spPr>
          <a:xfrm>
            <a:off x="2292224" y="6533264"/>
            <a:ext cx="6984776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＊消費者教育支援センター・生命保険文化センター「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高校生の消費生活と生活設計に関するアンケート調査」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81DE67D1-0802-BC08-12E2-5FD9AD84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5" y="1015750"/>
            <a:ext cx="8136904" cy="31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AE130B0-3C2E-8BC8-2D2B-0D747647323C}"/>
              </a:ext>
            </a:extLst>
          </p:cNvPr>
          <p:cNvSpPr/>
          <p:nvPr/>
        </p:nvSpPr>
        <p:spPr>
          <a:xfrm>
            <a:off x="1115616" y="1395831"/>
            <a:ext cx="1800200" cy="2820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E2DEF1A-E877-9648-A358-EA87B10D9A8D}"/>
              </a:ext>
            </a:extLst>
          </p:cNvPr>
          <p:cNvSpPr/>
          <p:nvPr/>
        </p:nvSpPr>
        <p:spPr>
          <a:xfrm>
            <a:off x="4798079" y="1409424"/>
            <a:ext cx="1800200" cy="2820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0BD6C06-ECC7-293F-56E6-8E767F21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6134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6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257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F58E0-E32B-BEF4-2997-D6F195D9FE9C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white">
          <a:xfrm>
            <a:off x="252924" y="100023"/>
            <a:ext cx="902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主な産業の年齢階級別賃金（年収）</a:t>
            </a:r>
            <a:endParaRPr kumimoji="1" lang="en-US" altLang="ja-JP" sz="2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6536322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厚生労働省「賃金構造基本統計調査」（令和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年）をもとに生命保険文化センターが作成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58A026-5B89-01AE-09B2-6B6269F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6134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7</a:t>
            </a:fld>
            <a:endParaRPr kumimoji="1" lang="ja-JP" altLang="en-US" sz="1800" dirty="0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2A0CF386-D829-A4D0-A6AE-C5450ED0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88" y="6435024"/>
            <a:ext cx="2640999" cy="2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FEB04E22-6A5C-DA64-9B19-2142AE6DB3BF}"/>
              </a:ext>
            </a:extLst>
          </p:cNvPr>
          <p:cNvSpPr/>
          <p:nvPr/>
        </p:nvSpPr>
        <p:spPr>
          <a:xfrm>
            <a:off x="7112029" y="2415231"/>
            <a:ext cx="1766734" cy="2248250"/>
          </a:xfrm>
          <a:prstGeom prst="wedgeRoundRectCallout">
            <a:avLst>
              <a:gd name="adj1" fmla="val -68155"/>
              <a:gd name="adj2" fmla="val 391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ja-JP" altLang="en-US" sz="1800" b="0" i="0" u="none" strike="noStrike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産業によって賃金が大きく異なりますが、</a:t>
            </a:r>
            <a:r>
              <a:rPr lang="en-US" altLang="ja-JP" sz="1800" b="1" i="0" u="sng" strike="noStrike" baseline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800" b="1" i="0" u="sng" strike="noStrike" baseline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歳代・</a:t>
            </a:r>
            <a:r>
              <a:rPr lang="en-US" altLang="ja-JP" sz="1800" b="1" i="0" u="sng" strike="noStrike" baseline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800" b="1" i="0" u="sng" strike="noStrike" baseline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歳代の賃金が高い傾向</a:t>
            </a:r>
            <a:r>
              <a:rPr lang="ja-JP" altLang="en-US" sz="1800" b="0" i="0" u="none" strike="noStrike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にあります。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C31660-02E2-CE75-546A-84A81DAC3487}"/>
              </a:ext>
            </a:extLst>
          </p:cNvPr>
          <p:cNvSpPr txBox="1"/>
          <p:nvPr/>
        </p:nvSpPr>
        <p:spPr>
          <a:xfrm>
            <a:off x="6867787" y="824892"/>
            <a:ext cx="1384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単位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E51F62B-66D1-9348-819E-2EBDFEE8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8776"/>
            <a:ext cx="6424174" cy="541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3EB0A8E-590A-104F-521A-201661523346}"/>
              </a:ext>
            </a:extLst>
          </p:cNvPr>
          <p:cNvSpPr/>
          <p:nvPr/>
        </p:nvSpPr>
        <p:spPr>
          <a:xfrm>
            <a:off x="395536" y="2453157"/>
            <a:ext cx="6348164" cy="547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3681A77-F3E9-38F6-645E-154F5E0D4437}"/>
              </a:ext>
            </a:extLst>
          </p:cNvPr>
          <p:cNvSpPr/>
          <p:nvPr/>
        </p:nvSpPr>
        <p:spPr>
          <a:xfrm>
            <a:off x="395536" y="5167782"/>
            <a:ext cx="6348164" cy="547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5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F58E0-E32B-BEF4-2997-D6F195D9FE9C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white">
          <a:xfrm>
            <a:off x="12482" y="89964"/>
            <a:ext cx="933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雇用形態、性、年齢階級別賃金（平均月額）</a:t>
            </a:r>
            <a:endParaRPr kumimoji="1" lang="en-US" altLang="ja-JP" sz="32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5" y="6263795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＊厚生労働省「賃金構造基本統計調査」（令和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58A026-5B89-01AE-09B2-6B6269F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877" y="6424091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8</a:t>
            </a:fld>
            <a:endParaRPr kumimoji="1" lang="ja-JP" altLang="en-US" sz="1800" dirty="0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F10C09BC-0D3E-D17C-A13F-786177BC6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0" y="1003195"/>
            <a:ext cx="7975203" cy="51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4C22E7F1-B0B8-BB98-EC24-332B34E7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919863"/>
            <a:ext cx="8712458" cy="42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9F58E0-E32B-BEF4-2997-D6F195D9FE9C}"/>
              </a:ext>
            </a:extLst>
          </p:cNvPr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white">
          <a:xfrm>
            <a:off x="0" y="120255"/>
            <a:ext cx="986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人以上の勤労者世帯の家計状況は？</a:t>
            </a:r>
            <a:endParaRPr kumimoji="1" lang="en-US" altLang="ja-JP" sz="2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538" y="6564476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＊総務省「家計調査年報」（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58A026-5B89-01AE-09B2-6B6269F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236" y="6485990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z="1800" smtClean="0"/>
              <a:t>9</a:t>
            </a:fld>
            <a:endParaRPr kumimoji="1" lang="ja-JP" altLang="en-US" sz="18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265B972-4CFB-1B08-1FB4-358996960DDE}"/>
              </a:ext>
            </a:extLst>
          </p:cNvPr>
          <p:cNvSpPr/>
          <p:nvPr/>
        </p:nvSpPr>
        <p:spPr>
          <a:xfrm>
            <a:off x="6127528" y="3201052"/>
            <a:ext cx="2492440" cy="8387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B6D8733-6128-9027-29D5-409B02CDC9CE}"/>
              </a:ext>
            </a:extLst>
          </p:cNvPr>
          <p:cNvGrpSpPr/>
          <p:nvPr/>
        </p:nvGrpSpPr>
        <p:grpSpPr>
          <a:xfrm>
            <a:off x="431538" y="5239826"/>
            <a:ext cx="8280920" cy="1297103"/>
            <a:chOff x="431538" y="5195895"/>
            <a:chExt cx="8280920" cy="1297103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CEECEC50-525B-142C-EBD1-832A6AF1E328}"/>
                </a:ext>
              </a:extLst>
            </p:cNvPr>
            <p:cNvSpPr/>
            <p:nvPr/>
          </p:nvSpPr>
          <p:spPr>
            <a:xfrm>
              <a:off x="431538" y="5195895"/>
              <a:ext cx="8280920" cy="12971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1DCAADF-26AF-FB6D-CE2F-E153E6BA6D40}"/>
                </a:ext>
              </a:extLst>
            </p:cNvPr>
            <p:cNvSpPr txBox="1"/>
            <p:nvPr/>
          </p:nvSpPr>
          <p:spPr>
            <a:xfrm>
              <a:off x="600228" y="5273933"/>
              <a:ext cx="79435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実収入から非消費支出（税・社会保険料等）を差し引いた可処分所得約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53.5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万円に対して、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消費支出は約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32.6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万円で約</a:t>
              </a:r>
              <a:r>
                <a:rPr lang="en-US" altLang="ja-JP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20.8</a:t>
              </a:r>
              <a:r>
                <a:rPr lang="ja-JP" altLang="en-US" sz="2400" b="1" i="0" u="sng" strike="noStrike" baseline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万円の黒字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となりました（前年は約</a:t>
              </a:r>
              <a:r>
                <a:rPr lang="en-US" altLang="ja-JP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21.2</a:t>
              </a:r>
              <a:r>
                <a:rPr lang="ja-JP" altLang="en-US" sz="2400" b="0" i="0" u="none" strike="noStrike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万円の黒字）。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1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944</Words>
  <Application>Microsoft Office PowerPoint</Application>
  <PresentationFormat>画面に合わせる (4:3)</PresentationFormat>
  <Paragraphs>85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Meiryo UI</vt:lpstr>
      <vt:lpstr>ヒラギノ角ゴ Pro W6</vt:lpstr>
      <vt:lpstr>ヒラギノ丸ゴ Pro W4</vt:lpstr>
      <vt:lpstr>游ゴシック</vt:lpstr>
      <vt:lpstr>Arial</vt:lpstr>
      <vt:lpstr>Calibri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生命保険文化センター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窪田 陸</dc:creator>
  <cp:lastModifiedBy>長谷 実里</cp:lastModifiedBy>
  <cp:revision>90</cp:revision>
  <cp:lastPrinted>2024-02-02T07:36:06Z</cp:lastPrinted>
  <dcterms:created xsi:type="dcterms:W3CDTF">2020-01-08T02:02:56Z</dcterms:created>
  <dcterms:modified xsi:type="dcterms:W3CDTF">2024-02-22T07:32:38Z</dcterms:modified>
</cp:coreProperties>
</file>