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3.xml" ContentType="application/vnd.openxmlformats-officedocument.drawingml.chartshapes+xml"/>
  <Override PartName="/ppt/notesSlides/notesSlide10.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52" r:id="rId2"/>
  </p:sldMasterIdLst>
  <p:notesMasterIdLst>
    <p:notesMasterId r:id="rId53"/>
  </p:notesMasterIdLst>
  <p:handoutMasterIdLst>
    <p:handoutMasterId r:id="rId54"/>
  </p:handoutMasterIdLst>
  <p:sldIdLst>
    <p:sldId id="390" r:id="rId3"/>
    <p:sldId id="446" r:id="rId4"/>
    <p:sldId id="411" r:id="rId5"/>
    <p:sldId id="468" r:id="rId6"/>
    <p:sldId id="463" r:id="rId7"/>
    <p:sldId id="457" r:id="rId8"/>
    <p:sldId id="455" r:id="rId9"/>
    <p:sldId id="476" r:id="rId10"/>
    <p:sldId id="484" r:id="rId11"/>
    <p:sldId id="482" r:id="rId12"/>
    <p:sldId id="467" r:id="rId13"/>
    <p:sldId id="412" r:id="rId14"/>
    <p:sldId id="265" r:id="rId15"/>
    <p:sldId id="413" r:id="rId16"/>
    <p:sldId id="414" r:id="rId17"/>
    <p:sldId id="415" r:id="rId18"/>
    <p:sldId id="416" r:id="rId19"/>
    <p:sldId id="417" r:id="rId20"/>
    <p:sldId id="418" r:id="rId21"/>
    <p:sldId id="419" r:id="rId22"/>
    <p:sldId id="420" r:id="rId23"/>
    <p:sldId id="421" r:id="rId24"/>
    <p:sldId id="422" r:id="rId25"/>
    <p:sldId id="483" r:id="rId26"/>
    <p:sldId id="481" r:id="rId27"/>
    <p:sldId id="352" r:id="rId28"/>
    <p:sldId id="295" r:id="rId29"/>
    <p:sldId id="316" r:id="rId30"/>
    <p:sldId id="399" r:id="rId31"/>
    <p:sldId id="479" r:id="rId32"/>
    <p:sldId id="300" r:id="rId33"/>
    <p:sldId id="458" r:id="rId34"/>
    <p:sldId id="441" r:id="rId35"/>
    <p:sldId id="444" r:id="rId36"/>
    <p:sldId id="445" r:id="rId37"/>
    <p:sldId id="480" r:id="rId38"/>
    <p:sldId id="436" r:id="rId39"/>
    <p:sldId id="437" r:id="rId40"/>
    <p:sldId id="438" r:id="rId41"/>
    <p:sldId id="424" r:id="rId42"/>
    <p:sldId id="435" r:id="rId43"/>
    <p:sldId id="460" r:id="rId44"/>
    <p:sldId id="485" r:id="rId45"/>
    <p:sldId id="425" r:id="rId46"/>
    <p:sldId id="426" r:id="rId47"/>
    <p:sldId id="427" r:id="rId48"/>
    <p:sldId id="478" r:id="rId49"/>
    <p:sldId id="389" r:id="rId50"/>
    <p:sldId id="447" r:id="rId51"/>
    <p:sldId id="461" r:id="rId52"/>
  </p:sldIdLst>
  <p:sldSz cx="9144000" cy="6858000" type="screen4x3"/>
  <p:notesSz cx="6807200" cy="9939338"/>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倉田 紀美恵" initials="倉田" lastIdx="1" clrIdx="0">
    <p:extLst>
      <p:ext uri="{19B8F6BF-5375-455C-9EA6-DF929625EA0E}">
        <p15:presenceInfo xmlns:p15="http://schemas.microsoft.com/office/powerpoint/2012/main" userId="倉田 紀美恵"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99"/>
    <a:srgbClr val="339966"/>
    <a:srgbClr val="003366"/>
    <a:srgbClr val="FF0066"/>
    <a:srgbClr val="CC3300"/>
    <a:srgbClr val="FF5050"/>
    <a:srgbClr val="FFFFCC"/>
    <a:srgbClr val="FF99CC"/>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中間スタイル 1 - アクセント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2DE63D5-997A-4646-A377-4702673A728D}" styleName="淡色スタイル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テーマ スタイル 1 - アクセント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799B23B-EC83-4686-B30A-512413B5E67A}" styleName="淡色スタイル 3 - アクセント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CAF9ED-07DC-4A11-8D7F-57B35C25682E}" styleName="中間スタイル 1 - アクセント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中間スタイル 1 - アクセント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23" autoAdjust="0"/>
    <p:restoredTop sz="76110" autoAdjust="0"/>
  </p:normalViewPr>
  <p:slideViewPr>
    <p:cSldViewPr snapToGrid="0" snapToObjects="1">
      <p:cViewPr varScale="1">
        <p:scale>
          <a:sx n="74" d="100"/>
          <a:sy n="74" d="100"/>
        </p:scale>
        <p:origin x="216" y="60"/>
      </p:cViewPr>
      <p:guideLst>
        <p:guide orient="horz" pos="2160"/>
        <p:guide pos="2880"/>
      </p:guideLst>
    </p:cSldViewPr>
  </p:slideViewPr>
  <p:outlineViewPr>
    <p:cViewPr>
      <p:scale>
        <a:sx n="33" d="100"/>
        <a:sy n="33" d="100"/>
      </p:scale>
      <p:origin x="0" y="-5214"/>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78" d="100"/>
          <a:sy n="78"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3.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96263774494837"/>
          <c:y val="9.5047898393214189E-2"/>
          <c:w val="0.86676191251821599"/>
          <c:h val="0.76537127586761411"/>
        </c:manualLayout>
      </c:layout>
      <c:barChart>
        <c:barDir val="col"/>
        <c:grouping val="clustered"/>
        <c:varyColors val="0"/>
        <c:ser>
          <c:idx val="0"/>
          <c:order val="0"/>
          <c:spPr>
            <a:solidFill>
              <a:schemeClr val="accent6"/>
            </a:solidFill>
            <a:ln>
              <a:noFill/>
            </a:ln>
            <a:effectLst/>
          </c:spPr>
          <c:invertIfNegative val="0"/>
          <c:cat>
            <c:strRef>
              <c:f>'Sheet1 (2)'!$C$3:$C$7</c:f>
              <c:strCache>
                <c:ptCount val="5"/>
                <c:pt idx="0">
                  <c:v>1963年</c:v>
                </c:pt>
                <c:pt idx="1">
                  <c:v>1981年</c:v>
                </c:pt>
                <c:pt idx="2">
                  <c:v>1998年</c:v>
                </c:pt>
                <c:pt idx="3">
                  <c:v>2012年</c:v>
                </c:pt>
                <c:pt idx="4">
                  <c:v>2024年</c:v>
                </c:pt>
              </c:strCache>
            </c:strRef>
          </c:cat>
          <c:val>
            <c:numRef>
              <c:f>'Sheet1 (2)'!$D$3:$D$7</c:f>
              <c:numCache>
                <c:formatCode>#,##0_ </c:formatCode>
                <c:ptCount val="5"/>
                <c:pt idx="0">
                  <c:v>153</c:v>
                </c:pt>
                <c:pt idx="1">
                  <c:v>1072</c:v>
                </c:pt>
                <c:pt idx="2">
                  <c:v>10158</c:v>
                </c:pt>
                <c:pt idx="3">
                  <c:v>51376</c:v>
                </c:pt>
                <c:pt idx="4">
                  <c:v>95119</c:v>
                </c:pt>
              </c:numCache>
            </c:numRef>
          </c:val>
          <c:extLst>
            <c:ext xmlns:c16="http://schemas.microsoft.com/office/drawing/2014/chart" uri="{C3380CC4-5D6E-409C-BE32-E72D297353CC}">
              <c16:uniqueId val="{00000000-667F-4B61-9D82-F222B086AD5A}"/>
            </c:ext>
          </c:extLst>
        </c:ser>
        <c:dLbls>
          <c:showLegendKey val="0"/>
          <c:showVal val="0"/>
          <c:showCatName val="0"/>
          <c:showSerName val="0"/>
          <c:showPercent val="0"/>
          <c:showBubbleSize val="0"/>
        </c:dLbls>
        <c:gapWidth val="219"/>
        <c:overlap val="-27"/>
        <c:axId val="357162560"/>
        <c:axId val="268157128"/>
      </c:barChart>
      <c:catAx>
        <c:axId val="35716256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a:latin typeface="Meiryo UI" panose="020B0604030504040204" pitchFamily="50" charset="-128"/>
                    <a:ea typeface="Meiryo UI" panose="020B0604030504040204" pitchFamily="50" charset="-128"/>
                  </a:rPr>
                  <a:t>（人）</a:t>
                </a:r>
              </a:p>
            </c:rich>
          </c:tx>
          <c:layout>
            <c:manualLayout>
              <c:xMode val="edge"/>
              <c:yMode val="edge"/>
              <c:x val="1.0526717067837101E-3"/>
              <c:y val="1.5553093608661958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268157128"/>
        <c:crosses val="autoZero"/>
        <c:auto val="1"/>
        <c:lblAlgn val="ctr"/>
        <c:lblOffset val="100"/>
        <c:noMultiLvlLbl val="0"/>
      </c:catAx>
      <c:valAx>
        <c:axId val="268157128"/>
        <c:scaling>
          <c:orientation val="minMax"/>
        </c:scaling>
        <c:delete val="0"/>
        <c:axPos val="l"/>
        <c:majorGridlines>
          <c:spPr>
            <a:ln w="9525" cap="flat" cmpd="sng" algn="ctr">
              <a:solidFill>
                <a:schemeClr val="tx1">
                  <a:lumMod val="15000"/>
                  <a:lumOff val="85000"/>
                </a:schemeClr>
              </a:solidFill>
              <a:round/>
            </a:ln>
            <a:effectLst/>
          </c:spPr>
        </c:majorGridlines>
        <c:numFmt formatCode="#,##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357162560"/>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145206373279487"/>
          <c:y val="0.11026706231454005"/>
          <c:w val="0.833911878036522"/>
          <c:h val="0.61426785672562456"/>
        </c:manualLayout>
      </c:layout>
      <c:lineChart>
        <c:grouping val="standard"/>
        <c:varyColors val="0"/>
        <c:ser>
          <c:idx val="0"/>
          <c:order val="0"/>
          <c:tx>
            <c:strRef>
              <c:f>平均寿命!$C$2</c:f>
              <c:strCache>
                <c:ptCount val="1"/>
                <c:pt idx="0">
                  <c:v>男性</c:v>
                </c:pt>
              </c:strCache>
            </c:strRef>
          </c:tx>
          <c:spPr>
            <a:ln w="28575" cap="rnd">
              <a:solidFill>
                <a:schemeClr val="accent1"/>
              </a:solidFill>
              <a:round/>
            </a:ln>
            <a:effectLst/>
          </c:spPr>
          <c:marker>
            <c:symbol val="circle"/>
            <c:size val="5"/>
            <c:spPr>
              <a:solidFill>
                <a:sysClr val="windowText" lastClr="000000"/>
              </a:solidFill>
              <a:ln w="9525">
                <a:solidFill>
                  <a:schemeClr val="accent1"/>
                </a:solidFill>
              </a:ln>
              <a:effectLst/>
            </c:spPr>
          </c:marker>
          <c:cat>
            <c:strRef>
              <c:f>平均寿命!$B$3:$B$5</c:f>
              <c:strCache>
                <c:ptCount val="3"/>
                <c:pt idx="0">
                  <c:v>1950年</c:v>
                </c:pt>
                <c:pt idx="1">
                  <c:v>1975年</c:v>
                </c:pt>
                <c:pt idx="2">
                  <c:v>2023年</c:v>
                </c:pt>
              </c:strCache>
            </c:strRef>
          </c:cat>
          <c:val>
            <c:numRef>
              <c:f>平均寿命!$C$3:$C$5</c:f>
              <c:numCache>
                <c:formatCode>General</c:formatCode>
                <c:ptCount val="3"/>
                <c:pt idx="0" formatCode="0.0_ ">
                  <c:v>58</c:v>
                </c:pt>
                <c:pt idx="1">
                  <c:v>71.7</c:v>
                </c:pt>
                <c:pt idx="2">
                  <c:v>81.099999999999994</c:v>
                </c:pt>
              </c:numCache>
            </c:numRef>
          </c:val>
          <c:smooth val="0"/>
          <c:extLst>
            <c:ext xmlns:c16="http://schemas.microsoft.com/office/drawing/2014/chart" uri="{C3380CC4-5D6E-409C-BE32-E72D297353CC}">
              <c16:uniqueId val="{00000000-2380-4B34-8E0A-2D37E3C56655}"/>
            </c:ext>
          </c:extLst>
        </c:ser>
        <c:ser>
          <c:idx val="1"/>
          <c:order val="1"/>
          <c:tx>
            <c:strRef>
              <c:f>平均寿命!$D$2</c:f>
              <c:strCache>
                <c:ptCount val="1"/>
                <c:pt idx="0">
                  <c:v>女性</c:v>
                </c:pt>
              </c:strCache>
            </c:strRef>
          </c:tx>
          <c:spPr>
            <a:ln w="28575" cap="rnd">
              <a:solidFill>
                <a:schemeClr val="accent2"/>
              </a:solidFill>
              <a:round/>
            </a:ln>
            <a:effectLst/>
          </c:spPr>
          <c:marker>
            <c:symbol val="circle"/>
            <c:size val="5"/>
            <c:spPr>
              <a:solidFill>
                <a:sysClr val="windowText" lastClr="000000"/>
              </a:solidFill>
              <a:ln w="9525">
                <a:solidFill>
                  <a:schemeClr val="accent2"/>
                </a:solidFill>
              </a:ln>
              <a:effectLst/>
            </c:spPr>
          </c:marker>
          <c:cat>
            <c:strRef>
              <c:f>平均寿命!$B$3:$B$5</c:f>
              <c:strCache>
                <c:ptCount val="3"/>
                <c:pt idx="0">
                  <c:v>1950年</c:v>
                </c:pt>
                <c:pt idx="1">
                  <c:v>1975年</c:v>
                </c:pt>
                <c:pt idx="2">
                  <c:v>2023年</c:v>
                </c:pt>
              </c:strCache>
            </c:strRef>
          </c:cat>
          <c:val>
            <c:numRef>
              <c:f>平均寿命!$D$3:$D$5</c:f>
              <c:numCache>
                <c:formatCode>General</c:formatCode>
                <c:ptCount val="3"/>
                <c:pt idx="0">
                  <c:v>61.5</c:v>
                </c:pt>
                <c:pt idx="1">
                  <c:v>76.900000000000006</c:v>
                </c:pt>
                <c:pt idx="2">
                  <c:v>87.1</c:v>
                </c:pt>
              </c:numCache>
            </c:numRef>
          </c:val>
          <c:smooth val="0"/>
          <c:extLst>
            <c:ext xmlns:c16="http://schemas.microsoft.com/office/drawing/2014/chart" uri="{C3380CC4-5D6E-409C-BE32-E72D297353CC}">
              <c16:uniqueId val="{00000001-2380-4B34-8E0A-2D37E3C56655}"/>
            </c:ext>
          </c:extLst>
        </c:ser>
        <c:dLbls>
          <c:showLegendKey val="0"/>
          <c:showVal val="0"/>
          <c:showCatName val="0"/>
          <c:showSerName val="0"/>
          <c:showPercent val="0"/>
          <c:showBubbleSize val="0"/>
        </c:dLbls>
        <c:marker val="1"/>
        <c:smooth val="0"/>
        <c:axId val="462909400"/>
        <c:axId val="462913336"/>
      </c:lineChart>
      <c:catAx>
        <c:axId val="462909400"/>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r>
                  <a:rPr lang="ja-JP" altLang="en-US" sz="1400">
                    <a:latin typeface="Meiryo UI" panose="020B0604030504040204" pitchFamily="50" charset="-128"/>
                    <a:ea typeface="Meiryo UI" panose="020B0604030504040204" pitchFamily="50" charset="-128"/>
                  </a:rPr>
                  <a:t>（歳）</a:t>
                </a:r>
              </a:p>
            </c:rich>
          </c:tx>
          <c:layout>
            <c:manualLayout>
              <c:xMode val="edge"/>
              <c:yMode val="edge"/>
              <c:x val="4.0821388918048387E-2"/>
              <c:y val="1.5794201976155779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2913336"/>
        <c:crosses val="autoZero"/>
        <c:auto val="1"/>
        <c:lblAlgn val="ctr"/>
        <c:lblOffset val="100"/>
        <c:noMultiLvlLbl val="0"/>
      </c:catAx>
      <c:valAx>
        <c:axId val="462913336"/>
        <c:scaling>
          <c:orientation val="minMax"/>
          <c:max val="90"/>
          <c:min val="50"/>
        </c:scaling>
        <c:delete val="0"/>
        <c:axPos val="l"/>
        <c:majorGridlines>
          <c:spPr>
            <a:ln w="9525" cap="flat" cmpd="sng" algn="ctr">
              <a:solidFill>
                <a:schemeClr val="tx1">
                  <a:lumMod val="15000"/>
                  <a:lumOff val="85000"/>
                </a:schemeClr>
              </a:solidFill>
              <a:round/>
            </a:ln>
            <a:effectLst/>
          </c:spPr>
        </c:majorGridlines>
        <c:numFmt formatCode="0.0_ "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462909400"/>
        <c:crosses val="autoZero"/>
        <c:crossBetween val="between"/>
      </c:valAx>
      <c:spPr>
        <a:noFill/>
        <a:ln>
          <a:noFill/>
        </a:ln>
        <a:effectLst/>
      </c:spPr>
    </c:plotArea>
    <c:legend>
      <c:legendPos val="r"/>
      <c:layout>
        <c:manualLayout>
          <c:xMode val="edge"/>
          <c:yMode val="edge"/>
          <c:x val="0.82145110764106677"/>
          <c:y val="0.47973006254715672"/>
          <c:w val="0.12989921612541994"/>
          <c:h val="0.14007196429823127"/>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6"/>
            </a:solidFill>
            <a:ln w="19050" cmpd="thickThin">
              <a:solidFill>
                <a:schemeClr val="accent6"/>
              </a:solidFill>
            </a:ln>
            <a:effectLst/>
          </c:spPr>
          <c:invertIfNegative val="0"/>
          <c:cat>
            <c:strRef>
              <c:f>Sheet2!$B$2:$B$10</c:f>
              <c:strCache>
                <c:ptCount val="9"/>
                <c:pt idx="0">
                  <c:v>脳血管疾患</c:v>
                </c:pt>
                <c:pt idx="1">
                  <c:v>結核</c:v>
                </c:pt>
                <c:pt idx="2">
                  <c:v>高血圧性疾患</c:v>
                </c:pt>
                <c:pt idx="3">
                  <c:v>骨折</c:v>
                </c:pt>
                <c:pt idx="4">
                  <c:v>糖尿病</c:v>
                </c:pt>
                <c:pt idx="5">
                  <c:v>肺炎</c:v>
                </c:pt>
                <c:pt idx="6">
                  <c:v>肝疾患</c:v>
                </c:pt>
                <c:pt idx="7">
                  <c:v>心疾患</c:v>
                </c:pt>
                <c:pt idx="8">
                  <c:v>悪性新生物</c:v>
                </c:pt>
              </c:strCache>
            </c:strRef>
          </c:cat>
          <c:val>
            <c:numRef>
              <c:f>Sheet2!$C$2:$C$10</c:f>
              <c:numCache>
                <c:formatCode>General</c:formatCode>
                <c:ptCount val="9"/>
                <c:pt idx="0">
                  <c:v>68.900000000000006</c:v>
                </c:pt>
                <c:pt idx="1">
                  <c:v>44.3</c:v>
                </c:pt>
                <c:pt idx="2">
                  <c:v>41.6</c:v>
                </c:pt>
                <c:pt idx="3">
                  <c:v>35.4</c:v>
                </c:pt>
                <c:pt idx="4">
                  <c:v>31.8</c:v>
                </c:pt>
                <c:pt idx="5">
                  <c:v>26</c:v>
                </c:pt>
                <c:pt idx="6">
                  <c:v>22.3</c:v>
                </c:pt>
                <c:pt idx="7">
                  <c:v>18.3</c:v>
                </c:pt>
                <c:pt idx="8">
                  <c:v>14.4</c:v>
                </c:pt>
              </c:numCache>
            </c:numRef>
          </c:val>
          <c:extLst>
            <c:ext xmlns:c16="http://schemas.microsoft.com/office/drawing/2014/chart" uri="{C3380CC4-5D6E-409C-BE32-E72D297353CC}">
              <c16:uniqueId val="{00000000-5EAE-4A0B-B41E-CC1489DB8A20}"/>
            </c:ext>
          </c:extLst>
        </c:ser>
        <c:dLbls>
          <c:showLegendKey val="0"/>
          <c:showVal val="0"/>
          <c:showCatName val="0"/>
          <c:showSerName val="0"/>
          <c:showPercent val="0"/>
          <c:showBubbleSize val="0"/>
        </c:dLbls>
        <c:gapWidth val="182"/>
        <c:axId val="745536240"/>
        <c:axId val="745534600"/>
      </c:barChart>
      <c:catAx>
        <c:axId val="7455362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4600"/>
        <c:crosses val="autoZero"/>
        <c:auto val="1"/>
        <c:lblAlgn val="ctr"/>
        <c:lblOffset val="100"/>
        <c:noMultiLvlLbl val="0"/>
      </c:catAx>
      <c:valAx>
        <c:axId val="745534600"/>
        <c:scaling>
          <c:orientation val="minMax"/>
        </c:scaling>
        <c:delete val="0"/>
        <c:axPos val="b"/>
        <c:majorGridlines>
          <c:spPr>
            <a:ln w="9525" cap="flat" cmpd="sng" algn="ctr">
              <a:solidFill>
                <a:srgbClr val="003399"/>
              </a:solidFill>
              <a:round/>
            </a:ln>
            <a:effectLst/>
          </c:spPr>
        </c:majorGridlines>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solidFill>
                      <a:schemeClr val="tx1"/>
                    </a:solidFill>
                    <a:latin typeface="Meiryo UI" panose="020B0604030504040204" pitchFamily="50" charset="-128"/>
                    <a:ea typeface="Meiryo UI" panose="020B0604030504040204" pitchFamily="50" charset="-128"/>
                  </a:rPr>
                  <a:t>（日数）</a:t>
                </a:r>
              </a:p>
            </c:rich>
          </c:tx>
          <c:layout>
            <c:manualLayout>
              <c:xMode val="edge"/>
              <c:yMode val="edge"/>
              <c:x val="6.6155207856154655E-2"/>
              <c:y val="0.86155213448353696"/>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745536240"/>
        <c:crosses val="max"/>
        <c:crossBetween val="between"/>
      </c:valAx>
      <c:spPr>
        <a:solidFill>
          <a:schemeClr val="bg1"/>
        </a:solidFill>
        <a:ln>
          <a:solidFill>
            <a:srgbClr val="003399"/>
          </a:solid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1746298310251711E-2"/>
          <c:y val="0.11682624857699042"/>
          <c:w val="0.92215614195074769"/>
          <c:h val="0.68122356430961761"/>
        </c:manualLayout>
      </c:layout>
      <c:barChart>
        <c:barDir val="col"/>
        <c:grouping val="clustered"/>
        <c:varyColors val="0"/>
        <c:ser>
          <c:idx val="0"/>
          <c:order val="0"/>
          <c:spPr>
            <a:solidFill>
              <a:schemeClr val="accent6"/>
            </a:solidFill>
            <a:ln>
              <a:solidFill>
                <a:schemeClr val="accent6"/>
              </a:solidFill>
            </a:ln>
            <a:effectLst/>
          </c:spPr>
          <c:invertIfNegative val="0"/>
          <c:cat>
            <c:strRef>
              <c:f>Sheet3!$B$2:$B$7</c:f>
              <c:strCache>
                <c:ptCount val="6"/>
                <c:pt idx="0">
                  <c:v>40～64歳</c:v>
                </c:pt>
                <c:pt idx="1">
                  <c:v>65～69歳</c:v>
                </c:pt>
                <c:pt idx="2">
                  <c:v>70～74歳</c:v>
                </c:pt>
                <c:pt idx="3">
                  <c:v>75～79歳</c:v>
                </c:pt>
                <c:pt idx="4">
                  <c:v>80～84歳</c:v>
                </c:pt>
                <c:pt idx="5">
                  <c:v>85歳以上</c:v>
                </c:pt>
              </c:strCache>
            </c:strRef>
          </c:cat>
          <c:val>
            <c:numRef>
              <c:f>Sheet3!$C$2:$C$7</c:f>
              <c:numCache>
                <c:formatCode>0.0_);[Red]\(0.0\)</c:formatCode>
                <c:ptCount val="6"/>
                <c:pt idx="0">
                  <c:v>0.4</c:v>
                </c:pt>
                <c:pt idx="1">
                  <c:v>2.8</c:v>
                </c:pt>
                <c:pt idx="2">
                  <c:v>5.8</c:v>
                </c:pt>
                <c:pt idx="3">
                  <c:v>11.6</c:v>
                </c:pt>
                <c:pt idx="4">
                  <c:v>25.9</c:v>
                </c:pt>
                <c:pt idx="5">
                  <c:v>59.6</c:v>
                </c:pt>
              </c:numCache>
            </c:numRef>
          </c:val>
          <c:extLst>
            <c:ext xmlns:c16="http://schemas.microsoft.com/office/drawing/2014/chart" uri="{C3380CC4-5D6E-409C-BE32-E72D297353CC}">
              <c16:uniqueId val="{00000000-6A3B-43AA-B6E5-B401610846B1}"/>
            </c:ext>
          </c:extLst>
        </c:ser>
        <c:dLbls>
          <c:showLegendKey val="0"/>
          <c:showVal val="0"/>
          <c:showCatName val="0"/>
          <c:showSerName val="0"/>
          <c:showPercent val="0"/>
          <c:showBubbleSize val="0"/>
        </c:dLbls>
        <c:gapWidth val="219"/>
        <c:overlap val="-27"/>
        <c:axId val="507017936"/>
        <c:axId val="507009736"/>
      </c:barChart>
      <c:catAx>
        <c:axId val="507017936"/>
        <c:scaling>
          <c:orientation val="minMax"/>
        </c:scaling>
        <c:delete val="0"/>
        <c:axPos val="b"/>
        <c:title>
          <c:tx>
            <c:rich>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r>
                  <a:rPr lang="ja-JP" altLang="en-US" sz="1400" dirty="0"/>
                  <a:t>（％）</a:t>
                </a:r>
              </a:p>
            </c:rich>
          </c:tx>
          <c:layout>
            <c:manualLayout>
              <c:xMode val="edge"/>
              <c:yMode val="edge"/>
              <c:x val="3.8532741422490089E-4"/>
              <c:y val="2.1212086493985604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09736"/>
        <c:crosses val="autoZero"/>
        <c:auto val="1"/>
        <c:lblAlgn val="ctr"/>
        <c:lblOffset val="100"/>
        <c:noMultiLvlLbl val="0"/>
      </c:catAx>
      <c:valAx>
        <c:axId val="507009736"/>
        <c:scaling>
          <c:orientation val="minMax"/>
          <c:max val="60"/>
        </c:scaling>
        <c:delete val="0"/>
        <c:axPos val="l"/>
        <c:majorGridlines>
          <c:spPr>
            <a:ln w="9525" cap="flat" cmpd="sng" algn="ctr">
              <a:solidFill>
                <a:srgbClr val="003366"/>
              </a:solidFill>
              <a:round/>
            </a:ln>
            <a:effectLst/>
          </c:spPr>
        </c:majorGridlines>
        <c:numFmt formatCode="0.0_);[Red]\(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crossAx val="507017936"/>
        <c:crosses val="autoZero"/>
        <c:crossBetween val="between"/>
        <c:majorUnit val="10"/>
      </c:valAx>
      <c:spPr>
        <a:noFill/>
        <a:ln>
          <a:noFill/>
        </a:ln>
        <a:effectLst/>
      </c:spPr>
    </c:plotArea>
    <c:plotVisOnly val="1"/>
    <c:dispBlanksAs val="gap"/>
    <c:showDLblsOverMax val="0"/>
  </c:chart>
  <c:spPr>
    <a:noFill/>
    <a:ln>
      <a:noFill/>
    </a:ln>
    <a:effectLst/>
  </c:spPr>
  <c:txPr>
    <a:bodyPr/>
    <a:lstStyle/>
    <a:p>
      <a:pPr>
        <a:defRPr sz="1800">
          <a:solidFill>
            <a:schemeClr val="tx1"/>
          </a:solidFill>
          <a:latin typeface="Meiryo UI" panose="020B0604030504040204" pitchFamily="50" charset="-128"/>
          <a:ea typeface="Meiryo UI" panose="020B0604030504040204" pitchFamily="50" charset="-128"/>
        </a:defRPr>
      </a:pPr>
      <a:endParaRPr lang="ja-JP"/>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2"/>
          <c:order val="0"/>
          <c:tx>
            <c:strRef>
              <c:f>Sheet1!$A$23</c:f>
              <c:strCache>
                <c:ptCount val="1"/>
                <c:pt idx="0">
                  <c:v>0～14歳（年少人口）</c:v>
                </c:pt>
              </c:strCache>
            </c:strRef>
          </c:tx>
          <c:spPr>
            <a:solidFill>
              <a:schemeClr val="accent5">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27099FBC-5EDE-43FC-9F05-583BF1C15D40}"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433B-449F-9694-86EF6EB078BA}"/>
                </c:ext>
              </c:extLst>
            </c:dLbl>
            <c:dLbl>
              <c:idx val="15"/>
              <c:tx>
                <c:rich>
                  <a:bodyPr/>
                  <a:lstStyle/>
                  <a:p>
                    <a:fld id="{4361E0DC-F0F0-407F-AB55-82C034FDD3AD}"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2-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Sheet1!$B$23:$AA$23</c:f>
              <c:numCache>
                <c:formatCode>0.0_ </c:formatCode>
                <c:ptCount val="26"/>
                <c:pt idx="0">
                  <c:v>35.413694721825962</c:v>
                </c:pt>
                <c:pt idx="1">
                  <c:v>33.444370419720187</c:v>
                </c:pt>
                <c:pt idx="2">
                  <c:v>30.148462354188759</c:v>
                </c:pt>
                <c:pt idx="3">
                  <c:v>25.735887096774196</c:v>
                </c:pt>
                <c:pt idx="4">
                  <c:v>24.027897200726091</c:v>
                </c:pt>
                <c:pt idx="5">
                  <c:v>24.327464474037001</c:v>
                </c:pt>
                <c:pt idx="6">
                  <c:v>23.514830327378409</c:v>
                </c:pt>
                <c:pt idx="7">
                  <c:v>21.510618957110982</c:v>
                </c:pt>
                <c:pt idx="8">
                  <c:v>18.243024010382868</c:v>
                </c:pt>
                <c:pt idx="9">
                  <c:v>15.953121262855777</c:v>
                </c:pt>
                <c:pt idx="10">
                  <c:v>14.577742699289661</c:v>
                </c:pt>
                <c:pt idx="11">
                  <c:v>13.764927718416089</c:v>
                </c:pt>
                <c:pt idx="12">
                  <c:v>13.221059258676322</c:v>
                </c:pt>
                <c:pt idx="13">
                  <c:v>12.591773900686823</c:v>
                </c:pt>
                <c:pt idx="14">
                  <c:v>11.915332170604092</c:v>
                </c:pt>
                <c:pt idx="15">
                  <c:v>11.396171787035547</c:v>
                </c:pt>
                <c:pt idx="16">
                  <c:v>11.058823529411764</c:v>
                </c:pt>
                <c:pt idx="17">
                  <c:v>10.323010323010323</c:v>
                </c:pt>
                <c:pt idx="18">
                  <c:v>10.022290809327847</c:v>
                </c:pt>
                <c:pt idx="19">
                  <c:v>10.121421607728442</c:v>
                </c:pt>
                <c:pt idx="20">
                  <c:v>10.137867647058824</c:v>
                </c:pt>
                <c:pt idx="21">
                  <c:v>9.9436431368803131</c:v>
                </c:pt>
                <c:pt idx="22">
                  <c:v>9.6119402985074629</c:v>
                </c:pt>
                <c:pt idx="23">
                  <c:v>9.2875715028601142</c:v>
                </c:pt>
                <c:pt idx="24">
                  <c:v>9.1286307053941904</c:v>
                </c:pt>
                <c:pt idx="25">
                  <c:v>9.1619726405333939</c:v>
                </c:pt>
              </c:numCache>
            </c:numRef>
          </c:val>
          <c:extLst>
            <c:ext xmlns:c16="http://schemas.microsoft.com/office/drawing/2014/chart" uri="{C3380CC4-5D6E-409C-BE32-E72D297353CC}">
              <c16:uniqueId val="{00000000-433B-449F-9694-86EF6EB078BA}"/>
            </c:ext>
          </c:extLst>
        </c:ser>
        <c:ser>
          <c:idx val="1"/>
          <c:order val="1"/>
          <c:tx>
            <c:strRef>
              <c:f>Sheet1!$A$22</c:f>
              <c:strCache>
                <c:ptCount val="1"/>
                <c:pt idx="0">
                  <c:v>15～64歳（生産年齢人口）</c:v>
                </c:pt>
              </c:strCache>
            </c:strRef>
          </c:tx>
          <c:spPr>
            <a:solidFill>
              <a:schemeClr val="accent6"/>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83E95702-8FE1-45CD-9DAB-9A8FD9168B4C}" type="VALUE">
                      <a:rPr lang="en-US" altLang="ja-JP" b="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433B-449F-9694-86EF6EB078BA}"/>
                </c:ext>
              </c:extLst>
            </c:dLbl>
            <c:dLbl>
              <c:idx val="15"/>
              <c:tx>
                <c:rich>
                  <a:bodyPr/>
                  <a:lstStyle/>
                  <a:p>
                    <a:fld id="{7A31ED7A-93DD-49FB-9476-7CB1BCE36241}"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6BE3-44B8-A3D0-CD58BF68E44A}"/>
                </c:ext>
              </c:extLst>
            </c:dLbl>
            <c:dLbl>
              <c:idx val="16"/>
              <c:spPr>
                <a:noFill/>
                <a:ln>
                  <a:noFill/>
                </a:ln>
                <a:effectLst/>
              </c:spPr>
              <c:txPr>
                <a:bodyPr rot="0" spcFirstLastPara="1" vertOverflow="ellipsis" vert="horz" wrap="square" anchor="ctr" anchorCtr="1"/>
                <a:lstStyle/>
                <a:p>
                  <a:pPr>
                    <a:defRPr sz="9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1-75C1-4925-AFF2-DF112703A85C}"/>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Sheet1!$B$22:$AA$22</c:f>
              <c:numCache>
                <c:formatCode>0.0_ </c:formatCode>
                <c:ptCount val="26"/>
                <c:pt idx="0">
                  <c:v>59.640989063242991</c:v>
                </c:pt>
                <c:pt idx="1">
                  <c:v>61.259160559626913</c:v>
                </c:pt>
                <c:pt idx="2">
                  <c:v>64.125132555673375</c:v>
                </c:pt>
                <c:pt idx="3">
                  <c:v>67.983870967741936</c:v>
                </c:pt>
                <c:pt idx="4">
                  <c:v>68.902264259100036</c:v>
                </c:pt>
                <c:pt idx="5">
                  <c:v>67.754044150504953</c:v>
                </c:pt>
                <c:pt idx="6">
                  <c:v>67.381827506624504</c:v>
                </c:pt>
                <c:pt idx="7">
                  <c:v>68.184447566316834</c:v>
                </c:pt>
                <c:pt idx="8">
                  <c:v>69.678780012978578</c:v>
                </c:pt>
                <c:pt idx="9">
                  <c:v>69.488957984533201</c:v>
                </c:pt>
                <c:pt idx="10">
                  <c:v>68.050513022888708</c:v>
                </c:pt>
                <c:pt idx="11">
                  <c:v>66.066939032055316</c:v>
                </c:pt>
                <c:pt idx="12">
                  <c:v>63.76800188872275</c:v>
                </c:pt>
                <c:pt idx="13">
                  <c:v>61.064182521512592</c:v>
                </c:pt>
                <c:pt idx="14">
                  <c:v>59.529094656730621</c:v>
                </c:pt>
                <c:pt idx="15">
                  <c:v>59.474022840598359</c:v>
                </c:pt>
                <c:pt idx="16">
                  <c:v>59.310344827586206</c:v>
                </c:pt>
                <c:pt idx="17">
                  <c:v>58.907758907758911</c:v>
                </c:pt>
                <c:pt idx="18">
                  <c:v>57.630315500685867</c:v>
                </c:pt>
                <c:pt idx="19">
                  <c:v>55.065142249401752</c:v>
                </c:pt>
                <c:pt idx="20">
                  <c:v>53.602941176470587</c:v>
                </c:pt>
                <c:pt idx="21">
                  <c:v>52.918139268315976</c:v>
                </c:pt>
                <c:pt idx="22">
                  <c:v>52.805970149253731</c:v>
                </c:pt>
                <c:pt idx="23">
                  <c:v>52.8133125325013</c:v>
                </c:pt>
                <c:pt idx="24">
                  <c:v>52.511465385455338</c:v>
                </c:pt>
                <c:pt idx="25">
                  <c:v>52.132429014829299</c:v>
                </c:pt>
              </c:numCache>
            </c:numRef>
          </c:val>
          <c:extLst>
            <c:ext xmlns:c16="http://schemas.microsoft.com/office/drawing/2014/chart" uri="{C3380CC4-5D6E-409C-BE32-E72D297353CC}">
              <c16:uniqueId val="{00000001-433B-449F-9694-86EF6EB078BA}"/>
            </c:ext>
          </c:extLst>
        </c:ser>
        <c:ser>
          <c:idx val="0"/>
          <c:order val="2"/>
          <c:tx>
            <c:strRef>
              <c:f>Sheet1!$A$21</c:f>
              <c:strCache>
                <c:ptCount val="1"/>
                <c:pt idx="0">
                  <c:v>65歳以上（老年人口）</c:v>
                </c:pt>
              </c:strCache>
            </c:strRef>
          </c:tx>
          <c:spPr>
            <a:solidFill>
              <a:schemeClr val="accent3">
                <a:lumMod val="60000"/>
                <a:lumOff val="40000"/>
              </a:schemeClr>
            </a:solidFill>
            <a:ln>
              <a:noFill/>
            </a:ln>
            <a:effectLst/>
          </c:spPr>
          <c:invertIfNegative val="0"/>
          <c:dLbls>
            <c:dLbl>
              <c:idx val="14"/>
              <c:tx>
                <c:rich>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fld id="{710A5960-6363-4C91-BF03-BEED3275B25E}" type="VALUE">
                      <a:rPr lang="en-US" altLang="ja-JP" b="0" smtClean="0">
                        <a:solidFill>
                          <a:schemeClr val="tx1"/>
                        </a:solidFill>
                      </a:rPr>
                      <a:pPr>
                        <a:defRPr sz="1050">
                          <a:solidFill>
                            <a:schemeClr val="tx1"/>
                          </a:solidFill>
                        </a:defRPr>
                      </a:pPr>
                      <a:t>[値]</a:t>
                    </a:fld>
                    <a:endParaRPr lang="ja-JP" altLang="en-US"/>
                  </a:p>
                </c:rich>
              </c:tx>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ltLang="en-US"/>
                </a:p>
              </c:txPr>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433B-449F-9694-86EF6EB078BA}"/>
                </c:ext>
              </c:extLst>
            </c:dLbl>
            <c:dLbl>
              <c:idx val="15"/>
              <c:tx>
                <c:rich>
                  <a:bodyPr/>
                  <a:lstStyle/>
                  <a:p>
                    <a:fld id="{48F9B35D-BB02-4A27-AA0F-3FA3868E4588}" type="VALUE">
                      <a:rPr lang="en-US" altLang="ja-JP" b="0">
                        <a:solidFill>
                          <a:schemeClr val="tx1"/>
                        </a:solidFill>
                      </a:rPr>
                      <a:pPr/>
                      <a:t>[値]</a:t>
                    </a:fld>
                    <a:endParaRPr lang="ja-JP" alt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6BE3-44B8-A3D0-CD58BF68E44A}"/>
                </c:ext>
              </c:extLst>
            </c:dLbl>
            <c:dLbl>
              <c:idx val="16"/>
              <c:spPr>
                <a:noFill/>
                <a:ln>
                  <a:noFill/>
                </a:ln>
                <a:effectLst/>
              </c:spPr>
              <c:txPr>
                <a:bodyPr rot="0" spcFirstLastPara="1" vertOverflow="ellipsis" vert="horz" wrap="square" anchor="ctr" anchorCtr="1"/>
                <a:lstStyle/>
                <a:p>
                  <a:pPr>
                    <a:defRPr sz="1000" b="1" i="0" u="none" strike="noStrike" kern="1200" baseline="0">
                      <a:solidFill>
                        <a:srgbClr val="FF0000"/>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0-75C1-4925-AFF2-DF112703A85C}"/>
                </c:ext>
              </c:extLst>
            </c:dLbl>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eiryo UI" panose="020B0604030504040204" pitchFamily="50" charset="-128"/>
                    <a:ea typeface="Meiryo UI" panose="020B0604030504040204" pitchFamily="50" charset="-128"/>
                    <a:cs typeface="+mn-cs"/>
                  </a:defRPr>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Sheet1!$B$20:$AA$20</c:f>
              <c:strCache>
                <c:ptCount val="26"/>
                <c:pt idx="0">
                  <c:v>1950年</c:v>
                </c:pt>
                <c:pt idx="1">
                  <c:v>1955年</c:v>
                </c:pt>
                <c:pt idx="2">
                  <c:v>1960年</c:v>
                </c:pt>
                <c:pt idx="3">
                  <c:v>1965年</c:v>
                </c:pt>
                <c:pt idx="4">
                  <c:v>1970年</c:v>
                </c:pt>
                <c:pt idx="5">
                  <c:v>1975年</c:v>
                </c:pt>
                <c:pt idx="6">
                  <c:v>1980年</c:v>
                </c:pt>
                <c:pt idx="7">
                  <c:v>1985年</c:v>
                </c:pt>
                <c:pt idx="8">
                  <c:v>1990年</c:v>
                </c:pt>
                <c:pt idx="9">
                  <c:v>1995年</c:v>
                </c:pt>
                <c:pt idx="10">
                  <c:v>2000年</c:v>
                </c:pt>
                <c:pt idx="11">
                  <c:v>2005年</c:v>
                </c:pt>
                <c:pt idx="12">
                  <c:v>2010年</c:v>
                </c:pt>
                <c:pt idx="13">
                  <c:v>2015年</c:v>
                </c:pt>
                <c:pt idx="14">
                  <c:v>2020年</c:v>
                </c:pt>
                <c:pt idx="15">
                  <c:v>2023年</c:v>
                </c:pt>
                <c:pt idx="16">
                  <c:v>2025年</c:v>
                </c:pt>
                <c:pt idx="17">
                  <c:v>2030年</c:v>
                </c:pt>
                <c:pt idx="18">
                  <c:v>2035年</c:v>
                </c:pt>
                <c:pt idx="19">
                  <c:v>2040年</c:v>
                </c:pt>
                <c:pt idx="20">
                  <c:v>2045年</c:v>
                </c:pt>
                <c:pt idx="21">
                  <c:v>2050年</c:v>
                </c:pt>
                <c:pt idx="22">
                  <c:v>2055年</c:v>
                </c:pt>
                <c:pt idx="23">
                  <c:v>2060年</c:v>
                </c:pt>
                <c:pt idx="24">
                  <c:v>2065年</c:v>
                </c:pt>
                <c:pt idx="25">
                  <c:v>2070年</c:v>
                </c:pt>
              </c:strCache>
            </c:strRef>
          </c:cat>
          <c:val>
            <c:numRef>
              <c:f>Sheet1!$B$21:$AA$21</c:f>
              <c:numCache>
                <c:formatCode>0.0_ </c:formatCode>
                <c:ptCount val="26"/>
                <c:pt idx="0">
                  <c:v>4.9453162149310508</c:v>
                </c:pt>
                <c:pt idx="1">
                  <c:v>5.2964690206528982</c:v>
                </c:pt>
                <c:pt idx="2">
                  <c:v>5.7264050901378578</c:v>
                </c:pt>
                <c:pt idx="3">
                  <c:v>6.280241935483871</c:v>
                </c:pt>
                <c:pt idx="4">
                  <c:v>7.0698385401738797</c:v>
                </c:pt>
                <c:pt idx="5">
                  <c:v>7.9184913754580393</c:v>
                </c:pt>
                <c:pt idx="6">
                  <c:v>9.1033421659970948</c:v>
                </c:pt>
                <c:pt idx="7">
                  <c:v>10.304933476572185</c:v>
                </c:pt>
                <c:pt idx="8">
                  <c:v>12.078195976638547</c:v>
                </c:pt>
                <c:pt idx="9">
                  <c:v>14.557920752611016</c:v>
                </c:pt>
                <c:pt idx="10">
                  <c:v>17.371744277821627</c:v>
                </c:pt>
                <c:pt idx="11">
                  <c:v>20.168133249528598</c:v>
                </c:pt>
                <c:pt idx="12">
                  <c:v>23.01093885260093</c:v>
                </c:pt>
                <c:pt idx="13">
                  <c:v>26.344043577800587</c:v>
                </c:pt>
                <c:pt idx="14">
                  <c:v>28.555573172665294</c:v>
                </c:pt>
                <c:pt idx="15">
                  <c:v>29.129805372366093</c:v>
                </c:pt>
                <c:pt idx="16">
                  <c:v>29.630831643002026</c:v>
                </c:pt>
                <c:pt idx="17">
                  <c:v>30.76923076923077</c:v>
                </c:pt>
                <c:pt idx="18">
                  <c:v>32.347393689986284</c:v>
                </c:pt>
                <c:pt idx="19">
                  <c:v>34.813436142869804</c:v>
                </c:pt>
                <c:pt idx="20">
                  <c:v>36.259191176470587</c:v>
                </c:pt>
                <c:pt idx="21">
                  <c:v>37.138217594803706</c:v>
                </c:pt>
                <c:pt idx="22">
                  <c:v>37.582089552238806</c:v>
                </c:pt>
                <c:pt idx="23">
                  <c:v>37.899115964638582</c:v>
                </c:pt>
                <c:pt idx="24">
                  <c:v>38.359903909150468</c:v>
                </c:pt>
                <c:pt idx="25">
                  <c:v>38.705598344637316</c:v>
                </c:pt>
              </c:numCache>
            </c:numRef>
          </c:val>
          <c:extLst>
            <c:ext xmlns:c16="http://schemas.microsoft.com/office/drawing/2014/chart" uri="{C3380CC4-5D6E-409C-BE32-E72D297353CC}">
              <c16:uniqueId val="{00000002-433B-449F-9694-86EF6EB078BA}"/>
            </c:ext>
          </c:extLst>
        </c:ser>
        <c:dLbls>
          <c:dLblPos val="ctr"/>
          <c:showLegendKey val="0"/>
          <c:showVal val="1"/>
          <c:showCatName val="0"/>
          <c:showSerName val="0"/>
          <c:showPercent val="0"/>
          <c:showBubbleSize val="0"/>
        </c:dLbls>
        <c:gapWidth val="20"/>
        <c:overlap val="100"/>
        <c:axId val="469843632"/>
        <c:axId val="469849208"/>
      </c:barChart>
      <c:catAx>
        <c:axId val="469843632"/>
        <c:scaling>
          <c:orientation val="minMax"/>
        </c:scaling>
        <c:delete val="0"/>
        <c:axPos val="b"/>
        <c:numFmt formatCode="General" sourceLinked="1"/>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crossAx val="469849208"/>
        <c:crosses val="autoZero"/>
        <c:auto val="1"/>
        <c:lblAlgn val="ctr"/>
        <c:lblOffset val="100"/>
        <c:noMultiLvlLbl val="0"/>
      </c:catAx>
      <c:valAx>
        <c:axId val="469849208"/>
        <c:scaling>
          <c:orientation val="minMax"/>
        </c:scaling>
        <c:delete val="1"/>
        <c:axPos val="l"/>
        <c:numFmt formatCode="0%" sourceLinked="1"/>
        <c:majorTickMark val="none"/>
        <c:minorTickMark val="none"/>
        <c:tickLblPos val="nextTo"/>
        <c:crossAx val="4698436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ysClr val="windowText" lastClr="000000"/>
              </a:solidFill>
              <a:latin typeface="Meiryo UI" panose="020B0604030504040204" pitchFamily="50" charset="-128"/>
              <a:ea typeface="Meiryo UI" panose="020B0604030504040204" pitchFamily="50" charset="-128"/>
              <a:cs typeface="+mn-cs"/>
            </a:defRPr>
          </a:pPr>
          <a:endParaRPr lang="ja-JP"/>
        </a:p>
      </c:txPr>
    </c:legend>
    <c:plotVisOnly val="1"/>
    <c:dispBlanksAs val="gap"/>
    <c:showDLblsOverMax val="0"/>
  </c:chart>
  <c:spPr>
    <a:noFill/>
    <a:ln>
      <a:noFill/>
    </a:ln>
    <a:effectLst/>
  </c:spPr>
  <c:txPr>
    <a:bodyPr/>
    <a:lstStyle/>
    <a:p>
      <a:pPr>
        <a:defRPr>
          <a:solidFill>
            <a:sysClr val="windowText" lastClr="000000"/>
          </a:solidFill>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06281268615605"/>
          <c:y val="0.13468772947365509"/>
          <c:w val="0.77765176842136841"/>
          <c:h val="0.66873081974366155"/>
        </c:manualLayout>
      </c:layout>
      <c:barChart>
        <c:barDir val="col"/>
        <c:grouping val="stacked"/>
        <c:varyColors val="0"/>
        <c:ser>
          <c:idx val="0"/>
          <c:order val="0"/>
          <c:tx>
            <c:strRef>
              <c:f>Sheet1!$B$1</c:f>
              <c:strCache>
                <c:ptCount val="1"/>
                <c:pt idx="0">
                  <c:v>年金</c:v>
                </c:pt>
              </c:strCache>
            </c:strRef>
          </c:tx>
          <c:spPr>
            <a:solidFill>
              <a:schemeClr val="accent1"/>
            </a:solidFill>
            <a:ln w="12700">
              <a:solidFill>
                <a:schemeClr val="bg1"/>
              </a:solidFill>
            </a:ln>
            <a:effectLst>
              <a:outerShdw blurRad="50800" dist="50800" dir="5400000" algn="ctr" rotWithShape="0">
                <a:schemeClr val="bg1">
                  <a:lumMod val="7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Sheet1!$B$2:$B$8</c:f>
              <c:numCache>
                <c:formatCode>#,##0.0000</c:formatCode>
                <c:ptCount val="7"/>
                <c:pt idx="0">
                  <c:v>0.85619999999999996</c:v>
                </c:pt>
                <c:pt idx="1">
                  <c:v>10.333</c:v>
                </c:pt>
                <c:pt idx="2">
                  <c:v>23.777200000000001</c:v>
                </c:pt>
                <c:pt idx="3">
                  <c:v>40.536700000000003</c:v>
                </c:pt>
                <c:pt idx="4">
                  <c:v>52.2286</c:v>
                </c:pt>
                <c:pt idx="5">
                  <c:v>55.633600000000001</c:v>
                </c:pt>
                <c:pt idx="6" formatCode="General">
                  <c:v>73.2</c:v>
                </c:pt>
              </c:numCache>
            </c:numRef>
          </c:val>
          <c:extLst>
            <c:ext xmlns:c16="http://schemas.microsoft.com/office/drawing/2014/chart" uri="{C3380CC4-5D6E-409C-BE32-E72D297353CC}">
              <c16:uniqueId val="{00000000-B07C-4566-B5F5-3DE410007188}"/>
            </c:ext>
          </c:extLst>
        </c:ser>
        <c:ser>
          <c:idx val="1"/>
          <c:order val="1"/>
          <c:tx>
            <c:strRef>
              <c:f>Sheet1!$C$1</c:f>
              <c:strCache>
                <c:ptCount val="1"/>
                <c:pt idx="0">
                  <c:v>医療</c:v>
                </c:pt>
              </c:strCache>
            </c:strRef>
          </c:tx>
          <c:spPr>
            <a:solidFill>
              <a:schemeClr val="accent2"/>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Sheet1!$C$2:$C$8</c:f>
              <c:numCache>
                <c:formatCode>#,##0.0000</c:formatCode>
                <c:ptCount val="7"/>
                <c:pt idx="0">
                  <c:v>2.0758000000000001</c:v>
                </c:pt>
                <c:pt idx="1">
                  <c:v>10.7598</c:v>
                </c:pt>
                <c:pt idx="2">
                  <c:v>18.625399999999999</c:v>
                </c:pt>
                <c:pt idx="3">
                  <c:v>26.606200000000001</c:v>
                </c:pt>
                <c:pt idx="4">
                  <c:v>33.645299999999999</c:v>
                </c:pt>
                <c:pt idx="5">
                  <c:v>42.719299999999997</c:v>
                </c:pt>
                <c:pt idx="6" formatCode="General">
                  <c:v>68.3</c:v>
                </c:pt>
              </c:numCache>
            </c:numRef>
          </c:val>
          <c:extLst>
            <c:ext xmlns:c16="http://schemas.microsoft.com/office/drawing/2014/chart" uri="{C3380CC4-5D6E-409C-BE32-E72D297353CC}">
              <c16:uniqueId val="{00000001-B07C-4566-B5F5-3DE410007188}"/>
            </c:ext>
          </c:extLst>
        </c:ser>
        <c:ser>
          <c:idx val="2"/>
          <c:order val="2"/>
          <c:tx>
            <c:strRef>
              <c:f>Sheet1!$D$1</c:f>
              <c:strCache>
                <c:ptCount val="1"/>
                <c:pt idx="0">
                  <c:v>介護</c:v>
                </c:pt>
              </c:strCache>
            </c:strRef>
          </c:tx>
          <c:spPr>
            <a:solidFill>
              <a:schemeClr val="accent3"/>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Sheet1!$D$2:$D$8</c:f>
              <c:numCache>
                <c:formatCode>#,##0.0000</c:formatCode>
                <c:ptCount val="7"/>
                <c:pt idx="0">
                  <c:v>0</c:v>
                </c:pt>
                <c:pt idx="1">
                  <c:v>0</c:v>
                </c:pt>
                <c:pt idx="2">
                  <c:v>0</c:v>
                </c:pt>
                <c:pt idx="3">
                  <c:v>3.2806000000000002</c:v>
                </c:pt>
                <c:pt idx="4">
                  <c:v>7.5082000000000004</c:v>
                </c:pt>
                <c:pt idx="5">
                  <c:v>11.4163</c:v>
                </c:pt>
                <c:pt idx="6" formatCode="General">
                  <c:v>24.6</c:v>
                </c:pt>
              </c:numCache>
            </c:numRef>
          </c:val>
          <c:extLst>
            <c:ext xmlns:c16="http://schemas.microsoft.com/office/drawing/2014/chart" uri="{C3380CC4-5D6E-409C-BE32-E72D297353CC}">
              <c16:uniqueId val="{00000002-B07C-4566-B5F5-3DE410007188}"/>
            </c:ext>
          </c:extLst>
        </c:ser>
        <c:ser>
          <c:idx val="3"/>
          <c:order val="3"/>
          <c:tx>
            <c:strRef>
              <c:f>Sheet1!$E$1</c:f>
              <c:strCache>
                <c:ptCount val="1"/>
                <c:pt idx="0">
                  <c:v>その他</c:v>
                </c:pt>
              </c:strCache>
            </c:strRef>
          </c:tx>
          <c:spPr>
            <a:solidFill>
              <a:schemeClr val="accent4"/>
            </a:solidFill>
            <a:ln w="12700">
              <a:solidFill>
                <a:schemeClr val="bg1"/>
              </a:solidFill>
            </a:ln>
            <a:effectLst>
              <a:outerShdw blurRad="50800" dist="50800" dir="5400000" algn="ctr" rotWithShape="0">
                <a:schemeClr val="bg1">
                  <a:lumMod val="85000"/>
                </a:schemeClr>
              </a:outerShdw>
            </a:effectLst>
          </c:spPr>
          <c:invertIfNegative val="0"/>
          <c:cat>
            <c:strRef>
              <c:f>Sheet1!$A$2:$A$8</c:f>
              <c:strCache>
                <c:ptCount val="7"/>
                <c:pt idx="0">
                  <c:v>1970年度</c:v>
                </c:pt>
                <c:pt idx="1">
                  <c:v>1980年度</c:v>
                </c:pt>
                <c:pt idx="2">
                  <c:v>1990年度</c:v>
                </c:pt>
                <c:pt idx="3">
                  <c:v>2000年度</c:v>
                </c:pt>
                <c:pt idx="4">
                  <c:v>2010年度</c:v>
                </c:pt>
                <c:pt idx="5">
                  <c:v>2020年度</c:v>
                </c:pt>
                <c:pt idx="6">
                  <c:v>2040年度</c:v>
                </c:pt>
              </c:strCache>
            </c:strRef>
          </c:cat>
          <c:val>
            <c:numRef>
              <c:f>Sheet1!$E$2:$E$8</c:f>
              <c:numCache>
                <c:formatCode>#,##0.0000</c:formatCode>
                <c:ptCount val="7"/>
                <c:pt idx="0">
                  <c:v>0.59199999999999997</c:v>
                </c:pt>
                <c:pt idx="1">
                  <c:v>3.8361999999999998</c:v>
                </c:pt>
                <c:pt idx="2">
                  <c:v>5.0212000000000003</c:v>
                </c:pt>
                <c:pt idx="3">
                  <c:v>7.984</c:v>
                </c:pt>
                <c:pt idx="4">
                  <c:v>11.9839</c:v>
                </c:pt>
                <c:pt idx="5">
                  <c:v>22.450399999999998</c:v>
                </c:pt>
                <c:pt idx="6" formatCode="General">
                  <c:v>22.5</c:v>
                </c:pt>
              </c:numCache>
            </c:numRef>
          </c:val>
          <c:extLst>
            <c:ext xmlns:c16="http://schemas.microsoft.com/office/drawing/2014/chart" uri="{C3380CC4-5D6E-409C-BE32-E72D297353CC}">
              <c16:uniqueId val="{00000003-B07C-4566-B5F5-3DE410007188}"/>
            </c:ext>
          </c:extLst>
        </c:ser>
        <c:dLbls>
          <c:showLegendKey val="0"/>
          <c:showVal val="0"/>
          <c:showCatName val="0"/>
          <c:showSerName val="0"/>
          <c:showPercent val="0"/>
          <c:showBubbleSize val="0"/>
        </c:dLbls>
        <c:gapWidth val="150"/>
        <c:overlap val="100"/>
        <c:axId val="1000337503"/>
        <c:axId val="936591583"/>
      </c:barChart>
      <c:catAx>
        <c:axId val="1000337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936591583"/>
        <c:crosses val="autoZero"/>
        <c:auto val="1"/>
        <c:lblAlgn val="ctr"/>
        <c:lblOffset val="100"/>
        <c:noMultiLvlLbl val="0"/>
      </c:catAx>
      <c:valAx>
        <c:axId val="936591583"/>
        <c:scaling>
          <c:orientation val="minMax"/>
          <c:max val="2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crossAx val="1000337503"/>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eiryo UI" panose="020B0604030504040204" pitchFamily="50" charset="-128"/>
              <a:ea typeface="Meiryo UI" panose="020B0604030504040204" pitchFamily="50"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600" b="0">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900"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bg1"/>
    </cs:fontRef>
    <cs:spPr>
      <a:solidFill>
        <a:schemeClr val="tx1">
          <a:lumMod val="50000"/>
          <a:lumOff val="50000"/>
        </a:schemeClr>
      </a:solidFill>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8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_rels/drawing2.xml.rels><?xml version="1.0" encoding="UTF-8" standalone="yes"?>
<Relationships xmlns="http://schemas.openxmlformats.org/package/2006/relationships"><Relationship Id="rId1" Type="http://schemas.openxmlformats.org/officeDocument/2006/relationships/image" Target="../media/image12.png"/></Relationships>
</file>

<file path=ppt/drawings/drawing1.xml><?xml version="1.0" encoding="utf-8"?>
<c:userShapes xmlns:c="http://schemas.openxmlformats.org/drawingml/2006/chart">
  <cdr:relSizeAnchor xmlns:cdr="http://schemas.openxmlformats.org/drawingml/2006/chartDrawing">
    <cdr:from>
      <cdr:x>0.83366</cdr:x>
      <cdr:y>0.08284</cdr:y>
    </cdr:from>
    <cdr:to>
      <cdr:x>0.98261</cdr:x>
      <cdr:y>0.154</cdr:y>
    </cdr:to>
    <cdr:sp macro="" textlink="">
      <cdr:nvSpPr>
        <cdr:cNvPr id="2" name="テキスト ボックス 16"/>
        <cdr:cNvSpPr txBox="1"/>
      </cdr:nvSpPr>
      <cdr:spPr>
        <a:xfrm xmlns:a="http://schemas.openxmlformats.org/drawingml/2006/main">
          <a:off x="7394805" y="429988"/>
          <a:ext cx="1321230"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95,119</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0.5</cdr:x>
      <cdr:y>0.68668</cdr:y>
    </cdr:from>
    <cdr:to>
      <cdr:x>0.64494</cdr:x>
      <cdr:y>0.75784</cdr:y>
    </cdr:to>
    <cdr:sp macro="" textlink="">
      <cdr:nvSpPr>
        <cdr:cNvPr id="3" name="テキスト ボックス 16"/>
        <cdr:cNvSpPr txBox="1"/>
      </cdr:nvSpPr>
      <cdr:spPr>
        <a:xfrm xmlns:a="http://schemas.openxmlformats.org/drawingml/2006/main">
          <a:off x="4435144" y="3564094"/>
          <a:ext cx="1285637" cy="369347"/>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10,158</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0.30733</cdr:x>
      <cdr:y>0.67195</cdr:y>
    </cdr:from>
    <cdr:to>
      <cdr:x>0.45613</cdr:x>
      <cdr:y>0.74311</cdr:y>
    </cdr:to>
    <cdr:sp macro="" textlink="">
      <cdr:nvSpPr>
        <cdr:cNvPr id="4" name="テキスト ボックス 16"/>
        <cdr:cNvSpPr txBox="1"/>
      </cdr:nvSpPr>
      <cdr:spPr>
        <a:xfrm xmlns:a="http://schemas.openxmlformats.org/drawingml/2006/main">
          <a:off x="2726100" y="3487642"/>
          <a:ext cx="1319899" cy="369346"/>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pPr algn="ctr"/>
          <a:r>
            <a:rPr lang="ja-JP" altLang="en-US"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千人超え</a:t>
          </a:r>
          <a:endParaRPr kumimoji="1" lang="ja-JP" altLang="en-US"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cdr:txBody>
    </cdr:sp>
  </cdr:relSizeAnchor>
  <cdr:relSizeAnchor xmlns:cdr="http://schemas.openxmlformats.org/drawingml/2006/chartDrawing">
    <cdr:from>
      <cdr:x>0.16698</cdr:x>
      <cdr:y>0.7826</cdr:y>
    </cdr:from>
    <cdr:to>
      <cdr:x>0.29264</cdr:x>
      <cdr:y>0.85375</cdr:y>
    </cdr:to>
    <cdr:sp macro="" textlink="">
      <cdr:nvSpPr>
        <cdr:cNvPr id="5" name="テキスト ボックス 16"/>
        <cdr:cNvSpPr txBox="1"/>
      </cdr:nvSpPr>
      <cdr:spPr>
        <a:xfrm xmlns:a="http://schemas.openxmlformats.org/drawingml/2006/main">
          <a:off x="1481194" y="4061977"/>
          <a:ext cx="1114642" cy="36929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cs typeface="Meiryo UI" panose="020B0604030504040204" pitchFamily="50" charset="-128"/>
            </a:rPr>
            <a:t>153</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0.32736</cdr:x>
      <cdr:y>0.75721</cdr:y>
    </cdr:from>
    <cdr:to>
      <cdr:x>0.47547</cdr:x>
      <cdr:y>0.82837</cdr:y>
    </cdr:to>
    <cdr:sp macro="" textlink="">
      <cdr:nvSpPr>
        <cdr:cNvPr id="7" name="テキスト ボックス 16"/>
        <cdr:cNvSpPr txBox="1"/>
      </cdr:nvSpPr>
      <cdr:spPr>
        <a:xfrm xmlns:a="http://schemas.openxmlformats.org/drawingml/2006/main">
          <a:off x="2903778" y="3930194"/>
          <a:ext cx="1313778"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altLang="ja-JP" sz="1800" dirty="0">
              <a:latin typeface="Meiryo UI" panose="020B0604030504040204" pitchFamily="50" charset="-128"/>
              <a:ea typeface="Meiryo UI" panose="020B0604030504040204" pitchFamily="50" charset="-128"/>
              <a:cs typeface="Meiryo UI" panose="020B0604030504040204" pitchFamily="50" charset="-128"/>
            </a:rPr>
            <a:t>1,072</a:t>
          </a:r>
          <a:r>
            <a:rPr lang="ja-JP" altLang="en-US" sz="1800"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sz="1800" dirty="0">
            <a:latin typeface="Meiryo UI" panose="020B0604030504040204" pitchFamily="50" charset="-128"/>
            <a:ea typeface="Meiryo UI" panose="020B0604030504040204" pitchFamily="50" charset="-128"/>
            <a:cs typeface="Meiryo UI" panose="020B0604030504040204" pitchFamily="50" charset="-128"/>
          </a:endParaRPr>
        </a:p>
      </cdr:txBody>
    </cdr:sp>
  </cdr:relSizeAnchor>
  <cdr:relSizeAnchor xmlns:cdr="http://schemas.openxmlformats.org/drawingml/2006/chartDrawing">
    <cdr:from>
      <cdr:x>0.48667</cdr:x>
      <cdr:y>0.60365</cdr:y>
    </cdr:from>
    <cdr:to>
      <cdr:x>0.63546</cdr:x>
      <cdr:y>0.6748</cdr:y>
    </cdr:to>
    <cdr:sp macro="" textlink="">
      <cdr:nvSpPr>
        <cdr:cNvPr id="8" name="テキスト ボックス 16"/>
        <cdr:cNvSpPr txBox="1"/>
      </cdr:nvSpPr>
      <cdr:spPr>
        <a:xfrm xmlns:a="http://schemas.openxmlformats.org/drawingml/2006/main">
          <a:off x="4316888" y="3133148"/>
          <a:ext cx="1319811" cy="369294"/>
        </a:xfrm>
        <a:prstGeom xmlns:a="http://schemas.openxmlformats.org/drawingml/2006/main" prst="rect">
          <a:avLst/>
        </a:prstGeom>
        <a:solidFill xmlns:a="http://schemas.openxmlformats.org/drawingml/2006/main">
          <a:srgbClr val="C00000"/>
        </a:solidFill>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1</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0.43123</cdr:x>
      <cdr:y>0.48735</cdr:y>
    </cdr:from>
    <cdr:to>
      <cdr:x>0.53663</cdr:x>
      <cdr:y>0.55232</cdr:y>
    </cdr:to>
    <cdr:sp macro="" textlink="">
      <cdr:nvSpPr>
        <cdr:cNvPr id="2" name="テキスト ボックス 2"/>
        <cdr:cNvSpPr txBox="1"/>
      </cdr:nvSpPr>
      <cdr:spPr>
        <a:xfrm xmlns:a="http://schemas.openxmlformats.org/drawingml/2006/main">
          <a:off x="3746637" y="2770301"/>
          <a:ext cx="915683" cy="369332"/>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26</a:t>
          </a:r>
          <a:r>
            <a:rPr lang="en-US" altLang="ja-JP" sz="1800" dirty="0">
              <a:solidFill>
                <a:schemeClr val="tx1"/>
              </a:solidFill>
              <a:latin typeface="Meiryo UI" panose="020B0604030504040204" pitchFamily="50" charset="-128"/>
              <a:ea typeface="Meiryo UI" panose="020B0604030504040204" pitchFamily="50" charset="-128"/>
            </a:rPr>
            <a:t>.0</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0.49716</cdr:x>
      <cdr:y>0.40096</cdr:y>
    </cdr:from>
    <cdr:to>
      <cdr:x>0.60347</cdr:x>
      <cdr:y>0.46593</cdr:y>
    </cdr:to>
    <cdr:sp macro="" textlink="">
      <cdr:nvSpPr>
        <cdr:cNvPr id="3" name="テキスト ボックス 2"/>
        <cdr:cNvSpPr txBox="1"/>
      </cdr:nvSpPr>
      <cdr:spPr>
        <a:xfrm xmlns:a="http://schemas.openxmlformats.org/drawingml/2006/main">
          <a:off x="4319420" y="227923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31.8</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0.52915</cdr:x>
      <cdr:y>0.30468</cdr:y>
    </cdr:from>
    <cdr:to>
      <cdr:x>0.63546</cdr:x>
      <cdr:y>0.36965</cdr:y>
    </cdr:to>
    <cdr:sp macro="" textlink="">
      <cdr:nvSpPr>
        <cdr:cNvPr id="4" name="テキスト ボックス 2"/>
        <cdr:cNvSpPr txBox="1"/>
      </cdr:nvSpPr>
      <cdr:spPr>
        <a:xfrm xmlns:a="http://schemas.openxmlformats.org/drawingml/2006/main">
          <a:off x="4597330" y="1731945"/>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35.4</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0.5823</cdr:x>
      <cdr:y>0.21657</cdr:y>
    </cdr:from>
    <cdr:to>
      <cdr:x>0.68861</cdr:x>
      <cdr:y>0.28154</cdr:y>
    </cdr:to>
    <cdr:sp macro="" textlink="">
      <cdr:nvSpPr>
        <cdr:cNvPr id="5" name="テキスト ボックス 2"/>
        <cdr:cNvSpPr txBox="1"/>
      </cdr:nvSpPr>
      <cdr:spPr>
        <a:xfrm xmlns:a="http://schemas.openxmlformats.org/drawingml/2006/main">
          <a:off x="5059151" y="1231078"/>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sz="1800" dirty="0">
              <a:solidFill>
                <a:schemeClr val="tx1"/>
              </a:solidFill>
              <a:latin typeface="Meiryo UI" panose="020B0604030504040204" pitchFamily="50" charset="-128"/>
              <a:ea typeface="Meiryo UI" panose="020B0604030504040204" pitchFamily="50" charset="-128"/>
            </a:rPr>
            <a:t>41.6</a:t>
          </a:r>
          <a:r>
            <a:rPr kumimoji="1" lang="ja-JP" altLang="en-US" sz="1800" dirty="0">
              <a:solidFill>
                <a:schemeClr val="tx1"/>
              </a:solidFill>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0.86571</cdr:x>
      <cdr:y>0.04004</cdr:y>
    </cdr:from>
    <cdr:to>
      <cdr:x>0.97202</cdr:x>
      <cdr:y>0.10501</cdr:y>
    </cdr:to>
    <cdr:sp macro="" textlink="">
      <cdr:nvSpPr>
        <cdr:cNvPr id="6" name="テキスト ボックス 2"/>
        <cdr:cNvSpPr txBox="1"/>
      </cdr:nvSpPr>
      <cdr:spPr>
        <a:xfrm xmlns:a="http://schemas.openxmlformats.org/drawingml/2006/main">
          <a:off x="7521441" y="227599"/>
          <a:ext cx="923651"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dirty="0">
              <a:latin typeface="Meiryo UI" panose="020B0604030504040204" pitchFamily="50" charset="-128"/>
              <a:ea typeface="Meiryo UI" panose="020B0604030504040204" pitchFamily="50" charset="-128"/>
            </a:rPr>
            <a:t>68.9</a:t>
          </a:r>
          <a:r>
            <a:rPr kumimoji="1" lang="ja-JP" altLang="en-US" sz="1800" dirty="0">
              <a:latin typeface="Meiryo UI" panose="020B0604030504040204" pitchFamily="50" charset="-128"/>
              <a:ea typeface="Meiryo UI" panose="020B0604030504040204" pitchFamily="50" charset="-128"/>
            </a:rPr>
            <a:t>日</a:t>
          </a:r>
        </a:p>
      </cdr:txBody>
    </cdr:sp>
  </cdr:relSizeAnchor>
  <cdr:relSizeAnchor xmlns:cdr="http://schemas.openxmlformats.org/drawingml/2006/chartDrawing">
    <cdr:from>
      <cdr:x>0.79491</cdr:x>
      <cdr:y>0.47355</cdr:y>
    </cdr:from>
    <cdr:to>
      <cdr:x>0.9608</cdr:x>
      <cdr:y>0.83979</cdr:y>
    </cdr:to>
    <cdr:pic>
      <cdr:nvPicPr>
        <cdr:cNvPr id="8" name="図 7">
          <a:extLst xmlns:a="http://schemas.openxmlformats.org/drawingml/2006/main">
            <a:ext uri="{FF2B5EF4-FFF2-40B4-BE49-F238E27FC236}">
              <a16:creationId xmlns:a16="http://schemas.microsoft.com/office/drawing/2014/main" id="{BCE85B6B-F090-45AF-ADB9-1FE6772FBF88}"/>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cstate="screen">
          <a:extLst>
            <a:ext uri="{28A0092B-C50C-407E-A947-70E740481C1C}">
              <a14:useLocalDpi xmlns:a14="http://schemas.microsoft.com/office/drawing/2010/main"/>
            </a:ext>
          </a:extLst>
        </a:blip>
        <a:stretch xmlns:a="http://schemas.openxmlformats.org/drawingml/2006/main">
          <a:fillRect/>
        </a:stretch>
      </cdr:blipFill>
      <cdr:spPr>
        <a:xfrm xmlns:a="http://schemas.openxmlformats.org/drawingml/2006/main">
          <a:off x="6906353" y="2691868"/>
          <a:ext cx="1441289" cy="2081870"/>
        </a:xfrm>
        <a:prstGeom xmlns:a="http://schemas.openxmlformats.org/drawingml/2006/main" prst="rect">
          <a:avLst/>
        </a:prstGeom>
      </cdr:spPr>
    </cdr:pic>
  </cdr:relSizeAnchor>
  <cdr:relSizeAnchor xmlns:cdr="http://schemas.openxmlformats.org/drawingml/2006/chartDrawing">
    <cdr:from>
      <cdr:x>0</cdr:x>
      <cdr:y>0.93478</cdr:y>
    </cdr:from>
    <cdr:to>
      <cdr:x>0.25963</cdr:x>
      <cdr:y>0.9781</cdr:y>
    </cdr:to>
    <cdr:sp macro="" textlink="">
      <cdr:nvSpPr>
        <cdr:cNvPr id="7" name="テキスト ボックス 3">
          <a:extLst xmlns:a="http://schemas.openxmlformats.org/drawingml/2006/main">
            <a:ext uri="{FF2B5EF4-FFF2-40B4-BE49-F238E27FC236}">
              <a16:creationId xmlns:a16="http://schemas.microsoft.com/office/drawing/2014/main" id="{2C460E04-DF8A-869E-5349-6F8ADEF597C2}"/>
            </a:ext>
          </a:extLst>
        </cdr:cNvPr>
        <cdr:cNvSpPr txBox="1"/>
      </cdr:nvSpPr>
      <cdr:spPr>
        <a:xfrm xmlns:a="http://schemas.openxmlformats.org/drawingml/2006/main">
          <a:off x="0" y="5313729"/>
          <a:ext cx="2255746" cy="246221"/>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xmlns:a="http://schemas.openxmlformats.org/drawingml/2006/main">
          <a:r>
            <a:rPr lang="ja-JP" altLang="en-US" sz="1000" dirty="0">
              <a:latin typeface="Meiryo UI" panose="020B0604030504040204" pitchFamily="50" charset="-128"/>
              <a:ea typeface="Meiryo UI" panose="020B0604030504040204" pitchFamily="50" charset="-128"/>
            </a:rPr>
            <a:t>注：「心疾患」は高血圧性のものを除く。</a:t>
          </a:r>
          <a:endParaRPr kumimoji="1" lang="ja-JP" altLang="en-US" sz="1000" dirty="0">
            <a:latin typeface="Meiryo UI" panose="020B0604030504040204" pitchFamily="50" charset="-128"/>
            <a:ea typeface="Meiryo UI" panose="020B0604030504040204" pitchFamily="50" charset="-128"/>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0.5629</cdr:x>
      <cdr:y>0.58353</cdr:y>
    </cdr:from>
    <cdr:to>
      <cdr:x>0.67376</cdr:x>
      <cdr:y>0.66047</cdr:y>
    </cdr:to>
    <cdr:sp macro="" textlink="">
      <cdr:nvSpPr>
        <cdr:cNvPr id="2" name="テキスト ボックス 1"/>
        <cdr:cNvSpPr txBox="1"/>
      </cdr:nvSpPr>
      <cdr:spPr>
        <a:xfrm xmlns:a="http://schemas.openxmlformats.org/drawingml/2006/main">
          <a:off x="4885034" y="2801274"/>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11</a:t>
          </a:r>
          <a:r>
            <a:rPr lang="en-US" altLang="ja-JP" sz="1800" b="1" dirty="0">
              <a:solidFill>
                <a:schemeClr val="tx1"/>
              </a:solidFill>
              <a:latin typeface="Meiryo UI" panose="020B0604030504040204" pitchFamily="50" charset="-128"/>
              <a:ea typeface="Meiryo UI" panose="020B0604030504040204" pitchFamily="50" charset="-128"/>
            </a:rPr>
            <a:t>.6</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dr:relSizeAnchor xmlns:cdr="http://schemas.openxmlformats.org/drawingml/2006/chartDrawing">
    <cdr:from>
      <cdr:x>0.71406</cdr:x>
      <cdr:y>0.42306</cdr:y>
    </cdr:from>
    <cdr:to>
      <cdr:x>0.82492</cdr:x>
      <cdr:y>0.5</cdr:y>
    </cdr:to>
    <cdr:sp macro="" textlink="">
      <cdr:nvSpPr>
        <cdr:cNvPr id="3" name="テキスト ボックス 1"/>
        <cdr:cNvSpPr txBox="1"/>
      </cdr:nvSpPr>
      <cdr:spPr>
        <a:xfrm xmlns:a="http://schemas.openxmlformats.org/drawingml/2006/main">
          <a:off x="6196851" y="2030927"/>
          <a:ext cx="962123" cy="3693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xmlns:a="http://schemas.openxmlformats.org/drawingml/2006/main">
          <a:r>
            <a:rPr lang="en-US" altLang="ja-JP" b="1" dirty="0">
              <a:latin typeface="Meiryo UI" panose="020B0604030504040204" pitchFamily="50" charset="-128"/>
              <a:ea typeface="Meiryo UI" panose="020B0604030504040204" pitchFamily="50" charset="-128"/>
            </a:rPr>
            <a:t>25</a:t>
          </a:r>
          <a:r>
            <a:rPr lang="en-US" altLang="ja-JP" sz="1800" b="1" dirty="0">
              <a:solidFill>
                <a:schemeClr val="tx1"/>
              </a:solidFill>
              <a:latin typeface="Meiryo UI" panose="020B0604030504040204" pitchFamily="50" charset="-128"/>
              <a:ea typeface="Meiryo UI" panose="020B0604030504040204" pitchFamily="50" charset="-128"/>
            </a:rPr>
            <a:t>.9</a:t>
          </a:r>
          <a:r>
            <a:rPr lang="ja-JP" altLang="en-US" sz="1800" b="1" dirty="0">
              <a:solidFill>
                <a:schemeClr val="tx1"/>
              </a:solidFill>
              <a:latin typeface="Meiryo UI" panose="020B0604030504040204" pitchFamily="50" charset="-128"/>
              <a:ea typeface="Meiryo UI" panose="020B0604030504040204" pitchFamily="50" charset="-128"/>
            </a:rPr>
            <a:t>％</a:t>
          </a:r>
          <a:endParaRPr kumimoji="1" lang="ja-JP" altLang="en-US" sz="1800" b="1" dirty="0">
            <a:solidFill>
              <a:schemeClr val="tx1"/>
            </a:solidFill>
            <a:latin typeface="Meiryo UI" panose="020B0604030504040204" pitchFamily="50" charset="-128"/>
            <a:ea typeface="Meiryo UI" panose="020B0604030504040204" pitchFamily="50" charset="-128"/>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B250FA9-E667-4195-9886-C8D7DC448350}"/>
              </a:ext>
            </a:extLst>
          </p:cNvPr>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CD3EFD42-CB6B-4A0E-859E-A4CFF5D7C73B}"/>
              </a:ext>
            </a:extLst>
          </p:cNvPr>
          <p:cNvSpPr>
            <a:spLocks noGrp="1"/>
          </p:cNvSpPr>
          <p:nvPr>
            <p:ph type="dt" sz="quarter" idx="1"/>
          </p:nvPr>
        </p:nvSpPr>
        <p:spPr>
          <a:xfrm>
            <a:off x="3856038" y="0"/>
            <a:ext cx="2949575" cy="498475"/>
          </a:xfrm>
          <a:prstGeom prst="rect">
            <a:avLst/>
          </a:prstGeom>
        </p:spPr>
        <p:txBody>
          <a:bodyPr vert="horz" lIns="91440" tIns="45720" rIns="91440" bIns="45720" rtlCol="0"/>
          <a:lstStyle>
            <a:lvl1pPr algn="r">
              <a:defRPr sz="1200"/>
            </a:lvl1pPr>
          </a:lstStyle>
          <a:p>
            <a:fld id="{20EE45CC-0838-431A-A9D4-1F82302FF60E}" type="datetimeFigureOut">
              <a:rPr kumimoji="1" lang="ja-JP" altLang="en-US" smtClean="0"/>
              <a:t>2025/3/21</a:t>
            </a:fld>
            <a:endParaRPr kumimoji="1" lang="ja-JP" altLang="en-US"/>
          </a:p>
        </p:txBody>
      </p:sp>
      <p:sp>
        <p:nvSpPr>
          <p:cNvPr id="4" name="フッター プレースホルダー 3">
            <a:extLst>
              <a:ext uri="{FF2B5EF4-FFF2-40B4-BE49-F238E27FC236}">
                <a16:creationId xmlns:a16="http://schemas.microsoft.com/office/drawing/2014/main" id="{1AD62D48-1330-410C-B821-AF54D683EE47}"/>
              </a:ext>
            </a:extLst>
          </p:cNvPr>
          <p:cNvSpPr>
            <a:spLocks noGrp="1"/>
          </p:cNvSpPr>
          <p:nvPr>
            <p:ph type="ftr" sz="quarter" idx="2"/>
          </p:nvPr>
        </p:nvSpPr>
        <p:spPr>
          <a:xfrm>
            <a:off x="0" y="9440863"/>
            <a:ext cx="2949575"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2E925E8-F01A-4AC5-A51A-AE0A18FE3A7F}"/>
              </a:ext>
            </a:extLst>
          </p:cNvPr>
          <p:cNvSpPr>
            <a:spLocks noGrp="1"/>
          </p:cNvSpPr>
          <p:nvPr>
            <p:ph type="sldNum" sz="quarter" idx="3"/>
          </p:nvPr>
        </p:nvSpPr>
        <p:spPr>
          <a:xfrm>
            <a:off x="3856038" y="9440863"/>
            <a:ext cx="2949575" cy="498475"/>
          </a:xfrm>
          <a:prstGeom prst="rect">
            <a:avLst/>
          </a:prstGeom>
        </p:spPr>
        <p:txBody>
          <a:bodyPr vert="horz" lIns="91440" tIns="45720" rIns="91440" bIns="45720" rtlCol="0" anchor="b"/>
          <a:lstStyle>
            <a:lvl1pPr algn="r">
              <a:defRPr sz="1200"/>
            </a:lvl1pPr>
          </a:lstStyle>
          <a:p>
            <a:fld id="{2E4872D3-F81D-4E25-8C60-D3B3776D4C66}" type="slidenum">
              <a:rPr kumimoji="1" lang="ja-JP" altLang="en-US" smtClean="0"/>
              <a:t>‹#›</a:t>
            </a:fld>
            <a:endParaRPr kumimoji="1" lang="ja-JP" altLang="en-US"/>
          </a:p>
        </p:txBody>
      </p:sp>
    </p:spTree>
    <p:extLst>
      <p:ext uri="{BB962C8B-B14F-4D97-AF65-F5344CB8AC3E}">
        <p14:creationId xmlns:p14="http://schemas.microsoft.com/office/powerpoint/2010/main" val="14147307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787" cy="496967"/>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6967"/>
          </a:xfrm>
          <a:prstGeom prst="rect">
            <a:avLst/>
          </a:prstGeom>
        </p:spPr>
        <p:txBody>
          <a:bodyPr vert="horz" lIns="92236" tIns="46118" rIns="92236" bIns="46118" rtlCol="0"/>
          <a:lstStyle>
            <a:lvl1pPr algn="r">
              <a:defRPr sz="1200"/>
            </a:lvl1pPr>
          </a:lstStyle>
          <a:p>
            <a:fld id="{148FE93B-7EF7-D949-AB83-86D30216FA05}" type="datetimeFigureOut">
              <a:rPr kumimoji="1" lang="ja-JP" altLang="en-US" smtClean="0"/>
              <a:t>2025/3/21</a:t>
            </a:fld>
            <a:endParaRPr kumimoji="1" lang="ja-JP" altLang="en-US"/>
          </a:p>
        </p:txBody>
      </p:sp>
      <p:sp>
        <p:nvSpPr>
          <p:cNvPr id="4" name="スライド イメージ プレースホルダー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721" y="4721187"/>
            <a:ext cx="5445760" cy="4472702"/>
          </a:xfrm>
          <a:prstGeom prst="rect">
            <a:avLst/>
          </a:prstGeom>
        </p:spPr>
        <p:txBody>
          <a:bodyPr vert="horz" lIns="92236" tIns="46118" rIns="92236" bIns="4611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646"/>
            <a:ext cx="2949787" cy="496967"/>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6"/>
            <a:ext cx="2949787" cy="496967"/>
          </a:xfrm>
          <a:prstGeom prst="rect">
            <a:avLst/>
          </a:prstGeom>
        </p:spPr>
        <p:txBody>
          <a:bodyPr vert="horz" lIns="92236" tIns="46118" rIns="92236" bIns="46118" rtlCol="0" anchor="b"/>
          <a:lstStyle>
            <a:lvl1pPr algn="r">
              <a:defRPr sz="1200"/>
            </a:lvl1pPr>
          </a:lstStyle>
          <a:p>
            <a:fld id="{5BCF20F6-02F4-5F40-A8D1-3F65F449E5E0}" type="slidenum">
              <a:rPr kumimoji="1" lang="ja-JP" altLang="en-US" smtClean="0"/>
              <a:t>‹#›</a:t>
            </a:fld>
            <a:endParaRPr kumimoji="1" lang="ja-JP" altLang="en-US"/>
          </a:p>
        </p:txBody>
      </p:sp>
    </p:spTree>
    <p:extLst>
      <p:ext uri="{BB962C8B-B14F-4D97-AF65-F5344CB8AC3E}">
        <p14:creationId xmlns:p14="http://schemas.microsoft.com/office/powerpoint/2010/main" val="1846621656"/>
      </p:ext>
    </p:extLst>
  </p:cSld>
  <p:clrMap bg1="lt1" tx1="dk1" bg2="lt2" tx2="dk2" accent1="accent1" accent2="accent2" accent3="accent3" accent4="accent4" accent5="accent5" accent6="accent6" hlink="hlink" folHlink="folHlink"/>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8.cao.go.jp/kourei/whitepaper/w-2024/gaiyou/06pdf_indexg.html"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jili.or.jp/lifeplan/houseeconomy/1093.html"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mhlw.go.jp/toukei/list/chinginkouzou_a.html" TargetMode="Externa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jili.or.jp/lifeplan/lifesecurity/1210.html"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pss.go.jp/site-ad/index_Japanese/security.html"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jili.or.jp/lifeplan/whole_information/580.html" TargetMode="External"/><Relationship Id="rId2" Type="http://schemas.openxmlformats.org/officeDocument/2006/relationships/slide" Target="../slides/slide43.xml"/><Relationship Id="rId1" Type="http://schemas.openxmlformats.org/officeDocument/2006/relationships/notesMaster" Target="../notesMasters/notesMaster1.xml"/><Relationship Id="rId6" Type="http://schemas.openxmlformats.org/officeDocument/2006/relationships/hyperlink" Target="https://www.jili.or.jp/lifeplan/whole_information/75.html" TargetMode="External"/><Relationship Id="rId5" Type="http://schemas.openxmlformats.org/officeDocument/2006/relationships/hyperlink" Target="https://www.jili.or.jp/lifeplan/whole_information/576.html" TargetMode="External"/><Relationship Id="rId4" Type="http://schemas.openxmlformats.org/officeDocument/2006/relationships/hyperlink" Target="https://www.jili.or.jp/tebiki/index.html"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jili.or.jp/lifeplan/houseeconomy/846.html" TargetMode="External"/><Relationship Id="rId2" Type="http://schemas.openxmlformats.org/officeDocument/2006/relationships/slide" Target="../slides/slide44.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jili.or.jp/lifeplan/houseeconomy/847.html" TargetMode="External"/><Relationship Id="rId2" Type="http://schemas.openxmlformats.org/officeDocument/2006/relationships/slide" Target="../slides/slide45.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jili.or.jp/lifeplan/houseeconomy/847.html" TargetMode="External"/><Relationship Id="rId2" Type="http://schemas.openxmlformats.org/officeDocument/2006/relationships/slide" Target="../slides/slide46.xml"/><Relationship Id="rId1" Type="http://schemas.openxmlformats.org/officeDocument/2006/relationships/notesMaster" Target="../notesMasters/notesMaster1.xml"/><Relationship Id="rId4" Type="http://schemas.openxmlformats.org/officeDocument/2006/relationships/hyperlink" Target="https://www.jili.or.jp/research/report/zenkokujittai.html" TargetMode="Externa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eiho.or.jp/data/statistics/trend/" TargetMode="External"/><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jili.or.jp/lifeplan/lifesecurity/1159.html" TargetMode="External"/><Relationship Id="rId2" Type="http://schemas.openxmlformats.org/officeDocument/2006/relationships/slide" Target="../slides/slide4.xml"/><Relationship Id="rId1" Type="http://schemas.openxmlformats.org/officeDocument/2006/relationships/notesMaster" Target="../notesMasters/notesMaster1.xml"/><Relationship Id="rId5" Type="http://schemas.openxmlformats.org/officeDocument/2006/relationships/hyperlink" Target="https://www.stat.go.jp/data/jinsui/new.html" TargetMode="External"/><Relationship Id="rId4" Type="http://schemas.openxmlformats.org/officeDocument/2006/relationships/hyperlink" Target="https://www.mhlw.go.jp/stf/newpage_43585.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hlw.go.jp/stf/newpage_43585.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jili.or.jp/lifeplan/lifesecurity/1043.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jili.or.jp/lifeplan/lifesecurity/1160.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www.mhlw.go.jp/stf/newpage_47780.html"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jili.or.jp/lifeplan/lifesecurity/1212.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mhlw.go.jp/toukei/saikin/hw/kanja/23/index.htm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jili.or.jp/lifeplan/lifesecurity/1119.html" TargetMode="External"/><Relationship Id="rId2" Type="http://schemas.openxmlformats.org/officeDocument/2006/relationships/slide" Target="../slides/slide9.xml"/><Relationship Id="rId1" Type="http://schemas.openxmlformats.org/officeDocument/2006/relationships/notesMaster" Target="../notesMasters/notesMaster1.xml"/><Relationship Id="rId5" Type="http://schemas.openxmlformats.org/officeDocument/2006/relationships/hyperlink" Target="https://www.e-stat.go.jp/stat-search/files?page=1&amp;layout=datalist&amp;toukei=00200524&amp;tstat=000000090001&amp;cycle=1&amp;year=20240&amp;month=23070909&amp;tclass1=000001011678" TargetMode="External"/><Relationship Id="rId4" Type="http://schemas.openxmlformats.org/officeDocument/2006/relationships/hyperlink" Target="https://www.mhlw.go.jp/toukei/saikin/hw/kaigo/kyufu/2024/04.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a:t>
            </a:fld>
            <a:endParaRPr kumimoji="1" lang="ja-JP" altLang="en-US"/>
          </a:p>
        </p:txBody>
      </p:sp>
    </p:spTree>
    <p:extLst>
      <p:ext uri="{BB962C8B-B14F-4D97-AF65-F5344CB8AC3E}">
        <p14:creationId xmlns:p14="http://schemas.microsoft.com/office/powerpoint/2010/main" val="25817914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C9F37-6C37-E12B-5D4D-5FF13E99FA72}"/>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F01B5-C1A7-F363-BA47-3D3665AAD68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ABEFCF-9A55-4F68-4934-570A20E9B791}"/>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a:t>
            </a:r>
            <a:r>
              <a:rPr lang="en-US" altLang="ja-JP" dirty="0">
                <a:hlinkClick r:id="rId4"/>
              </a:rPr>
              <a:t>6</a:t>
            </a:r>
            <a:r>
              <a:rPr lang="ja-JP" altLang="en-US" dirty="0">
                <a:hlinkClick r:id="rId4"/>
              </a:rPr>
              <a:t>年版高齢社会白書（概要版）（</a:t>
            </a:r>
            <a:r>
              <a:rPr lang="en-US" altLang="ja-JP" dirty="0">
                <a:hlinkClick r:id="rId4"/>
              </a:rPr>
              <a:t>PDF</a:t>
            </a:r>
            <a:r>
              <a:rPr lang="ja-JP" altLang="en-US" dirty="0">
                <a:hlinkClick r:id="rId4"/>
              </a:rPr>
              <a:t>版） </a:t>
            </a:r>
            <a:r>
              <a:rPr lang="en-US" altLang="ja-JP" dirty="0">
                <a:hlinkClick r:id="rId4"/>
              </a:rPr>
              <a:t>- </a:t>
            </a:r>
            <a:r>
              <a:rPr lang="ja-JP" altLang="en-US" dirty="0">
                <a:hlinkClick r:id="rId4"/>
              </a:rPr>
              <a:t>内閣府</a:t>
            </a:r>
            <a:endParaRPr kumimoji="1" lang="ja-JP" altLang="en-US" dirty="0"/>
          </a:p>
        </p:txBody>
      </p:sp>
      <p:sp>
        <p:nvSpPr>
          <p:cNvPr id="4" name="スライド番号プレースホルダー 3">
            <a:extLst>
              <a:ext uri="{FF2B5EF4-FFF2-40B4-BE49-F238E27FC236}">
                <a16:creationId xmlns:a16="http://schemas.microsoft.com/office/drawing/2014/main" id="{81FFCF8F-D22E-CEFB-1F9E-7358EF2B4F80}"/>
              </a:ext>
            </a:extLst>
          </p:cNvPr>
          <p:cNvSpPr>
            <a:spLocks noGrp="1"/>
          </p:cNvSpPr>
          <p:nvPr>
            <p:ph type="sldNum" sz="quarter" idx="10"/>
          </p:nvPr>
        </p:nvSpPr>
        <p:spPr/>
        <p:txBody>
          <a:bodyPr/>
          <a:lstStyle/>
          <a:p>
            <a:fld id="{5BCF20F6-02F4-5F40-A8D1-3F65F449E5E0}" type="slidenum">
              <a:rPr kumimoji="1" lang="ja-JP" altLang="en-US" smtClean="0"/>
              <a:t>10</a:t>
            </a:fld>
            <a:endParaRPr kumimoji="1" lang="ja-JP" altLang="en-US"/>
          </a:p>
        </p:txBody>
      </p:sp>
    </p:spTree>
    <p:extLst>
      <p:ext uri="{BB962C8B-B14F-4D97-AF65-F5344CB8AC3E}">
        <p14:creationId xmlns:p14="http://schemas.microsoft.com/office/powerpoint/2010/main" val="2184640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11</a:t>
            </a:fld>
            <a:endParaRPr kumimoji="1" lang="ja-JP" altLang="en-US"/>
          </a:p>
        </p:txBody>
      </p:sp>
    </p:spTree>
    <p:extLst>
      <p:ext uri="{BB962C8B-B14F-4D97-AF65-F5344CB8AC3E}">
        <p14:creationId xmlns:p14="http://schemas.microsoft.com/office/powerpoint/2010/main" val="573430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12</a:t>
            </a:fld>
            <a:endParaRPr kumimoji="1" lang="ja-JP" altLang="en-US"/>
          </a:p>
        </p:txBody>
      </p:sp>
    </p:spTree>
    <p:extLst>
      <p:ext uri="{BB962C8B-B14F-4D97-AF65-F5344CB8AC3E}">
        <p14:creationId xmlns:p14="http://schemas.microsoft.com/office/powerpoint/2010/main" val="42477823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14</a:t>
            </a:fld>
            <a:endParaRPr kumimoji="1" lang="ja-JP" altLang="en-US"/>
          </a:p>
        </p:txBody>
      </p:sp>
    </p:spTree>
    <p:extLst>
      <p:ext uri="{BB962C8B-B14F-4D97-AF65-F5344CB8AC3E}">
        <p14:creationId xmlns:p14="http://schemas.microsoft.com/office/powerpoint/2010/main" val="2489432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20</a:t>
            </a:fld>
            <a:endParaRPr kumimoji="1" lang="ja-JP" altLang="en-US"/>
          </a:p>
        </p:txBody>
      </p:sp>
    </p:spTree>
    <p:extLst>
      <p:ext uri="{BB962C8B-B14F-4D97-AF65-F5344CB8AC3E}">
        <p14:creationId xmlns:p14="http://schemas.microsoft.com/office/powerpoint/2010/main" val="18422118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21</a:t>
            </a:fld>
            <a:endParaRPr kumimoji="1" lang="ja-JP" altLang="en-US"/>
          </a:p>
        </p:txBody>
      </p:sp>
    </p:spTree>
    <p:extLst>
      <p:ext uri="{BB962C8B-B14F-4D97-AF65-F5344CB8AC3E}">
        <p14:creationId xmlns:p14="http://schemas.microsoft.com/office/powerpoint/2010/main" val="9450115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22</a:t>
            </a:fld>
            <a:endParaRPr kumimoji="1" lang="ja-JP" altLang="en-US"/>
          </a:p>
        </p:txBody>
      </p:sp>
    </p:spTree>
    <p:extLst>
      <p:ext uri="{BB962C8B-B14F-4D97-AF65-F5344CB8AC3E}">
        <p14:creationId xmlns:p14="http://schemas.microsoft.com/office/powerpoint/2010/main" val="33533904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23</a:t>
            </a:fld>
            <a:endParaRPr kumimoji="1" lang="ja-JP" altLang="en-US"/>
          </a:p>
        </p:txBody>
      </p:sp>
    </p:spTree>
    <p:extLst>
      <p:ext uri="{BB962C8B-B14F-4D97-AF65-F5344CB8AC3E}">
        <p14:creationId xmlns:p14="http://schemas.microsoft.com/office/powerpoint/2010/main" val="29815337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1F18C5-67CA-C923-968F-F504B8C7593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EB0B568-3F7A-6C9B-AC9F-D70FE1719AF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5EE7ACB-FBAA-773E-3E52-C05A9EBE0AFE}"/>
              </a:ext>
            </a:extLst>
          </p:cNvPr>
          <p:cNvSpPr>
            <a:spLocks noGrp="1"/>
          </p:cNvSpPr>
          <p:nvPr>
            <p:ph type="body" idx="1"/>
          </p:nvPr>
        </p:nvSpPr>
        <p:spPr/>
        <p:txBody>
          <a:bodyPr/>
          <a:lstStyle/>
          <a:p>
            <a:r>
              <a:rPr lang="en-US" altLang="ja-JP" b="0" i="0" dirty="0">
                <a:solidFill>
                  <a:srgbClr val="3D3F43"/>
                </a:solidFill>
                <a:effectLst/>
                <a:latin typeface="Courier New" panose="02070309020205020404" pitchFamily="49" charset="0"/>
              </a:rPr>
              <a:t>※</a:t>
            </a:r>
            <a:r>
              <a:rPr lang="ja-JP" altLang="en-US" b="0" i="0" dirty="0">
                <a:solidFill>
                  <a:srgbClr val="3D3F4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D3F4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雇用形態別の賃金は？｜生活基盤の安定を図る生活設計｜ひと目でわかる生活設計情報｜公益財団法人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賃金構造基本統計調査　結果の概要｜厚生労働省</a:t>
            </a:r>
            <a:endParaRPr kumimoji="1" lang="ja-JP" altLang="en-US" dirty="0"/>
          </a:p>
        </p:txBody>
      </p:sp>
      <p:sp>
        <p:nvSpPr>
          <p:cNvPr id="4" name="スライド番号プレースホルダー 3">
            <a:extLst>
              <a:ext uri="{FF2B5EF4-FFF2-40B4-BE49-F238E27FC236}">
                <a16:creationId xmlns:a16="http://schemas.microsoft.com/office/drawing/2014/main" id="{93BC369C-E17D-333E-AB7B-BEAD270E0EC2}"/>
              </a:ext>
            </a:extLst>
          </p:cNvPr>
          <p:cNvSpPr>
            <a:spLocks noGrp="1"/>
          </p:cNvSpPr>
          <p:nvPr>
            <p:ph type="sldNum" sz="quarter" idx="5"/>
          </p:nvPr>
        </p:nvSpPr>
        <p:spPr/>
        <p:txBody>
          <a:bodyPr/>
          <a:lstStyle/>
          <a:p>
            <a:fld id="{5BCF20F6-02F4-5F40-A8D1-3F65F449E5E0}" type="slidenum">
              <a:rPr kumimoji="1" lang="ja-JP" altLang="en-US" smtClean="0"/>
              <a:t>24</a:t>
            </a:fld>
            <a:endParaRPr kumimoji="1" lang="ja-JP" altLang="en-US"/>
          </a:p>
        </p:txBody>
      </p:sp>
    </p:spTree>
    <p:extLst>
      <p:ext uri="{BB962C8B-B14F-4D97-AF65-F5344CB8AC3E}">
        <p14:creationId xmlns:p14="http://schemas.microsoft.com/office/powerpoint/2010/main" val="13992774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入院費用（自己負担額）はどれくらい？｜リスクに備えるための生活設計｜ひと目でわかる生活設計情報｜公益財団法人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25</a:t>
            </a:fld>
            <a:endParaRPr kumimoji="1" lang="ja-JP" altLang="en-US"/>
          </a:p>
        </p:txBody>
      </p:sp>
    </p:spTree>
    <p:extLst>
      <p:ext uri="{BB962C8B-B14F-4D97-AF65-F5344CB8AC3E}">
        <p14:creationId xmlns:p14="http://schemas.microsoft.com/office/powerpoint/2010/main" val="2289774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a:t>
            </a:fld>
            <a:endParaRPr kumimoji="1" lang="ja-JP" altLang="en-US"/>
          </a:p>
        </p:txBody>
      </p:sp>
    </p:spTree>
    <p:extLst>
      <p:ext uri="{BB962C8B-B14F-4D97-AF65-F5344CB8AC3E}">
        <p14:creationId xmlns:p14="http://schemas.microsoft.com/office/powerpoint/2010/main" val="23764226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26</a:t>
            </a:fld>
            <a:endParaRPr kumimoji="1" lang="ja-JP" altLang="en-US"/>
          </a:p>
        </p:txBody>
      </p:sp>
    </p:spTree>
    <p:extLst>
      <p:ext uri="{BB962C8B-B14F-4D97-AF65-F5344CB8AC3E}">
        <p14:creationId xmlns:p14="http://schemas.microsoft.com/office/powerpoint/2010/main" val="13778058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27</a:t>
            </a:fld>
            <a:endParaRPr kumimoji="1" lang="ja-JP" altLang="en-US"/>
          </a:p>
        </p:txBody>
      </p:sp>
    </p:spTree>
    <p:extLst>
      <p:ext uri="{BB962C8B-B14F-4D97-AF65-F5344CB8AC3E}">
        <p14:creationId xmlns:p14="http://schemas.microsoft.com/office/powerpoint/2010/main" val="8852830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28</a:t>
            </a:fld>
            <a:endParaRPr kumimoji="1" lang="ja-JP" altLang="en-US"/>
          </a:p>
        </p:txBody>
      </p:sp>
    </p:spTree>
    <p:extLst>
      <p:ext uri="{BB962C8B-B14F-4D97-AF65-F5344CB8AC3E}">
        <p14:creationId xmlns:p14="http://schemas.microsoft.com/office/powerpoint/2010/main" val="5108639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01B752-289A-A48D-9D3C-7CD80F8B63AD}"/>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7746581-C710-33FB-D878-10084BFA52E1}"/>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49CF25D-FE44-4C2E-9FBA-70113C869370}"/>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社会保障費用統計｜国立社会保障・人口問題研究所</a:t>
            </a:r>
            <a:endParaRPr kumimoji="1" lang="en-US" altLang="ja-JP" dirty="0"/>
          </a:p>
        </p:txBody>
      </p:sp>
      <p:sp>
        <p:nvSpPr>
          <p:cNvPr id="4" name="スライド番号プレースホルダー 3">
            <a:extLst>
              <a:ext uri="{FF2B5EF4-FFF2-40B4-BE49-F238E27FC236}">
                <a16:creationId xmlns:a16="http://schemas.microsoft.com/office/drawing/2014/main" id="{F8692E62-AC61-139A-0E6E-2E722DC7EAD1}"/>
              </a:ext>
            </a:extLst>
          </p:cNvPr>
          <p:cNvSpPr>
            <a:spLocks noGrp="1"/>
          </p:cNvSpPr>
          <p:nvPr>
            <p:ph type="sldNum" sz="quarter" idx="10"/>
          </p:nvPr>
        </p:nvSpPr>
        <p:spPr/>
        <p:txBody>
          <a:bodyPr/>
          <a:lstStyle/>
          <a:p>
            <a:fld id="{5BCF20F6-02F4-5F40-A8D1-3F65F449E5E0}" type="slidenum">
              <a:rPr kumimoji="1" lang="ja-JP" altLang="en-US" smtClean="0"/>
              <a:t>30</a:t>
            </a:fld>
            <a:endParaRPr kumimoji="1" lang="ja-JP" altLang="en-US"/>
          </a:p>
        </p:txBody>
      </p:sp>
    </p:spTree>
    <p:extLst>
      <p:ext uri="{BB962C8B-B14F-4D97-AF65-F5344CB8AC3E}">
        <p14:creationId xmlns:p14="http://schemas.microsoft.com/office/powerpoint/2010/main" val="7036972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31</a:t>
            </a:fld>
            <a:endParaRPr kumimoji="1" lang="ja-JP" altLang="en-US"/>
          </a:p>
        </p:txBody>
      </p:sp>
    </p:spTree>
    <p:extLst>
      <p:ext uri="{BB962C8B-B14F-4D97-AF65-F5344CB8AC3E}">
        <p14:creationId xmlns:p14="http://schemas.microsoft.com/office/powerpoint/2010/main" val="23397091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32</a:t>
            </a:fld>
            <a:endParaRPr kumimoji="1" lang="ja-JP" altLang="en-US"/>
          </a:p>
        </p:txBody>
      </p:sp>
    </p:spTree>
    <p:extLst>
      <p:ext uri="{BB962C8B-B14F-4D97-AF65-F5344CB8AC3E}">
        <p14:creationId xmlns:p14="http://schemas.microsoft.com/office/powerpoint/2010/main" val="243288346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33</a:t>
            </a:fld>
            <a:endParaRPr kumimoji="1" lang="ja-JP" altLang="en-US"/>
          </a:p>
        </p:txBody>
      </p:sp>
    </p:spTree>
    <p:extLst>
      <p:ext uri="{BB962C8B-B14F-4D97-AF65-F5344CB8AC3E}">
        <p14:creationId xmlns:p14="http://schemas.microsoft.com/office/powerpoint/2010/main" val="3458561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37</a:t>
            </a:fld>
            <a:endParaRPr kumimoji="1" lang="ja-JP" altLang="en-US"/>
          </a:p>
        </p:txBody>
      </p:sp>
    </p:spTree>
    <p:extLst>
      <p:ext uri="{BB962C8B-B14F-4D97-AF65-F5344CB8AC3E}">
        <p14:creationId xmlns:p14="http://schemas.microsoft.com/office/powerpoint/2010/main" val="21028354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41</a:t>
            </a:fld>
            <a:endParaRPr kumimoji="1" lang="ja-JP" altLang="en-US"/>
          </a:p>
        </p:txBody>
      </p:sp>
    </p:spTree>
    <p:extLst>
      <p:ext uri="{BB962C8B-B14F-4D97-AF65-F5344CB8AC3E}">
        <p14:creationId xmlns:p14="http://schemas.microsoft.com/office/powerpoint/2010/main" val="29567895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「生活設計」って何？｜ひと目でわかる生活設計情報｜公益財団法人　生命保険文化センター</a:t>
            </a:r>
            <a:endParaRPr lang="en-US" altLang="ja-JP" dirty="0"/>
          </a:p>
          <a:p>
            <a:endParaRPr kumimoji="1" lang="en-US" altLang="ja-JP" dirty="0"/>
          </a:p>
          <a:p>
            <a:r>
              <a:rPr lang="ja-JP" altLang="en-US" dirty="0">
                <a:hlinkClick r:id="rId4"/>
              </a:rPr>
              <a:t>生命保険の契約をお考えの皆様へ 生命保険の契約にあたっての手引｜公益財団法人　生命保険文化センター</a:t>
            </a:r>
            <a:endParaRPr kumimoji="1" lang="en-US" altLang="ja-JP" dirty="0"/>
          </a:p>
          <a:p>
            <a:endParaRPr kumimoji="1" lang="en-US" altLang="ja-JP" dirty="0"/>
          </a:p>
          <a:p>
            <a:r>
              <a:rPr lang="ja-JP" altLang="en-US" dirty="0">
                <a:hlinkClick r:id="rId5"/>
              </a:rPr>
              <a:t>日ごろの生活や将来に向けて最も不安な項目は？｜ひと目でわかる生活設計情報｜公益財団法人　生命保険文化センター</a:t>
            </a:r>
            <a:endParaRPr lang="en-US" altLang="ja-JP" dirty="0"/>
          </a:p>
          <a:p>
            <a:endParaRPr kumimoji="1" lang="en-US" altLang="ja-JP" dirty="0"/>
          </a:p>
          <a:p>
            <a:r>
              <a:rPr lang="ja-JP" altLang="en-US" dirty="0">
                <a:hlinkClick r:id="rId6"/>
              </a:rPr>
              <a:t>どんなリスクが、いくらくらいの損失になる？｜ひと目でわかる生活設計情報｜公益財団法人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43</a:t>
            </a:fld>
            <a:endParaRPr kumimoji="1" lang="ja-JP" altLang="en-US"/>
          </a:p>
        </p:txBody>
      </p:sp>
    </p:spTree>
    <p:extLst>
      <p:ext uri="{BB962C8B-B14F-4D97-AF65-F5344CB8AC3E}">
        <p14:creationId xmlns:p14="http://schemas.microsoft.com/office/powerpoint/2010/main" val="136392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3</a:t>
            </a:fld>
            <a:endParaRPr kumimoji="1" lang="ja-JP" altLang="en-US"/>
          </a:p>
        </p:txBody>
      </p:sp>
    </p:spTree>
    <p:extLst>
      <p:ext uri="{BB962C8B-B14F-4D97-AF65-F5344CB8AC3E}">
        <p14:creationId xmlns:p14="http://schemas.microsoft.com/office/powerpoint/2010/main" val="36275767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kumimoji="1" lang="en-US" altLang="ja-JP" dirty="0"/>
          </a:p>
          <a:p>
            <a:r>
              <a:rPr kumimoji="1" lang="en-US" altLang="ja-JP" dirty="0"/>
              <a:t>【</a:t>
            </a:r>
            <a:r>
              <a:rPr kumimoji="1" lang="ja-JP" altLang="en-US" dirty="0"/>
              <a:t>参考情報</a:t>
            </a:r>
            <a:r>
              <a:rPr kumimoji="1" lang="en-US" altLang="ja-JP" dirty="0"/>
              <a:t>】</a:t>
            </a:r>
          </a:p>
          <a:p>
            <a:r>
              <a:rPr lang="en-US" altLang="ja-JP" dirty="0">
                <a:hlinkClick r:id="rId3"/>
              </a:rPr>
              <a:t>1</a:t>
            </a:r>
            <a:r>
              <a:rPr lang="ja-JP" altLang="en-US" dirty="0">
                <a:hlinkClick r:id="rId3"/>
              </a:rPr>
              <a:t>世帯あたり何件くらいの生命保険に加入している？｜生活基盤の安定を図る生活設計｜ひと目でわかる生活設計情報｜公益財団法人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44</a:t>
            </a:fld>
            <a:endParaRPr kumimoji="1" lang="ja-JP" altLang="en-US"/>
          </a:p>
        </p:txBody>
      </p:sp>
    </p:spTree>
    <p:extLst>
      <p:ext uri="{BB962C8B-B14F-4D97-AF65-F5344CB8AC3E}">
        <p14:creationId xmlns:p14="http://schemas.microsoft.com/office/powerpoint/2010/main" val="1219252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生命保険の保険料は年間どれくらい払っている？｜生活基盤の安定を図る生活設計｜ひと目でわかる生活設計情報｜公益財団法人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45</a:t>
            </a:fld>
            <a:endParaRPr kumimoji="1" lang="ja-JP" altLang="en-US"/>
          </a:p>
        </p:txBody>
      </p:sp>
    </p:spTree>
    <p:extLst>
      <p:ext uri="{BB962C8B-B14F-4D97-AF65-F5344CB8AC3E}">
        <p14:creationId xmlns:p14="http://schemas.microsoft.com/office/powerpoint/2010/main" val="183367030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生命保険の保険料は年間どれくらい払っている？｜生活基盤の安定を図る生活設計｜ひと目でわかる生活設計情報｜公益財団法人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生命保険に関する全国実態調査｜調査活動｜公益財団法人　生命保険文化センター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46</a:t>
            </a:fld>
            <a:endParaRPr kumimoji="1" lang="ja-JP" altLang="en-US"/>
          </a:p>
        </p:txBody>
      </p:sp>
    </p:spTree>
    <p:extLst>
      <p:ext uri="{BB962C8B-B14F-4D97-AF65-F5344CB8AC3E}">
        <p14:creationId xmlns:p14="http://schemas.microsoft.com/office/powerpoint/2010/main" val="26535261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3"/>
              </a:rPr>
              <a:t>生命保険の動向 </a:t>
            </a:r>
            <a:r>
              <a:rPr lang="en-US" altLang="ja-JP" dirty="0">
                <a:hlinkClick r:id="rId3"/>
              </a:rPr>
              <a:t>| </a:t>
            </a:r>
            <a:r>
              <a:rPr lang="ja-JP" altLang="en-US" dirty="0">
                <a:hlinkClick r:id="rId3"/>
              </a:rPr>
              <a:t>生命保険協会</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47</a:t>
            </a:fld>
            <a:endParaRPr kumimoji="1" lang="ja-JP" altLang="en-US"/>
          </a:p>
        </p:txBody>
      </p:sp>
    </p:spTree>
    <p:extLst>
      <p:ext uri="{BB962C8B-B14F-4D97-AF65-F5344CB8AC3E}">
        <p14:creationId xmlns:p14="http://schemas.microsoft.com/office/powerpoint/2010/main" val="110129093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48</a:t>
            </a:fld>
            <a:endParaRPr kumimoji="1" lang="ja-JP" altLang="en-US"/>
          </a:p>
        </p:txBody>
      </p:sp>
    </p:spTree>
    <p:extLst>
      <p:ext uri="{BB962C8B-B14F-4D97-AF65-F5344CB8AC3E}">
        <p14:creationId xmlns:p14="http://schemas.microsoft.com/office/powerpoint/2010/main" val="26601426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49</a:t>
            </a:fld>
            <a:endParaRPr kumimoji="1" lang="ja-JP" altLang="en-US"/>
          </a:p>
        </p:txBody>
      </p:sp>
    </p:spTree>
    <p:extLst>
      <p:ext uri="{BB962C8B-B14F-4D97-AF65-F5344CB8AC3E}">
        <p14:creationId xmlns:p14="http://schemas.microsoft.com/office/powerpoint/2010/main" val="21096982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50</a:t>
            </a:fld>
            <a:endParaRPr kumimoji="1" lang="ja-JP" altLang="en-US"/>
          </a:p>
        </p:txBody>
      </p:sp>
    </p:spTree>
    <p:extLst>
      <p:ext uri="{BB962C8B-B14F-4D97-AF65-F5344CB8AC3E}">
        <p14:creationId xmlns:p14="http://schemas.microsoft.com/office/powerpoint/2010/main" val="1220081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3"/>
              </a:rPr>
              <a:t>少子高齢化はどれくらい進むの？｜リスクに備えるための生活設計｜ひと目でわかる生活設計情報｜公益財団法人　生命保険文化センター</a:t>
            </a: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出典元</a:t>
            </a:r>
            <a:r>
              <a:rPr kumimoji="1" lang="en-US" altLang="ja-JP" dirty="0"/>
              <a:t>】</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4"/>
              </a:rPr>
              <a:t>百歳の高齢者へのお祝い状及び記念品の贈呈について｜厚生労働省</a:t>
            </a:r>
            <a:endParaRPr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5"/>
              </a:rPr>
              <a:t>統計局ホームページ</a:t>
            </a:r>
            <a:r>
              <a:rPr lang="en-US" altLang="ja-JP" dirty="0">
                <a:hlinkClick r:id="rId5"/>
              </a:rPr>
              <a:t>/</a:t>
            </a:r>
            <a:r>
              <a:rPr lang="ja-JP" altLang="en-US" dirty="0">
                <a:hlinkClick r:id="rId5"/>
              </a:rPr>
              <a:t>人口推計（</a:t>
            </a:r>
            <a:r>
              <a:rPr lang="en-US" altLang="ja-JP" dirty="0">
                <a:hlinkClick r:id="rId5"/>
              </a:rPr>
              <a:t>2024</a:t>
            </a:r>
            <a:r>
              <a:rPr lang="ja-JP" altLang="en-US" dirty="0">
                <a:hlinkClick r:id="rId5"/>
              </a:rPr>
              <a:t>年</a:t>
            </a:r>
            <a:r>
              <a:rPr lang="en-US" altLang="ja-JP" dirty="0">
                <a:hlinkClick r:id="rId5"/>
              </a:rPr>
              <a:t>(</a:t>
            </a:r>
            <a:r>
              <a:rPr lang="ja-JP" altLang="en-US" dirty="0">
                <a:hlinkClick r:id="rId5"/>
              </a:rPr>
              <a:t>令和</a:t>
            </a:r>
            <a:r>
              <a:rPr lang="en-US" altLang="ja-JP" dirty="0">
                <a:hlinkClick r:id="rId5"/>
              </a:rPr>
              <a:t>6</a:t>
            </a:r>
            <a:r>
              <a:rPr lang="ja-JP" altLang="en-US" dirty="0">
                <a:hlinkClick r:id="rId5"/>
              </a:rPr>
              <a:t>年</a:t>
            </a:r>
            <a:r>
              <a:rPr lang="en-US" altLang="ja-JP" dirty="0">
                <a:hlinkClick r:id="rId5"/>
              </a:rPr>
              <a:t>)9</a:t>
            </a:r>
            <a:r>
              <a:rPr lang="ja-JP" altLang="en-US" dirty="0">
                <a:hlinkClick r:id="rId5"/>
              </a:rPr>
              <a:t>月確定値、</a:t>
            </a:r>
            <a:r>
              <a:rPr lang="en-US" altLang="ja-JP" dirty="0">
                <a:hlinkClick r:id="rId5"/>
              </a:rPr>
              <a:t>2025</a:t>
            </a:r>
            <a:r>
              <a:rPr lang="ja-JP" altLang="en-US" dirty="0">
                <a:hlinkClick r:id="rId5"/>
              </a:rPr>
              <a:t>年</a:t>
            </a:r>
            <a:r>
              <a:rPr lang="en-US" altLang="ja-JP" dirty="0">
                <a:hlinkClick r:id="rId5"/>
              </a:rPr>
              <a:t>(</a:t>
            </a:r>
            <a:r>
              <a:rPr lang="ja-JP" altLang="en-US" dirty="0">
                <a:hlinkClick r:id="rId5"/>
              </a:rPr>
              <a:t>令和</a:t>
            </a:r>
            <a:r>
              <a:rPr lang="en-US" altLang="ja-JP" dirty="0">
                <a:hlinkClick r:id="rId5"/>
              </a:rPr>
              <a:t>7</a:t>
            </a:r>
            <a:r>
              <a:rPr lang="ja-JP" altLang="en-US" dirty="0">
                <a:hlinkClick r:id="rId5"/>
              </a:rPr>
              <a:t>年</a:t>
            </a:r>
            <a:r>
              <a:rPr lang="en-US" altLang="ja-JP" dirty="0">
                <a:hlinkClick r:id="rId5"/>
              </a:rPr>
              <a:t>)2</a:t>
            </a:r>
            <a:r>
              <a:rPr lang="ja-JP" altLang="en-US" dirty="0">
                <a:hlinkClick r:id="rId5"/>
              </a:rPr>
              <a:t>月概算値）　（</a:t>
            </a:r>
            <a:r>
              <a:rPr lang="en-US" altLang="ja-JP" dirty="0">
                <a:hlinkClick r:id="rId5"/>
              </a:rPr>
              <a:t>2025</a:t>
            </a:r>
            <a:r>
              <a:rPr lang="ja-JP" altLang="en-US" dirty="0">
                <a:hlinkClick r:id="rId5"/>
              </a:rPr>
              <a:t>年</a:t>
            </a:r>
            <a:r>
              <a:rPr lang="en-US" altLang="ja-JP" dirty="0">
                <a:hlinkClick r:id="rId5"/>
              </a:rPr>
              <a:t>2</a:t>
            </a:r>
            <a:r>
              <a:rPr lang="ja-JP" altLang="en-US" dirty="0">
                <a:hlinkClick r:id="rId5"/>
              </a:rPr>
              <a:t>月</a:t>
            </a:r>
            <a:r>
              <a:rPr lang="en-US" altLang="ja-JP" dirty="0">
                <a:hlinkClick r:id="rId5"/>
              </a:rPr>
              <a:t>20</a:t>
            </a:r>
            <a:r>
              <a:rPr lang="ja-JP" altLang="en-US" dirty="0">
                <a:hlinkClick r:id="rId5"/>
              </a:rPr>
              <a:t>日公表）</a:t>
            </a:r>
            <a:endParaRPr lang="en-US" altLang="ja-JP" sz="12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5BCF20F6-02F4-5F40-A8D1-3F65F449E5E0}" type="slidenum">
              <a:rPr kumimoji="1" lang="ja-JP" altLang="en-US" smtClean="0"/>
              <a:t>4</a:t>
            </a:fld>
            <a:endParaRPr kumimoji="1" lang="ja-JP" altLang="en-US"/>
          </a:p>
        </p:txBody>
      </p:sp>
    </p:spTree>
    <p:extLst>
      <p:ext uri="{BB962C8B-B14F-4D97-AF65-F5344CB8AC3E}">
        <p14:creationId xmlns:p14="http://schemas.microsoft.com/office/powerpoint/2010/main" val="34556296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出典元</a:t>
            </a:r>
            <a:r>
              <a:rPr kumimoji="1" lang="en-US" altLang="ja-JP" dirty="0"/>
              <a:t>】</a:t>
            </a:r>
          </a:p>
          <a:p>
            <a:r>
              <a:rPr lang="ja-JP" altLang="en-US" dirty="0">
                <a:hlinkClick r:id="rId3"/>
              </a:rPr>
              <a:t>百歳の高齢者へのお祝い状及び記念品の贈呈について｜厚生労働省</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5</a:t>
            </a:fld>
            <a:endParaRPr kumimoji="1" lang="ja-JP" altLang="en-US"/>
          </a:p>
        </p:txBody>
      </p:sp>
    </p:spTree>
    <p:extLst>
      <p:ext uri="{BB962C8B-B14F-4D97-AF65-F5344CB8AC3E}">
        <p14:creationId xmlns:p14="http://schemas.microsoft.com/office/powerpoint/2010/main" val="3147969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dirty="0">
                <a:hlinkClick r:id="rId3"/>
              </a:rPr>
              <a:t>日本人の平均寿命はどれくらい？｜リスクに備えるための生活設計｜ひと目でわかる生活設計情報｜公益財団法人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en-US" altLang="ja-JP" dirty="0"/>
              <a:t>https://www.mhlw.go.jp/toukei/saikin/hw/seimei/list54-57-02.html</a:t>
            </a:r>
            <a:endParaRPr kumimoji="1" lang="en-US" altLang="ja-JP"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6</a:t>
            </a:fld>
            <a:endParaRPr kumimoji="1" lang="ja-JP" altLang="en-US"/>
          </a:p>
        </p:txBody>
      </p:sp>
    </p:spTree>
    <p:extLst>
      <p:ext uri="{BB962C8B-B14F-4D97-AF65-F5344CB8AC3E}">
        <p14:creationId xmlns:p14="http://schemas.microsoft.com/office/powerpoint/2010/main" val="36589074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dirty="0"/>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参考情報</a:t>
            </a:r>
            <a:r>
              <a:rPr kumimoji="1" lang="en-US" altLang="ja-JP" dirty="0"/>
              <a:t>】</a:t>
            </a:r>
          </a:p>
          <a:p>
            <a:r>
              <a:rPr lang="ja-JP" altLang="en-US" dirty="0">
                <a:hlinkClick r:id="rId3"/>
              </a:rPr>
              <a:t>健康寿命とはどのようなもの？｜リスクに備えるための生活設計｜ひと目でわかる生活設計情報｜公益財団法人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第４回健康日本</a:t>
            </a:r>
            <a:r>
              <a:rPr lang="en-US" altLang="zh-TW" dirty="0">
                <a:hlinkClick r:id="rId4"/>
              </a:rPr>
              <a:t>21</a:t>
            </a:r>
            <a:r>
              <a:rPr lang="zh-TW" altLang="en-US" dirty="0">
                <a:hlinkClick r:id="rId4"/>
              </a:rPr>
              <a:t>（第三次）推進専門委員会｜厚生労働省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5BCF20F6-02F4-5F40-A8D1-3F65F449E5E0}" type="slidenum">
              <a:rPr kumimoji="1" lang="ja-JP" altLang="en-US" smtClean="0"/>
              <a:t>7</a:t>
            </a:fld>
            <a:endParaRPr kumimoji="1" lang="ja-JP" altLang="en-US"/>
          </a:p>
        </p:txBody>
      </p:sp>
    </p:spTree>
    <p:extLst>
      <p:ext uri="{BB962C8B-B14F-4D97-AF65-F5344CB8AC3E}">
        <p14:creationId xmlns:p14="http://schemas.microsoft.com/office/powerpoint/2010/main" val="667784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r>
              <a:rPr lang="ja-JP" altLang="en-US" dirty="0">
                <a:hlinkClick r:id="rId3"/>
              </a:rPr>
              <a:t>入院した場合、入院日数は何日くらい？｜リスクに備えるための生活設計｜ひと目でわかる生活設計情報｜公益財団法人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ja-JP" altLang="en-US" dirty="0">
                <a:hlinkClick r:id="rId4"/>
              </a:rPr>
              <a:t>令和５年（２０２３）患者調査の概況｜厚生労働省</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8</a:t>
            </a:fld>
            <a:endParaRPr kumimoji="1" lang="ja-JP" altLang="en-US"/>
          </a:p>
        </p:txBody>
      </p:sp>
    </p:spTree>
    <p:extLst>
      <p:ext uri="{BB962C8B-B14F-4D97-AF65-F5344CB8AC3E}">
        <p14:creationId xmlns:p14="http://schemas.microsoft.com/office/powerpoint/2010/main" val="12243211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b="0" i="0" dirty="0">
              <a:solidFill>
                <a:srgbClr val="333333"/>
              </a:solidFill>
              <a:effectLst/>
              <a:latin typeface="Courier New" panose="02070309020205020404" pitchFamily="49" charset="0"/>
            </a:endParaRPr>
          </a:p>
          <a:p>
            <a:endParaRPr kumimoji="1" lang="en-US" altLang="ja-JP" dirty="0"/>
          </a:p>
          <a:p>
            <a:r>
              <a:rPr kumimoji="1" lang="en-US" altLang="ja-JP" dirty="0"/>
              <a:t>【</a:t>
            </a:r>
            <a:r>
              <a:rPr kumimoji="1" lang="ja-JP" altLang="en-US" dirty="0"/>
              <a:t>参考情報</a:t>
            </a:r>
            <a:r>
              <a:rPr kumimoji="1" lang="en-US" altLang="ja-JP"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hlinkClick r:id="rId3"/>
              </a:rPr>
              <a:t>介護や支援が必要な人はどれくらい？｜リスクに備えるための生活設計｜ひと目でわかる生活設計情報｜公益財団法人　生命保険文化センター</a:t>
            </a:r>
            <a:endParaRPr kumimoji="1" lang="en-US" altLang="ja-JP" dirty="0"/>
          </a:p>
          <a:p>
            <a:endParaRPr kumimoji="1" lang="en-US" altLang="ja-JP" dirty="0"/>
          </a:p>
          <a:p>
            <a:r>
              <a:rPr kumimoji="1" lang="en-US" altLang="ja-JP" dirty="0"/>
              <a:t>【</a:t>
            </a:r>
            <a:r>
              <a:rPr kumimoji="1" lang="ja-JP" altLang="en-US" dirty="0"/>
              <a:t>出典元</a:t>
            </a:r>
            <a:r>
              <a:rPr kumimoji="1" lang="en-US" altLang="ja-JP" dirty="0"/>
              <a:t>】</a:t>
            </a:r>
          </a:p>
          <a:p>
            <a:r>
              <a:rPr lang="zh-TW" altLang="en-US" dirty="0">
                <a:hlinkClick r:id="rId4"/>
              </a:rPr>
              <a:t>介護給付費等実態統計月報（令和６年４月審査分）｜厚生労働省</a:t>
            </a:r>
            <a:endParaRPr lang="en-US" altLang="zh-TW" dirty="0"/>
          </a:p>
          <a:p>
            <a:endParaRPr kumimoji="1" lang="en-US" altLang="ja-JP" dirty="0"/>
          </a:p>
          <a:p>
            <a:r>
              <a:rPr lang="ja-JP" altLang="en-US" dirty="0">
                <a:hlinkClick r:id="rId5"/>
              </a:rPr>
              <a:t>人口推計 各月</a:t>
            </a:r>
            <a:r>
              <a:rPr lang="en-US" altLang="ja-JP" dirty="0">
                <a:hlinkClick r:id="rId5"/>
              </a:rPr>
              <a:t>1</a:t>
            </a:r>
            <a:r>
              <a:rPr lang="ja-JP" altLang="en-US" dirty="0">
                <a:hlinkClick r:id="rId5"/>
              </a:rPr>
              <a:t>日現在人口 月次 </a:t>
            </a:r>
            <a:r>
              <a:rPr lang="en-US" altLang="ja-JP" dirty="0">
                <a:hlinkClick r:id="rId5"/>
              </a:rPr>
              <a:t>2024</a:t>
            </a:r>
            <a:r>
              <a:rPr lang="ja-JP" altLang="en-US" dirty="0">
                <a:hlinkClick r:id="rId5"/>
              </a:rPr>
              <a:t>年</a:t>
            </a:r>
            <a:r>
              <a:rPr lang="en-US" altLang="ja-JP" dirty="0">
                <a:hlinkClick r:id="rId5"/>
              </a:rPr>
              <a:t>9</a:t>
            </a:r>
            <a:r>
              <a:rPr lang="ja-JP" altLang="en-US" dirty="0">
                <a:hlinkClick r:id="rId5"/>
              </a:rPr>
              <a:t>月 </a:t>
            </a:r>
            <a:r>
              <a:rPr lang="en-US" altLang="ja-JP" dirty="0">
                <a:hlinkClick r:id="rId5"/>
              </a:rPr>
              <a:t>| </a:t>
            </a:r>
            <a:r>
              <a:rPr lang="ja-JP" altLang="en-US" dirty="0">
                <a:hlinkClick r:id="rId5"/>
              </a:rPr>
              <a:t>ファイル </a:t>
            </a:r>
            <a:r>
              <a:rPr lang="en-US" altLang="ja-JP" dirty="0">
                <a:hlinkClick r:id="rId5"/>
              </a:rPr>
              <a:t>| </a:t>
            </a:r>
            <a:r>
              <a:rPr lang="ja-JP" altLang="en-US" dirty="0">
                <a:hlinkClick r:id="rId5"/>
              </a:rPr>
              <a:t>統計データを探す </a:t>
            </a:r>
            <a:r>
              <a:rPr lang="en-US" altLang="ja-JP" dirty="0">
                <a:hlinkClick r:id="rId5"/>
              </a:rPr>
              <a:t>| </a:t>
            </a:r>
            <a:r>
              <a:rPr lang="ja-JP" altLang="en-US" dirty="0">
                <a:hlinkClick r:id="rId5"/>
              </a:rPr>
              <a:t>政府統計の総合窓口</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9</a:t>
            </a:fld>
            <a:endParaRPr kumimoji="1" lang="ja-JP" altLang="en-US"/>
          </a:p>
        </p:txBody>
      </p:sp>
    </p:spTree>
    <p:extLst>
      <p:ext uri="{BB962C8B-B14F-4D97-AF65-F5344CB8AC3E}">
        <p14:creationId xmlns:p14="http://schemas.microsoft.com/office/powerpoint/2010/main" val="1666942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312357FB-FAA2-4E18-9163-2D4DF4B7E96D}" type="datetime1">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4">
            <a:extLst>
              <a:ext uri="{FF2B5EF4-FFF2-40B4-BE49-F238E27FC236}">
                <a16:creationId xmlns:a16="http://schemas.microsoft.com/office/drawing/2014/main" id="{10F84E62-9F0C-4405-B536-228BB70C8C29}"/>
              </a:ext>
            </a:extLst>
          </p:cNvPr>
          <p:cNvSpPr>
            <a:spLocks noGrp="1"/>
          </p:cNvSpPr>
          <p:nvPr>
            <p:ph type="sldNum" sz="quarter" idx="12"/>
          </p:nvPr>
        </p:nvSpPr>
        <p:spPr>
          <a:xfrm>
            <a:off x="6457950" y="6356350"/>
            <a:ext cx="2057400" cy="365125"/>
          </a:xfrm>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052171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8F94380-71E8-47C5-B160-E169F1FCCECF}"/>
              </a:ext>
            </a:extLst>
          </p:cNvPr>
          <p:cNvSpPr>
            <a:spLocks noGrp="1"/>
          </p:cNvSpPr>
          <p:nvPr>
            <p:ph type="dt" sz="half" idx="10"/>
          </p:nvPr>
        </p:nvSpPr>
        <p:spPr/>
        <p:txBody>
          <a:bodyPr/>
          <a:lstStyle/>
          <a:p>
            <a:fld id="{0FC3234A-01CD-4D6E-BA78-9AB60181412D}" type="datetime1">
              <a:rPr kumimoji="1" lang="ja-JP" altLang="en-US" smtClean="0"/>
              <a:t>2025/3/21</a:t>
            </a:fld>
            <a:endParaRPr kumimoji="1" lang="ja-JP" altLang="en-US"/>
          </a:p>
        </p:txBody>
      </p:sp>
      <p:sp>
        <p:nvSpPr>
          <p:cNvPr id="3" name="フッター プレースホルダー 2">
            <a:extLst>
              <a:ext uri="{FF2B5EF4-FFF2-40B4-BE49-F238E27FC236}">
                <a16:creationId xmlns:a16="http://schemas.microsoft.com/office/drawing/2014/main" id="{7E16423A-A5B6-47AC-A8C6-F788E635632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5C3B577E-2AC0-4BD3-8512-B82416EAE04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495715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D73E018-F711-4811-8369-EA1BB192F3B5}"/>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C1E47A8-A9B8-4A67-A46F-AB5EF33C8192}"/>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CA09DE6-DABE-41E4-8DB6-89CA536E248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3C0F8CB4-E357-4DA1-A286-6599ECF88A21}"/>
              </a:ext>
            </a:extLst>
          </p:cNvPr>
          <p:cNvSpPr>
            <a:spLocks noGrp="1"/>
          </p:cNvSpPr>
          <p:nvPr>
            <p:ph type="dt" sz="half" idx="10"/>
          </p:nvPr>
        </p:nvSpPr>
        <p:spPr/>
        <p:txBody>
          <a:bodyPr/>
          <a:lstStyle/>
          <a:p>
            <a:fld id="{E87E5582-87D6-4FA8-8864-73746B1FFBE9}" type="datetime1">
              <a:rPr kumimoji="1" lang="ja-JP" altLang="en-US" smtClean="0"/>
              <a:t>2025/3/21</a:t>
            </a:fld>
            <a:endParaRPr kumimoji="1" lang="ja-JP" altLang="en-US"/>
          </a:p>
        </p:txBody>
      </p:sp>
      <p:sp>
        <p:nvSpPr>
          <p:cNvPr id="6" name="フッター プレースホルダー 5">
            <a:extLst>
              <a:ext uri="{FF2B5EF4-FFF2-40B4-BE49-F238E27FC236}">
                <a16:creationId xmlns:a16="http://schemas.microsoft.com/office/drawing/2014/main" id="{5AC7FB8C-1891-4DD6-91E0-0C104A27597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9E636D9-E373-49D1-B8B5-F9B0921F12E0}"/>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8087065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9B86A3-E22D-4F45-8447-74D3E0DDD88B}"/>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275C59B6-28DD-4BE4-B98B-308040B69B34}"/>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456C4DF5-58D6-43A2-822A-134243D22A25}"/>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7C91D300-9B42-4EA1-845E-EF464D6142E4}"/>
              </a:ext>
            </a:extLst>
          </p:cNvPr>
          <p:cNvSpPr>
            <a:spLocks noGrp="1"/>
          </p:cNvSpPr>
          <p:nvPr>
            <p:ph type="dt" sz="half" idx="10"/>
          </p:nvPr>
        </p:nvSpPr>
        <p:spPr/>
        <p:txBody>
          <a:bodyPr/>
          <a:lstStyle/>
          <a:p>
            <a:fld id="{F5CC5D17-420D-4D8A-8085-AB6EBA198671}" type="datetime1">
              <a:rPr kumimoji="1" lang="ja-JP" altLang="en-US" smtClean="0"/>
              <a:t>2025/3/21</a:t>
            </a:fld>
            <a:endParaRPr kumimoji="1" lang="ja-JP" altLang="en-US"/>
          </a:p>
        </p:txBody>
      </p:sp>
      <p:sp>
        <p:nvSpPr>
          <p:cNvPr id="6" name="フッター プレースホルダー 5">
            <a:extLst>
              <a:ext uri="{FF2B5EF4-FFF2-40B4-BE49-F238E27FC236}">
                <a16:creationId xmlns:a16="http://schemas.microsoft.com/office/drawing/2014/main" id="{1A7AE9E6-58A1-476B-BF1E-2C602693D02C}"/>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D200A5F-F945-4321-9342-848F751C58B2}"/>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402978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5683B7-F737-481B-90A5-5F8C9E29C540}"/>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59EFF7B-06E1-4AB9-9E4A-919987C384A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E9BB04AF-398F-4708-AA9E-4D86B09AD8C6}"/>
              </a:ext>
            </a:extLst>
          </p:cNvPr>
          <p:cNvSpPr>
            <a:spLocks noGrp="1"/>
          </p:cNvSpPr>
          <p:nvPr>
            <p:ph type="dt" sz="half" idx="10"/>
          </p:nvPr>
        </p:nvSpPr>
        <p:spPr/>
        <p:txBody>
          <a:bodyPr/>
          <a:lstStyle/>
          <a:p>
            <a:fld id="{2B014BC4-3B4F-424C-9CB3-791F4B5D4986}" type="datetime1">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DC968722-F201-4538-943C-41EACF009A3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4A1112DC-316B-4E4E-8AD0-A43B65D271A5}"/>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3936922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E74B14DA-D289-4A68-9E01-EF081B6A01A6}"/>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8A0512DC-024F-411E-A78E-0C5B65B5ED4E}"/>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4C35EC2-55DE-445A-9377-FD1B42D1ED64}"/>
              </a:ext>
            </a:extLst>
          </p:cNvPr>
          <p:cNvSpPr>
            <a:spLocks noGrp="1"/>
          </p:cNvSpPr>
          <p:nvPr>
            <p:ph type="dt" sz="half" idx="10"/>
          </p:nvPr>
        </p:nvSpPr>
        <p:spPr/>
        <p:txBody>
          <a:bodyPr/>
          <a:lstStyle/>
          <a:p>
            <a:fld id="{A3D8637A-4837-405C-B03E-40EE7E0859C4}" type="datetime1">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4EC4D08E-C9D6-4827-8DB0-3DEE15743FA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1331C1C7-081B-4044-BB08-55028D8C76AC}"/>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4095233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5D7B7294-79BD-4F07-9A0C-15FD1F822A0C}" type="datetime1">
              <a:rPr kumimoji="1" lang="ja-JP" altLang="en-US" smtClean="0"/>
              <a:t>2025/3/21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タイトル 5">
            <a:extLst>
              <a:ext uri="{FF2B5EF4-FFF2-40B4-BE49-F238E27FC236}">
                <a16:creationId xmlns:a16="http://schemas.microsoft.com/office/drawing/2014/main" id="{1AB5953D-1A78-4763-ADD9-9A421B7344C8}"/>
              </a:ext>
            </a:extLst>
          </p:cNvPr>
          <p:cNvSpPr>
            <a:spLocks noGrp="1"/>
          </p:cNvSpPr>
          <p:nvPr>
            <p:ph type="title"/>
          </p:nvPr>
        </p:nvSpPr>
        <p:spPr/>
        <p:txBody>
          <a:bodyPr/>
          <a:lstStyle/>
          <a:p>
            <a:r>
              <a:rPr kumimoji="1" lang="ja-JP" altLang="en-US"/>
              <a:t>マスター タイトルの書式設定</a:t>
            </a:r>
          </a:p>
        </p:txBody>
      </p:sp>
      <p:sp>
        <p:nvSpPr>
          <p:cNvPr id="7" name="スライド番号プレースホルダー 4">
            <a:extLst>
              <a:ext uri="{FF2B5EF4-FFF2-40B4-BE49-F238E27FC236}">
                <a16:creationId xmlns:a16="http://schemas.microsoft.com/office/drawing/2014/main" id="{111D52CD-7166-4A82-87C7-84C320EF3DF4}"/>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5354610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9F1D2B-28AA-456C-8446-2E8E3FB628C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6336AC98-F606-48DA-866A-B791C88C04EA}"/>
              </a:ext>
            </a:extLst>
          </p:cNvPr>
          <p:cNvSpPr>
            <a:spLocks noGrp="1"/>
          </p:cNvSpPr>
          <p:nvPr>
            <p:ph type="dt" sz="half" idx="10"/>
          </p:nvPr>
        </p:nvSpPr>
        <p:spPr/>
        <p:txBody>
          <a:bodyPr/>
          <a:lstStyle/>
          <a:p>
            <a:fld id="{988B7068-6792-4AED-8590-7C7596EF0E7B}" type="datetime1">
              <a:rPr kumimoji="1" lang="ja-JP" altLang="en-US" smtClean="0"/>
              <a:t>2025/3/21</a:t>
            </a:fld>
            <a:endParaRPr kumimoji="1" lang="ja-JP" altLang="en-US"/>
          </a:p>
        </p:txBody>
      </p:sp>
      <p:sp>
        <p:nvSpPr>
          <p:cNvPr id="4" name="フッター プレースホルダー 3">
            <a:extLst>
              <a:ext uri="{FF2B5EF4-FFF2-40B4-BE49-F238E27FC236}">
                <a16:creationId xmlns:a16="http://schemas.microsoft.com/office/drawing/2014/main" id="{40B886CD-D5B4-4B18-A070-D906E920AA7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42AF23D6-1567-4A47-8580-691B52F05218}"/>
              </a:ext>
            </a:extLst>
          </p:cNvPr>
          <p:cNvSpPr>
            <a:spLocks noGrp="1"/>
          </p:cNvSpPr>
          <p:nvPr>
            <p:ph type="sldNum" sz="quarter" idx="12"/>
          </p:nvPr>
        </p:nvSpPr>
        <p:spPr/>
        <p:txBody>
          <a:body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27517476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D2D57D-C472-4317-B3D5-13F96C46FB88}"/>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847D66CD-9798-46F3-8960-82D4229CBA74}"/>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BB185B4E-F164-4D34-84AC-19D57744DEB3}"/>
              </a:ext>
            </a:extLst>
          </p:cNvPr>
          <p:cNvSpPr>
            <a:spLocks noGrp="1"/>
          </p:cNvSpPr>
          <p:nvPr>
            <p:ph type="dt" sz="half" idx="10"/>
          </p:nvPr>
        </p:nvSpPr>
        <p:spPr/>
        <p:txBody>
          <a:bodyPr/>
          <a:lstStyle/>
          <a:p>
            <a:fld id="{2F5F3310-6A89-4DF4-8FDA-FA2F3B52F0BC}" type="datetime1">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0F14377E-F81F-46C0-857D-227430AB681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AD9F855-A91E-4106-8AAB-6B9FA78F8C7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238881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BC8816-A4F4-4652-BB2E-B225CFFFDED5}"/>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EF93A86-90B1-4971-B29F-14277FD6E8D0}"/>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B951D64-DABC-444F-8844-C1CB8C94F3A0}"/>
              </a:ext>
            </a:extLst>
          </p:cNvPr>
          <p:cNvSpPr>
            <a:spLocks noGrp="1"/>
          </p:cNvSpPr>
          <p:nvPr>
            <p:ph type="dt" sz="half" idx="10"/>
          </p:nvPr>
        </p:nvSpPr>
        <p:spPr/>
        <p:txBody>
          <a:bodyPr/>
          <a:lstStyle/>
          <a:p>
            <a:fld id="{B8B75C88-07A8-4DD3-9D4F-ED420E17DDA1}" type="datetime1">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2D5DD78A-6541-4127-BA6C-8BD5AD64D3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CE2AFD7-4764-4EBB-AA8A-2A7ADB358730}"/>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847868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47295E8-477B-49FA-950C-53B9546F8FD0}"/>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73F8F10-09FE-4B91-9181-E20E4091A32A}"/>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A8416AA4-086D-4593-B52C-2113D1F93E00}"/>
              </a:ext>
            </a:extLst>
          </p:cNvPr>
          <p:cNvSpPr>
            <a:spLocks noGrp="1"/>
          </p:cNvSpPr>
          <p:nvPr>
            <p:ph type="dt" sz="half" idx="10"/>
          </p:nvPr>
        </p:nvSpPr>
        <p:spPr/>
        <p:txBody>
          <a:bodyPr/>
          <a:lstStyle/>
          <a:p>
            <a:fld id="{D29E2AD2-303D-4BA4-8789-260CD6F54840}" type="datetime1">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6439B3B5-3428-454C-B853-6C2162959D4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3909973-AC01-43AA-89D9-948ABB69C2E9}"/>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13319770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9CF4A26-0B11-4614-B37E-BD4069436A4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FA5023D-2B19-4513-9453-E0E38C18954C}"/>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9986AC14-E640-4922-8F1D-E57B83BF0DBB}"/>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1C29CB7-C546-4BCF-8508-D449B001C35D}"/>
              </a:ext>
            </a:extLst>
          </p:cNvPr>
          <p:cNvSpPr>
            <a:spLocks noGrp="1"/>
          </p:cNvSpPr>
          <p:nvPr>
            <p:ph type="dt" sz="half" idx="10"/>
          </p:nvPr>
        </p:nvSpPr>
        <p:spPr/>
        <p:txBody>
          <a:bodyPr/>
          <a:lstStyle/>
          <a:p>
            <a:fld id="{6F321DEF-7E5F-4853-9A41-85DC1DE94B96}" type="datetime1">
              <a:rPr kumimoji="1" lang="ja-JP" altLang="en-US" smtClean="0"/>
              <a:t>2025/3/21</a:t>
            </a:fld>
            <a:endParaRPr kumimoji="1" lang="ja-JP" altLang="en-US"/>
          </a:p>
        </p:txBody>
      </p:sp>
      <p:sp>
        <p:nvSpPr>
          <p:cNvPr id="6" name="フッター プレースホルダー 5">
            <a:extLst>
              <a:ext uri="{FF2B5EF4-FFF2-40B4-BE49-F238E27FC236}">
                <a16:creationId xmlns:a16="http://schemas.microsoft.com/office/drawing/2014/main" id="{8398EC2B-8A66-4204-A0F9-4C967289F631}"/>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5BC02C0-7082-4B8F-9EFE-78DAD3D97E56}"/>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77391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44258DC-2AA1-4C34-892C-D25F6731B6A2}"/>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79D8C8-9209-4485-83B4-B66EDDA6692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DF9322D-E537-4460-A729-EE3559B07E8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A9908AE9-738A-4067-A303-99D3372B374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88187142-E503-4FF2-8D6E-998D06EEC0DA}"/>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4A30EC5A-2255-402F-A010-52A01B62B20C}"/>
              </a:ext>
            </a:extLst>
          </p:cNvPr>
          <p:cNvSpPr>
            <a:spLocks noGrp="1"/>
          </p:cNvSpPr>
          <p:nvPr>
            <p:ph type="dt" sz="half" idx="10"/>
          </p:nvPr>
        </p:nvSpPr>
        <p:spPr/>
        <p:txBody>
          <a:bodyPr/>
          <a:lstStyle/>
          <a:p>
            <a:fld id="{B1FB6AA4-D620-4241-A058-9D1BC70A68B6}" type="datetime1">
              <a:rPr kumimoji="1" lang="ja-JP" altLang="en-US" smtClean="0"/>
              <a:t>2025/3/21</a:t>
            </a:fld>
            <a:endParaRPr kumimoji="1" lang="ja-JP" altLang="en-US"/>
          </a:p>
        </p:txBody>
      </p:sp>
      <p:sp>
        <p:nvSpPr>
          <p:cNvPr id="8" name="フッター プレースホルダー 7">
            <a:extLst>
              <a:ext uri="{FF2B5EF4-FFF2-40B4-BE49-F238E27FC236}">
                <a16:creationId xmlns:a16="http://schemas.microsoft.com/office/drawing/2014/main" id="{12E417BC-4217-4F26-871B-7E47045C8711}"/>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3871293-6CCD-4F67-9453-645C1AD1671A}"/>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813563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183B863-651C-4BF6-B8A5-24E2E1EAAA6E}"/>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88772F6A-58B8-4BFE-A0A2-D1D4A6217A7D}"/>
              </a:ext>
            </a:extLst>
          </p:cNvPr>
          <p:cNvSpPr>
            <a:spLocks noGrp="1"/>
          </p:cNvSpPr>
          <p:nvPr>
            <p:ph type="dt" sz="half" idx="10"/>
          </p:nvPr>
        </p:nvSpPr>
        <p:spPr/>
        <p:txBody>
          <a:bodyPr/>
          <a:lstStyle/>
          <a:p>
            <a:fld id="{5AB1ECBF-2202-49E6-8B73-0F0BF21D112F}" type="datetime1">
              <a:rPr kumimoji="1" lang="ja-JP" altLang="en-US" smtClean="0"/>
              <a:t>2025/3/21</a:t>
            </a:fld>
            <a:endParaRPr kumimoji="1" lang="ja-JP" altLang="en-US"/>
          </a:p>
        </p:txBody>
      </p:sp>
      <p:sp>
        <p:nvSpPr>
          <p:cNvPr id="4" name="フッター プレースホルダー 3">
            <a:extLst>
              <a:ext uri="{FF2B5EF4-FFF2-40B4-BE49-F238E27FC236}">
                <a16:creationId xmlns:a16="http://schemas.microsoft.com/office/drawing/2014/main" id="{CC78968C-BAED-4895-B12B-11B7AA68E923}"/>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D5D6EE4B-3CC4-4241-AAEE-C15633838979}"/>
              </a:ext>
            </a:extLst>
          </p:cNvPr>
          <p:cNvSpPr>
            <a:spLocks noGrp="1"/>
          </p:cNvSpPr>
          <p:nvPr>
            <p:ph type="sldNum" sz="quarter" idx="12"/>
          </p:nvPr>
        </p:nvSpPr>
        <p:spPr/>
        <p:txBody>
          <a:body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14198817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07CEB6-4B11-4909-9B43-033B958BAEC4}" type="datetime1">
              <a:rPr kumimoji="1" lang="ja-JP" altLang="en-US" smtClean="0"/>
              <a:t>2025/3/21</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F5EA7D-A89D-43D2-9D91-918EBC259A8D}"/>
              </a:ext>
            </a:extLst>
          </p:cNvPr>
          <p:cNvSpPr>
            <a:spLocks noGrp="1"/>
          </p:cNvSpPr>
          <p:nvPr>
            <p:ph type="sldNum" sz="quarter" idx="4"/>
          </p:nvPr>
        </p:nvSpPr>
        <p:spPr>
          <a:xfrm>
            <a:off x="6906837" y="6361141"/>
            <a:ext cx="2057400" cy="365125"/>
          </a:xfrm>
          <a:prstGeom prst="rect">
            <a:avLst/>
          </a:prstGeom>
        </p:spPr>
        <p:txBody>
          <a:bodyPr vert="horz" lIns="91440" tIns="45720" rIns="91440" bIns="45720" rtlCol="0" anchor="ctr"/>
          <a:lstStyle>
            <a:lvl1pPr algn="r">
              <a:defRPr sz="1800" b="0" i="0" baseline="0">
                <a:solidFill>
                  <a:schemeClr val="tx1"/>
                </a:solidFill>
                <a:latin typeface="+mn-lt"/>
              </a:defRPr>
            </a:lvl1pPr>
          </a:lstStyle>
          <a:p>
            <a:fld id="{E1D7E502-7D6F-49F2-8D91-33EB17385912}" type="slidenum">
              <a:rPr lang="ja-JP" altLang="en-US" smtClean="0"/>
              <a:pPr/>
              <a:t>‹#›</a:t>
            </a:fld>
            <a:endParaRPr lang="ja-JP" altLang="en-US" dirty="0"/>
          </a:p>
        </p:txBody>
      </p:sp>
    </p:spTree>
    <p:extLst>
      <p:ext uri="{BB962C8B-B14F-4D97-AF65-F5344CB8AC3E}">
        <p14:creationId xmlns:p14="http://schemas.microsoft.com/office/powerpoint/2010/main" val="3340932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31DE6878-56CF-4492-8E2C-EA9B58763D4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ACB8061-E252-467D-B673-F573CB55033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48660E7-9D7A-4432-8C07-D61CB1A4A2CD}"/>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EFC702-9D7F-496E-A8F9-4881C9C59C38}" type="datetime1">
              <a:rPr kumimoji="1" lang="ja-JP" altLang="en-US" smtClean="0"/>
              <a:t>2025/3/21</a:t>
            </a:fld>
            <a:endParaRPr kumimoji="1" lang="ja-JP" altLang="en-US"/>
          </a:p>
        </p:txBody>
      </p:sp>
      <p:sp>
        <p:nvSpPr>
          <p:cNvPr id="5" name="フッター プレースホルダー 4">
            <a:extLst>
              <a:ext uri="{FF2B5EF4-FFF2-40B4-BE49-F238E27FC236}">
                <a16:creationId xmlns:a16="http://schemas.microsoft.com/office/drawing/2014/main" id="{B31BCD67-BBBB-4B2C-A2F3-9DA5FA148C72}"/>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9713322D-7324-4878-B8A4-F412BDDB7EA0}"/>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6FA75B-91D2-4CE9-B6FB-7229EF613EB6}" type="slidenum">
              <a:rPr kumimoji="1" lang="ja-JP" altLang="en-US" smtClean="0"/>
              <a:t>‹#›</a:t>
            </a:fld>
            <a:endParaRPr kumimoji="1" lang="ja-JP" altLang="en-US"/>
          </a:p>
        </p:txBody>
      </p:sp>
    </p:spTree>
    <p:extLst>
      <p:ext uri="{BB962C8B-B14F-4D97-AF65-F5344CB8AC3E}">
        <p14:creationId xmlns:p14="http://schemas.microsoft.com/office/powerpoint/2010/main" val="3159444498"/>
      </p:ext>
    </p:extLst>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5.png"/><Relationship Id="rId10" Type="http://schemas.openxmlformats.org/officeDocument/2006/relationships/image" Target="../media/image6.png"/><Relationship Id="rId4" Type="http://schemas.openxmlformats.org/officeDocument/2006/relationships/image" Target="../media/image14.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20.png"/><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5.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5.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0.png"/><Relationship Id="rId11" Type="http://schemas.openxmlformats.org/officeDocument/2006/relationships/image" Target="../media/image6.png"/><Relationship Id="rId5" Type="http://schemas.openxmlformats.org/officeDocument/2006/relationships/image" Target="../media/image39.png"/><Relationship Id="rId10" Type="http://schemas.openxmlformats.org/officeDocument/2006/relationships/image" Target="../media/image42.png"/><Relationship Id="rId4" Type="http://schemas.openxmlformats.org/officeDocument/2006/relationships/image" Target="../media/image38.png"/><Relationship Id="rId9" Type="http://schemas.openxmlformats.org/officeDocument/2006/relationships/image" Target="../media/image41.png"/></Relationships>
</file>

<file path=ppt/slides/_rels/slide3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2.xml"/><Relationship Id="rId1" Type="http://schemas.openxmlformats.org/officeDocument/2006/relationships/tags" Target="../tags/tag1.xml"/><Relationship Id="rId5" Type="http://schemas.openxmlformats.org/officeDocument/2006/relationships/image" Target="../media/image45.png"/><Relationship Id="rId4" Type="http://schemas.openxmlformats.org/officeDocument/2006/relationships/image" Target="../media/image44.pn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50.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4.wdp"/></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60.png"/><Relationship Id="rId4" Type="http://schemas.openxmlformats.org/officeDocument/2006/relationships/image" Target="../media/image59.png"/></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2.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FFF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11" name="正方形/長方形 10"/>
          <p:cNvSpPr/>
          <p:nvPr/>
        </p:nvSpPr>
        <p:spPr bwMode="gray">
          <a:xfrm>
            <a:off x="1998001" y="3247203"/>
            <a:ext cx="6767308" cy="234106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1.</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 超高齢社会について考えよう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2</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Std W8"/>
              </a:rPr>
              <a:t>リスクについて考えよう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nSpc>
                <a:spcPct val="1500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3.</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社会保障制度って何だろう</a:t>
            </a: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endPar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a:p>
            <a:pPr>
              <a:lnSpc>
                <a:spcPct val="1500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4</a:t>
            </a:r>
            <a:r>
              <a:rPr kumimoji="1"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預貯金」と「民間保険」の違い</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Std W8"/>
              </a:rPr>
              <a:t>って何だろう？</a:t>
            </a:r>
            <a:endPar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pPr>
              <a:lnSpc>
                <a:spcPct val="150000"/>
              </a:lnSpc>
            </a:pPr>
            <a:r>
              <a:rPr lang="en-US" altLang="ja-JP"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5.</a:t>
            </a:r>
            <a:r>
              <a:rPr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まとめ</a:t>
            </a:r>
            <a:endParaRPr kumimoji="1" lang="ja-JP" altLang="en-US" sz="24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12" name="角丸四角形 11"/>
          <p:cNvSpPr/>
          <p:nvPr/>
        </p:nvSpPr>
        <p:spPr>
          <a:xfrm>
            <a:off x="2114550" y="2475183"/>
            <a:ext cx="4791075" cy="572506"/>
          </a:xfrm>
          <a:prstGeom prst="roundRect">
            <a:avLst/>
          </a:prstGeom>
          <a:solidFill>
            <a:schemeClr val="tx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dirty="0">
              <a:solidFill>
                <a:schemeClr val="bg1"/>
              </a:solidFill>
              <a:latin typeface="Meiryo UI" panose="020B0604030504040204" pitchFamily="50" charset="-128"/>
              <a:ea typeface="Meiryo UI" panose="020B0604030504040204" pitchFamily="50" charset="-128"/>
            </a:endParaRPr>
          </a:p>
        </p:txBody>
      </p:sp>
      <p:sp>
        <p:nvSpPr>
          <p:cNvPr id="13" name="正方形/長方形 12"/>
          <p:cNvSpPr/>
          <p:nvPr/>
        </p:nvSpPr>
        <p:spPr bwMode="white">
          <a:xfrm>
            <a:off x="2561799" y="2398845"/>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chemeClr val="bg1"/>
                </a:solidFill>
                <a:latin typeface="Meiryo UI" panose="020B0604030504040204" pitchFamily="50" charset="-128"/>
                <a:ea typeface="Meiryo UI" panose="020B0604030504040204" pitchFamily="50" charset="-128"/>
                <a:cs typeface="ヒラギノ角ゴ ProN W6"/>
              </a:rPr>
              <a:t>本日の授業内容</a:t>
            </a:r>
            <a:endParaRPr lang="en-US" altLang="ja-JP" sz="2400" b="1" dirty="0">
              <a:solidFill>
                <a:schemeClr val="bg1"/>
              </a:solidFill>
              <a:latin typeface="Meiryo UI" panose="020B0604030504040204" pitchFamily="50" charset="-128"/>
              <a:ea typeface="Meiryo UI" panose="020B0604030504040204" pitchFamily="50" charset="-128"/>
              <a:cs typeface="ヒラギノ角ゴ ProN W6"/>
            </a:endParaRPr>
          </a:p>
        </p:txBody>
      </p:sp>
      <p:pic>
        <p:nvPicPr>
          <p:cNvPr id="14" name="図 13"/>
          <p:cNvPicPr>
            <a:picLocks noChangeAspect="1"/>
          </p:cNvPicPr>
          <p:nvPr/>
        </p:nvPicPr>
        <p:blipFill>
          <a:blip r:embed="rId3"/>
          <a:stretch>
            <a:fillRect/>
          </a:stretch>
        </p:blipFill>
        <p:spPr>
          <a:xfrm>
            <a:off x="2717665" y="5778653"/>
            <a:ext cx="3725603" cy="281478"/>
          </a:xfrm>
          <a:prstGeom prst="rect">
            <a:avLst/>
          </a:prstGeom>
        </p:spPr>
      </p:pic>
      <p:sp>
        <p:nvSpPr>
          <p:cNvPr id="15" name="正方形/長方形 14"/>
          <p:cNvSpPr/>
          <p:nvPr/>
        </p:nvSpPr>
        <p:spPr bwMode="gray">
          <a:xfrm>
            <a:off x="90897" y="864917"/>
            <a:ext cx="9129301" cy="1938992"/>
          </a:xfrm>
          <a:prstGeom prst="rect">
            <a:avLst/>
          </a:prstGeom>
        </p:spPr>
        <p:txBody>
          <a:bodyPr wrap="square">
            <a:spAutoFit/>
          </a:bodyPr>
          <a:lstStyle/>
          <a:p>
            <a:pPr algn="ctr">
              <a:spcBef>
                <a:spcPct val="50000"/>
              </a:spcBef>
              <a:defRPr/>
            </a:pPr>
            <a:r>
              <a:rPr lang="ja-JP" altLang="en-US" sz="2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～超高齢社会におけるリスクについて考えよう～</a:t>
            </a:r>
          </a:p>
          <a:p>
            <a:pPr algn="ctr">
              <a:spcBef>
                <a:spcPct val="50000"/>
              </a:spcBef>
              <a:defRPr/>
            </a:pPr>
            <a:r>
              <a:rPr lang="ja-JP" altLang="en-US"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人生</a:t>
            </a:r>
            <a:r>
              <a:rPr lang="en-US" altLang="ja-JP"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100</a:t>
            </a:r>
            <a:r>
              <a:rPr lang="ja-JP" altLang="en-US"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年時代に必要な備えとは</a:t>
            </a:r>
            <a:r>
              <a:rPr lang="en-US" altLang="ja-JP" sz="4000" b="1" dirty="0">
                <a:ln w="18415" cmpd="sng">
                  <a:solidFill>
                    <a:srgbClr val="FFFFFF"/>
                  </a:solid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a:t>
            </a:r>
            <a:endParaRPr lang="ja-JP" altLang="en-US" sz="12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a:p>
            <a:pPr algn="ctr" eaLnBrk="1" hangingPunct="1">
              <a:spcBef>
                <a:spcPct val="50000"/>
              </a:spcBef>
              <a:buFontTx/>
              <a:buNone/>
              <a:defRPr/>
            </a:pPr>
            <a:endParaRPr lang="ja-JP" altLang="en-US" sz="2400" b="1" dirty="0">
              <a:ln w="18415" cmpd="sng">
                <a:solidFill>
                  <a:srgbClr val="FFFFFF"/>
                </a:solidFill>
                <a:prstDash val="solid"/>
              </a:ln>
              <a:solidFill>
                <a:srgbClr val="FF0000"/>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7">
            <a:extLst>
              <a:ext uri="{FF2B5EF4-FFF2-40B4-BE49-F238E27FC236}">
                <a16:creationId xmlns:a16="http://schemas.microsoft.com/office/drawing/2014/main" id="{21D01E9A-D02F-F3AF-B846-1ADF9D719A26}"/>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a:t>
            </a:fld>
            <a:endParaRPr lang="ja-JP" altLang="en-US" dirty="0"/>
          </a:p>
        </p:txBody>
      </p:sp>
      <p:sp>
        <p:nvSpPr>
          <p:cNvPr id="3" name="正方形/長方形 2">
            <a:extLst>
              <a:ext uri="{FF2B5EF4-FFF2-40B4-BE49-F238E27FC236}">
                <a16:creationId xmlns:a16="http://schemas.microsoft.com/office/drawing/2014/main" id="{50EEDF33-8E56-8170-FFB9-0C3138EDC0B1}"/>
              </a:ext>
            </a:extLst>
          </p:cNvPr>
          <p:cNvSpPr/>
          <p:nvPr/>
        </p:nvSpPr>
        <p:spPr bwMode="gray">
          <a:xfrm>
            <a:off x="1569084" y="694250"/>
            <a:ext cx="2397830"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ちょうこうれいしゃかい</a:t>
            </a:r>
          </a:p>
        </p:txBody>
      </p:sp>
      <p:sp>
        <p:nvSpPr>
          <p:cNvPr id="4" name="正方形/長方形 3">
            <a:extLst>
              <a:ext uri="{FF2B5EF4-FFF2-40B4-BE49-F238E27FC236}">
                <a16:creationId xmlns:a16="http://schemas.microsoft.com/office/drawing/2014/main" id="{36367C2B-A0E2-70D8-5FB8-AEAD56409357}"/>
              </a:ext>
            </a:extLst>
          </p:cNvPr>
          <p:cNvSpPr/>
          <p:nvPr/>
        </p:nvSpPr>
        <p:spPr bwMode="gray">
          <a:xfrm>
            <a:off x="5220491" y="694250"/>
            <a:ext cx="2397830"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sp>
        <p:nvSpPr>
          <p:cNvPr id="6" name="正方形/長方形 5">
            <a:extLst>
              <a:ext uri="{FF2B5EF4-FFF2-40B4-BE49-F238E27FC236}">
                <a16:creationId xmlns:a16="http://schemas.microsoft.com/office/drawing/2014/main" id="{554753E0-6D73-D19C-5F0B-B1EDA3EE35C6}"/>
              </a:ext>
            </a:extLst>
          </p:cNvPr>
          <p:cNvSpPr/>
          <p:nvPr/>
        </p:nvSpPr>
        <p:spPr bwMode="gray">
          <a:xfrm>
            <a:off x="264637" y="1351687"/>
            <a:ext cx="2397830" cy="338554"/>
          </a:xfrm>
          <a:prstGeom prst="rect">
            <a:avLst/>
          </a:prstGeom>
        </p:spPr>
        <p:txBody>
          <a:bodyPr wrap="square">
            <a:spAutoFit/>
          </a:bodyPr>
          <a:lstStyle/>
          <a:p>
            <a:pPr algn="ctr">
              <a:spcBef>
                <a:spcPct val="50000"/>
              </a:spcBef>
              <a:defRPr/>
            </a:pPr>
            <a:r>
              <a:rPr lang="ja-JP" altLang="en-US" sz="16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じんせい</a:t>
            </a:r>
          </a:p>
        </p:txBody>
      </p:sp>
      <p:sp>
        <p:nvSpPr>
          <p:cNvPr id="7" name="正方形/長方形 6">
            <a:extLst>
              <a:ext uri="{FF2B5EF4-FFF2-40B4-BE49-F238E27FC236}">
                <a16:creationId xmlns:a16="http://schemas.microsoft.com/office/drawing/2014/main" id="{44A47EBC-42BB-BCB5-83BC-D164CB6A4E32}"/>
              </a:ext>
            </a:extLst>
          </p:cNvPr>
          <p:cNvSpPr/>
          <p:nvPr/>
        </p:nvSpPr>
        <p:spPr bwMode="gray">
          <a:xfrm>
            <a:off x="2425496" y="1351687"/>
            <a:ext cx="2397830" cy="338554"/>
          </a:xfrm>
          <a:prstGeom prst="rect">
            <a:avLst/>
          </a:prstGeom>
        </p:spPr>
        <p:txBody>
          <a:bodyPr wrap="square">
            <a:spAutoFit/>
          </a:bodyPr>
          <a:lstStyle/>
          <a:p>
            <a:pPr algn="ctr">
              <a:spcBef>
                <a:spcPct val="50000"/>
              </a:spcBef>
              <a:defRPr/>
            </a:pPr>
            <a:r>
              <a:rPr lang="ja-JP" altLang="en-US" sz="16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ねん     じだい</a:t>
            </a:r>
          </a:p>
        </p:txBody>
      </p:sp>
      <p:sp>
        <p:nvSpPr>
          <p:cNvPr id="9" name="正方形/長方形 8">
            <a:extLst>
              <a:ext uri="{FF2B5EF4-FFF2-40B4-BE49-F238E27FC236}">
                <a16:creationId xmlns:a16="http://schemas.microsoft.com/office/drawing/2014/main" id="{34FB7B77-9A82-4BD1-2E94-0642022A629C}"/>
              </a:ext>
            </a:extLst>
          </p:cNvPr>
          <p:cNvSpPr/>
          <p:nvPr/>
        </p:nvSpPr>
        <p:spPr bwMode="gray">
          <a:xfrm>
            <a:off x="4182740" y="1351687"/>
            <a:ext cx="2397830" cy="338554"/>
          </a:xfrm>
          <a:prstGeom prst="rect">
            <a:avLst/>
          </a:prstGeom>
        </p:spPr>
        <p:txBody>
          <a:bodyPr wrap="square">
            <a:spAutoFit/>
          </a:bodyPr>
          <a:lstStyle/>
          <a:p>
            <a:pPr algn="ctr">
              <a:spcBef>
                <a:spcPct val="50000"/>
              </a:spcBef>
              <a:defRPr/>
            </a:pPr>
            <a:r>
              <a:rPr lang="ja-JP" altLang="en-US" sz="16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p>
        </p:txBody>
      </p:sp>
      <p:sp>
        <p:nvSpPr>
          <p:cNvPr id="10" name="正方形/長方形 9">
            <a:extLst>
              <a:ext uri="{FF2B5EF4-FFF2-40B4-BE49-F238E27FC236}">
                <a16:creationId xmlns:a16="http://schemas.microsoft.com/office/drawing/2014/main" id="{F246EFC1-6C97-49DA-8D0A-401DDA730E6F}"/>
              </a:ext>
            </a:extLst>
          </p:cNvPr>
          <p:cNvSpPr/>
          <p:nvPr/>
        </p:nvSpPr>
        <p:spPr bwMode="gray">
          <a:xfrm>
            <a:off x="5428130" y="1351687"/>
            <a:ext cx="2397830" cy="338554"/>
          </a:xfrm>
          <a:prstGeom prst="rect">
            <a:avLst/>
          </a:prstGeom>
        </p:spPr>
        <p:txBody>
          <a:bodyPr wrap="square">
            <a:spAutoFit/>
          </a:bodyPr>
          <a:lstStyle/>
          <a:p>
            <a:pPr algn="ctr">
              <a:spcBef>
                <a:spcPct val="50000"/>
              </a:spcBef>
              <a:defRPr/>
            </a:pPr>
            <a:r>
              <a:rPr lang="ja-JP" altLang="en-US" sz="16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そな</a:t>
            </a:r>
          </a:p>
        </p:txBody>
      </p:sp>
      <p:sp>
        <p:nvSpPr>
          <p:cNvPr id="16" name="正方形/長方形 15">
            <a:extLst>
              <a:ext uri="{FF2B5EF4-FFF2-40B4-BE49-F238E27FC236}">
                <a16:creationId xmlns:a16="http://schemas.microsoft.com/office/drawing/2014/main" id="{306FD241-F363-1298-9F2F-D72BD3DC7E40}"/>
              </a:ext>
            </a:extLst>
          </p:cNvPr>
          <p:cNvSpPr/>
          <p:nvPr/>
        </p:nvSpPr>
        <p:spPr bwMode="gray">
          <a:xfrm>
            <a:off x="3056750" y="2203977"/>
            <a:ext cx="1405115"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ほんじつ</a:t>
            </a:r>
          </a:p>
        </p:txBody>
      </p:sp>
      <p:sp>
        <p:nvSpPr>
          <p:cNvPr id="17" name="正方形/長方形 16">
            <a:extLst>
              <a:ext uri="{FF2B5EF4-FFF2-40B4-BE49-F238E27FC236}">
                <a16:creationId xmlns:a16="http://schemas.microsoft.com/office/drawing/2014/main" id="{1DA4B099-9A85-7234-3A39-0F8DB4FD1850}"/>
              </a:ext>
            </a:extLst>
          </p:cNvPr>
          <p:cNvSpPr/>
          <p:nvPr/>
        </p:nvSpPr>
        <p:spPr bwMode="gray">
          <a:xfrm>
            <a:off x="3280133" y="2203978"/>
            <a:ext cx="341594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じゅぎょうないよう</a:t>
            </a:r>
          </a:p>
        </p:txBody>
      </p:sp>
      <p:sp>
        <p:nvSpPr>
          <p:cNvPr id="18" name="正方形/長方形 17">
            <a:extLst>
              <a:ext uri="{FF2B5EF4-FFF2-40B4-BE49-F238E27FC236}">
                <a16:creationId xmlns:a16="http://schemas.microsoft.com/office/drawing/2014/main" id="{49C21AA4-34E3-DF59-8A71-FADCD6AA7AB5}"/>
              </a:ext>
            </a:extLst>
          </p:cNvPr>
          <p:cNvSpPr/>
          <p:nvPr/>
        </p:nvSpPr>
        <p:spPr bwMode="gray">
          <a:xfrm>
            <a:off x="4000480" y="3021381"/>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9" name="正方形/長方形 18">
            <a:extLst>
              <a:ext uri="{FF2B5EF4-FFF2-40B4-BE49-F238E27FC236}">
                <a16:creationId xmlns:a16="http://schemas.microsoft.com/office/drawing/2014/main" id="{D184266C-2CB3-C4C4-8465-855FC1950164}"/>
              </a:ext>
            </a:extLst>
          </p:cNvPr>
          <p:cNvSpPr/>
          <p:nvPr/>
        </p:nvSpPr>
        <p:spPr bwMode="gray">
          <a:xfrm>
            <a:off x="2095342" y="4115227"/>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しゃかいほしょうせいど</a:t>
            </a:r>
          </a:p>
        </p:txBody>
      </p:sp>
      <p:sp>
        <p:nvSpPr>
          <p:cNvPr id="20" name="正方形/長方形 19">
            <a:extLst>
              <a:ext uri="{FF2B5EF4-FFF2-40B4-BE49-F238E27FC236}">
                <a16:creationId xmlns:a16="http://schemas.microsoft.com/office/drawing/2014/main" id="{4AC6F340-24EB-36C0-4B5C-7FEE3ED06182}"/>
              </a:ext>
            </a:extLst>
          </p:cNvPr>
          <p:cNvSpPr/>
          <p:nvPr/>
        </p:nvSpPr>
        <p:spPr bwMode="gray">
          <a:xfrm>
            <a:off x="1784910" y="4668644"/>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よちょきん</a:t>
            </a:r>
          </a:p>
        </p:txBody>
      </p:sp>
      <p:sp>
        <p:nvSpPr>
          <p:cNvPr id="21" name="正方形/長方形 20">
            <a:extLst>
              <a:ext uri="{FF2B5EF4-FFF2-40B4-BE49-F238E27FC236}">
                <a16:creationId xmlns:a16="http://schemas.microsoft.com/office/drawing/2014/main" id="{D0E930CB-B231-5B7D-DC5E-84CC5182E298}"/>
              </a:ext>
            </a:extLst>
          </p:cNvPr>
          <p:cNvSpPr/>
          <p:nvPr/>
        </p:nvSpPr>
        <p:spPr bwMode="gray">
          <a:xfrm>
            <a:off x="3422507" y="4668644"/>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みんかんほけん</a:t>
            </a:r>
          </a:p>
        </p:txBody>
      </p:sp>
      <p:sp>
        <p:nvSpPr>
          <p:cNvPr id="22" name="正方形/長方形 21">
            <a:extLst>
              <a:ext uri="{FF2B5EF4-FFF2-40B4-BE49-F238E27FC236}">
                <a16:creationId xmlns:a16="http://schemas.microsoft.com/office/drawing/2014/main" id="{A2A04131-F34A-C3BD-399F-72F8173C7ADA}"/>
              </a:ext>
            </a:extLst>
          </p:cNvPr>
          <p:cNvSpPr/>
          <p:nvPr/>
        </p:nvSpPr>
        <p:spPr bwMode="gray">
          <a:xfrm>
            <a:off x="4580466" y="4668644"/>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ちが</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3" name="正方形/長方形 22">
            <a:extLst>
              <a:ext uri="{FF2B5EF4-FFF2-40B4-BE49-F238E27FC236}">
                <a16:creationId xmlns:a16="http://schemas.microsoft.com/office/drawing/2014/main" id="{38633DA5-4E1A-FB9C-04E3-D2B5EBDC8A98}"/>
              </a:ext>
            </a:extLst>
          </p:cNvPr>
          <p:cNvSpPr/>
          <p:nvPr/>
        </p:nvSpPr>
        <p:spPr bwMode="gray">
          <a:xfrm>
            <a:off x="2046571" y="3001199"/>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ちょうこうれいしゃかい</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4" name="正方形/長方形 23">
            <a:extLst>
              <a:ext uri="{FF2B5EF4-FFF2-40B4-BE49-F238E27FC236}">
                <a16:creationId xmlns:a16="http://schemas.microsoft.com/office/drawing/2014/main" id="{C3B08E42-5C8B-FCF3-EF49-71E1C9B963F0}"/>
              </a:ext>
            </a:extLst>
          </p:cNvPr>
          <p:cNvSpPr/>
          <p:nvPr/>
        </p:nvSpPr>
        <p:spPr bwMode="gray">
          <a:xfrm>
            <a:off x="3087390" y="3549941"/>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5" name="正方形/長方形 24">
            <a:extLst>
              <a:ext uri="{FF2B5EF4-FFF2-40B4-BE49-F238E27FC236}">
                <a16:creationId xmlns:a16="http://schemas.microsoft.com/office/drawing/2014/main" id="{1AA26E54-A76D-5501-5529-F85C1F1E8DBF}"/>
              </a:ext>
            </a:extLst>
          </p:cNvPr>
          <p:cNvSpPr/>
          <p:nvPr/>
        </p:nvSpPr>
        <p:spPr bwMode="gray">
          <a:xfrm>
            <a:off x="5649762" y="4655366"/>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なん</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6" name="正方形/長方形 25">
            <a:extLst>
              <a:ext uri="{FF2B5EF4-FFF2-40B4-BE49-F238E27FC236}">
                <a16:creationId xmlns:a16="http://schemas.microsoft.com/office/drawing/2014/main" id="{CB289B09-45D7-142A-23B2-6943F88D287D}"/>
              </a:ext>
            </a:extLst>
          </p:cNvPr>
          <p:cNvSpPr/>
          <p:nvPr/>
        </p:nvSpPr>
        <p:spPr bwMode="gray">
          <a:xfrm>
            <a:off x="3677493" y="4096680"/>
            <a:ext cx="2397830" cy="292388"/>
          </a:xfrm>
          <a:prstGeom prst="rect">
            <a:avLst/>
          </a:prstGeom>
        </p:spPr>
        <p:txBody>
          <a:bodyPr wrap="square">
            <a:spAutoFit/>
          </a:bodyPr>
          <a:lstStyle/>
          <a:p>
            <a:pPr algn="ctr">
              <a:spcBef>
                <a:spcPct val="50000"/>
              </a:spcBef>
              <a:defRPr/>
            </a:pPr>
            <a:r>
              <a:rPr lang="ja-JP" altLang="en-US"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なん</a:t>
            </a:r>
            <a:endParaRPr lang="en-US" altLang="ja-JP" sz="13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38616265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7EAA5C-4472-EA24-EA09-1B6850BF4A56}"/>
            </a:ext>
          </a:extLst>
        </p:cNvPr>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1C850571-E324-FA38-243B-2AABBC70AFE1}"/>
              </a:ext>
            </a:extLst>
          </p:cNvPr>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正方形/長方形 21">
            <a:extLst>
              <a:ext uri="{FF2B5EF4-FFF2-40B4-BE49-F238E27FC236}">
                <a16:creationId xmlns:a16="http://schemas.microsoft.com/office/drawing/2014/main" id="{7A4EFE6D-02F5-1D5D-EC19-A70BCACAF2D0}"/>
              </a:ext>
            </a:extLst>
          </p:cNvPr>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日本の少子高齢化の現状と推計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27" name="グラフ 26">
            <a:extLst>
              <a:ext uri="{FF2B5EF4-FFF2-40B4-BE49-F238E27FC236}">
                <a16:creationId xmlns:a16="http://schemas.microsoft.com/office/drawing/2014/main" id="{A612F90A-4F93-51DB-9E3B-95CC31C81529}"/>
              </a:ext>
            </a:extLst>
          </p:cNvPr>
          <p:cNvGraphicFramePr>
            <a:graphicFrameLocks/>
          </p:cNvGraphicFramePr>
          <p:nvPr/>
        </p:nvGraphicFramePr>
        <p:xfrm>
          <a:off x="-73152" y="1144080"/>
          <a:ext cx="9144000" cy="5469949"/>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a:extLst>
              <a:ext uri="{FF2B5EF4-FFF2-40B4-BE49-F238E27FC236}">
                <a16:creationId xmlns:a16="http://schemas.microsoft.com/office/drawing/2014/main" id="{359FC2AD-6BA5-6980-EC79-2FF9765285C9}"/>
              </a:ext>
            </a:extLst>
          </p:cNvPr>
          <p:cNvSpPr txBox="1"/>
          <p:nvPr/>
        </p:nvSpPr>
        <p:spPr>
          <a:xfrm>
            <a:off x="219456" y="816902"/>
            <a:ext cx="4279392" cy="369332"/>
          </a:xfrm>
          <a:prstGeom prst="rect">
            <a:avLst/>
          </a:prstGeom>
          <a:noFill/>
        </p:spPr>
        <p:txBody>
          <a:bodyPr wrap="square" rtlCol="0">
            <a:spAutoFit/>
          </a:bodyPr>
          <a:lstStyle/>
          <a:p>
            <a:r>
              <a:rPr kumimoji="1" lang="ja-JP" altLang="en-US" b="1" dirty="0">
                <a:solidFill>
                  <a:schemeClr val="tx2"/>
                </a:solidFill>
                <a:latin typeface="Meiryo UI" panose="020B0604030504040204" pitchFamily="50" charset="-128"/>
                <a:ea typeface="Meiryo UI" panose="020B0604030504040204" pitchFamily="50" charset="-128"/>
              </a:rPr>
              <a:t>人口に対する各年齢層の割合</a:t>
            </a:r>
          </a:p>
        </p:txBody>
      </p:sp>
      <p:sp>
        <p:nvSpPr>
          <p:cNvPr id="4" name="テキスト ボックス 3">
            <a:extLst>
              <a:ext uri="{FF2B5EF4-FFF2-40B4-BE49-F238E27FC236}">
                <a16:creationId xmlns:a16="http://schemas.microsoft.com/office/drawing/2014/main" id="{3F9DBAB1-ADBF-60EC-4CB1-10C9D90B04D8}"/>
              </a:ext>
            </a:extLst>
          </p:cNvPr>
          <p:cNvSpPr txBox="1"/>
          <p:nvPr/>
        </p:nvSpPr>
        <p:spPr>
          <a:xfrm>
            <a:off x="0" y="6555555"/>
            <a:ext cx="5455920" cy="268704"/>
          </a:xfrm>
          <a:prstGeom prst="rect">
            <a:avLst/>
          </a:prstGeom>
          <a:noFill/>
        </p:spPr>
        <p:txBody>
          <a:bodyPr wrap="square" rtlCol="0">
            <a:spAutoFit/>
          </a:bodyPr>
          <a:lstStyle/>
          <a:p>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内閣府「高齢社会白書（概要版）」（令和</a:t>
            </a:r>
            <a:r>
              <a:rPr lang="en-US" altLang="ja-JP" sz="1100" dirty="0">
                <a:solidFill>
                  <a:schemeClr val="tx1">
                    <a:lumMod val="75000"/>
                    <a:lumOff val="25000"/>
                  </a:schemeClr>
                </a:solidFill>
                <a:latin typeface="Meiryo UI" panose="020B0604030504040204" pitchFamily="50" charset="-128"/>
                <a:ea typeface="Meiryo UI" panose="020B0604030504040204" pitchFamily="50" charset="-128"/>
              </a:rPr>
              <a:t>6</a:t>
            </a:r>
            <a:r>
              <a:rPr lang="ja-JP" altLang="en-US" sz="1100" dirty="0">
                <a:solidFill>
                  <a:schemeClr val="tx1">
                    <a:lumMod val="75000"/>
                    <a:lumOff val="25000"/>
                  </a:schemeClr>
                </a:solidFill>
                <a:latin typeface="Meiryo UI" panose="020B0604030504040204" pitchFamily="50" charset="-128"/>
                <a:ea typeface="Meiryo UI" panose="020B0604030504040204" pitchFamily="50" charset="-128"/>
              </a:rPr>
              <a:t>年）をもとに生命保険文化センターにて作成</a:t>
            </a:r>
            <a:endParaRPr lang="en-US" altLang="ja-JP" sz="1100" dirty="0">
              <a:solidFill>
                <a:schemeClr val="tx1">
                  <a:lumMod val="75000"/>
                  <a:lumOff val="25000"/>
                </a:schemeClr>
              </a:solidFill>
              <a:latin typeface="Meiryo UI" panose="020B0604030504040204" pitchFamily="50" charset="-128"/>
              <a:ea typeface="Meiryo UI" panose="020B0604030504040204" pitchFamily="50" charset="-128"/>
            </a:endParaRPr>
          </a:p>
        </p:txBody>
      </p:sp>
      <p:grpSp>
        <p:nvGrpSpPr>
          <p:cNvPr id="3" name="グループ化 2">
            <a:extLst>
              <a:ext uri="{FF2B5EF4-FFF2-40B4-BE49-F238E27FC236}">
                <a16:creationId xmlns:a16="http://schemas.microsoft.com/office/drawing/2014/main" id="{EC4DFE7F-8387-7F68-E61A-ABF504EDAD2E}"/>
              </a:ext>
            </a:extLst>
          </p:cNvPr>
          <p:cNvGrpSpPr/>
          <p:nvPr/>
        </p:nvGrpSpPr>
        <p:grpSpPr>
          <a:xfrm>
            <a:off x="5455920" y="1198283"/>
            <a:ext cx="430495" cy="5005217"/>
            <a:chOff x="5395784" y="1202136"/>
            <a:chExt cx="462037" cy="5005217"/>
          </a:xfrm>
        </p:grpSpPr>
        <p:sp>
          <p:nvSpPr>
            <p:cNvPr id="5" name="角丸四角形 4">
              <a:extLst>
                <a:ext uri="{FF2B5EF4-FFF2-40B4-BE49-F238E27FC236}">
                  <a16:creationId xmlns:a16="http://schemas.microsoft.com/office/drawing/2014/main" id="{A137EA5C-1A59-0870-A6E0-2B20EDFF95AF}"/>
                </a:ext>
              </a:extLst>
            </p:cNvPr>
            <p:cNvSpPr/>
            <p:nvPr/>
          </p:nvSpPr>
          <p:spPr>
            <a:xfrm>
              <a:off x="5497821" y="1202136"/>
              <a:ext cx="360000" cy="4428000"/>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角丸四角形 27">
              <a:extLst>
                <a:ext uri="{FF2B5EF4-FFF2-40B4-BE49-F238E27FC236}">
                  <a16:creationId xmlns:a16="http://schemas.microsoft.com/office/drawing/2014/main" id="{063BC0D6-0CDA-09E7-A6C3-40653EC33710}"/>
                </a:ext>
              </a:extLst>
            </p:cNvPr>
            <p:cNvSpPr/>
            <p:nvPr/>
          </p:nvSpPr>
          <p:spPr>
            <a:xfrm rot="2656187">
              <a:off x="5395784" y="5677001"/>
              <a:ext cx="268586" cy="530352"/>
            </a:xfrm>
            <a:prstGeom prst="roundRect">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テキスト ボックス 7">
            <a:extLst>
              <a:ext uri="{FF2B5EF4-FFF2-40B4-BE49-F238E27FC236}">
                <a16:creationId xmlns:a16="http://schemas.microsoft.com/office/drawing/2014/main" id="{6ECC43F3-58C1-D7DA-5DEF-2253A2373D4D}"/>
              </a:ext>
            </a:extLst>
          </p:cNvPr>
          <p:cNvSpPr txBox="1"/>
          <p:nvPr/>
        </p:nvSpPr>
        <p:spPr>
          <a:xfrm>
            <a:off x="8516112" y="913295"/>
            <a:ext cx="621792" cy="261610"/>
          </a:xfrm>
          <a:prstGeom prst="rect">
            <a:avLst/>
          </a:prstGeom>
          <a:noFill/>
        </p:spPr>
        <p:txBody>
          <a:bodyPr wrap="square" rtlCol="0">
            <a:spAutoFit/>
          </a:bodyPr>
          <a:lstStyle/>
          <a:p>
            <a:r>
              <a:rPr kumimoji="1" lang="ja-JP" altLang="en-US" sz="1100" dirty="0">
                <a:solidFill>
                  <a:schemeClr val="tx1">
                    <a:lumMod val="65000"/>
                    <a:lumOff val="35000"/>
                  </a:schemeClr>
                </a:solidFill>
                <a:latin typeface="Meiryo UI" panose="020B0604030504040204" pitchFamily="50" charset="-128"/>
                <a:ea typeface="Meiryo UI" panose="020B0604030504040204" pitchFamily="50" charset="-128"/>
              </a:rPr>
              <a:t>（％）</a:t>
            </a:r>
          </a:p>
        </p:txBody>
      </p:sp>
      <p:sp>
        <p:nvSpPr>
          <p:cNvPr id="6" name="スライド番号プレースホルダー 5">
            <a:extLst>
              <a:ext uri="{FF2B5EF4-FFF2-40B4-BE49-F238E27FC236}">
                <a16:creationId xmlns:a16="http://schemas.microsoft.com/office/drawing/2014/main" id="{7203AD68-7DC2-8201-5E48-702AB66D7397}"/>
              </a:ext>
            </a:extLst>
          </p:cNvPr>
          <p:cNvSpPr>
            <a:spLocks noGrp="1"/>
          </p:cNvSpPr>
          <p:nvPr>
            <p:ph type="sldNum" sz="quarter" idx="4"/>
          </p:nvPr>
        </p:nvSpPr>
        <p:spPr>
          <a:xfrm>
            <a:off x="7077075" y="6470650"/>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1"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CFE1D277-9C57-4E30-9C75-4A0776A97483}" type="slidenum">
              <a:rPr lang="ja-JP" altLang="en-US" smtClean="0"/>
              <a:pPr/>
              <a:t>10</a:t>
            </a:fld>
            <a:endParaRPr lang="ja-JP" altLang="en-US" dirty="0"/>
          </a:p>
        </p:txBody>
      </p:sp>
      <p:sp>
        <p:nvSpPr>
          <p:cNvPr id="7" name="楕円 6">
            <a:extLst>
              <a:ext uri="{FF2B5EF4-FFF2-40B4-BE49-F238E27FC236}">
                <a16:creationId xmlns:a16="http://schemas.microsoft.com/office/drawing/2014/main" id="{E5003E09-561E-F774-30A2-EA817E316064}"/>
              </a:ext>
            </a:extLst>
          </p:cNvPr>
          <p:cNvSpPr/>
          <p:nvPr/>
        </p:nvSpPr>
        <p:spPr>
          <a:xfrm>
            <a:off x="5306345" y="1723274"/>
            <a:ext cx="824509" cy="464875"/>
          </a:xfrm>
          <a:prstGeom prst="ellipse">
            <a:avLst/>
          </a:prstGeom>
          <a:noFill/>
          <a:ln w="317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テキスト ボックス 8">
            <a:extLst>
              <a:ext uri="{FF2B5EF4-FFF2-40B4-BE49-F238E27FC236}">
                <a16:creationId xmlns:a16="http://schemas.microsoft.com/office/drawing/2014/main" id="{4F02CBDB-290E-1510-CA1E-2235F081BC2F}"/>
              </a:ext>
            </a:extLst>
          </p:cNvPr>
          <p:cNvSpPr txBox="1"/>
          <p:nvPr/>
        </p:nvSpPr>
        <p:spPr>
          <a:xfrm>
            <a:off x="2154828" y="1964020"/>
            <a:ext cx="5719216" cy="2062103"/>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高齢者（</a:t>
            </a:r>
            <a:r>
              <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65</a:t>
            </a:r>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歳以上）の割合が</a:t>
            </a:r>
            <a:endParaRPr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高齢化社会　</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14</a:t>
            </a:r>
            <a:r>
              <a:rPr kumimoji="1"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％超　・・・　高齢社会</a:t>
            </a:r>
            <a:endParaRPr kumimoji="1" lang="en-US" altLang="ja-JP"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32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21</a:t>
            </a:r>
            <a:r>
              <a:rPr lang="ja-JP" altLang="en-US" sz="32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　・・・　超高齢社会</a:t>
            </a:r>
            <a:endParaRPr kumimoji="1" lang="ja-JP" altLang="en-US" sz="2800" b="1" u="sng"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正方形/長方形 9">
            <a:extLst>
              <a:ext uri="{FF2B5EF4-FFF2-40B4-BE49-F238E27FC236}">
                <a16:creationId xmlns:a16="http://schemas.microsoft.com/office/drawing/2014/main" id="{F2C2AAC6-7A9C-F515-684C-34A18774DCED}"/>
              </a:ext>
            </a:extLst>
          </p:cNvPr>
          <p:cNvSpPr/>
          <p:nvPr/>
        </p:nvSpPr>
        <p:spPr>
          <a:xfrm>
            <a:off x="715388" y="-7745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にほん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a:extLst>
              <a:ext uri="{FF2B5EF4-FFF2-40B4-BE49-F238E27FC236}">
                <a16:creationId xmlns:a16="http://schemas.microsoft.com/office/drawing/2014/main" id="{3B5CDFE1-7264-A6CE-3F1A-1E0E1E86A706}"/>
              </a:ext>
            </a:extLst>
          </p:cNvPr>
          <p:cNvSpPr/>
          <p:nvPr/>
        </p:nvSpPr>
        <p:spPr>
          <a:xfrm>
            <a:off x="2097662" y="-77456"/>
            <a:ext cx="162704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しょうしこうれいか</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正方形/長方形 11">
            <a:extLst>
              <a:ext uri="{FF2B5EF4-FFF2-40B4-BE49-F238E27FC236}">
                <a16:creationId xmlns:a16="http://schemas.microsoft.com/office/drawing/2014/main" id="{25EB58A9-5A10-643C-2A7C-250798DD3389}"/>
              </a:ext>
            </a:extLst>
          </p:cNvPr>
          <p:cNvSpPr/>
          <p:nvPr/>
        </p:nvSpPr>
        <p:spPr>
          <a:xfrm>
            <a:off x="4176577" y="-7745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げんじょう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6A5D27B3-D6A9-0972-1D8A-1B4C039F3BDB}"/>
              </a:ext>
            </a:extLst>
          </p:cNvPr>
          <p:cNvSpPr/>
          <p:nvPr/>
        </p:nvSpPr>
        <p:spPr>
          <a:xfrm>
            <a:off x="5273211" y="-7745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すいけい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テキスト ボックス 13">
            <a:extLst>
              <a:ext uri="{FF2B5EF4-FFF2-40B4-BE49-F238E27FC236}">
                <a16:creationId xmlns:a16="http://schemas.microsoft.com/office/drawing/2014/main" id="{2DE7A2E6-AFB6-1714-E6EE-2F565747C24C}"/>
              </a:ext>
            </a:extLst>
          </p:cNvPr>
          <p:cNvSpPr txBox="1"/>
          <p:nvPr/>
        </p:nvSpPr>
        <p:spPr>
          <a:xfrm>
            <a:off x="244623" y="689540"/>
            <a:ext cx="678166" cy="261610"/>
          </a:xfrm>
          <a:prstGeom prst="rect">
            <a:avLst/>
          </a:prstGeom>
          <a:noFill/>
        </p:spPr>
        <p:txBody>
          <a:bodyPr wrap="square" rtlCol="0">
            <a:spAutoFit/>
          </a:bodyPr>
          <a:lstStyle/>
          <a:p>
            <a:r>
              <a:rPr lang="ja-JP" altLang="en-US" sz="1100" b="1" dirty="0">
                <a:solidFill>
                  <a:schemeClr val="tx2"/>
                </a:solidFill>
                <a:latin typeface="Meiryo UI" panose="020B0604030504040204" pitchFamily="50" charset="-128"/>
                <a:ea typeface="Meiryo UI" panose="020B0604030504040204" pitchFamily="50" charset="-128"/>
              </a:rPr>
              <a:t>じんこう</a:t>
            </a:r>
            <a:endParaRPr kumimoji="1" lang="ja-JP" altLang="en-US" sz="1100" b="1" dirty="0">
              <a:solidFill>
                <a:schemeClr val="tx2"/>
              </a:solidFill>
              <a:latin typeface="Meiryo UI" panose="020B0604030504040204" pitchFamily="50" charset="-128"/>
              <a:ea typeface="Meiryo UI" panose="020B0604030504040204" pitchFamily="50" charset="-128"/>
            </a:endParaRPr>
          </a:p>
        </p:txBody>
      </p:sp>
      <p:sp>
        <p:nvSpPr>
          <p:cNvPr id="15" name="テキスト ボックス 14">
            <a:extLst>
              <a:ext uri="{FF2B5EF4-FFF2-40B4-BE49-F238E27FC236}">
                <a16:creationId xmlns:a16="http://schemas.microsoft.com/office/drawing/2014/main" id="{714AE6D0-5E76-D61D-D2C0-004602E38CE6}"/>
              </a:ext>
            </a:extLst>
          </p:cNvPr>
          <p:cNvSpPr txBox="1"/>
          <p:nvPr/>
        </p:nvSpPr>
        <p:spPr>
          <a:xfrm>
            <a:off x="861885" y="689540"/>
            <a:ext cx="678166" cy="261610"/>
          </a:xfrm>
          <a:prstGeom prst="rect">
            <a:avLst/>
          </a:prstGeom>
          <a:noFill/>
        </p:spPr>
        <p:txBody>
          <a:bodyPr wrap="square" rtlCol="0">
            <a:spAutoFit/>
          </a:bodyPr>
          <a:lstStyle/>
          <a:p>
            <a:r>
              <a:rPr kumimoji="1" lang="ja-JP" altLang="en-US" sz="1100" b="1" dirty="0">
                <a:solidFill>
                  <a:schemeClr val="tx2"/>
                </a:solidFill>
                <a:latin typeface="Meiryo UI" panose="020B0604030504040204" pitchFamily="50" charset="-128"/>
                <a:ea typeface="Meiryo UI" panose="020B0604030504040204" pitchFamily="50" charset="-128"/>
              </a:rPr>
              <a:t>たい</a:t>
            </a:r>
          </a:p>
        </p:txBody>
      </p:sp>
      <p:sp>
        <p:nvSpPr>
          <p:cNvPr id="16" name="テキスト ボックス 15">
            <a:extLst>
              <a:ext uri="{FF2B5EF4-FFF2-40B4-BE49-F238E27FC236}">
                <a16:creationId xmlns:a16="http://schemas.microsoft.com/office/drawing/2014/main" id="{1D402601-E5E3-90B6-E81F-032CCE810214}"/>
              </a:ext>
            </a:extLst>
          </p:cNvPr>
          <p:cNvSpPr txBox="1"/>
          <p:nvPr/>
        </p:nvSpPr>
        <p:spPr>
          <a:xfrm>
            <a:off x="1489129" y="689540"/>
            <a:ext cx="1460412" cy="261610"/>
          </a:xfrm>
          <a:prstGeom prst="rect">
            <a:avLst/>
          </a:prstGeom>
          <a:noFill/>
        </p:spPr>
        <p:txBody>
          <a:bodyPr wrap="square" rtlCol="0">
            <a:spAutoFit/>
          </a:bodyPr>
          <a:lstStyle/>
          <a:p>
            <a:r>
              <a:rPr lang="ja-JP" altLang="en-US" sz="1100" b="1" dirty="0">
                <a:solidFill>
                  <a:schemeClr val="tx2"/>
                </a:solidFill>
                <a:latin typeface="Meiryo UI" panose="020B0604030504040204" pitchFamily="50" charset="-128"/>
                <a:ea typeface="Meiryo UI" panose="020B0604030504040204" pitchFamily="50" charset="-128"/>
              </a:rPr>
              <a:t>かくねんれいそう</a:t>
            </a:r>
            <a:endParaRPr kumimoji="1" lang="ja-JP" altLang="en-US" sz="1100" b="1" dirty="0">
              <a:solidFill>
                <a:schemeClr val="tx2"/>
              </a:solidFill>
              <a:latin typeface="Meiryo UI" panose="020B0604030504040204" pitchFamily="50" charset="-128"/>
              <a:ea typeface="Meiryo UI" panose="020B0604030504040204" pitchFamily="50" charset="-128"/>
            </a:endParaRPr>
          </a:p>
        </p:txBody>
      </p:sp>
      <p:sp>
        <p:nvSpPr>
          <p:cNvPr id="17" name="テキスト ボックス 16">
            <a:extLst>
              <a:ext uri="{FF2B5EF4-FFF2-40B4-BE49-F238E27FC236}">
                <a16:creationId xmlns:a16="http://schemas.microsoft.com/office/drawing/2014/main" id="{DB18614E-8C1B-A976-A89E-48E30F9687D1}"/>
              </a:ext>
            </a:extLst>
          </p:cNvPr>
          <p:cNvSpPr txBox="1"/>
          <p:nvPr/>
        </p:nvSpPr>
        <p:spPr>
          <a:xfrm>
            <a:off x="2583948" y="689540"/>
            <a:ext cx="917335" cy="261610"/>
          </a:xfrm>
          <a:prstGeom prst="rect">
            <a:avLst/>
          </a:prstGeom>
          <a:noFill/>
        </p:spPr>
        <p:txBody>
          <a:bodyPr wrap="square" rtlCol="0">
            <a:spAutoFit/>
          </a:bodyPr>
          <a:lstStyle/>
          <a:p>
            <a:r>
              <a:rPr lang="ja-JP" altLang="en-US" sz="1100" b="1" dirty="0">
                <a:solidFill>
                  <a:schemeClr val="tx2"/>
                </a:solidFill>
                <a:latin typeface="Meiryo UI" panose="020B0604030504040204" pitchFamily="50" charset="-128"/>
                <a:ea typeface="Meiryo UI" panose="020B0604030504040204" pitchFamily="50" charset="-128"/>
              </a:rPr>
              <a:t>わりあい</a:t>
            </a:r>
            <a:endParaRPr kumimoji="1" lang="ja-JP" altLang="en-US" sz="1100" b="1" dirty="0">
              <a:solidFill>
                <a:schemeClr val="tx2"/>
              </a:solidFill>
              <a:latin typeface="Meiryo UI" panose="020B0604030504040204" pitchFamily="50" charset="-128"/>
              <a:ea typeface="Meiryo UI" panose="020B0604030504040204" pitchFamily="50" charset="-128"/>
            </a:endParaRPr>
          </a:p>
        </p:txBody>
      </p:sp>
      <p:sp>
        <p:nvSpPr>
          <p:cNvPr id="18" name="テキスト ボックス 17">
            <a:extLst>
              <a:ext uri="{FF2B5EF4-FFF2-40B4-BE49-F238E27FC236}">
                <a16:creationId xmlns:a16="http://schemas.microsoft.com/office/drawing/2014/main" id="{0922FA7B-48B3-BDC4-F237-234F75B0DA95}"/>
              </a:ext>
            </a:extLst>
          </p:cNvPr>
          <p:cNvSpPr txBox="1"/>
          <p:nvPr/>
        </p:nvSpPr>
        <p:spPr>
          <a:xfrm>
            <a:off x="2497797" y="1905037"/>
            <a:ext cx="1627049" cy="261610"/>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こうれいしゃ</a:t>
            </a:r>
            <a:endParaRPr lang="ja-JP" altLang="en-US" sz="1050" dirty="0"/>
          </a:p>
        </p:txBody>
      </p:sp>
      <p:sp>
        <p:nvSpPr>
          <p:cNvPr id="19" name="テキスト ボックス 18">
            <a:extLst>
              <a:ext uri="{FF2B5EF4-FFF2-40B4-BE49-F238E27FC236}">
                <a16:creationId xmlns:a16="http://schemas.microsoft.com/office/drawing/2014/main" id="{B0325AD6-15B0-A7F4-4194-8C918F08F764}"/>
              </a:ext>
            </a:extLst>
          </p:cNvPr>
          <p:cNvSpPr txBox="1"/>
          <p:nvPr/>
        </p:nvSpPr>
        <p:spPr>
          <a:xfrm>
            <a:off x="4428665" y="1898046"/>
            <a:ext cx="1627049" cy="261610"/>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さい　　　いじょう</a:t>
            </a:r>
            <a:endParaRPr lang="ja-JP" altLang="en-US" sz="1050" dirty="0"/>
          </a:p>
        </p:txBody>
      </p:sp>
      <p:sp>
        <p:nvSpPr>
          <p:cNvPr id="20" name="テキスト ボックス 19">
            <a:extLst>
              <a:ext uri="{FF2B5EF4-FFF2-40B4-BE49-F238E27FC236}">
                <a16:creationId xmlns:a16="http://schemas.microsoft.com/office/drawing/2014/main" id="{A299FF9D-1D4C-C39C-D8F4-26DFE4FD385A}"/>
              </a:ext>
            </a:extLst>
          </p:cNvPr>
          <p:cNvSpPr txBox="1"/>
          <p:nvPr/>
        </p:nvSpPr>
        <p:spPr>
          <a:xfrm>
            <a:off x="6481212" y="1898046"/>
            <a:ext cx="1627049" cy="261610"/>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わりあい</a:t>
            </a:r>
            <a:endParaRPr lang="ja-JP" altLang="en-US" sz="1050" dirty="0"/>
          </a:p>
        </p:txBody>
      </p:sp>
      <p:sp>
        <p:nvSpPr>
          <p:cNvPr id="23" name="テキスト ボックス 22">
            <a:extLst>
              <a:ext uri="{FF2B5EF4-FFF2-40B4-BE49-F238E27FC236}">
                <a16:creationId xmlns:a16="http://schemas.microsoft.com/office/drawing/2014/main" id="{7CB64D6C-9670-18E0-5682-F57A91806B00}"/>
              </a:ext>
            </a:extLst>
          </p:cNvPr>
          <p:cNvSpPr txBox="1"/>
          <p:nvPr/>
        </p:nvSpPr>
        <p:spPr>
          <a:xfrm>
            <a:off x="5006563" y="2393830"/>
            <a:ext cx="2317026" cy="253916"/>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rPr>
              <a:t>　　　こうれいか　　　　　　しゃかい</a:t>
            </a:r>
            <a:endParaRPr lang="ja-JP" altLang="en-US" sz="1050" dirty="0"/>
          </a:p>
        </p:txBody>
      </p:sp>
      <p:sp>
        <p:nvSpPr>
          <p:cNvPr id="24" name="テキスト ボックス 23">
            <a:extLst>
              <a:ext uri="{FF2B5EF4-FFF2-40B4-BE49-F238E27FC236}">
                <a16:creationId xmlns:a16="http://schemas.microsoft.com/office/drawing/2014/main" id="{BA95BE52-F357-883F-5D64-124E60662007}"/>
              </a:ext>
            </a:extLst>
          </p:cNvPr>
          <p:cNvSpPr txBox="1"/>
          <p:nvPr/>
        </p:nvSpPr>
        <p:spPr>
          <a:xfrm>
            <a:off x="5006563" y="2883030"/>
            <a:ext cx="2317026" cy="253916"/>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rPr>
              <a:t>　　こうれい　　　  しゃかい</a:t>
            </a:r>
            <a:endParaRPr lang="ja-JP" altLang="en-US" sz="1050" dirty="0"/>
          </a:p>
        </p:txBody>
      </p:sp>
      <p:sp>
        <p:nvSpPr>
          <p:cNvPr id="25" name="テキスト ボックス 24">
            <a:extLst>
              <a:ext uri="{FF2B5EF4-FFF2-40B4-BE49-F238E27FC236}">
                <a16:creationId xmlns:a16="http://schemas.microsoft.com/office/drawing/2014/main" id="{6B364A4A-CA53-5C37-B596-96A859CF6A00}"/>
              </a:ext>
            </a:extLst>
          </p:cNvPr>
          <p:cNvSpPr txBox="1"/>
          <p:nvPr/>
        </p:nvSpPr>
        <p:spPr>
          <a:xfrm>
            <a:off x="5032873" y="3366311"/>
            <a:ext cx="2317026" cy="253916"/>
          </a:xfrm>
          <a:prstGeom prst="rect">
            <a:avLst/>
          </a:prstGeom>
          <a:noFill/>
        </p:spPr>
        <p:txBody>
          <a:bodyPr wrap="square">
            <a:spAutoFit/>
          </a:bodyPr>
          <a:lstStyle/>
          <a:p>
            <a:r>
              <a:rPr lang="ja-JP" altLang="en-US" sz="1050" b="1" dirty="0">
                <a:solidFill>
                  <a:srgbClr val="FF0000"/>
                </a:solidFill>
                <a:latin typeface="Meiryo UI" panose="020B0604030504040204" pitchFamily="50" charset="-128"/>
                <a:ea typeface="Meiryo UI" panose="020B0604030504040204" pitchFamily="50" charset="-128"/>
              </a:rPr>
              <a:t>　　　ちょうこうれい　　　しゃかい</a:t>
            </a:r>
            <a:endParaRPr lang="ja-JP" altLang="en-US" sz="1050" dirty="0">
              <a:solidFill>
                <a:srgbClr val="FF0000"/>
              </a:solidFill>
            </a:endParaRPr>
          </a:p>
        </p:txBody>
      </p:sp>
      <p:sp>
        <p:nvSpPr>
          <p:cNvPr id="26" name="テキスト ボックス 25">
            <a:extLst>
              <a:ext uri="{FF2B5EF4-FFF2-40B4-BE49-F238E27FC236}">
                <a16:creationId xmlns:a16="http://schemas.microsoft.com/office/drawing/2014/main" id="{62E4328D-796F-2743-8728-BDE42E86FDF7}"/>
              </a:ext>
            </a:extLst>
          </p:cNvPr>
          <p:cNvSpPr txBox="1"/>
          <p:nvPr/>
        </p:nvSpPr>
        <p:spPr>
          <a:xfrm>
            <a:off x="3140456" y="3366311"/>
            <a:ext cx="1043113" cy="253916"/>
          </a:xfrm>
          <a:prstGeom prst="rect">
            <a:avLst/>
          </a:prstGeom>
          <a:noFill/>
        </p:spPr>
        <p:txBody>
          <a:bodyPr wrap="square">
            <a:spAutoFit/>
          </a:bodyPr>
          <a:lstStyle/>
          <a:p>
            <a:r>
              <a:rPr lang="ja-JP" altLang="en-US" sz="1050" b="1" dirty="0">
                <a:solidFill>
                  <a:srgbClr val="FF0000"/>
                </a:solidFill>
                <a:latin typeface="Meiryo UI" panose="020B0604030504040204" pitchFamily="50" charset="-128"/>
                <a:ea typeface="Meiryo UI" panose="020B0604030504040204" pitchFamily="50" charset="-128"/>
              </a:rPr>
              <a:t>　　　ちょう</a:t>
            </a:r>
            <a:endParaRPr lang="ja-JP" altLang="en-US" sz="1050" dirty="0">
              <a:solidFill>
                <a:srgbClr val="FF0000"/>
              </a:solidFill>
            </a:endParaRPr>
          </a:p>
        </p:txBody>
      </p:sp>
      <p:sp>
        <p:nvSpPr>
          <p:cNvPr id="29" name="テキスト ボックス 28">
            <a:extLst>
              <a:ext uri="{FF2B5EF4-FFF2-40B4-BE49-F238E27FC236}">
                <a16:creationId xmlns:a16="http://schemas.microsoft.com/office/drawing/2014/main" id="{DA992E5C-2FB4-B581-0159-FBB4DBC715D3}"/>
              </a:ext>
            </a:extLst>
          </p:cNvPr>
          <p:cNvSpPr txBox="1"/>
          <p:nvPr/>
        </p:nvSpPr>
        <p:spPr>
          <a:xfrm>
            <a:off x="3188006" y="2884891"/>
            <a:ext cx="1043113" cy="253916"/>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rPr>
              <a:t>　　　ちょう</a:t>
            </a:r>
            <a:endParaRPr lang="ja-JP" altLang="en-US" sz="1050" dirty="0">
              <a:solidFill>
                <a:schemeClr val="tx2">
                  <a:lumMod val="75000"/>
                </a:schemeClr>
              </a:solidFill>
            </a:endParaRPr>
          </a:p>
        </p:txBody>
      </p:sp>
      <p:sp>
        <p:nvSpPr>
          <p:cNvPr id="30" name="テキスト ボックス 29">
            <a:extLst>
              <a:ext uri="{FF2B5EF4-FFF2-40B4-BE49-F238E27FC236}">
                <a16:creationId xmlns:a16="http://schemas.microsoft.com/office/drawing/2014/main" id="{302B0497-B815-A718-56EA-0CD2010204A3}"/>
              </a:ext>
            </a:extLst>
          </p:cNvPr>
          <p:cNvSpPr txBox="1"/>
          <p:nvPr/>
        </p:nvSpPr>
        <p:spPr>
          <a:xfrm>
            <a:off x="2910653" y="2395826"/>
            <a:ext cx="1043113" cy="253916"/>
          </a:xfrm>
          <a:prstGeom prst="rect">
            <a:avLst/>
          </a:prstGeom>
          <a:noFill/>
        </p:spPr>
        <p:txBody>
          <a:bodyPr wrap="square">
            <a:spAutoFit/>
          </a:bodyPr>
          <a:lstStyle/>
          <a:p>
            <a:r>
              <a:rPr lang="ja-JP" altLang="en-US" sz="1050" b="1" dirty="0">
                <a:solidFill>
                  <a:schemeClr val="tx2">
                    <a:lumMod val="75000"/>
                  </a:schemeClr>
                </a:solidFill>
                <a:latin typeface="Meiryo UI" panose="020B0604030504040204" pitchFamily="50" charset="-128"/>
                <a:ea typeface="Meiryo UI" panose="020B0604030504040204" pitchFamily="50" charset="-128"/>
              </a:rPr>
              <a:t>　　　ちょう</a:t>
            </a:r>
            <a:endParaRPr lang="ja-JP" altLang="en-US" sz="1050" dirty="0">
              <a:solidFill>
                <a:schemeClr val="tx2">
                  <a:lumMod val="75000"/>
                </a:schemeClr>
              </a:solidFill>
            </a:endParaRPr>
          </a:p>
        </p:txBody>
      </p:sp>
      <p:sp>
        <p:nvSpPr>
          <p:cNvPr id="31" name="テキスト ボックス 30">
            <a:extLst>
              <a:ext uri="{FF2B5EF4-FFF2-40B4-BE49-F238E27FC236}">
                <a16:creationId xmlns:a16="http://schemas.microsoft.com/office/drawing/2014/main" id="{276D4E49-B411-E681-7FBB-1CDA8DE609CC}"/>
              </a:ext>
            </a:extLst>
          </p:cNvPr>
          <p:cNvSpPr txBox="1"/>
          <p:nvPr/>
        </p:nvSpPr>
        <p:spPr>
          <a:xfrm>
            <a:off x="1621258" y="6159008"/>
            <a:ext cx="6444000" cy="200055"/>
          </a:xfrm>
          <a:prstGeom prst="rect">
            <a:avLst/>
          </a:prstGeom>
          <a:noFill/>
          <a:ln>
            <a:noFill/>
          </a:ln>
        </p:spPr>
        <p:txBody>
          <a:bodyPr wrap="square" rtlCol="0">
            <a:spAutoFit/>
          </a:bodyPr>
          <a:lstStyle/>
          <a:p>
            <a:r>
              <a:rPr lang="ja-JP" altLang="en-US" sz="700" dirty="0">
                <a:latin typeface="Meiryo UI" panose="020B0604030504040204" pitchFamily="50" charset="-128"/>
                <a:ea typeface="Meiryo UI" panose="020B0604030504040204" pitchFamily="50" charset="-128"/>
              </a:rPr>
              <a:t>さい　　　　　ねんしょうじんこう　　　　　　　　　　　　　　　　　　　　　　　 さい　　　　 せいさんねんれい　　じんこう　　　　　　　　　　　　　　　　　さい　いじょう　　　　 ろうねん　　じんこう</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49128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500"/>
                                        <p:tgtEl>
                                          <p:spTgt spid="24"/>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500"/>
                                        <p:tgtEl>
                                          <p:spTgt spid="2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fade">
                                      <p:cBhvr>
                                        <p:cTn id="41" dur="500"/>
                                        <p:tgtEl>
                                          <p:spTgt spid="29"/>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8" grpId="0"/>
      <p:bldP spid="19" grpId="0"/>
      <p:bldP spid="20" grpId="0"/>
      <p:bldP spid="23" grpId="0"/>
      <p:bldP spid="24" grpId="0"/>
      <p:bldP spid="25" grpId="0"/>
      <p:bldP spid="26" grpId="0"/>
      <p:bldP spid="29" grpId="0"/>
      <p:bldP spid="3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グループ化 33"/>
          <p:cNvGrpSpPr/>
          <p:nvPr/>
        </p:nvGrpSpPr>
        <p:grpSpPr>
          <a:xfrm>
            <a:off x="248246" y="786703"/>
            <a:ext cx="8438554" cy="4307812"/>
            <a:chOff x="248246" y="786702"/>
            <a:chExt cx="8438554" cy="4398141"/>
          </a:xfrm>
        </p:grpSpPr>
        <p:grpSp>
          <p:nvGrpSpPr>
            <p:cNvPr id="32" name="グループ化 31"/>
            <p:cNvGrpSpPr/>
            <p:nvPr/>
          </p:nvGrpSpPr>
          <p:grpSpPr>
            <a:xfrm>
              <a:off x="248246" y="786702"/>
              <a:ext cx="8438554" cy="4398141"/>
              <a:chOff x="248246" y="786702"/>
              <a:chExt cx="8438554" cy="4398141"/>
            </a:xfrm>
          </p:grpSpPr>
          <p:grpSp>
            <p:nvGrpSpPr>
              <p:cNvPr id="6" name="グループ化 5"/>
              <p:cNvGrpSpPr/>
              <p:nvPr/>
            </p:nvGrpSpPr>
            <p:grpSpPr>
              <a:xfrm>
                <a:off x="248246" y="786702"/>
                <a:ext cx="8438554" cy="4398141"/>
                <a:chOff x="248246" y="786702"/>
                <a:chExt cx="8438554" cy="4398141"/>
              </a:xfrm>
            </p:grpSpPr>
            <p:sp>
              <p:nvSpPr>
                <p:cNvPr id="4" name="雲形吹き出し 3"/>
                <p:cNvSpPr/>
                <p:nvPr/>
              </p:nvSpPr>
              <p:spPr>
                <a:xfrm>
                  <a:off x="248246" y="786702"/>
                  <a:ext cx="8438554" cy="4398141"/>
                </a:xfrm>
                <a:prstGeom prst="cloudCallout">
                  <a:avLst>
                    <a:gd name="adj1" fmla="val 27253"/>
                    <a:gd name="adj2" fmla="val 61678"/>
                  </a:avLst>
                </a:prstGeom>
                <a:noFill/>
                <a:ln w="31750">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角丸四角形 4"/>
                <p:cNvSpPr/>
                <p:nvPr/>
              </p:nvSpPr>
              <p:spPr>
                <a:xfrm>
                  <a:off x="700391" y="3021203"/>
                  <a:ext cx="875490" cy="792040"/>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8" name="角丸四角形 7"/>
              <p:cNvSpPr/>
              <p:nvPr/>
            </p:nvSpPr>
            <p:spPr>
              <a:xfrm>
                <a:off x="6488349" y="2985772"/>
                <a:ext cx="1235413" cy="821517"/>
              </a:xfrm>
              <a:prstGeom prst="roundRect">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33" name="角丸四角形 32"/>
            <p:cNvSpPr/>
            <p:nvPr/>
          </p:nvSpPr>
          <p:spPr>
            <a:xfrm>
              <a:off x="5318266" y="3975759"/>
              <a:ext cx="1315998" cy="558519"/>
            </a:xfrm>
            <a:prstGeom prst="roundRect">
              <a:avLst/>
            </a:prstGeom>
            <a:solidFill>
              <a:schemeClr val="bg1"/>
            </a:solidFill>
            <a:ln w="63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59430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人生におけるリスク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9" name="図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88090" y="4173508"/>
            <a:ext cx="3044359" cy="2852588"/>
          </a:xfrm>
          <a:prstGeom prst="rect">
            <a:avLst/>
          </a:prstGeom>
        </p:spPr>
      </p:pic>
      <p:sp>
        <p:nvSpPr>
          <p:cNvPr id="12" name="正方形/長方形 11">
            <a:extLst>
              <a:ext uri="{FF2B5EF4-FFF2-40B4-BE49-F238E27FC236}">
                <a16:creationId xmlns:a16="http://schemas.microsoft.com/office/drawing/2014/main" id="{D0D2D38C-AB48-4730-8442-45F746041F32}"/>
              </a:ext>
            </a:extLst>
          </p:cNvPr>
          <p:cNvSpPr/>
          <p:nvPr/>
        </p:nvSpPr>
        <p:spPr>
          <a:xfrm>
            <a:off x="248246" y="5698059"/>
            <a:ext cx="6139844" cy="5400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人生には色々なリスクがある</a:t>
            </a:r>
          </a:p>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よね。どんなリスクがあるか、</a:t>
            </a:r>
          </a:p>
          <a:p>
            <a:r>
              <a:rPr lang="ja-JP" altLang="en-US" sz="3600" b="1" dirty="0">
                <a:solidFill>
                  <a:srgbClr val="17375E"/>
                </a:solidFill>
                <a:latin typeface="Meiryo UI" panose="020B0604030504040204" pitchFamily="50" charset="-128"/>
                <a:ea typeface="Meiryo UI" panose="020B0604030504040204" pitchFamily="50" charset="-128"/>
                <a:cs typeface="ヒラギノ丸ゴ ProN W4"/>
              </a:rPr>
              <a:t>見てみよう。</a:t>
            </a:r>
            <a:endParaRPr lang="en-US" altLang="ja-JP" sz="36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15" name="図 1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104943" y="1411174"/>
            <a:ext cx="1909805" cy="1738335"/>
          </a:xfrm>
          <a:prstGeom prst="rect">
            <a:avLst/>
          </a:prstGeom>
        </p:spPr>
      </p:pic>
      <p:pic>
        <p:nvPicPr>
          <p:cNvPr id="27" name="図 26">
            <a:extLst>
              <a:ext uri="{FF2B5EF4-FFF2-40B4-BE49-F238E27FC236}">
                <a16:creationId xmlns:a16="http://schemas.microsoft.com/office/drawing/2014/main" id="{A7161817-3256-4D7C-9D8C-32A433E764DD}"/>
              </a:ext>
            </a:extLst>
          </p:cNvPr>
          <p:cNvPicPr>
            <a:picLocks noChangeAspect="1"/>
          </p:cNvPicPr>
          <p:nvPr/>
        </p:nvPicPr>
        <p:blipFill>
          <a:blip r:embed="rId5"/>
          <a:stretch>
            <a:fillRect/>
          </a:stretch>
        </p:blipFill>
        <p:spPr>
          <a:xfrm>
            <a:off x="4144276" y="3051022"/>
            <a:ext cx="2405558" cy="1547776"/>
          </a:xfrm>
          <a:prstGeom prst="rect">
            <a:avLst/>
          </a:prstGeom>
        </p:spPr>
      </p:pic>
      <p:pic>
        <p:nvPicPr>
          <p:cNvPr id="30" name="図 29"/>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334177" y="1351901"/>
            <a:ext cx="1539734" cy="1429360"/>
          </a:xfrm>
          <a:prstGeom prst="rect">
            <a:avLst/>
          </a:prstGeom>
        </p:spPr>
      </p:pic>
      <p:pic>
        <p:nvPicPr>
          <p:cNvPr id="28" name="図 27"/>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317956" y="2068396"/>
            <a:ext cx="1743494" cy="1625607"/>
          </a:xfrm>
          <a:prstGeom prst="rect">
            <a:avLst/>
          </a:prstGeom>
        </p:spPr>
      </p:pic>
      <p:pic>
        <p:nvPicPr>
          <p:cNvPr id="29" name="図 28"/>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7259" y="2872124"/>
            <a:ext cx="943793" cy="1383179"/>
          </a:xfrm>
          <a:prstGeom prst="rect">
            <a:avLst/>
          </a:prstGeom>
        </p:spPr>
      </p:pic>
      <p:pic>
        <p:nvPicPr>
          <p:cNvPr id="21" name="図 20">
            <a:extLst>
              <a:ext uri="{FF2B5EF4-FFF2-40B4-BE49-F238E27FC236}">
                <a16:creationId xmlns:a16="http://schemas.microsoft.com/office/drawing/2014/main" id="{BA6A45BA-CBC5-49CA-84E3-0FA8C800B934}"/>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766418" y="1478543"/>
            <a:ext cx="1196972" cy="1728960"/>
          </a:xfrm>
          <a:prstGeom prst="rect">
            <a:avLst/>
          </a:prstGeom>
        </p:spPr>
      </p:pic>
      <p:sp>
        <p:nvSpPr>
          <p:cNvPr id="3" name="スライド番号プレースホルダー 2">
            <a:extLst>
              <a:ext uri="{FF2B5EF4-FFF2-40B4-BE49-F238E27FC236}">
                <a16:creationId xmlns:a16="http://schemas.microsoft.com/office/drawing/2014/main" id="{2CACF1D3-E400-473E-B564-C6C2A9EB180A}"/>
              </a:ext>
            </a:extLst>
          </p:cNvPr>
          <p:cNvSpPr>
            <a:spLocks noGrp="1"/>
          </p:cNvSpPr>
          <p:nvPr>
            <p:ph type="sldNum" sz="quarter" idx="12"/>
          </p:nvPr>
        </p:nvSpPr>
        <p:spPr/>
        <p:txBody>
          <a:bodyPr/>
          <a:lstStyle/>
          <a:p>
            <a:fld id="{E1D7E502-7D6F-49F2-8D91-33EB17385912}" type="slidenum">
              <a:rPr lang="ja-JP" altLang="en-US" smtClean="0"/>
              <a:pPr/>
              <a:t>11</a:t>
            </a:fld>
            <a:endParaRPr lang="ja-JP" altLang="en-US" dirty="0"/>
          </a:p>
        </p:txBody>
      </p:sp>
      <p:pic>
        <p:nvPicPr>
          <p:cNvPr id="7" name="図 6" descr="ロゴ&#10;&#10;中程度の精度で自動的に生成された説明">
            <a:extLst>
              <a:ext uri="{FF2B5EF4-FFF2-40B4-BE49-F238E27FC236}">
                <a16:creationId xmlns:a16="http://schemas.microsoft.com/office/drawing/2014/main" id="{8DE09E54-780D-7B7F-25CE-A7E79254D03F}"/>
              </a:ext>
            </a:extLst>
          </p:cNvPr>
          <p:cNvPicPr>
            <a:picLocks noChangeAspect="1"/>
          </p:cNvPicPr>
          <p:nvPr/>
        </p:nvPicPr>
        <p:blipFill>
          <a:blip r:embed="rId10"/>
          <a:stretch>
            <a:fillRect/>
          </a:stretch>
        </p:blipFill>
        <p:spPr>
          <a:xfrm>
            <a:off x="2243960" y="3297684"/>
            <a:ext cx="1843832" cy="1159627"/>
          </a:xfrm>
          <a:prstGeom prst="rect">
            <a:avLst/>
          </a:prstGeom>
        </p:spPr>
      </p:pic>
      <p:sp>
        <p:nvSpPr>
          <p:cNvPr id="11" name="正方形/長方形 10">
            <a:extLst>
              <a:ext uri="{FF2B5EF4-FFF2-40B4-BE49-F238E27FC236}">
                <a16:creationId xmlns:a16="http://schemas.microsoft.com/office/drawing/2014/main" id="{E509605B-CBDD-2386-CB7B-854A6D46B1AF}"/>
              </a:ext>
            </a:extLst>
          </p:cNvPr>
          <p:cNvSpPr/>
          <p:nvPr/>
        </p:nvSpPr>
        <p:spPr>
          <a:xfrm>
            <a:off x="665054" y="-7745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じんせい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7" name="グループ化 16">
            <a:extLst>
              <a:ext uri="{FF2B5EF4-FFF2-40B4-BE49-F238E27FC236}">
                <a16:creationId xmlns:a16="http://schemas.microsoft.com/office/drawing/2014/main" id="{BD48AEDD-13B7-A09A-6816-0C753C009AFA}"/>
              </a:ext>
            </a:extLst>
          </p:cNvPr>
          <p:cNvGrpSpPr/>
          <p:nvPr/>
        </p:nvGrpSpPr>
        <p:grpSpPr>
          <a:xfrm>
            <a:off x="-26683" y="5012129"/>
            <a:ext cx="3133094" cy="1354334"/>
            <a:chOff x="-26683" y="5012129"/>
            <a:chExt cx="3133094" cy="1354334"/>
          </a:xfrm>
        </p:grpSpPr>
        <p:sp>
          <p:nvSpPr>
            <p:cNvPr id="13" name="正方形/長方形 12">
              <a:extLst>
                <a:ext uri="{FF2B5EF4-FFF2-40B4-BE49-F238E27FC236}">
                  <a16:creationId xmlns:a16="http://schemas.microsoft.com/office/drawing/2014/main" id="{E75F0D5A-03CE-DC96-528A-A09E33EAABA2}"/>
                </a:ext>
              </a:extLst>
            </p:cNvPr>
            <p:cNvSpPr/>
            <p:nvPr/>
          </p:nvSpPr>
          <p:spPr bwMode="gray">
            <a:xfrm>
              <a:off x="239857" y="5012129"/>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じんせい</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4" name="正方形/長方形 13">
              <a:extLst>
                <a:ext uri="{FF2B5EF4-FFF2-40B4-BE49-F238E27FC236}">
                  <a16:creationId xmlns:a16="http://schemas.microsoft.com/office/drawing/2014/main" id="{E9152D25-731A-4515-9987-CF100D2378CA}"/>
                </a:ext>
              </a:extLst>
            </p:cNvPr>
            <p:cNvSpPr/>
            <p:nvPr/>
          </p:nvSpPr>
          <p:spPr bwMode="gray">
            <a:xfrm>
              <a:off x="1907496" y="5012129"/>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いろいろ</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6" name="正方形/長方形 15">
              <a:extLst>
                <a:ext uri="{FF2B5EF4-FFF2-40B4-BE49-F238E27FC236}">
                  <a16:creationId xmlns:a16="http://schemas.microsoft.com/office/drawing/2014/main" id="{AB9E023F-FBD3-1994-7C37-2DD4AC4092C8}"/>
                </a:ext>
              </a:extLst>
            </p:cNvPr>
            <p:cNvSpPr/>
            <p:nvPr/>
          </p:nvSpPr>
          <p:spPr bwMode="gray">
            <a:xfrm>
              <a:off x="-26683" y="610485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grpSp>
      <p:sp>
        <p:nvSpPr>
          <p:cNvPr id="18" name="テキスト ボックス 17">
            <a:extLst>
              <a:ext uri="{FF2B5EF4-FFF2-40B4-BE49-F238E27FC236}">
                <a16:creationId xmlns:a16="http://schemas.microsoft.com/office/drawing/2014/main" id="{9DF39D4D-B7B5-9C8E-7D52-5F594E8ED48D}"/>
              </a:ext>
            </a:extLst>
          </p:cNvPr>
          <p:cNvSpPr txBox="1"/>
          <p:nvPr/>
        </p:nvSpPr>
        <p:spPr>
          <a:xfrm>
            <a:off x="7857019" y="2572304"/>
            <a:ext cx="338554" cy="605294"/>
          </a:xfrm>
          <a:prstGeom prst="rect">
            <a:avLst/>
          </a:prstGeom>
          <a:noFill/>
        </p:spPr>
        <p:txBody>
          <a:bodyPr vert="eaVert" wrap="none" rtlCol="0">
            <a:spAutoFit/>
          </a:bodyPr>
          <a:lstStyle/>
          <a:p>
            <a:r>
              <a:rPr kumimoji="1" lang="ja-JP" altLang="en-US" sz="1000" dirty="0">
                <a:latin typeface="Meiryo UI" panose="020B0604030504040204" pitchFamily="50" charset="-128"/>
                <a:ea typeface="Meiryo UI" panose="020B0604030504040204" pitchFamily="50" charset="-128"/>
              </a:rPr>
              <a:t>とうさん</a:t>
            </a:r>
          </a:p>
        </p:txBody>
      </p:sp>
    </p:spTree>
    <p:extLst>
      <p:ext uri="{BB962C8B-B14F-4D97-AF65-F5344CB8AC3E}">
        <p14:creationId xmlns:p14="http://schemas.microsoft.com/office/powerpoint/2010/main" val="300728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7828" y="0"/>
            <a:ext cx="9151827" cy="6874074"/>
          </a:xfrm>
          <a:prstGeom prst="frame">
            <a:avLst>
              <a:gd name="adj1" fmla="val 13704"/>
            </a:avLst>
          </a:prstGeom>
          <a:solidFill>
            <a:srgbClr val="7030A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923330"/>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2.</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リスクについて考えよう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3BE2A4EF-6283-4C42-B836-629BA4119FAB}"/>
              </a:ext>
            </a:extLst>
          </p:cNvPr>
          <p:cNvSpPr>
            <a:spLocks noGrp="1"/>
          </p:cNvSpPr>
          <p:nvPr>
            <p:ph type="sldNum" sz="quarter" idx="12"/>
          </p:nvPr>
        </p:nvSpPr>
        <p:spPr/>
        <p:txBody>
          <a:bodyPr/>
          <a:lstStyle/>
          <a:p>
            <a:fld id="{E1D7E502-7D6F-49F2-8D91-33EB17385912}" type="slidenum">
              <a:rPr lang="ja-JP" altLang="en-US" smtClean="0"/>
              <a:pPr/>
              <a:t>12</a:t>
            </a:fld>
            <a:endParaRPr lang="ja-JP" altLang="en-US" dirty="0"/>
          </a:p>
        </p:txBody>
      </p:sp>
      <p:sp>
        <p:nvSpPr>
          <p:cNvPr id="3" name="正方形/長方形 2">
            <a:extLst>
              <a:ext uri="{FF2B5EF4-FFF2-40B4-BE49-F238E27FC236}">
                <a16:creationId xmlns:a16="http://schemas.microsoft.com/office/drawing/2014/main" id="{3A38B140-9F9A-6474-10B5-D8B24034FC17}"/>
              </a:ext>
            </a:extLst>
          </p:cNvPr>
          <p:cNvSpPr/>
          <p:nvPr/>
        </p:nvSpPr>
        <p:spPr bwMode="gray">
          <a:xfrm>
            <a:off x="4603517" y="2378771"/>
            <a:ext cx="3242209"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spTree>
    <p:extLst>
      <p:ext uri="{BB962C8B-B14F-4D97-AF65-F5344CB8AC3E}">
        <p14:creationId xmlns:p14="http://schemas.microsoft.com/office/powerpoint/2010/main" val="25758866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リスクとは何か</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p:cNvSpPr/>
          <p:nvPr/>
        </p:nvSpPr>
        <p:spPr>
          <a:xfrm>
            <a:off x="188483" y="808089"/>
            <a:ext cx="8009467" cy="47586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0000"/>
              </a:lnSpc>
            </a:pPr>
            <a:endParaRPr lang="en-US" altLang="ja-JP" sz="3200" b="1"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35" name="グループ化 34">
            <a:extLst>
              <a:ext uri="{FF2B5EF4-FFF2-40B4-BE49-F238E27FC236}">
                <a16:creationId xmlns:a16="http://schemas.microsoft.com/office/drawing/2014/main" id="{12032230-361A-4607-88B5-E7BA7B161FD1}"/>
              </a:ext>
            </a:extLst>
          </p:cNvPr>
          <p:cNvGrpSpPr/>
          <p:nvPr/>
        </p:nvGrpSpPr>
        <p:grpSpPr>
          <a:xfrm>
            <a:off x="3375835" y="1789819"/>
            <a:ext cx="2493818" cy="2306022"/>
            <a:chOff x="5018363" y="4266919"/>
            <a:chExt cx="2493818" cy="2306022"/>
          </a:xfrm>
        </p:grpSpPr>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65822" y="4266919"/>
              <a:ext cx="2324197" cy="2115522"/>
            </a:xfrm>
            <a:prstGeom prst="rect">
              <a:avLst/>
            </a:prstGeom>
          </p:spPr>
        </p:pic>
        <p:grpSp>
          <p:nvGrpSpPr>
            <p:cNvPr id="25" name="グループ化 24">
              <a:extLst>
                <a:ext uri="{FF2B5EF4-FFF2-40B4-BE49-F238E27FC236}">
                  <a16:creationId xmlns:a16="http://schemas.microsoft.com/office/drawing/2014/main" id="{0F4FD678-876F-4360-9784-BCF9500CA129}"/>
                </a:ext>
              </a:extLst>
            </p:cNvPr>
            <p:cNvGrpSpPr/>
            <p:nvPr/>
          </p:nvGrpSpPr>
          <p:grpSpPr>
            <a:xfrm>
              <a:off x="5018363" y="6029611"/>
              <a:ext cx="2493818" cy="543330"/>
              <a:chOff x="5018363" y="6029611"/>
              <a:chExt cx="2493818" cy="543330"/>
            </a:xfrm>
          </p:grpSpPr>
          <p:sp>
            <p:nvSpPr>
              <p:cNvPr id="21" name="角丸四角形 20"/>
              <p:cNvSpPr/>
              <p:nvPr/>
            </p:nvSpPr>
            <p:spPr bwMode="gray">
              <a:xfrm>
                <a:off x="5018363" y="6029611"/>
                <a:ext cx="2493818" cy="543330"/>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2" name="角丸四角形 21"/>
              <p:cNvSpPr/>
              <p:nvPr/>
            </p:nvSpPr>
            <p:spPr bwMode="white">
              <a:xfrm>
                <a:off x="5046649" y="6065877"/>
                <a:ext cx="2439669" cy="493936"/>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3" name="正方形/長方形 22"/>
              <p:cNvSpPr/>
              <p:nvPr/>
            </p:nvSpPr>
            <p:spPr bwMode="white">
              <a:xfrm>
                <a:off x="5102514" y="6094137"/>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病気で入院</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grpSp>
        <p:nvGrpSpPr>
          <p:cNvPr id="36" name="グループ化 35">
            <a:extLst>
              <a:ext uri="{FF2B5EF4-FFF2-40B4-BE49-F238E27FC236}">
                <a16:creationId xmlns:a16="http://schemas.microsoft.com/office/drawing/2014/main" id="{ED0E481D-D5BF-4ABE-4B57-99AA2987A207}"/>
              </a:ext>
            </a:extLst>
          </p:cNvPr>
          <p:cNvGrpSpPr/>
          <p:nvPr/>
        </p:nvGrpSpPr>
        <p:grpSpPr>
          <a:xfrm>
            <a:off x="547664" y="2084516"/>
            <a:ext cx="2493818" cy="2008988"/>
            <a:chOff x="547664" y="1942276"/>
            <a:chExt cx="2493818" cy="2008988"/>
          </a:xfrm>
        </p:grpSpPr>
        <p:pic>
          <p:nvPicPr>
            <p:cNvPr id="5" name="図 4"/>
            <p:cNvPicPr>
              <a:picLocks noChangeAspect="1"/>
            </p:cNvPicPr>
            <p:nvPr/>
          </p:nvPicPr>
          <p:blipFill>
            <a:blip r:embed="rId3"/>
            <a:srcRect/>
            <a:stretch/>
          </p:blipFill>
          <p:spPr>
            <a:xfrm>
              <a:off x="575950" y="1942276"/>
              <a:ext cx="2392994" cy="1505007"/>
            </a:xfrm>
            <a:prstGeom prst="rect">
              <a:avLst/>
            </a:prstGeom>
          </p:spPr>
        </p:pic>
        <p:grpSp>
          <p:nvGrpSpPr>
            <p:cNvPr id="3" name="グループ化 2">
              <a:extLst>
                <a:ext uri="{FF2B5EF4-FFF2-40B4-BE49-F238E27FC236}">
                  <a16:creationId xmlns:a16="http://schemas.microsoft.com/office/drawing/2014/main" id="{F1847605-0D24-4B6C-916D-3DF331A17634}"/>
                </a:ext>
              </a:extLst>
            </p:cNvPr>
            <p:cNvGrpSpPr/>
            <p:nvPr/>
          </p:nvGrpSpPr>
          <p:grpSpPr>
            <a:xfrm>
              <a:off x="547664" y="3440750"/>
              <a:ext cx="2493818" cy="510514"/>
              <a:chOff x="547664" y="3440750"/>
              <a:chExt cx="2493818" cy="510514"/>
            </a:xfrm>
          </p:grpSpPr>
          <p:sp>
            <p:nvSpPr>
              <p:cNvPr id="6" name="角丸四角形 5"/>
              <p:cNvSpPr/>
              <p:nvPr/>
            </p:nvSpPr>
            <p:spPr bwMode="gray">
              <a:xfrm>
                <a:off x="547664" y="3440750"/>
                <a:ext cx="2493818" cy="510514"/>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bwMode="gray">
              <a:xfrm>
                <a:off x="575950" y="3461234"/>
                <a:ext cx="2439669" cy="476902"/>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8" name="正方形/長方形 7"/>
              <p:cNvSpPr/>
              <p:nvPr/>
            </p:nvSpPr>
            <p:spPr bwMode="white">
              <a:xfrm>
                <a:off x="717285" y="3461233"/>
                <a:ext cx="2108002" cy="469424"/>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bg1"/>
                    </a:solidFill>
                    <a:latin typeface="Meiryo UI" panose="020B0604030504040204" pitchFamily="50" charset="-128"/>
                    <a:ea typeface="Meiryo UI" panose="020B0604030504040204" pitchFamily="50" charset="-128"/>
                    <a:cs typeface="ヒラギノ角ゴ Pro W6"/>
                  </a:rPr>
                  <a:t>交通事故</a:t>
                </a:r>
                <a:endParaRPr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p:txBody>
          </p:sp>
        </p:grpSp>
      </p:grpSp>
      <p:grpSp>
        <p:nvGrpSpPr>
          <p:cNvPr id="38" name="グループ化 37">
            <a:extLst>
              <a:ext uri="{FF2B5EF4-FFF2-40B4-BE49-F238E27FC236}">
                <a16:creationId xmlns:a16="http://schemas.microsoft.com/office/drawing/2014/main" id="{E31EED67-A81D-8BE6-5071-840BD80774A0}"/>
              </a:ext>
            </a:extLst>
          </p:cNvPr>
          <p:cNvGrpSpPr/>
          <p:nvPr/>
        </p:nvGrpSpPr>
        <p:grpSpPr>
          <a:xfrm>
            <a:off x="6108317" y="2014140"/>
            <a:ext cx="2613325" cy="2116057"/>
            <a:chOff x="6108317" y="1851580"/>
            <a:chExt cx="2613325" cy="2116057"/>
          </a:xfrm>
        </p:grpSpPr>
        <p:grpSp>
          <p:nvGrpSpPr>
            <p:cNvPr id="9" name="グループ化 8">
              <a:extLst>
                <a:ext uri="{FF2B5EF4-FFF2-40B4-BE49-F238E27FC236}">
                  <a16:creationId xmlns:a16="http://schemas.microsoft.com/office/drawing/2014/main" id="{2AD77788-0651-4960-876D-240A8A12355E}"/>
                </a:ext>
              </a:extLst>
            </p:cNvPr>
            <p:cNvGrpSpPr/>
            <p:nvPr/>
          </p:nvGrpSpPr>
          <p:grpSpPr>
            <a:xfrm>
              <a:off x="6108317" y="3440751"/>
              <a:ext cx="2613325" cy="526886"/>
              <a:chOff x="6108317" y="3440751"/>
              <a:chExt cx="2613325" cy="526886"/>
            </a:xfrm>
          </p:grpSpPr>
          <p:sp>
            <p:nvSpPr>
              <p:cNvPr id="15" name="角丸四角形 14"/>
              <p:cNvSpPr/>
              <p:nvPr/>
            </p:nvSpPr>
            <p:spPr bwMode="gray">
              <a:xfrm>
                <a:off x="6108317" y="3440751"/>
                <a:ext cx="2613325" cy="526886"/>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6" name="角丸四角形 15"/>
              <p:cNvSpPr/>
              <p:nvPr/>
            </p:nvSpPr>
            <p:spPr bwMode="white">
              <a:xfrm>
                <a:off x="6136604" y="3475521"/>
                <a:ext cx="2556581" cy="478987"/>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7" name="正方形/長方形 16"/>
              <p:cNvSpPr/>
              <p:nvPr/>
            </p:nvSpPr>
            <p:spPr bwMode="white">
              <a:xfrm>
                <a:off x="6207271" y="3525884"/>
                <a:ext cx="2415246" cy="394021"/>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自転車の盗難</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27" name="図 26"/>
            <p:cNvPicPr>
              <a:picLocks noChangeAspect="1"/>
            </p:cNvPicPr>
            <p:nvPr/>
          </p:nvPicPr>
          <p:blipFill>
            <a:blip r:embed="rId4"/>
            <a:srcRect/>
            <a:stretch/>
          </p:blipFill>
          <p:spPr>
            <a:xfrm>
              <a:off x="6648015" y="1851580"/>
              <a:ext cx="1558669" cy="1548429"/>
            </a:xfrm>
            <a:prstGeom prst="rect">
              <a:avLst/>
            </a:prstGeom>
          </p:spPr>
        </p:pic>
      </p:grpSp>
      <p:sp>
        <p:nvSpPr>
          <p:cNvPr id="37" name="スライド番号プレースホルダー 36"/>
          <p:cNvSpPr>
            <a:spLocks noGrp="1"/>
          </p:cNvSpPr>
          <p:nvPr>
            <p:ph type="sldNum" sz="quarter" idx="12"/>
          </p:nvPr>
        </p:nvSpPr>
        <p:spPr/>
        <p:txBody>
          <a:bodyPr/>
          <a:lstStyle/>
          <a:p>
            <a:fld id="{7B76553B-32E2-D644-9CD0-56FDA882EB90}" type="slidenum">
              <a:rPr kumimoji="1" lang="ja-JP" altLang="en-US" smtClean="0"/>
              <a:t>13</a:t>
            </a:fld>
            <a:endParaRPr kumimoji="1" lang="ja-JP" altLang="en-US"/>
          </a:p>
        </p:txBody>
      </p:sp>
      <p:sp>
        <p:nvSpPr>
          <p:cNvPr id="31" name="テキスト ボックス 30">
            <a:extLst>
              <a:ext uri="{FF2B5EF4-FFF2-40B4-BE49-F238E27FC236}">
                <a16:creationId xmlns:a16="http://schemas.microsoft.com/office/drawing/2014/main" id="{0B52A0EE-23F2-17E4-9B6D-B955B07E45F8}"/>
              </a:ext>
            </a:extLst>
          </p:cNvPr>
          <p:cNvSpPr txBox="1"/>
          <p:nvPr/>
        </p:nvSpPr>
        <p:spPr>
          <a:xfrm>
            <a:off x="188482" y="652901"/>
            <a:ext cx="8864077" cy="1314719"/>
          </a:xfrm>
          <a:prstGeom prst="rect">
            <a:avLst/>
          </a:prstGeom>
          <a:noFill/>
        </p:spPr>
        <p:txBody>
          <a:bodyPr wrap="square">
            <a:spAutoFit/>
          </a:bodyPr>
          <a:lstStyle/>
          <a:p>
            <a:pPr>
              <a:lnSpc>
                <a:spcPct val="110000"/>
              </a:lnSpc>
            </a:pPr>
            <a:r>
              <a:rPr lang="ja-JP" altLang="en-US" sz="3800" b="1" u="sng" dirty="0">
                <a:solidFill>
                  <a:srgbClr val="FF0000"/>
                </a:solidFill>
                <a:latin typeface="Meiryo UI" panose="020B0604030504040204" pitchFamily="50" charset="-128"/>
                <a:ea typeface="Meiryo UI" panose="020B0604030504040204" pitchFamily="50" charset="-128"/>
                <a:cs typeface="ヒラギノ丸ゴ Pro W4"/>
              </a:rPr>
              <a:t>起きてほしくないことで、起きると</a:t>
            </a:r>
          </a:p>
          <a:p>
            <a:pPr>
              <a:lnSpc>
                <a:spcPct val="110000"/>
              </a:lnSpc>
            </a:pPr>
            <a:r>
              <a:rPr lang="ja-JP" altLang="en-US" sz="3800" b="1" dirty="0">
                <a:solidFill>
                  <a:srgbClr val="FF0000"/>
                </a:solidFill>
                <a:latin typeface="Meiryo UI" panose="020B0604030504040204" pitchFamily="50" charset="-128"/>
                <a:ea typeface="Meiryo UI" panose="020B0604030504040204" pitchFamily="50" charset="-128"/>
                <a:cs typeface="ヒラギノ丸ゴ Pro W4"/>
              </a:rPr>
              <a:t>　　　　　　　　　　　　　　　　</a:t>
            </a:r>
            <a:r>
              <a:rPr lang="ja-JP" altLang="en-US" sz="3800" b="1" u="sng" dirty="0">
                <a:solidFill>
                  <a:srgbClr val="FF0000"/>
                </a:solidFill>
                <a:latin typeface="Meiryo UI" panose="020B0604030504040204" pitchFamily="50" charset="-128"/>
                <a:ea typeface="Meiryo UI" panose="020B0604030504040204" pitchFamily="50" charset="-128"/>
                <a:cs typeface="ヒラギノ丸ゴ Pro W4"/>
              </a:rPr>
              <a:t>お金がかかること</a:t>
            </a:r>
            <a:endParaRPr lang="en-US" altLang="ja-JP" sz="3800" b="1" u="sng" dirty="0">
              <a:solidFill>
                <a:srgbClr val="FF0000"/>
              </a:solidFill>
              <a:latin typeface="Meiryo UI" panose="020B0604030504040204" pitchFamily="50" charset="-128"/>
              <a:ea typeface="Meiryo UI" panose="020B0604030504040204" pitchFamily="50" charset="-128"/>
              <a:cs typeface="ヒラギノ丸ゴ Pro W4"/>
            </a:endParaRPr>
          </a:p>
        </p:txBody>
      </p:sp>
      <p:grpSp>
        <p:nvGrpSpPr>
          <p:cNvPr id="43" name="グループ化 42">
            <a:extLst>
              <a:ext uri="{FF2B5EF4-FFF2-40B4-BE49-F238E27FC236}">
                <a16:creationId xmlns:a16="http://schemas.microsoft.com/office/drawing/2014/main" id="{8AB73764-C6EB-4477-34EE-19AA90F745A3}"/>
              </a:ext>
            </a:extLst>
          </p:cNvPr>
          <p:cNvGrpSpPr/>
          <p:nvPr/>
        </p:nvGrpSpPr>
        <p:grpSpPr>
          <a:xfrm>
            <a:off x="1699399" y="4075230"/>
            <a:ext cx="2493818" cy="2550303"/>
            <a:chOff x="1699399" y="4075230"/>
            <a:chExt cx="2493818" cy="2550303"/>
          </a:xfrm>
        </p:grpSpPr>
        <p:grpSp>
          <p:nvGrpSpPr>
            <p:cNvPr id="28" name="グループ化 27">
              <a:extLst>
                <a:ext uri="{FF2B5EF4-FFF2-40B4-BE49-F238E27FC236}">
                  <a16:creationId xmlns:a16="http://schemas.microsoft.com/office/drawing/2014/main" id="{97140D80-37C1-4847-9D64-EFFC874CB775}"/>
                </a:ext>
              </a:extLst>
            </p:cNvPr>
            <p:cNvGrpSpPr/>
            <p:nvPr/>
          </p:nvGrpSpPr>
          <p:grpSpPr>
            <a:xfrm>
              <a:off x="1699399" y="6103951"/>
              <a:ext cx="2493818" cy="521582"/>
              <a:chOff x="1699399" y="6068292"/>
              <a:chExt cx="2493818" cy="521582"/>
            </a:xfrm>
          </p:grpSpPr>
          <p:sp>
            <p:nvSpPr>
              <p:cNvPr id="18" name="角丸四角形 17"/>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19" name="角丸四角形 18"/>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介護</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pic>
          <p:nvPicPr>
            <p:cNvPr id="30" name="図 29">
              <a:extLst>
                <a:ext uri="{FF2B5EF4-FFF2-40B4-BE49-F238E27FC236}">
                  <a16:creationId xmlns:a16="http://schemas.microsoft.com/office/drawing/2014/main" id="{CEDAFB14-4269-F9F0-47EC-68DEEAB211B4}"/>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5351" b="90775" l="8068" r="92871">
                          <a14:foregroundMark x1="41463" y1="41144" x2="41463" y2="41144"/>
                          <a14:foregroundMark x1="36961" y1="35793" x2="47092" y2="35793"/>
                          <a14:foregroundMark x1="44841" y1="36162" x2="37148" y2="37454"/>
                          <a14:foregroundMark x1="38649" y1="40221" x2="45216" y2="42066"/>
                          <a14:foregroundMark x1="44090" y1="29889" x2="42214" y2="29336"/>
                          <a14:foregroundMark x1="46904" y1="8303" x2="31895" y2="8672"/>
                          <a14:foregroundMark x1="76923" y1="57934" x2="78987" y2="49262"/>
                          <a14:foregroundMark x1="78049" y1="47786" x2="76923" y2="55535"/>
                          <a14:foregroundMark x1="80863" y1="49815" x2="79737" y2="54797"/>
                          <a14:foregroundMark x1="87992" y1="38007" x2="85366" y2="47048"/>
                          <a14:foregroundMark x1="92683" y1="35978" x2="92871" y2="41513"/>
                          <a14:foregroundMark x1="90244" y1="63100" x2="78799" y2="65683"/>
                          <a14:foregroundMark x1="84803" y1="57934" x2="73921" y2="61624"/>
                          <a14:foregroundMark x1="8255" y1="61808" x2="8255" y2="66421"/>
                          <a14:foregroundMark x1="36585" y1="90959" x2="36585" y2="88192"/>
                          <a14:foregroundMark x1="36585" y1="5720" x2="39587" y2="5351"/>
                        </a14:backgroundRemoval>
                      </a14:imgEffect>
                    </a14:imgLayer>
                  </a14:imgProps>
                </a:ext>
              </a:extLst>
            </a:blip>
            <a:stretch>
              <a:fillRect/>
            </a:stretch>
          </p:blipFill>
          <p:spPr>
            <a:xfrm>
              <a:off x="1894338" y="4075230"/>
              <a:ext cx="2103941" cy="2139467"/>
            </a:xfrm>
            <a:prstGeom prst="rect">
              <a:avLst/>
            </a:prstGeom>
          </p:spPr>
        </p:pic>
      </p:grpSp>
      <p:grpSp>
        <p:nvGrpSpPr>
          <p:cNvPr id="2" name="グループ化 1">
            <a:extLst>
              <a:ext uri="{FF2B5EF4-FFF2-40B4-BE49-F238E27FC236}">
                <a16:creationId xmlns:a16="http://schemas.microsoft.com/office/drawing/2014/main" id="{7B7F3B7B-EF64-1839-4599-9860C9C13A22}"/>
              </a:ext>
            </a:extLst>
          </p:cNvPr>
          <p:cNvGrpSpPr/>
          <p:nvPr/>
        </p:nvGrpSpPr>
        <p:grpSpPr>
          <a:xfrm>
            <a:off x="4802660" y="4120025"/>
            <a:ext cx="2734676" cy="2476477"/>
            <a:chOff x="1458541" y="4113397"/>
            <a:chExt cx="2734676" cy="2476477"/>
          </a:xfrm>
        </p:grpSpPr>
        <p:pic>
          <p:nvPicPr>
            <p:cNvPr id="29" name="図 28">
              <a:extLst>
                <a:ext uri="{FF2B5EF4-FFF2-40B4-BE49-F238E27FC236}">
                  <a16:creationId xmlns:a16="http://schemas.microsoft.com/office/drawing/2014/main" id="{B9E99DE8-7DFE-FE69-39BA-9DED5FE68B52}"/>
                </a:ext>
              </a:extLst>
            </p:cNvPr>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58541" y="4113397"/>
              <a:ext cx="2666943" cy="2111893"/>
            </a:xfrm>
            <a:prstGeom prst="rect">
              <a:avLst/>
            </a:prstGeom>
          </p:spPr>
        </p:pic>
        <p:grpSp>
          <p:nvGrpSpPr>
            <p:cNvPr id="34" name="グループ化 33">
              <a:extLst>
                <a:ext uri="{FF2B5EF4-FFF2-40B4-BE49-F238E27FC236}">
                  <a16:creationId xmlns:a16="http://schemas.microsoft.com/office/drawing/2014/main" id="{742C91E3-A130-7823-80CE-532E5B22D769}"/>
                </a:ext>
              </a:extLst>
            </p:cNvPr>
            <p:cNvGrpSpPr/>
            <p:nvPr/>
          </p:nvGrpSpPr>
          <p:grpSpPr>
            <a:xfrm>
              <a:off x="1699399" y="6068292"/>
              <a:ext cx="2493818" cy="521582"/>
              <a:chOff x="1699399" y="6068292"/>
              <a:chExt cx="2493818" cy="521582"/>
            </a:xfrm>
          </p:grpSpPr>
          <p:sp>
            <p:nvSpPr>
              <p:cNvPr id="39" name="角丸四角形 17">
                <a:extLst>
                  <a:ext uri="{FF2B5EF4-FFF2-40B4-BE49-F238E27FC236}">
                    <a16:creationId xmlns:a16="http://schemas.microsoft.com/office/drawing/2014/main" id="{7C3E0200-5B40-4E7E-3EAC-27C8E359575A}"/>
                  </a:ext>
                </a:extLst>
              </p:cNvPr>
              <p:cNvSpPr/>
              <p:nvPr/>
            </p:nvSpPr>
            <p:spPr bwMode="gray">
              <a:xfrm>
                <a:off x="1699399" y="6068292"/>
                <a:ext cx="2493818" cy="521582"/>
              </a:xfrm>
              <a:prstGeom prst="roundRect">
                <a:avLst>
                  <a:gd name="adj" fmla="val 43388"/>
                </a:avLst>
              </a:prstGeom>
              <a:solidFill>
                <a:schemeClr val="tx2"/>
              </a:solid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角丸四角形 18">
                <a:extLst>
                  <a:ext uri="{FF2B5EF4-FFF2-40B4-BE49-F238E27FC236}">
                    <a16:creationId xmlns:a16="http://schemas.microsoft.com/office/drawing/2014/main" id="{1A1093A2-7D6E-34F1-F22F-382762B3F586}"/>
                  </a:ext>
                </a:extLst>
              </p:cNvPr>
              <p:cNvSpPr/>
              <p:nvPr/>
            </p:nvSpPr>
            <p:spPr bwMode="white">
              <a:xfrm>
                <a:off x="1727685" y="6102580"/>
                <a:ext cx="2439669" cy="47416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sp>
            <p:nvSpPr>
              <p:cNvPr id="41" name="正方形/長方形 40">
                <a:extLst>
                  <a:ext uri="{FF2B5EF4-FFF2-40B4-BE49-F238E27FC236}">
                    <a16:creationId xmlns:a16="http://schemas.microsoft.com/office/drawing/2014/main" id="{8023CFED-BBD9-1C4A-3F88-519BCB74EE85}"/>
                  </a:ext>
                </a:extLst>
              </p:cNvPr>
              <p:cNvSpPr/>
              <p:nvPr/>
            </p:nvSpPr>
            <p:spPr bwMode="white">
              <a:xfrm>
                <a:off x="1771286" y="6130478"/>
                <a:ext cx="2324197" cy="41462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FFFFFF"/>
                    </a:solidFill>
                    <a:latin typeface="Meiryo UI" panose="020B0604030504040204" pitchFamily="50" charset="-128"/>
                    <a:ea typeface="Meiryo UI" panose="020B0604030504040204" pitchFamily="50" charset="-128"/>
                    <a:cs typeface="ヒラギノ角ゴ Pro W6"/>
                  </a:rPr>
                  <a:t>スマホを破損</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sp>
        <p:nvSpPr>
          <p:cNvPr id="12" name="正方形/長方形 11">
            <a:extLst>
              <a:ext uri="{FF2B5EF4-FFF2-40B4-BE49-F238E27FC236}">
                <a16:creationId xmlns:a16="http://schemas.microsoft.com/office/drawing/2014/main" id="{51153A6C-6191-3523-E63A-7C7785458DF9}"/>
              </a:ext>
            </a:extLst>
          </p:cNvPr>
          <p:cNvSpPr/>
          <p:nvPr/>
        </p:nvSpPr>
        <p:spPr>
          <a:xfrm>
            <a:off x="1296402" y="401306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400" dirty="0">
              <a:solidFill>
                <a:schemeClr val="tx1"/>
              </a:solidFill>
            </a:endParaRPr>
          </a:p>
        </p:txBody>
      </p:sp>
      <p:sp>
        <p:nvSpPr>
          <p:cNvPr id="13" name="正方形/長方形 12">
            <a:extLst>
              <a:ext uri="{FF2B5EF4-FFF2-40B4-BE49-F238E27FC236}">
                <a16:creationId xmlns:a16="http://schemas.microsoft.com/office/drawing/2014/main" id="{E27B01A7-C70B-621C-833B-5E8F1D141B34}"/>
              </a:ext>
            </a:extLst>
          </p:cNvPr>
          <p:cNvSpPr/>
          <p:nvPr/>
        </p:nvSpPr>
        <p:spPr>
          <a:xfrm>
            <a:off x="3693971" y="4013060"/>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びょうき　　　　　にゅういん</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07EC01EF-6053-2455-6720-A107004C478B}"/>
              </a:ext>
            </a:extLst>
          </p:cNvPr>
          <p:cNvSpPr/>
          <p:nvPr/>
        </p:nvSpPr>
        <p:spPr>
          <a:xfrm>
            <a:off x="6492098" y="4013060"/>
            <a:ext cx="247999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　じてんしゃ　　　　　　とうなん</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6D28E707-C5A7-1BAD-0296-7D4BFB74BDC3}"/>
              </a:ext>
            </a:extLst>
          </p:cNvPr>
          <p:cNvSpPr/>
          <p:nvPr/>
        </p:nvSpPr>
        <p:spPr>
          <a:xfrm>
            <a:off x="2248953" y="6531700"/>
            <a:ext cx="14287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881FA695-BE43-AB8F-047A-F5E41CAB3AEE}"/>
              </a:ext>
            </a:extLst>
          </p:cNvPr>
          <p:cNvSpPr/>
          <p:nvPr/>
        </p:nvSpPr>
        <p:spPr>
          <a:xfrm>
            <a:off x="6483949" y="6522578"/>
            <a:ext cx="720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はそん</a:t>
            </a:r>
            <a:endParaRPr kumimoji="1" lang="ja-JP" altLang="en-US" sz="1400" dirty="0">
              <a:solidFill>
                <a:schemeClr val="tx1"/>
              </a:solidFill>
            </a:endParaRPr>
          </a:p>
        </p:txBody>
      </p:sp>
      <p:sp>
        <p:nvSpPr>
          <p:cNvPr id="33" name="テキスト ボックス 32">
            <a:extLst>
              <a:ext uri="{FF2B5EF4-FFF2-40B4-BE49-F238E27FC236}">
                <a16:creationId xmlns:a16="http://schemas.microsoft.com/office/drawing/2014/main" id="{38A1DE20-DFE3-457E-3E24-4003FA8EF57E}"/>
              </a:ext>
            </a:extLst>
          </p:cNvPr>
          <p:cNvSpPr txBox="1"/>
          <p:nvPr/>
        </p:nvSpPr>
        <p:spPr>
          <a:xfrm>
            <a:off x="369453" y="1236590"/>
            <a:ext cx="645488"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a:t>
            </a:r>
          </a:p>
        </p:txBody>
      </p:sp>
      <p:sp>
        <p:nvSpPr>
          <p:cNvPr id="42" name="テキスト ボックス 41">
            <a:extLst>
              <a:ext uri="{FF2B5EF4-FFF2-40B4-BE49-F238E27FC236}">
                <a16:creationId xmlns:a16="http://schemas.microsoft.com/office/drawing/2014/main" id="{8F6EB6A8-7187-736E-A93F-7AE87777716F}"/>
              </a:ext>
            </a:extLst>
          </p:cNvPr>
          <p:cNvSpPr txBox="1"/>
          <p:nvPr/>
        </p:nvSpPr>
        <p:spPr>
          <a:xfrm>
            <a:off x="4954566" y="1236590"/>
            <a:ext cx="645488"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お</a:t>
            </a:r>
          </a:p>
        </p:txBody>
      </p:sp>
      <p:sp>
        <p:nvSpPr>
          <p:cNvPr id="44" name="テキスト ボックス 43">
            <a:extLst>
              <a:ext uri="{FF2B5EF4-FFF2-40B4-BE49-F238E27FC236}">
                <a16:creationId xmlns:a16="http://schemas.microsoft.com/office/drawing/2014/main" id="{F480CBEB-6D2D-7B7E-C738-ACA89ED4D7A4}"/>
              </a:ext>
            </a:extLst>
          </p:cNvPr>
          <p:cNvSpPr txBox="1"/>
          <p:nvPr/>
        </p:nvSpPr>
        <p:spPr>
          <a:xfrm>
            <a:off x="5831266" y="1849900"/>
            <a:ext cx="645488"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かね</a:t>
            </a:r>
          </a:p>
        </p:txBody>
      </p:sp>
      <p:sp>
        <p:nvSpPr>
          <p:cNvPr id="45" name="正方形/長方形 44">
            <a:extLst>
              <a:ext uri="{FF2B5EF4-FFF2-40B4-BE49-F238E27FC236}">
                <a16:creationId xmlns:a16="http://schemas.microsoft.com/office/drawing/2014/main" id="{33E11BD9-E230-C73E-2FC5-000B65932D77}"/>
              </a:ext>
            </a:extLst>
          </p:cNvPr>
          <p:cNvSpPr/>
          <p:nvPr/>
        </p:nvSpPr>
        <p:spPr>
          <a:xfrm>
            <a:off x="2154259" y="-8216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なに</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28286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500"/>
                                        <p:tgtEl>
                                          <p:spTgt spid="3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fade">
                                      <p:cBhvr>
                                        <p:cTn id="23" dur="500"/>
                                        <p:tgtEl>
                                          <p:spTgt spid="38"/>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fade">
                                      <p:cBhvr>
                                        <p:cTn id="31" dur="500"/>
                                        <p:tgtEl>
                                          <p:spTgt spid="43"/>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fade">
                                      <p:cBhvr>
                                        <p:cTn id="39" dur="500"/>
                                        <p:tgtEl>
                                          <p:spTgt spid="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24"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95CD12A8-FDE3-4033-AA73-CDA69A691774}"/>
              </a:ext>
            </a:extLst>
          </p:cNvPr>
          <p:cNvSpPr>
            <a:spLocks noGrp="1"/>
          </p:cNvSpPr>
          <p:nvPr>
            <p:ph type="subTitle" idx="1"/>
          </p:nvPr>
        </p:nvSpPr>
        <p:spPr/>
        <p:txBody>
          <a:bodyPr/>
          <a:lstStyle/>
          <a:p>
            <a:endParaRPr kumimoji="1" lang="ja-JP" altLang="en-US"/>
          </a:p>
        </p:txBody>
      </p:sp>
      <p:pic>
        <p:nvPicPr>
          <p:cNvPr id="4" name="図 3">
            <a:extLst>
              <a:ext uri="{FF2B5EF4-FFF2-40B4-BE49-F238E27FC236}">
                <a16:creationId xmlns:a16="http://schemas.microsoft.com/office/drawing/2014/main" id="{3486B725-75F3-43C6-8DA8-0710034496E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21538" r="11973"/>
          <a:stretch/>
        </p:blipFill>
        <p:spPr>
          <a:xfrm>
            <a:off x="-306889" y="-85726"/>
            <a:ext cx="9450890" cy="6943725"/>
          </a:xfrm>
          <a:prstGeom prst="rect">
            <a:avLst/>
          </a:prstGeom>
        </p:spPr>
      </p:pic>
      <p:pic>
        <p:nvPicPr>
          <p:cNvPr id="7" name="図 6">
            <a:extLst>
              <a:ext uri="{FF2B5EF4-FFF2-40B4-BE49-F238E27FC236}">
                <a16:creationId xmlns:a16="http://schemas.microsoft.com/office/drawing/2014/main" id="{AD737177-0263-4577-AD21-200B6A6D0E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4625" y="2180035"/>
            <a:ext cx="3592375" cy="2151853"/>
          </a:xfrm>
          <a:prstGeom prst="rect">
            <a:avLst/>
          </a:prstGeom>
        </p:spPr>
      </p:pic>
      <p:sp>
        <p:nvSpPr>
          <p:cNvPr id="8" name="テキスト ボックス 7">
            <a:extLst>
              <a:ext uri="{FF2B5EF4-FFF2-40B4-BE49-F238E27FC236}">
                <a16:creationId xmlns:a16="http://schemas.microsoft.com/office/drawing/2014/main" id="{0EF8F5C0-7BE7-4E37-BE63-8DE723DD6026}"/>
              </a:ext>
            </a:extLst>
          </p:cNvPr>
          <p:cNvSpPr txBox="1"/>
          <p:nvPr/>
        </p:nvSpPr>
        <p:spPr>
          <a:xfrm>
            <a:off x="2359995" y="2737124"/>
            <a:ext cx="2859705" cy="1077218"/>
          </a:xfrm>
          <a:prstGeom prst="rect">
            <a:avLst/>
          </a:prstGeom>
          <a:noFill/>
        </p:spPr>
        <p:txBody>
          <a:bodyPr wrap="square" rtlCol="0">
            <a:spAutoFit/>
          </a:bodyPr>
          <a:lstStyle/>
          <a:p>
            <a:r>
              <a:rPr kumimoji="1" lang="ja-JP" altLang="en-US" sz="3200" b="1" dirty="0"/>
              <a:t>今日は沢山</a:t>
            </a:r>
            <a:endParaRPr kumimoji="1" lang="en-US" altLang="ja-JP" sz="3200" b="1" dirty="0"/>
          </a:p>
          <a:p>
            <a:r>
              <a:rPr kumimoji="1" lang="ja-JP" altLang="en-US" sz="3200" b="1" dirty="0"/>
              <a:t>　すべるぞ～！</a:t>
            </a:r>
          </a:p>
        </p:txBody>
      </p:sp>
      <p:sp>
        <p:nvSpPr>
          <p:cNvPr id="2" name="スライド番号プレースホルダー 1">
            <a:extLst>
              <a:ext uri="{FF2B5EF4-FFF2-40B4-BE49-F238E27FC236}">
                <a16:creationId xmlns:a16="http://schemas.microsoft.com/office/drawing/2014/main" id="{B8543705-B18C-B2F7-AE08-2A1035F8A429}"/>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mtClean="0"/>
              <a:pPr/>
              <a:t>14</a:t>
            </a:fld>
            <a:endParaRPr lang="ja-JP" altLang="en-US" dirty="0"/>
          </a:p>
        </p:txBody>
      </p:sp>
      <p:sp>
        <p:nvSpPr>
          <p:cNvPr id="5" name="テキスト ボックス 4">
            <a:extLst>
              <a:ext uri="{FF2B5EF4-FFF2-40B4-BE49-F238E27FC236}">
                <a16:creationId xmlns:a16="http://schemas.microsoft.com/office/drawing/2014/main" id="{5C324753-D138-4513-2E52-3B8FD5CF2A50}"/>
              </a:ext>
            </a:extLst>
          </p:cNvPr>
          <p:cNvSpPr txBox="1"/>
          <p:nvPr/>
        </p:nvSpPr>
        <p:spPr>
          <a:xfrm>
            <a:off x="2600164" y="2608821"/>
            <a:ext cx="985065" cy="261610"/>
          </a:xfrm>
          <a:prstGeom prst="rect">
            <a:avLst/>
          </a:prstGeom>
          <a:noFill/>
        </p:spPr>
        <p:txBody>
          <a:bodyPr wrap="square" rtlCol="0">
            <a:spAutoFit/>
          </a:bodyPr>
          <a:lstStyle/>
          <a:p>
            <a:r>
              <a:rPr lang="ja-JP" altLang="en-US" sz="1100" b="1" dirty="0"/>
              <a:t>きょう</a:t>
            </a:r>
            <a:endParaRPr kumimoji="1" lang="en-US" altLang="ja-JP" sz="1100" b="1" dirty="0"/>
          </a:p>
        </p:txBody>
      </p:sp>
      <p:sp>
        <p:nvSpPr>
          <p:cNvPr id="6" name="テキスト ボックス 5">
            <a:extLst>
              <a:ext uri="{FF2B5EF4-FFF2-40B4-BE49-F238E27FC236}">
                <a16:creationId xmlns:a16="http://schemas.microsoft.com/office/drawing/2014/main" id="{D6F43720-AFD4-C54D-9955-664D67E96318}"/>
              </a:ext>
            </a:extLst>
          </p:cNvPr>
          <p:cNvSpPr txBox="1"/>
          <p:nvPr/>
        </p:nvSpPr>
        <p:spPr>
          <a:xfrm>
            <a:off x="3762796" y="2608821"/>
            <a:ext cx="985065" cy="261610"/>
          </a:xfrm>
          <a:prstGeom prst="rect">
            <a:avLst/>
          </a:prstGeom>
          <a:noFill/>
        </p:spPr>
        <p:txBody>
          <a:bodyPr wrap="square" rtlCol="0">
            <a:spAutoFit/>
          </a:bodyPr>
          <a:lstStyle/>
          <a:p>
            <a:r>
              <a:rPr lang="ja-JP" altLang="en-US" sz="1100" b="1" dirty="0"/>
              <a:t>たくさん</a:t>
            </a:r>
            <a:endParaRPr kumimoji="1" lang="en-US" altLang="ja-JP" sz="1100" b="1" dirty="0"/>
          </a:p>
        </p:txBody>
      </p:sp>
    </p:spTree>
    <p:extLst>
      <p:ext uri="{BB962C8B-B14F-4D97-AF65-F5344CB8AC3E}">
        <p14:creationId xmlns:p14="http://schemas.microsoft.com/office/powerpoint/2010/main" val="2567421049"/>
      </p:ext>
    </p:extLst>
  </p:cSld>
  <p:clrMapOvr>
    <a:masterClrMapping/>
  </p:clrMapOvr>
  <mc:AlternateContent xmlns:mc="http://schemas.openxmlformats.org/markup-compatibility/2006" xmlns:p14="http://schemas.microsoft.com/office/powerpoint/2010/main">
    <mc:Choice Requires="p14">
      <p:transition spd="med" p14:dur="700" advTm="2300">
        <p:fade/>
      </p:transition>
    </mc:Choice>
    <mc:Fallback xmlns="">
      <p:transition spd="med" advTm="23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750"/>
                                        <p:tgtEl>
                                          <p:spTgt spid="8"/>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750"/>
                                        <p:tgtEl>
                                          <p:spTgt spid="5"/>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5EFECD29-6774-4BDE-A7BC-9EE5DD96DB8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4529" y="0"/>
            <a:ext cx="8670108" cy="6858000"/>
          </a:xfrm>
          <a:prstGeom prst="rect">
            <a:avLst/>
          </a:prstGeom>
        </p:spPr>
      </p:pic>
      <p:pic>
        <p:nvPicPr>
          <p:cNvPr id="5" name="図 4">
            <a:extLst>
              <a:ext uri="{FF2B5EF4-FFF2-40B4-BE49-F238E27FC236}">
                <a16:creationId xmlns:a16="http://schemas.microsoft.com/office/drawing/2014/main" id="{C42D80E6-8C1D-4DCB-886C-2EAAF3B9E6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82655" y="-4810126"/>
            <a:ext cx="9533343" cy="7858125"/>
          </a:xfrm>
          <a:prstGeom prst="rect">
            <a:avLst/>
          </a:prstGeom>
        </p:spPr>
      </p:pic>
      <p:sp>
        <p:nvSpPr>
          <p:cNvPr id="2" name="スライド番号プレースホルダー 1">
            <a:extLst>
              <a:ext uri="{FF2B5EF4-FFF2-40B4-BE49-F238E27FC236}">
                <a16:creationId xmlns:a16="http://schemas.microsoft.com/office/drawing/2014/main" id="{A62B61DD-47E7-4767-A563-D2293291D22C}"/>
              </a:ext>
            </a:extLst>
          </p:cNvPr>
          <p:cNvSpPr>
            <a:spLocks noGrp="1"/>
          </p:cNvSpPr>
          <p:nvPr>
            <p:ph type="sldNum" sz="quarter" idx="12"/>
          </p:nvPr>
        </p:nvSpPr>
        <p:spPr/>
        <p:txBody>
          <a:bodyPr/>
          <a:lstStyle/>
          <a:p>
            <a:fld id="{E1D7E502-7D6F-49F2-8D91-33EB17385912}" type="slidenum">
              <a:rPr lang="ja-JP" altLang="en-US" smtClean="0"/>
              <a:pPr/>
              <a:t>15</a:t>
            </a:fld>
            <a:endParaRPr lang="ja-JP" altLang="en-US" dirty="0"/>
          </a:p>
        </p:txBody>
      </p:sp>
    </p:spTree>
    <p:extLst>
      <p:ext uri="{BB962C8B-B14F-4D97-AF65-F5344CB8AC3E}">
        <p14:creationId xmlns:p14="http://schemas.microsoft.com/office/powerpoint/2010/main" val="191279227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1.66667E-6 2.22222E-6 L -0.46771 0.54305 " pathEditMode="relative" rAng="0" ptsTypes="AA">
                                      <p:cBhvr>
                                        <p:cTn id="6" dur="2000" fill="hold"/>
                                        <p:tgtEl>
                                          <p:spTgt spid="5"/>
                                        </p:tgtEl>
                                        <p:attrNameLst>
                                          <p:attrName>ppt_x</p:attrName>
                                          <p:attrName>ppt_y</p:attrName>
                                        </p:attrNameLst>
                                      </p:cBhvr>
                                      <p:rCtr x="-23385" y="2715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EB7AC6CE-400E-4E2A-BEA8-AA3FD85BA2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4774" y="-1511167"/>
            <a:ext cx="10048774" cy="8494296"/>
          </a:xfrm>
          <a:prstGeom prst="rect">
            <a:avLst/>
          </a:prstGeom>
        </p:spPr>
      </p:pic>
      <p:sp>
        <p:nvSpPr>
          <p:cNvPr id="2" name="スライド番号プレースホルダー 1">
            <a:extLst>
              <a:ext uri="{FF2B5EF4-FFF2-40B4-BE49-F238E27FC236}">
                <a16:creationId xmlns:a16="http://schemas.microsoft.com/office/drawing/2014/main" id="{13106AB7-F4E1-4016-8452-7660F399EBE4}"/>
              </a:ext>
            </a:extLst>
          </p:cNvPr>
          <p:cNvSpPr>
            <a:spLocks noGrp="1"/>
          </p:cNvSpPr>
          <p:nvPr>
            <p:ph type="sldNum" sz="quarter" idx="12"/>
          </p:nvPr>
        </p:nvSpPr>
        <p:spPr/>
        <p:txBody>
          <a:bodyPr/>
          <a:lstStyle/>
          <a:p>
            <a:fld id="{E1D7E502-7D6F-49F2-8D91-33EB17385912}" type="slidenum">
              <a:rPr lang="ja-JP" altLang="en-US" smtClean="0"/>
              <a:pPr/>
              <a:t>16</a:t>
            </a:fld>
            <a:endParaRPr lang="ja-JP" altLang="en-US" dirty="0"/>
          </a:p>
        </p:txBody>
      </p:sp>
    </p:spTree>
    <p:extLst>
      <p:ext uri="{BB962C8B-B14F-4D97-AF65-F5344CB8AC3E}">
        <p14:creationId xmlns:p14="http://schemas.microsoft.com/office/powerpoint/2010/main" val="164509778"/>
      </p:ext>
    </p:extLst>
  </p:cSld>
  <p:clrMapOvr>
    <a:masterClrMapping/>
  </p:clrMapOvr>
  <mc:AlternateContent xmlns:mc="http://schemas.openxmlformats.org/markup-compatibility/2006" xmlns:p14="http://schemas.microsoft.com/office/powerpoint/2010/main">
    <mc:Choice Requires="p14">
      <p:transition spd="slow" p14:dur="2000" advTm="2000"/>
    </mc:Choice>
    <mc:Fallback xmlns="">
      <p:transition spd="slow" advTm="2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C50C3BE7-C11E-46CC-86B9-02E89C64EF5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70035"/>
            <a:ext cx="8886825" cy="5717930"/>
          </a:xfrm>
          <a:prstGeom prst="rect">
            <a:avLst/>
          </a:prstGeom>
        </p:spPr>
      </p:pic>
      <p:sp>
        <p:nvSpPr>
          <p:cNvPr id="2" name="スライド番号プレースホルダー 1">
            <a:extLst>
              <a:ext uri="{FF2B5EF4-FFF2-40B4-BE49-F238E27FC236}">
                <a16:creationId xmlns:a16="http://schemas.microsoft.com/office/drawing/2014/main" id="{40333B0D-DBDF-4044-A47B-BE59E6464664}"/>
              </a:ext>
            </a:extLst>
          </p:cNvPr>
          <p:cNvSpPr>
            <a:spLocks noGrp="1"/>
          </p:cNvSpPr>
          <p:nvPr>
            <p:ph type="sldNum" sz="quarter" idx="12"/>
          </p:nvPr>
        </p:nvSpPr>
        <p:spPr/>
        <p:txBody>
          <a:bodyPr/>
          <a:lstStyle/>
          <a:p>
            <a:fld id="{E1D7E502-7D6F-49F2-8D91-33EB17385912}" type="slidenum">
              <a:rPr lang="ja-JP" altLang="en-US" smtClean="0"/>
              <a:pPr/>
              <a:t>17</a:t>
            </a:fld>
            <a:endParaRPr lang="ja-JP" altLang="en-US" dirty="0"/>
          </a:p>
        </p:txBody>
      </p:sp>
    </p:spTree>
    <p:extLst>
      <p:ext uri="{BB962C8B-B14F-4D97-AF65-F5344CB8AC3E}">
        <p14:creationId xmlns:p14="http://schemas.microsoft.com/office/powerpoint/2010/main" val="232116885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00522FB5-A334-48D4-95ED-50F34E602A99}"/>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8609"/>
          <a:stretch/>
        </p:blipFill>
        <p:spPr>
          <a:xfrm>
            <a:off x="0" y="0"/>
            <a:ext cx="9119941" cy="5871411"/>
          </a:xfrm>
          <a:prstGeom prst="rect">
            <a:avLst/>
          </a:prstGeom>
        </p:spPr>
      </p:pic>
      <p:pic>
        <p:nvPicPr>
          <p:cNvPr id="7" name="図 6">
            <a:extLst>
              <a:ext uri="{FF2B5EF4-FFF2-40B4-BE49-F238E27FC236}">
                <a16:creationId xmlns:a16="http://schemas.microsoft.com/office/drawing/2014/main" id="{5BF120C5-C234-4821-AD18-05A2DD1944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56421" y="2805763"/>
            <a:ext cx="6027490" cy="4052237"/>
          </a:xfrm>
          <a:prstGeom prst="rect">
            <a:avLst/>
          </a:prstGeom>
        </p:spPr>
      </p:pic>
      <p:sp>
        <p:nvSpPr>
          <p:cNvPr id="2" name="スライド番号プレースホルダー 1">
            <a:extLst>
              <a:ext uri="{FF2B5EF4-FFF2-40B4-BE49-F238E27FC236}">
                <a16:creationId xmlns:a16="http://schemas.microsoft.com/office/drawing/2014/main" id="{6FED7CF6-195B-4C3F-B603-5C9789E66938}"/>
              </a:ext>
            </a:extLst>
          </p:cNvPr>
          <p:cNvSpPr>
            <a:spLocks noGrp="1"/>
          </p:cNvSpPr>
          <p:nvPr>
            <p:ph type="sldNum" sz="quarter" idx="12"/>
          </p:nvPr>
        </p:nvSpPr>
        <p:spPr/>
        <p:txBody>
          <a:bodyPr/>
          <a:lstStyle/>
          <a:p>
            <a:fld id="{E1D7E502-7D6F-49F2-8D91-33EB17385912}" type="slidenum">
              <a:rPr lang="ja-JP" altLang="en-US" smtClean="0"/>
              <a:pPr/>
              <a:t>18</a:t>
            </a:fld>
            <a:endParaRPr lang="ja-JP" altLang="en-US" dirty="0"/>
          </a:p>
        </p:txBody>
      </p:sp>
    </p:spTree>
    <p:extLst>
      <p:ext uri="{BB962C8B-B14F-4D97-AF65-F5344CB8AC3E}">
        <p14:creationId xmlns:p14="http://schemas.microsoft.com/office/powerpoint/2010/main" val="3446149450"/>
      </p:ext>
    </p:extLst>
  </p:cSld>
  <p:clrMapOvr>
    <a:masterClrMapping/>
  </p:clrMapOvr>
  <p:transition advTm="45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42000" decel="58000" fill="hold" nodeType="withEffect">
                                  <p:stCondLst>
                                    <p:cond delay="500"/>
                                  </p:stCondLst>
                                  <p:childTnLst>
                                    <p:animMotion origin="layout" path="M 4.72222E-6 1.85185E-6 L -1.4698 0.03935 " pathEditMode="relative" rAng="0" ptsTypes="AA">
                                      <p:cBhvr>
                                        <p:cTn id="6" dur="3500" fill="hold"/>
                                        <p:tgtEl>
                                          <p:spTgt spid="7"/>
                                        </p:tgtEl>
                                        <p:attrNameLst>
                                          <p:attrName>ppt_x</p:attrName>
                                          <p:attrName>ppt_y</p:attrName>
                                        </p:attrNameLst>
                                      </p:cBhvr>
                                      <p:rCtr x="-73490" y="196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5E77CF18-1FB5-418B-8309-384F3C79D5F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802"/>
          <a:stretch/>
        </p:blipFill>
        <p:spPr>
          <a:xfrm>
            <a:off x="-236943" y="-104776"/>
            <a:ext cx="9914676" cy="6962775"/>
          </a:xfrm>
          <a:prstGeom prst="rect">
            <a:avLst/>
          </a:prstGeom>
        </p:spPr>
      </p:pic>
      <p:pic>
        <p:nvPicPr>
          <p:cNvPr id="7" name="図 6">
            <a:extLst>
              <a:ext uri="{FF2B5EF4-FFF2-40B4-BE49-F238E27FC236}">
                <a16:creationId xmlns:a16="http://schemas.microsoft.com/office/drawing/2014/main" id="{618664D0-4C4D-48CB-8EE6-0B75082A1B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51972" y="182833"/>
            <a:ext cx="4052131" cy="1827040"/>
          </a:xfrm>
          <a:prstGeom prst="rect">
            <a:avLst/>
          </a:prstGeom>
        </p:spPr>
      </p:pic>
      <p:sp>
        <p:nvSpPr>
          <p:cNvPr id="10" name="正方形/長方形 9">
            <a:extLst>
              <a:ext uri="{FF2B5EF4-FFF2-40B4-BE49-F238E27FC236}">
                <a16:creationId xmlns:a16="http://schemas.microsoft.com/office/drawing/2014/main" id="{D1AD43EE-EAF2-49DC-A07E-7018FADB716B}"/>
              </a:ext>
            </a:extLst>
          </p:cNvPr>
          <p:cNvSpPr/>
          <p:nvPr/>
        </p:nvSpPr>
        <p:spPr>
          <a:xfrm rot="21220604">
            <a:off x="4382410" y="466327"/>
            <a:ext cx="3851769" cy="1077218"/>
          </a:xfrm>
          <a:prstGeom prst="rect">
            <a:avLst/>
          </a:prstGeom>
        </p:spPr>
        <p:txBody>
          <a:bodyPr wrap="square">
            <a:spAutoFit/>
          </a:bodyPr>
          <a:lstStyle/>
          <a:p>
            <a:r>
              <a:rPr kumimoji="1" lang="ja-JP" altLang="en-US" sz="3200" b="1" dirty="0"/>
              <a:t>これは</a:t>
            </a:r>
            <a:r>
              <a:rPr kumimoji="1" lang="en-US" altLang="ja-JP" sz="3200" b="1" dirty="0"/>
              <a:t>…</a:t>
            </a:r>
          </a:p>
          <a:p>
            <a:r>
              <a:rPr kumimoji="1" lang="ja-JP" altLang="en-US" sz="3200" b="1" dirty="0"/>
              <a:t>手術が必要ですねぇ</a:t>
            </a:r>
            <a:endParaRPr lang="ja-JP" altLang="en-US" sz="3200" dirty="0"/>
          </a:p>
        </p:txBody>
      </p:sp>
      <p:sp>
        <p:nvSpPr>
          <p:cNvPr id="2" name="スライド番号プレースホルダー 1">
            <a:extLst>
              <a:ext uri="{FF2B5EF4-FFF2-40B4-BE49-F238E27FC236}">
                <a16:creationId xmlns:a16="http://schemas.microsoft.com/office/drawing/2014/main" id="{42614372-B5D3-454B-BE8D-18D4656D036C}"/>
              </a:ext>
            </a:extLst>
          </p:cNvPr>
          <p:cNvSpPr>
            <a:spLocks noGrp="1"/>
          </p:cNvSpPr>
          <p:nvPr>
            <p:ph type="sldNum" sz="quarter" idx="12"/>
          </p:nvPr>
        </p:nvSpPr>
        <p:spPr/>
        <p:txBody>
          <a:bodyPr/>
          <a:lstStyle/>
          <a:p>
            <a:fld id="{E1D7E502-7D6F-49F2-8D91-33EB17385912}" type="slidenum">
              <a:rPr lang="ja-JP" altLang="en-US" smtClean="0"/>
              <a:pPr/>
              <a:t>19</a:t>
            </a:fld>
            <a:endParaRPr lang="ja-JP" altLang="en-US" dirty="0"/>
          </a:p>
        </p:txBody>
      </p:sp>
      <p:sp>
        <p:nvSpPr>
          <p:cNvPr id="4" name="テキスト ボックス 3">
            <a:extLst>
              <a:ext uri="{FF2B5EF4-FFF2-40B4-BE49-F238E27FC236}">
                <a16:creationId xmlns:a16="http://schemas.microsoft.com/office/drawing/2014/main" id="{67347A66-C98B-C67C-0418-26923632C0C2}"/>
              </a:ext>
            </a:extLst>
          </p:cNvPr>
          <p:cNvSpPr txBox="1"/>
          <p:nvPr/>
        </p:nvSpPr>
        <p:spPr>
          <a:xfrm rot="21132333">
            <a:off x="4513277" y="1011241"/>
            <a:ext cx="985065" cy="261610"/>
          </a:xfrm>
          <a:prstGeom prst="rect">
            <a:avLst/>
          </a:prstGeom>
          <a:noFill/>
        </p:spPr>
        <p:txBody>
          <a:bodyPr wrap="square" rtlCol="0">
            <a:spAutoFit/>
          </a:bodyPr>
          <a:lstStyle/>
          <a:p>
            <a:r>
              <a:rPr kumimoji="1" lang="ja-JP" altLang="en-US" sz="1100" dirty="0"/>
              <a:t>しゅじゅつ</a:t>
            </a:r>
            <a:endParaRPr kumimoji="1" lang="en-US" altLang="ja-JP" sz="1100" dirty="0"/>
          </a:p>
        </p:txBody>
      </p:sp>
      <p:sp>
        <p:nvSpPr>
          <p:cNvPr id="5" name="テキスト ボックス 4">
            <a:extLst>
              <a:ext uri="{FF2B5EF4-FFF2-40B4-BE49-F238E27FC236}">
                <a16:creationId xmlns:a16="http://schemas.microsoft.com/office/drawing/2014/main" id="{3236624F-71F3-CF8D-51AA-109FF646E9F6}"/>
              </a:ext>
            </a:extLst>
          </p:cNvPr>
          <p:cNvSpPr txBox="1"/>
          <p:nvPr/>
        </p:nvSpPr>
        <p:spPr>
          <a:xfrm rot="21132333">
            <a:off x="5767333" y="874131"/>
            <a:ext cx="985065" cy="261610"/>
          </a:xfrm>
          <a:prstGeom prst="rect">
            <a:avLst/>
          </a:prstGeom>
          <a:noFill/>
        </p:spPr>
        <p:txBody>
          <a:bodyPr wrap="square" rtlCol="0">
            <a:spAutoFit/>
          </a:bodyPr>
          <a:lstStyle/>
          <a:p>
            <a:r>
              <a:rPr lang="ja-JP" altLang="en-US" sz="1100" dirty="0"/>
              <a:t>ひつよう</a:t>
            </a:r>
            <a:endParaRPr kumimoji="1" lang="en-US" altLang="ja-JP" sz="1100" dirty="0"/>
          </a:p>
        </p:txBody>
      </p:sp>
    </p:spTree>
    <p:extLst>
      <p:ext uri="{BB962C8B-B14F-4D97-AF65-F5344CB8AC3E}">
        <p14:creationId xmlns:p14="http://schemas.microsoft.com/office/powerpoint/2010/main" val="3734548562"/>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750"/>
                                        <p:tgtEl>
                                          <p:spTgt spid="7"/>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750"/>
                                        <p:tgtEl>
                                          <p:spTgt spid="10"/>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75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今日のねらい</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7" name="グループ化 6"/>
          <p:cNvGrpSpPr/>
          <p:nvPr/>
        </p:nvGrpSpPr>
        <p:grpSpPr>
          <a:xfrm>
            <a:off x="142874" y="4897851"/>
            <a:ext cx="8786813" cy="1788699"/>
            <a:chOff x="142874" y="4897851"/>
            <a:chExt cx="8786813" cy="1788699"/>
          </a:xfrm>
          <a:noFill/>
        </p:grpSpPr>
        <p:sp>
          <p:nvSpPr>
            <p:cNvPr id="32" name="角丸四角形 31"/>
            <p:cNvSpPr/>
            <p:nvPr/>
          </p:nvSpPr>
          <p:spPr>
            <a:xfrm>
              <a:off x="142874" y="4897851"/>
              <a:ext cx="8786813"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83119" y="4932224"/>
              <a:ext cx="5938659" cy="1754326"/>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③「自助」として、自分で備え</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る手段の</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預貯金と民間保険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の特徴を理解する。</a:t>
              </a:r>
              <a:endParaRPr lang="ja-JP" altLang="en-US" sz="3600" dirty="0"/>
            </a:p>
          </p:txBody>
        </p:sp>
        <p:pic>
          <p:nvPicPr>
            <p:cNvPr id="35" name="図 34"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6588263" y="4982181"/>
              <a:ext cx="1853503" cy="1579785"/>
            </a:xfrm>
            <a:prstGeom prst="rect">
              <a:avLst/>
            </a:prstGeom>
            <a:grpFill/>
          </p:spPr>
        </p:pic>
      </p:grpSp>
      <p:grpSp>
        <p:nvGrpSpPr>
          <p:cNvPr id="5" name="グループ化 4"/>
          <p:cNvGrpSpPr/>
          <p:nvPr/>
        </p:nvGrpSpPr>
        <p:grpSpPr>
          <a:xfrm>
            <a:off x="142874" y="816908"/>
            <a:ext cx="8786813" cy="1907092"/>
            <a:chOff x="142874" y="816908"/>
            <a:chExt cx="8786813" cy="1907092"/>
          </a:xfrm>
          <a:noFill/>
        </p:grpSpPr>
        <p:grpSp>
          <p:nvGrpSpPr>
            <p:cNvPr id="4" name="グループ化 3"/>
            <p:cNvGrpSpPr/>
            <p:nvPr/>
          </p:nvGrpSpPr>
          <p:grpSpPr>
            <a:xfrm>
              <a:off x="142874" y="816908"/>
              <a:ext cx="8786813" cy="1907092"/>
              <a:chOff x="142874" y="816908"/>
              <a:chExt cx="8786813" cy="1907092"/>
            </a:xfrm>
            <a:grpFill/>
          </p:grpSpPr>
          <p:sp>
            <p:nvSpPr>
              <p:cNvPr id="2" name="角丸四角形 1"/>
              <p:cNvSpPr/>
              <p:nvPr/>
            </p:nvSpPr>
            <p:spPr>
              <a:xfrm>
                <a:off x="142874" y="816908"/>
                <a:ext cx="8786813" cy="1907092"/>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43706" y="879798"/>
                <a:ext cx="5586864"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において、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日常生活を送るうえで意識</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すべきことを考える。</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20" name="図 19" descr="挿絵, ウィンドウ が含まれている画像&#10;&#10;自動的に生成された説明">
              <a:extLst>
                <a:ext uri="{FF2B5EF4-FFF2-40B4-BE49-F238E27FC236}">
                  <a16:creationId xmlns:a16="http://schemas.microsoft.com/office/drawing/2014/main" id="{77C2F615-5784-4C2B-B352-42E3D578C97F}"/>
                </a:ext>
              </a:extLst>
            </p:cNvPr>
            <p:cNvPicPr>
              <a:picLocks noChangeAspect="1"/>
            </p:cNvPicPr>
            <p:nvPr/>
          </p:nvPicPr>
          <p:blipFill>
            <a:blip r:embed="rId4"/>
            <a:stretch>
              <a:fillRect/>
            </a:stretch>
          </p:blipFill>
          <p:spPr>
            <a:xfrm>
              <a:off x="6733172" y="1017893"/>
              <a:ext cx="1401177" cy="1503363"/>
            </a:xfrm>
            <a:prstGeom prst="rect">
              <a:avLst/>
            </a:prstGeom>
            <a:grpFill/>
          </p:spPr>
        </p:pic>
      </p:grpSp>
      <p:sp>
        <p:nvSpPr>
          <p:cNvPr id="8" name="スライド番号プレースホルダー 7">
            <a:extLst>
              <a:ext uri="{FF2B5EF4-FFF2-40B4-BE49-F238E27FC236}">
                <a16:creationId xmlns:a16="http://schemas.microsoft.com/office/drawing/2014/main" id="{32F4AD1E-141E-400C-BC8B-769C62BA082E}"/>
              </a:ext>
            </a:extLst>
          </p:cNvPr>
          <p:cNvSpPr>
            <a:spLocks noGrp="1"/>
          </p:cNvSpPr>
          <p:nvPr>
            <p:ph type="sldNum" sz="quarter" idx="12"/>
          </p:nvPr>
        </p:nvSpPr>
        <p:spPr/>
        <p:txBody>
          <a:bodyPr/>
          <a:lstStyle/>
          <a:p>
            <a:fld id="{E1D7E502-7D6F-49F2-8D91-33EB17385912}" type="slidenum">
              <a:rPr lang="ja-JP" altLang="en-US" smtClean="0"/>
              <a:pPr/>
              <a:t>2</a:t>
            </a:fld>
            <a:endParaRPr lang="ja-JP" altLang="en-US" dirty="0"/>
          </a:p>
        </p:txBody>
      </p:sp>
      <p:grpSp>
        <p:nvGrpSpPr>
          <p:cNvPr id="9" name="グループ化 8">
            <a:extLst>
              <a:ext uri="{FF2B5EF4-FFF2-40B4-BE49-F238E27FC236}">
                <a16:creationId xmlns:a16="http://schemas.microsoft.com/office/drawing/2014/main" id="{629BA19B-88A7-07C1-1E7A-AA77C9446561}"/>
              </a:ext>
            </a:extLst>
          </p:cNvPr>
          <p:cNvGrpSpPr/>
          <p:nvPr/>
        </p:nvGrpSpPr>
        <p:grpSpPr>
          <a:xfrm>
            <a:off x="142874" y="2848777"/>
            <a:ext cx="8773770" cy="1907092"/>
            <a:chOff x="142874" y="2848777"/>
            <a:chExt cx="8773770" cy="1907092"/>
          </a:xfrm>
        </p:grpSpPr>
        <p:grpSp>
          <p:nvGrpSpPr>
            <p:cNvPr id="6" name="グループ化 5"/>
            <p:cNvGrpSpPr/>
            <p:nvPr/>
          </p:nvGrpSpPr>
          <p:grpSpPr>
            <a:xfrm>
              <a:off x="142874" y="2848777"/>
              <a:ext cx="8773770" cy="1907092"/>
              <a:chOff x="129831" y="2848777"/>
              <a:chExt cx="8786813" cy="1907092"/>
            </a:xfrm>
            <a:noFill/>
          </p:grpSpPr>
          <p:sp>
            <p:nvSpPr>
              <p:cNvPr id="31" name="角丸四角形 30"/>
              <p:cNvSpPr/>
              <p:nvPr/>
            </p:nvSpPr>
            <p:spPr>
              <a:xfrm>
                <a:off x="129831" y="2848777"/>
                <a:ext cx="8786813"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343706" y="2860635"/>
                <a:ext cx="5824544"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手段として、</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自助・共助・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公助</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について理解する。</a:t>
                </a:r>
              </a:p>
            </p:txBody>
          </p:sp>
          <p:pic>
            <p:nvPicPr>
              <p:cNvPr id="33" name="図 3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092691" y="3551012"/>
                <a:ext cx="1155920" cy="1147960"/>
              </a:xfrm>
              <a:prstGeom prst="rect">
                <a:avLst/>
              </a:prstGeom>
              <a:grpFill/>
            </p:spPr>
          </p:pic>
          <p:pic>
            <p:nvPicPr>
              <p:cNvPr id="34" name="図 33">
                <a:extLst>
                  <a:ext uri="{FF2B5EF4-FFF2-40B4-BE49-F238E27FC236}">
                    <a16:creationId xmlns:a16="http://schemas.microsoft.com/office/drawing/2014/main" id="{64FA26A2-32B7-44A6-860C-86AEF571F5B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515015" y="3725303"/>
                <a:ext cx="1053377" cy="977867"/>
              </a:xfrm>
              <a:prstGeom prst="rect">
                <a:avLst/>
              </a:prstGeom>
              <a:grpFill/>
            </p:spPr>
          </p:pic>
        </p:grpSp>
        <p:pic>
          <p:nvPicPr>
            <p:cNvPr id="11" name="図 10" descr="ロゴ&#10;&#10;中程度の精度で自動的に生成された説明">
              <a:extLst>
                <a:ext uri="{FF2B5EF4-FFF2-40B4-BE49-F238E27FC236}">
                  <a16:creationId xmlns:a16="http://schemas.microsoft.com/office/drawing/2014/main" id="{3D202FAE-17B1-FE38-9EA6-0EB660EB7565}"/>
                </a:ext>
              </a:extLst>
            </p:cNvPr>
            <p:cNvPicPr>
              <a:picLocks noChangeAspect="1"/>
            </p:cNvPicPr>
            <p:nvPr/>
          </p:nvPicPr>
          <p:blipFill>
            <a:blip r:embed="rId7"/>
            <a:stretch>
              <a:fillRect/>
            </a:stretch>
          </p:blipFill>
          <p:spPr>
            <a:xfrm>
              <a:off x="6574950" y="2923544"/>
              <a:ext cx="1408923" cy="886103"/>
            </a:xfrm>
            <a:prstGeom prst="rect">
              <a:avLst/>
            </a:prstGeom>
          </p:spPr>
        </p:pic>
      </p:grpSp>
      <p:sp>
        <p:nvSpPr>
          <p:cNvPr id="12" name="正方形/長方形 11">
            <a:extLst>
              <a:ext uri="{FF2B5EF4-FFF2-40B4-BE49-F238E27FC236}">
                <a16:creationId xmlns:a16="http://schemas.microsoft.com/office/drawing/2014/main" id="{55EC5684-0C6D-85BD-AAB7-F66ADF20FD5A}"/>
              </a:ext>
            </a:extLst>
          </p:cNvPr>
          <p:cNvSpPr/>
          <p:nvPr/>
        </p:nvSpPr>
        <p:spPr>
          <a:xfrm>
            <a:off x="722763" y="-52577"/>
            <a:ext cx="678200" cy="33695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きょう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3" name="グループ化 12">
            <a:extLst>
              <a:ext uri="{FF2B5EF4-FFF2-40B4-BE49-F238E27FC236}">
                <a16:creationId xmlns:a16="http://schemas.microsoft.com/office/drawing/2014/main" id="{F54A6E7A-4DE0-BC8A-53A9-CA426785E18B}"/>
              </a:ext>
            </a:extLst>
          </p:cNvPr>
          <p:cNvGrpSpPr/>
          <p:nvPr/>
        </p:nvGrpSpPr>
        <p:grpSpPr>
          <a:xfrm>
            <a:off x="445032" y="810226"/>
            <a:ext cx="5456624" cy="1330005"/>
            <a:chOff x="445032" y="810226"/>
            <a:chExt cx="5456624" cy="1330005"/>
          </a:xfrm>
        </p:grpSpPr>
        <p:sp>
          <p:nvSpPr>
            <p:cNvPr id="14" name="テキスト ボックス 13">
              <a:extLst>
                <a:ext uri="{FF2B5EF4-FFF2-40B4-BE49-F238E27FC236}">
                  <a16:creationId xmlns:a16="http://schemas.microsoft.com/office/drawing/2014/main" id="{E363148E-EFDD-7A7B-03DD-067974BDFB59}"/>
                </a:ext>
              </a:extLst>
            </p:cNvPr>
            <p:cNvSpPr txBox="1"/>
            <p:nvPr/>
          </p:nvSpPr>
          <p:spPr>
            <a:xfrm>
              <a:off x="1533971" y="810226"/>
              <a:ext cx="2397830"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ちょうこうれいしゃかい</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a:extLst>
                <a:ext uri="{FF2B5EF4-FFF2-40B4-BE49-F238E27FC236}">
                  <a16:creationId xmlns:a16="http://schemas.microsoft.com/office/drawing/2014/main" id="{14995693-C677-8234-C168-44D7910F2954}"/>
                </a:ext>
              </a:extLst>
            </p:cNvPr>
            <p:cNvSpPr/>
            <p:nvPr/>
          </p:nvSpPr>
          <p:spPr bwMode="gray">
            <a:xfrm>
              <a:off x="445032" y="1365144"/>
              <a:ext cx="2397830"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にちじょうせいかつ</a:t>
              </a:r>
            </a:p>
          </p:txBody>
        </p:sp>
        <p:sp>
          <p:nvSpPr>
            <p:cNvPr id="17" name="正方形/長方形 16">
              <a:extLst>
                <a:ext uri="{FF2B5EF4-FFF2-40B4-BE49-F238E27FC236}">
                  <a16:creationId xmlns:a16="http://schemas.microsoft.com/office/drawing/2014/main" id="{0050C1EC-6BB6-9791-31E6-9BEA809D628F}"/>
                </a:ext>
              </a:extLst>
            </p:cNvPr>
            <p:cNvSpPr/>
            <p:nvPr/>
          </p:nvSpPr>
          <p:spPr bwMode="gray">
            <a:xfrm>
              <a:off x="2581758" y="1365144"/>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おく</a:t>
              </a:r>
            </a:p>
          </p:txBody>
        </p:sp>
        <p:sp>
          <p:nvSpPr>
            <p:cNvPr id="18" name="正方形/長方形 17">
              <a:extLst>
                <a:ext uri="{FF2B5EF4-FFF2-40B4-BE49-F238E27FC236}">
                  <a16:creationId xmlns:a16="http://schemas.microsoft.com/office/drawing/2014/main" id="{318625B9-D570-1240-4D3A-4ED3CDD14CD1}"/>
                </a:ext>
              </a:extLst>
            </p:cNvPr>
            <p:cNvSpPr/>
            <p:nvPr/>
          </p:nvSpPr>
          <p:spPr bwMode="gray">
            <a:xfrm>
              <a:off x="4702741" y="1365144"/>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いしき</a:t>
              </a:r>
            </a:p>
          </p:txBody>
        </p:sp>
        <p:sp>
          <p:nvSpPr>
            <p:cNvPr id="19" name="正方形/長方形 18">
              <a:extLst>
                <a:ext uri="{FF2B5EF4-FFF2-40B4-BE49-F238E27FC236}">
                  <a16:creationId xmlns:a16="http://schemas.microsoft.com/office/drawing/2014/main" id="{5FFFDBCA-7D50-6392-AE47-F4756613B25F}"/>
                </a:ext>
              </a:extLst>
            </p:cNvPr>
            <p:cNvSpPr/>
            <p:nvPr/>
          </p:nvSpPr>
          <p:spPr bwMode="gray">
            <a:xfrm>
              <a:off x="2516044" y="1878621"/>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grpSp>
      <p:grpSp>
        <p:nvGrpSpPr>
          <p:cNvPr id="47" name="グループ化 46">
            <a:extLst>
              <a:ext uri="{FF2B5EF4-FFF2-40B4-BE49-F238E27FC236}">
                <a16:creationId xmlns:a16="http://schemas.microsoft.com/office/drawing/2014/main" id="{94888A8F-4DAD-38CA-B695-7D4A7547E7F5}"/>
              </a:ext>
            </a:extLst>
          </p:cNvPr>
          <p:cNvGrpSpPr/>
          <p:nvPr/>
        </p:nvGrpSpPr>
        <p:grpSpPr>
          <a:xfrm>
            <a:off x="986362" y="4864093"/>
            <a:ext cx="4903825" cy="1329290"/>
            <a:chOff x="986362" y="4864093"/>
            <a:chExt cx="4903825" cy="1329290"/>
          </a:xfrm>
        </p:grpSpPr>
        <p:sp>
          <p:nvSpPr>
            <p:cNvPr id="30" name="正方形/長方形 29">
              <a:extLst>
                <a:ext uri="{FF2B5EF4-FFF2-40B4-BE49-F238E27FC236}">
                  <a16:creationId xmlns:a16="http://schemas.microsoft.com/office/drawing/2014/main" id="{93FDDF50-4BB4-1594-462B-B90E41A8BDF3}"/>
                </a:ext>
              </a:extLst>
            </p:cNvPr>
            <p:cNvSpPr/>
            <p:nvPr/>
          </p:nvSpPr>
          <p:spPr bwMode="gray">
            <a:xfrm>
              <a:off x="986362" y="486409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じじょ</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6" name="正方形/長方形 35">
              <a:extLst>
                <a:ext uri="{FF2B5EF4-FFF2-40B4-BE49-F238E27FC236}">
                  <a16:creationId xmlns:a16="http://schemas.microsoft.com/office/drawing/2014/main" id="{194FFD62-832B-AAB2-D610-A5BF6B616CD4}"/>
                </a:ext>
              </a:extLst>
            </p:cNvPr>
            <p:cNvSpPr/>
            <p:nvPr/>
          </p:nvSpPr>
          <p:spPr bwMode="gray">
            <a:xfrm>
              <a:off x="3492255" y="486409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じぶん</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7" name="正方形/長方形 36">
              <a:extLst>
                <a:ext uri="{FF2B5EF4-FFF2-40B4-BE49-F238E27FC236}">
                  <a16:creationId xmlns:a16="http://schemas.microsoft.com/office/drawing/2014/main" id="{1B3E92F1-2BE0-F0E2-86E3-057BF7857250}"/>
                </a:ext>
              </a:extLst>
            </p:cNvPr>
            <p:cNvSpPr/>
            <p:nvPr/>
          </p:nvSpPr>
          <p:spPr bwMode="gray">
            <a:xfrm>
              <a:off x="4608187" y="486409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そな</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8" name="正方形/長方形 37">
              <a:extLst>
                <a:ext uri="{FF2B5EF4-FFF2-40B4-BE49-F238E27FC236}">
                  <a16:creationId xmlns:a16="http://schemas.microsoft.com/office/drawing/2014/main" id="{5FE3B7AE-37C5-3520-BE7E-589631809761}"/>
                </a:ext>
              </a:extLst>
            </p:cNvPr>
            <p:cNvSpPr/>
            <p:nvPr/>
          </p:nvSpPr>
          <p:spPr bwMode="gray">
            <a:xfrm>
              <a:off x="1044489" y="5404704"/>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しゅだん</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9" name="テキスト ボックス 38">
              <a:extLst>
                <a:ext uri="{FF2B5EF4-FFF2-40B4-BE49-F238E27FC236}">
                  <a16:creationId xmlns:a16="http://schemas.microsoft.com/office/drawing/2014/main" id="{BA7BCE7D-C014-E0E6-9107-115805561079}"/>
                </a:ext>
              </a:extLst>
            </p:cNvPr>
            <p:cNvSpPr txBox="1"/>
            <p:nvPr/>
          </p:nvSpPr>
          <p:spPr>
            <a:xfrm>
              <a:off x="2771279" y="5404704"/>
              <a:ext cx="1137412"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よちょきん</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a:extLst>
                <a:ext uri="{FF2B5EF4-FFF2-40B4-BE49-F238E27FC236}">
                  <a16:creationId xmlns:a16="http://schemas.microsoft.com/office/drawing/2014/main" id="{2AE313AC-7855-91A5-F016-0C79B8CB4CC6}"/>
                </a:ext>
              </a:extLst>
            </p:cNvPr>
            <p:cNvSpPr txBox="1"/>
            <p:nvPr/>
          </p:nvSpPr>
          <p:spPr>
            <a:xfrm>
              <a:off x="4561022" y="5404704"/>
              <a:ext cx="1329165"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みんかんほけん</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DB707137-817E-8689-B6EA-DD31CBED9CA1}"/>
                </a:ext>
              </a:extLst>
            </p:cNvPr>
            <p:cNvSpPr/>
            <p:nvPr/>
          </p:nvSpPr>
          <p:spPr bwMode="gray">
            <a:xfrm>
              <a:off x="1076875" y="593177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とくちょう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2" name="正方形/長方形 41">
              <a:extLst>
                <a:ext uri="{FF2B5EF4-FFF2-40B4-BE49-F238E27FC236}">
                  <a16:creationId xmlns:a16="http://schemas.microsoft.com/office/drawing/2014/main" id="{8F092CD5-80D0-830B-7687-423650A0E498}"/>
                </a:ext>
              </a:extLst>
            </p:cNvPr>
            <p:cNvSpPr/>
            <p:nvPr/>
          </p:nvSpPr>
          <p:spPr bwMode="gray">
            <a:xfrm>
              <a:off x="2424379" y="593177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りかい</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grpSp>
      <p:grpSp>
        <p:nvGrpSpPr>
          <p:cNvPr id="46" name="グループ化 45">
            <a:extLst>
              <a:ext uri="{FF2B5EF4-FFF2-40B4-BE49-F238E27FC236}">
                <a16:creationId xmlns:a16="http://schemas.microsoft.com/office/drawing/2014/main" id="{4FAC3AE9-7343-296D-2132-16C61F2E0DF3}"/>
              </a:ext>
            </a:extLst>
          </p:cNvPr>
          <p:cNvGrpSpPr/>
          <p:nvPr/>
        </p:nvGrpSpPr>
        <p:grpSpPr>
          <a:xfrm>
            <a:off x="643222" y="2798402"/>
            <a:ext cx="5051988" cy="1353474"/>
            <a:chOff x="643222" y="2798402"/>
            <a:chExt cx="5051988" cy="1353474"/>
          </a:xfrm>
        </p:grpSpPr>
        <p:sp>
          <p:nvSpPr>
            <p:cNvPr id="21" name="正方形/長方形 20">
              <a:extLst>
                <a:ext uri="{FF2B5EF4-FFF2-40B4-BE49-F238E27FC236}">
                  <a16:creationId xmlns:a16="http://schemas.microsoft.com/office/drawing/2014/main" id="{7D40DBAA-36AC-DDC0-09A5-F87BA84C89FA}"/>
                </a:ext>
              </a:extLst>
            </p:cNvPr>
            <p:cNvSpPr/>
            <p:nvPr/>
          </p:nvSpPr>
          <p:spPr bwMode="gray">
            <a:xfrm>
              <a:off x="2562973" y="2798402"/>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じぶん</a:t>
              </a:r>
            </a:p>
          </p:txBody>
        </p:sp>
        <p:sp>
          <p:nvSpPr>
            <p:cNvPr id="22" name="正方形/長方形 21">
              <a:extLst>
                <a:ext uri="{FF2B5EF4-FFF2-40B4-BE49-F238E27FC236}">
                  <a16:creationId xmlns:a16="http://schemas.microsoft.com/office/drawing/2014/main" id="{B8DB3BED-34BD-3DEE-01DF-0C6974AEB601}"/>
                </a:ext>
              </a:extLst>
            </p:cNvPr>
            <p:cNvSpPr/>
            <p:nvPr/>
          </p:nvSpPr>
          <p:spPr bwMode="gray">
            <a:xfrm>
              <a:off x="643222" y="3337923"/>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しゅだん</a:t>
              </a:r>
            </a:p>
          </p:txBody>
        </p:sp>
        <p:sp>
          <p:nvSpPr>
            <p:cNvPr id="23" name="正方形/長方形 22">
              <a:extLst>
                <a:ext uri="{FF2B5EF4-FFF2-40B4-BE49-F238E27FC236}">
                  <a16:creationId xmlns:a16="http://schemas.microsoft.com/office/drawing/2014/main" id="{18227436-293E-927D-B7C6-D07A6D8BAF34}"/>
                </a:ext>
              </a:extLst>
            </p:cNvPr>
            <p:cNvSpPr/>
            <p:nvPr/>
          </p:nvSpPr>
          <p:spPr bwMode="gray">
            <a:xfrm>
              <a:off x="3097918" y="3890266"/>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りかい</a:t>
              </a:r>
            </a:p>
          </p:txBody>
        </p:sp>
        <p:sp>
          <p:nvSpPr>
            <p:cNvPr id="25" name="テキスト ボックス 24">
              <a:extLst>
                <a:ext uri="{FF2B5EF4-FFF2-40B4-BE49-F238E27FC236}">
                  <a16:creationId xmlns:a16="http://schemas.microsoft.com/office/drawing/2014/main" id="{0E122B48-8A07-77B1-ABC6-6AE7683FE418}"/>
                </a:ext>
              </a:extLst>
            </p:cNvPr>
            <p:cNvSpPr txBox="1"/>
            <p:nvPr/>
          </p:nvSpPr>
          <p:spPr>
            <a:xfrm>
              <a:off x="3175238" y="3337923"/>
              <a:ext cx="781669"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じじょ</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70557B4A-E244-FE70-97AC-CA903E5732F3}"/>
                </a:ext>
              </a:extLst>
            </p:cNvPr>
            <p:cNvSpPr txBox="1"/>
            <p:nvPr/>
          </p:nvSpPr>
          <p:spPr>
            <a:xfrm>
              <a:off x="4292320" y="3337923"/>
              <a:ext cx="1137412"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きょうじょ</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74DB8559-5823-A938-171B-32AB624FD4C9}"/>
                </a:ext>
              </a:extLst>
            </p:cNvPr>
            <p:cNvSpPr txBox="1"/>
            <p:nvPr/>
          </p:nvSpPr>
          <p:spPr>
            <a:xfrm>
              <a:off x="933391" y="3890266"/>
              <a:ext cx="1137412"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こうじょ</a:t>
              </a:r>
              <a:endParaRPr lang="ja-JP" altLang="en-US" sz="11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正方形/長方形 42">
              <a:extLst>
                <a:ext uri="{FF2B5EF4-FFF2-40B4-BE49-F238E27FC236}">
                  <a16:creationId xmlns:a16="http://schemas.microsoft.com/office/drawing/2014/main" id="{092B6562-CDF0-5D92-CDDA-DEE17EE3C5E8}"/>
                </a:ext>
              </a:extLst>
            </p:cNvPr>
            <p:cNvSpPr/>
            <p:nvPr/>
          </p:nvSpPr>
          <p:spPr bwMode="gray">
            <a:xfrm>
              <a:off x="4496295" y="2798402"/>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まも</a:t>
              </a:r>
            </a:p>
          </p:txBody>
        </p:sp>
        <p:sp>
          <p:nvSpPr>
            <p:cNvPr id="44" name="正方形/長方形 43">
              <a:extLst>
                <a:ext uri="{FF2B5EF4-FFF2-40B4-BE49-F238E27FC236}">
                  <a16:creationId xmlns:a16="http://schemas.microsoft.com/office/drawing/2014/main" id="{121C4DEC-C047-2894-C2AA-C19401DF4A73}"/>
                </a:ext>
              </a:extLst>
            </p:cNvPr>
            <p:cNvSpPr/>
            <p:nvPr/>
          </p:nvSpPr>
          <p:spPr bwMode="gray">
            <a:xfrm>
              <a:off x="3671441" y="2798402"/>
              <a:ext cx="1198915"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a:t>
              </a:r>
            </a:p>
          </p:txBody>
        </p:sp>
      </p:grpSp>
      <p:sp>
        <p:nvSpPr>
          <p:cNvPr id="45" name="正方形/長方形 44">
            <a:extLst>
              <a:ext uri="{FF2B5EF4-FFF2-40B4-BE49-F238E27FC236}">
                <a16:creationId xmlns:a16="http://schemas.microsoft.com/office/drawing/2014/main" id="{1ED31D47-8E20-CFE7-3CDF-429A4EA2ED46}"/>
              </a:ext>
            </a:extLst>
          </p:cNvPr>
          <p:cNvSpPr/>
          <p:nvPr/>
        </p:nvSpPr>
        <p:spPr bwMode="gray">
          <a:xfrm>
            <a:off x="6887354" y="6496043"/>
            <a:ext cx="1198915" cy="200055"/>
          </a:xfrm>
          <a:prstGeom prst="rect">
            <a:avLst/>
          </a:prstGeom>
        </p:spPr>
        <p:txBody>
          <a:bodyPr wrap="square">
            <a:spAutoFit/>
          </a:bodyPr>
          <a:lstStyle/>
          <a:p>
            <a:pPr algn="ctr">
              <a:spcBef>
                <a:spcPct val="50000"/>
              </a:spcBef>
              <a:defRPr/>
            </a:pPr>
            <a:r>
              <a:rPr lang="ja-JP" altLang="en-US" sz="700" dirty="0">
                <a:ln w="18415" cmpd="sng">
                  <a:noFill/>
                  <a:prstDash val="solid"/>
                </a:ln>
                <a:latin typeface="Meiryo UI" panose="020B0604030504040204" pitchFamily="50" charset="-128"/>
                <a:ea typeface="Meiryo UI" panose="020B0604030504040204" pitchFamily="50" charset="-128"/>
                <a:cs typeface="ヒラギノ角ゴ Std W8"/>
              </a:rPr>
              <a:t>ほけんりょう</a:t>
            </a:r>
            <a:endParaRPr lang="en-US" altLang="ja-JP" sz="700" dirty="0">
              <a:ln w="18415" cmpd="sng">
                <a:noFill/>
                <a:prstDash val="solid"/>
              </a:ln>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2511288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par>
                                <p:cTn id="16" presetID="10" presetClass="entr" presetSubtype="0" fill="hold" nodeType="withEffect">
                                  <p:stCondLst>
                                    <p:cond delay="0"/>
                                  </p:stCondLst>
                                  <p:childTnLst>
                                    <p:set>
                                      <p:cBhvr>
                                        <p:cTn id="17" dur="1" fill="hold">
                                          <p:stCondLst>
                                            <p:cond delay="0"/>
                                          </p:stCondLst>
                                        </p:cTn>
                                        <p:tgtEl>
                                          <p:spTgt spid="46"/>
                                        </p:tgtEl>
                                        <p:attrNameLst>
                                          <p:attrName>style.visibility</p:attrName>
                                        </p:attrNameLst>
                                      </p:cBhvr>
                                      <p:to>
                                        <p:strVal val="visible"/>
                                      </p:to>
                                    </p:set>
                                    <p:animEffect transition="in" filter="fade">
                                      <p:cBhvr>
                                        <p:cTn id="18" dur="500"/>
                                        <p:tgtEl>
                                          <p:spTgt spid="4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fade">
                                      <p:cBhvr>
                                        <p:cTn id="2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734641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考えてみよう</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雲形吹き出し 3"/>
          <p:cNvSpPr/>
          <p:nvPr/>
        </p:nvSpPr>
        <p:spPr>
          <a:xfrm>
            <a:off x="2381251" y="2104179"/>
            <a:ext cx="6714444" cy="4591896"/>
          </a:xfrm>
          <a:prstGeom prst="cloudCallout">
            <a:avLst>
              <a:gd name="adj1" fmla="val -49438"/>
              <a:gd name="adj2" fmla="val 44391"/>
            </a:avLst>
          </a:prstGeom>
          <a:noFill/>
          <a:ln w="31750">
            <a:solidFill>
              <a:schemeClr val="tx1">
                <a:lumMod val="50000"/>
                <a:lumOff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119098" y="2879198"/>
            <a:ext cx="5238749" cy="3041858"/>
          </a:xfrm>
          <a:prstGeom prst="rect">
            <a:avLst/>
          </a:prstGeom>
          <a:noFill/>
        </p:spPr>
        <p:txBody>
          <a:bodyPr wrap="square" rtlCol="0">
            <a:spAutoFit/>
          </a:bodyPr>
          <a:lstStyle/>
          <a:p>
            <a:pPr>
              <a:lnSpc>
                <a:spcPts val="46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入院、手術、薬にお金がかかるかな？</a:t>
            </a:r>
            <a:r>
              <a:rPr kumimoji="1" lang="ja-JP" altLang="en-US" sz="4400" b="1" dirty="0">
                <a:solidFill>
                  <a:srgbClr val="17375E"/>
                </a:solidFill>
                <a:latin typeface="Meiryo UI" panose="020B0604030504040204" pitchFamily="50" charset="-128"/>
                <a:ea typeface="Meiryo UI" panose="020B0604030504040204" pitchFamily="50" charset="-128"/>
                <a:cs typeface="ヒラギノ丸ゴ Pro W4"/>
              </a:rPr>
              <a:t>入院している間の生活費も必要？</a:t>
            </a:r>
            <a:r>
              <a:rPr lang="en-US" altLang="ja-JP" sz="4400" b="1" dirty="0">
                <a:solidFill>
                  <a:srgbClr val="17375E"/>
                </a:solidFill>
                <a:latin typeface="Meiryo UI" panose="020B0604030504040204" pitchFamily="50" charset="-128"/>
                <a:ea typeface="Meiryo UI" panose="020B0604030504040204" pitchFamily="50" charset="-128"/>
                <a:cs typeface="ヒラギノ丸ゴ Pro W4"/>
              </a:rPr>
              <a:t>10,000</a:t>
            </a: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円</a:t>
            </a:r>
          </a:p>
          <a:p>
            <a:pPr>
              <a:lnSpc>
                <a:spcPts val="4600"/>
              </a:lnSpc>
            </a:pPr>
            <a:r>
              <a:rPr lang="ja-JP" altLang="en-US" sz="4400" b="1" dirty="0">
                <a:solidFill>
                  <a:srgbClr val="17375E"/>
                </a:solidFill>
                <a:latin typeface="Meiryo UI" panose="020B0604030504040204" pitchFamily="50" charset="-128"/>
                <a:ea typeface="Meiryo UI" panose="020B0604030504040204" pitchFamily="50" charset="-128"/>
                <a:cs typeface="ヒラギノ丸ゴ Pro W4"/>
              </a:rPr>
              <a:t>くらいかな？</a:t>
            </a:r>
            <a:endParaRPr kumimoji="1" lang="en-US" altLang="ja-JP" sz="4400" b="1" dirty="0">
              <a:solidFill>
                <a:srgbClr val="17375E"/>
              </a:solidFill>
              <a:latin typeface="Meiryo UI" panose="020B0604030504040204" pitchFamily="50" charset="-128"/>
              <a:ea typeface="Meiryo UI" panose="020B0604030504040204" pitchFamily="50" charset="-128"/>
              <a:cs typeface="ヒラギノ丸ゴ Pro W4"/>
            </a:endParaRPr>
          </a:p>
        </p:txBody>
      </p:sp>
      <p:sp>
        <p:nvSpPr>
          <p:cNvPr id="9" name="正方形/長方形 8"/>
          <p:cNvSpPr/>
          <p:nvPr/>
        </p:nvSpPr>
        <p:spPr>
          <a:xfrm>
            <a:off x="77821" y="846710"/>
            <a:ext cx="8885203" cy="112770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骨折をしたら・・・</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a:p>
            <a:pPr algn="ctr"/>
            <a:r>
              <a:rPr lang="ja-JP" altLang="en-US" sz="4000" b="1" dirty="0">
                <a:solidFill>
                  <a:srgbClr val="17375E"/>
                </a:solidFill>
                <a:latin typeface="Meiryo UI" panose="020B0604030504040204" pitchFamily="50" charset="-128"/>
                <a:ea typeface="Meiryo UI" panose="020B0604030504040204" pitchFamily="50" charset="-128"/>
                <a:cs typeface="ヒラギノ丸ゴ ProN W4"/>
              </a:rPr>
              <a:t>どんなことにお金がかかるか考えてみよう</a:t>
            </a:r>
            <a:endParaRPr lang="en-US" altLang="ja-JP" sz="4000" b="1" dirty="0">
              <a:solidFill>
                <a:srgbClr val="17375E"/>
              </a:solidFill>
              <a:latin typeface="Meiryo UI" panose="020B0604030504040204" pitchFamily="50" charset="-128"/>
              <a:ea typeface="Meiryo UI" panose="020B0604030504040204" pitchFamily="50" charset="-128"/>
              <a:cs typeface="ヒラギノ丸ゴ ProN W4"/>
            </a:endParaRPr>
          </a:p>
        </p:txBody>
      </p:sp>
      <p:pic>
        <p:nvPicPr>
          <p:cNvPr id="6" name="図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tretch>
            <a:fillRect/>
          </a:stretch>
        </p:blipFill>
        <p:spPr>
          <a:xfrm flipH="1">
            <a:off x="0" y="4287384"/>
            <a:ext cx="2381250" cy="2489653"/>
          </a:xfrm>
          <a:prstGeom prst="rect">
            <a:avLst/>
          </a:prstGeom>
        </p:spPr>
      </p:pic>
      <p:sp>
        <p:nvSpPr>
          <p:cNvPr id="3" name="スライド番号プレースホルダー 2">
            <a:extLst>
              <a:ext uri="{FF2B5EF4-FFF2-40B4-BE49-F238E27FC236}">
                <a16:creationId xmlns:a16="http://schemas.microsoft.com/office/drawing/2014/main" id="{2098381A-C18A-41CB-AFE2-0688629FE38D}"/>
              </a:ext>
            </a:extLst>
          </p:cNvPr>
          <p:cNvSpPr>
            <a:spLocks noGrp="1"/>
          </p:cNvSpPr>
          <p:nvPr>
            <p:ph type="sldNum" sz="quarter" idx="12"/>
          </p:nvPr>
        </p:nvSpPr>
        <p:spPr/>
        <p:txBody>
          <a:bodyPr/>
          <a:lstStyle/>
          <a:p>
            <a:fld id="{E1D7E502-7D6F-49F2-8D91-33EB17385912}" type="slidenum">
              <a:rPr lang="ja-JP" altLang="en-US" smtClean="0"/>
              <a:pPr/>
              <a:t>20</a:t>
            </a:fld>
            <a:endParaRPr lang="ja-JP" altLang="en-US" dirty="0"/>
          </a:p>
        </p:txBody>
      </p:sp>
      <p:sp>
        <p:nvSpPr>
          <p:cNvPr id="15" name="正方形/長方形 14">
            <a:extLst>
              <a:ext uri="{FF2B5EF4-FFF2-40B4-BE49-F238E27FC236}">
                <a16:creationId xmlns:a16="http://schemas.microsoft.com/office/drawing/2014/main" id="{4A0791AC-579E-0155-A4C9-C3F8B04C1529}"/>
              </a:ext>
            </a:extLst>
          </p:cNvPr>
          <p:cNvSpPr/>
          <p:nvPr/>
        </p:nvSpPr>
        <p:spPr>
          <a:xfrm>
            <a:off x="470198" y="-737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かんが</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6" name="グループ化 15">
            <a:extLst>
              <a:ext uri="{FF2B5EF4-FFF2-40B4-BE49-F238E27FC236}">
                <a16:creationId xmlns:a16="http://schemas.microsoft.com/office/drawing/2014/main" id="{8C1CA7B2-5660-C854-7CD1-F95A4F1A39AA}"/>
              </a:ext>
            </a:extLst>
          </p:cNvPr>
          <p:cNvGrpSpPr/>
          <p:nvPr/>
        </p:nvGrpSpPr>
        <p:grpSpPr>
          <a:xfrm>
            <a:off x="2223260" y="639495"/>
            <a:ext cx="5178627" cy="933241"/>
            <a:chOff x="2223260" y="639495"/>
            <a:chExt cx="5178627" cy="933241"/>
          </a:xfrm>
        </p:grpSpPr>
        <p:sp>
          <p:nvSpPr>
            <p:cNvPr id="17" name="正方形/長方形 16">
              <a:extLst>
                <a:ext uri="{FF2B5EF4-FFF2-40B4-BE49-F238E27FC236}">
                  <a16:creationId xmlns:a16="http://schemas.microsoft.com/office/drawing/2014/main" id="{8991584A-FB27-6A55-9A72-BAA75DA9AC0E}"/>
                </a:ext>
              </a:extLst>
            </p:cNvPr>
            <p:cNvSpPr/>
            <p:nvPr/>
          </p:nvSpPr>
          <p:spPr bwMode="gray">
            <a:xfrm>
              <a:off x="2223260" y="639495"/>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こっせつ</a:t>
              </a:r>
            </a:p>
          </p:txBody>
        </p:sp>
        <p:sp>
          <p:nvSpPr>
            <p:cNvPr id="18" name="正方形/長方形 17">
              <a:extLst>
                <a:ext uri="{FF2B5EF4-FFF2-40B4-BE49-F238E27FC236}">
                  <a16:creationId xmlns:a16="http://schemas.microsoft.com/office/drawing/2014/main" id="{EBB91D74-9646-D23F-33B5-717CCE745C48}"/>
                </a:ext>
              </a:extLst>
            </p:cNvPr>
            <p:cNvSpPr/>
            <p:nvPr/>
          </p:nvSpPr>
          <p:spPr bwMode="gray">
            <a:xfrm>
              <a:off x="2414807" y="1264959"/>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p>
          </p:txBody>
        </p:sp>
        <p:sp>
          <p:nvSpPr>
            <p:cNvPr id="19" name="正方形/長方形 18">
              <a:extLst>
                <a:ext uri="{FF2B5EF4-FFF2-40B4-BE49-F238E27FC236}">
                  <a16:creationId xmlns:a16="http://schemas.microsoft.com/office/drawing/2014/main" id="{252E46CA-5D19-6392-5080-B7D113E77219}"/>
                </a:ext>
              </a:extLst>
            </p:cNvPr>
            <p:cNvSpPr/>
            <p:nvPr/>
          </p:nvSpPr>
          <p:spPr bwMode="gray">
            <a:xfrm>
              <a:off x="5145426" y="1256570"/>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grpSp>
      <p:grpSp>
        <p:nvGrpSpPr>
          <p:cNvPr id="29" name="グループ化 28">
            <a:extLst>
              <a:ext uri="{FF2B5EF4-FFF2-40B4-BE49-F238E27FC236}">
                <a16:creationId xmlns:a16="http://schemas.microsoft.com/office/drawing/2014/main" id="{BDD2567B-7E50-2356-968E-157D21717465}"/>
              </a:ext>
            </a:extLst>
          </p:cNvPr>
          <p:cNvGrpSpPr/>
          <p:nvPr/>
        </p:nvGrpSpPr>
        <p:grpSpPr>
          <a:xfrm>
            <a:off x="2681143" y="2695425"/>
            <a:ext cx="6414551" cy="2080027"/>
            <a:chOff x="2681143" y="2695425"/>
            <a:chExt cx="6414551" cy="2080027"/>
          </a:xfrm>
        </p:grpSpPr>
        <p:sp>
          <p:nvSpPr>
            <p:cNvPr id="20" name="正方形/長方形 19">
              <a:extLst>
                <a:ext uri="{FF2B5EF4-FFF2-40B4-BE49-F238E27FC236}">
                  <a16:creationId xmlns:a16="http://schemas.microsoft.com/office/drawing/2014/main" id="{9ECEC9E3-32BD-D289-7649-6C4E3039AA05}"/>
                </a:ext>
              </a:extLst>
            </p:cNvPr>
            <p:cNvSpPr/>
            <p:nvPr/>
          </p:nvSpPr>
          <p:spPr bwMode="gray">
            <a:xfrm>
              <a:off x="2681143" y="2695425"/>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p>
          </p:txBody>
        </p:sp>
        <p:sp>
          <p:nvSpPr>
            <p:cNvPr id="21" name="正方形/長方形 20">
              <a:extLst>
                <a:ext uri="{FF2B5EF4-FFF2-40B4-BE49-F238E27FC236}">
                  <a16:creationId xmlns:a16="http://schemas.microsoft.com/office/drawing/2014/main" id="{F3EC8AC3-A2FE-2E5A-C7AB-4CEED3D75676}"/>
                </a:ext>
              </a:extLst>
            </p:cNvPr>
            <p:cNvSpPr/>
            <p:nvPr/>
          </p:nvSpPr>
          <p:spPr bwMode="gray">
            <a:xfrm>
              <a:off x="5341255" y="2695425"/>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くすり</a:t>
              </a:r>
            </a:p>
          </p:txBody>
        </p:sp>
        <p:sp>
          <p:nvSpPr>
            <p:cNvPr id="22" name="正方形/長方形 21">
              <a:extLst>
                <a:ext uri="{FF2B5EF4-FFF2-40B4-BE49-F238E27FC236}">
                  <a16:creationId xmlns:a16="http://schemas.microsoft.com/office/drawing/2014/main" id="{C5537842-EB3F-B5D9-FD35-4C9065295015}"/>
                </a:ext>
              </a:extLst>
            </p:cNvPr>
            <p:cNvSpPr/>
            <p:nvPr/>
          </p:nvSpPr>
          <p:spPr bwMode="gray">
            <a:xfrm>
              <a:off x="6839233" y="2695425"/>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かね</a:t>
              </a:r>
            </a:p>
          </p:txBody>
        </p:sp>
        <p:sp>
          <p:nvSpPr>
            <p:cNvPr id="23" name="正方形/長方形 22">
              <a:extLst>
                <a:ext uri="{FF2B5EF4-FFF2-40B4-BE49-F238E27FC236}">
                  <a16:creationId xmlns:a16="http://schemas.microsoft.com/office/drawing/2014/main" id="{4C997758-71C3-7C80-2AF6-A753606C192A}"/>
                </a:ext>
              </a:extLst>
            </p:cNvPr>
            <p:cNvSpPr/>
            <p:nvPr/>
          </p:nvSpPr>
          <p:spPr bwMode="gray">
            <a:xfrm>
              <a:off x="4148135" y="2695425"/>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しゅじゅつ</a:t>
              </a:r>
            </a:p>
          </p:txBody>
        </p:sp>
        <p:sp>
          <p:nvSpPr>
            <p:cNvPr id="24" name="正方形/長方形 23">
              <a:extLst>
                <a:ext uri="{FF2B5EF4-FFF2-40B4-BE49-F238E27FC236}">
                  <a16:creationId xmlns:a16="http://schemas.microsoft.com/office/drawing/2014/main" id="{179E451E-E4C5-21BE-1F4C-04B2E5BC112A}"/>
                </a:ext>
              </a:extLst>
            </p:cNvPr>
            <p:cNvSpPr/>
            <p:nvPr/>
          </p:nvSpPr>
          <p:spPr bwMode="gray">
            <a:xfrm>
              <a:off x="6200673" y="3353622"/>
              <a:ext cx="2256461" cy="261610"/>
            </a:xfrm>
            <a:prstGeom prst="rect">
              <a:avLst/>
            </a:prstGeom>
          </p:spPr>
          <p:txBody>
            <a:bodyPr wrap="square">
              <a:spAutoFit/>
            </a:bodyPr>
            <a:lstStyle/>
            <a:p>
              <a:pPr algn="ctr">
                <a:spcBef>
                  <a:spcPct val="50000"/>
                </a:spcBef>
                <a:defRPr/>
              </a:pPr>
              <a:r>
                <a:rPr lang="ja-JP" altLang="en-US" sz="105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p>
          </p:txBody>
        </p:sp>
        <p:sp>
          <p:nvSpPr>
            <p:cNvPr id="25" name="正方形/長方形 24">
              <a:extLst>
                <a:ext uri="{FF2B5EF4-FFF2-40B4-BE49-F238E27FC236}">
                  <a16:creationId xmlns:a16="http://schemas.microsoft.com/office/drawing/2014/main" id="{9006CE89-95E7-E0F0-67E2-6DC4387F8183}"/>
                </a:ext>
              </a:extLst>
            </p:cNvPr>
            <p:cNvSpPr/>
            <p:nvPr/>
          </p:nvSpPr>
          <p:spPr bwMode="gray">
            <a:xfrm>
              <a:off x="3766624" y="3950449"/>
              <a:ext cx="2256461" cy="230832"/>
            </a:xfrm>
            <a:prstGeom prst="rect">
              <a:avLst/>
            </a:prstGeom>
          </p:spPr>
          <p:txBody>
            <a:bodyPr wrap="square">
              <a:spAutoFit/>
            </a:bodyPr>
            <a:lstStyle/>
            <a:p>
              <a:pPr algn="ctr">
                <a:spcBef>
                  <a:spcPct val="50000"/>
                </a:spcBef>
                <a:defRPr/>
              </a:pPr>
              <a:r>
                <a:rPr lang="ja-JP" altLang="en-US"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あいだ</a:t>
              </a:r>
              <a:endParaRPr lang="en-US" altLang="ja-JP"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6" name="正方形/長方形 25">
              <a:extLst>
                <a:ext uri="{FF2B5EF4-FFF2-40B4-BE49-F238E27FC236}">
                  <a16:creationId xmlns:a16="http://schemas.microsoft.com/office/drawing/2014/main" id="{61D7C3F0-AAA9-D463-4473-89975589767D}"/>
                </a:ext>
              </a:extLst>
            </p:cNvPr>
            <p:cNvSpPr/>
            <p:nvPr/>
          </p:nvSpPr>
          <p:spPr bwMode="gray">
            <a:xfrm>
              <a:off x="5400114" y="3950449"/>
              <a:ext cx="2256461" cy="230832"/>
            </a:xfrm>
            <a:prstGeom prst="rect">
              <a:avLst/>
            </a:prstGeom>
          </p:spPr>
          <p:txBody>
            <a:bodyPr wrap="square">
              <a:spAutoFit/>
            </a:bodyPr>
            <a:lstStyle/>
            <a:p>
              <a:pPr algn="ctr">
                <a:spcBef>
                  <a:spcPct val="50000"/>
                </a:spcBef>
                <a:defRPr/>
              </a:pPr>
              <a:r>
                <a:rPr lang="ja-JP" altLang="en-US"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　せいかつひ</a:t>
              </a:r>
              <a:endParaRPr lang="en-US" altLang="ja-JP"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7" name="正方形/長方形 26">
              <a:extLst>
                <a:ext uri="{FF2B5EF4-FFF2-40B4-BE49-F238E27FC236}">
                  <a16:creationId xmlns:a16="http://schemas.microsoft.com/office/drawing/2014/main" id="{20E92577-A1DB-470F-2840-0F77E9991F67}"/>
                </a:ext>
              </a:extLst>
            </p:cNvPr>
            <p:cNvSpPr/>
            <p:nvPr/>
          </p:nvSpPr>
          <p:spPr bwMode="gray">
            <a:xfrm>
              <a:off x="2681143" y="4513842"/>
              <a:ext cx="2256461" cy="261610"/>
            </a:xfrm>
            <a:prstGeom prst="rect">
              <a:avLst/>
            </a:prstGeom>
          </p:spPr>
          <p:txBody>
            <a:bodyPr wrap="square">
              <a:spAutoFit/>
            </a:bodyPr>
            <a:lstStyle/>
            <a:p>
              <a:pPr algn="ctr">
                <a:spcBef>
                  <a:spcPct val="50000"/>
                </a:spcBef>
                <a:defRPr/>
              </a:pPr>
              <a:r>
                <a:rPr lang="ja-JP" altLang="en-US" sz="105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endParaRPr lang="en-US" altLang="ja-JP" sz="105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8" name="正方形/長方形 27">
              <a:extLst>
                <a:ext uri="{FF2B5EF4-FFF2-40B4-BE49-F238E27FC236}">
                  <a16:creationId xmlns:a16="http://schemas.microsoft.com/office/drawing/2014/main" id="{B55693C3-9C6F-2C60-AD14-D2749E324A27}"/>
                </a:ext>
              </a:extLst>
            </p:cNvPr>
            <p:cNvSpPr/>
            <p:nvPr/>
          </p:nvSpPr>
          <p:spPr bwMode="gray">
            <a:xfrm>
              <a:off x="6117450" y="4513842"/>
              <a:ext cx="2256461" cy="261610"/>
            </a:xfrm>
            <a:prstGeom prst="rect">
              <a:avLst/>
            </a:prstGeom>
          </p:spPr>
          <p:txBody>
            <a:bodyPr wrap="square">
              <a:spAutoFit/>
            </a:bodyPr>
            <a:lstStyle/>
            <a:p>
              <a:pPr algn="ctr">
                <a:spcBef>
                  <a:spcPct val="50000"/>
                </a:spcBef>
                <a:defRPr/>
              </a:pPr>
              <a:r>
                <a:rPr lang="ja-JP" altLang="en-US" sz="105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えん</a:t>
              </a:r>
              <a:endParaRPr lang="en-US" altLang="ja-JP" sz="105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grpSp>
    </p:spTree>
    <p:extLst>
      <p:ext uri="{BB962C8B-B14F-4D97-AF65-F5344CB8AC3E}">
        <p14:creationId xmlns:p14="http://schemas.microsoft.com/office/powerpoint/2010/main" val="246233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fade">
                                      <p:cBhvr>
                                        <p:cTn id="18" dur="500"/>
                                        <p:tgtEl>
                                          <p:spTgt spid="8"/>
                                        </p:tgtEl>
                                      </p:cBhvr>
                                    </p:animEffect>
                                  </p:childTnLst>
                                </p:cTn>
                              </p:par>
                              <p:par>
                                <p:cTn id="19" presetID="10" presetClass="entr" presetSubtype="0" fill="hold"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fade">
                                      <p:cBhvr>
                                        <p:cTn id="21"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p:bldP spid="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1655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①必要となるお金</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事例</a:t>
            </a:r>
            <a:r>
              <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a:t>
            </a:r>
          </a:p>
        </p:txBody>
      </p:sp>
      <p:cxnSp>
        <p:nvCxnSpPr>
          <p:cNvPr id="18" name="直線コネクタ 17"/>
          <p:cNvCxnSpPr/>
          <p:nvPr/>
        </p:nvCxnSpPr>
        <p:spPr>
          <a:xfrm flipV="1">
            <a:off x="2115979" y="3530428"/>
            <a:ext cx="4751976" cy="14363"/>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pic>
        <p:nvPicPr>
          <p:cNvPr id="49" name="図 48"/>
          <p:cNvPicPr>
            <a:picLocks noChangeAspect="1"/>
          </p:cNvPicPr>
          <p:nvPr/>
        </p:nvPicPr>
        <p:blipFill>
          <a:blip r:embed="rId3"/>
          <a:stretch>
            <a:fillRect/>
          </a:stretch>
        </p:blipFill>
        <p:spPr>
          <a:xfrm>
            <a:off x="4527815" y="5224893"/>
            <a:ext cx="4265744" cy="1606065"/>
          </a:xfrm>
          <a:prstGeom prst="rect">
            <a:avLst/>
          </a:prstGeom>
        </p:spPr>
      </p:pic>
      <p:sp>
        <p:nvSpPr>
          <p:cNvPr id="22" name="テキスト ボックス 21"/>
          <p:cNvSpPr txBox="1"/>
          <p:nvPr/>
        </p:nvSpPr>
        <p:spPr>
          <a:xfrm>
            <a:off x="-253494" y="773934"/>
            <a:ext cx="9415827" cy="553998"/>
          </a:xfrm>
          <a:prstGeom prst="rect">
            <a:avLst/>
          </a:prstGeom>
          <a:noFill/>
        </p:spPr>
        <p:txBody>
          <a:bodyPr wrap="square" rtlCol="0">
            <a:spAutoFit/>
          </a:bodyPr>
          <a:lstStyle/>
          <a:p>
            <a:pPr algn="ctr"/>
            <a:r>
              <a:rPr lang="ja-JP" altLang="en-US" sz="3000" b="1" dirty="0">
                <a:solidFill>
                  <a:srgbClr val="17375E"/>
                </a:solidFill>
                <a:latin typeface="Meiryo UI" panose="020B0604030504040204" pitchFamily="50" charset="-128"/>
                <a:ea typeface="Meiryo UI" panose="020B0604030504040204" pitchFamily="50" charset="-128"/>
              </a:rPr>
              <a:t>★足の骨折で手術が必要となり、</a:t>
            </a:r>
            <a:r>
              <a:rPr lang="en-US" altLang="ja-JP" sz="3000" b="1" dirty="0">
                <a:solidFill>
                  <a:srgbClr val="17375E"/>
                </a:solidFill>
                <a:latin typeface="Meiryo UI" panose="020B0604030504040204" pitchFamily="50" charset="-128"/>
                <a:ea typeface="Meiryo UI" panose="020B0604030504040204" pitchFamily="50" charset="-128"/>
              </a:rPr>
              <a:t>22</a:t>
            </a:r>
            <a:r>
              <a:rPr lang="ja-JP" altLang="en-US" sz="3000" b="1" dirty="0">
                <a:solidFill>
                  <a:srgbClr val="17375E"/>
                </a:solidFill>
                <a:latin typeface="Meiryo UI" panose="020B0604030504040204" pitchFamily="50" charset="-128"/>
                <a:ea typeface="Meiryo UI" panose="020B0604030504040204" pitchFamily="50" charset="-128"/>
              </a:rPr>
              <a:t>日間入院した事例</a:t>
            </a:r>
            <a:endParaRPr lang="en-US" altLang="ja-JP" sz="3000" b="1" dirty="0">
              <a:solidFill>
                <a:srgbClr val="17375E"/>
              </a:solidFill>
              <a:latin typeface="Meiryo UI" panose="020B0604030504040204" pitchFamily="50" charset="-128"/>
              <a:ea typeface="Meiryo UI" panose="020B0604030504040204" pitchFamily="50" charset="-128"/>
            </a:endParaRPr>
          </a:p>
        </p:txBody>
      </p:sp>
      <p:grpSp>
        <p:nvGrpSpPr>
          <p:cNvPr id="13" name="グループ化 12">
            <a:extLst>
              <a:ext uri="{FF2B5EF4-FFF2-40B4-BE49-F238E27FC236}">
                <a16:creationId xmlns:a16="http://schemas.microsoft.com/office/drawing/2014/main" id="{75298C52-6535-4E28-B995-5861313D7E4D}"/>
              </a:ext>
            </a:extLst>
          </p:cNvPr>
          <p:cNvGrpSpPr/>
          <p:nvPr/>
        </p:nvGrpSpPr>
        <p:grpSpPr>
          <a:xfrm>
            <a:off x="205065" y="1283970"/>
            <a:ext cx="8624571" cy="5391467"/>
            <a:chOff x="205065" y="1283970"/>
            <a:chExt cx="8624571" cy="5391467"/>
          </a:xfrm>
        </p:grpSpPr>
        <p:grpSp>
          <p:nvGrpSpPr>
            <p:cNvPr id="11" name="グループ化 10">
              <a:extLst>
                <a:ext uri="{FF2B5EF4-FFF2-40B4-BE49-F238E27FC236}">
                  <a16:creationId xmlns:a16="http://schemas.microsoft.com/office/drawing/2014/main" id="{C5D1F213-FDA2-448C-8F30-C08D2FB8BB91}"/>
                </a:ext>
              </a:extLst>
            </p:cNvPr>
            <p:cNvGrpSpPr/>
            <p:nvPr/>
          </p:nvGrpSpPr>
          <p:grpSpPr>
            <a:xfrm>
              <a:off x="205065" y="1283970"/>
              <a:ext cx="8624571" cy="5391467"/>
              <a:chOff x="205065" y="1283970"/>
              <a:chExt cx="8624571" cy="5391467"/>
            </a:xfrm>
          </p:grpSpPr>
          <p:grpSp>
            <p:nvGrpSpPr>
              <p:cNvPr id="5" name="グループ化 4">
                <a:extLst>
                  <a:ext uri="{FF2B5EF4-FFF2-40B4-BE49-F238E27FC236}">
                    <a16:creationId xmlns:a16="http://schemas.microsoft.com/office/drawing/2014/main" id="{9B5B7FDD-9A6B-4C1A-9381-69CEA3011624}"/>
                  </a:ext>
                </a:extLst>
              </p:cNvPr>
              <p:cNvGrpSpPr/>
              <p:nvPr/>
            </p:nvGrpSpPr>
            <p:grpSpPr>
              <a:xfrm>
                <a:off x="445032" y="1283970"/>
                <a:ext cx="8384604" cy="3857153"/>
                <a:chOff x="445032" y="1254906"/>
                <a:chExt cx="8384604" cy="3857153"/>
              </a:xfrm>
            </p:grpSpPr>
            <p:sp>
              <p:nvSpPr>
                <p:cNvPr id="3" name="角丸四角形 2"/>
                <p:cNvSpPr/>
                <p:nvPr/>
              </p:nvSpPr>
              <p:spPr>
                <a:xfrm>
                  <a:off x="445032" y="1549986"/>
                  <a:ext cx="8384604" cy="3562073"/>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 name="楕円 3"/>
                <p:cNvSpPr/>
                <p:nvPr/>
              </p:nvSpPr>
              <p:spPr>
                <a:xfrm>
                  <a:off x="783092" y="1254906"/>
                  <a:ext cx="931403" cy="868578"/>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4400" b="1" dirty="0">
                      <a:latin typeface="Meiryo UI" panose="020B0604030504040204" pitchFamily="50" charset="-128"/>
                      <a:ea typeface="Meiryo UI" panose="020B0604030504040204" pitchFamily="50" charset="-128"/>
                    </a:rPr>
                    <a:t>－</a:t>
                  </a:r>
                  <a:endParaRPr kumimoji="1" lang="ja-JP" altLang="en-US" sz="4400" b="1" dirty="0">
                    <a:latin typeface="Meiryo UI" panose="020B0604030504040204" pitchFamily="50" charset="-128"/>
                    <a:ea typeface="Meiryo UI" panose="020B0604030504040204" pitchFamily="50" charset="-128"/>
                  </a:endParaRPr>
                </a:p>
              </p:txBody>
            </p:sp>
            <p:sp>
              <p:nvSpPr>
                <p:cNvPr id="6" name="テキスト ボックス 5"/>
                <p:cNvSpPr txBox="1"/>
                <p:nvPr/>
              </p:nvSpPr>
              <p:spPr>
                <a:xfrm>
                  <a:off x="1909702" y="1615653"/>
                  <a:ext cx="6138101" cy="1015663"/>
                </a:xfrm>
                <a:prstGeom prst="rect">
                  <a:avLst/>
                </a:prstGeom>
                <a:noFill/>
              </p:spPr>
              <p:txBody>
                <a:bodyPr wrap="square" rtlCol="0">
                  <a:spAutoFit/>
                </a:bodyPr>
                <a:lstStyle/>
                <a:p>
                  <a:r>
                    <a:rPr lang="ja-JP" altLang="en-US" sz="6000" b="1" dirty="0">
                      <a:solidFill>
                        <a:srgbClr val="FF5050"/>
                      </a:solidFill>
                      <a:latin typeface="Meiryo UI" panose="020B0604030504040204" pitchFamily="50" charset="-128"/>
                      <a:ea typeface="Meiryo UI" panose="020B0604030504040204" pitchFamily="50" charset="-128"/>
                    </a:rPr>
                    <a:t>①必要</a:t>
                  </a:r>
                  <a:r>
                    <a:rPr kumimoji="1" lang="ja-JP" altLang="en-US" sz="6000" b="1" dirty="0">
                      <a:solidFill>
                        <a:srgbClr val="FF5050"/>
                      </a:solidFill>
                      <a:latin typeface="Meiryo UI" panose="020B0604030504040204" pitchFamily="50" charset="-128"/>
                      <a:ea typeface="Meiryo UI" panose="020B0604030504040204" pitchFamily="50" charset="-128"/>
                    </a:rPr>
                    <a:t>となるお金</a:t>
                  </a:r>
                </a:p>
              </p:txBody>
            </p:sp>
            <p:sp>
              <p:nvSpPr>
                <p:cNvPr id="16" name="角丸四角形 15"/>
                <p:cNvSpPr/>
                <p:nvPr/>
              </p:nvSpPr>
              <p:spPr>
                <a:xfrm>
                  <a:off x="908291" y="2693651"/>
                  <a:ext cx="7460759" cy="2138394"/>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3600"/>
                </a:p>
              </p:txBody>
            </p:sp>
          </p:grpSp>
          <p:grpSp>
            <p:nvGrpSpPr>
              <p:cNvPr id="8" name="グループ化 7"/>
              <p:cNvGrpSpPr/>
              <p:nvPr/>
            </p:nvGrpSpPr>
            <p:grpSpPr>
              <a:xfrm>
                <a:off x="1714495" y="2818968"/>
                <a:ext cx="5848349" cy="1951319"/>
                <a:chOff x="2090266" y="2828309"/>
                <a:chExt cx="4904000" cy="1951319"/>
              </a:xfrm>
            </p:grpSpPr>
            <p:sp>
              <p:nvSpPr>
                <p:cNvPr id="7" name="テキスト ボックス 6"/>
                <p:cNvSpPr txBox="1"/>
                <p:nvPr/>
              </p:nvSpPr>
              <p:spPr>
                <a:xfrm>
                  <a:off x="2090266" y="2828311"/>
                  <a:ext cx="2919126" cy="1754326"/>
                </a:xfrm>
                <a:prstGeom prst="rect">
                  <a:avLst/>
                </a:prstGeom>
                <a:noFill/>
              </p:spPr>
              <p:txBody>
                <a:bodyPr wrap="square" rtlCol="0">
                  <a:spAutoFit/>
                </a:bodyPr>
                <a:lstStyle/>
                <a:p>
                  <a:r>
                    <a:rPr lang="ja-JP" altLang="en-US" sz="3600" dirty="0">
                      <a:solidFill>
                        <a:schemeClr val="bg1"/>
                      </a:solidFill>
                      <a:latin typeface="Meiryo UI" panose="020B0604030504040204" pitchFamily="50" charset="-128"/>
                      <a:ea typeface="Meiryo UI" panose="020B0604030504040204" pitchFamily="50" charset="-128"/>
                    </a:rPr>
                    <a:t>かかった医療費</a:t>
                  </a:r>
                  <a:endParaRPr kumimoji="1" lang="en-US" altLang="ja-JP" sz="3600" dirty="0">
                    <a:solidFill>
                      <a:schemeClr val="bg1"/>
                    </a:solidFill>
                    <a:latin typeface="Meiryo UI" panose="020B0604030504040204" pitchFamily="50" charset="-128"/>
                    <a:ea typeface="Meiryo UI" panose="020B0604030504040204" pitchFamily="50" charset="-128"/>
                  </a:endParaRPr>
                </a:p>
                <a:p>
                  <a:r>
                    <a:rPr lang="ja-JP" altLang="en-US" sz="3600" dirty="0">
                      <a:solidFill>
                        <a:schemeClr val="bg1"/>
                      </a:solidFill>
                      <a:latin typeface="Meiryo UI" panose="020B0604030504040204" pitchFamily="50" charset="-128"/>
                      <a:ea typeface="Meiryo UI" panose="020B0604030504040204" pitchFamily="50" charset="-128"/>
                    </a:rPr>
                    <a:t>その他</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7" name="テキスト ボックス 16"/>
                <p:cNvSpPr txBox="1"/>
                <p:nvPr/>
              </p:nvSpPr>
              <p:spPr>
                <a:xfrm>
                  <a:off x="4762958" y="2828309"/>
                  <a:ext cx="2231308" cy="1200329"/>
                </a:xfrm>
                <a:prstGeom prst="rect">
                  <a:avLst/>
                </a:prstGeom>
                <a:noFill/>
              </p:spPr>
              <p:txBody>
                <a:bodyPr wrap="square" rtlCol="0">
                  <a:spAutoFit/>
                </a:bodyPr>
                <a:lstStyle/>
                <a:p>
                  <a:pPr algn="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180</a:t>
                  </a:r>
                  <a:r>
                    <a:rPr kumimoji="1" lang="ja-JP" altLang="en-US" sz="3600" dirty="0">
                      <a:solidFill>
                        <a:schemeClr val="bg1"/>
                      </a:solidFill>
                      <a:latin typeface="Meiryo UI" panose="020B0604030504040204" pitchFamily="50" charset="-128"/>
                      <a:ea typeface="Meiryo UI" panose="020B0604030504040204" pitchFamily="50" charset="-128"/>
                    </a:rPr>
                    <a:t>万円</a:t>
                  </a:r>
                  <a:endParaRPr kumimoji="1" lang="en-US" altLang="ja-JP" sz="3600" dirty="0">
                    <a:solidFill>
                      <a:schemeClr val="bg1"/>
                    </a:solidFill>
                    <a:latin typeface="Meiryo UI" panose="020B0604030504040204" pitchFamily="50" charset="-128"/>
                    <a:ea typeface="Meiryo UI" panose="020B0604030504040204" pitchFamily="50" charset="-128"/>
                  </a:endParaRPr>
                </a:p>
                <a:p>
                  <a:pPr algn="r"/>
                  <a:r>
                    <a:rPr lang="ja-JP" altLang="en-US" sz="3600" dirty="0">
                      <a:solidFill>
                        <a:schemeClr val="bg1"/>
                      </a:solidFill>
                      <a:latin typeface="Meiryo UI" panose="020B0604030504040204" pitchFamily="50" charset="-128"/>
                      <a:ea typeface="Meiryo UI" panose="020B0604030504040204" pitchFamily="50" charset="-128"/>
                    </a:rPr>
                    <a:t>約</a:t>
                  </a:r>
                  <a:r>
                    <a:rPr lang="en-US" altLang="ja-JP" sz="3600" dirty="0">
                      <a:solidFill>
                        <a:schemeClr val="bg1"/>
                      </a:solidFill>
                      <a:latin typeface="Meiryo UI" panose="020B0604030504040204" pitchFamily="50" charset="-128"/>
                      <a:ea typeface="Meiryo UI" panose="020B0604030504040204" pitchFamily="50" charset="-128"/>
                    </a:rPr>
                    <a:t>8</a:t>
                  </a:r>
                  <a:r>
                    <a:rPr lang="ja-JP" altLang="en-US" sz="3600" dirty="0">
                      <a:solidFill>
                        <a:schemeClr val="bg1"/>
                      </a:solidFill>
                      <a:latin typeface="Meiryo UI" panose="020B0604030504040204" pitchFamily="50" charset="-128"/>
                      <a:ea typeface="Meiryo UI" panose="020B0604030504040204" pitchFamily="50" charset="-128"/>
                    </a:rPr>
                    <a:t>万円</a:t>
                  </a:r>
                  <a:endParaRPr kumimoji="1" lang="ja-JP" altLang="en-US" sz="3600" dirty="0">
                    <a:solidFill>
                      <a:schemeClr val="bg1"/>
                    </a:solidFill>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2090266" y="4133297"/>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20" name="テキスト ボックス 19"/>
                <p:cNvSpPr txBox="1"/>
                <p:nvPr/>
              </p:nvSpPr>
              <p:spPr>
                <a:xfrm>
                  <a:off x="4762958" y="4133296"/>
                  <a:ext cx="2217905"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188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grpSp>
          <p:sp>
            <p:nvSpPr>
              <p:cNvPr id="48" name="テキスト ボックス 47"/>
              <p:cNvSpPr txBox="1"/>
              <p:nvPr/>
            </p:nvSpPr>
            <p:spPr>
              <a:xfrm>
                <a:off x="205065" y="5475108"/>
                <a:ext cx="3965397" cy="1200329"/>
              </a:xfrm>
              <a:prstGeom prst="rect">
                <a:avLst/>
              </a:prstGeom>
              <a:noFill/>
            </p:spPr>
            <p:txBody>
              <a:bodyPr wrap="square" rtlCol="0">
                <a:spAutoFit/>
              </a:bodyPr>
              <a:lstStyle/>
              <a:p>
                <a:r>
                  <a:rPr lang="en-US" altLang="ja-JP" sz="2400" dirty="0">
                    <a:solidFill>
                      <a:srgbClr val="17375E"/>
                    </a:solidFill>
                    <a:latin typeface="Meiryo UI" panose="020B0604030504040204" pitchFamily="50" charset="-128"/>
                    <a:ea typeface="Meiryo UI" panose="020B0604030504040204" pitchFamily="50" charset="-128"/>
                  </a:rPr>
                  <a:t>※</a:t>
                </a:r>
                <a:r>
                  <a:rPr lang="ja-JP" altLang="en-US" sz="2400" dirty="0">
                    <a:solidFill>
                      <a:srgbClr val="17375E"/>
                    </a:solidFill>
                    <a:latin typeface="Meiryo UI" panose="020B0604030504040204" pitchFamily="50" charset="-128"/>
                    <a:ea typeface="Meiryo UI" panose="020B0604030504040204" pitchFamily="50" charset="-128"/>
                  </a:rPr>
                  <a:t>その他・・・入院中の衣類・日用品やお見舞いに来た家族の交通費・食費等</a:t>
                </a:r>
                <a:endParaRPr lang="en-US" altLang="ja-JP" sz="2400" dirty="0">
                  <a:solidFill>
                    <a:srgbClr val="17375E"/>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561347" y="5157933"/>
                <a:ext cx="5268288" cy="49244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r"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cxnSp>
          <p:nvCxnSpPr>
            <p:cNvPr id="23" name="直線コネクタ 22">
              <a:extLst>
                <a:ext uri="{FF2B5EF4-FFF2-40B4-BE49-F238E27FC236}">
                  <a16:creationId xmlns:a16="http://schemas.microsoft.com/office/drawing/2014/main" id="{EED98C7C-80C2-4B91-9A37-1AC965C6C72F}"/>
                </a:ext>
              </a:extLst>
            </p:cNvPr>
            <p:cNvCxnSpPr>
              <a:cxnSpLocks/>
            </p:cNvCxnSpPr>
            <p:nvPr/>
          </p:nvCxnSpPr>
          <p:spPr>
            <a:xfrm flipV="1">
              <a:off x="1569396" y="4033132"/>
              <a:ext cx="6279204" cy="39128"/>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grpSp>
      <p:sp>
        <p:nvSpPr>
          <p:cNvPr id="9" name="スライド番号プレースホルダー 8">
            <a:extLst>
              <a:ext uri="{FF2B5EF4-FFF2-40B4-BE49-F238E27FC236}">
                <a16:creationId xmlns:a16="http://schemas.microsoft.com/office/drawing/2014/main" id="{10BAEA1A-4757-4470-A169-E4894A0009A5}"/>
              </a:ext>
            </a:extLst>
          </p:cNvPr>
          <p:cNvSpPr>
            <a:spLocks noGrp="1"/>
          </p:cNvSpPr>
          <p:nvPr>
            <p:ph type="sldNum" sz="quarter" idx="12"/>
          </p:nvPr>
        </p:nvSpPr>
        <p:spPr/>
        <p:txBody>
          <a:bodyPr/>
          <a:lstStyle/>
          <a:p>
            <a:fld id="{E1D7E502-7D6F-49F2-8D91-33EB17385912}" type="slidenum">
              <a:rPr lang="ja-JP" altLang="en-US" smtClean="0"/>
              <a:pPr/>
              <a:t>21</a:t>
            </a:fld>
            <a:endParaRPr lang="ja-JP" altLang="en-US" dirty="0"/>
          </a:p>
        </p:txBody>
      </p:sp>
      <p:sp>
        <p:nvSpPr>
          <p:cNvPr id="12" name="正方形/長方形 11">
            <a:extLst>
              <a:ext uri="{FF2B5EF4-FFF2-40B4-BE49-F238E27FC236}">
                <a16:creationId xmlns:a16="http://schemas.microsoft.com/office/drawing/2014/main" id="{D01160AB-386D-7C02-3871-625D8B87AB29}"/>
              </a:ext>
            </a:extLst>
          </p:cNvPr>
          <p:cNvSpPr/>
          <p:nvPr/>
        </p:nvSpPr>
        <p:spPr>
          <a:xfrm>
            <a:off x="1004301" y="-557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ひつよう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D0842FE9-5E21-CDB8-8F72-69EB81C95A4E}"/>
              </a:ext>
            </a:extLst>
          </p:cNvPr>
          <p:cNvSpPr/>
          <p:nvPr/>
        </p:nvSpPr>
        <p:spPr>
          <a:xfrm>
            <a:off x="3066196" y="-557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かね</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6735942A-1071-3C21-BA39-EDD00D00D1E0}"/>
              </a:ext>
            </a:extLst>
          </p:cNvPr>
          <p:cNvSpPr/>
          <p:nvPr/>
        </p:nvSpPr>
        <p:spPr>
          <a:xfrm>
            <a:off x="3849819" y="-557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じれい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正方形/長方形 23">
            <a:extLst>
              <a:ext uri="{FF2B5EF4-FFF2-40B4-BE49-F238E27FC236}">
                <a16:creationId xmlns:a16="http://schemas.microsoft.com/office/drawing/2014/main" id="{2CE0D0EA-3C7F-BC60-CA09-2982799F041E}"/>
              </a:ext>
            </a:extLst>
          </p:cNvPr>
          <p:cNvSpPr/>
          <p:nvPr/>
        </p:nvSpPr>
        <p:spPr bwMode="gray">
          <a:xfrm>
            <a:off x="-403862"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あし</a:t>
            </a:r>
          </a:p>
        </p:txBody>
      </p:sp>
      <p:sp>
        <p:nvSpPr>
          <p:cNvPr id="25" name="正方形/長方形 24">
            <a:extLst>
              <a:ext uri="{FF2B5EF4-FFF2-40B4-BE49-F238E27FC236}">
                <a16:creationId xmlns:a16="http://schemas.microsoft.com/office/drawing/2014/main" id="{6D05994E-3CD5-40E8-9B22-73447F7188FF}"/>
              </a:ext>
            </a:extLst>
          </p:cNvPr>
          <p:cNvSpPr/>
          <p:nvPr/>
        </p:nvSpPr>
        <p:spPr bwMode="gray">
          <a:xfrm>
            <a:off x="508233"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こっせつ</a:t>
            </a:r>
          </a:p>
        </p:txBody>
      </p:sp>
      <p:sp>
        <p:nvSpPr>
          <p:cNvPr id="26" name="正方形/長方形 25">
            <a:extLst>
              <a:ext uri="{FF2B5EF4-FFF2-40B4-BE49-F238E27FC236}">
                <a16:creationId xmlns:a16="http://schemas.microsoft.com/office/drawing/2014/main" id="{61980214-2CAA-1781-7A12-458D38DD5C9D}"/>
              </a:ext>
            </a:extLst>
          </p:cNvPr>
          <p:cNvSpPr/>
          <p:nvPr/>
        </p:nvSpPr>
        <p:spPr bwMode="gray">
          <a:xfrm>
            <a:off x="1637459"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しゅじゅつ</a:t>
            </a:r>
          </a:p>
        </p:txBody>
      </p:sp>
      <p:sp>
        <p:nvSpPr>
          <p:cNvPr id="27" name="正方形/長方形 26">
            <a:extLst>
              <a:ext uri="{FF2B5EF4-FFF2-40B4-BE49-F238E27FC236}">
                <a16:creationId xmlns:a16="http://schemas.microsoft.com/office/drawing/2014/main" id="{BE214AB5-6B9C-4A1C-52C4-41CBB223CC15}"/>
              </a:ext>
            </a:extLst>
          </p:cNvPr>
          <p:cNvSpPr/>
          <p:nvPr/>
        </p:nvSpPr>
        <p:spPr bwMode="gray">
          <a:xfrm>
            <a:off x="2750437"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ひつよう</a:t>
            </a:r>
          </a:p>
        </p:txBody>
      </p:sp>
      <p:sp>
        <p:nvSpPr>
          <p:cNvPr id="28" name="正方形/長方形 27">
            <a:extLst>
              <a:ext uri="{FF2B5EF4-FFF2-40B4-BE49-F238E27FC236}">
                <a16:creationId xmlns:a16="http://schemas.microsoft.com/office/drawing/2014/main" id="{A282F711-33D6-AE95-37D7-AFA91B0FC9AE}"/>
              </a:ext>
            </a:extLst>
          </p:cNvPr>
          <p:cNvSpPr/>
          <p:nvPr/>
        </p:nvSpPr>
        <p:spPr bwMode="gray">
          <a:xfrm>
            <a:off x="5105241" y="665891"/>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にちかん</a:t>
            </a:r>
          </a:p>
        </p:txBody>
      </p:sp>
      <p:sp>
        <p:nvSpPr>
          <p:cNvPr id="29" name="正方形/長方形 28">
            <a:extLst>
              <a:ext uri="{FF2B5EF4-FFF2-40B4-BE49-F238E27FC236}">
                <a16:creationId xmlns:a16="http://schemas.microsoft.com/office/drawing/2014/main" id="{05EEF860-FBB7-502D-7469-7E55C2F59686}"/>
              </a:ext>
            </a:extLst>
          </p:cNvPr>
          <p:cNvSpPr/>
          <p:nvPr/>
        </p:nvSpPr>
        <p:spPr bwMode="gray">
          <a:xfrm>
            <a:off x="7240819"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じれい</a:t>
            </a:r>
          </a:p>
        </p:txBody>
      </p:sp>
      <p:sp>
        <p:nvSpPr>
          <p:cNvPr id="30" name="正方形/長方形 29">
            <a:extLst>
              <a:ext uri="{FF2B5EF4-FFF2-40B4-BE49-F238E27FC236}">
                <a16:creationId xmlns:a16="http://schemas.microsoft.com/office/drawing/2014/main" id="{49B3A084-219D-3AC8-28BA-9F5CEA384CF6}"/>
              </a:ext>
            </a:extLst>
          </p:cNvPr>
          <p:cNvSpPr/>
          <p:nvPr/>
        </p:nvSpPr>
        <p:spPr bwMode="gray">
          <a:xfrm>
            <a:off x="5945115" y="661424"/>
            <a:ext cx="2256461" cy="307777"/>
          </a:xfrm>
          <a:prstGeom prst="rect">
            <a:avLst/>
          </a:prstGeom>
        </p:spPr>
        <p:txBody>
          <a:bodyPr wrap="square">
            <a:spAutoFit/>
          </a:bodyPr>
          <a:lstStyle/>
          <a:p>
            <a:pPr algn="ctr">
              <a:spcBef>
                <a:spcPct val="50000"/>
              </a:spcBef>
              <a:defRPr/>
            </a:pPr>
            <a:r>
              <a:rPr lang="ja-JP" altLang="en-US" sz="14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p>
        </p:txBody>
      </p:sp>
      <p:sp>
        <p:nvSpPr>
          <p:cNvPr id="31" name="テキスト ボックス 30">
            <a:extLst>
              <a:ext uri="{FF2B5EF4-FFF2-40B4-BE49-F238E27FC236}">
                <a16:creationId xmlns:a16="http://schemas.microsoft.com/office/drawing/2014/main" id="{A8B558C2-6ADB-8596-A250-98CDD3B6A7F3}"/>
              </a:ext>
            </a:extLst>
          </p:cNvPr>
          <p:cNvSpPr txBox="1"/>
          <p:nvPr/>
        </p:nvSpPr>
        <p:spPr>
          <a:xfrm>
            <a:off x="3040507" y="1531000"/>
            <a:ext cx="1363714" cy="400110"/>
          </a:xfrm>
          <a:prstGeom prst="rect">
            <a:avLst/>
          </a:prstGeom>
          <a:noFill/>
        </p:spPr>
        <p:txBody>
          <a:bodyPr wrap="square" rtlCol="0">
            <a:spAutoFit/>
          </a:bodyPr>
          <a:lstStyle/>
          <a:p>
            <a:r>
              <a:rPr kumimoji="1" lang="ja-JP" altLang="en-US" sz="2000" b="1" dirty="0">
                <a:solidFill>
                  <a:srgbClr val="FF5050"/>
                </a:solidFill>
                <a:latin typeface="Meiryo UI" panose="020B0604030504040204" pitchFamily="50" charset="-128"/>
                <a:ea typeface="Meiryo UI" panose="020B0604030504040204" pitchFamily="50" charset="-128"/>
              </a:rPr>
              <a:t>ひつよう</a:t>
            </a:r>
          </a:p>
        </p:txBody>
      </p:sp>
      <p:sp>
        <p:nvSpPr>
          <p:cNvPr id="32" name="テキスト ボックス 31">
            <a:extLst>
              <a:ext uri="{FF2B5EF4-FFF2-40B4-BE49-F238E27FC236}">
                <a16:creationId xmlns:a16="http://schemas.microsoft.com/office/drawing/2014/main" id="{9F99F7FD-9AB9-4BC0-05B6-1E61FE389392}"/>
              </a:ext>
            </a:extLst>
          </p:cNvPr>
          <p:cNvSpPr txBox="1"/>
          <p:nvPr/>
        </p:nvSpPr>
        <p:spPr>
          <a:xfrm>
            <a:off x="6853634" y="1531000"/>
            <a:ext cx="1363714" cy="400110"/>
          </a:xfrm>
          <a:prstGeom prst="rect">
            <a:avLst/>
          </a:prstGeom>
          <a:noFill/>
        </p:spPr>
        <p:txBody>
          <a:bodyPr wrap="square" rtlCol="0">
            <a:spAutoFit/>
          </a:bodyPr>
          <a:lstStyle/>
          <a:p>
            <a:r>
              <a:rPr lang="ja-JP" altLang="en-US" sz="2000" b="1" dirty="0">
                <a:solidFill>
                  <a:srgbClr val="FF5050"/>
                </a:solidFill>
                <a:latin typeface="Meiryo UI" panose="020B0604030504040204" pitchFamily="50" charset="-128"/>
                <a:ea typeface="Meiryo UI" panose="020B0604030504040204" pitchFamily="50" charset="-128"/>
              </a:rPr>
              <a:t>かね</a:t>
            </a:r>
            <a:endParaRPr kumimoji="1" lang="ja-JP" altLang="en-US" sz="2000" b="1" dirty="0">
              <a:solidFill>
                <a:srgbClr val="FF5050"/>
              </a:solidFill>
              <a:latin typeface="Meiryo UI" panose="020B0604030504040204" pitchFamily="50" charset="-128"/>
              <a:ea typeface="Meiryo UI" panose="020B0604030504040204" pitchFamily="50" charset="-128"/>
            </a:endParaRPr>
          </a:p>
        </p:txBody>
      </p:sp>
      <p:sp>
        <p:nvSpPr>
          <p:cNvPr id="33" name="テキスト ボックス 32">
            <a:extLst>
              <a:ext uri="{FF2B5EF4-FFF2-40B4-BE49-F238E27FC236}">
                <a16:creationId xmlns:a16="http://schemas.microsoft.com/office/drawing/2014/main" id="{756308FC-1A71-804D-D4D4-8992E280B358}"/>
              </a:ext>
            </a:extLst>
          </p:cNvPr>
          <p:cNvSpPr txBox="1"/>
          <p:nvPr/>
        </p:nvSpPr>
        <p:spPr>
          <a:xfrm>
            <a:off x="3533062" y="2670333"/>
            <a:ext cx="4140000"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いりょうひ　　　　　　　　　やく　　　　　　　　　　 まんえん</a:t>
            </a:r>
          </a:p>
        </p:txBody>
      </p:sp>
      <p:sp>
        <p:nvSpPr>
          <p:cNvPr id="35" name="テキスト ボックス 34">
            <a:extLst>
              <a:ext uri="{FF2B5EF4-FFF2-40B4-BE49-F238E27FC236}">
                <a16:creationId xmlns:a16="http://schemas.microsoft.com/office/drawing/2014/main" id="{91B5D83B-F8B6-5040-53AA-A327829AFC76}"/>
              </a:ext>
            </a:extLst>
          </p:cNvPr>
          <p:cNvSpPr txBox="1"/>
          <p:nvPr/>
        </p:nvSpPr>
        <p:spPr>
          <a:xfrm>
            <a:off x="1916588" y="4632801"/>
            <a:ext cx="5760000" cy="307777"/>
          </a:xfrm>
          <a:prstGeom prst="rect">
            <a:avLst/>
          </a:prstGeom>
          <a:noFill/>
        </p:spPr>
        <p:txBody>
          <a:bodyPr wrap="square" rtlCol="0">
            <a:spAutoFit/>
          </a:bodyPr>
          <a:lstStyle/>
          <a:p>
            <a:r>
              <a:rPr lang="ja-JP" altLang="en-US" sz="1400" dirty="0">
                <a:solidFill>
                  <a:schemeClr val="bg1"/>
                </a:solidFill>
                <a:latin typeface="Meiryo UI" panose="020B0604030504040204" pitchFamily="50" charset="-128"/>
                <a:ea typeface="Meiryo UI" panose="020B0604030504040204" pitchFamily="50" charset="-128"/>
              </a:rPr>
              <a:t>ごうけい　　　　　　　　　　　　　　　　　　　　　　　やく　　　　　　　　　　　まんえん</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sp>
        <p:nvSpPr>
          <p:cNvPr id="37" name="テキスト ボックス 36">
            <a:extLst>
              <a:ext uri="{FF2B5EF4-FFF2-40B4-BE49-F238E27FC236}">
                <a16:creationId xmlns:a16="http://schemas.microsoft.com/office/drawing/2014/main" id="{1282A2E3-6D92-FDDA-F494-6F35DA14FF9B}"/>
              </a:ext>
            </a:extLst>
          </p:cNvPr>
          <p:cNvSpPr txBox="1"/>
          <p:nvPr/>
        </p:nvSpPr>
        <p:spPr>
          <a:xfrm>
            <a:off x="2578817" y="3224085"/>
            <a:ext cx="663548" cy="307777"/>
          </a:xfrm>
          <a:prstGeom prst="rect">
            <a:avLst/>
          </a:prstGeom>
          <a:noFill/>
        </p:spPr>
        <p:txBody>
          <a:bodyPr wrap="square" rtlCol="0">
            <a:spAutoFit/>
          </a:bodyPr>
          <a:lstStyle/>
          <a:p>
            <a:r>
              <a:rPr lang="ja-JP" altLang="en-US" sz="1400" dirty="0">
                <a:solidFill>
                  <a:schemeClr val="bg1"/>
                </a:solidFill>
                <a:latin typeface="Meiryo UI" panose="020B0604030504040204" pitchFamily="50" charset="-128"/>
                <a:ea typeface="Meiryo UI" panose="020B0604030504040204" pitchFamily="50" charset="-128"/>
              </a:rPr>
              <a:t>た</a:t>
            </a:r>
            <a:endParaRPr kumimoji="1" lang="ja-JP" altLang="en-US" sz="1400" dirty="0">
              <a:solidFill>
                <a:schemeClr val="bg1"/>
              </a:solidFill>
              <a:latin typeface="Meiryo UI" panose="020B0604030504040204" pitchFamily="50" charset="-128"/>
              <a:ea typeface="Meiryo UI" panose="020B0604030504040204" pitchFamily="50" charset="-128"/>
            </a:endParaRPr>
          </a:p>
        </p:txBody>
      </p:sp>
      <p:grpSp>
        <p:nvGrpSpPr>
          <p:cNvPr id="51" name="グループ化 50">
            <a:extLst>
              <a:ext uri="{FF2B5EF4-FFF2-40B4-BE49-F238E27FC236}">
                <a16:creationId xmlns:a16="http://schemas.microsoft.com/office/drawing/2014/main" id="{CB8883C6-9267-EFC5-0F8C-8C25A3D4E026}"/>
              </a:ext>
            </a:extLst>
          </p:cNvPr>
          <p:cNvGrpSpPr/>
          <p:nvPr/>
        </p:nvGrpSpPr>
        <p:grpSpPr>
          <a:xfrm>
            <a:off x="48059" y="5383279"/>
            <a:ext cx="4425644" cy="999811"/>
            <a:chOff x="48059" y="5383279"/>
            <a:chExt cx="4425644" cy="999811"/>
          </a:xfrm>
        </p:grpSpPr>
        <p:sp>
          <p:nvSpPr>
            <p:cNvPr id="39" name="正方形/長方形 38">
              <a:extLst>
                <a:ext uri="{FF2B5EF4-FFF2-40B4-BE49-F238E27FC236}">
                  <a16:creationId xmlns:a16="http://schemas.microsoft.com/office/drawing/2014/main" id="{DA94019B-A0A6-E89A-9F63-5391C0675AA8}"/>
                </a:ext>
              </a:extLst>
            </p:cNvPr>
            <p:cNvSpPr/>
            <p:nvPr/>
          </p:nvSpPr>
          <p:spPr bwMode="gray">
            <a:xfrm>
              <a:off x="692243" y="5383279"/>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た</a:t>
              </a:r>
            </a:p>
          </p:txBody>
        </p:sp>
        <p:sp>
          <p:nvSpPr>
            <p:cNvPr id="40" name="正方形/長方形 39">
              <a:extLst>
                <a:ext uri="{FF2B5EF4-FFF2-40B4-BE49-F238E27FC236}">
                  <a16:creationId xmlns:a16="http://schemas.microsoft.com/office/drawing/2014/main" id="{8A26F433-D650-B0C3-4ED3-DC61590ADC36}"/>
                </a:ext>
              </a:extLst>
            </p:cNvPr>
            <p:cNvSpPr/>
            <p:nvPr/>
          </p:nvSpPr>
          <p:spPr bwMode="gray">
            <a:xfrm>
              <a:off x="1648518" y="5383279"/>
              <a:ext cx="1334923"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にゅういんちゅう</a:t>
              </a:r>
            </a:p>
          </p:txBody>
        </p:sp>
        <p:sp>
          <p:nvSpPr>
            <p:cNvPr id="41" name="正方形/長方形 40">
              <a:extLst>
                <a:ext uri="{FF2B5EF4-FFF2-40B4-BE49-F238E27FC236}">
                  <a16:creationId xmlns:a16="http://schemas.microsoft.com/office/drawing/2014/main" id="{252707E0-E5A8-5779-EF92-B03AE0097E7F}"/>
                </a:ext>
              </a:extLst>
            </p:cNvPr>
            <p:cNvSpPr/>
            <p:nvPr/>
          </p:nvSpPr>
          <p:spPr bwMode="gray">
            <a:xfrm>
              <a:off x="2774219" y="5383279"/>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いるい</a:t>
              </a:r>
            </a:p>
          </p:txBody>
        </p:sp>
        <p:sp>
          <p:nvSpPr>
            <p:cNvPr id="42" name="正方形/長方形 41">
              <a:extLst>
                <a:ext uri="{FF2B5EF4-FFF2-40B4-BE49-F238E27FC236}">
                  <a16:creationId xmlns:a16="http://schemas.microsoft.com/office/drawing/2014/main" id="{6F1B9128-F1AE-9369-AE58-35C6429E6BB3}"/>
                </a:ext>
              </a:extLst>
            </p:cNvPr>
            <p:cNvSpPr/>
            <p:nvPr/>
          </p:nvSpPr>
          <p:spPr bwMode="gray">
            <a:xfrm>
              <a:off x="3375109" y="5383279"/>
              <a:ext cx="1098594"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にち</a:t>
              </a:r>
            </a:p>
          </p:txBody>
        </p:sp>
        <p:sp>
          <p:nvSpPr>
            <p:cNvPr id="43" name="正方形/長方形 42">
              <a:extLst>
                <a:ext uri="{FF2B5EF4-FFF2-40B4-BE49-F238E27FC236}">
                  <a16:creationId xmlns:a16="http://schemas.microsoft.com/office/drawing/2014/main" id="{261567DB-9BD9-3A3D-34C1-B9C51CDCA956}"/>
                </a:ext>
              </a:extLst>
            </p:cNvPr>
            <p:cNvSpPr/>
            <p:nvPr/>
          </p:nvSpPr>
          <p:spPr bwMode="gray">
            <a:xfrm>
              <a:off x="48059" y="5775692"/>
              <a:ext cx="1098594" cy="230832"/>
            </a:xfrm>
            <a:prstGeom prst="rect">
              <a:avLst/>
            </a:prstGeom>
          </p:spPr>
          <p:txBody>
            <a:bodyPr wrap="square">
              <a:spAutoFit/>
            </a:bodyPr>
            <a:lstStyle/>
            <a:p>
              <a:pPr algn="ctr">
                <a:spcBef>
                  <a:spcPct val="50000"/>
                </a:spcBef>
                <a:defRPr/>
              </a:pPr>
              <a:r>
                <a:rPr lang="ja-JP" altLang="en-US"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ようひん</a:t>
              </a:r>
            </a:p>
          </p:txBody>
        </p:sp>
        <p:sp>
          <p:nvSpPr>
            <p:cNvPr id="44" name="正方形/長方形 43">
              <a:extLst>
                <a:ext uri="{FF2B5EF4-FFF2-40B4-BE49-F238E27FC236}">
                  <a16:creationId xmlns:a16="http://schemas.microsoft.com/office/drawing/2014/main" id="{E645410B-3FCB-B35F-3C19-CBDB5B3DD390}"/>
                </a:ext>
              </a:extLst>
            </p:cNvPr>
            <p:cNvSpPr/>
            <p:nvPr/>
          </p:nvSpPr>
          <p:spPr bwMode="gray">
            <a:xfrm>
              <a:off x="1170199" y="5775692"/>
              <a:ext cx="1098594" cy="230832"/>
            </a:xfrm>
            <a:prstGeom prst="rect">
              <a:avLst/>
            </a:prstGeom>
          </p:spPr>
          <p:txBody>
            <a:bodyPr wrap="square">
              <a:spAutoFit/>
            </a:bodyPr>
            <a:lstStyle/>
            <a:p>
              <a:pPr algn="ctr">
                <a:spcBef>
                  <a:spcPct val="50000"/>
                </a:spcBef>
                <a:defRPr/>
              </a:pPr>
              <a:r>
                <a:rPr lang="ja-JP" altLang="en-US"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みま</a:t>
              </a:r>
              <a:endParaRPr lang="en-US" altLang="ja-JP"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5" name="正方形/長方形 44">
              <a:extLst>
                <a:ext uri="{FF2B5EF4-FFF2-40B4-BE49-F238E27FC236}">
                  <a16:creationId xmlns:a16="http://schemas.microsoft.com/office/drawing/2014/main" id="{51670CE9-2AEC-75F6-EA32-AAF6603EBEF5}"/>
                </a:ext>
              </a:extLst>
            </p:cNvPr>
            <p:cNvSpPr/>
            <p:nvPr/>
          </p:nvSpPr>
          <p:spPr bwMode="gray">
            <a:xfrm>
              <a:off x="2113902" y="5775692"/>
              <a:ext cx="1098594" cy="230832"/>
            </a:xfrm>
            <a:prstGeom prst="rect">
              <a:avLst/>
            </a:prstGeom>
          </p:spPr>
          <p:txBody>
            <a:bodyPr wrap="square">
              <a:spAutoFit/>
            </a:bodyPr>
            <a:lstStyle/>
            <a:p>
              <a:pPr algn="ctr">
                <a:spcBef>
                  <a:spcPct val="50000"/>
                </a:spcBef>
                <a:defRPr/>
              </a:pPr>
              <a:r>
                <a:rPr lang="ja-JP" altLang="en-US"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き</a:t>
              </a:r>
              <a:endParaRPr lang="en-US" altLang="ja-JP"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6" name="正方形/長方形 45">
              <a:extLst>
                <a:ext uri="{FF2B5EF4-FFF2-40B4-BE49-F238E27FC236}">
                  <a16:creationId xmlns:a16="http://schemas.microsoft.com/office/drawing/2014/main" id="{7D58478F-6B42-A159-2D37-390C324C6662}"/>
                </a:ext>
              </a:extLst>
            </p:cNvPr>
            <p:cNvSpPr/>
            <p:nvPr/>
          </p:nvSpPr>
          <p:spPr bwMode="gray">
            <a:xfrm>
              <a:off x="2819951" y="5775692"/>
              <a:ext cx="1098594" cy="230832"/>
            </a:xfrm>
            <a:prstGeom prst="rect">
              <a:avLst/>
            </a:prstGeom>
          </p:spPr>
          <p:txBody>
            <a:bodyPr wrap="square">
              <a:spAutoFit/>
            </a:bodyPr>
            <a:lstStyle/>
            <a:p>
              <a:pPr algn="ctr">
                <a:spcBef>
                  <a:spcPct val="50000"/>
                </a:spcBef>
                <a:defRPr/>
              </a:pPr>
              <a:r>
                <a:rPr lang="ja-JP" altLang="en-US"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かぞく</a:t>
              </a:r>
              <a:endParaRPr lang="en-US" altLang="ja-JP"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7" name="正方形/長方形 46">
              <a:extLst>
                <a:ext uri="{FF2B5EF4-FFF2-40B4-BE49-F238E27FC236}">
                  <a16:creationId xmlns:a16="http://schemas.microsoft.com/office/drawing/2014/main" id="{D69DE856-E82E-FDC0-3804-B49EE389D94A}"/>
                </a:ext>
              </a:extLst>
            </p:cNvPr>
            <p:cNvSpPr/>
            <p:nvPr/>
          </p:nvSpPr>
          <p:spPr bwMode="gray">
            <a:xfrm>
              <a:off x="219357" y="6152258"/>
              <a:ext cx="1098594" cy="230832"/>
            </a:xfrm>
            <a:prstGeom prst="rect">
              <a:avLst/>
            </a:prstGeom>
          </p:spPr>
          <p:txBody>
            <a:bodyPr wrap="square">
              <a:spAutoFit/>
            </a:bodyPr>
            <a:lstStyle/>
            <a:p>
              <a:pPr algn="ctr">
                <a:spcBef>
                  <a:spcPct val="50000"/>
                </a:spcBef>
                <a:defRPr/>
              </a:pPr>
              <a:r>
                <a:rPr lang="ja-JP" altLang="en-US"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こうつうひ</a:t>
              </a:r>
            </a:p>
          </p:txBody>
        </p:sp>
        <p:sp>
          <p:nvSpPr>
            <p:cNvPr id="50" name="正方形/長方形 49">
              <a:extLst>
                <a:ext uri="{FF2B5EF4-FFF2-40B4-BE49-F238E27FC236}">
                  <a16:creationId xmlns:a16="http://schemas.microsoft.com/office/drawing/2014/main" id="{4654BBE9-62C9-7BBC-7130-5E6EC5A301F9}"/>
                </a:ext>
              </a:extLst>
            </p:cNvPr>
            <p:cNvSpPr/>
            <p:nvPr/>
          </p:nvSpPr>
          <p:spPr bwMode="gray">
            <a:xfrm>
              <a:off x="1450970" y="6152258"/>
              <a:ext cx="1098594" cy="230832"/>
            </a:xfrm>
            <a:prstGeom prst="rect">
              <a:avLst/>
            </a:prstGeom>
          </p:spPr>
          <p:txBody>
            <a:bodyPr wrap="square">
              <a:spAutoFit/>
            </a:bodyPr>
            <a:lstStyle/>
            <a:p>
              <a:pPr>
                <a:spcBef>
                  <a:spcPct val="50000"/>
                </a:spcBef>
                <a:defRPr/>
              </a:pPr>
              <a:r>
                <a:rPr lang="ja-JP" altLang="en-US" sz="9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しょくひ　　など</a:t>
              </a:r>
            </a:p>
          </p:txBody>
        </p:sp>
      </p:grpSp>
      <p:sp>
        <p:nvSpPr>
          <p:cNvPr id="36" name="テキスト ボックス 35">
            <a:extLst>
              <a:ext uri="{FF2B5EF4-FFF2-40B4-BE49-F238E27FC236}">
                <a16:creationId xmlns:a16="http://schemas.microsoft.com/office/drawing/2014/main" id="{646B4E2D-DAF9-A3CC-92E7-BAB1EC908698}"/>
              </a:ext>
            </a:extLst>
          </p:cNvPr>
          <p:cNvSpPr txBox="1"/>
          <p:nvPr/>
        </p:nvSpPr>
        <p:spPr>
          <a:xfrm>
            <a:off x="5823360" y="3247731"/>
            <a:ext cx="1739484" cy="307777"/>
          </a:xfrm>
          <a:prstGeom prst="rect">
            <a:avLst/>
          </a:prstGeom>
          <a:noFill/>
        </p:spPr>
        <p:txBody>
          <a:bodyPr wrap="square" rtlCol="0">
            <a:spAutoFit/>
          </a:bodyPr>
          <a:lstStyle/>
          <a:p>
            <a:r>
              <a:rPr kumimoji="1" lang="ja-JP" altLang="en-US" sz="1400" dirty="0">
                <a:solidFill>
                  <a:schemeClr val="bg1"/>
                </a:solidFill>
                <a:latin typeface="Meiryo UI" panose="020B0604030504040204" pitchFamily="50" charset="-128"/>
                <a:ea typeface="Meiryo UI" panose="020B0604030504040204" pitchFamily="50" charset="-128"/>
              </a:rPr>
              <a:t>やく　　　　 まんえん</a:t>
            </a:r>
          </a:p>
        </p:txBody>
      </p:sp>
    </p:spTree>
    <p:extLst>
      <p:ext uri="{BB962C8B-B14F-4D97-AF65-F5344CB8AC3E}">
        <p14:creationId xmlns:p14="http://schemas.microsoft.com/office/powerpoint/2010/main" val="1790092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fade">
                                      <p:cBhvr>
                                        <p:cTn id="10" dur="500"/>
                                        <p:tgtEl>
                                          <p:spTgt spid="3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fade">
                                      <p:cBhvr>
                                        <p:cTn id="19" dur="500"/>
                                        <p:tgtEl>
                                          <p:spTgt spid="37"/>
                                        </p:tgtEl>
                                      </p:cBhvr>
                                    </p:animEffect>
                                  </p:childTnLst>
                                </p:cTn>
                              </p:par>
                              <p:par>
                                <p:cTn id="20" presetID="10" presetClass="entr" presetSubtype="0" fill="hold" nodeType="with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fade">
                                      <p:cBhvr>
                                        <p:cTn id="2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37" grpId="0"/>
      <p:bldP spid="3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5031" y="30760"/>
            <a:ext cx="869896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②入ってくるお金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8" name="テキスト ボックス 47"/>
          <p:cNvSpPr txBox="1"/>
          <p:nvPr/>
        </p:nvSpPr>
        <p:spPr>
          <a:xfrm>
            <a:off x="258348" y="4857072"/>
            <a:ext cx="8714201" cy="1754326"/>
          </a:xfrm>
          <a:prstGeom prst="rect">
            <a:avLst/>
          </a:prstGeom>
          <a:noFill/>
        </p:spPr>
        <p:txBody>
          <a:bodyPr wrap="square" rtlCol="0">
            <a:spAutoFit/>
          </a:bodyPr>
          <a:lstStyle/>
          <a:p>
            <a:r>
              <a:rPr lang="ja-JP" altLang="en-US" sz="3600" b="1" dirty="0">
                <a:solidFill>
                  <a:srgbClr val="17375E"/>
                </a:solidFill>
                <a:latin typeface="Meiryo UI" panose="020B0604030504040204" pitchFamily="50" charset="-128"/>
                <a:ea typeface="Meiryo UI" panose="020B0604030504040204" pitchFamily="50" charset="-128"/>
              </a:rPr>
              <a:t>ケガや病気で入院したときには、国などから受けられる公的保障として、</a:t>
            </a:r>
            <a:r>
              <a:rPr lang="ja-JP" altLang="en-US" sz="3600" b="1" dirty="0">
                <a:solidFill>
                  <a:srgbClr val="FF0000"/>
                </a:solidFill>
                <a:latin typeface="Meiryo UI" panose="020B0604030504040204" pitchFamily="50" charset="-128"/>
                <a:ea typeface="Meiryo UI" panose="020B0604030504040204" pitchFamily="50" charset="-128"/>
              </a:rPr>
              <a:t>「公的医療保険」</a:t>
            </a:r>
            <a:r>
              <a:rPr lang="ja-JP" altLang="en-US" sz="3600" b="1" dirty="0">
                <a:solidFill>
                  <a:srgbClr val="17375E"/>
                </a:solidFill>
                <a:latin typeface="Meiryo UI" panose="020B0604030504040204" pitchFamily="50" charset="-128"/>
                <a:ea typeface="Meiryo UI" panose="020B0604030504040204" pitchFamily="50" charset="-128"/>
              </a:rPr>
              <a:t>があります。</a:t>
            </a:r>
            <a:endParaRPr lang="en-US" altLang="ja-JP" sz="3600" b="1" dirty="0">
              <a:solidFill>
                <a:srgbClr val="17375E"/>
              </a:solidFill>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6951BDB4-F929-46C3-8B2D-526CC9614D61}"/>
              </a:ext>
            </a:extLst>
          </p:cNvPr>
          <p:cNvGrpSpPr/>
          <p:nvPr/>
        </p:nvGrpSpPr>
        <p:grpSpPr>
          <a:xfrm>
            <a:off x="445031" y="807450"/>
            <a:ext cx="9288488" cy="4340422"/>
            <a:chOff x="342900" y="807450"/>
            <a:chExt cx="9288488" cy="4340422"/>
          </a:xfrm>
        </p:grpSpPr>
        <p:sp>
          <p:nvSpPr>
            <p:cNvPr id="22" name="角丸四角形 21"/>
            <p:cNvSpPr/>
            <p:nvPr/>
          </p:nvSpPr>
          <p:spPr>
            <a:xfrm>
              <a:off x="342900" y="1121128"/>
              <a:ext cx="8420100" cy="3562073"/>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3" name="楕円 22"/>
            <p:cNvSpPr/>
            <p:nvPr/>
          </p:nvSpPr>
          <p:spPr>
            <a:xfrm>
              <a:off x="592031" y="807450"/>
              <a:ext cx="931403" cy="868578"/>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rPr>
                <a:t>＋</a:t>
              </a:r>
            </a:p>
          </p:txBody>
        </p:sp>
        <p:sp>
          <p:nvSpPr>
            <p:cNvPr id="24" name="テキスト ボックス 23"/>
            <p:cNvSpPr txBox="1"/>
            <p:nvPr/>
          </p:nvSpPr>
          <p:spPr>
            <a:xfrm>
              <a:off x="2061174" y="1120857"/>
              <a:ext cx="5842847" cy="1015663"/>
            </a:xfrm>
            <a:prstGeom prst="rect">
              <a:avLst/>
            </a:prstGeom>
            <a:noFill/>
          </p:spPr>
          <p:txBody>
            <a:bodyPr wrap="square" rtlCol="0">
              <a:spAutoFit/>
            </a:bodyPr>
            <a:lstStyle/>
            <a:p>
              <a:r>
                <a:rPr kumimoji="1" lang="ja-JP" altLang="en-US" sz="6000" b="1" dirty="0">
                  <a:solidFill>
                    <a:schemeClr val="accent1">
                      <a:lumMod val="75000"/>
                    </a:schemeClr>
                  </a:solidFill>
                  <a:latin typeface="Meiryo UI" panose="020B0604030504040204" pitchFamily="50" charset="-128"/>
                  <a:ea typeface="Meiryo UI" panose="020B0604030504040204" pitchFamily="50" charset="-128"/>
                </a:rPr>
                <a:t>②入ってくるお金</a:t>
              </a:r>
            </a:p>
          </p:txBody>
        </p:sp>
        <p:sp>
          <p:nvSpPr>
            <p:cNvPr id="25" name="角丸四角形 24"/>
            <p:cNvSpPr/>
            <p:nvPr/>
          </p:nvSpPr>
          <p:spPr>
            <a:xfrm>
              <a:off x="895351" y="2178014"/>
              <a:ext cx="7477125" cy="2260635"/>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6" name="テキスト ボックス 25"/>
            <p:cNvSpPr txBox="1"/>
            <p:nvPr/>
          </p:nvSpPr>
          <p:spPr>
            <a:xfrm>
              <a:off x="933449" y="2261002"/>
              <a:ext cx="4049149" cy="1200329"/>
            </a:xfrm>
            <a:prstGeom prst="rect">
              <a:avLst/>
            </a:prstGeom>
            <a:noFill/>
          </p:spPr>
          <p:txBody>
            <a:bodyPr wrap="square" rtlCol="0">
              <a:spAutoFit/>
            </a:bodyPr>
            <a:lstStyle/>
            <a:p>
              <a:pPr algn="ctr"/>
              <a:r>
                <a:rPr lang="ja-JP" altLang="en-US" sz="3600" dirty="0">
                  <a:solidFill>
                    <a:schemeClr val="bg1"/>
                  </a:solidFill>
                  <a:latin typeface="Meiryo UI" panose="020B0604030504040204" pitchFamily="50" charset="-128"/>
                  <a:ea typeface="Meiryo UI" panose="020B0604030504040204" pitchFamily="50" charset="-128"/>
                </a:rPr>
                <a:t>公的保障</a:t>
              </a:r>
              <a:endParaRPr lang="en-US" altLang="ja-JP" sz="3600" dirty="0">
                <a:solidFill>
                  <a:schemeClr val="bg1"/>
                </a:solidFill>
                <a:latin typeface="Meiryo UI" panose="020B0604030504040204" pitchFamily="50" charset="-128"/>
                <a:ea typeface="Meiryo UI" panose="020B0604030504040204" pitchFamily="50" charset="-128"/>
              </a:endParaRPr>
            </a:p>
            <a:p>
              <a:pPr algn="ctr"/>
              <a:r>
                <a:rPr kumimoji="1" lang="ja-JP" altLang="en-US" sz="3600" dirty="0">
                  <a:solidFill>
                    <a:schemeClr val="bg1"/>
                  </a:solidFill>
                  <a:latin typeface="Meiryo UI" panose="020B0604030504040204" pitchFamily="50" charset="-128"/>
                  <a:ea typeface="Meiryo UI" panose="020B0604030504040204" pitchFamily="50" charset="-128"/>
                </a:rPr>
                <a:t>（公的医療保険）</a:t>
              </a:r>
            </a:p>
          </p:txBody>
        </p:sp>
        <p:sp>
          <p:nvSpPr>
            <p:cNvPr id="27" name="テキスト ボックス 26"/>
            <p:cNvSpPr txBox="1"/>
            <p:nvPr/>
          </p:nvSpPr>
          <p:spPr>
            <a:xfrm>
              <a:off x="4788671" y="2629262"/>
              <a:ext cx="2688454" cy="646331"/>
            </a:xfrm>
            <a:prstGeom prst="rect">
              <a:avLst/>
            </a:prstGeom>
            <a:noFill/>
          </p:spPr>
          <p:txBody>
            <a:bodyPr wrap="square" rtlCol="0">
              <a:spAutoFit/>
            </a:bodyPr>
            <a:lstStyle/>
            <a:p>
              <a:pPr algn="r"/>
              <a:r>
                <a:rPr kumimoji="1" lang="ja-JP" altLang="en-US" sz="3600" dirty="0">
                  <a:solidFill>
                    <a:schemeClr val="bg1"/>
                  </a:solidFill>
                  <a:latin typeface="Meiryo UI" panose="020B0604030504040204" pitchFamily="50" charset="-128"/>
                  <a:ea typeface="Meiryo UI" panose="020B0604030504040204" pitchFamily="50" charset="-128"/>
                </a:rPr>
                <a:t>約</a:t>
              </a:r>
              <a:r>
                <a:rPr kumimoji="1" lang="en-US" altLang="ja-JP" sz="3600" dirty="0">
                  <a:solidFill>
                    <a:schemeClr val="bg1"/>
                  </a:solidFill>
                  <a:latin typeface="Meiryo UI" panose="020B0604030504040204" pitchFamily="50" charset="-128"/>
                  <a:ea typeface="Meiryo UI" panose="020B0604030504040204" pitchFamily="50" charset="-128"/>
                </a:rPr>
                <a:t>168</a:t>
              </a:r>
              <a:r>
                <a:rPr kumimoji="1" lang="ja-JP" altLang="en-US" sz="3600" dirty="0">
                  <a:solidFill>
                    <a:schemeClr val="bg1"/>
                  </a:solidFill>
                  <a:latin typeface="Meiryo UI" panose="020B0604030504040204" pitchFamily="50" charset="-128"/>
                  <a:ea typeface="Meiryo UI" panose="020B0604030504040204" pitchFamily="50" charset="-128"/>
                </a:rPr>
                <a:t>万円</a:t>
              </a:r>
            </a:p>
          </p:txBody>
        </p:sp>
        <p:cxnSp>
          <p:nvCxnSpPr>
            <p:cNvPr id="28" name="直線コネクタ 27"/>
            <p:cNvCxnSpPr>
              <a:cxnSpLocks/>
            </p:cNvCxnSpPr>
            <p:nvPr/>
          </p:nvCxnSpPr>
          <p:spPr>
            <a:xfrm flipV="1">
              <a:off x="1352550" y="3523732"/>
              <a:ext cx="6372225" cy="2328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9" name="テキスト ボックス 28"/>
            <p:cNvSpPr txBox="1"/>
            <p:nvPr/>
          </p:nvSpPr>
          <p:spPr>
            <a:xfrm>
              <a:off x="2115979" y="3654412"/>
              <a:ext cx="2919126" cy="646331"/>
            </a:xfrm>
            <a:prstGeom prst="rect">
              <a:avLst/>
            </a:prstGeom>
            <a:noFill/>
          </p:spPr>
          <p:txBody>
            <a:bodyPr wrap="square" rtlCol="0">
              <a:spAutoFit/>
            </a:bodyPr>
            <a:lstStyle/>
            <a:p>
              <a:r>
                <a:rPr kumimoji="1" lang="ja-JP" altLang="en-US" sz="3600" b="1" dirty="0">
                  <a:solidFill>
                    <a:schemeClr val="bg1"/>
                  </a:solidFill>
                  <a:latin typeface="Meiryo UI" panose="020B0604030504040204" pitchFamily="50" charset="-128"/>
                  <a:ea typeface="Meiryo UI" panose="020B0604030504040204" pitchFamily="50" charset="-128"/>
                </a:rPr>
                <a:t>合計</a:t>
              </a:r>
            </a:p>
          </p:txBody>
        </p:sp>
        <p:sp>
          <p:nvSpPr>
            <p:cNvPr id="30" name="テキスト ボックス 29"/>
            <p:cNvSpPr txBox="1"/>
            <p:nvPr/>
          </p:nvSpPr>
          <p:spPr>
            <a:xfrm>
              <a:off x="4755333" y="3658025"/>
              <a:ext cx="2755129" cy="646331"/>
            </a:xfrm>
            <a:prstGeom prst="rect">
              <a:avLst/>
            </a:prstGeom>
            <a:noFill/>
          </p:spPr>
          <p:txBody>
            <a:bodyPr wrap="square" rtlCol="0">
              <a:spAutoFit/>
            </a:bodyPr>
            <a:lstStyle/>
            <a:p>
              <a:pPr algn="r"/>
              <a:r>
                <a:rPr kumimoji="1" lang="ja-JP" altLang="en-US" sz="3600" b="1" u="sng" dirty="0">
                  <a:solidFill>
                    <a:schemeClr val="bg1"/>
                  </a:solidFill>
                  <a:latin typeface="Meiryo UI" panose="020B0604030504040204" pitchFamily="50" charset="-128"/>
                  <a:ea typeface="Meiryo UI" panose="020B0604030504040204" pitchFamily="50" charset="-128"/>
                </a:rPr>
                <a:t>約</a:t>
              </a:r>
              <a:r>
                <a:rPr kumimoji="1" lang="en-US" altLang="ja-JP" sz="3600" b="1" u="sng" dirty="0">
                  <a:solidFill>
                    <a:schemeClr val="bg1"/>
                  </a:solidFill>
                  <a:latin typeface="Meiryo UI" panose="020B0604030504040204" pitchFamily="50" charset="-128"/>
                  <a:ea typeface="Meiryo UI" panose="020B0604030504040204" pitchFamily="50" charset="-128"/>
                </a:rPr>
                <a:t>168</a:t>
              </a:r>
              <a:r>
                <a:rPr lang="ja-JP" altLang="en-US" sz="3600" b="1" u="sng" dirty="0">
                  <a:solidFill>
                    <a:schemeClr val="bg1"/>
                  </a:solidFill>
                  <a:latin typeface="Meiryo UI" panose="020B0604030504040204" pitchFamily="50" charset="-128"/>
                  <a:ea typeface="Meiryo UI" panose="020B0604030504040204" pitchFamily="50" charset="-128"/>
                </a:rPr>
                <a:t>万円</a:t>
              </a:r>
              <a:endParaRPr kumimoji="1" lang="ja-JP" altLang="en-US" sz="3600" b="1" u="sng" dirty="0">
                <a:solidFill>
                  <a:schemeClr val="bg1"/>
                </a:solidFill>
                <a:latin typeface="Meiryo UI" panose="020B0604030504040204" pitchFamily="50" charset="-128"/>
                <a:ea typeface="Meiryo UI" panose="020B0604030504040204" pitchFamily="50" charset="-128"/>
              </a:endParaRPr>
            </a:p>
          </p:txBody>
        </p:sp>
        <p:sp>
          <p:nvSpPr>
            <p:cNvPr id="15" name="テキスト ボックス 14"/>
            <p:cNvSpPr txBox="1"/>
            <p:nvPr/>
          </p:nvSpPr>
          <p:spPr>
            <a:xfrm>
              <a:off x="3828185" y="4655429"/>
              <a:ext cx="5803203" cy="49244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生命保険文化センター「医療保障ガイド」</a:t>
              </a:r>
              <a:r>
                <a:rPr lang="en-US" altLang="ja-JP" sz="1200" dirty="0">
                  <a:latin typeface="Meiryo UI" panose="020B0604030504040204" pitchFamily="50" charset="-128"/>
                  <a:ea typeface="Meiryo UI" panose="020B0604030504040204" pitchFamily="50" charset="-128"/>
                </a:rPr>
                <a:t>(2022</a:t>
              </a:r>
              <a:r>
                <a:rPr lang="ja-JP" altLang="en-US" sz="1200" dirty="0">
                  <a:latin typeface="Meiryo UI" panose="020B0604030504040204" pitchFamily="50" charset="-128"/>
                  <a:ea typeface="Meiryo UI" panose="020B0604030504040204" pitchFamily="50" charset="-128"/>
                </a:rPr>
                <a:t>年</a:t>
              </a:r>
              <a:r>
                <a:rPr lang="en-US" altLang="ja-JP" sz="1200" dirty="0">
                  <a:latin typeface="Meiryo UI" panose="020B0604030504040204" pitchFamily="50" charset="-128"/>
                  <a:ea typeface="Meiryo UI" panose="020B0604030504040204" pitchFamily="50" charset="-128"/>
                </a:rPr>
                <a:t>10</a:t>
              </a:r>
              <a:r>
                <a:rPr lang="ja-JP" altLang="en-US" sz="1200" dirty="0">
                  <a:latin typeface="Meiryo UI" panose="020B0604030504040204" pitchFamily="50" charset="-128"/>
                  <a:ea typeface="Meiryo UI" panose="020B0604030504040204" pitchFamily="50" charset="-128"/>
                </a:rPr>
                <a:t>月改訂版</a:t>
              </a:r>
              <a:r>
                <a:rPr lang="en-US" altLang="ja-JP" sz="1200" dirty="0">
                  <a:latin typeface="Meiryo UI" panose="020B0604030504040204" pitchFamily="50" charset="-128"/>
                  <a:ea typeface="Meiryo UI" panose="020B0604030504040204" pitchFamily="50" charset="-128"/>
                </a:rPr>
                <a:t>)</a:t>
              </a:r>
              <a:r>
                <a:rPr lang="ja-JP" altLang="en-US" sz="1200" dirty="0">
                  <a:latin typeface="Meiryo UI" panose="020B0604030504040204" pitchFamily="50" charset="-128"/>
                  <a:ea typeface="Meiryo UI" panose="020B0604030504040204" pitchFamily="50" charset="-128"/>
                </a:rPr>
                <a:t>をもとに作成</a:t>
              </a:r>
              <a:endParaRPr lang="en-US" altLang="ja-JP" sz="1200" dirty="0">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40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endParaRPr>
            </a:p>
          </p:txBody>
        </p:sp>
      </p:grpSp>
      <p:sp>
        <p:nvSpPr>
          <p:cNvPr id="3" name="スライド番号プレースホルダー 2">
            <a:extLst>
              <a:ext uri="{FF2B5EF4-FFF2-40B4-BE49-F238E27FC236}">
                <a16:creationId xmlns:a16="http://schemas.microsoft.com/office/drawing/2014/main" id="{69E2E8CE-546E-4E50-B9A7-125107C33349}"/>
              </a:ext>
            </a:extLst>
          </p:cNvPr>
          <p:cNvSpPr>
            <a:spLocks noGrp="1"/>
          </p:cNvSpPr>
          <p:nvPr>
            <p:ph type="sldNum" sz="quarter" idx="12"/>
          </p:nvPr>
        </p:nvSpPr>
        <p:spPr/>
        <p:txBody>
          <a:bodyPr/>
          <a:lstStyle/>
          <a:p>
            <a:fld id="{E1D7E502-7D6F-49F2-8D91-33EB17385912}" type="slidenum">
              <a:rPr lang="ja-JP" altLang="en-US" smtClean="0"/>
              <a:pPr/>
              <a:t>22</a:t>
            </a:fld>
            <a:endParaRPr lang="ja-JP" altLang="en-US" dirty="0"/>
          </a:p>
        </p:txBody>
      </p:sp>
      <p:sp>
        <p:nvSpPr>
          <p:cNvPr id="6" name="テキスト ボックス 5">
            <a:extLst>
              <a:ext uri="{FF2B5EF4-FFF2-40B4-BE49-F238E27FC236}">
                <a16:creationId xmlns:a16="http://schemas.microsoft.com/office/drawing/2014/main" id="{15EE42D5-E497-0F07-1AC5-261866F216B0}"/>
              </a:ext>
            </a:extLst>
          </p:cNvPr>
          <p:cNvSpPr txBox="1"/>
          <p:nvPr/>
        </p:nvSpPr>
        <p:spPr>
          <a:xfrm>
            <a:off x="369886" y="6525103"/>
            <a:ext cx="7120860" cy="276999"/>
          </a:xfrm>
          <a:prstGeom prst="rect">
            <a:avLst/>
          </a:prstGeom>
          <a:noFill/>
        </p:spPr>
        <p:txBody>
          <a:bodyPr wrap="none" rtlCol="0">
            <a:spAutoFit/>
          </a:bodyPr>
          <a:lstStyle/>
          <a:p>
            <a:r>
              <a:rPr kumimoji="1" lang="en-US" altLang="ja-JP" sz="1200" dirty="0">
                <a:latin typeface="Meiryo UI" panose="020B0604030504040204" pitchFamily="50" charset="-128"/>
                <a:ea typeface="Meiryo UI" panose="020B0604030504040204" pitchFamily="50" charset="-128"/>
              </a:rPr>
              <a:t>※</a:t>
            </a:r>
            <a:r>
              <a:rPr kumimoji="1" lang="ja-JP" altLang="en-US" sz="1200" dirty="0">
                <a:latin typeface="Meiryo UI" panose="020B0604030504040204" pitchFamily="50" charset="-128"/>
                <a:ea typeface="Meiryo UI" panose="020B0604030504040204" pitchFamily="50" charset="-128"/>
              </a:rPr>
              <a:t>実際は健康保険組合などから医療機関に支払われるもので、実際に高額な立替えが必要なわけではありません。</a:t>
            </a:r>
          </a:p>
        </p:txBody>
      </p:sp>
      <p:sp>
        <p:nvSpPr>
          <p:cNvPr id="4" name="正方形/長方形 3">
            <a:extLst>
              <a:ext uri="{FF2B5EF4-FFF2-40B4-BE49-F238E27FC236}">
                <a16:creationId xmlns:a16="http://schemas.microsoft.com/office/drawing/2014/main" id="{A530E9D0-9AD9-36BC-0194-B4085A2A4681}"/>
              </a:ext>
            </a:extLst>
          </p:cNvPr>
          <p:cNvSpPr/>
          <p:nvPr/>
        </p:nvSpPr>
        <p:spPr>
          <a:xfrm>
            <a:off x="928800" y="-7461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はい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8C3DED6F-4DCB-BE28-B918-679917F46BDB}"/>
              </a:ext>
            </a:extLst>
          </p:cNvPr>
          <p:cNvSpPr/>
          <p:nvPr/>
        </p:nvSpPr>
        <p:spPr>
          <a:xfrm>
            <a:off x="3617979" y="-7461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じれい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DC0ACEF7-488C-3309-26E9-197F6ADF498E}"/>
              </a:ext>
            </a:extLst>
          </p:cNvPr>
          <p:cNvSpPr/>
          <p:nvPr/>
        </p:nvSpPr>
        <p:spPr>
          <a:xfrm>
            <a:off x="2845177" y="-7461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かね</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2" name="グループ化 41">
            <a:extLst>
              <a:ext uri="{FF2B5EF4-FFF2-40B4-BE49-F238E27FC236}">
                <a16:creationId xmlns:a16="http://schemas.microsoft.com/office/drawing/2014/main" id="{CF316247-2A4D-DB6B-8C78-D3E59141AD1F}"/>
              </a:ext>
            </a:extLst>
          </p:cNvPr>
          <p:cNvGrpSpPr/>
          <p:nvPr/>
        </p:nvGrpSpPr>
        <p:grpSpPr>
          <a:xfrm>
            <a:off x="1028589" y="1072188"/>
            <a:ext cx="7138226" cy="3396346"/>
            <a:chOff x="1028589" y="1072188"/>
            <a:chExt cx="7138226" cy="3396346"/>
          </a:xfrm>
        </p:grpSpPr>
        <p:sp>
          <p:nvSpPr>
            <p:cNvPr id="9" name="テキスト ボックス 8">
              <a:extLst>
                <a:ext uri="{FF2B5EF4-FFF2-40B4-BE49-F238E27FC236}">
                  <a16:creationId xmlns:a16="http://schemas.microsoft.com/office/drawing/2014/main" id="{A5982EFB-2380-C04E-7C8A-51D974CFD6C3}"/>
                </a:ext>
              </a:extLst>
            </p:cNvPr>
            <p:cNvSpPr txBox="1"/>
            <p:nvPr/>
          </p:nvSpPr>
          <p:spPr>
            <a:xfrm>
              <a:off x="3093650" y="1072188"/>
              <a:ext cx="1058545" cy="338554"/>
            </a:xfrm>
            <a:prstGeom prst="rect">
              <a:avLst/>
            </a:prstGeom>
            <a:noFill/>
          </p:spPr>
          <p:txBody>
            <a:bodyPr wrap="square" rtlCol="0">
              <a:spAutoFit/>
            </a:bodyPr>
            <a:lstStyle/>
            <a:p>
              <a:r>
                <a:rPr lang="ja-JP" altLang="en-US" sz="1600" b="1" dirty="0">
                  <a:solidFill>
                    <a:schemeClr val="accent1">
                      <a:lumMod val="75000"/>
                    </a:schemeClr>
                  </a:solidFill>
                  <a:latin typeface="Meiryo UI" panose="020B0604030504040204" pitchFamily="50" charset="-128"/>
                  <a:ea typeface="Meiryo UI" panose="020B0604030504040204" pitchFamily="50" charset="-128"/>
                </a:rPr>
                <a:t>はい</a:t>
              </a:r>
              <a:endParaRPr kumimoji="1" lang="ja-JP" altLang="en-US" sz="1600" b="1" dirty="0">
                <a:solidFill>
                  <a:schemeClr val="accent1">
                    <a:lumMod val="75000"/>
                  </a:schemeClr>
                </a:solidFill>
                <a:latin typeface="Meiryo UI" panose="020B0604030504040204" pitchFamily="50" charset="-128"/>
                <a:ea typeface="Meiryo UI" panose="020B0604030504040204" pitchFamily="50" charset="-128"/>
              </a:endParaRPr>
            </a:p>
          </p:txBody>
        </p:sp>
        <p:sp>
          <p:nvSpPr>
            <p:cNvPr id="11" name="テキスト ボックス 10">
              <a:extLst>
                <a:ext uri="{FF2B5EF4-FFF2-40B4-BE49-F238E27FC236}">
                  <a16:creationId xmlns:a16="http://schemas.microsoft.com/office/drawing/2014/main" id="{6B8554DF-7BF9-7E5D-8C61-536954181545}"/>
                </a:ext>
              </a:extLst>
            </p:cNvPr>
            <p:cNvSpPr txBox="1"/>
            <p:nvPr/>
          </p:nvSpPr>
          <p:spPr>
            <a:xfrm>
              <a:off x="6713962" y="1072188"/>
              <a:ext cx="1058545" cy="338554"/>
            </a:xfrm>
            <a:prstGeom prst="rect">
              <a:avLst/>
            </a:prstGeom>
            <a:noFill/>
          </p:spPr>
          <p:txBody>
            <a:bodyPr wrap="square" rtlCol="0">
              <a:spAutoFit/>
            </a:bodyPr>
            <a:lstStyle/>
            <a:p>
              <a:r>
                <a:rPr kumimoji="1" lang="ja-JP" altLang="en-US" sz="1600" b="1" dirty="0">
                  <a:solidFill>
                    <a:schemeClr val="accent1">
                      <a:lumMod val="75000"/>
                    </a:schemeClr>
                  </a:solidFill>
                  <a:latin typeface="Meiryo UI" panose="020B0604030504040204" pitchFamily="50" charset="-128"/>
                  <a:ea typeface="Meiryo UI" panose="020B0604030504040204" pitchFamily="50" charset="-128"/>
                </a:rPr>
                <a:t>かね</a:t>
              </a:r>
            </a:p>
          </p:txBody>
        </p:sp>
        <p:sp>
          <p:nvSpPr>
            <p:cNvPr id="12" name="テキスト ボックス 11">
              <a:extLst>
                <a:ext uri="{FF2B5EF4-FFF2-40B4-BE49-F238E27FC236}">
                  <a16:creationId xmlns:a16="http://schemas.microsoft.com/office/drawing/2014/main" id="{913EB27E-6461-BE18-BE2A-625277B7FC89}"/>
                </a:ext>
              </a:extLst>
            </p:cNvPr>
            <p:cNvSpPr txBox="1"/>
            <p:nvPr/>
          </p:nvSpPr>
          <p:spPr>
            <a:xfrm>
              <a:off x="1028589" y="2144954"/>
              <a:ext cx="4049149" cy="275204"/>
            </a:xfrm>
            <a:prstGeom prst="rect">
              <a:avLst/>
            </a:prstGeom>
            <a:noFill/>
          </p:spPr>
          <p:txBody>
            <a:bodyPr wrap="square" rtlCol="0">
              <a:spAutoFit/>
            </a:bodyPr>
            <a:lstStyle/>
            <a:p>
              <a:pPr algn="ctr">
                <a:lnSpc>
                  <a:spcPct val="110000"/>
                </a:lnSpc>
              </a:pPr>
              <a:r>
                <a:rPr lang="ja-JP" altLang="en-US" sz="1200" dirty="0">
                  <a:solidFill>
                    <a:schemeClr val="bg1"/>
                  </a:solidFill>
                  <a:latin typeface="Meiryo UI" panose="020B0604030504040204" pitchFamily="50" charset="-128"/>
                  <a:ea typeface="Meiryo UI" panose="020B0604030504040204" pitchFamily="50" charset="-128"/>
                </a:rPr>
                <a:t>こうてきほしょう</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65F081B9-1417-F872-F3CF-BE7AFA6E5596}"/>
                </a:ext>
              </a:extLst>
            </p:cNvPr>
            <p:cNvSpPr txBox="1"/>
            <p:nvPr/>
          </p:nvSpPr>
          <p:spPr>
            <a:xfrm>
              <a:off x="1056063" y="3303985"/>
              <a:ext cx="4049149" cy="275204"/>
            </a:xfrm>
            <a:prstGeom prst="rect">
              <a:avLst/>
            </a:prstGeom>
            <a:noFill/>
          </p:spPr>
          <p:txBody>
            <a:bodyPr wrap="square" rtlCol="0">
              <a:spAutoFit/>
            </a:bodyPr>
            <a:lstStyle/>
            <a:p>
              <a:pPr algn="ctr">
                <a:lnSpc>
                  <a:spcPct val="110000"/>
                </a:lnSpc>
              </a:pPr>
              <a:r>
                <a:rPr lang="ja-JP" altLang="en-US" sz="1200" dirty="0">
                  <a:solidFill>
                    <a:schemeClr val="bg1"/>
                  </a:solidFill>
                  <a:latin typeface="Meiryo UI" panose="020B0604030504040204" pitchFamily="50" charset="-128"/>
                  <a:ea typeface="Meiryo UI" panose="020B0604030504040204" pitchFamily="50" charset="-128"/>
                </a:rPr>
                <a:t>こうてきいりょうほけん</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sp>
          <p:nvSpPr>
            <p:cNvPr id="14" name="テキスト ボックス 13">
              <a:extLst>
                <a:ext uri="{FF2B5EF4-FFF2-40B4-BE49-F238E27FC236}">
                  <a16:creationId xmlns:a16="http://schemas.microsoft.com/office/drawing/2014/main" id="{E9F4FFF7-F9DD-DB74-CBF8-51A746BB4590}"/>
                </a:ext>
              </a:extLst>
            </p:cNvPr>
            <p:cNvSpPr txBox="1"/>
            <p:nvPr/>
          </p:nvSpPr>
          <p:spPr>
            <a:xfrm>
              <a:off x="2437626" y="4191535"/>
              <a:ext cx="5364000" cy="276999"/>
            </a:xfrm>
            <a:prstGeom prst="rect">
              <a:avLst/>
            </a:prstGeom>
            <a:noFill/>
          </p:spPr>
          <p:txBody>
            <a:bodyPr wrap="square" rtlCol="0">
              <a:spAutoFit/>
            </a:bodyPr>
            <a:lstStyle/>
            <a:p>
              <a:r>
                <a:rPr lang="ja-JP" altLang="en-US" sz="1200" b="1" dirty="0">
                  <a:solidFill>
                    <a:schemeClr val="bg1"/>
                  </a:solidFill>
                  <a:latin typeface="Meiryo UI" panose="020B0604030504040204" pitchFamily="50" charset="-128"/>
                  <a:ea typeface="Meiryo UI" panose="020B0604030504040204" pitchFamily="50" charset="-128"/>
                </a:rPr>
                <a:t>ごうけい　　　　　　　　　　　　　　　　　　　　　　　やく　　　　　　　　　　　　まんえん</a:t>
              </a:r>
              <a:endParaRPr kumimoji="1" lang="ja-JP" altLang="en-US" sz="1200" b="1" dirty="0">
                <a:solidFill>
                  <a:schemeClr val="bg1"/>
                </a:solidFill>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FF26F9DF-94F5-DDE2-5649-0FA1FC3A4CF4}"/>
                </a:ext>
              </a:extLst>
            </p:cNvPr>
            <p:cNvSpPr txBox="1"/>
            <p:nvPr/>
          </p:nvSpPr>
          <p:spPr>
            <a:xfrm>
              <a:off x="5286815" y="2523434"/>
              <a:ext cx="2880000" cy="275204"/>
            </a:xfrm>
            <a:prstGeom prst="rect">
              <a:avLst/>
            </a:prstGeom>
            <a:noFill/>
          </p:spPr>
          <p:txBody>
            <a:bodyPr wrap="square" rtlCol="0">
              <a:spAutoFit/>
            </a:bodyPr>
            <a:lstStyle/>
            <a:p>
              <a:pPr>
                <a:lnSpc>
                  <a:spcPct val="110000"/>
                </a:lnSpc>
              </a:pPr>
              <a:r>
                <a:rPr lang="ja-JP" altLang="en-US" sz="1200" dirty="0">
                  <a:solidFill>
                    <a:schemeClr val="bg1"/>
                  </a:solidFill>
                  <a:latin typeface="Meiryo UI" panose="020B0604030504040204" pitchFamily="50" charset="-128"/>
                  <a:ea typeface="Meiryo UI" panose="020B0604030504040204" pitchFamily="50" charset="-128"/>
                </a:rPr>
                <a:t>やく　　　　　　　　　　　　まんえん</a:t>
              </a:r>
              <a:endParaRPr kumimoji="1" lang="ja-JP" altLang="en-US" sz="1200" dirty="0">
                <a:solidFill>
                  <a:schemeClr val="bg1"/>
                </a:solidFill>
                <a:latin typeface="Meiryo UI" panose="020B0604030504040204" pitchFamily="50" charset="-128"/>
                <a:ea typeface="Meiryo UI" panose="020B0604030504040204" pitchFamily="50" charset="-128"/>
              </a:endParaRPr>
            </a:p>
          </p:txBody>
        </p:sp>
      </p:grpSp>
      <p:grpSp>
        <p:nvGrpSpPr>
          <p:cNvPr id="32" name="グループ化 31">
            <a:extLst>
              <a:ext uri="{FF2B5EF4-FFF2-40B4-BE49-F238E27FC236}">
                <a16:creationId xmlns:a16="http://schemas.microsoft.com/office/drawing/2014/main" id="{592B7F85-144E-433E-DF61-389BE285ABE5}"/>
              </a:ext>
            </a:extLst>
          </p:cNvPr>
          <p:cNvGrpSpPr/>
          <p:nvPr/>
        </p:nvGrpSpPr>
        <p:grpSpPr>
          <a:xfrm>
            <a:off x="796702" y="4799253"/>
            <a:ext cx="8658262" cy="788449"/>
            <a:chOff x="796702" y="4799253"/>
            <a:chExt cx="8658262" cy="788449"/>
          </a:xfrm>
        </p:grpSpPr>
        <p:sp>
          <p:nvSpPr>
            <p:cNvPr id="17" name="正方形/長方形 16">
              <a:extLst>
                <a:ext uri="{FF2B5EF4-FFF2-40B4-BE49-F238E27FC236}">
                  <a16:creationId xmlns:a16="http://schemas.microsoft.com/office/drawing/2014/main" id="{95177E3B-37D8-FC98-19F1-4F782CCE1C7B}"/>
                </a:ext>
              </a:extLst>
            </p:cNvPr>
            <p:cNvSpPr/>
            <p:nvPr/>
          </p:nvSpPr>
          <p:spPr bwMode="gray">
            <a:xfrm>
              <a:off x="796702" y="479925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びょうき</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8" name="正方形/長方形 17">
              <a:extLst>
                <a:ext uri="{FF2B5EF4-FFF2-40B4-BE49-F238E27FC236}">
                  <a16:creationId xmlns:a16="http://schemas.microsoft.com/office/drawing/2014/main" id="{3EF1D28E-E2F1-BF43-17CC-893EECC02C90}"/>
                </a:ext>
              </a:extLst>
            </p:cNvPr>
            <p:cNvSpPr/>
            <p:nvPr/>
          </p:nvSpPr>
          <p:spPr bwMode="gray">
            <a:xfrm>
              <a:off x="2163305" y="479925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にゅういん</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9" name="正方形/長方形 18">
              <a:extLst>
                <a:ext uri="{FF2B5EF4-FFF2-40B4-BE49-F238E27FC236}">
                  <a16:creationId xmlns:a16="http://schemas.microsoft.com/office/drawing/2014/main" id="{35A67BF7-1946-1491-B235-6245BDC9D28A}"/>
                </a:ext>
              </a:extLst>
            </p:cNvPr>
            <p:cNvSpPr/>
            <p:nvPr/>
          </p:nvSpPr>
          <p:spPr bwMode="gray">
            <a:xfrm>
              <a:off x="5272461" y="479925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くに</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0" name="正方形/長方形 19">
              <a:extLst>
                <a:ext uri="{FF2B5EF4-FFF2-40B4-BE49-F238E27FC236}">
                  <a16:creationId xmlns:a16="http://schemas.microsoft.com/office/drawing/2014/main" id="{DDC5E375-81C4-3819-F282-08D54BFDC651}"/>
                </a:ext>
              </a:extLst>
            </p:cNvPr>
            <p:cNvSpPr/>
            <p:nvPr/>
          </p:nvSpPr>
          <p:spPr bwMode="gray">
            <a:xfrm>
              <a:off x="7198503" y="4799253"/>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1" name="正方形/長方形 20">
              <a:extLst>
                <a:ext uri="{FF2B5EF4-FFF2-40B4-BE49-F238E27FC236}">
                  <a16:creationId xmlns:a16="http://schemas.microsoft.com/office/drawing/2014/main" id="{55CFA7B8-B996-8B1C-8389-AD10EAD11BF6}"/>
                </a:ext>
              </a:extLst>
            </p:cNvPr>
            <p:cNvSpPr/>
            <p:nvPr/>
          </p:nvSpPr>
          <p:spPr bwMode="gray">
            <a:xfrm>
              <a:off x="1625565" y="5326092"/>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こうてきほしょう</a:t>
              </a:r>
              <a:endParaRPr lang="en-US" altLang="ja-JP" sz="11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31" name="正方形/長方形 30">
              <a:extLst>
                <a:ext uri="{FF2B5EF4-FFF2-40B4-BE49-F238E27FC236}">
                  <a16:creationId xmlns:a16="http://schemas.microsoft.com/office/drawing/2014/main" id="{D4CC5E9D-4A27-CBF5-B62C-606032ADE792}"/>
                </a:ext>
              </a:extLst>
            </p:cNvPr>
            <p:cNvSpPr/>
            <p:nvPr/>
          </p:nvSpPr>
          <p:spPr bwMode="gray">
            <a:xfrm>
              <a:off x="5481690" y="5326092"/>
              <a:ext cx="2256461" cy="261610"/>
            </a:xfrm>
            <a:prstGeom prst="rect">
              <a:avLst/>
            </a:prstGeom>
          </p:spPr>
          <p:txBody>
            <a:bodyPr wrap="square">
              <a:spAutoFit/>
            </a:bodyPr>
            <a:lstStyle/>
            <a:p>
              <a:pPr algn="ctr">
                <a:spcBef>
                  <a:spcPct val="50000"/>
                </a:spcBef>
                <a:defRPr/>
              </a:pPr>
              <a:r>
                <a:rPr lang="ja-JP" altLang="en-US" sz="1100" b="1" dirty="0">
                  <a:ln w="18415" cmpd="sng">
                    <a:noFill/>
                    <a:prstDash val="solid"/>
                  </a:ln>
                  <a:solidFill>
                    <a:srgbClr val="FF0000"/>
                  </a:solidFill>
                  <a:latin typeface="Meiryo UI" panose="020B0604030504040204" pitchFamily="50" charset="-128"/>
                  <a:ea typeface="Meiryo UI" panose="020B0604030504040204" pitchFamily="50" charset="-128"/>
                  <a:cs typeface="ヒラギノ角ゴ Std W8"/>
                </a:rPr>
                <a:t>こうてきいりょうほけん</a:t>
              </a:r>
              <a:endParaRPr lang="en-US" altLang="ja-JP" sz="1100" b="1" dirty="0">
                <a:ln w="18415" cmpd="sng">
                  <a:noFill/>
                  <a:prstDash val="solid"/>
                </a:ln>
                <a:solidFill>
                  <a:srgbClr val="FF0000"/>
                </a:solidFill>
                <a:latin typeface="Meiryo UI" panose="020B0604030504040204" pitchFamily="50" charset="-128"/>
                <a:ea typeface="Meiryo UI" panose="020B0604030504040204" pitchFamily="50" charset="-128"/>
                <a:cs typeface="ヒラギノ角ゴ Std W8"/>
              </a:endParaRPr>
            </a:p>
          </p:txBody>
        </p:sp>
      </p:grpSp>
      <p:grpSp>
        <p:nvGrpSpPr>
          <p:cNvPr id="33" name="グループ化 32">
            <a:extLst>
              <a:ext uri="{FF2B5EF4-FFF2-40B4-BE49-F238E27FC236}">
                <a16:creationId xmlns:a16="http://schemas.microsoft.com/office/drawing/2014/main" id="{BBD70F9A-1513-6F64-F78C-702F2A214BA7}"/>
              </a:ext>
            </a:extLst>
          </p:cNvPr>
          <p:cNvGrpSpPr/>
          <p:nvPr/>
        </p:nvGrpSpPr>
        <p:grpSpPr>
          <a:xfrm>
            <a:off x="103867" y="6362061"/>
            <a:ext cx="6599187" cy="379415"/>
            <a:chOff x="103867" y="6362061"/>
            <a:chExt cx="6599187" cy="379415"/>
          </a:xfrm>
        </p:grpSpPr>
        <p:sp>
          <p:nvSpPr>
            <p:cNvPr id="34" name="正方形/長方形 33">
              <a:extLst>
                <a:ext uri="{FF2B5EF4-FFF2-40B4-BE49-F238E27FC236}">
                  <a16:creationId xmlns:a16="http://schemas.microsoft.com/office/drawing/2014/main" id="{BEDF89F1-2003-0465-72B9-32A78C7EEE43}"/>
                </a:ext>
              </a:extLst>
            </p:cNvPr>
            <p:cNvSpPr/>
            <p:nvPr/>
          </p:nvSpPr>
          <p:spPr>
            <a:xfrm>
              <a:off x="103867" y="636995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じっさい</a:t>
              </a:r>
              <a:endParaRPr kumimoji="1" lang="ja-JP" altLang="en-US" sz="1000" dirty="0">
                <a:solidFill>
                  <a:schemeClr val="tx1"/>
                </a:solidFill>
              </a:endParaRPr>
            </a:p>
          </p:txBody>
        </p:sp>
        <p:sp>
          <p:nvSpPr>
            <p:cNvPr id="35" name="正方形/長方形 34">
              <a:extLst>
                <a:ext uri="{FF2B5EF4-FFF2-40B4-BE49-F238E27FC236}">
                  <a16:creationId xmlns:a16="http://schemas.microsoft.com/office/drawing/2014/main" id="{59008378-4395-390D-9B36-7C0E1016AF18}"/>
                </a:ext>
              </a:extLst>
            </p:cNvPr>
            <p:cNvSpPr/>
            <p:nvPr/>
          </p:nvSpPr>
          <p:spPr>
            <a:xfrm>
              <a:off x="694162" y="6366876"/>
              <a:ext cx="16862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rPr>
                <a:t>けんこうほけんくみあい</a:t>
              </a:r>
            </a:p>
          </p:txBody>
        </p:sp>
        <p:sp>
          <p:nvSpPr>
            <p:cNvPr id="36" name="正方形/長方形 35">
              <a:extLst>
                <a:ext uri="{FF2B5EF4-FFF2-40B4-BE49-F238E27FC236}">
                  <a16:creationId xmlns:a16="http://schemas.microsoft.com/office/drawing/2014/main" id="{76F4DC5B-D92C-2233-737B-DBFFFDB43A78}"/>
                </a:ext>
              </a:extLst>
            </p:cNvPr>
            <p:cNvSpPr/>
            <p:nvPr/>
          </p:nvSpPr>
          <p:spPr>
            <a:xfrm>
              <a:off x="1888388" y="6379711"/>
              <a:ext cx="16862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rPr>
                <a:t>いりょうきかん</a:t>
              </a:r>
            </a:p>
          </p:txBody>
        </p:sp>
        <p:sp>
          <p:nvSpPr>
            <p:cNvPr id="37" name="正方形/長方形 36">
              <a:extLst>
                <a:ext uri="{FF2B5EF4-FFF2-40B4-BE49-F238E27FC236}">
                  <a16:creationId xmlns:a16="http://schemas.microsoft.com/office/drawing/2014/main" id="{CFD208BE-A4C2-F712-9458-50416A800525}"/>
                </a:ext>
              </a:extLst>
            </p:cNvPr>
            <p:cNvSpPr/>
            <p:nvPr/>
          </p:nvSpPr>
          <p:spPr>
            <a:xfrm>
              <a:off x="2469760" y="6379711"/>
              <a:ext cx="16862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rPr>
                <a:t>しはら</a:t>
              </a:r>
            </a:p>
          </p:txBody>
        </p:sp>
        <p:sp>
          <p:nvSpPr>
            <p:cNvPr id="38" name="正方形/長方形 37">
              <a:extLst>
                <a:ext uri="{FF2B5EF4-FFF2-40B4-BE49-F238E27FC236}">
                  <a16:creationId xmlns:a16="http://schemas.microsoft.com/office/drawing/2014/main" id="{79A218E2-230B-2D76-6052-505942485194}"/>
                </a:ext>
              </a:extLst>
            </p:cNvPr>
            <p:cNvSpPr/>
            <p:nvPr/>
          </p:nvSpPr>
          <p:spPr>
            <a:xfrm>
              <a:off x="3606281" y="6379711"/>
              <a:ext cx="16862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rPr>
                <a:t>じっさい</a:t>
              </a:r>
            </a:p>
          </p:txBody>
        </p:sp>
        <p:sp>
          <p:nvSpPr>
            <p:cNvPr id="39" name="正方形/長方形 38">
              <a:extLst>
                <a:ext uri="{FF2B5EF4-FFF2-40B4-BE49-F238E27FC236}">
                  <a16:creationId xmlns:a16="http://schemas.microsoft.com/office/drawing/2014/main" id="{3B34C88C-4906-C539-C640-91267A6A5710}"/>
                </a:ext>
              </a:extLst>
            </p:cNvPr>
            <p:cNvSpPr/>
            <p:nvPr/>
          </p:nvSpPr>
          <p:spPr>
            <a:xfrm>
              <a:off x="4053774" y="6362061"/>
              <a:ext cx="16862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rPr>
                <a:t>こうがく</a:t>
              </a:r>
            </a:p>
          </p:txBody>
        </p:sp>
        <p:sp>
          <p:nvSpPr>
            <p:cNvPr id="40" name="正方形/長方形 39">
              <a:extLst>
                <a:ext uri="{FF2B5EF4-FFF2-40B4-BE49-F238E27FC236}">
                  <a16:creationId xmlns:a16="http://schemas.microsoft.com/office/drawing/2014/main" id="{498ADD8A-2E28-2834-69BB-A0BBAC272BD2}"/>
                </a:ext>
              </a:extLst>
            </p:cNvPr>
            <p:cNvSpPr/>
            <p:nvPr/>
          </p:nvSpPr>
          <p:spPr>
            <a:xfrm>
              <a:off x="4465227" y="6368502"/>
              <a:ext cx="16862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rPr>
                <a:t>たてか</a:t>
              </a:r>
            </a:p>
          </p:txBody>
        </p:sp>
        <p:sp>
          <p:nvSpPr>
            <p:cNvPr id="41" name="正方形/長方形 40">
              <a:extLst>
                <a:ext uri="{FF2B5EF4-FFF2-40B4-BE49-F238E27FC236}">
                  <a16:creationId xmlns:a16="http://schemas.microsoft.com/office/drawing/2014/main" id="{B77164CF-7043-B555-9E61-960A1A5A8204}"/>
                </a:ext>
              </a:extLst>
            </p:cNvPr>
            <p:cNvSpPr/>
            <p:nvPr/>
          </p:nvSpPr>
          <p:spPr>
            <a:xfrm>
              <a:off x="5016829" y="6368502"/>
              <a:ext cx="168622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rPr>
                <a:t>ひつよう</a:t>
              </a:r>
            </a:p>
          </p:txBody>
        </p:sp>
      </p:grpSp>
    </p:spTree>
    <p:extLst>
      <p:ext uri="{BB962C8B-B14F-4D97-AF65-F5344CB8AC3E}">
        <p14:creationId xmlns:p14="http://schemas.microsoft.com/office/powerpoint/2010/main" val="2400647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par>
                                <p:cTn id="16" presetID="1"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childTnLst>
                                </p:cTn>
                              </p:par>
                              <p:par>
                                <p:cTn id="20" presetID="10" presetClass="entr" presetSubtype="0"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500"/>
                                        <p:tgtEl>
                                          <p:spTgt spid="32"/>
                                        </p:tgtEl>
                                      </p:cBhvr>
                                    </p:animEffect>
                                  </p:childTnLst>
                                </p:cTn>
                              </p:par>
                              <p:par>
                                <p:cTn id="23" presetID="10" presetClass="entr" presetSubtype="0" fill="hold" nodeType="with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fade">
                                      <p:cBhvr>
                                        <p:cTn id="2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a:extLst>
              <a:ext uri="{FF2B5EF4-FFF2-40B4-BE49-F238E27FC236}">
                <a16:creationId xmlns:a16="http://schemas.microsoft.com/office/drawing/2014/main" id="{5292350D-C4E7-40A1-A060-1D9F48DA2ED6}"/>
              </a:ext>
            </a:extLst>
          </p:cNvPr>
          <p:cNvGrpSpPr/>
          <p:nvPr/>
        </p:nvGrpSpPr>
        <p:grpSpPr>
          <a:xfrm>
            <a:off x="826998" y="5373227"/>
            <a:ext cx="7086404" cy="1312814"/>
            <a:chOff x="1346527" y="5320394"/>
            <a:chExt cx="7086404" cy="1312814"/>
          </a:xfrm>
        </p:grpSpPr>
        <p:sp>
          <p:nvSpPr>
            <p:cNvPr id="38" name="角丸四角形 37"/>
            <p:cNvSpPr/>
            <p:nvPr/>
          </p:nvSpPr>
          <p:spPr>
            <a:xfrm>
              <a:off x="2284540" y="5320394"/>
              <a:ext cx="5945060" cy="1312814"/>
            </a:xfrm>
            <a:prstGeom prst="roundRect">
              <a:avLst>
                <a:gd name="adj" fmla="val 7759"/>
              </a:avLst>
            </a:prstGeom>
            <a:solidFill>
              <a:schemeClr val="accent3">
                <a:lumMod val="20000"/>
                <a:lumOff val="80000"/>
              </a:schemeClr>
            </a:solidFill>
            <a:ln w="31750">
              <a:solidFill>
                <a:schemeClr val="accent3"/>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5" name="等号 44"/>
            <p:cNvSpPr/>
            <p:nvPr/>
          </p:nvSpPr>
          <p:spPr>
            <a:xfrm>
              <a:off x="1346527" y="5790031"/>
              <a:ext cx="785616" cy="373540"/>
            </a:xfrm>
            <a:prstGeom prst="mathEqual">
              <a:avLst>
                <a:gd name="adj1" fmla="val 23520"/>
                <a:gd name="adj2" fmla="val 26685"/>
              </a:avLst>
            </a:prstGeom>
            <a:solidFill>
              <a:schemeClr val="tx1">
                <a:lumMod val="75000"/>
                <a:lumOff val="2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41" name="テキスト ボックス 40"/>
            <p:cNvSpPr txBox="1"/>
            <p:nvPr/>
          </p:nvSpPr>
          <p:spPr>
            <a:xfrm>
              <a:off x="2300411" y="5409632"/>
              <a:ext cx="613252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3200" b="1" dirty="0">
                  <a:solidFill>
                    <a:schemeClr val="accent3">
                      <a:lumMod val="50000"/>
                    </a:schemeClr>
                  </a:solidFill>
                  <a:latin typeface="Meiryo UI" panose="020B0604030504040204" pitchFamily="50" charset="-128"/>
                  <a:ea typeface="Meiryo UI" panose="020B0604030504040204" pitchFamily="50" charset="-128"/>
                </a:rPr>
                <a:t>③自分で準備する必要があるお金</a:t>
              </a:r>
              <a:endParaRPr kumimoji="1" lang="ja-JP" altLang="en-US" sz="3200" b="1" i="0" u="none" strike="noStrike" kern="1200" cap="none" spc="0" normalizeH="0" baseline="0" noProof="0" dirty="0">
                <a:ln>
                  <a:noFill/>
                </a:ln>
                <a:solidFill>
                  <a:schemeClr val="accent3">
                    <a:lumMod val="50000"/>
                  </a:schemeClr>
                </a:solidFill>
                <a:effectLst/>
                <a:uLnTx/>
                <a:uFillTx/>
                <a:latin typeface="Meiryo UI" panose="020B0604030504040204" pitchFamily="50" charset="-128"/>
                <a:ea typeface="Meiryo UI" panose="020B0604030504040204" pitchFamily="50" charset="-128"/>
              </a:endParaRPr>
            </a:p>
          </p:txBody>
        </p:sp>
      </p:grpSp>
      <p:sp>
        <p:nvSpPr>
          <p:cNvPr id="2" name="正方形/長方形 1"/>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46400" y="32401"/>
            <a:ext cx="9043030" cy="7236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③</a:t>
            </a:r>
            <a:r>
              <a:rPr kumimoji="1" lang="ja-JP" altLang="en-US"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rPr>
              <a:t>自分で準備する必要があるお金</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事例</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grpSp>
        <p:nvGrpSpPr>
          <p:cNvPr id="39" name="グループ化 38"/>
          <p:cNvGrpSpPr/>
          <p:nvPr/>
        </p:nvGrpSpPr>
        <p:grpSpPr>
          <a:xfrm>
            <a:off x="108080" y="2638424"/>
            <a:ext cx="3819526" cy="2543176"/>
            <a:chOff x="266699" y="1381124"/>
            <a:chExt cx="3819526" cy="2543176"/>
          </a:xfrm>
        </p:grpSpPr>
        <p:sp>
          <p:nvSpPr>
            <p:cNvPr id="3" name="角丸四角形 2"/>
            <p:cNvSpPr/>
            <p:nvPr/>
          </p:nvSpPr>
          <p:spPr>
            <a:xfrm>
              <a:off x="409575" y="1562100"/>
              <a:ext cx="3676650" cy="2362200"/>
            </a:xfrm>
            <a:prstGeom prst="roundRect">
              <a:avLst>
                <a:gd name="adj" fmla="val 7759"/>
              </a:avLst>
            </a:prstGeom>
            <a:solidFill>
              <a:srgbClr val="FFCCCC"/>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4" name="楕円 3"/>
            <p:cNvSpPr/>
            <p:nvPr/>
          </p:nvSpPr>
          <p:spPr>
            <a:xfrm>
              <a:off x="266699" y="1381124"/>
              <a:ext cx="576000" cy="576000"/>
            </a:xfrm>
            <a:prstGeom prst="ellipse">
              <a:avLst/>
            </a:prstGeom>
            <a:solidFill>
              <a:srgbClr val="FF7C80"/>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6" name="テキスト ボックス 5"/>
            <p:cNvSpPr txBox="1"/>
            <p:nvPr/>
          </p:nvSpPr>
          <p:spPr>
            <a:xfrm>
              <a:off x="747449" y="1616641"/>
              <a:ext cx="31623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FF5050"/>
                  </a:solidFill>
                  <a:effectLst/>
                  <a:uLnTx/>
                  <a:uFillTx/>
                  <a:latin typeface="Meiryo UI" panose="020B0604030504040204" pitchFamily="50" charset="-128"/>
                  <a:ea typeface="Meiryo UI" panose="020B0604030504040204" pitchFamily="50" charset="-128"/>
                  <a:cs typeface="+mn-cs"/>
                </a:rPr>
                <a:t>①必要となるお金</a:t>
              </a:r>
            </a:p>
          </p:txBody>
        </p:sp>
        <p:sp>
          <p:nvSpPr>
            <p:cNvPr id="16" name="角丸四角形 15"/>
            <p:cNvSpPr/>
            <p:nvPr/>
          </p:nvSpPr>
          <p:spPr>
            <a:xfrm>
              <a:off x="666750" y="2287142"/>
              <a:ext cx="3162300" cy="1418083"/>
            </a:xfrm>
            <a:prstGeom prst="roundRect">
              <a:avLst>
                <a:gd name="adj" fmla="val 7759"/>
              </a:avLst>
            </a:prstGeom>
            <a:solidFill>
              <a:srgbClr val="FF7C80"/>
            </a:solidFill>
            <a:ln w="31750">
              <a:solidFill>
                <a:srgbClr val="FF7C8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7" name="テキスト ボックス 6"/>
            <p:cNvSpPr txBox="1"/>
            <p:nvPr/>
          </p:nvSpPr>
          <p:spPr>
            <a:xfrm>
              <a:off x="747449" y="2409825"/>
              <a:ext cx="18052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かかった医療費</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その他</a:t>
              </a:r>
            </a:p>
          </p:txBody>
        </p:sp>
        <p:sp>
          <p:nvSpPr>
            <p:cNvPr id="17" name="テキスト ボックス 16"/>
            <p:cNvSpPr txBox="1"/>
            <p:nvPr/>
          </p:nvSpPr>
          <p:spPr>
            <a:xfrm>
              <a:off x="2400300" y="2409824"/>
              <a:ext cx="1371601" cy="646331"/>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180</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18" name="直線コネクタ 17"/>
            <p:cNvCxnSpPr/>
            <p:nvPr/>
          </p:nvCxnSpPr>
          <p:spPr>
            <a:xfrm flipV="1">
              <a:off x="7474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9" name="テキスト ボックス 18"/>
            <p:cNvSpPr txBox="1"/>
            <p:nvPr/>
          </p:nvSpPr>
          <p:spPr>
            <a:xfrm>
              <a:off x="7474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20" name="テキスト ボックス 19"/>
            <p:cNvSpPr txBox="1"/>
            <p:nvPr/>
          </p:nvSpPr>
          <p:spPr>
            <a:xfrm>
              <a:off x="24003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188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grpSp>
        <p:nvGrpSpPr>
          <p:cNvPr id="40" name="グループ化 39"/>
          <p:cNvGrpSpPr/>
          <p:nvPr/>
        </p:nvGrpSpPr>
        <p:grpSpPr>
          <a:xfrm>
            <a:off x="5013455" y="2638424"/>
            <a:ext cx="3819526" cy="2543176"/>
            <a:chOff x="4724399" y="1381124"/>
            <a:chExt cx="3819526" cy="2543176"/>
          </a:xfrm>
        </p:grpSpPr>
        <p:sp>
          <p:nvSpPr>
            <p:cNvPr id="29" name="角丸四角形 28"/>
            <p:cNvSpPr/>
            <p:nvPr/>
          </p:nvSpPr>
          <p:spPr>
            <a:xfrm>
              <a:off x="4867275" y="1562100"/>
              <a:ext cx="3676650" cy="2362200"/>
            </a:xfrm>
            <a:prstGeom prst="roundRect">
              <a:avLst>
                <a:gd name="adj" fmla="val 7759"/>
              </a:avLst>
            </a:prstGeom>
            <a:solidFill>
              <a:schemeClr val="accent1">
                <a:lumMod val="20000"/>
                <a:lumOff val="80000"/>
              </a:schemeClr>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0" name="楕円 29"/>
            <p:cNvSpPr/>
            <p:nvPr/>
          </p:nvSpPr>
          <p:spPr>
            <a:xfrm>
              <a:off x="4724399" y="1381124"/>
              <a:ext cx="576000" cy="576000"/>
            </a:xfrm>
            <a:prstGeom prst="ellipse">
              <a:avLst/>
            </a:prstGeom>
            <a:solidFill>
              <a:schemeClr val="accent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36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a:t>
              </a:r>
            </a:p>
          </p:txBody>
        </p:sp>
        <p:sp>
          <p:nvSpPr>
            <p:cNvPr id="31" name="テキスト ボックス 30"/>
            <p:cNvSpPr txBox="1"/>
            <p:nvPr/>
          </p:nvSpPr>
          <p:spPr>
            <a:xfrm>
              <a:off x="5353049" y="1580357"/>
              <a:ext cx="300990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1" i="0" u="none" strike="noStrike" kern="1200" cap="none" spc="0" normalizeH="0" baseline="0" noProof="0" dirty="0">
                  <a:ln>
                    <a:noFill/>
                  </a:ln>
                  <a:solidFill>
                    <a:srgbClr val="4F81BD">
                      <a:lumMod val="75000"/>
                    </a:srgbClr>
                  </a:solidFill>
                  <a:effectLst/>
                  <a:uLnTx/>
                  <a:uFillTx/>
                  <a:latin typeface="Meiryo UI" panose="020B0604030504040204" pitchFamily="50" charset="-128"/>
                  <a:ea typeface="Meiryo UI" panose="020B0604030504040204" pitchFamily="50" charset="-128"/>
                  <a:cs typeface="+mn-cs"/>
                </a:rPr>
                <a:t>②入ってくるお金</a:t>
              </a:r>
            </a:p>
          </p:txBody>
        </p:sp>
        <p:sp>
          <p:nvSpPr>
            <p:cNvPr id="32" name="角丸四角形 31"/>
            <p:cNvSpPr/>
            <p:nvPr/>
          </p:nvSpPr>
          <p:spPr>
            <a:xfrm>
              <a:off x="5124450" y="2287142"/>
              <a:ext cx="3162300" cy="1418083"/>
            </a:xfrm>
            <a:prstGeom prst="roundRect">
              <a:avLst>
                <a:gd name="adj" fmla="val 7759"/>
              </a:avLst>
            </a:prstGeom>
            <a:solidFill>
              <a:schemeClr val="accent1"/>
            </a:solidFill>
            <a:ln w="317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33" name="テキスト ボックス 32"/>
            <p:cNvSpPr txBox="1"/>
            <p:nvPr/>
          </p:nvSpPr>
          <p:spPr>
            <a:xfrm>
              <a:off x="5133094" y="2386764"/>
              <a:ext cx="188595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公的保障</a:t>
              </a:r>
              <a:endPar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「公的医療保険」</a:t>
              </a:r>
            </a:p>
          </p:txBody>
        </p:sp>
        <p:sp>
          <p:nvSpPr>
            <p:cNvPr id="34" name="テキスト ボックス 33"/>
            <p:cNvSpPr txBox="1"/>
            <p:nvPr/>
          </p:nvSpPr>
          <p:spPr>
            <a:xfrm>
              <a:off x="6858000" y="2562224"/>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0"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cxnSp>
          <p:nvCxnSpPr>
            <p:cNvPr id="35" name="直線コネクタ 34"/>
            <p:cNvCxnSpPr/>
            <p:nvPr/>
          </p:nvCxnSpPr>
          <p:spPr>
            <a:xfrm flipV="1">
              <a:off x="5205149" y="3162300"/>
              <a:ext cx="2938726" cy="9525"/>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36" name="テキスト ボックス 35"/>
            <p:cNvSpPr txBox="1"/>
            <p:nvPr/>
          </p:nvSpPr>
          <p:spPr>
            <a:xfrm>
              <a:off x="5205149" y="3275231"/>
              <a:ext cx="180525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合計</a:t>
              </a:r>
            </a:p>
          </p:txBody>
        </p:sp>
        <p:sp>
          <p:nvSpPr>
            <p:cNvPr id="37" name="テキスト ボックス 36"/>
            <p:cNvSpPr txBox="1"/>
            <p:nvPr/>
          </p:nvSpPr>
          <p:spPr>
            <a:xfrm>
              <a:off x="6858000" y="3275230"/>
              <a:ext cx="1371601"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約</a:t>
              </a:r>
              <a:r>
                <a:rPr kumimoji="1" lang="en-US" altLang="ja-JP"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168</a:t>
              </a:r>
              <a:r>
                <a:rPr kumimoji="1" lang="ja-JP" altLang="en-US" sz="1800" b="1" i="0" u="none" strike="noStrike" kern="120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万円</a:t>
              </a:r>
            </a:p>
          </p:txBody>
        </p:sp>
      </p:grpSp>
      <p:cxnSp>
        <p:nvCxnSpPr>
          <p:cNvPr id="43" name="直線コネクタ 42"/>
          <p:cNvCxnSpPr/>
          <p:nvPr/>
        </p:nvCxnSpPr>
        <p:spPr>
          <a:xfrm flipV="1">
            <a:off x="4137156" y="4000500"/>
            <a:ext cx="752475" cy="10211"/>
          </a:xfrm>
          <a:prstGeom prst="line">
            <a:avLst/>
          </a:prstGeom>
          <a:ln w="76200">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sp>
        <p:nvSpPr>
          <p:cNvPr id="46" name="テキスト ボックス 45"/>
          <p:cNvSpPr txBox="1"/>
          <p:nvPr/>
        </p:nvSpPr>
        <p:spPr>
          <a:xfrm>
            <a:off x="3246982" y="5740400"/>
            <a:ext cx="3532945"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約</a:t>
            </a:r>
            <a:r>
              <a:rPr kumimoji="1" lang="en-US" altLang="ja-JP" sz="60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20</a:t>
            </a:r>
            <a:r>
              <a:rPr kumimoji="1" lang="ja-JP" altLang="en-US" sz="4800" b="1" i="0" u="sng" strike="noStrike" kern="120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cs typeface="+mn-cs"/>
              </a:rPr>
              <a:t>万円</a:t>
            </a:r>
          </a:p>
        </p:txBody>
      </p:sp>
      <p:sp>
        <p:nvSpPr>
          <p:cNvPr id="48" name="テキスト ボックス 47"/>
          <p:cNvSpPr txBox="1"/>
          <p:nvPr/>
        </p:nvSpPr>
        <p:spPr>
          <a:xfrm>
            <a:off x="108080" y="864396"/>
            <a:ext cx="5678160"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rPr>
              <a:t>「必要となるお金」から「入ってくるお金」を差し引いた金額が自分で「準備する必要があるお金」。</a:t>
            </a:r>
            <a:endParaRPr kumimoji="1" lang="en-US" altLang="ja-JP" sz="3200" b="0" i="0" u="none" strike="noStrike" kern="1200" cap="none" spc="0" normalizeH="0" baseline="0" noProof="0" dirty="0">
              <a:ln>
                <a:noFill/>
              </a:ln>
              <a:solidFill>
                <a:srgbClr val="17375E"/>
              </a:solidFill>
              <a:effectLst/>
              <a:uLnTx/>
              <a:uFillTx/>
              <a:latin typeface="Meiryo UI" panose="020B0604030504040204" pitchFamily="50" charset="-128"/>
              <a:ea typeface="Meiryo UI" panose="020B0604030504040204" pitchFamily="50" charset="-128"/>
              <a:cs typeface="+mn-cs"/>
            </a:endParaRPr>
          </a:p>
        </p:txBody>
      </p:sp>
      <p:pic>
        <p:nvPicPr>
          <p:cNvPr id="49" name="図 48"/>
          <p:cNvPicPr>
            <a:picLocks noChangeAspect="1"/>
          </p:cNvPicPr>
          <p:nvPr/>
        </p:nvPicPr>
        <p:blipFill>
          <a:blip r:embed="rId3"/>
          <a:stretch>
            <a:fillRect/>
          </a:stretch>
        </p:blipFill>
        <p:spPr>
          <a:xfrm>
            <a:off x="5842591" y="1261590"/>
            <a:ext cx="3250169" cy="1223698"/>
          </a:xfrm>
          <a:prstGeom prst="rect">
            <a:avLst/>
          </a:prstGeom>
        </p:spPr>
      </p:pic>
      <p:sp>
        <p:nvSpPr>
          <p:cNvPr id="8" name="スライド番号プレースホルダー 7">
            <a:extLst>
              <a:ext uri="{FF2B5EF4-FFF2-40B4-BE49-F238E27FC236}">
                <a16:creationId xmlns:a16="http://schemas.microsoft.com/office/drawing/2014/main" id="{FDDBB0FE-B153-4A82-9428-402646D6C9A2}"/>
              </a:ext>
            </a:extLst>
          </p:cNvPr>
          <p:cNvSpPr>
            <a:spLocks noGrp="1"/>
          </p:cNvSpPr>
          <p:nvPr>
            <p:ph type="sldNum" sz="quarter" idx="12"/>
          </p:nvPr>
        </p:nvSpPr>
        <p:spPr/>
        <p:txBody>
          <a:bodyPr/>
          <a:lstStyle/>
          <a:p>
            <a:fld id="{E1D7E502-7D6F-49F2-8D91-33EB17385912}" type="slidenum">
              <a:rPr lang="ja-JP" altLang="en-US" smtClean="0"/>
              <a:pPr/>
              <a:t>23</a:t>
            </a:fld>
            <a:endParaRPr lang="ja-JP" altLang="en-US" dirty="0"/>
          </a:p>
        </p:txBody>
      </p:sp>
      <p:sp>
        <p:nvSpPr>
          <p:cNvPr id="9" name="正方形/長方形 8">
            <a:extLst>
              <a:ext uri="{FF2B5EF4-FFF2-40B4-BE49-F238E27FC236}">
                <a16:creationId xmlns:a16="http://schemas.microsoft.com/office/drawing/2014/main" id="{A9CAC3D6-4EBE-2D26-3F76-D89CD78C6B23}"/>
              </a:ext>
            </a:extLst>
          </p:cNvPr>
          <p:cNvSpPr/>
          <p:nvPr/>
        </p:nvSpPr>
        <p:spPr>
          <a:xfrm>
            <a:off x="1098256" y="-9180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じぶん　</a:t>
            </a:r>
            <a:endParaRPr kumimoji="1"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54286126-4199-E3A7-37FD-C6BF351E876D}"/>
              </a:ext>
            </a:extLst>
          </p:cNvPr>
          <p:cNvSpPr/>
          <p:nvPr/>
        </p:nvSpPr>
        <p:spPr>
          <a:xfrm>
            <a:off x="2196512" y="-9180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じゅんび　</a:t>
            </a:r>
            <a:endParaRPr kumimoji="1"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E0C609BC-B694-8CCE-1E70-0B67BFEB05D1}"/>
              </a:ext>
            </a:extLst>
          </p:cNvPr>
          <p:cNvSpPr/>
          <p:nvPr/>
        </p:nvSpPr>
        <p:spPr>
          <a:xfrm>
            <a:off x="3689481" y="-9180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ひつよう　</a:t>
            </a:r>
            <a:endParaRPr kumimoji="1"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200270D1-AE46-7BCD-DF92-90554A7EBD98}"/>
              </a:ext>
            </a:extLst>
          </p:cNvPr>
          <p:cNvSpPr/>
          <p:nvPr/>
        </p:nvSpPr>
        <p:spPr>
          <a:xfrm>
            <a:off x="5794834" y="-9180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かね　</a:t>
            </a:r>
            <a:endParaRPr kumimoji="1" lang="en-US" altLang="ja-JP" sz="1100" dirty="0">
              <a:solidFill>
                <a:schemeClr val="bg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7AB4D85F-2107-8B3A-AFB5-46EB52417C0F}"/>
              </a:ext>
            </a:extLst>
          </p:cNvPr>
          <p:cNvSpPr/>
          <p:nvPr/>
        </p:nvSpPr>
        <p:spPr>
          <a:xfrm>
            <a:off x="6598723" y="-91800"/>
            <a:ext cx="11145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じれい　</a:t>
            </a:r>
            <a:endParaRPr kumimoji="1" lang="en-US" altLang="ja-JP" sz="1100" dirty="0">
              <a:solidFill>
                <a:schemeClr val="bg1"/>
              </a:solidFill>
              <a:latin typeface="BIZ UDPゴシック" panose="020B0400000000000000" pitchFamily="50" charset="-128"/>
              <a:ea typeface="BIZ UDPゴシック" panose="020B0400000000000000" pitchFamily="50" charset="-128"/>
            </a:endParaRPr>
          </a:p>
        </p:txBody>
      </p:sp>
      <p:grpSp>
        <p:nvGrpSpPr>
          <p:cNvPr id="47" name="グループ化 46">
            <a:extLst>
              <a:ext uri="{FF2B5EF4-FFF2-40B4-BE49-F238E27FC236}">
                <a16:creationId xmlns:a16="http://schemas.microsoft.com/office/drawing/2014/main" id="{1B0CF751-0273-A341-CB3D-1015D60D6657}"/>
              </a:ext>
            </a:extLst>
          </p:cNvPr>
          <p:cNvGrpSpPr/>
          <p:nvPr/>
        </p:nvGrpSpPr>
        <p:grpSpPr>
          <a:xfrm>
            <a:off x="108080" y="718421"/>
            <a:ext cx="5337482" cy="1878247"/>
            <a:chOff x="108080" y="718421"/>
            <a:chExt cx="5337482" cy="1878247"/>
          </a:xfrm>
        </p:grpSpPr>
        <p:sp>
          <p:nvSpPr>
            <p:cNvPr id="15" name="正方形/長方形 14">
              <a:extLst>
                <a:ext uri="{FF2B5EF4-FFF2-40B4-BE49-F238E27FC236}">
                  <a16:creationId xmlns:a16="http://schemas.microsoft.com/office/drawing/2014/main" id="{25DF0966-08F7-6144-7371-5995BFE8A71B}"/>
                </a:ext>
              </a:extLst>
            </p:cNvPr>
            <p:cNvSpPr/>
            <p:nvPr/>
          </p:nvSpPr>
          <p:spPr>
            <a:xfrm>
              <a:off x="178998" y="71842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21" name="正方形/長方形 20">
              <a:extLst>
                <a:ext uri="{FF2B5EF4-FFF2-40B4-BE49-F238E27FC236}">
                  <a16:creationId xmlns:a16="http://schemas.microsoft.com/office/drawing/2014/main" id="{67E795E9-6458-389E-E059-24AA94AC1293}"/>
                </a:ext>
              </a:extLst>
            </p:cNvPr>
            <p:cNvSpPr/>
            <p:nvPr/>
          </p:nvSpPr>
          <p:spPr>
            <a:xfrm>
              <a:off x="2015069" y="71842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BFED343F-7F2C-92C6-A1A4-0B4B565969C9}"/>
                </a:ext>
              </a:extLst>
            </p:cNvPr>
            <p:cNvSpPr/>
            <p:nvPr/>
          </p:nvSpPr>
          <p:spPr>
            <a:xfrm>
              <a:off x="3463469" y="718421"/>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はい</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26708718-5F13-EDCC-B2CE-59635651B985}"/>
                </a:ext>
              </a:extLst>
            </p:cNvPr>
            <p:cNvSpPr/>
            <p:nvPr/>
          </p:nvSpPr>
          <p:spPr>
            <a:xfrm>
              <a:off x="108080" y="12279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24" name="正方形/長方形 23">
              <a:extLst>
                <a:ext uri="{FF2B5EF4-FFF2-40B4-BE49-F238E27FC236}">
                  <a16:creationId xmlns:a16="http://schemas.microsoft.com/office/drawing/2014/main" id="{8C61F723-9EA7-7872-726D-1D9037CA77BE}"/>
                </a:ext>
              </a:extLst>
            </p:cNvPr>
            <p:cNvSpPr/>
            <p:nvPr/>
          </p:nvSpPr>
          <p:spPr>
            <a:xfrm>
              <a:off x="1007534" y="12279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さ</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38172130-5726-EAF5-D21E-364448865053}"/>
                </a:ext>
              </a:extLst>
            </p:cNvPr>
            <p:cNvSpPr/>
            <p:nvPr/>
          </p:nvSpPr>
          <p:spPr>
            <a:xfrm>
              <a:off x="1746081" y="12279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400" dirty="0">
                <a:solidFill>
                  <a:schemeClr val="tx1"/>
                </a:solidFill>
              </a:endParaRPr>
            </a:p>
          </p:txBody>
        </p:sp>
        <p:sp>
          <p:nvSpPr>
            <p:cNvPr id="26" name="正方形/長方形 25">
              <a:extLst>
                <a:ext uri="{FF2B5EF4-FFF2-40B4-BE49-F238E27FC236}">
                  <a16:creationId xmlns:a16="http://schemas.microsoft.com/office/drawing/2014/main" id="{C7873E73-D3DE-C612-F26A-A4E53937BBCC}"/>
                </a:ext>
              </a:extLst>
            </p:cNvPr>
            <p:cNvSpPr/>
            <p:nvPr/>
          </p:nvSpPr>
          <p:spPr>
            <a:xfrm>
              <a:off x="3022431" y="12279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400" dirty="0">
                <a:solidFill>
                  <a:schemeClr val="tx1"/>
                </a:solidFill>
              </a:endParaRPr>
            </a:p>
          </p:txBody>
        </p:sp>
        <p:sp>
          <p:nvSpPr>
            <p:cNvPr id="27" name="正方形/長方形 26">
              <a:extLst>
                <a:ext uri="{FF2B5EF4-FFF2-40B4-BE49-F238E27FC236}">
                  <a16:creationId xmlns:a16="http://schemas.microsoft.com/office/drawing/2014/main" id="{8FF047C7-E5F9-B029-DB05-AB9D4A3DB7A6}"/>
                </a:ext>
              </a:extLst>
            </p:cNvPr>
            <p:cNvSpPr/>
            <p:nvPr/>
          </p:nvSpPr>
          <p:spPr>
            <a:xfrm>
              <a:off x="4149562" y="122797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1"/>
                </a:solidFill>
              </a:endParaRPr>
            </a:p>
          </p:txBody>
        </p:sp>
        <p:sp>
          <p:nvSpPr>
            <p:cNvPr id="28" name="正方形/長方形 27">
              <a:extLst>
                <a:ext uri="{FF2B5EF4-FFF2-40B4-BE49-F238E27FC236}">
                  <a16:creationId xmlns:a16="http://schemas.microsoft.com/office/drawing/2014/main" id="{5D79D06E-90AC-E7BD-E639-E2B179FAF930}"/>
                </a:ext>
              </a:extLst>
            </p:cNvPr>
            <p:cNvSpPr/>
            <p:nvPr/>
          </p:nvSpPr>
          <p:spPr>
            <a:xfrm>
              <a:off x="188811" y="223490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939EDE49-6C3A-C0D3-821D-923F591395F5}"/>
                </a:ext>
              </a:extLst>
            </p:cNvPr>
            <p:cNvSpPr/>
            <p:nvPr/>
          </p:nvSpPr>
          <p:spPr>
            <a:xfrm>
              <a:off x="1667940" y="223490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tx1"/>
                </a:solidFill>
              </a:endParaRPr>
            </a:p>
          </p:txBody>
        </p:sp>
        <p:sp>
          <p:nvSpPr>
            <p:cNvPr id="44" name="正方形/長方形 43">
              <a:extLst>
                <a:ext uri="{FF2B5EF4-FFF2-40B4-BE49-F238E27FC236}">
                  <a16:creationId xmlns:a16="http://schemas.microsoft.com/office/drawing/2014/main" id="{1B80BF48-37D7-F2C8-A11E-BEBA7801E721}"/>
                </a:ext>
              </a:extLst>
            </p:cNvPr>
            <p:cNvSpPr/>
            <p:nvPr/>
          </p:nvSpPr>
          <p:spPr>
            <a:xfrm>
              <a:off x="3527556" y="2234903"/>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grpSp>
      <p:grpSp>
        <p:nvGrpSpPr>
          <p:cNvPr id="50" name="グループ化 49">
            <a:extLst>
              <a:ext uri="{FF2B5EF4-FFF2-40B4-BE49-F238E27FC236}">
                <a16:creationId xmlns:a16="http://schemas.microsoft.com/office/drawing/2014/main" id="{259D91FD-3961-3DF5-DE05-977A96E04065}"/>
              </a:ext>
            </a:extLst>
          </p:cNvPr>
          <p:cNvGrpSpPr/>
          <p:nvPr/>
        </p:nvGrpSpPr>
        <p:grpSpPr>
          <a:xfrm>
            <a:off x="531681" y="2719554"/>
            <a:ext cx="3626448" cy="1967267"/>
            <a:chOff x="531681" y="2719554"/>
            <a:chExt cx="3626448" cy="1967267"/>
          </a:xfrm>
        </p:grpSpPr>
        <p:sp>
          <p:nvSpPr>
            <p:cNvPr id="51" name="正方形/長方形 50">
              <a:extLst>
                <a:ext uri="{FF2B5EF4-FFF2-40B4-BE49-F238E27FC236}">
                  <a16:creationId xmlns:a16="http://schemas.microsoft.com/office/drawing/2014/main" id="{1C1209E3-F2FD-8193-C590-E516386ACEBE}"/>
                </a:ext>
              </a:extLst>
            </p:cNvPr>
            <p:cNvSpPr/>
            <p:nvPr/>
          </p:nvSpPr>
          <p:spPr>
            <a:xfrm>
              <a:off x="882911" y="27195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ひつよう</a:t>
              </a:r>
              <a:endParaRPr kumimoji="1" lang="ja-JP" altLang="en-US" sz="1400" dirty="0">
                <a:solidFill>
                  <a:srgbClr val="FF0000"/>
                </a:solidFill>
              </a:endParaRPr>
            </a:p>
          </p:txBody>
        </p:sp>
        <p:sp>
          <p:nvSpPr>
            <p:cNvPr id="52" name="正方形/長方形 51">
              <a:extLst>
                <a:ext uri="{FF2B5EF4-FFF2-40B4-BE49-F238E27FC236}">
                  <a16:creationId xmlns:a16="http://schemas.microsoft.com/office/drawing/2014/main" id="{DFA982FE-8C7F-6697-F043-5228127030AB}"/>
                </a:ext>
              </a:extLst>
            </p:cNvPr>
            <p:cNvSpPr/>
            <p:nvPr/>
          </p:nvSpPr>
          <p:spPr>
            <a:xfrm>
              <a:off x="2769715" y="27195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かね</a:t>
              </a:r>
              <a:endParaRPr kumimoji="1" lang="ja-JP" altLang="en-US" sz="1400" dirty="0">
                <a:solidFill>
                  <a:srgbClr val="FF0000"/>
                </a:solidFill>
              </a:endParaRPr>
            </a:p>
          </p:txBody>
        </p:sp>
        <p:sp>
          <p:nvSpPr>
            <p:cNvPr id="53" name="正方形/長方形 52">
              <a:extLst>
                <a:ext uri="{FF2B5EF4-FFF2-40B4-BE49-F238E27FC236}">
                  <a16:creationId xmlns:a16="http://schemas.microsoft.com/office/drawing/2014/main" id="{E339B4FC-2C94-6280-F05A-B002510D5FDF}"/>
                </a:ext>
              </a:extLst>
            </p:cNvPr>
            <p:cNvSpPr/>
            <p:nvPr/>
          </p:nvSpPr>
          <p:spPr>
            <a:xfrm>
              <a:off x="1306309" y="3512460"/>
              <a:ext cx="918083"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いりょうひ</a:t>
              </a:r>
              <a:endParaRPr kumimoji="1" lang="ja-JP" altLang="en-US" sz="1400" dirty="0">
                <a:solidFill>
                  <a:schemeClr val="bg1"/>
                </a:solidFill>
              </a:endParaRPr>
            </a:p>
          </p:txBody>
        </p:sp>
        <p:sp>
          <p:nvSpPr>
            <p:cNvPr id="54" name="正方形/長方形 53">
              <a:extLst>
                <a:ext uri="{FF2B5EF4-FFF2-40B4-BE49-F238E27FC236}">
                  <a16:creationId xmlns:a16="http://schemas.microsoft.com/office/drawing/2014/main" id="{332E8F01-5444-6120-8C34-DC3153C1DEE8}"/>
                </a:ext>
              </a:extLst>
            </p:cNvPr>
            <p:cNvSpPr/>
            <p:nvPr/>
          </p:nvSpPr>
          <p:spPr>
            <a:xfrm>
              <a:off x="2259215" y="3512460"/>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やく</a:t>
              </a:r>
              <a:endParaRPr kumimoji="1" lang="ja-JP" altLang="en-US" sz="1400" dirty="0">
                <a:solidFill>
                  <a:schemeClr val="bg1"/>
                </a:solidFill>
              </a:endParaRPr>
            </a:p>
          </p:txBody>
        </p:sp>
        <p:sp>
          <p:nvSpPr>
            <p:cNvPr id="55" name="正方形/長方形 54">
              <a:extLst>
                <a:ext uri="{FF2B5EF4-FFF2-40B4-BE49-F238E27FC236}">
                  <a16:creationId xmlns:a16="http://schemas.microsoft.com/office/drawing/2014/main" id="{1C5C732A-E0B7-80C0-F2AD-21E9AD2454A9}"/>
                </a:ext>
              </a:extLst>
            </p:cNvPr>
            <p:cNvSpPr/>
            <p:nvPr/>
          </p:nvSpPr>
          <p:spPr>
            <a:xfrm>
              <a:off x="2888339" y="3512460"/>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まんえん</a:t>
              </a:r>
              <a:endParaRPr kumimoji="1" lang="ja-JP" altLang="en-US" sz="1400" dirty="0">
                <a:solidFill>
                  <a:schemeClr val="bg1"/>
                </a:solidFill>
              </a:endParaRPr>
            </a:p>
          </p:txBody>
        </p:sp>
        <p:sp>
          <p:nvSpPr>
            <p:cNvPr id="56" name="正方形/長方形 55">
              <a:extLst>
                <a:ext uri="{FF2B5EF4-FFF2-40B4-BE49-F238E27FC236}">
                  <a16:creationId xmlns:a16="http://schemas.microsoft.com/office/drawing/2014/main" id="{06CF5501-4606-ABC5-89EF-123C89A14929}"/>
                </a:ext>
              </a:extLst>
            </p:cNvPr>
            <p:cNvSpPr/>
            <p:nvPr/>
          </p:nvSpPr>
          <p:spPr>
            <a:xfrm>
              <a:off x="2927481" y="4160231"/>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まんえん</a:t>
              </a:r>
              <a:endParaRPr kumimoji="1" lang="ja-JP" altLang="en-US" sz="1400" dirty="0">
                <a:solidFill>
                  <a:schemeClr val="bg1"/>
                </a:solidFill>
              </a:endParaRPr>
            </a:p>
          </p:txBody>
        </p:sp>
        <p:sp>
          <p:nvSpPr>
            <p:cNvPr id="57" name="正方形/長方形 56">
              <a:extLst>
                <a:ext uri="{FF2B5EF4-FFF2-40B4-BE49-F238E27FC236}">
                  <a16:creationId xmlns:a16="http://schemas.microsoft.com/office/drawing/2014/main" id="{EC4A88CF-CE42-74D9-1551-B6B987E49777}"/>
                </a:ext>
              </a:extLst>
            </p:cNvPr>
            <p:cNvSpPr/>
            <p:nvPr/>
          </p:nvSpPr>
          <p:spPr>
            <a:xfrm>
              <a:off x="2906509" y="4368344"/>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まんえん</a:t>
              </a:r>
              <a:endParaRPr kumimoji="1" lang="ja-JP" altLang="en-US" sz="1400" dirty="0">
                <a:solidFill>
                  <a:schemeClr val="bg1"/>
                </a:solidFill>
              </a:endParaRPr>
            </a:p>
          </p:txBody>
        </p:sp>
        <p:sp>
          <p:nvSpPr>
            <p:cNvPr id="58" name="正方形/長方形 57">
              <a:extLst>
                <a:ext uri="{FF2B5EF4-FFF2-40B4-BE49-F238E27FC236}">
                  <a16:creationId xmlns:a16="http://schemas.microsoft.com/office/drawing/2014/main" id="{16AE1533-1897-B8DE-DFEB-797591664D17}"/>
                </a:ext>
              </a:extLst>
            </p:cNvPr>
            <p:cNvSpPr/>
            <p:nvPr/>
          </p:nvSpPr>
          <p:spPr>
            <a:xfrm>
              <a:off x="982165" y="4160231"/>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bg1"/>
                </a:solidFill>
              </a:endParaRPr>
            </a:p>
          </p:txBody>
        </p:sp>
        <p:sp>
          <p:nvSpPr>
            <p:cNvPr id="59" name="正方形/長方形 58">
              <a:extLst>
                <a:ext uri="{FF2B5EF4-FFF2-40B4-BE49-F238E27FC236}">
                  <a16:creationId xmlns:a16="http://schemas.microsoft.com/office/drawing/2014/main" id="{A0340977-986C-1FD7-5CC6-8FABAFE0385E}"/>
                </a:ext>
              </a:extLst>
            </p:cNvPr>
            <p:cNvSpPr/>
            <p:nvPr/>
          </p:nvSpPr>
          <p:spPr>
            <a:xfrm>
              <a:off x="531681" y="4368344"/>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ごうけい</a:t>
              </a:r>
              <a:endParaRPr kumimoji="1" lang="ja-JP" altLang="en-US" sz="1400" dirty="0">
                <a:solidFill>
                  <a:schemeClr val="bg1"/>
                </a:solidFill>
              </a:endParaRPr>
            </a:p>
          </p:txBody>
        </p:sp>
        <p:sp>
          <p:nvSpPr>
            <p:cNvPr id="60" name="正方形/長方形 59">
              <a:extLst>
                <a:ext uri="{FF2B5EF4-FFF2-40B4-BE49-F238E27FC236}">
                  <a16:creationId xmlns:a16="http://schemas.microsoft.com/office/drawing/2014/main" id="{5A88F576-1A6B-BD20-AE1F-974D5EF3EAF5}"/>
                </a:ext>
              </a:extLst>
            </p:cNvPr>
            <p:cNvSpPr/>
            <p:nvPr/>
          </p:nvSpPr>
          <p:spPr>
            <a:xfrm>
              <a:off x="2566091" y="4144031"/>
              <a:ext cx="504000"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やく</a:t>
              </a:r>
              <a:endParaRPr kumimoji="1" lang="ja-JP" altLang="en-US" sz="1400" dirty="0">
                <a:solidFill>
                  <a:schemeClr val="bg1"/>
                </a:solidFill>
              </a:endParaRPr>
            </a:p>
          </p:txBody>
        </p:sp>
        <p:sp>
          <p:nvSpPr>
            <p:cNvPr id="61" name="正方形/長方形 60">
              <a:extLst>
                <a:ext uri="{FF2B5EF4-FFF2-40B4-BE49-F238E27FC236}">
                  <a16:creationId xmlns:a16="http://schemas.microsoft.com/office/drawing/2014/main" id="{658F4297-0D0B-ACAB-56B1-315051278209}"/>
                </a:ext>
              </a:extLst>
            </p:cNvPr>
            <p:cNvSpPr/>
            <p:nvPr/>
          </p:nvSpPr>
          <p:spPr>
            <a:xfrm>
              <a:off x="2204025" y="4368344"/>
              <a:ext cx="504000"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やく</a:t>
              </a:r>
              <a:endParaRPr kumimoji="1" lang="ja-JP" altLang="en-US" sz="1400" dirty="0">
                <a:solidFill>
                  <a:schemeClr val="bg1"/>
                </a:solidFill>
              </a:endParaRPr>
            </a:p>
          </p:txBody>
        </p:sp>
      </p:grpSp>
      <p:grpSp>
        <p:nvGrpSpPr>
          <p:cNvPr id="62" name="グループ化 61">
            <a:extLst>
              <a:ext uri="{FF2B5EF4-FFF2-40B4-BE49-F238E27FC236}">
                <a16:creationId xmlns:a16="http://schemas.microsoft.com/office/drawing/2014/main" id="{BAB0A7ED-8A74-63E1-10E4-4C96738C9DDF}"/>
              </a:ext>
            </a:extLst>
          </p:cNvPr>
          <p:cNvGrpSpPr/>
          <p:nvPr/>
        </p:nvGrpSpPr>
        <p:grpSpPr>
          <a:xfrm>
            <a:off x="5413506" y="2719554"/>
            <a:ext cx="3694240" cy="1967267"/>
            <a:chOff x="5413506" y="2719554"/>
            <a:chExt cx="3694240" cy="1967267"/>
          </a:xfrm>
        </p:grpSpPr>
        <p:sp>
          <p:nvSpPr>
            <p:cNvPr id="63" name="正方形/長方形 62">
              <a:extLst>
                <a:ext uri="{FF2B5EF4-FFF2-40B4-BE49-F238E27FC236}">
                  <a16:creationId xmlns:a16="http://schemas.microsoft.com/office/drawing/2014/main" id="{4382AAC5-CFBB-0A4B-3FC6-AF7A73343DA8}"/>
                </a:ext>
              </a:extLst>
            </p:cNvPr>
            <p:cNvSpPr/>
            <p:nvPr/>
          </p:nvSpPr>
          <p:spPr>
            <a:xfrm>
              <a:off x="7589631" y="27195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17375E"/>
                  </a:solidFill>
                  <a:latin typeface="BIZ UDPゴシック" panose="020B0400000000000000" pitchFamily="50" charset="-128"/>
                  <a:ea typeface="BIZ UDPゴシック" panose="020B0400000000000000" pitchFamily="50" charset="-128"/>
                </a:rPr>
                <a:t>かね</a:t>
              </a:r>
              <a:endParaRPr kumimoji="1" lang="ja-JP" altLang="en-US" sz="1400" dirty="0">
                <a:solidFill>
                  <a:srgbClr val="17375E"/>
                </a:solidFill>
              </a:endParaRPr>
            </a:p>
          </p:txBody>
        </p:sp>
        <p:sp>
          <p:nvSpPr>
            <p:cNvPr id="64" name="正方形/長方形 63">
              <a:extLst>
                <a:ext uri="{FF2B5EF4-FFF2-40B4-BE49-F238E27FC236}">
                  <a16:creationId xmlns:a16="http://schemas.microsoft.com/office/drawing/2014/main" id="{85264829-A189-AB1D-F961-8571CB53B31F}"/>
                </a:ext>
              </a:extLst>
            </p:cNvPr>
            <p:cNvSpPr/>
            <p:nvPr/>
          </p:nvSpPr>
          <p:spPr>
            <a:xfrm>
              <a:off x="5664902" y="2719554"/>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17375E"/>
                  </a:solidFill>
                  <a:latin typeface="BIZ UDPゴシック" panose="020B0400000000000000" pitchFamily="50" charset="-128"/>
                  <a:ea typeface="BIZ UDPゴシック" panose="020B0400000000000000" pitchFamily="50" charset="-128"/>
                </a:rPr>
                <a:t>はい</a:t>
              </a:r>
              <a:endParaRPr kumimoji="1" lang="ja-JP" altLang="en-US" sz="1400" dirty="0">
                <a:solidFill>
                  <a:srgbClr val="17375E"/>
                </a:solidFill>
              </a:endParaRPr>
            </a:p>
          </p:txBody>
        </p:sp>
        <p:sp>
          <p:nvSpPr>
            <p:cNvPr id="65" name="正方形/長方形 64">
              <a:extLst>
                <a:ext uri="{FF2B5EF4-FFF2-40B4-BE49-F238E27FC236}">
                  <a16:creationId xmlns:a16="http://schemas.microsoft.com/office/drawing/2014/main" id="{E137A97D-4148-6571-759D-0C802F8BEE68}"/>
                </a:ext>
              </a:extLst>
            </p:cNvPr>
            <p:cNvSpPr/>
            <p:nvPr/>
          </p:nvSpPr>
          <p:spPr>
            <a:xfrm>
              <a:off x="7835119" y="3657456"/>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まんえん</a:t>
              </a:r>
              <a:endParaRPr kumimoji="1" lang="ja-JP" altLang="en-US" sz="1400" dirty="0">
                <a:solidFill>
                  <a:schemeClr val="bg1"/>
                </a:solidFill>
              </a:endParaRPr>
            </a:p>
          </p:txBody>
        </p:sp>
        <p:sp>
          <p:nvSpPr>
            <p:cNvPr id="66" name="正方形/長方形 65">
              <a:extLst>
                <a:ext uri="{FF2B5EF4-FFF2-40B4-BE49-F238E27FC236}">
                  <a16:creationId xmlns:a16="http://schemas.microsoft.com/office/drawing/2014/main" id="{345B596D-C156-2E2D-4AEE-8310888406D3}"/>
                </a:ext>
              </a:extLst>
            </p:cNvPr>
            <p:cNvSpPr/>
            <p:nvPr/>
          </p:nvSpPr>
          <p:spPr>
            <a:xfrm>
              <a:off x="7877098" y="4368344"/>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まんえん</a:t>
              </a:r>
              <a:endParaRPr kumimoji="1" lang="ja-JP" altLang="en-US" sz="1400" dirty="0">
                <a:solidFill>
                  <a:schemeClr val="bg1"/>
                </a:solidFill>
              </a:endParaRPr>
            </a:p>
          </p:txBody>
        </p:sp>
        <p:sp>
          <p:nvSpPr>
            <p:cNvPr id="67" name="正方形/長方形 66">
              <a:extLst>
                <a:ext uri="{FF2B5EF4-FFF2-40B4-BE49-F238E27FC236}">
                  <a16:creationId xmlns:a16="http://schemas.microsoft.com/office/drawing/2014/main" id="{B44006B7-7C33-6571-B661-6BA4FE553754}"/>
                </a:ext>
              </a:extLst>
            </p:cNvPr>
            <p:cNvSpPr/>
            <p:nvPr/>
          </p:nvSpPr>
          <p:spPr>
            <a:xfrm>
              <a:off x="5413506" y="3512460"/>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こうてきほしょう</a:t>
              </a:r>
              <a:endParaRPr kumimoji="1" lang="ja-JP" altLang="en-US" sz="1400" dirty="0">
                <a:solidFill>
                  <a:schemeClr val="bg1"/>
                </a:solidFill>
              </a:endParaRPr>
            </a:p>
          </p:txBody>
        </p:sp>
        <p:sp>
          <p:nvSpPr>
            <p:cNvPr id="68" name="正方形/長方形 67">
              <a:extLst>
                <a:ext uri="{FF2B5EF4-FFF2-40B4-BE49-F238E27FC236}">
                  <a16:creationId xmlns:a16="http://schemas.microsoft.com/office/drawing/2014/main" id="{C4AFF6C7-4191-CFEC-CE92-CE822E55AA26}"/>
                </a:ext>
              </a:extLst>
            </p:cNvPr>
            <p:cNvSpPr/>
            <p:nvPr/>
          </p:nvSpPr>
          <p:spPr>
            <a:xfrm>
              <a:off x="5525362" y="4146688"/>
              <a:ext cx="1731672" cy="345563"/>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こうてきいりょうほけん</a:t>
              </a:r>
              <a:endParaRPr kumimoji="1" lang="ja-JP" altLang="en-US" sz="1400" dirty="0">
                <a:solidFill>
                  <a:schemeClr val="bg1"/>
                </a:solidFill>
              </a:endParaRPr>
            </a:p>
          </p:txBody>
        </p:sp>
        <p:sp>
          <p:nvSpPr>
            <p:cNvPr id="69" name="正方形/長方形 68">
              <a:extLst>
                <a:ext uri="{FF2B5EF4-FFF2-40B4-BE49-F238E27FC236}">
                  <a16:creationId xmlns:a16="http://schemas.microsoft.com/office/drawing/2014/main" id="{85276BED-2CDB-C26D-CDCC-2A180504D1F2}"/>
                </a:ext>
              </a:extLst>
            </p:cNvPr>
            <p:cNvSpPr/>
            <p:nvPr/>
          </p:nvSpPr>
          <p:spPr>
            <a:xfrm>
              <a:off x="5490236" y="4368344"/>
              <a:ext cx="1230648"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ごうけい</a:t>
              </a:r>
              <a:endParaRPr kumimoji="1" lang="ja-JP" altLang="en-US" sz="1400" dirty="0">
                <a:solidFill>
                  <a:schemeClr val="bg1"/>
                </a:solidFill>
              </a:endParaRPr>
            </a:p>
          </p:txBody>
        </p:sp>
        <p:sp>
          <p:nvSpPr>
            <p:cNvPr id="70" name="正方形/長方形 69">
              <a:extLst>
                <a:ext uri="{FF2B5EF4-FFF2-40B4-BE49-F238E27FC236}">
                  <a16:creationId xmlns:a16="http://schemas.microsoft.com/office/drawing/2014/main" id="{7290A8C1-D53C-8965-7E79-FC1077912F89}"/>
                </a:ext>
              </a:extLst>
            </p:cNvPr>
            <p:cNvSpPr/>
            <p:nvPr/>
          </p:nvSpPr>
          <p:spPr>
            <a:xfrm>
              <a:off x="7177498" y="3657456"/>
              <a:ext cx="504000"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やく</a:t>
              </a:r>
              <a:endParaRPr kumimoji="1" lang="ja-JP" altLang="en-US" sz="1400" dirty="0">
                <a:solidFill>
                  <a:schemeClr val="bg1"/>
                </a:solidFill>
              </a:endParaRPr>
            </a:p>
          </p:txBody>
        </p:sp>
        <p:sp>
          <p:nvSpPr>
            <p:cNvPr id="71" name="正方形/長方形 70">
              <a:extLst>
                <a:ext uri="{FF2B5EF4-FFF2-40B4-BE49-F238E27FC236}">
                  <a16:creationId xmlns:a16="http://schemas.microsoft.com/office/drawing/2014/main" id="{FF58D490-2B14-D2C4-C900-F9B052837F76}"/>
                </a:ext>
              </a:extLst>
            </p:cNvPr>
            <p:cNvSpPr/>
            <p:nvPr/>
          </p:nvSpPr>
          <p:spPr>
            <a:xfrm>
              <a:off x="7138301" y="4368344"/>
              <a:ext cx="504000" cy="3184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100" dirty="0">
                  <a:solidFill>
                    <a:schemeClr val="bg1"/>
                  </a:solidFill>
                  <a:latin typeface="BIZ UDPゴシック" panose="020B0400000000000000" pitchFamily="50" charset="-128"/>
                  <a:ea typeface="BIZ UDPゴシック" panose="020B0400000000000000" pitchFamily="50" charset="-128"/>
                </a:rPr>
                <a:t>やく</a:t>
              </a:r>
              <a:endParaRPr kumimoji="1" lang="ja-JP" altLang="en-US" sz="1400" dirty="0">
                <a:solidFill>
                  <a:schemeClr val="bg1"/>
                </a:solidFill>
              </a:endParaRPr>
            </a:p>
          </p:txBody>
        </p:sp>
      </p:grpSp>
      <p:grpSp>
        <p:nvGrpSpPr>
          <p:cNvPr id="72" name="グループ化 71">
            <a:extLst>
              <a:ext uri="{FF2B5EF4-FFF2-40B4-BE49-F238E27FC236}">
                <a16:creationId xmlns:a16="http://schemas.microsoft.com/office/drawing/2014/main" id="{D92B7AB7-CFD9-A0FB-F9FD-BC366A56C93D}"/>
              </a:ext>
            </a:extLst>
          </p:cNvPr>
          <p:cNvGrpSpPr/>
          <p:nvPr/>
        </p:nvGrpSpPr>
        <p:grpSpPr>
          <a:xfrm>
            <a:off x="2058193" y="5295767"/>
            <a:ext cx="5919932" cy="361765"/>
            <a:chOff x="2058193" y="5295767"/>
            <a:chExt cx="5919932" cy="361765"/>
          </a:xfrm>
        </p:grpSpPr>
        <p:sp>
          <p:nvSpPr>
            <p:cNvPr id="73" name="正方形/長方形 72">
              <a:extLst>
                <a:ext uri="{FF2B5EF4-FFF2-40B4-BE49-F238E27FC236}">
                  <a16:creationId xmlns:a16="http://schemas.microsoft.com/office/drawing/2014/main" id="{B46CA9F7-2ABA-D60E-5168-BAB6D77E1E50}"/>
                </a:ext>
              </a:extLst>
            </p:cNvPr>
            <p:cNvSpPr/>
            <p:nvPr/>
          </p:nvSpPr>
          <p:spPr>
            <a:xfrm>
              <a:off x="2058193" y="52957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accent3">
                    <a:lumMod val="50000"/>
                  </a:schemeClr>
                </a:solidFill>
              </a:endParaRPr>
            </a:p>
          </p:txBody>
        </p:sp>
        <p:sp>
          <p:nvSpPr>
            <p:cNvPr id="74" name="正方形/長方形 73">
              <a:extLst>
                <a:ext uri="{FF2B5EF4-FFF2-40B4-BE49-F238E27FC236}">
                  <a16:creationId xmlns:a16="http://schemas.microsoft.com/office/drawing/2014/main" id="{2FF70D58-021F-104F-AE10-527F25648024}"/>
                </a:ext>
              </a:extLst>
            </p:cNvPr>
            <p:cNvSpPr/>
            <p:nvPr/>
          </p:nvSpPr>
          <p:spPr>
            <a:xfrm>
              <a:off x="3217393" y="52957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accent3">
                    <a:lumMod val="50000"/>
                  </a:schemeClr>
                </a:solidFill>
              </a:endParaRPr>
            </a:p>
          </p:txBody>
        </p:sp>
        <p:sp>
          <p:nvSpPr>
            <p:cNvPr id="75" name="正方形/長方形 74">
              <a:extLst>
                <a:ext uri="{FF2B5EF4-FFF2-40B4-BE49-F238E27FC236}">
                  <a16:creationId xmlns:a16="http://schemas.microsoft.com/office/drawing/2014/main" id="{7E5BEFE6-3785-3C0B-F1D1-7886E4BF3C18}"/>
                </a:ext>
              </a:extLst>
            </p:cNvPr>
            <p:cNvSpPr/>
            <p:nvPr/>
          </p:nvSpPr>
          <p:spPr>
            <a:xfrm>
              <a:off x="4732830" y="52957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ひつよう</a:t>
              </a:r>
              <a:endParaRPr kumimoji="1" lang="ja-JP" altLang="en-US" sz="1400" dirty="0">
                <a:solidFill>
                  <a:schemeClr val="accent3">
                    <a:lumMod val="50000"/>
                  </a:schemeClr>
                </a:solidFill>
              </a:endParaRPr>
            </a:p>
          </p:txBody>
        </p:sp>
        <p:sp>
          <p:nvSpPr>
            <p:cNvPr id="76" name="正方形/長方形 75">
              <a:extLst>
                <a:ext uri="{FF2B5EF4-FFF2-40B4-BE49-F238E27FC236}">
                  <a16:creationId xmlns:a16="http://schemas.microsoft.com/office/drawing/2014/main" id="{F18B7522-EA3F-777C-7E20-996B39B8F39A}"/>
                </a:ext>
              </a:extLst>
            </p:cNvPr>
            <p:cNvSpPr/>
            <p:nvPr/>
          </p:nvSpPr>
          <p:spPr>
            <a:xfrm>
              <a:off x="6682125" y="529576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accent3">
                    <a:lumMod val="50000"/>
                  </a:schemeClr>
                </a:solidFill>
              </a:endParaRPr>
            </a:p>
          </p:txBody>
        </p:sp>
      </p:grpSp>
      <p:grpSp>
        <p:nvGrpSpPr>
          <p:cNvPr id="77" name="グループ化 76">
            <a:extLst>
              <a:ext uri="{FF2B5EF4-FFF2-40B4-BE49-F238E27FC236}">
                <a16:creationId xmlns:a16="http://schemas.microsoft.com/office/drawing/2014/main" id="{0544BBC2-1FC9-5EB5-EA9E-F3309B1B4FD7}"/>
              </a:ext>
            </a:extLst>
          </p:cNvPr>
          <p:cNvGrpSpPr/>
          <p:nvPr/>
        </p:nvGrpSpPr>
        <p:grpSpPr>
          <a:xfrm>
            <a:off x="3016509" y="6551157"/>
            <a:ext cx="3273596" cy="361765"/>
            <a:chOff x="3016509" y="6551157"/>
            <a:chExt cx="3273596" cy="361765"/>
          </a:xfrm>
        </p:grpSpPr>
        <p:sp>
          <p:nvSpPr>
            <p:cNvPr id="78" name="正方形/長方形 77">
              <a:extLst>
                <a:ext uri="{FF2B5EF4-FFF2-40B4-BE49-F238E27FC236}">
                  <a16:creationId xmlns:a16="http://schemas.microsoft.com/office/drawing/2014/main" id="{21B4032F-1F28-6F0D-3066-AF1431F8FC02}"/>
                </a:ext>
              </a:extLst>
            </p:cNvPr>
            <p:cNvSpPr/>
            <p:nvPr/>
          </p:nvSpPr>
          <p:spPr>
            <a:xfrm>
              <a:off x="3016509" y="655115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やく</a:t>
              </a:r>
              <a:endParaRPr kumimoji="1" lang="ja-JP" altLang="en-US" sz="1400" dirty="0">
                <a:solidFill>
                  <a:srgbClr val="FF0000"/>
                </a:solidFill>
              </a:endParaRPr>
            </a:p>
          </p:txBody>
        </p:sp>
        <p:sp>
          <p:nvSpPr>
            <p:cNvPr id="79" name="正方形/長方形 78">
              <a:extLst>
                <a:ext uri="{FF2B5EF4-FFF2-40B4-BE49-F238E27FC236}">
                  <a16:creationId xmlns:a16="http://schemas.microsoft.com/office/drawing/2014/main" id="{9D25304F-FD2C-732B-577D-0B328769F01B}"/>
                </a:ext>
              </a:extLst>
            </p:cNvPr>
            <p:cNvSpPr/>
            <p:nvPr/>
          </p:nvSpPr>
          <p:spPr>
            <a:xfrm>
              <a:off x="4994105" y="6551157"/>
              <a:ext cx="1296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まんえん</a:t>
              </a:r>
              <a:endParaRPr kumimoji="1" lang="ja-JP" altLang="en-US" sz="1400" dirty="0">
                <a:solidFill>
                  <a:srgbClr val="FF0000"/>
                </a:solidFill>
              </a:endParaRPr>
            </a:p>
          </p:txBody>
        </p:sp>
      </p:grpSp>
    </p:spTree>
    <p:extLst>
      <p:ext uri="{BB962C8B-B14F-4D97-AF65-F5344CB8AC3E}">
        <p14:creationId xmlns:p14="http://schemas.microsoft.com/office/powerpoint/2010/main" val="263048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50"/>
                                        </p:tgtEl>
                                        <p:attrNameLst>
                                          <p:attrName>style.visibility</p:attrName>
                                        </p:attrNameLst>
                                      </p:cBhvr>
                                      <p:to>
                                        <p:strVal val="visible"/>
                                      </p:to>
                                    </p:set>
                                    <p:animEffect transition="in" filter="fade">
                                      <p:cBhvr>
                                        <p:cTn id="10" dur="500"/>
                                        <p:tgtEl>
                                          <p:spTgt spid="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500"/>
                                        <p:tgtEl>
                                          <p:spTgt spid="4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0"/>
                                        </p:tgtEl>
                                        <p:attrNameLst>
                                          <p:attrName>style.visibility</p:attrName>
                                        </p:attrNameLst>
                                      </p:cBhvr>
                                      <p:to>
                                        <p:strVal val="visible"/>
                                      </p:to>
                                    </p:set>
                                    <p:animEffect transition="in" filter="fade">
                                      <p:cBhvr>
                                        <p:cTn id="20" dur="500"/>
                                        <p:tgtEl>
                                          <p:spTgt spid="40"/>
                                        </p:tgtEl>
                                      </p:cBhvr>
                                    </p:animEffect>
                                  </p:childTnLst>
                                </p:cTn>
                              </p:par>
                              <p:par>
                                <p:cTn id="21" presetID="10" presetClass="entr" presetSubtype="0" fill="hold" nodeType="withEffect">
                                  <p:stCondLst>
                                    <p:cond delay="0"/>
                                  </p:stCondLst>
                                  <p:childTnLst>
                                    <p:set>
                                      <p:cBhvr>
                                        <p:cTn id="22" dur="1" fill="hold">
                                          <p:stCondLst>
                                            <p:cond delay="0"/>
                                          </p:stCondLst>
                                        </p:cTn>
                                        <p:tgtEl>
                                          <p:spTgt spid="62"/>
                                        </p:tgtEl>
                                        <p:attrNameLst>
                                          <p:attrName>style.visibility</p:attrName>
                                        </p:attrNameLst>
                                      </p:cBhvr>
                                      <p:to>
                                        <p:strVal val="visible"/>
                                      </p:to>
                                    </p:set>
                                    <p:animEffect transition="in" filter="fade">
                                      <p:cBhvr>
                                        <p:cTn id="23" dur="500"/>
                                        <p:tgtEl>
                                          <p:spTgt spid="6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par>
                                <p:cTn id="29" presetID="10" presetClass="entr" presetSubtype="0" fill="hold" nodeType="withEffect">
                                  <p:stCondLst>
                                    <p:cond delay="0"/>
                                  </p:stCondLst>
                                  <p:childTnLst>
                                    <p:set>
                                      <p:cBhvr>
                                        <p:cTn id="30" dur="1" fill="hold">
                                          <p:stCondLst>
                                            <p:cond delay="0"/>
                                          </p:stCondLst>
                                        </p:cTn>
                                        <p:tgtEl>
                                          <p:spTgt spid="72"/>
                                        </p:tgtEl>
                                        <p:attrNameLst>
                                          <p:attrName>style.visibility</p:attrName>
                                        </p:attrNameLst>
                                      </p:cBhvr>
                                      <p:to>
                                        <p:strVal val="visible"/>
                                      </p:to>
                                    </p:set>
                                    <p:animEffect transition="in" filter="fade">
                                      <p:cBhvr>
                                        <p:cTn id="31" dur="500"/>
                                        <p:tgtEl>
                                          <p:spTgt spid="7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2109BD-9369-5D83-0468-BAF0C2F9A7B8}"/>
            </a:ext>
          </a:extLst>
        </p:cNvPr>
        <p:cNvGrpSpPr/>
        <p:nvPr/>
      </p:nvGrpSpPr>
      <p:grpSpPr>
        <a:xfrm>
          <a:off x="0" y="0"/>
          <a:ext cx="0" cy="0"/>
          <a:chOff x="0" y="0"/>
          <a:chExt cx="0" cy="0"/>
        </a:xfrm>
      </p:grpSpPr>
      <p:pic>
        <p:nvPicPr>
          <p:cNvPr id="3" name="図 2">
            <a:extLst>
              <a:ext uri="{FF2B5EF4-FFF2-40B4-BE49-F238E27FC236}">
                <a16:creationId xmlns:a16="http://schemas.microsoft.com/office/drawing/2014/main" id="{FC28B73F-897E-383C-9DD8-C8EB9DF62029}"/>
              </a:ext>
            </a:extLst>
          </p:cNvPr>
          <p:cNvPicPr>
            <a:picLocks noChangeAspect="1"/>
          </p:cNvPicPr>
          <p:nvPr/>
        </p:nvPicPr>
        <p:blipFill>
          <a:blip r:embed="rId3"/>
          <a:stretch>
            <a:fillRect/>
          </a:stretch>
        </p:blipFill>
        <p:spPr>
          <a:xfrm>
            <a:off x="640411" y="692909"/>
            <a:ext cx="7680826" cy="5020606"/>
          </a:xfrm>
          <a:prstGeom prst="rect">
            <a:avLst/>
          </a:prstGeom>
        </p:spPr>
      </p:pic>
      <p:sp>
        <p:nvSpPr>
          <p:cNvPr id="9" name="正方形/長方形 8">
            <a:extLst>
              <a:ext uri="{FF2B5EF4-FFF2-40B4-BE49-F238E27FC236}">
                <a16:creationId xmlns:a16="http://schemas.microsoft.com/office/drawing/2014/main" id="{CC9B586E-8134-F639-2576-141AB59D3F93}"/>
              </a:ext>
            </a:extLst>
          </p:cNvPr>
          <p:cNvSpPr/>
          <p:nvPr/>
        </p:nvSpPr>
        <p:spPr>
          <a:xfrm>
            <a:off x="-1" y="0"/>
            <a:ext cx="9144000" cy="7164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a:extLst>
              <a:ext uri="{FF2B5EF4-FFF2-40B4-BE49-F238E27FC236}">
                <a16:creationId xmlns:a16="http://schemas.microsoft.com/office/drawing/2014/main" id="{FBB42BA7-457B-3514-9FBD-A51D1F6054D6}"/>
              </a:ext>
            </a:extLst>
          </p:cNvPr>
          <p:cNvSpPr txBox="1"/>
          <p:nvPr/>
        </p:nvSpPr>
        <p:spPr bwMode="white">
          <a:xfrm>
            <a:off x="5598217" y="6585461"/>
            <a:ext cx="4886974" cy="276999"/>
          </a:xfrm>
          <a:prstGeom prst="rect">
            <a:avLst/>
          </a:prstGeom>
          <a:noFill/>
        </p:spPr>
        <p:txBody>
          <a:bodyPr wrap="square" rtlCol="0">
            <a:spAutoFit/>
          </a:bodyPr>
          <a:lstStyle/>
          <a:p>
            <a:r>
              <a:rPr lang="en-US" altLang="ja-JP" sz="12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雇用形態、性、年齢階級別賃金（千円単位）</a:t>
            </a:r>
            <a:endParaRPr kumimoji="1" lang="en-US" altLang="ja-JP"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a:extLst>
              <a:ext uri="{FF2B5EF4-FFF2-40B4-BE49-F238E27FC236}">
                <a16:creationId xmlns:a16="http://schemas.microsoft.com/office/drawing/2014/main" id="{BD8E6A85-4474-8B87-71EE-097B4B8B5EC9}"/>
              </a:ext>
            </a:extLst>
          </p:cNvPr>
          <p:cNvSpPr txBox="1"/>
          <p:nvPr/>
        </p:nvSpPr>
        <p:spPr>
          <a:xfrm>
            <a:off x="395535" y="6601588"/>
            <a:ext cx="3236898" cy="244747"/>
          </a:xfrm>
          <a:prstGeom prst="rect">
            <a:avLst/>
          </a:prstGeom>
          <a:noFill/>
        </p:spPr>
        <p:txBody>
          <a:bodyPr wrap="square" rtlCol="0">
            <a:spAutoFit/>
          </a:bodyPr>
          <a:lstStyle/>
          <a:p>
            <a:pPr>
              <a:lnSpc>
                <a:spcPct val="110000"/>
              </a:lnSpc>
            </a:pPr>
            <a:r>
              <a:rPr lang="zh-TW" altLang="en-US" sz="1000" dirty="0">
                <a:latin typeface="Meiryo UI" panose="020B0604030504040204" pitchFamily="50" charset="-128"/>
                <a:ea typeface="Meiryo UI" panose="020B0604030504040204" pitchFamily="50" charset="-128"/>
                <a:cs typeface="Meiryo UI" panose="020B0604030504040204" pitchFamily="50" charset="-128"/>
              </a:rPr>
              <a:t>＊厚生労働省「賃金構造基本統計調査」（令和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 name="テキスト ボックス 12">
            <a:extLst>
              <a:ext uri="{FF2B5EF4-FFF2-40B4-BE49-F238E27FC236}">
                <a16:creationId xmlns:a16="http://schemas.microsoft.com/office/drawing/2014/main" id="{47A96D52-E445-D835-A5BA-4E9C3A08C0F5}"/>
              </a:ext>
            </a:extLst>
          </p:cNvPr>
          <p:cNvSpPr txBox="1"/>
          <p:nvPr/>
        </p:nvSpPr>
        <p:spPr bwMode="white">
          <a:xfrm>
            <a:off x="426382" y="134039"/>
            <a:ext cx="4402794" cy="584775"/>
          </a:xfrm>
          <a:prstGeom prst="rect">
            <a:avLst/>
          </a:prstGeom>
          <a:noFill/>
        </p:spPr>
        <p:txBody>
          <a:bodyPr wrap="square" rtlCol="0">
            <a:spAutoFit/>
          </a:bodyPr>
          <a:lstStyle/>
          <a:p>
            <a:r>
              <a:rPr kumimoji="1"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月額の給与について</a:t>
            </a:r>
            <a:endParaRPr kumimoji="1" lang="en-US" altLang="ja-JP"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6" name="グループ化 15">
            <a:extLst>
              <a:ext uri="{FF2B5EF4-FFF2-40B4-BE49-F238E27FC236}">
                <a16:creationId xmlns:a16="http://schemas.microsoft.com/office/drawing/2014/main" id="{210FDE6C-6B3C-4B8C-96DE-2656AB436C01}"/>
              </a:ext>
            </a:extLst>
          </p:cNvPr>
          <p:cNvGrpSpPr/>
          <p:nvPr/>
        </p:nvGrpSpPr>
        <p:grpSpPr>
          <a:xfrm>
            <a:off x="755447" y="4538444"/>
            <a:ext cx="8001407" cy="2090725"/>
            <a:chOff x="2148422" y="4477979"/>
            <a:chExt cx="9460252" cy="1990774"/>
          </a:xfrm>
        </p:grpSpPr>
        <p:cxnSp>
          <p:nvCxnSpPr>
            <p:cNvPr id="17" name="直線矢印コネクタ 16">
              <a:extLst>
                <a:ext uri="{FF2B5EF4-FFF2-40B4-BE49-F238E27FC236}">
                  <a16:creationId xmlns:a16="http://schemas.microsoft.com/office/drawing/2014/main" id="{9E8B1B2F-915E-DDCB-7766-1ADDF3D5D2A8}"/>
                </a:ext>
              </a:extLst>
            </p:cNvPr>
            <p:cNvCxnSpPr>
              <a:cxnSpLocks/>
            </p:cNvCxnSpPr>
            <p:nvPr/>
          </p:nvCxnSpPr>
          <p:spPr>
            <a:xfrm>
              <a:off x="3249067" y="4477979"/>
              <a:ext cx="1041233" cy="1023314"/>
            </a:xfrm>
            <a:prstGeom prst="straightConnector1">
              <a:avLst/>
            </a:prstGeom>
            <a:ln w="76200">
              <a:solidFill>
                <a:srgbClr val="FF0000"/>
              </a:solidFill>
              <a:tailEnd type="triangle"/>
            </a:ln>
          </p:spPr>
          <p:style>
            <a:lnRef idx="2">
              <a:schemeClr val="accent2"/>
            </a:lnRef>
            <a:fillRef idx="0">
              <a:schemeClr val="accent2"/>
            </a:fillRef>
            <a:effectRef idx="1">
              <a:schemeClr val="accent2"/>
            </a:effectRef>
            <a:fontRef idx="minor">
              <a:schemeClr val="tx1"/>
            </a:fontRef>
          </p:style>
        </p:cxnSp>
        <p:sp>
          <p:nvSpPr>
            <p:cNvPr id="18" name="角丸四角形 4">
              <a:extLst>
                <a:ext uri="{FF2B5EF4-FFF2-40B4-BE49-F238E27FC236}">
                  <a16:creationId xmlns:a16="http://schemas.microsoft.com/office/drawing/2014/main" id="{2ED771E7-7B99-EED3-A869-7DB81DE356DE}"/>
                </a:ext>
              </a:extLst>
            </p:cNvPr>
            <p:cNvSpPr/>
            <p:nvPr/>
          </p:nvSpPr>
          <p:spPr>
            <a:xfrm>
              <a:off x="2148422" y="5474663"/>
              <a:ext cx="9460252" cy="994090"/>
            </a:xfrm>
            <a:prstGeom prst="roundRect">
              <a:avLst>
                <a:gd name="adj" fmla="val 13521"/>
              </a:avLst>
            </a:prstGeom>
            <a:solidFill>
              <a:srgbClr val="FFFFCC"/>
            </a:solidFill>
            <a:ln w="317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2900" dirty="0">
                  <a:solidFill>
                    <a:schemeClr val="tx1"/>
                  </a:solidFill>
                  <a:latin typeface="MS UI Gothic" panose="020B0600070205080204" pitchFamily="50" charset="-128"/>
                  <a:ea typeface="MS UI Gothic" panose="020B0600070205080204" pitchFamily="50" charset="-128"/>
                </a:rPr>
                <a:t>●男性</a:t>
              </a:r>
              <a:r>
                <a:rPr lang="en-US" altLang="ja-JP" sz="2900" dirty="0">
                  <a:solidFill>
                    <a:schemeClr val="tx1"/>
                  </a:solidFill>
                  <a:latin typeface="MS UI Gothic" panose="020B0600070205080204" pitchFamily="50" charset="-128"/>
                  <a:ea typeface="MS UI Gothic" panose="020B0600070205080204" pitchFamily="50" charset="-128"/>
                </a:rPr>
                <a:t>:</a:t>
              </a:r>
              <a:r>
                <a:rPr lang="ja-JP" altLang="en-US" sz="2900" dirty="0">
                  <a:solidFill>
                    <a:schemeClr val="tx1"/>
                  </a:solidFill>
                  <a:latin typeface="MS UI Gothic" panose="020B0600070205080204" pitchFamily="50" charset="-128"/>
                  <a:ea typeface="MS UI Gothic" panose="020B0600070205080204" pitchFamily="50" charset="-128"/>
                </a:rPr>
                <a:t>正社員</a:t>
              </a:r>
              <a:r>
                <a:rPr lang="ja-JP" altLang="en-US" sz="2900" b="1" u="sng" dirty="0">
                  <a:solidFill>
                    <a:srgbClr val="00B0F0"/>
                  </a:solidFill>
                  <a:latin typeface="MS UI Gothic" panose="020B0600070205080204" pitchFamily="50" charset="-128"/>
                  <a:ea typeface="MS UI Gothic" panose="020B0600070205080204" pitchFamily="50" charset="-128"/>
                </a:rPr>
                <a:t>約</a:t>
              </a:r>
              <a:r>
                <a:rPr lang="en-US" altLang="ja-JP" sz="2900" b="1" u="sng" dirty="0">
                  <a:solidFill>
                    <a:srgbClr val="00B0F0"/>
                  </a:solidFill>
                  <a:latin typeface="MS UI Gothic" panose="020B0600070205080204" pitchFamily="50" charset="-128"/>
                  <a:ea typeface="MS UI Gothic" panose="020B0600070205080204" pitchFamily="50" charset="-128"/>
                </a:rPr>
                <a:t>23.2</a:t>
              </a:r>
              <a:r>
                <a:rPr lang="ja-JP" altLang="en-US" sz="2900" b="1" u="sng" dirty="0">
                  <a:solidFill>
                    <a:srgbClr val="00B0F0"/>
                  </a:solidFill>
                  <a:latin typeface="MS UI Gothic" panose="020B0600070205080204" pitchFamily="50" charset="-128"/>
                  <a:ea typeface="MS UI Gothic" panose="020B0600070205080204" pitchFamily="50" charset="-128"/>
                </a:rPr>
                <a:t>万円</a:t>
              </a:r>
              <a:r>
                <a:rPr lang="ja-JP" altLang="en-US" sz="2900" dirty="0">
                  <a:solidFill>
                    <a:schemeClr val="tx1"/>
                  </a:solidFill>
                  <a:latin typeface="MS UI Gothic" panose="020B0600070205080204" pitchFamily="50" charset="-128"/>
                  <a:ea typeface="MS UI Gothic" panose="020B0600070205080204" pitchFamily="50" charset="-128"/>
                </a:rPr>
                <a:t>・非正社員</a:t>
              </a:r>
              <a:r>
                <a:rPr lang="ja-JP" altLang="en-US" sz="2900" b="1" u="sng" dirty="0">
                  <a:solidFill>
                    <a:srgbClr val="00B050"/>
                  </a:solidFill>
                  <a:latin typeface="MS UI Gothic" panose="020B0600070205080204" pitchFamily="50" charset="-128"/>
                  <a:ea typeface="MS UI Gothic" panose="020B0600070205080204" pitchFamily="50" charset="-128"/>
                </a:rPr>
                <a:t>約</a:t>
              </a:r>
              <a:r>
                <a:rPr lang="en-US" altLang="ja-JP" sz="2900" b="1" u="sng" dirty="0">
                  <a:solidFill>
                    <a:srgbClr val="00B050"/>
                  </a:solidFill>
                  <a:latin typeface="MS UI Gothic" panose="020B0600070205080204" pitchFamily="50" charset="-128"/>
                  <a:ea typeface="MS UI Gothic" panose="020B0600070205080204" pitchFamily="50" charset="-128"/>
                </a:rPr>
                <a:t>20.2</a:t>
              </a:r>
              <a:r>
                <a:rPr lang="ja-JP" altLang="en-US" sz="2900" b="1" u="sng" dirty="0">
                  <a:solidFill>
                    <a:srgbClr val="00B050"/>
                  </a:solidFill>
                  <a:latin typeface="MS UI Gothic" panose="020B0600070205080204" pitchFamily="50" charset="-128"/>
                  <a:ea typeface="MS UI Gothic" panose="020B0600070205080204" pitchFamily="50" charset="-128"/>
                </a:rPr>
                <a:t>万円</a:t>
              </a:r>
            </a:p>
            <a:p>
              <a:pPr algn="ctr"/>
              <a:r>
                <a:rPr lang="ja-JP" altLang="en-US" sz="2900" dirty="0">
                  <a:solidFill>
                    <a:schemeClr val="tx1"/>
                  </a:solidFill>
                  <a:latin typeface="MS UI Gothic" panose="020B0600070205080204" pitchFamily="50" charset="-128"/>
                  <a:ea typeface="MS UI Gothic" panose="020B0600070205080204" pitchFamily="50" charset="-128"/>
                </a:rPr>
                <a:t>〇女性</a:t>
              </a:r>
              <a:r>
                <a:rPr lang="en-US" altLang="ja-JP" sz="2900" dirty="0">
                  <a:solidFill>
                    <a:schemeClr val="tx1"/>
                  </a:solidFill>
                  <a:latin typeface="MS UI Gothic" panose="020B0600070205080204" pitchFamily="50" charset="-128"/>
                  <a:ea typeface="MS UI Gothic" panose="020B0600070205080204" pitchFamily="50" charset="-128"/>
                </a:rPr>
                <a:t>:</a:t>
              </a:r>
              <a:r>
                <a:rPr lang="ja-JP" altLang="en-US" sz="2900" dirty="0">
                  <a:solidFill>
                    <a:schemeClr val="tx1"/>
                  </a:solidFill>
                  <a:latin typeface="MS UI Gothic" panose="020B0600070205080204" pitchFamily="50" charset="-128"/>
                  <a:ea typeface="MS UI Gothic" panose="020B0600070205080204" pitchFamily="50" charset="-128"/>
                </a:rPr>
                <a:t>正社員</a:t>
              </a:r>
              <a:r>
                <a:rPr lang="ja-JP" altLang="en-US" sz="2900" b="1" u="sng" dirty="0">
                  <a:solidFill>
                    <a:srgbClr val="FF0000"/>
                  </a:solidFill>
                  <a:latin typeface="MS UI Gothic" panose="020B0600070205080204" pitchFamily="50" charset="-128"/>
                  <a:ea typeface="MS UI Gothic" panose="020B0600070205080204" pitchFamily="50" charset="-128"/>
                </a:rPr>
                <a:t>約</a:t>
              </a:r>
              <a:r>
                <a:rPr lang="en-US" altLang="ja-JP" sz="2900" b="1" u="sng" dirty="0">
                  <a:solidFill>
                    <a:srgbClr val="FF0000"/>
                  </a:solidFill>
                  <a:latin typeface="MS UI Gothic" panose="020B0600070205080204" pitchFamily="50" charset="-128"/>
                  <a:ea typeface="MS UI Gothic" panose="020B0600070205080204" pitchFamily="50" charset="-128"/>
                </a:rPr>
                <a:t>22.5</a:t>
              </a:r>
              <a:r>
                <a:rPr lang="ja-JP" altLang="en-US" sz="2900" b="1" u="sng" dirty="0">
                  <a:solidFill>
                    <a:srgbClr val="FF0000"/>
                  </a:solidFill>
                  <a:latin typeface="MS UI Gothic" panose="020B0600070205080204" pitchFamily="50" charset="-128"/>
                  <a:ea typeface="MS UI Gothic" panose="020B0600070205080204" pitchFamily="50" charset="-128"/>
                </a:rPr>
                <a:t>万円</a:t>
              </a:r>
              <a:r>
                <a:rPr lang="ja-JP" altLang="en-US" sz="2900" dirty="0">
                  <a:solidFill>
                    <a:schemeClr val="tx1"/>
                  </a:solidFill>
                  <a:latin typeface="MS UI Gothic" panose="020B0600070205080204" pitchFamily="50" charset="-128"/>
                  <a:ea typeface="MS UI Gothic" panose="020B0600070205080204" pitchFamily="50" charset="-128"/>
                </a:rPr>
                <a:t>・非正社員</a:t>
              </a:r>
              <a:r>
                <a:rPr lang="ja-JP" altLang="en-US" sz="2900" b="1" u="sng" dirty="0">
                  <a:solidFill>
                    <a:srgbClr val="FF6699"/>
                  </a:solidFill>
                  <a:latin typeface="MS UI Gothic" panose="020B0600070205080204" pitchFamily="50" charset="-128"/>
                  <a:ea typeface="MS UI Gothic" panose="020B0600070205080204" pitchFamily="50" charset="-128"/>
                </a:rPr>
                <a:t>約</a:t>
              </a:r>
              <a:r>
                <a:rPr lang="en-US" altLang="ja-JP" sz="2900" b="1" u="sng" dirty="0">
                  <a:solidFill>
                    <a:srgbClr val="FF6699"/>
                  </a:solidFill>
                  <a:latin typeface="MS UI Gothic" panose="020B0600070205080204" pitchFamily="50" charset="-128"/>
                  <a:ea typeface="MS UI Gothic" panose="020B0600070205080204" pitchFamily="50" charset="-128"/>
                </a:rPr>
                <a:t>19.0</a:t>
              </a:r>
              <a:r>
                <a:rPr lang="ja-JP" altLang="en-US" sz="2900" b="1" u="sng" dirty="0">
                  <a:solidFill>
                    <a:srgbClr val="FF6699"/>
                  </a:solidFill>
                  <a:latin typeface="MS UI Gothic" panose="020B0600070205080204" pitchFamily="50" charset="-128"/>
                  <a:ea typeface="MS UI Gothic" panose="020B0600070205080204" pitchFamily="50" charset="-128"/>
                </a:rPr>
                <a:t>万円</a:t>
              </a:r>
            </a:p>
          </p:txBody>
        </p:sp>
      </p:grpSp>
      <p:sp>
        <p:nvSpPr>
          <p:cNvPr id="19" name="角丸四角形 7">
            <a:extLst>
              <a:ext uri="{FF2B5EF4-FFF2-40B4-BE49-F238E27FC236}">
                <a16:creationId xmlns:a16="http://schemas.microsoft.com/office/drawing/2014/main" id="{FC5A35CE-065D-AC5E-AB23-F55D823452BF}"/>
              </a:ext>
            </a:extLst>
          </p:cNvPr>
          <p:cNvSpPr/>
          <p:nvPr/>
        </p:nvSpPr>
        <p:spPr>
          <a:xfrm>
            <a:off x="1068781" y="3203212"/>
            <a:ext cx="617583" cy="2010472"/>
          </a:xfrm>
          <a:prstGeom prst="roundRect">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DBD8C79D-9B81-C0F9-9959-649180CA3599}"/>
              </a:ext>
            </a:extLst>
          </p:cNvPr>
          <p:cNvSpPr>
            <a:spLocks noGrp="1"/>
          </p:cNvSpPr>
          <p:nvPr>
            <p:ph type="sldNum" sz="quarter" idx="12"/>
          </p:nvPr>
        </p:nvSpPr>
        <p:spPr/>
        <p:txBody>
          <a:bodyPr/>
          <a:lstStyle/>
          <a:p>
            <a:fld id="{E1D7E502-7D6F-49F2-8D91-33EB17385912}" type="slidenum">
              <a:rPr lang="ja-JP" altLang="en-US" smtClean="0"/>
              <a:pPr/>
              <a:t>24</a:t>
            </a:fld>
            <a:endParaRPr lang="ja-JP" altLang="en-US" dirty="0"/>
          </a:p>
        </p:txBody>
      </p:sp>
      <p:sp>
        <p:nvSpPr>
          <p:cNvPr id="4" name="正方形/長方形 3">
            <a:extLst>
              <a:ext uri="{FF2B5EF4-FFF2-40B4-BE49-F238E27FC236}">
                <a16:creationId xmlns:a16="http://schemas.microsoft.com/office/drawing/2014/main" id="{EED8A128-C84D-C35A-9D04-B2AE7067F728}"/>
              </a:ext>
            </a:extLst>
          </p:cNvPr>
          <p:cNvSpPr/>
          <p:nvPr/>
        </p:nvSpPr>
        <p:spPr>
          <a:xfrm>
            <a:off x="579101" y="-6253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FFFF"/>
                </a:solidFill>
                <a:latin typeface="Meiryo UI" panose="020B0604030504040204" pitchFamily="50" charset="-128"/>
                <a:ea typeface="Meiryo UI" panose="020B0604030504040204" pitchFamily="50" charset="-128"/>
                <a:cs typeface="ヒラギノ角ゴ ProN W6"/>
              </a:rPr>
              <a:t>げつがく</a:t>
            </a:r>
            <a:endParaRPr lang="en-US" altLang="ja-JP" sz="14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正方形/長方形 4">
            <a:extLst>
              <a:ext uri="{FF2B5EF4-FFF2-40B4-BE49-F238E27FC236}">
                <a16:creationId xmlns:a16="http://schemas.microsoft.com/office/drawing/2014/main" id="{0DA84AEB-3884-2ADD-2965-65A47EA8723F}"/>
              </a:ext>
            </a:extLst>
          </p:cNvPr>
          <p:cNvSpPr/>
          <p:nvPr/>
        </p:nvSpPr>
        <p:spPr>
          <a:xfrm>
            <a:off x="1769731" y="-62536"/>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srgbClr val="FFFFFF"/>
                </a:solidFill>
                <a:latin typeface="Meiryo UI" panose="020B0604030504040204" pitchFamily="50" charset="-128"/>
                <a:ea typeface="Meiryo UI" panose="020B0604030504040204" pitchFamily="50" charset="-128"/>
                <a:cs typeface="ヒラギノ角ゴ ProN W6"/>
              </a:rPr>
              <a:t>きゅうよ</a:t>
            </a:r>
            <a:endParaRPr lang="en-US" altLang="ja-JP" sz="14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テキスト ボックス 5">
            <a:extLst>
              <a:ext uri="{FF2B5EF4-FFF2-40B4-BE49-F238E27FC236}">
                <a16:creationId xmlns:a16="http://schemas.microsoft.com/office/drawing/2014/main" id="{A194750F-B5BC-ABFA-80DB-CAC60F22844C}"/>
              </a:ext>
            </a:extLst>
          </p:cNvPr>
          <p:cNvSpPr txBox="1"/>
          <p:nvPr/>
        </p:nvSpPr>
        <p:spPr>
          <a:xfrm>
            <a:off x="1451382" y="5544843"/>
            <a:ext cx="7236000" cy="253916"/>
          </a:xfrm>
          <a:prstGeom prst="rect">
            <a:avLst/>
          </a:prstGeom>
          <a:noFill/>
        </p:spPr>
        <p:txBody>
          <a:bodyPr wrap="square" rtlCol="0">
            <a:spAutoFit/>
          </a:bodyPr>
          <a:lstStyle/>
          <a:p>
            <a:r>
              <a:rPr lang="ja-JP" altLang="en-US" sz="1050" dirty="0">
                <a:latin typeface="MS UI Gothic" panose="020B0600070205080204" pitchFamily="50" charset="-128"/>
                <a:ea typeface="MS UI Gothic" panose="020B0600070205080204" pitchFamily="50" charset="-128"/>
              </a:rPr>
              <a:t>だんせい　　　　　せいしゃいん　　　　</a:t>
            </a:r>
            <a:r>
              <a:rPr lang="ja-JP" altLang="en-US" sz="1050" dirty="0">
                <a:solidFill>
                  <a:srgbClr val="0070C0"/>
                </a:solidFill>
                <a:latin typeface="MS UI Gothic" panose="020B0600070205080204" pitchFamily="50" charset="-128"/>
                <a:ea typeface="MS UI Gothic" panose="020B0600070205080204" pitchFamily="50" charset="-128"/>
              </a:rPr>
              <a:t>やく　　　　　　　　　　 まんえん</a:t>
            </a:r>
            <a:r>
              <a:rPr lang="ja-JP" altLang="en-US" sz="1050" dirty="0">
                <a:latin typeface="MS UI Gothic" panose="020B0600070205080204" pitchFamily="50" charset="-128"/>
                <a:ea typeface="MS UI Gothic" panose="020B0600070205080204" pitchFamily="50" charset="-128"/>
              </a:rPr>
              <a:t>　　　　　　　　ひせいしゃいん　　　　 </a:t>
            </a:r>
            <a:r>
              <a:rPr lang="ja-JP" altLang="en-US" sz="1050" dirty="0">
                <a:solidFill>
                  <a:srgbClr val="339966"/>
                </a:solidFill>
                <a:latin typeface="MS UI Gothic" panose="020B0600070205080204" pitchFamily="50" charset="-128"/>
                <a:ea typeface="MS UI Gothic" panose="020B0600070205080204" pitchFamily="50" charset="-128"/>
              </a:rPr>
              <a:t>やく　　　　　　　　　　まんえん</a:t>
            </a:r>
            <a:endParaRPr kumimoji="1" lang="ja-JP" altLang="en-US" sz="1050" dirty="0">
              <a:solidFill>
                <a:srgbClr val="339966"/>
              </a:solidFill>
              <a:latin typeface="MS UI Gothic" panose="020B0600070205080204" pitchFamily="50" charset="-128"/>
              <a:ea typeface="MS UI Gothic" panose="020B0600070205080204" pitchFamily="50" charset="-128"/>
            </a:endParaRPr>
          </a:p>
        </p:txBody>
      </p:sp>
      <p:sp>
        <p:nvSpPr>
          <p:cNvPr id="8" name="テキスト ボックス 7">
            <a:extLst>
              <a:ext uri="{FF2B5EF4-FFF2-40B4-BE49-F238E27FC236}">
                <a16:creationId xmlns:a16="http://schemas.microsoft.com/office/drawing/2014/main" id="{4279C6E8-8386-D995-1C1B-719A596153C5}"/>
              </a:ext>
            </a:extLst>
          </p:cNvPr>
          <p:cNvSpPr txBox="1"/>
          <p:nvPr/>
        </p:nvSpPr>
        <p:spPr>
          <a:xfrm>
            <a:off x="1639968" y="1160225"/>
            <a:ext cx="135062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おとこ　せいしゃいん</a:t>
            </a:r>
          </a:p>
        </p:txBody>
      </p:sp>
      <p:sp>
        <p:nvSpPr>
          <p:cNvPr id="10" name="テキスト ボックス 9">
            <a:extLst>
              <a:ext uri="{FF2B5EF4-FFF2-40B4-BE49-F238E27FC236}">
                <a16:creationId xmlns:a16="http://schemas.microsoft.com/office/drawing/2014/main" id="{45C1FE6A-1D48-D0A9-F0EC-2DE81ECD3FFE}"/>
              </a:ext>
            </a:extLst>
          </p:cNvPr>
          <p:cNvSpPr txBox="1"/>
          <p:nvPr/>
        </p:nvSpPr>
        <p:spPr>
          <a:xfrm>
            <a:off x="1663855" y="1460649"/>
            <a:ext cx="135062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おとこ　 ひせいしゃいん</a:t>
            </a:r>
          </a:p>
        </p:txBody>
      </p:sp>
      <p:sp>
        <p:nvSpPr>
          <p:cNvPr id="14" name="テキスト ボックス 13">
            <a:extLst>
              <a:ext uri="{FF2B5EF4-FFF2-40B4-BE49-F238E27FC236}">
                <a16:creationId xmlns:a16="http://schemas.microsoft.com/office/drawing/2014/main" id="{BC240DD0-39DA-7227-4C18-A9B4CECBB050}"/>
              </a:ext>
            </a:extLst>
          </p:cNvPr>
          <p:cNvSpPr txBox="1"/>
          <p:nvPr/>
        </p:nvSpPr>
        <p:spPr>
          <a:xfrm>
            <a:off x="1637397" y="1736488"/>
            <a:ext cx="1350627" cy="215444"/>
          </a:xfrm>
          <a:prstGeom prst="rect">
            <a:avLst/>
          </a:prstGeom>
          <a:noFill/>
        </p:spPr>
        <p:txBody>
          <a:bodyPr wrap="square" rtlCol="0">
            <a:spAutoFit/>
          </a:bodyPr>
          <a:lstStyle/>
          <a:p>
            <a:r>
              <a:rPr lang="ja-JP" altLang="en-US" sz="800" dirty="0">
                <a:latin typeface="Meiryo UI" panose="020B0604030504040204" pitchFamily="50" charset="-128"/>
                <a:ea typeface="Meiryo UI" panose="020B0604030504040204" pitchFamily="50" charset="-128"/>
              </a:rPr>
              <a:t>おんな　</a:t>
            </a:r>
            <a:r>
              <a:rPr kumimoji="1" lang="ja-JP" altLang="en-US" sz="800" dirty="0">
                <a:latin typeface="Meiryo UI" panose="020B0604030504040204" pitchFamily="50" charset="-128"/>
                <a:ea typeface="Meiryo UI" panose="020B0604030504040204" pitchFamily="50" charset="-128"/>
              </a:rPr>
              <a:t>せいしゃいん</a:t>
            </a:r>
          </a:p>
        </p:txBody>
      </p:sp>
      <p:sp>
        <p:nvSpPr>
          <p:cNvPr id="15" name="テキスト ボックス 14">
            <a:extLst>
              <a:ext uri="{FF2B5EF4-FFF2-40B4-BE49-F238E27FC236}">
                <a16:creationId xmlns:a16="http://schemas.microsoft.com/office/drawing/2014/main" id="{014AA7C5-7DBB-ADA4-E25E-BAD4C45A0F3D}"/>
              </a:ext>
            </a:extLst>
          </p:cNvPr>
          <p:cNvSpPr txBox="1"/>
          <p:nvPr/>
        </p:nvSpPr>
        <p:spPr>
          <a:xfrm>
            <a:off x="1650221" y="2034235"/>
            <a:ext cx="135062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おんな　 ひせいしゃいん</a:t>
            </a:r>
          </a:p>
        </p:txBody>
      </p:sp>
      <p:sp>
        <p:nvSpPr>
          <p:cNvPr id="20" name="テキスト ボックス 19">
            <a:extLst>
              <a:ext uri="{FF2B5EF4-FFF2-40B4-BE49-F238E27FC236}">
                <a16:creationId xmlns:a16="http://schemas.microsoft.com/office/drawing/2014/main" id="{1517EE1C-2409-C5C1-A594-529B96C24F17}"/>
              </a:ext>
            </a:extLst>
          </p:cNvPr>
          <p:cNvSpPr txBox="1"/>
          <p:nvPr/>
        </p:nvSpPr>
        <p:spPr>
          <a:xfrm>
            <a:off x="663357" y="634094"/>
            <a:ext cx="1350627" cy="215444"/>
          </a:xfrm>
          <a:prstGeom prst="rect">
            <a:avLst/>
          </a:prstGeom>
          <a:noFill/>
        </p:spPr>
        <p:txBody>
          <a:bodyPr wrap="square" rtlCol="0">
            <a:spAutoFit/>
          </a:bodyPr>
          <a:lstStyle/>
          <a:p>
            <a:r>
              <a:rPr kumimoji="1" lang="ja-JP" altLang="en-US" sz="800" dirty="0">
                <a:latin typeface="Meiryo UI" panose="020B0604030504040204" pitchFamily="50" charset="-128"/>
                <a:ea typeface="Meiryo UI" panose="020B0604030504040204" pitchFamily="50" charset="-128"/>
              </a:rPr>
              <a:t>せんえん</a:t>
            </a:r>
          </a:p>
        </p:txBody>
      </p:sp>
      <p:sp>
        <p:nvSpPr>
          <p:cNvPr id="21" name="テキスト ボックス 20">
            <a:extLst>
              <a:ext uri="{FF2B5EF4-FFF2-40B4-BE49-F238E27FC236}">
                <a16:creationId xmlns:a16="http://schemas.microsoft.com/office/drawing/2014/main" id="{41CB9FC8-37CB-BDC7-98EF-480C58EB667F}"/>
              </a:ext>
            </a:extLst>
          </p:cNvPr>
          <p:cNvSpPr txBox="1"/>
          <p:nvPr/>
        </p:nvSpPr>
        <p:spPr>
          <a:xfrm>
            <a:off x="1451382" y="6009959"/>
            <a:ext cx="7236000" cy="253916"/>
          </a:xfrm>
          <a:prstGeom prst="rect">
            <a:avLst/>
          </a:prstGeom>
          <a:noFill/>
        </p:spPr>
        <p:txBody>
          <a:bodyPr wrap="square" rtlCol="0">
            <a:spAutoFit/>
          </a:bodyPr>
          <a:lstStyle/>
          <a:p>
            <a:r>
              <a:rPr lang="ja-JP" altLang="en-US" sz="1050" dirty="0">
                <a:latin typeface="MS UI Gothic" panose="020B0600070205080204" pitchFamily="50" charset="-128"/>
                <a:ea typeface="MS UI Gothic" panose="020B0600070205080204" pitchFamily="50" charset="-128"/>
              </a:rPr>
              <a:t>じょせい　　　　　せいしゃいん　　　　</a:t>
            </a:r>
            <a:r>
              <a:rPr lang="ja-JP" altLang="en-US" sz="1050" dirty="0">
                <a:solidFill>
                  <a:srgbClr val="FF0000"/>
                </a:solidFill>
                <a:latin typeface="MS UI Gothic" panose="020B0600070205080204" pitchFamily="50" charset="-128"/>
                <a:ea typeface="MS UI Gothic" panose="020B0600070205080204" pitchFamily="50" charset="-128"/>
              </a:rPr>
              <a:t>やく　　　　　　　　　　 まんえん</a:t>
            </a:r>
            <a:r>
              <a:rPr lang="ja-JP" altLang="en-US" sz="1050" dirty="0">
                <a:latin typeface="MS UI Gothic" panose="020B0600070205080204" pitchFamily="50" charset="-128"/>
                <a:ea typeface="MS UI Gothic" panose="020B0600070205080204" pitchFamily="50" charset="-128"/>
              </a:rPr>
              <a:t>　　　　　　　　ひせいしゃいん　　　　 </a:t>
            </a:r>
            <a:r>
              <a:rPr lang="ja-JP" altLang="en-US" sz="1050" dirty="0">
                <a:solidFill>
                  <a:srgbClr val="FF6699"/>
                </a:solidFill>
                <a:latin typeface="MS UI Gothic" panose="020B0600070205080204" pitchFamily="50" charset="-128"/>
                <a:ea typeface="MS UI Gothic" panose="020B0600070205080204" pitchFamily="50" charset="-128"/>
              </a:rPr>
              <a:t>やく　　　　　　　　　　まんえん</a:t>
            </a:r>
            <a:endParaRPr kumimoji="1" lang="ja-JP" altLang="en-US" sz="1050" dirty="0">
              <a:solidFill>
                <a:srgbClr val="FF6699"/>
              </a:solidFill>
              <a:latin typeface="MS UI Gothic" panose="020B0600070205080204" pitchFamily="50" charset="-128"/>
              <a:ea typeface="MS UI Gothic" panose="020B0600070205080204" pitchFamily="50" charset="-128"/>
            </a:endParaRPr>
          </a:p>
        </p:txBody>
      </p:sp>
    </p:spTree>
    <p:extLst>
      <p:ext uri="{BB962C8B-B14F-4D97-AF65-F5344CB8AC3E}">
        <p14:creationId xmlns:p14="http://schemas.microsoft.com/office/powerpoint/2010/main" val="3220707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6"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8041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直近の入院時の自己負担費用</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a:t>
            </a:r>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過去</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5</a:t>
            </a:r>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年以内に入院し、自己負担費用を支払った人</a:t>
            </a:r>
            <a:r>
              <a:rPr lang="en-US" altLang="ja-JP" sz="1200" b="1" dirty="0">
                <a:solidFill>
                  <a:srgbClr val="FFFFFF"/>
                </a:solidFill>
                <a:latin typeface="Meiryo UI" panose="020B0604030504040204" pitchFamily="50" charset="-128"/>
                <a:ea typeface="Meiryo UI" panose="020B0604030504040204" pitchFamily="50" charset="-128"/>
                <a:cs typeface="ヒラギノ角ゴ ProN W6"/>
              </a:rPr>
              <a:t>)</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25</a:t>
            </a:fld>
            <a:endParaRPr lang="ja-JP" altLang="en-US" sz="1800" dirty="0"/>
          </a:p>
        </p:txBody>
      </p:sp>
      <p:pic>
        <p:nvPicPr>
          <p:cNvPr id="11" name="Picture 5">
            <a:extLst>
              <a:ext uri="{FF2B5EF4-FFF2-40B4-BE49-F238E27FC236}">
                <a16:creationId xmlns:a16="http://schemas.microsoft.com/office/drawing/2014/main" id="{2B9F3A47-FC47-9D26-37CB-5C17CDA62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287" y="910695"/>
            <a:ext cx="7927596" cy="5251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9">
            <a:extLst>
              <a:ext uri="{FF2B5EF4-FFF2-40B4-BE49-F238E27FC236}">
                <a16:creationId xmlns:a16="http://schemas.microsoft.com/office/drawing/2014/main" id="{64D5A8E0-46FD-E66B-01DC-10132ABE85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4843" y="6162298"/>
            <a:ext cx="3758268" cy="599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正方形/長方形 4">
            <a:extLst>
              <a:ext uri="{FF2B5EF4-FFF2-40B4-BE49-F238E27FC236}">
                <a16:creationId xmlns:a16="http://schemas.microsoft.com/office/drawing/2014/main" id="{23C17523-1819-67C3-A1E2-685E0745C85E}"/>
              </a:ext>
            </a:extLst>
          </p:cNvPr>
          <p:cNvSpPr/>
          <p:nvPr/>
        </p:nvSpPr>
        <p:spPr>
          <a:xfrm>
            <a:off x="320869" y="-1271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ちょっきん</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9A0A0F85-2E45-B8D1-2B0A-D04101A2343D}"/>
              </a:ext>
            </a:extLst>
          </p:cNvPr>
          <p:cNvSpPr/>
          <p:nvPr/>
        </p:nvSpPr>
        <p:spPr>
          <a:xfrm>
            <a:off x="1646226" y="-127178"/>
            <a:ext cx="1972007"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にゅういんじ</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CDCBFD0C-2B07-F098-6612-41DBC4E99522}"/>
              </a:ext>
            </a:extLst>
          </p:cNvPr>
          <p:cNvSpPr/>
          <p:nvPr/>
        </p:nvSpPr>
        <p:spPr>
          <a:xfrm>
            <a:off x="3192583" y="-82710"/>
            <a:ext cx="2464191" cy="3318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じこ　　　　　　ふたん　　　　ひよう</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2CC5924F-C2CE-5EFD-82BB-C94287D01068}"/>
              </a:ext>
            </a:extLst>
          </p:cNvPr>
          <p:cNvSpPr/>
          <p:nvPr/>
        </p:nvSpPr>
        <p:spPr>
          <a:xfrm>
            <a:off x="5479002" y="138757"/>
            <a:ext cx="3584848" cy="331800"/>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b="1" dirty="0">
                <a:solidFill>
                  <a:srgbClr val="FFFFFF"/>
                </a:solidFill>
                <a:latin typeface="Meiryo UI" panose="020B0604030504040204" pitchFamily="50" charset="-128"/>
                <a:ea typeface="Meiryo UI" panose="020B0604030504040204" pitchFamily="50" charset="-128"/>
                <a:cs typeface="ヒラギノ角ゴ ProN W6"/>
              </a:rPr>
              <a:t>かこ　ねん いない にゅういん　じこふたんひよう　しはら　　ひと</a:t>
            </a:r>
            <a:endParaRPr lang="en-US" altLang="ja-JP" sz="105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正方形/長方形 8">
            <a:extLst>
              <a:ext uri="{FF2B5EF4-FFF2-40B4-BE49-F238E27FC236}">
                <a16:creationId xmlns:a16="http://schemas.microsoft.com/office/drawing/2014/main" id="{FFFCBC3D-F907-1F35-8AA5-1F8CA04EA400}"/>
              </a:ext>
            </a:extLst>
          </p:cNvPr>
          <p:cNvSpPr/>
          <p:nvPr/>
        </p:nvSpPr>
        <p:spPr>
          <a:xfrm>
            <a:off x="4323663" y="3294632"/>
            <a:ext cx="1155339"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へいきん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60252DFF-5DE5-3316-8312-8D82041EBF59}"/>
              </a:ext>
            </a:extLst>
          </p:cNvPr>
          <p:cNvSpPr/>
          <p:nvPr/>
        </p:nvSpPr>
        <p:spPr>
          <a:xfrm>
            <a:off x="2197688" y="878132"/>
            <a:ext cx="1440000"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まんえん　 いじょう</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61174199-41C0-1380-B729-4469475F0381}"/>
              </a:ext>
            </a:extLst>
          </p:cNvPr>
          <p:cNvSpPr/>
          <p:nvPr/>
        </p:nvSpPr>
        <p:spPr>
          <a:xfrm>
            <a:off x="2350088" y="1356139"/>
            <a:ext cx="1440000"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まんえん　 みまん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7" name="正方形/長方形 16">
            <a:extLst>
              <a:ext uri="{FF2B5EF4-FFF2-40B4-BE49-F238E27FC236}">
                <a16:creationId xmlns:a16="http://schemas.microsoft.com/office/drawing/2014/main" id="{C74DFD18-10F3-6E66-0B31-C7963AD57141}"/>
              </a:ext>
            </a:extLst>
          </p:cNvPr>
          <p:cNvSpPr/>
          <p:nvPr/>
        </p:nvSpPr>
        <p:spPr>
          <a:xfrm>
            <a:off x="2502488" y="2337773"/>
            <a:ext cx="1440000"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まんえん　 みまん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8" name="正方形/長方形 17">
            <a:extLst>
              <a:ext uri="{FF2B5EF4-FFF2-40B4-BE49-F238E27FC236}">
                <a16:creationId xmlns:a16="http://schemas.microsoft.com/office/drawing/2014/main" id="{E5E922B3-1EDB-79EE-FB12-A7AFFE42AF8B}"/>
              </a:ext>
            </a:extLst>
          </p:cNvPr>
          <p:cNvSpPr/>
          <p:nvPr/>
        </p:nvSpPr>
        <p:spPr>
          <a:xfrm>
            <a:off x="2560398" y="3418710"/>
            <a:ext cx="1440000"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まんえん　 みまん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9" name="正方形/長方形 18">
            <a:extLst>
              <a:ext uri="{FF2B5EF4-FFF2-40B4-BE49-F238E27FC236}">
                <a16:creationId xmlns:a16="http://schemas.microsoft.com/office/drawing/2014/main" id="{581C7FCE-78B7-BD26-4AF9-1FC1F46CF731}"/>
              </a:ext>
            </a:extLst>
          </p:cNvPr>
          <p:cNvSpPr/>
          <p:nvPr/>
        </p:nvSpPr>
        <p:spPr>
          <a:xfrm>
            <a:off x="5109501" y="1840806"/>
            <a:ext cx="1440000"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まんえん　 みまん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0" name="正方形/長方形 19">
            <a:extLst>
              <a:ext uri="{FF2B5EF4-FFF2-40B4-BE49-F238E27FC236}">
                <a16:creationId xmlns:a16="http://schemas.microsoft.com/office/drawing/2014/main" id="{41A9A52A-81DD-7950-0726-4185C8465A9B}"/>
              </a:ext>
            </a:extLst>
          </p:cNvPr>
          <p:cNvSpPr/>
          <p:nvPr/>
        </p:nvSpPr>
        <p:spPr>
          <a:xfrm>
            <a:off x="6703111" y="3104314"/>
            <a:ext cx="1440000"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まんえん　 みまん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82456522-F0A8-814A-77D9-ACCF21630EE8}"/>
              </a:ext>
            </a:extLst>
          </p:cNvPr>
          <p:cNvSpPr/>
          <p:nvPr/>
        </p:nvSpPr>
        <p:spPr>
          <a:xfrm>
            <a:off x="4572000" y="4752003"/>
            <a:ext cx="1440000"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まんえん　 みまん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2" name="正方形/長方形 21">
            <a:extLst>
              <a:ext uri="{FF2B5EF4-FFF2-40B4-BE49-F238E27FC236}">
                <a16:creationId xmlns:a16="http://schemas.microsoft.com/office/drawing/2014/main" id="{E47BA340-BF1C-EB1B-BBD2-30D4EF53BBB5}"/>
              </a:ext>
            </a:extLst>
          </p:cNvPr>
          <p:cNvSpPr/>
          <p:nvPr/>
        </p:nvSpPr>
        <p:spPr>
          <a:xfrm>
            <a:off x="4901332" y="4046856"/>
            <a:ext cx="1440000" cy="31439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まんえん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23174187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383E21-B36E-4930-B492-6EAAE962DC75}"/>
              </a:ext>
            </a:extLst>
          </p:cNvPr>
          <p:cNvGrpSpPr/>
          <p:nvPr/>
        </p:nvGrpSpPr>
        <p:grpSpPr>
          <a:xfrm>
            <a:off x="152206" y="3704220"/>
            <a:ext cx="8906340" cy="2816332"/>
            <a:chOff x="152206" y="3704220"/>
            <a:chExt cx="8906340" cy="2816332"/>
          </a:xfrm>
        </p:grpSpPr>
        <p:sp>
          <p:nvSpPr>
            <p:cNvPr id="5" name="角丸四角形 4"/>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22407" y="4352258"/>
              <a:ext cx="4152845" cy="1983197"/>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512821" y="3848281"/>
              <a:ext cx="2665989" cy="704510"/>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角丸四角形 28"/>
            <p:cNvSpPr/>
            <p:nvPr/>
          </p:nvSpPr>
          <p:spPr>
            <a:xfrm>
              <a:off x="339702" y="4357430"/>
              <a:ext cx="4148576" cy="1978025"/>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8" name="角丸四角形 27"/>
            <p:cNvSpPr/>
            <p:nvPr/>
          </p:nvSpPr>
          <p:spPr>
            <a:xfrm>
              <a:off x="1091232" y="3831084"/>
              <a:ext cx="2724659" cy="764794"/>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53885" y="4584200"/>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33" name="テキスト ボックス 32"/>
            <p:cNvSpPr txBox="1"/>
            <p:nvPr/>
          </p:nvSpPr>
          <p:spPr>
            <a:xfrm>
              <a:off x="4656211"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grpSp>
        <p:nvGrpSpPr>
          <p:cNvPr id="8" name="グループ化 7">
            <a:extLst>
              <a:ext uri="{FF2B5EF4-FFF2-40B4-BE49-F238E27FC236}">
                <a16:creationId xmlns:a16="http://schemas.microsoft.com/office/drawing/2014/main" id="{24915352-2681-41F7-BCBD-4AE3F78C8461}"/>
              </a:ext>
            </a:extLst>
          </p:cNvPr>
          <p:cNvGrpSpPr/>
          <p:nvPr/>
        </p:nvGrpSpPr>
        <p:grpSpPr>
          <a:xfrm>
            <a:off x="203039" y="842271"/>
            <a:ext cx="8804674" cy="2570254"/>
            <a:chOff x="203039" y="842271"/>
            <a:chExt cx="8804674" cy="2570254"/>
          </a:xfrm>
        </p:grpSpPr>
        <p:sp>
          <p:nvSpPr>
            <p:cNvPr id="6" name="角丸四角形 5"/>
            <p:cNvSpPr/>
            <p:nvPr/>
          </p:nvSpPr>
          <p:spPr>
            <a:xfrm>
              <a:off x="203039" y="842271"/>
              <a:ext cx="8804674" cy="2570254"/>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kumimoji="1"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135417" y="1028757"/>
              <a:ext cx="2705721" cy="706781"/>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①自</a:t>
              </a:r>
              <a:r>
                <a:rPr kumimoji="1"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 name="テキスト ボックス 2"/>
            <p:cNvSpPr txBox="1"/>
            <p:nvPr/>
          </p:nvSpPr>
          <p:spPr>
            <a:xfrm>
              <a:off x="2948686" y="1793612"/>
              <a:ext cx="4026218"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自分で備える</a:t>
              </a:r>
              <a:endParaRPr kumimoji="1" lang="ja-JP" altLang="en-US" sz="2400" dirty="0"/>
            </a:p>
          </p:txBody>
        </p:sp>
      </p:grpSp>
      <p:sp>
        <p:nvSpPr>
          <p:cNvPr id="2" name="正方形/長方形 1"/>
          <p:cNvSpPr/>
          <p:nvPr/>
        </p:nvSpPr>
        <p:spPr>
          <a:xfrm>
            <a:off x="0" y="-23987"/>
            <a:ext cx="9144000" cy="716948"/>
          </a:xfrm>
          <a:prstGeom prst="rect">
            <a:avLst/>
          </a:prstGeom>
          <a:solidFill>
            <a:srgbClr val="7030A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正方形/長方形 22"/>
          <p:cNvSpPr/>
          <p:nvPr/>
        </p:nvSpPr>
        <p:spPr>
          <a:xfrm>
            <a:off x="4426939" y="3105615"/>
            <a:ext cx="3725008" cy="756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1" name="正方形/長方形 10"/>
          <p:cNvSpPr/>
          <p:nvPr/>
        </p:nvSpPr>
        <p:spPr>
          <a:xfrm>
            <a:off x="2424094" y="2599788"/>
            <a:ext cx="2064184"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預貯金</a:t>
            </a:r>
          </a:p>
        </p:txBody>
      </p:sp>
      <p:sp>
        <p:nvSpPr>
          <p:cNvPr id="30" name="正方形/長方形 29"/>
          <p:cNvSpPr/>
          <p:nvPr/>
        </p:nvSpPr>
        <p:spPr>
          <a:xfrm>
            <a:off x="4680365" y="2596949"/>
            <a:ext cx="2065978"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民間保険</a:t>
            </a:r>
          </a:p>
        </p:txBody>
      </p:sp>
      <p:sp>
        <p:nvSpPr>
          <p:cNvPr id="4" name="角丸四角形 3"/>
          <p:cNvSpPr/>
          <p:nvPr/>
        </p:nvSpPr>
        <p:spPr>
          <a:xfrm>
            <a:off x="102247" y="3569945"/>
            <a:ext cx="8981423" cy="3080491"/>
          </a:xfrm>
          <a:prstGeom prst="roundRect">
            <a:avLst>
              <a:gd name="adj" fmla="val 12573"/>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DFA79628-1FFF-4DD9-B26E-A99AB66A1485}"/>
              </a:ext>
            </a:extLst>
          </p:cNvPr>
          <p:cNvSpPr>
            <a:spLocks noGrp="1"/>
          </p:cNvSpPr>
          <p:nvPr>
            <p:ph type="sldNum" sz="quarter" idx="12"/>
          </p:nvPr>
        </p:nvSpPr>
        <p:spPr>
          <a:xfrm>
            <a:off x="7123247" y="6560422"/>
            <a:ext cx="2057400" cy="365125"/>
          </a:xfrm>
        </p:spPr>
        <p:txBody>
          <a:bodyPr/>
          <a:lstStyle/>
          <a:p>
            <a:fld id="{E1D7E502-7D6F-49F2-8D91-33EB17385912}" type="slidenum">
              <a:rPr lang="ja-JP" altLang="en-US" smtClean="0"/>
              <a:pPr/>
              <a:t>26</a:t>
            </a:fld>
            <a:endParaRPr lang="ja-JP" altLang="en-US" dirty="0"/>
          </a:p>
        </p:txBody>
      </p:sp>
      <p:sp>
        <p:nvSpPr>
          <p:cNvPr id="12" name="正方形/長方形 11">
            <a:extLst>
              <a:ext uri="{FF2B5EF4-FFF2-40B4-BE49-F238E27FC236}">
                <a16:creationId xmlns:a16="http://schemas.microsoft.com/office/drawing/2014/main" id="{2D71A899-2FEC-E723-A353-C793ADC9E8AC}"/>
              </a:ext>
            </a:extLst>
          </p:cNvPr>
          <p:cNvSpPr/>
          <p:nvPr/>
        </p:nvSpPr>
        <p:spPr>
          <a:xfrm>
            <a:off x="654602" y="-9368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じぶん</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00DC7126-9AF6-BE60-C9BF-7157CC94E07B}"/>
              </a:ext>
            </a:extLst>
          </p:cNvPr>
          <p:cNvSpPr/>
          <p:nvPr/>
        </p:nvSpPr>
        <p:spPr>
          <a:xfrm>
            <a:off x="1765397" y="-93683"/>
            <a:ext cx="35387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み</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B1872411-9DEA-9E33-0CD5-6EC47C2C2EF1}"/>
              </a:ext>
            </a:extLst>
          </p:cNvPr>
          <p:cNvSpPr/>
          <p:nvPr/>
        </p:nvSpPr>
        <p:spPr>
          <a:xfrm>
            <a:off x="2431019" y="-93683"/>
            <a:ext cx="53868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まも</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46" name="グループ化 45">
            <a:extLst>
              <a:ext uri="{FF2B5EF4-FFF2-40B4-BE49-F238E27FC236}">
                <a16:creationId xmlns:a16="http://schemas.microsoft.com/office/drawing/2014/main" id="{891562F5-44A6-BF8D-776C-F9A646D17E3F}"/>
              </a:ext>
            </a:extLst>
          </p:cNvPr>
          <p:cNvGrpSpPr/>
          <p:nvPr/>
        </p:nvGrpSpPr>
        <p:grpSpPr>
          <a:xfrm>
            <a:off x="3308574" y="744437"/>
            <a:ext cx="2436247" cy="1298571"/>
            <a:chOff x="3308574" y="744437"/>
            <a:chExt cx="2436247" cy="1298571"/>
          </a:xfrm>
        </p:grpSpPr>
        <p:sp>
          <p:nvSpPr>
            <p:cNvPr id="15" name="正方形/長方形 14">
              <a:extLst>
                <a:ext uri="{FF2B5EF4-FFF2-40B4-BE49-F238E27FC236}">
                  <a16:creationId xmlns:a16="http://schemas.microsoft.com/office/drawing/2014/main" id="{522041CB-0E26-4341-F0E9-A0C6A8AF8606}"/>
                </a:ext>
              </a:extLst>
            </p:cNvPr>
            <p:cNvSpPr/>
            <p:nvPr/>
          </p:nvSpPr>
          <p:spPr>
            <a:xfrm>
              <a:off x="4497368" y="7444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1"/>
                  </a:solidFill>
                  <a:latin typeface="Meiryo UI" panose="020B0604030504040204" pitchFamily="50" charset="-128"/>
                  <a:ea typeface="Meiryo UI" panose="020B0604030504040204" pitchFamily="50" charset="-128"/>
                  <a:cs typeface="ヒラギノ角ゴ ProN W6"/>
                </a:rPr>
                <a:t>じじょ</a:t>
              </a:r>
              <a:endParaRPr lang="en-US" altLang="ja-JP" sz="1100" b="1" dirty="0">
                <a:solidFill>
                  <a:schemeClr val="accent1"/>
                </a:solidFill>
                <a:latin typeface="Meiryo UI" panose="020B0604030504040204" pitchFamily="50" charset="-128"/>
                <a:ea typeface="Meiryo UI" panose="020B0604030504040204" pitchFamily="50" charset="-128"/>
                <a:cs typeface="ヒラギノ角ゴ ProN W6"/>
              </a:endParaRPr>
            </a:p>
          </p:txBody>
        </p:sp>
        <p:sp>
          <p:nvSpPr>
            <p:cNvPr id="16" name="正方形/長方形 15">
              <a:extLst>
                <a:ext uri="{FF2B5EF4-FFF2-40B4-BE49-F238E27FC236}">
                  <a16:creationId xmlns:a16="http://schemas.microsoft.com/office/drawing/2014/main" id="{D31B2166-AFED-9B83-85D5-03A89FC15226}"/>
                </a:ext>
              </a:extLst>
            </p:cNvPr>
            <p:cNvSpPr/>
            <p:nvPr/>
          </p:nvSpPr>
          <p:spPr>
            <a:xfrm>
              <a:off x="3308574" y="16222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じぶん</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7" name="正方形/長方形 16">
              <a:extLst>
                <a:ext uri="{FF2B5EF4-FFF2-40B4-BE49-F238E27FC236}">
                  <a16:creationId xmlns:a16="http://schemas.microsoft.com/office/drawing/2014/main" id="{3A889571-E14D-0D10-4D84-93216BB0946B}"/>
                </a:ext>
              </a:extLst>
            </p:cNvPr>
            <p:cNvSpPr/>
            <p:nvPr/>
          </p:nvSpPr>
          <p:spPr>
            <a:xfrm>
              <a:off x="4748855" y="16222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grpSp>
      <p:sp>
        <p:nvSpPr>
          <p:cNvPr id="18" name="正方形/長方形 17">
            <a:extLst>
              <a:ext uri="{FF2B5EF4-FFF2-40B4-BE49-F238E27FC236}">
                <a16:creationId xmlns:a16="http://schemas.microsoft.com/office/drawing/2014/main" id="{751590DE-8563-7156-8CF9-94BA53B26009}"/>
              </a:ext>
            </a:extLst>
          </p:cNvPr>
          <p:cNvSpPr/>
          <p:nvPr/>
        </p:nvSpPr>
        <p:spPr>
          <a:xfrm>
            <a:off x="3058948" y="230834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2">
                    <a:lumMod val="75000"/>
                  </a:schemeClr>
                </a:solidFill>
                <a:latin typeface="Meiryo UI" panose="020B0604030504040204" pitchFamily="50" charset="-128"/>
                <a:ea typeface="Meiryo UI" panose="020B0604030504040204" pitchFamily="50" charset="-128"/>
                <a:cs typeface="ヒラギノ角ゴ ProN W6"/>
              </a:rPr>
              <a:t>よちょきん</a:t>
            </a:r>
            <a:endParaRPr lang="en-US" altLang="ja-JP" sz="11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19" name="正方形/長方形 18">
            <a:extLst>
              <a:ext uri="{FF2B5EF4-FFF2-40B4-BE49-F238E27FC236}">
                <a16:creationId xmlns:a16="http://schemas.microsoft.com/office/drawing/2014/main" id="{B16E267F-A1F4-6EC7-3AE7-A68853E8BF12}"/>
              </a:ext>
            </a:extLst>
          </p:cNvPr>
          <p:cNvSpPr/>
          <p:nvPr/>
        </p:nvSpPr>
        <p:spPr>
          <a:xfrm>
            <a:off x="5201119" y="2308349"/>
            <a:ext cx="1508367"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みんかんほけん</a:t>
            </a:r>
            <a:endParaRPr lang="en-US" altLang="ja-JP" sz="11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1273A0AC-7300-66D7-C6E3-889B5C3B8A79}"/>
              </a:ext>
            </a:extLst>
          </p:cNvPr>
          <p:cNvSpPr/>
          <p:nvPr/>
        </p:nvSpPr>
        <p:spPr>
          <a:xfrm>
            <a:off x="6872178" y="35546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4"/>
                </a:solidFill>
                <a:latin typeface="Meiryo UI" panose="020B0604030504040204" pitchFamily="50" charset="-128"/>
                <a:ea typeface="Meiryo UI" panose="020B0604030504040204" pitchFamily="50" charset="-128"/>
                <a:cs typeface="ヒラギノ角ゴ ProN W6"/>
              </a:rPr>
              <a:t>こうじょ</a:t>
            </a:r>
            <a:endParaRPr lang="en-US" altLang="ja-JP" sz="1100" b="1" dirty="0">
              <a:solidFill>
                <a:schemeClr val="accent4"/>
              </a:solidFill>
              <a:latin typeface="Meiryo UI" panose="020B0604030504040204" pitchFamily="50" charset="-128"/>
              <a:ea typeface="Meiryo UI" panose="020B0604030504040204" pitchFamily="50" charset="-128"/>
              <a:cs typeface="ヒラギノ角ゴ ProN W6"/>
            </a:endParaRPr>
          </a:p>
        </p:txBody>
      </p:sp>
      <p:grpSp>
        <p:nvGrpSpPr>
          <p:cNvPr id="47" name="グループ化 46">
            <a:extLst>
              <a:ext uri="{FF2B5EF4-FFF2-40B4-BE49-F238E27FC236}">
                <a16:creationId xmlns:a16="http://schemas.microsoft.com/office/drawing/2014/main" id="{2F3FF7A5-0E51-99F1-7DD0-0757A16BFABA}"/>
              </a:ext>
            </a:extLst>
          </p:cNvPr>
          <p:cNvGrpSpPr/>
          <p:nvPr/>
        </p:nvGrpSpPr>
        <p:grpSpPr>
          <a:xfrm>
            <a:off x="885284" y="3554678"/>
            <a:ext cx="3255454" cy="2506656"/>
            <a:chOff x="885284" y="3554678"/>
            <a:chExt cx="3255454" cy="2506656"/>
          </a:xfrm>
        </p:grpSpPr>
        <p:sp>
          <p:nvSpPr>
            <p:cNvPr id="20" name="正方形/長方形 19">
              <a:extLst>
                <a:ext uri="{FF2B5EF4-FFF2-40B4-BE49-F238E27FC236}">
                  <a16:creationId xmlns:a16="http://schemas.microsoft.com/office/drawing/2014/main" id="{C5B0CA26-9A10-AB54-9884-D9AD9539F98C}"/>
                </a:ext>
              </a:extLst>
            </p:cNvPr>
            <p:cNvSpPr/>
            <p:nvPr/>
          </p:nvSpPr>
          <p:spPr>
            <a:xfrm>
              <a:off x="2285781" y="35546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2"/>
                  </a:solidFill>
                  <a:latin typeface="Meiryo UI" panose="020B0604030504040204" pitchFamily="50" charset="-128"/>
                  <a:ea typeface="Meiryo UI" panose="020B0604030504040204" pitchFamily="50" charset="-128"/>
                  <a:cs typeface="ヒラギノ角ゴ ProN W6"/>
                </a:rPr>
                <a:t>きょうじょ</a:t>
              </a:r>
              <a:endParaRPr lang="en-US" altLang="ja-JP" sz="11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2" name="正方形/長方形 21">
              <a:extLst>
                <a:ext uri="{FF2B5EF4-FFF2-40B4-BE49-F238E27FC236}">
                  <a16:creationId xmlns:a16="http://schemas.microsoft.com/office/drawing/2014/main" id="{6227BE78-04E9-B397-2BC7-7BEACF1D4108}"/>
                </a:ext>
              </a:extLst>
            </p:cNvPr>
            <p:cNvSpPr/>
            <p:nvPr/>
          </p:nvSpPr>
          <p:spPr>
            <a:xfrm>
              <a:off x="1292581" y="44390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とも</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5" name="正方形/長方形 24">
              <a:extLst>
                <a:ext uri="{FF2B5EF4-FFF2-40B4-BE49-F238E27FC236}">
                  <a16:creationId xmlns:a16="http://schemas.microsoft.com/office/drawing/2014/main" id="{75591631-2DFC-112B-443A-87A63A7BED1B}"/>
                </a:ext>
              </a:extLst>
            </p:cNvPr>
            <p:cNvSpPr/>
            <p:nvPr/>
          </p:nvSpPr>
          <p:spPr>
            <a:xfrm>
              <a:off x="2315128" y="44390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6" name="正方形/長方形 35">
              <a:extLst>
                <a:ext uri="{FF2B5EF4-FFF2-40B4-BE49-F238E27FC236}">
                  <a16:creationId xmlns:a16="http://schemas.microsoft.com/office/drawing/2014/main" id="{36621DD5-F416-5AAC-B727-B54A9E9F107F}"/>
                </a:ext>
              </a:extLst>
            </p:cNvPr>
            <p:cNvSpPr/>
            <p:nvPr/>
          </p:nvSpPr>
          <p:spPr>
            <a:xfrm>
              <a:off x="885284" y="5134884"/>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けんこうほけん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37" name="正方形/長方形 36">
              <a:extLst>
                <a:ext uri="{FF2B5EF4-FFF2-40B4-BE49-F238E27FC236}">
                  <a16:creationId xmlns:a16="http://schemas.microsoft.com/office/drawing/2014/main" id="{6B7A2E5C-437E-A473-5AE9-E4503DFBCA75}"/>
                </a:ext>
              </a:extLst>
            </p:cNvPr>
            <p:cNvSpPr/>
            <p:nvPr/>
          </p:nvSpPr>
          <p:spPr>
            <a:xfrm>
              <a:off x="2653726" y="5121263"/>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ねんきん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38" name="正方形/長方形 37">
              <a:extLst>
                <a:ext uri="{FF2B5EF4-FFF2-40B4-BE49-F238E27FC236}">
                  <a16:creationId xmlns:a16="http://schemas.microsoft.com/office/drawing/2014/main" id="{D94527DF-778D-3ED3-D8C0-EAEE0E5A0B91}"/>
                </a:ext>
              </a:extLst>
            </p:cNvPr>
            <p:cNvSpPr/>
            <p:nvPr/>
          </p:nvSpPr>
          <p:spPr>
            <a:xfrm>
              <a:off x="2052731" y="5640598"/>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しゃかいほけん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grpSp>
      <p:grpSp>
        <p:nvGrpSpPr>
          <p:cNvPr id="48" name="グループ化 47">
            <a:extLst>
              <a:ext uri="{FF2B5EF4-FFF2-40B4-BE49-F238E27FC236}">
                <a16:creationId xmlns:a16="http://schemas.microsoft.com/office/drawing/2014/main" id="{19117F9A-2FED-3962-566A-3D274DC7CBD1}"/>
              </a:ext>
            </a:extLst>
          </p:cNvPr>
          <p:cNvGrpSpPr/>
          <p:nvPr/>
        </p:nvGrpSpPr>
        <p:grpSpPr>
          <a:xfrm>
            <a:off x="4906697" y="4416253"/>
            <a:ext cx="4182396" cy="1560103"/>
            <a:chOff x="4906697" y="4416253"/>
            <a:chExt cx="4182396" cy="1560103"/>
          </a:xfrm>
        </p:grpSpPr>
        <p:sp>
          <p:nvSpPr>
            <p:cNvPr id="34" name="正方形/長方形 33">
              <a:extLst>
                <a:ext uri="{FF2B5EF4-FFF2-40B4-BE49-F238E27FC236}">
                  <a16:creationId xmlns:a16="http://schemas.microsoft.com/office/drawing/2014/main" id="{9F579278-7ED8-6378-B87E-11EFC6957147}"/>
                </a:ext>
              </a:extLst>
            </p:cNvPr>
            <p:cNvSpPr/>
            <p:nvPr/>
          </p:nvSpPr>
          <p:spPr>
            <a:xfrm>
              <a:off x="6525294" y="441625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5" name="正方形/長方形 34">
              <a:extLst>
                <a:ext uri="{FF2B5EF4-FFF2-40B4-BE49-F238E27FC236}">
                  <a16:creationId xmlns:a16="http://schemas.microsoft.com/office/drawing/2014/main" id="{7F9E41C3-7CAF-4E8E-EC6D-D0DD3601CCE9}"/>
                </a:ext>
              </a:extLst>
            </p:cNvPr>
            <p:cNvSpPr/>
            <p:nvPr/>
          </p:nvSpPr>
          <p:spPr>
            <a:xfrm>
              <a:off x="4906697" y="4417805"/>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くに</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9" name="正方形/長方形 38">
              <a:extLst>
                <a:ext uri="{FF2B5EF4-FFF2-40B4-BE49-F238E27FC236}">
                  <a16:creationId xmlns:a16="http://schemas.microsoft.com/office/drawing/2014/main" id="{A5358A53-5D1E-E8E4-B7EC-44652BC68C5A}"/>
                </a:ext>
              </a:extLst>
            </p:cNvPr>
            <p:cNvSpPr/>
            <p:nvPr/>
          </p:nvSpPr>
          <p:spPr>
            <a:xfrm>
              <a:off x="5292821"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せいかつ</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0" name="正方形/長方形 39">
              <a:extLst>
                <a:ext uri="{FF2B5EF4-FFF2-40B4-BE49-F238E27FC236}">
                  <a16:creationId xmlns:a16="http://schemas.microsoft.com/office/drawing/2014/main" id="{D8EC3C04-38F8-F457-1E7D-58FCC6CBF0AE}"/>
                </a:ext>
              </a:extLst>
            </p:cNvPr>
            <p:cNvSpPr/>
            <p:nvPr/>
          </p:nvSpPr>
          <p:spPr>
            <a:xfrm>
              <a:off x="6386385"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こま</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1" name="正方形/長方形 40">
              <a:extLst>
                <a:ext uri="{FF2B5EF4-FFF2-40B4-BE49-F238E27FC236}">
                  <a16:creationId xmlns:a16="http://schemas.microsoft.com/office/drawing/2014/main" id="{15880804-9663-CA6D-14E8-4A355C1233EE}"/>
                </a:ext>
              </a:extLst>
            </p:cNvPr>
            <p:cNvSpPr/>
            <p:nvPr/>
          </p:nvSpPr>
          <p:spPr>
            <a:xfrm>
              <a:off x="8093127"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ひと</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2" name="正方形/長方形 41">
              <a:extLst>
                <a:ext uri="{FF2B5EF4-FFF2-40B4-BE49-F238E27FC236}">
                  <a16:creationId xmlns:a16="http://schemas.microsoft.com/office/drawing/2014/main" id="{F59626B3-FDB2-19D4-9CB3-2D3CB50AA621}"/>
                </a:ext>
              </a:extLst>
            </p:cNvPr>
            <p:cNvSpPr/>
            <p:nvPr/>
          </p:nvSpPr>
          <p:spPr>
            <a:xfrm>
              <a:off x="7114858" y="5555620"/>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しえん</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grpSp>
      <p:sp>
        <p:nvSpPr>
          <p:cNvPr id="44" name="正方形/長方形 43">
            <a:extLst>
              <a:ext uri="{FF2B5EF4-FFF2-40B4-BE49-F238E27FC236}">
                <a16:creationId xmlns:a16="http://schemas.microsoft.com/office/drawing/2014/main" id="{052EFD81-6A29-0A3D-9CB0-BADE85C0AD30}"/>
              </a:ext>
            </a:extLst>
          </p:cNvPr>
          <p:cNvSpPr/>
          <p:nvPr/>
        </p:nvSpPr>
        <p:spPr>
          <a:xfrm>
            <a:off x="3580771" y="5884167"/>
            <a:ext cx="2294200" cy="677565"/>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endParaRPr lang="en-US" altLang="ja-JP" sz="300" b="1" dirty="0">
              <a:latin typeface="Meiryo UI" panose="020B0604030504040204" pitchFamily="50" charset="-128"/>
              <a:ea typeface="Meiryo UI" panose="020B0604030504040204" pitchFamily="50" charset="-128"/>
            </a:endParaRPr>
          </a:p>
          <a:p>
            <a:pPr algn="ctr">
              <a:spcBef>
                <a:spcPts val="600"/>
              </a:spcBef>
              <a:spcAft>
                <a:spcPts val="600"/>
              </a:spcAft>
            </a:pPr>
            <a:r>
              <a:rPr lang="ja-JP" altLang="en-US" sz="2400" b="1" dirty="0">
                <a:latin typeface="Meiryo UI" panose="020B0604030504040204" pitchFamily="50" charset="-128"/>
                <a:ea typeface="Meiryo UI" panose="020B0604030504040204" pitchFamily="50" charset="-128"/>
              </a:rPr>
              <a:t>社会保障制度</a:t>
            </a:r>
          </a:p>
        </p:txBody>
      </p:sp>
      <p:sp>
        <p:nvSpPr>
          <p:cNvPr id="45" name="正方形/長方形 44">
            <a:extLst>
              <a:ext uri="{FF2B5EF4-FFF2-40B4-BE49-F238E27FC236}">
                <a16:creationId xmlns:a16="http://schemas.microsoft.com/office/drawing/2014/main" id="{7CC0CB19-4ACE-C64C-FD09-56C8695FCE74}"/>
              </a:ext>
            </a:extLst>
          </p:cNvPr>
          <p:cNvSpPr/>
          <p:nvPr/>
        </p:nvSpPr>
        <p:spPr>
          <a:xfrm>
            <a:off x="4009816" y="5844617"/>
            <a:ext cx="185084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cs typeface="ヒラギノ角ゴ ProN W6"/>
              </a:rPr>
              <a:t>しゃかいほしょうせいど</a:t>
            </a:r>
            <a:endParaRPr lang="en-US" altLang="ja-JP" sz="1100" b="1" dirty="0">
              <a:solidFill>
                <a:schemeClr val="bg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3505036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5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nodeType="withEffect">
                                  <p:stCondLst>
                                    <p:cond delay="0"/>
                                  </p:stCondLst>
                                  <p:childTnLst>
                                    <p:set>
                                      <p:cBhvr>
                                        <p:cTn id="33" dur="1" fill="hold">
                                          <p:stCondLst>
                                            <p:cond delay="0"/>
                                          </p:stCondLst>
                                        </p:cTn>
                                        <p:tgtEl>
                                          <p:spTgt spid="47"/>
                                        </p:tgtEl>
                                        <p:attrNameLst>
                                          <p:attrName>style.visibility</p:attrName>
                                        </p:attrNameLst>
                                      </p:cBhvr>
                                      <p:to>
                                        <p:strVal val="visible"/>
                                      </p:to>
                                    </p:set>
                                    <p:animEffect transition="in" filter="fade">
                                      <p:cBhvr>
                                        <p:cTn id="34" dur="500"/>
                                        <p:tgtEl>
                                          <p:spTgt spid="47"/>
                                        </p:tgtEl>
                                      </p:cBhvr>
                                    </p:animEffect>
                                  </p:childTnLst>
                                </p:cTn>
                              </p:par>
                              <p:par>
                                <p:cTn id="35" presetID="10" presetClass="entr" presetSubtype="0"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Effect transition="in" filter="fade">
                                      <p:cBhvr>
                                        <p:cTn id="37" dur="500"/>
                                        <p:tgtEl>
                                          <p:spTgt spid="4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fade">
                                      <p:cBhvr>
                                        <p:cTn id="50" dur="500"/>
                                        <p:tgtEl>
                                          <p:spTgt spid="4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0" grpId="0" animBg="1"/>
      <p:bldP spid="4" grpId="0" animBg="1"/>
      <p:bldP spid="18" grpId="0"/>
      <p:bldP spid="19" grpId="0"/>
      <p:bldP spid="21" grpId="0"/>
      <p:bldP spid="44" grpId="0" animBg="1"/>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1145309" y="3058638"/>
            <a:ext cx="9531927" cy="1754326"/>
          </a:xfrm>
          <a:prstGeom prst="rect">
            <a:avLst/>
          </a:prstGeom>
          <a:noFill/>
        </p:spPr>
        <p:txBody>
          <a:bodyPr wrap="square" rtlCol="0">
            <a:spAutoFit/>
          </a:bodyPr>
          <a:lstStyle/>
          <a:p>
            <a:pPr algn="ct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3. </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社会保障制度</a:t>
            </a:r>
          </a:p>
          <a:p>
            <a:pPr algn="ct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って何だろう</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endPar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9" name="角丸四角形 8"/>
          <p:cNvSpPr/>
          <p:nvPr/>
        </p:nvSpPr>
        <p:spPr>
          <a:xfrm>
            <a:off x="524101" y="505712"/>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角丸四角形 9"/>
          <p:cNvSpPr/>
          <p:nvPr/>
        </p:nvSpPr>
        <p:spPr>
          <a:xfrm>
            <a:off x="3167658" y="526110"/>
            <a:ext cx="2567008" cy="1528053"/>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 name="スライド番号プレースホルダー 1">
            <a:extLst>
              <a:ext uri="{FF2B5EF4-FFF2-40B4-BE49-F238E27FC236}">
                <a16:creationId xmlns:a16="http://schemas.microsoft.com/office/drawing/2014/main" id="{F175B146-6956-4DE3-A754-B9B6B492F3FC}"/>
              </a:ext>
            </a:extLst>
          </p:cNvPr>
          <p:cNvSpPr>
            <a:spLocks noGrp="1"/>
          </p:cNvSpPr>
          <p:nvPr>
            <p:ph type="sldNum" sz="quarter" idx="12"/>
          </p:nvPr>
        </p:nvSpPr>
        <p:spPr/>
        <p:txBody>
          <a:bodyPr/>
          <a:lstStyle/>
          <a:p>
            <a:fld id="{E1D7E502-7D6F-49F2-8D91-33EB17385912}" type="slidenum">
              <a:rPr lang="ja-JP" altLang="en-US" smtClean="0"/>
              <a:pPr/>
              <a:t>27</a:t>
            </a:fld>
            <a:endParaRPr lang="ja-JP" altLang="en-US" dirty="0"/>
          </a:p>
        </p:txBody>
      </p:sp>
      <p:sp>
        <p:nvSpPr>
          <p:cNvPr id="3" name="正方形/長方形 2">
            <a:extLst>
              <a:ext uri="{FF2B5EF4-FFF2-40B4-BE49-F238E27FC236}">
                <a16:creationId xmlns:a16="http://schemas.microsoft.com/office/drawing/2014/main" id="{1878C810-A858-B5AD-1F03-4F7F3638F451}"/>
              </a:ext>
            </a:extLst>
          </p:cNvPr>
          <p:cNvSpPr/>
          <p:nvPr/>
        </p:nvSpPr>
        <p:spPr>
          <a:xfrm>
            <a:off x="1319197" y="576791"/>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ヒラギノ角ゴ ProN W6"/>
              </a:rPr>
              <a:t>きょうじょ</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6FE41808-2123-806E-19C6-9D9006E5DC31}"/>
              </a:ext>
            </a:extLst>
          </p:cNvPr>
          <p:cNvSpPr/>
          <p:nvPr/>
        </p:nvSpPr>
        <p:spPr>
          <a:xfrm>
            <a:off x="4062374" y="56064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schemeClr val="bg1"/>
                </a:solidFill>
                <a:latin typeface="Meiryo UI" panose="020B0604030504040204" pitchFamily="50" charset="-128"/>
                <a:ea typeface="Meiryo UI" panose="020B0604030504040204" pitchFamily="50" charset="-128"/>
                <a:cs typeface="ヒラギノ角ゴ ProN W6"/>
              </a:rPr>
              <a:t>こうじょ</a:t>
            </a:r>
            <a:endParaRPr lang="en-US" altLang="ja-JP" sz="1600" b="1" dirty="0">
              <a:solidFill>
                <a:schemeClr val="bg1"/>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32BED581-3B5A-3784-3BD9-31DCAB0EEEFD}"/>
              </a:ext>
            </a:extLst>
          </p:cNvPr>
          <p:cNvSpPr/>
          <p:nvPr/>
        </p:nvSpPr>
        <p:spPr bwMode="gray">
          <a:xfrm>
            <a:off x="2483396" y="2846074"/>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しゃかいほしょうせいど</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1" name="正方形/長方形 10">
            <a:extLst>
              <a:ext uri="{FF2B5EF4-FFF2-40B4-BE49-F238E27FC236}">
                <a16:creationId xmlns:a16="http://schemas.microsoft.com/office/drawing/2014/main" id="{6F861AE5-563B-D535-F63D-D5DD42EDB07B}"/>
              </a:ext>
            </a:extLst>
          </p:cNvPr>
          <p:cNvSpPr/>
          <p:nvPr/>
        </p:nvSpPr>
        <p:spPr bwMode="gray">
          <a:xfrm>
            <a:off x="3268326" y="3741589"/>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39150893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5408"/>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61964" y="261673"/>
            <a:ext cx="736123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chemeClr val="bg1"/>
                </a:solidFill>
                <a:latin typeface="Meiryo UI" panose="020B0604030504040204" pitchFamily="50" charset="-128"/>
                <a:ea typeface="Meiryo UI" panose="020B0604030504040204" pitchFamily="50" charset="-128"/>
                <a:cs typeface="ヒラギノ角ゴ ProN W6"/>
              </a:rPr>
              <a:t>「社会保障制度」とは</a:t>
            </a:r>
            <a:endParaRPr lang="en-US" altLang="ja-JP" sz="3200" b="1" dirty="0">
              <a:solidFill>
                <a:schemeClr val="bg1"/>
              </a:solidFill>
              <a:latin typeface="Meiryo UI" panose="020B0604030504040204" pitchFamily="50" charset="-128"/>
              <a:ea typeface="Meiryo UI" panose="020B0604030504040204" pitchFamily="50" charset="-128"/>
              <a:cs typeface="ヒラギノ角ゴ Std W8"/>
            </a:endParaRPr>
          </a:p>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9" name="グループ化 8"/>
          <p:cNvGrpSpPr/>
          <p:nvPr/>
        </p:nvGrpSpPr>
        <p:grpSpPr>
          <a:xfrm>
            <a:off x="1167240" y="1042674"/>
            <a:ext cx="1224000" cy="1224000"/>
            <a:chOff x="1209017" y="979924"/>
            <a:chExt cx="1224000" cy="1224000"/>
          </a:xfrm>
          <a:solidFill>
            <a:schemeClr val="accent2">
              <a:lumMod val="75000"/>
            </a:schemeClr>
          </a:solidFill>
        </p:grpSpPr>
        <p:sp>
          <p:nvSpPr>
            <p:cNvPr id="2" name="角丸四角形 1"/>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6" name="正方形/長方形 5"/>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grpSp>
        <p:nvGrpSpPr>
          <p:cNvPr id="16" name="グループ化 15"/>
          <p:cNvGrpSpPr/>
          <p:nvPr/>
        </p:nvGrpSpPr>
        <p:grpSpPr>
          <a:xfrm>
            <a:off x="1167240" y="5357568"/>
            <a:ext cx="1224000" cy="1224000"/>
            <a:chOff x="1140345" y="5581688"/>
            <a:chExt cx="1224000" cy="1224000"/>
          </a:xfrm>
          <a:solidFill>
            <a:srgbClr val="339966"/>
          </a:solidFill>
        </p:grpSpPr>
        <p:sp>
          <p:nvSpPr>
            <p:cNvPr id="19" name="角丸四角形 18"/>
            <p:cNvSpPr>
              <a:spLocks/>
            </p:cNvSpPr>
            <p:nvPr/>
          </p:nvSpPr>
          <p:spPr>
            <a:xfrm>
              <a:off x="1140345" y="5581688"/>
              <a:ext cx="1224000" cy="1224000"/>
            </a:xfrm>
            <a:prstGeom prst="roundRect">
              <a:avLst/>
            </a:prstGeom>
            <a:grpFill/>
            <a:ln w="38100">
              <a:solidFill>
                <a:srgbClr val="339966"/>
              </a:solid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kumimoji="1" lang="ja-JP" altLang="en-US" b="1" dirty="0">
                <a:solidFill>
                  <a:srgbClr val="FFFFFF"/>
                </a:solidFill>
                <a:latin typeface="Meiryo UI" panose="020B0604030504040204" pitchFamily="50" charset="-128"/>
                <a:ea typeface="Meiryo UI" panose="020B0604030504040204" pitchFamily="50" charset="-128"/>
              </a:endParaRPr>
            </a:p>
          </p:txBody>
        </p:sp>
        <p:sp>
          <p:nvSpPr>
            <p:cNvPr id="12" name="正方形/長方形 11"/>
            <p:cNvSpPr/>
            <p:nvPr/>
          </p:nvSpPr>
          <p:spPr>
            <a:xfrm>
              <a:off x="1248345" y="5689688"/>
              <a:ext cx="1008000" cy="1008000"/>
            </a:xfrm>
            <a:prstGeom prst="rect">
              <a:avLst/>
            </a:prstGeom>
            <a:grpFill/>
            <a:ln>
              <a:solidFill>
                <a:srgbClr val="3399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公衆</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a:p>
              <a:pPr algn="ctr"/>
              <a:r>
                <a:rPr lang="ja-JP" altLang="en-US" sz="3200" b="1" spc="-120" dirty="0">
                  <a:solidFill>
                    <a:srgbClr val="FFFFFF"/>
                  </a:solidFill>
                  <a:latin typeface="Meiryo UI" panose="020B0604030504040204" pitchFamily="50" charset="-128"/>
                  <a:ea typeface="Meiryo UI" panose="020B0604030504040204" pitchFamily="50" charset="-128"/>
                  <a:cs typeface="ヒラギノ角ゴ Pro W6"/>
                </a:rPr>
                <a:t>衛生</a:t>
              </a:r>
              <a:endParaRPr lang="en-US" altLang="ja-JP" sz="3200" b="1" spc="-120" dirty="0">
                <a:solidFill>
                  <a:srgbClr val="FFFFFF"/>
                </a:solidFill>
                <a:latin typeface="Meiryo UI" panose="020B0604030504040204" pitchFamily="50" charset="-128"/>
                <a:ea typeface="Meiryo UI" panose="020B0604030504040204" pitchFamily="50" charset="-128"/>
                <a:cs typeface="ヒラギノ角ゴ Pro W6"/>
              </a:endParaRPr>
            </a:p>
          </p:txBody>
        </p:sp>
      </p:grpSp>
      <p:grpSp>
        <p:nvGrpSpPr>
          <p:cNvPr id="13" name="グループ化 12"/>
          <p:cNvGrpSpPr/>
          <p:nvPr/>
        </p:nvGrpSpPr>
        <p:grpSpPr>
          <a:xfrm>
            <a:off x="1167240" y="2480972"/>
            <a:ext cx="1224000" cy="1224000"/>
            <a:chOff x="1209017" y="2478352"/>
            <a:chExt cx="1224000" cy="1224000"/>
          </a:xfrm>
          <a:solidFill>
            <a:schemeClr val="accent6">
              <a:lumMod val="75000"/>
            </a:schemeClr>
          </a:solidFill>
        </p:grpSpPr>
        <p:sp>
          <p:nvSpPr>
            <p:cNvPr id="17" name="角丸四角形 16"/>
            <p:cNvSpPr>
              <a:spLocks/>
            </p:cNvSpPr>
            <p:nvPr/>
          </p:nvSpPr>
          <p:spPr>
            <a:xfrm>
              <a:off x="1209017" y="2478352"/>
              <a:ext cx="1224000" cy="1224000"/>
            </a:xfrm>
            <a:prstGeom prst="roundRect">
              <a:avLst/>
            </a:prstGeom>
            <a:grpFill/>
            <a:ln>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0" name="正方形/長方形 19"/>
            <p:cNvSpPr/>
            <p:nvPr/>
          </p:nvSpPr>
          <p:spPr>
            <a:xfrm>
              <a:off x="1317017" y="2586352"/>
              <a:ext cx="1008000" cy="1008000"/>
            </a:xfrm>
            <a:prstGeom prst="rect">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福祉</a:t>
              </a:r>
              <a:endParaRPr kumimoji="1" lang="ja-JP" altLang="en-US"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4" name="角丸四角形 3"/>
          <p:cNvSpPr/>
          <p:nvPr/>
        </p:nvSpPr>
        <p:spPr>
          <a:xfrm>
            <a:off x="1167240" y="1042674"/>
            <a:ext cx="7726550" cy="1224000"/>
          </a:xfrm>
          <a:prstGeom prst="roundRect">
            <a:avLst/>
          </a:prstGeom>
          <a:ln w="38100">
            <a:solidFill>
              <a:schemeClr val="accent2"/>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sp>
        <p:nvSpPr>
          <p:cNvPr id="3" name="テキスト ボックス 2"/>
          <p:cNvSpPr txBox="1"/>
          <p:nvPr/>
        </p:nvSpPr>
        <p:spPr>
          <a:xfrm>
            <a:off x="2521790" y="1069569"/>
            <a:ext cx="6372000" cy="1169551"/>
          </a:xfrm>
          <a:prstGeom prst="rect">
            <a:avLst/>
          </a:prstGeom>
          <a:noFill/>
        </p:spPr>
        <p:txBody>
          <a:bodyPr wrap="square" rtlCol="0">
            <a:spAutoFit/>
          </a:bodyPr>
          <a:lstStyle/>
          <a:p>
            <a:r>
              <a:rPr kumimoji="1"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病気・老後・介護・失業などの場合に国などが一定の給付を行う制度</a:t>
            </a:r>
            <a:endParaRPr kumimoji="1"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公的医療保険、公的年金保険、公的介護保険　等</a:t>
            </a:r>
            <a:r>
              <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1167240" y="5357568"/>
            <a:ext cx="7726550" cy="1224000"/>
          </a:xfrm>
          <a:prstGeom prst="roundRect">
            <a:avLst/>
          </a:prstGeom>
          <a:noFill/>
          <a:ln w="38100">
            <a:solidFill>
              <a:srgbClr val="3399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0" name="テキスト ボックス 49"/>
          <p:cNvSpPr txBox="1"/>
          <p:nvPr/>
        </p:nvSpPr>
        <p:spPr>
          <a:xfrm>
            <a:off x="2521790" y="5533685"/>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国民が健康に生活できるよう様々な事項についての予防、衛生のための制度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予防接種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角丸四角形 24"/>
          <p:cNvSpPr/>
          <p:nvPr/>
        </p:nvSpPr>
        <p:spPr>
          <a:xfrm>
            <a:off x="1167240" y="2480972"/>
            <a:ext cx="7726550" cy="1224000"/>
          </a:xfrm>
          <a:prstGeom prst="roundRect">
            <a:avLst/>
          </a:prstGeom>
          <a:noFill/>
          <a:ln w="38100">
            <a:solidFill>
              <a:schemeClr val="accent6">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8" name="テキスト ボックス 47"/>
          <p:cNvSpPr txBox="1"/>
          <p:nvPr/>
        </p:nvSpPr>
        <p:spPr>
          <a:xfrm>
            <a:off x="2521790" y="2660269"/>
            <a:ext cx="6372000" cy="861774"/>
          </a:xfrm>
          <a:prstGeom prst="rect">
            <a:avLst/>
          </a:prstGeom>
          <a:noFill/>
        </p:spPr>
        <p:txBody>
          <a:bodyPr wrap="square" rtlCol="0">
            <a:spAutoFit/>
          </a:bodyPr>
          <a:lstStyle/>
          <a:p>
            <a:r>
              <a:rPr lang="ja-JP" altLang="en-US" sz="2500" b="1" dirty="0" err="1">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障がい</a:t>
            </a:r>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者や母子・父子家庭などに対して公的な</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支援を行う制度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児童福祉、高齢者福祉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1167240" y="3919270"/>
            <a:ext cx="7726550" cy="1224000"/>
          </a:xfrm>
          <a:prstGeom prst="roundRect">
            <a:avLst/>
          </a:prstGeom>
          <a:noFill/>
          <a:ln w="3810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2521790" y="4100383"/>
            <a:ext cx="6372000" cy="861774"/>
          </a:xfrm>
          <a:prstGeom prst="rect">
            <a:avLst/>
          </a:prstGeom>
          <a:noFill/>
        </p:spPr>
        <p:txBody>
          <a:bodyPr wrap="square" rtlCol="0">
            <a:spAutoFit/>
          </a:bodyPr>
          <a:lstStyle/>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生活に困窮する国民に対して最低限の生活を</a:t>
            </a:r>
            <a:endParaRPr lang="en-US" altLang="ja-JP"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25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保障し、自立を助けようとする制度</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生活保護　等</a:t>
            </a:r>
            <a:r>
              <a:rPr lang="en-US" altLang="ja-JP"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20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14" name="グループ化 13"/>
          <p:cNvGrpSpPr/>
          <p:nvPr/>
        </p:nvGrpSpPr>
        <p:grpSpPr>
          <a:xfrm>
            <a:off x="1167240" y="3919270"/>
            <a:ext cx="1224000" cy="1224000"/>
            <a:chOff x="1187778" y="3891718"/>
            <a:chExt cx="1224000" cy="1224000"/>
          </a:xfrm>
          <a:solidFill>
            <a:schemeClr val="tx2"/>
          </a:solidFill>
        </p:grpSpPr>
        <p:sp>
          <p:nvSpPr>
            <p:cNvPr id="18" name="角丸四角形 17"/>
            <p:cNvSpPr>
              <a:spLocks/>
            </p:cNvSpPr>
            <p:nvPr/>
          </p:nvSpPr>
          <p:spPr>
            <a:xfrm>
              <a:off x="1187778" y="3891718"/>
              <a:ext cx="1224000" cy="1224000"/>
            </a:xfrm>
            <a:prstGeom prst="roundRect">
              <a:avLst/>
            </a:prstGeom>
            <a:grpFill/>
            <a:ln w="38100">
              <a:solidFill>
                <a:schemeClr val="tx2"/>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21" name="正方形/長方形 20"/>
            <p:cNvSpPr/>
            <p:nvPr/>
          </p:nvSpPr>
          <p:spPr>
            <a:xfrm>
              <a:off x="1295778" y="3999718"/>
              <a:ext cx="1008000" cy="1008000"/>
            </a:xfrm>
            <a:prstGeom prst="rect">
              <a:avLst/>
            </a:prstGeom>
            <a:grp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lang="ja-JP" altLang="en-US" sz="3200" b="1" dirty="0">
                  <a:solidFill>
                    <a:srgbClr val="FFFFFF"/>
                  </a:solidFill>
                  <a:latin typeface="Meiryo UI" panose="020B0604030504040204" pitchFamily="50" charset="-128"/>
                  <a:ea typeface="Meiryo UI" panose="020B0604030504040204" pitchFamily="50" charset="-128"/>
                  <a:cs typeface="ヒラギノ角ゴ Pro W6"/>
                </a:rPr>
                <a:t>公的扶助</a:t>
              </a:r>
              <a:endParaRPr kumimoji="1" lang="en-US" altLang="ja-JP" sz="3200" b="1" dirty="0">
                <a:solidFill>
                  <a:srgbClr val="FFFFFF"/>
                </a:solidFill>
                <a:latin typeface="Meiryo UI" panose="020B0604030504040204" pitchFamily="50" charset="-128"/>
                <a:ea typeface="Meiryo UI" panose="020B0604030504040204" pitchFamily="50" charset="-128"/>
                <a:cs typeface="ヒラギノ角ゴ Pro W6"/>
              </a:endParaRPr>
            </a:p>
          </p:txBody>
        </p:sp>
      </p:grpSp>
      <p:sp>
        <p:nvSpPr>
          <p:cNvPr id="5" name="角丸四角形 4"/>
          <p:cNvSpPr/>
          <p:nvPr/>
        </p:nvSpPr>
        <p:spPr>
          <a:xfrm>
            <a:off x="200255" y="1038226"/>
            <a:ext cx="839974" cy="5540450"/>
          </a:xfrm>
          <a:prstGeom prst="roundRect">
            <a:avLst/>
          </a:prstGeom>
          <a:solidFill>
            <a:srgbClr val="002060"/>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社会保障制度</a:t>
            </a:r>
          </a:p>
        </p:txBody>
      </p:sp>
      <p:grpSp>
        <p:nvGrpSpPr>
          <p:cNvPr id="38" name="グループ化 37"/>
          <p:cNvGrpSpPr/>
          <p:nvPr/>
        </p:nvGrpSpPr>
        <p:grpSpPr>
          <a:xfrm>
            <a:off x="1166400" y="1044000"/>
            <a:ext cx="1224000" cy="1224000"/>
            <a:chOff x="1209017" y="979924"/>
            <a:chExt cx="1224000" cy="1224000"/>
          </a:xfrm>
          <a:solidFill>
            <a:schemeClr val="accent2">
              <a:lumMod val="75000"/>
            </a:schemeClr>
          </a:solidFill>
        </p:grpSpPr>
        <p:sp>
          <p:nvSpPr>
            <p:cNvPr id="39" name="角丸四角形 38"/>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0" name="正方形/長方形 39"/>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sp>
        <p:nvSpPr>
          <p:cNvPr id="7" name="スライド番号プレースホルダー 6">
            <a:extLst>
              <a:ext uri="{FF2B5EF4-FFF2-40B4-BE49-F238E27FC236}">
                <a16:creationId xmlns:a16="http://schemas.microsoft.com/office/drawing/2014/main" id="{E97423BE-2E94-4251-A08F-7DA85A305353}"/>
              </a:ext>
            </a:extLst>
          </p:cNvPr>
          <p:cNvSpPr>
            <a:spLocks noGrp="1"/>
          </p:cNvSpPr>
          <p:nvPr>
            <p:ph type="sldNum" sz="quarter" idx="12"/>
          </p:nvPr>
        </p:nvSpPr>
        <p:spPr>
          <a:xfrm>
            <a:off x="7086600" y="6556112"/>
            <a:ext cx="2057400" cy="365125"/>
          </a:xfrm>
        </p:spPr>
        <p:txBody>
          <a:bodyPr/>
          <a:lstStyle/>
          <a:p>
            <a:fld id="{E1D7E502-7D6F-49F2-8D91-33EB17385912}" type="slidenum">
              <a:rPr lang="ja-JP" altLang="en-US" smtClean="0"/>
              <a:pPr/>
              <a:t>28</a:t>
            </a:fld>
            <a:endParaRPr lang="ja-JP" altLang="en-US" dirty="0"/>
          </a:p>
        </p:txBody>
      </p:sp>
      <p:sp>
        <p:nvSpPr>
          <p:cNvPr id="15" name="正方形/長方形 14">
            <a:extLst>
              <a:ext uri="{FF2B5EF4-FFF2-40B4-BE49-F238E27FC236}">
                <a16:creationId xmlns:a16="http://schemas.microsoft.com/office/drawing/2014/main" id="{0906AC8B-E479-7401-DCEF-640D47F297B0}"/>
              </a:ext>
            </a:extLst>
          </p:cNvPr>
          <p:cNvSpPr/>
          <p:nvPr/>
        </p:nvSpPr>
        <p:spPr>
          <a:xfrm>
            <a:off x="105173" y="1940173"/>
            <a:ext cx="353943" cy="320309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vert="eaVert" wrap="square" rtlCol="0" anchor="ctr">
            <a:spAutoFit/>
          </a:bodyP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22" name="正方形/長方形 21">
            <a:extLst>
              <a:ext uri="{FF2B5EF4-FFF2-40B4-BE49-F238E27FC236}">
                <a16:creationId xmlns:a16="http://schemas.microsoft.com/office/drawing/2014/main" id="{3375F086-5819-2328-B4C3-0CCBC75D3E24}"/>
              </a:ext>
            </a:extLst>
          </p:cNvPr>
          <p:cNvSpPr/>
          <p:nvPr/>
        </p:nvSpPr>
        <p:spPr>
          <a:xfrm>
            <a:off x="894010" y="97880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3" name="正方形/長方形 22">
            <a:extLst>
              <a:ext uri="{FF2B5EF4-FFF2-40B4-BE49-F238E27FC236}">
                <a16:creationId xmlns:a16="http://schemas.microsoft.com/office/drawing/2014/main" id="{3ABFEE17-A87A-D65A-7B27-947CF57F65EC}"/>
              </a:ext>
            </a:extLst>
          </p:cNvPr>
          <p:cNvSpPr/>
          <p:nvPr/>
        </p:nvSpPr>
        <p:spPr>
          <a:xfrm>
            <a:off x="894010" y="201436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ほけん</a:t>
            </a:r>
          </a:p>
        </p:txBody>
      </p:sp>
      <p:sp>
        <p:nvSpPr>
          <p:cNvPr id="24" name="正方形/長方形 23">
            <a:extLst>
              <a:ext uri="{FF2B5EF4-FFF2-40B4-BE49-F238E27FC236}">
                <a16:creationId xmlns:a16="http://schemas.microsoft.com/office/drawing/2014/main" id="{C19B7D45-2867-F22C-65FB-726B108FEDB4}"/>
              </a:ext>
            </a:extLst>
          </p:cNvPr>
          <p:cNvSpPr/>
          <p:nvPr/>
        </p:nvSpPr>
        <p:spPr>
          <a:xfrm>
            <a:off x="894010" y="244602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28" name="正方形/長方形 27">
            <a:extLst>
              <a:ext uri="{FF2B5EF4-FFF2-40B4-BE49-F238E27FC236}">
                <a16:creationId xmlns:a16="http://schemas.microsoft.com/office/drawing/2014/main" id="{DC43A25D-2AB7-EA8C-7330-4C8DF3EA54DF}"/>
              </a:ext>
            </a:extLst>
          </p:cNvPr>
          <p:cNvSpPr/>
          <p:nvPr/>
        </p:nvSpPr>
        <p:spPr>
          <a:xfrm>
            <a:off x="894010" y="3449497"/>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ふくし</a:t>
            </a:r>
          </a:p>
        </p:txBody>
      </p:sp>
      <p:sp>
        <p:nvSpPr>
          <p:cNvPr id="29" name="正方形/長方形 28">
            <a:extLst>
              <a:ext uri="{FF2B5EF4-FFF2-40B4-BE49-F238E27FC236}">
                <a16:creationId xmlns:a16="http://schemas.microsoft.com/office/drawing/2014/main" id="{45EC8166-AFD3-5652-AD59-C4D5E2CC607F}"/>
              </a:ext>
            </a:extLst>
          </p:cNvPr>
          <p:cNvSpPr/>
          <p:nvPr/>
        </p:nvSpPr>
        <p:spPr>
          <a:xfrm>
            <a:off x="894010" y="388398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こうてき</a:t>
            </a:r>
          </a:p>
        </p:txBody>
      </p:sp>
      <p:sp>
        <p:nvSpPr>
          <p:cNvPr id="33" name="正方形/長方形 32">
            <a:extLst>
              <a:ext uri="{FF2B5EF4-FFF2-40B4-BE49-F238E27FC236}">
                <a16:creationId xmlns:a16="http://schemas.microsoft.com/office/drawing/2014/main" id="{912F2340-5408-3C4B-43ED-CBA6F600B572}"/>
              </a:ext>
            </a:extLst>
          </p:cNvPr>
          <p:cNvSpPr/>
          <p:nvPr/>
        </p:nvSpPr>
        <p:spPr>
          <a:xfrm>
            <a:off x="894010" y="488745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ふじょ</a:t>
            </a:r>
          </a:p>
        </p:txBody>
      </p:sp>
      <p:sp>
        <p:nvSpPr>
          <p:cNvPr id="35" name="正方形/長方形 34">
            <a:extLst>
              <a:ext uri="{FF2B5EF4-FFF2-40B4-BE49-F238E27FC236}">
                <a16:creationId xmlns:a16="http://schemas.microsoft.com/office/drawing/2014/main" id="{188E0522-D4F6-7B3B-D440-6509BF727D66}"/>
              </a:ext>
            </a:extLst>
          </p:cNvPr>
          <p:cNvSpPr/>
          <p:nvPr/>
        </p:nvSpPr>
        <p:spPr>
          <a:xfrm>
            <a:off x="894010" y="532126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こうしゅう</a:t>
            </a:r>
          </a:p>
        </p:txBody>
      </p:sp>
      <p:sp>
        <p:nvSpPr>
          <p:cNvPr id="36" name="正方形/長方形 35">
            <a:extLst>
              <a:ext uri="{FF2B5EF4-FFF2-40B4-BE49-F238E27FC236}">
                <a16:creationId xmlns:a16="http://schemas.microsoft.com/office/drawing/2014/main" id="{A1660FA4-3EEA-1897-5E39-A32BA7E3D300}"/>
              </a:ext>
            </a:extLst>
          </p:cNvPr>
          <p:cNvSpPr/>
          <p:nvPr/>
        </p:nvSpPr>
        <p:spPr>
          <a:xfrm>
            <a:off x="894010" y="6332759"/>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えいせい</a:t>
            </a:r>
          </a:p>
        </p:txBody>
      </p:sp>
      <p:sp>
        <p:nvSpPr>
          <p:cNvPr id="37" name="正方形/長方形 36">
            <a:extLst>
              <a:ext uri="{FF2B5EF4-FFF2-40B4-BE49-F238E27FC236}">
                <a16:creationId xmlns:a16="http://schemas.microsoft.com/office/drawing/2014/main" id="{C5288D46-8C8F-B750-08D1-39474A9CDE17}"/>
              </a:ext>
            </a:extLst>
          </p:cNvPr>
          <p:cNvSpPr/>
          <p:nvPr/>
        </p:nvSpPr>
        <p:spPr>
          <a:xfrm>
            <a:off x="1008310" y="-38733"/>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しゃかいほしょうせいど</a:t>
            </a:r>
          </a:p>
        </p:txBody>
      </p:sp>
      <p:sp>
        <p:nvSpPr>
          <p:cNvPr id="44" name="正方形/長方形 43">
            <a:extLst>
              <a:ext uri="{FF2B5EF4-FFF2-40B4-BE49-F238E27FC236}">
                <a16:creationId xmlns:a16="http://schemas.microsoft.com/office/drawing/2014/main" id="{4173AD8C-B49C-C15A-58BC-443194BC37B1}"/>
              </a:ext>
            </a:extLst>
          </p:cNvPr>
          <p:cNvSpPr/>
          <p:nvPr/>
        </p:nvSpPr>
        <p:spPr>
          <a:xfrm>
            <a:off x="2205329" y="996212"/>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びょうき</a:t>
            </a:r>
          </a:p>
        </p:txBody>
      </p:sp>
      <p:sp>
        <p:nvSpPr>
          <p:cNvPr id="45" name="正方形/長方形 44">
            <a:extLst>
              <a:ext uri="{FF2B5EF4-FFF2-40B4-BE49-F238E27FC236}">
                <a16:creationId xmlns:a16="http://schemas.microsoft.com/office/drawing/2014/main" id="{8ABB42C4-4AA1-5809-4F07-5DEE30138CA3}"/>
              </a:ext>
            </a:extLst>
          </p:cNvPr>
          <p:cNvSpPr/>
          <p:nvPr/>
        </p:nvSpPr>
        <p:spPr>
          <a:xfrm>
            <a:off x="2976634"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ろうご</a:t>
            </a:r>
          </a:p>
        </p:txBody>
      </p:sp>
      <p:sp>
        <p:nvSpPr>
          <p:cNvPr id="46" name="正方形/長方形 45">
            <a:extLst>
              <a:ext uri="{FF2B5EF4-FFF2-40B4-BE49-F238E27FC236}">
                <a16:creationId xmlns:a16="http://schemas.microsoft.com/office/drawing/2014/main" id="{1D65BED2-E8F5-70BB-73C2-97D390657AD2}"/>
              </a:ext>
            </a:extLst>
          </p:cNvPr>
          <p:cNvSpPr/>
          <p:nvPr/>
        </p:nvSpPr>
        <p:spPr>
          <a:xfrm>
            <a:off x="5971043" y="9895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ばあい</a:t>
            </a:r>
          </a:p>
        </p:txBody>
      </p:sp>
      <p:sp>
        <p:nvSpPr>
          <p:cNvPr id="51" name="正方形/長方形 50">
            <a:extLst>
              <a:ext uri="{FF2B5EF4-FFF2-40B4-BE49-F238E27FC236}">
                <a16:creationId xmlns:a16="http://schemas.microsoft.com/office/drawing/2014/main" id="{60C225A2-7DFB-34D3-8C56-44F604AF7CA1}"/>
              </a:ext>
            </a:extLst>
          </p:cNvPr>
          <p:cNvSpPr/>
          <p:nvPr/>
        </p:nvSpPr>
        <p:spPr>
          <a:xfrm>
            <a:off x="6678472"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くに</a:t>
            </a:r>
          </a:p>
        </p:txBody>
      </p:sp>
      <p:sp>
        <p:nvSpPr>
          <p:cNvPr id="52" name="正方形/長方形 51">
            <a:extLst>
              <a:ext uri="{FF2B5EF4-FFF2-40B4-BE49-F238E27FC236}">
                <a16:creationId xmlns:a16="http://schemas.microsoft.com/office/drawing/2014/main" id="{023BBEB6-DF3A-E353-0D9B-3151326C206C}"/>
              </a:ext>
            </a:extLst>
          </p:cNvPr>
          <p:cNvSpPr/>
          <p:nvPr/>
        </p:nvSpPr>
        <p:spPr>
          <a:xfrm>
            <a:off x="3715483"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かいご</a:t>
            </a:r>
          </a:p>
        </p:txBody>
      </p:sp>
      <p:sp>
        <p:nvSpPr>
          <p:cNvPr id="53" name="正方形/長方形 52">
            <a:extLst>
              <a:ext uri="{FF2B5EF4-FFF2-40B4-BE49-F238E27FC236}">
                <a16:creationId xmlns:a16="http://schemas.microsoft.com/office/drawing/2014/main" id="{A32C5DC9-1F29-FA56-D858-1E5438FCB6F2}"/>
              </a:ext>
            </a:extLst>
          </p:cNvPr>
          <p:cNvSpPr/>
          <p:nvPr/>
        </p:nvSpPr>
        <p:spPr>
          <a:xfrm>
            <a:off x="4518208" y="1004376"/>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しつぎょう</a:t>
            </a:r>
          </a:p>
        </p:txBody>
      </p:sp>
      <p:sp>
        <p:nvSpPr>
          <p:cNvPr id="54" name="正方形/長方形 53">
            <a:extLst>
              <a:ext uri="{FF2B5EF4-FFF2-40B4-BE49-F238E27FC236}">
                <a16:creationId xmlns:a16="http://schemas.microsoft.com/office/drawing/2014/main" id="{4DAB772A-FB78-AAA3-023F-5B654996AB41}"/>
              </a:ext>
            </a:extLst>
          </p:cNvPr>
          <p:cNvSpPr/>
          <p:nvPr/>
        </p:nvSpPr>
        <p:spPr>
          <a:xfrm>
            <a:off x="2205329" y="1378801"/>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いってい</a:t>
            </a:r>
          </a:p>
        </p:txBody>
      </p:sp>
      <p:sp>
        <p:nvSpPr>
          <p:cNvPr id="55" name="正方形/長方形 54">
            <a:extLst>
              <a:ext uri="{FF2B5EF4-FFF2-40B4-BE49-F238E27FC236}">
                <a16:creationId xmlns:a16="http://schemas.microsoft.com/office/drawing/2014/main" id="{3E1DF748-3473-BCF9-E351-4C01C79DC2BA}"/>
              </a:ext>
            </a:extLst>
          </p:cNvPr>
          <p:cNvSpPr/>
          <p:nvPr/>
        </p:nvSpPr>
        <p:spPr>
          <a:xfrm>
            <a:off x="303378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きゅうふ</a:t>
            </a:r>
          </a:p>
        </p:txBody>
      </p:sp>
      <p:sp>
        <p:nvSpPr>
          <p:cNvPr id="56" name="正方形/長方形 55">
            <a:extLst>
              <a:ext uri="{FF2B5EF4-FFF2-40B4-BE49-F238E27FC236}">
                <a16:creationId xmlns:a16="http://schemas.microsoft.com/office/drawing/2014/main" id="{395F67CB-FAB2-51D6-DCC3-E0904E434109}"/>
              </a:ext>
            </a:extLst>
          </p:cNvPr>
          <p:cNvSpPr/>
          <p:nvPr/>
        </p:nvSpPr>
        <p:spPr>
          <a:xfrm>
            <a:off x="3808444"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おこな</a:t>
            </a:r>
          </a:p>
        </p:txBody>
      </p:sp>
      <p:sp>
        <p:nvSpPr>
          <p:cNvPr id="57" name="正方形/長方形 56">
            <a:extLst>
              <a:ext uri="{FF2B5EF4-FFF2-40B4-BE49-F238E27FC236}">
                <a16:creationId xmlns:a16="http://schemas.microsoft.com/office/drawing/2014/main" id="{03D604F5-16D8-6C05-ECD7-BC7A4C57B202}"/>
              </a:ext>
            </a:extLst>
          </p:cNvPr>
          <p:cNvSpPr/>
          <p:nvPr/>
        </p:nvSpPr>
        <p:spPr>
          <a:xfrm>
            <a:off x="4414772" y="1378800"/>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58" name="正方形/長方形 57">
            <a:extLst>
              <a:ext uri="{FF2B5EF4-FFF2-40B4-BE49-F238E27FC236}">
                <a16:creationId xmlns:a16="http://schemas.microsoft.com/office/drawing/2014/main" id="{18576EB5-0009-2C7C-604C-497D9B41BCAF}"/>
              </a:ext>
            </a:extLst>
          </p:cNvPr>
          <p:cNvSpPr/>
          <p:nvPr/>
        </p:nvSpPr>
        <p:spPr>
          <a:xfrm>
            <a:off x="2584269"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こうてきいりょうほけん</a:t>
            </a:r>
          </a:p>
        </p:txBody>
      </p:sp>
      <p:sp>
        <p:nvSpPr>
          <p:cNvPr id="59" name="正方形/長方形 58">
            <a:extLst>
              <a:ext uri="{FF2B5EF4-FFF2-40B4-BE49-F238E27FC236}">
                <a16:creationId xmlns:a16="http://schemas.microsoft.com/office/drawing/2014/main" id="{5C462029-24B2-43DD-DD49-B2777405DBB2}"/>
              </a:ext>
            </a:extLst>
          </p:cNvPr>
          <p:cNvSpPr/>
          <p:nvPr/>
        </p:nvSpPr>
        <p:spPr>
          <a:xfrm>
            <a:off x="4365593"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こうてきねんきんほけん</a:t>
            </a:r>
          </a:p>
        </p:txBody>
      </p:sp>
      <p:sp>
        <p:nvSpPr>
          <p:cNvPr id="60" name="正方形/長方形 59">
            <a:extLst>
              <a:ext uri="{FF2B5EF4-FFF2-40B4-BE49-F238E27FC236}">
                <a16:creationId xmlns:a16="http://schemas.microsoft.com/office/drawing/2014/main" id="{584D2225-7578-73E2-A300-2D8E119DF202}"/>
              </a:ext>
            </a:extLst>
          </p:cNvPr>
          <p:cNvSpPr/>
          <p:nvPr/>
        </p:nvSpPr>
        <p:spPr>
          <a:xfrm>
            <a:off x="6078642"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こうてきかいごほけん</a:t>
            </a:r>
          </a:p>
        </p:txBody>
      </p:sp>
      <p:sp>
        <p:nvSpPr>
          <p:cNvPr id="61" name="正方形/長方形 60">
            <a:extLst>
              <a:ext uri="{FF2B5EF4-FFF2-40B4-BE49-F238E27FC236}">
                <a16:creationId xmlns:a16="http://schemas.microsoft.com/office/drawing/2014/main" id="{C4B4D0A2-C01A-ECC6-6481-9B924E2502A5}"/>
              </a:ext>
            </a:extLst>
          </p:cNvPr>
          <p:cNvSpPr/>
          <p:nvPr/>
        </p:nvSpPr>
        <p:spPr>
          <a:xfrm>
            <a:off x="7190435" y="1747424"/>
            <a:ext cx="1605450"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sp>
        <p:nvSpPr>
          <p:cNvPr id="32" name="角丸四角形 31"/>
          <p:cNvSpPr/>
          <p:nvPr/>
        </p:nvSpPr>
        <p:spPr>
          <a:xfrm>
            <a:off x="1053749" y="933551"/>
            <a:ext cx="7953532" cy="1394737"/>
          </a:xfrm>
          <a:prstGeom prst="roundRect">
            <a:avLst/>
          </a:prstGeom>
          <a:noFill/>
          <a:ln w="5715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3" name="正方形/長方形 62">
            <a:extLst>
              <a:ext uri="{FF2B5EF4-FFF2-40B4-BE49-F238E27FC236}">
                <a16:creationId xmlns:a16="http://schemas.microsoft.com/office/drawing/2014/main" id="{8C29E0EE-8ED9-5CFC-E463-8EDAF9EE087A}"/>
              </a:ext>
            </a:extLst>
          </p:cNvPr>
          <p:cNvSpPr/>
          <p:nvPr/>
        </p:nvSpPr>
        <p:spPr>
          <a:xfrm>
            <a:off x="2286110" y="25372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しょう</a:t>
            </a:r>
          </a:p>
        </p:txBody>
      </p:sp>
      <p:sp>
        <p:nvSpPr>
          <p:cNvPr id="64" name="正方形/長方形 63">
            <a:extLst>
              <a:ext uri="{FF2B5EF4-FFF2-40B4-BE49-F238E27FC236}">
                <a16:creationId xmlns:a16="http://schemas.microsoft.com/office/drawing/2014/main" id="{E94B16A6-EA29-53F3-877B-583C0AE2B0F1}"/>
              </a:ext>
            </a:extLst>
          </p:cNvPr>
          <p:cNvSpPr/>
          <p:nvPr/>
        </p:nvSpPr>
        <p:spPr>
          <a:xfrm>
            <a:off x="3295572"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しゃ</a:t>
            </a:r>
          </a:p>
        </p:txBody>
      </p:sp>
      <p:sp>
        <p:nvSpPr>
          <p:cNvPr id="65" name="正方形/長方形 64">
            <a:extLst>
              <a:ext uri="{FF2B5EF4-FFF2-40B4-BE49-F238E27FC236}">
                <a16:creationId xmlns:a16="http://schemas.microsoft.com/office/drawing/2014/main" id="{B8216C4F-E13F-30B4-286D-6BF8A3CD319E}"/>
              </a:ext>
            </a:extLst>
          </p:cNvPr>
          <p:cNvSpPr/>
          <p:nvPr/>
        </p:nvSpPr>
        <p:spPr>
          <a:xfrm>
            <a:off x="4004357" y="2537237"/>
            <a:ext cx="72247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ぼし</a:t>
            </a:r>
          </a:p>
        </p:txBody>
      </p:sp>
      <p:sp>
        <p:nvSpPr>
          <p:cNvPr id="66" name="正方形/長方形 65">
            <a:extLst>
              <a:ext uri="{FF2B5EF4-FFF2-40B4-BE49-F238E27FC236}">
                <a16:creationId xmlns:a16="http://schemas.microsoft.com/office/drawing/2014/main" id="{D43ED401-B1CE-E0A9-8EE0-33800E949403}"/>
              </a:ext>
            </a:extLst>
          </p:cNvPr>
          <p:cNvSpPr/>
          <p:nvPr/>
        </p:nvSpPr>
        <p:spPr>
          <a:xfrm>
            <a:off x="5125960"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ふしかてい</a:t>
            </a:r>
          </a:p>
        </p:txBody>
      </p:sp>
      <p:sp>
        <p:nvSpPr>
          <p:cNvPr id="67" name="正方形/長方形 66">
            <a:extLst>
              <a:ext uri="{FF2B5EF4-FFF2-40B4-BE49-F238E27FC236}">
                <a16:creationId xmlns:a16="http://schemas.microsoft.com/office/drawing/2014/main" id="{979780A3-A31D-F919-1DAA-1922DD0BB4B9}"/>
              </a:ext>
            </a:extLst>
          </p:cNvPr>
          <p:cNvSpPr/>
          <p:nvPr/>
        </p:nvSpPr>
        <p:spPr>
          <a:xfrm>
            <a:off x="6655993"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たい</a:t>
            </a:r>
          </a:p>
        </p:txBody>
      </p:sp>
      <p:sp>
        <p:nvSpPr>
          <p:cNvPr id="68" name="正方形/長方形 67">
            <a:extLst>
              <a:ext uri="{FF2B5EF4-FFF2-40B4-BE49-F238E27FC236}">
                <a16:creationId xmlns:a16="http://schemas.microsoft.com/office/drawing/2014/main" id="{38D23226-610E-6238-D7B0-5B37D0C98D8D}"/>
              </a:ext>
            </a:extLst>
          </p:cNvPr>
          <p:cNvSpPr/>
          <p:nvPr/>
        </p:nvSpPr>
        <p:spPr>
          <a:xfrm>
            <a:off x="7659574" y="2537237"/>
            <a:ext cx="825204"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こうてき</a:t>
            </a:r>
          </a:p>
        </p:txBody>
      </p:sp>
      <p:sp>
        <p:nvSpPr>
          <p:cNvPr id="69" name="正方形/長方形 68">
            <a:extLst>
              <a:ext uri="{FF2B5EF4-FFF2-40B4-BE49-F238E27FC236}">
                <a16:creationId xmlns:a16="http://schemas.microsoft.com/office/drawing/2014/main" id="{871F80AF-8E86-C0DF-E700-4B1A5683B5DB}"/>
              </a:ext>
            </a:extLst>
          </p:cNvPr>
          <p:cNvSpPr/>
          <p:nvPr/>
        </p:nvSpPr>
        <p:spPr>
          <a:xfrm>
            <a:off x="24639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しえん</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0" name="正方形/長方形 69">
            <a:extLst>
              <a:ext uri="{FF2B5EF4-FFF2-40B4-BE49-F238E27FC236}">
                <a16:creationId xmlns:a16="http://schemas.microsoft.com/office/drawing/2014/main" id="{1B9F9726-8D18-4D32-0000-E59643BB0A0A}"/>
              </a:ext>
            </a:extLst>
          </p:cNvPr>
          <p:cNvSpPr/>
          <p:nvPr/>
        </p:nvSpPr>
        <p:spPr>
          <a:xfrm>
            <a:off x="319863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おこな</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43EBF72B-3A5B-0525-0EA6-2CE67E4A2079}"/>
              </a:ext>
            </a:extLst>
          </p:cNvPr>
          <p:cNvSpPr/>
          <p:nvPr/>
        </p:nvSpPr>
        <p:spPr>
          <a:xfrm>
            <a:off x="3876260"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2" name="正方形/長方形 71">
            <a:extLst>
              <a:ext uri="{FF2B5EF4-FFF2-40B4-BE49-F238E27FC236}">
                <a16:creationId xmlns:a16="http://schemas.microsoft.com/office/drawing/2014/main" id="{2D21BD7F-0A19-F9C5-F28F-5CF8B9873353}"/>
              </a:ext>
            </a:extLst>
          </p:cNvPr>
          <p:cNvSpPr/>
          <p:nvPr/>
        </p:nvSpPr>
        <p:spPr>
          <a:xfrm>
            <a:off x="4743666" y="3396983"/>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じどうふくし</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3" name="正方形/長方形 72">
            <a:extLst>
              <a:ext uri="{FF2B5EF4-FFF2-40B4-BE49-F238E27FC236}">
                <a16:creationId xmlns:a16="http://schemas.microsoft.com/office/drawing/2014/main" id="{C2ADADF1-D4F5-DA20-D9EC-AEFCB005265D}"/>
              </a:ext>
            </a:extLst>
          </p:cNvPr>
          <p:cNvSpPr/>
          <p:nvPr/>
        </p:nvSpPr>
        <p:spPr>
          <a:xfrm>
            <a:off x="5992433"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こうれいしゃふくし</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4" name="正方形/長方形 73">
            <a:extLst>
              <a:ext uri="{FF2B5EF4-FFF2-40B4-BE49-F238E27FC236}">
                <a16:creationId xmlns:a16="http://schemas.microsoft.com/office/drawing/2014/main" id="{BDCEEF15-A31A-B56B-1E85-5D0E2C09A33C}"/>
              </a:ext>
            </a:extLst>
          </p:cNvPr>
          <p:cNvSpPr/>
          <p:nvPr/>
        </p:nvSpPr>
        <p:spPr>
          <a:xfrm>
            <a:off x="6978254" y="3396983"/>
            <a:ext cx="1196477"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endParaRPr kumimoji="1" lang="en-US" altLang="ja-JP" sz="900" dirty="0">
              <a:solidFill>
                <a:schemeClr val="tx2">
                  <a:lumMod val="50000"/>
                </a:schemeClr>
              </a:solidFill>
              <a:latin typeface="BIZ UDPゴシック" panose="020B0400000000000000" pitchFamily="50" charset="-128"/>
              <a:ea typeface="BIZ UDPゴシック" panose="020B0400000000000000" pitchFamily="50" charset="-128"/>
            </a:endParaRPr>
          </a:p>
        </p:txBody>
      </p:sp>
      <p:sp>
        <p:nvSpPr>
          <p:cNvPr id="75" name="正方形/長方形 74">
            <a:extLst>
              <a:ext uri="{FF2B5EF4-FFF2-40B4-BE49-F238E27FC236}">
                <a16:creationId xmlns:a16="http://schemas.microsoft.com/office/drawing/2014/main" id="{F0D1B320-3A66-9FBF-4D7A-8AF97180DE84}"/>
              </a:ext>
            </a:extLst>
          </p:cNvPr>
          <p:cNvSpPr/>
          <p:nvPr/>
        </p:nvSpPr>
        <p:spPr>
          <a:xfrm>
            <a:off x="2414446"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76" name="正方形/長方形 75">
            <a:extLst>
              <a:ext uri="{FF2B5EF4-FFF2-40B4-BE49-F238E27FC236}">
                <a16:creationId xmlns:a16="http://schemas.microsoft.com/office/drawing/2014/main" id="{499F226B-1CAC-D17E-83AF-BC27F934E94C}"/>
              </a:ext>
            </a:extLst>
          </p:cNvPr>
          <p:cNvSpPr/>
          <p:nvPr/>
        </p:nvSpPr>
        <p:spPr>
          <a:xfrm>
            <a:off x="3348390"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こんきゅう</a:t>
            </a:r>
          </a:p>
        </p:txBody>
      </p:sp>
      <p:sp>
        <p:nvSpPr>
          <p:cNvPr id="77" name="正方形/長方形 76">
            <a:extLst>
              <a:ext uri="{FF2B5EF4-FFF2-40B4-BE49-F238E27FC236}">
                <a16:creationId xmlns:a16="http://schemas.microsoft.com/office/drawing/2014/main" id="{9B0423AD-6290-9452-1E5C-122A862B0CC5}"/>
              </a:ext>
            </a:extLst>
          </p:cNvPr>
          <p:cNvSpPr/>
          <p:nvPr/>
        </p:nvSpPr>
        <p:spPr>
          <a:xfrm>
            <a:off x="447684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こくみん</a:t>
            </a:r>
          </a:p>
        </p:txBody>
      </p:sp>
      <p:sp>
        <p:nvSpPr>
          <p:cNvPr id="78" name="正方形/長方形 77">
            <a:extLst>
              <a:ext uri="{FF2B5EF4-FFF2-40B4-BE49-F238E27FC236}">
                <a16:creationId xmlns:a16="http://schemas.microsoft.com/office/drawing/2014/main" id="{8E5C3076-13FC-850B-4AA4-9D568B4B4D77}"/>
              </a:ext>
            </a:extLst>
          </p:cNvPr>
          <p:cNvSpPr/>
          <p:nvPr/>
        </p:nvSpPr>
        <p:spPr>
          <a:xfrm>
            <a:off x="5231512"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たい</a:t>
            </a:r>
          </a:p>
        </p:txBody>
      </p:sp>
      <p:sp>
        <p:nvSpPr>
          <p:cNvPr id="79" name="正方形/長方形 78">
            <a:extLst>
              <a:ext uri="{FF2B5EF4-FFF2-40B4-BE49-F238E27FC236}">
                <a16:creationId xmlns:a16="http://schemas.microsoft.com/office/drawing/2014/main" id="{C8D91CB6-A361-CAD7-11B6-E33B19C5B412}"/>
              </a:ext>
            </a:extLst>
          </p:cNvPr>
          <p:cNvSpPr/>
          <p:nvPr/>
        </p:nvSpPr>
        <p:spPr>
          <a:xfrm>
            <a:off x="6372489"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さいていげん</a:t>
            </a:r>
          </a:p>
        </p:txBody>
      </p:sp>
      <p:sp>
        <p:nvSpPr>
          <p:cNvPr id="80" name="正方形/長方形 79">
            <a:extLst>
              <a:ext uri="{FF2B5EF4-FFF2-40B4-BE49-F238E27FC236}">
                <a16:creationId xmlns:a16="http://schemas.microsoft.com/office/drawing/2014/main" id="{9EA25B24-35CB-1E00-04DE-15EFD1863DC2}"/>
              </a:ext>
            </a:extLst>
          </p:cNvPr>
          <p:cNvSpPr/>
          <p:nvPr/>
        </p:nvSpPr>
        <p:spPr>
          <a:xfrm>
            <a:off x="7455134" y="3965437"/>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81" name="正方形/長方形 80">
            <a:extLst>
              <a:ext uri="{FF2B5EF4-FFF2-40B4-BE49-F238E27FC236}">
                <a16:creationId xmlns:a16="http://schemas.microsoft.com/office/drawing/2014/main" id="{D4310B72-FBA9-9B4C-7578-2427B0179340}"/>
              </a:ext>
            </a:extLst>
          </p:cNvPr>
          <p:cNvSpPr/>
          <p:nvPr/>
        </p:nvSpPr>
        <p:spPr>
          <a:xfrm>
            <a:off x="2471596"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ほしょう</a:t>
            </a:r>
          </a:p>
        </p:txBody>
      </p:sp>
      <p:sp>
        <p:nvSpPr>
          <p:cNvPr id="82" name="正方形/長方形 81">
            <a:extLst>
              <a:ext uri="{FF2B5EF4-FFF2-40B4-BE49-F238E27FC236}">
                <a16:creationId xmlns:a16="http://schemas.microsoft.com/office/drawing/2014/main" id="{46A63E25-5E0E-03E7-4422-B2E22BA2804A}"/>
              </a:ext>
            </a:extLst>
          </p:cNvPr>
          <p:cNvSpPr/>
          <p:nvPr/>
        </p:nvSpPr>
        <p:spPr>
          <a:xfrm>
            <a:off x="3547138"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じりつ</a:t>
            </a:r>
          </a:p>
        </p:txBody>
      </p:sp>
      <p:sp>
        <p:nvSpPr>
          <p:cNvPr id="83" name="正方形/長方形 82">
            <a:extLst>
              <a:ext uri="{FF2B5EF4-FFF2-40B4-BE49-F238E27FC236}">
                <a16:creationId xmlns:a16="http://schemas.microsoft.com/office/drawing/2014/main" id="{130B3A68-A32B-9950-340B-5534FCC89AD8}"/>
              </a:ext>
            </a:extLst>
          </p:cNvPr>
          <p:cNvSpPr/>
          <p:nvPr/>
        </p:nvSpPr>
        <p:spPr>
          <a:xfrm>
            <a:off x="4242945" y="440479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たす</a:t>
            </a:r>
          </a:p>
        </p:txBody>
      </p:sp>
      <p:sp>
        <p:nvSpPr>
          <p:cNvPr id="84" name="正方形/長方形 83">
            <a:extLst>
              <a:ext uri="{FF2B5EF4-FFF2-40B4-BE49-F238E27FC236}">
                <a16:creationId xmlns:a16="http://schemas.microsoft.com/office/drawing/2014/main" id="{817388CC-0418-4BE1-3F89-2A3A08B01A0C}"/>
              </a:ext>
            </a:extLst>
          </p:cNvPr>
          <p:cNvSpPr/>
          <p:nvPr/>
        </p:nvSpPr>
        <p:spPr>
          <a:xfrm>
            <a:off x="620943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85" name="正方形/長方形 84">
            <a:extLst>
              <a:ext uri="{FF2B5EF4-FFF2-40B4-BE49-F238E27FC236}">
                <a16:creationId xmlns:a16="http://schemas.microsoft.com/office/drawing/2014/main" id="{B6A70405-5AFB-1D5B-E994-101ACCFB3C9E}"/>
              </a:ext>
            </a:extLst>
          </p:cNvPr>
          <p:cNvSpPr/>
          <p:nvPr/>
        </p:nvSpPr>
        <p:spPr>
          <a:xfrm>
            <a:off x="7142397"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せいかつほご</a:t>
            </a:r>
          </a:p>
        </p:txBody>
      </p:sp>
      <p:sp>
        <p:nvSpPr>
          <p:cNvPr id="86" name="正方形/長方形 85">
            <a:extLst>
              <a:ext uri="{FF2B5EF4-FFF2-40B4-BE49-F238E27FC236}">
                <a16:creationId xmlns:a16="http://schemas.microsoft.com/office/drawing/2014/main" id="{5ACA8290-7E4D-C08B-00CB-93B3CB6D3B8A}"/>
              </a:ext>
            </a:extLst>
          </p:cNvPr>
          <p:cNvSpPr/>
          <p:nvPr/>
        </p:nvSpPr>
        <p:spPr>
          <a:xfrm>
            <a:off x="7972228" y="442384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sp>
        <p:nvSpPr>
          <p:cNvPr id="87" name="正方形/長方形 86">
            <a:extLst>
              <a:ext uri="{FF2B5EF4-FFF2-40B4-BE49-F238E27FC236}">
                <a16:creationId xmlns:a16="http://schemas.microsoft.com/office/drawing/2014/main" id="{CC830EAB-1F4C-CB8E-A334-23E502406ABA}"/>
              </a:ext>
            </a:extLst>
          </p:cNvPr>
          <p:cNvSpPr/>
          <p:nvPr/>
        </p:nvSpPr>
        <p:spPr>
          <a:xfrm>
            <a:off x="2481121"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こくみん</a:t>
            </a:r>
          </a:p>
        </p:txBody>
      </p:sp>
      <p:sp>
        <p:nvSpPr>
          <p:cNvPr id="88" name="正方形/長方形 87">
            <a:extLst>
              <a:ext uri="{FF2B5EF4-FFF2-40B4-BE49-F238E27FC236}">
                <a16:creationId xmlns:a16="http://schemas.microsoft.com/office/drawing/2014/main" id="{C4424FEE-F5D6-E3C1-B618-8A1754B7F0D2}"/>
              </a:ext>
            </a:extLst>
          </p:cNvPr>
          <p:cNvSpPr/>
          <p:nvPr/>
        </p:nvSpPr>
        <p:spPr>
          <a:xfrm>
            <a:off x="33565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けんこう</a:t>
            </a:r>
          </a:p>
        </p:txBody>
      </p:sp>
      <p:sp>
        <p:nvSpPr>
          <p:cNvPr id="89" name="正方形/長方形 88">
            <a:extLst>
              <a:ext uri="{FF2B5EF4-FFF2-40B4-BE49-F238E27FC236}">
                <a16:creationId xmlns:a16="http://schemas.microsoft.com/office/drawing/2014/main" id="{225F4AAE-ED06-CE85-5BFF-D9A93E2A0B91}"/>
              </a:ext>
            </a:extLst>
          </p:cNvPr>
          <p:cNvSpPr/>
          <p:nvPr/>
        </p:nvSpPr>
        <p:spPr>
          <a:xfrm>
            <a:off x="4258576"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せいかつ</a:t>
            </a:r>
          </a:p>
        </p:txBody>
      </p:sp>
      <p:sp>
        <p:nvSpPr>
          <p:cNvPr id="90" name="正方形/長方形 89">
            <a:extLst>
              <a:ext uri="{FF2B5EF4-FFF2-40B4-BE49-F238E27FC236}">
                <a16:creationId xmlns:a16="http://schemas.microsoft.com/office/drawing/2014/main" id="{082EA34C-9F3E-99DF-6089-6143AB339CCD}"/>
              </a:ext>
            </a:extLst>
          </p:cNvPr>
          <p:cNvSpPr/>
          <p:nvPr/>
        </p:nvSpPr>
        <p:spPr>
          <a:xfrm>
            <a:off x="6159523"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さまざま</a:t>
            </a:r>
          </a:p>
        </p:txBody>
      </p:sp>
      <p:sp>
        <p:nvSpPr>
          <p:cNvPr id="91" name="正方形/長方形 90">
            <a:extLst>
              <a:ext uri="{FF2B5EF4-FFF2-40B4-BE49-F238E27FC236}">
                <a16:creationId xmlns:a16="http://schemas.microsoft.com/office/drawing/2014/main" id="{C5CDECD1-8067-0E7B-C434-7711699086C9}"/>
              </a:ext>
            </a:extLst>
          </p:cNvPr>
          <p:cNvSpPr/>
          <p:nvPr/>
        </p:nvSpPr>
        <p:spPr>
          <a:xfrm>
            <a:off x="7066244" y="5433202"/>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じこう</a:t>
            </a:r>
          </a:p>
        </p:txBody>
      </p:sp>
      <p:sp>
        <p:nvSpPr>
          <p:cNvPr id="92" name="正方形/長方形 91">
            <a:extLst>
              <a:ext uri="{FF2B5EF4-FFF2-40B4-BE49-F238E27FC236}">
                <a16:creationId xmlns:a16="http://schemas.microsoft.com/office/drawing/2014/main" id="{BBB40BE4-C7F1-47DD-BD80-97277087683C}"/>
              </a:ext>
            </a:extLst>
          </p:cNvPr>
          <p:cNvSpPr/>
          <p:nvPr/>
        </p:nvSpPr>
        <p:spPr>
          <a:xfrm>
            <a:off x="2976634"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よぼう</a:t>
            </a:r>
          </a:p>
        </p:txBody>
      </p:sp>
      <p:sp>
        <p:nvSpPr>
          <p:cNvPr id="93" name="正方形/長方形 92">
            <a:extLst>
              <a:ext uri="{FF2B5EF4-FFF2-40B4-BE49-F238E27FC236}">
                <a16:creationId xmlns:a16="http://schemas.microsoft.com/office/drawing/2014/main" id="{A4247609-CC03-8F42-2FC7-80ADDA30E2D5}"/>
              </a:ext>
            </a:extLst>
          </p:cNvPr>
          <p:cNvSpPr/>
          <p:nvPr/>
        </p:nvSpPr>
        <p:spPr>
          <a:xfrm>
            <a:off x="3861685"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えいせい</a:t>
            </a:r>
          </a:p>
        </p:txBody>
      </p:sp>
      <p:sp>
        <p:nvSpPr>
          <p:cNvPr id="94" name="正方形/長方形 93">
            <a:extLst>
              <a:ext uri="{FF2B5EF4-FFF2-40B4-BE49-F238E27FC236}">
                <a16:creationId xmlns:a16="http://schemas.microsoft.com/office/drawing/2014/main" id="{FEFACC0C-127A-BE71-93CA-2CDCAC3DCA65}"/>
              </a:ext>
            </a:extLst>
          </p:cNvPr>
          <p:cNvSpPr/>
          <p:nvPr/>
        </p:nvSpPr>
        <p:spPr>
          <a:xfrm>
            <a:off x="557792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せいど</a:t>
            </a:r>
          </a:p>
        </p:txBody>
      </p:sp>
      <p:sp>
        <p:nvSpPr>
          <p:cNvPr id="95" name="正方形/長方形 94">
            <a:extLst>
              <a:ext uri="{FF2B5EF4-FFF2-40B4-BE49-F238E27FC236}">
                <a16:creationId xmlns:a16="http://schemas.microsoft.com/office/drawing/2014/main" id="{55E9A788-AFB0-47A9-4288-833F425B718A}"/>
              </a:ext>
            </a:extLst>
          </p:cNvPr>
          <p:cNvSpPr/>
          <p:nvPr/>
        </p:nvSpPr>
        <p:spPr>
          <a:xfrm>
            <a:off x="659750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よぼうせっしゅ</a:t>
            </a:r>
          </a:p>
        </p:txBody>
      </p:sp>
      <p:sp>
        <p:nvSpPr>
          <p:cNvPr id="96" name="正方形/長方形 95">
            <a:extLst>
              <a:ext uri="{FF2B5EF4-FFF2-40B4-BE49-F238E27FC236}">
                <a16:creationId xmlns:a16="http://schemas.microsoft.com/office/drawing/2014/main" id="{0A6015EB-96BA-294D-1FBB-D9D742205C08}"/>
              </a:ext>
            </a:extLst>
          </p:cNvPr>
          <p:cNvSpPr/>
          <p:nvPr/>
        </p:nvSpPr>
        <p:spPr>
          <a:xfrm>
            <a:off x="7320581" y="5853624"/>
            <a:ext cx="1001441" cy="230832"/>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900" dirty="0">
                <a:solidFill>
                  <a:schemeClr val="tx2">
                    <a:lumMod val="50000"/>
                  </a:schemeClr>
                </a:solidFill>
                <a:latin typeface="BIZ UDPゴシック" panose="020B0400000000000000" pitchFamily="50" charset="-128"/>
                <a:ea typeface="BIZ UDPゴシック" panose="020B0400000000000000" pitchFamily="50" charset="-128"/>
              </a:rPr>
              <a:t>など</a:t>
            </a:r>
          </a:p>
        </p:txBody>
      </p:sp>
      <p:sp>
        <p:nvSpPr>
          <p:cNvPr id="34" name="角丸四角形 33"/>
          <p:cNvSpPr/>
          <p:nvPr/>
        </p:nvSpPr>
        <p:spPr>
          <a:xfrm>
            <a:off x="1054239" y="2389667"/>
            <a:ext cx="7953532" cy="4240310"/>
          </a:xfrm>
          <a:prstGeom prst="roundRect">
            <a:avLst>
              <a:gd name="adj" fmla="val 4698"/>
            </a:avLst>
          </a:prstGeom>
          <a:no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97" name="グループ化 96">
            <a:extLst>
              <a:ext uri="{FF2B5EF4-FFF2-40B4-BE49-F238E27FC236}">
                <a16:creationId xmlns:a16="http://schemas.microsoft.com/office/drawing/2014/main" id="{5C573599-0D73-AFFE-2A18-F47FBA945B4F}"/>
              </a:ext>
            </a:extLst>
          </p:cNvPr>
          <p:cNvGrpSpPr/>
          <p:nvPr/>
        </p:nvGrpSpPr>
        <p:grpSpPr>
          <a:xfrm>
            <a:off x="3970518" y="805856"/>
            <a:ext cx="2567008" cy="1548452"/>
            <a:chOff x="8526604" y="255812"/>
            <a:chExt cx="2567008" cy="1548452"/>
          </a:xfrm>
        </p:grpSpPr>
        <p:sp>
          <p:nvSpPr>
            <p:cNvPr id="30" name="角丸四角形 29"/>
            <p:cNvSpPr/>
            <p:nvPr/>
          </p:nvSpPr>
          <p:spPr>
            <a:xfrm>
              <a:off x="8526604" y="255812"/>
              <a:ext cx="2567008" cy="1548452"/>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共助</a:t>
              </a:r>
              <a:endPar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a:extLst>
                <a:ext uri="{FF2B5EF4-FFF2-40B4-BE49-F238E27FC236}">
                  <a16:creationId xmlns:a16="http://schemas.microsoft.com/office/drawing/2014/main" id="{7936F249-78B0-D829-0C2F-FFC43E27E421}"/>
                </a:ext>
              </a:extLst>
            </p:cNvPr>
            <p:cNvSpPr/>
            <p:nvPr/>
          </p:nvSpPr>
          <p:spPr>
            <a:xfrm>
              <a:off x="8920011" y="425248"/>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きょうじょ</a:t>
              </a:r>
            </a:p>
          </p:txBody>
        </p:sp>
      </p:grpSp>
      <p:grpSp>
        <p:nvGrpSpPr>
          <p:cNvPr id="100" name="グループ化 99">
            <a:extLst>
              <a:ext uri="{FF2B5EF4-FFF2-40B4-BE49-F238E27FC236}">
                <a16:creationId xmlns:a16="http://schemas.microsoft.com/office/drawing/2014/main" id="{25CBC744-2AD9-FA68-664F-FD9D01DCA6B4}"/>
              </a:ext>
            </a:extLst>
          </p:cNvPr>
          <p:cNvGrpSpPr/>
          <p:nvPr/>
        </p:nvGrpSpPr>
        <p:grpSpPr>
          <a:xfrm>
            <a:off x="3949305" y="3253873"/>
            <a:ext cx="2531908" cy="1537219"/>
            <a:chOff x="9144001" y="2936362"/>
            <a:chExt cx="2531908" cy="1537219"/>
          </a:xfrm>
        </p:grpSpPr>
        <p:sp>
          <p:nvSpPr>
            <p:cNvPr id="31" name="角丸四角形 30"/>
            <p:cNvSpPr/>
            <p:nvPr/>
          </p:nvSpPr>
          <p:spPr>
            <a:xfrm>
              <a:off x="9144001" y="2936362"/>
              <a:ext cx="2531908" cy="1537219"/>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公</a:t>
              </a:r>
              <a:r>
                <a:rPr kumimoji="1" lang="ja-JP" altLang="en-US" sz="6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98" name="正方形/長方形 97">
              <a:extLst>
                <a:ext uri="{FF2B5EF4-FFF2-40B4-BE49-F238E27FC236}">
                  <a16:creationId xmlns:a16="http://schemas.microsoft.com/office/drawing/2014/main" id="{50229B38-76E4-8695-CEF2-8AEE365B7057}"/>
                </a:ext>
              </a:extLst>
            </p:cNvPr>
            <p:cNvSpPr/>
            <p:nvPr/>
          </p:nvSpPr>
          <p:spPr>
            <a:xfrm>
              <a:off x="9564042" y="3091156"/>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こうじょ</a:t>
              </a:r>
            </a:p>
          </p:txBody>
        </p:sp>
      </p:grpSp>
    </p:spTree>
    <p:extLst>
      <p:ext uri="{BB962C8B-B14F-4D97-AF65-F5344CB8AC3E}">
        <p14:creationId xmlns:p14="http://schemas.microsoft.com/office/powerpoint/2010/main" val="689152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fade">
                                      <p:cBhvr>
                                        <p:cTn id="22"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「社会保険」とは</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0" name="正方形/長方形 39"/>
          <p:cNvSpPr/>
          <p:nvPr/>
        </p:nvSpPr>
        <p:spPr bwMode="white">
          <a:xfrm>
            <a:off x="742400" y="5498584"/>
            <a:ext cx="527600" cy="4094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rgbClr val="FFFFFF"/>
                </a:solidFill>
                <a:latin typeface="Meiryo UI" panose="020B0604030504040204" pitchFamily="50" charset="-128"/>
                <a:ea typeface="Meiryo UI" panose="020B0604030504040204" pitchFamily="50" charset="-128"/>
                <a:cs typeface="ヒラギノ角ゴ Pro W6"/>
              </a:rPr>
              <a:t>・</a:t>
            </a:r>
            <a:endParaRPr kumimoji="1" lang="en-US" altLang="ja-JP" sz="2000" b="1" dirty="0">
              <a:solidFill>
                <a:srgbClr val="FFFFFF"/>
              </a:solidFill>
              <a:latin typeface="Meiryo UI" panose="020B0604030504040204" pitchFamily="50" charset="-128"/>
              <a:ea typeface="Meiryo UI" panose="020B0604030504040204" pitchFamily="50" charset="-128"/>
              <a:cs typeface="ヒラギノ角ゴ Pro W6"/>
            </a:endParaRPr>
          </a:p>
        </p:txBody>
      </p:sp>
      <p:grpSp>
        <p:nvGrpSpPr>
          <p:cNvPr id="9" name="グループ化 8"/>
          <p:cNvGrpSpPr/>
          <p:nvPr/>
        </p:nvGrpSpPr>
        <p:grpSpPr>
          <a:xfrm>
            <a:off x="74666" y="1008372"/>
            <a:ext cx="8897884" cy="5527493"/>
            <a:chOff x="516814" y="1008372"/>
            <a:chExt cx="8897884" cy="5527493"/>
          </a:xfrm>
        </p:grpSpPr>
        <p:cxnSp>
          <p:nvCxnSpPr>
            <p:cNvPr id="33" name="直線コネクタ 32"/>
            <p:cNvCxnSpPr/>
            <p:nvPr/>
          </p:nvCxnSpPr>
          <p:spPr>
            <a:xfrm>
              <a:off x="1955800" y="407480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5" name="グループ化 4"/>
            <p:cNvGrpSpPr/>
            <p:nvPr/>
          </p:nvGrpSpPr>
          <p:grpSpPr>
            <a:xfrm>
              <a:off x="516814" y="1008372"/>
              <a:ext cx="8897884" cy="5527493"/>
              <a:chOff x="516814" y="1008372"/>
              <a:chExt cx="8897884" cy="5527493"/>
            </a:xfrm>
          </p:grpSpPr>
          <p:sp>
            <p:nvSpPr>
              <p:cNvPr id="17" name="テキスト ボックス 18"/>
              <p:cNvSpPr txBox="1">
                <a:spLocks noChangeArrowheads="1"/>
              </p:cNvSpPr>
              <p:nvPr/>
            </p:nvSpPr>
            <p:spPr bwMode="auto">
              <a:xfrm>
                <a:off x="5290344" y="1584132"/>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病気</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や</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ケガ</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にかかる治療費</a:t>
                </a:r>
              </a:p>
            </p:txBody>
          </p:sp>
          <p:sp>
            <p:nvSpPr>
              <p:cNvPr id="13" name="テキスト ボックス 31"/>
              <p:cNvSpPr txBox="1">
                <a:spLocks noChangeArrowheads="1"/>
              </p:cNvSpPr>
              <p:nvPr/>
            </p:nvSpPr>
            <p:spPr bwMode="gray">
              <a:xfrm>
                <a:off x="2279534" y="1008372"/>
                <a:ext cx="2380143" cy="400110"/>
              </a:xfrm>
              <a:prstGeom prst="rect">
                <a:avLst/>
              </a:prstGeom>
              <a:solidFill>
                <a:schemeClr val="accent2"/>
              </a:solidFill>
              <a:ln w="19050" cmpd="sng">
                <a:no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制度</a:t>
                </a:r>
                <a:endParaRPr lang="en-US" altLang="ja-JP" sz="20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14" name="テキスト ボックス 22"/>
              <p:cNvSpPr txBox="1">
                <a:spLocks noChangeArrowheads="1"/>
              </p:cNvSpPr>
              <p:nvPr/>
            </p:nvSpPr>
            <p:spPr bwMode="gray">
              <a:xfrm>
                <a:off x="5290344" y="1008372"/>
                <a:ext cx="4124354" cy="399600"/>
              </a:xfrm>
              <a:prstGeom prst="rect">
                <a:avLst/>
              </a:prstGeom>
              <a:solidFill>
                <a:srgbClr val="0070C0"/>
              </a:solidFill>
              <a:ln w="19050" cmpd="sng">
                <a:solidFill>
                  <a:srgbClr val="0070C0"/>
                </a:solidFill>
                <a:miter lim="800000"/>
                <a:headEnd/>
                <a:tailEnd/>
              </a:ln>
            </p:spPr>
            <p:txBody>
              <a:bodyPr wrap="square">
                <a:sp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algn="ctr" eaLnBrk="1" hangingPunct="1">
                  <a:spcBef>
                    <a:spcPct val="0"/>
                  </a:spcBef>
                  <a:buFontTx/>
                  <a:buNone/>
                </a:pPr>
                <a:r>
                  <a:rPr lang="ja-JP" altLang="en-US" sz="2000" b="1" dirty="0">
                    <a:solidFill>
                      <a:schemeClr val="bg1"/>
                    </a:solidFill>
                    <a:latin typeface="Meiryo UI" panose="020B0604030504040204" pitchFamily="50" charset="-128"/>
                    <a:ea typeface="Meiryo UI" panose="020B0604030504040204" pitchFamily="50" charset="-128"/>
                    <a:cs typeface="ヒラギノ角ゴ Pro W6"/>
                  </a:rPr>
                  <a:t>主な保障の内容</a:t>
                </a:r>
              </a:p>
            </p:txBody>
          </p:sp>
          <p:sp>
            <p:nvSpPr>
              <p:cNvPr id="15" name="テキスト ボックス 3"/>
              <p:cNvSpPr txBox="1">
                <a:spLocks noChangeArrowheads="1"/>
              </p:cNvSpPr>
              <p:nvPr/>
            </p:nvSpPr>
            <p:spPr bwMode="auto">
              <a:xfrm>
                <a:off x="5280819" y="2574856"/>
                <a:ext cx="4133879" cy="972000"/>
              </a:xfrm>
              <a:prstGeom prst="rect">
                <a:avLst/>
              </a:prstGeom>
              <a:solidFill>
                <a:schemeClr val="bg1"/>
              </a:solidFill>
              <a:ln w="19050">
                <a:solidFill>
                  <a:srgbClr val="0070C0"/>
                </a:solid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老後</a:t>
                </a:r>
                <a:endParaRPr lang="en-US" altLang="ja-JP" sz="2000" b="1" dirty="0">
                  <a:solidFill>
                    <a:srgbClr val="FF0000"/>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障害</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状態時</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000" b="1" dirty="0">
                    <a:latin typeface="Meiryo UI" panose="020B0604030504040204" pitchFamily="50" charset="-128"/>
                    <a:ea typeface="Meiryo UI" panose="020B0604030504040204" pitchFamily="50" charset="-128"/>
                    <a:cs typeface="ヒラギノ角ゴ Pro W6"/>
                  </a:rPr>
                  <a:t>・</a:t>
                </a: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遺族</a:t>
                </a:r>
                <a:endParaRPr lang="ja-JP" altLang="en-US" sz="18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16" name="右矢印 15"/>
              <p:cNvSpPr/>
              <p:nvPr/>
            </p:nvSpPr>
            <p:spPr bwMode="auto">
              <a:xfrm>
                <a:off x="4787200" y="1825720"/>
                <a:ext cx="431035" cy="416824"/>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8" name="右矢印 17"/>
              <p:cNvSpPr/>
              <p:nvPr/>
            </p:nvSpPr>
            <p:spPr bwMode="auto">
              <a:xfrm>
                <a:off x="4787200" y="2852444"/>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19" name="テキスト ボックス 20"/>
              <p:cNvSpPr txBox="1">
                <a:spLocks noChangeArrowheads="1"/>
              </p:cNvSpPr>
              <p:nvPr/>
            </p:nvSpPr>
            <p:spPr bwMode="auto">
              <a:xfrm>
                <a:off x="5290344" y="4633798"/>
                <a:ext cx="4124354"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仕事中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のケガ等の治療費</a:t>
                </a:r>
              </a:p>
            </p:txBody>
          </p:sp>
          <p:sp>
            <p:nvSpPr>
              <p:cNvPr id="20" name="右矢印 19"/>
              <p:cNvSpPr/>
              <p:nvPr/>
            </p:nvSpPr>
            <p:spPr bwMode="auto">
              <a:xfrm>
                <a:off x="4787200" y="4874488"/>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1" name="テキスト ボックス 19"/>
              <p:cNvSpPr txBox="1">
                <a:spLocks noChangeArrowheads="1"/>
              </p:cNvSpPr>
              <p:nvPr/>
            </p:nvSpPr>
            <p:spPr bwMode="auto">
              <a:xfrm>
                <a:off x="5280819" y="3624802"/>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介護サービス</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費用</a:t>
                </a:r>
                <a:endPar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訪問介護など</a:t>
                </a:r>
                <a:r>
                  <a:rPr lang="en-US" altLang="ja-JP"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a:t>
                </a:r>
                <a:endPar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2" name="右矢印 21"/>
              <p:cNvSpPr/>
              <p:nvPr/>
            </p:nvSpPr>
            <p:spPr bwMode="auto">
              <a:xfrm>
                <a:off x="4787200" y="3866390"/>
                <a:ext cx="431035" cy="416825"/>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3" name="テキスト ボックス 21"/>
              <p:cNvSpPr txBox="1">
                <a:spLocks noChangeArrowheads="1"/>
              </p:cNvSpPr>
              <p:nvPr/>
            </p:nvSpPr>
            <p:spPr bwMode="auto">
              <a:xfrm>
                <a:off x="5280819" y="5635865"/>
                <a:ext cx="4133879" cy="900000"/>
              </a:xfrm>
              <a:prstGeom prst="rect">
                <a:avLst/>
              </a:prstGeom>
              <a:solidFill>
                <a:schemeClr val="bg1"/>
              </a:solidFill>
              <a:ln w="19050">
                <a:solidFill>
                  <a:srgbClr val="0070C0"/>
                </a:solidFill>
                <a:miter lim="800000"/>
                <a:headEnd/>
                <a:tailEnd/>
              </a:ln>
            </p:spPr>
            <p:txBody>
              <a:bodyPr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rgbClr val="FF0000"/>
                    </a:solidFill>
                    <a:latin typeface="Meiryo UI" panose="020B0604030504040204" pitchFamily="50" charset="-128"/>
                    <a:ea typeface="Meiryo UI" panose="020B0604030504040204" pitchFamily="50" charset="-128"/>
                    <a:cs typeface="ヒラギノ角ゴ Pro W6"/>
                  </a:rPr>
                  <a:t>失業</a:t>
                </a: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時の生活費</a:t>
                </a:r>
              </a:p>
            </p:txBody>
          </p:sp>
          <p:sp>
            <p:nvSpPr>
              <p:cNvPr id="24" name="右矢印 23"/>
              <p:cNvSpPr/>
              <p:nvPr/>
            </p:nvSpPr>
            <p:spPr bwMode="auto">
              <a:xfrm>
                <a:off x="4787200" y="5876555"/>
                <a:ext cx="431035" cy="418620"/>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b="1">
                  <a:latin typeface="Meiryo UI" panose="020B0604030504040204" pitchFamily="50" charset="-128"/>
                  <a:ea typeface="Meiryo UI" panose="020B0604030504040204" pitchFamily="50" charset="-128"/>
                  <a:cs typeface="ヒラギノ角ゴ Pro W6"/>
                </a:endParaRPr>
              </a:p>
            </p:txBody>
          </p:sp>
          <p:sp>
            <p:nvSpPr>
              <p:cNvPr id="25" name="テキスト ボックス 3"/>
              <p:cNvSpPr txBox="1">
                <a:spLocks noChangeArrowheads="1"/>
              </p:cNvSpPr>
              <p:nvPr/>
            </p:nvSpPr>
            <p:spPr bwMode="auto">
              <a:xfrm>
                <a:off x="2279532" y="2736856"/>
                <a:ext cx="2507667"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2.</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公的年金保険</a:t>
                </a:r>
              </a:p>
            </p:txBody>
          </p:sp>
          <p:sp>
            <p:nvSpPr>
              <p:cNvPr id="27" name="テキスト ボックス 3"/>
              <p:cNvSpPr txBox="1">
                <a:spLocks noChangeArrowheads="1"/>
              </p:cNvSpPr>
              <p:nvPr/>
            </p:nvSpPr>
            <p:spPr bwMode="auto">
              <a:xfrm>
                <a:off x="2279533" y="4687798"/>
                <a:ext cx="2376000" cy="792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4.</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労働者</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eaLnBrk="1" hangingPunct="1">
                  <a:spcBef>
                    <a:spcPct val="0"/>
                  </a:spcBef>
                  <a:buFontTx/>
                  <a:buNone/>
                </a:pP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　 災害補償保険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8" name="テキスト ボックス 3"/>
              <p:cNvSpPr txBox="1">
                <a:spLocks noChangeArrowheads="1"/>
              </p:cNvSpPr>
              <p:nvPr/>
            </p:nvSpPr>
            <p:spPr bwMode="auto">
              <a:xfrm>
                <a:off x="2279532" y="3750802"/>
                <a:ext cx="2651773"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3.</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公的介護保険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sp>
            <p:nvSpPr>
              <p:cNvPr id="29" name="テキスト ボックス 3"/>
              <p:cNvSpPr txBox="1">
                <a:spLocks noChangeArrowheads="1"/>
              </p:cNvSpPr>
              <p:nvPr/>
            </p:nvSpPr>
            <p:spPr bwMode="auto">
              <a:xfrm>
                <a:off x="2279533" y="5761865"/>
                <a:ext cx="2376000" cy="648000"/>
              </a:xfrm>
              <a:prstGeom prst="rect">
                <a:avLst/>
              </a:prstGeom>
              <a:noFill/>
              <a:ln w="38100">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5.</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雇用保険</a:t>
                </a:r>
                <a:endPar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p:txBody>
          </p:sp>
          <p:grpSp>
            <p:nvGrpSpPr>
              <p:cNvPr id="3" name="グループ化 2"/>
              <p:cNvGrpSpPr/>
              <p:nvPr/>
            </p:nvGrpSpPr>
            <p:grpSpPr>
              <a:xfrm>
                <a:off x="1460532" y="1999274"/>
                <a:ext cx="823145" cy="0"/>
                <a:chOff x="1460532" y="2004884"/>
                <a:chExt cx="823145" cy="2798"/>
              </a:xfrm>
            </p:grpSpPr>
            <p:cxnSp>
              <p:nvCxnSpPr>
                <p:cNvPr id="30" name="直線コネクタ 29"/>
                <p:cNvCxnSpPr/>
                <p:nvPr/>
              </p:nvCxnSpPr>
              <p:spPr>
                <a:xfrm>
                  <a:off x="1460532" y="2004884"/>
                  <a:ext cx="499512"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955800" y="2007682"/>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32" name="直線コネクタ 31"/>
              <p:cNvCxnSpPr/>
              <p:nvPr/>
            </p:nvCxnSpPr>
            <p:spPr>
              <a:xfrm>
                <a:off x="1955800" y="3060856"/>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p:nvPr/>
            </p:nvCxnSpPr>
            <p:spPr>
              <a:xfrm>
                <a:off x="1955800" y="5083798"/>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1955800" y="5983269"/>
                <a:ext cx="327877"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a:cxnSpLocks/>
              </p:cNvCxnSpPr>
              <p:nvPr/>
            </p:nvCxnSpPr>
            <p:spPr>
              <a:xfrm>
                <a:off x="1955800" y="2011812"/>
                <a:ext cx="0" cy="3988287"/>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bwMode="white">
              <a:xfrm>
                <a:off x="516814" y="1654768"/>
                <a:ext cx="981818" cy="9818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28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2800" b="1" dirty="0">
                    <a:solidFill>
                      <a:schemeClr val="bg1"/>
                    </a:solidFill>
                    <a:latin typeface="Meiryo UI" panose="020B0604030504040204" pitchFamily="50" charset="-128"/>
                    <a:ea typeface="Meiryo UI" panose="020B0604030504040204" pitchFamily="50" charset="-128"/>
                    <a:cs typeface="ヒラギノ角ゴ Pro W6"/>
                  </a:rPr>
                  <a:t>保険</a:t>
                </a:r>
              </a:p>
            </p:txBody>
          </p:sp>
          <p:sp>
            <p:nvSpPr>
              <p:cNvPr id="41" name="角丸四角形 40"/>
              <p:cNvSpPr>
                <a:spLocks/>
              </p:cNvSpPr>
              <p:nvPr/>
            </p:nvSpPr>
            <p:spPr>
              <a:xfrm>
                <a:off x="2279533" y="1623282"/>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2" name="角丸四角形 41"/>
              <p:cNvSpPr>
                <a:spLocks/>
              </p:cNvSpPr>
              <p:nvPr/>
            </p:nvSpPr>
            <p:spPr>
              <a:xfrm>
                <a:off x="2279533" y="2650006"/>
                <a:ext cx="2380143" cy="8217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3" name="角丸四角形 42"/>
              <p:cNvSpPr>
                <a:spLocks/>
              </p:cNvSpPr>
              <p:nvPr/>
            </p:nvSpPr>
            <p:spPr>
              <a:xfrm>
                <a:off x="2279533" y="3660802"/>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4" name="角丸四角形 43"/>
              <p:cNvSpPr>
                <a:spLocks/>
              </p:cNvSpPr>
              <p:nvPr/>
            </p:nvSpPr>
            <p:spPr>
              <a:xfrm>
                <a:off x="2279533" y="4669798"/>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5" name="角丸四角形 44"/>
              <p:cNvSpPr>
                <a:spLocks/>
              </p:cNvSpPr>
              <p:nvPr/>
            </p:nvSpPr>
            <p:spPr>
              <a:xfrm>
                <a:off x="2279533" y="5671865"/>
                <a:ext cx="2380143" cy="828000"/>
              </a:xfrm>
              <a:prstGeom prst="roundRect">
                <a:avLst/>
              </a:prstGeom>
              <a:noFill/>
              <a:ln w="38100"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46" name="テキスト ボックス 3"/>
              <p:cNvSpPr txBox="1">
                <a:spLocks noChangeArrowheads="1"/>
              </p:cNvSpPr>
              <p:nvPr/>
            </p:nvSpPr>
            <p:spPr bwMode="auto">
              <a:xfrm>
                <a:off x="2279533" y="170686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en-US" altLang="ja-JP"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1.</a:t>
                </a:r>
                <a:r>
                  <a:rPr lang="ja-JP" altLang="en-US" sz="24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公的医療保険</a:t>
                </a:r>
              </a:p>
            </p:txBody>
          </p:sp>
        </p:grpSp>
        <p:sp>
          <p:nvSpPr>
            <p:cNvPr id="4" name="右中かっこ 3">
              <a:extLst>
                <a:ext uri="{FF2B5EF4-FFF2-40B4-BE49-F238E27FC236}">
                  <a16:creationId xmlns:a16="http://schemas.microsoft.com/office/drawing/2014/main" id="{F86C3B79-96BF-4E9F-877C-16A96FFA64E5}"/>
                </a:ext>
              </a:extLst>
            </p:cNvPr>
            <p:cNvSpPr/>
            <p:nvPr/>
          </p:nvSpPr>
          <p:spPr>
            <a:xfrm>
              <a:off x="6813030" y="2660292"/>
              <a:ext cx="238978" cy="800194"/>
            </a:xfrm>
            <a:prstGeom prst="rightBrace">
              <a:avLst>
                <a:gd name="adj1" fmla="val 23768"/>
                <a:gd name="adj2" fmla="val 50624"/>
              </a:avLst>
            </a:prstGeom>
            <a:ln w="19050">
              <a:solidFill>
                <a:schemeClr val="tx1">
                  <a:lumMod val="65000"/>
                  <a:lumOff val="3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48" name="テキスト ボックス 3">
              <a:extLst>
                <a:ext uri="{FF2B5EF4-FFF2-40B4-BE49-F238E27FC236}">
                  <a16:creationId xmlns:a16="http://schemas.microsoft.com/office/drawing/2014/main" id="{C1B35D2C-4C9B-4BBF-882B-5865C6B91BA3}"/>
                </a:ext>
              </a:extLst>
            </p:cNvPr>
            <p:cNvSpPr txBox="1">
              <a:spLocks noChangeArrowheads="1"/>
            </p:cNvSpPr>
            <p:nvPr/>
          </p:nvSpPr>
          <p:spPr bwMode="auto">
            <a:xfrm>
              <a:off x="7006034" y="2730467"/>
              <a:ext cx="1732064" cy="64800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20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の生活費など</a:t>
              </a:r>
            </a:p>
          </p:txBody>
        </p:sp>
      </p:grpSp>
      <p:grpSp>
        <p:nvGrpSpPr>
          <p:cNvPr id="49" name="グループ化 48"/>
          <p:cNvGrpSpPr/>
          <p:nvPr/>
        </p:nvGrpSpPr>
        <p:grpSpPr>
          <a:xfrm>
            <a:off x="74666" y="1333303"/>
            <a:ext cx="1224000" cy="1224000"/>
            <a:chOff x="1209017" y="979924"/>
            <a:chExt cx="1224000" cy="1224000"/>
          </a:xfrm>
          <a:solidFill>
            <a:schemeClr val="accent2">
              <a:lumMod val="75000"/>
            </a:schemeClr>
          </a:solidFill>
        </p:grpSpPr>
        <p:sp>
          <p:nvSpPr>
            <p:cNvPr id="50" name="角丸四角形 49"/>
            <p:cNvSpPr>
              <a:spLocks/>
            </p:cNvSpPr>
            <p:nvPr/>
          </p:nvSpPr>
          <p:spPr>
            <a:xfrm>
              <a:off x="1209017" y="979924"/>
              <a:ext cx="1224000" cy="1224000"/>
            </a:xfrm>
            <a:prstGeom prst="roundRect">
              <a:avLst/>
            </a:prstGeom>
            <a:solidFill>
              <a:schemeClr val="accent2"/>
            </a:solidFill>
            <a:ln w="38100">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51" name="正方形/長方形 50"/>
            <p:cNvSpPr/>
            <p:nvPr/>
          </p:nvSpPr>
          <p:spPr>
            <a:xfrm>
              <a:off x="1317017" y="1087924"/>
              <a:ext cx="1008000" cy="100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社会</a:t>
              </a:r>
              <a:endParaRPr kumimoji="1" lang="en-US" altLang="ja-JP" sz="3200" b="1" dirty="0">
                <a:solidFill>
                  <a:schemeClr val="bg1"/>
                </a:solidFill>
                <a:latin typeface="Meiryo UI" panose="020B0604030504040204" pitchFamily="50" charset="-128"/>
                <a:ea typeface="Meiryo UI" panose="020B0604030504040204" pitchFamily="50" charset="-128"/>
                <a:cs typeface="ヒラギノ角ゴ Pro W6"/>
              </a:endParaRPr>
            </a:p>
            <a:p>
              <a:pPr algn="ctr">
                <a:lnSpc>
                  <a:spcPct val="90000"/>
                </a:lnSpc>
              </a:pPr>
              <a:r>
                <a:rPr kumimoji="1" lang="ja-JP" altLang="en-US" sz="3200" b="1" dirty="0">
                  <a:solidFill>
                    <a:schemeClr val="bg1"/>
                  </a:solidFill>
                  <a:latin typeface="Meiryo UI" panose="020B0604030504040204" pitchFamily="50" charset="-128"/>
                  <a:ea typeface="Meiryo UI" panose="020B0604030504040204" pitchFamily="50" charset="-128"/>
                  <a:cs typeface="ヒラギノ角ゴ Pro W6"/>
                </a:rPr>
                <a:t>保険</a:t>
              </a:r>
            </a:p>
          </p:txBody>
        </p:sp>
      </p:grpSp>
      <p:pic>
        <p:nvPicPr>
          <p:cNvPr id="53" name="図 52"/>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8225721" y="2660292"/>
            <a:ext cx="564366" cy="827107"/>
          </a:xfrm>
          <a:prstGeom prst="rect">
            <a:avLst/>
          </a:prstGeom>
        </p:spPr>
      </p:pic>
      <p:pic>
        <p:nvPicPr>
          <p:cNvPr id="54" name="図 5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686292" y="5501925"/>
            <a:ext cx="1160882" cy="1082389"/>
          </a:xfrm>
          <a:prstGeom prst="rect">
            <a:avLst/>
          </a:prstGeom>
        </p:spPr>
      </p:pic>
      <p:pic>
        <p:nvPicPr>
          <p:cNvPr id="55" name="図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922513" y="1569748"/>
            <a:ext cx="957201" cy="950610"/>
          </a:xfrm>
          <a:prstGeom prst="rect">
            <a:avLst/>
          </a:prstGeom>
        </p:spPr>
      </p:pic>
      <p:pic>
        <p:nvPicPr>
          <p:cNvPr id="56" name="図 55"/>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919173" y="3660802"/>
            <a:ext cx="960541" cy="891686"/>
          </a:xfrm>
          <a:prstGeom prst="rect">
            <a:avLst/>
          </a:prstGeom>
        </p:spPr>
      </p:pic>
      <p:pic>
        <p:nvPicPr>
          <p:cNvPr id="57" name="図 56">
            <a:extLst>
              <a:ext uri="{FF2B5EF4-FFF2-40B4-BE49-F238E27FC236}">
                <a16:creationId xmlns:a16="http://schemas.microsoft.com/office/drawing/2014/main" id="{7FD665F2-A01B-4677-A464-2936C26714F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098403" y="4607415"/>
            <a:ext cx="669875" cy="967598"/>
          </a:xfrm>
          <a:prstGeom prst="rect">
            <a:avLst/>
          </a:prstGeom>
        </p:spPr>
      </p:pic>
      <p:sp>
        <p:nvSpPr>
          <p:cNvPr id="2" name="スライド番号プレースホルダー 1">
            <a:extLst>
              <a:ext uri="{FF2B5EF4-FFF2-40B4-BE49-F238E27FC236}">
                <a16:creationId xmlns:a16="http://schemas.microsoft.com/office/drawing/2014/main" id="{09CF8CFE-0CBD-4B6E-90AB-68B06C2CE19D}"/>
              </a:ext>
            </a:extLst>
          </p:cNvPr>
          <p:cNvSpPr>
            <a:spLocks noGrp="1"/>
          </p:cNvSpPr>
          <p:nvPr>
            <p:ph type="sldNum" sz="quarter" idx="12"/>
          </p:nvPr>
        </p:nvSpPr>
        <p:spPr/>
        <p:txBody>
          <a:bodyPr/>
          <a:lstStyle/>
          <a:p>
            <a:fld id="{E1D7E502-7D6F-49F2-8D91-33EB17385912}" type="slidenum">
              <a:rPr lang="ja-JP" altLang="en-US" smtClean="0"/>
              <a:pPr/>
              <a:t>29</a:t>
            </a:fld>
            <a:endParaRPr lang="ja-JP" altLang="en-US" dirty="0"/>
          </a:p>
        </p:txBody>
      </p:sp>
      <p:sp>
        <p:nvSpPr>
          <p:cNvPr id="7" name="正方形/長方形 6">
            <a:extLst>
              <a:ext uri="{FF2B5EF4-FFF2-40B4-BE49-F238E27FC236}">
                <a16:creationId xmlns:a16="http://schemas.microsoft.com/office/drawing/2014/main" id="{02C9F572-B0C5-0469-2A0D-824E26F6515B}"/>
              </a:ext>
            </a:extLst>
          </p:cNvPr>
          <p:cNvSpPr/>
          <p:nvPr/>
        </p:nvSpPr>
        <p:spPr>
          <a:xfrm>
            <a:off x="644721" y="-30344"/>
            <a:ext cx="176877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しゃかいほけん</a:t>
            </a:r>
          </a:p>
        </p:txBody>
      </p:sp>
      <p:sp>
        <p:nvSpPr>
          <p:cNvPr id="8" name="正方形/長方形 7">
            <a:extLst>
              <a:ext uri="{FF2B5EF4-FFF2-40B4-BE49-F238E27FC236}">
                <a16:creationId xmlns:a16="http://schemas.microsoft.com/office/drawing/2014/main" id="{255D9319-FCBE-381F-B7F6-0D5A96206E5B}"/>
              </a:ext>
            </a:extLst>
          </p:cNvPr>
          <p:cNvSpPr/>
          <p:nvPr/>
        </p:nvSpPr>
        <p:spPr>
          <a:xfrm>
            <a:off x="72122" y="1267713"/>
            <a:ext cx="122400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a:t>
            </a:r>
          </a:p>
        </p:txBody>
      </p:sp>
      <p:sp>
        <p:nvSpPr>
          <p:cNvPr id="11" name="正方形/長方形 10">
            <a:extLst>
              <a:ext uri="{FF2B5EF4-FFF2-40B4-BE49-F238E27FC236}">
                <a16:creationId xmlns:a16="http://schemas.microsoft.com/office/drawing/2014/main" id="{613F21AD-DDEB-DB0C-DE7F-C7CC23591A90}"/>
              </a:ext>
            </a:extLst>
          </p:cNvPr>
          <p:cNvSpPr/>
          <p:nvPr/>
        </p:nvSpPr>
        <p:spPr>
          <a:xfrm>
            <a:off x="91050" y="2290615"/>
            <a:ext cx="1224001"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200" dirty="0">
              <a:solidFill>
                <a:schemeClr val="bg1"/>
              </a:solidFill>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D1D3769C-0FCA-A5ED-9E2F-95CD7EC562B1}"/>
              </a:ext>
            </a:extLst>
          </p:cNvPr>
          <p:cNvSpPr/>
          <p:nvPr/>
        </p:nvSpPr>
        <p:spPr>
          <a:xfrm>
            <a:off x="2404995" y="792016"/>
            <a:ext cx="1224001"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chemeClr val="accent2"/>
                </a:solidFill>
                <a:latin typeface="BIZ UDPゴシック" panose="020B0400000000000000" pitchFamily="50" charset="-128"/>
                <a:ea typeface="BIZ UDPゴシック" panose="020B0400000000000000" pitchFamily="50" charset="-128"/>
              </a:rPr>
              <a:t>せいど</a:t>
            </a:r>
            <a:endParaRPr kumimoji="1" lang="ja-JP" altLang="en-US" sz="1100" dirty="0">
              <a:solidFill>
                <a:schemeClr val="accent2"/>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441C9A1F-1DAB-67A0-F706-392D8CE1EC4B}"/>
              </a:ext>
            </a:extLst>
          </p:cNvPr>
          <p:cNvSpPr/>
          <p:nvPr/>
        </p:nvSpPr>
        <p:spPr>
          <a:xfrm>
            <a:off x="5669712" y="786373"/>
            <a:ext cx="9864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rgbClr val="0070C0"/>
                </a:solidFill>
                <a:latin typeface="BIZ UDPゴシック" panose="020B0400000000000000" pitchFamily="50" charset="-128"/>
                <a:ea typeface="BIZ UDPゴシック" panose="020B0400000000000000" pitchFamily="50" charset="-128"/>
              </a:rPr>
              <a:t>おも</a:t>
            </a:r>
          </a:p>
        </p:txBody>
      </p:sp>
      <p:sp>
        <p:nvSpPr>
          <p:cNvPr id="37" name="正方形/長方形 36">
            <a:extLst>
              <a:ext uri="{FF2B5EF4-FFF2-40B4-BE49-F238E27FC236}">
                <a16:creationId xmlns:a16="http://schemas.microsoft.com/office/drawing/2014/main" id="{5EAA8392-5705-C2B8-6CC4-1FE84C9ACEE4}"/>
              </a:ext>
            </a:extLst>
          </p:cNvPr>
          <p:cNvSpPr/>
          <p:nvPr/>
        </p:nvSpPr>
        <p:spPr>
          <a:xfrm>
            <a:off x="6295496" y="786373"/>
            <a:ext cx="9864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100" dirty="0">
                <a:solidFill>
                  <a:srgbClr val="0070C0"/>
                </a:solidFill>
                <a:latin typeface="BIZ UDPゴシック" panose="020B0400000000000000" pitchFamily="50" charset="-128"/>
                <a:ea typeface="BIZ UDPゴシック" panose="020B0400000000000000" pitchFamily="50" charset="-128"/>
              </a:rPr>
              <a:t>ほしょう</a:t>
            </a:r>
            <a:endParaRPr kumimoji="1" lang="ja-JP" altLang="en-US" sz="1100" dirty="0">
              <a:solidFill>
                <a:srgbClr val="0070C0"/>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049F1D29-F09B-C215-6F9F-74E629DF42D0}"/>
              </a:ext>
            </a:extLst>
          </p:cNvPr>
          <p:cNvSpPr/>
          <p:nvPr/>
        </p:nvSpPr>
        <p:spPr>
          <a:xfrm>
            <a:off x="7008239" y="786373"/>
            <a:ext cx="986454" cy="26161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100" dirty="0">
                <a:solidFill>
                  <a:srgbClr val="0070C0"/>
                </a:solidFill>
                <a:latin typeface="BIZ UDPゴシック" panose="020B0400000000000000" pitchFamily="50" charset="-128"/>
                <a:ea typeface="BIZ UDPゴシック" panose="020B0400000000000000" pitchFamily="50" charset="-128"/>
              </a:rPr>
              <a:t>ないよう</a:t>
            </a:r>
          </a:p>
        </p:txBody>
      </p:sp>
      <p:sp>
        <p:nvSpPr>
          <p:cNvPr id="39" name="テキスト ボックス 3">
            <a:extLst>
              <a:ext uri="{FF2B5EF4-FFF2-40B4-BE49-F238E27FC236}">
                <a16:creationId xmlns:a16="http://schemas.microsoft.com/office/drawing/2014/main" id="{E51B37A9-E151-07C4-3E8C-944439791993}"/>
              </a:ext>
            </a:extLst>
          </p:cNvPr>
          <p:cNvSpPr txBox="1">
            <a:spLocks noChangeArrowheads="1"/>
          </p:cNvSpPr>
          <p:nvPr/>
        </p:nvSpPr>
        <p:spPr bwMode="auto">
          <a:xfrm>
            <a:off x="2364885" y="148930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こうてきいりょうほけん</a:t>
            </a:r>
          </a:p>
        </p:txBody>
      </p:sp>
      <p:sp>
        <p:nvSpPr>
          <p:cNvPr id="52" name="テキスト ボックス 3">
            <a:extLst>
              <a:ext uri="{FF2B5EF4-FFF2-40B4-BE49-F238E27FC236}">
                <a16:creationId xmlns:a16="http://schemas.microsoft.com/office/drawing/2014/main" id="{B5D2E0B2-5F13-EC0E-236B-0FE4D83C08E1}"/>
              </a:ext>
            </a:extLst>
          </p:cNvPr>
          <p:cNvSpPr txBox="1">
            <a:spLocks noChangeArrowheads="1"/>
          </p:cNvSpPr>
          <p:nvPr/>
        </p:nvSpPr>
        <p:spPr bwMode="auto">
          <a:xfrm>
            <a:off x="4896909" y="1529677"/>
            <a:ext cx="740494"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050" b="1" dirty="0">
                <a:solidFill>
                  <a:srgbClr val="FF0000"/>
                </a:solidFill>
                <a:latin typeface="Meiryo UI" panose="020B0604030504040204" pitchFamily="50" charset="-128"/>
                <a:ea typeface="Meiryo UI" panose="020B0604030504040204" pitchFamily="50" charset="-128"/>
                <a:cs typeface="ヒラギノ角ゴ Pro W6"/>
              </a:rPr>
              <a:t>びょうき</a:t>
            </a:r>
          </a:p>
        </p:txBody>
      </p:sp>
      <p:sp>
        <p:nvSpPr>
          <p:cNvPr id="58" name="テキスト ボックス 3">
            <a:extLst>
              <a:ext uri="{FF2B5EF4-FFF2-40B4-BE49-F238E27FC236}">
                <a16:creationId xmlns:a16="http://schemas.microsoft.com/office/drawing/2014/main" id="{B005FFB2-512A-A6FB-9F00-77217D6D2BC3}"/>
              </a:ext>
            </a:extLst>
          </p:cNvPr>
          <p:cNvSpPr txBox="1">
            <a:spLocks noChangeArrowheads="1"/>
          </p:cNvSpPr>
          <p:nvPr/>
        </p:nvSpPr>
        <p:spPr bwMode="auto">
          <a:xfrm>
            <a:off x="6969097" y="171908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ちりょうひ</a:t>
            </a:r>
          </a:p>
        </p:txBody>
      </p:sp>
      <p:sp>
        <p:nvSpPr>
          <p:cNvPr id="59" name="テキスト ボックス 3">
            <a:extLst>
              <a:ext uri="{FF2B5EF4-FFF2-40B4-BE49-F238E27FC236}">
                <a16:creationId xmlns:a16="http://schemas.microsoft.com/office/drawing/2014/main" id="{E383CD87-33A5-2411-FD77-DCA1004F104A}"/>
              </a:ext>
            </a:extLst>
          </p:cNvPr>
          <p:cNvSpPr txBox="1">
            <a:spLocks noChangeArrowheads="1"/>
          </p:cNvSpPr>
          <p:nvPr/>
        </p:nvSpPr>
        <p:spPr bwMode="auto">
          <a:xfrm>
            <a:off x="2364885" y="2537512"/>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こうてきねんきんほけん</a:t>
            </a:r>
          </a:p>
        </p:txBody>
      </p:sp>
      <p:sp>
        <p:nvSpPr>
          <p:cNvPr id="60" name="テキスト ボックス 3">
            <a:extLst>
              <a:ext uri="{FF2B5EF4-FFF2-40B4-BE49-F238E27FC236}">
                <a16:creationId xmlns:a16="http://schemas.microsoft.com/office/drawing/2014/main" id="{E51100A6-3153-A368-63F9-562F30CEDFC9}"/>
              </a:ext>
            </a:extLst>
          </p:cNvPr>
          <p:cNvSpPr txBox="1">
            <a:spLocks noChangeArrowheads="1"/>
          </p:cNvSpPr>
          <p:nvPr/>
        </p:nvSpPr>
        <p:spPr bwMode="auto">
          <a:xfrm>
            <a:off x="5070064" y="2354619"/>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FF0000"/>
                </a:solidFill>
                <a:latin typeface="Meiryo UI" panose="020B0604030504040204" pitchFamily="50" charset="-128"/>
                <a:ea typeface="Meiryo UI" panose="020B0604030504040204" pitchFamily="50" charset="-128"/>
                <a:cs typeface="ヒラギノ角ゴ Pro W6"/>
              </a:rPr>
              <a:t>ろうご</a:t>
            </a:r>
          </a:p>
        </p:txBody>
      </p:sp>
      <p:sp>
        <p:nvSpPr>
          <p:cNvPr id="61" name="テキスト ボックス 3">
            <a:extLst>
              <a:ext uri="{FF2B5EF4-FFF2-40B4-BE49-F238E27FC236}">
                <a16:creationId xmlns:a16="http://schemas.microsoft.com/office/drawing/2014/main" id="{7DE5D389-E37E-43AA-C4D6-16CAF3C883A2}"/>
              </a:ext>
            </a:extLst>
          </p:cNvPr>
          <p:cNvSpPr txBox="1">
            <a:spLocks noChangeArrowheads="1"/>
          </p:cNvSpPr>
          <p:nvPr/>
        </p:nvSpPr>
        <p:spPr bwMode="auto">
          <a:xfrm>
            <a:off x="5006101" y="2683692"/>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FF0000"/>
                </a:solidFill>
                <a:latin typeface="Meiryo UI" panose="020B0604030504040204" pitchFamily="50" charset="-128"/>
                <a:ea typeface="Meiryo UI" panose="020B0604030504040204" pitchFamily="50" charset="-128"/>
                <a:cs typeface="ヒラギノ角ゴ Pro W6"/>
              </a:rPr>
              <a:t>しょうがい</a:t>
            </a:r>
          </a:p>
        </p:txBody>
      </p:sp>
      <p:sp>
        <p:nvSpPr>
          <p:cNvPr id="62" name="テキスト ボックス 3">
            <a:extLst>
              <a:ext uri="{FF2B5EF4-FFF2-40B4-BE49-F238E27FC236}">
                <a16:creationId xmlns:a16="http://schemas.microsoft.com/office/drawing/2014/main" id="{92523677-6E68-3166-3DDB-268DC1FFB8AE}"/>
              </a:ext>
            </a:extLst>
          </p:cNvPr>
          <p:cNvSpPr txBox="1">
            <a:spLocks noChangeArrowheads="1"/>
          </p:cNvSpPr>
          <p:nvPr/>
        </p:nvSpPr>
        <p:spPr bwMode="auto">
          <a:xfrm>
            <a:off x="5099096" y="3019221"/>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800" b="1" dirty="0">
                <a:solidFill>
                  <a:srgbClr val="FF0000"/>
                </a:solidFill>
                <a:latin typeface="Meiryo UI" panose="020B0604030504040204" pitchFamily="50" charset="-128"/>
                <a:ea typeface="Meiryo UI" panose="020B0604030504040204" pitchFamily="50" charset="-128"/>
                <a:cs typeface="ヒラギノ角ゴ Pro W6"/>
              </a:rPr>
              <a:t>いぞく</a:t>
            </a:r>
          </a:p>
        </p:txBody>
      </p:sp>
      <p:sp>
        <p:nvSpPr>
          <p:cNvPr id="63" name="テキスト ボックス 3">
            <a:extLst>
              <a:ext uri="{FF2B5EF4-FFF2-40B4-BE49-F238E27FC236}">
                <a16:creationId xmlns:a16="http://schemas.microsoft.com/office/drawing/2014/main" id="{7319603A-8799-64E0-F9A4-39095A05C16F}"/>
              </a:ext>
            </a:extLst>
          </p:cNvPr>
          <p:cNvSpPr txBox="1">
            <a:spLocks noChangeArrowheads="1"/>
          </p:cNvSpPr>
          <p:nvPr/>
        </p:nvSpPr>
        <p:spPr bwMode="auto">
          <a:xfrm>
            <a:off x="5596443" y="273057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じょうたいじ</a:t>
            </a:r>
          </a:p>
        </p:txBody>
      </p:sp>
      <p:sp>
        <p:nvSpPr>
          <p:cNvPr id="64" name="テキスト ボックス 3">
            <a:extLst>
              <a:ext uri="{FF2B5EF4-FFF2-40B4-BE49-F238E27FC236}">
                <a16:creationId xmlns:a16="http://schemas.microsoft.com/office/drawing/2014/main" id="{2DF33384-0E52-5DF2-E675-7E56E33E40C8}"/>
              </a:ext>
            </a:extLst>
          </p:cNvPr>
          <p:cNvSpPr txBox="1">
            <a:spLocks noChangeArrowheads="1"/>
          </p:cNvSpPr>
          <p:nvPr/>
        </p:nvSpPr>
        <p:spPr bwMode="auto">
          <a:xfrm>
            <a:off x="6924388" y="272327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せいかつひ</a:t>
            </a:r>
          </a:p>
        </p:txBody>
      </p:sp>
      <p:sp>
        <p:nvSpPr>
          <p:cNvPr id="65" name="テキスト ボックス 3">
            <a:extLst>
              <a:ext uri="{FF2B5EF4-FFF2-40B4-BE49-F238E27FC236}">
                <a16:creationId xmlns:a16="http://schemas.microsoft.com/office/drawing/2014/main" id="{49243267-10E7-B117-2D57-F9F989E931E2}"/>
              </a:ext>
            </a:extLst>
          </p:cNvPr>
          <p:cNvSpPr txBox="1">
            <a:spLocks noChangeArrowheads="1"/>
          </p:cNvSpPr>
          <p:nvPr/>
        </p:nvSpPr>
        <p:spPr bwMode="auto">
          <a:xfrm>
            <a:off x="2390052" y="3551690"/>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こうてきかいごほけん</a:t>
            </a:r>
          </a:p>
        </p:txBody>
      </p:sp>
      <p:sp>
        <p:nvSpPr>
          <p:cNvPr id="66" name="テキスト ボックス 3">
            <a:extLst>
              <a:ext uri="{FF2B5EF4-FFF2-40B4-BE49-F238E27FC236}">
                <a16:creationId xmlns:a16="http://schemas.microsoft.com/office/drawing/2014/main" id="{F32BE5D7-E569-4008-F101-2FC47A97E224}"/>
              </a:ext>
            </a:extLst>
          </p:cNvPr>
          <p:cNvSpPr txBox="1">
            <a:spLocks noChangeArrowheads="1"/>
          </p:cNvSpPr>
          <p:nvPr/>
        </p:nvSpPr>
        <p:spPr bwMode="auto">
          <a:xfrm>
            <a:off x="6275884" y="3584233"/>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ひよう</a:t>
            </a:r>
          </a:p>
        </p:txBody>
      </p:sp>
      <p:sp>
        <p:nvSpPr>
          <p:cNvPr id="67" name="テキスト ボックス 3">
            <a:extLst>
              <a:ext uri="{FF2B5EF4-FFF2-40B4-BE49-F238E27FC236}">
                <a16:creationId xmlns:a16="http://schemas.microsoft.com/office/drawing/2014/main" id="{4501F1BF-9DC9-62DE-8929-820A5C2E4EB1}"/>
              </a:ext>
            </a:extLst>
          </p:cNvPr>
          <p:cNvSpPr txBox="1">
            <a:spLocks noChangeArrowheads="1"/>
          </p:cNvSpPr>
          <p:nvPr/>
        </p:nvSpPr>
        <p:spPr bwMode="auto">
          <a:xfrm>
            <a:off x="4959751" y="3514440"/>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rgbClr val="FF0000"/>
                </a:solidFill>
                <a:latin typeface="Meiryo UI" panose="020B0604030504040204" pitchFamily="50" charset="-128"/>
                <a:ea typeface="Meiryo UI" panose="020B0604030504040204" pitchFamily="50" charset="-128"/>
                <a:cs typeface="ヒラギノ角ゴ Pro W6"/>
              </a:rPr>
              <a:t>かいご</a:t>
            </a:r>
          </a:p>
        </p:txBody>
      </p:sp>
      <p:sp>
        <p:nvSpPr>
          <p:cNvPr id="68" name="テキスト ボックス 3">
            <a:extLst>
              <a:ext uri="{FF2B5EF4-FFF2-40B4-BE49-F238E27FC236}">
                <a16:creationId xmlns:a16="http://schemas.microsoft.com/office/drawing/2014/main" id="{B2B48395-86AC-89DD-B54D-C056399F4E4F}"/>
              </a:ext>
            </a:extLst>
          </p:cNvPr>
          <p:cNvSpPr txBox="1">
            <a:spLocks noChangeArrowheads="1"/>
          </p:cNvSpPr>
          <p:nvPr/>
        </p:nvSpPr>
        <p:spPr bwMode="auto">
          <a:xfrm>
            <a:off x="5174903" y="3923968"/>
            <a:ext cx="1137255"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ほうもんかいご</a:t>
            </a:r>
          </a:p>
        </p:txBody>
      </p:sp>
      <p:sp>
        <p:nvSpPr>
          <p:cNvPr id="69" name="テキスト ボックス 3">
            <a:extLst>
              <a:ext uri="{FF2B5EF4-FFF2-40B4-BE49-F238E27FC236}">
                <a16:creationId xmlns:a16="http://schemas.microsoft.com/office/drawing/2014/main" id="{1953F62A-E8AC-316A-3772-7FF8655D9A87}"/>
              </a:ext>
            </a:extLst>
          </p:cNvPr>
          <p:cNvSpPr txBox="1">
            <a:spLocks noChangeArrowheads="1"/>
          </p:cNvSpPr>
          <p:nvPr/>
        </p:nvSpPr>
        <p:spPr bwMode="auto">
          <a:xfrm>
            <a:off x="2299184" y="4444510"/>
            <a:ext cx="2507667" cy="512661"/>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ろうどうしゃ</a:t>
            </a:r>
          </a:p>
        </p:txBody>
      </p:sp>
      <p:sp>
        <p:nvSpPr>
          <p:cNvPr id="70" name="テキスト ボックス 3">
            <a:extLst>
              <a:ext uri="{FF2B5EF4-FFF2-40B4-BE49-F238E27FC236}">
                <a16:creationId xmlns:a16="http://schemas.microsoft.com/office/drawing/2014/main" id="{6155E5EF-2912-B93F-5680-8961BE40AB59}"/>
              </a:ext>
            </a:extLst>
          </p:cNvPr>
          <p:cNvSpPr txBox="1">
            <a:spLocks noChangeArrowheads="1"/>
          </p:cNvSpPr>
          <p:nvPr/>
        </p:nvSpPr>
        <p:spPr bwMode="auto">
          <a:xfrm>
            <a:off x="2421845" y="4748566"/>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さいがいほしょうほけん</a:t>
            </a:r>
          </a:p>
        </p:txBody>
      </p:sp>
      <p:sp>
        <p:nvSpPr>
          <p:cNvPr id="71" name="テキスト ボックス 3">
            <a:extLst>
              <a:ext uri="{FF2B5EF4-FFF2-40B4-BE49-F238E27FC236}">
                <a16:creationId xmlns:a16="http://schemas.microsoft.com/office/drawing/2014/main" id="{BFF9B313-0F49-5D93-87F1-644E23793201}"/>
              </a:ext>
            </a:extLst>
          </p:cNvPr>
          <p:cNvSpPr txBox="1">
            <a:spLocks noChangeArrowheads="1"/>
          </p:cNvSpPr>
          <p:nvPr/>
        </p:nvSpPr>
        <p:spPr bwMode="auto">
          <a:xfrm>
            <a:off x="4952618" y="4677944"/>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rgbClr val="FF0000"/>
                </a:solidFill>
                <a:latin typeface="Meiryo UI" panose="020B0604030504040204" pitchFamily="50" charset="-128"/>
                <a:ea typeface="Meiryo UI" panose="020B0604030504040204" pitchFamily="50" charset="-128"/>
                <a:cs typeface="ヒラギノ角ゴ Pro W6"/>
              </a:rPr>
              <a:t>しごとちゅう</a:t>
            </a:r>
          </a:p>
        </p:txBody>
      </p:sp>
      <p:sp>
        <p:nvSpPr>
          <p:cNvPr id="72" name="テキスト ボックス 3">
            <a:extLst>
              <a:ext uri="{FF2B5EF4-FFF2-40B4-BE49-F238E27FC236}">
                <a16:creationId xmlns:a16="http://schemas.microsoft.com/office/drawing/2014/main" id="{F6FA10CD-DBD1-CB45-57DE-0FB0B99AEAD9}"/>
              </a:ext>
            </a:extLst>
          </p:cNvPr>
          <p:cNvSpPr txBox="1">
            <a:spLocks noChangeArrowheads="1"/>
          </p:cNvSpPr>
          <p:nvPr/>
        </p:nvSpPr>
        <p:spPr bwMode="auto">
          <a:xfrm>
            <a:off x="6278937" y="476668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など</a:t>
            </a:r>
          </a:p>
        </p:txBody>
      </p:sp>
      <p:sp>
        <p:nvSpPr>
          <p:cNvPr id="73" name="テキスト ボックス 3">
            <a:extLst>
              <a:ext uri="{FF2B5EF4-FFF2-40B4-BE49-F238E27FC236}">
                <a16:creationId xmlns:a16="http://schemas.microsoft.com/office/drawing/2014/main" id="{8516F7B0-ECF9-6564-6E2D-7A702E0DCCE9}"/>
              </a:ext>
            </a:extLst>
          </p:cNvPr>
          <p:cNvSpPr txBox="1">
            <a:spLocks noChangeArrowheads="1"/>
          </p:cNvSpPr>
          <p:nvPr/>
        </p:nvSpPr>
        <p:spPr bwMode="auto">
          <a:xfrm>
            <a:off x="6884669" y="476668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ちりょうひ</a:t>
            </a:r>
          </a:p>
        </p:txBody>
      </p:sp>
      <p:sp>
        <p:nvSpPr>
          <p:cNvPr id="74" name="テキスト ボックス 3">
            <a:extLst>
              <a:ext uri="{FF2B5EF4-FFF2-40B4-BE49-F238E27FC236}">
                <a16:creationId xmlns:a16="http://schemas.microsoft.com/office/drawing/2014/main" id="{5AEE2C17-66A4-86A6-75B1-9F0AE53A7B60}"/>
              </a:ext>
            </a:extLst>
          </p:cNvPr>
          <p:cNvSpPr txBox="1">
            <a:spLocks noChangeArrowheads="1"/>
          </p:cNvSpPr>
          <p:nvPr/>
        </p:nvSpPr>
        <p:spPr bwMode="auto">
          <a:xfrm>
            <a:off x="2380073" y="5567074"/>
            <a:ext cx="2507667" cy="654545"/>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こようほけん</a:t>
            </a:r>
          </a:p>
        </p:txBody>
      </p:sp>
      <p:sp>
        <p:nvSpPr>
          <p:cNvPr id="75" name="テキスト ボックス 3">
            <a:extLst>
              <a:ext uri="{FF2B5EF4-FFF2-40B4-BE49-F238E27FC236}">
                <a16:creationId xmlns:a16="http://schemas.microsoft.com/office/drawing/2014/main" id="{B9832EBC-437B-2BB5-1683-69FB91A5B955}"/>
              </a:ext>
            </a:extLst>
          </p:cNvPr>
          <p:cNvSpPr txBox="1">
            <a:spLocks noChangeArrowheads="1"/>
          </p:cNvSpPr>
          <p:nvPr/>
        </p:nvSpPr>
        <p:spPr bwMode="auto">
          <a:xfrm>
            <a:off x="4896298" y="5680215"/>
            <a:ext cx="740494" cy="467880"/>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rgbClr val="FF0000"/>
                </a:solidFill>
                <a:latin typeface="Meiryo UI" panose="020B0604030504040204" pitchFamily="50" charset="-128"/>
                <a:ea typeface="Meiryo UI" panose="020B0604030504040204" pitchFamily="50" charset="-128"/>
                <a:cs typeface="ヒラギノ角ゴ Pro W6"/>
              </a:rPr>
              <a:t>しつぎょう</a:t>
            </a:r>
          </a:p>
        </p:txBody>
      </p:sp>
      <p:sp>
        <p:nvSpPr>
          <p:cNvPr id="76" name="テキスト ボックス 3">
            <a:extLst>
              <a:ext uri="{FF2B5EF4-FFF2-40B4-BE49-F238E27FC236}">
                <a16:creationId xmlns:a16="http://schemas.microsoft.com/office/drawing/2014/main" id="{68B0CD00-C3BC-B856-AF39-662F9F152A54}"/>
              </a:ext>
            </a:extLst>
          </p:cNvPr>
          <p:cNvSpPr txBox="1">
            <a:spLocks noChangeArrowheads="1"/>
          </p:cNvSpPr>
          <p:nvPr/>
        </p:nvSpPr>
        <p:spPr bwMode="auto">
          <a:xfrm>
            <a:off x="5426113" y="5753948"/>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じ</a:t>
            </a:r>
          </a:p>
        </p:txBody>
      </p:sp>
      <p:sp>
        <p:nvSpPr>
          <p:cNvPr id="77" name="テキスト ボックス 3">
            <a:extLst>
              <a:ext uri="{FF2B5EF4-FFF2-40B4-BE49-F238E27FC236}">
                <a16:creationId xmlns:a16="http://schemas.microsoft.com/office/drawing/2014/main" id="{BD0804ED-ADFD-3BD7-3AC7-854831D7496E}"/>
              </a:ext>
            </a:extLst>
          </p:cNvPr>
          <p:cNvSpPr txBox="1">
            <a:spLocks noChangeArrowheads="1"/>
          </p:cNvSpPr>
          <p:nvPr/>
        </p:nvSpPr>
        <p:spPr bwMode="auto">
          <a:xfrm>
            <a:off x="5933857" y="5753947"/>
            <a:ext cx="740494" cy="320413"/>
          </a:xfrm>
          <a:prstGeom prst="rect">
            <a:avLst/>
          </a:prstGeom>
          <a:noFill/>
          <a:ln w="57150" cmpd="sng">
            <a:noFill/>
            <a:miter lim="800000"/>
            <a:headEnd/>
            <a:tailEnd/>
          </a:ln>
        </p:spPr>
        <p:txBody>
          <a:bodyPr wrap="square" anchor="ctr">
            <a:noAutofit/>
          </a:bodyPr>
          <a:lstStyle>
            <a:lvl1pPr eaLnBrk="0" hangingPunct="0">
              <a:spcBef>
                <a:spcPct val="20000"/>
              </a:spcBef>
              <a:buFont typeface="Arial" charset="0"/>
              <a:buChar char="•"/>
              <a:defRPr kumimoji="1" sz="3200">
                <a:solidFill>
                  <a:schemeClr val="tx1"/>
                </a:solidFill>
                <a:latin typeface="Calibri" pitchFamily="34" charset="0"/>
                <a:ea typeface="ＭＳ Ｐゴシック" pitchFamily="50" charset="-128"/>
              </a:defRPr>
            </a:lvl1pPr>
            <a:lvl2pPr marL="742950" indent="-285750" eaLnBrk="0" hangingPunct="0">
              <a:spcBef>
                <a:spcPct val="20000"/>
              </a:spcBef>
              <a:buFont typeface="Arial" charset="0"/>
              <a:buChar char="–"/>
              <a:defRPr kumimoji="1" sz="2800">
                <a:solidFill>
                  <a:schemeClr val="tx1"/>
                </a:solidFill>
                <a:latin typeface="Calibri" pitchFamily="34" charset="0"/>
                <a:ea typeface="ＭＳ Ｐゴシック" pitchFamily="50" charset="-128"/>
              </a:defRPr>
            </a:lvl2pPr>
            <a:lvl3pPr marL="1143000" indent="-228600" eaLnBrk="0" hangingPunct="0">
              <a:spcBef>
                <a:spcPct val="20000"/>
              </a:spcBef>
              <a:buFont typeface="Arial" charset="0"/>
              <a:buChar char="•"/>
              <a:defRPr kumimoji="1" sz="2400">
                <a:solidFill>
                  <a:schemeClr val="tx1"/>
                </a:solidFill>
                <a:latin typeface="Calibri" pitchFamily="34" charset="0"/>
                <a:ea typeface="ＭＳ Ｐゴシック" pitchFamily="50" charset="-128"/>
              </a:defRPr>
            </a:lvl3pPr>
            <a:lvl4pPr marL="16002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4pPr>
            <a:lvl5pPr marL="2057400" indent="-228600" eaLnBrk="0" hangingPunct="0">
              <a:spcBef>
                <a:spcPct val="20000"/>
              </a:spcBef>
              <a:buFont typeface="Arial" charset="0"/>
              <a:buChar char="»"/>
              <a:defRPr kumimoji="1" sz="2000">
                <a:solidFill>
                  <a:schemeClr val="tx1"/>
                </a:solidFill>
                <a:latin typeface="Calibri" pitchFamily="34" charset="0"/>
                <a:ea typeface="ＭＳ Ｐゴシック" pitchFamily="50" charset="-128"/>
              </a:defRPr>
            </a:lvl5pPr>
            <a:lvl6pPr marL="25146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6pPr>
            <a:lvl7pPr marL="29718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7pPr>
            <a:lvl8pPr marL="34290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8pPr>
            <a:lvl9pPr marL="3886200" indent="-228600" eaLnBrk="0" fontAlgn="base" hangingPunct="0">
              <a:spcBef>
                <a:spcPct val="20000"/>
              </a:spcBef>
              <a:spcAft>
                <a:spcPct val="0"/>
              </a:spcAft>
              <a:buFont typeface="Arial" charset="0"/>
              <a:buChar char="»"/>
              <a:defRPr kumimoji="1" sz="2000">
                <a:solidFill>
                  <a:schemeClr val="tx1"/>
                </a:solidFill>
                <a:latin typeface="Calibri" pitchFamily="34" charset="0"/>
                <a:ea typeface="ＭＳ Ｐゴシック" pitchFamily="50" charset="-128"/>
              </a:defRPr>
            </a:lvl9pPr>
          </a:lstStyle>
          <a:p>
            <a:pPr eaLnBrk="1" hangingPunct="1">
              <a:spcBef>
                <a:spcPct val="0"/>
              </a:spcBef>
              <a:buFontTx/>
              <a:buNone/>
            </a:pPr>
            <a:r>
              <a:rPr lang="ja-JP" altLang="en-US" sz="900" b="1"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せいかつひ</a:t>
            </a:r>
          </a:p>
        </p:txBody>
      </p:sp>
    </p:spTree>
    <p:extLst>
      <p:ext uri="{BB962C8B-B14F-4D97-AF65-F5344CB8AC3E}">
        <p14:creationId xmlns:p14="http://schemas.microsoft.com/office/powerpoint/2010/main" val="268003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6350" y="0"/>
            <a:ext cx="9144000" cy="6874074"/>
          </a:xfrm>
          <a:prstGeom prst="frame">
            <a:avLst>
              <a:gd name="adj1" fmla="val 13704"/>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fld id="{41AC4975-591A-4D96-9ECC-85095054A7A7}" type="slidenum">
              <a:rPr kumimoji="1" lang="ja-JP" altLang="en-US" smtClean="0">
                <a:solidFill>
                  <a:schemeClr val="tx1"/>
                </a:solidFill>
              </a:rPr>
              <a:t>3</a:t>
            </a:fld>
            <a:fld id="{2B254F7F-FD69-46B5-8E54-C75BD5068B3A}" type="slidenum">
              <a:rPr kumimoji="1" lang="ja-JP" altLang="en-US" smtClean="0">
                <a:solidFill>
                  <a:schemeClr val="tx1"/>
                </a:solidFill>
              </a:rPr>
              <a:t>3</a:t>
            </a:fld>
            <a:fld id="{0C3D81EF-3036-4F80-8713-7E539FAF3A7E}" type="slidenum">
              <a:rPr kumimoji="1" lang="ja-JP" altLang="en-US" smtClean="0">
                <a:solidFill>
                  <a:schemeClr val="tx1"/>
                </a:solidFill>
              </a:rPr>
              <a:t>3</a:t>
            </a:fld>
            <a:fld id="{8B2BE4A4-7EA7-41D7-B7F2-F550786779E3}" type="slidenum">
              <a:rPr kumimoji="1" lang="ja-JP" altLang="en-US" smtClean="0">
                <a:solidFill>
                  <a:schemeClr val="tx1"/>
                </a:solidFill>
              </a:rPr>
              <a:t>3</a:t>
            </a:fld>
            <a:endParaRPr kumimoji="1" lang="ja-JP" altLang="en-US" dirty="0">
              <a:solidFill>
                <a:schemeClr val="tx1"/>
              </a:solidFill>
            </a:endParaRPr>
          </a:p>
        </p:txBody>
      </p:sp>
      <p:sp>
        <p:nvSpPr>
          <p:cNvPr id="8" name="角丸四角形 7"/>
          <p:cNvSpPr/>
          <p:nvPr/>
        </p:nvSpPr>
        <p:spPr>
          <a:xfrm>
            <a:off x="474133" y="419448"/>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589537"/>
            <a:ext cx="8547100" cy="1754326"/>
          </a:xfrm>
          <a:prstGeom prst="rect">
            <a:avLst/>
          </a:prstGeom>
          <a:noFill/>
        </p:spPr>
        <p:txBody>
          <a:bodyPr wrap="square" rtlCol="0">
            <a:spAutoFit/>
          </a:bodyPr>
          <a:lstStyle/>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1.</a:t>
            </a:r>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超高齢社会</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a:p>
            <a:r>
              <a:rPr lang="ja-JP" altLang="en-US" sz="54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について考えよう</a:t>
            </a:r>
            <a:endParaRPr lang="en-US" altLang="ja-JP" sz="54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0411B1DC-3DC9-4600-AE29-52ADD26AB58C}"/>
              </a:ext>
            </a:extLst>
          </p:cNvPr>
          <p:cNvSpPr>
            <a:spLocks noGrp="1"/>
          </p:cNvSpPr>
          <p:nvPr>
            <p:ph type="sldNum" sz="quarter" idx="12"/>
          </p:nvPr>
        </p:nvSpPr>
        <p:spPr/>
        <p:txBody>
          <a:bodyPr/>
          <a:lstStyle/>
          <a:p>
            <a:fld id="{E1D7E502-7D6F-49F2-8D91-33EB17385912}" type="slidenum">
              <a:rPr lang="ja-JP" altLang="en-US" smtClean="0"/>
              <a:pPr/>
              <a:t>3</a:t>
            </a:fld>
            <a:endParaRPr lang="ja-JP" altLang="en-US" dirty="0"/>
          </a:p>
        </p:txBody>
      </p:sp>
      <p:sp>
        <p:nvSpPr>
          <p:cNvPr id="3" name="正方形/長方形 2">
            <a:extLst>
              <a:ext uri="{FF2B5EF4-FFF2-40B4-BE49-F238E27FC236}">
                <a16:creationId xmlns:a16="http://schemas.microsoft.com/office/drawing/2014/main" id="{1B92AEFD-A6B5-EACC-760B-A5A02BB7D1E8}"/>
              </a:ext>
            </a:extLst>
          </p:cNvPr>
          <p:cNvSpPr/>
          <p:nvPr/>
        </p:nvSpPr>
        <p:spPr bwMode="gray">
          <a:xfrm>
            <a:off x="1329791" y="2298611"/>
            <a:ext cx="3242209"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ちょうこうれいしゃかい</a:t>
            </a:r>
          </a:p>
        </p:txBody>
      </p:sp>
      <p:sp>
        <p:nvSpPr>
          <p:cNvPr id="4" name="正方形/長方形 3">
            <a:extLst>
              <a:ext uri="{FF2B5EF4-FFF2-40B4-BE49-F238E27FC236}">
                <a16:creationId xmlns:a16="http://schemas.microsoft.com/office/drawing/2014/main" id="{2150E484-EEA6-5FD6-FEF0-3AB61EC19F8B}"/>
              </a:ext>
            </a:extLst>
          </p:cNvPr>
          <p:cNvSpPr/>
          <p:nvPr/>
        </p:nvSpPr>
        <p:spPr bwMode="gray">
          <a:xfrm>
            <a:off x="4578350" y="3225059"/>
            <a:ext cx="3242209"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かんが</a:t>
            </a:r>
          </a:p>
        </p:txBody>
      </p:sp>
    </p:spTree>
    <p:extLst>
      <p:ext uri="{BB962C8B-B14F-4D97-AF65-F5344CB8AC3E}">
        <p14:creationId xmlns:p14="http://schemas.microsoft.com/office/powerpoint/2010/main" val="13922358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FD7988-DEF6-C875-E232-1FC844206CA3}"/>
            </a:ext>
          </a:extLst>
        </p:cNvPr>
        <p:cNvGrpSpPr/>
        <p:nvPr/>
      </p:nvGrpSpPr>
      <p:grpSpPr>
        <a:xfrm>
          <a:off x="0" y="0"/>
          <a:ext cx="0" cy="0"/>
          <a:chOff x="0" y="0"/>
          <a:chExt cx="0" cy="0"/>
        </a:xfrm>
      </p:grpSpPr>
      <p:sp>
        <p:nvSpPr>
          <p:cNvPr id="14" name="正方形/長方形 13">
            <a:extLst>
              <a:ext uri="{FF2B5EF4-FFF2-40B4-BE49-F238E27FC236}">
                <a16:creationId xmlns:a16="http://schemas.microsoft.com/office/drawing/2014/main" id="{9434D766-5370-905D-C72E-CE6AEEFDE405}"/>
              </a:ext>
            </a:extLst>
          </p:cNvPr>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6486C581-35B4-EF81-85B1-1E086D89EC60}"/>
              </a:ext>
            </a:extLst>
          </p:cNvPr>
          <p:cNvSpPr/>
          <p:nvPr/>
        </p:nvSpPr>
        <p:spPr>
          <a:xfrm>
            <a:off x="445032" y="30760"/>
            <a:ext cx="574621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社会保障給付費の推移</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スライド番号プレースホルダー 4">
            <a:extLst>
              <a:ext uri="{FF2B5EF4-FFF2-40B4-BE49-F238E27FC236}">
                <a16:creationId xmlns:a16="http://schemas.microsoft.com/office/drawing/2014/main" id="{2D8525E3-FB09-EC5B-3C48-C47F725F0010}"/>
              </a:ext>
            </a:extLst>
          </p:cNvPr>
          <p:cNvSpPr>
            <a:spLocks noGrp="1"/>
          </p:cNvSpPr>
          <p:nvPr>
            <p:ph type="sldNum" sz="quarter" idx="12"/>
          </p:nvPr>
        </p:nvSpPr>
        <p:spPr>
          <a:xfrm>
            <a:off x="7105266" y="6559784"/>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30</a:t>
            </a:fld>
            <a:endParaRPr lang="ja-JP" altLang="en-US" dirty="0"/>
          </a:p>
        </p:txBody>
      </p:sp>
      <p:sp>
        <p:nvSpPr>
          <p:cNvPr id="8" name="正方形/長方形 7">
            <a:extLst>
              <a:ext uri="{FF2B5EF4-FFF2-40B4-BE49-F238E27FC236}">
                <a16:creationId xmlns:a16="http://schemas.microsoft.com/office/drawing/2014/main" id="{AA1ADC46-614B-A67B-1B50-C5BB5BA90C4A}"/>
              </a:ext>
            </a:extLst>
          </p:cNvPr>
          <p:cNvSpPr/>
          <p:nvPr/>
        </p:nvSpPr>
        <p:spPr>
          <a:xfrm>
            <a:off x="784143" y="6223034"/>
            <a:ext cx="7902659" cy="415755"/>
          </a:xfrm>
          <a:prstGeom prst="rect">
            <a:avLst/>
          </a:prstGeom>
          <a:noFill/>
          <a:ln>
            <a:noFill/>
          </a:ln>
        </p:spPr>
        <p:txBody>
          <a:bodyPr wrap="square" lIns="91440" tIns="45720" rIns="91440" bIns="45720">
            <a:spAutoFit/>
          </a:bodyPr>
          <a:lstStyle/>
          <a:p>
            <a:r>
              <a:rPr lang="en-US" altLang="ja-JP" sz="1051" dirty="0">
                <a:latin typeface="Meiryo UI" panose="020B0604030504040204" pitchFamily="50" charset="-128"/>
                <a:ea typeface="Meiryo UI" panose="020B0604030504040204" pitchFamily="50" charset="-128"/>
                <a:cs typeface="Meiryo UI" panose="020B0604030504040204" pitchFamily="50" charset="-128"/>
              </a:rPr>
              <a:t>*1970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1980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1990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2000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2010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2021</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年度は国立社会保障・人口問題研究所「社会保障費用統計」、</a:t>
            </a:r>
            <a:endParaRPr lang="en-US" altLang="ja-JP" sz="1051" dirty="0">
              <a:latin typeface="Meiryo UI" panose="020B0604030504040204" pitchFamily="50" charset="-128"/>
              <a:ea typeface="Meiryo UI" panose="020B0604030504040204" pitchFamily="50" charset="-128"/>
              <a:cs typeface="Meiryo UI" panose="020B0604030504040204" pitchFamily="50" charset="-128"/>
            </a:endParaRPr>
          </a:p>
          <a:p>
            <a:pPr marL="85723"/>
            <a:r>
              <a:rPr lang="en-US" altLang="ja-JP" sz="1051"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年度は厚生労働省「</a:t>
            </a:r>
            <a:r>
              <a:rPr lang="en-US" altLang="ja-JP" sz="1051" dirty="0">
                <a:latin typeface="Meiryo UI" panose="020B0604030504040204" pitchFamily="50" charset="-128"/>
                <a:ea typeface="Meiryo UI" panose="020B0604030504040204" pitchFamily="50" charset="-128"/>
                <a:cs typeface="Meiryo UI" panose="020B0604030504040204" pitchFamily="50" charset="-128"/>
              </a:rPr>
              <a:t>2040</a:t>
            </a:r>
            <a:r>
              <a:rPr lang="ja-JP" altLang="en-US" sz="1051" dirty="0">
                <a:latin typeface="Meiryo UI" panose="020B0604030504040204" pitchFamily="50" charset="-128"/>
                <a:ea typeface="Meiryo UI" panose="020B0604030504040204" pitchFamily="50" charset="-128"/>
                <a:cs typeface="Meiryo UI" panose="020B0604030504040204" pitchFamily="50" charset="-128"/>
              </a:rPr>
              <a:t>年を見据えた社会保障の将来見通し（議論の素材）」をもとに生命保険文化センターが作成</a:t>
            </a:r>
            <a:endParaRPr lang="en-US" altLang="ja-JP" sz="1051" dirty="0">
              <a:ln w="12700">
                <a:solidFill>
                  <a:schemeClr val="tx2">
                    <a:satMod val="155000"/>
                  </a:schemeClr>
                </a:solidFill>
                <a:prstDash val="solid"/>
              </a:ln>
              <a:solidFill>
                <a:srgbClr val="00206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スライド番号プレースホルダー 4">
            <a:extLst>
              <a:ext uri="{FF2B5EF4-FFF2-40B4-BE49-F238E27FC236}">
                <a16:creationId xmlns:a16="http://schemas.microsoft.com/office/drawing/2014/main" id="{E0EB036C-BA36-A594-E2D0-52E95E74A7A7}"/>
              </a:ext>
            </a:extLst>
          </p:cNvPr>
          <p:cNvSpPr txBox="1">
            <a:spLocks/>
          </p:cNvSpPr>
          <p:nvPr/>
        </p:nvSpPr>
        <p:spPr>
          <a:xfrm>
            <a:off x="7105267" y="6559788"/>
            <a:ext cx="2057400" cy="365125"/>
          </a:xfrm>
          <a:prstGeom prst="rect">
            <a:avLst/>
          </a:prstGeom>
        </p:spPr>
        <p:txBody>
          <a:bodyPr vert="horz" lIns="91440" tIns="45720" rIns="91440" bIns="45720" rtlCol="0" anchor="ctr"/>
          <a:lstStyle>
            <a:defPPr>
              <a:defRPr lang="ja-JP"/>
            </a:defPPr>
            <a:lvl1pPr marL="0" algn="r" defTabSz="457189" rtl="0" eaLnBrk="1" latinLnBrk="0" hangingPunct="1">
              <a:defRPr kumimoji="1" sz="1800" b="0" i="0" kern="1200" baseline="0">
                <a:solidFill>
                  <a:schemeClr val="tx1"/>
                </a:solidFill>
                <a:latin typeface="+mn-lt"/>
                <a:ea typeface="+mn-ea"/>
                <a:cs typeface="+mn-cs"/>
              </a:defRPr>
            </a:lvl1pPr>
            <a:lvl2pPr marL="457189" algn="l" defTabSz="457189" rtl="0" eaLnBrk="1" latinLnBrk="0" hangingPunct="1">
              <a:defRPr kumimoji="1" sz="1800" kern="1200">
                <a:solidFill>
                  <a:schemeClr val="tx1"/>
                </a:solidFill>
                <a:latin typeface="+mn-lt"/>
                <a:ea typeface="+mn-ea"/>
                <a:cs typeface="+mn-cs"/>
              </a:defRPr>
            </a:lvl2pPr>
            <a:lvl3pPr marL="914377" algn="l" defTabSz="457189" rtl="0" eaLnBrk="1" latinLnBrk="0" hangingPunct="1">
              <a:defRPr kumimoji="1" sz="1800" kern="1200">
                <a:solidFill>
                  <a:schemeClr val="tx1"/>
                </a:solidFill>
                <a:latin typeface="+mn-lt"/>
                <a:ea typeface="+mn-ea"/>
                <a:cs typeface="+mn-cs"/>
              </a:defRPr>
            </a:lvl3pPr>
            <a:lvl4pPr marL="1371566" algn="l" defTabSz="457189" rtl="0" eaLnBrk="1" latinLnBrk="0" hangingPunct="1">
              <a:defRPr kumimoji="1" sz="1800" kern="1200">
                <a:solidFill>
                  <a:schemeClr val="tx1"/>
                </a:solidFill>
                <a:latin typeface="+mn-lt"/>
                <a:ea typeface="+mn-ea"/>
                <a:cs typeface="+mn-cs"/>
              </a:defRPr>
            </a:lvl4pPr>
            <a:lvl5pPr marL="1828754" algn="l" defTabSz="457189" rtl="0" eaLnBrk="1" latinLnBrk="0" hangingPunct="1">
              <a:defRPr kumimoji="1" sz="1800" kern="1200">
                <a:solidFill>
                  <a:schemeClr val="tx1"/>
                </a:solidFill>
                <a:latin typeface="+mn-lt"/>
                <a:ea typeface="+mn-ea"/>
                <a:cs typeface="+mn-cs"/>
              </a:defRPr>
            </a:lvl5pPr>
            <a:lvl6pPr marL="2285943" algn="l" defTabSz="457189" rtl="0" eaLnBrk="1" latinLnBrk="0" hangingPunct="1">
              <a:defRPr kumimoji="1" sz="1800" kern="1200">
                <a:solidFill>
                  <a:schemeClr val="tx1"/>
                </a:solidFill>
                <a:latin typeface="+mn-lt"/>
                <a:ea typeface="+mn-ea"/>
                <a:cs typeface="+mn-cs"/>
              </a:defRPr>
            </a:lvl6pPr>
            <a:lvl7pPr marL="2743131" algn="l" defTabSz="457189" rtl="0" eaLnBrk="1" latinLnBrk="0" hangingPunct="1">
              <a:defRPr kumimoji="1" sz="1800" kern="1200">
                <a:solidFill>
                  <a:schemeClr val="tx1"/>
                </a:solidFill>
                <a:latin typeface="+mn-lt"/>
                <a:ea typeface="+mn-ea"/>
                <a:cs typeface="+mn-cs"/>
              </a:defRPr>
            </a:lvl7pPr>
            <a:lvl8pPr marL="3200320" algn="l" defTabSz="457189" rtl="0" eaLnBrk="1" latinLnBrk="0" hangingPunct="1">
              <a:defRPr kumimoji="1" sz="1800" kern="1200">
                <a:solidFill>
                  <a:schemeClr val="tx1"/>
                </a:solidFill>
                <a:latin typeface="+mn-lt"/>
                <a:ea typeface="+mn-ea"/>
                <a:cs typeface="+mn-cs"/>
              </a:defRPr>
            </a:lvl8pPr>
            <a:lvl9pPr marL="3657509" algn="l" defTabSz="457189"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30</a:t>
            </a:fld>
            <a:endParaRPr lang="ja-JP" altLang="en-US" dirty="0"/>
          </a:p>
        </p:txBody>
      </p:sp>
      <p:graphicFrame>
        <p:nvGraphicFramePr>
          <p:cNvPr id="19" name="グラフ 18">
            <a:extLst>
              <a:ext uri="{FF2B5EF4-FFF2-40B4-BE49-F238E27FC236}">
                <a16:creationId xmlns:a16="http://schemas.microsoft.com/office/drawing/2014/main" id="{E8ACEFFA-236A-582F-CBE3-930AEBFC1DEC}"/>
              </a:ext>
            </a:extLst>
          </p:cNvPr>
          <p:cNvGraphicFramePr/>
          <p:nvPr>
            <p:extLst>
              <p:ext uri="{D42A27DB-BD31-4B8C-83A1-F6EECF244321}">
                <p14:modId xmlns:p14="http://schemas.microsoft.com/office/powerpoint/2010/main" val="3730288943"/>
              </p:ext>
            </p:extLst>
          </p:nvPr>
        </p:nvGraphicFramePr>
        <p:xfrm>
          <a:off x="1" y="755943"/>
          <a:ext cx="8800052" cy="5312429"/>
        </p:xfrm>
        <a:graphic>
          <a:graphicData uri="http://schemas.openxmlformats.org/drawingml/2006/chart">
            <c:chart xmlns:c="http://schemas.openxmlformats.org/drawingml/2006/chart" xmlns:r="http://schemas.openxmlformats.org/officeDocument/2006/relationships" r:id="rId3"/>
          </a:graphicData>
        </a:graphic>
      </p:graphicFrame>
      <p:sp>
        <p:nvSpPr>
          <p:cNvPr id="20" name="テキスト ボックス 19">
            <a:extLst>
              <a:ext uri="{FF2B5EF4-FFF2-40B4-BE49-F238E27FC236}">
                <a16:creationId xmlns:a16="http://schemas.microsoft.com/office/drawing/2014/main" id="{FD8FC279-3C67-787A-9850-99FBB0CED130}"/>
              </a:ext>
            </a:extLst>
          </p:cNvPr>
          <p:cNvSpPr txBox="1"/>
          <p:nvPr/>
        </p:nvSpPr>
        <p:spPr>
          <a:xfrm>
            <a:off x="908751" y="4497589"/>
            <a:ext cx="103135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3.5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1" name="テキスト ボックス 20">
            <a:extLst>
              <a:ext uri="{FF2B5EF4-FFF2-40B4-BE49-F238E27FC236}">
                <a16:creationId xmlns:a16="http://schemas.microsoft.com/office/drawing/2014/main" id="{D82B9E84-56FA-00A0-3368-BF3FBB8DD837}"/>
              </a:ext>
            </a:extLst>
          </p:cNvPr>
          <p:cNvSpPr txBox="1"/>
          <p:nvPr/>
        </p:nvSpPr>
        <p:spPr>
          <a:xfrm>
            <a:off x="1776241" y="4140389"/>
            <a:ext cx="1159732"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24.9</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2" name="テキスト ボックス 21">
            <a:extLst>
              <a:ext uri="{FF2B5EF4-FFF2-40B4-BE49-F238E27FC236}">
                <a16:creationId xmlns:a16="http://schemas.microsoft.com/office/drawing/2014/main" id="{5B0BAC7D-3FE2-676C-C027-9A616504BB36}"/>
              </a:ext>
            </a:extLst>
          </p:cNvPr>
          <p:cNvSpPr txBox="1"/>
          <p:nvPr/>
        </p:nvSpPr>
        <p:spPr>
          <a:xfrm>
            <a:off x="2833779" y="3756474"/>
            <a:ext cx="1408423"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47.4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3" name="テキスト ボックス 22">
            <a:extLst>
              <a:ext uri="{FF2B5EF4-FFF2-40B4-BE49-F238E27FC236}">
                <a16:creationId xmlns:a16="http://schemas.microsoft.com/office/drawing/2014/main" id="{47619DB0-294F-6E07-27BA-3C2505A4839A}"/>
              </a:ext>
            </a:extLst>
          </p:cNvPr>
          <p:cNvSpPr txBox="1"/>
          <p:nvPr/>
        </p:nvSpPr>
        <p:spPr>
          <a:xfrm>
            <a:off x="3774133" y="3189147"/>
            <a:ext cx="1251788"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78.4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4" name="テキスト ボックス 23">
            <a:extLst>
              <a:ext uri="{FF2B5EF4-FFF2-40B4-BE49-F238E27FC236}">
                <a16:creationId xmlns:a16="http://schemas.microsoft.com/office/drawing/2014/main" id="{9E7AEEFB-60C8-5A00-9923-9F56EF5D0186}"/>
              </a:ext>
            </a:extLst>
          </p:cNvPr>
          <p:cNvSpPr txBox="1"/>
          <p:nvPr/>
        </p:nvSpPr>
        <p:spPr>
          <a:xfrm>
            <a:off x="6677815" y="1223087"/>
            <a:ext cx="1695447"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188.5</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5" name="テキスト ボックス 24">
            <a:extLst>
              <a:ext uri="{FF2B5EF4-FFF2-40B4-BE49-F238E27FC236}">
                <a16:creationId xmlns:a16="http://schemas.microsoft.com/office/drawing/2014/main" id="{1B179A2F-2CDE-2D80-33E2-E63B7AAFC80C}"/>
              </a:ext>
            </a:extLst>
          </p:cNvPr>
          <p:cNvSpPr txBox="1"/>
          <p:nvPr/>
        </p:nvSpPr>
        <p:spPr>
          <a:xfrm>
            <a:off x="4670778" y="2716331"/>
            <a:ext cx="144460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105.4</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6" name="テキスト ボックス 25">
            <a:extLst>
              <a:ext uri="{FF2B5EF4-FFF2-40B4-BE49-F238E27FC236}">
                <a16:creationId xmlns:a16="http://schemas.microsoft.com/office/drawing/2014/main" id="{A8B4B9B3-5547-5874-27D7-EFC0FBE5B11F}"/>
              </a:ext>
            </a:extLst>
          </p:cNvPr>
          <p:cNvSpPr txBox="1"/>
          <p:nvPr/>
        </p:nvSpPr>
        <p:spPr>
          <a:xfrm>
            <a:off x="5588473" y="2178622"/>
            <a:ext cx="1589131"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132.2</a:t>
            </a:r>
            <a:r>
              <a:rPr lang="ja-JP" altLang="en-US" dirty="0">
                <a:latin typeface="Meiryo UI" panose="020B0604030504040204" pitchFamily="50" charset="-128"/>
                <a:ea typeface="Meiryo UI" panose="020B0604030504040204" pitchFamily="50" charset="-128"/>
                <a:cs typeface="Meiryo UI" panose="020B0604030504040204" pitchFamily="50" charset="-128"/>
              </a:rPr>
              <a:t>兆円</a:t>
            </a:r>
          </a:p>
        </p:txBody>
      </p:sp>
      <p:sp>
        <p:nvSpPr>
          <p:cNvPr id="27" name="テキスト ボックス 26">
            <a:extLst>
              <a:ext uri="{FF2B5EF4-FFF2-40B4-BE49-F238E27FC236}">
                <a16:creationId xmlns:a16="http://schemas.microsoft.com/office/drawing/2014/main" id="{630AF43E-F197-9091-C3E9-05FD1950170B}"/>
              </a:ext>
            </a:extLst>
          </p:cNvPr>
          <p:cNvSpPr txBox="1"/>
          <p:nvPr/>
        </p:nvSpPr>
        <p:spPr>
          <a:xfrm rot="19013443">
            <a:off x="6741408" y="5485070"/>
            <a:ext cx="1076325" cy="338554"/>
          </a:xfrm>
          <a:prstGeom prst="rect">
            <a:avLst/>
          </a:prstGeom>
          <a:noFill/>
        </p:spPr>
        <p:txBody>
          <a:bodyPr wrap="square" rtlCol="0">
            <a:spAutoFit/>
          </a:bodyPr>
          <a:lstStyle/>
          <a:p>
            <a:r>
              <a:rPr lang="en-US" altLang="ja-JP" sz="1600" dirty="0">
                <a:latin typeface="Meiryo UI" panose="020B0604030504040204" pitchFamily="50" charset="-128"/>
                <a:ea typeface="Meiryo UI" panose="020B0604030504040204" pitchFamily="50" charset="-128"/>
              </a:rPr>
              <a:t>(</a:t>
            </a:r>
            <a:r>
              <a:rPr lang="ja-JP" altLang="en-US" sz="1600" dirty="0">
                <a:latin typeface="Meiryo UI" panose="020B0604030504040204" pitchFamily="50" charset="-128"/>
                <a:ea typeface="Meiryo UI" panose="020B0604030504040204" pitchFamily="50" charset="-128"/>
              </a:rPr>
              <a:t>推計</a:t>
            </a:r>
            <a:r>
              <a:rPr lang="en-US" altLang="ja-JP" sz="1600" dirty="0">
                <a:latin typeface="Meiryo UI" panose="020B0604030504040204" pitchFamily="50" charset="-128"/>
                <a:ea typeface="Meiryo UI" panose="020B0604030504040204" pitchFamily="50" charset="-128"/>
              </a:rPr>
              <a:t>)</a:t>
            </a:r>
            <a:endParaRPr lang="ja-JP" altLang="en-US" sz="1600" dirty="0">
              <a:latin typeface="Meiryo UI" panose="020B0604030504040204" pitchFamily="50" charset="-128"/>
              <a:ea typeface="Meiryo UI" panose="020B0604030504040204" pitchFamily="50" charset="-128"/>
            </a:endParaRPr>
          </a:p>
        </p:txBody>
      </p:sp>
      <p:sp>
        <p:nvSpPr>
          <p:cNvPr id="2" name="正方形/長方形 1">
            <a:extLst>
              <a:ext uri="{FF2B5EF4-FFF2-40B4-BE49-F238E27FC236}">
                <a16:creationId xmlns:a16="http://schemas.microsoft.com/office/drawing/2014/main" id="{3C84DDF1-F671-2D69-F586-6FC1ABBADE20}"/>
              </a:ext>
            </a:extLst>
          </p:cNvPr>
          <p:cNvSpPr/>
          <p:nvPr/>
        </p:nvSpPr>
        <p:spPr>
          <a:xfrm>
            <a:off x="445032" y="-57528"/>
            <a:ext cx="3115873"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しゃかいほしょうきゅうふひ</a:t>
            </a:r>
          </a:p>
        </p:txBody>
      </p:sp>
      <p:sp>
        <p:nvSpPr>
          <p:cNvPr id="3" name="正方形/長方形 2">
            <a:extLst>
              <a:ext uri="{FF2B5EF4-FFF2-40B4-BE49-F238E27FC236}">
                <a16:creationId xmlns:a16="http://schemas.microsoft.com/office/drawing/2014/main" id="{9747F07B-67DE-184D-046F-CB5FD37E01A0}"/>
              </a:ext>
            </a:extLst>
          </p:cNvPr>
          <p:cNvSpPr/>
          <p:nvPr/>
        </p:nvSpPr>
        <p:spPr>
          <a:xfrm>
            <a:off x="3496826" y="-57528"/>
            <a:ext cx="1245989" cy="276999"/>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200" b="1" dirty="0">
                <a:solidFill>
                  <a:schemeClr val="bg1"/>
                </a:solidFill>
                <a:latin typeface="BIZ UDPゴシック" panose="020B0400000000000000" pitchFamily="50" charset="-128"/>
                <a:ea typeface="BIZ UDPゴシック" panose="020B0400000000000000" pitchFamily="50" charset="-128"/>
              </a:rPr>
              <a:t>すいい</a:t>
            </a:r>
            <a:endParaRPr kumimoji="1" lang="ja-JP" altLang="en-US" sz="1200" b="1" dirty="0">
              <a:solidFill>
                <a:schemeClr val="bg1"/>
              </a:solidFill>
              <a:latin typeface="BIZ UDPゴシック" panose="020B0400000000000000" pitchFamily="50" charset="-128"/>
              <a:ea typeface="BIZ UDPゴシック" panose="020B0400000000000000" pitchFamily="50" charset="-128"/>
            </a:endParaRPr>
          </a:p>
        </p:txBody>
      </p:sp>
      <p:sp>
        <p:nvSpPr>
          <p:cNvPr id="4" name="テキスト ボックス 17">
            <a:extLst>
              <a:ext uri="{FF2B5EF4-FFF2-40B4-BE49-F238E27FC236}">
                <a16:creationId xmlns:a16="http://schemas.microsoft.com/office/drawing/2014/main" id="{9970A979-D9DE-191B-7A50-E8FEA8C3E59D}"/>
              </a:ext>
            </a:extLst>
          </p:cNvPr>
          <p:cNvSpPr txBox="1"/>
          <p:nvPr/>
        </p:nvSpPr>
        <p:spPr>
          <a:xfrm>
            <a:off x="7972805" y="2601419"/>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dirty="0">
                <a:latin typeface="Meiryo UI" panose="020B0604030504040204" pitchFamily="50" charset="-128"/>
                <a:ea typeface="Meiryo UI" panose="020B0604030504040204" pitchFamily="50" charset="-128"/>
              </a:rPr>
              <a:t>た</a:t>
            </a:r>
            <a:endParaRPr kumimoji="1" lang="ja-JP" altLang="en-US" sz="1050" dirty="0">
              <a:latin typeface="Meiryo UI" panose="020B0604030504040204" pitchFamily="50" charset="-128"/>
              <a:ea typeface="Meiryo UI" panose="020B0604030504040204" pitchFamily="50" charset="-128"/>
            </a:endParaRPr>
          </a:p>
        </p:txBody>
      </p:sp>
      <p:sp>
        <p:nvSpPr>
          <p:cNvPr id="6" name="テキスト ボックス 17">
            <a:extLst>
              <a:ext uri="{FF2B5EF4-FFF2-40B4-BE49-F238E27FC236}">
                <a16:creationId xmlns:a16="http://schemas.microsoft.com/office/drawing/2014/main" id="{43FF0075-4FEE-A54D-8472-241409AE9F51}"/>
              </a:ext>
            </a:extLst>
          </p:cNvPr>
          <p:cNvSpPr txBox="1"/>
          <p:nvPr/>
        </p:nvSpPr>
        <p:spPr>
          <a:xfrm>
            <a:off x="7863748" y="2944057"/>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ja-JP" altLang="en-US" sz="1050" dirty="0">
                <a:latin typeface="Meiryo UI" panose="020B0604030504040204" pitchFamily="50" charset="-128"/>
                <a:ea typeface="Meiryo UI" panose="020B0604030504040204" pitchFamily="50" charset="-128"/>
              </a:rPr>
              <a:t>かいご</a:t>
            </a:r>
            <a:endParaRPr kumimoji="1" lang="ja-JP" altLang="en-US" sz="1050" dirty="0">
              <a:latin typeface="Meiryo UI" panose="020B0604030504040204" pitchFamily="50" charset="-128"/>
              <a:ea typeface="Meiryo UI" panose="020B0604030504040204" pitchFamily="50" charset="-128"/>
            </a:endParaRPr>
          </a:p>
        </p:txBody>
      </p:sp>
      <p:sp>
        <p:nvSpPr>
          <p:cNvPr id="7" name="テキスト ボックス 17">
            <a:extLst>
              <a:ext uri="{FF2B5EF4-FFF2-40B4-BE49-F238E27FC236}">
                <a16:creationId xmlns:a16="http://schemas.microsoft.com/office/drawing/2014/main" id="{6EC8F032-DAA9-8037-8818-E889C7293E96}"/>
              </a:ext>
            </a:extLst>
          </p:cNvPr>
          <p:cNvSpPr txBox="1"/>
          <p:nvPr/>
        </p:nvSpPr>
        <p:spPr>
          <a:xfrm>
            <a:off x="7888915" y="3293360"/>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1" lang="ja-JP" altLang="en-US" sz="1050" dirty="0">
                <a:latin typeface="Meiryo UI" panose="020B0604030504040204" pitchFamily="50" charset="-128"/>
                <a:ea typeface="Meiryo UI" panose="020B0604030504040204" pitchFamily="50" charset="-128"/>
              </a:rPr>
              <a:t>いりょう</a:t>
            </a:r>
          </a:p>
        </p:txBody>
      </p:sp>
      <p:sp>
        <p:nvSpPr>
          <p:cNvPr id="9" name="テキスト ボックス 17">
            <a:extLst>
              <a:ext uri="{FF2B5EF4-FFF2-40B4-BE49-F238E27FC236}">
                <a16:creationId xmlns:a16="http://schemas.microsoft.com/office/drawing/2014/main" id="{BA074CC6-3C14-BE21-6EB3-0B0D4FD86B93}"/>
              </a:ext>
            </a:extLst>
          </p:cNvPr>
          <p:cNvSpPr txBox="1"/>
          <p:nvPr/>
        </p:nvSpPr>
        <p:spPr>
          <a:xfrm>
            <a:off x="7947638" y="3608637"/>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kumimoji="1" lang="ja-JP" altLang="en-US" sz="1050" dirty="0">
                <a:latin typeface="Meiryo UI" panose="020B0604030504040204" pitchFamily="50" charset="-128"/>
                <a:ea typeface="Meiryo UI" panose="020B0604030504040204" pitchFamily="50" charset="-128"/>
              </a:rPr>
              <a:t>ねんきん</a:t>
            </a:r>
          </a:p>
        </p:txBody>
      </p:sp>
      <p:sp>
        <p:nvSpPr>
          <p:cNvPr id="12" name="テキスト ボックス 17">
            <a:extLst>
              <a:ext uri="{FF2B5EF4-FFF2-40B4-BE49-F238E27FC236}">
                <a16:creationId xmlns:a16="http://schemas.microsoft.com/office/drawing/2014/main" id="{B4279ADB-DCC2-5F68-7E65-5B2D6B0EFD21}"/>
              </a:ext>
            </a:extLst>
          </p:cNvPr>
          <p:cNvSpPr txBox="1"/>
          <p:nvPr/>
        </p:nvSpPr>
        <p:spPr>
          <a:xfrm rot="18912197">
            <a:off x="6959584" y="5729627"/>
            <a:ext cx="733791" cy="253886"/>
          </a:xfrm>
          <a:prstGeom prst="rect">
            <a:avLst/>
          </a:prstGeom>
          <a:noFill/>
          <a:ln>
            <a:noFill/>
          </a:ln>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ja-JP" altLang="en-US" sz="1050" dirty="0">
                <a:latin typeface="Meiryo UI" panose="020B0604030504040204" pitchFamily="50" charset="-128"/>
                <a:ea typeface="Meiryo UI" panose="020B0604030504040204" pitchFamily="50" charset="-128"/>
              </a:rPr>
              <a:t>すいけい</a:t>
            </a:r>
            <a:endParaRPr kumimoji="1" lang="ja-JP" altLang="en-US" sz="1050" dirty="0">
              <a:latin typeface="Meiryo UI" panose="020B0604030504040204" pitchFamily="50" charset="-128"/>
              <a:ea typeface="Meiryo UI" panose="020B0604030504040204" pitchFamily="50" charset="-128"/>
            </a:endParaRPr>
          </a:p>
        </p:txBody>
      </p:sp>
      <p:sp>
        <p:nvSpPr>
          <p:cNvPr id="13" name="テキスト ボックス 12">
            <a:extLst>
              <a:ext uri="{FF2B5EF4-FFF2-40B4-BE49-F238E27FC236}">
                <a16:creationId xmlns:a16="http://schemas.microsoft.com/office/drawing/2014/main" id="{5EA33157-2072-6166-B995-12109167E7D5}"/>
              </a:ext>
            </a:extLst>
          </p:cNvPr>
          <p:cNvSpPr txBox="1"/>
          <p:nvPr/>
        </p:nvSpPr>
        <p:spPr>
          <a:xfrm>
            <a:off x="7326479" y="1074057"/>
            <a:ext cx="62228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ちょうえん</a:t>
            </a:r>
          </a:p>
        </p:txBody>
      </p:sp>
      <p:sp>
        <p:nvSpPr>
          <p:cNvPr id="16" name="テキスト ボックス 15">
            <a:extLst>
              <a:ext uri="{FF2B5EF4-FFF2-40B4-BE49-F238E27FC236}">
                <a16:creationId xmlns:a16="http://schemas.microsoft.com/office/drawing/2014/main" id="{4FB646D6-EDA6-3C07-4F6B-C2E93FC6E0D5}"/>
              </a:ext>
            </a:extLst>
          </p:cNvPr>
          <p:cNvSpPr txBox="1"/>
          <p:nvPr/>
        </p:nvSpPr>
        <p:spPr>
          <a:xfrm>
            <a:off x="6247735" y="2054271"/>
            <a:ext cx="62228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ちょうえん</a:t>
            </a:r>
          </a:p>
        </p:txBody>
      </p:sp>
      <p:sp>
        <p:nvSpPr>
          <p:cNvPr id="17" name="テキスト ボックス 16">
            <a:extLst>
              <a:ext uri="{FF2B5EF4-FFF2-40B4-BE49-F238E27FC236}">
                <a16:creationId xmlns:a16="http://schemas.microsoft.com/office/drawing/2014/main" id="{3D2317F4-1C14-0BB1-CF47-E4DD8A00DB3C}"/>
              </a:ext>
            </a:extLst>
          </p:cNvPr>
          <p:cNvSpPr txBox="1"/>
          <p:nvPr/>
        </p:nvSpPr>
        <p:spPr>
          <a:xfrm>
            <a:off x="5335386" y="2615337"/>
            <a:ext cx="62228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ちょうえん</a:t>
            </a:r>
          </a:p>
        </p:txBody>
      </p:sp>
      <p:sp>
        <p:nvSpPr>
          <p:cNvPr id="18" name="テキスト ボックス 17">
            <a:extLst>
              <a:ext uri="{FF2B5EF4-FFF2-40B4-BE49-F238E27FC236}">
                <a16:creationId xmlns:a16="http://schemas.microsoft.com/office/drawing/2014/main" id="{7988DB04-EE4C-D783-DDFD-5F149F1C25CF}"/>
              </a:ext>
            </a:extLst>
          </p:cNvPr>
          <p:cNvSpPr txBox="1"/>
          <p:nvPr/>
        </p:nvSpPr>
        <p:spPr>
          <a:xfrm>
            <a:off x="4301579" y="3071241"/>
            <a:ext cx="62228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ちょうえん</a:t>
            </a:r>
          </a:p>
        </p:txBody>
      </p:sp>
      <p:sp>
        <p:nvSpPr>
          <p:cNvPr id="28" name="テキスト ボックス 27">
            <a:extLst>
              <a:ext uri="{FF2B5EF4-FFF2-40B4-BE49-F238E27FC236}">
                <a16:creationId xmlns:a16="http://schemas.microsoft.com/office/drawing/2014/main" id="{885FDA35-0884-AC37-B5B6-106DA6858199}"/>
              </a:ext>
            </a:extLst>
          </p:cNvPr>
          <p:cNvSpPr txBox="1"/>
          <p:nvPr/>
        </p:nvSpPr>
        <p:spPr>
          <a:xfrm>
            <a:off x="3351534" y="3661963"/>
            <a:ext cx="62228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ちょうえん</a:t>
            </a:r>
          </a:p>
        </p:txBody>
      </p:sp>
      <p:sp>
        <p:nvSpPr>
          <p:cNvPr id="29" name="テキスト ボックス 28">
            <a:extLst>
              <a:ext uri="{FF2B5EF4-FFF2-40B4-BE49-F238E27FC236}">
                <a16:creationId xmlns:a16="http://schemas.microsoft.com/office/drawing/2014/main" id="{DBD07D98-79E5-4DFF-011F-6AA6EC0493A0}"/>
              </a:ext>
            </a:extLst>
          </p:cNvPr>
          <p:cNvSpPr txBox="1"/>
          <p:nvPr/>
        </p:nvSpPr>
        <p:spPr>
          <a:xfrm>
            <a:off x="2313687" y="4025264"/>
            <a:ext cx="62228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ちょうえん</a:t>
            </a:r>
          </a:p>
        </p:txBody>
      </p:sp>
      <p:sp>
        <p:nvSpPr>
          <p:cNvPr id="30" name="テキスト ボックス 29">
            <a:extLst>
              <a:ext uri="{FF2B5EF4-FFF2-40B4-BE49-F238E27FC236}">
                <a16:creationId xmlns:a16="http://schemas.microsoft.com/office/drawing/2014/main" id="{FC994536-2DB7-E2DE-DF22-02597E28F6E7}"/>
              </a:ext>
            </a:extLst>
          </p:cNvPr>
          <p:cNvSpPr txBox="1"/>
          <p:nvPr/>
        </p:nvSpPr>
        <p:spPr>
          <a:xfrm>
            <a:off x="1317822" y="4405727"/>
            <a:ext cx="622286" cy="230832"/>
          </a:xfrm>
          <a:prstGeom prst="rect">
            <a:avLst/>
          </a:prstGeom>
          <a:noFill/>
        </p:spPr>
        <p:txBody>
          <a:bodyPr wrap="none" rtlCol="0">
            <a:spAutoFit/>
          </a:bodyPr>
          <a:lstStyle/>
          <a:p>
            <a:r>
              <a:rPr kumimoji="1" lang="ja-JP" altLang="en-US" sz="900" dirty="0">
                <a:latin typeface="Meiryo UI" panose="020B0604030504040204" pitchFamily="50" charset="-128"/>
                <a:ea typeface="Meiryo UI" panose="020B0604030504040204" pitchFamily="50" charset="-128"/>
              </a:rPr>
              <a:t>ちょうえん</a:t>
            </a:r>
          </a:p>
        </p:txBody>
      </p:sp>
    </p:spTree>
    <p:extLst>
      <p:ext uri="{BB962C8B-B14F-4D97-AF65-F5344CB8AC3E}">
        <p14:creationId xmlns:p14="http://schemas.microsoft.com/office/powerpoint/2010/main" val="4216524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3107639"/>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「預貯金」と「民間保険」の</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違いって何だろう？</a:t>
            </a:r>
          </a:p>
        </p:txBody>
      </p:sp>
      <p:sp>
        <p:nvSpPr>
          <p:cNvPr id="7" name="角丸四角形 6"/>
          <p:cNvSpPr/>
          <p:nvPr/>
        </p:nvSpPr>
        <p:spPr>
          <a:xfrm>
            <a:off x="748847" y="644818"/>
            <a:ext cx="2567008" cy="1470309"/>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6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自</a:t>
            </a:r>
            <a:r>
              <a:rPr kumimoji="1" lang="ja-JP" altLang="en-US" sz="60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 name="スライド番号プレースホルダー 1">
            <a:extLst>
              <a:ext uri="{FF2B5EF4-FFF2-40B4-BE49-F238E27FC236}">
                <a16:creationId xmlns:a16="http://schemas.microsoft.com/office/drawing/2014/main" id="{25664325-D23A-4A47-A10F-6A5964F7C4BB}"/>
              </a:ext>
            </a:extLst>
          </p:cNvPr>
          <p:cNvSpPr>
            <a:spLocks noGrp="1"/>
          </p:cNvSpPr>
          <p:nvPr>
            <p:ph type="sldNum" sz="quarter" idx="12"/>
          </p:nvPr>
        </p:nvSpPr>
        <p:spPr/>
        <p:txBody>
          <a:bodyPr/>
          <a:lstStyle/>
          <a:p>
            <a:fld id="{E1D7E502-7D6F-49F2-8D91-33EB17385912}" type="slidenum">
              <a:rPr lang="ja-JP" altLang="en-US" smtClean="0"/>
              <a:pPr/>
              <a:t>31</a:t>
            </a:fld>
            <a:endParaRPr lang="ja-JP" altLang="en-US" dirty="0"/>
          </a:p>
        </p:txBody>
      </p:sp>
      <p:sp>
        <p:nvSpPr>
          <p:cNvPr id="3" name="正方形/長方形 2">
            <a:extLst>
              <a:ext uri="{FF2B5EF4-FFF2-40B4-BE49-F238E27FC236}">
                <a16:creationId xmlns:a16="http://schemas.microsoft.com/office/drawing/2014/main" id="{1D87AE02-A34D-54F9-FECC-149D49AD871F}"/>
              </a:ext>
            </a:extLst>
          </p:cNvPr>
          <p:cNvSpPr/>
          <p:nvPr/>
        </p:nvSpPr>
        <p:spPr>
          <a:xfrm>
            <a:off x="1147961" y="748585"/>
            <a:ext cx="1768779" cy="307777"/>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wrap="square" rtlCol="0" anchor="ctr">
            <a:spAutoFit/>
          </a:bodyPr>
          <a:lstStyle/>
          <a:p>
            <a:pPr algn="ctr"/>
            <a:r>
              <a:rPr lang="ja-JP" altLang="en-US" sz="1400" dirty="0">
                <a:solidFill>
                  <a:schemeClr val="bg1"/>
                </a:solidFill>
                <a:latin typeface="BIZ UDPゴシック" panose="020B0400000000000000" pitchFamily="50" charset="-128"/>
                <a:ea typeface="BIZ UDPゴシック" panose="020B0400000000000000" pitchFamily="50" charset="-128"/>
              </a:rPr>
              <a:t>じ</a:t>
            </a:r>
            <a:r>
              <a:rPr kumimoji="1" lang="ja-JP" altLang="en-US" sz="1400" dirty="0">
                <a:solidFill>
                  <a:schemeClr val="bg1"/>
                </a:solidFill>
                <a:latin typeface="BIZ UDPゴシック" panose="020B0400000000000000" pitchFamily="50" charset="-128"/>
                <a:ea typeface="BIZ UDPゴシック" panose="020B0400000000000000" pitchFamily="50" charset="-128"/>
              </a:rPr>
              <a:t>じょ</a:t>
            </a:r>
          </a:p>
        </p:txBody>
      </p:sp>
      <p:sp>
        <p:nvSpPr>
          <p:cNvPr id="4" name="正方形/長方形 3">
            <a:extLst>
              <a:ext uri="{FF2B5EF4-FFF2-40B4-BE49-F238E27FC236}">
                <a16:creationId xmlns:a16="http://schemas.microsoft.com/office/drawing/2014/main" id="{4F2E63B7-CBA5-B582-95F9-6F12ABF6BB8E}"/>
              </a:ext>
            </a:extLst>
          </p:cNvPr>
          <p:cNvSpPr/>
          <p:nvPr/>
        </p:nvSpPr>
        <p:spPr bwMode="gray">
          <a:xfrm>
            <a:off x="1432016" y="2895075"/>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よちょきん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9" name="正方形/長方形 8">
            <a:extLst>
              <a:ext uri="{FF2B5EF4-FFF2-40B4-BE49-F238E27FC236}">
                <a16:creationId xmlns:a16="http://schemas.microsoft.com/office/drawing/2014/main" id="{5A593D3A-A20A-2977-DB81-505E86F0AD25}"/>
              </a:ext>
            </a:extLst>
          </p:cNvPr>
          <p:cNvSpPr/>
          <p:nvPr/>
        </p:nvSpPr>
        <p:spPr bwMode="gray">
          <a:xfrm>
            <a:off x="4578350" y="2894785"/>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みんかんほけん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0" name="正方形/長方形 9">
            <a:extLst>
              <a:ext uri="{FF2B5EF4-FFF2-40B4-BE49-F238E27FC236}">
                <a16:creationId xmlns:a16="http://schemas.microsoft.com/office/drawing/2014/main" id="{075C4630-5FA1-8808-BBA8-BB43EA2AC56E}"/>
              </a:ext>
            </a:extLst>
          </p:cNvPr>
          <p:cNvSpPr/>
          <p:nvPr/>
        </p:nvSpPr>
        <p:spPr bwMode="gray">
          <a:xfrm>
            <a:off x="2473649" y="3696816"/>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ちが</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11" name="正方形/長方形 10">
            <a:extLst>
              <a:ext uri="{FF2B5EF4-FFF2-40B4-BE49-F238E27FC236}">
                <a16:creationId xmlns:a16="http://schemas.microsoft.com/office/drawing/2014/main" id="{6C9AF72F-BB17-78E4-A8B6-AA735A028B9B}"/>
              </a:ext>
            </a:extLst>
          </p:cNvPr>
          <p:cNvSpPr/>
          <p:nvPr/>
        </p:nvSpPr>
        <p:spPr bwMode="gray">
          <a:xfrm>
            <a:off x="4543778" y="3684307"/>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27703300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グループ化 8">
            <a:extLst>
              <a:ext uri="{FF2B5EF4-FFF2-40B4-BE49-F238E27FC236}">
                <a16:creationId xmlns:a16="http://schemas.microsoft.com/office/drawing/2014/main" id="{64383E21-B36E-4930-B492-6EAAE962DC75}"/>
              </a:ext>
            </a:extLst>
          </p:cNvPr>
          <p:cNvGrpSpPr/>
          <p:nvPr/>
        </p:nvGrpSpPr>
        <p:grpSpPr>
          <a:xfrm>
            <a:off x="152206" y="3704220"/>
            <a:ext cx="8906340" cy="2816332"/>
            <a:chOff x="152206" y="3704220"/>
            <a:chExt cx="8906340" cy="2816332"/>
          </a:xfrm>
        </p:grpSpPr>
        <p:sp>
          <p:nvSpPr>
            <p:cNvPr id="5" name="角丸四角形 4"/>
            <p:cNvSpPr/>
            <p:nvPr/>
          </p:nvSpPr>
          <p:spPr>
            <a:xfrm>
              <a:off x="152206" y="3704220"/>
              <a:ext cx="8906340" cy="2816332"/>
            </a:xfrm>
            <a:prstGeom prst="roundRect">
              <a:avLst/>
            </a:prstGeom>
            <a:solidFill>
              <a:schemeClr val="accent3">
                <a:lumMod val="20000"/>
                <a:lumOff val="80000"/>
              </a:schemeClr>
            </a:solidFill>
            <a:ln w="57150">
              <a:solidFill>
                <a:srgbClr val="00B05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角丸四角形 25"/>
            <p:cNvSpPr/>
            <p:nvPr/>
          </p:nvSpPr>
          <p:spPr>
            <a:xfrm>
              <a:off x="4722407" y="4352258"/>
              <a:ext cx="4152845" cy="1983197"/>
            </a:xfrm>
            <a:prstGeom prst="roundRect">
              <a:avLst/>
            </a:prstGeom>
            <a:solidFill>
              <a:schemeClr val="accent4">
                <a:lumMod val="20000"/>
                <a:lumOff val="80000"/>
              </a:schemeClr>
            </a:solidFill>
            <a:ln w="57150">
              <a:solidFill>
                <a:srgbClr val="7030A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endParaRPr lang="ja-JP" altLang="en-US" sz="2000" b="1" dirty="0">
                <a:solidFill>
                  <a:srgbClr val="7030A0"/>
                </a:solidFill>
                <a:latin typeface="Meiryo UI" panose="020B0604030504040204" pitchFamily="50" charset="-128"/>
                <a:ea typeface="Meiryo UI" panose="020B0604030504040204" pitchFamily="50" charset="-128"/>
                <a:cs typeface="ヒラギノ角ゴ Pro W6"/>
              </a:endParaRP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生活に困っている人</a:t>
              </a:r>
            </a:p>
            <a:p>
              <a:pPr algn="ctr"/>
              <a:r>
                <a:rPr lang="ja-JP" altLang="en-US" sz="3200" b="1" dirty="0">
                  <a:solidFill>
                    <a:srgbClr val="7030A0"/>
                  </a:solidFill>
                  <a:latin typeface="Meiryo UI" panose="020B0604030504040204" pitchFamily="50" charset="-128"/>
                  <a:ea typeface="Meiryo UI" panose="020B0604030504040204" pitchFamily="50" charset="-128"/>
                  <a:cs typeface="ヒラギノ角ゴ Pro W6"/>
                </a:rPr>
                <a:t>などを支援</a:t>
              </a:r>
              <a:endParaRPr lang="en-US" altLang="ja-JP" sz="4800" b="1" u="sng" dirty="0">
                <a:solidFill>
                  <a:srgbClr val="7030A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角丸四角形 26"/>
            <p:cNvSpPr/>
            <p:nvPr/>
          </p:nvSpPr>
          <p:spPr>
            <a:xfrm>
              <a:off x="5512821" y="3848281"/>
              <a:ext cx="2665989" cy="704510"/>
            </a:xfrm>
            <a:prstGeom prst="roundRect">
              <a:avLst/>
            </a:prstGeom>
            <a:solidFill>
              <a:schemeClr val="accent4"/>
            </a:solidFill>
            <a:ln>
              <a:solidFill>
                <a:schemeClr val="bg1"/>
              </a:solidFill>
            </a:ln>
          </p:spPr>
          <p:style>
            <a:lnRef idx="3">
              <a:schemeClr val="lt1"/>
            </a:lnRef>
            <a:fillRef idx="1">
              <a:schemeClr val="accent4"/>
            </a:fillRef>
            <a:effectRef idx="1">
              <a:schemeClr val="accent4"/>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③公</a:t>
              </a:r>
              <a:r>
                <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29" name="角丸四角形 28"/>
            <p:cNvSpPr/>
            <p:nvPr/>
          </p:nvSpPr>
          <p:spPr>
            <a:xfrm>
              <a:off x="339702" y="4357430"/>
              <a:ext cx="4148576" cy="1978025"/>
            </a:xfrm>
            <a:prstGeom prst="roundRect">
              <a:avLst/>
            </a:prstGeom>
            <a:solidFill>
              <a:schemeClr val="accent2">
                <a:lumMod val="20000"/>
                <a:lumOff val="80000"/>
              </a:schemeClr>
            </a:solidFill>
            <a:ln w="57150"/>
          </p:spPr>
          <p:style>
            <a:lnRef idx="2">
              <a:schemeClr val="accent2"/>
            </a:lnRef>
            <a:fillRef idx="1">
              <a:schemeClr val="lt1"/>
            </a:fillRef>
            <a:effectRef idx="0">
              <a:schemeClr val="accent2"/>
            </a:effectRef>
            <a:fontRef idx="minor">
              <a:schemeClr val="dk1"/>
            </a:fontRef>
          </p:style>
          <p:txBody>
            <a:bodyPr rtlCol="0" anchor="ctr"/>
            <a:lstStyle/>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endParaRPr lang="en-US" altLang="ja-JP" sz="2000" b="1" dirty="0">
                <a:solidFill>
                  <a:srgbClr val="C00000"/>
                </a:solidFill>
                <a:latin typeface="Meiryo UI" panose="020B0604030504040204" pitchFamily="50" charset="-128"/>
                <a:ea typeface="Meiryo UI" panose="020B0604030504040204" pitchFamily="50" charset="-128"/>
                <a:cs typeface="ヒラギノ角ゴ Pro W6"/>
              </a:endParaRPr>
            </a:p>
            <a:p>
              <a:pPr algn="ctr">
                <a:lnSpc>
                  <a:spcPct val="90000"/>
                </a:lnSpc>
              </a:pPr>
              <a:r>
                <a:rPr lang="ja-JP" altLang="en-US" sz="3200" b="1" dirty="0">
                  <a:solidFill>
                    <a:srgbClr val="C00000"/>
                  </a:solidFill>
                  <a:latin typeface="Meiryo UI" panose="020B0604030504040204" pitchFamily="50" charset="-128"/>
                  <a:ea typeface="Meiryo UI" panose="020B0604030504040204" pitchFamily="50" charset="-128"/>
                  <a:cs typeface="ヒラギノ角ゴ Pro W6"/>
                </a:rPr>
                <a:t>　　　　　　　　　　　　　健康保険や年金などの「社会保険」</a:t>
              </a:r>
            </a:p>
          </p:txBody>
        </p:sp>
        <p:sp>
          <p:nvSpPr>
            <p:cNvPr id="28" name="角丸四角形 27"/>
            <p:cNvSpPr/>
            <p:nvPr/>
          </p:nvSpPr>
          <p:spPr>
            <a:xfrm>
              <a:off x="1091232" y="3831084"/>
              <a:ext cx="2724659" cy="764794"/>
            </a:xfrm>
            <a:prstGeom prst="roundRect">
              <a:avLst/>
            </a:prstGeom>
            <a:solidFill>
              <a:schemeClr val="accent2"/>
            </a:solidFill>
            <a:ln>
              <a:solidFill>
                <a:schemeClr val="bg1"/>
              </a:solidFill>
            </a:ln>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②共助</a:t>
              </a:r>
              <a:endParaRPr kumimoji="1" lang="ja-JP" altLang="en-US" sz="4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1153885" y="4584200"/>
              <a:ext cx="3150655"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共に備える</a:t>
              </a:r>
            </a:p>
          </p:txBody>
        </p:sp>
        <p:sp>
          <p:nvSpPr>
            <p:cNvPr id="33" name="テキスト ボックス 32"/>
            <p:cNvSpPr txBox="1"/>
            <p:nvPr/>
          </p:nvSpPr>
          <p:spPr>
            <a:xfrm>
              <a:off x="4656211" y="4595878"/>
              <a:ext cx="4306169" cy="646331"/>
            </a:xfrm>
            <a:prstGeom prst="rect">
              <a:avLst/>
            </a:prstGeom>
            <a:noFill/>
          </p:spPr>
          <p:txBody>
            <a:bodyPr wrap="square" rtlCol="0">
              <a:spAutoFit/>
            </a:bodyPr>
            <a:lstStyle/>
            <a:p>
              <a:pPr algn="ctr"/>
              <a:r>
                <a:rPr lang="ja-JP" altLang="en-US" sz="3600" b="1" u="sng" dirty="0">
                  <a:latin typeface="Meiryo UI" panose="020B0604030504040204" pitchFamily="50" charset="-128"/>
                  <a:ea typeface="Meiryo UI" panose="020B0604030504040204" pitchFamily="50" charset="-128"/>
                  <a:cs typeface="Meiryo UI" panose="020B0604030504040204" pitchFamily="50" charset="-128"/>
                </a:rPr>
                <a:t>国などが備えてくれる</a:t>
              </a:r>
            </a:p>
          </p:txBody>
        </p:sp>
      </p:grpSp>
      <p:grpSp>
        <p:nvGrpSpPr>
          <p:cNvPr id="8" name="グループ化 7">
            <a:extLst>
              <a:ext uri="{FF2B5EF4-FFF2-40B4-BE49-F238E27FC236}">
                <a16:creationId xmlns:a16="http://schemas.microsoft.com/office/drawing/2014/main" id="{24915352-2681-41F7-BCBD-4AE3F78C8461}"/>
              </a:ext>
            </a:extLst>
          </p:cNvPr>
          <p:cNvGrpSpPr/>
          <p:nvPr/>
        </p:nvGrpSpPr>
        <p:grpSpPr>
          <a:xfrm>
            <a:off x="203039" y="842271"/>
            <a:ext cx="8804674" cy="2570254"/>
            <a:chOff x="203039" y="842271"/>
            <a:chExt cx="8804674" cy="2570254"/>
          </a:xfrm>
        </p:grpSpPr>
        <p:sp>
          <p:nvSpPr>
            <p:cNvPr id="6" name="角丸四角形 5"/>
            <p:cNvSpPr/>
            <p:nvPr/>
          </p:nvSpPr>
          <p:spPr>
            <a:xfrm>
              <a:off x="203039" y="842271"/>
              <a:ext cx="8804674" cy="2570254"/>
            </a:xfrm>
            <a:prstGeom prst="roundRect">
              <a:avLst/>
            </a:prstGeom>
            <a:solidFill>
              <a:schemeClr val="accent1">
                <a:lumMod val="20000"/>
                <a:lumOff val="80000"/>
              </a:schemeClr>
            </a:solidFill>
            <a:ln w="57150"/>
          </p:spPr>
          <p:style>
            <a:lnRef idx="2">
              <a:schemeClr val="accent1"/>
            </a:lnRef>
            <a:fillRef idx="1">
              <a:schemeClr val="lt1"/>
            </a:fillRef>
            <a:effectRef idx="0">
              <a:schemeClr val="accent1"/>
            </a:effectRef>
            <a:fontRef idx="minor">
              <a:schemeClr val="dk1"/>
            </a:fontRef>
          </p:style>
          <p:txBody>
            <a:bodyPr rtlCol="0" anchor="ctr"/>
            <a:lstStyle/>
            <a:p>
              <a:pPr algn="ctr">
                <a:lnSpc>
                  <a:spcPts val="5000"/>
                </a:lnSpc>
              </a:pPr>
              <a:endParaRPr kumimoji="1"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lnSpc>
                  <a:spcPts val="5000"/>
                </a:lnSpc>
              </a:pPr>
              <a:endParaRPr lang="ja-JP" altLang="en-US" sz="36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角丸四角形 23"/>
            <p:cNvSpPr/>
            <p:nvPr/>
          </p:nvSpPr>
          <p:spPr>
            <a:xfrm>
              <a:off x="3135417" y="1028757"/>
              <a:ext cx="2705721" cy="706781"/>
            </a:xfrm>
            <a:prstGeom prst="roundRect">
              <a:avLst/>
            </a:prstGeom>
            <a:solidFill>
              <a:schemeClr val="accent1"/>
            </a:solidFill>
            <a:ln>
              <a:solidFill>
                <a:schemeClr val="bg1"/>
              </a:solidFill>
            </a:ln>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①自</a:t>
              </a:r>
              <a:r>
                <a:rPr kumimoji="1" lang="ja-JP" altLang="en-US" sz="4800" b="1" dirty="0">
                  <a:ln w="12700">
                    <a:noFill/>
                  </a:ln>
                  <a:solidFill>
                    <a:schemeClr val="bg1"/>
                  </a:solidFill>
                  <a:latin typeface="Meiryo UI" panose="020B0604030504040204" pitchFamily="50" charset="-128"/>
                  <a:ea typeface="Meiryo UI" panose="020B0604030504040204" pitchFamily="50" charset="-128"/>
                  <a:cs typeface="Meiryo UI" panose="020B0604030504040204" pitchFamily="50" charset="-128"/>
                </a:rPr>
                <a:t>助</a:t>
              </a:r>
            </a:p>
          </p:txBody>
        </p:sp>
        <p:sp>
          <p:nvSpPr>
            <p:cNvPr id="3" name="テキスト ボックス 2"/>
            <p:cNvSpPr txBox="1"/>
            <p:nvPr/>
          </p:nvSpPr>
          <p:spPr>
            <a:xfrm>
              <a:off x="2948686" y="1793612"/>
              <a:ext cx="4026218" cy="769441"/>
            </a:xfrm>
            <a:prstGeom prst="rect">
              <a:avLst/>
            </a:prstGeom>
            <a:noFill/>
          </p:spPr>
          <p:txBody>
            <a:bodyPr wrap="square" rtlCol="0">
              <a:spAutoFit/>
            </a:bodyPr>
            <a:lstStyle/>
            <a:p>
              <a:r>
                <a:rPr lang="ja-JP" altLang="en-US" sz="4400" b="1" u="sng" dirty="0">
                  <a:latin typeface="Meiryo UI" panose="020B0604030504040204" pitchFamily="50" charset="-128"/>
                  <a:ea typeface="Meiryo UI" panose="020B0604030504040204" pitchFamily="50" charset="-128"/>
                  <a:cs typeface="Meiryo UI" panose="020B0604030504040204" pitchFamily="50" charset="-128"/>
                </a:rPr>
                <a:t>自分で備える</a:t>
              </a:r>
              <a:endParaRPr kumimoji="1" lang="ja-JP" altLang="en-US" sz="2400" dirty="0"/>
            </a:p>
          </p:txBody>
        </p:sp>
      </p:grpSp>
      <p:sp>
        <p:nvSpPr>
          <p:cNvPr id="2" name="正方形/長方形 1"/>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自分の身を守るために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正方形/長方形 22"/>
          <p:cNvSpPr/>
          <p:nvPr/>
        </p:nvSpPr>
        <p:spPr>
          <a:xfrm>
            <a:off x="4426939" y="3105615"/>
            <a:ext cx="3725008" cy="756166"/>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90000"/>
              </a:lnSpc>
            </a:pPr>
            <a:endParaRPr kumimoji="1" lang="ja-JP" altLang="en-US"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11" name="正方形/長方形 10"/>
          <p:cNvSpPr/>
          <p:nvPr/>
        </p:nvSpPr>
        <p:spPr>
          <a:xfrm>
            <a:off x="2424094" y="2599788"/>
            <a:ext cx="2064184"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預貯金</a:t>
            </a:r>
          </a:p>
        </p:txBody>
      </p:sp>
      <p:sp>
        <p:nvSpPr>
          <p:cNvPr id="30" name="正方形/長方形 29"/>
          <p:cNvSpPr/>
          <p:nvPr/>
        </p:nvSpPr>
        <p:spPr>
          <a:xfrm>
            <a:off x="4680365" y="2596949"/>
            <a:ext cx="2065978" cy="623037"/>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3600" b="1" dirty="0">
                <a:latin typeface="Meiryo UI" panose="020B0604030504040204" pitchFamily="50" charset="-128"/>
                <a:ea typeface="Meiryo UI" panose="020B0604030504040204" pitchFamily="50" charset="-128"/>
              </a:rPr>
              <a:t>民間保険</a:t>
            </a:r>
          </a:p>
        </p:txBody>
      </p:sp>
      <p:sp>
        <p:nvSpPr>
          <p:cNvPr id="4" name="角丸四角形 3"/>
          <p:cNvSpPr/>
          <p:nvPr/>
        </p:nvSpPr>
        <p:spPr>
          <a:xfrm>
            <a:off x="127081" y="751578"/>
            <a:ext cx="8956589" cy="2816333"/>
          </a:xfrm>
          <a:prstGeom prst="roundRect">
            <a:avLst>
              <a:gd name="adj" fmla="val 13308"/>
            </a:avLst>
          </a:prstGeom>
          <a:noFill/>
          <a:ln w="762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スライド番号プレースホルダー 6">
            <a:extLst>
              <a:ext uri="{FF2B5EF4-FFF2-40B4-BE49-F238E27FC236}">
                <a16:creationId xmlns:a16="http://schemas.microsoft.com/office/drawing/2014/main" id="{F791D602-6C97-4DE6-A515-219D630BE675}"/>
              </a:ext>
            </a:extLst>
          </p:cNvPr>
          <p:cNvSpPr>
            <a:spLocks noGrp="1"/>
          </p:cNvSpPr>
          <p:nvPr>
            <p:ph type="sldNum" sz="quarter" idx="12"/>
          </p:nvPr>
        </p:nvSpPr>
        <p:spPr/>
        <p:txBody>
          <a:bodyPr/>
          <a:lstStyle/>
          <a:p>
            <a:fld id="{E1D7E502-7D6F-49F2-8D91-33EB17385912}" type="slidenum">
              <a:rPr lang="ja-JP" altLang="en-US" smtClean="0"/>
              <a:pPr/>
              <a:t>32</a:t>
            </a:fld>
            <a:endParaRPr lang="ja-JP" altLang="en-US" dirty="0"/>
          </a:p>
        </p:txBody>
      </p:sp>
      <p:sp>
        <p:nvSpPr>
          <p:cNvPr id="12" name="正方形/長方形 11">
            <a:extLst>
              <a:ext uri="{FF2B5EF4-FFF2-40B4-BE49-F238E27FC236}">
                <a16:creationId xmlns:a16="http://schemas.microsoft.com/office/drawing/2014/main" id="{950D850C-FC33-6E35-36EC-D9FD5C1E7474}"/>
              </a:ext>
            </a:extLst>
          </p:cNvPr>
          <p:cNvSpPr/>
          <p:nvPr/>
        </p:nvSpPr>
        <p:spPr>
          <a:xfrm>
            <a:off x="654602" y="-9368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じぶん</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5B55B7E0-E8E8-45DA-B6B7-2E6D1666DCA1}"/>
              </a:ext>
            </a:extLst>
          </p:cNvPr>
          <p:cNvSpPr/>
          <p:nvPr/>
        </p:nvSpPr>
        <p:spPr>
          <a:xfrm>
            <a:off x="1765397" y="-93683"/>
            <a:ext cx="35387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み</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D9AFBFAE-D2F9-EF84-98A7-0D5329D6E566}"/>
              </a:ext>
            </a:extLst>
          </p:cNvPr>
          <p:cNvSpPr/>
          <p:nvPr/>
        </p:nvSpPr>
        <p:spPr>
          <a:xfrm>
            <a:off x="2431019" y="-93683"/>
            <a:ext cx="53868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a:solidFill>
                  <a:srgbClr val="FFFFFF"/>
                </a:solidFill>
                <a:latin typeface="Meiryo UI" panose="020B0604030504040204" pitchFamily="50" charset="-128"/>
                <a:ea typeface="Meiryo UI" panose="020B0604030504040204" pitchFamily="50" charset="-128"/>
                <a:cs typeface="ヒラギノ角ゴ ProN W6"/>
              </a:rPr>
              <a:t>まも</a:t>
            </a:r>
            <a:endParaRPr lang="en-US" altLang="ja-JP" sz="1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5" name="グループ化 14">
            <a:extLst>
              <a:ext uri="{FF2B5EF4-FFF2-40B4-BE49-F238E27FC236}">
                <a16:creationId xmlns:a16="http://schemas.microsoft.com/office/drawing/2014/main" id="{FB82B23B-4B79-CF30-67F6-CCD0CCF348FA}"/>
              </a:ext>
            </a:extLst>
          </p:cNvPr>
          <p:cNvGrpSpPr/>
          <p:nvPr/>
        </p:nvGrpSpPr>
        <p:grpSpPr>
          <a:xfrm>
            <a:off x="3308574" y="744437"/>
            <a:ext cx="2436247" cy="1298571"/>
            <a:chOff x="3308574" y="744437"/>
            <a:chExt cx="2436247" cy="1298571"/>
          </a:xfrm>
        </p:grpSpPr>
        <p:sp>
          <p:nvSpPr>
            <p:cNvPr id="16" name="正方形/長方形 15">
              <a:extLst>
                <a:ext uri="{FF2B5EF4-FFF2-40B4-BE49-F238E27FC236}">
                  <a16:creationId xmlns:a16="http://schemas.microsoft.com/office/drawing/2014/main" id="{747EF2D8-3FB5-9E9C-2134-2C3FD32F1631}"/>
                </a:ext>
              </a:extLst>
            </p:cNvPr>
            <p:cNvSpPr/>
            <p:nvPr/>
          </p:nvSpPr>
          <p:spPr>
            <a:xfrm>
              <a:off x="4497368" y="7444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1"/>
                  </a:solidFill>
                  <a:latin typeface="Meiryo UI" panose="020B0604030504040204" pitchFamily="50" charset="-128"/>
                  <a:ea typeface="Meiryo UI" panose="020B0604030504040204" pitchFamily="50" charset="-128"/>
                  <a:cs typeface="ヒラギノ角ゴ ProN W6"/>
                </a:rPr>
                <a:t>じじょ</a:t>
              </a:r>
              <a:endParaRPr lang="en-US" altLang="ja-JP" sz="1100" b="1" dirty="0">
                <a:solidFill>
                  <a:schemeClr val="accent1"/>
                </a:solidFill>
                <a:latin typeface="Meiryo UI" panose="020B0604030504040204" pitchFamily="50" charset="-128"/>
                <a:ea typeface="Meiryo UI" panose="020B0604030504040204" pitchFamily="50" charset="-128"/>
                <a:cs typeface="ヒラギノ角ゴ ProN W6"/>
              </a:endParaRPr>
            </a:p>
          </p:txBody>
        </p:sp>
        <p:sp>
          <p:nvSpPr>
            <p:cNvPr id="17" name="正方形/長方形 16">
              <a:extLst>
                <a:ext uri="{FF2B5EF4-FFF2-40B4-BE49-F238E27FC236}">
                  <a16:creationId xmlns:a16="http://schemas.microsoft.com/office/drawing/2014/main" id="{14B87392-C8AC-FED4-869A-571A87F2B4EC}"/>
                </a:ext>
              </a:extLst>
            </p:cNvPr>
            <p:cNvSpPr/>
            <p:nvPr/>
          </p:nvSpPr>
          <p:spPr>
            <a:xfrm>
              <a:off x="3308574" y="16222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じぶん</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8" name="正方形/長方形 17">
              <a:extLst>
                <a:ext uri="{FF2B5EF4-FFF2-40B4-BE49-F238E27FC236}">
                  <a16:creationId xmlns:a16="http://schemas.microsoft.com/office/drawing/2014/main" id="{2515B552-3FD8-FC99-4548-0A55C8262588}"/>
                </a:ext>
              </a:extLst>
            </p:cNvPr>
            <p:cNvSpPr/>
            <p:nvPr/>
          </p:nvSpPr>
          <p:spPr>
            <a:xfrm>
              <a:off x="4748855" y="1622272"/>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grpSp>
      <p:sp>
        <p:nvSpPr>
          <p:cNvPr id="19" name="正方形/長方形 18">
            <a:extLst>
              <a:ext uri="{FF2B5EF4-FFF2-40B4-BE49-F238E27FC236}">
                <a16:creationId xmlns:a16="http://schemas.microsoft.com/office/drawing/2014/main" id="{7AD79229-7D60-D255-C7E8-F4804B9B79ED}"/>
              </a:ext>
            </a:extLst>
          </p:cNvPr>
          <p:cNvSpPr/>
          <p:nvPr/>
        </p:nvSpPr>
        <p:spPr>
          <a:xfrm>
            <a:off x="3058948" y="230834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2">
                    <a:lumMod val="75000"/>
                  </a:schemeClr>
                </a:solidFill>
                <a:latin typeface="Meiryo UI" panose="020B0604030504040204" pitchFamily="50" charset="-128"/>
                <a:ea typeface="Meiryo UI" panose="020B0604030504040204" pitchFamily="50" charset="-128"/>
                <a:cs typeface="ヒラギノ角ゴ ProN W6"/>
              </a:rPr>
              <a:t>よちょきん</a:t>
            </a:r>
            <a:endParaRPr lang="en-US" altLang="ja-JP" sz="11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20" name="正方形/長方形 19">
            <a:extLst>
              <a:ext uri="{FF2B5EF4-FFF2-40B4-BE49-F238E27FC236}">
                <a16:creationId xmlns:a16="http://schemas.microsoft.com/office/drawing/2014/main" id="{CB91C692-DF7B-2FB7-D6E0-7D8128E1B69D}"/>
              </a:ext>
            </a:extLst>
          </p:cNvPr>
          <p:cNvSpPr/>
          <p:nvPr/>
        </p:nvSpPr>
        <p:spPr>
          <a:xfrm>
            <a:off x="5201119" y="2308349"/>
            <a:ext cx="1508367"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2">
                    <a:lumMod val="75000"/>
                  </a:schemeClr>
                </a:solidFill>
                <a:latin typeface="Meiryo UI" panose="020B0604030504040204" pitchFamily="50" charset="-128"/>
                <a:ea typeface="Meiryo UI" panose="020B0604030504040204" pitchFamily="50" charset="-128"/>
                <a:cs typeface="ヒラギノ角ゴ ProN W6"/>
              </a:rPr>
              <a:t>みんかんほけん</a:t>
            </a:r>
            <a:endParaRPr lang="en-US" altLang="ja-JP" sz="1100" b="1" dirty="0">
              <a:solidFill>
                <a:schemeClr val="tx2">
                  <a:lumMod val="75000"/>
                </a:schemeClr>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2A156437-0FB2-BD43-EA1E-933E3882DA28}"/>
              </a:ext>
            </a:extLst>
          </p:cNvPr>
          <p:cNvSpPr/>
          <p:nvPr/>
        </p:nvSpPr>
        <p:spPr>
          <a:xfrm>
            <a:off x="6872178" y="35546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4"/>
                </a:solidFill>
                <a:latin typeface="Meiryo UI" panose="020B0604030504040204" pitchFamily="50" charset="-128"/>
                <a:ea typeface="Meiryo UI" panose="020B0604030504040204" pitchFamily="50" charset="-128"/>
                <a:cs typeface="ヒラギノ角ゴ ProN W6"/>
              </a:rPr>
              <a:t>こうじょ</a:t>
            </a:r>
            <a:endParaRPr lang="en-US" altLang="ja-JP" sz="1100" b="1" dirty="0">
              <a:solidFill>
                <a:schemeClr val="accent4"/>
              </a:solidFill>
              <a:latin typeface="Meiryo UI" panose="020B0604030504040204" pitchFamily="50" charset="-128"/>
              <a:ea typeface="Meiryo UI" panose="020B0604030504040204" pitchFamily="50" charset="-128"/>
              <a:cs typeface="ヒラギノ角ゴ ProN W6"/>
            </a:endParaRPr>
          </a:p>
        </p:txBody>
      </p:sp>
      <p:grpSp>
        <p:nvGrpSpPr>
          <p:cNvPr id="22" name="グループ化 21">
            <a:extLst>
              <a:ext uri="{FF2B5EF4-FFF2-40B4-BE49-F238E27FC236}">
                <a16:creationId xmlns:a16="http://schemas.microsoft.com/office/drawing/2014/main" id="{A852BBB9-E3CC-005C-1435-C23FDFEC7A45}"/>
              </a:ext>
            </a:extLst>
          </p:cNvPr>
          <p:cNvGrpSpPr/>
          <p:nvPr/>
        </p:nvGrpSpPr>
        <p:grpSpPr>
          <a:xfrm>
            <a:off x="885284" y="3554678"/>
            <a:ext cx="3255454" cy="2506656"/>
            <a:chOff x="885284" y="3554678"/>
            <a:chExt cx="3255454" cy="2506656"/>
          </a:xfrm>
        </p:grpSpPr>
        <p:sp>
          <p:nvSpPr>
            <p:cNvPr id="25" name="正方形/長方形 24">
              <a:extLst>
                <a:ext uri="{FF2B5EF4-FFF2-40B4-BE49-F238E27FC236}">
                  <a16:creationId xmlns:a16="http://schemas.microsoft.com/office/drawing/2014/main" id="{95E8B269-3153-210F-594B-AA8B808293D0}"/>
                </a:ext>
              </a:extLst>
            </p:cNvPr>
            <p:cNvSpPr/>
            <p:nvPr/>
          </p:nvSpPr>
          <p:spPr>
            <a:xfrm>
              <a:off x="2285781" y="3554678"/>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accent2"/>
                  </a:solidFill>
                  <a:latin typeface="Meiryo UI" panose="020B0604030504040204" pitchFamily="50" charset="-128"/>
                  <a:ea typeface="Meiryo UI" panose="020B0604030504040204" pitchFamily="50" charset="-128"/>
                  <a:cs typeface="ヒラギノ角ゴ ProN W6"/>
                </a:rPr>
                <a:t>きょうじょ</a:t>
              </a:r>
              <a:endParaRPr lang="en-US" altLang="ja-JP" sz="11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34" name="正方形/長方形 33">
              <a:extLst>
                <a:ext uri="{FF2B5EF4-FFF2-40B4-BE49-F238E27FC236}">
                  <a16:creationId xmlns:a16="http://schemas.microsoft.com/office/drawing/2014/main" id="{D6F77CF7-A7B7-51ED-2A37-B2EA179D2E07}"/>
                </a:ext>
              </a:extLst>
            </p:cNvPr>
            <p:cNvSpPr/>
            <p:nvPr/>
          </p:nvSpPr>
          <p:spPr>
            <a:xfrm>
              <a:off x="1292581" y="44390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とも</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5" name="正方形/長方形 34">
              <a:extLst>
                <a:ext uri="{FF2B5EF4-FFF2-40B4-BE49-F238E27FC236}">
                  <a16:creationId xmlns:a16="http://schemas.microsoft.com/office/drawing/2014/main" id="{F475B967-184C-66BE-A693-86D146B577AA}"/>
                </a:ext>
              </a:extLst>
            </p:cNvPr>
            <p:cNvSpPr/>
            <p:nvPr/>
          </p:nvSpPr>
          <p:spPr>
            <a:xfrm>
              <a:off x="2315128" y="4439037"/>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6" name="正方形/長方形 35">
              <a:extLst>
                <a:ext uri="{FF2B5EF4-FFF2-40B4-BE49-F238E27FC236}">
                  <a16:creationId xmlns:a16="http://schemas.microsoft.com/office/drawing/2014/main" id="{EE15EC80-4E08-5A72-F931-8EE649A76058}"/>
                </a:ext>
              </a:extLst>
            </p:cNvPr>
            <p:cNvSpPr/>
            <p:nvPr/>
          </p:nvSpPr>
          <p:spPr>
            <a:xfrm>
              <a:off x="885284" y="5134884"/>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けんこうほけん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37" name="正方形/長方形 36">
              <a:extLst>
                <a:ext uri="{FF2B5EF4-FFF2-40B4-BE49-F238E27FC236}">
                  <a16:creationId xmlns:a16="http://schemas.microsoft.com/office/drawing/2014/main" id="{F6BF4008-D92E-BECA-6348-B5E12B8DDB5E}"/>
                </a:ext>
              </a:extLst>
            </p:cNvPr>
            <p:cNvSpPr/>
            <p:nvPr/>
          </p:nvSpPr>
          <p:spPr>
            <a:xfrm>
              <a:off x="2653726" y="5121263"/>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ねんきん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sp>
          <p:nvSpPr>
            <p:cNvPr id="38" name="正方形/長方形 37">
              <a:extLst>
                <a:ext uri="{FF2B5EF4-FFF2-40B4-BE49-F238E27FC236}">
                  <a16:creationId xmlns:a16="http://schemas.microsoft.com/office/drawing/2014/main" id="{D3E44D2B-6F4E-B8BF-396D-8F4AA56BC95B}"/>
                </a:ext>
              </a:extLst>
            </p:cNvPr>
            <p:cNvSpPr/>
            <p:nvPr/>
          </p:nvSpPr>
          <p:spPr>
            <a:xfrm>
              <a:off x="2052731" y="5640598"/>
              <a:ext cx="1487012"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CC3300"/>
                  </a:solidFill>
                  <a:latin typeface="Meiryo UI" panose="020B0604030504040204" pitchFamily="50" charset="-128"/>
                  <a:ea typeface="Meiryo UI" panose="020B0604030504040204" pitchFamily="50" charset="-128"/>
                  <a:cs typeface="ヒラギノ角ゴ ProN W6"/>
                </a:rPr>
                <a:t>しゃかいほけん</a:t>
              </a:r>
              <a:endParaRPr lang="en-US" altLang="ja-JP" sz="1100" b="1" dirty="0">
                <a:solidFill>
                  <a:srgbClr val="CC3300"/>
                </a:solidFill>
                <a:latin typeface="Meiryo UI" panose="020B0604030504040204" pitchFamily="50" charset="-128"/>
                <a:ea typeface="Meiryo UI" panose="020B0604030504040204" pitchFamily="50" charset="-128"/>
                <a:cs typeface="ヒラギノ角ゴ ProN W6"/>
              </a:endParaRPr>
            </a:p>
          </p:txBody>
        </p:sp>
      </p:grpSp>
      <p:grpSp>
        <p:nvGrpSpPr>
          <p:cNvPr id="39" name="グループ化 38">
            <a:extLst>
              <a:ext uri="{FF2B5EF4-FFF2-40B4-BE49-F238E27FC236}">
                <a16:creationId xmlns:a16="http://schemas.microsoft.com/office/drawing/2014/main" id="{D2A4557D-12DB-3C78-82BB-E63A1262A99B}"/>
              </a:ext>
            </a:extLst>
          </p:cNvPr>
          <p:cNvGrpSpPr/>
          <p:nvPr/>
        </p:nvGrpSpPr>
        <p:grpSpPr>
          <a:xfrm>
            <a:off x="4906697" y="4416253"/>
            <a:ext cx="4182396" cy="1560103"/>
            <a:chOff x="4906697" y="4416253"/>
            <a:chExt cx="4182396" cy="1560103"/>
          </a:xfrm>
        </p:grpSpPr>
        <p:sp>
          <p:nvSpPr>
            <p:cNvPr id="40" name="正方形/長方形 39">
              <a:extLst>
                <a:ext uri="{FF2B5EF4-FFF2-40B4-BE49-F238E27FC236}">
                  <a16:creationId xmlns:a16="http://schemas.microsoft.com/office/drawing/2014/main" id="{74969728-EC08-9139-4983-FC7B2B8B5A03}"/>
                </a:ext>
              </a:extLst>
            </p:cNvPr>
            <p:cNvSpPr/>
            <p:nvPr/>
          </p:nvSpPr>
          <p:spPr>
            <a:xfrm>
              <a:off x="6525294" y="4416253"/>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そな</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41" name="正方形/長方形 40">
              <a:extLst>
                <a:ext uri="{FF2B5EF4-FFF2-40B4-BE49-F238E27FC236}">
                  <a16:creationId xmlns:a16="http://schemas.microsoft.com/office/drawing/2014/main" id="{3B36F967-F950-9D0D-EE4B-609AF52D4789}"/>
                </a:ext>
              </a:extLst>
            </p:cNvPr>
            <p:cNvSpPr/>
            <p:nvPr/>
          </p:nvSpPr>
          <p:spPr>
            <a:xfrm>
              <a:off x="4906697" y="4417805"/>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tx1"/>
                  </a:solidFill>
                  <a:latin typeface="Meiryo UI" panose="020B0604030504040204" pitchFamily="50" charset="-128"/>
                  <a:ea typeface="Meiryo UI" panose="020B0604030504040204" pitchFamily="50" charset="-128"/>
                  <a:cs typeface="ヒラギノ角ゴ ProN W6"/>
                </a:rPr>
                <a:t>くに</a:t>
              </a:r>
              <a:endParaRPr lang="en-US" altLang="ja-JP" sz="1100" b="1"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42" name="正方形/長方形 41">
              <a:extLst>
                <a:ext uri="{FF2B5EF4-FFF2-40B4-BE49-F238E27FC236}">
                  <a16:creationId xmlns:a16="http://schemas.microsoft.com/office/drawing/2014/main" id="{1EE35E0E-AA04-A79C-C14D-986540CE8AB8}"/>
                </a:ext>
              </a:extLst>
            </p:cNvPr>
            <p:cNvSpPr/>
            <p:nvPr/>
          </p:nvSpPr>
          <p:spPr>
            <a:xfrm>
              <a:off x="5292821"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せいかつ</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3" name="正方形/長方形 42">
              <a:extLst>
                <a:ext uri="{FF2B5EF4-FFF2-40B4-BE49-F238E27FC236}">
                  <a16:creationId xmlns:a16="http://schemas.microsoft.com/office/drawing/2014/main" id="{DE990F27-7279-D513-DC06-DC2CE6CDD7D2}"/>
                </a:ext>
              </a:extLst>
            </p:cNvPr>
            <p:cNvSpPr/>
            <p:nvPr/>
          </p:nvSpPr>
          <p:spPr>
            <a:xfrm>
              <a:off x="6386385"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こま</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4" name="正方形/長方形 43">
              <a:extLst>
                <a:ext uri="{FF2B5EF4-FFF2-40B4-BE49-F238E27FC236}">
                  <a16:creationId xmlns:a16="http://schemas.microsoft.com/office/drawing/2014/main" id="{6D584576-E4AE-26E4-2123-772DEBB2FF1C}"/>
                </a:ext>
              </a:extLst>
            </p:cNvPr>
            <p:cNvSpPr/>
            <p:nvPr/>
          </p:nvSpPr>
          <p:spPr>
            <a:xfrm>
              <a:off x="8093127" y="5045319"/>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ひと</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sp>
          <p:nvSpPr>
            <p:cNvPr id="45" name="正方形/長方形 44">
              <a:extLst>
                <a:ext uri="{FF2B5EF4-FFF2-40B4-BE49-F238E27FC236}">
                  <a16:creationId xmlns:a16="http://schemas.microsoft.com/office/drawing/2014/main" id="{D349C100-82CC-7942-C777-C5BB69AA9915}"/>
                </a:ext>
              </a:extLst>
            </p:cNvPr>
            <p:cNvSpPr/>
            <p:nvPr/>
          </p:nvSpPr>
          <p:spPr>
            <a:xfrm>
              <a:off x="7114858" y="5555620"/>
              <a:ext cx="995966"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7030A0"/>
                  </a:solidFill>
                  <a:latin typeface="Meiryo UI" panose="020B0604030504040204" pitchFamily="50" charset="-128"/>
                  <a:ea typeface="Meiryo UI" panose="020B0604030504040204" pitchFamily="50" charset="-128"/>
                  <a:cs typeface="ヒラギノ角ゴ ProN W6"/>
                </a:rPr>
                <a:t>しえん</a:t>
              </a:r>
              <a:endParaRPr lang="en-US" altLang="ja-JP" sz="1100" b="1" dirty="0">
                <a:solidFill>
                  <a:srgbClr val="7030A0"/>
                </a:solidFill>
                <a:latin typeface="Meiryo UI" panose="020B0604030504040204" pitchFamily="50" charset="-128"/>
                <a:ea typeface="Meiryo UI" panose="020B0604030504040204" pitchFamily="50" charset="-128"/>
                <a:cs typeface="ヒラギノ角ゴ ProN W6"/>
              </a:endParaRPr>
            </a:p>
          </p:txBody>
        </p:sp>
      </p:grpSp>
      <p:sp>
        <p:nvSpPr>
          <p:cNvPr id="46" name="正方形/長方形 45">
            <a:extLst>
              <a:ext uri="{FF2B5EF4-FFF2-40B4-BE49-F238E27FC236}">
                <a16:creationId xmlns:a16="http://schemas.microsoft.com/office/drawing/2014/main" id="{7C85C8D6-5BCD-EB28-3146-F1B59AACB5B8}"/>
              </a:ext>
            </a:extLst>
          </p:cNvPr>
          <p:cNvSpPr/>
          <p:nvPr/>
        </p:nvSpPr>
        <p:spPr>
          <a:xfrm>
            <a:off x="3580771" y="5884167"/>
            <a:ext cx="2294200" cy="677565"/>
          </a:xfrm>
          <a:prstGeom prst="rect">
            <a:avLst/>
          </a:prstGeom>
          <a:solidFill>
            <a:schemeClr val="tx2">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600"/>
              </a:spcBef>
              <a:spcAft>
                <a:spcPts val="600"/>
              </a:spcAft>
            </a:pPr>
            <a:endParaRPr lang="en-US" altLang="ja-JP" sz="300" b="1" dirty="0">
              <a:latin typeface="Meiryo UI" panose="020B0604030504040204" pitchFamily="50" charset="-128"/>
              <a:ea typeface="Meiryo UI" panose="020B0604030504040204" pitchFamily="50" charset="-128"/>
            </a:endParaRPr>
          </a:p>
          <a:p>
            <a:pPr algn="ctr">
              <a:spcBef>
                <a:spcPts val="600"/>
              </a:spcBef>
              <a:spcAft>
                <a:spcPts val="600"/>
              </a:spcAft>
            </a:pPr>
            <a:r>
              <a:rPr lang="ja-JP" altLang="en-US" sz="2400" b="1" dirty="0">
                <a:latin typeface="Meiryo UI" panose="020B0604030504040204" pitchFamily="50" charset="-128"/>
                <a:ea typeface="Meiryo UI" panose="020B0604030504040204" pitchFamily="50" charset="-128"/>
              </a:rPr>
              <a:t>社会保障制度</a:t>
            </a:r>
          </a:p>
        </p:txBody>
      </p:sp>
      <p:sp>
        <p:nvSpPr>
          <p:cNvPr id="47" name="正方形/長方形 46">
            <a:extLst>
              <a:ext uri="{FF2B5EF4-FFF2-40B4-BE49-F238E27FC236}">
                <a16:creationId xmlns:a16="http://schemas.microsoft.com/office/drawing/2014/main" id="{3D4C9DEE-62E9-9ADD-2AF9-F448D539FF44}"/>
              </a:ext>
            </a:extLst>
          </p:cNvPr>
          <p:cNvSpPr/>
          <p:nvPr/>
        </p:nvSpPr>
        <p:spPr>
          <a:xfrm>
            <a:off x="4009816" y="5844617"/>
            <a:ext cx="185084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chemeClr val="bg1"/>
                </a:solidFill>
                <a:latin typeface="Meiryo UI" panose="020B0604030504040204" pitchFamily="50" charset="-128"/>
                <a:ea typeface="Meiryo UI" panose="020B0604030504040204" pitchFamily="50" charset="-128"/>
                <a:cs typeface="ヒラギノ角ゴ ProN W6"/>
              </a:rPr>
              <a:t>しゃかいほしょうせいど</a:t>
            </a:r>
            <a:endParaRPr lang="en-US" altLang="ja-JP" sz="1100" b="1" dirty="0">
              <a:solidFill>
                <a:schemeClr val="bg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50958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298450" y="2571930"/>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①</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預貯金」と「民間保険」</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の違いは・・・</a:t>
            </a:r>
            <a:endPar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C2C119EE-4B9D-4E6F-ADCC-28751F739FDA}"/>
              </a:ext>
            </a:extLst>
          </p:cNvPr>
          <p:cNvSpPr>
            <a:spLocks noGrp="1"/>
          </p:cNvSpPr>
          <p:nvPr>
            <p:ph type="sldNum" sz="quarter" idx="12"/>
          </p:nvPr>
        </p:nvSpPr>
        <p:spPr/>
        <p:txBody>
          <a:bodyPr/>
          <a:lstStyle/>
          <a:p>
            <a:fld id="{E1D7E502-7D6F-49F2-8D91-33EB17385912}" type="slidenum">
              <a:rPr lang="ja-JP" altLang="en-US" smtClean="0"/>
              <a:pPr/>
              <a:t>33</a:t>
            </a:fld>
            <a:endParaRPr lang="ja-JP" altLang="en-US" dirty="0"/>
          </a:p>
        </p:txBody>
      </p:sp>
      <p:sp>
        <p:nvSpPr>
          <p:cNvPr id="3" name="正方形/長方形 2">
            <a:extLst>
              <a:ext uri="{FF2B5EF4-FFF2-40B4-BE49-F238E27FC236}">
                <a16:creationId xmlns:a16="http://schemas.microsoft.com/office/drawing/2014/main" id="{5A33284F-0578-7555-E859-2CC3D157E9FD}"/>
              </a:ext>
            </a:extLst>
          </p:cNvPr>
          <p:cNvSpPr/>
          <p:nvPr/>
        </p:nvSpPr>
        <p:spPr bwMode="gray">
          <a:xfrm>
            <a:off x="2036023" y="2382254"/>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よちょきん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 name="正方形/長方形 3">
            <a:extLst>
              <a:ext uri="{FF2B5EF4-FFF2-40B4-BE49-F238E27FC236}">
                <a16:creationId xmlns:a16="http://schemas.microsoft.com/office/drawing/2014/main" id="{187993FB-940D-4B1D-E629-4F520F9BF7E0}"/>
              </a:ext>
            </a:extLst>
          </p:cNvPr>
          <p:cNvSpPr/>
          <p:nvPr/>
        </p:nvSpPr>
        <p:spPr bwMode="gray">
          <a:xfrm>
            <a:off x="5291414" y="2381964"/>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みんかんほけん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7" name="正方形/長方形 6">
            <a:extLst>
              <a:ext uri="{FF2B5EF4-FFF2-40B4-BE49-F238E27FC236}">
                <a16:creationId xmlns:a16="http://schemas.microsoft.com/office/drawing/2014/main" id="{823FC3E5-16B1-D322-85CC-33C7BDFF9D89}"/>
              </a:ext>
            </a:extLst>
          </p:cNvPr>
          <p:cNvSpPr/>
          <p:nvPr/>
        </p:nvSpPr>
        <p:spPr bwMode="gray">
          <a:xfrm>
            <a:off x="4769203" y="3190080"/>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ちが</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2039235360"/>
      </p:ext>
    </p:extLst>
  </p:cSld>
  <p:clrMapOvr>
    <a:masterClrMapping/>
  </p:clrMapOvr>
  <mc:AlternateContent xmlns:mc="http://schemas.openxmlformats.org/markup-compatibility/2006" xmlns:p14="http://schemas.microsoft.com/office/powerpoint/2010/main">
    <mc:Choice Requires="p14">
      <p:transition spd="slow" p14:dur="2000" advTm="11307"/>
    </mc:Choice>
    <mc:Fallback xmlns="">
      <p:transition spd="slow" advTm="11307"/>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graphicFrame>
        <p:nvGraphicFramePr>
          <p:cNvPr id="2" name="表 1"/>
          <p:cNvGraphicFramePr>
            <a:graphicFrameLocks noGrp="1"/>
          </p:cNvGraphicFramePr>
          <p:nvPr>
            <p:extLst>
              <p:ext uri="{D42A27DB-BD31-4B8C-83A1-F6EECF244321}">
                <p14:modId xmlns:p14="http://schemas.microsoft.com/office/powerpoint/2010/main" val="2373403341"/>
              </p:ext>
            </p:extLst>
          </p:nvPr>
        </p:nvGraphicFramePr>
        <p:xfrm>
          <a:off x="166256"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表 6"/>
          <p:cNvGraphicFramePr>
            <a:graphicFrameLocks noGrp="1"/>
          </p:cNvGraphicFramePr>
          <p:nvPr>
            <p:extLst>
              <p:ext uri="{D42A27DB-BD31-4B8C-83A1-F6EECF244321}">
                <p14:modId xmlns:p14="http://schemas.microsoft.com/office/powerpoint/2010/main" val="604732524"/>
              </p:ext>
            </p:extLst>
          </p:nvPr>
        </p:nvGraphicFramePr>
        <p:xfrm>
          <a:off x="4613369" y="1126084"/>
          <a:ext cx="4392000" cy="5320080"/>
        </p:xfrm>
        <a:graphic>
          <a:graphicData uri="http://schemas.openxmlformats.org/drawingml/2006/table">
            <a:tbl>
              <a:tblPr firstRow="1" bandRow="1">
                <a:tableStyleId>{2D5ABB26-0587-4C30-8999-92F81FD0307C}</a:tableStyleId>
              </a:tblPr>
              <a:tblGrid>
                <a:gridCol w="4392000">
                  <a:extLst>
                    <a:ext uri="{9D8B030D-6E8A-4147-A177-3AD203B41FA5}">
                      <a16:colId xmlns:a16="http://schemas.microsoft.com/office/drawing/2014/main" val="20000"/>
                    </a:ext>
                  </a:extLst>
                </a:gridCol>
              </a:tblGrid>
              <a:tr h="540000">
                <a:tc>
                  <a:txBody>
                    <a:bodyPr/>
                    <a:lstStyle/>
                    <a:p>
                      <a:pPr algn="ctr"/>
                      <a:r>
                        <a:rPr kumimoji="1" lang="ja-JP" altLang="en-US" sz="3600" b="1" i="0" dirty="0">
                          <a:solidFill>
                            <a:srgbClr val="339966"/>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4680000">
                <a:tc>
                  <a:txBody>
                    <a:bodyPr/>
                    <a:lstStyle/>
                    <a:p>
                      <a:pPr algn="ctr"/>
                      <a:endParaRPr kumimoji="1" lang="ja-JP" altLang="en-US" sz="2400" b="0" i="0" dirty="0">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bl>
          </a:graphicData>
        </a:graphic>
      </p:graphicFrame>
      <p:pic>
        <p:nvPicPr>
          <p:cNvPr id="4" name="図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990764" y="2966349"/>
            <a:ext cx="1416466" cy="1864921"/>
          </a:xfrm>
          <a:prstGeom prst="rect">
            <a:avLst/>
          </a:prstGeom>
        </p:spPr>
      </p:pic>
      <p:grpSp>
        <p:nvGrpSpPr>
          <p:cNvPr id="3" name="グループ化 2">
            <a:extLst>
              <a:ext uri="{FF2B5EF4-FFF2-40B4-BE49-F238E27FC236}">
                <a16:creationId xmlns:a16="http://schemas.microsoft.com/office/drawing/2014/main" id="{DD87005F-84A3-4D29-84E1-C195FF18E3A9}"/>
              </a:ext>
            </a:extLst>
          </p:cNvPr>
          <p:cNvGrpSpPr/>
          <p:nvPr/>
        </p:nvGrpSpPr>
        <p:grpSpPr>
          <a:xfrm>
            <a:off x="1465688" y="2558439"/>
            <a:ext cx="1597813" cy="914705"/>
            <a:chOff x="1465688" y="2558439"/>
            <a:chExt cx="1597813" cy="914705"/>
          </a:xfrm>
        </p:grpSpPr>
        <p:sp>
          <p:nvSpPr>
            <p:cNvPr id="11" name="右矢印 10"/>
            <p:cNvSpPr/>
            <p:nvPr/>
          </p:nvSpPr>
          <p:spPr bwMode="black">
            <a:xfrm rot="1058399">
              <a:off x="1465688" y="2558439"/>
              <a:ext cx="1597813" cy="914705"/>
            </a:xfrm>
            <a:prstGeom prst="rightArrow">
              <a:avLst>
                <a:gd name="adj1" fmla="val 50000"/>
                <a:gd name="adj2" fmla="val 60917"/>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bwMode="white">
            <a:xfrm rot="1159575">
              <a:off x="1496336" y="2831976"/>
              <a:ext cx="1409360" cy="369332"/>
            </a:xfrm>
            <a:prstGeom prst="rect">
              <a:avLst/>
            </a:prstGeom>
            <a:noFill/>
          </p:spPr>
          <p:txBody>
            <a:bodyPr wrap="non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お金を預ける</a:t>
              </a:r>
            </a:p>
          </p:txBody>
        </p:sp>
      </p:grpSp>
      <p:grpSp>
        <p:nvGrpSpPr>
          <p:cNvPr id="8" name="グループ化 7">
            <a:extLst>
              <a:ext uri="{FF2B5EF4-FFF2-40B4-BE49-F238E27FC236}">
                <a16:creationId xmlns:a16="http://schemas.microsoft.com/office/drawing/2014/main" id="{FCA42698-CEB6-4FD1-8B4C-5EEC0BD8235B}"/>
              </a:ext>
            </a:extLst>
          </p:cNvPr>
          <p:cNvGrpSpPr/>
          <p:nvPr/>
        </p:nvGrpSpPr>
        <p:grpSpPr>
          <a:xfrm>
            <a:off x="1428601" y="4493423"/>
            <a:ext cx="1761318" cy="929642"/>
            <a:chOff x="1428601" y="4493423"/>
            <a:chExt cx="1761318" cy="929642"/>
          </a:xfrm>
        </p:grpSpPr>
        <p:sp>
          <p:nvSpPr>
            <p:cNvPr id="13" name="右矢印 12"/>
            <p:cNvSpPr/>
            <p:nvPr/>
          </p:nvSpPr>
          <p:spPr bwMode="gray">
            <a:xfrm rot="9417149">
              <a:off x="1428601" y="4493423"/>
              <a:ext cx="1702313" cy="929642"/>
            </a:xfrm>
            <a:prstGeom prst="rightArrow">
              <a:avLst>
                <a:gd name="adj1" fmla="val 50000"/>
                <a:gd name="adj2" fmla="val 65335"/>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bwMode="white">
            <a:xfrm rot="20185190">
              <a:off x="1560947" y="4720834"/>
              <a:ext cx="1628972" cy="369332"/>
            </a:xfrm>
            <a:prstGeom prst="rect">
              <a:avLst/>
            </a:prstGeom>
            <a:noFill/>
          </p:spPr>
          <p:txBody>
            <a:bodyPr wrap="square" rtlCol="0">
              <a:spAutoFit/>
            </a:bodyPr>
            <a:lstStyle/>
            <a:p>
              <a:r>
                <a:rPr kumimoji="1" lang="ja-JP" altLang="en-US" b="1" dirty="0">
                  <a:solidFill>
                    <a:schemeClr val="bg1"/>
                  </a:solidFill>
                  <a:latin typeface="Meiryo UI" panose="020B0604030504040204" pitchFamily="50" charset="-128"/>
                  <a:ea typeface="Meiryo UI" panose="020B0604030504040204" pitchFamily="50" charset="-128"/>
                  <a:cs typeface="ヒラギノ角ゴ Pro W6"/>
                </a:rPr>
                <a:t>お金を引き出す</a:t>
              </a:r>
            </a:p>
          </p:txBody>
        </p:sp>
      </p:grpSp>
      <p:pic>
        <p:nvPicPr>
          <p:cNvPr id="16" name="図 1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45999" y="4364576"/>
            <a:ext cx="1155920" cy="1147960"/>
          </a:xfrm>
          <a:prstGeom prst="rect">
            <a:avLst/>
          </a:prstGeom>
        </p:spPr>
      </p:pic>
      <p:grpSp>
        <p:nvGrpSpPr>
          <p:cNvPr id="12" name="グループ化 11">
            <a:extLst>
              <a:ext uri="{FF2B5EF4-FFF2-40B4-BE49-F238E27FC236}">
                <a16:creationId xmlns:a16="http://schemas.microsoft.com/office/drawing/2014/main" id="{DB7A5267-F399-47B5-AF71-DA3FBD3B88A0}"/>
              </a:ext>
            </a:extLst>
          </p:cNvPr>
          <p:cNvGrpSpPr/>
          <p:nvPr/>
        </p:nvGrpSpPr>
        <p:grpSpPr>
          <a:xfrm rot="21250923">
            <a:off x="5990055" y="4342785"/>
            <a:ext cx="1910884" cy="904066"/>
            <a:chOff x="6138786" y="4287654"/>
            <a:chExt cx="1910884" cy="767104"/>
          </a:xfrm>
        </p:grpSpPr>
        <p:sp>
          <p:nvSpPr>
            <p:cNvPr id="29" name="右矢印 28"/>
            <p:cNvSpPr/>
            <p:nvPr/>
          </p:nvSpPr>
          <p:spPr bwMode="gray">
            <a:xfrm rot="9998293">
              <a:off x="6138786" y="4287654"/>
              <a:ext cx="1783199" cy="767104"/>
            </a:xfrm>
            <a:prstGeom prst="rightArrow">
              <a:avLst>
                <a:gd name="adj1" fmla="val 51606"/>
                <a:gd name="adj2" fmla="val 73693"/>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0" name="テキスト ボックス 29"/>
            <p:cNvSpPr txBox="1"/>
            <p:nvPr/>
          </p:nvSpPr>
          <p:spPr bwMode="white">
            <a:xfrm rot="20766334">
              <a:off x="6340653" y="4396808"/>
              <a:ext cx="1709017" cy="496184"/>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受取る</a:t>
              </a:r>
            </a:p>
          </p:txBody>
        </p:sp>
      </p:grpSp>
      <p:pic>
        <p:nvPicPr>
          <p:cNvPr id="36" name="図 3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15345" y="3064346"/>
            <a:ext cx="1290024" cy="1700486"/>
          </a:xfrm>
          <a:prstGeom prst="rect">
            <a:avLst/>
          </a:prstGeom>
        </p:spPr>
      </p:pic>
      <p:pic>
        <p:nvPicPr>
          <p:cNvPr id="40" name="図 39">
            <a:extLst>
              <a:ext uri="{FF2B5EF4-FFF2-40B4-BE49-F238E27FC236}">
                <a16:creationId xmlns:a16="http://schemas.microsoft.com/office/drawing/2014/main" id="{8C5B53C5-F932-43AA-B06B-04FDE4C05509}"/>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43775" y="1822293"/>
            <a:ext cx="1254450" cy="1644395"/>
          </a:xfrm>
          <a:prstGeom prst="rect">
            <a:avLst/>
          </a:prstGeom>
        </p:spPr>
      </p:pic>
      <p:pic>
        <p:nvPicPr>
          <p:cNvPr id="42" name="図 41">
            <a:extLst>
              <a:ext uri="{FF2B5EF4-FFF2-40B4-BE49-F238E27FC236}">
                <a16:creationId xmlns:a16="http://schemas.microsoft.com/office/drawing/2014/main" id="{F03410FD-006D-47DE-AA66-46CE7A25C5A9}"/>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583515" y="5220760"/>
            <a:ext cx="1129112" cy="1121338"/>
          </a:xfrm>
          <a:prstGeom prst="rect">
            <a:avLst/>
          </a:prstGeom>
        </p:spPr>
      </p:pic>
      <p:pic>
        <p:nvPicPr>
          <p:cNvPr id="43" name="図 42">
            <a:extLst>
              <a:ext uri="{FF2B5EF4-FFF2-40B4-BE49-F238E27FC236}">
                <a16:creationId xmlns:a16="http://schemas.microsoft.com/office/drawing/2014/main" id="{64FA26A2-32B7-44A6-860C-86AEF571F5B2}"/>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602617" y="4361684"/>
            <a:ext cx="1053377" cy="977867"/>
          </a:xfrm>
          <a:prstGeom prst="rect">
            <a:avLst/>
          </a:prstGeom>
        </p:spPr>
      </p:pic>
      <p:pic>
        <p:nvPicPr>
          <p:cNvPr id="31" name="図 30" descr="おもちゃ, 人形, 写真, 異なる が含まれている画像&#10;&#10;自動的に生成された説明">
            <a:extLst>
              <a:ext uri="{FF2B5EF4-FFF2-40B4-BE49-F238E27FC236}">
                <a16:creationId xmlns:a16="http://schemas.microsoft.com/office/drawing/2014/main" id="{249EBBCF-A1D3-454F-B37F-2E38DF5970EA}"/>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742679" y="1929288"/>
            <a:ext cx="1661881" cy="1416461"/>
          </a:xfrm>
          <a:prstGeom prst="rect">
            <a:avLst/>
          </a:prstGeom>
        </p:spPr>
      </p:pic>
      <p:grpSp>
        <p:nvGrpSpPr>
          <p:cNvPr id="9" name="グループ化 8">
            <a:extLst>
              <a:ext uri="{FF2B5EF4-FFF2-40B4-BE49-F238E27FC236}">
                <a16:creationId xmlns:a16="http://schemas.microsoft.com/office/drawing/2014/main" id="{B0E6FE43-E5C6-4272-8715-89914B21C67C}"/>
              </a:ext>
            </a:extLst>
          </p:cNvPr>
          <p:cNvGrpSpPr/>
          <p:nvPr/>
        </p:nvGrpSpPr>
        <p:grpSpPr>
          <a:xfrm>
            <a:off x="6162685" y="2860509"/>
            <a:ext cx="1673736" cy="823030"/>
            <a:chOff x="6222848" y="3002696"/>
            <a:chExt cx="1673736" cy="823030"/>
          </a:xfrm>
        </p:grpSpPr>
        <p:sp>
          <p:nvSpPr>
            <p:cNvPr id="27" name="右矢印 26"/>
            <p:cNvSpPr/>
            <p:nvPr/>
          </p:nvSpPr>
          <p:spPr bwMode="black">
            <a:xfrm rot="1218939">
              <a:off x="6348977" y="3002696"/>
              <a:ext cx="1547607" cy="823030"/>
            </a:xfrm>
            <a:prstGeom prst="rightArrow">
              <a:avLst>
                <a:gd name="adj1" fmla="val 59133"/>
                <a:gd name="adj2" fmla="val 51299"/>
              </a:avLst>
            </a:prstGeom>
            <a:solidFill>
              <a:schemeClr val="accent5"/>
            </a:solidFill>
            <a:ln w="31750">
              <a:solidFill>
                <a:schemeClr val="accent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bwMode="white">
            <a:xfrm rot="1272866">
              <a:off x="6222848" y="3131726"/>
              <a:ext cx="1667244" cy="584775"/>
            </a:xfrm>
            <a:prstGeom prst="rect">
              <a:avLst/>
            </a:prstGeom>
            <a:noFill/>
          </p:spPr>
          <p:txBody>
            <a:bodyPr wrap="square" rtlCol="0">
              <a:spAutoFit/>
            </a:bodyPr>
            <a:lstStyle/>
            <a:p>
              <a:pPr algn="ct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お金</a:t>
              </a:r>
              <a:r>
                <a:rPr kumimoji="1"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保険料</a:t>
              </a:r>
              <a:r>
                <a:rPr lang="en-US" altLang="ja-JP" sz="1600" b="1" dirty="0">
                  <a:solidFill>
                    <a:schemeClr val="bg1"/>
                  </a:solidFill>
                  <a:latin typeface="Meiryo UI" panose="020B0604030504040204" pitchFamily="50" charset="-128"/>
                  <a:ea typeface="Meiryo UI" panose="020B0604030504040204" pitchFamily="50" charset="-128"/>
                  <a:cs typeface="ヒラギノ角ゴ Pro W6"/>
                </a:rPr>
                <a:t>)</a:t>
              </a:r>
              <a:r>
                <a:rPr lang="ja-JP" altLang="en-US" sz="1600" b="1" dirty="0">
                  <a:solidFill>
                    <a:schemeClr val="bg1"/>
                  </a:solidFill>
                  <a:latin typeface="Meiryo UI" panose="020B0604030504040204" pitchFamily="50" charset="-128"/>
                  <a:ea typeface="Meiryo UI" panose="020B0604030504040204" pitchFamily="50" charset="-128"/>
                  <a:cs typeface="ヒラギノ角ゴ Pro W6"/>
                </a:rPr>
                <a:t>を</a:t>
              </a:r>
              <a:r>
                <a:rPr kumimoji="1" lang="ja-JP" altLang="en-US" sz="1600" b="1" dirty="0">
                  <a:solidFill>
                    <a:schemeClr val="bg1"/>
                  </a:solidFill>
                  <a:latin typeface="Meiryo UI" panose="020B0604030504040204" pitchFamily="50" charset="-128"/>
                  <a:ea typeface="Meiryo UI" panose="020B0604030504040204" pitchFamily="50" charset="-128"/>
                  <a:cs typeface="ヒラギノ角ゴ Pro W6"/>
                </a:rPr>
                <a:t>支払う</a:t>
              </a:r>
            </a:p>
          </p:txBody>
        </p:sp>
      </p:grpSp>
      <p:pic>
        <p:nvPicPr>
          <p:cNvPr id="5" name="図 4">
            <a:extLst>
              <a:ext uri="{FF2B5EF4-FFF2-40B4-BE49-F238E27FC236}">
                <a16:creationId xmlns:a16="http://schemas.microsoft.com/office/drawing/2014/main" id="{74D2F650-1CBA-4897-95B7-A14BC14B5AA2}"/>
              </a:ext>
            </a:extLst>
          </p:cNvPr>
          <p:cNvPicPr>
            <a:picLocks noChangeAspect="1"/>
          </p:cNvPicPr>
          <p:nvPr/>
        </p:nvPicPr>
        <p:blipFill>
          <a:blip r:embed="rId9"/>
          <a:stretch>
            <a:fillRect/>
          </a:stretch>
        </p:blipFill>
        <p:spPr>
          <a:xfrm>
            <a:off x="678628" y="3780667"/>
            <a:ext cx="1254450" cy="1014150"/>
          </a:xfrm>
          <a:prstGeom prst="rect">
            <a:avLst/>
          </a:prstGeom>
        </p:spPr>
      </p:pic>
      <p:pic>
        <p:nvPicPr>
          <p:cNvPr id="14" name="図 13"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10"/>
          <a:stretch>
            <a:fillRect/>
          </a:stretch>
        </p:blipFill>
        <p:spPr>
          <a:xfrm>
            <a:off x="649451" y="5304317"/>
            <a:ext cx="1119742" cy="805469"/>
          </a:xfrm>
          <a:prstGeom prst="rect">
            <a:avLst/>
          </a:prstGeom>
        </p:spPr>
      </p:pic>
      <p:sp>
        <p:nvSpPr>
          <p:cNvPr id="17" name="スライド番号プレースホルダー 16">
            <a:extLst>
              <a:ext uri="{FF2B5EF4-FFF2-40B4-BE49-F238E27FC236}">
                <a16:creationId xmlns:a16="http://schemas.microsoft.com/office/drawing/2014/main" id="{E1CE0CB0-29CA-4366-A2B6-9FCB84D9D2F0}"/>
              </a:ext>
            </a:extLst>
          </p:cNvPr>
          <p:cNvSpPr>
            <a:spLocks noGrp="1"/>
          </p:cNvSpPr>
          <p:nvPr>
            <p:ph type="sldNum" sz="quarter" idx="12"/>
          </p:nvPr>
        </p:nvSpPr>
        <p:spPr/>
        <p:txBody>
          <a:bodyPr/>
          <a:lstStyle/>
          <a:p>
            <a:fld id="{E1D7E502-7D6F-49F2-8D91-33EB17385912}" type="slidenum">
              <a:rPr lang="ja-JP" altLang="en-US" smtClean="0"/>
              <a:pPr/>
              <a:t>34</a:t>
            </a:fld>
            <a:endParaRPr lang="ja-JP" altLang="en-US" dirty="0"/>
          </a:p>
        </p:txBody>
      </p:sp>
      <p:pic>
        <p:nvPicPr>
          <p:cNvPr id="18" name="図 17" descr="ロゴ&#10;&#10;中程度の精度で自動的に生成された説明">
            <a:extLst>
              <a:ext uri="{FF2B5EF4-FFF2-40B4-BE49-F238E27FC236}">
                <a16:creationId xmlns:a16="http://schemas.microsoft.com/office/drawing/2014/main" id="{12A131C6-2B18-4626-6B6C-39CD27BF0131}"/>
              </a:ext>
            </a:extLst>
          </p:cNvPr>
          <p:cNvPicPr>
            <a:picLocks noChangeAspect="1"/>
          </p:cNvPicPr>
          <p:nvPr/>
        </p:nvPicPr>
        <p:blipFill>
          <a:blip r:embed="rId11"/>
          <a:stretch>
            <a:fillRect/>
          </a:stretch>
        </p:blipFill>
        <p:spPr>
          <a:xfrm>
            <a:off x="5573619" y="5278109"/>
            <a:ext cx="1243741" cy="782216"/>
          </a:xfrm>
          <a:prstGeom prst="rect">
            <a:avLst/>
          </a:prstGeom>
        </p:spPr>
      </p:pic>
      <p:sp>
        <p:nvSpPr>
          <p:cNvPr id="19" name="テキスト ボックス 18">
            <a:extLst>
              <a:ext uri="{FF2B5EF4-FFF2-40B4-BE49-F238E27FC236}">
                <a16:creationId xmlns:a16="http://schemas.microsoft.com/office/drawing/2014/main" id="{BFB877E4-58CC-F73D-17F2-AE058BC7E12D}"/>
              </a:ext>
            </a:extLst>
          </p:cNvPr>
          <p:cNvSpPr txBox="1"/>
          <p:nvPr/>
        </p:nvSpPr>
        <p:spPr>
          <a:xfrm>
            <a:off x="1794452" y="5550722"/>
            <a:ext cx="2032929"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お金が必要になると</a:t>
            </a:r>
          </a:p>
        </p:txBody>
      </p:sp>
      <p:sp>
        <p:nvSpPr>
          <p:cNvPr id="20" name="テキスト ボックス 19">
            <a:extLst>
              <a:ext uri="{FF2B5EF4-FFF2-40B4-BE49-F238E27FC236}">
                <a16:creationId xmlns:a16="http://schemas.microsoft.com/office/drawing/2014/main" id="{23F0F2E6-2D3B-401B-2B77-C11873474408}"/>
              </a:ext>
            </a:extLst>
          </p:cNvPr>
          <p:cNvSpPr txBox="1"/>
          <p:nvPr/>
        </p:nvSpPr>
        <p:spPr>
          <a:xfrm>
            <a:off x="6847214" y="5531625"/>
            <a:ext cx="1994457" cy="369332"/>
          </a:xfrm>
          <a:prstGeom prst="rect">
            <a:avLst/>
          </a:prstGeom>
          <a:noFill/>
        </p:spPr>
        <p:txBody>
          <a:bodyPr wrap="none" rtlCol="0">
            <a:spAutoFit/>
          </a:bodyPr>
          <a:lstStyle/>
          <a:p>
            <a:r>
              <a:rPr kumimoji="1" lang="ja-JP" altLang="en-US" b="1" dirty="0">
                <a:latin typeface="Meiryo UI" panose="020B0604030504040204" pitchFamily="50" charset="-128"/>
                <a:ea typeface="Meiryo UI" panose="020B0604030504040204" pitchFamily="50" charset="-128"/>
              </a:rPr>
              <a:t>リスクの起きた人が</a:t>
            </a:r>
          </a:p>
        </p:txBody>
      </p:sp>
      <p:sp>
        <p:nvSpPr>
          <p:cNvPr id="21" name="正方形/長方形 20">
            <a:extLst>
              <a:ext uri="{FF2B5EF4-FFF2-40B4-BE49-F238E27FC236}">
                <a16:creationId xmlns:a16="http://schemas.microsoft.com/office/drawing/2014/main" id="{DA9E8EF9-07A5-473D-D038-A3E6303F9BC0}"/>
              </a:ext>
            </a:extLst>
          </p:cNvPr>
          <p:cNvSpPr/>
          <p:nvPr/>
        </p:nvSpPr>
        <p:spPr>
          <a:xfrm>
            <a:off x="765301" y="-5617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22" name="正方形/長方形 21">
            <a:extLst>
              <a:ext uri="{FF2B5EF4-FFF2-40B4-BE49-F238E27FC236}">
                <a16:creationId xmlns:a16="http://schemas.microsoft.com/office/drawing/2014/main" id="{837C27CC-87A9-219C-E3EC-47C57EAE9A71}"/>
              </a:ext>
            </a:extLst>
          </p:cNvPr>
          <p:cNvSpPr/>
          <p:nvPr/>
        </p:nvSpPr>
        <p:spPr>
          <a:xfrm>
            <a:off x="2696401" y="-4314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23" name="正方形/長方形 22">
            <a:extLst>
              <a:ext uri="{FF2B5EF4-FFF2-40B4-BE49-F238E27FC236}">
                <a16:creationId xmlns:a16="http://schemas.microsoft.com/office/drawing/2014/main" id="{3A83F63B-D598-2F3B-DC06-105F9B9B18A4}"/>
              </a:ext>
            </a:extLst>
          </p:cNvPr>
          <p:cNvSpPr/>
          <p:nvPr/>
        </p:nvSpPr>
        <p:spPr>
          <a:xfrm>
            <a:off x="4291834" y="-4639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24" name="正方形/長方形 23">
            <a:extLst>
              <a:ext uri="{FF2B5EF4-FFF2-40B4-BE49-F238E27FC236}">
                <a16:creationId xmlns:a16="http://schemas.microsoft.com/office/drawing/2014/main" id="{7EFD2A33-F97F-66E2-1A39-15886AB5F5EF}"/>
              </a:ext>
            </a:extLst>
          </p:cNvPr>
          <p:cNvSpPr/>
          <p:nvPr/>
        </p:nvSpPr>
        <p:spPr>
          <a:xfrm>
            <a:off x="1728387" y="99169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25" name="正方形/長方形 24">
            <a:extLst>
              <a:ext uri="{FF2B5EF4-FFF2-40B4-BE49-F238E27FC236}">
                <a16:creationId xmlns:a16="http://schemas.microsoft.com/office/drawing/2014/main" id="{9B04989E-70AA-7CCB-7761-640543446FE8}"/>
              </a:ext>
            </a:extLst>
          </p:cNvPr>
          <p:cNvSpPr/>
          <p:nvPr/>
        </p:nvSpPr>
        <p:spPr>
          <a:xfrm>
            <a:off x="6018282" y="1004563"/>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26" name="正方形/長方形 25">
            <a:extLst>
              <a:ext uri="{FF2B5EF4-FFF2-40B4-BE49-F238E27FC236}">
                <a16:creationId xmlns:a16="http://schemas.microsoft.com/office/drawing/2014/main" id="{9E60BBDD-6EF9-F126-FA47-48AE416AB6BB}"/>
              </a:ext>
            </a:extLst>
          </p:cNvPr>
          <p:cNvSpPr/>
          <p:nvPr/>
        </p:nvSpPr>
        <p:spPr>
          <a:xfrm rot="1047104">
            <a:off x="1775813" y="2401467"/>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かね</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FAD86ABC-0701-43CF-4FCB-6EA921D5FD02}"/>
              </a:ext>
            </a:extLst>
          </p:cNvPr>
          <p:cNvSpPr/>
          <p:nvPr/>
        </p:nvSpPr>
        <p:spPr>
          <a:xfrm rot="1026319">
            <a:off x="2059525" y="2547906"/>
            <a:ext cx="72164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あず</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42CEFBE4-D4CB-AA94-83A4-74063ED141D4}"/>
              </a:ext>
            </a:extLst>
          </p:cNvPr>
          <p:cNvSpPr/>
          <p:nvPr/>
        </p:nvSpPr>
        <p:spPr>
          <a:xfrm rot="20243044">
            <a:off x="1794285" y="4525691"/>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かね</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4BAA0277-3395-6809-5745-3247FADE0CAF}"/>
              </a:ext>
            </a:extLst>
          </p:cNvPr>
          <p:cNvSpPr/>
          <p:nvPr/>
        </p:nvSpPr>
        <p:spPr>
          <a:xfrm rot="20182880">
            <a:off x="2419581" y="4279467"/>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だ</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250AF65D-B16C-8B01-1088-22B32D9AB131}"/>
              </a:ext>
            </a:extLst>
          </p:cNvPr>
          <p:cNvSpPr/>
          <p:nvPr/>
        </p:nvSpPr>
        <p:spPr>
          <a:xfrm rot="20221235">
            <a:off x="2061578" y="4426853"/>
            <a:ext cx="42006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ひ</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B64E03CE-6FF3-D5A0-CC26-0DAE4E4BF1AF}"/>
              </a:ext>
            </a:extLst>
          </p:cNvPr>
          <p:cNvSpPr/>
          <p:nvPr/>
        </p:nvSpPr>
        <p:spPr>
          <a:xfrm>
            <a:off x="3268484" y="3010711"/>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ぎんこう</a:t>
            </a:r>
            <a:endParaRPr kumimoji="1" lang="ja-JP" altLang="en-US" sz="600" dirty="0">
              <a:solidFill>
                <a:schemeClr val="tx1"/>
              </a:solidFill>
            </a:endParaRPr>
          </a:p>
        </p:txBody>
      </p:sp>
      <p:sp>
        <p:nvSpPr>
          <p:cNvPr id="39" name="正方形/長方形 38">
            <a:extLst>
              <a:ext uri="{FF2B5EF4-FFF2-40B4-BE49-F238E27FC236}">
                <a16:creationId xmlns:a16="http://schemas.microsoft.com/office/drawing/2014/main" id="{B83FA010-3A9E-EAB9-017F-97441DDA5F60}"/>
              </a:ext>
            </a:extLst>
          </p:cNvPr>
          <p:cNvSpPr/>
          <p:nvPr/>
        </p:nvSpPr>
        <p:spPr>
          <a:xfrm>
            <a:off x="1776327" y="53990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050" dirty="0">
              <a:solidFill>
                <a:schemeClr val="tx1"/>
              </a:solidFill>
            </a:endParaRPr>
          </a:p>
        </p:txBody>
      </p:sp>
      <p:sp>
        <p:nvSpPr>
          <p:cNvPr id="41" name="正方形/長方形 40">
            <a:extLst>
              <a:ext uri="{FF2B5EF4-FFF2-40B4-BE49-F238E27FC236}">
                <a16:creationId xmlns:a16="http://schemas.microsoft.com/office/drawing/2014/main" id="{9B5A8F57-EB35-7B05-4A33-7340213EDCB4}"/>
              </a:ext>
            </a:extLst>
          </p:cNvPr>
          <p:cNvSpPr/>
          <p:nvPr/>
        </p:nvSpPr>
        <p:spPr>
          <a:xfrm>
            <a:off x="2361678" y="53990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ひつよう</a:t>
            </a:r>
            <a:endParaRPr kumimoji="1" lang="ja-JP" altLang="en-US" sz="1050" dirty="0">
              <a:solidFill>
                <a:schemeClr val="tx1"/>
              </a:solidFill>
            </a:endParaRPr>
          </a:p>
        </p:txBody>
      </p:sp>
      <p:sp>
        <p:nvSpPr>
          <p:cNvPr id="45" name="正方形/長方形 44">
            <a:extLst>
              <a:ext uri="{FF2B5EF4-FFF2-40B4-BE49-F238E27FC236}">
                <a16:creationId xmlns:a16="http://schemas.microsoft.com/office/drawing/2014/main" id="{2B610C18-4991-89A8-36E5-CA2F7ACC2286}"/>
              </a:ext>
            </a:extLst>
          </p:cNvPr>
          <p:cNvSpPr/>
          <p:nvPr/>
        </p:nvSpPr>
        <p:spPr>
          <a:xfrm rot="1212742">
            <a:off x="6787945" y="2816772"/>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ほけんりょう</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46" name="正方形/長方形 45">
            <a:extLst>
              <a:ext uri="{FF2B5EF4-FFF2-40B4-BE49-F238E27FC236}">
                <a16:creationId xmlns:a16="http://schemas.microsoft.com/office/drawing/2014/main" id="{F8D5CB03-5332-71D9-9A81-4CE6D06D6C20}"/>
              </a:ext>
            </a:extLst>
          </p:cNvPr>
          <p:cNvSpPr/>
          <p:nvPr/>
        </p:nvSpPr>
        <p:spPr>
          <a:xfrm rot="1212742">
            <a:off x="6296552" y="2632906"/>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かね</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47" name="正方形/長方形 46">
            <a:extLst>
              <a:ext uri="{FF2B5EF4-FFF2-40B4-BE49-F238E27FC236}">
                <a16:creationId xmlns:a16="http://schemas.microsoft.com/office/drawing/2014/main" id="{6A3EA670-68A9-00F0-AF9C-2F1541705463}"/>
              </a:ext>
            </a:extLst>
          </p:cNvPr>
          <p:cNvSpPr/>
          <p:nvPr/>
        </p:nvSpPr>
        <p:spPr>
          <a:xfrm rot="20419839">
            <a:off x="6586638" y="4242543"/>
            <a:ext cx="88303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ほけんきん</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FD1128F1-7374-64FB-5A61-28407F4BF7F2}"/>
              </a:ext>
            </a:extLst>
          </p:cNvPr>
          <p:cNvSpPr/>
          <p:nvPr/>
        </p:nvSpPr>
        <p:spPr>
          <a:xfrm rot="20476829">
            <a:off x="6473704" y="486371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うけと</a:t>
            </a:r>
            <a:endParaRPr kumimoji="1" lang="ja-JP" altLang="en-US" sz="600" dirty="0">
              <a:solidFill>
                <a:schemeClr val="tx1"/>
              </a:solidFill>
            </a:endParaRPr>
          </a:p>
        </p:txBody>
      </p:sp>
      <p:sp>
        <p:nvSpPr>
          <p:cNvPr id="49" name="正方形/長方形 48">
            <a:extLst>
              <a:ext uri="{FF2B5EF4-FFF2-40B4-BE49-F238E27FC236}">
                <a16:creationId xmlns:a16="http://schemas.microsoft.com/office/drawing/2014/main" id="{4345FCE8-AAE1-0C9F-6610-D5B648864169}"/>
              </a:ext>
            </a:extLst>
          </p:cNvPr>
          <p:cNvSpPr/>
          <p:nvPr/>
        </p:nvSpPr>
        <p:spPr>
          <a:xfrm rot="20243044">
            <a:off x="6416142" y="4378799"/>
            <a:ext cx="49385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600" dirty="0">
                <a:solidFill>
                  <a:schemeClr val="tx1"/>
                </a:solidFill>
                <a:latin typeface="BIZ UDPゴシック" panose="020B0400000000000000" pitchFamily="50" charset="-128"/>
                <a:ea typeface="BIZ UDPゴシック" panose="020B0400000000000000" pitchFamily="50" charset="-128"/>
              </a:rPr>
              <a:t>かね</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50" name="正方形/長方形 49">
            <a:extLst>
              <a:ext uri="{FF2B5EF4-FFF2-40B4-BE49-F238E27FC236}">
                <a16:creationId xmlns:a16="http://schemas.microsoft.com/office/drawing/2014/main" id="{BD5F717C-2C55-EF0C-65DE-69804BCA3D00}"/>
              </a:ext>
            </a:extLst>
          </p:cNvPr>
          <p:cNvSpPr/>
          <p:nvPr/>
        </p:nvSpPr>
        <p:spPr>
          <a:xfrm>
            <a:off x="7896303" y="3015790"/>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6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600" dirty="0">
              <a:solidFill>
                <a:schemeClr val="tx1"/>
              </a:solidFill>
            </a:endParaRPr>
          </a:p>
        </p:txBody>
      </p:sp>
      <p:sp>
        <p:nvSpPr>
          <p:cNvPr id="51" name="正方形/長方形 50">
            <a:extLst>
              <a:ext uri="{FF2B5EF4-FFF2-40B4-BE49-F238E27FC236}">
                <a16:creationId xmlns:a16="http://schemas.microsoft.com/office/drawing/2014/main" id="{AF4BD088-377A-C8FB-02B4-80E4E83B5239}"/>
              </a:ext>
            </a:extLst>
          </p:cNvPr>
          <p:cNvSpPr/>
          <p:nvPr/>
        </p:nvSpPr>
        <p:spPr>
          <a:xfrm>
            <a:off x="4982953" y="3198113"/>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7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700" dirty="0">
              <a:solidFill>
                <a:schemeClr val="tx1"/>
              </a:solidFill>
            </a:endParaRPr>
          </a:p>
        </p:txBody>
      </p:sp>
      <p:sp>
        <p:nvSpPr>
          <p:cNvPr id="52" name="正方形/長方形 51">
            <a:extLst>
              <a:ext uri="{FF2B5EF4-FFF2-40B4-BE49-F238E27FC236}">
                <a16:creationId xmlns:a16="http://schemas.microsoft.com/office/drawing/2014/main" id="{EE37D570-E893-7BD4-ABCE-5C159AB8EAEF}"/>
              </a:ext>
            </a:extLst>
          </p:cNvPr>
          <p:cNvSpPr/>
          <p:nvPr/>
        </p:nvSpPr>
        <p:spPr>
          <a:xfrm>
            <a:off x="7611300" y="5382514"/>
            <a:ext cx="1008000" cy="304850"/>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900" dirty="0">
                <a:solidFill>
                  <a:schemeClr val="tx1"/>
                </a:solidFill>
                <a:latin typeface="BIZ UDPゴシック" panose="020B0400000000000000" pitchFamily="50" charset="-128"/>
                <a:ea typeface="BIZ UDPゴシック" panose="020B0400000000000000" pitchFamily="50" charset="-128"/>
              </a:rPr>
              <a:t>お　　　　　　ひと</a:t>
            </a:r>
            <a:endParaRPr kumimoji="1" lang="ja-JP" altLang="en-US" sz="1050" dirty="0">
              <a:solidFill>
                <a:schemeClr val="tx1"/>
              </a:solidFill>
            </a:endParaRPr>
          </a:p>
        </p:txBody>
      </p:sp>
    </p:spTree>
    <p:extLst>
      <p:ext uri="{BB962C8B-B14F-4D97-AF65-F5344CB8AC3E}">
        <p14:creationId xmlns:p14="http://schemas.microsoft.com/office/powerpoint/2010/main" val="3283139634"/>
      </p:ext>
    </p:extLst>
  </p:cSld>
  <p:clrMapOvr>
    <a:masterClrMapping/>
  </p:clrMapOvr>
  <mc:AlternateContent xmlns:mc="http://schemas.openxmlformats.org/markup-compatibility/2006" xmlns:p14="http://schemas.microsoft.com/office/powerpoint/2010/main">
    <mc:Choice Requires="p14">
      <p:transition spd="slow" p14:dur="2000" advTm="8259"/>
    </mc:Choice>
    <mc:Fallback xmlns="">
      <p:transition spd="slow" advTm="8259"/>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aphicFrame>
        <p:nvGraphicFramePr>
          <p:cNvPr id="7" name="表 6"/>
          <p:cNvGraphicFramePr>
            <a:graphicFrameLocks noGrp="1"/>
          </p:cNvGraphicFramePr>
          <p:nvPr>
            <p:extLst>
              <p:ext uri="{D42A27DB-BD31-4B8C-83A1-F6EECF244321}">
                <p14:modId xmlns:p14="http://schemas.microsoft.com/office/powerpoint/2010/main" val="646044071"/>
              </p:ext>
            </p:extLst>
          </p:nvPr>
        </p:nvGraphicFramePr>
        <p:xfrm>
          <a:off x="265989" y="786703"/>
          <a:ext cx="4286974" cy="5625039"/>
        </p:xfrm>
        <a:graphic>
          <a:graphicData uri="http://schemas.openxmlformats.org/drawingml/2006/table">
            <a:tbl>
              <a:tblPr firstRow="1" bandRow="1">
                <a:tableStyleId>{2D5ABB26-0587-4C30-8999-92F81FD0307C}</a:tableStyleId>
              </a:tblPr>
              <a:tblGrid>
                <a:gridCol w="4286974">
                  <a:extLst>
                    <a:ext uri="{9D8B030D-6E8A-4147-A177-3AD203B41FA5}">
                      <a16:colId xmlns:a16="http://schemas.microsoft.com/office/drawing/2014/main" val="20000"/>
                    </a:ext>
                  </a:extLst>
                </a:gridCol>
              </a:tblGrid>
              <a:tr h="83331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9314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1"/>
                  </a:ext>
                </a:extLst>
              </a:tr>
              <a:tr h="1860261">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4"/>
                  </a:ext>
                </a:extLst>
              </a:tr>
            </a:tbl>
          </a:graphicData>
        </a:graphic>
      </p:graphicFrame>
      <p:graphicFrame>
        <p:nvGraphicFramePr>
          <p:cNvPr id="12" name="表 11"/>
          <p:cNvGraphicFramePr>
            <a:graphicFrameLocks noGrp="1"/>
          </p:cNvGraphicFramePr>
          <p:nvPr>
            <p:extLst>
              <p:ext uri="{D42A27DB-BD31-4B8C-83A1-F6EECF244321}">
                <p14:modId xmlns:p14="http://schemas.microsoft.com/office/powerpoint/2010/main" val="3335305160"/>
              </p:ext>
            </p:extLst>
          </p:nvPr>
        </p:nvGraphicFramePr>
        <p:xfrm>
          <a:off x="4637925" y="786702"/>
          <a:ext cx="4430730" cy="5625040"/>
        </p:xfrm>
        <a:graphic>
          <a:graphicData uri="http://schemas.openxmlformats.org/drawingml/2006/table">
            <a:tbl>
              <a:tblPr firstRow="1" bandRow="1">
                <a:tableStyleId>{2D5ABB26-0587-4C30-8999-92F81FD0307C}</a:tableStyleId>
              </a:tblPr>
              <a:tblGrid>
                <a:gridCol w="4430730">
                  <a:extLst>
                    <a:ext uri="{9D8B030D-6E8A-4147-A177-3AD203B41FA5}">
                      <a16:colId xmlns:a16="http://schemas.microsoft.com/office/drawing/2014/main" val="20000"/>
                    </a:ext>
                  </a:extLst>
                </a:gridCol>
              </a:tblGrid>
              <a:tr h="831199">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924364">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1"/>
                  </a:ext>
                </a:extLst>
              </a:tr>
              <a:tr h="1869477">
                <a:tc>
                  <a:txBody>
                    <a:bodyPr/>
                    <a:lstStyle/>
                    <a:p>
                      <a:pPr algn="ctr"/>
                      <a:endParaRPr kumimoji="1" lang="ja-JP" altLang="en-US" sz="2400" b="0" i="0" dirty="0">
                        <a:solidFill>
                          <a:srgbClr val="000000"/>
                        </a:solidFill>
                        <a:latin typeface="ヒラギノ角ゴ Pro W6"/>
                        <a:ea typeface="ヒラギノ角ゴ Pro W6"/>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4"/>
                  </a:ext>
                </a:extLst>
              </a:tr>
            </a:tbl>
          </a:graphicData>
        </a:graphic>
      </p:graphicFrame>
      <p:graphicFrame>
        <p:nvGraphicFramePr>
          <p:cNvPr id="5" name="表 4"/>
          <p:cNvGraphicFramePr>
            <a:graphicFrameLocks noGrp="1"/>
          </p:cNvGraphicFramePr>
          <p:nvPr>
            <p:extLst>
              <p:ext uri="{D42A27DB-BD31-4B8C-83A1-F6EECF244321}">
                <p14:modId xmlns:p14="http://schemas.microsoft.com/office/powerpoint/2010/main" val="116451220"/>
              </p:ext>
            </p:extLst>
          </p:nvPr>
        </p:nvGraphicFramePr>
        <p:xfrm>
          <a:off x="302012" y="4614826"/>
          <a:ext cx="985833" cy="404585"/>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04585">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17" name="テキスト ボックス 16"/>
          <p:cNvSpPr txBox="1"/>
          <p:nvPr/>
        </p:nvSpPr>
        <p:spPr>
          <a:xfrm>
            <a:off x="467699" y="4949122"/>
            <a:ext cx="3993648" cy="1486754"/>
          </a:xfrm>
          <a:prstGeom prst="rect">
            <a:avLst/>
          </a:prstGeom>
          <a:noFill/>
        </p:spPr>
        <p:txBody>
          <a:bodyPr wrap="squar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さまざまな</a:t>
            </a:r>
            <a:r>
              <a:rPr lang="ja-JP" altLang="en-US" sz="4000" b="1" dirty="0">
                <a:latin typeface="Meiryo UI" panose="020B0604030504040204" pitchFamily="50" charset="-128"/>
                <a:ea typeface="Meiryo UI" panose="020B0604030504040204" pitchFamily="50" charset="-128"/>
                <a:cs typeface="ヒラギノ角ゴ Pro W6"/>
              </a:rPr>
              <a:t>目的</a:t>
            </a: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の</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ために貯める</a:t>
            </a:r>
          </a:p>
        </p:txBody>
      </p:sp>
      <p:sp>
        <p:nvSpPr>
          <p:cNvPr id="18" name="テキスト ボックス 17"/>
          <p:cNvSpPr txBox="1"/>
          <p:nvPr/>
        </p:nvSpPr>
        <p:spPr>
          <a:xfrm>
            <a:off x="5495240" y="4940368"/>
            <a:ext cx="2874505" cy="1569660"/>
          </a:xfrm>
          <a:prstGeom prst="rect">
            <a:avLst/>
          </a:prstGeom>
          <a:noFill/>
        </p:spPr>
        <p:txBody>
          <a:bodyPr wrap="none" rtlCol="0">
            <a:spAutoFit/>
          </a:bodyPr>
          <a:lstStyle/>
          <a:p>
            <a:pPr algn="ctr">
              <a:lnSpc>
                <a:spcPct val="120000"/>
              </a:lnSpc>
            </a:pPr>
            <a:r>
              <a:rPr lang="ja-JP" altLang="en-US" sz="4000" b="1" dirty="0">
                <a:solidFill>
                  <a:srgbClr val="FF0000"/>
                </a:solidFill>
                <a:latin typeface="Meiryo UI" panose="020B0604030504040204" pitchFamily="50" charset="-128"/>
                <a:ea typeface="Meiryo UI" panose="020B0604030504040204" pitchFamily="50" charset="-128"/>
                <a:cs typeface="ヒラギノ角ゴ Pro W6"/>
              </a:rPr>
              <a:t>特定</a:t>
            </a:r>
            <a:r>
              <a:rPr lang="ja-JP" altLang="en-US" sz="4000" b="1" dirty="0">
                <a:latin typeface="Meiryo UI" panose="020B0604030504040204" pitchFamily="50" charset="-128"/>
                <a:ea typeface="Meiryo UI" panose="020B0604030504040204" pitchFamily="50" charset="-128"/>
                <a:cs typeface="ヒラギノ角ゴ Pro W6"/>
              </a:rPr>
              <a:t>のリスク</a:t>
            </a:r>
          </a:p>
          <a:p>
            <a:pPr algn="ctr">
              <a:lnSpc>
                <a:spcPct val="120000"/>
              </a:lnSpc>
            </a:pPr>
            <a:r>
              <a:rPr lang="ja-JP" altLang="en-US" sz="4000" b="1" dirty="0">
                <a:solidFill>
                  <a:srgbClr val="000000"/>
                </a:solidFill>
                <a:latin typeface="Meiryo UI" panose="020B0604030504040204" pitchFamily="50" charset="-128"/>
                <a:ea typeface="Meiryo UI" panose="020B0604030504040204" pitchFamily="50" charset="-128"/>
                <a:cs typeface="ヒラギノ角ゴ Pro W6"/>
              </a:rPr>
              <a:t>に備える</a:t>
            </a:r>
          </a:p>
        </p:txBody>
      </p:sp>
      <p:sp>
        <p:nvSpPr>
          <p:cNvPr id="19" name="テキスト ボックス 18"/>
          <p:cNvSpPr txBox="1"/>
          <p:nvPr/>
        </p:nvSpPr>
        <p:spPr>
          <a:xfrm>
            <a:off x="244304" y="4196651"/>
            <a:ext cx="4461478"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貯蓄額は毎年</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a:t>
            </a:r>
            <a:r>
              <a:rPr lang="en-US" altLang="ja-JP" dirty="0">
                <a:solidFill>
                  <a:srgbClr val="000000"/>
                </a:solidFill>
                <a:latin typeface="Meiryo UI" panose="020B0604030504040204" pitchFamily="50" charset="-128"/>
                <a:ea typeface="Meiryo UI" panose="020B0604030504040204" pitchFamily="50" charset="-128"/>
                <a:cs typeface="ヒラギノ角ゴ Pro W6"/>
              </a:rPr>
              <a:t>1,000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sp>
        <p:nvSpPr>
          <p:cNvPr id="20" name="テキスト ボックス 19"/>
          <p:cNvSpPr txBox="1"/>
          <p:nvPr/>
        </p:nvSpPr>
        <p:spPr>
          <a:xfrm>
            <a:off x="4796332" y="4187173"/>
            <a:ext cx="4272323" cy="387414"/>
          </a:xfrm>
          <a:prstGeom prst="rect">
            <a:avLst/>
          </a:prstGeom>
          <a:noFill/>
        </p:spPr>
        <p:txBody>
          <a:bodyPr wrap="none" rtlCol="0">
            <a:spAutoFit/>
          </a:bodyPr>
          <a:lstStyle/>
          <a:p>
            <a:pPr>
              <a:lnSpc>
                <a:spcPct val="120000"/>
              </a:lnSpc>
            </a:pPr>
            <a:r>
              <a:rPr lang="ja-JP" altLang="en-US" dirty="0">
                <a:solidFill>
                  <a:srgbClr val="000000"/>
                </a:solidFill>
                <a:latin typeface="Meiryo UI" panose="020B0604030504040204" pitchFamily="50" charset="-128"/>
                <a:ea typeface="Meiryo UI" panose="020B0604030504040204" pitchFamily="50" charset="-128"/>
                <a:cs typeface="ヒラギノ角ゴ Pro W6"/>
              </a:rPr>
              <a:t>保険料は毎年約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万円（総額約</a:t>
            </a:r>
            <a:r>
              <a:rPr lang="en-US" altLang="ja-JP" dirty="0">
                <a:solidFill>
                  <a:srgbClr val="000000"/>
                </a:solidFill>
                <a:latin typeface="Meiryo UI" panose="020B0604030504040204" pitchFamily="50" charset="-128"/>
                <a:ea typeface="Meiryo UI" panose="020B0604030504040204" pitchFamily="50" charset="-128"/>
                <a:cs typeface="ヒラギノ角ゴ Pro W6"/>
              </a:rPr>
              <a:t>30</a:t>
            </a:r>
            <a:r>
              <a:rPr lang="ja-JP" altLang="en-US" dirty="0">
                <a:solidFill>
                  <a:srgbClr val="000000"/>
                </a:solidFill>
                <a:latin typeface="Meiryo UI" panose="020B0604030504040204" pitchFamily="50" charset="-128"/>
                <a:ea typeface="Meiryo UI" panose="020B0604030504040204" pitchFamily="50" charset="-128"/>
                <a:cs typeface="ヒラギノ角ゴ Pro W6"/>
              </a:rPr>
              <a:t>万円）</a:t>
            </a:r>
          </a:p>
        </p:txBody>
      </p:sp>
      <p:pic>
        <p:nvPicPr>
          <p:cNvPr id="9" name="図 8">
            <a:extLst>
              <a:ext uri="{FF2B5EF4-FFF2-40B4-BE49-F238E27FC236}">
                <a16:creationId xmlns:a16="http://schemas.microsoft.com/office/drawing/2014/main" id="{12275761-9FE9-43BF-BB18-A5A0C0DDD2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2012" y="2071452"/>
            <a:ext cx="4201134" cy="1966917"/>
          </a:xfrm>
          <a:prstGeom prst="rect">
            <a:avLst/>
          </a:prstGeom>
        </p:spPr>
      </p:pic>
      <p:pic>
        <p:nvPicPr>
          <p:cNvPr id="10" name="図 9">
            <a:extLst>
              <a:ext uri="{FF2B5EF4-FFF2-40B4-BE49-F238E27FC236}">
                <a16:creationId xmlns:a16="http://schemas.microsoft.com/office/drawing/2014/main" id="{E77D9232-1EB3-4E06-A875-C2E9BEE913F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826821" y="2088078"/>
            <a:ext cx="4086242" cy="1937881"/>
          </a:xfrm>
          <a:prstGeom prst="rect">
            <a:avLst/>
          </a:prstGeom>
        </p:spPr>
      </p:pic>
      <p:grpSp>
        <p:nvGrpSpPr>
          <p:cNvPr id="3" name="グループ化 2"/>
          <p:cNvGrpSpPr/>
          <p:nvPr/>
        </p:nvGrpSpPr>
        <p:grpSpPr>
          <a:xfrm>
            <a:off x="75345" y="1604617"/>
            <a:ext cx="4610318" cy="2916762"/>
            <a:chOff x="13395" y="1637522"/>
            <a:chExt cx="4610318" cy="2916762"/>
          </a:xfrm>
        </p:grpSpPr>
        <p:sp>
          <p:nvSpPr>
            <p:cNvPr id="11" name="テキスト ボックス 10">
              <a:extLst>
                <a:ext uri="{FF2B5EF4-FFF2-40B4-BE49-F238E27FC236}">
                  <a16:creationId xmlns:a16="http://schemas.microsoft.com/office/drawing/2014/main" id="{4F997734-76CF-4AD2-A3E2-26E9596AF190}"/>
                </a:ext>
              </a:extLst>
            </p:cNvPr>
            <p:cNvSpPr txBox="1"/>
            <p:nvPr/>
          </p:nvSpPr>
          <p:spPr>
            <a:xfrm>
              <a:off x="164745" y="4069539"/>
              <a:ext cx="650810" cy="484745"/>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24" name="テキスト ボックス 23">
              <a:extLst>
                <a:ext uri="{FF2B5EF4-FFF2-40B4-BE49-F238E27FC236}">
                  <a16:creationId xmlns:a16="http://schemas.microsoft.com/office/drawing/2014/main" id="{14BEE68A-9988-42B9-BF2A-D5BA0AA9429A}"/>
                </a:ext>
              </a:extLst>
            </p:cNvPr>
            <p:cNvSpPr txBox="1"/>
            <p:nvPr/>
          </p:nvSpPr>
          <p:spPr>
            <a:xfrm>
              <a:off x="3972903" y="4067402"/>
              <a:ext cx="650810" cy="484745"/>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sp>
          <p:nvSpPr>
            <p:cNvPr id="16" name="テキスト ボックス 15">
              <a:extLst>
                <a:ext uri="{FF2B5EF4-FFF2-40B4-BE49-F238E27FC236}">
                  <a16:creationId xmlns:a16="http://schemas.microsoft.com/office/drawing/2014/main" id="{C6F6F963-7D7A-4929-9572-BECC0283934F}"/>
                </a:ext>
              </a:extLst>
            </p:cNvPr>
            <p:cNvSpPr txBox="1"/>
            <p:nvPr/>
          </p:nvSpPr>
          <p:spPr>
            <a:xfrm>
              <a:off x="13395" y="1637522"/>
              <a:ext cx="453335" cy="939196"/>
            </a:xfrm>
            <a:prstGeom prst="rect">
              <a:avLst/>
            </a:prstGeom>
            <a:noFill/>
          </p:spPr>
          <p:txBody>
            <a:bodyPr vert="eaVert" wrap="none" rtlCol="0">
              <a:spAutoFit/>
            </a:bodyPr>
            <a:lstStyle/>
            <a:p>
              <a:r>
                <a:rPr kumimoji="1" lang="ja-JP" altLang="en-US" sz="1000" b="1" dirty="0">
                  <a:latin typeface="Meiryo UI" panose="020B0604030504040204" pitchFamily="50" charset="-128"/>
                  <a:ea typeface="Meiryo UI" panose="020B0604030504040204" pitchFamily="50" charset="-128"/>
                </a:rPr>
                <a:t>目標額</a:t>
              </a:r>
            </a:p>
          </p:txBody>
        </p:sp>
      </p:grpSp>
      <p:pic>
        <p:nvPicPr>
          <p:cNvPr id="27" name="図 26">
            <a:extLst>
              <a:ext uri="{FF2B5EF4-FFF2-40B4-BE49-F238E27FC236}">
                <a16:creationId xmlns:a16="http://schemas.microsoft.com/office/drawing/2014/main" id="{1BDA1492-731B-4115-930C-0DD10AB5D18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267462" y="2109509"/>
            <a:ext cx="653716" cy="1933101"/>
          </a:xfrm>
          <a:prstGeom prst="rect">
            <a:avLst/>
          </a:prstGeom>
        </p:spPr>
      </p:pic>
      <p:sp>
        <p:nvSpPr>
          <p:cNvPr id="30" name="テキスト ボックス 29">
            <a:extLst>
              <a:ext uri="{FF2B5EF4-FFF2-40B4-BE49-F238E27FC236}">
                <a16:creationId xmlns:a16="http://schemas.microsoft.com/office/drawing/2014/main" id="{CBEE3A99-671C-4578-8261-FA7414DA7661}"/>
              </a:ext>
            </a:extLst>
          </p:cNvPr>
          <p:cNvSpPr txBox="1"/>
          <p:nvPr/>
        </p:nvSpPr>
        <p:spPr>
          <a:xfrm>
            <a:off x="4678163" y="4038369"/>
            <a:ext cx="486030" cy="246221"/>
          </a:xfrm>
          <a:prstGeom prst="rect">
            <a:avLst/>
          </a:prstGeom>
          <a:noFill/>
        </p:spPr>
        <p:txBody>
          <a:bodyPr wrap="none" rtlCol="0">
            <a:spAutoFit/>
          </a:bodyPr>
          <a:lstStyle/>
          <a:p>
            <a:r>
              <a:rPr kumimoji="1" lang="en-US" altLang="ja-JP" sz="1000" b="1" dirty="0">
                <a:latin typeface="Meiryo UI" panose="020B0604030504040204" pitchFamily="50" charset="-128"/>
                <a:ea typeface="Meiryo UI" panose="020B0604030504040204" pitchFamily="50" charset="-128"/>
              </a:rPr>
              <a:t>30</a:t>
            </a:r>
            <a:r>
              <a:rPr kumimoji="1" lang="ja-JP" altLang="en-US" sz="1000" b="1" dirty="0">
                <a:latin typeface="Meiryo UI" panose="020B0604030504040204" pitchFamily="50" charset="-128"/>
                <a:ea typeface="Meiryo UI" panose="020B0604030504040204" pitchFamily="50" charset="-128"/>
              </a:rPr>
              <a:t>歳</a:t>
            </a:r>
          </a:p>
        </p:txBody>
      </p:sp>
      <p:sp>
        <p:nvSpPr>
          <p:cNvPr id="31" name="テキスト ボックス 30">
            <a:extLst>
              <a:ext uri="{FF2B5EF4-FFF2-40B4-BE49-F238E27FC236}">
                <a16:creationId xmlns:a16="http://schemas.microsoft.com/office/drawing/2014/main" id="{E9E28851-1FB0-4756-8BB3-B53DDFF6C895}"/>
              </a:ext>
            </a:extLst>
          </p:cNvPr>
          <p:cNvSpPr txBox="1"/>
          <p:nvPr/>
        </p:nvSpPr>
        <p:spPr>
          <a:xfrm>
            <a:off x="8491220" y="4017077"/>
            <a:ext cx="486030" cy="246221"/>
          </a:xfrm>
          <a:prstGeom prst="rect">
            <a:avLst/>
          </a:prstGeom>
          <a:noFill/>
        </p:spPr>
        <p:txBody>
          <a:bodyPr wrap="none" rtlCol="0">
            <a:spAutoFit/>
          </a:bodyPr>
          <a:lstStyle/>
          <a:p>
            <a:r>
              <a:rPr lang="en-US" altLang="ja-JP" sz="1000" b="1" dirty="0">
                <a:latin typeface="Meiryo UI" panose="020B0604030504040204" pitchFamily="50" charset="-128"/>
                <a:ea typeface="Meiryo UI" panose="020B0604030504040204" pitchFamily="50" charset="-128"/>
              </a:rPr>
              <a:t>40</a:t>
            </a:r>
            <a:r>
              <a:rPr lang="ja-JP" altLang="en-US" sz="1000" b="1" dirty="0">
                <a:latin typeface="Meiryo UI" panose="020B0604030504040204" pitchFamily="50" charset="-128"/>
                <a:ea typeface="Meiryo UI" panose="020B0604030504040204" pitchFamily="50" charset="-128"/>
              </a:rPr>
              <a:t>歳</a:t>
            </a:r>
            <a:endParaRPr kumimoji="1" lang="ja-JP" altLang="en-US" sz="1000" b="1" dirty="0">
              <a:latin typeface="Meiryo UI" panose="020B0604030504040204" pitchFamily="50" charset="-128"/>
              <a:ea typeface="Meiryo UI" panose="020B0604030504040204" pitchFamily="50" charset="-128"/>
            </a:endParaRPr>
          </a:p>
        </p:txBody>
      </p:sp>
      <p:cxnSp>
        <p:nvCxnSpPr>
          <p:cNvPr id="34" name="直線コネクタ 33">
            <a:extLst>
              <a:ext uri="{FF2B5EF4-FFF2-40B4-BE49-F238E27FC236}">
                <a16:creationId xmlns:a16="http://schemas.microsoft.com/office/drawing/2014/main" id="{57C58435-9A21-48C0-A43E-326D26DFC7F3}"/>
              </a:ext>
            </a:extLst>
          </p:cNvPr>
          <p:cNvCxnSpPr/>
          <p:nvPr/>
        </p:nvCxnSpPr>
        <p:spPr>
          <a:xfrm>
            <a:off x="4067625" y="2079540"/>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直線コネクタ 34">
            <a:extLst>
              <a:ext uri="{FF2B5EF4-FFF2-40B4-BE49-F238E27FC236}">
                <a16:creationId xmlns:a16="http://schemas.microsoft.com/office/drawing/2014/main" id="{518657E6-B697-41C5-ADFB-A856E9DD4189}"/>
              </a:ext>
            </a:extLst>
          </p:cNvPr>
          <p:cNvCxnSpPr/>
          <p:nvPr/>
        </p:nvCxnSpPr>
        <p:spPr>
          <a:xfrm>
            <a:off x="3988960" y="4046457"/>
            <a:ext cx="1008000" cy="0"/>
          </a:xfrm>
          <a:prstGeom prst="line">
            <a:avLst/>
          </a:prstGeom>
          <a:ln w="12700">
            <a:solidFill>
              <a:schemeClr val="accent6"/>
            </a:solidFill>
            <a:prstDash val="sysDot"/>
          </a:ln>
          <a:effectLst/>
        </p:spPr>
        <p:style>
          <a:lnRef idx="2">
            <a:schemeClr val="accent1"/>
          </a:lnRef>
          <a:fillRef idx="0">
            <a:schemeClr val="accent1"/>
          </a:fillRef>
          <a:effectRef idx="1">
            <a:schemeClr val="accent1"/>
          </a:effectRef>
          <a:fontRef idx="minor">
            <a:schemeClr val="tx1"/>
          </a:fontRef>
        </p:style>
      </p:cxnSp>
      <p:sp>
        <p:nvSpPr>
          <p:cNvPr id="33" name="正方形/長方形 32"/>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「預貯金」と「民間保険」の違い②</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36" name="表 35"/>
          <p:cNvGraphicFramePr>
            <a:graphicFrameLocks noGrp="1"/>
          </p:cNvGraphicFramePr>
          <p:nvPr>
            <p:extLst>
              <p:ext uri="{D42A27DB-BD31-4B8C-83A1-F6EECF244321}">
                <p14:modId xmlns:p14="http://schemas.microsoft.com/office/powerpoint/2010/main" val="3065949760"/>
              </p:ext>
            </p:extLst>
          </p:nvPr>
        </p:nvGraphicFramePr>
        <p:xfrm>
          <a:off x="4671276" y="4621572"/>
          <a:ext cx="985833" cy="454070"/>
        </p:xfrm>
        <a:graphic>
          <a:graphicData uri="http://schemas.openxmlformats.org/drawingml/2006/table">
            <a:tbl>
              <a:tblPr firstRow="1" bandRow="1">
                <a:tableStyleId>{2D5ABB26-0587-4C30-8999-92F81FD0307C}</a:tableStyleId>
              </a:tblPr>
              <a:tblGrid>
                <a:gridCol w="985833">
                  <a:extLst>
                    <a:ext uri="{9D8B030D-6E8A-4147-A177-3AD203B41FA5}">
                      <a16:colId xmlns:a16="http://schemas.microsoft.com/office/drawing/2014/main" val="20000"/>
                    </a:ext>
                  </a:extLst>
                </a:gridCol>
              </a:tblGrid>
              <a:tr h="454070">
                <a:tc>
                  <a:txBody>
                    <a:bodyPr/>
                    <a:lstStyle/>
                    <a:p>
                      <a:pPr algn="ctr"/>
                      <a:r>
                        <a:rPr kumimoji="1" lang="ja-JP" altLang="en-US" sz="14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特　　徴</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37" name="テキスト ボックス 36"/>
          <p:cNvSpPr txBox="1"/>
          <p:nvPr/>
        </p:nvSpPr>
        <p:spPr>
          <a:xfrm>
            <a:off x="292144" y="6411742"/>
            <a:ext cx="8389935" cy="415498"/>
          </a:xfrm>
          <a:prstGeom prst="rect">
            <a:avLst/>
          </a:prstGeom>
          <a:noFill/>
        </p:spPr>
        <p:txBody>
          <a:bodyPr wrap="square" rtlCol="0">
            <a:spAutoFit/>
          </a:bodyPr>
          <a:lstStyle/>
          <a:p>
            <a:r>
              <a:rPr lang="ja-JP" altLang="en-US" sz="1050" dirty="0">
                <a:latin typeface="Meiryo UI" panose="020B0604030504040204" pitchFamily="50" charset="-128"/>
                <a:ea typeface="Meiryo UI" panose="020B0604030504040204" pitchFamily="50" charset="-128"/>
                <a:cs typeface="ヒラギノ角ゴ Pro W3"/>
              </a:rPr>
              <a:t>注 </a:t>
            </a:r>
            <a:r>
              <a:rPr lang="en-US" altLang="ja-JP" sz="1050" dirty="0">
                <a:latin typeface="Meiryo UI" panose="020B0604030504040204" pitchFamily="50" charset="-128"/>
                <a:ea typeface="Meiryo UI" panose="020B0604030504040204" pitchFamily="50" charset="-128"/>
                <a:cs typeface="ヒラギノ角ゴ Pro W3"/>
              </a:rPr>
              <a:t>①</a:t>
            </a:r>
            <a:r>
              <a:rPr lang="ja-JP" altLang="en-US" sz="1050" dirty="0">
                <a:latin typeface="Meiryo UI" panose="020B0604030504040204" pitchFamily="50" charset="-128"/>
                <a:ea typeface="Meiryo UI" panose="020B0604030504040204" pitchFamily="50" charset="-128"/>
                <a:cs typeface="ヒラギノ角ゴ Pro W3"/>
              </a:rPr>
              <a:t>預貯金は利子や税金などを考慮しない金額。 </a:t>
            </a:r>
            <a:r>
              <a:rPr lang="en-US" altLang="ja-JP" sz="1050" dirty="0">
                <a:latin typeface="Meiryo UI" panose="020B0604030504040204" pitchFamily="50" charset="-128"/>
                <a:ea typeface="Meiryo UI" panose="020B0604030504040204" pitchFamily="50" charset="-128"/>
                <a:cs typeface="ヒラギノ角ゴ Pro W3"/>
              </a:rPr>
              <a:t>②</a:t>
            </a:r>
            <a:r>
              <a:rPr lang="ja-JP" altLang="en-US" sz="1050" dirty="0">
                <a:latin typeface="Meiryo UI" panose="020B0604030504040204" pitchFamily="50" charset="-128"/>
                <a:ea typeface="Meiryo UI" panose="020B0604030504040204" pitchFamily="50" charset="-128"/>
                <a:cs typeface="ヒラギノ角ゴ Pro W3"/>
              </a:rPr>
              <a:t>保険料は男性（</a:t>
            </a:r>
            <a:r>
              <a:rPr lang="en-US" altLang="ja-JP" sz="1050" dirty="0">
                <a:latin typeface="Meiryo UI" panose="020B0604030504040204" pitchFamily="50" charset="-128"/>
                <a:ea typeface="Meiryo UI" panose="020B0604030504040204" pitchFamily="50" charset="-128"/>
                <a:cs typeface="ヒラギノ角ゴ Pro W3"/>
              </a:rPr>
              <a:t>30</a:t>
            </a:r>
            <a:r>
              <a:rPr lang="ja-JP" altLang="en-US" sz="1050" dirty="0">
                <a:latin typeface="Meiryo UI" panose="020B0604030504040204" pitchFamily="50" charset="-128"/>
                <a:ea typeface="Meiryo UI" panose="020B0604030504040204" pitchFamily="50" charset="-128"/>
                <a:cs typeface="ヒラギノ角ゴ Pro W3"/>
              </a:rPr>
              <a:t>歳）契約で、保険期間</a:t>
            </a:r>
            <a:r>
              <a:rPr lang="en-US" altLang="ja-JP" sz="1050" dirty="0">
                <a:latin typeface="Meiryo UI" panose="020B0604030504040204" pitchFamily="50" charset="-128"/>
                <a:ea typeface="Meiryo UI" panose="020B0604030504040204" pitchFamily="50" charset="-128"/>
                <a:cs typeface="ヒラギノ角ゴ Pro W3"/>
              </a:rPr>
              <a:t>10</a:t>
            </a:r>
            <a:r>
              <a:rPr lang="ja-JP" altLang="en-US" sz="1050" dirty="0">
                <a:latin typeface="Meiryo UI" panose="020B0604030504040204" pitchFamily="50" charset="-128"/>
                <a:ea typeface="Meiryo UI" panose="020B0604030504040204" pitchFamily="50" charset="-128"/>
                <a:cs typeface="ヒラギノ角ゴ Pro W3"/>
              </a:rPr>
              <a:t>年、保険金額</a:t>
            </a:r>
            <a:r>
              <a:rPr lang="en-US" altLang="ja-JP" sz="1050" dirty="0">
                <a:latin typeface="Meiryo UI" panose="020B0604030504040204" pitchFamily="50" charset="-128"/>
                <a:ea typeface="Meiryo UI" panose="020B0604030504040204" pitchFamily="50" charset="-128"/>
                <a:cs typeface="ヒラギノ角ゴ Pro W3"/>
              </a:rPr>
              <a:t>1,000</a:t>
            </a:r>
            <a:r>
              <a:rPr lang="ja-JP" altLang="en-US" sz="1050" dirty="0">
                <a:latin typeface="Meiryo UI" panose="020B0604030504040204" pitchFamily="50" charset="-128"/>
                <a:ea typeface="Meiryo UI" panose="020B0604030504040204" pitchFamily="50" charset="-128"/>
                <a:cs typeface="ヒラギノ角ゴ Pro W3"/>
              </a:rPr>
              <a:t>万円の定期保険の例。実際の保険料は、保険種類や契約内容、生命保険会社によって異なる場合があります。</a:t>
            </a:r>
            <a:endParaRPr lang="en-US" altLang="ja-JP" sz="1050" dirty="0">
              <a:latin typeface="Meiryo UI" panose="020B0604030504040204" pitchFamily="50" charset="-128"/>
              <a:ea typeface="Meiryo UI" panose="020B0604030504040204" pitchFamily="50" charset="-128"/>
              <a:cs typeface="ヒラギノ角ゴ Pro W3"/>
            </a:endParaRPr>
          </a:p>
        </p:txBody>
      </p:sp>
      <p:sp>
        <p:nvSpPr>
          <p:cNvPr id="2" name="スライド番号プレースホルダー 1">
            <a:extLst>
              <a:ext uri="{FF2B5EF4-FFF2-40B4-BE49-F238E27FC236}">
                <a16:creationId xmlns:a16="http://schemas.microsoft.com/office/drawing/2014/main" id="{F2AEE6EA-57DE-44C6-BE8D-B8C01CE923CC}"/>
              </a:ext>
            </a:extLst>
          </p:cNvPr>
          <p:cNvSpPr>
            <a:spLocks noGrp="1"/>
          </p:cNvSpPr>
          <p:nvPr>
            <p:ph type="sldNum" sz="quarter" idx="12"/>
          </p:nvPr>
        </p:nvSpPr>
        <p:spPr/>
        <p:txBody>
          <a:bodyPr/>
          <a:lstStyle/>
          <a:p>
            <a:fld id="{E1D7E502-7D6F-49F2-8D91-33EB17385912}" type="slidenum">
              <a:rPr lang="ja-JP" altLang="en-US" smtClean="0"/>
              <a:pPr/>
              <a:t>35</a:t>
            </a:fld>
            <a:endParaRPr lang="ja-JP" altLang="en-US" dirty="0"/>
          </a:p>
        </p:txBody>
      </p:sp>
      <p:sp>
        <p:nvSpPr>
          <p:cNvPr id="4" name="正方形/長方形 3">
            <a:extLst>
              <a:ext uri="{FF2B5EF4-FFF2-40B4-BE49-F238E27FC236}">
                <a16:creationId xmlns:a16="http://schemas.microsoft.com/office/drawing/2014/main" id="{483ECD1B-65F5-F3A7-409A-C7746E19FCDF}"/>
              </a:ext>
            </a:extLst>
          </p:cNvPr>
          <p:cNvSpPr/>
          <p:nvPr/>
        </p:nvSpPr>
        <p:spPr>
          <a:xfrm>
            <a:off x="765301" y="-5617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8BCABF61-95D9-7142-A0E7-8A3BC4CB4D37}"/>
              </a:ext>
            </a:extLst>
          </p:cNvPr>
          <p:cNvSpPr/>
          <p:nvPr/>
        </p:nvSpPr>
        <p:spPr>
          <a:xfrm>
            <a:off x="2696401" y="-4314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8" name="正方形/長方形 7">
            <a:extLst>
              <a:ext uri="{FF2B5EF4-FFF2-40B4-BE49-F238E27FC236}">
                <a16:creationId xmlns:a16="http://schemas.microsoft.com/office/drawing/2014/main" id="{0F6C7D29-DBFA-8960-85EF-A6A1385A588C}"/>
              </a:ext>
            </a:extLst>
          </p:cNvPr>
          <p:cNvSpPr/>
          <p:nvPr/>
        </p:nvSpPr>
        <p:spPr>
          <a:xfrm>
            <a:off x="4291834" y="-4639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898A543A-7D0B-CBA1-A673-6F8AB647A84E}"/>
              </a:ext>
            </a:extLst>
          </p:cNvPr>
          <p:cNvSpPr/>
          <p:nvPr/>
        </p:nvSpPr>
        <p:spPr>
          <a:xfrm>
            <a:off x="1797150" y="70572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14" name="正方形/長方形 13">
            <a:extLst>
              <a:ext uri="{FF2B5EF4-FFF2-40B4-BE49-F238E27FC236}">
                <a16:creationId xmlns:a16="http://schemas.microsoft.com/office/drawing/2014/main" id="{1F88BE67-9A46-2AD6-F4A7-E4B9573C6E6E}"/>
              </a:ext>
            </a:extLst>
          </p:cNvPr>
          <p:cNvSpPr/>
          <p:nvPr/>
        </p:nvSpPr>
        <p:spPr>
          <a:xfrm>
            <a:off x="6064350" y="70672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298054"/>
              </a:solidFill>
            </a:endParaRPr>
          </a:p>
        </p:txBody>
      </p:sp>
      <p:sp>
        <p:nvSpPr>
          <p:cNvPr id="15" name="正方形/長方形 14">
            <a:extLst>
              <a:ext uri="{FF2B5EF4-FFF2-40B4-BE49-F238E27FC236}">
                <a16:creationId xmlns:a16="http://schemas.microsoft.com/office/drawing/2014/main" id="{1A642059-9234-EAF9-3F11-CF30B4254312}"/>
              </a:ext>
            </a:extLst>
          </p:cNvPr>
          <p:cNvSpPr/>
          <p:nvPr/>
        </p:nvSpPr>
        <p:spPr>
          <a:xfrm>
            <a:off x="3501487" y="2810401"/>
            <a:ext cx="235778" cy="93534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ち</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0EB008BA-35CE-A635-4E3D-19059EE7911B}"/>
              </a:ext>
            </a:extLst>
          </p:cNvPr>
          <p:cNvSpPr/>
          <p:nvPr/>
        </p:nvSpPr>
        <p:spPr>
          <a:xfrm>
            <a:off x="6805195" y="2588727"/>
            <a:ext cx="399127" cy="963218"/>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ほ</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し</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ょ</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う</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が</a:t>
            </a:r>
            <a:endParaRPr lang="en-US" altLang="ja-JP" sz="800" dirty="0">
              <a:solidFill>
                <a:schemeClr val="bg1"/>
              </a:solidFill>
              <a:latin typeface="BIZ UDPゴシック" panose="020B0400000000000000" pitchFamily="50" charset="-128"/>
              <a:ea typeface="BIZ UDPゴシック" panose="020B0400000000000000" pitchFamily="50" charset="-128"/>
            </a:endParaRPr>
          </a:p>
          <a:p>
            <a:pPr algn="ctr"/>
            <a:r>
              <a:rPr lang="ja-JP" altLang="en-US" sz="800" dirty="0">
                <a:solidFill>
                  <a:schemeClr val="bg1"/>
                </a:solidFill>
                <a:latin typeface="BIZ UDPゴシック" panose="020B0400000000000000" pitchFamily="50" charset="-128"/>
                <a:ea typeface="BIZ UDPゴシック" panose="020B0400000000000000" pitchFamily="50" charset="-128"/>
              </a:rPr>
              <a:t>く</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077AE553-ED39-E3C3-2A66-A0C7E5E075CF}"/>
              </a:ext>
            </a:extLst>
          </p:cNvPr>
          <p:cNvSpPr/>
          <p:nvPr/>
        </p:nvSpPr>
        <p:spPr>
          <a:xfrm>
            <a:off x="3772708" y="3800427"/>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104F9077-45F6-7C19-F8A7-2BD3C9448B52}"/>
              </a:ext>
            </a:extLst>
          </p:cNvPr>
          <p:cNvSpPr/>
          <p:nvPr/>
        </p:nvSpPr>
        <p:spPr>
          <a:xfrm>
            <a:off x="4455851" y="3792288"/>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26" name="正方形/長方形 25">
            <a:extLst>
              <a:ext uri="{FF2B5EF4-FFF2-40B4-BE49-F238E27FC236}">
                <a16:creationId xmlns:a16="http://schemas.microsoft.com/office/drawing/2014/main" id="{2857701C-EF42-FB7A-2385-04C048CBCE80}"/>
              </a:ext>
            </a:extLst>
          </p:cNvPr>
          <p:cNvSpPr/>
          <p:nvPr/>
        </p:nvSpPr>
        <p:spPr>
          <a:xfrm>
            <a:off x="8186719" y="3762561"/>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FB2CDE4A-542C-1472-67F4-A46D78544D63}"/>
              </a:ext>
            </a:extLst>
          </p:cNvPr>
          <p:cNvSpPr/>
          <p:nvPr/>
        </p:nvSpPr>
        <p:spPr>
          <a:xfrm>
            <a:off x="-2285" y="3783531"/>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さい</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73E8BB95-3080-4D62-BBB5-1DBE29FAD704}"/>
              </a:ext>
            </a:extLst>
          </p:cNvPr>
          <p:cNvSpPr/>
          <p:nvPr/>
        </p:nvSpPr>
        <p:spPr>
          <a:xfrm>
            <a:off x="4629621" y="3133923"/>
            <a:ext cx="235778" cy="935346"/>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bg1"/>
                </a:solidFill>
                <a:latin typeface="BIZ UDPゴシック" panose="020B0400000000000000" pitchFamily="50" charset="-128"/>
                <a:ea typeface="BIZ UDPゴシック" panose="020B0400000000000000" pitchFamily="50" charset="-128"/>
              </a:rPr>
              <a:t>まんえん</a:t>
            </a:r>
            <a:endParaRPr lang="en-US" altLang="ja-JP" sz="800" dirty="0">
              <a:solidFill>
                <a:schemeClr val="bg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8CA9B4A5-64A3-DCF0-4DAA-D47CE9AA02F4}"/>
              </a:ext>
            </a:extLst>
          </p:cNvPr>
          <p:cNvSpPr/>
          <p:nvPr/>
        </p:nvSpPr>
        <p:spPr>
          <a:xfrm>
            <a:off x="303522" y="40475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ちょちくがく</a:t>
            </a:r>
            <a:endParaRPr kumimoji="1" lang="ja-JP" altLang="en-US" sz="1000" dirty="0">
              <a:solidFill>
                <a:schemeClr val="tx1"/>
              </a:solidFill>
            </a:endParaRPr>
          </a:p>
        </p:txBody>
      </p:sp>
      <p:sp>
        <p:nvSpPr>
          <p:cNvPr id="38" name="正方形/長方形 37">
            <a:extLst>
              <a:ext uri="{FF2B5EF4-FFF2-40B4-BE49-F238E27FC236}">
                <a16:creationId xmlns:a16="http://schemas.microsoft.com/office/drawing/2014/main" id="{3E16D2B3-BDA5-9BEF-0C59-8A76C10C100F}"/>
              </a:ext>
            </a:extLst>
          </p:cNvPr>
          <p:cNvSpPr/>
          <p:nvPr/>
        </p:nvSpPr>
        <p:spPr>
          <a:xfrm>
            <a:off x="918753" y="4047515"/>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39" name="正方形/長方形 38">
            <a:extLst>
              <a:ext uri="{FF2B5EF4-FFF2-40B4-BE49-F238E27FC236}">
                <a16:creationId xmlns:a16="http://schemas.microsoft.com/office/drawing/2014/main" id="{85FCEF67-2D11-474B-3D8C-15AD579D5ACD}"/>
              </a:ext>
            </a:extLst>
          </p:cNvPr>
          <p:cNvSpPr/>
          <p:nvPr/>
        </p:nvSpPr>
        <p:spPr>
          <a:xfrm>
            <a:off x="2456782" y="4047515"/>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40" name="正方形/長方形 39">
            <a:extLst>
              <a:ext uri="{FF2B5EF4-FFF2-40B4-BE49-F238E27FC236}">
                <a16:creationId xmlns:a16="http://schemas.microsoft.com/office/drawing/2014/main" id="{9CF5F0B6-5AA5-6D33-5FC3-2322F35310ED}"/>
              </a:ext>
            </a:extLst>
          </p:cNvPr>
          <p:cNvSpPr/>
          <p:nvPr/>
        </p:nvSpPr>
        <p:spPr>
          <a:xfrm>
            <a:off x="4761222" y="40475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000" dirty="0">
              <a:solidFill>
                <a:schemeClr val="tx1"/>
              </a:solidFill>
            </a:endParaRPr>
          </a:p>
        </p:txBody>
      </p:sp>
      <p:sp>
        <p:nvSpPr>
          <p:cNvPr id="41" name="正方形/長方形 40">
            <a:extLst>
              <a:ext uri="{FF2B5EF4-FFF2-40B4-BE49-F238E27FC236}">
                <a16:creationId xmlns:a16="http://schemas.microsoft.com/office/drawing/2014/main" id="{75E2F808-81B2-B1A4-7FB8-5485262791BA}"/>
              </a:ext>
            </a:extLst>
          </p:cNvPr>
          <p:cNvSpPr/>
          <p:nvPr/>
        </p:nvSpPr>
        <p:spPr>
          <a:xfrm>
            <a:off x="5424078" y="4047515"/>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000" dirty="0">
              <a:solidFill>
                <a:schemeClr val="tx1"/>
              </a:solidFill>
            </a:endParaRPr>
          </a:p>
        </p:txBody>
      </p:sp>
      <p:sp>
        <p:nvSpPr>
          <p:cNvPr id="42" name="正方形/長方形 41">
            <a:extLst>
              <a:ext uri="{FF2B5EF4-FFF2-40B4-BE49-F238E27FC236}">
                <a16:creationId xmlns:a16="http://schemas.microsoft.com/office/drawing/2014/main" id="{2719CEA3-65BB-4712-0CF2-A07D1AAA8023}"/>
              </a:ext>
            </a:extLst>
          </p:cNvPr>
          <p:cNvSpPr/>
          <p:nvPr/>
        </p:nvSpPr>
        <p:spPr>
          <a:xfrm>
            <a:off x="6962107" y="4047515"/>
            <a:ext cx="1109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そうがく</a:t>
            </a:r>
            <a:endParaRPr kumimoji="1" lang="ja-JP" altLang="en-US" sz="1000" dirty="0">
              <a:solidFill>
                <a:schemeClr val="tx1"/>
              </a:solidFill>
            </a:endParaRPr>
          </a:p>
        </p:txBody>
      </p:sp>
      <p:sp>
        <p:nvSpPr>
          <p:cNvPr id="43" name="正方形/長方形 42">
            <a:extLst>
              <a:ext uri="{FF2B5EF4-FFF2-40B4-BE49-F238E27FC236}">
                <a16:creationId xmlns:a16="http://schemas.microsoft.com/office/drawing/2014/main" id="{0580DFDE-09BB-DAFD-3A96-411C0D3B3782}"/>
              </a:ext>
            </a:extLst>
          </p:cNvPr>
          <p:cNvSpPr/>
          <p:nvPr/>
        </p:nvSpPr>
        <p:spPr>
          <a:xfrm>
            <a:off x="1773825" y="4047515"/>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まんえん</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E2C03D09-4583-B90A-D50D-C53F192F313C}"/>
              </a:ext>
            </a:extLst>
          </p:cNvPr>
          <p:cNvSpPr/>
          <p:nvPr/>
        </p:nvSpPr>
        <p:spPr>
          <a:xfrm>
            <a:off x="3411205" y="4047515"/>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まんえん</a:t>
            </a:r>
            <a:endParaRPr kumimoji="1" lang="ja-JP" altLang="en-US" sz="1000" dirty="0">
              <a:solidFill>
                <a:schemeClr val="tx1"/>
              </a:solidFill>
            </a:endParaRPr>
          </a:p>
        </p:txBody>
      </p:sp>
      <p:sp>
        <p:nvSpPr>
          <p:cNvPr id="45" name="正方形/長方形 44">
            <a:extLst>
              <a:ext uri="{FF2B5EF4-FFF2-40B4-BE49-F238E27FC236}">
                <a16:creationId xmlns:a16="http://schemas.microsoft.com/office/drawing/2014/main" id="{BCA896A8-4413-A958-EC12-77BBD31CBAAE}"/>
              </a:ext>
            </a:extLst>
          </p:cNvPr>
          <p:cNvSpPr/>
          <p:nvPr/>
        </p:nvSpPr>
        <p:spPr>
          <a:xfrm>
            <a:off x="6233597" y="4047515"/>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まんえん</a:t>
            </a:r>
            <a:endParaRPr kumimoji="1" lang="ja-JP" altLang="en-US" sz="1000" dirty="0">
              <a:solidFill>
                <a:schemeClr val="tx1"/>
              </a:solidFill>
            </a:endParaRPr>
          </a:p>
        </p:txBody>
      </p:sp>
      <p:sp>
        <p:nvSpPr>
          <p:cNvPr id="46" name="正方形/長方形 45">
            <a:extLst>
              <a:ext uri="{FF2B5EF4-FFF2-40B4-BE49-F238E27FC236}">
                <a16:creationId xmlns:a16="http://schemas.microsoft.com/office/drawing/2014/main" id="{D631A62B-EB4D-AA6A-7985-5380F07E81D1}"/>
              </a:ext>
            </a:extLst>
          </p:cNvPr>
          <p:cNvSpPr/>
          <p:nvPr/>
        </p:nvSpPr>
        <p:spPr>
          <a:xfrm>
            <a:off x="7760984" y="4047515"/>
            <a:ext cx="11005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まんえん</a:t>
            </a:r>
            <a:endParaRPr kumimoji="1" lang="ja-JP" altLang="en-US" sz="1000" dirty="0">
              <a:solidFill>
                <a:schemeClr val="tx1"/>
              </a:solidFill>
            </a:endParaRPr>
          </a:p>
        </p:txBody>
      </p:sp>
      <p:grpSp>
        <p:nvGrpSpPr>
          <p:cNvPr id="47" name="グループ化 46">
            <a:extLst>
              <a:ext uri="{FF2B5EF4-FFF2-40B4-BE49-F238E27FC236}">
                <a16:creationId xmlns:a16="http://schemas.microsoft.com/office/drawing/2014/main" id="{2DBC916C-632E-CA70-DA24-38177F11EAA0}"/>
              </a:ext>
            </a:extLst>
          </p:cNvPr>
          <p:cNvGrpSpPr/>
          <p:nvPr/>
        </p:nvGrpSpPr>
        <p:grpSpPr>
          <a:xfrm>
            <a:off x="2324099" y="4835930"/>
            <a:ext cx="1540421" cy="1095439"/>
            <a:chOff x="2324099" y="4835930"/>
            <a:chExt cx="1540421" cy="1095439"/>
          </a:xfrm>
        </p:grpSpPr>
        <p:sp>
          <p:nvSpPr>
            <p:cNvPr id="48" name="正方形/長方形 47">
              <a:extLst>
                <a:ext uri="{FF2B5EF4-FFF2-40B4-BE49-F238E27FC236}">
                  <a16:creationId xmlns:a16="http://schemas.microsoft.com/office/drawing/2014/main" id="{F2C203F5-4385-4785-8417-6DA831553051}"/>
                </a:ext>
              </a:extLst>
            </p:cNvPr>
            <p:cNvSpPr/>
            <p:nvPr/>
          </p:nvSpPr>
          <p:spPr>
            <a:xfrm>
              <a:off x="2643432" y="483593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もくてき</a:t>
              </a:r>
              <a:endParaRPr kumimoji="1" lang="ja-JP" altLang="en-US" sz="1400" dirty="0">
                <a:solidFill>
                  <a:schemeClr val="tx1"/>
                </a:solidFill>
              </a:endParaRPr>
            </a:p>
          </p:txBody>
        </p:sp>
        <p:sp>
          <p:nvSpPr>
            <p:cNvPr id="49" name="正方形/長方形 48">
              <a:extLst>
                <a:ext uri="{FF2B5EF4-FFF2-40B4-BE49-F238E27FC236}">
                  <a16:creationId xmlns:a16="http://schemas.microsoft.com/office/drawing/2014/main" id="{2D3BDA31-9F23-F132-45B7-81929A5F5B3B}"/>
                </a:ext>
              </a:extLst>
            </p:cNvPr>
            <p:cNvSpPr/>
            <p:nvPr/>
          </p:nvSpPr>
          <p:spPr>
            <a:xfrm>
              <a:off x="2324099" y="5569604"/>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400" dirty="0">
                <a:solidFill>
                  <a:schemeClr val="tx1"/>
                </a:solidFill>
              </a:endParaRPr>
            </a:p>
          </p:txBody>
        </p:sp>
      </p:grpSp>
      <p:grpSp>
        <p:nvGrpSpPr>
          <p:cNvPr id="50" name="グループ化 49">
            <a:extLst>
              <a:ext uri="{FF2B5EF4-FFF2-40B4-BE49-F238E27FC236}">
                <a16:creationId xmlns:a16="http://schemas.microsoft.com/office/drawing/2014/main" id="{CC4FE826-7D05-6895-1C75-2E36532B94E0}"/>
              </a:ext>
            </a:extLst>
          </p:cNvPr>
          <p:cNvGrpSpPr/>
          <p:nvPr/>
        </p:nvGrpSpPr>
        <p:grpSpPr>
          <a:xfrm>
            <a:off x="5442694" y="4838155"/>
            <a:ext cx="1511971" cy="1095037"/>
            <a:chOff x="5442694" y="4838155"/>
            <a:chExt cx="1511971" cy="1095037"/>
          </a:xfrm>
        </p:grpSpPr>
        <p:sp>
          <p:nvSpPr>
            <p:cNvPr id="51" name="正方形/長方形 50">
              <a:extLst>
                <a:ext uri="{FF2B5EF4-FFF2-40B4-BE49-F238E27FC236}">
                  <a16:creationId xmlns:a16="http://schemas.microsoft.com/office/drawing/2014/main" id="{2E077DF4-9528-029A-54A4-58EAC51F2BA3}"/>
                </a:ext>
              </a:extLst>
            </p:cNvPr>
            <p:cNvSpPr/>
            <p:nvPr/>
          </p:nvSpPr>
          <p:spPr>
            <a:xfrm>
              <a:off x="6257452" y="5571427"/>
              <a:ext cx="6972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3BFEBC56-EAB6-DC60-AF79-A45938BFBD3D}"/>
                </a:ext>
              </a:extLst>
            </p:cNvPr>
            <p:cNvSpPr/>
            <p:nvPr/>
          </p:nvSpPr>
          <p:spPr>
            <a:xfrm>
              <a:off x="5442694" y="483815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とくてい</a:t>
              </a:r>
              <a:endParaRPr kumimoji="1" lang="ja-JP" altLang="en-US" sz="1400" dirty="0">
                <a:solidFill>
                  <a:srgbClr val="FF0000"/>
                </a:solidFill>
              </a:endParaRPr>
            </a:p>
          </p:txBody>
        </p:sp>
      </p:grpSp>
      <p:sp>
        <p:nvSpPr>
          <p:cNvPr id="53" name="テキスト ボックス 52">
            <a:extLst>
              <a:ext uri="{FF2B5EF4-FFF2-40B4-BE49-F238E27FC236}">
                <a16:creationId xmlns:a16="http://schemas.microsoft.com/office/drawing/2014/main" id="{E0EC45A9-56AD-2C80-09AF-4D42C02D31AF}"/>
              </a:ext>
            </a:extLst>
          </p:cNvPr>
          <p:cNvSpPr txBox="1"/>
          <p:nvPr/>
        </p:nvSpPr>
        <p:spPr>
          <a:xfrm>
            <a:off x="230937" y="2107971"/>
            <a:ext cx="307777" cy="783228"/>
          </a:xfrm>
          <a:prstGeom prst="rect">
            <a:avLst/>
          </a:prstGeom>
          <a:noFill/>
        </p:spPr>
        <p:txBody>
          <a:bodyPr vert="eaVert" wrap="none" rtlCol="0">
            <a:spAutoFit/>
          </a:bodyPr>
          <a:lstStyle/>
          <a:p>
            <a:r>
              <a:rPr kumimoji="1" lang="ja-JP" altLang="en-US" sz="800" dirty="0">
                <a:latin typeface="BIZ UDPゴシック" panose="020B0400000000000000" pitchFamily="50" charset="-128"/>
                <a:ea typeface="BIZ UDPゴシック" panose="020B0400000000000000" pitchFamily="50" charset="-128"/>
              </a:rPr>
              <a:t>もくひょうがく</a:t>
            </a:r>
          </a:p>
        </p:txBody>
      </p:sp>
      <p:sp>
        <p:nvSpPr>
          <p:cNvPr id="54" name="正方形/長方形 53">
            <a:extLst>
              <a:ext uri="{FF2B5EF4-FFF2-40B4-BE49-F238E27FC236}">
                <a16:creationId xmlns:a16="http://schemas.microsoft.com/office/drawing/2014/main" id="{0F9C9BF2-3AE8-FD03-1BF2-656FE5D845C6}"/>
              </a:ext>
            </a:extLst>
          </p:cNvPr>
          <p:cNvSpPr/>
          <p:nvPr/>
        </p:nvSpPr>
        <p:spPr>
          <a:xfrm>
            <a:off x="189331" y="448779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
        <p:nvSpPr>
          <p:cNvPr id="55" name="正方形/長方形 54">
            <a:extLst>
              <a:ext uri="{FF2B5EF4-FFF2-40B4-BE49-F238E27FC236}">
                <a16:creationId xmlns:a16="http://schemas.microsoft.com/office/drawing/2014/main" id="{F9BD7F1E-D3C2-C823-DE65-20BC5590C7C9}"/>
              </a:ext>
            </a:extLst>
          </p:cNvPr>
          <p:cNvSpPr/>
          <p:nvPr/>
        </p:nvSpPr>
        <p:spPr>
          <a:xfrm>
            <a:off x="4570095" y="451296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とくちょう</a:t>
            </a:r>
            <a:endParaRPr kumimoji="1" lang="ja-JP" altLang="en-US" sz="1000" dirty="0">
              <a:solidFill>
                <a:schemeClr val="tx1"/>
              </a:solidFill>
            </a:endParaRPr>
          </a:p>
        </p:txBody>
      </p:sp>
    </p:spTree>
    <p:custDataLst>
      <p:tags r:id="rId1"/>
    </p:custDataLst>
    <p:extLst>
      <p:ext uri="{BB962C8B-B14F-4D97-AF65-F5344CB8AC3E}">
        <p14:creationId xmlns:p14="http://schemas.microsoft.com/office/powerpoint/2010/main" val="238392703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10" presetClass="entr" presetSubtype="0" fill="hold"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bwMode="white">
          <a:xfrm>
            <a:off x="461965" y="30760"/>
            <a:ext cx="6996110"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「預貯金」と「民間保険」の違い③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13A698F6-31A0-44C5-92C4-DE60B70680A0}"/>
              </a:ext>
            </a:extLst>
          </p:cNvPr>
          <p:cNvSpPr>
            <a:spLocks noGrp="1"/>
          </p:cNvSpPr>
          <p:nvPr>
            <p:ph type="sldNum" sz="quarter" idx="12"/>
          </p:nvPr>
        </p:nvSpPr>
        <p:spPr>
          <a:xfrm>
            <a:off x="7086600" y="6481041"/>
            <a:ext cx="2057400" cy="365125"/>
          </a:xfrm>
          <a:prstGeom prst="rect">
            <a:avLst/>
          </a:prstGeom>
        </p:spPr>
        <p:txBody>
          <a:bodyPr vert="horz" lIns="91440" tIns="45720" rIns="91440" bIns="45720" rtlCol="0" anchor="ctr"/>
          <a:lstStyle>
            <a:defPPr>
              <a:defRPr lang="ja-JP"/>
            </a:defPPr>
            <a:lvl1pPr marL="0" algn="r" defTabSz="457200" rtl="0" eaLnBrk="1" latinLnBrk="0" hangingPunct="1">
              <a:defRPr kumimoji="1" sz="1800" b="0" i="0" kern="1200" baseline="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fld id="{E1D7E502-7D6F-49F2-8D91-33EB17385912}" type="slidenum">
              <a:rPr lang="ja-JP" altLang="en-US" smtClean="0"/>
              <a:pPr/>
              <a:t>36</a:t>
            </a:fld>
            <a:endParaRPr lang="ja-JP" altLang="en-US" dirty="0"/>
          </a:p>
        </p:txBody>
      </p:sp>
      <p:graphicFrame>
        <p:nvGraphicFramePr>
          <p:cNvPr id="17" name="表 16">
            <a:extLst>
              <a:ext uri="{FF2B5EF4-FFF2-40B4-BE49-F238E27FC236}">
                <a16:creationId xmlns:a16="http://schemas.microsoft.com/office/drawing/2014/main" id="{7C310783-D469-297F-9012-D5F0844466E2}"/>
              </a:ext>
            </a:extLst>
          </p:cNvPr>
          <p:cNvGraphicFramePr>
            <a:graphicFrameLocks noGrp="1"/>
          </p:cNvGraphicFramePr>
          <p:nvPr/>
        </p:nvGraphicFramePr>
        <p:xfrm>
          <a:off x="1352806" y="763574"/>
          <a:ext cx="3682827" cy="5797648"/>
        </p:xfrm>
        <a:graphic>
          <a:graphicData uri="http://schemas.openxmlformats.org/drawingml/2006/table">
            <a:tbl>
              <a:tblPr firstRow="1" bandRow="1">
                <a:tableStyleId>{2D5ABB26-0587-4C30-8999-92F81FD0307C}</a:tableStyleId>
              </a:tblPr>
              <a:tblGrid>
                <a:gridCol w="3682827">
                  <a:extLst>
                    <a:ext uri="{9D8B030D-6E8A-4147-A177-3AD203B41FA5}">
                      <a16:colId xmlns:a16="http://schemas.microsoft.com/office/drawing/2014/main" val="20000"/>
                    </a:ext>
                  </a:extLst>
                </a:gridCol>
              </a:tblGrid>
              <a:tr h="916504">
                <a:tc>
                  <a:txBody>
                    <a:bodyPr/>
                    <a:lstStyle/>
                    <a:p>
                      <a:pPr algn="ctr"/>
                      <a:r>
                        <a:rPr kumimoji="1" lang="ja-JP" altLang="en-US" sz="4000" b="1" i="0" dirty="0">
                          <a:solidFill>
                            <a:schemeClr val="tx2"/>
                          </a:solidFill>
                          <a:latin typeface="Meiryo UI" panose="020B0604030504040204" pitchFamily="50" charset="-128"/>
                          <a:ea typeface="Meiryo UI" panose="020B0604030504040204" pitchFamily="50" charset="-128"/>
                          <a:cs typeface="ヒラギノ角ゴ Pro W6"/>
                        </a:rPr>
                        <a:t>預貯金</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0"/>
                  </a:ext>
                </a:extLst>
              </a:tr>
              <a:tr h="2546285">
                <a:tc>
                  <a:txBody>
                    <a:bodyPr/>
                    <a:lstStyle/>
                    <a:p>
                      <a:pPr algn="l">
                        <a:lnSpc>
                          <a:spcPct val="120000"/>
                        </a:lnSpc>
                      </a:pPr>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2"/>
                  </a:ext>
                </a:extLst>
              </a:tr>
              <a:tr h="2334859">
                <a:tc>
                  <a:txBody>
                    <a:bodyPr/>
                    <a:lstStyle/>
                    <a:p>
                      <a:pPr algn="l"/>
                      <a:endParaRPr kumimoji="1" lang="ja-JP" altLang="en-US" sz="1400" b="0" i="0" spc="-4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18" name="表 17">
            <a:extLst>
              <a:ext uri="{FF2B5EF4-FFF2-40B4-BE49-F238E27FC236}">
                <a16:creationId xmlns:a16="http://schemas.microsoft.com/office/drawing/2014/main" id="{9056642E-96FD-9609-A57B-CBC4AA760545}"/>
              </a:ext>
            </a:extLst>
          </p:cNvPr>
          <p:cNvGraphicFramePr>
            <a:graphicFrameLocks noGrp="1"/>
          </p:cNvGraphicFramePr>
          <p:nvPr/>
        </p:nvGraphicFramePr>
        <p:xfrm>
          <a:off x="5121658" y="777044"/>
          <a:ext cx="3986846" cy="5784314"/>
        </p:xfrm>
        <a:graphic>
          <a:graphicData uri="http://schemas.openxmlformats.org/drawingml/2006/table">
            <a:tbl>
              <a:tblPr firstRow="1" bandRow="1">
                <a:tableStyleId>{2D5ABB26-0587-4C30-8999-92F81FD0307C}</a:tableStyleId>
              </a:tblPr>
              <a:tblGrid>
                <a:gridCol w="3986846">
                  <a:extLst>
                    <a:ext uri="{9D8B030D-6E8A-4147-A177-3AD203B41FA5}">
                      <a16:colId xmlns:a16="http://schemas.microsoft.com/office/drawing/2014/main" val="20000"/>
                    </a:ext>
                  </a:extLst>
                </a:gridCol>
              </a:tblGrid>
              <a:tr h="900230">
                <a:tc>
                  <a:txBody>
                    <a:bodyPr/>
                    <a:lstStyle/>
                    <a:p>
                      <a:pPr algn="ctr"/>
                      <a:r>
                        <a:rPr kumimoji="1" lang="ja-JP" altLang="en-US" sz="4000" b="1" i="0" dirty="0">
                          <a:solidFill>
                            <a:srgbClr val="00B050"/>
                          </a:solidFill>
                          <a:latin typeface="Meiryo UI" panose="020B0604030504040204" pitchFamily="50" charset="-128"/>
                          <a:ea typeface="Meiryo UI" panose="020B0604030504040204" pitchFamily="50" charset="-128"/>
                          <a:cs typeface="ヒラギノ角ゴ Pro W6"/>
                        </a:rPr>
                        <a:t>民間保険</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0"/>
                  </a:ext>
                </a:extLst>
              </a:tr>
              <a:tr h="2552105">
                <a:tc>
                  <a:txBody>
                    <a:bodyPr/>
                    <a:lstStyle/>
                    <a:p>
                      <a:pPr algn="l"/>
                      <a:endParaRPr kumimoji="1" lang="ja-JP" altLang="en-US" sz="1400" b="0" i="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solidFill>
                        <a:srgbClr val="9BBB59"/>
                      </a:solid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2"/>
                  </a:ext>
                </a:extLst>
              </a:tr>
              <a:tr h="2331979">
                <a:tc>
                  <a:txBody>
                    <a:bodyPr/>
                    <a:lstStyle/>
                    <a:p>
                      <a:pPr algn="l"/>
                      <a:endParaRPr kumimoji="1" lang="ja-JP" altLang="en-US" sz="1400" b="0" i="0" spc="-120" dirty="0">
                        <a:solidFill>
                          <a:srgbClr val="000000"/>
                        </a:solidFill>
                        <a:latin typeface="ヒラギノ角ゴ Pro W6"/>
                        <a:ea typeface="ヒラギノ角ゴ Pro W6"/>
                        <a:cs typeface="ヒラギノ角ゴ Pro W6"/>
                      </a:endParaRPr>
                    </a:p>
                  </a:txBody>
                  <a:tcPr marL="144000" marR="144000" marT="93600" marB="936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BBB59"/>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E0F1E6"/>
                    </a:solidFill>
                  </a:tcPr>
                </a:tc>
                <a:extLst>
                  <a:ext uri="{0D108BD9-81ED-4DB2-BD59-A6C34878D82A}">
                    <a16:rowId xmlns:a16="http://schemas.microsoft.com/office/drawing/2014/main" val="10003"/>
                  </a:ext>
                </a:extLst>
              </a:tr>
            </a:tbl>
          </a:graphicData>
        </a:graphic>
      </p:graphicFrame>
      <p:graphicFrame>
        <p:nvGraphicFramePr>
          <p:cNvPr id="19" name="表 18">
            <a:extLst>
              <a:ext uri="{FF2B5EF4-FFF2-40B4-BE49-F238E27FC236}">
                <a16:creationId xmlns:a16="http://schemas.microsoft.com/office/drawing/2014/main" id="{FAB4B45C-04B4-C517-944B-C3DDF3C152C1}"/>
              </a:ext>
            </a:extLst>
          </p:cNvPr>
          <p:cNvGraphicFramePr>
            <a:graphicFrameLocks noGrp="1"/>
          </p:cNvGraphicFramePr>
          <p:nvPr/>
        </p:nvGraphicFramePr>
        <p:xfrm>
          <a:off x="100083" y="1676400"/>
          <a:ext cx="1228724" cy="4894029"/>
        </p:xfrm>
        <a:graphic>
          <a:graphicData uri="http://schemas.openxmlformats.org/drawingml/2006/table">
            <a:tbl>
              <a:tblPr firstRow="1" bandRow="1">
                <a:tableStyleId>{2D5ABB26-0587-4C30-8999-92F81FD0307C}</a:tableStyleId>
              </a:tblPr>
              <a:tblGrid>
                <a:gridCol w="1228724">
                  <a:extLst>
                    <a:ext uri="{9D8B030D-6E8A-4147-A177-3AD203B41FA5}">
                      <a16:colId xmlns:a16="http://schemas.microsoft.com/office/drawing/2014/main" val="20000"/>
                    </a:ext>
                  </a:extLst>
                </a:gridCol>
              </a:tblGrid>
              <a:tr h="2537608">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2356421">
                <a:tc>
                  <a:txBody>
                    <a:bodyPr/>
                    <a:lstStyle/>
                    <a:p>
                      <a:pPr algn="ctr"/>
                      <a:r>
                        <a:rPr kumimoji="1" lang="ja-JP" altLang="en-US" sz="2000" b="1" i="0" spc="-210" dirty="0">
                          <a:solidFill>
                            <a:schemeClr val="tx1">
                              <a:lumMod val="75000"/>
                              <a:lumOff val="25000"/>
                            </a:schemeClr>
                          </a:solidFill>
                          <a:latin typeface="Meiryo UI" panose="020B0604030504040204" pitchFamily="50" charset="-128"/>
                          <a:ea typeface="Meiryo UI" panose="020B0604030504040204" pitchFamily="50" charset="-128"/>
                          <a:cs typeface="ヒラギノ角ゴ Pro W6"/>
                        </a:rPr>
                        <a:t>デメリット</a:t>
                      </a:r>
                    </a:p>
                  </a:txBody>
                  <a:tcPr anchor="ctr">
                    <a:lnL w="12700" cap="flat" cmpd="sng" algn="ctr">
                      <a:solidFill>
                        <a:prstClr val="white"/>
                      </a:solidFill>
                      <a:prstDash val="solid"/>
                      <a:round/>
                      <a:headEnd type="none" w="med" len="med"/>
                      <a:tailEnd type="none" w="med" len="med"/>
                    </a:lnL>
                    <a:lnR w="12700" cap="flat" cmpd="sng" algn="ctr">
                      <a:solidFill>
                        <a:prstClr val="white"/>
                      </a:solidFill>
                      <a:prstDash val="solid"/>
                      <a:round/>
                      <a:headEnd type="none" w="med" len="med"/>
                      <a:tailEnd type="none" w="med" len="med"/>
                    </a:lnR>
                    <a:lnT w="12700" cap="flat" cmpd="sng" algn="ctr">
                      <a:solidFill>
                        <a:prstClr val="white"/>
                      </a:solidFill>
                      <a:prstDash val="solid"/>
                      <a:round/>
                      <a:headEnd type="none" w="med" len="med"/>
                      <a:tailEnd type="none" w="med" len="med"/>
                    </a:lnT>
                    <a:lnB w="12700" cap="flat" cmpd="sng" algn="ctr">
                      <a:solidFill>
                        <a:prstClr val="white"/>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0001"/>
                  </a:ext>
                </a:extLst>
              </a:tr>
            </a:tbl>
          </a:graphicData>
        </a:graphic>
      </p:graphicFrame>
      <p:sp>
        <p:nvSpPr>
          <p:cNvPr id="20" name="テキスト ボックス 19">
            <a:extLst>
              <a:ext uri="{FF2B5EF4-FFF2-40B4-BE49-F238E27FC236}">
                <a16:creationId xmlns:a16="http://schemas.microsoft.com/office/drawing/2014/main" id="{9EF5EEB3-B6B8-82A0-F71E-059A36B7514C}"/>
              </a:ext>
            </a:extLst>
          </p:cNvPr>
          <p:cNvSpPr txBox="1"/>
          <p:nvPr/>
        </p:nvSpPr>
        <p:spPr>
          <a:xfrm>
            <a:off x="1325781" y="1580914"/>
            <a:ext cx="3791046" cy="2734210"/>
          </a:xfrm>
          <a:prstGeom prst="rect">
            <a:avLst/>
          </a:prstGeom>
          <a:noFill/>
        </p:spPr>
        <p:txBody>
          <a:bodyPr wrap="square" rtlCol="0">
            <a:spAutoFit/>
          </a:bodyPr>
          <a:lstStyle/>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○貯めたお金は</a:t>
            </a:r>
            <a:r>
              <a:rPr lang="ja-JP" altLang="en-US" sz="2400" b="1"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に使うことができる。</a:t>
            </a:r>
            <a:endParaRPr lang="en-US" altLang="ja-JP" sz="240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途中での引き出しや貯めるペースが</a:t>
            </a:r>
            <a:r>
              <a:rPr lang="ja-JP" altLang="en-US" sz="2400" b="1" spc="-50" dirty="0">
                <a:solidFill>
                  <a:srgbClr val="FF0000"/>
                </a:solidFill>
                <a:latin typeface="Meiryo UI" panose="020B0604030504040204" pitchFamily="50" charset="-128"/>
                <a:ea typeface="Meiryo UI" panose="020B0604030504040204" pitchFamily="50" charset="-128"/>
                <a:cs typeface="ヒラギノ角ゴ Pro W6"/>
              </a:rPr>
              <a:t>自由</a:t>
            </a: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a:t>
            </a:r>
            <a:endParaRPr lang="en-US" altLang="ja-JP" sz="2400" spc="-50" dirty="0">
              <a:solidFill>
                <a:srgbClr val="000000"/>
              </a:solidFill>
              <a:latin typeface="Meiryo UI" panose="020B0604030504040204" pitchFamily="50" charset="-128"/>
              <a:ea typeface="Meiryo UI" panose="020B0604030504040204" pitchFamily="50" charset="-128"/>
              <a:cs typeface="ヒラギノ角ゴ Pro W6"/>
            </a:endParaRPr>
          </a:p>
          <a:p>
            <a:pPr>
              <a:lnSpc>
                <a:spcPts val="3500"/>
              </a:lnSpc>
            </a:pPr>
            <a:r>
              <a:rPr lang="ja-JP" altLang="en-US" sz="2400" spc="-50" dirty="0">
                <a:solidFill>
                  <a:srgbClr val="000000"/>
                </a:solidFill>
                <a:latin typeface="Meiryo UI" panose="020B0604030504040204" pitchFamily="50" charset="-128"/>
                <a:ea typeface="Meiryo UI" panose="020B0604030504040204" pitchFamily="50" charset="-128"/>
                <a:cs typeface="ヒラギノ角ゴ Pro W6"/>
              </a:rPr>
              <a:t>○預けた金額に応じて利子がつく。</a:t>
            </a:r>
            <a:endParaRPr lang="ja-JP" altLang="en-US" sz="2000" spc="-5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1" name="テキスト ボックス 20">
            <a:extLst>
              <a:ext uri="{FF2B5EF4-FFF2-40B4-BE49-F238E27FC236}">
                <a16:creationId xmlns:a16="http://schemas.microsoft.com/office/drawing/2014/main" id="{381C8233-CBD6-5F07-BA1E-B7F0D667215D}"/>
              </a:ext>
            </a:extLst>
          </p:cNvPr>
          <p:cNvSpPr txBox="1"/>
          <p:nvPr/>
        </p:nvSpPr>
        <p:spPr>
          <a:xfrm>
            <a:off x="1361143" y="4299059"/>
            <a:ext cx="3636000" cy="1846724"/>
          </a:xfrm>
          <a:prstGeom prst="rect">
            <a:avLst/>
          </a:prstGeom>
          <a:noFill/>
        </p:spPr>
        <p:txBody>
          <a:bodyPr wrap="square" rtlCol="0">
            <a:spAutoFit/>
          </a:bodyPr>
          <a:lstStyle/>
          <a:p>
            <a:pPr>
              <a:lnSpc>
                <a:spcPts val="3500"/>
              </a:lnSpc>
            </a:pP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●途中で病気やケガ等、リスクが発生した場合に、</a:t>
            </a:r>
            <a:r>
              <a:rPr lang="ja-JP" altLang="en-US" sz="2800" b="1" spc="-40" dirty="0">
                <a:solidFill>
                  <a:srgbClr val="FF0000"/>
                </a:solidFill>
                <a:latin typeface="Meiryo UI" panose="020B0604030504040204" pitchFamily="50" charset="-128"/>
                <a:ea typeface="Meiryo UI" panose="020B0604030504040204" pitchFamily="50" charset="-128"/>
                <a:cs typeface="ヒラギノ角ゴ Pro W6"/>
              </a:rPr>
              <a:t>必要な金額が貯まっているとは限らない</a:t>
            </a:r>
            <a:r>
              <a:rPr lang="ja-JP" altLang="en-US" sz="2800" spc="-40" dirty="0">
                <a:latin typeface="Meiryo UI" panose="020B0604030504040204" pitchFamily="50" charset="-128"/>
                <a:ea typeface="Meiryo UI" panose="020B0604030504040204" pitchFamily="50" charset="-128"/>
                <a:cs typeface="ヒラギノ角ゴ Pro W6"/>
              </a:rPr>
              <a:t>。</a:t>
            </a:r>
          </a:p>
        </p:txBody>
      </p:sp>
      <p:sp>
        <p:nvSpPr>
          <p:cNvPr id="22" name="テキスト ボックス 21">
            <a:extLst>
              <a:ext uri="{FF2B5EF4-FFF2-40B4-BE49-F238E27FC236}">
                <a16:creationId xmlns:a16="http://schemas.microsoft.com/office/drawing/2014/main" id="{3BC4AA62-9712-E782-1BC7-668E6E47EDD3}"/>
              </a:ext>
            </a:extLst>
          </p:cNvPr>
          <p:cNvSpPr txBox="1"/>
          <p:nvPr/>
        </p:nvSpPr>
        <p:spPr>
          <a:xfrm>
            <a:off x="5143721" y="1929669"/>
            <a:ext cx="3996000" cy="2295565"/>
          </a:xfrm>
          <a:prstGeom prst="rect">
            <a:avLst/>
          </a:prstGeom>
          <a:noFill/>
        </p:spPr>
        <p:txBody>
          <a:bodyPr wrap="square" rtlCol="0">
            <a:spAutoFit/>
          </a:bodyPr>
          <a:lstStyle/>
          <a:p>
            <a:pPr>
              <a:lnSpc>
                <a:spcPts val="3500"/>
              </a:lnSpc>
            </a:pPr>
            <a:r>
              <a:rPr lang="ja-JP" altLang="en-US" sz="2000" dirty="0">
                <a:solidFill>
                  <a:srgbClr val="000000"/>
                </a:solidFill>
                <a:latin typeface="Meiryo UI" panose="020B0604030504040204" pitchFamily="50" charset="-128"/>
                <a:ea typeface="Meiryo UI" panose="020B0604030504040204" pitchFamily="50" charset="-128"/>
                <a:cs typeface="ヒラギノ角ゴ Pro W6"/>
              </a:rPr>
              <a:t>○</a:t>
            </a: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途中いつでも、病気や　ケガ等のリスクが発生した場合に、</a:t>
            </a:r>
            <a:r>
              <a:rPr lang="ja-JP" altLang="en-US" sz="2800" b="1" dirty="0">
                <a:solidFill>
                  <a:srgbClr val="FF0000"/>
                </a:solidFill>
                <a:latin typeface="Meiryo UI" panose="020B0604030504040204" pitchFamily="50" charset="-128"/>
                <a:ea typeface="Meiryo UI" panose="020B0604030504040204" pitchFamily="50" charset="-128"/>
                <a:cs typeface="ヒラギノ角ゴ Pro W6"/>
              </a:rPr>
              <a:t>あらかじめ決められた金額</a:t>
            </a: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を受け取ることができる。</a:t>
            </a:r>
          </a:p>
        </p:txBody>
      </p:sp>
      <p:sp>
        <p:nvSpPr>
          <p:cNvPr id="24" name="テキスト ボックス 23">
            <a:extLst>
              <a:ext uri="{FF2B5EF4-FFF2-40B4-BE49-F238E27FC236}">
                <a16:creationId xmlns:a16="http://schemas.microsoft.com/office/drawing/2014/main" id="{B50BF8B6-C516-0ACE-F713-08A88791B52B}"/>
              </a:ext>
            </a:extLst>
          </p:cNvPr>
          <p:cNvSpPr txBox="1"/>
          <p:nvPr/>
        </p:nvSpPr>
        <p:spPr>
          <a:xfrm>
            <a:off x="5129677" y="4294573"/>
            <a:ext cx="3996000" cy="2285369"/>
          </a:xfrm>
          <a:prstGeom prst="rect">
            <a:avLst/>
          </a:prstGeom>
          <a:noFill/>
        </p:spPr>
        <p:txBody>
          <a:bodyPr wrap="square" rtlCol="0">
            <a:spAutoFit/>
          </a:bodyPr>
          <a:lstStyle/>
          <a:p>
            <a:pPr>
              <a:lnSpc>
                <a:spcPts val="3500"/>
              </a:lnSpc>
            </a:pPr>
            <a:r>
              <a:rPr lang="ja-JP" altLang="en-US" sz="2800" dirty="0">
                <a:solidFill>
                  <a:srgbClr val="000000"/>
                </a:solidFill>
                <a:latin typeface="Meiryo UI" panose="020B0604030504040204" pitchFamily="50" charset="-128"/>
                <a:ea typeface="Meiryo UI" panose="020B0604030504040204" pitchFamily="50" charset="-128"/>
                <a:cs typeface="ヒラギノ角ゴ Pro W6"/>
              </a:rPr>
              <a:t>●結果的にリスクが発生しなくても、決められた金額を保険料として支払う必要がある。（</a:t>
            </a:r>
            <a:r>
              <a:rPr lang="ja-JP" altLang="en-US" sz="2400" dirty="0">
                <a:solidFill>
                  <a:srgbClr val="000000"/>
                </a:solidFill>
                <a:latin typeface="Meiryo UI" panose="020B0604030504040204" pitchFamily="50" charset="-128"/>
                <a:ea typeface="Meiryo UI" panose="020B0604030504040204" pitchFamily="50" charset="-128"/>
                <a:cs typeface="ヒラギノ角ゴ Pro W6"/>
              </a:rPr>
              <a:t>保険の種類によっては一部戻ってくる場合がある）</a:t>
            </a:r>
            <a:endParaRPr lang="ja-JP" altLang="en-US" sz="2800" spc="-120" dirty="0">
              <a:solidFill>
                <a:srgbClr val="000000"/>
              </a:solidFill>
              <a:latin typeface="Meiryo UI" panose="020B0604030504040204" pitchFamily="50" charset="-128"/>
              <a:ea typeface="Meiryo UI" panose="020B0604030504040204" pitchFamily="50" charset="-128"/>
              <a:cs typeface="ヒラギノ角ゴ Pro W6"/>
            </a:endParaRPr>
          </a:p>
        </p:txBody>
      </p:sp>
      <p:sp>
        <p:nvSpPr>
          <p:cNvPr id="2" name="正方形/長方形 1">
            <a:extLst>
              <a:ext uri="{FF2B5EF4-FFF2-40B4-BE49-F238E27FC236}">
                <a16:creationId xmlns:a16="http://schemas.microsoft.com/office/drawing/2014/main" id="{8A13E7BB-9594-043A-6EF2-B97918BD018A}"/>
              </a:ext>
            </a:extLst>
          </p:cNvPr>
          <p:cNvSpPr/>
          <p:nvPr/>
        </p:nvSpPr>
        <p:spPr>
          <a:xfrm>
            <a:off x="765301" y="-5617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chemeClr val="bg1"/>
              </a:solidFill>
            </a:endParaRPr>
          </a:p>
        </p:txBody>
      </p:sp>
      <p:sp>
        <p:nvSpPr>
          <p:cNvPr id="4" name="正方形/長方形 3">
            <a:extLst>
              <a:ext uri="{FF2B5EF4-FFF2-40B4-BE49-F238E27FC236}">
                <a16:creationId xmlns:a16="http://schemas.microsoft.com/office/drawing/2014/main" id="{92C94C11-89CA-F922-2594-47EDC6A6F8CF}"/>
              </a:ext>
            </a:extLst>
          </p:cNvPr>
          <p:cNvSpPr/>
          <p:nvPr/>
        </p:nvSpPr>
        <p:spPr>
          <a:xfrm>
            <a:off x="2696401" y="-43149"/>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chemeClr val="bg1"/>
              </a:solidFill>
            </a:endParaRPr>
          </a:p>
        </p:txBody>
      </p:sp>
      <p:sp>
        <p:nvSpPr>
          <p:cNvPr id="5" name="正方形/長方形 4">
            <a:extLst>
              <a:ext uri="{FF2B5EF4-FFF2-40B4-BE49-F238E27FC236}">
                <a16:creationId xmlns:a16="http://schemas.microsoft.com/office/drawing/2014/main" id="{AC13509D-F44E-FFBF-9085-1A1CCC760071}"/>
              </a:ext>
            </a:extLst>
          </p:cNvPr>
          <p:cNvSpPr/>
          <p:nvPr/>
        </p:nvSpPr>
        <p:spPr>
          <a:xfrm>
            <a:off x="4291834" y="-4639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ちが</a:t>
            </a:r>
            <a:endParaRPr kumimoji="1" lang="ja-JP" altLang="en-US" sz="1400" dirty="0">
              <a:solidFill>
                <a:schemeClr val="bg1"/>
              </a:solidFill>
            </a:endParaRPr>
          </a:p>
        </p:txBody>
      </p:sp>
      <p:sp>
        <p:nvSpPr>
          <p:cNvPr id="6" name="正方形/長方形 5">
            <a:extLst>
              <a:ext uri="{FF2B5EF4-FFF2-40B4-BE49-F238E27FC236}">
                <a16:creationId xmlns:a16="http://schemas.microsoft.com/office/drawing/2014/main" id="{E7662CDA-4C59-1C9C-01B7-5BE43E66FDF4}"/>
              </a:ext>
            </a:extLst>
          </p:cNvPr>
          <p:cNvSpPr/>
          <p:nvPr/>
        </p:nvSpPr>
        <p:spPr>
          <a:xfrm>
            <a:off x="2625875" y="68169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002060"/>
                </a:solidFill>
                <a:latin typeface="BIZ UDPゴシック" panose="020B0400000000000000" pitchFamily="50" charset="-128"/>
                <a:ea typeface="BIZ UDPゴシック" panose="020B0400000000000000" pitchFamily="50" charset="-128"/>
              </a:rPr>
              <a:t>よちょきん</a:t>
            </a:r>
            <a:endParaRPr kumimoji="1" lang="ja-JP" altLang="en-US" sz="1400" dirty="0">
              <a:solidFill>
                <a:srgbClr val="002060"/>
              </a:solidFill>
            </a:endParaRPr>
          </a:p>
        </p:txBody>
      </p:sp>
      <p:sp>
        <p:nvSpPr>
          <p:cNvPr id="7" name="正方形/長方形 6">
            <a:extLst>
              <a:ext uri="{FF2B5EF4-FFF2-40B4-BE49-F238E27FC236}">
                <a16:creationId xmlns:a16="http://schemas.microsoft.com/office/drawing/2014/main" id="{0CC1A8C6-5C08-D24B-97AF-714FF2136AC0}"/>
              </a:ext>
            </a:extLst>
          </p:cNvPr>
          <p:cNvSpPr/>
          <p:nvPr/>
        </p:nvSpPr>
        <p:spPr>
          <a:xfrm>
            <a:off x="6308702" y="697352"/>
            <a:ext cx="158217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298054"/>
                </a:solidFill>
                <a:latin typeface="BIZ UDPゴシック" panose="020B0400000000000000" pitchFamily="50" charset="-128"/>
                <a:ea typeface="BIZ UDPゴシック" panose="020B0400000000000000" pitchFamily="50" charset="-128"/>
              </a:rPr>
              <a:t>みんかん ほけん</a:t>
            </a:r>
            <a:endParaRPr kumimoji="1" lang="ja-JP" altLang="en-US" sz="1400" dirty="0">
              <a:solidFill>
                <a:srgbClr val="298054"/>
              </a:solidFill>
            </a:endParaRPr>
          </a:p>
        </p:txBody>
      </p:sp>
      <p:grpSp>
        <p:nvGrpSpPr>
          <p:cNvPr id="8" name="グループ化 7">
            <a:extLst>
              <a:ext uri="{FF2B5EF4-FFF2-40B4-BE49-F238E27FC236}">
                <a16:creationId xmlns:a16="http://schemas.microsoft.com/office/drawing/2014/main" id="{A5DE803B-9D13-E855-5E4B-71FF19000998}"/>
              </a:ext>
            </a:extLst>
          </p:cNvPr>
          <p:cNvGrpSpPr/>
          <p:nvPr/>
        </p:nvGrpSpPr>
        <p:grpSpPr>
          <a:xfrm>
            <a:off x="1265704" y="1863838"/>
            <a:ext cx="3731439" cy="2151597"/>
            <a:chOff x="1265704" y="1863838"/>
            <a:chExt cx="3731439" cy="2151597"/>
          </a:xfrm>
        </p:grpSpPr>
        <p:sp>
          <p:nvSpPr>
            <p:cNvPr id="9" name="正方形/長方形 8">
              <a:extLst>
                <a:ext uri="{FF2B5EF4-FFF2-40B4-BE49-F238E27FC236}">
                  <a16:creationId xmlns:a16="http://schemas.microsoft.com/office/drawing/2014/main" id="{013490F3-47F8-041E-D44A-097B085D9A42}"/>
                </a:ext>
              </a:extLst>
            </p:cNvPr>
            <p:cNvSpPr/>
            <p:nvPr/>
          </p:nvSpPr>
          <p:spPr>
            <a:xfrm>
              <a:off x="1266650" y="186383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tx1"/>
                </a:solidFill>
              </a:endParaRPr>
            </a:p>
          </p:txBody>
        </p:sp>
        <p:sp>
          <p:nvSpPr>
            <p:cNvPr id="10" name="正方形/長方形 9">
              <a:extLst>
                <a:ext uri="{FF2B5EF4-FFF2-40B4-BE49-F238E27FC236}">
                  <a16:creationId xmlns:a16="http://schemas.microsoft.com/office/drawing/2014/main" id="{C49769BE-D6AD-B8A7-92F5-60B3E0D7A9ED}"/>
                </a:ext>
              </a:extLst>
            </p:cNvPr>
            <p:cNvSpPr/>
            <p:nvPr/>
          </p:nvSpPr>
          <p:spPr>
            <a:xfrm>
              <a:off x="2306515" y="186744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000" dirty="0">
                <a:solidFill>
                  <a:schemeClr val="tx1"/>
                </a:solidFill>
              </a:endParaRPr>
            </a:p>
          </p:txBody>
        </p:sp>
        <p:sp>
          <p:nvSpPr>
            <p:cNvPr id="11" name="正方形/長方形 10">
              <a:extLst>
                <a:ext uri="{FF2B5EF4-FFF2-40B4-BE49-F238E27FC236}">
                  <a16:creationId xmlns:a16="http://schemas.microsoft.com/office/drawing/2014/main" id="{45C4303E-7ED2-3D86-0873-36BC81B83077}"/>
                </a:ext>
              </a:extLst>
            </p:cNvPr>
            <p:cNvSpPr/>
            <p:nvPr/>
          </p:nvSpPr>
          <p:spPr>
            <a:xfrm>
              <a:off x="3030694" y="18748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じゆう</a:t>
              </a:r>
              <a:endParaRPr kumimoji="1" lang="ja-JP" altLang="en-US" sz="1000" dirty="0">
                <a:solidFill>
                  <a:srgbClr val="FF0000"/>
                </a:solidFill>
              </a:endParaRPr>
            </a:p>
          </p:txBody>
        </p:sp>
        <p:sp>
          <p:nvSpPr>
            <p:cNvPr id="12" name="正方形/長方形 11">
              <a:extLst>
                <a:ext uri="{FF2B5EF4-FFF2-40B4-BE49-F238E27FC236}">
                  <a16:creationId xmlns:a16="http://schemas.microsoft.com/office/drawing/2014/main" id="{C42548AF-18E1-0764-2156-E9314A2465D7}"/>
                </a:ext>
              </a:extLst>
            </p:cNvPr>
            <p:cNvSpPr/>
            <p:nvPr/>
          </p:nvSpPr>
          <p:spPr>
            <a:xfrm>
              <a:off x="3739595" y="1879763"/>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つか</a:t>
              </a:r>
              <a:endParaRPr kumimoji="1" lang="ja-JP" altLang="en-US" sz="1000" dirty="0">
                <a:solidFill>
                  <a:schemeClr val="tx1"/>
                </a:solidFill>
              </a:endParaRPr>
            </a:p>
          </p:txBody>
        </p:sp>
        <p:sp>
          <p:nvSpPr>
            <p:cNvPr id="13" name="正方形/長方形 12">
              <a:extLst>
                <a:ext uri="{FF2B5EF4-FFF2-40B4-BE49-F238E27FC236}">
                  <a16:creationId xmlns:a16="http://schemas.microsoft.com/office/drawing/2014/main" id="{EA0C519B-CFF9-EA74-189C-CF38E21C6155}"/>
                </a:ext>
              </a:extLst>
            </p:cNvPr>
            <p:cNvSpPr/>
            <p:nvPr/>
          </p:nvSpPr>
          <p:spPr>
            <a:xfrm>
              <a:off x="1443840" y="234133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14" name="正方形/長方形 13">
              <a:extLst>
                <a:ext uri="{FF2B5EF4-FFF2-40B4-BE49-F238E27FC236}">
                  <a16:creationId xmlns:a16="http://schemas.microsoft.com/office/drawing/2014/main" id="{C8397F89-F925-E308-F115-EBA120ED2791}"/>
                </a:ext>
              </a:extLst>
            </p:cNvPr>
            <p:cNvSpPr/>
            <p:nvPr/>
          </p:nvSpPr>
          <p:spPr>
            <a:xfrm>
              <a:off x="2493950" y="2348969"/>
              <a:ext cx="9609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ひ</a:t>
              </a:r>
              <a:endParaRPr kumimoji="1" lang="ja-JP" altLang="en-US" sz="1000" dirty="0">
                <a:solidFill>
                  <a:schemeClr val="tx1"/>
                </a:solidFill>
              </a:endParaRPr>
            </a:p>
          </p:txBody>
        </p:sp>
        <p:sp>
          <p:nvSpPr>
            <p:cNvPr id="15" name="正方形/長方形 14">
              <a:extLst>
                <a:ext uri="{FF2B5EF4-FFF2-40B4-BE49-F238E27FC236}">
                  <a16:creationId xmlns:a16="http://schemas.microsoft.com/office/drawing/2014/main" id="{7F137313-6C96-C0A5-16B1-947C7D96F7E9}"/>
                </a:ext>
              </a:extLst>
            </p:cNvPr>
            <p:cNvSpPr/>
            <p:nvPr/>
          </p:nvSpPr>
          <p:spPr>
            <a:xfrm>
              <a:off x="3158487" y="2348969"/>
              <a:ext cx="64470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000" dirty="0">
                <a:solidFill>
                  <a:schemeClr val="tx1"/>
                </a:solidFill>
              </a:endParaRPr>
            </a:p>
          </p:txBody>
        </p:sp>
        <p:sp>
          <p:nvSpPr>
            <p:cNvPr id="16" name="正方形/長方形 15">
              <a:extLst>
                <a:ext uri="{FF2B5EF4-FFF2-40B4-BE49-F238E27FC236}">
                  <a16:creationId xmlns:a16="http://schemas.microsoft.com/office/drawing/2014/main" id="{4522EA07-B94D-E43E-EFC2-8DBDDF6F7307}"/>
                </a:ext>
              </a:extLst>
            </p:cNvPr>
            <p:cNvSpPr/>
            <p:nvPr/>
          </p:nvSpPr>
          <p:spPr>
            <a:xfrm>
              <a:off x="3607352" y="234675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た</a:t>
              </a:r>
              <a:endParaRPr kumimoji="1" lang="ja-JP" altLang="en-US" sz="1000" dirty="0">
                <a:solidFill>
                  <a:schemeClr val="tx1"/>
                </a:solidFill>
              </a:endParaRPr>
            </a:p>
          </p:txBody>
        </p:sp>
        <p:sp>
          <p:nvSpPr>
            <p:cNvPr id="25" name="正方形/長方形 24">
              <a:extLst>
                <a:ext uri="{FF2B5EF4-FFF2-40B4-BE49-F238E27FC236}">
                  <a16:creationId xmlns:a16="http://schemas.microsoft.com/office/drawing/2014/main" id="{9B46A921-78CA-82EE-2078-8AFBFD0A63AC}"/>
                </a:ext>
              </a:extLst>
            </p:cNvPr>
            <p:cNvSpPr/>
            <p:nvPr/>
          </p:nvSpPr>
          <p:spPr>
            <a:xfrm>
              <a:off x="2077468" y="279305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じゆう</a:t>
              </a:r>
              <a:endParaRPr kumimoji="1" lang="ja-JP" altLang="en-US" sz="1000" dirty="0">
                <a:solidFill>
                  <a:srgbClr val="FF0000"/>
                </a:solidFill>
              </a:endParaRPr>
            </a:p>
          </p:txBody>
        </p:sp>
        <p:sp>
          <p:nvSpPr>
            <p:cNvPr id="26" name="正方形/長方形 25">
              <a:extLst>
                <a:ext uri="{FF2B5EF4-FFF2-40B4-BE49-F238E27FC236}">
                  <a16:creationId xmlns:a16="http://schemas.microsoft.com/office/drawing/2014/main" id="{84B4A2E1-5408-FB73-9F55-4DD05FFB5B3C}"/>
                </a:ext>
              </a:extLst>
            </p:cNvPr>
            <p:cNvSpPr/>
            <p:nvPr/>
          </p:nvSpPr>
          <p:spPr>
            <a:xfrm>
              <a:off x="1265704" y="365290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あず</a:t>
              </a:r>
              <a:endParaRPr kumimoji="1" lang="ja-JP" altLang="en-US" sz="1000" dirty="0">
                <a:solidFill>
                  <a:schemeClr val="tx1"/>
                </a:solidFill>
              </a:endParaRPr>
            </a:p>
          </p:txBody>
        </p:sp>
        <p:sp>
          <p:nvSpPr>
            <p:cNvPr id="27" name="正方形/長方形 26">
              <a:extLst>
                <a:ext uri="{FF2B5EF4-FFF2-40B4-BE49-F238E27FC236}">
                  <a16:creationId xmlns:a16="http://schemas.microsoft.com/office/drawing/2014/main" id="{269BE808-0A39-9068-7B96-BA981AB9B7A5}"/>
                </a:ext>
              </a:extLst>
            </p:cNvPr>
            <p:cNvSpPr/>
            <p:nvPr/>
          </p:nvSpPr>
          <p:spPr>
            <a:xfrm>
              <a:off x="2191819" y="36536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00" dirty="0">
                <a:solidFill>
                  <a:schemeClr val="tx1"/>
                </a:solidFill>
              </a:endParaRPr>
            </a:p>
          </p:txBody>
        </p:sp>
        <p:sp>
          <p:nvSpPr>
            <p:cNvPr id="28" name="正方形/長方形 27">
              <a:extLst>
                <a:ext uri="{FF2B5EF4-FFF2-40B4-BE49-F238E27FC236}">
                  <a16:creationId xmlns:a16="http://schemas.microsoft.com/office/drawing/2014/main" id="{E3AA4A1F-8ABB-DDEF-4C41-1E691232C500}"/>
                </a:ext>
              </a:extLst>
            </p:cNvPr>
            <p:cNvSpPr/>
            <p:nvPr/>
          </p:nvSpPr>
          <p:spPr>
            <a:xfrm>
              <a:off x="2866371" y="365367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おう</a:t>
              </a:r>
              <a:endParaRPr kumimoji="1" lang="ja-JP" altLang="en-US" sz="1000" dirty="0">
                <a:solidFill>
                  <a:schemeClr val="tx1"/>
                </a:solidFill>
              </a:endParaRPr>
            </a:p>
          </p:txBody>
        </p:sp>
        <p:sp>
          <p:nvSpPr>
            <p:cNvPr id="29" name="正方形/長方形 28">
              <a:extLst>
                <a:ext uri="{FF2B5EF4-FFF2-40B4-BE49-F238E27FC236}">
                  <a16:creationId xmlns:a16="http://schemas.microsoft.com/office/drawing/2014/main" id="{14A00663-2722-90BB-14FE-1F51FEA5FE45}"/>
                </a:ext>
              </a:extLst>
            </p:cNvPr>
            <p:cNvSpPr/>
            <p:nvPr/>
          </p:nvSpPr>
          <p:spPr>
            <a:xfrm>
              <a:off x="3776055" y="365047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りし</a:t>
              </a:r>
              <a:endParaRPr kumimoji="1" lang="ja-JP" altLang="en-US" sz="1000" dirty="0">
                <a:solidFill>
                  <a:schemeClr val="tx1"/>
                </a:solidFill>
              </a:endParaRPr>
            </a:p>
          </p:txBody>
        </p:sp>
      </p:grpSp>
      <p:grpSp>
        <p:nvGrpSpPr>
          <p:cNvPr id="30" name="グループ化 29">
            <a:extLst>
              <a:ext uri="{FF2B5EF4-FFF2-40B4-BE49-F238E27FC236}">
                <a16:creationId xmlns:a16="http://schemas.microsoft.com/office/drawing/2014/main" id="{FE2C2A97-3308-A554-94F7-F8F165C74E72}"/>
              </a:ext>
            </a:extLst>
          </p:cNvPr>
          <p:cNvGrpSpPr/>
          <p:nvPr/>
        </p:nvGrpSpPr>
        <p:grpSpPr>
          <a:xfrm>
            <a:off x="1227945" y="4135420"/>
            <a:ext cx="3892673" cy="1723386"/>
            <a:chOff x="1340676" y="4230411"/>
            <a:chExt cx="3892673" cy="1723386"/>
          </a:xfrm>
        </p:grpSpPr>
        <p:sp>
          <p:nvSpPr>
            <p:cNvPr id="31" name="正方形/長方形 30">
              <a:extLst>
                <a:ext uri="{FF2B5EF4-FFF2-40B4-BE49-F238E27FC236}">
                  <a16:creationId xmlns:a16="http://schemas.microsoft.com/office/drawing/2014/main" id="{F40CB407-E264-71BF-2FE0-7C1CAEE4A084}"/>
                </a:ext>
              </a:extLst>
            </p:cNvPr>
            <p:cNvSpPr/>
            <p:nvPr/>
          </p:nvSpPr>
          <p:spPr>
            <a:xfrm>
              <a:off x="1659740" y="423041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33" name="正方形/長方形 32">
              <a:extLst>
                <a:ext uri="{FF2B5EF4-FFF2-40B4-BE49-F238E27FC236}">
                  <a16:creationId xmlns:a16="http://schemas.microsoft.com/office/drawing/2014/main" id="{9AA66568-8212-9DA0-0A22-EC3D983CE620}"/>
                </a:ext>
              </a:extLst>
            </p:cNvPr>
            <p:cNvSpPr/>
            <p:nvPr/>
          </p:nvSpPr>
          <p:spPr>
            <a:xfrm>
              <a:off x="2639273" y="42473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34" name="正方形/長方形 33">
              <a:extLst>
                <a:ext uri="{FF2B5EF4-FFF2-40B4-BE49-F238E27FC236}">
                  <a16:creationId xmlns:a16="http://schemas.microsoft.com/office/drawing/2014/main" id="{F9F1BE32-A640-0865-3ECD-BFB93DB33398}"/>
                </a:ext>
              </a:extLst>
            </p:cNvPr>
            <p:cNvSpPr/>
            <p:nvPr/>
          </p:nvSpPr>
          <p:spPr>
            <a:xfrm>
              <a:off x="4012261" y="4247315"/>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rPr>
                <a:t>など</a:t>
              </a:r>
            </a:p>
          </p:txBody>
        </p:sp>
        <p:sp>
          <p:nvSpPr>
            <p:cNvPr id="35" name="正方形/長方形 34">
              <a:extLst>
                <a:ext uri="{FF2B5EF4-FFF2-40B4-BE49-F238E27FC236}">
                  <a16:creationId xmlns:a16="http://schemas.microsoft.com/office/drawing/2014/main" id="{4D66911B-1C32-40BD-E6B1-A31A2A6EED56}"/>
                </a:ext>
              </a:extLst>
            </p:cNvPr>
            <p:cNvSpPr/>
            <p:nvPr/>
          </p:nvSpPr>
          <p:spPr>
            <a:xfrm>
              <a:off x="2311584" y="469474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00" dirty="0">
                <a:solidFill>
                  <a:schemeClr val="tx1"/>
                </a:solidFill>
              </a:endParaRPr>
            </a:p>
          </p:txBody>
        </p:sp>
        <p:sp>
          <p:nvSpPr>
            <p:cNvPr id="36" name="正方形/長方形 35">
              <a:extLst>
                <a:ext uri="{FF2B5EF4-FFF2-40B4-BE49-F238E27FC236}">
                  <a16:creationId xmlns:a16="http://schemas.microsoft.com/office/drawing/2014/main" id="{CB0F4944-F04B-FB14-21A0-82F20DB5F6ED}"/>
                </a:ext>
              </a:extLst>
            </p:cNvPr>
            <p:cNvSpPr/>
            <p:nvPr/>
          </p:nvSpPr>
          <p:spPr>
            <a:xfrm>
              <a:off x="3569774" y="469282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solidFill>
              </a:endParaRPr>
            </a:p>
          </p:txBody>
        </p:sp>
        <p:sp>
          <p:nvSpPr>
            <p:cNvPr id="37" name="正方形/長方形 36">
              <a:extLst>
                <a:ext uri="{FF2B5EF4-FFF2-40B4-BE49-F238E27FC236}">
                  <a16:creationId xmlns:a16="http://schemas.microsoft.com/office/drawing/2014/main" id="{10400928-88F8-5643-4ED6-2B75CDF5B07B}"/>
                </a:ext>
              </a:extLst>
            </p:cNvPr>
            <p:cNvSpPr/>
            <p:nvPr/>
          </p:nvSpPr>
          <p:spPr>
            <a:xfrm>
              <a:off x="2319475" y="513971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きんがく</a:t>
              </a:r>
              <a:endParaRPr kumimoji="1" lang="ja-JP" altLang="en-US" sz="1000" dirty="0">
                <a:solidFill>
                  <a:srgbClr val="FF0000"/>
                </a:solidFill>
              </a:endParaRPr>
            </a:p>
          </p:txBody>
        </p:sp>
        <p:sp>
          <p:nvSpPr>
            <p:cNvPr id="38" name="正方形/長方形 37">
              <a:extLst>
                <a:ext uri="{FF2B5EF4-FFF2-40B4-BE49-F238E27FC236}">
                  <a16:creationId xmlns:a16="http://schemas.microsoft.com/office/drawing/2014/main" id="{2F0C676F-B136-274F-B499-1600860677E4}"/>
                </a:ext>
              </a:extLst>
            </p:cNvPr>
            <p:cNvSpPr/>
            <p:nvPr/>
          </p:nvSpPr>
          <p:spPr>
            <a:xfrm>
              <a:off x="1340676" y="515471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rPr>
                <a:t>ひつよう</a:t>
              </a:r>
            </a:p>
          </p:txBody>
        </p:sp>
        <p:sp>
          <p:nvSpPr>
            <p:cNvPr id="39" name="正方形/長方形 38">
              <a:extLst>
                <a:ext uri="{FF2B5EF4-FFF2-40B4-BE49-F238E27FC236}">
                  <a16:creationId xmlns:a16="http://schemas.microsoft.com/office/drawing/2014/main" id="{A8E6AD12-472D-0F07-DA71-279464F8D2FE}"/>
                </a:ext>
              </a:extLst>
            </p:cNvPr>
            <p:cNvSpPr/>
            <p:nvPr/>
          </p:nvSpPr>
          <p:spPr>
            <a:xfrm>
              <a:off x="3136621" y="514242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た</a:t>
              </a:r>
              <a:endParaRPr kumimoji="1" lang="ja-JP" altLang="en-US" sz="1000" dirty="0">
                <a:solidFill>
                  <a:srgbClr val="FF0000"/>
                </a:solidFill>
              </a:endParaRPr>
            </a:p>
          </p:txBody>
        </p:sp>
        <p:sp>
          <p:nvSpPr>
            <p:cNvPr id="40" name="正方形/長方形 39">
              <a:extLst>
                <a:ext uri="{FF2B5EF4-FFF2-40B4-BE49-F238E27FC236}">
                  <a16:creationId xmlns:a16="http://schemas.microsoft.com/office/drawing/2014/main" id="{4BF05454-F7D4-A02C-6834-9A7292500F23}"/>
                </a:ext>
              </a:extLst>
            </p:cNvPr>
            <p:cNvSpPr/>
            <p:nvPr/>
          </p:nvSpPr>
          <p:spPr>
            <a:xfrm>
              <a:off x="2283793" y="5592032"/>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かぎ</a:t>
              </a:r>
              <a:endParaRPr kumimoji="1" lang="ja-JP" altLang="en-US" sz="1000" dirty="0">
                <a:solidFill>
                  <a:srgbClr val="FF0000"/>
                </a:solidFill>
              </a:endParaRPr>
            </a:p>
          </p:txBody>
        </p:sp>
      </p:grpSp>
      <p:grpSp>
        <p:nvGrpSpPr>
          <p:cNvPr id="41" name="グループ化 40">
            <a:extLst>
              <a:ext uri="{FF2B5EF4-FFF2-40B4-BE49-F238E27FC236}">
                <a16:creationId xmlns:a16="http://schemas.microsoft.com/office/drawing/2014/main" id="{9DE8A94F-D083-9283-B342-C58406A09222}"/>
              </a:ext>
            </a:extLst>
          </p:cNvPr>
          <p:cNvGrpSpPr/>
          <p:nvPr/>
        </p:nvGrpSpPr>
        <p:grpSpPr>
          <a:xfrm>
            <a:off x="5028781" y="1769059"/>
            <a:ext cx="3706180" cy="1724904"/>
            <a:chOff x="4997064" y="1749339"/>
            <a:chExt cx="3706180" cy="1724904"/>
          </a:xfrm>
        </p:grpSpPr>
        <p:sp>
          <p:nvSpPr>
            <p:cNvPr id="42" name="正方形/長方形 41">
              <a:extLst>
                <a:ext uri="{FF2B5EF4-FFF2-40B4-BE49-F238E27FC236}">
                  <a16:creationId xmlns:a16="http://schemas.microsoft.com/office/drawing/2014/main" id="{9CA80320-C2A9-6221-AA46-D752A9DD53A1}"/>
                </a:ext>
              </a:extLst>
            </p:cNvPr>
            <p:cNvSpPr/>
            <p:nvPr/>
          </p:nvSpPr>
          <p:spPr>
            <a:xfrm>
              <a:off x="5235932" y="176181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とちゅう</a:t>
              </a:r>
              <a:endParaRPr kumimoji="1" lang="ja-JP" altLang="en-US" sz="1000" dirty="0">
                <a:solidFill>
                  <a:schemeClr val="tx1"/>
                </a:solidFill>
              </a:endParaRPr>
            </a:p>
          </p:txBody>
        </p:sp>
        <p:sp>
          <p:nvSpPr>
            <p:cNvPr id="43" name="正方形/長方形 42">
              <a:extLst>
                <a:ext uri="{FF2B5EF4-FFF2-40B4-BE49-F238E27FC236}">
                  <a16:creationId xmlns:a16="http://schemas.microsoft.com/office/drawing/2014/main" id="{5D6C2E1A-7ABC-A98C-8242-3FEC2742DE6F}"/>
                </a:ext>
              </a:extLst>
            </p:cNvPr>
            <p:cNvSpPr/>
            <p:nvPr/>
          </p:nvSpPr>
          <p:spPr>
            <a:xfrm>
              <a:off x="7325529" y="1749339"/>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00" dirty="0">
                <a:solidFill>
                  <a:schemeClr val="tx1"/>
                </a:solidFill>
              </a:endParaRPr>
            </a:p>
          </p:txBody>
        </p:sp>
        <p:sp>
          <p:nvSpPr>
            <p:cNvPr id="44" name="正方形/長方形 43">
              <a:extLst>
                <a:ext uri="{FF2B5EF4-FFF2-40B4-BE49-F238E27FC236}">
                  <a16:creationId xmlns:a16="http://schemas.microsoft.com/office/drawing/2014/main" id="{074CED0C-41A2-BA2C-E039-8708BE6B1567}"/>
                </a:ext>
              </a:extLst>
            </p:cNvPr>
            <p:cNvSpPr/>
            <p:nvPr/>
          </p:nvSpPr>
          <p:spPr>
            <a:xfrm>
              <a:off x="5360553" y="222155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など</a:t>
              </a:r>
              <a:endParaRPr kumimoji="1" lang="ja-JP" altLang="en-US" sz="1000" dirty="0">
                <a:solidFill>
                  <a:schemeClr val="tx1"/>
                </a:solidFill>
              </a:endParaRPr>
            </a:p>
          </p:txBody>
        </p:sp>
        <p:sp>
          <p:nvSpPr>
            <p:cNvPr id="45" name="正方形/長方形 44">
              <a:extLst>
                <a:ext uri="{FF2B5EF4-FFF2-40B4-BE49-F238E27FC236}">
                  <a16:creationId xmlns:a16="http://schemas.microsoft.com/office/drawing/2014/main" id="{5DE37CC3-248B-B445-7CE0-A15A0B1B5C89}"/>
                </a:ext>
              </a:extLst>
            </p:cNvPr>
            <p:cNvSpPr/>
            <p:nvPr/>
          </p:nvSpPr>
          <p:spPr>
            <a:xfrm>
              <a:off x="7205817" y="221761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00" dirty="0">
                <a:solidFill>
                  <a:schemeClr val="tx1"/>
                </a:solidFill>
              </a:endParaRPr>
            </a:p>
          </p:txBody>
        </p:sp>
        <p:sp>
          <p:nvSpPr>
            <p:cNvPr id="46" name="正方形/長方形 45">
              <a:extLst>
                <a:ext uri="{FF2B5EF4-FFF2-40B4-BE49-F238E27FC236}">
                  <a16:creationId xmlns:a16="http://schemas.microsoft.com/office/drawing/2014/main" id="{07F09018-D06E-6D0D-8198-BF2F22D25F7B}"/>
                </a:ext>
              </a:extLst>
            </p:cNvPr>
            <p:cNvSpPr/>
            <p:nvPr/>
          </p:nvSpPr>
          <p:spPr>
            <a:xfrm>
              <a:off x="4997064" y="2663157"/>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ばあい</a:t>
              </a:r>
              <a:endParaRPr kumimoji="1" lang="ja-JP" altLang="en-US" sz="1000" dirty="0">
                <a:solidFill>
                  <a:schemeClr val="tx1"/>
                </a:solidFill>
              </a:endParaRPr>
            </a:p>
          </p:txBody>
        </p:sp>
        <p:sp>
          <p:nvSpPr>
            <p:cNvPr id="47" name="正方形/長方形 46">
              <a:extLst>
                <a:ext uri="{FF2B5EF4-FFF2-40B4-BE49-F238E27FC236}">
                  <a16:creationId xmlns:a16="http://schemas.microsoft.com/office/drawing/2014/main" id="{1697E8D8-439B-C2F0-D07B-EF7C4D9AC794}"/>
                </a:ext>
              </a:extLst>
            </p:cNvPr>
            <p:cNvSpPr/>
            <p:nvPr/>
          </p:nvSpPr>
          <p:spPr>
            <a:xfrm>
              <a:off x="7482156" y="265500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rgbClr val="FF0000"/>
                  </a:solidFill>
                  <a:latin typeface="BIZ UDPゴシック" panose="020B0400000000000000" pitchFamily="50" charset="-128"/>
                  <a:ea typeface="BIZ UDPゴシック" panose="020B0400000000000000" pitchFamily="50" charset="-128"/>
                </a:rPr>
                <a:t>き</a:t>
              </a:r>
              <a:endParaRPr lang="en-US" altLang="ja-JP" sz="1000" dirty="0">
                <a:solidFill>
                  <a:srgbClr val="FF0000"/>
                </a:solidFill>
                <a:latin typeface="BIZ UDPゴシック" panose="020B0400000000000000" pitchFamily="50" charset="-128"/>
                <a:ea typeface="BIZ UDPゴシック" panose="020B0400000000000000" pitchFamily="50" charset="-128"/>
              </a:endParaRPr>
            </a:p>
          </p:txBody>
        </p:sp>
        <p:sp>
          <p:nvSpPr>
            <p:cNvPr id="48" name="正方形/長方形 47">
              <a:extLst>
                <a:ext uri="{FF2B5EF4-FFF2-40B4-BE49-F238E27FC236}">
                  <a16:creationId xmlns:a16="http://schemas.microsoft.com/office/drawing/2014/main" id="{9893C43B-9E73-A468-B94C-8B4E730334B0}"/>
                </a:ext>
              </a:extLst>
            </p:cNvPr>
            <p:cNvSpPr/>
            <p:nvPr/>
          </p:nvSpPr>
          <p:spPr>
            <a:xfrm>
              <a:off x="5565203" y="3097994"/>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rgbClr val="FF0000"/>
                  </a:solidFill>
                  <a:latin typeface="BIZ UDPゴシック" panose="020B0400000000000000" pitchFamily="50" charset="-128"/>
                  <a:ea typeface="BIZ UDPゴシック" panose="020B0400000000000000" pitchFamily="50" charset="-128"/>
                </a:rPr>
                <a:t>きんがく</a:t>
              </a:r>
              <a:endParaRPr kumimoji="1" lang="ja-JP" altLang="en-US" sz="1000" dirty="0">
                <a:solidFill>
                  <a:srgbClr val="FF0000"/>
                </a:solidFill>
              </a:endParaRPr>
            </a:p>
          </p:txBody>
        </p:sp>
        <p:sp>
          <p:nvSpPr>
            <p:cNvPr id="49" name="正方形/長方形 48">
              <a:extLst>
                <a:ext uri="{FF2B5EF4-FFF2-40B4-BE49-F238E27FC236}">
                  <a16:creationId xmlns:a16="http://schemas.microsoft.com/office/drawing/2014/main" id="{696A38CD-7784-9CE8-9B4D-C0E168CB3BFC}"/>
                </a:ext>
              </a:extLst>
            </p:cNvPr>
            <p:cNvSpPr/>
            <p:nvPr/>
          </p:nvSpPr>
          <p:spPr>
            <a:xfrm>
              <a:off x="6367425" y="3104761"/>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000" dirty="0">
                <a:solidFill>
                  <a:schemeClr val="tx1"/>
                </a:solidFill>
              </a:endParaRPr>
            </a:p>
          </p:txBody>
        </p:sp>
        <p:sp>
          <p:nvSpPr>
            <p:cNvPr id="50" name="正方形/長方形 49">
              <a:extLst>
                <a:ext uri="{FF2B5EF4-FFF2-40B4-BE49-F238E27FC236}">
                  <a16:creationId xmlns:a16="http://schemas.microsoft.com/office/drawing/2014/main" id="{CC93CCB0-CE72-237E-39A3-7EDE20E0E0BA}"/>
                </a:ext>
              </a:extLst>
            </p:cNvPr>
            <p:cNvSpPr/>
            <p:nvPr/>
          </p:nvSpPr>
          <p:spPr>
            <a:xfrm>
              <a:off x="7013465" y="3112478"/>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1000" dirty="0">
                <a:solidFill>
                  <a:schemeClr val="tx1"/>
                </a:solidFill>
              </a:endParaRPr>
            </a:p>
          </p:txBody>
        </p:sp>
      </p:grpSp>
      <p:grpSp>
        <p:nvGrpSpPr>
          <p:cNvPr id="51" name="グループ化 50">
            <a:extLst>
              <a:ext uri="{FF2B5EF4-FFF2-40B4-BE49-F238E27FC236}">
                <a16:creationId xmlns:a16="http://schemas.microsoft.com/office/drawing/2014/main" id="{36B15BEE-A135-F2A5-37F1-2597AC8F59E6}"/>
              </a:ext>
            </a:extLst>
          </p:cNvPr>
          <p:cNvGrpSpPr/>
          <p:nvPr/>
        </p:nvGrpSpPr>
        <p:grpSpPr>
          <a:xfrm>
            <a:off x="5239513" y="4123414"/>
            <a:ext cx="4596492" cy="2203251"/>
            <a:chOff x="5084003" y="4174490"/>
            <a:chExt cx="4596492" cy="2203251"/>
          </a:xfrm>
        </p:grpSpPr>
        <p:sp>
          <p:nvSpPr>
            <p:cNvPr id="52" name="正方形/長方形 51">
              <a:extLst>
                <a:ext uri="{FF2B5EF4-FFF2-40B4-BE49-F238E27FC236}">
                  <a16:creationId xmlns:a16="http://schemas.microsoft.com/office/drawing/2014/main" id="{D095C5F4-9542-3ADE-A0A1-7F0CB7CF6109}"/>
                </a:ext>
              </a:extLst>
            </p:cNvPr>
            <p:cNvSpPr/>
            <p:nvPr/>
          </p:nvSpPr>
          <p:spPr>
            <a:xfrm>
              <a:off x="5338302" y="4199916"/>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latin typeface="BIZ UDPゴシック" panose="020B0400000000000000" pitchFamily="50" charset="-128"/>
                  <a:ea typeface="BIZ UDPゴシック" panose="020B0400000000000000" pitchFamily="50" charset="-128"/>
                </a:rPr>
                <a:t>けっかてき</a:t>
              </a:r>
              <a:endParaRPr kumimoji="1" lang="ja-JP" altLang="en-US" sz="1000" dirty="0">
                <a:solidFill>
                  <a:schemeClr val="tx1"/>
                </a:solidFill>
              </a:endParaRPr>
            </a:p>
          </p:txBody>
        </p:sp>
        <p:sp>
          <p:nvSpPr>
            <p:cNvPr id="53" name="正方形/長方形 52">
              <a:extLst>
                <a:ext uri="{FF2B5EF4-FFF2-40B4-BE49-F238E27FC236}">
                  <a16:creationId xmlns:a16="http://schemas.microsoft.com/office/drawing/2014/main" id="{1B2DC868-8E4E-4884-63CC-4D713A2BC592}"/>
                </a:ext>
              </a:extLst>
            </p:cNvPr>
            <p:cNvSpPr/>
            <p:nvPr/>
          </p:nvSpPr>
          <p:spPr>
            <a:xfrm>
              <a:off x="7472854" y="4174490"/>
              <a:ext cx="12210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tx1"/>
                  </a:solidFill>
                </a:rPr>
                <a:t>はっせい</a:t>
              </a:r>
            </a:p>
          </p:txBody>
        </p:sp>
        <p:sp>
          <p:nvSpPr>
            <p:cNvPr id="54" name="正方形/長方形 53">
              <a:extLst>
                <a:ext uri="{FF2B5EF4-FFF2-40B4-BE49-F238E27FC236}">
                  <a16:creationId xmlns:a16="http://schemas.microsoft.com/office/drawing/2014/main" id="{B4908920-F3FB-11AC-C609-4B41575655BD}"/>
                </a:ext>
              </a:extLst>
            </p:cNvPr>
            <p:cNvSpPr/>
            <p:nvPr/>
          </p:nvSpPr>
          <p:spPr>
            <a:xfrm>
              <a:off x="6382607" y="4636045"/>
              <a:ext cx="31543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tx1"/>
                  </a:solidFill>
                  <a:latin typeface="BIZ UDPゴシック" panose="020B0400000000000000" pitchFamily="50" charset="-128"/>
                  <a:ea typeface="BIZ UDPゴシック" panose="020B0400000000000000" pitchFamily="50" charset="-128"/>
                </a:rPr>
                <a:t>き　　　　　　　　　　　　　　　　きんがく</a:t>
              </a:r>
              <a:endParaRPr kumimoji="1" lang="ja-JP" altLang="en-US" sz="1000" dirty="0">
                <a:solidFill>
                  <a:schemeClr val="tx1"/>
                </a:solidFill>
              </a:endParaRPr>
            </a:p>
          </p:txBody>
        </p:sp>
        <p:sp>
          <p:nvSpPr>
            <p:cNvPr id="55" name="正方形/長方形 54">
              <a:extLst>
                <a:ext uri="{FF2B5EF4-FFF2-40B4-BE49-F238E27FC236}">
                  <a16:creationId xmlns:a16="http://schemas.microsoft.com/office/drawing/2014/main" id="{317F5D6E-A047-7E6D-A940-70168184A308}"/>
                </a:ext>
              </a:extLst>
            </p:cNvPr>
            <p:cNvSpPr/>
            <p:nvPr/>
          </p:nvSpPr>
          <p:spPr>
            <a:xfrm>
              <a:off x="5210003" y="5098842"/>
              <a:ext cx="3420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000" dirty="0">
                  <a:solidFill>
                    <a:schemeClr val="tx1"/>
                  </a:solidFill>
                </a:rPr>
                <a:t>ほけんりょう　　　　　　　　　　　　　しはら　　　　　　　ひつよう　　　　　　　　　　　　　　　　</a:t>
              </a:r>
            </a:p>
          </p:txBody>
        </p:sp>
        <p:sp>
          <p:nvSpPr>
            <p:cNvPr id="56" name="正方形/長方形 55">
              <a:extLst>
                <a:ext uri="{FF2B5EF4-FFF2-40B4-BE49-F238E27FC236}">
                  <a16:creationId xmlns:a16="http://schemas.microsoft.com/office/drawing/2014/main" id="{44B258B4-A5F4-6A2C-51A9-8F991E3DA185}"/>
                </a:ext>
              </a:extLst>
            </p:cNvPr>
            <p:cNvSpPr/>
            <p:nvPr/>
          </p:nvSpPr>
          <p:spPr>
            <a:xfrm>
              <a:off x="6257318" y="5531265"/>
              <a:ext cx="342317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000" dirty="0">
                  <a:solidFill>
                    <a:schemeClr val="tx1"/>
                  </a:solidFill>
                </a:rPr>
                <a:t>ほけん　　　　　しゅるい</a:t>
              </a:r>
            </a:p>
          </p:txBody>
        </p:sp>
        <p:sp>
          <p:nvSpPr>
            <p:cNvPr id="57" name="正方形/長方形 56">
              <a:extLst>
                <a:ext uri="{FF2B5EF4-FFF2-40B4-BE49-F238E27FC236}">
                  <a16:creationId xmlns:a16="http://schemas.microsoft.com/office/drawing/2014/main" id="{8FCC4B57-0901-B4F2-5BE9-A7C5B1AB05AB}"/>
                </a:ext>
              </a:extLst>
            </p:cNvPr>
            <p:cNvSpPr/>
            <p:nvPr/>
          </p:nvSpPr>
          <p:spPr>
            <a:xfrm>
              <a:off x="5084003" y="6015976"/>
              <a:ext cx="24840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1000" dirty="0">
                  <a:solidFill>
                    <a:schemeClr val="tx1"/>
                  </a:solidFill>
                </a:rPr>
                <a:t>いちぶ　　もど　　　　　　　　　　　　ばあい</a:t>
              </a:r>
            </a:p>
          </p:txBody>
        </p:sp>
      </p:grpSp>
    </p:spTree>
    <p:custDataLst>
      <p:tags r:id="rId1"/>
    </p:custDataLst>
    <p:extLst>
      <p:ext uri="{BB962C8B-B14F-4D97-AF65-F5344CB8AC3E}">
        <p14:creationId xmlns:p14="http://schemas.microsoft.com/office/powerpoint/2010/main" val="2963944126"/>
      </p:ext>
    </p:extLst>
  </p:cSld>
  <p:clrMapOvr>
    <a:masterClrMapping/>
  </p:clrMapOvr>
  <mc:AlternateContent xmlns:mc="http://schemas.openxmlformats.org/markup-compatibility/2006" xmlns:p14="http://schemas.microsoft.com/office/powerpoint/2010/main">
    <mc:Choice Requires="p14">
      <p:transition spd="slow" p14:dur="2000" advTm="108837"/>
    </mc:Choice>
    <mc:Fallback xmlns="">
      <p:transition spd="slow" advTm="10883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par>
                                <p:cTn id="16" presetID="10" presetClass="entr" presetSubtype="0" fill="hold"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500"/>
                                        <p:tgtEl>
                                          <p:spTgt spid="22"/>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par>
                                <p:cTn id="32" presetID="10" presetClass="entr" presetSubtype="0" fill="hold" nodeType="withEffect">
                                  <p:stCondLst>
                                    <p:cond delay="0"/>
                                  </p:stCondLst>
                                  <p:childTnLst>
                                    <p:set>
                                      <p:cBhvr>
                                        <p:cTn id="33" dur="1" fill="hold">
                                          <p:stCondLst>
                                            <p:cond delay="0"/>
                                          </p:stCondLst>
                                        </p:cTn>
                                        <p:tgtEl>
                                          <p:spTgt spid="51"/>
                                        </p:tgtEl>
                                        <p:attrNameLst>
                                          <p:attrName>style.visibility</p:attrName>
                                        </p:attrNameLst>
                                      </p:cBhvr>
                                      <p:to>
                                        <p:strVal val="visible"/>
                                      </p:to>
                                    </p:set>
                                    <p:animEffect transition="in" filter="fade">
                                      <p:cBhvr>
                                        <p:cTn id="3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1569660"/>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②</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保険のしくみ</a:t>
            </a:r>
          </a:p>
          <a:p>
            <a:pPr algn="ct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endPar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E028D4CC-6BA7-43A0-93AC-987BBA8BF714}"/>
              </a:ext>
            </a:extLst>
          </p:cNvPr>
          <p:cNvSpPr>
            <a:spLocks noGrp="1"/>
          </p:cNvSpPr>
          <p:nvPr>
            <p:ph type="sldNum" sz="quarter" idx="12"/>
          </p:nvPr>
        </p:nvSpPr>
        <p:spPr/>
        <p:txBody>
          <a:bodyPr/>
          <a:lstStyle/>
          <a:p>
            <a:fld id="{E1D7E502-7D6F-49F2-8D91-33EB17385912}" type="slidenum">
              <a:rPr lang="ja-JP" altLang="en-US" smtClean="0"/>
              <a:pPr/>
              <a:t>37</a:t>
            </a:fld>
            <a:endParaRPr lang="ja-JP" altLang="en-US" dirty="0"/>
          </a:p>
        </p:txBody>
      </p:sp>
      <p:sp>
        <p:nvSpPr>
          <p:cNvPr id="3" name="正方形/長方形 2">
            <a:extLst>
              <a:ext uri="{FF2B5EF4-FFF2-40B4-BE49-F238E27FC236}">
                <a16:creationId xmlns:a16="http://schemas.microsoft.com/office/drawing/2014/main" id="{A10826F5-AC08-4203-C2EF-0412ACFC2F4A}"/>
              </a:ext>
            </a:extLst>
          </p:cNvPr>
          <p:cNvSpPr/>
          <p:nvPr/>
        </p:nvSpPr>
        <p:spPr bwMode="gray">
          <a:xfrm>
            <a:off x="3078887" y="2722857"/>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ほけん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35600999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①</a:t>
            </a:r>
          </a:p>
        </p:txBody>
      </p:sp>
      <p:sp>
        <p:nvSpPr>
          <p:cNvPr id="12" name="角丸四角形 11"/>
          <p:cNvSpPr/>
          <p:nvPr/>
        </p:nvSpPr>
        <p:spPr>
          <a:xfrm>
            <a:off x="176209" y="1095954"/>
            <a:ext cx="40608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sz="3200" b="1" dirty="0">
                <a:latin typeface="Meiryo UI" panose="020B0604030504040204" pitchFamily="50" charset="-128"/>
                <a:ea typeface="Meiryo UI" panose="020B0604030504040204" pitchFamily="50" charset="-128"/>
                <a:cs typeface="ヒラギノ丸ゴ Pro W4"/>
              </a:rPr>
              <a:t>100</a:t>
            </a:r>
            <a:r>
              <a:rPr kumimoji="1" lang="ja-JP" altLang="en-US" sz="3200" b="1" dirty="0">
                <a:latin typeface="Meiryo UI" panose="020B0604030504040204" pitchFamily="50" charset="-128"/>
                <a:ea typeface="Meiryo UI" panose="020B0604030504040204" pitchFamily="50" charset="-128"/>
                <a:cs typeface="ヒラギノ丸ゴ Pro W4"/>
              </a:rPr>
              <a:t>人の部員がいる</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サッカーチーム</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4975548" y="4040000"/>
            <a:ext cx="4059234" cy="2335610"/>
            <a:chOff x="5005388" y="4039211"/>
            <a:chExt cx="3467100" cy="2335610"/>
          </a:xfrm>
        </p:grpSpPr>
        <p:sp>
          <p:nvSpPr>
            <p:cNvPr id="15" name="角丸四角形 14"/>
            <p:cNvSpPr/>
            <p:nvPr/>
          </p:nvSpPr>
          <p:spPr>
            <a:xfrm>
              <a:off x="5005388" y="4039211"/>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en-US" altLang="ja-JP" sz="3200" b="1" dirty="0">
                  <a:latin typeface="Meiryo UI" panose="020B0604030504040204" pitchFamily="50" charset="-128"/>
                  <a:ea typeface="Meiryo UI" panose="020B0604030504040204" pitchFamily="50" charset="-128"/>
                  <a:cs typeface="ヒラギノ丸ゴ Pro W4"/>
                </a:rPr>
                <a:t>1</a:t>
              </a:r>
              <a:r>
                <a:rPr lang="ja-JP" altLang="en-US" sz="3200" b="1" dirty="0">
                  <a:latin typeface="Meiryo UI" panose="020B0604030504040204" pitchFamily="50" charset="-128"/>
                  <a:ea typeface="Meiryo UI" panose="020B0604030504040204" pitchFamily="50" charset="-128"/>
                  <a:cs typeface="ヒラギノ丸ゴ Pro W4"/>
                </a:rPr>
                <a:t>人</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grpSp>
          <p:nvGrpSpPr>
            <p:cNvPr id="34" name="図形グループ 33"/>
            <p:cNvGrpSpPr/>
            <p:nvPr/>
          </p:nvGrpSpPr>
          <p:grpSpPr>
            <a:xfrm>
              <a:off x="6012656" y="5593058"/>
              <a:ext cx="1452563" cy="559691"/>
              <a:chOff x="6012656" y="5714287"/>
              <a:chExt cx="1452563" cy="559691"/>
            </a:xfrm>
          </p:grpSpPr>
          <p:sp>
            <p:nvSpPr>
              <p:cNvPr id="4" name="正方形/長方形 3"/>
              <p:cNvSpPr/>
              <p:nvPr/>
            </p:nvSpPr>
            <p:spPr>
              <a:xfrm>
                <a:off x="6012656" y="5714287"/>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6296872" y="5943590"/>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sp>
            <p:nvSpPr>
              <p:cNvPr id="25" name="円/楕円 24"/>
              <p:cNvSpPr/>
              <p:nvPr/>
            </p:nvSpPr>
            <p:spPr>
              <a:xfrm>
                <a:off x="6559734" y="5790529"/>
                <a:ext cx="372732" cy="407206"/>
              </a:xfrm>
              <a:prstGeom prst="ellipse">
                <a:avLst/>
              </a:prstGeom>
              <a:solidFill>
                <a:schemeClr val="bg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2" name="テキスト ボックス 21"/>
              <p:cNvSpPr txBox="1"/>
              <p:nvPr/>
            </p:nvSpPr>
            <p:spPr>
              <a:xfrm>
                <a:off x="6040391" y="584062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grpSp>
      </p:grpSp>
      <p:sp>
        <p:nvSpPr>
          <p:cNvPr id="27" name="右矢印 26"/>
          <p:cNvSpPr/>
          <p:nvPr/>
        </p:nvSpPr>
        <p:spPr bwMode="gray">
          <a:xfrm>
            <a:off x="4355163" y="2012650"/>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a:off x="4355163" y="494132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右矢印 28"/>
          <p:cNvSpPr/>
          <p:nvPr/>
        </p:nvSpPr>
        <p:spPr bwMode="gray">
          <a:xfrm rot="8166730">
            <a:off x="4373679" y="3494655"/>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7" name="図形グループ 6"/>
          <p:cNvGrpSpPr/>
          <p:nvPr/>
        </p:nvGrpSpPr>
        <p:grpSpPr>
          <a:xfrm>
            <a:off x="176208" y="4039210"/>
            <a:ext cx="4060800" cy="2336400"/>
            <a:chOff x="731838" y="4160440"/>
            <a:chExt cx="3467100" cy="2374457"/>
          </a:xfrm>
        </p:grpSpPr>
        <p:sp>
          <p:nvSpPr>
            <p:cNvPr id="14" name="角丸四角形 13"/>
            <p:cNvSpPr/>
            <p:nvPr/>
          </p:nvSpPr>
          <p:spPr>
            <a:xfrm>
              <a:off x="731838" y="4160440"/>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pic>
          <p:nvPicPr>
            <p:cNvPr id="32" name="図 31"/>
            <p:cNvPicPr>
              <a:picLocks noChangeAspect="1"/>
            </p:cNvPicPr>
            <p:nvPr/>
          </p:nvPicPr>
          <p:blipFill>
            <a:blip r:embed="rId2"/>
            <a:stretch>
              <a:fillRect/>
            </a:stretch>
          </p:blipFill>
          <p:spPr>
            <a:xfrm>
              <a:off x="1915183" y="5202702"/>
              <a:ext cx="975419" cy="1332195"/>
            </a:xfrm>
            <a:prstGeom prst="rect">
              <a:avLst/>
            </a:prstGeom>
          </p:spPr>
        </p:pic>
        <p:sp>
          <p:nvSpPr>
            <p:cNvPr id="33" name="テキスト ボックス 32"/>
            <p:cNvSpPr txBox="1"/>
            <p:nvPr/>
          </p:nvSpPr>
          <p:spPr>
            <a:xfrm>
              <a:off x="1316894" y="4325298"/>
              <a:ext cx="2435823" cy="1077218"/>
            </a:xfrm>
            <a:prstGeom prst="rect">
              <a:avLst/>
            </a:prstGeom>
            <a:noFill/>
          </p:spPr>
          <p:txBody>
            <a:bodyPr wrap="none" rtlCol="0">
              <a:spAutoFit/>
            </a:bodyPr>
            <a:lstStyle/>
            <a:p>
              <a:pPr algn="ctr"/>
              <a:r>
                <a:rPr lang="ja-JP" altLang="en-US" sz="3200" b="1" dirty="0">
                  <a:latin typeface="Meiryo UI" panose="020B0604030504040204" pitchFamily="50" charset="-128"/>
                  <a:ea typeface="Meiryo UI" panose="020B0604030504040204" pitchFamily="50" charset="-128"/>
                  <a:cs typeface="ヒラギノ丸ゴ Pro W4"/>
                </a:rPr>
                <a:t>対策をしても</a:t>
              </a:r>
              <a:endParaRPr lang="en-US" altLang="ja-JP" sz="3200" b="1" dirty="0">
                <a:latin typeface="Meiryo UI" panose="020B0604030504040204" pitchFamily="50" charset="-128"/>
                <a:ea typeface="Meiryo UI" panose="020B0604030504040204" pitchFamily="50" charset="-128"/>
                <a:cs typeface="ヒラギノ丸ゴ Pro W4"/>
              </a:endParaRPr>
            </a:p>
            <a:p>
              <a:pPr algn="ctr"/>
              <a:r>
                <a:rPr lang="ja-JP" altLang="en-US" sz="3200" b="1" dirty="0">
                  <a:latin typeface="Meiryo UI" panose="020B0604030504040204" pitchFamily="50" charset="-128"/>
                  <a:ea typeface="Meiryo UI" panose="020B0604030504040204" pitchFamily="50" charset="-128"/>
                  <a:cs typeface="ヒラギノ丸ゴ Pro W4"/>
                </a:rPr>
                <a:t>ケガは減らない</a:t>
              </a:r>
              <a:r>
                <a:rPr lang="en-US" altLang="ja-JP" sz="3200" b="1" dirty="0">
                  <a:latin typeface="Meiryo UI" panose="020B0604030504040204" pitchFamily="50" charset="-128"/>
                  <a:ea typeface="Meiryo UI" panose="020B0604030504040204" pitchFamily="50" charset="-128"/>
                  <a:cs typeface="ヒラギノ丸ゴ Pro W4"/>
                </a:rPr>
                <a:t>…</a:t>
              </a:r>
            </a:p>
          </p:txBody>
        </p:sp>
      </p:grpSp>
      <p:grpSp>
        <p:nvGrpSpPr>
          <p:cNvPr id="3" name="グループ化 2">
            <a:extLst>
              <a:ext uri="{FF2B5EF4-FFF2-40B4-BE49-F238E27FC236}">
                <a16:creationId xmlns:a16="http://schemas.microsoft.com/office/drawing/2014/main" id="{B3CDED0F-9E04-4844-9599-90ECD1FC7B81}"/>
              </a:ext>
            </a:extLst>
          </p:cNvPr>
          <p:cNvGrpSpPr/>
          <p:nvPr/>
        </p:nvGrpSpPr>
        <p:grpSpPr>
          <a:xfrm>
            <a:off x="4975548" y="1095954"/>
            <a:ext cx="4059234" cy="2335610"/>
            <a:chOff x="4975548" y="1095954"/>
            <a:chExt cx="4059234" cy="2335610"/>
          </a:xfrm>
        </p:grpSpPr>
        <p:grpSp>
          <p:nvGrpSpPr>
            <p:cNvPr id="6" name="図形グループ 5"/>
            <p:cNvGrpSpPr/>
            <p:nvPr/>
          </p:nvGrpSpPr>
          <p:grpSpPr>
            <a:xfrm>
              <a:off x="4975548" y="1095954"/>
              <a:ext cx="4059234" cy="2335610"/>
              <a:chOff x="5005388" y="1293383"/>
              <a:chExt cx="3467100" cy="2335610"/>
            </a:xfrm>
          </p:grpSpPr>
          <p:sp>
            <p:nvSpPr>
              <p:cNvPr id="13" name="角丸四角形 12"/>
              <p:cNvSpPr/>
              <p:nvPr/>
            </p:nvSpPr>
            <p:spPr>
              <a:xfrm>
                <a:off x="5005388" y="1293383"/>
                <a:ext cx="3467100" cy="2335610"/>
              </a:xfrm>
              <a:prstGeom prst="roundRect">
                <a:avLst/>
              </a:prstGeom>
              <a:ln w="38100">
                <a:solidFill>
                  <a:schemeClr val="accent4">
                    <a:lumMod val="75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30" name="テキスト ボックス 29"/>
              <p:cNvSpPr txBox="1"/>
              <p:nvPr/>
            </p:nvSpPr>
            <p:spPr>
              <a:xfrm>
                <a:off x="5260652" y="1358643"/>
                <a:ext cx="2097839" cy="2205091"/>
              </a:xfrm>
              <a:prstGeom prst="rect">
                <a:avLst/>
              </a:prstGeom>
              <a:noFill/>
            </p:spPr>
            <p:txBody>
              <a:bodyPr wrap="none" rtlCol="0">
                <a:spAutoFit/>
              </a:bodyP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毎年</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5</a:t>
                </a:r>
                <a:r>
                  <a:rPr lang="ja-JP" altLang="en-US" sz="3200" b="1" dirty="0">
                    <a:latin typeface="Meiryo UI" panose="020B0604030504040204" pitchFamily="50" charset="-128"/>
                    <a:ea typeface="Meiryo UI" panose="020B0604030504040204" pitchFamily="50" charset="-128"/>
                    <a:cs typeface="ヒラギノ丸ゴ Pro W4"/>
                  </a:rPr>
                  <a:t>人の部員が</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骨折を</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している</a:t>
                </a:r>
                <a:endParaRPr lang="en-US" altLang="ja-JP" sz="3200" b="1" dirty="0">
                  <a:latin typeface="Meiryo UI" panose="020B0604030504040204" pitchFamily="50" charset="-128"/>
                  <a:ea typeface="Meiryo UI" panose="020B0604030504040204" pitchFamily="50" charset="-128"/>
                  <a:cs typeface="ヒラギノ丸ゴ Pro W4"/>
                </a:endParaRPr>
              </a:p>
            </p:txBody>
          </p:sp>
        </p:grpSp>
        <p:pic>
          <p:nvPicPr>
            <p:cNvPr id="35" name="図 34" descr="椅子, テーブル, マグカップ が含まれている画像&#10;&#10;自動的に生成された説明">
              <a:extLst>
                <a:ext uri="{FF2B5EF4-FFF2-40B4-BE49-F238E27FC236}">
                  <a16:creationId xmlns:a16="http://schemas.microsoft.com/office/drawing/2014/main" id="{27D0F706-808D-4150-AEFE-CB11FD9F63EF}"/>
                </a:ext>
              </a:extLst>
            </p:cNvPr>
            <p:cNvPicPr>
              <a:picLocks noChangeAspect="1"/>
            </p:cNvPicPr>
            <p:nvPr/>
          </p:nvPicPr>
          <p:blipFill>
            <a:blip r:embed="rId3"/>
            <a:stretch>
              <a:fillRect/>
            </a:stretch>
          </p:blipFill>
          <p:spPr>
            <a:xfrm>
              <a:off x="7788557" y="1100010"/>
              <a:ext cx="744590" cy="2180239"/>
            </a:xfrm>
            <a:prstGeom prst="rect">
              <a:avLst/>
            </a:prstGeom>
          </p:spPr>
        </p:pic>
      </p:grpSp>
      <p:sp>
        <p:nvSpPr>
          <p:cNvPr id="8" name="スライド番号プレースホルダー 7">
            <a:extLst>
              <a:ext uri="{FF2B5EF4-FFF2-40B4-BE49-F238E27FC236}">
                <a16:creationId xmlns:a16="http://schemas.microsoft.com/office/drawing/2014/main" id="{AAEEB2E3-AD6E-4DE5-BD52-A1B0CBCCEEEC}"/>
              </a:ext>
            </a:extLst>
          </p:cNvPr>
          <p:cNvSpPr>
            <a:spLocks noGrp="1"/>
          </p:cNvSpPr>
          <p:nvPr>
            <p:ph type="sldNum" sz="quarter" idx="12"/>
          </p:nvPr>
        </p:nvSpPr>
        <p:spPr/>
        <p:txBody>
          <a:bodyPr/>
          <a:lstStyle/>
          <a:p>
            <a:fld id="{E1D7E502-7D6F-49F2-8D91-33EB17385912}" type="slidenum">
              <a:rPr lang="ja-JP" altLang="en-US" smtClean="0"/>
              <a:pPr/>
              <a:t>38</a:t>
            </a:fld>
            <a:endParaRPr lang="ja-JP" altLang="en-US" dirty="0"/>
          </a:p>
        </p:txBody>
      </p:sp>
      <p:sp>
        <p:nvSpPr>
          <p:cNvPr id="9" name="正方形/長方形 8">
            <a:extLst>
              <a:ext uri="{FF2B5EF4-FFF2-40B4-BE49-F238E27FC236}">
                <a16:creationId xmlns:a16="http://schemas.microsoft.com/office/drawing/2014/main" id="{F00B924D-6186-B50C-7A37-34572DCD8DB8}"/>
              </a:ext>
            </a:extLst>
          </p:cNvPr>
          <p:cNvSpPr/>
          <p:nvPr/>
        </p:nvSpPr>
        <p:spPr>
          <a:xfrm>
            <a:off x="616723" y="-88033"/>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44" name="グループ化 43">
            <a:extLst>
              <a:ext uri="{FF2B5EF4-FFF2-40B4-BE49-F238E27FC236}">
                <a16:creationId xmlns:a16="http://schemas.microsoft.com/office/drawing/2014/main" id="{CE15D2A3-171E-C25E-0340-E1020E33EEE2}"/>
              </a:ext>
            </a:extLst>
          </p:cNvPr>
          <p:cNvGrpSpPr/>
          <p:nvPr/>
        </p:nvGrpSpPr>
        <p:grpSpPr>
          <a:xfrm>
            <a:off x="1177413" y="4022605"/>
            <a:ext cx="1338560" cy="885455"/>
            <a:chOff x="1080138" y="4042060"/>
            <a:chExt cx="1338560" cy="885455"/>
          </a:xfrm>
        </p:grpSpPr>
        <p:sp>
          <p:nvSpPr>
            <p:cNvPr id="45" name="正方形/長方形 44">
              <a:extLst>
                <a:ext uri="{FF2B5EF4-FFF2-40B4-BE49-F238E27FC236}">
                  <a16:creationId xmlns:a16="http://schemas.microsoft.com/office/drawing/2014/main" id="{8061D50A-844A-C774-ADA9-28AACEC2BF1B}"/>
                </a:ext>
              </a:extLst>
            </p:cNvPr>
            <p:cNvSpPr/>
            <p:nvPr/>
          </p:nvSpPr>
          <p:spPr>
            <a:xfrm>
              <a:off x="1080138" y="404206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たいさく</a:t>
              </a:r>
              <a:endParaRPr kumimoji="1" lang="ja-JP" altLang="en-US" sz="1400" dirty="0">
                <a:solidFill>
                  <a:schemeClr val="tx1"/>
                </a:solidFill>
              </a:endParaRPr>
            </a:p>
          </p:txBody>
        </p:sp>
        <p:sp>
          <p:nvSpPr>
            <p:cNvPr id="46" name="正方形/長方形 45">
              <a:extLst>
                <a:ext uri="{FF2B5EF4-FFF2-40B4-BE49-F238E27FC236}">
                  <a16:creationId xmlns:a16="http://schemas.microsoft.com/office/drawing/2014/main" id="{69EBE9B9-2E2E-5D48-D8B3-D1523BFB049D}"/>
                </a:ext>
              </a:extLst>
            </p:cNvPr>
            <p:cNvSpPr/>
            <p:nvPr/>
          </p:nvSpPr>
          <p:spPr>
            <a:xfrm>
              <a:off x="1529049" y="456575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へ</a:t>
              </a:r>
              <a:endParaRPr kumimoji="1" lang="ja-JP" altLang="en-US" sz="1400" dirty="0">
                <a:solidFill>
                  <a:schemeClr val="tx1"/>
                </a:solidFill>
              </a:endParaRPr>
            </a:p>
          </p:txBody>
        </p:sp>
      </p:grpSp>
      <p:grpSp>
        <p:nvGrpSpPr>
          <p:cNvPr id="47" name="グループ化 46">
            <a:extLst>
              <a:ext uri="{FF2B5EF4-FFF2-40B4-BE49-F238E27FC236}">
                <a16:creationId xmlns:a16="http://schemas.microsoft.com/office/drawing/2014/main" id="{07DA4ABA-4E5D-FFFC-9ACC-FA7DC777A52C}"/>
              </a:ext>
            </a:extLst>
          </p:cNvPr>
          <p:cNvGrpSpPr/>
          <p:nvPr/>
        </p:nvGrpSpPr>
        <p:grpSpPr>
          <a:xfrm>
            <a:off x="970167" y="1535975"/>
            <a:ext cx="1908319" cy="361765"/>
            <a:chOff x="970167" y="1535975"/>
            <a:chExt cx="1908319" cy="361765"/>
          </a:xfrm>
        </p:grpSpPr>
        <p:sp>
          <p:nvSpPr>
            <p:cNvPr id="48" name="正方形/長方形 47">
              <a:extLst>
                <a:ext uri="{FF2B5EF4-FFF2-40B4-BE49-F238E27FC236}">
                  <a16:creationId xmlns:a16="http://schemas.microsoft.com/office/drawing/2014/main" id="{4B645C8F-D261-E3B5-9EB6-DA60B1FBE97F}"/>
                </a:ext>
              </a:extLst>
            </p:cNvPr>
            <p:cNvSpPr/>
            <p:nvPr/>
          </p:nvSpPr>
          <p:spPr>
            <a:xfrm>
              <a:off x="198883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49" name="正方形/長方形 48">
              <a:extLst>
                <a:ext uri="{FF2B5EF4-FFF2-40B4-BE49-F238E27FC236}">
                  <a16:creationId xmlns:a16="http://schemas.microsoft.com/office/drawing/2014/main" id="{073CAF2C-49ED-74DC-F0FF-AEAB4F2CB5A8}"/>
                </a:ext>
              </a:extLst>
            </p:cNvPr>
            <p:cNvSpPr/>
            <p:nvPr/>
          </p:nvSpPr>
          <p:spPr>
            <a:xfrm>
              <a:off x="970167" y="153597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grpSp>
      <p:grpSp>
        <p:nvGrpSpPr>
          <p:cNvPr id="50" name="グループ化 49">
            <a:extLst>
              <a:ext uri="{FF2B5EF4-FFF2-40B4-BE49-F238E27FC236}">
                <a16:creationId xmlns:a16="http://schemas.microsoft.com/office/drawing/2014/main" id="{FDC4B33D-EC3C-62BA-5267-E4AD99DA39AD}"/>
              </a:ext>
            </a:extLst>
          </p:cNvPr>
          <p:cNvGrpSpPr/>
          <p:nvPr/>
        </p:nvGrpSpPr>
        <p:grpSpPr>
          <a:xfrm>
            <a:off x="5399440" y="1015087"/>
            <a:ext cx="1865759" cy="1452833"/>
            <a:chOff x="5399440" y="1015087"/>
            <a:chExt cx="1865759" cy="1452833"/>
          </a:xfrm>
        </p:grpSpPr>
        <p:sp>
          <p:nvSpPr>
            <p:cNvPr id="51" name="正方形/長方形 50">
              <a:extLst>
                <a:ext uri="{FF2B5EF4-FFF2-40B4-BE49-F238E27FC236}">
                  <a16:creationId xmlns:a16="http://schemas.microsoft.com/office/drawing/2014/main" id="{8EC7BED3-006C-F594-34AA-E8B339C36057}"/>
                </a:ext>
              </a:extLst>
            </p:cNvPr>
            <p:cNvSpPr/>
            <p:nvPr/>
          </p:nvSpPr>
          <p:spPr>
            <a:xfrm>
              <a:off x="6037141" y="101508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まいとし</a:t>
              </a:r>
              <a:endParaRPr kumimoji="1" lang="ja-JP" altLang="en-US" sz="1400" dirty="0">
                <a:solidFill>
                  <a:schemeClr val="tx1"/>
                </a:solidFill>
              </a:endParaRPr>
            </a:p>
          </p:txBody>
        </p:sp>
        <p:sp>
          <p:nvSpPr>
            <p:cNvPr id="52" name="正方形/長方形 51">
              <a:extLst>
                <a:ext uri="{FF2B5EF4-FFF2-40B4-BE49-F238E27FC236}">
                  <a16:creationId xmlns:a16="http://schemas.microsoft.com/office/drawing/2014/main" id="{066F72F2-E34A-9528-3A75-D73394063BAF}"/>
                </a:ext>
              </a:extLst>
            </p:cNvPr>
            <p:cNvSpPr/>
            <p:nvPr/>
          </p:nvSpPr>
          <p:spPr>
            <a:xfrm>
              <a:off x="6375550" y="1571237"/>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ぶいん</a:t>
              </a:r>
              <a:endParaRPr kumimoji="1" lang="ja-JP" altLang="en-US" sz="1400" dirty="0">
                <a:solidFill>
                  <a:schemeClr val="tx1"/>
                </a:solidFill>
              </a:endParaRPr>
            </a:p>
          </p:txBody>
        </p:sp>
        <p:sp>
          <p:nvSpPr>
            <p:cNvPr id="53" name="正方形/長方形 52">
              <a:extLst>
                <a:ext uri="{FF2B5EF4-FFF2-40B4-BE49-F238E27FC236}">
                  <a16:creationId xmlns:a16="http://schemas.microsoft.com/office/drawing/2014/main" id="{BFA440D3-2D5A-EDC1-25E1-866882605ACE}"/>
                </a:ext>
              </a:extLst>
            </p:cNvPr>
            <p:cNvSpPr/>
            <p:nvPr/>
          </p:nvSpPr>
          <p:spPr>
            <a:xfrm>
              <a:off x="5892156" y="210615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54" name="正方形/長方形 53">
              <a:extLst>
                <a:ext uri="{FF2B5EF4-FFF2-40B4-BE49-F238E27FC236}">
                  <a16:creationId xmlns:a16="http://schemas.microsoft.com/office/drawing/2014/main" id="{6B9E3924-4267-9BB6-4E99-4222EA04FE62}"/>
                </a:ext>
              </a:extLst>
            </p:cNvPr>
            <p:cNvSpPr/>
            <p:nvPr/>
          </p:nvSpPr>
          <p:spPr>
            <a:xfrm>
              <a:off x="5399440" y="154754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grpSp>
      <p:grpSp>
        <p:nvGrpSpPr>
          <p:cNvPr id="55" name="グループ化 54">
            <a:extLst>
              <a:ext uri="{FF2B5EF4-FFF2-40B4-BE49-F238E27FC236}">
                <a16:creationId xmlns:a16="http://schemas.microsoft.com/office/drawing/2014/main" id="{901247E5-0A89-9613-3CF0-3B6177A19344}"/>
              </a:ext>
            </a:extLst>
          </p:cNvPr>
          <p:cNvGrpSpPr/>
          <p:nvPr/>
        </p:nvGrpSpPr>
        <p:grpSpPr>
          <a:xfrm>
            <a:off x="5255784" y="4317375"/>
            <a:ext cx="3318979" cy="1594260"/>
            <a:chOff x="5255784" y="4336830"/>
            <a:chExt cx="3318979" cy="1594260"/>
          </a:xfrm>
        </p:grpSpPr>
        <p:sp>
          <p:nvSpPr>
            <p:cNvPr id="56" name="正方形/長方形 55">
              <a:extLst>
                <a:ext uri="{FF2B5EF4-FFF2-40B4-BE49-F238E27FC236}">
                  <a16:creationId xmlns:a16="http://schemas.microsoft.com/office/drawing/2014/main" id="{0C73F41F-0776-EA86-D981-4DB54BAFE851}"/>
                </a:ext>
              </a:extLst>
            </p:cNvPr>
            <p:cNvSpPr/>
            <p:nvPr/>
          </p:nvSpPr>
          <p:spPr>
            <a:xfrm>
              <a:off x="5255784" y="434328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57" name="正方形/長方形 56">
              <a:extLst>
                <a:ext uri="{FF2B5EF4-FFF2-40B4-BE49-F238E27FC236}">
                  <a16:creationId xmlns:a16="http://schemas.microsoft.com/office/drawing/2014/main" id="{865FA41C-D536-9AD2-2344-F92D0FCAB60C}"/>
                </a:ext>
              </a:extLst>
            </p:cNvPr>
            <p:cNvSpPr/>
            <p:nvPr/>
          </p:nvSpPr>
          <p:spPr>
            <a:xfrm>
              <a:off x="7446533" y="4336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58" name="正方形/長方形 57">
              <a:extLst>
                <a:ext uri="{FF2B5EF4-FFF2-40B4-BE49-F238E27FC236}">
                  <a16:creationId xmlns:a16="http://schemas.microsoft.com/office/drawing/2014/main" id="{828D5A53-D227-5F4E-D628-22C46A025D5C}"/>
                </a:ext>
              </a:extLst>
            </p:cNvPr>
            <p:cNvSpPr/>
            <p:nvPr/>
          </p:nvSpPr>
          <p:spPr>
            <a:xfrm>
              <a:off x="5776109" y="4859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り</a:t>
              </a:r>
              <a:endParaRPr kumimoji="1" lang="ja-JP" altLang="en-US" sz="1400" dirty="0">
                <a:solidFill>
                  <a:schemeClr val="tx1"/>
                </a:solidFill>
              </a:endParaRPr>
            </a:p>
          </p:txBody>
        </p:sp>
        <p:sp>
          <p:nvSpPr>
            <p:cNvPr id="59" name="正方形/長方形 58">
              <a:extLst>
                <a:ext uri="{FF2B5EF4-FFF2-40B4-BE49-F238E27FC236}">
                  <a16:creationId xmlns:a16="http://schemas.microsoft.com/office/drawing/2014/main" id="{223B3EAE-CB05-5CC0-AA3D-78E0D5DE2794}"/>
                </a:ext>
              </a:extLst>
            </p:cNvPr>
            <p:cNvSpPr/>
            <p:nvPr/>
          </p:nvSpPr>
          <p:spPr>
            <a:xfrm>
              <a:off x="6175764" y="556932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600" dirty="0">
                  <a:solidFill>
                    <a:schemeClr val="tx1"/>
                  </a:solidFill>
                </a:rPr>
                <a:t>いちまんえん</a:t>
              </a:r>
            </a:p>
          </p:txBody>
        </p:sp>
        <p:sp>
          <p:nvSpPr>
            <p:cNvPr id="60" name="正方形/長方形 59">
              <a:extLst>
                <a:ext uri="{FF2B5EF4-FFF2-40B4-BE49-F238E27FC236}">
                  <a16:creationId xmlns:a16="http://schemas.microsoft.com/office/drawing/2014/main" id="{7BA04018-F6A7-AD8F-5D9D-16966DA00A00}"/>
                </a:ext>
              </a:extLst>
            </p:cNvPr>
            <p:cNvSpPr/>
            <p:nvPr/>
          </p:nvSpPr>
          <p:spPr>
            <a:xfrm>
              <a:off x="7685114" y="4859830"/>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1400" dirty="0">
                <a:solidFill>
                  <a:schemeClr val="tx1"/>
                </a:solidFill>
              </a:endParaRPr>
            </a:p>
          </p:txBody>
        </p:sp>
      </p:grpSp>
    </p:spTree>
    <p:extLst>
      <p:ext uri="{BB962C8B-B14F-4D97-AF65-F5344CB8AC3E}">
        <p14:creationId xmlns:p14="http://schemas.microsoft.com/office/powerpoint/2010/main" val="2750058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left)">
                                      <p:cBhvr>
                                        <p:cTn id="15" dur="500"/>
                                        <p:tgtEl>
                                          <p:spTgt spid="27"/>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par>
                                <p:cTn id="20" presetID="10" presetClass="entr" presetSubtype="0" fill="hold"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up)">
                                      <p:cBhvr>
                                        <p:cTn id="27" dur="500"/>
                                        <p:tgtEl>
                                          <p:spTgt spid="29"/>
                                        </p:tgtEl>
                                      </p:cBhvr>
                                    </p:animEffect>
                                  </p:childTnLst>
                                </p:cTn>
                              </p:par>
                            </p:childTnLst>
                          </p:cTn>
                        </p:par>
                        <p:par>
                          <p:cTn id="28" fill="hold">
                            <p:stCondLst>
                              <p:cond delay="500"/>
                            </p:stCondLst>
                            <p:childTnLst>
                              <p:par>
                                <p:cTn id="29" presetID="10" presetClass="entr" presetSubtype="0"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par>
                                <p:cTn id="32" presetID="10" presetClass="entr" presetSubtype="0" fill="hold" nodeType="with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500"/>
                            </p:stCondLst>
                            <p:childTnLst>
                              <p:par>
                                <p:cTn id="41" presetID="10" presetClass="entr" presetSubtype="0" fill="hold" nodeType="after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fade">
                                      <p:cBhvr>
                                        <p:cTn id="43" dur="500"/>
                                        <p:tgtEl>
                                          <p:spTgt spid="2"/>
                                        </p:tgtEl>
                                      </p:cBhvr>
                                    </p:animEffect>
                                  </p:childTnLst>
                                </p:cTn>
                              </p:par>
                              <p:par>
                                <p:cTn id="44" presetID="10" presetClass="entr" presetSubtype="0" fill="hold" nodeType="withEffect">
                                  <p:stCondLst>
                                    <p:cond delay="0"/>
                                  </p:stCondLst>
                                  <p:childTnLst>
                                    <p:set>
                                      <p:cBhvr>
                                        <p:cTn id="45" dur="1" fill="hold">
                                          <p:stCondLst>
                                            <p:cond delay="0"/>
                                          </p:stCondLst>
                                        </p:cTn>
                                        <p:tgtEl>
                                          <p:spTgt spid="55"/>
                                        </p:tgtEl>
                                        <p:attrNameLst>
                                          <p:attrName>style.visibility</p:attrName>
                                        </p:attrNameLst>
                                      </p:cBhvr>
                                      <p:to>
                                        <p:strVal val="visible"/>
                                      </p:to>
                                    </p:set>
                                    <p:animEffect transition="in" filter="fade">
                                      <p:cBhvr>
                                        <p:cTn id="4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7" grpId="0" animBg="1"/>
      <p:bldP spid="28" grpId="0" animBg="1"/>
      <p:bldP spid="2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②</a:t>
            </a:r>
          </a:p>
        </p:txBody>
      </p:sp>
      <p:sp>
        <p:nvSpPr>
          <p:cNvPr id="12" name="角丸四角形 11"/>
          <p:cNvSpPr/>
          <p:nvPr/>
        </p:nvSpPr>
        <p:spPr>
          <a:xfrm>
            <a:off x="4829166" y="1092556"/>
            <a:ext cx="4197231"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治療にかかる費用は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全員分で</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 </a:t>
            </a:r>
            <a:r>
              <a:rPr kumimoji="1" lang="en-US" altLang="ja-JP" sz="3200" b="1" dirty="0">
                <a:latin typeface="Meiryo UI" panose="020B0604030504040204" pitchFamily="50" charset="-128"/>
                <a:ea typeface="Meiryo UI" panose="020B0604030504040204" pitchFamily="50" charset="-128"/>
                <a:cs typeface="ヒラギノ丸ゴ Pro W4"/>
              </a:rPr>
              <a:t>×</a:t>
            </a:r>
            <a:r>
              <a:rPr kumimoji="1" lang="ja-JP" altLang="en-US" sz="3200" b="1" dirty="0">
                <a:latin typeface="Meiryo UI" panose="020B0604030504040204" pitchFamily="50" charset="-128"/>
                <a:ea typeface="Meiryo UI" panose="020B0604030504040204" pitchFamily="50" charset="-128"/>
                <a:cs typeface="ヒラギノ丸ゴ Pro W4"/>
              </a:rPr>
              <a:t> </a:t>
            </a: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5</a:t>
            </a:r>
            <a:r>
              <a:rPr kumimoji="1" lang="ja-JP" altLang="en-US" sz="3200" b="1" dirty="0">
                <a:solidFill>
                  <a:srgbClr val="FF0000"/>
                </a:solidFill>
                <a:latin typeface="Meiryo UI" panose="020B0604030504040204" pitchFamily="50" charset="-128"/>
                <a:ea typeface="Meiryo UI" panose="020B0604030504040204" pitchFamily="50" charset="-128"/>
                <a:cs typeface="ヒラギノ丸ゴ Pro W4"/>
              </a:rPr>
              <a:t>人</a:t>
            </a:r>
            <a:endParaRPr kumimoji="1" lang="en-US" altLang="ja-JP" sz="3200" b="1" dirty="0">
              <a:latin typeface="Meiryo UI" panose="020B0604030504040204" pitchFamily="50" charset="-128"/>
              <a:ea typeface="Meiryo UI" panose="020B0604030504040204" pitchFamily="50" charset="-128"/>
              <a:cs typeface="ヒラギノ丸ゴ Pro W4"/>
            </a:endParaRPr>
          </a:p>
          <a:p>
            <a:pPr algn="ctr"/>
            <a:endParaRPr kumimoji="1" lang="en-US" altLang="ja-JP" sz="2400" b="1" dirty="0">
              <a:latin typeface="Meiryo UI" panose="020B0604030504040204" pitchFamily="50" charset="-128"/>
              <a:ea typeface="Meiryo UI" panose="020B0604030504040204" pitchFamily="50" charset="-128"/>
              <a:cs typeface="ヒラギノ丸ゴ Pro W4"/>
            </a:endParaRPr>
          </a:p>
        </p:txBody>
      </p:sp>
      <p:sp>
        <p:nvSpPr>
          <p:cNvPr id="13" name="角丸四角形 12"/>
          <p:cNvSpPr/>
          <p:nvPr/>
        </p:nvSpPr>
        <p:spPr>
          <a:xfrm>
            <a:off x="114301" y="1092556"/>
            <a:ext cx="4197600"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endParaRPr lang="en-US" altLang="ja-JP" sz="24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全員で治療</a:t>
            </a: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にかかる</a:t>
            </a:r>
            <a:endParaRPr lang="en-US" altLang="ja-JP" sz="3200" b="1" dirty="0">
              <a:solidFill>
                <a:schemeClr val="tx1"/>
              </a:solidFill>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solidFill>
                  <a:schemeClr val="tx1"/>
                </a:solidFill>
                <a:latin typeface="Meiryo UI" panose="020B0604030504040204" pitchFamily="50" charset="-128"/>
                <a:ea typeface="Meiryo UI" panose="020B0604030504040204" pitchFamily="50" charset="-128"/>
                <a:cs typeface="ヒラギノ丸ゴ Pro W4"/>
              </a:rPr>
              <a:t>費用を</a:t>
            </a:r>
            <a:r>
              <a:rPr lang="ja-JP" altLang="en-US" sz="3200" b="1" dirty="0">
                <a:latin typeface="Meiryo UI" panose="020B0604030504040204" pitchFamily="50" charset="-128"/>
                <a:ea typeface="Meiryo UI" panose="020B0604030504040204" pitchFamily="50" charset="-128"/>
                <a:cs typeface="ヒラギノ丸ゴ Pro W4"/>
              </a:rPr>
              <a:t>準備すれば</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よいのでは？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sp>
        <p:nvSpPr>
          <p:cNvPr id="14" name="角丸四角形 13"/>
          <p:cNvSpPr/>
          <p:nvPr/>
        </p:nvSpPr>
        <p:spPr>
          <a:xfrm>
            <a:off x="4829166" y="3986858"/>
            <a:ext cx="4197231"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骨折した生徒は</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en-US" altLang="ja-JP" sz="3200" b="1" dirty="0">
                <a:solidFill>
                  <a:srgbClr val="FF0000"/>
                </a:solidFill>
                <a:latin typeface="Meiryo UI" panose="020B0604030504040204" pitchFamily="50" charset="-128"/>
                <a:ea typeface="Meiryo UI" panose="020B0604030504040204" pitchFamily="50" charset="-128"/>
                <a:cs typeface="ヒラギノ丸ゴ Pro W4"/>
              </a:rPr>
              <a:t>10,000</a:t>
            </a:r>
            <a:r>
              <a:rPr lang="ja-JP" altLang="en-US" sz="3200" b="1" dirty="0">
                <a:solidFill>
                  <a:srgbClr val="FF0000"/>
                </a:solidFill>
                <a:latin typeface="Meiryo UI" panose="020B0604030504040204" pitchFamily="50" charset="-128"/>
                <a:ea typeface="Meiryo UI" panose="020B0604030504040204" pitchFamily="50" charset="-128"/>
                <a:cs typeface="ヒラギノ丸ゴ Pro W4"/>
              </a:rPr>
              <a:t>円</a:t>
            </a:r>
            <a:r>
              <a:rPr lang="ja-JP" altLang="en-US" sz="3200" b="1" dirty="0">
                <a:latin typeface="Meiryo UI" panose="020B0604030504040204" pitchFamily="50" charset="-128"/>
                <a:ea typeface="Meiryo UI" panose="020B0604030504040204" pitchFamily="50" charset="-128"/>
                <a:cs typeface="ヒラギノ丸ゴ Pro W4"/>
              </a:rPr>
              <a:t>を受け取り、</a:t>
            </a:r>
            <a:endParaRPr lang="en-US" altLang="ja-JP" sz="3200" b="1" dirty="0">
              <a:latin typeface="Meiryo UI" panose="020B0604030504040204" pitchFamily="50" charset="-128"/>
              <a:ea typeface="Meiryo UI" panose="020B0604030504040204" pitchFamily="50" charset="-128"/>
              <a:cs typeface="ヒラギノ丸ゴ Pro W4"/>
            </a:endParaRPr>
          </a:p>
          <a:p>
            <a:pPr algn="ctr">
              <a:lnSpc>
                <a:spcPct val="110000"/>
              </a:lnSpc>
            </a:pPr>
            <a:r>
              <a:rPr lang="ja-JP" altLang="en-US" sz="3200" b="1" dirty="0">
                <a:latin typeface="Meiryo UI" panose="020B0604030504040204" pitchFamily="50" charset="-128"/>
                <a:ea typeface="Meiryo UI" panose="020B0604030504040204" pitchFamily="50" charset="-128"/>
                <a:cs typeface="ヒラギノ丸ゴ Pro W4"/>
              </a:rPr>
              <a:t>治療費にあてる</a:t>
            </a:r>
            <a:endParaRPr lang="en-US" altLang="ja-JP" sz="3200" b="1" dirty="0">
              <a:latin typeface="Meiryo UI" panose="020B0604030504040204" pitchFamily="50" charset="-128"/>
              <a:ea typeface="Meiryo UI" panose="020B0604030504040204" pitchFamily="50" charset="-128"/>
              <a:cs typeface="ヒラギノ丸ゴ Pro W4"/>
            </a:endParaRPr>
          </a:p>
        </p:txBody>
      </p:sp>
      <p:sp>
        <p:nvSpPr>
          <p:cNvPr id="15" name="角丸四角形 14"/>
          <p:cNvSpPr/>
          <p:nvPr/>
        </p:nvSpPr>
        <p:spPr>
          <a:xfrm>
            <a:off x="114300" y="3986858"/>
            <a:ext cx="4197600" cy="2335610"/>
          </a:xfrm>
          <a:prstGeom prst="roundRect">
            <a:avLst/>
          </a:prstGeom>
          <a:ln w="38100">
            <a:solidFill>
              <a:srgbClr val="604A7B"/>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sz="3200" b="1" dirty="0">
                <a:latin typeface="Meiryo UI" panose="020B0604030504040204" pitchFamily="50" charset="-128"/>
                <a:ea typeface="Meiryo UI" panose="020B0604030504040204" pitchFamily="50" charset="-128"/>
                <a:cs typeface="ヒラギノ丸ゴ Pro W4"/>
              </a:rPr>
              <a:t>50,000</a:t>
            </a:r>
            <a:r>
              <a:rPr lang="ja-JP" altLang="en-US" sz="3200" b="1" dirty="0">
                <a:latin typeface="Meiryo UI" panose="020B0604030504040204" pitchFamily="50" charset="-128"/>
                <a:ea typeface="Meiryo UI" panose="020B0604030504040204" pitchFamily="50" charset="-128"/>
                <a:cs typeface="ヒラギノ丸ゴ Pro W4"/>
              </a:rPr>
              <a:t>円</a:t>
            </a:r>
            <a:r>
              <a:rPr lang="en-US" altLang="ja-JP" sz="3200" b="1" dirty="0">
                <a:latin typeface="Meiryo UI" panose="020B0604030504040204" pitchFamily="50" charset="-128"/>
                <a:ea typeface="Meiryo UI" panose="020B0604030504040204" pitchFamily="50" charset="-128"/>
                <a:cs typeface="ヒラギノ丸ゴ Pro W4"/>
              </a:rPr>
              <a:t>÷100</a:t>
            </a:r>
            <a:r>
              <a:rPr lang="ja-JP" altLang="en-US" sz="3200" b="1" dirty="0">
                <a:latin typeface="Meiryo UI" panose="020B0604030504040204" pitchFamily="50" charset="-128"/>
                <a:ea typeface="Meiryo UI" panose="020B0604030504040204" pitchFamily="50" charset="-128"/>
                <a:cs typeface="ヒラギノ丸ゴ Pro W4"/>
              </a:rPr>
              <a:t>人</a:t>
            </a: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3200" b="1" dirty="0">
              <a:latin typeface="Meiryo UI" panose="020B0604030504040204" pitchFamily="50" charset="-128"/>
              <a:ea typeface="Meiryo UI" panose="020B0604030504040204" pitchFamily="50" charset="-128"/>
              <a:cs typeface="ヒラギノ丸ゴ Pro W4"/>
            </a:endParaRPr>
          </a:p>
          <a:p>
            <a:pPr algn="ctr"/>
            <a:endParaRPr lang="en-US" altLang="ja-JP" sz="2400" b="1" dirty="0">
              <a:latin typeface="Meiryo UI" panose="020B0604030504040204" pitchFamily="50" charset="-128"/>
              <a:ea typeface="Meiryo UI" panose="020B0604030504040204" pitchFamily="50" charset="-128"/>
              <a:cs typeface="ヒラギノ丸ゴ Pro W4"/>
            </a:endParaRPr>
          </a:p>
        </p:txBody>
      </p:sp>
      <p:sp>
        <p:nvSpPr>
          <p:cNvPr id="18" name="右矢印 17"/>
          <p:cNvSpPr/>
          <p:nvPr/>
        </p:nvSpPr>
        <p:spPr bwMode="gray">
          <a:xfrm>
            <a:off x="5579457" y="2918671"/>
            <a:ext cx="456570"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036027" y="2822806"/>
            <a:ext cx="2124300" cy="584775"/>
          </a:xfrm>
          <a:prstGeom prst="rect">
            <a:avLst/>
          </a:prstGeom>
          <a:noFill/>
        </p:spPr>
        <p:txBody>
          <a:bodyPr wrap="none" lIns="91440" tIns="45720" rIns="91440" bIns="45720">
            <a:spAutoFit/>
          </a:bodyPr>
          <a:lstStyle/>
          <a:p>
            <a:pPr algn="ctr"/>
            <a:r>
              <a:rPr lang="en-US" altLang="ja-JP" sz="3200" b="1" dirty="0">
                <a:solidFill>
                  <a:srgbClr val="FF0000"/>
                </a:solidFill>
                <a:latin typeface="Meiryo UI" panose="020B0604030504040204" pitchFamily="50" charset="-128"/>
                <a:ea typeface="Meiryo UI" panose="020B0604030504040204" pitchFamily="50" charset="-128"/>
              </a:rPr>
              <a:t>50,000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0" name="右矢印 19"/>
          <p:cNvSpPr/>
          <p:nvPr/>
        </p:nvSpPr>
        <p:spPr bwMode="gray">
          <a:xfrm>
            <a:off x="412490" y="5275377"/>
            <a:ext cx="415064" cy="39646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827554" y="4935001"/>
            <a:ext cx="3207035" cy="1077218"/>
          </a:xfrm>
          <a:prstGeom prst="rect">
            <a:avLst/>
          </a:prstGeom>
          <a:noFill/>
        </p:spPr>
        <p:txBody>
          <a:bodyPr wrap="square" lIns="91440" tIns="45720" rIns="91440" bIns="45720">
            <a:spAutoFit/>
          </a:bodyPr>
          <a:lstStyle/>
          <a:p>
            <a:r>
              <a:rPr lang="en-US" altLang="ja-JP" sz="3200" b="1" dirty="0">
                <a:solidFill>
                  <a:srgbClr val="FF0000"/>
                </a:solidFill>
                <a:latin typeface="Meiryo UI" panose="020B0604030504040204" pitchFamily="50" charset="-128"/>
                <a:ea typeface="Meiryo UI" panose="020B0604030504040204" pitchFamily="50" charset="-128"/>
              </a:rPr>
              <a:t>1</a:t>
            </a:r>
            <a:r>
              <a:rPr lang="ja-JP" altLang="en-US" sz="3200" b="1" dirty="0">
                <a:solidFill>
                  <a:srgbClr val="FF0000"/>
                </a:solidFill>
                <a:latin typeface="Meiryo UI" panose="020B0604030504040204" pitchFamily="50" charset="-128"/>
                <a:ea typeface="Meiryo UI" panose="020B0604030504040204" pitchFamily="50" charset="-128"/>
              </a:rPr>
              <a:t>人あたり　</a:t>
            </a:r>
          </a:p>
          <a:p>
            <a:r>
              <a:rPr lang="ja-JP" altLang="en-US" sz="3200" b="1" dirty="0">
                <a:solidFill>
                  <a:srgbClr val="FF0000"/>
                </a:solidFill>
                <a:latin typeface="Meiryo UI" panose="020B0604030504040204" pitchFamily="50" charset="-128"/>
                <a:ea typeface="Meiryo UI" panose="020B0604030504040204" pitchFamily="50" charset="-128"/>
              </a:rPr>
              <a:t>　　年間</a:t>
            </a:r>
            <a:r>
              <a:rPr lang="en-US" altLang="ja-JP" sz="3200" b="1" dirty="0">
                <a:solidFill>
                  <a:srgbClr val="FF0000"/>
                </a:solidFill>
                <a:latin typeface="Meiryo UI" panose="020B0604030504040204" pitchFamily="50" charset="-128"/>
                <a:ea typeface="Meiryo UI" panose="020B0604030504040204" pitchFamily="50" charset="-128"/>
              </a:rPr>
              <a:t>500</a:t>
            </a:r>
            <a:r>
              <a:rPr lang="ja-JP" altLang="en-US" sz="3200" b="1" dirty="0">
                <a:solidFill>
                  <a:srgbClr val="FF0000"/>
                </a:solidFill>
                <a:latin typeface="Meiryo UI" panose="020B0604030504040204" pitchFamily="50" charset="-128"/>
                <a:ea typeface="Meiryo UI" panose="020B0604030504040204" pitchFamily="50" charset="-128"/>
              </a:rPr>
              <a:t>円</a:t>
            </a:r>
          </a:p>
        </p:txBody>
      </p:sp>
      <p:sp>
        <p:nvSpPr>
          <p:cNvPr id="26" name="右矢印 25"/>
          <p:cNvSpPr/>
          <p:nvPr/>
        </p:nvSpPr>
        <p:spPr bwMode="gray">
          <a:xfrm>
            <a:off x="4391280" y="1936327"/>
            <a:ext cx="33730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右矢印 26"/>
          <p:cNvSpPr/>
          <p:nvPr/>
        </p:nvSpPr>
        <p:spPr bwMode="gray">
          <a:xfrm>
            <a:off x="4392171" y="4912347"/>
            <a:ext cx="345346"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右矢印 27"/>
          <p:cNvSpPr/>
          <p:nvPr/>
        </p:nvSpPr>
        <p:spPr bwMode="gray">
          <a:xfrm rot="8166730">
            <a:off x="4288075" y="3493788"/>
            <a:ext cx="458788" cy="484632"/>
          </a:xfrm>
          <a:prstGeom prst="rightArrow">
            <a:avLst/>
          </a:prstGeom>
          <a:solidFill>
            <a:schemeClr val="accent4">
              <a:lumMod val="75000"/>
            </a:schemeClr>
          </a:solidFill>
          <a:ln w="31750">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a:extLst>
              <a:ext uri="{FF2B5EF4-FFF2-40B4-BE49-F238E27FC236}">
                <a16:creationId xmlns:a16="http://schemas.microsoft.com/office/drawing/2014/main" id="{02554B2B-0901-43A4-BB8C-C509BB53EB20}"/>
              </a:ext>
            </a:extLst>
          </p:cNvPr>
          <p:cNvSpPr>
            <a:spLocks noGrp="1"/>
          </p:cNvSpPr>
          <p:nvPr>
            <p:ph type="sldNum" sz="quarter" idx="12"/>
          </p:nvPr>
        </p:nvSpPr>
        <p:spPr/>
        <p:txBody>
          <a:bodyPr/>
          <a:lstStyle/>
          <a:p>
            <a:fld id="{E1D7E502-7D6F-49F2-8D91-33EB17385912}" type="slidenum">
              <a:rPr lang="ja-JP" altLang="en-US" smtClean="0"/>
              <a:pPr/>
              <a:t>39</a:t>
            </a:fld>
            <a:endParaRPr lang="ja-JP" altLang="en-US" dirty="0"/>
          </a:p>
        </p:txBody>
      </p:sp>
      <p:sp>
        <p:nvSpPr>
          <p:cNvPr id="3" name="正方形/長方形 2">
            <a:extLst>
              <a:ext uri="{FF2B5EF4-FFF2-40B4-BE49-F238E27FC236}">
                <a16:creationId xmlns:a16="http://schemas.microsoft.com/office/drawing/2014/main" id="{4A667B15-7628-3911-7CC7-9246849FB730}"/>
              </a:ext>
            </a:extLst>
          </p:cNvPr>
          <p:cNvSpPr/>
          <p:nvPr/>
        </p:nvSpPr>
        <p:spPr>
          <a:xfrm>
            <a:off x="629028" y="-52406"/>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4" name="グループ化 3">
            <a:extLst>
              <a:ext uri="{FF2B5EF4-FFF2-40B4-BE49-F238E27FC236}">
                <a16:creationId xmlns:a16="http://schemas.microsoft.com/office/drawing/2014/main" id="{A8DC9ED9-C562-79BD-560F-64138EE071BB}"/>
              </a:ext>
            </a:extLst>
          </p:cNvPr>
          <p:cNvGrpSpPr/>
          <p:nvPr/>
        </p:nvGrpSpPr>
        <p:grpSpPr>
          <a:xfrm>
            <a:off x="492877" y="1241873"/>
            <a:ext cx="2196778" cy="918255"/>
            <a:chOff x="492877" y="1241873"/>
            <a:chExt cx="2196778" cy="918255"/>
          </a:xfrm>
        </p:grpSpPr>
        <p:sp>
          <p:nvSpPr>
            <p:cNvPr id="5" name="正方形/長方形 4">
              <a:extLst>
                <a:ext uri="{FF2B5EF4-FFF2-40B4-BE49-F238E27FC236}">
                  <a16:creationId xmlns:a16="http://schemas.microsoft.com/office/drawing/2014/main" id="{0FAC5356-09EF-7178-8BC5-096DED23D515}"/>
                </a:ext>
              </a:extLst>
            </p:cNvPr>
            <p:cNvSpPr/>
            <p:nvPr/>
          </p:nvSpPr>
          <p:spPr>
            <a:xfrm>
              <a:off x="492877"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85A28186-B37A-AA70-7526-8AB219C44CDA}"/>
                </a:ext>
              </a:extLst>
            </p:cNvPr>
            <p:cNvSpPr/>
            <p:nvPr/>
          </p:nvSpPr>
          <p:spPr>
            <a:xfrm>
              <a:off x="1675142" y="124187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7" name="正方形/長方形 6">
              <a:extLst>
                <a:ext uri="{FF2B5EF4-FFF2-40B4-BE49-F238E27FC236}">
                  <a16:creationId xmlns:a16="http://schemas.microsoft.com/office/drawing/2014/main" id="{266BA102-9AF8-06B2-271F-6EA8ED494BC4}"/>
                </a:ext>
              </a:extLst>
            </p:cNvPr>
            <p:cNvSpPr/>
            <p:nvPr/>
          </p:nvSpPr>
          <p:spPr>
            <a:xfrm>
              <a:off x="645277" y="179836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8" name="正方形/長方形 7">
              <a:extLst>
                <a:ext uri="{FF2B5EF4-FFF2-40B4-BE49-F238E27FC236}">
                  <a16:creationId xmlns:a16="http://schemas.microsoft.com/office/drawing/2014/main" id="{D1BA3D6D-F00B-2595-0691-487D33FC50B6}"/>
                </a:ext>
              </a:extLst>
            </p:cNvPr>
            <p:cNvSpPr/>
            <p:nvPr/>
          </p:nvSpPr>
          <p:spPr>
            <a:xfrm>
              <a:off x="1800006" y="1793213"/>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じゅんび</a:t>
              </a:r>
              <a:endParaRPr kumimoji="1" lang="ja-JP" altLang="en-US" sz="1400" dirty="0">
                <a:solidFill>
                  <a:schemeClr val="tx1"/>
                </a:solidFill>
              </a:endParaRPr>
            </a:p>
          </p:txBody>
        </p:sp>
      </p:grpSp>
      <p:grpSp>
        <p:nvGrpSpPr>
          <p:cNvPr id="9" name="グループ化 8">
            <a:extLst>
              <a:ext uri="{FF2B5EF4-FFF2-40B4-BE49-F238E27FC236}">
                <a16:creationId xmlns:a16="http://schemas.microsoft.com/office/drawing/2014/main" id="{88DB00FC-825D-A9F7-7117-20D79870E5A0}"/>
              </a:ext>
            </a:extLst>
          </p:cNvPr>
          <p:cNvGrpSpPr/>
          <p:nvPr/>
        </p:nvGrpSpPr>
        <p:grpSpPr>
          <a:xfrm>
            <a:off x="5222841" y="1055376"/>
            <a:ext cx="3623666" cy="1445940"/>
            <a:chOff x="5222841" y="1016466"/>
            <a:chExt cx="3623666" cy="1445940"/>
          </a:xfrm>
        </p:grpSpPr>
        <p:sp>
          <p:nvSpPr>
            <p:cNvPr id="11" name="正方形/長方形 10">
              <a:extLst>
                <a:ext uri="{FF2B5EF4-FFF2-40B4-BE49-F238E27FC236}">
                  <a16:creationId xmlns:a16="http://schemas.microsoft.com/office/drawing/2014/main" id="{7938707E-768B-D674-CAD4-054B3524E9AC}"/>
                </a:ext>
              </a:extLst>
            </p:cNvPr>
            <p:cNvSpPr/>
            <p:nvPr/>
          </p:nvSpPr>
          <p:spPr>
            <a:xfrm>
              <a:off x="5222841" y="101646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a:t>
              </a:r>
              <a:endParaRPr kumimoji="1" lang="ja-JP" altLang="en-US" sz="1400" dirty="0">
                <a:solidFill>
                  <a:schemeClr val="tx1"/>
                </a:solidFill>
              </a:endParaRPr>
            </a:p>
          </p:txBody>
        </p:sp>
        <p:sp>
          <p:nvSpPr>
            <p:cNvPr id="16" name="正方形/長方形 15">
              <a:extLst>
                <a:ext uri="{FF2B5EF4-FFF2-40B4-BE49-F238E27FC236}">
                  <a16:creationId xmlns:a16="http://schemas.microsoft.com/office/drawing/2014/main" id="{45403BDF-BAF8-E391-1675-5E9AD6A0EEAD}"/>
                </a:ext>
              </a:extLst>
            </p:cNvPr>
            <p:cNvSpPr/>
            <p:nvPr/>
          </p:nvSpPr>
          <p:spPr>
            <a:xfrm>
              <a:off x="7414657" y="101893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sp>
          <p:nvSpPr>
            <p:cNvPr id="22" name="正方形/長方形 21">
              <a:extLst>
                <a:ext uri="{FF2B5EF4-FFF2-40B4-BE49-F238E27FC236}">
                  <a16:creationId xmlns:a16="http://schemas.microsoft.com/office/drawing/2014/main" id="{E94947C7-FB04-4B47-C741-1083D9655988}"/>
                </a:ext>
              </a:extLst>
            </p:cNvPr>
            <p:cNvSpPr/>
            <p:nvPr/>
          </p:nvSpPr>
          <p:spPr>
            <a:xfrm>
              <a:off x="6276352" y="15411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ぜんいんぶん</a:t>
              </a:r>
              <a:endParaRPr kumimoji="1" lang="ja-JP" altLang="en-US" sz="1400" dirty="0">
                <a:solidFill>
                  <a:schemeClr val="tx1"/>
                </a:solidFill>
              </a:endParaRPr>
            </a:p>
          </p:txBody>
        </p:sp>
        <p:sp>
          <p:nvSpPr>
            <p:cNvPr id="23" name="正方形/長方形 22">
              <a:extLst>
                <a:ext uri="{FF2B5EF4-FFF2-40B4-BE49-F238E27FC236}">
                  <a16:creationId xmlns:a16="http://schemas.microsoft.com/office/drawing/2014/main" id="{4EB016E6-821C-9BDE-DF91-1AC1664B801F}"/>
                </a:ext>
              </a:extLst>
            </p:cNvPr>
            <p:cNvSpPr/>
            <p:nvPr/>
          </p:nvSpPr>
          <p:spPr>
            <a:xfrm>
              <a:off x="7829217" y="2095462"/>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にん</a:t>
              </a:r>
              <a:endParaRPr kumimoji="1" lang="ja-JP" altLang="en-US" sz="1400" dirty="0">
                <a:solidFill>
                  <a:srgbClr val="FF0000"/>
                </a:solidFill>
              </a:endParaRPr>
            </a:p>
          </p:txBody>
        </p:sp>
        <p:sp>
          <p:nvSpPr>
            <p:cNvPr id="24" name="正方形/長方形 23">
              <a:extLst>
                <a:ext uri="{FF2B5EF4-FFF2-40B4-BE49-F238E27FC236}">
                  <a16:creationId xmlns:a16="http://schemas.microsoft.com/office/drawing/2014/main" id="{09567160-0031-E1FD-219A-1440C7F6F065}"/>
                </a:ext>
              </a:extLst>
            </p:cNvPr>
            <p:cNvSpPr/>
            <p:nvPr/>
          </p:nvSpPr>
          <p:spPr>
            <a:xfrm>
              <a:off x="6539855" y="2100641"/>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1400" dirty="0">
                <a:solidFill>
                  <a:schemeClr val="tx1"/>
                </a:solidFill>
              </a:endParaRPr>
            </a:p>
          </p:txBody>
        </p:sp>
      </p:grpSp>
      <p:sp>
        <p:nvSpPr>
          <p:cNvPr id="25" name="正方形/長方形 24">
            <a:extLst>
              <a:ext uri="{FF2B5EF4-FFF2-40B4-BE49-F238E27FC236}">
                <a16:creationId xmlns:a16="http://schemas.microsoft.com/office/drawing/2014/main" id="{50D5C63C-5F51-DF17-7178-B932A3B5415E}"/>
              </a:ext>
            </a:extLst>
          </p:cNvPr>
          <p:cNvSpPr/>
          <p:nvPr/>
        </p:nvSpPr>
        <p:spPr>
          <a:xfrm>
            <a:off x="7344965" y="2653500"/>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えん</a:t>
            </a:r>
            <a:endParaRPr kumimoji="1" lang="ja-JP" altLang="en-US" sz="1400" dirty="0">
              <a:solidFill>
                <a:srgbClr val="FF0000"/>
              </a:solidFill>
            </a:endParaRPr>
          </a:p>
        </p:txBody>
      </p:sp>
      <p:grpSp>
        <p:nvGrpSpPr>
          <p:cNvPr id="29" name="グループ化 28">
            <a:extLst>
              <a:ext uri="{FF2B5EF4-FFF2-40B4-BE49-F238E27FC236}">
                <a16:creationId xmlns:a16="http://schemas.microsoft.com/office/drawing/2014/main" id="{8532E1D5-4461-B605-9CC4-E14713C502C6}"/>
              </a:ext>
            </a:extLst>
          </p:cNvPr>
          <p:cNvGrpSpPr/>
          <p:nvPr/>
        </p:nvGrpSpPr>
        <p:grpSpPr>
          <a:xfrm>
            <a:off x="1666570" y="4234278"/>
            <a:ext cx="2593805" cy="362182"/>
            <a:chOff x="1666570" y="4234278"/>
            <a:chExt cx="2593805" cy="362182"/>
          </a:xfrm>
        </p:grpSpPr>
        <p:sp>
          <p:nvSpPr>
            <p:cNvPr id="30" name="正方形/長方形 29">
              <a:extLst>
                <a:ext uri="{FF2B5EF4-FFF2-40B4-BE49-F238E27FC236}">
                  <a16:creationId xmlns:a16="http://schemas.microsoft.com/office/drawing/2014/main" id="{E4C32B34-F7B9-805E-AEA4-7209C25AC407}"/>
                </a:ext>
              </a:extLst>
            </p:cNvPr>
            <p:cNvSpPr/>
            <p:nvPr/>
          </p:nvSpPr>
          <p:spPr>
            <a:xfrm>
              <a:off x="3243085" y="4234695"/>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31" name="正方形/長方形 30">
              <a:extLst>
                <a:ext uri="{FF2B5EF4-FFF2-40B4-BE49-F238E27FC236}">
                  <a16:creationId xmlns:a16="http://schemas.microsoft.com/office/drawing/2014/main" id="{E6DADE20-39A4-6AF6-9D89-787E644963A8}"/>
                </a:ext>
              </a:extLst>
            </p:cNvPr>
            <p:cNvSpPr/>
            <p:nvPr/>
          </p:nvSpPr>
          <p:spPr>
            <a:xfrm>
              <a:off x="1666570" y="4234278"/>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1400" dirty="0">
                <a:solidFill>
                  <a:schemeClr val="tx1"/>
                </a:solidFill>
              </a:endParaRPr>
            </a:p>
          </p:txBody>
        </p:sp>
      </p:grpSp>
      <p:grpSp>
        <p:nvGrpSpPr>
          <p:cNvPr id="32" name="グループ化 31">
            <a:extLst>
              <a:ext uri="{FF2B5EF4-FFF2-40B4-BE49-F238E27FC236}">
                <a16:creationId xmlns:a16="http://schemas.microsoft.com/office/drawing/2014/main" id="{788B585E-0445-FD4E-8692-E5EFDA51CBDD}"/>
              </a:ext>
            </a:extLst>
          </p:cNvPr>
          <p:cNvGrpSpPr/>
          <p:nvPr/>
        </p:nvGrpSpPr>
        <p:grpSpPr>
          <a:xfrm>
            <a:off x="873777" y="4797569"/>
            <a:ext cx="2862423" cy="1389288"/>
            <a:chOff x="873777" y="4797569"/>
            <a:chExt cx="2862423" cy="1389288"/>
          </a:xfrm>
        </p:grpSpPr>
        <p:sp>
          <p:nvSpPr>
            <p:cNvPr id="33" name="正方形/長方形 32">
              <a:extLst>
                <a:ext uri="{FF2B5EF4-FFF2-40B4-BE49-F238E27FC236}">
                  <a16:creationId xmlns:a16="http://schemas.microsoft.com/office/drawing/2014/main" id="{5AE9CD57-BD87-79F4-28C3-B1AD144BA5A2}"/>
                </a:ext>
              </a:extLst>
            </p:cNvPr>
            <p:cNvSpPr/>
            <p:nvPr/>
          </p:nvSpPr>
          <p:spPr>
            <a:xfrm>
              <a:off x="873777" y="4797569"/>
              <a:ext cx="10172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り</a:t>
              </a:r>
              <a:endParaRPr kumimoji="1" lang="ja-JP" altLang="en-US" sz="1400" dirty="0">
                <a:solidFill>
                  <a:srgbClr val="FF0000"/>
                </a:solidFill>
              </a:endParaRPr>
            </a:p>
          </p:txBody>
        </p:sp>
        <p:sp>
          <p:nvSpPr>
            <p:cNvPr id="34" name="正方形/長方形 33">
              <a:extLst>
                <a:ext uri="{FF2B5EF4-FFF2-40B4-BE49-F238E27FC236}">
                  <a16:creationId xmlns:a16="http://schemas.microsoft.com/office/drawing/2014/main" id="{0928419B-3608-38AE-37C9-60B690BADDFA}"/>
                </a:ext>
              </a:extLst>
            </p:cNvPr>
            <p:cNvSpPr/>
            <p:nvPr/>
          </p:nvSpPr>
          <p:spPr>
            <a:xfrm>
              <a:off x="1418592" y="5825092"/>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ねんかん</a:t>
              </a:r>
              <a:endParaRPr kumimoji="1" lang="ja-JP" altLang="en-US" sz="1400" dirty="0">
                <a:solidFill>
                  <a:srgbClr val="FF0000"/>
                </a:solidFill>
              </a:endParaRPr>
            </a:p>
          </p:txBody>
        </p:sp>
        <p:sp>
          <p:nvSpPr>
            <p:cNvPr id="35" name="正方形/長方形 34">
              <a:extLst>
                <a:ext uri="{FF2B5EF4-FFF2-40B4-BE49-F238E27FC236}">
                  <a16:creationId xmlns:a16="http://schemas.microsoft.com/office/drawing/2014/main" id="{D5EDAA09-CE2A-9143-CF92-2F48A624D17A}"/>
                </a:ext>
              </a:extLst>
            </p:cNvPr>
            <p:cNvSpPr/>
            <p:nvPr/>
          </p:nvSpPr>
          <p:spPr>
            <a:xfrm>
              <a:off x="2846551" y="5825092"/>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えん</a:t>
              </a:r>
              <a:endParaRPr kumimoji="1" lang="ja-JP" altLang="en-US" sz="1400" dirty="0">
                <a:solidFill>
                  <a:srgbClr val="FF0000"/>
                </a:solidFill>
              </a:endParaRPr>
            </a:p>
          </p:txBody>
        </p:sp>
      </p:grpSp>
      <p:grpSp>
        <p:nvGrpSpPr>
          <p:cNvPr id="36" name="グループ化 35">
            <a:extLst>
              <a:ext uri="{FF2B5EF4-FFF2-40B4-BE49-F238E27FC236}">
                <a16:creationId xmlns:a16="http://schemas.microsoft.com/office/drawing/2014/main" id="{F34FE4B3-4F1C-C7A7-391B-2A5C0A5E7BE8}"/>
              </a:ext>
            </a:extLst>
          </p:cNvPr>
          <p:cNvGrpSpPr/>
          <p:nvPr/>
        </p:nvGrpSpPr>
        <p:grpSpPr>
          <a:xfrm>
            <a:off x="5527857" y="4163301"/>
            <a:ext cx="2846117" cy="1445356"/>
            <a:chOff x="5527857" y="4163301"/>
            <a:chExt cx="2846117" cy="1445356"/>
          </a:xfrm>
        </p:grpSpPr>
        <p:sp>
          <p:nvSpPr>
            <p:cNvPr id="37" name="正方形/長方形 36">
              <a:extLst>
                <a:ext uri="{FF2B5EF4-FFF2-40B4-BE49-F238E27FC236}">
                  <a16:creationId xmlns:a16="http://schemas.microsoft.com/office/drawing/2014/main" id="{E24CC4A5-AC9B-11F4-D8A9-2B32059E3297}"/>
                </a:ext>
              </a:extLst>
            </p:cNvPr>
            <p:cNvSpPr/>
            <p:nvPr/>
          </p:nvSpPr>
          <p:spPr>
            <a:xfrm>
              <a:off x="5527857" y="4163301"/>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38" name="正方形/長方形 37">
              <a:extLst>
                <a:ext uri="{FF2B5EF4-FFF2-40B4-BE49-F238E27FC236}">
                  <a16:creationId xmlns:a16="http://schemas.microsoft.com/office/drawing/2014/main" id="{BC4E6941-FC19-405A-C3FA-7D2277AC7E9D}"/>
                </a:ext>
              </a:extLst>
            </p:cNvPr>
            <p:cNvSpPr/>
            <p:nvPr/>
          </p:nvSpPr>
          <p:spPr>
            <a:xfrm>
              <a:off x="6987683" y="4163676"/>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せいと</a:t>
              </a:r>
              <a:endParaRPr kumimoji="1" lang="ja-JP" altLang="en-US" sz="1400" dirty="0">
                <a:solidFill>
                  <a:schemeClr val="tx1"/>
                </a:solidFill>
              </a:endParaRPr>
            </a:p>
          </p:txBody>
        </p:sp>
        <p:sp>
          <p:nvSpPr>
            <p:cNvPr id="39" name="正方形/長方形 38">
              <a:extLst>
                <a:ext uri="{FF2B5EF4-FFF2-40B4-BE49-F238E27FC236}">
                  <a16:creationId xmlns:a16="http://schemas.microsoft.com/office/drawing/2014/main" id="{62C593F7-6F26-5E56-F265-4A74041CF3DD}"/>
                </a:ext>
              </a:extLst>
            </p:cNvPr>
            <p:cNvSpPr/>
            <p:nvPr/>
          </p:nvSpPr>
          <p:spPr>
            <a:xfrm>
              <a:off x="7165306"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AAC84A59-F73C-E711-7FF1-E36DE38E2D91}"/>
                </a:ext>
              </a:extLst>
            </p:cNvPr>
            <p:cNvSpPr/>
            <p:nvPr/>
          </p:nvSpPr>
          <p:spPr>
            <a:xfrm>
              <a:off x="7895217" y="4720539"/>
              <a:ext cx="47875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41" name="正方形/長方形 40">
              <a:extLst>
                <a:ext uri="{FF2B5EF4-FFF2-40B4-BE49-F238E27FC236}">
                  <a16:creationId xmlns:a16="http://schemas.microsoft.com/office/drawing/2014/main" id="{62E7E5EA-1B02-CC90-5712-C5415741A0F9}"/>
                </a:ext>
              </a:extLst>
            </p:cNvPr>
            <p:cNvSpPr/>
            <p:nvPr/>
          </p:nvSpPr>
          <p:spPr>
            <a:xfrm>
              <a:off x="5590208" y="5246892"/>
              <a:ext cx="12597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42" name="正方形/長方形 41">
              <a:extLst>
                <a:ext uri="{FF2B5EF4-FFF2-40B4-BE49-F238E27FC236}">
                  <a16:creationId xmlns:a16="http://schemas.microsoft.com/office/drawing/2014/main" id="{6DB97E35-C06E-4531-A421-80BE58023550}"/>
                </a:ext>
              </a:extLst>
            </p:cNvPr>
            <p:cNvSpPr/>
            <p:nvPr/>
          </p:nvSpPr>
          <p:spPr>
            <a:xfrm>
              <a:off x="6262762" y="4720539"/>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えん</a:t>
              </a:r>
              <a:endParaRPr kumimoji="1" lang="ja-JP" altLang="en-US" sz="1400" dirty="0">
                <a:solidFill>
                  <a:srgbClr val="FF0000"/>
                </a:solidFill>
              </a:endParaRPr>
            </a:p>
          </p:txBody>
        </p:sp>
      </p:grpSp>
    </p:spTree>
    <p:extLst>
      <p:ext uri="{BB962C8B-B14F-4D97-AF65-F5344CB8AC3E}">
        <p14:creationId xmlns:p14="http://schemas.microsoft.com/office/powerpoint/2010/main" val="3047316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500"/>
                                        <p:tgtEl>
                                          <p:spTgt spid="26"/>
                                        </p:tgtEl>
                                      </p:cBhvr>
                                    </p:animEffec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childTnLst>
                                </p:cTn>
                              </p:par>
                              <p:par>
                                <p:cTn id="20" presetID="10" presetClass="entr" presetSubtype="0"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500"/>
                                        <p:tgtEl>
                                          <p:spTgt spid="18"/>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500"/>
                                        <p:tgtEl>
                                          <p:spTgt spid="1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500"/>
                                        <p:tgtEl>
                                          <p:spTgt spid="25"/>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grpId="0" nodeType="click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up)">
                                      <p:cBhvr>
                                        <p:cTn id="38" dur="500"/>
                                        <p:tgtEl>
                                          <p:spTgt spid="28"/>
                                        </p:tgtEl>
                                      </p:cBhvr>
                                    </p:animEffect>
                                  </p:childTnLst>
                                </p:cTn>
                              </p:par>
                            </p:childTnLst>
                          </p:cTn>
                        </p:par>
                        <p:par>
                          <p:cTn id="39" fill="hold">
                            <p:stCondLst>
                              <p:cond delay="500"/>
                            </p:stCondLst>
                            <p:childTnLst>
                              <p:par>
                                <p:cTn id="40" presetID="10" presetClass="entr" presetSubtype="0"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nodeType="withEffect">
                                  <p:stCondLst>
                                    <p:cond delay="0"/>
                                  </p:stCondLst>
                                  <p:childTnLst>
                                    <p:set>
                                      <p:cBhvr>
                                        <p:cTn id="44" dur="1" fill="hold">
                                          <p:stCondLst>
                                            <p:cond delay="0"/>
                                          </p:stCondLst>
                                        </p:cTn>
                                        <p:tgtEl>
                                          <p:spTgt spid="29"/>
                                        </p:tgtEl>
                                        <p:attrNameLst>
                                          <p:attrName>style.visibility</p:attrName>
                                        </p:attrNameLst>
                                      </p:cBhvr>
                                      <p:to>
                                        <p:strVal val="visible"/>
                                      </p:to>
                                    </p:set>
                                    <p:animEffect transition="in" filter="fade">
                                      <p:cBhvr>
                                        <p:cTn id="45" dur="500"/>
                                        <p:tgtEl>
                                          <p:spTgt spid="2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fade">
                                      <p:cBhvr>
                                        <p:cTn id="50" dur="500"/>
                                        <p:tgtEl>
                                          <p:spTgt spid="20"/>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fade">
                                      <p:cBhvr>
                                        <p:cTn id="53" dur="500"/>
                                        <p:tgtEl>
                                          <p:spTgt spid="21"/>
                                        </p:tgtEl>
                                      </p:cBhvr>
                                    </p:animEffect>
                                  </p:childTnLst>
                                </p:cTn>
                              </p:par>
                              <p:par>
                                <p:cTn id="54" presetID="10" presetClass="entr" presetSubtype="0" fill="hold" nodeType="withEffect">
                                  <p:stCondLst>
                                    <p:cond delay="0"/>
                                  </p:stCondLst>
                                  <p:childTnLst>
                                    <p:set>
                                      <p:cBhvr>
                                        <p:cTn id="55" dur="1" fill="hold">
                                          <p:stCondLst>
                                            <p:cond delay="0"/>
                                          </p:stCondLst>
                                        </p:cTn>
                                        <p:tgtEl>
                                          <p:spTgt spid="32"/>
                                        </p:tgtEl>
                                        <p:attrNameLst>
                                          <p:attrName>style.visibility</p:attrName>
                                        </p:attrNameLst>
                                      </p:cBhvr>
                                      <p:to>
                                        <p:strVal val="visible"/>
                                      </p:to>
                                    </p:set>
                                    <p:animEffect transition="in" filter="fade">
                                      <p:cBhvr>
                                        <p:cTn id="56" dur="500"/>
                                        <p:tgtEl>
                                          <p:spTgt spid="32"/>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left)">
                                      <p:cBhvr>
                                        <p:cTn id="61" dur="500"/>
                                        <p:tgtEl>
                                          <p:spTgt spid="27"/>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par>
                                <p:cTn id="66" presetID="10" presetClass="entr" presetSubtype="0" fill="hold" nodeType="with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fade">
                                      <p:cBhvr>
                                        <p:cTn id="68"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8" grpId="0" animBg="1"/>
      <p:bldP spid="19" grpId="0"/>
      <p:bldP spid="20" grpId="0" animBg="1"/>
      <p:bldP spid="21" grpId="0"/>
      <p:bldP spid="26" grpId="0" animBg="1"/>
      <p:bldP spid="27" grpId="0" animBg="1"/>
      <p:bldP spid="28" grpId="0" animBg="1"/>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正方形/長方形 1"/>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445031" y="30760"/>
            <a:ext cx="804732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日本に</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100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歳以上の人は何人いるの？</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3" name="コンテンツ プレースホルダー 1"/>
          <p:cNvSpPr txBox="1">
            <a:spLocks/>
          </p:cNvSpPr>
          <p:nvPr/>
        </p:nvSpPr>
        <p:spPr bwMode="auto">
          <a:xfrm>
            <a:off x="290512" y="4638004"/>
            <a:ext cx="8604003" cy="1678167"/>
          </a:xfrm>
          <a:prstGeom prst="rect">
            <a:avLst/>
          </a:prstGeom>
          <a:solidFill>
            <a:srgbClr val="FEFECD"/>
          </a:solidFill>
          <a:ln>
            <a:noFill/>
          </a:ln>
          <a:effectLst/>
        </p:spPr>
        <p:txBody>
          <a:bodyPr tIns="108000"/>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None/>
              <a:defRPr/>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答え</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C. </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約</a:t>
            </a:r>
            <a:r>
              <a:rPr lang="en-US" altLang="ja-JP" sz="3200" b="1" dirty="0">
                <a:solidFill>
                  <a:srgbClr val="FF0000"/>
                </a:solidFill>
                <a:latin typeface="Meiryo UI" panose="020B0604030504040204" pitchFamily="50" charset="-128"/>
                <a:ea typeface="Meiryo UI" panose="020B0604030504040204" pitchFamily="50" charset="-128"/>
                <a:cs typeface="ヒラギノ角ゴ Pro W6"/>
              </a:rPr>
              <a:t>95,000</a:t>
            </a:r>
            <a:r>
              <a:rPr lang="ja-JP" altLang="en-US" sz="3200" b="1" dirty="0">
                <a:solidFill>
                  <a:srgbClr val="FF0000"/>
                </a:solidFill>
                <a:latin typeface="Meiryo UI" panose="020B0604030504040204" pitchFamily="50" charset="-128"/>
                <a:ea typeface="Meiryo UI" panose="020B0604030504040204" pitchFamily="50" charset="-128"/>
                <a:cs typeface="ヒラギノ角ゴ Pro W6"/>
              </a:rPr>
              <a:t>人</a:t>
            </a:r>
            <a:r>
              <a:rPr lang="en-US" altLang="ja-JP" sz="1800" b="1" dirty="0">
                <a:solidFill>
                  <a:schemeClr val="tx1"/>
                </a:solidFill>
                <a:latin typeface="Meiryo UI" panose="020B0604030504040204" pitchFamily="50" charset="-128"/>
                <a:ea typeface="Meiryo UI" panose="020B0604030504040204" pitchFamily="50" charset="-128"/>
                <a:cs typeface="ヒラギノ角ゴ Pro W6"/>
              </a:rPr>
              <a:t>※</a:t>
            </a:r>
            <a:r>
              <a:rPr lang="ja-JP" altLang="en-US" sz="1800" b="1" dirty="0">
                <a:solidFill>
                  <a:schemeClr val="tx1"/>
                </a:solidFill>
                <a:latin typeface="Meiryo UI" panose="020B0604030504040204" pitchFamily="50" charset="-128"/>
                <a:ea typeface="Meiryo UI" panose="020B0604030504040204" pitchFamily="50" charset="-128"/>
                <a:cs typeface="ヒラギノ角ゴ Pro W6"/>
              </a:rPr>
              <a:t>総人口</a:t>
            </a:r>
            <a:r>
              <a:rPr lang="en-US" altLang="zh-TW" sz="1800" b="1" dirty="0">
                <a:solidFill>
                  <a:schemeClr val="tx1"/>
                </a:solidFill>
                <a:latin typeface="Meiryo UI" panose="020B0604030504040204" pitchFamily="50" charset="-128"/>
                <a:ea typeface="Meiryo UI" panose="020B0604030504040204" pitchFamily="50" charset="-128"/>
                <a:cs typeface="ヒラギノ角ゴ Pro W6"/>
              </a:rPr>
              <a:t>1</a:t>
            </a:r>
            <a:r>
              <a:rPr lang="zh-TW" altLang="en-US" sz="1800" b="1" dirty="0">
                <a:solidFill>
                  <a:schemeClr val="tx1"/>
                </a:solidFill>
                <a:latin typeface="Meiryo UI" panose="020B0604030504040204" pitchFamily="50" charset="-128"/>
                <a:ea typeface="Meiryo UI" panose="020B0604030504040204" pitchFamily="50" charset="-128"/>
                <a:cs typeface="ヒラギノ角ゴ Pro W6"/>
              </a:rPr>
              <a:t>億</a:t>
            </a:r>
            <a:r>
              <a:rPr lang="en-US" altLang="zh-TW" sz="1800" b="1" dirty="0">
                <a:solidFill>
                  <a:schemeClr val="tx1"/>
                </a:solidFill>
                <a:latin typeface="Meiryo UI" panose="020B0604030504040204" pitchFamily="50" charset="-128"/>
                <a:ea typeface="Meiryo UI" panose="020B0604030504040204" pitchFamily="50" charset="-128"/>
                <a:cs typeface="ヒラギノ角ゴ Pro W6"/>
              </a:rPr>
              <a:t>2377</a:t>
            </a:r>
            <a:r>
              <a:rPr lang="zh-TW" altLang="en-US" sz="1800" b="1" dirty="0">
                <a:solidFill>
                  <a:schemeClr val="tx1"/>
                </a:solidFill>
                <a:latin typeface="Meiryo UI" panose="020B0604030504040204" pitchFamily="50" charset="-128"/>
                <a:ea typeface="Meiryo UI" panose="020B0604030504040204" pitchFamily="50" charset="-128"/>
                <a:cs typeface="ヒラギノ角ゴ Pro W6"/>
              </a:rPr>
              <a:t>万</a:t>
            </a:r>
            <a:r>
              <a:rPr lang="en-US" altLang="zh-TW" sz="1800" b="1" dirty="0">
                <a:solidFill>
                  <a:schemeClr val="tx1"/>
                </a:solidFill>
                <a:latin typeface="Meiryo UI" panose="020B0604030504040204" pitchFamily="50" charset="-128"/>
                <a:ea typeface="Meiryo UI" panose="020B0604030504040204" pitchFamily="50" charset="-128"/>
                <a:cs typeface="ヒラギノ角ゴ Pro W6"/>
              </a:rPr>
              <a:t>9</a:t>
            </a:r>
            <a:r>
              <a:rPr lang="zh-TW" altLang="en-US" sz="1800" b="1" dirty="0">
                <a:solidFill>
                  <a:schemeClr val="tx1"/>
                </a:solidFill>
                <a:latin typeface="Meiryo UI" panose="020B0604030504040204" pitchFamily="50" charset="-128"/>
                <a:ea typeface="Meiryo UI" panose="020B0604030504040204" pitchFamily="50" charset="-128"/>
                <a:cs typeface="ヒラギノ角ゴ Pro W6"/>
              </a:rPr>
              <a:t>千人</a:t>
            </a:r>
            <a:endParaRPr lang="en-US" altLang="ja-JP" sz="2000" b="1" dirty="0">
              <a:solidFill>
                <a:schemeClr val="tx1"/>
              </a:solidFill>
              <a:latin typeface="Meiryo UI" panose="020B0604030504040204" pitchFamily="50" charset="-128"/>
              <a:ea typeface="Meiryo UI" panose="020B0604030504040204" pitchFamily="50" charset="-128"/>
              <a:cs typeface="ヒラギノ角ゴ Pro W6"/>
            </a:endParaRPr>
          </a:p>
          <a:p>
            <a:pPr eaLnBrk="1" hangingPunct="1">
              <a:buNone/>
              <a:defRPr/>
            </a:pPr>
            <a:b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b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　　　　　　　「</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95,119</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人」のうち、全体の約</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88</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(83,958</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人</a:t>
            </a:r>
            <a:r>
              <a:rPr lang="en-US" altLang="ja-JP" sz="2200" b="1" dirty="0">
                <a:solidFill>
                  <a:schemeClr val="tx1"/>
                </a:solidFill>
                <a:latin typeface="Meiryo UI" panose="020B0604030504040204" pitchFamily="50" charset="-128"/>
                <a:ea typeface="Meiryo UI" panose="020B0604030504040204" pitchFamily="50" charset="-128"/>
                <a:cs typeface="ヒラギノ角ゴ Pro W6"/>
              </a:rPr>
              <a:t>) </a:t>
            </a:r>
            <a:r>
              <a:rPr lang="ja-JP" altLang="en-US" sz="2200" b="1" dirty="0">
                <a:solidFill>
                  <a:schemeClr val="tx1"/>
                </a:solidFill>
                <a:latin typeface="Meiryo UI" panose="020B0604030504040204" pitchFamily="50" charset="-128"/>
                <a:ea typeface="Meiryo UI" panose="020B0604030504040204" pitchFamily="50" charset="-128"/>
                <a:cs typeface="ヒラギノ角ゴ Pro W6"/>
              </a:rPr>
              <a:t>は女性　</a:t>
            </a:r>
            <a:endParaRPr lang="en-US" altLang="ja-JP" sz="2200" dirty="0">
              <a:solidFill>
                <a:schemeClr val="tx1"/>
              </a:solidFill>
              <a:latin typeface="Meiryo UI" panose="020B0604030504040204" pitchFamily="50" charset="-128"/>
              <a:ea typeface="Meiryo UI" panose="020B0604030504040204" pitchFamily="50" charset="-128"/>
              <a:cs typeface="ヒラギノ角ゴ Pro W6"/>
            </a:endParaRPr>
          </a:p>
        </p:txBody>
      </p:sp>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0664" y="1677600"/>
            <a:ext cx="1824890" cy="810441"/>
          </a:xfrm>
          <a:prstGeom prst="rect">
            <a:avLst/>
          </a:prstGeom>
        </p:spPr>
      </p:pic>
      <p:sp>
        <p:nvSpPr>
          <p:cNvPr id="20" name="コンテンツ プレースホルダー 1"/>
          <p:cNvSpPr txBox="1">
            <a:spLocks/>
          </p:cNvSpPr>
          <p:nvPr/>
        </p:nvSpPr>
        <p:spPr bwMode="auto">
          <a:xfrm>
            <a:off x="2132609" y="1305554"/>
            <a:ext cx="6975895" cy="1401344"/>
          </a:xfrm>
          <a:prstGeom prst="rect">
            <a:avLst/>
          </a:prstGeom>
          <a:solidFill>
            <a:schemeClr val="bg1"/>
          </a:solidFill>
          <a:ln w="31750">
            <a:solidFill>
              <a:srgbClr val="215968"/>
            </a:solidFill>
            <a:miter lim="800000"/>
            <a:headEnd/>
            <a:tailEnd/>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eaLnBrk="1" hangingPunct="1">
              <a:buFont typeface="Symbol" pitchFamily="18" charset="2"/>
              <a:buNone/>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2024</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年の日本の</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100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歳以上の人口はどれくらいでしょう？</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22" name="コンテンツ プレースホルダー 1"/>
          <p:cNvSpPr txBox="1">
            <a:spLocks/>
          </p:cNvSpPr>
          <p:nvPr/>
        </p:nvSpPr>
        <p:spPr bwMode="auto">
          <a:xfrm>
            <a:off x="35496" y="2820092"/>
            <a:ext cx="9108504" cy="608908"/>
          </a:xfrm>
          <a:prstGeom prst="rect">
            <a:avLst/>
          </a:prstGeom>
          <a:noFill/>
          <a:ln>
            <a:noFill/>
          </a:ln>
        </p:spPr>
        <p:txBody>
          <a:bodyPr anchor="ct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algn="ctr" eaLnBrk="1" hangingPunct="1">
              <a:buFont typeface="Symbol" pitchFamily="18" charset="2"/>
              <a:buNone/>
            </a:pP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A.</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 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950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B.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9,500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C. </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95,000</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人　　</a:t>
            </a:r>
            <a:endParaRPr lang="en-US" altLang="ja-JP" sz="3200" b="1" dirty="0">
              <a:solidFill>
                <a:schemeClr val="tx1"/>
              </a:solidFill>
              <a:latin typeface="Meiryo UI" panose="020B0604030504040204" pitchFamily="50" charset="-128"/>
              <a:ea typeface="Meiryo UI" panose="020B0604030504040204" pitchFamily="50" charset="-128"/>
              <a:cs typeface="ヒラギノ角ゴ Pro W6"/>
            </a:endParaRPr>
          </a:p>
        </p:txBody>
      </p:sp>
      <p:sp>
        <p:nvSpPr>
          <p:cNvPr id="3" name="正方形/長方形 2"/>
          <p:cNvSpPr/>
          <p:nvPr/>
        </p:nvSpPr>
        <p:spPr>
          <a:xfrm>
            <a:off x="1972490" y="743636"/>
            <a:ext cx="1415772" cy="584775"/>
          </a:xfrm>
          <a:prstGeom prst="rect">
            <a:avLst/>
          </a:prstGeom>
        </p:spPr>
        <p:txBody>
          <a:bodyPr wrap="none">
            <a:spAutoFit/>
          </a:bodyPr>
          <a:lstStyle/>
          <a:p>
            <a:r>
              <a:rPr lang="en-US" altLang="ja-JP" sz="3200" b="1" dirty="0">
                <a:latin typeface="Meiryo UI" panose="020B0604030504040204" pitchFamily="50" charset="-128"/>
                <a:ea typeface="Meiryo UI" panose="020B0604030504040204" pitchFamily="50" charset="-128"/>
                <a:cs typeface="ヒラギノ角ゴ Pro W6"/>
              </a:rPr>
              <a:t>【</a:t>
            </a:r>
            <a:r>
              <a:rPr lang="ja-JP" altLang="en-US" sz="3200" b="1" dirty="0">
                <a:latin typeface="Meiryo UI" panose="020B0604030504040204" pitchFamily="50" charset="-128"/>
                <a:ea typeface="Meiryo UI" panose="020B0604030504040204" pitchFamily="50" charset="-128"/>
                <a:cs typeface="ヒラギノ角ゴ Pro W6"/>
              </a:rPr>
              <a:t>問題</a:t>
            </a:r>
            <a:r>
              <a:rPr lang="en-US" altLang="ja-JP" sz="3200" b="1" dirty="0">
                <a:latin typeface="Meiryo UI" panose="020B0604030504040204" pitchFamily="50" charset="-128"/>
                <a:ea typeface="Meiryo UI" panose="020B0604030504040204" pitchFamily="50" charset="-128"/>
                <a:cs typeface="ヒラギノ角ゴ Pro W6"/>
              </a:rPr>
              <a:t>】</a:t>
            </a:r>
            <a:endParaRPr lang="ja-JP" altLang="en-US" sz="3200" dirty="0"/>
          </a:p>
        </p:txBody>
      </p:sp>
      <p:sp>
        <p:nvSpPr>
          <p:cNvPr id="13" name="テキスト ボックス 12"/>
          <p:cNvSpPr txBox="1"/>
          <p:nvPr/>
        </p:nvSpPr>
        <p:spPr>
          <a:xfrm>
            <a:off x="127728" y="6322030"/>
            <a:ext cx="8105053" cy="553998"/>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「百歳の高齢者へのお祝い状及び記念品の贈呈について」</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 (2024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日現在の住民基本台帳による都道府県・指定都市・中核市からの報告数。年齢は</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17</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p>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人口統計</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2024</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年（令和</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6</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月確定値</a:t>
            </a:r>
          </a:p>
        </p:txBody>
      </p:sp>
      <p:grpSp>
        <p:nvGrpSpPr>
          <p:cNvPr id="5" name="グループ化 4">
            <a:extLst>
              <a:ext uri="{FF2B5EF4-FFF2-40B4-BE49-F238E27FC236}">
                <a16:creationId xmlns:a16="http://schemas.microsoft.com/office/drawing/2014/main" id="{AAFA7319-72B6-4BE1-8594-55D64CDB119A}"/>
              </a:ext>
            </a:extLst>
          </p:cNvPr>
          <p:cNvGrpSpPr/>
          <p:nvPr/>
        </p:nvGrpSpPr>
        <p:grpSpPr>
          <a:xfrm>
            <a:off x="313661" y="3461948"/>
            <a:ext cx="8604003" cy="647012"/>
            <a:chOff x="313661" y="3387613"/>
            <a:chExt cx="8604003" cy="647012"/>
          </a:xfrm>
        </p:grpSpPr>
        <p:sp>
          <p:nvSpPr>
            <p:cNvPr id="14" name="正方形/長方形 13">
              <a:extLst>
                <a:ext uri="{FF2B5EF4-FFF2-40B4-BE49-F238E27FC236}">
                  <a16:creationId xmlns:a16="http://schemas.microsoft.com/office/drawing/2014/main" id="{6D11AEC0-40C6-472B-83F8-0C9A4825CD5B}"/>
                </a:ext>
              </a:extLst>
            </p:cNvPr>
            <p:cNvSpPr/>
            <p:nvPr/>
          </p:nvSpPr>
          <p:spPr>
            <a:xfrm>
              <a:off x="313661" y="3449850"/>
              <a:ext cx="8604003" cy="584775"/>
            </a:xfrm>
            <a:prstGeom prst="rect">
              <a:avLst/>
            </a:prstGeom>
            <a:solidFill>
              <a:schemeClr val="accent4">
                <a:lumMod val="20000"/>
                <a:lumOff val="80000"/>
              </a:schemeClr>
            </a:solidFill>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ja-JP" altLang="en-US" sz="2800" b="1" dirty="0">
                  <a:solidFill>
                    <a:schemeClr val="accent4">
                      <a:lumMod val="75000"/>
                    </a:schemeClr>
                  </a:solidFill>
                  <a:latin typeface="Meiryo UI" panose="020B0604030504040204" pitchFamily="50" charset="-128"/>
                  <a:ea typeface="Meiryo UI" panose="020B0604030504040204" pitchFamily="50" charset="-128"/>
                </a:rPr>
                <a:t>参考　　　</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1963</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年</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約</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60</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年前</a:t>
              </a:r>
              <a:r>
                <a:rPr lang="en-US" altLang="ja-JP" sz="3200" b="1" dirty="0">
                  <a:solidFill>
                    <a:schemeClr val="accent4">
                      <a:lumMod val="75000"/>
                    </a:schemeClr>
                  </a:solidFill>
                  <a:latin typeface="Meiryo UI" panose="020B0604030504040204" pitchFamily="50" charset="-128"/>
                  <a:ea typeface="Meiryo UI" panose="020B0604030504040204" pitchFamily="50" charset="-128"/>
                </a:rPr>
                <a:t>)</a:t>
              </a:r>
              <a:r>
                <a:rPr lang="ja-JP" altLang="en-US" sz="3200" b="1" dirty="0">
                  <a:solidFill>
                    <a:schemeClr val="accent4">
                      <a:lumMod val="75000"/>
                    </a:schemeClr>
                  </a:solidFill>
                  <a:latin typeface="Meiryo UI" panose="020B0604030504040204" pitchFamily="50" charset="-128"/>
                  <a:ea typeface="Meiryo UI" panose="020B0604030504040204" pitchFamily="50" charset="-128"/>
                </a:rPr>
                <a:t>には</a:t>
              </a:r>
              <a:r>
                <a:rPr lang="ja-JP" altLang="en-US" sz="3200" b="1" dirty="0">
                  <a:solidFill>
                    <a:srgbClr val="FF0000"/>
                  </a:solidFill>
                  <a:latin typeface="Meiryo UI" panose="020B0604030504040204" pitchFamily="50" charset="-128"/>
                  <a:ea typeface="Meiryo UI" panose="020B0604030504040204" pitchFamily="50" charset="-128"/>
                </a:rPr>
                <a:t>「</a:t>
              </a:r>
              <a:r>
                <a:rPr lang="en-US" altLang="ja-JP" sz="3200" b="1" dirty="0">
                  <a:solidFill>
                    <a:srgbClr val="FF0000"/>
                  </a:solidFill>
                  <a:latin typeface="Meiryo UI" panose="020B0604030504040204" pitchFamily="50" charset="-128"/>
                  <a:ea typeface="Meiryo UI" panose="020B0604030504040204" pitchFamily="50" charset="-128"/>
                </a:rPr>
                <a:t>153</a:t>
              </a:r>
              <a:r>
                <a:rPr lang="ja-JP" altLang="en-US" sz="3200" b="1" dirty="0">
                  <a:solidFill>
                    <a:srgbClr val="FF0000"/>
                  </a:solidFill>
                  <a:latin typeface="Meiryo UI" panose="020B0604030504040204" pitchFamily="50" charset="-128"/>
                  <a:ea typeface="Meiryo UI" panose="020B0604030504040204" pitchFamily="50" charset="-128"/>
                </a:rPr>
                <a:t>人」</a:t>
              </a:r>
              <a:endParaRPr lang="en-US" altLang="ja-JP" sz="2800" b="1" dirty="0">
                <a:solidFill>
                  <a:schemeClr val="accent4">
                    <a:lumMod val="75000"/>
                  </a:schemeClr>
                </a:solidFill>
                <a:latin typeface="Meiryo UI" panose="020B0604030504040204" pitchFamily="50" charset="-128"/>
                <a:ea typeface="Meiryo UI" panose="020B0604030504040204" pitchFamily="50" charset="-128"/>
              </a:endParaRPr>
            </a:p>
          </p:txBody>
        </p:sp>
        <p:pic>
          <p:nvPicPr>
            <p:cNvPr id="16" name="図 15">
              <a:extLst>
                <a:ext uri="{FF2B5EF4-FFF2-40B4-BE49-F238E27FC236}">
                  <a16:creationId xmlns:a16="http://schemas.microsoft.com/office/drawing/2014/main" id="{B4F77AAD-F992-4A18-B13A-71A0005C1FE0}"/>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0" b="100000" l="0" r="100000">
                          <a14:foregroundMark x1="85050" y1="25882" x2="85050" y2="25882"/>
                          <a14:foregroundMark x1="77537" y1="25882" x2="77537" y2="25882"/>
                          <a14:foregroundMark x1="73509" y1="35049" x2="73509" y2="35049"/>
                          <a14:foregroundMark x1="40744" y1="53244" x2="40744" y2="53244"/>
                          <a14:foregroundMark x1="81642" y1="20028" x2="81642" y2="20028"/>
                          <a14:foregroundMark x1="76220" y1="22003" x2="76220" y2="22003"/>
                          <a14:foregroundMark x1="74129" y1="28491" x2="74129" y2="28491"/>
                          <a14:foregroundMark x1="79628" y1="9591" x2="79628" y2="9591"/>
                          <a14:foregroundMark x1="89156" y1="9591" x2="89156" y2="9591"/>
                          <a14:foregroundMark x1="93261" y1="17419" x2="93261" y2="17419"/>
                          <a14:foregroundMark x1="37335" y1="53949" x2="37335" y2="53949"/>
                          <a14:foregroundMark x1="40744" y1="55219" x2="40744" y2="55219"/>
                          <a14:foregroundMark x1="38033" y1="64386" x2="38033" y2="64386"/>
                          <a14:foregroundMark x1="42835" y1="63047" x2="42835" y2="63047"/>
                          <a14:foregroundMark x1="71340" y1="33639" x2="71340" y2="33639"/>
                          <a14:foregroundMark x1="71108" y1="35543" x2="71108" y2="35543"/>
                          <a14:foregroundMark x1="75213" y1="33639" x2="75213" y2="33639"/>
                          <a14:foregroundMark x1="75213" y1="28914" x2="75213" y2="28914"/>
                          <a14:foregroundMark x1="72502" y1="33145" x2="72502" y2="33145"/>
                          <a14:foregroundMark x1="38885" y1="52891" x2="38885" y2="52891"/>
                          <a14:foregroundMark x1="38885" y1="56347" x2="38885" y2="56347"/>
                          <a14:foregroundMark x1="42990" y1="52398" x2="42990" y2="52398"/>
                          <a14:foregroundMark x1="38885" y1="98801" x2="38885" y2="98801"/>
                          <a14:foregroundMark x1="41053" y1="98801" x2="41053" y2="98801"/>
                          <a14:foregroundMark x1="39969" y1="98801" x2="39969" y2="98801"/>
                          <a14:foregroundMark x1="38265" y1="98801" x2="38265" y2="98801"/>
                        </a14:backgroundRemoval>
                      </a14:imgEffect>
                    </a14:imgLayer>
                  </a14:imgProps>
                </a:ext>
                <a:ext uri="{28A0092B-C50C-407E-A947-70E740481C1C}">
                  <a14:useLocalDpi xmlns:a14="http://schemas.microsoft.com/office/drawing/2010/main" val="0"/>
                </a:ext>
              </a:extLst>
            </a:blip>
            <a:srcRect l="68744" b="60809"/>
            <a:stretch/>
          </p:blipFill>
          <p:spPr>
            <a:xfrm rot="1980582" flipH="1">
              <a:off x="391243" y="3387613"/>
              <a:ext cx="446954" cy="585946"/>
            </a:xfrm>
            <a:prstGeom prst="rect">
              <a:avLst/>
            </a:prstGeom>
          </p:spPr>
        </p:pic>
      </p:grpSp>
      <p:sp>
        <p:nvSpPr>
          <p:cNvPr id="17" name="下矢印 4">
            <a:extLst>
              <a:ext uri="{FF2B5EF4-FFF2-40B4-BE49-F238E27FC236}">
                <a16:creationId xmlns:a16="http://schemas.microsoft.com/office/drawing/2014/main" id="{87EE01DB-C433-4DDF-A59A-38AC249E2D8A}"/>
              </a:ext>
            </a:extLst>
          </p:cNvPr>
          <p:cNvSpPr/>
          <p:nvPr/>
        </p:nvSpPr>
        <p:spPr>
          <a:xfrm>
            <a:off x="3723745" y="4122348"/>
            <a:ext cx="1696510" cy="457919"/>
          </a:xfrm>
          <a:prstGeom prst="downArrow">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96A11387-2001-4BB5-9DE6-C675714B5FC4}"/>
              </a:ext>
            </a:extLst>
          </p:cNvPr>
          <p:cNvSpPr>
            <a:spLocks noGrp="1"/>
          </p:cNvSpPr>
          <p:nvPr>
            <p:ph type="sldNum" sz="quarter" idx="12"/>
          </p:nvPr>
        </p:nvSpPr>
        <p:spPr/>
        <p:txBody>
          <a:bodyPr/>
          <a:lstStyle/>
          <a:p>
            <a:fld id="{E1D7E502-7D6F-49F2-8D91-33EB17385912}" type="slidenum">
              <a:rPr lang="ja-JP" altLang="en-US" smtClean="0"/>
              <a:pPr/>
              <a:t>4</a:t>
            </a:fld>
            <a:endParaRPr lang="ja-JP" altLang="en-US" dirty="0"/>
          </a:p>
        </p:txBody>
      </p:sp>
      <p:sp>
        <p:nvSpPr>
          <p:cNvPr id="7" name="正方形/長方形 6">
            <a:extLst>
              <a:ext uri="{FF2B5EF4-FFF2-40B4-BE49-F238E27FC236}">
                <a16:creationId xmlns:a16="http://schemas.microsoft.com/office/drawing/2014/main" id="{E4BF69FD-7A13-267D-98DF-C64FCAC8A9BC}"/>
              </a:ext>
            </a:extLst>
          </p:cNvPr>
          <p:cNvSpPr/>
          <p:nvPr/>
        </p:nvSpPr>
        <p:spPr>
          <a:xfrm>
            <a:off x="706999" y="-95362"/>
            <a:ext cx="7881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にほん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B2A756B3-0E3D-A610-A777-56E909BD419B}"/>
              </a:ext>
            </a:extLst>
          </p:cNvPr>
          <p:cNvSpPr/>
          <p:nvPr/>
        </p:nvSpPr>
        <p:spPr>
          <a:xfrm>
            <a:off x="2506117"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さい　　　いじょう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正方形/長方形 8">
            <a:extLst>
              <a:ext uri="{FF2B5EF4-FFF2-40B4-BE49-F238E27FC236}">
                <a16:creationId xmlns:a16="http://schemas.microsoft.com/office/drawing/2014/main" id="{9CC2A585-A0F6-6726-B4BC-6D745948E760}"/>
              </a:ext>
            </a:extLst>
          </p:cNvPr>
          <p:cNvSpPr/>
          <p:nvPr/>
        </p:nvSpPr>
        <p:spPr>
          <a:xfrm>
            <a:off x="4094175"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ひと</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a:extLst>
              <a:ext uri="{FF2B5EF4-FFF2-40B4-BE49-F238E27FC236}">
                <a16:creationId xmlns:a16="http://schemas.microsoft.com/office/drawing/2014/main" id="{4FF7A264-891E-C31F-5C79-3F127BCBB80F}"/>
              </a:ext>
            </a:extLst>
          </p:cNvPr>
          <p:cNvSpPr/>
          <p:nvPr/>
        </p:nvSpPr>
        <p:spPr>
          <a:xfrm>
            <a:off x="4940100"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なんにん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2" name="正方形/長方形 11">
            <a:extLst>
              <a:ext uri="{FF2B5EF4-FFF2-40B4-BE49-F238E27FC236}">
                <a16:creationId xmlns:a16="http://schemas.microsoft.com/office/drawing/2014/main" id="{D6624EAA-62C6-64D0-9E3D-B7C4950FF957}"/>
              </a:ext>
            </a:extLst>
          </p:cNvPr>
          <p:cNvSpPr/>
          <p:nvPr/>
        </p:nvSpPr>
        <p:spPr>
          <a:xfrm>
            <a:off x="2331401" y="645197"/>
            <a:ext cx="667170"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cs typeface="ヒラギノ角ゴ Pro W6"/>
              </a:rPr>
              <a:t>もんだい</a:t>
            </a:r>
            <a:endParaRPr lang="ja-JP" altLang="en-US" sz="1100" dirty="0"/>
          </a:p>
        </p:txBody>
      </p:sp>
      <p:sp>
        <p:nvSpPr>
          <p:cNvPr id="15" name="正方形/長方形 14">
            <a:extLst>
              <a:ext uri="{FF2B5EF4-FFF2-40B4-BE49-F238E27FC236}">
                <a16:creationId xmlns:a16="http://schemas.microsoft.com/office/drawing/2014/main" id="{F2BE54BF-9181-34B4-8EA6-7E3F2F1EEF8A}"/>
              </a:ext>
            </a:extLst>
          </p:cNvPr>
          <p:cNvSpPr/>
          <p:nvPr/>
        </p:nvSpPr>
        <p:spPr>
          <a:xfrm>
            <a:off x="3320566" y="1375520"/>
            <a:ext cx="431528"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ねん</a:t>
            </a:r>
            <a:endParaRPr lang="ja-JP" altLang="en-US" sz="1100" dirty="0"/>
          </a:p>
        </p:txBody>
      </p:sp>
      <p:sp>
        <p:nvSpPr>
          <p:cNvPr id="18" name="正方形/長方形 17">
            <a:extLst>
              <a:ext uri="{FF2B5EF4-FFF2-40B4-BE49-F238E27FC236}">
                <a16:creationId xmlns:a16="http://schemas.microsoft.com/office/drawing/2014/main" id="{A92D49D2-2E5A-9C95-CF04-D8BB61F2580C}"/>
              </a:ext>
            </a:extLst>
          </p:cNvPr>
          <p:cNvSpPr/>
          <p:nvPr/>
        </p:nvSpPr>
        <p:spPr>
          <a:xfrm>
            <a:off x="4270368" y="1375520"/>
            <a:ext cx="546945"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にほん</a:t>
            </a:r>
            <a:endParaRPr lang="ja-JP" altLang="en-US" sz="1100" dirty="0"/>
          </a:p>
        </p:txBody>
      </p:sp>
      <p:sp>
        <p:nvSpPr>
          <p:cNvPr id="19" name="正方形/長方形 18">
            <a:extLst>
              <a:ext uri="{FF2B5EF4-FFF2-40B4-BE49-F238E27FC236}">
                <a16:creationId xmlns:a16="http://schemas.microsoft.com/office/drawing/2014/main" id="{C6D4B028-A5F1-10FD-06D8-3802EB25E9E5}"/>
              </a:ext>
            </a:extLst>
          </p:cNvPr>
          <p:cNvSpPr/>
          <p:nvPr/>
        </p:nvSpPr>
        <p:spPr>
          <a:xfrm>
            <a:off x="6607264" y="1375520"/>
            <a:ext cx="612668"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いじょう</a:t>
            </a:r>
            <a:endParaRPr lang="ja-JP" altLang="en-US" sz="1100" dirty="0"/>
          </a:p>
        </p:txBody>
      </p:sp>
      <p:sp>
        <p:nvSpPr>
          <p:cNvPr id="21" name="正方形/長方形 20">
            <a:extLst>
              <a:ext uri="{FF2B5EF4-FFF2-40B4-BE49-F238E27FC236}">
                <a16:creationId xmlns:a16="http://schemas.microsoft.com/office/drawing/2014/main" id="{037EB7AB-FEAF-A585-8115-69B59016929C}"/>
              </a:ext>
            </a:extLst>
          </p:cNvPr>
          <p:cNvSpPr/>
          <p:nvPr/>
        </p:nvSpPr>
        <p:spPr>
          <a:xfrm>
            <a:off x="7846561" y="1375520"/>
            <a:ext cx="615874"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じんこう</a:t>
            </a:r>
            <a:endParaRPr lang="ja-JP" altLang="en-US" sz="1100" dirty="0"/>
          </a:p>
        </p:txBody>
      </p:sp>
      <p:sp>
        <p:nvSpPr>
          <p:cNvPr id="24" name="正方形/長方形 23">
            <a:extLst>
              <a:ext uri="{FF2B5EF4-FFF2-40B4-BE49-F238E27FC236}">
                <a16:creationId xmlns:a16="http://schemas.microsoft.com/office/drawing/2014/main" id="{D4681E04-A371-4A38-CE05-B89F0C49FC0B}"/>
              </a:ext>
            </a:extLst>
          </p:cNvPr>
          <p:cNvSpPr/>
          <p:nvPr/>
        </p:nvSpPr>
        <p:spPr>
          <a:xfrm>
            <a:off x="6084845" y="1375520"/>
            <a:ext cx="418704" cy="261610"/>
          </a:xfrm>
          <a:prstGeom prst="rect">
            <a:avLst/>
          </a:prstGeom>
        </p:spPr>
        <p:txBody>
          <a:bodyPr wrap="none">
            <a:spAutoFit/>
          </a:bodyPr>
          <a:lstStyle/>
          <a:p>
            <a:r>
              <a:rPr lang="ja-JP" altLang="en-US" sz="1100" b="1" dirty="0">
                <a:latin typeface="Meiryo UI" panose="020B0604030504040204" pitchFamily="50" charset="-128"/>
                <a:ea typeface="Meiryo UI" panose="020B0604030504040204" pitchFamily="50" charset="-128"/>
              </a:rPr>
              <a:t>さい</a:t>
            </a:r>
            <a:endParaRPr lang="ja-JP" altLang="en-US" sz="1100" dirty="0"/>
          </a:p>
        </p:txBody>
      </p:sp>
      <p:sp>
        <p:nvSpPr>
          <p:cNvPr id="29" name="正方形/長方形 28">
            <a:extLst>
              <a:ext uri="{FF2B5EF4-FFF2-40B4-BE49-F238E27FC236}">
                <a16:creationId xmlns:a16="http://schemas.microsoft.com/office/drawing/2014/main" id="{576B4BD4-DBD2-3A3C-E9C0-9E64F50482B7}"/>
              </a:ext>
            </a:extLst>
          </p:cNvPr>
          <p:cNvSpPr/>
          <p:nvPr/>
        </p:nvSpPr>
        <p:spPr>
          <a:xfrm>
            <a:off x="781462" y="2735104"/>
            <a:ext cx="8362538"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やく　　　　　　　　　　　にん　　　　　　　　　　　　　　やく　　　　　　　　　　　　　　　　にん　　　　　　　　　　　　　　やく　　　　　　　　　　　　　　　　　　　にん</a:t>
            </a:r>
          </a:p>
        </p:txBody>
      </p:sp>
      <p:sp>
        <p:nvSpPr>
          <p:cNvPr id="30" name="正方形/長方形 29">
            <a:extLst>
              <a:ext uri="{FF2B5EF4-FFF2-40B4-BE49-F238E27FC236}">
                <a16:creationId xmlns:a16="http://schemas.microsoft.com/office/drawing/2014/main" id="{64FBC33B-8343-B84B-5941-E7AB29A0DB9B}"/>
              </a:ext>
            </a:extLst>
          </p:cNvPr>
          <p:cNvSpPr/>
          <p:nvPr/>
        </p:nvSpPr>
        <p:spPr>
          <a:xfrm>
            <a:off x="961730" y="3313126"/>
            <a:ext cx="8362538" cy="261610"/>
          </a:xfrm>
          <a:prstGeom prst="rect">
            <a:avLst/>
          </a:prstGeom>
        </p:spPr>
        <p:txBody>
          <a:bodyPr wrap="square">
            <a:spAutoFit/>
          </a:bodyPr>
          <a:lstStyle/>
          <a:p>
            <a:r>
              <a:rPr lang="ja-JP" altLang="en-US" sz="1100" dirty="0">
                <a:solidFill>
                  <a:srgbClr val="7030A0"/>
                </a:solidFill>
                <a:latin typeface="Meiryo UI" panose="020B0604030504040204" pitchFamily="50" charset="-128"/>
                <a:ea typeface="Meiryo UI" panose="020B0604030504040204" pitchFamily="50" charset="-128"/>
              </a:rPr>
              <a:t>さんこう　　　　　　　　　　　　　　　　　　　　　　ねん　　　　やく　　　　　　　　　　ねんまえ　　　　　　　　　　　　　　　　　　　　　　　</a:t>
            </a:r>
            <a:r>
              <a:rPr lang="ja-JP" altLang="en-US" sz="1100" dirty="0">
                <a:solidFill>
                  <a:srgbClr val="FF0000"/>
                </a:solidFill>
                <a:latin typeface="Meiryo UI" panose="020B0604030504040204" pitchFamily="50" charset="-128"/>
                <a:ea typeface="Meiryo UI" panose="020B0604030504040204" pitchFamily="50" charset="-128"/>
              </a:rPr>
              <a:t>にん</a:t>
            </a:r>
          </a:p>
        </p:txBody>
      </p:sp>
      <p:sp>
        <p:nvSpPr>
          <p:cNvPr id="31" name="正方形/長方形 30">
            <a:extLst>
              <a:ext uri="{FF2B5EF4-FFF2-40B4-BE49-F238E27FC236}">
                <a16:creationId xmlns:a16="http://schemas.microsoft.com/office/drawing/2014/main" id="{1BD59DFC-3D49-E3FC-66C9-9E1B0C12A10C}"/>
              </a:ext>
            </a:extLst>
          </p:cNvPr>
          <p:cNvSpPr/>
          <p:nvPr/>
        </p:nvSpPr>
        <p:spPr>
          <a:xfrm>
            <a:off x="615831" y="5155899"/>
            <a:ext cx="8362538"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こた　　　　　　　　　　　　　　　　　　</a:t>
            </a:r>
            <a:r>
              <a:rPr lang="ja-JP" altLang="en-US" sz="1100" dirty="0">
                <a:solidFill>
                  <a:srgbClr val="FF0000"/>
                </a:solidFill>
                <a:latin typeface="Meiryo UI" panose="020B0604030504040204" pitchFamily="50" charset="-128"/>
                <a:ea typeface="Meiryo UI" panose="020B0604030504040204" pitchFamily="50" charset="-128"/>
              </a:rPr>
              <a:t>やく　　　　　　　　　　　　　　　　　　　にん</a:t>
            </a:r>
            <a:r>
              <a:rPr lang="ja-JP" altLang="en-US" sz="1100" dirty="0">
                <a:latin typeface="Meiryo UI" panose="020B0604030504040204" pitchFamily="50" charset="-128"/>
                <a:ea typeface="Meiryo UI" panose="020B0604030504040204" pitchFamily="50" charset="-128"/>
              </a:rPr>
              <a:t>　　　　そうじんこう　　 おく　　　　　　　まん　 せんにん</a:t>
            </a:r>
          </a:p>
        </p:txBody>
      </p:sp>
      <p:sp>
        <p:nvSpPr>
          <p:cNvPr id="32" name="正方形/長方形 31">
            <a:extLst>
              <a:ext uri="{FF2B5EF4-FFF2-40B4-BE49-F238E27FC236}">
                <a16:creationId xmlns:a16="http://schemas.microsoft.com/office/drawing/2014/main" id="{BD8AA94E-6D7D-D250-9A61-4ED93A562265}"/>
              </a:ext>
            </a:extLst>
          </p:cNvPr>
          <p:cNvSpPr/>
          <p:nvPr/>
        </p:nvSpPr>
        <p:spPr>
          <a:xfrm>
            <a:off x="2808056" y="5889744"/>
            <a:ext cx="5868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にん　　　　　　　　　　　　ぜんたい　　　やく　　　　　　　　　　　　　　　　　　　　　 にん　　　　　　じょせい</a:t>
            </a:r>
          </a:p>
        </p:txBody>
      </p:sp>
    </p:spTree>
    <p:extLst>
      <p:ext uri="{BB962C8B-B14F-4D97-AF65-F5344CB8AC3E}">
        <p14:creationId xmlns:p14="http://schemas.microsoft.com/office/powerpoint/2010/main" val="712463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500"/>
                                        <p:tgtEl>
                                          <p:spTgt spid="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23"/>
                                        </p:tgtEl>
                                        <p:attrNameLst>
                                          <p:attrName>style.visibility</p:attrName>
                                        </p:attrNameLst>
                                      </p:cBhvr>
                                      <p:to>
                                        <p:strVal val="visible"/>
                                      </p:to>
                                    </p:set>
                                    <p:animEffect transition="in" filter="fade">
                                      <p:cBhvr>
                                        <p:cTn id="28" dur="500"/>
                                        <p:tgtEl>
                                          <p:spTgt spid="23"/>
                                        </p:tgtEl>
                                      </p:cBhvr>
                                    </p:animEffect>
                                  </p:childTnLst>
                                </p:cTn>
                              </p:par>
                              <p:par>
                                <p:cTn id="29" presetID="1" presetClass="entr" presetSubtype="0"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0" presetClass="entr" presetSubtype="0" fill="hold" grpId="0" nodeType="with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500"/>
                                        <p:tgtEl>
                                          <p:spTgt spid="31"/>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32"/>
                                        </p:tgtEl>
                                        <p:attrNameLst>
                                          <p:attrName>style.visibility</p:attrName>
                                        </p:attrNameLst>
                                      </p:cBhvr>
                                      <p:to>
                                        <p:strVal val="visible"/>
                                      </p:to>
                                    </p:set>
                                    <p:animEffect transition="in" filter="fade">
                                      <p:cBhvr>
                                        <p:cTn id="36"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2" grpId="0"/>
      <p:bldP spid="13" grpId="0"/>
      <p:bldP spid="17" grpId="0" animBg="1"/>
      <p:bldP spid="29" grpId="0"/>
      <p:bldP spid="30" grpId="0"/>
      <p:bldP spid="31" grpId="0"/>
      <p:bldP spid="3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正方形/長方形 51">
            <a:extLst>
              <a:ext uri="{FF2B5EF4-FFF2-40B4-BE49-F238E27FC236}">
                <a16:creationId xmlns:a16="http://schemas.microsoft.com/office/drawing/2014/main" id="{E626908A-5447-4F84-9575-E8639D10D850}"/>
              </a:ext>
            </a:extLst>
          </p:cNvPr>
          <p:cNvSpPr/>
          <p:nvPr/>
        </p:nvSpPr>
        <p:spPr>
          <a:xfrm>
            <a:off x="0" y="-2317"/>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③</a:t>
            </a:r>
          </a:p>
        </p:txBody>
      </p:sp>
      <p:sp>
        <p:nvSpPr>
          <p:cNvPr id="49" name="正方形/長方形 48"/>
          <p:cNvSpPr/>
          <p:nvPr/>
        </p:nvSpPr>
        <p:spPr>
          <a:xfrm>
            <a:off x="461964" y="30760"/>
            <a:ext cx="58445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保険のしくみ③</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スライド番号プレースホルダー 3">
            <a:extLst>
              <a:ext uri="{FF2B5EF4-FFF2-40B4-BE49-F238E27FC236}">
                <a16:creationId xmlns:a16="http://schemas.microsoft.com/office/drawing/2014/main" id="{8A955BE0-7B70-4C54-AB5E-0C070EDB9BD7}"/>
              </a:ext>
            </a:extLst>
          </p:cNvPr>
          <p:cNvSpPr>
            <a:spLocks noGrp="1"/>
          </p:cNvSpPr>
          <p:nvPr>
            <p:ph type="sldNum" sz="quarter" idx="12"/>
          </p:nvPr>
        </p:nvSpPr>
        <p:spPr/>
        <p:txBody>
          <a:bodyPr/>
          <a:lstStyle/>
          <a:p>
            <a:fld id="{E1D7E502-7D6F-49F2-8D91-33EB17385912}" type="slidenum">
              <a:rPr lang="ja-JP" altLang="en-US" smtClean="0"/>
              <a:pPr/>
              <a:t>40</a:t>
            </a:fld>
            <a:endParaRPr lang="ja-JP" altLang="en-US" dirty="0"/>
          </a:p>
        </p:txBody>
      </p:sp>
      <p:sp>
        <p:nvSpPr>
          <p:cNvPr id="7" name="テキスト ボックス 6">
            <a:extLst>
              <a:ext uri="{FF2B5EF4-FFF2-40B4-BE49-F238E27FC236}">
                <a16:creationId xmlns:a16="http://schemas.microsoft.com/office/drawing/2014/main" id="{A0784A09-2A49-0597-443B-AABAB5C6788C}"/>
              </a:ext>
            </a:extLst>
          </p:cNvPr>
          <p:cNvSpPr txBox="1"/>
          <p:nvPr/>
        </p:nvSpPr>
        <p:spPr>
          <a:xfrm>
            <a:off x="159651" y="5487920"/>
            <a:ext cx="8779634" cy="1077218"/>
          </a:xfrm>
          <a:prstGeom prst="rect">
            <a:avLst/>
          </a:prstGeom>
          <a:noFill/>
        </p:spPr>
        <p:txBody>
          <a:bodyPr wrap="square" rtlCol="0">
            <a:spAutoFit/>
          </a:bodyPr>
          <a:lstStyle/>
          <a:p>
            <a:r>
              <a:rPr kumimoji="1" lang="ja-JP" altLang="en-US" sz="3200" b="1" dirty="0">
                <a:latin typeface="Meiryo UI" panose="020B0604030504040204" pitchFamily="50" charset="-128"/>
                <a:ea typeface="Meiryo UI" panose="020B0604030504040204" pitchFamily="50" charset="-128"/>
                <a:cs typeface="ヒラギノ丸ゴ Pro W4"/>
              </a:rPr>
              <a:t>骨折した</a:t>
            </a:r>
            <a:r>
              <a:rPr kumimoji="1" lang="en-US" altLang="ja-JP" sz="3200" b="1" dirty="0">
                <a:latin typeface="Meiryo UI" panose="020B0604030504040204" pitchFamily="50" charset="-128"/>
                <a:ea typeface="Meiryo UI" panose="020B0604030504040204" pitchFamily="50" charset="-128"/>
                <a:cs typeface="ヒラギノ丸ゴ Pro W4"/>
              </a:rPr>
              <a:t>5</a:t>
            </a:r>
            <a:r>
              <a:rPr kumimoji="1" lang="ja-JP" altLang="en-US" sz="3200" b="1" dirty="0">
                <a:latin typeface="Meiryo UI" panose="020B0604030504040204" pitchFamily="50" charset="-128"/>
                <a:ea typeface="Meiryo UI" panose="020B0604030504040204" pitchFamily="50" charset="-128"/>
                <a:cs typeface="ヒラギノ丸ゴ Pro W4"/>
              </a:rPr>
              <a:t>人は</a:t>
            </a:r>
            <a:r>
              <a:rPr lang="en-US" altLang="ja-JP" sz="3200" b="1" dirty="0">
                <a:latin typeface="Meiryo UI" panose="020B0604030504040204" pitchFamily="50" charset="-128"/>
                <a:ea typeface="Meiryo UI" panose="020B0604030504040204" pitchFamily="50" charset="-128"/>
                <a:cs typeface="ヒラギノ丸ゴ Pro W4"/>
              </a:rPr>
              <a:t>10,000</a:t>
            </a:r>
            <a:r>
              <a:rPr kumimoji="1" lang="ja-JP" altLang="en-US" sz="3200" b="1" dirty="0">
                <a:latin typeface="Meiryo UI" panose="020B0604030504040204" pitchFamily="50" charset="-128"/>
                <a:ea typeface="Meiryo UI" panose="020B0604030504040204" pitchFamily="50" charset="-128"/>
                <a:cs typeface="ヒラギノ丸ゴ Pro W4"/>
              </a:rPr>
              <a:t>円ずつ受け取り、治療費を支払える</a:t>
            </a:r>
          </a:p>
        </p:txBody>
      </p:sp>
      <p:grpSp>
        <p:nvGrpSpPr>
          <p:cNvPr id="8" name="グループ化 7">
            <a:extLst>
              <a:ext uri="{FF2B5EF4-FFF2-40B4-BE49-F238E27FC236}">
                <a16:creationId xmlns:a16="http://schemas.microsoft.com/office/drawing/2014/main" id="{13B9C7E6-33F0-6DC7-91F1-AE2D4DDBA2DE}"/>
              </a:ext>
            </a:extLst>
          </p:cNvPr>
          <p:cNvGrpSpPr/>
          <p:nvPr/>
        </p:nvGrpSpPr>
        <p:grpSpPr>
          <a:xfrm>
            <a:off x="461964" y="690485"/>
            <a:ext cx="8258703" cy="2352651"/>
            <a:chOff x="461964" y="772874"/>
            <a:chExt cx="8258703" cy="2352651"/>
          </a:xfrm>
        </p:grpSpPr>
        <p:sp>
          <p:nvSpPr>
            <p:cNvPr id="9" name="テキスト ボックス 8">
              <a:extLst>
                <a:ext uri="{FF2B5EF4-FFF2-40B4-BE49-F238E27FC236}">
                  <a16:creationId xmlns:a16="http://schemas.microsoft.com/office/drawing/2014/main" id="{31633AFF-2707-C037-D9B3-D4EA36A35CE8}"/>
                </a:ext>
              </a:extLst>
            </p:cNvPr>
            <p:cNvSpPr txBox="1"/>
            <p:nvPr/>
          </p:nvSpPr>
          <p:spPr>
            <a:xfrm>
              <a:off x="6191915" y="2725415"/>
              <a:ext cx="1459348" cy="400110"/>
            </a:xfrm>
            <a:prstGeom prst="rect">
              <a:avLst/>
            </a:prstGeom>
            <a:noFill/>
            <a:ln>
              <a:noFill/>
            </a:ln>
          </p:spPr>
          <p:txBody>
            <a:bodyPr wrap="square" rtlCol="0">
              <a:spAutoFit/>
            </a:bodyPr>
            <a:lstStyle/>
            <a:p>
              <a:pPr algn="ctr"/>
              <a:r>
                <a:rPr lang="en-US" altLang="ja-JP" sz="2000" b="1" dirty="0">
                  <a:latin typeface="Meiryo UI" panose="020B0604030504040204" pitchFamily="50" charset="-128"/>
                  <a:ea typeface="Meiryo UI" panose="020B0604030504040204" pitchFamily="50" charset="-128"/>
                  <a:cs typeface="ヒラギノ丸ゴ Pro W4"/>
                </a:rPr>
                <a:t>100</a:t>
              </a:r>
              <a:r>
                <a:rPr lang="ja-JP" altLang="en-US" sz="2000" b="1" dirty="0">
                  <a:latin typeface="Meiryo UI" panose="020B0604030504040204" pitchFamily="50" charset="-128"/>
                  <a:ea typeface="Meiryo UI" panose="020B0604030504040204" pitchFamily="50" charset="-128"/>
                  <a:cs typeface="ヒラギノ丸ゴ Pro W4"/>
                </a:rPr>
                <a:t>人</a:t>
              </a:r>
              <a:endParaRPr kumimoji="1" lang="ja-JP" altLang="en-US" sz="2000" b="1" dirty="0">
                <a:latin typeface="Meiryo UI" panose="020B0604030504040204" pitchFamily="50" charset="-128"/>
                <a:ea typeface="Meiryo UI" panose="020B0604030504040204" pitchFamily="50" charset="-128"/>
                <a:cs typeface="ヒラギノ丸ゴ Pro W4"/>
              </a:endParaRPr>
            </a:p>
          </p:txBody>
        </p:sp>
        <p:grpSp>
          <p:nvGrpSpPr>
            <p:cNvPr id="12" name="グループ化 11">
              <a:extLst>
                <a:ext uri="{FF2B5EF4-FFF2-40B4-BE49-F238E27FC236}">
                  <a16:creationId xmlns:a16="http://schemas.microsoft.com/office/drawing/2014/main" id="{81117DC9-44BF-DED6-2A86-F2C59AA05D9F}"/>
                </a:ext>
              </a:extLst>
            </p:cNvPr>
            <p:cNvGrpSpPr/>
            <p:nvPr/>
          </p:nvGrpSpPr>
          <p:grpSpPr>
            <a:xfrm>
              <a:off x="461964" y="772874"/>
              <a:ext cx="8258703" cy="2126182"/>
              <a:chOff x="461964" y="772874"/>
              <a:chExt cx="8258703" cy="2126182"/>
            </a:xfrm>
          </p:grpSpPr>
          <p:sp>
            <p:nvSpPr>
              <p:cNvPr id="13" name="正方形/長方形 12">
                <a:extLst>
                  <a:ext uri="{FF2B5EF4-FFF2-40B4-BE49-F238E27FC236}">
                    <a16:creationId xmlns:a16="http://schemas.microsoft.com/office/drawing/2014/main" id="{2048077B-5CC0-BC9A-159F-5BA8E904D4EB}"/>
                  </a:ext>
                </a:extLst>
              </p:cNvPr>
              <p:cNvSpPr/>
              <p:nvPr/>
            </p:nvSpPr>
            <p:spPr>
              <a:xfrm>
                <a:off x="461964" y="7728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ケガに備えるために</a:t>
                </a:r>
                <a:r>
                  <a:rPr lang="en-US" altLang="ja-JP" sz="4000" b="1" dirty="0">
                    <a:solidFill>
                      <a:schemeClr val="tx2">
                        <a:lumMod val="75000"/>
                      </a:schemeClr>
                    </a:solidFill>
                    <a:latin typeface="Meiryo UI" panose="020B0604030504040204" pitchFamily="50" charset="-128"/>
                    <a:ea typeface="Meiryo UI" panose="020B0604030504040204" pitchFamily="50" charset="-128"/>
                    <a:cs typeface="ヒラギノ丸ゴ Pro W4"/>
                  </a:rPr>
                  <a:t>……</a:t>
                </a:r>
              </a:p>
            </p:txBody>
          </p:sp>
          <p:sp>
            <p:nvSpPr>
              <p:cNvPr id="17" name="正方形/長方形 16">
                <a:extLst>
                  <a:ext uri="{FF2B5EF4-FFF2-40B4-BE49-F238E27FC236}">
                    <a16:creationId xmlns:a16="http://schemas.microsoft.com/office/drawing/2014/main" id="{317B33C3-6080-8A7E-73EF-81807C27E1AF}"/>
                  </a:ext>
                </a:extLst>
              </p:cNvPr>
              <p:cNvSpPr/>
              <p:nvPr/>
            </p:nvSpPr>
            <p:spPr>
              <a:xfrm>
                <a:off x="789920" y="1690110"/>
                <a:ext cx="2986479" cy="909235"/>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それぞれが</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a:p>
                <a:pPr algn="ctr"/>
                <a:r>
                  <a:rPr lang="ja-JP" altLang="en-US" sz="3600" b="1" dirty="0">
                    <a:solidFill>
                      <a:schemeClr val="tx2">
                        <a:lumMod val="75000"/>
                      </a:schemeClr>
                    </a:solidFill>
                    <a:latin typeface="Meiryo UI" panose="020B0604030504040204" pitchFamily="50" charset="-128"/>
                    <a:ea typeface="Meiryo UI" panose="020B0604030504040204" pitchFamily="50" charset="-128"/>
                    <a:cs typeface="ヒラギノ丸ゴ Pro W4"/>
                  </a:rPr>
                  <a:t>出し合う費用</a:t>
                </a:r>
                <a:endParaRPr lang="en-US" altLang="ja-JP" sz="3600" b="1"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pic>
            <p:nvPicPr>
              <p:cNvPr id="19" name="図 18">
                <a:extLst>
                  <a:ext uri="{FF2B5EF4-FFF2-40B4-BE49-F238E27FC236}">
                    <a16:creationId xmlns:a16="http://schemas.microsoft.com/office/drawing/2014/main" id="{BE2AF966-B02C-4E25-6BA6-70C2F2D80B6B}"/>
                  </a:ext>
                </a:extLst>
              </p:cNvPr>
              <p:cNvPicPr>
                <a:picLocks noChangeAspect="1"/>
              </p:cNvPicPr>
              <p:nvPr/>
            </p:nvPicPr>
            <p:blipFill>
              <a:blip r:embed="rId2"/>
              <a:stretch>
                <a:fillRect/>
              </a:stretch>
            </p:blipFill>
            <p:spPr>
              <a:xfrm>
                <a:off x="3849882" y="1455186"/>
                <a:ext cx="1174157" cy="1179542"/>
              </a:xfrm>
              <a:prstGeom prst="rect">
                <a:avLst/>
              </a:prstGeom>
            </p:spPr>
          </p:pic>
          <p:pic>
            <p:nvPicPr>
              <p:cNvPr id="20" name="図 19">
                <a:extLst>
                  <a:ext uri="{FF2B5EF4-FFF2-40B4-BE49-F238E27FC236}">
                    <a16:creationId xmlns:a16="http://schemas.microsoft.com/office/drawing/2014/main" id="{D1C2D287-6D1B-7E4F-90B4-CA5D7EB7C2A4}"/>
                  </a:ext>
                </a:extLst>
              </p:cNvPr>
              <p:cNvPicPr>
                <a:picLocks noChangeAspect="1"/>
              </p:cNvPicPr>
              <p:nvPr/>
            </p:nvPicPr>
            <p:blipFill rotWithShape="1">
              <a:blip r:embed="rId3"/>
              <a:srcRect t="15566"/>
              <a:stretch/>
            </p:blipFill>
            <p:spPr>
              <a:xfrm>
                <a:off x="6450330" y="1190859"/>
                <a:ext cx="794373" cy="1708197"/>
              </a:xfrm>
              <a:prstGeom prst="rect">
                <a:avLst/>
              </a:prstGeom>
            </p:spPr>
          </p:pic>
          <p:sp>
            <p:nvSpPr>
              <p:cNvPr id="21" name="乗算記号 20">
                <a:extLst>
                  <a:ext uri="{FF2B5EF4-FFF2-40B4-BE49-F238E27FC236}">
                    <a16:creationId xmlns:a16="http://schemas.microsoft.com/office/drawing/2014/main" id="{CE64A572-D139-FFB4-C699-F959F0B440C6}"/>
                  </a:ext>
                </a:extLst>
              </p:cNvPr>
              <p:cNvSpPr/>
              <p:nvPr/>
            </p:nvSpPr>
            <p:spPr>
              <a:xfrm>
                <a:off x="5393683" y="1701456"/>
                <a:ext cx="687003" cy="687003"/>
              </a:xfrm>
              <a:prstGeom prst="mathMultiply">
                <a:avLst>
                  <a:gd name="adj1" fmla="val 11020"/>
                </a:avLst>
              </a:prstGeom>
              <a:solidFill>
                <a:srgbClr val="17375E"/>
              </a:solidFill>
              <a:ln w="31750">
                <a:solidFill>
                  <a:srgbClr val="17375E"/>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grpSp>
      <p:sp>
        <p:nvSpPr>
          <p:cNvPr id="22" name="右矢印 65">
            <a:extLst>
              <a:ext uri="{FF2B5EF4-FFF2-40B4-BE49-F238E27FC236}">
                <a16:creationId xmlns:a16="http://schemas.microsoft.com/office/drawing/2014/main" id="{1204C29E-4DD6-C0E8-B4AB-F09DFA38EAD4}"/>
              </a:ext>
            </a:extLst>
          </p:cNvPr>
          <p:cNvSpPr/>
          <p:nvPr/>
        </p:nvSpPr>
        <p:spPr bwMode="gray">
          <a:xfrm rot="5400000">
            <a:off x="4175336" y="2548331"/>
            <a:ext cx="555134" cy="1129384"/>
          </a:xfrm>
          <a:prstGeom prst="rightArrow">
            <a:avLst/>
          </a:prstGeom>
          <a:solidFill>
            <a:schemeClr val="tx2">
              <a:lumMod val="75000"/>
            </a:schemeClr>
          </a:solidFill>
          <a:ln w="3175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23" name="グループ化 22">
            <a:extLst>
              <a:ext uri="{FF2B5EF4-FFF2-40B4-BE49-F238E27FC236}">
                <a16:creationId xmlns:a16="http://schemas.microsoft.com/office/drawing/2014/main" id="{B82920BF-6097-A430-99F0-5E3EBFEAC93E}"/>
              </a:ext>
            </a:extLst>
          </p:cNvPr>
          <p:cNvGrpSpPr/>
          <p:nvPr/>
        </p:nvGrpSpPr>
        <p:grpSpPr>
          <a:xfrm>
            <a:off x="1351279" y="3515601"/>
            <a:ext cx="1057205" cy="1923546"/>
            <a:chOff x="1175490" y="3744977"/>
            <a:chExt cx="1057205" cy="1923546"/>
          </a:xfrm>
        </p:grpSpPr>
        <p:grpSp>
          <p:nvGrpSpPr>
            <p:cNvPr id="24" name="グループ化 23">
              <a:extLst>
                <a:ext uri="{FF2B5EF4-FFF2-40B4-BE49-F238E27FC236}">
                  <a16:creationId xmlns:a16="http://schemas.microsoft.com/office/drawing/2014/main" id="{44E42A59-9711-CFF9-974A-B107962083B7}"/>
                </a:ext>
              </a:extLst>
            </p:cNvPr>
            <p:cNvGrpSpPr/>
            <p:nvPr/>
          </p:nvGrpSpPr>
          <p:grpSpPr>
            <a:xfrm>
              <a:off x="1333792" y="4216524"/>
              <a:ext cx="748686" cy="1451999"/>
              <a:chOff x="908289" y="3504258"/>
              <a:chExt cx="748686" cy="1451999"/>
            </a:xfrm>
          </p:grpSpPr>
          <p:pic>
            <p:nvPicPr>
              <p:cNvPr id="29" name="図 28" descr="アイコン&#10;&#10;自動的に生成された説明">
                <a:extLst>
                  <a:ext uri="{FF2B5EF4-FFF2-40B4-BE49-F238E27FC236}">
                    <a16:creationId xmlns:a16="http://schemas.microsoft.com/office/drawing/2014/main" id="{F918CFE2-F4C3-8A20-F3C1-18D509CC9EB9}"/>
                  </a:ext>
                </a:extLst>
              </p:cNvPr>
              <p:cNvPicPr>
                <a:picLocks noChangeAspect="1"/>
              </p:cNvPicPr>
              <p:nvPr/>
            </p:nvPicPr>
            <p:blipFill>
              <a:blip r:embed="rId4"/>
              <a:stretch>
                <a:fillRect/>
              </a:stretch>
            </p:blipFill>
            <p:spPr>
              <a:xfrm>
                <a:off x="908289" y="3504259"/>
                <a:ext cx="748686" cy="1451998"/>
              </a:xfrm>
              <a:prstGeom prst="rect">
                <a:avLst/>
              </a:prstGeom>
            </p:spPr>
          </p:pic>
          <p:sp>
            <p:nvSpPr>
              <p:cNvPr id="30" name="乗算記号 69">
                <a:extLst>
                  <a:ext uri="{FF2B5EF4-FFF2-40B4-BE49-F238E27FC236}">
                    <a16:creationId xmlns:a16="http://schemas.microsoft.com/office/drawing/2014/main" id="{45213630-13CB-FB89-486C-EF18816E83F9}"/>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26" name="グループ化 25">
              <a:extLst>
                <a:ext uri="{FF2B5EF4-FFF2-40B4-BE49-F238E27FC236}">
                  <a16:creationId xmlns:a16="http://schemas.microsoft.com/office/drawing/2014/main" id="{03855097-E4D7-BA48-6390-9ADD09FC49BB}"/>
                </a:ext>
              </a:extLst>
            </p:cNvPr>
            <p:cNvGrpSpPr/>
            <p:nvPr/>
          </p:nvGrpSpPr>
          <p:grpSpPr>
            <a:xfrm>
              <a:off x="1175490" y="3744977"/>
              <a:ext cx="1057205" cy="425163"/>
              <a:chOff x="1189004" y="5264106"/>
              <a:chExt cx="1057205" cy="425163"/>
            </a:xfrm>
          </p:grpSpPr>
          <p:sp>
            <p:nvSpPr>
              <p:cNvPr id="27" name="正方形/長方形 26">
                <a:extLst>
                  <a:ext uri="{FF2B5EF4-FFF2-40B4-BE49-F238E27FC236}">
                    <a16:creationId xmlns:a16="http://schemas.microsoft.com/office/drawing/2014/main" id="{52114CDF-55DA-BEAE-1592-F8AFDB8A8E41}"/>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8" name="テキスト ボックス 27">
                <a:extLst>
                  <a:ext uri="{FF2B5EF4-FFF2-40B4-BE49-F238E27FC236}">
                    <a16:creationId xmlns:a16="http://schemas.microsoft.com/office/drawing/2014/main" id="{34B15BE9-8F4C-DD04-C4A6-503B35B231A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31" name="グループ化 30">
            <a:extLst>
              <a:ext uri="{FF2B5EF4-FFF2-40B4-BE49-F238E27FC236}">
                <a16:creationId xmlns:a16="http://schemas.microsoft.com/office/drawing/2014/main" id="{E3454057-586C-A3DD-DC01-677B7FC5EAF1}"/>
              </a:ext>
            </a:extLst>
          </p:cNvPr>
          <p:cNvGrpSpPr/>
          <p:nvPr/>
        </p:nvGrpSpPr>
        <p:grpSpPr>
          <a:xfrm>
            <a:off x="2635768" y="3530782"/>
            <a:ext cx="1057205" cy="1923546"/>
            <a:chOff x="1175490" y="3744977"/>
            <a:chExt cx="1057205" cy="1923546"/>
          </a:xfrm>
        </p:grpSpPr>
        <p:grpSp>
          <p:nvGrpSpPr>
            <p:cNvPr id="33" name="グループ化 32">
              <a:extLst>
                <a:ext uri="{FF2B5EF4-FFF2-40B4-BE49-F238E27FC236}">
                  <a16:creationId xmlns:a16="http://schemas.microsoft.com/office/drawing/2014/main" id="{A775EDE1-F5A2-13E0-3501-04CFD746658C}"/>
                </a:ext>
              </a:extLst>
            </p:cNvPr>
            <p:cNvGrpSpPr/>
            <p:nvPr/>
          </p:nvGrpSpPr>
          <p:grpSpPr>
            <a:xfrm>
              <a:off x="1333792" y="4216524"/>
              <a:ext cx="748686" cy="1451999"/>
              <a:chOff x="908289" y="3504258"/>
              <a:chExt cx="748686" cy="1451999"/>
            </a:xfrm>
          </p:grpSpPr>
          <p:pic>
            <p:nvPicPr>
              <p:cNvPr id="37" name="図 36" descr="アイコン&#10;&#10;自動的に生成された説明">
                <a:extLst>
                  <a:ext uri="{FF2B5EF4-FFF2-40B4-BE49-F238E27FC236}">
                    <a16:creationId xmlns:a16="http://schemas.microsoft.com/office/drawing/2014/main" id="{6E8C54FF-17A6-B61B-C52D-3C71AED82DB6}"/>
                  </a:ext>
                </a:extLst>
              </p:cNvPr>
              <p:cNvPicPr>
                <a:picLocks noChangeAspect="1"/>
              </p:cNvPicPr>
              <p:nvPr/>
            </p:nvPicPr>
            <p:blipFill>
              <a:blip r:embed="rId4"/>
              <a:stretch>
                <a:fillRect/>
              </a:stretch>
            </p:blipFill>
            <p:spPr>
              <a:xfrm>
                <a:off x="908289" y="3504259"/>
                <a:ext cx="748686" cy="1451998"/>
              </a:xfrm>
              <a:prstGeom prst="rect">
                <a:avLst/>
              </a:prstGeom>
            </p:spPr>
          </p:pic>
          <p:sp>
            <p:nvSpPr>
              <p:cNvPr id="38" name="乗算記号 69">
                <a:extLst>
                  <a:ext uri="{FF2B5EF4-FFF2-40B4-BE49-F238E27FC236}">
                    <a16:creationId xmlns:a16="http://schemas.microsoft.com/office/drawing/2014/main" id="{0AAEE3E3-551B-60C5-571F-32472ED8CC56}"/>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34" name="グループ化 33">
              <a:extLst>
                <a:ext uri="{FF2B5EF4-FFF2-40B4-BE49-F238E27FC236}">
                  <a16:creationId xmlns:a16="http://schemas.microsoft.com/office/drawing/2014/main" id="{B8D5EA1D-5B22-FDF4-8646-173229D06F4B}"/>
                </a:ext>
              </a:extLst>
            </p:cNvPr>
            <p:cNvGrpSpPr/>
            <p:nvPr/>
          </p:nvGrpSpPr>
          <p:grpSpPr>
            <a:xfrm>
              <a:off x="1175490" y="3744977"/>
              <a:ext cx="1057205" cy="425163"/>
              <a:chOff x="1189004" y="5264106"/>
              <a:chExt cx="1057205" cy="425163"/>
            </a:xfrm>
          </p:grpSpPr>
          <p:sp>
            <p:nvSpPr>
              <p:cNvPr id="35" name="正方形/長方形 34">
                <a:extLst>
                  <a:ext uri="{FF2B5EF4-FFF2-40B4-BE49-F238E27FC236}">
                    <a16:creationId xmlns:a16="http://schemas.microsoft.com/office/drawing/2014/main" id="{27F84AB6-6CDA-2A1D-BA4D-B88E3DE0F0C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6" name="テキスト ボックス 35">
                <a:extLst>
                  <a:ext uri="{FF2B5EF4-FFF2-40B4-BE49-F238E27FC236}">
                    <a16:creationId xmlns:a16="http://schemas.microsoft.com/office/drawing/2014/main" id="{B5AE6FA5-9940-9D95-57A3-2FB0B00D297F}"/>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39" name="グループ化 38">
            <a:extLst>
              <a:ext uri="{FF2B5EF4-FFF2-40B4-BE49-F238E27FC236}">
                <a16:creationId xmlns:a16="http://schemas.microsoft.com/office/drawing/2014/main" id="{0A3424CC-88FD-705A-FF38-4F17B4EAF07B}"/>
              </a:ext>
            </a:extLst>
          </p:cNvPr>
          <p:cNvGrpSpPr/>
          <p:nvPr/>
        </p:nvGrpSpPr>
        <p:grpSpPr>
          <a:xfrm>
            <a:off x="3920258" y="3527384"/>
            <a:ext cx="1057205" cy="1923546"/>
            <a:chOff x="1175490" y="3744977"/>
            <a:chExt cx="1057205" cy="1923546"/>
          </a:xfrm>
        </p:grpSpPr>
        <p:grpSp>
          <p:nvGrpSpPr>
            <p:cNvPr id="42" name="グループ化 41">
              <a:extLst>
                <a:ext uri="{FF2B5EF4-FFF2-40B4-BE49-F238E27FC236}">
                  <a16:creationId xmlns:a16="http://schemas.microsoft.com/office/drawing/2014/main" id="{1CF9AB3E-E6AE-9380-3507-0AE28456306C}"/>
                </a:ext>
              </a:extLst>
            </p:cNvPr>
            <p:cNvGrpSpPr/>
            <p:nvPr/>
          </p:nvGrpSpPr>
          <p:grpSpPr>
            <a:xfrm>
              <a:off x="1333792" y="4216524"/>
              <a:ext cx="748686" cy="1451999"/>
              <a:chOff x="908289" y="3504258"/>
              <a:chExt cx="748686" cy="1451999"/>
            </a:xfrm>
          </p:grpSpPr>
          <p:pic>
            <p:nvPicPr>
              <p:cNvPr id="46" name="図 45" descr="アイコン&#10;&#10;自動的に生成された説明">
                <a:extLst>
                  <a:ext uri="{FF2B5EF4-FFF2-40B4-BE49-F238E27FC236}">
                    <a16:creationId xmlns:a16="http://schemas.microsoft.com/office/drawing/2014/main" id="{78EB8547-D892-3C93-0403-0B66F13FE59B}"/>
                  </a:ext>
                </a:extLst>
              </p:cNvPr>
              <p:cNvPicPr>
                <a:picLocks noChangeAspect="1"/>
              </p:cNvPicPr>
              <p:nvPr/>
            </p:nvPicPr>
            <p:blipFill>
              <a:blip r:embed="rId4"/>
              <a:stretch>
                <a:fillRect/>
              </a:stretch>
            </p:blipFill>
            <p:spPr>
              <a:xfrm>
                <a:off x="908289" y="3504259"/>
                <a:ext cx="748686" cy="1451998"/>
              </a:xfrm>
              <a:prstGeom prst="rect">
                <a:avLst/>
              </a:prstGeom>
            </p:spPr>
          </p:pic>
          <p:sp>
            <p:nvSpPr>
              <p:cNvPr id="47" name="乗算記号 69">
                <a:extLst>
                  <a:ext uri="{FF2B5EF4-FFF2-40B4-BE49-F238E27FC236}">
                    <a16:creationId xmlns:a16="http://schemas.microsoft.com/office/drawing/2014/main" id="{2162BFCA-531E-8BA9-ACF2-1FDD4FB1C984}"/>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43" name="グループ化 42">
              <a:extLst>
                <a:ext uri="{FF2B5EF4-FFF2-40B4-BE49-F238E27FC236}">
                  <a16:creationId xmlns:a16="http://schemas.microsoft.com/office/drawing/2014/main" id="{8F40F627-7044-5BF6-C276-570E80CE4153}"/>
                </a:ext>
              </a:extLst>
            </p:cNvPr>
            <p:cNvGrpSpPr/>
            <p:nvPr/>
          </p:nvGrpSpPr>
          <p:grpSpPr>
            <a:xfrm>
              <a:off x="1175490" y="3744977"/>
              <a:ext cx="1057205" cy="425163"/>
              <a:chOff x="1189004" y="5264106"/>
              <a:chExt cx="1057205" cy="425163"/>
            </a:xfrm>
          </p:grpSpPr>
          <p:sp>
            <p:nvSpPr>
              <p:cNvPr id="44" name="正方形/長方形 43">
                <a:extLst>
                  <a:ext uri="{FF2B5EF4-FFF2-40B4-BE49-F238E27FC236}">
                    <a16:creationId xmlns:a16="http://schemas.microsoft.com/office/drawing/2014/main" id="{3878E4EC-3182-BECB-A8ED-865357A0B132}"/>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45" name="テキスト ボックス 44">
                <a:extLst>
                  <a:ext uri="{FF2B5EF4-FFF2-40B4-BE49-F238E27FC236}">
                    <a16:creationId xmlns:a16="http://schemas.microsoft.com/office/drawing/2014/main" id="{8C5B46B6-F79B-1741-82B6-2EEE93691D70}"/>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48" name="グループ化 47">
            <a:extLst>
              <a:ext uri="{FF2B5EF4-FFF2-40B4-BE49-F238E27FC236}">
                <a16:creationId xmlns:a16="http://schemas.microsoft.com/office/drawing/2014/main" id="{8C55E85F-3573-9E07-99B4-8CBBCE905547}"/>
              </a:ext>
            </a:extLst>
          </p:cNvPr>
          <p:cNvGrpSpPr/>
          <p:nvPr/>
        </p:nvGrpSpPr>
        <p:grpSpPr>
          <a:xfrm>
            <a:off x="5217377" y="3527384"/>
            <a:ext cx="1057205" cy="1923546"/>
            <a:chOff x="1175490" y="3744977"/>
            <a:chExt cx="1057205" cy="1923546"/>
          </a:xfrm>
        </p:grpSpPr>
        <p:grpSp>
          <p:nvGrpSpPr>
            <p:cNvPr id="50" name="グループ化 49">
              <a:extLst>
                <a:ext uri="{FF2B5EF4-FFF2-40B4-BE49-F238E27FC236}">
                  <a16:creationId xmlns:a16="http://schemas.microsoft.com/office/drawing/2014/main" id="{171FB11D-44A0-3CB8-5988-B8101B51816A}"/>
                </a:ext>
              </a:extLst>
            </p:cNvPr>
            <p:cNvGrpSpPr/>
            <p:nvPr/>
          </p:nvGrpSpPr>
          <p:grpSpPr>
            <a:xfrm>
              <a:off x="1333792" y="4216524"/>
              <a:ext cx="748686" cy="1451999"/>
              <a:chOff x="908289" y="3504258"/>
              <a:chExt cx="748686" cy="1451999"/>
            </a:xfrm>
          </p:grpSpPr>
          <p:pic>
            <p:nvPicPr>
              <p:cNvPr id="55" name="図 54" descr="アイコン&#10;&#10;自動的に生成された説明">
                <a:extLst>
                  <a:ext uri="{FF2B5EF4-FFF2-40B4-BE49-F238E27FC236}">
                    <a16:creationId xmlns:a16="http://schemas.microsoft.com/office/drawing/2014/main" id="{AA245408-1096-6C07-386B-3D4C45BC6CA6}"/>
                  </a:ext>
                </a:extLst>
              </p:cNvPr>
              <p:cNvPicPr>
                <a:picLocks noChangeAspect="1"/>
              </p:cNvPicPr>
              <p:nvPr/>
            </p:nvPicPr>
            <p:blipFill>
              <a:blip r:embed="rId4"/>
              <a:stretch>
                <a:fillRect/>
              </a:stretch>
            </p:blipFill>
            <p:spPr>
              <a:xfrm>
                <a:off x="908289" y="3504259"/>
                <a:ext cx="748686" cy="1451998"/>
              </a:xfrm>
              <a:prstGeom prst="rect">
                <a:avLst/>
              </a:prstGeom>
            </p:spPr>
          </p:pic>
          <p:sp>
            <p:nvSpPr>
              <p:cNvPr id="56" name="乗算記号 69">
                <a:extLst>
                  <a:ext uri="{FF2B5EF4-FFF2-40B4-BE49-F238E27FC236}">
                    <a16:creationId xmlns:a16="http://schemas.microsoft.com/office/drawing/2014/main" id="{C84AE0F4-E270-46D4-A6D9-463E2A6578E6}"/>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51" name="グループ化 50">
              <a:extLst>
                <a:ext uri="{FF2B5EF4-FFF2-40B4-BE49-F238E27FC236}">
                  <a16:creationId xmlns:a16="http://schemas.microsoft.com/office/drawing/2014/main" id="{1FE46AD2-9894-F839-D299-4111752A134D}"/>
                </a:ext>
              </a:extLst>
            </p:cNvPr>
            <p:cNvGrpSpPr/>
            <p:nvPr/>
          </p:nvGrpSpPr>
          <p:grpSpPr>
            <a:xfrm>
              <a:off x="1175490" y="3744977"/>
              <a:ext cx="1057205" cy="425163"/>
              <a:chOff x="1189004" y="5264106"/>
              <a:chExt cx="1057205" cy="425163"/>
            </a:xfrm>
          </p:grpSpPr>
          <p:sp>
            <p:nvSpPr>
              <p:cNvPr id="53" name="正方形/長方形 52">
                <a:extLst>
                  <a:ext uri="{FF2B5EF4-FFF2-40B4-BE49-F238E27FC236}">
                    <a16:creationId xmlns:a16="http://schemas.microsoft.com/office/drawing/2014/main" id="{000487B3-DEAE-C1A3-CA0E-4A8DD2B610D1}"/>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4" name="テキスト ボックス 53">
                <a:extLst>
                  <a:ext uri="{FF2B5EF4-FFF2-40B4-BE49-F238E27FC236}">
                    <a16:creationId xmlns:a16="http://schemas.microsoft.com/office/drawing/2014/main" id="{27F570A5-96B9-C61A-842D-4A6982A36D85}"/>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grpSp>
        <p:nvGrpSpPr>
          <p:cNvPr id="57" name="グループ化 56">
            <a:extLst>
              <a:ext uri="{FF2B5EF4-FFF2-40B4-BE49-F238E27FC236}">
                <a16:creationId xmlns:a16="http://schemas.microsoft.com/office/drawing/2014/main" id="{8E332772-799D-65D7-9E73-AB2D3E2681CE}"/>
              </a:ext>
            </a:extLst>
          </p:cNvPr>
          <p:cNvGrpSpPr/>
          <p:nvPr/>
        </p:nvGrpSpPr>
        <p:grpSpPr>
          <a:xfrm>
            <a:off x="6489237" y="3532272"/>
            <a:ext cx="1057205" cy="1923546"/>
            <a:chOff x="1175490" y="3744977"/>
            <a:chExt cx="1057205" cy="1923546"/>
          </a:xfrm>
        </p:grpSpPr>
        <p:grpSp>
          <p:nvGrpSpPr>
            <p:cNvPr id="58" name="グループ化 57">
              <a:extLst>
                <a:ext uri="{FF2B5EF4-FFF2-40B4-BE49-F238E27FC236}">
                  <a16:creationId xmlns:a16="http://schemas.microsoft.com/office/drawing/2014/main" id="{DC6BD06B-1911-57F5-F673-02D98A1CA575}"/>
                </a:ext>
              </a:extLst>
            </p:cNvPr>
            <p:cNvGrpSpPr/>
            <p:nvPr/>
          </p:nvGrpSpPr>
          <p:grpSpPr>
            <a:xfrm>
              <a:off x="1333792" y="4216524"/>
              <a:ext cx="748686" cy="1451999"/>
              <a:chOff x="908289" y="3504258"/>
              <a:chExt cx="748686" cy="1451999"/>
            </a:xfrm>
          </p:grpSpPr>
          <p:pic>
            <p:nvPicPr>
              <p:cNvPr id="62" name="図 61" descr="アイコン&#10;&#10;自動的に生成された説明">
                <a:extLst>
                  <a:ext uri="{FF2B5EF4-FFF2-40B4-BE49-F238E27FC236}">
                    <a16:creationId xmlns:a16="http://schemas.microsoft.com/office/drawing/2014/main" id="{B829361F-7E4F-174F-6F2C-CF95BB84F7DE}"/>
                  </a:ext>
                </a:extLst>
              </p:cNvPr>
              <p:cNvPicPr>
                <a:picLocks noChangeAspect="1"/>
              </p:cNvPicPr>
              <p:nvPr/>
            </p:nvPicPr>
            <p:blipFill>
              <a:blip r:embed="rId4"/>
              <a:stretch>
                <a:fillRect/>
              </a:stretch>
            </p:blipFill>
            <p:spPr>
              <a:xfrm>
                <a:off x="908289" y="3504259"/>
                <a:ext cx="748686" cy="1451998"/>
              </a:xfrm>
              <a:prstGeom prst="rect">
                <a:avLst/>
              </a:prstGeom>
            </p:spPr>
          </p:pic>
          <p:sp>
            <p:nvSpPr>
              <p:cNvPr id="63" name="乗算記号 69">
                <a:extLst>
                  <a:ext uri="{FF2B5EF4-FFF2-40B4-BE49-F238E27FC236}">
                    <a16:creationId xmlns:a16="http://schemas.microsoft.com/office/drawing/2014/main" id="{ED84EA27-A353-A4CF-E3AC-FC722D241BDA}"/>
                  </a:ext>
                </a:extLst>
              </p:cNvPr>
              <p:cNvSpPr/>
              <p:nvPr/>
            </p:nvSpPr>
            <p:spPr>
              <a:xfrm rot="20847909">
                <a:off x="1039657" y="3504258"/>
                <a:ext cx="340278" cy="320323"/>
              </a:xfrm>
              <a:prstGeom prst="mathMultiply">
                <a:avLst/>
              </a:prstGeom>
              <a:solidFill>
                <a:schemeClr val="bg1"/>
              </a:solidFill>
              <a:ln w="12700"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grpSp>
        <p:grpSp>
          <p:nvGrpSpPr>
            <p:cNvPr id="59" name="グループ化 58">
              <a:extLst>
                <a:ext uri="{FF2B5EF4-FFF2-40B4-BE49-F238E27FC236}">
                  <a16:creationId xmlns:a16="http://schemas.microsoft.com/office/drawing/2014/main" id="{0F3739E9-ADDE-0616-2346-40A32D0B029A}"/>
                </a:ext>
              </a:extLst>
            </p:cNvPr>
            <p:cNvGrpSpPr/>
            <p:nvPr/>
          </p:nvGrpSpPr>
          <p:grpSpPr>
            <a:xfrm>
              <a:off x="1175490" y="3744977"/>
              <a:ext cx="1057205" cy="425163"/>
              <a:chOff x="1189004" y="5264106"/>
              <a:chExt cx="1057205" cy="425163"/>
            </a:xfrm>
          </p:grpSpPr>
          <p:sp>
            <p:nvSpPr>
              <p:cNvPr id="60" name="正方形/長方形 59">
                <a:extLst>
                  <a:ext uri="{FF2B5EF4-FFF2-40B4-BE49-F238E27FC236}">
                    <a16:creationId xmlns:a16="http://schemas.microsoft.com/office/drawing/2014/main" id="{F56CF2C0-6DB3-29AE-FE6A-D9BE5347AEB4}"/>
                  </a:ext>
                </a:extLst>
              </p:cNvPr>
              <p:cNvSpPr/>
              <p:nvPr/>
            </p:nvSpPr>
            <p:spPr>
              <a:xfrm>
                <a:off x="1218281" y="5264106"/>
                <a:ext cx="1027928" cy="425163"/>
              </a:xfrm>
              <a:prstGeom prst="rect">
                <a:avLst/>
              </a:prstGeom>
              <a:solidFill>
                <a:schemeClr val="bg2"/>
              </a:solidFill>
              <a:ln w="25400">
                <a:solidFill>
                  <a:schemeClr val="bg2">
                    <a:lumMod val="2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61" name="テキスト ボックス 60">
                <a:extLst>
                  <a:ext uri="{FF2B5EF4-FFF2-40B4-BE49-F238E27FC236}">
                    <a16:creationId xmlns:a16="http://schemas.microsoft.com/office/drawing/2014/main" id="{BFBEB89D-7722-B626-3D01-6D1FE9A34909}"/>
                  </a:ext>
                </a:extLst>
              </p:cNvPr>
              <p:cNvSpPr txBox="1"/>
              <p:nvPr/>
            </p:nvSpPr>
            <p:spPr>
              <a:xfrm>
                <a:off x="1189004" y="5327573"/>
                <a:ext cx="1027926"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ヒラギノ角ゴ Std W8"/>
                  </a:rPr>
                  <a:t>￥</a:t>
                </a:r>
                <a:r>
                  <a:rPr kumimoji="1" lang="en-US" altLang="ja-JP" sz="1400" b="1" dirty="0">
                    <a:latin typeface="Meiryo UI" panose="020B0604030504040204" pitchFamily="50" charset="-128"/>
                    <a:ea typeface="Meiryo UI" panose="020B0604030504040204" pitchFamily="50" charset="-128"/>
                    <a:cs typeface="ヒラギノ角ゴ Std W8"/>
                  </a:rPr>
                  <a:t>10,000</a:t>
                </a:r>
                <a:endParaRPr kumimoji="1" lang="ja-JP" altLang="en-US" sz="1400" b="1" dirty="0">
                  <a:latin typeface="Meiryo UI" panose="020B0604030504040204" pitchFamily="50" charset="-128"/>
                  <a:ea typeface="Meiryo UI" panose="020B0604030504040204" pitchFamily="50" charset="-128"/>
                  <a:cs typeface="ヒラギノ角ゴ Std W8"/>
                </a:endParaRPr>
              </a:p>
            </p:txBody>
          </p:sp>
        </p:grpSp>
      </p:grpSp>
      <p:sp>
        <p:nvSpPr>
          <p:cNvPr id="64" name="テキスト ボックス 63">
            <a:extLst>
              <a:ext uri="{FF2B5EF4-FFF2-40B4-BE49-F238E27FC236}">
                <a16:creationId xmlns:a16="http://schemas.microsoft.com/office/drawing/2014/main" id="{CC302665-1372-26F1-6E3A-8AFA3E436A6F}"/>
              </a:ext>
            </a:extLst>
          </p:cNvPr>
          <p:cNvSpPr txBox="1"/>
          <p:nvPr/>
        </p:nvSpPr>
        <p:spPr>
          <a:xfrm>
            <a:off x="29937" y="6500260"/>
            <a:ext cx="8097246" cy="369332"/>
          </a:xfrm>
          <a:prstGeom prst="rect">
            <a:avLst/>
          </a:prstGeom>
          <a:noFill/>
        </p:spPr>
        <p:txBody>
          <a:bodyPr wrap="square" rtlCol="0">
            <a:spAutoFit/>
          </a:bodyPr>
          <a:lstStyle/>
          <a:p>
            <a:r>
              <a:rPr kumimoji="1" lang="en-US" altLang="ja-JP"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保険料を集め、保険金・給付金等を提供する場合、規模等により保険業の免許・登録が必要になります</a:t>
            </a:r>
            <a:r>
              <a:rPr kumimoji="1" lang="ja-JP" altLang="en-US" dirty="0">
                <a:latin typeface="Meiryo UI" panose="020B0604030504040204" pitchFamily="50" charset="-128"/>
                <a:ea typeface="Meiryo UI" panose="020B0604030504040204" pitchFamily="50" charset="-128"/>
              </a:rPr>
              <a:t>。</a:t>
            </a:r>
          </a:p>
        </p:txBody>
      </p:sp>
      <p:sp>
        <p:nvSpPr>
          <p:cNvPr id="2" name="正方形/長方形 1">
            <a:extLst>
              <a:ext uri="{FF2B5EF4-FFF2-40B4-BE49-F238E27FC236}">
                <a16:creationId xmlns:a16="http://schemas.microsoft.com/office/drawing/2014/main" id="{85E5E56F-5481-8158-A731-82136F724C3C}"/>
              </a:ext>
            </a:extLst>
          </p:cNvPr>
          <p:cNvSpPr/>
          <p:nvPr/>
        </p:nvSpPr>
        <p:spPr>
          <a:xfrm>
            <a:off x="595623" y="-36971"/>
            <a:ext cx="75349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grpSp>
        <p:nvGrpSpPr>
          <p:cNvPr id="3" name="グループ化 2">
            <a:extLst>
              <a:ext uri="{FF2B5EF4-FFF2-40B4-BE49-F238E27FC236}">
                <a16:creationId xmlns:a16="http://schemas.microsoft.com/office/drawing/2014/main" id="{4369E118-F85E-37DE-9A9A-F4EDDDBF5D2F}"/>
              </a:ext>
            </a:extLst>
          </p:cNvPr>
          <p:cNvGrpSpPr/>
          <p:nvPr/>
        </p:nvGrpSpPr>
        <p:grpSpPr>
          <a:xfrm>
            <a:off x="1024860" y="577845"/>
            <a:ext cx="2463542" cy="1671123"/>
            <a:chOff x="1024860" y="654045"/>
            <a:chExt cx="2463542" cy="1671123"/>
          </a:xfrm>
        </p:grpSpPr>
        <p:sp>
          <p:nvSpPr>
            <p:cNvPr id="5" name="正方形/長方形 4">
              <a:extLst>
                <a:ext uri="{FF2B5EF4-FFF2-40B4-BE49-F238E27FC236}">
                  <a16:creationId xmlns:a16="http://schemas.microsoft.com/office/drawing/2014/main" id="{EABC0D75-1F96-ABC7-05A1-6216A774EE99}"/>
                </a:ext>
              </a:extLst>
            </p:cNvPr>
            <p:cNvSpPr/>
            <p:nvPr/>
          </p:nvSpPr>
          <p:spPr>
            <a:xfrm>
              <a:off x="1609828" y="654045"/>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1400" dirty="0">
                <a:solidFill>
                  <a:schemeClr val="tx1"/>
                </a:solidFill>
              </a:endParaRPr>
            </a:p>
          </p:txBody>
        </p:sp>
        <p:sp>
          <p:nvSpPr>
            <p:cNvPr id="6" name="正方形/長方形 5">
              <a:extLst>
                <a:ext uri="{FF2B5EF4-FFF2-40B4-BE49-F238E27FC236}">
                  <a16:creationId xmlns:a16="http://schemas.microsoft.com/office/drawing/2014/main" id="{FB0777BE-951C-BB13-9777-04AB148212EE}"/>
                </a:ext>
              </a:extLst>
            </p:cNvPr>
            <p:cNvSpPr/>
            <p:nvPr/>
          </p:nvSpPr>
          <p:spPr>
            <a:xfrm>
              <a:off x="1024860" y="19583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だ</a:t>
              </a:r>
              <a:endParaRPr kumimoji="1" lang="ja-JP" altLang="en-US" sz="1400" dirty="0">
                <a:solidFill>
                  <a:schemeClr val="tx1"/>
                </a:solidFill>
              </a:endParaRPr>
            </a:p>
          </p:txBody>
        </p:sp>
        <p:sp>
          <p:nvSpPr>
            <p:cNvPr id="11" name="正方形/長方形 10">
              <a:extLst>
                <a:ext uri="{FF2B5EF4-FFF2-40B4-BE49-F238E27FC236}">
                  <a16:creationId xmlns:a16="http://schemas.microsoft.com/office/drawing/2014/main" id="{3E0A9D21-FB55-F1D4-D57A-498BC5D82E23}"/>
                </a:ext>
              </a:extLst>
            </p:cNvPr>
            <p:cNvSpPr/>
            <p:nvPr/>
          </p:nvSpPr>
          <p:spPr>
            <a:xfrm>
              <a:off x="1833124" y="1957088"/>
              <a:ext cx="4447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あ</a:t>
              </a:r>
              <a:endParaRPr kumimoji="1" lang="ja-JP" altLang="en-US" sz="1400" dirty="0">
                <a:solidFill>
                  <a:schemeClr val="tx1"/>
                </a:solidFill>
              </a:endParaRPr>
            </a:p>
          </p:txBody>
        </p:sp>
        <p:sp>
          <p:nvSpPr>
            <p:cNvPr id="14" name="正方形/長方形 13">
              <a:extLst>
                <a:ext uri="{FF2B5EF4-FFF2-40B4-BE49-F238E27FC236}">
                  <a16:creationId xmlns:a16="http://schemas.microsoft.com/office/drawing/2014/main" id="{565DEBBD-9B1F-9711-3DBD-B86BC11CBF0A}"/>
                </a:ext>
              </a:extLst>
            </p:cNvPr>
            <p:cNvSpPr/>
            <p:nvPr/>
          </p:nvSpPr>
          <p:spPr>
            <a:xfrm>
              <a:off x="2648722" y="196340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ひよう</a:t>
              </a:r>
              <a:endParaRPr kumimoji="1" lang="ja-JP" altLang="en-US" sz="1400" dirty="0">
                <a:solidFill>
                  <a:schemeClr val="tx1"/>
                </a:solidFill>
              </a:endParaRPr>
            </a:p>
          </p:txBody>
        </p:sp>
      </p:grpSp>
      <p:grpSp>
        <p:nvGrpSpPr>
          <p:cNvPr id="15" name="グループ化 14">
            <a:extLst>
              <a:ext uri="{FF2B5EF4-FFF2-40B4-BE49-F238E27FC236}">
                <a16:creationId xmlns:a16="http://schemas.microsoft.com/office/drawing/2014/main" id="{8975A0EE-7B22-3D40-08D6-EEC46793B08A}"/>
              </a:ext>
            </a:extLst>
          </p:cNvPr>
          <p:cNvGrpSpPr/>
          <p:nvPr/>
        </p:nvGrpSpPr>
        <p:grpSpPr>
          <a:xfrm>
            <a:off x="51093" y="5318104"/>
            <a:ext cx="8287974" cy="892216"/>
            <a:chOff x="51093" y="5318104"/>
            <a:chExt cx="8287974" cy="892216"/>
          </a:xfrm>
        </p:grpSpPr>
        <p:sp>
          <p:nvSpPr>
            <p:cNvPr id="16" name="正方形/長方形 15">
              <a:extLst>
                <a:ext uri="{FF2B5EF4-FFF2-40B4-BE49-F238E27FC236}">
                  <a16:creationId xmlns:a16="http://schemas.microsoft.com/office/drawing/2014/main" id="{3D0A4067-94A5-D8A9-78E8-2A00BD616E3B}"/>
                </a:ext>
              </a:extLst>
            </p:cNvPr>
            <p:cNvSpPr/>
            <p:nvPr/>
          </p:nvSpPr>
          <p:spPr>
            <a:xfrm>
              <a:off x="221999" y="5340883"/>
              <a:ext cx="93714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こっせつ</a:t>
              </a:r>
              <a:endParaRPr kumimoji="1" lang="ja-JP" altLang="en-US" sz="1400" dirty="0">
                <a:solidFill>
                  <a:schemeClr val="tx1"/>
                </a:solidFill>
              </a:endParaRPr>
            </a:p>
          </p:txBody>
        </p:sp>
        <p:sp>
          <p:nvSpPr>
            <p:cNvPr id="18" name="正方形/長方形 17">
              <a:extLst>
                <a:ext uri="{FF2B5EF4-FFF2-40B4-BE49-F238E27FC236}">
                  <a16:creationId xmlns:a16="http://schemas.microsoft.com/office/drawing/2014/main" id="{2D4E300B-85C2-51CB-4CA8-94BF71E4DD14}"/>
                </a:ext>
              </a:extLst>
            </p:cNvPr>
            <p:cNvSpPr/>
            <p:nvPr/>
          </p:nvSpPr>
          <p:spPr>
            <a:xfrm>
              <a:off x="1883924" y="5333290"/>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1400" dirty="0">
                <a:solidFill>
                  <a:schemeClr val="tx1"/>
                </a:solidFill>
              </a:endParaRPr>
            </a:p>
          </p:txBody>
        </p:sp>
        <p:sp>
          <p:nvSpPr>
            <p:cNvPr id="25" name="正方形/長方形 24">
              <a:extLst>
                <a:ext uri="{FF2B5EF4-FFF2-40B4-BE49-F238E27FC236}">
                  <a16:creationId xmlns:a16="http://schemas.microsoft.com/office/drawing/2014/main" id="{FF298817-9BDB-606F-08AE-23F3898239D8}"/>
                </a:ext>
              </a:extLst>
            </p:cNvPr>
            <p:cNvSpPr/>
            <p:nvPr/>
          </p:nvSpPr>
          <p:spPr>
            <a:xfrm>
              <a:off x="7032478" y="5325697"/>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ちりょうひ</a:t>
              </a:r>
              <a:endParaRPr kumimoji="1" lang="ja-JP" altLang="en-US" sz="1400" dirty="0">
                <a:solidFill>
                  <a:schemeClr val="tx1"/>
                </a:solidFill>
              </a:endParaRPr>
            </a:p>
          </p:txBody>
        </p:sp>
        <p:sp>
          <p:nvSpPr>
            <p:cNvPr id="32" name="正方形/長方形 31">
              <a:extLst>
                <a:ext uri="{FF2B5EF4-FFF2-40B4-BE49-F238E27FC236}">
                  <a16:creationId xmlns:a16="http://schemas.microsoft.com/office/drawing/2014/main" id="{280BAB6E-E60E-67F3-B763-36F1F0CC01BE}"/>
                </a:ext>
              </a:extLst>
            </p:cNvPr>
            <p:cNvSpPr/>
            <p:nvPr/>
          </p:nvSpPr>
          <p:spPr>
            <a:xfrm>
              <a:off x="51093" y="5848555"/>
              <a:ext cx="13065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tx1"/>
                </a:solidFill>
              </a:endParaRPr>
            </a:p>
          </p:txBody>
        </p:sp>
        <p:sp>
          <p:nvSpPr>
            <p:cNvPr id="40" name="正方形/長方形 39">
              <a:extLst>
                <a:ext uri="{FF2B5EF4-FFF2-40B4-BE49-F238E27FC236}">
                  <a16:creationId xmlns:a16="http://schemas.microsoft.com/office/drawing/2014/main" id="{7ED3BE47-321B-ECDA-4D9E-6718ACBB76FD}"/>
                </a:ext>
              </a:extLst>
            </p:cNvPr>
            <p:cNvSpPr/>
            <p:nvPr/>
          </p:nvSpPr>
          <p:spPr>
            <a:xfrm>
              <a:off x="4172093" y="5356068"/>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えん</a:t>
              </a:r>
              <a:endParaRPr kumimoji="1" lang="ja-JP" altLang="en-US" sz="1400" dirty="0">
                <a:solidFill>
                  <a:schemeClr val="tx1"/>
                </a:solidFill>
              </a:endParaRPr>
            </a:p>
          </p:txBody>
        </p:sp>
        <p:sp>
          <p:nvSpPr>
            <p:cNvPr id="41" name="正方形/長方形 40">
              <a:extLst>
                <a:ext uri="{FF2B5EF4-FFF2-40B4-BE49-F238E27FC236}">
                  <a16:creationId xmlns:a16="http://schemas.microsoft.com/office/drawing/2014/main" id="{A8E9FED2-77A5-C3CE-E2E6-C970F6AE0A8B}"/>
                </a:ext>
              </a:extLst>
            </p:cNvPr>
            <p:cNvSpPr/>
            <p:nvPr/>
          </p:nvSpPr>
          <p:spPr>
            <a:xfrm>
              <a:off x="5260946" y="5348476"/>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1400" dirty="0">
                <a:solidFill>
                  <a:schemeClr val="tx1"/>
                </a:solidFill>
              </a:endParaRPr>
            </a:p>
          </p:txBody>
        </p:sp>
        <p:sp>
          <p:nvSpPr>
            <p:cNvPr id="65" name="正方形/長方形 64">
              <a:extLst>
                <a:ext uri="{FF2B5EF4-FFF2-40B4-BE49-F238E27FC236}">
                  <a16:creationId xmlns:a16="http://schemas.microsoft.com/office/drawing/2014/main" id="{3E4D299D-F287-C1F3-8EC8-9159DCAA55FA}"/>
                </a:ext>
              </a:extLst>
            </p:cNvPr>
            <p:cNvSpPr/>
            <p:nvPr/>
          </p:nvSpPr>
          <p:spPr>
            <a:xfrm>
              <a:off x="6001337" y="5318104"/>
              <a:ext cx="61039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1400" dirty="0">
                <a:solidFill>
                  <a:schemeClr val="tx1"/>
                </a:solidFill>
              </a:endParaRPr>
            </a:p>
          </p:txBody>
        </p:sp>
      </p:grpSp>
      <p:sp>
        <p:nvSpPr>
          <p:cNvPr id="66" name="正方形/長方形 65">
            <a:extLst>
              <a:ext uri="{FF2B5EF4-FFF2-40B4-BE49-F238E27FC236}">
                <a16:creationId xmlns:a16="http://schemas.microsoft.com/office/drawing/2014/main" id="{D212EF1E-F95F-D7E2-2232-9B0016A6162E}"/>
              </a:ext>
            </a:extLst>
          </p:cNvPr>
          <p:cNvSpPr/>
          <p:nvPr/>
        </p:nvSpPr>
        <p:spPr>
          <a:xfrm>
            <a:off x="226323" y="6384255"/>
            <a:ext cx="737439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700" dirty="0">
                <a:solidFill>
                  <a:schemeClr val="tx1"/>
                </a:solidFill>
                <a:latin typeface="BIZ UDPゴシック" panose="020B0400000000000000" pitchFamily="50" charset="-128"/>
                <a:ea typeface="BIZ UDPゴシック" panose="020B0400000000000000" pitchFamily="50" charset="-128"/>
              </a:rPr>
              <a:t>ほけんりょう　　　あつ　　　　　ほけんきん　　　きゅうふきんなど　　ていきょう　　　　　ばあい　　　　きぼなど　　　　　　　　　ほけんぎょう　　　めんきょ　 とうろく　　　ひつよう</a:t>
            </a:r>
            <a:endParaRPr kumimoji="1" lang="ja-JP" altLang="en-US" sz="900" dirty="0">
              <a:solidFill>
                <a:schemeClr val="tx1"/>
              </a:solidFill>
            </a:endParaRPr>
          </a:p>
        </p:txBody>
      </p:sp>
      <p:sp>
        <p:nvSpPr>
          <p:cNvPr id="67" name="正方形/長方形 66">
            <a:extLst>
              <a:ext uri="{FF2B5EF4-FFF2-40B4-BE49-F238E27FC236}">
                <a16:creationId xmlns:a16="http://schemas.microsoft.com/office/drawing/2014/main" id="{6C17A912-6A4A-B813-EAB1-B1F22D3ABA45}"/>
              </a:ext>
            </a:extLst>
          </p:cNvPr>
          <p:cNvSpPr/>
          <p:nvPr/>
        </p:nvSpPr>
        <p:spPr>
          <a:xfrm>
            <a:off x="6761036" y="2860053"/>
            <a:ext cx="8396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にん</a:t>
            </a:r>
            <a:endParaRPr kumimoji="1" lang="ja-JP" altLang="en-US" sz="900" dirty="0">
              <a:solidFill>
                <a:schemeClr val="tx1"/>
              </a:solidFill>
            </a:endParaRPr>
          </a:p>
        </p:txBody>
      </p:sp>
    </p:spTree>
    <p:extLst>
      <p:ext uri="{BB962C8B-B14F-4D97-AF65-F5344CB8AC3E}">
        <p14:creationId xmlns:p14="http://schemas.microsoft.com/office/powerpoint/2010/main" val="4179641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7"/>
                                        </p:tgtEl>
                                        <p:attrNameLst>
                                          <p:attrName>style.visibility</p:attrName>
                                        </p:attrNameLst>
                                      </p:cBhvr>
                                      <p:to>
                                        <p:strVal val="visible"/>
                                      </p:to>
                                    </p:set>
                                    <p:animEffect transition="in" filter="fade">
                                      <p:cBhvr>
                                        <p:cTn id="13" dur="500"/>
                                        <p:tgtEl>
                                          <p:spTgt spid="67"/>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fade">
                                      <p:cBhvr>
                                        <p:cTn id="18" dur="500"/>
                                        <p:tgtEl>
                                          <p:spTgt spid="22"/>
                                        </p:tgtEl>
                                      </p:cBhvr>
                                    </p:animEffect>
                                  </p:childTnLst>
                                </p:cTn>
                              </p:par>
                              <p:par>
                                <p:cTn id="19" presetID="10" presetClass="entr" presetSubtype="0" fill="hold"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par>
                                <p:cTn id="25" presetID="10" presetClass="entr" presetSubtype="0" fill="hold"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par>
                                <p:cTn id="28" presetID="10" presetClass="entr" presetSubtype="0" fill="hold" nodeType="withEffect">
                                  <p:stCondLst>
                                    <p:cond delay="0"/>
                                  </p:stCondLst>
                                  <p:childTnLst>
                                    <p:set>
                                      <p:cBhvr>
                                        <p:cTn id="29" dur="1" fill="hold">
                                          <p:stCondLst>
                                            <p:cond delay="0"/>
                                          </p:stCondLst>
                                        </p:cTn>
                                        <p:tgtEl>
                                          <p:spTgt spid="48"/>
                                        </p:tgtEl>
                                        <p:attrNameLst>
                                          <p:attrName>style.visibility</p:attrName>
                                        </p:attrNameLst>
                                      </p:cBhvr>
                                      <p:to>
                                        <p:strVal val="visible"/>
                                      </p:to>
                                    </p:set>
                                    <p:animEffect transition="in" filter="fade">
                                      <p:cBhvr>
                                        <p:cTn id="30" dur="500"/>
                                        <p:tgtEl>
                                          <p:spTgt spid="48"/>
                                        </p:tgtEl>
                                      </p:cBhvr>
                                    </p:animEffect>
                                  </p:childTnLst>
                                </p:cTn>
                              </p:par>
                              <p:par>
                                <p:cTn id="31" presetID="10"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animEffect transition="in" filter="fade">
                                      <p:cBhvr>
                                        <p:cTn id="33" dur="500"/>
                                        <p:tgtEl>
                                          <p:spTgt spid="57"/>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500"/>
                                        <p:tgtEl>
                                          <p:spTgt spid="7"/>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64"/>
                                        </p:tgtEl>
                                        <p:attrNameLst>
                                          <p:attrName>style.visibility</p:attrName>
                                        </p:attrNameLst>
                                      </p:cBhvr>
                                      <p:to>
                                        <p:strVal val="visible"/>
                                      </p:to>
                                    </p:set>
                                    <p:animEffect transition="in" filter="fade">
                                      <p:cBhvr>
                                        <p:cTn id="41" dur="500"/>
                                        <p:tgtEl>
                                          <p:spTgt spid="64"/>
                                        </p:tgtEl>
                                      </p:cBhvr>
                                    </p:animEffect>
                                  </p:childTnLst>
                                </p:cTn>
                              </p:par>
                              <p:par>
                                <p:cTn id="42" presetID="10" presetClass="entr" presetSubtype="0"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64" grpId="0"/>
      <p:bldP spid="66" grpId="0"/>
      <p:bldP spid="6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22912"/>
            <a:ext cx="8547100" cy="830997"/>
          </a:xfrm>
          <a:prstGeom prst="rect">
            <a:avLst/>
          </a:prstGeom>
          <a:noFill/>
        </p:spPr>
        <p:txBody>
          <a:bodyPr wrap="square" rtlCol="0">
            <a:spAutoFit/>
          </a:bodyPr>
          <a:lstStyle/>
          <a:p>
            <a:pPr algn="ct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4-</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③</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 </a:t>
            </a:r>
            <a:r>
              <a:rPr lang="ja-JP" altLang="en-US"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生命保険って何</a:t>
            </a:r>
            <a:r>
              <a:rPr lang="en-US" altLang="ja-JP" sz="4800" b="1" dirty="0">
                <a:solidFill>
                  <a:schemeClr val="tx2">
                    <a:lumMod val="75000"/>
                  </a:schemeClr>
                </a:solidFill>
                <a:latin typeface="Meiryo UI" panose="020B0604030504040204" pitchFamily="50" charset="-128"/>
                <a:ea typeface="Meiryo UI" panose="020B0604030504040204" pitchFamily="50" charset="-128"/>
                <a:cs typeface="ヒラギノ角ゴ Std W8"/>
              </a:rPr>
              <a:t>?</a:t>
            </a:r>
          </a:p>
        </p:txBody>
      </p:sp>
      <p:sp>
        <p:nvSpPr>
          <p:cNvPr id="2" name="スライド番号プレースホルダー 1">
            <a:extLst>
              <a:ext uri="{FF2B5EF4-FFF2-40B4-BE49-F238E27FC236}">
                <a16:creationId xmlns:a16="http://schemas.microsoft.com/office/drawing/2014/main" id="{19D290C4-B4A9-476D-8B8C-4FD22FEF4438}"/>
              </a:ext>
            </a:extLst>
          </p:cNvPr>
          <p:cNvSpPr>
            <a:spLocks noGrp="1"/>
          </p:cNvSpPr>
          <p:nvPr>
            <p:ph type="sldNum" sz="quarter" idx="12"/>
          </p:nvPr>
        </p:nvSpPr>
        <p:spPr/>
        <p:txBody>
          <a:bodyPr/>
          <a:lstStyle/>
          <a:p>
            <a:fld id="{E1D7E502-7D6F-49F2-8D91-33EB17385912}" type="slidenum">
              <a:rPr lang="ja-JP" altLang="en-US" smtClean="0"/>
              <a:pPr/>
              <a:t>41</a:t>
            </a:fld>
            <a:endParaRPr lang="ja-JP" altLang="en-US" dirty="0"/>
          </a:p>
        </p:txBody>
      </p:sp>
      <p:sp>
        <p:nvSpPr>
          <p:cNvPr id="3" name="正方形/長方形 2">
            <a:extLst>
              <a:ext uri="{FF2B5EF4-FFF2-40B4-BE49-F238E27FC236}">
                <a16:creationId xmlns:a16="http://schemas.microsoft.com/office/drawing/2014/main" id="{BAC6873A-F234-464E-4B5D-8615EBFFF6BB}"/>
              </a:ext>
            </a:extLst>
          </p:cNvPr>
          <p:cNvSpPr/>
          <p:nvPr/>
        </p:nvSpPr>
        <p:spPr bwMode="gray">
          <a:xfrm>
            <a:off x="3028553" y="2731246"/>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せいめいほけん</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
        <p:nvSpPr>
          <p:cNvPr id="4" name="正方形/長方形 3">
            <a:extLst>
              <a:ext uri="{FF2B5EF4-FFF2-40B4-BE49-F238E27FC236}">
                <a16:creationId xmlns:a16="http://schemas.microsoft.com/office/drawing/2014/main" id="{BE44F422-FD9D-B134-5F1B-A1359B22666B}"/>
              </a:ext>
            </a:extLst>
          </p:cNvPr>
          <p:cNvSpPr/>
          <p:nvPr/>
        </p:nvSpPr>
        <p:spPr bwMode="gray">
          <a:xfrm>
            <a:off x="5471148" y="2731246"/>
            <a:ext cx="2969448" cy="400110"/>
          </a:xfrm>
          <a:prstGeom prst="rect">
            <a:avLst/>
          </a:prstGeom>
        </p:spPr>
        <p:txBody>
          <a:bodyPr wrap="square">
            <a:spAutoFit/>
          </a:bodyPr>
          <a:lstStyle/>
          <a:p>
            <a:pPr algn="ctr">
              <a:spcBef>
                <a:spcPct val="50000"/>
              </a:spcBef>
              <a:defRPr/>
            </a:pPr>
            <a:r>
              <a:rPr lang="ja-JP" altLang="en-US"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rPr>
              <a:t>なに</a:t>
            </a:r>
            <a:endParaRPr lang="en-US" altLang="ja-JP" sz="2000" b="1" dirty="0">
              <a:ln w="18415" cmpd="sng">
                <a:noFill/>
                <a:prstDash val="solid"/>
              </a:ln>
              <a:solidFill>
                <a:schemeClr val="tx2">
                  <a:lumMod val="75000"/>
                </a:schemeClr>
              </a:solidFill>
              <a:latin typeface="Meiryo UI" panose="020B0604030504040204" pitchFamily="50" charset="-128"/>
              <a:ea typeface="Meiryo UI" panose="020B0604030504040204" pitchFamily="50" charset="-128"/>
              <a:cs typeface="ヒラギノ角ゴ Std W8"/>
            </a:endParaRPr>
          </a:p>
        </p:txBody>
      </p:sp>
    </p:spTree>
    <p:extLst>
      <p:ext uri="{BB962C8B-B14F-4D97-AF65-F5344CB8AC3E}">
        <p14:creationId xmlns:p14="http://schemas.microsoft.com/office/powerpoint/2010/main" val="22412496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bwMode="white">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生命保険と損害保険</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角丸四角形 3"/>
          <p:cNvSpPr/>
          <p:nvPr/>
        </p:nvSpPr>
        <p:spPr>
          <a:xfrm>
            <a:off x="1797050" y="914399"/>
            <a:ext cx="3420000" cy="5419725"/>
          </a:xfrm>
          <a:prstGeom prst="roundRect">
            <a:avLst>
              <a:gd name="adj" fmla="val 3812"/>
            </a:avLst>
          </a:prstGeom>
          <a:solidFill>
            <a:srgbClr val="DBEFE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7" name="角丸四角形 6"/>
          <p:cNvSpPr/>
          <p:nvPr/>
        </p:nvSpPr>
        <p:spPr>
          <a:xfrm>
            <a:off x="5295900" y="914399"/>
            <a:ext cx="3420000" cy="5419725"/>
          </a:xfrm>
          <a:prstGeom prst="roundRect">
            <a:avLst>
              <a:gd name="adj" fmla="val 3409"/>
            </a:avLst>
          </a:prstGeom>
          <a:solidFill>
            <a:srgbClr val="E5F2D1"/>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1545519161"/>
              </p:ext>
            </p:extLst>
          </p:nvPr>
        </p:nvGraphicFramePr>
        <p:xfrm>
          <a:off x="431799" y="865200"/>
          <a:ext cx="8364535" cy="5844239"/>
        </p:xfrm>
        <a:graphic>
          <a:graphicData uri="http://schemas.openxmlformats.org/drawingml/2006/table">
            <a:tbl>
              <a:tblPr firstRow="1" bandRow="1">
                <a:tableStyleId>{2D5ABB26-0587-4C30-8999-92F81FD0307C}</a:tableStyleId>
              </a:tblPr>
              <a:tblGrid>
                <a:gridCol w="1286669">
                  <a:extLst>
                    <a:ext uri="{9D8B030D-6E8A-4147-A177-3AD203B41FA5}">
                      <a16:colId xmlns:a16="http://schemas.microsoft.com/office/drawing/2014/main" val="20000"/>
                    </a:ext>
                  </a:extLst>
                </a:gridCol>
                <a:gridCol w="3670662">
                  <a:extLst>
                    <a:ext uri="{9D8B030D-6E8A-4147-A177-3AD203B41FA5}">
                      <a16:colId xmlns:a16="http://schemas.microsoft.com/office/drawing/2014/main" val="20001"/>
                    </a:ext>
                  </a:extLst>
                </a:gridCol>
                <a:gridCol w="3407204">
                  <a:extLst>
                    <a:ext uri="{9D8B030D-6E8A-4147-A177-3AD203B41FA5}">
                      <a16:colId xmlns:a16="http://schemas.microsoft.com/office/drawing/2014/main" val="20002"/>
                    </a:ext>
                  </a:extLst>
                </a:gridCol>
              </a:tblGrid>
              <a:tr h="622301">
                <a:tc>
                  <a:txBody>
                    <a:bodyPr/>
                    <a:lstStyle/>
                    <a:p>
                      <a:pPr algn="ctr"/>
                      <a:endParaRPr kumimoji="1" lang="ja-JP" altLang="en-US" sz="1800" b="1" i="0" dirty="0">
                        <a:latin typeface="Meiryo UI" panose="020B0604030504040204" pitchFamily="50" charset="-128"/>
                        <a:ea typeface="Meiryo UI" panose="020B0604030504040204" pitchFamily="50" charset="-128"/>
                        <a:cs typeface="ヒラギノ角ゴ Pro W6"/>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5">
                              <a:lumMod val="50000"/>
                            </a:schemeClr>
                          </a:solidFill>
                          <a:latin typeface="Meiryo UI" panose="020B0604030504040204" pitchFamily="50" charset="-128"/>
                          <a:ea typeface="Meiryo UI" panose="020B0604030504040204" pitchFamily="50" charset="-128"/>
                          <a:cs typeface="ヒラギノ角ゴ Pro W6"/>
                        </a:rPr>
                        <a:t>生命保険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4000" b="1" i="0" dirty="0">
                          <a:solidFill>
                            <a:schemeClr val="accent3">
                              <a:lumMod val="50000"/>
                            </a:schemeClr>
                          </a:solidFill>
                          <a:latin typeface="Meiryo UI" panose="020B0604030504040204" pitchFamily="50" charset="-128"/>
                          <a:ea typeface="Meiryo UI" panose="020B0604030504040204" pitchFamily="50" charset="-128"/>
                          <a:cs typeface="ヒラギノ角ゴ Pro W6"/>
                        </a:rPr>
                        <a:t>損害保険</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677796">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対象</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1607519">
                <a:tc>
                  <a:txBody>
                    <a:bodyPr/>
                    <a:lstStyle/>
                    <a:p>
                      <a:pPr algn="ctr"/>
                      <a:r>
                        <a:rPr kumimoji="1" lang="ja-JP" altLang="en-US" sz="28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受取額</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あらかじめ約束した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金額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2800" b="1" i="0" dirty="0">
                          <a:latin typeface="Meiryo UI" panose="020B0604030504040204" pitchFamily="50" charset="-128"/>
                          <a:ea typeface="Meiryo UI" panose="020B0604030504040204" pitchFamily="50" charset="-128"/>
                          <a:cs typeface="ヒラギノ角ゴ Pro W6"/>
                        </a:rPr>
                        <a:t>事故により発生した</a:t>
                      </a:r>
                    </a:p>
                    <a:p>
                      <a:pPr algn="ctr"/>
                      <a:r>
                        <a:rPr kumimoji="1" lang="ja-JP" altLang="en-US" sz="2800" b="1" i="0" dirty="0">
                          <a:latin typeface="Meiryo UI" panose="020B0604030504040204" pitchFamily="50" charset="-128"/>
                          <a:ea typeface="Meiryo UI" panose="020B0604030504040204" pitchFamily="50" charset="-128"/>
                          <a:cs typeface="ヒラギノ角ゴ Pro W6"/>
                        </a:rPr>
                        <a:t>損害額</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894740">
                <a:tc>
                  <a:txBody>
                    <a:bodyPr/>
                    <a:lstStyle/>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備えられる</a:t>
                      </a:r>
                      <a:endParaRPr kumimoji="1" lang="en-US" altLang="ja-JP"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endParaRPr>
                    </a:p>
                    <a:p>
                      <a:pPr algn="ctr"/>
                      <a:r>
                        <a:rPr kumimoji="1" lang="ja-JP" altLang="en-US" sz="2000" b="1" i="0" dirty="0">
                          <a:solidFill>
                            <a:schemeClr val="tx1">
                              <a:lumMod val="65000"/>
                              <a:lumOff val="35000"/>
                            </a:schemeClr>
                          </a:solidFill>
                          <a:latin typeface="Meiryo UI" panose="020B0604030504040204" pitchFamily="50" charset="-128"/>
                          <a:ea typeface="Meiryo UI" panose="020B0604030504040204" pitchFamily="50" charset="-128"/>
                          <a:cs typeface="ヒラギノ角ゴ Pro W6"/>
                        </a:rPr>
                        <a:t>リスク</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死亡</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病気・ケガ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老後</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21596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介護　　　　　　　　　</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000" b="1" i="0" dirty="0">
                        <a:latin typeface="Meiryo UI" panose="020B0604030504040204" pitchFamily="50" charset="-128"/>
                        <a:ea typeface="Meiryo UI" panose="020B0604030504040204" pitchFamily="50" charset="-128"/>
                        <a:cs typeface="ヒラギノ角ゴ Pro W6"/>
                      </a:endParaRPr>
                    </a:p>
                    <a:p>
                      <a:endParaRPr kumimoji="1" lang="en-US" altLang="ja-JP" sz="2000" b="1" i="0" dirty="0">
                        <a:latin typeface="Meiryo UI" panose="020B0604030504040204" pitchFamily="50" charset="-128"/>
                        <a:ea typeface="Meiryo UI" panose="020B0604030504040204" pitchFamily="50" charset="-128"/>
                        <a:cs typeface="ヒラギノ角ゴ Pro W6"/>
                      </a:endParaRPr>
                    </a:p>
                    <a:p>
                      <a:r>
                        <a:rPr kumimoji="1" lang="ja-JP" altLang="en-US" sz="2000" b="1" i="0" dirty="0">
                          <a:latin typeface="Meiryo UI" panose="020B0604030504040204" pitchFamily="50" charset="-128"/>
                          <a:ea typeface="Meiryo UI" panose="020B0604030504040204" pitchFamily="50" charset="-128"/>
                          <a:cs typeface="ヒラギノ角ゴ Pro W6"/>
                        </a:rPr>
                        <a:t>　　　　　　　　　　　　　　　  </a:t>
                      </a:r>
                    </a:p>
                  </a:txBody>
                  <a:tcPr marL="252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交通事故</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火事</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台風や地震</a:t>
                      </a:r>
                      <a:endParaRPr kumimoji="1" lang="en-US" altLang="ja-JP" sz="2800" b="1" i="0" dirty="0">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2800" b="1" i="0" dirty="0">
                          <a:solidFill>
                            <a:srgbClr val="4F6228"/>
                          </a:solidFill>
                          <a:latin typeface="Meiryo UI" panose="020B0604030504040204" pitchFamily="50" charset="-128"/>
                          <a:ea typeface="Meiryo UI" panose="020B0604030504040204" pitchFamily="50" charset="-128"/>
                          <a:cs typeface="ヒラギノ角ゴ Pro W6"/>
                        </a:rPr>
                        <a:t>●</a:t>
                      </a:r>
                      <a:r>
                        <a:rPr kumimoji="1" lang="ja-JP" altLang="en-US" sz="2800" b="1" i="0" dirty="0">
                          <a:latin typeface="Meiryo UI" panose="020B0604030504040204" pitchFamily="50" charset="-128"/>
                          <a:ea typeface="Meiryo UI" panose="020B0604030504040204" pitchFamily="50" charset="-128"/>
                          <a:cs typeface="ヒラギノ角ゴ Pro W6"/>
                        </a:rPr>
                        <a:t>ケガ</a:t>
                      </a:r>
                      <a:endParaRPr kumimoji="1" lang="en-US" altLang="ja-JP" sz="2800" b="1" i="0" dirty="0">
                        <a:latin typeface="Meiryo UI" panose="020B0604030504040204" pitchFamily="50" charset="-128"/>
                        <a:ea typeface="Meiryo UI" panose="020B0604030504040204" pitchFamily="50" charset="-128"/>
                        <a:cs typeface="ヒラギノ角ゴ Pro W6"/>
                      </a:endParaRPr>
                    </a:p>
                    <a:p>
                      <a:r>
                        <a:rPr kumimoji="1" lang="ja-JP" altLang="en-US" sz="2800" b="1" i="0" dirty="0">
                          <a:latin typeface="Meiryo UI" panose="020B0604030504040204" pitchFamily="50" charset="-128"/>
                          <a:ea typeface="Meiryo UI" panose="020B0604030504040204" pitchFamily="50" charset="-128"/>
                          <a:cs typeface="ヒラギノ角ゴ Pro W6"/>
                        </a:rPr>
                        <a:t>　　　　　</a:t>
                      </a:r>
                      <a:r>
                        <a:rPr kumimoji="1" lang="ja-JP" altLang="en-US" sz="2000" b="1" i="0" dirty="0">
                          <a:latin typeface="Meiryo UI" panose="020B0604030504040204" pitchFamily="50" charset="-128"/>
                          <a:ea typeface="Meiryo UI" panose="020B0604030504040204" pitchFamily="50" charset="-128"/>
                          <a:cs typeface="ヒラギノ角ゴ Pro W6"/>
                        </a:rPr>
                        <a:t>など</a:t>
                      </a:r>
                      <a:endParaRPr kumimoji="1" lang="en-US" altLang="ja-JP" sz="2800" b="1" i="0" dirty="0">
                        <a:latin typeface="Meiryo UI" panose="020B0604030504040204" pitchFamily="50" charset="-128"/>
                        <a:ea typeface="Meiryo UI" panose="020B0604030504040204" pitchFamily="50" charset="-128"/>
                        <a:cs typeface="ヒラギノ角ゴ Pro W6"/>
                      </a:endParaRPr>
                    </a:p>
                  </a:txBody>
                  <a:tcPr marL="72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bl>
          </a:graphicData>
        </a:graphic>
      </p:graphicFrame>
      <p:sp>
        <p:nvSpPr>
          <p:cNvPr id="6" name="角丸四角形 5"/>
          <p:cNvSpPr/>
          <p:nvPr/>
        </p:nvSpPr>
        <p:spPr>
          <a:xfrm>
            <a:off x="411165" y="1517624"/>
            <a:ext cx="8364535" cy="755703"/>
          </a:xfrm>
          <a:prstGeom prst="roundRect">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1" name="角丸四角形 10"/>
          <p:cNvSpPr/>
          <p:nvPr/>
        </p:nvSpPr>
        <p:spPr>
          <a:xfrm>
            <a:off x="411164" y="2425727"/>
            <a:ext cx="8364535" cy="1273148"/>
          </a:xfrm>
          <a:prstGeom prst="roundRect">
            <a:avLst>
              <a:gd name="adj" fmla="val 11430"/>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sp>
        <p:nvSpPr>
          <p:cNvPr id="12" name="角丸四角形 11"/>
          <p:cNvSpPr/>
          <p:nvPr/>
        </p:nvSpPr>
        <p:spPr>
          <a:xfrm>
            <a:off x="411165" y="3845808"/>
            <a:ext cx="8364535" cy="2537516"/>
          </a:xfrm>
          <a:prstGeom prst="roundRect">
            <a:avLst>
              <a:gd name="adj" fmla="val 6915"/>
            </a:avLst>
          </a:prstGeom>
          <a:noFill/>
          <a:ln w="12700" cmpd="sng">
            <a:solidFill>
              <a:schemeClr val="tx1">
                <a:lumMod val="65000"/>
                <a:lumOff val="35000"/>
              </a:schemeClr>
            </a:solidFill>
            <a:prstDash val="sys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b="1">
              <a:latin typeface="Meiryo UI" panose="020B0604030504040204" pitchFamily="50" charset="-128"/>
              <a:ea typeface="Meiryo UI" panose="020B0604030504040204" pitchFamily="50" charset="-128"/>
            </a:endParaRPr>
          </a:p>
        </p:txBody>
      </p:sp>
      <p:pic>
        <p:nvPicPr>
          <p:cNvPr id="3" name="図 2" descr="ウィンドウ, マグカップ, 挿絵 が含まれている画像&#10;&#10;自動的に生成された説明">
            <a:extLst>
              <a:ext uri="{FF2B5EF4-FFF2-40B4-BE49-F238E27FC236}">
                <a16:creationId xmlns:a16="http://schemas.microsoft.com/office/drawing/2014/main" id="{21EEB853-4BDB-40D7-ADD8-0C0DFBB4BB1D}"/>
              </a:ext>
            </a:extLst>
          </p:cNvPr>
          <p:cNvPicPr>
            <a:picLocks noChangeAspect="1"/>
          </p:cNvPicPr>
          <p:nvPr/>
        </p:nvPicPr>
        <p:blipFill>
          <a:blip r:embed="rId2"/>
          <a:stretch>
            <a:fillRect/>
          </a:stretch>
        </p:blipFill>
        <p:spPr>
          <a:xfrm>
            <a:off x="3995199" y="4398630"/>
            <a:ext cx="988531" cy="1222074"/>
          </a:xfrm>
          <a:prstGeom prst="rect">
            <a:avLst/>
          </a:prstGeom>
        </p:spPr>
      </p:pic>
      <p:pic>
        <p:nvPicPr>
          <p:cNvPr id="15" name="図 14">
            <a:extLst>
              <a:ext uri="{FF2B5EF4-FFF2-40B4-BE49-F238E27FC236}">
                <a16:creationId xmlns:a16="http://schemas.microsoft.com/office/drawing/2014/main" id="{5849F068-6124-45C5-942D-F069BA4890EE}"/>
              </a:ext>
            </a:extLst>
          </p:cNvPr>
          <p:cNvPicPr>
            <a:picLocks noChangeAspect="1"/>
          </p:cNvPicPr>
          <p:nvPr/>
        </p:nvPicPr>
        <p:blipFill>
          <a:blip r:embed="rId3"/>
          <a:stretch>
            <a:fillRect/>
          </a:stretch>
        </p:blipFill>
        <p:spPr>
          <a:xfrm>
            <a:off x="7496175" y="5271356"/>
            <a:ext cx="1081770" cy="914594"/>
          </a:xfrm>
          <a:prstGeom prst="rect">
            <a:avLst/>
          </a:prstGeom>
        </p:spPr>
      </p:pic>
      <p:sp>
        <p:nvSpPr>
          <p:cNvPr id="2" name="テキスト ボックス 1">
            <a:extLst>
              <a:ext uri="{FF2B5EF4-FFF2-40B4-BE49-F238E27FC236}">
                <a16:creationId xmlns:a16="http://schemas.microsoft.com/office/drawing/2014/main" id="{92B220EA-4B80-45F3-A7AB-515EED1C6C74}"/>
              </a:ext>
            </a:extLst>
          </p:cNvPr>
          <p:cNvSpPr txBox="1"/>
          <p:nvPr/>
        </p:nvSpPr>
        <p:spPr>
          <a:xfrm>
            <a:off x="3223674" y="1565441"/>
            <a:ext cx="1543050" cy="707886"/>
          </a:xfrm>
          <a:prstGeom prst="rect">
            <a:avLst/>
          </a:prstGeom>
          <a:noFill/>
        </p:spPr>
        <p:txBody>
          <a:bodyPr wrap="square" rtlCol="0">
            <a:spAutoFit/>
          </a:bodyPr>
          <a:lstStyle/>
          <a:p>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人</a:t>
            </a:r>
            <a:endParaRPr kumimoji="1" lang="ja-JP" altLang="en-US" sz="4000" dirty="0"/>
          </a:p>
        </p:txBody>
      </p:sp>
      <p:sp>
        <p:nvSpPr>
          <p:cNvPr id="16" name="テキスト ボックス 15">
            <a:extLst>
              <a:ext uri="{FF2B5EF4-FFF2-40B4-BE49-F238E27FC236}">
                <a16:creationId xmlns:a16="http://schemas.microsoft.com/office/drawing/2014/main" id="{D56503D4-3217-4F23-8884-3DBC5993FAB6}"/>
              </a:ext>
            </a:extLst>
          </p:cNvPr>
          <p:cNvSpPr txBox="1"/>
          <p:nvPr/>
        </p:nvSpPr>
        <p:spPr>
          <a:xfrm>
            <a:off x="6314799" y="1541532"/>
            <a:ext cx="1543050" cy="707886"/>
          </a:xfrm>
          <a:prstGeom prst="rect">
            <a:avLst/>
          </a:prstGeom>
          <a:noFill/>
        </p:spPr>
        <p:txBody>
          <a:bodyPr wrap="square" rtlCol="0">
            <a:spAutoFit/>
          </a:bodyPr>
          <a:lstStyle/>
          <a:p>
            <a:pPr algn="ctr"/>
            <a:r>
              <a:rPr kumimoji="1" lang="ja-JP" altLang="en-US" sz="4000" b="1" i="0" dirty="0">
                <a:solidFill>
                  <a:srgbClr val="FF0000"/>
                </a:solidFill>
                <a:latin typeface="Meiryo UI" panose="020B0604030504040204" pitchFamily="50" charset="-128"/>
                <a:ea typeface="Meiryo UI" panose="020B0604030504040204" pitchFamily="50" charset="-128"/>
                <a:cs typeface="ヒラギノ角ゴ Pro W6"/>
              </a:rPr>
              <a:t>モノ</a:t>
            </a:r>
          </a:p>
        </p:txBody>
      </p:sp>
      <p:sp>
        <p:nvSpPr>
          <p:cNvPr id="8" name="スライド番号プレースホルダー 7">
            <a:extLst>
              <a:ext uri="{FF2B5EF4-FFF2-40B4-BE49-F238E27FC236}">
                <a16:creationId xmlns:a16="http://schemas.microsoft.com/office/drawing/2014/main" id="{B873BA46-4268-49F1-AE58-3AE47DD22972}"/>
              </a:ext>
            </a:extLst>
          </p:cNvPr>
          <p:cNvSpPr>
            <a:spLocks noGrp="1"/>
          </p:cNvSpPr>
          <p:nvPr>
            <p:ph type="sldNum" sz="quarter" idx="12"/>
          </p:nvPr>
        </p:nvSpPr>
        <p:spPr/>
        <p:txBody>
          <a:bodyPr/>
          <a:lstStyle/>
          <a:p>
            <a:fld id="{E1D7E502-7D6F-49F2-8D91-33EB17385912}" type="slidenum">
              <a:rPr lang="ja-JP" altLang="en-US" smtClean="0"/>
              <a:pPr/>
              <a:t>42</a:t>
            </a:fld>
            <a:endParaRPr lang="ja-JP" altLang="en-US" dirty="0"/>
          </a:p>
        </p:txBody>
      </p:sp>
      <p:sp>
        <p:nvSpPr>
          <p:cNvPr id="9" name="正方形/長方形 8">
            <a:extLst>
              <a:ext uri="{FF2B5EF4-FFF2-40B4-BE49-F238E27FC236}">
                <a16:creationId xmlns:a16="http://schemas.microsoft.com/office/drawing/2014/main" id="{38B3214C-F496-1D49-829E-A94AFAC54E35}"/>
              </a:ext>
            </a:extLst>
          </p:cNvPr>
          <p:cNvSpPr/>
          <p:nvPr/>
        </p:nvSpPr>
        <p:spPr>
          <a:xfrm>
            <a:off x="580002"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14" name="正方形/長方形 13">
            <a:extLst>
              <a:ext uri="{FF2B5EF4-FFF2-40B4-BE49-F238E27FC236}">
                <a16:creationId xmlns:a16="http://schemas.microsoft.com/office/drawing/2014/main" id="{F310B57C-D46A-A42A-87DF-93B472511C44}"/>
              </a:ext>
            </a:extLst>
          </p:cNvPr>
          <p:cNvSpPr/>
          <p:nvPr/>
        </p:nvSpPr>
        <p:spPr>
          <a:xfrm>
            <a:off x="2522175" y="-7189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そんがい</a:t>
            </a:r>
            <a:r>
              <a:rPr kumimoji="1" lang="ja-JP" altLang="en-US" sz="1100" dirty="0">
                <a:solidFill>
                  <a:schemeClr val="bg1"/>
                </a:solidFill>
                <a:latin typeface="BIZ UDPゴシック" panose="020B0400000000000000" pitchFamily="50" charset="-128"/>
                <a:ea typeface="BIZ UDPゴシック" panose="020B0400000000000000" pitchFamily="50" charset="-128"/>
              </a:rPr>
              <a:t>ほけん</a:t>
            </a:r>
            <a:endParaRPr kumimoji="1" lang="ja-JP" altLang="en-US" sz="1400" dirty="0">
              <a:solidFill>
                <a:schemeClr val="bg1"/>
              </a:solidFill>
            </a:endParaRPr>
          </a:p>
        </p:txBody>
      </p:sp>
      <p:sp>
        <p:nvSpPr>
          <p:cNvPr id="17" name="正方形/長方形 16">
            <a:extLst>
              <a:ext uri="{FF2B5EF4-FFF2-40B4-BE49-F238E27FC236}">
                <a16:creationId xmlns:a16="http://schemas.microsoft.com/office/drawing/2014/main" id="{9A19E6FF-DB4E-B41B-0E4E-CB9C6752961B}"/>
              </a:ext>
            </a:extLst>
          </p:cNvPr>
          <p:cNvSpPr/>
          <p:nvPr/>
        </p:nvSpPr>
        <p:spPr>
          <a:xfrm>
            <a:off x="630893" y="1483354"/>
            <a:ext cx="88964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たいしょう</a:t>
            </a:r>
            <a:endParaRPr kumimoji="1" lang="ja-JP" altLang="en-US" sz="900" dirty="0">
              <a:solidFill>
                <a:schemeClr val="tx1"/>
              </a:solidFill>
            </a:endParaRPr>
          </a:p>
        </p:txBody>
      </p:sp>
      <p:sp>
        <p:nvSpPr>
          <p:cNvPr id="18" name="正方形/長方形 17">
            <a:extLst>
              <a:ext uri="{FF2B5EF4-FFF2-40B4-BE49-F238E27FC236}">
                <a16:creationId xmlns:a16="http://schemas.microsoft.com/office/drawing/2014/main" id="{C9D1CD20-E9CA-E619-36F1-E8BDEBB70771}"/>
              </a:ext>
            </a:extLst>
          </p:cNvPr>
          <p:cNvSpPr/>
          <p:nvPr/>
        </p:nvSpPr>
        <p:spPr>
          <a:xfrm>
            <a:off x="580002" y="2648810"/>
            <a:ext cx="101618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うけとりがく</a:t>
            </a:r>
            <a:endParaRPr kumimoji="1" lang="ja-JP" altLang="en-US" sz="900" dirty="0">
              <a:solidFill>
                <a:schemeClr val="tx1"/>
              </a:solidFill>
            </a:endParaRPr>
          </a:p>
        </p:txBody>
      </p:sp>
      <p:sp>
        <p:nvSpPr>
          <p:cNvPr id="19" name="正方形/長方形 18">
            <a:extLst>
              <a:ext uri="{FF2B5EF4-FFF2-40B4-BE49-F238E27FC236}">
                <a16:creationId xmlns:a16="http://schemas.microsoft.com/office/drawing/2014/main" id="{CDD8F6F0-8E52-F0BC-7465-7C981AD82E42}"/>
              </a:ext>
            </a:extLst>
          </p:cNvPr>
          <p:cNvSpPr/>
          <p:nvPr/>
        </p:nvSpPr>
        <p:spPr>
          <a:xfrm>
            <a:off x="428100" y="4773174"/>
            <a:ext cx="48797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そな</a:t>
            </a:r>
            <a:endParaRPr kumimoji="1" lang="ja-JP" altLang="en-US" sz="900" dirty="0">
              <a:solidFill>
                <a:schemeClr val="tx1"/>
              </a:solidFill>
            </a:endParaRPr>
          </a:p>
        </p:txBody>
      </p:sp>
      <p:sp>
        <p:nvSpPr>
          <p:cNvPr id="20" name="正方形/長方形 19">
            <a:extLst>
              <a:ext uri="{FF2B5EF4-FFF2-40B4-BE49-F238E27FC236}">
                <a16:creationId xmlns:a16="http://schemas.microsoft.com/office/drawing/2014/main" id="{E2FEFC6D-68A6-A565-8F8C-6C1014592A27}"/>
              </a:ext>
            </a:extLst>
          </p:cNvPr>
          <p:cNvSpPr/>
          <p:nvPr/>
        </p:nvSpPr>
        <p:spPr>
          <a:xfrm>
            <a:off x="2745760" y="699123"/>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accent1">
                    <a:lumMod val="50000"/>
                  </a:schemeClr>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accent1">
                  <a:lumMod val="50000"/>
                </a:schemeClr>
              </a:solidFill>
            </a:endParaRPr>
          </a:p>
        </p:txBody>
      </p:sp>
      <p:sp>
        <p:nvSpPr>
          <p:cNvPr id="21" name="正方形/長方形 20">
            <a:extLst>
              <a:ext uri="{FF2B5EF4-FFF2-40B4-BE49-F238E27FC236}">
                <a16:creationId xmlns:a16="http://schemas.microsoft.com/office/drawing/2014/main" id="{5072A3CE-90FC-AC37-C1A9-229D68E2F5DF}"/>
              </a:ext>
            </a:extLst>
          </p:cNvPr>
          <p:cNvSpPr/>
          <p:nvPr/>
        </p:nvSpPr>
        <p:spPr>
          <a:xfrm>
            <a:off x="6266152" y="684316"/>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accent3">
                    <a:lumMod val="50000"/>
                  </a:schemeClr>
                </a:solidFill>
                <a:latin typeface="BIZ UDPゴシック" panose="020B0400000000000000" pitchFamily="50" charset="-128"/>
                <a:ea typeface="BIZ UDPゴシック" panose="020B0400000000000000" pitchFamily="50" charset="-128"/>
              </a:rPr>
              <a:t>そんがいほけん</a:t>
            </a:r>
            <a:endParaRPr kumimoji="1" lang="ja-JP" altLang="en-US" sz="1400" dirty="0">
              <a:solidFill>
                <a:schemeClr val="accent3">
                  <a:lumMod val="50000"/>
                </a:schemeClr>
              </a:solidFill>
            </a:endParaRPr>
          </a:p>
        </p:txBody>
      </p:sp>
      <p:sp>
        <p:nvSpPr>
          <p:cNvPr id="22" name="正方形/長方形 21">
            <a:extLst>
              <a:ext uri="{FF2B5EF4-FFF2-40B4-BE49-F238E27FC236}">
                <a16:creationId xmlns:a16="http://schemas.microsoft.com/office/drawing/2014/main" id="{8547770C-5337-D139-E89D-9A4CC71A16DC}"/>
              </a:ext>
            </a:extLst>
          </p:cNvPr>
          <p:cNvSpPr/>
          <p:nvPr/>
        </p:nvSpPr>
        <p:spPr>
          <a:xfrm>
            <a:off x="2773348" y="1432827"/>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ひと</a:t>
            </a:r>
            <a:endParaRPr kumimoji="1" lang="ja-JP" altLang="en-US" sz="1400" dirty="0">
              <a:solidFill>
                <a:srgbClr val="FF0000"/>
              </a:solidFill>
            </a:endParaRPr>
          </a:p>
        </p:txBody>
      </p:sp>
      <p:sp>
        <p:nvSpPr>
          <p:cNvPr id="23" name="正方形/長方形 22">
            <a:extLst>
              <a:ext uri="{FF2B5EF4-FFF2-40B4-BE49-F238E27FC236}">
                <a16:creationId xmlns:a16="http://schemas.microsoft.com/office/drawing/2014/main" id="{AC8DBC2C-7091-1504-6E34-AC631A8C17C4}"/>
              </a:ext>
            </a:extLst>
          </p:cNvPr>
          <p:cNvSpPr/>
          <p:nvPr/>
        </p:nvSpPr>
        <p:spPr>
          <a:xfrm>
            <a:off x="3608499" y="244060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やくそく</a:t>
            </a:r>
            <a:endParaRPr kumimoji="1" lang="ja-JP" altLang="en-US" sz="1050" dirty="0">
              <a:solidFill>
                <a:schemeClr val="tx1"/>
              </a:solidFill>
            </a:endParaRPr>
          </a:p>
        </p:txBody>
      </p:sp>
      <p:sp>
        <p:nvSpPr>
          <p:cNvPr id="24" name="正方形/長方形 23">
            <a:extLst>
              <a:ext uri="{FF2B5EF4-FFF2-40B4-BE49-F238E27FC236}">
                <a16:creationId xmlns:a16="http://schemas.microsoft.com/office/drawing/2014/main" id="{C78FF3AF-FF69-D0F9-E97E-7EEFAE0BB31F}"/>
              </a:ext>
            </a:extLst>
          </p:cNvPr>
          <p:cNvSpPr/>
          <p:nvPr/>
        </p:nvSpPr>
        <p:spPr>
          <a:xfrm>
            <a:off x="3182496" y="289640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きんがく</a:t>
            </a:r>
            <a:endParaRPr kumimoji="1" lang="ja-JP" altLang="en-US" sz="1050" dirty="0">
              <a:solidFill>
                <a:schemeClr val="tx1"/>
              </a:solidFill>
            </a:endParaRPr>
          </a:p>
        </p:txBody>
      </p:sp>
      <p:sp>
        <p:nvSpPr>
          <p:cNvPr id="25" name="正方形/長方形 24">
            <a:extLst>
              <a:ext uri="{FF2B5EF4-FFF2-40B4-BE49-F238E27FC236}">
                <a16:creationId xmlns:a16="http://schemas.microsoft.com/office/drawing/2014/main" id="{A02A4351-26E3-DACA-9780-43BB042D810E}"/>
              </a:ext>
            </a:extLst>
          </p:cNvPr>
          <p:cNvSpPr/>
          <p:nvPr/>
        </p:nvSpPr>
        <p:spPr>
          <a:xfrm>
            <a:off x="5667376" y="244303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じこ</a:t>
            </a:r>
            <a:endParaRPr kumimoji="1" lang="ja-JP" altLang="en-US" sz="1050" dirty="0">
              <a:solidFill>
                <a:schemeClr val="tx1"/>
              </a:solidFill>
            </a:endParaRPr>
          </a:p>
        </p:txBody>
      </p:sp>
      <p:sp>
        <p:nvSpPr>
          <p:cNvPr id="26" name="正方形/長方形 25">
            <a:extLst>
              <a:ext uri="{FF2B5EF4-FFF2-40B4-BE49-F238E27FC236}">
                <a16:creationId xmlns:a16="http://schemas.microsoft.com/office/drawing/2014/main" id="{8C44028E-DB88-4C04-F54F-5ABE2BB5987A}"/>
              </a:ext>
            </a:extLst>
          </p:cNvPr>
          <p:cNvSpPr/>
          <p:nvPr/>
        </p:nvSpPr>
        <p:spPr>
          <a:xfrm>
            <a:off x="7192483" y="243949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はっせい</a:t>
            </a:r>
            <a:endParaRPr kumimoji="1" lang="ja-JP" altLang="en-US" sz="1050" dirty="0">
              <a:solidFill>
                <a:schemeClr val="tx1"/>
              </a:solidFill>
            </a:endParaRPr>
          </a:p>
        </p:txBody>
      </p:sp>
      <p:sp>
        <p:nvSpPr>
          <p:cNvPr id="27" name="正方形/長方形 26">
            <a:extLst>
              <a:ext uri="{FF2B5EF4-FFF2-40B4-BE49-F238E27FC236}">
                <a16:creationId xmlns:a16="http://schemas.microsoft.com/office/drawing/2014/main" id="{9F9694F7-71EC-66A3-78BB-C2CBF63FFFE4}"/>
              </a:ext>
            </a:extLst>
          </p:cNvPr>
          <p:cNvSpPr/>
          <p:nvPr/>
        </p:nvSpPr>
        <p:spPr>
          <a:xfrm>
            <a:off x="6551121" y="2894423"/>
            <a:ext cx="95605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そんがいがく</a:t>
            </a:r>
            <a:endParaRPr kumimoji="1" lang="ja-JP" altLang="en-US" sz="1050" dirty="0">
              <a:solidFill>
                <a:schemeClr val="tx1"/>
              </a:solidFill>
            </a:endParaRPr>
          </a:p>
        </p:txBody>
      </p:sp>
      <p:sp>
        <p:nvSpPr>
          <p:cNvPr id="28" name="正方形/長方形 27">
            <a:extLst>
              <a:ext uri="{FF2B5EF4-FFF2-40B4-BE49-F238E27FC236}">
                <a16:creationId xmlns:a16="http://schemas.microsoft.com/office/drawing/2014/main" id="{75E34892-D946-8AFF-AC1D-697E52110765}"/>
              </a:ext>
            </a:extLst>
          </p:cNvPr>
          <p:cNvSpPr/>
          <p:nvPr/>
        </p:nvSpPr>
        <p:spPr>
          <a:xfrm>
            <a:off x="2282621" y="374399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4CCA35BA-759A-F9A1-98F6-2D64A44CBAB5}"/>
              </a:ext>
            </a:extLst>
          </p:cNvPr>
          <p:cNvSpPr/>
          <p:nvPr/>
        </p:nvSpPr>
        <p:spPr>
          <a:xfrm>
            <a:off x="2282621" y="4194900"/>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4B0B7AC2-BFE8-7C67-F931-816D2D07C54E}"/>
              </a:ext>
            </a:extLst>
          </p:cNvPr>
          <p:cNvSpPr/>
          <p:nvPr/>
        </p:nvSpPr>
        <p:spPr>
          <a:xfrm>
            <a:off x="2284917" y="462461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1" name="正方形/長方形 30">
            <a:extLst>
              <a:ext uri="{FF2B5EF4-FFF2-40B4-BE49-F238E27FC236}">
                <a16:creationId xmlns:a16="http://schemas.microsoft.com/office/drawing/2014/main" id="{23075E7A-F3BC-E387-3ADA-674DDB50ED98}"/>
              </a:ext>
            </a:extLst>
          </p:cNvPr>
          <p:cNvSpPr/>
          <p:nvPr/>
        </p:nvSpPr>
        <p:spPr>
          <a:xfrm>
            <a:off x="2279192" y="504183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32" name="正方形/長方形 31">
            <a:extLst>
              <a:ext uri="{FF2B5EF4-FFF2-40B4-BE49-F238E27FC236}">
                <a16:creationId xmlns:a16="http://schemas.microsoft.com/office/drawing/2014/main" id="{C0CE5F08-1314-8DAB-F852-02ED4C5F806B}"/>
              </a:ext>
            </a:extLst>
          </p:cNvPr>
          <p:cNvSpPr/>
          <p:nvPr/>
        </p:nvSpPr>
        <p:spPr>
          <a:xfrm>
            <a:off x="5843975" y="3743453"/>
            <a:ext cx="137497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こうつうじこ</a:t>
            </a:r>
            <a:endParaRPr kumimoji="1" lang="ja-JP" altLang="en-US" sz="1050" dirty="0">
              <a:solidFill>
                <a:schemeClr val="tx1"/>
              </a:solidFill>
            </a:endParaRPr>
          </a:p>
        </p:txBody>
      </p:sp>
      <p:sp>
        <p:nvSpPr>
          <p:cNvPr id="33" name="正方形/長方形 32">
            <a:extLst>
              <a:ext uri="{FF2B5EF4-FFF2-40B4-BE49-F238E27FC236}">
                <a16:creationId xmlns:a16="http://schemas.microsoft.com/office/drawing/2014/main" id="{A68636B7-95B7-4D2B-8E1A-AF836BD24B61}"/>
              </a:ext>
            </a:extLst>
          </p:cNvPr>
          <p:cNvSpPr/>
          <p:nvPr/>
        </p:nvSpPr>
        <p:spPr>
          <a:xfrm>
            <a:off x="5786426" y="418062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かじ</a:t>
            </a:r>
            <a:endParaRPr kumimoji="1" lang="ja-JP" altLang="en-US" sz="1050" dirty="0">
              <a:solidFill>
                <a:schemeClr val="tx1"/>
              </a:solidFill>
            </a:endParaRPr>
          </a:p>
        </p:txBody>
      </p:sp>
      <p:sp>
        <p:nvSpPr>
          <p:cNvPr id="34" name="正方形/長方形 33">
            <a:extLst>
              <a:ext uri="{FF2B5EF4-FFF2-40B4-BE49-F238E27FC236}">
                <a16:creationId xmlns:a16="http://schemas.microsoft.com/office/drawing/2014/main" id="{065428CE-13E4-157C-3A0A-824AF96C1E9C}"/>
              </a:ext>
            </a:extLst>
          </p:cNvPr>
          <p:cNvSpPr/>
          <p:nvPr/>
        </p:nvSpPr>
        <p:spPr>
          <a:xfrm>
            <a:off x="5808901" y="462105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たいふう</a:t>
            </a:r>
            <a:endParaRPr kumimoji="1" lang="ja-JP" altLang="en-US" sz="1050" dirty="0">
              <a:solidFill>
                <a:schemeClr val="tx1"/>
              </a:solidFill>
            </a:endParaRPr>
          </a:p>
        </p:txBody>
      </p:sp>
      <p:sp>
        <p:nvSpPr>
          <p:cNvPr id="35" name="正方形/長方形 34">
            <a:extLst>
              <a:ext uri="{FF2B5EF4-FFF2-40B4-BE49-F238E27FC236}">
                <a16:creationId xmlns:a16="http://schemas.microsoft.com/office/drawing/2014/main" id="{08B1B549-8705-89F8-B840-760EC19ABF27}"/>
              </a:ext>
            </a:extLst>
          </p:cNvPr>
          <p:cNvSpPr/>
          <p:nvPr/>
        </p:nvSpPr>
        <p:spPr>
          <a:xfrm>
            <a:off x="6795179" y="462105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じしん</a:t>
            </a:r>
            <a:endParaRPr kumimoji="1" lang="ja-JP" altLang="en-US" sz="1050" dirty="0">
              <a:solidFill>
                <a:schemeClr val="tx1"/>
              </a:solidFill>
            </a:endParaRPr>
          </a:p>
        </p:txBody>
      </p:sp>
    </p:spTree>
    <p:extLst>
      <p:ext uri="{BB962C8B-B14F-4D97-AF65-F5344CB8AC3E}">
        <p14:creationId xmlns:p14="http://schemas.microsoft.com/office/powerpoint/2010/main" val="32193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6" grpId="0"/>
      <p:bldP spid="2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F11E43-A9F6-7E5E-2577-D4E499C62BBD}"/>
            </a:ext>
          </a:extLst>
        </p:cNvPr>
        <p:cNvGrpSpPr/>
        <p:nvPr/>
      </p:nvGrpSpPr>
      <p:grpSpPr>
        <a:xfrm>
          <a:off x="0" y="0"/>
          <a:ext cx="0" cy="0"/>
          <a:chOff x="0" y="0"/>
          <a:chExt cx="0" cy="0"/>
        </a:xfrm>
      </p:grpSpPr>
      <p:sp>
        <p:nvSpPr>
          <p:cNvPr id="3" name="スライド番号プレースホルダー 2">
            <a:extLst>
              <a:ext uri="{FF2B5EF4-FFF2-40B4-BE49-F238E27FC236}">
                <a16:creationId xmlns:a16="http://schemas.microsoft.com/office/drawing/2014/main" id="{41AA4363-D8F3-53DF-E166-E6ECE3601C26}"/>
              </a:ext>
            </a:extLst>
          </p:cNvPr>
          <p:cNvSpPr>
            <a:spLocks noGrp="1"/>
          </p:cNvSpPr>
          <p:nvPr>
            <p:ph type="sldNum" sz="quarter" idx="12"/>
          </p:nvPr>
        </p:nvSpPr>
        <p:spPr>
          <a:xfrm>
            <a:off x="6829281" y="6415073"/>
            <a:ext cx="2133600" cy="365125"/>
          </a:xfrm>
        </p:spPr>
        <p:txBody>
          <a:bodyPr/>
          <a:lstStyle/>
          <a:p>
            <a:fld id="{7B76553B-32E2-D644-9CD0-56FDA882EB90}" type="slidenum">
              <a:rPr kumimoji="1" lang="ja-JP" altLang="en-US" sz="1800" smtClean="0"/>
              <a:t>43</a:t>
            </a:fld>
            <a:endParaRPr kumimoji="1" lang="ja-JP" altLang="en-US" sz="1800"/>
          </a:p>
        </p:txBody>
      </p:sp>
      <p:sp>
        <p:nvSpPr>
          <p:cNvPr id="8" name="正方形/長方形 7">
            <a:extLst>
              <a:ext uri="{FF2B5EF4-FFF2-40B4-BE49-F238E27FC236}">
                <a16:creationId xmlns:a16="http://schemas.microsoft.com/office/drawing/2014/main" id="{E83AA11B-E0F3-4504-5745-3622D6E0F27E}"/>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 name="正方形/長方形 8">
            <a:extLst>
              <a:ext uri="{FF2B5EF4-FFF2-40B4-BE49-F238E27FC236}">
                <a16:creationId xmlns:a16="http://schemas.microsoft.com/office/drawing/2014/main" id="{2320C06A-128A-0203-E09B-7BE278CF7E46}"/>
              </a:ext>
            </a:extLst>
          </p:cNvPr>
          <p:cNvSpPr/>
          <p:nvPr/>
        </p:nvSpPr>
        <p:spPr bwMode="white">
          <a:xfrm>
            <a:off x="193140" y="4441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　生命保険の種類</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15" name="グループ化 14">
            <a:extLst>
              <a:ext uri="{FF2B5EF4-FFF2-40B4-BE49-F238E27FC236}">
                <a16:creationId xmlns:a16="http://schemas.microsoft.com/office/drawing/2014/main" id="{8B58226E-E503-EB28-BF59-7B0627A9C9A7}"/>
              </a:ext>
            </a:extLst>
          </p:cNvPr>
          <p:cNvGrpSpPr/>
          <p:nvPr/>
        </p:nvGrpSpPr>
        <p:grpSpPr>
          <a:xfrm>
            <a:off x="13838" y="855798"/>
            <a:ext cx="9067326" cy="5288060"/>
            <a:chOff x="13838" y="855798"/>
            <a:chExt cx="9067326" cy="5288060"/>
          </a:xfrm>
        </p:grpSpPr>
        <p:pic>
          <p:nvPicPr>
            <p:cNvPr id="6" name="図 5" descr="テキスト&#10;&#10;AI によって生成されたコンテンツは間違っている可能性があります。">
              <a:extLst>
                <a:ext uri="{FF2B5EF4-FFF2-40B4-BE49-F238E27FC236}">
                  <a16:creationId xmlns:a16="http://schemas.microsoft.com/office/drawing/2014/main" id="{7E1DF5C1-DF1F-AD82-EEF4-A8D6CB13FA85}"/>
                </a:ext>
              </a:extLst>
            </p:cNvPr>
            <p:cNvPicPr>
              <a:picLocks noChangeAspect="1"/>
            </p:cNvPicPr>
            <p:nvPr/>
          </p:nvPicPr>
          <p:blipFill>
            <a:blip r:embed="rId3">
              <a:extLst>
                <a:ext uri="{28A0092B-C50C-407E-A947-70E740481C1C}">
                  <a14:useLocalDpi xmlns:a14="http://schemas.microsoft.com/office/drawing/2010/main" val="0"/>
                </a:ext>
              </a:extLst>
            </a:blip>
            <a:srcRect t="9018" b="68895"/>
            <a:stretch/>
          </p:blipFill>
          <p:spPr>
            <a:xfrm>
              <a:off x="13838" y="1401116"/>
              <a:ext cx="9067326" cy="915382"/>
            </a:xfrm>
            <a:prstGeom prst="rect">
              <a:avLst/>
            </a:prstGeom>
          </p:spPr>
        </p:pic>
        <p:pic>
          <p:nvPicPr>
            <p:cNvPr id="7" name="図 6" descr="テキスト&#10;&#10;AI によって生成されたコンテンツは間違っている可能性があります。">
              <a:extLst>
                <a:ext uri="{FF2B5EF4-FFF2-40B4-BE49-F238E27FC236}">
                  <a16:creationId xmlns:a16="http://schemas.microsoft.com/office/drawing/2014/main" id="{416ED244-A7CB-41D0-480C-011C10C6E584}"/>
                </a:ext>
              </a:extLst>
            </p:cNvPr>
            <p:cNvPicPr>
              <a:picLocks noChangeAspect="1"/>
            </p:cNvPicPr>
            <p:nvPr/>
          </p:nvPicPr>
          <p:blipFill>
            <a:blip r:embed="rId3">
              <a:extLst>
                <a:ext uri="{28A0092B-C50C-407E-A947-70E740481C1C}">
                  <a14:useLocalDpi xmlns:a14="http://schemas.microsoft.com/office/drawing/2010/main" val="0"/>
                </a:ext>
              </a:extLst>
            </a:blip>
            <a:srcRect t="32672" b="45242"/>
            <a:stretch/>
          </p:blipFill>
          <p:spPr>
            <a:xfrm>
              <a:off x="13838" y="2646896"/>
              <a:ext cx="9067326" cy="915381"/>
            </a:xfrm>
            <a:prstGeom prst="rect">
              <a:avLst/>
            </a:prstGeom>
          </p:spPr>
        </p:pic>
        <p:pic>
          <p:nvPicPr>
            <p:cNvPr id="11" name="図 10" descr="テキスト&#10;&#10;AI によって生成されたコンテンツは間違っている可能性があります。">
              <a:extLst>
                <a:ext uri="{FF2B5EF4-FFF2-40B4-BE49-F238E27FC236}">
                  <a16:creationId xmlns:a16="http://schemas.microsoft.com/office/drawing/2014/main" id="{8F2F431F-37AB-65E7-64FB-039725E98635}"/>
                </a:ext>
              </a:extLst>
            </p:cNvPr>
            <p:cNvPicPr>
              <a:picLocks noChangeAspect="1"/>
            </p:cNvPicPr>
            <p:nvPr/>
          </p:nvPicPr>
          <p:blipFill>
            <a:blip r:embed="rId3">
              <a:extLst>
                <a:ext uri="{28A0092B-C50C-407E-A947-70E740481C1C}">
                  <a14:useLocalDpi xmlns:a14="http://schemas.microsoft.com/office/drawing/2010/main" val="0"/>
                </a:ext>
              </a:extLst>
            </a:blip>
            <a:srcRect t="75740" b="1"/>
            <a:stretch/>
          </p:blipFill>
          <p:spPr>
            <a:xfrm>
              <a:off x="13838" y="5138454"/>
              <a:ext cx="9067326" cy="1005404"/>
            </a:xfrm>
            <a:prstGeom prst="rect">
              <a:avLst/>
            </a:prstGeom>
          </p:spPr>
        </p:pic>
        <p:pic>
          <p:nvPicPr>
            <p:cNvPr id="12" name="図 11" descr="テキスト&#10;&#10;AI によって生成されたコンテンツは間違っている可能性があります。">
              <a:extLst>
                <a:ext uri="{FF2B5EF4-FFF2-40B4-BE49-F238E27FC236}">
                  <a16:creationId xmlns:a16="http://schemas.microsoft.com/office/drawing/2014/main" id="{A90C9135-5FF8-4CE5-902F-46946E7F04AA}"/>
                </a:ext>
              </a:extLst>
            </p:cNvPr>
            <p:cNvPicPr>
              <a:picLocks noChangeAspect="1"/>
            </p:cNvPicPr>
            <p:nvPr/>
          </p:nvPicPr>
          <p:blipFill>
            <a:blip r:embed="rId3">
              <a:extLst>
                <a:ext uri="{28A0092B-C50C-407E-A947-70E740481C1C}">
                  <a14:useLocalDpi xmlns:a14="http://schemas.microsoft.com/office/drawing/2010/main" val="0"/>
                </a:ext>
              </a:extLst>
            </a:blip>
            <a:srcRect t="54001" b="23912"/>
            <a:stretch/>
          </p:blipFill>
          <p:spPr>
            <a:xfrm>
              <a:off x="13838" y="3892675"/>
              <a:ext cx="9067326" cy="915382"/>
            </a:xfrm>
            <a:prstGeom prst="rect">
              <a:avLst/>
            </a:prstGeom>
          </p:spPr>
        </p:pic>
        <p:pic>
          <p:nvPicPr>
            <p:cNvPr id="14" name="図 13" descr="テキスト&#10;&#10;AI によって生成されたコンテンツは間違っている可能性があります。">
              <a:extLst>
                <a:ext uri="{FF2B5EF4-FFF2-40B4-BE49-F238E27FC236}">
                  <a16:creationId xmlns:a16="http://schemas.microsoft.com/office/drawing/2014/main" id="{CDBE4F43-DAFF-A2D6-5EA7-B07467EDEFA6}"/>
                </a:ext>
              </a:extLst>
            </p:cNvPr>
            <p:cNvPicPr>
              <a:picLocks noChangeAspect="1"/>
            </p:cNvPicPr>
            <p:nvPr/>
          </p:nvPicPr>
          <p:blipFill>
            <a:blip r:embed="rId3">
              <a:extLst>
                <a:ext uri="{28A0092B-C50C-407E-A947-70E740481C1C}">
                  <a14:useLocalDpi xmlns:a14="http://schemas.microsoft.com/office/drawing/2010/main" val="0"/>
                </a:ext>
              </a:extLst>
            </a:blip>
            <a:srcRect b="90583"/>
            <a:stretch/>
          </p:blipFill>
          <p:spPr>
            <a:xfrm>
              <a:off x="13838" y="855798"/>
              <a:ext cx="9067326" cy="390271"/>
            </a:xfrm>
            <a:prstGeom prst="rect">
              <a:avLst/>
            </a:prstGeom>
          </p:spPr>
        </p:pic>
      </p:grpSp>
      <p:sp>
        <p:nvSpPr>
          <p:cNvPr id="2" name="正方形/長方形 1">
            <a:extLst>
              <a:ext uri="{FF2B5EF4-FFF2-40B4-BE49-F238E27FC236}">
                <a16:creationId xmlns:a16="http://schemas.microsoft.com/office/drawing/2014/main" id="{062E5111-BF73-1F7A-5161-391B848695AD}"/>
              </a:ext>
            </a:extLst>
          </p:cNvPr>
          <p:cNvSpPr/>
          <p:nvPr/>
        </p:nvSpPr>
        <p:spPr>
          <a:xfrm>
            <a:off x="2231458" y="762310"/>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もくてき　ほしょう</a:t>
            </a:r>
            <a:endParaRPr kumimoji="1" lang="ja-JP" altLang="en-US" sz="800" dirty="0">
              <a:solidFill>
                <a:schemeClr val="tx1"/>
              </a:solidFill>
            </a:endParaRPr>
          </a:p>
        </p:txBody>
      </p:sp>
      <p:sp>
        <p:nvSpPr>
          <p:cNvPr id="4" name="正方形/長方形 3">
            <a:extLst>
              <a:ext uri="{FF2B5EF4-FFF2-40B4-BE49-F238E27FC236}">
                <a16:creationId xmlns:a16="http://schemas.microsoft.com/office/drawing/2014/main" id="{FFAADE5F-157D-D8E7-6EB5-5B0660CFCC74}"/>
              </a:ext>
            </a:extLst>
          </p:cNvPr>
          <p:cNvSpPr/>
          <p:nvPr/>
        </p:nvSpPr>
        <p:spPr>
          <a:xfrm>
            <a:off x="2991777" y="762310"/>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ないよう</a:t>
            </a:r>
            <a:endParaRPr kumimoji="1" lang="ja-JP" altLang="en-US" sz="800" dirty="0">
              <a:solidFill>
                <a:schemeClr val="tx1"/>
              </a:solidFill>
            </a:endParaRPr>
          </a:p>
        </p:txBody>
      </p:sp>
      <p:sp>
        <p:nvSpPr>
          <p:cNvPr id="5" name="正方形/長方形 4">
            <a:extLst>
              <a:ext uri="{FF2B5EF4-FFF2-40B4-BE49-F238E27FC236}">
                <a16:creationId xmlns:a16="http://schemas.microsoft.com/office/drawing/2014/main" id="{82D4B0C8-128E-DA35-C116-66FEE451018C}"/>
              </a:ext>
            </a:extLst>
          </p:cNvPr>
          <p:cNvSpPr/>
          <p:nvPr/>
        </p:nvSpPr>
        <p:spPr>
          <a:xfrm>
            <a:off x="7222116" y="769243"/>
            <a:ext cx="137348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しゅるい</a:t>
            </a:r>
            <a:endParaRPr kumimoji="1" lang="ja-JP" altLang="en-US" sz="800" dirty="0">
              <a:solidFill>
                <a:schemeClr val="tx1"/>
              </a:solidFill>
            </a:endParaRPr>
          </a:p>
        </p:txBody>
      </p:sp>
      <p:sp>
        <p:nvSpPr>
          <p:cNvPr id="10" name="正方形/長方形 9">
            <a:extLst>
              <a:ext uri="{FF2B5EF4-FFF2-40B4-BE49-F238E27FC236}">
                <a16:creationId xmlns:a16="http://schemas.microsoft.com/office/drawing/2014/main" id="{B4B6DD8C-FD3A-92A6-EB27-B74418D927EB}"/>
              </a:ext>
            </a:extLst>
          </p:cNvPr>
          <p:cNvSpPr/>
          <p:nvPr/>
        </p:nvSpPr>
        <p:spPr>
          <a:xfrm>
            <a:off x="375284" y="-61795"/>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せいめいほけん</a:t>
            </a:r>
            <a:endParaRPr kumimoji="1" lang="ja-JP" altLang="en-US" sz="1400" dirty="0">
              <a:solidFill>
                <a:schemeClr val="bg1"/>
              </a:solidFill>
            </a:endParaRPr>
          </a:p>
        </p:txBody>
      </p:sp>
      <p:sp>
        <p:nvSpPr>
          <p:cNvPr id="13" name="正方形/長方形 12">
            <a:extLst>
              <a:ext uri="{FF2B5EF4-FFF2-40B4-BE49-F238E27FC236}">
                <a16:creationId xmlns:a16="http://schemas.microsoft.com/office/drawing/2014/main" id="{D5A9427F-E69A-FF62-521F-31B934733FE6}"/>
              </a:ext>
            </a:extLst>
          </p:cNvPr>
          <p:cNvSpPr/>
          <p:nvPr/>
        </p:nvSpPr>
        <p:spPr>
          <a:xfrm>
            <a:off x="2150635" y="-59521"/>
            <a:ext cx="159169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しゅるい</a:t>
            </a:r>
            <a:endParaRPr kumimoji="1" lang="ja-JP" altLang="en-US" sz="1400" dirty="0">
              <a:solidFill>
                <a:schemeClr val="bg1"/>
              </a:solidFill>
            </a:endParaRPr>
          </a:p>
        </p:txBody>
      </p:sp>
      <p:sp>
        <p:nvSpPr>
          <p:cNvPr id="16" name="正方形/長方形 15">
            <a:extLst>
              <a:ext uri="{FF2B5EF4-FFF2-40B4-BE49-F238E27FC236}">
                <a16:creationId xmlns:a16="http://schemas.microsoft.com/office/drawing/2014/main" id="{6582A367-4870-33A4-ECDE-D01258F12D14}"/>
              </a:ext>
            </a:extLst>
          </p:cNvPr>
          <p:cNvSpPr/>
          <p:nvPr/>
        </p:nvSpPr>
        <p:spPr>
          <a:xfrm>
            <a:off x="1269001" y="145371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900" dirty="0">
                <a:solidFill>
                  <a:schemeClr val="tx1"/>
                </a:solidFill>
                <a:latin typeface="BIZ UDPゴシック" panose="020B0400000000000000" pitchFamily="50" charset="-128"/>
                <a:ea typeface="BIZ UDPゴシック" panose="020B0400000000000000" pitchFamily="50" charset="-128"/>
              </a:rPr>
              <a:t>しぼう</a:t>
            </a:r>
            <a:endParaRPr kumimoji="1" lang="ja-JP" altLang="en-US" sz="1050" dirty="0">
              <a:solidFill>
                <a:schemeClr val="tx1"/>
              </a:solidFill>
            </a:endParaRPr>
          </a:p>
        </p:txBody>
      </p:sp>
      <p:sp>
        <p:nvSpPr>
          <p:cNvPr id="17" name="正方形/長方形 16">
            <a:extLst>
              <a:ext uri="{FF2B5EF4-FFF2-40B4-BE49-F238E27FC236}">
                <a16:creationId xmlns:a16="http://schemas.microsoft.com/office/drawing/2014/main" id="{8663E688-90F9-E2A0-3A9F-BEAB8B7843A2}"/>
              </a:ext>
            </a:extLst>
          </p:cNvPr>
          <p:cNvSpPr/>
          <p:nvPr/>
        </p:nvSpPr>
        <p:spPr>
          <a:xfrm>
            <a:off x="2222622" y="153820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18" name="正方形/長方形 17">
            <a:extLst>
              <a:ext uri="{FF2B5EF4-FFF2-40B4-BE49-F238E27FC236}">
                <a16:creationId xmlns:a16="http://schemas.microsoft.com/office/drawing/2014/main" id="{CBFAE3D8-A87E-E96C-8500-A04A8F59FF42}"/>
              </a:ext>
            </a:extLst>
          </p:cNvPr>
          <p:cNvSpPr/>
          <p:nvPr/>
        </p:nvSpPr>
        <p:spPr>
          <a:xfrm>
            <a:off x="2948661" y="138261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rgbClr val="FF0000"/>
                </a:solidFill>
                <a:latin typeface="BIZ UDPゴシック" panose="020B0400000000000000" pitchFamily="50" charset="-128"/>
                <a:ea typeface="BIZ UDPゴシック" panose="020B0400000000000000" pitchFamily="50" charset="-128"/>
              </a:rPr>
              <a:t>しぼう</a:t>
            </a:r>
            <a:endParaRPr kumimoji="1" lang="ja-JP" altLang="en-US" sz="800" dirty="0">
              <a:solidFill>
                <a:srgbClr val="FF0000"/>
              </a:solidFill>
            </a:endParaRPr>
          </a:p>
        </p:txBody>
      </p:sp>
      <p:sp>
        <p:nvSpPr>
          <p:cNvPr id="19" name="正方形/長方形 18">
            <a:extLst>
              <a:ext uri="{FF2B5EF4-FFF2-40B4-BE49-F238E27FC236}">
                <a16:creationId xmlns:a16="http://schemas.microsoft.com/office/drawing/2014/main" id="{F270F7C3-AD9E-925A-D46C-8BEBF3A44583}"/>
              </a:ext>
            </a:extLst>
          </p:cNvPr>
          <p:cNvSpPr/>
          <p:nvPr/>
        </p:nvSpPr>
        <p:spPr>
          <a:xfrm>
            <a:off x="3911003" y="140329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いぞく</a:t>
            </a:r>
            <a:endParaRPr kumimoji="1" lang="ja-JP" altLang="en-US" sz="800" dirty="0">
              <a:solidFill>
                <a:schemeClr val="tx1"/>
              </a:solidFill>
            </a:endParaRPr>
          </a:p>
        </p:txBody>
      </p:sp>
      <p:sp>
        <p:nvSpPr>
          <p:cNvPr id="20" name="正方形/長方形 19">
            <a:extLst>
              <a:ext uri="{FF2B5EF4-FFF2-40B4-BE49-F238E27FC236}">
                <a16:creationId xmlns:a16="http://schemas.microsoft.com/office/drawing/2014/main" id="{5A7044E2-BF56-26CB-DA15-CE54EDC30F54}"/>
              </a:ext>
            </a:extLst>
          </p:cNvPr>
          <p:cNvSpPr/>
          <p:nvPr/>
        </p:nvSpPr>
        <p:spPr>
          <a:xfrm>
            <a:off x="4593354" y="1385305"/>
            <a:ext cx="94532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せいかつひなど</a:t>
            </a:r>
            <a:endParaRPr kumimoji="1" lang="ja-JP" altLang="en-US" sz="800" dirty="0">
              <a:solidFill>
                <a:schemeClr val="tx1"/>
              </a:solidFill>
            </a:endParaRPr>
          </a:p>
        </p:txBody>
      </p:sp>
      <p:sp>
        <p:nvSpPr>
          <p:cNvPr id="21" name="正方形/長方形 20">
            <a:extLst>
              <a:ext uri="{FF2B5EF4-FFF2-40B4-BE49-F238E27FC236}">
                <a16:creationId xmlns:a16="http://schemas.microsoft.com/office/drawing/2014/main" id="{D349743B-D2E4-9DC2-F634-1393B5FBD1E9}"/>
              </a:ext>
            </a:extLst>
          </p:cNvPr>
          <p:cNvSpPr/>
          <p:nvPr/>
        </p:nvSpPr>
        <p:spPr>
          <a:xfrm>
            <a:off x="3027145" y="195910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22" name="正方形/長方形 21">
            <a:extLst>
              <a:ext uri="{FF2B5EF4-FFF2-40B4-BE49-F238E27FC236}">
                <a16:creationId xmlns:a16="http://schemas.microsoft.com/office/drawing/2014/main" id="{E170AB14-DF49-C693-76C1-65E1A1C7FDB7}"/>
              </a:ext>
            </a:extLst>
          </p:cNvPr>
          <p:cNvSpPr/>
          <p:nvPr/>
        </p:nvSpPr>
        <p:spPr>
          <a:xfrm>
            <a:off x="3494776" y="195473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ほけんきん</a:t>
            </a:r>
            <a:endParaRPr kumimoji="1" lang="ja-JP" altLang="en-US" sz="800" dirty="0">
              <a:solidFill>
                <a:schemeClr val="tx1"/>
              </a:solidFill>
            </a:endParaRPr>
          </a:p>
        </p:txBody>
      </p:sp>
      <p:sp>
        <p:nvSpPr>
          <p:cNvPr id="23" name="正方形/長方形 22">
            <a:extLst>
              <a:ext uri="{FF2B5EF4-FFF2-40B4-BE49-F238E27FC236}">
                <a16:creationId xmlns:a16="http://schemas.microsoft.com/office/drawing/2014/main" id="{4DA8FD5C-D7B9-A1BF-4571-5E66FC24FB78}"/>
              </a:ext>
            </a:extLst>
          </p:cNvPr>
          <p:cNvSpPr/>
          <p:nvPr/>
        </p:nvSpPr>
        <p:spPr>
          <a:xfrm>
            <a:off x="4069386" y="1961069"/>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24" name="正方形/長方形 23">
            <a:extLst>
              <a:ext uri="{FF2B5EF4-FFF2-40B4-BE49-F238E27FC236}">
                <a16:creationId xmlns:a16="http://schemas.microsoft.com/office/drawing/2014/main" id="{DDEB1C4A-A901-9431-A98D-7C54DB39025A}"/>
              </a:ext>
            </a:extLst>
          </p:cNvPr>
          <p:cNvSpPr/>
          <p:nvPr/>
        </p:nvSpPr>
        <p:spPr>
          <a:xfrm>
            <a:off x="4409774" y="1961068"/>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25" name="正方形/長方形 24">
            <a:extLst>
              <a:ext uri="{FF2B5EF4-FFF2-40B4-BE49-F238E27FC236}">
                <a16:creationId xmlns:a16="http://schemas.microsoft.com/office/drawing/2014/main" id="{E18DB8E8-8B59-E924-3B18-D1CD6440CA91}"/>
              </a:ext>
            </a:extLst>
          </p:cNvPr>
          <p:cNvSpPr/>
          <p:nvPr/>
        </p:nvSpPr>
        <p:spPr>
          <a:xfrm>
            <a:off x="6967143" y="1396017"/>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ていきほけん</a:t>
            </a:r>
            <a:endParaRPr kumimoji="1" lang="ja-JP" altLang="en-US" sz="800" dirty="0">
              <a:solidFill>
                <a:schemeClr val="tx1"/>
              </a:solidFill>
            </a:endParaRPr>
          </a:p>
        </p:txBody>
      </p:sp>
      <p:sp>
        <p:nvSpPr>
          <p:cNvPr id="26" name="正方形/長方形 25">
            <a:extLst>
              <a:ext uri="{FF2B5EF4-FFF2-40B4-BE49-F238E27FC236}">
                <a16:creationId xmlns:a16="http://schemas.microsoft.com/office/drawing/2014/main" id="{D01277E2-8F32-CEE5-27DC-985CF2BC364F}"/>
              </a:ext>
            </a:extLst>
          </p:cNvPr>
          <p:cNvSpPr/>
          <p:nvPr/>
        </p:nvSpPr>
        <p:spPr>
          <a:xfrm>
            <a:off x="7909994" y="1396017"/>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ようろうほけん</a:t>
            </a:r>
            <a:endParaRPr kumimoji="1" lang="ja-JP" altLang="en-US" sz="800" dirty="0">
              <a:solidFill>
                <a:schemeClr val="tx1"/>
              </a:solidFill>
            </a:endParaRPr>
          </a:p>
        </p:txBody>
      </p:sp>
      <p:sp>
        <p:nvSpPr>
          <p:cNvPr id="27" name="正方形/長方形 26">
            <a:extLst>
              <a:ext uri="{FF2B5EF4-FFF2-40B4-BE49-F238E27FC236}">
                <a16:creationId xmlns:a16="http://schemas.microsoft.com/office/drawing/2014/main" id="{8EB7360B-1DCA-E078-DDE8-06E50E0EB3C8}"/>
              </a:ext>
            </a:extLst>
          </p:cNvPr>
          <p:cNvSpPr/>
          <p:nvPr/>
        </p:nvSpPr>
        <p:spPr>
          <a:xfrm>
            <a:off x="6980628" y="1978811"/>
            <a:ext cx="9476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しゅうしん</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28" name="正方形/長方形 27">
            <a:extLst>
              <a:ext uri="{FF2B5EF4-FFF2-40B4-BE49-F238E27FC236}">
                <a16:creationId xmlns:a16="http://schemas.microsoft.com/office/drawing/2014/main" id="{B0FE52E5-4D7B-9C59-864A-E6F3D8F8BF56}"/>
              </a:ext>
            </a:extLst>
          </p:cNvPr>
          <p:cNvSpPr/>
          <p:nvPr/>
        </p:nvSpPr>
        <p:spPr>
          <a:xfrm>
            <a:off x="1297073" y="253909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びょうき</a:t>
            </a:r>
            <a:endParaRPr kumimoji="1" lang="ja-JP" altLang="en-US" sz="1050" dirty="0">
              <a:solidFill>
                <a:schemeClr val="tx1"/>
              </a:solidFill>
            </a:endParaRPr>
          </a:p>
        </p:txBody>
      </p:sp>
      <p:sp>
        <p:nvSpPr>
          <p:cNvPr id="29" name="正方形/長方形 28">
            <a:extLst>
              <a:ext uri="{FF2B5EF4-FFF2-40B4-BE49-F238E27FC236}">
                <a16:creationId xmlns:a16="http://schemas.microsoft.com/office/drawing/2014/main" id="{EA74B4BA-A123-7172-EF74-B405F0B37EDF}"/>
              </a:ext>
            </a:extLst>
          </p:cNvPr>
          <p:cNvSpPr/>
          <p:nvPr/>
        </p:nvSpPr>
        <p:spPr>
          <a:xfrm>
            <a:off x="1270086" y="325969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30" name="正方形/長方形 29">
            <a:extLst>
              <a:ext uri="{FF2B5EF4-FFF2-40B4-BE49-F238E27FC236}">
                <a16:creationId xmlns:a16="http://schemas.microsoft.com/office/drawing/2014/main" id="{925ACA60-98FE-D3E4-2FBE-4CD99F7BCFD9}"/>
              </a:ext>
            </a:extLst>
          </p:cNvPr>
          <p:cNvSpPr/>
          <p:nvPr/>
        </p:nvSpPr>
        <p:spPr>
          <a:xfrm>
            <a:off x="2953242" y="255815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rgbClr val="FF0000"/>
                </a:solidFill>
                <a:latin typeface="BIZ UDPゴシック" panose="020B0400000000000000" pitchFamily="50" charset="-128"/>
                <a:ea typeface="BIZ UDPゴシック" panose="020B0400000000000000" pitchFamily="50" charset="-128"/>
              </a:rPr>
              <a:t>びょうき</a:t>
            </a:r>
            <a:endParaRPr kumimoji="1" lang="ja-JP" altLang="en-US" sz="800" dirty="0">
              <a:solidFill>
                <a:srgbClr val="FF0000"/>
              </a:solidFill>
            </a:endParaRPr>
          </a:p>
        </p:txBody>
      </p:sp>
      <p:sp>
        <p:nvSpPr>
          <p:cNvPr id="31" name="正方形/長方形 30">
            <a:extLst>
              <a:ext uri="{FF2B5EF4-FFF2-40B4-BE49-F238E27FC236}">
                <a16:creationId xmlns:a16="http://schemas.microsoft.com/office/drawing/2014/main" id="{2D73B1B0-AFF4-A4E6-E6DE-9541D0489D35}"/>
              </a:ext>
            </a:extLst>
          </p:cNvPr>
          <p:cNvSpPr/>
          <p:nvPr/>
        </p:nvSpPr>
        <p:spPr>
          <a:xfrm>
            <a:off x="4303770" y="2569933"/>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にゅういん</a:t>
            </a:r>
            <a:endParaRPr kumimoji="1" lang="ja-JP" altLang="en-US" sz="800" dirty="0">
              <a:solidFill>
                <a:schemeClr val="tx1"/>
              </a:solidFill>
            </a:endParaRPr>
          </a:p>
        </p:txBody>
      </p:sp>
      <p:sp>
        <p:nvSpPr>
          <p:cNvPr id="32" name="正方形/長方形 31">
            <a:extLst>
              <a:ext uri="{FF2B5EF4-FFF2-40B4-BE49-F238E27FC236}">
                <a16:creationId xmlns:a16="http://schemas.microsoft.com/office/drawing/2014/main" id="{433FA7BF-838B-D83B-E661-39C19A99807B}"/>
              </a:ext>
            </a:extLst>
          </p:cNvPr>
          <p:cNvSpPr/>
          <p:nvPr/>
        </p:nvSpPr>
        <p:spPr>
          <a:xfrm>
            <a:off x="4880898" y="2569932"/>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しゅじゅつ</a:t>
            </a:r>
            <a:endParaRPr kumimoji="1" lang="ja-JP" altLang="en-US" sz="800" dirty="0">
              <a:solidFill>
                <a:schemeClr val="tx1"/>
              </a:solidFill>
            </a:endParaRPr>
          </a:p>
        </p:txBody>
      </p:sp>
      <p:sp>
        <p:nvSpPr>
          <p:cNvPr id="33" name="正方形/長方形 32">
            <a:extLst>
              <a:ext uri="{FF2B5EF4-FFF2-40B4-BE49-F238E27FC236}">
                <a16:creationId xmlns:a16="http://schemas.microsoft.com/office/drawing/2014/main" id="{E9B72E3C-A8B6-85A0-6870-1CB364CBD8D4}"/>
              </a:ext>
            </a:extLst>
          </p:cNvPr>
          <p:cNvSpPr/>
          <p:nvPr/>
        </p:nvSpPr>
        <p:spPr>
          <a:xfrm>
            <a:off x="3045320" y="312888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800" dirty="0">
              <a:solidFill>
                <a:schemeClr val="tx1"/>
              </a:solidFill>
            </a:endParaRPr>
          </a:p>
        </p:txBody>
      </p:sp>
      <p:sp>
        <p:nvSpPr>
          <p:cNvPr id="34" name="正方形/長方形 33">
            <a:extLst>
              <a:ext uri="{FF2B5EF4-FFF2-40B4-BE49-F238E27FC236}">
                <a16:creationId xmlns:a16="http://schemas.microsoft.com/office/drawing/2014/main" id="{2E579B6B-694B-1050-C197-39782BDC15F3}"/>
              </a:ext>
            </a:extLst>
          </p:cNvPr>
          <p:cNvSpPr/>
          <p:nvPr/>
        </p:nvSpPr>
        <p:spPr>
          <a:xfrm>
            <a:off x="3484376" y="312888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きゅうふきん</a:t>
            </a:r>
            <a:endParaRPr kumimoji="1" lang="ja-JP" altLang="en-US" sz="800" dirty="0">
              <a:solidFill>
                <a:schemeClr val="tx1"/>
              </a:solidFill>
            </a:endParaRPr>
          </a:p>
        </p:txBody>
      </p:sp>
      <p:sp>
        <p:nvSpPr>
          <p:cNvPr id="35" name="正方形/長方形 34">
            <a:extLst>
              <a:ext uri="{FF2B5EF4-FFF2-40B4-BE49-F238E27FC236}">
                <a16:creationId xmlns:a16="http://schemas.microsoft.com/office/drawing/2014/main" id="{E52BA993-F5F3-8FD1-7B69-DB1AE1185C72}"/>
              </a:ext>
            </a:extLst>
          </p:cNvPr>
          <p:cNvSpPr/>
          <p:nvPr/>
        </p:nvSpPr>
        <p:spPr>
          <a:xfrm>
            <a:off x="4083626" y="312888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う</a:t>
            </a:r>
            <a:endParaRPr kumimoji="1" lang="ja-JP" altLang="en-US" sz="800" dirty="0">
              <a:solidFill>
                <a:schemeClr val="tx1"/>
              </a:solidFill>
            </a:endParaRPr>
          </a:p>
        </p:txBody>
      </p:sp>
      <p:sp>
        <p:nvSpPr>
          <p:cNvPr id="36" name="正方形/長方形 35">
            <a:extLst>
              <a:ext uri="{FF2B5EF4-FFF2-40B4-BE49-F238E27FC236}">
                <a16:creationId xmlns:a16="http://schemas.microsoft.com/office/drawing/2014/main" id="{D65095D0-1C0A-04BC-37B5-E51C990602B7}"/>
              </a:ext>
            </a:extLst>
          </p:cNvPr>
          <p:cNvSpPr/>
          <p:nvPr/>
        </p:nvSpPr>
        <p:spPr>
          <a:xfrm>
            <a:off x="4429051" y="312888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800" dirty="0">
                <a:solidFill>
                  <a:schemeClr val="tx1"/>
                </a:solidFill>
                <a:latin typeface="BIZ UDPゴシック" panose="020B0400000000000000" pitchFamily="50" charset="-128"/>
                <a:ea typeface="BIZ UDPゴシック" panose="020B0400000000000000" pitchFamily="50" charset="-128"/>
              </a:rPr>
              <a:t>と</a:t>
            </a:r>
            <a:endParaRPr kumimoji="1" lang="ja-JP" altLang="en-US" sz="800" dirty="0">
              <a:solidFill>
                <a:schemeClr val="tx1"/>
              </a:solidFill>
            </a:endParaRPr>
          </a:p>
        </p:txBody>
      </p:sp>
      <p:sp>
        <p:nvSpPr>
          <p:cNvPr id="37" name="正方形/長方形 36">
            <a:extLst>
              <a:ext uri="{FF2B5EF4-FFF2-40B4-BE49-F238E27FC236}">
                <a16:creationId xmlns:a16="http://schemas.microsoft.com/office/drawing/2014/main" id="{3C18A321-31BA-7FDB-F606-D191D9E5A734}"/>
              </a:ext>
            </a:extLst>
          </p:cNvPr>
          <p:cNvSpPr/>
          <p:nvPr/>
        </p:nvSpPr>
        <p:spPr>
          <a:xfrm>
            <a:off x="7477570" y="2713805"/>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いりょう</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38" name="正方形/長方形 37">
            <a:extLst>
              <a:ext uri="{FF2B5EF4-FFF2-40B4-BE49-F238E27FC236}">
                <a16:creationId xmlns:a16="http://schemas.microsoft.com/office/drawing/2014/main" id="{3A6CFA46-CB51-60E3-0BE2-C412A02AEB1B}"/>
              </a:ext>
            </a:extLst>
          </p:cNvPr>
          <p:cNvSpPr/>
          <p:nvPr/>
        </p:nvSpPr>
        <p:spPr>
          <a:xfrm>
            <a:off x="1269932" y="3932987"/>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ろうご</a:t>
            </a:r>
            <a:endParaRPr kumimoji="1" lang="ja-JP" altLang="en-US" sz="1050" dirty="0">
              <a:solidFill>
                <a:schemeClr val="tx1"/>
              </a:solidFill>
            </a:endParaRPr>
          </a:p>
        </p:txBody>
      </p:sp>
      <p:sp>
        <p:nvSpPr>
          <p:cNvPr id="39" name="正方形/長方形 38">
            <a:extLst>
              <a:ext uri="{FF2B5EF4-FFF2-40B4-BE49-F238E27FC236}">
                <a16:creationId xmlns:a16="http://schemas.microsoft.com/office/drawing/2014/main" id="{601B386D-C5EB-0E64-7DAF-343C26EC8AC5}"/>
              </a:ext>
            </a:extLst>
          </p:cNvPr>
          <p:cNvSpPr/>
          <p:nvPr/>
        </p:nvSpPr>
        <p:spPr>
          <a:xfrm>
            <a:off x="2144802" y="398860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40" name="正方形/長方形 39">
            <a:extLst>
              <a:ext uri="{FF2B5EF4-FFF2-40B4-BE49-F238E27FC236}">
                <a16:creationId xmlns:a16="http://schemas.microsoft.com/office/drawing/2014/main" id="{5B39B0E6-6501-CE45-185D-DC36E2F00694}"/>
              </a:ext>
            </a:extLst>
          </p:cNvPr>
          <p:cNvSpPr/>
          <p:nvPr/>
        </p:nvSpPr>
        <p:spPr>
          <a:xfrm>
            <a:off x="2178783" y="5276001"/>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ほしょう</a:t>
            </a:r>
            <a:endParaRPr kumimoji="1" lang="ja-JP" altLang="en-US" sz="1050" dirty="0">
              <a:solidFill>
                <a:schemeClr val="tx1"/>
              </a:solidFill>
            </a:endParaRPr>
          </a:p>
        </p:txBody>
      </p:sp>
      <p:sp>
        <p:nvSpPr>
          <p:cNvPr id="41" name="正方形/長方形 40">
            <a:extLst>
              <a:ext uri="{FF2B5EF4-FFF2-40B4-BE49-F238E27FC236}">
                <a16:creationId xmlns:a16="http://schemas.microsoft.com/office/drawing/2014/main" id="{59F3A972-9D45-6F8D-362F-8C3960AC6DBF}"/>
              </a:ext>
            </a:extLst>
          </p:cNvPr>
          <p:cNvSpPr/>
          <p:nvPr/>
        </p:nvSpPr>
        <p:spPr>
          <a:xfrm>
            <a:off x="1269001" y="5223405"/>
            <a:ext cx="77340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900" dirty="0">
                <a:solidFill>
                  <a:schemeClr val="tx1"/>
                </a:solidFill>
                <a:latin typeface="BIZ UDPゴシック" panose="020B0400000000000000" pitchFamily="50" charset="-128"/>
                <a:ea typeface="BIZ UDPゴシック" panose="020B0400000000000000" pitchFamily="50" charset="-128"/>
              </a:rPr>
              <a:t>かいご</a:t>
            </a:r>
            <a:endParaRPr kumimoji="1" lang="ja-JP" altLang="en-US" sz="1050" dirty="0">
              <a:solidFill>
                <a:schemeClr val="tx1"/>
              </a:solidFill>
            </a:endParaRPr>
          </a:p>
        </p:txBody>
      </p:sp>
      <p:sp>
        <p:nvSpPr>
          <p:cNvPr id="42" name="正方形/長方形 41">
            <a:extLst>
              <a:ext uri="{FF2B5EF4-FFF2-40B4-BE49-F238E27FC236}">
                <a16:creationId xmlns:a16="http://schemas.microsoft.com/office/drawing/2014/main" id="{E353EEB0-7F3B-C7FA-D1AB-340B9B6E8DD1}"/>
              </a:ext>
            </a:extLst>
          </p:cNvPr>
          <p:cNvSpPr/>
          <p:nvPr/>
        </p:nvSpPr>
        <p:spPr>
          <a:xfrm>
            <a:off x="3934752" y="3862013"/>
            <a:ext cx="144476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き　　　　　　　　　　 ねんれい</a:t>
            </a:r>
            <a:endParaRPr kumimoji="1" lang="ja-JP" altLang="en-US" sz="800" dirty="0">
              <a:solidFill>
                <a:schemeClr val="tx1"/>
              </a:solidFill>
            </a:endParaRPr>
          </a:p>
        </p:txBody>
      </p:sp>
      <p:sp>
        <p:nvSpPr>
          <p:cNvPr id="43" name="正方形/長方形 42">
            <a:extLst>
              <a:ext uri="{FF2B5EF4-FFF2-40B4-BE49-F238E27FC236}">
                <a16:creationId xmlns:a16="http://schemas.microsoft.com/office/drawing/2014/main" id="{966B795D-AAA9-E940-363D-E38828879D08}"/>
              </a:ext>
            </a:extLst>
          </p:cNvPr>
          <p:cNvSpPr/>
          <p:nvPr/>
        </p:nvSpPr>
        <p:spPr>
          <a:xfrm>
            <a:off x="3120888" y="4155932"/>
            <a:ext cx="331553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kumimoji="1" lang="ja-JP" altLang="en-US" sz="800" dirty="0">
                <a:solidFill>
                  <a:schemeClr val="tx1"/>
                </a:solidFill>
                <a:latin typeface="BIZ UDPゴシック" panose="020B0400000000000000" pitchFamily="50" charset="-128"/>
                <a:ea typeface="BIZ UDPゴシック" panose="020B0400000000000000" pitchFamily="50" charset="-128"/>
              </a:rPr>
              <a:t>き　　　　　　　　　　 きかん　　　かね　ねんきん　　　 う　　　　と</a:t>
            </a:r>
            <a:endParaRPr kumimoji="1" lang="ja-JP" altLang="en-US" sz="800" dirty="0">
              <a:solidFill>
                <a:schemeClr val="tx1"/>
              </a:solidFill>
            </a:endParaRPr>
          </a:p>
        </p:txBody>
      </p:sp>
      <p:sp>
        <p:nvSpPr>
          <p:cNvPr id="44" name="正方形/長方形 43">
            <a:extLst>
              <a:ext uri="{FF2B5EF4-FFF2-40B4-BE49-F238E27FC236}">
                <a16:creationId xmlns:a16="http://schemas.microsoft.com/office/drawing/2014/main" id="{D3F9437D-7B03-E1F1-5226-B90AE0585828}"/>
              </a:ext>
            </a:extLst>
          </p:cNvPr>
          <p:cNvSpPr/>
          <p:nvPr/>
        </p:nvSpPr>
        <p:spPr>
          <a:xfrm>
            <a:off x="7176042" y="3988601"/>
            <a:ext cx="1444769"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こじんねんきんほけん</a:t>
            </a:r>
            <a:endParaRPr kumimoji="1" lang="ja-JP" altLang="en-US" sz="800" dirty="0">
              <a:solidFill>
                <a:schemeClr val="tx1"/>
              </a:solidFill>
            </a:endParaRPr>
          </a:p>
        </p:txBody>
      </p:sp>
      <p:sp>
        <p:nvSpPr>
          <p:cNvPr id="45" name="正方形/長方形 44">
            <a:extLst>
              <a:ext uri="{FF2B5EF4-FFF2-40B4-BE49-F238E27FC236}">
                <a16:creationId xmlns:a16="http://schemas.microsoft.com/office/drawing/2014/main" id="{CD2266C9-CA53-2906-902F-BF5DE297E578}"/>
              </a:ext>
            </a:extLst>
          </p:cNvPr>
          <p:cNvSpPr/>
          <p:nvPr/>
        </p:nvSpPr>
        <p:spPr>
          <a:xfrm>
            <a:off x="7454472" y="5262007"/>
            <a:ext cx="9078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かいご</a:t>
            </a:r>
            <a:r>
              <a:rPr kumimoji="1" lang="ja-JP" altLang="en-US" sz="800" dirty="0">
                <a:solidFill>
                  <a:schemeClr val="tx1"/>
                </a:solidFill>
                <a:latin typeface="BIZ UDPゴシック" panose="020B0400000000000000" pitchFamily="50" charset="-128"/>
                <a:ea typeface="BIZ UDPゴシック" panose="020B0400000000000000" pitchFamily="50" charset="-128"/>
              </a:rPr>
              <a:t>ほけん</a:t>
            </a:r>
            <a:endParaRPr kumimoji="1" lang="ja-JP" altLang="en-US" sz="800" dirty="0">
              <a:solidFill>
                <a:schemeClr val="tx1"/>
              </a:solidFill>
            </a:endParaRPr>
          </a:p>
        </p:txBody>
      </p:sp>
      <p:sp>
        <p:nvSpPr>
          <p:cNvPr id="46" name="正方形/長方形 45">
            <a:extLst>
              <a:ext uri="{FF2B5EF4-FFF2-40B4-BE49-F238E27FC236}">
                <a16:creationId xmlns:a16="http://schemas.microsoft.com/office/drawing/2014/main" id="{A6A7D6BB-36F2-EE76-7611-B06E950AC931}"/>
              </a:ext>
            </a:extLst>
          </p:cNvPr>
          <p:cNvSpPr/>
          <p:nvPr/>
        </p:nvSpPr>
        <p:spPr>
          <a:xfrm>
            <a:off x="3088565" y="5102755"/>
            <a:ext cx="146111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rgbClr val="FF0000"/>
                </a:solidFill>
                <a:latin typeface="BIZ UDPゴシック" panose="020B0400000000000000" pitchFamily="50" charset="-128"/>
                <a:ea typeface="BIZ UDPゴシック" panose="020B0400000000000000" pitchFamily="50" charset="-128"/>
              </a:rPr>
              <a:t>かいご</a:t>
            </a:r>
            <a:r>
              <a:rPr lang="ja-JP" altLang="en-US" sz="800" dirty="0">
                <a:solidFill>
                  <a:schemeClr val="tx1"/>
                </a:solidFill>
                <a:latin typeface="BIZ UDPゴシック" panose="020B0400000000000000" pitchFamily="50" charset="-128"/>
                <a:ea typeface="BIZ UDPゴシック" panose="020B0400000000000000" pitchFamily="50" charset="-128"/>
              </a:rPr>
              <a:t>じょうたい</a:t>
            </a:r>
            <a:endParaRPr kumimoji="1" lang="ja-JP" altLang="en-US" sz="800" dirty="0">
              <a:solidFill>
                <a:schemeClr val="tx1"/>
              </a:solidFill>
            </a:endParaRPr>
          </a:p>
        </p:txBody>
      </p:sp>
      <p:sp>
        <p:nvSpPr>
          <p:cNvPr id="47" name="正方形/長方形 46">
            <a:extLst>
              <a:ext uri="{FF2B5EF4-FFF2-40B4-BE49-F238E27FC236}">
                <a16:creationId xmlns:a16="http://schemas.microsoft.com/office/drawing/2014/main" id="{44533E8B-09A9-5A99-93F7-823E670C2365}"/>
              </a:ext>
            </a:extLst>
          </p:cNvPr>
          <p:cNvSpPr/>
          <p:nvPr/>
        </p:nvSpPr>
        <p:spPr>
          <a:xfrm>
            <a:off x="3240965" y="5409530"/>
            <a:ext cx="183620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かね きゅうふきん　　　　う　　　 と</a:t>
            </a:r>
            <a:endParaRPr kumimoji="1" lang="ja-JP" altLang="en-US" sz="800" dirty="0">
              <a:solidFill>
                <a:schemeClr val="tx1"/>
              </a:solidFill>
            </a:endParaRPr>
          </a:p>
        </p:txBody>
      </p:sp>
    </p:spTree>
    <p:extLst>
      <p:ext uri="{BB962C8B-B14F-4D97-AF65-F5344CB8AC3E}">
        <p14:creationId xmlns:p14="http://schemas.microsoft.com/office/powerpoint/2010/main" val="39988142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684380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どのくらいの家族が契約しているの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4848"/>
            <a:ext cx="8597900" cy="2426052"/>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国内で「生</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命保険」</a:t>
            </a:r>
            <a:r>
              <a:rPr lang="ja-JP" altLang="en-US" sz="4000" b="1" dirty="0" err="1">
                <a:solidFill>
                  <a:prstClr val="black"/>
                </a:solidFill>
                <a:latin typeface="Meiryo UI" panose="020B0604030504040204" pitchFamily="50" charset="-128"/>
                <a:ea typeface="Meiryo UI" panose="020B0604030504040204" pitchFamily="50" charset="-128"/>
                <a:cs typeface="ヒラギノ角ゴ Pro W6"/>
              </a:rPr>
              <a:t>を契</a:t>
            </a: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約</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している</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家族の割合は約何</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25298" y="3638321"/>
            <a:ext cx="84582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50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70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90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65985" y="4628009"/>
            <a:ext cx="4078015" cy="1896160"/>
            <a:chOff x="5065985" y="4628009"/>
            <a:chExt cx="4078015" cy="1896160"/>
          </a:xfrm>
        </p:grpSpPr>
        <p:pic>
          <p:nvPicPr>
            <p:cNvPr id="7" name="Picture 2" descr="\\JILI03\jouhou\10消費者関連団体等連携\01生命保険協会\02地方事務室\01地方事務室との連携活動\H31\連携活動（副教材・中作）\mirai.png">
              <a:extLst>
                <a:ext uri="{FF2B5EF4-FFF2-40B4-BE49-F238E27FC236}">
                  <a16:creationId xmlns:a16="http://schemas.microsoft.com/office/drawing/2014/main" id="{4D4F5992-0DA6-4525-BA70-795EAC43BB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7838" y="5251553"/>
              <a:ext cx="1166162" cy="1272616"/>
            </a:xfrm>
            <a:prstGeom prst="rect">
              <a:avLst/>
            </a:prstGeom>
            <a:noFill/>
            <a:extLst>
              <a:ext uri="{909E8E84-426E-40DD-AFC4-6F175D3DCCD1}">
                <a14:hiddenFill xmlns:a14="http://schemas.microsoft.com/office/drawing/2010/main">
                  <a:solidFill>
                    <a:srgbClr val="FFFFFF"/>
                  </a:solidFill>
                </a14:hiddenFill>
              </a:ext>
            </a:extLst>
          </p:spPr>
        </p:pic>
        <p:sp>
          <p:nvSpPr>
            <p:cNvPr id="3" name="円形吹き出し 2"/>
            <p:cNvSpPr/>
            <p:nvPr/>
          </p:nvSpPr>
          <p:spPr>
            <a:xfrm>
              <a:off x="5065985" y="4628009"/>
              <a:ext cx="2911853" cy="1597938"/>
            </a:xfrm>
            <a:prstGeom prst="wedgeEllipseCallout">
              <a:avLst>
                <a:gd name="adj1" fmla="val 50937"/>
                <a:gd name="adj2" fmla="val 2916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en-US" altLang="ja-JP" sz="2000" b="1" dirty="0">
                  <a:solidFill>
                    <a:schemeClr val="tx1"/>
                  </a:solidFill>
                  <a:latin typeface="Meiryo UI" panose="020B0604030504040204" pitchFamily="50" charset="-128"/>
                  <a:ea typeface="Meiryo UI" panose="020B0604030504040204" pitchFamily="50" charset="-128"/>
                </a:rPr>
                <a:t>1</a:t>
              </a:r>
              <a:r>
                <a:rPr kumimoji="1" lang="ja-JP" altLang="en-US" sz="2000" b="1" dirty="0">
                  <a:solidFill>
                    <a:schemeClr val="tx1"/>
                  </a:solidFill>
                  <a:latin typeface="Meiryo UI" panose="020B0604030504040204" pitchFamily="50" charset="-128"/>
                  <a:ea typeface="Meiryo UI" panose="020B0604030504040204" pitchFamily="50" charset="-128"/>
                </a:rPr>
                <a:t>件でも生命保険に加入している家族の割合だよ</a:t>
              </a:r>
              <a:r>
                <a:rPr lang="ja-JP" altLang="en-US" sz="2000" b="1" dirty="0">
                  <a:solidFill>
                    <a:schemeClr val="tx1"/>
                  </a:solidFill>
                  <a:latin typeface="Meiryo UI" panose="020B0604030504040204" pitchFamily="50" charset="-128"/>
                  <a:ea typeface="Meiryo UI" panose="020B0604030504040204" pitchFamily="50" charset="-128"/>
                </a:rPr>
                <a:t>。</a:t>
              </a:r>
              <a:endParaRPr kumimoji="1" lang="ja-JP" altLang="en-US" sz="2000" b="1" dirty="0">
                <a:solidFill>
                  <a:schemeClr val="tx1"/>
                </a:solidFill>
                <a:latin typeface="Meiryo UI" panose="020B0604030504040204" pitchFamily="50" charset="-128"/>
                <a:ea typeface="Meiryo UI" panose="020B0604030504040204" pitchFamily="50" charset="-128"/>
              </a:endParaRPr>
            </a:p>
          </p:txBody>
        </p:sp>
      </p:grpSp>
      <p:grpSp>
        <p:nvGrpSpPr>
          <p:cNvPr id="14" name="グループ化 13">
            <a:extLst>
              <a:ext uri="{FF2B5EF4-FFF2-40B4-BE49-F238E27FC236}">
                <a16:creationId xmlns:a16="http://schemas.microsoft.com/office/drawing/2014/main" id="{1FD863DC-A72F-4BE3-885E-5EE261CDD951}"/>
              </a:ext>
            </a:extLst>
          </p:cNvPr>
          <p:cNvGrpSpPr/>
          <p:nvPr/>
        </p:nvGrpSpPr>
        <p:grpSpPr>
          <a:xfrm>
            <a:off x="130184" y="4560928"/>
            <a:ext cx="5401371" cy="2241258"/>
            <a:chOff x="130184" y="4560928"/>
            <a:chExt cx="5401371" cy="2241258"/>
          </a:xfrm>
        </p:grpSpPr>
        <p:sp>
          <p:nvSpPr>
            <p:cNvPr id="5" name="コンテンツ プレースホルダー 1"/>
            <p:cNvSpPr txBox="1">
              <a:spLocks/>
            </p:cNvSpPr>
            <p:nvPr/>
          </p:nvSpPr>
          <p:spPr bwMode="auto">
            <a:xfrm>
              <a:off x="266701" y="4560928"/>
              <a:ext cx="4305299"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90</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89.2</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8" name="テキスト ボックス 7">
              <a:extLst>
                <a:ext uri="{FF2B5EF4-FFF2-40B4-BE49-F238E27FC236}">
                  <a16:creationId xmlns:a16="http://schemas.microsoft.com/office/drawing/2014/main" id="{71D5F16C-CC24-4E1A-8E0A-98ABD937FAB9}"/>
                </a:ext>
              </a:extLst>
            </p:cNvPr>
            <p:cNvSpPr txBox="1"/>
            <p:nvPr/>
          </p:nvSpPr>
          <p:spPr>
            <a:xfrm>
              <a:off x="130184" y="6386688"/>
              <a:ext cx="5401371" cy="415498"/>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＊生命保険文化センター「生命保険に関する全国実態調査［</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人以上世帯］</a:t>
              </a:r>
              <a:r>
                <a:rPr kumimoji="1" lang="ja-JP" altLang="en-US" sz="1050" dirty="0">
                  <a:solidFill>
                    <a:prstClr val="black"/>
                  </a:solidFill>
                  <a:latin typeface="Meiryo UI" panose="020B0604030504040204" pitchFamily="50" charset="-128"/>
                  <a:ea typeface="Meiryo UI" panose="020B0604030504040204" pitchFamily="50" charset="-128"/>
                </a:rPr>
                <a:t>」</a:t>
              </a:r>
              <a:r>
                <a:rPr kumimoji="1" lang="ja-JP" altLang="en-US" sz="1050" dirty="0">
                  <a:latin typeface="Meiryo UI" panose="020B0604030504040204" pitchFamily="50" charset="-128"/>
                  <a:ea typeface="Meiryo UI" panose="020B0604030504040204" pitchFamily="50" charset="-128"/>
                </a:rPr>
                <a:t>（</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年度）</a:t>
              </a:r>
            </a:p>
            <a:p>
              <a:endParaRPr kumimoji="1" lang="ja-JP" altLang="en-US" sz="1050" dirty="0">
                <a:latin typeface="Meiryo UI" panose="020B0604030504040204" pitchFamily="50" charset="-128"/>
                <a:ea typeface="Meiryo UI" panose="020B0604030504040204" pitchFamily="50" charset="-128"/>
              </a:endParaRPr>
            </a:p>
          </p:txBody>
        </p:sp>
      </p:grpSp>
      <p:sp>
        <p:nvSpPr>
          <p:cNvPr id="11" name="スライド番号プレースホルダー 10">
            <a:extLst>
              <a:ext uri="{FF2B5EF4-FFF2-40B4-BE49-F238E27FC236}">
                <a16:creationId xmlns:a16="http://schemas.microsoft.com/office/drawing/2014/main" id="{AE4BAF8E-5F6F-4F49-93E7-0DDA6DCD9DE7}"/>
              </a:ext>
            </a:extLst>
          </p:cNvPr>
          <p:cNvSpPr>
            <a:spLocks noGrp="1"/>
          </p:cNvSpPr>
          <p:nvPr>
            <p:ph type="sldNum" sz="quarter" idx="12"/>
          </p:nvPr>
        </p:nvSpPr>
        <p:spPr/>
        <p:txBody>
          <a:bodyPr/>
          <a:lstStyle/>
          <a:p>
            <a:fld id="{E1D7E502-7D6F-49F2-8D91-33EB17385912}" type="slidenum">
              <a:rPr lang="ja-JP" altLang="en-US" smtClean="0"/>
              <a:pPr/>
              <a:t>44</a:t>
            </a:fld>
            <a:endParaRPr lang="ja-JP" altLang="en-US" dirty="0"/>
          </a:p>
        </p:txBody>
      </p:sp>
      <p:sp>
        <p:nvSpPr>
          <p:cNvPr id="9" name="正方形/長方形 8">
            <a:extLst>
              <a:ext uri="{FF2B5EF4-FFF2-40B4-BE49-F238E27FC236}">
                <a16:creationId xmlns:a16="http://schemas.microsoft.com/office/drawing/2014/main" id="{5027E01E-2C76-1FF6-D35B-CE18393EC00A}"/>
              </a:ext>
            </a:extLst>
          </p:cNvPr>
          <p:cNvSpPr/>
          <p:nvPr/>
        </p:nvSpPr>
        <p:spPr>
          <a:xfrm>
            <a:off x="2179871" y="-4369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かぞく</a:t>
            </a:r>
            <a:endParaRPr kumimoji="1" lang="ja-JP" altLang="en-US" sz="1400" dirty="0">
              <a:solidFill>
                <a:schemeClr val="bg1"/>
              </a:solidFill>
            </a:endParaRPr>
          </a:p>
        </p:txBody>
      </p:sp>
      <p:sp>
        <p:nvSpPr>
          <p:cNvPr id="12" name="正方形/長方形 11">
            <a:extLst>
              <a:ext uri="{FF2B5EF4-FFF2-40B4-BE49-F238E27FC236}">
                <a16:creationId xmlns:a16="http://schemas.microsoft.com/office/drawing/2014/main" id="{AAF5E62D-4EE5-BC27-5179-A278A1B36EC3}"/>
              </a:ext>
            </a:extLst>
          </p:cNvPr>
          <p:cNvSpPr/>
          <p:nvPr/>
        </p:nvSpPr>
        <p:spPr>
          <a:xfrm>
            <a:off x="3368116" y="-4369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けいやく</a:t>
            </a:r>
            <a:endParaRPr kumimoji="1" lang="ja-JP" altLang="en-US" sz="1400" dirty="0">
              <a:solidFill>
                <a:schemeClr val="bg1"/>
              </a:solidFill>
            </a:endParaRPr>
          </a:p>
        </p:txBody>
      </p:sp>
      <p:sp>
        <p:nvSpPr>
          <p:cNvPr id="15" name="正方形/長方形 14">
            <a:extLst>
              <a:ext uri="{FF2B5EF4-FFF2-40B4-BE49-F238E27FC236}">
                <a16:creationId xmlns:a16="http://schemas.microsoft.com/office/drawing/2014/main" id="{BF7F4C15-C9BA-4A87-1E11-ABC5D5F0FEC6}"/>
              </a:ext>
            </a:extLst>
          </p:cNvPr>
          <p:cNvSpPr/>
          <p:nvPr/>
        </p:nvSpPr>
        <p:spPr>
          <a:xfrm>
            <a:off x="273050" y="96915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grpSp>
        <p:nvGrpSpPr>
          <p:cNvPr id="34" name="グループ化 33">
            <a:extLst>
              <a:ext uri="{FF2B5EF4-FFF2-40B4-BE49-F238E27FC236}">
                <a16:creationId xmlns:a16="http://schemas.microsoft.com/office/drawing/2014/main" id="{45A97211-7F97-D25C-2082-8ABE9D94003D}"/>
              </a:ext>
            </a:extLst>
          </p:cNvPr>
          <p:cNvGrpSpPr/>
          <p:nvPr/>
        </p:nvGrpSpPr>
        <p:grpSpPr>
          <a:xfrm>
            <a:off x="870066" y="1592804"/>
            <a:ext cx="5775689" cy="1079948"/>
            <a:chOff x="870066" y="1592804"/>
            <a:chExt cx="5775689" cy="1079948"/>
          </a:xfrm>
        </p:grpSpPr>
        <p:sp>
          <p:nvSpPr>
            <p:cNvPr id="16" name="正方形/長方形 15">
              <a:extLst>
                <a:ext uri="{FF2B5EF4-FFF2-40B4-BE49-F238E27FC236}">
                  <a16:creationId xmlns:a16="http://schemas.microsoft.com/office/drawing/2014/main" id="{37FA9744-7F0C-ECD9-4F06-F623E0396CB0}"/>
                </a:ext>
              </a:extLst>
            </p:cNvPr>
            <p:cNvSpPr/>
            <p:nvPr/>
          </p:nvSpPr>
          <p:spPr>
            <a:xfrm>
              <a:off x="870066"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こくない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F730FD71-ABD7-ACC8-D42A-DBFE09D93433}"/>
                </a:ext>
              </a:extLst>
            </p:cNvPr>
            <p:cNvSpPr/>
            <p:nvPr/>
          </p:nvSpPr>
          <p:spPr>
            <a:xfrm>
              <a:off x="3027435"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せいめいほけん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CD77F6EA-2CA0-A4C3-8DEB-40F63E44A0CB}"/>
                </a:ext>
              </a:extLst>
            </p:cNvPr>
            <p:cNvSpPr/>
            <p:nvPr/>
          </p:nvSpPr>
          <p:spPr>
            <a:xfrm>
              <a:off x="5243527"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43DC3A52-0EF5-AA73-CDEA-D7DBB747956B}"/>
                </a:ext>
              </a:extLst>
            </p:cNvPr>
            <p:cNvSpPr/>
            <p:nvPr/>
          </p:nvSpPr>
          <p:spPr>
            <a:xfrm>
              <a:off x="1844587" y="231098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F8410A47-B45E-8341-1878-546AF924F5AC}"/>
                </a:ext>
              </a:extLst>
            </p:cNvPr>
            <p:cNvSpPr/>
            <p:nvPr/>
          </p:nvSpPr>
          <p:spPr>
            <a:xfrm>
              <a:off x="3304565" y="231098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わりあい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D36C89DD-61B9-E557-12AB-E4AAFB1E9B72}"/>
                </a:ext>
              </a:extLst>
            </p:cNvPr>
            <p:cNvSpPr/>
            <p:nvPr/>
          </p:nvSpPr>
          <p:spPr>
            <a:xfrm>
              <a:off x="5511567" y="2310987"/>
              <a:ext cx="516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5FAC187D-BBA6-520C-0436-DCAA9484F54B}"/>
                </a:ext>
              </a:extLst>
            </p:cNvPr>
            <p:cNvSpPr/>
            <p:nvPr/>
          </p:nvSpPr>
          <p:spPr>
            <a:xfrm>
              <a:off x="4995501" y="2308421"/>
              <a:ext cx="516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35" name="グループ化 34">
            <a:extLst>
              <a:ext uri="{FF2B5EF4-FFF2-40B4-BE49-F238E27FC236}">
                <a16:creationId xmlns:a16="http://schemas.microsoft.com/office/drawing/2014/main" id="{BA331705-C8E9-A370-F4A0-D87E38BE8D37}"/>
              </a:ext>
            </a:extLst>
          </p:cNvPr>
          <p:cNvGrpSpPr/>
          <p:nvPr/>
        </p:nvGrpSpPr>
        <p:grpSpPr>
          <a:xfrm>
            <a:off x="1159212" y="3457438"/>
            <a:ext cx="5744576" cy="385960"/>
            <a:chOff x="1159212" y="3457438"/>
            <a:chExt cx="5744576" cy="385960"/>
          </a:xfrm>
        </p:grpSpPr>
        <p:sp>
          <p:nvSpPr>
            <p:cNvPr id="23" name="正方形/長方形 22">
              <a:extLst>
                <a:ext uri="{FF2B5EF4-FFF2-40B4-BE49-F238E27FC236}">
                  <a16:creationId xmlns:a16="http://schemas.microsoft.com/office/drawing/2014/main" id="{EB8670B8-897F-EDE0-7751-49A0E61BD43F}"/>
                </a:ext>
              </a:extLst>
            </p:cNvPr>
            <p:cNvSpPr/>
            <p:nvPr/>
          </p:nvSpPr>
          <p:spPr>
            <a:xfrm>
              <a:off x="1159212" y="3481633"/>
              <a:ext cx="516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00B050"/>
                  </a:solidFill>
                  <a:latin typeface="BIZ UDPゴシック" panose="020B0400000000000000" pitchFamily="50" charset="-128"/>
                  <a:ea typeface="BIZ UDPゴシック" panose="020B0400000000000000" pitchFamily="50" charset="-128"/>
                </a:rPr>
                <a:t>やく</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B339E183-072A-57CA-E899-5AFE90608DD4}"/>
                </a:ext>
              </a:extLst>
            </p:cNvPr>
            <p:cNvSpPr/>
            <p:nvPr/>
          </p:nvSpPr>
          <p:spPr>
            <a:xfrm>
              <a:off x="3811197" y="3481633"/>
              <a:ext cx="516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00B050"/>
                  </a:solidFill>
                  <a:latin typeface="BIZ UDPゴシック" panose="020B0400000000000000" pitchFamily="50" charset="-128"/>
                  <a:ea typeface="BIZ UDPゴシック" panose="020B0400000000000000" pitchFamily="50" charset="-128"/>
                </a:rPr>
                <a:t>やく</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5D0A00F2-5785-9BCB-9C60-CA9FD63245FD}"/>
                </a:ext>
              </a:extLst>
            </p:cNvPr>
            <p:cNvSpPr/>
            <p:nvPr/>
          </p:nvSpPr>
          <p:spPr>
            <a:xfrm>
              <a:off x="6387722" y="3457438"/>
              <a:ext cx="516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00B050"/>
                  </a:solidFill>
                  <a:latin typeface="BIZ UDPゴシック" panose="020B0400000000000000" pitchFamily="50" charset="-128"/>
                  <a:ea typeface="BIZ UDPゴシック" panose="020B0400000000000000" pitchFamily="50" charset="-128"/>
                </a:rPr>
                <a:t>やく</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3FD356EE-D08F-8E6B-6893-0E56F1FC954C}"/>
              </a:ext>
            </a:extLst>
          </p:cNvPr>
          <p:cNvGrpSpPr/>
          <p:nvPr/>
        </p:nvGrpSpPr>
        <p:grpSpPr>
          <a:xfrm>
            <a:off x="58186" y="4423115"/>
            <a:ext cx="1699098" cy="924335"/>
            <a:chOff x="58186" y="4423115"/>
            <a:chExt cx="1699098" cy="924335"/>
          </a:xfrm>
        </p:grpSpPr>
        <p:sp>
          <p:nvSpPr>
            <p:cNvPr id="26" name="正方形/長方形 25">
              <a:extLst>
                <a:ext uri="{FF2B5EF4-FFF2-40B4-BE49-F238E27FC236}">
                  <a16:creationId xmlns:a16="http://schemas.microsoft.com/office/drawing/2014/main" id="{67A7419A-DCE6-ACA8-2FD7-7AA0158E21BC}"/>
                </a:ext>
              </a:extLst>
            </p:cNvPr>
            <p:cNvSpPr/>
            <p:nvPr/>
          </p:nvSpPr>
          <p:spPr>
            <a:xfrm>
              <a:off x="58186" y="442311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こた</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72799DCB-C8C2-A7B5-2BDF-3CDA24241AC4}"/>
                </a:ext>
              </a:extLst>
            </p:cNvPr>
            <p:cNvSpPr/>
            <p:nvPr/>
          </p:nvSpPr>
          <p:spPr>
            <a:xfrm>
              <a:off x="1241218" y="4985685"/>
              <a:ext cx="51606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grpSp>
      <p:sp>
        <p:nvSpPr>
          <p:cNvPr id="28" name="正方形/長方形 27">
            <a:extLst>
              <a:ext uri="{FF2B5EF4-FFF2-40B4-BE49-F238E27FC236}">
                <a16:creationId xmlns:a16="http://schemas.microsoft.com/office/drawing/2014/main" id="{08B8FD3E-F1BD-1592-1961-E8635521DB6C}"/>
              </a:ext>
            </a:extLst>
          </p:cNvPr>
          <p:cNvSpPr/>
          <p:nvPr/>
        </p:nvSpPr>
        <p:spPr>
          <a:xfrm>
            <a:off x="5296963" y="473703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けん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8AE8A135-B913-75B0-6C17-85B4A15DEF96}"/>
              </a:ext>
            </a:extLst>
          </p:cNvPr>
          <p:cNvSpPr/>
          <p:nvPr/>
        </p:nvSpPr>
        <p:spPr>
          <a:xfrm>
            <a:off x="6500554" y="4742338"/>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せいめい　　ほ</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01B1B99B-E9C8-6FFF-99A2-B6A53115CD17}"/>
              </a:ext>
            </a:extLst>
          </p:cNvPr>
          <p:cNvSpPr/>
          <p:nvPr/>
        </p:nvSpPr>
        <p:spPr>
          <a:xfrm>
            <a:off x="5615858" y="5080128"/>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かにゅう</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84BD299A-E8CF-E5A6-8000-C803100D29E2}"/>
              </a:ext>
            </a:extLst>
          </p:cNvPr>
          <p:cNvSpPr/>
          <p:nvPr/>
        </p:nvSpPr>
        <p:spPr>
          <a:xfrm>
            <a:off x="5119683" y="540903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かぞく</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4B1C395B-87AC-258E-EB67-B277E5A7775B}"/>
              </a:ext>
            </a:extLst>
          </p:cNvPr>
          <p:cNvSpPr/>
          <p:nvPr/>
        </p:nvSpPr>
        <p:spPr>
          <a:xfrm>
            <a:off x="5890611" y="540903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800" dirty="0">
                <a:solidFill>
                  <a:schemeClr val="tx1"/>
                </a:solidFill>
                <a:latin typeface="BIZ UDPゴシック" panose="020B0400000000000000" pitchFamily="50" charset="-128"/>
                <a:ea typeface="BIZ UDPゴシック" panose="020B0400000000000000" pitchFamily="50" charset="-128"/>
              </a:rPr>
              <a:t>わりあい</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FDFC9A01-CD63-2EEC-C409-8D8DA4CA4C4B}"/>
              </a:ext>
            </a:extLst>
          </p:cNvPr>
          <p:cNvSpPr/>
          <p:nvPr/>
        </p:nvSpPr>
        <p:spPr>
          <a:xfrm>
            <a:off x="5557447" y="5080128"/>
            <a:ext cx="42792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800" dirty="0">
                <a:solidFill>
                  <a:schemeClr val="tx1"/>
                </a:solidFill>
                <a:latin typeface="BIZ UDPゴシック" panose="020B0400000000000000" pitchFamily="50" charset="-128"/>
                <a:ea typeface="BIZ UDPゴシック" panose="020B0400000000000000" pitchFamily="50" charset="-128"/>
              </a:rPr>
              <a:t>けん</a:t>
            </a:r>
            <a:endParaRPr lang="en-US" altLang="ja-JP" sz="8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86150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5"/>
                                        </p:tgtEl>
                                        <p:attrNameLst>
                                          <p:attrName>style.visibility</p:attrName>
                                        </p:attrNameLst>
                                      </p:cBhvr>
                                      <p:to>
                                        <p:strVal val="visible"/>
                                      </p:to>
                                    </p:set>
                                    <p:animEffect transition="in" filter="fade">
                                      <p:cBhvr>
                                        <p:cTn id="18" dur="500"/>
                                        <p:tgtEl>
                                          <p:spTgt spid="3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par>
                                <p:cTn id="24" presetID="10" presetClass="entr" presetSubtype="0" fill="hold" nodeType="withEffect">
                                  <p:stCondLst>
                                    <p:cond delay="0"/>
                                  </p:stCondLst>
                                  <p:childTnLst>
                                    <p:set>
                                      <p:cBhvr>
                                        <p:cTn id="25" dur="1" fill="hold">
                                          <p:stCondLst>
                                            <p:cond delay="0"/>
                                          </p:stCondLst>
                                        </p:cTn>
                                        <p:tgtEl>
                                          <p:spTgt spid="36"/>
                                        </p:tgtEl>
                                        <p:attrNameLst>
                                          <p:attrName>style.visibility</p:attrName>
                                        </p:attrNameLst>
                                      </p:cBhvr>
                                      <p:to>
                                        <p:strVal val="visible"/>
                                      </p:to>
                                    </p:set>
                                    <p:animEffect transition="in" filter="fade">
                                      <p:cBhvr>
                                        <p:cTn id="26" dur="500"/>
                                        <p:tgtEl>
                                          <p:spTgt spid="36"/>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fade">
                                      <p:cBhvr>
                                        <p:cTn id="37" dur="500"/>
                                        <p:tgtEl>
                                          <p:spTgt spid="2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500"/>
                                        <p:tgtEl>
                                          <p:spTgt spid="29"/>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5" grpId="0"/>
      <p:bldP spid="28" grpId="0"/>
      <p:bldP spid="29" grpId="0"/>
      <p:bldP spid="30" grpId="0"/>
      <p:bldP spid="31" grpId="0"/>
      <p:bldP spid="32" grpId="0"/>
      <p:bldP spid="33"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何件契約しているの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9184"/>
            <a:ext cx="8597900" cy="2426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家族で契約している生命保険の</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件数は平均で何件</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095374" y="3666814"/>
            <a:ext cx="6477001"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件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4</a:t>
            </a:r>
            <a:r>
              <a:rPr lang="ja-JP" altLang="en-US" sz="3600" b="1" dirty="0">
                <a:solidFill>
                  <a:srgbClr val="00B050"/>
                </a:solidFill>
                <a:latin typeface="Meiryo UI" panose="020B0604030504040204" pitchFamily="50" charset="-128"/>
                <a:ea typeface="Meiryo UI" panose="020B0604030504040204" pitchFamily="50" charset="-128"/>
                <a:cs typeface="Meiryo UI" panose="020B0604030504040204" pitchFamily="50" charset="-128"/>
              </a:rPr>
              <a:t>件</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6</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4955822" y="4473665"/>
            <a:ext cx="4317032" cy="2126659"/>
            <a:chOff x="4955822" y="4473665"/>
            <a:chExt cx="4317032" cy="2126659"/>
          </a:xfrm>
        </p:grpSpPr>
        <p:pic>
          <p:nvPicPr>
            <p:cNvPr id="7" name="図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9783" y="5245862"/>
              <a:ext cx="1343071" cy="1354462"/>
            </a:xfrm>
            <a:prstGeom prst="rect">
              <a:avLst/>
            </a:prstGeom>
          </p:spPr>
        </p:pic>
        <p:sp>
          <p:nvSpPr>
            <p:cNvPr id="8" name="円形吹き出し 7"/>
            <p:cNvSpPr/>
            <p:nvPr/>
          </p:nvSpPr>
          <p:spPr>
            <a:xfrm>
              <a:off x="4955822" y="4473665"/>
              <a:ext cx="3085882" cy="2126659"/>
            </a:xfrm>
            <a:prstGeom prst="wedgeEllipseCallout">
              <a:avLst>
                <a:gd name="adj1" fmla="val 53614"/>
                <a:gd name="adj2" fmla="val 18136"/>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sz="1750" b="1" dirty="0">
                <a:solidFill>
                  <a:schemeClr val="tx1"/>
                </a:solidFill>
                <a:latin typeface="Meiryo UI" panose="020B0604030504040204" pitchFamily="50" charset="-128"/>
                <a:ea typeface="Meiryo UI" panose="020B0604030504040204" pitchFamily="50" charset="-128"/>
              </a:endParaRPr>
            </a:p>
          </p:txBody>
        </p:sp>
      </p:grpSp>
      <p:grpSp>
        <p:nvGrpSpPr>
          <p:cNvPr id="3" name="グループ化 2">
            <a:extLst>
              <a:ext uri="{FF2B5EF4-FFF2-40B4-BE49-F238E27FC236}">
                <a16:creationId xmlns:a16="http://schemas.microsoft.com/office/drawing/2014/main" id="{111E9CFC-C684-481D-89E5-995FCDFD8799}"/>
              </a:ext>
            </a:extLst>
          </p:cNvPr>
          <p:cNvGrpSpPr/>
          <p:nvPr/>
        </p:nvGrpSpPr>
        <p:grpSpPr>
          <a:xfrm>
            <a:off x="130184" y="4558312"/>
            <a:ext cx="5386695" cy="2082292"/>
            <a:chOff x="130184" y="4558312"/>
            <a:chExt cx="5386695" cy="2082292"/>
          </a:xfrm>
        </p:grpSpPr>
        <p:sp>
          <p:nvSpPr>
            <p:cNvPr id="5" name="コンテンツ プレースホルダー 1"/>
            <p:cNvSpPr txBox="1">
              <a:spLocks/>
            </p:cNvSpPr>
            <p:nvPr/>
          </p:nvSpPr>
          <p:spPr bwMode="auto">
            <a:xfrm>
              <a:off x="266701" y="4558312"/>
              <a:ext cx="4305299" cy="1803400"/>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srgbClr val="339966"/>
                  </a:solidFill>
                  <a:latin typeface="Meiryo UI" panose="020B0604030504040204" pitchFamily="50" charset="-128"/>
                  <a:ea typeface="Meiryo UI" panose="020B0604030504040204" pitchFamily="50" charset="-128"/>
                  <a:cs typeface="ヒラギノ角ゴ Pro W6"/>
                </a:rPr>
                <a:t>　　</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B.</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約</a:t>
              </a:r>
              <a:r>
                <a:rPr lang="en-US" altLang="ja-JP" sz="3200" b="1" dirty="0">
                  <a:solidFill>
                    <a:schemeClr val="tx1"/>
                  </a:solidFill>
                  <a:latin typeface="Meiryo UI" panose="020B0604030504040204" pitchFamily="50" charset="-128"/>
                  <a:ea typeface="Meiryo UI" panose="020B0604030504040204" pitchFamily="50" charset="-128"/>
                  <a:cs typeface="ヒラギノ角ゴ Pro W6"/>
                </a:rPr>
                <a:t>4</a:t>
              </a:r>
              <a:r>
                <a:rPr lang="ja-JP" altLang="en-US" sz="3200" b="1" dirty="0">
                  <a:solidFill>
                    <a:schemeClr val="tx1"/>
                  </a:solidFill>
                  <a:latin typeface="Meiryo UI" panose="020B0604030504040204" pitchFamily="50" charset="-128"/>
                  <a:ea typeface="Meiryo UI" panose="020B0604030504040204" pitchFamily="50" charset="-128"/>
                  <a:cs typeface="ヒラギノ角ゴ Pro W6"/>
                </a:rPr>
                <a:t>件</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　</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平均</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3.8</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件</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endPar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11" name="テキスト ボックス 10">
              <a:extLst>
                <a:ext uri="{FF2B5EF4-FFF2-40B4-BE49-F238E27FC236}">
                  <a16:creationId xmlns:a16="http://schemas.microsoft.com/office/drawing/2014/main" id="{0D05AF6D-19EF-4C76-B0CE-98EF0752A01C}"/>
                </a:ext>
              </a:extLst>
            </p:cNvPr>
            <p:cNvSpPr txBox="1"/>
            <p:nvPr/>
          </p:nvSpPr>
          <p:spPr>
            <a:xfrm>
              <a:off x="130184" y="6386688"/>
              <a:ext cx="5386695"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＊生命保険文化センター「生命保険に関する全国実態調査［</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人以上世帯］」（</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年度）</a:t>
              </a:r>
            </a:p>
          </p:txBody>
        </p:sp>
      </p:grpSp>
      <p:sp>
        <p:nvSpPr>
          <p:cNvPr id="12" name="スライド番号プレースホルダー 11">
            <a:extLst>
              <a:ext uri="{FF2B5EF4-FFF2-40B4-BE49-F238E27FC236}">
                <a16:creationId xmlns:a16="http://schemas.microsoft.com/office/drawing/2014/main" id="{6986152C-7148-4B49-A2D1-C5CCC7F55698}"/>
              </a:ext>
            </a:extLst>
          </p:cNvPr>
          <p:cNvSpPr>
            <a:spLocks noGrp="1"/>
          </p:cNvSpPr>
          <p:nvPr>
            <p:ph type="sldNum" sz="quarter" idx="12"/>
          </p:nvPr>
        </p:nvSpPr>
        <p:spPr/>
        <p:txBody>
          <a:bodyPr/>
          <a:lstStyle/>
          <a:p>
            <a:fld id="{E1D7E502-7D6F-49F2-8D91-33EB17385912}" type="slidenum">
              <a:rPr lang="ja-JP" altLang="en-US" smtClean="0"/>
              <a:pPr/>
              <a:t>45</a:t>
            </a:fld>
            <a:endParaRPr lang="ja-JP" altLang="en-US" dirty="0"/>
          </a:p>
        </p:txBody>
      </p:sp>
      <p:sp>
        <p:nvSpPr>
          <p:cNvPr id="14" name="テキスト ボックス 13">
            <a:extLst>
              <a:ext uri="{FF2B5EF4-FFF2-40B4-BE49-F238E27FC236}">
                <a16:creationId xmlns:a16="http://schemas.microsoft.com/office/drawing/2014/main" id="{BB6B6C26-9F63-0AF2-5C4E-4FF7990D7DEE}"/>
              </a:ext>
            </a:extLst>
          </p:cNvPr>
          <p:cNvSpPr txBox="1"/>
          <p:nvPr/>
        </p:nvSpPr>
        <p:spPr>
          <a:xfrm>
            <a:off x="4820675" y="4759320"/>
            <a:ext cx="3356175" cy="1754326"/>
          </a:xfrm>
          <a:prstGeom prst="rect">
            <a:avLst/>
          </a:prstGeom>
          <a:noFill/>
        </p:spPr>
        <p:txBody>
          <a:bodyPr wrap="none" rtlCol="0">
            <a:spAutoFit/>
          </a:bodyPr>
          <a:lstStyle/>
          <a:p>
            <a:pPr algn="ctr"/>
            <a:r>
              <a:rPr kumimoji="1" lang="ja-JP" altLang="en-US" sz="1800" b="1" dirty="0">
                <a:solidFill>
                  <a:schemeClr val="tx1"/>
                </a:solidFill>
                <a:latin typeface="Meiryo UI" panose="020B0604030504040204" pitchFamily="50" charset="-128"/>
                <a:ea typeface="Meiryo UI" panose="020B0604030504040204" pitchFamily="50" charset="-128"/>
              </a:rPr>
              <a:t>例えば</a:t>
            </a: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人家族で</a:t>
            </a:r>
          </a:p>
          <a:p>
            <a:pPr algn="ctr"/>
            <a:r>
              <a:rPr kumimoji="1" lang="ja-JP" altLang="en-US" sz="1800" b="1" dirty="0">
                <a:solidFill>
                  <a:schemeClr val="tx1"/>
                </a:solidFill>
                <a:latin typeface="Meiryo UI" panose="020B0604030504040204" pitchFamily="50" charset="-128"/>
                <a:ea typeface="Meiryo UI" panose="020B0604030504040204" pitchFamily="50" charset="-128"/>
              </a:rPr>
              <a:t>それぞれ病気やケガに</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rPr>
              <a:t>備えるために「医療保険」</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rPr>
              <a:t>に</a:t>
            </a:r>
            <a:r>
              <a:rPr lang="ja-JP" altLang="en-US" sz="1800" b="1" dirty="0">
                <a:solidFill>
                  <a:schemeClr val="tx1"/>
                </a:solidFill>
                <a:latin typeface="Meiryo UI" panose="020B0604030504040204" pitchFamily="50" charset="-128"/>
                <a:ea typeface="Meiryo UI" panose="020B0604030504040204" pitchFamily="50" charset="-128"/>
              </a:rPr>
              <a:t>契約</a:t>
            </a:r>
            <a:r>
              <a:rPr kumimoji="1" lang="ja-JP" altLang="en-US" sz="1800" b="1" dirty="0">
                <a:solidFill>
                  <a:schemeClr val="tx1"/>
                </a:solidFill>
                <a:latin typeface="Meiryo UI" panose="020B0604030504040204" pitchFamily="50" charset="-128"/>
                <a:ea typeface="Meiryo UI" panose="020B0604030504040204" pitchFamily="50" charset="-128"/>
              </a:rPr>
              <a:t>していれば</a:t>
            </a:r>
            <a:r>
              <a:rPr kumimoji="1" lang="en-US" altLang="ja-JP" sz="1800" b="1" dirty="0">
                <a:solidFill>
                  <a:schemeClr val="tx1"/>
                </a:solidFill>
                <a:latin typeface="Meiryo UI" panose="020B0604030504040204" pitchFamily="50" charset="-128"/>
                <a:ea typeface="Meiryo UI" panose="020B0604030504040204" pitchFamily="50" charset="-128"/>
              </a:rPr>
              <a:t>3</a:t>
            </a:r>
            <a:r>
              <a:rPr kumimoji="1" lang="ja-JP" altLang="en-US" sz="1800" b="1" dirty="0">
                <a:solidFill>
                  <a:schemeClr val="tx1"/>
                </a:solidFill>
                <a:latin typeface="Meiryo UI" panose="020B0604030504040204" pitchFamily="50" charset="-128"/>
                <a:ea typeface="Meiryo UI" panose="020B0604030504040204" pitchFamily="50" charset="-128"/>
              </a:rPr>
              <a:t>件分の</a:t>
            </a:r>
            <a:endParaRPr kumimoji="1" lang="en-US" altLang="ja-JP" sz="1800" b="1" dirty="0">
              <a:solidFill>
                <a:schemeClr val="tx1"/>
              </a:solidFill>
              <a:latin typeface="Meiryo UI" panose="020B0604030504040204" pitchFamily="50" charset="-128"/>
              <a:ea typeface="Meiryo UI" panose="020B0604030504040204" pitchFamily="50" charset="-128"/>
            </a:endParaRPr>
          </a:p>
          <a:p>
            <a:pPr algn="ctr"/>
            <a:r>
              <a:rPr kumimoji="1" lang="ja-JP" altLang="en-US" sz="1800" b="1" dirty="0">
                <a:solidFill>
                  <a:schemeClr val="tx1"/>
                </a:solidFill>
                <a:latin typeface="Meiryo UI" panose="020B0604030504040204" pitchFamily="50" charset="-128"/>
                <a:ea typeface="Meiryo UI" panose="020B0604030504040204" pitchFamily="50" charset="-128"/>
              </a:rPr>
              <a:t>加入になるよ。</a:t>
            </a:r>
          </a:p>
          <a:p>
            <a:endParaRPr kumimoji="1" lang="ja-JP" altLang="en-US" dirty="0"/>
          </a:p>
        </p:txBody>
      </p:sp>
      <p:sp>
        <p:nvSpPr>
          <p:cNvPr id="9" name="正方形/長方形 8">
            <a:extLst>
              <a:ext uri="{FF2B5EF4-FFF2-40B4-BE49-F238E27FC236}">
                <a16:creationId xmlns:a16="http://schemas.microsoft.com/office/drawing/2014/main" id="{983B852E-7495-7D74-21BC-482D48E51ED8}"/>
              </a:ext>
            </a:extLst>
          </p:cNvPr>
          <p:cNvSpPr/>
          <p:nvPr/>
        </p:nvSpPr>
        <p:spPr>
          <a:xfrm>
            <a:off x="266701" y="-3901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なんけん</a:t>
            </a:r>
            <a:endParaRPr kumimoji="1" lang="ja-JP" altLang="en-US" sz="1400" dirty="0">
              <a:solidFill>
                <a:schemeClr val="bg1"/>
              </a:solidFill>
            </a:endParaRPr>
          </a:p>
        </p:txBody>
      </p:sp>
      <p:sp>
        <p:nvSpPr>
          <p:cNvPr id="15" name="正方形/長方形 14">
            <a:extLst>
              <a:ext uri="{FF2B5EF4-FFF2-40B4-BE49-F238E27FC236}">
                <a16:creationId xmlns:a16="http://schemas.microsoft.com/office/drawing/2014/main" id="{845C7F18-3CAD-C234-C0B0-BAA080CA233E}"/>
              </a:ext>
            </a:extLst>
          </p:cNvPr>
          <p:cNvSpPr/>
          <p:nvPr/>
        </p:nvSpPr>
        <p:spPr>
          <a:xfrm>
            <a:off x="1084234" y="-3901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けいやく</a:t>
            </a:r>
            <a:endParaRPr kumimoji="1" lang="ja-JP" altLang="en-US" sz="1400" dirty="0">
              <a:solidFill>
                <a:schemeClr val="bg1"/>
              </a:solidFill>
            </a:endParaRPr>
          </a:p>
        </p:txBody>
      </p:sp>
      <p:grpSp>
        <p:nvGrpSpPr>
          <p:cNvPr id="35" name="グループ化 34">
            <a:extLst>
              <a:ext uri="{FF2B5EF4-FFF2-40B4-BE49-F238E27FC236}">
                <a16:creationId xmlns:a16="http://schemas.microsoft.com/office/drawing/2014/main" id="{13240D93-2E96-08B9-AD12-996C28422368}"/>
              </a:ext>
            </a:extLst>
          </p:cNvPr>
          <p:cNvGrpSpPr/>
          <p:nvPr/>
        </p:nvGrpSpPr>
        <p:grpSpPr>
          <a:xfrm>
            <a:off x="273050" y="969159"/>
            <a:ext cx="6813550" cy="1700683"/>
            <a:chOff x="273050" y="969159"/>
            <a:chExt cx="6813550" cy="1700683"/>
          </a:xfrm>
        </p:grpSpPr>
        <p:sp>
          <p:nvSpPr>
            <p:cNvPr id="16" name="正方形/長方形 15">
              <a:extLst>
                <a:ext uri="{FF2B5EF4-FFF2-40B4-BE49-F238E27FC236}">
                  <a16:creationId xmlns:a16="http://schemas.microsoft.com/office/drawing/2014/main" id="{C7BC4065-1F60-6228-1A79-D4E32E21ACF0}"/>
                </a:ext>
              </a:extLst>
            </p:cNvPr>
            <p:cNvSpPr/>
            <p:nvPr/>
          </p:nvSpPr>
          <p:spPr>
            <a:xfrm>
              <a:off x="273050" y="96915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1B00CB75-7B30-764B-D91D-12C62B8C4905}"/>
                </a:ext>
              </a:extLst>
            </p:cNvPr>
            <p:cNvSpPr/>
            <p:nvPr/>
          </p:nvSpPr>
          <p:spPr>
            <a:xfrm>
              <a:off x="1084234" y="1593271"/>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3EC8AB56-B0C8-36C1-25DA-42B46A631F3A}"/>
                </a:ext>
              </a:extLst>
            </p:cNvPr>
            <p:cNvSpPr/>
            <p:nvPr/>
          </p:nvSpPr>
          <p:spPr>
            <a:xfrm>
              <a:off x="2546198"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9B552785-538D-D42A-5B03-F8D22636A7ED}"/>
                </a:ext>
              </a:extLst>
            </p:cNvPr>
            <p:cNvSpPr/>
            <p:nvPr/>
          </p:nvSpPr>
          <p:spPr>
            <a:xfrm>
              <a:off x="5684372" y="1592804"/>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せいめいほけん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7CAEF464-29A8-616E-2897-F85E708D4ACA}"/>
                </a:ext>
              </a:extLst>
            </p:cNvPr>
            <p:cNvSpPr/>
            <p:nvPr/>
          </p:nvSpPr>
          <p:spPr>
            <a:xfrm>
              <a:off x="2151034" y="230807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けんすう</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4B25A72C-C23A-9661-1981-FBD8C7924C61}"/>
                </a:ext>
              </a:extLst>
            </p:cNvPr>
            <p:cNvSpPr/>
            <p:nvPr/>
          </p:nvSpPr>
          <p:spPr>
            <a:xfrm>
              <a:off x="3607593" y="2307200"/>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へいきん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860BC8DC-4EC5-411E-3053-1D1707E0BE84}"/>
                </a:ext>
              </a:extLst>
            </p:cNvPr>
            <p:cNvSpPr/>
            <p:nvPr/>
          </p:nvSpPr>
          <p:spPr>
            <a:xfrm>
              <a:off x="5064685" y="230120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なんけん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9882E4D2-B66E-D0B8-48BC-AEC5FD2226C2}"/>
              </a:ext>
            </a:extLst>
          </p:cNvPr>
          <p:cNvGrpSpPr/>
          <p:nvPr/>
        </p:nvGrpSpPr>
        <p:grpSpPr>
          <a:xfrm>
            <a:off x="1986410" y="3479099"/>
            <a:ext cx="5322087" cy="368597"/>
            <a:chOff x="1986410" y="3479099"/>
            <a:chExt cx="5322087" cy="368597"/>
          </a:xfrm>
        </p:grpSpPr>
        <p:sp>
          <p:nvSpPr>
            <p:cNvPr id="23" name="正方形/長方形 22">
              <a:extLst>
                <a:ext uri="{FF2B5EF4-FFF2-40B4-BE49-F238E27FC236}">
                  <a16:creationId xmlns:a16="http://schemas.microsoft.com/office/drawing/2014/main" id="{07A93389-0730-E5DA-63DD-8AD753B390F9}"/>
                </a:ext>
              </a:extLst>
            </p:cNvPr>
            <p:cNvSpPr/>
            <p:nvPr/>
          </p:nvSpPr>
          <p:spPr>
            <a:xfrm>
              <a:off x="1986410" y="3480805"/>
              <a:ext cx="13505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00B050"/>
                  </a:solidFill>
                  <a:latin typeface="BIZ UDPゴシック" panose="020B0400000000000000" pitchFamily="50" charset="-128"/>
                  <a:ea typeface="BIZ UDPゴシック" panose="020B0400000000000000" pitchFamily="50" charset="-128"/>
                </a:rPr>
                <a:t>やく　　　　　けん</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710D4A89-54FE-F7BC-BDB0-67F383BFABC7}"/>
                </a:ext>
              </a:extLst>
            </p:cNvPr>
            <p:cNvSpPr/>
            <p:nvPr/>
          </p:nvSpPr>
          <p:spPr>
            <a:xfrm>
              <a:off x="3972176" y="3479099"/>
              <a:ext cx="13505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00B050"/>
                  </a:solidFill>
                  <a:latin typeface="BIZ UDPゴシック" panose="020B0400000000000000" pitchFamily="50" charset="-128"/>
                  <a:ea typeface="BIZ UDPゴシック" panose="020B0400000000000000" pitchFamily="50" charset="-128"/>
                </a:rPr>
                <a:t>やく　　　　　 けん</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sp>
          <p:nvSpPr>
            <p:cNvPr id="26" name="正方形/長方形 25">
              <a:extLst>
                <a:ext uri="{FF2B5EF4-FFF2-40B4-BE49-F238E27FC236}">
                  <a16:creationId xmlns:a16="http://schemas.microsoft.com/office/drawing/2014/main" id="{523F182F-DF93-B09A-D2B3-79D632210A4A}"/>
                </a:ext>
              </a:extLst>
            </p:cNvPr>
            <p:cNvSpPr/>
            <p:nvPr/>
          </p:nvSpPr>
          <p:spPr>
            <a:xfrm>
              <a:off x="5957942" y="3485931"/>
              <a:ext cx="135055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00B050"/>
                  </a:solidFill>
                  <a:latin typeface="BIZ UDPゴシック" panose="020B0400000000000000" pitchFamily="50" charset="-128"/>
                  <a:ea typeface="BIZ UDPゴシック" panose="020B0400000000000000" pitchFamily="50" charset="-128"/>
                </a:rPr>
                <a:t>やく　　　　　 けん</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grpSp>
      <p:grpSp>
        <p:nvGrpSpPr>
          <p:cNvPr id="37" name="グループ化 36">
            <a:extLst>
              <a:ext uri="{FF2B5EF4-FFF2-40B4-BE49-F238E27FC236}">
                <a16:creationId xmlns:a16="http://schemas.microsoft.com/office/drawing/2014/main" id="{9347AC1E-CE50-B436-E379-B1BF3463D1B5}"/>
              </a:ext>
            </a:extLst>
          </p:cNvPr>
          <p:cNvGrpSpPr/>
          <p:nvPr/>
        </p:nvGrpSpPr>
        <p:grpSpPr>
          <a:xfrm>
            <a:off x="58186" y="4423115"/>
            <a:ext cx="4371309" cy="1445789"/>
            <a:chOff x="58186" y="4423115"/>
            <a:chExt cx="4371309" cy="1445789"/>
          </a:xfrm>
        </p:grpSpPr>
        <p:sp>
          <p:nvSpPr>
            <p:cNvPr id="27" name="正方形/長方形 26">
              <a:extLst>
                <a:ext uri="{FF2B5EF4-FFF2-40B4-BE49-F238E27FC236}">
                  <a16:creationId xmlns:a16="http://schemas.microsoft.com/office/drawing/2014/main" id="{85942723-0EAE-DCAA-2C2F-2481CA8F1629}"/>
                </a:ext>
              </a:extLst>
            </p:cNvPr>
            <p:cNvSpPr/>
            <p:nvPr/>
          </p:nvSpPr>
          <p:spPr>
            <a:xfrm>
              <a:off x="58186" y="4423115"/>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こた</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2BF3AC22-487B-7AF0-0912-E1456D68E86D}"/>
                </a:ext>
              </a:extLst>
            </p:cNvPr>
            <p:cNvSpPr/>
            <p:nvPr/>
          </p:nvSpPr>
          <p:spPr>
            <a:xfrm>
              <a:off x="1288718" y="4985685"/>
              <a:ext cx="130498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28DAD72B-AE28-A79B-2ED1-B5293C0D118B}"/>
                </a:ext>
              </a:extLst>
            </p:cNvPr>
            <p:cNvSpPr/>
            <p:nvPr/>
          </p:nvSpPr>
          <p:spPr>
            <a:xfrm>
              <a:off x="2371552" y="5507139"/>
              <a:ext cx="2057943"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へいきん　　　　　　　　　 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grpSp>
      <p:sp>
        <p:nvSpPr>
          <p:cNvPr id="30" name="正方形/長方形 29">
            <a:extLst>
              <a:ext uri="{FF2B5EF4-FFF2-40B4-BE49-F238E27FC236}">
                <a16:creationId xmlns:a16="http://schemas.microsoft.com/office/drawing/2014/main" id="{3BD5E070-B7C1-3E48-3DCC-98166E96C85A}"/>
              </a:ext>
            </a:extLst>
          </p:cNvPr>
          <p:cNvSpPr/>
          <p:nvPr/>
        </p:nvSpPr>
        <p:spPr>
          <a:xfrm>
            <a:off x="5633562" y="4632362"/>
            <a:ext cx="178577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たと　　　　　　　　　　　　にん　　　　かぞく</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1" name="正方形/長方形 30">
            <a:extLst>
              <a:ext uri="{FF2B5EF4-FFF2-40B4-BE49-F238E27FC236}">
                <a16:creationId xmlns:a16="http://schemas.microsoft.com/office/drawing/2014/main" id="{C2B5A71E-EDAC-27DA-2E30-8C1DAEA7557C}"/>
              </a:ext>
            </a:extLst>
          </p:cNvPr>
          <p:cNvSpPr/>
          <p:nvPr/>
        </p:nvSpPr>
        <p:spPr>
          <a:xfrm>
            <a:off x="6281634" y="4892022"/>
            <a:ext cx="178577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びょうき</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5385C5DF-DAC5-4C3C-413F-2C0853DEAEE2}"/>
              </a:ext>
            </a:extLst>
          </p:cNvPr>
          <p:cNvSpPr/>
          <p:nvPr/>
        </p:nvSpPr>
        <p:spPr>
          <a:xfrm>
            <a:off x="5278056" y="5163555"/>
            <a:ext cx="23815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そな　　　　　　　　　　　　　　　　　　　　　　　　　　いりょうほけん</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34C339F1-7B28-F1F1-645F-67B709F7117D}"/>
              </a:ext>
            </a:extLst>
          </p:cNvPr>
          <p:cNvSpPr/>
          <p:nvPr/>
        </p:nvSpPr>
        <p:spPr>
          <a:xfrm>
            <a:off x="5445690" y="5449210"/>
            <a:ext cx="23815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けいやく　　　　　　　　　　　　　　　　　　　　　　　　　 けんぶん</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E1E153D4-6FE5-B80E-FDF3-1119ECF935E8}"/>
              </a:ext>
            </a:extLst>
          </p:cNvPr>
          <p:cNvSpPr/>
          <p:nvPr/>
        </p:nvSpPr>
        <p:spPr>
          <a:xfrm>
            <a:off x="5795322" y="5730569"/>
            <a:ext cx="160813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かにゅう</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76314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childTnLst>
                                </p:cTn>
                              </p:par>
                              <p:par>
                                <p:cTn id="34" presetID="10" presetClass="entr" presetSubtype="0" fill="hold" grpId="0" nodeType="with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fade">
                                      <p:cBhvr>
                                        <p:cTn id="36" dur="500"/>
                                        <p:tgtEl>
                                          <p:spTgt spid="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2"/>
                                        </p:tgtEl>
                                        <p:attrNameLst>
                                          <p:attrName>style.visibility</p:attrName>
                                        </p:attrNameLst>
                                      </p:cBhvr>
                                      <p:to>
                                        <p:strVal val="visible"/>
                                      </p:to>
                                    </p:set>
                                    <p:animEffect transition="in" filter="fade">
                                      <p:cBhvr>
                                        <p:cTn id="42" dur="500"/>
                                        <p:tgtEl>
                                          <p:spTgt spid="32"/>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fade">
                                      <p:cBhvr>
                                        <p:cTn id="45" dur="500"/>
                                        <p:tgtEl>
                                          <p:spTgt spid="33"/>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14" grpId="0"/>
      <p:bldP spid="30" grpId="0"/>
      <p:bldP spid="31" grpId="0"/>
      <p:bldP spid="32" grpId="0"/>
      <p:bldP spid="33" grpId="0"/>
      <p:bldP spid="3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4" y="30760"/>
            <a:ext cx="5303835"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いくら支払っているの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73050" y="950268"/>
            <a:ext cx="8597900" cy="2426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4000" b="1" dirty="0">
                <a:solidFill>
                  <a:prstClr val="black"/>
                </a:solidFill>
                <a:latin typeface="Meiryo UI" panose="020B0604030504040204" pitchFamily="50" charset="-128"/>
                <a:ea typeface="Meiryo UI" panose="020B0604030504040204" pitchFamily="50" charset="-128"/>
                <a:cs typeface="ヒラギノ角ゴ Pro W6"/>
              </a:rPr>
              <a:t>家族</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が</a:t>
            </a:r>
            <a:r>
              <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年間で生命保険会社に</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支払っているお金（保険料）はいくら？</a:t>
            </a:r>
            <a:endParaRPr kumimoji="1" lang="en-US" altLang="ja-JP" sz="4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273050" y="3648983"/>
            <a:ext cx="8597899"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20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　</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60</a:t>
            </a:r>
            <a:r>
              <a:rPr kumimoji="1" lang="ja-JP" altLang="en-US"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rPr>
              <a:t>万円</a:t>
            </a:r>
            <a:endParaRPr kumimoji="1" lang="en-US" altLang="ja-JP" sz="3600" b="1" i="0" u="none" strike="noStrike" kern="1200" cap="none" spc="0" normalizeH="0" baseline="0" noProof="0" dirty="0">
              <a:ln>
                <a:noFill/>
              </a:ln>
              <a:solidFill>
                <a:srgbClr val="00B05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5043733" y="4635062"/>
            <a:ext cx="3969974" cy="2040375"/>
            <a:chOff x="5162999" y="4635062"/>
            <a:chExt cx="3969974" cy="2040375"/>
          </a:xfrm>
        </p:grpSpPr>
        <p:sp>
          <p:nvSpPr>
            <p:cNvPr id="9" name="円形吹き出し 8"/>
            <p:cNvSpPr/>
            <p:nvPr/>
          </p:nvSpPr>
          <p:spPr>
            <a:xfrm>
              <a:off x="5162999" y="4635062"/>
              <a:ext cx="2917155" cy="2040375"/>
            </a:xfrm>
            <a:prstGeom prst="wedgeEllipseCallout">
              <a:avLst>
                <a:gd name="adj1" fmla="val 52516"/>
                <a:gd name="adj2" fmla="val 22271"/>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0" tIns="72000" rIns="0" bIns="360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水道光熱費や食費、携帯電話のお金などの他に、これだけの</a:t>
              </a:r>
              <a:endParaRPr kumimoji="1" lang="en-US" altLang="ja-JP" b="1" dirty="0">
                <a:solidFill>
                  <a:schemeClr val="tx1"/>
                </a:solidFill>
                <a:latin typeface="Meiryo UI" panose="020B0604030504040204" pitchFamily="50" charset="-128"/>
                <a:ea typeface="Meiryo UI" panose="020B0604030504040204" pitchFamily="50" charset="-128"/>
              </a:endParaRPr>
            </a:p>
            <a:p>
              <a:pPr algn="ctr"/>
              <a:r>
                <a:rPr kumimoji="1" lang="ja-JP" altLang="en-US" b="1" dirty="0">
                  <a:solidFill>
                    <a:schemeClr val="tx1"/>
                  </a:solidFill>
                  <a:latin typeface="Meiryo UI" panose="020B0604030504040204" pitchFamily="50" charset="-128"/>
                  <a:ea typeface="Meiryo UI" panose="020B0604030504040204" pitchFamily="50" charset="-128"/>
                </a:rPr>
                <a:t>金額を負担してるん</a:t>
              </a:r>
              <a:br>
                <a:rPr kumimoji="1" lang="en-US" altLang="ja-JP" b="1" dirty="0">
                  <a:solidFill>
                    <a:schemeClr val="tx1"/>
                  </a:solidFill>
                  <a:latin typeface="Meiryo UI" panose="020B0604030504040204" pitchFamily="50" charset="-128"/>
                  <a:ea typeface="Meiryo UI" panose="020B0604030504040204" pitchFamily="50" charset="-128"/>
                </a:rPr>
              </a:br>
              <a:r>
                <a:rPr kumimoji="1" lang="ja-JP" altLang="en-US" b="1" dirty="0">
                  <a:solidFill>
                    <a:schemeClr val="tx1"/>
                  </a:solidFill>
                  <a:latin typeface="Meiryo UI" panose="020B0604030504040204" pitchFamily="50" charset="-128"/>
                  <a:ea typeface="Meiryo UI" panose="020B0604030504040204" pitchFamily="50" charset="-128"/>
                </a:rPr>
                <a:t>だね。</a:t>
              </a:r>
            </a:p>
          </p:txBody>
        </p:sp>
        <p:pic>
          <p:nvPicPr>
            <p:cNvPr id="11" name="図 10"/>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0" b="100000" l="0" r="99604">
                          <a14:foregroundMark x1="41293" y1="37528" x2="41293" y2="37528"/>
                          <a14:foregroundMark x1="69921" y1="37528" x2="69921" y2="37528"/>
                          <a14:foregroundMark x1="55541" y1="73343" x2="55541" y2="73343"/>
                          <a14:foregroundMark x1="59367" y1="74013" x2="59367" y2="74013"/>
                          <a14:foregroundMark x1="60554" y1="61057" x2="60554" y2="61057"/>
                          <a14:foregroundMark x1="56464" y1="50856" x2="56464" y2="50856"/>
                        </a14:backgroundRemoval>
                      </a14:imgEffect>
                    </a14:imgLayer>
                  </a14:imgProps>
                </a:ext>
                <a:ext uri="{28A0092B-C50C-407E-A947-70E740481C1C}">
                  <a14:useLocalDpi xmlns:a14="http://schemas.microsoft.com/office/drawing/2010/main" val="0"/>
                </a:ext>
              </a:extLst>
            </a:blip>
            <a:srcRect b="23542"/>
            <a:stretch/>
          </p:blipFill>
          <p:spPr>
            <a:xfrm flipH="1">
              <a:off x="8277261" y="5333675"/>
              <a:ext cx="855712" cy="1159200"/>
            </a:xfrm>
            <a:prstGeom prst="rect">
              <a:avLst/>
            </a:prstGeom>
          </p:spPr>
        </p:pic>
      </p:grpSp>
      <p:grpSp>
        <p:nvGrpSpPr>
          <p:cNvPr id="3" name="グループ化 2">
            <a:extLst>
              <a:ext uri="{FF2B5EF4-FFF2-40B4-BE49-F238E27FC236}">
                <a16:creationId xmlns:a16="http://schemas.microsoft.com/office/drawing/2014/main" id="{45704A7A-39D6-471B-BCDA-921A9771E3BB}"/>
              </a:ext>
            </a:extLst>
          </p:cNvPr>
          <p:cNvGrpSpPr/>
          <p:nvPr/>
        </p:nvGrpSpPr>
        <p:grpSpPr>
          <a:xfrm>
            <a:off x="130292" y="4376730"/>
            <a:ext cx="5412551" cy="2407846"/>
            <a:chOff x="130292" y="4376730"/>
            <a:chExt cx="5412551" cy="2407846"/>
          </a:xfrm>
        </p:grpSpPr>
        <p:sp>
          <p:nvSpPr>
            <p:cNvPr id="5" name="コンテンツ プレースホルダー 1"/>
            <p:cNvSpPr txBox="1">
              <a:spLocks/>
            </p:cNvSpPr>
            <p:nvPr/>
          </p:nvSpPr>
          <p:spPr bwMode="auto">
            <a:xfrm>
              <a:off x="266700" y="4376730"/>
              <a:ext cx="4462956" cy="2116146"/>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endParaRPr lang="en-US" altLang="ja-JP" sz="3200" b="1" dirty="0">
                <a:solidFill>
                  <a:srgbClr val="339966"/>
                </a:solidFill>
                <a:latin typeface="Meiryo UI" panose="020B0604030504040204" pitchFamily="50" charset="-128"/>
                <a:ea typeface="Meiryo UI" panose="020B0604030504040204" pitchFamily="50" charset="-128"/>
                <a:cs typeface="ヒラギノ角ゴ Pro W6"/>
              </a:endParaRPr>
            </a:p>
            <a:p>
              <a:pPr eaLnBrk="1" hangingPunct="1">
                <a:buClr>
                  <a:srgbClr val="4F81BD"/>
                </a:buClr>
                <a:buNone/>
                <a:defRPr/>
              </a:pP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B.</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約</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40</a:t>
              </a: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万円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lang="ja-JP" altLang="en-US" sz="3200" b="1" dirty="0">
                  <a:solidFill>
                    <a:prstClr val="black"/>
                  </a:solidFill>
                  <a:latin typeface="Meiryo UI" panose="020B0604030504040204" pitchFamily="50" charset="-128"/>
                  <a:ea typeface="Meiryo UI" panose="020B0604030504040204" pitchFamily="50" charset="-128"/>
                  <a:cs typeface="ヒラギノ角ゴ Pro W6"/>
                </a:rPr>
                <a:t>　⇒</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平均</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35.</a:t>
              </a:r>
              <a:r>
                <a:rPr lang="en-US" altLang="ja-JP" sz="3200" b="1" dirty="0">
                  <a:solidFill>
                    <a:prstClr val="black"/>
                  </a:solidFill>
                  <a:latin typeface="Meiryo UI" panose="020B0604030504040204" pitchFamily="50" charset="-128"/>
                  <a:ea typeface="Meiryo UI" panose="020B0604030504040204" pitchFamily="50" charset="-128"/>
                  <a:cs typeface="ヒラギノ角ゴ Pro W6"/>
                </a:rPr>
                <a:t>3</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万円</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endParaRPr lang="ja-JP" altLang="en-US" sz="2000" b="1" dirty="0">
                <a:solidFill>
                  <a:prstClr val="black"/>
                </a:solidFill>
                <a:latin typeface="Meiryo UI" panose="020B0604030504040204" pitchFamily="50" charset="-128"/>
                <a:ea typeface="Meiryo UI" panose="020B0604030504040204" pitchFamily="50" charset="-128"/>
                <a:cs typeface="ヒラギノ角ゴ Pro W6"/>
              </a:endParaRPr>
            </a:p>
            <a:p>
              <a:pPr lvl="0" algn="ctr" eaLnBrk="1" hangingPunct="1">
                <a:lnSpc>
                  <a:spcPts val="1800"/>
                </a:lnSpc>
                <a:buClr>
                  <a:srgbClr val="4F81BD"/>
                </a:buClr>
                <a:buNone/>
                <a:defRPr/>
              </a:pP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kumimoji="1" lang="ja-JP" altLang="en-US"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kumimoji="1" lang="en-US" altLang="ja-JP" sz="32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 </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a:t>
              </a:r>
              <a:r>
                <a:rPr lang="ja-JP" altLang="en-US" b="1" dirty="0">
                  <a:solidFill>
                    <a:prstClr val="black"/>
                  </a:solidFill>
                  <a:latin typeface="Meiryo UI" panose="020B0604030504040204" pitchFamily="50" charset="-128"/>
                  <a:ea typeface="Meiryo UI" panose="020B0604030504040204" pitchFamily="50" charset="-128"/>
                  <a:cs typeface="ヒラギノ角ゴ Pro W6"/>
                </a:rPr>
                <a:t>月々</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2.</a:t>
              </a:r>
              <a:r>
                <a:rPr lang="en-US" altLang="ja-JP" b="1" noProof="0" dirty="0">
                  <a:solidFill>
                    <a:prstClr val="black"/>
                  </a:solidFill>
                  <a:latin typeface="Meiryo UI" panose="020B0604030504040204" pitchFamily="50" charset="-128"/>
                  <a:ea typeface="Meiryo UI" panose="020B0604030504040204" pitchFamily="50" charset="-128"/>
                  <a:cs typeface="ヒラギノ角ゴ Pro W6"/>
                </a:rPr>
                <a:t>9</a:t>
              </a:r>
              <a:r>
                <a:rPr lang="ja-JP" altLang="en-US" b="1" dirty="0">
                  <a:solidFill>
                    <a:prstClr val="black"/>
                  </a:solidFill>
                  <a:latin typeface="Meiryo UI" panose="020B0604030504040204" pitchFamily="50" charset="-128"/>
                  <a:ea typeface="Meiryo UI" panose="020B0604030504040204" pitchFamily="50" charset="-128"/>
                  <a:cs typeface="ヒラギノ角ゴ Pro W6"/>
                </a:rPr>
                <a:t>万円</a:t>
              </a:r>
              <a:r>
                <a:rPr lang="en-US" altLang="ja-JP" b="1" dirty="0">
                  <a:solidFill>
                    <a:prstClr val="black"/>
                  </a:solidFill>
                  <a:latin typeface="Meiryo UI" panose="020B0604030504040204" pitchFamily="50" charset="-128"/>
                  <a:ea typeface="Meiryo UI" panose="020B0604030504040204" pitchFamily="50" charset="-128"/>
                  <a:cs typeface="ヒラギノ角ゴ Pro W6"/>
                </a:rPr>
                <a:t>)</a:t>
              </a:r>
            </a:p>
          </p:txBody>
        </p:sp>
        <p:sp>
          <p:nvSpPr>
            <p:cNvPr id="14" name="テキスト ボックス 13">
              <a:extLst>
                <a:ext uri="{FF2B5EF4-FFF2-40B4-BE49-F238E27FC236}">
                  <a16:creationId xmlns:a16="http://schemas.microsoft.com/office/drawing/2014/main" id="{35CC8206-BF8B-4686-9433-7E07C2815D35}"/>
                </a:ext>
              </a:extLst>
            </p:cNvPr>
            <p:cNvSpPr txBox="1"/>
            <p:nvPr/>
          </p:nvSpPr>
          <p:spPr>
            <a:xfrm>
              <a:off x="130292" y="6530660"/>
              <a:ext cx="5412551"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＊生命保険文化センター「生命保険に関する全国実態調査［</a:t>
              </a:r>
              <a:r>
                <a:rPr kumimoji="1" lang="en-US" altLang="ja-JP" sz="1050" dirty="0">
                  <a:latin typeface="Meiryo UI" panose="020B0604030504040204" pitchFamily="50" charset="-128"/>
                  <a:ea typeface="Meiryo UI" panose="020B0604030504040204" pitchFamily="50" charset="-128"/>
                </a:rPr>
                <a:t>2</a:t>
              </a:r>
              <a:r>
                <a:rPr kumimoji="1" lang="ja-JP" altLang="en-US" sz="1050" dirty="0">
                  <a:latin typeface="Meiryo UI" panose="020B0604030504040204" pitchFamily="50" charset="-128"/>
                  <a:ea typeface="Meiryo UI" panose="020B0604030504040204" pitchFamily="50" charset="-128"/>
                </a:rPr>
                <a:t>人以上世帯］」（</a:t>
              </a:r>
              <a:r>
                <a:rPr kumimoji="1" lang="en-US" altLang="ja-JP" sz="1050" dirty="0">
                  <a:latin typeface="Meiryo UI" panose="020B0604030504040204" pitchFamily="50" charset="-128"/>
                  <a:ea typeface="Meiryo UI" panose="020B0604030504040204" pitchFamily="50" charset="-128"/>
                </a:rPr>
                <a:t>2024</a:t>
              </a:r>
              <a:r>
                <a:rPr kumimoji="1" lang="ja-JP" altLang="en-US" sz="1050" dirty="0">
                  <a:latin typeface="Meiryo UI" panose="020B0604030504040204" pitchFamily="50" charset="-128"/>
                  <a:ea typeface="Meiryo UI" panose="020B0604030504040204" pitchFamily="50" charset="-128"/>
                </a:rPr>
                <a:t>年度）</a:t>
              </a:r>
            </a:p>
          </p:txBody>
        </p:sp>
      </p:grpSp>
      <p:sp>
        <p:nvSpPr>
          <p:cNvPr id="7" name="スライド番号プレースホルダー 6">
            <a:extLst>
              <a:ext uri="{FF2B5EF4-FFF2-40B4-BE49-F238E27FC236}">
                <a16:creationId xmlns:a16="http://schemas.microsoft.com/office/drawing/2014/main" id="{D8C7BA8F-32C8-4035-8FEA-7B74EC94892D}"/>
              </a:ext>
            </a:extLst>
          </p:cNvPr>
          <p:cNvSpPr>
            <a:spLocks noGrp="1"/>
          </p:cNvSpPr>
          <p:nvPr>
            <p:ph type="sldNum" sz="quarter" idx="12"/>
          </p:nvPr>
        </p:nvSpPr>
        <p:spPr/>
        <p:txBody>
          <a:bodyPr/>
          <a:lstStyle/>
          <a:p>
            <a:fld id="{E1D7E502-7D6F-49F2-8D91-33EB17385912}" type="slidenum">
              <a:rPr lang="ja-JP" altLang="en-US" smtClean="0"/>
              <a:pPr/>
              <a:t>46</a:t>
            </a:fld>
            <a:endParaRPr lang="ja-JP" altLang="en-US" dirty="0"/>
          </a:p>
        </p:txBody>
      </p:sp>
      <p:sp>
        <p:nvSpPr>
          <p:cNvPr id="8" name="正方形/長方形 7">
            <a:extLst>
              <a:ext uri="{FF2B5EF4-FFF2-40B4-BE49-F238E27FC236}">
                <a16:creationId xmlns:a16="http://schemas.microsoft.com/office/drawing/2014/main" id="{E1A21B3F-E91E-A525-C95A-35DB54006CAF}"/>
              </a:ext>
            </a:extLst>
          </p:cNvPr>
          <p:cNvSpPr/>
          <p:nvPr/>
        </p:nvSpPr>
        <p:spPr>
          <a:xfrm>
            <a:off x="1163062" y="-3901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bg1"/>
              </a:solidFill>
            </a:endParaRPr>
          </a:p>
        </p:txBody>
      </p:sp>
      <p:grpSp>
        <p:nvGrpSpPr>
          <p:cNvPr id="21" name="グループ化 20">
            <a:extLst>
              <a:ext uri="{FF2B5EF4-FFF2-40B4-BE49-F238E27FC236}">
                <a16:creationId xmlns:a16="http://schemas.microsoft.com/office/drawing/2014/main" id="{3BEB3B70-DBD5-BDB8-2B22-FEADCAD6EAAA}"/>
              </a:ext>
            </a:extLst>
          </p:cNvPr>
          <p:cNvGrpSpPr/>
          <p:nvPr/>
        </p:nvGrpSpPr>
        <p:grpSpPr>
          <a:xfrm>
            <a:off x="266700" y="969159"/>
            <a:ext cx="6922932" cy="1728953"/>
            <a:chOff x="266700" y="969159"/>
            <a:chExt cx="6922932" cy="1728953"/>
          </a:xfrm>
        </p:grpSpPr>
        <p:sp>
          <p:nvSpPr>
            <p:cNvPr id="12" name="正方形/長方形 11">
              <a:extLst>
                <a:ext uri="{FF2B5EF4-FFF2-40B4-BE49-F238E27FC236}">
                  <a16:creationId xmlns:a16="http://schemas.microsoft.com/office/drawing/2014/main" id="{EFAABEE3-E24E-C3DB-A37A-52CBDD41E5AF}"/>
                </a:ext>
              </a:extLst>
            </p:cNvPr>
            <p:cNvSpPr/>
            <p:nvPr/>
          </p:nvSpPr>
          <p:spPr>
            <a:xfrm>
              <a:off x="273050" y="96915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3C840176-B5B8-FB17-0E1A-576711F038FF}"/>
                </a:ext>
              </a:extLst>
            </p:cNvPr>
            <p:cNvSpPr/>
            <p:nvPr/>
          </p:nvSpPr>
          <p:spPr>
            <a:xfrm>
              <a:off x="1014282" y="157649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かぞく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70CA8D6B-A6C3-6872-F95D-38A26C272196}"/>
                </a:ext>
              </a:extLst>
            </p:cNvPr>
            <p:cNvSpPr/>
            <p:nvPr/>
          </p:nvSpPr>
          <p:spPr>
            <a:xfrm>
              <a:off x="2876666" y="157649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5BA88AE2-308E-C82F-F35C-192578EE8C81}"/>
                </a:ext>
              </a:extLst>
            </p:cNvPr>
            <p:cNvSpPr/>
            <p:nvPr/>
          </p:nvSpPr>
          <p:spPr>
            <a:xfrm>
              <a:off x="4381926" y="1576493"/>
              <a:ext cx="2807706"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　　　ほけんがいしゃ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A09C3244-5F01-A19C-3F0D-99D87260A601}"/>
                </a:ext>
              </a:extLst>
            </p:cNvPr>
            <p:cNvSpPr/>
            <p:nvPr/>
          </p:nvSpPr>
          <p:spPr>
            <a:xfrm>
              <a:off x="266700" y="2336347"/>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tx1"/>
                </a:solidFill>
              </a:endParaRPr>
            </a:p>
          </p:txBody>
        </p:sp>
        <p:sp>
          <p:nvSpPr>
            <p:cNvPr id="19" name="正方形/長方形 18">
              <a:extLst>
                <a:ext uri="{FF2B5EF4-FFF2-40B4-BE49-F238E27FC236}">
                  <a16:creationId xmlns:a16="http://schemas.microsoft.com/office/drawing/2014/main" id="{3AAB2EC5-049A-5A82-4BE3-EC001F532641}"/>
                </a:ext>
              </a:extLst>
            </p:cNvPr>
            <p:cNvSpPr/>
            <p:nvPr/>
          </p:nvSpPr>
          <p:spPr>
            <a:xfrm>
              <a:off x="3088714" y="2336346"/>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kumimoji="1" lang="ja-JP" altLang="en-US" sz="1400" dirty="0">
                <a:solidFill>
                  <a:schemeClr val="tx1"/>
                </a:solidFill>
              </a:endParaRPr>
            </a:p>
          </p:txBody>
        </p:sp>
        <p:sp>
          <p:nvSpPr>
            <p:cNvPr id="20" name="正方形/長方形 19">
              <a:extLst>
                <a:ext uri="{FF2B5EF4-FFF2-40B4-BE49-F238E27FC236}">
                  <a16:creationId xmlns:a16="http://schemas.microsoft.com/office/drawing/2014/main" id="{A0039746-541C-08A3-B45D-7AAE7235E141}"/>
                </a:ext>
              </a:extLst>
            </p:cNvPr>
            <p:cNvSpPr/>
            <p:nvPr/>
          </p:nvSpPr>
          <p:spPr>
            <a:xfrm>
              <a:off x="4653105" y="2334601"/>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ほけんりょう</a:t>
              </a:r>
              <a:endParaRPr kumimoji="1" lang="ja-JP" altLang="en-US" sz="1400" dirty="0">
                <a:solidFill>
                  <a:schemeClr val="tx1"/>
                </a:solidFill>
              </a:endParaRPr>
            </a:p>
          </p:txBody>
        </p:sp>
      </p:grpSp>
      <p:grpSp>
        <p:nvGrpSpPr>
          <p:cNvPr id="26" name="グループ化 25">
            <a:extLst>
              <a:ext uri="{FF2B5EF4-FFF2-40B4-BE49-F238E27FC236}">
                <a16:creationId xmlns:a16="http://schemas.microsoft.com/office/drawing/2014/main" id="{6388A294-5DCA-6030-B2FB-EF8E84F4A5DE}"/>
              </a:ext>
            </a:extLst>
          </p:cNvPr>
          <p:cNvGrpSpPr/>
          <p:nvPr/>
        </p:nvGrpSpPr>
        <p:grpSpPr>
          <a:xfrm>
            <a:off x="1047500" y="3478254"/>
            <a:ext cx="7831783" cy="365225"/>
            <a:chOff x="1047500" y="3478254"/>
            <a:chExt cx="7831783" cy="365225"/>
          </a:xfrm>
        </p:grpSpPr>
        <p:sp>
          <p:nvSpPr>
            <p:cNvPr id="22" name="正方形/長方形 21">
              <a:extLst>
                <a:ext uri="{FF2B5EF4-FFF2-40B4-BE49-F238E27FC236}">
                  <a16:creationId xmlns:a16="http://schemas.microsoft.com/office/drawing/2014/main" id="{8AA18161-90CD-CCEF-E5AF-D484C77BD97F}"/>
                </a:ext>
              </a:extLst>
            </p:cNvPr>
            <p:cNvSpPr/>
            <p:nvPr/>
          </p:nvSpPr>
          <p:spPr>
            <a:xfrm>
              <a:off x="1047500" y="3480805"/>
              <a:ext cx="22799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00B050"/>
                  </a:solidFill>
                  <a:latin typeface="BIZ UDPゴシック" panose="020B0400000000000000" pitchFamily="50" charset="-128"/>
                  <a:ea typeface="BIZ UDPゴシック" panose="020B0400000000000000" pitchFamily="50" charset="-128"/>
                </a:rPr>
                <a:t>やく　　　　　　　　　　まんえん</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FF8810C2-6D2C-33DE-CE59-1DA8AAC30E63}"/>
                </a:ext>
              </a:extLst>
            </p:cNvPr>
            <p:cNvSpPr/>
            <p:nvPr/>
          </p:nvSpPr>
          <p:spPr>
            <a:xfrm>
              <a:off x="3819260" y="3478254"/>
              <a:ext cx="22799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00B050"/>
                  </a:solidFill>
                  <a:latin typeface="BIZ UDPゴシック" panose="020B0400000000000000" pitchFamily="50" charset="-128"/>
                  <a:ea typeface="BIZ UDPゴシック" panose="020B0400000000000000" pitchFamily="50" charset="-128"/>
                </a:rPr>
                <a:t>やく　　　　　　　　　　まんえん</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33E29491-3600-BB50-8ADD-A2D62535F24B}"/>
                </a:ext>
              </a:extLst>
            </p:cNvPr>
            <p:cNvSpPr/>
            <p:nvPr/>
          </p:nvSpPr>
          <p:spPr>
            <a:xfrm>
              <a:off x="6599355" y="3481714"/>
              <a:ext cx="22799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rgbClr val="00B050"/>
                  </a:solidFill>
                  <a:latin typeface="BIZ UDPゴシック" panose="020B0400000000000000" pitchFamily="50" charset="-128"/>
                  <a:ea typeface="BIZ UDPゴシック" panose="020B0400000000000000" pitchFamily="50" charset="-128"/>
                </a:rPr>
                <a:t>やく　　　　　　　　　　まんえん</a:t>
              </a:r>
              <a:endParaRPr lang="en-US" altLang="ja-JP" sz="1100" dirty="0">
                <a:solidFill>
                  <a:srgbClr val="00B050"/>
                </a:solidFill>
                <a:latin typeface="BIZ UDPゴシック" panose="020B0400000000000000" pitchFamily="50" charset="-128"/>
                <a:ea typeface="BIZ UDPゴシック" panose="020B0400000000000000" pitchFamily="50" charset="-128"/>
              </a:endParaRPr>
            </a:p>
          </p:txBody>
        </p:sp>
      </p:grpSp>
      <p:grpSp>
        <p:nvGrpSpPr>
          <p:cNvPr id="31" name="グループ化 30">
            <a:extLst>
              <a:ext uri="{FF2B5EF4-FFF2-40B4-BE49-F238E27FC236}">
                <a16:creationId xmlns:a16="http://schemas.microsoft.com/office/drawing/2014/main" id="{28C6110A-6605-8FA7-C9AB-B979E6210038}"/>
              </a:ext>
            </a:extLst>
          </p:cNvPr>
          <p:cNvGrpSpPr/>
          <p:nvPr/>
        </p:nvGrpSpPr>
        <p:grpSpPr>
          <a:xfrm>
            <a:off x="58186" y="4216863"/>
            <a:ext cx="5571908" cy="2392248"/>
            <a:chOff x="58186" y="4216863"/>
            <a:chExt cx="5571908" cy="2392248"/>
          </a:xfrm>
        </p:grpSpPr>
        <p:sp>
          <p:nvSpPr>
            <p:cNvPr id="27" name="正方形/長方形 26">
              <a:extLst>
                <a:ext uri="{FF2B5EF4-FFF2-40B4-BE49-F238E27FC236}">
                  <a16:creationId xmlns:a16="http://schemas.microsoft.com/office/drawing/2014/main" id="{A2914AFF-532C-36C9-6750-C12E37C8444E}"/>
                </a:ext>
              </a:extLst>
            </p:cNvPr>
            <p:cNvSpPr/>
            <p:nvPr/>
          </p:nvSpPr>
          <p:spPr>
            <a:xfrm>
              <a:off x="58186" y="421686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こた</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6A3B8D2C-2380-4C43-BF77-BDDB0610425A}"/>
                </a:ext>
              </a:extLst>
            </p:cNvPr>
            <p:cNvSpPr/>
            <p:nvPr/>
          </p:nvSpPr>
          <p:spPr>
            <a:xfrm>
              <a:off x="759300" y="4804802"/>
              <a:ext cx="214661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まんえん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70A9075-9AAA-D696-C466-9752E85C0138}"/>
                </a:ext>
              </a:extLst>
            </p:cNvPr>
            <p:cNvSpPr/>
            <p:nvPr/>
          </p:nvSpPr>
          <p:spPr>
            <a:xfrm>
              <a:off x="1114157" y="5372941"/>
              <a:ext cx="35389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へいきん　　　　　　　　　　　　　まんえん　　　ねんかん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C3B92F17-A9CA-0857-14A2-7E67D966C624}"/>
                </a:ext>
              </a:extLst>
            </p:cNvPr>
            <p:cNvSpPr/>
            <p:nvPr/>
          </p:nvSpPr>
          <p:spPr>
            <a:xfrm>
              <a:off x="2091147" y="6247346"/>
              <a:ext cx="353894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000" dirty="0">
                  <a:solidFill>
                    <a:schemeClr val="tx1"/>
                  </a:solidFill>
                  <a:latin typeface="BIZ UDPゴシック" panose="020B0400000000000000" pitchFamily="50" charset="-128"/>
                  <a:ea typeface="BIZ UDPゴシック" panose="020B0400000000000000" pitchFamily="50" charset="-128"/>
                </a:rPr>
                <a:t>つきづき　 やく　　　　　　　 まんえん</a:t>
              </a:r>
              <a:endParaRPr lang="en-US" altLang="ja-JP" sz="10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F99E9EBC-5FA7-8947-2EE4-5EA47D4E2EBA}"/>
              </a:ext>
            </a:extLst>
          </p:cNvPr>
          <p:cNvGrpSpPr/>
          <p:nvPr/>
        </p:nvGrpSpPr>
        <p:grpSpPr>
          <a:xfrm>
            <a:off x="5542843" y="4782241"/>
            <a:ext cx="2039924" cy="1208785"/>
            <a:chOff x="5542843" y="4782241"/>
            <a:chExt cx="2039924" cy="1208785"/>
          </a:xfrm>
        </p:grpSpPr>
        <p:sp>
          <p:nvSpPr>
            <p:cNvPr id="32" name="正方形/長方形 31">
              <a:extLst>
                <a:ext uri="{FF2B5EF4-FFF2-40B4-BE49-F238E27FC236}">
                  <a16:creationId xmlns:a16="http://schemas.microsoft.com/office/drawing/2014/main" id="{1212870A-1D8C-7607-7950-2A851EE0FD58}"/>
                </a:ext>
              </a:extLst>
            </p:cNvPr>
            <p:cNvSpPr/>
            <p:nvPr/>
          </p:nvSpPr>
          <p:spPr>
            <a:xfrm>
              <a:off x="5542843" y="4782241"/>
              <a:ext cx="178577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すいどう　　　　こうねつひ　　　　　　　　　しょくひ</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D6BF9C44-3F65-62A2-1E0D-A5CD07947BE4}"/>
                </a:ext>
              </a:extLst>
            </p:cNvPr>
            <p:cNvSpPr/>
            <p:nvPr/>
          </p:nvSpPr>
          <p:spPr>
            <a:xfrm>
              <a:off x="5662814" y="5077903"/>
              <a:ext cx="178577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けいたいでんわ　　　　　　　　　　　　 かね</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15AAC616-2A76-AF43-4D4F-0B5E224D7397}"/>
                </a:ext>
              </a:extLst>
            </p:cNvPr>
            <p:cNvSpPr/>
            <p:nvPr/>
          </p:nvSpPr>
          <p:spPr>
            <a:xfrm>
              <a:off x="5796993" y="5344150"/>
              <a:ext cx="178577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ほか</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BAC1E379-2437-B5B2-9FFC-C5FA173A1395}"/>
                </a:ext>
              </a:extLst>
            </p:cNvPr>
            <p:cNvSpPr/>
            <p:nvPr/>
          </p:nvSpPr>
          <p:spPr>
            <a:xfrm>
              <a:off x="5599886" y="5629261"/>
              <a:ext cx="178577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きんがく　　　　　　　ふたん</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90073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500"/>
                                        <p:tgtEl>
                                          <p:spTgt spid="3"/>
                                        </p:tgtEl>
                                      </p:cBhvr>
                                    </p:animEffect>
                                  </p:childTnLst>
                                </p:cTn>
                              </p:par>
                              <p:par>
                                <p:cTn id="24" presetID="10" presetClass="entr" presetSubtype="0" fill="hold" nodeType="with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fade">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a:extLst>
              <a:ext uri="{FF2B5EF4-FFF2-40B4-BE49-F238E27FC236}">
                <a16:creationId xmlns:a16="http://schemas.microsoft.com/office/drawing/2014/main" id="{108C195B-F757-59EE-F04B-9C18E0D298E0}"/>
              </a:ext>
            </a:extLst>
          </p:cNvPr>
          <p:cNvSpPr/>
          <p:nvPr/>
        </p:nvSpPr>
        <p:spPr>
          <a:xfrm>
            <a:off x="0" y="0"/>
            <a:ext cx="9144000" cy="716948"/>
          </a:xfrm>
          <a:prstGeom prst="rect">
            <a:avLst/>
          </a:prstGeom>
          <a:solidFill>
            <a:schemeClr val="accent1">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a:xfrm>
            <a:off x="461963" y="30760"/>
            <a:ext cx="780534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保険会社全体でいくら支払われているの</a:t>
            </a:r>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a:t>
            </a:r>
            <a:endParaRPr kumimoji="1" lang="en-US" altLang="ja-JP" sz="32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N W6"/>
            </a:endParaRPr>
          </a:p>
        </p:txBody>
      </p:sp>
      <p:sp>
        <p:nvSpPr>
          <p:cNvPr id="4" name="コンテンツ プレースホルダー 1"/>
          <p:cNvSpPr txBox="1">
            <a:spLocks/>
          </p:cNvSpPr>
          <p:nvPr/>
        </p:nvSpPr>
        <p:spPr bwMode="auto">
          <a:xfrm>
            <a:off x="266700" y="1244601"/>
            <a:ext cx="8597900" cy="2184400"/>
          </a:xfrm>
          <a:prstGeom prst="rect">
            <a:avLst/>
          </a:prstGeom>
          <a:solidFill>
            <a:schemeClr val="bg1"/>
          </a:solidFill>
          <a:ln w="76200">
            <a:solidFill>
              <a:srgbClr val="339966"/>
            </a:solidFill>
            <a:miter lim="800000"/>
            <a:headEnd/>
            <a:tailEnd/>
          </a:ln>
        </p:spPr>
        <p:txBody>
          <a:bodyPr anchor="t"/>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5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問題</a:t>
            </a:r>
            <a:r>
              <a:rPr kumimoji="1" lang="en-US" altLang="ja-JP" sz="30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1</a:t>
            </a:r>
            <a:r>
              <a:rPr kumimoji="1" lang="ja-JP" altLang="en-US"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年間で国内の生命保険会社から生命保険に契約している人に支払われるお金（保険金等）はいくら？</a:t>
            </a:r>
            <a:endParaRPr kumimoji="1" lang="en-US" altLang="ja-JP" sz="3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5" name="コンテンツ プレースホルダー 1"/>
          <p:cNvSpPr txBox="1">
            <a:spLocks/>
          </p:cNvSpPr>
          <p:nvPr/>
        </p:nvSpPr>
        <p:spPr bwMode="auto">
          <a:xfrm>
            <a:off x="191286" y="4423331"/>
            <a:ext cx="4229886" cy="2206069"/>
          </a:xfrm>
          <a:prstGeom prst="rect">
            <a:avLst/>
          </a:prstGeom>
          <a:solidFill>
            <a:schemeClr val="accent3">
              <a:lumMod val="20000"/>
              <a:lumOff val="80000"/>
            </a:schemeClr>
          </a:solidFill>
          <a:ln>
            <a:noFill/>
          </a:ln>
          <a:effectLst/>
        </p:spPr>
        <p:txBody>
          <a:bodyPr/>
          <a:lstStyle>
            <a:lvl1pPr eaLnBrk="0" hangingPunct="0">
              <a:spcBef>
                <a:spcPct val="20000"/>
              </a:spcBef>
              <a:buClr>
                <a:schemeClr val="accent1"/>
              </a:buClr>
              <a:buSzPct val="100000"/>
              <a:buFont typeface="Symbol" pitchFamily="18" charset="2"/>
              <a:buChar char=""/>
              <a:defRPr kumimoji="1" sz="2400">
                <a:solidFill>
                  <a:schemeClr val="tx2"/>
                </a:solidFill>
                <a:latin typeface="Candara" pitchFamily="34" charset="0"/>
                <a:ea typeface="HGP明朝E" pitchFamily="18" charset="-128"/>
              </a:defRPr>
            </a:lvl1pPr>
            <a:lvl2pPr marL="576263" indent="-273050" eaLnBrk="0" hangingPunct="0">
              <a:spcBef>
                <a:spcPct val="20000"/>
              </a:spcBef>
              <a:buClr>
                <a:schemeClr val="accent1"/>
              </a:buClr>
              <a:buSzPct val="100000"/>
              <a:buFont typeface="Symbol" pitchFamily="18" charset="2"/>
              <a:buChar char=""/>
              <a:defRPr kumimoji="1" sz="2200">
                <a:solidFill>
                  <a:schemeClr val="tx2"/>
                </a:solidFill>
                <a:latin typeface="Candara" pitchFamily="34" charset="0"/>
                <a:ea typeface="HGP明朝E" pitchFamily="18" charset="-128"/>
              </a:defRPr>
            </a:lvl2pPr>
            <a:lvl3pPr marL="855663" indent="-228600" eaLnBrk="0" hangingPunct="0">
              <a:spcBef>
                <a:spcPct val="20000"/>
              </a:spcBef>
              <a:buClr>
                <a:schemeClr val="accent1"/>
              </a:buClr>
              <a:buSzPct val="100000"/>
              <a:buFont typeface="Symbol" pitchFamily="18" charset="2"/>
              <a:buChar char=""/>
              <a:defRPr kumimoji="1" sz="2000">
                <a:solidFill>
                  <a:schemeClr val="tx2"/>
                </a:solidFill>
                <a:latin typeface="Candara" pitchFamily="34" charset="0"/>
                <a:ea typeface="HGP明朝E" pitchFamily="18" charset="-128"/>
              </a:defRPr>
            </a:lvl3pPr>
            <a:lvl4pPr marL="1143000" indent="-228600" eaLnBrk="0" hangingPunct="0">
              <a:spcBef>
                <a:spcPct val="20000"/>
              </a:spcBef>
              <a:buClr>
                <a:schemeClr val="accent1"/>
              </a:buClr>
              <a:buSzPct val="100000"/>
              <a:buFont typeface="Symbol" pitchFamily="18" charset="2"/>
              <a:buChar char=""/>
              <a:defRPr kumimoji="1">
                <a:solidFill>
                  <a:schemeClr val="tx2"/>
                </a:solidFill>
                <a:latin typeface="Candara" pitchFamily="34" charset="0"/>
                <a:ea typeface="HGP明朝E" pitchFamily="18" charset="-128"/>
              </a:defRPr>
            </a:lvl4pPr>
            <a:lvl5pPr marL="1462088" indent="-228600" eaLnBrk="0" hangingPunct="0">
              <a:spcBef>
                <a:spcPct val="20000"/>
              </a:spcBef>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5pPr>
            <a:lvl6pPr marL="19192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6pPr>
            <a:lvl7pPr marL="23764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7pPr>
            <a:lvl8pPr marL="28336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8pPr>
            <a:lvl9pPr marL="3290888" indent="-228600" eaLnBrk="0" fontAlgn="base" hangingPunct="0">
              <a:spcBef>
                <a:spcPct val="20000"/>
              </a:spcBef>
              <a:spcAft>
                <a:spcPct val="0"/>
              </a:spcAft>
              <a:buClr>
                <a:schemeClr val="accent1"/>
              </a:buClr>
              <a:buSzPct val="100000"/>
              <a:buFont typeface="Symbol" pitchFamily="18" charset="2"/>
              <a:buChar char=""/>
              <a:defRPr kumimoji="1" sz="1600">
                <a:solidFill>
                  <a:schemeClr val="tx2"/>
                </a:solidFill>
                <a:latin typeface="Candara" pitchFamily="34" charset="0"/>
                <a:ea typeface="HGP明朝E" pitchFamily="18" charset="-128"/>
              </a:defRPr>
            </a:lvl9pPr>
          </a:lstStyle>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a:t>
            </a:r>
            <a:r>
              <a:rPr kumimoji="1" lang="ja-JP" altLang="en-US"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答え</a:t>
            </a:r>
            <a:r>
              <a:rPr kumimoji="1" lang="en-US" altLang="ja-JP" sz="3200" b="1" i="0" u="none" strike="noStrike" kern="1200" cap="none" spc="0" normalizeH="0" baseline="0" noProof="0" dirty="0">
                <a:ln>
                  <a:noFill/>
                </a:ln>
                <a:solidFill>
                  <a:srgbClr val="339966"/>
                </a:solidFill>
                <a:effectLst/>
                <a:uLnTx/>
                <a:uFillTx/>
                <a:latin typeface="Meiryo UI" panose="020B0604030504040204" pitchFamily="50" charset="-128"/>
                <a:ea typeface="Meiryo UI" panose="020B0604030504040204" pitchFamily="50" charset="-128"/>
                <a:cs typeface="ヒラギノ角ゴ Pro W6"/>
              </a:rPr>
              <a:t>】 </a:t>
            </a:r>
          </a:p>
          <a:p>
            <a:pPr marL="0" marR="0" lvl="0" indent="0" algn="l"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6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ts val="3500"/>
              </a:lnSpc>
              <a:spcBef>
                <a:spcPct val="20000"/>
              </a:spcBef>
              <a:spcAft>
                <a:spcPts val="0"/>
              </a:spcAft>
              <a:buClr>
                <a:srgbClr val="4F81BD"/>
              </a:buClr>
              <a:buSzPct val="100000"/>
              <a:buFont typeface="Symbol" pitchFamily="18" charset="2"/>
              <a:buNone/>
              <a:tabLst/>
              <a:defRPr/>
            </a:pP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C.</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40</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　⇒　約</a:t>
            </a:r>
            <a:r>
              <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42.8</a:t>
            </a:r>
            <a:r>
              <a:rPr kumimoji="1" lang="ja-JP" altLang="en-US"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兆円</a:t>
            </a:r>
            <a:endParaRPr kumimoji="1" lang="en-US" altLang="ja-JP"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＊生命保険協会「</a:t>
            </a:r>
            <a:r>
              <a:rPr lang="en-US" altLang="ja-JP" sz="1050" dirty="0">
                <a:solidFill>
                  <a:prstClr val="black"/>
                </a:solidFill>
                <a:latin typeface="Meiryo UI" panose="020B0604030504040204" pitchFamily="50" charset="-128"/>
                <a:ea typeface="Meiryo UI" panose="020B0604030504040204" pitchFamily="50" charset="-128"/>
                <a:cs typeface="ヒラギノ角ゴ Pro W6"/>
              </a:rPr>
              <a:t>2024</a:t>
            </a:r>
            <a:r>
              <a:rPr kumimoji="1" lang="ja-JP" altLang="en-US"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rPr>
              <a:t>年版生命保険の動向」</a:t>
            </a:r>
            <a:endParaRPr kumimoji="1" lang="en-US" altLang="ja-JP" sz="105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a:p>
            <a:pPr marL="0" marR="0" lvl="0" indent="0" algn="ctr" defTabSz="457200" rtl="0" eaLnBrk="1" fontAlgn="auto" latinLnBrk="0" hangingPunct="1">
              <a:lnSpc>
                <a:spcPct val="100000"/>
              </a:lnSpc>
              <a:spcBef>
                <a:spcPct val="20000"/>
              </a:spcBef>
              <a:spcAft>
                <a:spcPts val="0"/>
              </a:spcAft>
              <a:buClr>
                <a:srgbClr val="4F81BD"/>
              </a:buClr>
              <a:buSzPct val="100000"/>
              <a:buFont typeface="Symbol" pitchFamily="18" charset="2"/>
              <a:buNone/>
              <a:tabLst/>
              <a:defRPr/>
            </a:pPr>
            <a:endParaRPr kumimoji="1" lang="en-US" altLang="ja-JP" sz="3200" b="0"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ヒラギノ角ゴ Pro W6"/>
            </a:endParaRPr>
          </a:p>
        </p:txBody>
      </p:sp>
      <p:sp>
        <p:nvSpPr>
          <p:cNvPr id="6" name="テキスト ボックス 5"/>
          <p:cNvSpPr txBox="1"/>
          <p:nvPr/>
        </p:nvSpPr>
        <p:spPr>
          <a:xfrm>
            <a:off x="115872" y="3712002"/>
            <a:ext cx="6540960" cy="46166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A.</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4,000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億円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B.</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lang="en-US" altLang="ja-JP" sz="2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　　</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約</a:t>
            </a:r>
            <a:r>
              <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40</a:t>
            </a:r>
            <a:r>
              <a:rPr kumimoji="1" lang="ja-JP" altLang="en-US"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rPr>
              <a:t>兆円</a:t>
            </a:r>
            <a:endParaRPr kumimoji="1" lang="en-US" altLang="ja-JP" sz="24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pic>
        <p:nvPicPr>
          <p:cNvPr id="7" name="図 6"/>
          <p:cNvPicPr>
            <a:picLocks noChangeAspect="1"/>
          </p:cNvPicPr>
          <p:nvPr/>
        </p:nvPicPr>
        <p:blipFill>
          <a:blip r:embed="rId3"/>
          <a:stretch>
            <a:fillRect/>
          </a:stretch>
        </p:blipFill>
        <p:spPr>
          <a:xfrm>
            <a:off x="7757082" y="4985005"/>
            <a:ext cx="1254450" cy="1644395"/>
          </a:xfrm>
          <a:prstGeom prst="rect">
            <a:avLst/>
          </a:prstGeom>
        </p:spPr>
      </p:pic>
      <p:sp>
        <p:nvSpPr>
          <p:cNvPr id="8" name="円形吹き出し 7"/>
          <p:cNvSpPr/>
          <p:nvPr/>
        </p:nvSpPr>
        <p:spPr>
          <a:xfrm>
            <a:off x="4565650" y="4251489"/>
            <a:ext cx="3322574" cy="2298408"/>
          </a:xfrm>
          <a:prstGeom prst="wedgeEllipseCallout">
            <a:avLst>
              <a:gd name="adj1" fmla="val 50312"/>
              <a:gd name="adj2" fmla="val 31694"/>
            </a:avLst>
          </a:prstGeom>
          <a:solidFill>
            <a:schemeClr val="accent3">
              <a:lumMod val="40000"/>
              <a:lumOff val="60000"/>
            </a:schemeClr>
          </a:solidFill>
          <a:ln w="31750">
            <a:solidFill>
              <a:schemeClr val="bg1">
                <a:lumMod val="50000"/>
              </a:schemeClr>
            </a:solidFill>
          </a:ln>
          <a:effectLst/>
        </p:spPr>
        <p:style>
          <a:lnRef idx="1">
            <a:schemeClr val="accent1"/>
          </a:lnRef>
          <a:fillRef idx="3">
            <a:schemeClr val="accent1"/>
          </a:fillRef>
          <a:effectRef idx="2">
            <a:schemeClr val="accent1"/>
          </a:effectRef>
          <a:fontRef idx="minor">
            <a:schemeClr val="lt1"/>
          </a:fontRef>
        </p:style>
        <p:txBody>
          <a:bodyPr lIns="36000" rIns="36000" rtlCol="0" anchor="ctr"/>
          <a:lstStyle/>
          <a:p>
            <a:pPr algn="ctr"/>
            <a:r>
              <a:rPr kumimoji="1" lang="en-US" altLang="ja-JP" b="1" dirty="0">
                <a:solidFill>
                  <a:schemeClr val="tx1"/>
                </a:solidFill>
                <a:latin typeface="Meiryo UI" panose="020B0604030504040204" pitchFamily="50" charset="-128"/>
                <a:ea typeface="Meiryo UI" panose="020B0604030504040204" pitchFamily="50" charset="-128"/>
              </a:rPr>
              <a:t>1</a:t>
            </a:r>
            <a:r>
              <a:rPr kumimoji="1" lang="ja-JP" altLang="en-US" b="1" dirty="0">
                <a:solidFill>
                  <a:schemeClr val="tx1"/>
                </a:solidFill>
                <a:latin typeface="Meiryo UI" panose="020B0604030504040204" pitchFamily="50" charset="-128"/>
                <a:ea typeface="Meiryo UI" panose="020B0604030504040204" pitchFamily="50" charset="-128"/>
              </a:rPr>
              <a:t>年間で全生命保険会社が集めた保険料は約</a:t>
            </a:r>
            <a:r>
              <a:rPr kumimoji="1" lang="en-US" altLang="ja-JP" b="1" dirty="0">
                <a:solidFill>
                  <a:schemeClr val="tx1"/>
                </a:solidFill>
                <a:latin typeface="Meiryo UI" panose="020B0604030504040204" pitchFamily="50" charset="-128"/>
                <a:ea typeface="Meiryo UI" panose="020B0604030504040204" pitchFamily="50" charset="-128"/>
              </a:rPr>
              <a:t>37.5</a:t>
            </a:r>
            <a:r>
              <a:rPr kumimoji="1" lang="ja-JP" altLang="en-US" b="1" dirty="0">
                <a:solidFill>
                  <a:schemeClr val="tx1"/>
                </a:solidFill>
                <a:latin typeface="Meiryo UI" panose="020B0604030504040204" pitchFamily="50" charset="-128"/>
                <a:ea typeface="Meiryo UI" panose="020B0604030504040204" pitchFamily="50" charset="-128"/>
              </a:rPr>
              <a:t>兆円。一部は将来の支払いに備えて「資産運用」をしてるんだって。</a:t>
            </a:r>
          </a:p>
        </p:txBody>
      </p:sp>
      <p:sp>
        <p:nvSpPr>
          <p:cNvPr id="2" name="スライド番号プレースホルダー 1">
            <a:extLst>
              <a:ext uri="{FF2B5EF4-FFF2-40B4-BE49-F238E27FC236}">
                <a16:creationId xmlns:a16="http://schemas.microsoft.com/office/drawing/2014/main" id="{FD0A94AC-6C5A-7C39-A56A-B242C31AE40A}"/>
              </a:ext>
            </a:extLst>
          </p:cNvPr>
          <p:cNvSpPr>
            <a:spLocks noGrp="1"/>
          </p:cNvSpPr>
          <p:nvPr>
            <p:ph type="sldNum" sz="quarter" idx="12"/>
          </p:nvPr>
        </p:nvSpPr>
        <p:spPr>
          <a:xfrm>
            <a:off x="6877932" y="6445156"/>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9E5739F1-C1F0-F37D-8818-DC398629DD0E}"/>
              </a:ext>
            </a:extLst>
          </p:cNvPr>
          <p:cNvSpPr/>
          <p:nvPr/>
        </p:nvSpPr>
        <p:spPr>
          <a:xfrm>
            <a:off x="3978755" y="-3901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bg1"/>
                </a:solidFill>
                <a:latin typeface="BIZ UDPゴシック" panose="020B0400000000000000" pitchFamily="50" charset="-128"/>
                <a:ea typeface="BIZ UDPゴシック" panose="020B0400000000000000" pitchFamily="50" charset="-128"/>
              </a:rPr>
              <a:t>しはら</a:t>
            </a:r>
            <a:endParaRPr kumimoji="1" lang="ja-JP" altLang="en-US" sz="1400" dirty="0">
              <a:solidFill>
                <a:schemeClr val="bg1"/>
              </a:solidFill>
            </a:endParaRPr>
          </a:p>
        </p:txBody>
      </p:sp>
      <p:sp>
        <p:nvSpPr>
          <p:cNvPr id="11" name="正方形/長方形 10">
            <a:extLst>
              <a:ext uri="{FF2B5EF4-FFF2-40B4-BE49-F238E27FC236}">
                <a16:creationId xmlns:a16="http://schemas.microsoft.com/office/drawing/2014/main" id="{084EE8BF-CB16-8262-DF98-20324B2E111E}"/>
              </a:ext>
            </a:extLst>
          </p:cNvPr>
          <p:cNvSpPr/>
          <p:nvPr/>
        </p:nvSpPr>
        <p:spPr>
          <a:xfrm>
            <a:off x="478311" y="-39019"/>
            <a:ext cx="2702864"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ほけんがいしゃ           ぜんたい</a:t>
            </a:r>
            <a:endParaRPr kumimoji="1" lang="ja-JP" altLang="en-US" sz="1400" dirty="0">
              <a:solidFill>
                <a:schemeClr val="bg1"/>
              </a:solidFill>
            </a:endParaRPr>
          </a:p>
        </p:txBody>
      </p:sp>
      <p:grpSp>
        <p:nvGrpSpPr>
          <p:cNvPr id="22" name="グループ化 21">
            <a:extLst>
              <a:ext uri="{FF2B5EF4-FFF2-40B4-BE49-F238E27FC236}">
                <a16:creationId xmlns:a16="http://schemas.microsoft.com/office/drawing/2014/main" id="{57DED92F-719F-BD06-BD42-ECBFFBDE92CA}"/>
              </a:ext>
            </a:extLst>
          </p:cNvPr>
          <p:cNvGrpSpPr/>
          <p:nvPr/>
        </p:nvGrpSpPr>
        <p:grpSpPr>
          <a:xfrm>
            <a:off x="247883" y="1228469"/>
            <a:ext cx="8704435" cy="1415919"/>
            <a:chOff x="247883" y="1228469"/>
            <a:chExt cx="8704435" cy="1415919"/>
          </a:xfrm>
        </p:grpSpPr>
        <p:sp>
          <p:nvSpPr>
            <p:cNvPr id="12" name="正方形/長方形 11">
              <a:extLst>
                <a:ext uri="{FF2B5EF4-FFF2-40B4-BE49-F238E27FC236}">
                  <a16:creationId xmlns:a16="http://schemas.microsoft.com/office/drawing/2014/main" id="{CCBE5055-6D23-E3ED-5E63-770A116045E5}"/>
                </a:ext>
              </a:extLst>
            </p:cNvPr>
            <p:cNvSpPr/>
            <p:nvPr/>
          </p:nvSpPr>
          <p:spPr>
            <a:xfrm>
              <a:off x="247883" y="122846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もんだい</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04FD11AB-9024-3F0C-0D6E-8FACC68AD739}"/>
                </a:ext>
              </a:extLst>
            </p:cNvPr>
            <p:cNvSpPr/>
            <p:nvPr/>
          </p:nvSpPr>
          <p:spPr>
            <a:xfrm>
              <a:off x="348379" y="178123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ねんかん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4BAA361E-4353-1BD6-A54D-777E64B2E00E}"/>
                </a:ext>
              </a:extLst>
            </p:cNvPr>
            <p:cNvSpPr/>
            <p:nvPr/>
          </p:nvSpPr>
          <p:spPr>
            <a:xfrm>
              <a:off x="1675238" y="178123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こくない</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ECA60CDD-3719-2111-6A66-EB84F126FB39}"/>
                </a:ext>
              </a:extLst>
            </p:cNvPr>
            <p:cNvSpPr/>
            <p:nvPr/>
          </p:nvSpPr>
          <p:spPr>
            <a:xfrm>
              <a:off x="2893326" y="1781239"/>
              <a:ext cx="194818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せいめいほけんがいしゃ</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6" name="正方形/長方形 15">
              <a:extLst>
                <a:ext uri="{FF2B5EF4-FFF2-40B4-BE49-F238E27FC236}">
                  <a16:creationId xmlns:a16="http://schemas.microsoft.com/office/drawing/2014/main" id="{2C502B20-0D95-1CB4-DC7E-A3F5CE07D80F}"/>
                </a:ext>
              </a:extLst>
            </p:cNvPr>
            <p:cNvSpPr/>
            <p:nvPr/>
          </p:nvSpPr>
          <p:spPr>
            <a:xfrm>
              <a:off x="5509894" y="1781239"/>
              <a:ext cx="2015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せいめいほけん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7" name="正方形/長方形 16">
              <a:extLst>
                <a:ext uri="{FF2B5EF4-FFF2-40B4-BE49-F238E27FC236}">
                  <a16:creationId xmlns:a16="http://schemas.microsoft.com/office/drawing/2014/main" id="{40F6633B-4A38-C186-72A0-97544867037F}"/>
                </a:ext>
              </a:extLst>
            </p:cNvPr>
            <p:cNvSpPr/>
            <p:nvPr/>
          </p:nvSpPr>
          <p:spPr>
            <a:xfrm>
              <a:off x="1957111" y="228262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しはら</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990DAC96-8F5E-6C31-58AB-874A8288FC6F}"/>
                </a:ext>
              </a:extLst>
            </p:cNvPr>
            <p:cNvSpPr/>
            <p:nvPr/>
          </p:nvSpPr>
          <p:spPr>
            <a:xfrm>
              <a:off x="3761002" y="228262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かね</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0747E386-7079-E4B4-9F3A-749F38EAE519}"/>
                </a:ext>
              </a:extLst>
            </p:cNvPr>
            <p:cNvSpPr/>
            <p:nvPr/>
          </p:nvSpPr>
          <p:spPr>
            <a:xfrm>
              <a:off x="5083549" y="228262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ほけんきんなど</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0" name="正方形/長方形 19">
              <a:extLst>
                <a:ext uri="{FF2B5EF4-FFF2-40B4-BE49-F238E27FC236}">
                  <a16:creationId xmlns:a16="http://schemas.microsoft.com/office/drawing/2014/main" id="{7443A4F4-30B2-186B-7ACE-4A89678E1865}"/>
                </a:ext>
              </a:extLst>
            </p:cNvPr>
            <p:cNvSpPr/>
            <p:nvPr/>
          </p:nvSpPr>
          <p:spPr>
            <a:xfrm>
              <a:off x="6937146" y="1781239"/>
              <a:ext cx="2015172"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けいやく</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a:extLst>
                <a:ext uri="{FF2B5EF4-FFF2-40B4-BE49-F238E27FC236}">
                  <a16:creationId xmlns:a16="http://schemas.microsoft.com/office/drawing/2014/main" id="{871E9953-817A-A977-B75A-95B024F72C2D}"/>
                </a:ext>
              </a:extLst>
            </p:cNvPr>
            <p:cNvSpPr/>
            <p:nvPr/>
          </p:nvSpPr>
          <p:spPr>
            <a:xfrm>
              <a:off x="1049493" y="2282623"/>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BIZ UDPゴシック" panose="020B0400000000000000" pitchFamily="50" charset="-128"/>
                  <a:ea typeface="BIZ UDPゴシック" panose="020B0400000000000000" pitchFamily="50" charset="-128"/>
                </a:rPr>
                <a:t>ひと</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26" name="グループ化 25">
            <a:extLst>
              <a:ext uri="{FF2B5EF4-FFF2-40B4-BE49-F238E27FC236}">
                <a16:creationId xmlns:a16="http://schemas.microsoft.com/office/drawing/2014/main" id="{01388055-4690-2B69-ADF9-3AC3578880EC}"/>
              </a:ext>
            </a:extLst>
          </p:cNvPr>
          <p:cNvGrpSpPr/>
          <p:nvPr/>
        </p:nvGrpSpPr>
        <p:grpSpPr>
          <a:xfrm>
            <a:off x="610643" y="3527026"/>
            <a:ext cx="6679679" cy="368265"/>
            <a:chOff x="610643" y="3527026"/>
            <a:chExt cx="6679679" cy="368265"/>
          </a:xfrm>
        </p:grpSpPr>
        <p:sp>
          <p:nvSpPr>
            <p:cNvPr id="23" name="正方形/長方形 22">
              <a:extLst>
                <a:ext uri="{FF2B5EF4-FFF2-40B4-BE49-F238E27FC236}">
                  <a16:creationId xmlns:a16="http://schemas.microsoft.com/office/drawing/2014/main" id="{8C2A6705-629D-85AB-1A31-49C9B6677CF1}"/>
                </a:ext>
              </a:extLst>
            </p:cNvPr>
            <p:cNvSpPr/>
            <p:nvPr/>
          </p:nvSpPr>
          <p:spPr>
            <a:xfrm>
              <a:off x="610643" y="3532995"/>
              <a:ext cx="22799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おくえん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4DA28AF3-8341-A59B-7500-219376880CF2}"/>
                </a:ext>
              </a:extLst>
            </p:cNvPr>
            <p:cNvSpPr/>
            <p:nvPr/>
          </p:nvSpPr>
          <p:spPr>
            <a:xfrm>
              <a:off x="3181175" y="3527026"/>
              <a:ext cx="22799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ちょうえん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8AF842B5-AA44-3863-2781-A58127371F4A}"/>
                </a:ext>
              </a:extLst>
            </p:cNvPr>
            <p:cNvSpPr/>
            <p:nvPr/>
          </p:nvSpPr>
          <p:spPr>
            <a:xfrm>
              <a:off x="5010394" y="3533526"/>
              <a:ext cx="22799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ちょうえん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grpSp>
      <p:grpSp>
        <p:nvGrpSpPr>
          <p:cNvPr id="30" name="グループ化 29">
            <a:extLst>
              <a:ext uri="{FF2B5EF4-FFF2-40B4-BE49-F238E27FC236}">
                <a16:creationId xmlns:a16="http://schemas.microsoft.com/office/drawing/2014/main" id="{87154296-FE91-F349-6C10-A89F6C968BE9}"/>
              </a:ext>
            </a:extLst>
          </p:cNvPr>
          <p:cNvGrpSpPr/>
          <p:nvPr/>
        </p:nvGrpSpPr>
        <p:grpSpPr>
          <a:xfrm>
            <a:off x="-43037" y="4251489"/>
            <a:ext cx="4901830" cy="1067451"/>
            <a:chOff x="-43037" y="4251489"/>
            <a:chExt cx="4901830" cy="1067451"/>
          </a:xfrm>
        </p:grpSpPr>
        <p:sp>
          <p:nvSpPr>
            <p:cNvPr id="27" name="正方形/長方形 26">
              <a:extLst>
                <a:ext uri="{FF2B5EF4-FFF2-40B4-BE49-F238E27FC236}">
                  <a16:creationId xmlns:a16="http://schemas.microsoft.com/office/drawing/2014/main" id="{EB2A6B0C-7CFB-BF9F-D77B-971D265EB912}"/>
                </a:ext>
              </a:extLst>
            </p:cNvPr>
            <p:cNvSpPr/>
            <p:nvPr/>
          </p:nvSpPr>
          <p:spPr>
            <a:xfrm>
              <a:off x="547203" y="4957175"/>
              <a:ext cx="22799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ちょうえん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8" name="正方形/長方形 27">
              <a:extLst>
                <a:ext uri="{FF2B5EF4-FFF2-40B4-BE49-F238E27FC236}">
                  <a16:creationId xmlns:a16="http://schemas.microsoft.com/office/drawing/2014/main" id="{658164A3-4739-EA7B-42E9-D5CFA6752D8A}"/>
                </a:ext>
              </a:extLst>
            </p:cNvPr>
            <p:cNvSpPr/>
            <p:nvPr/>
          </p:nvSpPr>
          <p:spPr>
            <a:xfrm>
              <a:off x="2578865" y="4957175"/>
              <a:ext cx="22799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100" dirty="0">
                  <a:solidFill>
                    <a:schemeClr val="tx1"/>
                  </a:solidFill>
                  <a:latin typeface="BIZ UDPゴシック" panose="020B0400000000000000" pitchFamily="50" charset="-128"/>
                  <a:ea typeface="BIZ UDPゴシック" panose="020B0400000000000000" pitchFamily="50" charset="-128"/>
                </a:rPr>
                <a:t>やく　　　　　　　　ちょうえん</a:t>
              </a:r>
              <a:endParaRPr lang="en-US" altLang="ja-JP" sz="1100" dirty="0">
                <a:solidFill>
                  <a:schemeClr val="tx1"/>
                </a:solidFill>
                <a:latin typeface="BIZ UDPゴシック" panose="020B0400000000000000" pitchFamily="50" charset="-128"/>
                <a:ea typeface="BIZ UDPゴシック" panose="020B0400000000000000" pitchFamily="50" charset="-128"/>
              </a:endParaRPr>
            </a:p>
          </p:txBody>
        </p:sp>
        <p:sp>
          <p:nvSpPr>
            <p:cNvPr id="29" name="正方形/長方形 28">
              <a:extLst>
                <a:ext uri="{FF2B5EF4-FFF2-40B4-BE49-F238E27FC236}">
                  <a16:creationId xmlns:a16="http://schemas.microsoft.com/office/drawing/2014/main" id="{F611B965-C1A3-B71B-B372-E219FE24948D}"/>
                </a:ext>
              </a:extLst>
            </p:cNvPr>
            <p:cNvSpPr/>
            <p:nvPr/>
          </p:nvSpPr>
          <p:spPr>
            <a:xfrm>
              <a:off x="-43037" y="4251489"/>
              <a:ext cx="140222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339966"/>
                  </a:solidFill>
                  <a:latin typeface="BIZ UDPゴシック" panose="020B0400000000000000" pitchFamily="50" charset="-128"/>
                  <a:ea typeface="BIZ UDPゴシック" panose="020B0400000000000000" pitchFamily="50" charset="-128"/>
                </a:rPr>
                <a:t>こた</a:t>
              </a:r>
              <a:endParaRPr lang="en-US" altLang="ja-JP" sz="1100" dirty="0">
                <a:solidFill>
                  <a:srgbClr val="339966"/>
                </a:solidFill>
                <a:latin typeface="BIZ UDPゴシック" panose="020B0400000000000000" pitchFamily="50" charset="-128"/>
                <a:ea typeface="BIZ UDPゴシック" panose="020B0400000000000000" pitchFamily="50" charset="-128"/>
              </a:endParaRPr>
            </a:p>
          </p:txBody>
        </p:sp>
      </p:grpSp>
      <p:grpSp>
        <p:nvGrpSpPr>
          <p:cNvPr id="36" name="グループ化 35">
            <a:extLst>
              <a:ext uri="{FF2B5EF4-FFF2-40B4-BE49-F238E27FC236}">
                <a16:creationId xmlns:a16="http://schemas.microsoft.com/office/drawing/2014/main" id="{8EF283AB-8EEB-2E35-4853-ABB6284FC3FB}"/>
              </a:ext>
            </a:extLst>
          </p:cNvPr>
          <p:cNvGrpSpPr/>
          <p:nvPr/>
        </p:nvGrpSpPr>
        <p:grpSpPr>
          <a:xfrm>
            <a:off x="5083548" y="4519033"/>
            <a:ext cx="2949154" cy="1473914"/>
            <a:chOff x="5083548" y="4519033"/>
            <a:chExt cx="2949154" cy="1473914"/>
          </a:xfrm>
        </p:grpSpPr>
        <p:sp>
          <p:nvSpPr>
            <p:cNvPr id="31" name="正方形/長方形 30">
              <a:extLst>
                <a:ext uri="{FF2B5EF4-FFF2-40B4-BE49-F238E27FC236}">
                  <a16:creationId xmlns:a16="http://schemas.microsoft.com/office/drawing/2014/main" id="{38C85606-E8BB-1199-83F8-44CEDAB25BA7}"/>
                </a:ext>
              </a:extLst>
            </p:cNvPr>
            <p:cNvSpPr/>
            <p:nvPr/>
          </p:nvSpPr>
          <p:spPr>
            <a:xfrm>
              <a:off x="5293096" y="4519033"/>
              <a:ext cx="2231970"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ねんかん　　　　　　ぜん　　　　　せいめいほけん　　　　がい</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2" name="正方形/長方形 31">
              <a:extLst>
                <a:ext uri="{FF2B5EF4-FFF2-40B4-BE49-F238E27FC236}">
                  <a16:creationId xmlns:a16="http://schemas.microsoft.com/office/drawing/2014/main" id="{1530527E-227D-295A-A221-6C2D37C02949}"/>
                </a:ext>
              </a:extLst>
            </p:cNvPr>
            <p:cNvSpPr/>
            <p:nvPr/>
          </p:nvSpPr>
          <p:spPr>
            <a:xfrm>
              <a:off x="5083548" y="4804122"/>
              <a:ext cx="24415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しゃ　　　　　　あつ　　　　　　　　　　　 ほけんりょう　　　　　　　やく</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FA936462-CF68-D300-F9AD-0F83BB906A98}"/>
                </a:ext>
              </a:extLst>
            </p:cNvPr>
            <p:cNvSpPr/>
            <p:nvPr/>
          </p:nvSpPr>
          <p:spPr>
            <a:xfrm>
              <a:off x="5591185" y="5075445"/>
              <a:ext cx="24415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ちょうえん　　　　　　 いちぶ　　　　　　　しょうらい</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DDD54674-7B02-FDF7-7FF1-6BD16C0C05FC}"/>
                </a:ext>
              </a:extLst>
            </p:cNvPr>
            <p:cNvSpPr/>
            <p:nvPr/>
          </p:nvSpPr>
          <p:spPr>
            <a:xfrm>
              <a:off x="5359697" y="5356755"/>
              <a:ext cx="24415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しはら　　　　　　　　　　 そな　　　　　　　　　　　　　しさん</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270C0489-C228-31F4-51EA-0B2C312C8D43}"/>
                </a:ext>
              </a:extLst>
            </p:cNvPr>
            <p:cNvSpPr/>
            <p:nvPr/>
          </p:nvSpPr>
          <p:spPr>
            <a:xfrm>
              <a:off x="5102806" y="5631182"/>
              <a:ext cx="2441517"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600" dirty="0">
                  <a:solidFill>
                    <a:schemeClr val="tx1"/>
                  </a:solidFill>
                  <a:latin typeface="BIZ UDPゴシック" panose="020B0400000000000000" pitchFamily="50" charset="-128"/>
                  <a:ea typeface="BIZ UDPゴシック" panose="020B0400000000000000" pitchFamily="50" charset="-128"/>
                </a:rPr>
                <a:t>うんよう</a:t>
              </a:r>
              <a:endParaRPr lang="en-US" altLang="ja-JP" sz="600" dirty="0">
                <a:solidFill>
                  <a:schemeClr val="tx1"/>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1061028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par>
                                <p:cTn id="30" presetID="10" presetClass="entr" presetSubtype="0" fill="hold"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par>
                                <p:cTn id="33" presetID="10" presetClass="entr" presetSubtype="0" fill="hold" nodeType="with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rgbClr val="C0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8" name="角丸四角形 7"/>
          <p:cNvSpPr/>
          <p:nvPr/>
        </p:nvSpPr>
        <p:spPr>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latin typeface="ヒラギノ丸ゴ Pro W4"/>
              <a:ea typeface="ヒラギノ丸ゴ Pro W4"/>
              <a:cs typeface="ヒラギノ丸ゴ Pro W4"/>
            </a:endParaRPr>
          </a:p>
        </p:txBody>
      </p:sp>
      <p:sp>
        <p:nvSpPr>
          <p:cNvPr id="6" name="テキスト ボックス 5"/>
          <p:cNvSpPr txBox="1"/>
          <p:nvPr/>
        </p:nvSpPr>
        <p:spPr>
          <a:xfrm>
            <a:off x="304800" y="2913387"/>
            <a:ext cx="8547100" cy="830997"/>
          </a:xfrm>
          <a:prstGeom prst="rect">
            <a:avLst/>
          </a:prstGeom>
          <a:noFill/>
        </p:spPr>
        <p:txBody>
          <a:bodyPr wrap="square" rtlCol="0">
            <a:spAutoFit/>
          </a:bodyPr>
          <a:lstStyle/>
          <a:p>
            <a:pPr algn="ctr"/>
            <a:r>
              <a:rPr lang="en-US" altLang="ja-JP"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5. </a:t>
            </a:r>
            <a:r>
              <a:rPr lang="ja-JP" altLang="en-US"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rPr>
              <a:t>まとめ</a:t>
            </a:r>
            <a:endParaRPr lang="en-US" altLang="ja-JP" sz="4800" b="1" dirty="0">
              <a:solidFill>
                <a:schemeClr val="accent1">
                  <a:lumMod val="50000"/>
                </a:schemeClr>
              </a:solidFill>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78D2B4A2-6AEB-467E-A7F9-F4EDE0E37D3E}"/>
              </a:ext>
            </a:extLst>
          </p:cNvPr>
          <p:cNvSpPr>
            <a:spLocks noGrp="1"/>
          </p:cNvSpPr>
          <p:nvPr>
            <p:ph type="sldNum" sz="quarter" idx="12"/>
          </p:nvPr>
        </p:nvSpPr>
        <p:spPr/>
        <p:txBody>
          <a:bodyPr/>
          <a:lstStyle/>
          <a:p>
            <a:fld id="{E1D7E502-7D6F-49F2-8D91-33EB17385912}" type="slidenum">
              <a:rPr lang="ja-JP" altLang="en-US" smtClean="0"/>
              <a:pPr/>
              <a:t>48</a:t>
            </a:fld>
            <a:endParaRPr lang="ja-JP" altLang="en-US" dirty="0"/>
          </a:p>
        </p:txBody>
      </p:sp>
    </p:spTree>
    <p:extLst>
      <p:ext uri="{BB962C8B-B14F-4D97-AF65-F5344CB8AC3E}">
        <p14:creationId xmlns:p14="http://schemas.microsoft.com/office/powerpoint/2010/main" val="4732434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まとめ</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4" name="角丸四角形 23"/>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5" name="グループ化 4"/>
          <p:cNvGrpSpPr/>
          <p:nvPr/>
        </p:nvGrpSpPr>
        <p:grpSpPr>
          <a:xfrm>
            <a:off x="151157" y="828276"/>
            <a:ext cx="8814247" cy="1429149"/>
            <a:chOff x="151157" y="828276"/>
            <a:chExt cx="8814247" cy="1429149"/>
          </a:xfrm>
          <a:noFill/>
        </p:grpSpPr>
        <p:sp>
          <p:nvSpPr>
            <p:cNvPr id="2" name="角丸四角形 1"/>
            <p:cNvSpPr/>
            <p:nvPr/>
          </p:nvSpPr>
          <p:spPr>
            <a:xfrm>
              <a:off x="151157" y="828276"/>
              <a:ext cx="8814247" cy="1429149"/>
            </a:xfrm>
            <a:prstGeom prst="roundRect">
              <a:avLst/>
            </a:prstGeom>
            <a:grp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339774" y="920616"/>
              <a:ext cx="8464451" cy="1200329"/>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①</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超高齢社会</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で生きていくためには</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リスク　</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3600" b="1" dirty="0">
                  <a:solidFill>
                    <a:srgbClr val="003366"/>
                  </a:solidFill>
                  <a:latin typeface="Meiryo UI" panose="020B0604030504040204" pitchFamily="50" charset="-128"/>
                  <a:ea typeface="Meiryo UI" panose="020B0604030504040204" pitchFamily="50" charset="-128"/>
                  <a:cs typeface="Meiryo UI" panose="020B0604030504040204" pitchFamily="50" charset="-128"/>
                </a:rPr>
                <a:t>に気づくこと</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が大切。</a:t>
              </a:r>
            </a:p>
          </p:txBody>
        </p:sp>
      </p:grpSp>
      <p:grpSp>
        <p:nvGrpSpPr>
          <p:cNvPr id="6" name="グループ化 5"/>
          <p:cNvGrpSpPr/>
          <p:nvPr/>
        </p:nvGrpSpPr>
        <p:grpSpPr>
          <a:xfrm>
            <a:off x="151158" y="2468058"/>
            <a:ext cx="8992842" cy="1907092"/>
            <a:chOff x="151158" y="2468058"/>
            <a:chExt cx="8992842" cy="1907092"/>
          </a:xfrm>
          <a:noFill/>
        </p:grpSpPr>
        <p:sp>
          <p:nvSpPr>
            <p:cNvPr id="31" name="角丸四角形 30"/>
            <p:cNvSpPr/>
            <p:nvPr/>
          </p:nvSpPr>
          <p:spPr>
            <a:xfrm>
              <a:off x="151158" y="2468058"/>
              <a:ext cx="8814248" cy="1907092"/>
            </a:xfrm>
            <a:prstGeom prst="roundRect">
              <a:avLst/>
            </a:prstGeom>
            <a:grpFill/>
            <a:ln w="57150">
              <a:solidFill>
                <a:srgbClr val="7030A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9" name="テキスト ボックス 28"/>
            <p:cNvSpPr txBox="1"/>
            <p:nvPr/>
          </p:nvSpPr>
          <p:spPr>
            <a:xfrm>
              <a:off x="277612" y="2517394"/>
              <a:ext cx="8866388" cy="1754326"/>
            </a:xfrm>
            <a:prstGeom prst="rect">
              <a:avLst/>
            </a:prstGeom>
            <a:grpFill/>
          </p:spPr>
          <p:txBody>
            <a:bodyPr wrap="square" rtlCol="0">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②リスクから自分の身を守る手段として共助・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公助といった</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社会保障制度</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だけでなく、</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預</a:t>
              </a:r>
            </a:p>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貯金</a:t>
              </a:r>
              <a:r>
                <a:rPr lang="ja-JP" altLang="en-US" sz="3600" b="1" dirty="0">
                  <a:solidFill>
                    <a:srgbClr val="002060"/>
                  </a:solidFill>
                  <a:latin typeface="Meiryo UI" panose="020B0604030504040204" pitchFamily="50" charset="-128"/>
                  <a:ea typeface="Meiryo UI" panose="020B0604030504040204" pitchFamily="50" charset="-128"/>
                  <a:cs typeface="Meiryo UI" panose="020B0604030504040204" pitchFamily="50" charset="-128"/>
                </a:rPr>
                <a:t>や</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民間保険</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といった自助もある。</a:t>
              </a:r>
            </a:p>
          </p:txBody>
        </p:sp>
      </p:grpSp>
      <p:grpSp>
        <p:nvGrpSpPr>
          <p:cNvPr id="7" name="グループ化 6"/>
          <p:cNvGrpSpPr/>
          <p:nvPr/>
        </p:nvGrpSpPr>
        <p:grpSpPr>
          <a:xfrm>
            <a:off x="151157" y="4562856"/>
            <a:ext cx="8957347" cy="1788699"/>
            <a:chOff x="151157" y="4562856"/>
            <a:chExt cx="8957347" cy="1788699"/>
          </a:xfrm>
          <a:noFill/>
        </p:grpSpPr>
        <p:sp>
          <p:nvSpPr>
            <p:cNvPr id="32" name="角丸四角形 31"/>
            <p:cNvSpPr/>
            <p:nvPr/>
          </p:nvSpPr>
          <p:spPr>
            <a:xfrm>
              <a:off x="151157" y="4562856"/>
              <a:ext cx="8763555" cy="1788699"/>
            </a:xfrm>
            <a:prstGeom prst="roundRect">
              <a:avLst/>
            </a:prstGeom>
            <a:grpFill/>
            <a:ln w="57150">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a:off x="339774" y="4580042"/>
              <a:ext cx="8768730" cy="1754326"/>
            </a:xfrm>
            <a:prstGeom prst="rect">
              <a:avLst/>
            </a:prstGeom>
            <a:grpFill/>
          </p:spPr>
          <p:txBody>
            <a:bodyPr wrap="square">
              <a:spAutoFit/>
            </a:bodyPr>
            <a:lstStyle/>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③社会保障制度で</a:t>
              </a:r>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不足</a:t>
              </a:r>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する部分を、自助で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ある預貯金や民間保険を利用して準備する　</a:t>
              </a:r>
            </a:p>
            <a:p>
              <a:r>
                <a:rPr lang="ja-JP" altLang="en-US" sz="3600" b="1" dirty="0">
                  <a:solidFill>
                    <a:schemeClr val="tx2">
                      <a:lumMod val="75000"/>
                    </a:schemeClr>
                  </a:solidFill>
                  <a:latin typeface="Meiryo UI" panose="020B0604030504040204" pitchFamily="50" charset="-128"/>
                  <a:ea typeface="Meiryo UI" panose="020B0604030504040204" pitchFamily="50" charset="-128"/>
                  <a:cs typeface="Meiryo UI" panose="020B0604030504040204" pitchFamily="50" charset="-128"/>
                </a:rPr>
                <a:t>　ことが大切。</a:t>
              </a:r>
            </a:p>
          </p:txBody>
        </p:sp>
      </p:grpSp>
      <p:sp>
        <p:nvSpPr>
          <p:cNvPr id="4" name="スライド番号プレースホルダー 3">
            <a:extLst>
              <a:ext uri="{FF2B5EF4-FFF2-40B4-BE49-F238E27FC236}">
                <a16:creationId xmlns:a16="http://schemas.microsoft.com/office/drawing/2014/main" id="{3788F405-8373-4DAA-B080-02B6E45B4843}"/>
              </a:ext>
            </a:extLst>
          </p:cNvPr>
          <p:cNvSpPr>
            <a:spLocks noGrp="1"/>
          </p:cNvSpPr>
          <p:nvPr>
            <p:ph type="sldNum" sz="quarter" idx="12"/>
          </p:nvPr>
        </p:nvSpPr>
        <p:spPr/>
        <p:txBody>
          <a:bodyPr/>
          <a:lstStyle/>
          <a:p>
            <a:fld id="{E1D7E502-7D6F-49F2-8D91-33EB17385912}" type="slidenum">
              <a:rPr lang="ja-JP" altLang="en-US" smtClean="0"/>
              <a:pPr/>
              <a:t>49</a:t>
            </a:fld>
            <a:endParaRPr lang="ja-JP" altLang="en-US" dirty="0"/>
          </a:p>
        </p:txBody>
      </p:sp>
      <p:grpSp>
        <p:nvGrpSpPr>
          <p:cNvPr id="39" name="グループ化 38">
            <a:extLst>
              <a:ext uri="{FF2B5EF4-FFF2-40B4-BE49-F238E27FC236}">
                <a16:creationId xmlns:a16="http://schemas.microsoft.com/office/drawing/2014/main" id="{B92885BB-D1DC-5A68-7EC5-511571BA1E5D}"/>
              </a:ext>
            </a:extLst>
          </p:cNvPr>
          <p:cNvGrpSpPr/>
          <p:nvPr/>
        </p:nvGrpSpPr>
        <p:grpSpPr>
          <a:xfrm>
            <a:off x="317018" y="781084"/>
            <a:ext cx="4501556" cy="926749"/>
            <a:chOff x="317018" y="781084"/>
            <a:chExt cx="4501556" cy="926749"/>
          </a:xfrm>
        </p:grpSpPr>
        <p:sp>
          <p:nvSpPr>
            <p:cNvPr id="8" name="正方形/長方形 7">
              <a:extLst>
                <a:ext uri="{FF2B5EF4-FFF2-40B4-BE49-F238E27FC236}">
                  <a16:creationId xmlns:a16="http://schemas.microsoft.com/office/drawing/2014/main" id="{718F0977-3D60-C465-8E0F-BB4540D205AC}"/>
                </a:ext>
              </a:extLst>
            </p:cNvPr>
            <p:cNvSpPr/>
            <p:nvPr/>
          </p:nvSpPr>
          <p:spPr>
            <a:xfrm>
              <a:off x="964021" y="781084"/>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ちょう</a:t>
              </a:r>
              <a:r>
                <a:rPr kumimoji="1" lang="ja-JP" altLang="en-US" sz="1100" dirty="0">
                  <a:solidFill>
                    <a:srgbClr val="FF0000"/>
                  </a:solidFill>
                  <a:latin typeface="BIZ UDPゴシック" panose="020B0400000000000000" pitchFamily="50" charset="-128"/>
                  <a:ea typeface="BIZ UDPゴシック" panose="020B0400000000000000" pitchFamily="50" charset="-128"/>
                </a:rPr>
                <a:t>こうれいしゃかい</a:t>
              </a:r>
              <a:endParaRPr kumimoji="1" lang="ja-JP" altLang="en-US" sz="1400" dirty="0">
                <a:solidFill>
                  <a:srgbClr val="FF0000"/>
                </a:solidFill>
              </a:endParaRPr>
            </a:p>
          </p:txBody>
        </p:sp>
        <p:sp>
          <p:nvSpPr>
            <p:cNvPr id="9" name="正方形/長方形 8">
              <a:extLst>
                <a:ext uri="{FF2B5EF4-FFF2-40B4-BE49-F238E27FC236}">
                  <a16:creationId xmlns:a16="http://schemas.microsoft.com/office/drawing/2014/main" id="{0F92B03C-CEB4-0EEB-28C4-0DEA006B0D21}"/>
                </a:ext>
              </a:extLst>
            </p:cNvPr>
            <p:cNvSpPr/>
            <p:nvPr/>
          </p:nvSpPr>
          <p:spPr>
            <a:xfrm>
              <a:off x="2795066" y="808685"/>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い</a:t>
              </a:r>
              <a:endParaRPr kumimoji="1" lang="ja-JP" altLang="en-US" sz="1400" dirty="0">
                <a:solidFill>
                  <a:schemeClr val="tx2">
                    <a:lumMod val="75000"/>
                  </a:schemeClr>
                </a:solidFill>
              </a:endParaRPr>
            </a:p>
          </p:txBody>
        </p:sp>
        <p:sp>
          <p:nvSpPr>
            <p:cNvPr id="11" name="正方形/長方形 10">
              <a:extLst>
                <a:ext uri="{FF2B5EF4-FFF2-40B4-BE49-F238E27FC236}">
                  <a16:creationId xmlns:a16="http://schemas.microsoft.com/office/drawing/2014/main" id="{E46134EA-B1D5-D07D-0E1F-3F7791E49567}"/>
                </a:ext>
              </a:extLst>
            </p:cNvPr>
            <p:cNvSpPr/>
            <p:nvPr/>
          </p:nvSpPr>
          <p:spPr>
            <a:xfrm>
              <a:off x="2760878" y="1345189"/>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たいせつ</a:t>
              </a:r>
              <a:endParaRPr kumimoji="1" lang="ja-JP" altLang="en-US" sz="1400" dirty="0">
                <a:solidFill>
                  <a:schemeClr val="tx2">
                    <a:lumMod val="75000"/>
                  </a:schemeClr>
                </a:solidFill>
              </a:endParaRPr>
            </a:p>
          </p:txBody>
        </p:sp>
        <p:sp>
          <p:nvSpPr>
            <p:cNvPr id="12" name="正方形/長方形 11">
              <a:extLst>
                <a:ext uri="{FF2B5EF4-FFF2-40B4-BE49-F238E27FC236}">
                  <a16:creationId xmlns:a16="http://schemas.microsoft.com/office/drawing/2014/main" id="{EDD6B861-3A1D-F5D8-9BFB-000C08845AE7}"/>
                </a:ext>
              </a:extLst>
            </p:cNvPr>
            <p:cNvSpPr/>
            <p:nvPr/>
          </p:nvSpPr>
          <p:spPr>
            <a:xfrm>
              <a:off x="317018" y="1346068"/>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き</a:t>
              </a:r>
              <a:endParaRPr kumimoji="1" lang="ja-JP" altLang="en-US" sz="1400" dirty="0">
                <a:solidFill>
                  <a:schemeClr val="tx2">
                    <a:lumMod val="75000"/>
                  </a:schemeClr>
                </a:solidFill>
              </a:endParaRPr>
            </a:p>
          </p:txBody>
        </p:sp>
      </p:grpSp>
      <p:grpSp>
        <p:nvGrpSpPr>
          <p:cNvPr id="40" name="グループ化 39">
            <a:extLst>
              <a:ext uri="{FF2B5EF4-FFF2-40B4-BE49-F238E27FC236}">
                <a16:creationId xmlns:a16="http://schemas.microsoft.com/office/drawing/2014/main" id="{28832B96-D4B2-7008-D462-4E1ACD8F0CC7}"/>
              </a:ext>
            </a:extLst>
          </p:cNvPr>
          <p:cNvGrpSpPr/>
          <p:nvPr/>
        </p:nvGrpSpPr>
        <p:grpSpPr>
          <a:xfrm>
            <a:off x="136583" y="2377387"/>
            <a:ext cx="9007417" cy="1481556"/>
            <a:chOff x="136583" y="2377387"/>
            <a:chExt cx="9007417" cy="1481556"/>
          </a:xfrm>
        </p:grpSpPr>
        <p:sp>
          <p:nvSpPr>
            <p:cNvPr id="13" name="正方形/長方形 12">
              <a:extLst>
                <a:ext uri="{FF2B5EF4-FFF2-40B4-BE49-F238E27FC236}">
                  <a16:creationId xmlns:a16="http://schemas.microsoft.com/office/drawing/2014/main" id="{93F46645-92BB-D332-FADF-F417882E9902}"/>
                </a:ext>
              </a:extLst>
            </p:cNvPr>
            <p:cNvSpPr/>
            <p:nvPr/>
          </p:nvSpPr>
          <p:spPr>
            <a:xfrm>
              <a:off x="3355596" y="2946639"/>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rgbClr val="FF0000"/>
                  </a:solidFill>
                  <a:latin typeface="BIZ UDPゴシック" panose="020B0400000000000000" pitchFamily="50" charset="-128"/>
                  <a:ea typeface="BIZ UDPゴシック" panose="020B0400000000000000" pitchFamily="50" charset="-128"/>
                </a:rPr>
                <a:t>しゃかいほしょうせいど</a:t>
              </a:r>
              <a:endParaRPr kumimoji="1" lang="ja-JP" altLang="en-US" sz="1400" dirty="0">
                <a:solidFill>
                  <a:srgbClr val="FF0000"/>
                </a:solidFill>
              </a:endParaRPr>
            </a:p>
          </p:txBody>
        </p:sp>
        <p:sp>
          <p:nvSpPr>
            <p:cNvPr id="14" name="正方形/長方形 13">
              <a:extLst>
                <a:ext uri="{FF2B5EF4-FFF2-40B4-BE49-F238E27FC236}">
                  <a16:creationId xmlns:a16="http://schemas.microsoft.com/office/drawing/2014/main" id="{6C822AAD-1FEC-9FFC-D2FE-8C55D315AE3E}"/>
                </a:ext>
              </a:extLst>
            </p:cNvPr>
            <p:cNvSpPr/>
            <p:nvPr/>
          </p:nvSpPr>
          <p:spPr>
            <a:xfrm>
              <a:off x="1858706" y="3497178"/>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みんかんほけん</a:t>
              </a:r>
              <a:endParaRPr kumimoji="1" lang="ja-JP" altLang="en-US" sz="1400" dirty="0">
                <a:solidFill>
                  <a:srgbClr val="FF0000"/>
                </a:solidFill>
              </a:endParaRPr>
            </a:p>
          </p:txBody>
        </p:sp>
        <p:sp>
          <p:nvSpPr>
            <p:cNvPr id="15" name="正方形/長方形 14">
              <a:extLst>
                <a:ext uri="{FF2B5EF4-FFF2-40B4-BE49-F238E27FC236}">
                  <a16:creationId xmlns:a16="http://schemas.microsoft.com/office/drawing/2014/main" id="{2D4C5D8F-B2D5-58DA-058E-AB790BD6C55E}"/>
                </a:ext>
              </a:extLst>
            </p:cNvPr>
            <p:cNvSpPr/>
            <p:nvPr/>
          </p:nvSpPr>
          <p:spPr>
            <a:xfrm>
              <a:off x="151157" y="3483146"/>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solidFill>
                    <a:srgbClr val="FF0000"/>
                  </a:solidFill>
                </a:rPr>
                <a:t>ちょきん</a:t>
              </a:r>
            </a:p>
          </p:txBody>
        </p:sp>
        <p:sp>
          <p:nvSpPr>
            <p:cNvPr id="17" name="正方形/長方形 16">
              <a:extLst>
                <a:ext uri="{FF2B5EF4-FFF2-40B4-BE49-F238E27FC236}">
                  <a16:creationId xmlns:a16="http://schemas.microsoft.com/office/drawing/2014/main" id="{737492D5-169E-C00E-CDAF-7101FD7A71AB}"/>
                </a:ext>
              </a:extLst>
            </p:cNvPr>
            <p:cNvSpPr/>
            <p:nvPr/>
          </p:nvSpPr>
          <p:spPr>
            <a:xfrm>
              <a:off x="7120492" y="2934254"/>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solidFill>
                    <a:srgbClr val="FF0000"/>
                  </a:solidFill>
                </a:rPr>
                <a:t>よ</a:t>
              </a:r>
              <a:endParaRPr kumimoji="1" lang="ja-JP" altLang="en-US" sz="1400" dirty="0">
                <a:solidFill>
                  <a:srgbClr val="FF0000"/>
                </a:solidFill>
              </a:endParaRPr>
            </a:p>
          </p:txBody>
        </p:sp>
        <p:sp>
          <p:nvSpPr>
            <p:cNvPr id="18" name="正方形/長方形 17">
              <a:extLst>
                <a:ext uri="{FF2B5EF4-FFF2-40B4-BE49-F238E27FC236}">
                  <a16:creationId xmlns:a16="http://schemas.microsoft.com/office/drawing/2014/main" id="{873BF898-6EB8-DD75-5481-D88006B345E3}"/>
                </a:ext>
              </a:extLst>
            </p:cNvPr>
            <p:cNvSpPr/>
            <p:nvPr/>
          </p:nvSpPr>
          <p:spPr>
            <a:xfrm>
              <a:off x="2091157" y="2402554"/>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じぶん</a:t>
              </a:r>
              <a:endParaRPr kumimoji="1" lang="ja-JP" altLang="en-US" sz="1400" dirty="0">
                <a:solidFill>
                  <a:schemeClr val="tx2">
                    <a:lumMod val="75000"/>
                  </a:schemeClr>
                </a:solidFill>
              </a:endParaRPr>
            </a:p>
          </p:txBody>
        </p:sp>
        <p:sp>
          <p:nvSpPr>
            <p:cNvPr id="19" name="正方形/長方形 18">
              <a:extLst>
                <a:ext uri="{FF2B5EF4-FFF2-40B4-BE49-F238E27FC236}">
                  <a16:creationId xmlns:a16="http://schemas.microsoft.com/office/drawing/2014/main" id="{6E35CA21-BE67-F26F-0327-66480C4DB7CD}"/>
                </a:ext>
              </a:extLst>
            </p:cNvPr>
            <p:cNvSpPr/>
            <p:nvPr/>
          </p:nvSpPr>
          <p:spPr>
            <a:xfrm>
              <a:off x="3707538" y="2395399"/>
              <a:ext cx="960181"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み</a:t>
              </a:r>
              <a:endParaRPr kumimoji="1" lang="ja-JP" altLang="en-US" sz="1400" dirty="0">
                <a:solidFill>
                  <a:schemeClr val="tx2">
                    <a:lumMod val="75000"/>
                  </a:schemeClr>
                </a:solidFill>
              </a:endParaRPr>
            </a:p>
          </p:txBody>
        </p:sp>
        <p:sp>
          <p:nvSpPr>
            <p:cNvPr id="20" name="正方形/長方形 19">
              <a:extLst>
                <a:ext uri="{FF2B5EF4-FFF2-40B4-BE49-F238E27FC236}">
                  <a16:creationId xmlns:a16="http://schemas.microsoft.com/office/drawing/2014/main" id="{19517940-340C-887B-114C-92FBC8BAB04F}"/>
                </a:ext>
              </a:extLst>
            </p:cNvPr>
            <p:cNvSpPr/>
            <p:nvPr/>
          </p:nvSpPr>
          <p:spPr>
            <a:xfrm>
              <a:off x="4014535" y="2393756"/>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まも</a:t>
              </a:r>
              <a:endParaRPr kumimoji="1" lang="ja-JP" altLang="en-US" sz="1400" dirty="0">
                <a:solidFill>
                  <a:schemeClr val="tx2">
                    <a:lumMod val="75000"/>
                  </a:schemeClr>
                </a:solidFill>
              </a:endParaRPr>
            </a:p>
          </p:txBody>
        </p:sp>
        <p:sp>
          <p:nvSpPr>
            <p:cNvPr id="21" name="正方形/長方形 20">
              <a:extLst>
                <a:ext uri="{FF2B5EF4-FFF2-40B4-BE49-F238E27FC236}">
                  <a16:creationId xmlns:a16="http://schemas.microsoft.com/office/drawing/2014/main" id="{A3B10425-7A39-01A9-17F3-CB3851C927CA}"/>
                </a:ext>
              </a:extLst>
            </p:cNvPr>
            <p:cNvSpPr/>
            <p:nvPr/>
          </p:nvSpPr>
          <p:spPr>
            <a:xfrm>
              <a:off x="5123975" y="2377387"/>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しゅだん</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949870FA-0BDE-E169-836C-9EC120492B2E}"/>
                </a:ext>
              </a:extLst>
            </p:cNvPr>
            <p:cNvSpPr/>
            <p:nvPr/>
          </p:nvSpPr>
          <p:spPr>
            <a:xfrm>
              <a:off x="7022806" y="2386911"/>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きょうじょ</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3" name="正方形/長方形 22">
              <a:extLst>
                <a:ext uri="{FF2B5EF4-FFF2-40B4-BE49-F238E27FC236}">
                  <a16:creationId xmlns:a16="http://schemas.microsoft.com/office/drawing/2014/main" id="{DC35389E-950D-5AFE-7CD8-7B7ABA432B21}"/>
                </a:ext>
              </a:extLst>
            </p:cNvPr>
            <p:cNvSpPr/>
            <p:nvPr/>
          </p:nvSpPr>
          <p:spPr>
            <a:xfrm>
              <a:off x="136583" y="2933483"/>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こうじょ</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1CB57969-553B-9D5B-2E97-82EEB13B5317}"/>
                </a:ext>
              </a:extLst>
            </p:cNvPr>
            <p:cNvSpPr/>
            <p:nvPr/>
          </p:nvSpPr>
          <p:spPr>
            <a:xfrm>
              <a:off x="4683884" y="3473239"/>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grpSp>
      <p:grpSp>
        <p:nvGrpSpPr>
          <p:cNvPr id="41" name="グループ化 40">
            <a:extLst>
              <a:ext uri="{FF2B5EF4-FFF2-40B4-BE49-F238E27FC236}">
                <a16:creationId xmlns:a16="http://schemas.microsoft.com/office/drawing/2014/main" id="{CB29F76F-932A-2984-4146-A125B6C684BA}"/>
              </a:ext>
            </a:extLst>
          </p:cNvPr>
          <p:cNvGrpSpPr/>
          <p:nvPr/>
        </p:nvGrpSpPr>
        <p:grpSpPr>
          <a:xfrm>
            <a:off x="1198671" y="4466728"/>
            <a:ext cx="7572240" cy="1442286"/>
            <a:chOff x="1198671" y="4466728"/>
            <a:chExt cx="7572240" cy="1442286"/>
          </a:xfrm>
        </p:grpSpPr>
        <p:sp>
          <p:nvSpPr>
            <p:cNvPr id="26" name="正方形/長方形 25">
              <a:extLst>
                <a:ext uri="{FF2B5EF4-FFF2-40B4-BE49-F238E27FC236}">
                  <a16:creationId xmlns:a16="http://schemas.microsoft.com/office/drawing/2014/main" id="{00288598-FC7C-62E6-B021-3761AC4514B1}"/>
                </a:ext>
              </a:extLst>
            </p:cNvPr>
            <p:cNvSpPr/>
            <p:nvPr/>
          </p:nvSpPr>
          <p:spPr>
            <a:xfrm>
              <a:off x="3486506" y="4495028"/>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rgbClr val="FF0000"/>
                  </a:solidFill>
                  <a:latin typeface="BIZ UDPゴシック" panose="020B0400000000000000" pitchFamily="50" charset="-128"/>
                  <a:ea typeface="BIZ UDPゴシック" panose="020B0400000000000000" pitchFamily="50" charset="-128"/>
                </a:rPr>
                <a:t>ふそく</a:t>
              </a:r>
              <a:endParaRPr kumimoji="1" lang="ja-JP" altLang="en-US" sz="1400" dirty="0">
                <a:solidFill>
                  <a:srgbClr val="FF0000"/>
                </a:solidFill>
              </a:endParaRPr>
            </a:p>
          </p:txBody>
        </p:sp>
        <p:sp>
          <p:nvSpPr>
            <p:cNvPr id="27" name="正方形/長方形 26">
              <a:extLst>
                <a:ext uri="{FF2B5EF4-FFF2-40B4-BE49-F238E27FC236}">
                  <a16:creationId xmlns:a16="http://schemas.microsoft.com/office/drawing/2014/main" id="{C79F7320-81DE-4B63-ECC0-CB8C2B49FA69}"/>
                </a:ext>
              </a:extLst>
            </p:cNvPr>
            <p:cNvSpPr/>
            <p:nvPr/>
          </p:nvSpPr>
          <p:spPr>
            <a:xfrm>
              <a:off x="1270963" y="4466728"/>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しゃかいほしょうせいど</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0" name="正方形/長方形 29">
              <a:extLst>
                <a:ext uri="{FF2B5EF4-FFF2-40B4-BE49-F238E27FC236}">
                  <a16:creationId xmlns:a16="http://schemas.microsoft.com/office/drawing/2014/main" id="{4110FE20-90E7-880E-E403-DA7B3F352785}"/>
                </a:ext>
              </a:extLst>
            </p:cNvPr>
            <p:cNvSpPr/>
            <p:nvPr/>
          </p:nvSpPr>
          <p:spPr>
            <a:xfrm>
              <a:off x="5138521" y="4474713"/>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ぶぶん</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3" name="正方形/長方形 32">
              <a:extLst>
                <a:ext uri="{FF2B5EF4-FFF2-40B4-BE49-F238E27FC236}">
                  <a16:creationId xmlns:a16="http://schemas.microsoft.com/office/drawing/2014/main" id="{AFCC5436-250D-7E06-7FE4-21CCF97C7E1A}"/>
                </a:ext>
              </a:extLst>
            </p:cNvPr>
            <p:cNvSpPr/>
            <p:nvPr/>
          </p:nvSpPr>
          <p:spPr>
            <a:xfrm>
              <a:off x="6747403" y="4468073"/>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じじょ</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4" name="正方形/長方形 33">
              <a:extLst>
                <a:ext uri="{FF2B5EF4-FFF2-40B4-BE49-F238E27FC236}">
                  <a16:creationId xmlns:a16="http://schemas.microsoft.com/office/drawing/2014/main" id="{FE16956B-184D-DF54-11E6-DA409156BD53}"/>
                </a:ext>
              </a:extLst>
            </p:cNvPr>
            <p:cNvSpPr/>
            <p:nvPr/>
          </p:nvSpPr>
          <p:spPr>
            <a:xfrm>
              <a:off x="1198671" y="5004275"/>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よちょきん</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5" name="正方形/長方形 34">
              <a:extLst>
                <a:ext uri="{FF2B5EF4-FFF2-40B4-BE49-F238E27FC236}">
                  <a16:creationId xmlns:a16="http://schemas.microsoft.com/office/drawing/2014/main" id="{A2887D25-01FA-4389-EABB-5EC39A986502}"/>
                </a:ext>
              </a:extLst>
            </p:cNvPr>
            <p:cNvSpPr/>
            <p:nvPr/>
          </p:nvSpPr>
          <p:spPr>
            <a:xfrm>
              <a:off x="3187420" y="4992924"/>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みんかんほけん</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6" name="正方形/長方形 35">
              <a:extLst>
                <a:ext uri="{FF2B5EF4-FFF2-40B4-BE49-F238E27FC236}">
                  <a16:creationId xmlns:a16="http://schemas.microsoft.com/office/drawing/2014/main" id="{26A766E6-9F11-C735-2237-F215E790659E}"/>
                </a:ext>
              </a:extLst>
            </p:cNvPr>
            <p:cNvSpPr/>
            <p:nvPr/>
          </p:nvSpPr>
          <p:spPr>
            <a:xfrm>
              <a:off x="4915408" y="5013222"/>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りよう</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7" name="正方形/長方形 36">
              <a:extLst>
                <a:ext uri="{FF2B5EF4-FFF2-40B4-BE49-F238E27FC236}">
                  <a16:creationId xmlns:a16="http://schemas.microsoft.com/office/drawing/2014/main" id="{357C25CB-15B0-DBEF-52AD-3D55FCBAC192}"/>
                </a:ext>
              </a:extLst>
            </p:cNvPr>
            <p:cNvSpPr/>
            <p:nvPr/>
          </p:nvSpPr>
          <p:spPr>
            <a:xfrm>
              <a:off x="6558303" y="4995886"/>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じゅんび</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sp>
          <p:nvSpPr>
            <p:cNvPr id="38" name="正方形/長方形 37">
              <a:extLst>
                <a:ext uri="{FF2B5EF4-FFF2-40B4-BE49-F238E27FC236}">
                  <a16:creationId xmlns:a16="http://schemas.microsoft.com/office/drawing/2014/main" id="{C3147CE0-112D-3447-E95A-6D829B91EE38}"/>
                </a:ext>
              </a:extLst>
            </p:cNvPr>
            <p:cNvSpPr/>
            <p:nvPr/>
          </p:nvSpPr>
          <p:spPr>
            <a:xfrm>
              <a:off x="1296130" y="5547249"/>
              <a:ext cx="2023508"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100" dirty="0">
                  <a:solidFill>
                    <a:schemeClr val="tx2">
                      <a:lumMod val="75000"/>
                    </a:schemeClr>
                  </a:solidFill>
                  <a:latin typeface="BIZ UDPゴシック" panose="020B0400000000000000" pitchFamily="50" charset="-128"/>
                  <a:ea typeface="BIZ UDPゴシック" panose="020B0400000000000000" pitchFamily="50" charset="-128"/>
                </a:rPr>
                <a:t>たいせつ</a:t>
              </a:r>
              <a:endParaRPr kumimoji="1" lang="en-US" altLang="ja-JP" sz="1100" dirty="0">
                <a:solidFill>
                  <a:schemeClr val="tx2">
                    <a:lumMod val="75000"/>
                  </a:schemeClr>
                </a:solidFill>
                <a:latin typeface="BIZ UDPゴシック" panose="020B0400000000000000" pitchFamily="50" charset="-128"/>
                <a:ea typeface="BIZ UDPゴシック" panose="020B0400000000000000" pitchFamily="50" charset="-128"/>
              </a:endParaRPr>
            </a:p>
          </p:txBody>
        </p:sp>
      </p:grpSp>
    </p:spTree>
    <p:extLst>
      <p:ext uri="{BB962C8B-B14F-4D97-AF65-F5344CB8AC3E}">
        <p14:creationId xmlns:p14="http://schemas.microsoft.com/office/powerpoint/2010/main" val="351111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par>
                                <p:cTn id="16" presetID="10" presetClass="entr" presetSubtype="0"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41"/>
                                        </p:tgtEl>
                                        <p:attrNameLst>
                                          <p:attrName>style.visibility</p:attrName>
                                        </p:attrNameLst>
                                      </p:cBhvr>
                                      <p:to>
                                        <p:strVal val="visible"/>
                                      </p:to>
                                    </p:set>
                                    <p:animEffect transition="in" filter="fade">
                                      <p:cBhvr>
                                        <p:cTn id="26"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3200" b="1" dirty="0">
                <a:solidFill>
                  <a:srgbClr val="FFFFFF"/>
                </a:solidFill>
                <a:latin typeface="Meiryo UI" panose="020B0604030504040204" pitchFamily="50" charset="-128"/>
                <a:ea typeface="Meiryo UI" panose="020B0604030504040204" pitchFamily="50" charset="-128"/>
                <a:cs typeface="ヒラギノ角ゴ ProN W6"/>
              </a:rPr>
              <a:t>100</a:t>
            </a: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歳以上の高齢者の数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27" name="グラフ 26"/>
          <p:cNvGraphicFramePr>
            <a:graphicFrameLocks/>
          </p:cNvGraphicFramePr>
          <p:nvPr>
            <p:extLst>
              <p:ext uri="{D42A27DB-BD31-4B8C-83A1-F6EECF244321}">
                <p14:modId xmlns:p14="http://schemas.microsoft.com/office/powerpoint/2010/main" val="1375429162"/>
              </p:ext>
            </p:extLst>
          </p:nvPr>
        </p:nvGraphicFramePr>
        <p:xfrm>
          <a:off x="136855" y="924111"/>
          <a:ext cx="8870289" cy="5190362"/>
        </p:xfrm>
        <a:graphic>
          <a:graphicData uri="http://schemas.openxmlformats.org/drawingml/2006/chart">
            <c:chart xmlns:c="http://schemas.openxmlformats.org/drawingml/2006/chart" xmlns:r="http://schemas.openxmlformats.org/officeDocument/2006/relationships" r:id="rId3"/>
          </a:graphicData>
        </a:graphic>
      </p:graphicFrame>
      <p:sp>
        <p:nvSpPr>
          <p:cNvPr id="28" name="テキスト ボックス 27"/>
          <p:cNvSpPr txBox="1"/>
          <p:nvPr/>
        </p:nvSpPr>
        <p:spPr>
          <a:xfrm>
            <a:off x="6037322" y="2785131"/>
            <a:ext cx="1319859" cy="369332"/>
          </a:xfrm>
          <a:prstGeom prst="rect">
            <a:avLst/>
          </a:prstGeom>
          <a:noFill/>
        </p:spPr>
        <p:txBody>
          <a:bodyPr wrap="square" rtlCol="0">
            <a:spAutoFit/>
          </a:bodyPr>
          <a:lstStyle/>
          <a:p>
            <a:r>
              <a:rPr lang="en-US" altLang="ja-JP" dirty="0">
                <a:latin typeface="Meiryo UI" panose="020B0604030504040204" pitchFamily="50" charset="-128"/>
                <a:ea typeface="Meiryo UI" panose="020B0604030504040204" pitchFamily="50" charset="-128"/>
                <a:cs typeface="Meiryo UI" panose="020B0604030504040204" pitchFamily="50" charset="-128"/>
              </a:rPr>
              <a:t>51,376</a:t>
            </a:r>
            <a:r>
              <a:rPr lang="ja-JP" altLang="en-US" dirty="0">
                <a:latin typeface="Meiryo UI" panose="020B0604030504040204" pitchFamily="50" charset="-128"/>
                <a:ea typeface="Meiryo UI" panose="020B0604030504040204" pitchFamily="50" charset="-128"/>
                <a:cs typeface="Meiryo UI" panose="020B0604030504040204" pitchFamily="50" charset="-128"/>
              </a:rPr>
              <a:t>人</a:t>
            </a:r>
            <a:endParaRPr kumimoji="1" lang="ja-JP" altLang="en-US"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テキスト ボックス 16"/>
          <p:cNvSpPr txBox="1"/>
          <p:nvPr/>
        </p:nvSpPr>
        <p:spPr>
          <a:xfrm>
            <a:off x="5963749" y="2393302"/>
            <a:ext cx="1319859" cy="369332"/>
          </a:xfrm>
          <a:prstGeom prst="rect">
            <a:avLst/>
          </a:prstGeom>
          <a:solidFill>
            <a:srgbClr val="C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5</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12" name="テキスト ボックス 16"/>
          <p:cNvSpPr txBox="1"/>
          <p:nvPr/>
        </p:nvSpPr>
        <p:spPr>
          <a:xfrm>
            <a:off x="7438305" y="900089"/>
            <a:ext cx="1319859" cy="369332"/>
          </a:xfrm>
          <a:prstGeom prst="rect">
            <a:avLst/>
          </a:prstGeom>
          <a:solidFill>
            <a:srgbClr val="C00000"/>
          </a:solid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altLang="ja-JP"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9</a:t>
            </a:r>
            <a:r>
              <a:rPr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rPr>
              <a:t>万人超え</a:t>
            </a:r>
            <a:endParaRPr kumimoji="1" lang="ja-JP" altLang="en-US" sz="1800" b="1" dirty="0">
              <a:solidFill>
                <a:schemeClr val="bg1"/>
              </a:solidFill>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p:txBody>
      </p:sp>
      <p:sp>
        <p:nvSpPr>
          <p:cNvPr id="2" name="スライド番号プレースホルダー 1">
            <a:extLst>
              <a:ext uri="{FF2B5EF4-FFF2-40B4-BE49-F238E27FC236}">
                <a16:creationId xmlns:a16="http://schemas.microsoft.com/office/drawing/2014/main" id="{5143A360-61FF-4664-9D7A-38A88F5510F6}"/>
              </a:ext>
            </a:extLst>
          </p:cNvPr>
          <p:cNvSpPr>
            <a:spLocks noGrp="1"/>
          </p:cNvSpPr>
          <p:nvPr>
            <p:ph type="sldNum" sz="quarter" idx="12"/>
          </p:nvPr>
        </p:nvSpPr>
        <p:spPr/>
        <p:txBody>
          <a:bodyPr/>
          <a:lstStyle/>
          <a:p>
            <a:fld id="{E1D7E502-7D6F-49F2-8D91-33EB17385912}" type="slidenum">
              <a:rPr lang="ja-JP" altLang="en-US" smtClean="0"/>
              <a:pPr/>
              <a:t>5</a:t>
            </a:fld>
            <a:endParaRPr lang="ja-JP" altLang="en-US" dirty="0"/>
          </a:p>
        </p:txBody>
      </p:sp>
      <p:sp>
        <p:nvSpPr>
          <p:cNvPr id="3" name="テキスト ボックス 2">
            <a:extLst>
              <a:ext uri="{FF2B5EF4-FFF2-40B4-BE49-F238E27FC236}">
                <a16:creationId xmlns:a16="http://schemas.microsoft.com/office/drawing/2014/main" id="{C8AFF7C3-4DF8-998C-F34C-F40DAADF486B}"/>
              </a:ext>
            </a:extLst>
          </p:cNvPr>
          <p:cNvSpPr txBox="1"/>
          <p:nvPr/>
        </p:nvSpPr>
        <p:spPr>
          <a:xfrm>
            <a:off x="127728" y="6427130"/>
            <a:ext cx="8105053" cy="400110"/>
          </a:xfrm>
          <a:prstGeom prst="rect">
            <a:avLst/>
          </a:prstGeom>
          <a:noFill/>
        </p:spPr>
        <p:txBody>
          <a:bodyPr wrap="square" rtlCol="0">
            <a:spAutoFit/>
          </a:bodyPr>
          <a:lstStyle/>
          <a:p>
            <a:r>
              <a:rPr kumimoji="1"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r>
              <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厚生労働省</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「百歳の高齢者へのお祝い状及び記念品の贈呈について」</a:t>
            </a:r>
            <a:endParaRPr lang="en-US" altLang="ja-JP" sz="1000" dirty="0">
              <a:solidFill>
                <a:schemeClr val="tx1">
                  <a:lumMod val="85000"/>
                  <a:lumOff val="15000"/>
                </a:schemeClr>
              </a:solidFill>
              <a:latin typeface="Meiryo UI" panose="020B0604030504040204" pitchFamily="50" charset="-128"/>
              <a:ea typeface="Meiryo UI" panose="020B0604030504040204" pitchFamily="50" charset="-128"/>
            </a:endParaRPr>
          </a:p>
          <a:p>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 (2024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日現在の住民基本台帳による都道府県・指定都市・中核市からの報告数。年齢は</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2024</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年</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9</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月</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17</a:t>
            </a:r>
            <a:r>
              <a:rPr lang="ja-JP" altLang="en-US" sz="1000" dirty="0">
                <a:solidFill>
                  <a:schemeClr val="tx1">
                    <a:lumMod val="85000"/>
                    <a:lumOff val="15000"/>
                  </a:schemeClr>
                </a:solidFill>
                <a:latin typeface="Meiryo UI" panose="020B0604030504040204" pitchFamily="50" charset="-128"/>
                <a:ea typeface="Meiryo UI" panose="020B0604030504040204" pitchFamily="50" charset="-128"/>
              </a:rPr>
              <a:t>日現在。</a:t>
            </a:r>
            <a:r>
              <a:rPr lang="en-US" altLang="ja-JP" sz="1000" dirty="0">
                <a:solidFill>
                  <a:schemeClr val="tx1">
                    <a:lumMod val="85000"/>
                    <a:lumOff val="15000"/>
                  </a:schemeClr>
                </a:solidFill>
                <a:latin typeface="Meiryo UI" panose="020B0604030504040204" pitchFamily="50" charset="-128"/>
                <a:ea typeface="Meiryo UI" panose="020B0604030504040204" pitchFamily="50" charset="-128"/>
              </a:rPr>
              <a:t>)</a:t>
            </a:r>
            <a:endParaRPr kumimoji="1" lang="ja-JP" altLang="en-US" sz="1000" dirty="0">
              <a:solidFill>
                <a:schemeClr val="tx1">
                  <a:lumMod val="85000"/>
                  <a:lumOff val="15000"/>
                </a:schemeClr>
              </a:solidFill>
              <a:latin typeface="Meiryo UI" panose="020B0604030504040204" pitchFamily="50" charset="-128"/>
              <a:ea typeface="Meiryo UI" panose="020B0604030504040204" pitchFamily="50" charset="-128"/>
            </a:endParaRPr>
          </a:p>
        </p:txBody>
      </p:sp>
      <p:sp>
        <p:nvSpPr>
          <p:cNvPr id="4" name="正方形/長方形 3">
            <a:extLst>
              <a:ext uri="{FF2B5EF4-FFF2-40B4-BE49-F238E27FC236}">
                <a16:creationId xmlns:a16="http://schemas.microsoft.com/office/drawing/2014/main" id="{AE33C54F-9EA6-3B48-A9A0-EA59630490C0}"/>
              </a:ext>
            </a:extLst>
          </p:cNvPr>
          <p:cNvSpPr/>
          <p:nvPr/>
        </p:nvSpPr>
        <p:spPr>
          <a:xfrm>
            <a:off x="1102786" y="-95362"/>
            <a:ext cx="129813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さい　　いじょう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正方形/長方形 4">
            <a:extLst>
              <a:ext uri="{FF2B5EF4-FFF2-40B4-BE49-F238E27FC236}">
                <a16:creationId xmlns:a16="http://schemas.microsoft.com/office/drawing/2014/main" id="{AB9605C8-292E-0FA8-6306-51C5192C6C36}"/>
              </a:ext>
            </a:extLst>
          </p:cNvPr>
          <p:cNvSpPr/>
          <p:nvPr/>
        </p:nvSpPr>
        <p:spPr>
          <a:xfrm>
            <a:off x="2874609"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こうれいしゃ</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EB831191-D4E9-128D-1529-D3BE1FFED593}"/>
              </a:ext>
            </a:extLst>
          </p:cNvPr>
          <p:cNvSpPr/>
          <p:nvPr/>
        </p:nvSpPr>
        <p:spPr>
          <a:xfrm>
            <a:off x="4230654" y="-95362"/>
            <a:ext cx="126892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かず</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CC6AF31C-054A-F872-B5B0-3400545D0CB6}"/>
              </a:ext>
            </a:extLst>
          </p:cNvPr>
          <p:cNvSpPr/>
          <p:nvPr/>
        </p:nvSpPr>
        <p:spPr>
          <a:xfrm>
            <a:off x="6193111" y="2333389"/>
            <a:ext cx="787395" cy="215444"/>
          </a:xfrm>
          <a:prstGeom prst="rect">
            <a:avLst/>
          </a:prstGeom>
        </p:spPr>
        <p:txBody>
          <a:bodyPr wrap="none">
            <a:spAutoFit/>
          </a:bodyPr>
          <a:lstStyle/>
          <a:p>
            <a:r>
              <a:rPr lang="ja-JP" altLang="en-US" sz="800" b="1" dirty="0">
                <a:solidFill>
                  <a:schemeClr val="bg1"/>
                </a:solidFill>
                <a:latin typeface="Meiryo UI" panose="020B0604030504040204" pitchFamily="50" charset="-128"/>
                <a:ea typeface="Meiryo UI" panose="020B0604030504040204" pitchFamily="50" charset="-128"/>
              </a:rPr>
              <a:t>まんにん　   ご</a:t>
            </a:r>
            <a:endParaRPr lang="ja-JP" altLang="en-US" sz="800" dirty="0">
              <a:solidFill>
                <a:schemeClr val="bg1"/>
              </a:solidFill>
            </a:endParaRPr>
          </a:p>
        </p:txBody>
      </p:sp>
      <p:sp>
        <p:nvSpPr>
          <p:cNvPr id="8" name="正方形/長方形 7">
            <a:extLst>
              <a:ext uri="{FF2B5EF4-FFF2-40B4-BE49-F238E27FC236}">
                <a16:creationId xmlns:a16="http://schemas.microsoft.com/office/drawing/2014/main" id="{28FDBE60-9138-2B48-A9BD-18440A5588AC}"/>
              </a:ext>
            </a:extLst>
          </p:cNvPr>
          <p:cNvSpPr/>
          <p:nvPr/>
        </p:nvSpPr>
        <p:spPr>
          <a:xfrm>
            <a:off x="4670243" y="4004196"/>
            <a:ext cx="787395" cy="215444"/>
          </a:xfrm>
          <a:prstGeom prst="rect">
            <a:avLst/>
          </a:prstGeom>
        </p:spPr>
        <p:txBody>
          <a:bodyPr wrap="none">
            <a:spAutoFit/>
          </a:bodyPr>
          <a:lstStyle/>
          <a:p>
            <a:r>
              <a:rPr lang="ja-JP" altLang="en-US" sz="800" b="1" dirty="0">
                <a:solidFill>
                  <a:schemeClr val="bg1"/>
                </a:solidFill>
                <a:latin typeface="Meiryo UI" panose="020B0604030504040204" pitchFamily="50" charset="-128"/>
                <a:ea typeface="Meiryo UI" panose="020B0604030504040204" pitchFamily="50" charset="-128"/>
              </a:rPr>
              <a:t>まんにん　   ご</a:t>
            </a:r>
            <a:endParaRPr lang="ja-JP" altLang="en-US" sz="800" dirty="0">
              <a:solidFill>
                <a:schemeClr val="bg1"/>
              </a:solidFill>
            </a:endParaRPr>
          </a:p>
        </p:txBody>
      </p:sp>
      <p:sp>
        <p:nvSpPr>
          <p:cNvPr id="9" name="正方形/長方形 8">
            <a:extLst>
              <a:ext uri="{FF2B5EF4-FFF2-40B4-BE49-F238E27FC236}">
                <a16:creationId xmlns:a16="http://schemas.microsoft.com/office/drawing/2014/main" id="{B8C9E053-28B1-CD65-1338-C2116D7BC641}"/>
              </a:ext>
            </a:extLst>
          </p:cNvPr>
          <p:cNvSpPr/>
          <p:nvPr/>
        </p:nvSpPr>
        <p:spPr>
          <a:xfrm>
            <a:off x="3040249" y="4356534"/>
            <a:ext cx="805029" cy="215444"/>
          </a:xfrm>
          <a:prstGeom prst="rect">
            <a:avLst/>
          </a:prstGeom>
        </p:spPr>
        <p:txBody>
          <a:bodyPr wrap="none">
            <a:spAutoFit/>
          </a:bodyPr>
          <a:lstStyle/>
          <a:p>
            <a:r>
              <a:rPr lang="ja-JP" altLang="en-US" sz="800" b="1" dirty="0">
                <a:solidFill>
                  <a:schemeClr val="bg1"/>
                </a:solidFill>
                <a:latin typeface="Meiryo UI" panose="020B0604030504040204" pitchFamily="50" charset="-128"/>
                <a:ea typeface="Meiryo UI" panose="020B0604030504040204" pitchFamily="50" charset="-128"/>
              </a:rPr>
              <a:t>せんにん　   ご</a:t>
            </a:r>
            <a:endParaRPr lang="ja-JP" altLang="en-US" sz="800" dirty="0">
              <a:solidFill>
                <a:schemeClr val="bg1"/>
              </a:solidFill>
            </a:endParaRPr>
          </a:p>
        </p:txBody>
      </p:sp>
      <p:sp>
        <p:nvSpPr>
          <p:cNvPr id="13" name="正方形/長方形 12">
            <a:extLst>
              <a:ext uri="{FF2B5EF4-FFF2-40B4-BE49-F238E27FC236}">
                <a16:creationId xmlns:a16="http://schemas.microsoft.com/office/drawing/2014/main" id="{68CCDB8A-C5A5-5A9C-39E5-EB6456603981}"/>
              </a:ext>
            </a:extLst>
          </p:cNvPr>
          <p:cNvSpPr/>
          <p:nvPr/>
        </p:nvSpPr>
        <p:spPr>
          <a:xfrm>
            <a:off x="7677261" y="854628"/>
            <a:ext cx="787395" cy="215444"/>
          </a:xfrm>
          <a:prstGeom prst="rect">
            <a:avLst/>
          </a:prstGeom>
        </p:spPr>
        <p:txBody>
          <a:bodyPr wrap="none">
            <a:spAutoFit/>
          </a:bodyPr>
          <a:lstStyle/>
          <a:p>
            <a:r>
              <a:rPr lang="ja-JP" altLang="en-US" sz="800" b="1" dirty="0">
                <a:solidFill>
                  <a:schemeClr val="bg1"/>
                </a:solidFill>
                <a:latin typeface="Meiryo UI" panose="020B0604030504040204" pitchFamily="50" charset="-128"/>
                <a:ea typeface="Meiryo UI" panose="020B0604030504040204" pitchFamily="50" charset="-128"/>
              </a:rPr>
              <a:t>まんにん　   ご</a:t>
            </a:r>
            <a:endParaRPr lang="ja-JP" altLang="en-US" sz="800" dirty="0">
              <a:solidFill>
                <a:schemeClr val="bg1"/>
              </a:solidFill>
            </a:endParaRPr>
          </a:p>
        </p:txBody>
      </p:sp>
      <p:sp>
        <p:nvSpPr>
          <p:cNvPr id="14" name="正方形/長方形 13">
            <a:extLst>
              <a:ext uri="{FF2B5EF4-FFF2-40B4-BE49-F238E27FC236}">
                <a16:creationId xmlns:a16="http://schemas.microsoft.com/office/drawing/2014/main" id="{0352174F-8C04-D6B3-05A7-0C800C362CB9}"/>
              </a:ext>
            </a:extLst>
          </p:cNvPr>
          <p:cNvSpPr/>
          <p:nvPr/>
        </p:nvSpPr>
        <p:spPr>
          <a:xfrm>
            <a:off x="2072551" y="4839157"/>
            <a:ext cx="540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にん</a:t>
            </a:r>
          </a:p>
        </p:txBody>
      </p:sp>
      <p:sp>
        <p:nvSpPr>
          <p:cNvPr id="15" name="正方形/長方形 14">
            <a:extLst>
              <a:ext uri="{FF2B5EF4-FFF2-40B4-BE49-F238E27FC236}">
                <a16:creationId xmlns:a16="http://schemas.microsoft.com/office/drawing/2014/main" id="{906ABC12-CAA9-E07A-0B37-8072208C5984}"/>
              </a:ext>
            </a:extLst>
          </p:cNvPr>
          <p:cNvSpPr/>
          <p:nvPr/>
        </p:nvSpPr>
        <p:spPr>
          <a:xfrm>
            <a:off x="3708483" y="5106270"/>
            <a:ext cx="540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にん</a:t>
            </a:r>
          </a:p>
        </p:txBody>
      </p:sp>
      <p:sp>
        <p:nvSpPr>
          <p:cNvPr id="16" name="正方形/長方形 15">
            <a:extLst>
              <a:ext uri="{FF2B5EF4-FFF2-40B4-BE49-F238E27FC236}">
                <a16:creationId xmlns:a16="http://schemas.microsoft.com/office/drawing/2014/main" id="{CBF62151-ED59-7409-5FB0-95EDFC5F9E67}"/>
              </a:ext>
            </a:extLst>
          </p:cNvPr>
          <p:cNvSpPr/>
          <p:nvPr/>
        </p:nvSpPr>
        <p:spPr>
          <a:xfrm>
            <a:off x="5390761" y="4729964"/>
            <a:ext cx="540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にん</a:t>
            </a:r>
          </a:p>
        </p:txBody>
      </p:sp>
      <p:sp>
        <p:nvSpPr>
          <p:cNvPr id="17" name="正方形/長方形 16">
            <a:extLst>
              <a:ext uri="{FF2B5EF4-FFF2-40B4-BE49-F238E27FC236}">
                <a16:creationId xmlns:a16="http://schemas.microsoft.com/office/drawing/2014/main" id="{7703AD0D-856A-C9C1-2048-0E1859833280}"/>
              </a:ext>
            </a:extLst>
          </p:cNvPr>
          <p:cNvSpPr/>
          <p:nvPr/>
        </p:nvSpPr>
        <p:spPr>
          <a:xfrm>
            <a:off x="6870339" y="3065512"/>
            <a:ext cx="540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にん</a:t>
            </a:r>
          </a:p>
        </p:txBody>
      </p:sp>
      <p:sp>
        <p:nvSpPr>
          <p:cNvPr id="18" name="正方形/長方形 17">
            <a:extLst>
              <a:ext uri="{FF2B5EF4-FFF2-40B4-BE49-F238E27FC236}">
                <a16:creationId xmlns:a16="http://schemas.microsoft.com/office/drawing/2014/main" id="{78A0795D-5D15-A598-2146-E922726A0292}"/>
              </a:ext>
            </a:extLst>
          </p:cNvPr>
          <p:cNvSpPr/>
          <p:nvPr/>
        </p:nvSpPr>
        <p:spPr>
          <a:xfrm>
            <a:off x="8349511" y="1601486"/>
            <a:ext cx="540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にん</a:t>
            </a:r>
          </a:p>
        </p:txBody>
      </p:sp>
      <p:sp>
        <p:nvSpPr>
          <p:cNvPr id="19" name="正方形/長方形 18">
            <a:extLst>
              <a:ext uri="{FF2B5EF4-FFF2-40B4-BE49-F238E27FC236}">
                <a16:creationId xmlns:a16="http://schemas.microsoft.com/office/drawing/2014/main" id="{FF7C3FF3-376E-6254-69C4-C1E944E441B0}"/>
              </a:ext>
            </a:extLst>
          </p:cNvPr>
          <p:cNvSpPr/>
          <p:nvPr/>
        </p:nvSpPr>
        <p:spPr>
          <a:xfrm>
            <a:off x="2072551" y="5755383"/>
            <a:ext cx="6696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ねん　　　　　　　　　　　　　　ねん　　　　　　　　　　　　　　ねん　　　　　　　　　　　　　　ねん　　　　　　　　　　　　　　 ねん</a:t>
            </a:r>
          </a:p>
        </p:txBody>
      </p:sp>
      <p:sp>
        <p:nvSpPr>
          <p:cNvPr id="20" name="正方形/長方形 19">
            <a:extLst>
              <a:ext uri="{FF2B5EF4-FFF2-40B4-BE49-F238E27FC236}">
                <a16:creationId xmlns:a16="http://schemas.microsoft.com/office/drawing/2014/main" id="{3A361F99-601B-5321-296E-2B12BDFAF1B4}"/>
              </a:ext>
            </a:extLst>
          </p:cNvPr>
          <p:cNvSpPr/>
          <p:nvPr/>
        </p:nvSpPr>
        <p:spPr>
          <a:xfrm>
            <a:off x="269106" y="875528"/>
            <a:ext cx="540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にん</a:t>
            </a:r>
          </a:p>
        </p:txBody>
      </p:sp>
    </p:spTree>
    <p:extLst>
      <p:ext uri="{BB962C8B-B14F-4D97-AF65-F5344CB8AC3E}">
        <p14:creationId xmlns:p14="http://schemas.microsoft.com/office/powerpoint/2010/main" val="3821226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500"/>
                                        <p:tgtEl>
                                          <p:spTgt spid="1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500"/>
                                        <p:tgtEl>
                                          <p:spTgt spid="19"/>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p:bldP spid="20"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0" y="0"/>
            <a:ext cx="9144000" cy="716948"/>
          </a:xfrm>
          <a:prstGeom prst="rect">
            <a:avLst/>
          </a:prstGeom>
          <a:solidFill>
            <a:srgbClr val="C00000"/>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最後に・・・</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2">
            <a:extLst>
              <a:ext uri="{FF2B5EF4-FFF2-40B4-BE49-F238E27FC236}">
                <a16:creationId xmlns:a16="http://schemas.microsoft.com/office/drawing/2014/main" id="{87C50D80-63B3-4604-9CA5-9E047057A89F}"/>
              </a:ext>
            </a:extLst>
          </p:cNvPr>
          <p:cNvSpPr>
            <a:spLocks noGrp="1"/>
          </p:cNvSpPr>
          <p:nvPr>
            <p:ph type="sldNum" sz="quarter" idx="12"/>
          </p:nvPr>
        </p:nvSpPr>
        <p:spPr/>
        <p:txBody>
          <a:bodyPr/>
          <a:lstStyle/>
          <a:p>
            <a:fld id="{E1D7E502-7D6F-49F2-8D91-33EB17385912}" type="slidenum">
              <a:rPr lang="ja-JP" altLang="en-US" smtClean="0"/>
              <a:pPr/>
              <a:t>50</a:t>
            </a:fld>
            <a:endParaRPr lang="ja-JP" altLang="en-US" dirty="0"/>
          </a:p>
        </p:txBody>
      </p:sp>
      <p:sp>
        <p:nvSpPr>
          <p:cNvPr id="4" name="角丸四角形 23">
            <a:extLst>
              <a:ext uri="{FF2B5EF4-FFF2-40B4-BE49-F238E27FC236}">
                <a16:creationId xmlns:a16="http://schemas.microsoft.com/office/drawing/2014/main" id="{32B3E0FA-6C5D-75CC-1D74-F73D72D59194}"/>
              </a:ext>
            </a:extLst>
          </p:cNvPr>
          <p:cNvSpPr/>
          <p:nvPr/>
        </p:nvSpPr>
        <p:spPr bwMode="gray">
          <a:xfrm>
            <a:off x="714373" y="3435424"/>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b="1">
              <a:latin typeface="Meiryo UI" panose="020B0604030504040204" pitchFamily="50" charset="-128"/>
              <a:ea typeface="Meiryo UI" panose="020B0604030504040204" pitchFamily="50" charset="-128"/>
            </a:endParaRPr>
          </a:p>
        </p:txBody>
      </p:sp>
      <p:grpSp>
        <p:nvGrpSpPr>
          <p:cNvPr id="5" name="グループ化 4">
            <a:extLst>
              <a:ext uri="{FF2B5EF4-FFF2-40B4-BE49-F238E27FC236}">
                <a16:creationId xmlns:a16="http://schemas.microsoft.com/office/drawing/2014/main" id="{29D8D856-653F-DA52-DA78-AFE359E450EC}"/>
              </a:ext>
            </a:extLst>
          </p:cNvPr>
          <p:cNvGrpSpPr/>
          <p:nvPr/>
        </p:nvGrpSpPr>
        <p:grpSpPr>
          <a:xfrm>
            <a:off x="113031" y="1403592"/>
            <a:ext cx="8917938" cy="4401205"/>
            <a:chOff x="113031" y="1403592"/>
            <a:chExt cx="8917938" cy="4401205"/>
          </a:xfrm>
        </p:grpSpPr>
        <p:sp>
          <p:nvSpPr>
            <p:cNvPr id="6" name="テキスト ボックス 5">
              <a:extLst>
                <a:ext uri="{FF2B5EF4-FFF2-40B4-BE49-F238E27FC236}">
                  <a16:creationId xmlns:a16="http://schemas.microsoft.com/office/drawing/2014/main" id="{B8AEE393-F869-B3B6-AA9C-9CF282D0EC91}"/>
                </a:ext>
              </a:extLst>
            </p:cNvPr>
            <p:cNvSpPr txBox="1"/>
            <p:nvPr/>
          </p:nvSpPr>
          <p:spPr>
            <a:xfrm>
              <a:off x="113031" y="1403592"/>
              <a:ext cx="8917938" cy="4401205"/>
            </a:xfrm>
            <a:prstGeom prst="rect">
              <a:avLst/>
            </a:prstGeom>
            <a:solidFill>
              <a:schemeClr val="accent6">
                <a:lumMod val="40000"/>
                <a:lumOff val="60000"/>
              </a:schemeClr>
            </a:solidFill>
          </p:spPr>
          <p:txBody>
            <a:bodyPr wrap="square">
              <a:spAutoFit/>
            </a:bodyPr>
            <a:lstStyle/>
            <a:p>
              <a:r>
                <a:rPr lang="ja-JP" altLang="en-US" sz="36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リスク</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について考えることは</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en-US"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とても大切なことです。</a:t>
              </a:r>
              <a:endParaRPr lang="en-US"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自分や家族の「人生」</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について</a:t>
              </a:r>
            </a:p>
            <a:p>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考えること</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にもつながります</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endParaRPr>
            </a:p>
            <a:p>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　自分の生活や将来</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に関心を</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持ち続け</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a:t>
              </a:r>
              <a:r>
                <a:rPr lang="ja-JP" altLang="ja-JP"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自分から情報を集め</a:t>
              </a:r>
              <a:r>
                <a:rPr lang="ja-JP" altLang="en-US" sz="4000" b="1" kern="100" dirty="0">
                  <a:solidFill>
                    <a:schemeClr val="accent6">
                      <a:lumMod val="50000"/>
                    </a:schemeClr>
                  </a:solidFill>
                  <a:latin typeface="Meiryo UI" panose="020B0604030504040204" pitchFamily="50" charset="-128"/>
                  <a:ea typeface="Meiryo UI" panose="020B0604030504040204" pitchFamily="50" charset="-128"/>
                  <a:cs typeface="Times New Roman" panose="02020603050405020304" pitchFamily="18" charset="0"/>
                </a:rPr>
                <a:t>ようとする姿勢が</a:t>
              </a:r>
              <a:r>
                <a:rPr lang="ja-JP" altLang="ja-JP"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大切です</a:t>
              </a:r>
              <a:r>
                <a:rPr lang="ja-JP" altLang="en-US" sz="4000" b="1" kern="100" dirty="0">
                  <a:solidFill>
                    <a:schemeClr val="accent6">
                      <a:lumMod val="50000"/>
                    </a:schemeClr>
                  </a:solidFill>
                  <a:effectLst/>
                  <a:latin typeface="Meiryo UI" panose="020B0604030504040204" pitchFamily="50" charset="-128"/>
                  <a:ea typeface="Meiryo UI" panose="020B0604030504040204" pitchFamily="50" charset="-128"/>
                  <a:cs typeface="Times New Roman" panose="02020603050405020304" pitchFamily="18" charset="0"/>
                </a:rPr>
                <a:t>。</a:t>
              </a:r>
              <a:endParaRPr lang="ja-JP" altLang="en-US" sz="4000" b="1" dirty="0">
                <a:solidFill>
                  <a:schemeClr val="accent6">
                    <a:lumMod val="50000"/>
                  </a:schemeClr>
                </a:solidFill>
                <a:latin typeface="Meiryo UI" panose="020B0604030504040204" pitchFamily="50" charset="-128"/>
                <a:ea typeface="Meiryo UI" panose="020B0604030504040204" pitchFamily="50" charset="-128"/>
              </a:endParaRPr>
            </a:p>
          </p:txBody>
        </p:sp>
        <p:grpSp>
          <p:nvGrpSpPr>
            <p:cNvPr id="9" name="グループ化 8">
              <a:extLst>
                <a:ext uri="{FF2B5EF4-FFF2-40B4-BE49-F238E27FC236}">
                  <a16:creationId xmlns:a16="http://schemas.microsoft.com/office/drawing/2014/main" id="{A515F318-655F-EA86-642E-72ADC884AF3A}"/>
                </a:ext>
              </a:extLst>
            </p:cNvPr>
            <p:cNvGrpSpPr/>
            <p:nvPr/>
          </p:nvGrpSpPr>
          <p:grpSpPr>
            <a:xfrm>
              <a:off x="6817416" y="1595209"/>
              <a:ext cx="2171979" cy="2327652"/>
              <a:chOff x="7268974" y="2833446"/>
              <a:chExt cx="1391230" cy="1565440"/>
            </a:xfrm>
          </p:grpSpPr>
          <p:pic>
            <p:nvPicPr>
              <p:cNvPr id="15" name="図 14" descr="挿絵 が含まれている画像&#10;&#10;自動的に生成された説明">
                <a:extLst>
                  <a:ext uri="{FF2B5EF4-FFF2-40B4-BE49-F238E27FC236}">
                    <a16:creationId xmlns:a16="http://schemas.microsoft.com/office/drawing/2014/main" id="{BF9AB09E-A812-43E0-AB72-C4ABED4C0F34}"/>
                  </a:ext>
                </a:extLst>
              </p:cNvPr>
              <p:cNvPicPr>
                <a:picLocks noChangeAspect="1"/>
              </p:cNvPicPr>
              <p:nvPr/>
            </p:nvPicPr>
            <p:blipFill>
              <a:blip r:embed="rId3"/>
              <a:stretch>
                <a:fillRect/>
              </a:stretch>
            </p:blipFill>
            <p:spPr>
              <a:xfrm>
                <a:off x="7268974" y="2833446"/>
                <a:ext cx="392083" cy="759659"/>
              </a:xfrm>
              <a:prstGeom prst="rect">
                <a:avLst/>
              </a:prstGeom>
            </p:spPr>
          </p:pic>
          <p:pic>
            <p:nvPicPr>
              <p:cNvPr id="17" name="図 16" descr="ウィンドウ, マグカップ が含まれている画像&#10;&#10;自動的に生成された説明">
                <a:extLst>
                  <a:ext uri="{FF2B5EF4-FFF2-40B4-BE49-F238E27FC236}">
                    <a16:creationId xmlns:a16="http://schemas.microsoft.com/office/drawing/2014/main" id="{956E9A33-D32D-E5AC-6A8B-1DC6652DBEF8}"/>
                  </a:ext>
                </a:extLst>
              </p:cNvPr>
              <p:cNvPicPr>
                <a:picLocks noChangeAspect="1"/>
              </p:cNvPicPr>
              <p:nvPr/>
            </p:nvPicPr>
            <p:blipFill rotWithShape="1">
              <a:blip r:embed="rId4"/>
              <a:srcRect b="34457"/>
              <a:stretch/>
            </p:blipFill>
            <p:spPr>
              <a:xfrm>
                <a:off x="7275978" y="3593105"/>
                <a:ext cx="985732" cy="805781"/>
              </a:xfrm>
              <a:prstGeom prst="rect">
                <a:avLst/>
              </a:prstGeom>
            </p:spPr>
          </p:pic>
          <p:pic>
            <p:nvPicPr>
              <p:cNvPr id="18" name="図 17" descr="ウィンドウ が含まれている画像&#10;&#10;自動的に生成された説明">
                <a:extLst>
                  <a:ext uri="{FF2B5EF4-FFF2-40B4-BE49-F238E27FC236}">
                    <a16:creationId xmlns:a16="http://schemas.microsoft.com/office/drawing/2014/main" id="{97D1BF71-651B-C094-A9EE-3E48D8E857BD}"/>
                  </a:ext>
                </a:extLst>
              </p:cNvPr>
              <p:cNvPicPr>
                <a:picLocks noChangeAspect="1"/>
              </p:cNvPicPr>
              <p:nvPr/>
            </p:nvPicPr>
            <p:blipFill>
              <a:blip r:embed="rId5"/>
              <a:stretch>
                <a:fillRect/>
              </a:stretch>
            </p:blipFill>
            <p:spPr>
              <a:xfrm>
                <a:off x="8158813" y="3851105"/>
                <a:ext cx="501391" cy="481951"/>
              </a:xfrm>
              <a:prstGeom prst="rect">
                <a:avLst/>
              </a:prstGeom>
            </p:spPr>
          </p:pic>
          <p:pic>
            <p:nvPicPr>
              <p:cNvPr id="19" name="図 18" descr="挿絵, ウィンドウ が含まれている画像&#10;&#10;自動的に生成された説明">
                <a:extLst>
                  <a:ext uri="{FF2B5EF4-FFF2-40B4-BE49-F238E27FC236}">
                    <a16:creationId xmlns:a16="http://schemas.microsoft.com/office/drawing/2014/main" id="{32BAD70E-36F9-9DAB-ED0A-1D90CAEDC9CB}"/>
                  </a:ext>
                </a:extLst>
              </p:cNvPr>
              <p:cNvPicPr>
                <a:picLocks noChangeAspect="1"/>
              </p:cNvPicPr>
              <p:nvPr/>
            </p:nvPicPr>
            <p:blipFill>
              <a:blip r:embed="rId6"/>
              <a:stretch>
                <a:fillRect/>
              </a:stretch>
            </p:blipFill>
            <p:spPr>
              <a:xfrm>
                <a:off x="7883537" y="2899705"/>
                <a:ext cx="673769" cy="722906"/>
              </a:xfrm>
              <a:prstGeom prst="rect">
                <a:avLst/>
              </a:prstGeom>
            </p:spPr>
          </p:pic>
        </p:grpSp>
      </p:grpSp>
      <p:sp>
        <p:nvSpPr>
          <p:cNvPr id="31" name="正方形/長方形 30">
            <a:extLst>
              <a:ext uri="{FF2B5EF4-FFF2-40B4-BE49-F238E27FC236}">
                <a16:creationId xmlns:a16="http://schemas.microsoft.com/office/drawing/2014/main" id="{93C01AD1-156D-6894-9B61-DF03DAB37EFE}"/>
              </a:ext>
            </a:extLst>
          </p:cNvPr>
          <p:cNvSpPr/>
          <p:nvPr/>
        </p:nvSpPr>
        <p:spPr>
          <a:xfrm>
            <a:off x="352753" y="-38994"/>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bg1"/>
                </a:solidFill>
                <a:latin typeface="BIZ UDPゴシック" panose="020B0400000000000000" pitchFamily="50" charset="-128"/>
                <a:ea typeface="BIZ UDPゴシック" panose="020B0400000000000000" pitchFamily="50" charset="-128"/>
              </a:rPr>
              <a:t>さいご</a:t>
            </a:r>
            <a:endParaRPr kumimoji="1" lang="ja-JP" altLang="en-US" sz="1400" dirty="0">
              <a:solidFill>
                <a:schemeClr val="bg1"/>
              </a:solidFill>
            </a:endParaRPr>
          </a:p>
        </p:txBody>
      </p:sp>
      <p:grpSp>
        <p:nvGrpSpPr>
          <p:cNvPr id="32" name="グループ化 31">
            <a:extLst>
              <a:ext uri="{FF2B5EF4-FFF2-40B4-BE49-F238E27FC236}">
                <a16:creationId xmlns:a16="http://schemas.microsoft.com/office/drawing/2014/main" id="{48B48F93-C7A4-8394-A5FC-4C9346F7FE1F}"/>
              </a:ext>
            </a:extLst>
          </p:cNvPr>
          <p:cNvGrpSpPr/>
          <p:nvPr/>
        </p:nvGrpSpPr>
        <p:grpSpPr>
          <a:xfrm>
            <a:off x="-154326" y="1274723"/>
            <a:ext cx="9177598" cy="3424612"/>
            <a:chOff x="-154326" y="1274723"/>
            <a:chExt cx="9177598" cy="3424612"/>
          </a:xfrm>
        </p:grpSpPr>
        <p:sp>
          <p:nvSpPr>
            <p:cNvPr id="33" name="正方形/長方形 32">
              <a:extLst>
                <a:ext uri="{FF2B5EF4-FFF2-40B4-BE49-F238E27FC236}">
                  <a16:creationId xmlns:a16="http://schemas.microsoft.com/office/drawing/2014/main" id="{C1509FC9-ACFF-8958-58E9-19DE8DE11D19}"/>
                </a:ext>
              </a:extLst>
            </p:cNvPr>
            <p:cNvSpPr/>
            <p:nvPr/>
          </p:nvSpPr>
          <p:spPr>
            <a:xfrm>
              <a:off x="3030240" y="127472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かんが</a:t>
              </a:r>
              <a:endParaRPr kumimoji="1" lang="ja-JP" altLang="en-US" sz="1000" dirty="0">
                <a:solidFill>
                  <a:schemeClr val="accent6">
                    <a:lumMod val="50000"/>
                  </a:schemeClr>
                </a:solidFill>
              </a:endParaRPr>
            </a:p>
          </p:txBody>
        </p:sp>
        <p:sp>
          <p:nvSpPr>
            <p:cNvPr id="34" name="正方形/長方形 33">
              <a:extLst>
                <a:ext uri="{FF2B5EF4-FFF2-40B4-BE49-F238E27FC236}">
                  <a16:creationId xmlns:a16="http://schemas.microsoft.com/office/drawing/2014/main" id="{6FB626E5-8483-9EA5-EC84-0C8AD27112AE}"/>
                </a:ext>
              </a:extLst>
            </p:cNvPr>
            <p:cNvSpPr/>
            <p:nvPr/>
          </p:nvSpPr>
          <p:spPr>
            <a:xfrm>
              <a:off x="523064" y="2500004"/>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じぶん</a:t>
              </a:r>
              <a:endParaRPr kumimoji="1" lang="ja-JP" altLang="en-US" sz="1000" dirty="0">
                <a:solidFill>
                  <a:schemeClr val="accent6">
                    <a:lumMod val="50000"/>
                  </a:schemeClr>
                </a:solidFill>
              </a:endParaRPr>
            </a:p>
          </p:txBody>
        </p:sp>
        <p:sp>
          <p:nvSpPr>
            <p:cNvPr id="35" name="正方形/長方形 34">
              <a:extLst>
                <a:ext uri="{FF2B5EF4-FFF2-40B4-BE49-F238E27FC236}">
                  <a16:creationId xmlns:a16="http://schemas.microsoft.com/office/drawing/2014/main" id="{62ACE474-9599-B6D9-E650-D810E7B75A41}"/>
                </a:ext>
              </a:extLst>
            </p:cNvPr>
            <p:cNvSpPr/>
            <p:nvPr/>
          </p:nvSpPr>
          <p:spPr>
            <a:xfrm>
              <a:off x="1914822" y="2475973"/>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かぞく</a:t>
              </a:r>
              <a:endParaRPr kumimoji="1" lang="ja-JP" altLang="en-US" sz="1000" dirty="0">
                <a:solidFill>
                  <a:schemeClr val="accent6">
                    <a:lumMod val="50000"/>
                  </a:schemeClr>
                </a:solidFill>
              </a:endParaRPr>
            </a:p>
          </p:txBody>
        </p:sp>
        <p:sp>
          <p:nvSpPr>
            <p:cNvPr id="36" name="正方形/長方形 35">
              <a:extLst>
                <a:ext uri="{FF2B5EF4-FFF2-40B4-BE49-F238E27FC236}">
                  <a16:creationId xmlns:a16="http://schemas.microsoft.com/office/drawing/2014/main" id="{B7C1DD76-02D6-B20F-4231-C4CCC483AD38}"/>
                </a:ext>
              </a:extLst>
            </p:cNvPr>
            <p:cNvSpPr/>
            <p:nvPr/>
          </p:nvSpPr>
          <p:spPr>
            <a:xfrm>
              <a:off x="3629597" y="250750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じんせい</a:t>
              </a:r>
              <a:endParaRPr kumimoji="1" lang="ja-JP" altLang="en-US" sz="1000" dirty="0">
                <a:solidFill>
                  <a:schemeClr val="accent6">
                    <a:lumMod val="50000"/>
                  </a:schemeClr>
                </a:solidFill>
              </a:endParaRPr>
            </a:p>
          </p:txBody>
        </p:sp>
        <p:sp>
          <p:nvSpPr>
            <p:cNvPr id="37" name="正方形/長方形 36">
              <a:extLst>
                <a:ext uri="{FF2B5EF4-FFF2-40B4-BE49-F238E27FC236}">
                  <a16:creationId xmlns:a16="http://schemas.microsoft.com/office/drawing/2014/main" id="{5E048B40-FACC-3E71-E7E0-06797A6A7620}"/>
                </a:ext>
              </a:extLst>
            </p:cNvPr>
            <p:cNvSpPr/>
            <p:nvPr/>
          </p:nvSpPr>
          <p:spPr>
            <a:xfrm>
              <a:off x="-154326" y="310836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かんが</a:t>
              </a:r>
              <a:endParaRPr kumimoji="1" lang="ja-JP" altLang="en-US" sz="1000" dirty="0">
                <a:solidFill>
                  <a:schemeClr val="accent6">
                    <a:lumMod val="50000"/>
                  </a:schemeClr>
                </a:solidFill>
              </a:endParaRPr>
            </a:p>
          </p:txBody>
        </p:sp>
        <p:sp>
          <p:nvSpPr>
            <p:cNvPr id="38" name="正方形/長方形 37">
              <a:extLst>
                <a:ext uri="{FF2B5EF4-FFF2-40B4-BE49-F238E27FC236}">
                  <a16:creationId xmlns:a16="http://schemas.microsoft.com/office/drawing/2014/main" id="{8F2FF4E7-4F7F-1800-D6A7-3870561D374B}"/>
                </a:ext>
              </a:extLst>
            </p:cNvPr>
            <p:cNvSpPr/>
            <p:nvPr/>
          </p:nvSpPr>
          <p:spPr>
            <a:xfrm>
              <a:off x="445032" y="373044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じぶん</a:t>
              </a:r>
              <a:endParaRPr kumimoji="1" lang="ja-JP" altLang="en-US" sz="1000" dirty="0">
                <a:solidFill>
                  <a:schemeClr val="accent6">
                    <a:lumMod val="50000"/>
                  </a:schemeClr>
                </a:solidFill>
              </a:endParaRPr>
            </a:p>
          </p:txBody>
        </p:sp>
        <p:sp>
          <p:nvSpPr>
            <p:cNvPr id="39" name="正方形/長方形 38">
              <a:extLst>
                <a:ext uri="{FF2B5EF4-FFF2-40B4-BE49-F238E27FC236}">
                  <a16:creationId xmlns:a16="http://schemas.microsoft.com/office/drawing/2014/main" id="{FA69A7EC-7DC1-9AC3-CFAF-C7A4CE25ABFD}"/>
                </a:ext>
              </a:extLst>
            </p:cNvPr>
            <p:cNvSpPr/>
            <p:nvPr/>
          </p:nvSpPr>
          <p:spPr>
            <a:xfrm>
              <a:off x="1941285" y="373043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せいかつ</a:t>
              </a:r>
              <a:endParaRPr kumimoji="1" lang="ja-JP" altLang="en-US" sz="1000" dirty="0">
                <a:solidFill>
                  <a:schemeClr val="accent6">
                    <a:lumMod val="50000"/>
                  </a:schemeClr>
                </a:solidFill>
              </a:endParaRPr>
            </a:p>
          </p:txBody>
        </p:sp>
        <p:sp>
          <p:nvSpPr>
            <p:cNvPr id="40" name="正方形/長方形 39">
              <a:extLst>
                <a:ext uri="{FF2B5EF4-FFF2-40B4-BE49-F238E27FC236}">
                  <a16:creationId xmlns:a16="http://schemas.microsoft.com/office/drawing/2014/main" id="{A77B1F46-C949-00CD-0B94-50F41CD6FED1}"/>
                </a:ext>
              </a:extLst>
            </p:cNvPr>
            <p:cNvSpPr/>
            <p:nvPr/>
          </p:nvSpPr>
          <p:spPr>
            <a:xfrm>
              <a:off x="3373285" y="3734927"/>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しょうらい</a:t>
              </a:r>
              <a:endParaRPr kumimoji="1" lang="ja-JP" altLang="en-US" sz="1000" dirty="0">
                <a:solidFill>
                  <a:schemeClr val="accent6">
                    <a:lumMod val="50000"/>
                  </a:schemeClr>
                </a:solidFill>
              </a:endParaRPr>
            </a:p>
          </p:txBody>
        </p:sp>
        <p:sp>
          <p:nvSpPr>
            <p:cNvPr id="41" name="正方形/長方形 40">
              <a:extLst>
                <a:ext uri="{FF2B5EF4-FFF2-40B4-BE49-F238E27FC236}">
                  <a16:creationId xmlns:a16="http://schemas.microsoft.com/office/drawing/2014/main" id="{A96E0E9B-1D1E-5F5F-6B17-2C10DA11E9A1}"/>
                </a:ext>
              </a:extLst>
            </p:cNvPr>
            <p:cNvSpPr/>
            <p:nvPr/>
          </p:nvSpPr>
          <p:spPr>
            <a:xfrm>
              <a:off x="4770127" y="3719326"/>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かんしん</a:t>
              </a:r>
              <a:endParaRPr kumimoji="1" lang="ja-JP" altLang="en-US" sz="1000" dirty="0">
                <a:solidFill>
                  <a:schemeClr val="accent6">
                    <a:lumMod val="50000"/>
                  </a:schemeClr>
                </a:solidFill>
              </a:endParaRPr>
            </a:p>
          </p:txBody>
        </p:sp>
        <p:sp>
          <p:nvSpPr>
            <p:cNvPr id="42" name="正方形/長方形 41">
              <a:extLst>
                <a:ext uri="{FF2B5EF4-FFF2-40B4-BE49-F238E27FC236}">
                  <a16:creationId xmlns:a16="http://schemas.microsoft.com/office/drawing/2014/main" id="{B0A9C0FA-A575-FDD2-B2CE-3781000A60CF}"/>
                </a:ext>
              </a:extLst>
            </p:cNvPr>
            <p:cNvSpPr/>
            <p:nvPr/>
          </p:nvSpPr>
          <p:spPr>
            <a:xfrm>
              <a:off x="5968842" y="371932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も</a:t>
              </a:r>
              <a:endParaRPr kumimoji="1" lang="ja-JP" altLang="en-US" sz="1000" dirty="0">
                <a:solidFill>
                  <a:schemeClr val="accent6">
                    <a:lumMod val="50000"/>
                  </a:schemeClr>
                </a:solidFill>
              </a:endParaRPr>
            </a:p>
          </p:txBody>
        </p:sp>
        <p:sp>
          <p:nvSpPr>
            <p:cNvPr id="43" name="正方形/長方形 42">
              <a:extLst>
                <a:ext uri="{FF2B5EF4-FFF2-40B4-BE49-F238E27FC236}">
                  <a16:creationId xmlns:a16="http://schemas.microsoft.com/office/drawing/2014/main" id="{8C52F804-F63B-0AFA-E99D-52DF46A999F2}"/>
                </a:ext>
              </a:extLst>
            </p:cNvPr>
            <p:cNvSpPr/>
            <p:nvPr/>
          </p:nvSpPr>
          <p:spPr>
            <a:xfrm>
              <a:off x="6953220" y="370560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つづ</a:t>
              </a:r>
              <a:endParaRPr kumimoji="1" lang="ja-JP" altLang="en-US" sz="1000" dirty="0">
                <a:solidFill>
                  <a:schemeClr val="accent6">
                    <a:lumMod val="50000"/>
                  </a:schemeClr>
                </a:solidFill>
              </a:endParaRPr>
            </a:p>
          </p:txBody>
        </p:sp>
        <p:sp>
          <p:nvSpPr>
            <p:cNvPr id="44" name="正方形/長方形 43">
              <a:extLst>
                <a:ext uri="{FF2B5EF4-FFF2-40B4-BE49-F238E27FC236}">
                  <a16:creationId xmlns:a16="http://schemas.microsoft.com/office/drawing/2014/main" id="{84CB9EAE-ECE0-0623-B316-357B9611A608}"/>
                </a:ext>
              </a:extLst>
            </p:cNvPr>
            <p:cNvSpPr/>
            <p:nvPr/>
          </p:nvSpPr>
          <p:spPr>
            <a:xfrm>
              <a:off x="113031" y="4319509"/>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じぶん</a:t>
              </a:r>
              <a:endParaRPr kumimoji="1" lang="ja-JP" altLang="en-US" sz="1000" dirty="0">
                <a:solidFill>
                  <a:schemeClr val="accent6">
                    <a:lumMod val="50000"/>
                  </a:schemeClr>
                </a:solidFill>
              </a:endParaRPr>
            </a:p>
          </p:txBody>
        </p:sp>
        <p:sp>
          <p:nvSpPr>
            <p:cNvPr id="45" name="正方形/長方形 44">
              <a:extLst>
                <a:ext uri="{FF2B5EF4-FFF2-40B4-BE49-F238E27FC236}">
                  <a16:creationId xmlns:a16="http://schemas.microsoft.com/office/drawing/2014/main" id="{D1372FE4-C3A3-D503-4ABD-AF91CDACEB3E}"/>
                </a:ext>
              </a:extLst>
            </p:cNvPr>
            <p:cNvSpPr/>
            <p:nvPr/>
          </p:nvSpPr>
          <p:spPr>
            <a:xfrm>
              <a:off x="1955327" y="4319508"/>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じょうほう</a:t>
              </a:r>
              <a:endParaRPr kumimoji="1" lang="ja-JP" altLang="en-US" sz="1000" dirty="0">
                <a:solidFill>
                  <a:schemeClr val="accent6">
                    <a:lumMod val="50000"/>
                  </a:schemeClr>
                </a:solidFill>
              </a:endParaRPr>
            </a:p>
          </p:txBody>
        </p:sp>
        <p:sp>
          <p:nvSpPr>
            <p:cNvPr id="46" name="正方形/長方形 45">
              <a:extLst>
                <a:ext uri="{FF2B5EF4-FFF2-40B4-BE49-F238E27FC236}">
                  <a16:creationId xmlns:a16="http://schemas.microsoft.com/office/drawing/2014/main" id="{F5EF6FFE-9F5C-31DB-10FA-70AC0BD7C294}"/>
                </a:ext>
              </a:extLst>
            </p:cNvPr>
            <p:cNvSpPr/>
            <p:nvPr/>
          </p:nvSpPr>
          <p:spPr>
            <a:xfrm>
              <a:off x="3198265" y="4315665"/>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あつ</a:t>
              </a:r>
              <a:endParaRPr kumimoji="1" lang="ja-JP" altLang="en-US" sz="1000" dirty="0">
                <a:solidFill>
                  <a:schemeClr val="accent6">
                    <a:lumMod val="50000"/>
                  </a:schemeClr>
                </a:solidFill>
              </a:endParaRPr>
            </a:p>
          </p:txBody>
        </p:sp>
        <p:sp>
          <p:nvSpPr>
            <p:cNvPr id="47" name="正方形/長方形 46">
              <a:extLst>
                <a:ext uri="{FF2B5EF4-FFF2-40B4-BE49-F238E27FC236}">
                  <a16:creationId xmlns:a16="http://schemas.microsoft.com/office/drawing/2014/main" id="{A5EB950D-9F12-84F3-2F93-BEC1132C9BE0}"/>
                </a:ext>
              </a:extLst>
            </p:cNvPr>
            <p:cNvSpPr/>
            <p:nvPr/>
          </p:nvSpPr>
          <p:spPr>
            <a:xfrm>
              <a:off x="6283499" y="433757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しせい</a:t>
              </a:r>
              <a:endParaRPr kumimoji="1" lang="ja-JP" altLang="en-US" sz="1000" dirty="0">
                <a:solidFill>
                  <a:schemeClr val="accent6">
                    <a:lumMod val="50000"/>
                  </a:schemeClr>
                </a:solidFill>
              </a:endParaRPr>
            </a:p>
          </p:txBody>
        </p:sp>
        <p:sp>
          <p:nvSpPr>
            <p:cNvPr id="48" name="正方形/長方形 47">
              <a:extLst>
                <a:ext uri="{FF2B5EF4-FFF2-40B4-BE49-F238E27FC236}">
                  <a16:creationId xmlns:a16="http://schemas.microsoft.com/office/drawing/2014/main" id="{726FA6AB-A043-8246-FC00-2DF53B60AE24}"/>
                </a:ext>
              </a:extLst>
            </p:cNvPr>
            <p:cNvSpPr/>
            <p:nvPr/>
          </p:nvSpPr>
          <p:spPr>
            <a:xfrm>
              <a:off x="7824557" y="4328540"/>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たいせつ</a:t>
              </a:r>
              <a:endParaRPr kumimoji="1" lang="ja-JP" altLang="en-US" sz="1000" dirty="0">
                <a:solidFill>
                  <a:schemeClr val="accent6">
                    <a:lumMod val="50000"/>
                  </a:schemeClr>
                </a:solidFill>
              </a:endParaRPr>
            </a:p>
          </p:txBody>
        </p:sp>
        <p:sp>
          <p:nvSpPr>
            <p:cNvPr id="49" name="正方形/長方形 48">
              <a:extLst>
                <a:ext uri="{FF2B5EF4-FFF2-40B4-BE49-F238E27FC236}">
                  <a16:creationId xmlns:a16="http://schemas.microsoft.com/office/drawing/2014/main" id="{32D40C25-A787-2536-02FA-DC3D451387D0}"/>
                </a:ext>
              </a:extLst>
            </p:cNvPr>
            <p:cNvSpPr/>
            <p:nvPr/>
          </p:nvSpPr>
          <p:spPr>
            <a:xfrm>
              <a:off x="1355969" y="1876861"/>
              <a:ext cx="1198715" cy="361765"/>
            </a:xfrm>
            <a:prstGeom prst="rect">
              <a:avLst/>
            </a:prstGeom>
            <a:no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000" dirty="0">
                  <a:solidFill>
                    <a:schemeClr val="accent6">
                      <a:lumMod val="50000"/>
                    </a:schemeClr>
                  </a:solidFill>
                  <a:latin typeface="BIZ UDPゴシック" panose="020B0400000000000000" pitchFamily="50" charset="-128"/>
                  <a:ea typeface="BIZ UDPゴシック" panose="020B0400000000000000" pitchFamily="50" charset="-128"/>
                </a:rPr>
                <a:t>たいせつ</a:t>
              </a:r>
              <a:endParaRPr kumimoji="1" lang="ja-JP" altLang="en-US" sz="1000" dirty="0">
                <a:solidFill>
                  <a:schemeClr val="accent6">
                    <a:lumMod val="50000"/>
                  </a:schemeClr>
                </a:solidFill>
              </a:endParaRPr>
            </a:p>
          </p:txBody>
        </p:sp>
      </p:grpSp>
    </p:spTree>
    <p:extLst>
      <p:ext uri="{BB962C8B-B14F-4D97-AF65-F5344CB8AC3E}">
        <p14:creationId xmlns:p14="http://schemas.microsoft.com/office/powerpoint/2010/main" val="1249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正方形/長方形 7"/>
          <p:cNvSpPr/>
          <p:nvPr/>
        </p:nvSpPr>
        <p:spPr>
          <a:xfrm>
            <a:off x="461964" y="823674"/>
            <a:ext cx="825870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dirty="0">
              <a:solidFill>
                <a:srgbClr val="17375E"/>
              </a:solidFill>
              <a:latin typeface="Meiryo UI" panose="020B0604030504040204" pitchFamily="50" charset="-128"/>
              <a:ea typeface="Meiryo UI" panose="020B0604030504040204" pitchFamily="50" charset="-128"/>
              <a:cs typeface="ヒラギノ角ゴ ProN W6"/>
            </a:endParaRPr>
          </a:p>
        </p:txBody>
      </p:sp>
      <p:sp>
        <p:nvSpPr>
          <p:cNvPr id="42" name="コンテンツ プレースホルダー 1"/>
          <p:cNvSpPr txBox="1">
            <a:spLocks/>
          </p:cNvSpPr>
          <p:nvPr/>
        </p:nvSpPr>
        <p:spPr>
          <a:xfrm>
            <a:off x="-114301" y="862668"/>
            <a:ext cx="8943975" cy="941865"/>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buFont typeface="Symbol" pitchFamily="18" charset="2"/>
              <a:buNone/>
            </a:pPr>
            <a:r>
              <a:rPr lang="ja-JP" altLang="en-US" sz="3200" b="1" dirty="0">
                <a:solidFill>
                  <a:srgbClr val="FF0000"/>
                </a:solidFill>
                <a:latin typeface="メイリオ" pitchFamily="50" charset="-128"/>
                <a:ea typeface="メイリオ" pitchFamily="50" charset="-128"/>
                <a:cs typeface="メイリオ" pitchFamily="50" charset="-128"/>
              </a:rPr>
              <a:t>「平均寿命」</a:t>
            </a: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とは</a:t>
            </a:r>
            <a:r>
              <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rPr>
              <a:t>…</a:t>
            </a:r>
          </a:p>
          <a:p>
            <a:pPr marL="0" indent="0">
              <a:lnSpc>
                <a:spcPts val="2100"/>
              </a:lnSpc>
              <a:buFont typeface="Symbol" pitchFamily="18" charset="2"/>
              <a:buNone/>
            </a:pP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　</a:t>
            </a:r>
            <a:r>
              <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rPr>
              <a:t>0</a:t>
            </a: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歳の子どもが平均して何歳まで生きられる</a:t>
            </a:r>
          </a:p>
          <a:p>
            <a:pPr marL="0" indent="0">
              <a:lnSpc>
                <a:spcPts val="2100"/>
              </a:lnSpc>
              <a:buFont typeface="Symbol" pitchFamily="18" charset="2"/>
              <a:buNone/>
            </a:pPr>
            <a:r>
              <a:rPr lang="ja-JP" altLang="en-US" sz="3200" b="1" dirty="0">
                <a:solidFill>
                  <a:schemeClr val="tx1">
                    <a:lumMod val="65000"/>
                    <a:lumOff val="35000"/>
                  </a:schemeClr>
                </a:solidFill>
                <a:latin typeface="メイリオ" pitchFamily="50" charset="-128"/>
                <a:ea typeface="メイリオ" pitchFamily="50" charset="-128"/>
                <a:cs typeface="メイリオ" pitchFamily="50" charset="-128"/>
              </a:rPr>
              <a:t>　かを示す指標</a:t>
            </a:r>
            <a:endParaRPr lang="en-US" altLang="ja-JP" sz="3200" b="1" dirty="0">
              <a:solidFill>
                <a:schemeClr val="tx1">
                  <a:lumMod val="65000"/>
                  <a:lumOff val="35000"/>
                </a:schemeClr>
              </a:solidFill>
              <a:latin typeface="メイリオ" pitchFamily="50" charset="-128"/>
              <a:ea typeface="メイリオ" pitchFamily="50" charset="-128"/>
              <a:cs typeface="メイリオ" pitchFamily="50" charset="-128"/>
            </a:endParaRPr>
          </a:p>
        </p:txBody>
      </p:sp>
      <p:sp>
        <p:nvSpPr>
          <p:cNvPr id="23" name="正方形/長方形 22"/>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4" name="正方形/長方形 23"/>
          <p:cNvSpPr/>
          <p:nvPr/>
        </p:nvSpPr>
        <p:spPr>
          <a:xfrm>
            <a:off x="445032" y="30760"/>
            <a:ext cx="675586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平均寿命</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テキスト ボックス 1"/>
          <p:cNvSpPr txBox="1"/>
          <p:nvPr/>
        </p:nvSpPr>
        <p:spPr>
          <a:xfrm>
            <a:off x="5037111" y="6579761"/>
            <a:ext cx="3683556" cy="246221"/>
          </a:xfrm>
          <a:prstGeom prst="rect">
            <a:avLst/>
          </a:prstGeom>
          <a:noFill/>
        </p:spPr>
        <p:txBody>
          <a:bodyPr wrap="square" rtlCol="0">
            <a:spAutoFit/>
          </a:bodyPr>
          <a:lstStyle/>
          <a:p>
            <a:pPr algn="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a:t>
            </a:r>
            <a:r>
              <a:rPr lang="zh-TW" altLang="en-US" sz="1000" dirty="0">
                <a:solidFill>
                  <a:schemeClr val="tx1">
                    <a:lumMod val="75000"/>
                    <a:lumOff val="25000"/>
                  </a:schemeClr>
                </a:solidFill>
                <a:latin typeface="Meiryo UI" panose="020B0604030504040204" pitchFamily="50" charset="-128"/>
                <a:ea typeface="Meiryo UI" panose="020B0604030504040204" pitchFamily="50" charset="-128"/>
              </a:rPr>
              <a:t>厚生労働省「簡易生命表」（</a:t>
            </a:r>
            <a:r>
              <a:rPr lang="ja-JP" altLang="en-US" sz="1000" dirty="0">
                <a:solidFill>
                  <a:schemeClr val="tx1">
                    <a:lumMod val="75000"/>
                    <a:lumOff val="25000"/>
                  </a:schemeClr>
                </a:solidFill>
                <a:latin typeface="Meiryo UI" panose="020B0604030504040204" pitchFamily="50" charset="-128"/>
                <a:ea typeface="Meiryo UI" panose="020B0604030504040204" pitchFamily="50" charset="-128"/>
              </a:rPr>
              <a:t>令和</a:t>
            </a:r>
            <a:r>
              <a:rPr lang="en-US" altLang="ja-JP" sz="1000" dirty="0">
                <a:solidFill>
                  <a:schemeClr val="tx1">
                    <a:lumMod val="75000"/>
                    <a:lumOff val="25000"/>
                  </a:schemeClr>
                </a:solidFill>
                <a:latin typeface="Meiryo UI" panose="020B0604030504040204" pitchFamily="50" charset="-128"/>
                <a:ea typeface="Meiryo UI" panose="020B0604030504040204" pitchFamily="50" charset="-128"/>
              </a:rPr>
              <a:t>5</a:t>
            </a:r>
            <a:r>
              <a:rPr lang="zh-TW" altLang="en-US" sz="1000" dirty="0">
                <a:solidFill>
                  <a:schemeClr val="tx1">
                    <a:lumMod val="75000"/>
                    <a:lumOff val="25000"/>
                  </a:schemeClr>
                </a:solidFill>
                <a:latin typeface="Meiryo UI" panose="020B0604030504040204" pitchFamily="50" charset="-128"/>
                <a:ea typeface="Meiryo UI" panose="020B0604030504040204" pitchFamily="50" charset="-128"/>
              </a:rPr>
              <a:t>年）</a:t>
            </a:r>
            <a:endParaRPr kumimoji="1" lang="ja-JP" altLang="en-US" sz="1000" dirty="0">
              <a:solidFill>
                <a:schemeClr val="tx1">
                  <a:lumMod val="75000"/>
                  <a:lumOff val="25000"/>
                </a:schemeClr>
              </a:solidFill>
              <a:latin typeface="Meiryo UI" panose="020B0604030504040204" pitchFamily="50" charset="-128"/>
              <a:ea typeface="Meiryo UI" panose="020B0604030504040204" pitchFamily="50" charset="-128"/>
            </a:endParaRPr>
          </a:p>
        </p:txBody>
      </p:sp>
      <p:graphicFrame>
        <p:nvGraphicFramePr>
          <p:cNvPr id="9" name="グラフ 8"/>
          <p:cNvGraphicFramePr>
            <a:graphicFrameLocks/>
          </p:cNvGraphicFramePr>
          <p:nvPr>
            <p:extLst>
              <p:ext uri="{D42A27DB-BD31-4B8C-83A1-F6EECF244321}">
                <p14:modId xmlns:p14="http://schemas.microsoft.com/office/powerpoint/2010/main" val="1030035677"/>
              </p:ext>
            </p:extLst>
          </p:nvPr>
        </p:nvGraphicFramePr>
        <p:xfrm>
          <a:off x="275188" y="2235200"/>
          <a:ext cx="8554486" cy="4344562"/>
        </p:xfrm>
        <a:graphic>
          <a:graphicData uri="http://schemas.openxmlformats.org/drawingml/2006/chart">
            <c:chart xmlns:c="http://schemas.openxmlformats.org/drawingml/2006/chart" xmlns:r="http://schemas.openxmlformats.org/officeDocument/2006/relationships" r:id="rId3"/>
          </a:graphicData>
        </a:graphic>
      </p:graphicFrame>
      <p:sp>
        <p:nvSpPr>
          <p:cNvPr id="3" name="正方形/長方形 2"/>
          <p:cNvSpPr/>
          <p:nvPr/>
        </p:nvSpPr>
        <p:spPr>
          <a:xfrm>
            <a:off x="7444509" y="4164374"/>
            <a:ext cx="914400" cy="914400"/>
          </a:xfrm>
          <a:prstGeom prst="rect">
            <a:avLst/>
          </a:prstGeom>
          <a:noFill/>
          <a:ln w="317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 name="グループ化 3">
            <a:extLst>
              <a:ext uri="{FF2B5EF4-FFF2-40B4-BE49-F238E27FC236}">
                <a16:creationId xmlns:a16="http://schemas.microsoft.com/office/drawing/2014/main" id="{BD00E749-F6B1-4F0E-A875-DF3568204453}"/>
              </a:ext>
            </a:extLst>
          </p:cNvPr>
          <p:cNvGrpSpPr/>
          <p:nvPr/>
        </p:nvGrpSpPr>
        <p:grpSpPr>
          <a:xfrm>
            <a:off x="2131348" y="4036774"/>
            <a:ext cx="1133962" cy="1169331"/>
            <a:chOff x="2131348" y="4036774"/>
            <a:chExt cx="1133962" cy="1169331"/>
          </a:xfrm>
        </p:grpSpPr>
        <p:sp>
          <p:nvSpPr>
            <p:cNvPr id="10" name="テキスト ボックス 9"/>
            <p:cNvSpPr txBox="1"/>
            <p:nvPr/>
          </p:nvSpPr>
          <p:spPr>
            <a:xfrm>
              <a:off x="2139861" y="4036774"/>
              <a:ext cx="1125449" cy="369332"/>
            </a:xfrm>
            <a:prstGeom prst="rect">
              <a:avLst/>
            </a:prstGeom>
            <a:noFill/>
          </p:spPr>
          <p:txBody>
            <a:bodyPr wrap="square" rtlCol="0">
              <a:spAutoFit/>
            </a:bodyPr>
            <a:lstStyle/>
            <a:p>
              <a:r>
                <a:rPr kumimoji="1"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61.5</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5" name="テキスト ボックス 14"/>
            <p:cNvSpPr txBox="1"/>
            <p:nvPr/>
          </p:nvSpPr>
          <p:spPr>
            <a:xfrm>
              <a:off x="2131348" y="4836773"/>
              <a:ext cx="1125449"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58.0</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5" name="グループ化 4">
            <a:extLst>
              <a:ext uri="{FF2B5EF4-FFF2-40B4-BE49-F238E27FC236}">
                <a16:creationId xmlns:a16="http://schemas.microsoft.com/office/drawing/2014/main" id="{4ACE1417-E763-4C0B-8343-0451E2C554E3}"/>
              </a:ext>
            </a:extLst>
          </p:cNvPr>
          <p:cNvGrpSpPr/>
          <p:nvPr/>
        </p:nvGrpSpPr>
        <p:grpSpPr>
          <a:xfrm>
            <a:off x="4591314" y="3082595"/>
            <a:ext cx="991082" cy="1342000"/>
            <a:chOff x="4591314" y="3082595"/>
            <a:chExt cx="991082" cy="1342000"/>
          </a:xfrm>
        </p:grpSpPr>
        <p:sp>
          <p:nvSpPr>
            <p:cNvPr id="11" name="テキスト ボックス 10"/>
            <p:cNvSpPr txBox="1"/>
            <p:nvPr/>
          </p:nvSpPr>
          <p:spPr>
            <a:xfrm>
              <a:off x="4591315" y="3082595"/>
              <a:ext cx="991081" cy="369332"/>
            </a:xfrm>
            <a:prstGeom prst="rect">
              <a:avLst/>
            </a:prstGeom>
            <a:noFill/>
          </p:spPr>
          <p:txBody>
            <a:bodyPr wrap="square" rtlCol="0">
              <a:spAutoFit/>
            </a:bodyPr>
            <a:lstStyle/>
            <a:p>
              <a:r>
                <a:rPr kumimoji="1"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76.9</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6" name="テキスト ボックス 15"/>
            <p:cNvSpPr txBox="1"/>
            <p:nvPr/>
          </p:nvSpPr>
          <p:spPr>
            <a:xfrm>
              <a:off x="4591314" y="4055263"/>
              <a:ext cx="991081"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71.7</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6" name="グループ化 5">
            <a:extLst>
              <a:ext uri="{FF2B5EF4-FFF2-40B4-BE49-F238E27FC236}">
                <a16:creationId xmlns:a16="http://schemas.microsoft.com/office/drawing/2014/main" id="{82F9B157-4F76-41B9-A012-82E725E378C2}"/>
              </a:ext>
            </a:extLst>
          </p:cNvPr>
          <p:cNvGrpSpPr/>
          <p:nvPr/>
        </p:nvGrpSpPr>
        <p:grpSpPr>
          <a:xfrm>
            <a:off x="6974904" y="2411819"/>
            <a:ext cx="1101632" cy="1393775"/>
            <a:chOff x="6974904" y="2411819"/>
            <a:chExt cx="1101632" cy="1393775"/>
          </a:xfrm>
        </p:grpSpPr>
        <p:sp>
          <p:nvSpPr>
            <p:cNvPr id="12" name="テキスト ボックス 11"/>
            <p:cNvSpPr txBox="1"/>
            <p:nvPr/>
          </p:nvSpPr>
          <p:spPr>
            <a:xfrm>
              <a:off x="6974904" y="2411819"/>
              <a:ext cx="1098251" cy="369332"/>
            </a:xfrm>
            <a:prstGeom prst="rect">
              <a:avLst/>
            </a:prstGeom>
            <a:noFill/>
          </p:spPr>
          <p:txBody>
            <a:bodyPr wrap="square" rtlCol="0">
              <a:spAutoFit/>
            </a:bodyPr>
            <a:lstStyle/>
            <a:p>
              <a:r>
                <a:rPr lang="en-US" altLang="ja-JP"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87.1</a:t>
              </a:r>
              <a:r>
                <a:rPr kumimoji="1" lang="ja-JP" altLang="en-US" dirty="0">
                  <a:solidFill>
                    <a:schemeClr val="accent6">
                      <a:lumMod val="75000"/>
                    </a:schemeClr>
                  </a:solidFill>
                  <a:latin typeface="Meiryo UI" panose="020B0604030504040204" pitchFamily="50" charset="-128"/>
                  <a:ea typeface="Meiryo UI" panose="020B0604030504040204" pitchFamily="50" charset="-128"/>
                  <a:cs typeface="Meiryo UI" panose="020B0604030504040204" pitchFamily="50" charset="-128"/>
                </a:rPr>
                <a:t>歳</a:t>
              </a:r>
            </a:p>
          </p:txBody>
        </p:sp>
        <p:sp>
          <p:nvSpPr>
            <p:cNvPr id="17" name="テキスト ボックス 16"/>
            <p:cNvSpPr txBox="1"/>
            <p:nvPr/>
          </p:nvSpPr>
          <p:spPr>
            <a:xfrm>
              <a:off x="6978285" y="3436262"/>
              <a:ext cx="1098251" cy="369332"/>
            </a:xfrm>
            <a:prstGeom prst="rect">
              <a:avLst/>
            </a:prstGeom>
            <a:noFill/>
          </p:spPr>
          <p:txBody>
            <a:bodyPr wrap="square" rtlCol="0">
              <a:spAutoFit/>
            </a:bodyPr>
            <a:lstStyle/>
            <a:p>
              <a:r>
                <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81.1</a:t>
              </a:r>
              <a:r>
                <a:rPr lang="ja-JP" altLang="en-US" dirty="0">
                  <a:solidFill>
                    <a:srgbClr val="0070C0"/>
                  </a:solidFill>
                  <a:latin typeface="Meiryo UI" panose="020B0604030504040204" pitchFamily="50" charset="-128"/>
                  <a:ea typeface="Meiryo UI" panose="020B0604030504040204" pitchFamily="50" charset="-128"/>
                  <a:cs typeface="Meiryo UI" panose="020B0604030504040204" pitchFamily="50" charset="-128"/>
                </a:rPr>
                <a:t>歳</a:t>
              </a:r>
              <a:endParaRPr lang="en-US" altLang="ja-JP" dirty="0">
                <a:solidFill>
                  <a:srgbClr val="0070C0"/>
                </a:solidFill>
                <a:latin typeface="Meiryo UI" panose="020B0604030504040204" pitchFamily="50" charset="-128"/>
                <a:ea typeface="Meiryo UI" panose="020B0604030504040204" pitchFamily="50" charset="-128"/>
                <a:cs typeface="Meiryo UI" panose="020B0604030504040204" pitchFamily="50" charset="-128"/>
              </a:endParaRPr>
            </a:p>
          </p:txBody>
        </p:sp>
      </p:grpSp>
      <p:sp>
        <p:nvSpPr>
          <p:cNvPr id="7" name="スライド番号プレースホルダー 6">
            <a:extLst>
              <a:ext uri="{FF2B5EF4-FFF2-40B4-BE49-F238E27FC236}">
                <a16:creationId xmlns:a16="http://schemas.microsoft.com/office/drawing/2014/main" id="{23A147FF-4B30-402D-B5F7-51403A04D547}"/>
              </a:ext>
            </a:extLst>
          </p:cNvPr>
          <p:cNvSpPr>
            <a:spLocks noGrp="1"/>
          </p:cNvSpPr>
          <p:nvPr>
            <p:ph type="sldNum" sz="quarter" idx="12"/>
          </p:nvPr>
        </p:nvSpPr>
        <p:spPr/>
        <p:txBody>
          <a:bodyPr/>
          <a:lstStyle/>
          <a:p>
            <a:fld id="{E1D7E502-7D6F-49F2-8D91-33EB17385912}" type="slidenum">
              <a:rPr lang="ja-JP" altLang="en-US" smtClean="0"/>
              <a:pPr/>
              <a:t>6</a:t>
            </a:fld>
            <a:endParaRPr lang="ja-JP" altLang="en-US" dirty="0"/>
          </a:p>
        </p:txBody>
      </p:sp>
      <p:sp>
        <p:nvSpPr>
          <p:cNvPr id="13" name="テキスト ボックス 12">
            <a:extLst>
              <a:ext uri="{FF2B5EF4-FFF2-40B4-BE49-F238E27FC236}">
                <a16:creationId xmlns:a16="http://schemas.microsoft.com/office/drawing/2014/main" id="{FAF56A22-4520-8AF6-750B-BD1C64EDF113}"/>
              </a:ext>
            </a:extLst>
          </p:cNvPr>
          <p:cNvSpPr txBox="1"/>
          <p:nvPr/>
        </p:nvSpPr>
        <p:spPr>
          <a:xfrm>
            <a:off x="612862" y="669024"/>
            <a:ext cx="2397830"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へいきんじゅみょう</a:t>
            </a:r>
          </a:p>
        </p:txBody>
      </p:sp>
      <p:sp>
        <p:nvSpPr>
          <p:cNvPr id="14" name="テキスト ボックス 13">
            <a:extLst>
              <a:ext uri="{FF2B5EF4-FFF2-40B4-BE49-F238E27FC236}">
                <a16:creationId xmlns:a16="http://schemas.microsoft.com/office/drawing/2014/main" id="{04C4F861-D931-DD64-D6C2-6F5352BD690A}"/>
              </a:ext>
            </a:extLst>
          </p:cNvPr>
          <p:cNvSpPr txBox="1"/>
          <p:nvPr/>
        </p:nvSpPr>
        <p:spPr>
          <a:xfrm>
            <a:off x="656205" y="1120617"/>
            <a:ext cx="568588"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さい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9F7D734B-62C9-1155-1D57-08683ACBE713}"/>
              </a:ext>
            </a:extLst>
          </p:cNvPr>
          <p:cNvSpPr txBox="1"/>
          <p:nvPr/>
        </p:nvSpPr>
        <p:spPr>
          <a:xfrm>
            <a:off x="1519569" y="1120617"/>
            <a:ext cx="323434"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1540D91F-B4D0-B988-AEB1-1AFA3D58C65D}"/>
              </a:ext>
            </a:extLst>
          </p:cNvPr>
          <p:cNvSpPr txBox="1"/>
          <p:nvPr/>
        </p:nvSpPr>
        <p:spPr>
          <a:xfrm>
            <a:off x="3172906" y="1120617"/>
            <a:ext cx="10803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へいきん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66493038-1342-6D80-F2D2-9EB58C36C741}"/>
              </a:ext>
            </a:extLst>
          </p:cNvPr>
          <p:cNvSpPr txBox="1"/>
          <p:nvPr/>
        </p:nvSpPr>
        <p:spPr>
          <a:xfrm>
            <a:off x="4779149" y="1120617"/>
            <a:ext cx="10803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なんさい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テキスト ボックス 20">
            <a:extLst>
              <a:ext uri="{FF2B5EF4-FFF2-40B4-BE49-F238E27FC236}">
                <a16:creationId xmlns:a16="http://schemas.microsoft.com/office/drawing/2014/main" id="{20593386-5081-3B03-CF5C-F8CC88426C8D}"/>
              </a:ext>
            </a:extLst>
          </p:cNvPr>
          <p:cNvSpPr txBox="1"/>
          <p:nvPr/>
        </p:nvSpPr>
        <p:spPr>
          <a:xfrm>
            <a:off x="6393724" y="1120617"/>
            <a:ext cx="618117"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a:extLst>
              <a:ext uri="{FF2B5EF4-FFF2-40B4-BE49-F238E27FC236}">
                <a16:creationId xmlns:a16="http://schemas.microsoft.com/office/drawing/2014/main" id="{72C512C3-F2EF-BE47-5AF9-7C540E0B8CED}"/>
              </a:ext>
            </a:extLst>
          </p:cNvPr>
          <p:cNvSpPr txBox="1"/>
          <p:nvPr/>
        </p:nvSpPr>
        <p:spPr>
          <a:xfrm>
            <a:off x="1204977" y="2055427"/>
            <a:ext cx="568588"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しめ</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3809F5BD-F0C7-2ED0-DB50-E74BDFF2C799}"/>
              </a:ext>
            </a:extLst>
          </p:cNvPr>
          <p:cNvSpPr txBox="1"/>
          <p:nvPr/>
        </p:nvSpPr>
        <p:spPr>
          <a:xfrm>
            <a:off x="2148126" y="2055427"/>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しひょう</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正方形/長方形 25">
            <a:extLst>
              <a:ext uri="{FF2B5EF4-FFF2-40B4-BE49-F238E27FC236}">
                <a16:creationId xmlns:a16="http://schemas.microsoft.com/office/drawing/2014/main" id="{A3982169-6ED2-C345-A1B5-C2EA9DD999A1}"/>
              </a:ext>
            </a:extLst>
          </p:cNvPr>
          <p:cNvSpPr/>
          <p:nvPr/>
        </p:nvSpPr>
        <p:spPr>
          <a:xfrm>
            <a:off x="706999" y="-110160"/>
            <a:ext cx="1725808"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へいきんじゅみょう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7" name="正方形/長方形 26">
            <a:extLst>
              <a:ext uri="{FF2B5EF4-FFF2-40B4-BE49-F238E27FC236}">
                <a16:creationId xmlns:a16="http://schemas.microsoft.com/office/drawing/2014/main" id="{39398FB9-E277-2FCE-AA52-DFBE8BE22EAA}"/>
              </a:ext>
            </a:extLst>
          </p:cNvPr>
          <p:cNvSpPr/>
          <p:nvPr/>
        </p:nvSpPr>
        <p:spPr>
          <a:xfrm>
            <a:off x="2657444" y="5081064"/>
            <a:ext cx="540000" cy="261610"/>
          </a:xfrm>
          <a:prstGeom prst="rect">
            <a:avLst/>
          </a:prstGeom>
        </p:spPr>
        <p:txBody>
          <a:bodyPr wrap="square">
            <a:spAutoFit/>
          </a:bodyPr>
          <a:lstStyle/>
          <a:p>
            <a:r>
              <a:rPr lang="ja-JP" altLang="en-US" sz="1100" dirty="0">
                <a:solidFill>
                  <a:srgbClr val="0070C0"/>
                </a:solidFill>
                <a:latin typeface="Meiryo UI" panose="020B0604030504040204" pitchFamily="50" charset="-128"/>
                <a:ea typeface="Meiryo UI" panose="020B0604030504040204" pitchFamily="50" charset="-128"/>
              </a:rPr>
              <a:t>さい</a:t>
            </a:r>
            <a:endParaRPr lang="en-US" altLang="ja-JP" sz="1100" dirty="0">
              <a:solidFill>
                <a:srgbClr val="0070C0"/>
              </a:solidFill>
              <a:latin typeface="Meiryo UI" panose="020B0604030504040204" pitchFamily="50" charset="-128"/>
              <a:ea typeface="Meiryo UI" panose="020B0604030504040204" pitchFamily="50" charset="-128"/>
            </a:endParaRPr>
          </a:p>
        </p:txBody>
      </p:sp>
      <p:sp>
        <p:nvSpPr>
          <p:cNvPr id="28" name="正方形/長方形 27">
            <a:extLst>
              <a:ext uri="{FF2B5EF4-FFF2-40B4-BE49-F238E27FC236}">
                <a16:creationId xmlns:a16="http://schemas.microsoft.com/office/drawing/2014/main" id="{3BDADF29-B899-D73B-E5B5-9192BD8A8544}"/>
              </a:ext>
            </a:extLst>
          </p:cNvPr>
          <p:cNvSpPr/>
          <p:nvPr/>
        </p:nvSpPr>
        <p:spPr>
          <a:xfrm>
            <a:off x="5082343" y="4323303"/>
            <a:ext cx="540000" cy="261610"/>
          </a:xfrm>
          <a:prstGeom prst="rect">
            <a:avLst/>
          </a:prstGeom>
        </p:spPr>
        <p:txBody>
          <a:bodyPr wrap="square">
            <a:spAutoFit/>
          </a:bodyPr>
          <a:lstStyle/>
          <a:p>
            <a:r>
              <a:rPr lang="ja-JP" altLang="en-US" sz="1100" dirty="0">
                <a:solidFill>
                  <a:srgbClr val="0070C0"/>
                </a:solidFill>
                <a:latin typeface="Meiryo UI" panose="020B0604030504040204" pitchFamily="50" charset="-128"/>
                <a:ea typeface="Meiryo UI" panose="020B0604030504040204" pitchFamily="50" charset="-128"/>
              </a:rPr>
              <a:t>さい</a:t>
            </a:r>
            <a:endParaRPr lang="en-US" altLang="ja-JP" sz="1100" dirty="0">
              <a:solidFill>
                <a:srgbClr val="0070C0"/>
              </a:solidFill>
              <a:latin typeface="Meiryo UI" panose="020B0604030504040204" pitchFamily="50" charset="-128"/>
              <a:ea typeface="Meiryo UI" panose="020B0604030504040204" pitchFamily="50" charset="-128"/>
            </a:endParaRPr>
          </a:p>
        </p:txBody>
      </p:sp>
      <p:sp>
        <p:nvSpPr>
          <p:cNvPr id="29" name="正方形/長方形 28">
            <a:extLst>
              <a:ext uri="{FF2B5EF4-FFF2-40B4-BE49-F238E27FC236}">
                <a16:creationId xmlns:a16="http://schemas.microsoft.com/office/drawing/2014/main" id="{DDFDC92A-7CC5-5BCD-73D7-E2E63F2A49F2}"/>
              </a:ext>
            </a:extLst>
          </p:cNvPr>
          <p:cNvSpPr/>
          <p:nvPr/>
        </p:nvSpPr>
        <p:spPr>
          <a:xfrm>
            <a:off x="7504574" y="3693440"/>
            <a:ext cx="540000" cy="261610"/>
          </a:xfrm>
          <a:prstGeom prst="rect">
            <a:avLst/>
          </a:prstGeom>
        </p:spPr>
        <p:txBody>
          <a:bodyPr wrap="square">
            <a:spAutoFit/>
          </a:bodyPr>
          <a:lstStyle/>
          <a:p>
            <a:r>
              <a:rPr lang="ja-JP" altLang="en-US" sz="1100" dirty="0">
                <a:solidFill>
                  <a:srgbClr val="0070C0"/>
                </a:solidFill>
                <a:latin typeface="Meiryo UI" panose="020B0604030504040204" pitchFamily="50" charset="-128"/>
                <a:ea typeface="Meiryo UI" panose="020B0604030504040204" pitchFamily="50" charset="-128"/>
              </a:rPr>
              <a:t>さい</a:t>
            </a:r>
            <a:endParaRPr lang="en-US" altLang="ja-JP" sz="1100" dirty="0">
              <a:solidFill>
                <a:srgbClr val="0070C0"/>
              </a:solidFill>
              <a:latin typeface="Meiryo UI" panose="020B0604030504040204" pitchFamily="50" charset="-128"/>
              <a:ea typeface="Meiryo UI" panose="020B0604030504040204" pitchFamily="50" charset="-128"/>
            </a:endParaRPr>
          </a:p>
        </p:txBody>
      </p:sp>
      <p:sp>
        <p:nvSpPr>
          <p:cNvPr id="30" name="正方形/長方形 29">
            <a:extLst>
              <a:ext uri="{FF2B5EF4-FFF2-40B4-BE49-F238E27FC236}">
                <a16:creationId xmlns:a16="http://schemas.microsoft.com/office/drawing/2014/main" id="{3CCE2671-3D3E-1994-A39C-973FFDDF2CB5}"/>
              </a:ext>
            </a:extLst>
          </p:cNvPr>
          <p:cNvSpPr/>
          <p:nvPr/>
        </p:nvSpPr>
        <p:spPr>
          <a:xfrm>
            <a:off x="2632906" y="3888819"/>
            <a:ext cx="540000" cy="261610"/>
          </a:xfrm>
          <a:prstGeom prst="rect">
            <a:avLst/>
          </a:prstGeom>
        </p:spPr>
        <p:txBody>
          <a:bodyPr wrap="square">
            <a:spAutoFit/>
          </a:bodyPr>
          <a:lstStyle/>
          <a:p>
            <a:r>
              <a:rPr lang="ja-JP" altLang="en-US" sz="1100" dirty="0">
                <a:solidFill>
                  <a:schemeClr val="accent6">
                    <a:lumMod val="50000"/>
                  </a:schemeClr>
                </a:solidFill>
                <a:latin typeface="Meiryo UI" panose="020B0604030504040204" pitchFamily="50" charset="-128"/>
                <a:ea typeface="Meiryo UI" panose="020B0604030504040204" pitchFamily="50" charset="-128"/>
              </a:rPr>
              <a:t>さい</a:t>
            </a:r>
            <a:endParaRPr lang="en-US" altLang="ja-JP"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1" name="正方形/長方形 30">
            <a:extLst>
              <a:ext uri="{FF2B5EF4-FFF2-40B4-BE49-F238E27FC236}">
                <a16:creationId xmlns:a16="http://schemas.microsoft.com/office/drawing/2014/main" id="{6C7F774C-A76D-5095-60F6-7DB6249C84C0}"/>
              </a:ext>
            </a:extLst>
          </p:cNvPr>
          <p:cNvSpPr/>
          <p:nvPr/>
        </p:nvSpPr>
        <p:spPr>
          <a:xfrm>
            <a:off x="5088825" y="2922277"/>
            <a:ext cx="540000" cy="261610"/>
          </a:xfrm>
          <a:prstGeom prst="rect">
            <a:avLst/>
          </a:prstGeom>
        </p:spPr>
        <p:txBody>
          <a:bodyPr wrap="square">
            <a:spAutoFit/>
          </a:bodyPr>
          <a:lstStyle/>
          <a:p>
            <a:r>
              <a:rPr lang="ja-JP" altLang="en-US" sz="1100" dirty="0">
                <a:solidFill>
                  <a:schemeClr val="accent6">
                    <a:lumMod val="50000"/>
                  </a:schemeClr>
                </a:solidFill>
                <a:latin typeface="Meiryo UI" panose="020B0604030504040204" pitchFamily="50" charset="-128"/>
                <a:ea typeface="Meiryo UI" panose="020B0604030504040204" pitchFamily="50" charset="-128"/>
              </a:rPr>
              <a:t>さい</a:t>
            </a:r>
            <a:endParaRPr lang="en-US" altLang="ja-JP"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2" name="正方形/長方形 31">
            <a:extLst>
              <a:ext uri="{FF2B5EF4-FFF2-40B4-BE49-F238E27FC236}">
                <a16:creationId xmlns:a16="http://schemas.microsoft.com/office/drawing/2014/main" id="{F2996693-2282-D157-6EDA-BDD243E86048}"/>
              </a:ext>
            </a:extLst>
          </p:cNvPr>
          <p:cNvSpPr/>
          <p:nvPr/>
        </p:nvSpPr>
        <p:spPr>
          <a:xfrm>
            <a:off x="7470446" y="2255590"/>
            <a:ext cx="540000" cy="261610"/>
          </a:xfrm>
          <a:prstGeom prst="rect">
            <a:avLst/>
          </a:prstGeom>
        </p:spPr>
        <p:txBody>
          <a:bodyPr wrap="square">
            <a:spAutoFit/>
          </a:bodyPr>
          <a:lstStyle/>
          <a:p>
            <a:r>
              <a:rPr lang="ja-JP" altLang="en-US" sz="1100" dirty="0">
                <a:solidFill>
                  <a:schemeClr val="accent6">
                    <a:lumMod val="50000"/>
                  </a:schemeClr>
                </a:solidFill>
                <a:latin typeface="Meiryo UI" panose="020B0604030504040204" pitchFamily="50" charset="-128"/>
                <a:ea typeface="Meiryo UI" panose="020B0604030504040204" pitchFamily="50" charset="-128"/>
              </a:rPr>
              <a:t>さい</a:t>
            </a:r>
            <a:endParaRPr lang="en-US" altLang="ja-JP" sz="1100" dirty="0">
              <a:solidFill>
                <a:schemeClr val="accent6">
                  <a:lumMod val="50000"/>
                </a:schemeClr>
              </a:solidFill>
              <a:latin typeface="Meiryo UI" panose="020B0604030504040204" pitchFamily="50" charset="-128"/>
              <a:ea typeface="Meiryo UI" panose="020B0604030504040204" pitchFamily="50" charset="-128"/>
            </a:endParaRPr>
          </a:p>
        </p:txBody>
      </p:sp>
      <p:sp>
        <p:nvSpPr>
          <p:cNvPr id="33" name="正方形/長方形 32">
            <a:extLst>
              <a:ext uri="{FF2B5EF4-FFF2-40B4-BE49-F238E27FC236}">
                <a16:creationId xmlns:a16="http://schemas.microsoft.com/office/drawing/2014/main" id="{7F0165DB-881A-8C29-F132-8FF687C77D7D}"/>
              </a:ext>
            </a:extLst>
          </p:cNvPr>
          <p:cNvSpPr/>
          <p:nvPr/>
        </p:nvSpPr>
        <p:spPr>
          <a:xfrm>
            <a:off x="2722040" y="5775810"/>
            <a:ext cx="5400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ねん　　　　　　　　　　　　　　　　　　　　　　　 ねん　　　　　　　　　　　　　　　　　　　　　　　ねん</a:t>
            </a:r>
          </a:p>
        </p:txBody>
      </p:sp>
      <p:sp>
        <p:nvSpPr>
          <p:cNvPr id="34" name="正方形/長方形 33">
            <a:extLst>
              <a:ext uri="{FF2B5EF4-FFF2-40B4-BE49-F238E27FC236}">
                <a16:creationId xmlns:a16="http://schemas.microsoft.com/office/drawing/2014/main" id="{EFFDA3F7-EE94-DBA6-CF98-129F1AF33787}"/>
              </a:ext>
            </a:extLst>
          </p:cNvPr>
          <p:cNvSpPr/>
          <p:nvPr/>
        </p:nvSpPr>
        <p:spPr>
          <a:xfrm>
            <a:off x="719453" y="2150209"/>
            <a:ext cx="540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さい</a:t>
            </a:r>
            <a:endParaRPr lang="en-US" altLang="ja-JP" sz="1100" dirty="0">
              <a:latin typeface="Meiryo UI" panose="020B0604030504040204" pitchFamily="50" charset="-128"/>
              <a:ea typeface="Meiryo UI" panose="020B0604030504040204" pitchFamily="50" charset="-128"/>
            </a:endParaRPr>
          </a:p>
        </p:txBody>
      </p:sp>
      <p:sp>
        <p:nvSpPr>
          <p:cNvPr id="35" name="正方形/長方形 34">
            <a:extLst>
              <a:ext uri="{FF2B5EF4-FFF2-40B4-BE49-F238E27FC236}">
                <a16:creationId xmlns:a16="http://schemas.microsoft.com/office/drawing/2014/main" id="{BAF9E458-85B7-462A-DB01-7C37748CC649}"/>
              </a:ext>
            </a:extLst>
          </p:cNvPr>
          <p:cNvSpPr/>
          <p:nvPr/>
        </p:nvSpPr>
        <p:spPr>
          <a:xfrm>
            <a:off x="7672307" y="4150855"/>
            <a:ext cx="684000" cy="430887"/>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だんせい</a:t>
            </a:r>
            <a:endParaRPr lang="en-US" altLang="ja-JP" sz="1100" dirty="0">
              <a:latin typeface="Meiryo UI" panose="020B0604030504040204" pitchFamily="50" charset="-128"/>
              <a:ea typeface="Meiryo UI" panose="020B0604030504040204" pitchFamily="50" charset="-128"/>
            </a:endParaRPr>
          </a:p>
        </p:txBody>
      </p:sp>
      <p:sp>
        <p:nvSpPr>
          <p:cNvPr id="36" name="正方形/長方形 35">
            <a:extLst>
              <a:ext uri="{FF2B5EF4-FFF2-40B4-BE49-F238E27FC236}">
                <a16:creationId xmlns:a16="http://schemas.microsoft.com/office/drawing/2014/main" id="{5FB54946-5DB5-1A2C-A8D2-3BD7B3D0A106}"/>
              </a:ext>
            </a:extLst>
          </p:cNvPr>
          <p:cNvSpPr/>
          <p:nvPr/>
        </p:nvSpPr>
        <p:spPr>
          <a:xfrm>
            <a:off x="7703471" y="4791066"/>
            <a:ext cx="684000" cy="261610"/>
          </a:xfrm>
          <a:prstGeom prst="rect">
            <a:avLst/>
          </a:prstGeom>
        </p:spPr>
        <p:txBody>
          <a:bodyPr wrap="square">
            <a:spAutoFit/>
          </a:bodyPr>
          <a:lstStyle/>
          <a:p>
            <a:r>
              <a:rPr lang="ja-JP" altLang="en-US" sz="1100" dirty="0">
                <a:latin typeface="Meiryo UI" panose="020B0604030504040204" pitchFamily="50" charset="-128"/>
                <a:ea typeface="Meiryo UI" panose="020B0604030504040204" pitchFamily="50" charset="-128"/>
              </a:rPr>
              <a:t>じょせい</a:t>
            </a:r>
            <a:endParaRPr lang="en-US" altLang="ja-JP" sz="11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170954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7"/>
                                        </p:tgtEl>
                                        <p:attrNameLst>
                                          <p:attrName>style.visibility</p:attrName>
                                        </p:attrNameLst>
                                      </p:cBhvr>
                                      <p:to>
                                        <p:strVal val="visible"/>
                                      </p:to>
                                    </p:set>
                                    <p:animEffect transition="in" filter="fade">
                                      <p:cBhvr>
                                        <p:cTn id="10" dur="500"/>
                                        <p:tgtEl>
                                          <p:spTgt spid="2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fade">
                                      <p:cBhvr>
                                        <p:cTn id="13" dur="500"/>
                                        <p:tgtEl>
                                          <p:spTgt spid="30"/>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500"/>
                                        <p:tgtEl>
                                          <p:spTgt spid="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500"/>
                                        <p:tgtEl>
                                          <p:spTgt spid="2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fade">
                                      <p:cBhvr>
                                        <p:cTn id="35"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29" grpId="0"/>
      <p:bldP spid="30" grpId="0"/>
      <p:bldP spid="31" grpId="0"/>
      <p:bldP spid="3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1" y="0"/>
            <a:ext cx="9144000" cy="76470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55701" y="728807"/>
            <a:ext cx="8795219" cy="1138773"/>
          </a:xfrm>
          <a:prstGeom prst="rect">
            <a:avLst/>
          </a:prstGeom>
          <a:noFill/>
        </p:spPr>
        <p:txBody>
          <a:bodyPr wrap="square" rtlCol="0">
            <a:spAutoFit/>
          </a:bodyPr>
          <a:lstStyle/>
          <a:p>
            <a:r>
              <a:rPr lang="ja-JP" altLang="en-US" sz="36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「平均寿命」</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0</a:t>
            </a:r>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歳児が平均して何歳まで生きるかを示したもの</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bwMode="white">
          <a:xfrm>
            <a:off x="323528" y="107921"/>
            <a:ext cx="8352927" cy="584775"/>
          </a:xfrm>
          <a:prstGeom prst="rect">
            <a:avLst/>
          </a:prstGeom>
          <a:noFill/>
        </p:spPr>
        <p:txBody>
          <a:bodyPr wrap="square" rtlCol="0">
            <a:spAutoFit/>
          </a:bodyPr>
          <a:lstStyle/>
          <a:p>
            <a:r>
              <a:rPr lang="ja-JP" altLang="en-US" sz="3200" b="1" dirty="0">
                <a:solidFill>
                  <a:srgbClr val="FFFFFF"/>
                </a:solidFill>
                <a:latin typeface="Meiryo UI" panose="020B0604030504040204" pitchFamily="50" charset="-128"/>
                <a:ea typeface="Meiryo UI" panose="020B0604030504040204" pitchFamily="50" charset="-128"/>
                <a:cs typeface="Meiryo UI" panose="020B0604030504040204" pitchFamily="50" charset="-128"/>
              </a:rPr>
              <a:t>平均寿命と健康寿命</a:t>
            </a:r>
            <a:endParaRPr kumimoji="1" lang="en-US" altLang="ja-JP" sz="3200" dirty="0">
              <a:solidFill>
                <a:srgbClr val="FFFFFF"/>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a:extLst>
              <a:ext uri="{FF2B5EF4-FFF2-40B4-BE49-F238E27FC236}">
                <a16:creationId xmlns:a16="http://schemas.microsoft.com/office/drawing/2014/main" id="{00A26C4D-0B72-49F6-9668-F90CD26C8A4D}"/>
              </a:ext>
            </a:extLst>
          </p:cNvPr>
          <p:cNvSpPr txBox="1"/>
          <p:nvPr/>
        </p:nvSpPr>
        <p:spPr>
          <a:xfrm>
            <a:off x="181223" y="1745769"/>
            <a:ext cx="8795219" cy="1631216"/>
          </a:xfrm>
          <a:prstGeom prst="rect">
            <a:avLst/>
          </a:prstGeom>
          <a:noFill/>
        </p:spPr>
        <p:txBody>
          <a:bodyPr wrap="square" rtlCol="0">
            <a:spAutoFit/>
          </a:bodyPr>
          <a:lstStyle/>
          <a:p>
            <a:r>
              <a:rPr lang="ja-JP" altLang="en-US" sz="36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「健康寿命」</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健康上の問題で日常生活が制限されることなく　</a:t>
            </a:r>
          </a:p>
          <a:p>
            <a:r>
              <a:rPr lang="ja-JP" altLang="en-US"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　　生活できる期間</a:t>
            </a:r>
            <a:endParaRPr lang="en-US" altLang="ja-JP" sz="32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4" name="グループ化 3"/>
          <p:cNvGrpSpPr/>
          <p:nvPr/>
        </p:nvGrpSpPr>
        <p:grpSpPr>
          <a:xfrm>
            <a:off x="181223" y="5582739"/>
            <a:ext cx="8194600" cy="1176456"/>
            <a:chOff x="181223" y="5562049"/>
            <a:chExt cx="8194600" cy="1176456"/>
          </a:xfrm>
        </p:grpSpPr>
        <p:sp>
          <p:nvSpPr>
            <p:cNvPr id="11" name="テキスト ボックス 10"/>
            <p:cNvSpPr txBox="1"/>
            <p:nvPr/>
          </p:nvSpPr>
          <p:spPr>
            <a:xfrm>
              <a:off x="181223" y="6493758"/>
              <a:ext cx="81946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＊厚生労働省「健康寿命の令和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年値について」（令和</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p:cNvGrpSpPr/>
            <p:nvPr/>
          </p:nvGrpSpPr>
          <p:grpSpPr>
            <a:xfrm>
              <a:off x="6583077" y="5562049"/>
              <a:ext cx="1533998" cy="1113388"/>
              <a:chOff x="6583077" y="5562049"/>
              <a:chExt cx="1533998" cy="1113388"/>
            </a:xfrm>
          </p:grpSpPr>
          <p:pic>
            <p:nvPicPr>
              <p:cNvPr id="8" name="図 7"/>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83077" y="5562049"/>
                <a:ext cx="542570" cy="1089214"/>
              </a:xfrm>
              <a:prstGeom prst="rect">
                <a:avLst/>
              </a:prstGeom>
            </p:spPr>
          </p:pic>
          <p:pic>
            <p:nvPicPr>
              <p:cNvPr id="15" name="図 14"/>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foregroundMark x1="69390" y1="6391" x2="69390" y2="6391"/>
                            <a14:foregroundMark x1="68049" y1="73308" x2="68049" y2="73308"/>
                            <a14:foregroundMark x1="76585" y1="83083" x2="76585" y2="83083"/>
                            <a14:foregroundMark x1="59878" y1="83083" x2="59878" y2="83083"/>
                            <a14:foregroundMark x1="60366" y1="70827" x2="60366" y2="70827"/>
                            <a14:foregroundMark x1="78780" y1="72256" x2="78780" y2="72256"/>
                            <a14:foregroundMark x1="78415" y1="69173" x2="78415" y2="69173"/>
                            <a14:foregroundMark x1="65732" y1="76090" x2="65732" y2="76090"/>
                            <a14:foregroundMark x1="66220" y1="71353" x2="66220" y2="71353"/>
                            <a14:foregroundMark x1="45976" y1="34962" x2="45976" y2="34962"/>
                            <a14:foregroundMark x1="72927" y1="72481" x2="72927" y2="73910"/>
                            <a14:foregroundMark x1="57683" y1="91955" x2="57683" y2="91955"/>
                            <a14:foregroundMark x1="81098" y1="91955" x2="81098" y2="91955"/>
                            <a14:foregroundMark x1="79756" y1="96917" x2="79756" y2="96917"/>
                            <a14:foregroundMark x1="82439" y1="95865" x2="82439" y2="95865"/>
                            <a14:foregroundMark x1="74756" y1="98045" x2="74756" y2="98045"/>
                            <a14:foregroundMark x1="54512" y1="38647" x2="54512" y2="38647"/>
                            <a14:foregroundMark x1="53659" y1="95564" x2="53659" y2="95564"/>
                            <a14:foregroundMark x1="49512" y1="95865" x2="49512" y2="95865"/>
                            <a14:foregroundMark x1="53659" y1="93910" x2="53659" y2="93910"/>
                            <a14:foregroundMark x1="70732" y1="98346" x2="70732" y2="98346"/>
                            <a14:foregroundMark x1="78780" y1="95038" x2="78780" y2="95038"/>
                            <a14:foregroundMark x1="70244" y1="78045" x2="70244" y2="78045"/>
                            <a14:foregroundMark x1="25732" y1="52481" x2="25732" y2="52481"/>
                            <a14:foregroundMark x1="21585" y1="49474" x2="21585" y2="49474"/>
                            <a14:foregroundMark x1="25244" y1="49699" x2="25244" y2="49699"/>
                            <a14:foregroundMark x1="14878" y1="35865" x2="14878" y2="35865"/>
                            <a14:foregroundMark x1="15732" y1="33083" x2="15732" y2="33083"/>
                            <a14:foregroundMark x1="21585" y1="31128" x2="21585" y2="31128"/>
                            <a14:foregroundMark x1="25732" y1="39699" x2="25732" y2="39699"/>
                            <a14:foregroundMark x1="26098" y1="42256" x2="26098" y2="42256"/>
                            <a14:foregroundMark x1="24268" y1="44436" x2="24268" y2="44436"/>
                            <a14:foregroundMark x1="59512" y1="8647" x2="59512" y2="8647"/>
                            <a14:foregroundMark x1="43659" y1="15564" x2="43659" y2="15564"/>
                            <a14:foregroundMark x1="17561" y1="29173" x2="17561" y2="29173"/>
                            <a14:foregroundMark x1="20244" y1="34135" x2="20244" y2="34135"/>
                            <a14:foregroundMark x1="22073" y1="36917" x2="22073" y2="36917"/>
                            <a14:foregroundMark x1="19756" y1="38346" x2="19756" y2="38346"/>
                            <a14:foregroundMark x1="15732" y1="40526" x2="15732" y2="40526"/>
                            <a14:foregroundMark x1="17561" y1="42256" x2="17561" y2="42256"/>
                            <a14:foregroundMark x1="18902" y1="46090" x2="18902" y2="46090"/>
                            <a14:foregroundMark x1="12561" y1="31128" x2="12561" y2="31128"/>
                            <a14:foregroundMark x1="13902" y1="33609" x2="13902" y2="33609"/>
                            <a14:foregroundMark x1="13902" y1="27519" x2="13902" y2="27519"/>
                            <a14:foregroundMark x1="5366" y1="32256" x2="5366" y2="32256"/>
                            <a14:foregroundMark x1="10366" y1="35263" x2="10366" y2="35263"/>
                            <a14:foregroundMark x1="9512" y1="39699" x2="9512" y2="39699"/>
                            <a14:foregroundMark x1="9512" y1="38346" x2="9512" y2="38346"/>
                            <a14:foregroundMark x1="12561" y1="38346" x2="12561" y2="38346"/>
                            <a14:foregroundMark x1="31951" y1="35263" x2="31951" y2="35263"/>
                            <a14:foregroundMark x1="27439" y1="34436" x2="27439" y2="34436"/>
                            <a14:foregroundMark x1="27073" y1="37218" x2="27073" y2="37218"/>
                            <a14:foregroundMark x1="23902" y1="35263" x2="23902" y2="35263"/>
                            <a14:foregroundMark x1="23902" y1="30301" x2="23902" y2="30301"/>
                            <a14:foregroundMark x1="23902" y1="28872" x2="23902" y2="28872"/>
                            <a14:foregroundMark x1="22561" y1="27218" x2="22561" y2="27218"/>
                            <a14:foregroundMark x1="18902" y1="27519" x2="18902" y2="27519"/>
                            <a14:foregroundMark x1="18415" y1="26391" x2="18415" y2="26391"/>
                            <a14:foregroundMark x1="18415" y1="25865" x2="18415" y2="25865"/>
                            <a14:foregroundMark x1="8049" y1="29173" x2="8049" y2="29173"/>
                            <a14:foregroundMark x1="7683" y1="33609" x2="7683" y2="33609"/>
                            <a14:foregroundMark x1="7683" y1="31353" x2="7683" y2="31353"/>
                            <a14:foregroundMark x1="10854" y1="41654" x2="10854" y2="41654"/>
                            <a14:foregroundMark x1="15366" y1="44436" x2="15366" y2="44436"/>
                            <a14:foregroundMark x1="18415" y1="43910" x2="18415" y2="43910"/>
                            <a14:foregroundMark x1="20244" y1="39173" x2="20244" y2="39173"/>
                            <a14:foregroundMark x1="22927" y1="40301" x2="22927" y2="40301"/>
                            <a14:foregroundMark x1="22927" y1="41955" x2="22927" y2="41955"/>
                            <a14:foregroundMark x1="22561" y1="33609" x2="22561" y2="33609"/>
                            <a14:foregroundMark x1="20244" y1="32256" x2="20244" y2="32256"/>
                            <a14:foregroundMark x1="56707" y1="13609" x2="56707" y2="13609"/>
                            <a14:foregroundMark x1="79268" y1="10301" x2="79268" y2="10301"/>
                            <a14:foregroundMark x1="45000" y1="96917" x2="45000" y2="96917"/>
                            <a14:foregroundMark x1="56341" y1="95865" x2="56341" y2="95865"/>
                            <a14:foregroundMark x1="76585" y1="98872" x2="76585" y2="98872"/>
                            <a14:foregroundMark x1="76585" y1="96090" x2="76585" y2="96090"/>
                            <a14:foregroundMark x1="81098" y1="94135" x2="81098" y2="94135"/>
                            <a14:foregroundMark x1="81098" y1="93609" x2="81098" y2="93609"/>
                            <a14:foregroundMark x1="72073" y1="96917" x2="72073" y2="96917"/>
                            <a14:foregroundMark x1="58537" y1="90000" x2="58537" y2="90000"/>
                            <a14:foregroundMark x1="81098" y1="15865" x2="81098" y2="15865"/>
                          </a14:backgroundRemoval>
                        </a14:imgEffect>
                      </a14:imgLayer>
                    </a14:imgProps>
                  </a:ext>
                  <a:ext uri="{28A0092B-C50C-407E-A947-70E740481C1C}">
                    <a14:useLocalDpi xmlns:a14="http://schemas.microsoft.com/office/drawing/2010/main" val="0"/>
                  </a:ext>
                </a:extLst>
              </a:blip>
              <a:stretch>
                <a:fillRect/>
              </a:stretch>
            </p:blipFill>
            <p:spPr>
              <a:xfrm>
                <a:off x="7445257" y="5585780"/>
                <a:ext cx="671818" cy="1089657"/>
              </a:xfrm>
              <a:prstGeom prst="rect">
                <a:avLst/>
              </a:prstGeom>
            </p:spPr>
          </p:pic>
        </p:grpSp>
      </p:grpSp>
      <p:sp>
        <p:nvSpPr>
          <p:cNvPr id="3" name="スライド番号プレースホルダー 2">
            <a:extLst>
              <a:ext uri="{FF2B5EF4-FFF2-40B4-BE49-F238E27FC236}">
                <a16:creationId xmlns:a16="http://schemas.microsoft.com/office/drawing/2014/main" id="{FD9D4AB9-9A63-4DF1-BEB6-B45406BCEE6D}"/>
              </a:ext>
            </a:extLst>
          </p:cNvPr>
          <p:cNvSpPr>
            <a:spLocks noGrp="1"/>
          </p:cNvSpPr>
          <p:nvPr>
            <p:ph type="sldNum" sz="quarter" idx="12"/>
          </p:nvPr>
        </p:nvSpPr>
        <p:spPr/>
        <p:txBody>
          <a:bodyPr/>
          <a:lstStyle/>
          <a:p>
            <a:fld id="{E1D7E502-7D6F-49F2-8D91-33EB17385912}" type="slidenum">
              <a:rPr lang="ja-JP" altLang="en-US" smtClean="0"/>
              <a:pPr/>
              <a:t>7</a:t>
            </a:fld>
            <a:endParaRPr lang="ja-JP" altLang="en-US" dirty="0"/>
          </a:p>
        </p:txBody>
      </p:sp>
      <p:pic>
        <p:nvPicPr>
          <p:cNvPr id="12" name="図 11" descr="グラフィカル ユーザー インターフェイス, アプリケーション, Web サイト&#10;&#10;自動的に生成された説明">
            <a:extLst>
              <a:ext uri="{FF2B5EF4-FFF2-40B4-BE49-F238E27FC236}">
                <a16:creationId xmlns:a16="http://schemas.microsoft.com/office/drawing/2014/main" id="{D241ECA1-1FFF-2C20-0F11-0E57630634A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8217" y="3388199"/>
            <a:ext cx="7840612" cy="2185285"/>
          </a:xfrm>
          <a:prstGeom prst="rect">
            <a:avLst/>
          </a:prstGeom>
        </p:spPr>
      </p:pic>
      <p:sp>
        <p:nvSpPr>
          <p:cNvPr id="6" name="正方形/長方形 5">
            <a:extLst>
              <a:ext uri="{FF2B5EF4-FFF2-40B4-BE49-F238E27FC236}">
                <a16:creationId xmlns:a16="http://schemas.microsoft.com/office/drawing/2014/main" id="{0CAC8E31-4AB1-842A-0FAF-546158C07CF0}"/>
              </a:ext>
            </a:extLst>
          </p:cNvPr>
          <p:cNvSpPr/>
          <p:nvPr/>
        </p:nvSpPr>
        <p:spPr>
          <a:xfrm>
            <a:off x="727867" y="-88049"/>
            <a:ext cx="1725808"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へいきんじゅみょう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5A3F0E67-3E69-E1FB-0EA7-8B49A5A25954}"/>
              </a:ext>
            </a:extLst>
          </p:cNvPr>
          <p:cNvSpPr/>
          <p:nvPr/>
        </p:nvSpPr>
        <p:spPr>
          <a:xfrm>
            <a:off x="2649730" y="-88049"/>
            <a:ext cx="1725808"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けんこうじゅみょう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35" name="グループ化 34">
            <a:extLst>
              <a:ext uri="{FF2B5EF4-FFF2-40B4-BE49-F238E27FC236}">
                <a16:creationId xmlns:a16="http://schemas.microsoft.com/office/drawing/2014/main" id="{F8C01409-308A-1073-0E93-E7E8627BA4DF}"/>
              </a:ext>
            </a:extLst>
          </p:cNvPr>
          <p:cNvGrpSpPr/>
          <p:nvPr/>
        </p:nvGrpSpPr>
        <p:grpSpPr>
          <a:xfrm>
            <a:off x="774929" y="658486"/>
            <a:ext cx="6842275" cy="787767"/>
            <a:chOff x="774929" y="658486"/>
            <a:chExt cx="6842275" cy="787767"/>
          </a:xfrm>
        </p:grpSpPr>
        <p:sp>
          <p:nvSpPr>
            <p:cNvPr id="9" name="テキスト ボックス 8">
              <a:extLst>
                <a:ext uri="{FF2B5EF4-FFF2-40B4-BE49-F238E27FC236}">
                  <a16:creationId xmlns:a16="http://schemas.microsoft.com/office/drawing/2014/main" id="{75BBE599-772E-4AFC-1950-8581C8B22F1E}"/>
                </a:ext>
              </a:extLst>
            </p:cNvPr>
            <p:cNvSpPr txBox="1"/>
            <p:nvPr/>
          </p:nvSpPr>
          <p:spPr>
            <a:xfrm>
              <a:off x="774929" y="658486"/>
              <a:ext cx="2397830" cy="261610"/>
            </a:xfrm>
            <a:prstGeom prst="rect">
              <a:avLst/>
            </a:prstGeom>
            <a:noFill/>
          </p:spPr>
          <p:txBody>
            <a:bodyPr wrap="square" rtlCol="0">
              <a:spAutoFit/>
            </a:bodyPr>
            <a:lstStyle/>
            <a:p>
              <a:r>
                <a:rPr lang="ja-JP" altLang="en-US" sz="11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へいきんじゅみょう</a:t>
              </a:r>
            </a:p>
          </p:txBody>
        </p:sp>
        <p:grpSp>
          <p:nvGrpSpPr>
            <p:cNvPr id="21" name="グループ化 20">
              <a:extLst>
                <a:ext uri="{FF2B5EF4-FFF2-40B4-BE49-F238E27FC236}">
                  <a16:creationId xmlns:a16="http://schemas.microsoft.com/office/drawing/2014/main" id="{B87B8B28-5745-3E76-D96E-6C90C37E9C33}"/>
                </a:ext>
              </a:extLst>
            </p:cNvPr>
            <p:cNvGrpSpPr/>
            <p:nvPr/>
          </p:nvGrpSpPr>
          <p:grpSpPr>
            <a:xfrm>
              <a:off x="1156615" y="1184643"/>
              <a:ext cx="6460589" cy="261610"/>
              <a:chOff x="1156615" y="1301373"/>
              <a:chExt cx="6460589" cy="261610"/>
            </a:xfrm>
          </p:grpSpPr>
          <p:sp>
            <p:nvSpPr>
              <p:cNvPr id="14" name="テキスト ボックス 13">
                <a:extLst>
                  <a:ext uri="{FF2B5EF4-FFF2-40B4-BE49-F238E27FC236}">
                    <a16:creationId xmlns:a16="http://schemas.microsoft.com/office/drawing/2014/main" id="{7CA60526-4291-C54A-200A-3F3C1A2C28AD}"/>
                  </a:ext>
                </a:extLst>
              </p:cNvPr>
              <p:cNvSpPr txBox="1"/>
              <p:nvPr/>
            </p:nvSpPr>
            <p:spPr>
              <a:xfrm>
                <a:off x="1156615" y="1301373"/>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さいじ</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5">
                <a:extLst>
                  <a:ext uri="{FF2B5EF4-FFF2-40B4-BE49-F238E27FC236}">
                    <a16:creationId xmlns:a16="http://schemas.microsoft.com/office/drawing/2014/main" id="{4B4609F2-9372-BA5A-DF8A-948CCDA7C199}"/>
                  </a:ext>
                </a:extLst>
              </p:cNvPr>
              <p:cNvSpPr txBox="1"/>
              <p:nvPr/>
            </p:nvSpPr>
            <p:spPr>
              <a:xfrm>
                <a:off x="2352025" y="1301373"/>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へいきん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a:extLst>
                  <a:ext uri="{FF2B5EF4-FFF2-40B4-BE49-F238E27FC236}">
                    <a16:creationId xmlns:a16="http://schemas.microsoft.com/office/drawing/2014/main" id="{63A727F3-6142-DECD-BDFC-2BAE5D588331}"/>
                  </a:ext>
                </a:extLst>
              </p:cNvPr>
              <p:cNvSpPr txBox="1"/>
              <p:nvPr/>
            </p:nvSpPr>
            <p:spPr>
              <a:xfrm>
                <a:off x="3781058" y="1301373"/>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なんさい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a:extLst>
                  <a:ext uri="{FF2B5EF4-FFF2-40B4-BE49-F238E27FC236}">
                    <a16:creationId xmlns:a16="http://schemas.microsoft.com/office/drawing/2014/main" id="{15E3A616-EBB8-AC47-363B-23E3872AE1FA}"/>
                  </a:ext>
                </a:extLst>
              </p:cNvPr>
              <p:cNvSpPr txBox="1"/>
              <p:nvPr/>
            </p:nvSpPr>
            <p:spPr>
              <a:xfrm>
                <a:off x="5234521" y="1301373"/>
                <a:ext cx="410473"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テキスト ボックス 19">
                <a:extLst>
                  <a:ext uri="{FF2B5EF4-FFF2-40B4-BE49-F238E27FC236}">
                    <a16:creationId xmlns:a16="http://schemas.microsoft.com/office/drawing/2014/main" id="{1547B5C4-AF4F-C800-8205-8BCA81850991}"/>
                  </a:ext>
                </a:extLst>
              </p:cNvPr>
              <p:cNvSpPr txBox="1"/>
              <p:nvPr/>
            </p:nvSpPr>
            <p:spPr>
              <a:xfrm>
                <a:off x="6928799" y="1301373"/>
                <a:ext cx="688405"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しめ</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grpSp>
        <p:nvGrpSpPr>
          <p:cNvPr id="36" name="グループ化 35">
            <a:extLst>
              <a:ext uri="{FF2B5EF4-FFF2-40B4-BE49-F238E27FC236}">
                <a16:creationId xmlns:a16="http://schemas.microsoft.com/office/drawing/2014/main" id="{19CB2560-78EE-4F04-8094-2B6CEC9BFD9A}"/>
              </a:ext>
            </a:extLst>
          </p:cNvPr>
          <p:cNvGrpSpPr/>
          <p:nvPr/>
        </p:nvGrpSpPr>
        <p:grpSpPr>
          <a:xfrm>
            <a:off x="872525" y="1680680"/>
            <a:ext cx="6140982" cy="1300490"/>
            <a:chOff x="872525" y="1680680"/>
            <a:chExt cx="6140982" cy="1300490"/>
          </a:xfrm>
        </p:grpSpPr>
        <p:sp>
          <p:nvSpPr>
            <p:cNvPr id="22" name="テキスト ボックス 21">
              <a:extLst>
                <a:ext uri="{FF2B5EF4-FFF2-40B4-BE49-F238E27FC236}">
                  <a16:creationId xmlns:a16="http://schemas.microsoft.com/office/drawing/2014/main" id="{ABA755D2-1B1D-FB8E-1777-5817EEB8F843}"/>
                </a:ext>
              </a:extLst>
            </p:cNvPr>
            <p:cNvSpPr txBox="1"/>
            <p:nvPr/>
          </p:nvSpPr>
          <p:spPr>
            <a:xfrm>
              <a:off x="911117" y="1680680"/>
              <a:ext cx="2397830" cy="261610"/>
            </a:xfrm>
            <a:prstGeom prst="rect">
              <a:avLst/>
            </a:prstGeom>
            <a:noFill/>
          </p:spPr>
          <p:txBody>
            <a:bodyPr wrap="square" rtlCol="0">
              <a:spAutoFit/>
            </a:bodyPr>
            <a:lstStyle/>
            <a:p>
              <a:r>
                <a:rPr lang="ja-JP" altLang="en-US" sz="1100" b="1" dirty="0">
                  <a:solidFill>
                    <a:schemeClr val="tx2"/>
                  </a:solidFill>
                  <a:latin typeface="Meiryo UI" panose="020B0604030504040204" pitchFamily="50" charset="-128"/>
                  <a:ea typeface="Meiryo UI" panose="020B0604030504040204" pitchFamily="50" charset="-128"/>
                  <a:cs typeface="Meiryo UI" panose="020B0604030504040204" pitchFamily="50" charset="-128"/>
                </a:rPr>
                <a:t>けんこうじゅみょう</a:t>
              </a:r>
            </a:p>
          </p:txBody>
        </p:sp>
        <p:sp>
          <p:nvSpPr>
            <p:cNvPr id="23" name="テキスト ボックス 22">
              <a:extLst>
                <a:ext uri="{FF2B5EF4-FFF2-40B4-BE49-F238E27FC236}">
                  <a16:creationId xmlns:a16="http://schemas.microsoft.com/office/drawing/2014/main" id="{56D016BC-D043-0FAE-6A5F-35765FDC81D3}"/>
                </a:ext>
              </a:extLst>
            </p:cNvPr>
            <p:cNvSpPr txBox="1"/>
            <p:nvPr/>
          </p:nvSpPr>
          <p:spPr>
            <a:xfrm>
              <a:off x="982980" y="2219328"/>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けんこうじょう</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a:extLst>
                <a:ext uri="{FF2B5EF4-FFF2-40B4-BE49-F238E27FC236}">
                  <a16:creationId xmlns:a16="http://schemas.microsoft.com/office/drawing/2014/main" id="{D50C3BCA-3CB9-0F44-2C94-408ED5F3F7ED}"/>
                </a:ext>
              </a:extLst>
            </p:cNvPr>
            <p:cNvSpPr txBox="1"/>
            <p:nvPr/>
          </p:nvSpPr>
          <p:spPr>
            <a:xfrm>
              <a:off x="5619295" y="2219328"/>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せいげん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テキスト ボックス 24">
              <a:extLst>
                <a:ext uri="{FF2B5EF4-FFF2-40B4-BE49-F238E27FC236}">
                  <a16:creationId xmlns:a16="http://schemas.microsoft.com/office/drawing/2014/main" id="{DB621C78-6374-D9E4-56FE-36D21FB49280}"/>
                </a:ext>
              </a:extLst>
            </p:cNvPr>
            <p:cNvSpPr txBox="1"/>
            <p:nvPr/>
          </p:nvSpPr>
          <p:spPr>
            <a:xfrm>
              <a:off x="2490266" y="2219328"/>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もんだい</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a:extLst>
                <a:ext uri="{FF2B5EF4-FFF2-40B4-BE49-F238E27FC236}">
                  <a16:creationId xmlns:a16="http://schemas.microsoft.com/office/drawing/2014/main" id="{7643EFCD-0BC4-5F26-0FFF-688E542BF11D}"/>
                </a:ext>
              </a:extLst>
            </p:cNvPr>
            <p:cNvSpPr txBox="1"/>
            <p:nvPr/>
          </p:nvSpPr>
          <p:spPr>
            <a:xfrm>
              <a:off x="3821738" y="2219328"/>
              <a:ext cx="1681440"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にちじょうせいかつ</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a:extLst>
                <a:ext uri="{FF2B5EF4-FFF2-40B4-BE49-F238E27FC236}">
                  <a16:creationId xmlns:a16="http://schemas.microsoft.com/office/drawing/2014/main" id="{9CDCBC4B-DB62-27D7-3CF0-56BD520AEDBE}"/>
                </a:ext>
              </a:extLst>
            </p:cNvPr>
            <p:cNvSpPr txBox="1"/>
            <p:nvPr/>
          </p:nvSpPr>
          <p:spPr>
            <a:xfrm>
              <a:off x="872525" y="2719560"/>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せいかつ</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a:extLst>
                <a:ext uri="{FF2B5EF4-FFF2-40B4-BE49-F238E27FC236}">
                  <a16:creationId xmlns:a16="http://schemas.microsoft.com/office/drawing/2014/main" id="{223089AC-60B2-8F73-D4A0-9F3B1EADC762}"/>
                </a:ext>
              </a:extLst>
            </p:cNvPr>
            <p:cNvSpPr txBox="1"/>
            <p:nvPr/>
          </p:nvSpPr>
          <p:spPr>
            <a:xfrm>
              <a:off x="2740963" y="2719560"/>
              <a:ext cx="1394212" cy="261610"/>
            </a:xfrm>
            <a:prstGeom prst="rect">
              <a:avLst/>
            </a:prstGeom>
            <a:noFill/>
          </p:spPr>
          <p:txBody>
            <a:bodyPr wrap="square" rtlCol="0">
              <a:spAutoFit/>
            </a:bodyPr>
            <a:lstStyle/>
            <a:p>
              <a:r>
                <a:rPr lang="ja-JP" altLang="en-US"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rPr>
                <a:t>きかん</a:t>
              </a:r>
              <a:endParaRPr lang="en-US" altLang="ja-JP" sz="1100" b="1" dirty="0">
                <a:solidFill>
                  <a:schemeClr val="tx1">
                    <a:lumMod val="65000"/>
                    <a:lumOff val="35000"/>
                  </a:schemeClr>
                </a:solidFill>
                <a:latin typeface="Meiryo UI" panose="020B0604030504040204" pitchFamily="50" charset="-128"/>
                <a:ea typeface="Meiryo UI" panose="020B0604030504040204" pitchFamily="50" charset="-128"/>
                <a:cs typeface="Meiryo UI" panose="020B0604030504040204" pitchFamily="50" charset="-128"/>
              </a:endParaRPr>
            </a:p>
          </p:txBody>
        </p:sp>
      </p:grpSp>
      <p:grpSp>
        <p:nvGrpSpPr>
          <p:cNvPr id="37" name="グループ化 36">
            <a:extLst>
              <a:ext uri="{FF2B5EF4-FFF2-40B4-BE49-F238E27FC236}">
                <a16:creationId xmlns:a16="http://schemas.microsoft.com/office/drawing/2014/main" id="{F19B6666-6D53-BA5B-0EBB-65438697B912}"/>
              </a:ext>
            </a:extLst>
          </p:cNvPr>
          <p:cNvGrpSpPr/>
          <p:nvPr/>
        </p:nvGrpSpPr>
        <p:grpSpPr>
          <a:xfrm>
            <a:off x="315388" y="3602381"/>
            <a:ext cx="7948157" cy="1387346"/>
            <a:chOff x="315388" y="3602381"/>
            <a:chExt cx="7948157" cy="1387346"/>
          </a:xfrm>
        </p:grpSpPr>
        <p:sp>
          <p:nvSpPr>
            <p:cNvPr id="30" name="テキスト ボックス 29">
              <a:extLst>
                <a:ext uri="{FF2B5EF4-FFF2-40B4-BE49-F238E27FC236}">
                  <a16:creationId xmlns:a16="http://schemas.microsoft.com/office/drawing/2014/main" id="{65C138C0-3AC6-52EE-C558-145D45AE56C8}"/>
                </a:ext>
              </a:extLst>
            </p:cNvPr>
            <p:cNvSpPr txBox="1"/>
            <p:nvPr/>
          </p:nvSpPr>
          <p:spPr>
            <a:xfrm>
              <a:off x="410333" y="3602381"/>
              <a:ext cx="4464000" cy="246221"/>
            </a:xfrm>
            <a:prstGeom prst="rect">
              <a:avLst/>
            </a:prstGeom>
            <a:noFill/>
          </p:spPr>
          <p:txBody>
            <a:bodyPr wrap="square" rtlCol="0">
              <a:spAutoFit/>
            </a:bodyPr>
            <a:lstStyle/>
            <a:p>
              <a:r>
                <a:rPr lang="ja-JP" altLang="en-US"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rPr>
                <a:t>へいきんじゅみょう　　　　けんこうじゅみょう　　　　 さ　　　　　　　　　れいわ　　　ねん</a:t>
              </a:r>
              <a:endParaRPr lang="en-US" altLang="ja-JP" sz="1000" b="1" dirty="0">
                <a:solidFill>
                  <a:srgbClr val="00B0F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a:extLst>
                <a:ext uri="{FF2B5EF4-FFF2-40B4-BE49-F238E27FC236}">
                  <a16:creationId xmlns:a16="http://schemas.microsoft.com/office/drawing/2014/main" id="{38695B83-4132-7034-AEF1-C78D81D2C611}"/>
                </a:ext>
              </a:extLst>
            </p:cNvPr>
            <p:cNvSpPr txBox="1"/>
            <p:nvPr/>
          </p:nvSpPr>
          <p:spPr>
            <a:xfrm>
              <a:off x="315388" y="3910566"/>
              <a:ext cx="756000" cy="246221"/>
            </a:xfrm>
            <a:prstGeom prst="rect">
              <a:avLst/>
            </a:prstGeom>
            <a:noFill/>
          </p:spPr>
          <p:txBody>
            <a:bodyPr wrap="square" rtlCol="0">
              <a:spAutoFit/>
            </a:bodyPr>
            <a:lstStyle/>
            <a:p>
              <a:r>
                <a:rPr lang="ja-JP" altLang="en-US" sz="1000" b="1" dirty="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rPr>
                <a:t>だんせい</a:t>
              </a:r>
              <a:endParaRPr lang="en-US" altLang="ja-JP" sz="1000" b="1" dirty="0">
                <a:solidFill>
                  <a:schemeClr val="accent3">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a:extLst>
                <a:ext uri="{FF2B5EF4-FFF2-40B4-BE49-F238E27FC236}">
                  <a16:creationId xmlns:a16="http://schemas.microsoft.com/office/drawing/2014/main" id="{C50DBF20-CF6F-0F9F-7B2B-82887B36D712}"/>
                </a:ext>
              </a:extLst>
            </p:cNvPr>
            <p:cNvSpPr txBox="1"/>
            <p:nvPr/>
          </p:nvSpPr>
          <p:spPr>
            <a:xfrm>
              <a:off x="349867" y="4504615"/>
              <a:ext cx="756000" cy="246221"/>
            </a:xfrm>
            <a:prstGeom prst="rect">
              <a:avLst/>
            </a:prstGeom>
            <a:noFill/>
          </p:spPr>
          <p:txBody>
            <a:bodyPr wrap="square" rtlCol="0">
              <a:spAutoFit/>
            </a:bodyPr>
            <a:lstStyle/>
            <a:p>
              <a:r>
                <a:rPr lang="ja-JP" altLang="en-US" sz="1000" b="1"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rPr>
                <a:t>じょせい</a:t>
              </a:r>
              <a:endParaRPr lang="en-US" altLang="ja-JP" sz="1000" b="1" dirty="0">
                <a:solidFill>
                  <a:schemeClr val="accent6">
                    <a:lumMod val="50000"/>
                  </a:schemeClr>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a:extLst>
                <a:ext uri="{FF2B5EF4-FFF2-40B4-BE49-F238E27FC236}">
                  <a16:creationId xmlns:a16="http://schemas.microsoft.com/office/drawing/2014/main" id="{5F8B0AD2-CF0B-9508-DC93-74F357ADDADC}"/>
                </a:ext>
              </a:extLst>
            </p:cNvPr>
            <p:cNvSpPr txBox="1"/>
            <p:nvPr/>
          </p:nvSpPr>
          <p:spPr>
            <a:xfrm>
              <a:off x="6121713" y="4161179"/>
              <a:ext cx="756000" cy="215444"/>
            </a:xfrm>
            <a:prstGeom prst="rect">
              <a:avLst/>
            </a:prstGeom>
            <a:noFill/>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ねん</a:t>
              </a:r>
              <a:endPar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a:extLst>
                <a:ext uri="{FF2B5EF4-FFF2-40B4-BE49-F238E27FC236}">
                  <a16:creationId xmlns:a16="http://schemas.microsoft.com/office/drawing/2014/main" id="{208EACB1-7B45-FC1B-4B5E-3976C5BA4D19}"/>
                </a:ext>
              </a:extLst>
            </p:cNvPr>
            <p:cNvSpPr txBox="1"/>
            <p:nvPr/>
          </p:nvSpPr>
          <p:spPr>
            <a:xfrm>
              <a:off x="7507545" y="4774283"/>
              <a:ext cx="756000" cy="215444"/>
            </a:xfrm>
            <a:prstGeom prst="rect">
              <a:avLst/>
            </a:prstGeom>
            <a:noFill/>
          </p:spPr>
          <p:txBody>
            <a:bodyPr wrap="square" rtlCol="0">
              <a:spAutoFit/>
            </a:bodyPr>
            <a:lstStyle/>
            <a:p>
              <a:r>
                <a:rPr lang="ja-JP" altLang="en-US"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ねん</a:t>
              </a:r>
              <a:endParaRPr lang="en-US" altLang="ja-JP" sz="8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grpSp>
    </p:spTree>
    <p:extLst>
      <p:ext uri="{BB962C8B-B14F-4D97-AF65-F5344CB8AC3E}">
        <p14:creationId xmlns:p14="http://schemas.microsoft.com/office/powerpoint/2010/main" val="3433075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fade">
                                      <p:cBhvr>
                                        <p:cTn id="10" dur="500"/>
                                        <p:tgtEl>
                                          <p:spTgt spid="3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fade">
                                      <p:cBhvr>
                                        <p:cTn id="18" dur="500"/>
                                        <p:tgtEl>
                                          <p:spTgt spid="3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 presetClass="entr" presetSubtype="0" fill="hold" nodeType="withEffect">
                                  <p:stCondLst>
                                    <p:cond delay="0"/>
                                  </p:stCondLst>
                                  <p:childTnLst>
                                    <p:set>
                                      <p:cBhvr>
                                        <p:cTn id="25" dur="1" fill="hold">
                                          <p:stCondLst>
                                            <p:cond delay="0"/>
                                          </p:stCondLst>
                                        </p:cTn>
                                        <p:tgtEl>
                                          <p:spTgt spid="4"/>
                                        </p:tgtEl>
                                        <p:attrNameLst>
                                          <p:attrName>style.visibility</p:attrName>
                                        </p:attrNameLst>
                                      </p:cBhvr>
                                      <p:to>
                                        <p:strVal val="visible"/>
                                      </p:to>
                                    </p:set>
                                  </p:childTnLst>
                                </p:cTn>
                              </p:par>
                              <p:par>
                                <p:cTn id="26" presetID="10" presetClass="entr" presetSubtype="0" fill="hold"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705085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主要疾病の平均入院日数</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graphicFrame>
        <p:nvGraphicFramePr>
          <p:cNvPr id="18" name="グラフ 17"/>
          <p:cNvGraphicFramePr>
            <a:graphicFrameLocks/>
          </p:cNvGraphicFramePr>
          <p:nvPr/>
        </p:nvGraphicFramePr>
        <p:xfrm>
          <a:off x="252580" y="928793"/>
          <a:ext cx="8688220" cy="5684443"/>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p:cNvSpPr txBox="1"/>
          <p:nvPr/>
        </p:nvSpPr>
        <p:spPr>
          <a:xfrm>
            <a:off x="3075566" y="5275431"/>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14</a:t>
            </a:r>
            <a:r>
              <a:rPr kumimoji="1" lang="en-US" altLang="ja-JP" dirty="0">
                <a:latin typeface="Meiryo UI" panose="020B0604030504040204" pitchFamily="50" charset="-128"/>
                <a:ea typeface="Meiryo UI" panose="020B0604030504040204" pitchFamily="50" charset="-128"/>
              </a:rPr>
              <a:t>.4</a:t>
            </a:r>
            <a:r>
              <a:rPr kumimoji="1" lang="ja-JP" altLang="en-US" dirty="0">
                <a:latin typeface="Meiryo UI" panose="020B0604030504040204" pitchFamily="50" charset="-128"/>
                <a:ea typeface="Meiryo UI" panose="020B0604030504040204" pitchFamily="50" charset="-128"/>
              </a:rPr>
              <a:t>日</a:t>
            </a:r>
          </a:p>
        </p:txBody>
      </p:sp>
      <p:sp>
        <p:nvSpPr>
          <p:cNvPr id="24" name="テキスト ボックス 23"/>
          <p:cNvSpPr txBox="1"/>
          <p:nvPr/>
        </p:nvSpPr>
        <p:spPr>
          <a:xfrm>
            <a:off x="3402759" y="4765496"/>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18.3</a:t>
            </a:r>
            <a:r>
              <a:rPr kumimoji="1" lang="ja-JP" altLang="en-US" dirty="0">
                <a:latin typeface="Meiryo UI" panose="020B0604030504040204" pitchFamily="50" charset="-128"/>
                <a:ea typeface="Meiryo UI" panose="020B0604030504040204" pitchFamily="50" charset="-128"/>
              </a:rPr>
              <a:t>日</a:t>
            </a:r>
          </a:p>
        </p:txBody>
      </p:sp>
      <p:sp>
        <p:nvSpPr>
          <p:cNvPr id="26" name="テキスト ボックス 25"/>
          <p:cNvSpPr txBox="1"/>
          <p:nvPr/>
        </p:nvSpPr>
        <p:spPr>
          <a:xfrm>
            <a:off x="3673039" y="4209030"/>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22.3</a:t>
            </a:r>
            <a:r>
              <a:rPr kumimoji="1" lang="ja-JP" altLang="en-US" dirty="0">
                <a:latin typeface="Meiryo UI" panose="020B0604030504040204" pitchFamily="50" charset="-128"/>
                <a:ea typeface="Meiryo UI" panose="020B0604030504040204" pitchFamily="50" charset="-128"/>
              </a:rPr>
              <a:t>日</a:t>
            </a:r>
          </a:p>
        </p:txBody>
      </p:sp>
      <p:sp>
        <p:nvSpPr>
          <p:cNvPr id="27" name="テキスト ボックス 26"/>
          <p:cNvSpPr txBox="1"/>
          <p:nvPr/>
        </p:nvSpPr>
        <p:spPr>
          <a:xfrm>
            <a:off x="5629997" y="1617688"/>
            <a:ext cx="923651" cy="369332"/>
          </a:xfrm>
          <a:prstGeom prst="rect">
            <a:avLst/>
          </a:prstGeom>
          <a:noFill/>
        </p:spPr>
        <p:txBody>
          <a:bodyPr wrap="none" rtlCol="0">
            <a:spAutoFit/>
          </a:bodyPr>
          <a:lstStyle/>
          <a:p>
            <a:r>
              <a:rPr lang="en-US" altLang="ja-JP" dirty="0">
                <a:latin typeface="Meiryo UI" panose="020B0604030504040204" pitchFamily="50" charset="-128"/>
                <a:ea typeface="Meiryo UI" panose="020B0604030504040204" pitchFamily="50" charset="-128"/>
              </a:rPr>
              <a:t>44.3</a:t>
            </a:r>
            <a:r>
              <a:rPr kumimoji="1" lang="ja-JP" altLang="en-US" dirty="0">
                <a:latin typeface="Meiryo UI" panose="020B0604030504040204" pitchFamily="50" charset="-128"/>
                <a:ea typeface="Meiryo UI" panose="020B0604030504040204" pitchFamily="50" charset="-128"/>
              </a:rPr>
              <a:t>日</a:t>
            </a:r>
          </a:p>
        </p:txBody>
      </p:sp>
      <p:sp>
        <p:nvSpPr>
          <p:cNvPr id="4" name="テキスト ボックス 3"/>
          <p:cNvSpPr txBox="1"/>
          <p:nvPr/>
        </p:nvSpPr>
        <p:spPr>
          <a:xfrm>
            <a:off x="6747190" y="6274510"/>
            <a:ext cx="2316660" cy="246221"/>
          </a:xfrm>
          <a:prstGeom prst="rect">
            <a:avLst/>
          </a:prstGeom>
          <a:noFill/>
        </p:spPr>
        <p:txBody>
          <a:bodyPr wrap="non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厚生労働省「患者調査」（令和</a:t>
            </a:r>
            <a:r>
              <a:rPr lang="en-US" altLang="ja-JP" sz="1000" dirty="0">
                <a:solidFill>
                  <a:schemeClr val="bg2">
                    <a:lumMod val="25000"/>
                  </a:schemeClr>
                </a:solidFill>
                <a:latin typeface="Meiryo UI" panose="020B0604030504040204" pitchFamily="50" charset="-128"/>
                <a:ea typeface="Meiryo UI" panose="020B0604030504040204" pitchFamily="50" charset="-128"/>
              </a:rPr>
              <a:t>5</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p>
        </p:txBody>
      </p:sp>
      <p:sp>
        <p:nvSpPr>
          <p:cNvPr id="2" name="スライド番号プレースホルダー 1">
            <a:extLst>
              <a:ext uri="{FF2B5EF4-FFF2-40B4-BE49-F238E27FC236}">
                <a16:creationId xmlns:a16="http://schemas.microsoft.com/office/drawing/2014/main" id="{47C907E3-A9C2-43F9-BD02-31FC0F058A48}"/>
              </a:ext>
            </a:extLst>
          </p:cNvPr>
          <p:cNvSpPr>
            <a:spLocks noGrp="1"/>
          </p:cNvSpPr>
          <p:nvPr>
            <p:ph type="sldNum" sz="quarter" idx="12"/>
          </p:nvPr>
        </p:nvSpPr>
        <p:spPr>
          <a:xfrm>
            <a:off x="6930250" y="6488743"/>
            <a:ext cx="2133600" cy="365125"/>
          </a:xfrm>
        </p:spPr>
        <p:txBody>
          <a:bodyPr/>
          <a:lstStyle/>
          <a:p>
            <a:fld id="{E1D7E502-7D6F-49F2-8D91-33EB17385912}" type="slidenum">
              <a:rPr lang="ja-JP" altLang="en-US" sz="1800" smtClean="0"/>
              <a:pPr/>
              <a:t>8</a:t>
            </a:fld>
            <a:endParaRPr lang="ja-JP" altLang="en-US" sz="1800" dirty="0"/>
          </a:p>
        </p:txBody>
      </p:sp>
      <p:sp>
        <p:nvSpPr>
          <p:cNvPr id="5" name="楕円 4">
            <a:extLst>
              <a:ext uri="{FF2B5EF4-FFF2-40B4-BE49-F238E27FC236}">
                <a16:creationId xmlns:a16="http://schemas.microsoft.com/office/drawing/2014/main" id="{CE97C106-1E7F-7D6E-65F0-85490DB36062}"/>
              </a:ext>
            </a:extLst>
          </p:cNvPr>
          <p:cNvSpPr/>
          <p:nvPr/>
        </p:nvSpPr>
        <p:spPr>
          <a:xfrm>
            <a:off x="6091823" y="2583581"/>
            <a:ext cx="1486268" cy="1248903"/>
          </a:xfrm>
          <a:prstGeom prst="ellipse">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2000" b="1" dirty="0">
                <a:solidFill>
                  <a:schemeClr val="accent2"/>
                </a:solidFill>
                <a:latin typeface="Meiryo UI" panose="020B0604030504040204" pitchFamily="50" charset="-128"/>
                <a:ea typeface="Meiryo UI" panose="020B0604030504040204" pitchFamily="50" charset="-128"/>
              </a:rPr>
              <a:t>平均</a:t>
            </a:r>
            <a:r>
              <a:rPr lang="en-US" altLang="ja-JP" sz="2000" b="1" dirty="0">
                <a:solidFill>
                  <a:schemeClr val="accent2"/>
                </a:solidFill>
                <a:latin typeface="Meiryo UI" panose="020B0604030504040204" pitchFamily="50" charset="-128"/>
                <a:ea typeface="Meiryo UI" panose="020B0604030504040204" pitchFamily="50" charset="-128"/>
              </a:rPr>
              <a:t>28</a:t>
            </a:r>
            <a:r>
              <a:rPr kumimoji="1" lang="en-US" altLang="ja-JP" sz="2000" b="1" dirty="0">
                <a:solidFill>
                  <a:schemeClr val="accent2"/>
                </a:solidFill>
                <a:latin typeface="Meiryo UI" panose="020B0604030504040204" pitchFamily="50" charset="-128"/>
                <a:ea typeface="Meiryo UI" panose="020B0604030504040204" pitchFamily="50" charset="-128"/>
              </a:rPr>
              <a:t>.4</a:t>
            </a:r>
            <a:r>
              <a:rPr lang="ja-JP" altLang="en-US" sz="2000" b="1" dirty="0">
                <a:solidFill>
                  <a:schemeClr val="accent2"/>
                </a:solidFill>
                <a:latin typeface="Meiryo UI" panose="020B0604030504040204" pitchFamily="50" charset="-128"/>
                <a:ea typeface="Meiryo UI" panose="020B0604030504040204" pitchFamily="50" charset="-128"/>
              </a:rPr>
              <a:t>日</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6" name="正方形/長方形 5">
            <a:extLst>
              <a:ext uri="{FF2B5EF4-FFF2-40B4-BE49-F238E27FC236}">
                <a16:creationId xmlns:a16="http://schemas.microsoft.com/office/drawing/2014/main" id="{471B54F4-51D9-E4F3-21DC-673B0400BA54}"/>
              </a:ext>
            </a:extLst>
          </p:cNvPr>
          <p:cNvSpPr/>
          <p:nvPr/>
        </p:nvSpPr>
        <p:spPr>
          <a:xfrm>
            <a:off x="350282" y="-69579"/>
            <a:ext cx="1725808"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しゅよう　　　　しっぺい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FDEC4B25-D7EA-DD30-5228-215D0DF6E7BA}"/>
              </a:ext>
            </a:extLst>
          </p:cNvPr>
          <p:cNvSpPr/>
          <p:nvPr/>
        </p:nvSpPr>
        <p:spPr>
          <a:xfrm>
            <a:off x="2254261" y="-69579"/>
            <a:ext cx="2640403"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へいきん　　　　にゅういん　　　にっすう</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正方形/長方形 7">
            <a:extLst>
              <a:ext uri="{FF2B5EF4-FFF2-40B4-BE49-F238E27FC236}">
                <a16:creationId xmlns:a16="http://schemas.microsoft.com/office/drawing/2014/main" id="{29B46CAB-68EB-719C-6FBE-13EC366F1191}"/>
              </a:ext>
            </a:extLst>
          </p:cNvPr>
          <p:cNvSpPr/>
          <p:nvPr/>
        </p:nvSpPr>
        <p:spPr>
          <a:xfrm>
            <a:off x="176115" y="916427"/>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のうけっかんしっかん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9" name="正方形/長方形 8">
            <a:extLst>
              <a:ext uri="{FF2B5EF4-FFF2-40B4-BE49-F238E27FC236}">
                <a16:creationId xmlns:a16="http://schemas.microsoft.com/office/drawing/2014/main" id="{8B7CCD80-C9F2-38BE-E31B-A13687C658CC}"/>
              </a:ext>
            </a:extLst>
          </p:cNvPr>
          <p:cNvSpPr/>
          <p:nvPr/>
        </p:nvSpPr>
        <p:spPr>
          <a:xfrm>
            <a:off x="176115" y="1417596"/>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けっかく</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1" name="正方形/長方形 10">
            <a:extLst>
              <a:ext uri="{FF2B5EF4-FFF2-40B4-BE49-F238E27FC236}">
                <a16:creationId xmlns:a16="http://schemas.microsoft.com/office/drawing/2014/main" id="{9C04273D-E8A5-CF42-2BF0-1BD686C109D9}"/>
              </a:ext>
            </a:extLst>
          </p:cNvPr>
          <p:cNvSpPr/>
          <p:nvPr/>
        </p:nvSpPr>
        <p:spPr>
          <a:xfrm>
            <a:off x="176115" y="1956733"/>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こうけつあつせいしっかん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2" name="正方形/長方形 11">
            <a:extLst>
              <a:ext uri="{FF2B5EF4-FFF2-40B4-BE49-F238E27FC236}">
                <a16:creationId xmlns:a16="http://schemas.microsoft.com/office/drawing/2014/main" id="{9B504F97-099F-8792-3E60-997C21F37FAC}"/>
              </a:ext>
            </a:extLst>
          </p:cNvPr>
          <p:cNvSpPr/>
          <p:nvPr/>
        </p:nvSpPr>
        <p:spPr>
          <a:xfrm>
            <a:off x="176115" y="2457789"/>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こっせつ</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3" name="正方形/長方形 12">
            <a:extLst>
              <a:ext uri="{FF2B5EF4-FFF2-40B4-BE49-F238E27FC236}">
                <a16:creationId xmlns:a16="http://schemas.microsoft.com/office/drawing/2014/main" id="{44F94568-2D93-7FA3-BFE2-EC10FEB42E63}"/>
              </a:ext>
            </a:extLst>
          </p:cNvPr>
          <p:cNvSpPr/>
          <p:nvPr/>
        </p:nvSpPr>
        <p:spPr>
          <a:xfrm>
            <a:off x="176095" y="3521522"/>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はいえん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BB5C9D8D-4E56-9D17-503F-8872829AAE64}"/>
              </a:ext>
            </a:extLst>
          </p:cNvPr>
          <p:cNvSpPr/>
          <p:nvPr/>
        </p:nvSpPr>
        <p:spPr>
          <a:xfrm>
            <a:off x="176115" y="3000338"/>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とうにょうびょう</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5" name="正方形/長方形 14">
            <a:extLst>
              <a:ext uri="{FF2B5EF4-FFF2-40B4-BE49-F238E27FC236}">
                <a16:creationId xmlns:a16="http://schemas.microsoft.com/office/drawing/2014/main" id="{2B4EA6A0-904E-832C-D5FF-4CB86FDDB1CB}"/>
              </a:ext>
            </a:extLst>
          </p:cNvPr>
          <p:cNvSpPr/>
          <p:nvPr/>
        </p:nvSpPr>
        <p:spPr>
          <a:xfrm>
            <a:off x="176115" y="4561532"/>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しんしっかん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6" name="正方形/長方形 15">
            <a:extLst>
              <a:ext uri="{FF2B5EF4-FFF2-40B4-BE49-F238E27FC236}">
                <a16:creationId xmlns:a16="http://schemas.microsoft.com/office/drawing/2014/main" id="{D5F6A5BA-62F0-5665-27C2-259729F9EBC5}"/>
              </a:ext>
            </a:extLst>
          </p:cNvPr>
          <p:cNvSpPr/>
          <p:nvPr/>
        </p:nvSpPr>
        <p:spPr>
          <a:xfrm>
            <a:off x="176115" y="4027412"/>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かんしっかん</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7" name="正方形/長方形 16">
            <a:extLst>
              <a:ext uri="{FF2B5EF4-FFF2-40B4-BE49-F238E27FC236}">
                <a16:creationId xmlns:a16="http://schemas.microsoft.com/office/drawing/2014/main" id="{6390C9BD-7F3B-64B8-A9E2-EB7BDA2B80A5}"/>
              </a:ext>
            </a:extLst>
          </p:cNvPr>
          <p:cNvSpPr/>
          <p:nvPr/>
        </p:nvSpPr>
        <p:spPr>
          <a:xfrm>
            <a:off x="176115" y="5048285"/>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あくせいしんせいぶつ</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19" name="正方形/長方形 18">
            <a:extLst>
              <a:ext uri="{FF2B5EF4-FFF2-40B4-BE49-F238E27FC236}">
                <a16:creationId xmlns:a16="http://schemas.microsoft.com/office/drawing/2014/main" id="{E1FE99BE-6814-62F3-B6CB-7E1F20028C0F}"/>
              </a:ext>
            </a:extLst>
          </p:cNvPr>
          <p:cNvSpPr/>
          <p:nvPr/>
        </p:nvSpPr>
        <p:spPr>
          <a:xfrm>
            <a:off x="6091823" y="2609183"/>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chemeClr val="accent2"/>
                </a:solidFill>
                <a:latin typeface="Meiryo UI" panose="020B0604030504040204" pitchFamily="50" charset="-128"/>
                <a:ea typeface="Meiryo UI" panose="020B0604030504040204" pitchFamily="50" charset="-128"/>
                <a:cs typeface="ヒラギノ角ゴ ProN W6"/>
              </a:rPr>
              <a:t>へいきん</a:t>
            </a:r>
            <a:endParaRPr lang="en-US" altLang="ja-JP" sz="11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0" name="正方形/長方形 19">
            <a:extLst>
              <a:ext uri="{FF2B5EF4-FFF2-40B4-BE49-F238E27FC236}">
                <a16:creationId xmlns:a16="http://schemas.microsoft.com/office/drawing/2014/main" id="{5CA1F857-2C18-AB40-BEBF-A3F33C228D7F}"/>
              </a:ext>
            </a:extLst>
          </p:cNvPr>
          <p:cNvSpPr/>
          <p:nvPr/>
        </p:nvSpPr>
        <p:spPr>
          <a:xfrm>
            <a:off x="496295" y="5603614"/>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schemeClr val="tx1"/>
                </a:solidFill>
                <a:latin typeface="Meiryo UI" panose="020B0604030504040204" pitchFamily="50" charset="-128"/>
                <a:ea typeface="Meiryo UI" panose="020B0604030504040204" pitchFamily="50" charset="-128"/>
                <a:cs typeface="ヒラギノ角ゴ ProN W6"/>
              </a:rPr>
              <a:t>にっすう</a:t>
            </a:r>
            <a:endParaRPr lang="en-US" altLang="ja-JP" sz="11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B042E639-0609-F360-830B-1671784C429C}"/>
              </a:ext>
            </a:extLst>
          </p:cNvPr>
          <p:cNvSpPr/>
          <p:nvPr/>
        </p:nvSpPr>
        <p:spPr>
          <a:xfrm>
            <a:off x="187895" y="6025827"/>
            <a:ext cx="2268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ちゅう　しんしっかん こうけつあつせい　　　のぞ</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32562549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正方形/長方形 36"/>
          <p:cNvSpPr/>
          <p:nvPr/>
        </p:nvSpPr>
        <p:spPr>
          <a:xfrm>
            <a:off x="0" y="0"/>
            <a:ext cx="9144000" cy="716948"/>
          </a:xfrm>
          <a:prstGeom prst="rect">
            <a:avLst/>
          </a:prstGeom>
          <a:solidFill>
            <a:schemeClr val="accent6"/>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10" name="正方形/長方形 9"/>
          <p:cNvSpPr/>
          <p:nvPr/>
        </p:nvSpPr>
        <p:spPr bwMode="white">
          <a:xfrm>
            <a:off x="461965" y="30760"/>
            <a:ext cx="392287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3" name="正方形/長方形 32"/>
          <p:cNvSpPr/>
          <p:nvPr/>
        </p:nvSpPr>
        <p:spPr bwMode="white">
          <a:xfrm>
            <a:off x="172111" y="4132"/>
            <a:ext cx="8936393"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年代別人口に占める要支援・要介護認定者の割合</a:t>
            </a:r>
            <a:endParaRPr lang="en-US" altLang="ja-JP"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1" name="テキスト ボックス 80"/>
          <p:cNvSpPr txBox="1"/>
          <p:nvPr/>
        </p:nvSpPr>
        <p:spPr bwMode="white">
          <a:xfrm>
            <a:off x="5773554" y="928794"/>
            <a:ext cx="1415772" cy="461665"/>
          </a:xfrm>
          <a:prstGeom prst="rect">
            <a:avLst/>
          </a:prstGeom>
          <a:noFill/>
        </p:spPr>
        <p:txBody>
          <a:bodyPr wrap="none" rtlCol="0">
            <a:spAutoFit/>
          </a:bodyPr>
          <a:lstStyle/>
          <a:p>
            <a:r>
              <a:rPr lang="ja-JP" altLang="en-US" sz="2400" b="1" dirty="0">
                <a:solidFill>
                  <a:schemeClr val="bg1"/>
                </a:solidFill>
                <a:latin typeface="Meiryo UI" panose="020B0604030504040204" pitchFamily="50" charset="-128"/>
                <a:ea typeface="Meiryo UI" panose="020B0604030504040204" pitchFamily="50" charset="-128"/>
                <a:cs typeface="ヒラギノ角ゴ Pro W6"/>
              </a:rPr>
              <a:t>保険金等</a:t>
            </a:r>
            <a:endParaRPr kumimoji="1" lang="ja-JP" altLang="en-US" sz="2400" b="1" dirty="0">
              <a:solidFill>
                <a:schemeClr val="bg1"/>
              </a:solidFill>
              <a:latin typeface="Meiryo UI" panose="020B0604030504040204" pitchFamily="50" charset="-128"/>
              <a:ea typeface="Meiryo UI" panose="020B0604030504040204" pitchFamily="50" charset="-128"/>
              <a:cs typeface="ヒラギノ角ゴ Pro W6"/>
            </a:endParaRPr>
          </a:p>
        </p:txBody>
      </p:sp>
      <p:sp>
        <p:nvSpPr>
          <p:cNvPr id="4" name="テキスト ボックス 3"/>
          <p:cNvSpPr txBox="1"/>
          <p:nvPr/>
        </p:nvSpPr>
        <p:spPr>
          <a:xfrm>
            <a:off x="372482" y="6551543"/>
            <a:ext cx="8480406" cy="246221"/>
          </a:xfrm>
          <a:prstGeom prst="rect">
            <a:avLst/>
          </a:prstGeom>
          <a:noFill/>
        </p:spPr>
        <p:txBody>
          <a:bodyPr wrap="square" rtlCol="0">
            <a:spAutoFit/>
          </a:bodyPr>
          <a:lstStyle/>
          <a:p>
            <a:r>
              <a:rPr lang="en-US" altLang="ja-JP"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厚生労働省「介護給付費等実態統計月報」（</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月審査分</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、総務省「人口推計」</a:t>
            </a:r>
            <a:r>
              <a:rPr lang="ja-JP" altLang="en-US" sz="1000" dirty="0">
                <a:solidFill>
                  <a:schemeClr val="bg2">
                    <a:lumMod val="25000"/>
                  </a:schemeClr>
                </a:solidFill>
                <a:latin typeface="Meiryo UI" panose="020B0604030504040204" pitchFamily="50" charset="-128"/>
                <a:ea typeface="Meiryo UI" panose="020B0604030504040204" pitchFamily="50" charset="-128"/>
              </a:rPr>
              <a:t>（</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2024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年</a:t>
            </a:r>
            <a:r>
              <a:rPr kumimoji="1" lang="en-US" altLang="ja-JP" sz="1000" dirty="0">
                <a:solidFill>
                  <a:schemeClr val="bg2">
                    <a:lumMod val="25000"/>
                  </a:schemeClr>
                </a:solidFill>
                <a:latin typeface="Meiryo UI" panose="020B0604030504040204" pitchFamily="50" charset="-128"/>
                <a:ea typeface="Meiryo UI" panose="020B0604030504040204" pitchFamily="50" charset="-128"/>
              </a:rPr>
              <a:t>4</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月確定値）をもとに</a:t>
            </a:r>
            <a:r>
              <a:rPr lang="ja-JP" altLang="en-US" sz="1000" dirty="0">
                <a:solidFill>
                  <a:schemeClr val="bg2">
                    <a:lumMod val="25000"/>
                  </a:schemeClr>
                </a:solidFill>
                <a:latin typeface="Meiryo UI" panose="020B0604030504040204" pitchFamily="50" charset="-128"/>
                <a:ea typeface="Meiryo UI" panose="020B0604030504040204" pitchFamily="50" charset="-128"/>
              </a:rPr>
              <a:t>生命保険文化センターが</a:t>
            </a:r>
            <a:r>
              <a:rPr kumimoji="1" lang="ja-JP" altLang="en-US" sz="1000" dirty="0">
                <a:solidFill>
                  <a:schemeClr val="bg2">
                    <a:lumMod val="25000"/>
                  </a:schemeClr>
                </a:solidFill>
                <a:latin typeface="Meiryo UI" panose="020B0604030504040204" pitchFamily="50" charset="-128"/>
                <a:ea typeface="Meiryo UI" panose="020B0604030504040204" pitchFamily="50" charset="-128"/>
              </a:rPr>
              <a:t>作成</a:t>
            </a:r>
            <a:endParaRPr kumimoji="1" lang="en-US" altLang="ja-JP" sz="1000" dirty="0">
              <a:solidFill>
                <a:schemeClr val="bg2">
                  <a:lumMod val="25000"/>
                </a:schemeClr>
              </a:solidFill>
              <a:latin typeface="Meiryo UI" panose="020B0604030504040204" pitchFamily="50" charset="-128"/>
              <a:ea typeface="Meiryo UI" panose="020B0604030504040204" pitchFamily="50" charset="-128"/>
            </a:endParaRPr>
          </a:p>
        </p:txBody>
      </p:sp>
      <p:graphicFrame>
        <p:nvGraphicFramePr>
          <p:cNvPr id="13" name="グラフ 12"/>
          <p:cNvGraphicFramePr>
            <a:graphicFrameLocks/>
          </p:cNvGraphicFramePr>
          <p:nvPr/>
        </p:nvGraphicFramePr>
        <p:xfrm>
          <a:off x="296333" y="755942"/>
          <a:ext cx="8678334" cy="4800565"/>
        </p:xfrm>
        <a:graphic>
          <a:graphicData uri="http://schemas.openxmlformats.org/drawingml/2006/chart">
            <c:chart xmlns:c="http://schemas.openxmlformats.org/drawingml/2006/chart" xmlns:r="http://schemas.openxmlformats.org/officeDocument/2006/relationships" r:id="rId3"/>
          </a:graphicData>
        </a:graphic>
      </p:graphicFrame>
      <p:sp>
        <p:nvSpPr>
          <p:cNvPr id="2" name="テキスト ボックス 1"/>
          <p:cNvSpPr txBox="1"/>
          <p:nvPr/>
        </p:nvSpPr>
        <p:spPr>
          <a:xfrm>
            <a:off x="1328146" y="4187991"/>
            <a:ext cx="806631" cy="369332"/>
          </a:xfrm>
          <a:prstGeom prst="rect">
            <a:avLst/>
          </a:prstGeom>
          <a:noFill/>
        </p:spPr>
        <p:txBody>
          <a:bodyPr wrap="none" rtlCol="0">
            <a:spAutoFit/>
          </a:bodyPr>
          <a:lstStyle/>
          <a:p>
            <a:r>
              <a:rPr kumimoji="1" lang="en-US" altLang="ja-JP" b="1" dirty="0">
                <a:latin typeface="Meiryo UI" panose="020B0604030504040204" pitchFamily="50" charset="-128"/>
                <a:ea typeface="Meiryo UI" panose="020B0604030504040204" pitchFamily="50" charset="-128"/>
              </a:rPr>
              <a:t>0.4</a:t>
            </a:r>
            <a:r>
              <a:rPr kumimoji="1" lang="ja-JP" altLang="en-US" b="1" dirty="0">
                <a:latin typeface="Meiryo UI" panose="020B0604030504040204" pitchFamily="50" charset="-128"/>
                <a:ea typeface="Meiryo UI" panose="020B0604030504040204" pitchFamily="50" charset="-128"/>
              </a:rPr>
              <a:t>％</a:t>
            </a:r>
          </a:p>
        </p:txBody>
      </p:sp>
      <p:sp>
        <p:nvSpPr>
          <p:cNvPr id="17" name="テキスト ボックス 16"/>
          <p:cNvSpPr txBox="1"/>
          <p:nvPr/>
        </p:nvSpPr>
        <p:spPr>
          <a:xfrm>
            <a:off x="2632838" y="4046494"/>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2.8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3952933" y="3889339"/>
            <a:ext cx="806631"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5.8</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7860032" y="974960"/>
            <a:ext cx="962123" cy="369332"/>
          </a:xfrm>
          <a:prstGeom prst="rect">
            <a:avLst/>
          </a:prstGeom>
          <a:noFill/>
        </p:spPr>
        <p:txBody>
          <a:bodyPr wrap="none" rtlCol="0">
            <a:spAutoFit/>
          </a:bodyPr>
          <a:lstStyle/>
          <a:p>
            <a:r>
              <a:rPr lang="en-US" altLang="ja-JP" b="1" dirty="0">
                <a:latin typeface="Meiryo UI" panose="020B0604030504040204" pitchFamily="50" charset="-128"/>
                <a:ea typeface="Meiryo UI" panose="020B0604030504040204" pitchFamily="50" charset="-128"/>
              </a:rPr>
              <a:t>59.6</a:t>
            </a:r>
            <a:r>
              <a:rPr lang="ja-JP" altLang="en-US" b="1" dirty="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
        <p:nvSpPr>
          <p:cNvPr id="8" name="正方形/長方形 7"/>
          <p:cNvSpPr/>
          <p:nvPr/>
        </p:nvSpPr>
        <p:spPr>
          <a:xfrm>
            <a:off x="1116023" y="511575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2413149" y="5115762"/>
            <a:ext cx="1295400" cy="656126"/>
          </a:xfrm>
          <a:prstGeom prst="rect">
            <a:avLst/>
          </a:prstGeom>
          <a:noFill/>
          <a:ln w="31750">
            <a:solidFill>
              <a:srgbClr val="00336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4" name="正方形/長方形 33"/>
          <p:cNvSpPr/>
          <p:nvPr/>
        </p:nvSpPr>
        <p:spPr>
          <a:xfrm>
            <a:off x="3708549"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5" name="正方形/長方形 34"/>
          <p:cNvSpPr/>
          <p:nvPr/>
        </p:nvSpPr>
        <p:spPr>
          <a:xfrm>
            <a:off x="5012327" y="5114655"/>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36" name="正方形/長方形 35"/>
          <p:cNvSpPr/>
          <p:nvPr/>
        </p:nvSpPr>
        <p:spPr>
          <a:xfrm>
            <a:off x="6304100"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dirty="0"/>
          </a:p>
        </p:txBody>
      </p:sp>
      <p:sp>
        <p:nvSpPr>
          <p:cNvPr id="38" name="正方形/長方形 37"/>
          <p:cNvSpPr/>
          <p:nvPr/>
        </p:nvSpPr>
        <p:spPr>
          <a:xfrm>
            <a:off x="7607878" y="5114482"/>
            <a:ext cx="1295400" cy="656126"/>
          </a:xfrm>
          <a:prstGeom prst="rect">
            <a:avLst/>
          </a:prstGeom>
          <a:ln w="31750">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solidFill>
                <a:srgbClr val="003366"/>
              </a:solidFill>
            </a:endParaRPr>
          </a:p>
        </p:txBody>
      </p:sp>
      <p:sp>
        <p:nvSpPr>
          <p:cNvPr id="12" name="テキスト ボックス 11"/>
          <p:cNvSpPr txBox="1"/>
          <p:nvPr/>
        </p:nvSpPr>
        <p:spPr>
          <a:xfrm>
            <a:off x="1303111" y="521436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17</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39" name="テキスト ボックス 38"/>
          <p:cNvSpPr txBox="1"/>
          <p:nvPr/>
        </p:nvSpPr>
        <p:spPr>
          <a:xfrm>
            <a:off x="2595513" y="5216211"/>
            <a:ext cx="99418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21</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0" name="テキスト ボックス 39"/>
          <p:cNvSpPr txBox="1"/>
          <p:nvPr/>
        </p:nvSpPr>
        <p:spPr>
          <a:xfrm>
            <a:off x="3890820" y="5214361"/>
            <a:ext cx="99418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49</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5176562" y="5214361"/>
            <a:ext cx="90922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88</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6372100" y="5216211"/>
            <a:ext cx="1202573" cy="461665"/>
          </a:xfrm>
          <a:prstGeom prst="rect">
            <a:avLst/>
          </a:prstGeom>
          <a:noFill/>
        </p:spPr>
        <p:txBody>
          <a:bodyPr wrap="none" rtlCol="0">
            <a:spAutoFit/>
          </a:bodyPr>
          <a:lstStyle/>
          <a:p>
            <a:r>
              <a:rPr kumimoji="1" lang="en-US" altLang="ja-JP" sz="2400" b="1" dirty="0">
                <a:latin typeface="Meiryo UI" panose="020B0604030504040204" pitchFamily="50" charset="-128"/>
                <a:ea typeface="Meiryo UI" panose="020B0604030504040204" pitchFamily="50" charset="-128"/>
              </a:rPr>
              <a:t>156</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44" name="テキスト ボックス 43"/>
          <p:cNvSpPr txBox="1"/>
          <p:nvPr/>
        </p:nvSpPr>
        <p:spPr>
          <a:xfrm>
            <a:off x="7650015" y="5216211"/>
            <a:ext cx="1202573" cy="461665"/>
          </a:xfrm>
          <a:prstGeom prst="rect">
            <a:avLst/>
          </a:prstGeom>
          <a:noFill/>
        </p:spPr>
        <p:txBody>
          <a:bodyPr wrap="none" rtlCol="0">
            <a:spAutoFit/>
          </a:bodyPr>
          <a:lstStyle/>
          <a:p>
            <a:r>
              <a:rPr lang="en-US" altLang="ja-JP" sz="2400" b="1" dirty="0">
                <a:latin typeface="Meiryo UI" panose="020B0604030504040204" pitchFamily="50" charset="-128"/>
                <a:ea typeface="Meiryo UI" panose="020B0604030504040204" pitchFamily="50" charset="-128"/>
              </a:rPr>
              <a:t>403</a:t>
            </a:r>
            <a:r>
              <a:rPr lang="ja-JP" altLang="en-US" sz="2000" b="1" dirty="0">
                <a:latin typeface="Meiryo UI" panose="020B0604030504040204" pitchFamily="50" charset="-128"/>
                <a:ea typeface="Meiryo UI" panose="020B0604030504040204" pitchFamily="50" charset="-128"/>
              </a:rPr>
              <a:t> </a:t>
            </a:r>
            <a:r>
              <a:rPr lang="ja-JP" altLang="en-US" sz="1200" b="1" dirty="0">
                <a:latin typeface="Meiryo UI" panose="020B0604030504040204" pitchFamily="50" charset="-128"/>
                <a:ea typeface="Meiryo UI" panose="020B0604030504040204" pitchFamily="50" charset="-128"/>
              </a:rPr>
              <a:t>万人</a:t>
            </a:r>
            <a:endParaRPr kumimoji="1" lang="en-US" altLang="ja-JP" sz="2000" b="1" dirty="0">
              <a:latin typeface="Meiryo UI" panose="020B0604030504040204" pitchFamily="50" charset="-128"/>
              <a:ea typeface="Meiryo UI" panose="020B0604030504040204" pitchFamily="50" charset="-128"/>
            </a:endParaRPr>
          </a:p>
        </p:txBody>
      </p:sp>
      <p:sp>
        <p:nvSpPr>
          <p:cNvPr id="16" name="正方形/長方形 15"/>
          <p:cNvSpPr/>
          <p:nvPr/>
        </p:nvSpPr>
        <p:spPr>
          <a:xfrm>
            <a:off x="76035" y="5112101"/>
            <a:ext cx="898887" cy="660676"/>
          </a:xfrm>
          <a:prstGeom prst="rect">
            <a:avLst/>
          </a:prstGeom>
          <a:noFill/>
          <a:ln>
            <a:solidFill>
              <a:srgbClr val="003366"/>
            </a:solidFill>
          </a:ln>
        </p:spPr>
        <p:style>
          <a:lnRef idx="2">
            <a:schemeClr val="dk1"/>
          </a:lnRef>
          <a:fillRef idx="1">
            <a:schemeClr val="lt1"/>
          </a:fillRef>
          <a:effectRef idx="0">
            <a:schemeClr val="dk1"/>
          </a:effectRef>
          <a:fontRef idx="minor">
            <a:schemeClr val="dk1"/>
          </a:fontRef>
        </p:style>
        <p:txBody>
          <a:bodyPr rtlCol="0" anchor="ct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認定者数</a:t>
            </a:r>
          </a:p>
        </p:txBody>
      </p:sp>
      <p:sp>
        <p:nvSpPr>
          <p:cNvPr id="14" name="スライド番号プレースホルダー 1">
            <a:extLst>
              <a:ext uri="{FF2B5EF4-FFF2-40B4-BE49-F238E27FC236}">
                <a16:creationId xmlns:a16="http://schemas.microsoft.com/office/drawing/2014/main" id="{B92DBC72-9263-FD1B-7885-A14523693B92}"/>
              </a:ext>
            </a:extLst>
          </p:cNvPr>
          <p:cNvSpPr>
            <a:spLocks noGrp="1"/>
          </p:cNvSpPr>
          <p:nvPr>
            <p:ph type="sldNum" sz="quarter" idx="12"/>
          </p:nvPr>
        </p:nvSpPr>
        <p:spPr>
          <a:xfrm>
            <a:off x="7086600" y="6481041"/>
            <a:ext cx="2057400" cy="365125"/>
          </a:xfrm>
        </p:spPr>
        <p:txBody>
          <a:bodyPr/>
          <a:lstStyle/>
          <a:p>
            <a:fld id="{E1D7E502-7D6F-49F2-8D91-33EB17385912}" type="slidenum">
              <a:rPr lang="ja-JP" altLang="en-US" sz="1800" smtClean="0"/>
              <a:pPr/>
              <a:t>9</a:t>
            </a:fld>
            <a:endParaRPr lang="ja-JP" altLang="en-US" sz="1800" dirty="0"/>
          </a:p>
        </p:txBody>
      </p:sp>
      <p:sp>
        <p:nvSpPr>
          <p:cNvPr id="15" name="四角形: 角を丸くする 14">
            <a:extLst>
              <a:ext uri="{FF2B5EF4-FFF2-40B4-BE49-F238E27FC236}">
                <a16:creationId xmlns:a16="http://schemas.microsoft.com/office/drawing/2014/main" id="{636B68E7-40FA-8FAB-D929-4E294BE323F0}"/>
              </a:ext>
            </a:extLst>
          </p:cNvPr>
          <p:cNvSpPr/>
          <p:nvPr/>
        </p:nvSpPr>
        <p:spPr>
          <a:xfrm>
            <a:off x="6562725" y="5896435"/>
            <a:ext cx="2354680" cy="596972"/>
          </a:xfrm>
          <a:prstGeom prst="roundRect">
            <a:avLst/>
          </a:prstGeom>
          <a:solidFill>
            <a:schemeClr val="accent2">
              <a:lumMod val="40000"/>
              <a:lumOff val="60000"/>
            </a:schemeClr>
          </a:solidFill>
          <a:ln w="31750">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b="1" dirty="0">
                <a:solidFill>
                  <a:schemeClr val="accent2"/>
                </a:solidFill>
                <a:latin typeface="Meiryo UI" panose="020B0604030504040204" pitchFamily="50" charset="-128"/>
                <a:ea typeface="Meiryo UI" panose="020B0604030504040204" pitchFamily="50" charset="-128"/>
              </a:rPr>
              <a:t>合計 約 </a:t>
            </a:r>
            <a:r>
              <a:rPr lang="en-US" altLang="ja-JP" sz="2400" b="1" dirty="0">
                <a:solidFill>
                  <a:schemeClr val="accent2"/>
                </a:solidFill>
                <a:latin typeface="Meiryo UI" panose="020B0604030504040204" pitchFamily="50" charset="-128"/>
                <a:ea typeface="Meiryo UI" panose="020B0604030504040204" pitchFamily="50" charset="-128"/>
              </a:rPr>
              <a:t>734</a:t>
            </a:r>
            <a:r>
              <a:rPr lang="ja-JP" altLang="en-US" sz="2000" b="1" dirty="0">
                <a:solidFill>
                  <a:schemeClr val="accent2"/>
                </a:solidFill>
                <a:latin typeface="Meiryo UI" panose="020B0604030504040204" pitchFamily="50" charset="-128"/>
                <a:ea typeface="Meiryo UI" panose="020B0604030504040204" pitchFamily="50" charset="-128"/>
              </a:rPr>
              <a:t> </a:t>
            </a:r>
            <a:r>
              <a:rPr lang="ja-JP" altLang="en-US" b="1" dirty="0">
                <a:solidFill>
                  <a:schemeClr val="accent2"/>
                </a:solidFill>
                <a:latin typeface="Meiryo UI" panose="020B0604030504040204" pitchFamily="50" charset="-128"/>
                <a:ea typeface="Meiryo UI" panose="020B0604030504040204" pitchFamily="50" charset="-128"/>
              </a:rPr>
              <a:t>万人</a:t>
            </a:r>
            <a:endParaRPr kumimoji="1" lang="ja-JP" altLang="en-US" sz="2000" b="1" dirty="0">
              <a:solidFill>
                <a:schemeClr val="accent2"/>
              </a:solidFill>
              <a:latin typeface="Meiryo UI" panose="020B0604030504040204" pitchFamily="50" charset="-128"/>
              <a:ea typeface="Meiryo UI" panose="020B0604030504040204" pitchFamily="50" charset="-128"/>
            </a:endParaRPr>
          </a:p>
        </p:txBody>
      </p:sp>
      <p:sp>
        <p:nvSpPr>
          <p:cNvPr id="18" name="矢印: 上向き折線 17">
            <a:extLst>
              <a:ext uri="{FF2B5EF4-FFF2-40B4-BE49-F238E27FC236}">
                <a16:creationId xmlns:a16="http://schemas.microsoft.com/office/drawing/2014/main" id="{04EF5E36-55DA-583F-B603-127DA37B92B0}"/>
              </a:ext>
            </a:extLst>
          </p:cNvPr>
          <p:cNvSpPr/>
          <p:nvPr/>
        </p:nvSpPr>
        <p:spPr>
          <a:xfrm rot="5400000">
            <a:off x="5912698" y="5871131"/>
            <a:ext cx="439599" cy="603588"/>
          </a:xfrm>
          <a:prstGeom prst="bentUpArrow">
            <a:avLst>
              <a:gd name="adj1" fmla="val 34937"/>
              <a:gd name="adj2" fmla="val 38196"/>
              <a:gd name="adj3" fmla="val 47833"/>
            </a:avLst>
          </a:prstGeom>
          <a:solidFill>
            <a:schemeClr val="accent2">
              <a:lumMod val="40000"/>
              <a:lumOff val="60000"/>
            </a:schemeClr>
          </a:solidFill>
          <a:ln w="3175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3" name="正方形/長方形 2">
            <a:extLst>
              <a:ext uri="{FF2B5EF4-FFF2-40B4-BE49-F238E27FC236}">
                <a16:creationId xmlns:a16="http://schemas.microsoft.com/office/drawing/2014/main" id="{B19370D1-4DAC-9DF8-027F-6898FD095E55}"/>
              </a:ext>
            </a:extLst>
          </p:cNvPr>
          <p:cNvSpPr/>
          <p:nvPr/>
        </p:nvSpPr>
        <p:spPr>
          <a:xfrm>
            <a:off x="339890" y="-93415"/>
            <a:ext cx="2428477"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ねんだいべつ　　　　じんこう　　　　　　し　</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5" name="正方形/長方形 4">
            <a:extLst>
              <a:ext uri="{FF2B5EF4-FFF2-40B4-BE49-F238E27FC236}">
                <a16:creationId xmlns:a16="http://schemas.microsoft.com/office/drawing/2014/main" id="{20444433-6A28-1642-948D-268BEFAC8CD3}"/>
              </a:ext>
            </a:extLst>
          </p:cNvPr>
          <p:cNvSpPr/>
          <p:nvPr/>
        </p:nvSpPr>
        <p:spPr>
          <a:xfrm>
            <a:off x="3205078" y="-80352"/>
            <a:ext cx="1293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ようしえん</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4F5EDBB4-2EA5-619E-D6D4-DA2DB5BEAFEB}"/>
              </a:ext>
            </a:extLst>
          </p:cNvPr>
          <p:cNvSpPr/>
          <p:nvPr/>
        </p:nvSpPr>
        <p:spPr>
          <a:xfrm>
            <a:off x="4426629" y="-80352"/>
            <a:ext cx="1293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ようかいご</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F2DDB623-6A74-F5D5-3E88-1FA80E5C8C16}"/>
              </a:ext>
            </a:extLst>
          </p:cNvPr>
          <p:cNvSpPr/>
          <p:nvPr/>
        </p:nvSpPr>
        <p:spPr>
          <a:xfrm>
            <a:off x="5474115" y="-80352"/>
            <a:ext cx="1293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にんていしゃ</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正方形/長方形 8">
            <a:extLst>
              <a:ext uri="{FF2B5EF4-FFF2-40B4-BE49-F238E27FC236}">
                <a16:creationId xmlns:a16="http://schemas.microsoft.com/office/drawing/2014/main" id="{B19F0B8A-32FC-C4C1-FF11-A625110D8429}"/>
              </a:ext>
            </a:extLst>
          </p:cNvPr>
          <p:cNvSpPr/>
          <p:nvPr/>
        </p:nvSpPr>
        <p:spPr>
          <a:xfrm>
            <a:off x="6695666" y="-80352"/>
            <a:ext cx="1293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b="1" dirty="0">
                <a:solidFill>
                  <a:srgbClr val="FFFFFF"/>
                </a:solidFill>
                <a:latin typeface="Meiryo UI" panose="020B0604030504040204" pitchFamily="50" charset="-128"/>
                <a:ea typeface="Meiryo UI" panose="020B0604030504040204" pitchFamily="50" charset="-128"/>
                <a:cs typeface="ヒラギノ角ゴ ProN W6"/>
              </a:rPr>
              <a:t>わりあい</a:t>
            </a:r>
            <a:endParaRPr lang="en-US" altLang="ja-JP" sz="11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1" name="正方形/長方形 10">
            <a:extLst>
              <a:ext uri="{FF2B5EF4-FFF2-40B4-BE49-F238E27FC236}">
                <a16:creationId xmlns:a16="http://schemas.microsoft.com/office/drawing/2014/main" id="{E23590D7-6DB7-F21F-2A12-76F945C8A302}"/>
              </a:ext>
            </a:extLst>
          </p:cNvPr>
          <p:cNvSpPr/>
          <p:nvPr/>
        </p:nvSpPr>
        <p:spPr>
          <a:xfrm>
            <a:off x="6377999" y="5804483"/>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2"/>
                </a:solidFill>
                <a:latin typeface="Meiryo UI" panose="020B0604030504040204" pitchFamily="50" charset="-128"/>
                <a:ea typeface="Meiryo UI" panose="020B0604030504040204" pitchFamily="50" charset="-128"/>
                <a:cs typeface="ヒラギノ角ゴ ProN W6"/>
              </a:rPr>
              <a:t>ごうけい　やく</a:t>
            </a:r>
            <a:endParaRPr lang="en-US" altLang="ja-JP" sz="10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1" name="正方形/長方形 20">
            <a:extLst>
              <a:ext uri="{FF2B5EF4-FFF2-40B4-BE49-F238E27FC236}">
                <a16:creationId xmlns:a16="http://schemas.microsoft.com/office/drawing/2014/main" id="{9145E5B7-2A5A-8BE9-6F95-95B0CC601271}"/>
              </a:ext>
            </a:extLst>
          </p:cNvPr>
          <p:cNvSpPr/>
          <p:nvPr/>
        </p:nvSpPr>
        <p:spPr>
          <a:xfrm>
            <a:off x="7948140" y="5804483"/>
            <a:ext cx="1013805"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dirty="0">
                <a:solidFill>
                  <a:schemeClr val="accent2"/>
                </a:solidFill>
                <a:latin typeface="Meiryo UI" panose="020B0604030504040204" pitchFamily="50" charset="-128"/>
                <a:ea typeface="Meiryo UI" panose="020B0604030504040204" pitchFamily="50" charset="-128"/>
                <a:cs typeface="ヒラギノ角ゴ ProN W6"/>
              </a:rPr>
              <a:t>まんにん</a:t>
            </a:r>
            <a:endParaRPr lang="en-US" altLang="ja-JP" sz="1000" b="1" dirty="0">
              <a:solidFill>
                <a:schemeClr val="accent2"/>
              </a:solidFill>
              <a:latin typeface="Meiryo UI" panose="020B0604030504040204" pitchFamily="50" charset="-128"/>
              <a:ea typeface="Meiryo UI" panose="020B0604030504040204" pitchFamily="50" charset="-128"/>
              <a:cs typeface="ヒラギノ角ゴ ProN W6"/>
            </a:endParaRPr>
          </a:p>
        </p:txBody>
      </p:sp>
      <p:sp>
        <p:nvSpPr>
          <p:cNvPr id="22" name="正方形/長方形 21">
            <a:extLst>
              <a:ext uri="{FF2B5EF4-FFF2-40B4-BE49-F238E27FC236}">
                <a16:creationId xmlns:a16="http://schemas.microsoft.com/office/drawing/2014/main" id="{56A40AE6-65E8-7899-0541-5CF9251FEDBC}"/>
              </a:ext>
            </a:extLst>
          </p:cNvPr>
          <p:cNvSpPr/>
          <p:nvPr/>
        </p:nvSpPr>
        <p:spPr>
          <a:xfrm>
            <a:off x="-215190" y="5049232"/>
            <a:ext cx="1476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にんていしゃすう</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3" name="正方形/長方形 22">
            <a:extLst>
              <a:ext uri="{FF2B5EF4-FFF2-40B4-BE49-F238E27FC236}">
                <a16:creationId xmlns:a16="http://schemas.microsoft.com/office/drawing/2014/main" id="{A99F1AF2-5DB6-1378-FD33-48A0BD1B79B3}"/>
              </a:ext>
            </a:extLst>
          </p:cNvPr>
          <p:cNvSpPr/>
          <p:nvPr/>
        </p:nvSpPr>
        <p:spPr>
          <a:xfrm>
            <a:off x="3196689"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4" name="正方形/長方形 23">
            <a:extLst>
              <a:ext uri="{FF2B5EF4-FFF2-40B4-BE49-F238E27FC236}">
                <a16:creationId xmlns:a16="http://schemas.microsoft.com/office/drawing/2014/main" id="{022C15A4-D806-6A9A-E73E-E2CA87F596F9}"/>
              </a:ext>
            </a:extLst>
          </p:cNvPr>
          <p:cNvSpPr/>
          <p:nvPr/>
        </p:nvSpPr>
        <p:spPr>
          <a:xfrm>
            <a:off x="1853628"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5" name="正方形/長方形 24">
            <a:extLst>
              <a:ext uri="{FF2B5EF4-FFF2-40B4-BE49-F238E27FC236}">
                <a16:creationId xmlns:a16="http://schemas.microsoft.com/office/drawing/2014/main" id="{2CEDF222-4246-4D84-29A1-EC7D5B90F2A2}"/>
              </a:ext>
            </a:extLst>
          </p:cNvPr>
          <p:cNvSpPr/>
          <p:nvPr/>
        </p:nvSpPr>
        <p:spPr>
          <a:xfrm>
            <a:off x="4489126"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6" name="正方形/長方形 25">
            <a:extLst>
              <a:ext uri="{FF2B5EF4-FFF2-40B4-BE49-F238E27FC236}">
                <a16:creationId xmlns:a16="http://schemas.microsoft.com/office/drawing/2014/main" id="{EB78DF78-FD6C-171A-E84B-6E7C03FC77A4}"/>
              </a:ext>
            </a:extLst>
          </p:cNvPr>
          <p:cNvSpPr/>
          <p:nvPr/>
        </p:nvSpPr>
        <p:spPr>
          <a:xfrm>
            <a:off x="5827453"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7" name="正方形/長方形 26">
            <a:extLst>
              <a:ext uri="{FF2B5EF4-FFF2-40B4-BE49-F238E27FC236}">
                <a16:creationId xmlns:a16="http://schemas.microsoft.com/office/drawing/2014/main" id="{C7B1A661-7ED1-E3DA-A0EF-AFE0AFD4D9F8}"/>
              </a:ext>
            </a:extLst>
          </p:cNvPr>
          <p:cNvSpPr/>
          <p:nvPr/>
        </p:nvSpPr>
        <p:spPr>
          <a:xfrm>
            <a:off x="8050317"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8" name="正方形/長方形 27">
            <a:extLst>
              <a:ext uri="{FF2B5EF4-FFF2-40B4-BE49-F238E27FC236}">
                <a16:creationId xmlns:a16="http://schemas.microsoft.com/office/drawing/2014/main" id="{A3B1F97E-832C-C15E-BE19-69F42FD09BAE}"/>
              </a:ext>
            </a:extLst>
          </p:cNvPr>
          <p:cNvSpPr/>
          <p:nvPr/>
        </p:nvSpPr>
        <p:spPr>
          <a:xfrm>
            <a:off x="7164159" y="4518861"/>
            <a:ext cx="374999"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さい</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29" name="正方形/長方形 28">
            <a:extLst>
              <a:ext uri="{FF2B5EF4-FFF2-40B4-BE49-F238E27FC236}">
                <a16:creationId xmlns:a16="http://schemas.microsoft.com/office/drawing/2014/main" id="{408C3B38-FFB5-403C-83F6-B790EF23BC5C}"/>
              </a:ext>
            </a:extLst>
          </p:cNvPr>
          <p:cNvSpPr/>
          <p:nvPr/>
        </p:nvSpPr>
        <p:spPr>
          <a:xfrm>
            <a:off x="8306326" y="4513324"/>
            <a:ext cx="584451"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いじょう</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
        <p:nvSpPr>
          <p:cNvPr id="30" name="正方形/長方形 29">
            <a:extLst>
              <a:ext uri="{FF2B5EF4-FFF2-40B4-BE49-F238E27FC236}">
                <a16:creationId xmlns:a16="http://schemas.microsoft.com/office/drawing/2014/main" id="{D6C64BBE-0190-A2DC-1E30-EF14A1F8C287}"/>
              </a:ext>
            </a:extLst>
          </p:cNvPr>
          <p:cNvSpPr/>
          <p:nvPr/>
        </p:nvSpPr>
        <p:spPr>
          <a:xfrm>
            <a:off x="1746679" y="5126573"/>
            <a:ext cx="7164000" cy="420736"/>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900" dirty="0">
                <a:solidFill>
                  <a:schemeClr val="tx1"/>
                </a:solidFill>
                <a:latin typeface="Meiryo UI" panose="020B0604030504040204" pitchFamily="50" charset="-128"/>
                <a:ea typeface="Meiryo UI" panose="020B0604030504040204" pitchFamily="50" charset="-128"/>
                <a:cs typeface="ヒラギノ角ゴ ProN W6"/>
              </a:rPr>
              <a:t>まんにん　　　　　　　　　　　　まんにん　　　　　　　　　　　　　まんにん　　　　　　　　　　　まんにん　　　　　　　　　　　　　　まんにん　　　　　　　　　　　　まんにん</a:t>
            </a:r>
            <a:endParaRPr lang="en-US" altLang="ja-JP" sz="900" dirty="0">
              <a:solidFill>
                <a:schemeClr val="tx1"/>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27163670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1.7|15.3|23|11.1"/>
</p:tagLst>
</file>

<file path=ppt/tags/tag2.xml><?xml version="1.0" encoding="utf-8"?>
<p:tagLst xmlns:a="http://schemas.openxmlformats.org/drawingml/2006/main" xmlns:r="http://schemas.openxmlformats.org/officeDocument/2006/relationships" xmlns:p="http://schemas.openxmlformats.org/presentationml/2006/main">
  <p:tag name="TIMING" val="|11.7|15.3|23|11.1"/>
</p:tagLst>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29822</TotalTime>
  <Words>5554</Words>
  <Application>Microsoft Office PowerPoint</Application>
  <PresentationFormat>画面に合わせる (4:3)</PresentationFormat>
  <Paragraphs>1448</Paragraphs>
  <Slides>50</Slides>
  <Notes>36</Notes>
  <HiddenSlides>0</HiddenSlides>
  <MMClips>0</MMClips>
  <ScaleCrop>false</ScaleCrop>
  <HeadingPairs>
    <vt:vector size="6" baseType="variant">
      <vt:variant>
        <vt:lpstr>使用されているフォント</vt:lpstr>
      </vt:variant>
      <vt:variant>
        <vt:i4>13</vt:i4>
      </vt:variant>
      <vt:variant>
        <vt:lpstr>テーマ</vt:lpstr>
      </vt:variant>
      <vt:variant>
        <vt:i4>2</vt:i4>
      </vt:variant>
      <vt:variant>
        <vt:lpstr>スライド タイトル</vt:lpstr>
      </vt:variant>
      <vt:variant>
        <vt:i4>50</vt:i4>
      </vt:variant>
    </vt:vector>
  </HeadingPairs>
  <TitlesOfParts>
    <vt:vector size="65" baseType="lpstr">
      <vt:lpstr>BIZ UDPゴシック</vt:lpstr>
      <vt:lpstr>HGP創英角ｺﾞｼｯｸUB</vt:lpstr>
      <vt:lpstr>Meiryo UI</vt:lpstr>
      <vt:lpstr>MS UI Gothic</vt:lpstr>
      <vt:lpstr>ヒラギノ角ゴ Pro W6</vt:lpstr>
      <vt:lpstr>ヒラギノ丸ゴ Pro W4</vt:lpstr>
      <vt:lpstr>メイリオ</vt:lpstr>
      <vt:lpstr>游ゴシック</vt:lpstr>
      <vt:lpstr>游ゴシック Light</vt:lpstr>
      <vt:lpstr>Arial</vt:lpstr>
      <vt:lpstr>Calibri</vt:lpstr>
      <vt:lpstr>Courier New</vt:lpstr>
      <vt:lpstr>Symbol</vt:lpstr>
      <vt:lpstr>ホワイト</vt:lpstr>
      <vt:lpstr>デザインの設定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高橋 みのり</dc:creator>
  <cp:lastModifiedBy>久保 有希</cp:lastModifiedBy>
  <cp:revision>224</cp:revision>
  <cp:lastPrinted>2020-09-09T03:57:17Z</cp:lastPrinted>
  <dcterms:created xsi:type="dcterms:W3CDTF">2017-02-17T04:49:29Z</dcterms:created>
  <dcterms:modified xsi:type="dcterms:W3CDTF">2025-03-21T01:30:25Z</dcterms:modified>
</cp:coreProperties>
</file>