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60" r:id="rId4"/>
    <p:sldId id="460" r:id="rId5"/>
    <p:sldId id="264" r:id="rId6"/>
    <p:sldId id="413" r:id="rId7"/>
    <p:sldId id="314" r:id="rId8"/>
    <p:sldId id="315" r:id="rId9"/>
    <p:sldId id="316" r:id="rId10"/>
    <p:sldId id="317" r:id="rId11"/>
    <p:sldId id="418" r:id="rId12"/>
    <p:sldId id="420" r:id="rId13"/>
    <p:sldId id="421" r:id="rId14"/>
    <p:sldId id="470" r:id="rId15"/>
    <p:sldId id="290" r:id="rId16"/>
    <p:sldId id="265" r:id="rId17"/>
    <p:sldId id="336" r:id="rId18"/>
    <p:sldId id="337" r:id="rId19"/>
    <p:sldId id="340" r:id="rId20"/>
    <p:sldId id="466" r:id="rId21"/>
    <p:sldId id="399" r:id="rId22"/>
    <p:sldId id="270" r:id="rId23"/>
    <p:sldId id="467" r:id="rId24"/>
    <p:sldId id="422" r:id="rId25"/>
    <p:sldId id="468" r:id="rId26"/>
    <p:sldId id="469" r:id="rId27"/>
    <p:sldId id="403" r:id="rId28"/>
    <p:sldId id="425" r:id="rId29"/>
    <p:sldId id="294" r:id="rId30"/>
    <p:sldId id="444" r:id="rId31"/>
    <p:sldId id="445" r:id="rId32"/>
    <p:sldId id="453" r:id="rId33"/>
    <p:sldId id="346" r:id="rId34"/>
    <p:sldId id="342" r:id="rId35"/>
    <p:sldId id="463" r:id="rId36"/>
    <p:sldId id="345" r:id="rId37"/>
    <p:sldId id="447" r:id="rId38"/>
    <p:sldId id="462" r:id="rId39"/>
  </p:sldIdLst>
  <p:sldSz cx="9144000" cy="6858000" type="screen4x3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uhou-note004" initials="j" lastIdx="1" clrIdx="0">
    <p:extLst>
      <p:ext uri="{19B8F6BF-5375-455C-9EA6-DF929625EA0E}">
        <p15:presenceInfo xmlns:p15="http://schemas.microsoft.com/office/powerpoint/2012/main" userId="jouhou-note0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17375E"/>
    <a:srgbClr val="C0504D"/>
    <a:srgbClr val="558ED5"/>
    <a:srgbClr val="4C5A6A"/>
    <a:srgbClr val="E46C0A"/>
    <a:srgbClr val="424C59"/>
    <a:srgbClr val="BFBFBF"/>
    <a:srgbClr val="E1F3F8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74070" autoAdjust="0"/>
  </p:normalViewPr>
  <p:slideViewPr>
    <p:cSldViewPr snapToGrid="0" snapToObjects="1">
      <p:cViewPr varScale="1">
        <p:scale>
          <a:sx n="71" d="100"/>
          <a:sy n="71" d="100"/>
        </p:scale>
        <p:origin x="7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1184"/>
    </p:cViewPr>
  </p:sorterViewPr>
  <p:notesViewPr>
    <p:cSldViewPr snapToGrid="0" snapToObjects="1">
      <p:cViewPr varScale="1">
        <p:scale>
          <a:sx n="78" d="100"/>
          <a:sy n="78" d="100"/>
        </p:scale>
        <p:origin x="40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lifesecurity/1224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e-stat.go.jp/stat-search/files?page=1&amp;layout=datalist&amp;toukei=00130002&amp;tstat=000001032793&amp;cycle=7&amp;year=20230&amp;month=0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lifesecurity/1213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mhlw.go.jp/toukei/saikin/hw/iryosd/22/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po.or.jp/report/publish/gyokai/0003.html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li.or.jp/lifeplan/lifesecurity/8808.html" TargetMode="External"/><Relationship Id="rId3" Type="http://schemas.openxmlformats.org/officeDocument/2006/relationships/hyperlink" Target="https://www.jili.or.jp/lifeplan/lifesecurity/1041.html" TargetMode="External"/><Relationship Id="rId7" Type="http://schemas.openxmlformats.org/officeDocument/2006/relationships/hyperlink" Target="https://www.jili.or.jp/lifeplan/lifesecurity/8789.html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security/1134.html" TargetMode="External"/><Relationship Id="rId5" Type="http://schemas.openxmlformats.org/officeDocument/2006/relationships/hyperlink" Target="https://www.jili.or.jp/lifeplan/lifesecurity/8455.html" TargetMode="External"/><Relationship Id="rId4" Type="http://schemas.openxmlformats.org/officeDocument/2006/relationships/hyperlink" Target="https://www.jili.or.jp/lifeplan/lifesecurity/8755.html" TargetMode="External"/><Relationship Id="rId9" Type="http://schemas.openxmlformats.org/officeDocument/2006/relationships/hyperlink" Target="https://www.jili.or.jp/lifeplan/lifesecurity/1110.html" TargetMode="Externa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houseeconomy/846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jili.or.jp/research/report/zenkokujittai.html" TargetMode="Externa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knows_learns/kind/index.html#anchor-mai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ili.or.jp/lifeplan/lifeevent/771.html" TargetMode="External"/><Relationship Id="rId13" Type="http://schemas.openxmlformats.org/officeDocument/2006/relationships/hyperlink" Target="https://www.jhf.go.jp/about/research/loan_flat35.html" TargetMode="External"/><Relationship Id="rId3" Type="http://schemas.openxmlformats.org/officeDocument/2006/relationships/hyperlink" Target="https://www.jili.or.jp/lifeplan/lifeevent/810.html" TargetMode="External"/><Relationship Id="rId7" Type="http://schemas.openxmlformats.org/officeDocument/2006/relationships/hyperlink" Target="https://www.jili.or.jp/lifeplan/lifeevent/788.html" TargetMode="External"/><Relationship Id="rId12" Type="http://schemas.openxmlformats.org/officeDocument/2006/relationships/hyperlink" Target="https://www.mext.go.jp/a_menu/koutou/shinkou/mext_02654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ili.or.jp/lifeplan/lifeevent/790.html" TargetMode="External"/><Relationship Id="rId11" Type="http://schemas.openxmlformats.org/officeDocument/2006/relationships/hyperlink" Target="https://www.mext.go.jp/b_menu/toukei/chousa03/gakushuuhi/1268091.htm" TargetMode="External"/><Relationship Id="rId5" Type="http://schemas.openxmlformats.org/officeDocument/2006/relationships/hyperlink" Target="https://www.jili.or.jp/lifeplan/lifeevent/791.html" TargetMode="External"/><Relationship Id="rId10" Type="http://schemas.openxmlformats.org/officeDocument/2006/relationships/hyperlink" Target="https://souken.zexy.net/research_news/trend.html" TargetMode="External"/><Relationship Id="rId4" Type="http://schemas.openxmlformats.org/officeDocument/2006/relationships/hyperlink" Target="https://www.jili.or.jp/lifeplan/lifeevent/714.html" TargetMode="External"/><Relationship Id="rId9" Type="http://schemas.openxmlformats.org/officeDocument/2006/relationships/hyperlink" Target="https://www.jili.or.jp/lifeplan/lifeevent/764.html" TargetMode="Externa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li.or.jp/lifeplan/whole_information/580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388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324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7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011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390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533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630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85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交通事故や災害で亡くなる人はどれくらいいる？｜リスクに備えるための生活設計｜ひと目でわかる生活設計情報｜公益財団法人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4"/>
              </a:rPr>
              <a:t>道路の交通に関する統計 交通事故死者数について 年次 </a:t>
            </a:r>
            <a:r>
              <a:rPr lang="en-US" altLang="ja-JP" dirty="0">
                <a:hlinkClick r:id="rId4"/>
              </a:rPr>
              <a:t>2023</a:t>
            </a:r>
            <a:r>
              <a:rPr lang="ja-JP" altLang="en-US" dirty="0">
                <a:hlinkClick r:id="rId4"/>
              </a:rPr>
              <a:t>年 </a:t>
            </a:r>
            <a:r>
              <a:rPr lang="en-US" altLang="ja-JP" dirty="0">
                <a:hlinkClick r:id="rId4"/>
              </a:rPr>
              <a:t>| </a:t>
            </a:r>
            <a:r>
              <a:rPr lang="ja-JP" altLang="en-US" dirty="0">
                <a:hlinkClick r:id="rId4"/>
              </a:rPr>
              <a:t>ファイル </a:t>
            </a:r>
            <a:r>
              <a:rPr lang="en-US" altLang="ja-JP" dirty="0">
                <a:hlinkClick r:id="rId4"/>
              </a:rPr>
              <a:t>| </a:t>
            </a:r>
            <a:r>
              <a:rPr lang="ja-JP" altLang="en-US" dirty="0">
                <a:hlinkClick r:id="rId4"/>
              </a:rPr>
              <a:t>統計データを探す </a:t>
            </a:r>
            <a:r>
              <a:rPr lang="en-US" altLang="ja-JP" dirty="0">
                <a:hlinkClick r:id="rId4"/>
              </a:rPr>
              <a:t>| </a:t>
            </a:r>
            <a:r>
              <a:rPr lang="ja-JP" altLang="en-US" dirty="0">
                <a:hlinkClick r:id="rId4"/>
              </a:rPr>
              <a:t>政府統計の総合窓口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60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どのくらいの人が病気やケガで入院しているの？｜リスクに備えるための生活設計｜ひと目でわかる生活設計情報｜公益財団法人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4"/>
              </a:rPr>
              <a:t>令和４（</a:t>
            </a:r>
            <a:r>
              <a:rPr lang="en-US" altLang="ja-JP" dirty="0">
                <a:hlinkClick r:id="rId4"/>
              </a:rPr>
              <a:t>2022</a:t>
            </a:r>
            <a:r>
              <a:rPr lang="ja-JP" altLang="en-US" dirty="0">
                <a:hlinkClick r:id="rId4"/>
              </a:rPr>
              <a:t>）年医療施設（動態）調査・病院報告の概況｜厚生労働省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054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日本の損害保険－ファクトブック｜日本損害保険協会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389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50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934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21187"/>
            <a:ext cx="5445760" cy="4943318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公的な遺族年金の仕組みについて知りたい｜リスクに備えるための生活設計｜ひと目でわかる生活設計情報｜公益財団法人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働けなくなったときなどの公的保障（傷病手当金、障害年金）について知りたい｜リスクに備えるための生活設計｜ひと目でわかる生活設計情報｜公益財団法人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高額療養費制度について知りたい｜リスクに備えるための生活設計｜ひと目でわかる生活設計情報｜公益財団法人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6"/>
              </a:rPr>
              <a:t>公的年金はいくらくらい受け取れる？｜リスクに備えるための生活設計｜ひと目でわかる生活設計情報｜公益財団法人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7"/>
              </a:rPr>
              <a:t>公的年金の将来の年金額を知りたいときは？｜リスクに備えるための生活設計｜ひと目でわかる生活設計情報｜公益財団法人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8"/>
              </a:rPr>
              <a:t>公的介護保険への加入はいつから？　保険料はどのように負担する？｜リスクに備えるための生活設計｜ひと目でわかる生活設計情報｜公益財団法人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9"/>
              </a:rPr>
              <a:t>公的介護保険で受けられるサービスの内容は？｜リスクに備えるための生活設計｜ひと目でわかる生活設計情報｜公益財団法人　生命保険文化センター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240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6221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6075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388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028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8330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774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en-US" altLang="ja-JP" dirty="0">
                <a:hlinkClick r:id="rId3"/>
              </a:rPr>
              <a:t>1</a:t>
            </a:r>
            <a:r>
              <a:rPr lang="ja-JP" altLang="en-US" dirty="0">
                <a:hlinkClick r:id="rId3"/>
              </a:rPr>
              <a:t>世帯あたり何件くらいの生命保険に加入している？｜生活基盤の安定を図る生活設計｜ひと目でわかる生活設計情報｜公益財団法人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4"/>
              </a:rPr>
              <a:t>生命保険に関する全国実態調査｜調査活動｜公益財団法人　生命保険文化センター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2841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生命保険の種類（主契約・特約・その他）｜生命保険を知る・学ぶ｜公益財団法人　生命保険文化センター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54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21186"/>
            <a:ext cx="5445760" cy="4985521"/>
          </a:xfrm>
        </p:spPr>
        <p:txBody>
          <a:bodyPr>
            <a:normAutofit fontScale="92500" lnSpcReduction="2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結婚にかかる費用はどれくらい？｜ライフイベントから見る生活設計｜ひと目でわかる生活設計情報｜公益財団法人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4"/>
              </a:rPr>
              <a:t>住宅の平均購入価格はいくらくらい？｜ライフイベントから見る生活設計｜ひと目でわかる生活設計情報｜公益財団法人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5"/>
              </a:rPr>
              <a:t>小学生にかかる教育費はどれくらい？｜ライフイベントから見る生活設計｜ひと目でわかる生活設計情報｜公益財団法人　生命保険文化センター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6"/>
              </a:rPr>
              <a:t>中学生にかかる教育費はどれくらい？｜ライフイベントから見る生活設計｜ひと目でわかる生活設計情報｜公益財団法人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7"/>
              </a:rPr>
              <a:t>高校生にかかる教育費はどれくらい？｜ライフイベントから見る生活設計｜ひと目でわかる生活設計情報｜公益財団法人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8"/>
              </a:rPr>
              <a:t>大学生にかかる教育費はどれくらい？｜ライフイベントから見る生活設計｜ひと目でわかる生活設計情報｜公益財団法人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9"/>
              </a:rPr>
              <a:t>大学受験から入学までにかかる費用はどれくらい？｜ライフイベントから見る生活設計｜ひと目でわかる生活設計情報｜公益財団法人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出典元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10"/>
              </a:rPr>
              <a:t>結婚・結婚式｜マーケットを読む・調査データ｜リクルート　ブライダル総研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11"/>
              </a:rPr>
              <a:t>子供の学習費調査：文部科学省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>
                <a:hlinkClick r:id="rId12"/>
              </a:rPr>
              <a:t>私立大学等の入学者に係る学生納付金等調査結果について：文部科学省</a:t>
            </a:r>
            <a:endParaRPr lang="en-US" altLang="ja-JP" dirty="0"/>
          </a:p>
          <a:p>
            <a:endParaRPr kumimoji="1" lang="en-US" altLang="ja-JP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hlinkClick r:id="rId13"/>
              </a:rPr>
              <a:t>フラット</a:t>
            </a:r>
            <a:r>
              <a:rPr lang="en-US" altLang="ja-JP" dirty="0">
                <a:hlinkClick r:id="rId13"/>
              </a:rPr>
              <a:t>35</a:t>
            </a:r>
            <a:r>
              <a:rPr lang="ja-JP" altLang="en-US" dirty="0">
                <a:hlinkClick r:id="rId13"/>
              </a:rPr>
              <a:t>利用者調査：住宅金融支援機構（旧住宅金融公庫）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923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078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7133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0681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890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3022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6474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83563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69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171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※</a:t>
            </a:r>
            <a:r>
              <a:rPr kumimoji="1" lang="ja-JP" altLang="en-US" dirty="0"/>
              <a:t>タブの「表示」→「プレゼンテーションの表示」→「ノート」をクリックしていただくと、ハイパーリンクから当該サイトに遷移します。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参考情報</a:t>
            </a:r>
            <a:r>
              <a:rPr kumimoji="1" lang="en-US" altLang="ja-JP" dirty="0"/>
              <a:t>】</a:t>
            </a:r>
          </a:p>
          <a:p>
            <a:r>
              <a:rPr lang="ja-JP" altLang="en-US" dirty="0">
                <a:hlinkClick r:id="rId3"/>
              </a:rPr>
              <a:t>「生活設計」って何？｜ひと目でわかる生活設計情報｜公益財団法人　生命保険文化センター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443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389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981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39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034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55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F1362-4CCB-4CB2-847C-4CB162C42F1E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27675-5C19-40B0-A838-5A1CF65F15F4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E08-70BE-46C1-AD31-BF27F614F4AA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F14D-CC65-44B0-A463-BCA95FE901B0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010400" y="6487925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0BCD-D682-4791-8F5C-602BEE25D77A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7B76553B-32E2-D644-9CD0-56FDA882EB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752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B2D2-F1C0-46A5-9095-963640292769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6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3B73E-E207-48B4-91D4-DD602FC56617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35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86485-821A-4BEE-80FC-049CC0631B64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83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04CE8-B2FD-4C04-8344-2C3911FFFF49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50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4385-815A-42C5-AD2A-6C6FB9541FE8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0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53EE-3B93-41C9-AD8E-309EBE4ED0D4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4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5680-8639-4344-831F-23622A18483F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6553B-32E2-D644-9CD0-56FDA882E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4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2.png"/><Relationship Id="rId5" Type="http://schemas.openxmlformats.org/officeDocument/2006/relationships/image" Target="../media/image32.png"/><Relationship Id="rId10" Type="http://schemas.openxmlformats.org/officeDocument/2006/relationships/image" Target="../media/image51.png"/><Relationship Id="rId4" Type="http://schemas.openxmlformats.org/officeDocument/2006/relationships/image" Target="../media/image47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フレーム 8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81800" y="431371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98120" y="1925032"/>
            <a:ext cx="858002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ts val="3400"/>
              </a:lnSpc>
              <a:spcBef>
                <a:spcPct val="50000"/>
              </a:spcBef>
              <a:buFontTx/>
              <a:buNone/>
              <a:defRPr/>
            </a:pPr>
            <a:r>
              <a:rPr lang="ja-JP" altLang="en-US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リスクに備える</a:t>
            </a:r>
            <a:endParaRPr lang="ja-JP" altLang="en-US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66815" y="3502489"/>
            <a:ext cx="4340888" cy="17361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1.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将来について考えてみよう</a:t>
            </a: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2.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リスクって何？</a:t>
            </a:r>
            <a:endParaRPr lang="en-US" altLang="ja-JP" sz="24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</a:t>
            </a:r>
            <a:r>
              <a:rPr kumimoji="1"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民間保険って何</a:t>
            </a: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</a:p>
          <a:p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4</a:t>
            </a:r>
            <a:r>
              <a:rPr kumimoji="1" lang="en-US" altLang="ja-JP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まとめ</a:t>
            </a:r>
            <a:endParaRPr lang="en-US" altLang="ja-JP" sz="24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359951" y="3043740"/>
            <a:ext cx="4340888" cy="458749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68956" y="2888948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本日の授業内容</a:t>
            </a:r>
            <a:endParaRPr lang="en-US" altLang="ja-JP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65" y="5808208"/>
            <a:ext cx="3725603" cy="28147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F38CFF-046B-D0E7-2FFD-E24D06E9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EC4A814-DD44-B636-DE78-F606DDC7D65A}"/>
              </a:ext>
            </a:extLst>
          </p:cNvPr>
          <p:cNvSpPr/>
          <p:nvPr/>
        </p:nvSpPr>
        <p:spPr>
          <a:xfrm>
            <a:off x="3913112" y="1323068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349F2EC-832B-B300-42F4-4D1A3F0AD724}"/>
              </a:ext>
            </a:extLst>
          </p:cNvPr>
          <p:cNvSpPr/>
          <p:nvPr/>
        </p:nvSpPr>
        <p:spPr>
          <a:xfrm>
            <a:off x="3335265" y="2751216"/>
            <a:ext cx="89516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ほんじつ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E499DE9-C187-FE58-6AE6-5555A603B6F0}"/>
              </a:ext>
            </a:extLst>
          </p:cNvPr>
          <p:cNvSpPr/>
          <p:nvPr/>
        </p:nvSpPr>
        <p:spPr>
          <a:xfrm>
            <a:off x="3721892" y="2768093"/>
            <a:ext cx="2589824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じゅぎょうないよう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6C8D480-5A01-9F8B-EA0A-C9DB9EBB7497}"/>
              </a:ext>
            </a:extLst>
          </p:cNvPr>
          <p:cNvSpPr/>
          <p:nvPr/>
        </p:nvSpPr>
        <p:spPr>
          <a:xfrm>
            <a:off x="2618858" y="3422879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67C4ABF-5389-8FEB-751C-18584EE341AE}"/>
              </a:ext>
            </a:extLst>
          </p:cNvPr>
          <p:cNvSpPr/>
          <p:nvPr/>
        </p:nvSpPr>
        <p:spPr>
          <a:xfrm>
            <a:off x="4051671" y="3433247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BBEE95A-A419-DEF4-E2B7-DC7B915C6E00}"/>
              </a:ext>
            </a:extLst>
          </p:cNvPr>
          <p:cNvSpPr/>
          <p:nvPr/>
        </p:nvSpPr>
        <p:spPr>
          <a:xfrm>
            <a:off x="3583991" y="3810500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F597CBE-1045-B215-22F1-2951BCD558A6}"/>
              </a:ext>
            </a:extLst>
          </p:cNvPr>
          <p:cNvSpPr/>
          <p:nvPr/>
        </p:nvSpPr>
        <p:spPr>
          <a:xfrm>
            <a:off x="2901550" y="4192976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9009AF4-EA0F-866F-CA1B-F4E934B7B573}"/>
              </a:ext>
            </a:extLst>
          </p:cNvPr>
          <p:cNvSpPr/>
          <p:nvPr/>
        </p:nvSpPr>
        <p:spPr>
          <a:xfrm>
            <a:off x="4088219" y="4180214"/>
            <a:ext cx="143281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5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0522FB5-A334-48D4-95ED-50F34E602A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/>
          <a:stretch/>
        </p:blipFill>
        <p:spPr>
          <a:xfrm>
            <a:off x="0" y="0"/>
            <a:ext cx="9119941" cy="58714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BF120C5-C234-4821-AD18-05A2DD19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2805763"/>
            <a:ext cx="6027490" cy="4052237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5A8EA2EF-AADC-5B6B-B429-E1F021705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67385"/>
      </p:ext>
    </p:extLst>
  </p:cSld>
  <p:clrMapOvr>
    <a:masterClrMapping/>
  </p:clrMapOvr>
  <p:transition advTm="4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42000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1.85185E-6 L -1.4698 0.03935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9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77CF18-1FB5-418B-8309-384F3C79D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/>
          <a:stretch/>
        </p:blipFill>
        <p:spPr>
          <a:xfrm>
            <a:off x="-236943" y="-104776"/>
            <a:ext cx="9914676" cy="69627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8664D0-4C4D-48CB-8EE6-0B75082A1B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72" y="182833"/>
            <a:ext cx="4052131" cy="182704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1AD43EE-EAF2-49DC-A07E-7018FADB716B}"/>
              </a:ext>
            </a:extLst>
          </p:cNvPr>
          <p:cNvSpPr/>
          <p:nvPr/>
        </p:nvSpPr>
        <p:spPr>
          <a:xfrm rot="21220604">
            <a:off x="4382410" y="466327"/>
            <a:ext cx="3851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b="1" dirty="0"/>
              <a:t>これは</a:t>
            </a:r>
            <a:r>
              <a:rPr kumimoji="1" lang="en-US" altLang="ja-JP" sz="3200" b="1" dirty="0"/>
              <a:t>…</a:t>
            </a:r>
          </a:p>
          <a:p>
            <a:r>
              <a:rPr kumimoji="1" lang="ja-JP" altLang="en-US" sz="3200" b="1" dirty="0"/>
              <a:t>手術が必要ですねぇ</a:t>
            </a:r>
            <a:endParaRPr lang="ja-JP" altLang="en-US" sz="3200" dirty="0"/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B1C16B7-93DE-2718-A518-FBFF6258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235E743-215D-C6E7-EA99-1E1BC953296B}"/>
              </a:ext>
            </a:extLst>
          </p:cNvPr>
          <p:cNvGrpSpPr/>
          <p:nvPr/>
        </p:nvGrpSpPr>
        <p:grpSpPr>
          <a:xfrm>
            <a:off x="4165367" y="798886"/>
            <a:ext cx="2676888" cy="511906"/>
            <a:chOff x="4165367" y="798886"/>
            <a:chExt cx="2676888" cy="51190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4CAE07ED-FBEE-E8DE-2570-1E264C30281B}"/>
                </a:ext>
              </a:extLst>
            </p:cNvPr>
            <p:cNvSpPr/>
            <p:nvPr/>
          </p:nvSpPr>
          <p:spPr>
            <a:xfrm rot="21186907">
              <a:off x="4165367" y="949027"/>
              <a:ext cx="146266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しゅじゅつ</a:t>
              </a:r>
              <a:endPara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90A265D4-10C8-E2C9-1746-ED4E586573CD}"/>
                </a:ext>
              </a:extLst>
            </p:cNvPr>
            <p:cNvSpPr/>
            <p:nvPr/>
          </p:nvSpPr>
          <p:spPr>
            <a:xfrm rot="21186907">
              <a:off x="5379595" y="798886"/>
              <a:ext cx="146266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lang="en-US" altLang="ja-JP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5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031" y="30760"/>
            <a:ext cx="816556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①必要となるお金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(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事例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)</a:t>
            </a: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115979" y="3530428"/>
            <a:ext cx="4751976" cy="1436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図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15" y="5224893"/>
            <a:ext cx="4265744" cy="1606065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-253494" y="773934"/>
            <a:ext cx="94158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★足の骨折で手術が必要となり、</a:t>
            </a:r>
            <a:r>
              <a:rPr lang="en-US" altLang="ja-JP" sz="3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3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日間入院した事例</a:t>
            </a:r>
            <a:endParaRPr lang="en-US" altLang="ja-JP" sz="30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5298C52-6535-4E28-B995-5861313D7E4D}"/>
              </a:ext>
            </a:extLst>
          </p:cNvPr>
          <p:cNvGrpSpPr/>
          <p:nvPr/>
        </p:nvGrpSpPr>
        <p:grpSpPr>
          <a:xfrm>
            <a:off x="205065" y="1283970"/>
            <a:ext cx="8624571" cy="5391467"/>
            <a:chOff x="205065" y="1283970"/>
            <a:chExt cx="8624571" cy="5391467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C5D1F213-FDA2-448C-8F30-C08D2FB8BB91}"/>
                </a:ext>
              </a:extLst>
            </p:cNvPr>
            <p:cNvGrpSpPr/>
            <p:nvPr/>
          </p:nvGrpSpPr>
          <p:grpSpPr>
            <a:xfrm>
              <a:off x="205065" y="1283970"/>
              <a:ext cx="8624571" cy="5391467"/>
              <a:chOff x="205065" y="1283970"/>
              <a:chExt cx="8624571" cy="5391467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9B5B7FDD-9A6B-4C1A-9381-69CEA3011624}"/>
                  </a:ext>
                </a:extLst>
              </p:cNvPr>
              <p:cNvGrpSpPr/>
              <p:nvPr/>
            </p:nvGrpSpPr>
            <p:grpSpPr>
              <a:xfrm>
                <a:off x="445032" y="1283970"/>
                <a:ext cx="8384604" cy="3857153"/>
                <a:chOff x="445032" y="1254906"/>
                <a:chExt cx="8384604" cy="3857153"/>
              </a:xfrm>
            </p:grpSpPr>
            <p:sp>
              <p:nvSpPr>
                <p:cNvPr id="3" name="角丸四角形 2"/>
                <p:cNvSpPr/>
                <p:nvPr/>
              </p:nvSpPr>
              <p:spPr>
                <a:xfrm>
                  <a:off x="445032" y="1549986"/>
                  <a:ext cx="8384604" cy="3562073"/>
                </a:xfrm>
                <a:prstGeom prst="roundRect">
                  <a:avLst>
                    <a:gd name="adj" fmla="val 7759"/>
                  </a:avLst>
                </a:prstGeom>
                <a:solidFill>
                  <a:srgbClr val="FFCCCC"/>
                </a:solidFill>
                <a:ln w="31750">
                  <a:solidFill>
                    <a:srgbClr val="FF7C8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楕円 3"/>
                <p:cNvSpPr/>
                <p:nvPr/>
              </p:nvSpPr>
              <p:spPr>
                <a:xfrm>
                  <a:off x="783092" y="1254906"/>
                  <a:ext cx="931403" cy="868578"/>
                </a:xfrm>
                <a:prstGeom prst="ellipse">
                  <a:avLst/>
                </a:prstGeom>
                <a:solidFill>
                  <a:srgbClr val="FF7C80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440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－</a:t>
                  </a:r>
                  <a:endParaRPr kumimoji="1" lang="ja-JP" altLang="en-US" sz="4400" b="1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1909702" y="1615653"/>
                  <a:ext cx="613810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6000" b="1" dirty="0">
                      <a:solidFill>
                        <a:srgbClr val="FF505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①必要</a:t>
                  </a:r>
                  <a:r>
                    <a:rPr kumimoji="1" lang="ja-JP" altLang="en-US" sz="6000" b="1" dirty="0">
                      <a:solidFill>
                        <a:srgbClr val="FF505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となるお金</a:t>
                  </a:r>
                </a:p>
              </p:txBody>
            </p:sp>
            <p:sp>
              <p:nvSpPr>
                <p:cNvPr id="16" name="角丸四角形 15"/>
                <p:cNvSpPr/>
                <p:nvPr/>
              </p:nvSpPr>
              <p:spPr>
                <a:xfrm>
                  <a:off x="908291" y="2693651"/>
                  <a:ext cx="7460759" cy="2138394"/>
                </a:xfrm>
                <a:prstGeom prst="roundRect">
                  <a:avLst>
                    <a:gd name="adj" fmla="val 7759"/>
                  </a:avLst>
                </a:prstGeom>
                <a:solidFill>
                  <a:srgbClr val="FF7C80"/>
                </a:solidFill>
                <a:ln w="31750">
                  <a:solidFill>
                    <a:srgbClr val="FF7C8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1714495" y="2818968"/>
                <a:ext cx="5848349" cy="1951319"/>
                <a:chOff x="2090266" y="2828309"/>
                <a:chExt cx="4904000" cy="1951319"/>
              </a:xfrm>
            </p:grpSpPr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2090266" y="2828311"/>
                  <a:ext cx="2919126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かかった医療費</a:t>
                  </a:r>
                  <a:endParaRPr kumimoji="1" lang="en-US" altLang="ja-JP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  <a:endParaRPr kumimoji="1" lang="ja-JP" altLang="en-US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4762958" y="2828309"/>
                  <a:ext cx="223130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kumimoji="1"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約</a:t>
                  </a:r>
                  <a:r>
                    <a:rPr kumimoji="1" lang="en-US" altLang="ja-JP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180</a:t>
                  </a:r>
                  <a:r>
                    <a:rPr kumimoji="1"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万円</a:t>
                  </a:r>
                  <a:endParaRPr kumimoji="1" lang="en-US" altLang="ja-JP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r"/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約</a:t>
                  </a:r>
                  <a:r>
                    <a:rPr lang="en-US" altLang="ja-JP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8</a:t>
                  </a:r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万円</a:t>
                  </a:r>
                  <a:endParaRPr kumimoji="1" lang="ja-JP" altLang="en-US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2090266" y="4133297"/>
                  <a:ext cx="29191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6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合計</a:t>
                  </a: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4762958" y="4133296"/>
                  <a:ext cx="22179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kumimoji="1" lang="ja-JP" altLang="en-US" sz="3600" b="1" u="sng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約</a:t>
                  </a:r>
                  <a:r>
                    <a:rPr kumimoji="1" lang="en-US" altLang="ja-JP" sz="3600" b="1" u="sng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188</a:t>
                  </a:r>
                  <a:r>
                    <a:rPr lang="ja-JP" altLang="en-US" sz="3600" b="1" u="sng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万円</a:t>
                  </a:r>
                  <a:endParaRPr kumimoji="1" lang="ja-JP" altLang="en-US" sz="3600" b="1" u="sng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48" name="テキスト ボックス 47"/>
              <p:cNvSpPr txBox="1"/>
              <p:nvPr/>
            </p:nvSpPr>
            <p:spPr>
              <a:xfrm>
                <a:off x="205065" y="5475108"/>
                <a:ext cx="39653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17375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</a:t>
                </a:r>
                <a:r>
                  <a:rPr lang="ja-JP" altLang="en-US" sz="2400" dirty="0">
                    <a:solidFill>
                      <a:srgbClr val="17375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その他・・・入院中の衣類・日用品やお見舞いに来た家族の交通費・食費等</a:t>
                </a:r>
                <a:endParaRPr lang="en-US" altLang="ja-JP" sz="24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3561347" y="5157933"/>
                <a:ext cx="526828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生命保険文化センター「医療保障ガイド」</a:t>
                </a: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(2022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年</a:t>
                </a: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10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月改訂版</a:t>
                </a: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をもとに作成</a:t>
                </a:r>
                <a:endPara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EED98C7C-80C2-4B91-9A37-1AC965C6C7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9396" y="4033132"/>
              <a:ext cx="6279204" cy="3912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0BAEA1A-4757-4470-A169-E4894A00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2C1FA2D-A284-ECD0-26E1-49803183A77F}"/>
              </a:ext>
            </a:extLst>
          </p:cNvPr>
          <p:cNvSpPr/>
          <p:nvPr/>
        </p:nvSpPr>
        <p:spPr>
          <a:xfrm>
            <a:off x="1001422" y="-38994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D053B14-7502-8076-030D-9339C5594A4D}"/>
              </a:ext>
            </a:extLst>
          </p:cNvPr>
          <p:cNvSpPr/>
          <p:nvPr/>
        </p:nvSpPr>
        <p:spPr>
          <a:xfrm>
            <a:off x="3055905" y="-30321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4C7C8A8E-0533-9641-A9E4-4CAA98BC9892}"/>
              </a:ext>
            </a:extLst>
          </p:cNvPr>
          <p:cNvSpPr/>
          <p:nvPr/>
        </p:nvSpPr>
        <p:spPr>
          <a:xfrm>
            <a:off x="3825374" y="-29067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じれい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BD9C684-B4AA-F1F6-0665-86E87F3BCB81}"/>
              </a:ext>
            </a:extLst>
          </p:cNvPr>
          <p:cNvSpPr/>
          <p:nvPr/>
        </p:nvSpPr>
        <p:spPr>
          <a:xfrm>
            <a:off x="487535" y="598400"/>
            <a:ext cx="5138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あし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E54658B-2F8D-F1C7-4DAA-7AAB34C71543}"/>
              </a:ext>
            </a:extLst>
          </p:cNvPr>
          <p:cNvSpPr/>
          <p:nvPr/>
        </p:nvSpPr>
        <p:spPr>
          <a:xfrm>
            <a:off x="1303707" y="598400"/>
            <a:ext cx="87329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こっせつ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1F0BDD0-1E8B-2687-1B45-84246B7676A2}"/>
              </a:ext>
            </a:extLst>
          </p:cNvPr>
          <p:cNvSpPr/>
          <p:nvPr/>
        </p:nvSpPr>
        <p:spPr>
          <a:xfrm>
            <a:off x="2358164" y="598400"/>
            <a:ext cx="87329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しゅじゅつ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8CC1590-ACF8-B956-A831-58B9D86A4EB2}"/>
              </a:ext>
            </a:extLst>
          </p:cNvPr>
          <p:cNvSpPr/>
          <p:nvPr/>
        </p:nvSpPr>
        <p:spPr>
          <a:xfrm>
            <a:off x="3509356" y="598400"/>
            <a:ext cx="87329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3673BE55-4EDE-ECBE-6C23-8AEF947DB799}"/>
              </a:ext>
            </a:extLst>
          </p:cNvPr>
          <p:cNvSpPr/>
          <p:nvPr/>
        </p:nvSpPr>
        <p:spPr>
          <a:xfrm>
            <a:off x="5912543" y="598400"/>
            <a:ext cx="87329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にちかん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34FDF4A-C2C2-53FB-12DE-556C964171C8}"/>
              </a:ext>
            </a:extLst>
          </p:cNvPr>
          <p:cNvSpPr/>
          <p:nvPr/>
        </p:nvSpPr>
        <p:spPr>
          <a:xfrm>
            <a:off x="6651474" y="598400"/>
            <a:ext cx="87329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88ACA4D-4989-093D-03B1-8F271FB9F69D}"/>
              </a:ext>
            </a:extLst>
          </p:cNvPr>
          <p:cNvSpPr/>
          <p:nvPr/>
        </p:nvSpPr>
        <p:spPr>
          <a:xfrm>
            <a:off x="8077200" y="598400"/>
            <a:ext cx="87329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じれい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CCD61BE4-7299-E463-4755-DAB838D3BDA3}"/>
              </a:ext>
            </a:extLst>
          </p:cNvPr>
          <p:cNvGrpSpPr/>
          <p:nvPr/>
        </p:nvGrpSpPr>
        <p:grpSpPr>
          <a:xfrm>
            <a:off x="1930936" y="1499322"/>
            <a:ext cx="5810314" cy="2846578"/>
            <a:chOff x="1930936" y="1499322"/>
            <a:chExt cx="5810314" cy="2846578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A24FAA3E-9E88-DFBC-D075-6868E6372BFF}"/>
                </a:ext>
              </a:extLst>
            </p:cNvPr>
            <p:cNvSpPr/>
            <p:nvPr/>
          </p:nvSpPr>
          <p:spPr>
            <a:xfrm>
              <a:off x="3081456" y="1499322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F80831D9-2759-2B1F-0D5A-BE980E27BB17}"/>
                </a:ext>
              </a:extLst>
            </p:cNvPr>
            <p:cNvSpPr/>
            <p:nvPr/>
          </p:nvSpPr>
          <p:spPr>
            <a:xfrm>
              <a:off x="6867955" y="1499322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BAE1671C-42EE-379D-3051-E4B6BB9D4394}"/>
                </a:ext>
              </a:extLst>
            </p:cNvPr>
            <p:cNvSpPr/>
            <p:nvPr/>
          </p:nvSpPr>
          <p:spPr>
            <a:xfrm>
              <a:off x="3455122" y="2649628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いりょうひ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ED7D7A5F-25B5-5967-2651-F50DA1619500}"/>
                </a:ext>
              </a:extLst>
            </p:cNvPr>
            <p:cNvSpPr/>
            <p:nvPr/>
          </p:nvSpPr>
          <p:spPr>
            <a:xfrm>
              <a:off x="5242909" y="2649628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E6B329AF-0693-A175-190A-5409E36EAD14}"/>
                </a:ext>
              </a:extLst>
            </p:cNvPr>
            <p:cNvSpPr/>
            <p:nvPr/>
          </p:nvSpPr>
          <p:spPr>
            <a:xfrm>
              <a:off x="6689549" y="2649628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5120D031-8DE4-8399-003C-030E0E5153FC}"/>
                </a:ext>
              </a:extLst>
            </p:cNvPr>
            <p:cNvSpPr/>
            <p:nvPr/>
          </p:nvSpPr>
          <p:spPr>
            <a:xfrm>
              <a:off x="6702243" y="3229339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6576362A-5C6E-63E2-81DE-92A866F46420}"/>
                </a:ext>
              </a:extLst>
            </p:cNvPr>
            <p:cNvSpPr/>
            <p:nvPr/>
          </p:nvSpPr>
          <p:spPr>
            <a:xfrm>
              <a:off x="5811771" y="3229339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0F91806E-E319-C51E-FEE8-85B7720F4FAB}"/>
                </a:ext>
              </a:extLst>
            </p:cNvPr>
            <p:cNvSpPr/>
            <p:nvPr/>
          </p:nvSpPr>
          <p:spPr>
            <a:xfrm>
              <a:off x="2619257" y="3229339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920CE535-F1E0-89F8-0F9C-06041C75DB0A}"/>
                </a:ext>
              </a:extLst>
            </p:cNvPr>
            <p:cNvSpPr/>
            <p:nvPr/>
          </p:nvSpPr>
          <p:spPr>
            <a:xfrm>
              <a:off x="5166634" y="3984135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E78C8725-2429-EA6E-4849-EFD7069AF609}"/>
                </a:ext>
              </a:extLst>
            </p:cNvPr>
            <p:cNvSpPr/>
            <p:nvPr/>
          </p:nvSpPr>
          <p:spPr>
            <a:xfrm>
              <a:off x="6693198" y="3984135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57113C28-51E3-BB9D-86F8-DEBBEFE98D82}"/>
                </a:ext>
              </a:extLst>
            </p:cNvPr>
            <p:cNvSpPr/>
            <p:nvPr/>
          </p:nvSpPr>
          <p:spPr>
            <a:xfrm>
              <a:off x="1930936" y="3984135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ごうけい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8B41DE23-26D7-DBA2-0BBB-31B2653783FA}"/>
              </a:ext>
            </a:extLst>
          </p:cNvPr>
          <p:cNvGrpSpPr/>
          <p:nvPr/>
        </p:nvGrpSpPr>
        <p:grpSpPr>
          <a:xfrm>
            <a:off x="224943" y="5299936"/>
            <a:ext cx="4305811" cy="1603223"/>
            <a:chOff x="224943" y="5299936"/>
            <a:chExt cx="4305811" cy="1603223"/>
          </a:xfrm>
        </p:grpSpPr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2EA43E39-78E8-DFF4-DD41-AA7B8EC33F96}"/>
                </a:ext>
              </a:extLst>
            </p:cNvPr>
            <p:cNvSpPr/>
            <p:nvPr/>
          </p:nvSpPr>
          <p:spPr>
            <a:xfrm>
              <a:off x="1044812" y="5299936"/>
              <a:ext cx="5138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DC6B0836-21CF-2671-0D67-846F966B8D7F}"/>
                </a:ext>
              </a:extLst>
            </p:cNvPr>
            <p:cNvSpPr/>
            <p:nvPr/>
          </p:nvSpPr>
          <p:spPr>
            <a:xfrm>
              <a:off x="1633847" y="5321580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にゅういんちゅう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43E0B731-49F9-4510-CFB4-718A80D70640}"/>
                </a:ext>
              </a:extLst>
            </p:cNvPr>
            <p:cNvSpPr/>
            <p:nvPr/>
          </p:nvSpPr>
          <p:spPr>
            <a:xfrm>
              <a:off x="3018125" y="5299936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いるい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5496E142-BF26-65A3-A4D7-986749D4765A}"/>
                </a:ext>
              </a:extLst>
            </p:cNvPr>
            <p:cNvSpPr/>
            <p:nvPr/>
          </p:nvSpPr>
          <p:spPr>
            <a:xfrm>
              <a:off x="3657459" y="5299936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にち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26462542-48E1-9954-7533-233ABC019038}"/>
                </a:ext>
              </a:extLst>
            </p:cNvPr>
            <p:cNvSpPr/>
            <p:nvPr/>
          </p:nvSpPr>
          <p:spPr>
            <a:xfrm>
              <a:off x="224943" y="5720646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ようひん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ABC6ED40-A99A-0575-2983-5FA44F772436}"/>
                </a:ext>
              </a:extLst>
            </p:cNvPr>
            <p:cNvSpPr/>
            <p:nvPr/>
          </p:nvSpPr>
          <p:spPr>
            <a:xfrm>
              <a:off x="1511533" y="5720646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みま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8948ABA3-1D4A-B655-5F50-690CF0490CAC}"/>
                </a:ext>
              </a:extLst>
            </p:cNvPr>
            <p:cNvSpPr/>
            <p:nvPr/>
          </p:nvSpPr>
          <p:spPr>
            <a:xfrm>
              <a:off x="2478001" y="5720646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81C96CF-31B6-22F1-2F02-3584A070A418}"/>
                </a:ext>
              </a:extLst>
            </p:cNvPr>
            <p:cNvSpPr/>
            <p:nvPr/>
          </p:nvSpPr>
          <p:spPr>
            <a:xfrm>
              <a:off x="3089869" y="5720646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かぞく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1D51A345-B108-E503-D505-A9BF30B3AE02}"/>
                </a:ext>
              </a:extLst>
            </p:cNvPr>
            <p:cNvSpPr/>
            <p:nvPr/>
          </p:nvSpPr>
          <p:spPr>
            <a:xfrm>
              <a:off x="375498" y="6498211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こうつうひ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744063DE-F492-D733-4280-5B2A13A48341}"/>
                </a:ext>
              </a:extLst>
            </p:cNvPr>
            <p:cNvSpPr/>
            <p:nvPr/>
          </p:nvSpPr>
          <p:spPr>
            <a:xfrm>
              <a:off x="1335008" y="6455027"/>
              <a:ext cx="1226344" cy="448132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しょくひなど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00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031" y="30760"/>
            <a:ext cx="869896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②入ってくるお金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事例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)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8348" y="4857072"/>
            <a:ext cx="8714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ケガや病気で入院したときには、国などから受けられる公的保障として、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「公的医療保険」</a:t>
            </a:r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があります。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51BDB4-F929-46C3-8B2D-526CC9614D61}"/>
              </a:ext>
            </a:extLst>
          </p:cNvPr>
          <p:cNvGrpSpPr/>
          <p:nvPr/>
        </p:nvGrpSpPr>
        <p:grpSpPr>
          <a:xfrm>
            <a:off x="445031" y="807450"/>
            <a:ext cx="9288488" cy="4398787"/>
            <a:chOff x="342900" y="807450"/>
            <a:chExt cx="9288488" cy="4398787"/>
          </a:xfrm>
        </p:grpSpPr>
        <p:sp>
          <p:nvSpPr>
            <p:cNvPr id="22" name="角丸四角形 21"/>
            <p:cNvSpPr/>
            <p:nvPr/>
          </p:nvSpPr>
          <p:spPr>
            <a:xfrm>
              <a:off x="342900" y="1121128"/>
              <a:ext cx="8420100" cy="3562073"/>
            </a:xfrm>
            <a:prstGeom prst="roundRect">
              <a:avLst>
                <a:gd name="adj" fmla="val 77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/>
            <p:cNvSpPr/>
            <p:nvPr/>
          </p:nvSpPr>
          <p:spPr>
            <a:xfrm>
              <a:off x="592031" y="807450"/>
              <a:ext cx="931403" cy="868578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061174" y="1120857"/>
              <a:ext cx="58428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②入ってくるお金</a:t>
              </a: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895351" y="2178014"/>
              <a:ext cx="7477125" cy="2260635"/>
            </a:xfrm>
            <a:prstGeom prst="roundRect">
              <a:avLst>
                <a:gd name="adj" fmla="val 7759"/>
              </a:avLst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33449" y="2261002"/>
              <a:ext cx="4049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</a:t>
              </a:r>
              <a:endParaRPr lang="en-US" altLang="ja-JP" sz="3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（公的医療保険）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788671" y="2629262"/>
              <a:ext cx="2688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168</a:t>
              </a:r>
              <a:r>
                <a:rPr kumimoji="1"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cxnSp>
          <p:nvCxnSpPr>
            <p:cNvPr id="28" name="直線コネクタ 27"/>
            <p:cNvCxnSpPr>
              <a:cxnSpLocks/>
            </p:cNvCxnSpPr>
            <p:nvPr/>
          </p:nvCxnSpPr>
          <p:spPr>
            <a:xfrm flipV="1">
              <a:off x="1352550" y="3523732"/>
              <a:ext cx="6372225" cy="2328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2115979" y="3654412"/>
              <a:ext cx="2919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合計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755333" y="3658025"/>
              <a:ext cx="2755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3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3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168</a:t>
              </a:r>
              <a:r>
                <a:rPr lang="ja-JP" altLang="en-US" sz="3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ja-JP" altLang="en-US" sz="36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828185" y="4713794"/>
              <a:ext cx="5803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生命保険文化センター「医療保障ガイド」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(2022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月改訂版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をもとに作成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9E2E8CE-546E-4E50-B9A7-125107C3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5EE42D5-E497-0F07-1AC5-261866F216B0}"/>
              </a:ext>
            </a:extLst>
          </p:cNvPr>
          <p:cNvSpPr txBox="1"/>
          <p:nvPr/>
        </p:nvSpPr>
        <p:spPr>
          <a:xfrm>
            <a:off x="369886" y="6525103"/>
            <a:ext cx="7120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実際は健康保険組合などから医療機関に支払われるもので、実際に高額な立替えが必要なわけではありません。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958929D-A377-E22D-5416-49059571C20D}"/>
              </a:ext>
            </a:extLst>
          </p:cNvPr>
          <p:cNvSpPr/>
          <p:nvPr/>
        </p:nvSpPr>
        <p:spPr>
          <a:xfrm>
            <a:off x="2817369" y="-42684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EBAB773-DDFF-07FF-16DF-1386806E5D33}"/>
              </a:ext>
            </a:extLst>
          </p:cNvPr>
          <p:cNvSpPr/>
          <p:nvPr/>
        </p:nvSpPr>
        <p:spPr>
          <a:xfrm>
            <a:off x="3586838" y="-42684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じれい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8E8FF-631A-B51D-68E5-FF4E55C5EE22}"/>
              </a:ext>
            </a:extLst>
          </p:cNvPr>
          <p:cNvSpPr/>
          <p:nvPr/>
        </p:nvSpPr>
        <p:spPr>
          <a:xfrm>
            <a:off x="900510" y="-42684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はい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C0041A67-D342-366C-60E0-8E1CAC2ABEB7}"/>
              </a:ext>
            </a:extLst>
          </p:cNvPr>
          <p:cNvGrpSpPr/>
          <p:nvPr/>
        </p:nvGrpSpPr>
        <p:grpSpPr>
          <a:xfrm>
            <a:off x="2366521" y="1048968"/>
            <a:ext cx="5246072" cy="3416419"/>
            <a:chOff x="2366521" y="1048968"/>
            <a:chExt cx="5246072" cy="3416419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D16C080-9FF1-0371-141A-7B36AEBCBEBA}"/>
                </a:ext>
              </a:extLst>
            </p:cNvPr>
            <p:cNvSpPr/>
            <p:nvPr/>
          </p:nvSpPr>
          <p:spPr>
            <a:xfrm>
              <a:off x="3108662" y="1048968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>
                  <a:solidFill>
                    <a:srgbClr val="17375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はい</a:t>
              </a:r>
              <a:endParaRPr kumimoji="1" lang="ja-JP" altLang="en-US" dirty="0">
                <a:solidFill>
                  <a:srgbClr val="17375E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CB9B49F5-4A80-C2A0-FEAE-F41FE2D136ED}"/>
                </a:ext>
              </a:extLst>
            </p:cNvPr>
            <p:cNvSpPr/>
            <p:nvPr/>
          </p:nvSpPr>
          <p:spPr>
            <a:xfrm>
              <a:off x="6705961" y="1048968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>
                  <a:solidFill>
                    <a:srgbClr val="17375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dirty="0">
                <a:solidFill>
                  <a:srgbClr val="17375E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F0A930F-88F8-60D9-47F4-FBB197AB00E6}"/>
                </a:ext>
              </a:extLst>
            </p:cNvPr>
            <p:cNvSpPr/>
            <p:nvPr/>
          </p:nvSpPr>
          <p:spPr>
            <a:xfrm>
              <a:off x="2501352" y="2135919"/>
              <a:ext cx="1746590" cy="280261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こうてきほしょう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E058DDD-76B0-FC7A-143E-47AD49CB48DB}"/>
                </a:ext>
              </a:extLst>
            </p:cNvPr>
            <p:cNvSpPr/>
            <p:nvPr/>
          </p:nvSpPr>
          <p:spPr>
            <a:xfrm>
              <a:off x="2366521" y="3301896"/>
              <a:ext cx="1746590" cy="280261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こうてきいりょうほけん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BC79C124-E6C0-99C2-A412-932B36634925}"/>
                </a:ext>
              </a:extLst>
            </p:cNvPr>
            <p:cNvSpPr/>
            <p:nvPr/>
          </p:nvSpPr>
          <p:spPr>
            <a:xfrm>
              <a:off x="5259321" y="2489108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D636ED5-AE9A-9551-D793-611149ABB3E2}"/>
                </a:ext>
              </a:extLst>
            </p:cNvPr>
            <p:cNvSpPr/>
            <p:nvPr/>
          </p:nvSpPr>
          <p:spPr>
            <a:xfrm>
              <a:off x="6705961" y="2489108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68236CA3-9112-5EDB-49E8-6DEC73AF2BF1}"/>
                </a:ext>
              </a:extLst>
            </p:cNvPr>
            <p:cNvSpPr/>
            <p:nvPr/>
          </p:nvSpPr>
          <p:spPr>
            <a:xfrm>
              <a:off x="5212734" y="3491836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82F681A-4EBC-DA6D-979A-EAB971E9D281}"/>
                </a:ext>
              </a:extLst>
            </p:cNvPr>
            <p:cNvSpPr/>
            <p:nvPr/>
          </p:nvSpPr>
          <p:spPr>
            <a:xfrm>
              <a:off x="6739298" y="3491836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6AAA538B-30A4-02FE-C465-2680E3D9933F}"/>
                </a:ext>
              </a:extLst>
            </p:cNvPr>
            <p:cNvSpPr/>
            <p:nvPr/>
          </p:nvSpPr>
          <p:spPr>
            <a:xfrm>
              <a:off x="2453989" y="4103622"/>
              <a:ext cx="87329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ごうけい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373A645C-DD2F-CB9E-C799-C99E28606D1A}"/>
              </a:ext>
            </a:extLst>
          </p:cNvPr>
          <p:cNvGrpSpPr/>
          <p:nvPr/>
        </p:nvGrpSpPr>
        <p:grpSpPr>
          <a:xfrm>
            <a:off x="1328318" y="4726994"/>
            <a:ext cx="7644231" cy="1523192"/>
            <a:chOff x="1328318" y="4726994"/>
            <a:chExt cx="7644231" cy="1523192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EAB9437-9BCC-2B6F-7519-B50F7C57132C}"/>
                </a:ext>
              </a:extLst>
            </p:cNvPr>
            <p:cNvSpPr/>
            <p:nvPr/>
          </p:nvSpPr>
          <p:spPr>
            <a:xfrm>
              <a:off x="1328318" y="472699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びょうき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6B8CB3A-C348-8365-8FE9-C30D07978380}"/>
                </a:ext>
              </a:extLst>
            </p:cNvPr>
            <p:cNvSpPr/>
            <p:nvPr/>
          </p:nvSpPr>
          <p:spPr>
            <a:xfrm>
              <a:off x="2635926" y="472699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にゅういん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53CD777C-6196-10AA-0548-520B2F67ADE9}"/>
                </a:ext>
              </a:extLst>
            </p:cNvPr>
            <p:cNvSpPr/>
            <p:nvPr/>
          </p:nvSpPr>
          <p:spPr>
            <a:xfrm>
              <a:off x="5778762" y="5267951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くに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9E26D403-A001-1402-5F05-1AAEA3D92428}"/>
                </a:ext>
              </a:extLst>
            </p:cNvPr>
            <p:cNvSpPr/>
            <p:nvPr/>
          </p:nvSpPr>
          <p:spPr>
            <a:xfrm>
              <a:off x="7676549" y="5267951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8A565D5B-867A-1694-37F6-780921BA4585}"/>
                </a:ext>
              </a:extLst>
            </p:cNvPr>
            <p:cNvSpPr/>
            <p:nvPr/>
          </p:nvSpPr>
          <p:spPr>
            <a:xfrm>
              <a:off x="2163305" y="529333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こうてきほしょう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11AD927C-3047-155E-EFC1-7217E33A8844}"/>
                </a:ext>
              </a:extLst>
            </p:cNvPr>
            <p:cNvSpPr/>
            <p:nvPr/>
          </p:nvSpPr>
          <p:spPr>
            <a:xfrm>
              <a:off x="5364262" y="5885061"/>
              <a:ext cx="2443223" cy="36512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こうてきいりょうほけん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6C699D9-26C4-7848-4681-BDCA02DC6547}"/>
              </a:ext>
            </a:extLst>
          </p:cNvPr>
          <p:cNvGrpSpPr/>
          <p:nvPr/>
        </p:nvGrpSpPr>
        <p:grpSpPr>
          <a:xfrm>
            <a:off x="103867" y="6362061"/>
            <a:ext cx="6599187" cy="379415"/>
            <a:chOff x="103867" y="6362061"/>
            <a:chExt cx="6599187" cy="379415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905AAAFC-4098-35FB-DF79-DF76CC96347E}"/>
                </a:ext>
              </a:extLst>
            </p:cNvPr>
            <p:cNvSpPr/>
            <p:nvPr/>
          </p:nvSpPr>
          <p:spPr>
            <a:xfrm>
              <a:off x="103867" y="6369953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じっさい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16251C41-FBE0-A7E4-337F-5A82060ACC55}"/>
                </a:ext>
              </a:extLst>
            </p:cNvPr>
            <p:cNvSpPr/>
            <p:nvPr/>
          </p:nvSpPr>
          <p:spPr>
            <a:xfrm>
              <a:off x="694162" y="6366876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けんこうほけんくみあい</a:t>
              </a: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EDDC9F04-2805-5327-E0E9-3A45FE573265}"/>
                </a:ext>
              </a:extLst>
            </p:cNvPr>
            <p:cNvSpPr/>
            <p:nvPr/>
          </p:nvSpPr>
          <p:spPr>
            <a:xfrm>
              <a:off x="1888388" y="6379711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いりょうきかん</a:t>
              </a: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FA59FDB4-2328-8157-958A-52F0ABC82161}"/>
                </a:ext>
              </a:extLst>
            </p:cNvPr>
            <p:cNvSpPr/>
            <p:nvPr/>
          </p:nvSpPr>
          <p:spPr>
            <a:xfrm>
              <a:off x="2469760" y="6379711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しはら</a:t>
              </a: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0F6333BC-19B0-F34B-D5AF-D02C318CD9CA}"/>
                </a:ext>
              </a:extLst>
            </p:cNvPr>
            <p:cNvSpPr/>
            <p:nvPr/>
          </p:nvSpPr>
          <p:spPr>
            <a:xfrm>
              <a:off x="3606281" y="6379711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じっさい</a:t>
              </a: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995C4225-31A4-A4C5-CBE6-33612D7F7862}"/>
                </a:ext>
              </a:extLst>
            </p:cNvPr>
            <p:cNvSpPr/>
            <p:nvPr/>
          </p:nvSpPr>
          <p:spPr>
            <a:xfrm>
              <a:off x="4053774" y="6362061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こうがく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257C5A71-5CA4-5EB8-0509-ECF49C2F480D}"/>
                </a:ext>
              </a:extLst>
            </p:cNvPr>
            <p:cNvSpPr/>
            <p:nvPr/>
          </p:nvSpPr>
          <p:spPr>
            <a:xfrm>
              <a:off x="4465227" y="6368502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たてか</a:t>
              </a: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8227AE87-ED93-C52E-49A5-3D5C6A053122}"/>
                </a:ext>
              </a:extLst>
            </p:cNvPr>
            <p:cNvSpPr/>
            <p:nvPr/>
          </p:nvSpPr>
          <p:spPr>
            <a:xfrm>
              <a:off x="5016829" y="6368502"/>
              <a:ext cx="168622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800" dirty="0">
                  <a:solidFill>
                    <a:schemeClr val="tx1"/>
                  </a:solidFill>
                </a:rPr>
                <a:t>ひつよう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06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292350D-C4E7-40A1-A060-1D9F48DA2ED6}"/>
              </a:ext>
            </a:extLst>
          </p:cNvPr>
          <p:cNvGrpSpPr/>
          <p:nvPr/>
        </p:nvGrpSpPr>
        <p:grpSpPr>
          <a:xfrm>
            <a:off x="826998" y="5373227"/>
            <a:ext cx="7086404" cy="1312814"/>
            <a:chOff x="1346527" y="5320394"/>
            <a:chExt cx="7086404" cy="1312814"/>
          </a:xfrm>
        </p:grpSpPr>
        <p:sp>
          <p:nvSpPr>
            <p:cNvPr id="38" name="角丸四角形 37"/>
            <p:cNvSpPr/>
            <p:nvPr/>
          </p:nvSpPr>
          <p:spPr>
            <a:xfrm>
              <a:off x="2284540" y="5320394"/>
              <a:ext cx="5945060" cy="1312814"/>
            </a:xfrm>
            <a:prstGeom prst="roundRect">
              <a:avLst>
                <a:gd name="adj" fmla="val 775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等号 44"/>
            <p:cNvSpPr/>
            <p:nvPr/>
          </p:nvSpPr>
          <p:spPr>
            <a:xfrm>
              <a:off x="1346527" y="5790031"/>
              <a:ext cx="785616" cy="373540"/>
            </a:xfrm>
            <a:prstGeom prst="mathEqual">
              <a:avLst>
                <a:gd name="adj1" fmla="val 23520"/>
                <a:gd name="adj2" fmla="val 26685"/>
              </a:avLst>
            </a:prstGeom>
            <a:solidFill>
              <a:schemeClr val="tx1">
                <a:lumMod val="75000"/>
                <a:lumOff val="25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300411" y="5409632"/>
              <a:ext cx="6132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200" b="1" dirty="0">
                  <a:solidFill>
                    <a:schemeClr val="accent3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③自分で準備する必要があるお金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6400" y="32401"/>
            <a:ext cx="9043030" cy="7236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自分で準備する必要があるお金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事例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)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108080" y="2638424"/>
            <a:ext cx="3819526" cy="2543176"/>
            <a:chOff x="266699" y="1381124"/>
            <a:chExt cx="3819526" cy="2543176"/>
          </a:xfrm>
        </p:grpSpPr>
        <p:sp>
          <p:nvSpPr>
            <p:cNvPr id="3" name="角丸四角形 2"/>
            <p:cNvSpPr/>
            <p:nvPr/>
          </p:nvSpPr>
          <p:spPr>
            <a:xfrm>
              <a:off x="409575" y="1562100"/>
              <a:ext cx="3676650" cy="2362200"/>
            </a:xfrm>
            <a:prstGeom prst="roundRect">
              <a:avLst>
                <a:gd name="adj" fmla="val 7759"/>
              </a:avLst>
            </a:prstGeom>
            <a:solidFill>
              <a:srgbClr val="FFCCCC"/>
            </a:solidFill>
            <a:ln w="31750">
              <a:solidFill>
                <a:srgbClr val="FF7C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" name="楕円 3"/>
            <p:cNvSpPr/>
            <p:nvPr/>
          </p:nvSpPr>
          <p:spPr>
            <a:xfrm>
              <a:off x="266699" y="1381124"/>
              <a:ext cx="576000" cy="576000"/>
            </a:xfrm>
            <a:prstGeom prst="ellipse">
              <a:avLst/>
            </a:prstGeom>
            <a:solidFill>
              <a:srgbClr val="FF7C80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－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47449" y="1616641"/>
              <a:ext cx="3162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①必要となるお金</a:t>
              </a: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666750" y="2287142"/>
              <a:ext cx="3162300" cy="1418083"/>
            </a:xfrm>
            <a:prstGeom prst="roundRect">
              <a:avLst>
                <a:gd name="adj" fmla="val 7759"/>
              </a:avLst>
            </a:prstGeom>
            <a:solidFill>
              <a:srgbClr val="FF7C80"/>
            </a:solidFill>
            <a:ln w="31750">
              <a:solidFill>
                <a:srgbClr val="FF7C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47449" y="2409825"/>
              <a:ext cx="1805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かかった医療費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その他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400300" y="2409824"/>
              <a:ext cx="1371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180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8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747449" y="3162300"/>
              <a:ext cx="2938726" cy="9525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747449" y="3275231"/>
              <a:ext cx="1805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合計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400300" y="3275230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188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013455" y="2638424"/>
            <a:ext cx="3819526" cy="2543176"/>
            <a:chOff x="4724399" y="1381124"/>
            <a:chExt cx="3819526" cy="2543176"/>
          </a:xfrm>
        </p:grpSpPr>
        <p:sp>
          <p:nvSpPr>
            <p:cNvPr id="29" name="角丸四角形 28"/>
            <p:cNvSpPr/>
            <p:nvPr/>
          </p:nvSpPr>
          <p:spPr>
            <a:xfrm>
              <a:off x="4867275" y="1562100"/>
              <a:ext cx="3676650" cy="2362200"/>
            </a:xfrm>
            <a:prstGeom prst="roundRect">
              <a:avLst>
                <a:gd name="adj" fmla="val 77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楕円 29"/>
            <p:cNvSpPr/>
            <p:nvPr/>
          </p:nvSpPr>
          <p:spPr>
            <a:xfrm>
              <a:off x="4724399" y="1381124"/>
              <a:ext cx="576000" cy="5760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＋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353049" y="1580357"/>
              <a:ext cx="3009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②入ってくるお金</a:t>
              </a: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5124450" y="2287142"/>
              <a:ext cx="3162300" cy="1418083"/>
            </a:xfrm>
            <a:prstGeom prst="roundRect">
              <a:avLst>
                <a:gd name="adj" fmla="val 7759"/>
              </a:avLst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133094" y="2386764"/>
              <a:ext cx="1885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公的保障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「公的医療保険</a:t>
              </a:r>
              <a:r>
                <a:rPr lang="ja-JP" altLang="en-US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」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858000" y="2562224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168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  <p:cxnSp>
          <p:nvCxnSpPr>
            <p:cNvPr id="35" name="直線コネクタ 34"/>
            <p:cNvCxnSpPr/>
            <p:nvPr/>
          </p:nvCxnSpPr>
          <p:spPr>
            <a:xfrm flipV="1">
              <a:off x="5205149" y="3162300"/>
              <a:ext cx="2938726" cy="9525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5205149" y="3275231"/>
              <a:ext cx="1805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合計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58000" y="3275230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168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</p:grpSp>
      <p:cxnSp>
        <p:nvCxnSpPr>
          <p:cNvPr id="43" name="直線コネクタ 42"/>
          <p:cNvCxnSpPr/>
          <p:nvPr/>
        </p:nvCxnSpPr>
        <p:spPr>
          <a:xfrm flipV="1">
            <a:off x="4137156" y="4000500"/>
            <a:ext cx="752475" cy="10211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3246982" y="5740400"/>
            <a:ext cx="3532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約</a:t>
            </a:r>
            <a:r>
              <a:rPr kumimoji="1" lang="en-US" altLang="ja-JP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</a:t>
            </a:r>
            <a:r>
              <a:rPr kumimoji="1" lang="ja-JP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万円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8080" y="864396"/>
            <a:ext cx="567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「必要となるお金」から「入ってくるお金」を差し引いた金額が自分で「準備する必要があるお金」。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591" y="1261590"/>
            <a:ext cx="3250169" cy="1223698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FDDBB0FE-B153-4A82-9428-402646D6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7E502-7D6F-49F2-8D91-33EB17385912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5F95909-9F3A-8B30-9F11-1AF36405F070}"/>
              </a:ext>
            </a:extLst>
          </p:cNvPr>
          <p:cNvSpPr/>
          <p:nvPr/>
        </p:nvSpPr>
        <p:spPr>
          <a:xfrm>
            <a:off x="1098256" y="-9180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　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D725E20-9B8F-27FE-D308-A4BE05E0AD33}"/>
              </a:ext>
            </a:extLst>
          </p:cNvPr>
          <p:cNvSpPr/>
          <p:nvPr/>
        </p:nvSpPr>
        <p:spPr>
          <a:xfrm>
            <a:off x="2196512" y="-9180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じゅんび　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7EBBB16-889D-AD62-3539-D9909CACF41B}"/>
              </a:ext>
            </a:extLst>
          </p:cNvPr>
          <p:cNvSpPr/>
          <p:nvPr/>
        </p:nvSpPr>
        <p:spPr>
          <a:xfrm>
            <a:off x="3689481" y="-9180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　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AE4B40A-3E46-B944-91BE-DDED7DB96792}"/>
              </a:ext>
            </a:extLst>
          </p:cNvPr>
          <p:cNvSpPr/>
          <p:nvPr/>
        </p:nvSpPr>
        <p:spPr>
          <a:xfrm>
            <a:off x="5794834" y="-9180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　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C345CC3-1186-82AC-9D0F-AEC3AF1C764B}"/>
              </a:ext>
            </a:extLst>
          </p:cNvPr>
          <p:cNvSpPr/>
          <p:nvPr/>
        </p:nvSpPr>
        <p:spPr>
          <a:xfrm>
            <a:off x="6598723" y="-9180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じれい　</a:t>
            </a:r>
            <a:endParaRPr kumimoji="1"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0F7934D-B808-A837-92D9-71DB95E1D5BF}"/>
              </a:ext>
            </a:extLst>
          </p:cNvPr>
          <p:cNvSpPr/>
          <p:nvPr/>
        </p:nvSpPr>
        <p:spPr>
          <a:xfrm>
            <a:off x="178998" y="71842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BC5E4DD-5786-EFBC-358B-457CA97FA163}"/>
              </a:ext>
            </a:extLst>
          </p:cNvPr>
          <p:cNvSpPr/>
          <p:nvPr/>
        </p:nvSpPr>
        <p:spPr>
          <a:xfrm>
            <a:off x="2015069" y="71842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6F3F9E9-D47A-F6EE-C75A-E6C2CA51747E}"/>
              </a:ext>
            </a:extLst>
          </p:cNvPr>
          <p:cNvSpPr/>
          <p:nvPr/>
        </p:nvSpPr>
        <p:spPr>
          <a:xfrm>
            <a:off x="3463469" y="71842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067CF18C-1B1D-BA6F-4436-3451221B530F}"/>
              </a:ext>
            </a:extLst>
          </p:cNvPr>
          <p:cNvSpPr/>
          <p:nvPr/>
        </p:nvSpPr>
        <p:spPr>
          <a:xfrm>
            <a:off x="108080" y="122797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7188937-728E-995F-B2F4-1D145A33B12C}"/>
              </a:ext>
            </a:extLst>
          </p:cNvPr>
          <p:cNvSpPr/>
          <p:nvPr/>
        </p:nvSpPr>
        <p:spPr>
          <a:xfrm>
            <a:off x="1007534" y="122797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2B9E6D0-3B2F-9D9D-7E8B-7C2E89410B46}"/>
              </a:ext>
            </a:extLst>
          </p:cNvPr>
          <p:cNvSpPr/>
          <p:nvPr/>
        </p:nvSpPr>
        <p:spPr>
          <a:xfrm>
            <a:off x="1746081" y="122797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C97024A-E9B9-2ED1-457B-26854707989E}"/>
              </a:ext>
            </a:extLst>
          </p:cNvPr>
          <p:cNvSpPr/>
          <p:nvPr/>
        </p:nvSpPr>
        <p:spPr>
          <a:xfrm>
            <a:off x="3022431" y="122797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5ACD0B6-C9EC-E55E-1142-36B31530C2AD}"/>
              </a:ext>
            </a:extLst>
          </p:cNvPr>
          <p:cNvSpPr/>
          <p:nvPr/>
        </p:nvSpPr>
        <p:spPr>
          <a:xfrm>
            <a:off x="4149562" y="122797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3B1F666-D7BC-E984-D62D-C3053AA8B2C6}"/>
              </a:ext>
            </a:extLst>
          </p:cNvPr>
          <p:cNvSpPr/>
          <p:nvPr/>
        </p:nvSpPr>
        <p:spPr>
          <a:xfrm>
            <a:off x="188811" y="223490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じゅんび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BD11094-1368-8C61-6AC1-4471A7EA4A9E}"/>
              </a:ext>
            </a:extLst>
          </p:cNvPr>
          <p:cNvSpPr/>
          <p:nvPr/>
        </p:nvSpPr>
        <p:spPr>
          <a:xfrm>
            <a:off x="1667940" y="223490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B064D422-2FE3-A6CF-2904-B9D571557DE1}"/>
              </a:ext>
            </a:extLst>
          </p:cNvPr>
          <p:cNvSpPr/>
          <p:nvPr/>
        </p:nvSpPr>
        <p:spPr>
          <a:xfrm>
            <a:off x="3527556" y="223490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201B6853-2492-A5C8-D2B4-2692827D02A8}"/>
              </a:ext>
            </a:extLst>
          </p:cNvPr>
          <p:cNvGrpSpPr/>
          <p:nvPr/>
        </p:nvGrpSpPr>
        <p:grpSpPr>
          <a:xfrm>
            <a:off x="531681" y="2719554"/>
            <a:ext cx="3626448" cy="1967267"/>
            <a:chOff x="531681" y="2719554"/>
            <a:chExt cx="3626448" cy="1967267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FE8A71E0-F3BB-C5F5-2563-D9EF2B8EE348}"/>
                </a:ext>
              </a:extLst>
            </p:cNvPr>
            <p:cNvSpPr/>
            <p:nvPr/>
          </p:nvSpPr>
          <p:spPr>
            <a:xfrm>
              <a:off x="882911" y="271955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419B809C-60E7-E596-DA63-96C4412D8B4C}"/>
                </a:ext>
              </a:extLst>
            </p:cNvPr>
            <p:cNvSpPr/>
            <p:nvPr/>
          </p:nvSpPr>
          <p:spPr>
            <a:xfrm>
              <a:off x="2769715" y="271955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58E41195-98DA-A3CF-B64C-9FE26A4F8638}"/>
                </a:ext>
              </a:extLst>
            </p:cNvPr>
            <p:cNvSpPr/>
            <p:nvPr/>
          </p:nvSpPr>
          <p:spPr>
            <a:xfrm>
              <a:off x="1306309" y="3512460"/>
              <a:ext cx="918083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いりょうひ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1294C79B-F165-2B6C-61F7-A1812E7CEDFD}"/>
                </a:ext>
              </a:extLst>
            </p:cNvPr>
            <p:cNvSpPr/>
            <p:nvPr/>
          </p:nvSpPr>
          <p:spPr>
            <a:xfrm>
              <a:off x="2259215" y="3512460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F07B84AB-91EF-D611-9246-5C030A553E1A}"/>
                </a:ext>
              </a:extLst>
            </p:cNvPr>
            <p:cNvSpPr/>
            <p:nvPr/>
          </p:nvSpPr>
          <p:spPr>
            <a:xfrm>
              <a:off x="2888339" y="3512460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A835E479-FA62-F4A3-A0F0-59C32DAB81B1}"/>
                </a:ext>
              </a:extLst>
            </p:cNvPr>
            <p:cNvSpPr/>
            <p:nvPr/>
          </p:nvSpPr>
          <p:spPr>
            <a:xfrm>
              <a:off x="2927481" y="4160231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D402CE6A-278B-E682-E36A-17A0D244906F}"/>
                </a:ext>
              </a:extLst>
            </p:cNvPr>
            <p:cNvSpPr/>
            <p:nvPr/>
          </p:nvSpPr>
          <p:spPr>
            <a:xfrm>
              <a:off x="2906509" y="4368344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B2A4F53B-485B-0090-BF86-07A843F4073D}"/>
                </a:ext>
              </a:extLst>
            </p:cNvPr>
            <p:cNvSpPr/>
            <p:nvPr/>
          </p:nvSpPr>
          <p:spPr>
            <a:xfrm>
              <a:off x="982165" y="4160231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AC9158F5-BBB3-ACA1-DEED-E1CC6C10FAF5}"/>
                </a:ext>
              </a:extLst>
            </p:cNvPr>
            <p:cNvSpPr/>
            <p:nvPr/>
          </p:nvSpPr>
          <p:spPr>
            <a:xfrm>
              <a:off x="531681" y="4368344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ごうけい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7A6A6E8A-EA92-D2C2-B70D-3C9A2FFA533B}"/>
                </a:ext>
              </a:extLst>
            </p:cNvPr>
            <p:cNvSpPr/>
            <p:nvPr/>
          </p:nvSpPr>
          <p:spPr>
            <a:xfrm>
              <a:off x="2566091" y="4144031"/>
              <a:ext cx="504000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8A234571-3B51-8222-3CEF-4CEDF356EFA2}"/>
                </a:ext>
              </a:extLst>
            </p:cNvPr>
            <p:cNvSpPr/>
            <p:nvPr/>
          </p:nvSpPr>
          <p:spPr>
            <a:xfrm>
              <a:off x="2204025" y="4368344"/>
              <a:ext cx="504000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03E83A2A-1FE9-85E7-3BE9-97700C621DB8}"/>
              </a:ext>
            </a:extLst>
          </p:cNvPr>
          <p:cNvGrpSpPr/>
          <p:nvPr/>
        </p:nvGrpSpPr>
        <p:grpSpPr>
          <a:xfrm>
            <a:off x="5413506" y="2719554"/>
            <a:ext cx="3694240" cy="1967267"/>
            <a:chOff x="5413506" y="2719554"/>
            <a:chExt cx="3694240" cy="1967267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66EFD9CA-9FAA-BEE6-A400-31E0734B8E04}"/>
                </a:ext>
              </a:extLst>
            </p:cNvPr>
            <p:cNvSpPr/>
            <p:nvPr/>
          </p:nvSpPr>
          <p:spPr>
            <a:xfrm>
              <a:off x="7589631" y="271955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17375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400" dirty="0">
                <a:solidFill>
                  <a:srgbClr val="17375E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7D95D764-941D-7D1B-1F70-0E4B3DBB0CDB}"/>
                </a:ext>
              </a:extLst>
            </p:cNvPr>
            <p:cNvSpPr/>
            <p:nvPr/>
          </p:nvSpPr>
          <p:spPr>
            <a:xfrm>
              <a:off x="5664902" y="2719554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17375E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はい</a:t>
              </a:r>
              <a:endParaRPr kumimoji="1" lang="ja-JP" altLang="en-US" sz="1400" dirty="0">
                <a:solidFill>
                  <a:srgbClr val="17375E"/>
                </a:solidFill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9DBA4826-F71D-3AFE-98E1-72ED55DA8A8F}"/>
                </a:ext>
              </a:extLst>
            </p:cNvPr>
            <p:cNvSpPr/>
            <p:nvPr/>
          </p:nvSpPr>
          <p:spPr>
            <a:xfrm>
              <a:off x="7835119" y="3657456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C06D2F85-0C99-A0A8-B6E6-FAF1BA1F28D2}"/>
                </a:ext>
              </a:extLst>
            </p:cNvPr>
            <p:cNvSpPr/>
            <p:nvPr/>
          </p:nvSpPr>
          <p:spPr>
            <a:xfrm>
              <a:off x="7877098" y="4368344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E87B7BF3-543B-3A42-C01C-4B21ED60921D}"/>
                </a:ext>
              </a:extLst>
            </p:cNvPr>
            <p:cNvSpPr/>
            <p:nvPr/>
          </p:nvSpPr>
          <p:spPr>
            <a:xfrm>
              <a:off x="5413506" y="3512460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こうてきほしょう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5E5A74DF-4072-EF62-FC2B-6A3B845E01A9}"/>
                </a:ext>
              </a:extLst>
            </p:cNvPr>
            <p:cNvSpPr/>
            <p:nvPr/>
          </p:nvSpPr>
          <p:spPr>
            <a:xfrm>
              <a:off x="5525362" y="4146688"/>
              <a:ext cx="1731672" cy="345563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こうてきいりょうほけん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3C6A4904-64A5-ABCB-3323-AB9A0FB1562F}"/>
                </a:ext>
              </a:extLst>
            </p:cNvPr>
            <p:cNvSpPr/>
            <p:nvPr/>
          </p:nvSpPr>
          <p:spPr>
            <a:xfrm>
              <a:off x="5490236" y="4368344"/>
              <a:ext cx="1230648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ごうけい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25D12ECB-EDFD-CB84-10EE-A710AA5D3CE1}"/>
                </a:ext>
              </a:extLst>
            </p:cNvPr>
            <p:cNvSpPr/>
            <p:nvPr/>
          </p:nvSpPr>
          <p:spPr>
            <a:xfrm>
              <a:off x="7177498" y="3657456"/>
              <a:ext cx="504000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3C4A01EF-716D-F98E-A6C5-069F49E4DA5E}"/>
                </a:ext>
              </a:extLst>
            </p:cNvPr>
            <p:cNvSpPr/>
            <p:nvPr/>
          </p:nvSpPr>
          <p:spPr>
            <a:xfrm>
              <a:off x="7138301" y="4368344"/>
              <a:ext cx="504000" cy="318477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4182CA24-4DA5-FB0E-DF5D-B4288EACF9AE}"/>
              </a:ext>
            </a:extLst>
          </p:cNvPr>
          <p:cNvGrpSpPr/>
          <p:nvPr/>
        </p:nvGrpSpPr>
        <p:grpSpPr>
          <a:xfrm>
            <a:off x="2058193" y="5295767"/>
            <a:ext cx="5919932" cy="361765"/>
            <a:chOff x="2058193" y="5295767"/>
            <a:chExt cx="5919932" cy="361765"/>
          </a:xfrm>
        </p:grpSpPr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0C94E541-DED2-6376-9256-932502440AE2}"/>
                </a:ext>
              </a:extLst>
            </p:cNvPr>
            <p:cNvSpPr/>
            <p:nvPr/>
          </p:nvSpPr>
          <p:spPr>
            <a:xfrm>
              <a:off x="2058193" y="529576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accent3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8F2A8D49-298D-BBF3-16B3-357EED37555B}"/>
                </a:ext>
              </a:extLst>
            </p:cNvPr>
            <p:cNvSpPr/>
            <p:nvPr/>
          </p:nvSpPr>
          <p:spPr>
            <a:xfrm>
              <a:off x="3217393" y="529576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accent3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じゅんび</a:t>
              </a:r>
              <a:endParaRPr kumimoji="1" lang="ja-JP" alt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62D80FE1-EBBD-3096-E788-E489FFB57A65}"/>
                </a:ext>
              </a:extLst>
            </p:cNvPr>
            <p:cNvSpPr/>
            <p:nvPr/>
          </p:nvSpPr>
          <p:spPr>
            <a:xfrm>
              <a:off x="4732830" y="529576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accent3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kumimoji="1" lang="ja-JP" alt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D58D70AA-97A0-EA04-887E-419B955EEEAD}"/>
                </a:ext>
              </a:extLst>
            </p:cNvPr>
            <p:cNvSpPr/>
            <p:nvPr/>
          </p:nvSpPr>
          <p:spPr>
            <a:xfrm>
              <a:off x="6682125" y="529576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accent3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25F2814E-7C3A-66CD-400E-B64F454C04A0}"/>
              </a:ext>
            </a:extLst>
          </p:cNvPr>
          <p:cNvGrpSpPr/>
          <p:nvPr/>
        </p:nvGrpSpPr>
        <p:grpSpPr>
          <a:xfrm>
            <a:off x="3016509" y="6551157"/>
            <a:ext cx="3273596" cy="361765"/>
            <a:chOff x="3016509" y="6551157"/>
            <a:chExt cx="3273596" cy="361765"/>
          </a:xfrm>
        </p:grpSpPr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E507C6BD-AF48-0E4A-C560-D68E4ACC65CD}"/>
                </a:ext>
              </a:extLst>
            </p:cNvPr>
            <p:cNvSpPr/>
            <p:nvPr/>
          </p:nvSpPr>
          <p:spPr>
            <a:xfrm>
              <a:off x="3016509" y="655115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FB6F5F96-2BE6-58FC-15E8-92D21744724B}"/>
                </a:ext>
              </a:extLst>
            </p:cNvPr>
            <p:cNvSpPr/>
            <p:nvPr/>
          </p:nvSpPr>
          <p:spPr>
            <a:xfrm>
              <a:off x="4994105" y="655115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まんえん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04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考えてみよう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 bwMode="auto">
          <a:xfrm>
            <a:off x="358005" y="1216077"/>
            <a:ext cx="8456811" cy="292898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None/>
            </a:pP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この他に、</a:t>
            </a:r>
            <a:r>
              <a:rPr lang="ja-JP" altLang="en-US" sz="5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日常の生活の中にどんなリスクがある</a:t>
            </a:r>
            <a:r>
              <a:rPr lang="ja-JP" altLang="en-US" sz="5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かな？　　　　思いつくものを書いてみよう！</a:t>
            </a:r>
            <a:endParaRPr lang="en-US" altLang="ja-JP" sz="5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50C3BE7-C11E-46CC-86B9-02E89C64E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83" y="4715435"/>
            <a:ext cx="2754810" cy="177249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BF120C5-C234-4821-AD18-05A2DD1944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47" y="4338977"/>
            <a:ext cx="3405109" cy="2289230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E9199668-4D9B-C009-71ED-1735B4CAA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9315B12-DCBA-BDD8-0CF8-83D6B8DB9AA7}"/>
              </a:ext>
            </a:extLst>
          </p:cNvPr>
          <p:cNvSpPr/>
          <p:nvPr/>
        </p:nvSpPr>
        <p:spPr>
          <a:xfrm>
            <a:off x="445031" y="-57058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E886C4-DCD2-4C77-9C23-EF17E18E1592}"/>
              </a:ext>
            </a:extLst>
          </p:cNvPr>
          <p:cNvSpPr/>
          <p:nvPr/>
        </p:nvSpPr>
        <p:spPr>
          <a:xfrm>
            <a:off x="1295683" y="114605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ほか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FCF6A2A-F630-DF69-BF39-0816AC44FC99}"/>
              </a:ext>
            </a:extLst>
          </p:cNvPr>
          <p:cNvSpPr/>
          <p:nvPr/>
        </p:nvSpPr>
        <p:spPr>
          <a:xfrm>
            <a:off x="3323966" y="113766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にちじょう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6FE71A6-339D-DCE3-D5F6-05995E32E5B4}"/>
              </a:ext>
            </a:extLst>
          </p:cNvPr>
          <p:cNvSpPr/>
          <p:nvPr/>
        </p:nvSpPr>
        <p:spPr>
          <a:xfrm>
            <a:off x="5327082" y="112927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7199226-9AF3-6011-1028-A3B2095B96AE}"/>
              </a:ext>
            </a:extLst>
          </p:cNvPr>
          <p:cNvSpPr/>
          <p:nvPr/>
        </p:nvSpPr>
        <p:spPr>
          <a:xfrm>
            <a:off x="6966086" y="112469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なか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E642F1A-7B2F-1E81-BFF7-C61EF36DCE94}"/>
              </a:ext>
            </a:extLst>
          </p:cNvPr>
          <p:cNvSpPr/>
          <p:nvPr/>
        </p:nvSpPr>
        <p:spPr>
          <a:xfrm>
            <a:off x="154531" y="277753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CFDDAF4-42E7-D195-6968-589F39665B31}"/>
              </a:ext>
            </a:extLst>
          </p:cNvPr>
          <p:cNvSpPr/>
          <p:nvPr/>
        </p:nvSpPr>
        <p:spPr>
          <a:xfrm>
            <a:off x="4140699" y="276582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03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478238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どんなリスクがあるかな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</a:p>
        </p:txBody>
      </p:sp>
      <p:grpSp>
        <p:nvGrpSpPr>
          <p:cNvPr id="35" name="図形グループ 34"/>
          <p:cNvGrpSpPr/>
          <p:nvPr/>
        </p:nvGrpSpPr>
        <p:grpSpPr>
          <a:xfrm>
            <a:off x="3086994" y="721840"/>
            <a:ext cx="2805129" cy="2743772"/>
            <a:chOff x="4783671" y="3852549"/>
            <a:chExt cx="2805129" cy="274377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3671" y="3852549"/>
              <a:ext cx="2805129" cy="2553274"/>
            </a:xfrm>
            <a:prstGeom prst="rect">
              <a:avLst/>
            </a:prstGeom>
          </p:spPr>
        </p:pic>
        <p:sp>
          <p:nvSpPr>
            <p:cNvPr id="21" name="角丸四角形 20"/>
            <p:cNvSpPr/>
            <p:nvPr/>
          </p:nvSpPr>
          <p:spPr>
            <a:xfrm>
              <a:off x="5018363" y="6167810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2" name="角丸四角形 21"/>
            <p:cNvSpPr/>
            <p:nvPr/>
          </p:nvSpPr>
          <p:spPr>
            <a:xfrm>
              <a:off x="5046649" y="6193638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5120251" y="6164760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病気で入院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03467519-9E8F-C4A8-A6A8-54BE2E3AE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3CB34CB0-DE49-61A6-29A4-22D385E48B36}"/>
              </a:ext>
            </a:extLst>
          </p:cNvPr>
          <p:cNvGrpSpPr/>
          <p:nvPr/>
        </p:nvGrpSpPr>
        <p:grpSpPr>
          <a:xfrm>
            <a:off x="6108318" y="1005922"/>
            <a:ext cx="2493818" cy="2459690"/>
            <a:chOff x="6108318" y="1005922"/>
            <a:chExt cx="2493818" cy="2459690"/>
          </a:xfrm>
        </p:grpSpPr>
        <p:grpSp>
          <p:nvGrpSpPr>
            <p:cNvPr id="34" name="図形グループ 33"/>
            <p:cNvGrpSpPr/>
            <p:nvPr/>
          </p:nvGrpSpPr>
          <p:grpSpPr>
            <a:xfrm>
              <a:off x="6108318" y="3037101"/>
              <a:ext cx="2493818" cy="428511"/>
              <a:chOff x="6108318" y="3549517"/>
              <a:chExt cx="2493818" cy="428511"/>
            </a:xfrm>
          </p:grpSpPr>
          <p:sp>
            <p:nvSpPr>
              <p:cNvPr id="15" name="角丸四角形 14"/>
              <p:cNvSpPr/>
              <p:nvPr/>
            </p:nvSpPr>
            <p:spPr>
              <a:xfrm>
                <a:off x="6108318" y="3549517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" name="角丸四角形 15"/>
              <p:cNvSpPr/>
              <p:nvPr/>
            </p:nvSpPr>
            <p:spPr>
              <a:xfrm>
                <a:off x="6136604" y="3575345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>
              <a:xfrm>
                <a:off x="6277939" y="3563400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自転車の盗難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30" name="図 29" descr="黒い背景と男性の絵&#10;&#10;低い精度で自動的に生成された説明">
              <a:extLst>
                <a:ext uri="{FF2B5EF4-FFF2-40B4-BE49-F238E27FC236}">
                  <a16:creationId xmlns:a16="http://schemas.microsoft.com/office/drawing/2014/main" id="{802B522C-CDFA-3503-5D2E-4C6DEAB74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7842" y="1005922"/>
              <a:ext cx="1988099" cy="1975036"/>
            </a:xfrm>
            <a:prstGeom prst="rect">
              <a:avLst/>
            </a:prstGeom>
          </p:spPr>
        </p:pic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9516E5E-0751-4F64-964A-04DFCFF77F82}"/>
              </a:ext>
            </a:extLst>
          </p:cNvPr>
          <p:cNvGrpSpPr/>
          <p:nvPr/>
        </p:nvGrpSpPr>
        <p:grpSpPr>
          <a:xfrm>
            <a:off x="501066" y="1374356"/>
            <a:ext cx="2540416" cy="2056957"/>
            <a:chOff x="501066" y="1374356"/>
            <a:chExt cx="2540416" cy="2056957"/>
          </a:xfrm>
        </p:grpSpPr>
        <p:grpSp>
          <p:nvGrpSpPr>
            <p:cNvPr id="28" name="図形グループ 27"/>
            <p:cNvGrpSpPr/>
            <p:nvPr/>
          </p:nvGrpSpPr>
          <p:grpSpPr>
            <a:xfrm>
              <a:off x="547664" y="3002802"/>
              <a:ext cx="2493818" cy="428511"/>
              <a:chOff x="547664" y="3533144"/>
              <a:chExt cx="2493818" cy="428511"/>
            </a:xfrm>
          </p:grpSpPr>
          <p:sp>
            <p:nvSpPr>
              <p:cNvPr id="6" name="角丸四角形 5"/>
              <p:cNvSpPr/>
              <p:nvPr/>
            </p:nvSpPr>
            <p:spPr>
              <a:xfrm>
                <a:off x="547664" y="3533144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" name="角丸四角形 6"/>
              <p:cNvSpPr/>
              <p:nvPr/>
            </p:nvSpPr>
            <p:spPr>
              <a:xfrm>
                <a:off x="575950" y="3558972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717285" y="3547027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交通事故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37" name="図 36" descr="ロゴ&#10;&#10;中程度の精度で自動的に生成された説明">
              <a:extLst>
                <a:ext uri="{FF2B5EF4-FFF2-40B4-BE49-F238E27FC236}">
                  <a16:creationId xmlns:a16="http://schemas.microsoft.com/office/drawing/2014/main" id="{422BEB4B-50EA-DB63-AB7D-4E003232A6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066" y="1374356"/>
              <a:ext cx="2527262" cy="1589451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8776E87-A068-88DA-201B-9BBA0A06EDCB}"/>
              </a:ext>
            </a:extLst>
          </p:cNvPr>
          <p:cNvGrpSpPr/>
          <p:nvPr/>
        </p:nvGrpSpPr>
        <p:grpSpPr>
          <a:xfrm>
            <a:off x="1699399" y="4075230"/>
            <a:ext cx="2493818" cy="2514643"/>
            <a:chOff x="1699399" y="4075230"/>
            <a:chExt cx="2493818" cy="2514643"/>
          </a:xfrm>
        </p:grpSpPr>
        <p:sp>
          <p:nvSpPr>
            <p:cNvPr id="18" name="角丸四角形 17"/>
            <p:cNvSpPr/>
            <p:nvPr/>
          </p:nvSpPr>
          <p:spPr>
            <a:xfrm>
              <a:off x="1699399" y="6161362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角丸四角形 18"/>
            <p:cNvSpPr/>
            <p:nvPr/>
          </p:nvSpPr>
          <p:spPr>
            <a:xfrm>
              <a:off x="1727685" y="6187190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801287" y="6158312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介護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FB7AD02A-AFF3-BCF3-8110-6176A6CDA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351" b="90775" l="8068" r="92871">
                          <a14:foregroundMark x1="41463" y1="41144" x2="41463" y2="41144"/>
                          <a14:foregroundMark x1="36961" y1="35793" x2="47092" y2="35793"/>
                          <a14:foregroundMark x1="44841" y1="36162" x2="37148" y2="37454"/>
                          <a14:foregroundMark x1="38649" y1="40221" x2="45216" y2="42066"/>
                          <a14:foregroundMark x1="44090" y1="29889" x2="42214" y2="29336"/>
                          <a14:foregroundMark x1="46904" y1="8303" x2="31895" y2="8672"/>
                          <a14:foregroundMark x1="76923" y1="57934" x2="78987" y2="49262"/>
                          <a14:foregroundMark x1="78049" y1="47786" x2="76923" y2="55535"/>
                          <a14:foregroundMark x1="80863" y1="49815" x2="79737" y2="54797"/>
                          <a14:foregroundMark x1="87992" y1="38007" x2="85366" y2="47048"/>
                          <a14:foregroundMark x1="92683" y1="35978" x2="92871" y2="41513"/>
                          <a14:foregroundMark x1="90244" y1="63100" x2="78799" y2="65683"/>
                          <a14:foregroundMark x1="84803" y1="57934" x2="73921" y2="61624"/>
                          <a14:foregroundMark x1="8255" y1="61808" x2="8255" y2="66421"/>
                          <a14:foregroundMark x1="36585" y1="90959" x2="36585" y2="88192"/>
                          <a14:foregroundMark x1="36585" y1="5720" x2="39587" y2="535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94338" y="4075230"/>
              <a:ext cx="2103941" cy="2139467"/>
            </a:xfrm>
            <a:prstGeom prst="rect">
              <a:avLst/>
            </a:prstGeom>
          </p:spPr>
        </p:pic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E389EAE-5A27-DC7C-2101-88DBFC940F7F}"/>
              </a:ext>
            </a:extLst>
          </p:cNvPr>
          <p:cNvGrpSpPr/>
          <p:nvPr/>
        </p:nvGrpSpPr>
        <p:grpSpPr>
          <a:xfrm>
            <a:off x="5196553" y="4147877"/>
            <a:ext cx="2734676" cy="2476477"/>
            <a:chOff x="1458541" y="4113397"/>
            <a:chExt cx="2734676" cy="2476477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C980CBFE-E0A9-64E5-4019-BBC52AC2B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8541" y="4113397"/>
              <a:ext cx="2666943" cy="2111893"/>
            </a:xfrm>
            <a:prstGeom prst="rect">
              <a:avLst/>
            </a:prstGeom>
          </p:spPr>
        </p:pic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D9043D79-12B6-0B25-3CE9-92ABEB3E5D4E}"/>
                </a:ext>
              </a:extLst>
            </p:cNvPr>
            <p:cNvGrpSpPr/>
            <p:nvPr/>
          </p:nvGrpSpPr>
          <p:grpSpPr>
            <a:xfrm>
              <a:off x="1699399" y="6068292"/>
              <a:ext cx="2493818" cy="521582"/>
              <a:chOff x="1699399" y="6068292"/>
              <a:chExt cx="2493818" cy="521582"/>
            </a:xfrm>
          </p:grpSpPr>
          <p:sp>
            <p:nvSpPr>
              <p:cNvPr id="25" name="角丸四角形 17">
                <a:extLst>
                  <a:ext uri="{FF2B5EF4-FFF2-40B4-BE49-F238E27FC236}">
                    <a16:creationId xmlns:a16="http://schemas.microsoft.com/office/drawing/2014/main" id="{9A2367B1-86A8-279A-C7AD-F8794FFDEE6C}"/>
                  </a:ext>
                </a:extLst>
              </p:cNvPr>
              <p:cNvSpPr/>
              <p:nvPr/>
            </p:nvSpPr>
            <p:spPr bwMode="gray">
              <a:xfrm>
                <a:off x="1699399" y="6068292"/>
                <a:ext cx="2493818" cy="521582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7" name="角丸四角形 18">
                <a:extLst>
                  <a:ext uri="{FF2B5EF4-FFF2-40B4-BE49-F238E27FC236}">
                    <a16:creationId xmlns:a16="http://schemas.microsoft.com/office/drawing/2014/main" id="{0F361C4A-83C3-0949-03E5-44D69C5B0315}"/>
                  </a:ext>
                </a:extLst>
              </p:cNvPr>
              <p:cNvSpPr/>
              <p:nvPr/>
            </p:nvSpPr>
            <p:spPr bwMode="white">
              <a:xfrm>
                <a:off x="1727685" y="6102580"/>
                <a:ext cx="2439669" cy="47416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FA5A7897-1717-96B1-686B-4D693969C164}"/>
                  </a:ext>
                </a:extLst>
              </p:cNvPr>
              <p:cNvSpPr/>
              <p:nvPr/>
            </p:nvSpPr>
            <p:spPr bwMode="white">
              <a:xfrm>
                <a:off x="1771286" y="6130478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スマホを破損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DE820BB-2151-8073-C90C-0FDAD74B9E08}"/>
              </a:ext>
            </a:extLst>
          </p:cNvPr>
          <p:cNvSpPr/>
          <p:nvPr/>
        </p:nvSpPr>
        <p:spPr>
          <a:xfrm>
            <a:off x="1047750" y="3365907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1BA8A00-1291-6F15-944C-FA49EAC101E3}"/>
              </a:ext>
            </a:extLst>
          </p:cNvPr>
          <p:cNvSpPr/>
          <p:nvPr/>
        </p:nvSpPr>
        <p:spPr>
          <a:xfrm>
            <a:off x="3349972" y="3400497"/>
            <a:ext cx="2479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びょうき　　　にゅういん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65B4E8B-5761-F9C2-FBD1-FDC3AE79F9EE}"/>
              </a:ext>
            </a:extLst>
          </p:cNvPr>
          <p:cNvSpPr/>
          <p:nvPr/>
        </p:nvSpPr>
        <p:spPr>
          <a:xfrm>
            <a:off x="6127208" y="3406112"/>
            <a:ext cx="2479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じてんしゃ　　　　とうなん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7BFC43F-B161-536B-51CE-A6CF79CA75BE}"/>
              </a:ext>
            </a:extLst>
          </p:cNvPr>
          <p:cNvSpPr/>
          <p:nvPr/>
        </p:nvSpPr>
        <p:spPr>
          <a:xfrm>
            <a:off x="2248953" y="6531700"/>
            <a:ext cx="14287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66C37EED-85D4-37E9-7C85-7300BA87FC2A}"/>
              </a:ext>
            </a:extLst>
          </p:cNvPr>
          <p:cNvSpPr/>
          <p:nvPr/>
        </p:nvSpPr>
        <p:spPr>
          <a:xfrm>
            <a:off x="6903049" y="6522578"/>
            <a:ext cx="720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はそん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6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3" name="コンテンツ プレースホルダー 1"/>
          <p:cNvSpPr txBox="1">
            <a:spLocks/>
          </p:cNvSpPr>
          <p:nvPr/>
        </p:nvSpPr>
        <p:spPr bwMode="auto">
          <a:xfrm>
            <a:off x="354363" y="1078062"/>
            <a:ext cx="8315483" cy="164917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</a:pPr>
            <a:endParaRPr lang="en-US" altLang="ja-JP" sz="5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問題１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algn="ctr" eaLnBrk="1" hangingPunct="1">
              <a:buNone/>
            </a:pP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交通事故はどれくらい発生しているの？</a:t>
            </a:r>
            <a:endParaRPr lang="en-US" altLang="ja-JP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</a:pP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</a:pP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Ａ．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Ｂ．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Ｃ．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時間に</a:t>
            </a:r>
            <a:r>
              <a:rPr lang="en-US" altLang="ja-JP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28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endParaRPr lang="en-US" altLang="ja-JP" sz="28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1" name="コンテンツ プレースホルダー 1"/>
          <p:cNvSpPr txBox="1">
            <a:spLocks/>
          </p:cNvSpPr>
          <p:nvPr/>
        </p:nvSpPr>
        <p:spPr bwMode="auto">
          <a:xfrm>
            <a:off x="2874416" y="3912817"/>
            <a:ext cx="5765799" cy="2469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0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lang="ja-JP" altLang="en-US" sz="30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．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　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307,930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102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</a:p>
          <a:p>
            <a:pPr algn="r" eaLnBrk="1" hangingPunct="1">
              <a:buFont typeface="Symbol" pitchFamily="18" charset="2"/>
              <a:buNone/>
              <a:defRPr/>
            </a:pPr>
            <a:endParaRPr lang="en-US" altLang="ja-JP" sz="5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 　　　 　＊警察庁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｢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交通事故発生状況」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令和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66363" y="3702078"/>
            <a:ext cx="2217881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38CFBD07-93DC-A45F-9B70-6E36A9AD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6BBB4B6-7852-8C68-197F-48DC6BE84BC1}"/>
              </a:ext>
            </a:extLst>
          </p:cNvPr>
          <p:cNvGrpSpPr/>
          <p:nvPr/>
        </p:nvGrpSpPr>
        <p:grpSpPr>
          <a:xfrm>
            <a:off x="503785" y="4539952"/>
            <a:ext cx="1935984" cy="1688061"/>
            <a:chOff x="503785" y="4539952"/>
            <a:chExt cx="1935984" cy="1688061"/>
          </a:xfrm>
        </p:grpSpPr>
        <p:grpSp>
          <p:nvGrpSpPr>
            <p:cNvPr id="11" name="図形グループ 27"/>
            <p:cNvGrpSpPr/>
            <p:nvPr/>
          </p:nvGrpSpPr>
          <p:grpSpPr>
            <a:xfrm>
              <a:off x="503785" y="5904347"/>
              <a:ext cx="1935984" cy="323666"/>
              <a:chOff x="547664" y="3533144"/>
              <a:chExt cx="2493818" cy="428511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547664" y="3533144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" name="角丸四角形 13"/>
              <p:cNvSpPr/>
              <p:nvPr/>
            </p:nvSpPr>
            <p:spPr>
              <a:xfrm>
                <a:off x="575950" y="3558972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正方形/長方形 14"/>
              <p:cNvSpPr/>
              <p:nvPr/>
            </p:nvSpPr>
            <p:spPr>
              <a:xfrm>
                <a:off x="717285" y="3547027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交通事故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4" name="図 3" descr="ロゴ&#10;&#10;中程度の精度で自動的に生成された説明">
              <a:extLst>
                <a:ext uri="{FF2B5EF4-FFF2-40B4-BE49-F238E27FC236}">
                  <a16:creationId xmlns:a16="http://schemas.microsoft.com/office/drawing/2014/main" id="{E0F5A36C-A4E4-6071-9417-B56D2B568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302" y="4539952"/>
              <a:ext cx="1914949" cy="1204354"/>
            </a:xfrm>
            <a:prstGeom prst="rect">
              <a:avLst/>
            </a:prstGeom>
          </p:spPr>
        </p:pic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BB23F9D-4529-511D-0C87-2CA0CBE82C73}"/>
              </a:ext>
            </a:extLst>
          </p:cNvPr>
          <p:cNvSpPr/>
          <p:nvPr/>
        </p:nvSpPr>
        <p:spPr>
          <a:xfrm>
            <a:off x="1759859" y="-6629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F83BCD8-7E73-4209-B826-D5D427A17B6B}"/>
              </a:ext>
            </a:extLst>
          </p:cNvPr>
          <p:cNvGrpSpPr/>
          <p:nvPr/>
        </p:nvGrpSpPr>
        <p:grpSpPr>
          <a:xfrm>
            <a:off x="354363" y="1062479"/>
            <a:ext cx="5689947" cy="997938"/>
            <a:chOff x="354363" y="1062479"/>
            <a:chExt cx="5689947" cy="997938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9C11C66-9F48-68EF-A515-A22675F2AECE}"/>
                </a:ext>
              </a:extLst>
            </p:cNvPr>
            <p:cNvSpPr/>
            <p:nvPr/>
          </p:nvSpPr>
          <p:spPr>
            <a:xfrm>
              <a:off x="354363" y="1062479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EE8A5B31-DF98-0090-4F8A-DB7C18467B30}"/>
                </a:ext>
              </a:extLst>
            </p:cNvPr>
            <p:cNvSpPr/>
            <p:nvPr/>
          </p:nvSpPr>
          <p:spPr>
            <a:xfrm>
              <a:off x="1002363" y="1698652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3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こうつうじこ</a:t>
              </a:r>
              <a:endParaRPr kumimoji="1" lang="ja-JP" altLang="en-US" sz="1300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C9D34AAD-64CA-F186-137C-E521F7596A62}"/>
                </a:ext>
              </a:extLst>
            </p:cNvPr>
            <p:cNvSpPr/>
            <p:nvPr/>
          </p:nvSpPr>
          <p:spPr>
            <a:xfrm>
              <a:off x="4748310" y="1670169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3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はっせい</a:t>
              </a:r>
              <a:endParaRPr kumimoji="1" lang="ja-JP" altLang="en-US" sz="1300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7DE7503-0152-0CF9-03CD-607D43A75B11}"/>
              </a:ext>
            </a:extLst>
          </p:cNvPr>
          <p:cNvSpPr/>
          <p:nvPr/>
        </p:nvSpPr>
        <p:spPr>
          <a:xfrm>
            <a:off x="4200880" y="4343312"/>
            <a:ext cx="2270018" cy="253610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ふん　　　　　　　　　けん　　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7FDF0B92-892C-D98E-AF34-5C646B4AE79B}"/>
              </a:ext>
            </a:extLst>
          </p:cNvPr>
          <p:cNvSpPr/>
          <p:nvPr/>
        </p:nvSpPr>
        <p:spPr>
          <a:xfrm>
            <a:off x="2690365" y="376899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78B4BC6-0F06-C351-37FA-D433D0283D2C}"/>
              </a:ext>
            </a:extLst>
          </p:cNvPr>
          <p:cNvSpPr/>
          <p:nvPr/>
        </p:nvSpPr>
        <p:spPr>
          <a:xfrm>
            <a:off x="6388500" y="501185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ん　　　　ねん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526F3A1-96FC-BE72-FBD6-67ECDBE320C3}"/>
              </a:ext>
            </a:extLst>
          </p:cNvPr>
          <p:cNvSpPr/>
          <p:nvPr/>
        </p:nvSpPr>
        <p:spPr>
          <a:xfrm>
            <a:off x="4516029" y="5638811"/>
            <a:ext cx="283892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やく　　　　　　　　　びょう　　　　　　 けん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584F28C-8293-1AAA-A47E-0E990A921325}"/>
              </a:ext>
            </a:extLst>
          </p:cNvPr>
          <p:cNvSpPr/>
          <p:nvPr/>
        </p:nvSpPr>
        <p:spPr>
          <a:xfrm>
            <a:off x="741661" y="620144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303E09E0-35E1-C2D2-5451-976F41BC4ABB}"/>
              </a:ext>
            </a:extLst>
          </p:cNvPr>
          <p:cNvGrpSpPr/>
          <p:nvPr/>
        </p:nvGrpSpPr>
        <p:grpSpPr>
          <a:xfrm>
            <a:off x="1582373" y="2694136"/>
            <a:ext cx="6856044" cy="389555"/>
            <a:chOff x="1582373" y="2694136"/>
            <a:chExt cx="6856044" cy="389555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608B05F2-3F33-6C12-FBB1-E33935531CD8}"/>
                </a:ext>
              </a:extLst>
            </p:cNvPr>
            <p:cNvSpPr/>
            <p:nvPr/>
          </p:nvSpPr>
          <p:spPr>
            <a:xfrm>
              <a:off x="1582373" y="2694136"/>
              <a:ext cx="1498758" cy="38955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ふん　　　　　　　けん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0BE56B3D-F8CE-E2CC-A45C-5AA9CA456142}"/>
                </a:ext>
              </a:extLst>
            </p:cNvPr>
            <p:cNvSpPr/>
            <p:nvPr/>
          </p:nvSpPr>
          <p:spPr>
            <a:xfrm>
              <a:off x="4240636" y="2694136"/>
              <a:ext cx="1498758" cy="38955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ぷん　　　　　　　けん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37600307-679D-598C-0329-46B86AF14874}"/>
                </a:ext>
              </a:extLst>
            </p:cNvPr>
            <p:cNvSpPr/>
            <p:nvPr/>
          </p:nvSpPr>
          <p:spPr>
            <a:xfrm>
              <a:off x="6787143" y="2694136"/>
              <a:ext cx="1651274" cy="38955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じかん　　　　　　　　けん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4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18" grpId="0"/>
      <p:bldP spid="19" grpId="0"/>
      <p:bldP spid="20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正方形/長方形 3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83899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コンテンツ プレースホルダー 1"/>
          <p:cNvSpPr txBox="1">
            <a:spLocks/>
          </p:cNvSpPr>
          <p:nvPr/>
        </p:nvSpPr>
        <p:spPr bwMode="auto">
          <a:xfrm>
            <a:off x="2836339" y="4036841"/>
            <a:ext cx="6028257" cy="24560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3200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．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</a:t>
            </a: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41,155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/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</a:t>
            </a: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　　　　　　　　　　　　　　　　　　　　　　＊厚生労働省「医療施設（動態）調査・病院報告」（令和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年）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5" name="コンテンツ プレースホルダー 1"/>
          <p:cNvSpPr txBox="1">
            <a:spLocks/>
          </p:cNvSpPr>
          <p:nvPr/>
        </p:nvSpPr>
        <p:spPr bwMode="auto">
          <a:xfrm>
            <a:off x="281491" y="1271754"/>
            <a:ext cx="8583105" cy="163337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問題２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】 </a:t>
            </a:r>
          </a:p>
          <a:p>
            <a:pPr eaLnBrk="1" hangingPunct="1">
              <a:lnSpc>
                <a:spcPct val="80000"/>
              </a:lnSpc>
              <a:buFont typeface="Symbol" pitchFamily="18" charset="2"/>
              <a:buNone/>
            </a:pPr>
            <a:endParaRPr lang="en-US" altLang="ja-JP" sz="1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algn="ctr" eaLnBrk="1" hangingPunct="1">
              <a:lnSpc>
                <a:spcPct val="80000"/>
              </a:lnSpc>
              <a:buFont typeface="Symbol" pitchFamily="18" charset="2"/>
              <a:buNone/>
            </a:pPr>
            <a:r>
              <a:rPr lang="ja-JP" altLang="en-US" sz="4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入院する人はどれくらいいるの？</a:t>
            </a:r>
            <a:endParaRPr lang="en-US" altLang="ja-JP" sz="4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  <a:p>
            <a:pPr algn="ctr" eaLnBrk="1" hangingPunct="1">
              <a:buNone/>
            </a:pPr>
            <a:r>
              <a:rPr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　　　　　</a:t>
            </a:r>
            <a:endParaRPr lang="en-US" altLang="ja-JP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</a:pP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Ａ．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Ｂ．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秒に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　Ｃ．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分に</a:t>
            </a:r>
            <a:r>
              <a:rPr lang="en-US" altLang="ja-JP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200" b="1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lang="en-US" altLang="ja-JP" sz="3200" b="1" dirty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</a:pPr>
            <a:endPara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メイリオ" pitchFamily="50" charset="-128"/>
            </a:endParaRPr>
          </a:p>
        </p:txBody>
      </p:sp>
      <p:grpSp>
        <p:nvGrpSpPr>
          <p:cNvPr id="11" name="図形グループ 34"/>
          <p:cNvGrpSpPr/>
          <p:nvPr/>
        </p:nvGrpSpPr>
        <p:grpSpPr>
          <a:xfrm>
            <a:off x="0" y="4036842"/>
            <a:ext cx="2702647" cy="2118815"/>
            <a:chOff x="4783671" y="3852549"/>
            <a:chExt cx="2805129" cy="2743772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3671" y="3852549"/>
              <a:ext cx="2805129" cy="2553274"/>
            </a:xfrm>
            <a:prstGeom prst="rect">
              <a:avLst/>
            </a:prstGeom>
          </p:spPr>
        </p:pic>
        <p:sp>
          <p:nvSpPr>
            <p:cNvPr id="13" name="角丸四角形 12"/>
            <p:cNvSpPr/>
            <p:nvPr/>
          </p:nvSpPr>
          <p:spPr>
            <a:xfrm>
              <a:off x="5018363" y="6167810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13"/>
            <p:cNvSpPr/>
            <p:nvPr/>
          </p:nvSpPr>
          <p:spPr>
            <a:xfrm>
              <a:off x="5046649" y="6193638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120251" y="6164760"/>
              <a:ext cx="2324197" cy="414628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病気やケガで入院</a:t>
              </a:r>
              <a:endParaRPr lang="en-US" altLang="ja-JP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9AA73A3-0DCA-937C-DCFF-660B9E7B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424AC90-2572-D372-316C-3A11738DB425}"/>
              </a:ext>
            </a:extLst>
          </p:cNvPr>
          <p:cNvSpPr/>
          <p:nvPr/>
        </p:nvSpPr>
        <p:spPr>
          <a:xfrm>
            <a:off x="1826971" y="-6629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EA2A4F0-419F-D57B-60AC-F6F2678D690F}"/>
              </a:ext>
            </a:extLst>
          </p:cNvPr>
          <p:cNvSpPr/>
          <p:nvPr/>
        </p:nvSpPr>
        <p:spPr>
          <a:xfrm>
            <a:off x="324283" y="119132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もんだい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639CCA4-3DC7-24FF-C4B1-9B9B5589DB37}"/>
              </a:ext>
            </a:extLst>
          </p:cNvPr>
          <p:cNvSpPr/>
          <p:nvPr/>
        </p:nvSpPr>
        <p:spPr>
          <a:xfrm>
            <a:off x="1088249" y="180378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C0C8AFF-826F-6EA1-67A3-66F644BDFDF7}"/>
              </a:ext>
            </a:extLst>
          </p:cNvPr>
          <p:cNvSpPr/>
          <p:nvPr/>
        </p:nvSpPr>
        <p:spPr>
          <a:xfrm>
            <a:off x="2702647" y="182154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00A80F8-215E-27D1-D5F8-59DC50F6E909}"/>
              </a:ext>
            </a:extLst>
          </p:cNvPr>
          <p:cNvSpPr/>
          <p:nvPr/>
        </p:nvSpPr>
        <p:spPr>
          <a:xfrm>
            <a:off x="1071471" y="288066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26F1048-FAEA-84FB-7D50-ECDFD4E69C43}"/>
              </a:ext>
            </a:extLst>
          </p:cNvPr>
          <p:cNvSpPr/>
          <p:nvPr/>
        </p:nvSpPr>
        <p:spPr>
          <a:xfrm>
            <a:off x="4092905" y="288495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8FD5C9-1080-99C0-2641-772369CED55B}"/>
              </a:ext>
            </a:extLst>
          </p:cNvPr>
          <p:cNvSpPr/>
          <p:nvPr/>
        </p:nvSpPr>
        <p:spPr>
          <a:xfrm>
            <a:off x="6852856" y="288290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ふん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507E7B9-EA9C-0485-ECC3-F88FB06F4B35}"/>
              </a:ext>
            </a:extLst>
          </p:cNvPr>
          <p:cNvSpPr/>
          <p:nvPr/>
        </p:nvSpPr>
        <p:spPr>
          <a:xfrm>
            <a:off x="2054647" y="28996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B6A7E53-729C-F619-4A3F-9EDC9348AEEA}"/>
              </a:ext>
            </a:extLst>
          </p:cNvPr>
          <p:cNvSpPr/>
          <p:nvPr/>
        </p:nvSpPr>
        <p:spPr>
          <a:xfrm>
            <a:off x="5102115" y="290051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1FCF09D-6344-8344-90DA-22CC815C2DDD}"/>
              </a:ext>
            </a:extLst>
          </p:cNvPr>
          <p:cNvSpPr/>
          <p:nvPr/>
        </p:nvSpPr>
        <p:spPr>
          <a:xfrm>
            <a:off x="7879076" y="289587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E1FE9C3-65F5-1BDC-31E0-5C5D4F50552C}"/>
              </a:ext>
            </a:extLst>
          </p:cNvPr>
          <p:cNvSpPr/>
          <p:nvPr/>
        </p:nvSpPr>
        <p:spPr>
          <a:xfrm>
            <a:off x="3774292" y="446722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E3929C6-2F47-2771-5418-63E14B1BD3A2}"/>
              </a:ext>
            </a:extLst>
          </p:cNvPr>
          <p:cNvSpPr/>
          <p:nvPr/>
        </p:nvSpPr>
        <p:spPr>
          <a:xfrm>
            <a:off x="4991013" y="445416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3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3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05A4A2F-6380-5113-C5C7-996B70A7B9A9}"/>
              </a:ext>
            </a:extLst>
          </p:cNvPr>
          <p:cNvSpPr/>
          <p:nvPr/>
        </p:nvSpPr>
        <p:spPr>
          <a:xfrm>
            <a:off x="2690365" y="391804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1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FC4AE4C-B29C-4415-58D4-63849D878E49}"/>
              </a:ext>
            </a:extLst>
          </p:cNvPr>
          <p:cNvSpPr/>
          <p:nvPr/>
        </p:nvSpPr>
        <p:spPr>
          <a:xfrm>
            <a:off x="6381430" y="5168442"/>
            <a:ext cx="1767426" cy="417804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　　　にち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82127039-D227-3D9B-8B68-54F091ABAA3D}"/>
              </a:ext>
            </a:extLst>
          </p:cNvPr>
          <p:cNvSpPr/>
          <p:nvPr/>
        </p:nvSpPr>
        <p:spPr>
          <a:xfrm>
            <a:off x="5202467" y="576219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9E82C8C-0F1C-AAC3-41AB-DD95C4A33DD1}"/>
              </a:ext>
            </a:extLst>
          </p:cNvPr>
          <p:cNvSpPr/>
          <p:nvPr/>
        </p:nvSpPr>
        <p:spPr>
          <a:xfrm>
            <a:off x="6171300" y="578271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2B8585A-B5DC-0AE8-5BE7-E425819B0F3E}"/>
              </a:ext>
            </a:extLst>
          </p:cNvPr>
          <p:cNvSpPr/>
          <p:nvPr/>
        </p:nvSpPr>
        <p:spPr>
          <a:xfrm>
            <a:off x="134654" y="609016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688C15C-0DAD-3F2E-B625-F6D6B40DE0DA}"/>
              </a:ext>
            </a:extLst>
          </p:cNvPr>
          <p:cNvSpPr/>
          <p:nvPr/>
        </p:nvSpPr>
        <p:spPr>
          <a:xfrm>
            <a:off x="1456679" y="60809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にゅういん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3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4" grpId="0"/>
      <p:bldP spid="5" grpId="0"/>
      <p:bldP spid="6" grpId="0"/>
      <p:bldP spid="7" grpId="0"/>
      <p:bldP spid="8" grpId="0"/>
      <p:bldP spid="9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5" y="30760"/>
            <a:ext cx="8258702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リスクに関するクイズ③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4" name="コンテンツ プレースホルダー 1"/>
          <p:cNvSpPr txBox="1">
            <a:spLocks/>
          </p:cNvSpPr>
          <p:nvPr/>
        </p:nvSpPr>
        <p:spPr bwMode="auto">
          <a:xfrm>
            <a:off x="2956819" y="4740651"/>
            <a:ext cx="5826362" cy="17522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3200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</a:p>
          <a:p>
            <a:pPr eaLnBrk="1" hangingPunct="1">
              <a:buFont typeface="Symbol" pitchFamily="18" charset="2"/>
              <a:buNone/>
              <a:defRPr/>
            </a:pPr>
            <a:r>
              <a:rPr lang="ja-JP" altLang="en-US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Ｃ．</a:t>
            </a:r>
            <a:r>
              <a: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lang="ja-JP" altLang="en-US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億円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9,266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endParaRPr lang="en-US" altLang="ja-JP" sz="11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							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（東京地方裁判所、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2008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6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月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日判決）</a:t>
            </a:r>
          </a:p>
          <a:p>
            <a:pPr algn="r" eaLnBrk="1" hangingPunct="1">
              <a:buNone/>
              <a:defRPr/>
            </a:pP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＊一般社団法人日本損害保険協会「ファクトブック</a:t>
            </a:r>
            <a:r>
              <a:rPr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2023</a:t>
            </a:r>
            <a:r>
              <a:rPr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」をもとに生命保険文化センターが作成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165239" y="807593"/>
            <a:ext cx="8978761" cy="4289326"/>
            <a:chOff x="165239" y="853628"/>
            <a:chExt cx="8978761" cy="4178279"/>
          </a:xfrm>
        </p:grpSpPr>
        <p:sp>
          <p:nvSpPr>
            <p:cNvPr id="15" name="コンテンツ プレースホルダー 1"/>
            <p:cNvSpPr txBox="1">
              <a:spLocks/>
            </p:cNvSpPr>
            <p:nvPr/>
          </p:nvSpPr>
          <p:spPr bwMode="auto">
            <a:xfrm>
              <a:off x="165239" y="853628"/>
              <a:ext cx="8846009" cy="178270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32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</a:t>
              </a:r>
            </a:p>
            <a:p>
              <a:pPr algn="ctr" eaLnBrk="1" hangingPunct="1">
                <a:buNone/>
              </a:pPr>
              <a:endPara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en-US" altLang="ja-JP" sz="1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endPara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endParaRPr lang="en-US" altLang="ja-JP" sz="16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200163" y="1517352"/>
              <a:ext cx="8943837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3900"/>
                </a:lnSpc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被害にあった男性会社員への賠償額</a:t>
              </a:r>
            </a:p>
            <a:p>
              <a:pPr algn="ctr">
                <a:lnSpc>
                  <a:spcPts val="3900"/>
                </a:lnSpc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はいくらだった？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92724" y="4117506"/>
              <a:ext cx="8228269" cy="914401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120000"/>
                </a:lnSpc>
              </a:pP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Ａ．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100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Ｂ．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1,000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万円　Ｃ．</a:t>
              </a:r>
              <a:r>
                <a:rPr lang="en-US" altLang="zh-TW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</a:t>
              </a:r>
              <a:r>
                <a:rPr lang="zh-TW" altLang="en-US" sz="3200" b="1" dirty="0">
                  <a:solidFill>
                    <a:schemeClr val="accen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億円</a:t>
              </a:r>
            </a:p>
          </p:txBody>
        </p:sp>
        <p:sp>
          <p:nvSpPr>
            <p:cNvPr id="4" name="テキスト ボックス 3"/>
            <p:cNvSpPr txBox="1"/>
            <p:nvPr/>
          </p:nvSpPr>
          <p:spPr>
            <a:xfrm>
              <a:off x="419475" y="2660397"/>
              <a:ext cx="8420051" cy="179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男子高校生が昼間、交通ルールを守らずに自転車で車道を斜めに横断していたところ、対向車線を自転車で走っていた男性会社員と衝突してしまい、男性会社員に重大な障害（言語機能の喪失等）を負わせてしまった。</a:t>
              </a:r>
            </a:p>
            <a:p>
              <a:endParaRPr kumimoji="1" lang="ja-JP" altLang="en-US" dirty="0"/>
            </a:p>
          </p:txBody>
        </p:sp>
      </p:grp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5457C680-9DE1-D7DB-7EBD-B5E7D76C6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19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22BEE24-1389-0BEB-65E4-372AA00E6620}"/>
              </a:ext>
            </a:extLst>
          </p:cNvPr>
          <p:cNvGrpSpPr/>
          <p:nvPr/>
        </p:nvGrpSpPr>
        <p:grpSpPr>
          <a:xfrm>
            <a:off x="174191" y="4876341"/>
            <a:ext cx="2620440" cy="1616534"/>
            <a:chOff x="174191" y="4876341"/>
            <a:chExt cx="2620440" cy="1616534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4DB6B087-4B94-4AF1-B8BC-315B32227EBF}"/>
                </a:ext>
              </a:extLst>
            </p:cNvPr>
            <p:cNvGrpSpPr/>
            <p:nvPr/>
          </p:nvGrpSpPr>
          <p:grpSpPr>
            <a:xfrm>
              <a:off x="416785" y="6071161"/>
              <a:ext cx="2083605" cy="421714"/>
              <a:chOff x="6154677" y="1172646"/>
              <a:chExt cx="2493818" cy="518498"/>
            </a:xfrm>
          </p:grpSpPr>
          <p:sp>
            <p:nvSpPr>
              <p:cNvPr id="16" name="角丸四角形 15"/>
              <p:cNvSpPr/>
              <p:nvPr/>
            </p:nvSpPr>
            <p:spPr bwMode="gray">
              <a:xfrm>
                <a:off x="6154677" y="1172646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角丸四角形 16"/>
              <p:cNvSpPr/>
              <p:nvPr/>
            </p:nvSpPr>
            <p:spPr bwMode="white">
              <a:xfrm>
                <a:off x="6182963" y="1187816"/>
                <a:ext cx="2439669" cy="471362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" name="正方形/長方形 17"/>
              <p:cNvSpPr/>
              <p:nvPr/>
            </p:nvSpPr>
            <p:spPr bwMode="white">
              <a:xfrm>
                <a:off x="6256565" y="1227290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ja-JP" altLang="en-US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事故を起こした</a:t>
                </a:r>
                <a:endParaRPr lang="en-US" altLang="ja-JP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11" name="図 10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77645541-92B8-CB0E-70E2-279CD5F1B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191" y="4876341"/>
              <a:ext cx="2620440" cy="1098210"/>
            </a:xfrm>
            <a:prstGeom prst="rect">
              <a:avLst/>
            </a:prstGeom>
          </p:spPr>
        </p:pic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1889DC5-9E21-A097-6354-7828B579914F}"/>
              </a:ext>
            </a:extLst>
          </p:cNvPr>
          <p:cNvSpPr/>
          <p:nvPr/>
        </p:nvSpPr>
        <p:spPr>
          <a:xfrm>
            <a:off x="1826971" y="-66290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616E806F-3F02-8653-A2C7-DD9DFFE49B8C}"/>
              </a:ext>
            </a:extLst>
          </p:cNvPr>
          <p:cNvGrpSpPr/>
          <p:nvPr/>
        </p:nvGrpSpPr>
        <p:grpSpPr>
          <a:xfrm>
            <a:off x="200163" y="788966"/>
            <a:ext cx="7855588" cy="913982"/>
            <a:chOff x="200163" y="788966"/>
            <a:chExt cx="7855588" cy="913982"/>
          </a:xfrm>
        </p:grpSpPr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50969B2E-2F83-398F-E12E-D8C15966F9C5}"/>
                </a:ext>
              </a:extLst>
            </p:cNvPr>
            <p:cNvSpPr/>
            <p:nvPr/>
          </p:nvSpPr>
          <p:spPr>
            <a:xfrm>
              <a:off x="200163" y="788966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9078441D-4C02-A955-8AA9-7B762F27C404}"/>
                </a:ext>
              </a:extLst>
            </p:cNvPr>
            <p:cNvSpPr/>
            <p:nvPr/>
          </p:nvSpPr>
          <p:spPr>
            <a:xfrm>
              <a:off x="1088249" y="1341183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ひがい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1985669B-F6A1-565D-F7C8-A48DC8855E6E}"/>
                </a:ext>
              </a:extLst>
            </p:cNvPr>
            <p:cNvSpPr/>
            <p:nvPr/>
          </p:nvSpPr>
          <p:spPr>
            <a:xfrm>
              <a:off x="3852734" y="1295724"/>
              <a:ext cx="193877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だんせいかいしゃいん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D202C409-DCCA-7CF1-8CFA-8088A8B3C398}"/>
                </a:ext>
              </a:extLst>
            </p:cNvPr>
            <p:cNvSpPr/>
            <p:nvPr/>
          </p:nvSpPr>
          <p:spPr>
            <a:xfrm>
              <a:off x="6759751" y="129606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ばいしょうがく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グループ化 79">
            <a:extLst>
              <a:ext uri="{FF2B5EF4-FFF2-40B4-BE49-F238E27FC236}">
                <a16:creationId xmlns:a16="http://schemas.microsoft.com/office/drawing/2014/main" id="{DC262C74-CBEA-D05D-C05E-AC2B2A36CE42}"/>
              </a:ext>
            </a:extLst>
          </p:cNvPr>
          <p:cNvGrpSpPr/>
          <p:nvPr/>
        </p:nvGrpSpPr>
        <p:grpSpPr>
          <a:xfrm>
            <a:off x="167100" y="2528547"/>
            <a:ext cx="8472823" cy="1445484"/>
            <a:chOff x="167100" y="2528547"/>
            <a:chExt cx="8472823" cy="1445484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BE7ADAE4-EEC7-7837-765F-DE8EEAF18239}"/>
                </a:ext>
              </a:extLst>
            </p:cNvPr>
            <p:cNvSpPr/>
            <p:nvPr/>
          </p:nvSpPr>
          <p:spPr>
            <a:xfrm>
              <a:off x="656310" y="252854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だんしこうこうせい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A4EEFEC6-59C4-AAAA-2027-BD3601F06373}"/>
                </a:ext>
              </a:extLst>
            </p:cNvPr>
            <p:cNvSpPr/>
            <p:nvPr/>
          </p:nvSpPr>
          <p:spPr>
            <a:xfrm>
              <a:off x="1931344" y="252854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ひるま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4CF71D80-6E3A-F921-566A-3D6B0FD7C52F}"/>
                </a:ext>
              </a:extLst>
            </p:cNvPr>
            <p:cNvSpPr/>
            <p:nvPr/>
          </p:nvSpPr>
          <p:spPr>
            <a:xfrm>
              <a:off x="3043160" y="2528547"/>
              <a:ext cx="75503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こうつう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B05B2C1A-1C08-0C2F-8D4A-1CD841820B37}"/>
                </a:ext>
              </a:extLst>
            </p:cNvPr>
            <p:cNvSpPr/>
            <p:nvPr/>
          </p:nvSpPr>
          <p:spPr>
            <a:xfrm>
              <a:off x="6521479" y="252854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しゃどう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B771CD8D-1D2B-98A3-3097-EC8952D42ED6}"/>
                </a:ext>
              </a:extLst>
            </p:cNvPr>
            <p:cNvSpPr/>
            <p:nvPr/>
          </p:nvSpPr>
          <p:spPr>
            <a:xfrm>
              <a:off x="7182854" y="252854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なな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70AE7E3A-998A-CB28-5D58-AE855C41F1E3}"/>
                </a:ext>
              </a:extLst>
            </p:cNvPr>
            <p:cNvSpPr/>
            <p:nvPr/>
          </p:nvSpPr>
          <p:spPr>
            <a:xfrm>
              <a:off x="167100" y="2895905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おうだん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2C4A5484-55E6-4712-5D72-C208754FE5FE}"/>
                </a:ext>
              </a:extLst>
            </p:cNvPr>
            <p:cNvSpPr/>
            <p:nvPr/>
          </p:nvSpPr>
          <p:spPr>
            <a:xfrm>
              <a:off x="2533291" y="2895905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たいこうしゃせん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6AE8419C-3A5B-3065-EC9A-70A73ABDB145}"/>
                </a:ext>
              </a:extLst>
            </p:cNvPr>
            <p:cNvSpPr/>
            <p:nvPr/>
          </p:nvSpPr>
          <p:spPr>
            <a:xfrm>
              <a:off x="4455002" y="2895905"/>
              <a:ext cx="83271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じてんしゃ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D015C4A6-9108-DA0D-08EE-1ACEFCFB4FCF}"/>
                </a:ext>
              </a:extLst>
            </p:cNvPr>
            <p:cNvSpPr/>
            <p:nvPr/>
          </p:nvSpPr>
          <p:spPr>
            <a:xfrm>
              <a:off x="6904992" y="2895905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だんせいかいしゃいん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49E52CC4-DEEE-8F79-E359-5CCA29F1B323}"/>
                </a:ext>
              </a:extLst>
            </p:cNvPr>
            <p:cNvSpPr/>
            <p:nvPr/>
          </p:nvSpPr>
          <p:spPr>
            <a:xfrm>
              <a:off x="168075" y="326153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しょうとつ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1C951706-6710-C425-7EC8-1ECF93FAAD25}"/>
                </a:ext>
              </a:extLst>
            </p:cNvPr>
            <p:cNvSpPr/>
            <p:nvPr/>
          </p:nvSpPr>
          <p:spPr>
            <a:xfrm>
              <a:off x="2646902" y="326153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だんせいかいしゃいん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ADEB0846-A9F7-E6D1-905A-8A458685E541}"/>
                </a:ext>
              </a:extLst>
            </p:cNvPr>
            <p:cNvSpPr/>
            <p:nvPr/>
          </p:nvSpPr>
          <p:spPr>
            <a:xfrm>
              <a:off x="3902287" y="326153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じゅうだい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6187A5B6-499C-DEF6-E081-632E379FF3D7}"/>
                </a:ext>
              </a:extLst>
            </p:cNvPr>
            <p:cNvSpPr/>
            <p:nvPr/>
          </p:nvSpPr>
          <p:spPr>
            <a:xfrm>
              <a:off x="4759382" y="326153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しょうがい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FFC3AE16-4AAF-6BB8-495F-EBAF36DCF345}"/>
                </a:ext>
              </a:extLst>
            </p:cNvPr>
            <p:cNvSpPr/>
            <p:nvPr/>
          </p:nvSpPr>
          <p:spPr>
            <a:xfrm>
              <a:off x="5982479" y="326153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げんごきのう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E5EAC347-A77A-2D29-94B6-26B1F624FE9F}"/>
                </a:ext>
              </a:extLst>
            </p:cNvPr>
            <p:cNvSpPr/>
            <p:nvPr/>
          </p:nvSpPr>
          <p:spPr>
            <a:xfrm>
              <a:off x="7343923" y="326153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そうしつなど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0D4DDF1C-1636-51A9-2E47-771D3B8C0962}"/>
                </a:ext>
              </a:extLst>
            </p:cNvPr>
            <p:cNvSpPr/>
            <p:nvPr/>
          </p:nvSpPr>
          <p:spPr>
            <a:xfrm>
              <a:off x="235928" y="3612266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</a:t>
              </a:r>
              <a:endParaRPr lang="en-US" altLang="ja-JP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3746E8F6-D95E-6CF8-D3A9-208E3EBC5462}"/>
                </a:ext>
              </a:extLst>
            </p:cNvPr>
            <p:cNvSpPr/>
            <p:nvPr/>
          </p:nvSpPr>
          <p:spPr>
            <a:xfrm>
              <a:off x="5789774" y="2528547"/>
              <a:ext cx="83271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じてんしゃ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7F061131-22F9-8878-F9CD-7F3FE08E14C7}"/>
                </a:ext>
              </a:extLst>
            </p:cNvPr>
            <p:cNvSpPr/>
            <p:nvPr/>
          </p:nvSpPr>
          <p:spPr>
            <a:xfrm>
              <a:off x="4171845" y="2528547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まも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348D1590-A2ED-0003-23A3-4233EF2CD497}"/>
                </a:ext>
              </a:extLst>
            </p:cNvPr>
            <p:cNvSpPr/>
            <p:nvPr/>
          </p:nvSpPr>
          <p:spPr>
            <a:xfrm>
              <a:off x="5037991" y="2895905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はし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FAF82041-01F2-0617-4E13-C1769F610E2D}"/>
              </a:ext>
            </a:extLst>
          </p:cNvPr>
          <p:cNvGrpSpPr/>
          <p:nvPr/>
        </p:nvGrpSpPr>
        <p:grpSpPr>
          <a:xfrm>
            <a:off x="334790" y="6397979"/>
            <a:ext cx="1852441" cy="363332"/>
            <a:chOff x="334790" y="6397979"/>
            <a:chExt cx="1852441" cy="363332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76A3C742-A79B-40F3-CA34-662052186EA8}"/>
                </a:ext>
              </a:extLst>
            </p:cNvPr>
            <p:cNvSpPr/>
            <p:nvPr/>
          </p:nvSpPr>
          <p:spPr>
            <a:xfrm>
              <a:off x="334790" y="6397979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じこ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F91874F2-4D08-1A18-8399-4E400FEDB941}"/>
                </a:ext>
              </a:extLst>
            </p:cNvPr>
            <p:cNvSpPr/>
            <p:nvPr/>
          </p:nvSpPr>
          <p:spPr>
            <a:xfrm>
              <a:off x="891231" y="6399546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6FC5AD8A-3A60-A807-0AC2-6CD9C8D008D9}"/>
              </a:ext>
            </a:extLst>
          </p:cNvPr>
          <p:cNvGrpSpPr/>
          <p:nvPr/>
        </p:nvGrpSpPr>
        <p:grpSpPr>
          <a:xfrm>
            <a:off x="2194210" y="4030331"/>
            <a:ext cx="6588971" cy="361765"/>
            <a:chOff x="2194210" y="4030331"/>
            <a:chExt cx="6588971" cy="361765"/>
          </a:xfrm>
        </p:grpSpPr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631E4F26-41E0-87E9-4472-D28A9E70248A}"/>
                </a:ext>
              </a:extLst>
            </p:cNvPr>
            <p:cNvSpPr/>
            <p:nvPr/>
          </p:nvSpPr>
          <p:spPr>
            <a:xfrm>
              <a:off x="7487181" y="4030331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おくえん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9A80F469-F681-E38E-60F3-7937AF192C7E}"/>
                </a:ext>
              </a:extLst>
            </p:cNvPr>
            <p:cNvSpPr/>
            <p:nvPr/>
          </p:nvSpPr>
          <p:spPr>
            <a:xfrm>
              <a:off x="2194210" y="4030331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</a:t>
              </a:r>
              <a:r>
                <a:rPr kumimoji="1"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90819152-B8CA-A044-1C35-0BC67B26F30F}"/>
                </a:ext>
              </a:extLst>
            </p:cNvPr>
            <p:cNvSpPr/>
            <p:nvPr/>
          </p:nvSpPr>
          <p:spPr>
            <a:xfrm>
              <a:off x="5334479" y="4030331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まん</a:t>
              </a:r>
              <a:r>
                <a:rPr kumimoji="1"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444AD271-EE17-C1D8-E3E2-89FE495EF18D}"/>
              </a:ext>
            </a:extLst>
          </p:cNvPr>
          <p:cNvGrpSpPr/>
          <p:nvPr/>
        </p:nvGrpSpPr>
        <p:grpSpPr>
          <a:xfrm>
            <a:off x="2792881" y="4613718"/>
            <a:ext cx="5579004" cy="959210"/>
            <a:chOff x="2792881" y="4613718"/>
            <a:chExt cx="5579004" cy="959210"/>
          </a:xfrm>
        </p:grpSpPr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C702977E-D8C6-2A4C-6A72-B4E599D869D8}"/>
                </a:ext>
              </a:extLst>
            </p:cNvPr>
            <p:cNvSpPr/>
            <p:nvPr/>
          </p:nvSpPr>
          <p:spPr>
            <a:xfrm>
              <a:off x="2792881" y="4613718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accent1">
                      <a:lumMod val="75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  <a:endParaRPr kumimoji="1" lang="ja-JP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F8FC6D3B-A3A1-ABF0-5AE0-1B4888CC5C95}"/>
                </a:ext>
              </a:extLst>
            </p:cNvPr>
            <p:cNvSpPr/>
            <p:nvPr/>
          </p:nvSpPr>
          <p:spPr>
            <a:xfrm>
              <a:off x="4355878" y="5173969"/>
              <a:ext cx="1296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2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おくえん</a:t>
              </a:r>
              <a:endParaRPr kumimoji="1" lang="ja-JP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78" name="正方形/長方形 77">
              <a:extLst>
                <a:ext uri="{FF2B5EF4-FFF2-40B4-BE49-F238E27FC236}">
                  <a16:creationId xmlns:a16="http://schemas.microsoft.com/office/drawing/2014/main" id="{764EA11E-4366-00F7-1541-07AB1EEAB8CC}"/>
                </a:ext>
              </a:extLst>
            </p:cNvPr>
            <p:cNvSpPr/>
            <p:nvPr/>
          </p:nvSpPr>
          <p:spPr>
            <a:xfrm>
              <a:off x="5801314" y="5211163"/>
              <a:ext cx="257057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2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やく　　　　　　　　　　　　　　　まんえん</a:t>
              </a:r>
              <a:endParaRPr kumimoji="1" lang="ja-JP" altLang="en-US" sz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1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65666" y="421120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8328" y="1346975"/>
            <a:ext cx="7247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1.</a:t>
            </a:r>
            <a:r>
              <a:rPr lang="ja-JP" altLang="en-US" sz="48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将来について考えてみよう</a:t>
            </a:r>
            <a:endParaRPr lang="en-US" altLang="ja-JP" sz="4800" b="1" dirty="0">
              <a:solidFill>
                <a:schemeClr val="accent6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795528" y="2400300"/>
            <a:ext cx="6922008" cy="3424428"/>
            <a:chOff x="1" y="786702"/>
            <a:chExt cx="8772524" cy="3464149"/>
          </a:xfrm>
        </p:grpSpPr>
        <p:sp>
          <p:nvSpPr>
            <p:cNvPr id="26" name="雲形吹き出し 25"/>
            <p:cNvSpPr/>
            <p:nvPr/>
          </p:nvSpPr>
          <p:spPr>
            <a:xfrm>
              <a:off x="1" y="786702"/>
              <a:ext cx="8772524" cy="3464149"/>
            </a:xfrm>
            <a:prstGeom prst="cloudCallout">
              <a:avLst>
                <a:gd name="adj1" fmla="val 41627"/>
                <a:gd name="adj2" fmla="val 45865"/>
              </a:avLst>
            </a:prstGeom>
            <a:noFill/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799610" y="1295940"/>
              <a:ext cx="7711149" cy="947383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600" b="1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これからどんなことが</a:t>
              </a:r>
            </a:p>
            <a:p>
              <a:pPr algn="ctr"/>
              <a:r>
                <a:rPr lang="ja-JP" altLang="en-US" sz="3600" b="1" dirty="0">
                  <a:solidFill>
                    <a:schemeClr val="tx2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N W4"/>
                </a:rPr>
                <a:t>起きるのかな・・・</a:t>
              </a:r>
              <a:endParaRPr lang="en-US" altLang="ja-JP" sz="36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endParaRPr>
            </a:p>
          </p:txBody>
        </p:sp>
      </p:grpSp>
      <p:pic>
        <p:nvPicPr>
          <p:cNvPr id="29" name="図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128" y="4920493"/>
            <a:ext cx="1643205" cy="1539696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1934762" y="3721247"/>
            <a:ext cx="4142873" cy="1575289"/>
            <a:chOff x="1934762" y="3721247"/>
            <a:chExt cx="4142873" cy="1575289"/>
          </a:xfrm>
        </p:grpSpPr>
        <p:grpSp>
          <p:nvGrpSpPr>
            <p:cNvPr id="18" name="グループ化 17"/>
            <p:cNvGrpSpPr/>
            <p:nvPr/>
          </p:nvGrpSpPr>
          <p:grpSpPr bwMode="gray">
            <a:xfrm>
              <a:off x="4177018" y="3867573"/>
              <a:ext cx="1900617" cy="1420999"/>
              <a:chOff x="3024283" y="1318345"/>
              <a:chExt cx="3157673" cy="2308594"/>
            </a:xfrm>
          </p:grpSpPr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gray">
              <a:xfrm>
                <a:off x="3024283" y="1318345"/>
                <a:ext cx="3157673" cy="1982379"/>
              </a:xfrm>
              <a:prstGeom prst="rect">
                <a:avLst/>
              </a:prstGeom>
            </p:spPr>
          </p:pic>
          <p:sp>
            <p:nvSpPr>
              <p:cNvPr id="20" name="角丸四角形 19"/>
              <p:cNvSpPr/>
              <p:nvPr/>
            </p:nvSpPr>
            <p:spPr bwMode="gray">
              <a:xfrm>
                <a:off x="3416516" y="3224256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1" name="角丸四角形 20"/>
              <p:cNvSpPr/>
              <p:nvPr/>
            </p:nvSpPr>
            <p:spPr bwMode="gray">
              <a:xfrm>
                <a:off x="3388230" y="3198428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正方形/長方形 21"/>
              <p:cNvSpPr/>
              <p:nvPr/>
            </p:nvSpPr>
            <p:spPr bwMode="gray">
              <a:xfrm>
                <a:off x="3207635" y="3208331"/>
                <a:ext cx="2951999" cy="409346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独 立</a:t>
                </a:r>
                <a:r>
                  <a:rPr lang="en-US" altLang="ja-JP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(1</a:t>
                </a:r>
                <a:r>
                  <a:rPr lang="ja-JP" altLang="en-US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人暮らし</a:t>
                </a:r>
                <a:r>
                  <a:rPr lang="en-US" altLang="ja-JP" sz="12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)</a:t>
                </a:r>
              </a:p>
            </p:txBody>
          </p:sp>
          <p:sp>
            <p:nvSpPr>
              <p:cNvPr id="23" name="角丸四角形 32"/>
              <p:cNvSpPr/>
              <p:nvPr/>
            </p:nvSpPr>
            <p:spPr bwMode="gray">
              <a:xfrm>
                <a:off x="3417993" y="3219458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grpSp>
          <p:nvGrpSpPr>
            <p:cNvPr id="2" name="グループ化 1"/>
            <p:cNvGrpSpPr/>
            <p:nvPr/>
          </p:nvGrpSpPr>
          <p:grpSpPr>
            <a:xfrm>
              <a:off x="1934762" y="3721247"/>
              <a:ext cx="1865164" cy="1575289"/>
              <a:chOff x="1934762" y="3721247"/>
              <a:chExt cx="1865164" cy="1575289"/>
            </a:xfrm>
          </p:grpSpPr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C39B0C76-70D0-43AB-A4EA-7044C354E0D2}"/>
                  </a:ext>
                </a:extLst>
              </p:cNvPr>
              <p:cNvGrpSpPr/>
              <p:nvPr/>
            </p:nvGrpSpPr>
            <p:grpSpPr>
              <a:xfrm>
                <a:off x="1934762" y="3721247"/>
                <a:ext cx="1865164" cy="1575289"/>
                <a:chOff x="269577" y="1016804"/>
                <a:chExt cx="2933824" cy="2596947"/>
              </a:xfrm>
            </p:grpSpPr>
            <p:pic>
              <p:nvPicPr>
                <p:cNvPr id="14" name="図 13"/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577" y="1016804"/>
                  <a:ext cx="2933824" cy="2245818"/>
                </a:xfrm>
                <a:prstGeom prst="rect">
                  <a:avLst/>
                </a:prstGeom>
              </p:spPr>
            </p:pic>
            <p:sp>
              <p:nvSpPr>
                <p:cNvPr id="15" name="角丸四角形 14"/>
                <p:cNvSpPr/>
                <p:nvPr/>
              </p:nvSpPr>
              <p:spPr bwMode="gray">
                <a:xfrm>
                  <a:off x="564597" y="3185240"/>
                  <a:ext cx="2493818" cy="428511"/>
                </a:xfrm>
                <a:prstGeom prst="roundRect">
                  <a:avLst>
                    <a:gd name="adj" fmla="val 43388"/>
                  </a:avLst>
                </a:prstGeom>
                <a:solidFill>
                  <a:schemeClr val="tx2"/>
                </a:solidFill>
                <a:ln w="31750"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6" name="角丸四角形 15"/>
                <p:cNvSpPr/>
                <p:nvPr/>
              </p:nvSpPr>
              <p:spPr bwMode="white">
                <a:xfrm>
                  <a:off x="592883" y="3211068"/>
                  <a:ext cx="2439669" cy="389555"/>
                </a:xfrm>
                <a:prstGeom prst="roundRect">
                  <a:avLst>
                    <a:gd name="adj" fmla="val 45836"/>
                  </a:avLst>
                </a:prstGeom>
                <a:noFill/>
                <a:ln w="9525" cmpd="sng">
                  <a:solidFill>
                    <a:schemeClr val="bg1"/>
                  </a:solidFill>
                  <a:prstDash val="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" name="正方形/長方形 16"/>
                <p:cNvSpPr/>
                <p:nvPr/>
              </p:nvSpPr>
              <p:spPr bwMode="white">
                <a:xfrm>
                  <a:off x="734218" y="3208331"/>
                  <a:ext cx="2108002" cy="394021"/>
                </a:xfrm>
                <a:prstGeom prst="rect">
                  <a:avLst/>
                </a:prstGeom>
                <a:noFill/>
                <a:ln w="50800" cap="rnd" cmpd="sng">
                  <a:noFill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1400" b="1" dirty="0">
                      <a:solidFill>
                        <a:srgbClr val="FFFF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角ゴ Pro W6"/>
                    </a:rPr>
                    <a:t>進 学</a:t>
                  </a:r>
                  <a:endParaRPr lang="en-US" altLang="ja-JP" sz="1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endParaRPr>
                </a:p>
              </p:txBody>
            </p:sp>
          </p:grpSp>
          <p:pic>
            <p:nvPicPr>
              <p:cNvPr id="27" name="Picture 2" descr="\\JILI03\jouhou\10消費者関連団体等連携\01生命保険協会\02地方事務室\01地方事務室との連携活動\H31\連携活動（副教材・中作）\mirai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798" y="4233027"/>
                <a:ext cx="748433" cy="8167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288A95A7-1305-1433-7348-D2282B3DBD20}"/>
              </a:ext>
            </a:extLst>
          </p:cNvPr>
          <p:cNvSpPr txBox="1">
            <a:spLocks/>
          </p:cNvSpPr>
          <p:nvPr/>
        </p:nvSpPr>
        <p:spPr>
          <a:xfrm>
            <a:off x="7035128" y="64567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AA1E94D-1406-7D60-7587-FF253B1F29B1}"/>
              </a:ext>
            </a:extLst>
          </p:cNvPr>
          <p:cNvSpPr/>
          <p:nvPr/>
        </p:nvSpPr>
        <p:spPr>
          <a:xfrm>
            <a:off x="1116504" y="1149371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84486EB-CE5E-AC8F-CA3E-719EB337C57F}"/>
              </a:ext>
            </a:extLst>
          </p:cNvPr>
          <p:cNvSpPr/>
          <p:nvPr/>
        </p:nvSpPr>
        <p:spPr>
          <a:xfrm>
            <a:off x="4035973" y="1173527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700" dirty="0">
                <a:solidFill>
                  <a:schemeClr val="accent6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700" dirty="0">
              <a:solidFill>
                <a:schemeClr val="accent6">
                  <a:lumMod val="50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601BF70-CD0D-D7DB-94E4-6178429F3410}"/>
              </a:ext>
            </a:extLst>
          </p:cNvPr>
          <p:cNvSpPr/>
          <p:nvPr/>
        </p:nvSpPr>
        <p:spPr>
          <a:xfrm>
            <a:off x="2660250" y="3215390"/>
            <a:ext cx="972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44A8CB81-DA79-E89F-BD3E-D0D2AA21F772}"/>
              </a:ext>
            </a:extLst>
          </p:cNvPr>
          <p:cNvGrpSpPr/>
          <p:nvPr/>
        </p:nvGrpSpPr>
        <p:grpSpPr>
          <a:xfrm>
            <a:off x="2426506" y="5227872"/>
            <a:ext cx="3498132" cy="395599"/>
            <a:chOff x="2426506" y="5227872"/>
            <a:chExt cx="3498132" cy="395599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F2B30F1E-A415-382C-7C4F-E8AADF0BD9BE}"/>
                </a:ext>
              </a:extLst>
            </p:cNvPr>
            <p:cNvSpPr/>
            <p:nvPr/>
          </p:nvSpPr>
          <p:spPr>
            <a:xfrm>
              <a:off x="2426506" y="5261706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しんがく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A89BF7A9-E3F6-389B-DFA5-D48B1635621D}"/>
                </a:ext>
              </a:extLst>
            </p:cNvPr>
            <p:cNvSpPr/>
            <p:nvPr/>
          </p:nvSpPr>
          <p:spPr>
            <a:xfrm>
              <a:off x="4311330" y="5227872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どくりつ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DCE8C23E-CCDF-B2E9-9D1E-C32364703EBC}"/>
                </a:ext>
              </a:extLst>
            </p:cNvPr>
            <p:cNvSpPr/>
            <p:nvPr/>
          </p:nvSpPr>
          <p:spPr>
            <a:xfrm>
              <a:off x="4952638" y="5231792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ぐ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948E7BAF-A75A-7A79-9F20-9A0BF85CB630}"/>
                </a:ext>
              </a:extLst>
            </p:cNvPr>
            <p:cNvSpPr/>
            <p:nvPr/>
          </p:nvSpPr>
          <p:spPr>
            <a:xfrm>
              <a:off x="4758047" y="5231791"/>
              <a:ext cx="97200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</a:t>
              </a:r>
              <a:endParaRPr kumimoji="1" lang="ja-JP" altLang="en-US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42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8CB93B4-AB62-40E8-BFE7-220153A4C36E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558ED5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自分の身を守るために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180476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288588" y="4691408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494555" y="5853202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94555" y="4300077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cxnSpLocks/>
          </p:cNvCxnSpPr>
          <p:nvPr/>
        </p:nvCxnSpPr>
        <p:spPr>
          <a:xfrm>
            <a:off x="4512311" y="4281705"/>
            <a:ext cx="0" cy="157149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70925" y="1033918"/>
            <a:ext cx="422472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</a:p>
          <a:p>
            <a:pPr algn="ctr"/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33859" y="3906064"/>
            <a:ext cx="4224730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　　　　　預貯金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07562" y="956948"/>
            <a:ext cx="895647" cy="5261195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58363" y="1677103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1711515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349191" y="4281705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12945" y="183481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①公的保障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49307" y="441199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②私的保障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3343719" y="2472526"/>
            <a:ext cx="981818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3320967" y="5089079"/>
            <a:ext cx="981818" cy="9681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4" name="テキスト ボックス 3"/>
          <p:cNvSpPr txBox="1">
            <a:spLocks noChangeArrowheads="1"/>
          </p:cNvSpPr>
          <p:nvPr/>
        </p:nvSpPr>
        <p:spPr bwMode="auto">
          <a:xfrm>
            <a:off x="4923839" y="2527102"/>
            <a:ext cx="1796397" cy="45416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4920544" y="2595051"/>
            <a:ext cx="1962744" cy="93355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804" y="2780093"/>
            <a:ext cx="923312" cy="748498"/>
          </a:xfrm>
          <a:prstGeom prst="rect">
            <a:avLst/>
          </a:prstGeom>
          <a:ln>
            <a:noFill/>
          </a:ln>
        </p:spPr>
      </p:pic>
      <p:sp>
        <p:nvSpPr>
          <p:cNvPr id="40" name="テキスト ボックス 3"/>
          <p:cNvSpPr txBox="1">
            <a:spLocks noChangeArrowheads="1"/>
          </p:cNvSpPr>
          <p:nvPr/>
        </p:nvSpPr>
        <p:spPr bwMode="auto">
          <a:xfrm>
            <a:off x="4826939" y="2051152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主な社会保険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C171C1-DD3F-4B4B-8777-69A1B83643E1}"/>
              </a:ext>
            </a:extLst>
          </p:cNvPr>
          <p:cNvGrpSpPr/>
          <p:nvPr/>
        </p:nvGrpSpPr>
        <p:grpSpPr>
          <a:xfrm>
            <a:off x="4733859" y="5159229"/>
            <a:ext cx="4234258" cy="1384995"/>
            <a:chOff x="4745149" y="4082005"/>
            <a:chExt cx="4234258" cy="1838141"/>
          </a:xfrm>
        </p:grpSpPr>
        <p:sp>
          <p:nvSpPr>
            <p:cNvPr id="21" name="テキスト ボックス 20"/>
            <p:cNvSpPr txBox="1"/>
            <p:nvPr/>
          </p:nvSpPr>
          <p:spPr bwMode="ltGray">
            <a:xfrm>
              <a:off x="4745149" y="4082005"/>
              <a:ext cx="4234258" cy="1838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4">
                  <a:lumMod val="75000"/>
                </a:schemeClr>
              </a:solidFill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民間保険</a:t>
              </a:r>
              <a:endPara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43" name="図 42" descr="おもちゃ, 人形, 写真, 異なる が含まれている画像&#10;&#10;自動的に生成された説明">
              <a:extLst>
                <a:ext uri="{FF2B5EF4-FFF2-40B4-BE49-F238E27FC236}">
                  <a16:creationId xmlns:a16="http://schemas.microsoft.com/office/drawing/2014/main" id="{249EBBCF-A1D3-454F-B37F-2E38DF597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7873" y="4803066"/>
              <a:ext cx="1168671" cy="996086"/>
            </a:xfrm>
            <a:prstGeom prst="rect">
              <a:avLst/>
            </a:prstGeom>
          </p:spPr>
        </p:pic>
      </p:grpSp>
      <p:sp>
        <p:nvSpPr>
          <p:cNvPr id="48" name="角丸四角形吹き出し 47"/>
          <p:cNvSpPr/>
          <p:nvPr/>
        </p:nvSpPr>
        <p:spPr>
          <a:xfrm>
            <a:off x="1357482" y="5497340"/>
            <a:ext cx="1803415" cy="510276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50" name="角丸四角形吹き出し 49"/>
          <p:cNvSpPr/>
          <p:nvPr/>
        </p:nvSpPr>
        <p:spPr>
          <a:xfrm>
            <a:off x="2383321" y="923323"/>
            <a:ext cx="2099560" cy="508411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テキスト ボックス 3"/>
          <p:cNvSpPr txBox="1">
            <a:spLocks noChangeArrowheads="1"/>
          </p:cNvSpPr>
          <p:nvPr/>
        </p:nvSpPr>
        <p:spPr bwMode="auto">
          <a:xfrm>
            <a:off x="7043374" y="2395863"/>
            <a:ext cx="1590869" cy="675366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6948608" y="2565945"/>
            <a:ext cx="1962532" cy="962659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E0D7E55-2E3F-4913-8027-BF60ECB5B6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807" y="2857614"/>
            <a:ext cx="415118" cy="63407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D87FEFA-355A-474F-8CB0-7E1DE55FE7E3}"/>
              </a:ext>
            </a:extLst>
          </p:cNvPr>
          <p:cNvSpPr/>
          <p:nvPr/>
        </p:nvSpPr>
        <p:spPr>
          <a:xfrm>
            <a:off x="4652421" y="2146430"/>
            <a:ext cx="4456083" cy="17065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FD6ACC4-295B-4BDF-8C17-061FD5D9DB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492" y="3940504"/>
            <a:ext cx="823360" cy="108403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86F7A7A-4FC6-45CA-B9E2-685FBA0583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152" y="5328743"/>
            <a:ext cx="822041" cy="1083600"/>
          </a:xfrm>
          <a:prstGeom prst="rect">
            <a:avLst/>
          </a:prstGeom>
        </p:spPr>
      </p:pic>
      <p:pic>
        <p:nvPicPr>
          <p:cNvPr id="1026" name="Picture 2" descr="保険証のかわいいフリーイラスト素材">
            <a:extLst>
              <a:ext uri="{FF2B5EF4-FFF2-40B4-BE49-F238E27FC236}">
                <a16:creationId xmlns:a16="http://schemas.microsoft.com/office/drawing/2014/main" id="{7D46D89B-CC82-4924-AD8A-75865DE1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99" y="2909065"/>
            <a:ext cx="733812" cy="5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E04038-165B-D797-2858-986643CA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827F632-A0AD-F010-1B6B-7E32D5674F06}"/>
              </a:ext>
            </a:extLst>
          </p:cNvPr>
          <p:cNvSpPr/>
          <p:nvPr/>
        </p:nvSpPr>
        <p:spPr>
          <a:xfrm>
            <a:off x="688147" y="-65777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15049D8-16CB-6DB7-7BAC-E46C4A63B188}"/>
              </a:ext>
            </a:extLst>
          </p:cNvPr>
          <p:cNvSpPr/>
          <p:nvPr/>
        </p:nvSpPr>
        <p:spPr>
          <a:xfrm>
            <a:off x="1802704" y="-63917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020E592-A200-4185-081F-F48E9A4AA3C2}"/>
              </a:ext>
            </a:extLst>
          </p:cNvPr>
          <p:cNvSpPr/>
          <p:nvPr/>
        </p:nvSpPr>
        <p:spPr>
          <a:xfrm>
            <a:off x="2021599" y="167076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8419311-886E-9AD0-3628-CA1EA901B408}"/>
              </a:ext>
            </a:extLst>
          </p:cNvPr>
          <p:cNvSpPr/>
          <p:nvPr/>
        </p:nvSpPr>
        <p:spPr>
          <a:xfrm>
            <a:off x="1839457" y="4215739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79A052A-E9DB-C706-EBAF-D79EADF8F406}"/>
              </a:ext>
            </a:extLst>
          </p:cNvPr>
          <p:cNvSpPr/>
          <p:nvPr/>
        </p:nvSpPr>
        <p:spPr>
          <a:xfrm>
            <a:off x="3459253" y="2485951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くに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FE1ACE-CBE5-CC29-5124-D448E4C9777A}"/>
              </a:ext>
            </a:extLst>
          </p:cNvPr>
          <p:cNvSpPr txBox="1"/>
          <p:nvPr/>
        </p:nvSpPr>
        <p:spPr>
          <a:xfrm>
            <a:off x="3859812" y="5306148"/>
            <a:ext cx="353943" cy="1228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1735333-CDCC-1B42-79EB-949CC9340FEC}"/>
              </a:ext>
            </a:extLst>
          </p:cNvPr>
          <p:cNvSpPr/>
          <p:nvPr/>
        </p:nvSpPr>
        <p:spPr>
          <a:xfrm>
            <a:off x="1451393" y="5359857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ほんにん</a:t>
            </a:r>
            <a:endParaRPr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E1E6537-F7D9-5BB6-8A02-344BE4602202}"/>
              </a:ext>
            </a:extLst>
          </p:cNvPr>
          <p:cNvSpPr/>
          <p:nvPr/>
        </p:nvSpPr>
        <p:spPr>
          <a:xfrm>
            <a:off x="2239660" y="5358518"/>
            <a:ext cx="9141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いし</a:t>
            </a:r>
            <a:endParaRPr lang="en-US" altLang="ja-JP" sz="105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3A20AFE4-2157-6EB8-3A8C-53D8121BA716}"/>
              </a:ext>
            </a:extLst>
          </p:cNvPr>
          <p:cNvSpPr/>
          <p:nvPr/>
        </p:nvSpPr>
        <p:spPr>
          <a:xfrm>
            <a:off x="5647414" y="915410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しゃかいほしょうせいど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07E7B8C-2113-620C-1E00-CC7C1A9E6906}"/>
              </a:ext>
            </a:extLst>
          </p:cNvPr>
          <p:cNvSpPr/>
          <p:nvPr/>
        </p:nvSpPr>
        <p:spPr>
          <a:xfrm>
            <a:off x="5538843" y="1397651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しゃかいほけんなど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AFB6A6D-38E1-0B1D-4C19-17B4C7BDB4A3}"/>
              </a:ext>
            </a:extLst>
          </p:cNvPr>
          <p:cNvSpPr/>
          <p:nvPr/>
        </p:nvSpPr>
        <p:spPr>
          <a:xfrm>
            <a:off x="3926322" y="200982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A5CD495-4E48-35EF-CC9B-2EFC1DDFD44A}"/>
              </a:ext>
            </a:extLst>
          </p:cNvPr>
          <p:cNvSpPr/>
          <p:nvPr/>
        </p:nvSpPr>
        <p:spPr>
          <a:xfrm>
            <a:off x="5016518" y="2000439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　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2DED89B7-74A9-B874-275D-60FEE32E9500}"/>
              </a:ext>
            </a:extLst>
          </p:cNvPr>
          <p:cNvSpPr/>
          <p:nvPr/>
        </p:nvSpPr>
        <p:spPr>
          <a:xfrm>
            <a:off x="4434823" y="2706657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こうてきいりょうほけん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AA90B5F-DC63-D8C2-8187-5318AB7AF6C2}"/>
              </a:ext>
            </a:extLst>
          </p:cNvPr>
          <p:cNvSpPr/>
          <p:nvPr/>
        </p:nvSpPr>
        <p:spPr>
          <a:xfrm>
            <a:off x="6529519" y="268855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こうてきねんきんほけん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36C4EE40-DFD3-15F4-FB00-014DE017FF3E}"/>
              </a:ext>
            </a:extLst>
          </p:cNvPr>
          <p:cNvSpPr/>
          <p:nvPr/>
        </p:nvSpPr>
        <p:spPr>
          <a:xfrm>
            <a:off x="5571913" y="4577771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96331F0-99A7-3144-0AA0-7F73218F15FB}"/>
              </a:ext>
            </a:extLst>
          </p:cNvPr>
          <p:cNvSpPr/>
          <p:nvPr/>
        </p:nvSpPr>
        <p:spPr>
          <a:xfrm>
            <a:off x="5681868" y="5466987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F3279D4C-A45A-B177-C4CD-EE28411F69C9}"/>
              </a:ext>
            </a:extLst>
          </p:cNvPr>
          <p:cNvSpPr/>
          <p:nvPr/>
        </p:nvSpPr>
        <p:spPr>
          <a:xfrm>
            <a:off x="2648491" y="806220"/>
            <a:ext cx="15337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ほう　　　　　　きょうせい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EC6FDC3-ED23-07AF-C697-063D2189C37E}"/>
              </a:ext>
            </a:extLst>
          </p:cNvPr>
          <p:cNvSpPr/>
          <p:nvPr/>
        </p:nvSpPr>
        <p:spPr>
          <a:xfrm>
            <a:off x="6970752" y="3785827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ぎんこう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93C5A037-665A-BF13-663C-B935D6C65C3C}"/>
              </a:ext>
            </a:extLst>
          </p:cNvPr>
          <p:cNvSpPr/>
          <p:nvPr/>
        </p:nvSpPr>
        <p:spPr>
          <a:xfrm>
            <a:off x="6959388" y="511965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18986026-90D5-4F8A-5989-35E4E99CAAD3}"/>
              </a:ext>
            </a:extLst>
          </p:cNvPr>
          <p:cNvSpPr/>
          <p:nvPr/>
        </p:nvSpPr>
        <p:spPr>
          <a:xfrm>
            <a:off x="2446912" y="-55528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まも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502067E-9A4B-B114-7A9F-728FA93B8C8F}"/>
              </a:ext>
            </a:extLst>
          </p:cNvPr>
          <p:cNvSpPr/>
          <p:nvPr/>
        </p:nvSpPr>
        <p:spPr>
          <a:xfrm>
            <a:off x="6291691" y="6290977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FD1F3E23-351E-671A-B640-F0EFCE56A795}"/>
              </a:ext>
            </a:extLst>
          </p:cNvPr>
          <p:cNvSpPr/>
          <p:nvPr/>
        </p:nvSpPr>
        <p:spPr>
          <a:xfrm rot="753467">
            <a:off x="4183464" y="3245625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けんこうほけんしょう</a:t>
            </a:r>
            <a:endParaRPr kumimoji="1" lang="ja-JP" altLang="en-US" sz="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8" grpId="0" animBg="1"/>
      <p:bldP spid="50" grpId="0" animBg="1"/>
      <p:bldP spid="11" grpId="0" animBg="1"/>
      <p:bldP spid="1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「社会保険」とは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0" name="正方形/長方形 39"/>
          <p:cNvSpPr/>
          <p:nvPr/>
        </p:nvSpPr>
        <p:spPr bwMode="white">
          <a:xfrm>
            <a:off x="742400" y="5498584"/>
            <a:ext cx="527600" cy="40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・</a:t>
            </a:r>
            <a:endParaRPr kumimoji="1" lang="en-US" altLang="ja-JP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4666" y="1008372"/>
            <a:ext cx="8897884" cy="5527493"/>
            <a:chOff x="516814" y="1008372"/>
            <a:chExt cx="8897884" cy="5527493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1955800" y="4074802"/>
              <a:ext cx="327877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4"/>
            <p:cNvGrpSpPr/>
            <p:nvPr/>
          </p:nvGrpSpPr>
          <p:grpSpPr>
            <a:xfrm>
              <a:off x="516814" y="1008372"/>
              <a:ext cx="8897884" cy="5527493"/>
              <a:chOff x="516814" y="1008372"/>
              <a:chExt cx="8897884" cy="5527493"/>
            </a:xfrm>
          </p:grpSpPr>
          <p:sp>
            <p:nvSpPr>
              <p:cNvPr id="17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5290344" y="1584132"/>
                <a:ext cx="4124354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病気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や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ケガ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にかかる治療費</a:t>
                </a:r>
              </a:p>
            </p:txBody>
          </p:sp>
          <p:sp>
            <p:nvSpPr>
              <p:cNvPr id="13" name="テキスト ボックス 31"/>
              <p:cNvSpPr txBox="1">
                <a:spLocks noChangeArrowheads="1"/>
              </p:cNvSpPr>
              <p:nvPr/>
            </p:nvSpPr>
            <p:spPr bwMode="gray">
              <a:xfrm>
                <a:off x="2279534" y="1008372"/>
                <a:ext cx="2380143" cy="400110"/>
              </a:xfrm>
              <a:prstGeom prst="rect">
                <a:avLst/>
              </a:prstGeom>
              <a:solidFill>
                <a:schemeClr val="accent2"/>
              </a:solidFill>
              <a:ln w="19050" cmpd="sng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制度</a:t>
                </a:r>
                <a:endParaRPr lang="en-US" altLang="ja-JP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4" name="テキスト ボックス 22"/>
              <p:cNvSpPr txBox="1">
                <a:spLocks noChangeArrowheads="1"/>
              </p:cNvSpPr>
              <p:nvPr/>
            </p:nvSpPr>
            <p:spPr bwMode="gray">
              <a:xfrm>
                <a:off x="5290344" y="1008372"/>
                <a:ext cx="4124354" cy="399600"/>
              </a:xfrm>
              <a:prstGeom prst="rect">
                <a:avLst/>
              </a:prstGeom>
              <a:solidFill>
                <a:srgbClr val="0070C0"/>
              </a:solidFill>
              <a:ln w="19050" cmpd="sng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主な保障の内容</a:t>
                </a:r>
              </a:p>
            </p:txBody>
          </p:sp>
          <p:sp>
            <p:nvSpPr>
              <p:cNvPr id="1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5280819" y="2574856"/>
                <a:ext cx="4133879" cy="972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老後</a:t>
                </a:r>
                <a:endParaRPr lang="en-US" altLang="ja-JP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障害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状態時</a:t>
                </a:r>
                <a:endParaRPr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・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遺族</a:t>
                </a:r>
                <a:endParaRPr lang="ja-JP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6" name="右矢印 15"/>
              <p:cNvSpPr/>
              <p:nvPr/>
            </p:nvSpPr>
            <p:spPr bwMode="auto">
              <a:xfrm>
                <a:off x="4787200" y="1825720"/>
                <a:ext cx="431035" cy="416824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8" name="右矢印 17"/>
              <p:cNvSpPr/>
              <p:nvPr/>
            </p:nvSpPr>
            <p:spPr bwMode="auto">
              <a:xfrm>
                <a:off x="4787200" y="2852444"/>
                <a:ext cx="431035" cy="41682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9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5290344" y="4633798"/>
                <a:ext cx="4124354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仕事中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のケガ等の治療費</a:t>
                </a:r>
              </a:p>
            </p:txBody>
          </p:sp>
          <p:sp>
            <p:nvSpPr>
              <p:cNvPr id="20" name="右矢印 19"/>
              <p:cNvSpPr/>
              <p:nvPr/>
            </p:nvSpPr>
            <p:spPr bwMode="auto">
              <a:xfrm>
                <a:off x="4787200" y="4874488"/>
                <a:ext cx="431035" cy="4186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1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5280819" y="3624802"/>
                <a:ext cx="4133879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介護サービス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費用</a:t>
                </a:r>
                <a:endParaRPr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(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訪問介護など</a:t>
                </a:r>
                <a:r>
                  <a:rPr lang="en-US" altLang="ja-JP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)</a:t>
                </a:r>
                <a:endPara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2" name="右矢印 21"/>
              <p:cNvSpPr/>
              <p:nvPr/>
            </p:nvSpPr>
            <p:spPr bwMode="auto">
              <a:xfrm>
                <a:off x="4787200" y="3866390"/>
                <a:ext cx="431035" cy="41682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3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5280819" y="5635865"/>
                <a:ext cx="4133879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失業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時の生活費</a:t>
                </a:r>
              </a:p>
            </p:txBody>
          </p:sp>
          <p:sp>
            <p:nvSpPr>
              <p:cNvPr id="24" name="右矢印 23"/>
              <p:cNvSpPr/>
              <p:nvPr/>
            </p:nvSpPr>
            <p:spPr bwMode="auto">
              <a:xfrm>
                <a:off x="4787200" y="5876555"/>
                <a:ext cx="431035" cy="4186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2" y="2736856"/>
                <a:ext cx="2507667" cy="648000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2.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公的年金保険</a:t>
                </a:r>
              </a:p>
            </p:txBody>
          </p:sp>
          <p:sp>
            <p:nvSpPr>
              <p:cNvPr id="27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4687798"/>
                <a:ext cx="2376000" cy="792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4.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労働者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　 災害補償保険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8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2" y="3750802"/>
                <a:ext cx="2651773" cy="648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3.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公的介護保険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9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5761865"/>
                <a:ext cx="2376000" cy="648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5.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雇用保険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grpSp>
            <p:nvGrpSpPr>
              <p:cNvPr id="3" name="グループ化 2"/>
              <p:cNvGrpSpPr/>
              <p:nvPr/>
            </p:nvGrpSpPr>
            <p:grpSpPr>
              <a:xfrm>
                <a:off x="1460532" y="1999274"/>
                <a:ext cx="823145" cy="0"/>
                <a:chOff x="1460532" y="2004884"/>
                <a:chExt cx="823145" cy="2798"/>
              </a:xfrm>
            </p:grpSpPr>
            <p:cxnSp>
              <p:nvCxnSpPr>
                <p:cNvPr id="30" name="直線コネクタ 29"/>
                <p:cNvCxnSpPr/>
                <p:nvPr/>
              </p:nvCxnSpPr>
              <p:spPr>
                <a:xfrm>
                  <a:off x="1460532" y="2004884"/>
                  <a:ext cx="499512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1955800" y="2007682"/>
                  <a:ext cx="327877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コネクタ 31"/>
              <p:cNvCxnSpPr/>
              <p:nvPr/>
            </p:nvCxnSpPr>
            <p:spPr>
              <a:xfrm>
                <a:off x="1955800" y="3060856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1955800" y="5083798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1955800" y="5983269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>
                <a:cxnSpLocks/>
              </p:cNvCxnSpPr>
              <p:nvPr/>
            </p:nvCxnSpPr>
            <p:spPr>
              <a:xfrm>
                <a:off x="1955800" y="2011812"/>
                <a:ext cx="0" cy="3988287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正方形/長方形 5"/>
              <p:cNvSpPr/>
              <p:nvPr/>
            </p:nvSpPr>
            <p:spPr bwMode="white">
              <a:xfrm>
                <a:off x="516814" y="1654768"/>
                <a:ext cx="981818" cy="9818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kumimoji="1"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社会</a:t>
                </a:r>
                <a:endParaRPr kumimoji="1" lang="en-US" altLang="ja-JP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kumimoji="1"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保険</a:t>
                </a:r>
              </a:p>
            </p:txBody>
          </p:sp>
          <p:sp>
            <p:nvSpPr>
              <p:cNvPr id="41" name="角丸四角形 40"/>
              <p:cNvSpPr>
                <a:spLocks/>
              </p:cNvSpPr>
              <p:nvPr/>
            </p:nvSpPr>
            <p:spPr>
              <a:xfrm>
                <a:off x="2279533" y="1623282"/>
                <a:ext cx="2380143" cy="8217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2" name="角丸四角形 41"/>
              <p:cNvSpPr>
                <a:spLocks/>
              </p:cNvSpPr>
              <p:nvPr/>
            </p:nvSpPr>
            <p:spPr>
              <a:xfrm>
                <a:off x="2279533" y="2650006"/>
                <a:ext cx="2380143" cy="8217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3" name="角丸四角形 42"/>
              <p:cNvSpPr>
                <a:spLocks/>
              </p:cNvSpPr>
              <p:nvPr/>
            </p:nvSpPr>
            <p:spPr>
              <a:xfrm>
                <a:off x="2279533" y="3660802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4" name="角丸四角形 43"/>
              <p:cNvSpPr>
                <a:spLocks/>
              </p:cNvSpPr>
              <p:nvPr/>
            </p:nvSpPr>
            <p:spPr>
              <a:xfrm>
                <a:off x="2279533" y="4669798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5" name="角丸四角形 44"/>
              <p:cNvSpPr>
                <a:spLocks/>
              </p:cNvSpPr>
              <p:nvPr/>
            </p:nvSpPr>
            <p:spPr>
              <a:xfrm>
                <a:off x="2279533" y="5671865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6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1706860"/>
                <a:ext cx="2507667" cy="654545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1.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公的医療保険</a:t>
                </a:r>
              </a:p>
            </p:txBody>
          </p:sp>
        </p:grpSp>
        <p:sp>
          <p:nvSpPr>
            <p:cNvPr id="4" name="右中かっこ 3">
              <a:extLst>
                <a:ext uri="{FF2B5EF4-FFF2-40B4-BE49-F238E27FC236}">
                  <a16:creationId xmlns:a16="http://schemas.microsoft.com/office/drawing/2014/main" id="{F86C3B79-96BF-4E9F-877C-16A96FFA64E5}"/>
                </a:ext>
              </a:extLst>
            </p:cNvPr>
            <p:cNvSpPr/>
            <p:nvPr/>
          </p:nvSpPr>
          <p:spPr>
            <a:xfrm>
              <a:off x="6813030" y="2660292"/>
              <a:ext cx="238978" cy="800194"/>
            </a:xfrm>
            <a:prstGeom prst="rightBrace">
              <a:avLst>
                <a:gd name="adj1" fmla="val 23768"/>
                <a:gd name="adj2" fmla="val 5062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3">
              <a:extLst>
                <a:ext uri="{FF2B5EF4-FFF2-40B4-BE49-F238E27FC236}">
                  <a16:creationId xmlns:a16="http://schemas.microsoft.com/office/drawing/2014/main" id="{C1B35D2C-4C9B-4BBF-882B-5865C6B91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034" y="2730467"/>
              <a:ext cx="1732064" cy="648000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の生活費など</a:t>
              </a: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74666" y="1333303"/>
            <a:ext cx="1224000" cy="1224000"/>
            <a:chOff x="1209017" y="979924"/>
            <a:chExt cx="1224000" cy="1224000"/>
          </a:xfrm>
          <a:solidFill>
            <a:schemeClr val="accent2">
              <a:lumMod val="75000"/>
            </a:schemeClr>
          </a:solidFill>
        </p:grpSpPr>
        <p:sp>
          <p:nvSpPr>
            <p:cNvPr id="50" name="角丸四角形 49"/>
            <p:cNvSpPr>
              <a:spLocks/>
            </p:cNvSpPr>
            <p:nvPr/>
          </p:nvSpPr>
          <p:spPr>
            <a:xfrm>
              <a:off x="1209017" y="979924"/>
              <a:ext cx="1224000" cy="1224000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1317017" y="1087924"/>
              <a:ext cx="1008000" cy="1008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社会</a:t>
              </a:r>
              <a:endParaRPr kumimoji="1"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</a:t>
              </a:r>
            </a:p>
          </p:txBody>
        </p:sp>
      </p:grp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721" y="2660292"/>
            <a:ext cx="564366" cy="82710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92" y="5501925"/>
            <a:ext cx="1160882" cy="1082389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13" y="1569748"/>
            <a:ext cx="957201" cy="95061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173" y="3660802"/>
            <a:ext cx="960541" cy="891686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630" y="4590236"/>
            <a:ext cx="707227" cy="1021551"/>
          </a:xfrm>
          <a:prstGeom prst="rect">
            <a:avLst/>
          </a:prstGeom>
        </p:spPr>
      </p:pic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57AA1F4-CEF0-0A82-9AC1-D205BCCA2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35E98A0-4F72-694B-4453-807942D30834}"/>
              </a:ext>
            </a:extLst>
          </p:cNvPr>
          <p:cNvSpPr/>
          <p:nvPr/>
        </p:nvSpPr>
        <p:spPr>
          <a:xfrm>
            <a:off x="1018384" y="-48092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327CE15-A4CB-2F2D-F6DD-55933DEB7926}"/>
              </a:ext>
            </a:extLst>
          </p:cNvPr>
          <p:cNvSpPr/>
          <p:nvPr/>
        </p:nvSpPr>
        <p:spPr>
          <a:xfrm>
            <a:off x="45065" y="124573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39D1A95-5703-5B84-7FD6-64D54A7D36C6}"/>
              </a:ext>
            </a:extLst>
          </p:cNvPr>
          <p:cNvSpPr/>
          <p:nvPr/>
        </p:nvSpPr>
        <p:spPr>
          <a:xfrm>
            <a:off x="47397" y="223276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D87ABFC-4DEB-911C-5974-5BC65D0146B9}"/>
              </a:ext>
            </a:extLst>
          </p:cNvPr>
          <p:cNvSpPr/>
          <p:nvPr/>
        </p:nvSpPr>
        <p:spPr>
          <a:xfrm>
            <a:off x="2378490" y="75594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せいど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919F150-70E8-50FE-ED3B-75E1A77A980B}"/>
              </a:ext>
            </a:extLst>
          </p:cNvPr>
          <p:cNvSpPr/>
          <p:nvPr/>
        </p:nvSpPr>
        <p:spPr>
          <a:xfrm>
            <a:off x="5499777" y="755942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</a:t>
            </a:r>
            <a:endParaRPr lang="en-US" altLang="ja-JP" sz="9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6FDA21F-834F-232F-8EF8-A543EAF150A8}"/>
              </a:ext>
            </a:extLst>
          </p:cNvPr>
          <p:cNvSpPr/>
          <p:nvPr/>
        </p:nvSpPr>
        <p:spPr>
          <a:xfrm>
            <a:off x="6127677" y="75079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ほしょう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F7436FC-C7B8-E2E2-1B73-FEA7291B1538}"/>
              </a:ext>
            </a:extLst>
          </p:cNvPr>
          <p:cNvSpPr/>
          <p:nvPr/>
        </p:nvSpPr>
        <p:spPr>
          <a:xfrm>
            <a:off x="6853382" y="743671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ないよう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F0D5377-D665-34A3-3ECA-F8F35FC4A79C}"/>
              </a:ext>
            </a:extLst>
          </p:cNvPr>
          <p:cNvSpPr/>
          <p:nvPr/>
        </p:nvSpPr>
        <p:spPr>
          <a:xfrm>
            <a:off x="2224729" y="1629634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こうてきいりょうほけん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784E1958-0CC3-D212-BD4E-4B0DB80A15D9}"/>
              </a:ext>
            </a:extLst>
          </p:cNvPr>
          <p:cNvSpPr/>
          <p:nvPr/>
        </p:nvSpPr>
        <p:spPr>
          <a:xfrm>
            <a:off x="2247271" y="2659270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こうてきねんきんほけん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F1642B2-D73D-AABB-07EA-8BEE539B3D14}"/>
              </a:ext>
            </a:extLst>
          </p:cNvPr>
          <p:cNvSpPr/>
          <p:nvPr/>
        </p:nvSpPr>
        <p:spPr>
          <a:xfrm>
            <a:off x="2224728" y="3679110"/>
            <a:ext cx="178499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こうてきかいごほけん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9F979346-E73F-231A-C35B-B1AB57E1672E}"/>
              </a:ext>
            </a:extLst>
          </p:cNvPr>
          <p:cNvSpPr/>
          <p:nvPr/>
        </p:nvSpPr>
        <p:spPr>
          <a:xfrm>
            <a:off x="2216831" y="4519478"/>
            <a:ext cx="95631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ろうどうしゃ</a:t>
            </a:r>
            <a:endParaRPr kumimoji="1"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F13C5556-2D47-0B7F-541F-161EF73F1C3A}"/>
              </a:ext>
            </a:extLst>
          </p:cNvPr>
          <p:cNvSpPr/>
          <p:nvPr/>
        </p:nvSpPr>
        <p:spPr>
          <a:xfrm>
            <a:off x="2087727" y="4899643"/>
            <a:ext cx="196970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さいがい 　　ほしょう 　　　ほけん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D9A93D78-8E30-C211-4906-8050031C2FD8}"/>
              </a:ext>
            </a:extLst>
          </p:cNvPr>
          <p:cNvSpPr/>
          <p:nvPr/>
        </p:nvSpPr>
        <p:spPr>
          <a:xfrm>
            <a:off x="2171753" y="5658076"/>
            <a:ext cx="13101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</a:t>
            </a:r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よう</a:t>
            </a:r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A106D79-B398-21D2-3E52-06596C3571EF}"/>
              </a:ext>
            </a:extLst>
          </p:cNvPr>
          <p:cNvSpPr/>
          <p:nvPr/>
        </p:nvSpPr>
        <p:spPr>
          <a:xfrm>
            <a:off x="4833566" y="1654768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5290C6A5-67B4-9A11-DFCB-A79D194AFC93}"/>
              </a:ext>
            </a:extLst>
          </p:cNvPr>
          <p:cNvSpPr/>
          <p:nvPr/>
        </p:nvSpPr>
        <p:spPr>
          <a:xfrm>
            <a:off x="6855001" y="1664066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ちりょうひ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E8B4FFED-806C-69FA-F6D9-5D68C5CC12CB}"/>
              </a:ext>
            </a:extLst>
          </p:cNvPr>
          <p:cNvSpPr/>
          <p:nvPr/>
        </p:nvSpPr>
        <p:spPr>
          <a:xfrm>
            <a:off x="4940410" y="2730734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しょうがい</a:t>
            </a:r>
            <a:endParaRPr kumimoji="1" lang="ja-JP" altLang="en-US" sz="700" dirty="0">
              <a:solidFill>
                <a:srgbClr val="FF0000"/>
              </a:solidFill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E76664F-B761-59B5-4A73-358EEA358F9D}"/>
              </a:ext>
            </a:extLst>
          </p:cNvPr>
          <p:cNvSpPr/>
          <p:nvPr/>
        </p:nvSpPr>
        <p:spPr>
          <a:xfrm>
            <a:off x="4941130" y="2420433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ろうご</a:t>
            </a:r>
            <a:endParaRPr kumimoji="1" lang="ja-JP" altLang="en-US" sz="700" dirty="0">
              <a:solidFill>
                <a:srgbClr val="FF0000"/>
              </a:solidFill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E5379516-E463-B262-DC8A-36B3526DDC0C}"/>
              </a:ext>
            </a:extLst>
          </p:cNvPr>
          <p:cNvSpPr/>
          <p:nvPr/>
        </p:nvSpPr>
        <p:spPr>
          <a:xfrm>
            <a:off x="4927753" y="3040254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いぞく</a:t>
            </a:r>
            <a:endParaRPr kumimoji="1" lang="ja-JP" altLang="en-US" sz="700" dirty="0">
              <a:solidFill>
                <a:srgbClr val="FF0000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BC354817-AC88-05E2-5814-260906ABD9FF}"/>
              </a:ext>
            </a:extLst>
          </p:cNvPr>
          <p:cNvSpPr/>
          <p:nvPr/>
        </p:nvSpPr>
        <p:spPr>
          <a:xfrm>
            <a:off x="5502296" y="2701922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じょうたいじ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0F818C99-4239-FFBC-F8FB-FFFCBEDFE3BF}"/>
              </a:ext>
            </a:extLst>
          </p:cNvPr>
          <p:cNvSpPr/>
          <p:nvPr/>
        </p:nvSpPr>
        <p:spPr>
          <a:xfrm>
            <a:off x="6826342" y="2690252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  <a:endParaRPr kumimoji="1" lang="ja-JP" altLang="en-US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2554A88C-26E1-1266-F627-FFA6936F18F8}"/>
              </a:ext>
            </a:extLst>
          </p:cNvPr>
          <p:cNvSpPr/>
          <p:nvPr/>
        </p:nvSpPr>
        <p:spPr>
          <a:xfrm>
            <a:off x="4821227" y="3563809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E33C08F7-CFCB-C54A-C50A-54D685ADD678}"/>
              </a:ext>
            </a:extLst>
          </p:cNvPr>
          <p:cNvSpPr/>
          <p:nvPr/>
        </p:nvSpPr>
        <p:spPr>
          <a:xfrm>
            <a:off x="6090387" y="3553440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ひよう</a:t>
            </a:r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FE5C373-0AEF-688F-6B55-C5C15476D972}"/>
              </a:ext>
            </a:extLst>
          </p:cNvPr>
          <p:cNvSpPr/>
          <p:nvPr/>
        </p:nvSpPr>
        <p:spPr>
          <a:xfrm>
            <a:off x="5168054" y="4216436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ほうもんかいご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E6FA1D81-3431-8950-CE87-13D810621DEF}"/>
              </a:ext>
            </a:extLst>
          </p:cNvPr>
          <p:cNvSpPr/>
          <p:nvPr/>
        </p:nvSpPr>
        <p:spPr>
          <a:xfrm>
            <a:off x="4940157" y="4720928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しごとちゅう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BE021319-CDEE-3B2F-7462-CBF994FB8EFB}"/>
              </a:ext>
            </a:extLst>
          </p:cNvPr>
          <p:cNvSpPr/>
          <p:nvPr/>
        </p:nvSpPr>
        <p:spPr>
          <a:xfrm>
            <a:off x="6029858" y="4721840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など</a:t>
            </a:r>
            <a:endParaRPr kumimoji="1" lang="ja-JP" altLang="en-US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2A9AEF35-DBE1-2FE7-5465-A6569F790F53}"/>
              </a:ext>
            </a:extLst>
          </p:cNvPr>
          <p:cNvSpPr/>
          <p:nvPr/>
        </p:nvSpPr>
        <p:spPr>
          <a:xfrm>
            <a:off x="6777881" y="4722076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ちりょうひ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4613D233-01B4-4632-9255-4AD3D7319E1A}"/>
              </a:ext>
            </a:extLst>
          </p:cNvPr>
          <p:cNvSpPr/>
          <p:nvPr/>
        </p:nvSpPr>
        <p:spPr>
          <a:xfrm>
            <a:off x="4808012" y="5711016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しつぎょう</a:t>
            </a:r>
            <a:endParaRPr kumimoji="1" lang="ja-JP" altLang="en-US" sz="800" dirty="0">
              <a:solidFill>
                <a:srgbClr val="FF0000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2FB6AC13-B3E7-1E38-29E2-3C92EBB21641}"/>
              </a:ext>
            </a:extLst>
          </p:cNvPr>
          <p:cNvSpPr/>
          <p:nvPr/>
        </p:nvSpPr>
        <p:spPr>
          <a:xfrm>
            <a:off x="5860149" y="5711804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せいかつひ</a:t>
            </a: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ED0B1D67-2851-5EC2-F533-13B5E8375199}"/>
              </a:ext>
            </a:extLst>
          </p:cNvPr>
          <p:cNvSpPr/>
          <p:nvPr/>
        </p:nvSpPr>
        <p:spPr>
          <a:xfrm>
            <a:off x="8692331" y="5658076"/>
            <a:ext cx="342803" cy="736912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ja-JP" altLang="en-US" sz="105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とうさん</a:t>
            </a:r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1F91EC1B-25FB-5DAE-20A2-44BEE8DE1224}"/>
              </a:ext>
            </a:extLst>
          </p:cNvPr>
          <p:cNvSpPr/>
          <p:nvPr/>
        </p:nvSpPr>
        <p:spPr>
          <a:xfrm>
            <a:off x="5119945" y="5707954"/>
            <a:ext cx="86858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</a:t>
            </a:r>
          </a:p>
        </p:txBody>
      </p:sp>
    </p:spTree>
    <p:extLst>
      <p:ext uri="{BB962C8B-B14F-4D97-AF65-F5344CB8AC3E}">
        <p14:creationId xmlns:p14="http://schemas.microsoft.com/office/powerpoint/2010/main" val="26800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レーム 7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339966"/>
          </a:solidFill>
          <a:ln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69761" y="2596012"/>
            <a:ext cx="540447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 </a:t>
            </a:r>
            <a:r>
              <a:rPr lang="ja-JP" altLang="en-US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民間保険って何</a:t>
            </a:r>
            <a:r>
              <a:rPr lang="en-US" altLang="ja-JP" sz="4800" b="1" dirty="0">
                <a:solidFill>
                  <a:srgbClr val="298054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?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1B1BB8BD-E2D5-5B96-BCA7-AF831C270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BE2DDD7-D046-A2B4-5BA1-ADF2EEEEBED8}"/>
              </a:ext>
            </a:extLst>
          </p:cNvPr>
          <p:cNvSpPr/>
          <p:nvPr/>
        </p:nvSpPr>
        <p:spPr>
          <a:xfrm>
            <a:off x="2804597" y="2234247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700" dirty="0">
                <a:solidFill>
                  <a:srgbClr val="3399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700" dirty="0">
              <a:solidFill>
                <a:srgbClr val="3399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2F330D2-A4AF-D0A4-E412-15FBBFA100ED}"/>
              </a:ext>
            </a:extLst>
          </p:cNvPr>
          <p:cNvSpPr/>
          <p:nvPr/>
        </p:nvSpPr>
        <p:spPr>
          <a:xfrm>
            <a:off x="5258400" y="2221738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700" dirty="0">
                <a:solidFill>
                  <a:srgbClr val="3399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  <a:endParaRPr kumimoji="1" lang="ja-JP" altLang="en-US" sz="1700" dirty="0">
              <a:solidFill>
                <a:srgbClr val="3399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41F17B36-26DF-41F9-9531-84DD3CFE24A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3113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自分の身を守るために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305935" y="2180476"/>
            <a:ext cx="43921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4288588" y="4691408"/>
            <a:ext cx="219607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494555" y="5853202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4494555" y="4300077"/>
            <a:ext cx="21072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cxnSpLocks/>
          </p:cNvCxnSpPr>
          <p:nvPr/>
        </p:nvCxnSpPr>
        <p:spPr>
          <a:xfrm>
            <a:off x="4512311" y="4281705"/>
            <a:ext cx="0" cy="157149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 bwMode="ltGray">
          <a:xfrm>
            <a:off x="4770925" y="1033918"/>
            <a:ext cx="422472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社会保障制度</a:t>
            </a:r>
            <a:endParaRPr kumimoji="1"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社会保険等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endParaRPr lang="ja-JP" alt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</a:p>
          <a:p>
            <a:pPr algn="ctr"/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22" name="テキスト ボックス 21"/>
          <p:cNvSpPr txBox="1"/>
          <p:nvPr/>
        </p:nvSpPr>
        <p:spPr bwMode="ltGray">
          <a:xfrm>
            <a:off x="4733859" y="3906064"/>
            <a:ext cx="4224730" cy="113877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square" rtlCol="0" anchor="ctr">
            <a:spAutoFit/>
          </a:bodyPr>
          <a:lstStyle/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　　　　　預貯金</a:t>
            </a:r>
            <a:endParaRPr lang="en-US" altLang="ja-JP" sz="28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07562" y="956948"/>
            <a:ext cx="895647" cy="5261195"/>
          </a:xfrm>
          <a:prstGeom prst="roundRect">
            <a:avLst>
              <a:gd name="adj" fmla="val 50000"/>
            </a:avLst>
          </a:prstGeom>
          <a:solidFill>
            <a:srgbClr val="799AB4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-158363" y="1677103"/>
            <a:ext cx="1827496" cy="38208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ス</a:t>
            </a:r>
            <a:endParaRPr kumimoji="1" lang="en-US" altLang="ja-JP" sz="4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/>
            <a:r>
              <a:rPr kumimoji="1" lang="ja-JP" altLang="en-US" sz="4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ク</a:t>
            </a:r>
          </a:p>
        </p:txBody>
      </p:sp>
      <p:sp>
        <p:nvSpPr>
          <p:cNvPr id="5" name="ホームベース 4"/>
          <p:cNvSpPr/>
          <p:nvPr/>
        </p:nvSpPr>
        <p:spPr>
          <a:xfrm rot="10800000">
            <a:off x="1449443" y="1711515"/>
            <a:ext cx="2956744" cy="92456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ホームベース 31"/>
          <p:cNvSpPr/>
          <p:nvPr/>
        </p:nvSpPr>
        <p:spPr>
          <a:xfrm rot="10800000">
            <a:off x="1349191" y="4281705"/>
            <a:ext cx="2956744" cy="924567"/>
          </a:xfrm>
          <a:prstGeom prst="homePlate">
            <a:avLst/>
          </a:prstGeom>
          <a:solidFill>
            <a:srgbClr val="CBCADB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812945" y="183481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①公的保障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49307" y="4411997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②私的保障</a:t>
            </a:r>
          </a:p>
        </p:txBody>
      </p:sp>
      <p:sp>
        <p:nvSpPr>
          <p:cNvPr id="36" name="円/楕円 35"/>
          <p:cNvSpPr/>
          <p:nvPr/>
        </p:nvSpPr>
        <p:spPr bwMode="ltGray">
          <a:xfrm>
            <a:off x="3343719" y="2472526"/>
            <a:ext cx="981818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国など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8" name="円/楕円 37"/>
          <p:cNvSpPr/>
          <p:nvPr/>
        </p:nvSpPr>
        <p:spPr bwMode="ltGray">
          <a:xfrm>
            <a:off x="3320967" y="5089079"/>
            <a:ext cx="981818" cy="96818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自分</a:t>
            </a:r>
            <a:endParaRPr lang="en-US" altLang="ja-JP" sz="24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4" name="テキスト ボックス 3"/>
          <p:cNvSpPr txBox="1">
            <a:spLocks noChangeArrowheads="1"/>
          </p:cNvSpPr>
          <p:nvPr/>
        </p:nvSpPr>
        <p:spPr bwMode="auto">
          <a:xfrm>
            <a:off x="4923839" y="2527102"/>
            <a:ext cx="1796397" cy="454160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公的医療保険</a:t>
            </a:r>
          </a:p>
        </p:txBody>
      </p:sp>
      <p:sp>
        <p:nvSpPr>
          <p:cNvPr id="42" name="角丸四角形 41"/>
          <p:cNvSpPr>
            <a:spLocks/>
          </p:cNvSpPr>
          <p:nvPr/>
        </p:nvSpPr>
        <p:spPr>
          <a:xfrm>
            <a:off x="4920544" y="2595051"/>
            <a:ext cx="1962744" cy="93355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804" y="2780093"/>
            <a:ext cx="923312" cy="748498"/>
          </a:xfrm>
          <a:prstGeom prst="rect">
            <a:avLst/>
          </a:prstGeom>
          <a:ln>
            <a:noFill/>
          </a:ln>
        </p:spPr>
      </p:pic>
      <p:sp>
        <p:nvSpPr>
          <p:cNvPr id="40" name="テキスト ボックス 3"/>
          <p:cNvSpPr txBox="1">
            <a:spLocks noChangeArrowheads="1"/>
          </p:cNvSpPr>
          <p:nvPr/>
        </p:nvSpPr>
        <p:spPr bwMode="auto">
          <a:xfrm>
            <a:off x="4826939" y="2051152"/>
            <a:ext cx="2507667" cy="654545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主な社会保険</a:t>
            </a:r>
            <a:r>
              <a:rPr lang="en-US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endParaRPr lang="ja-JP" alt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5C171C1-DD3F-4B4B-8777-69A1B83643E1}"/>
              </a:ext>
            </a:extLst>
          </p:cNvPr>
          <p:cNvGrpSpPr/>
          <p:nvPr/>
        </p:nvGrpSpPr>
        <p:grpSpPr>
          <a:xfrm>
            <a:off x="4733859" y="5159229"/>
            <a:ext cx="4234258" cy="1384995"/>
            <a:chOff x="4745149" y="4082005"/>
            <a:chExt cx="4234258" cy="1838141"/>
          </a:xfrm>
        </p:grpSpPr>
        <p:sp>
          <p:nvSpPr>
            <p:cNvPr id="21" name="テキスト ボックス 20"/>
            <p:cNvSpPr txBox="1"/>
            <p:nvPr/>
          </p:nvSpPr>
          <p:spPr bwMode="ltGray">
            <a:xfrm>
              <a:off x="4745149" y="4082005"/>
              <a:ext cx="4234258" cy="18381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accent4">
                  <a:lumMod val="75000"/>
                </a:schemeClr>
              </a:solidFill>
              <a:miter lim="800000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民間保険</a:t>
              </a:r>
              <a:endParaRPr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43" name="図 42" descr="おもちゃ, 人形, 写真, 異なる が含まれている画像&#10;&#10;自動的に生成された説明">
              <a:extLst>
                <a:ext uri="{FF2B5EF4-FFF2-40B4-BE49-F238E27FC236}">
                  <a16:creationId xmlns:a16="http://schemas.microsoft.com/office/drawing/2014/main" id="{249EBBCF-A1D3-454F-B37F-2E38DF597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87873" y="4803066"/>
              <a:ext cx="1168671" cy="996086"/>
            </a:xfrm>
            <a:prstGeom prst="rect">
              <a:avLst/>
            </a:prstGeom>
          </p:spPr>
        </p:pic>
      </p:grpSp>
      <p:sp>
        <p:nvSpPr>
          <p:cNvPr id="48" name="角丸四角形吹き出し 47"/>
          <p:cNvSpPr/>
          <p:nvPr/>
        </p:nvSpPr>
        <p:spPr>
          <a:xfrm>
            <a:off x="1357482" y="5497340"/>
            <a:ext cx="1803415" cy="510276"/>
          </a:xfrm>
          <a:prstGeom prst="wedgeRoundRectCallout">
            <a:avLst>
              <a:gd name="adj1" fmla="val -2868"/>
              <a:gd name="adj2" fmla="val -94067"/>
              <a:gd name="adj3" fmla="val 1666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本人の意思</a:t>
            </a:r>
          </a:p>
        </p:txBody>
      </p:sp>
      <p:sp>
        <p:nvSpPr>
          <p:cNvPr id="50" name="角丸四角形吹き出し 49"/>
          <p:cNvSpPr/>
          <p:nvPr/>
        </p:nvSpPr>
        <p:spPr>
          <a:xfrm>
            <a:off x="2383321" y="923323"/>
            <a:ext cx="2099560" cy="508411"/>
          </a:xfrm>
          <a:prstGeom prst="wedgeRoundRectCallout">
            <a:avLst>
              <a:gd name="adj1" fmla="val 2196"/>
              <a:gd name="adj2" fmla="val 10166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法で強制</a:t>
            </a:r>
            <a:endParaRPr kumimoji="1" lang="ja-JP" altLang="en-US" sz="24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テキスト ボックス 3"/>
          <p:cNvSpPr txBox="1">
            <a:spLocks noChangeArrowheads="1"/>
          </p:cNvSpPr>
          <p:nvPr/>
        </p:nvSpPr>
        <p:spPr bwMode="auto">
          <a:xfrm>
            <a:off x="7043374" y="2395863"/>
            <a:ext cx="1590869" cy="675366"/>
          </a:xfrm>
          <a:prstGeom prst="rect">
            <a:avLst/>
          </a:prstGeom>
          <a:noFill/>
          <a:ln w="57150" cmpd="sng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公的年金保険</a:t>
            </a:r>
          </a:p>
        </p:txBody>
      </p:sp>
      <p:sp>
        <p:nvSpPr>
          <p:cNvPr id="37" name="角丸四角形 36"/>
          <p:cNvSpPr>
            <a:spLocks/>
          </p:cNvSpPr>
          <p:nvPr/>
        </p:nvSpPr>
        <p:spPr>
          <a:xfrm>
            <a:off x="6948608" y="2565945"/>
            <a:ext cx="1962532" cy="962659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4E0D7E55-2E3F-4913-8027-BF60ECB5B6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8807" y="2857614"/>
            <a:ext cx="415118" cy="63407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D87FEFA-355A-474F-8CB0-7E1DE55FE7E3}"/>
              </a:ext>
            </a:extLst>
          </p:cNvPr>
          <p:cNvSpPr/>
          <p:nvPr/>
        </p:nvSpPr>
        <p:spPr>
          <a:xfrm>
            <a:off x="4652421" y="5089079"/>
            <a:ext cx="4456083" cy="147882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FD6ACC4-295B-4BDF-8C17-061FD5D9DB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492" y="3940504"/>
            <a:ext cx="823360" cy="1084037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786F7A7A-4FC6-45CA-B9E2-685FBA0583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152" y="5328743"/>
            <a:ext cx="822041" cy="1083600"/>
          </a:xfrm>
          <a:prstGeom prst="rect">
            <a:avLst/>
          </a:prstGeom>
        </p:spPr>
      </p:pic>
      <p:pic>
        <p:nvPicPr>
          <p:cNvPr id="1026" name="Picture 2" descr="保険証のかわいいフリーイラスト素材">
            <a:extLst>
              <a:ext uri="{FF2B5EF4-FFF2-40B4-BE49-F238E27FC236}">
                <a16:creationId xmlns:a16="http://schemas.microsoft.com/office/drawing/2014/main" id="{7D46D89B-CC82-4924-AD8A-75865DE19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99" y="2909065"/>
            <a:ext cx="733812" cy="5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D59399-FCC3-9B70-5481-6C3EBC88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666" y="6531175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673A701-0EF4-B6D1-E637-77355B7607AA}"/>
              </a:ext>
            </a:extLst>
          </p:cNvPr>
          <p:cNvSpPr/>
          <p:nvPr/>
        </p:nvSpPr>
        <p:spPr>
          <a:xfrm>
            <a:off x="698388" y="-65777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27CE7CF-9F59-2EE1-AB19-A06FE20F2451}"/>
              </a:ext>
            </a:extLst>
          </p:cNvPr>
          <p:cNvSpPr/>
          <p:nvPr/>
        </p:nvSpPr>
        <p:spPr>
          <a:xfrm>
            <a:off x="1777024" y="-71159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372408F-016A-C324-A3B5-7753F5AF990B}"/>
              </a:ext>
            </a:extLst>
          </p:cNvPr>
          <p:cNvSpPr/>
          <p:nvPr/>
        </p:nvSpPr>
        <p:spPr>
          <a:xfrm>
            <a:off x="2485440" y="-67019"/>
            <a:ext cx="11145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まも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114A300-34CB-D283-3F22-A4F8A9D58DF1}"/>
              </a:ext>
            </a:extLst>
          </p:cNvPr>
          <p:cNvSpPr/>
          <p:nvPr/>
        </p:nvSpPr>
        <p:spPr>
          <a:xfrm>
            <a:off x="2021599" y="167076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1E7D018-B73F-D736-A91E-718421A2760D}"/>
              </a:ext>
            </a:extLst>
          </p:cNvPr>
          <p:cNvSpPr/>
          <p:nvPr/>
        </p:nvSpPr>
        <p:spPr>
          <a:xfrm>
            <a:off x="1882540" y="4229709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してきほしょう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41F00F9-2CDD-A782-CA4D-8F96F2B4C20A}"/>
              </a:ext>
            </a:extLst>
          </p:cNvPr>
          <p:cNvSpPr/>
          <p:nvPr/>
        </p:nvSpPr>
        <p:spPr>
          <a:xfrm>
            <a:off x="3459253" y="2485951"/>
            <a:ext cx="7638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くに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CACF692-6A20-D551-926F-7EE8EFDC9E6B}"/>
              </a:ext>
            </a:extLst>
          </p:cNvPr>
          <p:cNvSpPr txBox="1"/>
          <p:nvPr/>
        </p:nvSpPr>
        <p:spPr>
          <a:xfrm>
            <a:off x="3868731" y="5306148"/>
            <a:ext cx="353943" cy="12288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100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7B4032F-FF79-7438-CA84-C0AD7A39355E}"/>
              </a:ext>
            </a:extLst>
          </p:cNvPr>
          <p:cNvSpPr/>
          <p:nvPr/>
        </p:nvSpPr>
        <p:spPr>
          <a:xfrm>
            <a:off x="1437087" y="5359405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ほんにん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BA9D99C-4C6B-217D-E2D8-6EDE986BBF29}"/>
              </a:ext>
            </a:extLst>
          </p:cNvPr>
          <p:cNvSpPr/>
          <p:nvPr/>
        </p:nvSpPr>
        <p:spPr>
          <a:xfrm>
            <a:off x="2230333" y="5357358"/>
            <a:ext cx="9141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いし</a:t>
            </a:r>
            <a:endParaRPr lang="en-US" altLang="ja-JP" sz="11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1FF3114-2ABF-0D28-204D-2856CFED9140}"/>
              </a:ext>
            </a:extLst>
          </p:cNvPr>
          <p:cNvSpPr/>
          <p:nvPr/>
        </p:nvSpPr>
        <p:spPr>
          <a:xfrm>
            <a:off x="2776871" y="797405"/>
            <a:ext cx="125823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ほう　　　　　きょうせい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F7694BA-70C5-94D4-B2DD-F0027C92BA7F}"/>
              </a:ext>
            </a:extLst>
          </p:cNvPr>
          <p:cNvSpPr/>
          <p:nvPr/>
        </p:nvSpPr>
        <p:spPr>
          <a:xfrm>
            <a:off x="5629948" y="939798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しゃかいほしょうせいど</a:t>
            </a:r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8D5602B-25D1-031A-3746-0D26B620FB5C}"/>
              </a:ext>
            </a:extLst>
          </p:cNvPr>
          <p:cNvSpPr/>
          <p:nvPr/>
        </p:nvSpPr>
        <p:spPr>
          <a:xfrm>
            <a:off x="5744313" y="139460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しゃかいほけんなど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0734838-DAED-4446-48D5-05286F9DE787}"/>
              </a:ext>
            </a:extLst>
          </p:cNvPr>
          <p:cNvSpPr/>
          <p:nvPr/>
        </p:nvSpPr>
        <p:spPr>
          <a:xfrm>
            <a:off x="4684826" y="2004982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おも　　　　　　　しゃかいほけん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1DAD8AE-2298-E7C9-C6C8-BE3754DAB6AD}"/>
              </a:ext>
            </a:extLst>
          </p:cNvPr>
          <p:cNvSpPr/>
          <p:nvPr/>
        </p:nvSpPr>
        <p:spPr>
          <a:xfrm>
            <a:off x="4417611" y="2734944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こうてきいりょうほけん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F0EFEAD-1CD1-1007-8D3A-5086FBCAA284}"/>
              </a:ext>
            </a:extLst>
          </p:cNvPr>
          <p:cNvSpPr/>
          <p:nvPr/>
        </p:nvSpPr>
        <p:spPr>
          <a:xfrm>
            <a:off x="6331846" y="2704761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こうてきねんきんほけん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8A720C4-C34C-9A6C-3803-649B07210326}"/>
              </a:ext>
            </a:extLst>
          </p:cNvPr>
          <p:cNvSpPr/>
          <p:nvPr/>
        </p:nvSpPr>
        <p:spPr>
          <a:xfrm>
            <a:off x="5505967" y="4061593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F53B5CF5-A10F-F5FB-7A84-8579C90732E4}"/>
              </a:ext>
            </a:extLst>
          </p:cNvPr>
          <p:cNvSpPr/>
          <p:nvPr/>
        </p:nvSpPr>
        <p:spPr>
          <a:xfrm>
            <a:off x="5590185" y="5489961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9D54A96-79BE-4AC6-53ED-95EFC9D98317}"/>
              </a:ext>
            </a:extLst>
          </p:cNvPr>
          <p:cNvSpPr/>
          <p:nvPr/>
        </p:nvSpPr>
        <p:spPr>
          <a:xfrm>
            <a:off x="7081056" y="3805666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ぎんこう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A4DD98D-50BD-6177-0130-54302B2197DB}"/>
              </a:ext>
            </a:extLst>
          </p:cNvPr>
          <p:cNvSpPr/>
          <p:nvPr/>
        </p:nvSpPr>
        <p:spPr>
          <a:xfrm>
            <a:off x="7017456" y="5141543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DCCA183-04BA-5131-EEFE-9D021D23E031}"/>
              </a:ext>
            </a:extLst>
          </p:cNvPr>
          <p:cNvSpPr/>
          <p:nvPr/>
        </p:nvSpPr>
        <p:spPr>
          <a:xfrm rot="753467">
            <a:off x="4183464" y="3245625"/>
            <a:ext cx="240284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けんこうほけんしょう</a:t>
            </a:r>
            <a:endParaRPr kumimoji="1" lang="ja-JP" altLang="en-US" sz="5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D97736AD-A4E1-1FE9-98FB-348E83D091AB}"/>
              </a:ext>
            </a:extLst>
          </p:cNvPr>
          <p:cNvSpPr/>
          <p:nvPr/>
        </p:nvSpPr>
        <p:spPr>
          <a:xfrm>
            <a:off x="6291691" y="6290977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8" grpId="0" animBg="1"/>
      <p:bldP spid="50" grpId="0" animBg="1"/>
      <p:bldP spid="11" grpId="0" animBg="1"/>
      <p:bldP spid="14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ED2D9EC-3DF3-43EA-A2B7-33018B2A4003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200416" y="1063641"/>
            <a:ext cx="3950897" cy="2335610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人の部員がいる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サッカーチーム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005388" y="4039211"/>
            <a:ext cx="3950722" cy="2335610"/>
            <a:chOff x="5005388" y="4039211"/>
            <a:chExt cx="3467100" cy="2335610"/>
          </a:xfrm>
        </p:grpSpPr>
        <p:sp>
          <p:nvSpPr>
            <p:cNvPr id="15" name="角丸四角形 14"/>
            <p:cNvSpPr/>
            <p:nvPr/>
          </p:nvSpPr>
          <p:spPr>
            <a:xfrm>
              <a:off x="5005388" y="4039211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治療にかかる費用は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１人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10,000</a:t>
              </a:r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円</a:t>
              </a:r>
              <a:endPara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34" name="図形グループ 33"/>
            <p:cNvGrpSpPr/>
            <p:nvPr/>
          </p:nvGrpSpPr>
          <p:grpSpPr>
            <a:xfrm>
              <a:off x="6005876" y="5520154"/>
              <a:ext cx="1452563" cy="559691"/>
              <a:chOff x="6005876" y="5641383"/>
              <a:chExt cx="1452563" cy="559691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6005876" y="5641383"/>
                <a:ext cx="1452563" cy="559691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296872" y="5868800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●</a:t>
                </a:r>
                <a:endParaRPr kumimoji="1" lang="ja-JP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543243" y="5714287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40391" y="5764374"/>
                <a:ext cx="6078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>
                    <a:latin typeface="ヒラギノ丸ゴ Pro W4"/>
                    <a:ea typeface="ヒラギノ丸ゴ Pro W4"/>
                    <a:cs typeface="ヒラギノ丸ゴ Pro W4"/>
                  </a:rPr>
                  <a:t>壱万円</a:t>
                </a:r>
              </a:p>
            </p:txBody>
          </p:sp>
        </p:grpSp>
      </p:grpSp>
      <p:sp>
        <p:nvSpPr>
          <p:cNvPr id="27" name="右矢印 26"/>
          <p:cNvSpPr/>
          <p:nvPr/>
        </p:nvSpPr>
        <p:spPr bwMode="gray">
          <a:xfrm>
            <a:off x="4373679" y="1989130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>
            <a:off x="4373679" y="5035522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 bwMode="gray">
          <a:xfrm rot="8166730">
            <a:off x="4373679" y="34946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" name="図形グループ 6"/>
          <p:cNvGrpSpPr/>
          <p:nvPr/>
        </p:nvGrpSpPr>
        <p:grpSpPr>
          <a:xfrm>
            <a:off x="152791" y="4070635"/>
            <a:ext cx="3998522" cy="2387215"/>
            <a:chOff x="690543" y="4191864"/>
            <a:chExt cx="3467100" cy="2387215"/>
          </a:xfrm>
        </p:grpSpPr>
        <p:sp>
          <p:nvSpPr>
            <p:cNvPr id="14" name="角丸四角形 13"/>
            <p:cNvSpPr/>
            <p:nvPr/>
          </p:nvSpPr>
          <p:spPr>
            <a:xfrm>
              <a:off x="690543" y="4191864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9740" y="5246884"/>
              <a:ext cx="1152541" cy="1332195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1113022" y="4321849"/>
              <a:ext cx="266343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対策をしても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ケガは減らない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</a:p>
          </p:txBody>
        </p:sp>
      </p:grpSp>
      <p:sp>
        <p:nvSpPr>
          <p:cNvPr id="35" name="正方形/長方形 34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9FCA747-DC48-494A-A666-503A268B8915}"/>
              </a:ext>
            </a:extLst>
          </p:cNvPr>
          <p:cNvGrpSpPr/>
          <p:nvPr/>
        </p:nvGrpSpPr>
        <p:grpSpPr>
          <a:xfrm>
            <a:off x="5005388" y="1063641"/>
            <a:ext cx="3950722" cy="2335610"/>
            <a:chOff x="5005388" y="1063641"/>
            <a:chExt cx="3950722" cy="2335610"/>
          </a:xfrm>
        </p:grpSpPr>
        <p:grpSp>
          <p:nvGrpSpPr>
            <p:cNvPr id="6" name="図形グループ 5"/>
            <p:cNvGrpSpPr/>
            <p:nvPr/>
          </p:nvGrpSpPr>
          <p:grpSpPr>
            <a:xfrm>
              <a:off x="5005388" y="1063641"/>
              <a:ext cx="3950722" cy="2335610"/>
              <a:chOff x="5005388" y="1261070"/>
              <a:chExt cx="3467100" cy="2335610"/>
            </a:xfrm>
          </p:grpSpPr>
          <p:sp>
            <p:nvSpPr>
              <p:cNvPr id="13" name="角丸四角形 12"/>
              <p:cNvSpPr/>
              <p:nvPr/>
            </p:nvSpPr>
            <p:spPr>
              <a:xfrm>
                <a:off x="5005388" y="1261070"/>
                <a:ext cx="3467100" cy="2335610"/>
              </a:xfrm>
              <a:prstGeom prst="roundRect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en-US" altLang="ja-JP" sz="2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sp>
            <p:nvSpPr>
              <p:cNvPr id="30" name="テキスト ボックス 29"/>
              <p:cNvSpPr txBox="1"/>
              <p:nvPr/>
            </p:nvSpPr>
            <p:spPr>
              <a:xfrm>
                <a:off x="5231842" y="1375530"/>
                <a:ext cx="2155459" cy="2205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毎年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altLang="ja-JP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5</a:t>
                </a: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人の部員が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骨折を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ja-JP" altLang="en-US" sz="32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している</a:t>
                </a:r>
                <a:endPara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</p:grpSp>
        <p:pic>
          <p:nvPicPr>
            <p:cNvPr id="11" name="図 10" descr="椅子, テーブル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CEF9BF96-5F9D-4A73-AF55-27F2F95AF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88557" y="1281043"/>
              <a:ext cx="682764" cy="1999206"/>
            </a:xfrm>
            <a:prstGeom prst="rect">
              <a:avLst/>
            </a:prstGeom>
          </p:spPr>
        </p:pic>
      </p:grp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1B85F8B-964A-4F48-CC80-35DF5573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84AC5E-A90F-DC50-C541-ABA4CC627AF0}"/>
              </a:ext>
            </a:extLst>
          </p:cNvPr>
          <p:cNvSpPr/>
          <p:nvPr/>
        </p:nvSpPr>
        <p:spPr>
          <a:xfrm>
            <a:off x="616723" y="-88033"/>
            <a:ext cx="75349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C752823-448C-8039-B5D1-D4FF0CE2CD91}"/>
              </a:ext>
            </a:extLst>
          </p:cNvPr>
          <p:cNvGrpSpPr/>
          <p:nvPr/>
        </p:nvGrpSpPr>
        <p:grpSpPr>
          <a:xfrm>
            <a:off x="1080138" y="4042060"/>
            <a:ext cx="1338560" cy="885455"/>
            <a:chOff x="1080138" y="4042060"/>
            <a:chExt cx="1338560" cy="885455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A53BC2E-9DCB-EF92-4621-0C2480A0182F}"/>
                </a:ext>
              </a:extLst>
            </p:cNvPr>
            <p:cNvSpPr/>
            <p:nvPr/>
          </p:nvSpPr>
          <p:spPr>
            <a:xfrm>
              <a:off x="1080138" y="4042060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たいさく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CD882817-4AE0-AEEC-5468-02B4FF3C26BC}"/>
                </a:ext>
              </a:extLst>
            </p:cNvPr>
            <p:cNvSpPr/>
            <p:nvPr/>
          </p:nvSpPr>
          <p:spPr>
            <a:xfrm>
              <a:off x="1529049" y="4565750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へ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8EF4D3B-E5CD-3C3A-8DB9-0397326A5476}"/>
              </a:ext>
            </a:extLst>
          </p:cNvPr>
          <p:cNvGrpSpPr/>
          <p:nvPr/>
        </p:nvGrpSpPr>
        <p:grpSpPr>
          <a:xfrm>
            <a:off x="970167" y="1535975"/>
            <a:ext cx="1908319" cy="361765"/>
            <a:chOff x="970167" y="1535975"/>
            <a:chExt cx="1908319" cy="361765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AEC3A8B-4FBA-EC4B-1CFC-C4636B3B4D27}"/>
                </a:ext>
              </a:extLst>
            </p:cNvPr>
            <p:cNvSpPr/>
            <p:nvPr/>
          </p:nvSpPr>
          <p:spPr>
            <a:xfrm>
              <a:off x="1988837" y="1535975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ぶいん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BC0633B7-B395-FB1D-8B3F-F2E3DCA4D835}"/>
                </a:ext>
              </a:extLst>
            </p:cNvPr>
            <p:cNvSpPr/>
            <p:nvPr/>
          </p:nvSpPr>
          <p:spPr>
            <a:xfrm>
              <a:off x="970167" y="1535975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0DF929D-7907-0FB4-2832-4D128611BC4B}"/>
              </a:ext>
            </a:extLst>
          </p:cNvPr>
          <p:cNvGrpSpPr/>
          <p:nvPr/>
        </p:nvGrpSpPr>
        <p:grpSpPr>
          <a:xfrm>
            <a:off x="5399440" y="1015087"/>
            <a:ext cx="1865759" cy="1452833"/>
            <a:chOff x="5399440" y="1015087"/>
            <a:chExt cx="1865759" cy="1452833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07D0645-0EEC-AA25-D678-66F8E3ED16B5}"/>
                </a:ext>
              </a:extLst>
            </p:cNvPr>
            <p:cNvSpPr/>
            <p:nvPr/>
          </p:nvSpPr>
          <p:spPr>
            <a:xfrm>
              <a:off x="6037141" y="1015087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まいとし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7BF415E3-60C0-6EA2-B2DF-1BB3E307BC68}"/>
                </a:ext>
              </a:extLst>
            </p:cNvPr>
            <p:cNvSpPr/>
            <p:nvPr/>
          </p:nvSpPr>
          <p:spPr>
            <a:xfrm>
              <a:off x="6375550" y="1571237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ぶいん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F9F7DA8D-E01E-DC06-735C-130F5AA2B856}"/>
                </a:ext>
              </a:extLst>
            </p:cNvPr>
            <p:cNvSpPr/>
            <p:nvPr/>
          </p:nvSpPr>
          <p:spPr>
            <a:xfrm>
              <a:off x="5892156" y="2106155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こっせつ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6C49F3CC-67E2-DF12-EF23-A4C656DC29D6}"/>
                </a:ext>
              </a:extLst>
            </p:cNvPr>
            <p:cNvSpPr/>
            <p:nvPr/>
          </p:nvSpPr>
          <p:spPr>
            <a:xfrm>
              <a:off x="5399440" y="1547543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83B1864D-F9C4-D468-9853-FEC006DBD7BC}"/>
              </a:ext>
            </a:extLst>
          </p:cNvPr>
          <p:cNvGrpSpPr/>
          <p:nvPr/>
        </p:nvGrpSpPr>
        <p:grpSpPr>
          <a:xfrm>
            <a:off x="5255784" y="4336830"/>
            <a:ext cx="3318979" cy="1477530"/>
            <a:chOff x="5255784" y="4336830"/>
            <a:chExt cx="3318979" cy="147753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2E7C0EA6-8AE4-7138-C547-9BAF9B58AD47}"/>
                </a:ext>
              </a:extLst>
            </p:cNvPr>
            <p:cNvSpPr/>
            <p:nvPr/>
          </p:nvSpPr>
          <p:spPr>
            <a:xfrm>
              <a:off x="5255784" y="4343281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E71F0D77-AB35-1C91-DB83-BBA21C8A41A6}"/>
                </a:ext>
              </a:extLst>
            </p:cNvPr>
            <p:cNvSpPr/>
            <p:nvPr/>
          </p:nvSpPr>
          <p:spPr>
            <a:xfrm>
              <a:off x="7446533" y="4336830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9AB09E23-5398-75B5-CCF0-1B2471E654B2}"/>
                </a:ext>
              </a:extLst>
            </p:cNvPr>
            <p:cNvSpPr/>
            <p:nvPr/>
          </p:nvSpPr>
          <p:spPr>
            <a:xfrm>
              <a:off x="5776109" y="4859830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D0C8566D-448C-0F5D-8269-BF20E29ABEEA}"/>
                </a:ext>
              </a:extLst>
            </p:cNvPr>
            <p:cNvSpPr/>
            <p:nvPr/>
          </p:nvSpPr>
          <p:spPr>
            <a:xfrm>
              <a:off x="6162234" y="5452595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600" dirty="0">
                  <a:solidFill>
                    <a:schemeClr val="tx1"/>
                  </a:solidFill>
                </a:rPr>
                <a:t>いちまんえん</a:t>
              </a: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A3DE289F-86F2-24E6-912B-EC19E94CC56C}"/>
                </a:ext>
              </a:extLst>
            </p:cNvPr>
            <p:cNvSpPr/>
            <p:nvPr/>
          </p:nvSpPr>
          <p:spPr>
            <a:xfrm>
              <a:off x="7685114" y="4859830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401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2E65E61-70D3-4FF4-9C12-1BD61FDE66F0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880128" y="1092556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治療にかかる費用は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全員分で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 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×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37995" y="1092556"/>
            <a:ext cx="39466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全員で治療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にかかる</a:t>
            </a:r>
            <a:endParaRPr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費用を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準備すれば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よいのでは？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880128" y="3986858"/>
            <a:ext cx="4138612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骨折した生徒は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を受け取り、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治療費にあてる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7995" y="3986858"/>
            <a:ext cx="3933953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50,000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÷100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8" name="右矢印 17"/>
          <p:cNvSpPr/>
          <p:nvPr/>
        </p:nvSpPr>
        <p:spPr bwMode="gray">
          <a:xfrm>
            <a:off x="5577403" y="2869784"/>
            <a:ext cx="456570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33975" y="2770757"/>
            <a:ext cx="21243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0" name="右矢印 19"/>
          <p:cNvSpPr/>
          <p:nvPr/>
        </p:nvSpPr>
        <p:spPr bwMode="gray">
          <a:xfrm>
            <a:off x="617209" y="5336931"/>
            <a:ext cx="415064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1117511" y="4996555"/>
            <a:ext cx="27665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人あたり</a:t>
            </a:r>
            <a:endParaRPr lang="en-US" altLang="ja-JP" sz="32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r"/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年間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</p:txBody>
      </p:sp>
      <p:sp>
        <p:nvSpPr>
          <p:cNvPr id="26" name="右矢印 25"/>
          <p:cNvSpPr/>
          <p:nvPr/>
        </p:nvSpPr>
        <p:spPr bwMode="gray">
          <a:xfrm>
            <a:off x="4336101" y="1873963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 bwMode="gray">
          <a:xfrm>
            <a:off x="4336101" y="49965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 rot="8166730">
            <a:off x="4336101" y="3493788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F992663-3CAC-D01B-0C50-6C7B88A16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2B40442-29C8-CD6F-9E2A-42042A8C2E24}"/>
              </a:ext>
            </a:extLst>
          </p:cNvPr>
          <p:cNvSpPr/>
          <p:nvPr/>
        </p:nvSpPr>
        <p:spPr>
          <a:xfrm>
            <a:off x="629028" y="-52406"/>
            <a:ext cx="75349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3ECD2DB-A626-73CD-0A30-B777F8DC1600}"/>
              </a:ext>
            </a:extLst>
          </p:cNvPr>
          <p:cNvGrpSpPr/>
          <p:nvPr/>
        </p:nvGrpSpPr>
        <p:grpSpPr>
          <a:xfrm>
            <a:off x="492877" y="1241873"/>
            <a:ext cx="2196778" cy="918255"/>
            <a:chOff x="492877" y="1241873"/>
            <a:chExt cx="2196778" cy="918255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FFAC64BF-733C-CD55-FA66-E0EB33606AEF}"/>
                </a:ext>
              </a:extLst>
            </p:cNvPr>
            <p:cNvSpPr/>
            <p:nvPr/>
          </p:nvSpPr>
          <p:spPr>
            <a:xfrm>
              <a:off x="492877" y="1241873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ぜんいん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873233E3-670C-C44A-2DAB-328A029CCB1B}"/>
                </a:ext>
              </a:extLst>
            </p:cNvPr>
            <p:cNvSpPr/>
            <p:nvPr/>
          </p:nvSpPr>
          <p:spPr>
            <a:xfrm>
              <a:off x="1675142" y="1241873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1F44652-E650-2FE8-AB3E-A94051CD7B7C}"/>
                </a:ext>
              </a:extLst>
            </p:cNvPr>
            <p:cNvSpPr/>
            <p:nvPr/>
          </p:nvSpPr>
          <p:spPr>
            <a:xfrm>
              <a:off x="645277" y="1798363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8AB50DA-4C01-1351-7F04-6A23AF7632BE}"/>
                </a:ext>
              </a:extLst>
            </p:cNvPr>
            <p:cNvSpPr/>
            <p:nvPr/>
          </p:nvSpPr>
          <p:spPr>
            <a:xfrm>
              <a:off x="1800006" y="1793213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じゅんび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A6F8289B-6F52-8736-2532-CCC744045A73}"/>
              </a:ext>
            </a:extLst>
          </p:cNvPr>
          <p:cNvGrpSpPr/>
          <p:nvPr/>
        </p:nvGrpSpPr>
        <p:grpSpPr>
          <a:xfrm>
            <a:off x="5222841" y="1016466"/>
            <a:ext cx="3623666" cy="1445940"/>
            <a:chOff x="5222841" y="1016466"/>
            <a:chExt cx="3623666" cy="144594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39BF67D-DCB1-B20C-9F07-B18E7584BFE7}"/>
                </a:ext>
              </a:extLst>
            </p:cNvPr>
            <p:cNvSpPr/>
            <p:nvPr/>
          </p:nvSpPr>
          <p:spPr>
            <a:xfrm>
              <a:off x="5222841" y="1016466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6F68F650-F1FB-A9AA-0D43-5766EC632F83}"/>
                </a:ext>
              </a:extLst>
            </p:cNvPr>
            <p:cNvSpPr/>
            <p:nvPr/>
          </p:nvSpPr>
          <p:spPr>
            <a:xfrm>
              <a:off x="7414657" y="1018931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6D3D2859-B97F-23D8-BAF5-6CA764A85F70}"/>
                </a:ext>
              </a:extLst>
            </p:cNvPr>
            <p:cNvSpPr/>
            <p:nvPr/>
          </p:nvSpPr>
          <p:spPr>
            <a:xfrm>
              <a:off x="6276352" y="1541100"/>
              <a:ext cx="10172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ぜんいんぶん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7A4B5700-86AA-C720-3FB5-511A7E11F8F3}"/>
                </a:ext>
              </a:extLst>
            </p:cNvPr>
            <p:cNvSpPr/>
            <p:nvPr/>
          </p:nvSpPr>
          <p:spPr>
            <a:xfrm>
              <a:off x="7829217" y="2095462"/>
              <a:ext cx="10172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13F09250-25F6-0ADB-B556-0E8E6E05A0DF}"/>
                </a:ext>
              </a:extLst>
            </p:cNvPr>
            <p:cNvSpPr/>
            <p:nvPr/>
          </p:nvSpPr>
          <p:spPr>
            <a:xfrm>
              <a:off x="6539855" y="2100641"/>
              <a:ext cx="10172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A7F9B45-7E36-FCBB-2EB6-FB77DC25CA1A}"/>
              </a:ext>
            </a:extLst>
          </p:cNvPr>
          <p:cNvSpPr/>
          <p:nvPr/>
        </p:nvSpPr>
        <p:spPr>
          <a:xfrm>
            <a:off x="7344965" y="2634045"/>
            <a:ext cx="101729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えん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7304CB4A-461A-AC56-A7AD-A7EEE747F90A}"/>
              </a:ext>
            </a:extLst>
          </p:cNvPr>
          <p:cNvGrpSpPr/>
          <p:nvPr/>
        </p:nvGrpSpPr>
        <p:grpSpPr>
          <a:xfrm>
            <a:off x="1666570" y="4234278"/>
            <a:ext cx="2593805" cy="362182"/>
            <a:chOff x="1666570" y="4234278"/>
            <a:chExt cx="2593805" cy="362182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D23F586-B414-C14B-9779-2F9CD181660E}"/>
                </a:ext>
              </a:extLst>
            </p:cNvPr>
            <p:cNvSpPr/>
            <p:nvPr/>
          </p:nvSpPr>
          <p:spPr>
            <a:xfrm>
              <a:off x="3243085" y="4234695"/>
              <a:ext cx="10172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B2E04129-75A1-1923-E7B7-B2B495EA329A}"/>
                </a:ext>
              </a:extLst>
            </p:cNvPr>
            <p:cNvSpPr/>
            <p:nvPr/>
          </p:nvSpPr>
          <p:spPr>
            <a:xfrm>
              <a:off x="1666570" y="4234278"/>
              <a:ext cx="10172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661C6D6-67B5-53B9-0E2C-CD61529D41F8}"/>
              </a:ext>
            </a:extLst>
          </p:cNvPr>
          <p:cNvGrpSpPr/>
          <p:nvPr/>
        </p:nvGrpSpPr>
        <p:grpSpPr>
          <a:xfrm>
            <a:off x="1165602" y="4875389"/>
            <a:ext cx="2862423" cy="1350378"/>
            <a:chOff x="1165602" y="4875389"/>
            <a:chExt cx="2862423" cy="1350378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ED67BD59-2744-7C75-9FE2-FC2C2684A37B}"/>
                </a:ext>
              </a:extLst>
            </p:cNvPr>
            <p:cNvSpPr/>
            <p:nvPr/>
          </p:nvSpPr>
          <p:spPr>
            <a:xfrm>
              <a:off x="1165602" y="4875389"/>
              <a:ext cx="10172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CA76713-7CA0-FAFA-836A-3FD7E5DA1506}"/>
                </a:ext>
              </a:extLst>
            </p:cNvPr>
            <p:cNvSpPr/>
            <p:nvPr/>
          </p:nvSpPr>
          <p:spPr>
            <a:xfrm>
              <a:off x="1710417" y="5864002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ねんかん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3227E169-7597-BFAB-83A9-5FDCDFB0CE50}"/>
                </a:ext>
              </a:extLst>
            </p:cNvPr>
            <p:cNvSpPr/>
            <p:nvPr/>
          </p:nvSpPr>
          <p:spPr>
            <a:xfrm>
              <a:off x="3138376" y="5864002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7E8B40AD-21D1-CFB4-4182-7BE844FE4456}"/>
              </a:ext>
            </a:extLst>
          </p:cNvPr>
          <p:cNvGrpSpPr/>
          <p:nvPr/>
        </p:nvGrpSpPr>
        <p:grpSpPr>
          <a:xfrm>
            <a:off x="5527857" y="4163301"/>
            <a:ext cx="2846117" cy="1445356"/>
            <a:chOff x="5527857" y="4163301"/>
            <a:chExt cx="2846117" cy="1445356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3428E02E-BD0E-41E4-47EE-002080EE101B}"/>
                </a:ext>
              </a:extLst>
            </p:cNvPr>
            <p:cNvSpPr/>
            <p:nvPr/>
          </p:nvSpPr>
          <p:spPr>
            <a:xfrm>
              <a:off x="5527857" y="4163301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こっせつ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2B76D0BE-95B1-72B4-8697-38A665429154}"/>
                </a:ext>
              </a:extLst>
            </p:cNvPr>
            <p:cNvSpPr/>
            <p:nvPr/>
          </p:nvSpPr>
          <p:spPr>
            <a:xfrm>
              <a:off x="6987683" y="4163676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せいと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A0E64423-A84F-4CAE-FEBC-BD84A719ED50}"/>
                </a:ext>
              </a:extLst>
            </p:cNvPr>
            <p:cNvSpPr/>
            <p:nvPr/>
          </p:nvSpPr>
          <p:spPr>
            <a:xfrm>
              <a:off x="7165306" y="4720539"/>
              <a:ext cx="47875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08CC893-7A72-55B4-FA3E-4A88F62B2112}"/>
                </a:ext>
              </a:extLst>
            </p:cNvPr>
            <p:cNvSpPr/>
            <p:nvPr/>
          </p:nvSpPr>
          <p:spPr>
            <a:xfrm>
              <a:off x="7895217" y="4720539"/>
              <a:ext cx="47875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</a:t>
              </a:r>
              <a:endParaRPr lang="en-US" altLang="ja-JP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8542156-68DE-3AA0-BCB1-9E20DD14595F}"/>
                </a:ext>
              </a:extLst>
            </p:cNvPr>
            <p:cNvSpPr/>
            <p:nvPr/>
          </p:nvSpPr>
          <p:spPr>
            <a:xfrm>
              <a:off x="5590208" y="5246892"/>
              <a:ext cx="125977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ちりょうひ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5BACE970-C3CB-5390-E5F0-3F8F34C6E7BF}"/>
                </a:ext>
              </a:extLst>
            </p:cNvPr>
            <p:cNvSpPr/>
            <p:nvPr/>
          </p:nvSpPr>
          <p:spPr>
            <a:xfrm>
              <a:off x="6262762" y="4720539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/>
      <p:bldP spid="26" grpId="0" animBg="1"/>
      <p:bldP spid="27" grpId="0" animBg="1"/>
      <p:bldP spid="28" grpId="0" animBg="1"/>
      <p:bldP spid="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D6FBE789-63A5-4C93-B98C-93F3AF034C1F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59651" y="5487920"/>
            <a:ext cx="8779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人は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円ずつ受け取り、治療費を支払える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528AA83-7FE6-4289-A312-2D1F4F8C0584}"/>
              </a:ext>
            </a:extLst>
          </p:cNvPr>
          <p:cNvGrpSpPr/>
          <p:nvPr/>
        </p:nvGrpSpPr>
        <p:grpSpPr>
          <a:xfrm>
            <a:off x="461964" y="690485"/>
            <a:ext cx="8258703" cy="2352651"/>
            <a:chOff x="461964" y="772874"/>
            <a:chExt cx="8258703" cy="2352651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6191915" y="2725415"/>
              <a:ext cx="14593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100</a:t>
              </a:r>
              <a:r>
                <a:rPr lang="ja-JP" altLang="en-US" sz="20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</a:t>
              </a:r>
              <a:endPara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F328CB0E-9DA6-4669-A3FB-B47A69976753}"/>
                </a:ext>
              </a:extLst>
            </p:cNvPr>
            <p:cNvGrpSpPr/>
            <p:nvPr/>
          </p:nvGrpSpPr>
          <p:grpSpPr>
            <a:xfrm>
              <a:off x="461964" y="772874"/>
              <a:ext cx="8258703" cy="2126182"/>
              <a:chOff x="461964" y="772874"/>
              <a:chExt cx="8258703" cy="2126182"/>
            </a:xfrm>
          </p:grpSpPr>
          <p:sp>
            <p:nvSpPr>
              <p:cNvPr id="11" name="正方形/長方形 10"/>
              <p:cNvSpPr/>
              <p:nvPr/>
            </p:nvSpPr>
            <p:spPr>
              <a:xfrm>
                <a:off x="461964" y="772874"/>
                <a:ext cx="8258703" cy="725182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ja-JP" altLang="en-US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ケガに備えるために</a:t>
                </a:r>
                <a:r>
                  <a:rPr lang="en-US" altLang="ja-JP" sz="40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……</a:t>
                </a: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789920" y="1690110"/>
                <a:ext cx="2986479" cy="909235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それぞれが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  <a:p>
                <a:pPr algn="ctr"/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丸ゴ Pro W4"/>
                  </a:rPr>
                  <a:t>出し合う費用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endParaRPr>
              </a:p>
            </p:txBody>
          </p:sp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9882" y="1455186"/>
                <a:ext cx="1174157" cy="1179542"/>
              </a:xfrm>
              <a:prstGeom prst="rect">
                <a:avLst/>
              </a:prstGeom>
            </p:spPr>
          </p:pic>
          <p:pic>
            <p:nvPicPr>
              <p:cNvPr id="25" name="図 24"/>
              <p:cNvPicPr>
                <a:picLocks noChangeAspect="1"/>
              </p:cNvPicPr>
              <p:nvPr/>
            </p:nvPicPr>
            <p:blipFill rotWithShape="1">
              <a:blip r:embed="rId4"/>
              <a:srcRect t="15566"/>
              <a:stretch/>
            </p:blipFill>
            <p:spPr>
              <a:xfrm>
                <a:off x="6450330" y="1190859"/>
                <a:ext cx="794373" cy="1708197"/>
              </a:xfrm>
              <a:prstGeom prst="rect">
                <a:avLst/>
              </a:prstGeom>
            </p:spPr>
          </p:pic>
          <p:sp>
            <p:nvSpPr>
              <p:cNvPr id="41" name="乗算記号 40"/>
              <p:cNvSpPr/>
              <p:nvPr/>
            </p:nvSpPr>
            <p:spPr>
              <a:xfrm>
                <a:off x="5393683" y="1701456"/>
                <a:ext cx="687003" cy="687003"/>
              </a:xfrm>
              <a:prstGeom prst="mathMultiply">
                <a:avLst>
                  <a:gd name="adj1" fmla="val 11020"/>
                </a:avLst>
              </a:prstGeom>
              <a:solidFill>
                <a:srgbClr val="17375E"/>
              </a:solidFill>
              <a:ln w="31750">
                <a:solidFill>
                  <a:srgbClr val="17375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6" name="右矢印 65"/>
          <p:cNvSpPr/>
          <p:nvPr/>
        </p:nvSpPr>
        <p:spPr bwMode="gray">
          <a:xfrm rot="5400000">
            <a:off x="4175336" y="2548331"/>
            <a:ext cx="555134" cy="1129384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F71646E-C48F-4292-AA65-D90D6423EE76}"/>
              </a:ext>
            </a:extLst>
          </p:cNvPr>
          <p:cNvGrpSpPr/>
          <p:nvPr/>
        </p:nvGrpSpPr>
        <p:grpSpPr>
          <a:xfrm>
            <a:off x="1351279" y="3515601"/>
            <a:ext cx="1057205" cy="1923546"/>
            <a:chOff x="1175490" y="3744977"/>
            <a:chExt cx="1057205" cy="1923546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FC7FB609-190F-4831-A1C2-F849D5C5924A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4" name="図 13" descr="アイコン&#10;&#10;自動的に生成された説明">
                <a:extLst>
                  <a:ext uri="{FF2B5EF4-FFF2-40B4-BE49-F238E27FC236}">
                    <a16:creationId xmlns:a16="http://schemas.microsoft.com/office/drawing/2014/main" id="{3EA870D2-38D0-4EDC-A155-365948F834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76" name="乗算記号 69"/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90FE5F1E-EF7E-4E20-B023-B180366633C4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00" name="正方形/長方形 99"/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9" name="正方形/長方形 48"/>
          <p:cNvSpPr/>
          <p:nvPr/>
        </p:nvSpPr>
        <p:spPr>
          <a:xfrm>
            <a:off x="461964" y="30760"/>
            <a:ext cx="58445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524659F-C6E2-467A-AC23-9D2E6A799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77075" y="64706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E1D277-9C57-4E30-9C75-4A0776A97483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6F526A6-DE36-4EAE-A340-11AED47A87F1}"/>
              </a:ext>
            </a:extLst>
          </p:cNvPr>
          <p:cNvGrpSpPr/>
          <p:nvPr/>
        </p:nvGrpSpPr>
        <p:grpSpPr>
          <a:xfrm>
            <a:off x="2635768" y="3530782"/>
            <a:ext cx="1057205" cy="1923546"/>
            <a:chOff x="1175490" y="3744977"/>
            <a:chExt cx="1057205" cy="1923546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08073AB3-7C94-4EB9-868C-74A7E008E5F0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17" name="図 116" descr="アイコン&#10;&#10;自動的に生成された説明">
                <a:extLst>
                  <a:ext uri="{FF2B5EF4-FFF2-40B4-BE49-F238E27FC236}">
                    <a16:creationId xmlns:a16="http://schemas.microsoft.com/office/drawing/2014/main" id="{69EAE735-919E-450A-AE8F-D1E892B321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18" name="乗算記号 69">
                <a:extLst>
                  <a:ext uri="{FF2B5EF4-FFF2-40B4-BE49-F238E27FC236}">
                    <a16:creationId xmlns:a16="http://schemas.microsoft.com/office/drawing/2014/main" id="{1673167E-6825-4920-AC5A-FF74804E5B3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1F0986DF-0D36-4AEE-8748-FB5655D974E6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557031C2-8A98-4D6D-B801-8722F041D56A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A6426DD6-C692-41D5-8940-8948E5741490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A19EA518-7786-49FB-90AA-0A691F917168}"/>
              </a:ext>
            </a:extLst>
          </p:cNvPr>
          <p:cNvGrpSpPr/>
          <p:nvPr/>
        </p:nvGrpSpPr>
        <p:grpSpPr>
          <a:xfrm>
            <a:off x="3920258" y="3527384"/>
            <a:ext cx="1057205" cy="1923546"/>
            <a:chOff x="1175490" y="3744977"/>
            <a:chExt cx="1057205" cy="1923546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08688397-8AA9-4B66-AC4F-B96432E16E85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24" name="図 123" descr="アイコン&#10;&#10;自動的に生成された説明">
                <a:extLst>
                  <a:ext uri="{FF2B5EF4-FFF2-40B4-BE49-F238E27FC236}">
                    <a16:creationId xmlns:a16="http://schemas.microsoft.com/office/drawing/2014/main" id="{9B222935-CB3A-4E6F-92AB-0716ECBF9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25" name="乗算記号 69">
                <a:extLst>
                  <a:ext uri="{FF2B5EF4-FFF2-40B4-BE49-F238E27FC236}">
                    <a16:creationId xmlns:a16="http://schemas.microsoft.com/office/drawing/2014/main" id="{C54284E7-2995-4902-A7D9-2D6535FCAA1B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E00C5FA9-F3CB-496E-8925-331CD91E697A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2" name="正方形/長方形 121">
                <a:extLst>
                  <a:ext uri="{FF2B5EF4-FFF2-40B4-BE49-F238E27FC236}">
                    <a16:creationId xmlns:a16="http://schemas.microsoft.com/office/drawing/2014/main" id="{81DC97FB-AEE9-4A39-A179-4DE3B6E4184E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D7CA0C0D-CE5E-4AEB-9AB1-79348178BED7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C05C5236-5C82-4BE9-91D6-B3AF6160256C}"/>
              </a:ext>
            </a:extLst>
          </p:cNvPr>
          <p:cNvGrpSpPr/>
          <p:nvPr/>
        </p:nvGrpSpPr>
        <p:grpSpPr>
          <a:xfrm>
            <a:off x="5217377" y="3527384"/>
            <a:ext cx="1057205" cy="1923546"/>
            <a:chOff x="1175490" y="3744977"/>
            <a:chExt cx="1057205" cy="192354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39DCDEB9-38E7-46A6-808D-5F462DE1C0BE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1" name="図 130" descr="アイコン&#10;&#10;自動的に生成された説明">
                <a:extLst>
                  <a:ext uri="{FF2B5EF4-FFF2-40B4-BE49-F238E27FC236}">
                    <a16:creationId xmlns:a16="http://schemas.microsoft.com/office/drawing/2014/main" id="{083676B5-3D9E-4AEE-B894-EBCE6F9D9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2" name="乗算記号 69">
                <a:extLst>
                  <a:ext uri="{FF2B5EF4-FFF2-40B4-BE49-F238E27FC236}">
                    <a16:creationId xmlns:a16="http://schemas.microsoft.com/office/drawing/2014/main" id="{A581DD56-3046-4BD4-8E5C-FE19A3170583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1B251524-A8C9-4B1E-AB18-D7B918B5C7B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18B30357-5E3D-4CEE-AA9D-B505D9A591E0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B7B0A91E-6D66-455A-8351-C01868F2D0B8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0257CFE0-DAD2-4A4E-A9D2-1E549D0B3676}"/>
              </a:ext>
            </a:extLst>
          </p:cNvPr>
          <p:cNvGrpSpPr/>
          <p:nvPr/>
        </p:nvGrpSpPr>
        <p:grpSpPr>
          <a:xfrm>
            <a:off x="6489237" y="3532272"/>
            <a:ext cx="1057205" cy="1923546"/>
            <a:chOff x="1175490" y="3744977"/>
            <a:chExt cx="1057205" cy="1923546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613C7528-DCFC-4E6C-BF66-8579CCAA8E04}"/>
                </a:ext>
              </a:extLst>
            </p:cNvPr>
            <p:cNvGrpSpPr/>
            <p:nvPr/>
          </p:nvGrpSpPr>
          <p:grpSpPr>
            <a:xfrm>
              <a:off x="1333792" y="4216524"/>
              <a:ext cx="748686" cy="1451999"/>
              <a:chOff x="908289" y="3504258"/>
              <a:chExt cx="748686" cy="1451999"/>
            </a:xfrm>
          </p:grpSpPr>
          <p:pic>
            <p:nvPicPr>
              <p:cNvPr id="138" name="図 137" descr="アイコン&#10;&#10;自動的に生成された説明">
                <a:extLst>
                  <a:ext uri="{FF2B5EF4-FFF2-40B4-BE49-F238E27FC236}">
                    <a16:creationId xmlns:a16="http://schemas.microsoft.com/office/drawing/2014/main" id="{0BD681D5-33C6-48BB-9BD1-475AE453E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8289" y="3504259"/>
                <a:ext cx="748686" cy="1451998"/>
              </a:xfrm>
              <a:prstGeom prst="rect">
                <a:avLst/>
              </a:prstGeom>
            </p:spPr>
          </p:pic>
          <p:sp>
            <p:nvSpPr>
              <p:cNvPr id="139" name="乗算記号 69">
                <a:extLst>
                  <a:ext uri="{FF2B5EF4-FFF2-40B4-BE49-F238E27FC236}">
                    <a16:creationId xmlns:a16="http://schemas.microsoft.com/office/drawing/2014/main" id="{F19148B4-0D5E-4A99-A56C-936A3E5A61B7}"/>
                  </a:ext>
                </a:extLst>
              </p:cNvPr>
              <p:cNvSpPr/>
              <p:nvPr/>
            </p:nvSpPr>
            <p:spPr>
              <a:xfrm rot="20847909">
                <a:off x="1039657" y="3504258"/>
                <a:ext cx="340278" cy="320323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071EBC54-3D61-42BE-B280-F533E043E849}"/>
                </a:ext>
              </a:extLst>
            </p:cNvPr>
            <p:cNvGrpSpPr/>
            <p:nvPr/>
          </p:nvGrpSpPr>
          <p:grpSpPr>
            <a:xfrm>
              <a:off x="1175490" y="3744977"/>
              <a:ext cx="1057205" cy="425163"/>
              <a:chOff x="1189004" y="5264106"/>
              <a:chExt cx="1057205" cy="425163"/>
            </a:xfrm>
          </p:grpSpPr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3CAEEA87-61B6-4362-9CEB-8FBF50E3A534}"/>
                  </a:ext>
                </a:extLst>
              </p:cNvPr>
              <p:cNvSpPr/>
              <p:nvPr/>
            </p:nvSpPr>
            <p:spPr>
              <a:xfrm>
                <a:off x="1218281" y="5264106"/>
                <a:ext cx="1027928" cy="425163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DEB12449-04FE-4DA2-812A-0CADFA1D5B04}"/>
                  </a:ext>
                </a:extLst>
              </p:cNvPr>
              <p:cNvSpPr txBox="1"/>
              <p:nvPr/>
            </p:nvSpPr>
            <p:spPr>
              <a:xfrm>
                <a:off x="1189004" y="5327573"/>
                <a:ext cx="10279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4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08836F-1B8F-559C-04FB-10F8BD620C1D}"/>
              </a:ext>
            </a:extLst>
          </p:cNvPr>
          <p:cNvSpPr txBox="1"/>
          <p:nvPr/>
        </p:nvSpPr>
        <p:spPr>
          <a:xfrm>
            <a:off x="29937" y="6500260"/>
            <a:ext cx="809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保険料を集め、保険金・給付金等を提供する場合、規模等により保険業の免許・登録が必要になります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51D3E1-2E43-BA4F-C427-1F209CCA8684}"/>
              </a:ext>
            </a:extLst>
          </p:cNvPr>
          <p:cNvSpPr/>
          <p:nvPr/>
        </p:nvSpPr>
        <p:spPr>
          <a:xfrm>
            <a:off x="595623" y="-36971"/>
            <a:ext cx="75349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310296D-C44E-67D3-5526-6666080504D9}"/>
              </a:ext>
            </a:extLst>
          </p:cNvPr>
          <p:cNvGrpSpPr/>
          <p:nvPr/>
        </p:nvGrpSpPr>
        <p:grpSpPr>
          <a:xfrm>
            <a:off x="1024860" y="577845"/>
            <a:ext cx="2463542" cy="1671123"/>
            <a:chOff x="1024860" y="654045"/>
            <a:chExt cx="2463542" cy="1671123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360928B-83D5-1D67-06BE-697858F69402}"/>
                </a:ext>
              </a:extLst>
            </p:cNvPr>
            <p:cNvSpPr/>
            <p:nvPr/>
          </p:nvSpPr>
          <p:spPr>
            <a:xfrm>
              <a:off x="1609828" y="654045"/>
              <a:ext cx="88964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0FDDAC22-07D7-435D-DF76-3AA282C2CB48}"/>
                </a:ext>
              </a:extLst>
            </p:cNvPr>
            <p:cNvSpPr/>
            <p:nvPr/>
          </p:nvSpPr>
          <p:spPr>
            <a:xfrm>
              <a:off x="1024860" y="1958388"/>
              <a:ext cx="4447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75E938C-D6B6-CF5A-4BA1-3D99315E3EAD}"/>
                </a:ext>
              </a:extLst>
            </p:cNvPr>
            <p:cNvSpPr/>
            <p:nvPr/>
          </p:nvSpPr>
          <p:spPr>
            <a:xfrm>
              <a:off x="1833124" y="1957088"/>
              <a:ext cx="4447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23923CE-AA34-E7C2-B44E-D5E70425169E}"/>
                </a:ext>
              </a:extLst>
            </p:cNvPr>
            <p:cNvSpPr/>
            <p:nvPr/>
          </p:nvSpPr>
          <p:spPr>
            <a:xfrm>
              <a:off x="2648722" y="1963403"/>
              <a:ext cx="83968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2BC8762-94F9-1BA6-FE9C-0EE64431DD5E}"/>
              </a:ext>
            </a:extLst>
          </p:cNvPr>
          <p:cNvSpPr/>
          <p:nvPr/>
        </p:nvSpPr>
        <p:spPr>
          <a:xfrm>
            <a:off x="6761036" y="2860053"/>
            <a:ext cx="83968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にん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481AF81A-A663-83DE-DBFB-E34B5F02BAFE}"/>
              </a:ext>
            </a:extLst>
          </p:cNvPr>
          <p:cNvGrpSpPr/>
          <p:nvPr/>
        </p:nvGrpSpPr>
        <p:grpSpPr>
          <a:xfrm>
            <a:off x="51093" y="5318104"/>
            <a:ext cx="8287974" cy="892216"/>
            <a:chOff x="51093" y="5318104"/>
            <a:chExt cx="8287974" cy="892216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77D15EB-7ED5-E15E-716E-B1D72DEC9FCD}"/>
                </a:ext>
              </a:extLst>
            </p:cNvPr>
            <p:cNvSpPr/>
            <p:nvPr/>
          </p:nvSpPr>
          <p:spPr>
            <a:xfrm>
              <a:off x="221999" y="5340883"/>
              <a:ext cx="937141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こっせつ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A9291A04-EA3D-CC87-9AE1-D1899EBFFE22}"/>
                </a:ext>
              </a:extLst>
            </p:cNvPr>
            <p:cNvSpPr/>
            <p:nvPr/>
          </p:nvSpPr>
          <p:spPr>
            <a:xfrm>
              <a:off x="1883924" y="5333290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DBF7E079-016E-9EC3-4D7E-974FEAE94A2E}"/>
                </a:ext>
              </a:extLst>
            </p:cNvPr>
            <p:cNvSpPr/>
            <p:nvPr/>
          </p:nvSpPr>
          <p:spPr>
            <a:xfrm>
              <a:off x="7032478" y="5325697"/>
              <a:ext cx="130658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ちりょうひ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E538E01F-FA93-4D43-8B33-913F80E3C6C4}"/>
                </a:ext>
              </a:extLst>
            </p:cNvPr>
            <p:cNvSpPr/>
            <p:nvPr/>
          </p:nvSpPr>
          <p:spPr>
            <a:xfrm>
              <a:off x="51093" y="5848555"/>
              <a:ext cx="130658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しはら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69CEEF01-6540-2676-FD19-1C962832C994}"/>
                </a:ext>
              </a:extLst>
            </p:cNvPr>
            <p:cNvSpPr/>
            <p:nvPr/>
          </p:nvSpPr>
          <p:spPr>
            <a:xfrm>
              <a:off x="4172093" y="5356068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えん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C73B5F26-F5DA-E266-8E2D-6095EAA2ED18}"/>
                </a:ext>
              </a:extLst>
            </p:cNvPr>
            <p:cNvSpPr/>
            <p:nvPr/>
          </p:nvSpPr>
          <p:spPr>
            <a:xfrm>
              <a:off x="5260946" y="5348476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F5BE2373-F23D-3E05-9218-49C4DF75D607}"/>
                </a:ext>
              </a:extLst>
            </p:cNvPr>
            <p:cNvSpPr/>
            <p:nvPr/>
          </p:nvSpPr>
          <p:spPr>
            <a:xfrm>
              <a:off x="6001337" y="5318104"/>
              <a:ext cx="61039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947CDC8-A639-D2C3-69BE-4BCD0C920F05}"/>
              </a:ext>
            </a:extLst>
          </p:cNvPr>
          <p:cNvSpPr/>
          <p:nvPr/>
        </p:nvSpPr>
        <p:spPr>
          <a:xfrm>
            <a:off x="226323" y="6384255"/>
            <a:ext cx="737439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　　　あつ　　　　　ほけんきん　　　きゅうふきんなど　　ていきょう　　　　　ばあい　　　　きぼなど　　　　　　　　　ほけんぎょう　　　めんきょ　 とうろく　　　ひつよう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 animBg="1"/>
      <p:bldP spid="4" grpId="0"/>
      <p:bldP spid="20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生命保険と損害保険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7050" y="914399"/>
            <a:ext cx="3420000" cy="5419725"/>
          </a:xfrm>
          <a:prstGeom prst="roundRect">
            <a:avLst>
              <a:gd name="adj" fmla="val 3812"/>
            </a:avLst>
          </a:prstGeom>
          <a:solidFill>
            <a:srgbClr val="DBEFE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95900" y="914399"/>
            <a:ext cx="3420000" cy="5419725"/>
          </a:xfrm>
          <a:prstGeom prst="roundRect">
            <a:avLst>
              <a:gd name="adj" fmla="val 3409"/>
            </a:avLst>
          </a:prstGeom>
          <a:solidFill>
            <a:srgbClr val="E5F2D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967076"/>
              </p:ext>
            </p:extLst>
          </p:nvPr>
        </p:nvGraphicFramePr>
        <p:xfrm>
          <a:off x="431799" y="865200"/>
          <a:ext cx="8364535" cy="5844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生命保険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対象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5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受取額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あらかじめ約束した</a:t>
                      </a:r>
                    </a:p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金額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事故により発生した</a:t>
                      </a:r>
                    </a:p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損害額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7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備えられる</a:t>
                      </a:r>
                      <a:endParaRPr kumimoji="1" lang="en-US" altLang="ja-JP" sz="2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リスク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死亡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病気・ケガ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老後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介護　　　　　　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　　　　　　　  </a:t>
                      </a:r>
                    </a:p>
                  </a:txBody>
                  <a:tcPr marL="25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交通事故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火事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台風や地震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ケガ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marL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411165" y="1517624"/>
            <a:ext cx="8364535" cy="755703"/>
          </a:xfrm>
          <a:prstGeom prst="round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1164" y="2425727"/>
            <a:ext cx="8364535" cy="1273148"/>
          </a:xfrm>
          <a:prstGeom prst="roundRect">
            <a:avLst>
              <a:gd name="adj" fmla="val 11430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11165" y="3845808"/>
            <a:ext cx="8364535" cy="2537516"/>
          </a:xfrm>
          <a:prstGeom prst="roundRect">
            <a:avLst>
              <a:gd name="adj" fmla="val 6915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ウィンドウ, マグカップ, 挿絵 が含まれている画像&#10;&#10;自動的に生成された説明">
            <a:extLst>
              <a:ext uri="{FF2B5EF4-FFF2-40B4-BE49-F238E27FC236}">
                <a16:creationId xmlns:a16="http://schemas.microsoft.com/office/drawing/2014/main" id="{21EEB853-4BDB-40D7-ADD8-0C0DFBB4B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199" y="4398630"/>
            <a:ext cx="988531" cy="12220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49F068-6124-45C5-942D-F069BA4890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6175" y="5271356"/>
            <a:ext cx="1081770" cy="91459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220EA-4B80-45F3-A7AB-515EED1C6C74}"/>
              </a:ext>
            </a:extLst>
          </p:cNvPr>
          <p:cNvSpPr txBox="1"/>
          <p:nvPr/>
        </p:nvSpPr>
        <p:spPr>
          <a:xfrm>
            <a:off x="3223674" y="1565441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kumimoji="1"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6503D4-3217-4F23-8884-3DBC5993FAB6}"/>
              </a:ext>
            </a:extLst>
          </p:cNvPr>
          <p:cNvSpPr txBox="1"/>
          <p:nvPr/>
        </p:nvSpPr>
        <p:spPr>
          <a:xfrm>
            <a:off x="6314799" y="154153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モノ</a:t>
            </a: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BA6DBDB3-CE10-85E2-591A-A87872D4E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26F6206-F76C-03D4-DE6D-10837B5865C3}"/>
              </a:ext>
            </a:extLst>
          </p:cNvPr>
          <p:cNvSpPr/>
          <p:nvPr/>
        </p:nvSpPr>
        <p:spPr>
          <a:xfrm>
            <a:off x="580002" y="-61795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FC9B6B5-21DD-9489-123A-69E7338F5D67}"/>
              </a:ext>
            </a:extLst>
          </p:cNvPr>
          <p:cNvSpPr/>
          <p:nvPr/>
        </p:nvSpPr>
        <p:spPr>
          <a:xfrm>
            <a:off x="2522175" y="-71893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</a:t>
            </a:r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60B73FC-4A46-CAC6-0148-AFA57FDABABA}"/>
              </a:ext>
            </a:extLst>
          </p:cNvPr>
          <p:cNvSpPr/>
          <p:nvPr/>
        </p:nvSpPr>
        <p:spPr>
          <a:xfrm>
            <a:off x="630893" y="1483354"/>
            <a:ext cx="88964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たいしょう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1A29560-0C25-3CAC-0F4E-1D3449B62F3D}"/>
              </a:ext>
            </a:extLst>
          </p:cNvPr>
          <p:cNvSpPr/>
          <p:nvPr/>
        </p:nvSpPr>
        <p:spPr>
          <a:xfrm>
            <a:off x="580002" y="2648810"/>
            <a:ext cx="101618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うけとりがく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B4F6D3C-980D-B196-67AB-B0C5BB38D885}"/>
              </a:ext>
            </a:extLst>
          </p:cNvPr>
          <p:cNvSpPr/>
          <p:nvPr/>
        </p:nvSpPr>
        <p:spPr>
          <a:xfrm>
            <a:off x="421489" y="4777348"/>
            <a:ext cx="48797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そな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478E294-738A-E455-0541-14B11CB6E0D8}"/>
              </a:ext>
            </a:extLst>
          </p:cNvPr>
          <p:cNvSpPr/>
          <p:nvPr/>
        </p:nvSpPr>
        <p:spPr>
          <a:xfrm>
            <a:off x="2611536" y="699123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accent1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せいめいほけん</a:t>
            </a:r>
            <a:endParaRPr kumimoji="1" lang="ja-JP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7A604530-50C4-87C0-2FA1-A1ADA4490916}"/>
              </a:ext>
            </a:extLst>
          </p:cNvPr>
          <p:cNvSpPr/>
          <p:nvPr/>
        </p:nvSpPr>
        <p:spPr>
          <a:xfrm>
            <a:off x="6266152" y="684316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accent3">
                    <a:lumMod val="50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そんがいほけん</a:t>
            </a:r>
            <a:endParaRPr kumimoji="1" lang="ja-JP" alt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6D9EF94-62CE-39AE-7F90-45E8DBA49297}"/>
              </a:ext>
            </a:extLst>
          </p:cNvPr>
          <p:cNvSpPr/>
          <p:nvPr/>
        </p:nvSpPr>
        <p:spPr>
          <a:xfrm>
            <a:off x="2773348" y="1432827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4C1726A-A2CA-B06F-4845-33151F2EA611}"/>
              </a:ext>
            </a:extLst>
          </p:cNvPr>
          <p:cNvSpPr/>
          <p:nvPr/>
        </p:nvSpPr>
        <p:spPr>
          <a:xfrm>
            <a:off x="3617237" y="2452486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やくそく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FCC8910-6F98-E11D-3193-6708306A540D}"/>
              </a:ext>
            </a:extLst>
          </p:cNvPr>
          <p:cNvSpPr/>
          <p:nvPr/>
        </p:nvSpPr>
        <p:spPr>
          <a:xfrm>
            <a:off x="3182496" y="337785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きんがく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CEBE7E5-C906-DF59-1CE5-770EF5FD3CE2}"/>
              </a:ext>
            </a:extLst>
          </p:cNvPr>
          <p:cNvSpPr/>
          <p:nvPr/>
        </p:nvSpPr>
        <p:spPr>
          <a:xfrm>
            <a:off x="5667376" y="244176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じこ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DF9EAD4-2910-FCFE-3730-E0311B2F9646}"/>
              </a:ext>
            </a:extLst>
          </p:cNvPr>
          <p:cNvSpPr/>
          <p:nvPr/>
        </p:nvSpPr>
        <p:spPr>
          <a:xfrm>
            <a:off x="7218946" y="243146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はっせい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07650069-2327-62D7-F212-60D6B49267EB}"/>
              </a:ext>
            </a:extLst>
          </p:cNvPr>
          <p:cNvSpPr/>
          <p:nvPr/>
        </p:nvSpPr>
        <p:spPr>
          <a:xfrm>
            <a:off x="6665826" y="3357541"/>
            <a:ext cx="956059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そんがいがく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1C03E04-C0E9-4CEF-63FB-ED943F7E861F}"/>
              </a:ext>
            </a:extLst>
          </p:cNvPr>
          <p:cNvSpPr/>
          <p:nvPr/>
        </p:nvSpPr>
        <p:spPr>
          <a:xfrm>
            <a:off x="2282621" y="374399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7C7B416C-9F4A-5F98-D07B-77B4775FC4EB}"/>
              </a:ext>
            </a:extLst>
          </p:cNvPr>
          <p:cNvSpPr/>
          <p:nvPr/>
        </p:nvSpPr>
        <p:spPr>
          <a:xfrm>
            <a:off x="2282621" y="4169733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びょうき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CAFBE25D-B0F4-18E6-5F23-152F3D661B1D}"/>
              </a:ext>
            </a:extLst>
          </p:cNvPr>
          <p:cNvSpPr/>
          <p:nvPr/>
        </p:nvSpPr>
        <p:spPr>
          <a:xfrm>
            <a:off x="2284917" y="459909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ろうご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CB8FA6D4-681C-6A1E-B673-53BFFBDA870F}"/>
              </a:ext>
            </a:extLst>
          </p:cNvPr>
          <p:cNvSpPr/>
          <p:nvPr/>
        </p:nvSpPr>
        <p:spPr>
          <a:xfrm>
            <a:off x="2279192" y="503844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かいご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9FE097D-A4D8-DF86-E9E5-BB680D740D56}"/>
              </a:ext>
            </a:extLst>
          </p:cNvPr>
          <p:cNvSpPr/>
          <p:nvPr/>
        </p:nvSpPr>
        <p:spPr>
          <a:xfrm>
            <a:off x="5843975" y="3743453"/>
            <a:ext cx="1374971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こうつうじこ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82E0B9F-34C5-2275-AEE1-8E93EB96382B}"/>
              </a:ext>
            </a:extLst>
          </p:cNvPr>
          <p:cNvSpPr/>
          <p:nvPr/>
        </p:nvSpPr>
        <p:spPr>
          <a:xfrm>
            <a:off x="5786426" y="4174910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かじ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3258D37-667E-C71C-29B3-448CB2EB4D51}"/>
              </a:ext>
            </a:extLst>
          </p:cNvPr>
          <p:cNvSpPr/>
          <p:nvPr/>
        </p:nvSpPr>
        <p:spPr>
          <a:xfrm>
            <a:off x="5808901" y="4605204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たいふう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08D4B23-4175-6764-53CB-33C642BFA4BD}"/>
              </a:ext>
            </a:extLst>
          </p:cNvPr>
          <p:cNvSpPr/>
          <p:nvPr/>
        </p:nvSpPr>
        <p:spPr>
          <a:xfrm>
            <a:off x="6795179" y="4597271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じしん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684380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どのくらいの家族が契約しているの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 bwMode="auto">
          <a:xfrm>
            <a:off x="266700" y="1002948"/>
            <a:ext cx="8597900" cy="2426052"/>
          </a:xfrm>
          <a:prstGeom prst="rect">
            <a:avLst/>
          </a:prstGeom>
          <a:solidFill>
            <a:schemeClr val="bg1"/>
          </a:solidFill>
          <a:ln w="76200">
            <a:solidFill>
              <a:srgbClr val="339966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国内で「生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命保険」</a:t>
            </a:r>
            <a:r>
              <a:rPr lang="ja-JP" altLang="en-US" sz="4000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を契</a:t>
            </a: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している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家族の割合は約何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%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？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560928"/>
            <a:ext cx="4932477" cy="180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3200" b="1" dirty="0">
                <a:solidFill>
                  <a:srgbClr val="3399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90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　</a:t>
            </a:r>
          </a:p>
          <a:p>
            <a:pPr marL="0" marR="0" lvl="0" indent="0" algn="ctr" defTabSz="4572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⇒　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89.2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lvl="0" algn="r" eaLnBrk="1" hangingPunct="1">
              <a:buClr>
                <a:srgbClr val="4F81BD"/>
              </a:buClr>
              <a:buNone/>
              <a:defRPr/>
            </a:pP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＊生命保険文化センター「生命保険に関する全国実態調査［</a:t>
            </a:r>
            <a:r>
              <a:rPr lang="en-US" altLang="ja-JP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人以上世帯］」（</a:t>
            </a:r>
            <a:r>
              <a:rPr lang="en-US" altLang="ja-JP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2024</a:t>
            </a:r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298" y="3638321"/>
            <a:ext cx="845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　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　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" name="Picture 2" descr="\\JILI03\jouhou\10消費者関連団体等連携\01生命保険協会\02地方事務室\01地方事務室との連携活動\H31\連携活動（副教材・中作）\mirai.png">
            <a:extLst>
              <a:ext uri="{FF2B5EF4-FFF2-40B4-BE49-F238E27FC236}">
                <a16:creationId xmlns:a16="http://schemas.microsoft.com/office/drawing/2014/main" id="{4D4F5992-0DA6-4525-BA70-795EAC4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38" y="5251553"/>
            <a:ext cx="1166162" cy="127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/>
          <p:cNvSpPr/>
          <p:nvPr/>
        </p:nvSpPr>
        <p:spPr>
          <a:xfrm>
            <a:off x="5268673" y="4628009"/>
            <a:ext cx="2709165" cy="1597938"/>
          </a:xfrm>
          <a:prstGeom prst="wedgeEllipseCallout">
            <a:avLst>
              <a:gd name="adj1" fmla="val 50937"/>
              <a:gd name="adj2" fmla="val 29166"/>
            </a:avLst>
          </a:prstGeom>
          <a:solidFill>
            <a:schemeClr val="accent3">
              <a:lumMod val="40000"/>
              <a:lumOff val="60000"/>
            </a:schemeClr>
          </a:solidFill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件でも生命保険に加入している家族の割合だよ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ja-JP" altLang="en-US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AE4FA80-D6E0-08C4-48F5-ABD56363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0E124D0-C35A-DE53-1DC7-9F1BB49020D2}"/>
              </a:ext>
            </a:extLst>
          </p:cNvPr>
          <p:cNvSpPr/>
          <p:nvPr/>
        </p:nvSpPr>
        <p:spPr>
          <a:xfrm>
            <a:off x="2090020" y="-38994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かぞく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851E9D3-D36A-5090-8DB8-56270B8650C3}"/>
              </a:ext>
            </a:extLst>
          </p:cNvPr>
          <p:cNvSpPr/>
          <p:nvPr/>
        </p:nvSpPr>
        <p:spPr>
          <a:xfrm>
            <a:off x="3257488" y="-38995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けいやく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077893B4-0D33-D121-EBF5-2CFBE672F86A}"/>
              </a:ext>
            </a:extLst>
          </p:cNvPr>
          <p:cNvGrpSpPr/>
          <p:nvPr/>
        </p:nvGrpSpPr>
        <p:grpSpPr>
          <a:xfrm>
            <a:off x="306937" y="993224"/>
            <a:ext cx="6206752" cy="1721326"/>
            <a:chOff x="306937" y="993224"/>
            <a:chExt cx="6206752" cy="1721326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03CA2F77-30F2-0155-FA29-DD833A6E1701}"/>
                </a:ext>
              </a:extLst>
            </p:cNvPr>
            <p:cNvGrpSpPr/>
            <p:nvPr/>
          </p:nvGrpSpPr>
          <p:grpSpPr>
            <a:xfrm>
              <a:off x="1152879" y="1602574"/>
              <a:ext cx="5360810" cy="1111976"/>
              <a:chOff x="1152879" y="1602574"/>
              <a:chExt cx="5360810" cy="1111976"/>
            </a:xfrm>
          </p:grpSpPr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A12CB147-3548-5A5C-686C-15546EA3B78A}"/>
                  </a:ext>
                </a:extLst>
              </p:cNvPr>
              <p:cNvSpPr/>
              <p:nvPr/>
            </p:nvSpPr>
            <p:spPr>
              <a:xfrm>
                <a:off x="1152879" y="1634987"/>
                <a:ext cx="937141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こくない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AAA8D891-990D-A085-5E07-989A330162C5}"/>
                  </a:ext>
                </a:extLst>
              </p:cNvPr>
              <p:cNvSpPr/>
              <p:nvPr/>
            </p:nvSpPr>
            <p:spPr>
              <a:xfrm>
                <a:off x="3257488" y="1602574"/>
                <a:ext cx="1314512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せいめいほけん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B37E526D-1205-0E48-6F1A-701B734FA001}"/>
                  </a:ext>
                </a:extLst>
              </p:cNvPr>
              <p:cNvSpPr/>
              <p:nvPr/>
            </p:nvSpPr>
            <p:spPr>
              <a:xfrm>
                <a:off x="5199177" y="1602574"/>
                <a:ext cx="1314512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けいやく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8FB5B9B2-6433-BF81-B87B-3B425E420184}"/>
                  </a:ext>
                </a:extLst>
              </p:cNvPr>
              <p:cNvSpPr/>
              <p:nvPr/>
            </p:nvSpPr>
            <p:spPr>
              <a:xfrm>
                <a:off x="1942976" y="2351110"/>
                <a:ext cx="1314512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かぞく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AA3F7075-51E6-8387-7D9C-C34D6D9048B4}"/>
                  </a:ext>
                </a:extLst>
              </p:cNvPr>
              <p:cNvSpPr/>
              <p:nvPr/>
            </p:nvSpPr>
            <p:spPr>
              <a:xfrm>
                <a:off x="3396080" y="2352785"/>
                <a:ext cx="1314512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100" dirty="0">
                    <a:solidFill>
                      <a:schemeClr val="tx1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わりあい</a:t>
                </a:r>
                <a:endParaRPr kumimoji="1" lang="ja-JP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13459A7B-34CC-1B9F-B0C6-9443621F11F3}"/>
                  </a:ext>
                </a:extLst>
              </p:cNvPr>
              <p:cNvSpPr/>
              <p:nvPr/>
            </p:nvSpPr>
            <p:spPr>
              <a:xfrm>
                <a:off x="4959031" y="2346589"/>
                <a:ext cx="1314512" cy="361765"/>
              </a:xfrm>
              <a:prstGeom prst="rect">
                <a:avLst/>
              </a:prstGeom>
              <a:noFill/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400" dirty="0">
                    <a:solidFill>
                      <a:schemeClr val="tx1"/>
                    </a:solidFill>
                  </a:rPr>
                  <a:t>やく　　なん</a:t>
                </a:r>
              </a:p>
            </p:txBody>
          </p:sp>
        </p:grp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852A2A56-8964-8314-857D-E51D528A7E2E}"/>
                </a:ext>
              </a:extLst>
            </p:cNvPr>
            <p:cNvSpPr/>
            <p:nvPr/>
          </p:nvSpPr>
          <p:spPr>
            <a:xfrm>
              <a:off x="306937" y="993224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339966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400" dirty="0">
                <a:solidFill>
                  <a:srgbClr val="339966"/>
                </a:solidFill>
              </a:endParaRPr>
            </a:p>
          </p:txBody>
        </p:sp>
      </p:grp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C6BBB921-4587-AD54-F152-471122CF364E}"/>
              </a:ext>
            </a:extLst>
          </p:cNvPr>
          <p:cNvSpPr/>
          <p:nvPr/>
        </p:nvSpPr>
        <p:spPr>
          <a:xfrm>
            <a:off x="125298" y="4406337"/>
            <a:ext cx="1314512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3399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こた</a:t>
            </a:r>
            <a:endParaRPr kumimoji="1" lang="ja-JP" altLang="en-US" sz="1400" dirty="0">
              <a:solidFill>
                <a:srgbClr val="339966"/>
              </a:solidFill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0A49336C-23A4-4807-CF3B-959CC6E13639}"/>
              </a:ext>
            </a:extLst>
          </p:cNvPr>
          <p:cNvGrpSpPr/>
          <p:nvPr/>
        </p:nvGrpSpPr>
        <p:grpSpPr>
          <a:xfrm>
            <a:off x="5837381" y="4806202"/>
            <a:ext cx="1757424" cy="1262541"/>
            <a:chOff x="5837381" y="4806202"/>
            <a:chExt cx="1757424" cy="1262541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BFF1C573-C50E-15F6-7A25-2AA289A9F694}"/>
                </a:ext>
              </a:extLst>
            </p:cNvPr>
            <p:cNvSpPr/>
            <p:nvPr/>
          </p:nvSpPr>
          <p:spPr>
            <a:xfrm>
              <a:off x="5837382" y="4806202"/>
              <a:ext cx="170641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けん　　　　　　せいめいほけん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09F969B3-8A44-E5B2-2259-AF67EB0B607C}"/>
                </a:ext>
              </a:extLst>
            </p:cNvPr>
            <p:cNvSpPr/>
            <p:nvPr/>
          </p:nvSpPr>
          <p:spPr>
            <a:xfrm>
              <a:off x="5888388" y="5108443"/>
              <a:ext cx="170641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かにゅう　　　　　　　　　　　か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3D7E7A7B-A1BE-82CF-D2DC-E0D0844A86A4}"/>
                </a:ext>
              </a:extLst>
            </p:cNvPr>
            <p:cNvSpPr/>
            <p:nvPr/>
          </p:nvSpPr>
          <p:spPr>
            <a:xfrm>
              <a:off x="5837381" y="5706978"/>
              <a:ext cx="170641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9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ぞく　　　わりあい</a:t>
              </a:r>
              <a:endParaRPr kumimoji="1" lang="ja-JP" alt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BC4665A-1530-B293-AF0F-291F7E6A512F}"/>
              </a:ext>
            </a:extLst>
          </p:cNvPr>
          <p:cNvSpPr/>
          <p:nvPr/>
        </p:nvSpPr>
        <p:spPr>
          <a:xfrm>
            <a:off x="1245056" y="3438724"/>
            <a:ext cx="720825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やく　　　　　　　　　　　　　　　　　　　　　　　　　やく　　　　　　　　　　　　　　　　　　　　　　　　　やく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5FD3EE1F-CF1F-BE8B-2933-F3C8A80D7FCC}"/>
              </a:ext>
            </a:extLst>
          </p:cNvPr>
          <p:cNvSpPr/>
          <p:nvPr/>
        </p:nvSpPr>
        <p:spPr>
          <a:xfrm>
            <a:off x="1314910" y="4987084"/>
            <a:ext cx="46857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やく</a:t>
            </a:r>
            <a:endParaRPr lang="en-US" altLang="ja-JP" sz="1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15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3" grpId="0" animBg="1"/>
      <p:bldP spid="39" grpId="0"/>
      <p:bldP spid="44" grpId="0"/>
      <p:bldP spid="4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様々な「民間保険」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4DD1E665-F862-4A11-A974-231D9AB536D1}"/>
              </a:ext>
            </a:extLst>
          </p:cNvPr>
          <p:cNvGrpSpPr/>
          <p:nvPr/>
        </p:nvGrpSpPr>
        <p:grpSpPr>
          <a:xfrm>
            <a:off x="3310733" y="786704"/>
            <a:ext cx="2695523" cy="5823646"/>
            <a:chOff x="6036096" y="786704"/>
            <a:chExt cx="2695523" cy="5823646"/>
          </a:xfrm>
        </p:grpSpPr>
        <p:sp>
          <p:nvSpPr>
            <p:cNvPr id="42" name="正方形/長方形 41"/>
            <p:cNvSpPr/>
            <p:nvPr/>
          </p:nvSpPr>
          <p:spPr>
            <a:xfrm>
              <a:off x="6052745" y="786704"/>
              <a:ext cx="2629051" cy="58236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69C8EAD8-00AF-40C4-A531-CFCAB6492E7A}"/>
                </a:ext>
              </a:extLst>
            </p:cNvPr>
            <p:cNvGrpSpPr/>
            <p:nvPr/>
          </p:nvGrpSpPr>
          <p:grpSpPr>
            <a:xfrm>
              <a:off x="6112804" y="944267"/>
              <a:ext cx="2493818" cy="518498"/>
              <a:chOff x="6112804" y="954014"/>
              <a:chExt cx="2493818" cy="518498"/>
            </a:xfrm>
          </p:grpSpPr>
          <p:sp>
            <p:nvSpPr>
              <p:cNvPr id="18" name="角丸四角形 17"/>
              <p:cNvSpPr/>
              <p:nvPr/>
            </p:nvSpPr>
            <p:spPr>
              <a:xfrm>
                <a:off x="6112804" y="954014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6197615" y="988365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医療保険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6096" y="1687542"/>
              <a:ext cx="2695523" cy="2185169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6158794" y="3777894"/>
              <a:ext cx="2488785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病気やケガで</a:t>
              </a:r>
            </a:p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入院や手術した場合</a:t>
              </a: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、</a:t>
              </a:r>
            </a:p>
            <a:p>
              <a:pPr>
                <a:defRPr/>
              </a:pP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保険金が支払われる</a:t>
              </a:r>
            </a:p>
          </p:txBody>
        </p: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06990E7C-F0DA-47AF-B8CE-6C94FBCCDDCB}"/>
              </a:ext>
            </a:extLst>
          </p:cNvPr>
          <p:cNvGrpSpPr/>
          <p:nvPr/>
        </p:nvGrpSpPr>
        <p:grpSpPr>
          <a:xfrm>
            <a:off x="443757" y="786702"/>
            <a:ext cx="2682586" cy="5823648"/>
            <a:chOff x="443757" y="786702"/>
            <a:chExt cx="2682586" cy="5823648"/>
          </a:xfrm>
        </p:grpSpPr>
        <p:sp>
          <p:nvSpPr>
            <p:cNvPr id="40" name="正方形/長方形 39"/>
            <p:cNvSpPr/>
            <p:nvPr/>
          </p:nvSpPr>
          <p:spPr>
            <a:xfrm>
              <a:off x="497292" y="786702"/>
              <a:ext cx="2629051" cy="582364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3576062B-4E3F-46B5-A71E-708CE7000061}"/>
                </a:ext>
              </a:extLst>
            </p:cNvPr>
            <p:cNvGrpSpPr/>
            <p:nvPr/>
          </p:nvGrpSpPr>
          <p:grpSpPr>
            <a:xfrm>
              <a:off x="570636" y="944267"/>
              <a:ext cx="2493818" cy="518498"/>
              <a:chOff x="570636" y="934521"/>
              <a:chExt cx="2493818" cy="518498"/>
            </a:xfrm>
          </p:grpSpPr>
          <p:sp>
            <p:nvSpPr>
              <p:cNvPr id="22" name="角丸四角形 21"/>
              <p:cNvSpPr/>
              <p:nvPr/>
            </p:nvSpPr>
            <p:spPr>
              <a:xfrm>
                <a:off x="570636" y="934521"/>
                <a:ext cx="2493818" cy="518498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655447" y="1012832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ja-JP" altLang="en-US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死亡保険</a:t>
                </a:r>
                <a:endParaRPr lang="en-US" altLang="ja-JP" sz="28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sp>
          <p:nvSpPr>
            <p:cNvPr id="29" name="テキスト ボックス 28"/>
            <p:cNvSpPr txBox="1"/>
            <p:nvPr/>
          </p:nvSpPr>
          <p:spPr>
            <a:xfrm>
              <a:off x="497292" y="3777894"/>
              <a:ext cx="2625625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ja-JP" altLang="en-US" sz="34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人が亡くなった場合</a:t>
              </a:r>
              <a:r>
                <a:rPr lang="ja-JP" altLang="en-US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、保険金が支払われる</a:t>
              </a:r>
              <a:endParaRPr lang="en-US" altLang="ja-JP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A7161817-3256-4D7C-9D8C-32A433E76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757" y="1687542"/>
              <a:ext cx="2665173" cy="1693251"/>
            </a:xfrm>
            <a:prstGeom prst="rect">
              <a:avLst/>
            </a:prstGeom>
          </p:spPr>
        </p:pic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05E93AC-B8BC-2C0A-2DA6-3CE8F77C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28758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29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01AF424-3E66-1AD9-AC74-C5F117830D17}"/>
              </a:ext>
            </a:extLst>
          </p:cNvPr>
          <p:cNvGrpSpPr/>
          <p:nvPr/>
        </p:nvGrpSpPr>
        <p:grpSpPr>
          <a:xfrm>
            <a:off x="6190646" y="786701"/>
            <a:ext cx="2662288" cy="5823647"/>
            <a:chOff x="6190646" y="786701"/>
            <a:chExt cx="2662288" cy="5823647"/>
          </a:xfrm>
        </p:grpSpPr>
        <p:grpSp>
          <p:nvGrpSpPr>
            <p:cNvPr id="34" name="グループ化 33">
              <a:extLst>
                <a:ext uri="{FF2B5EF4-FFF2-40B4-BE49-F238E27FC236}">
                  <a16:creationId xmlns:a16="http://schemas.microsoft.com/office/drawing/2014/main" id="{F1F9A64F-D237-4DE8-BCF6-B04AD5452068}"/>
                </a:ext>
              </a:extLst>
            </p:cNvPr>
            <p:cNvGrpSpPr/>
            <p:nvPr/>
          </p:nvGrpSpPr>
          <p:grpSpPr>
            <a:xfrm>
              <a:off x="6190646" y="786701"/>
              <a:ext cx="2662288" cy="5823647"/>
              <a:chOff x="3271599" y="786701"/>
              <a:chExt cx="2662288" cy="5823647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3271599" y="786701"/>
                <a:ext cx="2629051" cy="58236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1" name="グループ化 30">
                <a:extLst>
                  <a:ext uri="{FF2B5EF4-FFF2-40B4-BE49-F238E27FC236}">
                    <a16:creationId xmlns:a16="http://schemas.microsoft.com/office/drawing/2014/main" id="{010BDACF-0DB4-4A7F-A731-D8F0B2582848}"/>
                  </a:ext>
                </a:extLst>
              </p:cNvPr>
              <p:cNvGrpSpPr/>
              <p:nvPr/>
            </p:nvGrpSpPr>
            <p:grpSpPr>
              <a:xfrm>
                <a:off x="3342502" y="944267"/>
                <a:ext cx="2493818" cy="518498"/>
                <a:chOff x="3342502" y="934521"/>
                <a:chExt cx="2493818" cy="518498"/>
              </a:xfrm>
            </p:grpSpPr>
            <p:sp>
              <p:nvSpPr>
                <p:cNvPr id="12" name="角丸四角形 11"/>
                <p:cNvSpPr/>
                <p:nvPr/>
              </p:nvSpPr>
              <p:spPr>
                <a:xfrm>
                  <a:off x="3342502" y="934521"/>
                  <a:ext cx="2493818" cy="518498"/>
                </a:xfrm>
                <a:prstGeom prst="roundRect">
                  <a:avLst>
                    <a:gd name="adj" fmla="val 43388"/>
                  </a:avLst>
                </a:prstGeom>
                <a:solidFill>
                  <a:schemeClr val="tx2"/>
                </a:solidFill>
                <a:ln w="31750">
                  <a:solidFill>
                    <a:schemeClr val="tx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kumimoji="1" lang="ja-JP" altLang="en-US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5" name="正方形/長方形 14"/>
                <p:cNvSpPr/>
                <p:nvPr/>
              </p:nvSpPr>
              <p:spPr>
                <a:xfrm>
                  <a:off x="3535410" y="970384"/>
                  <a:ext cx="2108002" cy="394021"/>
                </a:xfrm>
                <a:prstGeom prst="rect">
                  <a:avLst/>
                </a:prstGeom>
                <a:noFill/>
                <a:ln w="50800" cap="rnd" cmpd="sng">
                  <a:noFill/>
                  <a:beve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2800" b="1" dirty="0">
                      <a:solidFill>
                        <a:srgbClr val="FFFFFF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ヒラギノ角ゴ Pro W6"/>
                    </a:rPr>
                    <a:t>自動車保険</a:t>
                  </a:r>
                  <a:endParaRPr lang="en-US" altLang="ja-JP" sz="28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endParaRPr>
                </a:p>
              </p:txBody>
            </p:sp>
          </p:grpSp>
          <p:sp>
            <p:nvSpPr>
              <p:cNvPr id="27" name="テキスト ボックス 26"/>
              <p:cNvSpPr txBox="1"/>
              <p:nvPr/>
            </p:nvSpPr>
            <p:spPr>
              <a:xfrm>
                <a:off x="3278438" y="3777894"/>
                <a:ext cx="2655449" cy="21852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4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自動車で事故を起こした場合</a:t>
                </a:r>
                <a:r>
                  <a:rPr lang="ja-JP" altLang="en-US" sz="3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、保険金が支払われる</a:t>
                </a:r>
                <a:endParaRPr lang="en-US" altLang="ja-JP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14" name="図 13" descr="ロゴ&#10;&#10;中程度の精度で自動的に生成された説明">
              <a:extLst>
                <a:ext uri="{FF2B5EF4-FFF2-40B4-BE49-F238E27FC236}">
                  <a16:creationId xmlns:a16="http://schemas.microsoft.com/office/drawing/2014/main" id="{2F9ED006-FBE5-BFA3-56DF-96C0E58C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1549" y="2028414"/>
              <a:ext cx="2445048" cy="1537745"/>
            </a:xfrm>
            <a:prstGeom prst="rect">
              <a:avLst/>
            </a:prstGeom>
          </p:spPr>
        </p:pic>
      </p:grp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B9D2213-B7E6-F968-ED4A-CB0399D47897}"/>
              </a:ext>
            </a:extLst>
          </p:cNvPr>
          <p:cNvSpPr/>
          <p:nvPr/>
        </p:nvSpPr>
        <p:spPr>
          <a:xfrm>
            <a:off x="184646" y="-72337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さまざま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13A4F34-0323-6E5F-45B6-4D89345650D8}"/>
              </a:ext>
            </a:extLst>
          </p:cNvPr>
          <p:cNvSpPr/>
          <p:nvPr/>
        </p:nvSpPr>
        <p:spPr>
          <a:xfrm>
            <a:off x="1960989" y="-76164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BEA3EE9-1C29-5A91-D130-04CB61E212F0}"/>
              </a:ext>
            </a:extLst>
          </p:cNvPr>
          <p:cNvSpPr/>
          <p:nvPr/>
        </p:nvSpPr>
        <p:spPr>
          <a:xfrm>
            <a:off x="980494" y="1227348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しぼうほけん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2369F16-1DAC-9DCB-5575-3F09A536818F}"/>
              </a:ext>
            </a:extLst>
          </p:cNvPr>
          <p:cNvSpPr/>
          <p:nvPr/>
        </p:nvSpPr>
        <p:spPr>
          <a:xfrm>
            <a:off x="3881974" y="1227348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いりょうほけん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6F25811-77CF-C076-DECA-E27DA6F50696}"/>
              </a:ext>
            </a:extLst>
          </p:cNvPr>
          <p:cNvSpPr/>
          <p:nvPr/>
        </p:nvSpPr>
        <p:spPr>
          <a:xfrm>
            <a:off x="6709322" y="1229532"/>
            <a:ext cx="159169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じどうしゃほけん</a:t>
            </a:r>
            <a:endParaRPr kumimoji="1" lang="ja-JP" altLang="en-US" sz="1000" dirty="0">
              <a:solidFill>
                <a:schemeClr val="bg1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D51BB733-8940-899D-D522-542585C2FADC}"/>
              </a:ext>
            </a:extLst>
          </p:cNvPr>
          <p:cNvGrpSpPr/>
          <p:nvPr/>
        </p:nvGrpSpPr>
        <p:grpSpPr>
          <a:xfrm>
            <a:off x="0" y="3605570"/>
            <a:ext cx="3341236" cy="1438202"/>
            <a:chOff x="0" y="3605570"/>
            <a:chExt cx="3341236" cy="1438202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9BD008BB-6ECE-6F68-F674-6DCBCB0AC88C}"/>
                </a:ext>
              </a:extLst>
            </p:cNvPr>
            <p:cNvSpPr/>
            <p:nvPr/>
          </p:nvSpPr>
          <p:spPr>
            <a:xfrm>
              <a:off x="403891" y="3605570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　　　　　　　</a:t>
              </a:r>
              <a:r>
                <a:rPr kumimoji="1"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93130117-5797-BFEF-3F4E-F1C277BD272B}"/>
                </a:ext>
              </a:extLst>
            </p:cNvPr>
            <p:cNvSpPr/>
            <p:nvPr/>
          </p:nvSpPr>
          <p:spPr>
            <a:xfrm>
              <a:off x="570636" y="4168946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D29E1F8-8D72-D1C6-BBB6-81FE1987CC6F}"/>
                </a:ext>
              </a:extLst>
            </p:cNvPr>
            <p:cNvSpPr/>
            <p:nvPr/>
          </p:nvSpPr>
          <p:spPr>
            <a:xfrm>
              <a:off x="1749539" y="4170260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ほけん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D443E60F-8C7A-F3AD-A2C6-547279B07EAD}"/>
                </a:ext>
              </a:extLst>
            </p:cNvPr>
            <p:cNvSpPr/>
            <p:nvPr/>
          </p:nvSpPr>
          <p:spPr>
            <a:xfrm>
              <a:off x="0" y="4673449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きん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A444863D-5C3E-A152-2F18-762043BB423F}"/>
                </a:ext>
              </a:extLst>
            </p:cNvPr>
            <p:cNvSpPr/>
            <p:nvPr/>
          </p:nvSpPr>
          <p:spPr>
            <a:xfrm>
              <a:off x="1042466" y="4682007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しはら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284AF5F-44F4-A265-7C05-49C6662771C6}"/>
              </a:ext>
            </a:extLst>
          </p:cNvPr>
          <p:cNvGrpSpPr/>
          <p:nvPr/>
        </p:nvGrpSpPr>
        <p:grpSpPr>
          <a:xfrm>
            <a:off x="2908274" y="3615080"/>
            <a:ext cx="3337113" cy="2471068"/>
            <a:chOff x="2908274" y="3615080"/>
            <a:chExt cx="3337113" cy="2471068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00FF8CB7-4610-18B5-FD32-E6CADD5FD253}"/>
                </a:ext>
              </a:extLst>
            </p:cNvPr>
            <p:cNvSpPr/>
            <p:nvPr/>
          </p:nvSpPr>
          <p:spPr>
            <a:xfrm>
              <a:off x="3139566" y="3615080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びょうき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5109D2B1-18F1-26F8-9307-9AE74118EED6}"/>
                </a:ext>
              </a:extLst>
            </p:cNvPr>
            <p:cNvSpPr/>
            <p:nvPr/>
          </p:nvSpPr>
          <p:spPr>
            <a:xfrm>
              <a:off x="3179878" y="4161701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にゅういん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AFA8BE8F-ECB6-65AD-FB5F-7A7FF774F41C}"/>
                </a:ext>
              </a:extLst>
            </p:cNvPr>
            <p:cNvSpPr/>
            <p:nvPr/>
          </p:nvSpPr>
          <p:spPr>
            <a:xfrm>
              <a:off x="4355430" y="4171106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しゅじゅつ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FA0DE55B-2CA9-2A9C-3B31-8195FC05CFE9}"/>
                </a:ext>
              </a:extLst>
            </p:cNvPr>
            <p:cNvSpPr/>
            <p:nvPr/>
          </p:nvSpPr>
          <p:spPr>
            <a:xfrm>
              <a:off x="3862646" y="4682007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9D3186BA-BC8A-EE45-5BA9-E81F909F3EAF}"/>
                </a:ext>
              </a:extLst>
            </p:cNvPr>
            <p:cNvSpPr/>
            <p:nvPr/>
          </p:nvSpPr>
          <p:spPr>
            <a:xfrm>
              <a:off x="3399214" y="5199804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ほけんきん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9C6BF1E5-16C8-58CC-E086-83760C16B84C}"/>
                </a:ext>
              </a:extLst>
            </p:cNvPr>
            <p:cNvSpPr/>
            <p:nvPr/>
          </p:nvSpPr>
          <p:spPr>
            <a:xfrm>
              <a:off x="4653690" y="5188237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05486BAA-9241-4852-21A0-05C8841659E2}"/>
                </a:ext>
              </a:extLst>
            </p:cNvPr>
            <p:cNvSpPr/>
            <p:nvPr/>
          </p:nvSpPr>
          <p:spPr>
            <a:xfrm>
              <a:off x="2908274" y="5724383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はら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73C0DB39-9103-9715-F570-B45E813B6E6A}"/>
              </a:ext>
            </a:extLst>
          </p:cNvPr>
          <p:cNvGrpSpPr/>
          <p:nvPr/>
        </p:nvGrpSpPr>
        <p:grpSpPr>
          <a:xfrm>
            <a:off x="5725668" y="3626377"/>
            <a:ext cx="3278419" cy="1944311"/>
            <a:chOff x="5725668" y="3626377"/>
            <a:chExt cx="3278419" cy="1944311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C1B372A9-75E1-0ADE-1BCE-375A0C6684DB}"/>
                </a:ext>
              </a:extLst>
            </p:cNvPr>
            <p:cNvSpPr/>
            <p:nvPr/>
          </p:nvSpPr>
          <p:spPr>
            <a:xfrm>
              <a:off x="6140823" y="3626378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じどうしゃ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BF7535FE-D569-8E9E-2A1B-7F6D43FBEE05}"/>
                </a:ext>
              </a:extLst>
            </p:cNvPr>
            <p:cNvSpPr/>
            <p:nvPr/>
          </p:nvSpPr>
          <p:spPr>
            <a:xfrm>
              <a:off x="7412390" y="3626377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0CE238CD-193F-50C8-8DE5-4956515D5665}"/>
                </a:ext>
              </a:extLst>
            </p:cNvPr>
            <p:cNvSpPr/>
            <p:nvPr/>
          </p:nvSpPr>
          <p:spPr>
            <a:xfrm>
              <a:off x="5725668" y="4170260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649D0FD2-3B32-D8B9-C7D4-B2A805AC2A30}"/>
                </a:ext>
              </a:extLst>
            </p:cNvPr>
            <p:cNvSpPr/>
            <p:nvPr/>
          </p:nvSpPr>
          <p:spPr>
            <a:xfrm>
              <a:off x="6481057" y="4170260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C217649A-52BD-61AF-524F-FDD918C9FF28}"/>
                </a:ext>
              </a:extLst>
            </p:cNvPr>
            <p:cNvSpPr/>
            <p:nvPr/>
          </p:nvSpPr>
          <p:spPr>
            <a:xfrm>
              <a:off x="5922216" y="4685672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E85CB4CB-3D9D-8AEF-E8F6-4D91119F8D19}"/>
                </a:ext>
              </a:extLst>
            </p:cNvPr>
            <p:cNvSpPr/>
            <p:nvPr/>
          </p:nvSpPr>
          <p:spPr>
            <a:xfrm>
              <a:off x="7303576" y="4684576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ほけんきん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91F06F45-29E7-DA28-FC40-64E1E65D8C86}"/>
                </a:ext>
              </a:extLst>
            </p:cNvPr>
            <p:cNvSpPr/>
            <p:nvPr/>
          </p:nvSpPr>
          <p:spPr>
            <a:xfrm>
              <a:off x="6329848" y="5208923"/>
              <a:ext cx="159169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しはら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3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9828" y="30760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さまざまなライフイベントがあるよ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27213" y="626199"/>
            <a:ext cx="2786709" cy="2376693"/>
            <a:chOff x="5867670" y="725196"/>
            <a:chExt cx="3220077" cy="2900500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 rotWithShape="1">
            <a:blip r:embed="rId3"/>
            <a:srcRect b="30888"/>
            <a:stretch/>
          </p:blipFill>
          <p:spPr>
            <a:xfrm>
              <a:off x="5867670" y="725196"/>
              <a:ext cx="3220077" cy="2504368"/>
            </a:xfrm>
            <a:prstGeom prst="rect">
              <a:avLst/>
            </a:prstGeom>
          </p:spPr>
        </p:pic>
        <p:sp>
          <p:nvSpPr>
            <p:cNvPr id="49" name="角丸四角形 48"/>
            <p:cNvSpPr/>
            <p:nvPr/>
          </p:nvSpPr>
          <p:spPr>
            <a:xfrm>
              <a:off x="6187537" y="3197185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0" name="角丸四角形 49"/>
            <p:cNvSpPr/>
            <p:nvPr/>
          </p:nvSpPr>
          <p:spPr>
            <a:xfrm>
              <a:off x="6215822" y="3212775"/>
              <a:ext cx="2439669" cy="389554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6387431" y="3208331"/>
              <a:ext cx="2116667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結婚費用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3450799" y="2643415"/>
            <a:ext cx="2158193" cy="370841"/>
            <a:chOff x="1806789" y="5637511"/>
            <a:chExt cx="2493818" cy="428511"/>
          </a:xfrm>
        </p:grpSpPr>
        <p:sp>
          <p:nvSpPr>
            <p:cNvPr id="55" name="角丸四角形 54"/>
            <p:cNvSpPr/>
            <p:nvPr/>
          </p:nvSpPr>
          <p:spPr>
            <a:xfrm>
              <a:off x="1806789" y="5637511"/>
              <a:ext cx="2493818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1835075" y="5663339"/>
              <a:ext cx="2439669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2022532" y="5648204"/>
              <a:ext cx="2086865" cy="40934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教育費用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pic>
        <p:nvPicPr>
          <p:cNvPr id="43" name="Picture 2" descr="\\JILI03\jouhou\10消費者関連団体等連携\01生命保険協会\02地方事務室\01地方事務室との連携活動\H31\連携活動（副教材・中作）\mirai.png">
            <a:extLst>
              <a:ext uri="{FF2B5EF4-FFF2-40B4-BE49-F238E27FC236}">
                <a16:creationId xmlns:a16="http://schemas.microsoft.com/office/drawing/2014/main" id="{4D4F5992-0DA6-4525-BA70-795EAC43B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647" y="5083543"/>
            <a:ext cx="977353" cy="10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角丸四角形吹き出し 46"/>
          <p:cNvSpPr/>
          <p:nvPr/>
        </p:nvSpPr>
        <p:spPr>
          <a:xfrm>
            <a:off x="104868" y="4518950"/>
            <a:ext cx="8026283" cy="1605306"/>
          </a:xfrm>
          <a:prstGeom prst="wedgeRoundRectCallout">
            <a:avLst>
              <a:gd name="adj1" fmla="val 50832"/>
              <a:gd name="adj2" fmla="val 13210"/>
              <a:gd name="adj3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ライフイベントとは、「人生の中の大きな出来事」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。</a:t>
            </a:r>
            <a:endParaRPr lang="en-US" altLang="ja-JP" sz="28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>
              <a:lnSpc>
                <a:spcPct val="110000"/>
              </a:lnSpc>
            </a:pP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お金が必要になる場面があるので、自分の将来について考えておくこと</a:t>
            </a:r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(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生活設計</a:t>
            </a:r>
            <a:r>
              <a:rPr lang="en-US" altLang="ja-JP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)</a:t>
            </a:r>
            <a:r>
              <a:rPr lang="ja-JP" altLang="en-US" sz="28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が大切なんだね。</a:t>
            </a: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876633" y="3063292"/>
            <a:ext cx="2957234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69828" y="786257"/>
            <a:ext cx="2832019" cy="3362988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角丸四角形 58"/>
          <p:cNvSpPr/>
          <p:nvPr/>
        </p:nvSpPr>
        <p:spPr>
          <a:xfrm>
            <a:off x="3139558" y="804982"/>
            <a:ext cx="2832019" cy="3362988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角丸四角形 59"/>
          <p:cNvSpPr/>
          <p:nvPr/>
        </p:nvSpPr>
        <p:spPr>
          <a:xfrm>
            <a:off x="6118520" y="801869"/>
            <a:ext cx="2832019" cy="3378639"/>
          </a:xfrm>
          <a:prstGeom prst="roundRect">
            <a:avLst/>
          </a:prstGeom>
          <a:noFill/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6269994" y="3042623"/>
            <a:ext cx="2711895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4,900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2950" y="3085587"/>
            <a:ext cx="2448273" cy="701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kumimoji="1"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2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450</a:t>
            </a:r>
            <a:r>
              <a:rPr kumimoji="1"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294323" y="3673941"/>
            <a:ext cx="2656216" cy="275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（土地付き注文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住宅</a:t>
            </a:r>
            <a:r>
              <a:rPr lang="en-US" altLang="ja-JP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05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新築の場合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266673" y="3633188"/>
            <a:ext cx="4267856" cy="49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（幼稚園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年間、小学校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〜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高校は公立、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大学は私立文系に通った場合）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62826" y="3679738"/>
            <a:ext cx="3039645" cy="47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（結納・婚約～新婚旅行までに</a:t>
            </a:r>
          </a:p>
          <a:p>
            <a:pPr>
              <a:lnSpc>
                <a:spcPct val="110000"/>
              </a:lnSpc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かかった総額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69828" y="6222110"/>
            <a:ext cx="8678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＊ 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結婚費用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リクルート「ゼクシィ結婚トレンド調査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2024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」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上記数値は結納・婚約、挙式・披露宴、新婚旅行などにかかった費用の合計より四捨五入にて算出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教育費用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】1.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幼稚園から高校までの費用は、文部科学省「子供の学習費調査」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令和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2.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大学の費用は、文部科学省「私立大学入学者に係る初年度学生納付金平均額調査」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令和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をもとに生命保険文化センターが作成、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金額はすべて千円以下四捨五入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上記数値は幼稚園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年間、小学校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~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高校は公立、大学は私立文系に通った場合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、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住宅購入費用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住宅金融支援機構「フラット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利用者調査」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(2024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)(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上記数値は土地付注文住宅の建設費・土地取得費の平均金額）</a:t>
            </a:r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753" y="1163406"/>
            <a:ext cx="2957235" cy="1368152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4FFCA04-AE90-A55F-86A7-47A8E1EFC51C}"/>
              </a:ext>
            </a:extLst>
          </p:cNvPr>
          <p:cNvGrpSpPr/>
          <p:nvPr/>
        </p:nvGrpSpPr>
        <p:grpSpPr>
          <a:xfrm>
            <a:off x="6519205" y="1076324"/>
            <a:ext cx="2158093" cy="1967306"/>
            <a:chOff x="451892" y="4413617"/>
            <a:chExt cx="2267107" cy="203652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973AC785-0B4B-7BD1-0CA0-7F209FD49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971" y="4413617"/>
              <a:ext cx="1751916" cy="1472908"/>
            </a:xfrm>
            <a:prstGeom prst="rect">
              <a:avLst/>
            </a:prstGeom>
          </p:spPr>
        </p:pic>
        <p:sp>
          <p:nvSpPr>
            <p:cNvPr id="12" name="角丸四角形 30">
              <a:extLst>
                <a:ext uri="{FF2B5EF4-FFF2-40B4-BE49-F238E27FC236}">
                  <a16:creationId xmlns:a16="http://schemas.microsoft.com/office/drawing/2014/main" id="{BC65F4BF-7A14-9378-A354-7080818DB83F}"/>
                </a:ext>
              </a:extLst>
            </p:cNvPr>
            <p:cNvSpPr/>
            <p:nvPr/>
          </p:nvSpPr>
          <p:spPr bwMode="gray">
            <a:xfrm>
              <a:off x="451892" y="6018151"/>
              <a:ext cx="2267107" cy="428511"/>
            </a:xfrm>
            <a:prstGeom prst="roundRect">
              <a:avLst>
                <a:gd name="adj" fmla="val 43388"/>
              </a:avLst>
            </a:prstGeom>
            <a:solidFill>
              <a:schemeClr val="tx2"/>
            </a:solidFill>
            <a:ln w="3175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4" name="角丸四角形 31">
              <a:extLst>
                <a:ext uri="{FF2B5EF4-FFF2-40B4-BE49-F238E27FC236}">
                  <a16:creationId xmlns:a16="http://schemas.microsoft.com/office/drawing/2014/main" id="{799055D4-01E8-059B-3531-91D230005615}"/>
                </a:ext>
              </a:extLst>
            </p:cNvPr>
            <p:cNvSpPr/>
            <p:nvPr/>
          </p:nvSpPr>
          <p:spPr bwMode="gray">
            <a:xfrm>
              <a:off x="476505" y="6037629"/>
              <a:ext cx="2217881" cy="389555"/>
            </a:xfrm>
            <a:prstGeom prst="roundRect">
              <a:avLst>
                <a:gd name="adj" fmla="val 45836"/>
              </a:avLst>
            </a:prstGeom>
            <a:noFill/>
            <a:ln w="9525" cmpd="sng">
              <a:solidFill>
                <a:schemeClr val="bg1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128715CC-472A-B044-D372-AF0D3CE589B2}"/>
                </a:ext>
              </a:extLst>
            </p:cNvPr>
            <p:cNvSpPr/>
            <p:nvPr/>
          </p:nvSpPr>
          <p:spPr bwMode="gray">
            <a:xfrm>
              <a:off x="646415" y="5982375"/>
              <a:ext cx="1878060" cy="467766"/>
            </a:xfrm>
            <a:prstGeom prst="rect">
              <a:avLst/>
            </a:prstGeom>
            <a:noFill/>
            <a:ln w="50800" cap="rnd" cmpd="sng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0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住宅購入費用</a:t>
              </a:r>
              <a:endParaRPr lang="en-US" altLang="ja-JP" sz="24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32849441-AEC3-8E7D-CCBE-996E0FEC8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B63DA07-0E8C-8852-CF55-19268CA44B92}"/>
              </a:ext>
            </a:extLst>
          </p:cNvPr>
          <p:cNvSpPr/>
          <p:nvPr/>
        </p:nvSpPr>
        <p:spPr>
          <a:xfrm>
            <a:off x="851949" y="2910161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けっこんひよう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CE862E9-323B-385D-8C7E-FE275AA5B2B4}"/>
              </a:ext>
            </a:extLst>
          </p:cNvPr>
          <p:cNvSpPr/>
          <p:nvPr/>
        </p:nvSpPr>
        <p:spPr>
          <a:xfrm>
            <a:off x="3900844" y="2919129"/>
            <a:ext cx="125232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きょういくひよう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CD46076-4CC9-7BEF-2139-D7F3A78AE8B2}"/>
              </a:ext>
            </a:extLst>
          </p:cNvPr>
          <p:cNvSpPr/>
          <p:nvPr/>
        </p:nvSpPr>
        <p:spPr>
          <a:xfrm>
            <a:off x="6617269" y="2937352"/>
            <a:ext cx="1978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じゅうたくこうにゅうひよう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7064E09-7A68-1011-AFE6-99C91B2C62F7}"/>
              </a:ext>
            </a:extLst>
          </p:cNvPr>
          <p:cNvGrpSpPr/>
          <p:nvPr/>
        </p:nvGrpSpPr>
        <p:grpSpPr>
          <a:xfrm>
            <a:off x="428237" y="3522600"/>
            <a:ext cx="2052193" cy="879684"/>
            <a:chOff x="428237" y="3522600"/>
            <a:chExt cx="2052193" cy="879684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F7A21BC3-6710-422D-9226-292238AB4BDC}"/>
                </a:ext>
              </a:extLst>
            </p:cNvPr>
            <p:cNvSpPr/>
            <p:nvPr/>
          </p:nvSpPr>
          <p:spPr>
            <a:xfrm>
              <a:off x="428237" y="3522600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ゆいのう・こんやく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2B49944D-FD09-AA79-4DB4-77BF016B8C38}"/>
                </a:ext>
              </a:extLst>
            </p:cNvPr>
            <p:cNvSpPr/>
            <p:nvPr/>
          </p:nvSpPr>
          <p:spPr>
            <a:xfrm>
              <a:off x="1228110" y="3523584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しんこんりょこう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58F13E92-2739-15E0-2323-5DF1D53C8AF1}"/>
                </a:ext>
              </a:extLst>
            </p:cNvPr>
            <p:cNvSpPr/>
            <p:nvPr/>
          </p:nvSpPr>
          <p:spPr>
            <a:xfrm>
              <a:off x="674224" y="4040519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そうがく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F97BCA68-ED0C-AC33-10E4-8F27BA5769EB}"/>
              </a:ext>
            </a:extLst>
          </p:cNvPr>
          <p:cNvGrpSpPr/>
          <p:nvPr/>
        </p:nvGrpSpPr>
        <p:grpSpPr>
          <a:xfrm>
            <a:off x="2988827" y="3484622"/>
            <a:ext cx="3313993" cy="803816"/>
            <a:chOff x="2988827" y="3484622"/>
            <a:chExt cx="3313993" cy="803816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DD743963-98F0-499B-A892-1BF670605012}"/>
                </a:ext>
              </a:extLst>
            </p:cNvPr>
            <p:cNvSpPr/>
            <p:nvPr/>
          </p:nvSpPr>
          <p:spPr>
            <a:xfrm>
              <a:off x="3103927" y="3490319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ようちえん　　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DD78FF35-A18A-ACFC-9AB0-AC60115C4FAA}"/>
                </a:ext>
              </a:extLst>
            </p:cNvPr>
            <p:cNvSpPr/>
            <p:nvPr/>
          </p:nvSpPr>
          <p:spPr>
            <a:xfrm>
              <a:off x="3590344" y="3490319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ねんかん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909D271-F57D-B26F-AAF2-2D5249AA4424}"/>
                </a:ext>
              </a:extLst>
            </p:cNvPr>
            <p:cNvSpPr/>
            <p:nvPr/>
          </p:nvSpPr>
          <p:spPr>
            <a:xfrm>
              <a:off x="4073493" y="3484622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しょうがっこう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9A54E084-73B9-F0AE-1D45-97F48026097B}"/>
                </a:ext>
              </a:extLst>
            </p:cNvPr>
            <p:cNvSpPr/>
            <p:nvPr/>
          </p:nvSpPr>
          <p:spPr>
            <a:xfrm>
              <a:off x="4611706" y="3490870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こうこう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6083B90B-D32D-A414-B54A-E25D498F1B96}"/>
                </a:ext>
              </a:extLst>
            </p:cNvPr>
            <p:cNvSpPr/>
            <p:nvPr/>
          </p:nvSpPr>
          <p:spPr>
            <a:xfrm>
              <a:off x="5050500" y="3491062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こうりつ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1ED6C568-BECA-E24E-A2CF-EBDCC14EC5B2}"/>
                </a:ext>
              </a:extLst>
            </p:cNvPr>
            <p:cNvSpPr/>
            <p:nvPr/>
          </p:nvSpPr>
          <p:spPr>
            <a:xfrm>
              <a:off x="2988827" y="3925306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だいがく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1CB75B7B-DCA6-F793-C809-B2645E1A5853}"/>
                </a:ext>
              </a:extLst>
            </p:cNvPr>
            <p:cNvSpPr/>
            <p:nvPr/>
          </p:nvSpPr>
          <p:spPr>
            <a:xfrm>
              <a:off x="3579421" y="3921172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しりつぶんけい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F20DDB04-71D3-992C-B7E4-104C3483F176}"/>
                </a:ext>
              </a:extLst>
            </p:cNvPr>
            <p:cNvSpPr/>
            <p:nvPr/>
          </p:nvSpPr>
          <p:spPr>
            <a:xfrm>
              <a:off x="4079227" y="3924606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かよ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9B0A2F0D-63A5-6C1A-C897-EEEED4D977C3}"/>
                </a:ext>
              </a:extLst>
            </p:cNvPr>
            <p:cNvSpPr/>
            <p:nvPr/>
          </p:nvSpPr>
          <p:spPr>
            <a:xfrm>
              <a:off x="4543248" y="3926673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10648D31-4F16-820B-26CB-C5614D6E531C}"/>
              </a:ext>
            </a:extLst>
          </p:cNvPr>
          <p:cNvGrpSpPr/>
          <p:nvPr/>
        </p:nvGrpSpPr>
        <p:grpSpPr>
          <a:xfrm>
            <a:off x="6154893" y="3509241"/>
            <a:ext cx="2647066" cy="612334"/>
            <a:chOff x="6154893" y="3509241"/>
            <a:chExt cx="2647066" cy="612334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9987AA22-5D13-E96B-3EDD-63EA79038029}"/>
                </a:ext>
              </a:extLst>
            </p:cNvPr>
            <p:cNvSpPr/>
            <p:nvPr/>
          </p:nvSpPr>
          <p:spPr>
            <a:xfrm>
              <a:off x="6154893" y="3509241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とち　　つ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65C3028F-D7DF-BAA0-DA46-34014CE7D632}"/>
                </a:ext>
              </a:extLst>
            </p:cNvPr>
            <p:cNvSpPr/>
            <p:nvPr/>
          </p:nvSpPr>
          <p:spPr>
            <a:xfrm>
              <a:off x="6818659" y="3517220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ちゅうもんじゅうたく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41E47915-61D4-F56A-C951-A97FA462DC5E}"/>
                </a:ext>
              </a:extLst>
            </p:cNvPr>
            <p:cNvSpPr/>
            <p:nvPr/>
          </p:nvSpPr>
          <p:spPr>
            <a:xfrm>
              <a:off x="7549639" y="3759810"/>
              <a:ext cx="125232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7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しんちく　 ばあい</a:t>
              </a:r>
              <a:endParaRPr kumimoji="1" lang="ja-JP" altLang="en-US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E486CB56-E054-7901-D780-F090D9D0BC2C}"/>
              </a:ext>
            </a:extLst>
          </p:cNvPr>
          <p:cNvGrpSpPr/>
          <p:nvPr/>
        </p:nvGrpSpPr>
        <p:grpSpPr>
          <a:xfrm>
            <a:off x="309954" y="4438870"/>
            <a:ext cx="6907222" cy="1313885"/>
            <a:chOff x="309954" y="4438870"/>
            <a:chExt cx="6907222" cy="1313885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DEEAD8D0-61DD-64DA-F4BA-375CA5A6C5FB}"/>
                </a:ext>
              </a:extLst>
            </p:cNvPr>
            <p:cNvSpPr/>
            <p:nvPr/>
          </p:nvSpPr>
          <p:spPr>
            <a:xfrm>
              <a:off x="3115062" y="4438870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じんせい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78FC758A-6A6A-CF2C-82F8-2CBC1B62979A}"/>
                </a:ext>
              </a:extLst>
            </p:cNvPr>
            <p:cNvSpPr/>
            <p:nvPr/>
          </p:nvSpPr>
          <p:spPr>
            <a:xfrm>
              <a:off x="3966708" y="4439043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なか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2106A389-A96B-2CA5-0480-3245FB53204B}"/>
                </a:ext>
              </a:extLst>
            </p:cNvPr>
            <p:cNvSpPr/>
            <p:nvPr/>
          </p:nvSpPr>
          <p:spPr>
            <a:xfrm>
              <a:off x="4639408" y="4441248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おお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AAC3F907-DFD3-B81D-519C-E0677077C898}"/>
                </a:ext>
              </a:extLst>
            </p:cNvPr>
            <p:cNvSpPr/>
            <p:nvPr/>
          </p:nvSpPr>
          <p:spPr>
            <a:xfrm>
              <a:off x="5959641" y="4439043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できごと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C965B36C-03BB-6F14-8500-0493B8D989ED}"/>
                </a:ext>
              </a:extLst>
            </p:cNvPr>
            <p:cNvSpPr/>
            <p:nvPr/>
          </p:nvSpPr>
          <p:spPr>
            <a:xfrm>
              <a:off x="309954" y="4912243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2AD4CD4E-BC8B-39B8-7874-7C6036884376}"/>
                </a:ext>
              </a:extLst>
            </p:cNvPr>
            <p:cNvSpPr/>
            <p:nvPr/>
          </p:nvSpPr>
          <p:spPr>
            <a:xfrm>
              <a:off x="1227359" y="4912242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ひつよう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7A9BA2F5-66AA-EA80-F880-B853D76923A2}"/>
                </a:ext>
              </a:extLst>
            </p:cNvPr>
            <p:cNvSpPr/>
            <p:nvPr/>
          </p:nvSpPr>
          <p:spPr>
            <a:xfrm>
              <a:off x="2742345" y="4890386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ばめん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CB2A2714-5CC5-C90A-F887-CE72AB25D52D}"/>
                </a:ext>
              </a:extLst>
            </p:cNvPr>
            <p:cNvSpPr/>
            <p:nvPr/>
          </p:nvSpPr>
          <p:spPr>
            <a:xfrm>
              <a:off x="5313155" y="4914776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EC045853-1843-811E-A03C-8B3E2375EBA0}"/>
                </a:ext>
              </a:extLst>
            </p:cNvPr>
            <p:cNvSpPr/>
            <p:nvPr/>
          </p:nvSpPr>
          <p:spPr>
            <a:xfrm>
              <a:off x="6322014" y="4912012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しょうらい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ACDC3597-2CA3-F8BC-D747-08FC7C275A02}"/>
                </a:ext>
              </a:extLst>
            </p:cNvPr>
            <p:cNvSpPr/>
            <p:nvPr/>
          </p:nvSpPr>
          <p:spPr>
            <a:xfrm>
              <a:off x="592699" y="5382601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かんが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5748CAB-2BF5-1B9A-F43D-CA1009EE5449}"/>
                </a:ext>
              </a:extLst>
            </p:cNvPr>
            <p:cNvSpPr/>
            <p:nvPr/>
          </p:nvSpPr>
          <p:spPr>
            <a:xfrm>
              <a:off x="3010236" y="5378823"/>
              <a:ext cx="134310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せいかつせっけい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544CF619-5053-E360-7047-8D7D606B1E12}"/>
                </a:ext>
              </a:extLst>
            </p:cNvPr>
            <p:cNvSpPr/>
            <p:nvPr/>
          </p:nvSpPr>
          <p:spPr>
            <a:xfrm>
              <a:off x="4829709" y="5390990"/>
              <a:ext cx="89516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85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8" grpId="0"/>
      <p:bldP spid="61" grpId="0"/>
      <p:bldP spid="62" grpId="0"/>
      <p:bldP spid="63" grpId="0"/>
      <p:bldP spid="64" grpId="0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8" name="スライド番号プレースホルダー 1">
            <a:extLst>
              <a:ext uri="{FF2B5EF4-FFF2-40B4-BE49-F238E27FC236}">
                <a16:creationId xmlns:a16="http://schemas.microsoft.com/office/drawing/2014/main" id="{84DBEA37-061C-D760-3B86-F7A23E5E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30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A0969A93-E46E-25F1-15C7-32D26406FB99}"/>
              </a:ext>
            </a:extLst>
          </p:cNvPr>
          <p:cNvGraphicFramePr>
            <a:graphicFrameLocks noGrp="1"/>
          </p:cNvGraphicFramePr>
          <p:nvPr/>
        </p:nvGraphicFramePr>
        <p:xfrm>
          <a:off x="166256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表 18">
            <a:extLst>
              <a:ext uri="{FF2B5EF4-FFF2-40B4-BE49-F238E27FC236}">
                <a16:creationId xmlns:a16="http://schemas.microsoft.com/office/drawing/2014/main" id="{1689EAA7-6056-E9B0-6B3F-4292B147465A}"/>
              </a:ext>
            </a:extLst>
          </p:cNvPr>
          <p:cNvGraphicFramePr>
            <a:graphicFrameLocks noGrp="1"/>
          </p:cNvGraphicFramePr>
          <p:nvPr/>
        </p:nvGraphicFramePr>
        <p:xfrm>
          <a:off x="4613369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rgbClr val="339966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図 19">
            <a:extLst>
              <a:ext uri="{FF2B5EF4-FFF2-40B4-BE49-F238E27FC236}">
                <a16:creationId xmlns:a16="http://schemas.microsoft.com/office/drawing/2014/main" id="{5027D597-DCAE-FF4B-0691-4F82FDBC5B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764" y="2966349"/>
            <a:ext cx="1416466" cy="1864921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A1552638-351C-508D-935D-E58AB10A85F7}"/>
              </a:ext>
            </a:extLst>
          </p:cNvPr>
          <p:cNvGrpSpPr/>
          <p:nvPr/>
        </p:nvGrpSpPr>
        <p:grpSpPr>
          <a:xfrm>
            <a:off x="1465688" y="2558439"/>
            <a:ext cx="1597813" cy="914705"/>
            <a:chOff x="1465688" y="2558439"/>
            <a:chExt cx="1597813" cy="914705"/>
          </a:xfrm>
        </p:grpSpPr>
        <p:sp>
          <p:nvSpPr>
            <p:cNvPr id="22" name="右矢印 10">
              <a:extLst>
                <a:ext uri="{FF2B5EF4-FFF2-40B4-BE49-F238E27FC236}">
                  <a16:creationId xmlns:a16="http://schemas.microsoft.com/office/drawing/2014/main" id="{5AD72178-D36A-5615-0E0A-74452C6956F9}"/>
                </a:ext>
              </a:extLst>
            </p:cNvPr>
            <p:cNvSpPr/>
            <p:nvPr/>
          </p:nvSpPr>
          <p:spPr bwMode="black">
            <a:xfrm rot="1058399">
              <a:off x="1465688" y="2558439"/>
              <a:ext cx="1597813" cy="914705"/>
            </a:xfrm>
            <a:prstGeom prst="rightArrow">
              <a:avLst>
                <a:gd name="adj1" fmla="val 50000"/>
                <a:gd name="adj2" fmla="val 60917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DB8011C2-5EA5-29EE-3564-7557E55F9C75}"/>
                </a:ext>
              </a:extLst>
            </p:cNvPr>
            <p:cNvSpPr txBox="1"/>
            <p:nvPr/>
          </p:nvSpPr>
          <p:spPr bwMode="white">
            <a:xfrm rot="1159575">
              <a:off x="1496336" y="283197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お金を預ける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2E17F38F-0E55-37D8-E25A-3AA604A43D59}"/>
              </a:ext>
            </a:extLst>
          </p:cNvPr>
          <p:cNvGrpSpPr/>
          <p:nvPr/>
        </p:nvGrpSpPr>
        <p:grpSpPr>
          <a:xfrm>
            <a:off x="1428601" y="4493423"/>
            <a:ext cx="1761318" cy="929642"/>
            <a:chOff x="1428601" y="4493423"/>
            <a:chExt cx="1761318" cy="929642"/>
          </a:xfrm>
        </p:grpSpPr>
        <p:sp>
          <p:nvSpPr>
            <p:cNvPr id="25" name="右矢印 12">
              <a:extLst>
                <a:ext uri="{FF2B5EF4-FFF2-40B4-BE49-F238E27FC236}">
                  <a16:creationId xmlns:a16="http://schemas.microsoft.com/office/drawing/2014/main" id="{83BAC5B4-4150-A522-39C8-777DC83B27DE}"/>
                </a:ext>
              </a:extLst>
            </p:cNvPr>
            <p:cNvSpPr/>
            <p:nvPr/>
          </p:nvSpPr>
          <p:spPr bwMode="gray">
            <a:xfrm rot="9417149">
              <a:off x="1428601" y="4493423"/>
              <a:ext cx="1702313" cy="929642"/>
            </a:xfrm>
            <a:prstGeom prst="rightArrow">
              <a:avLst>
                <a:gd name="adj1" fmla="val 50000"/>
                <a:gd name="adj2" fmla="val 65335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8E6E0763-C294-B1B9-0227-2F6F234B9CF4}"/>
                </a:ext>
              </a:extLst>
            </p:cNvPr>
            <p:cNvSpPr txBox="1"/>
            <p:nvPr/>
          </p:nvSpPr>
          <p:spPr bwMode="white">
            <a:xfrm rot="20185190">
              <a:off x="1560947" y="4720834"/>
              <a:ext cx="162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お金を引き出す</a:t>
              </a:r>
            </a:p>
          </p:txBody>
        </p:sp>
      </p:grpSp>
      <p:pic>
        <p:nvPicPr>
          <p:cNvPr id="32" name="図 31">
            <a:extLst>
              <a:ext uri="{FF2B5EF4-FFF2-40B4-BE49-F238E27FC236}">
                <a16:creationId xmlns:a16="http://schemas.microsoft.com/office/drawing/2014/main" id="{A2336C1E-10D8-EFCD-AA83-A165847621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9" y="4364576"/>
            <a:ext cx="1155920" cy="1147960"/>
          </a:xfrm>
          <a:prstGeom prst="rect">
            <a:avLst/>
          </a:prstGeom>
        </p:spPr>
      </p:pic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C44F30DA-DFB1-AD32-7234-DBFE4826F9B4}"/>
              </a:ext>
            </a:extLst>
          </p:cNvPr>
          <p:cNvGrpSpPr/>
          <p:nvPr/>
        </p:nvGrpSpPr>
        <p:grpSpPr>
          <a:xfrm rot="21250923">
            <a:off x="5990055" y="4342785"/>
            <a:ext cx="1910884" cy="904066"/>
            <a:chOff x="6138786" y="4287654"/>
            <a:chExt cx="1910884" cy="767104"/>
          </a:xfrm>
        </p:grpSpPr>
        <p:sp>
          <p:nvSpPr>
            <p:cNvPr id="34" name="右矢印 28">
              <a:extLst>
                <a:ext uri="{FF2B5EF4-FFF2-40B4-BE49-F238E27FC236}">
                  <a16:creationId xmlns:a16="http://schemas.microsoft.com/office/drawing/2014/main" id="{680BEE4C-96CC-AA0E-A877-BC2AAC4334C1}"/>
                </a:ext>
              </a:extLst>
            </p:cNvPr>
            <p:cNvSpPr/>
            <p:nvPr/>
          </p:nvSpPr>
          <p:spPr bwMode="gray">
            <a:xfrm rot="9998293">
              <a:off x="6138786" y="4287654"/>
              <a:ext cx="1783199" cy="767104"/>
            </a:xfrm>
            <a:prstGeom prst="rightArrow">
              <a:avLst>
                <a:gd name="adj1" fmla="val 51606"/>
                <a:gd name="adj2" fmla="val 73693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AA34B8AE-97B1-2A0E-9D1C-40E2827EB472}"/>
                </a:ext>
              </a:extLst>
            </p:cNvPr>
            <p:cNvSpPr txBox="1"/>
            <p:nvPr/>
          </p:nvSpPr>
          <p:spPr bwMode="white">
            <a:xfrm rot="20766334">
              <a:off x="6340653" y="4396808"/>
              <a:ext cx="1709017" cy="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受取る</a:t>
              </a:r>
            </a:p>
          </p:txBody>
        </p:sp>
      </p:grpSp>
      <p:pic>
        <p:nvPicPr>
          <p:cNvPr id="38" name="図 37">
            <a:extLst>
              <a:ext uri="{FF2B5EF4-FFF2-40B4-BE49-F238E27FC236}">
                <a16:creationId xmlns:a16="http://schemas.microsoft.com/office/drawing/2014/main" id="{E6806302-AE55-564A-AFA9-FC153405F89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45" y="3064346"/>
            <a:ext cx="1290024" cy="1700486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16D87711-5F41-901C-3110-AECB2F6205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5" y="1822293"/>
            <a:ext cx="1254450" cy="164439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AACD050F-67A4-5AD4-6BFC-3E7271EC6C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15" y="5220760"/>
            <a:ext cx="1129112" cy="1121338"/>
          </a:xfrm>
          <a:prstGeom prst="rect">
            <a:avLst/>
          </a:prstGeom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E8A74BCB-D749-4E0B-FD22-8C771AB1E9F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17" y="4361684"/>
            <a:ext cx="1053377" cy="977867"/>
          </a:xfrm>
          <a:prstGeom prst="rect">
            <a:avLst/>
          </a:prstGeom>
        </p:spPr>
      </p:pic>
      <p:pic>
        <p:nvPicPr>
          <p:cNvPr id="47" name="図 46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79B0197A-18A9-1AF8-5C13-33660B0C0DB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679" y="1929288"/>
            <a:ext cx="1661881" cy="1416461"/>
          </a:xfrm>
          <a:prstGeom prst="rect">
            <a:avLst/>
          </a:prstGeom>
        </p:spPr>
      </p:pic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E166661E-90DD-997C-99CF-E750745C5226}"/>
              </a:ext>
            </a:extLst>
          </p:cNvPr>
          <p:cNvGrpSpPr/>
          <p:nvPr/>
        </p:nvGrpSpPr>
        <p:grpSpPr>
          <a:xfrm>
            <a:off x="6162685" y="2860509"/>
            <a:ext cx="1673736" cy="823030"/>
            <a:chOff x="6222848" y="3002696"/>
            <a:chExt cx="1673736" cy="823030"/>
          </a:xfrm>
        </p:grpSpPr>
        <p:sp>
          <p:nvSpPr>
            <p:cNvPr id="49" name="右矢印 26">
              <a:extLst>
                <a:ext uri="{FF2B5EF4-FFF2-40B4-BE49-F238E27FC236}">
                  <a16:creationId xmlns:a16="http://schemas.microsoft.com/office/drawing/2014/main" id="{064B1881-0BEE-FBA2-746D-25F03D5EC6BE}"/>
                </a:ext>
              </a:extLst>
            </p:cNvPr>
            <p:cNvSpPr/>
            <p:nvPr/>
          </p:nvSpPr>
          <p:spPr bwMode="black">
            <a:xfrm rot="1218939">
              <a:off x="6348977" y="3002696"/>
              <a:ext cx="1547607" cy="823030"/>
            </a:xfrm>
            <a:prstGeom prst="rightArrow">
              <a:avLst>
                <a:gd name="adj1" fmla="val 59133"/>
                <a:gd name="adj2" fmla="val 51299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E2949827-765A-600D-B446-C8478BA74148}"/>
                </a:ext>
              </a:extLst>
            </p:cNvPr>
            <p:cNvSpPr txBox="1"/>
            <p:nvPr/>
          </p:nvSpPr>
          <p:spPr bwMode="white">
            <a:xfrm rot="1272866">
              <a:off x="6222848" y="3131726"/>
              <a:ext cx="1667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r>
                <a:rPr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支払う</a:t>
              </a:r>
            </a:p>
          </p:txBody>
        </p:sp>
      </p:grpSp>
      <p:pic>
        <p:nvPicPr>
          <p:cNvPr id="51" name="図 50">
            <a:extLst>
              <a:ext uri="{FF2B5EF4-FFF2-40B4-BE49-F238E27FC236}">
                <a16:creationId xmlns:a16="http://schemas.microsoft.com/office/drawing/2014/main" id="{3FC95603-A31E-5C9B-61C9-97C947B743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28" y="3780667"/>
            <a:ext cx="1254450" cy="1014150"/>
          </a:xfrm>
          <a:prstGeom prst="rect">
            <a:avLst/>
          </a:prstGeom>
        </p:spPr>
      </p:pic>
      <p:pic>
        <p:nvPicPr>
          <p:cNvPr id="52" name="図 51" descr="ブラック, 時計, 立つ が含まれている画像&#10;&#10;自動的に生成された説明">
            <a:extLst>
              <a:ext uri="{FF2B5EF4-FFF2-40B4-BE49-F238E27FC236}">
                <a16:creationId xmlns:a16="http://schemas.microsoft.com/office/drawing/2014/main" id="{8CAE0700-2431-42B2-1F72-5FFB7421D1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451" y="5304317"/>
            <a:ext cx="1119742" cy="805469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96888BAC-E0DF-C42B-A4B1-E9110A472777}"/>
              </a:ext>
            </a:extLst>
          </p:cNvPr>
          <p:cNvSpPr txBox="1"/>
          <p:nvPr/>
        </p:nvSpPr>
        <p:spPr>
          <a:xfrm>
            <a:off x="1886729" y="5625037"/>
            <a:ext cx="2032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お金が必要になると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B734D6A8-EE0B-2A37-178C-ACFCA83E20C4}"/>
              </a:ext>
            </a:extLst>
          </p:cNvPr>
          <p:cNvSpPr txBox="1"/>
          <p:nvPr/>
        </p:nvSpPr>
        <p:spPr>
          <a:xfrm>
            <a:off x="6743239" y="5625037"/>
            <a:ext cx="200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リスクの起きた人が</a:t>
            </a:r>
          </a:p>
        </p:txBody>
      </p:sp>
      <p:pic>
        <p:nvPicPr>
          <p:cNvPr id="2" name="図 1" descr="ロゴ&#10;&#10;中程度の精度で自動的に生成された説明">
            <a:extLst>
              <a:ext uri="{FF2B5EF4-FFF2-40B4-BE49-F238E27FC236}">
                <a16:creationId xmlns:a16="http://schemas.microsoft.com/office/drawing/2014/main" id="{6C86A8C8-41A8-53EA-F0E9-6507064B4C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902" y="5183754"/>
            <a:ext cx="1378410" cy="866913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A3F102B-003E-DD04-F531-9819E18A99D6}"/>
              </a:ext>
            </a:extLst>
          </p:cNvPr>
          <p:cNvSpPr/>
          <p:nvPr/>
        </p:nvSpPr>
        <p:spPr>
          <a:xfrm>
            <a:off x="765301" y="-56171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4BEBF77-08EF-7C9E-D976-371CF2A5EDC1}"/>
              </a:ext>
            </a:extLst>
          </p:cNvPr>
          <p:cNvSpPr/>
          <p:nvPr/>
        </p:nvSpPr>
        <p:spPr>
          <a:xfrm>
            <a:off x="2696401" y="-43149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7565D3-F86C-3D07-5387-60877F646E1C}"/>
              </a:ext>
            </a:extLst>
          </p:cNvPr>
          <p:cNvSpPr/>
          <p:nvPr/>
        </p:nvSpPr>
        <p:spPr>
          <a:xfrm>
            <a:off x="1728387" y="991693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42E7A06-4D0E-DD98-5051-E1A92F4DF930}"/>
              </a:ext>
            </a:extLst>
          </p:cNvPr>
          <p:cNvSpPr/>
          <p:nvPr/>
        </p:nvSpPr>
        <p:spPr>
          <a:xfrm>
            <a:off x="6018282" y="1004563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ED1E974-A763-2727-297A-2E4CA3120AAB}"/>
              </a:ext>
            </a:extLst>
          </p:cNvPr>
          <p:cNvSpPr/>
          <p:nvPr/>
        </p:nvSpPr>
        <p:spPr>
          <a:xfrm rot="1047104">
            <a:off x="1775813" y="2401467"/>
            <a:ext cx="4938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4CE8BE0-4101-222E-AAE4-FCCDB02F0CC5}"/>
              </a:ext>
            </a:extLst>
          </p:cNvPr>
          <p:cNvSpPr/>
          <p:nvPr/>
        </p:nvSpPr>
        <p:spPr>
          <a:xfrm rot="1026319">
            <a:off x="2059525" y="2547906"/>
            <a:ext cx="72164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あず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FB6EF9C-F46B-3EB4-4888-EDE59E9F259B}"/>
              </a:ext>
            </a:extLst>
          </p:cNvPr>
          <p:cNvSpPr/>
          <p:nvPr/>
        </p:nvSpPr>
        <p:spPr>
          <a:xfrm rot="20243044">
            <a:off x="1794285" y="4525691"/>
            <a:ext cx="4938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B6ABAAB-3E82-582E-6F99-D117760AF77A}"/>
              </a:ext>
            </a:extLst>
          </p:cNvPr>
          <p:cNvSpPr/>
          <p:nvPr/>
        </p:nvSpPr>
        <p:spPr>
          <a:xfrm rot="20182880">
            <a:off x="2419581" y="4279467"/>
            <a:ext cx="4200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だ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2B18C37-A2C0-C4FD-AA2B-738404A2384C}"/>
              </a:ext>
            </a:extLst>
          </p:cNvPr>
          <p:cNvSpPr/>
          <p:nvPr/>
        </p:nvSpPr>
        <p:spPr>
          <a:xfrm rot="20221235">
            <a:off x="2061578" y="4426853"/>
            <a:ext cx="42006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</a:t>
            </a:r>
            <a:endParaRPr lang="en-US" altLang="ja-JP" sz="8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3BA4A7E-63DD-5F92-77A0-20DEA5F81C53}"/>
              </a:ext>
            </a:extLst>
          </p:cNvPr>
          <p:cNvSpPr/>
          <p:nvPr/>
        </p:nvSpPr>
        <p:spPr>
          <a:xfrm rot="1212742">
            <a:off x="6787945" y="2816772"/>
            <a:ext cx="88303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0B50405-2842-F3E6-27B2-6426C8551A4E}"/>
              </a:ext>
            </a:extLst>
          </p:cNvPr>
          <p:cNvSpPr/>
          <p:nvPr/>
        </p:nvSpPr>
        <p:spPr>
          <a:xfrm rot="1280445">
            <a:off x="6253807" y="3369771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しはら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9363443-023C-250B-0F78-2972276C89B4}"/>
              </a:ext>
            </a:extLst>
          </p:cNvPr>
          <p:cNvSpPr/>
          <p:nvPr/>
        </p:nvSpPr>
        <p:spPr>
          <a:xfrm rot="1212742">
            <a:off x="6296552" y="2632906"/>
            <a:ext cx="88303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725D674-0FD8-0FDA-60DB-1D2405CE34FD}"/>
              </a:ext>
            </a:extLst>
          </p:cNvPr>
          <p:cNvSpPr/>
          <p:nvPr/>
        </p:nvSpPr>
        <p:spPr>
          <a:xfrm rot="20419839">
            <a:off x="6586638" y="4242543"/>
            <a:ext cx="88303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ほけんきん</a:t>
            </a:r>
            <a:endParaRPr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D4D8F95C-8984-173E-8F24-CA0A4D63B924}"/>
              </a:ext>
            </a:extLst>
          </p:cNvPr>
          <p:cNvSpPr/>
          <p:nvPr/>
        </p:nvSpPr>
        <p:spPr>
          <a:xfrm rot="20476829">
            <a:off x="6473704" y="4863710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うけと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CA9D854B-BEFF-115C-13FC-4B2F7B32D4A6}"/>
              </a:ext>
            </a:extLst>
          </p:cNvPr>
          <p:cNvSpPr/>
          <p:nvPr/>
        </p:nvSpPr>
        <p:spPr>
          <a:xfrm rot="20243044">
            <a:off x="6416142" y="4378799"/>
            <a:ext cx="49385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lang="en-US" altLang="ja-JP" sz="6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15142BF-5978-298E-AABE-D49DAE1C8ED7}"/>
              </a:ext>
            </a:extLst>
          </p:cNvPr>
          <p:cNvSpPr/>
          <p:nvPr/>
        </p:nvSpPr>
        <p:spPr>
          <a:xfrm>
            <a:off x="7896303" y="3015790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EA7374E-F983-FD5F-5D8F-19AE0F385B53}"/>
              </a:ext>
            </a:extLst>
          </p:cNvPr>
          <p:cNvSpPr/>
          <p:nvPr/>
        </p:nvSpPr>
        <p:spPr>
          <a:xfrm>
            <a:off x="3268484" y="3010711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ぎんこう</a:t>
            </a:r>
            <a:endParaRPr kumimoji="1" lang="ja-JP" altLang="en-US" sz="600" dirty="0">
              <a:solidFill>
                <a:schemeClr val="tx1"/>
              </a:solidFill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071937E-3147-F30A-7ADE-432D5B4F48EB}"/>
              </a:ext>
            </a:extLst>
          </p:cNvPr>
          <p:cNvSpPr/>
          <p:nvPr/>
        </p:nvSpPr>
        <p:spPr>
          <a:xfrm>
            <a:off x="4982953" y="3198113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kumimoji="1" lang="ja-JP" altLang="en-US" sz="700" dirty="0">
              <a:solidFill>
                <a:schemeClr val="tx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54581649-9A81-AE5D-F087-5C3BC4960E9E}"/>
              </a:ext>
            </a:extLst>
          </p:cNvPr>
          <p:cNvSpPr/>
          <p:nvPr/>
        </p:nvSpPr>
        <p:spPr>
          <a:xfrm>
            <a:off x="4291834" y="-4639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97159B8-E948-7265-ECC0-A22584D338B1}"/>
              </a:ext>
            </a:extLst>
          </p:cNvPr>
          <p:cNvSpPr/>
          <p:nvPr/>
        </p:nvSpPr>
        <p:spPr>
          <a:xfrm>
            <a:off x="1893057" y="545736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3F807F09-E86A-96A0-C11A-95ECC38866DE}"/>
              </a:ext>
            </a:extLst>
          </p:cNvPr>
          <p:cNvSpPr/>
          <p:nvPr/>
        </p:nvSpPr>
        <p:spPr>
          <a:xfrm>
            <a:off x="2478408" y="5457365"/>
            <a:ext cx="7734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ひつよう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E3768BC4-B5EB-EAA4-6F38-4FEDFB9C40FD}"/>
              </a:ext>
            </a:extLst>
          </p:cNvPr>
          <p:cNvSpPr/>
          <p:nvPr/>
        </p:nvSpPr>
        <p:spPr>
          <a:xfrm>
            <a:off x="7541012" y="5441011"/>
            <a:ext cx="1008000" cy="304850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9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　　　　　　ひと</a:t>
            </a:r>
            <a:endParaRPr kumimoji="1" lang="ja-JP" alt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"/>
    </mc:Choice>
    <mc:Fallback xmlns="">
      <p:transition spd="slow" advTm="8259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265989" y="786703"/>
          <a:ext cx="4286974" cy="562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4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6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4637925" y="786702"/>
          <a:ext cx="4430730" cy="56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3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77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02012" y="4614826"/>
          <a:ext cx="985833" cy="404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5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67699" y="4949122"/>
            <a:ext cx="3993648" cy="14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さまざまな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目的</a:t>
            </a: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ために貯める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6494" y="4966917"/>
            <a:ext cx="2874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特定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のリスク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に備える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4304" y="4196651"/>
            <a:ext cx="4461478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貯蓄額は毎年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96332" y="4187173"/>
            <a:ext cx="4272323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保険料は毎年約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275761-9FE9-43BF-BB18-A5A0C0DDD2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7" y="2079540"/>
            <a:ext cx="4201134" cy="19669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7D9232-1EB3-4E06-A875-C2E9BEE913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21" y="2088078"/>
            <a:ext cx="4086242" cy="193788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75345" y="1604617"/>
            <a:ext cx="4610318" cy="2916762"/>
            <a:chOff x="13395" y="1637522"/>
            <a:chExt cx="4610318" cy="291676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F997734-76CF-4AD2-A3E2-26E9596AF190}"/>
                </a:ext>
              </a:extLst>
            </p:cNvPr>
            <p:cNvSpPr txBox="1"/>
            <p:nvPr/>
          </p:nvSpPr>
          <p:spPr>
            <a:xfrm>
              <a:off x="164745" y="4069539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4BEE68A-9988-42B9-BF2A-D5BA0AA9429A}"/>
                </a:ext>
              </a:extLst>
            </p:cNvPr>
            <p:cNvSpPr txBox="1"/>
            <p:nvPr/>
          </p:nvSpPr>
          <p:spPr>
            <a:xfrm>
              <a:off x="3972903" y="4067402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</a:t>
              </a:r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6F6F963-7D7A-4929-9572-BECC0283934F}"/>
                </a:ext>
              </a:extLst>
            </p:cNvPr>
            <p:cNvSpPr txBox="1"/>
            <p:nvPr/>
          </p:nvSpPr>
          <p:spPr>
            <a:xfrm>
              <a:off x="13395" y="1637522"/>
              <a:ext cx="453335" cy="9391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目標額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1BDA1492-731B-4115-930C-0DD10AB5D18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462" y="2109509"/>
            <a:ext cx="653716" cy="193310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E3A99-671C-4578-8261-FA7414DA7661}"/>
              </a:ext>
            </a:extLst>
          </p:cNvPr>
          <p:cNvSpPr txBox="1"/>
          <p:nvPr/>
        </p:nvSpPr>
        <p:spPr>
          <a:xfrm>
            <a:off x="4678163" y="4073541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E28851-1FB0-4756-8BB3-B53DDFF6C895}"/>
              </a:ext>
            </a:extLst>
          </p:cNvPr>
          <p:cNvSpPr txBox="1"/>
          <p:nvPr/>
        </p:nvSpPr>
        <p:spPr>
          <a:xfrm>
            <a:off x="8439064" y="4031484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7C58435-9A21-48C0-A43E-326D26DFC7F3}"/>
              </a:ext>
            </a:extLst>
          </p:cNvPr>
          <p:cNvCxnSpPr/>
          <p:nvPr/>
        </p:nvCxnSpPr>
        <p:spPr>
          <a:xfrm>
            <a:off x="4067625" y="2079540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18657E6-B697-41C5-ADFB-A856E9DD4189}"/>
              </a:ext>
            </a:extLst>
          </p:cNvPr>
          <p:cNvCxnSpPr/>
          <p:nvPr/>
        </p:nvCxnSpPr>
        <p:spPr>
          <a:xfrm>
            <a:off x="3988960" y="4046457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36" name="表 35"/>
          <p:cNvGraphicFramePr>
            <a:graphicFrameLocks noGrp="1"/>
          </p:cNvGraphicFramePr>
          <p:nvPr/>
        </p:nvGraphicFramePr>
        <p:xfrm>
          <a:off x="4671276" y="4621572"/>
          <a:ext cx="985833" cy="45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292144" y="6411742"/>
            <a:ext cx="8389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注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①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預貯金は利子や税金などを考慮しない金額。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②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保険料は男性（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歳）契約で、保険期間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年、保険金額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1,000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万円の定期保険の例。実際の保険料は、保険種類や契約内容、生命保険会社によって異なる場合があります。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D8602640-DCF4-599F-25E7-3AB6CC55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31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5A8D4A5-D756-31BA-14E5-B5B71AFF34AE}"/>
              </a:ext>
            </a:extLst>
          </p:cNvPr>
          <p:cNvSpPr/>
          <p:nvPr/>
        </p:nvSpPr>
        <p:spPr>
          <a:xfrm>
            <a:off x="765301" y="-56171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60AF9BC-0A02-3957-6878-570915FDD157}"/>
              </a:ext>
            </a:extLst>
          </p:cNvPr>
          <p:cNvSpPr/>
          <p:nvPr/>
        </p:nvSpPr>
        <p:spPr>
          <a:xfrm>
            <a:off x="2696401" y="-43149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25A6107-4B5B-23C1-1A5B-B44ADD0D2F88}"/>
              </a:ext>
            </a:extLst>
          </p:cNvPr>
          <p:cNvSpPr/>
          <p:nvPr/>
        </p:nvSpPr>
        <p:spPr>
          <a:xfrm>
            <a:off x="4291834" y="-4639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FD1E3C88-0A8C-CC01-3E10-EB8852A40686}"/>
              </a:ext>
            </a:extLst>
          </p:cNvPr>
          <p:cNvSpPr/>
          <p:nvPr/>
        </p:nvSpPr>
        <p:spPr>
          <a:xfrm>
            <a:off x="1797150" y="705720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BCA596D-255A-EA32-53E6-55458476F6D3}"/>
              </a:ext>
            </a:extLst>
          </p:cNvPr>
          <p:cNvSpPr/>
          <p:nvPr/>
        </p:nvSpPr>
        <p:spPr>
          <a:xfrm>
            <a:off x="6064350" y="70672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みんかんほけん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7E4CC76-DB8A-F15E-08A8-E1C3F15D316D}"/>
              </a:ext>
            </a:extLst>
          </p:cNvPr>
          <p:cNvSpPr/>
          <p:nvPr/>
        </p:nvSpPr>
        <p:spPr>
          <a:xfrm>
            <a:off x="3425290" y="2828840"/>
            <a:ext cx="235778" cy="935346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ょ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20EB5E6-8592-391A-56B4-E2ECA5D7ED59}"/>
              </a:ext>
            </a:extLst>
          </p:cNvPr>
          <p:cNvSpPr/>
          <p:nvPr/>
        </p:nvSpPr>
        <p:spPr>
          <a:xfrm>
            <a:off x="6805195" y="2588727"/>
            <a:ext cx="399127" cy="963218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ょ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う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く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5978C8F-50D0-24B6-397F-6FCD68FC9764}"/>
              </a:ext>
            </a:extLst>
          </p:cNvPr>
          <p:cNvSpPr/>
          <p:nvPr/>
        </p:nvSpPr>
        <p:spPr>
          <a:xfrm>
            <a:off x="303522" y="4047515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ちょちくがく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FDDBC60-ACBC-E947-0F65-66E6C997EE84}"/>
              </a:ext>
            </a:extLst>
          </p:cNvPr>
          <p:cNvSpPr/>
          <p:nvPr/>
        </p:nvSpPr>
        <p:spPr>
          <a:xfrm>
            <a:off x="918753" y="4047515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まいとし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3DE1096D-80C5-145A-8D5F-DF24DC453927}"/>
              </a:ext>
            </a:extLst>
          </p:cNvPr>
          <p:cNvSpPr/>
          <p:nvPr/>
        </p:nvSpPr>
        <p:spPr>
          <a:xfrm>
            <a:off x="2456782" y="4047515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DDB6BAB-15BC-5E10-0BE5-1780370D8DC9}"/>
              </a:ext>
            </a:extLst>
          </p:cNvPr>
          <p:cNvSpPr/>
          <p:nvPr/>
        </p:nvSpPr>
        <p:spPr>
          <a:xfrm>
            <a:off x="4761222" y="4047515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ほけんりょう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A9DAE63-26D5-F85B-040E-A3DC2AAD682A}"/>
              </a:ext>
            </a:extLst>
          </p:cNvPr>
          <p:cNvSpPr/>
          <p:nvPr/>
        </p:nvSpPr>
        <p:spPr>
          <a:xfrm>
            <a:off x="5424078" y="4047515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まいとし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927DC90-9CF8-8FF5-85E9-555B97575E43}"/>
              </a:ext>
            </a:extLst>
          </p:cNvPr>
          <p:cNvSpPr/>
          <p:nvPr/>
        </p:nvSpPr>
        <p:spPr>
          <a:xfrm>
            <a:off x="6962107" y="4047515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そうがく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0E92BBB-17D8-D94D-D798-15BE5B8391F4}"/>
              </a:ext>
            </a:extLst>
          </p:cNvPr>
          <p:cNvSpPr/>
          <p:nvPr/>
        </p:nvSpPr>
        <p:spPr>
          <a:xfrm>
            <a:off x="189331" y="4487793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とくちょう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F319066-0786-604F-9AB6-B9D7923913F8}"/>
              </a:ext>
            </a:extLst>
          </p:cNvPr>
          <p:cNvSpPr/>
          <p:nvPr/>
        </p:nvSpPr>
        <p:spPr>
          <a:xfrm>
            <a:off x="4570095" y="4512960"/>
            <a:ext cx="1221088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とくちょう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403013F-0949-A65F-A247-F8F1097BB95D}"/>
              </a:ext>
            </a:extLst>
          </p:cNvPr>
          <p:cNvSpPr/>
          <p:nvPr/>
        </p:nvSpPr>
        <p:spPr>
          <a:xfrm>
            <a:off x="3772708" y="3800427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D3E3F43-A5A7-1340-6EA7-349D7F15FDE4}"/>
              </a:ext>
            </a:extLst>
          </p:cNvPr>
          <p:cNvSpPr/>
          <p:nvPr/>
        </p:nvSpPr>
        <p:spPr>
          <a:xfrm>
            <a:off x="4455851" y="3792288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CE60032F-591B-1196-E083-45AD6DAA0475}"/>
              </a:ext>
            </a:extLst>
          </p:cNvPr>
          <p:cNvSpPr/>
          <p:nvPr/>
        </p:nvSpPr>
        <p:spPr>
          <a:xfrm>
            <a:off x="8186719" y="3762561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E46FC935-690B-9C52-9ADD-A97980904868}"/>
              </a:ext>
            </a:extLst>
          </p:cNvPr>
          <p:cNvGrpSpPr/>
          <p:nvPr/>
        </p:nvGrpSpPr>
        <p:grpSpPr>
          <a:xfrm>
            <a:off x="2324099" y="4835930"/>
            <a:ext cx="1540421" cy="1095439"/>
            <a:chOff x="2324099" y="4835930"/>
            <a:chExt cx="1540421" cy="1095439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8B256C5A-397F-8567-7CF9-AC5BAAF7F394}"/>
                </a:ext>
              </a:extLst>
            </p:cNvPr>
            <p:cNvSpPr/>
            <p:nvPr/>
          </p:nvSpPr>
          <p:spPr>
            <a:xfrm>
              <a:off x="2643432" y="483593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もくてき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C09E0957-5E37-A9C1-A3CC-6A08719A4950}"/>
                </a:ext>
              </a:extLst>
            </p:cNvPr>
            <p:cNvSpPr/>
            <p:nvPr/>
          </p:nvSpPr>
          <p:spPr>
            <a:xfrm>
              <a:off x="2324099" y="5569604"/>
              <a:ext cx="69721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354BA067-844A-85C5-CF1D-97636565E54F}"/>
              </a:ext>
            </a:extLst>
          </p:cNvPr>
          <p:cNvGrpSpPr/>
          <p:nvPr/>
        </p:nvGrpSpPr>
        <p:grpSpPr>
          <a:xfrm>
            <a:off x="5442694" y="4838155"/>
            <a:ext cx="1511971" cy="1095037"/>
            <a:chOff x="5442694" y="4838155"/>
            <a:chExt cx="1511971" cy="1095037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2574C870-1C3A-0192-857F-D66A3F912396}"/>
                </a:ext>
              </a:extLst>
            </p:cNvPr>
            <p:cNvSpPr/>
            <p:nvPr/>
          </p:nvSpPr>
          <p:spPr>
            <a:xfrm>
              <a:off x="6257452" y="5571427"/>
              <a:ext cx="69721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4B10837B-ED07-9415-EE2F-218064C0B088}"/>
                </a:ext>
              </a:extLst>
            </p:cNvPr>
            <p:cNvSpPr/>
            <p:nvPr/>
          </p:nvSpPr>
          <p:spPr>
            <a:xfrm>
              <a:off x="5442694" y="4838155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とくてい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3CFA245E-80E1-457C-982E-58C26243B98C}"/>
              </a:ext>
            </a:extLst>
          </p:cNvPr>
          <p:cNvSpPr/>
          <p:nvPr/>
        </p:nvSpPr>
        <p:spPr>
          <a:xfrm>
            <a:off x="1773825" y="4047515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まんえん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3CBD0A19-5630-2294-4B74-3136FC44B4F7}"/>
              </a:ext>
            </a:extLst>
          </p:cNvPr>
          <p:cNvSpPr/>
          <p:nvPr/>
        </p:nvSpPr>
        <p:spPr>
          <a:xfrm>
            <a:off x="3411205" y="4047515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まんえん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8A7DB024-A03C-0AF4-5B95-3C3659F86E46}"/>
              </a:ext>
            </a:extLst>
          </p:cNvPr>
          <p:cNvSpPr/>
          <p:nvPr/>
        </p:nvSpPr>
        <p:spPr>
          <a:xfrm>
            <a:off x="-2285" y="3783531"/>
            <a:ext cx="1109066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A9440E5A-B7BB-65DE-7710-2CD11296300E}"/>
              </a:ext>
            </a:extLst>
          </p:cNvPr>
          <p:cNvSpPr/>
          <p:nvPr/>
        </p:nvSpPr>
        <p:spPr>
          <a:xfrm>
            <a:off x="4629621" y="3133923"/>
            <a:ext cx="235778" cy="935346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まんえん</a:t>
            </a:r>
            <a:endParaRPr lang="en-US" altLang="ja-JP" sz="8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E5028738-8744-1040-4401-991373F6A8DA}"/>
              </a:ext>
            </a:extLst>
          </p:cNvPr>
          <p:cNvSpPr/>
          <p:nvPr/>
        </p:nvSpPr>
        <p:spPr>
          <a:xfrm>
            <a:off x="6233597" y="4047515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まんえん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9DAFF06-7388-FEFD-012A-C45DEC7543B8}"/>
              </a:ext>
            </a:extLst>
          </p:cNvPr>
          <p:cNvSpPr/>
          <p:nvPr/>
        </p:nvSpPr>
        <p:spPr>
          <a:xfrm>
            <a:off x="7760984" y="4047515"/>
            <a:ext cx="1100547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8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まんえん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6D2EC61-D3B2-EE9D-C339-1B71AAAB9970}"/>
              </a:ext>
            </a:extLst>
          </p:cNvPr>
          <p:cNvSpPr txBox="1"/>
          <p:nvPr/>
        </p:nvSpPr>
        <p:spPr>
          <a:xfrm>
            <a:off x="230937" y="2107971"/>
            <a:ext cx="307777" cy="7832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もくひょうがく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9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33996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1352806" y="763574"/>
          <a:ext cx="3682827" cy="5797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65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628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85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4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/>
        </p:nvGraphicFramePr>
        <p:xfrm>
          <a:off x="5121658" y="777044"/>
          <a:ext cx="3986846" cy="5784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23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105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1979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12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100083" y="1676400"/>
          <a:ext cx="1228724" cy="4894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760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64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デメリット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325781" y="1580914"/>
            <a:ext cx="3791046" cy="273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○貯めたお金は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に使うことができる。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途中での引き出しや貯めるペースが</a:t>
            </a:r>
            <a:r>
              <a:rPr lang="ja-JP" altLang="en-US" sz="2400" b="1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  <a:endParaRPr lang="en-US" altLang="ja-JP" sz="24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4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○預けた金額に応じて利子がつく。</a:t>
            </a:r>
            <a:endParaRPr lang="ja-JP" altLang="en-US" sz="20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61143" y="4423238"/>
            <a:ext cx="3636000" cy="184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●途中で病気やケガ等、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リスクが発生した場合に、</a:t>
            </a:r>
            <a:endParaRPr lang="en-US" altLang="ja-JP" sz="2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800" b="1" spc="-4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必要な金額が貯まっているとは限らない</a:t>
            </a:r>
            <a:r>
              <a:rPr lang="ja-JP" altLang="en-US" sz="2800" spc="-4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3721" y="1723929"/>
            <a:ext cx="3996000" cy="2295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途中いつでも、病気や　ケガ等のリスクが発生した場合に、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あらかじめ決められた金額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を受け取ることができる。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29677" y="4304452"/>
            <a:ext cx="3996000" cy="228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●結果的にリスクが発生しなくても、決められた金額を保険料として支払う必要がある。（保険の種類によっては一部戻ってくる場合がある）</a:t>
            </a:r>
            <a:endParaRPr lang="ja-JP" altLang="en-US" sz="2400" spc="-12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4483545C-A36A-3D68-3F96-F79924BA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32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CEA23AE-8188-1B58-736C-73346C44C628}"/>
              </a:ext>
            </a:extLst>
          </p:cNvPr>
          <p:cNvSpPr/>
          <p:nvPr/>
        </p:nvSpPr>
        <p:spPr>
          <a:xfrm>
            <a:off x="765301" y="-56171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797D2BA-65D7-399B-E0CF-68A2B0D32122}"/>
              </a:ext>
            </a:extLst>
          </p:cNvPr>
          <p:cNvSpPr/>
          <p:nvPr/>
        </p:nvSpPr>
        <p:spPr>
          <a:xfrm>
            <a:off x="2696401" y="-43149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E213407-5874-E61E-B33A-6953F57D6E2F}"/>
              </a:ext>
            </a:extLst>
          </p:cNvPr>
          <p:cNvSpPr/>
          <p:nvPr/>
        </p:nvSpPr>
        <p:spPr>
          <a:xfrm>
            <a:off x="4291834" y="-4639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ちが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86A7B9B-19A9-EC49-F699-4384FD39EC92}"/>
              </a:ext>
            </a:extLst>
          </p:cNvPr>
          <p:cNvSpPr/>
          <p:nvPr/>
        </p:nvSpPr>
        <p:spPr>
          <a:xfrm>
            <a:off x="2625875" y="681696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よちょきん</a:t>
            </a:r>
            <a:endParaRPr kumimoji="1" lang="ja-JP" altLang="en-US" sz="1400" dirty="0">
              <a:solidFill>
                <a:srgbClr val="002060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ECE4701-911A-D752-44DA-4D0EA4E2963F}"/>
              </a:ext>
            </a:extLst>
          </p:cNvPr>
          <p:cNvSpPr/>
          <p:nvPr/>
        </p:nvSpPr>
        <p:spPr>
          <a:xfrm>
            <a:off x="6308702" y="697352"/>
            <a:ext cx="158217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rgbClr val="29805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みんかん ほけん</a:t>
            </a:r>
            <a:endParaRPr kumimoji="1" lang="ja-JP" altLang="en-US" sz="1400" dirty="0">
              <a:solidFill>
                <a:srgbClr val="298054"/>
              </a:solidFill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F01FCD3-9E4D-5CD0-7B52-E44EEAB7CAD3}"/>
              </a:ext>
            </a:extLst>
          </p:cNvPr>
          <p:cNvGrpSpPr/>
          <p:nvPr/>
        </p:nvGrpSpPr>
        <p:grpSpPr>
          <a:xfrm>
            <a:off x="1265704" y="1863838"/>
            <a:ext cx="3731439" cy="2151597"/>
            <a:chOff x="1265704" y="1863838"/>
            <a:chExt cx="3731439" cy="2151597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2831E4B-4A7E-B807-90AD-840FC86014B6}"/>
                </a:ext>
              </a:extLst>
            </p:cNvPr>
            <p:cNvSpPr/>
            <p:nvPr/>
          </p:nvSpPr>
          <p:spPr>
            <a:xfrm>
              <a:off x="1266650" y="1863838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79D8EACF-26F2-37DE-B4B1-EC784784FDE4}"/>
                </a:ext>
              </a:extLst>
            </p:cNvPr>
            <p:cNvSpPr/>
            <p:nvPr/>
          </p:nvSpPr>
          <p:spPr>
            <a:xfrm>
              <a:off x="2306515" y="1867441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かね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3A3E57DA-EB5D-75C6-1589-17AAC895544B}"/>
                </a:ext>
              </a:extLst>
            </p:cNvPr>
            <p:cNvSpPr/>
            <p:nvPr/>
          </p:nvSpPr>
          <p:spPr>
            <a:xfrm>
              <a:off x="3030694" y="187487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じゆう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F4258739-6943-16F3-1FDD-E5D0B808D53B}"/>
                </a:ext>
              </a:extLst>
            </p:cNvPr>
            <p:cNvSpPr/>
            <p:nvPr/>
          </p:nvSpPr>
          <p:spPr>
            <a:xfrm>
              <a:off x="3739595" y="1879763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つか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45F011E7-DA61-7532-FDE5-7AC6882A2220}"/>
                </a:ext>
              </a:extLst>
            </p:cNvPr>
            <p:cNvSpPr/>
            <p:nvPr/>
          </p:nvSpPr>
          <p:spPr>
            <a:xfrm>
              <a:off x="1443840" y="2341337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とちゅう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F0D20604-7AFF-AC8E-B612-34D9832E2A81}"/>
                </a:ext>
              </a:extLst>
            </p:cNvPr>
            <p:cNvSpPr/>
            <p:nvPr/>
          </p:nvSpPr>
          <p:spPr>
            <a:xfrm>
              <a:off x="2493950" y="2348969"/>
              <a:ext cx="96090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FEB3C920-11DA-CE39-E474-C0C133E1D393}"/>
                </a:ext>
              </a:extLst>
            </p:cNvPr>
            <p:cNvSpPr/>
            <p:nvPr/>
          </p:nvSpPr>
          <p:spPr>
            <a:xfrm>
              <a:off x="3158487" y="2348969"/>
              <a:ext cx="64470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だ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23194F39-53F0-5560-120F-329BCEB1F9BA}"/>
                </a:ext>
              </a:extLst>
            </p:cNvPr>
            <p:cNvSpPr/>
            <p:nvPr/>
          </p:nvSpPr>
          <p:spPr>
            <a:xfrm>
              <a:off x="3607352" y="2346754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C9B94CF2-EDA4-30B1-C212-00735FFA85ED}"/>
                </a:ext>
              </a:extLst>
            </p:cNvPr>
            <p:cNvSpPr/>
            <p:nvPr/>
          </p:nvSpPr>
          <p:spPr>
            <a:xfrm>
              <a:off x="2077468" y="2793054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じゆう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C74A8346-FE54-F234-2151-EB5267193D80}"/>
                </a:ext>
              </a:extLst>
            </p:cNvPr>
            <p:cNvSpPr/>
            <p:nvPr/>
          </p:nvSpPr>
          <p:spPr>
            <a:xfrm>
              <a:off x="1265704" y="365290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あず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C9D92022-4117-B7E6-7403-DD372A778DF3}"/>
                </a:ext>
              </a:extLst>
            </p:cNvPr>
            <p:cNvSpPr/>
            <p:nvPr/>
          </p:nvSpPr>
          <p:spPr>
            <a:xfrm>
              <a:off x="2191819" y="365367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きんがく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23C3648D-F316-918E-314D-2802AD1CE56E}"/>
                </a:ext>
              </a:extLst>
            </p:cNvPr>
            <p:cNvSpPr/>
            <p:nvPr/>
          </p:nvSpPr>
          <p:spPr>
            <a:xfrm>
              <a:off x="2866371" y="365367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おう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687B4210-1F69-DDAE-1239-99A40D3C42BB}"/>
                </a:ext>
              </a:extLst>
            </p:cNvPr>
            <p:cNvSpPr/>
            <p:nvPr/>
          </p:nvSpPr>
          <p:spPr>
            <a:xfrm>
              <a:off x="3776055" y="3650478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りし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8AD4198-8A34-32DD-B52A-9DC7318B302B}"/>
              </a:ext>
            </a:extLst>
          </p:cNvPr>
          <p:cNvGrpSpPr/>
          <p:nvPr/>
        </p:nvGrpSpPr>
        <p:grpSpPr>
          <a:xfrm>
            <a:off x="1247400" y="4291060"/>
            <a:ext cx="3484118" cy="1663729"/>
            <a:chOff x="1457406" y="4230411"/>
            <a:chExt cx="3484118" cy="1663729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87744EB9-33E0-5A5E-E692-E3FB9571CA47}"/>
                </a:ext>
              </a:extLst>
            </p:cNvPr>
            <p:cNvSpPr/>
            <p:nvPr/>
          </p:nvSpPr>
          <p:spPr>
            <a:xfrm>
              <a:off x="1659740" y="4230411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とちゅう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A052DB9F-0C15-C1D5-896B-5E23D7162FE4}"/>
                </a:ext>
              </a:extLst>
            </p:cNvPr>
            <p:cNvSpPr/>
            <p:nvPr/>
          </p:nvSpPr>
          <p:spPr>
            <a:xfrm>
              <a:off x="2522543" y="4247315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びょうき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D5C9FA7A-C439-BA9B-63E1-FC787990CA94}"/>
                </a:ext>
              </a:extLst>
            </p:cNvPr>
            <p:cNvSpPr/>
            <p:nvPr/>
          </p:nvSpPr>
          <p:spPr>
            <a:xfrm>
              <a:off x="3720436" y="4247315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</a:rPr>
                <a:t>など</a:t>
              </a: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3AADDDF6-7B6B-34EE-58A7-C4D40947D32C}"/>
                </a:ext>
              </a:extLst>
            </p:cNvPr>
            <p:cNvSpPr/>
            <p:nvPr/>
          </p:nvSpPr>
          <p:spPr>
            <a:xfrm>
              <a:off x="2233764" y="469474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はっせい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AB3D26A6-6E8E-9F2A-1950-8A4C91575359}"/>
                </a:ext>
              </a:extLst>
            </p:cNvPr>
            <p:cNvSpPr/>
            <p:nvPr/>
          </p:nvSpPr>
          <p:spPr>
            <a:xfrm>
              <a:off x="3336314" y="4692826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CC4BA625-4E06-9F90-4497-6A13B8F1F4A0}"/>
                </a:ext>
              </a:extLst>
            </p:cNvPr>
            <p:cNvSpPr/>
            <p:nvPr/>
          </p:nvSpPr>
          <p:spPr>
            <a:xfrm>
              <a:off x="2436205" y="5081353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きんがく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1E5C9F9E-246A-0468-98C1-515C1CEA12D6}"/>
                </a:ext>
              </a:extLst>
            </p:cNvPr>
            <p:cNvSpPr/>
            <p:nvPr/>
          </p:nvSpPr>
          <p:spPr>
            <a:xfrm>
              <a:off x="1457406" y="5096354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FF0000"/>
                  </a:solidFill>
                </a:rPr>
                <a:t>ひつよう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BA6146BD-5777-9147-1BB0-4902D186ECD2}"/>
                </a:ext>
              </a:extLst>
            </p:cNvPr>
            <p:cNvSpPr/>
            <p:nvPr/>
          </p:nvSpPr>
          <p:spPr>
            <a:xfrm>
              <a:off x="3253351" y="5084064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3A43FC7C-B34E-974C-3244-97858E626FE7}"/>
                </a:ext>
              </a:extLst>
            </p:cNvPr>
            <p:cNvSpPr/>
            <p:nvPr/>
          </p:nvSpPr>
          <p:spPr>
            <a:xfrm>
              <a:off x="2355026" y="5532375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かぎ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FE26F73A-0E16-A4ED-2168-2A305B3776C7}"/>
              </a:ext>
            </a:extLst>
          </p:cNvPr>
          <p:cNvGrpSpPr/>
          <p:nvPr/>
        </p:nvGrpSpPr>
        <p:grpSpPr>
          <a:xfrm>
            <a:off x="5028781" y="1534288"/>
            <a:ext cx="3706180" cy="1724904"/>
            <a:chOff x="4997064" y="1749339"/>
            <a:chExt cx="3706180" cy="1724904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60BCF62A-7AE2-C784-8CE2-B4B7975DD86A}"/>
                </a:ext>
              </a:extLst>
            </p:cNvPr>
            <p:cNvSpPr/>
            <p:nvPr/>
          </p:nvSpPr>
          <p:spPr>
            <a:xfrm>
              <a:off x="5235932" y="176181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とちゅう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5D67778-7795-E7A6-BE52-BC27057FA291}"/>
                </a:ext>
              </a:extLst>
            </p:cNvPr>
            <p:cNvSpPr/>
            <p:nvPr/>
          </p:nvSpPr>
          <p:spPr>
            <a:xfrm>
              <a:off x="7325529" y="1749339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びょうき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76DB72FE-34D6-2136-E755-7A2F404D3414}"/>
                </a:ext>
              </a:extLst>
            </p:cNvPr>
            <p:cNvSpPr/>
            <p:nvPr/>
          </p:nvSpPr>
          <p:spPr>
            <a:xfrm>
              <a:off x="5360553" y="2221554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など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74238BC0-E9F0-E843-D3AE-02F9C6EDC1B0}"/>
                </a:ext>
              </a:extLst>
            </p:cNvPr>
            <p:cNvSpPr/>
            <p:nvPr/>
          </p:nvSpPr>
          <p:spPr>
            <a:xfrm>
              <a:off x="7205817" y="2217611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はっせい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386A5844-07E3-31B0-DB3B-9C194525478D}"/>
                </a:ext>
              </a:extLst>
            </p:cNvPr>
            <p:cNvSpPr/>
            <p:nvPr/>
          </p:nvSpPr>
          <p:spPr>
            <a:xfrm>
              <a:off x="4997064" y="2663157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ばあい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93435A8F-55F2-3F43-A7DD-0BC0872A51DF}"/>
                </a:ext>
              </a:extLst>
            </p:cNvPr>
            <p:cNvSpPr/>
            <p:nvPr/>
          </p:nvSpPr>
          <p:spPr>
            <a:xfrm>
              <a:off x="7482156" y="2655008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</a:t>
              </a:r>
              <a:endParaRPr lang="en-US" altLang="ja-JP" sz="1000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992D8F7A-E571-AC61-4897-DEE1B21F83F4}"/>
                </a:ext>
              </a:extLst>
            </p:cNvPr>
            <p:cNvSpPr/>
            <p:nvPr/>
          </p:nvSpPr>
          <p:spPr>
            <a:xfrm>
              <a:off x="5565203" y="3097994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きんがく</a:t>
              </a:r>
              <a:endParaRPr kumimoji="1" lang="ja-JP" altLang="en-US" sz="1000" dirty="0">
                <a:solidFill>
                  <a:srgbClr val="FF0000"/>
                </a:solidFill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E28667BF-2846-9739-88BD-AE54BE08D0A8}"/>
                </a:ext>
              </a:extLst>
            </p:cNvPr>
            <p:cNvSpPr/>
            <p:nvPr/>
          </p:nvSpPr>
          <p:spPr>
            <a:xfrm>
              <a:off x="6367425" y="3104761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う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74C06686-E1E1-8FA6-8F08-7F58B845F75C}"/>
                </a:ext>
              </a:extLst>
            </p:cNvPr>
            <p:cNvSpPr/>
            <p:nvPr/>
          </p:nvSpPr>
          <p:spPr>
            <a:xfrm>
              <a:off x="7013465" y="3112478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05508F2E-1D61-4E27-A2A0-18E3EA6C07DB}"/>
              </a:ext>
            </a:extLst>
          </p:cNvPr>
          <p:cNvGrpSpPr/>
          <p:nvPr/>
        </p:nvGrpSpPr>
        <p:grpSpPr>
          <a:xfrm>
            <a:off x="5155157" y="4174490"/>
            <a:ext cx="3888760" cy="2122699"/>
            <a:chOff x="5155157" y="4174490"/>
            <a:chExt cx="3888760" cy="2122699"/>
          </a:xfrm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0FE3F7DA-1545-8192-24DB-E86CB90F1C87}"/>
                </a:ext>
              </a:extLst>
            </p:cNvPr>
            <p:cNvSpPr/>
            <p:nvPr/>
          </p:nvSpPr>
          <p:spPr>
            <a:xfrm>
              <a:off x="5338302" y="4199916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けっかてき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7F4C07F1-F385-8D09-DF64-77F4FBF548A2}"/>
                </a:ext>
              </a:extLst>
            </p:cNvPr>
            <p:cNvSpPr/>
            <p:nvPr/>
          </p:nvSpPr>
          <p:spPr>
            <a:xfrm>
              <a:off x="7223403" y="4174490"/>
              <a:ext cx="1221088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</a:rPr>
                <a:t>はっせい</a:t>
              </a:r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46C1A6CB-2E28-950B-E310-F3BD7BF1761B}"/>
                </a:ext>
              </a:extLst>
            </p:cNvPr>
            <p:cNvSpPr/>
            <p:nvPr/>
          </p:nvSpPr>
          <p:spPr>
            <a:xfrm>
              <a:off x="5889551" y="4617748"/>
              <a:ext cx="3154366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10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　　　　　　　　　　　　　 きんがく　　　　　ほけんりょう</a:t>
              </a:r>
              <a:endParaRPr kumimoji="1"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正方形/長方形 59">
              <a:extLst>
                <a:ext uri="{FF2B5EF4-FFF2-40B4-BE49-F238E27FC236}">
                  <a16:creationId xmlns:a16="http://schemas.microsoft.com/office/drawing/2014/main" id="{34B18F3D-A6DC-2ECD-5FFF-A287B11E3E5A}"/>
                </a:ext>
              </a:extLst>
            </p:cNvPr>
            <p:cNvSpPr/>
            <p:nvPr/>
          </p:nvSpPr>
          <p:spPr>
            <a:xfrm>
              <a:off x="5932804" y="5059532"/>
              <a:ext cx="311111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00" dirty="0">
                  <a:solidFill>
                    <a:schemeClr val="tx1"/>
                  </a:solidFill>
                </a:rPr>
                <a:t>しはら　　　　　ひつよう　　　　　　　　　　　　　　　　 ほ</a:t>
              </a:r>
            </a:p>
          </p:txBody>
        </p:sp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DFC61409-BF3B-BEE7-7109-7452B6B719E1}"/>
                </a:ext>
              </a:extLst>
            </p:cNvPr>
            <p:cNvSpPr/>
            <p:nvPr/>
          </p:nvSpPr>
          <p:spPr>
            <a:xfrm>
              <a:off x="5155157" y="5493640"/>
              <a:ext cx="3423177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00" dirty="0">
                  <a:solidFill>
                    <a:schemeClr val="tx1"/>
                  </a:solidFill>
                </a:rPr>
                <a:t>けん　　　　　しゅうい　　　　　　　　　　　　　　　　いちぶ　　もど</a:t>
              </a: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E9FAD7FD-CE1C-BF07-065E-5CE9DBA5C3DF}"/>
                </a:ext>
              </a:extLst>
            </p:cNvPr>
            <p:cNvSpPr/>
            <p:nvPr/>
          </p:nvSpPr>
          <p:spPr>
            <a:xfrm>
              <a:off x="5686900" y="5935424"/>
              <a:ext cx="562969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000" dirty="0">
                  <a:solidFill>
                    <a:schemeClr val="tx1"/>
                  </a:solidFill>
                </a:rPr>
                <a:t>ばあい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712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C0504D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04800" y="352205"/>
            <a:ext cx="8547100" cy="6135720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73002" y="2813583"/>
            <a:ext cx="2797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  <a:r>
              <a:rPr kumimoji="1" lang="ja-JP" altLang="en-US" sz="5400" b="1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まとめ</a:t>
            </a: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3D58D1CF-4770-B92A-D471-BF8E3D340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33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269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まとめクイズ①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826001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ja-JP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</a:t>
            </a:r>
            <a:r>
              <a:rPr lang="en-US" altLang="zh-CN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.</a:t>
            </a:r>
            <a:r>
              <a:rPr lang="zh-CN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社会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</a:t>
            </a:r>
            <a:r>
              <a:rPr lang="zh-CN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r" eaLnBrk="1" hangingPunct="1">
              <a:buNone/>
              <a:defRPr/>
            </a:pPr>
            <a:endParaRPr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Font typeface="Symbol" pitchFamily="18" charset="2"/>
              <a:buNone/>
              <a:defRPr/>
            </a:pPr>
            <a:endParaRPr lang="en-US" altLang="ja-JP" sz="3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2438F9D2-130E-46BE-B1B1-6E052D78B814}"/>
              </a:ext>
            </a:extLst>
          </p:cNvPr>
          <p:cNvGrpSpPr/>
          <p:nvPr/>
        </p:nvGrpSpPr>
        <p:grpSpPr>
          <a:xfrm>
            <a:off x="266699" y="801559"/>
            <a:ext cx="8778874" cy="3856560"/>
            <a:chOff x="266699" y="801559"/>
            <a:chExt cx="8778874" cy="3856560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273050" y="801559"/>
              <a:ext cx="8597900" cy="303282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1】 </a:t>
              </a:r>
              <a:endParaRPr lang="en-US" altLang="ja-JP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国などが支えてくれる社会保障制度。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その中の、リスクが発生した時に支えて</a:t>
              </a: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くれる保険はどれでしょうか？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699" y="4011788"/>
              <a:ext cx="8778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生命保険</a:t>
              </a:r>
              <a:r>
                <a:rPr kumimoji="1"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　　</a:t>
              </a:r>
              <a:r>
                <a:rPr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損害保険 　　</a:t>
              </a:r>
              <a:r>
                <a:rPr lang="en-US" altLang="ja-JP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</a:t>
              </a:r>
              <a:r>
                <a:rPr lang="ja-JP" altLang="en-US" sz="36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社会保険</a:t>
              </a:r>
              <a:endParaRPr lang="en-US" altLang="ja-JP" sz="36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0FC9CC9A-2EC1-42D1-E24B-D1276E02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14393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D371CF5-0850-609F-795C-02143B688BC8}"/>
              </a:ext>
            </a:extLst>
          </p:cNvPr>
          <p:cNvGrpSpPr/>
          <p:nvPr/>
        </p:nvGrpSpPr>
        <p:grpSpPr>
          <a:xfrm>
            <a:off x="306937" y="821660"/>
            <a:ext cx="7769828" cy="2438825"/>
            <a:chOff x="306937" y="821660"/>
            <a:chExt cx="7769828" cy="2438825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8F1E4D36-D26D-FDE6-FD16-11549C420091}"/>
                </a:ext>
              </a:extLst>
            </p:cNvPr>
            <p:cNvSpPr/>
            <p:nvPr/>
          </p:nvSpPr>
          <p:spPr>
            <a:xfrm>
              <a:off x="306937" y="821660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C0504D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400" dirty="0">
                <a:solidFill>
                  <a:srgbClr val="C0504D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68B69FB6-766D-2406-91FD-9A79F662AE85}"/>
                </a:ext>
              </a:extLst>
            </p:cNvPr>
            <p:cNvSpPr/>
            <p:nvPr/>
          </p:nvSpPr>
          <p:spPr>
            <a:xfrm>
              <a:off x="351256" y="1435719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くに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D248A484-7E5C-1C5D-4578-524B74204FE1}"/>
                </a:ext>
              </a:extLst>
            </p:cNvPr>
            <p:cNvSpPr/>
            <p:nvPr/>
          </p:nvSpPr>
          <p:spPr>
            <a:xfrm>
              <a:off x="2114342" y="1435719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ささ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BD253C3-B248-3F2A-D7F3-C0A07A39ECA8}"/>
                </a:ext>
              </a:extLst>
            </p:cNvPr>
            <p:cNvSpPr/>
            <p:nvPr/>
          </p:nvSpPr>
          <p:spPr>
            <a:xfrm>
              <a:off x="5544041" y="1427329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しゃかいほしょうせいど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2843BDA-4426-7BF9-7ACD-EA7477AAABCA}"/>
                </a:ext>
              </a:extLst>
            </p:cNvPr>
            <p:cNvSpPr/>
            <p:nvPr/>
          </p:nvSpPr>
          <p:spPr>
            <a:xfrm>
              <a:off x="1067235" y="2151186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なか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9C9EC71C-C6A3-66B9-F2B1-7AC5F42A81ED}"/>
                </a:ext>
              </a:extLst>
            </p:cNvPr>
            <p:cNvSpPr/>
            <p:nvPr/>
          </p:nvSpPr>
          <p:spPr>
            <a:xfrm>
              <a:off x="4311836" y="2137087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はっせい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DDBACC09-FC05-D284-D214-8B2AA8F78BFD}"/>
                </a:ext>
              </a:extLst>
            </p:cNvPr>
            <p:cNvSpPr/>
            <p:nvPr/>
          </p:nvSpPr>
          <p:spPr>
            <a:xfrm>
              <a:off x="5818507" y="2151186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E81640B-09B0-EB63-EA80-B3F81049B2CF}"/>
                </a:ext>
              </a:extLst>
            </p:cNvPr>
            <p:cNvSpPr/>
            <p:nvPr/>
          </p:nvSpPr>
          <p:spPr>
            <a:xfrm>
              <a:off x="6762253" y="2155432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ささ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A82D084A-807B-3AAA-F6F7-562DB24121EC}"/>
                </a:ext>
              </a:extLst>
            </p:cNvPr>
            <p:cNvSpPr/>
            <p:nvPr/>
          </p:nvSpPr>
          <p:spPr>
            <a:xfrm>
              <a:off x="2591117" y="2898720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ほけん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1F7CF4AE-A3E9-9F1B-7F64-47E8F69FAC6D}"/>
              </a:ext>
            </a:extLst>
          </p:cNvPr>
          <p:cNvGrpSpPr/>
          <p:nvPr/>
        </p:nvGrpSpPr>
        <p:grpSpPr>
          <a:xfrm>
            <a:off x="1125958" y="3830487"/>
            <a:ext cx="7461082" cy="393856"/>
            <a:chOff x="1125958" y="3830487"/>
            <a:chExt cx="7461082" cy="393856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F82F14DF-1D43-62EB-3BBA-B380E1AA40F0}"/>
                </a:ext>
              </a:extLst>
            </p:cNvPr>
            <p:cNvSpPr/>
            <p:nvPr/>
          </p:nvSpPr>
          <p:spPr>
            <a:xfrm>
              <a:off x="1125958" y="3862578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せいめいほけん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C0A5886-2E00-0567-5967-A22A5305CEB6}"/>
                </a:ext>
              </a:extLst>
            </p:cNvPr>
            <p:cNvSpPr/>
            <p:nvPr/>
          </p:nvSpPr>
          <p:spPr>
            <a:xfrm>
              <a:off x="4189338" y="3845756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そんがいほけん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0E0C0A2-9193-10C1-0DFF-790163B5FA20}"/>
                </a:ext>
              </a:extLst>
            </p:cNvPr>
            <p:cNvSpPr/>
            <p:nvPr/>
          </p:nvSpPr>
          <p:spPr>
            <a:xfrm>
              <a:off x="7272528" y="3830487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しゃかいほけん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3FBFFC1-2A0F-C9BF-D6CC-94DF7662487F}"/>
              </a:ext>
            </a:extLst>
          </p:cNvPr>
          <p:cNvGrpSpPr/>
          <p:nvPr/>
        </p:nvGrpSpPr>
        <p:grpSpPr>
          <a:xfrm>
            <a:off x="107976" y="4682253"/>
            <a:ext cx="5395874" cy="1045448"/>
            <a:chOff x="107976" y="4682253"/>
            <a:chExt cx="5395874" cy="1045448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101C3C16-6510-C9DA-01C8-563F113338A7}"/>
                </a:ext>
              </a:extLst>
            </p:cNvPr>
            <p:cNvSpPr/>
            <p:nvPr/>
          </p:nvSpPr>
          <p:spPr>
            <a:xfrm>
              <a:off x="107976" y="4682253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281BC79-9CA8-DFFB-7830-F150F5C4CAA4}"/>
                </a:ext>
              </a:extLst>
            </p:cNvPr>
            <p:cNvSpPr/>
            <p:nvPr/>
          </p:nvSpPr>
          <p:spPr>
            <a:xfrm>
              <a:off x="4189338" y="5365936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しゃかいほけん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00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728469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ja-JP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B.20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歳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11BFFD3-CD62-4175-867F-48A652707F26}"/>
              </a:ext>
            </a:extLst>
          </p:cNvPr>
          <p:cNvGrpSpPr/>
          <p:nvPr/>
        </p:nvGrpSpPr>
        <p:grpSpPr>
          <a:xfrm>
            <a:off x="266700" y="865718"/>
            <a:ext cx="8747125" cy="3703613"/>
            <a:chOff x="266700" y="865718"/>
            <a:chExt cx="8747125" cy="3703613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347662" y="865718"/>
              <a:ext cx="8597900" cy="286577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問題２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</a:p>
            <a:p>
              <a:pPr algn="ctr" eaLnBrk="1" hangingPunct="1">
                <a:buNone/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公的年金制度の一つである国民年金は、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 eaLnBrk="1" hangingPunct="1">
                <a:buNone/>
              </a:pPr>
              <a:r>
                <a:rPr lang="ja-JP" altLang="en-US" sz="36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何歳から加入義務が発生するのでしょうか？</a:t>
              </a:r>
              <a:endParaRPr lang="en-US" altLang="ja-JP" sz="36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700" y="3984556"/>
              <a:ext cx="8747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18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　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B.20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　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C.22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歳</a:t>
              </a: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95E32291-A47C-4991-94E8-E90B52590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4A02A38-B2B0-9BD8-6E4C-FBE5C19D2ABE}"/>
              </a:ext>
            </a:extLst>
          </p:cNvPr>
          <p:cNvGrpSpPr/>
          <p:nvPr/>
        </p:nvGrpSpPr>
        <p:grpSpPr>
          <a:xfrm>
            <a:off x="1964735" y="3803673"/>
            <a:ext cx="6345955" cy="369938"/>
            <a:chOff x="1964735" y="3803673"/>
            <a:chExt cx="6345955" cy="36993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425C8EE-CDF3-7042-3B69-BC7F7393D65B}"/>
                </a:ext>
              </a:extLst>
            </p:cNvPr>
            <p:cNvSpPr/>
            <p:nvPr/>
          </p:nvSpPr>
          <p:spPr>
            <a:xfrm>
              <a:off x="1964735" y="3803673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さい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EA1AF410-3911-52F9-CD8D-B28F059D22C8}"/>
                </a:ext>
              </a:extLst>
            </p:cNvPr>
            <p:cNvSpPr/>
            <p:nvPr/>
          </p:nvSpPr>
          <p:spPr>
            <a:xfrm>
              <a:off x="4189216" y="381115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さい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2DA1CFEB-7162-D859-EA91-7FE9C613FDAC}"/>
                </a:ext>
              </a:extLst>
            </p:cNvPr>
            <p:cNvSpPr/>
            <p:nvPr/>
          </p:nvSpPr>
          <p:spPr>
            <a:xfrm>
              <a:off x="6413697" y="3811846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さい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4C7AAEC7-C882-B76D-1664-527AFAA62C8F}"/>
              </a:ext>
            </a:extLst>
          </p:cNvPr>
          <p:cNvGrpSpPr/>
          <p:nvPr/>
        </p:nvGrpSpPr>
        <p:grpSpPr>
          <a:xfrm>
            <a:off x="-198226" y="4547586"/>
            <a:ext cx="6452215" cy="1068910"/>
            <a:chOff x="-198226" y="4547586"/>
            <a:chExt cx="6452215" cy="1068910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DC4E63E-CBEF-C24F-5D4D-0EE0822EFAAA}"/>
                </a:ext>
              </a:extLst>
            </p:cNvPr>
            <p:cNvSpPr/>
            <p:nvPr/>
          </p:nvSpPr>
          <p:spPr>
            <a:xfrm>
              <a:off x="-198226" y="4547586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  <a:endParaRPr kumimoji="1" lang="ja-JP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5AAD151-E2FA-6523-809F-FDAFF37A0F17}"/>
                </a:ext>
              </a:extLst>
            </p:cNvPr>
            <p:cNvSpPr/>
            <p:nvPr/>
          </p:nvSpPr>
          <p:spPr>
            <a:xfrm>
              <a:off x="4356996" y="525473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さい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A558635-112A-6906-3E21-C735035D1349}"/>
              </a:ext>
            </a:extLst>
          </p:cNvPr>
          <p:cNvGrpSpPr/>
          <p:nvPr/>
        </p:nvGrpSpPr>
        <p:grpSpPr>
          <a:xfrm>
            <a:off x="83664" y="865718"/>
            <a:ext cx="7694327" cy="1621161"/>
            <a:chOff x="83664" y="865718"/>
            <a:chExt cx="7694327" cy="1621161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1A7C4180-886B-DB41-2962-4384519F3014}"/>
                </a:ext>
              </a:extLst>
            </p:cNvPr>
            <p:cNvSpPr/>
            <p:nvPr/>
          </p:nvSpPr>
          <p:spPr>
            <a:xfrm>
              <a:off x="389607" y="865718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C0504D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400" dirty="0">
                <a:solidFill>
                  <a:srgbClr val="C0504D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9039FAD1-A7AD-00FE-82B1-335669CCD376}"/>
                </a:ext>
              </a:extLst>
            </p:cNvPr>
            <p:cNvSpPr/>
            <p:nvPr/>
          </p:nvSpPr>
          <p:spPr>
            <a:xfrm>
              <a:off x="1272576" y="1460966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こうてきねんきんせいど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BF85ECF-A8B3-58EA-EEB7-3DACDD408342}"/>
                </a:ext>
              </a:extLst>
            </p:cNvPr>
            <p:cNvSpPr/>
            <p:nvPr/>
          </p:nvSpPr>
          <p:spPr>
            <a:xfrm>
              <a:off x="5880998" y="1484657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こくみんねんきん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3AC9C95-0073-5FD3-08D3-1297B95A75FD}"/>
                </a:ext>
              </a:extLst>
            </p:cNvPr>
            <p:cNvSpPr/>
            <p:nvPr/>
          </p:nvSpPr>
          <p:spPr>
            <a:xfrm>
              <a:off x="83664" y="2117722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なんさい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C30E0F2E-E56D-6282-C4F2-56F15FB9B8FB}"/>
                </a:ext>
              </a:extLst>
            </p:cNvPr>
            <p:cNvSpPr/>
            <p:nvPr/>
          </p:nvSpPr>
          <p:spPr>
            <a:xfrm>
              <a:off x="2038840" y="2121418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かにゅうぎむ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81697A6B-2861-C953-430E-0ABC19BC3CDD}"/>
                </a:ext>
              </a:extLst>
            </p:cNvPr>
            <p:cNvSpPr/>
            <p:nvPr/>
          </p:nvSpPr>
          <p:spPr>
            <a:xfrm>
              <a:off x="3942060" y="2125114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はっせい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5D25EABA-1754-4E4B-C452-2ACC9FF6B712}"/>
                </a:ext>
              </a:extLst>
            </p:cNvPr>
            <p:cNvSpPr/>
            <p:nvPr/>
          </p:nvSpPr>
          <p:spPr>
            <a:xfrm>
              <a:off x="3240719" y="148036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6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まとめクイズ③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728469"/>
            <a:ext cx="8597899" cy="180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eaLnBrk="1" hangingPunct="1">
              <a:buFont typeface="Symbol" pitchFamily="18" charset="2"/>
              <a:buNone/>
              <a:defRPr/>
            </a:pP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lang="ja-JP" altLang="en-US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lang="en-US" altLang="ja-JP" sz="3200" b="1" dirty="0">
                <a:solidFill>
                  <a:srgbClr val="C0504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eaLnBrk="1" hangingPunct="1">
              <a:buFont typeface="Symbol" pitchFamily="18" charset="2"/>
              <a:buNone/>
              <a:defRPr/>
            </a:pPr>
            <a:endParaRPr lang="en-US" altLang="ja-JP" sz="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algn="ctr" eaLnBrk="1" hangingPunct="1">
              <a:buNone/>
              <a:defRPr/>
            </a:pPr>
            <a:r>
              <a:rPr lang="en-US" altLang="zh-CN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A.</a:t>
            </a:r>
            <a:r>
              <a:rPr lang="ja-JP" altLang="en-US" sz="4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病気や人が亡くなった時 </a:t>
            </a:r>
            <a:endParaRPr lang="en-US" altLang="ja-JP" sz="4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B11BFFD3-CD62-4175-867F-48A652707F26}"/>
              </a:ext>
            </a:extLst>
          </p:cNvPr>
          <p:cNvGrpSpPr/>
          <p:nvPr/>
        </p:nvGrpSpPr>
        <p:grpSpPr>
          <a:xfrm>
            <a:off x="266700" y="865718"/>
            <a:ext cx="8747125" cy="3688054"/>
            <a:chOff x="266700" y="865718"/>
            <a:chExt cx="8747125" cy="3688054"/>
          </a:xfrm>
        </p:grpSpPr>
        <p:sp>
          <p:nvSpPr>
            <p:cNvPr id="4" name="コンテンツ プレースホルダー 1"/>
            <p:cNvSpPr txBox="1">
              <a:spLocks/>
            </p:cNvSpPr>
            <p:nvPr/>
          </p:nvSpPr>
          <p:spPr bwMode="auto">
            <a:xfrm>
              <a:off x="347662" y="865718"/>
              <a:ext cx="8597900" cy="234445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C0504D"/>
              </a:solidFill>
              <a:miter lim="800000"/>
              <a:headEnd/>
              <a:tailEnd/>
            </a:ln>
          </p:spPr>
          <p:txBody>
            <a:bodyPr anchor="t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4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1pPr>
              <a:lvl2pPr marL="576263" indent="-2730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2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2pPr>
              <a:lvl3pPr marL="855663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20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3pPr>
              <a:lvl4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4pPr>
              <a:lvl5pPr marL="1462088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5pPr>
              <a:lvl6pPr marL="19192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6pPr>
              <a:lvl7pPr marL="23764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7pPr>
              <a:lvl8pPr marL="28336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8pPr>
              <a:lvl9pPr marL="3290888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kumimoji="1" sz="1600">
                  <a:solidFill>
                    <a:schemeClr val="tx2"/>
                  </a:solidFill>
                  <a:latin typeface="Candara" pitchFamily="34" charset="0"/>
                  <a:ea typeface="HGP明朝E" pitchFamily="18" charset="-128"/>
                </a:defRPr>
              </a:lvl9pPr>
            </a:lstStyle>
            <a:p>
              <a:pPr eaLnBrk="1" hangingPunct="1">
                <a:buFont typeface="Symbol" pitchFamily="18" charset="2"/>
                <a:buNone/>
              </a:pPr>
              <a:endParaRPr lang="en-US" altLang="ja-JP" sz="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eaLnBrk="1" hangingPunct="1">
                <a:buFont typeface="Symbol" pitchFamily="18" charset="2"/>
                <a:buNone/>
              </a:pP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【</a:t>
              </a:r>
              <a:r>
                <a:rPr lang="ja-JP" altLang="en-US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問題３</a:t>
              </a:r>
              <a:r>
                <a:rPr lang="en-US" altLang="ja-JP" sz="3200" b="1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】 </a:t>
              </a:r>
            </a:p>
            <a:p>
              <a:pPr algn="ctr" eaLnBrk="1" hangingPunct="1">
                <a:buFont typeface="Symbol" pitchFamily="18" charset="2"/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生命保険で備えられる</a:t>
              </a:r>
            </a:p>
            <a:p>
              <a:pPr algn="ctr" eaLnBrk="1" hangingPunct="1">
                <a:buNone/>
              </a:pPr>
              <a:r>
                <a:rPr lang="ja-JP" altLang="en-US" sz="40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リスクはどれでしょうか？</a:t>
              </a:r>
              <a:endParaRPr lang="en-US" altLang="ja-JP" sz="40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66700" y="3476554"/>
              <a:ext cx="87471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A.</a:t>
              </a:r>
              <a:r>
                <a:rPr kumimoji="1"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病気や人が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kumimoji="1"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B.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スマホの破損 　　</a:t>
              </a:r>
              <a:r>
                <a:rPr lang="en-US" altLang="ja-JP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C.</a:t>
              </a: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自転車の</a:t>
              </a:r>
            </a:p>
            <a:p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亡くなった時　　　　　　　　　　　　　　　　　　盗難</a:t>
              </a:r>
              <a:endParaRPr lang="en-US" altLang="ja-JP" sz="32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859DB99-B83C-B3EC-C510-AFB717F9D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A5D8EA1-EDF0-77A6-56CE-5CB03B2C9F66}"/>
              </a:ext>
            </a:extLst>
          </p:cNvPr>
          <p:cNvGrpSpPr/>
          <p:nvPr/>
        </p:nvGrpSpPr>
        <p:grpSpPr>
          <a:xfrm>
            <a:off x="347662" y="865718"/>
            <a:ext cx="5644554" cy="973540"/>
            <a:chOff x="347662" y="865718"/>
            <a:chExt cx="5644554" cy="973540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79A1E4F-2C60-733C-62BC-3FDB32139D00}"/>
                </a:ext>
              </a:extLst>
            </p:cNvPr>
            <p:cNvSpPr/>
            <p:nvPr/>
          </p:nvSpPr>
          <p:spPr>
            <a:xfrm>
              <a:off x="347662" y="865718"/>
              <a:ext cx="1314512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C0504D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もんだい</a:t>
              </a:r>
              <a:endParaRPr kumimoji="1" lang="ja-JP" altLang="en-US" sz="1400" dirty="0">
                <a:solidFill>
                  <a:srgbClr val="C0504D"/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8AC648C4-E549-5D45-D3C4-786E0CF39540}"/>
                </a:ext>
              </a:extLst>
            </p:cNvPr>
            <p:cNvSpPr/>
            <p:nvPr/>
          </p:nvSpPr>
          <p:spPr>
            <a:xfrm>
              <a:off x="2517012" y="1470330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せいめいほけん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BE4C201F-E87E-9D76-A882-9AADD1D0CC46}"/>
                </a:ext>
              </a:extLst>
            </p:cNvPr>
            <p:cNvSpPr/>
            <p:nvPr/>
          </p:nvSpPr>
          <p:spPr>
            <a:xfrm>
              <a:off x="4095223" y="1477493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3CFBDB6-515B-DBA2-2E6F-93ED2795D2D1}"/>
              </a:ext>
            </a:extLst>
          </p:cNvPr>
          <p:cNvGrpSpPr/>
          <p:nvPr/>
        </p:nvGrpSpPr>
        <p:grpSpPr>
          <a:xfrm>
            <a:off x="-92279" y="3291075"/>
            <a:ext cx="8956878" cy="1451969"/>
            <a:chOff x="-92279" y="3291075"/>
            <a:chExt cx="8956878" cy="1451969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C95607EC-7933-8C05-4ABA-7F78B701FD7F}"/>
                </a:ext>
              </a:extLst>
            </p:cNvPr>
            <p:cNvSpPr/>
            <p:nvPr/>
          </p:nvSpPr>
          <p:spPr>
            <a:xfrm>
              <a:off x="266700" y="329567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びょうき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0FAF522A-B7AE-C930-4005-DBE7B366FAA4}"/>
                </a:ext>
              </a:extLst>
            </p:cNvPr>
            <p:cNvSpPr/>
            <p:nvPr/>
          </p:nvSpPr>
          <p:spPr>
            <a:xfrm>
              <a:off x="1216888" y="329107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0D04F72-2059-D5EC-8D62-030D5A857B2D}"/>
                </a:ext>
              </a:extLst>
            </p:cNvPr>
            <p:cNvSpPr/>
            <p:nvPr/>
          </p:nvSpPr>
          <p:spPr>
            <a:xfrm>
              <a:off x="-92279" y="4377486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77834B5-2AE1-94B9-6A0D-BA515CDF0DE9}"/>
                </a:ext>
              </a:extLst>
            </p:cNvPr>
            <p:cNvSpPr/>
            <p:nvPr/>
          </p:nvSpPr>
          <p:spPr>
            <a:xfrm>
              <a:off x="1568515" y="4381279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4AB7E1A1-ACD3-080A-1F53-AB9406C86202}"/>
                </a:ext>
              </a:extLst>
            </p:cNvPr>
            <p:cNvSpPr/>
            <p:nvPr/>
          </p:nvSpPr>
          <p:spPr>
            <a:xfrm>
              <a:off x="4705875" y="3315348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はそん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FC44A257-5998-8317-5D50-A5ED7DF8D37D}"/>
                </a:ext>
              </a:extLst>
            </p:cNvPr>
            <p:cNvSpPr/>
            <p:nvPr/>
          </p:nvSpPr>
          <p:spPr>
            <a:xfrm>
              <a:off x="6817679" y="3315348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じてんしゃ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52368C5-ABD0-03E0-6C16-760E4C8884EF}"/>
                </a:ext>
              </a:extLst>
            </p:cNvPr>
            <p:cNvSpPr/>
            <p:nvPr/>
          </p:nvSpPr>
          <p:spPr>
            <a:xfrm>
              <a:off x="6967606" y="4379182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とうなん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5C318040-55AC-5C33-92E7-7FCA815DA981}"/>
              </a:ext>
            </a:extLst>
          </p:cNvPr>
          <p:cNvGrpSpPr/>
          <p:nvPr/>
        </p:nvGrpSpPr>
        <p:grpSpPr>
          <a:xfrm>
            <a:off x="-210378" y="4565954"/>
            <a:ext cx="8734359" cy="1073425"/>
            <a:chOff x="-210378" y="4565954"/>
            <a:chExt cx="8734359" cy="107342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0B729A92-3758-4D11-ACA1-133FD646A7E9}"/>
                </a:ext>
              </a:extLst>
            </p:cNvPr>
            <p:cNvSpPr/>
            <p:nvPr/>
          </p:nvSpPr>
          <p:spPr>
            <a:xfrm>
              <a:off x="-210378" y="4565954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rgbClr val="C0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こた</a:t>
              </a:r>
              <a:endParaRPr kumimoji="1" lang="ja-JP" altLang="en-US" sz="1000" dirty="0">
                <a:solidFill>
                  <a:srgbClr val="C00000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27F523A8-0AEC-EEB2-95A1-DBE98E50722E}"/>
                </a:ext>
              </a:extLst>
            </p:cNvPr>
            <p:cNvSpPr/>
            <p:nvPr/>
          </p:nvSpPr>
          <p:spPr>
            <a:xfrm>
              <a:off x="1568515" y="5267302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びょうき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19DE947-28BF-67A7-81BE-62B1B121F950}"/>
                </a:ext>
              </a:extLst>
            </p:cNvPr>
            <p:cNvSpPr/>
            <p:nvPr/>
          </p:nvSpPr>
          <p:spPr>
            <a:xfrm>
              <a:off x="2994089" y="5277614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ひと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80EA5576-3A3B-7DFA-00C3-EFDFF4BF853B}"/>
                </a:ext>
              </a:extLst>
            </p:cNvPr>
            <p:cNvSpPr/>
            <p:nvPr/>
          </p:nvSpPr>
          <p:spPr>
            <a:xfrm>
              <a:off x="4162335" y="5253880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92BC1AC9-BA2C-A853-F2C9-B047E754B1F1}"/>
                </a:ext>
              </a:extLst>
            </p:cNvPr>
            <p:cNvSpPr/>
            <p:nvPr/>
          </p:nvSpPr>
          <p:spPr>
            <a:xfrm>
              <a:off x="6626988" y="5274642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とき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5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504D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51156" y="889651"/>
            <a:ext cx="8814247" cy="1429149"/>
            <a:chOff x="151157" y="828276"/>
            <a:chExt cx="8814247" cy="1429149"/>
          </a:xfrm>
          <a:noFill/>
        </p:grpSpPr>
        <p:sp>
          <p:nvSpPr>
            <p:cNvPr id="2" name="角丸四角形 1"/>
            <p:cNvSpPr/>
            <p:nvPr/>
          </p:nvSpPr>
          <p:spPr>
            <a:xfrm>
              <a:off x="151157" y="828276"/>
              <a:ext cx="8814247" cy="1429149"/>
            </a:xfrm>
            <a:prstGeom prst="roundRect">
              <a:avLst/>
            </a:prstGeom>
            <a:grpFill/>
            <a:ln w="571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67126" y="942685"/>
              <a:ext cx="8574938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①日常の生活の中に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さまざまなリスクがある　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ことに気づく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ことが大切。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51157" y="2564479"/>
            <a:ext cx="8890234" cy="1907092"/>
            <a:chOff x="151158" y="2468058"/>
            <a:chExt cx="8890234" cy="1907092"/>
          </a:xfrm>
          <a:noFill/>
        </p:grpSpPr>
        <p:sp>
          <p:nvSpPr>
            <p:cNvPr id="31" name="角丸四角形 30"/>
            <p:cNvSpPr/>
            <p:nvPr/>
          </p:nvSpPr>
          <p:spPr>
            <a:xfrm>
              <a:off x="151158" y="2468058"/>
              <a:ext cx="8814248" cy="1907092"/>
            </a:xfrm>
            <a:prstGeom prst="roundRect">
              <a:avLst/>
            </a:prstGeom>
            <a:grpFill/>
            <a:ln w="571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75004" y="2555945"/>
              <a:ext cx="8866388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②リスクから自分の身を守る手段として、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保障制度だけでなく、自分で備える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ことも</a:t>
              </a:r>
            </a:p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大切。</a:t>
              </a: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51157" y="4737099"/>
            <a:ext cx="8763555" cy="1429200"/>
            <a:chOff x="151157" y="4562856"/>
            <a:chExt cx="8763555" cy="1788699"/>
          </a:xfrm>
          <a:noFill/>
        </p:grpSpPr>
        <p:sp>
          <p:nvSpPr>
            <p:cNvPr id="32" name="角丸四角形 31"/>
            <p:cNvSpPr/>
            <p:nvPr/>
          </p:nvSpPr>
          <p:spPr>
            <a:xfrm>
              <a:off x="151157" y="4562856"/>
              <a:ext cx="8763555" cy="1788699"/>
            </a:xfrm>
            <a:prstGeom prst="roundRect">
              <a:avLst/>
            </a:prstGeom>
            <a:grpFill/>
            <a:ln w="571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172577" y="4731050"/>
              <a:ext cx="8402290" cy="132987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③社会保障制度で足りない部分を、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預貯金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や民間保険を利用して準備する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ことが大切。</a:t>
              </a:r>
            </a:p>
          </p:txBody>
        </p:sp>
      </p:grp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EAE2FDAE-25F8-6B95-16F6-C01B4FBD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6BDDF07-10FA-0C19-481B-A7733F49EB27}"/>
              </a:ext>
            </a:extLst>
          </p:cNvPr>
          <p:cNvGrpSpPr/>
          <p:nvPr/>
        </p:nvGrpSpPr>
        <p:grpSpPr>
          <a:xfrm>
            <a:off x="175003" y="840587"/>
            <a:ext cx="4963515" cy="961762"/>
            <a:chOff x="175003" y="840587"/>
            <a:chExt cx="4963515" cy="961762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D9C8279-616F-D285-CB7E-88B05C1AAF2A}"/>
                </a:ext>
              </a:extLst>
            </p:cNvPr>
            <p:cNvSpPr/>
            <p:nvPr/>
          </p:nvSpPr>
          <p:spPr>
            <a:xfrm>
              <a:off x="175003" y="840587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にちじょう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E26AA31-1F0C-A4B8-A0E4-02E633613F74}"/>
                </a:ext>
              </a:extLst>
            </p:cNvPr>
            <p:cNvSpPr/>
            <p:nvPr/>
          </p:nvSpPr>
          <p:spPr>
            <a:xfrm>
              <a:off x="1568515" y="850657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6ED8856F-5DCA-6CE9-E09D-544404240B1D}"/>
                </a:ext>
              </a:extLst>
            </p:cNvPr>
            <p:cNvSpPr/>
            <p:nvPr/>
          </p:nvSpPr>
          <p:spPr>
            <a:xfrm>
              <a:off x="2661286" y="86963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なか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3BEB52E-B7AF-78B1-AC4C-C1DAF246A4B8}"/>
                </a:ext>
              </a:extLst>
            </p:cNvPr>
            <p:cNvSpPr/>
            <p:nvPr/>
          </p:nvSpPr>
          <p:spPr>
            <a:xfrm>
              <a:off x="896323" y="1440584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1C475C6C-3207-A84E-A88F-DC8936745497}"/>
                </a:ext>
              </a:extLst>
            </p:cNvPr>
            <p:cNvSpPr/>
            <p:nvPr/>
          </p:nvSpPr>
          <p:spPr>
            <a:xfrm>
              <a:off x="3241525" y="143135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44C20A1D-3CBE-BE0B-1F7B-E111AB9C81F0}"/>
              </a:ext>
            </a:extLst>
          </p:cNvPr>
          <p:cNvGrpSpPr/>
          <p:nvPr/>
        </p:nvGrpSpPr>
        <p:grpSpPr>
          <a:xfrm>
            <a:off x="95490" y="2501248"/>
            <a:ext cx="9068167" cy="1490718"/>
            <a:chOff x="95490" y="2501248"/>
            <a:chExt cx="9068167" cy="1490718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96014B3A-C08E-B879-183F-36B327EA8FD1}"/>
                </a:ext>
              </a:extLst>
            </p:cNvPr>
            <p:cNvSpPr/>
            <p:nvPr/>
          </p:nvSpPr>
          <p:spPr>
            <a:xfrm>
              <a:off x="2071996" y="251875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DD721C83-FF6C-30CD-0724-249F3C56C11F}"/>
                </a:ext>
              </a:extLst>
            </p:cNvPr>
            <p:cNvSpPr/>
            <p:nvPr/>
          </p:nvSpPr>
          <p:spPr>
            <a:xfrm>
              <a:off x="3154042" y="2501248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1787647B-77CB-C523-8198-793C814CB70B}"/>
                </a:ext>
              </a:extLst>
            </p:cNvPr>
            <p:cNvSpPr/>
            <p:nvPr/>
          </p:nvSpPr>
          <p:spPr>
            <a:xfrm>
              <a:off x="3992835" y="251000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まも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D7F3CE49-926C-D5CF-048A-CCDCE1D98A7B}"/>
                </a:ext>
              </a:extLst>
            </p:cNvPr>
            <p:cNvSpPr/>
            <p:nvPr/>
          </p:nvSpPr>
          <p:spPr>
            <a:xfrm>
              <a:off x="5051035" y="2518447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しゅだん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12574B1D-98A0-8FF7-3D00-C294D1C06B4B}"/>
                </a:ext>
              </a:extLst>
            </p:cNvPr>
            <p:cNvSpPr/>
            <p:nvPr/>
          </p:nvSpPr>
          <p:spPr>
            <a:xfrm>
              <a:off x="7266664" y="251875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しゃかい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540598ED-CD48-72EE-BDD7-FC4F9223C8D1}"/>
                </a:ext>
              </a:extLst>
            </p:cNvPr>
            <p:cNvSpPr/>
            <p:nvPr/>
          </p:nvSpPr>
          <p:spPr>
            <a:xfrm>
              <a:off x="600011" y="308047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ほしょうせいど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E7E4A30F-0F5F-1106-FD4B-58E31FD7DEA6}"/>
                </a:ext>
              </a:extLst>
            </p:cNvPr>
            <p:cNvSpPr/>
            <p:nvPr/>
          </p:nvSpPr>
          <p:spPr>
            <a:xfrm>
              <a:off x="4112849" y="308047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9ABFBDE6-4D4C-9432-1F62-22ABBAF0132E}"/>
                </a:ext>
              </a:extLst>
            </p:cNvPr>
            <p:cNvSpPr/>
            <p:nvPr/>
          </p:nvSpPr>
          <p:spPr>
            <a:xfrm>
              <a:off x="5158930" y="3078433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そな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61D2B235-F89F-055D-D520-6BA4265C9BBA}"/>
                </a:ext>
              </a:extLst>
            </p:cNvPr>
            <p:cNvSpPr/>
            <p:nvPr/>
          </p:nvSpPr>
          <p:spPr>
            <a:xfrm>
              <a:off x="95490" y="363020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A28ADFE0-649E-DD30-4E5A-A1CDA08202CE}"/>
              </a:ext>
            </a:extLst>
          </p:cNvPr>
          <p:cNvGrpSpPr/>
          <p:nvPr/>
        </p:nvGrpSpPr>
        <p:grpSpPr>
          <a:xfrm>
            <a:off x="926540" y="4718797"/>
            <a:ext cx="8002242" cy="937163"/>
            <a:chOff x="926540" y="4718797"/>
            <a:chExt cx="8002242" cy="937163"/>
          </a:xfrm>
        </p:grpSpPr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B8748602-57DD-1491-D97F-BA35F0A90465}"/>
                </a:ext>
              </a:extLst>
            </p:cNvPr>
            <p:cNvSpPr/>
            <p:nvPr/>
          </p:nvSpPr>
          <p:spPr>
            <a:xfrm>
              <a:off x="985710" y="4718797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しゃかいほしょうせいど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4B1EA42-19D9-5F35-D34F-95E9F47134A3}"/>
                </a:ext>
              </a:extLst>
            </p:cNvPr>
            <p:cNvSpPr/>
            <p:nvPr/>
          </p:nvSpPr>
          <p:spPr>
            <a:xfrm>
              <a:off x="3117076" y="4727229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962D7703-6E59-E921-D6EF-C9484EACCDDB}"/>
                </a:ext>
              </a:extLst>
            </p:cNvPr>
            <p:cNvSpPr/>
            <p:nvPr/>
          </p:nvSpPr>
          <p:spPr>
            <a:xfrm>
              <a:off x="4941331" y="472146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ぶぶん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425238DE-AEF3-E26C-282B-3E51A32B845B}"/>
                </a:ext>
              </a:extLst>
            </p:cNvPr>
            <p:cNvSpPr/>
            <p:nvPr/>
          </p:nvSpPr>
          <p:spPr>
            <a:xfrm>
              <a:off x="6677874" y="472146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よちょきん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9FBC69B1-4E19-1BB2-8DE4-34CA9A4DB6E1}"/>
                </a:ext>
              </a:extLst>
            </p:cNvPr>
            <p:cNvSpPr/>
            <p:nvPr/>
          </p:nvSpPr>
          <p:spPr>
            <a:xfrm>
              <a:off x="926540" y="529153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みんかんほけん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86400AC-B0D8-08E4-0461-691977B024F0}"/>
                </a:ext>
              </a:extLst>
            </p:cNvPr>
            <p:cNvSpPr/>
            <p:nvPr/>
          </p:nvSpPr>
          <p:spPr>
            <a:xfrm>
              <a:off x="2722472" y="5291521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りよう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CFF4945-CA59-4868-600D-3EAD3AD8BBC6}"/>
                </a:ext>
              </a:extLst>
            </p:cNvPr>
            <p:cNvSpPr/>
            <p:nvPr/>
          </p:nvSpPr>
          <p:spPr>
            <a:xfrm>
              <a:off x="4325457" y="5260164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100" dirty="0">
                  <a:solidFill>
                    <a:srgbClr val="FF0000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じゅんび</a:t>
              </a:r>
              <a:endParaRPr kumimoji="1" lang="ja-JP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7A7EA33E-2760-5F89-8BD2-0153EED56590}"/>
                </a:ext>
              </a:extLst>
            </p:cNvPr>
            <p:cNvSpPr/>
            <p:nvPr/>
          </p:nvSpPr>
          <p:spPr>
            <a:xfrm>
              <a:off x="7031789" y="5294195"/>
              <a:ext cx="1896993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たいせつ</a:t>
              </a:r>
              <a:endParaRPr kumimoji="1" lang="ja-JP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11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最後に・・・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13031" y="1403592"/>
            <a:ext cx="8917938" cy="4401205"/>
            <a:chOff x="113031" y="1403592"/>
            <a:chExt cx="8917938" cy="440120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1E8C540-0207-47E5-9EF2-A93627D669B9}"/>
                </a:ext>
              </a:extLst>
            </p:cNvPr>
            <p:cNvSpPr txBox="1"/>
            <p:nvPr/>
          </p:nvSpPr>
          <p:spPr>
            <a:xfrm>
              <a:off x="113031" y="1403592"/>
              <a:ext cx="8917938" cy="44012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ja-JP" altLang="en-US" sz="36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リスク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について考えることは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、</a:t>
              </a:r>
              <a:endParaRPr lang="en-US" altLang="ja-JP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とても大切なことです。</a:t>
              </a:r>
              <a:endParaRPr lang="en-US" altLang="ja-JP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自分や家族の「人生」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について</a:t>
              </a:r>
            </a:p>
            <a:p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考えること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にもつながります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自分の生活や将来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に関心を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持ち続け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、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自分から情報を集め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ようとする姿勢が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大切です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A0CBE66-6B8C-49DE-920E-FBAE79919CCE}"/>
                </a:ext>
              </a:extLst>
            </p:cNvPr>
            <p:cNvGrpSpPr/>
            <p:nvPr/>
          </p:nvGrpSpPr>
          <p:grpSpPr>
            <a:xfrm>
              <a:off x="6817416" y="1595209"/>
              <a:ext cx="2171979" cy="2327652"/>
              <a:chOff x="7268974" y="2833446"/>
              <a:chExt cx="1391230" cy="1565440"/>
            </a:xfrm>
          </p:grpSpPr>
          <p:pic>
            <p:nvPicPr>
              <p:cNvPr id="11" name="図 10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0D8C2D9-55E2-41A5-94B2-5684612C5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68974" y="2833446"/>
                <a:ext cx="392083" cy="759659"/>
              </a:xfrm>
              <a:prstGeom prst="rect">
                <a:avLst/>
              </a:prstGeom>
            </p:spPr>
          </p:pic>
          <p:pic>
            <p:nvPicPr>
              <p:cNvPr id="12" name="図 11" descr="ウィンドウ, マグカップ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C16058D-08DE-4DAD-A35A-87FA12D26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4457"/>
              <a:stretch/>
            </p:blipFill>
            <p:spPr>
              <a:xfrm>
                <a:off x="7275978" y="3593105"/>
                <a:ext cx="985732" cy="805781"/>
              </a:xfrm>
              <a:prstGeom prst="rect">
                <a:avLst/>
              </a:prstGeom>
            </p:spPr>
          </p:pic>
          <p:pic>
            <p:nvPicPr>
              <p:cNvPr id="13" name="図 12" descr="ウィンドウ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4CDA439-B0A7-46C5-9FAE-30FF9CD46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8813" y="3851105"/>
                <a:ext cx="501391" cy="481951"/>
              </a:xfrm>
              <a:prstGeom prst="rect">
                <a:avLst/>
              </a:prstGeom>
            </p:spPr>
          </p:pic>
          <p:pic>
            <p:nvPicPr>
              <p:cNvPr id="14" name="図 13" descr="挿絵, ウィンドウ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2DC91BA-C0FA-409B-9696-CD6DAAEE2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83537" y="2899705"/>
                <a:ext cx="673769" cy="722906"/>
              </a:xfrm>
              <a:prstGeom prst="rect">
                <a:avLst/>
              </a:prstGeom>
            </p:spPr>
          </p:pic>
        </p:grpSp>
      </p:grp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2A1BD677-2385-7884-EE12-EF2C6365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38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53F2E2A-0BAF-38CD-3901-DA180B6623EE}"/>
              </a:ext>
            </a:extLst>
          </p:cNvPr>
          <p:cNvSpPr/>
          <p:nvPr/>
        </p:nvSpPr>
        <p:spPr>
          <a:xfrm>
            <a:off x="352753" y="-38994"/>
            <a:ext cx="1198715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さいご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00F8FC53-A017-F9B9-8D1F-FB37E0AF869D}"/>
              </a:ext>
            </a:extLst>
          </p:cNvPr>
          <p:cNvGrpSpPr/>
          <p:nvPr/>
        </p:nvGrpSpPr>
        <p:grpSpPr>
          <a:xfrm>
            <a:off x="-154326" y="1274723"/>
            <a:ext cx="9177598" cy="3424612"/>
            <a:chOff x="-154326" y="1274723"/>
            <a:chExt cx="9177598" cy="342461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70DA02ED-0F71-FE9E-E4AD-A698AE725638}"/>
                </a:ext>
              </a:extLst>
            </p:cNvPr>
            <p:cNvSpPr/>
            <p:nvPr/>
          </p:nvSpPr>
          <p:spPr>
            <a:xfrm>
              <a:off x="3030240" y="1274723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かんが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7C41F488-F339-A2A6-4398-ED4AC27AD8F0}"/>
                </a:ext>
              </a:extLst>
            </p:cNvPr>
            <p:cNvSpPr/>
            <p:nvPr/>
          </p:nvSpPr>
          <p:spPr>
            <a:xfrm>
              <a:off x="523064" y="2500004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6BCAE381-2873-A2F6-AF8C-E232D0DEE1E0}"/>
                </a:ext>
              </a:extLst>
            </p:cNvPr>
            <p:cNvSpPr/>
            <p:nvPr/>
          </p:nvSpPr>
          <p:spPr>
            <a:xfrm>
              <a:off x="1914822" y="2475973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かぞく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AF816FD-8834-DCD0-B69B-9041871B216D}"/>
                </a:ext>
              </a:extLst>
            </p:cNvPr>
            <p:cNvSpPr/>
            <p:nvPr/>
          </p:nvSpPr>
          <p:spPr>
            <a:xfrm>
              <a:off x="3629597" y="2507505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じんせい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B22EB9B2-F8B5-29BD-05F8-FC17F40CDBE2}"/>
                </a:ext>
              </a:extLst>
            </p:cNvPr>
            <p:cNvSpPr/>
            <p:nvPr/>
          </p:nvSpPr>
          <p:spPr>
            <a:xfrm>
              <a:off x="-154326" y="3108366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かんが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284D7CF8-DAB7-3A76-DAEA-749CF1D18B38}"/>
                </a:ext>
              </a:extLst>
            </p:cNvPr>
            <p:cNvSpPr/>
            <p:nvPr/>
          </p:nvSpPr>
          <p:spPr>
            <a:xfrm>
              <a:off x="445032" y="3730440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9B49D692-DB62-0FB3-652F-B90DE9DD263C}"/>
                </a:ext>
              </a:extLst>
            </p:cNvPr>
            <p:cNvSpPr/>
            <p:nvPr/>
          </p:nvSpPr>
          <p:spPr>
            <a:xfrm>
              <a:off x="1941285" y="3730439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せいかつ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73552AC0-8BF9-51FD-A88D-659A6501EEFE}"/>
                </a:ext>
              </a:extLst>
            </p:cNvPr>
            <p:cNvSpPr/>
            <p:nvPr/>
          </p:nvSpPr>
          <p:spPr>
            <a:xfrm>
              <a:off x="3373285" y="3734927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しょうらい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13D87EBD-C52A-1598-7E6D-CE2F0A6BCA66}"/>
                </a:ext>
              </a:extLst>
            </p:cNvPr>
            <p:cNvSpPr/>
            <p:nvPr/>
          </p:nvSpPr>
          <p:spPr>
            <a:xfrm>
              <a:off x="4770127" y="3719326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かんしん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F4EE0D78-7194-3153-6662-E3FE60BEEAF1}"/>
                </a:ext>
              </a:extLst>
            </p:cNvPr>
            <p:cNvSpPr/>
            <p:nvPr/>
          </p:nvSpPr>
          <p:spPr>
            <a:xfrm>
              <a:off x="5968842" y="3719325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も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ED010FD4-AB8B-4883-1778-48E483972185}"/>
                </a:ext>
              </a:extLst>
            </p:cNvPr>
            <p:cNvSpPr/>
            <p:nvPr/>
          </p:nvSpPr>
          <p:spPr>
            <a:xfrm>
              <a:off x="6953220" y="3705608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つづ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DEF22510-16D6-810C-E716-D91532F0CA8E}"/>
                </a:ext>
              </a:extLst>
            </p:cNvPr>
            <p:cNvSpPr/>
            <p:nvPr/>
          </p:nvSpPr>
          <p:spPr>
            <a:xfrm>
              <a:off x="113031" y="4319509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じぶん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2F5836DF-45C4-FF4B-0F26-34CA800C8302}"/>
                </a:ext>
              </a:extLst>
            </p:cNvPr>
            <p:cNvSpPr/>
            <p:nvPr/>
          </p:nvSpPr>
          <p:spPr>
            <a:xfrm>
              <a:off x="1955327" y="4319508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じょうほう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29441A2-7F18-EB8F-9690-B8AAE9F5240E}"/>
                </a:ext>
              </a:extLst>
            </p:cNvPr>
            <p:cNvSpPr/>
            <p:nvPr/>
          </p:nvSpPr>
          <p:spPr>
            <a:xfrm>
              <a:off x="3198265" y="4315665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あつ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E7C28114-880A-4A08-CC66-EF3087A2B23A}"/>
                </a:ext>
              </a:extLst>
            </p:cNvPr>
            <p:cNvSpPr/>
            <p:nvPr/>
          </p:nvSpPr>
          <p:spPr>
            <a:xfrm>
              <a:off x="6283499" y="4337570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しせい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56ADF177-0586-77A8-77A4-EBBAB035C5DA}"/>
                </a:ext>
              </a:extLst>
            </p:cNvPr>
            <p:cNvSpPr/>
            <p:nvPr/>
          </p:nvSpPr>
          <p:spPr>
            <a:xfrm>
              <a:off x="7824557" y="4328540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たいせつ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CBA92D2A-3574-1FB1-2C1B-959AD75482FE}"/>
                </a:ext>
              </a:extLst>
            </p:cNvPr>
            <p:cNvSpPr/>
            <p:nvPr/>
          </p:nvSpPr>
          <p:spPr>
            <a:xfrm>
              <a:off x="1355969" y="1876861"/>
              <a:ext cx="1198715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000" dirty="0">
                  <a:solidFill>
                    <a:schemeClr val="accent6">
                      <a:lumMod val="50000"/>
                    </a:schemeClr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たいせつ</a:t>
              </a:r>
              <a:endParaRPr kumimoji="1" lang="ja-JP" altLang="en-US" sz="1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7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69C2CA54-B2DB-442A-9CED-B939919B0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4461"/>
            <a:ext cx="3099791" cy="4342854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69828" y="30760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394740" y="912269"/>
            <a:ext cx="85865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将来の自分や家族のことについて</a:t>
            </a:r>
          </a:p>
          <a:p>
            <a:r>
              <a:rPr lang="ja-JP" altLang="en-US" sz="4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考えてみよう。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91072" y="2990312"/>
            <a:ext cx="413021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みんなは将来どんな</a:t>
            </a:r>
            <a:endParaRPr lang="en-US" altLang="ja-JP" sz="2800" dirty="0"/>
          </a:p>
          <a:p>
            <a:r>
              <a:rPr lang="ja-JP" altLang="en-US" sz="2800" dirty="0"/>
              <a:t>生活がしたい？</a:t>
            </a:r>
            <a:endParaRPr lang="en-US" altLang="ja-JP" sz="2800" dirty="0"/>
          </a:p>
          <a:p>
            <a:r>
              <a:rPr lang="ja-JP" altLang="en-US" sz="2800" dirty="0"/>
              <a:t>どんな職業に就きたい？</a:t>
            </a:r>
          </a:p>
          <a:p>
            <a:endParaRPr lang="ja-JP" altLang="en-US" sz="3200" dirty="0"/>
          </a:p>
        </p:txBody>
      </p:sp>
      <p:sp>
        <p:nvSpPr>
          <p:cNvPr id="38" name="正方形/長方形 37"/>
          <p:cNvSpPr/>
          <p:nvPr/>
        </p:nvSpPr>
        <p:spPr>
          <a:xfrm>
            <a:off x="252774" y="11263"/>
            <a:ext cx="893867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将来どんな生活がしたい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吹き出し: 円形 11">
            <a:extLst>
              <a:ext uri="{FF2B5EF4-FFF2-40B4-BE49-F238E27FC236}">
                <a16:creationId xmlns:a16="http://schemas.microsoft.com/office/drawing/2014/main" id="{35D88F53-56E7-476F-888A-2EB9BDDAB250}"/>
              </a:ext>
            </a:extLst>
          </p:cNvPr>
          <p:cNvSpPr/>
          <p:nvPr/>
        </p:nvSpPr>
        <p:spPr>
          <a:xfrm>
            <a:off x="591901" y="2358819"/>
            <a:ext cx="4130211" cy="2929790"/>
          </a:xfrm>
          <a:prstGeom prst="wedgeEllipseCallout">
            <a:avLst>
              <a:gd name="adj1" fmla="val 78720"/>
              <a:gd name="adj2" fmla="val -10721"/>
            </a:avLst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BA00D10-9666-03F1-E9FC-65BD729AA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4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7AF2F9D-BE7A-FF31-50BC-4A3E403CB81C}"/>
              </a:ext>
            </a:extLst>
          </p:cNvPr>
          <p:cNvSpPr/>
          <p:nvPr/>
        </p:nvSpPr>
        <p:spPr>
          <a:xfrm>
            <a:off x="86882" y="-7843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A723579-26D0-0A37-A55C-07DA802AB020}"/>
              </a:ext>
            </a:extLst>
          </p:cNvPr>
          <p:cNvSpPr/>
          <p:nvPr/>
        </p:nvSpPr>
        <p:spPr>
          <a:xfrm>
            <a:off x="1924877" y="-7098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9185CD5-1C3F-CAF9-D991-CF8C3526C936}"/>
              </a:ext>
            </a:extLst>
          </p:cNvPr>
          <p:cNvSpPr/>
          <p:nvPr/>
        </p:nvSpPr>
        <p:spPr>
          <a:xfrm>
            <a:off x="394740" y="734183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5E061FE-1147-77E1-8C0B-D4B1BE3D2279}"/>
              </a:ext>
            </a:extLst>
          </p:cNvPr>
          <p:cNvSpPr/>
          <p:nvPr/>
        </p:nvSpPr>
        <p:spPr>
          <a:xfrm>
            <a:off x="2009006" y="72556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じぶん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914E3D-097F-DAF2-F10E-A8706D0E7F4F}"/>
              </a:ext>
            </a:extLst>
          </p:cNvPr>
          <p:cNvSpPr/>
          <p:nvPr/>
        </p:nvSpPr>
        <p:spPr>
          <a:xfrm>
            <a:off x="3623272" y="72556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かぞく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3B20076-145D-1833-D3BD-C57ECEED5BCB}"/>
              </a:ext>
            </a:extLst>
          </p:cNvPr>
          <p:cNvSpPr/>
          <p:nvPr/>
        </p:nvSpPr>
        <p:spPr>
          <a:xfrm>
            <a:off x="86882" y="1449638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かんが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50C25CC-9BBE-71C4-CFC7-DAF737F2D2C5}"/>
              </a:ext>
            </a:extLst>
          </p:cNvPr>
          <p:cNvSpPr/>
          <p:nvPr/>
        </p:nvSpPr>
        <p:spPr>
          <a:xfrm>
            <a:off x="1966500" y="279234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しょうらい</a:t>
            </a:r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2BA1EE7-1CAF-1545-FC28-A0ED4E444EB0}"/>
              </a:ext>
            </a:extLst>
          </p:cNvPr>
          <p:cNvSpPr/>
          <p:nvPr/>
        </p:nvSpPr>
        <p:spPr>
          <a:xfrm>
            <a:off x="591901" y="328106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せいかつ</a:t>
            </a:r>
            <a:endParaRPr kumimoji="1"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72974EE-9DA1-2B8D-24BB-3EC9D060D122}"/>
              </a:ext>
            </a:extLst>
          </p:cNvPr>
          <p:cNvSpPr/>
          <p:nvPr/>
        </p:nvSpPr>
        <p:spPr>
          <a:xfrm>
            <a:off x="1560177" y="4165080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しょくぎょう</a:t>
            </a:r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80F6966-CA78-42ED-C6A0-F96839159B4E}"/>
              </a:ext>
            </a:extLst>
          </p:cNvPr>
          <p:cNvSpPr/>
          <p:nvPr/>
        </p:nvSpPr>
        <p:spPr>
          <a:xfrm>
            <a:off x="2418088" y="4165079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</a:t>
            </a:r>
            <a:endParaRPr lang="en-US" altLang="ja-JP" sz="10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11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7867" y="2229455"/>
            <a:ext cx="854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2. </a:t>
            </a:r>
            <a:r>
              <a:rPr lang="ja-JP" altLang="en-US" sz="5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リスクって何？</a:t>
            </a:r>
            <a:endParaRPr lang="en-US" altLang="ja-JP" sz="5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558497" y="3977485"/>
            <a:ext cx="6501016" cy="2115174"/>
          </a:xfrm>
          <a:prstGeom prst="wedgeRoundRectCallout">
            <a:avLst>
              <a:gd name="adj1" fmla="val 56486"/>
              <a:gd name="adj2" fmla="val 24290"/>
              <a:gd name="adj3" fmla="val 16667"/>
            </a:avLst>
          </a:prstGeom>
          <a:noFill/>
          <a:ln w="3175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リスク</a:t>
            </a:r>
            <a:r>
              <a:rPr lang="ja-JP" altLang="en-US" sz="40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って、起きてほしくないことで、起きるとお金がかかることが多いんだよ。</a:t>
            </a:r>
            <a:endParaRPr kumimoji="1" lang="ja-JP" alt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67" b="93939" l="9538" r="89538">
                        <a14:foregroundMark x1="44923" y1="51178" x2="44923" y2="51178"/>
                        <a14:foregroundMark x1="58769" y1="50842" x2="58769" y2="50842"/>
                        <a14:foregroundMark x1="52308" y1="70034" x2="52308" y2="70034"/>
                        <a14:foregroundMark x1="51385" y1="68013" x2="51385" y2="68013"/>
                        <a14:foregroundMark x1="48615" y1="81818" x2="48615" y2="81818"/>
                        <a14:foregroundMark x1="53231" y1="81481" x2="53231" y2="81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77" y="4636762"/>
            <a:ext cx="1590521" cy="1604011"/>
          </a:xfrm>
          <a:prstGeom prst="rect">
            <a:avLst/>
          </a:prstGeom>
        </p:spPr>
      </p:pic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5EEE84A5-5A8F-C6DE-AB83-0AD5B96C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5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062AA50-BFD8-027E-783E-50C7FD510C79}"/>
              </a:ext>
            </a:extLst>
          </p:cNvPr>
          <p:cNvSpPr/>
          <p:nvPr/>
        </p:nvSpPr>
        <p:spPr>
          <a:xfrm>
            <a:off x="4790982" y="1994303"/>
            <a:ext cx="2453803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7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なに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18E3FED-F3AC-3DEB-0D1E-CD9EA9EC3043}"/>
              </a:ext>
            </a:extLst>
          </p:cNvPr>
          <p:cNvSpPr/>
          <p:nvPr/>
        </p:nvSpPr>
        <p:spPr>
          <a:xfrm>
            <a:off x="2641760" y="3886945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A671A71-3973-9012-78E4-0613EE9F7CC6}"/>
              </a:ext>
            </a:extLst>
          </p:cNvPr>
          <p:cNvSpPr/>
          <p:nvPr/>
        </p:nvSpPr>
        <p:spPr>
          <a:xfrm>
            <a:off x="1498160" y="4532584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E468D67-4500-D920-5E86-88A3096FBEC0}"/>
              </a:ext>
            </a:extLst>
          </p:cNvPr>
          <p:cNvSpPr/>
          <p:nvPr/>
        </p:nvSpPr>
        <p:spPr>
          <a:xfrm>
            <a:off x="3591114" y="4542017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かね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E467C91-1CCC-5481-D32D-4B60631A18CD}"/>
              </a:ext>
            </a:extLst>
          </p:cNvPr>
          <p:cNvSpPr/>
          <p:nvPr/>
        </p:nvSpPr>
        <p:spPr>
          <a:xfrm>
            <a:off x="1217030" y="5196526"/>
            <a:ext cx="1296000" cy="361765"/>
          </a:xfrm>
          <a:prstGeom prst="rect">
            <a:avLst/>
          </a:prstGeom>
          <a:noFill/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おお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2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95CD12A8-FDE3-4033-AA73-CDA69A691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86B725-75F3-43C6-8DA8-0710034496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 r="11973"/>
          <a:stretch/>
        </p:blipFill>
        <p:spPr>
          <a:xfrm>
            <a:off x="-306889" y="-85726"/>
            <a:ext cx="9450890" cy="6943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737177-0263-4577-AD21-200B6A6D0E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25" y="2180035"/>
            <a:ext cx="3592375" cy="215185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F8F5C0-7BE7-4E37-BE63-8DE723DD6026}"/>
              </a:ext>
            </a:extLst>
          </p:cNvPr>
          <p:cNvSpPr txBox="1"/>
          <p:nvPr/>
        </p:nvSpPr>
        <p:spPr>
          <a:xfrm>
            <a:off x="2359995" y="2737124"/>
            <a:ext cx="285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今日は沢山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　すべるぞ～！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B16954-4CC8-5CC6-57EA-9E36256C3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6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01D774-F48D-3E63-A24D-0C7E35975A82}"/>
              </a:ext>
            </a:extLst>
          </p:cNvPr>
          <p:cNvGrpSpPr/>
          <p:nvPr/>
        </p:nvGrpSpPr>
        <p:grpSpPr>
          <a:xfrm>
            <a:off x="2175437" y="2513463"/>
            <a:ext cx="2646906" cy="364003"/>
            <a:chOff x="2175437" y="2513463"/>
            <a:chExt cx="2646906" cy="364003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C7B156B9-651C-4729-67D0-C45EB5BA3C81}"/>
                </a:ext>
              </a:extLst>
            </p:cNvPr>
            <p:cNvSpPr/>
            <p:nvPr/>
          </p:nvSpPr>
          <p:spPr>
            <a:xfrm>
              <a:off x="2175437" y="2515701"/>
              <a:ext cx="146266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きょう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A7DC2908-B49F-C5AC-CE9C-A2E03DE21924}"/>
                </a:ext>
              </a:extLst>
            </p:cNvPr>
            <p:cNvSpPr/>
            <p:nvPr/>
          </p:nvSpPr>
          <p:spPr>
            <a:xfrm>
              <a:off x="3359683" y="2513463"/>
              <a:ext cx="1462660" cy="361765"/>
            </a:xfrm>
            <a:prstGeom prst="rect">
              <a:avLst/>
            </a:prstGeom>
            <a:noFill/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たくさん</a:t>
              </a:r>
              <a:endParaRPr lang="en-US" altLang="ja-JP" sz="14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">
        <p:fade/>
      </p:transition>
    </mc:Choice>
    <mc:Fallback xmlns="">
      <p:transition spd="med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EFECD29-6774-4BDE-A7BC-9EE5DD96D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529" y="0"/>
            <a:ext cx="8670108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42D80E6-8C1D-4DCB-886C-2EAAF3B9E6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55" y="-4810126"/>
            <a:ext cx="9533343" cy="7858125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BBC31518-4EF1-B4CB-384D-D8EA03B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7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46771 0.54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B7AC6CE-400E-4E2A-BEA8-AA3FD85BA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774" y="-1511167"/>
            <a:ext cx="10048774" cy="8494296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1B28767E-26CE-BF99-1362-AC5C731C9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8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7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0C3BE7-C11E-46CC-86B9-02E89C64E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35"/>
            <a:ext cx="8886825" cy="5717930"/>
          </a:xfrm>
          <a:prstGeom prst="rect">
            <a:avLst/>
          </a:prstGeom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22A08313-0D8C-8669-F0E4-3ECD5A9E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81041"/>
            <a:ext cx="2057400" cy="365125"/>
          </a:xfrm>
        </p:spPr>
        <p:txBody>
          <a:bodyPr/>
          <a:lstStyle/>
          <a:p>
            <a:fld id="{E1D7E502-7D6F-49F2-8D91-33EB17385912}" type="slidenum">
              <a:rPr lang="ja-JP" altLang="en-US" sz="1800" smtClean="0">
                <a:solidFill>
                  <a:schemeClr val="tx1"/>
                </a:solidFill>
              </a:rPr>
              <a:pPr/>
              <a:t>9</a:t>
            </a:fld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11297</TotalTime>
  <Words>4243</Words>
  <Application>Microsoft Office PowerPoint</Application>
  <PresentationFormat>画面に合わせる (4:3)</PresentationFormat>
  <Paragraphs>1126</Paragraphs>
  <Slides>38</Slides>
  <Notes>38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6" baseType="lpstr">
      <vt:lpstr>BIZ UDPゴシック</vt:lpstr>
      <vt:lpstr>Meiryo UI</vt:lpstr>
      <vt:lpstr>ヒラギノ角ゴ Pro W6</vt:lpstr>
      <vt:lpstr>ヒラギノ丸ゴ Pro W4</vt:lpstr>
      <vt:lpstr>Arial</vt:lpstr>
      <vt:lpstr>Calibri</vt:lpstr>
      <vt:lpstr>Symbol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 みのり</dc:creator>
  <cp:lastModifiedBy>久保 有希</cp:lastModifiedBy>
  <cp:revision>84</cp:revision>
  <cp:lastPrinted>2021-02-18T00:54:59Z</cp:lastPrinted>
  <dcterms:created xsi:type="dcterms:W3CDTF">2017-02-17T04:49:29Z</dcterms:created>
  <dcterms:modified xsi:type="dcterms:W3CDTF">2025-03-21T01:08:12Z</dcterms:modified>
</cp:coreProperties>
</file>