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3"/>
  </p:notesMasterIdLst>
  <p:sldIdLst>
    <p:sldId id="390" r:id="rId2"/>
    <p:sldId id="446" r:id="rId3"/>
    <p:sldId id="411" r:id="rId4"/>
    <p:sldId id="450" r:id="rId5"/>
    <p:sldId id="457" r:id="rId6"/>
    <p:sldId id="455" r:id="rId7"/>
    <p:sldId id="379" r:id="rId8"/>
    <p:sldId id="467" r:id="rId9"/>
    <p:sldId id="412" r:id="rId10"/>
    <p:sldId id="408" r:id="rId11"/>
    <p:sldId id="413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22" r:id="rId21"/>
    <p:sldId id="454" r:id="rId22"/>
    <p:sldId id="352" r:id="rId23"/>
    <p:sldId id="295" r:id="rId24"/>
    <p:sldId id="316" r:id="rId25"/>
    <p:sldId id="399" r:id="rId26"/>
    <p:sldId id="383" r:id="rId27"/>
    <p:sldId id="300" r:id="rId28"/>
    <p:sldId id="458" r:id="rId29"/>
    <p:sldId id="441" r:id="rId30"/>
    <p:sldId id="444" r:id="rId31"/>
    <p:sldId id="445" r:id="rId32"/>
    <p:sldId id="453" r:id="rId33"/>
    <p:sldId id="436" r:id="rId34"/>
    <p:sldId id="437" r:id="rId35"/>
    <p:sldId id="438" r:id="rId36"/>
    <p:sldId id="439" r:id="rId37"/>
    <p:sldId id="435" r:id="rId38"/>
    <p:sldId id="460" r:id="rId39"/>
    <p:sldId id="462" r:id="rId40"/>
    <p:sldId id="425" r:id="rId41"/>
    <p:sldId id="426" r:id="rId42"/>
    <p:sldId id="427" r:id="rId43"/>
    <p:sldId id="429" r:id="rId44"/>
    <p:sldId id="389" r:id="rId45"/>
    <p:sldId id="447" r:id="rId46"/>
    <p:sldId id="461" r:id="rId47"/>
    <p:sldId id="463" r:id="rId48"/>
    <p:sldId id="464" r:id="rId49"/>
    <p:sldId id="465" r:id="rId50"/>
    <p:sldId id="410" r:id="rId51"/>
    <p:sldId id="456" r:id="rId52"/>
  </p:sldIdLst>
  <p:sldSz cx="9144000" cy="6858000" type="screen4x3"/>
  <p:notesSz cx="6807200" cy="9939338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6699"/>
    <a:srgbClr val="339966"/>
    <a:srgbClr val="FFFF99"/>
    <a:srgbClr val="006600"/>
    <a:srgbClr val="008000"/>
    <a:srgbClr val="FF99FF"/>
    <a:srgbClr val="003399"/>
    <a:srgbClr val="66CC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テーマ スタイル 1 - アクセント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799B23B-EC83-4686-B30A-512413B5E67A}" styleName="淡色スタイル 3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95" autoAdjust="0"/>
    <p:restoredTop sz="99010" autoAdjust="0"/>
  </p:normalViewPr>
  <p:slideViewPr>
    <p:cSldViewPr snapToGrid="0" snapToObjects="1">
      <p:cViewPr varScale="1">
        <p:scale>
          <a:sx n="85" d="100"/>
          <a:sy n="85" d="100"/>
        </p:scale>
        <p:origin x="8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6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______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jili04\user_data$\m-otsuka\Download\&#20844;&#27665;&#31185;&#25945;&#26448;&#26908;&#35388;\&#22269;&#31435;&#31038;&#20250;&#20445;&#38556;&#12539;&#20154;&#21475;&#21839;&#38988;&#30740;&#31350;&#25152;&#12300;&#31038;&#20250;&#20445;&#38556;&#36027;&#29992;&#32113;&#35336;&#12301;&#37096;&#38272;&#21029;&#25512;&#31227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145206373279487"/>
          <c:y val="0.11026706231454005"/>
          <c:w val="0.833911878036522"/>
          <c:h val="0.61426785672562456"/>
        </c:manualLayout>
      </c:layout>
      <c:lineChart>
        <c:grouping val="standard"/>
        <c:varyColors val="0"/>
        <c:ser>
          <c:idx val="0"/>
          <c:order val="0"/>
          <c:tx>
            <c:strRef>
              <c:f>平均寿命!$C$2</c:f>
              <c:strCache>
                <c:ptCount val="1"/>
                <c:pt idx="0">
                  <c:v>男性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平均寿命!$B$3:$B$5</c:f>
              <c:strCache>
                <c:ptCount val="3"/>
                <c:pt idx="0">
                  <c:v>1950年</c:v>
                </c:pt>
                <c:pt idx="1">
                  <c:v>1975年</c:v>
                </c:pt>
                <c:pt idx="2">
                  <c:v>2019年</c:v>
                </c:pt>
              </c:strCache>
            </c:strRef>
          </c:cat>
          <c:val>
            <c:numRef>
              <c:f>平均寿命!$C$3:$C$5</c:f>
              <c:numCache>
                <c:formatCode>General</c:formatCode>
                <c:ptCount val="3"/>
                <c:pt idx="0" formatCode="0.0_ ">
                  <c:v>58</c:v>
                </c:pt>
                <c:pt idx="1">
                  <c:v>71.7</c:v>
                </c:pt>
                <c:pt idx="2">
                  <c:v>81.400000000000006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80-4B34-8E0A-2D37E3C56655}"/>
            </c:ext>
          </c:extLst>
        </c:ser>
        <c:ser>
          <c:idx val="1"/>
          <c:order val="1"/>
          <c:tx>
            <c:strRef>
              <c:f>平均寿命!$D$2</c:f>
              <c:strCache>
                <c:ptCount val="1"/>
                <c:pt idx="0">
                  <c:v>女性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平均寿命!$B$3:$B$5</c:f>
              <c:strCache>
                <c:ptCount val="3"/>
                <c:pt idx="0">
                  <c:v>1950年</c:v>
                </c:pt>
                <c:pt idx="1">
                  <c:v>1975年</c:v>
                </c:pt>
                <c:pt idx="2">
                  <c:v>2019年</c:v>
                </c:pt>
              </c:strCache>
            </c:strRef>
          </c:cat>
          <c:val>
            <c:numRef>
              <c:f>平均寿命!$D$3:$D$5</c:f>
              <c:numCache>
                <c:formatCode>General</c:formatCode>
                <c:ptCount val="3"/>
                <c:pt idx="0">
                  <c:v>61.5</c:v>
                </c:pt>
                <c:pt idx="1">
                  <c:v>76.900000000000006</c:v>
                </c:pt>
                <c:pt idx="2">
                  <c:v>87.5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80-4B34-8E0A-2D37E3C566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2909400"/>
        <c:axId val="462913336"/>
      </c:lineChart>
      <c:catAx>
        <c:axId val="462909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r>
                  <a:rPr lang="ja-JP" altLang="en-US" sz="140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（歳）</a:t>
                </a:r>
              </a:p>
            </c:rich>
          </c:tx>
          <c:layout>
            <c:manualLayout>
              <c:xMode val="edge"/>
              <c:yMode val="edge"/>
              <c:x val="4.0821388918048387E-2"/>
              <c:y val="1.579420197615577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462913336"/>
        <c:crosses val="autoZero"/>
        <c:auto val="1"/>
        <c:lblAlgn val="ctr"/>
        <c:lblOffset val="100"/>
        <c:noMultiLvlLbl val="0"/>
      </c:catAx>
      <c:valAx>
        <c:axId val="462913336"/>
        <c:scaling>
          <c:orientation val="minMax"/>
          <c:max val="90"/>
          <c:min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462909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2145110764106677"/>
          <c:y val="0.47973006254715672"/>
          <c:w val="0.12989921612541994"/>
          <c:h val="0.140071964298231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2"/>
          <c:order val="0"/>
          <c:tx>
            <c:strRef>
              <c:f>Sheet1!$A$23</c:f>
              <c:strCache>
                <c:ptCount val="1"/>
                <c:pt idx="0">
                  <c:v>0～14歳（年少人口）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433B-449F-9694-86EF6EB078BA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BE3-44B8-A3D0-CD58BF68E4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Sheet1!$B$20:$Z$20</c:f>
              <c:strCache>
                <c:ptCount val="25"/>
                <c:pt idx="0">
                  <c:v>1950年</c:v>
                </c:pt>
                <c:pt idx="1">
                  <c:v>1955年</c:v>
                </c:pt>
                <c:pt idx="2">
                  <c:v>1960年</c:v>
                </c:pt>
                <c:pt idx="3">
                  <c:v>1965年</c:v>
                </c:pt>
                <c:pt idx="4">
                  <c:v>1970年</c:v>
                </c:pt>
                <c:pt idx="5">
                  <c:v>1975年</c:v>
                </c:pt>
                <c:pt idx="6">
                  <c:v>1980年</c:v>
                </c:pt>
                <c:pt idx="7">
                  <c:v>1985年</c:v>
                </c:pt>
                <c:pt idx="8">
                  <c:v>1990年</c:v>
                </c:pt>
                <c:pt idx="9">
                  <c:v>1995年</c:v>
                </c:pt>
                <c:pt idx="10">
                  <c:v>2000年</c:v>
                </c:pt>
                <c:pt idx="11">
                  <c:v>2005年</c:v>
                </c:pt>
                <c:pt idx="12">
                  <c:v>2010年</c:v>
                </c:pt>
                <c:pt idx="13">
                  <c:v>2015年</c:v>
                </c:pt>
                <c:pt idx="14">
                  <c:v>2018年</c:v>
                </c:pt>
                <c:pt idx="15">
                  <c:v>2020年</c:v>
                </c:pt>
                <c:pt idx="16">
                  <c:v>2025年</c:v>
                </c:pt>
                <c:pt idx="17">
                  <c:v>2030年</c:v>
                </c:pt>
                <c:pt idx="18">
                  <c:v>2035年</c:v>
                </c:pt>
                <c:pt idx="19">
                  <c:v>2040年</c:v>
                </c:pt>
                <c:pt idx="20">
                  <c:v>2045年</c:v>
                </c:pt>
                <c:pt idx="21">
                  <c:v>2050年</c:v>
                </c:pt>
                <c:pt idx="22">
                  <c:v>2055年</c:v>
                </c:pt>
                <c:pt idx="23">
                  <c:v>2060年</c:v>
                </c:pt>
                <c:pt idx="24">
                  <c:v>2065年</c:v>
                </c:pt>
              </c:strCache>
            </c:strRef>
          </c:cat>
          <c:val>
            <c:numRef>
              <c:f>Sheet1!$B$23:$Z$23</c:f>
              <c:numCache>
                <c:formatCode>0.0_ </c:formatCode>
                <c:ptCount val="25"/>
                <c:pt idx="0">
                  <c:v>35.413694721825962</c:v>
                </c:pt>
                <c:pt idx="1">
                  <c:v>33.444370419720187</c:v>
                </c:pt>
                <c:pt idx="2">
                  <c:v>30.148462354188759</c:v>
                </c:pt>
                <c:pt idx="3">
                  <c:v>25.735887096774196</c:v>
                </c:pt>
                <c:pt idx="4">
                  <c:v>24.027897200726091</c:v>
                </c:pt>
                <c:pt idx="5">
                  <c:v>24.327464474037001</c:v>
                </c:pt>
                <c:pt idx="6">
                  <c:v>23.514830327378409</c:v>
                </c:pt>
                <c:pt idx="7">
                  <c:v>21.510618957110982</c:v>
                </c:pt>
                <c:pt idx="8">
                  <c:v>18.243024010382868</c:v>
                </c:pt>
                <c:pt idx="9">
                  <c:v>15.953121262855777</c:v>
                </c:pt>
                <c:pt idx="10">
                  <c:v>14.577742699289661</c:v>
                </c:pt>
                <c:pt idx="11">
                  <c:v>13.764927718416089</c:v>
                </c:pt>
                <c:pt idx="12">
                  <c:v>13.221059258676322</c:v>
                </c:pt>
                <c:pt idx="13">
                  <c:v>12.646239554317548</c:v>
                </c:pt>
                <c:pt idx="14">
                  <c:v>12.194543297746145</c:v>
                </c:pt>
                <c:pt idx="15">
                  <c:v>12.025215448451963</c:v>
                </c:pt>
                <c:pt idx="16">
                  <c:v>11.481965072629345</c:v>
                </c:pt>
                <c:pt idx="17">
                  <c:v>11.089657488247145</c:v>
                </c:pt>
                <c:pt idx="18">
                  <c:v>10.814094775212636</c:v>
                </c:pt>
                <c:pt idx="19">
                  <c:v>10.764514965741075</c:v>
                </c:pt>
                <c:pt idx="20">
                  <c:v>10.693478669423042</c:v>
                </c:pt>
                <c:pt idx="21">
                  <c:v>10.566074757186303</c:v>
                </c:pt>
                <c:pt idx="22">
                  <c:v>10.385878489326766</c:v>
                </c:pt>
                <c:pt idx="23">
                  <c:v>10.24232633279483</c:v>
                </c:pt>
                <c:pt idx="24">
                  <c:v>10.195277020890101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3B-449F-9694-86EF6EB078BA}"/>
            </c:ext>
          </c:extLst>
        </c:ser>
        <c:ser>
          <c:idx val="1"/>
          <c:order val="1"/>
          <c:tx>
            <c:strRef>
              <c:f>Sheet1!$A$22</c:f>
              <c:strCache>
                <c:ptCount val="1"/>
                <c:pt idx="0">
                  <c:v>15～64歳（生産年齢人口）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433B-449F-9694-86EF6EB078BA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BE3-44B8-A3D0-CD58BF68E4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Sheet1!$B$20:$Z$20</c:f>
              <c:strCache>
                <c:ptCount val="25"/>
                <c:pt idx="0">
                  <c:v>1950年</c:v>
                </c:pt>
                <c:pt idx="1">
                  <c:v>1955年</c:v>
                </c:pt>
                <c:pt idx="2">
                  <c:v>1960年</c:v>
                </c:pt>
                <c:pt idx="3">
                  <c:v>1965年</c:v>
                </c:pt>
                <c:pt idx="4">
                  <c:v>1970年</c:v>
                </c:pt>
                <c:pt idx="5">
                  <c:v>1975年</c:v>
                </c:pt>
                <c:pt idx="6">
                  <c:v>1980年</c:v>
                </c:pt>
                <c:pt idx="7">
                  <c:v>1985年</c:v>
                </c:pt>
                <c:pt idx="8">
                  <c:v>1990年</c:v>
                </c:pt>
                <c:pt idx="9">
                  <c:v>1995年</c:v>
                </c:pt>
                <c:pt idx="10">
                  <c:v>2000年</c:v>
                </c:pt>
                <c:pt idx="11">
                  <c:v>2005年</c:v>
                </c:pt>
                <c:pt idx="12">
                  <c:v>2010年</c:v>
                </c:pt>
                <c:pt idx="13">
                  <c:v>2015年</c:v>
                </c:pt>
                <c:pt idx="14">
                  <c:v>2018年</c:v>
                </c:pt>
                <c:pt idx="15">
                  <c:v>2020年</c:v>
                </c:pt>
                <c:pt idx="16">
                  <c:v>2025年</c:v>
                </c:pt>
                <c:pt idx="17">
                  <c:v>2030年</c:v>
                </c:pt>
                <c:pt idx="18">
                  <c:v>2035年</c:v>
                </c:pt>
                <c:pt idx="19">
                  <c:v>2040年</c:v>
                </c:pt>
                <c:pt idx="20">
                  <c:v>2045年</c:v>
                </c:pt>
                <c:pt idx="21">
                  <c:v>2050年</c:v>
                </c:pt>
                <c:pt idx="22">
                  <c:v>2055年</c:v>
                </c:pt>
                <c:pt idx="23">
                  <c:v>2060年</c:v>
                </c:pt>
                <c:pt idx="24">
                  <c:v>2065年</c:v>
                </c:pt>
              </c:strCache>
            </c:strRef>
          </c:cat>
          <c:val>
            <c:numRef>
              <c:f>Sheet1!$B$22:$Z$22</c:f>
              <c:numCache>
                <c:formatCode>0.0_ </c:formatCode>
                <c:ptCount val="25"/>
                <c:pt idx="0">
                  <c:v>59.640989063242991</c:v>
                </c:pt>
                <c:pt idx="1">
                  <c:v>61.259160559626913</c:v>
                </c:pt>
                <c:pt idx="2">
                  <c:v>64.125132555673375</c:v>
                </c:pt>
                <c:pt idx="3">
                  <c:v>67.983870967741936</c:v>
                </c:pt>
                <c:pt idx="4">
                  <c:v>68.902264259100036</c:v>
                </c:pt>
                <c:pt idx="5">
                  <c:v>67.754044150504953</c:v>
                </c:pt>
                <c:pt idx="6">
                  <c:v>67.381827506624504</c:v>
                </c:pt>
                <c:pt idx="7">
                  <c:v>68.184447566316834</c:v>
                </c:pt>
                <c:pt idx="8">
                  <c:v>69.678780012978578</c:v>
                </c:pt>
                <c:pt idx="9">
                  <c:v>69.488957984533201</c:v>
                </c:pt>
                <c:pt idx="10">
                  <c:v>68.050513022888708</c:v>
                </c:pt>
                <c:pt idx="11">
                  <c:v>66.066939032055316</c:v>
                </c:pt>
                <c:pt idx="12">
                  <c:v>63.76800188872275</c:v>
                </c:pt>
                <c:pt idx="13">
                  <c:v>60.716275368085945</c:v>
                </c:pt>
                <c:pt idx="14">
                  <c:v>59.667852906287067</c:v>
                </c:pt>
                <c:pt idx="15">
                  <c:v>59.096712416214494</c:v>
                </c:pt>
                <c:pt idx="16">
                  <c:v>58.511506446874492</c:v>
                </c:pt>
                <c:pt idx="17">
                  <c:v>57.71490933512424</c:v>
                </c:pt>
                <c:pt idx="18">
                  <c:v>56.361742752994267</c:v>
                </c:pt>
                <c:pt idx="19">
                  <c:v>53.894698882077172</c:v>
                </c:pt>
                <c:pt idx="20">
                  <c:v>52.471339973689155</c:v>
                </c:pt>
                <c:pt idx="21">
                  <c:v>51.751201805160406</c:v>
                </c:pt>
                <c:pt idx="22">
                  <c:v>51.600985221674875</c:v>
                </c:pt>
                <c:pt idx="23">
                  <c:v>51.620893914916536</c:v>
                </c:pt>
                <c:pt idx="24">
                  <c:v>51.419164396003637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3B-449F-9694-86EF6EB078BA}"/>
            </c:ext>
          </c:extLst>
        </c:ser>
        <c:ser>
          <c:idx val="0"/>
          <c:order val="2"/>
          <c:tx>
            <c:strRef>
              <c:f>Sheet1!$A$21</c:f>
              <c:strCache>
                <c:ptCount val="1"/>
                <c:pt idx="0">
                  <c:v>65歳以上（老年人口）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50" b="0" i="0" u="none" strike="noStrike" kern="1200" baseline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433B-449F-9694-86EF6EB078BA}"/>
                </c:ext>
              </c:extLst>
            </c:dLbl>
            <c:dLbl>
              <c:idx val="1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000" b="1" i="0" u="none" strike="noStrike" kern="1200" baseline="0">
                      <a:solidFill>
                        <a:srgbClr val="FF000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+mn-cs"/>
                    </a:defRPr>
                  </a:pPr>
                  <a:endParaRPr lang="ja-JP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BE3-44B8-A3D0-CD58BF68E4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Sheet1!$B$20:$Z$20</c:f>
              <c:strCache>
                <c:ptCount val="25"/>
                <c:pt idx="0">
                  <c:v>1950年</c:v>
                </c:pt>
                <c:pt idx="1">
                  <c:v>1955年</c:v>
                </c:pt>
                <c:pt idx="2">
                  <c:v>1960年</c:v>
                </c:pt>
                <c:pt idx="3">
                  <c:v>1965年</c:v>
                </c:pt>
                <c:pt idx="4">
                  <c:v>1970年</c:v>
                </c:pt>
                <c:pt idx="5">
                  <c:v>1975年</c:v>
                </c:pt>
                <c:pt idx="6">
                  <c:v>1980年</c:v>
                </c:pt>
                <c:pt idx="7">
                  <c:v>1985年</c:v>
                </c:pt>
                <c:pt idx="8">
                  <c:v>1990年</c:v>
                </c:pt>
                <c:pt idx="9">
                  <c:v>1995年</c:v>
                </c:pt>
                <c:pt idx="10">
                  <c:v>2000年</c:v>
                </c:pt>
                <c:pt idx="11">
                  <c:v>2005年</c:v>
                </c:pt>
                <c:pt idx="12">
                  <c:v>2010年</c:v>
                </c:pt>
                <c:pt idx="13">
                  <c:v>2015年</c:v>
                </c:pt>
                <c:pt idx="14">
                  <c:v>2018年</c:v>
                </c:pt>
                <c:pt idx="15">
                  <c:v>2020年</c:v>
                </c:pt>
                <c:pt idx="16">
                  <c:v>2025年</c:v>
                </c:pt>
                <c:pt idx="17">
                  <c:v>2030年</c:v>
                </c:pt>
                <c:pt idx="18">
                  <c:v>2035年</c:v>
                </c:pt>
                <c:pt idx="19">
                  <c:v>2040年</c:v>
                </c:pt>
                <c:pt idx="20">
                  <c:v>2045年</c:v>
                </c:pt>
                <c:pt idx="21">
                  <c:v>2050年</c:v>
                </c:pt>
                <c:pt idx="22">
                  <c:v>2055年</c:v>
                </c:pt>
                <c:pt idx="23">
                  <c:v>2060年</c:v>
                </c:pt>
                <c:pt idx="24">
                  <c:v>2065年</c:v>
                </c:pt>
              </c:strCache>
            </c:strRef>
          </c:cat>
          <c:val>
            <c:numRef>
              <c:f>Sheet1!$B$21:$Z$21</c:f>
              <c:numCache>
                <c:formatCode>0.0_ </c:formatCode>
                <c:ptCount val="25"/>
                <c:pt idx="0">
                  <c:v>4.9453162149310508</c:v>
                </c:pt>
                <c:pt idx="1">
                  <c:v>5.2964690206528982</c:v>
                </c:pt>
                <c:pt idx="2">
                  <c:v>5.7264050901378578</c:v>
                </c:pt>
                <c:pt idx="3">
                  <c:v>6.280241935483871</c:v>
                </c:pt>
                <c:pt idx="4">
                  <c:v>7.0698385401738797</c:v>
                </c:pt>
                <c:pt idx="5">
                  <c:v>7.9184913754580393</c:v>
                </c:pt>
                <c:pt idx="6">
                  <c:v>9.1033421659970948</c:v>
                </c:pt>
                <c:pt idx="7">
                  <c:v>10.304933476572185</c:v>
                </c:pt>
                <c:pt idx="8">
                  <c:v>12.078195976638547</c:v>
                </c:pt>
                <c:pt idx="9">
                  <c:v>14.557920752611016</c:v>
                </c:pt>
                <c:pt idx="10">
                  <c:v>17.371744277821627</c:v>
                </c:pt>
                <c:pt idx="11">
                  <c:v>20.168133249528598</c:v>
                </c:pt>
                <c:pt idx="12">
                  <c:v>23.01093885260093</c:v>
                </c:pt>
                <c:pt idx="13">
                  <c:v>26.637485077596494</c:v>
                </c:pt>
                <c:pt idx="14">
                  <c:v>28.137603795966786</c:v>
                </c:pt>
                <c:pt idx="15">
                  <c:v>28.878072135333543</c:v>
                </c:pt>
                <c:pt idx="16">
                  <c:v>30.006528480496165</c:v>
                </c:pt>
                <c:pt idx="17">
                  <c:v>31.195433176628612</c:v>
                </c:pt>
                <c:pt idx="18">
                  <c:v>32.824162471793088</c:v>
                </c:pt>
                <c:pt idx="19">
                  <c:v>35.340786152181749</c:v>
                </c:pt>
                <c:pt idx="20">
                  <c:v>36.835181356887801</c:v>
                </c:pt>
                <c:pt idx="21">
                  <c:v>37.682723437653294</c:v>
                </c:pt>
                <c:pt idx="22">
                  <c:v>38.013136288998354</c:v>
                </c:pt>
                <c:pt idx="23">
                  <c:v>38.136779752288632</c:v>
                </c:pt>
                <c:pt idx="24">
                  <c:v>38.385558583106267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3B-449F-9694-86EF6EB078B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469843632"/>
        <c:axId val="469849208"/>
      </c:barChart>
      <c:catAx>
        <c:axId val="46984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469849208"/>
        <c:crosses val="autoZero"/>
        <c:auto val="1"/>
        <c:lblAlgn val="ctr"/>
        <c:lblOffset val="100"/>
        <c:noMultiLvlLbl val="0"/>
      </c:catAx>
      <c:valAx>
        <c:axId val="469849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6984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46318186130348"/>
          <c:y val="9.3996961081944122E-2"/>
          <c:w val="0.76477702937735192"/>
          <c:h val="0.684953856574379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'社会保障給付額の推移　グラフ'!$B$15</c:f>
              <c:strCache>
                <c:ptCount val="1"/>
                <c:pt idx="0">
                  <c:v>年金</c:v>
                </c:pt>
              </c:strCache>
            </c:strRef>
          </c:tx>
          <c:invertIfNegative val="0"/>
          <c:cat>
            <c:strRef>
              <c:f>'社会保障給付額の推移　グラフ'!$A$16:$A$22</c:f>
              <c:strCache>
                <c:ptCount val="7"/>
                <c:pt idx="0">
                  <c:v>1970年度</c:v>
                </c:pt>
                <c:pt idx="1">
                  <c:v>1980年度</c:v>
                </c:pt>
                <c:pt idx="2">
                  <c:v>1990年度</c:v>
                </c:pt>
                <c:pt idx="3">
                  <c:v>2000年度</c:v>
                </c:pt>
                <c:pt idx="4">
                  <c:v>2010年度</c:v>
                </c:pt>
                <c:pt idx="5">
                  <c:v>2018年度</c:v>
                </c:pt>
                <c:pt idx="6">
                  <c:v>2040年度</c:v>
                </c:pt>
              </c:strCache>
            </c:strRef>
          </c:cat>
          <c:val>
            <c:numRef>
              <c:f>'社会保障給付額の推移　グラフ'!$B$16:$B$22</c:f>
              <c:numCache>
                <c:formatCode>0.0</c:formatCode>
                <c:ptCount val="7"/>
                <c:pt idx="0">
                  <c:v>0.856151</c:v>
                </c:pt>
                <c:pt idx="1">
                  <c:v>10.332956930608681</c:v>
                </c:pt>
                <c:pt idx="2">
                  <c:v>23.777164112663346</c:v>
                </c:pt>
                <c:pt idx="3">
                  <c:v>40.536704064999995</c:v>
                </c:pt>
                <c:pt idx="4">
                  <c:v>52.228625878999999</c:v>
                </c:pt>
                <c:pt idx="5">
                  <c:v>56.7</c:v>
                </c:pt>
                <c:pt idx="6">
                  <c:v>73.2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E3-4D33-88DD-4B17253FE3F4}"/>
            </c:ext>
          </c:extLst>
        </c:ser>
        <c:ser>
          <c:idx val="1"/>
          <c:order val="1"/>
          <c:tx>
            <c:strRef>
              <c:f>'社会保障給付額の推移　グラフ'!$C$15</c:f>
              <c:strCache>
                <c:ptCount val="1"/>
                <c:pt idx="0">
                  <c:v>医療</c:v>
                </c:pt>
              </c:strCache>
            </c:strRef>
          </c:tx>
          <c:invertIfNegative val="0"/>
          <c:cat>
            <c:strRef>
              <c:f>'社会保障給付額の推移　グラフ'!$A$16:$A$22</c:f>
              <c:strCache>
                <c:ptCount val="7"/>
                <c:pt idx="0">
                  <c:v>1970年度</c:v>
                </c:pt>
                <c:pt idx="1">
                  <c:v>1980年度</c:v>
                </c:pt>
                <c:pt idx="2">
                  <c:v>1990年度</c:v>
                </c:pt>
                <c:pt idx="3">
                  <c:v>2000年度</c:v>
                </c:pt>
                <c:pt idx="4">
                  <c:v>2010年度</c:v>
                </c:pt>
                <c:pt idx="5">
                  <c:v>2018年度</c:v>
                </c:pt>
                <c:pt idx="6">
                  <c:v>2040年度</c:v>
                </c:pt>
              </c:strCache>
            </c:strRef>
          </c:cat>
          <c:val>
            <c:numRef>
              <c:f>'社会保障給付額の推移　グラフ'!$C$16:$C$22</c:f>
              <c:numCache>
                <c:formatCode>0.0</c:formatCode>
                <c:ptCount val="7"/>
                <c:pt idx="0">
                  <c:v>2.0758080000000003</c:v>
                </c:pt>
                <c:pt idx="1">
                  <c:v>10.759796164999999</c:v>
                </c:pt>
                <c:pt idx="2">
                  <c:v>18.625404303</c:v>
                </c:pt>
                <c:pt idx="3">
                  <c:v>26.604862368000003</c:v>
                </c:pt>
                <c:pt idx="4">
                  <c:v>33.643949550000002</c:v>
                </c:pt>
                <c:pt idx="5">
                  <c:v>39.200000000000003</c:v>
                </c:pt>
                <c:pt idx="6">
                  <c:v>68.3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8E3-4D33-88DD-4B17253FE3F4}"/>
            </c:ext>
          </c:extLst>
        </c:ser>
        <c:ser>
          <c:idx val="2"/>
          <c:order val="2"/>
          <c:tx>
            <c:strRef>
              <c:f>'社会保障給付額の推移　グラフ'!$D$15</c:f>
              <c:strCache>
                <c:ptCount val="1"/>
                <c:pt idx="0">
                  <c:v>介護</c:v>
                </c:pt>
              </c:strCache>
            </c:strRef>
          </c:tx>
          <c:invertIfNegative val="0"/>
          <c:cat>
            <c:strRef>
              <c:f>'社会保障給付額の推移　グラフ'!$A$16:$A$22</c:f>
              <c:strCache>
                <c:ptCount val="7"/>
                <c:pt idx="0">
                  <c:v>1970年度</c:v>
                </c:pt>
                <c:pt idx="1">
                  <c:v>1980年度</c:v>
                </c:pt>
                <c:pt idx="2">
                  <c:v>1990年度</c:v>
                </c:pt>
                <c:pt idx="3">
                  <c:v>2000年度</c:v>
                </c:pt>
                <c:pt idx="4">
                  <c:v>2010年度</c:v>
                </c:pt>
                <c:pt idx="5">
                  <c:v>2018年度</c:v>
                </c:pt>
                <c:pt idx="6">
                  <c:v>2040年度</c:v>
                </c:pt>
              </c:strCache>
            </c:strRef>
          </c:cat>
          <c:val>
            <c:numRef>
              <c:f>'社会保障給付額の推移　グラフ'!$D$16:$D$22</c:f>
              <c:numCache>
                <c:formatCode>0.0</c:formatCode>
                <c:ptCount val="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3.2806204109999997</c:v>
                </c:pt>
                <c:pt idx="4">
                  <c:v>7.5081858060000002</c:v>
                </c:pt>
                <c:pt idx="5">
                  <c:v>10.7</c:v>
                </c:pt>
                <c:pt idx="6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E3-4D33-88DD-4B17253FE3F4}"/>
            </c:ext>
          </c:extLst>
        </c:ser>
        <c:ser>
          <c:idx val="3"/>
          <c:order val="3"/>
          <c:tx>
            <c:strRef>
              <c:f>'社会保障給付額の推移　グラフ'!$E$15</c:f>
              <c:strCache>
                <c:ptCount val="1"/>
                <c:pt idx="0">
                  <c:v>その他</c:v>
                </c:pt>
              </c:strCache>
            </c:strRef>
          </c:tx>
          <c:invertIfNegative val="0"/>
          <c:cat>
            <c:strRef>
              <c:f>'社会保障給付額の推移　グラフ'!$A$16:$A$22</c:f>
              <c:strCache>
                <c:ptCount val="7"/>
                <c:pt idx="0">
                  <c:v>1970年度</c:v>
                </c:pt>
                <c:pt idx="1">
                  <c:v>1980年度</c:v>
                </c:pt>
                <c:pt idx="2">
                  <c:v>1990年度</c:v>
                </c:pt>
                <c:pt idx="3">
                  <c:v>2000年度</c:v>
                </c:pt>
                <c:pt idx="4">
                  <c:v>2010年度</c:v>
                </c:pt>
                <c:pt idx="5">
                  <c:v>2018年度</c:v>
                </c:pt>
                <c:pt idx="6">
                  <c:v>2040年度</c:v>
                </c:pt>
              </c:strCache>
            </c:strRef>
          </c:cat>
          <c:val>
            <c:numRef>
              <c:f>'社会保障給付額の推移　グラフ'!$E$16:$E$22</c:f>
              <c:numCache>
                <c:formatCode>0.0</c:formatCode>
                <c:ptCount val="7"/>
                <c:pt idx="0">
                  <c:v>0.59195099999999945</c:v>
                </c:pt>
                <c:pt idx="1">
                  <c:v>3.6808070139999995</c:v>
                </c:pt>
                <c:pt idx="2">
                  <c:v>5.0127633793366551</c:v>
                </c:pt>
                <c:pt idx="3">
                  <c:v>7.9763304650000002</c:v>
                </c:pt>
                <c:pt idx="4">
                  <c:v>11.983886628591991</c:v>
                </c:pt>
                <c:pt idx="5">
                  <c:v>14.6</c:v>
                </c:pt>
                <c:pt idx="6">
                  <c:v>22.5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E3-4D33-88DD-4B17253FE3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9257472"/>
        <c:axId val="49259264"/>
      </c:barChart>
      <c:catAx>
        <c:axId val="492574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49259264"/>
        <c:crosses val="autoZero"/>
        <c:auto val="1"/>
        <c:lblAlgn val="ctr"/>
        <c:lblOffset val="100"/>
        <c:noMultiLvlLbl val="0"/>
      </c:catAx>
      <c:valAx>
        <c:axId val="49259264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defRPr>
                </a:pPr>
                <a:r>
                  <a:rPr lang="en-US" altLang="ja-JP" sz="1400" b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(</a:t>
                </a:r>
                <a:r>
                  <a:rPr lang="ja-JP" altLang="en-US" sz="1400" b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兆円</a:t>
                </a:r>
                <a:r>
                  <a:rPr lang="en-US" altLang="ja-JP" sz="1400" b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)</a:t>
                </a:r>
                <a:endParaRPr lang="ja-JP" altLang="en-US" sz="1400" b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c:rich>
          </c:tx>
          <c:layout>
            <c:manualLayout>
              <c:xMode val="edge"/>
              <c:yMode val="edge"/>
              <c:x val="1.628028963307409E-2"/>
              <c:y val="8.678350690034713E-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pPr>
            <a:endParaRPr lang="ja-JP"/>
          </a:p>
        </c:txPr>
        <c:crossAx val="492574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/>
      </a:pPr>
      <a:endParaRPr lang="ja-JP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0309702080911"/>
          <c:y val="9.7494713144129747E-2"/>
          <c:w val="0.86676191251821599"/>
          <c:h val="0.7653712758676141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'Sheet1 (2)'!$C$3:$C$7</c:f>
              <c:strCache>
                <c:ptCount val="5"/>
                <c:pt idx="0">
                  <c:v>1963年</c:v>
                </c:pt>
                <c:pt idx="1">
                  <c:v>1981年</c:v>
                </c:pt>
                <c:pt idx="2">
                  <c:v>1998年</c:v>
                </c:pt>
                <c:pt idx="3">
                  <c:v>2012年</c:v>
                </c:pt>
                <c:pt idx="4">
                  <c:v>2020年</c:v>
                </c:pt>
              </c:strCache>
            </c:strRef>
          </c:cat>
          <c:val>
            <c:numRef>
              <c:f>'Sheet1 (2)'!$D$3:$D$7</c:f>
              <c:numCache>
                <c:formatCode>#,##0_ </c:formatCode>
                <c:ptCount val="5"/>
                <c:pt idx="0">
                  <c:v>153</c:v>
                </c:pt>
                <c:pt idx="1">
                  <c:v>1100</c:v>
                </c:pt>
                <c:pt idx="2">
                  <c:v>11000</c:v>
                </c:pt>
                <c:pt idx="3">
                  <c:v>53000</c:v>
                </c:pt>
                <c:pt idx="4">
                  <c:v>82000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7F-4B61-9D82-F222B086A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7162560"/>
        <c:axId val="268157128"/>
      </c:barChart>
      <c:catAx>
        <c:axId val="3571625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r>
                  <a:rPr lang="ja-JP" altLang="en-US" sz="1400"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（人）</a:t>
                </a:r>
              </a:p>
            </c:rich>
          </c:tx>
          <c:layout>
            <c:manualLayout>
              <c:xMode val="edge"/>
              <c:yMode val="edge"/>
              <c:x val="1.0526717067837101E-3"/>
              <c:y val="1.5553093608661958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268157128"/>
        <c:crosses val="autoZero"/>
        <c:auto val="1"/>
        <c:lblAlgn val="ctr"/>
        <c:lblOffset val="100"/>
        <c:noMultiLvlLbl val="0"/>
      </c:catAx>
      <c:valAx>
        <c:axId val="268157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35716256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6"/>
            </a:solidFill>
            <a:ln w="19050" cmpd="thickThin">
              <a:solidFill>
                <a:schemeClr val="accent6"/>
              </a:solidFill>
            </a:ln>
            <a:effectLst/>
          </c:spPr>
          <c:invertIfNegative val="0"/>
          <c:cat>
            <c:strRef>
              <c:f>Sheet2!$B$2:$B$10</c:f>
              <c:strCache>
                <c:ptCount val="9"/>
                <c:pt idx="0">
                  <c:v>脳血管疾患</c:v>
                </c:pt>
                <c:pt idx="1">
                  <c:v>結核</c:v>
                </c:pt>
                <c:pt idx="2">
                  <c:v>骨折</c:v>
                </c:pt>
                <c:pt idx="3">
                  <c:v>高血圧性疾患</c:v>
                </c:pt>
                <c:pt idx="4">
                  <c:v>糖尿病</c:v>
                </c:pt>
                <c:pt idx="5">
                  <c:v>肺炎</c:v>
                </c:pt>
                <c:pt idx="6">
                  <c:v>肝疾患</c:v>
                </c:pt>
                <c:pt idx="7">
                  <c:v>心疾患</c:v>
                </c:pt>
                <c:pt idx="8">
                  <c:v>悪性新生物</c:v>
                </c:pt>
              </c:strCache>
            </c:strRef>
          </c:cat>
          <c:val>
            <c:numRef>
              <c:f>Sheet2!$C$2:$C$10</c:f>
              <c:numCache>
                <c:formatCode>General</c:formatCode>
                <c:ptCount val="9"/>
                <c:pt idx="0">
                  <c:v>78.2</c:v>
                </c:pt>
                <c:pt idx="1">
                  <c:v>54.1</c:v>
                </c:pt>
                <c:pt idx="2">
                  <c:v>37.200000000000003</c:v>
                </c:pt>
                <c:pt idx="3">
                  <c:v>33.700000000000003</c:v>
                </c:pt>
                <c:pt idx="4">
                  <c:v>33.299999999999997</c:v>
                </c:pt>
                <c:pt idx="5">
                  <c:v>27.3</c:v>
                </c:pt>
                <c:pt idx="6">
                  <c:v>22.9</c:v>
                </c:pt>
                <c:pt idx="7">
                  <c:v>19.3</c:v>
                </c:pt>
                <c:pt idx="8">
                  <c:v>17.100000000000001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AE-4A0B-B41E-CC1489DB8A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5536240"/>
        <c:axId val="745534600"/>
      </c:barChart>
      <c:catAx>
        <c:axId val="74553624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45534600"/>
        <c:crosses val="autoZero"/>
        <c:auto val="1"/>
        <c:lblAlgn val="ctr"/>
        <c:lblOffset val="100"/>
        <c:noMultiLvlLbl val="0"/>
      </c:catAx>
      <c:valAx>
        <c:axId val="7455346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rgbClr val="003399"/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r>
                  <a:rPr lang="ja-JP" altLang="en-US" sz="14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（日数）</a:t>
                </a:r>
                <a:endParaRPr lang="ja-JP" altLang="en-US" sz="14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c:rich>
          </c:tx>
          <c:layout>
            <c:manualLayout>
              <c:xMode val="edge"/>
              <c:yMode val="edge"/>
              <c:x val="6.6155207856154655E-2"/>
              <c:y val="0.8615521344835369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745536240"/>
        <c:crosses val="max"/>
        <c:crossBetween val="between"/>
      </c:valAx>
      <c:spPr>
        <a:solidFill>
          <a:schemeClr val="bg1"/>
        </a:solidFill>
        <a:ln>
          <a:solidFill>
            <a:srgbClr val="003399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746298310251711E-2"/>
          <c:y val="0.11682624857699042"/>
          <c:w val="0.92215614195074769"/>
          <c:h val="0.6812235643096176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solidFill>
                <a:schemeClr val="accent6"/>
              </a:solidFill>
            </a:ln>
            <a:effectLst/>
          </c:spPr>
          <c:invertIfNegative val="0"/>
          <c:cat>
            <c:strRef>
              <c:f>Sheet3!$B$2:$B$7</c:f>
              <c:strCache>
                <c:ptCount val="6"/>
                <c:pt idx="0">
                  <c:v>40～64歳</c:v>
                </c:pt>
                <c:pt idx="1">
                  <c:v>60～69歳</c:v>
                </c:pt>
                <c:pt idx="2">
                  <c:v>70～74歳</c:v>
                </c:pt>
                <c:pt idx="3">
                  <c:v>75～79歳</c:v>
                </c:pt>
                <c:pt idx="4">
                  <c:v>80～84歳</c:v>
                </c:pt>
                <c:pt idx="5">
                  <c:v>85歳以上</c:v>
                </c:pt>
              </c:strCache>
            </c:strRef>
          </c:cat>
          <c:val>
            <c:numRef>
              <c:f>Sheet3!$C$2:$C$7</c:f>
              <c:numCache>
                <c:formatCode>General</c:formatCode>
                <c:ptCount val="6"/>
                <c:pt idx="0">
                  <c:v>0.4</c:v>
                </c:pt>
                <c:pt idx="1">
                  <c:v>2.9</c:v>
                </c:pt>
                <c:pt idx="2">
                  <c:v>5.7</c:v>
                </c:pt>
                <c:pt idx="3">
                  <c:v>12.8</c:v>
                </c:pt>
                <c:pt idx="4">
                  <c:v>27.8</c:v>
                </c:pt>
                <c:pt idx="5" formatCode="0.0_ 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3B-43AA-B6E5-B401610846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7017936"/>
        <c:axId val="507009736"/>
      </c:barChart>
      <c:catAx>
        <c:axId val="5070179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+mn-cs"/>
                  </a:defRPr>
                </a:pPr>
                <a:r>
                  <a:rPr lang="ja-JP" altLang="en-US" sz="1400" dirty="0" smtClean="0"/>
                  <a:t>（％）</a:t>
                </a:r>
                <a:endParaRPr lang="ja-JP" altLang="en-US" sz="1400" dirty="0"/>
              </a:p>
            </c:rich>
          </c:tx>
          <c:layout>
            <c:manualLayout>
              <c:xMode val="edge"/>
              <c:yMode val="edge"/>
              <c:x val="3.8532741422490089E-4"/>
              <c:y val="2.1212086493985604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507009736"/>
        <c:crosses val="autoZero"/>
        <c:auto val="1"/>
        <c:lblAlgn val="ctr"/>
        <c:lblOffset val="100"/>
        <c:noMultiLvlLbl val="0"/>
      </c:catAx>
      <c:valAx>
        <c:axId val="507009736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rgbClr val="003366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ja-JP"/>
          </a:p>
        </c:txPr>
        <c:crossAx val="507017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solidFill>
            <a:schemeClr val="tx1"/>
          </a:solidFill>
          <a:latin typeface="Meiryo UI" panose="020B0604030504040204" pitchFamily="50" charset="-128"/>
          <a:ea typeface="Meiryo UI" panose="020B0604030504040204" pitchFamily="50" charset="-128"/>
        </a:defRPr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0.80886</cdr:x>
      <cdr:y>0.0894</cdr:y>
    </cdr:from>
    <cdr:to>
      <cdr:x>1</cdr:x>
      <cdr:y>0.16055</cdr:y>
    </cdr:to>
    <cdr:sp macro="" textlink="">
      <cdr:nvSpPr>
        <cdr:cNvPr id="2" name="テキスト ボックス 16"/>
        <cdr:cNvSpPr txBox="1"/>
      </cdr:nvSpPr>
      <cdr:spPr>
        <a:xfrm xmlns:a="http://schemas.openxmlformats.org/drawingml/2006/main">
          <a:off x="7174822" y="464005"/>
          <a:ext cx="1695467" cy="36929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80,450</a:t>
          </a:r>
          <a:r>
            <a:rPr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人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0.48153</cdr:x>
      <cdr:y>0.69025</cdr:y>
    </cdr:from>
    <cdr:to>
      <cdr:x>0.67266</cdr:x>
      <cdr:y>0.76141</cdr:y>
    </cdr:to>
    <cdr:sp macro="" textlink="">
      <cdr:nvSpPr>
        <cdr:cNvPr id="3" name="テキスト ボックス 16"/>
        <cdr:cNvSpPr txBox="1"/>
      </cdr:nvSpPr>
      <cdr:spPr>
        <a:xfrm xmlns:a="http://schemas.openxmlformats.org/drawingml/2006/main">
          <a:off x="4271288" y="3582669"/>
          <a:ext cx="1695379" cy="36934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10,158</a:t>
          </a:r>
          <a:r>
            <a:rPr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人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0.30022</cdr:x>
      <cdr:y>0.68181</cdr:y>
    </cdr:from>
    <cdr:to>
      <cdr:x>0.44902</cdr:x>
      <cdr:y>0.75297</cdr:y>
    </cdr:to>
    <cdr:sp macro="" textlink="">
      <cdr:nvSpPr>
        <cdr:cNvPr id="4" name="テキスト ボックス 16"/>
        <cdr:cNvSpPr txBox="1"/>
      </cdr:nvSpPr>
      <cdr:spPr>
        <a:xfrm xmlns:a="http://schemas.openxmlformats.org/drawingml/2006/main">
          <a:off x="2663064" y="3538841"/>
          <a:ext cx="1319859" cy="369347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ja-JP" altLang="en-US" b="1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rPr>
            <a:t>千人</a:t>
          </a:r>
          <a:r>
            <a:rPr lang="ja-JP" altLang="en-US" b="1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rPr>
            <a:t>超</a:t>
          </a:r>
          <a:r>
            <a:rPr lang="ja-JP" altLang="en-US" b="1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rPr>
            <a:t>え</a:t>
          </a:r>
          <a:endParaRPr kumimoji="1" lang="ja-JP" altLang="en-US" b="1" dirty="0">
            <a:solidFill>
              <a:schemeClr val="bg1"/>
            </a:solidFill>
            <a:latin typeface="HGP創英角ｺﾞｼｯｸUB" panose="020B0900000000000000" pitchFamily="50" charset="-128"/>
            <a:ea typeface="HGP創英角ｺﾞｼｯｸUB" panose="020B0900000000000000" pitchFamily="50" charset="-128"/>
            <a:cs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0.15158</cdr:x>
      <cdr:y>0.7826</cdr:y>
    </cdr:from>
    <cdr:to>
      <cdr:x>0.34272</cdr:x>
      <cdr:y>0.85375</cdr:y>
    </cdr:to>
    <cdr:sp macro="" textlink="">
      <cdr:nvSpPr>
        <cdr:cNvPr id="5" name="テキスト ボックス 16"/>
        <cdr:cNvSpPr txBox="1"/>
      </cdr:nvSpPr>
      <cdr:spPr>
        <a:xfrm xmlns:a="http://schemas.openxmlformats.org/drawingml/2006/main">
          <a:off x="1344567" y="4061970"/>
          <a:ext cx="1695467" cy="36929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ja-JP"/>
          </a:defPPr>
          <a:lvl1pPr marL="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153</a:t>
          </a:r>
          <a:r>
            <a:rPr lang="ja-JP" altLang="en-US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人</a:t>
          </a:r>
          <a:endParaRPr kumimoji="1" lang="ja-JP" altLang="en-US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0.31595</cdr:x>
      <cdr:y>0.76126</cdr:y>
    </cdr:from>
    <cdr:to>
      <cdr:x>0.50709</cdr:x>
      <cdr:y>0.83242</cdr:y>
    </cdr:to>
    <cdr:sp macro="" textlink="">
      <cdr:nvSpPr>
        <cdr:cNvPr id="7" name="テキスト ボックス 16"/>
        <cdr:cNvSpPr txBox="1"/>
      </cdr:nvSpPr>
      <cdr:spPr>
        <a:xfrm xmlns:a="http://schemas.openxmlformats.org/drawingml/2006/main">
          <a:off x="2802558" y="3951235"/>
          <a:ext cx="1695467" cy="36933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1,082</a:t>
          </a:r>
          <a:r>
            <a:rPr lang="ja-JP" altLang="en-US" sz="18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rPr>
            <a:t>人</a:t>
          </a:r>
          <a:endParaRPr kumimoji="1" lang="ja-JP" altLang="en-US" sz="1800" dirty="0">
            <a:latin typeface="Meiryo UI" panose="020B0604030504040204" pitchFamily="50" charset="-128"/>
            <a:ea typeface="Meiryo UI" panose="020B0604030504040204" pitchFamily="50" charset="-128"/>
            <a:cs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0.47493</cdr:x>
      <cdr:y>0.60563</cdr:y>
    </cdr:from>
    <cdr:to>
      <cdr:x>0.62372</cdr:x>
      <cdr:y>0.67678</cdr:y>
    </cdr:to>
    <cdr:sp macro="" textlink="">
      <cdr:nvSpPr>
        <cdr:cNvPr id="8" name="テキスト ボックス 16"/>
        <cdr:cNvSpPr txBox="1"/>
      </cdr:nvSpPr>
      <cdr:spPr>
        <a:xfrm xmlns:a="http://schemas.openxmlformats.org/drawingml/2006/main">
          <a:off x="4212732" y="3143414"/>
          <a:ext cx="1319859" cy="369332"/>
        </a:xfrm>
        <a:prstGeom xmlns:a="http://schemas.openxmlformats.org/drawingml/2006/main" prst="rect">
          <a:avLst/>
        </a:prstGeom>
        <a:solidFill xmlns:a="http://schemas.openxmlformats.org/drawingml/2006/main">
          <a:srgbClr val="C00000"/>
        </a:solidFill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ja-JP" sz="1800" b="1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rPr>
            <a:t>1</a:t>
          </a:r>
          <a:r>
            <a:rPr lang="ja-JP" altLang="en-US" sz="1800" b="1" dirty="0" smtClean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rPr>
            <a:t>万人越え</a:t>
          </a:r>
          <a:endParaRPr kumimoji="1" lang="ja-JP" altLang="en-US" sz="1800" b="1" dirty="0">
            <a:solidFill>
              <a:schemeClr val="bg1"/>
            </a:solidFill>
            <a:latin typeface="HGP創英角ｺﾞｼｯｸUB" panose="020B0900000000000000" pitchFamily="50" charset="-128"/>
            <a:ea typeface="HGP創英角ｺﾞｼｯｸUB" panose="020B0900000000000000" pitchFamily="50" charset="-128"/>
            <a:cs typeface="Meiryo UI" panose="020B0604030504040204" pitchFamily="50" charset="-128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0.39369</cdr:x>
      <cdr:y>0.48934</cdr:y>
    </cdr:from>
    <cdr:to>
      <cdr:x>0.5</cdr:x>
      <cdr:y>0.55526</cdr:y>
    </cdr:to>
    <cdr:sp macro="" textlink="">
      <cdr:nvSpPr>
        <cdr:cNvPr id="2" name="テキスト ボックス 2"/>
        <cdr:cNvSpPr txBox="1"/>
      </cdr:nvSpPr>
      <cdr:spPr>
        <a:xfrm xmlns:a="http://schemas.openxmlformats.org/drawingml/2006/main">
          <a:off x="3420465" y="2781628"/>
          <a:ext cx="923645" cy="3747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27.</a:t>
          </a:r>
          <a:r>
            <a: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3</a:t>
          </a:r>
          <a:r>
            <a:rPr kumimoji="1" lang="ja-JP" altLang="en-US" sz="1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日</a:t>
          </a:r>
          <a:endParaRPr kumimoji="1" lang="ja-JP" altLang="en-US" sz="18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0.44684</cdr:x>
      <cdr:y>0.40154</cdr:y>
    </cdr:from>
    <cdr:to>
      <cdr:x>0.55315</cdr:x>
      <cdr:y>0.46746</cdr:y>
    </cdr:to>
    <cdr:sp macro="" textlink="">
      <cdr:nvSpPr>
        <cdr:cNvPr id="3" name="テキスト ボックス 2"/>
        <cdr:cNvSpPr txBox="1"/>
      </cdr:nvSpPr>
      <cdr:spPr>
        <a:xfrm xmlns:a="http://schemas.openxmlformats.org/drawingml/2006/main">
          <a:off x="3882287" y="2282545"/>
          <a:ext cx="923645" cy="37471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33.</a:t>
          </a:r>
          <a:r>
            <a: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3</a:t>
          </a:r>
          <a:r>
            <a:rPr kumimoji="1" lang="ja-JP" altLang="en-US" sz="1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日</a:t>
          </a:r>
          <a:endParaRPr kumimoji="1" lang="ja-JP" altLang="en-US" sz="18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0.44684</cdr:x>
      <cdr:y>0.30201</cdr:y>
    </cdr:from>
    <cdr:to>
      <cdr:x>0.55315</cdr:x>
      <cdr:y>0.36793</cdr:y>
    </cdr:to>
    <cdr:sp macro="" textlink="">
      <cdr:nvSpPr>
        <cdr:cNvPr id="4" name="テキスト ボックス 2"/>
        <cdr:cNvSpPr txBox="1"/>
      </cdr:nvSpPr>
      <cdr:spPr>
        <a:xfrm xmlns:a="http://schemas.openxmlformats.org/drawingml/2006/main">
          <a:off x="3882287" y="1716779"/>
          <a:ext cx="923645" cy="3747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33.</a:t>
          </a:r>
          <a:r>
            <a: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7</a:t>
          </a:r>
          <a:r>
            <a:rPr kumimoji="1" lang="ja-JP" altLang="en-US" sz="1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日</a:t>
          </a:r>
          <a:endParaRPr kumimoji="1" lang="ja-JP" altLang="en-US" sz="18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0.4635</cdr:x>
      <cdr:y>0.22415</cdr:y>
    </cdr:from>
    <cdr:to>
      <cdr:x>0.56981</cdr:x>
      <cdr:y>0.29007</cdr:y>
    </cdr:to>
    <cdr:sp macro="" textlink="">
      <cdr:nvSpPr>
        <cdr:cNvPr id="5" name="テキスト ボックス 2"/>
        <cdr:cNvSpPr txBox="1"/>
      </cdr:nvSpPr>
      <cdr:spPr>
        <a:xfrm xmlns:a="http://schemas.openxmlformats.org/drawingml/2006/main">
          <a:off x="4026949" y="1274188"/>
          <a:ext cx="923645" cy="3747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37.</a:t>
          </a:r>
          <a:r>
            <a:rPr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2</a:t>
          </a:r>
          <a:r>
            <a:rPr kumimoji="1" lang="ja-JP" altLang="en-US" sz="1800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日</a:t>
          </a:r>
          <a:endParaRPr kumimoji="1" lang="ja-JP" altLang="en-US" sz="1800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0.79362</cdr:x>
      <cdr:y>0.04061</cdr:y>
    </cdr:from>
    <cdr:to>
      <cdr:x>0.89993</cdr:x>
      <cdr:y>0.10652</cdr:y>
    </cdr:to>
    <cdr:sp macro="" textlink="">
      <cdr:nvSpPr>
        <cdr:cNvPr id="6" name="テキスト ボックス 2"/>
        <cdr:cNvSpPr txBox="1"/>
      </cdr:nvSpPr>
      <cdr:spPr>
        <a:xfrm xmlns:a="http://schemas.openxmlformats.org/drawingml/2006/main">
          <a:off x="6895154" y="230833"/>
          <a:ext cx="923645" cy="3746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800" dirty="0" smtClean="0">
              <a:latin typeface="Meiryo UI" panose="020B0604030504040204" pitchFamily="50" charset="-128"/>
              <a:ea typeface="Meiryo UI" panose="020B0604030504040204" pitchFamily="50" charset="-128"/>
            </a:rPr>
            <a:t>78.</a:t>
          </a:r>
          <a:r>
            <a:rPr lang="en-US" altLang="ja-JP" sz="1800" dirty="0">
              <a:latin typeface="Meiryo UI" panose="020B0604030504040204" pitchFamily="50" charset="-128"/>
              <a:ea typeface="Meiryo UI" panose="020B0604030504040204" pitchFamily="50" charset="-128"/>
            </a:rPr>
            <a:t>2</a:t>
          </a:r>
          <a:r>
            <a:rPr kumimoji="1" lang="ja-JP" altLang="en-US" sz="1800" dirty="0" smtClean="0">
              <a:latin typeface="Meiryo UI" panose="020B0604030504040204" pitchFamily="50" charset="-128"/>
              <a:ea typeface="Meiryo UI" panose="020B0604030504040204" pitchFamily="50" charset="-128"/>
            </a:rPr>
            <a:t>日</a:t>
          </a:r>
          <a:endParaRPr kumimoji="1" lang="ja-JP" altLang="en-US" sz="1800" dirty="0">
            <a:latin typeface="Meiryo UI" panose="020B0604030504040204" pitchFamily="50" charset="-128"/>
            <a:ea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0.79018</cdr:x>
      <cdr:y>0.48697</cdr:y>
    </cdr:from>
    <cdr:to>
      <cdr:x>0.96981</cdr:x>
      <cdr:y>0.86779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6865225" y="2728530"/>
          <a:ext cx="1560711" cy="2133785"/>
        </a:xfrm>
        <a:prstGeom xmlns:a="http://schemas.openxmlformats.org/drawingml/2006/main" prst="rect">
          <a:avLst/>
        </a:prstGeom>
      </cdr:spPr>
    </cdr:pic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0.54218</cdr:x>
      <cdr:y>0.55407</cdr:y>
    </cdr:from>
    <cdr:to>
      <cdr:x>0.65304</cdr:x>
      <cdr:y>0.63101</cdr:y>
    </cdr:to>
    <cdr:sp macro="" textlink="">
      <cdr:nvSpPr>
        <cdr:cNvPr id="2" name="テキスト ボックス 1"/>
        <cdr:cNvSpPr txBox="1"/>
      </cdr:nvSpPr>
      <cdr:spPr>
        <a:xfrm xmlns:a="http://schemas.openxmlformats.org/drawingml/2006/main">
          <a:off x="4705180" y="2659838"/>
          <a:ext cx="962080" cy="36935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12.8</a:t>
          </a:r>
          <a:r>
            <a:rPr lang="ja-JP" altLang="en-US" sz="1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％</a:t>
          </a:r>
          <a:endParaRPr kumimoji="1" lang="ja-JP" altLang="en-US" sz="1800" b="1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cdr:txBody>
    </cdr:sp>
  </cdr:relSizeAnchor>
  <cdr:relSizeAnchor xmlns:cdr="http://schemas.openxmlformats.org/drawingml/2006/chartDrawing">
    <cdr:from>
      <cdr:x>0.70718</cdr:x>
      <cdr:y>0.3899</cdr:y>
    </cdr:from>
    <cdr:to>
      <cdr:x>0.81804</cdr:x>
      <cdr:y>0.46683</cdr:y>
    </cdr:to>
    <cdr:sp macro="" textlink="">
      <cdr:nvSpPr>
        <cdr:cNvPr id="3" name="テキスト ボックス 1"/>
        <cdr:cNvSpPr txBox="1"/>
      </cdr:nvSpPr>
      <cdr:spPr>
        <a:xfrm xmlns:a="http://schemas.openxmlformats.org/drawingml/2006/main">
          <a:off x="6137111" y="1871742"/>
          <a:ext cx="962080" cy="3693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ja-JP"/>
          </a:defPPr>
          <a:lvl1pPr marL="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kumimoji="1"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ja-JP" sz="1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27.8</a:t>
          </a:r>
          <a:r>
            <a:rPr lang="ja-JP" altLang="en-US" sz="18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rPr>
            <a:t>％</a:t>
          </a:r>
          <a:endParaRPr kumimoji="1" lang="ja-JP" altLang="en-US" sz="1800" b="1" dirty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/>
          <a:lstStyle>
            <a:lvl1pPr algn="r">
              <a:defRPr sz="1200"/>
            </a:lvl1pPr>
          </a:lstStyle>
          <a:p>
            <a:fld id="{148FE93B-7EF7-D949-AB83-86D30216FA05}" type="datetimeFigureOut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205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36" tIns="46118" rIns="92236" bIns="4611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2236" tIns="46118" rIns="92236" bIns="4611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2236" tIns="46118" rIns="92236" bIns="46118" rtlCol="0" anchor="b"/>
          <a:lstStyle>
            <a:lvl1pPr algn="r">
              <a:defRPr sz="1200"/>
            </a:lvl1pPr>
          </a:lstStyle>
          <a:p>
            <a:fld id="{5BCF20F6-02F4-5F40-A8D1-3F65F449E5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662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179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64879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709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28834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85618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2835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6789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44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01426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45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9698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081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6422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576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3926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63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77823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78058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2830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CF20F6-02F4-5F40-A8D1-3F65F449E5E0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086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5CE2-23E4-4CF7-8037-BB3FBD8E6CC9}" type="datetime1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17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EB77-A606-4785-9D97-78F7DB37B4F3}" type="datetime1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461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AE682-117F-4912-AA56-6C49765C4C8F}" type="datetime1">
              <a:rPr kumimoji="1" lang="ja-JP" altLang="en-US" smtClean="0"/>
              <a:t>2021/2/15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932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.png"/><Relationship Id="rId7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9.png"/><Relationship Id="rId5" Type="http://schemas.openxmlformats.org/officeDocument/2006/relationships/image" Target="../media/image36.png"/><Relationship Id="rId10" Type="http://schemas.openxmlformats.org/officeDocument/2006/relationships/image" Target="../media/image38.png"/><Relationship Id="rId4" Type="http://schemas.openxmlformats.org/officeDocument/2006/relationships/image" Target="../media/image35.png"/><Relationship Id="rId9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4.png"/><Relationship Id="rId7" Type="http://schemas.openxmlformats.org/officeDocument/2006/relationships/image" Target="../media/image6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37.png"/><Relationship Id="rId10" Type="http://schemas.openxmlformats.org/officeDocument/2006/relationships/image" Target="../media/image2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74133" y="419448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11" name="正方形/長方形 10"/>
          <p:cNvSpPr/>
          <p:nvPr/>
        </p:nvSpPr>
        <p:spPr bwMode="gray">
          <a:xfrm>
            <a:off x="1998001" y="3247203"/>
            <a:ext cx="6767308" cy="2341064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1.</a:t>
            </a:r>
            <a:r>
              <a:rPr lang="ja-JP" altLang="en-US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少子高齢化について考えよう</a:t>
            </a:r>
            <a:endParaRPr lang="en-US" altLang="ja-JP" sz="2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2</a:t>
            </a:r>
            <a:r>
              <a:rPr kumimoji="1" lang="en-US" altLang="ja-JP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</a:t>
            </a:r>
            <a:r>
              <a:rPr lang="ja-JP" altLang="en-US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リスクについて考えよう</a:t>
            </a:r>
            <a:endParaRPr lang="en-US" altLang="ja-JP" sz="2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  <a:p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3.</a:t>
            </a:r>
            <a:r>
              <a:rPr lang="ja-JP" altLang="en-US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社会保障制度って何だろう</a:t>
            </a:r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  <a:endParaRPr lang="ja-JP" altLang="en-US" sz="2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  <a:p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4</a:t>
            </a:r>
            <a:r>
              <a:rPr kumimoji="1" lang="en-US" altLang="ja-JP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.</a:t>
            </a:r>
            <a:r>
              <a:rPr kumimoji="1" lang="ja-JP" altLang="en-US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</a:t>
            </a:r>
            <a:r>
              <a:rPr lang="ja-JP" altLang="en-US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預貯金」と「民間保険」の違い</a:t>
            </a:r>
            <a:r>
              <a:rPr lang="ja-JP" altLang="en-US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って何だろう？</a:t>
            </a:r>
            <a:endParaRPr lang="en-US" altLang="ja-JP" sz="2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  <a:p>
            <a:r>
              <a:rPr lang="en-US" altLang="ja-JP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5.</a:t>
            </a:r>
            <a:r>
              <a:rPr lang="ja-JP" altLang="en-US" sz="2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endParaRPr kumimoji="1" lang="ja-JP" altLang="en-US" sz="2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2114550" y="2708643"/>
            <a:ext cx="4791075" cy="572506"/>
          </a:xfrm>
          <a:prstGeom prst="round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 bwMode="white">
          <a:xfrm>
            <a:off x="2561799" y="2632305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本日の授業内容</a:t>
            </a:r>
            <a:endParaRPr lang="en-US" altLang="ja-JP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7665" y="5778653"/>
            <a:ext cx="3725603" cy="281478"/>
          </a:xfrm>
          <a:prstGeom prst="rect">
            <a:avLst/>
          </a:prstGeom>
        </p:spPr>
      </p:pic>
      <p:sp>
        <p:nvSpPr>
          <p:cNvPr id="15" name="正方形/長方形 14"/>
          <p:cNvSpPr/>
          <p:nvPr/>
        </p:nvSpPr>
        <p:spPr bwMode="gray">
          <a:xfrm>
            <a:off x="90897" y="864917"/>
            <a:ext cx="91293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ja-JP" altLang="en-US" sz="2400" b="1" dirty="0">
                <a:ln w="18415" cmpd="sng">
                  <a:noFill/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～少子高齢社会におけるリスクについて考えよう～</a:t>
            </a:r>
          </a:p>
          <a:p>
            <a:pPr algn="ctr">
              <a:spcBef>
                <a:spcPct val="50000"/>
              </a:spcBef>
              <a:defRPr/>
            </a:pPr>
            <a:r>
              <a:rPr lang="ja-JP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「人生</a:t>
            </a:r>
            <a:r>
              <a:rPr lang="en-US" altLang="ja-JP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100</a:t>
            </a:r>
            <a:r>
              <a:rPr lang="ja-JP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年時代」に必要な備えと</a:t>
            </a:r>
            <a:r>
              <a:rPr lang="ja-JP" altLang="en-US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は</a:t>
            </a:r>
            <a:r>
              <a:rPr lang="en-US" altLang="ja-JP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?</a:t>
            </a:r>
            <a:endParaRPr lang="ja-JP" altLang="en-US" sz="1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ja-JP" altLang="en-US" sz="24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9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/>
              <a:t>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6162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正方形/長方形 3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7030A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リスクとは何か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12032230-361A-4607-88B5-E7BA7B161FD1}"/>
              </a:ext>
            </a:extLst>
          </p:cNvPr>
          <p:cNvGrpSpPr/>
          <p:nvPr/>
        </p:nvGrpSpPr>
        <p:grpSpPr>
          <a:xfrm>
            <a:off x="4728315" y="4031773"/>
            <a:ext cx="2805129" cy="2743772"/>
            <a:chOff x="4783671" y="3829168"/>
            <a:chExt cx="2805129" cy="2743772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83671" y="3829168"/>
              <a:ext cx="2805129" cy="2553274"/>
            </a:xfrm>
            <a:prstGeom prst="rect">
              <a:avLst/>
            </a:prstGeom>
          </p:spPr>
        </p:pic>
        <p:grpSp>
          <p:nvGrpSpPr>
            <p:cNvPr id="25" name="グループ化 24">
              <a:extLst>
                <a:ext uri="{FF2B5EF4-FFF2-40B4-BE49-F238E27FC236}">
                  <a16:creationId xmlns:a16="http://schemas.microsoft.com/office/drawing/2014/main" id="{0F4FD678-876F-4360-9784-BCF9500CA129}"/>
                </a:ext>
              </a:extLst>
            </p:cNvPr>
            <p:cNvGrpSpPr/>
            <p:nvPr/>
          </p:nvGrpSpPr>
          <p:grpSpPr>
            <a:xfrm>
              <a:off x="5018363" y="6141379"/>
              <a:ext cx="2493818" cy="431561"/>
              <a:chOff x="5018363" y="6141379"/>
              <a:chExt cx="2493818" cy="431561"/>
            </a:xfrm>
          </p:grpSpPr>
          <p:sp>
            <p:nvSpPr>
              <p:cNvPr id="21" name="角丸四角形 20"/>
              <p:cNvSpPr/>
              <p:nvPr/>
            </p:nvSpPr>
            <p:spPr bwMode="gray">
              <a:xfrm>
                <a:off x="5018363" y="6144429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2" name="角丸四角形 21"/>
              <p:cNvSpPr/>
              <p:nvPr/>
            </p:nvSpPr>
            <p:spPr bwMode="white">
              <a:xfrm>
                <a:off x="5046649" y="6170257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3" name="正方形/長方形 22"/>
              <p:cNvSpPr/>
              <p:nvPr/>
            </p:nvSpPr>
            <p:spPr bwMode="white">
              <a:xfrm>
                <a:off x="5120251" y="6141379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病気で入院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9A9D589F-85AC-4AD7-B684-539BB32F85D4}"/>
              </a:ext>
            </a:extLst>
          </p:cNvPr>
          <p:cNvGrpSpPr/>
          <p:nvPr/>
        </p:nvGrpSpPr>
        <p:grpSpPr>
          <a:xfrm>
            <a:off x="1458541" y="4324482"/>
            <a:ext cx="2734676" cy="2476476"/>
            <a:chOff x="1458541" y="4113397"/>
            <a:chExt cx="2734676" cy="2476476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8541" y="4113397"/>
              <a:ext cx="2666943" cy="2111893"/>
            </a:xfrm>
            <a:prstGeom prst="rect">
              <a:avLst/>
            </a:prstGeom>
          </p:spPr>
        </p:pic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97140D80-37C1-4847-9D64-EFFC874CB775}"/>
                </a:ext>
              </a:extLst>
            </p:cNvPr>
            <p:cNvGrpSpPr/>
            <p:nvPr/>
          </p:nvGrpSpPr>
          <p:grpSpPr>
            <a:xfrm>
              <a:off x="1699399" y="6158312"/>
              <a:ext cx="2493818" cy="431561"/>
              <a:chOff x="1699399" y="6158312"/>
              <a:chExt cx="2493818" cy="431561"/>
            </a:xfrm>
          </p:grpSpPr>
          <p:sp>
            <p:nvSpPr>
              <p:cNvPr id="18" name="角丸四角形 17"/>
              <p:cNvSpPr/>
              <p:nvPr/>
            </p:nvSpPr>
            <p:spPr bwMode="gray">
              <a:xfrm>
                <a:off x="1699399" y="6161362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9" name="角丸四角形 18"/>
              <p:cNvSpPr/>
              <p:nvPr/>
            </p:nvSpPr>
            <p:spPr bwMode="white">
              <a:xfrm>
                <a:off x="1727685" y="6187190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20" name="正方形/長方形 19"/>
              <p:cNvSpPr/>
              <p:nvPr/>
            </p:nvSpPr>
            <p:spPr bwMode="white">
              <a:xfrm>
                <a:off x="1801287" y="6158312"/>
                <a:ext cx="2324197" cy="414628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スマホを破損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5F16E454-4BC1-4601-8B3D-3146294B0C59}"/>
              </a:ext>
            </a:extLst>
          </p:cNvPr>
          <p:cNvGrpSpPr/>
          <p:nvPr/>
        </p:nvGrpSpPr>
        <p:grpSpPr>
          <a:xfrm>
            <a:off x="364371" y="1864285"/>
            <a:ext cx="2770033" cy="2331161"/>
            <a:chOff x="355600" y="1620102"/>
            <a:chExt cx="2770033" cy="2331161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5600" y="1620102"/>
              <a:ext cx="2770033" cy="1921046"/>
            </a:xfrm>
            <a:prstGeom prst="rect">
              <a:avLst/>
            </a:prstGeom>
          </p:spPr>
        </p:pic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F1847605-0D24-4B6C-916D-3DF331A17634}"/>
                </a:ext>
              </a:extLst>
            </p:cNvPr>
            <p:cNvGrpSpPr/>
            <p:nvPr/>
          </p:nvGrpSpPr>
          <p:grpSpPr>
            <a:xfrm>
              <a:off x="547664" y="3522752"/>
              <a:ext cx="2493818" cy="428511"/>
              <a:chOff x="547664" y="3522752"/>
              <a:chExt cx="2493818" cy="428511"/>
            </a:xfrm>
          </p:grpSpPr>
          <p:sp>
            <p:nvSpPr>
              <p:cNvPr id="6" name="角丸四角形 5"/>
              <p:cNvSpPr/>
              <p:nvPr/>
            </p:nvSpPr>
            <p:spPr bwMode="gray">
              <a:xfrm>
                <a:off x="547664" y="3522752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7" name="角丸四角形 6"/>
              <p:cNvSpPr/>
              <p:nvPr/>
            </p:nvSpPr>
            <p:spPr bwMode="gray">
              <a:xfrm>
                <a:off x="575950" y="3548580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8" name="正方形/長方形 7"/>
              <p:cNvSpPr/>
              <p:nvPr/>
            </p:nvSpPr>
            <p:spPr bwMode="white">
              <a:xfrm>
                <a:off x="717285" y="3536635"/>
                <a:ext cx="2108002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交通事故</a:t>
                </a:r>
                <a:endParaRPr lang="en-US" altLang="ja-JP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92A2A58C-59C0-47D2-9ECA-A4950F17CEE9}"/>
              </a:ext>
            </a:extLst>
          </p:cNvPr>
          <p:cNvGrpSpPr/>
          <p:nvPr/>
        </p:nvGrpSpPr>
        <p:grpSpPr>
          <a:xfrm>
            <a:off x="3356112" y="1874307"/>
            <a:ext cx="2493818" cy="2326508"/>
            <a:chOff x="3324736" y="1624360"/>
            <a:chExt cx="2493818" cy="2326508"/>
          </a:xfrm>
        </p:grpSpPr>
        <p:pic>
          <p:nvPicPr>
            <p:cNvPr id="26" name="図 25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40582" y="1624360"/>
              <a:ext cx="1766386" cy="1940761"/>
            </a:xfrm>
            <a:prstGeom prst="rect">
              <a:avLst/>
            </a:prstGeom>
          </p:spPr>
        </p:pic>
        <p:grpSp>
          <p:nvGrpSpPr>
            <p:cNvPr id="24" name="グループ化 23">
              <a:extLst>
                <a:ext uri="{FF2B5EF4-FFF2-40B4-BE49-F238E27FC236}">
                  <a16:creationId xmlns:a16="http://schemas.microsoft.com/office/drawing/2014/main" id="{D072938B-157B-4B6A-858E-EF40F1642582}"/>
                </a:ext>
              </a:extLst>
            </p:cNvPr>
            <p:cNvGrpSpPr/>
            <p:nvPr/>
          </p:nvGrpSpPr>
          <p:grpSpPr>
            <a:xfrm>
              <a:off x="3324736" y="3522357"/>
              <a:ext cx="2493818" cy="428511"/>
              <a:chOff x="3324736" y="3522357"/>
              <a:chExt cx="2493818" cy="428511"/>
            </a:xfrm>
          </p:grpSpPr>
          <p:sp>
            <p:nvSpPr>
              <p:cNvPr id="12" name="角丸四角形 11"/>
              <p:cNvSpPr/>
              <p:nvPr/>
            </p:nvSpPr>
            <p:spPr bwMode="gray">
              <a:xfrm>
                <a:off x="3324736" y="3522357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3" name="角丸四角形 12"/>
              <p:cNvSpPr/>
              <p:nvPr/>
            </p:nvSpPr>
            <p:spPr bwMode="white">
              <a:xfrm>
                <a:off x="3353022" y="3548185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4" name="正方形/長方形 13"/>
              <p:cNvSpPr/>
              <p:nvPr/>
            </p:nvSpPr>
            <p:spPr bwMode="white">
              <a:xfrm>
                <a:off x="3494357" y="3536240"/>
                <a:ext cx="2108002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財布を紛失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9DF4986B-82D8-4D99-A433-DB76AAFAD278}"/>
              </a:ext>
            </a:extLst>
          </p:cNvPr>
          <p:cNvGrpSpPr/>
          <p:nvPr/>
        </p:nvGrpSpPr>
        <p:grpSpPr>
          <a:xfrm>
            <a:off x="6091982" y="1836932"/>
            <a:ext cx="2493818" cy="2343276"/>
            <a:chOff x="6108318" y="1624360"/>
            <a:chExt cx="2493818" cy="2343276"/>
          </a:xfrm>
        </p:grpSpPr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2AD77788-0651-4960-876D-240A8A12355E}"/>
                </a:ext>
              </a:extLst>
            </p:cNvPr>
            <p:cNvGrpSpPr/>
            <p:nvPr/>
          </p:nvGrpSpPr>
          <p:grpSpPr>
            <a:xfrm>
              <a:off x="6108318" y="3539125"/>
              <a:ext cx="2493818" cy="428511"/>
              <a:chOff x="6108318" y="3539125"/>
              <a:chExt cx="2493818" cy="428511"/>
            </a:xfrm>
          </p:grpSpPr>
          <p:sp>
            <p:nvSpPr>
              <p:cNvPr id="15" name="角丸四角形 14"/>
              <p:cNvSpPr/>
              <p:nvPr/>
            </p:nvSpPr>
            <p:spPr bwMode="gray">
              <a:xfrm>
                <a:off x="6108318" y="3539125"/>
                <a:ext cx="2493818" cy="428511"/>
              </a:xfrm>
              <a:prstGeom prst="roundRect">
                <a:avLst>
                  <a:gd name="adj" fmla="val 43388"/>
                </a:avLst>
              </a:prstGeom>
              <a:solidFill>
                <a:schemeClr val="tx2"/>
              </a:solidFill>
              <a:ln w="31750">
                <a:solidFill>
                  <a:schemeClr val="tx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6" name="角丸四角形 15"/>
              <p:cNvSpPr/>
              <p:nvPr/>
            </p:nvSpPr>
            <p:spPr bwMode="white">
              <a:xfrm>
                <a:off x="6136604" y="3564953"/>
                <a:ext cx="2439669" cy="389555"/>
              </a:xfrm>
              <a:prstGeom prst="roundRect">
                <a:avLst>
                  <a:gd name="adj" fmla="val 45836"/>
                </a:avLst>
              </a:prstGeom>
              <a:noFill/>
              <a:ln w="9525" cmpd="sng">
                <a:solidFill>
                  <a:schemeClr val="bg1"/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7" name="正方形/長方形 16"/>
              <p:cNvSpPr/>
              <p:nvPr/>
            </p:nvSpPr>
            <p:spPr bwMode="white">
              <a:xfrm>
                <a:off x="6277939" y="3553008"/>
                <a:ext cx="2108002" cy="394021"/>
              </a:xfrm>
              <a:prstGeom prst="rect">
                <a:avLst/>
              </a:prstGeom>
              <a:noFill/>
              <a:ln w="50800" cap="rnd" cmpd="sng">
                <a:noFill/>
                <a:beve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400" b="1" dirty="0">
                    <a:solidFill>
                      <a:srgbClr val="FFFFFF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自転車の盗難</a:t>
                </a:r>
                <a:endParaRPr lang="en-US" altLang="ja-JP" sz="24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</p:grpSp>
        <p:pic>
          <p:nvPicPr>
            <p:cNvPr id="27" name="図 26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5833" y="1624360"/>
              <a:ext cx="2070455" cy="1986517"/>
            </a:xfrm>
            <a:prstGeom prst="rect">
              <a:avLst/>
            </a:prstGeom>
          </p:spPr>
        </p:pic>
      </p:grpSp>
      <p:sp>
        <p:nvSpPr>
          <p:cNvPr id="30" name="正方形/長方形 29"/>
          <p:cNvSpPr/>
          <p:nvPr/>
        </p:nvSpPr>
        <p:spPr>
          <a:xfrm>
            <a:off x="0" y="1091778"/>
            <a:ext cx="9574925" cy="51435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0000"/>
              </a:lnSpc>
            </a:pPr>
            <a:r>
              <a:rPr lang="ja-JP" altLang="en-US" sz="3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</a:t>
            </a:r>
            <a:r>
              <a:rPr lang="ja-JP" altLang="en-US" sz="3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起きてほしくないことで、起きると</a:t>
            </a:r>
          </a:p>
          <a:p>
            <a:pPr>
              <a:lnSpc>
                <a:spcPct val="110000"/>
              </a:lnSpc>
            </a:pPr>
            <a:r>
              <a:rPr lang="ja-JP" altLang="en-US" sz="3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　　　　　　　　　　　　　　　　</a:t>
            </a:r>
            <a:r>
              <a:rPr lang="ja-JP" altLang="en-US" sz="38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お金がかかること</a:t>
            </a:r>
            <a:endParaRPr lang="en-US" altLang="ja-JP" sz="38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36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10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0503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95CD12A8-FDE3-4033-AA73-CDA69A6917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486B725-75F3-43C6-8DA8-0710034496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38" r="11973"/>
          <a:stretch/>
        </p:blipFill>
        <p:spPr>
          <a:xfrm>
            <a:off x="-306889" y="-85726"/>
            <a:ext cx="9450890" cy="694372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D737177-0263-4577-AD21-200B6A6D0E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25" y="2180035"/>
            <a:ext cx="3592375" cy="2151853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EF8F5C0-7BE7-4E37-BE63-8DE723DD6026}"/>
              </a:ext>
            </a:extLst>
          </p:cNvPr>
          <p:cNvSpPr txBox="1"/>
          <p:nvPr/>
        </p:nvSpPr>
        <p:spPr>
          <a:xfrm>
            <a:off x="2359995" y="2737124"/>
            <a:ext cx="28597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今日は沢山</a:t>
            </a:r>
            <a:endParaRPr kumimoji="1" lang="en-US" altLang="ja-JP" sz="3200" b="1" dirty="0"/>
          </a:p>
          <a:p>
            <a:r>
              <a:rPr kumimoji="1" lang="ja-JP" altLang="en-US" sz="3200" b="1" dirty="0"/>
              <a:t>　すべるぞ～！</a:t>
            </a:r>
          </a:p>
        </p:txBody>
      </p:sp>
      <p:sp>
        <p:nvSpPr>
          <p:cNvPr id="6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11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674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300">
        <p:fade/>
      </p:transition>
    </mc:Choice>
    <mc:Fallback xmlns="">
      <p:transition spd="med" advTm="23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5EFECD29-6774-4BDE-A7BC-9EE5DD96DB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529" y="0"/>
            <a:ext cx="8670108" cy="68580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42D80E6-8C1D-4DCB-886C-2EAAF3B9E6B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655" y="-4810126"/>
            <a:ext cx="9533343" cy="7858125"/>
          </a:xfrm>
          <a:prstGeom prst="rect">
            <a:avLst/>
          </a:prstGeom>
        </p:spPr>
      </p:pic>
      <p:sp>
        <p:nvSpPr>
          <p:cNvPr id="4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12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279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46771 0.543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85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EB7AC6CE-400E-4E2A-BEA8-AA3FD85BA2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4774" y="-1511167"/>
            <a:ext cx="10048774" cy="8494296"/>
          </a:xfrm>
          <a:prstGeom prst="rect">
            <a:avLst/>
          </a:prstGeom>
        </p:spPr>
      </p:pic>
      <p:sp>
        <p:nvSpPr>
          <p:cNvPr id="3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13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45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C50C3BE7-C11E-46CC-86B9-02E89C64E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035"/>
            <a:ext cx="8886825" cy="5717930"/>
          </a:xfrm>
          <a:prstGeom prst="rect">
            <a:avLst/>
          </a:prstGeom>
        </p:spPr>
      </p:pic>
      <p:sp>
        <p:nvSpPr>
          <p:cNvPr id="3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14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2116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00522FB5-A334-48D4-95ED-50F34E602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09"/>
          <a:stretch/>
        </p:blipFill>
        <p:spPr>
          <a:xfrm>
            <a:off x="0" y="0"/>
            <a:ext cx="9119941" cy="5871411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5BF120C5-C234-4821-AD18-05A2DD1944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21" y="2805763"/>
            <a:ext cx="6027490" cy="4052237"/>
          </a:xfrm>
          <a:prstGeom prst="rect">
            <a:avLst/>
          </a:prstGeom>
        </p:spPr>
      </p:pic>
      <p:sp>
        <p:nvSpPr>
          <p:cNvPr id="4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15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46149450"/>
      </p:ext>
    </p:extLst>
  </p:cSld>
  <p:clrMapOvr>
    <a:masterClrMapping/>
  </p:clrMapOvr>
  <p:transition advTm="45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42000" decel="5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1.85185E-6 L -1.4698 0.03935 " pathEditMode="relative" rAng="0" ptsTypes="AA">
                                      <p:cBhvr>
                                        <p:cTn id="6" dur="3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490" y="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>
            <a:extLst>
              <a:ext uri="{FF2B5EF4-FFF2-40B4-BE49-F238E27FC236}">
                <a16:creationId xmlns:a16="http://schemas.microsoft.com/office/drawing/2014/main" id="{5E77CF18-1FB5-418B-8309-384F3C79D5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2"/>
          <a:stretch/>
        </p:blipFill>
        <p:spPr>
          <a:xfrm>
            <a:off x="-236943" y="-104776"/>
            <a:ext cx="9914676" cy="696277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618664D0-4C4D-48CB-8EE6-0B75082A1B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972" y="182833"/>
            <a:ext cx="4052131" cy="1827040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D1AD43EE-EAF2-49DC-A07E-7018FADB716B}"/>
              </a:ext>
            </a:extLst>
          </p:cNvPr>
          <p:cNvSpPr/>
          <p:nvPr/>
        </p:nvSpPr>
        <p:spPr>
          <a:xfrm rot="21220604">
            <a:off x="4382410" y="466327"/>
            <a:ext cx="385176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3200" b="1" dirty="0"/>
              <a:t>これは</a:t>
            </a:r>
            <a:r>
              <a:rPr kumimoji="1" lang="en-US" altLang="ja-JP" sz="3200" b="1" dirty="0"/>
              <a:t>…</a:t>
            </a:r>
          </a:p>
          <a:p>
            <a:r>
              <a:rPr kumimoji="1" lang="ja-JP" altLang="en-US" sz="3200" b="1" dirty="0"/>
              <a:t>手術が必要ですねぇ</a:t>
            </a:r>
            <a:endParaRPr lang="ja-JP" altLang="en-US" sz="3200" dirty="0"/>
          </a:p>
        </p:txBody>
      </p:sp>
      <p:sp>
        <p:nvSpPr>
          <p:cNvPr id="5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16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3454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7030A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031" y="30760"/>
            <a:ext cx="7346419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考えてみよう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雲形吹き出し 3"/>
          <p:cNvSpPr/>
          <p:nvPr/>
        </p:nvSpPr>
        <p:spPr>
          <a:xfrm>
            <a:off x="2676525" y="2104179"/>
            <a:ext cx="6286499" cy="4591896"/>
          </a:xfrm>
          <a:prstGeom prst="cloudCallout">
            <a:avLst>
              <a:gd name="adj1" fmla="val -62607"/>
              <a:gd name="adj2" fmla="val -17866"/>
            </a:avLst>
          </a:prstGeom>
          <a:noFill/>
          <a:ln w="31750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486149" y="2879198"/>
            <a:ext cx="5238749" cy="3041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600"/>
              </a:lnSpc>
            </a:pPr>
            <a:r>
              <a:rPr lang="ja-JP" altLang="en-US" sz="44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入院、手術、薬にお金がかかるかな？</a:t>
            </a:r>
            <a:r>
              <a:rPr kumimoji="1" lang="ja-JP" altLang="en-US" sz="44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入院している間の生活費も必要？</a:t>
            </a:r>
            <a:r>
              <a:rPr lang="en-US" altLang="ja-JP" sz="44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lang="ja-JP" altLang="en-US" sz="44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</a:p>
          <a:p>
            <a:pPr>
              <a:lnSpc>
                <a:spcPts val="4600"/>
              </a:lnSpc>
            </a:pPr>
            <a:r>
              <a:rPr lang="ja-JP" altLang="en-US" sz="44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くらいかな？</a:t>
            </a:r>
            <a:endParaRPr kumimoji="1" lang="en-US" altLang="ja-JP" sz="44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77821" y="846710"/>
            <a:ext cx="8885203" cy="1127706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骨折をしたら・・・</a:t>
            </a:r>
            <a:endParaRPr lang="en-US" altLang="ja-JP" sz="40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N W4"/>
            </a:endParaRPr>
          </a:p>
          <a:p>
            <a:pPr algn="ctr"/>
            <a:r>
              <a:rPr lang="ja-JP" altLang="en-US" sz="40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どんなことにお金がかかるか考えてみよう</a:t>
            </a:r>
            <a:endParaRPr lang="en-US" altLang="ja-JP" sz="40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N W4"/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5050" y1="25882" x2="85050" y2="25882"/>
                        <a14:foregroundMark x1="77537" y1="25882" x2="77537" y2="25882"/>
                        <a14:foregroundMark x1="73509" y1="35049" x2="73509" y2="35049"/>
                        <a14:foregroundMark x1="40744" y1="53244" x2="40744" y2="53244"/>
                        <a14:foregroundMark x1="81642" y1="20028" x2="81642" y2="20028"/>
                        <a14:foregroundMark x1="76220" y1="22003" x2="76220" y2="22003"/>
                        <a14:foregroundMark x1="74129" y1="28491" x2="74129" y2="28491"/>
                        <a14:foregroundMark x1="79628" y1="9591" x2="79628" y2="9591"/>
                        <a14:foregroundMark x1="89156" y1="9591" x2="89156" y2="9591"/>
                        <a14:foregroundMark x1="93261" y1="17419" x2="93261" y2="17419"/>
                        <a14:foregroundMark x1="37335" y1="53949" x2="37335" y2="53949"/>
                        <a14:foregroundMark x1="40744" y1="55219" x2="40744" y2="55219"/>
                        <a14:foregroundMark x1="38033" y1="64386" x2="38033" y2="64386"/>
                        <a14:foregroundMark x1="42835" y1="63047" x2="42835" y2="63047"/>
                        <a14:foregroundMark x1="71340" y1="33639" x2="71340" y2="33639"/>
                        <a14:foregroundMark x1="71108" y1="35543" x2="71108" y2="35543"/>
                        <a14:foregroundMark x1="75213" y1="33639" x2="75213" y2="33639"/>
                        <a14:foregroundMark x1="75213" y1="28914" x2="75213" y2="28914"/>
                        <a14:foregroundMark x1="72502" y1="33145" x2="72502" y2="33145"/>
                        <a14:foregroundMark x1="38885" y1="52891" x2="38885" y2="52891"/>
                        <a14:foregroundMark x1="38885" y1="56347" x2="38885" y2="56347"/>
                        <a14:foregroundMark x1="42990" y1="52398" x2="42990" y2="52398"/>
                        <a14:foregroundMark x1="38885" y1="98801" x2="38885" y2="98801"/>
                        <a14:foregroundMark x1="41053" y1="98801" x2="41053" y2="98801"/>
                        <a14:foregroundMark x1="39969" y1="98801" x2="39969" y2="98801"/>
                        <a14:foregroundMark x1="38265" y1="98801" x2="38265" y2="988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212682"/>
            <a:ext cx="2381250" cy="2489653"/>
          </a:xfrm>
          <a:prstGeom prst="rect">
            <a:avLst/>
          </a:prstGeom>
        </p:spPr>
      </p:pic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17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6233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7030A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031" y="30760"/>
            <a:ext cx="8165569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①必要となるお金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(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事例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)</a:t>
            </a:r>
          </a:p>
        </p:txBody>
      </p:sp>
      <p:cxnSp>
        <p:nvCxnSpPr>
          <p:cNvPr id="18" name="直線コネクタ 17"/>
          <p:cNvCxnSpPr/>
          <p:nvPr/>
        </p:nvCxnSpPr>
        <p:spPr>
          <a:xfrm flipV="1">
            <a:off x="2115979" y="3530428"/>
            <a:ext cx="4751976" cy="14363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図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15" y="5224893"/>
            <a:ext cx="4265744" cy="1606065"/>
          </a:xfrm>
          <a:prstGeom prst="rect">
            <a:avLst/>
          </a:prstGeom>
        </p:spPr>
      </p:pic>
      <p:sp>
        <p:nvSpPr>
          <p:cNvPr id="21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18</a:t>
            </a:r>
            <a:endParaRPr lang="ja-JP" altLang="en-US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-622268" y="697416"/>
            <a:ext cx="8714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★足の骨折で</a:t>
            </a:r>
            <a:r>
              <a:rPr lang="en-US" altLang="ja-JP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22</a:t>
            </a:r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日間入院した事例</a:t>
            </a:r>
            <a:endParaRPr lang="en-US" altLang="ja-JP" sz="36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75298C52-6535-4E28-B995-5861313D7E4D}"/>
              </a:ext>
            </a:extLst>
          </p:cNvPr>
          <p:cNvGrpSpPr/>
          <p:nvPr/>
        </p:nvGrpSpPr>
        <p:grpSpPr>
          <a:xfrm>
            <a:off x="205065" y="1283970"/>
            <a:ext cx="8624571" cy="5391467"/>
            <a:chOff x="205065" y="1283970"/>
            <a:chExt cx="8624571" cy="5391467"/>
          </a:xfrm>
        </p:grpSpPr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C5D1F213-FDA2-448C-8F30-C08D2FB8BB91}"/>
                </a:ext>
              </a:extLst>
            </p:cNvPr>
            <p:cNvGrpSpPr/>
            <p:nvPr/>
          </p:nvGrpSpPr>
          <p:grpSpPr>
            <a:xfrm>
              <a:off x="205065" y="1283970"/>
              <a:ext cx="8624571" cy="5391467"/>
              <a:chOff x="205065" y="1283970"/>
              <a:chExt cx="8624571" cy="5391467"/>
            </a:xfrm>
          </p:grpSpPr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9B5B7FDD-9A6B-4C1A-9381-69CEA3011624}"/>
                  </a:ext>
                </a:extLst>
              </p:cNvPr>
              <p:cNvGrpSpPr/>
              <p:nvPr/>
            </p:nvGrpSpPr>
            <p:grpSpPr>
              <a:xfrm>
                <a:off x="445032" y="1283970"/>
                <a:ext cx="8384604" cy="3857153"/>
                <a:chOff x="445032" y="1254906"/>
                <a:chExt cx="8384604" cy="3857153"/>
              </a:xfrm>
            </p:grpSpPr>
            <p:sp>
              <p:nvSpPr>
                <p:cNvPr id="3" name="角丸四角形 2"/>
                <p:cNvSpPr/>
                <p:nvPr/>
              </p:nvSpPr>
              <p:spPr>
                <a:xfrm>
                  <a:off x="445032" y="1549986"/>
                  <a:ext cx="8384604" cy="3562073"/>
                </a:xfrm>
                <a:prstGeom prst="roundRect">
                  <a:avLst>
                    <a:gd name="adj" fmla="val 7759"/>
                  </a:avLst>
                </a:prstGeom>
                <a:solidFill>
                  <a:srgbClr val="FFCCCC"/>
                </a:solidFill>
                <a:ln w="31750">
                  <a:solidFill>
                    <a:srgbClr val="FF7C8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4" name="楕円 3"/>
                <p:cNvSpPr/>
                <p:nvPr/>
              </p:nvSpPr>
              <p:spPr>
                <a:xfrm>
                  <a:off x="783092" y="1254906"/>
                  <a:ext cx="931403" cy="868578"/>
                </a:xfrm>
                <a:prstGeom prst="ellipse">
                  <a:avLst/>
                </a:prstGeom>
                <a:solidFill>
                  <a:srgbClr val="FF7C80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ja-JP" altLang="en-US" sz="4400" b="1" dirty="0"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－</a:t>
                  </a:r>
                  <a:endParaRPr kumimoji="1" lang="ja-JP" altLang="en-US" sz="4400" b="1" dirty="0"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6" name="テキスト ボックス 5"/>
                <p:cNvSpPr txBox="1"/>
                <p:nvPr/>
              </p:nvSpPr>
              <p:spPr>
                <a:xfrm>
                  <a:off x="1909702" y="1615653"/>
                  <a:ext cx="6138101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6000" b="1" dirty="0">
                      <a:solidFill>
                        <a:srgbClr val="FF505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①必要</a:t>
                  </a:r>
                  <a:r>
                    <a:rPr kumimoji="1" lang="ja-JP" altLang="en-US" sz="6000" b="1" dirty="0">
                      <a:solidFill>
                        <a:srgbClr val="FF505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となるお金</a:t>
                  </a:r>
                </a:p>
              </p:txBody>
            </p:sp>
            <p:sp>
              <p:nvSpPr>
                <p:cNvPr id="16" name="角丸四角形 15"/>
                <p:cNvSpPr/>
                <p:nvPr/>
              </p:nvSpPr>
              <p:spPr>
                <a:xfrm>
                  <a:off x="908291" y="2693651"/>
                  <a:ext cx="7460759" cy="2138394"/>
                </a:xfrm>
                <a:prstGeom prst="roundRect">
                  <a:avLst>
                    <a:gd name="adj" fmla="val 7759"/>
                  </a:avLst>
                </a:prstGeom>
                <a:solidFill>
                  <a:srgbClr val="FF7C80"/>
                </a:solidFill>
                <a:ln w="31750">
                  <a:solidFill>
                    <a:srgbClr val="FF7C8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3600"/>
                </a:p>
              </p:txBody>
            </p:sp>
          </p:grpSp>
          <p:grpSp>
            <p:nvGrpSpPr>
              <p:cNvPr id="8" name="グループ化 7"/>
              <p:cNvGrpSpPr/>
              <p:nvPr/>
            </p:nvGrpSpPr>
            <p:grpSpPr>
              <a:xfrm>
                <a:off x="1714495" y="2818968"/>
                <a:ext cx="5848349" cy="1951319"/>
                <a:chOff x="2090266" y="2828309"/>
                <a:chExt cx="4904000" cy="1951319"/>
              </a:xfrm>
            </p:grpSpPr>
            <p:sp>
              <p:nvSpPr>
                <p:cNvPr id="7" name="テキスト ボックス 6"/>
                <p:cNvSpPr txBox="1"/>
                <p:nvPr/>
              </p:nvSpPr>
              <p:spPr>
                <a:xfrm>
                  <a:off x="2090266" y="2828311"/>
                  <a:ext cx="2919126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かかった医療費</a:t>
                  </a:r>
                  <a:endParaRPr kumimoji="1" lang="en-US" altLang="ja-JP" sz="36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r>
                    <a:rPr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  <a:endParaRPr kumimoji="1" lang="ja-JP" altLang="en-US" sz="36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7" name="テキスト ボックス 16"/>
                <p:cNvSpPr txBox="1"/>
                <p:nvPr/>
              </p:nvSpPr>
              <p:spPr>
                <a:xfrm>
                  <a:off x="4762958" y="2828309"/>
                  <a:ext cx="2231308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kumimoji="1"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約</a:t>
                  </a:r>
                  <a:r>
                    <a:rPr kumimoji="1" lang="en-US" altLang="ja-JP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178</a:t>
                  </a:r>
                  <a:r>
                    <a:rPr kumimoji="1"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万円</a:t>
                  </a:r>
                  <a:endParaRPr kumimoji="1" lang="en-US" altLang="ja-JP" sz="36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  <a:p>
                  <a:pPr algn="r"/>
                  <a:r>
                    <a:rPr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約</a:t>
                  </a:r>
                  <a:r>
                    <a:rPr lang="en-US" altLang="ja-JP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8</a:t>
                  </a:r>
                  <a:r>
                    <a:rPr lang="ja-JP" altLang="en-US" sz="3600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万円</a:t>
                  </a:r>
                  <a:endParaRPr kumimoji="1" lang="ja-JP" altLang="en-US" sz="3600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  <p:sp>
              <p:nvSpPr>
                <p:cNvPr id="19" name="テキスト ボックス 18"/>
                <p:cNvSpPr txBox="1"/>
                <p:nvPr/>
              </p:nvSpPr>
              <p:spPr>
                <a:xfrm>
                  <a:off x="2090266" y="4133297"/>
                  <a:ext cx="291912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36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合計</a:t>
                  </a:r>
                </a:p>
              </p:txBody>
            </p:sp>
            <p:sp>
              <p:nvSpPr>
                <p:cNvPr id="20" name="テキスト ボックス 19"/>
                <p:cNvSpPr txBox="1"/>
                <p:nvPr/>
              </p:nvSpPr>
              <p:spPr>
                <a:xfrm>
                  <a:off x="4762958" y="4133296"/>
                  <a:ext cx="2217905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kumimoji="1" lang="ja-JP" altLang="en-US" sz="3600" b="1" u="sng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約</a:t>
                  </a:r>
                  <a:r>
                    <a:rPr kumimoji="1" lang="en-US" altLang="ja-JP" sz="3600" b="1" u="sng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186</a:t>
                  </a:r>
                  <a:r>
                    <a:rPr lang="ja-JP" altLang="en-US" sz="3600" b="1" u="sng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万円</a:t>
                  </a:r>
                  <a:endParaRPr kumimoji="1" lang="ja-JP" altLang="en-US" sz="3600" b="1" u="sng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endParaRPr>
                </a:p>
              </p:txBody>
            </p:sp>
          </p:grpSp>
          <p:sp>
            <p:nvSpPr>
              <p:cNvPr id="48" name="テキスト ボックス 47"/>
              <p:cNvSpPr txBox="1"/>
              <p:nvPr/>
            </p:nvSpPr>
            <p:spPr>
              <a:xfrm>
                <a:off x="205065" y="5475108"/>
                <a:ext cx="396539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400" dirty="0">
                    <a:solidFill>
                      <a:srgbClr val="17375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※</a:t>
                </a:r>
                <a:r>
                  <a:rPr lang="ja-JP" altLang="en-US" sz="2400" dirty="0">
                    <a:solidFill>
                      <a:srgbClr val="17375E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その他・・・入院している間の食費やお見舞いに来てくれた人へのお返し等</a:t>
                </a:r>
                <a:endParaRPr lang="en-US" altLang="ja-JP" sz="2400" dirty="0">
                  <a:solidFill>
                    <a:srgbClr val="17375E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15" name="テキスト ボックス 14"/>
              <p:cNvSpPr txBox="1"/>
              <p:nvPr/>
            </p:nvSpPr>
            <p:spPr>
              <a:xfrm>
                <a:off x="3813109" y="5157933"/>
                <a:ext cx="5016526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※</a:t>
                </a:r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生命保険文化センター「医療保障ガイド」</a:t>
                </a:r>
                <a:r>
                  <a:rPr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(2020</a:t>
                </a:r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年</a:t>
                </a:r>
                <a:r>
                  <a:rPr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9</a:t>
                </a:r>
                <a:r>
                  <a:rPr lang="ja-JP" altLang="en-US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月改訂版</a:t>
                </a:r>
                <a:r>
                  <a:rPr lang="en-US" altLang="ja-JP" sz="1200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)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4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EED98C7C-80C2-4B91-9A37-1AC965C6C7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569396" y="4033132"/>
              <a:ext cx="6279204" cy="39128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9009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7030A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5031" y="30760"/>
            <a:ext cx="8698969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②入ってくるお金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(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事例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)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58348" y="5137828"/>
            <a:ext cx="87142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ケガや病気で入院したときには、国などから受けられる公的保障として、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「公的医療保険」</a:t>
            </a:r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があります。</a:t>
            </a:r>
            <a:endParaRPr lang="en-US" altLang="ja-JP" sz="36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951BDB4-F929-46C3-8B2D-526CC9614D61}"/>
              </a:ext>
            </a:extLst>
          </p:cNvPr>
          <p:cNvGrpSpPr/>
          <p:nvPr/>
        </p:nvGrpSpPr>
        <p:grpSpPr>
          <a:xfrm>
            <a:off x="342900" y="807450"/>
            <a:ext cx="9288488" cy="4398787"/>
            <a:chOff x="342900" y="807450"/>
            <a:chExt cx="9288488" cy="4398787"/>
          </a:xfrm>
        </p:grpSpPr>
        <p:sp>
          <p:nvSpPr>
            <p:cNvPr id="22" name="角丸四角形 21"/>
            <p:cNvSpPr/>
            <p:nvPr/>
          </p:nvSpPr>
          <p:spPr>
            <a:xfrm>
              <a:off x="342900" y="1121128"/>
              <a:ext cx="8420100" cy="3562073"/>
            </a:xfrm>
            <a:prstGeom prst="roundRect">
              <a:avLst>
                <a:gd name="adj" fmla="val 775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楕円 22"/>
            <p:cNvSpPr/>
            <p:nvPr/>
          </p:nvSpPr>
          <p:spPr>
            <a:xfrm>
              <a:off x="592031" y="807450"/>
              <a:ext cx="931403" cy="868578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44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＋</a:t>
              </a:r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2061174" y="1120857"/>
              <a:ext cx="584284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0" b="1" dirty="0">
                  <a:solidFill>
                    <a:schemeClr val="accent1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②入ってくるお金</a:t>
              </a:r>
            </a:p>
          </p:txBody>
        </p:sp>
        <p:sp>
          <p:nvSpPr>
            <p:cNvPr id="25" name="角丸四角形 24"/>
            <p:cNvSpPr/>
            <p:nvPr/>
          </p:nvSpPr>
          <p:spPr>
            <a:xfrm>
              <a:off x="895351" y="2178014"/>
              <a:ext cx="7477125" cy="2260635"/>
            </a:xfrm>
            <a:prstGeom prst="roundRect">
              <a:avLst>
                <a:gd name="adj" fmla="val 7759"/>
              </a:avLst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テキスト ボックス 25"/>
            <p:cNvSpPr txBox="1"/>
            <p:nvPr/>
          </p:nvSpPr>
          <p:spPr>
            <a:xfrm>
              <a:off x="933449" y="2261002"/>
              <a:ext cx="404914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公的保障</a:t>
              </a:r>
              <a:endParaRPr lang="en-US" altLang="ja-JP" sz="3600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pPr algn="ctr"/>
              <a:r>
                <a:rPr kumimoji="1" lang="ja-JP" altLang="en-US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（公的医療保険）</a:t>
              </a:r>
            </a:p>
          </p:txBody>
        </p:sp>
        <p:sp>
          <p:nvSpPr>
            <p:cNvPr id="27" name="テキスト ボックス 26"/>
            <p:cNvSpPr txBox="1"/>
            <p:nvPr/>
          </p:nvSpPr>
          <p:spPr>
            <a:xfrm>
              <a:off x="4788671" y="2629262"/>
              <a:ext cx="26884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166</a:t>
              </a:r>
              <a:r>
                <a:rPr kumimoji="1" lang="ja-JP" altLang="en-US" sz="3600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</a:p>
          </p:txBody>
        </p:sp>
        <p:cxnSp>
          <p:nvCxnSpPr>
            <p:cNvPr id="28" name="直線コネクタ 27"/>
            <p:cNvCxnSpPr>
              <a:cxnSpLocks/>
            </p:cNvCxnSpPr>
            <p:nvPr/>
          </p:nvCxnSpPr>
          <p:spPr>
            <a:xfrm flipV="1">
              <a:off x="1352550" y="3523732"/>
              <a:ext cx="6372225" cy="23286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テキスト ボックス 28"/>
            <p:cNvSpPr txBox="1"/>
            <p:nvPr/>
          </p:nvSpPr>
          <p:spPr>
            <a:xfrm>
              <a:off x="2115979" y="3654412"/>
              <a:ext cx="29191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合計</a:t>
              </a: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4755333" y="3658025"/>
              <a:ext cx="27551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3600" b="1" u="sng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約</a:t>
              </a:r>
              <a:r>
                <a:rPr kumimoji="1" lang="en-US" altLang="ja-JP" sz="3600" b="1" u="sng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166</a:t>
              </a:r>
              <a:r>
                <a:rPr lang="ja-JP" altLang="en-US" sz="3600" b="1" u="sng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万円</a:t>
              </a:r>
              <a:endParaRPr kumimoji="1" lang="ja-JP" altLang="en-US" sz="3600" b="1" u="sng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614862" y="4713794"/>
              <a:ext cx="50165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生命保険文化センター「医療保障ガイド」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(2020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9</a:t>
              </a:r>
              <a:r>
                <a:rPr lang="ja-JP" altLang="en-US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月改訂版</a:t>
              </a:r>
              <a:r>
                <a:rPr lang="en-US" altLang="ja-JP" sz="12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16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19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064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/>
              <a:t>2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000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今日のねらい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角丸四角形 23"/>
          <p:cNvSpPr/>
          <p:nvPr/>
        </p:nvSpPr>
        <p:spPr bwMode="gray">
          <a:xfrm>
            <a:off x="714373" y="3435424"/>
            <a:ext cx="2439669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142874" y="4897851"/>
            <a:ext cx="8786813" cy="1788699"/>
            <a:chOff x="142874" y="4897851"/>
            <a:chExt cx="8786813" cy="1788699"/>
          </a:xfrm>
          <a:noFill/>
        </p:grpSpPr>
        <p:sp>
          <p:nvSpPr>
            <p:cNvPr id="32" name="角丸四角形 31"/>
            <p:cNvSpPr/>
            <p:nvPr/>
          </p:nvSpPr>
          <p:spPr>
            <a:xfrm>
              <a:off x="142874" y="4897851"/>
              <a:ext cx="8786813" cy="1788699"/>
            </a:xfrm>
            <a:prstGeom prst="roundRect">
              <a:avLst/>
            </a:prstGeom>
            <a:grpFill/>
            <a:ln w="571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383119" y="4932224"/>
              <a:ext cx="5938659" cy="175432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③「自助」として、自分で備え</a:t>
              </a:r>
            </a:p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る手段</a:t>
              </a:r>
              <a:r>
                <a:rPr lang="ja-JP" altLang="en-US" sz="3600" b="1" dirty="0" smtClean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</a:t>
              </a:r>
              <a:r>
                <a:rPr lang="ja-JP" altLang="en-US" sz="36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預貯金と民間保険　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3600" b="1" dirty="0" smtClean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の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特徴を理解する。</a:t>
              </a:r>
              <a:endParaRPr lang="ja-JP" altLang="en-US" sz="3600" dirty="0"/>
            </a:p>
          </p:txBody>
        </p:sp>
        <p:pic>
          <p:nvPicPr>
            <p:cNvPr id="35" name="図 34" descr="おもちゃ, 人形, 写真, 異なる が含まれている画像&#10;&#10;自動的に生成された説明">
              <a:extLst>
                <a:ext uri="{FF2B5EF4-FFF2-40B4-BE49-F238E27FC236}">
                  <a16:creationId xmlns:a16="http://schemas.microsoft.com/office/drawing/2014/main" id="{249EBBCF-A1D3-454F-B37F-2E38DF5970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588263" y="4982181"/>
              <a:ext cx="1853503" cy="1579785"/>
            </a:xfrm>
            <a:prstGeom prst="rect">
              <a:avLst/>
            </a:prstGeom>
            <a:grpFill/>
          </p:spPr>
        </p:pic>
      </p:grpSp>
      <p:grpSp>
        <p:nvGrpSpPr>
          <p:cNvPr id="6" name="グループ化 5"/>
          <p:cNvGrpSpPr/>
          <p:nvPr/>
        </p:nvGrpSpPr>
        <p:grpSpPr>
          <a:xfrm>
            <a:off x="129831" y="2841781"/>
            <a:ext cx="8786813" cy="1914088"/>
            <a:chOff x="129831" y="2841781"/>
            <a:chExt cx="8786813" cy="1914088"/>
          </a:xfrm>
          <a:noFill/>
        </p:grpSpPr>
        <p:sp>
          <p:nvSpPr>
            <p:cNvPr id="31" name="角丸四角形 30"/>
            <p:cNvSpPr/>
            <p:nvPr/>
          </p:nvSpPr>
          <p:spPr>
            <a:xfrm>
              <a:off x="129831" y="2848777"/>
              <a:ext cx="8786813" cy="1907092"/>
            </a:xfrm>
            <a:prstGeom prst="roundRect">
              <a:avLst/>
            </a:prstGeom>
            <a:grpFill/>
            <a:ln w="571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17EFADF5-B37C-43B1-8002-D44AD07E2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16502" y="2841781"/>
              <a:ext cx="1421465" cy="985800"/>
            </a:xfrm>
            <a:prstGeom prst="rect">
              <a:avLst/>
            </a:prstGeom>
            <a:grpFill/>
          </p:spPr>
        </p:pic>
        <p:sp>
          <p:nvSpPr>
            <p:cNvPr id="29" name="テキスト ボックス 28"/>
            <p:cNvSpPr txBox="1"/>
            <p:nvPr/>
          </p:nvSpPr>
          <p:spPr>
            <a:xfrm>
              <a:off x="343706" y="2860635"/>
              <a:ext cx="5824544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②リスクから自分の身を守る　</a:t>
              </a:r>
            </a:p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手段として</a:t>
              </a:r>
              <a:r>
                <a:rPr lang="ja-JP" altLang="en-US" sz="3600" b="1" dirty="0" smtClean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、</a:t>
              </a:r>
              <a:r>
                <a:rPr lang="ja-JP" altLang="en-US" sz="36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自助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・共助・　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公</a:t>
              </a:r>
              <a:r>
                <a:rPr lang="ja-JP" altLang="en-US" sz="36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助</a:t>
              </a:r>
              <a:r>
                <a:rPr lang="ja-JP" altLang="en-US" sz="3600" b="1" dirty="0" smtClean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ついて理解する。</a:t>
              </a:r>
            </a:p>
          </p:txBody>
        </p:sp>
        <p:pic>
          <p:nvPicPr>
            <p:cNvPr id="33" name="図 3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2691" y="3551012"/>
              <a:ext cx="1155920" cy="1147960"/>
            </a:xfrm>
            <a:prstGeom prst="rect">
              <a:avLst/>
            </a:prstGeom>
            <a:grpFill/>
          </p:spPr>
        </p:pic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64FA26A2-32B7-44A6-860C-86AEF571F5B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15015" y="3725303"/>
              <a:ext cx="1053377" cy="977867"/>
            </a:xfrm>
            <a:prstGeom prst="rect">
              <a:avLst/>
            </a:prstGeom>
            <a:grpFill/>
          </p:spPr>
        </p:pic>
      </p:grpSp>
      <p:grpSp>
        <p:nvGrpSpPr>
          <p:cNvPr id="5" name="グループ化 4"/>
          <p:cNvGrpSpPr/>
          <p:nvPr/>
        </p:nvGrpSpPr>
        <p:grpSpPr>
          <a:xfrm>
            <a:off x="142874" y="816908"/>
            <a:ext cx="8786813" cy="1907092"/>
            <a:chOff x="142874" y="816908"/>
            <a:chExt cx="8786813" cy="1907092"/>
          </a:xfrm>
          <a:noFill/>
        </p:grpSpPr>
        <p:grpSp>
          <p:nvGrpSpPr>
            <p:cNvPr id="4" name="グループ化 3"/>
            <p:cNvGrpSpPr/>
            <p:nvPr/>
          </p:nvGrpSpPr>
          <p:grpSpPr>
            <a:xfrm>
              <a:off x="142874" y="816908"/>
              <a:ext cx="8786813" cy="1907092"/>
              <a:chOff x="142874" y="816908"/>
              <a:chExt cx="8786813" cy="1907092"/>
            </a:xfrm>
            <a:grpFill/>
          </p:grpSpPr>
          <p:sp>
            <p:nvSpPr>
              <p:cNvPr id="2" name="角丸四角形 1"/>
              <p:cNvSpPr/>
              <p:nvPr/>
            </p:nvSpPr>
            <p:spPr>
              <a:xfrm>
                <a:off x="142874" y="816908"/>
                <a:ext cx="8786813" cy="1907092"/>
              </a:xfrm>
              <a:prstGeom prst="roundRect">
                <a:avLst/>
              </a:prstGeom>
              <a:grpFill/>
              <a:ln w="57150">
                <a:solidFill>
                  <a:schemeClr val="accent6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テキスト ボックス 27"/>
              <p:cNvSpPr txBox="1"/>
              <p:nvPr/>
            </p:nvSpPr>
            <p:spPr>
              <a:xfrm>
                <a:off x="343706" y="879798"/>
                <a:ext cx="5586864" cy="175432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r>
                  <a:rPr lang="ja-JP" altLang="en-US" sz="3600" b="1" dirty="0" smtClean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①</a:t>
                </a:r>
                <a:r>
                  <a:rPr lang="ja-JP" altLang="en-US" sz="36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少子高齢社会</a:t>
                </a:r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において</a:t>
                </a:r>
                <a:r>
                  <a:rPr lang="ja-JP" altLang="en-US" sz="3600" b="1" dirty="0" smtClean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、　</a:t>
                </a:r>
              </a:p>
              <a:p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　</a:t>
                </a:r>
                <a:r>
                  <a:rPr lang="ja-JP" altLang="en-US" sz="3600" b="1" dirty="0" smtClean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日常</a:t>
                </a:r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生活を送るうえで</a:t>
                </a:r>
                <a:r>
                  <a:rPr lang="ja-JP" altLang="en-US" sz="3600" b="1" dirty="0" smtClean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意識</a:t>
                </a:r>
              </a:p>
              <a:p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　</a:t>
                </a:r>
                <a:r>
                  <a:rPr lang="ja-JP" altLang="en-US" sz="3600" b="1" dirty="0" smtClean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す</a:t>
                </a:r>
                <a:r>
                  <a:rPr lang="ja-JP" altLang="en-US" sz="3600" b="1" dirty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べきことを</a:t>
                </a:r>
                <a:r>
                  <a:rPr lang="ja-JP" altLang="en-US" sz="3600" b="1" dirty="0" smtClean="0">
                    <a:solidFill>
                      <a:schemeClr val="tx2">
                        <a:lumMod val="7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考える。</a:t>
                </a:r>
                <a:endParaRPr lang="en-US" altLang="ja-JP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</p:grpSp>
        <p:pic>
          <p:nvPicPr>
            <p:cNvPr id="20" name="図 19" descr="挿絵, ウィンドウ が含まれている画像&#10;&#10;自動的に生成された説明">
              <a:extLst>
                <a:ext uri="{FF2B5EF4-FFF2-40B4-BE49-F238E27FC236}">
                  <a16:creationId xmlns:a16="http://schemas.microsoft.com/office/drawing/2014/main" id="{77C2F615-5784-4C2B-B352-42E3D578C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733172" y="1017893"/>
              <a:ext cx="1401177" cy="1503363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251128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5292350D-C4E7-40A1-A060-1D9F48DA2ED6}"/>
              </a:ext>
            </a:extLst>
          </p:cNvPr>
          <p:cNvGrpSpPr/>
          <p:nvPr/>
        </p:nvGrpSpPr>
        <p:grpSpPr>
          <a:xfrm>
            <a:off x="1346527" y="5320394"/>
            <a:ext cx="7086404" cy="1312814"/>
            <a:chOff x="1346527" y="5320394"/>
            <a:chExt cx="7086404" cy="1312814"/>
          </a:xfrm>
        </p:grpSpPr>
        <p:sp>
          <p:nvSpPr>
            <p:cNvPr id="38" name="角丸四角形 37"/>
            <p:cNvSpPr/>
            <p:nvPr/>
          </p:nvSpPr>
          <p:spPr>
            <a:xfrm>
              <a:off x="2284540" y="5320394"/>
              <a:ext cx="5945060" cy="1312814"/>
            </a:xfrm>
            <a:prstGeom prst="roundRect">
              <a:avLst>
                <a:gd name="adj" fmla="val 7759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5" name="等号 44"/>
            <p:cNvSpPr/>
            <p:nvPr/>
          </p:nvSpPr>
          <p:spPr>
            <a:xfrm>
              <a:off x="1346527" y="5790031"/>
              <a:ext cx="785616" cy="373540"/>
            </a:xfrm>
            <a:prstGeom prst="mathEqual">
              <a:avLst>
                <a:gd name="adj1" fmla="val 23520"/>
                <a:gd name="adj2" fmla="val 26685"/>
              </a:avLst>
            </a:prstGeom>
            <a:solidFill>
              <a:schemeClr val="tx1">
                <a:lumMod val="75000"/>
                <a:lumOff val="25000"/>
              </a:schemeClr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1" name="テキスト ボックス 40"/>
            <p:cNvSpPr txBox="1"/>
            <p:nvPr/>
          </p:nvSpPr>
          <p:spPr>
            <a:xfrm>
              <a:off x="2300411" y="5409632"/>
              <a:ext cx="61325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ja-JP" altLang="en-US" sz="3200" b="1" dirty="0">
                  <a:solidFill>
                    <a:schemeClr val="accent3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③自分で準備する必要があるお金</a:t>
              </a:r>
              <a:endPara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7030A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46400" y="32401"/>
            <a:ext cx="9043030" cy="7236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自分で準備する必要があるお金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(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事例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)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39" name="グループ化 38"/>
          <p:cNvGrpSpPr/>
          <p:nvPr/>
        </p:nvGrpSpPr>
        <p:grpSpPr>
          <a:xfrm>
            <a:off x="108080" y="2638424"/>
            <a:ext cx="3819526" cy="2543176"/>
            <a:chOff x="266699" y="1381124"/>
            <a:chExt cx="3819526" cy="2543176"/>
          </a:xfrm>
        </p:grpSpPr>
        <p:sp>
          <p:nvSpPr>
            <p:cNvPr id="3" name="角丸四角形 2"/>
            <p:cNvSpPr/>
            <p:nvPr/>
          </p:nvSpPr>
          <p:spPr>
            <a:xfrm>
              <a:off x="409575" y="1562100"/>
              <a:ext cx="3676650" cy="2362200"/>
            </a:xfrm>
            <a:prstGeom prst="roundRect">
              <a:avLst>
                <a:gd name="adj" fmla="val 7759"/>
              </a:avLst>
            </a:prstGeom>
            <a:solidFill>
              <a:srgbClr val="FFCCCC"/>
            </a:solidFill>
            <a:ln w="31750">
              <a:solidFill>
                <a:srgbClr val="FF7C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4" name="楕円 3"/>
            <p:cNvSpPr/>
            <p:nvPr/>
          </p:nvSpPr>
          <p:spPr>
            <a:xfrm>
              <a:off x="266699" y="1381124"/>
              <a:ext cx="576000" cy="576000"/>
            </a:xfrm>
            <a:prstGeom prst="ellipse">
              <a:avLst/>
            </a:prstGeom>
            <a:solidFill>
              <a:srgbClr val="FF7C80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－</a:t>
              </a: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747449" y="1616641"/>
              <a:ext cx="31623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5050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①必要となるお金</a:t>
              </a: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666750" y="2287142"/>
              <a:ext cx="3162300" cy="1418083"/>
            </a:xfrm>
            <a:prstGeom prst="roundRect">
              <a:avLst>
                <a:gd name="adj" fmla="val 7759"/>
              </a:avLst>
            </a:prstGeom>
            <a:solidFill>
              <a:srgbClr val="FF7C80"/>
            </a:solidFill>
            <a:ln w="31750">
              <a:solidFill>
                <a:srgbClr val="FF7C8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747449" y="2409825"/>
              <a:ext cx="18052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かかった医療費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その他</a:t>
              </a: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2400300" y="2409824"/>
              <a:ext cx="13716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178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  <a:endPara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8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</a:p>
          </p:txBody>
        </p:sp>
        <p:cxnSp>
          <p:nvCxnSpPr>
            <p:cNvPr id="18" name="直線コネクタ 17"/>
            <p:cNvCxnSpPr/>
            <p:nvPr/>
          </p:nvCxnSpPr>
          <p:spPr>
            <a:xfrm flipV="1">
              <a:off x="747449" y="3162300"/>
              <a:ext cx="2938726" cy="9525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テキスト ボックス 18"/>
            <p:cNvSpPr txBox="1"/>
            <p:nvPr/>
          </p:nvSpPr>
          <p:spPr>
            <a:xfrm>
              <a:off x="747449" y="3275231"/>
              <a:ext cx="1805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合計</a:t>
              </a:r>
            </a:p>
          </p:txBody>
        </p:sp>
        <p:sp>
          <p:nvSpPr>
            <p:cNvPr id="20" name="テキスト ボックス 19"/>
            <p:cNvSpPr txBox="1"/>
            <p:nvPr/>
          </p:nvSpPr>
          <p:spPr>
            <a:xfrm>
              <a:off x="2400300" y="3275230"/>
              <a:ext cx="137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186</a:t>
              </a: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</a:p>
          </p:txBody>
        </p:sp>
      </p:grpSp>
      <p:grpSp>
        <p:nvGrpSpPr>
          <p:cNvPr id="40" name="グループ化 39"/>
          <p:cNvGrpSpPr/>
          <p:nvPr/>
        </p:nvGrpSpPr>
        <p:grpSpPr>
          <a:xfrm>
            <a:off x="5013455" y="2638424"/>
            <a:ext cx="3819526" cy="2543176"/>
            <a:chOff x="4724399" y="1381124"/>
            <a:chExt cx="3819526" cy="2543176"/>
          </a:xfrm>
        </p:grpSpPr>
        <p:sp>
          <p:nvSpPr>
            <p:cNvPr id="29" name="角丸四角形 28"/>
            <p:cNvSpPr/>
            <p:nvPr/>
          </p:nvSpPr>
          <p:spPr>
            <a:xfrm>
              <a:off x="4867275" y="1562100"/>
              <a:ext cx="3676650" cy="2362200"/>
            </a:xfrm>
            <a:prstGeom prst="roundRect">
              <a:avLst>
                <a:gd name="adj" fmla="val 7759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0" name="楕円 29"/>
            <p:cNvSpPr/>
            <p:nvPr/>
          </p:nvSpPr>
          <p:spPr>
            <a:xfrm>
              <a:off x="4724399" y="1381124"/>
              <a:ext cx="576000" cy="576000"/>
            </a:xfrm>
            <a:prstGeom prst="ellipse">
              <a:avLst/>
            </a:prstGeom>
            <a:solidFill>
              <a:schemeClr val="accent1"/>
            </a:solidFill>
            <a:ln w="317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＋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5353049" y="1580357"/>
              <a:ext cx="300990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4F81BD">
                      <a:lumMod val="75000"/>
                    </a:srgbClr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②入ってくるお金</a:t>
              </a: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5124450" y="2287142"/>
              <a:ext cx="3162300" cy="1418083"/>
            </a:xfrm>
            <a:prstGeom prst="roundRect">
              <a:avLst>
                <a:gd name="adj" fmla="val 7759"/>
              </a:avLst>
            </a:prstGeom>
            <a:solidFill>
              <a:schemeClr val="accent1"/>
            </a:solidFill>
            <a:ln w="317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5133094" y="2386764"/>
              <a:ext cx="18859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社会保険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「公的医療保険」</a:t>
              </a:r>
            </a:p>
          </p:txBody>
        </p:sp>
        <p:sp>
          <p:nvSpPr>
            <p:cNvPr id="34" name="テキスト ボックス 33"/>
            <p:cNvSpPr txBox="1"/>
            <p:nvPr/>
          </p:nvSpPr>
          <p:spPr>
            <a:xfrm>
              <a:off x="6858000" y="2562224"/>
              <a:ext cx="137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166</a:t>
              </a:r>
              <a:r>
                <a:rPr kumimoji="1" lang="ja-JP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</a:p>
          </p:txBody>
        </p:sp>
        <p:cxnSp>
          <p:nvCxnSpPr>
            <p:cNvPr id="35" name="直線コネクタ 34"/>
            <p:cNvCxnSpPr/>
            <p:nvPr/>
          </p:nvCxnSpPr>
          <p:spPr>
            <a:xfrm flipV="1">
              <a:off x="5205149" y="3162300"/>
              <a:ext cx="2938726" cy="9525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テキスト ボックス 35"/>
            <p:cNvSpPr txBox="1"/>
            <p:nvPr/>
          </p:nvSpPr>
          <p:spPr>
            <a:xfrm>
              <a:off x="5205149" y="3275231"/>
              <a:ext cx="1805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合計</a:t>
              </a: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858000" y="3275230"/>
              <a:ext cx="13716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約</a:t>
              </a:r>
              <a:r>
                <a:rPr kumimoji="1" lang="en-US" altLang="ja-JP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166</a:t>
              </a:r>
              <a:r>
                <a:rPr kumimoji="1" lang="ja-JP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万円</a:t>
              </a:r>
            </a:p>
          </p:txBody>
        </p:sp>
      </p:grpSp>
      <p:cxnSp>
        <p:nvCxnSpPr>
          <p:cNvPr id="43" name="直線コネクタ 42"/>
          <p:cNvCxnSpPr/>
          <p:nvPr/>
        </p:nvCxnSpPr>
        <p:spPr>
          <a:xfrm flipV="1">
            <a:off x="4137156" y="4000500"/>
            <a:ext cx="752475" cy="10211"/>
          </a:xfrm>
          <a:prstGeom prst="line">
            <a:avLst/>
          </a:prstGeom>
          <a:ln w="76200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3766511" y="5687567"/>
            <a:ext cx="35329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約</a:t>
            </a:r>
            <a:r>
              <a:rPr kumimoji="1" lang="en-US" altLang="ja-JP" sz="6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</a:t>
            </a:r>
            <a:r>
              <a:rPr kumimoji="1" lang="ja-JP" altLang="en-US" sz="4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万円</a:t>
            </a: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108080" y="864396"/>
            <a:ext cx="5678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7375E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「必要となるお金」から「入ってくるお金」を差し引いた金額が自分で「準備する必要があるお金」。</a:t>
            </a: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17375E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2591" y="1261590"/>
            <a:ext cx="3250169" cy="1223698"/>
          </a:xfrm>
          <a:prstGeom prst="rect">
            <a:avLst/>
          </a:prstGeom>
        </p:spPr>
      </p:pic>
      <p:sp>
        <p:nvSpPr>
          <p:cNvPr id="42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20</a:t>
            </a:r>
            <a:endParaRPr lang="ja-JP" altLang="en-US" dirty="0" smtClean="0"/>
          </a:p>
          <a:p>
            <a:pPr algn="r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048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/>
        </p:nvSpPr>
        <p:spPr>
          <a:xfrm>
            <a:off x="-1" y="0"/>
            <a:ext cx="9144000" cy="76470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 bwMode="white">
          <a:xfrm>
            <a:off x="5598217" y="6496677"/>
            <a:ext cx="4886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※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雇用形態、性、年齢階級別賃金（千円単位）</a:t>
            </a:r>
            <a:endParaRPr kumimoji="1" lang="en-US" altLang="ja-JP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95535" y="6512804"/>
            <a:ext cx="8568952" cy="244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＊厚生労働省「賃金構造基本統計調査」（平成</a:t>
            </a:r>
            <a:r>
              <a:rPr lang="en-US" altLang="zh-TW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lang="zh-TW" altLang="en-US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年）</a:t>
            </a:r>
            <a:endParaRPr kumimoji="1" lang="en-US" altLang="ja-JP" sz="10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4" name="図 3" descr="テキスト, 地図 が含まれている画像&#10;&#10;自動的に生成された説明">
            <a:extLst>
              <a:ext uri="{FF2B5EF4-FFF2-40B4-BE49-F238E27FC236}">
                <a16:creationId xmlns:a16="http://schemas.microsoft.com/office/drawing/2014/main" id="{1DDF35C3-F919-45A5-B3B6-3463F71EB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8" y="930490"/>
            <a:ext cx="8800205" cy="5827061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860711" y="3586061"/>
            <a:ext cx="739490" cy="250921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" name="グループ化 1"/>
          <p:cNvGrpSpPr/>
          <p:nvPr/>
        </p:nvGrpSpPr>
        <p:grpSpPr>
          <a:xfrm>
            <a:off x="171897" y="852853"/>
            <a:ext cx="8800205" cy="2733209"/>
            <a:chOff x="171897" y="852853"/>
            <a:chExt cx="8800205" cy="2733209"/>
          </a:xfrm>
        </p:grpSpPr>
        <p:cxnSp>
          <p:nvCxnSpPr>
            <p:cNvPr id="3" name="直線矢印コネクタ 2"/>
            <p:cNvCxnSpPr>
              <a:cxnSpLocks/>
            </p:cNvCxnSpPr>
            <p:nvPr/>
          </p:nvCxnSpPr>
          <p:spPr>
            <a:xfrm flipV="1">
              <a:off x="1600201" y="2341203"/>
              <a:ext cx="1371599" cy="1244859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" name="角丸四角形 4"/>
            <p:cNvSpPr/>
            <p:nvPr/>
          </p:nvSpPr>
          <p:spPr>
            <a:xfrm>
              <a:off x="171897" y="852853"/>
              <a:ext cx="8800205" cy="140047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17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sz="3200" dirty="0">
                  <a:solidFill>
                    <a:schemeClr val="tx1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●男性</a:t>
              </a:r>
              <a:r>
                <a:rPr kumimoji="1" lang="en-US" altLang="ja-JP" sz="3200" dirty="0">
                  <a:solidFill>
                    <a:schemeClr val="tx1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:</a:t>
              </a:r>
              <a:r>
                <a:rPr kumimoji="1" lang="ja-JP" altLang="en-US" sz="3200" dirty="0">
                  <a:solidFill>
                    <a:schemeClr val="tx1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正社員</a:t>
              </a:r>
              <a:r>
                <a:rPr kumimoji="1" lang="ja-JP" altLang="en-US" sz="3200" b="1" u="sng" dirty="0">
                  <a:solidFill>
                    <a:srgbClr val="00B0F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約</a:t>
              </a:r>
              <a:r>
                <a:rPr lang="en-US" altLang="ja-JP" sz="3200" b="1" u="sng" dirty="0">
                  <a:solidFill>
                    <a:srgbClr val="00B0F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21.5</a:t>
              </a:r>
              <a:r>
                <a:rPr lang="ja-JP" altLang="en-US" sz="3200" b="1" u="sng" dirty="0">
                  <a:solidFill>
                    <a:srgbClr val="00B0F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万円</a:t>
              </a:r>
              <a:r>
                <a:rPr lang="ja-JP" altLang="en-US" sz="3200" dirty="0">
                  <a:solidFill>
                    <a:schemeClr val="tx1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・非正社員</a:t>
              </a:r>
              <a:r>
                <a:rPr lang="ja-JP" altLang="en-US" sz="3200" b="1" u="sng" dirty="0">
                  <a:solidFill>
                    <a:srgbClr val="00B05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約</a:t>
              </a:r>
              <a:r>
                <a:rPr lang="en-US" altLang="ja-JP" sz="3200" b="1" u="sng" dirty="0">
                  <a:solidFill>
                    <a:srgbClr val="00B05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18.9</a:t>
              </a:r>
              <a:r>
                <a:rPr lang="ja-JP" altLang="en-US" sz="3200" b="1" u="sng" dirty="0">
                  <a:solidFill>
                    <a:srgbClr val="00B05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万円</a:t>
              </a:r>
            </a:p>
            <a:p>
              <a:pPr algn="ctr"/>
              <a:r>
                <a:rPr lang="ja-JP" altLang="en-US" sz="3200" dirty="0">
                  <a:solidFill>
                    <a:schemeClr val="tx1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〇女性</a:t>
              </a:r>
              <a:r>
                <a:rPr lang="en-US" altLang="ja-JP" sz="3200" dirty="0">
                  <a:solidFill>
                    <a:schemeClr val="tx1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:</a:t>
              </a:r>
              <a:r>
                <a:rPr lang="ja-JP" altLang="en-US" sz="3200" dirty="0">
                  <a:solidFill>
                    <a:schemeClr val="tx1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正社員</a:t>
              </a:r>
              <a:r>
                <a:rPr lang="ja-JP" altLang="en-US" sz="3200" b="1" u="sng" dirty="0">
                  <a:solidFill>
                    <a:srgbClr val="CC330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約</a:t>
              </a:r>
              <a:r>
                <a:rPr lang="en-US" altLang="ja-JP" sz="3200" b="1" u="sng" dirty="0">
                  <a:solidFill>
                    <a:srgbClr val="CC330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21.1</a:t>
              </a:r>
              <a:r>
                <a:rPr lang="ja-JP" altLang="en-US" sz="3200" b="1" u="sng" dirty="0">
                  <a:solidFill>
                    <a:srgbClr val="CC3300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万円</a:t>
              </a:r>
              <a:r>
                <a:rPr lang="ja-JP" altLang="en-US" sz="3200" dirty="0">
                  <a:solidFill>
                    <a:schemeClr val="tx1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・非正社員</a:t>
              </a:r>
              <a:r>
                <a:rPr lang="ja-JP" altLang="en-US" sz="3200" b="1" u="sng" dirty="0">
                  <a:solidFill>
                    <a:srgbClr val="FF6699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約</a:t>
              </a:r>
              <a:r>
                <a:rPr lang="en-US" altLang="ja-JP" sz="3200" b="1" u="sng" dirty="0">
                  <a:solidFill>
                    <a:srgbClr val="FF6699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17.7</a:t>
              </a:r>
              <a:r>
                <a:rPr lang="ja-JP" altLang="en-US" sz="3200" b="1" u="sng" dirty="0">
                  <a:solidFill>
                    <a:srgbClr val="FF6699"/>
                  </a:solidFill>
                  <a:latin typeface="MS UI Gothic" panose="020B0600070205080204" pitchFamily="50" charset="-128"/>
                  <a:ea typeface="MS UI Gothic" panose="020B0600070205080204" pitchFamily="50" charset="-128"/>
                </a:rPr>
                <a:t>万円</a:t>
              </a:r>
            </a:p>
          </p:txBody>
        </p:sp>
      </p:grpSp>
      <p:sp>
        <p:nvSpPr>
          <p:cNvPr id="10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21</a:t>
            </a:r>
            <a:endParaRPr lang="ja-JP" altLang="en-US" dirty="0"/>
          </a:p>
        </p:txBody>
      </p:sp>
      <p:sp>
        <p:nvSpPr>
          <p:cNvPr id="13" name="テキスト ボックス 12"/>
          <p:cNvSpPr txBox="1"/>
          <p:nvPr/>
        </p:nvSpPr>
        <p:spPr bwMode="white">
          <a:xfrm>
            <a:off x="426382" y="134039"/>
            <a:ext cx="44027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月額の給与について</a:t>
            </a:r>
            <a:endParaRPr kumimoji="1"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0306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4383E21-B36E-4930-B492-6EAAE962DC75}"/>
              </a:ext>
            </a:extLst>
          </p:cNvPr>
          <p:cNvGrpSpPr/>
          <p:nvPr/>
        </p:nvGrpSpPr>
        <p:grpSpPr>
          <a:xfrm>
            <a:off x="152206" y="3704220"/>
            <a:ext cx="8906340" cy="2816332"/>
            <a:chOff x="152206" y="3704220"/>
            <a:chExt cx="8906340" cy="2816332"/>
          </a:xfrm>
        </p:grpSpPr>
        <p:sp>
          <p:nvSpPr>
            <p:cNvPr id="5" name="角丸四角形 4"/>
            <p:cNvSpPr/>
            <p:nvPr/>
          </p:nvSpPr>
          <p:spPr>
            <a:xfrm>
              <a:off x="152206" y="3704220"/>
              <a:ext cx="8906340" cy="281633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3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ja-JP" altLang="en-US" sz="3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ja-JP" altLang="en-US" sz="3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4722407" y="4352258"/>
              <a:ext cx="4152845" cy="19831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20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/>
              <a:endParaRPr lang="ja-JP" altLang="en-US" sz="20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/>
              <a:endParaRPr lang="ja-JP" altLang="en-US" sz="20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/>
              <a:r>
                <a:rPr lang="ja-JP" altLang="en-US" sz="3200" b="1" dirty="0">
                  <a:solidFill>
                    <a:srgbClr val="7030A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生活に困っている人</a:t>
              </a:r>
            </a:p>
            <a:p>
              <a:pPr algn="ctr"/>
              <a:r>
                <a:rPr lang="ja-JP" altLang="en-US" sz="3200" b="1" dirty="0">
                  <a:solidFill>
                    <a:srgbClr val="7030A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などを支援</a:t>
              </a:r>
              <a:endParaRPr lang="en-US" altLang="ja-JP" sz="4800" b="1" u="sng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5512821" y="3848281"/>
              <a:ext cx="2665989" cy="70451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③公</a:t>
              </a:r>
              <a:r>
                <a:rPr kumimoji="1" lang="ja-JP" altLang="en-US" sz="4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助</a:t>
              </a:r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339702" y="4357430"/>
              <a:ext cx="4148576" cy="197802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altLang="ja-JP" sz="2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ct val="90000"/>
                </a:lnSpc>
              </a:pPr>
              <a:endParaRPr lang="en-US" altLang="ja-JP" sz="2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ct val="90000"/>
                </a:lnSpc>
              </a:pP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　　　　　　　　　　　　　健康保険や年金などの「社会保険」</a:t>
              </a:r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1091232" y="3831084"/>
              <a:ext cx="2724659" cy="76479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②共助</a:t>
              </a:r>
              <a:endParaRPr kumimoji="1" lang="ja-JP" altLang="en-US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153885" y="4584200"/>
              <a:ext cx="31506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b="1" u="sng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共に備える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656211" y="4595878"/>
              <a:ext cx="43061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b="1" u="sng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国などが備えてくれる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4915352-2681-41F7-BCBD-4AE3F78C8461}"/>
              </a:ext>
            </a:extLst>
          </p:cNvPr>
          <p:cNvGrpSpPr/>
          <p:nvPr/>
        </p:nvGrpSpPr>
        <p:grpSpPr>
          <a:xfrm>
            <a:off x="203039" y="842271"/>
            <a:ext cx="8804674" cy="2570254"/>
            <a:chOff x="203039" y="842271"/>
            <a:chExt cx="8804674" cy="2570254"/>
          </a:xfrm>
        </p:grpSpPr>
        <p:sp>
          <p:nvSpPr>
            <p:cNvPr id="6" name="角丸四角形 5"/>
            <p:cNvSpPr/>
            <p:nvPr/>
          </p:nvSpPr>
          <p:spPr>
            <a:xfrm>
              <a:off x="203039" y="842271"/>
              <a:ext cx="8804674" cy="257025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5000"/>
                </a:lnSpc>
              </a:pPr>
              <a:endParaRPr kumimoji="1" lang="ja-JP" altLang="en-US" sz="3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>
                <a:lnSpc>
                  <a:spcPts val="5000"/>
                </a:lnSpc>
              </a:pPr>
              <a:endParaRPr lang="ja-JP" altLang="en-US" sz="3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>
                <a:lnSpc>
                  <a:spcPts val="5000"/>
                </a:lnSpc>
              </a:pPr>
              <a:endParaRPr lang="ja-JP" altLang="en-US" sz="3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3135417" y="1028757"/>
              <a:ext cx="2705721" cy="706781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800" b="1" dirty="0">
                  <a:ln w="12700">
                    <a:noFill/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①自</a:t>
              </a:r>
              <a:r>
                <a:rPr kumimoji="1" lang="ja-JP" altLang="en-US" sz="4800" b="1" dirty="0">
                  <a:ln w="12700">
                    <a:noFill/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助</a:t>
              </a: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2948686" y="1793612"/>
              <a:ext cx="40262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b="1" u="sng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自分で備える</a:t>
              </a:r>
              <a:endParaRPr kumimoji="1" lang="ja-JP" altLang="en-US" sz="2400" dirty="0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7030A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自分の身を守るために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426939" y="3105615"/>
            <a:ext cx="3725008" cy="75616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ja-JP" altLang="en-US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9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22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424094" y="2599788"/>
            <a:ext cx="2064184" cy="623037"/>
          </a:xfrm>
          <a:prstGeom prst="rect">
            <a:avLst/>
          </a:prstGeom>
          <a:solidFill>
            <a:schemeClr val="tx2">
              <a:lumMod val="75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預貯金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4680365" y="2596949"/>
            <a:ext cx="2065978" cy="623037"/>
          </a:xfrm>
          <a:prstGeom prst="rect">
            <a:avLst/>
          </a:prstGeom>
          <a:solidFill>
            <a:schemeClr val="tx2">
              <a:lumMod val="75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民間保険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3683081" y="5841785"/>
            <a:ext cx="2064184" cy="911260"/>
          </a:xfrm>
          <a:prstGeom prst="rect">
            <a:avLst/>
          </a:prstGeom>
          <a:solidFill>
            <a:schemeClr val="tx2">
              <a:lumMod val="75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社会保障制度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127081" y="3569945"/>
            <a:ext cx="8956589" cy="308049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503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0" grpId="0" animBg="1"/>
      <p:bldP spid="31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-1145309" y="3058638"/>
            <a:ext cx="95319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5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3. </a:t>
            </a:r>
            <a:r>
              <a:rPr lang="ja-JP" altLang="en-US" sz="5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社会保障制度</a:t>
            </a:r>
          </a:p>
          <a:p>
            <a:pPr algn="ctr"/>
            <a:r>
              <a:rPr lang="ja-JP" altLang="en-US" sz="5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　　　　　　　って何だろう</a:t>
            </a:r>
            <a:r>
              <a:rPr lang="en-US" altLang="ja-JP" sz="5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?</a:t>
            </a:r>
            <a:endParaRPr lang="ja-JP" altLang="en-US" sz="5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524101" y="505712"/>
            <a:ext cx="2567008" cy="1548452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共助</a:t>
            </a:r>
            <a:endParaRPr kumimoji="1" lang="ja-JP" altLang="en-US" sz="60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角丸四角形 9"/>
          <p:cNvSpPr/>
          <p:nvPr/>
        </p:nvSpPr>
        <p:spPr>
          <a:xfrm>
            <a:off x="3167658" y="526110"/>
            <a:ext cx="2567008" cy="1528053"/>
          </a:xfrm>
          <a:prstGeom prst="roundRect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</a:t>
            </a:r>
            <a:r>
              <a:rPr kumimoji="1" lang="ja-JP" altLang="en-US" sz="6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助</a:t>
            </a:r>
          </a:p>
        </p:txBody>
      </p:sp>
      <p:sp>
        <p:nvSpPr>
          <p:cNvPr id="7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23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508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/>
          <p:cNvSpPr/>
          <p:nvPr/>
        </p:nvSpPr>
        <p:spPr>
          <a:xfrm>
            <a:off x="0" y="38994"/>
            <a:ext cx="9144000" cy="7169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61964" y="261673"/>
            <a:ext cx="7361236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「社会保障制度」とは</a:t>
            </a:r>
            <a:endParaRPr lang="en-US" altLang="ja-JP" sz="32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1167240" y="1042674"/>
            <a:ext cx="1224000" cy="1224000"/>
            <a:chOff x="1209017" y="979924"/>
            <a:chExt cx="1224000" cy="1224000"/>
          </a:xfrm>
          <a:solidFill>
            <a:schemeClr val="accent2">
              <a:lumMod val="75000"/>
            </a:schemeClr>
          </a:solidFill>
        </p:grpSpPr>
        <p:sp>
          <p:nvSpPr>
            <p:cNvPr id="2" name="角丸四角形 1"/>
            <p:cNvSpPr>
              <a:spLocks/>
            </p:cNvSpPr>
            <p:nvPr/>
          </p:nvSpPr>
          <p:spPr>
            <a:xfrm>
              <a:off x="1209017" y="979924"/>
              <a:ext cx="1224000" cy="1224000"/>
            </a:xfrm>
            <a:prstGeom prst="round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6" name="正方形/長方形 5"/>
            <p:cNvSpPr/>
            <p:nvPr/>
          </p:nvSpPr>
          <p:spPr>
            <a:xfrm>
              <a:off x="1317017" y="1087924"/>
              <a:ext cx="1008000" cy="1008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社会</a:t>
              </a:r>
              <a:endParaRPr kumimoji="1"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</a:t>
              </a:r>
            </a:p>
          </p:txBody>
        </p:sp>
      </p:grpSp>
      <p:grpSp>
        <p:nvGrpSpPr>
          <p:cNvPr id="16" name="グループ化 15"/>
          <p:cNvGrpSpPr/>
          <p:nvPr/>
        </p:nvGrpSpPr>
        <p:grpSpPr>
          <a:xfrm>
            <a:off x="1167240" y="5357568"/>
            <a:ext cx="1224000" cy="1224000"/>
            <a:chOff x="1140345" y="5581688"/>
            <a:chExt cx="1224000" cy="1224000"/>
          </a:xfrm>
          <a:solidFill>
            <a:srgbClr val="339966"/>
          </a:solidFill>
        </p:grpSpPr>
        <p:sp>
          <p:nvSpPr>
            <p:cNvPr id="19" name="角丸四角形 18"/>
            <p:cNvSpPr>
              <a:spLocks/>
            </p:cNvSpPr>
            <p:nvPr/>
          </p:nvSpPr>
          <p:spPr>
            <a:xfrm>
              <a:off x="1140345" y="5581688"/>
              <a:ext cx="1224000" cy="1224000"/>
            </a:xfrm>
            <a:prstGeom prst="roundRect">
              <a:avLst/>
            </a:prstGeom>
            <a:grpFill/>
            <a:ln w="38100">
              <a:solidFill>
                <a:srgbClr val="339966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1248345" y="5689688"/>
              <a:ext cx="1008000" cy="1008000"/>
            </a:xfrm>
            <a:prstGeom prst="rect">
              <a:avLst/>
            </a:prstGeom>
            <a:grpFill/>
            <a:ln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spc="-120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公衆</a:t>
              </a:r>
              <a:endParaRPr lang="en-US" altLang="ja-JP" sz="3200" b="1" spc="-12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/>
              <a:r>
                <a:rPr lang="ja-JP" altLang="en-US" sz="3200" b="1" spc="-120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衛生</a:t>
              </a:r>
              <a:endParaRPr lang="en-US" altLang="ja-JP" sz="3200" b="1" spc="-12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grpSp>
        <p:nvGrpSpPr>
          <p:cNvPr id="13" name="グループ化 12"/>
          <p:cNvGrpSpPr/>
          <p:nvPr/>
        </p:nvGrpSpPr>
        <p:grpSpPr>
          <a:xfrm>
            <a:off x="1167240" y="2480972"/>
            <a:ext cx="1224000" cy="1224000"/>
            <a:chOff x="1209017" y="2478352"/>
            <a:chExt cx="1224000" cy="1224000"/>
          </a:xfrm>
          <a:solidFill>
            <a:schemeClr val="accent6">
              <a:lumMod val="75000"/>
            </a:schemeClr>
          </a:solidFill>
        </p:grpSpPr>
        <p:sp>
          <p:nvSpPr>
            <p:cNvPr id="17" name="角丸四角形 16"/>
            <p:cNvSpPr>
              <a:spLocks/>
            </p:cNvSpPr>
            <p:nvPr/>
          </p:nvSpPr>
          <p:spPr>
            <a:xfrm>
              <a:off x="1209017" y="2478352"/>
              <a:ext cx="1224000" cy="1224000"/>
            </a:xfrm>
            <a:prstGeom prst="round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1317017" y="2586352"/>
              <a:ext cx="1008000" cy="1008000"/>
            </a:xfrm>
            <a:prstGeom prst="rect">
              <a:avLst/>
            </a:prstGeom>
            <a:grpFill/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32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社会</a:t>
              </a:r>
              <a:endParaRPr kumimoji="1"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ct val="90000"/>
                </a:lnSpc>
              </a:pPr>
              <a:r>
                <a:rPr lang="ja-JP" altLang="en-US" sz="32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福祉</a:t>
              </a:r>
              <a:endParaRPr kumimoji="1"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4" name="角丸四角形 3"/>
          <p:cNvSpPr/>
          <p:nvPr/>
        </p:nvSpPr>
        <p:spPr>
          <a:xfrm>
            <a:off x="1167240" y="1042674"/>
            <a:ext cx="7726550" cy="1224000"/>
          </a:xfrm>
          <a:prstGeom prst="roundRect">
            <a:avLst/>
          </a:prstGeom>
          <a:ln w="38100"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521790" y="1069569"/>
            <a:ext cx="6372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5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病気・老後・介護・失業などの場合に</a:t>
            </a:r>
            <a:r>
              <a:rPr kumimoji="1" lang="ja-JP" altLang="en-US" sz="25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国などが</a:t>
            </a:r>
            <a:r>
              <a:rPr kumimoji="1" lang="ja-JP" altLang="en-US" sz="25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一定の給付を行う制度</a:t>
            </a:r>
            <a:endParaRPr kumimoji="1" lang="en-US" altLang="ja-JP" sz="25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kumimoji="1" lang="en-US" altLang="ja-JP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kumimoji="1" lang="ja-JP" altLang="en-US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公的医療保険、公的年金保険、公的介護保険　等</a:t>
            </a:r>
            <a:r>
              <a:rPr kumimoji="1" lang="en-US" altLang="ja-JP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sz="20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1167240" y="5357568"/>
            <a:ext cx="7726550" cy="1224000"/>
          </a:xfrm>
          <a:prstGeom prst="roundRect">
            <a:avLst/>
          </a:prstGeom>
          <a:noFill/>
          <a:ln w="38100">
            <a:solidFill>
              <a:srgbClr val="3399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2521790" y="5533685"/>
            <a:ext cx="637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国民が健康に生活できるよう様々な事項についての予防、衛生のための制度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予防接種　等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en-US" altLang="ja-JP" sz="20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1167240" y="2480972"/>
            <a:ext cx="7726550" cy="122400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2521790" y="2660269"/>
            <a:ext cx="637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b="1" dirty="0" err="1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障がい</a:t>
            </a:r>
            <a:r>
              <a:rPr lang="ja-JP" altLang="en-US" sz="25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者や母子・父子家庭などに対して公的な</a:t>
            </a:r>
            <a:endParaRPr lang="en-US" altLang="ja-JP" sz="25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5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支援を行う制度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児童福祉、高齢者福祉　等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en-US" altLang="ja-JP" sz="20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角丸四角形 25"/>
          <p:cNvSpPr/>
          <p:nvPr/>
        </p:nvSpPr>
        <p:spPr>
          <a:xfrm>
            <a:off x="1167240" y="3919270"/>
            <a:ext cx="7726550" cy="1224000"/>
          </a:xfrm>
          <a:prstGeom prst="roundRect">
            <a:avLst/>
          </a:prstGeom>
          <a:noFill/>
          <a:ln w="38100">
            <a:solidFill>
              <a:schemeClr val="tx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2521790" y="4100383"/>
            <a:ext cx="637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5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生活に困窮する国民に対して最低限の生活を</a:t>
            </a:r>
            <a:endParaRPr lang="en-US" altLang="ja-JP" sz="25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5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保障し、自立を助けようとする制度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生活保護　等</a:t>
            </a:r>
            <a:r>
              <a:rPr lang="en-US" altLang="ja-JP" sz="2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kumimoji="1" lang="ja-JP" altLang="en-US" sz="20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1167240" y="3919270"/>
            <a:ext cx="1224000" cy="1224000"/>
            <a:chOff x="1187778" y="3891718"/>
            <a:chExt cx="1224000" cy="1224000"/>
          </a:xfrm>
          <a:solidFill>
            <a:schemeClr val="tx2"/>
          </a:solidFill>
        </p:grpSpPr>
        <p:sp>
          <p:nvSpPr>
            <p:cNvPr id="18" name="角丸四角形 17"/>
            <p:cNvSpPr>
              <a:spLocks/>
            </p:cNvSpPr>
            <p:nvPr/>
          </p:nvSpPr>
          <p:spPr>
            <a:xfrm>
              <a:off x="1187778" y="3891718"/>
              <a:ext cx="1224000" cy="1224000"/>
            </a:xfrm>
            <a:prstGeom prst="roundRect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295778" y="3999718"/>
              <a:ext cx="1008000" cy="1008000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ja-JP" altLang="en-US" sz="3200" b="1" dirty="0">
                  <a:solidFill>
                    <a:srgbClr val="FFFFFF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公的扶助</a:t>
              </a:r>
              <a:endParaRPr kumimoji="1"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5" name="角丸四角形 4"/>
          <p:cNvSpPr/>
          <p:nvPr/>
        </p:nvSpPr>
        <p:spPr>
          <a:xfrm>
            <a:off x="200255" y="1038226"/>
            <a:ext cx="839974" cy="5540450"/>
          </a:xfrm>
          <a:prstGeom prst="roundRect">
            <a:avLst/>
          </a:prstGeom>
          <a:solidFill>
            <a:srgbClr val="00206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44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社会保障制度</a:t>
            </a:r>
          </a:p>
        </p:txBody>
      </p:sp>
      <p:grpSp>
        <p:nvGrpSpPr>
          <p:cNvPr id="38" name="グループ化 37"/>
          <p:cNvGrpSpPr/>
          <p:nvPr/>
        </p:nvGrpSpPr>
        <p:grpSpPr>
          <a:xfrm>
            <a:off x="1166400" y="1044000"/>
            <a:ext cx="1224000" cy="1224000"/>
            <a:chOff x="1209017" y="979924"/>
            <a:chExt cx="1224000" cy="1224000"/>
          </a:xfrm>
          <a:solidFill>
            <a:schemeClr val="accent2">
              <a:lumMod val="75000"/>
            </a:schemeClr>
          </a:solidFill>
        </p:grpSpPr>
        <p:sp>
          <p:nvSpPr>
            <p:cNvPr id="39" name="角丸四角形 38"/>
            <p:cNvSpPr>
              <a:spLocks/>
            </p:cNvSpPr>
            <p:nvPr/>
          </p:nvSpPr>
          <p:spPr>
            <a:xfrm>
              <a:off x="1209017" y="979924"/>
              <a:ext cx="1224000" cy="1224000"/>
            </a:xfrm>
            <a:prstGeom prst="round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1317017" y="1087924"/>
              <a:ext cx="1008000" cy="1008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社会</a:t>
              </a:r>
              <a:endParaRPr kumimoji="1"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</a:t>
              </a:r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1040229" y="838907"/>
            <a:ext cx="7953532" cy="1548452"/>
            <a:chOff x="1079632" y="834029"/>
            <a:chExt cx="7953532" cy="1548452"/>
          </a:xfrm>
        </p:grpSpPr>
        <p:sp>
          <p:nvSpPr>
            <p:cNvPr id="32" name="角丸四角形 31"/>
            <p:cNvSpPr/>
            <p:nvPr/>
          </p:nvSpPr>
          <p:spPr>
            <a:xfrm>
              <a:off x="1079632" y="968914"/>
              <a:ext cx="7953532" cy="1394737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角丸四角形 29"/>
            <p:cNvSpPr/>
            <p:nvPr/>
          </p:nvSpPr>
          <p:spPr>
            <a:xfrm>
              <a:off x="3950152" y="834029"/>
              <a:ext cx="2567008" cy="1548452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6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共助</a:t>
              </a:r>
              <a:endParaRPr kumimoji="1" lang="ja-JP" altLang="en-US" sz="6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1" name="グループ化 10"/>
          <p:cNvGrpSpPr/>
          <p:nvPr/>
        </p:nvGrpSpPr>
        <p:grpSpPr>
          <a:xfrm>
            <a:off x="1040229" y="2470324"/>
            <a:ext cx="7992934" cy="4215025"/>
            <a:chOff x="969372" y="2470324"/>
            <a:chExt cx="8063791" cy="4215025"/>
          </a:xfrm>
        </p:grpSpPr>
        <p:sp>
          <p:nvSpPr>
            <p:cNvPr id="31" name="角丸四角形 30"/>
            <p:cNvSpPr/>
            <p:nvPr/>
          </p:nvSpPr>
          <p:spPr>
            <a:xfrm>
              <a:off x="3888095" y="3615217"/>
              <a:ext cx="2567008" cy="1528053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6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公</a:t>
              </a:r>
              <a:r>
                <a:rPr kumimoji="1" lang="ja-JP" altLang="en-US" sz="6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助</a:t>
              </a:r>
            </a:p>
          </p:txBody>
        </p:sp>
        <p:sp>
          <p:nvSpPr>
            <p:cNvPr id="34" name="角丸四角形 33"/>
            <p:cNvSpPr/>
            <p:nvPr/>
          </p:nvSpPr>
          <p:spPr>
            <a:xfrm>
              <a:off x="969372" y="2470324"/>
              <a:ext cx="8063791" cy="4215025"/>
            </a:xfrm>
            <a:prstGeom prst="roundRect">
              <a:avLst/>
            </a:prstGeom>
            <a:noFill/>
            <a:ln w="571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5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24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8915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正方形/長方形 4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「社会保険」とは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0" name="正方形/長方形 39"/>
          <p:cNvSpPr/>
          <p:nvPr/>
        </p:nvSpPr>
        <p:spPr bwMode="white">
          <a:xfrm>
            <a:off x="742400" y="5498584"/>
            <a:ext cx="527600" cy="4094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・</a:t>
            </a:r>
            <a:endParaRPr kumimoji="1" lang="en-US" altLang="ja-JP" sz="20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74666" y="1008372"/>
            <a:ext cx="8897884" cy="5527493"/>
            <a:chOff x="516814" y="1008372"/>
            <a:chExt cx="8897884" cy="5527493"/>
          </a:xfrm>
        </p:grpSpPr>
        <p:cxnSp>
          <p:nvCxnSpPr>
            <p:cNvPr id="33" name="直線コネクタ 32"/>
            <p:cNvCxnSpPr/>
            <p:nvPr/>
          </p:nvCxnSpPr>
          <p:spPr>
            <a:xfrm>
              <a:off x="1955800" y="4074802"/>
              <a:ext cx="327877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" name="グループ化 4"/>
            <p:cNvGrpSpPr/>
            <p:nvPr/>
          </p:nvGrpSpPr>
          <p:grpSpPr>
            <a:xfrm>
              <a:off x="516814" y="1008372"/>
              <a:ext cx="8897884" cy="5527493"/>
              <a:chOff x="516814" y="1008372"/>
              <a:chExt cx="8897884" cy="5527493"/>
            </a:xfrm>
          </p:grpSpPr>
          <p:sp>
            <p:nvSpPr>
              <p:cNvPr id="17" name="テキスト ボックス 18"/>
              <p:cNvSpPr txBox="1">
                <a:spLocks noChangeArrowheads="1"/>
              </p:cNvSpPr>
              <p:nvPr/>
            </p:nvSpPr>
            <p:spPr bwMode="auto">
              <a:xfrm>
                <a:off x="5290344" y="1584132"/>
                <a:ext cx="4124354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病気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や</a:t>
                </a: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ケガ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にかかる治療費</a:t>
                </a:r>
              </a:p>
            </p:txBody>
          </p:sp>
          <p:sp>
            <p:nvSpPr>
              <p:cNvPr id="13" name="テキスト ボックス 31"/>
              <p:cNvSpPr txBox="1">
                <a:spLocks noChangeArrowheads="1"/>
              </p:cNvSpPr>
              <p:nvPr/>
            </p:nvSpPr>
            <p:spPr bwMode="gray">
              <a:xfrm>
                <a:off x="2279534" y="1008372"/>
                <a:ext cx="2380143" cy="400110"/>
              </a:xfrm>
              <a:prstGeom prst="rect">
                <a:avLst/>
              </a:prstGeom>
              <a:solidFill>
                <a:schemeClr val="accent2"/>
              </a:solidFill>
              <a:ln w="19050" cmpd="sng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制度</a:t>
                </a:r>
                <a:endParaRPr lang="en-US" altLang="ja-JP" sz="20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4" name="テキスト ボックス 22"/>
              <p:cNvSpPr txBox="1">
                <a:spLocks noChangeArrowheads="1"/>
              </p:cNvSpPr>
              <p:nvPr/>
            </p:nvSpPr>
            <p:spPr bwMode="gray">
              <a:xfrm>
                <a:off x="5290344" y="1008372"/>
                <a:ext cx="4124354" cy="399600"/>
              </a:xfrm>
              <a:prstGeom prst="rect">
                <a:avLst/>
              </a:prstGeom>
              <a:solidFill>
                <a:srgbClr val="0070C0"/>
              </a:solidFill>
              <a:ln w="19050" cmpd="sng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主な保障の内容</a:t>
                </a:r>
              </a:p>
            </p:txBody>
          </p:sp>
          <p:sp>
            <p:nvSpPr>
              <p:cNvPr id="1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5280819" y="2574856"/>
                <a:ext cx="4133879" cy="972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老後</a:t>
                </a:r>
                <a:endParaRPr lang="en-US" altLang="ja-JP" sz="2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障害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状態時</a:t>
                </a:r>
                <a:endParaRPr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遺族</a:t>
                </a:r>
                <a:endParaRPr lang="ja-JP" altLang="en-US" sz="18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6" name="右矢印 15"/>
              <p:cNvSpPr/>
              <p:nvPr/>
            </p:nvSpPr>
            <p:spPr bwMode="auto">
              <a:xfrm>
                <a:off x="4787200" y="1825720"/>
                <a:ext cx="431035" cy="416824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8" name="右矢印 17"/>
              <p:cNvSpPr/>
              <p:nvPr/>
            </p:nvSpPr>
            <p:spPr bwMode="auto">
              <a:xfrm>
                <a:off x="4787200" y="2852444"/>
                <a:ext cx="431035" cy="41682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19" name="テキスト ボックス 20"/>
              <p:cNvSpPr txBox="1">
                <a:spLocks noChangeArrowheads="1"/>
              </p:cNvSpPr>
              <p:nvPr/>
            </p:nvSpPr>
            <p:spPr bwMode="auto">
              <a:xfrm>
                <a:off x="5290344" y="4633798"/>
                <a:ext cx="4124354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仕事中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のケガ等の治療費</a:t>
                </a:r>
              </a:p>
            </p:txBody>
          </p:sp>
          <p:sp>
            <p:nvSpPr>
              <p:cNvPr id="20" name="右矢印 19"/>
              <p:cNvSpPr/>
              <p:nvPr/>
            </p:nvSpPr>
            <p:spPr bwMode="auto">
              <a:xfrm>
                <a:off x="4787200" y="4874488"/>
                <a:ext cx="431035" cy="41862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1" name="テキスト ボックス 19"/>
              <p:cNvSpPr txBox="1">
                <a:spLocks noChangeArrowheads="1"/>
              </p:cNvSpPr>
              <p:nvPr/>
            </p:nvSpPr>
            <p:spPr bwMode="auto">
              <a:xfrm>
                <a:off x="5280819" y="3624802"/>
                <a:ext cx="4133879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介護サービス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費用</a:t>
                </a:r>
                <a:endParaRPr lang="en-US" altLang="ja-JP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(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訪問介護など</a:t>
                </a:r>
                <a:r>
                  <a:rPr lang="en-US" altLang="ja-JP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)</a:t>
                </a:r>
                <a:endPara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2" name="右矢印 21"/>
              <p:cNvSpPr/>
              <p:nvPr/>
            </p:nvSpPr>
            <p:spPr bwMode="auto">
              <a:xfrm>
                <a:off x="4787200" y="3866390"/>
                <a:ext cx="431035" cy="416825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3" name="テキスト ボックス 21"/>
              <p:cNvSpPr txBox="1">
                <a:spLocks noChangeArrowheads="1"/>
              </p:cNvSpPr>
              <p:nvPr/>
            </p:nvSpPr>
            <p:spPr bwMode="auto">
              <a:xfrm>
                <a:off x="5280819" y="5635865"/>
                <a:ext cx="4133879" cy="90000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0070C0"/>
                </a:solidFill>
                <a:miter lim="800000"/>
                <a:headEnd/>
                <a:tailEnd/>
              </a:ln>
            </p:spPr>
            <p:txBody>
              <a:bodyPr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失業</a:t>
                </a:r>
                <a:r>
                  <a:rPr lang="ja-JP" altLang="en-US" sz="20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時の生活費</a:t>
                </a:r>
              </a:p>
            </p:txBody>
          </p:sp>
          <p:sp>
            <p:nvSpPr>
              <p:cNvPr id="24" name="右矢印 23"/>
              <p:cNvSpPr/>
              <p:nvPr/>
            </p:nvSpPr>
            <p:spPr bwMode="auto">
              <a:xfrm>
                <a:off x="4787200" y="5876555"/>
                <a:ext cx="431035" cy="418620"/>
              </a:xfrm>
              <a:prstGeom prst="rightArrow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b="1"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2" y="2736856"/>
                <a:ext cx="2507667" cy="648000"/>
              </a:xfrm>
              <a:prstGeom prst="rect">
                <a:avLst/>
              </a:prstGeom>
              <a:noFill/>
              <a:ln w="57150" cmpd="sng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2.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公的年金保険</a:t>
                </a:r>
              </a:p>
            </p:txBody>
          </p:sp>
          <p:sp>
            <p:nvSpPr>
              <p:cNvPr id="27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3" y="4687798"/>
                <a:ext cx="2376000" cy="792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4.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労働者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　 災害補償保険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8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2" y="3750802"/>
                <a:ext cx="2651773" cy="648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3.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公的介護保険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sp>
            <p:nvSpPr>
              <p:cNvPr id="29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3" y="5761865"/>
                <a:ext cx="2376000" cy="6480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5.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雇用保険</a:t>
                </a:r>
                <a:endParaRPr lang="en-US" altLang="ja-JP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</p:txBody>
          </p:sp>
          <p:grpSp>
            <p:nvGrpSpPr>
              <p:cNvPr id="3" name="グループ化 2"/>
              <p:cNvGrpSpPr/>
              <p:nvPr/>
            </p:nvGrpSpPr>
            <p:grpSpPr>
              <a:xfrm>
                <a:off x="1460532" y="1999274"/>
                <a:ext cx="823145" cy="0"/>
                <a:chOff x="1460532" y="2004884"/>
                <a:chExt cx="823145" cy="2798"/>
              </a:xfrm>
            </p:grpSpPr>
            <p:cxnSp>
              <p:nvCxnSpPr>
                <p:cNvPr id="30" name="直線コネクタ 29"/>
                <p:cNvCxnSpPr/>
                <p:nvPr/>
              </p:nvCxnSpPr>
              <p:spPr>
                <a:xfrm>
                  <a:off x="1460532" y="2004884"/>
                  <a:ext cx="499512" cy="0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直線コネクタ 30"/>
                <p:cNvCxnSpPr/>
                <p:nvPr/>
              </p:nvCxnSpPr>
              <p:spPr>
                <a:xfrm>
                  <a:off x="1955800" y="2007682"/>
                  <a:ext cx="327877" cy="0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線コネクタ 31"/>
              <p:cNvCxnSpPr/>
              <p:nvPr/>
            </p:nvCxnSpPr>
            <p:spPr>
              <a:xfrm>
                <a:off x="1955800" y="3060856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線コネクタ 33"/>
              <p:cNvCxnSpPr/>
              <p:nvPr/>
            </p:nvCxnSpPr>
            <p:spPr>
              <a:xfrm>
                <a:off x="1955800" y="5083798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線コネクタ 34"/>
              <p:cNvCxnSpPr/>
              <p:nvPr/>
            </p:nvCxnSpPr>
            <p:spPr>
              <a:xfrm>
                <a:off x="1955800" y="5983269"/>
                <a:ext cx="327877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線コネクタ 35"/>
              <p:cNvCxnSpPr>
                <a:cxnSpLocks/>
              </p:cNvCxnSpPr>
              <p:nvPr/>
            </p:nvCxnSpPr>
            <p:spPr>
              <a:xfrm>
                <a:off x="1955800" y="2011812"/>
                <a:ext cx="0" cy="3988287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" name="正方形/長方形 5"/>
              <p:cNvSpPr/>
              <p:nvPr/>
            </p:nvSpPr>
            <p:spPr bwMode="white">
              <a:xfrm>
                <a:off x="516814" y="1654768"/>
                <a:ext cx="981818" cy="98181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90000"/>
                  </a:lnSpc>
                </a:pPr>
                <a:r>
                  <a:rPr kumimoji="1" lang="ja-JP" altLang="en-US" sz="28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社会</a:t>
                </a:r>
                <a:endParaRPr kumimoji="1" lang="en-US" altLang="ja-JP" sz="2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endParaRPr>
              </a:p>
              <a:p>
                <a:pPr algn="ctr">
                  <a:lnSpc>
                    <a:spcPct val="90000"/>
                  </a:lnSpc>
                </a:pPr>
                <a:r>
                  <a:rPr kumimoji="1" lang="ja-JP" altLang="en-US" sz="28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保険</a:t>
                </a:r>
              </a:p>
            </p:txBody>
          </p:sp>
          <p:sp>
            <p:nvSpPr>
              <p:cNvPr id="41" name="角丸四角形 40"/>
              <p:cNvSpPr>
                <a:spLocks/>
              </p:cNvSpPr>
              <p:nvPr/>
            </p:nvSpPr>
            <p:spPr>
              <a:xfrm>
                <a:off x="2279533" y="1623282"/>
                <a:ext cx="2380143" cy="8217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2" name="角丸四角形 41"/>
              <p:cNvSpPr>
                <a:spLocks/>
              </p:cNvSpPr>
              <p:nvPr/>
            </p:nvSpPr>
            <p:spPr>
              <a:xfrm>
                <a:off x="2279533" y="2650006"/>
                <a:ext cx="2380143" cy="8217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3" name="角丸四角形 42"/>
              <p:cNvSpPr>
                <a:spLocks/>
              </p:cNvSpPr>
              <p:nvPr/>
            </p:nvSpPr>
            <p:spPr>
              <a:xfrm>
                <a:off x="2279533" y="3660802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4" name="角丸四角形 43"/>
              <p:cNvSpPr>
                <a:spLocks/>
              </p:cNvSpPr>
              <p:nvPr/>
            </p:nvSpPr>
            <p:spPr>
              <a:xfrm>
                <a:off x="2279533" y="4669798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5" name="角丸四角形 44"/>
              <p:cNvSpPr>
                <a:spLocks/>
              </p:cNvSpPr>
              <p:nvPr/>
            </p:nvSpPr>
            <p:spPr>
              <a:xfrm>
                <a:off x="2279533" y="5671865"/>
                <a:ext cx="2380143" cy="828000"/>
              </a:xfrm>
              <a:prstGeom prst="roundRect">
                <a:avLst/>
              </a:prstGeom>
              <a:noFill/>
              <a:ln w="38100" cmpd="sng">
                <a:solidFill>
                  <a:schemeClr val="accent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sp>
            <p:nvSpPr>
              <p:cNvPr id="46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2279533" y="1706860"/>
                <a:ext cx="2507667" cy="654545"/>
              </a:xfrm>
              <a:prstGeom prst="rect">
                <a:avLst/>
              </a:prstGeom>
              <a:noFill/>
              <a:ln w="57150" cmpd="sng">
                <a:noFill/>
                <a:miter lim="800000"/>
                <a:headEnd/>
                <a:tailEnd/>
              </a:ln>
            </p:spPr>
            <p:txBody>
              <a:bodyPr wrap="square" anchor="ctr">
                <a:noAutofit/>
              </a:bodyPr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kumimoji="1" sz="32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8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kumimoji="1" sz="24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kumimoji="1" sz="2000">
                    <a:solidFill>
                      <a:schemeClr val="tx1"/>
                    </a:solidFill>
                    <a:latin typeface="Calibri" pitchFamily="34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1.</a:t>
                </a:r>
                <a:r>
                  <a:rPr lang="ja-JP" altLang="en-US" sz="24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Pro W6"/>
                  </a:rPr>
                  <a:t>公的医療保険</a:t>
                </a:r>
              </a:p>
            </p:txBody>
          </p:sp>
        </p:grpSp>
        <p:sp>
          <p:nvSpPr>
            <p:cNvPr id="4" name="右中かっこ 3">
              <a:extLst>
                <a:ext uri="{FF2B5EF4-FFF2-40B4-BE49-F238E27FC236}">
                  <a16:creationId xmlns:a16="http://schemas.microsoft.com/office/drawing/2014/main" id="{F86C3B79-96BF-4E9F-877C-16A96FFA64E5}"/>
                </a:ext>
              </a:extLst>
            </p:cNvPr>
            <p:cNvSpPr/>
            <p:nvPr/>
          </p:nvSpPr>
          <p:spPr>
            <a:xfrm>
              <a:off x="6813030" y="2660292"/>
              <a:ext cx="238978" cy="800194"/>
            </a:xfrm>
            <a:prstGeom prst="rightBrace">
              <a:avLst>
                <a:gd name="adj1" fmla="val 23768"/>
                <a:gd name="adj2" fmla="val 50624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テキスト ボックス 3">
              <a:extLst>
                <a:ext uri="{FF2B5EF4-FFF2-40B4-BE49-F238E27FC236}">
                  <a16:creationId xmlns:a16="http://schemas.microsoft.com/office/drawing/2014/main" id="{C1B35D2C-4C9B-4BBF-882B-5865C6B91B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06034" y="2730467"/>
              <a:ext cx="1732064" cy="648000"/>
            </a:xfrm>
            <a:prstGeom prst="rect">
              <a:avLst/>
            </a:prstGeom>
            <a:noFill/>
            <a:ln w="57150" cmpd="sng">
              <a:noFill/>
              <a:miter lim="800000"/>
              <a:headEnd/>
              <a:tailEnd/>
            </a:ln>
          </p:spPr>
          <p:txBody>
            <a:bodyPr wrap="square" anchor="ctr">
              <a:no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kumimoji="1" sz="32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kumimoji="1" sz="28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kumimoji="1" sz="24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kumimoji="1" sz="2000">
                  <a:solidFill>
                    <a:schemeClr val="tx1"/>
                  </a:solidFill>
                  <a:latin typeface="Calibri" pitchFamily="34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の生活費など</a:t>
              </a:r>
            </a:p>
          </p:txBody>
        </p:sp>
      </p:grpSp>
      <p:grpSp>
        <p:nvGrpSpPr>
          <p:cNvPr id="49" name="グループ化 48"/>
          <p:cNvGrpSpPr/>
          <p:nvPr/>
        </p:nvGrpSpPr>
        <p:grpSpPr>
          <a:xfrm>
            <a:off x="74666" y="1333303"/>
            <a:ext cx="1224000" cy="1224000"/>
            <a:chOff x="1209017" y="979924"/>
            <a:chExt cx="1224000" cy="1224000"/>
          </a:xfrm>
          <a:solidFill>
            <a:schemeClr val="accent2">
              <a:lumMod val="75000"/>
            </a:schemeClr>
          </a:solidFill>
        </p:grpSpPr>
        <p:sp>
          <p:nvSpPr>
            <p:cNvPr id="50" name="角丸四角形 49"/>
            <p:cNvSpPr>
              <a:spLocks/>
            </p:cNvSpPr>
            <p:nvPr/>
          </p:nvSpPr>
          <p:spPr>
            <a:xfrm>
              <a:off x="1209017" y="979924"/>
              <a:ext cx="1224000" cy="1224000"/>
            </a:xfrm>
            <a:prstGeom prst="roundRect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1317017" y="1087924"/>
              <a:ext cx="1008000" cy="1008000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社会</a:t>
              </a:r>
              <a:endParaRPr kumimoji="1" lang="en-US" altLang="ja-JP" sz="3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ct val="90000"/>
                </a:lnSpc>
              </a:pPr>
              <a:r>
                <a:rPr kumimoji="1" lang="ja-JP" altLang="en-US" sz="32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</a:t>
              </a:r>
            </a:p>
          </p:txBody>
        </p:sp>
      </p:grpSp>
      <p:sp>
        <p:nvSpPr>
          <p:cNvPr id="52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25</a:t>
            </a:r>
            <a:endParaRPr lang="ja-JP" altLang="en-US" dirty="0"/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25721" y="2660292"/>
            <a:ext cx="564366" cy="827107"/>
          </a:xfrm>
          <a:prstGeom prst="rect">
            <a:avLst/>
          </a:prstGeom>
        </p:spPr>
      </p:pic>
      <p:pic>
        <p:nvPicPr>
          <p:cNvPr id="54" name="図 5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6292" y="5501925"/>
            <a:ext cx="1160882" cy="1082389"/>
          </a:xfrm>
          <a:prstGeom prst="rect">
            <a:avLst/>
          </a:prstGeom>
        </p:spPr>
      </p:pic>
      <p:pic>
        <p:nvPicPr>
          <p:cNvPr id="55" name="図 5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2513" y="1569748"/>
            <a:ext cx="957201" cy="950610"/>
          </a:xfrm>
          <a:prstGeom prst="rect">
            <a:avLst/>
          </a:prstGeom>
        </p:spPr>
      </p:pic>
      <p:pic>
        <p:nvPicPr>
          <p:cNvPr id="56" name="図 5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173" y="3660802"/>
            <a:ext cx="960541" cy="891686"/>
          </a:xfrm>
          <a:prstGeom prst="rect">
            <a:avLst/>
          </a:prstGeom>
        </p:spPr>
      </p:pic>
      <p:pic>
        <p:nvPicPr>
          <p:cNvPr id="57" name="図 56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0630" y="4590236"/>
            <a:ext cx="707227" cy="102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正方形/長方形 1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19" name="グラフ 18"/>
          <p:cNvGraphicFramePr>
            <a:graphicFrameLocks/>
          </p:cNvGraphicFramePr>
          <p:nvPr/>
        </p:nvGraphicFramePr>
        <p:xfrm>
          <a:off x="264279" y="716948"/>
          <a:ext cx="8273665" cy="5639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正方形/長方形 9"/>
          <p:cNvSpPr/>
          <p:nvPr/>
        </p:nvSpPr>
        <p:spPr>
          <a:xfrm>
            <a:off x="445032" y="30760"/>
            <a:ext cx="574621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社会保障給付額の推移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84140" y="6223029"/>
            <a:ext cx="7902659" cy="4154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*1970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2000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年度は国立社会保障・人口問題研究所「社会保障費用統計」、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marL="85725"/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2018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年度・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2040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年度は厚生労働省「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2040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年を見据えた社会保障の将来見通し（議論の素材）」をもとに生命保険文化センターが作成</a:t>
            </a:r>
            <a:endParaRPr lang="en-US" altLang="ja-JP" sz="105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90843" y="4682254"/>
            <a:ext cx="103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3.5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83979" y="4302289"/>
            <a:ext cx="115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24.8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934973" y="3885408"/>
            <a:ext cx="1408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47.4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797244" y="3235116"/>
            <a:ext cx="125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78.4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396685" y="2417005"/>
            <a:ext cx="1589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121.3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417196" y="1151726"/>
            <a:ext cx="169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188.5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626587" y="2748821"/>
            <a:ext cx="144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105.4</a:t>
            </a:r>
            <a:r>
              <a:rPr kumimoji="1" lang="ja-JP" altLang="en-US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</a:t>
            </a:r>
          </a:p>
        </p:txBody>
      </p:sp>
      <p:sp>
        <p:nvSpPr>
          <p:cNvPr id="15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26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89AC7A-614E-4933-9847-D996315F376A}"/>
              </a:ext>
            </a:extLst>
          </p:cNvPr>
          <p:cNvSpPr txBox="1"/>
          <p:nvPr/>
        </p:nvSpPr>
        <p:spPr>
          <a:xfrm rot="19013443">
            <a:off x="6575794" y="5459502"/>
            <a:ext cx="10763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>
                <a:latin typeface="+mj-ea"/>
                <a:ea typeface="+mj-ea"/>
              </a:rPr>
              <a:t>(</a:t>
            </a:r>
            <a:r>
              <a:rPr kumimoji="1" lang="ja-JP" altLang="en-US" sz="1600" dirty="0">
                <a:latin typeface="+mj-ea"/>
                <a:ea typeface="+mj-ea"/>
              </a:rPr>
              <a:t>推計</a:t>
            </a:r>
            <a:r>
              <a:rPr kumimoji="1" lang="en-US" altLang="ja-JP" sz="1600" dirty="0">
                <a:latin typeface="+mj-ea"/>
                <a:ea typeface="+mj-ea"/>
              </a:rPr>
              <a:t>)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2A2A2361-8D9F-41E8-96FB-BA2149733E5C}"/>
              </a:ext>
            </a:extLst>
          </p:cNvPr>
          <p:cNvSpPr/>
          <p:nvPr/>
        </p:nvSpPr>
        <p:spPr>
          <a:xfrm>
            <a:off x="6417196" y="962025"/>
            <a:ext cx="1251788" cy="4352925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0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3107639"/>
            <a:ext cx="854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4. </a:t>
            </a:r>
            <a:r>
              <a:rPr lang="ja-JP" altLang="en-US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「預貯金」と「民間保険」の</a:t>
            </a:r>
          </a:p>
          <a:p>
            <a:pPr algn="ctr"/>
            <a:r>
              <a:rPr lang="ja-JP" altLang="en-US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　　　　　　　違いって何だろう？</a:t>
            </a:r>
          </a:p>
        </p:txBody>
      </p:sp>
      <p:sp>
        <p:nvSpPr>
          <p:cNvPr id="7" name="角丸四角形 6"/>
          <p:cNvSpPr/>
          <p:nvPr/>
        </p:nvSpPr>
        <p:spPr>
          <a:xfrm>
            <a:off x="748847" y="644818"/>
            <a:ext cx="2567008" cy="1470309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6000" b="1" dirty="0">
                <a:ln w="12700">
                  <a:noFill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自</a:t>
            </a:r>
            <a:r>
              <a:rPr kumimoji="1" lang="ja-JP" altLang="en-US" sz="6000" b="1" dirty="0">
                <a:ln w="12700">
                  <a:noFill/>
                </a:ln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助</a:t>
            </a:r>
          </a:p>
        </p:txBody>
      </p:sp>
      <p:sp>
        <p:nvSpPr>
          <p:cNvPr id="9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27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033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64383E21-B36E-4930-B492-6EAAE962DC75}"/>
              </a:ext>
            </a:extLst>
          </p:cNvPr>
          <p:cNvGrpSpPr/>
          <p:nvPr/>
        </p:nvGrpSpPr>
        <p:grpSpPr>
          <a:xfrm>
            <a:off x="152206" y="3704220"/>
            <a:ext cx="8906340" cy="2816332"/>
            <a:chOff x="152206" y="3704220"/>
            <a:chExt cx="8906340" cy="2816332"/>
          </a:xfrm>
        </p:grpSpPr>
        <p:sp>
          <p:nvSpPr>
            <p:cNvPr id="5" name="角丸四角形 4"/>
            <p:cNvSpPr/>
            <p:nvPr/>
          </p:nvSpPr>
          <p:spPr>
            <a:xfrm>
              <a:off x="152206" y="3704220"/>
              <a:ext cx="8906340" cy="2816332"/>
            </a:xfrm>
            <a:prstGeom prst="roundRect">
              <a:avLst/>
            </a:prstGeom>
            <a:solidFill>
              <a:schemeClr val="accent3">
                <a:lumMod val="20000"/>
                <a:lumOff val="80000"/>
              </a:schemeClr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3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ja-JP" altLang="en-US" sz="3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/>
              <a:endParaRPr lang="ja-JP" altLang="en-US" sz="3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6" name="角丸四角形 25"/>
            <p:cNvSpPr/>
            <p:nvPr/>
          </p:nvSpPr>
          <p:spPr>
            <a:xfrm>
              <a:off x="4722407" y="4352258"/>
              <a:ext cx="4152845" cy="1983197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57150"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20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/>
              <a:endParaRPr lang="ja-JP" altLang="en-US" sz="20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/>
              <a:endParaRPr lang="ja-JP" altLang="en-US" sz="2000" b="1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/>
              <a:r>
                <a:rPr lang="ja-JP" altLang="en-US" sz="3200" b="1" dirty="0">
                  <a:solidFill>
                    <a:srgbClr val="7030A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生活に困っている人</a:t>
              </a:r>
            </a:p>
            <a:p>
              <a:pPr algn="ctr"/>
              <a:r>
                <a:rPr lang="ja-JP" altLang="en-US" sz="3200" b="1" dirty="0">
                  <a:solidFill>
                    <a:srgbClr val="7030A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などを支援</a:t>
              </a:r>
              <a:endParaRPr lang="en-US" altLang="ja-JP" sz="4800" b="1" u="sng" dirty="0">
                <a:solidFill>
                  <a:srgbClr val="7030A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7" name="角丸四角形 26"/>
            <p:cNvSpPr/>
            <p:nvPr/>
          </p:nvSpPr>
          <p:spPr>
            <a:xfrm>
              <a:off x="5512821" y="3848281"/>
              <a:ext cx="2665989" cy="704510"/>
            </a:xfrm>
            <a:prstGeom prst="roundRect">
              <a:avLst/>
            </a:prstGeom>
            <a:solidFill>
              <a:schemeClr val="accent4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③公</a:t>
              </a:r>
              <a:r>
                <a:rPr kumimoji="1" lang="ja-JP" altLang="en-US" sz="4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助</a:t>
              </a:r>
            </a:p>
          </p:txBody>
        </p:sp>
        <p:sp>
          <p:nvSpPr>
            <p:cNvPr id="29" name="角丸四角形 28"/>
            <p:cNvSpPr/>
            <p:nvPr/>
          </p:nvSpPr>
          <p:spPr>
            <a:xfrm>
              <a:off x="339702" y="4357430"/>
              <a:ext cx="4148576" cy="197802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571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altLang="ja-JP" sz="2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ct val="90000"/>
                </a:lnSpc>
              </a:pPr>
              <a:endParaRPr lang="en-US" altLang="ja-JP" sz="2000" b="1" dirty="0">
                <a:solidFill>
                  <a:srgbClr val="C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  <a:p>
              <a:pPr algn="ctr">
                <a:lnSpc>
                  <a:spcPct val="90000"/>
                </a:lnSpc>
              </a:pPr>
              <a:r>
                <a:rPr lang="ja-JP" altLang="en-US" sz="3200" b="1" dirty="0">
                  <a:solidFill>
                    <a:srgbClr val="C0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　　　　　　　　　　　　　健康保険や年金などの「社会保険」</a:t>
              </a:r>
            </a:p>
          </p:txBody>
        </p:sp>
        <p:sp>
          <p:nvSpPr>
            <p:cNvPr id="28" name="角丸四角形 27"/>
            <p:cNvSpPr/>
            <p:nvPr/>
          </p:nvSpPr>
          <p:spPr>
            <a:xfrm>
              <a:off x="1091232" y="3831084"/>
              <a:ext cx="2724659" cy="764794"/>
            </a:xfrm>
            <a:prstGeom prst="roundRect">
              <a:avLst/>
            </a:pr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8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②共助</a:t>
              </a:r>
              <a:endParaRPr kumimoji="1" lang="ja-JP" altLang="en-US" sz="4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2" name="テキスト ボックス 31"/>
            <p:cNvSpPr txBox="1"/>
            <p:nvPr/>
          </p:nvSpPr>
          <p:spPr>
            <a:xfrm>
              <a:off x="1153885" y="4584200"/>
              <a:ext cx="315065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b="1" u="sng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共に備える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4656211" y="4595878"/>
              <a:ext cx="430616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3600" b="1" u="sng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国などが備えてくれる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24915352-2681-41F7-BCBD-4AE3F78C8461}"/>
              </a:ext>
            </a:extLst>
          </p:cNvPr>
          <p:cNvGrpSpPr/>
          <p:nvPr/>
        </p:nvGrpSpPr>
        <p:grpSpPr>
          <a:xfrm>
            <a:off x="203039" y="842271"/>
            <a:ext cx="8804674" cy="2570254"/>
            <a:chOff x="203039" y="842271"/>
            <a:chExt cx="8804674" cy="2570254"/>
          </a:xfrm>
        </p:grpSpPr>
        <p:sp>
          <p:nvSpPr>
            <p:cNvPr id="6" name="角丸四角形 5"/>
            <p:cNvSpPr/>
            <p:nvPr/>
          </p:nvSpPr>
          <p:spPr>
            <a:xfrm>
              <a:off x="203039" y="842271"/>
              <a:ext cx="8804674" cy="257025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ts val="5000"/>
                </a:lnSpc>
              </a:pPr>
              <a:endParaRPr kumimoji="1" lang="ja-JP" altLang="en-US" sz="3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>
                <a:lnSpc>
                  <a:spcPts val="5000"/>
                </a:lnSpc>
              </a:pPr>
              <a:endParaRPr lang="ja-JP" altLang="en-US" sz="3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pPr algn="ctr">
                <a:lnSpc>
                  <a:spcPts val="5000"/>
                </a:lnSpc>
              </a:pPr>
              <a:endParaRPr lang="ja-JP" altLang="en-US" sz="3600" b="1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24" name="角丸四角形 23"/>
            <p:cNvSpPr/>
            <p:nvPr/>
          </p:nvSpPr>
          <p:spPr>
            <a:xfrm>
              <a:off x="3135417" y="1028757"/>
              <a:ext cx="2705721" cy="706781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800" b="1" dirty="0">
                  <a:ln w="12700">
                    <a:noFill/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①自</a:t>
              </a:r>
              <a:r>
                <a:rPr kumimoji="1" lang="ja-JP" altLang="en-US" sz="4800" b="1" dirty="0">
                  <a:ln w="12700">
                    <a:noFill/>
                  </a:ln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助</a:t>
              </a:r>
            </a:p>
          </p:txBody>
        </p:sp>
        <p:sp>
          <p:nvSpPr>
            <p:cNvPr id="3" name="テキスト ボックス 2"/>
            <p:cNvSpPr txBox="1"/>
            <p:nvPr/>
          </p:nvSpPr>
          <p:spPr>
            <a:xfrm>
              <a:off x="2948686" y="1793612"/>
              <a:ext cx="402621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4400" b="1" u="sng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自分で備える</a:t>
              </a:r>
              <a:endParaRPr kumimoji="1" lang="ja-JP" altLang="en-US" sz="2400" dirty="0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自分の身を守るために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4426939" y="3105615"/>
            <a:ext cx="3725008" cy="756166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kumimoji="1" lang="ja-JP" altLang="en-US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9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28</a:t>
            </a:r>
            <a:endParaRPr lang="ja-JP" alt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2424094" y="2599788"/>
            <a:ext cx="2064184" cy="623037"/>
          </a:xfrm>
          <a:prstGeom prst="rect">
            <a:avLst/>
          </a:prstGeom>
          <a:solidFill>
            <a:schemeClr val="tx2">
              <a:lumMod val="75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預貯金</a:t>
            </a:r>
          </a:p>
        </p:txBody>
      </p:sp>
      <p:sp>
        <p:nvSpPr>
          <p:cNvPr id="30" name="正方形/長方形 29"/>
          <p:cNvSpPr/>
          <p:nvPr/>
        </p:nvSpPr>
        <p:spPr>
          <a:xfrm>
            <a:off x="4680365" y="2596949"/>
            <a:ext cx="2065978" cy="623037"/>
          </a:xfrm>
          <a:prstGeom prst="rect">
            <a:avLst/>
          </a:prstGeom>
          <a:solidFill>
            <a:schemeClr val="tx2">
              <a:lumMod val="75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民間保険</a:t>
            </a:r>
          </a:p>
        </p:txBody>
      </p:sp>
      <p:sp>
        <p:nvSpPr>
          <p:cNvPr id="31" name="正方形/長方形 30"/>
          <p:cNvSpPr/>
          <p:nvPr/>
        </p:nvSpPr>
        <p:spPr>
          <a:xfrm>
            <a:off x="3683081" y="5841785"/>
            <a:ext cx="2064184" cy="911260"/>
          </a:xfrm>
          <a:prstGeom prst="rect">
            <a:avLst/>
          </a:prstGeom>
          <a:solidFill>
            <a:schemeClr val="tx2">
              <a:lumMod val="75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社会保障制度</a:t>
            </a:r>
          </a:p>
        </p:txBody>
      </p:sp>
      <p:sp>
        <p:nvSpPr>
          <p:cNvPr id="4" name="角丸四角形 3"/>
          <p:cNvSpPr/>
          <p:nvPr/>
        </p:nvSpPr>
        <p:spPr>
          <a:xfrm>
            <a:off x="163133" y="741260"/>
            <a:ext cx="8956589" cy="281633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58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98450" y="2571930"/>
            <a:ext cx="854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4-</a:t>
            </a:r>
            <a:r>
              <a:rPr lang="ja-JP" altLang="en-US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①</a:t>
            </a:r>
            <a:r>
              <a:rPr lang="en-US" altLang="ja-JP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.</a:t>
            </a:r>
            <a:r>
              <a:rPr lang="ja-JP" altLang="en-US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「</a:t>
            </a:r>
            <a:r>
              <a:rPr lang="en-US" altLang="ja-JP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 </a:t>
            </a:r>
            <a:r>
              <a:rPr lang="ja-JP" altLang="en-US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預貯金」と「民間保険」</a:t>
            </a:r>
          </a:p>
          <a:p>
            <a:pPr algn="ctr"/>
            <a:r>
              <a:rPr lang="ja-JP" altLang="en-US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　　　　　　　　　　　　の違いは・・・</a:t>
            </a:r>
            <a:endParaRPr lang="en-US" altLang="ja-JP" sz="48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7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29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3923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7"/>
    </mc:Choice>
    <mc:Fallback xmlns="">
      <p:transition spd="slow" advTm="1130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6350" y="0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74133" y="419448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2589537"/>
            <a:ext cx="85471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　</a:t>
            </a:r>
            <a:r>
              <a:rPr lang="en-US" altLang="ja-JP" sz="5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1.</a:t>
            </a:r>
            <a:r>
              <a:rPr lang="ja-JP" altLang="en-US" sz="5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　少子高齢化</a:t>
            </a:r>
            <a:endParaRPr lang="en-US" altLang="ja-JP" sz="5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  <a:p>
            <a:r>
              <a:rPr lang="ja-JP" altLang="en-US" sz="5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　　　　　　　について考えよう</a:t>
            </a:r>
            <a:endParaRPr lang="en-US" altLang="ja-JP" sz="5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7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/>
              <a:t>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9223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3403341"/>
              </p:ext>
            </p:extLst>
          </p:nvPr>
        </p:nvGraphicFramePr>
        <p:xfrm>
          <a:off x="166256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732524"/>
              </p:ext>
            </p:extLst>
          </p:nvPr>
        </p:nvGraphicFramePr>
        <p:xfrm>
          <a:off x="4613369" y="1126084"/>
          <a:ext cx="4392000" cy="5320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3600" b="1" i="0" dirty="0">
                          <a:solidFill>
                            <a:srgbClr val="339966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0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図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0764" y="2966349"/>
            <a:ext cx="1416466" cy="1864921"/>
          </a:xfrm>
          <a:prstGeom prst="rect">
            <a:avLst/>
          </a:prstGeom>
        </p:spPr>
      </p:pic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DD87005F-84A3-4D29-84E1-C195FF18E3A9}"/>
              </a:ext>
            </a:extLst>
          </p:cNvPr>
          <p:cNvGrpSpPr/>
          <p:nvPr/>
        </p:nvGrpSpPr>
        <p:grpSpPr>
          <a:xfrm>
            <a:off x="1465688" y="2558439"/>
            <a:ext cx="1597813" cy="914705"/>
            <a:chOff x="1465688" y="2558439"/>
            <a:chExt cx="1597813" cy="914705"/>
          </a:xfrm>
        </p:grpSpPr>
        <p:sp>
          <p:nvSpPr>
            <p:cNvPr id="11" name="右矢印 10"/>
            <p:cNvSpPr/>
            <p:nvPr/>
          </p:nvSpPr>
          <p:spPr bwMode="black">
            <a:xfrm rot="1058399">
              <a:off x="1465688" y="2558439"/>
              <a:ext cx="1597813" cy="914705"/>
            </a:xfrm>
            <a:prstGeom prst="rightArrow">
              <a:avLst>
                <a:gd name="adj1" fmla="val 50000"/>
                <a:gd name="adj2" fmla="val 60917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テキスト ボックス 5"/>
            <p:cNvSpPr txBox="1"/>
            <p:nvPr/>
          </p:nvSpPr>
          <p:spPr bwMode="white">
            <a:xfrm rot="1159575">
              <a:off x="1496336" y="2831976"/>
              <a:ext cx="14093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お金を預ける</a:t>
              </a: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CA42698-CEB6-4FD1-8B4C-5EEC0BD8235B}"/>
              </a:ext>
            </a:extLst>
          </p:cNvPr>
          <p:cNvGrpSpPr/>
          <p:nvPr/>
        </p:nvGrpSpPr>
        <p:grpSpPr>
          <a:xfrm>
            <a:off x="1428601" y="4493423"/>
            <a:ext cx="1761318" cy="929642"/>
            <a:chOff x="1428601" y="4493423"/>
            <a:chExt cx="1761318" cy="929642"/>
          </a:xfrm>
        </p:grpSpPr>
        <p:sp>
          <p:nvSpPr>
            <p:cNvPr id="13" name="右矢印 12"/>
            <p:cNvSpPr/>
            <p:nvPr/>
          </p:nvSpPr>
          <p:spPr bwMode="gray">
            <a:xfrm rot="9417149">
              <a:off x="1428601" y="4493423"/>
              <a:ext cx="1702313" cy="929642"/>
            </a:xfrm>
            <a:prstGeom prst="rightArrow">
              <a:avLst>
                <a:gd name="adj1" fmla="val 50000"/>
                <a:gd name="adj2" fmla="val 65335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 bwMode="white">
            <a:xfrm rot="20185190">
              <a:off x="1560947" y="4720834"/>
              <a:ext cx="16289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お金を引き出す</a:t>
              </a:r>
            </a:p>
          </p:txBody>
        </p:sp>
      </p:grpSp>
      <p:pic>
        <p:nvPicPr>
          <p:cNvPr id="16" name="図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99" y="4364576"/>
            <a:ext cx="1155920" cy="1147960"/>
          </a:xfrm>
          <a:prstGeom prst="rect">
            <a:avLst/>
          </a:prstGeom>
        </p:spPr>
      </p:pic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DB7A5267-F399-47B5-AF71-DA3FBD3B88A0}"/>
              </a:ext>
            </a:extLst>
          </p:cNvPr>
          <p:cNvGrpSpPr/>
          <p:nvPr/>
        </p:nvGrpSpPr>
        <p:grpSpPr>
          <a:xfrm rot="21250923">
            <a:off x="5990055" y="4342785"/>
            <a:ext cx="1910884" cy="904066"/>
            <a:chOff x="6138786" y="4287654"/>
            <a:chExt cx="1910884" cy="767104"/>
          </a:xfrm>
        </p:grpSpPr>
        <p:sp>
          <p:nvSpPr>
            <p:cNvPr id="29" name="右矢印 28"/>
            <p:cNvSpPr/>
            <p:nvPr/>
          </p:nvSpPr>
          <p:spPr bwMode="gray">
            <a:xfrm rot="9998293">
              <a:off x="6138786" y="4287654"/>
              <a:ext cx="1783199" cy="767104"/>
            </a:xfrm>
            <a:prstGeom prst="rightArrow">
              <a:avLst>
                <a:gd name="adj1" fmla="val 51606"/>
                <a:gd name="adj2" fmla="val 73693"/>
              </a:avLst>
            </a:prstGeom>
            <a:solidFill>
              <a:schemeClr val="accent4">
                <a:lumMod val="75000"/>
              </a:schemeClr>
            </a:solidFill>
            <a:ln w="31750">
              <a:solidFill>
                <a:schemeClr val="accent4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/>
            <p:cNvSpPr txBox="1"/>
            <p:nvPr/>
          </p:nvSpPr>
          <p:spPr bwMode="white">
            <a:xfrm rot="20766334">
              <a:off x="6340653" y="4396808"/>
              <a:ext cx="1709017" cy="4961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保険金</a:t>
              </a:r>
              <a:r>
                <a:rPr kumimoji="1" lang="en-US" altLang="ja-JP" sz="16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r>
                <a:rPr kumimoji="1" lang="ja-JP" altLang="en-US" sz="16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受取る</a:t>
              </a:r>
              <a:endPara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pic>
        <p:nvPicPr>
          <p:cNvPr id="36" name="図 3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345" y="3064346"/>
            <a:ext cx="1290024" cy="1700486"/>
          </a:xfrm>
          <a:prstGeom prst="rect">
            <a:avLst/>
          </a:prstGeom>
        </p:spPr>
      </p:pic>
      <p:pic>
        <p:nvPicPr>
          <p:cNvPr id="40" name="図 39">
            <a:extLst>
              <a:ext uri="{FF2B5EF4-FFF2-40B4-BE49-F238E27FC236}">
                <a16:creationId xmlns:a16="http://schemas.microsoft.com/office/drawing/2014/main" id="{8C5B53C5-F932-43AA-B06B-04FDE4C055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775" y="1822293"/>
            <a:ext cx="1254450" cy="1644395"/>
          </a:xfrm>
          <a:prstGeom prst="rect">
            <a:avLst/>
          </a:prstGeom>
        </p:spPr>
      </p:pic>
      <p:pic>
        <p:nvPicPr>
          <p:cNvPr id="42" name="図 41">
            <a:extLst>
              <a:ext uri="{FF2B5EF4-FFF2-40B4-BE49-F238E27FC236}">
                <a16:creationId xmlns:a16="http://schemas.microsoft.com/office/drawing/2014/main" id="{F03410FD-006D-47DE-AA66-46CE7A25C5A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515" y="5220760"/>
            <a:ext cx="1129112" cy="1121338"/>
          </a:xfrm>
          <a:prstGeom prst="rect">
            <a:avLst/>
          </a:prstGeom>
        </p:spPr>
      </p:pic>
      <p:pic>
        <p:nvPicPr>
          <p:cNvPr id="43" name="図 42">
            <a:extLst>
              <a:ext uri="{FF2B5EF4-FFF2-40B4-BE49-F238E27FC236}">
                <a16:creationId xmlns:a16="http://schemas.microsoft.com/office/drawing/2014/main" id="{64FA26A2-32B7-44A6-860C-86AEF571F5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2617" y="4361684"/>
            <a:ext cx="1053377" cy="977867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17EFADF5-B37C-43B1-8002-D44AD07E249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8876" y="4956878"/>
            <a:ext cx="1421465" cy="985800"/>
          </a:xfrm>
          <a:prstGeom prst="rect">
            <a:avLst/>
          </a:prstGeom>
        </p:spPr>
      </p:pic>
      <p:pic>
        <p:nvPicPr>
          <p:cNvPr id="31" name="図 30" descr="おもちゃ, 人形, 写真, 異なる が含まれている画像&#10;&#10;自動的に生成された説明">
            <a:extLst>
              <a:ext uri="{FF2B5EF4-FFF2-40B4-BE49-F238E27FC236}">
                <a16:creationId xmlns:a16="http://schemas.microsoft.com/office/drawing/2014/main" id="{249EBBCF-A1D3-454F-B37F-2E38DF5970E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679" y="1929288"/>
            <a:ext cx="1661881" cy="1416461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B0E6FE43-E5C6-4272-8715-89914B21C67C}"/>
              </a:ext>
            </a:extLst>
          </p:cNvPr>
          <p:cNvGrpSpPr/>
          <p:nvPr/>
        </p:nvGrpSpPr>
        <p:grpSpPr>
          <a:xfrm>
            <a:off x="6162685" y="2860509"/>
            <a:ext cx="1673736" cy="823030"/>
            <a:chOff x="6222848" y="3002696"/>
            <a:chExt cx="1673736" cy="823030"/>
          </a:xfrm>
        </p:grpSpPr>
        <p:sp>
          <p:nvSpPr>
            <p:cNvPr id="27" name="右矢印 26"/>
            <p:cNvSpPr/>
            <p:nvPr/>
          </p:nvSpPr>
          <p:spPr bwMode="black">
            <a:xfrm rot="1218939">
              <a:off x="6348977" y="3002696"/>
              <a:ext cx="1547607" cy="823030"/>
            </a:xfrm>
            <a:prstGeom prst="rightArrow">
              <a:avLst>
                <a:gd name="adj1" fmla="val 59133"/>
                <a:gd name="adj2" fmla="val 51299"/>
              </a:avLst>
            </a:prstGeom>
            <a:solidFill>
              <a:schemeClr val="accent5"/>
            </a:solidFill>
            <a:ln w="3175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 bwMode="white">
            <a:xfrm rot="1272866">
              <a:off x="6222848" y="3131726"/>
              <a:ext cx="16672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お金</a:t>
              </a:r>
              <a:r>
                <a:rPr kumimoji="1" lang="en-US" altLang="ja-JP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(</a:t>
              </a:r>
              <a:r>
                <a:rPr kumimoji="1"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保険料</a:t>
              </a:r>
              <a:r>
                <a:rPr lang="en-US" altLang="ja-JP" sz="16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)</a:t>
              </a:r>
              <a:r>
                <a:rPr lang="ja-JP" altLang="en-US" sz="16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を</a:t>
              </a:r>
              <a:r>
                <a:rPr kumimoji="1" lang="ja-JP" altLang="en-US" sz="1600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支払う</a:t>
              </a:r>
              <a:endParaRPr kumimoji="1" lang="ja-JP" altLang="en-US" sz="16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pic>
        <p:nvPicPr>
          <p:cNvPr id="5" name="図 4">
            <a:extLst>
              <a:ext uri="{FF2B5EF4-FFF2-40B4-BE49-F238E27FC236}">
                <a16:creationId xmlns:a16="http://schemas.microsoft.com/office/drawing/2014/main" id="{74D2F650-1CBA-4897-95B7-A14BC14B5AA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78628" y="3780667"/>
            <a:ext cx="1254450" cy="1014150"/>
          </a:xfrm>
          <a:prstGeom prst="rect">
            <a:avLst/>
          </a:prstGeom>
        </p:spPr>
      </p:pic>
      <p:pic>
        <p:nvPicPr>
          <p:cNvPr id="14" name="図 13" descr="ブラック, 時計, 立つ が含まれている画像&#10;&#10;自動的に生成された説明">
            <a:extLst>
              <a:ext uri="{FF2B5EF4-FFF2-40B4-BE49-F238E27FC236}">
                <a16:creationId xmlns:a16="http://schemas.microsoft.com/office/drawing/2014/main" id="{B7E37A86-BB1E-4FB4-B3EF-FA171A84092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451" y="5304317"/>
            <a:ext cx="1119742" cy="805469"/>
          </a:xfrm>
          <a:prstGeom prst="rect">
            <a:avLst/>
          </a:prstGeom>
        </p:spPr>
      </p:pic>
      <p:sp>
        <p:nvSpPr>
          <p:cNvPr id="32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30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831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59"/>
    </mc:Choice>
    <mc:Fallback xmlns="">
      <p:transition spd="slow" advTm="8259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044071"/>
              </p:ext>
            </p:extLst>
          </p:nvPr>
        </p:nvGraphicFramePr>
        <p:xfrm>
          <a:off x="265989" y="786703"/>
          <a:ext cx="4286974" cy="56250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869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331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4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261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305160"/>
              </p:ext>
            </p:extLst>
          </p:nvPr>
        </p:nvGraphicFramePr>
        <p:xfrm>
          <a:off x="4637925" y="786702"/>
          <a:ext cx="4430730" cy="5625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307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1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4364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9477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51220"/>
              </p:ext>
            </p:extLst>
          </p:nvPr>
        </p:nvGraphicFramePr>
        <p:xfrm>
          <a:off x="302012" y="4614826"/>
          <a:ext cx="985833" cy="4045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585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467699" y="4949122"/>
            <a:ext cx="3993648" cy="1486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さまざまな</a:t>
            </a:r>
            <a:r>
              <a:rPr lang="ja-JP" altLang="en-US" sz="4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目的</a:t>
            </a: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</a:t>
            </a:r>
          </a:p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ために貯める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495240" y="4940368"/>
            <a:ext cx="28745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40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特定</a:t>
            </a:r>
            <a:r>
              <a:rPr lang="ja-JP" altLang="en-US" sz="4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のリスク</a:t>
            </a:r>
          </a:p>
          <a:p>
            <a:pPr algn="ctr">
              <a:lnSpc>
                <a:spcPct val="120000"/>
              </a:lnSpc>
            </a:pPr>
            <a:r>
              <a:rPr lang="ja-JP" altLang="en-US" sz="4000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に備える</a:t>
            </a:r>
            <a:endParaRPr lang="ja-JP" altLang="en-US" sz="40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44304" y="4196651"/>
            <a:ext cx="4461478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貯蓄額は毎年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1,000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796332" y="4187173"/>
            <a:ext cx="4272323" cy="387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保険料は毎年約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万円（総額約</a:t>
            </a:r>
            <a:r>
              <a:rPr lang="en-US" altLang="ja-JP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</a:t>
            </a:r>
            <a:r>
              <a:rPr lang="ja-JP" altLang="en-US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万円）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12275761-9FE9-43BF-BB18-A5A0C0DDD2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37" y="2079540"/>
            <a:ext cx="4201134" cy="196691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E77D9232-1EB3-4E06-A875-C2E9BEE913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821" y="2088078"/>
            <a:ext cx="4086242" cy="1937881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75345" y="1604617"/>
            <a:ext cx="4610318" cy="2916762"/>
            <a:chOff x="13395" y="1637522"/>
            <a:chExt cx="4610318" cy="2916762"/>
          </a:xfrm>
        </p:grpSpPr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4F997734-76CF-4AD2-A3E2-26E9596AF190}"/>
                </a:ext>
              </a:extLst>
            </p:cNvPr>
            <p:cNvSpPr txBox="1"/>
            <p:nvPr/>
          </p:nvSpPr>
          <p:spPr>
            <a:xfrm>
              <a:off x="164745" y="4069539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30</a:t>
              </a:r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14BEE68A-9988-42B9-BF2A-D5BA0AA9429A}"/>
                </a:ext>
              </a:extLst>
            </p:cNvPr>
            <p:cNvSpPr txBox="1"/>
            <p:nvPr/>
          </p:nvSpPr>
          <p:spPr>
            <a:xfrm>
              <a:off x="3972903" y="4067402"/>
              <a:ext cx="650810" cy="4847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40</a:t>
              </a:r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歳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C6F6F963-7D7A-4929-9572-BECC0283934F}"/>
                </a:ext>
              </a:extLst>
            </p:cNvPr>
            <p:cNvSpPr txBox="1"/>
            <p:nvPr/>
          </p:nvSpPr>
          <p:spPr>
            <a:xfrm>
              <a:off x="13395" y="1637522"/>
              <a:ext cx="453335" cy="939196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目標額</a:t>
              </a: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id="{1BDA1492-731B-4115-930C-0DD10AB5D18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462" y="2109509"/>
            <a:ext cx="653716" cy="1933101"/>
          </a:xfrm>
          <a:prstGeom prst="rect">
            <a:avLst/>
          </a:prstGeom>
        </p:spPr>
      </p:pic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EE3A99-671C-4578-8261-FA7414DA7661}"/>
              </a:ext>
            </a:extLst>
          </p:cNvPr>
          <p:cNvSpPr txBox="1"/>
          <p:nvPr/>
        </p:nvSpPr>
        <p:spPr>
          <a:xfrm>
            <a:off x="4678163" y="4073541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E9E28851-1FB0-4756-8BB3-B53DDFF6C895}"/>
              </a:ext>
            </a:extLst>
          </p:cNvPr>
          <p:cNvSpPr txBox="1"/>
          <p:nvPr/>
        </p:nvSpPr>
        <p:spPr>
          <a:xfrm>
            <a:off x="8439064" y="4031484"/>
            <a:ext cx="4860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40</a:t>
            </a:r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endParaRPr kumimoji="1" lang="ja-JP" altLang="en-US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57C58435-9A21-48C0-A43E-326D26DFC7F3}"/>
              </a:ext>
            </a:extLst>
          </p:cNvPr>
          <p:cNvCxnSpPr/>
          <p:nvPr/>
        </p:nvCxnSpPr>
        <p:spPr>
          <a:xfrm>
            <a:off x="4067625" y="2079540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518657E6-B697-41C5-ADFB-A856E9DD4189}"/>
              </a:ext>
            </a:extLst>
          </p:cNvPr>
          <p:cNvCxnSpPr/>
          <p:nvPr/>
        </p:nvCxnSpPr>
        <p:spPr>
          <a:xfrm>
            <a:off x="3988960" y="4046457"/>
            <a:ext cx="1008000" cy="0"/>
          </a:xfrm>
          <a:prstGeom prst="line">
            <a:avLst/>
          </a:prstGeom>
          <a:ln w="12700">
            <a:solidFill>
              <a:schemeClr val="accent6"/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31</a:t>
            </a:r>
            <a:endParaRPr lang="ja-JP" altLang="en-US" dirty="0"/>
          </a:p>
        </p:txBody>
      </p:sp>
      <p:sp>
        <p:nvSpPr>
          <p:cNvPr id="33" name="正方形/長方形 32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「預貯金」と「民間保険」の違い②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36" name="表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5949760"/>
              </p:ext>
            </p:extLst>
          </p:nvPr>
        </p:nvGraphicFramePr>
        <p:xfrm>
          <a:off x="4671276" y="4621572"/>
          <a:ext cx="985833" cy="4540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858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407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特　　徴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テキスト ボックス 36"/>
          <p:cNvSpPr txBox="1"/>
          <p:nvPr/>
        </p:nvSpPr>
        <p:spPr>
          <a:xfrm>
            <a:off x="292144" y="6411742"/>
            <a:ext cx="83899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注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①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預貯金は利子や税金などを考慮しない金額。 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②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保険料は男性（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30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歳）契約で、保険期間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年、保険金額</a:t>
            </a:r>
            <a:r>
              <a: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1,000</a:t>
            </a:r>
            <a:r>
              <a:rPr lang="ja-JP" altLang="en-US" sz="105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3"/>
              </a:rPr>
              <a:t>万円の定期保険の例。実際の保険料は、保険種類や契約内容、生命保険会社によって異なる場合があります。</a:t>
            </a:r>
            <a:endParaRPr lang="en-US" altLang="ja-JP" sz="1050" dirty="0">
              <a:latin typeface="Meiryo UI" panose="020B0604030504040204" pitchFamily="50" charset="-128"/>
              <a:ea typeface="Meiryo UI" panose="020B0604030504040204" pitchFamily="50" charset="-128"/>
              <a:cs typeface="ヒラギノ角ゴ Pro W3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392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897871"/>
              </p:ext>
            </p:extLst>
          </p:nvPr>
        </p:nvGraphicFramePr>
        <p:xfrm>
          <a:off x="1352806" y="763573"/>
          <a:ext cx="3682827" cy="58567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28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174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tx2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預貯金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6755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8221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4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424359"/>
              </p:ext>
            </p:extLst>
          </p:nvPr>
        </p:nvGraphicFramePr>
        <p:xfrm>
          <a:off x="5121658" y="777044"/>
          <a:ext cx="3986846" cy="5838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86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008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rgbClr val="00B05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民間保険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4952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43327">
                <a:tc>
                  <a:txBody>
                    <a:bodyPr/>
                    <a:lstStyle/>
                    <a:p>
                      <a:pPr algn="l"/>
                      <a:endParaRPr kumimoji="1" lang="ja-JP" altLang="en-US" sz="1400" b="0" i="0" spc="-120" dirty="0">
                        <a:solidFill>
                          <a:srgbClr val="000000"/>
                        </a:solidFill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 marL="144000" marR="144000" marT="93600" marB="936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3416557"/>
              </p:ext>
            </p:extLst>
          </p:nvPr>
        </p:nvGraphicFramePr>
        <p:xfrm>
          <a:off x="100083" y="1676400"/>
          <a:ext cx="1228724" cy="48928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87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369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584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spc="-21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デメリット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472990" y="1930536"/>
            <a:ext cx="3648668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貯めたお金は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に使うことができる。</a:t>
            </a:r>
            <a:r>
              <a:rPr lang="ja-JP" altLang="en-US" sz="28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途中での引き出しや貯めるペースが</a:t>
            </a:r>
            <a:r>
              <a:rPr lang="ja-JP" altLang="en-US" sz="2800" b="1" spc="-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自由</a:t>
            </a:r>
            <a:r>
              <a:rPr lang="ja-JP" altLang="en-US" sz="2800" spc="-5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。</a:t>
            </a:r>
            <a:endParaRPr lang="en-US" altLang="ja-JP" sz="2800" spc="-5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397999" y="4423238"/>
            <a:ext cx="3627853" cy="184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●途中で病気やケガ等、リスクが発生した場合に、</a:t>
            </a:r>
            <a:r>
              <a:rPr lang="ja-JP" altLang="en-US" sz="2800" b="1" spc="-4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必要な金額が貯まっているとは限らない</a:t>
            </a:r>
            <a:r>
              <a:rPr lang="ja-JP" altLang="en-US" sz="2800" spc="-40" dirty="0"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39976" y="1889564"/>
            <a:ext cx="375021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0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○</a:t>
            </a:r>
            <a:r>
              <a:rPr lang="ja-JP" altLang="en-US" sz="2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途中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で病気やケガ等</a:t>
            </a:r>
            <a:r>
              <a:rPr lang="ja-JP" altLang="en-US" sz="2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、　リスク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が発生した場合に</a:t>
            </a:r>
            <a:r>
              <a:rPr lang="ja-JP" altLang="en-US" sz="2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、</a:t>
            </a:r>
            <a:r>
              <a:rPr lang="ja-JP" altLang="en-US" sz="2800" b="1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あらかじめ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決められた金額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を受け取ることができる。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121658" y="4362605"/>
            <a:ext cx="4022342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●決められた金額を</a:t>
            </a:r>
            <a:r>
              <a:rPr lang="ja-JP" altLang="en-US" sz="2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保険料として支払う</a:t>
            </a:r>
            <a:r>
              <a:rPr lang="ja-JP" altLang="en-US" sz="28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必要が</a:t>
            </a:r>
            <a:r>
              <a:rPr lang="ja-JP" altLang="en-US" sz="2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ある。</a:t>
            </a:r>
            <a:r>
              <a:rPr lang="en-US" altLang="ja-JP" sz="28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sz="2800" spc="-12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</a:t>
            </a:r>
            <a:r>
              <a:rPr lang="ja-JP" altLang="en-US" sz="2800" spc="-12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の種類によって</a:t>
            </a:r>
            <a:r>
              <a:rPr lang="ja-JP" altLang="en-US" sz="2800" spc="-12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は</a:t>
            </a:r>
            <a:endParaRPr lang="en-US" altLang="ja-JP" sz="2800" spc="-12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>
              <a:lnSpc>
                <a:spcPts val="3500"/>
              </a:lnSpc>
            </a:pPr>
            <a:r>
              <a:rPr lang="ja-JP" altLang="en-US" sz="2800" spc="-12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一部</a:t>
            </a:r>
            <a:r>
              <a:rPr lang="ja-JP" altLang="en-US" sz="2800" spc="-12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戻ってくる場合が</a:t>
            </a:r>
            <a:r>
              <a:rPr lang="ja-JP" altLang="en-US" sz="2800" spc="-12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ある）</a:t>
            </a:r>
            <a:endParaRPr lang="ja-JP" altLang="en-US" sz="2800" spc="-12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29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32</a:t>
            </a:r>
            <a:endParaRPr lang="ja-JP" altLang="en-US" dirty="0"/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「預貯金」と「民間保険」の違い③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2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2922912"/>
            <a:ext cx="8547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4-</a:t>
            </a:r>
            <a:r>
              <a:rPr lang="ja-JP" altLang="en-US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②</a:t>
            </a:r>
            <a:r>
              <a:rPr lang="en-US" altLang="ja-JP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. </a:t>
            </a:r>
            <a:r>
              <a:rPr lang="ja-JP" altLang="en-US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保険のしくみ</a:t>
            </a:r>
          </a:p>
          <a:p>
            <a:pPr algn="ctr"/>
            <a:r>
              <a:rPr lang="ja-JP" altLang="en-US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     </a:t>
            </a:r>
            <a:endParaRPr lang="en-US" altLang="ja-JP" sz="48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7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33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009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①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176210" y="1095954"/>
            <a:ext cx="3996721" cy="2335610"/>
          </a:xfrm>
          <a:prstGeom prst="roundRect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人の部員がいる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サッカーチーム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005388" y="4039211"/>
            <a:ext cx="4059234" cy="2335610"/>
            <a:chOff x="5005388" y="4039211"/>
            <a:chExt cx="3467100" cy="2335610"/>
          </a:xfrm>
        </p:grpSpPr>
        <p:sp>
          <p:nvSpPr>
            <p:cNvPr id="15" name="角丸四角形 14"/>
            <p:cNvSpPr/>
            <p:nvPr/>
          </p:nvSpPr>
          <p:spPr>
            <a:xfrm>
              <a:off x="5005388" y="4039211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治療にかかる費用は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kumimoji="1"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ひとり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10,000</a:t>
              </a:r>
              <a:r>
                <a:rPr kumimoji="1"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円</a:t>
              </a:r>
              <a:endPara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grpSp>
          <p:nvGrpSpPr>
            <p:cNvPr id="34" name="図形グループ 33"/>
            <p:cNvGrpSpPr/>
            <p:nvPr/>
          </p:nvGrpSpPr>
          <p:grpSpPr>
            <a:xfrm>
              <a:off x="6005876" y="5520154"/>
              <a:ext cx="1452563" cy="559691"/>
              <a:chOff x="6005876" y="5641383"/>
              <a:chExt cx="1452563" cy="559691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6005876" y="5641383"/>
                <a:ext cx="1452563" cy="559691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" name="テキスト ボックス 4"/>
              <p:cNvSpPr txBox="1"/>
              <p:nvPr/>
            </p:nvSpPr>
            <p:spPr>
              <a:xfrm>
                <a:off x="6296872" y="5868800"/>
                <a:ext cx="35137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b="1" dirty="0">
                    <a:solidFill>
                      <a:schemeClr val="accent2">
                        <a:lumMod val="60000"/>
                        <a:lumOff val="40000"/>
                      </a:schemeClr>
                    </a:solidFill>
                    <a:latin typeface="ヒラギノ丸ゴ Pro W4"/>
                    <a:ea typeface="ヒラギノ丸ゴ Pro W4"/>
                    <a:cs typeface="ヒラギノ丸ゴ Pro W4"/>
                  </a:rPr>
                  <a:t>●</a:t>
                </a:r>
                <a:endParaRPr kumimoji="1" lang="ja-JP" altLang="en-US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ヒラギノ丸ゴ Pro W4"/>
                  <a:ea typeface="ヒラギノ丸ゴ Pro W4"/>
                  <a:cs typeface="ヒラギノ丸ゴ Pro W4"/>
                </a:endParaRPr>
              </a:p>
            </p:txBody>
          </p:sp>
          <p:sp>
            <p:nvSpPr>
              <p:cNvPr id="25" name="円/楕円 24"/>
              <p:cNvSpPr/>
              <p:nvPr/>
            </p:nvSpPr>
            <p:spPr>
              <a:xfrm>
                <a:off x="6543243" y="5714287"/>
                <a:ext cx="372732" cy="407206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2" name="テキスト ボックス 21"/>
              <p:cNvSpPr txBox="1"/>
              <p:nvPr/>
            </p:nvSpPr>
            <p:spPr>
              <a:xfrm>
                <a:off x="6040391" y="5764374"/>
                <a:ext cx="607859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050" b="1" dirty="0">
                    <a:latin typeface="ヒラギノ丸ゴ Pro W4"/>
                    <a:ea typeface="ヒラギノ丸ゴ Pro W4"/>
                    <a:cs typeface="ヒラギノ丸ゴ Pro W4"/>
                  </a:rPr>
                  <a:t>壱万円</a:t>
                </a:r>
              </a:p>
            </p:txBody>
          </p:sp>
        </p:grpSp>
      </p:grpSp>
      <p:sp>
        <p:nvSpPr>
          <p:cNvPr id="27" name="右矢印 26"/>
          <p:cNvSpPr/>
          <p:nvPr/>
        </p:nvSpPr>
        <p:spPr bwMode="gray">
          <a:xfrm>
            <a:off x="4410816" y="2007556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>
            <a:off x="4356394" y="5035522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右矢印 28"/>
          <p:cNvSpPr/>
          <p:nvPr/>
        </p:nvSpPr>
        <p:spPr bwMode="gray">
          <a:xfrm rot="8166730">
            <a:off x="4373679" y="3494655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6" name="図形グループ 5"/>
          <p:cNvGrpSpPr/>
          <p:nvPr/>
        </p:nvGrpSpPr>
        <p:grpSpPr>
          <a:xfrm>
            <a:off x="4975548" y="1063641"/>
            <a:ext cx="4059234" cy="2335610"/>
            <a:chOff x="5005388" y="1261070"/>
            <a:chExt cx="3467100" cy="2335610"/>
          </a:xfrm>
        </p:grpSpPr>
        <p:sp>
          <p:nvSpPr>
            <p:cNvPr id="13" name="角丸四角形 12"/>
            <p:cNvSpPr/>
            <p:nvPr/>
          </p:nvSpPr>
          <p:spPr>
            <a:xfrm>
              <a:off x="5005388" y="1261070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>
            <a:xfrm>
              <a:off x="5260652" y="1358643"/>
              <a:ext cx="2097839" cy="220509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10000"/>
                </a:lnSpc>
              </a:pPr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毎年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>
                <a:lnSpc>
                  <a:spcPct val="110000"/>
                </a:lnSpc>
              </a:pP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5</a:t>
              </a:r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人の部員が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>
                <a:lnSpc>
                  <a:spcPct val="110000"/>
                </a:lnSpc>
              </a:pPr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骨折を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>
                <a:lnSpc>
                  <a:spcPct val="110000"/>
                </a:lnSpc>
              </a:pPr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している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52560" y="1379334"/>
              <a:ext cx="1329439" cy="2135935"/>
            </a:xfrm>
            <a:prstGeom prst="rect">
              <a:avLst/>
            </a:prstGeom>
          </p:spPr>
        </p:pic>
      </p:grpSp>
      <p:grpSp>
        <p:nvGrpSpPr>
          <p:cNvPr id="7" name="図形グループ 6"/>
          <p:cNvGrpSpPr/>
          <p:nvPr/>
        </p:nvGrpSpPr>
        <p:grpSpPr>
          <a:xfrm>
            <a:off x="79378" y="4039211"/>
            <a:ext cx="4086810" cy="2374457"/>
            <a:chOff x="731838" y="4160440"/>
            <a:chExt cx="3467100" cy="2374457"/>
          </a:xfrm>
        </p:grpSpPr>
        <p:sp>
          <p:nvSpPr>
            <p:cNvPr id="14" name="角丸四角形 13"/>
            <p:cNvSpPr/>
            <p:nvPr/>
          </p:nvSpPr>
          <p:spPr>
            <a:xfrm>
              <a:off x="731838" y="4160440"/>
              <a:ext cx="3467100" cy="2335610"/>
            </a:xfrm>
            <a:prstGeom prst="roundRect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 altLang="ja-JP" sz="24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</p:txBody>
        </p:sp>
        <p:pic>
          <p:nvPicPr>
            <p:cNvPr id="32" name="図 3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5183" y="5202702"/>
              <a:ext cx="975419" cy="1332195"/>
            </a:xfrm>
            <a:prstGeom prst="rect">
              <a:avLst/>
            </a:prstGeom>
          </p:spPr>
        </p:pic>
        <p:sp>
          <p:nvSpPr>
            <p:cNvPr id="33" name="テキスト ボックス 32"/>
            <p:cNvSpPr txBox="1"/>
            <p:nvPr/>
          </p:nvSpPr>
          <p:spPr>
            <a:xfrm>
              <a:off x="1316894" y="4325298"/>
              <a:ext cx="2435823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対策をしても</a:t>
              </a:r>
              <a:endPara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endParaRPr>
            </a:p>
            <a:p>
              <a:pPr algn="ctr"/>
              <a:r>
                <a:rPr lang="ja-JP" altLang="en-US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ケガは減らない</a:t>
              </a:r>
              <a:r>
                <a:rPr lang="en-US" altLang="ja-JP" sz="32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丸ゴ Pro W4"/>
                </a:rPr>
                <a:t>…</a:t>
              </a:r>
            </a:p>
          </p:txBody>
        </p:sp>
      </p:grpSp>
      <p:sp>
        <p:nvSpPr>
          <p:cNvPr id="23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34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5005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②</a:t>
            </a:r>
          </a:p>
        </p:txBody>
      </p:sp>
      <p:sp>
        <p:nvSpPr>
          <p:cNvPr id="12" name="角丸四角形 11"/>
          <p:cNvSpPr/>
          <p:nvPr/>
        </p:nvSpPr>
        <p:spPr>
          <a:xfrm>
            <a:off x="4771571" y="1092556"/>
            <a:ext cx="4197231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治療にかかる費用は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全員分で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 </a:t>
            </a:r>
            <a:r>
              <a:rPr kumimoji="1"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×</a:t>
            </a:r>
            <a:r>
              <a:rPr kumimoji="1"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 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kumimoji="1"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kumimoji="1"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3" name="角丸四角形 12"/>
          <p:cNvSpPr/>
          <p:nvPr/>
        </p:nvSpPr>
        <p:spPr>
          <a:xfrm>
            <a:off x="114301" y="1092556"/>
            <a:ext cx="4070348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全員で治療</a:t>
            </a: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にかかる</a:t>
            </a:r>
            <a:endParaRPr lang="en-US" altLang="ja-JP" sz="3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費用を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準備すれば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よいのでは？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4635399" y="3986858"/>
            <a:ext cx="4469576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骨折した生徒は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を受け取り、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>
              <a:lnSpc>
                <a:spcPct val="110000"/>
              </a:lnSpc>
            </a:pP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治療費にあてる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5" name="角丸四角形 14"/>
          <p:cNvSpPr/>
          <p:nvPr/>
        </p:nvSpPr>
        <p:spPr>
          <a:xfrm>
            <a:off x="114301" y="3986858"/>
            <a:ext cx="4070348" cy="2335610"/>
          </a:xfrm>
          <a:prstGeom prst="roundRect">
            <a:avLst/>
          </a:prstGeom>
          <a:ln w="38100">
            <a:solidFill>
              <a:srgbClr val="604A7B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50,000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  <a:r>
              <a:rPr lang="en-US" altLang="ja-JP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÷100</a:t>
            </a:r>
            <a:r>
              <a:rPr lang="ja-JP" altLang="en-US" sz="32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lang="en-US" altLang="ja-JP" sz="32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endParaRPr lang="en-US" altLang="ja-JP" sz="24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18" name="右矢印 17"/>
          <p:cNvSpPr/>
          <p:nvPr/>
        </p:nvSpPr>
        <p:spPr bwMode="gray">
          <a:xfrm>
            <a:off x="5579457" y="2918671"/>
            <a:ext cx="456570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/>
          <p:cNvSpPr/>
          <p:nvPr/>
        </p:nvSpPr>
        <p:spPr>
          <a:xfrm>
            <a:off x="6036027" y="2822806"/>
            <a:ext cx="212429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ja-JP" sz="32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lang="en-US" altLang="ja-JP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0,000</a:t>
            </a:r>
            <a:r>
              <a:rPr lang="ja-JP" altLang="en-US" sz="32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</a:p>
        </p:txBody>
      </p:sp>
      <p:sp>
        <p:nvSpPr>
          <p:cNvPr id="20" name="右矢印 19"/>
          <p:cNvSpPr/>
          <p:nvPr/>
        </p:nvSpPr>
        <p:spPr bwMode="gray">
          <a:xfrm>
            <a:off x="332219" y="5275377"/>
            <a:ext cx="415064" cy="39646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/>
          <p:cNvSpPr/>
          <p:nvPr/>
        </p:nvSpPr>
        <p:spPr>
          <a:xfrm>
            <a:off x="636828" y="5154663"/>
            <a:ext cx="359037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ja-JP" altLang="en-US" sz="36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ひとり年間</a:t>
            </a:r>
            <a:r>
              <a:rPr lang="en-US" altLang="ja-JP" sz="36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lang="en-US" altLang="ja-JP" sz="36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00</a:t>
            </a:r>
            <a:r>
              <a:rPr lang="ja-JP" altLang="en-US" sz="3600" b="1" cap="none" spc="0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</a:p>
        </p:txBody>
      </p:sp>
      <p:sp>
        <p:nvSpPr>
          <p:cNvPr id="26" name="右矢印 25"/>
          <p:cNvSpPr/>
          <p:nvPr/>
        </p:nvSpPr>
        <p:spPr bwMode="gray">
          <a:xfrm>
            <a:off x="4298091" y="1886768"/>
            <a:ext cx="33730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右矢印 26"/>
          <p:cNvSpPr/>
          <p:nvPr/>
        </p:nvSpPr>
        <p:spPr bwMode="gray">
          <a:xfrm>
            <a:off x="4256801" y="4953802"/>
            <a:ext cx="345346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右矢印 27"/>
          <p:cNvSpPr/>
          <p:nvPr/>
        </p:nvSpPr>
        <p:spPr bwMode="gray">
          <a:xfrm rot="8166730">
            <a:off x="4373679" y="3493788"/>
            <a:ext cx="45878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 w="31750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35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4731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8" grpId="0" animBg="1"/>
      <p:bldP spid="19" grpId="0"/>
      <p:bldP spid="20" grpId="0" animBg="1"/>
      <p:bldP spid="21" grpId="0"/>
      <p:bldP spid="26" grpId="0" animBg="1"/>
      <p:bldP spid="27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正方形/長方形 45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保険のしくみ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③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0" y="764024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ケガに備えるために</a:t>
            </a:r>
            <a:r>
              <a:rPr lang="en-US" altLang="ja-JP" sz="40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……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111624" y="2246895"/>
            <a:ext cx="2153637" cy="909235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それぞれが</a:t>
            </a:r>
            <a:endParaRPr lang="en-US" altLang="ja-JP" sz="36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  <a:p>
            <a:pPr algn="ctr"/>
            <a:r>
              <a:rPr lang="ja-JP" altLang="en-US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出し合う費用</a:t>
            </a:r>
            <a:endParaRPr lang="en-US" altLang="ja-JP" sz="36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137" y="1457513"/>
            <a:ext cx="1174157" cy="1179542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 rotWithShape="1">
          <a:blip r:embed="rId3"/>
          <a:srcRect t="15566"/>
          <a:stretch/>
        </p:blipFill>
        <p:spPr>
          <a:xfrm>
            <a:off x="5438794" y="938198"/>
            <a:ext cx="903608" cy="1943093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47875" y="5605645"/>
            <a:ext cx="82046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骨折した</a:t>
            </a:r>
            <a:r>
              <a:rPr kumimoji="1"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</a:t>
            </a: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人は</a:t>
            </a:r>
            <a:r>
              <a:rPr lang="en-US" altLang="ja-JP" sz="36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10,000</a:t>
            </a:r>
            <a:r>
              <a:rPr kumimoji="1" lang="ja-JP" altLang="en-US" sz="36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円ずつ受け取り、治療費を支払える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160924" y="2744115"/>
            <a:ext cx="14593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100</a:t>
            </a:r>
            <a:r>
              <a:rPr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人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  <a:cs typeface="ヒラギノ丸ゴ Pro W4"/>
            </a:endParaRPr>
          </a:p>
        </p:txBody>
      </p:sp>
      <p:sp>
        <p:nvSpPr>
          <p:cNvPr id="41" name="乗算記号 40"/>
          <p:cNvSpPr/>
          <p:nvPr/>
        </p:nvSpPr>
        <p:spPr>
          <a:xfrm>
            <a:off x="4880101" y="1757617"/>
            <a:ext cx="687003" cy="687003"/>
          </a:xfrm>
          <a:prstGeom prst="mathMultiply">
            <a:avLst>
              <a:gd name="adj1" fmla="val 11020"/>
            </a:avLst>
          </a:prstGeom>
          <a:solidFill>
            <a:srgbClr val="17375E"/>
          </a:solidFill>
          <a:ln w="31750">
            <a:solidFill>
              <a:srgbClr val="17375E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4" name="テキスト ボックス 63"/>
          <p:cNvSpPr txBox="1"/>
          <p:nvPr/>
        </p:nvSpPr>
        <p:spPr>
          <a:xfrm>
            <a:off x="3188541" y="2767355"/>
            <a:ext cx="145934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500</a:t>
            </a:r>
            <a:r>
              <a:rPr kumimoji="1" lang="ja-JP" altLang="en-US" sz="2000" b="1" dirty="0">
                <a:latin typeface="Meiryo UI" panose="020B0604030504040204" pitchFamily="50" charset="-128"/>
                <a:ea typeface="Meiryo UI" panose="020B0604030504040204" pitchFamily="50" charset="-128"/>
                <a:cs typeface="ヒラギノ丸ゴ Pro W4"/>
              </a:rPr>
              <a:t>円</a:t>
            </a:r>
          </a:p>
        </p:txBody>
      </p:sp>
      <p:sp>
        <p:nvSpPr>
          <p:cNvPr id="66" name="右矢印 65"/>
          <p:cNvSpPr/>
          <p:nvPr/>
        </p:nvSpPr>
        <p:spPr bwMode="gray">
          <a:xfrm rot="5400000">
            <a:off x="4310624" y="3052497"/>
            <a:ext cx="555134" cy="1129384"/>
          </a:xfrm>
          <a:prstGeom prst="rightArrow">
            <a:avLst/>
          </a:prstGeom>
          <a:solidFill>
            <a:schemeClr val="tx2">
              <a:lumMod val="75000"/>
            </a:schemeClr>
          </a:solidFill>
          <a:ln w="3175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E6E2EF73-262D-4271-BE4E-C226BF5CCF01}"/>
              </a:ext>
            </a:extLst>
          </p:cNvPr>
          <p:cNvGrpSpPr/>
          <p:nvPr/>
        </p:nvGrpSpPr>
        <p:grpSpPr>
          <a:xfrm>
            <a:off x="1227292" y="3921096"/>
            <a:ext cx="6721797" cy="1697380"/>
            <a:chOff x="1211102" y="4166137"/>
            <a:chExt cx="6721797" cy="1697380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3463960B-0169-4B47-B2A2-7A5284659C4C}"/>
                </a:ext>
              </a:extLst>
            </p:cNvPr>
            <p:cNvGrpSpPr/>
            <p:nvPr/>
          </p:nvGrpSpPr>
          <p:grpSpPr>
            <a:xfrm>
              <a:off x="1211102" y="4166137"/>
              <a:ext cx="1237489" cy="1697380"/>
              <a:chOff x="1211102" y="4166137"/>
              <a:chExt cx="1237489" cy="1697380"/>
            </a:xfrm>
          </p:grpSpPr>
          <p:pic>
            <p:nvPicPr>
              <p:cNvPr id="75" name="図 7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48126" y="4166137"/>
                <a:ext cx="1028734" cy="1238789"/>
              </a:xfrm>
              <a:prstGeom prst="rect">
                <a:avLst/>
              </a:prstGeom>
            </p:spPr>
          </p:pic>
          <p:sp>
            <p:nvSpPr>
              <p:cNvPr id="76" name="乗算記号 69"/>
              <p:cNvSpPr/>
              <p:nvPr/>
            </p:nvSpPr>
            <p:spPr>
              <a:xfrm rot="20847909">
                <a:off x="1337068" y="4344695"/>
                <a:ext cx="516155" cy="373726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0" name="正方形/長方形 99"/>
              <p:cNvSpPr/>
              <p:nvPr/>
            </p:nvSpPr>
            <p:spPr>
              <a:xfrm>
                <a:off x="1248126" y="5400962"/>
                <a:ext cx="1200465" cy="462555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1" name="円/楕円 43"/>
              <p:cNvSpPr/>
              <p:nvPr/>
            </p:nvSpPr>
            <p:spPr bwMode="white">
              <a:xfrm>
                <a:off x="1713954" y="5438355"/>
                <a:ext cx="372732" cy="407206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1211102" y="5463042"/>
                <a:ext cx="115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6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id="{C77B5197-4B8E-42E8-8C34-C3C8B343DD4F}"/>
                </a:ext>
              </a:extLst>
            </p:cNvPr>
            <p:cNvGrpSpPr/>
            <p:nvPr/>
          </p:nvGrpSpPr>
          <p:grpSpPr>
            <a:xfrm>
              <a:off x="6658134" y="4182334"/>
              <a:ext cx="1274765" cy="1681183"/>
              <a:chOff x="6658134" y="4182334"/>
              <a:chExt cx="1274765" cy="1681183"/>
            </a:xfrm>
          </p:grpSpPr>
          <p:pic>
            <p:nvPicPr>
              <p:cNvPr id="81" name="図 8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8134" y="4182334"/>
                <a:ext cx="1028734" cy="1238789"/>
              </a:xfrm>
              <a:prstGeom prst="rect">
                <a:avLst/>
              </a:prstGeom>
            </p:spPr>
          </p:pic>
          <p:sp>
            <p:nvSpPr>
              <p:cNvPr id="82" name="乗算記号 75"/>
              <p:cNvSpPr/>
              <p:nvPr/>
            </p:nvSpPr>
            <p:spPr>
              <a:xfrm rot="20847909">
                <a:off x="6747076" y="4360892"/>
                <a:ext cx="516155" cy="373726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7" name="正方形/長方形 96"/>
              <p:cNvSpPr/>
              <p:nvPr/>
            </p:nvSpPr>
            <p:spPr>
              <a:xfrm>
                <a:off x="6732434" y="5400962"/>
                <a:ext cx="1200465" cy="462555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8" name="円/楕円 48"/>
              <p:cNvSpPr/>
              <p:nvPr/>
            </p:nvSpPr>
            <p:spPr bwMode="white">
              <a:xfrm>
                <a:off x="7198262" y="5438355"/>
                <a:ext cx="372732" cy="407206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9" name="テキスト ボックス 98"/>
              <p:cNvSpPr txBox="1"/>
              <p:nvPr/>
            </p:nvSpPr>
            <p:spPr>
              <a:xfrm>
                <a:off x="6695410" y="5463042"/>
                <a:ext cx="115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6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  <p:grpSp>
          <p:nvGrpSpPr>
            <p:cNvPr id="7" name="グループ化 6">
              <a:extLst>
                <a:ext uri="{FF2B5EF4-FFF2-40B4-BE49-F238E27FC236}">
                  <a16:creationId xmlns:a16="http://schemas.microsoft.com/office/drawing/2014/main" id="{CE09D35A-5CBB-4E85-845B-9C2DD8E64242}"/>
                </a:ext>
              </a:extLst>
            </p:cNvPr>
            <p:cNvGrpSpPr/>
            <p:nvPr/>
          </p:nvGrpSpPr>
          <p:grpSpPr>
            <a:xfrm>
              <a:off x="2572860" y="4166137"/>
              <a:ext cx="1237489" cy="1697380"/>
              <a:chOff x="2582179" y="4166137"/>
              <a:chExt cx="1237489" cy="1697380"/>
            </a:xfrm>
          </p:grpSpPr>
          <p:pic>
            <p:nvPicPr>
              <p:cNvPr id="73" name="図 7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5078" y="4166137"/>
                <a:ext cx="1028734" cy="1238789"/>
              </a:xfrm>
              <a:prstGeom prst="rect">
                <a:avLst/>
              </a:prstGeom>
            </p:spPr>
          </p:pic>
          <p:sp>
            <p:nvSpPr>
              <p:cNvPr id="74" name="乗算記号 34"/>
              <p:cNvSpPr/>
              <p:nvPr/>
            </p:nvSpPr>
            <p:spPr>
              <a:xfrm rot="20847909">
                <a:off x="2724020" y="4344695"/>
                <a:ext cx="516155" cy="373726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4" name="正方形/長方形 93"/>
              <p:cNvSpPr/>
              <p:nvPr/>
            </p:nvSpPr>
            <p:spPr>
              <a:xfrm>
                <a:off x="2619203" y="5400962"/>
                <a:ext cx="1200465" cy="462555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5" name="円/楕円 52"/>
              <p:cNvSpPr/>
              <p:nvPr/>
            </p:nvSpPr>
            <p:spPr bwMode="white">
              <a:xfrm>
                <a:off x="3085031" y="5438355"/>
                <a:ext cx="372732" cy="407206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6" name="テキスト ボックス 95"/>
              <p:cNvSpPr txBox="1"/>
              <p:nvPr/>
            </p:nvSpPr>
            <p:spPr>
              <a:xfrm>
                <a:off x="2582179" y="5463042"/>
                <a:ext cx="115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6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3723B54A-DAC8-4A8E-B1AF-EA1E456CDBD3}"/>
                </a:ext>
              </a:extLst>
            </p:cNvPr>
            <p:cNvGrpSpPr/>
            <p:nvPr/>
          </p:nvGrpSpPr>
          <p:grpSpPr>
            <a:xfrm>
              <a:off x="3934618" y="4182334"/>
              <a:ext cx="1237489" cy="1681183"/>
              <a:chOff x="3953256" y="4182334"/>
              <a:chExt cx="1237489" cy="1681183"/>
            </a:xfrm>
          </p:grpSpPr>
          <p:pic>
            <p:nvPicPr>
              <p:cNvPr id="77" name="図 7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07078" y="4182334"/>
                <a:ext cx="1028734" cy="1238789"/>
              </a:xfrm>
              <a:prstGeom prst="rect">
                <a:avLst/>
              </a:prstGeom>
            </p:spPr>
          </p:pic>
          <p:sp>
            <p:nvSpPr>
              <p:cNvPr id="78" name="乗算記号 71"/>
              <p:cNvSpPr/>
              <p:nvPr/>
            </p:nvSpPr>
            <p:spPr>
              <a:xfrm rot="20847909">
                <a:off x="4096020" y="4360892"/>
                <a:ext cx="516155" cy="373726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1" name="正方形/長方形 90"/>
              <p:cNvSpPr/>
              <p:nvPr/>
            </p:nvSpPr>
            <p:spPr>
              <a:xfrm>
                <a:off x="3990280" y="5400962"/>
                <a:ext cx="1200465" cy="462555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2" name="円/楕円 56"/>
              <p:cNvSpPr/>
              <p:nvPr/>
            </p:nvSpPr>
            <p:spPr bwMode="white">
              <a:xfrm>
                <a:off x="4456108" y="5438355"/>
                <a:ext cx="372732" cy="407206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3" name="テキスト ボックス 92"/>
              <p:cNvSpPr txBox="1"/>
              <p:nvPr/>
            </p:nvSpPr>
            <p:spPr>
              <a:xfrm>
                <a:off x="3953256" y="5463042"/>
                <a:ext cx="115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6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0D966488-61EE-4B56-AC20-E173E0BDDA69}"/>
                </a:ext>
              </a:extLst>
            </p:cNvPr>
            <p:cNvGrpSpPr/>
            <p:nvPr/>
          </p:nvGrpSpPr>
          <p:grpSpPr>
            <a:xfrm>
              <a:off x="5296376" y="4182334"/>
              <a:ext cx="1237489" cy="1681183"/>
              <a:chOff x="5324333" y="4182334"/>
              <a:chExt cx="1237489" cy="1681183"/>
            </a:xfrm>
          </p:grpSpPr>
          <p:pic>
            <p:nvPicPr>
              <p:cNvPr id="79" name="図 7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24333" y="4182334"/>
                <a:ext cx="1028734" cy="1238789"/>
              </a:xfrm>
              <a:prstGeom prst="rect">
                <a:avLst/>
              </a:prstGeom>
            </p:spPr>
          </p:pic>
          <p:sp>
            <p:nvSpPr>
              <p:cNvPr id="80" name="乗算記号 73"/>
              <p:cNvSpPr/>
              <p:nvPr/>
            </p:nvSpPr>
            <p:spPr>
              <a:xfrm rot="20847909">
                <a:off x="5413275" y="4360892"/>
                <a:ext cx="516155" cy="373726"/>
              </a:xfrm>
              <a:prstGeom prst="mathMultiply">
                <a:avLst/>
              </a:prstGeom>
              <a:solidFill>
                <a:schemeClr val="bg1"/>
              </a:solidFill>
              <a:ln w="12700" cmpd="sng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8" name="正方形/長方形 87"/>
              <p:cNvSpPr/>
              <p:nvPr/>
            </p:nvSpPr>
            <p:spPr>
              <a:xfrm>
                <a:off x="5361357" y="5400962"/>
                <a:ext cx="1200465" cy="462555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bg2">
                    <a:lumMod val="2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89" name="円/楕円 60"/>
              <p:cNvSpPr/>
              <p:nvPr/>
            </p:nvSpPr>
            <p:spPr bwMode="white">
              <a:xfrm>
                <a:off x="5827185" y="5438355"/>
                <a:ext cx="372732" cy="407206"/>
              </a:xfrm>
              <a:prstGeom prst="ellipse">
                <a:avLst/>
              </a:prstGeom>
              <a:solidFill>
                <a:schemeClr val="bg1"/>
              </a:solidFill>
              <a:ln w="3175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90" name="テキスト ボックス 89"/>
              <p:cNvSpPr txBox="1"/>
              <p:nvPr/>
            </p:nvSpPr>
            <p:spPr>
              <a:xfrm>
                <a:off x="5324333" y="5463042"/>
                <a:ext cx="1157689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6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￥</a:t>
                </a:r>
                <a:r>
                  <a:rPr kumimoji="1" lang="en-US" altLang="ja-JP" sz="1600" b="1" dirty="0">
                    <a:latin typeface="Meiryo UI" panose="020B0604030504040204" pitchFamily="50" charset="-128"/>
                    <a:ea typeface="Meiryo UI" panose="020B0604030504040204" pitchFamily="50" charset="-128"/>
                    <a:cs typeface="ヒラギノ角ゴ Std W8"/>
                  </a:rPr>
                  <a:t>10,000</a:t>
                </a:r>
                <a:endParaRPr kumimoji="1" lang="ja-JP" altLang="en-US" sz="1600" b="1" dirty="0">
                  <a:latin typeface="Meiryo UI" panose="020B0604030504040204" pitchFamily="50" charset="-128"/>
                  <a:ea typeface="Meiryo UI" panose="020B0604030504040204" pitchFamily="50" charset="-128"/>
                  <a:cs typeface="ヒラギノ角ゴ Std W8"/>
                </a:endParaRPr>
              </a:p>
            </p:txBody>
          </p:sp>
        </p:grpSp>
      </p:grpSp>
      <p:sp>
        <p:nvSpPr>
          <p:cNvPr id="44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36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9938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6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2922912"/>
            <a:ext cx="854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4-</a:t>
            </a:r>
            <a:r>
              <a:rPr lang="ja-JP" altLang="en-US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③</a:t>
            </a:r>
            <a:r>
              <a:rPr lang="en-US" altLang="ja-JP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. </a:t>
            </a:r>
            <a:r>
              <a:rPr lang="ja-JP" altLang="en-US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生命保険って何</a:t>
            </a:r>
            <a:r>
              <a:rPr lang="en-US" altLang="ja-JP" sz="4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?</a:t>
            </a:r>
          </a:p>
        </p:txBody>
      </p:sp>
      <p:sp>
        <p:nvSpPr>
          <p:cNvPr id="7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37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41249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生命保険と損害保険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797050" y="914399"/>
            <a:ext cx="3420000" cy="5419725"/>
          </a:xfrm>
          <a:prstGeom prst="roundRect">
            <a:avLst>
              <a:gd name="adj" fmla="val 3812"/>
            </a:avLst>
          </a:prstGeom>
          <a:solidFill>
            <a:srgbClr val="DBEFE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角丸四角形 6"/>
          <p:cNvSpPr/>
          <p:nvPr/>
        </p:nvSpPr>
        <p:spPr>
          <a:xfrm>
            <a:off x="5295900" y="914399"/>
            <a:ext cx="3420000" cy="5419725"/>
          </a:xfrm>
          <a:prstGeom prst="roundRect">
            <a:avLst>
              <a:gd name="adj" fmla="val 3409"/>
            </a:avLst>
          </a:prstGeom>
          <a:solidFill>
            <a:srgbClr val="E5F2D1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431799" y="865200"/>
          <a:ext cx="8364535" cy="5844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66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0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07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2301">
                <a:tc>
                  <a:txBody>
                    <a:bodyPr/>
                    <a:lstStyle/>
                    <a:p>
                      <a:pPr algn="ctr"/>
                      <a:endParaRPr kumimoji="1" lang="ja-JP" altLang="en-US" sz="1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生命保険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40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損害保険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79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対象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4000" b="1" i="0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751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受取額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あらかじめ約束した</a:t>
                      </a:r>
                    </a:p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金額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事故により発生した</a:t>
                      </a:r>
                    </a:p>
                    <a:p>
                      <a:pPr algn="ctr"/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損害額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47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備えられる</a:t>
                      </a:r>
                      <a:endParaRPr kumimoji="1" lang="en-US" altLang="ja-JP" sz="2000" b="1" i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pPr algn="ctr"/>
                      <a:r>
                        <a:rPr kumimoji="1" lang="ja-JP" altLang="en-US" sz="2000" b="1" i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リスク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死亡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病気・ケガ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老後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21596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介護　　　　　　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endParaRPr kumimoji="1" lang="en-US" altLang="ja-JP" sz="20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　　　　　　　　　　  </a:t>
                      </a:r>
                    </a:p>
                  </a:txBody>
                  <a:tcPr marL="252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交通事故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火事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en-US" altLang="ja-JP" sz="2800" b="1" i="0" dirty="0">
                          <a:solidFill>
                            <a:srgbClr val="4F6228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●</a:t>
                      </a:r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台風や地震　　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  <a:p>
                      <a:r>
                        <a:rPr kumimoji="1" lang="ja-JP" altLang="en-US" sz="28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　　　　　</a:t>
                      </a:r>
                      <a:r>
                        <a:rPr kumimoji="1" lang="ja-JP" altLang="en-US" sz="20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など</a:t>
                      </a:r>
                      <a:endParaRPr kumimoji="1" lang="en-US" altLang="ja-JP" sz="2800" b="1" i="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ヒラギノ角ゴ Pro W6"/>
                      </a:endParaRPr>
                    </a:p>
                  </a:txBody>
                  <a:tcPr marL="720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411165" y="1517624"/>
            <a:ext cx="8364535" cy="755703"/>
          </a:xfrm>
          <a:prstGeom prst="roundRect">
            <a:avLst/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角丸四角形 10"/>
          <p:cNvSpPr/>
          <p:nvPr/>
        </p:nvSpPr>
        <p:spPr>
          <a:xfrm>
            <a:off x="411164" y="2425727"/>
            <a:ext cx="8364535" cy="1273148"/>
          </a:xfrm>
          <a:prstGeom prst="roundRect">
            <a:avLst>
              <a:gd name="adj" fmla="val 11430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411165" y="3845808"/>
            <a:ext cx="8364535" cy="2537516"/>
          </a:xfrm>
          <a:prstGeom prst="roundRect">
            <a:avLst>
              <a:gd name="adj" fmla="val 6915"/>
            </a:avLst>
          </a:prstGeom>
          <a:noFill/>
          <a:ln w="12700" cmpd="sng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" name="図 2" descr="ウィンドウ, マグカップ, 挿絵 が含まれている画像&#10;&#10;自動的に生成された説明">
            <a:extLst>
              <a:ext uri="{FF2B5EF4-FFF2-40B4-BE49-F238E27FC236}">
                <a16:creationId xmlns:a16="http://schemas.microsoft.com/office/drawing/2014/main" id="{21EEB853-4BDB-40D7-ADD8-0C0DFBB4B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99" y="4398630"/>
            <a:ext cx="988531" cy="1222074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5849F068-6124-45C5-942D-F069BA489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175" y="5271356"/>
            <a:ext cx="1081770" cy="914594"/>
          </a:xfrm>
          <a:prstGeom prst="rect">
            <a:avLst/>
          </a:prstGeom>
        </p:spPr>
      </p:pic>
      <p:sp>
        <p:nvSpPr>
          <p:cNvPr id="14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38</a:t>
            </a:r>
            <a:endParaRPr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220EA-4B80-45F3-A7AB-515EED1C6C74}"/>
              </a:ext>
            </a:extLst>
          </p:cNvPr>
          <p:cNvSpPr txBox="1"/>
          <p:nvPr/>
        </p:nvSpPr>
        <p:spPr>
          <a:xfrm>
            <a:off x="3223674" y="1565441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人</a:t>
            </a:r>
            <a:endParaRPr kumimoji="1" lang="ja-JP" altLang="en-US" sz="40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56503D4-3217-4F23-8884-3DBC5993FAB6}"/>
              </a:ext>
            </a:extLst>
          </p:cNvPr>
          <p:cNvSpPr txBox="1"/>
          <p:nvPr/>
        </p:nvSpPr>
        <p:spPr>
          <a:xfrm>
            <a:off x="6314799" y="1541532"/>
            <a:ext cx="1543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i="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モノ</a:t>
            </a:r>
          </a:p>
        </p:txBody>
      </p:sp>
    </p:spTree>
    <p:extLst>
      <p:ext uri="{BB962C8B-B14F-4D97-AF65-F5344CB8AC3E}">
        <p14:creationId xmlns:p14="http://schemas.microsoft.com/office/powerpoint/2010/main" val="321938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D8CC6C7-8DD9-4D20-806C-444C3A37ADC9}"/>
              </a:ext>
            </a:extLst>
          </p:cNvPr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5839B785-4EF7-4FB2-95D9-B5351E5D8D5E}"/>
              </a:ext>
            </a:extLst>
          </p:cNvPr>
          <p:cNvSpPr/>
          <p:nvPr/>
        </p:nvSpPr>
        <p:spPr bwMode="white">
          <a:xfrm>
            <a:off x="32593" y="30760"/>
            <a:ext cx="607400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　生命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保険の種類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4450" y="978763"/>
            <a:ext cx="8990493" cy="5262502"/>
            <a:chOff x="44450" y="978763"/>
            <a:chExt cx="8990493" cy="5262502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5288EC99-5A56-49EC-AE9E-5C99E75695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057" y="978763"/>
              <a:ext cx="8925886" cy="390271"/>
            </a:xfrm>
            <a:prstGeom prst="rect">
              <a:avLst/>
            </a:prstGeom>
          </p:spPr>
        </p:pic>
        <p:pic>
          <p:nvPicPr>
            <p:cNvPr id="27" name="図 26" descr="テキスト&#10;&#10;自動的に生成された説明">
              <a:extLst>
                <a:ext uri="{FF2B5EF4-FFF2-40B4-BE49-F238E27FC236}">
                  <a16:creationId xmlns:a16="http://schemas.microsoft.com/office/drawing/2014/main" id="{AC4429CD-D351-44C4-A96F-E9B9BBD1C8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78" t="11302" r="26191" b="68615"/>
            <a:stretch/>
          </p:blipFill>
          <p:spPr>
            <a:xfrm>
              <a:off x="44450" y="1496327"/>
              <a:ext cx="6833833" cy="983943"/>
            </a:xfrm>
            <a:prstGeom prst="rect">
              <a:avLst/>
            </a:prstGeom>
          </p:spPr>
        </p:pic>
        <p:pic>
          <p:nvPicPr>
            <p:cNvPr id="28" name="図 27" descr="テキスト&#10;&#10;自動的に生成された説明">
              <a:extLst>
                <a:ext uri="{FF2B5EF4-FFF2-40B4-BE49-F238E27FC236}">
                  <a16:creationId xmlns:a16="http://schemas.microsoft.com/office/drawing/2014/main" id="{E49B4725-0FD9-4B26-B19F-84F1DF86D1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5918" t="11302" r="1686" b="68615"/>
            <a:stretch/>
          </p:blipFill>
          <p:spPr>
            <a:xfrm>
              <a:off x="6859731" y="1499401"/>
              <a:ext cx="2168199" cy="977795"/>
            </a:xfrm>
            <a:prstGeom prst="rect">
              <a:avLst/>
            </a:prstGeom>
          </p:spPr>
        </p:pic>
        <p:pic>
          <p:nvPicPr>
            <p:cNvPr id="30" name="図 29" descr="テキスト&#10;&#10;自動的に生成された説明">
              <a:extLst>
                <a:ext uri="{FF2B5EF4-FFF2-40B4-BE49-F238E27FC236}">
                  <a16:creationId xmlns:a16="http://schemas.microsoft.com/office/drawing/2014/main" id="{50279582-F90D-4109-A884-ED39266A88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02" y="3986775"/>
              <a:ext cx="6748279" cy="989905"/>
            </a:xfrm>
            <a:prstGeom prst="rect">
              <a:avLst/>
            </a:prstGeom>
          </p:spPr>
        </p:pic>
        <p:pic>
          <p:nvPicPr>
            <p:cNvPr id="31" name="図 30" descr="テキスト&#10;&#10;自動的に生成された説明">
              <a:extLst>
                <a:ext uri="{FF2B5EF4-FFF2-40B4-BE49-F238E27FC236}">
                  <a16:creationId xmlns:a16="http://schemas.microsoft.com/office/drawing/2014/main" id="{FA3F3B7B-9E9B-44BF-AF86-411F7546CC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02" y="2774397"/>
              <a:ext cx="6797280" cy="979000"/>
            </a:xfrm>
            <a:prstGeom prst="rect">
              <a:avLst/>
            </a:prstGeom>
          </p:spPr>
        </p:pic>
        <p:pic>
          <p:nvPicPr>
            <p:cNvPr id="32" name="図 31" descr="テキスト&#10;&#10;自動的に生成された説明">
              <a:extLst>
                <a:ext uri="{FF2B5EF4-FFF2-40B4-BE49-F238E27FC236}">
                  <a16:creationId xmlns:a16="http://schemas.microsoft.com/office/drawing/2014/main" id="{2037AA65-053B-47E9-811E-FFFBFDB39E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1002" y="5246828"/>
              <a:ext cx="6818622" cy="979347"/>
            </a:xfrm>
            <a:prstGeom prst="rect">
              <a:avLst/>
            </a:prstGeom>
          </p:spPr>
        </p:pic>
        <p:pic>
          <p:nvPicPr>
            <p:cNvPr id="34" name="図 33" descr="テキスト&#10;&#10;自動的に生成された説明">
              <a:extLst>
                <a:ext uri="{FF2B5EF4-FFF2-40B4-BE49-F238E27FC236}">
                  <a16:creationId xmlns:a16="http://schemas.microsoft.com/office/drawing/2014/main" id="{CB4E1CDD-2029-44A6-A33B-82FAB15776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0398" y="2774397"/>
              <a:ext cx="2097532" cy="979000"/>
            </a:xfrm>
            <a:prstGeom prst="rect">
              <a:avLst/>
            </a:prstGeom>
          </p:spPr>
        </p:pic>
        <p:pic>
          <p:nvPicPr>
            <p:cNvPr id="35" name="図 34" descr="テキスト&#10;&#10;自動的に生成された説明">
              <a:extLst>
                <a:ext uri="{FF2B5EF4-FFF2-40B4-BE49-F238E27FC236}">
                  <a16:creationId xmlns:a16="http://schemas.microsoft.com/office/drawing/2014/main" id="{0047B63F-2410-413E-BB3C-B89307F188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80261" y="3975908"/>
              <a:ext cx="2147669" cy="1011638"/>
            </a:xfrm>
            <a:prstGeom prst="rect">
              <a:avLst/>
            </a:prstGeom>
          </p:spPr>
        </p:pic>
        <p:pic>
          <p:nvPicPr>
            <p:cNvPr id="36" name="図 35" descr="テキスト&#10;&#10;自動的に生成された説明">
              <a:extLst>
                <a:ext uri="{FF2B5EF4-FFF2-40B4-BE49-F238E27FC236}">
                  <a16:creationId xmlns:a16="http://schemas.microsoft.com/office/drawing/2014/main" id="{378610D6-1C57-428A-B636-52F88E011C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21139" y="5231738"/>
              <a:ext cx="2106791" cy="1009527"/>
            </a:xfrm>
            <a:prstGeom prst="rect">
              <a:avLst/>
            </a:prstGeom>
          </p:spPr>
        </p:pic>
      </p:grpSp>
      <p:sp>
        <p:nvSpPr>
          <p:cNvPr id="14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39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7517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F8F5940D-1E99-4796-B6B3-51F75C39403F}"/>
              </a:ext>
            </a:extLst>
          </p:cNvPr>
          <p:cNvGrpSpPr/>
          <p:nvPr/>
        </p:nvGrpSpPr>
        <p:grpSpPr>
          <a:xfrm>
            <a:off x="127728" y="3744522"/>
            <a:ext cx="8697702" cy="3113478"/>
            <a:chOff x="174795" y="3703873"/>
            <a:chExt cx="8697702" cy="3113478"/>
          </a:xfrm>
        </p:grpSpPr>
        <p:sp>
          <p:nvSpPr>
            <p:cNvPr id="25" name="正方形/長方形 24"/>
            <p:cNvSpPr/>
            <p:nvPr/>
          </p:nvSpPr>
          <p:spPr>
            <a:xfrm>
              <a:off x="268929" y="3703873"/>
              <a:ext cx="8603568" cy="2684463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44000" tIns="144000" rIns="144000" bIns="144000" rtlCol="0" anchor="t" anchorCtr="0"/>
            <a:lstStyle/>
            <a:p>
              <a:endParaRPr kumimoji="1" lang="en-US" altLang="ja-JP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2799971" y="3912044"/>
              <a:ext cx="3922335" cy="1015663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ja-JP" altLang="en-US" sz="6000" b="1" dirty="0">
                  <a:solidFill>
                    <a:schemeClr val="bg1">
                      <a:lumMod val="9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「約</a:t>
              </a:r>
              <a:r>
                <a:rPr lang="en-US" altLang="ja-JP" sz="6000" b="1" dirty="0">
                  <a:solidFill>
                    <a:schemeClr val="bg1">
                      <a:lumMod val="9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8</a:t>
              </a:r>
              <a:r>
                <a:rPr lang="ja-JP" altLang="en-US" sz="6000" b="1" dirty="0">
                  <a:solidFill>
                    <a:schemeClr val="bg1">
                      <a:lumMod val="9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万人」</a:t>
              </a:r>
              <a:endParaRPr lang="en-US" altLang="ja-JP" sz="6000" b="1" dirty="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21" name="テキスト ボックス 20"/>
            <p:cNvSpPr txBox="1"/>
            <p:nvPr/>
          </p:nvSpPr>
          <p:spPr>
            <a:xfrm>
              <a:off x="174795" y="6417241"/>
              <a:ext cx="810505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※</a:t>
              </a:r>
              <a:r>
                <a:rPr kumimoji="1"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厚生労働省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「百歳の高齢者へのお祝い状及び記念品の贈呈について」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 (2020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月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日現在の住民基本台帳による都道府県・指定都市・中核市からの報告数。年齢は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2020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9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月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15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日現在。人口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万人あたりの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100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歳以上の人数総人口は、総務省統計局「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2019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年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月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</a:t>
              </a:r>
              <a:r>
                <a:rPr lang="ja-JP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日現在人口推計」。</a:t>
              </a:r>
              <a:r>
                <a:rPr lang="en-US" altLang="ja-JP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)</a:t>
              </a:r>
              <a:endParaRPr kumimoji="1" lang="ja-JP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>
              <a:off x="1008261" y="3919166"/>
              <a:ext cx="158569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32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答えは、</a:t>
              </a:r>
              <a:endParaRPr lang="ja-JP" altLang="en-US" sz="3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pic>
          <p:nvPicPr>
            <p:cNvPr id="15" name="図 14" descr="挿絵, ウィンドウ が含まれている画像&#10;&#10;自動的に生成された説明">
              <a:extLst>
                <a:ext uri="{FF2B5EF4-FFF2-40B4-BE49-F238E27FC236}">
                  <a16:creationId xmlns:a16="http://schemas.microsoft.com/office/drawing/2014/main" id="{BCC9A7E2-6717-405C-805F-8346F5F84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455" y="4201451"/>
              <a:ext cx="1076204" cy="1154691"/>
            </a:xfrm>
            <a:prstGeom prst="rect">
              <a:avLst/>
            </a:prstGeom>
          </p:spPr>
        </p:pic>
      </p:grpSp>
      <p:sp>
        <p:nvSpPr>
          <p:cNvPr id="9" name="正方形/長方形 8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正方形/長方形 10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考えてみよう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/>
              <a:t>4</a:t>
            </a:r>
            <a:endParaRPr lang="ja-JP" altLang="en-US" dirty="0"/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ED4E8F6A-6F22-463A-AF48-DC2328095828}"/>
              </a:ext>
            </a:extLst>
          </p:cNvPr>
          <p:cNvGrpSpPr/>
          <p:nvPr/>
        </p:nvGrpSpPr>
        <p:grpSpPr>
          <a:xfrm>
            <a:off x="209643" y="826127"/>
            <a:ext cx="8604003" cy="2308324"/>
            <a:chOff x="445031" y="826127"/>
            <a:chExt cx="8082965" cy="2308324"/>
          </a:xfrm>
        </p:grpSpPr>
        <p:sp>
          <p:nvSpPr>
            <p:cNvPr id="16" name="角丸四角形 15"/>
            <p:cNvSpPr/>
            <p:nvPr/>
          </p:nvSpPr>
          <p:spPr>
            <a:xfrm>
              <a:off x="445031" y="834093"/>
              <a:ext cx="8082965" cy="162038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571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864151" y="826127"/>
              <a:ext cx="7415697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ja-JP" altLang="en-US" sz="48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今、日本に「</a:t>
              </a:r>
              <a:r>
                <a:rPr lang="en-US" altLang="ja-JP" sz="48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100</a:t>
              </a:r>
              <a:r>
                <a:rPr lang="ja-JP" altLang="en-US" sz="48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歳以上」の人が何人いるか知っていますか</a:t>
              </a:r>
              <a:r>
                <a:rPr lang="en-US" altLang="ja-JP" sz="48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?</a:t>
              </a:r>
            </a:p>
          </p:txBody>
        </p:sp>
      </p:grpSp>
      <p:sp>
        <p:nvSpPr>
          <p:cNvPr id="5" name="下矢印 4"/>
          <p:cNvSpPr/>
          <p:nvPr/>
        </p:nvSpPr>
        <p:spPr>
          <a:xfrm>
            <a:off x="3628324" y="2524661"/>
            <a:ext cx="1696510" cy="430065"/>
          </a:xfrm>
          <a:prstGeom prst="downArrow">
            <a:avLst/>
          </a:prstGeom>
          <a:solidFill>
            <a:srgbClr val="C0000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44041" y="5094301"/>
            <a:ext cx="86559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36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80,450</a:t>
            </a:r>
            <a:r>
              <a:rPr lang="ja-JP" altLang="en-US" sz="3600" b="1" dirty="0" smtClean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人」</a:t>
            </a:r>
            <a:r>
              <a:rPr lang="ja-JP" altLang="en-US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のうち、</a:t>
            </a:r>
          </a:p>
          <a:p>
            <a:r>
              <a:rPr lang="ja-JP" altLang="en-US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全体の約</a:t>
            </a:r>
            <a:r>
              <a:rPr lang="en-US" altLang="ja-JP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88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(70,975</a:t>
            </a:r>
            <a:r>
              <a:rPr lang="ja-JP" altLang="en-US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</a:t>
            </a:r>
            <a:r>
              <a:rPr lang="en-US" altLang="ja-JP" sz="24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 </a:t>
            </a:r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は女性</a:t>
            </a:r>
            <a:r>
              <a:rPr lang="ja-JP" altLang="en-US" sz="28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28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6D11AEC0-40C6-472B-83F8-0C9A4825CD5B}"/>
              </a:ext>
            </a:extLst>
          </p:cNvPr>
          <p:cNvSpPr/>
          <p:nvPr/>
        </p:nvSpPr>
        <p:spPr>
          <a:xfrm>
            <a:off x="244041" y="3004187"/>
            <a:ext cx="860400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1963</a:t>
            </a:r>
            <a:r>
              <a:rPr lang="ja-JP" altLang="en-US" sz="3200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3200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3200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3200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60</a:t>
            </a:r>
            <a:r>
              <a:rPr lang="ja-JP" altLang="en-US" sz="3200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年前</a:t>
            </a:r>
            <a:r>
              <a:rPr lang="en-US" altLang="ja-JP" sz="3200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3200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には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「</a:t>
            </a:r>
            <a:r>
              <a:rPr lang="en-US" altLang="ja-JP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153</a:t>
            </a:r>
            <a:r>
              <a:rPr lang="ja-JP" altLang="en-US" sz="32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人」</a:t>
            </a:r>
            <a:r>
              <a:rPr lang="ja-JP" altLang="en-US" sz="3200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だったが</a:t>
            </a:r>
            <a:r>
              <a:rPr lang="en-US" altLang="ja-JP" sz="3200" b="1" dirty="0">
                <a:solidFill>
                  <a:schemeClr val="accent4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925143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6843809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どのくらいの家族が契約しているの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 bwMode="auto">
          <a:xfrm>
            <a:off x="266700" y="1002948"/>
            <a:ext cx="8597900" cy="2426052"/>
          </a:xfrm>
          <a:prstGeom prst="rect">
            <a:avLst/>
          </a:prstGeom>
          <a:solidFill>
            <a:schemeClr val="bg1"/>
          </a:solidFill>
          <a:ln w="76200">
            <a:solidFill>
              <a:srgbClr val="339966"/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問題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国内で「生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命保険」</a:t>
            </a:r>
            <a:r>
              <a:rPr lang="ja-JP" altLang="en-US" sz="4000" b="1" dirty="0" err="1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を契</a:t>
            </a:r>
            <a:r>
              <a:rPr lang="ja-JP" altLang="en-US" sz="4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している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家族の割合は約何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%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？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0" y="4560928"/>
            <a:ext cx="4932477" cy="180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3200" b="1" dirty="0" smtClean="0">
                <a:solidFill>
                  <a:srgbClr val="3399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平均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88.7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％　</a:t>
            </a:r>
          </a:p>
          <a:p>
            <a:pPr marL="0" marR="0" lvl="0" indent="0" algn="ctr" defTabSz="4572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　⇒　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C.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90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％</a:t>
            </a:r>
            <a:endParaRPr kumimoji="1" lang="en-US" altLang="ja-JP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生命保険文化センター「平成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年度生命保険に関する全国実態調査」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298" y="3638321"/>
            <a:ext cx="8458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　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　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％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268673" y="4628009"/>
            <a:ext cx="3875327" cy="1896160"/>
            <a:chOff x="5268673" y="4628009"/>
            <a:chExt cx="3875327" cy="1896160"/>
          </a:xfrm>
        </p:grpSpPr>
        <p:pic>
          <p:nvPicPr>
            <p:cNvPr id="7" name="Picture 2" descr="\\JILI03\jouhou\10消費者関連団体等連携\01生命保険協会\02地方事務室\01地方事務室との連携活動\H31\連携活動（副教材・中作）\mirai.png">
              <a:extLst>
                <a:ext uri="{FF2B5EF4-FFF2-40B4-BE49-F238E27FC236}">
                  <a16:creationId xmlns:a16="http://schemas.microsoft.com/office/drawing/2014/main" id="{4D4F5992-0DA6-4525-BA70-795EAC43BB5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77838" y="5251553"/>
              <a:ext cx="1166162" cy="12726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円形吹き出し 2"/>
            <p:cNvSpPr/>
            <p:nvPr/>
          </p:nvSpPr>
          <p:spPr>
            <a:xfrm>
              <a:off x="5268673" y="4628009"/>
              <a:ext cx="2709165" cy="1597938"/>
            </a:xfrm>
            <a:prstGeom prst="wedgeEllipseCallout">
              <a:avLst>
                <a:gd name="adj1" fmla="val 50937"/>
                <a:gd name="adj2" fmla="val 2916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2000" b="1" dirty="0">
                  <a:solidFill>
                    <a:schemeClr val="tx1"/>
                  </a:solidFill>
                </a:rPr>
                <a:t>1</a:t>
              </a:r>
              <a:r>
                <a:rPr kumimoji="1" lang="ja-JP" altLang="en-US" sz="2000" b="1" dirty="0">
                  <a:solidFill>
                    <a:schemeClr val="tx1"/>
                  </a:solidFill>
                </a:rPr>
                <a:t>件でも生命保険に加入している家族の割合だよ</a:t>
              </a:r>
              <a:r>
                <a:rPr lang="ja-JP" altLang="en-US" sz="2000" b="1" dirty="0">
                  <a:solidFill>
                    <a:schemeClr val="tx1"/>
                  </a:solidFill>
                </a:rPr>
                <a:t>。</a:t>
              </a:r>
              <a:endParaRPr kumimoji="1" lang="ja-JP" altLang="en-U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40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615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何件契約しているの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 bwMode="auto">
          <a:xfrm>
            <a:off x="190500" y="905524"/>
            <a:ext cx="8597900" cy="2451741"/>
          </a:xfrm>
          <a:prstGeom prst="rect">
            <a:avLst/>
          </a:prstGeom>
          <a:solidFill>
            <a:schemeClr val="bg1"/>
          </a:solidFill>
          <a:ln w="76200">
            <a:solidFill>
              <a:srgbClr val="339966"/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問題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家族で契約している生命保険の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件数は平均で何件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？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701" y="4601532"/>
            <a:ext cx="4465556" cy="180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3200" b="1" dirty="0">
                <a:solidFill>
                  <a:srgbClr val="3399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平均</a:t>
            </a:r>
            <a:r>
              <a:rPr lang="en-US" altLang="ja-JP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3.9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</a:t>
            </a:r>
          </a:p>
          <a:p>
            <a:pPr marL="0" marR="0" lvl="0" indent="0" algn="ctr" defTabSz="4572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　⇒　</a:t>
            </a:r>
            <a:r>
              <a:rPr lang="en-US" altLang="ja-JP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B.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件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＊生命保険文化センター「平成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年度生命保険に関する全国実態調査」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095374" y="3666814"/>
            <a:ext cx="647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件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lang="en-US" altLang="ja-JP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r>
              <a:rPr lang="ja-JP" altLang="en-US" sz="3600" b="1" dirty="0">
                <a:solidFill>
                  <a:srgbClr val="00B05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件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件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895850" y="4473665"/>
            <a:ext cx="4370578" cy="2126659"/>
            <a:chOff x="4895850" y="4473665"/>
            <a:chExt cx="4370578" cy="2126659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3357" y="5050470"/>
              <a:ext cx="1343071" cy="1354462"/>
            </a:xfrm>
            <a:prstGeom prst="rect">
              <a:avLst/>
            </a:prstGeom>
          </p:spPr>
        </p:pic>
        <p:sp>
          <p:nvSpPr>
            <p:cNvPr id="8" name="円形吹き出し 7"/>
            <p:cNvSpPr/>
            <p:nvPr/>
          </p:nvSpPr>
          <p:spPr>
            <a:xfrm>
              <a:off x="4895850" y="4473665"/>
              <a:ext cx="3198283" cy="2126659"/>
            </a:xfrm>
            <a:prstGeom prst="wedgeEllipseCallout">
              <a:avLst>
                <a:gd name="adj1" fmla="val 53614"/>
                <a:gd name="adj2" fmla="val 18136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ja-JP" altLang="en-US" b="1" dirty="0">
                  <a:solidFill>
                    <a:schemeClr val="tx1"/>
                  </a:solidFill>
                </a:rPr>
                <a:t>例えば</a:t>
              </a:r>
              <a:r>
                <a:rPr kumimoji="1" lang="en-US" altLang="ja-JP" b="1" dirty="0">
                  <a:solidFill>
                    <a:schemeClr val="tx1"/>
                  </a:solidFill>
                </a:rPr>
                <a:t>3</a:t>
              </a:r>
              <a:r>
                <a:rPr kumimoji="1" lang="ja-JP" altLang="en-US" b="1" dirty="0">
                  <a:solidFill>
                    <a:schemeClr val="tx1"/>
                  </a:solidFill>
                </a:rPr>
                <a:t>人家族</a:t>
              </a:r>
              <a:r>
                <a:rPr kumimoji="1" lang="ja-JP" altLang="en-US" b="1" dirty="0" smtClean="0">
                  <a:solidFill>
                    <a:schemeClr val="tx1"/>
                  </a:solidFill>
                </a:rPr>
                <a:t>で</a:t>
              </a:r>
            </a:p>
            <a:p>
              <a:pPr algn="ctr"/>
              <a:r>
                <a:rPr kumimoji="1" lang="ja-JP" altLang="en-US" b="1" dirty="0" smtClean="0">
                  <a:solidFill>
                    <a:schemeClr val="tx1"/>
                  </a:solidFill>
                </a:rPr>
                <a:t>それぞれ</a:t>
              </a:r>
              <a:r>
                <a:rPr kumimoji="1" lang="ja-JP" altLang="en-US" b="1" dirty="0">
                  <a:solidFill>
                    <a:schemeClr val="tx1"/>
                  </a:solidFill>
                </a:rPr>
                <a:t>病気やケガに備えるために「医療保険」に</a:t>
              </a:r>
              <a:r>
                <a:rPr lang="ja-JP" altLang="en-US" b="1" dirty="0">
                  <a:solidFill>
                    <a:schemeClr val="tx1"/>
                  </a:solidFill>
                </a:rPr>
                <a:t>契約</a:t>
              </a:r>
              <a:r>
                <a:rPr kumimoji="1" lang="ja-JP" altLang="en-US" b="1" dirty="0">
                  <a:solidFill>
                    <a:schemeClr val="tx1"/>
                  </a:solidFill>
                </a:rPr>
                <a:t>していれば</a:t>
              </a:r>
              <a:r>
                <a:rPr kumimoji="1" lang="en-US" altLang="ja-JP" b="1" dirty="0">
                  <a:solidFill>
                    <a:schemeClr val="tx1"/>
                  </a:solidFill>
                </a:rPr>
                <a:t>3</a:t>
              </a:r>
              <a:r>
                <a:rPr kumimoji="1" lang="ja-JP" altLang="en-US" b="1" dirty="0">
                  <a:solidFill>
                    <a:schemeClr val="tx1"/>
                  </a:solidFill>
                </a:rPr>
                <a:t>件分の加入になるよ。</a:t>
              </a:r>
            </a:p>
          </p:txBody>
        </p:sp>
      </p:grpSp>
      <p:sp>
        <p:nvSpPr>
          <p:cNvPr id="9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41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31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1964" y="30760"/>
            <a:ext cx="5303835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いくら払っているの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 bwMode="auto">
          <a:xfrm>
            <a:off x="266700" y="939447"/>
            <a:ext cx="8597900" cy="2458019"/>
          </a:xfrm>
          <a:prstGeom prst="rect">
            <a:avLst/>
          </a:prstGeom>
          <a:solidFill>
            <a:schemeClr val="bg1"/>
          </a:solidFill>
          <a:ln w="76200">
            <a:solidFill>
              <a:srgbClr val="339966"/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問題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4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家族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が</a:t>
            </a:r>
            <a:r>
              <a:rPr kumimoji="1" lang="en-US" altLang="ja-JP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年間で保険会社に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支払っているお金（保険料）はいくら？</a:t>
            </a:r>
            <a:endParaRPr kumimoji="1" lang="en-US" altLang="ja-JP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266699" y="4376730"/>
            <a:ext cx="5499100" cy="21161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endParaRPr lang="en-US" altLang="ja-JP" sz="3200" b="1" dirty="0">
              <a:solidFill>
                <a:srgbClr val="339966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平均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38.2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年間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  <a:endParaRPr lang="ja-JP" altLang="en-US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lvl="0" algn="ctr" eaLnBrk="1" hangingPunct="1">
              <a:lnSpc>
                <a:spcPts val="1800"/>
              </a:lnSpc>
              <a:buClr>
                <a:srgbClr val="4F81BD"/>
              </a:buClr>
              <a:buNone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    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(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月々</a:t>
            </a:r>
            <a:r>
              <a:rPr kumimoji="1" lang="ja-JP" alt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kumimoji="1" lang="en-US" altLang="ja-JP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3.2</a:t>
            </a:r>
            <a:r>
              <a:rPr lang="ja-JP" altLang="en-US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r>
              <a:rPr lang="en-US" altLang="ja-JP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)</a:t>
            </a:r>
          </a:p>
          <a:p>
            <a:pPr lvl="0" algn="ctr" eaLnBrk="1" hangingPunct="1">
              <a:lnSpc>
                <a:spcPts val="1800"/>
              </a:lnSpc>
              <a:buClr>
                <a:srgbClr val="4F81BD"/>
              </a:buClr>
              <a:buNone/>
              <a:defRPr/>
            </a:pPr>
            <a:endParaRPr lang="en-US" altLang="ja-JP" sz="32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lvl="0" algn="ctr" eaLnBrk="1" hangingPunct="1">
              <a:lnSpc>
                <a:spcPts val="1800"/>
              </a:lnSpc>
              <a:buClr>
                <a:srgbClr val="4F81BD"/>
              </a:buClr>
              <a:buNone/>
              <a:defRPr/>
            </a:pP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⇒　</a:t>
            </a:r>
            <a:r>
              <a:rPr lang="en-US" altLang="ja-JP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B.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40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万円</a:t>
            </a:r>
            <a:endParaRPr kumimoji="1" lang="en-US" altLang="ja-JP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＊生命保険文化センター「平成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年度生命保険に関する全国実態調査」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73050" y="3648983"/>
            <a:ext cx="8597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　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C.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60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万円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5891753" y="4504385"/>
            <a:ext cx="3241220" cy="2172639"/>
            <a:chOff x="5891753" y="4504385"/>
            <a:chExt cx="3241220" cy="2172639"/>
          </a:xfrm>
        </p:grpSpPr>
        <p:sp>
          <p:nvSpPr>
            <p:cNvPr id="9" name="円形吹き出し 8"/>
            <p:cNvSpPr/>
            <p:nvPr/>
          </p:nvSpPr>
          <p:spPr>
            <a:xfrm>
              <a:off x="5891753" y="4504385"/>
              <a:ext cx="2259554" cy="2172639"/>
            </a:xfrm>
            <a:prstGeom prst="wedgeEllipseCallout">
              <a:avLst>
                <a:gd name="adj1" fmla="val 56840"/>
                <a:gd name="adj2" fmla="val 2469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72000" rIns="0" bIns="36000" rtlCol="0" anchor="ctr"/>
            <a:lstStyle/>
            <a:p>
              <a:pPr algn="ctr"/>
              <a:r>
                <a:rPr kumimoji="1" lang="ja-JP" altLang="en-US" b="1" dirty="0">
                  <a:solidFill>
                    <a:schemeClr val="tx1"/>
                  </a:solidFill>
                </a:rPr>
                <a:t>水道光熱費や食費、携帯電話のお金などの他に、これだけの金額を負担してるんだね。</a:t>
              </a:r>
            </a:p>
          </p:txBody>
        </p:sp>
        <p:pic>
          <p:nvPicPr>
            <p:cNvPr id="11" name="図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100000" l="0" r="99604">
                          <a14:foregroundMark x1="41293" y1="37528" x2="41293" y2="37528"/>
                          <a14:foregroundMark x1="69921" y1="37528" x2="69921" y2="37528"/>
                          <a14:foregroundMark x1="55541" y1="73343" x2="55541" y2="73343"/>
                          <a14:foregroundMark x1="59367" y1="74013" x2="59367" y2="74013"/>
                          <a14:foregroundMark x1="60554" y1="61057" x2="60554" y2="61057"/>
                          <a14:foregroundMark x1="56464" y1="50856" x2="56464" y2="508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542"/>
            <a:stretch/>
          </p:blipFill>
          <p:spPr>
            <a:xfrm flipH="1">
              <a:off x="8277261" y="5333675"/>
              <a:ext cx="855712" cy="1159200"/>
            </a:xfrm>
            <a:prstGeom prst="rect">
              <a:avLst/>
            </a:prstGeom>
          </p:spPr>
        </p:pic>
      </p:grpSp>
      <p:sp>
        <p:nvSpPr>
          <p:cNvPr id="12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42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0073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461963" y="30760"/>
            <a:ext cx="780534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生命保険会社全体でいくら支払われているの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?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" name="コンテンツ プレースホルダー 1"/>
          <p:cNvSpPr txBox="1">
            <a:spLocks/>
          </p:cNvSpPr>
          <p:nvPr/>
        </p:nvSpPr>
        <p:spPr bwMode="auto">
          <a:xfrm>
            <a:off x="266700" y="1132618"/>
            <a:ext cx="8695145" cy="2184400"/>
          </a:xfrm>
          <a:prstGeom prst="rect">
            <a:avLst/>
          </a:prstGeom>
          <a:solidFill>
            <a:schemeClr val="bg1"/>
          </a:solidFill>
          <a:ln w="76200">
            <a:solidFill>
              <a:srgbClr val="339966"/>
            </a:solidFill>
            <a:miter lim="800000"/>
            <a:headEnd/>
            <a:tailEnd/>
          </a:ln>
        </p:spPr>
        <p:txBody>
          <a:bodyPr anchor="t"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問題</a:t>
            </a:r>
            <a:r>
              <a:rPr kumimoji="1" lang="en-US" altLang="ja-JP" sz="30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1</a:t>
            </a: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年間で国内の保険会社から契約者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に支払われるお金（保険金等）はいくら？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5" name="コンテンツ プレースホルダー 1"/>
          <p:cNvSpPr txBox="1">
            <a:spLocks/>
          </p:cNvSpPr>
          <p:nvPr/>
        </p:nvSpPr>
        <p:spPr bwMode="auto">
          <a:xfrm>
            <a:off x="191286" y="4575731"/>
            <a:ext cx="4229886" cy="17866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4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1pPr>
            <a:lvl2pPr marL="576263" indent="-2730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2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2pPr>
            <a:lvl3pPr marL="855663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20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3pPr>
            <a:lvl4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4pPr>
            <a:lvl5pPr marL="1462088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5pPr>
            <a:lvl6pPr marL="19192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6pPr>
            <a:lvl7pPr marL="23764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7pPr>
            <a:lvl8pPr marL="28336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8pPr>
            <a:lvl9pPr marL="3290888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itchFamily="18" charset="2"/>
              <a:buChar char=""/>
              <a:defRPr kumimoji="1" sz="1600">
                <a:solidFill>
                  <a:schemeClr val="tx2"/>
                </a:solidFill>
                <a:latin typeface="Candara" pitchFamily="34" charset="0"/>
                <a:ea typeface="HGP明朝E" pitchFamily="18" charset="-128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【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答え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339966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】 </a:t>
            </a:r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339966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3200" b="1" dirty="0">
                <a:solidFill>
                  <a:srgbClr val="339966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</a:t>
            </a:r>
            <a:r>
              <a:rPr kumimoji="1" lang="ja-JP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28.8</a:t>
            </a: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兆円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</a:t>
            </a:r>
          </a:p>
          <a:p>
            <a:pPr marL="0" marR="0" lvl="0" indent="0" algn="ctr" defTabSz="457200" rtl="0" eaLnBrk="1" fontAlgn="auto" latinLnBrk="0" hangingPunct="1">
              <a:lnSpc>
                <a:spcPts val="35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lang="ja-JP" altLang="en-US" sz="32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　　　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⇒　</a:t>
            </a:r>
            <a:r>
              <a:rPr lang="en-US" altLang="ja-JP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C.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約</a:t>
            </a:r>
            <a:r>
              <a:rPr lang="en-US" altLang="ja-JP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30</a:t>
            </a:r>
            <a:r>
              <a:rPr lang="ja-JP" altLang="en-US" sz="32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兆円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＊生命保険協会「</a:t>
            </a:r>
            <a:r>
              <a:rPr kumimoji="1" lang="en-US" altLang="ja-JP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2019</a:t>
            </a: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年版生命保険の動向」</a:t>
            </a:r>
            <a:endParaRPr kumimoji="1" lang="en-US" altLang="ja-JP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4F81BD"/>
              </a:buClr>
              <a:buSzPct val="100000"/>
              <a:buFont typeface="Symbol" pitchFamily="18" charset="2"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25003" y="3609956"/>
            <a:ext cx="883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A.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3,000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億円　　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B.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　　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C.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約</a:t>
            </a: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30</a:t>
            </a:r>
            <a:r>
              <a:rPr kumimoji="1" lang="ja-JP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兆円</a:t>
            </a:r>
            <a:endParaRPr kumimoji="1" lang="en-US" altLang="ja-JP" sz="3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572000" y="4462433"/>
            <a:ext cx="4439532" cy="2298408"/>
            <a:chOff x="4572000" y="4462433"/>
            <a:chExt cx="4439532" cy="2298408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57082" y="4985005"/>
              <a:ext cx="1254450" cy="1644395"/>
            </a:xfrm>
            <a:prstGeom prst="rect">
              <a:avLst/>
            </a:prstGeom>
          </p:spPr>
        </p:pic>
        <p:sp>
          <p:nvSpPr>
            <p:cNvPr id="8" name="円形吹き出し 7"/>
            <p:cNvSpPr/>
            <p:nvPr/>
          </p:nvSpPr>
          <p:spPr>
            <a:xfrm>
              <a:off x="4572000" y="4462433"/>
              <a:ext cx="3322574" cy="2298408"/>
            </a:xfrm>
            <a:prstGeom prst="wedgeEllipseCallout">
              <a:avLst>
                <a:gd name="adj1" fmla="val 52032"/>
                <a:gd name="adj2" fmla="val 20090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317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6000" rIns="36000" rtlCol="0" anchor="ctr"/>
            <a:lstStyle/>
            <a:p>
              <a:pPr algn="ctr"/>
              <a:r>
                <a:rPr kumimoji="1" lang="en-US" altLang="ja-JP" sz="2000" b="1" dirty="0">
                  <a:solidFill>
                    <a:schemeClr val="tx1"/>
                  </a:solidFill>
                </a:rPr>
                <a:t>1</a:t>
              </a:r>
              <a:r>
                <a:rPr kumimoji="1" lang="ja-JP" altLang="en-US" sz="2000" b="1" dirty="0">
                  <a:solidFill>
                    <a:schemeClr val="tx1"/>
                  </a:solidFill>
                </a:rPr>
                <a:t>年間で全生命保険会社が集めた保険料は約</a:t>
              </a:r>
              <a:r>
                <a:rPr kumimoji="1" lang="en-US" altLang="ja-JP" sz="2000" b="1" dirty="0">
                  <a:solidFill>
                    <a:schemeClr val="tx1"/>
                  </a:solidFill>
                </a:rPr>
                <a:t>33.9</a:t>
              </a:r>
              <a:r>
                <a:rPr kumimoji="1" lang="ja-JP" altLang="en-US" sz="2000" b="1" dirty="0">
                  <a:solidFill>
                    <a:schemeClr val="tx1"/>
                  </a:solidFill>
                </a:rPr>
                <a:t>兆円。一部は将来の支払いに備えて「資産運用」</a:t>
              </a:r>
              <a:r>
                <a:rPr kumimoji="1" lang="ja-JP" altLang="en-US" sz="2000" b="1" dirty="0" smtClean="0">
                  <a:solidFill>
                    <a:schemeClr val="tx1"/>
                  </a:solidFill>
                </a:rPr>
                <a:t>を</a:t>
              </a:r>
            </a:p>
            <a:p>
              <a:pPr algn="ctr"/>
              <a:r>
                <a:rPr kumimoji="1" lang="ja-JP" altLang="en-US" sz="2000" b="1" dirty="0" smtClean="0">
                  <a:solidFill>
                    <a:schemeClr val="tx1"/>
                  </a:solidFill>
                </a:rPr>
                <a:t>してるん</a:t>
              </a:r>
              <a:r>
                <a:rPr kumimoji="1" lang="ja-JP" altLang="en-US" sz="2000" b="1" dirty="0">
                  <a:solidFill>
                    <a:schemeClr val="tx1"/>
                  </a:solidFill>
                </a:rPr>
                <a:t>だって。</a:t>
              </a:r>
            </a:p>
          </p:txBody>
        </p:sp>
      </p:grpSp>
      <p:sp>
        <p:nvSpPr>
          <p:cNvPr id="9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43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68019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0" y="1"/>
            <a:ext cx="9144000" cy="6874074"/>
          </a:xfrm>
          <a:prstGeom prst="frame">
            <a:avLst>
              <a:gd name="adj1" fmla="val 13704"/>
            </a:avLst>
          </a:prstGeom>
          <a:solidFill>
            <a:srgbClr val="C0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74133" y="457199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2913387"/>
            <a:ext cx="8547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5. </a:t>
            </a:r>
            <a:r>
              <a:rPr lang="ja-JP" altLang="en-US" sz="4800" b="1" dirty="0">
                <a:solidFill>
                  <a:schemeClr val="accent1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まとめ</a:t>
            </a:r>
            <a:endParaRPr lang="en-US" altLang="ja-JP" sz="4800" b="1" dirty="0">
              <a:solidFill>
                <a:schemeClr val="accent1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7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44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324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45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000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まとめ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角丸四角形 23"/>
          <p:cNvSpPr/>
          <p:nvPr/>
        </p:nvSpPr>
        <p:spPr bwMode="gray">
          <a:xfrm>
            <a:off x="714373" y="3435424"/>
            <a:ext cx="2439669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51157" y="828276"/>
            <a:ext cx="8814247" cy="1429149"/>
            <a:chOff x="151157" y="828276"/>
            <a:chExt cx="8814247" cy="1429149"/>
          </a:xfrm>
          <a:noFill/>
        </p:grpSpPr>
        <p:sp>
          <p:nvSpPr>
            <p:cNvPr id="2" name="角丸四角形 1"/>
            <p:cNvSpPr/>
            <p:nvPr/>
          </p:nvSpPr>
          <p:spPr>
            <a:xfrm>
              <a:off x="151157" y="828276"/>
              <a:ext cx="8814247" cy="1429149"/>
            </a:xfrm>
            <a:prstGeom prst="roundRect">
              <a:avLst/>
            </a:prstGeom>
            <a:grpFill/>
            <a:ln w="571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339774" y="920616"/>
              <a:ext cx="8464451" cy="120032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①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少子</a:t>
              </a:r>
              <a:r>
                <a:rPr lang="ja-JP" altLang="en-US" sz="36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高齢社会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で生きていくために</a:t>
              </a:r>
              <a:r>
                <a:rPr lang="ja-JP" altLang="en-US" sz="3600" b="1" dirty="0" smtClean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は</a:t>
              </a:r>
              <a:r>
                <a:rPr lang="ja-JP" altLang="en-US" sz="36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リスク　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36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に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気づくこと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が大切。</a:t>
              </a:r>
            </a:p>
          </p:txBody>
        </p:sp>
      </p:grpSp>
      <p:grpSp>
        <p:nvGrpSpPr>
          <p:cNvPr id="6" name="グループ化 5"/>
          <p:cNvGrpSpPr/>
          <p:nvPr/>
        </p:nvGrpSpPr>
        <p:grpSpPr>
          <a:xfrm>
            <a:off x="151158" y="2468058"/>
            <a:ext cx="8992842" cy="1907092"/>
            <a:chOff x="151158" y="2468058"/>
            <a:chExt cx="8992842" cy="1907092"/>
          </a:xfrm>
          <a:noFill/>
        </p:grpSpPr>
        <p:sp>
          <p:nvSpPr>
            <p:cNvPr id="31" name="角丸四角形 30"/>
            <p:cNvSpPr/>
            <p:nvPr/>
          </p:nvSpPr>
          <p:spPr>
            <a:xfrm>
              <a:off x="151158" y="2468058"/>
              <a:ext cx="8814248" cy="1907092"/>
            </a:xfrm>
            <a:prstGeom prst="roundRect">
              <a:avLst/>
            </a:prstGeom>
            <a:grpFill/>
            <a:ln w="57150">
              <a:solidFill>
                <a:srgbClr val="7030A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テキスト ボックス 28"/>
            <p:cNvSpPr txBox="1"/>
            <p:nvPr/>
          </p:nvSpPr>
          <p:spPr>
            <a:xfrm>
              <a:off x="277612" y="2517394"/>
              <a:ext cx="8866388" cy="175432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②リスクから自分の身を守る手段として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共助・　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公助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といった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社会保障制度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だけでなく</a:t>
              </a:r>
              <a:r>
                <a:rPr lang="ja-JP" altLang="en-US" sz="3600" b="1" dirty="0" smtClean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、</a:t>
              </a:r>
              <a:r>
                <a:rPr lang="ja-JP" altLang="en-US" sz="36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預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36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貯金や民間保険</a:t>
              </a:r>
              <a:r>
                <a:rPr lang="ja-JP" altLang="en-US" sz="3600" b="1" dirty="0" smtClean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と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いった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自助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も</a:t>
              </a:r>
              <a:r>
                <a:rPr lang="ja-JP" altLang="en-US" sz="3600" b="1" dirty="0" smtClean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ある。</a:t>
              </a:r>
              <a:endParaRPr lang="ja-JP" altLang="en-US" sz="36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7" name="グループ化 6"/>
          <p:cNvGrpSpPr/>
          <p:nvPr/>
        </p:nvGrpSpPr>
        <p:grpSpPr>
          <a:xfrm>
            <a:off x="151157" y="4562856"/>
            <a:ext cx="8957347" cy="1788699"/>
            <a:chOff x="151157" y="4562856"/>
            <a:chExt cx="8957347" cy="1788699"/>
          </a:xfrm>
          <a:noFill/>
        </p:grpSpPr>
        <p:sp>
          <p:nvSpPr>
            <p:cNvPr id="32" name="角丸四角形 31"/>
            <p:cNvSpPr/>
            <p:nvPr/>
          </p:nvSpPr>
          <p:spPr>
            <a:xfrm>
              <a:off x="151157" y="4562856"/>
              <a:ext cx="8763555" cy="1788699"/>
            </a:xfrm>
            <a:prstGeom prst="roundRect">
              <a:avLst/>
            </a:prstGeom>
            <a:grpFill/>
            <a:ln w="571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正方形/長方形 2"/>
            <p:cNvSpPr/>
            <p:nvPr/>
          </p:nvSpPr>
          <p:spPr>
            <a:xfrm>
              <a:off x="339774" y="4580042"/>
              <a:ext cx="8768730" cy="1754326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③社会保障制度で不足する部分を、</a:t>
              </a:r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自助で　</a:t>
              </a:r>
            </a:p>
            <a:p>
              <a:r>
                <a:rPr lang="ja-JP" altLang="en-US" sz="36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ある預貯金や民間</a:t>
              </a:r>
              <a:r>
                <a:rPr lang="ja-JP" altLang="en-US" sz="3600" b="1" dirty="0" smtClean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保険を利用して準備</a:t>
              </a:r>
              <a:r>
                <a:rPr lang="ja-JP" altLang="en-US" sz="3600" b="1" dirty="0" smtClean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する　</a:t>
              </a:r>
            </a:p>
            <a:p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3600" b="1" dirty="0" smtClean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ことが大切</a:t>
              </a:r>
              <a:r>
                <a:rPr lang="ja-JP" altLang="en-US" sz="3600" b="1" dirty="0">
                  <a:solidFill>
                    <a:schemeClr val="tx2">
                      <a:lumMod val="75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1111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46</a:t>
            </a:r>
            <a:endParaRPr lang="ja-JP" alt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C0000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最後に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・・・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4" name="角丸四角形 23"/>
          <p:cNvSpPr/>
          <p:nvPr/>
        </p:nvSpPr>
        <p:spPr bwMode="gray">
          <a:xfrm>
            <a:off x="714373" y="3435424"/>
            <a:ext cx="2439669" cy="389555"/>
          </a:xfrm>
          <a:prstGeom prst="roundRect">
            <a:avLst>
              <a:gd name="adj" fmla="val 45836"/>
            </a:avLst>
          </a:prstGeom>
          <a:noFill/>
          <a:ln w="9525" cmpd="sng">
            <a:solidFill>
              <a:schemeClr val="bg1"/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b="1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113031" y="1403592"/>
            <a:ext cx="8917938" cy="4401205"/>
            <a:chOff x="113031" y="1403592"/>
            <a:chExt cx="8917938" cy="4401205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C1E8C540-0207-47E5-9EF2-A93627D669B9}"/>
                </a:ext>
              </a:extLst>
            </p:cNvPr>
            <p:cNvSpPr txBox="1"/>
            <p:nvPr/>
          </p:nvSpPr>
          <p:spPr>
            <a:xfrm>
              <a:off x="113031" y="1403592"/>
              <a:ext cx="8917938" cy="440120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ja-JP" altLang="en-US" sz="36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リスク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について考えること</a:t>
              </a:r>
              <a:endParaRPr lang="ja-JP" altLang="en-US" sz="4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は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、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自分や家族の</a:t>
              </a:r>
              <a:r>
                <a:rPr lang="ja-JP" altLang="ja-JP" sz="4000" b="1" kern="10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「人生」</a:t>
              </a:r>
              <a:endParaRPr lang="ja-JP" altLang="en-US" sz="4000" b="1" kern="100" dirty="0" smtClean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ja-JP" sz="4000" b="1" kern="10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について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考える</a:t>
              </a:r>
              <a:r>
                <a:rPr lang="ja-JP" altLang="ja-JP" sz="4000" b="1" kern="10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こと</a:t>
              </a:r>
              <a:r>
                <a:rPr lang="ja-JP" altLang="en-US" sz="4000" b="1" kern="10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</a:t>
              </a:r>
              <a:r>
                <a:rPr lang="ja-JP" altLang="en-US" sz="4000" b="1" kern="100" dirty="0" err="1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つな</a:t>
              </a:r>
              <a:endParaRPr lang="ja-JP" altLang="en-US" sz="4000" b="1" kern="100" dirty="0" smtClean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4000" b="1" kern="10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がり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ます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。</a:t>
              </a:r>
              <a:endParaRPr lang="ja-JP" altLang="en-US" sz="4000" b="1" kern="100" dirty="0">
                <a:solidFill>
                  <a:schemeClr val="accent6">
                    <a:lumMod val="50000"/>
                  </a:schemeClr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endParaRPr>
            </a:p>
            <a:p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自分</a:t>
              </a:r>
              <a:r>
                <a:rPr lang="ja-JP" altLang="en-US" sz="4000" b="1" kern="10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の生活や将来</a:t>
              </a:r>
              <a:r>
                <a:rPr lang="ja-JP" altLang="ja-JP" sz="4000" b="1" kern="100" dirty="0" smtClean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に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関心を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持ち続け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、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自分から情報を集め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ようとする姿勢が</a:t>
              </a:r>
              <a:r>
                <a:rPr lang="ja-JP" altLang="ja-JP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大切です</a:t>
              </a:r>
              <a:r>
                <a:rPr lang="ja-JP" altLang="en-US" sz="4000" b="1" kern="100" dirty="0">
                  <a:solidFill>
                    <a:schemeClr val="accent6">
                      <a:lumMod val="50000"/>
                    </a:schemeClr>
                  </a:solidFill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。</a:t>
              </a:r>
              <a:endParaRPr lang="ja-JP" altLang="en-US" sz="4000" b="1" dirty="0">
                <a:solidFill>
                  <a:schemeClr val="accent6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id="{AA0CBE66-6B8C-49DE-920E-FBAE79919CCE}"/>
                </a:ext>
              </a:extLst>
            </p:cNvPr>
            <p:cNvGrpSpPr/>
            <p:nvPr/>
          </p:nvGrpSpPr>
          <p:grpSpPr>
            <a:xfrm>
              <a:off x="5773419" y="1723536"/>
              <a:ext cx="3190875" cy="1966384"/>
              <a:chOff x="6600259" y="2919752"/>
              <a:chExt cx="2043870" cy="1322473"/>
            </a:xfrm>
          </p:grpSpPr>
          <p:pic>
            <p:nvPicPr>
              <p:cNvPr id="11" name="図 10" descr="挿絵 が含まれている画像&#10;&#10;自動的に生成された説明">
                <a:extLst>
                  <a:ext uri="{FF2B5EF4-FFF2-40B4-BE49-F238E27FC236}">
                    <a16:creationId xmlns:a16="http://schemas.microsoft.com/office/drawing/2014/main" id="{10D8C2D9-55E2-41A5-94B2-5684612C5B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00259" y="2919752"/>
                <a:ext cx="392083" cy="759659"/>
              </a:xfrm>
              <a:prstGeom prst="rect">
                <a:avLst/>
              </a:prstGeom>
            </p:spPr>
          </p:pic>
          <p:pic>
            <p:nvPicPr>
              <p:cNvPr id="12" name="図 11" descr="ウィンドウ, マグカップ が含まれている画像&#10;&#10;自動的に生成された説明">
                <a:extLst>
                  <a:ext uri="{FF2B5EF4-FFF2-40B4-BE49-F238E27FC236}">
                    <a16:creationId xmlns:a16="http://schemas.microsoft.com/office/drawing/2014/main" id="{6C16058D-08DE-4DAD-A35A-87FA12D262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b="34457"/>
              <a:stretch/>
            </p:blipFill>
            <p:spPr>
              <a:xfrm>
                <a:off x="6992342" y="3436444"/>
                <a:ext cx="985732" cy="805781"/>
              </a:xfrm>
              <a:prstGeom prst="rect">
                <a:avLst/>
              </a:prstGeom>
            </p:spPr>
          </p:pic>
          <p:pic>
            <p:nvPicPr>
              <p:cNvPr id="13" name="図 12" descr="ウィンドウ が含まれている画像&#10;&#10;自動的に生成された説明">
                <a:extLst>
                  <a:ext uri="{FF2B5EF4-FFF2-40B4-BE49-F238E27FC236}">
                    <a16:creationId xmlns:a16="http://schemas.microsoft.com/office/drawing/2014/main" id="{54CDA439-B0A7-46C5-9FAE-30FF9CD46C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409087" y="3007296"/>
                <a:ext cx="501391" cy="481951"/>
              </a:xfrm>
              <a:prstGeom prst="rect">
                <a:avLst/>
              </a:prstGeom>
            </p:spPr>
          </p:pic>
          <p:pic>
            <p:nvPicPr>
              <p:cNvPr id="14" name="図 13" descr="挿絵, ウィンドウ が含まれている画像&#10;&#10;自動的に生成された説明">
                <a:extLst>
                  <a:ext uri="{FF2B5EF4-FFF2-40B4-BE49-F238E27FC236}">
                    <a16:creationId xmlns:a16="http://schemas.microsoft.com/office/drawing/2014/main" id="{72DC91BA-C0FA-409B-9696-CD6DAAEE248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70360" y="3101553"/>
                <a:ext cx="673769" cy="72290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491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00206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3" name="正方形/長方形 32"/>
          <p:cNvSpPr/>
          <p:nvPr/>
        </p:nvSpPr>
        <p:spPr bwMode="white">
          <a:xfrm>
            <a:off x="172111" y="4132"/>
            <a:ext cx="7050857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【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参考</a:t>
            </a:r>
            <a:r>
              <a:rPr lang="en-US" altLang="ja-JP" sz="32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】100</a:t>
            </a:r>
            <a:r>
              <a:rPr lang="ja-JP" altLang="en-US" sz="32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歳以上の高齢者の数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81" name="テキスト ボックス 80"/>
          <p:cNvSpPr txBox="1"/>
          <p:nvPr/>
        </p:nvSpPr>
        <p:spPr bwMode="white">
          <a:xfrm>
            <a:off x="5773554" y="92879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保険金等</a:t>
            </a:r>
            <a:endParaRPr kumimoji="1"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47</a:t>
            </a:r>
            <a:endParaRPr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50802" y="6114473"/>
            <a:ext cx="867294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厚生労働省「百歳へのお祝い状及び記念品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の贈呈について」（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日現在の住民基本台帳による都道府県・指定都市・中核市からの報告数）</a:t>
            </a:r>
            <a:endParaRPr kumimoji="1" lang="ja-JP" altLang="en-US" sz="1000" dirty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7" name="グラフ 26"/>
          <p:cNvGraphicFramePr>
            <a:graphicFrameLocks/>
          </p:cNvGraphicFramePr>
          <p:nvPr>
            <p:extLst/>
          </p:nvPr>
        </p:nvGraphicFramePr>
        <p:xfrm>
          <a:off x="172111" y="924111"/>
          <a:ext cx="8870289" cy="5190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" name="テキスト ボックス 27"/>
          <p:cNvSpPr txBox="1"/>
          <p:nvPr/>
        </p:nvSpPr>
        <p:spPr>
          <a:xfrm>
            <a:off x="5963749" y="2709623"/>
            <a:ext cx="169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51,376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人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6"/>
          <p:cNvSpPr txBox="1"/>
          <p:nvPr/>
        </p:nvSpPr>
        <p:spPr>
          <a:xfrm>
            <a:off x="5821510" y="2278048"/>
            <a:ext cx="131985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8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万人越え</a:t>
            </a:r>
            <a:endParaRPr kumimoji="1" lang="ja-JP" altLang="en-US" sz="1800" b="1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6"/>
          <p:cNvSpPr txBox="1"/>
          <p:nvPr/>
        </p:nvSpPr>
        <p:spPr>
          <a:xfrm>
            <a:off x="7313639" y="996268"/>
            <a:ext cx="1319859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800" b="1" dirty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8</a:t>
            </a:r>
            <a:r>
              <a:rPr lang="ja-JP" altLang="en-US" sz="1800" b="1" dirty="0" smtClean="0">
                <a:solidFill>
                  <a:schemeClr val="bg1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万人越え</a:t>
            </a:r>
            <a:endParaRPr kumimoji="1" lang="ja-JP" altLang="en-US" sz="1800" b="1" dirty="0">
              <a:solidFill>
                <a:schemeClr val="bg1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122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00206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3" name="正方形/長方形 32"/>
          <p:cNvSpPr/>
          <p:nvPr/>
        </p:nvSpPr>
        <p:spPr bwMode="white">
          <a:xfrm>
            <a:off x="172111" y="4132"/>
            <a:ext cx="7050857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【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参考</a:t>
            </a:r>
            <a:r>
              <a:rPr lang="en-US" altLang="ja-JP" sz="32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】</a:t>
            </a:r>
            <a:r>
              <a:rPr lang="ja-JP" altLang="en-US" sz="32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主要疾病の平均入院日数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81" name="テキスト ボックス 80"/>
          <p:cNvSpPr txBox="1"/>
          <p:nvPr/>
        </p:nvSpPr>
        <p:spPr bwMode="white">
          <a:xfrm>
            <a:off x="5773554" y="92879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保険金等</a:t>
            </a:r>
            <a:endParaRPr kumimoji="1"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48</a:t>
            </a:r>
            <a:endParaRPr lang="ja-JP" altLang="en-US" dirty="0"/>
          </a:p>
        </p:txBody>
      </p:sp>
      <p:graphicFrame>
        <p:nvGraphicFramePr>
          <p:cNvPr id="18" name="グラフ 17"/>
          <p:cNvGraphicFramePr>
            <a:graphicFrameLocks/>
          </p:cNvGraphicFramePr>
          <p:nvPr>
            <p:extLst/>
          </p:nvPr>
        </p:nvGraphicFramePr>
        <p:xfrm>
          <a:off x="252580" y="928793"/>
          <a:ext cx="8688220" cy="5684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テキスト ボックス 2"/>
          <p:cNvSpPr txBox="1"/>
          <p:nvPr/>
        </p:nvSpPr>
        <p:spPr>
          <a:xfrm>
            <a:off x="2999366" y="5275431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17.1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121790" y="4769178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19.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3366094" y="4257991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22.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5493133" y="1641553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54.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47190" y="6274510"/>
            <a:ext cx="239681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厚生労働省「患者調査」（</a:t>
            </a:r>
            <a:r>
              <a:rPr lang="ja-JP" altLang="en-US" sz="1000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平成</a:t>
            </a:r>
            <a:r>
              <a:rPr lang="en-US" altLang="ja-JP" sz="1000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29</a:t>
            </a:r>
            <a:r>
              <a:rPr kumimoji="1" lang="ja-JP" altLang="en-US" sz="1000" dirty="0" smtClean="0">
                <a:solidFill>
                  <a:schemeClr val="bg2">
                    <a:lumMod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endParaRPr kumimoji="1" lang="ja-JP" altLang="en-US" sz="1000" dirty="0">
              <a:solidFill>
                <a:schemeClr val="bg2">
                  <a:lumMod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01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00206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33" name="正方形/長方形 32"/>
          <p:cNvSpPr/>
          <p:nvPr/>
        </p:nvSpPr>
        <p:spPr bwMode="white">
          <a:xfrm>
            <a:off x="172111" y="4132"/>
            <a:ext cx="893639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【</a:t>
            </a: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参考</a:t>
            </a:r>
            <a:r>
              <a:rPr lang="en-US" altLang="ja-JP" sz="28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】</a:t>
            </a:r>
            <a:r>
              <a:rPr lang="ja-JP" altLang="en-US" sz="28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年代</a:t>
            </a:r>
            <a:r>
              <a:rPr lang="ja-JP" altLang="en-US" sz="28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別人口に占める要支援・要介護認定者の割合</a:t>
            </a:r>
            <a:endParaRPr lang="en-US" altLang="ja-JP" sz="28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81" name="テキスト ボックス 80"/>
          <p:cNvSpPr txBox="1"/>
          <p:nvPr/>
        </p:nvSpPr>
        <p:spPr bwMode="white">
          <a:xfrm>
            <a:off x="5773554" y="92879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保険金等</a:t>
            </a:r>
            <a:endParaRPr kumimoji="1"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49</a:t>
            </a:r>
            <a:endParaRPr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940196" y="6394131"/>
            <a:ext cx="74260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生命保険文化センターが厚生労働省「介護給付等実態統計月報」、総務省「人口推計月報」の各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2019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en-US" altLang="ja-JP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r>
              <a:rPr kumimoji="1" lang="ja-JP" altLang="en-US" sz="1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月データをもとに作成</a:t>
            </a:r>
            <a:endParaRPr kumimoji="1" lang="ja-JP" altLang="en-US" sz="1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3" name="グラフ 12"/>
          <p:cNvGraphicFramePr>
            <a:graphicFrameLocks/>
          </p:cNvGraphicFramePr>
          <p:nvPr>
            <p:extLst/>
          </p:nvPr>
        </p:nvGraphicFramePr>
        <p:xfrm>
          <a:off x="296333" y="755942"/>
          <a:ext cx="8678334" cy="4800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1133565" y="4220452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0.4</a:t>
            </a:r>
            <a:r>
              <a:rPr kumimoji="1"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477648" y="4035786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2.9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3828869" y="3851120"/>
            <a:ext cx="806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5.7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743086" y="873954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60.0</a:t>
            </a:r>
            <a:r>
              <a:rPr lang="ja-JP" altLang="en-US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</a:t>
            </a:r>
            <a:endParaRPr kumimoji="1" lang="ja-JP" altLang="en-US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116023" y="5535225"/>
            <a:ext cx="1295400" cy="736600"/>
          </a:xfrm>
          <a:prstGeom prst="rect">
            <a:avLst/>
          </a:prstGeom>
          <a:noFill/>
          <a:ln w="31750">
            <a:solidFill>
              <a:srgbClr val="00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正方形/長方形 31"/>
          <p:cNvSpPr/>
          <p:nvPr/>
        </p:nvSpPr>
        <p:spPr>
          <a:xfrm>
            <a:off x="2413149" y="5535235"/>
            <a:ext cx="1295400" cy="736600"/>
          </a:xfrm>
          <a:prstGeom prst="rect">
            <a:avLst/>
          </a:prstGeom>
          <a:noFill/>
          <a:ln w="31750">
            <a:solidFill>
              <a:srgbClr val="00336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/>
          <p:cNvSpPr/>
          <p:nvPr/>
        </p:nvSpPr>
        <p:spPr>
          <a:xfrm>
            <a:off x="3708456" y="5533553"/>
            <a:ext cx="1295400" cy="736600"/>
          </a:xfrm>
          <a:prstGeom prst="rect">
            <a:avLst/>
          </a:prstGeom>
          <a:ln w="31750">
            <a:solidFill>
              <a:srgbClr val="0033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/>
          <p:cNvSpPr/>
          <p:nvPr/>
        </p:nvSpPr>
        <p:spPr>
          <a:xfrm>
            <a:off x="5001513" y="5533558"/>
            <a:ext cx="1295400" cy="736600"/>
          </a:xfrm>
          <a:prstGeom prst="rect">
            <a:avLst/>
          </a:prstGeom>
          <a:ln w="31750">
            <a:solidFill>
              <a:srgbClr val="0033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301141" y="5529879"/>
            <a:ext cx="1295400" cy="736600"/>
          </a:xfrm>
          <a:prstGeom prst="rect">
            <a:avLst/>
          </a:prstGeom>
          <a:ln w="31750">
            <a:solidFill>
              <a:srgbClr val="0033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576448" y="5529879"/>
            <a:ext cx="1295400" cy="736600"/>
          </a:xfrm>
          <a:prstGeom prst="rect">
            <a:avLst/>
          </a:prstGeom>
          <a:ln w="31750">
            <a:solidFill>
              <a:srgbClr val="0033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003366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03111" y="5711663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16.19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ボックス 38"/>
          <p:cNvSpPr txBox="1"/>
          <p:nvPr/>
        </p:nvSpPr>
        <p:spPr>
          <a:xfrm>
            <a:off x="2595513" y="5713513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6.04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890820" y="5711663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49</a:t>
            </a:r>
            <a:r>
              <a:rPr kumimoji="1"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.16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5176562" y="5711663"/>
            <a:ext cx="9669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91.8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テキスト ボックス 42"/>
          <p:cNvSpPr txBox="1"/>
          <p:nvPr/>
        </p:nvSpPr>
        <p:spPr>
          <a:xfrm>
            <a:off x="6404184" y="5713513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148.0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ボックス 43"/>
          <p:cNvSpPr txBox="1"/>
          <p:nvPr/>
        </p:nvSpPr>
        <p:spPr>
          <a:xfrm>
            <a:off x="7682099" y="5713513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353.1</a:t>
            </a:r>
            <a:r>
              <a:rPr lang="en-US" altLang="ja-JP" sz="2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endParaRPr kumimoji="1" lang="ja-JP" altLang="en-US" sz="2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76035" y="5531574"/>
            <a:ext cx="898887" cy="741708"/>
          </a:xfrm>
          <a:prstGeom prst="rect">
            <a:avLst/>
          </a:prstGeom>
          <a:noFill/>
          <a:ln>
            <a:solidFill>
              <a:srgbClr val="003366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認定者数（万人）</a:t>
            </a:r>
            <a:endParaRPr kumimoji="1"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163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/>
        </p:nvSpPr>
        <p:spPr>
          <a:xfrm>
            <a:off x="461964" y="823674"/>
            <a:ext cx="8258703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3200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42" name="コンテンツ プレースホルダー 1"/>
          <p:cNvSpPr txBox="1">
            <a:spLocks/>
          </p:cNvSpPr>
          <p:nvPr/>
        </p:nvSpPr>
        <p:spPr>
          <a:xfrm>
            <a:off x="-114301" y="862668"/>
            <a:ext cx="8943975" cy="94186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Symbol" pitchFamily="18" charset="2"/>
              <a:buNone/>
            </a:pPr>
            <a:r>
              <a:rPr lang="ja-JP" altLang="en-US" sz="3200" b="1" dirty="0">
                <a:solidFill>
                  <a:srgbClr val="FF0000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「平均寿命」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とは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…</a:t>
            </a:r>
          </a:p>
          <a:p>
            <a:pPr marL="0" indent="0">
              <a:lnSpc>
                <a:spcPts val="2100"/>
              </a:lnSpc>
              <a:buFont typeface="Symbol" pitchFamily="18" charset="2"/>
              <a:buNone/>
            </a:pP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</a:t>
            </a:r>
            <a:r>
              <a:rPr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0</a:t>
            </a: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歳の子どもが平均して何歳まで生きられる</a:t>
            </a:r>
          </a:p>
          <a:p>
            <a:pPr marL="0" indent="0">
              <a:lnSpc>
                <a:spcPts val="2100"/>
              </a:lnSpc>
              <a:buFont typeface="Symbol" pitchFamily="18" charset="2"/>
              <a:buNone/>
            </a:pPr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　かを示す指標</a:t>
            </a:r>
            <a:endParaRPr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平均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寿命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sp>
        <p:nvSpPr>
          <p:cNvPr id="21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/>
              <a:t>5</a:t>
            </a: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037111" y="6579761"/>
            <a:ext cx="3683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*</a:t>
            </a:r>
            <a:r>
              <a:rPr lang="zh-TW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厚生労働省「簡易生命表」（</a:t>
            </a:r>
            <a:r>
              <a:rPr lang="en-US" altLang="zh-TW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201</a:t>
            </a:r>
            <a:r>
              <a:rPr lang="en-US" altLang="ja-JP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lang="zh-TW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endParaRPr kumimoji="1" lang="ja-JP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9" name="グラフ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6634405"/>
              </p:ext>
            </p:extLst>
          </p:nvPr>
        </p:nvGraphicFramePr>
        <p:xfrm>
          <a:off x="275188" y="2235200"/>
          <a:ext cx="8554486" cy="434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1492245" y="3950281"/>
            <a:ext cx="169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女性：</a:t>
            </a:r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61.5</a:t>
            </a:r>
            <a:r>
              <a:rPr kumimoji="1" lang="ja-JP" altLang="en-US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822966" y="3089183"/>
            <a:ext cx="169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女性：</a:t>
            </a:r>
            <a:r>
              <a:rPr kumimoji="1" lang="en-US" altLang="ja-JP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76.9</a:t>
            </a:r>
            <a:r>
              <a:rPr kumimoji="1" lang="ja-JP" altLang="en-US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46258" y="2411819"/>
            <a:ext cx="169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女性：</a:t>
            </a:r>
            <a:r>
              <a:rPr lang="en-US" altLang="ja-JP" dirty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87.5</a:t>
            </a:r>
            <a:r>
              <a:rPr kumimoji="1" lang="ja-JP" altLang="en-US" dirty="0" smtClean="0">
                <a:solidFill>
                  <a:schemeClr val="accent6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kumimoji="1" lang="ja-JP" altLang="en-US" dirty="0">
              <a:solidFill>
                <a:schemeClr val="accent6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444509" y="4164374"/>
            <a:ext cx="914400" cy="914400"/>
          </a:xfrm>
          <a:prstGeom prst="rect">
            <a:avLst/>
          </a:prstGeom>
          <a:noFill/>
          <a:ln w="317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57534" y="4872360"/>
            <a:ext cx="169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男性：</a:t>
            </a:r>
            <a:r>
              <a:rPr lang="en-US" altLang="ja-JP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58.0</a:t>
            </a:r>
            <a:r>
              <a:rPr lang="ja-JP" altLang="en-US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lang="en-US" altLang="ja-JP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4468377" y="4055263"/>
            <a:ext cx="169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男性：</a:t>
            </a:r>
            <a:r>
              <a:rPr lang="en-US" altLang="ja-JP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71.7</a:t>
            </a:r>
            <a:r>
              <a:rPr lang="ja-JP" altLang="en-US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lang="en-US" altLang="ja-JP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735469" y="3451927"/>
            <a:ext cx="1695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男性：</a:t>
            </a:r>
            <a:r>
              <a:rPr lang="en-US" altLang="ja-JP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81.4</a:t>
            </a:r>
            <a:r>
              <a:rPr lang="ja-JP" altLang="en-US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歳</a:t>
            </a:r>
            <a:endParaRPr lang="en-US" altLang="ja-JP" dirty="0" smtClean="0">
              <a:solidFill>
                <a:srgbClr val="0070C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70954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1243906" y="982825"/>
            <a:ext cx="2574339" cy="1334549"/>
            <a:chOff x="1243906" y="982825"/>
            <a:chExt cx="2574339" cy="1334549"/>
          </a:xfrm>
        </p:grpSpPr>
        <p:sp>
          <p:nvSpPr>
            <p:cNvPr id="74" name="U ターン矢印 73"/>
            <p:cNvSpPr/>
            <p:nvPr/>
          </p:nvSpPr>
          <p:spPr>
            <a:xfrm rot="10800000" flipH="1" flipV="1">
              <a:off x="1243906" y="1044677"/>
              <a:ext cx="2574339" cy="1272697"/>
            </a:xfrm>
            <a:prstGeom prst="uturnArrow">
              <a:avLst>
                <a:gd name="adj1" fmla="val 25000"/>
                <a:gd name="adj2" fmla="val 25000"/>
                <a:gd name="adj3" fmla="val 28923"/>
                <a:gd name="adj4" fmla="val 43750"/>
                <a:gd name="adj5" fmla="val 75000"/>
              </a:avLst>
            </a:prstGeom>
            <a:solidFill>
              <a:schemeClr val="accent6"/>
            </a:solidFill>
            <a:ln w="317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 bwMode="white">
            <a:xfrm>
              <a:off x="1764339" y="982825"/>
              <a:ext cx="15760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利子・配当</a:t>
              </a: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968111" y="4103073"/>
            <a:ext cx="2746618" cy="1476069"/>
            <a:chOff x="968111" y="4103073"/>
            <a:chExt cx="2746618" cy="1476069"/>
          </a:xfrm>
        </p:grpSpPr>
        <p:sp>
          <p:nvSpPr>
            <p:cNvPr id="17" name="U ターン矢印 16"/>
            <p:cNvSpPr/>
            <p:nvPr/>
          </p:nvSpPr>
          <p:spPr>
            <a:xfrm rot="10800000">
              <a:off x="968111" y="4103073"/>
              <a:ext cx="2746618" cy="1403198"/>
            </a:xfrm>
            <a:prstGeom prst="uturnArrow">
              <a:avLst/>
            </a:prstGeom>
            <a:solidFill>
              <a:schemeClr val="accent6"/>
            </a:solidFill>
            <a:ln w="3175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テキスト ボックス 29"/>
            <p:cNvSpPr txBox="1"/>
            <p:nvPr/>
          </p:nvSpPr>
          <p:spPr bwMode="white">
            <a:xfrm>
              <a:off x="1764339" y="5117477"/>
              <a:ext cx="1415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資産運用</a:t>
              </a:r>
            </a:p>
          </p:txBody>
        </p:sp>
      </p:grpSp>
      <p:sp>
        <p:nvSpPr>
          <p:cNvPr id="78" name="U ターン矢印 77"/>
          <p:cNvSpPr/>
          <p:nvPr/>
        </p:nvSpPr>
        <p:spPr>
          <a:xfrm rot="10800000" flipH="1" flipV="1">
            <a:off x="5384703" y="1005482"/>
            <a:ext cx="2574339" cy="1294805"/>
          </a:xfrm>
          <a:prstGeom prst="uturnArrow">
            <a:avLst>
              <a:gd name="adj1" fmla="val 25000"/>
              <a:gd name="adj2" fmla="val 25000"/>
              <a:gd name="adj3" fmla="val 28923"/>
              <a:gd name="adj4" fmla="val 46077"/>
              <a:gd name="adj5" fmla="val 100000"/>
            </a:avLst>
          </a:prstGeom>
          <a:solidFill>
            <a:srgbClr val="00800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graphicFrame>
        <p:nvGraphicFramePr>
          <p:cNvPr id="54" name="表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7378242"/>
              </p:ext>
            </p:extLst>
          </p:nvPr>
        </p:nvGraphicFramePr>
        <p:xfrm>
          <a:off x="200460" y="2324840"/>
          <a:ext cx="2474310" cy="20530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2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企業等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841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" name="正方形/長方形 36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00206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正方形/長方形 9"/>
          <p:cNvSpPr/>
          <p:nvPr/>
        </p:nvSpPr>
        <p:spPr bwMode="white">
          <a:xfrm>
            <a:off x="461965" y="30760"/>
            <a:ext cx="392287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376834"/>
              </p:ext>
            </p:extLst>
          </p:nvPr>
        </p:nvGraphicFramePr>
        <p:xfrm>
          <a:off x="2992219" y="2045120"/>
          <a:ext cx="3064932" cy="274248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49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78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保険会社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5282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6" name="図 3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453" y="2680938"/>
            <a:ext cx="1357799" cy="1789826"/>
          </a:xfrm>
          <a:prstGeom prst="rect">
            <a:avLst/>
          </a:prstGeom>
        </p:spPr>
      </p:pic>
      <p:sp>
        <p:nvSpPr>
          <p:cNvPr id="33" name="正方形/長方形 32"/>
          <p:cNvSpPr/>
          <p:nvPr/>
        </p:nvSpPr>
        <p:spPr bwMode="white">
          <a:xfrm>
            <a:off x="172111" y="4132"/>
            <a:ext cx="7050857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【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参考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】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社会や経済にもかかわる保険会社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pSp>
        <p:nvGrpSpPr>
          <p:cNvPr id="62" name="グループ化 61"/>
          <p:cNvGrpSpPr/>
          <p:nvPr/>
        </p:nvGrpSpPr>
        <p:grpSpPr>
          <a:xfrm>
            <a:off x="398323" y="2922161"/>
            <a:ext cx="919834" cy="921849"/>
            <a:chOff x="859671" y="2512130"/>
            <a:chExt cx="2611265" cy="3437997"/>
          </a:xfrm>
        </p:grpSpPr>
        <p:pic>
          <p:nvPicPr>
            <p:cNvPr id="63" name="図 6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64" name="正方形/長方形 63"/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600301" y="3453230"/>
            <a:ext cx="919834" cy="921849"/>
            <a:chOff x="859671" y="2512130"/>
            <a:chExt cx="2611265" cy="3437997"/>
          </a:xfrm>
        </p:grpSpPr>
        <p:pic>
          <p:nvPicPr>
            <p:cNvPr id="66" name="図 65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67" name="正方形/長方形 66"/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8" name="グループ化 67"/>
          <p:cNvGrpSpPr/>
          <p:nvPr/>
        </p:nvGrpSpPr>
        <p:grpSpPr>
          <a:xfrm>
            <a:off x="1388272" y="2937151"/>
            <a:ext cx="919834" cy="921849"/>
            <a:chOff x="859671" y="2512130"/>
            <a:chExt cx="2611265" cy="3437997"/>
          </a:xfrm>
        </p:grpSpPr>
        <p:pic>
          <p:nvPicPr>
            <p:cNvPr id="69" name="図 68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70" name="正方形/長方形 69"/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71" name="グループ化 70"/>
          <p:cNvGrpSpPr/>
          <p:nvPr/>
        </p:nvGrpSpPr>
        <p:grpSpPr>
          <a:xfrm>
            <a:off x="1596736" y="3463006"/>
            <a:ext cx="919834" cy="921849"/>
            <a:chOff x="859671" y="2512130"/>
            <a:chExt cx="2611265" cy="3437997"/>
          </a:xfrm>
        </p:grpSpPr>
        <p:pic>
          <p:nvPicPr>
            <p:cNvPr id="72" name="図 7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0" t="3962" r="-3260" b="-3962"/>
            <a:stretch/>
          </p:blipFill>
          <p:spPr>
            <a:xfrm>
              <a:off x="859671" y="2512130"/>
              <a:ext cx="2611265" cy="3437997"/>
            </a:xfrm>
            <a:prstGeom prst="rect">
              <a:avLst/>
            </a:prstGeom>
          </p:spPr>
        </p:pic>
        <p:sp>
          <p:nvSpPr>
            <p:cNvPr id="73" name="正方形/長方形 72"/>
            <p:cNvSpPr/>
            <p:nvPr/>
          </p:nvSpPr>
          <p:spPr>
            <a:xfrm>
              <a:off x="1362719" y="2773733"/>
              <a:ext cx="1324044" cy="441675"/>
            </a:xfrm>
            <a:prstGeom prst="rect">
              <a:avLst/>
            </a:prstGeom>
            <a:solidFill>
              <a:schemeClr val="bg1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8" name="角丸四角形吹き出し 17"/>
          <p:cNvSpPr/>
          <p:nvPr/>
        </p:nvSpPr>
        <p:spPr>
          <a:xfrm>
            <a:off x="0" y="5820697"/>
            <a:ext cx="5507603" cy="982133"/>
          </a:xfrm>
          <a:prstGeom prst="wedgeRoundRectCallout">
            <a:avLst>
              <a:gd name="adj1" fmla="val 4751"/>
              <a:gd name="adj2" fmla="val -7665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ja-JP" altLang="en-US" sz="2000" dirty="0">
              <a:solidFill>
                <a:schemeClr val="accent2"/>
              </a:solidFill>
            </a:endParaRPr>
          </a:p>
          <a:p>
            <a:r>
              <a:rPr lang="ja-JP" altLang="en-US" dirty="0">
                <a:solidFill>
                  <a:schemeClr val="accent2"/>
                </a:solidFill>
              </a:rPr>
              <a:t>例えば、</a:t>
            </a:r>
          </a:p>
          <a:p>
            <a:r>
              <a:rPr lang="ja-JP" altLang="en-US" dirty="0">
                <a:solidFill>
                  <a:schemeClr val="accent2"/>
                </a:solidFill>
              </a:rPr>
              <a:t>・企業が発行する株</a:t>
            </a:r>
            <a:r>
              <a:rPr kumimoji="1" lang="ja-JP" altLang="en-US" dirty="0">
                <a:solidFill>
                  <a:schemeClr val="accent2"/>
                </a:solidFill>
              </a:rPr>
              <a:t>や社債</a:t>
            </a:r>
            <a:r>
              <a:rPr lang="ja-JP" altLang="en-US" dirty="0">
                <a:solidFill>
                  <a:schemeClr val="accent2"/>
                </a:solidFill>
              </a:rPr>
              <a:t>、国が発行する国債</a:t>
            </a:r>
            <a:r>
              <a:rPr kumimoji="1" lang="ja-JP" altLang="en-US" dirty="0">
                <a:solidFill>
                  <a:schemeClr val="accent2"/>
                </a:solidFill>
              </a:rPr>
              <a:t>を購入</a:t>
            </a:r>
          </a:p>
          <a:p>
            <a:r>
              <a:rPr lang="ja-JP" altLang="en-US" dirty="0">
                <a:solidFill>
                  <a:schemeClr val="accent2"/>
                </a:solidFill>
              </a:rPr>
              <a:t>・企業にお金を貸す　</a:t>
            </a:r>
          </a:p>
          <a:p>
            <a:r>
              <a:rPr lang="ja-JP" altLang="en-US" sz="2000" dirty="0">
                <a:solidFill>
                  <a:schemeClr val="accent2"/>
                </a:solidFill>
              </a:rPr>
              <a:t>　　　　　　　　　　　　　</a:t>
            </a:r>
            <a:endParaRPr kumimoji="1" lang="ja-JP" altLang="en-US" sz="2000" dirty="0">
              <a:solidFill>
                <a:schemeClr val="accent2"/>
              </a:solidFill>
            </a:endParaRPr>
          </a:p>
        </p:txBody>
      </p:sp>
      <p:graphicFrame>
        <p:nvGraphicFramePr>
          <p:cNvPr id="77" name="表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757772"/>
              </p:ext>
            </p:extLst>
          </p:nvPr>
        </p:nvGraphicFramePr>
        <p:xfrm>
          <a:off x="6371186" y="2371554"/>
          <a:ext cx="2474310" cy="20530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74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2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2400" b="1" i="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ヒラギノ角ゴ Pro W6"/>
                        </a:rPr>
                        <a:t>家計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95841">
                <a:tc>
                  <a:txBody>
                    <a:bodyPr/>
                    <a:lstStyle/>
                    <a:p>
                      <a:pPr algn="ctr"/>
                      <a:endParaRPr kumimoji="1" lang="ja-JP" altLang="en-US" sz="2400" b="0" i="0" dirty="0">
                        <a:latin typeface="ヒラギノ角ゴ Pro W6"/>
                        <a:ea typeface="ヒラギノ角ゴ Pro W6"/>
                        <a:cs typeface="ヒラギノ角ゴ Pro W6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2" name="グループ化 1"/>
          <p:cNvGrpSpPr/>
          <p:nvPr/>
        </p:nvGrpSpPr>
        <p:grpSpPr>
          <a:xfrm>
            <a:off x="5045870" y="4451926"/>
            <a:ext cx="2759595" cy="1451835"/>
            <a:chOff x="5045870" y="4451926"/>
            <a:chExt cx="2759595" cy="1451835"/>
          </a:xfrm>
        </p:grpSpPr>
        <p:sp>
          <p:nvSpPr>
            <p:cNvPr id="79" name="U ターン矢印 78"/>
            <p:cNvSpPr/>
            <p:nvPr/>
          </p:nvSpPr>
          <p:spPr>
            <a:xfrm rot="10800000">
              <a:off x="5045870" y="4451926"/>
              <a:ext cx="2759595" cy="1396609"/>
            </a:xfrm>
            <a:prstGeom prst="uturnArrow">
              <a:avLst/>
            </a:prstGeom>
            <a:solidFill>
              <a:srgbClr val="008000"/>
            </a:solidFill>
            <a:ln w="3175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 bwMode="white">
            <a:xfrm>
              <a:off x="5755235" y="5442096"/>
              <a:ext cx="11079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ヒラギノ角ゴ Pro W6"/>
                </a:rPr>
                <a:t>保険料</a:t>
              </a:r>
              <a:endParaRPr kumimoji="1"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endParaRPr>
            </a:p>
          </p:txBody>
        </p:sp>
      </p:grpSp>
      <p:sp>
        <p:nvSpPr>
          <p:cNvPr id="81" name="テキスト ボックス 80"/>
          <p:cNvSpPr txBox="1"/>
          <p:nvPr/>
        </p:nvSpPr>
        <p:spPr bwMode="white">
          <a:xfrm>
            <a:off x="5773554" y="92879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 W6"/>
              </a:rPr>
              <a:t>保険金等</a:t>
            </a:r>
            <a:endParaRPr kumimoji="1" lang="ja-JP" altLang="en-US" sz="2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 W6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6952148" y="792874"/>
            <a:ext cx="1762028" cy="1521079"/>
            <a:chOff x="6952148" y="792874"/>
            <a:chExt cx="1762028" cy="1521079"/>
          </a:xfrm>
        </p:grpSpPr>
        <p:pic>
          <p:nvPicPr>
            <p:cNvPr id="82" name="図 81">
              <a:extLst>
                <a:ext uri="{FF2B5EF4-FFF2-40B4-BE49-F238E27FC236}">
                  <a16:creationId xmlns:a16="http://schemas.microsoft.com/office/drawing/2014/main" id="{17EFADF5-B37C-43B1-8002-D44AD07E24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92711" y="792874"/>
              <a:ext cx="1421465" cy="985800"/>
            </a:xfrm>
            <a:prstGeom prst="rect">
              <a:avLst/>
            </a:prstGeom>
          </p:spPr>
        </p:pic>
        <p:pic>
          <p:nvPicPr>
            <p:cNvPr id="84" name="図 83">
              <a:extLst>
                <a:ext uri="{FF2B5EF4-FFF2-40B4-BE49-F238E27FC236}">
                  <a16:creationId xmlns:a16="http://schemas.microsoft.com/office/drawing/2014/main" id="{F03410FD-006D-47DE-AA66-46CE7A25C5A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2148" y="1192615"/>
              <a:ext cx="1129112" cy="1121338"/>
            </a:xfrm>
            <a:prstGeom prst="rect">
              <a:avLst/>
            </a:prstGeom>
          </p:spPr>
        </p:pic>
      </p:grp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242770DE-4FA7-481D-8DB1-67D9D0062C7F}"/>
              </a:ext>
            </a:extLst>
          </p:cNvPr>
          <p:cNvGrpSpPr/>
          <p:nvPr/>
        </p:nvGrpSpPr>
        <p:grpSpPr>
          <a:xfrm>
            <a:off x="6600259" y="2919752"/>
            <a:ext cx="2043870" cy="1322473"/>
            <a:chOff x="6600259" y="2919752"/>
            <a:chExt cx="2043870" cy="1322473"/>
          </a:xfrm>
        </p:grpSpPr>
        <p:pic>
          <p:nvPicPr>
            <p:cNvPr id="85" name="図 84" descr="挿絵 が含まれている画像&#10;&#10;自動的に生成された説明">
              <a:extLst>
                <a:ext uri="{FF2B5EF4-FFF2-40B4-BE49-F238E27FC236}">
                  <a16:creationId xmlns:a16="http://schemas.microsoft.com/office/drawing/2014/main" id="{8D9792F6-5577-4264-8DD6-36843745B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0259" y="2919752"/>
              <a:ext cx="392083" cy="759659"/>
            </a:xfrm>
            <a:prstGeom prst="rect">
              <a:avLst/>
            </a:prstGeom>
          </p:spPr>
        </p:pic>
        <p:pic>
          <p:nvPicPr>
            <p:cNvPr id="86" name="図 85" descr="ウィンドウ, マグカップ が含まれている画像&#10;&#10;自動的に生成された説明">
              <a:extLst>
                <a:ext uri="{FF2B5EF4-FFF2-40B4-BE49-F238E27FC236}">
                  <a16:creationId xmlns:a16="http://schemas.microsoft.com/office/drawing/2014/main" id="{F4FD1BAB-E080-433B-B306-4145CD5FBB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34457"/>
            <a:stretch/>
          </p:blipFill>
          <p:spPr>
            <a:xfrm>
              <a:off x="6992342" y="3436444"/>
              <a:ext cx="985732" cy="805781"/>
            </a:xfrm>
            <a:prstGeom prst="rect">
              <a:avLst/>
            </a:prstGeom>
          </p:spPr>
        </p:pic>
        <p:pic>
          <p:nvPicPr>
            <p:cNvPr id="88" name="図 87" descr="ウィンドウ が含まれている画像&#10;&#10;自動的に生成された説明">
              <a:extLst>
                <a:ext uri="{FF2B5EF4-FFF2-40B4-BE49-F238E27FC236}">
                  <a16:creationId xmlns:a16="http://schemas.microsoft.com/office/drawing/2014/main" id="{9A6188BE-C344-4313-AB8A-19806DEA1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09087" y="3007296"/>
              <a:ext cx="501391" cy="481951"/>
            </a:xfrm>
            <a:prstGeom prst="rect">
              <a:avLst/>
            </a:prstGeom>
          </p:spPr>
        </p:pic>
        <p:pic>
          <p:nvPicPr>
            <p:cNvPr id="89" name="図 88" descr="挿絵, ウィンドウ が含まれている画像&#10;&#10;自動的に生成された説明">
              <a:extLst>
                <a:ext uri="{FF2B5EF4-FFF2-40B4-BE49-F238E27FC236}">
                  <a16:creationId xmlns:a16="http://schemas.microsoft.com/office/drawing/2014/main" id="{84A68602-CFBD-405F-889D-CD10BCD52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70360" y="3101553"/>
              <a:ext cx="673769" cy="722906"/>
            </a:xfrm>
            <a:prstGeom prst="rect">
              <a:avLst/>
            </a:prstGeom>
          </p:spPr>
        </p:pic>
      </p:grpSp>
      <p:pic>
        <p:nvPicPr>
          <p:cNvPr id="31" name="図 30" descr="おもちゃ, 人形, 写真, 異なる が含まれている画像&#10;&#10;自動的に生成された説明">
            <a:extLst>
              <a:ext uri="{FF2B5EF4-FFF2-40B4-BE49-F238E27FC236}">
                <a16:creationId xmlns:a16="http://schemas.microsoft.com/office/drawing/2014/main" id="{249EBBCF-A1D3-454F-B37F-2E38DF5970E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63231" y="5425944"/>
            <a:ext cx="1378043" cy="1174538"/>
          </a:xfrm>
          <a:prstGeom prst="rect">
            <a:avLst/>
          </a:prstGeom>
        </p:spPr>
      </p:pic>
      <p:sp>
        <p:nvSpPr>
          <p:cNvPr id="41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50</a:t>
            </a:r>
            <a:endParaRPr lang="ja-JP" altLang="en-US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id="{F5DF4418-8F37-4DD7-AFE1-361A3ED7B2BA}"/>
              </a:ext>
            </a:extLst>
          </p:cNvPr>
          <p:cNvSpPr/>
          <p:nvPr/>
        </p:nvSpPr>
        <p:spPr>
          <a:xfrm>
            <a:off x="1979298" y="2938418"/>
            <a:ext cx="4843581" cy="1698526"/>
          </a:xfrm>
          <a:prstGeom prst="roundRect">
            <a:avLst/>
          </a:prstGeom>
          <a:solidFill>
            <a:srgbClr val="FF000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/>
              <a:t>保険会社は、金融機関として、社会や経済を支えています（間接金融）。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28984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18" grpId="0" animBg="1"/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rgbClr val="002060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51</a:t>
            </a:r>
            <a:endParaRPr lang="ja-JP" altLang="en-US" dirty="0"/>
          </a:p>
        </p:txBody>
      </p:sp>
      <p:sp>
        <p:nvSpPr>
          <p:cNvPr id="32" name="正方形/長方形 31"/>
          <p:cNvSpPr/>
          <p:nvPr/>
        </p:nvSpPr>
        <p:spPr bwMode="white">
          <a:xfrm>
            <a:off x="461965" y="30760"/>
            <a:ext cx="6996110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F0800189-2142-4539-9CB1-DE4BD329FA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61" y="1042980"/>
            <a:ext cx="6982868" cy="563198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 bwMode="white">
          <a:xfrm>
            <a:off x="172111" y="4132"/>
            <a:ext cx="7050857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【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参考</a:t>
            </a:r>
            <a:r>
              <a:rPr lang="en-US" altLang="ja-JP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】</a:t>
            </a:r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年代別平均貯蓄額・負債額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117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37"/>
    </mc:Choice>
    <mc:Fallback xmlns="">
      <p:transition spd="slow" advTm="10883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-1" y="0"/>
            <a:ext cx="9144000" cy="7647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40183" y="751344"/>
            <a:ext cx="87952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「平均寿命」</a:t>
            </a:r>
          </a:p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０歳児が平均して何歳まで生きるかを示したもの</a:t>
            </a:r>
            <a:endParaRPr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" name="テキスト ボックス 9"/>
          <p:cNvSpPr txBox="1"/>
          <p:nvPr/>
        </p:nvSpPr>
        <p:spPr bwMode="white">
          <a:xfrm>
            <a:off x="323528" y="107921"/>
            <a:ext cx="8352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平均寿命と健康寿命</a:t>
            </a:r>
            <a:endParaRPr kumimoji="1" lang="en-US" altLang="ja-JP" sz="320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4" name="グループ化 3"/>
          <p:cNvGrpSpPr/>
          <p:nvPr/>
        </p:nvGrpSpPr>
        <p:grpSpPr>
          <a:xfrm>
            <a:off x="31703" y="3237291"/>
            <a:ext cx="9122465" cy="3501214"/>
            <a:chOff x="31703" y="3237291"/>
            <a:chExt cx="9122465" cy="3501214"/>
          </a:xfrm>
        </p:grpSpPr>
        <p:sp>
          <p:nvSpPr>
            <p:cNvPr id="11" name="テキスト ボックス 10"/>
            <p:cNvSpPr txBox="1"/>
            <p:nvPr/>
          </p:nvSpPr>
          <p:spPr>
            <a:xfrm>
              <a:off x="181223" y="6493758"/>
              <a:ext cx="8194600" cy="244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＊厚生労働省「第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11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回健康日本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21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（第二次）推進専門委員会資料」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(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平成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30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</a:t>
              </a:r>
              <a:r>
                <a:rPr lang="en-US" altLang="ja-JP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3</a:t>
              </a:r>
              <a:r>
                <a:rPr lang="ja-JP" altLang="en-US" sz="1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月）</a:t>
              </a:r>
              <a:endParaRPr lang="en-US" altLang="ja-JP" sz="10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31703" y="3237291"/>
              <a:ext cx="9122465" cy="3438146"/>
              <a:chOff x="31703" y="3237291"/>
              <a:chExt cx="9122465" cy="3438146"/>
            </a:xfrm>
          </p:grpSpPr>
          <p:pic>
            <p:nvPicPr>
              <p:cNvPr id="3" name="図 2">
                <a:extLst>
                  <a:ext uri="{FF2B5EF4-FFF2-40B4-BE49-F238E27FC236}">
                    <a16:creationId xmlns:a16="http://schemas.microsoft.com/office/drawing/2014/main" id="{B2B7B4D7-3A19-4705-88A1-3B0E49A713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703" y="3237291"/>
                <a:ext cx="9122465" cy="2620584"/>
              </a:xfrm>
              <a:prstGeom prst="rect">
                <a:avLst/>
              </a:prstGeom>
            </p:spPr>
          </p:pic>
          <p:pic>
            <p:nvPicPr>
              <p:cNvPr id="8" name="図 7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83077" y="5562049"/>
                <a:ext cx="542570" cy="1089214"/>
              </a:xfrm>
              <a:prstGeom prst="rect">
                <a:avLst/>
              </a:prstGeom>
            </p:spPr>
          </p:pic>
          <p:pic>
            <p:nvPicPr>
              <p:cNvPr id="15" name="図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0" b="100000" l="0" r="100000">
                            <a14:foregroundMark x1="69390" y1="6391" x2="69390" y2="6391"/>
                            <a14:foregroundMark x1="68049" y1="73308" x2="68049" y2="73308"/>
                            <a14:foregroundMark x1="76585" y1="83083" x2="76585" y2="83083"/>
                            <a14:foregroundMark x1="59878" y1="83083" x2="59878" y2="83083"/>
                            <a14:foregroundMark x1="60366" y1="70827" x2="60366" y2="70827"/>
                            <a14:foregroundMark x1="78780" y1="72256" x2="78780" y2="72256"/>
                            <a14:foregroundMark x1="78415" y1="69173" x2="78415" y2="69173"/>
                            <a14:foregroundMark x1="65732" y1="76090" x2="65732" y2="76090"/>
                            <a14:foregroundMark x1="66220" y1="71353" x2="66220" y2="71353"/>
                            <a14:foregroundMark x1="45976" y1="34962" x2="45976" y2="34962"/>
                            <a14:foregroundMark x1="72927" y1="72481" x2="72927" y2="73910"/>
                            <a14:foregroundMark x1="57683" y1="91955" x2="57683" y2="91955"/>
                            <a14:foregroundMark x1="81098" y1="91955" x2="81098" y2="91955"/>
                            <a14:foregroundMark x1="79756" y1="96917" x2="79756" y2="96917"/>
                            <a14:foregroundMark x1="82439" y1="95865" x2="82439" y2="95865"/>
                            <a14:foregroundMark x1="74756" y1="98045" x2="74756" y2="98045"/>
                            <a14:foregroundMark x1="54512" y1="38647" x2="54512" y2="38647"/>
                            <a14:foregroundMark x1="53659" y1="95564" x2="53659" y2="95564"/>
                            <a14:foregroundMark x1="49512" y1="95865" x2="49512" y2="95865"/>
                            <a14:foregroundMark x1="53659" y1="93910" x2="53659" y2="93910"/>
                            <a14:foregroundMark x1="70732" y1="98346" x2="70732" y2="98346"/>
                            <a14:foregroundMark x1="78780" y1="95038" x2="78780" y2="95038"/>
                            <a14:foregroundMark x1="70244" y1="78045" x2="70244" y2="78045"/>
                            <a14:foregroundMark x1="25732" y1="52481" x2="25732" y2="52481"/>
                            <a14:foregroundMark x1="21585" y1="49474" x2="21585" y2="49474"/>
                            <a14:foregroundMark x1="25244" y1="49699" x2="25244" y2="49699"/>
                            <a14:foregroundMark x1="14878" y1="35865" x2="14878" y2="35865"/>
                            <a14:foregroundMark x1="15732" y1="33083" x2="15732" y2="33083"/>
                            <a14:foregroundMark x1="21585" y1="31128" x2="21585" y2="31128"/>
                            <a14:foregroundMark x1="25732" y1="39699" x2="25732" y2="39699"/>
                            <a14:foregroundMark x1="26098" y1="42256" x2="26098" y2="42256"/>
                            <a14:foregroundMark x1="24268" y1="44436" x2="24268" y2="44436"/>
                            <a14:foregroundMark x1="59512" y1="8647" x2="59512" y2="8647"/>
                            <a14:foregroundMark x1="43659" y1="15564" x2="43659" y2="15564"/>
                            <a14:foregroundMark x1="17561" y1="29173" x2="17561" y2="29173"/>
                            <a14:foregroundMark x1="20244" y1="34135" x2="20244" y2="34135"/>
                            <a14:foregroundMark x1="22073" y1="36917" x2="22073" y2="36917"/>
                            <a14:foregroundMark x1="19756" y1="38346" x2="19756" y2="38346"/>
                            <a14:foregroundMark x1="15732" y1="40526" x2="15732" y2="40526"/>
                            <a14:foregroundMark x1="17561" y1="42256" x2="17561" y2="42256"/>
                            <a14:foregroundMark x1="18902" y1="46090" x2="18902" y2="46090"/>
                            <a14:foregroundMark x1="12561" y1="31128" x2="12561" y2="31128"/>
                            <a14:foregroundMark x1="13902" y1="33609" x2="13902" y2="33609"/>
                            <a14:foregroundMark x1="13902" y1="27519" x2="13902" y2="27519"/>
                            <a14:foregroundMark x1="5366" y1="32256" x2="5366" y2="32256"/>
                            <a14:foregroundMark x1="10366" y1="35263" x2="10366" y2="35263"/>
                            <a14:foregroundMark x1="9512" y1="39699" x2="9512" y2="39699"/>
                            <a14:foregroundMark x1="9512" y1="38346" x2="9512" y2="38346"/>
                            <a14:foregroundMark x1="12561" y1="38346" x2="12561" y2="38346"/>
                            <a14:foregroundMark x1="31951" y1="35263" x2="31951" y2="35263"/>
                            <a14:foregroundMark x1="27439" y1="34436" x2="27439" y2="34436"/>
                            <a14:foregroundMark x1="27073" y1="37218" x2="27073" y2="37218"/>
                            <a14:foregroundMark x1="23902" y1="35263" x2="23902" y2="35263"/>
                            <a14:foregroundMark x1="23902" y1="30301" x2="23902" y2="30301"/>
                            <a14:foregroundMark x1="23902" y1="28872" x2="23902" y2="28872"/>
                            <a14:foregroundMark x1="22561" y1="27218" x2="22561" y2="27218"/>
                            <a14:foregroundMark x1="18902" y1="27519" x2="18902" y2="27519"/>
                            <a14:foregroundMark x1="18415" y1="26391" x2="18415" y2="26391"/>
                            <a14:foregroundMark x1="18415" y1="25865" x2="18415" y2="25865"/>
                            <a14:foregroundMark x1="8049" y1="29173" x2="8049" y2="29173"/>
                            <a14:foregroundMark x1="7683" y1="33609" x2="7683" y2="33609"/>
                            <a14:foregroundMark x1="7683" y1="31353" x2="7683" y2="31353"/>
                            <a14:foregroundMark x1="10854" y1="41654" x2="10854" y2="41654"/>
                            <a14:foregroundMark x1="15366" y1="44436" x2="15366" y2="44436"/>
                            <a14:foregroundMark x1="18415" y1="43910" x2="18415" y2="43910"/>
                            <a14:foregroundMark x1="20244" y1="39173" x2="20244" y2="39173"/>
                            <a14:foregroundMark x1="22927" y1="40301" x2="22927" y2="40301"/>
                            <a14:foregroundMark x1="22927" y1="41955" x2="22927" y2="41955"/>
                            <a14:foregroundMark x1="22561" y1="33609" x2="22561" y2="33609"/>
                            <a14:foregroundMark x1="20244" y1="32256" x2="20244" y2="32256"/>
                            <a14:foregroundMark x1="56707" y1="13609" x2="56707" y2="13609"/>
                            <a14:foregroundMark x1="79268" y1="10301" x2="79268" y2="10301"/>
                            <a14:foregroundMark x1="45000" y1="96917" x2="45000" y2="96917"/>
                            <a14:foregroundMark x1="56341" y1="95865" x2="56341" y2="95865"/>
                            <a14:foregroundMark x1="76585" y1="98872" x2="76585" y2="98872"/>
                            <a14:foregroundMark x1="76585" y1="96090" x2="76585" y2="96090"/>
                            <a14:foregroundMark x1="81098" y1="94135" x2="81098" y2="94135"/>
                            <a14:foregroundMark x1="81098" y1="93609" x2="81098" y2="93609"/>
                            <a14:foregroundMark x1="72073" y1="96917" x2="72073" y2="96917"/>
                            <a14:foregroundMark x1="58537" y1="90000" x2="58537" y2="90000"/>
                            <a14:foregroundMark x1="81098" y1="15865" x2="81098" y2="15865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45257" y="5585780"/>
                <a:ext cx="671818" cy="1089657"/>
              </a:xfrm>
              <a:prstGeom prst="rect">
                <a:avLst/>
              </a:prstGeom>
            </p:spPr>
          </p:pic>
        </p:grpSp>
      </p:grpSp>
      <p:sp>
        <p:nvSpPr>
          <p:cNvPr id="16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/>
              <a:t>6</a:t>
            </a:r>
            <a:endParaRPr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A26C4D-0B72-49F6-9668-F90CD26C8A4D}"/>
              </a:ext>
            </a:extLst>
          </p:cNvPr>
          <p:cNvSpPr txBox="1"/>
          <p:nvPr/>
        </p:nvSpPr>
        <p:spPr>
          <a:xfrm>
            <a:off x="102381" y="1990275"/>
            <a:ext cx="87952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「健康寿命」</a:t>
            </a:r>
          </a:p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健康上の問題で日常生活が制限されることなく　</a:t>
            </a:r>
          </a:p>
          <a:p>
            <a:r>
              <a:rPr lang="ja-JP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生活できる期間</a:t>
            </a:r>
            <a:endParaRPr lang="en-US" altLang="ja-JP" sz="3200" b="1" dirty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3307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445032" y="30760"/>
            <a:ext cx="675586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日本の少子高齢化の</a:t>
            </a:r>
            <a:r>
              <a:rPr lang="ja-JP" altLang="en-US" sz="32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現状と推計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graphicFrame>
        <p:nvGraphicFramePr>
          <p:cNvPr id="27" name="グラフ 2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5682029"/>
              </p:ext>
            </p:extLst>
          </p:nvPr>
        </p:nvGraphicFramePr>
        <p:xfrm>
          <a:off x="0" y="1085606"/>
          <a:ext cx="9144000" cy="5469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219456" y="816902"/>
            <a:ext cx="4279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人口に対する各年齢層の割合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0" y="6555555"/>
            <a:ext cx="8351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※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内閣府「高齢社会白書（概要版）」（令和元年</a:t>
            </a:r>
            <a:r>
              <a:rPr lang="ja-JP" alt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）をもとに生命</a:t>
            </a:r>
            <a:r>
              <a:rPr lang="ja-JP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保険文化センターにて作成</a:t>
            </a:r>
            <a:endParaRPr lang="en-US" altLang="ja-JP" sz="1100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395784" y="1202136"/>
            <a:ext cx="462037" cy="5005217"/>
            <a:chOff x="5395784" y="1202136"/>
            <a:chExt cx="462037" cy="5005217"/>
          </a:xfrm>
        </p:grpSpPr>
        <p:sp>
          <p:nvSpPr>
            <p:cNvPr id="5" name="角丸四角形 4"/>
            <p:cNvSpPr/>
            <p:nvPr/>
          </p:nvSpPr>
          <p:spPr>
            <a:xfrm>
              <a:off x="5497821" y="1202136"/>
              <a:ext cx="360000" cy="4428000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角丸四角形 27"/>
            <p:cNvSpPr/>
            <p:nvPr/>
          </p:nvSpPr>
          <p:spPr>
            <a:xfrm rot="2656187">
              <a:off x="5395784" y="5677001"/>
              <a:ext cx="268586" cy="530352"/>
            </a:xfrm>
            <a:prstGeom prst="roundRect">
              <a:avLst/>
            </a:prstGeom>
            <a:noFill/>
            <a:ln w="31750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テキスト ボックス 7"/>
          <p:cNvSpPr txBox="1"/>
          <p:nvPr/>
        </p:nvSpPr>
        <p:spPr>
          <a:xfrm>
            <a:off x="8516112" y="913295"/>
            <a:ext cx="6217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（％）</a:t>
            </a:r>
          </a:p>
        </p:txBody>
      </p:sp>
      <p:sp>
        <p:nvSpPr>
          <p:cNvPr id="10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/>
              <a:t>7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3802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グループ化 33"/>
          <p:cNvGrpSpPr/>
          <p:nvPr/>
        </p:nvGrpSpPr>
        <p:grpSpPr>
          <a:xfrm>
            <a:off x="248246" y="786703"/>
            <a:ext cx="8438554" cy="4307812"/>
            <a:chOff x="248246" y="786702"/>
            <a:chExt cx="8438554" cy="4398141"/>
          </a:xfrm>
        </p:grpSpPr>
        <p:grpSp>
          <p:nvGrpSpPr>
            <p:cNvPr id="32" name="グループ化 31"/>
            <p:cNvGrpSpPr/>
            <p:nvPr/>
          </p:nvGrpSpPr>
          <p:grpSpPr>
            <a:xfrm>
              <a:off x="248246" y="786702"/>
              <a:ext cx="8438554" cy="4398141"/>
              <a:chOff x="248246" y="786702"/>
              <a:chExt cx="8438554" cy="4398141"/>
            </a:xfrm>
          </p:grpSpPr>
          <p:grpSp>
            <p:nvGrpSpPr>
              <p:cNvPr id="6" name="グループ化 5"/>
              <p:cNvGrpSpPr/>
              <p:nvPr/>
            </p:nvGrpSpPr>
            <p:grpSpPr>
              <a:xfrm>
                <a:off x="248246" y="786702"/>
                <a:ext cx="8438554" cy="4398141"/>
                <a:chOff x="248246" y="786702"/>
                <a:chExt cx="8438554" cy="4398141"/>
              </a:xfrm>
            </p:grpSpPr>
            <p:sp>
              <p:nvSpPr>
                <p:cNvPr id="4" name="雲形吹き出し 3"/>
                <p:cNvSpPr/>
                <p:nvPr/>
              </p:nvSpPr>
              <p:spPr>
                <a:xfrm>
                  <a:off x="248246" y="786702"/>
                  <a:ext cx="8438554" cy="4398141"/>
                </a:xfrm>
                <a:prstGeom prst="cloudCallout">
                  <a:avLst>
                    <a:gd name="adj1" fmla="val 27253"/>
                    <a:gd name="adj2" fmla="val 61678"/>
                  </a:avLst>
                </a:prstGeom>
                <a:noFill/>
                <a:ln w="3175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" name="角丸四角形 4"/>
                <p:cNvSpPr/>
                <p:nvPr/>
              </p:nvSpPr>
              <p:spPr>
                <a:xfrm>
                  <a:off x="700391" y="3021203"/>
                  <a:ext cx="875490" cy="792040"/>
                </a:xfrm>
                <a:prstGeom prst="roundRect">
                  <a:avLst/>
                </a:prstGeom>
                <a:solidFill>
                  <a:schemeClr val="bg1"/>
                </a:solidFill>
                <a:ln w="31750">
                  <a:solidFill>
                    <a:schemeClr val="bg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8" name="角丸四角形 7"/>
              <p:cNvSpPr/>
              <p:nvPr/>
            </p:nvSpPr>
            <p:spPr>
              <a:xfrm>
                <a:off x="6488349" y="2985772"/>
                <a:ext cx="1235413" cy="821517"/>
              </a:xfrm>
              <a:prstGeom prst="roundRect">
                <a:avLst/>
              </a:prstGeom>
              <a:solidFill>
                <a:schemeClr val="bg1"/>
              </a:solidFill>
              <a:ln w="31750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33" name="角丸四角形 32"/>
            <p:cNvSpPr/>
            <p:nvPr/>
          </p:nvSpPr>
          <p:spPr>
            <a:xfrm>
              <a:off x="5318266" y="3975759"/>
              <a:ext cx="1315998" cy="558519"/>
            </a:xfrm>
            <a:prstGeom prst="roundRect">
              <a:avLst/>
            </a:prstGeom>
            <a:solidFill>
              <a:schemeClr val="bg1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" name="正方形/長方形 1"/>
          <p:cNvSpPr/>
          <p:nvPr/>
        </p:nvSpPr>
        <p:spPr>
          <a:xfrm>
            <a:off x="0" y="0"/>
            <a:ext cx="9144000" cy="716948"/>
          </a:xfrm>
          <a:prstGeom prst="rect">
            <a:avLst/>
          </a:prstGeom>
          <a:solidFill>
            <a:schemeClr val="accent6"/>
          </a:solidFill>
          <a:ln w="317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45032" y="30760"/>
            <a:ext cx="5943058" cy="725182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200" b="1" dirty="0" smtClean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ProN W6"/>
              </a:rPr>
              <a:t>人生におけるリスク</a:t>
            </a:r>
            <a:endParaRPr lang="en-US" altLang="ja-JP" sz="32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ProN W6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8090" y="4173508"/>
            <a:ext cx="3044359" cy="2852588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D0D2D38C-AB48-4730-8442-45F746041F32}"/>
              </a:ext>
            </a:extLst>
          </p:cNvPr>
          <p:cNvSpPr/>
          <p:nvPr/>
        </p:nvSpPr>
        <p:spPr>
          <a:xfrm>
            <a:off x="248246" y="5698059"/>
            <a:ext cx="6139844" cy="540000"/>
          </a:xfrm>
          <a:prstGeom prst="rect">
            <a:avLst/>
          </a:prstGeom>
          <a:noFill/>
          <a:ln w="50800" cap="rnd" cmpd="sng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 smtClean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人生</a:t>
            </a:r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に</a:t>
            </a:r>
            <a:r>
              <a:rPr lang="ja-JP" altLang="en-US" sz="3600" b="1" dirty="0" smtClean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は色々なリスク</a:t>
            </a:r>
            <a:r>
              <a:rPr lang="ja-JP" altLang="en-US" sz="3600" b="1" dirty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が</a:t>
            </a:r>
            <a:r>
              <a:rPr lang="ja-JP" altLang="en-US" sz="3600" b="1" dirty="0" smtClean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ある</a:t>
            </a:r>
          </a:p>
          <a:p>
            <a:r>
              <a:rPr lang="ja-JP" altLang="en-US" sz="3600" b="1" dirty="0" smtClean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よね。どんなリスクがあるか、</a:t>
            </a:r>
          </a:p>
          <a:p>
            <a:r>
              <a:rPr lang="ja-JP" altLang="en-US" sz="3600" b="1" dirty="0" smtClean="0">
                <a:solidFill>
                  <a:srgbClr val="17375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丸ゴ ProN W4"/>
              </a:rPr>
              <a:t>見てみよう。</a:t>
            </a:r>
            <a:endParaRPr lang="en-US" altLang="ja-JP" sz="3600" b="1" dirty="0">
              <a:solidFill>
                <a:srgbClr val="17375E"/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丸ゴ ProN W4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4943" y="1411174"/>
            <a:ext cx="1909805" cy="1738335"/>
          </a:xfrm>
          <a:prstGeom prst="rect">
            <a:avLst/>
          </a:prstGeom>
        </p:spPr>
      </p:pic>
      <p:pic>
        <p:nvPicPr>
          <p:cNvPr id="22" name="図 2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0058" y="3195845"/>
            <a:ext cx="1859480" cy="1289568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A7161817-3256-4D7C-9D8C-32A433E76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4276" y="3051022"/>
            <a:ext cx="2405558" cy="1547776"/>
          </a:xfrm>
          <a:prstGeom prst="rect">
            <a:avLst/>
          </a:prstGeom>
        </p:spPr>
      </p:pic>
      <p:pic>
        <p:nvPicPr>
          <p:cNvPr id="30" name="図 2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177" y="1351901"/>
            <a:ext cx="1539734" cy="1429360"/>
          </a:xfrm>
          <a:prstGeom prst="rect">
            <a:avLst/>
          </a:prstGeom>
        </p:spPr>
      </p:pic>
      <p:pic>
        <p:nvPicPr>
          <p:cNvPr id="28" name="図 2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956" y="2068396"/>
            <a:ext cx="1743494" cy="1625607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678" y="1436125"/>
            <a:ext cx="1196972" cy="1728960"/>
          </a:xfrm>
          <a:prstGeom prst="rect">
            <a:avLst/>
          </a:prstGeom>
        </p:spPr>
      </p:pic>
      <p:pic>
        <p:nvPicPr>
          <p:cNvPr id="29" name="図 2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7259" y="2872124"/>
            <a:ext cx="943793" cy="1383179"/>
          </a:xfrm>
          <a:prstGeom prst="rect">
            <a:avLst/>
          </a:prstGeom>
        </p:spPr>
      </p:pic>
      <p:sp>
        <p:nvSpPr>
          <p:cNvPr id="23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8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0728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フレーム 4"/>
          <p:cNvSpPr/>
          <p:nvPr/>
        </p:nvSpPr>
        <p:spPr>
          <a:xfrm>
            <a:off x="6350" y="0"/>
            <a:ext cx="9144000" cy="6874074"/>
          </a:xfrm>
          <a:prstGeom prst="frame">
            <a:avLst>
              <a:gd name="adj1" fmla="val 13704"/>
            </a:avLst>
          </a:prstGeom>
          <a:solidFill>
            <a:srgbClr val="7030A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474133" y="419448"/>
            <a:ext cx="8212667" cy="6011333"/>
          </a:xfrm>
          <a:prstGeom prst="roundRect">
            <a:avLst>
              <a:gd name="adj" fmla="val 2265"/>
            </a:avLst>
          </a:prstGeom>
          <a:solidFill>
            <a:schemeClr val="bg1"/>
          </a:solidFill>
          <a:ln w="3175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latin typeface="ヒラギノ丸ゴ Pro W4"/>
              <a:ea typeface="ヒラギノ丸ゴ Pro W4"/>
              <a:cs typeface="ヒラギノ丸ゴ Pro W4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4800" y="2589537"/>
            <a:ext cx="85471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5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　</a:t>
            </a:r>
            <a:r>
              <a:rPr lang="en-US" altLang="ja-JP" sz="5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2.</a:t>
            </a:r>
            <a:r>
              <a:rPr lang="ja-JP" altLang="en-US" sz="5400" b="1" dirty="0">
                <a:solidFill>
                  <a:schemeClr val="tx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ヒラギノ角ゴ Std W8"/>
              </a:rPr>
              <a:t>　リスクについて考えよう</a:t>
            </a:r>
            <a:endParaRPr lang="en-US" altLang="ja-JP" sz="5400" b="1" dirty="0">
              <a:solidFill>
                <a:schemeClr val="tx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ヒラギノ角ゴ Std W8"/>
            </a:endParaRPr>
          </a:p>
        </p:txBody>
      </p:sp>
      <p:sp>
        <p:nvSpPr>
          <p:cNvPr id="7" name="スライド番号プレースホルダー 1"/>
          <p:cNvSpPr txBox="1">
            <a:spLocks/>
          </p:cNvSpPr>
          <p:nvPr/>
        </p:nvSpPr>
        <p:spPr>
          <a:xfrm>
            <a:off x="6974904" y="6492875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ja-JP"/>
            </a:defPPr>
            <a:lvl1pPr marL="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 smtClean="0"/>
              <a:t>9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58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7|15.3|23|11.1"/>
</p:tagLst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0">
          <a:solidFill>
            <a:schemeClr val="tx1"/>
          </a:solidFill>
        </a:ln>
        <a:effectLst/>
      </a:spPr>
      <a:bodyPr rtlCol="0" anchor="ctr"/>
      <a:lstStyle>
        <a:defPPr algn="ctr">
          <a:defRPr kumimoji="1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16621</TotalTime>
  <Words>2884</Words>
  <Application>Microsoft Office PowerPoint</Application>
  <PresentationFormat>画面に合わせる (4:3)</PresentationFormat>
  <Paragraphs>525</Paragraphs>
  <Slides>51</Slides>
  <Notes>18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67" baseType="lpstr">
      <vt:lpstr>HGP創英角ｺﾞｼｯｸUB</vt:lpstr>
      <vt:lpstr>Meiryo UI</vt:lpstr>
      <vt:lpstr>ＭＳ Ｐゴシック</vt:lpstr>
      <vt:lpstr>MS UI Gothic</vt:lpstr>
      <vt:lpstr>ヒラギノ角ゴ Pro W3</vt:lpstr>
      <vt:lpstr>ヒラギノ角ゴ Pro W6</vt:lpstr>
      <vt:lpstr>ヒラギノ角ゴ ProN W6</vt:lpstr>
      <vt:lpstr>ヒラギノ角ゴ Std W8</vt:lpstr>
      <vt:lpstr>ヒラギノ丸ゴ Pro W4</vt:lpstr>
      <vt:lpstr>ヒラギノ丸ゴ ProN W4</vt:lpstr>
      <vt:lpstr>メイリオ</vt:lpstr>
      <vt:lpstr>Arial</vt:lpstr>
      <vt:lpstr>Calibri</vt:lpstr>
      <vt:lpstr>Symbol</vt:lpstr>
      <vt:lpstr>Times New Roman</vt:lpstr>
      <vt:lpstr>ホワイト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Printed>2020-09-09T03:57:17Z</cp:lastPrinted>
  <dcterms:created xsi:type="dcterms:W3CDTF">2017-02-17T04:49:29Z</dcterms:created>
  <dcterms:modified xsi:type="dcterms:W3CDTF">2021-02-15T07:58:12Z</dcterms:modified>
</cp:coreProperties>
</file>