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3" r:id="rId2"/>
    <p:sldId id="305" r:id="rId3"/>
    <p:sldId id="284" r:id="rId4"/>
    <p:sldId id="256" r:id="rId5"/>
    <p:sldId id="257" r:id="rId6"/>
    <p:sldId id="282" r:id="rId7"/>
    <p:sldId id="258" r:id="rId8"/>
    <p:sldId id="259" r:id="rId9"/>
    <p:sldId id="261" r:id="rId10"/>
    <p:sldId id="262" r:id="rId11"/>
    <p:sldId id="263" r:id="rId12"/>
    <p:sldId id="264" r:id="rId13"/>
    <p:sldId id="265" r:id="rId14"/>
    <p:sldId id="266" r:id="rId15"/>
    <p:sldId id="267" r:id="rId16"/>
    <p:sldId id="301" r:id="rId17"/>
    <p:sldId id="270" r:id="rId18"/>
    <p:sldId id="268" r:id="rId19"/>
    <p:sldId id="271" r:id="rId20"/>
    <p:sldId id="272" r:id="rId21"/>
    <p:sldId id="273" r:id="rId22"/>
    <p:sldId id="274" r:id="rId23"/>
    <p:sldId id="275" r:id="rId24"/>
    <p:sldId id="276" r:id="rId25"/>
    <p:sldId id="277" r:id="rId26"/>
    <p:sldId id="279" r:id="rId27"/>
    <p:sldId id="281" r:id="rId28"/>
    <p:sldId id="286" r:id="rId29"/>
    <p:sldId id="287" r:id="rId30"/>
    <p:sldId id="302" r:id="rId31"/>
    <p:sldId id="292" r:id="rId32"/>
    <p:sldId id="306" r:id="rId33"/>
    <p:sldId id="293" r:id="rId34"/>
    <p:sldId id="303" r:id="rId3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CE6F2"/>
    <a:srgbClr val="64BFA1"/>
    <a:srgbClr val="F2F2F2"/>
    <a:srgbClr val="E25D8A"/>
    <a:srgbClr val="D9D9D9"/>
    <a:srgbClr val="6F94CD"/>
    <a:srgbClr val="ED798D"/>
    <a:srgbClr val="FDC692"/>
    <a:srgbClr val="E1D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07" autoAdjust="0"/>
  </p:normalViewPr>
  <p:slideViewPr>
    <p:cSldViewPr>
      <p:cViewPr varScale="1">
        <p:scale>
          <a:sx n="95" d="100"/>
          <a:sy n="95" d="100"/>
        </p:scale>
        <p:origin x="960"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50375" cy="4973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a:defRPr sz="1200"/>
            </a:lvl1pPr>
          </a:lstStyle>
          <a:p>
            <a:fld id="{64F80EBF-4274-45BB-A52A-DBBE011BDD4A}" type="datetimeFigureOut">
              <a:rPr kumimoji="1" lang="ja-JP" altLang="en-US" smtClean="0"/>
              <a:t>2026/2/24</a:t>
            </a:fld>
            <a:endParaRPr kumimoji="1" lang="ja-JP" altLang="en-US"/>
          </a:p>
        </p:txBody>
      </p:sp>
      <p:sp>
        <p:nvSpPr>
          <p:cNvPr id="4" name="フッター プレースホルダー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a:defRPr sz="1200"/>
            </a:lvl1pPr>
          </a:lstStyle>
          <a:p>
            <a:fld id="{856EB6C0-158B-4B20-9BCC-4B5E2278292B}" type="slidenum">
              <a:rPr kumimoji="1" lang="ja-JP" altLang="en-US" smtClean="0"/>
              <a:t>‹#›</a:t>
            </a:fld>
            <a:endParaRPr kumimoji="1" lang="ja-JP" altLang="en-US"/>
          </a:p>
        </p:txBody>
      </p:sp>
    </p:spTree>
    <p:extLst>
      <p:ext uri="{BB962C8B-B14F-4D97-AF65-F5344CB8AC3E}">
        <p14:creationId xmlns:p14="http://schemas.microsoft.com/office/powerpoint/2010/main" val="3829660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A391CE30-014D-084D-9F8A-0AB0D5FCF5D9}" type="datetimeFigureOut">
              <a:rPr kumimoji="1" lang="ja-JP" altLang="en-US" smtClean="0"/>
              <a:t>2026/2/24</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6D21DCD4-5A61-B04E-9AB5-4A56D643E135}" type="slidenum">
              <a:rPr kumimoji="1" lang="ja-JP" altLang="en-US" smtClean="0"/>
              <a:t>‹#›</a:t>
            </a:fld>
            <a:endParaRPr kumimoji="1" lang="ja-JP" altLang="en-US"/>
          </a:p>
        </p:txBody>
      </p:sp>
    </p:spTree>
    <p:extLst>
      <p:ext uri="{BB962C8B-B14F-4D97-AF65-F5344CB8AC3E}">
        <p14:creationId xmlns:p14="http://schemas.microsoft.com/office/powerpoint/2010/main" val="320450364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D21DCD4-5A61-B04E-9AB5-4A56D643E135}" type="slidenum">
              <a:rPr kumimoji="1" lang="ja-JP" altLang="en-US" smtClean="0"/>
              <a:t>34</a:t>
            </a:fld>
            <a:endParaRPr kumimoji="1" lang="ja-JP" altLang="en-US"/>
          </a:p>
        </p:txBody>
      </p:sp>
    </p:spTree>
    <p:extLst>
      <p:ext uri="{BB962C8B-B14F-4D97-AF65-F5344CB8AC3E}">
        <p14:creationId xmlns:p14="http://schemas.microsoft.com/office/powerpoint/2010/main" val="3281643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42811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192280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179081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74784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2741311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91683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238236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7439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302937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124415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4DC1A47-200F-48E4-80DD-8B021193DC36}" type="datetimeFigureOut">
              <a:rPr kumimoji="1" lang="ja-JP" altLang="en-US" smtClean="0"/>
              <a:t>2026/2/24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349430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C1A47-200F-48E4-80DD-8B021193DC36}" type="datetimeFigureOut">
              <a:rPr kumimoji="1" lang="ja-JP" altLang="en-US" smtClean="0"/>
              <a:t>2026/2/24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703CD-2DA5-4F20-8E7F-40F8B9046E29}" type="slidenum">
              <a:rPr kumimoji="1" lang="ja-JP" altLang="en-US" smtClean="0"/>
              <a:t>‹#›</a:t>
            </a:fld>
            <a:endParaRPr kumimoji="1" lang="ja-JP" altLang="en-US"/>
          </a:p>
        </p:txBody>
      </p:sp>
    </p:spTree>
    <p:extLst>
      <p:ext uri="{BB962C8B-B14F-4D97-AF65-F5344CB8AC3E}">
        <p14:creationId xmlns:p14="http://schemas.microsoft.com/office/powerpoint/2010/main" val="4111360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bwMode="white">
          <a:xfrm>
            <a:off x="395536" y="92532"/>
            <a:ext cx="8352927" cy="584775"/>
          </a:xfrm>
          <a:prstGeom prst="rect">
            <a:avLst/>
          </a:prstGeom>
          <a:noFill/>
        </p:spPr>
        <p:txBody>
          <a:bodyPr wrap="square" rtlCol="0" anchor="ctr" anchorCtr="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生活設計に必要な</a:t>
            </a:r>
            <a:r>
              <a:rPr kumimoji="1" lang="en-US" altLang="ja-JP"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つの要素</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702000" y="1143032"/>
            <a:ext cx="7974456" cy="1415772"/>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ライフコースを順調に進むためには、具体性と計画性をもった「生活設計」を考えることが大切。</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また、一度立てた生活設計は、ライフステージや生活環境・社会環境の変化に合わせて定期的に見直すことも大切。</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67544" y="1124744"/>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467544" y="183568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テキスト&#10;&#10;AI 生成コンテンツは誤りを含む可能性があります。">
            <a:extLst>
              <a:ext uri="{FF2B5EF4-FFF2-40B4-BE49-F238E27FC236}">
                <a16:creationId xmlns:a16="http://schemas.microsoft.com/office/drawing/2014/main" id="{493D1FFD-0C2D-1A4D-AC21-C20A54848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56" y="3212976"/>
            <a:ext cx="8548888" cy="1768506"/>
          </a:xfrm>
          <a:prstGeom prst="rect">
            <a:avLst/>
          </a:prstGeom>
        </p:spPr>
      </p:pic>
    </p:spTree>
    <p:extLst>
      <p:ext uri="{BB962C8B-B14F-4D97-AF65-F5344CB8AC3E}">
        <p14:creationId xmlns:p14="http://schemas.microsoft.com/office/powerpoint/2010/main" val="194059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タイムライン, 折れ線グラフ&#10;&#10;自動的に生成された説明">
            <a:extLst>
              <a:ext uri="{FF2B5EF4-FFF2-40B4-BE49-F238E27FC236}">
                <a16:creationId xmlns:a16="http://schemas.microsoft.com/office/drawing/2014/main" id="{16647E02-85BA-60E2-5EB4-CA677F695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942197"/>
            <a:ext cx="6820607" cy="3731751"/>
          </a:xfrm>
          <a:prstGeom prst="rect">
            <a:avLst/>
          </a:prstGeom>
        </p:spPr>
      </p:pic>
      <p:sp>
        <p:nvSpPr>
          <p:cNvPr id="21" name="正方形/長方形 20"/>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59" y="1008000"/>
            <a:ext cx="8136903" cy="400110"/>
          </a:xfrm>
          <a:prstGeom prst="rect">
            <a:avLst/>
          </a:prstGeom>
          <a:noFill/>
        </p:spPr>
        <p:txBody>
          <a:bodyPr wrap="square" rtlCol="0">
            <a:spAutoFit/>
          </a:bodyPr>
          <a:lstStyle/>
          <a:p>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歳時の未婚率：</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歳の時点で一度も結婚したことがない男女の割合</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歳時の未婚率の推移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6105996"/>
            <a:ext cx="8712968"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＊国立社会保障・人口問題研究所「人口統計資料集」（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12957938">
            <a:off x="7058842" y="1705263"/>
            <a:ext cx="371770" cy="620504"/>
          </a:xfrm>
          <a:prstGeom prst="triangle">
            <a:avLst>
              <a:gd name="adj" fmla="val 9492"/>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65000"/>
                  <a:lumOff val="35000"/>
                </a:schemeClr>
              </a:solidFill>
            </a:endParaRPr>
          </a:p>
        </p:txBody>
      </p:sp>
      <p:sp>
        <p:nvSpPr>
          <p:cNvPr id="15" name="角丸四角形吹き出し 14"/>
          <p:cNvSpPr/>
          <p:nvPr/>
        </p:nvSpPr>
        <p:spPr>
          <a:xfrm>
            <a:off x="6898085" y="1589889"/>
            <a:ext cx="1296628" cy="487759"/>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4</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人に１人</a:t>
            </a:r>
          </a:p>
        </p:txBody>
      </p:sp>
      <p:sp>
        <p:nvSpPr>
          <p:cNvPr id="16" name="二等辺三角形 15"/>
          <p:cNvSpPr/>
          <p:nvPr/>
        </p:nvSpPr>
        <p:spPr>
          <a:xfrm rot="18961251">
            <a:off x="7324298" y="3613021"/>
            <a:ext cx="232656" cy="525554"/>
          </a:xfrm>
          <a:prstGeom prst="triangle">
            <a:avLst>
              <a:gd name="adj" fmla="val 6051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65000"/>
                  <a:lumOff val="35000"/>
                </a:schemeClr>
              </a:solidFill>
            </a:endParaRPr>
          </a:p>
        </p:txBody>
      </p:sp>
      <p:sp>
        <p:nvSpPr>
          <p:cNvPr id="17" name="角丸四角形吹き出し 16"/>
          <p:cNvSpPr/>
          <p:nvPr/>
        </p:nvSpPr>
        <p:spPr>
          <a:xfrm>
            <a:off x="7537458" y="3749231"/>
            <a:ext cx="1178753" cy="487759"/>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6</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人に１人</a:t>
            </a:r>
          </a:p>
        </p:txBody>
      </p:sp>
    </p:spTree>
    <p:extLst>
      <p:ext uri="{BB962C8B-B14F-4D97-AF65-F5344CB8AC3E}">
        <p14:creationId xmlns:p14="http://schemas.microsoft.com/office/powerpoint/2010/main" val="20083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タイムライン, 折れ線グラフ&#10;&#10;自動的に生成された説明">
            <a:extLst>
              <a:ext uri="{FF2B5EF4-FFF2-40B4-BE49-F238E27FC236}">
                <a16:creationId xmlns:a16="http://schemas.microsoft.com/office/drawing/2014/main" id="{7EBA32D6-8221-A449-D81C-8A3917215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016124"/>
            <a:ext cx="7153061" cy="3747202"/>
          </a:xfrm>
          <a:prstGeom prst="rect">
            <a:avLst/>
          </a:prstGeom>
        </p:spPr>
      </p:pic>
      <p:sp>
        <p:nvSpPr>
          <p:cNvPr id="19" name="正方形/長方形 18"/>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平均初婚年齢の推移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611560" y="1008000"/>
            <a:ext cx="7267313" cy="400110"/>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平均初婚年齢：初めて結婚して同居を始めた年齢の平均</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二等辺三角形 15"/>
          <p:cNvSpPr/>
          <p:nvPr/>
        </p:nvSpPr>
        <p:spPr>
          <a:xfrm rot="11635265">
            <a:off x="7232124" y="2045671"/>
            <a:ext cx="371770" cy="680757"/>
          </a:xfrm>
          <a:prstGeom prst="triangle">
            <a:avLst>
              <a:gd name="adj" fmla="val 6443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a:off x="6732240" y="1651406"/>
            <a:ext cx="1896168" cy="649208"/>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晩婚化が進行している</a:t>
            </a:r>
          </a:p>
        </p:txBody>
      </p:sp>
      <p:sp>
        <p:nvSpPr>
          <p:cNvPr id="4" name="テキスト ボックス 3">
            <a:extLst>
              <a:ext uri="{FF2B5EF4-FFF2-40B4-BE49-F238E27FC236}">
                <a16:creationId xmlns:a16="http://schemas.microsoft.com/office/drawing/2014/main" id="{0FDF57C7-3B9C-AD7A-4B34-7EA9878883A6}"/>
              </a:ext>
            </a:extLst>
          </p:cNvPr>
          <p:cNvSpPr txBox="1"/>
          <p:nvPr/>
        </p:nvSpPr>
        <p:spPr>
          <a:xfrm>
            <a:off x="323528" y="6105996"/>
            <a:ext cx="8712968"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回出生動向基本調査」（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83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10;&#10;AI 生成コンテンツは誤りを含む可能性があります。">
            <a:extLst>
              <a:ext uri="{FF2B5EF4-FFF2-40B4-BE49-F238E27FC236}">
                <a16:creationId xmlns:a16="http://schemas.microsoft.com/office/drawing/2014/main" id="{5E946B84-6034-67E8-4C1B-7CAF87544203}"/>
              </a:ext>
            </a:extLst>
          </p:cNvPr>
          <p:cNvPicPr>
            <a:picLocks noChangeAspect="1"/>
          </p:cNvPicPr>
          <p:nvPr/>
        </p:nvPicPr>
        <p:blipFill>
          <a:blip r:embed="rId2">
            <a:extLst>
              <a:ext uri="{28A0092B-C50C-407E-A947-70E740481C1C}">
                <a14:useLocalDpi xmlns:a14="http://schemas.microsoft.com/office/drawing/2010/main" val="0"/>
              </a:ext>
            </a:extLst>
          </a:blip>
          <a:srcRect t="2459"/>
          <a:stretch>
            <a:fillRect/>
          </a:stretch>
        </p:blipFill>
        <p:spPr>
          <a:xfrm>
            <a:off x="107504" y="1556792"/>
            <a:ext cx="8843953" cy="3841250"/>
          </a:xfrm>
          <a:prstGeom prst="rect">
            <a:avLst/>
          </a:prstGeom>
        </p:spPr>
      </p:pic>
      <p:sp>
        <p:nvSpPr>
          <p:cNvPr id="13" name="正方形/長方形 12"/>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共働き世帯の増加</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23528" y="5594826"/>
            <a:ext cx="8712968" cy="1091133"/>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注① 「男性雇用者と無業の妻からなる世帯」とは、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）年までは、夫が非農林業雇用者で、妻が非就業者（非労働力人口及び完全失業者）の世帯。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）年以降は、就業状態の分類区分の変更に伴い、夫が非農林業雇用者で、妻が非就業者（非労働力人口及び失業者）の世帯。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 「雇用者の共働き世帯」とは、夫婦ともに非農林業雇用者の世帯。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）年は岩手県、宮城県及び福島県を除く全国の結果。</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④ 専業主夫世帯（女性雇用者と無業の夫からなる世帯）数は、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115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万世帯。</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＊総務省「労働力調査特別調査」（</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1985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2001</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年）、総務省「労働力調査（詳細集計）」年平均（</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2002</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2024</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二等辺三角形 13"/>
          <p:cNvSpPr/>
          <p:nvPr/>
        </p:nvSpPr>
        <p:spPr>
          <a:xfrm rot="11284966">
            <a:off x="3006343" y="1917096"/>
            <a:ext cx="494826" cy="874668"/>
          </a:xfrm>
          <a:prstGeom prst="triangle">
            <a:avLst>
              <a:gd name="adj" fmla="val 6443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1475656" y="1268760"/>
            <a:ext cx="2468622" cy="980049"/>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1997</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（平成</a:t>
            </a:r>
            <a:r>
              <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rPr>
              <a:t>9</a:t>
            </a: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）年以降</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共働き世帯が専業主婦世帯</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を超えている</a:t>
            </a:r>
          </a:p>
        </p:txBody>
      </p:sp>
    </p:spTree>
    <p:extLst>
      <p:ext uri="{BB962C8B-B14F-4D97-AF65-F5344CB8AC3E}">
        <p14:creationId xmlns:p14="http://schemas.microsoft.com/office/powerpoint/2010/main" val="200831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EC72BA8-B23F-F9D7-8AA6-D9A1607A2112}"/>
              </a:ext>
            </a:extLst>
          </p:cNvPr>
          <p:cNvSpPr/>
          <p:nvPr/>
        </p:nvSpPr>
        <p:spPr>
          <a:xfrm>
            <a:off x="1043608" y="4958484"/>
            <a:ext cx="7560840" cy="866511"/>
          </a:xfrm>
          <a:prstGeom prst="rect">
            <a:avLst/>
          </a:prstGeom>
          <a:solidFill>
            <a:srgbClr val="DCE6F2">
              <a:alpha val="10196"/>
            </a:srgb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保育所・幼稚園にかかる費用</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13517" y="6093296"/>
            <a:ext cx="8712968"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＊保育所費用は、内閣府子ども・子育て本部「子ども・子育て支援新制度について」（令和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＊幼稚園費用は、文部科学省「子供の学習費調査」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テキスト ボックス 7"/>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テーブル&#10;&#10;自動的に生成された説明">
            <a:extLst>
              <a:ext uri="{FF2B5EF4-FFF2-40B4-BE49-F238E27FC236}">
                <a16:creationId xmlns:a16="http://schemas.microsoft.com/office/drawing/2014/main" id="{924FE706-9066-3DD2-CEE0-C5E4578DF6D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045560" y="1124744"/>
            <a:ext cx="5248883" cy="432048"/>
          </a:xfrm>
          <a:prstGeom prst="rect">
            <a:avLst/>
          </a:prstGeom>
        </p:spPr>
      </p:pic>
      <p:sp>
        <p:nvSpPr>
          <p:cNvPr id="6" name="テキスト ボックス 5">
            <a:extLst>
              <a:ext uri="{FF2B5EF4-FFF2-40B4-BE49-F238E27FC236}">
                <a16:creationId xmlns:a16="http://schemas.microsoft.com/office/drawing/2014/main" id="{79AAF62B-760C-9791-AA6D-9C6F3088897B}"/>
              </a:ext>
            </a:extLst>
          </p:cNvPr>
          <p:cNvSpPr txBox="1"/>
          <p:nvPr/>
        </p:nvSpPr>
        <p:spPr>
          <a:xfrm>
            <a:off x="1043608" y="4986642"/>
            <a:ext cx="7884595" cy="818622"/>
          </a:xfrm>
          <a:prstGeom prst="rect">
            <a:avLst/>
          </a:prstGeom>
          <a:noFill/>
        </p:spPr>
        <p:txBody>
          <a:bodyPr wrap="square" rtlCol="0">
            <a:spAutoFit/>
          </a:bodyPr>
          <a:lstStyle/>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注　① 保育所費用は所得割額が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9.7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万円以上</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16.9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万円未満で、国の定める第</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子の標準時間保育料の金額をもとに計算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（市区町村により金額は異なります）。また、その他状況により、延長保育料や食材料費等の費用がかかる場合があります。</a:t>
            </a:r>
          </a:p>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② 幼稚園費用は、通園送迎費、食材料費、行事費等として、公立の場合は年間平均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万円、私立の場合は</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年間平均</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33.5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37.9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万円となっています。</a:t>
            </a:r>
          </a:p>
        </p:txBody>
      </p:sp>
      <p:pic>
        <p:nvPicPr>
          <p:cNvPr id="4" name="図 3" descr="テーブル&#10;&#10;自動的に生成された説明">
            <a:extLst>
              <a:ext uri="{FF2B5EF4-FFF2-40B4-BE49-F238E27FC236}">
                <a16:creationId xmlns:a16="http://schemas.microsoft.com/office/drawing/2014/main" id="{85435889-769B-002D-CC04-871995F58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560" y="1464536"/>
            <a:ext cx="5334300" cy="3260608"/>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小学校～高等学校までの教育費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0778" y="5054311"/>
            <a:ext cx="8712968" cy="1260410"/>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①学校教育費は、子どもに学校教育を受けさせるために支出した経費（授業料、入学金、学用品費、通学費など）。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②学校給食費は、小学校・中学校において、保護者が給食費として学校に納付した経費。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③学校外活動費は、補助学習（各家庭での学習机や参考書等の購入、家庭教師、通信添削等の通信教育、学習塾へ通うために支出した経費等）と、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その他の学校活動費（けいこごとや学習活動、スポーツ、文化活動等に要した経費等）。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④高等学校は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月から公立・私立共に「高等学校等就学支援金制度」の適用により、所得要件を満たした世帯を対象に授業料への</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支援金が支給されます。</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＊文部科学省「子供の学習費調査」（令和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モニター画面に映る文字のスクリーンショット&#10;&#10;AI 生成コンテンツは誤りを含む可能性があります。">
            <a:extLst>
              <a:ext uri="{FF2B5EF4-FFF2-40B4-BE49-F238E27FC236}">
                <a16:creationId xmlns:a16="http://schemas.microsoft.com/office/drawing/2014/main" id="{23F6EB16-1AC4-B3AA-15BE-3E7DF7B1F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117" y="1659673"/>
            <a:ext cx="8837640" cy="3065471"/>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bwMode="gray">
          <a:xfrm>
            <a:off x="4121213" y="908721"/>
            <a:ext cx="4824536" cy="5129795"/>
          </a:xfrm>
          <a:prstGeom prst="roundRect">
            <a:avLst>
              <a:gd name="adj" fmla="val 1697"/>
            </a:avLst>
          </a:prstGeom>
          <a:solidFill>
            <a:srgbClr val="C1E3C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1373572594"/>
              </p:ext>
            </p:extLst>
          </p:nvPr>
        </p:nvGraphicFramePr>
        <p:xfrm>
          <a:off x="4193221" y="949822"/>
          <a:ext cx="4680520" cy="5020014"/>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32934">
                <a:tc gridSpan="3">
                  <a:txBody>
                    <a:bodyPr/>
                    <a:lstStyle/>
                    <a:p>
                      <a:pPr algn="ctr"/>
                      <a:r>
                        <a:rPr kumimoji="1" lang="ja-JP" altLang="en-US" sz="1400" b="1" dirty="0">
                          <a:solidFill>
                            <a:srgbClr val="FFFFFF"/>
                          </a:solidFill>
                          <a:latin typeface="Meiryo UI" panose="020B0604030504040204" pitchFamily="50" charset="-128"/>
                          <a:ea typeface="Meiryo UI" panose="020B0604030504040204" pitchFamily="50" charset="-128"/>
                        </a:rPr>
                        <a:t>専門学校</a:t>
                      </a:r>
                    </a:p>
                  </a:txBody>
                  <a:tcPr marT="0" marB="0" anchor="ctr">
                    <a:lnL w="38100" cap="flat" cmpd="sng" algn="ctr">
                      <a:solidFill>
                        <a:srgbClr val="C1E3CF"/>
                      </a:solidFill>
                      <a:prstDash val="solid"/>
                      <a:round/>
                      <a:headEnd type="none" w="med" len="med"/>
                      <a:tailEnd type="none" w="med" len="med"/>
                    </a:lnL>
                    <a:lnR w="381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4FAF87"/>
                    </a:solidFill>
                  </a:tcPr>
                </a:tc>
                <a:tc hMerge="1">
                  <a:txBody>
                    <a:bodyPr/>
                    <a:lstStyle/>
                    <a:p>
                      <a:endParaRPr kumimoji="1" lang="ja-JP" altLang="en-US" sz="1600" dirty="0"/>
                    </a:p>
                  </a:txBody>
                  <a:tcPr>
                    <a:solidFill>
                      <a:schemeClr val="bg1"/>
                    </a:solidFill>
                  </a:tcPr>
                </a:tc>
                <a:tc hMerge="1">
                  <a:txBody>
                    <a:bodyPr/>
                    <a:lstStyle/>
                    <a:p>
                      <a:endParaRPr kumimoji="1" lang="ja-JP" altLang="en-US" sz="1600" dirty="0"/>
                    </a:p>
                  </a:txBody>
                  <a:tcPr>
                    <a:solidFill>
                      <a:schemeClr val="bg1"/>
                    </a:solidFill>
                  </a:tcPr>
                </a:tc>
                <a:extLst>
                  <a:ext uri="{0D108BD9-81ED-4DB2-BD59-A6C34878D82A}">
                    <a16:rowId xmlns:a16="http://schemas.microsoft.com/office/drawing/2014/main" val="10000"/>
                  </a:ext>
                </a:extLst>
              </a:tr>
              <a:tr h="252000">
                <a:tc>
                  <a:txBody>
                    <a:bodyPr/>
                    <a:lstStyle/>
                    <a:p>
                      <a:pPr algn="ctr"/>
                      <a:endParaRPr kumimoji="1" lang="ja-JP" altLang="en-US" sz="1100" dirty="0">
                        <a:latin typeface="Meiryo UI" panose="020B0604030504040204" pitchFamily="50" charset="-128"/>
                        <a:ea typeface="Meiryo UI" panose="020B0604030504040204" pitchFamily="50" charset="-128"/>
                      </a:endParaRPr>
                    </a:p>
                  </a:txBody>
                  <a:tcPr>
                    <a:lnL w="127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C1E3CF"/>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分野</a:t>
                      </a:r>
                    </a:p>
                  </a:txBody>
                  <a:tcPr marT="0" marB="0" anchor="ctr">
                    <a:lnL w="127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C1E3CF"/>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学費</a:t>
                      </a:r>
                    </a:p>
                  </a:txBody>
                  <a:tcPr marT="0" marB="0" anchor="ctr">
                    <a:lnL w="127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12700" cap="flat" cmpd="sng" algn="ctr">
                      <a:solidFill>
                        <a:srgbClr val="C1E3CF"/>
                      </a:solidFill>
                      <a:prstDash val="solid"/>
                      <a:round/>
                      <a:headEnd type="none" w="med" len="med"/>
                      <a:tailEnd type="none" w="med" len="med"/>
                    </a:lnB>
                    <a:solidFill>
                      <a:srgbClr val="C1E3CF"/>
                    </a:solidFill>
                  </a:tcPr>
                </a:tc>
                <a:extLst>
                  <a:ext uri="{0D108BD9-81ED-4DB2-BD59-A6C34878D82A}">
                    <a16:rowId xmlns:a16="http://schemas.microsoft.com/office/drawing/2014/main" val="10001"/>
                  </a:ext>
                </a:extLst>
              </a:tr>
              <a:tr h="576000">
                <a:tc rowSpan="7">
                  <a:txBody>
                    <a:bodyPr/>
                    <a:lstStyle/>
                    <a:p>
                      <a:pPr algn="ctr"/>
                      <a:r>
                        <a:rPr kumimoji="1" lang="ja-JP" altLang="en-US" sz="1200" dirty="0">
                          <a:solidFill>
                            <a:srgbClr val="FFFFFF"/>
                          </a:solidFill>
                          <a:latin typeface="Meiryo UI" panose="020B0604030504040204" pitchFamily="50" charset="-128"/>
                          <a:ea typeface="Meiryo UI" panose="020B0604030504040204" pitchFamily="50" charset="-128"/>
                        </a:rPr>
                        <a:t>２年間</a:t>
                      </a:r>
                    </a:p>
                  </a:txBody>
                  <a:tcPr vert="eaVert" anchor="ctr">
                    <a:lnL w="381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57150" cap="flat" cmpd="sng" algn="ctr">
                      <a:solidFill>
                        <a:srgbClr val="C1E3CF"/>
                      </a:solidFill>
                      <a:prstDash val="solid"/>
                      <a:round/>
                      <a:headEnd type="none" w="med" len="med"/>
                      <a:tailEnd type="none" w="med" len="med"/>
                    </a:lnB>
                    <a:solidFill>
                      <a:srgbClr val="4FAF87"/>
                    </a:solidFill>
                  </a:tcPr>
                </a:tc>
                <a:tc>
                  <a:txBody>
                    <a:bodyPr/>
                    <a:lstStyle/>
                    <a:p>
                      <a:r>
                        <a:rPr kumimoji="1" lang="ja-JP" altLang="en-US" sz="1200" dirty="0">
                          <a:latin typeface="Meiryo UI" panose="020B0604030504040204" pitchFamily="50" charset="-128"/>
                          <a:ea typeface="Meiryo UI" panose="020B0604030504040204" pitchFamily="50" charset="-128"/>
                        </a:rPr>
                        <a:t>工業関係</a:t>
                      </a:r>
                      <a:endParaRPr kumimoji="1" lang="en-US" altLang="ja-JP" sz="14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土木・建築、測量、自動車整備、機械、</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情報処理・</a:t>
                      </a:r>
                      <a:r>
                        <a:rPr kumimoji="1" lang="en-US" altLang="ja-JP" sz="1000" dirty="0">
                          <a:latin typeface="Meiryo UI" panose="020B0604030504040204" pitchFamily="50" charset="-128"/>
                          <a:ea typeface="Meiryo UI" panose="020B0604030504040204" pitchFamily="50" charset="-128"/>
                        </a:rPr>
                        <a:t>IT</a:t>
                      </a:r>
                      <a:r>
                        <a:rPr kumimoji="1" lang="ja-JP" altLang="en-US" sz="1000" dirty="0">
                          <a:latin typeface="Meiryo UI" panose="020B0604030504040204" pitchFamily="50" charset="-128"/>
                          <a:ea typeface="Meiryo UI" panose="020B0604030504040204" pitchFamily="50" charset="-128"/>
                        </a:rPr>
                        <a:t>、電気・電子、ゲーム・</a:t>
                      </a:r>
                      <a:r>
                        <a:rPr kumimoji="1" lang="en-US" altLang="ja-JP" sz="1000" dirty="0">
                          <a:latin typeface="Meiryo UI" panose="020B0604030504040204" pitchFamily="50" charset="-128"/>
                          <a:ea typeface="Meiryo UI" panose="020B0604030504040204" pitchFamily="50" charset="-128"/>
                        </a:rPr>
                        <a:t>CG</a:t>
                      </a:r>
                      <a:endParaRPr kumimoji="1" lang="ja-JP" altLang="en-US" sz="1000" dirty="0">
                        <a:latin typeface="Meiryo UI" panose="020B0604030504040204" pitchFamily="50" charset="-128"/>
                        <a:ea typeface="Meiryo UI" panose="020B0604030504040204" pitchFamily="50" charset="-128"/>
                      </a:endParaRP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238.8</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127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8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工業・農業</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バイオテクノロジー</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246.1</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8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衛生関係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栄養、調理、製菓、理容、美容</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283.7</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68000">
                <a:tc vMerge="1">
                  <a:txBody>
                    <a:bodyPr/>
                    <a:lstStyle/>
                    <a:p>
                      <a:endParaRPr kumimoji="1" lang="ja-JP" altLang="en-US" sz="1600" dirty="0"/>
                    </a:p>
                  </a:txBody>
                  <a:tcPr>
                    <a:solidFill>
                      <a:schemeClr val="bg1"/>
                    </a:solidFill>
                  </a:tcPr>
                </a:tc>
                <a:tc>
                  <a:txBody>
                    <a:bodyPr/>
                    <a:lstStyle/>
                    <a:p>
                      <a:pPr marL="0" algn="l" defTabSz="914400"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教育・社会福祉関係</a:t>
                      </a:r>
                      <a:endParaRPr kumimoji="1" lang="ja-JP" altLang="en-US" sz="140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00" dirty="0">
                          <a:latin typeface="Meiryo UI" panose="020B0604030504040204" pitchFamily="50" charset="-128"/>
                          <a:ea typeface="Meiryo UI" panose="020B0604030504040204" pitchFamily="50" charset="-128"/>
                        </a:rPr>
                        <a:t>保育、教育、介護福祉、社会福祉</a:t>
                      </a:r>
                      <a:endParaRPr kumimoji="1" lang="en-US" altLang="ja-JP" sz="1000" dirty="0">
                        <a:latin typeface="Meiryo UI" panose="020B0604030504040204" pitchFamily="50" charset="-128"/>
                        <a:ea typeface="Meiryo UI" panose="020B0604030504040204" pitchFamily="50" charset="-128"/>
                      </a:endParaRP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218.6</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2000">
                <a:tc vMerge="1">
                  <a:txBody>
                    <a:bodyPr/>
                    <a:lstStyle/>
                    <a:p>
                      <a:endParaRPr kumimoji="1" lang="ja-JP" altLang="en-US"/>
                    </a:p>
                  </a:txBody>
                  <a:tcPr/>
                </a:tc>
                <a:tc>
                  <a:txBody>
                    <a:bodyPr/>
                    <a:lstStyle/>
                    <a:p>
                      <a:pPr marL="0" algn="l" defTabSz="914400" rtl="0" eaLnBrk="1" latinLnBrk="0" hangingPunct="1"/>
                      <a:r>
                        <a:rPr kumimoji="1" lang="ja-JP" altLang="en-US" sz="1200" kern="1200" dirty="0">
                          <a:solidFill>
                            <a:schemeClr val="tx1"/>
                          </a:solidFill>
                          <a:latin typeface="Meiryo UI" panose="020B0604030504040204" pitchFamily="50" charset="-128"/>
                          <a:ea typeface="Meiryo UI" panose="020B0604030504040204" pitchFamily="50" charset="-128"/>
                          <a:cs typeface="+mn-cs"/>
                        </a:rPr>
                        <a:t>商業実務関係</a:t>
                      </a:r>
                      <a:endParaRPr kumimoji="1" lang="en-US" altLang="ja-JP" sz="1400" kern="1200" dirty="0">
                        <a:solidFill>
                          <a:schemeClr val="tx1"/>
                        </a:solidFill>
                        <a:latin typeface="Meiryo UI" panose="020B0604030504040204" pitchFamily="50" charset="-128"/>
                        <a:ea typeface="Meiryo UI" panose="020B0604030504040204" pitchFamily="50" charset="-128"/>
                        <a:cs typeface="+mn-cs"/>
                      </a:endParaRPr>
                    </a:p>
                    <a:p>
                      <a:r>
                        <a:rPr kumimoji="1" lang="ja-JP" altLang="en-US" sz="1000" dirty="0">
                          <a:latin typeface="Meiryo UI" panose="020B0604030504040204" pitchFamily="50" charset="-128"/>
                          <a:ea typeface="Meiryo UI" panose="020B0604030504040204" pitchFamily="50" charset="-128"/>
                        </a:rPr>
                        <a:t>簿記・ビジネス・</a:t>
                      </a:r>
                      <a:r>
                        <a:rPr kumimoji="1" lang="en-US" altLang="ja-JP" sz="1000" dirty="0">
                          <a:latin typeface="Meiryo UI" panose="020B0604030504040204" pitchFamily="50" charset="-128"/>
                          <a:ea typeface="Meiryo UI" panose="020B0604030504040204" pitchFamily="50" charset="-128"/>
                        </a:rPr>
                        <a:t>IT</a:t>
                      </a:r>
                      <a:r>
                        <a:rPr kumimoji="1" lang="ja-JP" altLang="en-US" sz="1000" dirty="0" err="1">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旅行・ホテル・観光、</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医療秘書、医療管理事務</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221.6</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468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服飾・家政関係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服飾・家政</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208.1</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127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2000">
                <a:tc vMerge="1">
                  <a:txBody>
                    <a:bodyPr/>
                    <a:lstStyle/>
                    <a:p>
                      <a:endParaRPr kumimoji="1" lang="ja-JP" altLang="en-US" sz="1600" dirty="0"/>
                    </a:p>
                  </a:txBody>
                  <a:tcPr>
                    <a:solidFill>
                      <a:schemeClr val="bg1"/>
                    </a:solidFill>
                  </a:tcPr>
                </a:tc>
                <a:tc>
                  <a:txBody>
                    <a:bodyPr/>
                    <a:lstStyle/>
                    <a:p>
                      <a:r>
                        <a:rPr kumimoji="1" lang="ja-JP" altLang="en-US" sz="1200" dirty="0">
                          <a:latin typeface="Meiryo UI" panose="020B0604030504040204" pitchFamily="50" charset="-128"/>
                          <a:ea typeface="Meiryo UI" panose="020B0604030504040204" pitchFamily="50" charset="-128"/>
                        </a:rPr>
                        <a:t>文化・教養関係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語学、美術、デザイン、写真、音楽、演劇、映画、放送、法律行政、動物、スポーツ、アニメ、声優、ゲーム</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C1E3CF"/>
                      </a:solidFill>
                      <a:prstDash val="solid"/>
                      <a:round/>
                      <a:headEnd type="none" w="med" len="med"/>
                      <a:tailEnd type="none" w="med" len="med"/>
                    </a:lnT>
                    <a:lnB w="5715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230.8</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38100" cap="flat" cmpd="sng" algn="ctr">
                      <a:solidFill>
                        <a:srgbClr val="C1E3CF"/>
                      </a:solidFill>
                      <a:prstDash val="solid"/>
                      <a:round/>
                      <a:headEnd type="none" w="med" len="med"/>
                      <a:tailEnd type="none" w="med" len="med"/>
                    </a:lnR>
                    <a:lnT w="38100" cap="flat" cmpd="sng" algn="ctr">
                      <a:solidFill>
                        <a:srgbClr val="C1E3CF"/>
                      </a:solidFill>
                      <a:prstDash val="solid"/>
                      <a:round/>
                      <a:headEnd type="none" w="med" len="med"/>
                      <a:tailEnd type="none" w="med" len="med"/>
                    </a:lnT>
                    <a:lnB w="5715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756000">
                <a:tc>
                  <a:txBody>
                    <a:bodyPr/>
                    <a:lstStyle/>
                    <a:p>
                      <a:pPr algn="ctr"/>
                      <a:r>
                        <a:rPr kumimoji="1" lang="ja-JP" altLang="en-US" sz="1200" dirty="0">
                          <a:solidFill>
                            <a:srgbClr val="FFFFFF"/>
                          </a:solidFill>
                          <a:latin typeface="Meiryo UI" panose="020B0604030504040204" pitchFamily="50" charset="-128"/>
                          <a:ea typeface="Meiryo UI" panose="020B0604030504040204" pitchFamily="50" charset="-128"/>
                        </a:rPr>
                        <a:t>３年間</a:t>
                      </a:r>
                    </a:p>
                  </a:txBody>
                  <a:tcPr vert="eaVert" anchor="ctr">
                    <a:lnL w="38100" cap="flat" cmpd="sng" algn="ctr">
                      <a:solidFill>
                        <a:srgbClr val="C1E3CF"/>
                      </a:solidFill>
                      <a:prstDash val="solid"/>
                      <a:round/>
                      <a:headEnd type="none" w="med" len="med"/>
                      <a:tailEnd type="none" w="med" len="med"/>
                    </a:lnL>
                    <a:lnR w="12700" cap="flat" cmpd="sng" algn="ctr">
                      <a:solidFill>
                        <a:srgbClr val="C1E3CF"/>
                      </a:solidFill>
                      <a:prstDash val="solid"/>
                      <a:round/>
                      <a:headEnd type="none" w="med" len="med"/>
                      <a:tailEnd type="none" w="med" len="med"/>
                    </a:lnR>
                    <a:lnT w="5715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rgbClr val="4FAF87"/>
                    </a:solidFill>
                  </a:tcPr>
                </a:tc>
                <a:tc>
                  <a:txBody>
                    <a:bodyPr/>
                    <a:lstStyle/>
                    <a:p>
                      <a:r>
                        <a:rPr kumimoji="1" lang="ja-JP" altLang="en-US" sz="1200" dirty="0">
                          <a:latin typeface="Meiryo UI" panose="020B0604030504040204" pitchFamily="50" charset="-128"/>
                          <a:ea typeface="Meiryo UI" panose="020B0604030504040204" pitchFamily="50" charset="-128"/>
                        </a:rPr>
                        <a:t>医療関係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看護、臨床検査、診療放射線、臨床工学、</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理学療法、作業療法、柔道整復、歯科技工、</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歯科衛生、はり・きゅう・あん摩マッサージ指圧</a:t>
                      </a:r>
                    </a:p>
                  </a:txBody>
                  <a:tcPr marT="0" marB="0" anchor="ctr">
                    <a:lnL w="12700" cap="flat" cmpd="sng" algn="ctr">
                      <a:solidFill>
                        <a:srgbClr val="C1E3CF"/>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401.0</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solidFill>
                        <a:schemeClr val="bg1"/>
                      </a:solidFill>
                      <a:prstDash val="solid"/>
                      <a:round/>
                      <a:headEnd type="none" w="med" len="med"/>
                      <a:tailEnd type="none" w="med" len="med"/>
                    </a:lnL>
                    <a:lnR w="38100" cap="flat" cmpd="sng" algn="ctr">
                      <a:solidFill>
                        <a:srgbClr val="C1E3CF"/>
                      </a:solidFill>
                      <a:prstDash val="solid"/>
                      <a:round/>
                      <a:headEnd type="none" w="med" len="med"/>
                      <a:tailEnd type="none" w="med" len="med"/>
                    </a:lnR>
                    <a:lnT w="57150" cap="flat" cmpd="sng" algn="ctr">
                      <a:solidFill>
                        <a:srgbClr val="C1E3CF"/>
                      </a:solidFill>
                      <a:prstDash val="solid"/>
                      <a:round/>
                      <a:headEnd type="none" w="med" len="med"/>
                      <a:tailEnd type="none" w="med" len="med"/>
                    </a:lnT>
                    <a:lnB w="38100" cap="flat" cmpd="sng" algn="ctr">
                      <a:solidFill>
                        <a:srgbClr val="C1E3CF"/>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21" name="正方形/長方形 20"/>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107504"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大学・短期大学・専門学校の教育費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bwMode="gray">
          <a:xfrm>
            <a:off x="395536" y="908720"/>
            <a:ext cx="3384376" cy="3834545"/>
          </a:xfrm>
          <a:prstGeom prst="roundRect">
            <a:avLst>
              <a:gd name="adj" fmla="val 3015"/>
            </a:avLst>
          </a:prstGeom>
          <a:solidFill>
            <a:srgbClr val="E1D1E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2" name="表 1"/>
          <p:cNvGraphicFramePr>
            <a:graphicFrameLocks noGrp="1"/>
          </p:cNvGraphicFramePr>
          <p:nvPr>
            <p:extLst>
              <p:ext uri="{D42A27DB-BD31-4B8C-83A1-F6EECF244321}">
                <p14:modId xmlns:p14="http://schemas.microsoft.com/office/powerpoint/2010/main" val="4095424656"/>
              </p:ext>
            </p:extLst>
          </p:nvPr>
        </p:nvGraphicFramePr>
        <p:xfrm>
          <a:off x="477384" y="980728"/>
          <a:ext cx="3220680" cy="3639132"/>
        </p:xfrm>
        <a:graphic>
          <a:graphicData uri="http://schemas.openxmlformats.org/drawingml/2006/table">
            <a:tbl>
              <a:tblPr firstRow="1" bandRow="1">
                <a:tableStyleId>{2D5ABB26-0587-4C30-8999-92F81FD0307C}</a:tableStyleId>
              </a:tblPr>
              <a:tblGrid>
                <a:gridCol w="665801">
                  <a:extLst>
                    <a:ext uri="{9D8B030D-6E8A-4147-A177-3AD203B41FA5}">
                      <a16:colId xmlns:a16="http://schemas.microsoft.com/office/drawing/2014/main" val="20000"/>
                    </a:ext>
                  </a:extLst>
                </a:gridCol>
                <a:gridCol w="1114719">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320052">
                <a:tc gridSpan="3">
                  <a:txBody>
                    <a:bodyPr/>
                    <a:lstStyle/>
                    <a:p>
                      <a:pPr algn="ctr"/>
                      <a:r>
                        <a:rPr kumimoji="1" lang="ja-JP" altLang="en-US" sz="1400" b="1" dirty="0">
                          <a:solidFill>
                            <a:srgbClr val="FFFFFF"/>
                          </a:solidFill>
                          <a:latin typeface="Meiryo UI" panose="020B0604030504040204" pitchFamily="50" charset="-128"/>
                          <a:ea typeface="Meiryo UI" panose="020B0604030504040204" pitchFamily="50" charset="-128"/>
                        </a:rPr>
                        <a:t>大学・短期大学</a:t>
                      </a:r>
                    </a:p>
                  </a:txBody>
                  <a:tcPr marT="0" marB="0" anchor="ctr">
                    <a:lnL w="3175" cap="flat" cmpd="sng" algn="ctr">
                      <a:solidFill>
                        <a:srgbClr val="E1D1E7"/>
                      </a:solidFill>
                      <a:prstDash val="solid"/>
                      <a:round/>
                      <a:headEnd type="none" w="med" len="med"/>
                      <a:tailEnd type="none" w="med" len="med"/>
                    </a:lnL>
                    <a:lnR w="3175" cap="flat" cmpd="sng" algn="ctr">
                      <a:solidFill>
                        <a:srgbClr val="E1D1E7"/>
                      </a:solidFill>
                      <a:prstDash val="solid"/>
                      <a:round/>
                      <a:headEnd type="none" w="med" len="med"/>
                      <a:tailEnd type="none" w="med" len="med"/>
                    </a:lnR>
                    <a:lnT w="3175" cap="flat" cmpd="sng" algn="ctr">
                      <a:solidFill>
                        <a:srgbClr val="E1D1E7"/>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A064A2"/>
                    </a:solidFill>
                  </a:tcPr>
                </a:tc>
                <a:tc hMerge="1">
                  <a:txBody>
                    <a:bodyPr/>
                    <a:lstStyle/>
                    <a:p>
                      <a:pPr algn="ctr"/>
                      <a:endParaRPr kumimoji="1" lang="ja-JP" altLang="en-US" dirty="0"/>
                    </a:p>
                  </a:txBody>
                  <a:tcPr>
                    <a:solidFill>
                      <a:srgbClr val="FFFFFF"/>
                    </a:solidFill>
                  </a:tcPr>
                </a:tc>
                <a:tc hMerge="1">
                  <a:txBody>
                    <a:bodyPr/>
                    <a:lstStyle/>
                    <a:p>
                      <a:pPr algn="ctr"/>
                      <a:endParaRPr kumimoji="1" lang="ja-JP" altLang="en-US" dirty="0"/>
                    </a:p>
                  </a:txBody>
                  <a:tcPr>
                    <a:solidFill>
                      <a:srgbClr val="FFFFFF"/>
                    </a:solidFill>
                  </a:tcPr>
                </a:tc>
                <a:extLst>
                  <a:ext uri="{0D108BD9-81ED-4DB2-BD59-A6C34878D82A}">
                    <a16:rowId xmlns:a16="http://schemas.microsoft.com/office/drawing/2014/main" val="10000"/>
                  </a:ext>
                </a:extLst>
              </a:tr>
              <a:tr h="216000">
                <a:tc>
                  <a:txBody>
                    <a:bodyPr/>
                    <a:lstStyle/>
                    <a:p>
                      <a:endParaRPr kumimoji="1" lang="ja-JP" altLang="en-US" sz="1100" dirty="0">
                        <a:latin typeface="Meiryo UI" panose="020B0604030504040204" pitchFamily="50" charset="-128"/>
                        <a:ea typeface="Meiryo UI" panose="020B0604030504040204" pitchFamily="50" charset="-128"/>
                      </a:endParaRPr>
                    </a:p>
                  </a:txBody>
                  <a:tcPr anchor="ctr">
                    <a:lnL w="3175"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E1D1E7"/>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学校種</a:t>
                      </a:r>
                    </a:p>
                  </a:txBody>
                  <a:tcPr marT="0" marB="0" anchor="ctr">
                    <a:lnL w="12700"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E1D1E7"/>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学費</a:t>
                      </a:r>
                    </a:p>
                  </a:txBody>
                  <a:tcPr marT="0" marB="0" anchor="ctr">
                    <a:lnL w="12700" cap="flat" cmpd="sng" algn="ctr">
                      <a:solidFill>
                        <a:srgbClr val="E1D1E7"/>
                      </a:solidFill>
                      <a:prstDash val="solid"/>
                      <a:round/>
                      <a:headEnd type="none" w="med" len="med"/>
                      <a:tailEnd type="none" w="med" len="med"/>
                    </a:lnL>
                    <a:lnR w="3175"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12700" cap="flat" cmpd="sng" algn="ctr">
                      <a:solidFill>
                        <a:srgbClr val="D9C5E1"/>
                      </a:solidFill>
                      <a:prstDash val="solid"/>
                      <a:round/>
                      <a:headEnd type="none" w="med" len="med"/>
                      <a:tailEnd type="none" w="med" len="med"/>
                    </a:lnB>
                    <a:solidFill>
                      <a:srgbClr val="E1D1E7"/>
                    </a:solidFill>
                  </a:tcPr>
                </a:tc>
                <a:extLst>
                  <a:ext uri="{0D108BD9-81ED-4DB2-BD59-A6C34878D82A}">
                    <a16:rowId xmlns:a16="http://schemas.microsoft.com/office/drawing/2014/main" val="10001"/>
                  </a:ext>
                </a:extLst>
              </a:tr>
              <a:tr h="504000">
                <a:tc row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FFFF"/>
                          </a:solidFill>
                          <a:latin typeface="Meiryo UI" panose="020B0604030504040204" pitchFamily="50" charset="-128"/>
                          <a:ea typeface="Meiryo UI" panose="020B0604030504040204" pitchFamily="50" charset="-128"/>
                        </a:rPr>
                        <a:t>大学</a:t>
                      </a:r>
                    </a:p>
                    <a:p>
                      <a:pPr algn="ctr"/>
                      <a:endParaRPr kumimoji="1" lang="ja-JP" altLang="en-US" sz="1200" dirty="0">
                        <a:solidFill>
                          <a:srgbClr val="FFFFFF"/>
                        </a:solidFill>
                        <a:latin typeface="Meiryo UI" panose="020B0604030504040204" pitchFamily="50" charset="-128"/>
                        <a:ea typeface="Meiryo UI" panose="020B0604030504040204" pitchFamily="50" charset="-128"/>
                      </a:endParaRPr>
                    </a:p>
                  </a:txBody>
                  <a:tcPr anchor="ctr">
                    <a:lnL w="3175"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76200" cap="flat" cmpd="sng" algn="ctr">
                      <a:solidFill>
                        <a:srgbClr val="E1D1E7"/>
                      </a:solidFill>
                      <a:prstDash val="solid"/>
                      <a:round/>
                      <a:headEnd type="none" w="med" len="med"/>
                      <a:tailEnd type="none" w="med" len="med"/>
                    </a:lnB>
                    <a:solidFill>
                      <a:srgbClr val="A064A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国立</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E1D1E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D9C5E1"/>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242.5</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12700" cap="flat" cmpd="sng" algn="ctr">
                      <a:solidFill>
                        <a:srgbClr val="D9C5E1"/>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04000">
                <a:tc vMerge="1">
                  <a:txBody>
                    <a:bodyPr/>
                    <a:lstStyle/>
                    <a:p>
                      <a:endParaRPr kumimoji="1" lang="ja-JP" altLang="en-US" sz="1600" dirty="0"/>
                    </a:p>
                  </a:txBody>
                  <a:tcPr>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私立文系</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410.8</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04000">
                <a:tc vMerge="1">
                  <a:txBody>
                    <a:bodyPr/>
                    <a:lstStyle/>
                    <a:p>
                      <a:endParaRPr kumimoji="1" lang="ja-JP" altLang="en-US" sz="1600" dirty="0"/>
                    </a:p>
                  </a:txBody>
                  <a:tcPr>
                    <a:solidFill>
                      <a:srgbClr val="FFFFFF"/>
                    </a:solidFill>
                  </a:tcPr>
                </a:tc>
                <a:tc>
                  <a:txBody>
                    <a:bodyPr/>
                    <a:lstStyle/>
                    <a:p>
                      <a:pPr algn="ctr"/>
                      <a:r>
                        <a:rPr lang="ja-JP" altLang="en-US" sz="1200" dirty="0">
                          <a:latin typeface="Meiryo UI" panose="020B0604030504040204" pitchFamily="50" charset="-128"/>
                          <a:ea typeface="Meiryo UI" panose="020B0604030504040204" pitchFamily="50" charset="-128"/>
                        </a:rPr>
                        <a:t>私立理系</a:t>
                      </a:r>
                      <a:endParaRPr lang="en-US" altLang="ja-JP" sz="1200" dirty="0">
                        <a:latin typeface="Meiryo UI" panose="020B0604030504040204" pitchFamily="50" charset="-128"/>
                        <a:ea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541.8</a:t>
                      </a:r>
                      <a:r>
                        <a:rPr lang="ja-JP" altLang="en-US" sz="1200" dirty="0">
                          <a:latin typeface="Meiryo UI" panose="020B0604030504040204" pitchFamily="50" charset="-128"/>
                          <a:ea typeface="Meiryo UI" panose="020B0604030504040204" pitchFamily="50" charset="-128"/>
                        </a:rPr>
                        <a:t>万円</a:t>
                      </a:r>
                      <a:endParaRPr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04000">
                <a:tc vMerge="1">
                  <a:txBody>
                    <a:bodyPr/>
                    <a:lstStyle/>
                    <a:p>
                      <a:endParaRPr kumimoji="1" lang="ja-JP" altLang="en-US" sz="1600" dirty="0"/>
                    </a:p>
                  </a:txBody>
                  <a:tcPr>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私立薬系</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tc>
                  <a:txBody>
                    <a:bodyPr/>
                    <a:lstStyle/>
                    <a:p>
                      <a:pPr algn="r"/>
                      <a:r>
                        <a:rPr lang="ja-JP" altLang="en-US" sz="1200" dirty="0">
                          <a:latin typeface="Meiryo UI" panose="020B0604030504040204" pitchFamily="50" charset="-128"/>
                          <a:ea typeface="Meiryo UI" panose="020B0604030504040204" pitchFamily="50" charset="-128"/>
                        </a:rPr>
                        <a:t>約</a:t>
                      </a:r>
                      <a:r>
                        <a:rPr lang="en-US" altLang="ja-JP" sz="1400" dirty="0">
                          <a:latin typeface="Meiryo UI" panose="020B0604030504040204" pitchFamily="50" charset="-128"/>
                          <a:ea typeface="Meiryo UI" panose="020B0604030504040204" pitchFamily="50" charset="-128"/>
                        </a:rPr>
                        <a:t>1079.3</a:t>
                      </a:r>
                      <a:r>
                        <a:rPr lang="ja-JP" altLang="en-US" sz="1200" dirty="0">
                          <a:latin typeface="Meiryo UI" panose="020B0604030504040204" pitchFamily="50" charset="-128"/>
                          <a:ea typeface="Meiryo UI" panose="020B0604030504040204" pitchFamily="50" charset="-128"/>
                        </a:rPr>
                        <a:t>万円</a:t>
                      </a:r>
                      <a:endParaRPr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381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04000">
                <a:tc vMerge="1">
                  <a:txBody>
                    <a:bodyPr/>
                    <a:lstStyle/>
                    <a:p>
                      <a:endParaRPr kumimoji="1" lang="ja-JP" altLang="en-US" sz="1600" dirty="0"/>
                    </a:p>
                  </a:txBody>
                  <a:tcPr>
                    <a:solidFill>
                      <a:srgbClr val="FFFFFF"/>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私立医歯系</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D9C5E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E1D1E7"/>
                      </a:solidFill>
                      <a:prstDash val="solid"/>
                      <a:round/>
                      <a:headEnd type="none" w="med" len="med"/>
                      <a:tailEnd type="none" w="med" len="med"/>
                    </a:lnT>
                    <a:lnB w="76200"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2354.3</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12700" cap="flat" cmpd="sng" algn="ctr">
                      <a:solidFill>
                        <a:schemeClr val="bg1"/>
                      </a:solidFill>
                      <a:prstDash val="solid"/>
                      <a:round/>
                      <a:headEnd type="none" w="med" len="med"/>
                      <a:tailEnd type="none" w="med" len="med"/>
                    </a:lnL>
                    <a:lnR w="3175" cap="flat" cmpd="sng" algn="ctr">
                      <a:solidFill>
                        <a:srgbClr val="E1D1E7"/>
                      </a:solidFill>
                      <a:prstDash val="solid"/>
                      <a:round/>
                      <a:headEnd type="none" w="med" len="med"/>
                      <a:tailEnd type="none" w="med" len="med"/>
                    </a:lnR>
                    <a:lnT w="38100" cap="flat" cmpd="sng" algn="ctr">
                      <a:solidFill>
                        <a:srgbClr val="E1D1E7"/>
                      </a:solidFill>
                      <a:prstDash val="solid"/>
                      <a:round/>
                      <a:headEnd type="none" w="med" len="med"/>
                      <a:tailEnd type="none" w="med" len="med"/>
                    </a:lnT>
                    <a:lnB w="76200"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algn="ctr"/>
                      <a:r>
                        <a:rPr kumimoji="1" lang="ja-JP" altLang="en-US" sz="1200" dirty="0">
                          <a:solidFill>
                            <a:srgbClr val="FFFFFF"/>
                          </a:solidFill>
                          <a:latin typeface="Meiryo UI" panose="020B0604030504040204" pitchFamily="50" charset="-128"/>
                          <a:ea typeface="Meiryo UI" panose="020B0604030504040204" pitchFamily="50" charset="-128"/>
                        </a:rPr>
                        <a:t>短期</a:t>
                      </a:r>
                      <a:endParaRPr kumimoji="1" lang="en-US" altLang="ja-JP" sz="1200" dirty="0">
                        <a:solidFill>
                          <a:srgbClr val="FFFFFF"/>
                        </a:solidFill>
                        <a:latin typeface="Meiryo UI" panose="020B0604030504040204" pitchFamily="50" charset="-128"/>
                        <a:ea typeface="Meiryo UI" panose="020B0604030504040204" pitchFamily="50" charset="-128"/>
                      </a:endParaRPr>
                    </a:p>
                    <a:p>
                      <a:pPr algn="ctr"/>
                      <a:r>
                        <a:rPr kumimoji="1" lang="ja-JP" altLang="en-US" sz="1200" dirty="0">
                          <a:solidFill>
                            <a:srgbClr val="FFFFFF"/>
                          </a:solidFill>
                          <a:latin typeface="Meiryo UI" panose="020B0604030504040204" pitchFamily="50" charset="-128"/>
                          <a:ea typeface="Meiryo UI" panose="020B0604030504040204" pitchFamily="50" charset="-128"/>
                        </a:rPr>
                        <a:t>大学</a:t>
                      </a:r>
                    </a:p>
                  </a:txBody>
                  <a:tcPr anchor="ctr">
                    <a:lnL w="3175" cap="flat" cmpd="sng" algn="ctr">
                      <a:solidFill>
                        <a:srgbClr val="E1D1E7"/>
                      </a:solidFill>
                      <a:prstDash val="solid"/>
                      <a:round/>
                      <a:headEnd type="none" w="med" len="med"/>
                      <a:tailEnd type="none" w="med" len="med"/>
                    </a:lnL>
                    <a:lnR w="12700" cap="flat" cmpd="sng" algn="ctr">
                      <a:solidFill>
                        <a:srgbClr val="E1D1E7"/>
                      </a:solidFill>
                      <a:prstDash val="solid"/>
                      <a:round/>
                      <a:headEnd type="none" w="med" len="med"/>
                      <a:tailEnd type="none" w="med" len="med"/>
                    </a:lnR>
                    <a:lnT w="76200" cap="flat" cmpd="sng" algn="ctr">
                      <a:solidFill>
                        <a:srgbClr val="E1D1E7"/>
                      </a:solidFill>
                      <a:prstDash val="solid"/>
                      <a:round/>
                      <a:headEnd type="none" w="med" len="med"/>
                      <a:tailEnd type="none" w="med" len="med"/>
                    </a:lnT>
                    <a:lnB w="3175" cap="flat" cmpd="sng" algn="ctr">
                      <a:solidFill>
                        <a:srgbClr val="E1D1E7"/>
                      </a:solidFill>
                      <a:prstDash val="solid"/>
                      <a:round/>
                      <a:headEnd type="none" w="med" len="med"/>
                      <a:tailEnd type="none" w="med" len="med"/>
                    </a:lnB>
                    <a:solidFill>
                      <a:srgbClr val="A064A2"/>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私立</a:t>
                      </a:r>
                      <a:endParaRPr kumimoji="1" lang="en-US" altLang="ja-JP" sz="12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年間</a:t>
                      </a:r>
                    </a:p>
                  </a:txBody>
                  <a:tcPr marT="0" marB="0" anchor="ctr">
                    <a:lnL w="12700" cap="flat" cmpd="sng" algn="ctr">
                      <a:solidFill>
                        <a:srgbClr val="E1D1E7"/>
                      </a:solidFill>
                      <a:prstDash val="solid"/>
                      <a:round/>
                      <a:headEnd type="none" w="med" len="med"/>
                      <a:tailEnd type="none" w="med" len="med"/>
                    </a:lnL>
                    <a:lnR w="38100" cap="flat" cmpd="sng" algn="ctr">
                      <a:noFill/>
                      <a:prstDash val="solid"/>
                      <a:round/>
                      <a:headEnd type="none" w="med" len="med"/>
                      <a:tailEnd type="none" w="med" len="med"/>
                    </a:lnR>
                    <a:lnT w="76200" cap="flat" cmpd="sng" algn="ctr">
                      <a:solidFill>
                        <a:srgbClr val="E1D1E7"/>
                      </a:solidFill>
                      <a:prstDash val="solid"/>
                      <a:round/>
                      <a:headEnd type="none" w="med" len="med"/>
                      <a:tailEnd type="none" w="med" len="med"/>
                    </a:lnT>
                    <a:lnB w="3175" cap="flat" cmpd="sng" algn="ctr">
                      <a:solidFill>
                        <a:srgbClr val="E1D1E7"/>
                      </a:solidFill>
                      <a:prstDash val="solid"/>
                      <a:round/>
                      <a:headEnd type="none" w="med" len="med"/>
                      <a:tailEnd type="none" w="med" len="med"/>
                    </a:lnB>
                    <a:solidFill>
                      <a:srgbClr val="FFFFFF"/>
                    </a:solidFill>
                  </a:tcPr>
                </a:tc>
                <a:tc>
                  <a:txBody>
                    <a:bodyPr/>
                    <a:lstStyle/>
                    <a:p>
                      <a:pPr algn="r"/>
                      <a:r>
                        <a:rPr kumimoji="1" lang="ja-JP" altLang="en-US" sz="1200" dirty="0">
                          <a:latin typeface="Meiryo UI" panose="020B0604030504040204" pitchFamily="50" charset="-128"/>
                          <a:ea typeface="Meiryo UI" panose="020B0604030504040204" pitchFamily="50" charset="-128"/>
                        </a:rPr>
                        <a:t>約</a:t>
                      </a:r>
                      <a:r>
                        <a:rPr kumimoji="1" lang="en-US" altLang="ja-JP" sz="1400" dirty="0">
                          <a:latin typeface="Meiryo UI" panose="020B0604030504040204" pitchFamily="50" charset="-128"/>
                          <a:ea typeface="Meiryo UI" panose="020B0604030504040204" pitchFamily="50" charset="-128"/>
                        </a:rPr>
                        <a:t>202.3</a:t>
                      </a:r>
                      <a:r>
                        <a:rPr kumimoji="1" lang="ja-JP" altLang="en-US" sz="1200" dirty="0">
                          <a:latin typeface="Meiryo UI" panose="020B0604030504040204" pitchFamily="50" charset="-128"/>
                          <a:ea typeface="Meiryo UI" panose="020B0604030504040204" pitchFamily="50" charset="-128"/>
                        </a:rPr>
                        <a:t>万円</a:t>
                      </a:r>
                      <a:endParaRPr kumimoji="1" lang="ja-JP" altLang="en-US" sz="1400" dirty="0">
                        <a:latin typeface="Meiryo UI" panose="020B0604030504040204" pitchFamily="50" charset="-128"/>
                        <a:ea typeface="Meiryo UI" panose="020B0604030504040204" pitchFamily="50" charset="-128"/>
                      </a:endParaRPr>
                    </a:p>
                  </a:txBody>
                  <a:tcPr marT="0" marB="0" anchor="ctr">
                    <a:lnL w="38100" cap="flat" cmpd="sng" algn="ctr">
                      <a:noFill/>
                      <a:prstDash val="solid"/>
                      <a:round/>
                      <a:headEnd type="none" w="med" len="med"/>
                      <a:tailEnd type="none" w="med" len="med"/>
                    </a:lnL>
                    <a:lnR w="3175" cap="flat" cmpd="sng" algn="ctr">
                      <a:solidFill>
                        <a:srgbClr val="E1D1E7"/>
                      </a:solidFill>
                      <a:prstDash val="solid"/>
                      <a:round/>
                      <a:headEnd type="none" w="med" len="med"/>
                      <a:tailEnd type="none" w="med" len="med"/>
                    </a:lnR>
                    <a:lnT w="76200" cap="flat" cmpd="sng" algn="ctr">
                      <a:solidFill>
                        <a:srgbClr val="E1D1E7"/>
                      </a:solidFill>
                      <a:prstDash val="solid"/>
                      <a:round/>
                      <a:headEnd type="none" w="med" len="med"/>
                      <a:tailEnd type="none" w="med" len="med"/>
                    </a:lnT>
                    <a:lnB w="3175" cap="flat" cmpd="sng" algn="ctr">
                      <a:solidFill>
                        <a:srgbClr val="E1D1E7"/>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17" name="テキスト ボックス 16"/>
          <p:cNvSpPr txBox="1"/>
          <p:nvPr/>
        </p:nvSpPr>
        <p:spPr>
          <a:xfrm>
            <a:off x="340659" y="4762008"/>
            <a:ext cx="3609904" cy="1091133"/>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①学費：入学料・授業料・施設設備費含む。</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②国立大学学費は、施設設備費を含まない。</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＊国立大学授業料は、文部科学省令による標準額</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＊私立大学学費は、文部科学省「私立大学入学者に</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係る初年度学生納付金平均額調査」（令和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年度）を</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もとに生命保険文化センターが作成</a:t>
            </a:r>
          </a:p>
        </p:txBody>
      </p:sp>
      <p:sp>
        <p:nvSpPr>
          <p:cNvPr id="18" name="テキスト ボックス 17"/>
          <p:cNvSpPr txBox="1"/>
          <p:nvPr/>
        </p:nvSpPr>
        <p:spPr>
          <a:xfrm>
            <a:off x="4112555" y="6036715"/>
            <a:ext cx="4743024"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＊東京都専修学校各種学校協会「学生・生徒納付金調査」（令和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687DE8AD-F1DE-4AFB-A0A8-12D39883438D}"/>
              </a:ext>
            </a:extLst>
          </p:cNvPr>
          <p:cNvSpPr txBox="1"/>
          <p:nvPr/>
        </p:nvSpPr>
        <p:spPr>
          <a:xfrm>
            <a:off x="251520" y="6505332"/>
            <a:ext cx="5400600"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大学・短期大学・専門学校の学費は、授業料の免除または減額を受けていない場合の金額。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083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764704"/>
          </a:xfrm>
          <a:prstGeom prst="rect">
            <a:avLst/>
          </a:prstGeom>
          <a:solidFill>
            <a:srgbClr val="4BB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bwMode="white">
          <a:xfrm>
            <a:off x="7390122"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rPr>
              <a:t> 子育てと教育</a:t>
            </a:r>
            <a:endParaRPr kumimoji="1" lang="ja-JP" altLang="en-US" sz="1200" b="1" dirty="0">
              <a:solidFill>
                <a:srgbClr val="4BB15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大学生の</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年間の生活費</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95536" y="6190301"/>
            <a:ext cx="842493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日本学生支援機構（</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JASSO</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）「学生生活調査結果」（令和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テーブル&#10;&#10;自動的に生成された説明">
            <a:extLst>
              <a:ext uri="{FF2B5EF4-FFF2-40B4-BE49-F238E27FC236}">
                <a16:creationId xmlns:a16="http://schemas.microsoft.com/office/drawing/2014/main" id="{2B7F91FE-82D4-1C05-5BF2-1A7069BE9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59" y="1046782"/>
            <a:ext cx="4320480" cy="4861440"/>
          </a:xfrm>
          <a:prstGeom prst="rect">
            <a:avLst/>
          </a:prstGeom>
        </p:spPr>
      </p:pic>
    </p:spTree>
    <p:extLst>
      <p:ext uri="{BB962C8B-B14F-4D97-AF65-F5344CB8AC3E}">
        <p14:creationId xmlns:p14="http://schemas.microsoft.com/office/powerpoint/2010/main" val="2953262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ED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持ち家と賃貸の違い</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604608" y="30657"/>
            <a:ext cx="1504800" cy="276999"/>
          </a:xfrm>
          <a:prstGeom prst="rect">
            <a:avLst/>
          </a:prstGeom>
          <a:solidFill>
            <a:schemeClr val="bg1"/>
          </a:solidFill>
          <a:ln w="12700" cmpd="sng">
            <a:noFill/>
            <a:prstDash val="solid"/>
          </a:ln>
        </p:spPr>
        <p:txBody>
          <a:bodyPr wrap="square" rtlCol="0" anchor="ctr">
            <a:spAutoFit/>
          </a:bodyPr>
          <a:lstStyle/>
          <a:p>
            <a:pPr algn="ct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 住まい</a:t>
            </a:r>
            <a:endParaRPr kumimoji="1"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グラフィカル ユーザー インターフェイス が含まれている画像&#10;&#10;自動的に生成された説明">
            <a:extLst>
              <a:ext uri="{FF2B5EF4-FFF2-40B4-BE49-F238E27FC236}">
                <a16:creationId xmlns:a16="http://schemas.microsoft.com/office/drawing/2014/main" id="{4560460B-97AB-C896-93C5-4BA6FAC84F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01" y="1844824"/>
            <a:ext cx="8498962" cy="3168352"/>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ED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地域別の新築住宅価格</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23528" y="6496621"/>
            <a:ext cx="8496944"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住宅金融支援機構「フラット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利用者調査」（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white">
          <a:xfrm>
            <a:off x="7604608" y="30657"/>
            <a:ext cx="1504800" cy="276999"/>
          </a:xfrm>
          <a:prstGeom prst="rect">
            <a:avLst/>
          </a:prstGeom>
          <a:solidFill>
            <a:schemeClr val="bg1"/>
          </a:solidFill>
          <a:ln w="12700" cmpd="sng">
            <a:noFill/>
            <a:prstDash val="solid"/>
          </a:ln>
        </p:spPr>
        <p:txBody>
          <a:bodyPr wrap="square" rtlCol="0" anchor="ctr">
            <a:spAutoFit/>
          </a:bodyPr>
          <a:lstStyle/>
          <a:p>
            <a:pPr algn="ct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 住まい</a:t>
            </a:r>
            <a:endParaRPr kumimoji="1"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descr="マップ&#10;&#10;AI 生成コンテンツは誤りを含む可能性があります。">
            <a:extLst>
              <a:ext uri="{FF2B5EF4-FFF2-40B4-BE49-F238E27FC236}">
                <a16:creationId xmlns:a16="http://schemas.microsoft.com/office/drawing/2014/main" id="{4626A5F2-0A98-A0B3-8E26-E29AA2A21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88670">
            <a:off x="237908" y="494317"/>
            <a:ext cx="7128791" cy="5985451"/>
          </a:xfrm>
          <a:prstGeom prst="rect">
            <a:avLst/>
          </a:prstGeom>
        </p:spPr>
      </p:pic>
      <p:pic>
        <p:nvPicPr>
          <p:cNvPr id="24" name="図 23" descr="ロゴ&#10;&#10;AI 生成コンテンツは誤りを含む可能性があります。">
            <a:extLst>
              <a:ext uri="{FF2B5EF4-FFF2-40B4-BE49-F238E27FC236}">
                <a16:creationId xmlns:a16="http://schemas.microsoft.com/office/drawing/2014/main" id="{A125BE2B-E92A-F346-A0DD-4FC6DD177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949" y="2177316"/>
            <a:ext cx="2240345" cy="2305725"/>
          </a:xfrm>
          <a:prstGeom prst="rect">
            <a:avLst/>
          </a:prstGeom>
        </p:spPr>
      </p:pic>
      <p:pic>
        <p:nvPicPr>
          <p:cNvPr id="26" name="図 25" descr="テーブル&#10;&#10;AI 生成コンテンツは誤りを含む可能性があります。">
            <a:extLst>
              <a:ext uri="{FF2B5EF4-FFF2-40B4-BE49-F238E27FC236}">
                <a16:creationId xmlns:a16="http://schemas.microsoft.com/office/drawing/2014/main" id="{654430EE-C64D-0DC6-2317-45314B76C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5036089"/>
            <a:ext cx="3647877" cy="1450765"/>
          </a:xfrm>
          <a:prstGeom prst="rect">
            <a:avLst/>
          </a:prstGeom>
        </p:spPr>
      </p:pic>
      <p:pic>
        <p:nvPicPr>
          <p:cNvPr id="3" name="図 2" descr="テキスト&#10;&#10;AI 生成コンテンツは誤りを含む可能性があります。">
            <a:extLst>
              <a:ext uri="{FF2B5EF4-FFF2-40B4-BE49-F238E27FC236}">
                <a16:creationId xmlns:a16="http://schemas.microsoft.com/office/drawing/2014/main" id="{82E00D13-E057-07B4-9427-7FE4EFEA9C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1268760"/>
            <a:ext cx="2282229" cy="1296144"/>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764704"/>
          </a:xfrm>
          <a:prstGeom prst="rect">
            <a:avLst/>
          </a:prstGeom>
          <a:solidFill>
            <a:srgbClr val="ED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white">
          <a:xfrm>
            <a:off x="194237" y="180132"/>
            <a:ext cx="8770251" cy="523220"/>
          </a:xfrm>
          <a:prstGeom prst="rect">
            <a:avLst/>
          </a:prstGeom>
          <a:noFill/>
        </p:spPr>
        <p:txBody>
          <a:bodyPr wrap="square" rtlCol="0">
            <a:spAutoFit/>
          </a:bodyPr>
          <a:lstStyle/>
          <a:p>
            <a:r>
              <a:rPr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住宅ローンの</a:t>
            </a:r>
            <a:r>
              <a:rPr lang="en-US" altLang="ja-JP"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頭金</a:t>
            </a:r>
            <a:r>
              <a:rPr lang="en-US" altLang="ja-JP"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の違いによる</a:t>
            </a:r>
            <a:r>
              <a:rPr kumimoji="1" lang="ja-JP" altLang="en-US" sz="2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支払</a:t>
            </a:r>
            <a:r>
              <a:rPr kumimoji="1" lang="ja-JP" altLang="en-US" sz="2700" b="1"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総額の比較</a:t>
            </a:r>
            <a:endParaRPr kumimoji="1" lang="en-US" altLang="ja-JP" sz="2700" spc="-11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bwMode="white">
          <a:xfrm>
            <a:off x="7604608" y="30657"/>
            <a:ext cx="1504800" cy="276999"/>
          </a:xfrm>
          <a:prstGeom prst="rect">
            <a:avLst/>
          </a:prstGeom>
          <a:solidFill>
            <a:schemeClr val="bg1"/>
          </a:solidFill>
          <a:ln w="12700" cmpd="sng">
            <a:noFill/>
            <a:prstDash val="solid"/>
          </a:ln>
        </p:spPr>
        <p:txBody>
          <a:bodyPr wrap="square" rtlCol="0" anchor="ctr">
            <a:spAutoFit/>
          </a:bodyPr>
          <a:lstStyle/>
          <a:p>
            <a:pPr algn="ct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rPr>
              <a:t> 住まい</a:t>
            </a:r>
            <a:endParaRPr kumimoji="1" lang="ja-JP" altLang="en-US" sz="1200" b="1" dirty="0">
              <a:solidFill>
                <a:srgbClr val="ED798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39552" y="5445224"/>
            <a:ext cx="7443104"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支払総額：頭金と返済金額の合計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テーブル&#10;&#10;自動的に生成された説明">
            <a:extLst>
              <a:ext uri="{FF2B5EF4-FFF2-40B4-BE49-F238E27FC236}">
                <a16:creationId xmlns:a16="http://schemas.microsoft.com/office/drawing/2014/main" id="{16330326-ADD4-55B1-22B9-0EB620B7D81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61471" y="1628800"/>
            <a:ext cx="8421056" cy="3456384"/>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84775-073D-383F-E7E1-18DF9F129B75}"/>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A9C37BD1-A82C-49A3-94E5-ED08AA39CF95}"/>
              </a:ext>
            </a:extLst>
          </p:cNvPr>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6A9B2E18-CE2C-44E7-5C9D-B4A2B1572EF8}"/>
              </a:ext>
            </a:extLst>
          </p:cNvPr>
          <p:cNvSpPr txBox="1"/>
          <p:nvPr/>
        </p:nvSpPr>
        <p:spPr bwMode="white">
          <a:xfrm>
            <a:off x="395536" y="92532"/>
            <a:ext cx="8352927" cy="584775"/>
          </a:xfrm>
          <a:prstGeom prst="rect">
            <a:avLst/>
          </a:prstGeom>
          <a:noFill/>
        </p:spPr>
        <p:txBody>
          <a:bodyPr wrap="square" rtlCol="0" anchor="ctr" anchorCtr="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重要だと考えるライフイベントは？</a:t>
            </a:r>
            <a:endParaRPr kumimoji="1" lang="en-US" altLang="ja-JP"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D9E93281-0BA8-0E6B-7C93-58EF671047DE}"/>
              </a:ext>
            </a:extLst>
          </p:cNvPr>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A7A1D293-F36D-8407-3D63-C9DFFF1F9D7B}"/>
              </a:ext>
            </a:extLst>
          </p:cNvPr>
          <p:cNvSpPr txBox="1"/>
          <p:nvPr/>
        </p:nvSpPr>
        <p:spPr>
          <a:xfrm>
            <a:off x="323528" y="5894428"/>
            <a:ext cx="8604907"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＊生命保険文化センター「生活保障に関する調査」（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グラフィカル ユーザー インターフェイス が含まれている画像&#10;&#10;AI 生成コンテンツは誤りを含む可能性があります。">
            <a:extLst>
              <a:ext uri="{FF2B5EF4-FFF2-40B4-BE49-F238E27FC236}">
                <a16:creationId xmlns:a16="http://schemas.microsoft.com/office/drawing/2014/main" id="{89051AA4-76E5-408A-079E-8F4AF97C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492" y="1736812"/>
            <a:ext cx="8129013" cy="3384376"/>
          </a:xfrm>
          <a:prstGeom prst="rect">
            <a:avLst/>
          </a:prstGeom>
        </p:spPr>
      </p:pic>
    </p:spTree>
    <p:extLst>
      <p:ext uri="{BB962C8B-B14F-4D97-AF65-F5344CB8AC3E}">
        <p14:creationId xmlns:p14="http://schemas.microsoft.com/office/powerpoint/2010/main" val="367599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7" y="92290"/>
            <a:ext cx="6696744" cy="584775"/>
          </a:xfrm>
          <a:prstGeom prst="rect">
            <a:avLst/>
          </a:prstGeom>
          <a:noFill/>
        </p:spPr>
        <p:txBody>
          <a:bodyPr wrap="square" rtlCol="0">
            <a:spAutoFit/>
          </a:bodyPr>
          <a:lstStyle/>
          <a:p>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ヵ月の平均支出の比較</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09848" y="5805264"/>
            <a:ext cx="8194600" cy="583301"/>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 若年夫婦は、世帯主が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歳以下の二人以上の世帯のうち勤労者世帯。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 高齢夫婦は、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歳以上の夫婦のみの無職世帯。</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descr="グラフィカル ユーザー インターフェイス&#10;&#10;AI 生成コンテンツは誤りを含む可能性があります。">
            <a:extLst>
              <a:ext uri="{FF2B5EF4-FFF2-40B4-BE49-F238E27FC236}">
                <a16:creationId xmlns:a16="http://schemas.microsoft.com/office/drawing/2014/main" id="{5EC5FCBD-BD88-3023-8A16-0AFC2E4BCDE7}"/>
              </a:ext>
            </a:extLst>
          </p:cNvPr>
          <p:cNvPicPr>
            <a:picLocks noChangeAspect="1"/>
          </p:cNvPicPr>
          <p:nvPr/>
        </p:nvPicPr>
        <p:blipFill>
          <a:blip r:embed="rId2">
            <a:extLst>
              <a:ext uri="{28A0092B-C50C-407E-A947-70E740481C1C}">
                <a14:useLocalDpi xmlns:a14="http://schemas.microsoft.com/office/drawing/2010/main" val="0"/>
              </a:ext>
            </a:extLst>
          </a:blip>
          <a:srcRect t="47776"/>
          <a:stretch>
            <a:fillRect/>
          </a:stretch>
        </p:blipFill>
        <p:spPr>
          <a:xfrm>
            <a:off x="242068" y="3429000"/>
            <a:ext cx="8659864" cy="1231937"/>
          </a:xfrm>
          <a:prstGeom prst="rect">
            <a:avLst/>
          </a:prstGeom>
        </p:spPr>
      </p:pic>
      <p:pic>
        <p:nvPicPr>
          <p:cNvPr id="4" name="図 3" descr="グラフィカル ユーザー インターフェイス&#10;&#10;AI 生成コンテンツは誤りを含む可能性があります。">
            <a:extLst>
              <a:ext uri="{FF2B5EF4-FFF2-40B4-BE49-F238E27FC236}">
                <a16:creationId xmlns:a16="http://schemas.microsoft.com/office/drawing/2014/main" id="{1A41BB68-90E0-4AC6-DB78-A2BED3BDA217}"/>
              </a:ext>
            </a:extLst>
          </p:cNvPr>
          <p:cNvPicPr>
            <a:picLocks noChangeAspect="1"/>
          </p:cNvPicPr>
          <p:nvPr/>
        </p:nvPicPr>
        <p:blipFill>
          <a:blip r:embed="rId2">
            <a:extLst>
              <a:ext uri="{28A0092B-C50C-407E-A947-70E740481C1C}">
                <a14:useLocalDpi xmlns:a14="http://schemas.microsoft.com/office/drawing/2010/main" val="0"/>
              </a:ext>
            </a:extLst>
          </a:blip>
          <a:srcRect b="47776"/>
          <a:stretch>
            <a:fillRect/>
          </a:stretch>
        </p:blipFill>
        <p:spPr>
          <a:xfrm>
            <a:off x="242067" y="1668704"/>
            <a:ext cx="8659864" cy="1231937"/>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生涯収入と生涯支出</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7544" y="5614451"/>
            <a:ext cx="8208912" cy="76687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①収入は可処分所得、支出は消費支出のデータから試算。　②</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歳は全国勤労者世帯の世帯主年齢階級別</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世帯あたりの家計収支。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79</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歳は高齢夫婦無職世帯の家計収支。　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歳以上は高齢単身世帯の家計収支。　</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⑤</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歳以降は同い年の夫婦が、平均寿命である夫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歳まで生存として試算。</a:t>
            </a:r>
          </a:p>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＊総務省「家計調査年報（家計収支編）」（</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202</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図形グループ 7"/>
          <p:cNvGrpSpPr/>
          <p:nvPr/>
        </p:nvGrpSpPr>
        <p:grpSpPr>
          <a:xfrm>
            <a:off x="428819" y="1013827"/>
            <a:ext cx="8319645" cy="830997"/>
            <a:chOff x="428819" y="1013827"/>
            <a:chExt cx="8319645" cy="830997"/>
          </a:xfrm>
        </p:grpSpPr>
        <p:sp>
          <p:nvSpPr>
            <p:cNvPr id="5" name="テキスト ボックス 4"/>
            <p:cNvSpPr txBox="1"/>
            <p:nvPr/>
          </p:nvSpPr>
          <p:spPr>
            <a:xfrm>
              <a:off x="648424" y="1013827"/>
              <a:ext cx="8100040" cy="830997"/>
            </a:xfrm>
            <a:prstGeom prst="rect">
              <a:avLst/>
            </a:prstGeom>
            <a:noFill/>
          </p:spPr>
          <p:txBody>
            <a:bodyPr wrap="square" rtlCol="0">
              <a:spAutoFit/>
            </a:bodyPr>
            <a:lstStyle/>
            <a:p>
              <a:pPr algn="ct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定年退職後の収入の不足分を補うために、現役のときから老後の費用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を準備しておく必要がある。</a:t>
              </a:r>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28819" y="1148699"/>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4" name="テキスト ボックス 13"/>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グラフィカル ユーザー インターフェイス, アプリケーション&#10;&#10;AI 生成コンテンツは誤りを含む可能性があります。">
            <a:extLst>
              <a:ext uri="{FF2B5EF4-FFF2-40B4-BE49-F238E27FC236}">
                <a16:creationId xmlns:a16="http://schemas.microsoft.com/office/drawing/2014/main" id="{CB9A671C-E6D2-C9ED-6CD8-AC4C4D0EA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01" y="2420888"/>
            <a:ext cx="8554997" cy="2485423"/>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019047" y="4149080"/>
            <a:ext cx="7105903" cy="1015663"/>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「平均寿命」：０歳児が平均して何歳まで生きるかを示したもの</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「健康寿命」：健康上の問題で日常生活が制限されることなく</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生活できる期間</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平均寿命と健康寿命</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09848" y="6122283"/>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＊厚生労働省「健康寿命の令和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年値について」（令和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グラフィカル ユーザー インターフェイス, アプリケーション, Web サイト&#10;&#10;自動的に生成された説明">
            <a:extLst>
              <a:ext uri="{FF2B5EF4-FFF2-40B4-BE49-F238E27FC236}">
                <a16:creationId xmlns:a16="http://schemas.microsoft.com/office/drawing/2014/main" id="{ADAD405D-44A2-DFEE-AF91-A6A570E81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92" y="1685157"/>
            <a:ext cx="7840612" cy="2185285"/>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bwMode="white">
          <a:xfrm>
            <a:off x="107504"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介護や支援が必要な人はどれくらい？</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395536" y="6256362"/>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＊厚生労働省「介護給付費等実態統計月報」（</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月審査分）、総務省「人口推計」（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月確定値）をもとに生命保険文化センターが作成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BD48F1EC-671B-1347-194E-F52837BBE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25" y="1124744"/>
            <a:ext cx="6228547" cy="5016325"/>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 y="0"/>
            <a:ext cx="9144000" cy="764704"/>
          </a:xfrm>
          <a:prstGeom prst="rect">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a:off x="7548892"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rPr>
              <a:t> 高齢期</a:t>
            </a:r>
            <a:endParaRPr kumimoji="1" lang="ja-JP" altLang="en-US" sz="1200" b="1" dirty="0">
              <a:solidFill>
                <a:srgbClr val="6699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介護に要した費用と介護期間</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09848" y="6021288"/>
            <a:ext cx="8194600"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①公的介護サービスの自己負担費用含む。②「支払った費用はない」を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円として平均を算出。</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＊生命保険文化センター「生命保険に関する全国実態調査［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人以上世帯］」（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white">
          <a:xfrm>
            <a:off x="1043608" y="1100736"/>
            <a:ext cx="3077319" cy="400110"/>
          </a:xfrm>
          <a:prstGeom prst="rect">
            <a:avLst/>
          </a:prstGeom>
          <a:noFill/>
        </p:spPr>
        <p:txBody>
          <a:bodyPr wrap="square" rtlCol="0">
            <a:spAutoFit/>
          </a:bodyP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介護に要した費用</a:t>
            </a:r>
            <a:endParaRPr kumimoji="1" lang="en-US" altLang="ja-JP" sz="20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bwMode="white">
          <a:xfrm>
            <a:off x="4644008" y="1125825"/>
            <a:ext cx="2815184" cy="400110"/>
          </a:xfrm>
          <a:prstGeom prst="rect">
            <a:avLst/>
          </a:prstGeom>
          <a:noFill/>
        </p:spPr>
        <p:txBody>
          <a:bodyPr wrap="square" rtlCol="0">
            <a:spAutoFit/>
          </a:bodyP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介護期間</a:t>
            </a:r>
            <a:endParaRPr lang="en-US" altLang="ja-JP" sz="20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グラフ, 円グラフ&#10;&#10;自動的に生成された説明">
            <a:extLst>
              <a:ext uri="{FF2B5EF4-FFF2-40B4-BE49-F238E27FC236}">
                <a16:creationId xmlns:a16="http://schemas.microsoft.com/office/drawing/2014/main" id="{9610DEA3-D82E-8F5A-6CDC-6149FBA94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596328"/>
            <a:ext cx="3101149" cy="3874864"/>
          </a:xfrm>
          <a:prstGeom prst="rect">
            <a:avLst/>
          </a:prstGeom>
        </p:spPr>
      </p:pic>
      <p:pic>
        <p:nvPicPr>
          <p:cNvPr id="4" name="図 3" descr="グラフ, 円グラフ&#10;&#10;自動的に生成された説明">
            <a:extLst>
              <a:ext uri="{FF2B5EF4-FFF2-40B4-BE49-F238E27FC236}">
                <a16:creationId xmlns:a16="http://schemas.microsoft.com/office/drawing/2014/main" id="{61618836-96AD-FBA0-6E55-91123FE94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255" y="1500846"/>
            <a:ext cx="2873146" cy="3437737"/>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23529" y="107921"/>
            <a:ext cx="6981758"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リスク管理の考え方</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485832" y="1111645"/>
            <a:ext cx="8190624" cy="707886"/>
            <a:chOff x="485832" y="1111645"/>
            <a:chExt cx="8190624" cy="707886"/>
          </a:xfrm>
        </p:grpSpPr>
        <p:sp>
          <p:nvSpPr>
            <p:cNvPr id="5" name="テキスト ボックス 4"/>
            <p:cNvSpPr txBox="1"/>
            <p:nvPr/>
          </p:nvSpPr>
          <p:spPr>
            <a:xfrm>
              <a:off x="827583" y="1111645"/>
              <a:ext cx="7848873"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経済的損失や不利益を受ける可能性</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を認識し、その損失</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の程度を把握して対処方法を考えておくことを「リスク管理」という。</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85832" y="112925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5" name="テキスト ボックス 14"/>
          <p:cNvSpPr txBox="1"/>
          <p:nvPr/>
        </p:nvSpPr>
        <p:spPr bwMode="white">
          <a:xfrm>
            <a:off x="7596336"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リスク</a:t>
            </a:r>
            <a:endParaRPr kumimoji="1"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9702CDE6-251D-49CC-A36F-F250D8DF8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832" y="2420888"/>
            <a:ext cx="8148860" cy="2504108"/>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0"/>
            <a:ext cx="9144000" cy="764704"/>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7596336"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 リスク</a:t>
            </a:r>
            <a:endParaRPr kumimoji="1" lang="ja-JP" altLang="en-US" sz="12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bwMode="white">
          <a:xfrm>
            <a:off x="251520"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つの保障</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09868" y="836712"/>
            <a:ext cx="8526628" cy="800219"/>
            <a:chOff x="509868" y="836712"/>
            <a:chExt cx="8526628" cy="800219"/>
          </a:xfrm>
        </p:grpSpPr>
        <p:sp>
          <p:nvSpPr>
            <p:cNvPr id="5" name="テキスト ボックス 4"/>
            <p:cNvSpPr txBox="1"/>
            <p:nvPr/>
          </p:nvSpPr>
          <p:spPr>
            <a:xfrm>
              <a:off x="810784" y="836712"/>
              <a:ext cx="8225712" cy="800219"/>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リスクに備える手段として、「公的保障」「企業保障」「私的保障」</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つがある。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509868" y="836712"/>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9" name="テキスト ボックス 8"/>
          <p:cNvSpPr txBox="1"/>
          <p:nvPr/>
        </p:nvSpPr>
        <p:spPr>
          <a:xfrm>
            <a:off x="5436096" y="1586565"/>
            <a:ext cx="3528391"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自営業や専業主婦（夫）などには企業保障がありません。</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ダイアグラム が含まれている画像&#10;&#10;自動的に生成された説明">
            <a:extLst>
              <a:ext uri="{FF2B5EF4-FFF2-40B4-BE49-F238E27FC236}">
                <a16:creationId xmlns:a16="http://schemas.microsoft.com/office/drawing/2014/main" id="{8F1D02DD-A18F-043D-B958-EDD87C4F6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57" y="1864227"/>
            <a:ext cx="8349084" cy="4842213"/>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 y="0"/>
            <a:ext cx="9144000" cy="764704"/>
          </a:xfrm>
          <a:prstGeom prst="rect">
            <a:avLst/>
          </a:prstGeom>
          <a:solidFill>
            <a:srgbClr val="E2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251521" y="107921"/>
            <a:ext cx="668831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公的医療保険</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7544" y="5294254"/>
            <a:ext cx="7171116" cy="414024"/>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現役並み所得者は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割負担。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人暮らしで年収が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383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万円以上、</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人世帯で年収が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万円以上が目安。</a:t>
            </a:r>
          </a:p>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上記</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の現役並み所得者を除く、一定以上所得のある人は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割負担。</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グループ化 7">
            <a:extLst>
              <a:ext uri="{FF2B5EF4-FFF2-40B4-BE49-F238E27FC236}">
                <a16:creationId xmlns:a16="http://schemas.microsoft.com/office/drawing/2014/main" id="{356A332F-1F2C-499A-9EDF-CB931A01F41A}"/>
              </a:ext>
            </a:extLst>
          </p:cNvPr>
          <p:cNvGrpSpPr/>
          <p:nvPr/>
        </p:nvGrpSpPr>
        <p:grpSpPr>
          <a:xfrm>
            <a:off x="467544" y="1049010"/>
            <a:ext cx="8383653" cy="1727275"/>
            <a:chOff x="467544" y="1049010"/>
            <a:chExt cx="8383653" cy="1727275"/>
          </a:xfrm>
        </p:grpSpPr>
        <p:sp>
          <p:nvSpPr>
            <p:cNvPr id="7" name="テキスト ボックス 6"/>
            <p:cNvSpPr txBox="1"/>
            <p:nvPr/>
          </p:nvSpPr>
          <p:spPr>
            <a:xfrm>
              <a:off x="642285" y="1052736"/>
              <a:ext cx="8208912" cy="1723549"/>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医療機関で病気やケガの治療を受ける場合、健康保険証を提示すると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医療費の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割が自己負担となり、残りの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割は、公的医療保険に</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よって支払われる。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子どもの医療費は市区町村ごとに「小学校卒業まで」「中学校卒業まで」など、自己負担分を全額補助している場合もある。</a:t>
              </a:r>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67544" y="104901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467544" y="206084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4" name="テキスト ボックス 13"/>
          <p:cNvSpPr txBox="1"/>
          <p:nvPr/>
        </p:nvSpPr>
        <p:spPr>
          <a:xfrm>
            <a:off x="611560" y="2996952"/>
            <a:ext cx="7848872" cy="400110"/>
          </a:xfrm>
          <a:prstGeom prst="rect">
            <a:avLst/>
          </a:prstGeom>
          <a:noFill/>
        </p:spPr>
        <p:txBody>
          <a:bodyPr wrap="square" rtlCol="0">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年齢による自己負担の割合</a:t>
            </a:r>
            <a:endParaRPr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bwMode="white">
          <a:xfrm>
            <a:off x="7580065"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 公的保障</a:t>
            </a:r>
            <a:endParaRPr kumimoji="1"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グラフ&#10;&#10;低い精度で自動的に生成された説明">
            <a:extLst>
              <a:ext uri="{FF2B5EF4-FFF2-40B4-BE49-F238E27FC236}">
                <a16:creationId xmlns:a16="http://schemas.microsoft.com/office/drawing/2014/main" id="{EBC4ECFE-F15E-43CD-A258-29C9824A2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684" y="3397062"/>
            <a:ext cx="8584985" cy="1329260"/>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 y="0"/>
            <a:ext cx="9144000" cy="764704"/>
          </a:xfrm>
          <a:prstGeom prst="rect">
            <a:avLst/>
          </a:prstGeom>
          <a:solidFill>
            <a:srgbClr val="E2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251520"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公的年金保険のしくみ</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43146" y="1106592"/>
            <a:ext cx="8749333" cy="1262032"/>
            <a:chOff x="571691" y="949802"/>
            <a:chExt cx="8204095" cy="1262032"/>
          </a:xfrm>
        </p:grpSpPr>
        <p:sp>
          <p:nvSpPr>
            <p:cNvPr id="5" name="テキスト ボックス 4"/>
            <p:cNvSpPr txBox="1"/>
            <p:nvPr/>
          </p:nvSpPr>
          <p:spPr>
            <a:xfrm>
              <a:off x="755576" y="980728"/>
              <a:ext cx="8020210" cy="1231106"/>
            </a:xfrm>
            <a:prstGeom prst="rect">
              <a:avLst/>
            </a:prstGeom>
            <a:noFill/>
          </p:spPr>
          <p:txBody>
            <a:bodyPr wrap="square" rtlCol="0">
              <a:spAutoFit/>
            </a:bodyPr>
            <a:lstStyle/>
            <a:p>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歳まで自営業者や学生などは国民年金に加入。</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会社員や公務員は、厚生年金に加入して、そのことで同時に国民年金にも加入。</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71691" y="949802"/>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2" name="テキスト ボックス 11"/>
            <p:cNvSpPr txBox="1"/>
            <p:nvPr/>
          </p:nvSpPr>
          <p:spPr>
            <a:xfrm>
              <a:off x="580835" y="139448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2" name="テキスト ボックス 1">
            <a:extLst>
              <a:ext uri="{FF2B5EF4-FFF2-40B4-BE49-F238E27FC236}">
                <a16:creationId xmlns:a16="http://schemas.microsoft.com/office/drawing/2014/main" id="{D29519FD-5790-CAB2-E52E-810E2FDD72A4}"/>
              </a:ext>
            </a:extLst>
          </p:cNvPr>
          <p:cNvSpPr txBox="1"/>
          <p:nvPr/>
        </p:nvSpPr>
        <p:spPr bwMode="white">
          <a:xfrm>
            <a:off x="7580065"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 公的保障</a:t>
            </a:r>
            <a:endParaRPr kumimoji="1"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グラフィカル ユーザー インターフェイス, アプリケーション&#10;&#10;AI 生成コンテンツは誤りを含む可能性があります。">
            <a:extLst>
              <a:ext uri="{FF2B5EF4-FFF2-40B4-BE49-F238E27FC236}">
                <a16:creationId xmlns:a16="http://schemas.microsoft.com/office/drawing/2014/main" id="{1E8B63DE-DBEA-4897-3752-099744137E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09" y="2396543"/>
            <a:ext cx="8768979" cy="3348483"/>
          </a:xfrm>
          <a:prstGeom prst="rect">
            <a:avLst/>
          </a:prstGeom>
        </p:spPr>
      </p:pic>
    </p:spTree>
    <p:extLst>
      <p:ext uri="{BB962C8B-B14F-4D97-AF65-F5344CB8AC3E}">
        <p14:creationId xmlns:p14="http://schemas.microsoft.com/office/powerpoint/2010/main" val="1749735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rgbClr val="E25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251520"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公的年金保険の給付</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80835" y="971140"/>
            <a:ext cx="7914741" cy="421892"/>
            <a:chOff x="580835" y="971140"/>
            <a:chExt cx="7914741" cy="421892"/>
          </a:xfrm>
        </p:grpSpPr>
        <p:sp>
          <p:nvSpPr>
            <p:cNvPr id="5" name="テキスト ボックス 4"/>
            <p:cNvSpPr txBox="1"/>
            <p:nvPr/>
          </p:nvSpPr>
          <p:spPr>
            <a:xfrm>
              <a:off x="755576" y="992922"/>
              <a:ext cx="7740000" cy="400110"/>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「老齢年金」「障害年金」「遺族年金」の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err="1">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給付がある。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580835" y="97114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5" name="テキスト ボックス 14"/>
          <p:cNvSpPr txBox="1"/>
          <p:nvPr/>
        </p:nvSpPr>
        <p:spPr>
          <a:xfrm>
            <a:off x="323528" y="5742704"/>
            <a:ext cx="6681514"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老齢年金を受け取るためには、最低</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年以上の加入が必要。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575F5559-ACDE-E866-40EE-9D16444C90B7}"/>
              </a:ext>
            </a:extLst>
          </p:cNvPr>
          <p:cNvSpPr txBox="1"/>
          <p:nvPr/>
        </p:nvSpPr>
        <p:spPr bwMode="white">
          <a:xfrm>
            <a:off x="7580065"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rPr>
              <a:t> 公的保障</a:t>
            </a:r>
            <a:endParaRPr kumimoji="1" lang="ja-JP" altLang="en-US" sz="1200" b="1" dirty="0">
              <a:solidFill>
                <a:srgbClr val="E25D8A"/>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descr="テキスト&#10;&#10;AI 生成コンテンツは誤りを含む可能性があります。">
            <a:extLst>
              <a:ext uri="{FF2B5EF4-FFF2-40B4-BE49-F238E27FC236}">
                <a16:creationId xmlns:a16="http://schemas.microsoft.com/office/drawing/2014/main" id="{98023CDA-DC10-9A89-7592-500593BA8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75246"/>
            <a:ext cx="8627700" cy="3767458"/>
          </a:xfrm>
          <a:prstGeom prst="rect">
            <a:avLst/>
          </a:prstGeom>
        </p:spPr>
      </p:pic>
    </p:spTree>
    <p:extLst>
      <p:ext uri="{BB962C8B-B14F-4D97-AF65-F5344CB8AC3E}">
        <p14:creationId xmlns:p14="http://schemas.microsoft.com/office/powerpoint/2010/main" val="2698715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人生の</a:t>
            </a:r>
            <a:r>
              <a:rPr kumimoji="1" lang="en-US" altLang="ja-JP"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大費用</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2" name="グループ化 11">
            <a:extLst>
              <a:ext uri="{FF2B5EF4-FFF2-40B4-BE49-F238E27FC236}">
                <a16:creationId xmlns:a16="http://schemas.microsoft.com/office/drawing/2014/main" id="{034C7F32-8EE9-4C1A-98BA-4E0945DB4CA3}"/>
              </a:ext>
            </a:extLst>
          </p:cNvPr>
          <p:cNvGrpSpPr/>
          <p:nvPr/>
        </p:nvGrpSpPr>
        <p:grpSpPr>
          <a:xfrm>
            <a:off x="611560" y="3512138"/>
            <a:ext cx="7865672" cy="1440160"/>
            <a:chOff x="611560" y="3512138"/>
            <a:chExt cx="7865672" cy="1440160"/>
          </a:xfrm>
        </p:grpSpPr>
        <p:sp>
          <p:nvSpPr>
            <p:cNvPr id="24" name="角丸四角形 23"/>
            <p:cNvSpPr/>
            <p:nvPr/>
          </p:nvSpPr>
          <p:spPr bwMode="gray">
            <a:xfrm>
              <a:off x="700368" y="3512138"/>
              <a:ext cx="7776864" cy="1440160"/>
            </a:xfrm>
            <a:prstGeom prst="roundRect">
              <a:avLst/>
            </a:prstGeom>
            <a:solidFill>
              <a:srgbClr val="F6F3EB"/>
            </a:solidFill>
            <a:ln>
              <a:solidFill>
                <a:srgbClr val="907B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2932616" y="4448242"/>
              <a:ext cx="2160240" cy="275204"/>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（土地付注文住宅の場合</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bwMode="gray">
            <a:xfrm>
              <a:off x="611560" y="3728162"/>
              <a:ext cx="1944216" cy="576064"/>
            </a:xfrm>
            <a:prstGeom prst="roundRect">
              <a:avLst>
                <a:gd name="adj" fmla="val 22046"/>
              </a:avLst>
            </a:prstGeom>
            <a:solidFill>
              <a:srgbClr val="907B5B"/>
            </a:solidFill>
            <a:ln>
              <a:solidFill>
                <a:srgbClr val="907B5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テキスト ボックス 26"/>
            <p:cNvSpPr txBox="1"/>
            <p:nvPr/>
          </p:nvSpPr>
          <p:spPr>
            <a:xfrm>
              <a:off x="2631228" y="3804806"/>
              <a:ext cx="3020259" cy="701923"/>
            </a:xfrm>
            <a:prstGeom prst="rect">
              <a:avLst/>
            </a:prstGeom>
            <a:noFill/>
          </p:spPr>
          <p:txBody>
            <a:bodyPr wrap="square" rtlCol="0">
              <a:spAutoFit/>
            </a:bodyPr>
            <a:lstStyle/>
            <a:p>
              <a:pPr>
                <a:lnSpc>
                  <a:spcPct val="110000"/>
                </a:lnSpc>
              </a:pP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5,007</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9" name="テキスト ボックス 28"/>
            <p:cNvSpPr txBox="1"/>
            <p:nvPr/>
          </p:nvSpPr>
          <p:spPr>
            <a:xfrm>
              <a:off x="2932616" y="3579790"/>
              <a:ext cx="1008112"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目安の金額</a:t>
              </a:r>
            </a:p>
          </p:txBody>
        </p:sp>
        <p:sp>
          <p:nvSpPr>
            <p:cNvPr id="30" name="テキスト ボックス 29"/>
            <p:cNvSpPr txBox="1"/>
            <p:nvPr/>
          </p:nvSpPr>
          <p:spPr bwMode="white">
            <a:xfrm>
              <a:off x="988400" y="3789523"/>
              <a:ext cx="1440160" cy="492443"/>
            </a:xfrm>
            <a:prstGeom prst="rect">
              <a:avLst/>
            </a:prstGeom>
            <a:noFill/>
          </p:spPr>
          <p:txBody>
            <a:bodyPr wrap="square" rtlCol="0">
              <a:spAutoFit/>
            </a:bodyPr>
            <a:lstStyle/>
            <a:p>
              <a:pPr>
                <a:lnSpc>
                  <a:spcPct val="110000"/>
                </a:lnSpc>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住宅費用</a:t>
              </a:r>
            </a:p>
          </p:txBody>
        </p:sp>
        <p:pic>
          <p:nvPicPr>
            <p:cNvPr id="31" name="図 30"/>
            <p:cNvPicPr>
              <a:picLocks noChangeAspect="1"/>
            </p:cNvPicPr>
            <p:nvPr/>
          </p:nvPicPr>
          <p:blipFill>
            <a:blip r:embed="rId2"/>
            <a:stretch>
              <a:fillRect/>
            </a:stretch>
          </p:blipFill>
          <p:spPr>
            <a:xfrm>
              <a:off x="5474864" y="3728162"/>
              <a:ext cx="2913560" cy="1193448"/>
            </a:xfrm>
            <a:prstGeom prst="rect">
              <a:avLst/>
            </a:prstGeom>
          </p:spPr>
        </p:pic>
      </p:grpSp>
      <p:grpSp>
        <p:nvGrpSpPr>
          <p:cNvPr id="6" name="グループ化 5">
            <a:extLst>
              <a:ext uri="{FF2B5EF4-FFF2-40B4-BE49-F238E27FC236}">
                <a16:creationId xmlns:a16="http://schemas.microsoft.com/office/drawing/2014/main" id="{6226E552-8E9B-2868-C4A5-C799981197CC}"/>
              </a:ext>
            </a:extLst>
          </p:cNvPr>
          <p:cNvGrpSpPr/>
          <p:nvPr/>
        </p:nvGrpSpPr>
        <p:grpSpPr>
          <a:xfrm>
            <a:off x="539552" y="2011100"/>
            <a:ext cx="7937680" cy="1440160"/>
            <a:chOff x="539552" y="2011100"/>
            <a:chExt cx="7937680" cy="1440160"/>
          </a:xfrm>
        </p:grpSpPr>
        <p:sp>
          <p:nvSpPr>
            <p:cNvPr id="3" name="角丸四角形 2"/>
            <p:cNvSpPr/>
            <p:nvPr/>
          </p:nvSpPr>
          <p:spPr bwMode="gray">
            <a:xfrm>
              <a:off x="700368" y="2011100"/>
              <a:ext cx="7776864" cy="1440160"/>
            </a:xfrm>
            <a:prstGeom prst="roundRect">
              <a:avLst/>
            </a:prstGeom>
            <a:solidFill>
              <a:srgbClr val="EBF4EF"/>
            </a:solidFill>
            <a:ln>
              <a:solidFill>
                <a:srgbClr val="4BA68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a:stretch>
              <a:fillRect/>
            </a:stretch>
          </p:blipFill>
          <p:spPr>
            <a:xfrm>
              <a:off x="5256256" y="2083108"/>
              <a:ext cx="2957235" cy="1368152"/>
            </a:xfrm>
            <a:prstGeom prst="rect">
              <a:avLst/>
            </a:prstGeom>
          </p:spPr>
        </p:pic>
        <p:sp>
          <p:nvSpPr>
            <p:cNvPr id="19" name="テキスト ボックス 18"/>
            <p:cNvSpPr txBox="1"/>
            <p:nvPr/>
          </p:nvSpPr>
          <p:spPr>
            <a:xfrm>
              <a:off x="571480" y="2972924"/>
              <a:ext cx="4860720" cy="478336"/>
            </a:xfrm>
            <a:prstGeom prst="rect">
              <a:avLst/>
            </a:prstGeom>
            <a:noFill/>
          </p:spPr>
          <p:txBody>
            <a:bodyPr wrap="square" rtlCol="0">
              <a:spAutoFit/>
            </a:bodyPr>
            <a:lstStyle/>
            <a:p>
              <a:pPr algn="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（幼稚園</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年間、小学校</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高校は公立、大学は私立文系に通った場合）</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注　授業料等を費用負担した場合</a:t>
              </a:r>
            </a:p>
          </p:txBody>
        </p:sp>
        <p:sp>
          <p:nvSpPr>
            <p:cNvPr id="21" name="テキスト ボックス 20"/>
            <p:cNvSpPr txBox="1"/>
            <p:nvPr/>
          </p:nvSpPr>
          <p:spPr>
            <a:xfrm>
              <a:off x="2195736" y="2295029"/>
              <a:ext cx="3124799" cy="701923"/>
            </a:xfrm>
            <a:prstGeom prst="rect">
              <a:avLst/>
            </a:prstGeom>
            <a:noFill/>
          </p:spPr>
          <p:txBody>
            <a:bodyPr wrap="square" rtlCol="0">
              <a:spAutoFit/>
            </a:bodyPr>
            <a:lstStyle/>
            <a:p>
              <a:pPr algn="r">
                <a:lnSpc>
                  <a:spcPct val="110000"/>
                </a:lnSpc>
              </a:pPr>
              <a:r>
                <a:rPr kumimoji="1" lang="ja-JP" altLang="en-US" sz="40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1,026</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23" name="テキスト ボックス 22"/>
            <p:cNvSpPr txBox="1"/>
            <p:nvPr/>
          </p:nvSpPr>
          <p:spPr>
            <a:xfrm>
              <a:off x="3004624" y="2078752"/>
              <a:ext cx="1008112"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目安の金額</a:t>
              </a:r>
            </a:p>
          </p:txBody>
        </p:sp>
        <p:sp>
          <p:nvSpPr>
            <p:cNvPr id="15" name="角丸四角形 14"/>
            <p:cNvSpPr/>
            <p:nvPr/>
          </p:nvSpPr>
          <p:spPr bwMode="gray">
            <a:xfrm>
              <a:off x="539552" y="2227124"/>
              <a:ext cx="1944216" cy="576064"/>
            </a:xfrm>
            <a:prstGeom prst="roundRect">
              <a:avLst>
                <a:gd name="adj" fmla="val 22046"/>
              </a:avLst>
            </a:prstGeom>
            <a:solidFill>
              <a:srgbClr val="4BA681"/>
            </a:solidFill>
            <a:ln>
              <a:solidFill>
                <a:srgbClr val="4BA68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p:cNvSpPr txBox="1"/>
            <p:nvPr/>
          </p:nvSpPr>
          <p:spPr bwMode="white">
            <a:xfrm>
              <a:off x="916392" y="2288485"/>
              <a:ext cx="1440160" cy="492443"/>
            </a:xfrm>
            <a:prstGeom prst="rect">
              <a:avLst/>
            </a:prstGeom>
            <a:noFill/>
          </p:spPr>
          <p:txBody>
            <a:bodyPr wrap="square" rtlCol="0">
              <a:spAutoFit/>
            </a:bodyPr>
            <a:lstStyle/>
            <a:p>
              <a:pPr>
                <a:lnSpc>
                  <a:spcPct val="110000"/>
                </a:lnSpc>
              </a:pP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教育費用</a:t>
              </a:r>
            </a:p>
          </p:txBody>
        </p:sp>
      </p:grpSp>
      <p:sp>
        <p:nvSpPr>
          <p:cNvPr id="5" name="テキスト ボックス 4"/>
          <p:cNvSpPr txBox="1"/>
          <p:nvPr/>
        </p:nvSpPr>
        <p:spPr>
          <a:xfrm>
            <a:off x="766152" y="1116560"/>
            <a:ext cx="7740000"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人生の中の特に大きな支出として「教育費用」「住宅費用」「老後費用」があり、人生の</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大費用と呼ばれている。</a:t>
            </a:r>
            <a:endParaRPr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589979" y="110555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44" name="テキスト ボックス 43"/>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a:extLst>
              <a:ext uri="{FF2B5EF4-FFF2-40B4-BE49-F238E27FC236}">
                <a16:creationId xmlns:a16="http://schemas.microsoft.com/office/drawing/2014/main" id="{BD95221D-915E-AE0C-97C4-4FA7847F665B}"/>
              </a:ext>
            </a:extLst>
          </p:cNvPr>
          <p:cNvGrpSpPr/>
          <p:nvPr/>
        </p:nvGrpSpPr>
        <p:grpSpPr>
          <a:xfrm>
            <a:off x="611560" y="5013176"/>
            <a:ext cx="7865672" cy="1440160"/>
            <a:chOff x="611560" y="5013176"/>
            <a:chExt cx="7865672" cy="1440160"/>
          </a:xfrm>
        </p:grpSpPr>
        <p:sp>
          <p:nvSpPr>
            <p:cNvPr id="33" name="角丸四角形 32"/>
            <p:cNvSpPr/>
            <p:nvPr/>
          </p:nvSpPr>
          <p:spPr bwMode="gray">
            <a:xfrm>
              <a:off x="700368" y="5013176"/>
              <a:ext cx="7776864" cy="1440160"/>
            </a:xfrm>
            <a:prstGeom prst="roundRect">
              <a:avLst/>
            </a:prstGeom>
            <a:solidFill>
              <a:srgbClr val="FCF2ED"/>
            </a:solidFill>
            <a:ln>
              <a:solidFill>
                <a:srgbClr val="E072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2860608" y="5949280"/>
              <a:ext cx="2304256"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〜87</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歳の支出の合計</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bwMode="gray">
            <a:xfrm>
              <a:off x="611560" y="5229200"/>
              <a:ext cx="1944216" cy="576064"/>
            </a:xfrm>
            <a:prstGeom prst="roundRect">
              <a:avLst>
                <a:gd name="adj" fmla="val 24251"/>
              </a:avLst>
            </a:prstGeom>
            <a:solidFill>
              <a:srgbClr val="E07264"/>
            </a:solidFill>
            <a:ln>
              <a:solidFill>
                <a:srgbClr val="E07264"/>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p:cNvSpPr txBox="1"/>
            <p:nvPr/>
          </p:nvSpPr>
          <p:spPr>
            <a:xfrm>
              <a:off x="2716591" y="5319365"/>
              <a:ext cx="2817633" cy="701923"/>
            </a:xfrm>
            <a:prstGeom prst="rect">
              <a:avLst/>
            </a:prstGeom>
            <a:noFill/>
          </p:spPr>
          <p:txBody>
            <a:bodyPr wrap="square" rtlCol="0">
              <a:spAutoFit/>
            </a:bodyPr>
            <a:lstStyle/>
            <a:p>
              <a:pPr>
                <a:lnSpc>
                  <a:spcPct val="110000"/>
                </a:lnSpc>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4000" b="1" dirty="0">
                  <a:latin typeface="Meiryo UI" panose="020B0604030504040204" pitchFamily="50" charset="-128"/>
                  <a:ea typeface="Meiryo UI" panose="020B0604030504040204" pitchFamily="50" charset="-128"/>
                  <a:cs typeface="Meiryo UI" panose="020B0604030504040204" pitchFamily="50" charset="-128"/>
                </a:rPr>
                <a:t>6,465</a:t>
              </a: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万円</a:t>
              </a:r>
            </a:p>
          </p:txBody>
        </p:sp>
        <p:sp>
          <p:nvSpPr>
            <p:cNvPr id="37" name="テキスト ボックス 36"/>
            <p:cNvSpPr txBox="1"/>
            <p:nvPr/>
          </p:nvSpPr>
          <p:spPr>
            <a:xfrm>
              <a:off x="2932616" y="5080828"/>
              <a:ext cx="1008112" cy="292388"/>
            </a:xfrm>
            <a:prstGeom prst="rect">
              <a:avLst/>
            </a:prstGeom>
            <a:noFill/>
          </p:spPr>
          <p:txBody>
            <a:bodyPr wrap="square" rtlCol="0">
              <a:spAutoFit/>
            </a:bodyPr>
            <a:lstStyle/>
            <a:p>
              <a:pPr>
                <a:lnSpc>
                  <a:spcPct val="110000"/>
                </a:lnSpc>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目安の金額</a:t>
              </a:r>
            </a:p>
          </p:txBody>
        </p:sp>
        <p:sp>
          <p:nvSpPr>
            <p:cNvPr id="38" name="テキスト ボックス 37"/>
            <p:cNvSpPr txBox="1"/>
            <p:nvPr/>
          </p:nvSpPr>
          <p:spPr bwMode="white">
            <a:xfrm>
              <a:off x="988400" y="5312821"/>
              <a:ext cx="1440160" cy="492443"/>
            </a:xfrm>
            <a:prstGeom prst="rect">
              <a:avLst/>
            </a:prstGeom>
            <a:noFill/>
          </p:spPr>
          <p:txBody>
            <a:bodyPr wrap="square" rtlCol="0">
              <a:spAutoFit/>
            </a:bodyPr>
            <a:lstStyle/>
            <a:p>
              <a:pPr>
                <a:lnSpc>
                  <a:spcPct val="110000"/>
                </a:lnSpc>
              </a:pP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老後</a:t>
              </a:r>
              <a:r>
                <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費用</a:t>
              </a:r>
            </a:p>
          </p:txBody>
        </p:sp>
        <p:pic>
          <p:nvPicPr>
            <p:cNvPr id="8" name="図 7" descr="食品, 記号, 部屋 が含まれている画像&#10;&#10;自動的に生成された説明">
              <a:extLst>
                <a:ext uri="{FF2B5EF4-FFF2-40B4-BE49-F238E27FC236}">
                  <a16:creationId xmlns:a16="http://schemas.microsoft.com/office/drawing/2014/main" id="{DAFABF7A-3C4B-438F-934B-397EABCAF6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4225" y="5128910"/>
              <a:ext cx="2711477" cy="1202670"/>
            </a:xfrm>
            <a:prstGeom prst="rect">
              <a:avLst/>
            </a:prstGeom>
          </p:spPr>
        </p:pic>
      </p:grpSp>
      <p:sp>
        <p:nvSpPr>
          <p:cNvPr id="2" name="正方形/長方形 1"/>
          <p:cNvSpPr/>
          <p:nvPr/>
        </p:nvSpPr>
        <p:spPr bwMode="white">
          <a:xfrm>
            <a:off x="463468" y="2155116"/>
            <a:ext cx="216024" cy="417646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7939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8800" y="1156682"/>
            <a:ext cx="7740000" cy="400110"/>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問題を読んで選択肢から</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つ答えを選び〇をつけよう。</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bwMode="white">
          <a:xfrm>
            <a:off x="323528" y="107921"/>
            <a:ext cx="683511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私的保障について考えてみよう</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3938562" y="2325121"/>
            <a:ext cx="1584000" cy="36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936456" y="1915688"/>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リスクに対して自分自身で備える手段として適切でないのは？</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96496" y="2335844"/>
            <a:ext cx="6227832"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．生命保険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．預貯金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．住宅ローン</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296496" y="2755528"/>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14" name="角丸四角形 13"/>
          <p:cNvSpPr/>
          <p:nvPr/>
        </p:nvSpPr>
        <p:spPr>
          <a:xfrm>
            <a:off x="2746267" y="3296404"/>
            <a:ext cx="1332000" cy="360000"/>
          </a:xfrm>
          <a:prstGeom prst="round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936456" y="2904750"/>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普通預金と定期預金、利息が多く付くのはどちら？</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296496" y="3307127"/>
            <a:ext cx="6299840"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．普通預金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．定期預金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．どちらも同じ</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1296496" y="3726263"/>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1296496" y="4237038"/>
            <a:ext cx="1224136" cy="3600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936456" y="3847204"/>
            <a:ext cx="7740000" cy="369332"/>
          </a:xfrm>
          <a:prstGeom prst="rect">
            <a:avLst/>
          </a:prstGeom>
          <a:noFill/>
        </p:spPr>
        <p:txBody>
          <a:bodyPr wrap="square" rtlCol="0">
            <a:spAutoFit/>
          </a:bodyPr>
          <a:lstStyle/>
          <a:p>
            <a:r>
              <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民間保険に加入し、保険会社に払うお金のことを何という？</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296496" y="4247761"/>
            <a:ext cx="4824536"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．保険料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．保険金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．給付金</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9" name="直線コネクタ 28"/>
          <p:cNvCxnSpPr/>
          <p:nvPr/>
        </p:nvCxnSpPr>
        <p:spPr>
          <a:xfrm>
            <a:off x="1296496" y="4668717"/>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36" name="角丸四角形 35"/>
          <p:cNvSpPr/>
          <p:nvPr/>
        </p:nvSpPr>
        <p:spPr>
          <a:xfrm>
            <a:off x="4153344" y="5162371"/>
            <a:ext cx="1481205" cy="360000"/>
          </a:xfrm>
          <a:prstGeom prst="roundRect">
            <a:avLst/>
          </a:prstGeom>
          <a:noFill/>
          <a:ln w="317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36456" y="4777154"/>
            <a:ext cx="7740000" cy="369332"/>
          </a:xfrm>
          <a:prstGeom prst="rect">
            <a:avLst/>
          </a:prstGeom>
          <a:noFill/>
        </p:spPr>
        <p:txBody>
          <a:bodyPr wrap="square" rtlCol="0">
            <a:spAutoFit/>
          </a:bodyPr>
          <a:lstStyle/>
          <a:p>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④病気やケガに備える保険は？</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296496" y="5173094"/>
            <a:ext cx="6227832" cy="338554"/>
          </a:xfrm>
          <a:prstGeom prst="rect">
            <a:avLst/>
          </a:prstGeom>
          <a:noFill/>
        </p:spPr>
        <p:txBody>
          <a:bodyPr wrap="square" rtlCol="0">
            <a:spAutoFit/>
          </a:bodyPr>
          <a:lstStyle/>
          <a:p>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．定期保険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．終身保険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．医療保険</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9" name="直線コネクタ 38"/>
          <p:cNvCxnSpPr/>
          <p:nvPr/>
        </p:nvCxnSpPr>
        <p:spPr>
          <a:xfrm>
            <a:off x="1296496" y="5589240"/>
            <a:ext cx="6248628" cy="0"/>
          </a:xfrm>
          <a:prstGeom prst="line">
            <a:avLst/>
          </a:prstGeom>
          <a:ln w="127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1" name="テキスト ボックス 40"/>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5218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6" grpId="0" animBg="1"/>
      <p:bldP spid="3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323528"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生活設計と生命保険</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80835" y="1053748"/>
            <a:ext cx="8023613" cy="719068"/>
            <a:chOff x="580835" y="1053748"/>
            <a:chExt cx="8023613" cy="719068"/>
          </a:xfrm>
        </p:grpSpPr>
        <p:sp>
          <p:nvSpPr>
            <p:cNvPr id="5" name="テキスト ボックス 4"/>
            <p:cNvSpPr txBox="1"/>
            <p:nvPr/>
          </p:nvSpPr>
          <p:spPr>
            <a:xfrm>
              <a:off x="864448" y="1064930"/>
              <a:ext cx="7740000" cy="707886"/>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何を不安に思うかで必要な保障は異なるため、生活設計に応じて考える必要がある。</a:t>
              </a:r>
              <a:endParaRPr lang="en-US" altLang="ja-JP" sz="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0835" y="105374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2" name="テキスト ボックス 11"/>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テキスト&#10;&#10;AI 生成コンテンツは誤りを含む可能性があります。">
            <a:extLst>
              <a:ext uri="{FF2B5EF4-FFF2-40B4-BE49-F238E27FC236}">
                <a16:creationId xmlns:a16="http://schemas.microsoft.com/office/drawing/2014/main" id="{6609D695-6E53-1FAB-87B5-110418E1C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083233"/>
            <a:ext cx="8596966" cy="3805001"/>
          </a:xfrm>
          <a:prstGeom prst="rect">
            <a:avLst/>
          </a:prstGeom>
        </p:spPr>
      </p:pic>
    </p:spTree>
    <p:extLst>
      <p:ext uri="{BB962C8B-B14F-4D97-AF65-F5344CB8AC3E}">
        <p14:creationId xmlns:p14="http://schemas.microsoft.com/office/powerpoint/2010/main" val="3950549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2BB3E-BCF7-3579-C98F-4994B06B8CEF}"/>
            </a:ext>
          </a:extLst>
        </p:cNvPr>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625CD50-CD55-3FB0-AD3F-678E01ADD635}"/>
              </a:ext>
            </a:extLst>
          </p:cNvPr>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17FEA8F-3884-32E3-D5E2-DDC3307A303A}"/>
              </a:ext>
            </a:extLst>
          </p:cNvPr>
          <p:cNvSpPr txBox="1"/>
          <p:nvPr/>
        </p:nvSpPr>
        <p:spPr bwMode="white">
          <a:xfrm>
            <a:off x="251521" y="107921"/>
            <a:ext cx="8640959"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私的保障を準備している人の割合</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68B86DBA-A193-824D-D60F-CCBDEE029AA7}"/>
              </a:ext>
            </a:extLst>
          </p:cNvPr>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53D9587B-8DCF-B18F-994C-574A3262EFF9}"/>
              </a:ext>
            </a:extLst>
          </p:cNvPr>
          <p:cNvSpPr txBox="1"/>
          <p:nvPr/>
        </p:nvSpPr>
        <p:spPr>
          <a:xfrm>
            <a:off x="323528" y="5959912"/>
            <a:ext cx="6681514"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生命保険文化センター「生活保障に関する調査」（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グラフ, 折れ線グラフ&#10;&#10;AI 生成コンテンツは誤りを含む可能性があります。">
            <a:extLst>
              <a:ext uri="{FF2B5EF4-FFF2-40B4-BE49-F238E27FC236}">
                <a16:creationId xmlns:a16="http://schemas.microsoft.com/office/drawing/2014/main" id="{266D11AC-352F-3CFB-55BE-C64AF98A3489}"/>
              </a:ext>
            </a:extLst>
          </p:cNvPr>
          <p:cNvPicPr>
            <a:picLocks noChangeAspect="1"/>
          </p:cNvPicPr>
          <p:nvPr/>
        </p:nvPicPr>
        <p:blipFill>
          <a:blip r:embed="rId2">
            <a:clrChange>
              <a:clrFrom>
                <a:srgbClr val="F0F6FC"/>
              </a:clrFrom>
              <a:clrTo>
                <a:srgbClr val="F0F6FC">
                  <a:alpha val="0"/>
                </a:srgbClr>
              </a:clrTo>
            </a:clrChange>
            <a:extLst>
              <a:ext uri="{28A0092B-C50C-407E-A947-70E740481C1C}">
                <a14:useLocalDpi xmlns:a14="http://schemas.microsoft.com/office/drawing/2010/main" val="0"/>
              </a:ext>
            </a:extLst>
          </a:blip>
          <a:stretch>
            <a:fillRect/>
          </a:stretch>
        </p:blipFill>
        <p:spPr>
          <a:xfrm>
            <a:off x="683568" y="1623877"/>
            <a:ext cx="7681985" cy="3899064"/>
          </a:xfrm>
          <a:prstGeom prst="rect">
            <a:avLst/>
          </a:prstGeom>
        </p:spPr>
      </p:pic>
    </p:spTree>
    <p:extLst>
      <p:ext uri="{BB962C8B-B14F-4D97-AF65-F5344CB8AC3E}">
        <p14:creationId xmlns:p14="http://schemas.microsoft.com/office/powerpoint/2010/main" val="2690057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288032" y="107921"/>
            <a:ext cx="8892480"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リスクに対していくら備える？</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11560" y="2596842"/>
            <a:ext cx="7848872" cy="400110"/>
          </a:xfrm>
          <a:prstGeom prst="rect">
            <a:avLst/>
          </a:prstGeom>
          <a:noFill/>
        </p:spPr>
        <p:txBody>
          <a:bodyPr wrap="square" rtlCol="0">
            <a:spAutoFit/>
          </a:bodyPr>
          <a:lstStyle/>
          <a:p>
            <a:r>
              <a:rPr lang="ja-JP" altLang="en-US"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亡くなってしまった場合に、残される家族のために必要となるお金</a:t>
            </a:r>
            <a:endParaRPr lang="en-US" altLang="ja-JP" sz="2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67544" y="1049010"/>
            <a:ext cx="8064896" cy="1019389"/>
            <a:chOff x="467544" y="1049010"/>
            <a:chExt cx="8064896" cy="1019389"/>
          </a:xfrm>
        </p:grpSpPr>
        <p:sp>
          <p:nvSpPr>
            <p:cNvPr id="5" name="テキスト ボックス 4"/>
            <p:cNvSpPr txBox="1"/>
            <p:nvPr/>
          </p:nvSpPr>
          <p:spPr>
            <a:xfrm>
              <a:off x="683568" y="1052736"/>
              <a:ext cx="7848872" cy="1015663"/>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リスクに対して自分自身でいくら備えればよいのかを考えるときには、</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リスクが起こったときに必要になるお金から公的保障や企業保障で</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入ってくるお金を差し引いて、足りない分を計算する。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67544" y="1049010"/>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6" name="テキスト ボックス 15"/>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テキスト&#10;&#10;自動的に生成された説明">
            <a:extLst>
              <a:ext uri="{FF2B5EF4-FFF2-40B4-BE49-F238E27FC236}">
                <a16:creationId xmlns:a16="http://schemas.microsoft.com/office/drawing/2014/main" id="{EC2404FB-8CEB-4DBA-9F9E-087CE2081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632" y="3250123"/>
            <a:ext cx="8312727" cy="1417575"/>
          </a:xfrm>
          <a:prstGeom prst="rect">
            <a:avLst/>
          </a:prstGeom>
        </p:spPr>
      </p:pic>
    </p:spTree>
    <p:extLst>
      <p:ext uri="{BB962C8B-B14F-4D97-AF65-F5344CB8AC3E}">
        <p14:creationId xmlns:p14="http://schemas.microsoft.com/office/powerpoint/2010/main" val="3950549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1108643-6583-CE97-BCA3-81F3BE4853E1}"/>
              </a:ext>
            </a:extLst>
          </p:cNvPr>
          <p:cNvPicPr>
            <a:picLocks noChangeAspect="1"/>
          </p:cNvPicPr>
          <p:nvPr/>
        </p:nvPicPr>
        <p:blipFill>
          <a:blip r:embed="rId3" cstate="print">
            <a:extLst>
              <a:ext uri="{28A0092B-C50C-407E-A947-70E740481C1C}">
                <a14:useLocalDpi xmlns:a14="http://schemas.microsoft.com/office/drawing/2010/main" val="0"/>
              </a:ext>
            </a:extLst>
          </a:blip>
          <a:srcRect b="40471"/>
          <a:stretch>
            <a:fillRect/>
          </a:stretch>
        </p:blipFill>
        <p:spPr>
          <a:xfrm>
            <a:off x="734202" y="896515"/>
            <a:ext cx="7602167" cy="3684613"/>
          </a:xfrm>
          <a:prstGeom prst="rect">
            <a:avLst/>
          </a:prstGeom>
        </p:spPr>
      </p:pic>
      <p:sp>
        <p:nvSpPr>
          <p:cNvPr id="3" name="正方形/長方形 2"/>
          <p:cNvSpPr/>
          <p:nvPr/>
        </p:nvSpPr>
        <p:spPr>
          <a:xfrm>
            <a:off x="2461736" y="3139965"/>
            <a:ext cx="648072" cy="228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2" name="正方形/長方形 21"/>
          <p:cNvSpPr/>
          <p:nvPr/>
        </p:nvSpPr>
        <p:spPr>
          <a:xfrm>
            <a:off x="3152440" y="3111789"/>
            <a:ext cx="1080120" cy="256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spc="-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2,721.6</a:t>
            </a:r>
            <a:r>
              <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9" name="正方形/長方形 8"/>
          <p:cNvSpPr/>
          <p:nvPr/>
        </p:nvSpPr>
        <p:spPr>
          <a:xfrm>
            <a:off x="6956104" y="3080657"/>
            <a:ext cx="8640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6,156</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237091" y="3086389"/>
            <a:ext cx="558924" cy="282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64556" y="4026626"/>
            <a:ext cx="864097"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658</a:t>
            </a:r>
            <a:endPar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1" y="0"/>
            <a:ext cx="9144000" cy="764704"/>
          </a:xfrm>
          <a:prstGeom prst="rect">
            <a:avLst/>
          </a:prstGeom>
          <a:solidFill>
            <a:srgbClr val="57CD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bwMode="white">
          <a:xfrm>
            <a:off x="7628398" y="55657"/>
            <a:ext cx="1440000"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rPr>
              <a:t> 私的保障</a:t>
            </a:r>
            <a:endParaRPr kumimoji="1" lang="ja-JP" altLang="en-US" sz="1200" b="1" dirty="0">
              <a:solidFill>
                <a:srgbClr val="57CD6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bwMode="white">
          <a:xfrm>
            <a:off x="44923" y="169476"/>
            <a:ext cx="8640959"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亡くなってしまった場合、残される家族にいくら必要？</a:t>
            </a:r>
            <a:endParaRPr lang="en-US" altLang="ja-JP" sz="5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344735" y="4665877"/>
            <a:ext cx="8403729" cy="1822295"/>
            <a:chOff x="344735" y="4665877"/>
            <a:chExt cx="8403729" cy="1822295"/>
          </a:xfrm>
        </p:grpSpPr>
        <p:grpSp>
          <p:nvGrpSpPr>
            <p:cNvPr id="89" name="グループ化 88"/>
            <p:cNvGrpSpPr/>
            <p:nvPr/>
          </p:nvGrpSpPr>
          <p:grpSpPr>
            <a:xfrm>
              <a:off x="344735" y="4667299"/>
              <a:ext cx="3363463" cy="1819945"/>
              <a:chOff x="344735" y="4667299"/>
              <a:chExt cx="3363463" cy="1819945"/>
            </a:xfrm>
          </p:grpSpPr>
          <p:sp>
            <p:nvSpPr>
              <p:cNvPr id="24" name="角丸四角形 23"/>
              <p:cNvSpPr/>
              <p:nvPr/>
            </p:nvSpPr>
            <p:spPr>
              <a:xfrm>
                <a:off x="396160" y="4678994"/>
                <a:ext cx="3312038" cy="1808250"/>
              </a:xfrm>
              <a:prstGeom prst="roundRect">
                <a:avLst>
                  <a:gd name="adj" fmla="val 9707"/>
                </a:avLst>
              </a:prstGeom>
              <a:solidFill>
                <a:srgbClr val="F9DDD0"/>
              </a:solidFill>
              <a:ln w="19050">
                <a:solidFill>
                  <a:srgbClr val="E87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8796B"/>
                  </a:solidFill>
                </a:endParaRPr>
              </a:p>
            </p:txBody>
          </p:sp>
          <p:sp>
            <p:nvSpPr>
              <p:cNvPr id="27" name="テキスト ボックス 26"/>
              <p:cNvSpPr txBox="1"/>
              <p:nvPr/>
            </p:nvSpPr>
            <p:spPr>
              <a:xfrm>
                <a:off x="395536" y="4667299"/>
                <a:ext cx="3312368" cy="292388"/>
              </a:xfrm>
              <a:prstGeom prst="rect">
                <a:avLst/>
              </a:prstGeom>
              <a:noFill/>
            </p:spPr>
            <p:txBody>
              <a:bodyPr wrap="square" rtlCol="0">
                <a:spAutoFit/>
              </a:bodyPr>
              <a:lstStyle/>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将来、家族に必要となるお金</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789482" y="5154569"/>
                <a:ext cx="1262237" cy="2694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780977" y="5665483"/>
                <a:ext cx="12961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2403293" y="5665483"/>
                <a:ext cx="1224136" cy="28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467544" y="4886094"/>
                <a:ext cx="864096" cy="261610"/>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生活費</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67544" y="5411319"/>
                <a:ext cx="1368152" cy="261610"/>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子どもの教育費</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411760" y="5138203"/>
                <a:ext cx="1224136" cy="28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2195736" y="5411319"/>
                <a:ext cx="936104" cy="261610"/>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44735" y="5064018"/>
                <a:ext cx="626865"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j-ea"/>
                    <a:ea typeface="+mj-ea"/>
                    <a:cs typeface="Meiryo UI" panose="020B0604030504040204" pitchFamily="50" charset="-128"/>
                  </a:rPr>
                  <a:t>Ⅰ</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1967012" y="5064018"/>
                <a:ext cx="864096"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j-ea"/>
                    <a:ea typeface="+mj-ea"/>
                    <a:cs typeface="Meiryo UI" panose="020B0604030504040204" pitchFamily="50" charset="-128"/>
                  </a:rPr>
                  <a:t>Ⅱ</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186873" y="5193176"/>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636606" y="5185199"/>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1619672" y="5699351"/>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角丸四角形 45"/>
              <p:cNvSpPr/>
              <p:nvPr/>
            </p:nvSpPr>
            <p:spPr>
              <a:xfrm>
                <a:off x="539552" y="6017056"/>
                <a:ext cx="3024336" cy="415114"/>
              </a:xfrm>
              <a:prstGeom prst="roundRect">
                <a:avLst>
                  <a:gd name="adj" fmla="val 19905"/>
                </a:avLst>
              </a:prstGeom>
              <a:solidFill>
                <a:srgbClr val="FFFFFF"/>
              </a:solidFill>
              <a:ln w="19050">
                <a:solidFill>
                  <a:srgbClr val="E87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8796B"/>
                  </a:solidFill>
                </a:endParaRPr>
              </a:p>
            </p:txBody>
          </p:sp>
          <p:sp>
            <p:nvSpPr>
              <p:cNvPr id="47" name="テキスト ボックス 46"/>
              <p:cNvSpPr txBox="1"/>
              <p:nvPr/>
            </p:nvSpPr>
            <p:spPr>
              <a:xfrm>
                <a:off x="3059832" y="6104329"/>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186873" y="5707818"/>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411760" y="5665483"/>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1,100</a:t>
                </a:r>
                <a:endPar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730176" y="5623148"/>
                <a:ext cx="288032" cy="246221"/>
              </a:xfrm>
              <a:prstGeom prst="rect">
                <a:avLst/>
              </a:prstGeom>
              <a:noFill/>
            </p:spPr>
            <p:txBody>
              <a:bodyPr wrap="square" rtlCol="0">
                <a:spAutoFit/>
              </a:bodyPr>
              <a:lstStyle/>
              <a:p>
                <a:pPr algn="ctr"/>
                <a:r>
                  <a:rPr lang="en-US" altLang="ja-JP" sz="10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⑤</a:t>
                </a:r>
              </a:p>
            </p:txBody>
          </p:sp>
          <p:sp>
            <p:nvSpPr>
              <p:cNvPr id="70" name="テキスト ボックス 69"/>
              <p:cNvSpPr txBox="1"/>
              <p:nvPr/>
            </p:nvSpPr>
            <p:spPr>
              <a:xfrm>
                <a:off x="736526" y="5070376"/>
                <a:ext cx="288032" cy="230832"/>
              </a:xfrm>
              <a:prstGeom prst="rect">
                <a:avLst/>
              </a:prstGeom>
              <a:noFill/>
            </p:spPr>
            <p:txBody>
              <a:bodyPr wrap="square" rtlCol="0">
                <a:spAutoFit/>
              </a:bodyPr>
              <a:lstStyle/>
              <a:p>
                <a:pPr algn="ctr"/>
                <a:r>
                  <a:rPr lang="en-US" altLang="ja-JP" sz="9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②</a:t>
                </a:r>
              </a:p>
            </p:txBody>
          </p:sp>
          <p:sp>
            <p:nvSpPr>
              <p:cNvPr id="72" name="テキスト ボックス 71"/>
              <p:cNvSpPr txBox="1"/>
              <p:nvPr/>
            </p:nvSpPr>
            <p:spPr>
              <a:xfrm>
                <a:off x="1456606" y="5995888"/>
                <a:ext cx="288032" cy="246221"/>
              </a:xfrm>
              <a:prstGeom prst="rect">
                <a:avLst/>
              </a:prstGeom>
              <a:noFill/>
            </p:spPr>
            <p:txBody>
              <a:bodyPr wrap="square" rtlCol="0">
                <a:spAutoFit/>
              </a:bodyPr>
              <a:lstStyle/>
              <a:p>
                <a:pPr algn="ctr"/>
                <a:r>
                  <a:rPr lang="en-US" altLang="ja-JP" sz="10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⑥</a:t>
                </a:r>
              </a:p>
            </p:txBody>
          </p:sp>
          <p:sp>
            <p:nvSpPr>
              <p:cNvPr id="83" name="テキスト ボックス 82"/>
              <p:cNvSpPr txBox="1"/>
              <p:nvPr/>
            </p:nvSpPr>
            <p:spPr>
              <a:xfrm>
                <a:off x="2339752" y="5070376"/>
                <a:ext cx="288032" cy="230832"/>
              </a:xfrm>
              <a:prstGeom prst="rect">
                <a:avLst/>
              </a:prstGeom>
              <a:noFill/>
            </p:spPr>
            <p:txBody>
              <a:bodyPr wrap="square" rtlCol="0">
                <a:spAutoFit/>
              </a:bodyPr>
              <a:lstStyle/>
              <a:p>
                <a:pPr algn="ctr"/>
                <a:r>
                  <a:rPr lang="en-US" altLang="ja-JP" sz="900" b="1" dirty="0">
                    <a:solidFill>
                      <a:srgbClr val="E8796B"/>
                    </a:solidFill>
                    <a:latin typeface="Meiryo UI" panose="020B0604030504040204" pitchFamily="50" charset="-128"/>
                    <a:ea typeface="Meiryo UI" panose="020B0604030504040204" pitchFamily="50" charset="-128"/>
                    <a:cs typeface="Meiryo UI" panose="020B0604030504040204" pitchFamily="50" charset="-128"/>
                  </a:rPr>
                  <a:t>④</a:t>
                </a:r>
              </a:p>
            </p:txBody>
          </p:sp>
        </p:grpSp>
        <p:grpSp>
          <p:nvGrpSpPr>
            <p:cNvPr id="90" name="グループ化 89"/>
            <p:cNvGrpSpPr/>
            <p:nvPr/>
          </p:nvGrpSpPr>
          <p:grpSpPr>
            <a:xfrm>
              <a:off x="3923928" y="4674344"/>
              <a:ext cx="4254130" cy="1813828"/>
              <a:chOff x="3923928" y="4674344"/>
              <a:chExt cx="4254130" cy="1813828"/>
            </a:xfrm>
          </p:grpSpPr>
          <p:sp>
            <p:nvSpPr>
              <p:cNvPr id="25" name="角丸四角形 24"/>
              <p:cNvSpPr/>
              <p:nvPr/>
            </p:nvSpPr>
            <p:spPr>
              <a:xfrm>
                <a:off x="3995018" y="4674344"/>
                <a:ext cx="2305174" cy="1813828"/>
              </a:xfrm>
              <a:prstGeom prst="roundRect">
                <a:avLst>
                  <a:gd name="adj" fmla="val 9707"/>
                </a:avLst>
              </a:prstGeom>
              <a:solidFill>
                <a:srgbClr val="CFD9F0"/>
              </a:solidFill>
              <a:ln w="19050">
                <a:solidFill>
                  <a:srgbClr val="43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4378BD"/>
                  </a:solidFill>
                </a:endParaRPr>
              </a:p>
            </p:txBody>
          </p:sp>
          <p:sp>
            <p:nvSpPr>
              <p:cNvPr id="28" name="テキスト ボックス 27"/>
              <p:cNvSpPr txBox="1"/>
              <p:nvPr/>
            </p:nvSpPr>
            <p:spPr>
              <a:xfrm>
                <a:off x="3923928" y="4674344"/>
                <a:ext cx="2448272" cy="292388"/>
              </a:xfrm>
              <a:prstGeom prst="rect">
                <a:avLst/>
              </a:prstGeom>
              <a:noFill/>
            </p:spPr>
            <p:txBody>
              <a:bodyPr wrap="square" rtlCol="0">
                <a:spAutoFit/>
              </a:bodyPr>
              <a:lstStyle/>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将来、家族に入ってくるお金</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3991741" y="5008944"/>
                <a:ext cx="1033513" cy="430887"/>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公的保障</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「遺族年金」</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5050655" y="5119092"/>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3991741" y="5479132"/>
                <a:ext cx="1224136" cy="430887"/>
              </a:xfrm>
              <a:prstGeom prst="rect">
                <a:avLst/>
              </a:prstGeom>
              <a:noFill/>
            </p:spPr>
            <p:txBody>
              <a:bodyPr wrap="square" rtlCol="0">
                <a:spAutoFit/>
              </a:bodyPr>
              <a:lstStyle/>
              <a:p>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企業保障</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「死亡退職金」</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5050655" y="5582442"/>
                <a:ext cx="108012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4059478" y="5986911"/>
                <a:ext cx="2168706" cy="415114"/>
              </a:xfrm>
              <a:prstGeom prst="roundRect">
                <a:avLst>
                  <a:gd name="adj" fmla="val 19905"/>
                </a:avLst>
              </a:prstGeom>
              <a:solidFill>
                <a:srgbClr val="FFFFFF"/>
              </a:solidFill>
              <a:ln w="19050">
                <a:solidFill>
                  <a:srgbClr val="43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8796B"/>
                  </a:solidFill>
                </a:endParaRPr>
              </a:p>
            </p:txBody>
          </p:sp>
          <p:sp>
            <p:nvSpPr>
              <p:cNvPr id="60" name="テキスト ボックス 59"/>
              <p:cNvSpPr txBox="1"/>
              <p:nvPr/>
            </p:nvSpPr>
            <p:spPr>
              <a:xfrm>
                <a:off x="4067945" y="6072640"/>
                <a:ext cx="864095"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合計 </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10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E</a:t>
                </a:r>
              </a:p>
            </p:txBody>
          </p:sp>
          <p:sp>
            <p:nvSpPr>
              <p:cNvPr id="53" name="テキスト ボックス 52"/>
              <p:cNvSpPr txBox="1"/>
              <p:nvPr/>
            </p:nvSpPr>
            <p:spPr>
              <a:xfrm>
                <a:off x="5707194" y="5163993"/>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707194" y="5627343"/>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5227631" y="5557679"/>
                <a:ext cx="846868"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400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5724128" y="6093296"/>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a:extLst>
                  <a:ext uri="{FF2B5EF4-FFF2-40B4-BE49-F238E27FC236}">
                    <a16:creationId xmlns:a16="http://schemas.microsoft.com/office/drawing/2014/main" id="{DFFB3856-D55F-4EC6-A8DC-1EA7F2A4B07A}"/>
                  </a:ext>
                </a:extLst>
              </p:cNvPr>
              <p:cNvSpPr/>
              <p:nvPr/>
            </p:nvSpPr>
            <p:spPr>
              <a:xfrm>
                <a:off x="4999490" y="5095565"/>
                <a:ext cx="915816"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6,000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a:extLst>
                  <a:ext uri="{FF2B5EF4-FFF2-40B4-BE49-F238E27FC236}">
                    <a16:creationId xmlns:a16="http://schemas.microsoft.com/office/drawing/2014/main" id="{7D6CE899-3B22-454A-BAD0-7D9F92BF3B8E}"/>
                  </a:ext>
                </a:extLst>
              </p:cNvPr>
              <p:cNvSpPr/>
              <p:nvPr/>
            </p:nvSpPr>
            <p:spPr>
              <a:xfrm>
                <a:off x="4907311" y="6021457"/>
                <a:ext cx="947422"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6,400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a:extLst>
                  <a:ext uri="{FF2B5EF4-FFF2-40B4-BE49-F238E27FC236}">
                    <a16:creationId xmlns:a16="http://schemas.microsoft.com/office/drawing/2014/main" id="{1E2431C8-E39D-454E-BF26-1BFDCC9AC144}"/>
                  </a:ext>
                </a:extLst>
              </p:cNvPr>
              <p:cNvSpPr/>
              <p:nvPr/>
            </p:nvSpPr>
            <p:spPr>
              <a:xfrm>
                <a:off x="7230636" y="6021457"/>
                <a:ext cx="947422" cy="348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6,400</a:t>
                </a:r>
                <a:endParaRPr kumimoji="1" lang="ja-JP" altLang="en-US"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1" name="グループ化 90"/>
            <p:cNvGrpSpPr/>
            <p:nvPr/>
          </p:nvGrpSpPr>
          <p:grpSpPr>
            <a:xfrm>
              <a:off x="6643298" y="4665877"/>
              <a:ext cx="2105166" cy="1813828"/>
              <a:chOff x="6643298" y="4665877"/>
              <a:chExt cx="2105166" cy="1813828"/>
            </a:xfrm>
          </p:grpSpPr>
          <p:sp>
            <p:nvSpPr>
              <p:cNvPr id="26" name="角丸四角形 25"/>
              <p:cNvSpPr/>
              <p:nvPr/>
            </p:nvSpPr>
            <p:spPr>
              <a:xfrm>
                <a:off x="6643298" y="4665877"/>
                <a:ext cx="2105166" cy="1813828"/>
              </a:xfrm>
              <a:prstGeom prst="roundRect">
                <a:avLst>
                  <a:gd name="adj" fmla="val 9707"/>
                </a:avLst>
              </a:prstGeom>
              <a:solidFill>
                <a:srgbClr val="E9F5EF"/>
              </a:solidFill>
              <a:ln w="19050">
                <a:solidFill>
                  <a:srgbClr val="5AC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660231" y="4975076"/>
                <a:ext cx="2088232" cy="692497"/>
              </a:xfrm>
              <a:prstGeom prst="rect">
                <a:avLst/>
              </a:prstGeom>
              <a:noFill/>
            </p:spPr>
            <p:txBody>
              <a:bodyPr wrap="square" rtlCol="0">
                <a:spAutoFit/>
              </a:bodyPr>
              <a:lstStyle/>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自分自身で</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準備するお金</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（私的保障）</a:t>
                </a:r>
                <a:endParaRPr lang="en-US" altLang="ja-JP" sz="13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6732239" y="5983188"/>
                <a:ext cx="1944216" cy="415114"/>
              </a:xfrm>
              <a:prstGeom prst="roundRect">
                <a:avLst>
                  <a:gd name="adj" fmla="val 19905"/>
                </a:avLst>
              </a:prstGeom>
              <a:solidFill>
                <a:srgbClr val="FFFFFF"/>
              </a:solidFill>
              <a:ln w="19050">
                <a:solidFill>
                  <a:srgbClr val="5AC5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8796B"/>
                  </a:solidFill>
                </a:endParaRPr>
              </a:p>
            </p:txBody>
          </p:sp>
          <p:sp>
            <p:nvSpPr>
              <p:cNvPr id="65" name="テキスト ボックス 64"/>
              <p:cNvSpPr txBox="1"/>
              <p:nvPr/>
            </p:nvSpPr>
            <p:spPr>
              <a:xfrm>
                <a:off x="6740706" y="6072640"/>
                <a:ext cx="495589"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合計</a:t>
                </a:r>
                <a:endPar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8235940" y="6093296"/>
                <a:ext cx="504056" cy="276999"/>
              </a:xfrm>
              <a:prstGeom prst="rect">
                <a:avLst/>
              </a:prstGeom>
              <a:noFill/>
            </p:spPr>
            <p:txBody>
              <a:bodyPr wrap="square" rtlCol="0">
                <a:spAutoFit/>
              </a:bodyPr>
              <a:lstStyle/>
              <a:p>
                <a:r>
                  <a:rPr lang="ja-JP" altLang="en-US"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12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7052021" y="5949280"/>
                <a:ext cx="288032" cy="246221"/>
              </a:xfrm>
              <a:prstGeom prst="rect">
                <a:avLst/>
              </a:prstGeom>
              <a:noFill/>
            </p:spPr>
            <p:txBody>
              <a:bodyPr wrap="square" rtlCol="0">
                <a:spAutoFit/>
              </a:bodyPr>
              <a:lstStyle/>
              <a:p>
                <a:pPr algn="ctr"/>
                <a:r>
                  <a:rPr lang="en-US" altLang="ja-JP" sz="1000" b="1" dirty="0">
                    <a:solidFill>
                      <a:srgbClr val="5AC58A"/>
                    </a:solidFill>
                    <a:latin typeface="Meiryo UI" panose="020B0604030504040204" pitchFamily="50" charset="-128"/>
                    <a:ea typeface="Meiryo UI" panose="020B0604030504040204" pitchFamily="50" charset="-128"/>
                    <a:cs typeface="Meiryo UI" panose="020B0604030504040204" pitchFamily="50" charset="-128"/>
                  </a:rPr>
                  <a:t>⑦</a:t>
                </a:r>
              </a:p>
            </p:txBody>
          </p:sp>
        </p:grpSp>
        <p:sp>
          <p:nvSpPr>
            <p:cNvPr id="12" name="等号 11"/>
            <p:cNvSpPr/>
            <p:nvPr/>
          </p:nvSpPr>
          <p:spPr>
            <a:xfrm>
              <a:off x="6347434" y="5432520"/>
              <a:ext cx="240790" cy="218900"/>
            </a:xfrm>
            <a:prstGeom prst="mathEqual">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減算記号 85"/>
            <p:cNvSpPr/>
            <p:nvPr/>
          </p:nvSpPr>
          <p:spPr>
            <a:xfrm>
              <a:off x="3730471" y="5432520"/>
              <a:ext cx="240790" cy="264869"/>
            </a:xfrm>
            <a:prstGeom prst="mathMinus">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テキスト ボックス 34"/>
          <p:cNvSpPr txBox="1"/>
          <p:nvPr/>
        </p:nvSpPr>
        <p:spPr>
          <a:xfrm>
            <a:off x="548018" y="6072640"/>
            <a:ext cx="1215669" cy="261610"/>
          </a:xfrm>
          <a:prstGeom prst="rect">
            <a:avLst/>
          </a:prstGeom>
          <a:noFill/>
        </p:spPr>
        <p:txBody>
          <a:bodyPr wrap="square" rtlCol="0">
            <a:spAutoFit/>
          </a:bodyPr>
          <a:lstStyle/>
          <a:p>
            <a:r>
              <a:rPr lang="ja-JP" altLang="en-US"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合計 </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0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0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595959"/>
                </a:solidFill>
                <a:latin typeface="Meiryo UI" panose="020B0604030504040204" pitchFamily="50" charset="-128"/>
                <a:ea typeface="Meiryo UI" panose="020B0604030504040204" pitchFamily="50" charset="-128"/>
                <a:cs typeface="Meiryo UI" panose="020B0604030504040204" pitchFamily="50" charset="-128"/>
              </a:rPr>
              <a:t>C</a:t>
            </a:r>
          </a:p>
        </p:txBody>
      </p:sp>
      <p:sp>
        <p:nvSpPr>
          <p:cNvPr id="14" name="正方形/長方形 13"/>
          <p:cNvSpPr/>
          <p:nvPr/>
        </p:nvSpPr>
        <p:spPr>
          <a:xfrm>
            <a:off x="1115616" y="5665483"/>
            <a:ext cx="6480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658</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789223" y="5197624"/>
            <a:ext cx="1168004" cy="2414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2,721.6</a:t>
            </a:r>
            <a:r>
              <a:rPr kumimoji="1"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40" name="正方形/長方形 39"/>
          <p:cNvSpPr/>
          <p:nvPr/>
        </p:nvSpPr>
        <p:spPr>
          <a:xfrm>
            <a:off x="2483768" y="5136026"/>
            <a:ext cx="936104" cy="32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6,156</a:t>
            </a:r>
            <a:endPar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547664" y="6093296"/>
            <a:ext cx="1584176" cy="261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10,635.6</a:t>
            </a:r>
            <a:endParaRPr kumimoji="1"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23BF42DA-823A-4DBD-A77E-C0C7C3593C7D}"/>
              </a:ext>
            </a:extLst>
          </p:cNvPr>
          <p:cNvSpPr txBox="1"/>
          <p:nvPr/>
        </p:nvSpPr>
        <p:spPr>
          <a:xfrm>
            <a:off x="7225975" y="6006079"/>
            <a:ext cx="1122423" cy="369332"/>
          </a:xfrm>
          <a:prstGeom prst="rect">
            <a:avLst/>
          </a:prstGeom>
          <a:noFill/>
        </p:spPr>
        <p:txBody>
          <a:bodyPr wrap="none" rtlCol="0">
            <a:spAutoFit/>
          </a:bodyPr>
          <a:lstStyle/>
          <a:p>
            <a:r>
              <a:rPr lang="en-US" altLang="ja-JP" b="1" dirty="0">
                <a:solidFill>
                  <a:srgbClr val="FF0000"/>
                </a:solidFill>
                <a:latin typeface="Meiryo UI" panose="020B0604030504040204" pitchFamily="50" charset="-128"/>
                <a:ea typeface="Meiryo UI" panose="020B0604030504040204" pitchFamily="50" charset="-128"/>
              </a:rPr>
              <a:t>4,235.6</a:t>
            </a:r>
            <a:endParaRPr kumimoji="1" lang="ja-JP" altLang="en-US"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3055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9" grpId="0"/>
      <p:bldP spid="23" grpId="0"/>
      <p:bldP spid="10" grpId="0"/>
      <p:bldP spid="14" grpId="0"/>
      <p:bldP spid="39" grpId="0"/>
      <p:bldP spid="40" grpId="0"/>
      <p:bldP spid="1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bwMode="white">
          <a:xfrm>
            <a:off x="7600118" y="55657"/>
            <a:ext cx="148760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rPr>
              <a:t> 生活設計</a:t>
            </a:r>
            <a:endParaRPr kumimoji="1" lang="ja-JP" altLang="en-US" sz="1200" b="1" dirty="0">
              <a:solidFill>
                <a:srgbClr val="92D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ライフステージの変化</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50002" y="5720972"/>
            <a:ext cx="5487318" cy="583301"/>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①死亡の年齢は、各年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歳の平均余命。</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②夫の長子誕生、末子学卒の年齢は、妻の平均年齢をもとに夫婦の平均初婚年齢から試算。</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③健康寿命とは、ある健康状態で生活することが期待される平均期間を表す指標。</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rot="11033339">
            <a:off x="3008933" y="1104413"/>
            <a:ext cx="494826" cy="914400"/>
          </a:xfrm>
          <a:prstGeom prst="triangle">
            <a:avLst>
              <a:gd name="adj" fmla="val 0"/>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吹き出し 18"/>
          <p:cNvSpPr/>
          <p:nvPr/>
        </p:nvSpPr>
        <p:spPr>
          <a:xfrm>
            <a:off x="2930308" y="872625"/>
            <a:ext cx="2088232" cy="864096"/>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初婚年齢・出産年齢が高まっている</a:t>
            </a:r>
          </a:p>
        </p:txBody>
      </p:sp>
      <p:sp>
        <p:nvSpPr>
          <p:cNvPr id="3" name="テキスト ボックス 2">
            <a:extLst>
              <a:ext uri="{FF2B5EF4-FFF2-40B4-BE49-F238E27FC236}">
                <a16:creationId xmlns:a16="http://schemas.microsoft.com/office/drawing/2014/main" id="{2BE07CC4-D09C-4E28-1B20-10E98E0AEE5C}"/>
              </a:ext>
            </a:extLst>
          </p:cNvPr>
          <p:cNvSpPr txBox="1"/>
          <p:nvPr/>
        </p:nvSpPr>
        <p:spPr>
          <a:xfrm>
            <a:off x="576768" y="6385786"/>
            <a:ext cx="8422577"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＊国立社会保障・人口問題研究所「人口統計資料集」（</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年版）、厚生労働省「人口動態調査」（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年）、厚生労働省「簡易生命表」（令和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年）をもとに生命保険文化センターが作成</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descr="グラフィカル ユーザー インターフェイス&#10;&#10;AI 生成コンテンツは誤りを含む可能性があります。">
            <a:extLst>
              <a:ext uri="{FF2B5EF4-FFF2-40B4-BE49-F238E27FC236}">
                <a16:creationId xmlns:a16="http://schemas.microsoft.com/office/drawing/2014/main" id="{58167F3F-9307-923E-28FF-D5FFE09FD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768" y="1908198"/>
            <a:ext cx="8409949" cy="3680679"/>
          </a:xfrm>
          <a:prstGeom prst="rect">
            <a:avLst/>
          </a:prstGeom>
        </p:spPr>
      </p:pic>
      <p:grpSp>
        <p:nvGrpSpPr>
          <p:cNvPr id="11" name="グループ化 10">
            <a:extLst>
              <a:ext uri="{FF2B5EF4-FFF2-40B4-BE49-F238E27FC236}">
                <a16:creationId xmlns:a16="http://schemas.microsoft.com/office/drawing/2014/main" id="{5663659A-04A6-E8EF-F2AE-1838D913D7F6}"/>
              </a:ext>
            </a:extLst>
          </p:cNvPr>
          <p:cNvGrpSpPr/>
          <p:nvPr/>
        </p:nvGrpSpPr>
        <p:grpSpPr>
          <a:xfrm>
            <a:off x="6897271" y="2034541"/>
            <a:ext cx="1898393" cy="1773199"/>
            <a:chOff x="6897271" y="2034541"/>
            <a:chExt cx="1898393" cy="1773199"/>
          </a:xfrm>
        </p:grpSpPr>
        <p:sp>
          <p:nvSpPr>
            <p:cNvPr id="20" name="二等辺三角形 19"/>
            <p:cNvSpPr/>
            <p:nvPr/>
          </p:nvSpPr>
          <p:spPr>
            <a:xfrm rot="9876005">
              <a:off x="7781211" y="2476206"/>
              <a:ext cx="408947" cy="1331534"/>
            </a:xfrm>
            <a:prstGeom prst="triangle">
              <a:avLst>
                <a:gd name="adj" fmla="val 6443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吹き出し 20"/>
            <p:cNvSpPr/>
            <p:nvPr/>
          </p:nvSpPr>
          <p:spPr>
            <a:xfrm>
              <a:off x="6897271" y="2034541"/>
              <a:ext cx="1898393" cy="864096"/>
            </a:xfrm>
            <a:prstGeom prst="wedgeRoundRectCallout">
              <a:avLst>
                <a:gd name="adj1" fmla="val -24411"/>
                <a:gd name="adj2" fmla="val 47673"/>
                <a:gd name="adj3" fmla="val 16667"/>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定年後の老後の</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期間が延びている</a:t>
              </a:r>
            </a:p>
          </p:txBody>
        </p:sp>
      </p:grpSp>
    </p:spTree>
    <p:extLst>
      <p:ext uri="{BB962C8B-B14F-4D97-AF65-F5344CB8AC3E}">
        <p14:creationId xmlns:p14="http://schemas.microsoft.com/office/powerpoint/2010/main" val="300331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white">
          <a:xfrm>
            <a:off x="395537"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働く目的は？</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95536" y="6139904"/>
            <a:ext cx="3600400"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回答者：</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歳以上の日本国籍を有する者</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＊内閣府「国民生活に関する世論調査」（令和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7925008" y="4623991"/>
            <a:ext cx="972592"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無回答</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851920" y="3973696"/>
            <a:ext cx="3672408" cy="342401"/>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自分の才能や能力を発揮するために働く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622962" y="4333945"/>
            <a:ext cx="2454964" cy="320922"/>
          </a:xfrm>
          <a:prstGeom prst="rect">
            <a:avLst/>
          </a:prstGeom>
          <a:noFill/>
        </p:spPr>
        <p:txBody>
          <a:bodyPr wrap="square" rtlCol="0">
            <a:spAutoFit/>
          </a:bodyPr>
          <a:lstStyle/>
          <a:p>
            <a:pP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生きがいをみつけるために働く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a:cxnSpLocks/>
          </p:cNvCxnSpPr>
          <p:nvPr/>
        </p:nvCxnSpPr>
        <p:spPr>
          <a:xfrm>
            <a:off x="6780801" y="3346975"/>
            <a:ext cx="0" cy="661586"/>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1521140" y="3558302"/>
            <a:ext cx="4176464" cy="320922"/>
          </a:xfrm>
          <a:prstGeom prst="rect">
            <a:avLst/>
          </a:prstGeom>
          <a:noFill/>
        </p:spPr>
        <p:txBody>
          <a:bodyPr wrap="square" rtlCol="0">
            <a:spAutoFit/>
          </a:bodyPr>
          <a:lstStyle/>
          <a:p>
            <a:pPr algn="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社会の一員として、務めを果たすために働く</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カギ線コネクタ 4"/>
          <p:cNvCxnSpPr>
            <a:cxnSpLocks/>
          </p:cNvCxnSpPr>
          <p:nvPr/>
        </p:nvCxnSpPr>
        <p:spPr>
          <a:xfrm rot="5400000">
            <a:off x="5621569" y="3362050"/>
            <a:ext cx="377593" cy="347443"/>
          </a:xfrm>
          <a:prstGeom prst="bentConnector2">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a:extLst>
              <a:ext uri="{FF2B5EF4-FFF2-40B4-BE49-F238E27FC236}">
                <a16:creationId xmlns:a16="http://schemas.microsoft.com/office/drawing/2014/main" id="{B1DFF44E-44FE-0CC8-75DD-3C1DFF20E4BC}"/>
              </a:ext>
            </a:extLst>
          </p:cNvPr>
          <p:cNvCxnSpPr>
            <a:cxnSpLocks/>
          </p:cNvCxnSpPr>
          <p:nvPr/>
        </p:nvCxnSpPr>
        <p:spPr>
          <a:xfrm>
            <a:off x="7671836" y="3363143"/>
            <a:ext cx="0" cy="1001961"/>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41CCCE62-66E2-FE07-6D65-A0634109E112}"/>
              </a:ext>
            </a:extLst>
          </p:cNvPr>
          <p:cNvCxnSpPr>
            <a:cxnSpLocks/>
          </p:cNvCxnSpPr>
          <p:nvPr/>
        </p:nvCxnSpPr>
        <p:spPr>
          <a:xfrm>
            <a:off x="8484014" y="3346975"/>
            <a:ext cx="0" cy="1307892"/>
          </a:xfrm>
          <a:prstGeom prst="line">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3" name="図 2" descr="図形, 四角形&#10;&#10;AI 生成コンテンツは誤りを含む可能性があります。">
            <a:extLst>
              <a:ext uri="{FF2B5EF4-FFF2-40B4-BE49-F238E27FC236}">
                <a16:creationId xmlns:a16="http://schemas.microsoft.com/office/drawing/2014/main" id="{85B47B8B-1F95-B45C-602E-E7E2B50D6AF8}"/>
              </a:ext>
            </a:extLst>
          </p:cNvPr>
          <p:cNvPicPr>
            <a:picLocks noChangeAspect="1"/>
          </p:cNvPicPr>
          <p:nvPr/>
        </p:nvPicPr>
        <p:blipFill>
          <a:blip r:embed="rId2">
            <a:extLst>
              <a:ext uri="{28A0092B-C50C-407E-A947-70E740481C1C}">
                <a14:useLocalDpi xmlns:a14="http://schemas.microsoft.com/office/drawing/2010/main" val="0"/>
              </a:ext>
            </a:extLst>
          </a:blip>
          <a:srcRect r="3419"/>
          <a:stretch>
            <a:fillRect/>
          </a:stretch>
        </p:blipFill>
        <p:spPr>
          <a:xfrm>
            <a:off x="-47833" y="2276872"/>
            <a:ext cx="8945434" cy="1203937"/>
          </a:xfrm>
          <a:prstGeom prst="rect">
            <a:avLst/>
          </a:prstGeom>
        </p:spPr>
      </p:pic>
      <p:sp>
        <p:nvSpPr>
          <p:cNvPr id="7" name="テキスト ボックス 6">
            <a:extLst>
              <a:ext uri="{FF2B5EF4-FFF2-40B4-BE49-F238E27FC236}">
                <a16:creationId xmlns:a16="http://schemas.microsoft.com/office/drawing/2014/main" id="{82D01E77-8037-897A-917B-2F2EFB534169}"/>
              </a:ext>
            </a:extLst>
          </p:cNvPr>
          <p:cNvSpPr txBox="1"/>
          <p:nvPr/>
        </p:nvSpPr>
        <p:spPr>
          <a:xfrm>
            <a:off x="1331640" y="2900937"/>
            <a:ext cx="3456384" cy="381899"/>
          </a:xfrm>
          <a:prstGeom prst="rect">
            <a:avLst/>
          </a:prstGeom>
          <a:noFill/>
        </p:spPr>
        <p:txBody>
          <a:bodyPr wrap="square" rtlCol="0">
            <a:spAutoFit/>
          </a:bodyPr>
          <a:lstStyle/>
          <a:p>
            <a:pPr algn="ctr">
              <a:lnSpc>
                <a:spcPct val="110000"/>
              </a:lnSpc>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お金を得るために働く</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900" dirty="0">
                <a:latin typeface="Meiryo UI" panose="020B0604030504040204" pitchFamily="50" charset="-128"/>
                <a:ea typeface="Meiryo UI" panose="020B0604030504040204" pitchFamily="50" charset="-128"/>
                <a:cs typeface="Meiryo UI" panose="020B0604030504040204" pitchFamily="50" charset="-128"/>
              </a:rPr>
              <a:t>63.2</a:t>
            </a:r>
            <a:r>
              <a:rPr lang="en-US" altLang="en-US" sz="190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333701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95537"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雇用形態の違い</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bwMode="gray">
          <a:xfrm>
            <a:off x="1098642" y="1268760"/>
            <a:ext cx="3672408" cy="4392488"/>
          </a:xfrm>
          <a:prstGeom prst="roundRect">
            <a:avLst>
              <a:gd name="adj" fmla="val 4044"/>
            </a:avLst>
          </a:prstGeom>
          <a:solidFill>
            <a:srgbClr val="FBE9CE"/>
          </a:solidFill>
          <a:ln w="25400" cmpd="sng">
            <a:solidFill>
              <a:srgbClr val="EC8A2B"/>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角丸四角形 33"/>
          <p:cNvSpPr/>
          <p:nvPr/>
        </p:nvSpPr>
        <p:spPr bwMode="gray">
          <a:xfrm>
            <a:off x="4843058" y="1268760"/>
            <a:ext cx="3672408" cy="4392488"/>
          </a:xfrm>
          <a:prstGeom prst="roundRect">
            <a:avLst>
              <a:gd name="adj" fmla="val 4044"/>
            </a:avLst>
          </a:prstGeom>
          <a:solidFill>
            <a:srgbClr val="EAE2F0"/>
          </a:solidFill>
          <a:ln w="25400" cmpd="sng">
            <a:solidFill>
              <a:srgbClr val="A884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aphicFrame>
        <p:nvGraphicFramePr>
          <p:cNvPr id="13" name="表 12"/>
          <p:cNvGraphicFramePr>
            <a:graphicFrameLocks noGrp="1"/>
          </p:cNvGraphicFramePr>
          <p:nvPr>
            <p:extLst>
              <p:ext uri="{D42A27DB-BD31-4B8C-83A1-F6EECF244321}">
                <p14:modId xmlns:p14="http://schemas.microsoft.com/office/powerpoint/2010/main" val="1442211326"/>
              </p:ext>
            </p:extLst>
          </p:nvPr>
        </p:nvGraphicFramePr>
        <p:xfrm>
          <a:off x="1110883" y="1326999"/>
          <a:ext cx="3636000" cy="4265491"/>
        </p:xfrm>
        <a:graphic>
          <a:graphicData uri="http://schemas.openxmlformats.org/drawingml/2006/table">
            <a:tbl>
              <a:tblPr firstRow="1" bandRow="1">
                <a:tableStyleId>{2D5ABB26-0587-4C30-8999-92F81FD0307C}</a:tableStyleId>
              </a:tblPr>
              <a:tblGrid>
                <a:gridCol w="3636000">
                  <a:extLst>
                    <a:ext uri="{9D8B030D-6E8A-4147-A177-3AD203B41FA5}">
                      <a16:colId xmlns:a16="http://schemas.microsoft.com/office/drawing/2014/main" val="20000"/>
                    </a:ext>
                  </a:extLst>
                </a:gridCol>
              </a:tblGrid>
              <a:tr h="512318">
                <a:tc>
                  <a:txBody>
                    <a:bodyPr/>
                    <a:lstStyle/>
                    <a:p>
                      <a:pPr algn="ctr"/>
                      <a:r>
                        <a:rPr lang="ja-JP" altLang="en-US" sz="2000" b="1" dirty="0">
                          <a:solidFill>
                            <a:srgbClr val="EB802A"/>
                          </a:solidFill>
                          <a:latin typeface="Meiryo UI" panose="020B0604030504040204" pitchFamily="50" charset="-128"/>
                          <a:ea typeface="Meiryo UI" panose="020B0604030504040204" pitchFamily="50" charset="-128"/>
                          <a:cs typeface="Meiryo UI" panose="020B0604030504040204" pitchFamily="50" charset="-128"/>
                        </a:rPr>
                        <a:t>正規雇用</a:t>
                      </a:r>
                      <a:endParaRPr kumimoji="1" lang="ja-JP" altLang="en-US" sz="2000" b="0" i="0" dirty="0">
                        <a:solidFill>
                          <a:srgbClr val="EB802A"/>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8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一般的に、会社内で正社員と呼ばれ、</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期間の定めのない雇用契約で働いて</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いる。</a:t>
                      </a:r>
                      <a:endParaRPr kumimoji="1" lang="ja-JP" altLang="en-US" sz="1600" b="0" i="0" dirty="0">
                        <a:solidFill>
                          <a:srgbClr val="000000"/>
                        </a:solidFill>
                        <a:latin typeface="ヒラギノ角ゴ Pro W6"/>
                        <a:ea typeface="ヒラギノ角ゴ Pro W6"/>
                        <a:cs typeface="ヒラギノ角ゴ Pro W6"/>
                      </a:endParaRPr>
                    </a:p>
                    <a:p>
                      <a:pPr algn="l"/>
                      <a:endParaRPr kumimoji="1" lang="ja-JP" altLang="en-US" sz="1400" b="0" i="0" dirty="0">
                        <a:solidFill>
                          <a:srgbClr val="000000"/>
                        </a:solidFill>
                        <a:latin typeface="ヒラギノ角ゴ Pro W6"/>
                        <a:ea typeface="ヒラギノ角ゴ Pro W6"/>
                        <a:cs typeface="ヒラギノ角ゴ Pro W6"/>
                      </a:endParaRPr>
                    </a:p>
                  </a:txBody>
                  <a:tcPr marL="180000" marR="180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男性：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6,280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女性：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990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4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8681119"/>
              </p:ext>
            </p:extLst>
          </p:nvPr>
        </p:nvGraphicFramePr>
        <p:xfrm>
          <a:off x="4857632" y="1344018"/>
          <a:ext cx="3636000" cy="4248472"/>
        </p:xfrm>
        <a:graphic>
          <a:graphicData uri="http://schemas.openxmlformats.org/drawingml/2006/table">
            <a:tbl>
              <a:tblPr firstRow="1" bandRow="1">
                <a:tableStyleId>{2D5ABB26-0587-4C30-8999-92F81FD0307C}</a:tableStyleId>
              </a:tblPr>
              <a:tblGrid>
                <a:gridCol w="3636000">
                  <a:extLst>
                    <a:ext uri="{9D8B030D-6E8A-4147-A177-3AD203B41FA5}">
                      <a16:colId xmlns:a16="http://schemas.microsoft.com/office/drawing/2014/main" val="20000"/>
                    </a:ext>
                  </a:extLst>
                </a:gridCol>
              </a:tblGrid>
              <a:tr h="504056">
                <a:tc>
                  <a:txBody>
                    <a:bodyPr/>
                    <a:lstStyle/>
                    <a:p>
                      <a:pPr algn="ctr"/>
                      <a:r>
                        <a:rPr lang="ja-JP" altLang="en-US" sz="2000" b="1" dirty="0">
                          <a:solidFill>
                            <a:srgbClr val="8B619C"/>
                          </a:solidFill>
                          <a:latin typeface="Meiryo UI" panose="020B0604030504040204" pitchFamily="50" charset="-128"/>
                          <a:ea typeface="Meiryo UI" panose="020B0604030504040204" pitchFamily="50" charset="-128"/>
                          <a:cs typeface="Meiryo UI" panose="020B0604030504040204" pitchFamily="50" charset="-128"/>
                        </a:rPr>
                        <a:t>非正規雇用</a:t>
                      </a:r>
                      <a:endParaRPr kumimoji="1" lang="ja-JP" altLang="en-US" sz="2000" b="0" i="0" dirty="0">
                        <a:solidFill>
                          <a:srgbClr val="8B619C"/>
                        </a:solidFill>
                        <a:latin typeface="ヒラギノ角ゴ Pro W6"/>
                        <a:ea typeface="ヒラギノ角ゴ Pro W6"/>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440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一般的に、契約社員やパートタイマー、</a:t>
                      </a:r>
                      <a:endParaRPr lang="en-US" altLang="ja-JP" sz="1600" b="1" spc="-1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アルバイト、派遣社員の区分があり、</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期間を定めた雇用契約で働いている。</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正規雇用と比べて短い時間で働く場合もある。</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16000">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一定の条件を満たせば</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加入義務あり</a:t>
                      </a:r>
                      <a:endParaRPr kumimoji="1" lang="ja-JP" altLang="en-US" sz="1600" b="0" i="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2192">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男性：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5,040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76064">
                <a:tc>
                  <a:txBody>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女性：　</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2,490</a:t>
                      </a: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万円</a:t>
                      </a:r>
                      <a:endParaRPr kumimoji="1" lang="ja-JP" altLang="en-US" sz="1600" b="0" i="0" spc="-120" dirty="0">
                        <a:solidFill>
                          <a:srgbClr val="000000"/>
                        </a:solidFill>
                        <a:latin typeface="ヒラギノ角ゴ Pro W6"/>
                        <a:ea typeface="ヒラギノ角ゴ Pro W6"/>
                        <a:cs typeface="ヒラギノ角ゴ Pro W6"/>
                      </a:endParaRPr>
                    </a:p>
                  </a:txBody>
                  <a:tcPr marL="180000" marR="144000" marT="93600" marB="9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640098625"/>
              </p:ext>
            </p:extLst>
          </p:nvPr>
        </p:nvGraphicFramePr>
        <p:xfrm>
          <a:off x="611560" y="1818536"/>
          <a:ext cx="467543" cy="3795970"/>
        </p:xfrm>
        <a:graphic>
          <a:graphicData uri="http://schemas.openxmlformats.org/drawingml/2006/table">
            <a:tbl>
              <a:tblPr firstRow="1" bandRow="1">
                <a:tableStyleId>{2D5ABB26-0587-4C30-8999-92F81FD0307C}</a:tableStyleId>
              </a:tblPr>
              <a:tblGrid>
                <a:gridCol w="467543">
                  <a:extLst>
                    <a:ext uri="{9D8B030D-6E8A-4147-A177-3AD203B41FA5}">
                      <a16:colId xmlns:a16="http://schemas.microsoft.com/office/drawing/2014/main" val="20000"/>
                    </a:ext>
                  </a:extLst>
                </a:gridCol>
              </a:tblGrid>
              <a:tr h="1466448">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概　要</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08112">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社会保険</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1321410">
                <a:tc>
                  <a:txBody>
                    <a:bodyPr/>
                    <a:lstStyle/>
                    <a:p>
                      <a:pPr algn="ct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生涯賃金</a:t>
                      </a:r>
                      <a:endParaRPr kumimoji="1" lang="ja-JP" altLang="en-US" sz="1400" b="0" i="0" dirty="0">
                        <a:solidFill>
                          <a:srgbClr val="000000"/>
                        </a:solidFill>
                        <a:latin typeface="ヒラギノ角ゴ Pro W6"/>
                        <a:ea typeface="ヒラギノ角ゴ Pro W6"/>
                        <a:cs typeface="ヒラギノ角ゴ Pro W6"/>
                      </a:endParaRPr>
                    </a:p>
                  </a:txBody>
                  <a:tcPr vert="eaVert"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6" name="テキスト ボックス 15"/>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395CEE4F-4B41-4915-B7D7-5C15F99A2995}"/>
              </a:ext>
            </a:extLst>
          </p:cNvPr>
          <p:cNvSpPr txBox="1"/>
          <p:nvPr/>
        </p:nvSpPr>
        <p:spPr>
          <a:xfrm>
            <a:off x="395536" y="6093297"/>
            <a:ext cx="8568952"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生涯賃金は大学卒の数値。退職金は含まれない。</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＊労働政策研究・研修機構「ユースフル労働統計」（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829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bwMode="white">
          <a:xfrm>
            <a:off x="395536" y="107921"/>
            <a:ext cx="8352927" cy="523220"/>
          </a:xfrm>
          <a:prstGeom prst="rect">
            <a:avLst/>
          </a:prstGeom>
          <a:noFill/>
        </p:spPr>
        <p:txBody>
          <a:bodyPr wrap="square" rtlCol="0">
            <a:spAutoFit/>
          </a:bodyPr>
          <a:lstStyle/>
          <a:p>
            <a:r>
              <a:rPr lang="ja-JP" altLang="en-US" sz="28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雇用形態、性、年齢階級別賃金（平均月額）</a:t>
            </a:r>
            <a:endParaRPr kumimoji="1" lang="en-US" altLang="ja-JP" sz="28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95536" y="6136581"/>
            <a:ext cx="8568952"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descr="グラフ, 折れ線グラフ&#10;&#10;AI 生成コンテンツは誤りを含む可能性があります。">
            <a:extLst>
              <a:ext uri="{FF2B5EF4-FFF2-40B4-BE49-F238E27FC236}">
                <a16:creationId xmlns:a16="http://schemas.microsoft.com/office/drawing/2014/main" id="{6B369E1D-532C-DBD8-195D-762365F1CE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052736"/>
            <a:ext cx="7549500" cy="4848602"/>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 y="0"/>
            <a:ext cx="9144000" cy="764704"/>
          </a:xfrm>
          <a:prstGeom prst="rect">
            <a:avLst/>
          </a:prstGeom>
          <a:solidFill>
            <a:srgbClr val="F5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bwMode="white">
          <a:xfrm>
            <a:off x="7452468"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rPr>
              <a:t> 職業と働き方</a:t>
            </a:r>
            <a:endParaRPr kumimoji="1" lang="ja-JP" altLang="en-US" sz="1200" b="1" dirty="0">
              <a:solidFill>
                <a:srgbClr val="F5C03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bwMode="white">
          <a:xfrm>
            <a:off x="395536"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給与明細の見方</a:t>
            </a:r>
            <a:endParaRPr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539552" y="1101818"/>
            <a:ext cx="8496944" cy="1154148"/>
            <a:chOff x="539552" y="1101818"/>
            <a:chExt cx="8496944" cy="1154148"/>
          </a:xfrm>
        </p:grpSpPr>
        <p:sp>
          <p:nvSpPr>
            <p:cNvPr id="5" name="テキスト ボックス 4"/>
            <p:cNvSpPr txBox="1"/>
            <p:nvPr/>
          </p:nvSpPr>
          <p:spPr>
            <a:xfrm>
              <a:off x="792440" y="1117193"/>
              <a:ext cx="8244056" cy="1138773"/>
            </a:xfrm>
            <a:prstGeom prst="rect">
              <a:avLst/>
            </a:prstGeom>
            <a:noFill/>
          </p:spPr>
          <p:txBody>
            <a:bodyPr wrap="square" rtlCol="0">
              <a:spAutoFit/>
            </a:bodyPr>
            <a:lstStyle/>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働いて得た給与から「税金」や「社会保険料」などが差し引かれる。</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税金や社会保険料などのように、世帯の自由にならない支出を</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「非消費支出」と言う。</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39552" y="110181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13" name="テキスト ボックス 12"/>
            <p:cNvSpPr txBox="1"/>
            <p:nvPr/>
          </p:nvSpPr>
          <p:spPr>
            <a:xfrm>
              <a:off x="539552" y="1547648"/>
              <a:ext cx="317716" cy="400110"/>
            </a:xfrm>
            <a:prstGeom prst="rect">
              <a:avLst/>
            </a:prstGeom>
            <a:noFill/>
          </p:spPr>
          <p:txBody>
            <a:bodyPr wrap="none" rtlCol="0">
              <a:spAutoFit/>
            </a:bodyPr>
            <a:lstStyle/>
            <a:p>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p>
          </p:txBody>
        </p:sp>
      </p:grpSp>
      <p:sp>
        <p:nvSpPr>
          <p:cNvPr id="10" name="テキスト ボックス 9">
            <a:extLst>
              <a:ext uri="{FF2B5EF4-FFF2-40B4-BE49-F238E27FC236}">
                <a16:creationId xmlns:a16="http://schemas.microsoft.com/office/drawing/2014/main" id="{51883258-70A4-45EC-A77B-403B44DA0FCB}"/>
              </a:ext>
            </a:extLst>
          </p:cNvPr>
          <p:cNvSpPr txBox="1"/>
          <p:nvPr/>
        </p:nvSpPr>
        <p:spPr>
          <a:xfrm>
            <a:off x="395536" y="6136581"/>
            <a:ext cx="8568952"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国税庁「民間給与実態統計調査」（令和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歳の平均給与額をもとに作成。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上記の金額は一例であり、実際の金額と異なる場合があります。</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テーブル&#10;&#10;AI によって生成されたコンテンツは間違っている可能性があります。">
            <a:extLst>
              <a:ext uri="{FF2B5EF4-FFF2-40B4-BE49-F238E27FC236}">
                <a16:creationId xmlns:a16="http://schemas.microsoft.com/office/drawing/2014/main" id="{49AB4A9C-EA03-2DD1-7CDC-F47DBBC93435}"/>
              </a:ext>
            </a:extLst>
          </p:cNvPr>
          <p:cNvPicPr>
            <a:picLocks noChangeAspect="1"/>
          </p:cNvPicPr>
          <p:nvPr/>
        </p:nvPicPr>
        <p:blipFill>
          <a:blip r:embed="rId2">
            <a:extLst>
              <a:ext uri="{28A0092B-C50C-407E-A947-70E740481C1C}">
                <a14:useLocalDpi xmlns:a14="http://schemas.microsoft.com/office/drawing/2010/main" val="0"/>
              </a:ext>
            </a:extLst>
          </a:blip>
          <a:srcRect b="94271"/>
          <a:stretch>
            <a:fillRect/>
          </a:stretch>
        </p:blipFill>
        <p:spPr>
          <a:xfrm>
            <a:off x="792440" y="2445351"/>
            <a:ext cx="8088464" cy="335577"/>
          </a:xfrm>
          <a:prstGeom prst="rect">
            <a:avLst/>
          </a:prstGeom>
        </p:spPr>
      </p:pic>
      <p:pic>
        <p:nvPicPr>
          <p:cNvPr id="6" name="図 5" descr="テーブル&#10;&#10;AI 生成コンテンツは誤りを含む可能性があります。">
            <a:extLst>
              <a:ext uri="{FF2B5EF4-FFF2-40B4-BE49-F238E27FC236}">
                <a16:creationId xmlns:a16="http://schemas.microsoft.com/office/drawing/2014/main" id="{43B75FE4-5D0C-6F16-AB8E-571DBD0EF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849" y="2852936"/>
            <a:ext cx="7614583" cy="3168352"/>
          </a:xfrm>
          <a:prstGeom prst="rect">
            <a:avLst/>
          </a:prstGeom>
        </p:spPr>
      </p:pic>
    </p:spTree>
    <p:extLst>
      <p:ext uri="{BB962C8B-B14F-4D97-AF65-F5344CB8AC3E}">
        <p14:creationId xmlns:p14="http://schemas.microsoft.com/office/powerpoint/2010/main" val="20083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 y="0"/>
            <a:ext cx="9144000" cy="764704"/>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white">
          <a:xfrm>
            <a:off x="323529" y="107921"/>
            <a:ext cx="7128792" cy="584775"/>
          </a:xfrm>
          <a:prstGeom prst="rect">
            <a:avLst/>
          </a:prstGeom>
          <a:noFill/>
        </p:spPr>
        <p:txBody>
          <a:bodyPr wrap="square" rtlCol="0">
            <a:spAutoFit/>
          </a:bodyPr>
          <a:lstStyle/>
          <a:p>
            <a:r>
              <a:rPr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独身のよいところ、結婚のよいところ</a:t>
            </a:r>
            <a:endParaRPr kumimoji="1" lang="en-US" altLang="ja-JP" sz="3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23528" y="6071760"/>
            <a:ext cx="8712968" cy="597600"/>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上グラフの数値は「独身に利点がある」を選択した未婚者による回答の割合で、男女ともに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％を超える項目を表示。</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下グラフの数値は「結婚に利点がある」を選択した未婚者による回答の割合で、男女ともに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％を超える項目を表示。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回出生動向基本調査」（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bwMode="white">
          <a:xfrm>
            <a:off x="7472140" y="55657"/>
            <a:ext cx="1636364" cy="276999"/>
          </a:xfrm>
          <a:prstGeom prst="rect">
            <a:avLst/>
          </a:prstGeom>
          <a:solidFill>
            <a:schemeClr val="bg1"/>
          </a:solidFill>
          <a:ln w="12700" cmpd="sng">
            <a:noFill/>
            <a:prstDash val="solid"/>
          </a:ln>
        </p:spPr>
        <p:txBody>
          <a:bodyPr wrap="square" rtlCol="0">
            <a:spAutoFit/>
          </a:bodyPr>
          <a:lstStyle/>
          <a:p>
            <a:pPr algn="ct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テーマ</a:t>
            </a:r>
            <a:r>
              <a:rPr lang="en-US" altLang="ja-JP"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rPr>
              <a:t> 結婚と家族</a:t>
            </a:r>
            <a:endParaRPr kumimoji="1" lang="ja-JP" altLang="en-US" sz="1200" b="1" dirty="0">
              <a:solidFill>
                <a:srgbClr val="CC99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descr="グラフ, 棒グラフ&#10;&#10;自動的に生成された説明">
            <a:extLst>
              <a:ext uri="{FF2B5EF4-FFF2-40B4-BE49-F238E27FC236}">
                <a16:creationId xmlns:a16="http://schemas.microsoft.com/office/drawing/2014/main" id="{C01A0E75-9851-E1E1-3F2F-ED50CE8A6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50" y="927355"/>
            <a:ext cx="6972271" cy="2434411"/>
          </a:xfrm>
          <a:prstGeom prst="rect">
            <a:avLst/>
          </a:prstGeom>
        </p:spPr>
      </p:pic>
      <p:pic>
        <p:nvPicPr>
          <p:cNvPr id="7" name="図 6" descr="グラフ, 棒グラフ&#10;&#10;自動的に生成された説明">
            <a:extLst>
              <a:ext uri="{FF2B5EF4-FFF2-40B4-BE49-F238E27FC236}">
                <a16:creationId xmlns:a16="http://schemas.microsoft.com/office/drawing/2014/main" id="{CA6E202A-D8FA-DCEF-C6DD-C7EA12F01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3507656"/>
            <a:ext cx="6804948" cy="2354728"/>
          </a:xfrm>
          <a:prstGeom prst="rect">
            <a:avLst/>
          </a:prstGeom>
        </p:spPr>
      </p:pic>
    </p:spTree>
    <p:extLst>
      <p:ext uri="{BB962C8B-B14F-4D97-AF65-F5344CB8AC3E}">
        <p14:creationId xmlns:p14="http://schemas.microsoft.com/office/powerpoint/2010/main" val="20083167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chemeClr val="tx1">
              <a:lumMod val="65000"/>
              <a:lumOff val="3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3088</Words>
  <Application>Microsoft Office PowerPoint</Application>
  <PresentationFormat>画面に合わせる (4:3)</PresentationFormat>
  <Paragraphs>343</Paragraphs>
  <Slides>34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34</vt:i4>
      </vt:variant>
    </vt:vector>
  </HeadingPairs>
  <TitlesOfParts>
    <vt:vector size="39" baseType="lpstr">
      <vt:lpstr>Meiryo UI</vt:lpstr>
      <vt:lpstr>ヒラギノ角ゴ Pro W6</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真由子 横山</cp:lastModifiedBy>
  <cp:revision>12</cp:revision>
  <dcterms:created xsi:type="dcterms:W3CDTF">2018-03-06T07:39:46Z</dcterms:created>
  <dcterms:modified xsi:type="dcterms:W3CDTF">2026-02-24T05:55:34Z</dcterms:modified>
</cp:coreProperties>
</file>