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2" r:id="rId2"/>
  </p:sldMasterIdLst>
  <p:notesMasterIdLst>
    <p:notesMasterId r:id="rId55"/>
  </p:notesMasterIdLst>
  <p:handoutMasterIdLst>
    <p:handoutMasterId r:id="rId56"/>
  </p:handoutMasterIdLst>
  <p:sldIdLst>
    <p:sldId id="390" r:id="rId3"/>
    <p:sldId id="446" r:id="rId4"/>
    <p:sldId id="411" r:id="rId5"/>
    <p:sldId id="468" r:id="rId6"/>
    <p:sldId id="457" r:id="rId7"/>
    <p:sldId id="455" r:id="rId8"/>
    <p:sldId id="470" r:id="rId9"/>
    <p:sldId id="467" r:id="rId10"/>
    <p:sldId id="412" r:id="rId11"/>
    <p:sldId id="408" r:id="rId12"/>
    <p:sldId id="413" r:id="rId13"/>
    <p:sldId id="414" r:id="rId14"/>
    <p:sldId id="415" r:id="rId15"/>
    <p:sldId id="416" r:id="rId16"/>
    <p:sldId id="417" r:id="rId17"/>
    <p:sldId id="418" r:id="rId18"/>
    <p:sldId id="419" r:id="rId19"/>
    <p:sldId id="420" r:id="rId20"/>
    <p:sldId id="421" r:id="rId21"/>
    <p:sldId id="422" r:id="rId22"/>
    <p:sldId id="454" r:id="rId23"/>
    <p:sldId id="352" r:id="rId24"/>
    <p:sldId id="295" r:id="rId25"/>
    <p:sldId id="471" r:id="rId26"/>
    <p:sldId id="399" r:id="rId27"/>
    <p:sldId id="383" r:id="rId28"/>
    <p:sldId id="300" r:id="rId29"/>
    <p:sldId id="458" r:id="rId30"/>
    <p:sldId id="441" r:id="rId31"/>
    <p:sldId id="472" r:id="rId32"/>
    <p:sldId id="473" r:id="rId33"/>
    <p:sldId id="474" r:id="rId34"/>
    <p:sldId id="436" r:id="rId35"/>
    <p:sldId id="475" r:id="rId36"/>
    <p:sldId id="423" r:id="rId37"/>
    <p:sldId id="476" r:id="rId38"/>
    <p:sldId id="435" r:id="rId39"/>
    <p:sldId id="365" r:id="rId40"/>
    <p:sldId id="302" r:id="rId41"/>
    <p:sldId id="425" r:id="rId42"/>
    <p:sldId id="426" r:id="rId43"/>
    <p:sldId id="427" r:id="rId44"/>
    <p:sldId id="429" r:id="rId45"/>
    <p:sldId id="389" r:id="rId46"/>
    <p:sldId id="447" r:id="rId47"/>
    <p:sldId id="461" r:id="rId48"/>
    <p:sldId id="463" r:id="rId49"/>
    <p:sldId id="464" r:id="rId50"/>
    <p:sldId id="465" r:id="rId51"/>
    <p:sldId id="469" r:id="rId52"/>
    <p:sldId id="410" r:id="rId53"/>
    <p:sldId id="456" r:id="rId54"/>
  </p:sldIdLst>
  <p:sldSz cx="9144000" cy="6858000" type="screen4x3"/>
  <p:notesSz cx="6807200" cy="9939338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倉田 紀美恵" initials="倉田" lastIdx="1" clrIdx="0">
    <p:extLst>
      <p:ext uri="{19B8F6BF-5375-455C-9EA6-DF929625EA0E}">
        <p15:presenceInfo xmlns:p15="http://schemas.microsoft.com/office/powerpoint/2012/main" userId="倉田 紀美恵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9966"/>
    <a:srgbClr val="CC3300"/>
    <a:srgbClr val="FF5050"/>
    <a:srgbClr val="FFFFCC"/>
    <a:srgbClr val="003366"/>
    <a:srgbClr val="FF0066"/>
    <a:srgbClr val="FF6699"/>
    <a:srgbClr val="FF99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中間スタイル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淡色スタイル 2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淡色スタイル 3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中間スタイル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中間スタイル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1" autoAdjust="0"/>
    <p:restoredTop sz="99010" autoAdjust="0"/>
  </p:normalViewPr>
  <p:slideViewPr>
    <p:cSldViewPr snapToGrid="0" snapToObjects="1">
      <p:cViewPr varScale="1">
        <p:scale>
          <a:sx n="63" d="100"/>
          <a:sy n="63" d="100"/>
        </p:scale>
        <p:origin x="84" y="11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JILI03\jouhou\06&#20013;&#23398;&#26657;&#21521;&#12369;&#27963;&#21205;\&#9733;&#20013;&#23398;&#26657;&#31038;&#20250;&#31185;(&#25993;&#34276;)\&#21508;&#31278;&#12487;&#12540;&#12479;\&#22269;&#31435;&#31038;&#20250;&#20445;&#38556;&#12539;&#20154;&#21475;&#21839;&#38988;&#30740;&#31350;&#25152;&#12300;&#31038;&#20250;&#20445;&#38556;&#36027;&#29992;&#32113;&#35336;&#12301;&#37096;&#38272;&#21029;&#25512;&#31227;(2023&#24180;&#24230;&#29256;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145206373279487"/>
          <c:y val="0.11026706231454005"/>
          <c:w val="0.833911878036522"/>
          <c:h val="0.61426785672562456"/>
        </c:manualLayout>
      </c:layout>
      <c:lineChart>
        <c:grouping val="standard"/>
        <c:varyColors val="0"/>
        <c:ser>
          <c:idx val="0"/>
          <c:order val="0"/>
          <c:tx>
            <c:strRef>
              <c:f>平均寿命!$C$2</c:f>
              <c:strCache>
                <c:ptCount val="1"/>
                <c:pt idx="0">
                  <c:v>男性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ysClr val="windowText" lastClr="00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平均寿命!$B$3:$B$5</c:f>
              <c:strCache>
                <c:ptCount val="3"/>
                <c:pt idx="0">
                  <c:v>1950年</c:v>
                </c:pt>
                <c:pt idx="1">
                  <c:v>1975年</c:v>
                </c:pt>
                <c:pt idx="2">
                  <c:v>2021年</c:v>
                </c:pt>
              </c:strCache>
            </c:strRef>
          </c:cat>
          <c:val>
            <c:numRef>
              <c:f>平均寿命!$C$3:$C$5</c:f>
              <c:numCache>
                <c:formatCode>General</c:formatCode>
                <c:ptCount val="3"/>
                <c:pt idx="0" formatCode="0.0_ ">
                  <c:v>58</c:v>
                </c:pt>
                <c:pt idx="1">
                  <c:v>71.7</c:v>
                </c:pt>
                <c:pt idx="2">
                  <c:v>81.5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80-4B34-8E0A-2D37E3C56655}"/>
            </c:ext>
          </c:extLst>
        </c:ser>
        <c:ser>
          <c:idx val="1"/>
          <c:order val="1"/>
          <c:tx>
            <c:strRef>
              <c:f>平均寿命!$D$2</c:f>
              <c:strCache>
                <c:ptCount val="1"/>
                <c:pt idx="0">
                  <c:v>女性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ysClr val="windowText" lastClr="00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平均寿命!$B$3:$B$5</c:f>
              <c:strCache>
                <c:ptCount val="3"/>
                <c:pt idx="0">
                  <c:v>1950年</c:v>
                </c:pt>
                <c:pt idx="1">
                  <c:v>1975年</c:v>
                </c:pt>
                <c:pt idx="2">
                  <c:v>2021年</c:v>
                </c:pt>
              </c:strCache>
            </c:strRef>
          </c:cat>
          <c:val>
            <c:numRef>
              <c:f>平均寿命!$D$3:$D$5</c:f>
              <c:numCache>
                <c:formatCode>General</c:formatCode>
                <c:ptCount val="3"/>
                <c:pt idx="0">
                  <c:v>61.5</c:v>
                </c:pt>
                <c:pt idx="1">
                  <c:v>76.900000000000006</c:v>
                </c:pt>
                <c:pt idx="2">
                  <c:v>87.6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80-4B34-8E0A-2D37E3C566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2909400"/>
        <c:axId val="462913336"/>
      </c:lineChart>
      <c:catAx>
        <c:axId val="4629094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r>
                  <a:rPr lang="ja-JP" altLang="en-US" sz="1400">
                    <a:latin typeface="Meiryo UI" panose="020B0604030504040204" pitchFamily="50" charset="-128"/>
                    <a:ea typeface="Meiryo UI" panose="020B0604030504040204" pitchFamily="50" charset="-128"/>
                  </a:rPr>
                  <a:t>（歳）</a:t>
                </a:r>
              </a:p>
            </c:rich>
          </c:tx>
          <c:layout>
            <c:manualLayout>
              <c:xMode val="edge"/>
              <c:yMode val="edge"/>
              <c:x val="4.0821388918048387E-2"/>
              <c:y val="1.579420197615577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462913336"/>
        <c:crosses val="autoZero"/>
        <c:auto val="1"/>
        <c:lblAlgn val="ctr"/>
        <c:lblOffset val="100"/>
        <c:noMultiLvlLbl val="0"/>
      </c:catAx>
      <c:valAx>
        <c:axId val="462913336"/>
        <c:scaling>
          <c:orientation val="minMax"/>
          <c:max val="9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462909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145110764106677"/>
          <c:y val="0.47973006254715672"/>
          <c:w val="0.12989921612541994"/>
          <c:h val="0.140071964298231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2"/>
          <c:order val="0"/>
          <c:tx>
            <c:strRef>
              <c:f>Sheet1!$A$23</c:f>
              <c:strCache>
                <c:ptCount val="1"/>
                <c:pt idx="0">
                  <c:v>0～14歳（年少人口）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4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50" b="0" i="0" u="none" strike="noStrike" kern="1200" baseline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defRPr>
                    </a:pPr>
                    <a:fld id="{27099FBC-5EDE-43FC-9F05-583BF1C15D40}" type="VALUE">
                      <a:rPr lang="en-US" altLang="ja-JP" b="1">
                        <a:solidFill>
                          <a:srgbClr val="FF0000"/>
                        </a:solidFill>
                      </a:rPr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33B-449F-9694-86EF6EB078BA}"/>
                </c:ext>
              </c:extLst>
            </c:dLbl>
            <c:dLbl>
              <c:idx val="15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defRPr>
                    </a:pPr>
                    <a:fld id="{4361E0DC-F0F0-407F-AB55-82C034FDD3AD}" type="VALUE">
                      <a:rPr lang="en-US" altLang="ja-JP" b="0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BE3-44B8-A3D0-CD58BF68E4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Sheet1!$B$20:$Y$20</c:f>
              <c:strCache>
                <c:ptCount val="24"/>
                <c:pt idx="0">
                  <c:v>1950年</c:v>
                </c:pt>
                <c:pt idx="1">
                  <c:v>1955年</c:v>
                </c:pt>
                <c:pt idx="2">
                  <c:v>1960年</c:v>
                </c:pt>
                <c:pt idx="3">
                  <c:v>1965年</c:v>
                </c:pt>
                <c:pt idx="4">
                  <c:v>1970年</c:v>
                </c:pt>
                <c:pt idx="5">
                  <c:v>1975年</c:v>
                </c:pt>
                <c:pt idx="6">
                  <c:v>1980年</c:v>
                </c:pt>
                <c:pt idx="7">
                  <c:v>1985年</c:v>
                </c:pt>
                <c:pt idx="8">
                  <c:v>1990年</c:v>
                </c:pt>
                <c:pt idx="9">
                  <c:v>1995年</c:v>
                </c:pt>
                <c:pt idx="10">
                  <c:v>2000年</c:v>
                </c:pt>
                <c:pt idx="11">
                  <c:v>2005年</c:v>
                </c:pt>
                <c:pt idx="12">
                  <c:v>2010年</c:v>
                </c:pt>
                <c:pt idx="13">
                  <c:v>2015年</c:v>
                </c:pt>
                <c:pt idx="14">
                  <c:v>2021年</c:v>
                </c:pt>
                <c:pt idx="15">
                  <c:v>2025年</c:v>
                </c:pt>
                <c:pt idx="16">
                  <c:v>2030年</c:v>
                </c:pt>
                <c:pt idx="17">
                  <c:v>2035年</c:v>
                </c:pt>
                <c:pt idx="18">
                  <c:v>2040年</c:v>
                </c:pt>
                <c:pt idx="19">
                  <c:v>2045年</c:v>
                </c:pt>
                <c:pt idx="20">
                  <c:v>2050年</c:v>
                </c:pt>
                <c:pt idx="21">
                  <c:v>2055年</c:v>
                </c:pt>
                <c:pt idx="22">
                  <c:v>2060年</c:v>
                </c:pt>
                <c:pt idx="23">
                  <c:v>2065年</c:v>
                </c:pt>
              </c:strCache>
            </c:strRef>
          </c:cat>
          <c:val>
            <c:numRef>
              <c:f>Sheet1!$B$23:$Y$23</c:f>
              <c:numCache>
                <c:formatCode>0.0_ </c:formatCode>
                <c:ptCount val="24"/>
                <c:pt idx="0">
                  <c:v>35.413694721825962</c:v>
                </c:pt>
                <c:pt idx="1">
                  <c:v>33.444370419720187</c:v>
                </c:pt>
                <c:pt idx="2">
                  <c:v>30.148462354188759</c:v>
                </c:pt>
                <c:pt idx="3">
                  <c:v>25.735887096774196</c:v>
                </c:pt>
                <c:pt idx="4">
                  <c:v>24.027897200726091</c:v>
                </c:pt>
                <c:pt idx="5">
                  <c:v>24.327464474037001</c:v>
                </c:pt>
                <c:pt idx="6">
                  <c:v>23.514830327378409</c:v>
                </c:pt>
                <c:pt idx="7">
                  <c:v>21.510618957110982</c:v>
                </c:pt>
                <c:pt idx="8">
                  <c:v>18.243024010382868</c:v>
                </c:pt>
                <c:pt idx="9">
                  <c:v>15.953121262855777</c:v>
                </c:pt>
                <c:pt idx="10">
                  <c:v>14.577742699289661</c:v>
                </c:pt>
                <c:pt idx="11">
                  <c:v>13.764927718416089</c:v>
                </c:pt>
                <c:pt idx="12">
                  <c:v>13.221059258676322</c:v>
                </c:pt>
                <c:pt idx="13">
                  <c:v>12.646239554317548</c:v>
                </c:pt>
                <c:pt idx="14">
                  <c:v>11.777830902860787</c:v>
                </c:pt>
                <c:pt idx="15">
                  <c:v>11.481965072629345</c:v>
                </c:pt>
                <c:pt idx="16">
                  <c:v>11.089657488247145</c:v>
                </c:pt>
                <c:pt idx="17">
                  <c:v>10.814094775212636</c:v>
                </c:pt>
                <c:pt idx="18">
                  <c:v>10.764514965741075</c:v>
                </c:pt>
                <c:pt idx="19">
                  <c:v>10.693478669423042</c:v>
                </c:pt>
                <c:pt idx="20">
                  <c:v>10.566074757186303</c:v>
                </c:pt>
                <c:pt idx="21">
                  <c:v>10.385878489326766</c:v>
                </c:pt>
                <c:pt idx="22">
                  <c:v>10.24232633279483</c:v>
                </c:pt>
                <c:pt idx="23">
                  <c:v>10.195277020890101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3B-449F-9694-86EF6EB078BA}"/>
            </c:ext>
          </c:extLst>
        </c:ser>
        <c:ser>
          <c:idx val="1"/>
          <c:order val="1"/>
          <c:tx>
            <c:strRef>
              <c:f>Sheet1!$A$22</c:f>
              <c:strCache>
                <c:ptCount val="1"/>
                <c:pt idx="0">
                  <c:v>15～64歳（生産年齢人口）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4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50" b="0" i="0" u="none" strike="noStrike" kern="1200" baseline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defRPr>
                    </a:pPr>
                    <a:fld id="{83E95702-8FE1-45CD-9DAB-9A8FD9168B4C}" type="VALUE">
                      <a:rPr lang="en-US" altLang="ja-JP" b="1">
                        <a:solidFill>
                          <a:srgbClr val="FF0000"/>
                        </a:solidFill>
                      </a:rPr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33B-449F-9694-86EF6EB078BA}"/>
                </c:ext>
              </c:extLst>
            </c:dLbl>
            <c:dLbl>
              <c:idx val="15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defRPr>
                    </a:pPr>
                    <a:fld id="{7A31ED7A-93DD-49FB-9476-7CB1BCE36241}" type="VALUE">
                      <a:rPr lang="en-US" altLang="ja-JP" b="0">
                        <a:solidFill>
                          <a:schemeClr val="tx1"/>
                        </a:solidFill>
                      </a:rPr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BE3-44B8-A3D0-CD58BF68E4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Sheet1!$B$20:$Y$20</c:f>
              <c:strCache>
                <c:ptCount val="24"/>
                <c:pt idx="0">
                  <c:v>1950年</c:v>
                </c:pt>
                <c:pt idx="1">
                  <c:v>1955年</c:v>
                </c:pt>
                <c:pt idx="2">
                  <c:v>1960年</c:v>
                </c:pt>
                <c:pt idx="3">
                  <c:v>1965年</c:v>
                </c:pt>
                <c:pt idx="4">
                  <c:v>1970年</c:v>
                </c:pt>
                <c:pt idx="5">
                  <c:v>1975年</c:v>
                </c:pt>
                <c:pt idx="6">
                  <c:v>1980年</c:v>
                </c:pt>
                <c:pt idx="7">
                  <c:v>1985年</c:v>
                </c:pt>
                <c:pt idx="8">
                  <c:v>1990年</c:v>
                </c:pt>
                <c:pt idx="9">
                  <c:v>1995年</c:v>
                </c:pt>
                <c:pt idx="10">
                  <c:v>2000年</c:v>
                </c:pt>
                <c:pt idx="11">
                  <c:v>2005年</c:v>
                </c:pt>
                <c:pt idx="12">
                  <c:v>2010年</c:v>
                </c:pt>
                <c:pt idx="13">
                  <c:v>2015年</c:v>
                </c:pt>
                <c:pt idx="14">
                  <c:v>2021年</c:v>
                </c:pt>
                <c:pt idx="15">
                  <c:v>2025年</c:v>
                </c:pt>
                <c:pt idx="16">
                  <c:v>2030年</c:v>
                </c:pt>
                <c:pt idx="17">
                  <c:v>2035年</c:v>
                </c:pt>
                <c:pt idx="18">
                  <c:v>2040年</c:v>
                </c:pt>
                <c:pt idx="19">
                  <c:v>2045年</c:v>
                </c:pt>
                <c:pt idx="20">
                  <c:v>2050年</c:v>
                </c:pt>
                <c:pt idx="21">
                  <c:v>2055年</c:v>
                </c:pt>
                <c:pt idx="22">
                  <c:v>2060年</c:v>
                </c:pt>
                <c:pt idx="23">
                  <c:v>2065年</c:v>
                </c:pt>
              </c:strCache>
            </c:strRef>
          </c:cat>
          <c:val>
            <c:numRef>
              <c:f>Sheet1!$B$22:$Y$22</c:f>
              <c:numCache>
                <c:formatCode>0.0_ </c:formatCode>
                <c:ptCount val="24"/>
                <c:pt idx="0">
                  <c:v>59.640989063242991</c:v>
                </c:pt>
                <c:pt idx="1">
                  <c:v>61.259160559626913</c:v>
                </c:pt>
                <c:pt idx="2">
                  <c:v>64.125132555673375</c:v>
                </c:pt>
                <c:pt idx="3">
                  <c:v>67.983870967741936</c:v>
                </c:pt>
                <c:pt idx="4">
                  <c:v>68.902264259100036</c:v>
                </c:pt>
                <c:pt idx="5">
                  <c:v>67.754044150504953</c:v>
                </c:pt>
                <c:pt idx="6">
                  <c:v>67.381827506624504</c:v>
                </c:pt>
                <c:pt idx="7">
                  <c:v>68.184447566316834</c:v>
                </c:pt>
                <c:pt idx="8">
                  <c:v>69.678780012978578</c:v>
                </c:pt>
                <c:pt idx="9">
                  <c:v>69.488957984533201</c:v>
                </c:pt>
                <c:pt idx="10">
                  <c:v>68.050513022888708</c:v>
                </c:pt>
                <c:pt idx="11">
                  <c:v>66.066939032055316</c:v>
                </c:pt>
                <c:pt idx="12">
                  <c:v>63.76800188872275</c:v>
                </c:pt>
                <c:pt idx="13">
                  <c:v>60.716275368085945</c:v>
                </c:pt>
                <c:pt idx="14">
                  <c:v>59.367280261375413</c:v>
                </c:pt>
                <c:pt idx="15">
                  <c:v>58.511506446874492</c:v>
                </c:pt>
                <c:pt idx="16">
                  <c:v>57.71490933512424</c:v>
                </c:pt>
                <c:pt idx="17">
                  <c:v>56.361742752994267</c:v>
                </c:pt>
                <c:pt idx="18">
                  <c:v>53.894698882077172</c:v>
                </c:pt>
                <c:pt idx="19">
                  <c:v>52.471339973689155</c:v>
                </c:pt>
                <c:pt idx="20">
                  <c:v>51.751201805160406</c:v>
                </c:pt>
                <c:pt idx="21">
                  <c:v>51.600985221674875</c:v>
                </c:pt>
                <c:pt idx="22">
                  <c:v>51.620893914916536</c:v>
                </c:pt>
                <c:pt idx="23">
                  <c:v>51.419164396003637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3B-449F-9694-86EF6EB078BA}"/>
            </c:ext>
          </c:extLst>
        </c:ser>
        <c:ser>
          <c:idx val="0"/>
          <c:order val="2"/>
          <c:tx>
            <c:strRef>
              <c:f>Sheet1!$A$21</c:f>
              <c:strCache>
                <c:ptCount val="1"/>
                <c:pt idx="0">
                  <c:v>65歳以上（老年人口）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4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50" b="0" i="0" u="none" strike="noStrike" kern="1200" baseline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defRPr>
                    </a:pPr>
                    <a:fld id="{710A5960-6363-4C91-BF03-BEED3275B25E}" type="VALUE">
                      <a:rPr lang="en-US" altLang="ja-JP" b="1" smtClean="0">
                        <a:solidFill>
                          <a:srgbClr val="FF0000"/>
                        </a:solidFill>
                      </a:rPr>
                      <a:pPr>
                        <a:defRPr sz="1050">
                          <a:solidFill>
                            <a:schemeClr val="tx1"/>
                          </a:solidFill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33B-449F-9694-86EF6EB078BA}"/>
                </c:ext>
              </c:extLst>
            </c:dLbl>
            <c:dLbl>
              <c:idx val="15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baseline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defRPr>
                    </a:pPr>
                    <a:fld id="{48F9B35D-BB02-4A27-AA0F-3FA3868E4588}" type="VALUE">
                      <a:rPr lang="en-US" altLang="ja-JP" b="0">
                        <a:solidFill>
                          <a:schemeClr val="tx1"/>
                        </a:solidFill>
                      </a:rPr>
                      <a:pPr>
                        <a:defRPr sz="1000" b="1">
                          <a:solidFill>
                            <a:srgbClr val="FF0000"/>
                          </a:solidFill>
                        </a:defRPr>
                      </a:pPr>
                      <a:t>[値]</a:t>
                    </a:fld>
                    <a:endParaRPr lang="ja-JP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rgbClr val="FF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+mn-cs"/>
                    </a:defRPr>
                  </a:pPr>
                  <a:endParaRPr lang="ja-JP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E3-44B8-A3D0-CD58BF68E4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Sheet1!$B$20:$Y$20</c:f>
              <c:strCache>
                <c:ptCount val="24"/>
                <c:pt idx="0">
                  <c:v>1950年</c:v>
                </c:pt>
                <c:pt idx="1">
                  <c:v>1955年</c:v>
                </c:pt>
                <c:pt idx="2">
                  <c:v>1960年</c:v>
                </c:pt>
                <c:pt idx="3">
                  <c:v>1965年</c:v>
                </c:pt>
                <c:pt idx="4">
                  <c:v>1970年</c:v>
                </c:pt>
                <c:pt idx="5">
                  <c:v>1975年</c:v>
                </c:pt>
                <c:pt idx="6">
                  <c:v>1980年</c:v>
                </c:pt>
                <c:pt idx="7">
                  <c:v>1985年</c:v>
                </c:pt>
                <c:pt idx="8">
                  <c:v>1990年</c:v>
                </c:pt>
                <c:pt idx="9">
                  <c:v>1995年</c:v>
                </c:pt>
                <c:pt idx="10">
                  <c:v>2000年</c:v>
                </c:pt>
                <c:pt idx="11">
                  <c:v>2005年</c:v>
                </c:pt>
                <c:pt idx="12">
                  <c:v>2010年</c:v>
                </c:pt>
                <c:pt idx="13">
                  <c:v>2015年</c:v>
                </c:pt>
                <c:pt idx="14">
                  <c:v>2021年</c:v>
                </c:pt>
                <c:pt idx="15">
                  <c:v>2025年</c:v>
                </c:pt>
                <c:pt idx="16">
                  <c:v>2030年</c:v>
                </c:pt>
                <c:pt idx="17">
                  <c:v>2035年</c:v>
                </c:pt>
                <c:pt idx="18">
                  <c:v>2040年</c:v>
                </c:pt>
                <c:pt idx="19">
                  <c:v>2045年</c:v>
                </c:pt>
                <c:pt idx="20">
                  <c:v>2050年</c:v>
                </c:pt>
                <c:pt idx="21">
                  <c:v>2055年</c:v>
                </c:pt>
                <c:pt idx="22">
                  <c:v>2060年</c:v>
                </c:pt>
                <c:pt idx="23">
                  <c:v>2065年</c:v>
                </c:pt>
              </c:strCache>
            </c:strRef>
          </c:cat>
          <c:val>
            <c:numRef>
              <c:f>Sheet1!$B$21:$Y$21</c:f>
              <c:numCache>
                <c:formatCode>0.0_ </c:formatCode>
                <c:ptCount val="24"/>
                <c:pt idx="0">
                  <c:v>4.9453162149310508</c:v>
                </c:pt>
                <c:pt idx="1">
                  <c:v>5.2964690206528982</c:v>
                </c:pt>
                <c:pt idx="2">
                  <c:v>5.7264050901378578</c:v>
                </c:pt>
                <c:pt idx="3">
                  <c:v>6.280241935483871</c:v>
                </c:pt>
                <c:pt idx="4">
                  <c:v>7.0698385401738797</c:v>
                </c:pt>
                <c:pt idx="5">
                  <c:v>7.9184913754580393</c:v>
                </c:pt>
                <c:pt idx="6">
                  <c:v>9.1033421659970948</c:v>
                </c:pt>
                <c:pt idx="7">
                  <c:v>10.304933476572185</c:v>
                </c:pt>
                <c:pt idx="8">
                  <c:v>12.078195976638547</c:v>
                </c:pt>
                <c:pt idx="9">
                  <c:v>14.557920752611016</c:v>
                </c:pt>
                <c:pt idx="10">
                  <c:v>17.371744277821627</c:v>
                </c:pt>
                <c:pt idx="11">
                  <c:v>20.168133249528598</c:v>
                </c:pt>
                <c:pt idx="12">
                  <c:v>23.01093885260093</c:v>
                </c:pt>
                <c:pt idx="13">
                  <c:v>26.637485077596494</c:v>
                </c:pt>
                <c:pt idx="14">
                  <c:v>28.854888835763802</c:v>
                </c:pt>
                <c:pt idx="15">
                  <c:v>30.006528480496165</c:v>
                </c:pt>
                <c:pt idx="16">
                  <c:v>31.195433176628612</c:v>
                </c:pt>
                <c:pt idx="17">
                  <c:v>32.824162471793088</c:v>
                </c:pt>
                <c:pt idx="18">
                  <c:v>35.340786152181749</c:v>
                </c:pt>
                <c:pt idx="19">
                  <c:v>36.835181356887801</c:v>
                </c:pt>
                <c:pt idx="20">
                  <c:v>37.682723437653294</c:v>
                </c:pt>
                <c:pt idx="21">
                  <c:v>38.013136288998354</c:v>
                </c:pt>
                <c:pt idx="22">
                  <c:v>38.136779752288632</c:v>
                </c:pt>
                <c:pt idx="23">
                  <c:v>38.385558583106267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3B-449F-9694-86EF6EB078B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469843632"/>
        <c:axId val="469849208"/>
      </c:barChart>
      <c:catAx>
        <c:axId val="46984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469849208"/>
        <c:crosses val="autoZero"/>
        <c:auto val="1"/>
        <c:lblAlgn val="ctr"/>
        <c:lblOffset val="100"/>
        <c:noMultiLvlLbl val="0"/>
      </c:catAx>
      <c:valAx>
        <c:axId val="4698492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69843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Meiryo UI" panose="020B0604030504040204" pitchFamily="50" charset="-128"/>
          <a:ea typeface="Meiryo UI" panose="020B0604030504040204" pitchFamily="50" charset="-128"/>
        </a:defRPr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6318186130348"/>
          <c:y val="9.3996961081944122E-2"/>
          <c:w val="0.76477702937735192"/>
          <c:h val="0.684953856574379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'社会保障給付額の推移　グラフ'!$B$15:$B$16</c:f>
              <c:strCache>
                <c:ptCount val="2"/>
                <c:pt idx="1">
                  <c:v>年金</c:v>
                </c:pt>
              </c:strCache>
            </c:strRef>
          </c:tx>
          <c:invertIfNegative val="0"/>
          <c:cat>
            <c:strRef>
              <c:f>'社会保障給付額の推移　グラフ'!$A$17:$A$24</c:f>
              <c:strCache>
                <c:ptCount val="8"/>
                <c:pt idx="0">
                  <c:v>1970年度</c:v>
                </c:pt>
                <c:pt idx="1">
                  <c:v>1980年度</c:v>
                </c:pt>
                <c:pt idx="2">
                  <c:v>1990年度</c:v>
                </c:pt>
                <c:pt idx="3">
                  <c:v>2000年度</c:v>
                </c:pt>
                <c:pt idx="4">
                  <c:v>2010年度</c:v>
                </c:pt>
                <c:pt idx="5">
                  <c:v>2019年度</c:v>
                </c:pt>
                <c:pt idx="6">
                  <c:v>2025年度</c:v>
                </c:pt>
                <c:pt idx="7">
                  <c:v>2040年度</c:v>
                </c:pt>
              </c:strCache>
            </c:strRef>
          </c:cat>
          <c:val>
            <c:numRef>
              <c:f>'社会保障給付額の推移　グラフ'!$B$17:$B$24</c:f>
              <c:numCache>
                <c:formatCode>0.0</c:formatCode>
                <c:ptCount val="8"/>
                <c:pt idx="0">
                  <c:v>0.856151</c:v>
                </c:pt>
                <c:pt idx="1">
                  <c:v>10.332956930608681</c:v>
                </c:pt>
                <c:pt idx="2">
                  <c:v>23.777160703663345</c:v>
                </c:pt>
                <c:pt idx="3">
                  <c:v>40.536704064999995</c:v>
                </c:pt>
                <c:pt idx="4">
                  <c:v>52.228622655000002</c:v>
                </c:pt>
                <c:pt idx="5">
                  <c:v>55.452044867279994</c:v>
                </c:pt>
                <c:pt idx="6">
                  <c:v>59.9</c:v>
                </c:pt>
                <c:pt idx="7">
                  <c:v>73.2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E3-4D33-88DD-4B17253FE3F4}"/>
            </c:ext>
          </c:extLst>
        </c:ser>
        <c:ser>
          <c:idx val="1"/>
          <c:order val="1"/>
          <c:tx>
            <c:strRef>
              <c:f>'社会保障給付額の推移　グラフ'!$C$15:$C$16</c:f>
              <c:strCache>
                <c:ptCount val="2"/>
                <c:pt idx="1">
                  <c:v>医療</c:v>
                </c:pt>
              </c:strCache>
            </c:strRef>
          </c:tx>
          <c:invertIfNegative val="0"/>
          <c:cat>
            <c:strRef>
              <c:f>'社会保障給付額の推移　グラフ'!$A$17:$A$24</c:f>
              <c:strCache>
                <c:ptCount val="8"/>
                <c:pt idx="0">
                  <c:v>1970年度</c:v>
                </c:pt>
                <c:pt idx="1">
                  <c:v>1980年度</c:v>
                </c:pt>
                <c:pt idx="2">
                  <c:v>1990年度</c:v>
                </c:pt>
                <c:pt idx="3">
                  <c:v>2000年度</c:v>
                </c:pt>
                <c:pt idx="4">
                  <c:v>2010年度</c:v>
                </c:pt>
                <c:pt idx="5">
                  <c:v>2019年度</c:v>
                </c:pt>
                <c:pt idx="6">
                  <c:v>2025年度</c:v>
                </c:pt>
                <c:pt idx="7">
                  <c:v>2040年度</c:v>
                </c:pt>
              </c:strCache>
            </c:strRef>
          </c:cat>
          <c:val>
            <c:numRef>
              <c:f>'社会保障給付額の推移　グラフ'!$C$17:$C$24</c:f>
              <c:numCache>
                <c:formatCode>0.0</c:formatCode>
                <c:ptCount val="8"/>
                <c:pt idx="0">
                  <c:v>2.0758080000000003</c:v>
                </c:pt>
                <c:pt idx="1">
                  <c:v>10.759796164999999</c:v>
                </c:pt>
                <c:pt idx="2">
                  <c:v>18.625404303</c:v>
                </c:pt>
                <c:pt idx="3">
                  <c:v>26.604862368000003</c:v>
                </c:pt>
                <c:pt idx="4">
                  <c:v>33.644018607916998</c:v>
                </c:pt>
                <c:pt idx="5">
                  <c:v>40.722607390687536</c:v>
                </c:pt>
                <c:pt idx="6">
                  <c:v>48.3</c:v>
                </c:pt>
                <c:pt idx="7">
                  <c:v>68.3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E3-4D33-88DD-4B17253FE3F4}"/>
            </c:ext>
          </c:extLst>
        </c:ser>
        <c:ser>
          <c:idx val="2"/>
          <c:order val="2"/>
          <c:tx>
            <c:strRef>
              <c:f>'社会保障給付額の推移　グラフ'!$D$15:$D$16</c:f>
              <c:strCache>
                <c:ptCount val="2"/>
                <c:pt idx="1">
                  <c:v>介護</c:v>
                </c:pt>
              </c:strCache>
            </c:strRef>
          </c:tx>
          <c:invertIfNegative val="0"/>
          <c:cat>
            <c:strRef>
              <c:f>'社会保障給付額の推移　グラフ'!$A$17:$A$24</c:f>
              <c:strCache>
                <c:ptCount val="8"/>
                <c:pt idx="0">
                  <c:v>1970年度</c:v>
                </c:pt>
                <c:pt idx="1">
                  <c:v>1980年度</c:v>
                </c:pt>
                <c:pt idx="2">
                  <c:v>1990年度</c:v>
                </c:pt>
                <c:pt idx="3">
                  <c:v>2000年度</c:v>
                </c:pt>
                <c:pt idx="4">
                  <c:v>2010年度</c:v>
                </c:pt>
                <c:pt idx="5">
                  <c:v>2019年度</c:v>
                </c:pt>
                <c:pt idx="6">
                  <c:v>2025年度</c:v>
                </c:pt>
                <c:pt idx="7">
                  <c:v>2040年度</c:v>
                </c:pt>
              </c:strCache>
            </c:strRef>
          </c:cat>
          <c:val>
            <c:numRef>
              <c:f>'社会保障給付額の推移　グラフ'!$D$17:$D$24</c:f>
              <c:numCache>
                <c:formatCode>0.0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3.2806204109999997</c:v>
                </c:pt>
                <c:pt idx="4">
                  <c:v>7.5081858060000002</c:v>
                </c:pt>
                <c:pt idx="5">
                  <c:v>10.736050683849848</c:v>
                </c:pt>
                <c:pt idx="6">
                  <c:v>14.6</c:v>
                </c:pt>
                <c:pt idx="7">
                  <c:v>24.6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E3-4D33-88DD-4B17253FE3F4}"/>
            </c:ext>
          </c:extLst>
        </c:ser>
        <c:ser>
          <c:idx val="3"/>
          <c:order val="3"/>
          <c:tx>
            <c:strRef>
              <c:f>'社会保障給付額の推移　グラフ'!$E$15:$E$16</c:f>
              <c:strCache>
                <c:ptCount val="2"/>
                <c:pt idx="1">
                  <c:v>その他</c:v>
                </c:pt>
              </c:strCache>
            </c:strRef>
          </c:tx>
          <c:invertIfNegative val="0"/>
          <c:cat>
            <c:strRef>
              <c:f>'社会保障給付額の推移　グラフ'!$A$17:$A$24</c:f>
              <c:strCache>
                <c:ptCount val="8"/>
                <c:pt idx="0">
                  <c:v>1970年度</c:v>
                </c:pt>
                <c:pt idx="1">
                  <c:v>1980年度</c:v>
                </c:pt>
                <c:pt idx="2">
                  <c:v>1990年度</c:v>
                </c:pt>
                <c:pt idx="3">
                  <c:v>2000年度</c:v>
                </c:pt>
                <c:pt idx="4">
                  <c:v>2010年度</c:v>
                </c:pt>
                <c:pt idx="5">
                  <c:v>2019年度</c:v>
                </c:pt>
                <c:pt idx="6">
                  <c:v>2025年度</c:v>
                </c:pt>
                <c:pt idx="7">
                  <c:v>2040年度</c:v>
                </c:pt>
              </c:strCache>
            </c:strRef>
          </c:cat>
          <c:val>
            <c:numRef>
              <c:f>'社会保障給付額の推移　グラフ'!$E$17:$E$24</c:f>
              <c:numCache>
                <c:formatCode>0.0</c:formatCode>
                <c:ptCount val="8"/>
                <c:pt idx="0">
                  <c:v>0.59195099999999945</c:v>
                </c:pt>
                <c:pt idx="1">
                  <c:v>3.8362360199999994</c:v>
                </c:pt>
                <c:pt idx="2">
                  <c:v>5.0212207633366521</c:v>
                </c:pt>
                <c:pt idx="3">
                  <c:v>7.9839926060000002</c:v>
                </c:pt>
                <c:pt idx="4">
                  <c:v>11.983889852592</c:v>
                </c:pt>
                <c:pt idx="5">
                  <c:v>17.013392806001455</c:v>
                </c:pt>
                <c:pt idx="6">
                  <c:v>17.7</c:v>
                </c:pt>
                <c:pt idx="7">
                  <c:v>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8E3-4D33-88DD-4B17253FE3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257472"/>
        <c:axId val="49259264"/>
      </c:barChart>
      <c:catAx>
        <c:axId val="49257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pPr>
            <a:endParaRPr lang="ja-JP"/>
          </a:p>
        </c:txPr>
        <c:crossAx val="49259264"/>
        <c:crosses val="autoZero"/>
        <c:auto val="1"/>
        <c:lblAlgn val="ctr"/>
        <c:lblOffset val="100"/>
        <c:noMultiLvlLbl val="0"/>
      </c:catAx>
      <c:valAx>
        <c:axId val="4925926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400" b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defRPr>
                </a:pPr>
                <a:r>
                  <a:rPr lang="en-US" altLang="ja-JP" sz="1400" b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(</a:t>
                </a:r>
                <a:r>
                  <a:rPr lang="ja-JP" altLang="en-US" sz="1400" b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兆円</a:t>
                </a:r>
                <a:r>
                  <a:rPr lang="en-US" altLang="ja-JP" sz="1400" b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)</a:t>
                </a:r>
                <a:endParaRPr lang="ja-JP" altLang="en-US" sz="1400" b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c:rich>
          </c:tx>
          <c:layout>
            <c:manualLayout>
              <c:xMode val="edge"/>
              <c:yMode val="edge"/>
              <c:x val="1.628028963307409E-2"/>
              <c:y val="8.678350690034713E-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pPr>
            <a:endParaRPr lang="ja-JP"/>
          </a:p>
        </c:txPr>
        <c:crossAx val="49257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056591002898955"/>
          <c:y val="0.38462180919182565"/>
          <c:w val="0.1002241449224739"/>
          <c:h val="0.23300839344313456"/>
        </c:manualLayout>
      </c:layout>
      <c:overlay val="0"/>
      <c:txPr>
        <a:bodyPr/>
        <a:lstStyle/>
        <a:p>
          <a:pPr>
            <a:defRPr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/>
      </a:pPr>
      <a:endParaRPr lang="ja-JP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0309702080911"/>
          <c:y val="9.7494713144129747E-2"/>
          <c:w val="0.86676191251821599"/>
          <c:h val="0.765371275867614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'Sheet1 (2)'!$C$3:$C$7</c:f>
              <c:strCache>
                <c:ptCount val="5"/>
                <c:pt idx="0">
                  <c:v>1963年</c:v>
                </c:pt>
                <c:pt idx="1">
                  <c:v>1981年</c:v>
                </c:pt>
                <c:pt idx="2">
                  <c:v>1998年</c:v>
                </c:pt>
                <c:pt idx="3">
                  <c:v>2012年</c:v>
                </c:pt>
                <c:pt idx="4">
                  <c:v>2022年</c:v>
                </c:pt>
              </c:strCache>
            </c:strRef>
          </c:cat>
          <c:val>
            <c:numRef>
              <c:f>'Sheet1 (2)'!$D$3:$D$7</c:f>
              <c:numCache>
                <c:formatCode>#,##0_ </c:formatCode>
                <c:ptCount val="5"/>
                <c:pt idx="0">
                  <c:v>153</c:v>
                </c:pt>
                <c:pt idx="1">
                  <c:v>1100</c:v>
                </c:pt>
                <c:pt idx="2">
                  <c:v>11000</c:v>
                </c:pt>
                <c:pt idx="3">
                  <c:v>53000</c:v>
                </c:pt>
                <c:pt idx="4">
                  <c:v>90526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7F-4B61-9D82-F222B086AD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7162560"/>
        <c:axId val="268157128"/>
      </c:barChart>
      <c:catAx>
        <c:axId val="357162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r>
                  <a:rPr lang="ja-JP" altLang="en-US" sz="1400">
                    <a:latin typeface="Meiryo UI" panose="020B0604030504040204" pitchFamily="50" charset="-128"/>
                    <a:ea typeface="Meiryo UI" panose="020B0604030504040204" pitchFamily="50" charset="-128"/>
                  </a:rPr>
                  <a:t>（人）</a:t>
                </a:r>
              </a:p>
            </c:rich>
          </c:tx>
          <c:layout>
            <c:manualLayout>
              <c:xMode val="edge"/>
              <c:yMode val="edge"/>
              <c:x val="1.0526717067837101E-3"/>
              <c:y val="1.555309360866195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268157128"/>
        <c:crosses val="autoZero"/>
        <c:auto val="1"/>
        <c:lblAlgn val="ctr"/>
        <c:lblOffset val="100"/>
        <c:noMultiLvlLbl val="0"/>
      </c:catAx>
      <c:valAx>
        <c:axId val="268157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35716256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 w="19050" cmpd="thickThin">
              <a:solidFill>
                <a:schemeClr val="accent6"/>
              </a:solidFill>
            </a:ln>
            <a:effectLst/>
          </c:spPr>
          <c:invertIfNegative val="0"/>
          <c:cat>
            <c:strRef>
              <c:f>Sheet2!$B$2:$B$10</c:f>
              <c:strCache>
                <c:ptCount val="9"/>
                <c:pt idx="0">
                  <c:v>脳血管疾患</c:v>
                </c:pt>
                <c:pt idx="1">
                  <c:v>結核</c:v>
                </c:pt>
                <c:pt idx="2">
                  <c:v>高血圧性疾患</c:v>
                </c:pt>
                <c:pt idx="3">
                  <c:v>骨折</c:v>
                </c:pt>
                <c:pt idx="4">
                  <c:v>肺炎</c:v>
                </c:pt>
                <c:pt idx="5">
                  <c:v>糖尿病</c:v>
                </c:pt>
                <c:pt idx="6">
                  <c:v>心疾患</c:v>
                </c:pt>
                <c:pt idx="7">
                  <c:v>肝疾患</c:v>
                </c:pt>
                <c:pt idx="8">
                  <c:v>悪性新生物</c:v>
                </c:pt>
              </c:strCache>
            </c:strRef>
          </c:cat>
          <c:val>
            <c:numRef>
              <c:f>Sheet2!$C$2:$C$10</c:f>
              <c:numCache>
                <c:formatCode>General</c:formatCode>
                <c:ptCount val="9"/>
                <c:pt idx="0">
                  <c:v>77.400000000000006</c:v>
                </c:pt>
                <c:pt idx="1">
                  <c:v>59.5</c:v>
                </c:pt>
                <c:pt idx="2">
                  <c:v>47.6</c:v>
                </c:pt>
                <c:pt idx="3">
                  <c:v>38.5</c:v>
                </c:pt>
                <c:pt idx="4">
                  <c:v>38</c:v>
                </c:pt>
                <c:pt idx="5">
                  <c:v>30.6</c:v>
                </c:pt>
                <c:pt idx="6">
                  <c:v>24.6</c:v>
                </c:pt>
                <c:pt idx="7">
                  <c:v>23.4</c:v>
                </c:pt>
                <c:pt idx="8">
                  <c:v>19.600000000000001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AE-4A0B-B41E-CC1489DB8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45536240"/>
        <c:axId val="745534600"/>
      </c:barChart>
      <c:catAx>
        <c:axId val="7455362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745534600"/>
        <c:crosses val="autoZero"/>
        <c:auto val="1"/>
        <c:lblAlgn val="ctr"/>
        <c:lblOffset val="100"/>
        <c:noMultiLvlLbl val="0"/>
      </c:catAx>
      <c:valAx>
        <c:axId val="745534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003399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r>
                  <a:rPr lang="ja-JP" altLang="en-US" sz="14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（日数）</a:t>
                </a:r>
              </a:p>
            </c:rich>
          </c:tx>
          <c:layout>
            <c:manualLayout>
              <c:xMode val="edge"/>
              <c:yMode val="edge"/>
              <c:x val="6.6155207856154655E-2"/>
              <c:y val="0.861552134483536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745536240"/>
        <c:crosses val="max"/>
        <c:crossBetween val="between"/>
      </c:valAx>
      <c:spPr>
        <a:solidFill>
          <a:schemeClr val="bg1"/>
        </a:solidFill>
        <a:ln>
          <a:solidFill>
            <a:srgbClr val="003399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746298310251711E-2"/>
          <c:y val="0.11682624857699042"/>
          <c:w val="0.92215614195074769"/>
          <c:h val="0.6812235643096176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cat>
            <c:strRef>
              <c:f>Sheet3!$B$2:$B$7</c:f>
              <c:strCache>
                <c:ptCount val="6"/>
                <c:pt idx="0">
                  <c:v>40～64歳</c:v>
                </c:pt>
                <c:pt idx="1">
                  <c:v>65～69歳</c:v>
                </c:pt>
                <c:pt idx="2">
                  <c:v>70～74歳</c:v>
                </c:pt>
                <c:pt idx="3">
                  <c:v>75～79歳</c:v>
                </c:pt>
                <c:pt idx="4">
                  <c:v>80～84歳</c:v>
                </c:pt>
                <c:pt idx="5">
                  <c:v>85歳以上</c:v>
                </c:pt>
              </c:strCache>
            </c:strRef>
          </c:cat>
          <c:val>
            <c:numRef>
              <c:f>Sheet3!$C$2:$C$7</c:f>
              <c:numCache>
                <c:formatCode>0.0_);[Red]\(0.0\)</c:formatCode>
                <c:ptCount val="6"/>
                <c:pt idx="0">
                  <c:v>0.4</c:v>
                </c:pt>
                <c:pt idx="1">
                  <c:v>2.9</c:v>
                </c:pt>
                <c:pt idx="2">
                  <c:v>5.8</c:v>
                </c:pt>
                <c:pt idx="3">
                  <c:v>12.4</c:v>
                </c:pt>
                <c:pt idx="4">
                  <c:v>26</c:v>
                </c:pt>
                <c:pt idx="5">
                  <c:v>59.5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3B-43AA-B6E5-B401610846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7017936"/>
        <c:axId val="507009736"/>
      </c:barChart>
      <c:catAx>
        <c:axId val="507017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defRPr>
                </a:pPr>
                <a:r>
                  <a:rPr lang="ja-JP" altLang="en-US" sz="1400" dirty="0"/>
                  <a:t>（％）</a:t>
                </a:r>
              </a:p>
            </c:rich>
          </c:tx>
          <c:layout>
            <c:manualLayout>
              <c:xMode val="edge"/>
              <c:yMode val="edge"/>
              <c:x val="3.8532741422490089E-4"/>
              <c:y val="2.121208649398560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507009736"/>
        <c:crosses val="autoZero"/>
        <c:auto val="1"/>
        <c:lblAlgn val="ctr"/>
        <c:lblOffset val="100"/>
        <c:noMultiLvlLbl val="0"/>
      </c:catAx>
      <c:valAx>
        <c:axId val="507009736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rgbClr val="003366"/>
              </a:solidFill>
              <a:round/>
            </a:ln>
            <a:effectLst/>
          </c:spPr>
        </c:majorGridlines>
        <c:numFmt formatCode="0.0_);[Red]\(0.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50701793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</a:defRPr>
      </a:pPr>
      <a:endParaRPr lang="ja-JP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0.68567</cdr:x>
      <cdr:y>0.88966</cdr:y>
    </cdr:from>
    <cdr:to>
      <cdr:x>0.77436</cdr:x>
      <cdr:y>0.93468</cdr:y>
    </cdr:to>
    <cdr:sp macro="" textlink="">
      <cdr:nvSpPr>
        <cdr:cNvPr id="2" name="テキスト ボックス 17">
          <a:extLst xmlns:a="http://schemas.openxmlformats.org/drawingml/2006/main">
            <a:ext uri="{FF2B5EF4-FFF2-40B4-BE49-F238E27FC236}">
              <a16:creationId xmlns:a16="http://schemas.microsoft.com/office/drawing/2014/main" id="{02A23584-C366-536E-D210-1DB600DDA1F5}"/>
            </a:ext>
          </a:extLst>
        </cdr:cNvPr>
        <cdr:cNvSpPr txBox="1"/>
      </cdr:nvSpPr>
      <cdr:spPr>
        <a:xfrm xmlns:a="http://schemas.openxmlformats.org/drawingml/2006/main" rot="18912197">
          <a:off x="5672987" y="5017137"/>
          <a:ext cx="733814" cy="2539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rPr>
            <a:t>すいけい</a:t>
          </a:r>
          <a:endParaRPr kumimoji="1" lang="ja-JP" altLang="en-US" sz="1050" dirty="0"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0.79015</cdr:x>
      <cdr:y>0.88291</cdr:y>
    </cdr:from>
    <cdr:to>
      <cdr:x>0.87884</cdr:x>
      <cdr:y>0.92793</cdr:y>
    </cdr:to>
    <cdr:sp macro="" textlink="">
      <cdr:nvSpPr>
        <cdr:cNvPr id="3" name="テキスト ボックス 17">
          <a:extLst xmlns:a="http://schemas.openxmlformats.org/drawingml/2006/main">
            <a:ext uri="{FF2B5EF4-FFF2-40B4-BE49-F238E27FC236}">
              <a16:creationId xmlns:a16="http://schemas.microsoft.com/office/drawing/2014/main" id="{B4D9018B-2701-9969-BDF3-3BF2DE9A088A}"/>
            </a:ext>
          </a:extLst>
        </cdr:cNvPr>
        <cdr:cNvSpPr txBox="1"/>
      </cdr:nvSpPr>
      <cdr:spPr>
        <a:xfrm xmlns:a="http://schemas.openxmlformats.org/drawingml/2006/main" rot="18912197">
          <a:off x="6537422" y="4979065"/>
          <a:ext cx="733814" cy="2539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rPr>
            <a:t>すいけい</a:t>
          </a:r>
          <a:endParaRPr kumimoji="1" lang="ja-JP" altLang="en-US" sz="1050" dirty="0"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0.90314</cdr:x>
      <cdr:y>0.36335</cdr:y>
    </cdr:from>
    <cdr:to>
      <cdr:x>0.99183</cdr:x>
      <cdr:y>0.40837</cdr:y>
    </cdr:to>
    <cdr:sp macro="" textlink="">
      <cdr:nvSpPr>
        <cdr:cNvPr id="4" name="テキスト ボックス 17">
          <a:extLst xmlns:a="http://schemas.openxmlformats.org/drawingml/2006/main">
            <a:ext uri="{FF2B5EF4-FFF2-40B4-BE49-F238E27FC236}">
              <a16:creationId xmlns:a16="http://schemas.microsoft.com/office/drawing/2014/main" id="{B7099557-4B8D-A118-5617-B034D84255AF}"/>
            </a:ext>
          </a:extLst>
        </cdr:cNvPr>
        <cdr:cNvSpPr txBox="1"/>
      </cdr:nvSpPr>
      <cdr:spPr>
        <a:xfrm xmlns:a="http://schemas.openxmlformats.org/drawingml/2006/main">
          <a:off x="7472278" y="2049062"/>
          <a:ext cx="733814" cy="2539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rPr>
            <a:t>た</a:t>
          </a:r>
          <a:endParaRPr kumimoji="1" lang="ja-JP" altLang="en-US" sz="1050" dirty="0"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0.88936</cdr:x>
      <cdr:y>0.47885</cdr:y>
    </cdr:from>
    <cdr:to>
      <cdr:x>0.97805</cdr:x>
      <cdr:y>0.52388</cdr:y>
    </cdr:to>
    <cdr:sp macro="" textlink="">
      <cdr:nvSpPr>
        <cdr:cNvPr id="5" name="テキスト ボックス 17">
          <a:extLst xmlns:a="http://schemas.openxmlformats.org/drawingml/2006/main">
            <a:ext uri="{FF2B5EF4-FFF2-40B4-BE49-F238E27FC236}">
              <a16:creationId xmlns:a16="http://schemas.microsoft.com/office/drawing/2014/main" id="{B4571F14-0424-C91D-04E9-62EFBDC4338F}"/>
            </a:ext>
          </a:extLst>
        </cdr:cNvPr>
        <cdr:cNvSpPr txBox="1"/>
      </cdr:nvSpPr>
      <cdr:spPr>
        <a:xfrm xmlns:a="http://schemas.openxmlformats.org/drawingml/2006/main">
          <a:off x="7358247" y="2700442"/>
          <a:ext cx="733814" cy="2539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rPr>
            <a:t>いりょう</a:t>
          </a:r>
          <a:endParaRPr kumimoji="1" lang="ja-JP" altLang="en-US" sz="1050" dirty="0"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0.88936</cdr:x>
      <cdr:y>0.42064</cdr:y>
    </cdr:from>
    <cdr:to>
      <cdr:x>0.97805</cdr:x>
      <cdr:y>0.46567</cdr:y>
    </cdr:to>
    <cdr:sp macro="" textlink="">
      <cdr:nvSpPr>
        <cdr:cNvPr id="6" name="テキスト ボックス 17">
          <a:extLst xmlns:a="http://schemas.openxmlformats.org/drawingml/2006/main">
            <a:ext uri="{FF2B5EF4-FFF2-40B4-BE49-F238E27FC236}">
              <a16:creationId xmlns:a16="http://schemas.microsoft.com/office/drawing/2014/main" id="{B4571F14-0424-C91D-04E9-62EFBDC4338F}"/>
            </a:ext>
          </a:extLst>
        </cdr:cNvPr>
        <cdr:cNvSpPr txBox="1"/>
      </cdr:nvSpPr>
      <cdr:spPr>
        <a:xfrm xmlns:a="http://schemas.openxmlformats.org/drawingml/2006/main">
          <a:off x="7358247" y="2372166"/>
          <a:ext cx="733814" cy="2539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rPr>
            <a:t>かいご</a:t>
          </a:r>
          <a:endParaRPr kumimoji="1" lang="ja-JP" altLang="en-US" sz="1050" dirty="0"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0.89599</cdr:x>
      <cdr:y>0.53617</cdr:y>
    </cdr:from>
    <cdr:to>
      <cdr:x>0.98468</cdr:x>
      <cdr:y>0.5812</cdr:y>
    </cdr:to>
    <cdr:sp macro="" textlink="">
      <cdr:nvSpPr>
        <cdr:cNvPr id="7" name="テキスト ボックス 17">
          <a:extLst xmlns:a="http://schemas.openxmlformats.org/drawingml/2006/main">
            <a:ext uri="{FF2B5EF4-FFF2-40B4-BE49-F238E27FC236}">
              <a16:creationId xmlns:a16="http://schemas.microsoft.com/office/drawing/2014/main" id="{AC99820B-0D38-1673-0E40-8D28F4C62DED}"/>
            </a:ext>
          </a:extLst>
        </cdr:cNvPr>
        <cdr:cNvSpPr txBox="1"/>
      </cdr:nvSpPr>
      <cdr:spPr>
        <a:xfrm xmlns:a="http://schemas.openxmlformats.org/drawingml/2006/main">
          <a:off x="7413094" y="3023698"/>
          <a:ext cx="733814" cy="2539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ja-JP" altLang="en-US" sz="1050" dirty="0">
              <a:latin typeface="Meiryo UI" panose="020B0604030504040204" pitchFamily="50" charset="-128"/>
              <a:ea typeface="Meiryo UI" panose="020B0604030504040204" pitchFamily="50" charset="-128"/>
            </a:rPr>
            <a:t>ねんきん</a:t>
          </a:r>
          <a:endParaRPr kumimoji="1" lang="ja-JP" altLang="en-US" sz="1050" dirty="0"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0.83366</cdr:x>
      <cdr:y>0.09896</cdr:y>
    </cdr:from>
    <cdr:to>
      <cdr:x>0.98261</cdr:x>
      <cdr:y>0.17011</cdr:y>
    </cdr:to>
    <cdr:sp macro="" textlink="">
      <cdr:nvSpPr>
        <cdr:cNvPr id="2" name="テキスト ボックス 16"/>
        <cdr:cNvSpPr txBox="1"/>
      </cdr:nvSpPr>
      <cdr:spPr>
        <a:xfrm xmlns:a="http://schemas.openxmlformats.org/drawingml/2006/main">
          <a:off x="7394840" y="513646"/>
          <a:ext cx="1321200" cy="36929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90,526</a:t>
          </a:r>
          <a:r>
            <a:rPr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人</a:t>
          </a:r>
          <a:endParaRPr kumimoji="1" lang="ja-JP" altLang="en-US" dirty="0">
            <a:latin typeface="Meiryo UI" panose="020B0604030504040204" pitchFamily="50" charset="-128"/>
            <a:ea typeface="Meiryo UI" panose="020B0604030504040204" pitchFamily="50" charset="-128"/>
            <a:cs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0.5</cdr:x>
      <cdr:y>0.68668</cdr:y>
    </cdr:from>
    <cdr:to>
      <cdr:x>0.64494</cdr:x>
      <cdr:y>0.75784</cdr:y>
    </cdr:to>
    <cdr:sp macro="" textlink="">
      <cdr:nvSpPr>
        <cdr:cNvPr id="3" name="テキスト ボックス 16"/>
        <cdr:cNvSpPr txBox="1"/>
      </cdr:nvSpPr>
      <cdr:spPr>
        <a:xfrm xmlns:a="http://schemas.openxmlformats.org/drawingml/2006/main">
          <a:off x="4435144" y="3564094"/>
          <a:ext cx="1285637" cy="36934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10,158</a:t>
          </a:r>
          <a:r>
            <a:rPr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人</a:t>
          </a:r>
          <a:endParaRPr kumimoji="1" lang="ja-JP" altLang="en-US" dirty="0">
            <a:latin typeface="Meiryo UI" panose="020B0604030504040204" pitchFamily="50" charset="-128"/>
            <a:ea typeface="Meiryo UI" panose="020B0604030504040204" pitchFamily="50" charset="-128"/>
            <a:cs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0.30733</cdr:x>
      <cdr:y>0.67195</cdr:y>
    </cdr:from>
    <cdr:to>
      <cdr:x>0.45613</cdr:x>
      <cdr:y>0.74311</cdr:y>
    </cdr:to>
    <cdr:sp macro="" textlink="">
      <cdr:nvSpPr>
        <cdr:cNvPr id="4" name="テキスト ボックス 16"/>
        <cdr:cNvSpPr txBox="1"/>
      </cdr:nvSpPr>
      <cdr:spPr>
        <a:xfrm xmlns:a="http://schemas.openxmlformats.org/drawingml/2006/main">
          <a:off x="2726100" y="3487642"/>
          <a:ext cx="1319899" cy="369346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b="1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rPr>
            <a:t>千人超え</a:t>
          </a:r>
          <a:endParaRPr kumimoji="1" lang="ja-JP" altLang="en-US" b="1" dirty="0">
            <a:solidFill>
              <a:schemeClr val="bg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  <a:cs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0.16698</cdr:x>
      <cdr:y>0.7826</cdr:y>
    </cdr:from>
    <cdr:to>
      <cdr:x>0.29264</cdr:x>
      <cdr:y>0.85375</cdr:y>
    </cdr:to>
    <cdr:sp macro="" textlink="">
      <cdr:nvSpPr>
        <cdr:cNvPr id="5" name="テキスト ボックス 16"/>
        <cdr:cNvSpPr txBox="1"/>
      </cdr:nvSpPr>
      <cdr:spPr>
        <a:xfrm xmlns:a="http://schemas.openxmlformats.org/drawingml/2006/main">
          <a:off x="1481194" y="4061977"/>
          <a:ext cx="1114642" cy="36929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153</a:t>
          </a:r>
          <a:r>
            <a:rPr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人</a:t>
          </a:r>
          <a:endParaRPr kumimoji="1" lang="ja-JP" altLang="en-US" dirty="0">
            <a:latin typeface="Meiryo UI" panose="020B0604030504040204" pitchFamily="50" charset="-128"/>
            <a:ea typeface="Meiryo UI" panose="020B0604030504040204" pitchFamily="50" charset="-128"/>
            <a:cs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0.32736</cdr:x>
      <cdr:y>0.75721</cdr:y>
    </cdr:from>
    <cdr:to>
      <cdr:x>0.47547</cdr:x>
      <cdr:y>0.82837</cdr:y>
    </cdr:to>
    <cdr:sp macro="" textlink="">
      <cdr:nvSpPr>
        <cdr:cNvPr id="7" name="テキスト ボックス 16"/>
        <cdr:cNvSpPr txBox="1"/>
      </cdr:nvSpPr>
      <cdr:spPr>
        <a:xfrm xmlns:a="http://schemas.openxmlformats.org/drawingml/2006/main">
          <a:off x="2903778" y="3930194"/>
          <a:ext cx="131377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1,072</a:t>
          </a:r>
          <a:r>
            <a:rPr lang="ja-JP" altLang="en-US" sz="1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rPr>
            <a:t>人</a:t>
          </a:r>
          <a:endParaRPr kumimoji="1" lang="ja-JP" altLang="en-US" sz="1800" dirty="0">
            <a:latin typeface="Meiryo UI" panose="020B0604030504040204" pitchFamily="50" charset="-128"/>
            <a:ea typeface="Meiryo UI" panose="020B0604030504040204" pitchFamily="50" charset="-128"/>
            <a:cs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0.48667</cdr:x>
      <cdr:y>0.60365</cdr:y>
    </cdr:from>
    <cdr:to>
      <cdr:x>0.63546</cdr:x>
      <cdr:y>0.6748</cdr:y>
    </cdr:to>
    <cdr:sp macro="" textlink="">
      <cdr:nvSpPr>
        <cdr:cNvPr id="8" name="テキスト ボックス 16"/>
        <cdr:cNvSpPr txBox="1"/>
      </cdr:nvSpPr>
      <cdr:spPr>
        <a:xfrm xmlns:a="http://schemas.openxmlformats.org/drawingml/2006/main">
          <a:off x="4316888" y="3133148"/>
          <a:ext cx="1319811" cy="369294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1800" b="1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rPr>
            <a:t>1</a:t>
          </a:r>
          <a:r>
            <a:rPr lang="ja-JP" altLang="en-US" sz="1800" b="1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rPr>
            <a:t>万人超え</a:t>
          </a:r>
          <a:endParaRPr kumimoji="1" lang="ja-JP" altLang="en-US" sz="1800" b="1" dirty="0">
            <a:solidFill>
              <a:schemeClr val="bg1"/>
            </a:solidFill>
            <a:latin typeface="HGP創英角ｺﾞｼｯｸUB" panose="020B0900000000000000" pitchFamily="50" charset="-128"/>
            <a:ea typeface="HGP創英角ｺﾞｼｯｸUB" panose="020B0900000000000000" pitchFamily="50" charset="-128"/>
            <a:cs typeface="Meiryo UI" panose="020B0604030504040204" pitchFamily="50" charset="-128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0.41152</cdr:x>
      <cdr:y>0.49029</cdr:y>
    </cdr:from>
    <cdr:to>
      <cdr:x>0.51783</cdr:x>
      <cdr:y>0.55526</cdr:y>
    </cdr:to>
    <cdr:sp macro="" textlink="">
      <cdr:nvSpPr>
        <cdr:cNvPr id="2" name="テキスト ボックス 2"/>
        <cdr:cNvSpPr txBox="1"/>
      </cdr:nvSpPr>
      <cdr:spPr>
        <a:xfrm xmlns:a="http://schemas.openxmlformats.org/drawingml/2006/main">
          <a:off x="3575339" y="2787015"/>
          <a:ext cx="92365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dirty="0">
              <a:latin typeface="Meiryo UI" panose="020B0604030504040204" pitchFamily="50" charset="-128"/>
              <a:ea typeface="Meiryo UI" panose="020B0604030504040204" pitchFamily="50" charset="-128"/>
            </a:rPr>
            <a:t>30</a:t>
          </a:r>
          <a:r>
            <a:rPr lang="en-US" altLang="ja-JP" sz="1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.6</a:t>
          </a:r>
          <a:r>
            <a:rPr kumimoji="1" lang="ja-JP" altLang="en-US" sz="1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日</a:t>
          </a:r>
        </a:p>
      </cdr:txBody>
    </cdr:sp>
  </cdr:relSizeAnchor>
  <cdr:relSizeAnchor xmlns:cdr="http://schemas.openxmlformats.org/drawingml/2006/chartDrawing">
    <cdr:from>
      <cdr:x>0.47802</cdr:x>
      <cdr:y>0.39893</cdr:y>
    </cdr:from>
    <cdr:to>
      <cdr:x>0.58433</cdr:x>
      <cdr:y>0.46391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4153177" y="2267714"/>
          <a:ext cx="92365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38.0</a:t>
          </a:r>
          <a:r>
            <a:rPr kumimoji="1" lang="ja-JP" altLang="en-US" sz="1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日</a:t>
          </a:r>
        </a:p>
      </cdr:txBody>
    </cdr:sp>
  </cdr:relSizeAnchor>
  <cdr:relSizeAnchor xmlns:cdr="http://schemas.openxmlformats.org/drawingml/2006/chartDrawing">
    <cdr:from>
      <cdr:x>0.47805</cdr:x>
      <cdr:y>0.30982</cdr:y>
    </cdr:from>
    <cdr:to>
      <cdr:x>0.58436</cdr:x>
      <cdr:y>0.37479</cdr:y>
    </cdr:to>
    <cdr:sp macro="" textlink="">
      <cdr:nvSpPr>
        <cdr:cNvPr id="4" name="テキスト ボックス 2"/>
        <cdr:cNvSpPr txBox="1"/>
      </cdr:nvSpPr>
      <cdr:spPr>
        <a:xfrm xmlns:a="http://schemas.openxmlformats.org/drawingml/2006/main">
          <a:off x="4153429" y="1761148"/>
          <a:ext cx="92365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38.5</a:t>
          </a:r>
          <a:r>
            <a:rPr kumimoji="1" lang="ja-JP" altLang="en-US" sz="1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日</a:t>
          </a:r>
        </a:p>
      </cdr:txBody>
    </cdr:sp>
  </cdr:relSizeAnchor>
  <cdr:relSizeAnchor xmlns:cdr="http://schemas.openxmlformats.org/drawingml/2006/chartDrawing">
    <cdr:from>
      <cdr:x>0.54933</cdr:x>
      <cdr:y>0.22077</cdr:y>
    </cdr:from>
    <cdr:to>
      <cdr:x>0.65564</cdr:x>
      <cdr:y>0.28574</cdr:y>
    </cdr:to>
    <cdr:sp macro="" textlink="">
      <cdr:nvSpPr>
        <cdr:cNvPr id="5" name="テキスト ボックス 2"/>
        <cdr:cNvSpPr txBox="1"/>
      </cdr:nvSpPr>
      <cdr:spPr>
        <a:xfrm xmlns:a="http://schemas.openxmlformats.org/drawingml/2006/main">
          <a:off x="4772715" y="1254943"/>
          <a:ext cx="92365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47.6</a:t>
          </a:r>
          <a:r>
            <a:rPr kumimoji="1" lang="ja-JP" altLang="en-US" sz="1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日</a:t>
          </a:r>
        </a:p>
      </cdr:txBody>
    </cdr:sp>
  </cdr:relSizeAnchor>
  <cdr:relSizeAnchor xmlns:cdr="http://schemas.openxmlformats.org/drawingml/2006/chartDrawing">
    <cdr:from>
      <cdr:x>0.77914</cdr:x>
      <cdr:y>0.03673</cdr:y>
    </cdr:from>
    <cdr:to>
      <cdr:x>0.88545</cdr:x>
      <cdr:y>0.1017</cdr:y>
    </cdr:to>
    <cdr:sp macro="" textlink="">
      <cdr:nvSpPr>
        <cdr:cNvPr id="6" name="テキスト ボックス 2"/>
        <cdr:cNvSpPr txBox="1"/>
      </cdr:nvSpPr>
      <cdr:spPr>
        <a:xfrm xmlns:a="http://schemas.openxmlformats.org/drawingml/2006/main">
          <a:off x="6769364" y="208799"/>
          <a:ext cx="92365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800" dirty="0">
              <a:latin typeface="Meiryo UI" panose="020B0604030504040204" pitchFamily="50" charset="-128"/>
              <a:ea typeface="Meiryo UI" panose="020B0604030504040204" pitchFamily="50" charset="-128"/>
            </a:rPr>
            <a:t>77.4</a:t>
          </a:r>
          <a:r>
            <a:rPr kumimoji="1"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rPr>
            <a:t>日</a:t>
          </a:r>
        </a:p>
      </cdr:txBody>
    </cdr:sp>
  </cdr:relSizeAnchor>
  <cdr:relSizeAnchor xmlns:cdr="http://schemas.openxmlformats.org/drawingml/2006/chartDrawing">
    <cdr:from>
      <cdr:x>0.79491</cdr:x>
      <cdr:y>0.47355</cdr:y>
    </cdr:from>
    <cdr:to>
      <cdr:x>0.9608</cdr:x>
      <cdr:y>0.83979</cdr:y>
    </cdr:to>
    <cdr:pic>
      <cdr:nvPicPr>
        <cdr:cNvPr id="8" name="図 7">
          <a:extLst xmlns:a="http://schemas.openxmlformats.org/drawingml/2006/main">
            <a:ext uri="{FF2B5EF4-FFF2-40B4-BE49-F238E27FC236}">
              <a16:creationId xmlns:a16="http://schemas.microsoft.com/office/drawing/2014/main" id="{BCE85B6B-F090-45AF-ADB9-1FE6772FBF8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screen">
          <a:extLst>
            <a:ext uri="{28A0092B-C50C-407E-A947-70E740481C1C}">
              <a14:useLocalDpi xmlns:a14="http://schemas.microsoft.com/office/drawing/2010/main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906375" y="2691867"/>
          <a:ext cx="1441276" cy="208184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0.01062</cdr:x>
      <cdr:y>0.00879</cdr:y>
    </cdr:from>
    <cdr:to>
      <cdr:x>0.17202</cdr:x>
      <cdr:y>0.07243</cdr:y>
    </cdr:to>
    <cdr:sp macro="" textlink="">
      <cdr:nvSpPr>
        <cdr:cNvPr id="7" name="正方形/長方形 6">
          <a:extLst xmlns:a="http://schemas.openxmlformats.org/drawingml/2006/main">
            <a:ext uri="{FF2B5EF4-FFF2-40B4-BE49-F238E27FC236}">
              <a16:creationId xmlns:a16="http://schemas.microsoft.com/office/drawing/2014/main" id="{C7CC76D8-89DB-8EE3-8C86-6F56D8E7746D}"/>
            </a:ext>
          </a:extLst>
        </cdr:cNvPr>
        <cdr:cNvSpPr/>
      </cdr:nvSpPr>
      <cdr:spPr>
        <a:xfrm xmlns:a="http://schemas.openxmlformats.org/drawingml/2006/main">
          <a:off x="92279" y="49950"/>
          <a:ext cx="1402228" cy="3617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0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のうけっかんしっかん</a:t>
          </a:r>
          <a:endParaRPr lang="en-US" altLang="ja-JP" sz="90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0.0464</cdr:x>
      <cdr:y>0.09866</cdr:y>
    </cdr:from>
    <cdr:to>
      <cdr:x>0.20779</cdr:x>
      <cdr:y>0.1623</cdr:y>
    </cdr:to>
    <cdr:sp macro="" textlink="">
      <cdr:nvSpPr>
        <cdr:cNvPr id="9" name="正方形/長方形 8">
          <a:extLst xmlns:a="http://schemas.openxmlformats.org/drawingml/2006/main">
            <a:ext uri="{FF2B5EF4-FFF2-40B4-BE49-F238E27FC236}">
              <a16:creationId xmlns:a16="http://schemas.microsoft.com/office/drawing/2014/main" id="{57254114-7597-4DFF-1BF0-3E1B62E79472}"/>
            </a:ext>
          </a:extLst>
        </cdr:cNvPr>
        <cdr:cNvSpPr/>
      </cdr:nvSpPr>
      <cdr:spPr>
        <a:xfrm xmlns:a="http://schemas.openxmlformats.org/drawingml/2006/main">
          <a:off x="403138" y="560828"/>
          <a:ext cx="1402228" cy="3617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0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けっかく</a:t>
          </a:r>
          <a:endParaRPr lang="en-US" altLang="ja-JP" sz="90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</cdr:x>
      <cdr:y>0.19036</cdr:y>
    </cdr:from>
    <cdr:to>
      <cdr:x>0.16139</cdr:x>
      <cdr:y>0.254</cdr:y>
    </cdr:to>
    <cdr:sp macro="" textlink="">
      <cdr:nvSpPr>
        <cdr:cNvPr id="10" name="正方形/長方形 9">
          <a:extLst xmlns:a="http://schemas.openxmlformats.org/drawingml/2006/main">
            <a:ext uri="{FF2B5EF4-FFF2-40B4-BE49-F238E27FC236}">
              <a16:creationId xmlns:a16="http://schemas.microsoft.com/office/drawing/2014/main" id="{1D74ABA6-9927-FBF9-23D0-A4E0DAB91D01}"/>
            </a:ext>
          </a:extLst>
        </cdr:cNvPr>
        <cdr:cNvSpPr/>
      </cdr:nvSpPr>
      <cdr:spPr>
        <a:xfrm xmlns:a="http://schemas.openxmlformats.org/drawingml/2006/main">
          <a:off x="0" y="1082092"/>
          <a:ext cx="1402228" cy="3617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0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こうけつあつせいしっかん</a:t>
          </a:r>
          <a:endParaRPr lang="en-US" altLang="ja-JP" sz="90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0.04549</cdr:x>
      <cdr:y>0.28099</cdr:y>
    </cdr:from>
    <cdr:to>
      <cdr:x>0.20688</cdr:x>
      <cdr:y>0.34463</cdr:y>
    </cdr:to>
    <cdr:sp macro="" textlink="">
      <cdr:nvSpPr>
        <cdr:cNvPr id="11" name="正方形/長方形 10">
          <a:extLst xmlns:a="http://schemas.openxmlformats.org/drawingml/2006/main">
            <a:ext uri="{FF2B5EF4-FFF2-40B4-BE49-F238E27FC236}">
              <a16:creationId xmlns:a16="http://schemas.microsoft.com/office/drawing/2014/main" id="{88592DF6-F69D-F372-46DA-1C5F9CB7FAD0}"/>
            </a:ext>
          </a:extLst>
        </cdr:cNvPr>
        <cdr:cNvSpPr/>
      </cdr:nvSpPr>
      <cdr:spPr>
        <a:xfrm xmlns:a="http://schemas.openxmlformats.org/drawingml/2006/main">
          <a:off x="395215" y="1597285"/>
          <a:ext cx="1402228" cy="3617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0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こっせつ</a:t>
          </a:r>
          <a:endParaRPr lang="en-US" altLang="ja-JP" sz="90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0.04458</cdr:x>
      <cdr:y>0.36914</cdr:y>
    </cdr:from>
    <cdr:to>
      <cdr:x>0.20597</cdr:x>
      <cdr:y>0.43278</cdr:y>
    </cdr:to>
    <cdr:sp macro="" textlink="">
      <cdr:nvSpPr>
        <cdr:cNvPr id="12" name="正方形/長方形 11">
          <a:extLst xmlns:a="http://schemas.openxmlformats.org/drawingml/2006/main">
            <a:ext uri="{FF2B5EF4-FFF2-40B4-BE49-F238E27FC236}">
              <a16:creationId xmlns:a16="http://schemas.microsoft.com/office/drawing/2014/main" id="{1A7BF962-1FF4-D1C4-FB78-2DCF544BD7DD}"/>
            </a:ext>
          </a:extLst>
        </cdr:cNvPr>
        <cdr:cNvSpPr/>
      </cdr:nvSpPr>
      <cdr:spPr>
        <a:xfrm xmlns:a="http://schemas.openxmlformats.org/drawingml/2006/main">
          <a:off x="387292" y="2098356"/>
          <a:ext cx="1402228" cy="3617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0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はいえん</a:t>
          </a:r>
          <a:endParaRPr lang="en-US" altLang="ja-JP" sz="90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0.03401</cdr:x>
      <cdr:y>0.46818</cdr:y>
    </cdr:from>
    <cdr:to>
      <cdr:x>0.1954</cdr:x>
      <cdr:y>0.53182</cdr:y>
    </cdr:to>
    <cdr:sp macro="" textlink="">
      <cdr:nvSpPr>
        <cdr:cNvPr id="15" name="正方形/長方形 14">
          <a:extLst xmlns:a="http://schemas.openxmlformats.org/drawingml/2006/main">
            <a:ext uri="{FF2B5EF4-FFF2-40B4-BE49-F238E27FC236}">
              <a16:creationId xmlns:a16="http://schemas.microsoft.com/office/drawing/2014/main" id="{73CEB1C1-36F9-EABE-F507-6DDD09CEF353}"/>
            </a:ext>
          </a:extLst>
        </cdr:cNvPr>
        <cdr:cNvSpPr/>
      </cdr:nvSpPr>
      <cdr:spPr>
        <a:xfrm xmlns:a="http://schemas.openxmlformats.org/drawingml/2006/main">
          <a:off x="295479" y="2661338"/>
          <a:ext cx="1402228" cy="3617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0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とうにょうびょう</a:t>
          </a:r>
          <a:endParaRPr lang="en-US" altLang="ja-JP" sz="90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0.03594</cdr:x>
      <cdr:y>0.55939</cdr:y>
    </cdr:from>
    <cdr:to>
      <cdr:x>0.19733</cdr:x>
      <cdr:y>0.62303</cdr:y>
    </cdr:to>
    <cdr:sp macro="" textlink="">
      <cdr:nvSpPr>
        <cdr:cNvPr id="16" name="正方形/長方形 15">
          <a:extLst xmlns:a="http://schemas.openxmlformats.org/drawingml/2006/main">
            <a:ext uri="{FF2B5EF4-FFF2-40B4-BE49-F238E27FC236}">
              <a16:creationId xmlns:a16="http://schemas.microsoft.com/office/drawing/2014/main" id="{A912059D-BDA6-AC47-D87E-2B6FC9BDC463}"/>
            </a:ext>
          </a:extLst>
        </cdr:cNvPr>
        <cdr:cNvSpPr/>
      </cdr:nvSpPr>
      <cdr:spPr>
        <a:xfrm xmlns:a="http://schemas.openxmlformats.org/drawingml/2006/main">
          <a:off x="312257" y="3179826"/>
          <a:ext cx="1402228" cy="3617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0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しんしっかん</a:t>
          </a:r>
          <a:endParaRPr lang="en-US" altLang="ja-JP" sz="90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0.03213</cdr:x>
      <cdr:y>0.64519</cdr:y>
    </cdr:from>
    <cdr:to>
      <cdr:x>0.19353</cdr:x>
      <cdr:y>0.70883</cdr:y>
    </cdr:to>
    <cdr:sp macro="" textlink="">
      <cdr:nvSpPr>
        <cdr:cNvPr id="17" name="正方形/長方形 16">
          <a:extLst xmlns:a="http://schemas.openxmlformats.org/drawingml/2006/main">
            <a:ext uri="{FF2B5EF4-FFF2-40B4-BE49-F238E27FC236}">
              <a16:creationId xmlns:a16="http://schemas.microsoft.com/office/drawing/2014/main" id="{2D287C0E-D0EC-2403-0ED9-A30FB6B9BB11}"/>
            </a:ext>
          </a:extLst>
        </cdr:cNvPr>
        <cdr:cNvSpPr/>
      </cdr:nvSpPr>
      <cdr:spPr>
        <a:xfrm xmlns:a="http://schemas.openxmlformats.org/drawingml/2006/main">
          <a:off x="279167" y="3667534"/>
          <a:ext cx="1402228" cy="3617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0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かんしっかん</a:t>
          </a:r>
          <a:endParaRPr lang="en-US" altLang="ja-JP" sz="90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0.00901</cdr:x>
      <cdr:y>0.73741</cdr:y>
    </cdr:from>
    <cdr:to>
      <cdr:x>0.17041</cdr:x>
      <cdr:y>0.80105</cdr:y>
    </cdr:to>
    <cdr:sp macro="" textlink="">
      <cdr:nvSpPr>
        <cdr:cNvPr id="18" name="正方形/長方形 17">
          <a:extLst xmlns:a="http://schemas.openxmlformats.org/drawingml/2006/main">
            <a:ext uri="{FF2B5EF4-FFF2-40B4-BE49-F238E27FC236}">
              <a16:creationId xmlns:a16="http://schemas.microsoft.com/office/drawing/2014/main" id="{2DAEEDF5-94D2-0CB3-2399-318A64A5C8F0}"/>
            </a:ext>
          </a:extLst>
        </cdr:cNvPr>
        <cdr:cNvSpPr/>
      </cdr:nvSpPr>
      <cdr:spPr>
        <a:xfrm xmlns:a="http://schemas.openxmlformats.org/drawingml/2006/main">
          <a:off x="78297" y="4191752"/>
          <a:ext cx="1402228" cy="3617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0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あくせいしんせいぶつ</a:t>
          </a:r>
          <a:endParaRPr lang="en-US" altLang="ja-JP" sz="90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0.03182</cdr:x>
      <cdr:y>0.83092</cdr:y>
    </cdr:from>
    <cdr:to>
      <cdr:x>0.19322</cdr:x>
      <cdr:y>0.89456</cdr:y>
    </cdr:to>
    <cdr:sp macro="" textlink="">
      <cdr:nvSpPr>
        <cdr:cNvPr id="20" name="正方形/長方形 19">
          <a:extLst xmlns:a="http://schemas.openxmlformats.org/drawingml/2006/main">
            <a:ext uri="{FF2B5EF4-FFF2-40B4-BE49-F238E27FC236}">
              <a16:creationId xmlns:a16="http://schemas.microsoft.com/office/drawing/2014/main" id="{21889E55-A486-C623-301D-4FD3323F960D}"/>
            </a:ext>
          </a:extLst>
        </cdr:cNvPr>
        <cdr:cNvSpPr/>
      </cdr:nvSpPr>
      <cdr:spPr>
        <a:xfrm xmlns:a="http://schemas.openxmlformats.org/drawingml/2006/main">
          <a:off x="276497" y="4723331"/>
          <a:ext cx="1402228" cy="3617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0">
          <a:noFill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にっすう</a:t>
          </a:r>
          <a:endParaRPr lang="en-US" altLang="ja-JP" sz="900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0.5629</cdr:x>
      <cdr:y>0.58353</cdr:y>
    </cdr:from>
    <cdr:to>
      <cdr:x>0.67377</cdr:x>
      <cdr:y>0.66047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4885037" y="2801281"/>
          <a:ext cx="962123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b="1" dirty="0">
              <a:latin typeface="Meiryo UI" panose="020B0604030504040204" pitchFamily="50" charset="-128"/>
              <a:ea typeface="Meiryo UI" panose="020B0604030504040204" pitchFamily="50" charset="-128"/>
            </a:rPr>
            <a:t>12</a:t>
          </a:r>
          <a:r>
            <a:rPr lang="en-US" altLang="ja-JP" sz="1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.4</a:t>
          </a:r>
          <a:r>
            <a:rPr lang="ja-JP" altLang="en-US" sz="1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％</a:t>
          </a:r>
          <a:endParaRPr kumimoji="1" lang="ja-JP" altLang="en-US" sz="1800" b="1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  <cdr:relSizeAnchor xmlns:cdr="http://schemas.openxmlformats.org/drawingml/2006/chartDrawing">
    <cdr:from>
      <cdr:x>0.71406</cdr:x>
      <cdr:y>0.42306</cdr:y>
    </cdr:from>
    <cdr:to>
      <cdr:x>0.82492</cdr:x>
      <cdr:y>0.5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6196817" y="2030950"/>
          <a:ext cx="962123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b="1" dirty="0">
              <a:latin typeface="Meiryo UI" panose="020B0604030504040204" pitchFamily="50" charset="-128"/>
              <a:ea typeface="Meiryo UI" panose="020B0604030504040204" pitchFamily="50" charset="-128"/>
            </a:rPr>
            <a:t>26</a:t>
          </a:r>
          <a:r>
            <a:rPr lang="en-US" altLang="ja-JP" sz="1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.0</a:t>
          </a:r>
          <a:r>
            <a:rPr lang="ja-JP" altLang="en-US" sz="18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rPr>
            <a:t>％</a:t>
          </a:r>
          <a:endParaRPr kumimoji="1" lang="ja-JP" altLang="en-US" sz="1800" b="1" dirty="0">
            <a:solidFill>
              <a:schemeClr val="tx1"/>
            </a:solidFill>
            <a:latin typeface="Meiryo UI" panose="020B0604030504040204" pitchFamily="50" charset="-128"/>
            <a:ea typeface="Meiryo UI" panose="020B0604030504040204" pitchFamily="50" charset="-128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0B250FA9-E667-4195-9886-C8D7DC4483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D3EFD42-CB6B-4A0E-859E-A4CFF5D7C7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E45CC-0838-431A-A9D4-1F82302FF60E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AD62D48-1330-410C-B821-AF54D683EE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2E925E8-F01A-4AC5-A51A-AE0A18FE3A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872D3-F81D-4E25-8C60-D3B3776D4C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4730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r">
              <a:defRPr sz="1200"/>
            </a:lvl1pPr>
          </a:lstStyle>
          <a:p>
            <a:fld id="{148FE93B-7EF7-D949-AB83-86D30216FA05}" type="datetimeFigureOut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72050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36" tIns="46118" rIns="92236" bIns="4611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21187"/>
            <a:ext cx="5445760" cy="4472702"/>
          </a:xfrm>
          <a:prstGeom prst="rect">
            <a:avLst/>
          </a:prstGeom>
        </p:spPr>
        <p:txBody>
          <a:bodyPr vert="horz" lIns="92236" tIns="46118" rIns="92236" bIns="4611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6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r">
              <a:defRPr sz="1200"/>
            </a:lvl1pPr>
          </a:lstStyle>
          <a:p>
            <a:fld id="{5BCF20F6-02F4-5F40-A8D1-3F65F449E5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662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1791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6487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709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883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561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835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6789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142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969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08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422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576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5629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3944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7782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7805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5283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0863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357FB-FAA2-4E18-9163-2D4DF4B7E96D}" type="datetime1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4">
            <a:extLst>
              <a:ext uri="{FF2B5EF4-FFF2-40B4-BE49-F238E27FC236}">
                <a16:creationId xmlns:a16="http://schemas.microsoft.com/office/drawing/2014/main" id="{10F84E62-9F0C-4405-B536-228BB70C8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E1D7E502-7D6F-49F2-8D91-33EB1738591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2171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8F94380-71E8-47C5-B160-E169F1FCC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3234A-01CD-4D6E-BA78-9AB60181412D}" type="datetime1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E16423A-A5B6-47AC-A8C6-F788E6356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3B577E-2AC0-4BD3-8512-B82416EAE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571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73E018-F711-4811-8369-EA1BB192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1E47A8-A9B8-4A67-A46F-AB5EF33C8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CA09DE6-DABE-41E4-8DB6-89CA536E2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0F8CB4-E357-4DA1-A286-6599ECF88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5582-87D6-4FA8-8864-73746B1FFBE9}" type="datetime1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AC7FB8C-1891-4DD6-91E0-0C104A275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9E636D9-E373-49D1-B8B5-F9B0921F1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8706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9B86A3-E22D-4F45-8447-74D3E0DD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75C59B6-28DD-4BE4-B98B-308040B69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56C4DF5-58D6-43A2-822A-134243D22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C91D300-9B42-4EA1-845E-EF464D61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5D17-420D-4D8A-8085-AB6EBA198671}" type="datetime1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A7AE9E6-58A1-476B-BF1E-2C602693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D200A5F-F945-4321-9342-848F751C5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2978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5683B7-F737-481B-90A5-5F8C9E29C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59EFF7B-06E1-4AB9-9E4A-919987C38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BB04AF-398F-4708-AA9E-4D86B09AD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4BC4-3B4F-424C-9CB3-791F4B5D4986}" type="datetime1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C968722-F201-4538-943C-41EACF009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1112DC-316B-4E4E-8AD0-A43B65D27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3692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74B14DA-D289-4A68-9E01-EF081B6A01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A0512DC-024F-411E-A78E-0C5B65B5E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C35EC2-55DE-445A-9377-FD1B42D1E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8637A-4837-405C-B03E-40EE7E0859C4}" type="datetime1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C4D08E-C9D6-4827-8DB0-3DEE15743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31C1C7-081B-4044-BB08-55028D8C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523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B7294-79BD-4F07-9A0C-15FD1F822A0C}" type="datetime1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1AB5953D-1A78-4763-ADD9-9A421B734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111D52CD-7166-4A82-87C7-84C320EF3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1041"/>
            <a:ext cx="2057400" cy="365125"/>
          </a:xfrm>
        </p:spPr>
        <p:txBody>
          <a:bodyPr/>
          <a:lstStyle/>
          <a:p>
            <a:fld id="{E1D7E502-7D6F-49F2-8D91-33EB1738591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546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9F1D2B-28AA-456C-8446-2E8E3FB6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336AC98-F606-48DA-866A-B791C88C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7068-6792-4AED-8590-7C7596EF0E7B}" type="datetime1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0B886CD-D5B4-4B18-A070-D906E920A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2AF23D6-1567-4A47-8580-691B52F05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1747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D2D57D-C472-4317-B3D5-13F96C46F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47D66CD-9798-46F3-8960-82D4229CB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B185B4E-F164-4D34-84AC-19D57744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F3310-6A89-4DF4-8FDA-FA2F3B52F0BC}" type="datetime1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F14377E-F81F-46C0-857D-227430AB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AD9F855-A91E-4106-8AAB-6B9FA78F8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881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BC8816-A4F4-4652-BB2E-B225CFFFD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F93A86-90B1-4971-B29F-14277FD6E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B951D64-DABC-444F-8844-C1CB8C94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5C88-07A8-4DD3-9D4F-ED420E17DDA1}" type="datetime1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D5DD78A-6541-4127-BA6C-8BD5AD64D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CE2AFD7-4764-4EBB-AA8A-2A7ADB358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786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7295E8-477B-49FA-950C-53B9546F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73F8F10-09FE-4B91-9181-E20E4091A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416AA4-086D-4593-B52C-2113D1F93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2AD2-303D-4BA4-8789-260CD6F54840}" type="datetime1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39B3B5-3428-454C-B853-6C216295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3909973-AC01-43AA-89D9-948ABB69C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197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CF4A26-0B11-4614-B37E-BD4069436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A5023D-2B19-4513-9453-E0E38C189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986AC14-E640-4922-8F1D-E57B83BF0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1C29CB7-C546-4BCF-8508-D449B001C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21DEF-7E5F-4853-9A41-85DC1DE94B96}" type="datetime1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98EC2B-8A66-4204-A0F9-4C967289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5BC02C0-7082-4B8F-9EFE-78DAD3D9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3914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4258DC-2AA1-4C34-892C-D25F6731B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279D8C8-9209-4485-83B4-B66EDDA66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DF9322D-E537-4460-A729-EE3559B07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9908AE9-738A-4067-A303-99D3372B37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8187142-E503-4FF2-8D6E-998D06EEC0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A30EC5A-2255-402F-A010-52A01B62B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6AA4-D620-4241-A058-9D1BC70A68B6}" type="datetime1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2E417BC-4217-4F26-871B-7E47045C8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3871293-6CCD-4F67-9453-645C1AD1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35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3B863-651C-4BF6-B8A5-24E2E1EAA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8772F6A-58B8-4BFE-A0A2-D1D4A6217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1ECBF-2202-49E6-8B73-0F0BF21D112F}" type="datetime1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C78968C-BAED-4895-B12B-11B7AA68E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5D6EE4B-3CC4-4241-AAEE-C15633838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88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7CEB6-4B11-4909-9B43-033B958BAEC4}" type="datetime1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F5EA7D-A89D-43D2-9D91-918EBC259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6837" y="63611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E1D7E502-7D6F-49F2-8D91-33EB1738591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4093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1DE6878-56CF-4492-8E2C-EA9B58763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CB8061-E252-467D-B673-F573CB550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8660E7-9D7A-4432-8C07-D61CB1A4A2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FC702-9D7F-496E-A8F9-4881C9C59C38}" type="datetime1">
              <a:rPr kumimoji="1" lang="ja-JP" altLang="en-US" smtClean="0"/>
              <a:t>2023/7/24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31BCD67-BBBB-4B2C-A2F3-9DA5FA148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13322D-7324-4878-B8A4-F412BDDB7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FA75B-91D2-4CE9-B6FB-7229EF613E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44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5.png"/><Relationship Id="rId7" Type="http://schemas.openxmlformats.org/officeDocument/2006/relationships/image" Target="../media/image6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38.pn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19448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11" name="正方形/長方形 10"/>
          <p:cNvSpPr/>
          <p:nvPr/>
        </p:nvSpPr>
        <p:spPr bwMode="gray">
          <a:xfrm>
            <a:off x="1998001" y="3364649"/>
            <a:ext cx="6767308" cy="2341064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1.</a:t>
            </a:r>
            <a:r>
              <a:rPr lang="ja-JP" altLang="en-US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少子高齢化について考えよう</a:t>
            </a:r>
            <a:endParaRPr lang="en-US" altLang="ja-JP" sz="2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  <a:p>
            <a:pPr>
              <a:lnSpc>
                <a:spcPct val="130000"/>
              </a:lnSpc>
            </a:pPr>
            <a:r>
              <a:rPr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2</a:t>
            </a:r>
            <a:r>
              <a:rPr kumimoji="1"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</a:t>
            </a:r>
            <a:r>
              <a:rPr lang="ja-JP" altLang="en-US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リスクについて考えよう</a:t>
            </a:r>
            <a:endParaRPr lang="en-US" altLang="ja-JP" sz="2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  <a:p>
            <a:pPr>
              <a:lnSpc>
                <a:spcPct val="130000"/>
              </a:lnSpc>
            </a:pPr>
            <a:r>
              <a:rPr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3.</a:t>
            </a:r>
            <a:r>
              <a:rPr lang="ja-JP" altLang="en-US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社会保障制度って何だろう</a:t>
            </a:r>
            <a:r>
              <a:rPr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?</a:t>
            </a:r>
            <a:endParaRPr lang="ja-JP" altLang="en-US" sz="2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  <a:p>
            <a:pPr>
              <a:lnSpc>
                <a:spcPct val="130000"/>
              </a:lnSpc>
            </a:pPr>
            <a:r>
              <a:rPr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4</a:t>
            </a:r>
            <a:r>
              <a:rPr kumimoji="1"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</a:t>
            </a:r>
            <a:r>
              <a:rPr kumimoji="1" lang="ja-JP" altLang="en-US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「</a:t>
            </a:r>
            <a:r>
              <a:rPr lang="ja-JP" altLang="en-US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預貯金」と「民間保険」の違い</a:t>
            </a:r>
            <a:r>
              <a:rPr lang="ja-JP" altLang="en-US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って何だろう？</a:t>
            </a:r>
            <a:endParaRPr lang="en-US" altLang="ja-JP" sz="2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  <a:p>
            <a:pPr>
              <a:lnSpc>
                <a:spcPct val="130000"/>
              </a:lnSpc>
            </a:pPr>
            <a:r>
              <a:rPr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5.</a:t>
            </a:r>
            <a:r>
              <a:rPr lang="ja-JP" altLang="en-US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まとめ</a:t>
            </a:r>
            <a:endParaRPr kumimoji="1" lang="ja-JP" altLang="en-US" sz="2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2114550" y="2708643"/>
            <a:ext cx="4791075" cy="57250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 bwMode="white">
          <a:xfrm>
            <a:off x="2561799" y="2632305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本日の授業内容</a:t>
            </a:r>
            <a:endParaRPr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665" y="5778653"/>
            <a:ext cx="3725603" cy="281478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 bwMode="gray">
          <a:xfrm>
            <a:off x="90897" y="864917"/>
            <a:ext cx="91293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～少子高齢社会におけるリスクについて考えよう～</a:t>
            </a:r>
          </a:p>
          <a:p>
            <a:pPr algn="ctr">
              <a:spcBef>
                <a:spcPct val="50000"/>
              </a:spcBef>
              <a:defRPr/>
            </a:pPr>
            <a:r>
              <a:rPr lang="ja-JP" alt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人生</a:t>
            </a:r>
            <a:r>
              <a:rPr lang="en-US" altLang="ja-JP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100</a:t>
            </a:r>
            <a:r>
              <a:rPr lang="ja-JP" alt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年時代に必要な備えとは</a:t>
            </a:r>
            <a:r>
              <a:rPr lang="en-US" altLang="ja-JP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?</a:t>
            </a:r>
            <a:endParaRPr lang="ja-JP" altLang="en-US" sz="1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ja-JP" altLang="en-US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" name="スライド番号プレースホルダー 7">
            <a:extLst>
              <a:ext uri="{FF2B5EF4-FFF2-40B4-BE49-F238E27FC236}">
                <a16:creationId xmlns:a16="http://schemas.microsoft.com/office/drawing/2014/main" id="{21D01E9A-D02F-F3AF-B846-1ADF9D719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1041"/>
            <a:ext cx="2057400" cy="365125"/>
          </a:xfrm>
        </p:spPr>
        <p:txBody>
          <a:bodyPr/>
          <a:lstStyle/>
          <a:p>
            <a:fld id="{E1D7E502-7D6F-49F2-8D91-33EB17385912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FCD6397-2F92-E3F0-6FF5-36FED7E5E2F2}"/>
              </a:ext>
            </a:extLst>
          </p:cNvPr>
          <p:cNvSpPr/>
          <p:nvPr/>
        </p:nvSpPr>
        <p:spPr bwMode="gray">
          <a:xfrm>
            <a:off x="1569084" y="694250"/>
            <a:ext cx="23978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しょうしこうれいしゃかい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F57EAEF-5E46-1C50-D692-0FD27B6CABDE}"/>
              </a:ext>
            </a:extLst>
          </p:cNvPr>
          <p:cNvSpPr/>
          <p:nvPr/>
        </p:nvSpPr>
        <p:spPr bwMode="gray">
          <a:xfrm>
            <a:off x="5396336" y="694250"/>
            <a:ext cx="23978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かんが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7D8A5FF-DF22-C546-5290-A877A17483F1}"/>
              </a:ext>
            </a:extLst>
          </p:cNvPr>
          <p:cNvSpPr/>
          <p:nvPr/>
        </p:nvSpPr>
        <p:spPr bwMode="gray">
          <a:xfrm>
            <a:off x="264637" y="1351687"/>
            <a:ext cx="23978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6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じんせい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5F6AB21-73DA-6175-BAD8-1E2C03ED87EE}"/>
              </a:ext>
            </a:extLst>
          </p:cNvPr>
          <p:cNvSpPr/>
          <p:nvPr/>
        </p:nvSpPr>
        <p:spPr bwMode="gray">
          <a:xfrm>
            <a:off x="2425496" y="1351687"/>
            <a:ext cx="23978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6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ねん     じだい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6FC743-E641-7CD5-D7B9-74297D1F58C8}"/>
              </a:ext>
            </a:extLst>
          </p:cNvPr>
          <p:cNvSpPr/>
          <p:nvPr/>
        </p:nvSpPr>
        <p:spPr bwMode="gray">
          <a:xfrm>
            <a:off x="4182740" y="1351687"/>
            <a:ext cx="23978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6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ひつよう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B5BF0EB-9395-0B6E-8330-C90685B5998D}"/>
              </a:ext>
            </a:extLst>
          </p:cNvPr>
          <p:cNvSpPr/>
          <p:nvPr/>
        </p:nvSpPr>
        <p:spPr bwMode="gray">
          <a:xfrm>
            <a:off x="5428130" y="1351687"/>
            <a:ext cx="23978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6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そな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943F935-54F8-0D37-7BDF-29EBABCFF0A8}"/>
              </a:ext>
            </a:extLst>
          </p:cNvPr>
          <p:cNvSpPr/>
          <p:nvPr/>
        </p:nvSpPr>
        <p:spPr bwMode="gray">
          <a:xfrm>
            <a:off x="3056750" y="2437437"/>
            <a:ext cx="14051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ほんじつ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FED48E0-97BF-64D6-0C40-57CC20ED4139}"/>
              </a:ext>
            </a:extLst>
          </p:cNvPr>
          <p:cNvSpPr/>
          <p:nvPr/>
        </p:nvSpPr>
        <p:spPr bwMode="gray">
          <a:xfrm>
            <a:off x="4070709" y="2437437"/>
            <a:ext cx="17496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じゅぎょうないよう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89EFE3C-38A3-3A98-1B47-56C1F2FAA8B7}"/>
              </a:ext>
            </a:extLst>
          </p:cNvPr>
          <p:cNvSpPr/>
          <p:nvPr/>
        </p:nvSpPr>
        <p:spPr bwMode="gray">
          <a:xfrm>
            <a:off x="1921803" y="3246366"/>
            <a:ext cx="239783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3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しょうしこうれいか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5F17313-43C1-DB1A-0FAC-16E816846D33}"/>
              </a:ext>
            </a:extLst>
          </p:cNvPr>
          <p:cNvSpPr/>
          <p:nvPr/>
        </p:nvSpPr>
        <p:spPr bwMode="gray">
          <a:xfrm>
            <a:off x="3879188" y="3246366"/>
            <a:ext cx="239783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3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かんが</a:t>
            </a:r>
            <a:endParaRPr lang="en-US" altLang="ja-JP" sz="13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441F689-70B3-291A-DC41-CE4F3414B656}"/>
              </a:ext>
            </a:extLst>
          </p:cNvPr>
          <p:cNvSpPr/>
          <p:nvPr/>
        </p:nvSpPr>
        <p:spPr bwMode="gray">
          <a:xfrm>
            <a:off x="3098315" y="3704028"/>
            <a:ext cx="239783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3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かんが</a:t>
            </a:r>
            <a:endParaRPr lang="en-US" altLang="ja-JP" sz="13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6176F99-5B73-B8E0-4AD9-A94BF987FBD2}"/>
              </a:ext>
            </a:extLst>
          </p:cNvPr>
          <p:cNvSpPr/>
          <p:nvPr/>
        </p:nvSpPr>
        <p:spPr bwMode="gray">
          <a:xfrm>
            <a:off x="2098301" y="4178763"/>
            <a:ext cx="239783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3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しゃかいほしょうせいど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F530CF8-1F19-1B04-1B3A-DCAFFC1CBB97}"/>
              </a:ext>
            </a:extLst>
          </p:cNvPr>
          <p:cNvSpPr/>
          <p:nvPr/>
        </p:nvSpPr>
        <p:spPr bwMode="gray">
          <a:xfrm>
            <a:off x="3649655" y="4178763"/>
            <a:ext cx="239783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3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なん</a:t>
            </a:r>
            <a:endParaRPr lang="en-US" altLang="ja-JP" sz="13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199A541-540F-5995-09D1-B3BBB59937CB}"/>
              </a:ext>
            </a:extLst>
          </p:cNvPr>
          <p:cNvSpPr/>
          <p:nvPr/>
        </p:nvSpPr>
        <p:spPr bwMode="gray">
          <a:xfrm>
            <a:off x="1784910" y="4657105"/>
            <a:ext cx="239783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3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よちょきん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C13A3F5F-90C3-5596-21AC-CE60D99186BC}"/>
              </a:ext>
            </a:extLst>
          </p:cNvPr>
          <p:cNvSpPr/>
          <p:nvPr/>
        </p:nvSpPr>
        <p:spPr bwMode="gray">
          <a:xfrm>
            <a:off x="3378284" y="4657105"/>
            <a:ext cx="239783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3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みんかんほけん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347441E-A658-46F8-7B3A-9A9A4E10DD95}"/>
              </a:ext>
            </a:extLst>
          </p:cNvPr>
          <p:cNvSpPr/>
          <p:nvPr/>
        </p:nvSpPr>
        <p:spPr bwMode="gray">
          <a:xfrm>
            <a:off x="5622466" y="4657105"/>
            <a:ext cx="239783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3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なん</a:t>
            </a:r>
            <a:endParaRPr lang="en-US" altLang="ja-JP" sz="13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3BB6AF2B-B3D6-AD93-B793-5849DD144164}"/>
              </a:ext>
            </a:extLst>
          </p:cNvPr>
          <p:cNvSpPr/>
          <p:nvPr/>
        </p:nvSpPr>
        <p:spPr bwMode="gray">
          <a:xfrm>
            <a:off x="4587866" y="4657105"/>
            <a:ext cx="239783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3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ちが</a:t>
            </a:r>
            <a:endParaRPr lang="en-US" altLang="ja-JP" sz="13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</p:spTree>
    <p:extLst>
      <p:ext uri="{BB962C8B-B14F-4D97-AF65-F5344CB8AC3E}">
        <p14:creationId xmlns:p14="http://schemas.microsoft.com/office/powerpoint/2010/main" val="3861626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7030A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リスクとは何か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12032230-361A-4607-88B5-E7BA7B161FD1}"/>
              </a:ext>
            </a:extLst>
          </p:cNvPr>
          <p:cNvGrpSpPr/>
          <p:nvPr/>
        </p:nvGrpSpPr>
        <p:grpSpPr>
          <a:xfrm>
            <a:off x="4957701" y="4082543"/>
            <a:ext cx="2575743" cy="2548268"/>
            <a:chOff x="4783671" y="3829168"/>
            <a:chExt cx="2805129" cy="2775207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3671" y="3829168"/>
              <a:ext cx="2805129" cy="2553274"/>
            </a:xfrm>
            <a:prstGeom prst="rect">
              <a:avLst/>
            </a:prstGeom>
          </p:spPr>
        </p:pic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0F4FD678-876F-4360-9784-BCF9500CA129}"/>
                </a:ext>
              </a:extLst>
            </p:cNvPr>
            <p:cNvGrpSpPr/>
            <p:nvPr/>
          </p:nvGrpSpPr>
          <p:grpSpPr>
            <a:xfrm>
              <a:off x="5018363" y="6175864"/>
              <a:ext cx="2493818" cy="428511"/>
              <a:chOff x="5018363" y="6175864"/>
              <a:chExt cx="2493818" cy="428511"/>
            </a:xfrm>
          </p:grpSpPr>
          <p:sp>
            <p:nvSpPr>
              <p:cNvPr id="21" name="角丸四角形 20"/>
              <p:cNvSpPr/>
              <p:nvPr/>
            </p:nvSpPr>
            <p:spPr bwMode="gray">
              <a:xfrm>
                <a:off x="5018363" y="6175864"/>
                <a:ext cx="2493818" cy="428511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2" name="角丸四角形 21"/>
              <p:cNvSpPr/>
              <p:nvPr/>
            </p:nvSpPr>
            <p:spPr bwMode="white">
              <a:xfrm>
                <a:off x="5046649" y="6213175"/>
                <a:ext cx="2439669" cy="389555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 bwMode="white">
              <a:xfrm>
                <a:off x="5132754" y="6183725"/>
                <a:ext cx="2324197" cy="414628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4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病気で入院</a:t>
                </a:r>
                <a:endParaRPr lang="en-US" altLang="ja-JP" sz="24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A9D589F-85AC-4AD7-B684-539BB32F85D4}"/>
              </a:ext>
            </a:extLst>
          </p:cNvPr>
          <p:cNvGrpSpPr/>
          <p:nvPr/>
        </p:nvGrpSpPr>
        <p:grpSpPr>
          <a:xfrm>
            <a:off x="1682165" y="4350823"/>
            <a:ext cx="2511051" cy="2273965"/>
            <a:chOff x="1458541" y="4113397"/>
            <a:chExt cx="2734676" cy="2476476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8541" y="4113397"/>
              <a:ext cx="2666943" cy="2111893"/>
            </a:xfrm>
            <a:prstGeom prst="rect">
              <a:avLst/>
            </a:prstGeom>
          </p:spPr>
        </p:pic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7140D80-37C1-4847-9D64-EFFC874CB775}"/>
                </a:ext>
              </a:extLst>
            </p:cNvPr>
            <p:cNvGrpSpPr/>
            <p:nvPr/>
          </p:nvGrpSpPr>
          <p:grpSpPr>
            <a:xfrm>
              <a:off x="1699399" y="6158312"/>
              <a:ext cx="2493818" cy="431561"/>
              <a:chOff x="1699399" y="6158312"/>
              <a:chExt cx="2493818" cy="431561"/>
            </a:xfrm>
          </p:grpSpPr>
          <p:sp>
            <p:nvSpPr>
              <p:cNvPr id="18" name="角丸四角形 17"/>
              <p:cNvSpPr/>
              <p:nvPr/>
            </p:nvSpPr>
            <p:spPr bwMode="gray">
              <a:xfrm>
                <a:off x="1699399" y="6161362"/>
                <a:ext cx="2493818" cy="428511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9" name="角丸四角形 18"/>
              <p:cNvSpPr/>
              <p:nvPr/>
            </p:nvSpPr>
            <p:spPr bwMode="white">
              <a:xfrm>
                <a:off x="1727685" y="6187190"/>
                <a:ext cx="2439669" cy="389555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 bwMode="white">
              <a:xfrm>
                <a:off x="1801287" y="6158312"/>
                <a:ext cx="2324197" cy="414628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4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スマホを破損</a:t>
                </a:r>
                <a:endParaRPr lang="en-US" altLang="ja-JP" sz="24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5F16E454-4BC1-4601-8B3D-3146294B0C59}"/>
              </a:ext>
            </a:extLst>
          </p:cNvPr>
          <p:cNvGrpSpPr/>
          <p:nvPr/>
        </p:nvGrpSpPr>
        <p:grpSpPr>
          <a:xfrm>
            <a:off x="496547" y="1874852"/>
            <a:ext cx="2637857" cy="2219926"/>
            <a:chOff x="355600" y="1620102"/>
            <a:chExt cx="2770033" cy="2331161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600" y="1620102"/>
              <a:ext cx="2770033" cy="1921046"/>
            </a:xfrm>
            <a:prstGeom prst="rect">
              <a:avLst/>
            </a:prstGeom>
          </p:spPr>
        </p:pic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F1847605-0D24-4B6C-916D-3DF331A17634}"/>
                </a:ext>
              </a:extLst>
            </p:cNvPr>
            <p:cNvGrpSpPr/>
            <p:nvPr/>
          </p:nvGrpSpPr>
          <p:grpSpPr>
            <a:xfrm>
              <a:off x="547664" y="3522752"/>
              <a:ext cx="2493818" cy="428511"/>
              <a:chOff x="547664" y="3522752"/>
              <a:chExt cx="2493818" cy="428511"/>
            </a:xfrm>
          </p:grpSpPr>
          <p:sp>
            <p:nvSpPr>
              <p:cNvPr id="6" name="角丸四角形 5"/>
              <p:cNvSpPr/>
              <p:nvPr/>
            </p:nvSpPr>
            <p:spPr bwMode="gray">
              <a:xfrm>
                <a:off x="547664" y="3522752"/>
                <a:ext cx="2493818" cy="428511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" name="角丸四角形 6"/>
              <p:cNvSpPr/>
              <p:nvPr/>
            </p:nvSpPr>
            <p:spPr bwMode="gray">
              <a:xfrm>
                <a:off x="575950" y="3548580"/>
                <a:ext cx="2439669" cy="389555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8" name="正方形/長方形 7"/>
              <p:cNvSpPr/>
              <p:nvPr/>
            </p:nvSpPr>
            <p:spPr bwMode="white">
              <a:xfrm>
                <a:off x="738515" y="3526429"/>
                <a:ext cx="2108002" cy="394021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4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交通事故</a:t>
                </a:r>
                <a:endParaRPr lang="en-US" altLang="ja-JP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92A2A58C-59C0-47D2-9ECA-A4950F17CEE9}"/>
              </a:ext>
            </a:extLst>
          </p:cNvPr>
          <p:cNvGrpSpPr/>
          <p:nvPr/>
        </p:nvGrpSpPr>
        <p:grpSpPr>
          <a:xfrm>
            <a:off x="3475108" y="1884651"/>
            <a:ext cx="2374822" cy="2215495"/>
            <a:chOff x="3324736" y="1624360"/>
            <a:chExt cx="2493818" cy="2326508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0582" y="1624360"/>
              <a:ext cx="1766386" cy="1940761"/>
            </a:xfrm>
            <a:prstGeom prst="rect">
              <a:avLst/>
            </a:prstGeom>
          </p:spPr>
        </p:pic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D072938B-157B-4B6A-858E-EF40F1642582}"/>
                </a:ext>
              </a:extLst>
            </p:cNvPr>
            <p:cNvGrpSpPr/>
            <p:nvPr/>
          </p:nvGrpSpPr>
          <p:grpSpPr>
            <a:xfrm>
              <a:off x="3324736" y="3522357"/>
              <a:ext cx="2493818" cy="428511"/>
              <a:chOff x="3324736" y="3522357"/>
              <a:chExt cx="2493818" cy="428511"/>
            </a:xfrm>
          </p:grpSpPr>
          <p:sp>
            <p:nvSpPr>
              <p:cNvPr id="12" name="角丸四角形 11"/>
              <p:cNvSpPr/>
              <p:nvPr/>
            </p:nvSpPr>
            <p:spPr bwMode="gray">
              <a:xfrm>
                <a:off x="3324736" y="3522357"/>
                <a:ext cx="2493818" cy="428511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3" name="角丸四角形 12"/>
              <p:cNvSpPr/>
              <p:nvPr/>
            </p:nvSpPr>
            <p:spPr bwMode="white">
              <a:xfrm>
                <a:off x="3353022" y="3548185"/>
                <a:ext cx="2439669" cy="389555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4" name="正方形/長方形 13"/>
              <p:cNvSpPr/>
              <p:nvPr/>
            </p:nvSpPr>
            <p:spPr bwMode="white">
              <a:xfrm>
                <a:off x="3528112" y="3536240"/>
                <a:ext cx="2108002" cy="394021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4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財布を紛失</a:t>
                </a:r>
                <a:endParaRPr lang="en-US" altLang="ja-JP" sz="24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9DF4986B-82D8-4D99-A433-DB76AAFAD278}"/>
              </a:ext>
            </a:extLst>
          </p:cNvPr>
          <p:cNvGrpSpPr/>
          <p:nvPr/>
        </p:nvGrpSpPr>
        <p:grpSpPr>
          <a:xfrm>
            <a:off x="6210978" y="1848076"/>
            <a:ext cx="2374822" cy="2231463"/>
            <a:chOff x="6108318" y="1624360"/>
            <a:chExt cx="2493818" cy="2343276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2AD77788-0651-4960-876D-240A8A12355E}"/>
                </a:ext>
              </a:extLst>
            </p:cNvPr>
            <p:cNvGrpSpPr/>
            <p:nvPr/>
          </p:nvGrpSpPr>
          <p:grpSpPr>
            <a:xfrm>
              <a:off x="6108318" y="3539125"/>
              <a:ext cx="2493818" cy="428511"/>
              <a:chOff x="6108318" y="3539125"/>
              <a:chExt cx="2493818" cy="428511"/>
            </a:xfrm>
          </p:grpSpPr>
          <p:sp>
            <p:nvSpPr>
              <p:cNvPr id="15" name="角丸四角形 14"/>
              <p:cNvSpPr/>
              <p:nvPr/>
            </p:nvSpPr>
            <p:spPr bwMode="gray">
              <a:xfrm>
                <a:off x="6108318" y="3539125"/>
                <a:ext cx="2493818" cy="428511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6" name="角丸四角形 15"/>
              <p:cNvSpPr/>
              <p:nvPr/>
            </p:nvSpPr>
            <p:spPr bwMode="white">
              <a:xfrm>
                <a:off x="6136604" y="3564953"/>
                <a:ext cx="2439669" cy="389555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 bwMode="white">
              <a:xfrm>
                <a:off x="6317534" y="3543241"/>
                <a:ext cx="2108002" cy="394021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4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自転車の盗難</a:t>
                </a:r>
                <a:endParaRPr lang="en-US" altLang="ja-JP" sz="24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5833" y="1624360"/>
              <a:ext cx="2070455" cy="1986517"/>
            </a:xfrm>
            <a:prstGeom prst="rect">
              <a:avLst/>
            </a:prstGeom>
          </p:spPr>
        </p:pic>
      </p:grp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04B78F47-801C-417D-B5D7-775B52F3E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3DF56F21-B7B2-2C67-9F9F-BE8A48A43B0D}"/>
              </a:ext>
            </a:extLst>
          </p:cNvPr>
          <p:cNvSpPr/>
          <p:nvPr/>
        </p:nvSpPr>
        <p:spPr>
          <a:xfrm>
            <a:off x="2154259" y="-82167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なに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288B07ED-ED63-BEFF-5854-7022EB9FE5AF}"/>
              </a:ext>
            </a:extLst>
          </p:cNvPr>
          <p:cNvGrpSpPr/>
          <p:nvPr/>
        </p:nvGrpSpPr>
        <p:grpSpPr>
          <a:xfrm>
            <a:off x="0" y="646040"/>
            <a:ext cx="9574925" cy="976866"/>
            <a:chOff x="0" y="646040"/>
            <a:chExt cx="9574925" cy="976866"/>
          </a:xfrm>
        </p:grpSpPr>
        <p:sp>
          <p:nvSpPr>
            <p:cNvPr id="30" name="正方形/長方形 29"/>
            <p:cNvSpPr/>
            <p:nvPr/>
          </p:nvSpPr>
          <p:spPr>
            <a:xfrm>
              <a:off x="0" y="1108556"/>
              <a:ext cx="9574925" cy="514350"/>
            </a:xfrm>
            <a:prstGeom prst="rect">
              <a:avLst/>
            </a:prstGeom>
            <a:noFill/>
            <a:ln w="50800" cap="rnd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0000"/>
                </a:lnSpc>
              </a:pPr>
              <a:r>
                <a:rPr lang="ja-JP" altLang="en-US" sz="38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　</a:t>
              </a:r>
              <a:r>
                <a:rPr lang="ja-JP" altLang="en-US" sz="3800" b="1" u="sng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起きてほしくないことで、起きると</a:t>
              </a:r>
            </a:p>
            <a:p>
              <a:pPr>
                <a:lnSpc>
                  <a:spcPct val="110000"/>
                </a:lnSpc>
              </a:pPr>
              <a:r>
                <a:rPr lang="ja-JP" altLang="en-US" sz="38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　　　　　　　　　　　　　　　　</a:t>
              </a:r>
              <a:r>
                <a:rPr lang="ja-JP" altLang="en-US" sz="3800" b="1" u="sng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お金がかかること</a:t>
              </a:r>
              <a:endParaRPr lang="en-US" altLang="ja-JP" sz="38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8D44428A-EDD7-3C1B-9009-A458FED65464}"/>
                </a:ext>
              </a:extLst>
            </p:cNvPr>
            <p:cNvSpPr txBox="1"/>
            <p:nvPr/>
          </p:nvSpPr>
          <p:spPr>
            <a:xfrm>
              <a:off x="478637" y="646040"/>
              <a:ext cx="6454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1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お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87BAF6CA-2932-3D1E-C9D4-BD62FC6DE224}"/>
                </a:ext>
              </a:extLst>
            </p:cNvPr>
            <p:cNvSpPr txBox="1"/>
            <p:nvPr/>
          </p:nvSpPr>
          <p:spPr>
            <a:xfrm>
              <a:off x="5077398" y="646040"/>
              <a:ext cx="6454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1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お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ADCBA0CA-AC3A-E83B-0AD5-178B6A008C33}"/>
                </a:ext>
              </a:extLst>
            </p:cNvPr>
            <p:cNvSpPr txBox="1"/>
            <p:nvPr/>
          </p:nvSpPr>
          <p:spPr>
            <a:xfrm>
              <a:off x="5667490" y="1259350"/>
              <a:ext cx="6454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1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かね</a:t>
              </a:r>
            </a:p>
          </p:txBody>
        </p:sp>
      </p:grp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302C631-B4DF-B198-F5EC-5453367C53E7}"/>
              </a:ext>
            </a:extLst>
          </p:cNvPr>
          <p:cNvSpPr/>
          <p:nvPr/>
        </p:nvSpPr>
        <p:spPr bwMode="gray">
          <a:xfrm>
            <a:off x="1259658" y="4074235"/>
            <a:ext cx="11989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2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こうつうじこ</a:t>
            </a:r>
            <a:endParaRPr lang="en-US" altLang="ja-JP" sz="12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E3322E77-77E1-1973-4E05-32CCA5B4F659}"/>
              </a:ext>
            </a:extLst>
          </p:cNvPr>
          <p:cNvGrpSpPr/>
          <p:nvPr/>
        </p:nvGrpSpPr>
        <p:grpSpPr>
          <a:xfrm>
            <a:off x="3568021" y="4074235"/>
            <a:ext cx="2062237" cy="276999"/>
            <a:chOff x="3568021" y="4074235"/>
            <a:chExt cx="2062237" cy="276999"/>
          </a:xfrm>
        </p:grpSpPr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EE339A54-CDBC-AB7D-A4AD-48DDD01EE5D2}"/>
                </a:ext>
              </a:extLst>
            </p:cNvPr>
            <p:cNvSpPr/>
            <p:nvPr/>
          </p:nvSpPr>
          <p:spPr bwMode="gray">
            <a:xfrm>
              <a:off x="3568021" y="4074235"/>
              <a:ext cx="119891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1200" b="1" dirty="0">
                  <a:ln w="18415" cmpd="sng">
                    <a:noFill/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rPr>
                <a:t>さいふ</a:t>
              </a:r>
              <a:endParaRPr lang="en-US" altLang="ja-JP" sz="12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endParaRP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30B20778-3CBE-3AB1-1335-56B9B87319EF}"/>
                </a:ext>
              </a:extLst>
            </p:cNvPr>
            <p:cNvSpPr/>
            <p:nvPr/>
          </p:nvSpPr>
          <p:spPr bwMode="gray">
            <a:xfrm>
              <a:off x="4431343" y="4074235"/>
              <a:ext cx="119891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1200" b="1" dirty="0">
                  <a:ln w="18415" cmpd="sng">
                    <a:noFill/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rPr>
                <a:t>ふんしつ</a:t>
              </a:r>
              <a:endParaRPr lang="en-US" altLang="ja-JP" sz="12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endParaRP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A554A7DE-4772-F0F1-B5B3-ECE5F3D7C30F}"/>
              </a:ext>
            </a:extLst>
          </p:cNvPr>
          <p:cNvGrpSpPr/>
          <p:nvPr/>
        </p:nvGrpSpPr>
        <p:grpSpPr>
          <a:xfrm>
            <a:off x="6371701" y="4074235"/>
            <a:ext cx="2232637" cy="276999"/>
            <a:chOff x="6321367" y="4074235"/>
            <a:chExt cx="2232637" cy="276999"/>
          </a:xfrm>
        </p:grpSpPr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34976D2A-8DF3-DB33-00C6-ED365264E431}"/>
                </a:ext>
              </a:extLst>
            </p:cNvPr>
            <p:cNvSpPr/>
            <p:nvPr/>
          </p:nvSpPr>
          <p:spPr bwMode="gray">
            <a:xfrm>
              <a:off x="6321367" y="4074235"/>
              <a:ext cx="119891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1200" b="1" dirty="0">
                  <a:ln w="18415" cmpd="sng">
                    <a:noFill/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rPr>
                <a:t>じてんしゃ</a:t>
              </a:r>
              <a:endParaRPr lang="en-US" altLang="ja-JP" sz="12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endParaRPr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CFC130F1-AA01-E380-7F1E-C585FBF6B498}"/>
                </a:ext>
              </a:extLst>
            </p:cNvPr>
            <p:cNvSpPr/>
            <p:nvPr/>
          </p:nvSpPr>
          <p:spPr bwMode="gray">
            <a:xfrm>
              <a:off x="7355089" y="4074235"/>
              <a:ext cx="119891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1200" b="1" dirty="0">
                  <a:ln w="18415" cmpd="sng">
                    <a:noFill/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rPr>
                <a:t>とうなん</a:t>
              </a:r>
              <a:endParaRPr lang="en-US" altLang="ja-JP" sz="12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endParaRPr>
            </a:p>
          </p:txBody>
        </p:sp>
      </p:grp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488D028E-8947-E853-8A77-D5C06E1304B5}"/>
              </a:ext>
            </a:extLst>
          </p:cNvPr>
          <p:cNvSpPr/>
          <p:nvPr/>
        </p:nvSpPr>
        <p:spPr bwMode="gray">
          <a:xfrm>
            <a:off x="2956323" y="6584600"/>
            <a:ext cx="11989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2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はそん</a:t>
            </a:r>
            <a:endParaRPr lang="en-US" altLang="ja-JP" sz="12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68751DC3-6761-AE6B-F92F-4FD9F701095C}"/>
              </a:ext>
            </a:extLst>
          </p:cNvPr>
          <p:cNvGrpSpPr/>
          <p:nvPr/>
        </p:nvGrpSpPr>
        <p:grpSpPr>
          <a:xfrm>
            <a:off x="5306869" y="6584600"/>
            <a:ext cx="2092654" cy="276999"/>
            <a:chOff x="5306869" y="6584600"/>
            <a:chExt cx="2092654" cy="27699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6A1771D-E191-8982-7CDE-BC2B294B2551}"/>
                </a:ext>
              </a:extLst>
            </p:cNvPr>
            <p:cNvSpPr/>
            <p:nvPr/>
          </p:nvSpPr>
          <p:spPr bwMode="gray">
            <a:xfrm>
              <a:off x="5306869" y="6584600"/>
              <a:ext cx="119891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1200" b="1" dirty="0">
                  <a:ln w="18415" cmpd="sng">
                    <a:noFill/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rPr>
                <a:t>びょうき</a:t>
              </a:r>
              <a:endParaRPr lang="en-US" altLang="ja-JP" sz="12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endParaRPr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6171F009-2A0E-00A3-A966-4FF8E68E7C1B}"/>
                </a:ext>
              </a:extLst>
            </p:cNvPr>
            <p:cNvSpPr/>
            <p:nvPr/>
          </p:nvSpPr>
          <p:spPr bwMode="gray">
            <a:xfrm>
              <a:off x="6200608" y="6584600"/>
              <a:ext cx="119891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1200" b="1" dirty="0">
                  <a:ln w="18415" cmpd="sng">
                    <a:noFill/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rPr>
                <a:t>にゅういん</a:t>
              </a:r>
              <a:endParaRPr lang="en-US" altLang="ja-JP" sz="12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50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95CD12A8-FDE3-4033-AA73-CDA69A6917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86B725-75F3-43C6-8DA8-0710034496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8" r="11973"/>
          <a:stretch/>
        </p:blipFill>
        <p:spPr>
          <a:xfrm>
            <a:off x="-306889" y="-85726"/>
            <a:ext cx="9450890" cy="69437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737177-0263-4577-AD21-200B6A6D0E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25" y="2180035"/>
            <a:ext cx="3592375" cy="21518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EF8F5C0-7BE7-4E37-BE63-8DE723DD6026}"/>
              </a:ext>
            </a:extLst>
          </p:cNvPr>
          <p:cNvSpPr txBox="1"/>
          <p:nvPr/>
        </p:nvSpPr>
        <p:spPr>
          <a:xfrm>
            <a:off x="2359995" y="2737124"/>
            <a:ext cx="2859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今日は沢山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　すべるぞ～！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8543705-B18C-B2F7-AE08-2A1035F8A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1041"/>
            <a:ext cx="2057400" cy="365125"/>
          </a:xfrm>
        </p:spPr>
        <p:txBody>
          <a:bodyPr/>
          <a:lstStyle/>
          <a:p>
            <a:fld id="{E1D7E502-7D6F-49F2-8D91-33EB17385912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064E89-F4F1-C394-310E-9EFD53A08A7A}"/>
              </a:ext>
            </a:extLst>
          </p:cNvPr>
          <p:cNvSpPr txBox="1"/>
          <p:nvPr/>
        </p:nvSpPr>
        <p:spPr>
          <a:xfrm>
            <a:off x="2613812" y="2649765"/>
            <a:ext cx="9850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/>
              <a:t>きょう</a:t>
            </a:r>
            <a:endParaRPr kumimoji="1" lang="en-US" altLang="ja-JP" sz="11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F3FB1DC-719D-AF7F-9D29-0D075BF2821B}"/>
              </a:ext>
            </a:extLst>
          </p:cNvPr>
          <p:cNvSpPr txBox="1"/>
          <p:nvPr/>
        </p:nvSpPr>
        <p:spPr>
          <a:xfrm>
            <a:off x="3776444" y="2649765"/>
            <a:ext cx="9850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/>
              <a:t>たくさん</a:t>
            </a:r>
            <a:endParaRPr kumimoji="1" lang="en-US" altLang="ja-JP" sz="1100" b="1" dirty="0"/>
          </a:p>
        </p:txBody>
      </p:sp>
    </p:spTree>
    <p:extLst>
      <p:ext uri="{BB962C8B-B14F-4D97-AF65-F5344CB8AC3E}">
        <p14:creationId xmlns:p14="http://schemas.microsoft.com/office/powerpoint/2010/main" val="256742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0">
        <p:fade/>
      </p:transition>
    </mc:Choice>
    <mc:Fallback xmlns="">
      <p:transition spd="med" advTm="2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EFECD29-6774-4BDE-A7BC-9EE5DD96D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29" y="0"/>
            <a:ext cx="8670108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42D80E6-8C1D-4DCB-886C-2EAAF3B9E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655" y="-4810126"/>
            <a:ext cx="9533343" cy="7858125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62B61DD-47E7-4767-A563-D2293291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279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46771 0.543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85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B7AC6CE-400E-4E2A-BEA8-AA3FD85BA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774" y="-1511167"/>
            <a:ext cx="10048774" cy="849429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3106AB7-F4E1-4016-8452-7660F399E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50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50C3BE7-C11E-46CC-86B9-02E89C64E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035"/>
            <a:ext cx="8886825" cy="571793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0333B0D-DBDF-4044-A47B-BE59E646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11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0522FB5-A334-48D4-95ED-50F34E602A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9"/>
          <a:stretch/>
        </p:blipFill>
        <p:spPr>
          <a:xfrm>
            <a:off x="0" y="0"/>
            <a:ext cx="9119941" cy="58714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BF120C5-C234-4821-AD18-05A2DD194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2805763"/>
            <a:ext cx="6027490" cy="405223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FED7CF6-195B-4C3F-B603-5C9789E66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6149450"/>
      </p:ext>
    </p:extLst>
  </p:cSld>
  <p:clrMapOvr>
    <a:masterClrMapping/>
  </p:clrMapOvr>
  <p:transition advTm="4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42000" decel="5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1.85185E-6 L -1.4698 0.03935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9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E77CF18-1FB5-418B-8309-384F3C79D5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2"/>
          <a:stretch/>
        </p:blipFill>
        <p:spPr>
          <a:xfrm>
            <a:off x="-236943" y="-104776"/>
            <a:ext cx="9914676" cy="69627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8664D0-4C4D-48CB-8EE6-0B75082A1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72" y="182833"/>
            <a:ext cx="4052131" cy="182704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1AD43EE-EAF2-49DC-A07E-7018FADB716B}"/>
              </a:ext>
            </a:extLst>
          </p:cNvPr>
          <p:cNvSpPr/>
          <p:nvPr/>
        </p:nvSpPr>
        <p:spPr>
          <a:xfrm rot="21220604">
            <a:off x="4382410" y="466327"/>
            <a:ext cx="38517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3200" b="1" dirty="0"/>
              <a:t>これは</a:t>
            </a:r>
            <a:r>
              <a:rPr kumimoji="1" lang="en-US" altLang="ja-JP" sz="3200" b="1" dirty="0"/>
              <a:t>…</a:t>
            </a:r>
          </a:p>
          <a:p>
            <a:r>
              <a:rPr kumimoji="1" lang="ja-JP" altLang="en-US" sz="3200" b="1" dirty="0"/>
              <a:t>手術が必要ですねぇ</a:t>
            </a:r>
            <a:endParaRPr lang="ja-JP" altLang="en-US" sz="32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2614372-B5D3-454B-BE8D-18D4656D0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6DCFD0D-9637-95F2-EC35-A7B349B83A6E}"/>
              </a:ext>
            </a:extLst>
          </p:cNvPr>
          <p:cNvSpPr txBox="1"/>
          <p:nvPr/>
        </p:nvSpPr>
        <p:spPr>
          <a:xfrm rot="21132333">
            <a:off x="4513277" y="1011241"/>
            <a:ext cx="9850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しゅじゅつ</a:t>
            </a:r>
            <a:endParaRPr kumimoji="1" lang="en-US" altLang="ja-JP" sz="11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D5D3E4F-C59D-1D63-42B0-93D5A942384D}"/>
              </a:ext>
            </a:extLst>
          </p:cNvPr>
          <p:cNvSpPr txBox="1"/>
          <p:nvPr/>
        </p:nvSpPr>
        <p:spPr>
          <a:xfrm rot="21132333">
            <a:off x="5767333" y="874131"/>
            <a:ext cx="9850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/>
              <a:t>ひつよう</a:t>
            </a:r>
            <a:endParaRPr kumimoji="1" lang="en-US" altLang="ja-JP" sz="1100" dirty="0"/>
          </a:p>
        </p:txBody>
      </p:sp>
    </p:spTree>
    <p:extLst>
      <p:ext uri="{BB962C8B-B14F-4D97-AF65-F5344CB8AC3E}">
        <p14:creationId xmlns:p14="http://schemas.microsoft.com/office/powerpoint/2010/main" val="373454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7030A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73464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考えてみよう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雲形吹き出し 3"/>
          <p:cNvSpPr/>
          <p:nvPr/>
        </p:nvSpPr>
        <p:spPr>
          <a:xfrm>
            <a:off x="2381251" y="2104179"/>
            <a:ext cx="6714444" cy="4591896"/>
          </a:xfrm>
          <a:prstGeom prst="cloudCallout">
            <a:avLst>
              <a:gd name="adj1" fmla="val -49438"/>
              <a:gd name="adj2" fmla="val 44391"/>
            </a:avLst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24529" y="2849663"/>
            <a:ext cx="5238749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入院、手術、薬にお金がかかるかな？</a:t>
            </a:r>
            <a:r>
              <a:rPr kumimoji="1"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入院している間の生活費も必要？</a:t>
            </a:r>
            <a:r>
              <a:rPr lang="en-US" altLang="ja-JP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</a:p>
          <a:p>
            <a:pPr>
              <a:lnSpc>
                <a:spcPts val="5200"/>
              </a:lnSpc>
            </a:pPr>
            <a:r>
              <a:rPr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くらいかな？</a:t>
            </a:r>
            <a:endParaRPr kumimoji="1" lang="en-US" altLang="ja-JP" sz="44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7821" y="846710"/>
            <a:ext cx="8885203" cy="112770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骨折をしたら・・・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  <a:p>
            <a:pPr algn="ctr"/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どんなことにお金がかかるか考えてみよう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050" y1="25882" x2="85050" y2="25882"/>
                        <a14:foregroundMark x1="77537" y1="25882" x2="77537" y2="25882"/>
                        <a14:foregroundMark x1="73509" y1="35049" x2="73509" y2="35049"/>
                        <a14:foregroundMark x1="40744" y1="53244" x2="40744" y2="53244"/>
                        <a14:foregroundMark x1="81642" y1="20028" x2="81642" y2="20028"/>
                        <a14:foregroundMark x1="76220" y1="22003" x2="76220" y2="22003"/>
                        <a14:foregroundMark x1="74129" y1="28491" x2="74129" y2="28491"/>
                        <a14:foregroundMark x1="79628" y1="9591" x2="79628" y2="9591"/>
                        <a14:foregroundMark x1="89156" y1="9591" x2="89156" y2="9591"/>
                        <a14:foregroundMark x1="93261" y1="17419" x2="93261" y2="17419"/>
                        <a14:foregroundMark x1="37335" y1="53949" x2="37335" y2="53949"/>
                        <a14:foregroundMark x1="40744" y1="55219" x2="40744" y2="55219"/>
                        <a14:foregroundMark x1="38033" y1="64386" x2="38033" y2="64386"/>
                        <a14:foregroundMark x1="42835" y1="63047" x2="42835" y2="63047"/>
                        <a14:foregroundMark x1="71340" y1="33639" x2="71340" y2="33639"/>
                        <a14:foregroundMark x1="71108" y1="35543" x2="71108" y2="35543"/>
                        <a14:foregroundMark x1="75213" y1="33639" x2="75213" y2="33639"/>
                        <a14:foregroundMark x1="75213" y1="28914" x2="75213" y2="28914"/>
                        <a14:foregroundMark x1="72502" y1="33145" x2="72502" y2="33145"/>
                        <a14:foregroundMark x1="38885" y1="52891" x2="38885" y2="52891"/>
                        <a14:foregroundMark x1="38885" y1="56347" x2="38885" y2="56347"/>
                        <a14:foregroundMark x1="42990" y1="52398" x2="42990" y2="52398"/>
                        <a14:foregroundMark x1="38885" y1="98801" x2="38885" y2="98801"/>
                        <a14:foregroundMark x1="41053" y1="98801" x2="41053" y2="98801"/>
                        <a14:foregroundMark x1="39969" y1="98801" x2="39969" y2="98801"/>
                        <a14:foregroundMark x1="38265" y1="98801" x2="38265" y2="98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87384"/>
            <a:ext cx="2381250" cy="2489653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098381A-C18A-41CB-AFE2-0688629FE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CC88C5E-2AF4-44E4-4E42-4449F3CE8328}"/>
              </a:ext>
            </a:extLst>
          </p:cNvPr>
          <p:cNvSpPr/>
          <p:nvPr/>
        </p:nvSpPr>
        <p:spPr>
          <a:xfrm>
            <a:off x="470198" y="-73778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かんが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1DA640D9-1B0E-3B55-21F0-E3A4F56E6DB9}"/>
              </a:ext>
            </a:extLst>
          </p:cNvPr>
          <p:cNvGrpSpPr/>
          <p:nvPr/>
        </p:nvGrpSpPr>
        <p:grpSpPr>
          <a:xfrm>
            <a:off x="2223260" y="639495"/>
            <a:ext cx="5178627" cy="933241"/>
            <a:chOff x="2223260" y="639495"/>
            <a:chExt cx="5178627" cy="933241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E33D3E4C-C9B0-E980-0B9D-C5E6A28B2789}"/>
                </a:ext>
              </a:extLst>
            </p:cNvPr>
            <p:cNvSpPr/>
            <p:nvPr/>
          </p:nvSpPr>
          <p:spPr bwMode="gray">
            <a:xfrm>
              <a:off x="2223260" y="639495"/>
              <a:ext cx="22564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1400" b="1" dirty="0">
                  <a:ln w="18415" cmpd="sng">
                    <a:noFill/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rPr>
                <a:t>こっせつ</a:t>
              </a: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B1BED4CE-A598-5101-D7FC-F4A7C5C2432F}"/>
                </a:ext>
              </a:extLst>
            </p:cNvPr>
            <p:cNvSpPr/>
            <p:nvPr/>
          </p:nvSpPr>
          <p:spPr bwMode="gray">
            <a:xfrm>
              <a:off x="2414807" y="1264959"/>
              <a:ext cx="22564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1400" b="1" dirty="0">
                  <a:ln w="18415" cmpd="sng">
                    <a:noFill/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rPr>
                <a:t>かね</a:t>
              </a: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3C45BCC3-966A-3A66-48CB-708E6F973FE6}"/>
                </a:ext>
              </a:extLst>
            </p:cNvPr>
            <p:cNvSpPr/>
            <p:nvPr/>
          </p:nvSpPr>
          <p:spPr bwMode="gray">
            <a:xfrm>
              <a:off x="5145426" y="1256570"/>
              <a:ext cx="22564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1400" b="1" dirty="0">
                  <a:ln w="18415" cmpd="sng">
                    <a:noFill/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rPr>
                <a:t>かんが</a:t>
              </a:r>
            </a:p>
          </p:txBody>
        </p: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4256255-2FD3-0423-CB65-6F5340BA8094}"/>
              </a:ext>
            </a:extLst>
          </p:cNvPr>
          <p:cNvSpPr/>
          <p:nvPr/>
        </p:nvSpPr>
        <p:spPr bwMode="gray">
          <a:xfrm>
            <a:off x="2872187" y="2730139"/>
            <a:ext cx="2256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にゅういん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8DA5EF5-EDCD-1BE9-BD59-106D7A16A273}"/>
              </a:ext>
            </a:extLst>
          </p:cNvPr>
          <p:cNvSpPr/>
          <p:nvPr/>
        </p:nvSpPr>
        <p:spPr bwMode="gray">
          <a:xfrm>
            <a:off x="5534989" y="2730139"/>
            <a:ext cx="2256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くすり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E4D8BF9-6E52-7804-A720-30D8BAA0F504}"/>
              </a:ext>
            </a:extLst>
          </p:cNvPr>
          <p:cNvSpPr/>
          <p:nvPr/>
        </p:nvSpPr>
        <p:spPr bwMode="gray">
          <a:xfrm>
            <a:off x="7041968" y="2730139"/>
            <a:ext cx="2256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かね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BDA03FB-8729-6CA8-DF3E-8BD7ED7CE50E}"/>
              </a:ext>
            </a:extLst>
          </p:cNvPr>
          <p:cNvSpPr/>
          <p:nvPr/>
        </p:nvSpPr>
        <p:spPr bwMode="gray">
          <a:xfrm>
            <a:off x="4313868" y="2730139"/>
            <a:ext cx="2256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しゅじゅつ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56825AF-8263-1279-1C03-030B21F32CC8}"/>
              </a:ext>
            </a:extLst>
          </p:cNvPr>
          <p:cNvSpPr/>
          <p:nvPr/>
        </p:nvSpPr>
        <p:spPr bwMode="gray">
          <a:xfrm>
            <a:off x="6391406" y="3403592"/>
            <a:ext cx="2256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にゅういん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928C2EE-BCD1-11ED-36D2-C9CFF2D663AC}"/>
              </a:ext>
            </a:extLst>
          </p:cNvPr>
          <p:cNvSpPr/>
          <p:nvPr/>
        </p:nvSpPr>
        <p:spPr bwMode="gray">
          <a:xfrm>
            <a:off x="3951832" y="4068535"/>
            <a:ext cx="2256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あいだ</a:t>
            </a:r>
            <a:endParaRPr lang="en-US" altLang="ja-JP" sz="14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61B8EEE-6507-A9E8-B744-C5018E3BBE19}"/>
              </a:ext>
            </a:extLst>
          </p:cNvPr>
          <p:cNvSpPr/>
          <p:nvPr/>
        </p:nvSpPr>
        <p:spPr bwMode="gray">
          <a:xfrm>
            <a:off x="5585322" y="4076924"/>
            <a:ext cx="2256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せいかつひ</a:t>
            </a:r>
            <a:endParaRPr lang="en-US" altLang="ja-JP" sz="14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54861E0-72D1-4902-7C96-7153A84AB780}"/>
              </a:ext>
            </a:extLst>
          </p:cNvPr>
          <p:cNvSpPr/>
          <p:nvPr/>
        </p:nvSpPr>
        <p:spPr bwMode="gray">
          <a:xfrm>
            <a:off x="2865546" y="4726732"/>
            <a:ext cx="2256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ひつよう</a:t>
            </a:r>
            <a:endParaRPr lang="en-US" altLang="ja-JP" sz="14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167F18DE-ED89-C2C0-84FC-64F9C07CE853}"/>
              </a:ext>
            </a:extLst>
          </p:cNvPr>
          <p:cNvSpPr/>
          <p:nvPr/>
        </p:nvSpPr>
        <p:spPr bwMode="gray">
          <a:xfrm>
            <a:off x="6332333" y="4735121"/>
            <a:ext cx="2256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えん</a:t>
            </a:r>
            <a:endParaRPr lang="en-US" altLang="ja-JP" sz="14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</p:spTree>
    <p:extLst>
      <p:ext uri="{BB962C8B-B14F-4D97-AF65-F5344CB8AC3E}">
        <p14:creationId xmlns:p14="http://schemas.microsoft.com/office/powerpoint/2010/main" val="246233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7030A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47538"/>
            <a:ext cx="816556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①必要となるお金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2115979" y="3530428"/>
            <a:ext cx="4751976" cy="1436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図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815" y="5224893"/>
            <a:ext cx="4265744" cy="1606065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-253494" y="815879"/>
            <a:ext cx="941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★足の骨折で手術が必要となり、</a:t>
            </a:r>
            <a:r>
              <a:rPr lang="en-US" altLang="ja-JP" sz="3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r>
            <a:r>
              <a:rPr lang="ja-JP" altLang="en-US" sz="3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日間入院した事例</a:t>
            </a:r>
            <a:endParaRPr lang="en-US" altLang="ja-JP" sz="3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5298C52-6535-4E28-B995-5861313D7E4D}"/>
              </a:ext>
            </a:extLst>
          </p:cNvPr>
          <p:cNvGrpSpPr/>
          <p:nvPr/>
        </p:nvGrpSpPr>
        <p:grpSpPr>
          <a:xfrm>
            <a:off x="205065" y="1283970"/>
            <a:ext cx="8624571" cy="5563309"/>
            <a:chOff x="205065" y="1283970"/>
            <a:chExt cx="8624571" cy="5563309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C5D1F213-FDA2-448C-8F30-C08D2FB8BB91}"/>
                </a:ext>
              </a:extLst>
            </p:cNvPr>
            <p:cNvGrpSpPr/>
            <p:nvPr/>
          </p:nvGrpSpPr>
          <p:grpSpPr>
            <a:xfrm>
              <a:off x="205065" y="1283970"/>
              <a:ext cx="8624571" cy="5563309"/>
              <a:chOff x="205065" y="1283970"/>
              <a:chExt cx="8624571" cy="5563309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9B5B7FDD-9A6B-4C1A-9381-69CEA3011624}"/>
                  </a:ext>
                </a:extLst>
              </p:cNvPr>
              <p:cNvGrpSpPr/>
              <p:nvPr/>
            </p:nvGrpSpPr>
            <p:grpSpPr>
              <a:xfrm>
                <a:off x="445032" y="1283970"/>
                <a:ext cx="8384604" cy="3857153"/>
                <a:chOff x="445032" y="1254906"/>
                <a:chExt cx="8384604" cy="3857153"/>
              </a:xfrm>
            </p:grpSpPr>
            <p:sp>
              <p:nvSpPr>
                <p:cNvPr id="3" name="角丸四角形 2"/>
                <p:cNvSpPr/>
                <p:nvPr/>
              </p:nvSpPr>
              <p:spPr>
                <a:xfrm>
                  <a:off x="445032" y="1549986"/>
                  <a:ext cx="8384604" cy="3562073"/>
                </a:xfrm>
                <a:prstGeom prst="roundRect">
                  <a:avLst>
                    <a:gd name="adj" fmla="val 7759"/>
                  </a:avLst>
                </a:prstGeom>
                <a:solidFill>
                  <a:srgbClr val="FFCCCC"/>
                </a:solidFill>
                <a:ln w="31750">
                  <a:solidFill>
                    <a:srgbClr val="FF7C8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" name="楕円 3"/>
                <p:cNvSpPr/>
                <p:nvPr/>
              </p:nvSpPr>
              <p:spPr>
                <a:xfrm>
                  <a:off x="783092" y="1254906"/>
                  <a:ext cx="931403" cy="868578"/>
                </a:xfrm>
                <a:prstGeom prst="ellipse">
                  <a:avLst/>
                </a:prstGeom>
                <a:solidFill>
                  <a:srgbClr val="FF7C80"/>
                </a:solidFill>
                <a:ln w="3175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4400" b="1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－</a:t>
                  </a:r>
                  <a:endParaRPr kumimoji="1" lang="ja-JP" altLang="en-US" sz="4400" b="1" dirty="0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1909702" y="1615653"/>
                  <a:ext cx="6138101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6000" b="1" dirty="0">
                      <a:solidFill>
                        <a:srgbClr val="FF505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①必要</a:t>
                  </a:r>
                  <a:r>
                    <a:rPr kumimoji="1" lang="ja-JP" altLang="en-US" sz="6000" b="1" dirty="0">
                      <a:solidFill>
                        <a:srgbClr val="FF505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となるお金</a:t>
                  </a:r>
                </a:p>
              </p:txBody>
            </p:sp>
            <p:sp>
              <p:nvSpPr>
                <p:cNvPr id="16" name="角丸四角形 15"/>
                <p:cNvSpPr/>
                <p:nvPr/>
              </p:nvSpPr>
              <p:spPr>
                <a:xfrm>
                  <a:off x="908291" y="2693651"/>
                  <a:ext cx="7460759" cy="2138394"/>
                </a:xfrm>
                <a:prstGeom prst="roundRect">
                  <a:avLst>
                    <a:gd name="adj" fmla="val 7759"/>
                  </a:avLst>
                </a:prstGeom>
                <a:solidFill>
                  <a:srgbClr val="FF7C80"/>
                </a:solidFill>
                <a:ln w="31750">
                  <a:solidFill>
                    <a:srgbClr val="FF7C8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600"/>
                </a:p>
              </p:txBody>
            </p:sp>
          </p:grpSp>
          <p:grpSp>
            <p:nvGrpSpPr>
              <p:cNvPr id="8" name="グループ化 7"/>
              <p:cNvGrpSpPr/>
              <p:nvPr/>
            </p:nvGrpSpPr>
            <p:grpSpPr>
              <a:xfrm>
                <a:off x="1714495" y="2818968"/>
                <a:ext cx="5848349" cy="2051987"/>
                <a:chOff x="2090266" y="2828309"/>
                <a:chExt cx="4904000" cy="2051987"/>
              </a:xfrm>
            </p:grpSpPr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2090266" y="2828311"/>
                  <a:ext cx="2919126" cy="12504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かかった医療費</a:t>
                  </a:r>
                  <a:endParaRPr kumimoji="1" lang="en-US" altLang="ja-JP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>
                    <a:lnSpc>
                      <a:spcPct val="110000"/>
                    </a:lnSpc>
                  </a:pPr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その他</a:t>
                  </a:r>
                  <a:endPara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4762958" y="2828309"/>
                  <a:ext cx="2231308" cy="12504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lnSpc>
                      <a:spcPct val="110000"/>
                    </a:lnSpc>
                  </a:pPr>
                  <a:r>
                    <a:rPr kumimoji="1"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kumimoji="1" lang="en-US" altLang="ja-JP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180</a:t>
                  </a:r>
                  <a:r>
                    <a:rPr kumimoji="1"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en-US" altLang="ja-JP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 algn="r">
                    <a:lnSpc>
                      <a:spcPct val="110000"/>
                    </a:lnSpc>
                  </a:pPr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lang="en-US" altLang="ja-JP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8</a:t>
                  </a:r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2090266" y="4233965"/>
                  <a:ext cx="291912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3600" b="1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合計</a:t>
                  </a:r>
                </a:p>
              </p:txBody>
            </p:sp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4762958" y="4233964"/>
                  <a:ext cx="221790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kumimoji="1" lang="ja-JP" altLang="en-US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kumimoji="1" lang="en-US" altLang="ja-JP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188</a:t>
                  </a:r>
                  <a:r>
                    <a:rPr lang="ja-JP" altLang="en-US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ja-JP" altLang="en-US" sz="3600" b="1" u="sng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48" name="テキスト ボックス 47"/>
              <p:cNvSpPr txBox="1"/>
              <p:nvPr/>
            </p:nvSpPr>
            <p:spPr>
              <a:xfrm>
                <a:off x="205065" y="5475108"/>
                <a:ext cx="3965397" cy="1372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ja-JP" sz="2400" dirty="0">
                    <a:solidFill>
                      <a:srgbClr val="17375E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※</a:t>
                </a:r>
                <a:r>
                  <a:rPr lang="ja-JP" altLang="en-US" sz="2400" dirty="0">
                    <a:solidFill>
                      <a:srgbClr val="17375E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その他・・・入院中の衣類・日用品やお見舞いに来た家族の交通費・食費等</a:t>
                </a:r>
                <a:endParaRPr lang="en-US" altLang="ja-JP" sz="2400" dirty="0">
                  <a:solidFill>
                    <a:srgbClr val="17375E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3561347" y="5157933"/>
                <a:ext cx="526828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※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生命保険文化センター「医療保障ガイド」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(2022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年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10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月改訂版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をもとに作成</a:t>
                </a:r>
                <a:endPara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EED98C7C-80C2-4B91-9A37-1AC965C6C7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396" y="4033132"/>
              <a:ext cx="6279204" cy="391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0BAEA1A-4757-4470-A169-E4894A00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C9B3D0B-D76B-AAA4-D795-F8B15EDF5220}"/>
              </a:ext>
            </a:extLst>
          </p:cNvPr>
          <p:cNvSpPr/>
          <p:nvPr/>
        </p:nvSpPr>
        <p:spPr>
          <a:xfrm>
            <a:off x="1004301" y="-55772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ひつよう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055689E-298F-0BA2-13A8-EA11232FCF63}"/>
              </a:ext>
            </a:extLst>
          </p:cNvPr>
          <p:cNvSpPr/>
          <p:nvPr/>
        </p:nvSpPr>
        <p:spPr>
          <a:xfrm>
            <a:off x="3066196" y="-55772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かね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D9E9EFB-5F95-C1AF-03ED-8C558B0FBD24}"/>
              </a:ext>
            </a:extLst>
          </p:cNvPr>
          <p:cNvSpPr/>
          <p:nvPr/>
        </p:nvSpPr>
        <p:spPr>
          <a:xfrm>
            <a:off x="3849819" y="-55772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じれい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C905F36-6BB3-F1C6-7079-9AE47F807591}"/>
              </a:ext>
            </a:extLst>
          </p:cNvPr>
          <p:cNvSpPr/>
          <p:nvPr/>
        </p:nvSpPr>
        <p:spPr bwMode="gray">
          <a:xfrm>
            <a:off x="-403862" y="661424"/>
            <a:ext cx="2256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あし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7CF2716-184A-2F5C-CB52-887B65635561}"/>
              </a:ext>
            </a:extLst>
          </p:cNvPr>
          <p:cNvSpPr/>
          <p:nvPr/>
        </p:nvSpPr>
        <p:spPr bwMode="gray">
          <a:xfrm>
            <a:off x="508233" y="661424"/>
            <a:ext cx="2256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こっせつ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A186224-C5B8-06A1-A36C-B7E00CF53B73}"/>
              </a:ext>
            </a:extLst>
          </p:cNvPr>
          <p:cNvSpPr/>
          <p:nvPr/>
        </p:nvSpPr>
        <p:spPr bwMode="gray">
          <a:xfrm>
            <a:off x="1637459" y="661424"/>
            <a:ext cx="2256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しゅじゅつ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A8A7F92-10D9-F622-AEC6-9C6FC2E564AB}"/>
              </a:ext>
            </a:extLst>
          </p:cNvPr>
          <p:cNvSpPr/>
          <p:nvPr/>
        </p:nvSpPr>
        <p:spPr bwMode="gray">
          <a:xfrm>
            <a:off x="2750437" y="661424"/>
            <a:ext cx="2256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ひつよう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F80264AB-34DC-CE29-F2E1-EC73665E7A08}"/>
              </a:ext>
            </a:extLst>
          </p:cNvPr>
          <p:cNvSpPr/>
          <p:nvPr/>
        </p:nvSpPr>
        <p:spPr bwMode="gray">
          <a:xfrm>
            <a:off x="5105241" y="665891"/>
            <a:ext cx="2256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にちかん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9AC2442-8DEF-00EE-77FA-7AB143172003}"/>
              </a:ext>
            </a:extLst>
          </p:cNvPr>
          <p:cNvSpPr/>
          <p:nvPr/>
        </p:nvSpPr>
        <p:spPr bwMode="gray">
          <a:xfrm>
            <a:off x="7240819" y="661424"/>
            <a:ext cx="2256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じれい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40C53B3-8844-F80F-705A-5119B986461A}"/>
              </a:ext>
            </a:extLst>
          </p:cNvPr>
          <p:cNvSpPr/>
          <p:nvPr/>
        </p:nvSpPr>
        <p:spPr bwMode="gray">
          <a:xfrm>
            <a:off x="5945115" y="661424"/>
            <a:ext cx="22564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4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にゅういん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135F767-3C1D-5B44-DEA8-3816F4588DFF}"/>
              </a:ext>
            </a:extLst>
          </p:cNvPr>
          <p:cNvSpPr txBox="1"/>
          <p:nvPr/>
        </p:nvSpPr>
        <p:spPr>
          <a:xfrm>
            <a:off x="3040507" y="1531000"/>
            <a:ext cx="136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FF5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ひつよう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D6C6428-6CAE-6670-DFC6-3DD8FD10A836}"/>
              </a:ext>
            </a:extLst>
          </p:cNvPr>
          <p:cNvSpPr txBox="1"/>
          <p:nvPr/>
        </p:nvSpPr>
        <p:spPr>
          <a:xfrm>
            <a:off x="6853634" y="1531000"/>
            <a:ext cx="136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rgbClr val="FF5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かね</a:t>
            </a:r>
            <a:endParaRPr kumimoji="1" lang="ja-JP" altLang="en-US" sz="2000" b="1" dirty="0">
              <a:solidFill>
                <a:srgbClr val="FF5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4B328FF-6435-10F8-7A44-DCB8CCFF8757}"/>
              </a:ext>
            </a:extLst>
          </p:cNvPr>
          <p:cNvSpPr txBox="1"/>
          <p:nvPr/>
        </p:nvSpPr>
        <p:spPr>
          <a:xfrm>
            <a:off x="3533062" y="2670333"/>
            <a:ext cx="1069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いりょうひ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50447AB-15FC-997B-2D88-5B4F3FBB469E}"/>
              </a:ext>
            </a:extLst>
          </p:cNvPr>
          <p:cNvSpPr txBox="1"/>
          <p:nvPr/>
        </p:nvSpPr>
        <p:spPr>
          <a:xfrm>
            <a:off x="2578817" y="3282445"/>
            <a:ext cx="663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  <a:endParaRPr kumimoji="1" lang="ja-JP" altLang="en-US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1718ECB-7310-BC5B-FAE9-F2108F5A1AA2}"/>
              </a:ext>
            </a:extLst>
          </p:cNvPr>
          <p:cNvSpPr txBox="1"/>
          <p:nvPr/>
        </p:nvSpPr>
        <p:spPr>
          <a:xfrm>
            <a:off x="1916588" y="4069404"/>
            <a:ext cx="1011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ごうけい</a:t>
            </a:r>
            <a:endParaRPr kumimoji="1" lang="ja-JP" altLang="en-US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579461DF-6A19-DFB6-1488-21B89AFC6431}"/>
              </a:ext>
            </a:extLst>
          </p:cNvPr>
          <p:cNvSpPr/>
          <p:nvPr/>
        </p:nvSpPr>
        <p:spPr bwMode="gray">
          <a:xfrm>
            <a:off x="682718" y="5365439"/>
            <a:ext cx="10985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た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589FA5D3-DA43-DA2A-CFD1-713E72BAF467}"/>
              </a:ext>
            </a:extLst>
          </p:cNvPr>
          <p:cNvSpPr/>
          <p:nvPr/>
        </p:nvSpPr>
        <p:spPr bwMode="gray">
          <a:xfrm>
            <a:off x="1638993" y="5365439"/>
            <a:ext cx="13349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にゅういんちゅう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F077AA1D-7448-DA3A-47A9-D238D8D07080}"/>
              </a:ext>
            </a:extLst>
          </p:cNvPr>
          <p:cNvSpPr/>
          <p:nvPr/>
        </p:nvSpPr>
        <p:spPr bwMode="gray">
          <a:xfrm>
            <a:off x="2764694" y="5365439"/>
            <a:ext cx="10985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いるい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20F15E8E-F12B-9AE1-35E8-E887EA432692}"/>
              </a:ext>
            </a:extLst>
          </p:cNvPr>
          <p:cNvSpPr/>
          <p:nvPr/>
        </p:nvSpPr>
        <p:spPr bwMode="gray">
          <a:xfrm>
            <a:off x="3365584" y="5365439"/>
            <a:ext cx="10985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にち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7EE8CF-F3B8-F871-D744-0B09D24DCBF4}"/>
              </a:ext>
            </a:extLst>
          </p:cNvPr>
          <p:cNvSpPr/>
          <p:nvPr/>
        </p:nvSpPr>
        <p:spPr bwMode="gray">
          <a:xfrm>
            <a:off x="48059" y="5834052"/>
            <a:ext cx="10985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ようひん</a:t>
            </a: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1B7B406A-B0A2-7FD5-840C-7526F7EE9520}"/>
              </a:ext>
            </a:extLst>
          </p:cNvPr>
          <p:cNvSpPr/>
          <p:nvPr/>
        </p:nvSpPr>
        <p:spPr bwMode="gray">
          <a:xfrm>
            <a:off x="1170199" y="5834052"/>
            <a:ext cx="10985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みま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77F8EC38-5AFB-F976-2439-619DA684B94B}"/>
              </a:ext>
            </a:extLst>
          </p:cNvPr>
          <p:cNvSpPr/>
          <p:nvPr/>
        </p:nvSpPr>
        <p:spPr bwMode="gray">
          <a:xfrm>
            <a:off x="2113902" y="5834052"/>
            <a:ext cx="10985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き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C27920D4-1F79-5737-EB99-7EE0FA33CDDE}"/>
              </a:ext>
            </a:extLst>
          </p:cNvPr>
          <p:cNvSpPr/>
          <p:nvPr/>
        </p:nvSpPr>
        <p:spPr bwMode="gray">
          <a:xfrm>
            <a:off x="2819951" y="5834052"/>
            <a:ext cx="10985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かぞく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C09161B2-C5F3-0F03-7448-546C41378D9F}"/>
              </a:ext>
            </a:extLst>
          </p:cNvPr>
          <p:cNvSpPr/>
          <p:nvPr/>
        </p:nvSpPr>
        <p:spPr bwMode="gray">
          <a:xfrm>
            <a:off x="188877" y="6263451"/>
            <a:ext cx="10985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こうつうひ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DDC59E46-9612-5CBC-8D99-5ACF07E19271}"/>
              </a:ext>
            </a:extLst>
          </p:cNvPr>
          <p:cNvSpPr/>
          <p:nvPr/>
        </p:nvSpPr>
        <p:spPr bwMode="gray">
          <a:xfrm>
            <a:off x="1257182" y="6264465"/>
            <a:ext cx="10985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しょくひなど</a:t>
            </a:r>
          </a:p>
        </p:txBody>
      </p:sp>
    </p:spTree>
    <p:extLst>
      <p:ext uri="{BB962C8B-B14F-4D97-AF65-F5344CB8AC3E}">
        <p14:creationId xmlns:p14="http://schemas.microsoft.com/office/powerpoint/2010/main" val="17900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7030A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69896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②入ってくるお金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58348" y="4953270"/>
            <a:ext cx="8714201" cy="2012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ケガや病気で入院したときには、国などから受けられる公的保障として、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「公的医療保険」</a:t>
            </a:r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があります。</a:t>
            </a:r>
            <a:endParaRPr lang="en-US" altLang="ja-JP" sz="36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951BDB4-F929-46C3-8B2D-526CC9614D61}"/>
              </a:ext>
            </a:extLst>
          </p:cNvPr>
          <p:cNvGrpSpPr/>
          <p:nvPr/>
        </p:nvGrpSpPr>
        <p:grpSpPr>
          <a:xfrm>
            <a:off x="445031" y="807450"/>
            <a:ext cx="9288488" cy="4398787"/>
            <a:chOff x="342900" y="807450"/>
            <a:chExt cx="9288488" cy="4398787"/>
          </a:xfrm>
        </p:grpSpPr>
        <p:sp>
          <p:nvSpPr>
            <p:cNvPr id="22" name="角丸四角形 21"/>
            <p:cNvSpPr/>
            <p:nvPr/>
          </p:nvSpPr>
          <p:spPr>
            <a:xfrm>
              <a:off x="342900" y="1121128"/>
              <a:ext cx="8420100" cy="3562073"/>
            </a:xfrm>
            <a:prstGeom prst="roundRect">
              <a:avLst>
                <a:gd name="adj" fmla="val 7759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楕円 22"/>
            <p:cNvSpPr/>
            <p:nvPr/>
          </p:nvSpPr>
          <p:spPr>
            <a:xfrm>
              <a:off x="592031" y="807450"/>
              <a:ext cx="931403" cy="868578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4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＋</a:t>
              </a: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061174" y="1213136"/>
              <a:ext cx="58428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0" b="1" dirty="0">
                  <a:solidFill>
                    <a:schemeClr val="accent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②入ってくるお金</a:t>
              </a:r>
            </a:p>
          </p:txBody>
        </p:sp>
        <p:sp>
          <p:nvSpPr>
            <p:cNvPr id="25" name="角丸四角形 24"/>
            <p:cNvSpPr/>
            <p:nvPr/>
          </p:nvSpPr>
          <p:spPr>
            <a:xfrm>
              <a:off x="895351" y="2178014"/>
              <a:ext cx="7477125" cy="2260635"/>
            </a:xfrm>
            <a:prstGeom prst="roundRect">
              <a:avLst>
                <a:gd name="adj" fmla="val 7759"/>
              </a:avLst>
            </a:prstGeom>
            <a:solidFill>
              <a:schemeClr val="accent1"/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933449" y="2261002"/>
              <a:ext cx="4049149" cy="1250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ja-JP" altLang="en-US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公的保障</a:t>
              </a:r>
              <a:endPara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110000"/>
                </a:lnSpc>
              </a:pPr>
              <a:r>
                <a:rPr kumimoji="1" lang="ja-JP" altLang="en-US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（公的医療保険）</a:t>
              </a: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788671" y="2629262"/>
              <a:ext cx="2688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ja-JP" altLang="en-US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kumimoji="1" lang="en-US" altLang="ja-JP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168</a:t>
              </a:r>
              <a:r>
                <a:rPr kumimoji="1" lang="ja-JP" altLang="en-US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</p:txBody>
        </p:sp>
        <p:cxnSp>
          <p:nvCxnSpPr>
            <p:cNvPr id="28" name="直線コネクタ 27"/>
            <p:cNvCxnSpPr>
              <a:cxnSpLocks/>
            </p:cNvCxnSpPr>
            <p:nvPr/>
          </p:nvCxnSpPr>
          <p:spPr>
            <a:xfrm flipV="1">
              <a:off x="1352550" y="3523732"/>
              <a:ext cx="6372225" cy="2328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/>
            <p:cNvSpPr txBox="1"/>
            <p:nvPr/>
          </p:nvSpPr>
          <p:spPr>
            <a:xfrm>
              <a:off x="2124368" y="3704746"/>
              <a:ext cx="29191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合計</a:t>
              </a: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763722" y="3708359"/>
              <a:ext cx="27551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ja-JP" altLang="en-US" sz="3600" b="1" u="sng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kumimoji="1" lang="en-US" altLang="ja-JP" sz="3600" b="1" u="sng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168</a:t>
              </a:r>
              <a:r>
                <a:rPr lang="ja-JP" altLang="en-US" sz="3600" b="1" u="sng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  <a:endParaRPr kumimoji="1"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828185" y="4713794"/>
              <a:ext cx="58032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※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生命保険文化センター「医療保障ガイド」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(2022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月改訂版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をもとに作成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9E2E8CE-546E-4E50-B9A7-125107C33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2064B84-9F77-9114-ABC6-B2895CF53870}"/>
              </a:ext>
            </a:extLst>
          </p:cNvPr>
          <p:cNvSpPr/>
          <p:nvPr/>
        </p:nvSpPr>
        <p:spPr>
          <a:xfrm>
            <a:off x="928800" y="-74611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はい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843E197-86BF-4861-E507-79B8C36B0F05}"/>
              </a:ext>
            </a:extLst>
          </p:cNvPr>
          <p:cNvSpPr/>
          <p:nvPr/>
        </p:nvSpPr>
        <p:spPr>
          <a:xfrm>
            <a:off x="3617979" y="-74611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じれい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F10709E-0D1A-C29C-B003-490F08F6C890}"/>
              </a:ext>
            </a:extLst>
          </p:cNvPr>
          <p:cNvSpPr/>
          <p:nvPr/>
        </p:nvSpPr>
        <p:spPr>
          <a:xfrm>
            <a:off x="2845177" y="-74611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かね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401B3D-A373-C7FB-B128-BABF4C38B335}"/>
              </a:ext>
            </a:extLst>
          </p:cNvPr>
          <p:cNvSpPr txBox="1"/>
          <p:nvPr/>
        </p:nvSpPr>
        <p:spPr>
          <a:xfrm>
            <a:off x="3074195" y="1072188"/>
            <a:ext cx="1058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はい</a:t>
            </a:r>
            <a:endParaRPr kumimoji="1" lang="ja-JP" altLang="en-US" sz="2000" b="1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928635B-B023-257E-7F70-C8AA7C8A2EE5}"/>
              </a:ext>
            </a:extLst>
          </p:cNvPr>
          <p:cNvSpPr txBox="1"/>
          <p:nvPr/>
        </p:nvSpPr>
        <p:spPr>
          <a:xfrm>
            <a:off x="6694507" y="1072188"/>
            <a:ext cx="1058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かね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852AA5C-18F3-05B5-1226-F3D7F49E6317}"/>
              </a:ext>
            </a:extLst>
          </p:cNvPr>
          <p:cNvSpPr txBox="1"/>
          <p:nvPr/>
        </p:nvSpPr>
        <p:spPr>
          <a:xfrm>
            <a:off x="1028589" y="2144954"/>
            <a:ext cx="4049149" cy="275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こうてきほしょう</a:t>
            </a:r>
            <a:endParaRPr kumimoji="1" lang="ja-JP" altLang="en-US" sz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3EAEE0D-446C-6398-31C1-63993F1399E9}"/>
              </a:ext>
            </a:extLst>
          </p:cNvPr>
          <p:cNvSpPr txBox="1"/>
          <p:nvPr/>
        </p:nvSpPr>
        <p:spPr>
          <a:xfrm>
            <a:off x="1056063" y="2759240"/>
            <a:ext cx="4049149" cy="275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ja-JP" alt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こうてきいりょうほけん</a:t>
            </a:r>
            <a:endParaRPr kumimoji="1" lang="ja-JP" altLang="en-US" sz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A9E604B-12C3-8282-DBC2-8AEFCD9C3218}"/>
              </a:ext>
            </a:extLst>
          </p:cNvPr>
          <p:cNvSpPr txBox="1"/>
          <p:nvPr/>
        </p:nvSpPr>
        <p:spPr>
          <a:xfrm>
            <a:off x="2457081" y="3587148"/>
            <a:ext cx="29191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ごうけい</a:t>
            </a:r>
            <a:endParaRPr kumimoji="1" lang="ja-JP" altLang="en-US" sz="11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B93B61F-56D6-8597-96E9-A8F082073463}"/>
              </a:ext>
            </a:extLst>
          </p:cNvPr>
          <p:cNvSpPr/>
          <p:nvPr/>
        </p:nvSpPr>
        <p:spPr bwMode="gray">
          <a:xfrm>
            <a:off x="796702" y="4896528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びょうき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4ED3D74-EDC4-38DB-B1F3-72253FBEEAEC}"/>
              </a:ext>
            </a:extLst>
          </p:cNvPr>
          <p:cNvSpPr/>
          <p:nvPr/>
        </p:nvSpPr>
        <p:spPr bwMode="gray">
          <a:xfrm>
            <a:off x="2163305" y="4896528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にゅういん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A7F6DA2-3A64-1D31-21B9-020F0DB8F179}"/>
              </a:ext>
            </a:extLst>
          </p:cNvPr>
          <p:cNvSpPr/>
          <p:nvPr/>
        </p:nvSpPr>
        <p:spPr bwMode="gray">
          <a:xfrm>
            <a:off x="5272461" y="4896528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くに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9EB792C-F1A4-9B47-8375-B12AD584BAF3}"/>
              </a:ext>
            </a:extLst>
          </p:cNvPr>
          <p:cNvSpPr/>
          <p:nvPr/>
        </p:nvSpPr>
        <p:spPr bwMode="gray">
          <a:xfrm>
            <a:off x="7198503" y="4896528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う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044BC56-E254-F56E-412F-56A63E7DF4FB}"/>
              </a:ext>
            </a:extLst>
          </p:cNvPr>
          <p:cNvSpPr/>
          <p:nvPr/>
        </p:nvSpPr>
        <p:spPr bwMode="gray">
          <a:xfrm>
            <a:off x="1625565" y="5559552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こうてきほしょう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C0C88C9-6989-59D9-D42D-1A4FD3334C71}"/>
              </a:ext>
            </a:extLst>
          </p:cNvPr>
          <p:cNvSpPr/>
          <p:nvPr/>
        </p:nvSpPr>
        <p:spPr bwMode="gray">
          <a:xfrm>
            <a:off x="5481690" y="5559552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こうてきいりょうほけん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</p:spTree>
    <p:extLst>
      <p:ext uri="{BB962C8B-B14F-4D97-AF65-F5344CB8AC3E}">
        <p14:creationId xmlns:p14="http://schemas.microsoft.com/office/powerpoint/2010/main" val="24006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8" grpId="0"/>
      <p:bldP spid="9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0000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45032" y="30760"/>
            <a:ext cx="67558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今日のねらい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4" name="角丸四角形 23"/>
          <p:cNvSpPr/>
          <p:nvPr/>
        </p:nvSpPr>
        <p:spPr bwMode="gray">
          <a:xfrm>
            <a:off x="714373" y="3435424"/>
            <a:ext cx="2439669" cy="389555"/>
          </a:xfrm>
          <a:prstGeom prst="roundRect">
            <a:avLst>
              <a:gd name="adj" fmla="val 45836"/>
            </a:avLst>
          </a:prstGeom>
          <a:noFill/>
          <a:ln w="9525" cmpd="sng">
            <a:solidFill>
              <a:schemeClr val="bg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142874" y="4897851"/>
            <a:ext cx="8786813" cy="1960103"/>
            <a:chOff x="142874" y="4897851"/>
            <a:chExt cx="8786813" cy="1960103"/>
          </a:xfrm>
          <a:noFill/>
        </p:grpSpPr>
        <p:sp>
          <p:nvSpPr>
            <p:cNvPr id="32" name="角丸四角形 31"/>
            <p:cNvSpPr/>
            <p:nvPr/>
          </p:nvSpPr>
          <p:spPr>
            <a:xfrm>
              <a:off x="142874" y="4897851"/>
              <a:ext cx="8786813" cy="1859805"/>
            </a:xfrm>
            <a:prstGeom prst="roundRect">
              <a:avLst/>
            </a:prstGeom>
            <a:grpFill/>
            <a:ln w="571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383119" y="4974169"/>
              <a:ext cx="5938659" cy="188378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③「自助」として、自分で備え</a:t>
              </a:r>
            </a:p>
            <a:p>
              <a:pPr>
                <a:lnSpc>
                  <a:spcPct val="110000"/>
                </a:lnSpc>
              </a:pP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る手段の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預貯金と民間保険　</a:t>
              </a:r>
            </a:p>
            <a:p>
              <a:pPr>
                <a:lnSpc>
                  <a:spcPct val="110000"/>
                </a:lnSpc>
              </a:pP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の特徴を理解する。</a:t>
              </a:r>
              <a:endParaRPr lang="ja-JP" altLang="en-US" sz="3600" dirty="0"/>
            </a:p>
          </p:txBody>
        </p:sp>
        <p:pic>
          <p:nvPicPr>
            <p:cNvPr id="35" name="図 34" descr="おもちゃ, 人形, 写真, 異なる が含まれている画像&#10;&#10;自動的に生成された説明">
              <a:extLst>
                <a:ext uri="{FF2B5EF4-FFF2-40B4-BE49-F238E27FC236}">
                  <a16:creationId xmlns:a16="http://schemas.microsoft.com/office/drawing/2014/main" id="{249EBBCF-A1D3-454F-B37F-2E38DF5970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88263" y="4982181"/>
              <a:ext cx="1853503" cy="1579785"/>
            </a:xfrm>
            <a:prstGeom prst="rect">
              <a:avLst/>
            </a:prstGeom>
            <a:grpFill/>
          </p:spPr>
        </p:pic>
      </p:grpSp>
      <p:grpSp>
        <p:nvGrpSpPr>
          <p:cNvPr id="6" name="グループ化 5"/>
          <p:cNvGrpSpPr/>
          <p:nvPr/>
        </p:nvGrpSpPr>
        <p:grpSpPr>
          <a:xfrm>
            <a:off x="142874" y="2841781"/>
            <a:ext cx="8773770" cy="1979327"/>
            <a:chOff x="129831" y="2841781"/>
            <a:chExt cx="8786813" cy="1979327"/>
          </a:xfrm>
          <a:noFill/>
        </p:grpSpPr>
        <p:sp>
          <p:nvSpPr>
            <p:cNvPr id="31" name="角丸四角形 30"/>
            <p:cNvSpPr/>
            <p:nvPr/>
          </p:nvSpPr>
          <p:spPr>
            <a:xfrm>
              <a:off x="129831" y="2848777"/>
              <a:ext cx="8786813" cy="1907092"/>
            </a:xfrm>
            <a:prstGeom prst="roundRect">
              <a:avLst/>
            </a:prstGeom>
            <a:grpFill/>
            <a:ln w="571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17EFADF5-B37C-43B1-8002-D44AD07E2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6502" y="2841781"/>
              <a:ext cx="1421465" cy="985800"/>
            </a:xfrm>
            <a:prstGeom prst="rect">
              <a:avLst/>
            </a:prstGeom>
            <a:grpFill/>
          </p:spPr>
        </p:pic>
        <p:sp>
          <p:nvSpPr>
            <p:cNvPr id="29" name="テキスト ボックス 28"/>
            <p:cNvSpPr txBox="1"/>
            <p:nvPr/>
          </p:nvSpPr>
          <p:spPr>
            <a:xfrm>
              <a:off x="343706" y="2961303"/>
              <a:ext cx="5824544" cy="185980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②リスクから自分の身を守る　</a:t>
              </a:r>
            </a:p>
            <a:p>
              <a:pPr>
                <a:lnSpc>
                  <a:spcPct val="110000"/>
                </a:lnSpc>
              </a:pP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手段として、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自助・共助・　</a:t>
              </a:r>
            </a:p>
            <a:p>
              <a:pPr>
                <a:lnSpc>
                  <a:spcPct val="110000"/>
                </a:lnSpc>
              </a:pP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公助</a:t>
              </a: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について理解する。</a:t>
              </a:r>
            </a:p>
          </p:txBody>
        </p:sp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691" y="3551012"/>
              <a:ext cx="1155920" cy="1147960"/>
            </a:xfrm>
            <a:prstGeom prst="rect">
              <a:avLst/>
            </a:prstGeom>
            <a:grpFill/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64FA26A2-32B7-44A6-860C-86AEF571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5015" y="3725303"/>
              <a:ext cx="1053377" cy="977867"/>
            </a:xfrm>
            <a:prstGeom prst="rect">
              <a:avLst/>
            </a:prstGeom>
            <a:grpFill/>
          </p:spPr>
        </p:pic>
      </p:grpSp>
      <p:grpSp>
        <p:nvGrpSpPr>
          <p:cNvPr id="5" name="グループ化 4"/>
          <p:cNvGrpSpPr/>
          <p:nvPr/>
        </p:nvGrpSpPr>
        <p:grpSpPr>
          <a:xfrm>
            <a:off x="142874" y="816908"/>
            <a:ext cx="8786813" cy="1956251"/>
            <a:chOff x="142874" y="816908"/>
            <a:chExt cx="8786813" cy="1956251"/>
          </a:xfrm>
          <a:noFill/>
        </p:grpSpPr>
        <p:grpSp>
          <p:nvGrpSpPr>
            <p:cNvPr id="4" name="グループ化 3"/>
            <p:cNvGrpSpPr/>
            <p:nvPr/>
          </p:nvGrpSpPr>
          <p:grpSpPr>
            <a:xfrm>
              <a:off x="142874" y="816908"/>
              <a:ext cx="8786813" cy="1956251"/>
              <a:chOff x="142874" y="816908"/>
              <a:chExt cx="8786813" cy="1956251"/>
            </a:xfrm>
            <a:grpFill/>
          </p:grpSpPr>
          <p:sp>
            <p:nvSpPr>
              <p:cNvPr id="2" name="角丸四角形 1"/>
              <p:cNvSpPr/>
              <p:nvPr/>
            </p:nvSpPr>
            <p:spPr>
              <a:xfrm>
                <a:off x="142874" y="816908"/>
                <a:ext cx="8786813" cy="1907092"/>
              </a:xfrm>
              <a:prstGeom prst="roundRect">
                <a:avLst/>
              </a:prstGeom>
              <a:grpFill/>
              <a:ln w="57150"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343706" y="913354"/>
                <a:ext cx="5586864" cy="185980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ja-JP" altLang="en-US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①</a:t>
                </a:r>
                <a:r>
                  <a:rPr lang="ja-JP" altLang="en-US" sz="36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少子高齢社会</a:t>
                </a:r>
                <a:r>
                  <a:rPr lang="ja-JP" altLang="en-US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において、　</a:t>
                </a:r>
              </a:p>
              <a:p>
                <a:pPr>
                  <a:lnSpc>
                    <a:spcPct val="110000"/>
                  </a:lnSpc>
                </a:pPr>
                <a:r>
                  <a:rPr lang="ja-JP" altLang="en-US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　日常生活を送るうえで意識</a:t>
                </a:r>
              </a:p>
              <a:p>
                <a:pPr>
                  <a:lnSpc>
                    <a:spcPct val="110000"/>
                  </a:lnSpc>
                </a:pPr>
                <a:r>
                  <a:rPr lang="ja-JP" altLang="en-US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　すべきことを考える。</a:t>
                </a:r>
                <a:endParaRPr lang="en-US" altLang="ja-JP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</p:grpSp>
        <p:pic>
          <p:nvPicPr>
            <p:cNvPr id="20" name="図 19" descr="挿絵, ウィンドウ が含まれている画像&#10;&#10;自動的に生成された説明">
              <a:extLst>
                <a:ext uri="{FF2B5EF4-FFF2-40B4-BE49-F238E27FC236}">
                  <a16:creationId xmlns:a16="http://schemas.microsoft.com/office/drawing/2014/main" id="{77C2F615-5784-4C2B-B352-42E3D578C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33172" y="1017893"/>
              <a:ext cx="1401177" cy="1503363"/>
            </a:xfrm>
            <a:prstGeom prst="rect">
              <a:avLst/>
            </a:prstGeom>
            <a:grpFill/>
          </p:spPr>
        </p:pic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32F4AD1E-141E-400C-BC8B-769C62BA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27E797A-452B-FC8B-D6FC-85AA78F76DEB}"/>
              </a:ext>
            </a:extLst>
          </p:cNvPr>
          <p:cNvSpPr/>
          <p:nvPr/>
        </p:nvSpPr>
        <p:spPr>
          <a:xfrm>
            <a:off x="722763" y="-52577"/>
            <a:ext cx="678200" cy="336957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きょう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93A62478-C52B-8652-D899-4998CF607048}"/>
              </a:ext>
            </a:extLst>
          </p:cNvPr>
          <p:cNvGrpSpPr/>
          <p:nvPr/>
        </p:nvGrpSpPr>
        <p:grpSpPr>
          <a:xfrm>
            <a:off x="445032" y="810226"/>
            <a:ext cx="5456624" cy="1467165"/>
            <a:chOff x="445032" y="810226"/>
            <a:chExt cx="5456624" cy="1467165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E95806D-1FB7-C32C-AFC7-6302D112D477}"/>
                </a:ext>
              </a:extLst>
            </p:cNvPr>
            <p:cNvSpPr txBox="1"/>
            <p:nvPr/>
          </p:nvSpPr>
          <p:spPr>
            <a:xfrm>
              <a:off x="1533971" y="810226"/>
              <a:ext cx="23978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1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しょうしこうれいしゃかい</a:t>
              </a:r>
              <a:endParaRPr lang="ja-JP" altLang="en-US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156A9C6E-5B46-B45B-C071-1C871FD804E0}"/>
                </a:ext>
              </a:extLst>
            </p:cNvPr>
            <p:cNvSpPr/>
            <p:nvPr/>
          </p:nvSpPr>
          <p:spPr bwMode="gray">
            <a:xfrm>
              <a:off x="445032" y="1404054"/>
              <a:ext cx="239783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1100" b="1" dirty="0">
                  <a:ln w="18415" cmpd="sng">
                    <a:noFill/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rPr>
                <a:t>にちじょうせいかつ</a:t>
              </a: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8A808812-F3CC-9541-946A-D09F30987B09}"/>
                </a:ext>
              </a:extLst>
            </p:cNvPr>
            <p:cNvSpPr/>
            <p:nvPr/>
          </p:nvSpPr>
          <p:spPr bwMode="gray">
            <a:xfrm>
              <a:off x="2581758" y="1404054"/>
              <a:ext cx="119891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1100" b="1" dirty="0">
                  <a:ln w="18415" cmpd="sng">
                    <a:noFill/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rPr>
                <a:t>おく</a:t>
              </a: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60F93EE-054F-56B7-ED08-3CE5B72581EB}"/>
                </a:ext>
              </a:extLst>
            </p:cNvPr>
            <p:cNvSpPr/>
            <p:nvPr/>
          </p:nvSpPr>
          <p:spPr bwMode="gray">
            <a:xfrm>
              <a:off x="4702741" y="1404054"/>
              <a:ext cx="119891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1100" b="1" dirty="0">
                  <a:ln w="18415" cmpd="sng">
                    <a:noFill/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rPr>
                <a:t>いしき</a:t>
              </a: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67E2A53A-6E88-BC42-4BBA-DED024179963}"/>
                </a:ext>
              </a:extLst>
            </p:cNvPr>
            <p:cNvSpPr/>
            <p:nvPr/>
          </p:nvSpPr>
          <p:spPr bwMode="gray">
            <a:xfrm>
              <a:off x="2516044" y="2015781"/>
              <a:ext cx="119891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1100" b="1" dirty="0">
                  <a:ln w="18415" cmpd="sng">
                    <a:noFill/>
                    <a:prstDash val="solid"/>
                  </a:ln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rPr>
                <a:t>かんが</a:t>
              </a:r>
            </a:p>
          </p:txBody>
        </p: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8B4342B-FDC0-167D-187F-F5394D4C599F}"/>
              </a:ext>
            </a:extLst>
          </p:cNvPr>
          <p:cNvSpPr/>
          <p:nvPr/>
        </p:nvSpPr>
        <p:spPr bwMode="gray">
          <a:xfrm>
            <a:off x="2562973" y="2857054"/>
            <a:ext cx="11989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じぶん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8976227-E81B-11AD-6F28-E725D18E91D1}"/>
              </a:ext>
            </a:extLst>
          </p:cNvPr>
          <p:cNvSpPr/>
          <p:nvPr/>
        </p:nvSpPr>
        <p:spPr bwMode="gray">
          <a:xfrm>
            <a:off x="3671441" y="2854302"/>
            <a:ext cx="11989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み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2309D41-255B-93EF-FC72-D42C2504C6F4}"/>
              </a:ext>
            </a:extLst>
          </p:cNvPr>
          <p:cNvSpPr/>
          <p:nvPr/>
        </p:nvSpPr>
        <p:spPr bwMode="gray">
          <a:xfrm>
            <a:off x="605122" y="3445873"/>
            <a:ext cx="11989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しゅだん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DAF050F-4A14-2832-8D1D-20C0B8CC23CB}"/>
              </a:ext>
            </a:extLst>
          </p:cNvPr>
          <p:cNvSpPr/>
          <p:nvPr/>
        </p:nvSpPr>
        <p:spPr bwMode="gray">
          <a:xfrm>
            <a:off x="3047118" y="4055366"/>
            <a:ext cx="11989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りかい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8FA2329-ECD3-D0C1-F79D-6271A52692CD}"/>
              </a:ext>
            </a:extLst>
          </p:cNvPr>
          <p:cNvSpPr txBox="1"/>
          <p:nvPr/>
        </p:nvSpPr>
        <p:spPr>
          <a:xfrm>
            <a:off x="3137138" y="3445873"/>
            <a:ext cx="781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じじょ</a:t>
            </a:r>
            <a:endParaRPr lang="ja-JP" altLang="en-US" sz="11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2C0B14E-38F5-F90A-87C2-63227E0990E2}"/>
              </a:ext>
            </a:extLst>
          </p:cNvPr>
          <p:cNvSpPr txBox="1"/>
          <p:nvPr/>
        </p:nvSpPr>
        <p:spPr>
          <a:xfrm>
            <a:off x="4254220" y="3445873"/>
            <a:ext cx="1137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きょうじょ</a:t>
            </a:r>
            <a:endParaRPr lang="ja-JP" altLang="en-US" sz="11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657A025-635C-A049-3F6C-FC3C1FC4B170}"/>
              </a:ext>
            </a:extLst>
          </p:cNvPr>
          <p:cNvSpPr txBox="1"/>
          <p:nvPr/>
        </p:nvSpPr>
        <p:spPr>
          <a:xfrm>
            <a:off x="882591" y="4055366"/>
            <a:ext cx="1137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こうじょ</a:t>
            </a:r>
            <a:endParaRPr lang="ja-JP" altLang="en-US" sz="11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5C6C3946-3277-52E3-69BB-7E91578C4D2F}"/>
              </a:ext>
            </a:extLst>
          </p:cNvPr>
          <p:cNvSpPr/>
          <p:nvPr/>
        </p:nvSpPr>
        <p:spPr bwMode="gray">
          <a:xfrm>
            <a:off x="986362" y="4892668"/>
            <a:ext cx="11989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じじょ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1E5C4A72-155C-6A50-E2BB-49119BFB780C}"/>
              </a:ext>
            </a:extLst>
          </p:cNvPr>
          <p:cNvSpPr/>
          <p:nvPr/>
        </p:nvSpPr>
        <p:spPr bwMode="gray">
          <a:xfrm>
            <a:off x="3492255" y="4892668"/>
            <a:ext cx="11989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じぶん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C967D943-0CD9-3E96-77C1-AB8FDF1F67EC}"/>
              </a:ext>
            </a:extLst>
          </p:cNvPr>
          <p:cNvSpPr/>
          <p:nvPr/>
        </p:nvSpPr>
        <p:spPr bwMode="gray">
          <a:xfrm>
            <a:off x="4608187" y="4892668"/>
            <a:ext cx="11989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そな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8CF9AAC3-3246-148F-BF9E-483E4063F88B}"/>
              </a:ext>
            </a:extLst>
          </p:cNvPr>
          <p:cNvSpPr/>
          <p:nvPr/>
        </p:nvSpPr>
        <p:spPr bwMode="gray">
          <a:xfrm>
            <a:off x="1044489" y="5471379"/>
            <a:ext cx="11989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しゅだん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D5597DD-1E62-62AD-7F0A-AE0C0F61C627}"/>
              </a:ext>
            </a:extLst>
          </p:cNvPr>
          <p:cNvSpPr txBox="1"/>
          <p:nvPr/>
        </p:nvSpPr>
        <p:spPr>
          <a:xfrm>
            <a:off x="2685554" y="5471379"/>
            <a:ext cx="1137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よちょきん</a:t>
            </a:r>
            <a:endParaRPr lang="ja-JP" altLang="en-US" sz="11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51E28BB-18CD-7FB5-1F0B-5FC82A9E6428}"/>
              </a:ext>
            </a:extLst>
          </p:cNvPr>
          <p:cNvSpPr txBox="1"/>
          <p:nvPr/>
        </p:nvSpPr>
        <p:spPr>
          <a:xfrm>
            <a:off x="4561022" y="5471379"/>
            <a:ext cx="13291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みんかんほけん</a:t>
            </a:r>
            <a:endParaRPr lang="ja-JP" altLang="en-US" sz="11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278857D9-BF04-7C29-4D34-4A2057A354C5}"/>
              </a:ext>
            </a:extLst>
          </p:cNvPr>
          <p:cNvSpPr/>
          <p:nvPr/>
        </p:nvSpPr>
        <p:spPr bwMode="gray">
          <a:xfrm>
            <a:off x="1048300" y="6074648"/>
            <a:ext cx="11989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とくちょう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83D19D04-C440-B29E-DB63-1AF58B0D9393}"/>
              </a:ext>
            </a:extLst>
          </p:cNvPr>
          <p:cNvSpPr/>
          <p:nvPr/>
        </p:nvSpPr>
        <p:spPr bwMode="gray">
          <a:xfrm>
            <a:off x="2395804" y="6074648"/>
            <a:ext cx="11989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りかい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</p:spTree>
    <p:extLst>
      <p:ext uri="{BB962C8B-B14F-4D97-AF65-F5344CB8AC3E}">
        <p14:creationId xmlns:p14="http://schemas.microsoft.com/office/powerpoint/2010/main" val="251128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  <p:bldP spid="22" grpId="0"/>
      <p:bldP spid="23" grpId="0"/>
      <p:bldP spid="25" grpId="0"/>
      <p:bldP spid="26" grpId="0"/>
      <p:bldP spid="30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292350D-C4E7-40A1-A060-1D9F48DA2ED6}"/>
              </a:ext>
            </a:extLst>
          </p:cNvPr>
          <p:cNvGrpSpPr/>
          <p:nvPr/>
        </p:nvGrpSpPr>
        <p:grpSpPr>
          <a:xfrm>
            <a:off x="826998" y="5373227"/>
            <a:ext cx="7086404" cy="1312814"/>
            <a:chOff x="1346527" y="5320394"/>
            <a:chExt cx="7086404" cy="1312814"/>
          </a:xfrm>
        </p:grpSpPr>
        <p:sp>
          <p:nvSpPr>
            <p:cNvPr id="38" name="角丸四角形 37"/>
            <p:cNvSpPr/>
            <p:nvPr/>
          </p:nvSpPr>
          <p:spPr>
            <a:xfrm>
              <a:off x="2284540" y="5320394"/>
              <a:ext cx="5945060" cy="1312814"/>
            </a:xfrm>
            <a:prstGeom prst="roundRect">
              <a:avLst>
                <a:gd name="adj" fmla="val 7759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175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等号 44"/>
            <p:cNvSpPr/>
            <p:nvPr/>
          </p:nvSpPr>
          <p:spPr>
            <a:xfrm>
              <a:off x="1346527" y="5790031"/>
              <a:ext cx="785616" cy="373540"/>
            </a:xfrm>
            <a:prstGeom prst="mathEqual">
              <a:avLst>
                <a:gd name="adj1" fmla="val 23520"/>
                <a:gd name="adj2" fmla="val 26685"/>
              </a:avLst>
            </a:prstGeom>
            <a:solidFill>
              <a:schemeClr val="tx1">
                <a:lumMod val="75000"/>
                <a:lumOff val="25000"/>
              </a:schemeClr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2300411" y="5409632"/>
              <a:ext cx="6132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3200" b="1" dirty="0">
                  <a:solidFill>
                    <a:schemeClr val="accent3">
                      <a:lumMod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③自分で準備する必要があるお金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7030A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6400" y="49179"/>
            <a:ext cx="9043030" cy="7236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③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自分で準備する必要があるお金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39" name="グループ化 38"/>
          <p:cNvGrpSpPr/>
          <p:nvPr/>
        </p:nvGrpSpPr>
        <p:grpSpPr>
          <a:xfrm>
            <a:off x="108080" y="2638424"/>
            <a:ext cx="3819526" cy="2543176"/>
            <a:chOff x="266699" y="1381124"/>
            <a:chExt cx="3819526" cy="2543176"/>
          </a:xfrm>
        </p:grpSpPr>
        <p:sp>
          <p:nvSpPr>
            <p:cNvPr id="3" name="角丸四角形 2"/>
            <p:cNvSpPr/>
            <p:nvPr/>
          </p:nvSpPr>
          <p:spPr>
            <a:xfrm>
              <a:off x="409575" y="1562100"/>
              <a:ext cx="3676650" cy="2362200"/>
            </a:xfrm>
            <a:prstGeom prst="roundRect">
              <a:avLst>
                <a:gd name="adj" fmla="val 7759"/>
              </a:avLst>
            </a:prstGeom>
            <a:solidFill>
              <a:srgbClr val="FFCCCC"/>
            </a:solidFill>
            <a:ln w="3175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" name="楕円 3"/>
            <p:cNvSpPr/>
            <p:nvPr/>
          </p:nvSpPr>
          <p:spPr>
            <a:xfrm>
              <a:off x="266699" y="1381124"/>
              <a:ext cx="576000" cy="576000"/>
            </a:xfrm>
            <a:prstGeom prst="ellipse">
              <a:avLst/>
            </a:prstGeom>
            <a:solidFill>
              <a:srgbClr val="FF7C80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－</a:t>
              </a: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47449" y="1641808"/>
              <a:ext cx="3162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①必要となるお金</a:t>
              </a:r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666750" y="2287142"/>
              <a:ext cx="3162300" cy="1418083"/>
            </a:xfrm>
            <a:prstGeom prst="roundRect">
              <a:avLst>
                <a:gd name="adj" fmla="val 7759"/>
              </a:avLst>
            </a:prstGeom>
            <a:solidFill>
              <a:srgbClr val="FF7C80"/>
            </a:solidFill>
            <a:ln w="3175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47449" y="2409825"/>
              <a:ext cx="1805251" cy="719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かかった医療費</a:t>
              </a: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その他</a:t>
              </a: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400300" y="2409824"/>
              <a:ext cx="1371601" cy="719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180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8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</a:p>
          </p:txBody>
        </p:sp>
        <p:cxnSp>
          <p:nvCxnSpPr>
            <p:cNvPr id="18" name="直線コネクタ 17"/>
            <p:cNvCxnSpPr/>
            <p:nvPr/>
          </p:nvCxnSpPr>
          <p:spPr>
            <a:xfrm flipV="1">
              <a:off x="747449" y="3162300"/>
              <a:ext cx="2938726" cy="952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747449" y="3325565"/>
              <a:ext cx="180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合計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400300" y="3325564"/>
              <a:ext cx="1371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188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5013455" y="2638424"/>
            <a:ext cx="3819526" cy="2543176"/>
            <a:chOff x="4724399" y="1381124"/>
            <a:chExt cx="3819526" cy="2543176"/>
          </a:xfrm>
        </p:grpSpPr>
        <p:sp>
          <p:nvSpPr>
            <p:cNvPr id="29" name="角丸四角形 28"/>
            <p:cNvSpPr/>
            <p:nvPr/>
          </p:nvSpPr>
          <p:spPr>
            <a:xfrm>
              <a:off x="4867275" y="1562100"/>
              <a:ext cx="3676650" cy="2362200"/>
            </a:xfrm>
            <a:prstGeom prst="roundRect">
              <a:avLst>
                <a:gd name="adj" fmla="val 7759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楕円 29"/>
            <p:cNvSpPr/>
            <p:nvPr/>
          </p:nvSpPr>
          <p:spPr>
            <a:xfrm>
              <a:off x="4724399" y="1381124"/>
              <a:ext cx="576000" cy="576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＋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353049" y="1605524"/>
              <a:ext cx="30099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②入ってくるお金</a:t>
              </a:r>
            </a:p>
          </p:txBody>
        </p:sp>
        <p:sp>
          <p:nvSpPr>
            <p:cNvPr id="32" name="角丸四角形 31"/>
            <p:cNvSpPr/>
            <p:nvPr/>
          </p:nvSpPr>
          <p:spPr>
            <a:xfrm>
              <a:off x="5124450" y="2287142"/>
              <a:ext cx="3162300" cy="1418083"/>
            </a:xfrm>
            <a:prstGeom prst="roundRect">
              <a:avLst>
                <a:gd name="adj" fmla="val 7759"/>
              </a:avLst>
            </a:prstGeom>
            <a:solidFill>
              <a:schemeClr val="accent1"/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133094" y="2386764"/>
              <a:ext cx="1885951" cy="719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社会保険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「公的医療保険」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858000" y="2562224"/>
              <a:ext cx="1371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168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</a:p>
          </p:txBody>
        </p:sp>
        <p:cxnSp>
          <p:nvCxnSpPr>
            <p:cNvPr id="35" name="直線コネクタ 34"/>
            <p:cNvCxnSpPr/>
            <p:nvPr/>
          </p:nvCxnSpPr>
          <p:spPr>
            <a:xfrm flipV="1">
              <a:off x="5205149" y="3162300"/>
              <a:ext cx="2938726" cy="952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/>
            <p:cNvSpPr txBox="1"/>
            <p:nvPr/>
          </p:nvSpPr>
          <p:spPr>
            <a:xfrm>
              <a:off x="5205149" y="3317176"/>
              <a:ext cx="180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合計</a:t>
              </a: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6858000" y="3317175"/>
              <a:ext cx="1371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約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168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万円</a:t>
              </a:r>
            </a:p>
          </p:txBody>
        </p:sp>
      </p:grpSp>
      <p:cxnSp>
        <p:nvCxnSpPr>
          <p:cNvPr id="43" name="直線コネクタ 42"/>
          <p:cNvCxnSpPr/>
          <p:nvPr/>
        </p:nvCxnSpPr>
        <p:spPr>
          <a:xfrm flipV="1">
            <a:off x="4137156" y="4000500"/>
            <a:ext cx="752475" cy="10211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3246982" y="5740400"/>
            <a:ext cx="3532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約</a:t>
            </a:r>
            <a:r>
              <a:rPr kumimoji="1" lang="en-US" altLang="ja-JP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</a:t>
            </a:r>
            <a:r>
              <a:rPr kumimoji="1" lang="ja-JP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08080" y="814062"/>
            <a:ext cx="5678160" cy="1798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「必要となるお金」から「入ってくるお金」を差し引いた金額が自分で「準備する必要があるお金」。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591" y="1261590"/>
            <a:ext cx="3250169" cy="1223698"/>
          </a:xfrm>
          <a:prstGeom prst="rect">
            <a:avLst/>
          </a:prstGeom>
        </p:spPr>
      </p:pic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DDBB0FE-B153-4A82-9428-402646D6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BA1007-6F17-BA3C-A8E1-7D847AC19458}"/>
              </a:ext>
            </a:extLst>
          </p:cNvPr>
          <p:cNvSpPr/>
          <p:nvPr/>
        </p:nvSpPr>
        <p:spPr>
          <a:xfrm>
            <a:off x="1114631" y="-7274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じぶん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F0481B8-296D-4AB5-8D20-93CBB72DAA47}"/>
              </a:ext>
            </a:extLst>
          </p:cNvPr>
          <p:cNvSpPr/>
          <p:nvPr/>
        </p:nvSpPr>
        <p:spPr>
          <a:xfrm>
            <a:off x="2235307" y="-7274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じゅんび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37347C4-7F6B-B860-08C8-60FF7EAAC4C3}"/>
              </a:ext>
            </a:extLst>
          </p:cNvPr>
          <p:cNvSpPr/>
          <p:nvPr/>
        </p:nvSpPr>
        <p:spPr>
          <a:xfrm>
            <a:off x="3723063" y="-7274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ひつよう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DD75FD2-6D5F-4992-B95B-98D38324D744}"/>
              </a:ext>
            </a:extLst>
          </p:cNvPr>
          <p:cNvSpPr/>
          <p:nvPr/>
        </p:nvSpPr>
        <p:spPr>
          <a:xfrm>
            <a:off x="5818274" y="-7274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かね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35A8742-EECE-5DD8-FABA-D0A4279C7683}"/>
              </a:ext>
            </a:extLst>
          </p:cNvPr>
          <p:cNvSpPr/>
          <p:nvPr/>
        </p:nvSpPr>
        <p:spPr>
          <a:xfrm>
            <a:off x="6588617" y="-7274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じれい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91FE9C6-6AA7-6BA6-8A31-A465D92DB8AB}"/>
              </a:ext>
            </a:extLst>
          </p:cNvPr>
          <p:cNvSpPr/>
          <p:nvPr/>
        </p:nvSpPr>
        <p:spPr bwMode="gray">
          <a:xfrm>
            <a:off x="-318011" y="73973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ひつよう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53905AE-EE6A-5513-8F74-14DC87171EED}"/>
              </a:ext>
            </a:extLst>
          </p:cNvPr>
          <p:cNvSpPr/>
          <p:nvPr/>
        </p:nvSpPr>
        <p:spPr bwMode="gray">
          <a:xfrm>
            <a:off x="1532685" y="73973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かね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4D5D75C-1523-023E-1E40-C9B33FB29F28}"/>
              </a:ext>
            </a:extLst>
          </p:cNvPr>
          <p:cNvSpPr/>
          <p:nvPr/>
        </p:nvSpPr>
        <p:spPr bwMode="gray">
          <a:xfrm>
            <a:off x="2940955" y="73973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はい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C98DBE3-F6C0-EA01-FC4E-CF68F8732822}"/>
              </a:ext>
            </a:extLst>
          </p:cNvPr>
          <p:cNvSpPr/>
          <p:nvPr/>
        </p:nvSpPr>
        <p:spPr bwMode="gray">
          <a:xfrm>
            <a:off x="-384530" y="131770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かね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9DC4A62-342B-32CC-2E21-DB9758AF44FD}"/>
              </a:ext>
            </a:extLst>
          </p:cNvPr>
          <p:cNvSpPr/>
          <p:nvPr/>
        </p:nvSpPr>
        <p:spPr bwMode="gray">
          <a:xfrm>
            <a:off x="524909" y="131770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さ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F4C14EA-FE8B-AE48-80ED-A1C6BB5345B4}"/>
              </a:ext>
            </a:extLst>
          </p:cNvPr>
          <p:cNvSpPr/>
          <p:nvPr/>
        </p:nvSpPr>
        <p:spPr bwMode="gray">
          <a:xfrm>
            <a:off x="1237539" y="131770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ひ</a:t>
            </a:r>
            <a:endParaRPr lang="en-US" altLang="ja-JP" sz="14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EBADD60-4CBB-CFBA-DC38-0E08908E39A2}"/>
              </a:ext>
            </a:extLst>
          </p:cNvPr>
          <p:cNvSpPr/>
          <p:nvPr/>
        </p:nvSpPr>
        <p:spPr bwMode="gray">
          <a:xfrm>
            <a:off x="2491462" y="131770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きんがく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A08213C-545A-ACB8-9CEF-1B9A004B09B3}"/>
              </a:ext>
            </a:extLst>
          </p:cNvPr>
          <p:cNvSpPr/>
          <p:nvPr/>
        </p:nvSpPr>
        <p:spPr bwMode="gray">
          <a:xfrm>
            <a:off x="3670431" y="1317709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じぶん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CCDBD31-F8BE-E0DA-0D01-8120560AF1F7}"/>
              </a:ext>
            </a:extLst>
          </p:cNvPr>
          <p:cNvSpPr/>
          <p:nvPr/>
        </p:nvSpPr>
        <p:spPr bwMode="gray">
          <a:xfrm>
            <a:off x="-301233" y="1922013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じゅんび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F94817EE-6B3E-1DB1-CF9E-5357A6A4AB0D}"/>
              </a:ext>
            </a:extLst>
          </p:cNvPr>
          <p:cNvSpPr/>
          <p:nvPr/>
        </p:nvSpPr>
        <p:spPr bwMode="gray">
          <a:xfrm>
            <a:off x="1155395" y="1922013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ひつよう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9E9993E-35DD-6362-FCFA-FEC4D9A5FFB8}"/>
              </a:ext>
            </a:extLst>
          </p:cNvPr>
          <p:cNvSpPr/>
          <p:nvPr/>
        </p:nvSpPr>
        <p:spPr bwMode="gray">
          <a:xfrm>
            <a:off x="3073089" y="1922013"/>
            <a:ext cx="2256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かね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41C439B-654D-E1F4-2A52-E9DFEFA8CCEA}"/>
              </a:ext>
            </a:extLst>
          </p:cNvPr>
          <p:cNvSpPr txBox="1"/>
          <p:nvPr/>
        </p:nvSpPr>
        <p:spPr>
          <a:xfrm>
            <a:off x="1125989" y="2775909"/>
            <a:ext cx="880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ひつよう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25979D5-0B84-1A4B-32E7-9CEBD39E2433}"/>
              </a:ext>
            </a:extLst>
          </p:cNvPr>
          <p:cNvSpPr txBox="1"/>
          <p:nvPr/>
        </p:nvSpPr>
        <p:spPr>
          <a:xfrm>
            <a:off x="3190535" y="2784298"/>
            <a:ext cx="880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>
                <a:solidFill>
                  <a:srgbClr val="FF5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かね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0A356253-6737-F4D5-4C40-E7D4C276DB42}"/>
              </a:ext>
            </a:extLst>
          </p:cNvPr>
          <p:cNvSpPr txBox="1"/>
          <p:nvPr/>
        </p:nvSpPr>
        <p:spPr>
          <a:xfrm>
            <a:off x="6101848" y="2761656"/>
            <a:ext cx="614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はい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A4F09616-CE0E-ED91-D93A-B9FF4237D213}"/>
              </a:ext>
            </a:extLst>
          </p:cNvPr>
          <p:cNvSpPr txBox="1"/>
          <p:nvPr/>
        </p:nvSpPr>
        <p:spPr>
          <a:xfrm>
            <a:off x="8018211" y="2761656"/>
            <a:ext cx="614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>
                <a:solidFill>
                  <a:srgbClr val="4F81BD">
                    <a:lumMod val="75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かね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3C40CFF4-CD14-311B-AC80-AF687493C3B4}"/>
              </a:ext>
            </a:extLst>
          </p:cNvPr>
          <p:cNvSpPr txBox="1"/>
          <p:nvPr/>
        </p:nvSpPr>
        <p:spPr>
          <a:xfrm>
            <a:off x="1386669" y="3544152"/>
            <a:ext cx="1805251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いりょうひ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FA609FA-2B0F-BA53-528C-A14E7BE3716F}"/>
              </a:ext>
            </a:extLst>
          </p:cNvPr>
          <p:cNvSpPr txBox="1"/>
          <p:nvPr/>
        </p:nvSpPr>
        <p:spPr>
          <a:xfrm>
            <a:off x="1019945" y="3897276"/>
            <a:ext cx="542894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7AA52601-A3E4-9948-28AD-7FDD0E9A21BF}"/>
              </a:ext>
            </a:extLst>
          </p:cNvPr>
          <p:cNvSpPr txBox="1"/>
          <p:nvPr/>
        </p:nvSpPr>
        <p:spPr>
          <a:xfrm>
            <a:off x="5489479" y="3521232"/>
            <a:ext cx="1805251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しゃかいほけん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C102316B-3A50-DF2F-4940-6B1A11F7C291}"/>
              </a:ext>
            </a:extLst>
          </p:cNvPr>
          <p:cNvSpPr txBox="1"/>
          <p:nvPr/>
        </p:nvSpPr>
        <p:spPr>
          <a:xfrm>
            <a:off x="5660493" y="3864622"/>
            <a:ext cx="1805251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こうてきいりょうほけん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7A7E201-8B6A-3FF2-ED36-653EDACD23D1}"/>
              </a:ext>
            </a:extLst>
          </p:cNvPr>
          <p:cNvSpPr txBox="1"/>
          <p:nvPr/>
        </p:nvSpPr>
        <p:spPr>
          <a:xfrm>
            <a:off x="616757" y="4433843"/>
            <a:ext cx="1805251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ごうけい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029016A4-05B4-E8CC-3C53-BAF084B85FC2}"/>
              </a:ext>
            </a:extLst>
          </p:cNvPr>
          <p:cNvSpPr txBox="1"/>
          <p:nvPr/>
        </p:nvSpPr>
        <p:spPr>
          <a:xfrm>
            <a:off x="5502850" y="4433843"/>
            <a:ext cx="1805251" cy="2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ごうけい</a:t>
            </a:r>
            <a:endParaRPr lang="en-US" altLang="ja-JP" sz="110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16A314B9-5857-C8D7-B3A7-6CDB5A550B69}"/>
              </a:ext>
            </a:extLst>
          </p:cNvPr>
          <p:cNvSpPr txBox="1"/>
          <p:nvPr/>
        </p:nvSpPr>
        <p:spPr>
          <a:xfrm>
            <a:off x="2372185" y="5338201"/>
            <a:ext cx="862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じぶん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E8DD37F2-0345-8AEE-BB7B-73A5807D2607}"/>
              </a:ext>
            </a:extLst>
          </p:cNvPr>
          <p:cNvSpPr txBox="1"/>
          <p:nvPr/>
        </p:nvSpPr>
        <p:spPr>
          <a:xfrm>
            <a:off x="3483672" y="5338201"/>
            <a:ext cx="862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>
                <a:solidFill>
                  <a:schemeClr val="accent3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31D5B081-E4E3-F733-53AE-FEB05D61E00A}"/>
              </a:ext>
            </a:extLst>
          </p:cNvPr>
          <p:cNvSpPr txBox="1"/>
          <p:nvPr/>
        </p:nvSpPr>
        <p:spPr>
          <a:xfrm>
            <a:off x="4976304" y="5338201"/>
            <a:ext cx="862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 dirty="0">
                <a:solidFill>
                  <a:schemeClr val="accent3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ひつよう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6243698F-9739-E29E-12BB-65D74AE1B512}"/>
              </a:ext>
            </a:extLst>
          </p:cNvPr>
          <p:cNvSpPr txBox="1"/>
          <p:nvPr/>
        </p:nvSpPr>
        <p:spPr>
          <a:xfrm>
            <a:off x="7127730" y="5338201"/>
            <a:ext cx="862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かね</a:t>
            </a:r>
          </a:p>
        </p:txBody>
      </p:sp>
    </p:spTree>
    <p:extLst>
      <p:ext uri="{BB962C8B-B14F-4D97-AF65-F5344CB8AC3E}">
        <p14:creationId xmlns:p14="http://schemas.microsoft.com/office/powerpoint/2010/main" val="263048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EC533E2-0171-7027-9556-76FA5A94F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93" y="674941"/>
            <a:ext cx="8338125" cy="4926788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-1" y="0"/>
            <a:ext cx="9144000" cy="716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 bwMode="white">
          <a:xfrm>
            <a:off x="5598217" y="6585461"/>
            <a:ext cx="4886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雇用形態、性、年齢階級別賃金（千円単位）</a:t>
            </a:r>
            <a:endParaRPr kumimoji="1"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5535" y="6601588"/>
            <a:ext cx="3236898" cy="244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＊厚生労働省「賃金構造基本統計調査」（令和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３</a:t>
            </a:r>
            <a:r>
              <a:rPr lang="zh-TW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年）</a:t>
            </a:r>
            <a:endParaRPr kumimoji="1"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 bwMode="white">
          <a:xfrm>
            <a:off x="426382" y="150817"/>
            <a:ext cx="4402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月額の給与について</a:t>
            </a:r>
            <a:endParaRPr kumimoji="1"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C031616-626B-420B-B9F7-B2926CEE5860}"/>
              </a:ext>
            </a:extLst>
          </p:cNvPr>
          <p:cNvGrpSpPr/>
          <p:nvPr/>
        </p:nvGrpSpPr>
        <p:grpSpPr>
          <a:xfrm>
            <a:off x="579101" y="4661253"/>
            <a:ext cx="8001407" cy="1967916"/>
            <a:chOff x="2148422" y="4594917"/>
            <a:chExt cx="9460252" cy="1873836"/>
          </a:xfrm>
        </p:grpSpPr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82F6791F-BEEB-4469-813E-6878A11F661D}"/>
                </a:ext>
              </a:extLst>
            </p:cNvPr>
            <p:cNvCxnSpPr>
              <a:cxnSpLocks/>
            </p:cNvCxnSpPr>
            <p:nvPr/>
          </p:nvCxnSpPr>
          <p:spPr>
            <a:xfrm>
              <a:off x="3249067" y="4594917"/>
              <a:ext cx="1160465" cy="62069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角丸四角形 4">
              <a:extLst>
                <a:ext uri="{FF2B5EF4-FFF2-40B4-BE49-F238E27FC236}">
                  <a16:creationId xmlns:a16="http://schemas.microsoft.com/office/drawing/2014/main" id="{D4788CB8-4939-455F-8E7D-7AB90FB6A5DD}"/>
                </a:ext>
              </a:extLst>
            </p:cNvPr>
            <p:cNvSpPr/>
            <p:nvPr/>
          </p:nvSpPr>
          <p:spPr>
            <a:xfrm>
              <a:off x="2148422" y="5474663"/>
              <a:ext cx="9460252" cy="994090"/>
            </a:xfrm>
            <a:prstGeom prst="roundRect">
              <a:avLst>
                <a:gd name="adj" fmla="val 13521"/>
              </a:avLst>
            </a:prstGeom>
            <a:solidFill>
              <a:srgbClr val="FFFFCC"/>
            </a:solidFill>
            <a:ln w="317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900" dirty="0">
                  <a:solidFill>
                    <a:schemeClr val="tx1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●男性</a:t>
              </a:r>
              <a:r>
                <a:rPr lang="en-US" altLang="ja-JP" sz="2900" dirty="0">
                  <a:solidFill>
                    <a:schemeClr val="tx1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:</a:t>
              </a:r>
              <a:r>
                <a:rPr lang="ja-JP" altLang="en-US" sz="2900" dirty="0">
                  <a:solidFill>
                    <a:schemeClr val="tx1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正社員</a:t>
              </a:r>
              <a:r>
                <a:rPr lang="ja-JP" altLang="en-US" sz="2900" b="1" u="sng" dirty="0">
                  <a:solidFill>
                    <a:srgbClr val="00B0F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約</a:t>
              </a:r>
              <a:r>
                <a:rPr lang="en-US" altLang="ja-JP" sz="2900" b="1" u="sng" dirty="0">
                  <a:solidFill>
                    <a:srgbClr val="00B0F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21.8</a:t>
              </a:r>
              <a:r>
                <a:rPr lang="ja-JP" altLang="en-US" sz="2900" b="1" u="sng" dirty="0">
                  <a:solidFill>
                    <a:srgbClr val="00B0F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万円</a:t>
              </a:r>
              <a:r>
                <a:rPr lang="ja-JP" altLang="en-US" sz="2900" dirty="0">
                  <a:solidFill>
                    <a:schemeClr val="tx1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・非正社員</a:t>
              </a:r>
              <a:r>
                <a:rPr lang="ja-JP" altLang="en-US" sz="2900" b="1" u="sng" dirty="0">
                  <a:solidFill>
                    <a:srgbClr val="00B05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約</a:t>
              </a:r>
              <a:r>
                <a:rPr lang="en-US" altLang="ja-JP" sz="2900" b="1" u="sng" dirty="0">
                  <a:solidFill>
                    <a:srgbClr val="00B05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18.8</a:t>
              </a:r>
              <a:r>
                <a:rPr lang="ja-JP" altLang="en-US" sz="2900" b="1" u="sng" dirty="0">
                  <a:solidFill>
                    <a:srgbClr val="00B05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万円</a:t>
              </a:r>
            </a:p>
            <a:p>
              <a:pPr algn="ctr"/>
              <a:r>
                <a:rPr lang="ja-JP" altLang="en-US" sz="2900" dirty="0">
                  <a:solidFill>
                    <a:schemeClr val="tx1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〇女性</a:t>
              </a:r>
              <a:r>
                <a:rPr lang="en-US" altLang="ja-JP" sz="2900" dirty="0">
                  <a:solidFill>
                    <a:schemeClr val="tx1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:</a:t>
              </a:r>
              <a:r>
                <a:rPr lang="ja-JP" altLang="en-US" sz="2900" dirty="0">
                  <a:solidFill>
                    <a:schemeClr val="tx1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正社員</a:t>
              </a:r>
              <a:r>
                <a:rPr lang="ja-JP" altLang="en-US" sz="2900" b="1" u="sng" dirty="0">
                  <a:solidFill>
                    <a:srgbClr val="FF000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約</a:t>
              </a:r>
              <a:r>
                <a:rPr lang="en-US" altLang="ja-JP" sz="2900" b="1" u="sng" dirty="0">
                  <a:solidFill>
                    <a:srgbClr val="FF000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21.5</a:t>
              </a:r>
              <a:r>
                <a:rPr lang="ja-JP" altLang="en-US" sz="2900" b="1" u="sng" dirty="0">
                  <a:solidFill>
                    <a:srgbClr val="FF000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万円</a:t>
              </a:r>
              <a:r>
                <a:rPr lang="ja-JP" altLang="en-US" sz="2900" dirty="0">
                  <a:solidFill>
                    <a:schemeClr val="tx1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・非正社員</a:t>
              </a:r>
              <a:r>
                <a:rPr lang="ja-JP" altLang="en-US" sz="2900" b="1" u="sng" dirty="0">
                  <a:solidFill>
                    <a:srgbClr val="FF6699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約</a:t>
              </a:r>
              <a:r>
                <a:rPr lang="en-US" altLang="ja-JP" sz="2900" b="1" u="sng" dirty="0">
                  <a:solidFill>
                    <a:srgbClr val="FF6699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17.9</a:t>
              </a:r>
              <a:r>
                <a:rPr lang="ja-JP" altLang="en-US" sz="2900" b="1" u="sng" dirty="0">
                  <a:solidFill>
                    <a:srgbClr val="FF6699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rPr>
                <a:t>万円</a:t>
              </a:r>
            </a:p>
          </p:txBody>
        </p:sp>
      </p:grpSp>
      <p:sp>
        <p:nvSpPr>
          <p:cNvPr id="19" name="角丸四角形 7">
            <a:extLst>
              <a:ext uri="{FF2B5EF4-FFF2-40B4-BE49-F238E27FC236}">
                <a16:creationId xmlns:a16="http://schemas.microsoft.com/office/drawing/2014/main" id="{6AB661BF-8E9D-4906-8174-5DC4E7F80D2E}"/>
              </a:ext>
            </a:extLst>
          </p:cNvPr>
          <p:cNvSpPr/>
          <p:nvPr/>
        </p:nvSpPr>
        <p:spPr>
          <a:xfrm>
            <a:off x="892435" y="3203212"/>
            <a:ext cx="617583" cy="201047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82B03E2-8EDA-489E-B129-8BA22E12D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1AFD16E-EEB0-5E1B-851E-DE8A70DB6DB0}"/>
              </a:ext>
            </a:extLst>
          </p:cNvPr>
          <p:cNvSpPr/>
          <p:nvPr/>
        </p:nvSpPr>
        <p:spPr>
          <a:xfrm>
            <a:off x="579101" y="-62536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げつがく</a:t>
            </a:r>
            <a:endParaRPr lang="en-US" altLang="ja-JP" sz="14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8680AA1-0A2C-9857-490F-D7FF7F7F21DD}"/>
              </a:ext>
            </a:extLst>
          </p:cNvPr>
          <p:cNvSpPr/>
          <p:nvPr/>
        </p:nvSpPr>
        <p:spPr>
          <a:xfrm>
            <a:off x="1769731" y="-62536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きゅうよ</a:t>
            </a:r>
            <a:endParaRPr lang="en-US" altLang="ja-JP" sz="14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C79F28-0F95-5939-236B-008D3F90DE5C}"/>
              </a:ext>
            </a:extLst>
          </p:cNvPr>
          <p:cNvSpPr txBox="1"/>
          <p:nvPr/>
        </p:nvSpPr>
        <p:spPr>
          <a:xfrm>
            <a:off x="1803287" y="1120957"/>
            <a:ext cx="13506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せいしゃいん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823E42-AAAE-6249-9F97-EBB22F2CA8EC}"/>
              </a:ext>
            </a:extLst>
          </p:cNvPr>
          <p:cNvSpPr txBox="1"/>
          <p:nvPr/>
        </p:nvSpPr>
        <p:spPr>
          <a:xfrm>
            <a:off x="1846630" y="1401926"/>
            <a:ext cx="13506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ひせいしゃいん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11C7336-02D6-6BE9-C7AA-D0BB85EDB751}"/>
              </a:ext>
            </a:extLst>
          </p:cNvPr>
          <p:cNvSpPr txBox="1"/>
          <p:nvPr/>
        </p:nvSpPr>
        <p:spPr>
          <a:xfrm>
            <a:off x="2193911" y="5553462"/>
            <a:ext cx="13506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MS UI Gothic" panose="020B0600070205080204" pitchFamily="50" charset="-128"/>
                <a:ea typeface="MS UI Gothic" panose="020B0600070205080204" pitchFamily="50" charset="-128"/>
              </a:rPr>
              <a:t>せいしゃいん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D8CC76E-E97F-B8FB-1557-19AEDED0828B}"/>
              </a:ext>
            </a:extLst>
          </p:cNvPr>
          <p:cNvSpPr txBox="1"/>
          <p:nvPr/>
        </p:nvSpPr>
        <p:spPr>
          <a:xfrm>
            <a:off x="2193911" y="6006453"/>
            <a:ext cx="13506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MS UI Gothic" panose="020B0600070205080204" pitchFamily="50" charset="-128"/>
                <a:ea typeface="MS UI Gothic" panose="020B0600070205080204" pitchFamily="50" charset="-128"/>
              </a:rPr>
              <a:t>せいしゃいん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799EF0E-6800-B804-95CE-2680798A38C4}"/>
              </a:ext>
            </a:extLst>
          </p:cNvPr>
          <p:cNvSpPr txBox="1"/>
          <p:nvPr/>
        </p:nvSpPr>
        <p:spPr>
          <a:xfrm>
            <a:off x="5358956" y="5553279"/>
            <a:ext cx="13506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MS UI Gothic" panose="020B0600070205080204" pitchFamily="50" charset="-128"/>
                <a:ea typeface="MS UI Gothic" panose="020B0600070205080204" pitchFamily="50" charset="-128"/>
              </a:rPr>
              <a:t>ひせいしゃいん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027DE1F-02B0-AD89-180A-48D4010A1DE4}"/>
              </a:ext>
            </a:extLst>
          </p:cNvPr>
          <p:cNvSpPr txBox="1"/>
          <p:nvPr/>
        </p:nvSpPr>
        <p:spPr>
          <a:xfrm>
            <a:off x="5358956" y="6006270"/>
            <a:ext cx="13506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MS UI Gothic" panose="020B0600070205080204" pitchFamily="50" charset="-128"/>
                <a:ea typeface="MS UI Gothic" panose="020B0600070205080204" pitchFamily="50" charset="-128"/>
              </a:rPr>
              <a:t>ひせいしゃいん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7BF4CEF-42A6-A056-7D3A-98A252EF8F64}"/>
              </a:ext>
            </a:extLst>
          </p:cNvPr>
          <p:cNvSpPr txBox="1"/>
          <p:nvPr/>
        </p:nvSpPr>
        <p:spPr>
          <a:xfrm>
            <a:off x="1345316" y="5544843"/>
            <a:ext cx="13506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latin typeface="MS UI Gothic" panose="020B0600070205080204" pitchFamily="50" charset="-128"/>
                <a:ea typeface="MS UI Gothic" panose="020B0600070205080204" pitchFamily="50" charset="-128"/>
              </a:rPr>
              <a:t>だんせい</a:t>
            </a:r>
            <a:endParaRPr kumimoji="1" lang="ja-JP" altLang="en-US" sz="105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9FE01C9-065B-ED81-299F-7F61AC0C4975}"/>
              </a:ext>
            </a:extLst>
          </p:cNvPr>
          <p:cNvSpPr txBox="1"/>
          <p:nvPr/>
        </p:nvSpPr>
        <p:spPr>
          <a:xfrm>
            <a:off x="1345316" y="6008542"/>
            <a:ext cx="13506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MS UI Gothic" panose="020B0600070205080204" pitchFamily="50" charset="-128"/>
                <a:ea typeface="MS UI Gothic" panose="020B0600070205080204" pitchFamily="50" charset="-128"/>
              </a:rPr>
              <a:t>じょせい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5D5A7EE-D50C-6361-B14F-771C0412F134}"/>
              </a:ext>
            </a:extLst>
          </p:cNvPr>
          <p:cNvSpPr txBox="1"/>
          <p:nvPr/>
        </p:nvSpPr>
        <p:spPr>
          <a:xfrm>
            <a:off x="1781262" y="1697220"/>
            <a:ext cx="13506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せいしゃいん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E495506-422F-D1B3-7623-7D24C3CF9413}"/>
              </a:ext>
            </a:extLst>
          </p:cNvPr>
          <p:cNvSpPr txBox="1"/>
          <p:nvPr/>
        </p:nvSpPr>
        <p:spPr>
          <a:xfrm>
            <a:off x="1832994" y="1994967"/>
            <a:ext cx="13506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ひせいしゃいん</a:t>
            </a:r>
          </a:p>
        </p:txBody>
      </p:sp>
    </p:spTree>
    <p:extLst>
      <p:ext uri="{BB962C8B-B14F-4D97-AF65-F5344CB8AC3E}">
        <p14:creationId xmlns:p14="http://schemas.microsoft.com/office/powerpoint/2010/main" val="1303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/>
      <p:bldP spid="15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4383E21-B36E-4930-B492-6EAAE962DC75}"/>
              </a:ext>
            </a:extLst>
          </p:cNvPr>
          <p:cNvGrpSpPr/>
          <p:nvPr/>
        </p:nvGrpSpPr>
        <p:grpSpPr>
          <a:xfrm>
            <a:off x="152206" y="3704220"/>
            <a:ext cx="8952787" cy="2816332"/>
            <a:chOff x="152206" y="3704220"/>
            <a:chExt cx="8952787" cy="2816332"/>
          </a:xfrm>
        </p:grpSpPr>
        <p:sp>
          <p:nvSpPr>
            <p:cNvPr id="5" name="角丸四角形 4"/>
            <p:cNvSpPr/>
            <p:nvPr/>
          </p:nvSpPr>
          <p:spPr>
            <a:xfrm>
              <a:off x="152206" y="3704220"/>
              <a:ext cx="8906340" cy="281633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4806297" y="4226423"/>
              <a:ext cx="4152845" cy="215980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2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endParaRPr lang="ja-JP" altLang="en-US" sz="2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endParaRPr lang="ja-JP" altLang="en-US" sz="2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110000"/>
                </a:lnSpc>
              </a:pPr>
              <a:r>
                <a:rPr lang="ja-JP" altLang="en-US" sz="3200" b="1" dirty="0">
                  <a:solidFill>
                    <a:srgbClr val="7030A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生活に困っている人</a:t>
              </a:r>
            </a:p>
            <a:p>
              <a:pPr algn="ctr">
                <a:lnSpc>
                  <a:spcPct val="110000"/>
                </a:lnSpc>
              </a:pPr>
              <a:r>
                <a:rPr lang="ja-JP" altLang="en-US" sz="3200" b="1" dirty="0">
                  <a:solidFill>
                    <a:srgbClr val="7030A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などを支援</a:t>
              </a:r>
              <a:endParaRPr lang="en-US" altLang="ja-JP" sz="4800" b="1" u="sng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7" name="角丸四角形 26"/>
            <p:cNvSpPr/>
            <p:nvPr/>
          </p:nvSpPr>
          <p:spPr>
            <a:xfrm>
              <a:off x="5588322" y="3831083"/>
              <a:ext cx="2665989" cy="682017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③公</a:t>
              </a:r>
              <a:r>
                <a:rPr kumimoji="1" lang="ja-JP" altLang="en-US" sz="4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助</a:t>
              </a: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272590" y="4231595"/>
              <a:ext cx="4148576" cy="21541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altLang="ja-JP" sz="2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90000"/>
                </a:lnSpc>
              </a:pPr>
              <a:endParaRPr lang="en-US" altLang="ja-JP" sz="2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110000"/>
                </a:lnSpc>
              </a:pPr>
              <a:r>
                <a:rPr lang="ja-JP" altLang="en-US" sz="3200" b="1" dirty="0">
                  <a:solidFill>
                    <a:srgbClr val="C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　　　　　　　　　　　　健康保険や年金などの「社会保険」</a:t>
              </a:r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1024120" y="3831084"/>
              <a:ext cx="2724659" cy="721707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②共助</a:t>
              </a:r>
              <a:endParaRPr kumimoji="1" lang="ja-JP" altLang="en-US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145496" y="4575811"/>
              <a:ext cx="31506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400" b="1" u="sng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共に備える</a:t>
              </a: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4798824" y="4595878"/>
              <a:ext cx="43061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b="1" u="sng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国などが備えてくれる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4915352-2681-41F7-BCBD-4AE3F78C8461}"/>
              </a:ext>
            </a:extLst>
          </p:cNvPr>
          <p:cNvGrpSpPr/>
          <p:nvPr/>
        </p:nvGrpSpPr>
        <p:grpSpPr>
          <a:xfrm>
            <a:off x="203039" y="842271"/>
            <a:ext cx="8804674" cy="2570254"/>
            <a:chOff x="203039" y="842271"/>
            <a:chExt cx="8804674" cy="2570254"/>
          </a:xfrm>
        </p:grpSpPr>
        <p:sp>
          <p:nvSpPr>
            <p:cNvPr id="6" name="角丸四角形 5"/>
            <p:cNvSpPr/>
            <p:nvPr/>
          </p:nvSpPr>
          <p:spPr>
            <a:xfrm>
              <a:off x="203039" y="842271"/>
              <a:ext cx="8804674" cy="25702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5000"/>
                </a:lnSpc>
              </a:pPr>
              <a:endParaRPr kumimoji="1"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>
                <a:lnSpc>
                  <a:spcPts val="5000"/>
                </a:lnSpc>
              </a:pPr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>
                <a:lnSpc>
                  <a:spcPts val="5000"/>
                </a:lnSpc>
              </a:pPr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4" name="角丸四角形 23"/>
            <p:cNvSpPr/>
            <p:nvPr/>
          </p:nvSpPr>
          <p:spPr>
            <a:xfrm>
              <a:off x="3135417" y="1037146"/>
              <a:ext cx="2705721" cy="70678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800" b="1" dirty="0">
                  <a:ln w="12700">
                    <a:noFill/>
                  </a:ln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①自</a:t>
              </a:r>
              <a:r>
                <a:rPr kumimoji="1" lang="ja-JP" altLang="en-US" sz="4800" b="1" dirty="0">
                  <a:ln w="12700">
                    <a:noFill/>
                  </a:ln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助</a:t>
              </a: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2948686" y="1843946"/>
              <a:ext cx="4026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400" b="1" u="sng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自分で備える</a:t>
              </a:r>
              <a:endParaRPr kumimoji="1" lang="ja-JP" altLang="en-US" sz="2400" dirty="0"/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0" y="-23987"/>
            <a:ext cx="9144000" cy="716948"/>
          </a:xfrm>
          <a:prstGeom prst="rect">
            <a:avLst/>
          </a:prstGeom>
          <a:solidFill>
            <a:srgbClr val="7030A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45032" y="55927"/>
            <a:ext cx="67558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自分の身を守るために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426939" y="3105615"/>
            <a:ext cx="3725008" cy="75616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kumimoji="1" lang="ja-JP" altLang="en-US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424094" y="2708845"/>
            <a:ext cx="2064184" cy="623037"/>
          </a:xfrm>
          <a:prstGeom prst="rect">
            <a:avLst/>
          </a:prstGeom>
          <a:solidFill>
            <a:schemeClr val="tx2">
              <a:lumMod val="7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預貯金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680365" y="2706006"/>
            <a:ext cx="2065978" cy="623037"/>
          </a:xfrm>
          <a:prstGeom prst="rect">
            <a:avLst/>
          </a:prstGeom>
          <a:solidFill>
            <a:schemeClr val="tx2">
              <a:lumMod val="7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民間保険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102247" y="3569945"/>
            <a:ext cx="8981423" cy="3080491"/>
          </a:xfrm>
          <a:prstGeom prst="roundRect">
            <a:avLst>
              <a:gd name="adj" fmla="val 12573"/>
            </a:avLst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3561316" y="5884167"/>
            <a:ext cx="2294200" cy="677565"/>
          </a:xfrm>
          <a:prstGeom prst="rect">
            <a:avLst/>
          </a:prstGeom>
          <a:solidFill>
            <a:schemeClr val="tx2">
              <a:lumMod val="7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altLang="ja-JP" sz="3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社会保障制度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FA79628-1FFF-4DD9-B26E-A99AB66A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23247" y="6560422"/>
            <a:ext cx="2057400" cy="365125"/>
          </a:xfrm>
        </p:spPr>
        <p:txBody>
          <a:bodyPr/>
          <a:lstStyle/>
          <a:p>
            <a:fld id="{E1D7E502-7D6F-49F2-8D91-33EB17385912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6964BB3-2B24-7C3F-AB71-A61B0F076FAC}"/>
              </a:ext>
            </a:extLst>
          </p:cNvPr>
          <p:cNvSpPr/>
          <p:nvPr/>
        </p:nvSpPr>
        <p:spPr>
          <a:xfrm>
            <a:off x="654602" y="-5477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じぶん</a:t>
            </a:r>
            <a:endParaRPr lang="en-US" altLang="ja-JP" sz="1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3009763-A162-B321-C865-E0FE49ACC8E6}"/>
              </a:ext>
            </a:extLst>
          </p:cNvPr>
          <p:cNvSpPr/>
          <p:nvPr/>
        </p:nvSpPr>
        <p:spPr>
          <a:xfrm>
            <a:off x="1765397" y="-54773"/>
            <a:ext cx="353872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み</a:t>
            </a:r>
            <a:endParaRPr lang="en-US" altLang="ja-JP" sz="1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04F7B1C-704C-4748-95EB-71726714DA0E}"/>
              </a:ext>
            </a:extLst>
          </p:cNvPr>
          <p:cNvSpPr/>
          <p:nvPr/>
        </p:nvSpPr>
        <p:spPr>
          <a:xfrm>
            <a:off x="2431019" y="-54773"/>
            <a:ext cx="538683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まも</a:t>
            </a:r>
            <a:endParaRPr lang="en-US" altLang="ja-JP" sz="1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340D0E1-50C7-3787-7FBA-01F53012A324}"/>
              </a:ext>
            </a:extLst>
          </p:cNvPr>
          <p:cNvSpPr/>
          <p:nvPr/>
        </p:nvSpPr>
        <p:spPr>
          <a:xfrm>
            <a:off x="4497368" y="744437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じじょ</a:t>
            </a:r>
            <a:endParaRPr lang="en-US" altLang="ja-JP" sz="1100" b="1" dirty="0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64D9441-D04C-B312-535D-8F0E25155A33}"/>
              </a:ext>
            </a:extLst>
          </p:cNvPr>
          <p:cNvSpPr/>
          <p:nvPr/>
        </p:nvSpPr>
        <p:spPr>
          <a:xfrm>
            <a:off x="3308574" y="1661182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じぶん</a:t>
            </a:r>
            <a:endParaRPr lang="en-US" altLang="ja-JP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718948B-8C3C-724F-D1B9-80C238141B73}"/>
              </a:ext>
            </a:extLst>
          </p:cNvPr>
          <p:cNvSpPr/>
          <p:nvPr/>
        </p:nvSpPr>
        <p:spPr>
          <a:xfrm>
            <a:off x="4709945" y="1661182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そな</a:t>
            </a:r>
            <a:endParaRPr lang="en-US" altLang="ja-JP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24024EF-C5D7-8495-4271-54C29D9C87D6}"/>
              </a:ext>
            </a:extLst>
          </p:cNvPr>
          <p:cNvSpPr/>
          <p:nvPr/>
        </p:nvSpPr>
        <p:spPr>
          <a:xfrm>
            <a:off x="3058948" y="2408950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よちょきん</a:t>
            </a:r>
            <a:endParaRPr lang="en-US" altLang="ja-JP" sz="11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CEF6C34-33A8-DF7F-817A-E49EE14693CA}"/>
              </a:ext>
            </a:extLst>
          </p:cNvPr>
          <p:cNvSpPr/>
          <p:nvPr/>
        </p:nvSpPr>
        <p:spPr>
          <a:xfrm>
            <a:off x="5201119" y="2402299"/>
            <a:ext cx="1508367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みんかんほけん</a:t>
            </a:r>
            <a:endParaRPr lang="en-US" altLang="ja-JP" sz="11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02AD009-4B3C-4476-1B2F-4DCA50B543ED}"/>
              </a:ext>
            </a:extLst>
          </p:cNvPr>
          <p:cNvSpPr/>
          <p:nvPr/>
        </p:nvSpPr>
        <p:spPr>
          <a:xfrm>
            <a:off x="2285781" y="3554678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きょうじょ</a:t>
            </a:r>
            <a:endParaRPr lang="en-US" altLang="ja-JP" sz="1100" b="1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8CAAB0A-655B-EBD9-3C73-F6DC595CCF7C}"/>
              </a:ext>
            </a:extLst>
          </p:cNvPr>
          <p:cNvSpPr/>
          <p:nvPr/>
        </p:nvSpPr>
        <p:spPr>
          <a:xfrm>
            <a:off x="6872178" y="3554678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accent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こうじょ</a:t>
            </a:r>
            <a:endParaRPr lang="en-US" altLang="ja-JP" sz="1100" b="1" dirty="0">
              <a:solidFill>
                <a:schemeClr val="accent4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626A540-0839-912E-5D4D-7EFAD356E126}"/>
              </a:ext>
            </a:extLst>
          </p:cNvPr>
          <p:cNvSpPr/>
          <p:nvPr/>
        </p:nvSpPr>
        <p:spPr>
          <a:xfrm>
            <a:off x="1292581" y="4439037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とも</a:t>
            </a:r>
            <a:endParaRPr lang="en-US" altLang="ja-JP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8E255F4-1504-D63F-90DC-DDE32EA0DC04}"/>
              </a:ext>
            </a:extLst>
          </p:cNvPr>
          <p:cNvSpPr/>
          <p:nvPr/>
        </p:nvSpPr>
        <p:spPr>
          <a:xfrm>
            <a:off x="2315128" y="4439037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そな</a:t>
            </a:r>
            <a:endParaRPr lang="en-US" altLang="ja-JP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2AA46E1C-403C-34BC-90DE-311C1CDC0873}"/>
              </a:ext>
            </a:extLst>
          </p:cNvPr>
          <p:cNvSpPr/>
          <p:nvPr/>
        </p:nvSpPr>
        <p:spPr>
          <a:xfrm>
            <a:off x="6661479" y="441625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そな</a:t>
            </a:r>
            <a:endParaRPr lang="en-US" altLang="ja-JP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A878ED9A-AC9D-9E2E-29F4-D76E81185290}"/>
              </a:ext>
            </a:extLst>
          </p:cNvPr>
          <p:cNvSpPr/>
          <p:nvPr/>
        </p:nvSpPr>
        <p:spPr>
          <a:xfrm>
            <a:off x="5042882" y="4417805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くに</a:t>
            </a:r>
            <a:endParaRPr lang="en-US" altLang="ja-JP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5DB12DE4-7AC0-7976-2BFA-A004013E882A}"/>
              </a:ext>
            </a:extLst>
          </p:cNvPr>
          <p:cNvSpPr/>
          <p:nvPr/>
        </p:nvSpPr>
        <p:spPr>
          <a:xfrm>
            <a:off x="885284" y="5134884"/>
            <a:ext cx="1487012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CC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けんこうほけん</a:t>
            </a:r>
            <a:endParaRPr lang="en-US" altLang="ja-JP" sz="1100" b="1" dirty="0">
              <a:solidFill>
                <a:srgbClr val="CC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5786CBAE-1596-2CE7-6FF8-0C23CB0322E4}"/>
              </a:ext>
            </a:extLst>
          </p:cNvPr>
          <p:cNvSpPr/>
          <p:nvPr/>
        </p:nvSpPr>
        <p:spPr>
          <a:xfrm>
            <a:off x="2653726" y="5121263"/>
            <a:ext cx="1487012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CC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ねんきん</a:t>
            </a:r>
            <a:endParaRPr lang="en-US" altLang="ja-JP" sz="1100" b="1" dirty="0">
              <a:solidFill>
                <a:srgbClr val="CC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4FAA228B-2FE8-8A02-68EA-F53D64A26203}"/>
              </a:ext>
            </a:extLst>
          </p:cNvPr>
          <p:cNvSpPr/>
          <p:nvPr/>
        </p:nvSpPr>
        <p:spPr>
          <a:xfrm>
            <a:off x="2052731" y="5640598"/>
            <a:ext cx="1487012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CC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しゃかいほけん</a:t>
            </a:r>
            <a:endParaRPr lang="en-US" altLang="ja-JP" sz="1100" b="1" dirty="0">
              <a:solidFill>
                <a:srgbClr val="CC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42B610A6-2ABD-E703-3829-4E4A55021510}"/>
              </a:ext>
            </a:extLst>
          </p:cNvPr>
          <p:cNvSpPr/>
          <p:nvPr/>
        </p:nvSpPr>
        <p:spPr>
          <a:xfrm>
            <a:off x="5292821" y="5045319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せいかつ</a:t>
            </a:r>
            <a:endParaRPr lang="en-US" altLang="ja-JP" sz="1100" b="1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9E728F8-3780-F9B9-2A40-A27EA92CF61E}"/>
              </a:ext>
            </a:extLst>
          </p:cNvPr>
          <p:cNvSpPr/>
          <p:nvPr/>
        </p:nvSpPr>
        <p:spPr>
          <a:xfrm>
            <a:off x="6386385" y="5045319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こま</a:t>
            </a:r>
            <a:endParaRPr lang="en-US" altLang="ja-JP" sz="1100" b="1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2B32F220-8C0E-7754-E015-4889FB238CA3}"/>
              </a:ext>
            </a:extLst>
          </p:cNvPr>
          <p:cNvSpPr/>
          <p:nvPr/>
        </p:nvSpPr>
        <p:spPr>
          <a:xfrm>
            <a:off x="8093127" y="5045319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ひと</a:t>
            </a:r>
            <a:endParaRPr lang="en-US" altLang="ja-JP" sz="1100" b="1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7BCA7F8-5E2E-C068-B228-96BE76C93458}"/>
              </a:ext>
            </a:extLst>
          </p:cNvPr>
          <p:cNvSpPr/>
          <p:nvPr/>
        </p:nvSpPr>
        <p:spPr>
          <a:xfrm>
            <a:off x="7114858" y="5555620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しえん</a:t>
            </a:r>
            <a:endParaRPr lang="en-US" altLang="ja-JP" sz="1100" b="1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B9450774-E20D-5ABD-558E-A8A932C12071}"/>
              </a:ext>
            </a:extLst>
          </p:cNvPr>
          <p:cNvSpPr/>
          <p:nvPr/>
        </p:nvSpPr>
        <p:spPr>
          <a:xfrm>
            <a:off x="3990361" y="5844617"/>
            <a:ext cx="1850843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しゃかいほしょうせいど</a:t>
            </a:r>
            <a:endParaRPr lang="en-US" altLang="ja-JP" sz="11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35050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0" grpId="0" animBg="1"/>
      <p:bldP spid="4" grpId="0" animBg="1"/>
      <p:bldP spid="31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1145309" y="3058638"/>
            <a:ext cx="95319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3. </a:t>
            </a:r>
            <a:r>
              <a:rPr lang="ja-JP" altLang="en-US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社会保障制度</a:t>
            </a:r>
          </a:p>
          <a:p>
            <a:pPr algn="ctr"/>
            <a:r>
              <a:rPr lang="ja-JP" altLang="en-US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　　　　　　　って何だろう</a:t>
            </a:r>
            <a:r>
              <a:rPr lang="en-US" altLang="ja-JP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?</a:t>
            </a:r>
            <a:endParaRPr lang="ja-JP" altLang="en-US" sz="5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524101" y="505712"/>
            <a:ext cx="2567008" cy="1548452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共助</a:t>
            </a:r>
            <a:endParaRPr kumimoji="1" lang="ja-JP" altLang="en-US" sz="6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3167658" y="526110"/>
            <a:ext cx="2567008" cy="1528053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公</a:t>
            </a:r>
            <a:r>
              <a:rPr kumimoji="1" lang="ja-JP" altLang="en-US" sz="6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助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175B146-6956-4DE3-A754-B9B6B492F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F21437B-302C-DD0E-B53A-D683DF933C24}"/>
              </a:ext>
            </a:extLst>
          </p:cNvPr>
          <p:cNvSpPr/>
          <p:nvPr/>
        </p:nvSpPr>
        <p:spPr>
          <a:xfrm>
            <a:off x="1319197" y="576791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きょうじょ</a:t>
            </a:r>
            <a:endParaRPr lang="en-US" altLang="ja-JP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196AA68-185F-4D1C-53C4-0BFF6583939B}"/>
              </a:ext>
            </a:extLst>
          </p:cNvPr>
          <p:cNvSpPr/>
          <p:nvPr/>
        </p:nvSpPr>
        <p:spPr>
          <a:xfrm>
            <a:off x="4062374" y="560648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こうじょ</a:t>
            </a:r>
            <a:endParaRPr lang="en-US" altLang="ja-JP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4C32061-0B66-EEC6-2EE3-5FDB6780DF1F}"/>
              </a:ext>
            </a:extLst>
          </p:cNvPr>
          <p:cNvSpPr/>
          <p:nvPr/>
        </p:nvSpPr>
        <p:spPr bwMode="gray">
          <a:xfrm>
            <a:off x="2483396" y="2846074"/>
            <a:ext cx="2969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0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しゃかいほしょうせいど</a:t>
            </a:r>
            <a:endParaRPr lang="en-US" altLang="ja-JP" sz="20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7645300-188D-BA26-CC02-64DDE7585D8A}"/>
              </a:ext>
            </a:extLst>
          </p:cNvPr>
          <p:cNvSpPr/>
          <p:nvPr/>
        </p:nvSpPr>
        <p:spPr bwMode="gray">
          <a:xfrm>
            <a:off x="3268326" y="3741589"/>
            <a:ext cx="2969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0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なん</a:t>
            </a:r>
            <a:endParaRPr lang="en-US" altLang="ja-JP" sz="20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</p:spTree>
    <p:extLst>
      <p:ext uri="{BB962C8B-B14F-4D97-AF65-F5344CB8AC3E}">
        <p14:creationId xmlns:p14="http://schemas.microsoft.com/office/powerpoint/2010/main" val="3915089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正方形/長方形 4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61964" y="30760"/>
            <a:ext cx="4907477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「社会保障制度」とは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1167240" y="1042674"/>
            <a:ext cx="1224000" cy="1224000"/>
            <a:chOff x="1209017" y="979924"/>
            <a:chExt cx="1224000" cy="1224000"/>
          </a:xfrm>
          <a:solidFill>
            <a:schemeClr val="accent2">
              <a:lumMod val="75000"/>
            </a:schemeClr>
          </a:solidFill>
        </p:grpSpPr>
        <p:sp>
          <p:nvSpPr>
            <p:cNvPr id="2" name="角丸四角形 1"/>
            <p:cNvSpPr>
              <a:spLocks/>
            </p:cNvSpPr>
            <p:nvPr/>
          </p:nvSpPr>
          <p:spPr>
            <a:xfrm>
              <a:off x="1209017" y="979924"/>
              <a:ext cx="1224000" cy="1224000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317017" y="1087924"/>
              <a:ext cx="1008000" cy="1008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社会</a:t>
              </a:r>
              <a:endParaRPr kumimoji="1" lang="en-US" altLang="ja-JP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90000"/>
                </a:lnSpc>
              </a:pPr>
              <a:r>
                <a: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1167240" y="5357568"/>
            <a:ext cx="1224000" cy="1224000"/>
            <a:chOff x="1140345" y="5581688"/>
            <a:chExt cx="1224000" cy="1224000"/>
          </a:xfrm>
          <a:solidFill>
            <a:srgbClr val="339966"/>
          </a:solidFill>
        </p:grpSpPr>
        <p:sp>
          <p:nvSpPr>
            <p:cNvPr id="19" name="角丸四角形 18"/>
            <p:cNvSpPr>
              <a:spLocks/>
            </p:cNvSpPr>
            <p:nvPr/>
          </p:nvSpPr>
          <p:spPr>
            <a:xfrm>
              <a:off x="1140345" y="5581688"/>
              <a:ext cx="1224000" cy="1224000"/>
            </a:xfrm>
            <a:prstGeom prst="roundRect">
              <a:avLst/>
            </a:prstGeom>
            <a:grpFill/>
            <a:ln w="38100">
              <a:solidFill>
                <a:srgbClr val="339966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248345" y="5689688"/>
              <a:ext cx="1008000" cy="1008000"/>
            </a:xfrm>
            <a:prstGeom prst="rect">
              <a:avLst/>
            </a:prstGeom>
            <a:grpFill/>
            <a:ln>
              <a:solidFill>
                <a:srgbClr val="33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spc="-120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公衆</a:t>
              </a:r>
              <a:endParaRPr lang="en-US" altLang="ja-JP" sz="3200" b="1" spc="-12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r>
                <a:rPr lang="ja-JP" altLang="en-US" sz="3200" b="1" spc="-120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衛生</a:t>
              </a:r>
              <a:endParaRPr lang="en-US" altLang="ja-JP" sz="3200" b="1" spc="-12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1167240" y="2480972"/>
            <a:ext cx="1224000" cy="1224000"/>
            <a:chOff x="1209017" y="2478352"/>
            <a:chExt cx="1224000" cy="1224000"/>
          </a:xfrm>
          <a:solidFill>
            <a:schemeClr val="accent6">
              <a:lumMod val="75000"/>
            </a:schemeClr>
          </a:solidFill>
        </p:grpSpPr>
        <p:sp>
          <p:nvSpPr>
            <p:cNvPr id="17" name="角丸四角形 16"/>
            <p:cNvSpPr>
              <a:spLocks/>
            </p:cNvSpPr>
            <p:nvPr/>
          </p:nvSpPr>
          <p:spPr>
            <a:xfrm>
              <a:off x="1209017" y="2478352"/>
              <a:ext cx="1224000" cy="1224000"/>
            </a:xfrm>
            <a:prstGeom prst="round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317017" y="2586352"/>
              <a:ext cx="1008000" cy="1008000"/>
            </a:xfrm>
            <a:prstGeom prst="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kumimoji="1" lang="ja-JP" altLang="en-US" sz="32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社会</a:t>
              </a:r>
              <a:endParaRPr kumimoji="1"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90000"/>
                </a:lnSpc>
              </a:pPr>
              <a:r>
                <a:rPr lang="ja-JP" altLang="en-US" sz="32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福祉</a:t>
              </a:r>
              <a:endParaRPr kumimoji="1"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</p:grpSp>
      <p:sp>
        <p:nvSpPr>
          <p:cNvPr id="4" name="角丸四角形 3"/>
          <p:cNvSpPr/>
          <p:nvPr/>
        </p:nvSpPr>
        <p:spPr>
          <a:xfrm>
            <a:off x="1167240" y="1042674"/>
            <a:ext cx="7726550" cy="12240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21790" y="1069569"/>
            <a:ext cx="637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5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病気・老後・介護・失業などの場合に国などが</a:t>
            </a:r>
          </a:p>
          <a:p>
            <a:r>
              <a:rPr kumimoji="1" lang="ja-JP" altLang="en-US" sz="25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一定の給付を行う制度</a:t>
            </a:r>
            <a:endParaRPr kumimoji="1" lang="en-US" altLang="ja-JP" sz="25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en-US" altLang="ja-JP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kumimoji="1" lang="ja-JP" altLang="en-US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公的医療保険、公的年金保険、公的介護保険　等</a:t>
            </a:r>
            <a:r>
              <a:rPr kumimoji="1" lang="en-US" altLang="ja-JP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endParaRPr kumimoji="1" lang="ja-JP" altLang="en-US" sz="20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1167240" y="5357568"/>
            <a:ext cx="7726550" cy="1224000"/>
          </a:xfrm>
          <a:prstGeom prst="roundRect">
            <a:avLst/>
          </a:prstGeom>
          <a:noFill/>
          <a:ln w="38100">
            <a:solidFill>
              <a:srgbClr val="3399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521790" y="5533685"/>
            <a:ext cx="637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5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国民が健康に生活できるよう様々な事項についての予防、衛生のための制度</a:t>
            </a:r>
            <a:r>
              <a:rPr lang="en-US" altLang="ja-JP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en-US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予防接種　等</a:t>
            </a:r>
            <a:r>
              <a:rPr lang="en-US" altLang="ja-JP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endParaRPr kumimoji="1" lang="en-US" altLang="ja-JP" sz="20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1167240" y="2480972"/>
            <a:ext cx="7726550" cy="12240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521790" y="2660269"/>
            <a:ext cx="637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500" b="1" dirty="0" err="1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障がい</a:t>
            </a:r>
            <a:r>
              <a:rPr lang="ja-JP" altLang="en-US" sz="25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者や母子・父子家庭などに対して公的な</a:t>
            </a:r>
            <a:endParaRPr lang="en-US" altLang="ja-JP" sz="25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5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支援を行う制度</a:t>
            </a:r>
            <a:r>
              <a:rPr lang="en-US" altLang="ja-JP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en-US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児童福祉、高齢者福祉　等</a:t>
            </a:r>
            <a:r>
              <a:rPr lang="en-US" altLang="ja-JP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endParaRPr kumimoji="1" lang="en-US" altLang="ja-JP" sz="20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1167240" y="3919270"/>
            <a:ext cx="7726550" cy="1224000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521790" y="4100383"/>
            <a:ext cx="637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5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生活に困窮する国民に対して最低限の生活を</a:t>
            </a:r>
            <a:endParaRPr lang="en-US" altLang="ja-JP" sz="25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25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保障し、自立を助けようとする制度</a:t>
            </a:r>
            <a:r>
              <a:rPr lang="en-US" altLang="ja-JP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en-US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生活保護　等</a:t>
            </a:r>
            <a:r>
              <a:rPr lang="en-US" altLang="ja-JP" sz="20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endParaRPr kumimoji="1" lang="ja-JP" altLang="en-US" sz="20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1167240" y="3919270"/>
            <a:ext cx="1224000" cy="1224000"/>
            <a:chOff x="1187778" y="3891718"/>
            <a:chExt cx="1224000" cy="1224000"/>
          </a:xfrm>
          <a:solidFill>
            <a:schemeClr val="tx2"/>
          </a:solidFill>
        </p:grpSpPr>
        <p:sp>
          <p:nvSpPr>
            <p:cNvPr id="18" name="角丸四角形 17"/>
            <p:cNvSpPr>
              <a:spLocks/>
            </p:cNvSpPr>
            <p:nvPr/>
          </p:nvSpPr>
          <p:spPr>
            <a:xfrm>
              <a:off x="1187778" y="3891718"/>
              <a:ext cx="1224000" cy="1224000"/>
            </a:xfrm>
            <a:prstGeom prst="roundRect">
              <a:avLst/>
            </a:prstGeom>
            <a:grpFill/>
            <a:ln w="38100">
              <a:solidFill>
                <a:schemeClr val="tx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295778" y="3999718"/>
              <a:ext cx="1008000" cy="100800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ja-JP" altLang="en-US" sz="32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公的扶助</a:t>
              </a:r>
              <a:endParaRPr kumimoji="1"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</p:grpSp>
      <p:sp>
        <p:nvSpPr>
          <p:cNvPr id="5" name="角丸四角形 4"/>
          <p:cNvSpPr/>
          <p:nvPr/>
        </p:nvSpPr>
        <p:spPr>
          <a:xfrm>
            <a:off x="200255" y="1038226"/>
            <a:ext cx="839974" cy="5540450"/>
          </a:xfrm>
          <a:prstGeom prst="roundRect">
            <a:avLst/>
          </a:prstGeom>
          <a:solidFill>
            <a:srgbClr val="00206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社会保障制度</a:t>
            </a:r>
            <a:endParaRPr kumimoji="1" lang="en-US" altLang="ja-JP" sz="44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/>
            <a:endParaRPr kumimoji="1" lang="ja-JP" altLang="en-US" sz="12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1166400" y="1044000"/>
            <a:ext cx="1224000" cy="1224000"/>
            <a:chOff x="1209017" y="979924"/>
            <a:chExt cx="1224000" cy="1224000"/>
          </a:xfrm>
          <a:solidFill>
            <a:schemeClr val="accent2">
              <a:lumMod val="75000"/>
            </a:schemeClr>
          </a:solidFill>
        </p:grpSpPr>
        <p:sp>
          <p:nvSpPr>
            <p:cNvPr id="39" name="角丸四角形 38"/>
            <p:cNvSpPr>
              <a:spLocks/>
            </p:cNvSpPr>
            <p:nvPr/>
          </p:nvSpPr>
          <p:spPr>
            <a:xfrm>
              <a:off x="1209017" y="979924"/>
              <a:ext cx="1224000" cy="1224000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1317017" y="1087924"/>
              <a:ext cx="1008000" cy="1008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社会</a:t>
              </a:r>
              <a:endParaRPr kumimoji="1" lang="en-US" altLang="ja-JP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90000"/>
                </a:lnSpc>
              </a:pPr>
              <a:r>
                <a: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</a:t>
              </a:r>
            </a:p>
          </p:txBody>
        </p:sp>
      </p:grpSp>
      <p:sp>
        <p:nvSpPr>
          <p:cNvPr id="32" name="角丸四角形 31"/>
          <p:cNvSpPr/>
          <p:nvPr/>
        </p:nvSpPr>
        <p:spPr>
          <a:xfrm>
            <a:off x="1040229" y="973792"/>
            <a:ext cx="7953532" cy="13947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B1BFFD4-3324-424E-B531-7ACC66D9C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b="0" smtClean="0"/>
              <a:pPr/>
              <a:t>24</a:t>
            </a:fld>
            <a:endParaRPr lang="ja-JP" altLang="en-US" b="0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68EA73-0766-C9AF-CFDF-A78651424D47}"/>
              </a:ext>
            </a:extLst>
          </p:cNvPr>
          <p:cNvSpPr/>
          <p:nvPr/>
        </p:nvSpPr>
        <p:spPr>
          <a:xfrm>
            <a:off x="125493" y="1940173"/>
            <a:ext cx="353943" cy="320309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eaVert" wrap="square" rtlCol="0" anchor="ctr">
            <a:spAutoFit/>
          </a:bodyPr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しゃかいほしょうせいど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3261AE7-8089-5896-4B22-A4A2CB1B6DA8}"/>
              </a:ext>
            </a:extLst>
          </p:cNvPr>
          <p:cNvSpPr/>
          <p:nvPr/>
        </p:nvSpPr>
        <p:spPr>
          <a:xfrm>
            <a:off x="894010" y="978809"/>
            <a:ext cx="1768779" cy="27699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830C0A3-EF36-BD16-3379-D1F6E0844FFB}"/>
              </a:ext>
            </a:extLst>
          </p:cNvPr>
          <p:cNvSpPr/>
          <p:nvPr/>
        </p:nvSpPr>
        <p:spPr>
          <a:xfrm>
            <a:off x="894010" y="2014367"/>
            <a:ext cx="1768779" cy="27699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65790F2-D5D7-584B-6968-5416D0F0D320}"/>
              </a:ext>
            </a:extLst>
          </p:cNvPr>
          <p:cNvSpPr/>
          <p:nvPr/>
        </p:nvSpPr>
        <p:spPr>
          <a:xfrm>
            <a:off x="894010" y="2446023"/>
            <a:ext cx="1768779" cy="27699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BCC35BE-7E55-FD76-5EB8-AB141D5A80C2}"/>
              </a:ext>
            </a:extLst>
          </p:cNvPr>
          <p:cNvSpPr/>
          <p:nvPr/>
        </p:nvSpPr>
        <p:spPr>
          <a:xfrm>
            <a:off x="894010" y="3449497"/>
            <a:ext cx="1768779" cy="27699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ふくし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15BCEBF-86BA-6E0B-2410-ACFAE82D3D66}"/>
              </a:ext>
            </a:extLst>
          </p:cNvPr>
          <p:cNvSpPr/>
          <p:nvPr/>
        </p:nvSpPr>
        <p:spPr>
          <a:xfrm>
            <a:off x="894010" y="3883984"/>
            <a:ext cx="1768779" cy="27699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3305271-85F8-FCAC-4462-4C993512FB5D}"/>
              </a:ext>
            </a:extLst>
          </p:cNvPr>
          <p:cNvSpPr/>
          <p:nvPr/>
        </p:nvSpPr>
        <p:spPr>
          <a:xfrm>
            <a:off x="894010" y="4887458"/>
            <a:ext cx="1768779" cy="27699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ふじょ</a:t>
            </a: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41DE0591-4933-209E-8131-9142D355CB81}"/>
              </a:ext>
            </a:extLst>
          </p:cNvPr>
          <p:cNvSpPr/>
          <p:nvPr/>
        </p:nvSpPr>
        <p:spPr>
          <a:xfrm>
            <a:off x="894010" y="5321264"/>
            <a:ext cx="1768779" cy="27699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こうしゅう</a:t>
            </a: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77E6A2A6-004D-25C2-5903-B914A2EB12EF}"/>
              </a:ext>
            </a:extLst>
          </p:cNvPr>
          <p:cNvSpPr/>
          <p:nvPr/>
        </p:nvSpPr>
        <p:spPr>
          <a:xfrm>
            <a:off x="894010" y="6332759"/>
            <a:ext cx="1768779" cy="27699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えいせい</a:t>
            </a: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3FC848E2-0BFF-17DF-207D-CD0171DA017F}"/>
              </a:ext>
            </a:extLst>
          </p:cNvPr>
          <p:cNvSpPr/>
          <p:nvPr/>
        </p:nvSpPr>
        <p:spPr>
          <a:xfrm>
            <a:off x="1008310" y="-38733"/>
            <a:ext cx="1768779" cy="27699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しゃかいほしょうせいど</a:t>
            </a: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F8973DF2-CBBB-B843-EFA9-10851622FC20}"/>
              </a:ext>
            </a:extLst>
          </p:cNvPr>
          <p:cNvSpPr/>
          <p:nvPr/>
        </p:nvSpPr>
        <p:spPr>
          <a:xfrm>
            <a:off x="2205329" y="996212"/>
            <a:ext cx="1605450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びょうき</a:t>
            </a: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F69F696B-692F-1DB4-869A-FC400C2D3D8D}"/>
              </a:ext>
            </a:extLst>
          </p:cNvPr>
          <p:cNvSpPr/>
          <p:nvPr/>
        </p:nvSpPr>
        <p:spPr>
          <a:xfrm>
            <a:off x="2976634" y="1004376"/>
            <a:ext cx="1605450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ろうご</a:t>
            </a: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61094C19-619A-394C-F843-83FD0A46296A}"/>
              </a:ext>
            </a:extLst>
          </p:cNvPr>
          <p:cNvSpPr/>
          <p:nvPr/>
        </p:nvSpPr>
        <p:spPr>
          <a:xfrm>
            <a:off x="5971043" y="989524"/>
            <a:ext cx="1605450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ばあい</a:t>
            </a: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A5D45FF6-7F08-1DF4-2479-9B0E109416A4}"/>
              </a:ext>
            </a:extLst>
          </p:cNvPr>
          <p:cNvSpPr/>
          <p:nvPr/>
        </p:nvSpPr>
        <p:spPr>
          <a:xfrm>
            <a:off x="6678472" y="1004376"/>
            <a:ext cx="1605450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くに</a:t>
            </a: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CAC2FF0F-CB2F-7571-1A47-A27FB87A9B87}"/>
              </a:ext>
            </a:extLst>
          </p:cNvPr>
          <p:cNvSpPr/>
          <p:nvPr/>
        </p:nvSpPr>
        <p:spPr>
          <a:xfrm>
            <a:off x="3715483" y="1004376"/>
            <a:ext cx="1605450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かいご</a:t>
            </a: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AF150FDE-A119-1B2A-F871-42695E5C82F8}"/>
              </a:ext>
            </a:extLst>
          </p:cNvPr>
          <p:cNvSpPr/>
          <p:nvPr/>
        </p:nvSpPr>
        <p:spPr>
          <a:xfrm>
            <a:off x="4518208" y="1004376"/>
            <a:ext cx="1605450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しつぎょう</a:t>
            </a: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905FC58B-9A27-C305-C953-0A2CE4F1209C}"/>
              </a:ext>
            </a:extLst>
          </p:cNvPr>
          <p:cNvSpPr/>
          <p:nvPr/>
        </p:nvSpPr>
        <p:spPr>
          <a:xfrm>
            <a:off x="2205329" y="1378801"/>
            <a:ext cx="1605450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いってい</a:t>
            </a: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E73A9EF8-2A8E-92CC-E640-8C80A73466FB}"/>
              </a:ext>
            </a:extLst>
          </p:cNvPr>
          <p:cNvSpPr/>
          <p:nvPr/>
        </p:nvSpPr>
        <p:spPr>
          <a:xfrm>
            <a:off x="3033782" y="1378800"/>
            <a:ext cx="1605450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きゅうふ</a:t>
            </a: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DCA00490-FFFF-CEFA-355C-912AFF12AED3}"/>
              </a:ext>
            </a:extLst>
          </p:cNvPr>
          <p:cNvSpPr/>
          <p:nvPr/>
        </p:nvSpPr>
        <p:spPr>
          <a:xfrm>
            <a:off x="3808444" y="1378800"/>
            <a:ext cx="1605450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おこな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B87A50FB-F99B-F207-6DC5-FE2963E46B25}"/>
              </a:ext>
            </a:extLst>
          </p:cNvPr>
          <p:cNvSpPr/>
          <p:nvPr/>
        </p:nvSpPr>
        <p:spPr>
          <a:xfrm>
            <a:off x="4414772" y="1378800"/>
            <a:ext cx="1605450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せいど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41D1D320-426C-D9C3-7463-70E0ECB4118A}"/>
              </a:ext>
            </a:extLst>
          </p:cNvPr>
          <p:cNvSpPr/>
          <p:nvPr/>
        </p:nvSpPr>
        <p:spPr>
          <a:xfrm>
            <a:off x="2584269" y="1747424"/>
            <a:ext cx="1605450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こうてきいりょうほけん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7D78247-8AF1-88B3-C179-37E43BC0CA4D}"/>
              </a:ext>
            </a:extLst>
          </p:cNvPr>
          <p:cNvSpPr/>
          <p:nvPr/>
        </p:nvSpPr>
        <p:spPr>
          <a:xfrm>
            <a:off x="4365593" y="1747424"/>
            <a:ext cx="1605450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こうてきねんきんほけん</a:t>
            </a: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BC8B0381-CB0B-22D6-B30F-ED1E976CF10C}"/>
              </a:ext>
            </a:extLst>
          </p:cNvPr>
          <p:cNvSpPr/>
          <p:nvPr/>
        </p:nvSpPr>
        <p:spPr>
          <a:xfrm>
            <a:off x="6078642" y="1747424"/>
            <a:ext cx="1605450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こうてきかいごほけん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F0B89C27-A7DB-FD62-7F2B-69904AE9261C}"/>
              </a:ext>
            </a:extLst>
          </p:cNvPr>
          <p:cNvSpPr/>
          <p:nvPr/>
        </p:nvSpPr>
        <p:spPr>
          <a:xfrm>
            <a:off x="7190435" y="1747424"/>
            <a:ext cx="1605450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</a:t>
            </a:r>
          </a:p>
        </p:txBody>
      </p: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2CDF762E-E990-BB6F-D696-1535EF017260}"/>
              </a:ext>
            </a:extLst>
          </p:cNvPr>
          <p:cNvGrpSpPr/>
          <p:nvPr/>
        </p:nvGrpSpPr>
        <p:grpSpPr>
          <a:xfrm>
            <a:off x="3910749" y="729991"/>
            <a:ext cx="2567008" cy="1548452"/>
            <a:chOff x="3910749" y="729991"/>
            <a:chExt cx="2567008" cy="1548452"/>
          </a:xfrm>
        </p:grpSpPr>
        <p:sp>
          <p:nvSpPr>
            <p:cNvPr id="34" name="角丸四角形 33"/>
            <p:cNvSpPr/>
            <p:nvPr/>
          </p:nvSpPr>
          <p:spPr>
            <a:xfrm>
              <a:off x="3910749" y="729991"/>
              <a:ext cx="2567008" cy="1548452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6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共助</a:t>
              </a:r>
              <a:endParaRPr kumimoji="1" lang="ja-JP" altLang="en-US" sz="6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185571C2-D063-440F-C2FE-881E94C30BB2}"/>
                </a:ext>
              </a:extLst>
            </p:cNvPr>
            <p:cNvSpPr/>
            <p:nvPr/>
          </p:nvSpPr>
          <p:spPr>
            <a:xfrm>
              <a:off x="4309863" y="829184"/>
              <a:ext cx="1768779" cy="276999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12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きょうじょ</a:t>
              </a:r>
            </a:p>
          </p:txBody>
        </p:sp>
      </p:grp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10BEC96-9133-6EE0-F858-4275BF13F964}"/>
              </a:ext>
            </a:extLst>
          </p:cNvPr>
          <p:cNvSpPr/>
          <p:nvPr/>
        </p:nvSpPr>
        <p:spPr>
          <a:xfrm>
            <a:off x="2286110" y="2537237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しょう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F82986F1-2334-2BFD-D988-F65B32878647}"/>
              </a:ext>
            </a:extLst>
          </p:cNvPr>
          <p:cNvSpPr/>
          <p:nvPr/>
        </p:nvSpPr>
        <p:spPr>
          <a:xfrm>
            <a:off x="3295572" y="2537237"/>
            <a:ext cx="72247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78C732B5-B6A8-DD27-8A07-E3BE75FC0C50}"/>
              </a:ext>
            </a:extLst>
          </p:cNvPr>
          <p:cNvSpPr/>
          <p:nvPr/>
        </p:nvSpPr>
        <p:spPr>
          <a:xfrm>
            <a:off x="4004357" y="2537237"/>
            <a:ext cx="72247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ぼし</a:t>
            </a: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642FD5F2-A070-EDCD-4D7F-97E4DFBFCEA5}"/>
              </a:ext>
            </a:extLst>
          </p:cNvPr>
          <p:cNvSpPr/>
          <p:nvPr/>
        </p:nvSpPr>
        <p:spPr>
          <a:xfrm>
            <a:off x="5125960" y="2537237"/>
            <a:ext cx="825204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ふしかてい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F3AC683F-3B49-32BB-5283-2110CC2B2C5F}"/>
              </a:ext>
            </a:extLst>
          </p:cNvPr>
          <p:cNvSpPr/>
          <p:nvPr/>
        </p:nvSpPr>
        <p:spPr>
          <a:xfrm>
            <a:off x="6655993" y="2537237"/>
            <a:ext cx="825204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</a:t>
            </a: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1F100B09-F7FB-4937-2CCC-AC174B37CA47}"/>
              </a:ext>
            </a:extLst>
          </p:cNvPr>
          <p:cNvSpPr/>
          <p:nvPr/>
        </p:nvSpPr>
        <p:spPr>
          <a:xfrm>
            <a:off x="7659574" y="2537237"/>
            <a:ext cx="825204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こうてき</a:t>
            </a: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81578FA7-EF46-058F-C15B-874FDE5CC8A0}"/>
              </a:ext>
            </a:extLst>
          </p:cNvPr>
          <p:cNvSpPr/>
          <p:nvPr/>
        </p:nvSpPr>
        <p:spPr>
          <a:xfrm>
            <a:off x="2463966" y="3396983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しえん</a:t>
            </a:r>
            <a:endParaRPr kumimoji="1" lang="en-US" altLang="ja-JP" sz="900" dirty="0">
              <a:solidFill>
                <a:schemeClr val="tx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F040AED9-782B-DC30-09B3-1DEA820A1224}"/>
              </a:ext>
            </a:extLst>
          </p:cNvPr>
          <p:cNvSpPr/>
          <p:nvPr/>
        </p:nvSpPr>
        <p:spPr>
          <a:xfrm>
            <a:off x="3198636" y="3396983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おこな</a:t>
            </a:r>
            <a:endParaRPr kumimoji="1" lang="en-US" altLang="ja-JP" sz="900" dirty="0">
              <a:solidFill>
                <a:schemeClr val="tx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F5BB9989-A02C-7029-BF59-3567588B2FFD}"/>
              </a:ext>
            </a:extLst>
          </p:cNvPr>
          <p:cNvSpPr/>
          <p:nvPr/>
        </p:nvSpPr>
        <p:spPr>
          <a:xfrm>
            <a:off x="3876260" y="3396983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せいど</a:t>
            </a:r>
            <a:endParaRPr kumimoji="1" lang="en-US" altLang="ja-JP" sz="900" dirty="0">
              <a:solidFill>
                <a:schemeClr val="tx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2906D380-8B83-32C7-67B0-5D7307A60B07}"/>
              </a:ext>
            </a:extLst>
          </p:cNvPr>
          <p:cNvSpPr/>
          <p:nvPr/>
        </p:nvSpPr>
        <p:spPr>
          <a:xfrm>
            <a:off x="4743666" y="3396983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じどうふくし</a:t>
            </a:r>
            <a:endParaRPr kumimoji="1" lang="en-US" altLang="ja-JP" sz="900" dirty="0">
              <a:solidFill>
                <a:schemeClr val="tx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9C2443B5-5867-4EC9-EBE4-706EB78A5F85}"/>
              </a:ext>
            </a:extLst>
          </p:cNvPr>
          <p:cNvSpPr/>
          <p:nvPr/>
        </p:nvSpPr>
        <p:spPr>
          <a:xfrm>
            <a:off x="5992433" y="3396983"/>
            <a:ext cx="1196477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こうれいしゃふくし</a:t>
            </a:r>
            <a:endParaRPr kumimoji="1" lang="en-US" altLang="ja-JP" sz="900" dirty="0">
              <a:solidFill>
                <a:schemeClr val="tx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9F027C06-BE42-B4D7-4291-4C58B21C87F8}"/>
              </a:ext>
            </a:extLst>
          </p:cNvPr>
          <p:cNvSpPr/>
          <p:nvPr/>
        </p:nvSpPr>
        <p:spPr>
          <a:xfrm>
            <a:off x="6978254" y="3396983"/>
            <a:ext cx="1196477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</a:t>
            </a:r>
            <a:endParaRPr kumimoji="1" lang="en-US" altLang="ja-JP" sz="900" dirty="0">
              <a:solidFill>
                <a:schemeClr val="tx2">
                  <a:lumMod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71F9BF48-60AC-E167-9AEF-69A09B70BABF}"/>
              </a:ext>
            </a:extLst>
          </p:cNvPr>
          <p:cNvSpPr/>
          <p:nvPr/>
        </p:nvSpPr>
        <p:spPr>
          <a:xfrm>
            <a:off x="2414446" y="3965437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</a:t>
            </a: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197564B8-CBC6-4721-CA16-D77F650399F6}"/>
              </a:ext>
            </a:extLst>
          </p:cNvPr>
          <p:cNvSpPr/>
          <p:nvPr/>
        </p:nvSpPr>
        <p:spPr>
          <a:xfrm>
            <a:off x="3348390" y="3965437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こんきゅう</a:t>
            </a: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E2F7DDE8-3D4D-D658-3D1C-D099ECAF75D5}"/>
              </a:ext>
            </a:extLst>
          </p:cNvPr>
          <p:cNvSpPr/>
          <p:nvPr/>
        </p:nvSpPr>
        <p:spPr>
          <a:xfrm>
            <a:off x="4476842" y="3965437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こくみん</a:t>
            </a: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F1164D88-B101-EBF7-8C86-7F33E94008F1}"/>
              </a:ext>
            </a:extLst>
          </p:cNvPr>
          <p:cNvSpPr/>
          <p:nvPr/>
        </p:nvSpPr>
        <p:spPr>
          <a:xfrm>
            <a:off x="5231512" y="3965437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</a:t>
            </a: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3DB9D1C1-89AF-7F60-1944-B87997F0E99A}"/>
              </a:ext>
            </a:extLst>
          </p:cNvPr>
          <p:cNvSpPr/>
          <p:nvPr/>
        </p:nvSpPr>
        <p:spPr>
          <a:xfrm>
            <a:off x="6372489" y="3965437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さいていげん</a:t>
            </a: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E32FA985-AAA8-062F-08F0-D1B5A7344654}"/>
              </a:ext>
            </a:extLst>
          </p:cNvPr>
          <p:cNvSpPr/>
          <p:nvPr/>
        </p:nvSpPr>
        <p:spPr>
          <a:xfrm>
            <a:off x="7455134" y="3965437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</a:t>
            </a: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9E11618C-E97A-F9E7-F0A9-F53AC8288DCE}"/>
              </a:ext>
            </a:extLst>
          </p:cNvPr>
          <p:cNvSpPr/>
          <p:nvPr/>
        </p:nvSpPr>
        <p:spPr>
          <a:xfrm>
            <a:off x="2471596" y="4404794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</a:t>
            </a: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55F32614-A74C-77CB-0A6C-46E4BD83612F}"/>
              </a:ext>
            </a:extLst>
          </p:cNvPr>
          <p:cNvSpPr/>
          <p:nvPr/>
        </p:nvSpPr>
        <p:spPr>
          <a:xfrm>
            <a:off x="3547138" y="4404794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じりつ</a:t>
            </a: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0F159E6C-FBF0-252C-7602-F5E406A121BC}"/>
              </a:ext>
            </a:extLst>
          </p:cNvPr>
          <p:cNvSpPr/>
          <p:nvPr/>
        </p:nvSpPr>
        <p:spPr>
          <a:xfrm>
            <a:off x="4242945" y="4404794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たす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03FCC2C5-1FCB-D4BC-B194-06750BD33186}"/>
              </a:ext>
            </a:extLst>
          </p:cNvPr>
          <p:cNvSpPr/>
          <p:nvPr/>
        </p:nvSpPr>
        <p:spPr>
          <a:xfrm>
            <a:off x="6209438" y="4423844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せいど</a:t>
            </a: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4CA368EF-89BC-5AC7-5DA7-CDB58C723DB0}"/>
              </a:ext>
            </a:extLst>
          </p:cNvPr>
          <p:cNvSpPr/>
          <p:nvPr/>
        </p:nvSpPr>
        <p:spPr>
          <a:xfrm>
            <a:off x="7142397" y="4423844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せいかつほご</a:t>
            </a: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ABBFB25C-AC30-EDCA-326A-D7FBFE642EE0}"/>
              </a:ext>
            </a:extLst>
          </p:cNvPr>
          <p:cNvSpPr/>
          <p:nvPr/>
        </p:nvSpPr>
        <p:spPr>
          <a:xfrm>
            <a:off x="7972228" y="4423844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</a:t>
            </a: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E05A19A9-3FCC-8058-35D1-8662DEC401B8}"/>
              </a:ext>
            </a:extLst>
          </p:cNvPr>
          <p:cNvSpPr/>
          <p:nvPr/>
        </p:nvSpPr>
        <p:spPr>
          <a:xfrm>
            <a:off x="2481121" y="5433202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こくみん</a:t>
            </a: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8986B1F4-673F-4960-1F7C-E6492DB8F21C}"/>
              </a:ext>
            </a:extLst>
          </p:cNvPr>
          <p:cNvSpPr/>
          <p:nvPr/>
        </p:nvSpPr>
        <p:spPr>
          <a:xfrm>
            <a:off x="3356544" y="5433202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けんこう</a:t>
            </a: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F543F2EF-280D-F058-DD7C-524D229CD906}"/>
              </a:ext>
            </a:extLst>
          </p:cNvPr>
          <p:cNvSpPr/>
          <p:nvPr/>
        </p:nvSpPr>
        <p:spPr>
          <a:xfrm>
            <a:off x="4258576" y="5433202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</a:t>
            </a: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EC67468B-C949-6380-8BBD-D19BDDE88F10}"/>
              </a:ext>
            </a:extLst>
          </p:cNvPr>
          <p:cNvSpPr/>
          <p:nvPr/>
        </p:nvSpPr>
        <p:spPr>
          <a:xfrm>
            <a:off x="6159523" y="5433202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さまざま</a:t>
            </a:r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66F29953-E1AD-C87C-4D22-14888E6AC67E}"/>
              </a:ext>
            </a:extLst>
          </p:cNvPr>
          <p:cNvSpPr/>
          <p:nvPr/>
        </p:nvSpPr>
        <p:spPr>
          <a:xfrm>
            <a:off x="7066244" y="5433202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じこう</a:t>
            </a: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5F73F073-330A-97A7-0A45-C0C16CDB7586}"/>
              </a:ext>
            </a:extLst>
          </p:cNvPr>
          <p:cNvSpPr/>
          <p:nvPr/>
        </p:nvSpPr>
        <p:spPr>
          <a:xfrm>
            <a:off x="2976634" y="5853624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よぼう</a:t>
            </a: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5BC645DE-5B2A-9938-CE0B-976E256B2534}"/>
              </a:ext>
            </a:extLst>
          </p:cNvPr>
          <p:cNvSpPr/>
          <p:nvPr/>
        </p:nvSpPr>
        <p:spPr>
          <a:xfrm>
            <a:off x="3861685" y="5853624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えいせい</a:t>
            </a: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DE0E1FF9-B354-8020-5449-F881C8B62144}"/>
              </a:ext>
            </a:extLst>
          </p:cNvPr>
          <p:cNvSpPr/>
          <p:nvPr/>
        </p:nvSpPr>
        <p:spPr>
          <a:xfrm>
            <a:off x="5577921" y="5853624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せいど</a:t>
            </a: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36C7A5F3-0854-58E7-B54A-6EB6287278A2}"/>
              </a:ext>
            </a:extLst>
          </p:cNvPr>
          <p:cNvSpPr/>
          <p:nvPr/>
        </p:nvSpPr>
        <p:spPr>
          <a:xfrm>
            <a:off x="6597501" y="5853624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よぼうせっしゅ</a:t>
            </a: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3A13CD11-A52C-F9A3-6E5B-707CC61FA89C}"/>
              </a:ext>
            </a:extLst>
          </p:cNvPr>
          <p:cNvSpPr/>
          <p:nvPr/>
        </p:nvSpPr>
        <p:spPr>
          <a:xfrm>
            <a:off x="7320581" y="5853624"/>
            <a:ext cx="1001441" cy="23083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900" dirty="0">
                <a:solidFill>
                  <a:schemeClr val="tx2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</a:t>
            </a:r>
          </a:p>
        </p:txBody>
      </p:sp>
      <p:grpSp>
        <p:nvGrpSpPr>
          <p:cNvPr id="35" name="グループ化 34"/>
          <p:cNvGrpSpPr/>
          <p:nvPr/>
        </p:nvGrpSpPr>
        <p:grpSpPr>
          <a:xfrm>
            <a:off x="1079408" y="2470324"/>
            <a:ext cx="7992934" cy="4215025"/>
            <a:chOff x="969372" y="2470324"/>
            <a:chExt cx="8063791" cy="4215025"/>
          </a:xfrm>
        </p:grpSpPr>
        <p:sp>
          <p:nvSpPr>
            <p:cNvPr id="36" name="角丸四角形 35"/>
            <p:cNvSpPr/>
            <p:nvPr/>
          </p:nvSpPr>
          <p:spPr>
            <a:xfrm>
              <a:off x="3888095" y="3615217"/>
              <a:ext cx="2567008" cy="152805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6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公</a:t>
              </a:r>
              <a:r>
                <a:rPr kumimoji="1" lang="ja-JP" altLang="en-US" sz="6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助</a:t>
              </a:r>
            </a:p>
          </p:txBody>
        </p:sp>
        <p:sp>
          <p:nvSpPr>
            <p:cNvPr id="37" name="角丸四角形 36"/>
            <p:cNvSpPr/>
            <p:nvPr/>
          </p:nvSpPr>
          <p:spPr>
            <a:xfrm>
              <a:off x="969372" y="2470324"/>
              <a:ext cx="8063791" cy="4215025"/>
            </a:xfrm>
            <a:prstGeom prst="roundRect">
              <a:avLst/>
            </a:prstGeom>
            <a:noFill/>
            <a:ln w="571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9BF1284-AD16-25AF-D75D-F58C4BC5B2D4}"/>
              </a:ext>
            </a:extLst>
          </p:cNvPr>
          <p:cNvSpPr/>
          <p:nvPr/>
        </p:nvSpPr>
        <p:spPr>
          <a:xfrm>
            <a:off x="4349042" y="3743051"/>
            <a:ext cx="1768779" cy="27699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こうじょ</a:t>
            </a:r>
          </a:p>
        </p:txBody>
      </p:sp>
    </p:spTree>
    <p:extLst>
      <p:ext uri="{BB962C8B-B14F-4D97-AF65-F5344CB8AC3E}">
        <p14:creationId xmlns:p14="http://schemas.microsoft.com/office/powerpoint/2010/main" val="297881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正方形/長方形 4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「社会保険」とは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0" name="正方形/長方形 39"/>
          <p:cNvSpPr/>
          <p:nvPr/>
        </p:nvSpPr>
        <p:spPr bwMode="white">
          <a:xfrm>
            <a:off x="742400" y="5498584"/>
            <a:ext cx="527600" cy="409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・</a:t>
            </a:r>
            <a:endParaRPr kumimoji="1" lang="en-US" altLang="ja-JP" sz="20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74666" y="1008372"/>
            <a:ext cx="8897884" cy="5556429"/>
            <a:chOff x="516814" y="1008372"/>
            <a:chExt cx="8897884" cy="5527493"/>
          </a:xfrm>
        </p:grpSpPr>
        <p:cxnSp>
          <p:nvCxnSpPr>
            <p:cNvPr id="33" name="直線コネクタ 32"/>
            <p:cNvCxnSpPr/>
            <p:nvPr/>
          </p:nvCxnSpPr>
          <p:spPr>
            <a:xfrm>
              <a:off x="1955800" y="4074802"/>
              <a:ext cx="327877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グループ化 4"/>
            <p:cNvGrpSpPr/>
            <p:nvPr/>
          </p:nvGrpSpPr>
          <p:grpSpPr>
            <a:xfrm>
              <a:off x="516814" y="1008372"/>
              <a:ext cx="8897884" cy="5527493"/>
              <a:chOff x="516814" y="1008372"/>
              <a:chExt cx="8897884" cy="5527493"/>
            </a:xfrm>
          </p:grpSpPr>
          <p:sp>
            <p:nvSpPr>
              <p:cNvPr id="17" name="テキスト ボックス 18"/>
              <p:cNvSpPr txBox="1">
                <a:spLocks noChangeArrowheads="1"/>
              </p:cNvSpPr>
              <p:nvPr/>
            </p:nvSpPr>
            <p:spPr bwMode="auto">
              <a:xfrm>
                <a:off x="5290344" y="1584132"/>
                <a:ext cx="4124354" cy="900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病気</a:t>
                </a:r>
                <a:r>
                  <a:rPr lang="ja-JP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や</a:t>
                </a: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ケガ</a:t>
                </a:r>
                <a:r>
                  <a:rPr lang="ja-JP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にかかる治療費</a:t>
                </a:r>
              </a:p>
            </p:txBody>
          </p:sp>
          <p:sp>
            <p:nvSpPr>
              <p:cNvPr id="13" name="テキスト ボックス 31"/>
              <p:cNvSpPr txBox="1">
                <a:spLocks noChangeArrowheads="1"/>
              </p:cNvSpPr>
              <p:nvPr/>
            </p:nvSpPr>
            <p:spPr bwMode="gray">
              <a:xfrm>
                <a:off x="2279534" y="1008372"/>
                <a:ext cx="2380143" cy="400110"/>
              </a:xfrm>
              <a:prstGeom prst="rect">
                <a:avLst/>
              </a:prstGeom>
              <a:solidFill>
                <a:schemeClr val="accent2"/>
              </a:solidFill>
              <a:ln w="19050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制度</a:t>
                </a:r>
                <a:endParaRPr lang="en-US" altLang="ja-JP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14" name="テキスト ボックス 22"/>
              <p:cNvSpPr txBox="1">
                <a:spLocks noChangeArrowheads="1"/>
              </p:cNvSpPr>
              <p:nvPr/>
            </p:nvSpPr>
            <p:spPr bwMode="gray">
              <a:xfrm>
                <a:off x="5290344" y="1008372"/>
                <a:ext cx="4124354" cy="399600"/>
              </a:xfrm>
              <a:prstGeom prst="rect">
                <a:avLst/>
              </a:prstGeom>
              <a:solidFill>
                <a:srgbClr val="0070C0"/>
              </a:solidFill>
              <a:ln w="19050" cmpd="sng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主な保障の内容</a:t>
                </a:r>
              </a:p>
            </p:txBody>
          </p:sp>
          <p:sp>
            <p:nvSpPr>
              <p:cNvPr id="15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5280819" y="2527019"/>
                <a:ext cx="4133879" cy="10365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wrap="square"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endParaRPr lang="en-US" altLang="ja-JP" sz="3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・</a:t>
                </a: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老後</a:t>
                </a:r>
                <a:endParaRPr lang="en-US" altLang="ja-JP" sz="20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・</a:t>
                </a: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障害</a:t>
                </a:r>
                <a:r>
                  <a:rPr lang="ja-JP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状態時</a:t>
                </a:r>
                <a:endParaRPr lang="en-US" altLang="ja-JP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・</a:t>
                </a: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遺族</a:t>
                </a:r>
                <a:endParaRPr lang="ja-JP" alt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16" name="右矢印 15"/>
              <p:cNvSpPr/>
              <p:nvPr/>
            </p:nvSpPr>
            <p:spPr bwMode="auto">
              <a:xfrm>
                <a:off x="4787200" y="1825720"/>
                <a:ext cx="431035" cy="416824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b="1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18" name="右矢印 17"/>
              <p:cNvSpPr/>
              <p:nvPr/>
            </p:nvSpPr>
            <p:spPr bwMode="auto">
              <a:xfrm>
                <a:off x="4787200" y="2852444"/>
                <a:ext cx="431035" cy="416825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b="1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19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5290344" y="4633798"/>
                <a:ext cx="4124354" cy="900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仕事中</a:t>
                </a:r>
                <a:r>
                  <a:rPr lang="ja-JP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のケガ等の治療費</a:t>
                </a:r>
              </a:p>
            </p:txBody>
          </p:sp>
          <p:sp>
            <p:nvSpPr>
              <p:cNvPr id="20" name="右矢印 19"/>
              <p:cNvSpPr/>
              <p:nvPr/>
            </p:nvSpPr>
            <p:spPr bwMode="auto">
              <a:xfrm>
                <a:off x="4787200" y="4874488"/>
                <a:ext cx="431035" cy="41862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b="1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21" name="テキスト ボックス 19"/>
              <p:cNvSpPr txBox="1">
                <a:spLocks noChangeArrowheads="1"/>
              </p:cNvSpPr>
              <p:nvPr/>
            </p:nvSpPr>
            <p:spPr bwMode="auto">
              <a:xfrm>
                <a:off x="5280819" y="3624802"/>
                <a:ext cx="4133879" cy="900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介護サービス</a:t>
                </a:r>
                <a:r>
                  <a:rPr lang="ja-JP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費用</a:t>
                </a:r>
                <a:endParaRPr lang="en-US" altLang="ja-JP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(</a:t>
                </a:r>
                <a:r>
                  <a:rPr lang="ja-JP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訪問介護など</a:t>
                </a:r>
                <a:r>
                  <a:rPr lang="en-US" altLang="ja-JP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)</a:t>
                </a:r>
                <a:endParaRPr lang="ja-JP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22" name="右矢印 21"/>
              <p:cNvSpPr/>
              <p:nvPr/>
            </p:nvSpPr>
            <p:spPr bwMode="auto">
              <a:xfrm>
                <a:off x="4787200" y="3866390"/>
                <a:ext cx="431035" cy="416825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b="1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23" name="テキスト ボックス 21"/>
              <p:cNvSpPr txBox="1">
                <a:spLocks noChangeArrowheads="1"/>
              </p:cNvSpPr>
              <p:nvPr/>
            </p:nvSpPr>
            <p:spPr bwMode="auto">
              <a:xfrm>
                <a:off x="5280819" y="5635865"/>
                <a:ext cx="4133879" cy="900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失業</a:t>
                </a:r>
                <a:r>
                  <a:rPr lang="ja-JP" altLang="en-US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時の生活費</a:t>
                </a:r>
              </a:p>
            </p:txBody>
          </p:sp>
          <p:sp>
            <p:nvSpPr>
              <p:cNvPr id="24" name="右矢印 23"/>
              <p:cNvSpPr/>
              <p:nvPr/>
            </p:nvSpPr>
            <p:spPr bwMode="auto">
              <a:xfrm>
                <a:off x="4787200" y="5876555"/>
                <a:ext cx="431035" cy="418620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 b="1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25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2279532" y="2736856"/>
                <a:ext cx="2507667" cy="648000"/>
              </a:xfrm>
              <a:prstGeom prst="rect">
                <a:avLst/>
              </a:prstGeom>
              <a:noFill/>
              <a:ln w="57150" cmpd="sng">
                <a:noFill/>
                <a:miter lim="800000"/>
                <a:headEnd/>
                <a:tailEnd/>
              </a:ln>
            </p:spPr>
            <p:txBody>
              <a:bodyPr wrap="square"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2.</a:t>
                </a:r>
                <a:r>
                  <a:rPr lang="ja-JP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公的年金保険</a:t>
                </a:r>
              </a:p>
            </p:txBody>
          </p:sp>
          <p:sp>
            <p:nvSpPr>
              <p:cNvPr id="27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2279533" y="4738132"/>
                <a:ext cx="2376000" cy="792000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4.</a:t>
                </a:r>
                <a:r>
                  <a:rPr lang="ja-JP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労働者</a:t>
                </a:r>
                <a:endParaRPr lang="en-US" altLang="ja-JP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ja-JP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　 災害補償保険</a:t>
                </a:r>
                <a:endParaRPr lang="en-US" altLang="ja-JP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28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2279532" y="3750802"/>
                <a:ext cx="2651773" cy="648000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3.</a:t>
                </a:r>
                <a:r>
                  <a:rPr lang="ja-JP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公的介護保険</a:t>
                </a:r>
                <a:endParaRPr lang="en-US" altLang="ja-JP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sp>
            <p:nvSpPr>
              <p:cNvPr id="29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2279533" y="5761865"/>
                <a:ext cx="2376000" cy="648000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 wrap="square"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5.</a:t>
                </a:r>
                <a:r>
                  <a:rPr lang="ja-JP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雇用保険</a:t>
                </a:r>
                <a:endParaRPr lang="en-US" altLang="ja-JP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  <p:grpSp>
            <p:nvGrpSpPr>
              <p:cNvPr id="3" name="グループ化 2"/>
              <p:cNvGrpSpPr/>
              <p:nvPr/>
            </p:nvGrpSpPr>
            <p:grpSpPr>
              <a:xfrm>
                <a:off x="1460532" y="1999274"/>
                <a:ext cx="823145" cy="0"/>
                <a:chOff x="1460532" y="2004884"/>
                <a:chExt cx="823145" cy="2798"/>
              </a:xfrm>
            </p:grpSpPr>
            <p:cxnSp>
              <p:nvCxnSpPr>
                <p:cNvPr id="30" name="直線コネクタ 29"/>
                <p:cNvCxnSpPr/>
                <p:nvPr/>
              </p:nvCxnSpPr>
              <p:spPr>
                <a:xfrm>
                  <a:off x="1460532" y="2004884"/>
                  <a:ext cx="499512" cy="0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線コネクタ 30"/>
                <p:cNvCxnSpPr/>
                <p:nvPr/>
              </p:nvCxnSpPr>
              <p:spPr>
                <a:xfrm>
                  <a:off x="1955800" y="2007682"/>
                  <a:ext cx="327877" cy="0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直線コネクタ 31"/>
              <p:cNvCxnSpPr/>
              <p:nvPr/>
            </p:nvCxnSpPr>
            <p:spPr>
              <a:xfrm>
                <a:off x="1955800" y="3060856"/>
                <a:ext cx="327877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>
                <a:off x="1955800" y="5083798"/>
                <a:ext cx="327877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>
              <a:xfrm>
                <a:off x="1955800" y="5983269"/>
                <a:ext cx="327877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>
                <a:cxnSpLocks/>
              </p:cNvCxnSpPr>
              <p:nvPr/>
            </p:nvCxnSpPr>
            <p:spPr>
              <a:xfrm>
                <a:off x="1955800" y="2011812"/>
                <a:ext cx="0" cy="3988287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正方形/長方形 5"/>
              <p:cNvSpPr/>
              <p:nvPr/>
            </p:nvSpPr>
            <p:spPr bwMode="white">
              <a:xfrm>
                <a:off x="516814" y="1654768"/>
                <a:ext cx="981818" cy="9818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kumimoji="1" lang="ja-JP" altLang="en-US" sz="28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社会</a:t>
                </a:r>
                <a:endParaRPr kumimoji="1" lang="en-US" altLang="ja-JP" sz="2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kumimoji="1" lang="ja-JP" altLang="en-US" sz="28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保険</a:t>
                </a:r>
              </a:p>
            </p:txBody>
          </p:sp>
          <p:sp>
            <p:nvSpPr>
              <p:cNvPr id="41" name="角丸四角形 40"/>
              <p:cNvSpPr>
                <a:spLocks/>
              </p:cNvSpPr>
              <p:nvPr/>
            </p:nvSpPr>
            <p:spPr>
              <a:xfrm>
                <a:off x="2279533" y="1623282"/>
                <a:ext cx="2380143" cy="821700"/>
              </a:xfrm>
              <a:prstGeom prst="roundRect">
                <a:avLst/>
              </a:prstGeom>
              <a:noFill/>
              <a:ln w="381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2" name="角丸四角形 41"/>
              <p:cNvSpPr>
                <a:spLocks/>
              </p:cNvSpPr>
              <p:nvPr/>
            </p:nvSpPr>
            <p:spPr>
              <a:xfrm>
                <a:off x="2279533" y="2650006"/>
                <a:ext cx="2380143" cy="821700"/>
              </a:xfrm>
              <a:prstGeom prst="roundRect">
                <a:avLst/>
              </a:prstGeom>
              <a:noFill/>
              <a:ln w="381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3" name="角丸四角形 42"/>
              <p:cNvSpPr>
                <a:spLocks/>
              </p:cNvSpPr>
              <p:nvPr/>
            </p:nvSpPr>
            <p:spPr>
              <a:xfrm>
                <a:off x="2279533" y="3660802"/>
                <a:ext cx="2380143" cy="828000"/>
              </a:xfrm>
              <a:prstGeom prst="roundRect">
                <a:avLst/>
              </a:prstGeom>
              <a:noFill/>
              <a:ln w="381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4" name="角丸四角形 43"/>
              <p:cNvSpPr>
                <a:spLocks/>
              </p:cNvSpPr>
              <p:nvPr/>
            </p:nvSpPr>
            <p:spPr>
              <a:xfrm>
                <a:off x="2279533" y="4669798"/>
                <a:ext cx="2380143" cy="828000"/>
              </a:xfrm>
              <a:prstGeom prst="roundRect">
                <a:avLst/>
              </a:prstGeom>
              <a:noFill/>
              <a:ln w="381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5" name="角丸四角形 44"/>
              <p:cNvSpPr>
                <a:spLocks/>
              </p:cNvSpPr>
              <p:nvPr/>
            </p:nvSpPr>
            <p:spPr>
              <a:xfrm>
                <a:off x="2279533" y="5671865"/>
                <a:ext cx="2380143" cy="828000"/>
              </a:xfrm>
              <a:prstGeom prst="roundRect">
                <a:avLst/>
              </a:prstGeom>
              <a:noFill/>
              <a:ln w="3810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6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2279533" y="1706860"/>
                <a:ext cx="2507667" cy="654545"/>
              </a:xfrm>
              <a:prstGeom prst="rect">
                <a:avLst/>
              </a:prstGeom>
              <a:noFill/>
              <a:ln w="57150" cmpd="sng">
                <a:noFill/>
                <a:miter lim="800000"/>
                <a:headEnd/>
                <a:tailEnd/>
              </a:ln>
            </p:spPr>
            <p:txBody>
              <a:bodyPr wrap="square" anchor="ctr">
                <a:no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1.</a:t>
                </a:r>
                <a:r>
                  <a:rPr lang="ja-JP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公的医療保険</a:t>
                </a:r>
              </a:p>
            </p:txBody>
          </p:sp>
        </p:grpSp>
        <p:sp>
          <p:nvSpPr>
            <p:cNvPr id="4" name="右中かっこ 3">
              <a:extLst>
                <a:ext uri="{FF2B5EF4-FFF2-40B4-BE49-F238E27FC236}">
                  <a16:creationId xmlns:a16="http://schemas.microsoft.com/office/drawing/2014/main" id="{F86C3B79-96BF-4E9F-877C-16A96FFA64E5}"/>
                </a:ext>
              </a:extLst>
            </p:cNvPr>
            <p:cNvSpPr/>
            <p:nvPr/>
          </p:nvSpPr>
          <p:spPr>
            <a:xfrm>
              <a:off x="6813030" y="2660292"/>
              <a:ext cx="238978" cy="800194"/>
            </a:xfrm>
            <a:prstGeom prst="rightBrace">
              <a:avLst>
                <a:gd name="adj1" fmla="val 23768"/>
                <a:gd name="adj2" fmla="val 50624"/>
              </a:avLst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3">
              <a:extLst>
                <a:ext uri="{FF2B5EF4-FFF2-40B4-BE49-F238E27FC236}">
                  <a16:creationId xmlns:a16="http://schemas.microsoft.com/office/drawing/2014/main" id="{C1B35D2C-4C9B-4BBF-882B-5865C6B91B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6034" y="2730467"/>
              <a:ext cx="1732064" cy="648000"/>
            </a:xfrm>
            <a:prstGeom prst="rect">
              <a:avLst/>
            </a:prstGeom>
            <a:noFill/>
            <a:ln w="57150" cmpd="sng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の生活費など</a:t>
              </a:r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74666" y="1333303"/>
            <a:ext cx="1224000" cy="1224000"/>
            <a:chOff x="1209017" y="979924"/>
            <a:chExt cx="1224000" cy="1224000"/>
          </a:xfrm>
          <a:solidFill>
            <a:schemeClr val="accent2">
              <a:lumMod val="75000"/>
            </a:schemeClr>
          </a:solidFill>
        </p:grpSpPr>
        <p:sp>
          <p:nvSpPr>
            <p:cNvPr id="50" name="角丸四角形 49"/>
            <p:cNvSpPr>
              <a:spLocks/>
            </p:cNvSpPr>
            <p:nvPr/>
          </p:nvSpPr>
          <p:spPr>
            <a:xfrm>
              <a:off x="1209017" y="979924"/>
              <a:ext cx="1224000" cy="1224000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1317017" y="1087924"/>
              <a:ext cx="1008000" cy="1008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社会</a:t>
              </a:r>
              <a:endParaRPr kumimoji="1" lang="en-US" altLang="ja-JP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120000"/>
                </a:lnSpc>
              </a:pPr>
              <a:r>
                <a:rPr kumimoji="1" lang="ja-JP" altLang="en-US" sz="3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</a:t>
              </a:r>
            </a:p>
          </p:txBody>
        </p:sp>
      </p:grpSp>
      <p:pic>
        <p:nvPicPr>
          <p:cNvPr id="53" name="図 5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5721" y="2660292"/>
            <a:ext cx="564366" cy="827107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292" y="5501925"/>
            <a:ext cx="1160882" cy="1082389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513" y="1569748"/>
            <a:ext cx="957201" cy="950610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173" y="3660802"/>
            <a:ext cx="960541" cy="891686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7FD665F2-A01B-4677-A464-2936C26714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8403" y="4607415"/>
            <a:ext cx="669875" cy="96759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CF8CFE-0CBD-4B6E-90AB-68B06C2CE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311381C-6433-4514-17F5-F711C1ECFF73}"/>
              </a:ext>
            </a:extLst>
          </p:cNvPr>
          <p:cNvSpPr/>
          <p:nvPr/>
        </p:nvSpPr>
        <p:spPr>
          <a:xfrm>
            <a:off x="644721" y="-30344"/>
            <a:ext cx="1768779" cy="27699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しゃかいほけん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8CF311B-0BBB-DBD2-D06A-D80DD9895A42}"/>
              </a:ext>
            </a:extLst>
          </p:cNvPr>
          <p:cNvSpPr/>
          <p:nvPr/>
        </p:nvSpPr>
        <p:spPr>
          <a:xfrm>
            <a:off x="72122" y="1267713"/>
            <a:ext cx="1224001" cy="27699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243D6EB-1554-46CB-5526-FE76136E5274}"/>
              </a:ext>
            </a:extLst>
          </p:cNvPr>
          <p:cNvSpPr/>
          <p:nvPr/>
        </p:nvSpPr>
        <p:spPr>
          <a:xfrm>
            <a:off x="91050" y="1839220"/>
            <a:ext cx="1224001" cy="27699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12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6C43E66-E0ED-CF63-16B1-C6175AB3B62C}"/>
              </a:ext>
            </a:extLst>
          </p:cNvPr>
          <p:cNvSpPr/>
          <p:nvPr/>
        </p:nvSpPr>
        <p:spPr>
          <a:xfrm>
            <a:off x="2404995" y="792016"/>
            <a:ext cx="1224001" cy="261610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1100" dirty="0">
                <a:solidFill>
                  <a:schemeClr val="accent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せいど</a:t>
            </a:r>
            <a:endParaRPr kumimoji="1" lang="ja-JP" altLang="en-US" sz="1100" dirty="0">
              <a:solidFill>
                <a:schemeClr val="accent2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B0D63E3-7EDB-E442-0CA6-D5597D17F9B3}"/>
              </a:ext>
            </a:extLst>
          </p:cNvPr>
          <p:cNvSpPr/>
          <p:nvPr/>
        </p:nvSpPr>
        <p:spPr>
          <a:xfrm>
            <a:off x="5669712" y="786373"/>
            <a:ext cx="986454" cy="261610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100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おも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A6D58A13-1634-7904-4174-6232FCDCCEFE}"/>
              </a:ext>
            </a:extLst>
          </p:cNvPr>
          <p:cNvSpPr/>
          <p:nvPr/>
        </p:nvSpPr>
        <p:spPr>
          <a:xfrm>
            <a:off x="6295496" y="786373"/>
            <a:ext cx="986454" cy="261610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1100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</a:t>
            </a:r>
            <a:endParaRPr kumimoji="1" lang="ja-JP" altLang="en-US" sz="1100" dirty="0">
              <a:solidFill>
                <a:srgbClr val="0070C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692A7B25-0A5E-B4B6-16DD-951157BFF4F7}"/>
              </a:ext>
            </a:extLst>
          </p:cNvPr>
          <p:cNvSpPr/>
          <p:nvPr/>
        </p:nvSpPr>
        <p:spPr>
          <a:xfrm>
            <a:off x="7008239" y="786373"/>
            <a:ext cx="986454" cy="261610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100" dirty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ないよう</a:t>
            </a:r>
          </a:p>
        </p:txBody>
      </p:sp>
      <p:sp>
        <p:nvSpPr>
          <p:cNvPr id="39" name="テキスト ボックス 3">
            <a:extLst>
              <a:ext uri="{FF2B5EF4-FFF2-40B4-BE49-F238E27FC236}">
                <a16:creationId xmlns:a16="http://schemas.microsoft.com/office/drawing/2014/main" id="{4FEFA584-58C7-C36E-EFF7-E34AB5CC7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885" y="1489300"/>
            <a:ext cx="2507667" cy="654545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こうてきいりょうほけん</a:t>
            </a:r>
          </a:p>
        </p:txBody>
      </p:sp>
      <p:sp>
        <p:nvSpPr>
          <p:cNvPr id="52" name="テキスト ボックス 3">
            <a:extLst>
              <a:ext uri="{FF2B5EF4-FFF2-40B4-BE49-F238E27FC236}">
                <a16:creationId xmlns:a16="http://schemas.microsoft.com/office/drawing/2014/main" id="{90A7A503-BFD8-EC36-609F-6B2948B89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885" y="2537512"/>
            <a:ext cx="2507667" cy="654545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こうてきねんきんほけん</a:t>
            </a:r>
          </a:p>
        </p:txBody>
      </p:sp>
      <p:sp>
        <p:nvSpPr>
          <p:cNvPr id="58" name="テキスト ボックス 3">
            <a:extLst>
              <a:ext uri="{FF2B5EF4-FFF2-40B4-BE49-F238E27FC236}">
                <a16:creationId xmlns:a16="http://schemas.microsoft.com/office/drawing/2014/main" id="{F1D1FA1D-65A3-6538-711C-CC60E723F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052" y="3551690"/>
            <a:ext cx="2507667" cy="654545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こうてきかいごほけん</a:t>
            </a:r>
          </a:p>
        </p:txBody>
      </p:sp>
      <p:sp>
        <p:nvSpPr>
          <p:cNvPr id="59" name="テキスト ボックス 3">
            <a:extLst>
              <a:ext uri="{FF2B5EF4-FFF2-40B4-BE49-F238E27FC236}">
                <a16:creationId xmlns:a16="http://schemas.microsoft.com/office/drawing/2014/main" id="{794608CC-BD30-AD20-E385-0AAD418CE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56" y="4517080"/>
            <a:ext cx="2507667" cy="512661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ろうどうしゃ</a:t>
            </a:r>
          </a:p>
        </p:txBody>
      </p:sp>
      <p:sp>
        <p:nvSpPr>
          <p:cNvPr id="60" name="テキスト ボックス 3">
            <a:extLst>
              <a:ext uri="{FF2B5EF4-FFF2-40B4-BE49-F238E27FC236}">
                <a16:creationId xmlns:a16="http://schemas.microsoft.com/office/drawing/2014/main" id="{70FE5F49-359D-AA07-6494-3C669533F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2817" y="4821136"/>
            <a:ext cx="2507667" cy="654545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さいがいほしょうほけん</a:t>
            </a:r>
          </a:p>
        </p:txBody>
      </p:sp>
      <p:sp>
        <p:nvSpPr>
          <p:cNvPr id="61" name="テキスト ボックス 3">
            <a:extLst>
              <a:ext uri="{FF2B5EF4-FFF2-40B4-BE49-F238E27FC236}">
                <a16:creationId xmlns:a16="http://schemas.microsoft.com/office/drawing/2014/main" id="{D521A69F-9889-1C66-B783-70C390B95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0073" y="5567074"/>
            <a:ext cx="2507667" cy="654545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こようほけん</a:t>
            </a:r>
          </a:p>
        </p:txBody>
      </p:sp>
      <p:sp>
        <p:nvSpPr>
          <p:cNvPr id="62" name="テキスト ボックス 3">
            <a:extLst>
              <a:ext uri="{FF2B5EF4-FFF2-40B4-BE49-F238E27FC236}">
                <a16:creationId xmlns:a16="http://schemas.microsoft.com/office/drawing/2014/main" id="{B3EF4031-1371-F7E4-25AF-32B10CD82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6909" y="1529677"/>
            <a:ext cx="740494" cy="654545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05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びょうき</a:t>
            </a:r>
          </a:p>
        </p:txBody>
      </p:sp>
      <p:sp>
        <p:nvSpPr>
          <p:cNvPr id="63" name="テキスト ボックス 3">
            <a:extLst>
              <a:ext uri="{FF2B5EF4-FFF2-40B4-BE49-F238E27FC236}">
                <a16:creationId xmlns:a16="http://schemas.microsoft.com/office/drawing/2014/main" id="{09E00F89-5CD4-B844-732E-18BC2A72C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064" y="2354619"/>
            <a:ext cx="740494" cy="467880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ろうご</a:t>
            </a:r>
          </a:p>
        </p:txBody>
      </p:sp>
      <p:sp>
        <p:nvSpPr>
          <p:cNvPr id="64" name="テキスト ボックス 3">
            <a:extLst>
              <a:ext uri="{FF2B5EF4-FFF2-40B4-BE49-F238E27FC236}">
                <a16:creationId xmlns:a16="http://schemas.microsoft.com/office/drawing/2014/main" id="{F8D830A4-B75A-F549-A33F-9A20C036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101" y="2683692"/>
            <a:ext cx="740494" cy="467880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しょうがい</a:t>
            </a:r>
          </a:p>
        </p:txBody>
      </p:sp>
      <p:sp>
        <p:nvSpPr>
          <p:cNvPr id="65" name="テキスト ボックス 3">
            <a:extLst>
              <a:ext uri="{FF2B5EF4-FFF2-40B4-BE49-F238E27FC236}">
                <a16:creationId xmlns:a16="http://schemas.microsoft.com/office/drawing/2014/main" id="{3559EE8A-5AC5-3558-1805-DA898234B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9096" y="3019221"/>
            <a:ext cx="740494" cy="467880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いぞく</a:t>
            </a:r>
          </a:p>
        </p:txBody>
      </p:sp>
      <p:sp>
        <p:nvSpPr>
          <p:cNvPr id="66" name="テキスト ボックス 3">
            <a:extLst>
              <a:ext uri="{FF2B5EF4-FFF2-40B4-BE49-F238E27FC236}">
                <a16:creationId xmlns:a16="http://schemas.microsoft.com/office/drawing/2014/main" id="{68A01B3E-9970-7240-F2C7-F18498982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6443" y="2730578"/>
            <a:ext cx="740494" cy="320413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じょうたいじ</a:t>
            </a:r>
          </a:p>
        </p:txBody>
      </p:sp>
      <p:sp>
        <p:nvSpPr>
          <p:cNvPr id="67" name="テキスト ボックス 3">
            <a:extLst>
              <a:ext uri="{FF2B5EF4-FFF2-40B4-BE49-F238E27FC236}">
                <a16:creationId xmlns:a16="http://schemas.microsoft.com/office/drawing/2014/main" id="{F7ADEDE5-FAD0-1503-33B8-93E657241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388" y="2723278"/>
            <a:ext cx="740494" cy="320413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せいかつひ</a:t>
            </a:r>
          </a:p>
        </p:txBody>
      </p:sp>
      <p:sp>
        <p:nvSpPr>
          <p:cNvPr id="68" name="テキスト ボックス 3">
            <a:extLst>
              <a:ext uri="{FF2B5EF4-FFF2-40B4-BE49-F238E27FC236}">
                <a16:creationId xmlns:a16="http://schemas.microsoft.com/office/drawing/2014/main" id="{1A21F227-0C71-00F8-7ED8-81D038645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097" y="1719088"/>
            <a:ext cx="740494" cy="320413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ちりょうひ</a:t>
            </a:r>
          </a:p>
        </p:txBody>
      </p:sp>
      <p:sp>
        <p:nvSpPr>
          <p:cNvPr id="69" name="テキスト ボックス 3">
            <a:extLst>
              <a:ext uri="{FF2B5EF4-FFF2-40B4-BE49-F238E27FC236}">
                <a16:creationId xmlns:a16="http://schemas.microsoft.com/office/drawing/2014/main" id="{8C63165B-898A-B25F-77EA-85960538E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884" y="3584233"/>
            <a:ext cx="740494" cy="320413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ひよう</a:t>
            </a:r>
          </a:p>
        </p:txBody>
      </p:sp>
      <p:sp>
        <p:nvSpPr>
          <p:cNvPr id="70" name="テキスト ボックス 3">
            <a:extLst>
              <a:ext uri="{FF2B5EF4-FFF2-40B4-BE49-F238E27FC236}">
                <a16:creationId xmlns:a16="http://schemas.microsoft.com/office/drawing/2014/main" id="{9C14356D-FBB1-7202-D65B-E0EAC345B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751" y="3514440"/>
            <a:ext cx="740494" cy="467880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かいご</a:t>
            </a:r>
          </a:p>
        </p:txBody>
      </p:sp>
      <p:sp>
        <p:nvSpPr>
          <p:cNvPr id="71" name="テキスト ボックス 3">
            <a:extLst>
              <a:ext uri="{FF2B5EF4-FFF2-40B4-BE49-F238E27FC236}">
                <a16:creationId xmlns:a16="http://schemas.microsoft.com/office/drawing/2014/main" id="{86899C29-E9D1-DB70-160C-3EF67ACAD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4903" y="3923968"/>
            <a:ext cx="1137255" cy="320413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ほうもんかいご</a:t>
            </a:r>
          </a:p>
        </p:txBody>
      </p:sp>
      <p:sp>
        <p:nvSpPr>
          <p:cNvPr id="73" name="テキスト ボックス 3">
            <a:extLst>
              <a:ext uri="{FF2B5EF4-FFF2-40B4-BE49-F238E27FC236}">
                <a16:creationId xmlns:a16="http://schemas.microsoft.com/office/drawing/2014/main" id="{7C9CD5BE-7C57-46D7-BBF1-CA766B59A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2618" y="4677944"/>
            <a:ext cx="740494" cy="467880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しごとちゅう</a:t>
            </a:r>
          </a:p>
        </p:txBody>
      </p:sp>
      <p:sp>
        <p:nvSpPr>
          <p:cNvPr id="74" name="テキスト ボックス 3">
            <a:extLst>
              <a:ext uri="{FF2B5EF4-FFF2-40B4-BE49-F238E27FC236}">
                <a16:creationId xmlns:a16="http://schemas.microsoft.com/office/drawing/2014/main" id="{32A932F8-A044-298B-3B80-5D8FCD235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8937" y="4766688"/>
            <a:ext cx="740494" cy="320413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など</a:t>
            </a:r>
          </a:p>
        </p:txBody>
      </p:sp>
      <p:sp>
        <p:nvSpPr>
          <p:cNvPr id="75" name="テキスト ボックス 3">
            <a:extLst>
              <a:ext uri="{FF2B5EF4-FFF2-40B4-BE49-F238E27FC236}">
                <a16:creationId xmlns:a16="http://schemas.microsoft.com/office/drawing/2014/main" id="{21299CEF-98AE-3328-22B4-AE8060AF0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4669" y="4766688"/>
            <a:ext cx="740494" cy="320413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ちりょうひ</a:t>
            </a:r>
          </a:p>
        </p:txBody>
      </p:sp>
      <p:sp>
        <p:nvSpPr>
          <p:cNvPr id="76" name="テキスト ボックス 3">
            <a:extLst>
              <a:ext uri="{FF2B5EF4-FFF2-40B4-BE49-F238E27FC236}">
                <a16:creationId xmlns:a16="http://schemas.microsoft.com/office/drawing/2014/main" id="{DCA5817B-3C47-09C6-7136-8C0C5AF80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6298" y="5680215"/>
            <a:ext cx="740494" cy="467880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しつぎょう</a:t>
            </a:r>
          </a:p>
        </p:txBody>
      </p:sp>
      <p:sp>
        <p:nvSpPr>
          <p:cNvPr id="78" name="テキスト ボックス 3">
            <a:extLst>
              <a:ext uri="{FF2B5EF4-FFF2-40B4-BE49-F238E27FC236}">
                <a16:creationId xmlns:a16="http://schemas.microsoft.com/office/drawing/2014/main" id="{B78D851B-15B6-8A95-D5A6-44BEEB42C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113" y="5753948"/>
            <a:ext cx="740494" cy="320413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じ</a:t>
            </a:r>
          </a:p>
        </p:txBody>
      </p:sp>
      <p:sp>
        <p:nvSpPr>
          <p:cNvPr id="79" name="テキスト ボックス 3">
            <a:extLst>
              <a:ext uri="{FF2B5EF4-FFF2-40B4-BE49-F238E27FC236}">
                <a16:creationId xmlns:a16="http://schemas.microsoft.com/office/drawing/2014/main" id="{334756D1-6CBD-17E1-1FE4-FEC238875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3857" y="5753947"/>
            <a:ext cx="740494" cy="320413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せいかつひ</a:t>
            </a:r>
          </a:p>
        </p:txBody>
      </p:sp>
    </p:spTree>
    <p:extLst>
      <p:ext uri="{BB962C8B-B14F-4D97-AF65-F5344CB8AC3E}">
        <p14:creationId xmlns:p14="http://schemas.microsoft.com/office/powerpoint/2010/main" val="26800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9" name="グラフ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6721236"/>
              </p:ext>
            </p:extLst>
          </p:nvPr>
        </p:nvGraphicFramePr>
        <p:xfrm>
          <a:off x="264279" y="716948"/>
          <a:ext cx="8273665" cy="5639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445032" y="89483"/>
            <a:ext cx="574621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社会保障給付費の推移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84140" y="6223029"/>
            <a:ext cx="7902659" cy="4154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*1970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1980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1990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2000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2019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年度は国立社会保障・人口問題研究所「社会保障費用統計」、</a:t>
            </a:r>
            <a:endParaRPr lang="en-US" altLang="ja-JP" sz="105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85725"/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2025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2040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年度は厚生労働省「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2040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年を見据えた社会保障の将来見通し（議論の素材）」をもとに生命保険文化センターが作成</a:t>
            </a:r>
            <a:endParaRPr lang="en-US" altLang="ja-JP" sz="10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34696" y="4682254"/>
            <a:ext cx="103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3.5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79181" y="4302289"/>
            <a:ext cx="1159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24.9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82049" y="3877387"/>
            <a:ext cx="1408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47.4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80152" y="3267200"/>
            <a:ext cx="1251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78.4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19173" y="2396678"/>
            <a:ext cx="158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123.9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17196" y="1142848"/>
            <a:ext cx="1695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188.5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025012" y="2748821"/>
            <a:ext cx="1444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105.4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89AC7A-614E-4933-9847-D996315F376A}"/>
              </a:ext>
            </a:extLst>
          </p:cNvPr>
          <p:cNvSpPr txBox="1"/>
          <p:nvPr/>
        </p:nvSpPr>
        <p:spPr>
          <a:xfrm rot="19013443">
            <a:off x="6575794" y="5459502"/>
            <a:ext cx="1076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(</a:t>
            </a:r>
            <a:r>
              <a:rPr kumimoji="1" lang="ja-JP" altLang="en-US" sz="1600" dirty="0">
                <a:latin typeface="+mj-ea"/>
                <a:ea typeface="+mj-ea"/>
              </a:rPr>
              <a:t>推計</a:t>
            </a:r>
            <a:r>
              <a:rPr kumimoji="1" lang="en-US" altLang="ja-JP" sz="1600" dirty="0">
                <a:latin typeface="+mj-ea"/>
                <a:ea typeface="+mj-ea"/>
              </a:rPr>
              <a:t>)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B3342D1-C1A6-46C0-A3D1-3B78E9AB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8B621CC-8754-B9D7-E465-2CD9685428C4}"/>
              </a:ext>
            </a:extLst>
          </p:cNvPr>
          <p:cNvSpPr txBox="1"/>
          <p:nvPr/>
        </p:nvSpPr>
        <p:spPr>
          <a:xfrm>
            <a:off x="5603600" y="2067648"/>
            <a:ext cx="158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140.4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A2A2361-8D9F-41E8-96FB-BA2149733E5C}"/>
              </a:ext>
            </a:extLst>
          </p:cNvPr>
          <p:cNvSpPr/>
          <p:nvPr/>
        </p:nvSpPr>
        <p:spPr>
          <a:xfrm>
            <a:off x="6417196" y="962025"/>
            <a:ext cx="1251788" cy="4352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6ADAF5-CC32-D964-232C-9F96FFB49375}"/>
              </a:ext>
            </a:extLst>
          </p:cNvPr>
          <p:cNvSpPr txBox="1"/>
          <p:nvPr/>
        </p:nvSpPr>
        <p:spPr>
          <a:xfrm rot="19013443">
            <a:off x="5746894" y="5480419"/>
            <a:ext cx="1076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+mj-ea"/>
                <a:ea typeface="+mj-ea"/>
              </a:rPr>
              <a:t>(</a:t>
            </a:r>
            <a:r>
              <a:rPr kumimoji="1" lang="ja-JP" altLang="en-US" sz="1600" dirty="0">
                <a:latin typeface="+mj-ea"/>
                <a:ea typeface="+mj-ea"/>
              </a:rPr>
              <a:t>推計</a:t>
            </a:r>
            <a:r>
              <a:rPr kumimoji="1" lang="en-US" altLang="ja-JP" sz="1600" dirty="0">
                <a:latin typeface="+mj-ea"/>
                <a:ea typeface="+mj-ea"/>
              </a:rPr>
              <a:t>)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409E45D-E66C-4468-87D6-C060B4F27B51}"/>
              </a:ext>
            </a:extLst>
          </p:cNvPr>
          <p:cNvSpPr/>
          <p:nvPr/>
        </p:nvSpPr>
        <p:spPr>
          <a:xfrm>
            <a:off x="445032" y="33913"/>
            <a:ext cx="3115873" cy="27699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しゃかいほしょうきゅうふひ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5251278-2C3F-2A01-878D-0958F0C86CDD}"/>
              </a:ext>
            </a:extLst>
          </p:cNvPr>
          <p:cNvSpPr/>
          <p:nvPr/>
        </p:nvSpPr>
        <p:spPr>
          <a:xfrm>
            <a:off x="3496826" y="33913"/>
            <a:ext cx="1245989" cy="276999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12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すいい</a:t>
            </a:r>
            <a:endParaRPr kumimoji="1" lang="ja-JP" altLang="en-US" sz="12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560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3107639"/>
            <a:ext cx="8547100" cy="163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4. </a:t>
            </a:r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「預貯金」と「民間保険」の</a:t>
            </a:r>
          </a:p>
          <a:p>
            <a:pPr algn="ctr">
              <a:lnSpc>
                <a:spcPct val="110000"/>
              </a:lnSpc>
            </a:pPr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　　　　　　　違いって何だろう？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748847" y="644818"/>
            <a:ext cx="2567008" cy="1470309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b="1" dirty="0">
                <a:ln w="12700">
                  <a:noFill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自</a:t>
            </a:r>
            <a:r>
              <a:rPr kumimoji="1" lang="ja-JP" altLang="en-US" sz="6000" b="1" dirty="0">
                <a:ln w="12700">
                  <a:noFill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助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5664325-D23A-4A47-A10F-6A5964F7C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F10BDB5-8845-20D4-83C6-C05ECB160498}"/>
              </a:ext>
            </a:extLst>
          </p:cNvPr>
          <p:cNvSpPr/>
          <p:nvPr/>
        </p:nvSpPr>
        <p:spPr>
          <a:xfrm>
            <a:off x="1147961" y="748585"/>
            <a:ext cx="1768779" cy="307777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</a:t>
            </a:r>
            <a:r>
              <a:rPr kumimoji="1" lang="ja-JP" altLang="en-US" sz="14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じょ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A4C0B0C-BFE0-2AFB-5D7D-3F433A3B4D43}"/>
              </a:ext>
            </a:extLst>
          </p:cNvPr>
          <p:cNvSpPr/>
          <p:nvPr/>
        </p:nvSpPr>
        <p:spPr bwMode="gray">
          <a:xfrm>
            <a:off x="1432016" y="2895075"/>
            <a:ext cx="2969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0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よちょきん</a:t>
            </a:r>
            <a:endParaRPr lang="en-US" altLang="ja-JP" sz="20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409B943-9B66-02C2-0699-7CFC4FC46F58}"/>
              </a:ext>
            </a:extLst>
          </p:cNvPr>
          <p:cNvSpPr/>
          <p:nvPr/>
        </p:nvSpPr>
        <p:spPr bwMode="gray">
          <a:xfrm>
            <a:off x="4578350" y="2894785"/>
            <a:ext cx="2969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0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みんかんほけん</a:t>
            </a:r>
            <a:endParaRPr lang="en-US" altLang="ja-JP" sz="20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E223F64-FE00-4413-A067-6BF512B8F30B}"/>
              </a:ext>
            </a:extLst>
          </p:cNvPr>
          <p:cNvSpPr/>
          <p:nvPr/>
        </p:nvSpPr>
        <p:spPr bwMode="gray">
          <a:xfrm>
            <a:off x="2473649" y="3740358"/>
            <a:ext cx="2969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0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ちが</a:t>
            </a:r>
            <a:endParaRPr lang="en-US" altLang="ja-JP" sz="20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FF75E39-812F-D3AD-B97E-1C53A6284405}"/>
              </a:ext>
            </a:extLst>
          </p:cNvPr>
          <p:cNvSpPr/>
          <p:nvPr/>
        </p:nvSpPr>
        <p:spPr bwMode="gray">
          <a:xfrm>
            <a:off x="4543778" y="3727849"/>
            <a:ext cx="2969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0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なん</a:t>
            </a:r>
            <a:endParaRPr lang="en-US" altLang="ja-JP" sz="20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</p:spTree>
    <p:extLst>
      <p:ext uri="{BB962C8B-B14F-4D97-AF65-F5344CB8AC3E}">
        <p14:creationId xmlns:p14="http://schemas.microsoft.com/office/powerpoint/2010/main" val="2770330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4383E21-B36E-4930-B492-6EAAE962DC75}"/>
              </a:ext>
            </a:extLst>
          </p:cNvPr>
          <p:cNvGrpSpPr/>
          <p:nvPr/>
        </p:nvGrpSpPr>
        <p:grpSpPr>
          <a:xfrm>
            <a:off x="152206" y="3704220"/>
            <a:ext cx="8906340" cy="2816332"/>
            <a:chOff x="152206" y="3704220"/>
            <a:chExt cx="8906340" cy="2816332"/>
          </a:xfrm>
        </p:grpSpPr>
        <p:sp>
          <p:nvSpPr>
            <p:cNvPr id="5" name="角丸四角形 4"/>
            <p:cNvSpPr/>
            <p:nvPr/>
          </p:nvSpPr>
          <p:spPr>
            <a:xfrm>
              <a:off x="152206" y="3704220"/>
              <a:ext cx="8906340" cy="281633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4722407" y="4352258"/>
              <a:ext cx="4152845" cy="198319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2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endParaRPr lang="ja-JP" altLang="en-US" sz="2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endParaRPr lang="ja-JP" altLang="en-US" sz="2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r>
                <a:rPr lang="ja-JP" altLang="en-US" sz="3200" b="1" dirty="0">
                  <a:solidFill>
                    <a:srgbClr val="7030A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生活に困っている人</a:t>
              </a:r>
            </a:p>
            <a:p>
              <a:pPr algn="ctr"/>
              <a:r>
                <a:rPr lang="ja-JP" altLang="en-US" sz="3200" b="1" dirty="0">
                  <a:solidFill>
                    <a:srgbClr val="7030A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などを支援</a:t>
              </a:r>
              <a:endParaRPr lang="en-US" altLang="ja-JP" sz="4800" b="1" u="sng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7" name="角丸四角形 26"/>
            <p:cNvSpPr/>
            <p:nvPr/>
          </p:nvSpPr>
          <p:spPr>
            <a:xfrm>
              <a:off x="5512821" y="3848281"/>
              <a:ext cx="2665989" cy="70451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③公</a:t>
              </a:r>
              <a:r>
                <a:rPr kumimoji="1" lang="ja-JP" altLang="en-US" sz="4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助</a:t>
              </a: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339702" y="4357430"/>
              <a:ext cx="4148576" cy="197802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altLang="ja-JP" sz="2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90000"/>
                </a:lnSpc>
              </a:pPr>
              <a:endParaRPr lang="en-US" altLang="ja-JP" sz="2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90000"/>
                </a:lnSpc>
              </a:pPr>
              <a:r>
                <a:rPr lang="ja-JP" altLang="en-US" sz="3200" b="1" dirty="0">
                  <a:solidFill>
                    <a:srgbClr val="C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　　　　　　　　　　　　健康保険や年金などの「社会保険」</a:t>
              </a:r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1091232" y="3831084"/>
              <a:ext cx="2724659" cy="76479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②共助</a:t>
              </a:r>
              <a:endParaRPr kumimoji="1" lang="ja-JP" altLang="en-US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153885" y="4584200"/>
              <a:ext cx="31506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400" b="1" u="sng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共に備える</a:t>
              </a: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4656211" y="4595878"/>
              <a:ext cx="43061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b="1" u="sng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国などが備えてくれる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4915352-2681-41F7-BCBD-4AE3F78C8461}"/>
              </a:ext>
            </a:extLst>
          </p:cNvPr>
          <p:cNvGrpSpPr/>
          <p:nvPr/>
        </p:nvGrpSpPr>
        <p:grpSpPr>
          <a:xfrm>
            <a:off x="203039" y="842271"/>
            <a:ext cx="8804674" cy="2570254"/>
            <a:chOff x="203039" y="842271"/>
            <a:chExt cx="8804674" cy="2570254"/>
          </a:xfrm>
        </p:grpSpPr>
        <p:sp>
          <p:nvSpPr>
            <p:cNvPr id="6" name="角丸四角形 5"/>
            <p:cNvSpPr/>
            <p:nvPr/>
          </p:nvSpPr>
          <p:spPr>
            <a:xfrm>
              <a:off x="203039" y="842271"/>
              <a:ext cx="8804674" cy="257025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5000"/>
                </a:lnSpc>
              </a:pPr>
              <a:endParaRPr kumimoji="1"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>
                <a:lnSpc>
                  <a:spcPts val="5000"/>
                </a:lnSpc>
              </a:pPr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>
                <a:lnSpc>
                  <a:spcPts val="5000"/>
                </a:lnSpc>
              </a:pPr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4" name="角丸四角形 23"/>
            <p:cNvSpPr/>
            <p:nvPr/>
          </p:nvSpPr>
          <p:spPr>
            <a:xfrm>
              <a:off x="3135417" y="1028757"/>
              <a:ext cx="2705721" cy="70678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800" b="1" dirty="0">
                  <a:ln w="12700">
                    <a:noFill/>
                  </a:ln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①自</a:t>
              </a:r>
              <a:r>
                <a:rPr kumimoji="1" lang="ja-JP" altLang="en-US" sz="4800" b="1" dirty="0">
                  <a:ln w="12700">
                    <a:noFill/>
                  </a:ln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助</a:t>
              </a: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2948686" y="1793612"/>
              <a:ext cx="4026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400" b="1" u="sng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自分で備える</a:t>
              </a:r>
              <a:endParaRPr kumimoji="1" lang="ja-JP" altLang="en-US" sz="2400" dirty="0"/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45032" y="30760"/>
            <a:ext cx="67558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自分の身を守るために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426939" y="3105615"/>
            <a:ext cx="3725008" cy="75616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kumimoji="1" lang="ja-JP" altLang="en-US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424094" y="2599788"/>
            <a:ext cx="2064184" cy="623037"/>
          </a:xfrm>
          <a:prstGeom prst="rect">
            <a:avLst/>
          </a:prstGeom>
          <a:solidFill>
            <a:schemeClr val="tx2">
              <a:lumMod val="7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預貯金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680365" y="2596949"/>
            <a:ext cx="2065978" cy="623037"/>
          </a:xfrm>
          <a:prstGeom prst="rect">
            <a:avLst/>
          </a:prstGeom>
          <a:solidFill>
            <a:schemeClr val="tx2">
              <a:lumMod val="7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民間保険</a:t>
            </a:r>
          </a:p>
        </p:txBody>
      </p:sp>
      <p:sp>
        <p:nvSpPr>
          <p:cNvPr id="4" name="角丸四角形 3"/>
          <p:cNvSpPr/>
          <p:nvPr/>
        </p:nvSpPr>
        <p:spPr>
          <a:xfrm>
            <a:off x="127081" y="751578"/>
            <a:ext cx="8956589" cy="2816333"/>
          </a:xfrm>
          <a:prstGeom prst="roundRect">
            <a:avLst>
              <a:gd name="adj" fmla="val 13308"/>
            </a:avLst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791D602-6C97-4DE6-A515-219D630B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D58193A-739C-6FC7-731A-0B0C5BAF3FCA}"/>
              </a:ext>
            </a:extLst>
          </p:cNvPr>
          <p:cNvSpPr/>
          <p:nvPr/>
        </p:nvSpPr>
        <p:spPr>
          <a:xfrm>
            <a:off x="671380" y="-71551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じぶん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8510CFA-4661-B372-C94B-1CBDEF315C21}"/>
              </a:ext>
            </a:extLst>
          </p:cNvPr>
          <p:cNvSpPr/>
          <p:nvPr/>
        </p:nvSpPr>
        <p:spPr>
          <a:xfrm>
            <a:off x="1782175" y="-71551"/>
            <a:ext cx="353872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み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87FFFAF-93E8-4792-372C-B274BA2FCAAA}"/>
              </a:ext>
            </a:extLst>
          </p:cNvPr>
          <p:cNvSpPr/>
          <p:nvPr/>
        </p:nvSpPr>
        <p:spPr>
          <a:xfrm>
            <a:off x="2447797" y="-71551"/>
            <a:ext cx="538683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まも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85609829-FA43-2499-4C86-927D057E859C}"/>
              </a:ext>
            </a:extLst>
          </p:cNvPr>
          <p:cNvGrpSpPr/>
          <p:nvPr/>
        </p:nvGrpSpPr>
        <p:grpSpPr>
          <a:xfrm>
            <a:off x="143817" y="3704220"/>
            <a:ext cx="8952787" cy="2816332"/>
            <a:chOff x="152206" y="3704220"/>
            <a:chExt cx="8952787" cy="2816332"/>
          </a:xfrm>
        </p:grpSpPr>
        <p:sp>
          <p:nvSpPr>
            <p:cNvPr id="16" name="角丸四角形 4">
              <a:extLst>
                <a:ext uri="{FF2B5EF4-FFF2-40B4-BE49-F238E27FC236}">
                  <a16:creationId xmlns:a16="http://schemas.microsoft.com/office/drawing/2014/main" id="{27F4FF34-4FC3-5602-7C84-719F80ED22DE}"/>
                </a:ext>
              </a:extLst>
            </p:cNvPr>
            <p:cNvSpPr/>
            <p:nvPr/>
          </p:nvSpPr>
          <p:spPr>
            <a:xfrm>
              <a:off x="152206" y="3704220"/>
              <a:ext cx="8906340" cy="281633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/>
              <a:endParaRPr lang="ja-JP" altLang="en-US" sz="3600" b="1" u="sng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7" name="角丸四角形 25">
              <a:extLst>
                <a:ext uri="{FF2B5EF4-FFF2-40B4-BE49-F238E27FC236}">
                  <a16:creationId xmlns:a16="http://schemas.microsoft.com/office/drawing/2014/main" id="{28A13450-8F18-6CEE-3B7A-ADF5546B9EFA}"/>
                </a:ext>
              </a:extLst>
            </p:cNvPr>
            <p:cNvSpPr/>
            <p:nvPr/>
          </p:nvSpPr>
          <p:spPr>
            <a:xfrm>
              <a:off x="4806297" y="4226423"/>
              <a:ext cx="4152845" cy="215980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2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endParaRPr lang="ja-JP" altLang="en-US" sz="2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endParaRPr lang="ja-JP" altLang="en-US" sz="20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110000"/>
                </a:lnSpc>
              </a:pPr>
              <a:r>
                <a:rPr lang="ja-JP" altLang="en-US" sz="3200" b="1" dirty="0">
                  <a:solidFill>
                    <a:srgbClr val="7030A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生活に困っている人</a:t>
              </a:r>
            </a:p>
            <a:p>
              <a:pPr algn="ctr">
                <a:lnSpc>
                  <a:spcPct val="110000"/>
                </a:lnSpc>
              </a:pPr>
              <a:r>
                <a:rPr lang="ja-JP" altLang="en-US" sz="3200" b="1" dirty="0">
                  <a:solidFill>
                    <a:srgbClr val="7030A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などを支援</a:t>
              </a:r>
              <a:endParaRPr lang="en-US" altLang="ja-JP" sz="4800" b="1" u="sng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8" name="角丸四角形 26">
              <a:extLst>
                <a:ext uri="{FF2B5EF4-FFF2-40B4-BE49-F238E27FC236}">
                  <a16:creationId xmlns:a16="http://schemas.microsoft.com/office/drawing/2014/main" id="{8A13DB38-CD96-DE2E-C1E9-6EE0C8C7FB7A}"/>
                </a:ext>
              </a:extLst>
            </p:cNvPr>
            <p:cNvSpPr/>
            <p:nvPr/>
          </p:nvSpPr>
          <p:spPr>
            <a:xfrm>
              <a:off x="5588322" y="3831083"/>
              <a:ext cx="2665989" cy="682017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③公</a:t>
              </a:r>
              <a:r>
                <a:rPr kumimoji="1" lang="ja-JP" altLang="en-US" sz="4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助</a:t>
              </a:r>
            </a:p>
          </p:txBody>
        </p:sp>
        <p:sp>
          <p:nvSpPr>
            <p:cNvPr id="19" name="角丸四角形 28">
              <a:extLst>
                <a:ext uri="{FF2B5EF4-FFF2-40B4-BE49-F238E27FC236}">
                  <a16:creationId xmlns:a16="http://schemas.microsoft.com/office/drawing/2014/main" id="{1238C190-A4FA-32F4-7BDD-6295F2D523D5}"/>
                </a:ext>
              </a:extLst>
            </p:cNvPr>
            <p:cNvSpPr/>
            <p:nvPr/>
          </p:nvSpPr>
          <p:spPr>
            <a:xfrm>
              <a:off x="272590" y="4231595"/>
              <a:ext cx="4148576" cy="21541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altLang="ja-JP" sz="2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90000"/>
                </a:lnSpc>
              </a:pPr>
              <a:endParaRPr lang="en-US" altLang="ja-JP" sz="20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>
                <a:lnSpc>
                  <a:spcPct val="110000"/>
                </a:lnSpc>
              </a:pPr>
              <a:r>
                <a:rPr lang="ja-JP" altLang="en-US" sz="3200" b="1" dirty="0">
                  <a:solidFill>
                    <a:srgbClr val="C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　　　　　　　　　　　　健康保険や年金などの「社会保険」</a:t>
              </a:r>
            </a:p>
          </p:txBody>
        </p:sp>
        <p:sp>
          <p:nvSpPr>
            <p:cNvPr id="20" name="角丸四角形 27">
              <a:extLst>
                <a:ext uri="{FF2B5EF4-FFF2-40B4-BE49-F238E27FC236}">
                  <a16:creationId xmlns:a16="http://schemas.microsoft.com/office/drawing/2014/main" id="{1C809387-D244-EF58-7659-D08AB40B1F17}"/>
                </a:ext>
              </a:extLst>
            </p:cNvPr>
            <p:cNvSpPr/>
            <p:nvPr/>
          </p:nvSpPr>
          <p:spPr>
            <a:xfrm>
              <a:off x="1024120" y="3831084"/>
              <a:ext cx="2724659" cy="721707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②共助</a:t>
              </a:r>
              <a:endParaRPr kumimoji="1" lang="ja-JP" altLang="en-US" sz="4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5D945724-261A-6FD1-A8D9-7C62DB6F6B43}"/>
                </a:ext>
              </a:extLst>
            </p:cNvPr>
            <p:cNvSpPr txBox="1"/>
            <p:nvPr/>
          </p:nvSpPr>
          <p:spPr>
            <a:xfrm>
              <a:off x="1145496" y="4575811"/>
              <a:ext cx="31506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400" b="1" u="sng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共に備える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77EEE13A-2CC5-4B01-ADBB-7A44C32145E1}"/>
                </a:ext>
              </a:extLst>
            </p:cNvPr>
            <p:cNvSpPr txBox="1"/>
            <p:nvPr/>
          </p:nvSpPr>
          <p:spPr>
            <a:xfrm>
              <a:off x="4798824" y="4595878"/>
              <a:ext cx="43061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b="1" u="sng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国などが備えてくれる</a:t>
              </a:r>
            </a:p>
          </p:txBody>
        </p:sp>
      </p:grp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EFACED6-6F60-E283-A6F1-EFCDAA2FF27C}"/>
              </a:ext>
            </a:extLst>
          </p:cNvPr>
          <p:cNvSpPr/>
          <p:nvPr/>
        </p:nvSpPr>
        <p:spPr>
          <a:xfrm>
            <a:off x="4488979" y="744437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じじょ</a:t>
            </a:r>
            <a:endParaRPr lang="en-US" altLang="ja-JP" sz="1100" b="1" dirty="0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200A17-672F-C284-E495-FF6553691785}"/>
              </a:ext>
            </a:extLst>
          </p:cNvPr>
          <p:cNvSpPr/>
          <p:nvPr/>
        </p:nvSpPr>
        <p:spPr>
          <a:xfrm>
            <a:off x="3333741" y="1627626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じぶん</a:t>
            </a:r>
            <a:endParaRPr lang="en-US" altLang="ja-JP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D9953422-91AA-CF68-6A75-9DE87219C14F}"/>
              </a:ext>
            </a:extLst>
          </p:cNvPr>
          <p:cNvSpPr/>
          <p:nvPr/>
        </p:nvSpPr>
        <p:spPr>
          <a:xfrm>
            <a:off x="4735112" y="1627626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そな</a:t>
            </a:r>
            <a:endParaRPr lang="en-US" altLang="ja-JP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8FAF80F3-7405-5333-CED0-0AF24FEE0DA9}"/>
              </a:ext>
            </a:extLst>
          </p:cNvPr>
          <p:cNvSpPr/>
          <p:nvPr/>
        </p:nvSpPr>
        <p:spPr>
          <a:xfrm>
            <a:off x="3117671" y="2316671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よちょきん</a:t>
            </a:r>
            <a:endParaRPr lang="en-US" altLang="ja-JP" sz="11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10E50A4-DB2C-B04A-6899-EB7BEEFA97C7}"/>
              </a:ext>
            </a:extLst>
          </p:cNvPr>
          <p:cNvSpPr/>
          <p:nvPr/>
        </p:nvSpPr>
        <p:spPr>
          <a:xfrm>
            <a:off x="5226286" y="2318409"/>
            <a:ext cx="1508367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みんかんほけん</a:t>
            </a:r>
            <a:endParaRPr lang="en-US" altLang="ja-JP" sz="11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7E76DBE1-F3F6-6C10-DBC2-118498352D91}"/>
              </a:ext>
            </a:extLst>
          </p:cNvPr>
          <p:cNvSpPr/>
          <p:nvPr/>
        </p:nvSpPr>
        <p:spPr>
          <a:xfrm>
            <a:off x="2352893" y="3554678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きょうじょ</a:t>
            </a:r>
            <a:endParaRPr lang="en-US" altLang="ja-JP" sz="1100" b="1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B7DA7CA-4364-D1D6-2123-3555AFBAEDE5}"/>
              </a:ext>
            </a:extLst>
          </p:cNvPr>
          <p:cNvSpPr/>
          <p:nvPr/>
        </p:nvSpPr>
        <p:spPr>
          <a:xfrm>
            <a:off x="6922512" y="3554678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accent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こうじょ</a:t>
            </a:r>
            <a:endParaRPr lang="en-US" altLang="ja-JP" sz="1100" b="1" dirty="0">
              <a:solidFill>
                <a:schemeClr val="accent4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7E8F9467-3FD1-B63F-9B7A-E891B502E31F}"/>
              </a:ext>
            </a:extLst>
          </p:cNvPr>
          <p:cNvSpPr/>
          <p:nvPr/>
        </p:nvSpPr>
        <p:spPr>
          <a:xfrm>
            <a:off x="2306739" y="4439037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そな</a:t>
            </a:r>
            <a:endParaRPr lang="en-US" altLang="ja-JP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51BA06C5-168A-7E55-D291-DB9D6953FB75}"/>
              </a:ext>
            </a:extLst>
          </p:cNvPr>
          <p:cNvSpPr/>
          <p:nvPr/>
        </p:nvSpPr>
        <p:spPr>
          <a:xfrm>
            <a:off x="6653090" y="4416253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そな</a:t>
            </a:r>
            <a:endParaRPr lang="en-US" altLang="ja-JP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AEE26030-93AD-9596-C983-156BD4934660}"/>
              </a:ext>
            </a:extLst>
          </p:cNvPr>
          <p:cNvSpPr/>
          <p:nvPr/>
        </p:nvSpPr>
        <p:spPr>
          <a:xfrm>
            <a:off x="5034493" y="4417805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くに</a:t>
            </a:r>
            <a:endParaRPr lang="en-US" altLang="ja-JP" sz="11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A9E51D4F-5737-B8BF-15ED-9528EF6BFE99}"/>
              </a:ext>
            </a:extLst>
          </p:cNvPr>
          <p:cNvSpPr/>
          <p:nvPr/>
        </p:nvSpPr>
        <p:spPr>
          <a:xfrm>
            <a:off x="876895" y="5134884"/>
            <a:ext cx="1487012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CC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けんこうほけん</a:t>
            </a:r>
            <a:endParaRPr lang="en-US" altLang="ja-JP" sz="1100" b="1" dirty="0">
              <a:solidFill>
                <a:srgbClr val="CC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E032E638-2194-D6F1-8C44-734D426335F2}"/>
              </a:ext>
            </a:extLst>
          </p:cNvPr>
          <p:cNvSpPr/>
          <p:nvPr/>
        </p:nvSpPr>
        <p:spPr>
          <a:xfrm>
            <a:off x="2704060" y="5121263"/>
            <a:ext cx="1487012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CC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ねんきん</a:t>
            </a:r>
            <a:endParaRPr lang="en-US" altLang="ja-JP" sz="1100" b="1" dirty="0">
              <a:solidFill>
                <a:srgbClr val="CC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10C9FEAD-06F0-832B-3202-BF3E2BA2BC81}"/>
              </a:ext>
            </a:extLst>
          </p:cNvPr>
          <p:cNvSpPr/>
          <p:nvPr/>
        </p:nvSpPr>
        <p:spPr>
          <a:xfrm>
            <a:off x="1994008" y="5640598"/>
            <a:ext cx="1487012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CC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しゃかいほけん</a:t>
            </a:r>
            <a:endParaRPr lang="en-US" altLang="ja-JP" sz="1100" b="1" dirty="0">
              <a:solidFill>
                <a:srgbClr val="CC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6724F03B-BCA0-ACC9-76C7-D6AFA4FD2E66}"/>
              </a:ext>
            </a:extLst>
          </p:cNvPr>
          <p:cNvSpPr/>
          <p:nvPr/>
        </p:nvSpPr>
        <p:spPr>
          <a:xfrm>
            <a:off x="5284432" y="5045319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せいかつ</a:t>
            </a:r>
            <a:endParaRPr lang="en-US" altLang="ja-JP" sz="1100" b="1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29824CDC-4604-A91E-4A8F-76F49EED1CD3}"/>
              </a:ext>
            </a:extLst>
          </p:cNvPr>
          <p:cNvSpPr/>
          <p:nvPr/>
        </p:nvSpPr>
        <p:spPr>
          <a:xfrm>
            <a:off x="6377996" y="5045319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こま</a:t>
            </a:r>
            <a:endParaRPr lang="en-US" altLang="ja-JP" sz="1100" b="1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B47A77F8-1717-C661-5CF2-21E30C3FB365}"/>
              </a:ext>
            </a:extLst>
          </p:cNvPr>
          <p:cNvSpPr/>
          <p:nvPr/>
        </p:nvSpPr>
        <p:spPr>
          <a:xfrm>
            <a:off x="8084738" y="5045319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ひと</a:t>
            </a:r>
            <a:endParaRPr lang="en-US" altLang="ja-JP" sz="1100" b="1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9944CA65-E8F2-0470-5204-6D97C5414920}"/>
              </a:ext>
            </a:extLst>
          </p:cNvPr>
          <p:cNvSpPr/>
          <p:nvPr/>
        </p:nvSpPr>
        <p:spPr>
          <a:xfrm>
            <a:off x="7064524" y="5555620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しえん</a:t>
            </a:r>
            <a:endParaRPr lang="en-US" altLang="ja-JP" sz="1100" b="1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3576740" y="5787546"/>
            <a:ext cx="2337912" cy="712716"/>
          </a:xfrm>
          <a:prstGeom prst="rect">
            <a:avLst/>
          </a:prstGeom>
          <a:solidFill>
            <a:schemeClr val="tx2">
              <a:lumMod val="7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社会保障制度</a:t>
            </a: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B6A83B75-3586-BFAC-9491-3A8E6DAA9862}"/>
              </a:ext>
            </a:extLst>
          </p:cNvPr>
          <p:cNvSpPr/>
          <p:nvPr/>
        </p:nvSpPr>
        <p:spPr>
          <a:xfrm>
            <a:off x="4040695" y="5735560"/>
            <a:ext cx="1850843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しゃかいほしょうせいど</a:t>
            </a:r>
            <a:endParaRPr lang="en-US" altLang="ja-JP" sz="11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50958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8450" y="2571930"/>
            <a:ext cx="8547100" cy="163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ja-JP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4-</a:t>
            </a:r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①</a:t>
            </a:r>
            <a:r>
              <a:rPr lang="en-US" altLang="ja-JP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.</a:t>
            </a:r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「預貯金」と「民間保険」</a:t>
            </a:r>
          </a:p>
          <a:p>
            <a:pPr algn="ctr">
              <a:lnSpc>
                <a:spcPct val="110000"/>
              </a:lnSpc>
            </a:pPr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　　　　　　　　　　　　の違いは・・・</a:t>
            </a:r>
            <a:endParaRPr lang="en-US" altLang="ja-JP" sz="48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2C119EE-4B9D-4E6F-ADCC-28751F739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E5884B7-64D6-F47D-3419-6C4F93C256EE}"/>
              </a:ext>
            </a:extLst>
          </p:cNvPr>
          <p:cNvSpPr/>
          <p:nvPr/>
        </p:nvSpPr>
        <p:spPr bwMode="gray">
          <a:xfrm>
            <a:off x="2036023" y="2382254"/>
            <a:ext cx="2969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0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よちょきん</a:t>
            </a:r>
            <a:endParaRPr lang="en-US" altLang="ja-JP" sz="20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2A11539-F8A5-0EF8-102A-7829F4919018}"/>
              </a:ext>
            </a:extLst>
          </p:cNvPr>
          <p:cNvSpPr/>
          <p:nvPr/>
        </p:nvSpPr>
        <p:spPr bwMode="gray">
          <a:xfrm>
            <a:off x="5291414" y="2381964"/>
            <a:ext cx="2969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0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みんかんほけん</a:t>
            </a:r>
            <a:endParaRPr lang="en-US" altLang="ja-JP" sz="20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FADBEEC-4A42-8768-85B0-A642AB14B4C7}"/>
              </a:ext>
            </a:extLst>
          </p:cNvPr>
          <p:cNvSpPr/>
          <p:nvPr/>
        </p:nvSpPr>
        <p:spPr bwMode="gray">
          <a:xfrm>
            <a:off x="4769203" y="3190080"/>
            <a:ext cx="2969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0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ちが</a:t>
            </a:r>
            <a:endParaRPr lang="en-US" altLang="ja-JP" sz="20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</p:spTree>
    <p:extLst>
      <p:ext uri="{BB962C8B-B14F-4D97-AF65-F5344CB8AC3E}">
        <p14:creationId xmlns:p14="http://schemas.microsoft.com/office/powerpoint/2010/main" val="20392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7"/>
    </mc:Choice>
    <mc:Fallback xmlns="">
      <p:transition spd="slow" advTm="1130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6350" y="0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41AC4975-591A-4D96-9ECC-85095054A7A7}" type="slidenum">
              <a:rPr kumimoji="1" lang="ja-JP" altLang="en-US" smtClean="0">
                <a:solidFill>
                  <a:schemeClr val="tx1"/>
                </a:solidFill>
              </a:rPr>
              <a:t>3</a:t>
            </a:fld>
            <a:fld id="{2B254F7F-FD69-46B5-8E54-C75BD5068B3A}" type="slidenum">
              <a:rPr kumimoji="1" lang="ja-JP" altLang="en-US" smtClean="0">
                <a:solidFill>
                  <a:schemeClr val="tx1"/>
                </a:solidFill>
              </a:rPr>
              <a:t>3</a:t>
            </a:fld>
            <a:fld id="{0C3D81EF-3036-4F80-8713-7E539FAF3A7E}" type="slidenum">
              <a:rPr kumimoji="1" lang="ja-JP" altLang="en-US" smtClean="0">
                <a:solidFill>
                  <a:schemeClr val="tx1"/>
                </a:solidFill>
              </a:rPr>
              <a:t>3</a:t>
            </a:fld>
            <a:fld id="{8B2BE4A4-7EA7-41D7-B7F2-F550786779E3}" type="slidenum">
              <a:rPr kumimoji="1" lang="ja-JP" altLang="en-US" smtClean="0">
                <a:solidFill>
                  <a:schemeClr val="tx1"/>
                </a:solidFill>
              </a:rPr>
              <a:t>3</a:t>
            </a:fld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19448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589537"/>
            <a:ext cx="8547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　</a:t>
            </a:r>
            <a:r>
              <a:rPr lang="en-US" altLang="ja-JP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1.</a:t>
            </a:r>
            <a:r>
              <a:rPr lang="ja-JP" altLang="en-US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　少子高齢化</a:t>
            </a:r>
            <a:endParaRPr lang="en-US" altLang="ja-JP" sz="5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  <a:p>
            <a:r>
              <a:rPr lang="ja-JP" altLang="en-US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　　　　　　　について考えよう</a:t>
            </a:r>
            <a:endParaRPr lang="en-US" altLang="ja-JP" sz="5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411B1DC-3DC9-4600-AE29-52ADD26AB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0998813-6DC7-0B3C-4C72-1FC74AF429C6}"/>
              </a:ext>
            </a:extLst>
          </p:cNvPr>
          <p:cNvSpPr/>
          <p:nvPr/>
        </p:nvSpPr>
        <p:spPr bwMode="gray">
          <a:xfrm>
            <a:off x="1908632" y="2389482"/>
            <a:ext cx="32422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0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しょうしこうれいか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E8CC59D-29A5-42AD-FCDB-A760E71EBA65}"/>
              </a:ext>
            </a:extLst>
          </p:cNvPr>
          <p:cNvSpPr/>
          <p:nvPr/>
        </p:nvSpPr>
        <p:spPr bwMode="gray">
          <a:xfrm>
            <a:off x="4578350" y="3225059"/>
            <a:ext cx="32422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0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かんが</a:t>
            </a:r>
          </a:p>
        </p:txBody>
      </p:sp>
    </p:spTree>
    <p:extLst>
      <p:ext uri="{BB962C8B-B14F-4D97-AF65-F5344CB8AC3E}">
        <p14:creationId xmlns:p14="http://schemas.microsoft.com/office/powerpoint/2010/main" val="1392235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預貯金と民間保険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/>
        </p:nvGraphicFramePr>
        <p:xfrm>
          <a:off x="166256" y="1126084"/>
          <a:ext cx="4392000" cy="53574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5200"/>
                        </a:lnSpc>
                      </a:pPr>
                      <a:r>
                        <a:rPr kumimoji="1" lang="ja-JP" altLang="en-US" sz="36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0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表 6"/>
          <p:cNvGraphicFramePr>
            <a:graphicFrameLocks noGrp="1"/>
          </p:cNvGraphicFramePr>
          <p:nvPr/>
        </p:nvGraphicFramePr>
        <p:xfrm>
          <a:off x="4613369" y="1126084"/>
          <a:ext cx="4392000" cy="53574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5200"/>
                        </a:lnSpc>
                      </a:pPr>
                      <a:r>
                        <a:rPr kumimoji="1" lang="ja-JP" altLang="en-US" sz="3600" b="1" i="0" dirty="0">
                          <a:solidFill>
                            <a:srgbClr val="3399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0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764" y="2966349"/>
            <a:ext cx="1416466" cy="1864921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D87005F-84A3-4D29-84E1-C195FF18E3A9}"/>
              </a:ext>
            </a:extLst>
          </p:cNvPr>
          <p:cNvGrpSpPr/>
          <p:nvPr/>
        </p:nvGrpSpPr>
        <p:grpSpPr>
          <a:xfrm>
            <a:off x="1465688" y="2558439"/>
            <a:ext cx="1597813" cy="914705"/>
            <a:chOff x="1465688" y="2558439"/>
            <a:chExt cx="1597813" cy="914705"/>
          </a:xfrm>
        </p:grpSpPr>
        <p:sp>
          <p:nvSpPr>
            <p:cNvPr id="11" name="右矢印 10"/>
            <p:cNvSpPr/>
            <p:nvPr/>
          </p:nvSpPr>
          <p:spPr bwMode="black">
            <a:xfrm rot="1058399">
              <a:off x="1465688" y="2558439"/>
              <a:ext cx="1597813" cy="914705"/>
            </a:xfrm>
            <a:prstGeom prst="rightArrow">
              <a:avLst>
                <a:gd name="adj1" fmla="val 50000"/>
                <a:gd name="adj2" fmla="val 60917"/>
              </a:avLst>
            </a:prstGeom>
            <a:solidFill>
              <a:schemeClr val="accent5"/>
            </a:solidFill>
            <a:ln w="3175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 bwMode="white">
            <a:xfrm rot="1072707">
              <a:off x="1486811" y="2841501"/>
              <a:ext cx="1409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お金を預ける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CA42698-CEB6-4FD1-8B4C-5EEC0BD8235B}"/>
              </a:ext>
            </a:extLst>
          </p:cNvPr>
          <p:cNvGrpSpPr/>
          <p:nvPr/>
        </p:nvGrpSpPr>
        <p:grpSpPr>
          <a:xfrm>
            <a:off x="1428601" y="4493423"/>
            <a:ext cx="1780368" cy="929642"/>
            <a:chOff x="1428601" y="4493423"/>
            <a:chExt cx="1780368" cy="929642"/>
          </a:xfrm>
        </p:grpSpPr>
        <p:sp>
          <p:nvSpPr>
            <p:cNvPr id="13" name="右矢印 12"/>
            <p:cNvSpPr/>
            <p:nvPr/>
          </p:nvSpPr>
          <p:spPr bwMode="gray">
            <a:xfrm rot="9417149">
              <a:off x="1428601" y="4493423"/>
              <a:ext cx="1702313" cy="929642"/>
            </a:xfrm>
            <a:prstGeom prst="rightArrow">
              <a:avLst>
                <a:gd name="adj1" fmla="val 50000"/>
                <a:gd name="adj2" fmla="val 65335"/>
              </a:avLst>
            </a:prstGeom>
            <a:solidFill>
              <a:schemeClr val="accent4">
                <a:lumMod val="75000"/>
              </a:schemeClr>
            </a:solidFill>
            <a:ln w="317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 bwMode="white">
            <a:xfrm rot="20246298">
              <a:off x="1579997" y="4749409"/>
              <a:ext cx="1628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お金を引き出す</a:t>
              </a:r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99" y="4364576"/>
            <a:ext cx="1155920" cy="1147960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B7A5267-F399-47B5-AF71-DA3FBD3B88A0}"/>
              </a:ext>
            </a:extLst>
          </p:cNvPr>
          <p:cNvGrpSpPr/>
          <p:nvPr/>
        </p:nvGrpSpPr>
        <p:grpSpPr>
          <a:xfrm rot="21250923">
            <a:off x="5990055" y="4333260"/>
            <a:ext cx="1910884" cy="904066"/>
            <a:chOff x="6138786" y="4287654"/>
            <a:chExt cx="1910884" cy="767104"/>
          </a:xfrm>
        </p:grpSpPr>
        <p:sp>
          <p:nvSpPr>
            <p:cNvPr id="29" name="右矢印 28"/>
            <p:cNvSpPr/>
            <p:nvPr/>
          </p:nvSpPr>
          <p:spPr bwMode="gray">
            <a:xfrm rot="9998293">
              <a:off x="6138786" y="4287654"/>
              <a:ext cx="1783199" cy="767104"/>
            </a:xfrm>
            <a:prstGeom prst="rightArrow">
              <a:avLst>
                <a:gd name="adj1" fmla="val 51606"/>
                <a:gd name="adj2" fmla="val 73693"/>
              </a:avLst>
            </a:prstGeom>
            <a:solidFill>
              <a:schemeClr val="accent4">
                <a:lumMod val="75000"/>
              </a:schemeClr>
            </a:solidFill>
            <a:ln w="317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 bwMode="white">
            <a:xfrm rot="20804101">
              <a:off x="6340653" y="4396808"/>
              <a:ext cx="1709017" cy="496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</a:t>
              </a:r>
              <a:r>
                <a:rPr kumimoji="1" lang="en-US" altLang="ja-JP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 (</a:t>
              </a:r>
              <a:r>
                <a:rPr kumimoji="1" lang="ja-JP" altLang="en-US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保険金</a:t>
              </a:r>
              <a:r>
                <a:rPr kumimoji="1" lang="en-US" altLang="ja-JP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 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を</a:t>
              </a:r>
              <a:endParaRPr kumimoji="1"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受取る</a:t>
              </a:r>
            </a:p>
          </p:txBody>
        </p:sp>
      </p:grpSp>
      <p:pic>
        <p:nvPicPr>
          <p:cNvPr id="36" name="図 3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345" y="3064346"/>
            <a:ext cx="1290024" cy="1700486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8C5B53C5-F932-43AA-B06B-04FDE4C055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75" y="1822293"/>
            <a:ext cx="1254450" cy="1644395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F03410FD-006D-47DE-AA66-46CE7A25C5A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515" y="5220760"/>
            <a:ext cx="1129112" cy="1121338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64FA26A2-32B7-44A6-860C-86AEF571F5B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617" y="4361684"/>
            <a:ext cx="1053377" cy="977867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17EFADF5-B37C-43B1-8002-D44AD07E249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876" y="4956878"/>
            <a:ext cx="1421465" cy="985800"/>
          </a:xfrm>
          <a:prstGeom prst="rect">
            <a:avLst/>
          </a:prstGeom>
        </p:spPr>
      </p:pic>
      <p:pic>
        <p:nvPicPr>
          <p:cNvPr id="31" name="図 30" descr="おもちゃ, 人形, 写真, 異なる が含まれている画像&#10;&#10;自動的に生成された説明">
            <a:extLst>
              <a:ext uri="{FF2B5EF4-FFF2-40B4-BE49-F238E27FC236}">
                <a16:creationId xmlns:a16="http://schemas.microsoft.com/office/drawing/2014/main" id="{249EBBCF-A1D3-454F-B37F-2E38DF5970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2679" y="1929288"/>
            <a:ext cx="1661881" cy="1416461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0E6FE43-E5C6-4272-8715-89914B21C67C}"/>
              </a:ext>
            </a:extLst>
          </p:cNvPr>
          <p:cNvGrpSpPr/>
          <p:nvPr/>
        </p:nvGrpSpPr>
        <p:grpSpPr>
          <a:xfrm>
            <a:off x="6162685" y="2860509"/>
            <a:ext cx="1673736" cy="823030"/>
            <a:chOff x="6222848" y="3002696"/>
            <a:chExt cx="1673736" cy="823030"/>
          </a:xfrm>
        </p:grpSpPr>
        <p:sp>
          <p:nvSpPr>
            <p:cNvPr id="27" name="右矢印 26"/>
            <p:cNvSpPr/>
            <p:nvPr/>
          </p:nvSpPr>
          <p:spPr bwMode="black">
            <a:xfrm rot="1218939">
              <a:off x="6348977" y="3002696"/>
              <a:ext cx="1547607" cy="823030"/>
            </a:xfrm>
            <a:prstGeom prst="rightArrow">
              <a:avLst>
                <a:gd name="adj1" fmla="val 59133"/>
                <a:gd name="adj2" fmla="val 51299"/>
              </a:avLst>
            </a:prstGeom>
            <a:solidFill>
              <a:schemeClr val="accent5"/>
            </a:solidFill>
            <a:ln w="3175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 bwMode="white">
            <a:xfrm rot="1224957">
              <a:off x="6222848" y="3131726"/>
              <a:ext cx="16672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</a:t>
              </a:r>
              <a:r>
                <a:rPr kumimoji="1" lang="en-US" altLang="ja-JP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 (</a:t>
              </a:r>
              <a:r>
                <a:rPr kumimoji="1" lang="ja-JP" altLang="en-US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保険料</a:t>
              </a:r>
              <a:r>
                <a:rPr lang="en-US" altLang="ja-JP" sz="105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 </a:t>
              </a:r>
              <a:r>
                <a:rPr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を</a:t>
              </a:r>
              <a:endParaRPr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支払う</a:t>
              </a: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74D2F650-1CBA-4897-95B7-A14BC14B5A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628" y="3780667"/>
            <a:ext cx="1254450" cy="1014150"/>
          </a:xfrm>
          <a:prstGeom prst="rect">
            <a:avLst/>
          </a:prstGeom>
        </p:spPr>
      </p:pic>
      <p:pic>
        <p:nvPicPr>
          <p:cNvPr id="14" name="図 13" descr="ブラック, 時計, 立つ が含まれている画像&#10;&#10;自動的に生成された説明">
            <a:extLst>
              <a:ext uri="{FF2B5EF4-FFF2-40B4-BE49-F238E27FC236}">
                <a16:creationId xmlns:a16="http://schemas.microsoft.com/office/drawing/2014/main" id="{B7E37A86-BB1E-4FB4-B3EF-FA171A8409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451" y="5304317"/>
            <a:ext cx="1119742" cy="805469"/>
          </a:xfrm>
          <a:prstGeom prst="rect">
            <a:avLst/>
          </a:prstGeom>
        </p:spPr>
      </p:pic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553B-32E2-D644-9CD0-56FDA882EB90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506441B-636E-BCE6-6D4D-F6AC1C73C566}"/>
              </a:ext>
            </a:extLst>
          </p:cNvPr>
          <p:cNvSpPr/>
          <p:nvPr/>
        </p:nvSpPr>
        <p:spPr>
          <a:xfrm rot="1026319">
            <a:off x="2020482" y="2692115"/>
            <a:ext cx="72164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あず</a:t>
            </a:r>
            <a:endParaRPr lang="en-US" altLang="ja-JP" sz="1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A8B1698-42A7-5CFE-1759-290E3D1C06BC}"/>
              </a:ext>
            </a:extLst>
          </p:cNvPr>
          <p:cNvSpPr/>
          <p:nvPr/>
        </p:nvSpPr>
        <p:spPr>
          <a:xfrm rot="20221235">
            <a:off x="2097377" y="4573652"/>
            <a:ext cx="4200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</a:t>
            </a:r>
            <a:endParaRPr lang="en-US" altLang="ja-JP" sz="1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367F817-9FA1-EAAB-B73A-791325B176D1}"/>
              </a:ext>
            </a:extLst>
          </p:cNvPr>
          <p:cNvSpPr/>
          <p:nvPr/>
        </p:nvSpPr>
        <p:spPr>
          <a:xfrm rot="20182880">
            <a:off x="2468852" y="4421252"/>
            <a:ext cx="42006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だ</a:t>
            </a:r>
            <a:endParaRPr lang="en-US" altLang="ja-JP" sz="1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685D643-0DE2-B11C-E8F2-52CAE71B21E6}"/>
              </a:ext>
            </a:extLst>
          </p:cNvPr>
          <p:cNvSpPr/>
          <p:nvPr/>
        </p:nvSpPr>
        <p:spPr>
          <a:xfrm rot="20243044">
            <a:off x="1675186" y="4739845"/>
            <a:ext cx="4938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lang="en-US" altLang="ja-JP" sz="1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9BD7EE7-8332-9A6E-7EB2-564CC6393820}"/>
              </a:ext>
            </a:extLst>
          </p:cNvPr>
          <p:cNvSpPr/>
          <p:nvPr/>
        </p:nvSpPr>
        <p:spPr>
          <a:xfrm>
            <a:off x="570477" y="-47648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F32FA6E-5643-F64B-2B62-FA2DCFBC8269}"/>
              </a:ext>
            </a:extLst>
          </p:cNvPr>
          <p:cNvSpPr/>
          <p:nvPr/>
        </p:nvSpPr>
        <p:spPr>
          <a:xfrm>
            <a:off x="2094477" y="-46646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 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C8FC43C-90AA-A9AF-95D1-AA808EB4024F}"/>
              </a:ext>
            </a:extLst>
          </p:cNvPr>
          <p:cNvSpPr/>
          <p:nvPr/>
        </p:nvSpPr>
        <p:spPr>
          <a:xfrm>
            <a:off x="1720950" y="1029570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rgbClr val="002060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DF1E411-180F-E5A8-386B-506EF6BF0866}"/>
              </a:ext>
            </a:extLst>
          </p:cNvPr>
          <p:cNvSpPr/>
          <p:nvPr/>
        </p:nvSpPr>
        <p:spPr>
          <a:xfrm>
            <a:off x="5988150" y="1030572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29805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 ほけん</a:t>
            </a:r>
            <a:endParaRPr kumimoji="1" lang="ja-JP" altLang="en-US" sz="1400" dirty="0">
              <a:solidFill>
                <a:srgbClr val="298054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A111FF5-AEE9-2BEF-E413-516300DB44E3}"/>
              </a:ext>
            </a:extLst>
          </p:cNvPr>
          <p:cNvSpPr/>
          <p:nvPr/>
        </p:nvSpPr>
        <p:spPr>
          <a:xfrm rot="1047104">
            <a:off x="1714589" y="2554629"/>
            <a:ext cx="4938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lang="en-US" altLang="ja-JP" sz="1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5101C066-BCF5-7E81-7939-E6F34006CE8A}"/>
              </a:ext>
            </a:extLst>
          </p:cNvPr>
          <p:cNvSpPr/>
          <p:nvPr/>
        </p:nvSpPr>
        <p:spPr>
          <a:xfrm rot="1212742">
            <a:off x="6765970" y="2927641"/>
            <a:ext cx="88303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ほけんりょう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62ADB1CA-68BB-D0B0-B100-DBE54C935469}"/>
              </a:ext>
            </a:extLst>
          </p:cNvPr>
          <p:cNvSpPr/>
          <p:nvPr/>
        </p:nvSpPr>
        <p:spPr>
          <a:xfrm rot="20419839">
            <a:off x="6630992" y="4336834"/>
            <a:ext cx="88303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ほけんきん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5ECA3B03-0E34-FBD7-EC49-A70F5287EC6D}"/>
              </a:ext>
            </a:extLst>
          </p:cNvPr>
          <p:cNvSpPr/>
          <p:nvPr/>
        </p:nvSpPr>
        <p:spPr>
          <a:xfrm rot="1280445">
            <a:off x="6210469" y="3361342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しはら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C21FABE-42F5-6E49-B747-AF535B6F85EC}"/>
              </a:ext>
            </a:extLst>
          </p:cNvPr>
          <p:cNvSpPr/>
          <p:nvPr/>
        </p:nvSpPr>
        <p:spPr>
          <a:xfrm rot="20476829">
            <a:off x="6473704" y="488887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うけと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4157CC6C-EE66-1641-6F22-8C2BCD7E82AF}"/>
              </a:ext>
            </a:extLst>
          </p:cNvPr>
          <p:cNvSpPr/>
          <p:nvPr/>
        </p:nvSpPr>
        <p:spPr>
          <a:xfrm rot="1212742">
            <a:off x="6352552" y="2752074"/>
            <a:ext cx="88303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</a:t>
            </a:r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4DC57E96-46DD-4F79-01C0-C9E14F9DC8AB}"/>
              </a:ext>
            </a:extLst>
          </p:cNvPr>
          <p:cNvSpPr/>
          <p:nvPr/>
        </p:nvSpPr>
        <p:spPr>
          <a:xfrm>
            <a:off x="2659973" y="2865068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ぎんこう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5C95173F-604C-BC5E-2DDD-0B23E177F3F0}"/>
              </a:ext>
            </a:extLst>
          </p:cNvPr>
          <p:cNvSpPr/>
          <p:nvPr/>
        </p:nvSpPr>
        <p:spPr>
          <a:xfrm>
            <a:off x="7220094" y="2858097"/>
            <a:ext cx="240284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9"/>
    </mc:Choice>
    <mc:Fallback xmlns="">
      <p:transition spd="slow" advTm="8259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/>
        </p:nvGraphicFramePr>
        <p:xfrm>
          <a:off x="265989" y="786703"/>
          <a:ext cx="4286974" cy="56250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6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331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1464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0261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4637925" y="786702"/>
          <a:ext cx="4430730" cy="56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0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119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rgbClr val="00B05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4364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9477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302012" y="4624351"/>
          <a:ext cx="985833" cy="404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5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45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特　　徴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テキスト ボックス 18"/>
          <p:cNvSpPr txBox="1"/>
          <p:nvPr/>
        </p:nvSpPr>
        <p:spPr>
          <a:xfrm>
            <a:off x="244304" y="4196651"/>
            <a:ext cx="4461478" cy="387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貯蓄額は毎年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100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万円（総額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1,000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万円）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96332" y="4187173"/>
            <a:ext cx="4272323" cy="387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保険料は毎年約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3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万円（総額約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30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2275761-9FE9-43BF-BB18-A5A0C0DDD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87" y="2079540"/>
            <a:ext cx="4201134" cy="198763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77D9232-1EB3-4E06-A875-C2E9BEE913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821" y="2078553"/>
            <a:ext cx="4086242" cy="1967904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75345" y="1604617"/>
            <a:ext cx="4610318" cy="2916762"/>
            <a:chOff x="13395" y="1637522"/>
            <a:chExt cx="4610318" cy="2916762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F997734-76CF-4AD2-A3E2-26E9596AF190}"/>
                </a:ext>
              </a:extLst>
            </p:cNvPr>
            <p:cNvSpPr txBox="1"/>
            <p:nvPr/>
          </p:nvSpPr>
          <p:spPr>
            <a:xfrm>
              <a:off x="164745" y="4069539"/>
              <a:ext cx="650810" cy="48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30</a:t>
              </a:r>
              <a:r>
                <a:rPr kumimoji="1"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歳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4BEE68A-9988-42B9-BF2A-D5BA0AA9429A}"/>
                </a:ext>
              </a:extLst>
            </p:cNvPr>
            <p:cNvSpPr txBox="1"/>
            <p:nvPr/>
          </p:nvSpPr>
          <p:spPr>
            <a:xfrm>
              <a:off x="3972903" y="4067402"/>
              <a:ext cx="650810" cy="48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40</a:t>
              </a:r>
              <a:r>
                <a:rPr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歳</a:t>
              </a:r>
              <a:endParaRPr kumimoji="1"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6F6F963-7D7A-4929-9572-BECC0283934F}"/>
                </a:ext>
              </a:extLst>
            </p:cNvPr>
            <p:cNvSpPr txBox="1"/>
            <p:nvPr/>
          </p:nvSpPr>
          <p:spPr>
            <a:xfrm>
              <a:off x="13395" y="1637522"/>
              <a:ext cx="453335" cy="93919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目標額</a:t>
              </a:r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1BDA1492-731B-4115-930C-0DD10AB5D1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462" y="2109509"/>
            <a:ext cx="653716" cy="1933101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BEE3A99-671C-4578-8261-FA7414DA7661}"/>
              </a:ext>
            </a:extLst>
          </p:cNvPr>
          <p:cNvSpPr txBox="1"/>
          <p:nvPr/>
        </p:nvSpPr>
        <p:spPr>
          <a:xfrm>
            <a:off x="4678163" y="4035441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kumimoji="1"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9E28851-1FB0-4756-8BB3-B53DDFF6C895}"/>
              </a:ext>
            </a:extLst>
          </p:cNvPr>
          <p:cNvSpPr txBox="1"/>
          <p:nvPr/>
        </p:nvSpPr>
        <p:spPr>
          <a:xfrm>
            <a:off x="8439064" y="4031484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r>
              <a:rPr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</a:t>
            </a:r>
            <a:endParaRPr kumimoji="1" lang="ja-JP" altLang="en-US" sz="1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57C58435-9A21-48C0-A43E-326D26DFC7F3}"/>
              </a:ext>
            </a:extLst>
          </p:cNvPr>
          <p:cNvCxnSpPr/>
          <p:nvPr/>
        </p:nvCxnSpPr>
        <p:spPr>
          <a:xfrm>
            <a:off x="4067625" y="2079540"/>
            <a:ext cx="1008000" cy="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518657E6-B697-41C5-ADFB-A856E9DD4189}"/>
              </a:ext>
            </a:extLst>
          </p:cNvPr>
          <p:cNvCxnSpPr/>
          <p:nvPr/>
        </p:nvCxnSpPr>
        <p:spPr>
          <a:xfrm>
            <a:off x="3988960" y="4046457"/>
            <a:ext cx="1008000" cy="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預貯金と民間保険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</a:t>
            </a:r>
          </a:p>
        </p:txBody>
      </p:sp>
      <p:graphicFrame>
        <p:nvGraphicFramePr>
          <p:cNvPr id="36" name="表 35"/>
          <p:cNvGraphicFramePr>
            <a:graphicFrameLocks noGrp="1"/>
          </p:cNvGraphicFramePr>
          <p:nvPr/>
        </p:nvGraphicFramePr>
        <p:xfrm>
          <a:off x="4671276" y="4621572"/>
          <a:ext cx="985833" cy="454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5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0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特　　徴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" name="テキスト ボックス 36"/>
          <p:cNvSpPr txBox="1"/>
          <p:nvPr/>
        </p:nvSpPr>
        <p:spPr>
          <a:xfrm>
            <a:off x="292144" y="6411742"/>
            <a:ext cx="83899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注 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①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預貯金は利子や税金などを考慮しない金額。 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②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保険料は男性（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30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歳）契約で、保険期間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10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年、保険金額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1,000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万円の定期保険の例。実際の保険料は、保険種類や契約内容、生命保険会社によって異なる場合があります。</a:t>
            </a:r>
            <a:endParaRPr lang="en-US" altLang="ja-JP" sz="1050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3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553B-32E2-D644-9CD0-56FDA882EB90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520F35A-5C64-A0EB-FEE2-9CE3035DF72D}"/>
              </a:ext>
            </a:extLst>
          </p:cNvPr>
          <p:cNvSpPr/>
          <p:nvPr/>
        </p:nvSpPr>
        <p:spPr>
          <a:xfrm>
            <a:off x="570477" y="-47648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82ED3D6-CB45-3656-C526-74C0841E1192}"/>
              </a:ext>
            </a:extLst>
          </p:cNvPr>
          <p:cNvSpPr/>
          <p:nvPr/>
        </p:nvSpPr>
        <p:spPr>
          <a:xfrm>
            <a:off x="2094477" y="-46646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 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235B7C8-453C-3F47-9B62-8E0ADA3AC0A0}"/>
              </a:ext>
            </a:extLst>
          </p:cNvPr>
          <p:cNvSpPr/>
          <p:nvPr/>
        </p:nvSpPr>
        <p:spPr>
          <a:xfrm>
            <a:off x="1797150" y="705720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rgbClr val="00206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3FB2AE-D9F2-4C68-926C-564970A4CA8A}"/>
              </a:ext>
            </a:extLst>
          </p:cNvPr>
          <p:cNvSpPr/>
          <p:nvPr/>
        </p:nvSpPr>
        <p:spPr>
          <a:xfrm>
            <a:off x="6064350" y="706722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29805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みんかんほけん</a:t>
            </a:r>
            <a:endParaRPr kumimoji="1" lang="ja-JP" altLang="en-US" sz="1400" dirty="0">
              <a:solidFill>
                <a:srgbClr val="298054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152B9EC-1B23-9A2C-6BEA-1848EA1B64DD}"/>
              </a:ext>
            </a:extLst>
          </p:cNvPr>
          <p:cNvSpPr/>
          <p:nvPr/>
        </p:nvSpPr>
        <p:spPr>
          <a:xfrm>
            <a:off x="2943650" y="3131309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ょ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9280DC7-FEA0-16D0-A743-FFA93231A723}"/>
              </a:ext>
            </a:extLst>
          </p:cNvPr>
          <p:cNvSpPr/>
          <p:nvPr/>
        </p:nvSpPr>
        <p:spPr>
          <a:xfrm>
            <a:off x="6362400" y="2884159"/>
            <a:ext cx="12960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ょ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CC6ABA2-6E64-CDB8-6AAF-DB1BDB718D92}"/>
              </a:ext>
            </a:extLst>
          </p:cNvPr>
          <p:cNvSpPr/>
          <p:nvPr/>
        </p:nvSpPr>
        <p:spPr>
          <a:xfrm>
            <a:off x="303522" y="404780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ちょちくがく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100C729-FD04-7468-8ED9-55547968DDCB}"/>
              </a:ext>
            </a:extLst>
          </p:cNvPr>
          <p:cNvSpPr/>
          <p:nvPr/>
        </p:nvSpPr>
        <p:spPr>
          <a:xfrm>
            <a:off x="918753" y="4047273"/>
            <a:ext cx="110054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まいとし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51D3537-CDF6-55FB-14AF-CB5AC54E654D}"/>
              </a:ext>
            </a:extLst>
          </p:cNvPr>
          <p:cNvSpPr/>
          <p:nvPr/>
        </p:nvSpPr>
        <p:spPr>
          <a:xfrm>
            <a:off x="2456782" y="4047899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そうがく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8EE6B74-24FC-FFAA-1FD6-ECA842253C3A}"/>
              </a:ext>
            </a:extLst>
          </p:cNvPr>
          <p:cNvSpPr/>
          <p:nvPr/>
        </p:nvSpPr>
        <p:spPr>
          <a:xfrm>
            <a:off x="4761222" y="404780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ほけんりょう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13F4A97-C8FF-7D1E-7809-4837996192F3}"/>
              </a:ext>
            </a:extLst>
          </p:cNvPr>
          <p:cNvSpPr/>
          <p:nvPr/>
        </p:nvSpPr>
        <p:spPr>
          <a:xfrm>
            <a:off x="5424078" y="4047273"/>
            <a:ext cx="110054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まいとし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E4F255C7-7EF5-72C9-DE5A-89D953803C86}"/>
              </a:ext>
            </a:extLst>
          </p:cNvPr>
          <p:cNvSpPr/>
          <p:nvPr/>
        </p:nvSpPr>
        <p:spPr>
          <a:xfrm>
            <a:off x="6962107" y="4047899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そうがく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3483F980-0724-D133-363D-00919E8BBEDE}"/>
              </a:ext>
            </a:extLst>
          </p:cNvPr>
          <p:cNvGrpSpPr/>
          <p:nvPr/>
        </p:nvGrpSpPr>
        <p:grpSpPr>
          <a:xfrm>
            <a:off x="467699" y="4835930"/>
            <a:ext cx="3993648" cy="1599946"/>
            <a:chOff x="467699" y="4835930"/>
            <a:chExt cx="3993648" cy="1599946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467699" y="4949122"/>
              <a:ext cx="3993648" cy="148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40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さまざまな</a:t>
              </a:r>
              <a:r>
                <a:rPr lang="ja-JP" altLang="en-US" sz="40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目的</a:t>
              </a:r>
              <a:r>
                <a:rPr lang="ja-JP" altLang="en-US" sz="40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の</a:t>
              </a:r>
            </a:p>
            <a:p>
              <a:pPr algn="ctr">
                <a:lnSpc>
                  <a:spcPct val="120000"/>
                </a:lnSpc>
              </a:pPr>
              <a:r>
                <a:rPr lang="ja-JP" altLang="en-US" sz="40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ために貯める</a:t>
              </a: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FF331DAA-6057-80A0-7263-6E2CA6EF177B}"/>
                </a:ext>
              </a:extLst>
            </p:cNvPr>
            <p:cNvSpPr/>
            <p:nvPr/>
          </p:nvSpPr>
          <p:spPr>
            <a:xfrm>
              <a:off x="2643432" y="4835930"/>
              <a:ext cx="1221088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もくてき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DEDD4E61-C820-2D0F-54DF-D7A83786AEF3}"/>
                </a:ext>
              </a:extLst>
            </p:cNvPr>
            <p:cNvSpPr/>
            <p:nvPr/>
          </p:nvSpPr>
          <p:spPr>
            <a:xfrm>
              <a:off x="2324099" y="5569604"/>
              <a:ext cx="697213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た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41C5CE12-4D07-09E9-7409-15744834E69C}"/>
              </a:ext>
            </a:extLst>
          </p:cNvPr>
          <p:cNvGrpSpPr/>
          <p:nvPr/>
        </p:nvGrpSpPr>
        <p:grpSpPr>
          <a:xfrm>
            <a:off x="5442694" y="4837989"/>
            <a:ext cx="2724949" cy="1698588"/>
            <a:chOff x="5442694" y="4837989"/>
            <a:chExt cx="2724949" cy="1698588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5459850" y="4966917"/>
              <a:ext cx="270779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ja-JP" altLang="en-US" sz="40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特定</a:t>
              </a:r>
              <a:r>
                <a:rPr lang="ja-JP" altLang="en-US" sz="40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の損失</a:t>
              </a:r>
            </a:p>
            <a:p>
              <a:pPr algn="ctr">
                <a:lnSpc>
                  <a:spcPct val="120000"/>
                </a:lnSpc>
              </a:pPr>
              <a:r>
                <a:rPr lang="ja-JP" altLang="en-US" sz="4000" b="1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に備える</a:t>
              </a: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EC280F8A-829F-501E-EF44-35F28C0C670E}"/>
                </a:ext>
              </a:extLst>
            </p:cNvPr>
            <p:cNvSpPr/>
            <p:nvPr/>
          </p:nvSpPr>
          <p:spPr>
            <a:xfrm>
              <a:off x="6910632" y="4837989"/>
              <a:ext cx="1221088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そんしつ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A2545EB5-37C2-405C-8206-02B74F50FFA8}"/>
                </a:ext>
              </a:extLst>
            </p:cNvPr>
            <p:cNvSpPr/>
            <p:nvPr/>
          </p:nvSpPr>
          <p:spPr>
            <a:xfrm>
              <a:off x="6257452" y="5571427"/>
              <a:ext cx="697213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そな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F57B4E86-CB29-105D-BE6F-FDE4189943E0}"/>
                </a:ext>
              </a:extLst>
            </p:cNvPr>
            <p:cNvSpPr/>
            <p:nvPr/>
          </p:nvSpPr>
          <p:spPr>
            <a:xfrm>
              <a:off x="5442694" y="4838155"/>
              <a:ext cx="1221088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とくてい</a:t>
              </a:r>
              <a:endParaRPr kumimoji="1" lang="ja-JP" alt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9BA82574-2A05-66FC-C737-98BBCDABB3EF}"/>
              </a:ext>
            </a:extLst>
          </p:cNvPr>
          <p:cNvSpPr/>
          <p:nvPr/>
        </p:nvSpPr>
        <p:spPr>
          <a:xfrm>
            <a:off x="189331" y="4512960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とくちょう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B4108220-9A12-AA2F-D7D0-1D538A730159}"/>
              </a:ext>
            </a:extLst>
          </p:cNvPr>
          <p:cNvSpPr/>
          <p:nvPr/>
        </p:nvSpPr>
        <p:spPr>
          <a:xfrm>
            <a:off x="4570095" y="4512960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とくちょう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4FB6192-B087-1573-1D58-E05B89D5228A}"/>
              </a:ext>
            </a:extLst>
          </p:cNvPr>
          <p:cNvSpPr txBox="1"/>
          <p:nvPr/>
        </p:nvSpPr>
        <p:spPr>
          <a:xfrm>
            <a:off x="230937" y="2107971"/>
            <a:ext cx="307777" cy="7832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もくひょうがく</a:t>
            </a: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072911DE-F7A3-8AF7-B91A-E41FDAE7BDC4}"/>
              </a:ext>
            </a:extLst>
          </p:cNvPr>
          <p:cNvSpPr/>
          <p:nvPr/>
        </p:nvSpPr>
        <p:spPr>
          <a:xfrm>
            <a:off x="6104" y="3817087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DF10F5D0-99E3-5128-454F-849EB7DFBA8D}"/>
              </a:ext>
            </a:extLst>
          </p:cNvPr>
          <p:cNvSpPr/>
          <p:nvPr/>
        </p:nvSpPr>
        <p:spPr>
          <a:xfrm>
            <a:off x="3772708" y="3800427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F648CDB6-A050-25C2-359F-FBDDB344AAF3}"/>
              </a:ext>
            </a:extLst>
          </p:cNvPr>
          <p:cNvSpPr/>
          <p:nvPr/>
        </p:nvSpPr>
        <p:spPr>
          <a:xfrm>
            <a:off x="4455851" y="3792288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FA26E03D-74F0-EDA7-814F-2B387CF6BCE5}"/>
              </a:ext>
            </a:extLst>
          </p:cNvPr>
          <p:cNvSpPr/>
          <p:nvPr/>
        </p:nvSpPr>
        <p:spPr>
          <a:xfrm>
            <a:off x="8178330" y="3804506"/>
            <a:ext cx="1109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130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7"/>
    </mc:Choice>
    <mc:Fallback xmlns="">
      <p:transition spd="slow" advTm="108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/>
        </p:nvGraphicFramePr>
        <p:xfrm>
          <a:off x="1352806" y="763574"/>
          <a:ext cx="3682827" cy="57976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2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650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6285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endParaRPr kumimoji="1" lang="ja-JP" altLang="en-US" sz="1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4859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spc="-4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5121658" y="777044"/>
          <a:ext cx="3986846" cy="57843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6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023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rgbClr val="00B05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2105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1979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spc="-12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100083" y="1676400"/>
          <a:ext cx="1228724" cy="48940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8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3760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メリット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642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デメリット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352675" y="1930536"/>
            <a:ext cx="3636000" cy="2327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貯めたお金は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自由</a:t>
            </a: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に　　</a:t>
            </a:r>
            <a:endParaRPr lang="en-US" altLang="ja-JP" sz="28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>
              <a:lnSpc>
                <a:spcPts val="4500"/>
              </a:lnSpc>
            </a:pP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使うことができる。</a:t>
            </a:r>
            <a:endParaRPr lang="en-US" altLang="ja-JP" sz="28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>
              <a:lnSpc>
                <a:spcPts val="4500"/>
              </a:lnSpc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800" spc="-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途中での引き出しや</a:t>
            </a:r>
            <a:endParaRPr lang="en-US" altLang="ja-JP" sz="2800" spc="-5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>
              <a:lnSpc>
                <a:spcPts val="4500"/>
              </a:lnSpc>
            </a:pPr>
            <a:r>
              <a:rPr lang="ja-JP" altLang="en-US" sz="2800" spc="-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貯めるペースが</a:t>
            </a:r>
            <a:r>
              <a:rPr lang="ja-JP" altLang="en-US" sz="2800" spc="-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自由</a:t>
            </a:r>
            <a:r>
              <a:rPr lang="ja-JP" altLang="en-US" sz="2800" spc="-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。</a:t>
            </a:r>
            <a:endParaRPr lang="en-US" altLang="ja-JP" sz="2800" spc="-5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61143" y="4423238"/>
            <a:ext cx="3636000" cy="208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●途中で病気やケガ等、リスクが発生した場合に、</a:t>
            </a:r>
            <a:r>
              <a:rPr lang="ja-JP" altLang="en-US" sz="2800" b="1" spc="-4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必要な</a:t>
            </a:r>
            <a:r>
              <a:rPr lang="ja-JP" altLang="en-US" sz="2800" spc="-4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金額が貯まっているとは限らない。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86162" y="1756469"/>
            <a:ext cx="3996000" cy="2478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ja-JP" altLang="en-US" sz="20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途中いつでも、病気や</a:t>
            </a:r>
            <a:endParaRPr lang="en-US" altLang="ja-JP" sz="28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>
              <a:lnSpc>
                <a:spcPts val="3800"/>
              </a:lnSpc>
            </a:pP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ケガ等のリスクが発生した場合に、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あらかじめ</a:t>
            </a: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決められた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金額</a:t>
            </a: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を受け取ることができる。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29677" y="4418752"/>
            <a:ext cx="3996000" cy="2039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●決められた金額を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保険料として支払う</a:t>
            </a:r>
            <a:r>
              <a:rPr lang="ja-JP" altLang="en-US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必要がある。</a:t>
            </a:r>
            <a:r>
              <a:rPr lang="en-US" altLang="ja-JP" sz="28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(</a:t>
            </a:r>
            <a:r>
              <a:rPr lang="ja-JP" altLang="en-US" sz="2800" spc="-12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保険の種類によっては</a:t>
            </a:r>
            <a:endParaRPr lang="en-US" altLang="ja-JP" sz="2800" spc="-12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>
              <a:lnSpc>
                <a:spcPts val="3500"/>
              </a:lnSpc>
            </a:pPr>
            <a:r>
              <a:rPr lang="ja-JP" altLang="en-US" sz="2800" spc="-12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一部戻ってくる場合がある）</a:t>
            </a:r>
          </a:p>
        </p:txBody>
      </p:sp>
      <p:sp>
        <p:nvSpPr>
          <p:cNvPr id="32" name="正方形/長方形 31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「預貯金」と「民間保険」の違い③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3A698F6-31A0-44C5-92C4-DE60B706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65C68AE-4E34-3A34-0F0A-A97363117C92}"/>
              </a:ext>
            </a:extLst>
          </p:cNvPr>
          <p:cNvSpPr/>
          <p:nvPr/>
        </p:nvSpPr>
        <p:spPr>
          <a:xfrm>
            <a:off x="570477" y="-47648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DE68AAD-E9C7-8D91-4A2A-4E65DE5A05A8}"/>
              </a:ext>
            </a:extLst>
          </p:cNvPr>
          <p:cNvSpPr/>
          <p:nvPr/>
        </p:nvSpPr>
        <p:spPr>
          <a:xfrm>
            <a:off x="2681706" y="-81576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 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CFE9FFD-32FE-491B-A8E2-127335A67130}"/>
              </a:ext>
            </a:extLst>
          </p:cNvPr>
          <p:cNvSpPr/>
          <p:nvPr/>
        </p:nvSpPr>
        <p:spPr>
          <a:xfrm>
            <a:off x="4338590" y="-60096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ちが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EBBD6CC-61B3-F99F-48E9-4029B5130DFA}"/>
              </a:ext>
            </a:extLst>
          </p:cNvPr>
          <p:cNvSpPr/>
          <p:nvPr/>
        </p:nvSpPr>
        <p:spPr>
          <a:xfrm>
            <a:off x="2625875" y="681696"/>
            <a:ext cx="119871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ja-JP" altLang="en-US" sz="1400" dirty="0">
              <a:solidFill>
                <a:srgbClr val="002060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867E5BE-E6EA-0AB4-9DAF-2A95A4F5A19A}"/>
              </a:ext>
            </a:extLst>
          </p:cNvPr>
          <p:cNvSpPr/>
          <p:nvPr/>
        </p:nvSpPr>
        <p:spPr>
          <a:xfrm>
            <a:off x="6308702" y="697352"/>
            <a:ext cx="158217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29805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 ほけん</a:t>
            </a:r>
            <a:endParaRPr kumimoji="1" lang="ja-JP" altLang="en-US" sz="1400" dirty="0">
              <a:solidFill>
                <a:srgbClr val="298054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CB5D8DE-458A-8D4F-EB1B-FF8EF23085AE}"/>
              </a:ext>
            </a:extLst>
          </p:cNvPr>
          <p:cNvSpPr/>
          <p:nvPr/>
        </p:nvSpPr>
        <p:spPr>
          <a:xfrm>
            <a:off x="1266650" y="1830282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296E7E9-78CB-48F4-BBAD-991652D798F9}"/>
              </a:ext>
            </a:extLst>
          </p:cNvPr>
          <p:cNvSpPr/>
          <p:nvPr/>
        </p:nvSpPr>
        <p:spPr>
          <a:xfrm>
            <a:off x="2482684" y="1825496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B016387-B82F-EB9C-BA40-DE7A3338DA2E}"/>
              </a:ext>
            </a:extLst>
          </p:cNvPr>
          <p:cNvSpPr/>
          <p:nvPr/>
        </p:nvSpPr>
        <p:spPr>
          <a:xfrm>
            <a:off x="3349476" y="1841314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じゆう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A64C436-F7A0-29A8-5E6E-0D9EA357577F}"/>
              </a:ext>
            </a:extLst>
          </p:cNvPr>
          <p:cNvSpPr/>
          <p:nvPr/>
        </p:nvSpPr>
        <p:spPr>
          <a:xfrm>
            <a:off x="1063544" y="2392008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つか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2B32363-BE1F-A9C0-F78F-52E2C58B7E8B}"/>
              </a:ext>
            </a:extLst>
          </p:cNvPr>
          <p:cNvSpPr/>
          <p:nvPr/>
        </p:nvSpPr>
        <p:spPr>
          <a:xfrm>
            <a:off x="1460618" y="2953734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とちゅう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C3BF0CA-119F-094C-283C-61E984072F7B}"/>
              </a:ext>
            </a:extLst>
          </p:cNvPr>
          <p:cNvSpPr/>
          <p:nvPr/>
        </p:nvSpPr>
        <p:spPr>
          <a:xfrm>
            <a:off x="2661730" y="2961366"/>
            <a:ext cx="96090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6019B7E-2C6D-2F1A-1D97-2A18D4B78D35}"/>
              </a:ext>
            </a:extLst>
          </p:cNvPr>
          <p:cNvSpPr/>
          <p:nvPr/>
        </p:nvSpPr>
        <p:spPr>
          <a:xfrm>
            <a:off x="3418546" y="2961366"/>
            <a:ext cx="64470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だ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D28FC0A-E13E-8137-6374-0D665DF2CE4E}"/>
              </a:ext>
            </a:extLst>
          </p:cNvPr>
          <p:cNvSpPr/>
          <p:nvPr/>
        </p:nvSpPr>
        <p:spPr>
          <a:xfrm>
            <a:off x="1031951" y="352822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F3872AB7-21FC-CA3C-6A4D-84CC87C5F434}"/>
              </a:ext>
            </a:extLst>
          </p:cNvPr>
          <p:cNvSpPr/>
          <p:nvPr/>
        </p:nvSpPr>
        <p:spPr>
          <a:xfrm>
            <a:off x="3211518" y="3535594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じゆう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649BA98-6CDB-5F44-39EF-AB0385E71185}"/>
              </a:ext>
            </a:extLst>
          </p:cNvPr>
          <p:cNvSpPr/>
          <p:nvPr/>
        </p:nvSpPr>
        <p:spPr>
          <a:xfrm>
            <a:off x="1541209" y="4279998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とちゅう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5787336-763C-A2E5-D59D-E878439B9CB7}"/>
              </a:ext>
            </a:extLst>
          </p:cNvPr>
          <p:cNvSpPr/>
          <p:nvPr/>
        </p:nvSpPr>
        <p:spPr>
          <a:xfrm>
            <a:off x="2583675" y="4287630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42F33FD-FEBD-4213-5DD1-730837D110DB}"/>
              </a:ext>
            </a:extLst>
          </p:cNvPr>
          <p:cNvSpPr/>
          <p:nvPr/>
        </p:nvSpPr>
        <p:spPr>
          <a:xfrm>
            <a:off x="2583675" y="4279998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びょうき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3CC210C-0808-7C1D-49B2-DB50BCBB1BBD}"/>
              </a:ext>
            </a:extLst>
          </p:cNvPr>
          <p:cNvSpPr/>
          <p:nvPr/>
        </p:nvSpPr>
        <p:spPr>
          <a:xfrm>
            <a:off x="3956121" y="4279998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C7368AF3-2771-3277-226C-AB04DBB50E85}"/>
              </a:ext>
            </a:extLst>
          </p:cNvPr>
          <p:cNvSpPr/>
          <p:nvPr/>
        </p:nvSpPr>
        <p:spPr>
          <a:xfrm>
            <a:off x="2251704" y="4785003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はっせい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DC5AE314-B25A-6360-256E-23C4B9F40110}"/>
              </a:ext>
            </a:extLst>
          </p:cNvPr>
          <p:cNvSpPr/>
          <p:nvPr/>
        </p:nvSpPr>
        <p:spPr>
          <a:xfrm>
            <a:off x="3513575" y="4792635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ばあい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3C120C2B-C652-B1DC-0553-9442FCDE2EE3}"/>
              </a:ext>
            </a:extLst>
          </p:cNvPr>
          <p:cNvSpPr/>
          <p:nvPr/>
        </p:nvSpPr>
        <p:spPr>
          <a:xfrm>
            <a:off x="1362587" y="5299880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494F03A-DEBE-D6A8-BF56-741169B88B85}"/>
              </a:ext>
            </a:extLst>
          </p:cNvPr>
          <p:cNvSpPr/>
          <p:nvPr/>
        </p:nvSpPr>
        <p:spPr>
          <a:xfrm>
            <a:off x="2247912" y="5325285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きんがく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2F1D08F-66DE-3C86-8A02-C29F549F1A28}"/>
              </a:ext>
            </a:extLst>
          </p:cNvPr>
          <p:cNvSpPr/>
          <p:nvPr/>
        </p:nvSpPr>
        <p:spPr>
          <a:xfrm>
            <a:off x="3042791" y="5312904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26D6F803-5789-F290-70AF-9925E6D52B30}"/>
              </a:ext>
            </a:extLst>
          </p:cNvPr>
          <p:cNvSpPr/>
          <p:nvPr/>
        </p:nvSpPr>
        <p:spPr>
          <a:xfrm>
            <a:off x="1825024" y="5816779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かぎ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1616B21-47B8-B381-EFBB-04713A95283B}"/>
              </a:ext>
            </a:extLst>
          </p:cNvPr>
          <p:cNvSpPr/>
          <p:nvPr/>
        </p:nvSpPr>
        <p:spPr>
          <a:xfrm>
            <a:off x="5177209" y="1610808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とちゅう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D2385875-275F-5030-2EB2-93AF43ABE0F1}"/>
              </a:ext>
            </a:extLst>
          </p:cNvPr>
          <p:cNvSpPr/>
          <p:nvPr/>
        </p:nvSpPr>
        <p:spPr>
          <a:xfrm>
            <a:off x="7266806" y="159833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びょうき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C0E71836-CFDE-E7E9-31BE-131B90167DEF}"/>
              </a:ext>
            </a:extLst>
          </p:cNvPr>
          <p:cNvSpPr/>
          <p:nvPr/>
        </p:nvSpPr>
        <p:spPr>
          <a:xfrm>
            <a:off x="5310219" y="2104108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D4C3D001-83C6-8891-2C62-C4B2358EC3B2}"/>
              </a:ext>
            </a:extLst>
          </p:cNvPr>
          <p:cNvSpPr/>
          <p:nvPr/>
        </p:nvSpPr>
        <p:spPr>
          <a:xfrm>
            <a:off x="7180650" y="2116943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はっせい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1E72C1E2-D287-C094-C463-7A26EAB744FC}"/>
              </a:ext>
            </a:extLst>
          </p:cNvPr>
          <p:cNvSpPr/>
          <p:nvPr/>
        </p:nvSpPr>
        <p:spPr>
          <a:xfrm>
            <a:off x="4988675" y="257926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ばあい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2391C0CD-E144-8AD4-D468-F63AAE7DF4FB}"/>
              </a:ext>
            </a:extLst>
          </p:cNvPr>
          <p:cNvSpPr/>
          <p:nvPr/>
        </p:nvSpPr>
        <p:spPr>
          <a:xfrm>
            <a:off x="7347932" y="2562729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</a:t>
            </a:r>
            <a:endParaRPr lang="en-US" altLang="ja-JP" sz="10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C726EA25-7607-C24F-583F-AA11A0C115D3}"/>
              </a:ext>
            </a:extLst>
          </p:cNvPr>
          <p:cNvSpPr/>
          <p:nvPr/>
        </p:nvSpPr>
        <p:spPr>
          <a:xfrm>
            <a:off x="5481313" y="307282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きんがく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F383E988-DE60-DC4E-10D9-24CAC7089CF1}"/>
              </a:ext>
            </a:extLst>
          </p:cNvPr>
          <p:cNvSpPr/>
          <p:nvPr/>
        </p:nvSpPr>
        <p:spPr>
          <a:xfrm>
            <a:off x="6308702" y="3054427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2530CAA-E215-25CE-563F-E3B967DAB2F2}"/>
              </a:ext>
            </a:extLst>
          </p:cNvPr>
          <p:cNvSpPr/>
          <p:nvPr/>
        </p:nvSpPr>
        <p:spPr>
          <a:xfrm>
            <a:off x="6954742" y="3062144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7F593478-5754-02E3-D8C3-12A5E5B0C176}"/>
              </a:ext>
            </a:extLst>
          </p:cNvPr>
          <p:cNvSpPr/>
          <p:nvPr/>
        </p:nvSpPr>
        <p:spPr>
          <a:xfrm>
            <a:off x="5128180" y="4258161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</a:t>
            </a:r>
            <a:endParaRPr lang="en-US" altLang="ja-JP" sz="10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665AACF6-E5BB-3B40-F162-843D44765F2C}"/>
              </a:ext>
            </a:extLst>
          </p:cNvPr>
          <p:cNvSpPr/>
          <p:nvPr/>
        </p:nvSpPr>
        <p:spPr>
          <a:xfrm>
            <a:off x="6847531" y="4271042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きんがく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C2A8772B-4B6C-56EE-4897-6D0FF39CBAA7}"/>
              </a:ext>
            </a:extLst>
          </p:cNvPr>
          <p:cNvSpPr/>
          <p:nvPr/>
        </p:nvSpPr>
        <p:spPr>
          <a:xfrm>
            <a:off x="7780524" y="4258161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53BA8CBE-32DA-7563-D3D1-4EDA34430FE6}"/>
              </a:ext>
            </a:extLst>
          </p:cNvPr>
          <p:cNvSpPr/>
          <p:nvPr/>
        </p:nvSpPr>
        <p:spPr>
          <a:xfrm>
            <a:off x="4820688" y="4789131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りょう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BA67CBE-15A8-61F6-6A04-179F0F7330B5}"/>
              </a:ext>
            </a:extLst>
          </p:cNvPr>
          <p:cNvSpPr/>
          <p:nvPr/>
        </p:nvSpPr>
        <p:spPr>
          <a:xfrm>
            <a:off x="6056197" y="4798984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しはら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870D67A2-7ACC-6917-D8F7-C7DDCFDA714D}"/>
              </a:ext>
            </a:extLst>
          </p:cNvPr>
          <p:cNvSpPr/>
          <p:nvPr/>
        </p:nvSpPr>
        <p:spPr>
          <a:xfrm>
            <a:off x="7029447" y="4789131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ひつよう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F68271DA-FC17-064B-A47C-25509D409ACB}"/>
              </a:ext>
            </a:extLst>
          </p:cNvPr>
          <p:cNvSpPr/>
          <p:nvPr/>
        </p:nvSpPr>
        <p:spPr>
          <a:xfrm>
            <a:off x="5135416" y="5299879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C338BA8A-CEE9-091A-3AF8-713C66C4CB9D}"/>
              </a:ext>
            </a:extLst>
          </p:cNvPr>
          <p:cNvSpPr/>
          <p:nvPr/>
        </p:nvSpPr>
        <p:spPr>
          <a:xfrm>
            <a:off x="6140997" y="5309028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しゅるい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57CACD4D-13E2-318B-4B65-7F9F123C6EF4}"/>
              </a:ext>
            </a:extLst>
          </p:cNvPr>
          <p:cNvSpPr/>
          <p:nvPr/>
        </p:nvSpPr>
        <p:spPr>
          <a:xfrm>
            <a:off x="5223567" y="5797252"/>
            <a:ext cx="67389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いちぶ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61AD9051-7867-37EA-9679-38BC67FE2975}"/>
              </a:ext>
            </a:extLst>
          </p:cNvPr>
          <p:cNvSpPr/>
          <p:nvPr/>
        </p:nvSpPr>
        <p:spPr>
          <a:xfrm>
            <a:off x="5747347" y="5788103"/>
            <a:ext cx="6646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もど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166339D4-F7AB-51CA-B79A-A62250F8F79A}"/>
              </a:ext>
            </a:extLst>
          </p:cNvPr>
          <p:cNvSpPr/>
          <p:nvPr/>
        </p:nvSpPr>
        <p:spPr>
          <a:xfrm>
            <a:off x="6916113" y="5785435"/>
            <a:ext cx="12210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ばあい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650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7"/>
    </mc:Choice>
    <mc:Fallback xmlns="">
      <p:transition spd="slow" advTm="108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922912"/>
            <a:ext cx="8547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4-</a:t>
            </a:r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②</a:t>
            </a:r>
            <a:r>
              <a:rPr lang="en-US" altLang="ja-JP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. </a:t>
            </a:r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保険のしくみ</a:t>
            </a:r>
          </a:p>
          <a:p>
            <a:pPr algn="ctr"/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     </a:t>
            </a:r>
            <a:endParaRPr lang="en-US" altLang="ja-JP" sz="48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028D4CC-6BA7-43A0-93AC-987BBA8B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64386C1-17F3-E98B-0A13-FD4A63E01F78}"/>
              </a:ext>
            </a:extLst>
          </p:cNvPr>
          <p:cNvSpPr/>
          <p:nvPr/>
        </p:nvSpPr>
        <p:spPr bwMode="gray">
          <a:xfrm>
            <a:off x="3078887" y="2722857"/>
            <a:ext cx="2969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0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ほけん</a:t>
            </a:r>
            <a:endParaRPr lang="en-US" altLang="ja-JP" sz="20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</p:spTree>
    <p:extLst>
      <p:ext uri="{BB962C8B-B14F-4D97-AF65-F5344CB8AC3E}">
        <p14:creationId xmlns:p14="http://schemas.microsoft.com/office/powerpoint/2010/main" val="3560099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ED2D9EC-3DF3-43EA-A2B7-33018B2A4003}"/>
              </a:ext>
            </a:extLst>
          </p:cNvPr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200416" y="1063641"/>
            <a:ext cx="3950897" cy="2335610"/>
          </a:xfrm>
          <a:prstGeom prst="round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100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人の部員がいる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サッカーチーム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005388" y="4039211"/>
            <a:ext cx="3950722" cy="2335610"/>
            <a:chOff x="5005388" y="4039211"/>
            <a:chExt cx="3467100" cy="2335610"/>
          </a:xfrm>
        </p:grpSpPr>
        <p:sp>
          <p:nvSpPr>
            <p:cNvPr id="15" name="角丸四角形 14"/>
            <p:cNvSpPr/>
            <p:nvPr/>
          </p:nvSpPr>
          <p:spPr>
            <a:xfrm>
              <a:off x="5005388" y="4039211"/>
              <a:ext cx="3467100" cy="2335610"/>
            </a:xfrm>
            <a:prstGeom prst="roundRect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治療にかかる費用は</a:t>
              </a:r>
              <a:endPara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</a:t>
              </a:r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人</a:t>
              </a:r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10,000</a:t>
              </a:r>
              <a:r>
                <a:rPr kumimoji="1"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円</a:t>
              </a:r>
              <a:endPara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endPara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</p:txBody>
        </p:sp>
        <p:grpSp>
          <p:nvGrpSpPr>
            <p:cNvPr id="34" name="図形グループ 33"/>
            <p:cNvGrpSpPr/>
            <p:nvPr/>
          </p:nvGrpSpPr>
          <p:grpSpPr>
            <a:xfrm>
              <a:off x="6005876" y="5520154"/>
              <a:ext cx="1452563" cy="559691"/>
              <a:chOff x="6005876" y="5641383"/>
              <a:chExt cx="1452563" cy="559691"/>
            </a:xfrm>
          </p:grpSpPr>
          <p:sp>
            <p:nvSpPr>
              <p:cNvPr id="4" name="正方形/長方形 3"/>
              <p:cNvSpPr/>
              <p:nvPr/>
            </p:nvSpPr>
            <p:spPr>
              <a:xfrm>
                <a:off x="6005876" y="5641383"/>
                <a:ext cx="1452563" cy="559691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6296872" y="5868800"/>
                <a:ext cx="3513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ヒラギノ丸ゴ Pro W4"/>
                    <a:ea typeface="ヒラギノ丸ゴ Pro W4"/>
                    <a:cs typeface="ヒラギノ丸ゴ Pro W4"/>
                  </a:rPr>
                  <a:t>●</a:t>
                </a:r>
                <a:endParaRPr kumimoji="1" lang="ja-JP" altLang="en-US" sz="12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ヒラギノ丸ゴ Pro W4"/>
                  <a:ea typeface="ヒラギノ丸ゴ Pro W4"/>
                  <a:cs typeface="ヒラギノ丸ゴ Pro W4"/>
                </a:endParaRPr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6543243" y="5714287"/>
                <a:ext cx="372732" cy="407206"/>
              </a:xfrm>
              <a:prstGeom prst="ellipse">
                <a:avLst/>
              </a:prstGeom>
              <a:solidFill>
                <a:schemeClr val="bg1"/>
              </a:solidFill>
              <a:ln w="317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6040391" y="5764374"/>
                <a:ext cx="60785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50" b="1" dirty="0">
                    <a:latin typeface="ヒラギノ丸ゴ Pro W4"/>
                    <a:ea typeface="ヒラギノ丸ゴ Pro W4"/>
                    <a:cs typeface="ヒラギノ丸ゴ Pro W4"/>
                  </a:rPr>
                  <a:t>壱万円</a:t>
                </a:r>
              </a:p>
            </p:txBody>
          </p:sp>
        </p:grpSp>
      </p:grpSp>
      <p:sp>
        <p:nvSpPr>
          <p:cNvPr id="27" name="右矢印 26"/>
          <p:cNvSpPr/>
          <p:nvPr/>
        </p:nvSpPr>
        <p:spPr bwMode="gray">
          <a:xfrm>
            <a:off x="4373679" y="1989130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 bwMode="gray">
          <a:xfrm>
            <a:off x="4373679" y="5035522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 bwMode="gray">
          <a:xfrm rot="8166730">
            <a:off x="4373679" y="3494655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図形グループ 6"/>
          <p:cNvGrpSpPr/>
          <p:nvPr/>
        </p:nvGrpSpPr>
        <p:grpSpPr>
          <a:xfrm>
            <a:off x="152791" y="4070635"/>
            <a:ext cx="3998522" cy="2387215"/>
            <a:chOff x="690543" y="4191864"/>
            <a:chExt cx="3467100" cy="2387215"/>
          </a:xfrm>
        </p:grpSpPr>
        <p:sp>
          <p:nvSpPr>
            <p:cNvPr id="14" name="角丸四角形 13"/>
            <p:cNvSpPr/>
            <p:nvPr/>
          </p:nvSpPr>
          <p:spPr>
            <a:xfrm>
              <a:off x="690543" y="4191864"/>
              <a:ext cx="3467100" cy="2335610"/>
            </a:xfrm>
            <a:prstGeom prst="roundRect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9740" y="5246884"/>
              <a:ext cx="1152541" cy="1332195"/>
            </a:xfrm>
            <a:prstGeom prst="rect">
              <a:avLst/>
            </a:prstGeom>
          </p:spPr>
        </p:pic>
        <p:sp>
          <p:nvSpPr>
            <p:cNvPr id="33" name="テキスト ボックス 32"/>
            <p:cNvSpPr txBox="1"/>
            <p:nvPr/>
          </p:nvSpPr>
          <p:spPr>
            <a:xfrm>
              <a:off x="1113022" y="4321849"/>
              <a:ext cx="266343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対策をしても</a:t>
              </a:r>
              <a:endPara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ケガは減らない</a:t>
              </a:r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…</a:t>
              </a:r>
            </a:p>
          </p:txBody>
        </p:sp>
      </p:grpSp>
      <p:sp>
        <p:nvSpPr>
          <p:cNvPr id="35" name="正方形/長方形 34"/>
          <p:cNvSpPr/>
          <p:nvPr/>
        </p:nvSpPr>
        <p:spPr>
          <a:xfrm>
            <a:off x="461964" y="30760"/>
            <a:ext cx="58445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保険のしくみ①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3DFA9B0-F9A9-4733-A0C9-BB523C245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9FCA747-DC48-494A-A666-503A268B8915}"/>
              </a:ext>
            </a:extLst>
          </p:cNvPr>
          <p:cNvGrpSpPr/>
          <p:nvPr/>
        </p:nvGrpSpPr>
        <p:grpSpPr>
          <a:xfrm>
            <a:off x="5005388" y="1063641"/>
            <a:ext cx="3950722" cy="2335610"/>
            <a:chOff x="5005388" y="1063641"/>
            <a:chExt cx="3950722" cy="2335610"/>
          </a:xfrm>
        </p:grpSpPr>
        <p:grpSp>
          <p:nvGrpSpPr>
            <p:cNvPr id="6" name="図形グループ 5"/>
            <p:cNvGrpSpPr/>
            <p:nvPr/>
          </p:nvGrpSpPr>
          <p:grpSpPr>
            <a:xfrm>
              <a:off x="5005388" y="1063641"/>
              <a:ext cx="3950722" cy="2335610"/>
              <a:chOff x="5005388" y="1261070"/>
              <a:chExt cx="3467100" cy="2335610"/>
            </a:xfrm>
          </p:grpSpPr>
          <p:sp>
            <p:nvSpPr>
              <p:cNvPr id="13" name="角丸四角形 12"/>
              <p:cNvSpPr/>
              <p:nvPr/>
            </p:nvSpPr>
            <p:spPr>
              <a:xfrm>
                <a:off x="5005388" y="1261070"/>
                <a:ext cx="3467100" cy="2335610"/>
              </a:xfrm>
              <a:prstGeom prst="roundRect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5231842" y="1375530"/>
                <a:ext cx="2155459" cy="2205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毎年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US" altLang="ja-JP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5</a:t>
                </a: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人の部員が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骨折を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している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</p:grpSp>
        <p:pic>
          <p:nvPicPr>
            <p:cNvPr id="11" name="図 10" descr="椅子, テーブル, マグカップ が含まれている画像&#10;&#10;自動的に生成された説明">
              <a:extLst>
                <a:ext uri="{FF2B5EF4-FFF2-40B4-BE49-F238E27FC236}">
                  <a16:creationId xmlns:a16="http://schemas.microsoft.com/office/drawing/2014/main" id="{CEF9BF96-5F9D-4A73-AF55-27F2F95A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88557" y="1281043"/>
              <a:ext cx="682764" cy="1999206"/>
            </a:xfrm>
            <a:prstGeom prst="rect">
              <a:avLst/>
            </a:prstGeom>
          </p:spPr>
        </p:pic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52E1E52-ECCA-3602-3742-5E8645BD762F}"/>
              </a:ext>
            </a:extLst>
          </p:cNvPr>
          <p:cNvSpPr/>
          <p:nvPr/>
        </p:nvSpPr>
        <p:spPr>
          <a:xfrm>
            <a:off x="580003" y="-46646"/>
            <a:ext cx="75349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853A985-2DA8-60D4-C574-C526CFD3C76B}"/>
              </a:ext>
            </a:extLst>
          </p:cNvPr>
          <p:cNvSpPr/>
          <p:nvPr/>
        </p:nvSpPr>
        <p:spPr>
          <a:xfrm>
            <a:off x="1988837" y="1535975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ぶいん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E547585-7E86-114E-802D-870C244C00C6}"/>
              </a:ext>
            </a:extLst>
          </p:cNvPr>
          <p:cNvSpPr/>
          <p:nvPr/>
        </p:nvSpPr>
        <p:spPr>
          <a:xfrm>
            <a:off x="6037141" y="1015087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まいとし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7F9999E-81D1-83DD-F725-2910CE8DA889}"/>
              </a:ext>
            </a:extLst>
          </p:cNvPr>
          <p:cNvSpPr/>
          <p:nvPr/>
        </p:nvSpPr>
        <p:spPr>
          <a:xfrm>
            <a:off x="6375550" y="1571237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ぶいん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3082314-1BB8-6064-163B-C67BC8156761}"/>
              </a:ext>
            </a:extLst>
          </p:cNvPr>
          <p:cNvSpPr/>
          <p:nvPr/>
        </p:nvSpPr>
        <p:spPr>
          <a:xfrm>
            <a:off x="5892156" y="2106155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こっせつ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1BB8633-F8E1-7AD1-4058-793247774E9A}"/>
              </a:ext>
            </a:extLst>
          </p:cNvPr>
          <p:cNvSpPr/>
          <p:nvPr/>
        </p:nvSpPr>
        <p:spPr>
          <a:xfrm>
            <a:off x="1080138" y="4042060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たいさく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4BA2876-1AE2-9713-B36A-1A72FA194251}"/>
              </a:ext>
            </a:extLst>
          </p:cNvPr>
          <p:cNvSpPr/>
          <p:nvPr/>
        </p:nvSpPr>
        <p:spPr>
          <a:xfrm>
            <a:off x="1529049" y="4565750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へ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64CBF58E-EA24-A1B9-45EE-C59678600A00}"/>
              </a:ext>
            </a:extLst>
          </p:cNvPr>
          <p:cNvSpPr/>
          <p:nvPr/>
        </p:nvSpPr>
        <p:spPr>
          <a:xfrm>
            <a:off x="5255784" y="4343281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ちりょう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F61FE97-4B20-E5C9-0A0B-5D39AF7882B6}"/>
              </a:ext>
            </a:extLst>
          </p:cNvPr>
          <p:cNvSpPr/>
          <p:nvPr/>
        </p:nvSpPr>
        <p:spPr>
          <a:xfrm>
            <a:off x="7446533" y="4336830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ひよう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A3FB384C-E774-1640-9F06-CC57AC0B92AE}"/>
              </a:ext>
            </a:extLst>
          </p:cNvPr>
          <p:cNvSpPr/>
          <p:nvPr/>
        </p:nvSpPr>
        <p:spPr>
          <a:xfrm>
            <a:off x="5502596" y="4876675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ひとり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F0FDF94D-C9CF-1ED0-2318-E96617AED595}"/>
              </a:ext>
            </a:extLst>
          </p:cNvPr>
          <p:cNvSpPr/>
          <p:nvPr/>
        </p:nvSpPr>
        <p:spPr>
          <a:xfrm>
            <a:off x="5899852" y="5446595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いち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E04B618-3A50-25DF-2CF6-8C73A7DEB307}"/>
              </a:ext>
            </a:extLst>
          </p:cNvPr>
          <p:cNvSpPr/>
          <p:nvPr/>
        </p:nvSpPr>
        <p:spPr>
          <a:xfrm>
            <a:off x="5356880" y="1561606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1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 animBg="1"/>
      <p:bldP spid="29" grpId="0" animBg="1"/>
      <p:bldP spid="9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6" grpId="0"/>
      <p:bldP spid="36" grpId="0"/>
      <p:bldP spid="3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2E65E61-70D3-4FF4-9C12-1BD61FDE66F0}"/>
              </a:ext>
            </a:extLst>
          </p:cNvPr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4880128" y="1092556"/>
            <a:ext cx="4138612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治療にかかる費用は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全員分で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 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×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5</a:t>
            </a:r>
            <a:r>
              <a:rPr kumimoji="1"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237995" y="1092556"/>
            <a:ext cx="3946653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全員で治療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にかかる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費用を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準備すれば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よいのでは？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4880128" y="3986858"/>
            <a:ext cx="4138612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骨折した生徒は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en-US" altLang="ja-JP" sz="31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lang="ja-JP" altLang="en-US" sz="31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  <a:r>
              <a:rPr lang="ja-JP" altLang="en-US" sz="31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を受け取り、</a:t>
            </a:r>
            <a:endParaRPr lang="en-US" altLang="ja-JP" sz="31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治療費にあてる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237995" y="3986858"/>
            <a:ext cx="3933953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50,000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÷100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8" name="右矢印 17"/>
          <p:cNvSpPr/>
          <p:nvPr/>
        </p:nvSpPr>
        <p:spPr bwMode="gray">
          <a:xfrm>
            <a:off x="5577404" y="2869784"/>
            <a:ext cx="456570" cy="3964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6033974" y="2770757"/>
            <a:ext cx="21243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50,000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円</a:t>
            </a:r>
          </a:p>
        </p:txBody>
      </p:sp>
      <p:sp>
        <p:nvSpPr>
          <p:cNvPr id="20" name="右矢印 19"/>
          <p:cNvSpPr/>
          <p:nvPr/>
        </p:nvSpPr>
        <p:spPr bwMode="gray">
          <a:xfrm>
            <a:off x="617209" y="5361474"/>
            <a:ext cx="415064" cy="3964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1053981" y="5082653"/>
            <a:ext cx="256811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人あたり</a:t>
            </a:r>
            <a:endParaRPr lang="en-US" altLang="ja-JP" sz="32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年間</a:t>
            </a: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円</a:t>
            </a:r>
          </a:p>
        </p:txBody>
      </p:sp>
      <p:sp>
        <p:nvSpPr>
          <p:cNvPr id="26" name="右矢印 25"/>
          <p:cNvSpPr/>
          <p:nvPr/>
        </p:nvSpPr>
        <p:spPr bwMode="gray">
          <a:xfrm>
            <a:off x="4336101" y="1873963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 26"/>
          <p:cNvSpPr/>
          <p:nvPr/>
        </p:nvSpPr>
        <p:spPr bwMode="gray">
          <a:xfrm>
            <a:off x="4336101" y="4996555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 bwMode="gray">
          <a:xfrm rot="8166730">
            <a:off x="4336101" y="3493788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461964" y="30760"/>
            <a:ext cx="58445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保険のしくみ②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A99F210-8C01-424B-BEAB-4423A32AB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CB5F7DC-D1CC-E558-41BF-91A80600ACBF}"/>
              </a:ext>
            </a:extLst>
          </p:cNvPr>
          <p:cNvSpPr/>
          <p:nvPr/>
        </p:nvSpPr>
        <p:spPr>
          <a:xfrm>
            <a:off x="580003" y="-46646"/>
            <a:ext cx="75349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8BA1596-BAB7-DCBD-471F-E224BA2E9220}"/>
              </a:ext>
            </a:extLst>
          </p:cNvPr>
          <p:cNvSpPr/>
          <p:nvPr/>
        </p:nvSpPr>
        <p:spPr>
          <a:xfrm>
            <a:off x="492877" y="1241873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ぜんいん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951B909-1E0E-6EC4-D351-8101C6F1268F}"/>
              </a:ext>
            </a:extLst>
          </p:cNvPr>
          <p:cNvSpPr/>
          <p:nvPr/>
        </p:nvSpPr>
        <p:spPr>
          <a:xfrm>
            <a:off x="1675142" y="1241873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ちりょう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66D8D7C-077F-3763-AA14-3C782236F9FC}"/>
              </a:ext>
            </a:extLst>
          </p:cNvPr>
          <p:cNvSpPr/>
          <p:nvPr/>
        </p:nvSpPr>
        <p:spPr>
          <a:xfrm>
            <a:off x="645277" y="1798363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ひよう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386C0D3-F34B-64AC-4BFA-5A57A5C2F217}"/>
              </a:ext>
            </a:extLst>
          </p:cNvPr>
          <p:cNvSpPr/>
          <p:nvPr/>
        </p:nvSpPr>
        <p:spPr>
          <a:xfrm>
            <a:off x="1800006" y="1793213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じゅんび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9D31E05-CA2E-23F3-6F73-3DF873D0C0D4}"/>
              </a:ext>
            </a:extLst>
          </p:cNvPr>
          <p:cNvSpPr/>
          <p:nvPr/>
        </p:nvSpPr>
        <p:spPr>
          <a:xfrm>
            <a:off x="5222841" y="1016466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ちりょう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9BACEDD-6E46-D1B3-6EC7-EFEC169A5471}"/>
              </a:ext>
            </a:extLst>
          </p:cNvPr>
          <p:cNvSpPr/>
          <p:nvPr/>
        </p:nvSpPr>
        <p:spPr>
          <a:xfrm>
            <a:off x="7414657" y="1018931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ひよう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2FEC503-E3C3-A8E0-E816-3C710A930CDE}"/>
              </a:ext>
            </a:extLst>
          </p:cNvPr>
          <p:cNvSpPr/>
          <p:nvPr/>
        </p:nvSpPr>
        <p:spPr>
          <a:xfrm>
            <a:off x="6276352" y="1566267"/>
            <a:ext cx="101729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ぜんいんぶん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B5610FE-F54E-7B77-BA7C-13CD3C65F0AD}"/>
              </a:ext>
            </a:extLst>
          </p:cNvPr>
          <p:cNvSpPr/>
          <p:nvPr/>
        </p:nvSpPr>
        <p:spPr>
          <a:xfrm>
            <a:off x="1467476" y="5949669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ねんかん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DEC582A-2C53-2752-BC58-BAB5C04BE581}"/>
              </a:ext>
            </a:extLst>
          </p:cNvPr>
          <p:cNvSpPr/>
          <p:nvPr/>
        </p:nvSpPr>
        <p:spPr>
          <a:xfrm>
            <a:off x="1022651" y="4898601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ひとり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281EF2B-E898-BC71-391B-EB922F604DA5}"/>
              </a:ext>
            </a:extLst>
          </p:cNvPr>
          <p:cNvSpPr/>
          <p:nvPr/>
        </p:nvSpPr>
        <p:spPr>
          <a:xfrm>
            <a:off x="5527857" y="4163301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こっせつ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7F0BF69-BD6B-87DE-0B60-63A8D296069E}"/>
              </a:ext>
            </a:extLst>
          </p:cNvPr>
          <p:cNvSpPr/>
          <p:nvPr/>
        </p:nvSpPr>
        <p:spPr>
          <a:xfrm>
            <a:off x="6987683" y="4163676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せいと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E06129CF-CAA2-595D-D862-1B538D3E5CCA}"/>
              </a:ext>
            </a:extLst>
          </p:cNvPr>
          <p:cNvSpPr/>
          <p:nvPr/>
        </p:nvSpPr>
        <p:spPr>
          <a:xfrm>
            <a:off x="7165306" y="4720539"/>
            <a:ext cx="4787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BFF2F5B1-AAAD-5C6E-63EC-B996F6B41B19}"/>
              </a:ext>
            </a:extLst>
          </p:cNvPr>
          <p:cNvSpPr/>
          <p:nvPr/>
        </p:nvSpPr>
        <p:spPr>
          <a:xfrm>
            <a:off x="7895217" y="4720539"/>
            <a:ext cx="47875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E8B72A04-95C8-643D-5EBE-4DCD6439914D}"/>
              </a:ext>
            </a:extLst>
          </p:cNvPr>
          <p:cNvSpPr/>
          <p:nvPr/>
        </p:nvSpPr>
        <p:spPr>
          <a:xfrm>
            <a:off x="5590208" y="5246892"/>
            <a:ext cx="125977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ちりょうひ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7A667F5-0DAF-028F-549F-3F4065372D40}"/>
              </a:ext>
            </a:extLst>
          </p:cNvPr>
          <p:cNvSpPr/>
          <p:nvPr/>
        </p:nvSpPr>
        <p:spPr>
          <a:xfrm>
            <a:off x="7895217" y="2047688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にん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D95AB82-9350-1874-BC31-DC75D784F9D9}"/>
              </a:ext>
            </a:extLst>
          </p:cNvPr>
          <p:cNvSpPr/>
          <p:nvPr/>
        </p:nvSpPr>
        <p:spPr>
          <a:xfrm>
            <a:off x="3309756" y="4177980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にん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2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8" grpId="0" animBg="1"/>
      <p:bldP spid="19" grpId="0"/>
      <p:bldP spid="20" grpId="0" animBg="1"/>
      <p:bldP spid="21" grpId="0"/>
      <p:bldP spid="26" grpId="0" animBg="1"/>
      <p:bldP spid="27" grpId="0" animBg="1"/>
      <p:bldP spid="28" grpId="0" animBg="1"/>
      <p:bldP spid="4" grpId="0"/>
      <p:bldP spid="5" grpId="0"/>
      <p:bldP spid="6" grpId="0"/>
      <p:bldP spid="7" grpId="0"/>
      <p:bldP spid="8" grpId="0"/>
      <p:bldP spid="9" grpId="0"/>
      <p:bldP spid="11" grpId="0"/>
      <p:bldP spid="16" grpId="0"/>
      <p:bldP spid="23" grpId="0"/>
      <p:bldP spid="24" grpId="0"/>
      <p:bldP spid="25" grpId="0"/>
      <p:bldP spid="29" grpId="0"/>
      <p:bldP spid="30" grpId="0"/>
      <p:bldP spid="31" grpId="0"/>
      <p:bldP spid="32" grpId="0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D6FBE789-63A5-4C93-B98C-93F3AF034C1F}"/>
              </a:ext>
            </a:extLst>
          </p:cNvPr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③</a:t>
            </a:r>
          </a:p>
        </p:txBody>
      </p:sp>
      <p:sp>
        <p:nvSpPr>
          <p:cNvPr id="66" name="右矢印 65"/>
          <p:cNvSpPr/>
          <p:nvPr/>
        </p:nvSpPr>
        <p:spPr bwMode="gray">
          <a:xfrm rot="5400000">
            <a:off x="4175336" y="2675718"/>
            <a:ext cx="555134" cy="1129384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3175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円/楕円 43"/>
          <p:cNvSpPr/>
          <p:nvPr/>
        </p:nvSpPr>
        <p:spPr bwMode="white">
          <a:xfrm>
            <a:off x="1503087" y="5315609"/>
            <a:ext cx="372732" cy="407206"/>
          </a:xfrm>
          <a:prstGeom prst="ellipse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CF71646E-C48F-4292-AA65-D90D6423EE76}"/>
              </a:ext>
            </a:extLst>
          </p:cNvPr>
          <p:cNvGrpSpPr/>
          <p:nvPr/>
        </p:nvGrpSpPr>
        <p:grpSpPr>
          <a:xfrm>
            <a:off x="1351279" y="3679665"/>
            <a:ext cx="1057205" cy="1923546"/>
            <a:chOff x="1175490" y="3744977"/>
            <a:chExt cx="1057205" cy="1923546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C7FB609-190F-4831-A1C2-F849D5C5924A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4" name="図 13" descr="アイコン&#10;&#10;自動的に生成された説明">
                <a:extLst>
                  <a:ext uri="{FF2B5EF4-FFF2-40B4-BE49-F238E27FC236}">
                    <a16:creationId xmlns:a16="http://schemas.microsoft.com/office/drawing/2014/main" id="{3EA870D2-38D0-4EDC-A155-365948F83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76" name="乗算記号 69"/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90FE5F1E-EF7E-4E20-B023-B180366633C4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00" name="正方形/長方形 99"/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2" name="テキスト ボックス 101"/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sp>
        <p:nvSpPr>
          <p:cNvPr id="49" name="正方形/長方形 48"/>
          <p:cNvSpPr/>
          <p:nvPr/>
        </p:nvSpPr>
        <p:spPr>
          <a:xfrm>
            <a:off x="461964" y="30760"/>
            <a:ext cx="58445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保険のしくみ③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9524659F-C6E2-467A-AC23-9D2E6A799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grpSp>
        <p:nvGrpSpPr>
          <p:cNvPr id="112" name="グループ化 111">
            <a:extLst>
              <a:ext uri="{FF2B5EF4-FFF2-40B4-BE49-F238E27FC236}">
                <a16:creationId xmlns:a16="http://schemas.microsoft.com/office/drawing/2014/main" id="{F6F526A6-DE36-4EAE-A340-11AED47A87F1}"/>
              </a:ext>
            </a:extLst>
          </p:cNvPr>
          <p:cNvGrpSpPr/>
          <p:nvPr/>
        </p:nvGrpSpPr>
        <p:grpSpPr>
          <a:xfrm>
            <a:off x="2635768" y="3679665"/>
            <a:ext cx="1057205" cy="1923546"/>
            <a:chOff x="1175490" y="3744977"/>
            <a:chExt cx="1057205" cy="1923546"/>
          </a:xfrm>
        </p:grpSpPr>
        <p:grpSp>
          <p:nvGrpSpPr>
            <p:cNvPr id="113" name="グループ化 112">
              <a:extLst>
                <a:ext uri="{FF2B5EF4-FFF2-40B4-BE49-F238E27FC236}">
                  <a16:creationId xmlns:a16="http://schemas.microsoft.com/office/drawing/2014/main" id="{08073AB3-7C94-4EB9-868C-74A7E008E5F0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17" name="図 116" descr="アイコン&#10;&#10;自動的に生成された説明">
                <a:extLst>
                  <a:ext uri="{FF2B5EF4-FFF2-40B4-BE49-F238E27FC236}">
                    <a16:creationId xmlns:a16="http://schemas.microsoft.com/office/drawing/2014/main" id="{69EAE735-919E-450A-AE8F-D1E892B32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18" name="乗算記号 69">
                <a:extLst>
                  <a:ext uri="{FF2B5EF4-FFF2-40B4-BE49-F238E27FC236}">
                    <a16:creationId xmlns:a16="http://schemas.microsoft.com/office/drawing/2014/main" id="{1673167E-6825-4920-AC5A-FF74804E5B3B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14" name="グループ化 113">
              <a:extLst>
                <a:ext uri="{FF2B5EF4-FFF2-40B4-BE49-F238E27FC236}">
                  <a16:creationId xmlns:a16="http://schemas.microsoft.com/office/drawing/2014/main" id="{1F0986DF-0D36-4AEE-8748-FB5655D974E6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15" name="正方形/長方形 114">
                <a:extLst>
                  <a:ext uri="{FF2B5EF4-FFF2-40B4-BE49-F238E27FC236}">
                    <a16:creationId xmlns:a16="http://schemas.microsoft.com/office/drawing/2014/main" id="{557031C2-8A98-4D6D-B801-8722F041D56A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6" name="テキスト ボックス 115">
                <a:extLst>
                  <a:ext uri="{FF2B5EF4-FFF2-40B4-BE49-F238E27FC236}">
                    <a16:creationId xmlns:a16="http://schemas.microsoft.com/office/drawing/2014/main" id="{A6426DD6-C692-41D5-8940-8948E5741490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A19EA518-7786-49FB-90AA-0A691F917168}"/>
              </a:ext>
            </a:extLst>
          </p:cNvPr>
          <p:cNvGrpSpPr/>
          <p:nvPr/>
        </p:nvGrpSpPr>
        <p:grpSpPr>
          <a:xfrm>
            <a:off x="3920258" y="3679665"/>
            <a:ext cx="1057205" cy="1923546"/>
            <a:chOff x="1175490" y="3744977"/>
            <a:chExt cx="1057205" cy="1923546"/>
          </a:xfrm>
        </p:grpSpPr>
        <p:grpSp>
          <p:nvGrpSpPr>
            <p:cNvPr id="120" name="グループ化 119">
              <a:extLst>
                <a:ext uri="{FF2B5EF4-FFF2-40B4-BE49-F238E27FC236}">
                  <a16:creationId xmlns:a16="http://schemas.microsoft.com/office/drawing/2014/main" id="{08688397-8AA9-4B66-AC4F-B96432E16E85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24" name="図 123" descr="アイコン&#10;&#10;自動的に生成された説明">
                <a:extLst>
                  <a:ext uri="{FF2B5EF4-FFF2-40B4-BE49-F238E27FC236}">
                    <a16:creationId xmlns:a16="http://schemas.microsoft.com/office/drawing/2014/main" id="{9B222935-CB3A-4E6F-92AB-0716ECBF9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25" name="乗算記号 69">
                <a:extLst>
                  <a:ext uri="{FF2B5EF4-FFF2-40B4-BE49-F238E27FC236}">
                    <a16:creationId xmlns:a16="http://schemas.microsoft.com/office/drawing/2014/main" id="{C54284E7-2995-4902-A7D9-2D6535FCAA1B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21" name="グループ化 120">
              <a:extLst>
                <a:ext uri="{FF2B5EF4-FFF2-40B4-BE49-F238E27FC236}">
                  <a16:creationId xmlns:a16="http://schemas.microsoft.com/office/drawing/2014/main" id="{E00C5FA9-F3CB-496E-8925-331CD91E697A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22" name="正方形/長方形 121">
                <a:extLst>
                  <a:ext uri="{FF2B5EF4-FFF2-40B4-BE49-F238E27FC236}">
                    <a16:creationId xmlns:a16="http://schemas.microsoft.com/office/drawing/2014/main" id="{81DC97FB-AEE9-4A39-A179-4DE3B6E4184E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D7CA0C0D-CE5E-4AEB-9AB1-79348178BED7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26" name="グループ化 125">
            <a:extLst>
              <a:ext uri="{FF2B5EF4-FFF2-40B4-BE49-F238E27FC236}">
                <a16:creationId xmlns:a16="http://schemas.microsoft.com/office/drawing/2014/main" id="{C05C5236-5C82-4BE9-91D6-B3AF6160256C}"/>
              </a:ext>
            </a:extLst>
          </p:cNvPr>
          <p:cNvGrpSpPr/>
          <p:nvPr/>
        </p:nvGrpSpPr>
        <p:grpSpPr>
          <a:xfrm>
            <a:off x="5204748" y="3679665"/>
            <a:ext cx="1057205" cy="1923546"/>
            <a:chOff x="1175490" y="3744977"/>
            <a:chExt cx="1057205" cy="1923546"/>
          </a:xfrm>
        </p:grpSpPr>
        <p:grpSp>
          <p:nvGrpSpPr>
            <p:cNvPr id="127" name="グループ化 126">
              <a:extLst>
                <a:ext uri="{FF2B5EF4-FFF2-40B4-BE49-F238E27FC236}">
                  <a16:creationId xmlns:a16="http://schemas.microsoft.com/office/drawing/2014/main" id="{39DCDEB9-38E7-46A6-808D-5F462DE1C0BE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31" name="図 130" descr="アイコン&#10;&#10;自動的に生成された説明">
                <a:extLst>
                  <a:ext uri="{FF2B5EF4-FFF2-40B4-BE49-F238E27FC236}">
                    <a16:creationId xmlns:a16="http://schemas.microsoft.com/office/drawing/2014/main" id="{083676B5-3D9E-4AEE-B894-EBCE6F9D9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32" name="乗算記号 69">
                <a:extLst>
                  <a:ext uri="{FF2B5EF4-FFF2-40B4-BE49-F238E27FC236}">
                    <a16:creationId xmlns:a16="http://schemas.microsoft.com/office/drawing/2014/main" id="{A581DD56-3046-4BD4-8E5C-FE19A3170583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28" name="グループ化 127">
              <a:extLst>
                <a:ext uri="{FF2B5EF4-FFF2-40B4-BE49-F238E27FC236}">
                  <a16:creationId xmlns:a16="http://schemas.microsoft.com/office/drawing/2014/main" id="{1B251524-A8C9-4B1E-AB18-D7B918B5C7B9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29" name="正方形/長方形 128">
                <a:extLst>
                  <a:ext uri="{FF2B5EF4-FFF2-40B4-BE49-F238E27FC236}">
                    <a16:creationId xmlns:a16="http://schemas.microsoft.com/office/drawing/2014/main" id="{18B30357-5E3D-4CEE-AA9D-B505D9A591E0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0" name="テキスト ボックス 129">
                <a:extLst>
                  <a:ext uri="{FF2B5EF4-FFF2-40B4-BE49-F238E27FC236}">
                    <a16:creationId xmlns:a16="http://schemas.microsoft.com/office/drawing/2014/main" id="{B7B0A91E-6D66-455A-8351-C01868F2D0B8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0257CFE0-DAD2-4A4E-A9D2-1E549D0B3676}"/>
              </a:ext>
            </a:extLst>
          </p:cNvPr>
          <p:cNvGrpSpPr/>
          <p:nvPr/>
        </p:nvGrpSpPr>
        <p:grpSpPr>
          <a:xfrm>
            <a:off x="6489237" y="3679665"/>
            <a:ext cx="1057205" cy="1923546"/>
            <a:chOff x="1175490" y="3744977"/>
            <a:chExt cx="1057205" cy="1923546"/>
          </a:xfrm>
        </p:grpSpPr>
        <p:grpSp>
          <p:nvGrpSpPr>
            <p:cNvPr id="134" name="グループ化 133">
              <a:extLst>
                <a:ext uri="{FF2B5EF4-FFF2-40B4-BE49-F238E27FC236}">
                  <a16:creationId xmlns:a16="http://schemas.microsoft.com/office/drawing/2014/main" id="{613C7528-DCFC-4E6C-BF66-8579CCAA8E04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38" name="図 137" descr="アイコン&#10;&#10;自動的に生成された説明">
                <a:extLst>
                  <a:ext uri="{FF2B5EF4-FFF2-40B4-BE49-F238E27FC236}">
                    <a16:creationId xmlns:a16="http://schemas.microsoft.com/office/drawing/2014/main" id="{0BD681D5-33C6-48BB-9BD1-475AE453E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39" name="乗算記号 69">
                <a:extLst>
                  <a:ext uri="{FF2B5EF4-FFF2-40B4-BE49-F238E27FC236}">
                    <a16:creationId xmlns:a16="http://schemas.microsoft.com/office/drawing/2014/main" id="{F19148B4-0D5E-4A99-A56C-936A3E5A61B7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35" name="グループ化 134">
              <a:extLst>
                <a:ext uri="{FF2B5EF4-FFF2-40B4-BE49-F238E27FC236}">
                  <a16:creationId xmlns:a16="http://schemas.microsoft.com/office/drawing/2014/main" id="{071EBC54-3D61-42BE-B280-F533E043E849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36" name="正方形/長方形 135">
                <a:extLst>
                  <a:ext uri="{FF2B5EF4-FFF2-40B4-BE49-F238E27FC236}">
                    <a16:creationId xmlns:a16="http://schemas.microsoft.com/office/drawing/2014/main" id="{3CAEEA87-61B6-4362-9CEB-8FBF50E3A534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DEB12449-04FE-4DA2-812A-0CADFA1D5B04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0E0BE0-70D0-8E9E-F421-EFFD396F8AF6}"/>
              </a:ext>
            </a:extLst>
          </p:cNvPr>
          <p:cNvSpPr/>
          <p:nvPr/>
        </p:nvSpPr>
        <p:spPr>
          <a:xfrm>
            <a:off x="580003" y="-46646"/>
            <a:ext cx="75349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6AA3DB2-7604-139D-FE88-6E37124BF643}"/>
              </a:ext>
            </a:extLst>
          </p:cNvPr>
          <p:cNvGrpSpPr/>
          <p:nvPr/>
        </p:nvGrpSpPr>
        <p:grpSpPr>
          <a:xfrm>
            <a:off x="461964" y="654045"/>
            <a:ext cx="8258703" cy="2471480"/>
            <a:chOff x="461964" y="654045"/>
            <a:chExt cx="8258703" cy="2471480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528AA83-7FE6-4289-A312-2D1F4F8C0584}"/>
                </a:ext>
              </a:extLst>
            </p:cNvPr>
            <p:cNvGrpSpPr/>
            <p:nvPr/>
          </p:nvGrpSpPr>
          <p:grpSpPr>
            <a:xfrm>
              <a:off x="461964" y="772874"/>
              <a:ext cx="8258703" cy="2352651"/>
              <a:chOff x="461964" y="772874"/>
              <a:chExt cx="8258703" cy="2352651"/>
            </a:xfrm>
          </p:grpSpPr>
          <p:sp>
            <p:nvSpPr>
              <p:cNvPr id="40" name="テキスト ボックス 39"/>
              <p:cNvSpPr txBox="1"/>
              <p:nvPr/>
            </p:nvSpPr>
            <p:spPr>
              <a:xfrm>
                <a:off x="6191915" y="2725415"/>
                <a:ext cx="145934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100</a:t>
                </a:r>
                <a:r>
                  <a:rPr lang="ja-JP" altLang="en-US" sz="20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人</a:t>
                </a:r>
                <a:endParaRPr kumimoji="1" lang="ja-JP" altLang="en-US" sz="20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  <p:grpSp>
            <p:nvGrpSpPr>
              <p:cNvPr id="2" name="グループ化 1">
                <a:extLst>
                  <a:ext uri="{FF2B5EF4-FFF2-40B4-BE49-F238E27FC236}">
                    <a16:creationId xmlns:a16="http://schemas.microsoft.com/office/drawing/2014/main" id="{F328CB0E-9DA6-4669-A3FB-B47A69976753}"/>
                  </a:ext>
                </a:extLst>
              </p:cNvPr>
              <p:cNvGrpSpPr/>
              <p:nvPr/>
            </p:nvGrpSpPr>
            <p:grpSpPr>
              <a:xfrm>
                <a:off x="461964" y="772874"/>
                <a:ext cx="8258703" cy="2126182"/>
                <a:chOff x="461964" y="772874"/>
                <a:chExt cx="8258703" cy="2126182"/>
              </a:xfrm>
            </p:grpSpPr>
            <p:sp>
              <p:nvSpPr>
                <p:cNvPr id="11" name="正方形/長方形 10"/>
                <p:cNvSpPr/>
                <p:nvPr/>
              </p:nvSpPr>
              <p:spPr>
                <a:xfrm>
                  <a:off x="461964" y="772874"/>
                  <a:ext cx="8258703" cy="725182"/>
                </a:xfrm>
                <a:prstGeom prst="rect">
                  <a:avLst/>
                </a:prstGeom>
                <a:noFill/>
                <a:ln w="50800" cap="rnd" cmpd="sng">
                  <a:noFill/>
                  <a:beve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ja-JP" altLang="en-US" sz="4000" b="1" dirty="0">
                      <a:solidFill>
                        <a:schemeClr val="tx2">
                          <a:lumMod val="75000"/>
                        </a:schemeClr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ヒラギノ丸ゴ Pro W4"/>
                    </a:rPr>
                    <a:t>ケガに備えるために</a:t>
                  </a:r>
                  <a:r>
                    <a:rPr lang="en-US" altLang="ja-JP" sz="4000" b="1" dirty="0">
                      <a:solidFill>
                        <a:schemeClr val="tx2">
                          <a:lumMod val="75000"/>
                        </a:schemeClr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ヒラギノ丸ゴ Pro W4"/>
                    </a:rPr>
                    <a:t>……</a:t>
                  </a:r>
                </a:p>
              </p:txBody>
            </p:sp>
            <p:sp>
              <p:nvSpPr>
                <p:cNvPr id="6" name="正方形/長方形 5"/>
                <p:cNvSpPr/>
                <p:nvPr/>
              </p:nvSpPr>
              <p:spPr>
                <a:xfrm>
                  <a:off x="789920" y="1690110"/>
                  <a:ext cx="2986479" cy="909235"/>
                </a:xfrm>
                <a:prstGeom prst="rect">
                  <a:avLst/>
                </a:prstGeom>
                <a:noFill/>
                <a:ln w="50800" cap="rnd" cmpd="sng">
                  <a:noFill/>
                  <a:beve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3600" b="1" dirty="0">
                      <a:solidFill>
                        <a:schemeClr val="tx2">
                          <a:lumMod val="75000"/>
                        </a:schemeClr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ヒラギノ丸ゴ Pro W4"/>
                    </a:rPr>
                    <a:t>それぞれが</a:t>
                  </a:r>
                  <a:endParaRPr lang="en-US" altLang="ja-JP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endParaRPr>
                </a:p>
                <a:p>
                  <a:pPr algn="ctr"/>
                  <a:r>
                    <a:rPr lang="ja-JP" altLang="en-US" sz="3600" b="1" dirty="0">
                      <a:solidFill>
                        <a:schemeClr val="tx2">
                          <a:lumMod val="75000"/>
                        </a:schemeClr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  <a:cs typeface="ヒラギノ丸ゴ Pro W4"/>
                    </a:rPr>
                    <a:t>出し合う費用</a:t>
                  </a:r>
                  <a:endParaRPr lang="en-US" altLang="ja-JP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endParaRPr>
                </a:p>
              </p:txBody>
            </p:sp>
            <p:pic>
              <p:nvPicPr>
                <p:cNvPr id="5" name="図 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849882" y="1455186"/>
                  <a:ext cx="1174157" cy="1179542"/>
                </a:xfrm>
                <a:prstGeom prst="rect">
                  <a:avLst/>
                </a:prstGeom>
              </p:spPr>
            </p:pic>
            <p:pic>
              <p:nvPicPr>
                <p:cNvPr id="25" name="図 24"/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5566"/>
                <a:stretch/>
              </p:blipFill>
              <p:spPr>
                <a:xfrm>
                  <a:off x="6450330" y="1190859"/>
                  <a:ext cx="794373" cy="1708197"/>
                </a:xfrm>
                <a:prstGeom prst="rect">
                  <a:avLst/>
                </a:prstGeom>
              </p:spPr>
            </p:pic>
            <p:sp>
              <p:nvSpPr>
                <p:cNvPr id="41" name="乗算記号 40"/>
                <p:cNvSpPr/>
                <p:nvPr/>
              </p:nvSpPr>
              <p:spPr>
                <a:xfrm>
                  <a:off x="5393683" y="1701456"/>
                  <a:ext cx="687003" cy="687003"/>
                </a:xfrm>
                <a:prstGeom prst="mathMultiply">
                  <a:avLst>
                    <a:gd name="adj1" fmla="val 11020"/>
                  </a:avLst>
                </a:prstGeom>
                <a:solidFill>
                  <a:srgbClr val="17375E"/>
                </a:solidFill>
                <a:ln w="31750">
                  <a:solidFill>
                    <a:srgbClr val="17375E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FC5005F-5BB5-89D2-B307-CB0D28723C2B}"/>
                </a:ext>
              </a:extLst>
            </p:cNvPr>
            <p:cNvSpPr/>
            <p:nvPr/>
          </p:nvSpPr>
          <p:spPr>
            <a:xfrm>
              <a:off x="1609828" y="654045"/>
              <a:ext cx="889649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そな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B79A2E3F-07F1-6FC2-CE72-D2DD6EFA7D3A}"/>
                </a:ext>
              </a:extLst>
            </p:cNvPr>
            <p:cNvSpPr/>
            <p:nvPr/>
          </p:nvSpPr>
          <p:spPr>
            <a:xfrm>
              <a:off x="1024860" y="1958388"/>
              <a:ext cx="444712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だ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5C587B81-EBAE-C35B-6AAF-F35DA2B746A3}"/>
                </a:ext>
              </a:extLst>
            </p:cNvPr>
            <p:cNvSpPr/>
            <p:nvPr/>
          </p:nvSpPr>
          <p:spPr>
            <a:xfrm>
              <a:off x="1833124" y="1957088"/>
              <a:ext cx="444712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あ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DD8A5139-E160-A6F0-77D6-1C3CDB76F26F}"/>
                </a:ext>
              </a:extLst>
            </p:cNvPr>
            <p:cNvSpPr/>
            <p:nvPr/>
          </p:nvSpPr>
          <p:spPr>
            <a:xfrm>
              <a:off x="2648722" y="1963403"/>
              <a:ext cx="839680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ひよう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0E60A3D-2703-2477-2784-9D2C0DEAD7CA}"/>
              </a:ext>
            </a:extLst>
          </p:cNvPr>
          <p:cNvGrpSpPr/>
          <p:nvPr/>
        </p:nvGrpSpPr>
        <p:grpSpPr>
          <a:xfrm>
            <a:off x="600627" y="5517569"/>
            <a:ext cx="8204659" cy="1351283"/>
            <a:chOff x="600627" y="5517569"/>
            <a:chExt cx="8204659" cy="1351283"/>
          </a:xfrm>
        </p:grpSpPr>
        <p:sp>
          <p:nvSpPr>
            <p:cNvPr id="32" name="テキスト ボックス 31"/>
            <p:cNvSpPr txBox="1"/>
            <p:nvPr/>
          </p:nvSpPr>
          <p:spPr>
            <a:xfrm>
              <a:off x="600627" y="5668523"/>
              <a:ext cx="82046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骨折した</a:t>
              </a:r>
              <a:r>
                <a:rPr kumimoji="1" lang="en-US" altLang="ja-JP" sz="36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5</a:t>
              </a:r>
              <a:r>
                <a:rPr kumimoji="1" lang="ja-JP" altLang="en-US" sz="36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人は</a:t>
              </a:r>
              <a:r>
                <a:rPr lang="en-US" altLang="ja-JP" sz="36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10,000</a:t>
              </a:r>
              <a:r>
                <a:rPr kumimoji="1" lang="ja-JP" altLang="en-US" sz="36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円ずつ受け取り、治療費を支払える</a:t>
              </a: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ED83823A-5891-0715-B773-C7A318E59B9B}"/>
                </a:ext>
              </a:extLst>
            </p:cNvPr>
            <p:cNvSpPr/>
            <p:nvPr/>
          </p:nvSpPr>
          <p:spPr>
            <a:xfrm>
              <a:off x="705342" y="5517569"/>
              <a:ext cx="937141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こっせつ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0C556A4C-F8C4-2A50-793B-69B3D010221E}"/>
                </a:ext>
              </a:extLst>
            </p:cNvPr>
            <p:cNvSpPr/>
            <p:nvPr/>
          </p:nvSpPr>
          <p:spPr>
            <a:xfrm>
              <a:off x="2557353" y="5521523"/>
              <a:ext cx="610390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にん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F7EAF9C7-126E-3964-6874-76E9DCE78CCF}"/>
                </a:ext>
              </a:extLst>
            </p:cNvPr>
            <p:cNvSpPr/>
            <p:nvPr/>
          </p:nvSpPr>
          <p:spPr>
            <a:xfrm>
              <a:off x="5129100" y="5518470"/>
              <a:ext cx="610390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DF2D84AA-A46F-094B-EBF7-372C7BBF6F5C}"/>
                </a:ext>
              </a:extLst>
            </p:cNvPr>
            <p:cNvSpPr/>
            <p:nvPr/>
          </p:nvSpPr>
          <p:spPr>
            <a:xfrm>
              <a:off x="6374772" y="5526634"/>
              <a:ext cx="610390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う</a:t>
              </a:r>
              <a:endParaRPr lang="en-US" altLang="ja-JP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D0ACA535-0380-DBE3-7EEC-1013364E68B8}"/>
                </a:ext>
              </a:extLst>
            </p:cNvPr>
            <p:cNvSpPr/>
            <p:nvPr/>
          </p:nvSpPr>
          <p:spPr>
            <a:xfrm>
              <a:off x="7216977" y="5518742"/>
              <a:ext cx="610390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と</a:t>
              </a:r>
              <a:endParaRPr lang="en-US" altLang="ja-JP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78EBB3E5-94DE-A22A-D618-FE017FFA097D}"/>
                </a:ext>
              </a:extLst>
            </p:cNvPr>
            <p:cNvSpPr/>
            <p:nvPr/>
          </p:nvSpPr>
          <p:spPr>
            <a:xfrm>
              <a:off x="713363" y="6094749"/>
              <a:ext cx="1306589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ちりょうひ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96172C4B-96D2-A614-F832-B51F16B204D5}"/>
                </a:ext>
              </a:extLst>
            </p:cNvPr>
            <p:cNvSpPr/>
            <p:nvPr/>
          </p:nvSpPr>
          <p:spPr>
            <a:xfrm>
              <a:off x="2205935" y="6094636"/>
              <a:ext cx="1306589" cy="361765"/>
            </a:xfrm>
            <a:prstGeom prst="rect">
              <a:avLst/>
            </a:prstGeom>
            <a:noFill/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しはら</a:t>
              </a:r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C09710C-083C-A836-7060-F1EDC059E71D}"/>
              </a:ext>
            </a:extLst>
          </p:cNvPr>
          <p:cNvSpPr/>
          <p:nvPr/>
        </p:nvSpPr>
        <p:spPr>
          <a:xfrm>
            <a:off x="6763581" y="2953909"/>
            <a:ext cx="83968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にん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4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922912"/>
            <a:ext cx="854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4-</a:t>
            </a:r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③</a:t>
            </a:r>
            <a:r>
              <a:rPr lang="en-US" altLang="ja-JP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. </a:t>
            </a:r>
            <a:r>
              <a:rPr lang="ja-JP" altLang="en-US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生命保険って何</a:t>
            </a:r>
            <a:r>
              <a:rPr lang="en-US" altLang="ja-JP" sz="4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?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9D290C4-B4A9-476D-8B8C-4FD22FEF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3263D21-D517-B8B0-5318-597332D7A258}"/>
              </a:ext>
            </a:extLst>
          </p:cNvPr>
          <p:cNvSpPr/>
          <p:nvPr/>
        </p:nvSpPr>
        <p:spPr bwMode="gray">
          <a:xfrm>
            <a:off x="3028553" y="2731246"/>
            <a:ext cx="2969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0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せいめいほけん</a:t>
            </a:r>
            <a:endParaRPr lang="en-US" altLang="ja-JP" sz="20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BF0B2B9-56A4-D719-ACBC-EC2FC19D29C3}"/>
              </a:ext>
            </a:extLst>
          </p:cNvPr>
          <p:cNvSpPr/>
          <p:nvPr/>
        </p:nvSpPr>
        <p:spPr bwMode="gray">
          <a:xfrm>
            <a:off x="5471148" y="2731246"/>
            <a:ext cx="2969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0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なに</a:t>
            </a:r>
            <a:endParaRPr lang="en-US" altLang="ja-JP" sz="20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</p:spTree>
    <p:extLst>
      <p:ext uri="{BB962C8B-B14F-4D97-AF65-F5344CB8AC3E}">
        <p14:creationId xmlns:p14="http://schemas.microsoft.com/office/powerpoint/2010/main" val="2241249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4" y="30760"/>
            <a:ext cx="5303835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生命保険と損害保険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1797050" y="914399"/>
            <a:ext cx="3420000" cy="5419725"/>
          </a:xfrm>
          <a:prstGeom prst="roundRect">
            <a:avLst>
              <a:gd name="adj" fmla="val 3812"/>
            </a:avLst>
          </a:prstGeom>
          <a:solidFill>
            <a:srgbClr val="DBEFE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5295900" y="914399"/>
            <a:ext cx="3420000" cy="5419725"/>
          </a:xfrm>
          <a:prstGeom prst="roundRect">
            <a:avLst>
              <a:gd name="adj" fmla="val 3409"/>
            </a:avLst>
          </a:prstGeom>
          <a:solidFill>
            <a:srgbClr val="E5F2D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431799" y="865200"/>
          <a:ext cx="8364535" cy="60601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6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0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7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2301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生命保険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損害保険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7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対象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i="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i="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751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受取額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あらかじめ約束した</a:t>
                      </a:r>
                    </a:p>
                    <a:p>
                      <a:pPr algn="ctr">
                        <a:lnSpc>
                          <a:spcPts val="33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金額</a:t>
                      </a:r>
                    </a:p>
                    <a:p>
                      <a:pPr algn="ctr">
                        <a:lnSpc>
                          <a:spcPts val="5100"/>
                        </a:lnSpc>
                      </a:pPr>
                      <a:r>
                        <a:rPr kumimoji="1" lang="zh-TW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（定額給付）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事故により発生した</a:t>
                      </a:r>
                    </a:p>
                    <a:p>
                      <a:pPr algn="l">
                        <a:lnSpc>
                          <a:spcPts val="3300"/>
                        </a:lnSpc>
                      </a:pPr>
                      <a:r>
                        <a:rPr kumimoji="1" lang="ja-JP" altLang="en-US" sz="14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　　 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損害額</a:t>
                      </a:r>
                    </a:p>
                    <a:p>
                      <a:pPr algn="l">
                        <a:lnSpc>
                          <a:spcPts val="51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</a:t>
                      </a:r>
                      <a:r>
                        <a:rPr kumimoji="1" lang="zh-TW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（実損填補）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47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備えられる</a:t>
                      </a:r>
                      <a:endParaRPr kumimoji="1" lang="en-US" altLang="ja-JP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 algn="ctr"/>
                      <a:r>
                        <a:rPr kumimoji="1" lang="ja-JP" altLang="en-US" sz="20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リスク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死亡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病気・ケガ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老後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介護　　　　　　　　　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</a:t>
                      </a:r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など</a:t>
                      </a:r>
                      <a:endParaRPr kumimoji="1" lang="en-US" altLang="ja-JP" sz="20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endParaRPr kumimoji="1" lang="en-US" altLang="ja-JP" sz="20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　　　　　　　　　  </a:t>
                      </a:r>
                    </a:p>
                  </a:txBody>
                  <a:tcPr marL="25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交通事故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火事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>
                        <a:lnSpc>
                          <a:spcPts val="3700"/>
                        </a:lnSpc>
                      </a:pPr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台風や地震　　　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</a:t>
                      </a:r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など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marL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角丸四角形 5"/>
          <p:cNvSpPr/>
          <p:nvPr/>
        </p:nvSpPr>
        <p:spPr>
          <a:xfrm>
            <a:off x="411165" y="1517625"/>
            <a:ext cx="8364535" cy="692800"/>
          </a:xfrm>
          <a:prstGeom prst="roundRect">
            <a:avLst/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411164" y="2297234"/>
            <a:ext cx="8364535" cy="1479387"/>
          </a:xfrm>
          <a:prstGeom prst="roundRect">
            <a:avLst>
              <a:gd name="adj" fmla="val 11430"/>
            </a:avLst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411165" y="3845808"/>
            <a:ext cx="8364535" cy="2537516"/>
          </a:xfrm>
          <a:prstGeom prst="roundRect">
            <a:avLst>
              <a:gd name="adj" fmla="val 6915"/>
            </a:avLst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 descr="ウィンドウ, マグカップ, 挿絵 が含まれている画像&#10;&#10;自動的に生成された説明">
            <a:extLst>
              <a:ext uri="{FF2B5EF4-FFF2-40B4-BE49-F238E27FC236}">
                <a16:creationId xmlns:a16="http://schemas.microsoft.com/office/drawing/2014/main" id="{21EEB853-4BDB-40D7-ADD8-0C0DFBB4B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199" y="4398630"/>
            <a:ext cx="988531" cy="122207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849F068-6124-45C5-942D-F069BA489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175" y="5271356"/>
            <a:ext cx="1081770" cy="91459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B220EA-4B80-45F3-A7AB-515EED1C6C74}"/>
              </a:ext>
            </a:extLst>
          </p:cNvPr>
          <p:cNvSpPr txBox="1"/>
          <p:nvPr/>
        </p:nvSpPr>
        <p:spPr>
          <a:xfrm>
            <a:off x="3223674" y="1565441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i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</a:t>
            </a:r>
            <a:endParaRPr kumimoji="1" lang="ja-JP" altLang="en-US" sz="4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56503D4-3217-4F23-8884-3DBC5993FAB6}"/>
              </a:ext>
            </a:extLst>
          </p:cNvPr>
          <p:cNvSpPr txBox="1"/>
          <p:nvPr/>
        </p:nvSpPr>
        <p:spPr>
          <a:xfrm>
            <a:off x="6314799" y="1541532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i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モノ</a:t>
            </a:r>
          </a:p>
        </p:txBody>
      </p:sp>
      <p:sp>
        <p:nvSpPr>
          <p:cNvPr id="18" name="スライド番号プレースホルダー 12"/>
          <p:cNvSpPr>
            <a:spLocks noGrp="1"/>
          </p:cNvSpPr>
          <p:nvPr>
            <p:ph type="sldNum" sz="quarter" idx="4294967295"/>
          </p:nvPr>
        </p:nvSpPr>
        <p:spPr>
          <a:xfrm>
            <a:off x="7086323" y="6492875"/>
            <a:ext cx="2057400" cy="365125"/>
          </a:xfrm>
        </p:spPr>
        <p:txBody>
          <a:bodyPr/>
          <a:lstStyle/>
          <a:p>
            <a:pPr algn="r"/>
            <a:fld id="{CFE1D277-9C57-4E30-9C75-4A0776A97483}" type="slidenum">
              <a:rPr kumimoji="1" lang="ja-JP" altLang="en-US" sz="1800" smtClean="0">
                <a:solidFill>
                  <a:schemeClr val="tx1"/>
                </a:solidFill>
              </a:rPr>
              <a:pPr algn="r"/>
              <a:t>38</a:t>
            </a:fld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2E5447D-EFE2-78CD-276A-7F8FF2CA2D2C}"/>
              </a:ext>
            </a:extLst>
          </p:cNvPr>
          <p:cNvSpPr/>
          <p:nvPr/>
        </p:nvSpPr>
        <p:spPr>
          <a:xfrm>
            <a:off x="580002" y="-61795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せいめいほけん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EE350E4-1DCC-3735-B0E4-54AA005D5058}"/>
              </a:ext>
            </a:extLst>
          </p:cNvPr>
          <p:cNvSpPr/>
          <p:nvPr/>
        </p:nvSpPr>
        <p:spPr>
          <a:xfrm>
            <a:off x="2522175" y="-71893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そんがい</a:t>
            </a:r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0ED9CA3-2D44-D433-036E-D2EF93E8A510}"/>
              </a:ext>
            </a:extLst>
          </p:cNvPr>
          <p:cNvSpPr/>
          <p:nvPr/>
        </p:nvSpPr>
        <p:spPr>
          <a:xfrm>
            <a:off x="630893" y="1483354"/>
            <a:ext cx="88964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たいしょう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BBEF6AB-685B-EB39-CE9C-4F2730CCB77C}"/>
              </a:ext>
            </a:extLst>
          </p:cNvPr>
          <p:cNvSpPr/>
          <p:nvPr/>
        </p:nvSpPr>
        <p:spPr>
          <a:xfrm>
            <a:off x="580002" y="2648810"/>
            <a:ext cx="101618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うけとりがく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63F5FC6-8EEF-347C-17D0-A593C0DB2B81}"/>
              </a:ext>
            </a:extLst>
          </p:cNvPr>
          <p:cNvSpPr/>
          <p:nvPr/>
        </p:nvSpPr>
        <p:spPr>
          <a:xfrm>
            <a:off x="428100" y="4870449"/>
            <a:ext cx="48797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</a:t>
            </a:r>
            <a:endParaRPr kumimoji="1" lang="ja-JP" altLang="en-US" sz="9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EACA6A7-2AA6-1A8B-0F24-F49EAA0E66D2}"/>
              </a:ext>
            </a:extLst>
          </p:cNvPr>
          <p:cNvSpPr/>
          <p:nvPr/>
        </p:nvSpPr>
        <p:spPr>
          <a:xfrm>
            <a:off x="2745760" y="699123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accent1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せいめいほけん</a:t>
            </a:r>
            <a:endParaRPr kumimoji="1" lang="ja-JP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3C95B33-AA38-A6C8-BAFC-8F2CBFC8F5C8}"/>
              </a:ext>
            </a:extLst>
          </p:cNvPr>
          <p:cNvSpPr/>
          <p:nvPr/>
        </p:nvSpPr>
        <p:spPr>
          <a:xfrm>
            <a:off x="6266152" y="684316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accent3">
                    <a:lumMod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そんがいほけん</a:t>
            </a:r>
            <a:endParaRPr kumimoji="1" lang="ja-JP" altLang="en-US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9E694CC-0506-033A-8E06-FEA3DCBEB602}"/>
              </a:ext>
            </a:extLst>
          </p:cNvPr>
          <p:cNvSpPr/>
          <p:nvPr/>
        </p:nvSpPr>
        <p:spPr>
          <a:xfrm>
            <a:off x="2773348" y="1432827"/>
            <a:ext cx="159169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ひと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530FC73-53DB-1446-FE34-4BFA6876B61D}"/>
              </a:ext>
            </a:extLst>
          </p:cNvPr>
          <p:cNvSpPr/>
          <p:nvPr/>
        </p:nvSpPr>
        <p:spPr>
          <a:xfrm>
            <a:off x="3608499" y="2187683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やくそく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F1B42BA-AA73-AB41-C00F-42807F31F12B}"/>
              </a:ext>
            </a:extLst>
          </p:cNvPr>
          <p:cNvSpPr/>
          <p:nvPr/>
        </p:nvSpPr>
        <p:spPr>
          <a:xfrm>
            <a:off x="3182496" y="2618635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きんがく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50AA4CA-44C0-EE70-404D-232935D21336}"/>
              </a:ext>
            </a:extLst>
          </p:cNvPr>
          <p:cNvSpPr/>
          <p:nvPr/>
        </p:nvSpPr>
        <p:spPr>
          <a:xfrm>
            <a:off x="3024520" y="3112197"/>
            <a:ext cx="108935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てい</a:t>
            </a:r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がくきゅうふ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FD6D443-2D2E-61DE-0805-5D06979BBA6B}"/>
              </a:ext>
            </a:extLst>
          </p:cNvPr>
          <p:cNvSpPr/>
          <p:nvPr/>
        </p:nvSpPr>
        <p:spPr>
          <a:xfrm>
            <a:off x="5667376" y="2190108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じこ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918A641E-996A-52AF-F2B8-7E46DAFA760B}"/>
              </a:ext>
            </a:extLst>
          </p:cNvPr>
          <p:cNvSpPr/>
          <p:nvPr/>
        </p:nvSpPr>
        <p:spPr>
          <a:xfrm>
            <a:off x="7163299" y="2186577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はっせい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D29153D-121E-2515-99E2-2AC651664608}"/>
              </a:ext>
            </a:extLst>
          </p:cNvPr>
          <p:cNvSpPr/>
          <p:nvPr/>
        </p:nvSpPr>
        <p:spPr>
          <a:xfrm>
            <a:off x="6527870" y="3112197"/>
            <a:ext cx="95605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じっそんてんぽ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4BEC990E-294F-8C2F-7780-36076C666864}"/>
              </a:ext>
            </a:extLst>
          </p:cNvPr>
          <p:cNvSpPr/>
          <p:nvPr/>
        </p:nvSpPr>
        <p:spPr>
          <a:xfrm>
            <a:off x="6540116" y="2622646"/>
            <a:ext cx="95605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そんがいがく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8D017FE9-1126-83D6-47AD-457DC2253BA2}"/>
              </a:ext>
            </a:extLst>
          </p:cNvPr>
          <p:cNvSpPr/>
          <p:nvPr/>
        </p:nvSpPr>
        <p:spPr>
          <a:xfrm>
            <a:off x="2282621" y="3743990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しぼう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31A30A45-A540-34A4-063F-4B85B8115210}"/>
              </a:ext>
            </a:extLst>
          </p:cNvPr>
          <p:cNvSpPr/>
          <p:nvPr/>
        </p:nvSpPr>
        <p:spPr>
          <a:xfrm>
            <a:off x="2282621" y="4194900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びょうき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599FEF87-3849-139D-89FA-C4F50D578915}"/>
              </a:ext>
            </a:extLst>
          </p:cNvPr>
          <p:cNvSpPr/>
          <p:nvPr/>
        </p:nvSpPr>
        <p:spPr>
          <a:xfrm>
            <a:off x="2284917" y="4682984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ろうご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4C6D3AD-02A0-868C-4B0E-B0A1E47FB569}"/>
              </a:ext>
            </a:extLst>
          </p:cNvPr>
          <p:cNvSpPr/>
          <p:nvPr/>
        </p:nvSpPr>
        <p:spPr>
          <a:xfrm>
            <a:off x="2279192" y="5139113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かいご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5402B392-8580-C718-AE36-03FCCEE6E11A}"/>
              </a:ext>
            </a:extLst>
          </p:cNvPr>
          <p:cNvSpPr/>
          <p:nvPr/>
        </p:nvSpPr>
        <p:spPr>
          <a:xfrm>
            <a:off x="5843975" y="3743453"/>
            <a:ext cx="137497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こうつうじこ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A7B1F3E-A7C6-FE11-4B01-A507D61358EE}"/>
              </a:ext>
            </a:extLst>
          </p:cNvPr>
          <p:cNvSpPr/>
          <p:nvPr/>
        </p:nvSpPr>
        <p:spPr>
          <a:xfrm>
            <a:off x="5786426" y="4200077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かじ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AF7490D-383C-9AE7-F7D6-E16C0CED4491}"/>
              </a:ext>
            </a:extLst>
          </p:cNvPr>
          <p:cNvSpPr/>
          <p:nvPr/>
        </p:nvSpPr>
        <p:spPr>
          <a:xfrm>
            <a:off x="5808901" y="4655538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たいふう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2ABAE8C8-FF4C-C8CE-F8AF-E00917B23B8C}"/>
              </a:ext>
            </a:extLst>
          </p:cNvPr>
          <p:cNvSpPr/>
          <p:nvPr/>
        </p:nvSpPr>
        <p:spPr>
          <a:xfrm>
            <a:off x="6795179" y="4664383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じしん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0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D8CC6C7-8DD9-4D20-806C-444C3A37ADC9}"/>
              </a:ext>
            </a:extLst>
          </p:cNvPr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839B785-4EF7-4FB2-95D9-B5351E5D8D5E}"/>
              </a:ext>
            </a:extLst>
          </p:cNvPr>
          <p:cNvSpPr/>
          <p:nvPr/>
        </p:nvSpPr>
        <p:spPr bwMode="white">
          <a:xfrm>
            <a:off x="32593" y="30760"/>
            <a:ext cx="607400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［参考］生活設計と生命保険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44450" y="978763"/>
            <a:ext cx="8990493" cy="5262502"/>
            <a:chOff x="44450" y="978763"/>
            <a:chExt cx="8990493" cy="5262502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288EC99-5A56-49EC-AE9E-5C99E7569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057" y="978763"/>
              <a:ext cx="8925886" cy="390271"/>
            </a:xfrm>
            <a:prstGeom prst="rect">
              <a:avLst/>
            </a:prstGeom>
          </p:spPr>
        </p:pic>
        <p:pic>
          <p:nvPicPr>
            <p:cNvPr id="27" name="図 26" descr="テキスト&#10;&#10;自動的に生成された説明">
              <a:extLst>
                <a:ext uri="{FF2B5EF4-FFF2-40B4-BE49-F238E27FC236}">
                  <a16:creationId xmlns:a16="http://schemas.microsoft.com/office/drawing/2014/main" id="{AC4429CD-D351-44C4-A96F-E9B9BBD1C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78" t="11302" r="26191" b="68615"/>
            <a:stretch/>
          </p:blipFill>
          <p:spPr>
            <a:xfrm>
              <a:off x="44450" y="1496327"/>
              <a:ext cx="6833833" cy="983943"/>
            </a:xfrm>
            <a:prstGeom prst="rect">
              <a:avLst/>
            </a:prstGeom>
          </p:spPr>
        </p:pic>
        <p:pic>
          <p:nvPicPr>
            <p:cNvPr id="28" name="図 27" descr="テキスト&#10;&#10;自動的に生成された説明">
              <a:extLst>
                <a:ext uri="{FF2B5EF4-FFF2-40B4-BE49-F238E27FC236}">
                  <a16:creationId xmlns:a16="http://schemas.microsoft.com/office/drawing/2014/main" id="{E49B4725-0FD9-4B26-B19F-84F1DF86D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918" t="11302" r="1686" b="68615"/>
            <a:stretch/>
          </p:blipFill>
          <p:spPr>
            <a:xfrm>
              <a:off x="6859731" y="1499401"/>
              <a:ext cx="2168199" cy="977795"/>
            </a:xfrm>
            <a:prstGeom prst="rect">
              <a:avLst/>
            </a:prstGeom>
          </p:spPr>
        </p:pic>
        <p:pic>
          <p:nvPicPr>
            <p:cNvPr id="30" name="図 29" descr="テキスト&#10;&#10;自動的に生成された説明">
              <a:extLst>
                <a:ext uri="{FF2B5EF4-FFF2-40B4-BE49-F238E27FC236}">
                  <a16:creationId xmlns:a16="http://schemas.microsoft.com/office/drawing/2014/main" id="{50279582-F90D-4109-A884-ED39266A8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002" y="3986775"/>
              <a:ext cx="6748279" cy="989905"/>
            </a:xfrm>
            <a:prstGeom prst="rect">
              <a:avLst/>
            </a:prstGeom>
          </p:spPr>
        </p:pic>
        <p:pic>
          <p:nvPicPr>
            <p:cNvPr id="31" name="図 30" descr="テキスト&#10;&#10;自動的に生成された説明">
              <a:extLst>
                <a:ext uri="{FF2B5EF4-FFF2-40B4-BE49-F238E27FC236}">
                  <a16:creationId xmlns:a16="http://schemas.microsoft.com/office/drawing/2014/main" id="{FA3F3B7B-9E9B-44BF-AF86-411F7546C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002" y="2774397"/>
              <a:ext cx="6797280" cy="979000"/>
            </a:xfrm>
            <a:prstGeom prst="rect">
              <a:avLst/>
            </a:prstGeom>
          </p:spPr>
        </p:pic>
        <p:pic>
          <p:nvPicPr>
            <p:cNvPr id="32" name="図 31" descr="テキスト&#10;&#10;自動的に生成された説明">
              <a:extLst>
                <a:ext uri="{FF2B5EF4-FFF2-40B4-BE49-F238E27FC236}">
                  <a16:creationId xmlns:a16="http://schemas.microsoft.com/office/drawing/2014/main" id="{2037AA65-053B-47E9-811E-FFFBFDB39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002" y="5246828"/>
              <a:ext cx="6818622" cy="979347"/>
            </a:xfrm>
            <a:prstGeom prst="rect">
              <a:avLst/>
            </a:prstGeom>
          </p:spPr>
        </p:pic>
        <p:pic>
          <p:nvPicPr>
            <p:cNvPr id="34" name="図 33" descr="テキスト&#10;&#10;自動的に生成された説明">
              <a:extLst>
                <a:ext uri="{FF2B5EF4-FFF2-40B4-BE49-F238E27FC236}">
                  <a16:creationId xmlns:a16="http://schemas.microsoft.com/office/drawing/2014/main" id="{CB4E1CDD-2029-44A6-A33B-82FAB1577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0398" y="2774397"/>
              <a:ext cx="2097532" cy="979000"/>
            </a:xfrm>
            <a:prstGeom prst="rect">
              <a:avLst/>
            </a:prstGeom>
          </p:spPr>
        </p:pic>
        <p:pic>
          <p:nvPicPr>
            <p:cNvPr id="35" name="図 34" descr="テキスト&#10;&#10;自動的に生成された説明">
              <a:extLst>
                <a:ext uri="{FF2B5EF4-FFF2-40B4-BE49-F238E27FC236}">
                  <a16:creationId xmlns:a16="http://schemas.microsoft.com/office/drawing/2014/main" id="{0047B63F-2410-413E-BB3C-B89307F1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80261" y="3975908"/>
              <a:ext cx="2147669" cy="1011638"/>
            </a:xfrm>
            <a:prstGeom prst="rect">
              <a:avLst/>
            </a:prstGeom>
          </p:spPr>
        </p:pic>
        <p:pic>
          <p:nvPicPr>
            <p:cNvPr id="36" name="図 35" descr="テキスト&#10;&#10;自動的に生成された説明">
              <a:extLst>
                <a:ext uri="{FF2B5EF4-FFF2-40B4-BE49-F238E27FC236}">
                  <a16:creationId xmlns:a16="http://schemas.microsoft.com/office/drawing/2014/main" id="{378610D6-1C57-428A-B636-52F88E011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21139" y="5231738"/>
              <a:ext cx="2106791" cy="1009527"/>
            </a:xfrm>
            <a:prstGeom prst="rect">
              <a:avLst/>
            </a:prstGeom>
          </p:spPr>
        </p:pic>
      </p:grp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553B-32E2-D644-9CD0-56FDA882EB90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B8E358E-E36C-5301-66D4-B88FB67FFC7B}"/>
              </a:ext>
            </a:extLst>
          </p:cNvPr>
          <p:cNvSpPr/>
          <p:nvPr/>
        </p:nvSpPr>
        <p:spPr>
          <a:xfrm>
            <a:off x="482423" y="-62363"/>
            <a:ext cx="88785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さんこう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6F580EB-6BAF-1451-FFA8-CB836BE17F53}"/>
              </a:ext>
            </a:extLst>
          </p:cNvPr>
          <p:cNvSpPr/>
          <p:nvPr/>
        </p:nvSpPr>
        <p:spPr>
          <a:xfrm>
            <a:off x="1852700" y="-52084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せいかつせっけい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CCD2D47-CB13-EBF5-5123-9CD92FCE1807}"/>
              </a:ext>
            </a:extLst>
          </p:cNvPr>
          <p:cNvSpPr/>
          <p:nvPr/>
        </p:nvSpPr>
        <p:spPr>
          <a:xfrm>
            <a:off x="3804463" y="-46646"/>
            <a:ext cx="127057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せいめいほけん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2E229BF-C843-8225-8362-D8EA1C7CF70F}"/>
              </a:ext>
            </a:extLst>
          </p:cNvPr>
          <p:cNvSpPr/>
          <p:nvPr/>
        </p:nvSpPr>
        <p:spPr>
          <a:xfrm>
            <a:off x="2309278" y="820675"/>
            <a:ext cx="137348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もくてき　ほしょう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4541686-F194-7539-C506-90C15EEF2210}"/>
              </a:ext>
            </a:extLst>
          </p:cNvPr>
          <p:cNvSpPr/>
          <p:nvPr/>
        </p:nvSpPr>
        <p:spPr>
          <a:xfrm>
            <a:off x="3069597" y="820675"/>
            <a:ext cx="137348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ないよう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1A70926-03E3-5E09-7FF0-0F57FF29B0FD}"/>
              </a:ext>
            </a:extLst>
          </p:cNvPr>
          <p:cNvSpPr/>
          <p:nvPr/>
        </p:nvSpPr>
        <p:spPr>
          <a:xfrm>
            <a:off x="1269001" y="1512077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しぼう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236AC4C-7AD8-6121-0E43-DE6095BFB602}"/>
              </a:ext>
            </a:extLst>
          </p:cNvPr>
          <p:cNvSpPr/>
          <p:nvPr/>
        </p:nvSpPr>
        <p:spPr>
          <a:xfrm>
            <a:off x="2222622" y="1596573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078D38E-0333-CEB2-CDC6-AE4242B90F41}"/>
              </a:ext>
            </a:extLst>
          </p:cNvPr>
          <p:cNvSpPr/>
          <p:nvPr/>
        </p:nvSpPr>
        <p:spPr>
          <a:xfrm>
            <a:off x="1297073" y="2704195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びょうき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6187579-A576-4744-6590-E45793F5E90D}"/>
              </a:ext>
            </a:extLst>
          </p:cNvPr>
          <p:cNvSpPr/>
          <p:nvPr/>
        </p:nvSpPr>
        <p:spPr>
          <a:xfrm>
            <a:off x="1354651" y="3519403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CB2E5C81-BD83-FC29-196F-5F1DD72EEF4D}"/>
              </a:ext>
            </a:extLst>
          </p:cNvPr>
          <p:cNvSpPr/>
          <p:nvPr/>
        </p:nvSpPr>
        <p:spPr>
          <a:xfrm>
            <a:off x="1291437" y="4001931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ろうご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DD7F68F8-FAC4-AEDA-08A7-AB79A0300AC0}"/>
              </a:ext>
            </a:extLst>
          </p:cNvPr>
          <p:cNvSpPr/>
          <p:nvPr/>
        </p:nvSpPr>
        <p:spPr>
          <a:xfrm>
            <a:off x="2222622" y="4104458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0E62C73-88F2-D991-46F3-F9E199E6ED76}"/>
              </a:ext>
            </a:extLst>
          </p:cNvPr>
          <p:cNvSpPr/>
          <p:nvPr/>
        </p:nvSpPr>
        <p:spPr>
          <a:xfrm>
            <a:off x="2244376" y="5361673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ほしょう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3ECED81C-0F41-0CD1-5068-FAE56C359A51}"/>
              </a:ext>
            </a:extLst>
          </p:cNvPr>
          <p:cNvSpPr/>
          <p:nvPr/>
        </p:nvSpPr>
        <p:spPr>
          <a:xfrm>
            <a:off x="1297073" y="5246828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かいご</a:t>
            </a:r>
            <a:endParaRPr kumimoji="1"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3AFFEA4C-6572-E7A4-EE60-62717C58518E}"/>
              </a:ext>
            </a:extLst>
          </p:cNvPr>
          <p:cNvSpPr/>
          <p:nvPr/>
        </p:nvSpPr>
        <p:spPr>
          <a:xfrm>
            <a:off x="3065391" y="1421529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しぼう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12D3F528-D9C1-A7AF-CEDD-5AE231F97DCB}"/>
              </a:ext>
            </a:extLst>
          </p:cNvPr>
          <p:cNvSpPr/>
          <p:nvPr/>
        </p:nvSpPr>
        <p:spPr>
          <a:xfrm>
            <a:off x="3092942" y="2697857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びょうき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98CA3AA-2C60-3419-0A0D-B415DF106A9E}"/>
              </a:ext>
            </a:extLst>
          </p:cNvPr>
          <p:cNvSpPr/>
          <p:nvPr/>
        </p:nvSpPr>
        <p:spPr>
          <a:xfrm>
            <a:off x="3074666" y="5180790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かいご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7ED8C88B-DD45-78E3-28BC-950E4D25F07B}"/>
              </a:ext>
            </a:extLst>
          </p:cNvPr>
          <p:cNvSpPr/>
          <p:nvPr/>
        </p:nvSpPr>
        <p:spPr>
          <a:xfrm>
            <a:off x="4027733" y="1442202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いぞく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4B41D894-F776-528C-43D0-CFABD02A6943}"/>
              </a:ext>
            </a:extLst>
          </p:cNvPr>
          <p:cNvSpPr/>
          <p:nvPr/>
        </p:nvSpPr>
        <p:spPr>
          <a:xfrm>
            <a:off x="4710084" y="1424215"/>
            <a:ext cx="94532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せいかつひなど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F15BDB1B-C824-551C-2B4E-8F8EEF9AA0D4}"/>
              </a:ext>
            </a:extLst>
          </p:cNvPr>
          <p:cNvSpPr/>
          <p:nvPr/>
        </p:nvSpPr>
        <p:spPr>
          <a:xfrm>
            <a:off x="4443470" y="2709633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にゅういん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1B06909F-BF7A-A042-5FA8-7484820D3430}"/>
              </a:ext>
            </a:extLst>
          </p:cNvPr>
          <p:cNvSpPr/>
          <p:nvPr/>
        </p:nvSpPr>
        <p:spPr>
          <a:xfrm>
            <a:off x="5020598" y="2709632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しゅじゅつ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951529AF-41C3-8DCE-FC60-8D607243BAB4}"/>
              </a:ext>
            </a:extLst>
          </p:cNvPr>
          <p:cNvSpPr/>
          <p:nvPr/>
        </p:nvSpPr>
        <p:spPr>
          <a:xfrm>
            <a:off x="3146920" y="2162267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D1F7254A-B9AD-77EE-6253-228B80A92FA9}"/>
              </a:ext>
            </a:extLst>
          </p:cNvPr>
          <p:cNvSpPr/>
          <p:nvPr/>
        </p:nvSpPr>
        <p:spPr>
          <a:xfrm>
            <a:off x="3614551" y="2157899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ほけんきん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0697D152-8EE1-AEF6-E7E6-EE714ADF5129}"/>
              </a:ext>
            </a:extLst>
          </p:cNvPr>
          <p:cNvSpPr/>
          <p:nvPr/>
        </p:nvSpPr>
        <p:spPr>
          <a:xfrm>
            <a:off x="4189161" y="2164235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C5DB7FB2-15A7-3670-E86C-BDCAFA8F1D15}"/>
              </a:ext>
            </a:extLst>
          </p:cNvPr>
          <p:cNvSpPr/>
          <p:nvPr/>
        </p:nvSpPr>
        <p:spPr>
          <a:xfrm>
            <a:off x="4572412" y="2164234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C34EDE54-9E37-9192-CF7B-32EB8D895D86}"/>
              </a:ext>
            </a:extLst>
          </p:cNvPr>
          <p:cNvSpPr/>
          <p:nvPr/>
        </p:nvSpPr>
        <p:spPr>
          <a:xfrm>
            <a:off x="3146920" y="3429000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3C6B1D52-4177-FBA4-5A75-4EF72A25B1BF}"/>
              </a:ext>
            </a:extLst>
          </p:cNvPr>
          <p:cNvSpPr/>
          <p:nvPr/>
        </p:nvSpPr>
        <p:spPr>
          <a:xfrm>
            <a:off x="3614551" y="3431214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きゅうふきん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35E5D2C-0CB8-4A3B-1550-AADD1B737631}"/>
              </a:ext>
            </a:extLst>
          </p:cNvPr>
          <p:cNvSpPr/>
          <p:nvPr/>
        </p:nvSpPr>
        <p:spPr>
          <a:xfrm>
            <a:off x="4239201" y="3431214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A6DE0D4F-BECC-D4EF-9345-61AA573A756A}"/>
              </a:ext>
            </a:extLst>
          </p:cNvPr>
          <p:cNvSpPr/>
          <p:nvPr/>
        </p:nvSpPr>
        <p:spPr>
          <a:xfrm>
            <a:off x="4625901" y="3432019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CC0D3D37-2D92-D2AA-37CF-57C4A6C58231}"/>
              </a:ext>
            </a:extLst>
          </p:cNvPr>
          <p:cNvSpPr/>
          <p:nvPr/>
        </p:nvSpPr>
        <p:spPr>
          <a:xfrm>
            <a:off x="3802461" y="3932330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1268FAA3-FD4E-B499-F0B3-EC150F16CF28}"/>
              </a:ext>
            </a:extLst>
          </p:cNvPr>
          <p:cNvSpPr/>
          <p:nvPr/>
        </p:nvSpPr>
        <p:spPr>
          <a:xfrm>
            <a:off x="4764249" y="3933603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ねんれい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5582FDCB-304D-49A6-50A4-518FC35939AE}"/>
              </a:ext>
            </a:extLst>
          </p:cNvPr>
          <p:cNvSpPr/>
          <p:nvPr/>
        </p:nvSpPr>
        <p:spPr>
          <a:xfrm>
            <a:off x="2982941" y="4646758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0DF53D61-5186-89F6-3816-818924625BB8}"/>
              </a:ext>
            </a:extLst>
          </p:cNvPr>
          <p:cNvSpPr/>
          <p:nvPr/>
        </p:nvSpPr>
        <p:spPr>
          <a:xfrm>
            <a:off x="3920320" y="4648999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きかん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EB64DC6B-6AFB-F961-5F7C-B11C54577C6E}"/>
              </a:ext>
            </a:extLst>
          </p:cNvPr>
          <p:cNvSpPr/>
          <p:nvPr/>
        </p:nvSpPr>
        <p:spPr>
          <a:xfrm>
            <a:off x="4377549" y="4655059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41E8119C-F77F-672C-30ED-EC0BDE44E7BA}"/>
              </a:ext>
            </a:extLst>
          </p:cNvPr>
          <p:cNvSpPr/>
          <p:nvPr/>
        </p:nvSpPr>
        <p:spPr>
          <a:xfrm>
            <a:off x="4724329" y="4655059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ねんきん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598D04C0-15FA-C627-6242-C7CE940162CA}"/>
              </a:ext>
            </a:extLst>
          </p:cNvPr>
          <p:cNvSpPr/>
          <p:nvPr/>
        </p:nvSpPr>
        <p:spPr>
          <a:xfrm>
            <a:off x="5234990" y="4648999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9D4F34A5-B943-B656-5B67-256C5C89C3F2}"/>
              </a:ext>
            </a:extLst>
          </p:cNvPr>
          <p:cNvSpPr/>
          <p:nvPr/>
        </p:nvSpPr>
        <p:spPr>
          <a:xfrm>
            <a:off x="5599763" y="4655563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B544ABB4-DA87-D2D6-B7C5-F5EE371111EE}"/>
              </a:ext>
            </a:extLst>
          </p:cNvPr>
          <p:cNvSpPr/>
          <p:nvPr/>
        </p:nvSpPr>
        <p:spPr>
          <a:xfrm>
            <a:off x="3518256" y="5180789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じょうたい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C1CEF10C-F1A8-B5A9-C78F-C45B40FC9C25}"/>
              </a:ext>
            </a:extLst>
          </p:cNvPr>
          <p:cNvSpPr/>
          <p:nvPr/>
        </p:nvSpPr>
        <p:spPr>
          <a:xfrm>
            <a:off x="3146920" y="5888214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495E21AF-C826-3BCA-EC57-292195A125BE}"/>
              </a:ext>
            </a:extLst>
          </p:cNvPr>
          <p:cNvSpPr/>
          <p:nvPr/>
        </p:nvSpPr>
        <p:spPr>
          <a:xfrm>
            <a:off x="3624764" y="5889729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きゅうふきん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BCA357F1-60B9-8F12-3588-93E3D7D8248B}"/>
              </a:ext>
            </a:extLst>
          </p:cNvPr>
          <p:cNvSpPr/>
          <p:nvPr/>
        </p:nvSpPr>
        <p:spPr>
          <a:xfrm>
            <a:off x="4239201" y="5881513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う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E5534FCB-1D8D-4359-CC20-D48B281FC78E}"/>
              </a:ext>
            </a:extLst>
          </p:cNvPr>
          <p:cNvSpPr/>
          <p:nvPr/>
        </p:nvSpPr>
        <p:spPr>
          <a:xfrm>
            <a:off x="4610095" y="5890400"/>
            <a:ext cx="77340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633A944B-9CC2-129C-D925-13ABC2E4DD36}"/>
              </a:ext>
            </a:extLst>
          </p:cNvPr>
          <p:cNvSpPr/>
          <p:nvPr/>
        </p:nvSpPr>
        <p:spPr>
          <a:xfrm>
            <a:off x="6967143" y="1434117"/>
            <a:ext cx="90785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ていきほけん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6048EE3C-5BF5-436C-D6AA-0C6147895D67}"/>
              </a:ext>
            </a:extLst>
          </p:cNvPr>
          <p:cNvSpPr/>
          <p:nvPr/>
        </p:nvSpPr>
        <p:spPr>
          <a:xfrm>
            <a:off x="7909994" y="1434117"/>
            <a:ext cx="9476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ようろうほけん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2632D43D-9D39-0BF3-DDC2-1BE1ED274D7F}"/>
              </a:ext>
            </a:extLst>
          </p:cNvPr>
          <p:cNvSpPr/>
          <p:nvPr/>
        </p:nvSpPr>
        <p:spPr>
          <a:xfrm>
            <a:off x="6980628" y="2182011"/>
            <a:ext cx="94768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しゅうしん</a:t>
            </a:r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874E11BB-468C-B7A2-F233-8C00C66C7367}"/>
              </a:ext>
            </a:extLst>
          </p:cNvPr>
          <p:cNvSpPr/>
          <p:nvPr/>
        </p:nvSpPr>
        <p:spPr>
          <a:xfrm>
            <a:off x="7513195" y="2858948"/>
            <a:ext cx="90785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いりょう</a:t>
            </a:r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5FCD2C34-352F-579E-6E65-82E8DB08F9D2}"/>
              </a:ext>
            </a:extLst>
          </p:cNvPr>
          <p:cNvSpPr/>
          <p:nvPr/>
        </p:nvSpPr>
        <p:spPr>
          <a:xfrm>
            <a:off x="7035975" y="4104458"/>
            <a:ext cx="90785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こじん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27B1F6F9-33FD-9747-4852-7BC559AB0266}"/>
              </a:ext>
            </a:extLst>
          </p:cNvPr>
          <p:cNvSpPr/>
          <p:nvPr/>
        </p:nvSpPr>
        <p:spPr>
          <a:xfrm>
            <a:off x="7832880" y="4094077"/>
            <a:ext cx="90785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ねんきんほけん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AF2D5D97-4B88-9891-C61F-5B441385D3A6}"/>
              </a:ext>
            </a:extLst>
          </p:cNvPr>
          <p:cNvSpPr/>
          <p:nvPr/>
        </p:nvSpPr>
        <p:spPr>
          <a:xfrm>
            <a:off x="7489902" y="5349910"/>
            <a:ext cx="90785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かいごほけん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20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35496" y="0"/>
            <a:ext cx="9144000" cy="716948"/>
          </a:xfrm>
          <a:prstGeom prst="rect">
            <a:avLst/>
          </a:prstGeom>
          <a:solidFill>
            <a:schemeClr val="accent6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45031" y="106261"/>
            <a:ext cx="8047327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日本に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100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歳以上の人は何人いるの？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3" name="コンテンツ プレースホルダー 1"/>
          <p:cNvSpPr txBox="1">
            <a:spLocks/>
          </p:cNvSpPr>
          <p:nvPr/>
        </p:nvSpPr>
        <p:spPr bwMode="auto">
          <a:xfrm>
            <a:off x="290512" y="4638004"/>
            <a:ext cx="8604003" cy="1678167"/>
          </a:xfrm>
          <a:prstGeom prst="rect">
            <a:avLst/>
          </a:prstGeom>
          <a:solidFill>
            <a:srgbClr val="FEFECD"/>
          </a:solidFill>
          <a:ln>
            <a:noFill/>
          </a:ln>
          <a:effectLst/>
        </p:spPr>
        <p:txBody>
          <a:bodyPr tIns="108000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9pPr>
          </a:lstStyle>
          <a:p>
            <a:pPr eaLnBrk="1" hangingPunct="1">
              <a:buFont typeface="Symbol" pitchFamily="18" charset="2"/>
              <a:buNone/>
              <a:defRPr/>
            </a:pP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【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答え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】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C. 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約</a:t>
            </a: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90,000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　</a:t>
            </a:r>
            <a:endParaRPr lang="en-US" altLang="ja-JP" sz="32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eaLnBrk="1" hangingPunct="1">
              <a:buNone/>
              <a:defRPr/>
            </a:pP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　　　　　</a:t>
            </a:r>
            <a:r>
              <a:rPr lang="ja-JP" altLang="en-US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「</a:t>
            </a:r>
            <a:r>
              <a:rPr lang="en-US" altLang="ja-JP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90,526</a:t>
            </a:r>
            <a:r>
              <a:rPr lang="ja-JP" altLang="en-US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人」のうち、全体の約</a:t>
            </a:r>
            <a:r>
              <a:rPr lang="en-US" altLang="ja-JP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89</a:t>
            </a:r>
            <a:r>
              <a:rPr lang="ja-JP" altLang="en-US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％</a:t>
            </a:r>
            <a:r>
              <a:rPr lang="en-US" altLang="ja-JP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(80,161</a:t>
            </a:r>
            <a:r>
              <a:rPr lang="ja-JP" altLang="en-US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</a:t>
            </a:r>
            <a:r>
              <a:rPr lang="en-US" altLang="ja-JP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) </a:t>
            </a:r>
            <a:r>
              <a:rPr lang="ja-JP" altLang="en-US" sz="2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は女性</a:t>
            </a:r>
            <a:r>
              <a:rPr lang="ja-JP" altLang="en-US" sz="2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endParaRPr lang="en-US" altLang="ja-JP" sz="2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64" y="1677600"/>
            <a:ext cx="1824890" cy="810441"/>
          </a:xfrm>
          <a:prstGeom prst="rect">
            <a:avLst/>
          </a:prstGeom>
        </p:spPr>
      </p:pic>
      <p:sp>
        <p:nvSpPr>
          <p:cNvPr id="20" name="コンテンツ プレースホルダー 1"/>
          <p:cNvSpPr txBox="1">
            <a:spLocks/>
          </p:cNvSpPr>
          <p:nvPr/>
        </p:nvSpPr>
        <p:spPr bwMode="auto">
          <a:xfrm>
            <a:off x="2132609" y="1305554"/>
            <a:ext cx="6975895" cy="1401344"/>
          </a:xfrm>
          <a:prstGeom prst="rect">
            <a:avLst/>
          </a:prstGeom>
          <a:solidFill>
            <a:schemeClr val="bg1"/>
          </a:solidFill>
          <a:ln w="31750">
            <a:solidFill>
              <a:srgbClr val="215968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9pPr>
          </a:lstStyle>
          <a:p>
            <a:pPr eaLnBrk="1" hangingPunct="1">
              <a:buFont typeface="Symbol" pitchFamily="18" charset="2"/>
              <a:buNone/>
            </a:pP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2022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年の日本の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100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歳以上の人口はどれくらいでしょう？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2" name="コンテンツ プレースホルダー 1"/>
          <p:cNvSpPr txBox="1">
            <a:spLocks/>
          </p:cNvSpPr>
          <p:nvPr/>
        </p:nvSpPr>
        <p:spPr bwMode="auto">
          <a:xfrm>
            <a:off x="35496" y="2820092"/>
            <a:ext cx="9108504" cy="60890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9pPr>
          </a:lstStyle>
          <a:p>
            <a:pPr algn="ctr" eaLnBrk="1" hangingPunct="1">
              <a:buFont typeface="Symbol" pitchFamily="18" charset="2"/>
              <a:buNone/>
            </a:pP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A.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 約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900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　　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B. 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約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9,000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　　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C. 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約</a:t>
            </a:r>
            <a:r>
              <a:rPr lang="en-US" altLang="ja-JP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90,000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　　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972490" y="802359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【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問題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】</a:t>
            </a:r>
            <a:endParaRPr lang="ja-JP" altLang="en-US" sz="3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7728" y="6427130"/>
            <a:ext cx="8105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厚生労働省</a:t>
            </a:r>
            <a:r>
              <a:rPr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「百歳の高齢者へのお祝い状及び記念品の贈呈について」</a:t>
            </a:r>
            <a:endParaRPr lang="en-US" altLang="ja-JP" sz="1000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(2022</a:t>
            </a:r>
            <a:r>
              <a:rPr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日現在の住民基本台帳による都道府県・指定都市・中核市からの報告数。年齢は</a:t>
            </a:r>
            <a:r>
              <a:rPr lang="en-US" altLang="ja-JP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2022</a:t>
            </a:r>
            <a:r>
              <a:rPr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  <a:r>
              <a:rPr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日現在。</a:t>
            </a:r>
            <a:r>
              <a:rPr lang="en-US" altLang="ja-JP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AFA7319-72B6-4BE1-8594-55D64CDB119A}"/>
              </a:ext>
            </a:extLst>
          </p:cNvPr>
          <p:cNvGrpSpPr/>
          <p:nvPr/>
        </p:nvGrpSpPr>
        <p:grpSpPr>
          <a:xfrm>
            <a:off x="313661" y="3461948"/>
            <a:ext cx="8604003" cy="621845"/>
            <a:chOff x="313661" y="3387613"/>
            <a:chExt cx="8604003" cy="621845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6D11AEC0-40C6-472B-83F8-0C9A4825CD5B}"/>
                </a:ext>
              </a:extLst>
            </p:cNvPr>
            <p:cNvSpPr/>
            <p:nvPr/>
          </p:nvSpPr>
          <p:spPr>
            <a:xfrm>
              <a:off x="313661" y="3424683"/>
              <a:ext cx="8604003" cy="5847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ja-JP" altLang="en-US" sz="28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ヒント　　　</a:t>
              </a:r>
              <a:r>
                <a:rPr lang="en-US" altLang="ja-JP" sz="32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1963</a:t>
              </a:r>
              <a:r>
                <a:rPr lang="ja-JP" altLang="en-US" sz="32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年</a:t>
              </a:r>
              <a:r>
                <a:rPr lang="en-US" altLang="ja-JP" sz="32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sz="32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ja-JP" sz="32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60</a:t>
              </a:r>
              <a:r>
                <a:rPr lang="ja-JP" altLang="en-US" sz="32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年前</a:t>
              </a:r>
              <a:r>
                <a:rPr lang="en-US" altLang="ja-JP" sz="32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sz="3200" b="1" dirty="0">
                  <a:solidFill>
                    <a:schemeClr val="accent4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には</a:t>
              </a:r>
              <a:r>
                <a:rPr lang="ja-JP" altLang="en-US" sz="3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「</a:t>
              </a:r>
              <a:r>
                <a:rPr lang="en-US" altLang="ja-JP" sz="3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153</a:t>
              </a:r>
              <a:r>
                <a:rPr lang="ja-JP" altLang="en-US" sz="3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人」</a:t>
              </a:r>
              <a:endParaRPr lang="en-US" altLang="ja-JP" sz="2800" b="1" dirty="0">
                <a:solidFill>
                  <a:schemeClr val="accent4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B4F77AAD-F992-4A18-B13A-71A0005C1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85050" y1="25882" x2="85050" y2="25882"/>
                          <a14:foregroundMark x1="77537" y1="25882" x2="77537" y2="25882"/>
                          <a14:foregroundMark x1="73509" y1="35049" x2="73509" y2="35049"/>
                          <a14:foregroundMark x1="40744" y1="53244" x2="40744" y2="53244"/>
                          <a14:foregroundMark x1="81642" y1="20028" x2="81642" y2="20028"/>
                          <a14:foregroundMark x1="76220" y1="22003" x2="76220" y2="22003"/>
                          <a14:foregroundMark x1="74129" y1="28491" x2="74129" y2="28491"/>
                          <a14:foregroundMark x1="79628" y1="9591" x2="79628" y2="9591"/>
                          <a14:foregroundMark x1="89156" y1="9591" x2="89156" y2="9591"/>
                          <a14:foregroundMark x1="93261" y1="17419" x2="93261" y2="17419"/>
                          <a14:foregroundMark x1="37335" y1="53949" x2="37335" y2="53949"/>
                          <a14:foregroundMark x1="40744" y1="55219" x2="40744" y2="55219"/>
                          <a14:foregroundMark x1="38033" y1="64386" x2="38033" y2="64386"/>
                          <a14:foregroundMark x1="42835" y1="63047" x2="42835" y2="63047"/>
                          <a14:foregroundMark x1="71340" y1="33639" x2="71340" y2="33639"/>
                          <a14:foregroundMark x1="71108" y1="35543" x2="71108" y2="35543"/>
                          <a14:foregroundMark x1="75213" y1="33639" x2="75213" y2="33639"/>
                          <a14:foregroundMark x1="75213" y1="28914" x2="75213" y2="28914"/>
                          <a14:foregroundMark x1="72502" y1="33145" x2="72502" y2="33145"/>
                          <a14:foregroundMark x1="38885" y1="52891" x2="38885" y2="52891"/>
                          <a14:foregroundMark x1="38885" y1="56347" x2="38885" y2="56347"/>
                          <a14:foregroundMark x1="42990" y1="52398" x2="42990" y2="52398"/>
                          <a14:foregroundMark x1="38885" y1="98801" x2="38885" y2="98801"/>
                          <a14:foregroundMark x1="41053" y1="98801" x2="41053" y2="98801"/>
                          <a14:foregroundMark x1="39969" y1="98801" x2="39969" y2="98801"/>
                          <a14:foregroundMark x1="38265" y1="98801" x2="38265" y2="988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44" b="60809"/>
            <a:stretch/>
          </p:blipFill>
          <p:spPr>
            <a:xfrm rot="1980582" flipH="1">
              <a:off x="391243" y="3387613"/>
              <a:ext cx="446954" cy="585946"/>
            </a:xfrm>
            <a:prstGeom prst="rect">
              <a:avLst/>
            </a:prstGeom>
          </p:spPr>
        </p:pic>
      </p:grpSp>
      <p:sp>
        <p:nvSpPr>
          <p:cNvPr id="17" name="下矢印 4">
            <a:extLst>
              <a:ext uri="{FF2B5EF4-FFF2-40B4-BE49-F238E27FC236}">
                <a16:creationId xmlns:a16="http://schemas.microsoft.com/office/drawing/2014/main" id="{87EE01DB-C433-4DDF-A59A-38AC249E2D8A}"/>
              </a:ext>
            </a:extLst>
          </p:cNvPr>
          <p:cNvSpPr/>
          <p:nvPr/>
        </p:nvSpPr>
        <p:spPr>
          <a:xfrm>
            <a:off x="3723745" y="4122348"/>
            <a:ext cx="1696510" cy="457919"/>
          </a:xfrm>
          <a:prstGeom prst="downArrow">
            <a:avLst/>
          </a:prstGeom>
          <a:solidFill>
            <a:srgbClr val="C0000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A11387-2001-4BB5-9DE6-C675714B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298FE15-9A44-C4A4-1ABF-D5567ABCDFAE}"/>
              </a:ext>
            </a:extLst>
          </p:cNvPr>
          <p:cNvSpPr/>
          <p:nvPr/>
        </p:nvSpPr>
        <p:spPr>
          <a:xfrm>
            <a:off x="706999" y="-27122"/>
            <a:ext cx="788151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にほん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D17CA6E-C3E2-90C2-98FA-DB25E2F1BFCA}"/>
              </a:ext>
            </a:extLst>
          </p:cNvPr>
          <p:cNvSpPr/>
          <p:nvPr/>
        </p:nvSpPr>
        <p:spPr>
          <a:xfrm>
            <a:off x="2506117" y="-27122"/>
            <a:ext cx="1268929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さい　　　いじょう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6B96FB9-FB15-35B1-E9C8-A75B166D1F1D}"/>
              </a:ext>
            </a:extLst>
          </p:cNvPr>
          <p:cNvSpPr/>
          <p:nvPr/>
        </p:nvSpPr>
        <p:spPr>
          <a:xfrm>
            <a:off x="4094175" y="-27122"/>
            <a:ext cx="1268929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ひと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7EAF6E7-E7DC-DD56-586B-D11B3B0DABAC}"/>
              </a:ext>
            </a:extLst>
          </p:cNvPr>
          <p:cNvSpPr/>
          <p:nvPr/>
        </p:nvSpPr>
        <p:spPr>
          <a:xfrm>
            <a:off x="4940100" y="-27122"/>
            <a:ext cx="1268929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なんにん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3E7430E-E8AB-E54B-E5A9-1E3CAC036090}"/>
              </a:ext>
            </a:extLst>
          </p:cNvPr>
          <p:cNvSpPr/>
          <p:nvPr/>
        </p:nvSpPr>
        <p:spPr>
          <a:xfrm>
            <a:off x="2331401" y="699789"/>
            <a:ext cx="6671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もんだい</a:t>
            </a:r>
            <a:endParaRPr lang="ja-JP" altLang="en-US" sz="1100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3EA84AA-BA99-5CE6-1041-64E0E294DD8A}"/>
              </a:ext>
            </a:extLst>
          </p:cNvPr>
          <p:cNvSpPr/>
          <p:nvPr/>
        </p:nvSpPr>
        <p:spPr>
          <a:xfrm>
            <a:off x="3320566" y="1385248"/>
            <a:ext cx="4315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ねん</a:t>
            </a:r>
            <a:endParaRPr lang="ja-JP" altLang="en-US" sz="1100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9E69D75-597D-DF27-A69F-015B1F942123}"/>
              </a:ext>
            </a:extLst>
          </p:cNvPr>
          <p:cNvSpPr/>
          <p:nvPr/>
        </p:nvSpPr>
        <p:spPr>
          <a:xfrm>
            <a:off x="4270368" y="1385248"/>
            <a:ext cx="54694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にほん</a:t>
            </a:r>
            <a:endParaRPr lang="ja-JP" altLang="en-US" sz="1100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2950FD9-2012-0AD7-F5A9-670B1A5B440B}"/>
              </a:ext>
            </a:extLst>
          </p:cNvPr>
          <p:cNvSpPr/>
          <p:nvPr/>
        </p:nvSpPr>
        <p:spPr>
          <a:xfrm>
            <a:off x="6607264" y="1385248"/>
            <a:ext cx="61266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いじょう</a:t>
            </a:r>
            <a:endParaRPr lang="ja-JP" altLang="en-US" sz="1100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CB0FA46-8C86-ED5C-34FA-002D09927FFD}"/>
              </a:ext>
            </a:extLst>
          </p:cNvPr>
          <p:cNvSpPr/>
          <p:nvPr/>
        </p:nvSpPr>
        <p:spPr>
          <a:xfrm>
            <a:off x="7846561" y="1385248"/>
            <a:ext cx="6158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じんこう</a:t>
            </a:r>
            <a:endParaRPr lang="ja-JP" altLang="en-US" sz="1100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A225EF0-8A46-A21A-7597-0A5A79C539CD}"/>
              </a:ext>
            </a:extLst>
          </p:cNvPr>
          <p:cNvSpPr/>
          <p:nvPr/>
        </p:nvSpPr>
        <p:spPr>
          <a:xfrm>
            <a:off x="6084845" y="1385248"/>
            <a:ext cx="4187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さい</a:t>
            </a:r>
            <a:endParaRPr lang="ja-JP" altLang="en-US" sz="1100" dirty="0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7A20B1A-9A30-A79B-0CB3-22F6E24B8142}"/>
              </a:ext>
            </a:extLst>
          </p:cNvPr>
          <p:cNvSpPr/>
          <p:nvPr/>
        </p:nvSpPr>
        <p:spPr>
          <a:xfrm>
            <a:off x="3492216" y="3457072"/>
            <a:ext cx="3642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00" b="1" dirty="0">
                <a:solidFill>
                  <a:schemeClr val="accent4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ねん</a:t>
            </a:r>
            <a:endParaRPr lang="ja-JP" altLang="en-US" sz="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15FB17D-8FEA-63FB-1C5D-7EE2B9CB7ED4}"/>
              </a:ext>
            </a:extLst>
          </p:cNvPr>
          <p:cNvSpPr/>
          <p:nvPr/>
        </p:nvSpPr>
        <p:spPr>
          <a:xfrm>
            <a:off x="5174114" y="3457072"/>
            <a:ext cx="5357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00" b="1" dirty="0">
                <a:solidFill>
                  <a:schemeClr val="accent4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ねんまえ</a:t>
            </a:r>
            <a:endParaRPr lang="ja-JP" altLang="en-US" sz="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CD84E66E-8B1D-6211-3572-ABDF8A38714E}"/>
              </a:ext>
            </a:extLst>
          </p:cNvPr>
          <p:cNvSpPr/>
          <p:nvPr/>
        </p:nvSpPr>
        <p:spPr>
          <a:xfrm>
            <a:off x="4426749" y="5295003"/>
            <a:ext cx="65274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ぜんたい</a:t>
            </a:r>
            <a:endParaRPr lang="ja-JP" altLang="en-US" sz="1050"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F4533469-DFF1-AC34-4319-94734FE42675}"/>
              </a:ext>
            </a:extLst>
          </p:cNvPr>
          <p:cNvSpPr/>
          <p:nvPr/>
        </p:nvSpPr>
        <p:spPr>
          <a:xfrm>
            <a:off x="8132078" y="5295003"/>
            <a:ext cx="61106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じょせい</a:t>
            </a:r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71246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  <p:bldP spid="17" grpId="0" animBg="1"/>
      <p:bldP spid="29" grpId="0"/>
      <p:bldP spid="30" grpId="0"/>
      <p:bldP spid="31" grpId="0"/>
      <p:bldP spid="3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-67112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61964" y="30760"/>
            <a:ext cx="684380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どのくらいの家族が契約しているの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?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コンテンツ プレースホルダー 1"/>
          <p:cNvSpPr txBox="1">
            <a:spLocks/>
          </p:cNvSpPr>
          <p:nvPr/>
        </p:nvSpPr>
        <p:spPr bwMode="auto">
          <a:xfrm>
            <a:off x="273050" y="954848"/>
            <a:ext cx="8597900" cy="2426052"/>
          </a:xfrm>
          <a:prstGeom prst="rect">
            <a:avLst/>
          </a:prstGeom>
          <a:solidFill>
            <a:schemeClr val="bg1"/>
          </a:solidFill>
          <a:ln w="76200">
            <a:solidFill>
              <a:srgbClr val="339966"/>
            </a:solidFill>
            <a:miter lim="800000"/>
            <a:headEnd/>
            <a:tailEnd/>
          </a:ln>
        </p:spPr>
        <p:txBody>
          <a:bodyPr anchor="t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endParaRPr kumimoji="1" lang="en-US" altLang="ja-JP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【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問題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】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ja-JP" altLang="en-US" sz="4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国内で「生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命保険」</a:t>
            </a:r>
            <a:r>
              <a:rPr lang="ja-JP" altLang="en-US" sz="4000" b="1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を契</a:t>
            </a:r>
            <a:r>
              <a:rPr lang="ja-JP" altLang="en-US" sz="4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約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している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家族の割合は約何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%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？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5298" y="3638321"/>
            <a:ext cx="8458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50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　　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70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　　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90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065985" y="4628009"/>
            <a:ext cx="4078015" cy="1896160"/>
            <a:chOff x="5065985" y="4628009"/>
            <a:chExt cx="4078015" cy="1896160"/>
          </a:xfrm>
        </p:grpSpPr>
        <p:pic>
          <p:nvPicPr>
            <p:cNvPr id="7" name="Picture 2" descr="\\JILI03\jouhou\10消費者関連団体等連携\01生命保険協会\02地方事務室\01地方事務室との連携活動\H31\連携活動（副教材・中作）\mirai.png">
              <a:extLst>
                <a:ext uri="{FF2B5EF4-FFF2-40B4-BE49-F238E27FC236}">
                  <a16:creationId xmlns:a16="http://schemas.microsoft.com/office/drawing/2014/main" id="{4D4F5992-0DA6-4525-BA70-795EAC43B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838" y="5251553"/>
              <a:ext cx="1166162" cy="127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円形吹き出し 2"/>
            <p:cNvSpPr/>
            <p:nvPr/>
          </p:nvSpPr>
          <p:spPr>
            <a:xfrm>
              <a:off x="5065985" y="4628009"/>
              <a:ext cx="2911853" cy="1597938"/>
            </a:xfrm>
            <a:prstGeom prst="wedgeEllipseCallout">
              <a:avLst>
                <a:gd name="adj1" fmla="val 50937"/>
                <a:gd name="adj2" fmla="val 29166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317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kumimoji="1" lang="en-US" altLang="ja-JP" sz="2000" b="1" dirty="0">
                  <a:solidFill>
                    <a:schemeClr val="tx1"/>
                  </a:solidFill>
                </a:rPr>
                <a:t>1</a:t>
              </a:r>
              <a:r>
                <a:rPr kumimoji="1" lang="ja-JP" altLang="en-US" sz="2000" b="1" dirty="0">
                  <a:solidFill>
                    <a:schemeClr val="tx1"/>
                  </a:solidFill>
                </a:rPr>
                <a:t>件でも生命保険に加入している家族の割合だよ</a:t>
              </a:r>
              <a:r>
                <a:rPr lang="ja-JP" altLang="en-US" sz="2000" b="1" dirty="0">
                  <a:solidFill>
                    <a:schemeClr val="tx1"/>
                  </a:solidFill>
                </a:rPr>
                <a:t>。</a:t>
              </a:r>
              <a:endParaRPr kumimoji="1" lang="ja-JP" alt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1FD863DC-A72F-4BE3-885E-5EE261CDD951}"/>
              </a:ext>
            </a:extLst>
          </p:cNvPr>
          <p:cNvGrpSpPr/>
          <p:nvPr/>
        </p:nvGrpSpPr>
        <p:grpSpPr>
          <a:xfrm>
            <a:off x="130185" y="4560928"/>
            <a:ext cx="5029200" cy="2079676"/>
            <a:chOff x="130185" y="4560928"/>
            <a:chExt cx="5029200" cy="2079676"/>
          </a:xfrm>
        </p:grpSpPr>
        <p:sp>
          <p:nvSpPr>
            <p:cNvPr id="5" name="コンテンツ プレースホルダー 1"/>
            <p:cNvSpPr txBox="1">
              <a:spLocks/>
            </p:cNvSpPr>
            <p:nvPr/>
          </p:nvSpPr>
          <p:spPr bwMode="auto">
            <a:xfrm>
              <a:off x="266701" y="4560928"/>
              <a:ext cx="4305299" cy="18034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4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1pPr>
              <a:lvl2pPr marL="576263" indent="-27305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2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2pPr>
              <a:lvl3pPr marL="855663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0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3pPr>
              <a:lvl4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4pPr>
              <a:lvl5pPr marL="1462088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5pPr>
              <a:lvl6pPr marL="19192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6pPr>
              <a:lvl7pPr marL="23764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7pPr>
              <a:lvl8pPr marL="28336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8pPr>
              <a:lvl9pPr marL="32908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【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答え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】 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lang="ja-JP" altLang="en-US" sz="3200" b="1" dirty="0">
                  <a:solidFill>
                    <a:srgbClr val="339966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　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89.8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％　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35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　　　　⇒　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C.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約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90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％</a:t>
              </a:r>
              <a:endPara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lvl="0" algn="r" eaLnBrk="1" hangingPunct="1">
                <a:buClr>
                  <a:srgbClr val="4F81BD"/>
                </a:buClr>
                <a:buNone/>
                <a:defRPr/>
              </a:pPr>
              <a:endParaRPr lang="en-US" altLang="ja-JP" sz="105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1D5F16C-CC24-4E1A-8E0A-98ABD937FAB9}"/>
                </a:ext>
              </a:extLst>
            </p:cNvPr>
            <p:cNvSpPr txBox="1"/>
            <p:nvPr/>
          </p:nvSpPr>
          <p:spPr>
            <a:xfrm>
              <a:off x="130185" y="6386688"/>
              <a:ext cx="5029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＊生命保険文化センター「</a:t>
              </a:r>
              <a:r>
                <a:rPr kumimoji="1" lang="en-US" altLang="ja-JP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2021</a:t>
              </a:r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年度　生命保険に関する全国実態調査」</a:t>
              </a:r>
            </a:p>
          </p:txBody>
        </p:sp>
      </p:grp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AE4BAF8E-5F6F-4F49-93E7-0DDA6DCD9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7333F72-21B2-2997-1E20-3ABA5354B6F3}"/>
              </a:ext>
            </a:extLst>
          </p:cNvPr>
          <p:cNvSpPr/>
          <p:nvPr/>
        </p:nvSpPr>
        <p:spPr>
          <a:xfrm>
            <a:off x="2179871" y="-43695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かぞく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40671E1-389E-1366-6A59-40F653B634AF}"/>
              </a:ext>
            </a:extLst>
          </p:cNvPr>
          <p:cNvSpPr/>
          <p:nvPr/>
        </p:nvSpPr>
        <p:spPr>
          <a:xfrm>
            <a:off x="3368116" y="-43695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けいやく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26F6DE2-C812-243D-BA87-792AB0BAF6F1}"/>
              </a:ext>
            </a:extLst>
          </p:cNvPr>
          <p:cNvSpPr/>
          <p:nvPr/>
        </p:nvSpPr>
        <p:spPr>
          <a:xfrm>
            <a:off x="273050" y="969159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33996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もんだい</a:t>
            </a:r>
            <a:endParaRPr lang="en-US" altLang="ja-JP" sz="1100" dirty="0">
              <a:solidFill>
                <a:srgbClr val="339966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FCDD529-2FC8-44D1-49C7-22BAFF5A2D51}"/>
              </a:ext>
            </a:extLst>
          </p:cNvPr>
          <p:cNvSpPr/>
          <p:nvPr/>
        </p:nvSpPr>
        <p:spPr>
          <a:xfrm>
            <a:off x="870066" y="1592804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こくない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716C51E-5BE2-FB01-2C8F-02194C5FE896}"/>
              </a:ext>
            </a:extLst>
          </p:cNvPr>
          <p:cNvSpPr/>
          <p:nvPr/>
        </p:nvSpPr>
        <p:spPr>
          <a:xfrm>
            <a:off x="3027435" y="1592804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せいめいほけん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B48F9C1-4734-99F2-A402-6142EA7B60EC}"/>
              </a:ext>
            </a:extLst>
          </p:cNvPr>
          <p:cNvSpPr/>
          <p:nvPr/>
        </p:nvSpPr>
        <p:spPr>
          <a:xfrm>
            <a:off x="5243527" y="1592804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けいやく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412AED1-F490-C58B-8978-391823CFA5D3}"/>
              </a:ext>
            </a:extLst>
          </p:cNvPr>
          <p:cNvSpPr/>
          <p:nvPr/>
        </p:nvSpPr>
        <p:spPr>
          <a:xfrm>
            <a:off x="1844587" y="2310987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かぞく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1AE4F46-09AC-2946-DCC3-D8DBB4B2EF14}"/>
              </a:ext>
            </a:extLst>
          </p:cNvPr>
          <p:cNvSpPr/>
          <p:nvPr/>
        </p:nvSpPr>
        <p:spPr>
          <a:xfrm>
            <a:off x="3304565" y="2310987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わりあい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125F69C-49CA-BFEF-3D40-6A653E9FB69C}"/>
              </a:ext>
            </a:extLst>
          </p:cNvPr>
          <p:cNvSpPr/>
          <p:nvPr/>
        </p:nvSpPr>
        <p:spPr>
          <a:xfrm>
            <a:off x="5511567" y="2310987"/>
            <a:ext cx="51606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なん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5C2A6E9-25AB-4DEC-1B3B-7379A4E7CD7C}"/>
              </a:ext>
            </a:extLst>
          </p:cNvPr>
          <p:cNvSpPr/>
          <p:nvPr/>
        </p:nvSpPr>
        <p:spPr>
          <a:xfrm>
            <a:off x="58186" y="4423115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33996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こた</a:t>
            </a:r>
            <a:endParaRPr lang="en-US" altLang="ja-JP" sz="1100" dirty="0">
              <a:solidFill>
                <a:srgbClr val="339966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E1FA577-F432-7281-AA96-44A3FC18FC7D}"/>
              </a:ext>
            </a:extLst>
          </p:cNvPr>
          <p:cNvSpPr/>
          <p:nvPr/>
        </p:nvSpPr>
        <p:spPr>
          <a:xfrm>
            <a:off x="5136461" y="4737039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けん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F68FA07-1338-858C-264D-9CD99B2AA503}"/>
              </a:ext>
            </a:extLst>
          </p:cNvPr>
          <p:cNvSpPr/>
          <p:nvPr/>
        </p:nvSpPr>
        <p:spPr>
          <a:xfrm>
            <a:off x="6203802" y="4742338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せいめいほけん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606508F-11C2-AB13-19BE-E6311B7672F8}"/>
              </a:ext>
            </a:extLst>
          </p:cNvPr>
          <p:cNvSpPr/>
          <p:nvPr/>
        </p:nvSpPr>
        <p:spPr>
          <a:xfrm>
            <a:off x="5461520" y="5080128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かにゅう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27ABB60-79CA-B203-2C2B-29E2C9EFA235}"/>
              </a:ext>
            </a:extLst>
          </p:cNvPr>
          <p:cNvSpPr/>
          <p:nvPr/>
        </p:nvSpPr>
        <p:spPr>
          <a:xfrm>
            <a:off x="5119683" y="5409036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かぞく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4756FCE-3F75-0CC7-EE3D-15D90A51B70B}"/>
              </a:ext>
            </a:extLst>
          </p:cNvPr>
          <p:cNvSpPr/>
          <p:nvPr/>
        </p:nvSpPr>
        <p:spPr>
          <a:xfrm>
            <a:off x="5890611" y="5409036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わりあい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150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61964" y="30760"/>
            <a:ext cx="5303835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何件契約しているの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?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コンテンツ プレースホルダー 1"/>
          <p:cNvSpPr txBox="1">
            <a:spLocks/>
          </p:cNvSpPr>
          <p:nvPr/>
        </p:nvSpPr>
        <p:spPr bwMode="auto">
          <a:xfrm>
            <a:off x="273050" y="959184"/>
            <a:ext cx="8597900" cy="2426400"/>
          </a:xfrm>
          <a:prstGeom prst="rect">
            <a:avLst/>
          </a:prstGeom>
          <a:solidFill>
            <a:schemeClr val="bg1"/>
          </a:solidFill>
          <a:ln w="76200">
            <a:solidFill>
              <a:srgbClr val="339966"/>
            </a:solidFill>
            <a:miter lim="800000"/>
            <a:headEnd/>
            <a:tailEnd/>
          </a:ln>
        </p:spPr>
        <p:txBody>
          <a:bodyPr anchor="t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endParaRPr kumimoji="1" lang="en-US" altLang="ja-JP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【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問題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】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ja-JP" altLang="en-US" sz="4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家族で契約している生命保険の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ja-JP" altLang="en-US" sz="4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件数は平均で何件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？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95374" y="3666814"/>
            <a:ext cx="6477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件　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lang="en-US" altLang="ja-JP" sz="36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</a:t>
            </a:r>
            <a:r>
              <a:rPr lang="ja-JP" altLang="en-US" sz="36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件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件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4692419" y="4473665"/>
            <a:ext cx="4639158" cy="2126659"/>
            <a:chOff x="4843421" y="4473665"/>
            <a:chExt cx="4639158" cy="2126659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9508" y="5245862"/>
              <a:ext cx="1343071" cy="1354462"/>
            </a:xfrm>
            <a:prstGeom prst="rect">
              <a:avLst/>
            </a:prstGeom>
          </p:spPr>
        </p:pic>
        <p:sp>
          <p:nvSpPr>
            <p:cNvPr id="8" name="円形吹き出し 7"/>
            <p:cNvSpPr/>
            <p:nvPr/>
          </p:nvSpPr>
          <p:spPr>
            <a:xfrm>
              <a:off x="4843421" y="4473665"/>
              <a:ext cx="3377790" cy="2126659"/>
            </a:xfrm>
            <a:prstGeom prst="wedgeEllipseCallout">
              <a:avLst>
                <a:gd name="adj1" fmla="val 53614"/>
                <a:gd name="adj2" fmla="val 18136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317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 sz="1600" b="1" dirty="0">
                  <a:solidFill>
                    <a:schemeClr val="tx1"/>
                  </a:solidFill>
                </a:rPr>
                <a:t>例えば</a:t>
              </a:r>
              <a:r>
                <a:rPr kumimoji="1" lang="en-US" altLang="ja-JP" sz="1600" b="1" dirty="0">
                  <a:solidFill>
                    <a:schemeClr val="tx1"/>
                  </a:solidFill>
                </a:rPr>
                <a:t>3</a:t>
              </a:r>
              <a:r>
                <a:rPr kumimoji="1" lang="ja-JP" altLang="en-US" sz="1600" b="1" dirty="0">
                  <a:solidFill>
                    <a:schemeClr val="tx1"/>
                  </a:solidFill>
                </a:rPr>
                <a:t>人家族で</a:t>
              </a:r>
            </a:p>
            <a:p>
              <a:pPr algn="ctr">
                <a:lnSpc>
                  <a:spcPct val="150000"/>
                </a:lnSpc>
              </a:pPr>
              <a:r>
                <a:rPr kumimoji="1" lang="ja-JP" altLang="en-US" sz="1600" b="1" dirty="0">
                  <a:solidFill>
                    <a:schemeClr val="tx1"/>
                  </a:solidFill>
                </a:rPr>
                <a:t>それぞれ病気やケガに備えるために「医療保険」に</a:t>
              </a:r>
              <a:r>
                <a:rPr lang="ja-JP" altLang="en-US" sz="1600" b="1" dirty="0">
                  <a:solidFill>
                    <a:schemeClr val="tx1"/>
                  </a:solidFill>
                </a:rPr>
                <a:t>契約</a:t>
              </a:r>
              <a:r>
                <a:rPr kumimoji="1" lang="ja-JP" altLang="en-US" sz="1600" b="1" dirty="0">
                  <a:solidFill>
                    <a:schemeClr val="tx1"/>
                  </a:solidFill>
                </a:rPr>
                <a:t>していれば</a:t>
              </a:r>
              <a:r>
                <a:rPr kumimoji="1" lang="en-US" altLang="ja-JP" sz="1600" b="1" dirty="0">
                  <a:solidFill>
                    <a:schemeClr val="tx1"/>
                  </a:solidFill>
                </a:rPr>
                <a:t>3</a:t>
              </a:r>
              <a:r>
                <a:rPr kumimoji="1" lang="ja-JP" altLang="en-US" sz="1600" b="1" dirty="0">
                  <a:solidFill>
                    <a:schemeClr val="tx1"/>
                  </a:solidFill>
                </a:rPr>
                <a:t>件分の加入になるよ。</a:t>
              </a: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11E9CFC-C684-481D-89E5-995FCDFD8799}"/>
              </a:ext>
            </a:extLst>
          </p:cNvPr>
          <p:cNvGrpSpPr/>
          <p:nvPr/>
        </p:nvGrpSpPr>
        <p:grpSpPr>
          <a:xfrm>
            <a:off x="130185" y="4558312"/>
            <a:ext cx="5029200" cy="2082292"/>
            <a:chOff x="130185" y="4558312"/>
            <a:chExt cx="5029200" cy="2082292"/>
          </a:xfrm>
        </p:grpSpPr>
        <p:sp>
          <p:nvSpPr>
            <p:cNvPr id="5" name="コンテンツ プレースホルダー 1"/>
            <p:cNvSpPr txBox="1">
              <a:spLocks/>
            </p:cNvSpPr>
            <p:nvPr/>
          </p:nvSpPr>
          <p:spPr bwMode="auto">
            <a:xfrm>
              <a:off x="266701" y="4558312"/>
              <a:ext cx="4305299" cy="18034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4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1pPr>
              <a:lvl2pPr marL="576263" indent="-27305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2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2pPr>
              <a:lvl3pPr marL="855663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0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3pPr>
              <a:lvl4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4pPr>
              <a:lvl5pPr marL="1462088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5pPr>
              <a:lvl6pPr marL="19192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6pPr>
              <a:lvl7pPr marL="23764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7pPr>
              <a:lvl8pPr marL="28336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8pPr>
              <a:lvl9pPr marL="32908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【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答え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】 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lang="ja-JP" altLang="en-US" sz="3200" b="1" dirty="0">
                  <a:solidFill>
                    <a:srgbClr val="339966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　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平均</a:t>
              </a:r>
              <a:r>
                <a:rPr lang="en-US" altLang="ja-JP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3.9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件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35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　　　⇒　</a:t>
              </a:r>
              <a:r>
                <a:rPr lang="en-US" altLang="ja-JP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B.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約</a:t>
              </a:r>
              <a:r>
                <a:rPr lang="en-US" altLang="ja-JP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4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件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</a:t>
              </a:r>
              <a:endPara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endPara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D05AF6D-19EF-4C76-B0CE-98EF0752A01C}"/>
                </a:ext>
              </a:extLst>
            </p:cNvPr>
            <p:cNvSpPr txBox="1"/>
            <p:nvPr/>
          </p:nvSpPr>
          <p:spPr>
            <a:xfrm>
              <a:off x="130185" y="6386688"/>
              <a:ext cx="5029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＊生命保険文化センター「</a:t>
              </a:r>
              <a:r>
                <a:rPr kumimoji="1" lang="en-US" altLang="ja-JP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2021</a:t>
              </a:r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年度　生命保険に関する全国実態調査」</a:t>
              </a:r>
            </a:p>
          </p:txBody>
        </p:sp>
      </p:grp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6986152C-7148-4B49-A2D1-C5CCC7F55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3C8C3B4-8FD3-7DE0-73B7-84ABE14764A6}"/>
              </a:ext>
            </a:extLst>
          </p:cNvPr>
          <p:cNvSpPr/>
          <p:nvPr/>
        </p:nvSpPr>
        <p:spPr>
          <a:xfrm>
            <a:off x="266701" y="-39019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なんけん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898878-667A-3C8B-00F0-6A033CFFEE86}"/>
              </a:ext>
            </a:extLst>
          </p:cNvPr>
          <p:cNvSpPr/>
          <p:nvPr/>
        </p:nvSpPr>
        <p:spPr>
          <a:xfrm>
            <a:off x="1084234" y="-39019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けいやく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7BDD46E-D15D-7A55-A649-5683A332DEF7}"/>
              </a:ext>
            </a:extLst>
          </p:cNvPr>
          <p:cNvSpPr/>
          <p:nvPr/>
        </p:nvSpPr>
        <p:spPr>
          <a:xfrm>
            <a:off x="273050" y="969159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33996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もんだい</a:t>
            </a:r>
            <a:endParaRPr lang="en-US" altLang="ja-JP" sz="1100" dirty="0">
              <a:solidFill>
                <a:srgbClr val="339966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F166440-5B78-4339-F645-D85C99C0BB9E}"/>
              </a:ext>
            </a:extLst>
          </p:cNvPr>
          <p:cNvSpPr/>
          <p:nvPr/>
        </p:nvSpPr>
        <p:spPr>
          <a:xfrm>
            <a:off x="1084234" y="1593271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かぞく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DB59012-B667-0108-BD52-3DBB106D7535}"/>
              </a:ext>
            </a:extLst>
          </p:cNvPr>
          <p:cNvSpPr/>
          <p:nvPr/>
        </p:nvSpPr>
        <p:spPr>
          <a:xfrm>
            <a:off x="2546198" y="1592804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けいやく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15C866D-8B33-1FEA-FDE4-05F8B1B731E1}"/>
              </a:ext>
            </a:extLst>
          </p:cNvPr>
          <p:cNvSpPr/>
          <p:nvPr/>
        </p:nvSpPr>
        <p:spPr>
          <a:xfrm>
            <a:off x="5684372" y="1592804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せいめいほけん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3716616-A950-C74A-3956-F7AB807AAF88}"/>
              </a:ext>
            </a:extLst>
          </p:cNvPr>
          <p:cNvSpPr/>
          <p:nvPr/>
        </p:nvSpPr>
        <p:spPr>
          <a:xfrm>
            <a:off x="2151034" y="2308077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けんすう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6153A0B-D457-ED03-339B-6D20B946B68A}"/>
              </a:ext>
            </a:extLst>
          </p:cNvPr>
          <p:cNvSpPr/>
          <p:nvPr/>
        </p:nvSpPr>
        <p:spPr>
          <a:xfrm>
            <a:off x="3607593" y="2307200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へいきん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F2954CA-402B-13BC-E22F-B5ADD350FCB2}"/>
              </a:ext>
            </a:extLst>
          </p:cNvPr>
          <p:cNvSpPr/>
          <p:nvPr/>
        </p:nvSpPr>
        <p:spPr>
          <a:xfrm>
            <a:off x="5064685" y="2301206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なんけん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8094EFB-765F-03AF-77E2-E4E10827AADF}"/>
              </a:ext>
            </a:extLst>
          </p:cNvPr>
          <p:cNvSpPr/>
          <p:nvPr/>
        </p:nvSpPr>
        <p:spPr>
          <a:xfrm>
            <a:off x="58186" y="4423115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33996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こた</a:t>
            </a:r>
            <a:endParaRPr lang="en-US" altLang="ja-JP" sz="1100" dirty="0">
              <a:solidFill>
                <a:srgbClr val="339966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430B709-53E3-9B14-718F-41EC754FDD82}"/>
              </a:ext>
            </a:extLst>
          </p:cNvPr>
          <p:cNvSpPr/>
          <p:nvPr/>
        </p:nvSpPr>
        <p:spPr>
          <a:xfrm>
            <a:off x="5039518" y="4510592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たと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E8037FB-888F-8D4A-1446-F099204E40CB}"/>
              </a:ext>
            </a:extLst>
          </p:cNvPr>
          <p:cNvSpPr/>
          <p:nvPr/>
        </p:nvSpPr>
        <p:spPr>
          <a:xfrm>
            <a:off x="5926588" y="4510343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にん　かぞく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70A0125-528D-F0E6-DA22-BAE5B357C821}"/>
              </a:ext>
            </a:extLst>
          </p:cNvPr>
          <p:cNvSpPr/>
          <p:nvPr/>
        </p:nvSpPr>
        <p:spPr>
          <a:xfrm>
            <a:off x="5587782" y="4868792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びょうき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53CF94B-ADE4-455B-5FED-A03F432272DE}"/>
              </a:ext>
            </a:extLst>
          </p:cNvPr>
          <p:cNvSpPr/>
          <p:nvPr/>
        </p:nvSpPr>
        <p:spPr>
          <a:xfrm>
            <a:off x="6667982" y="4868792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7862163-C8F0-52FF-625C-D62F2A38D296}"/>
              </a:ext>
            </a:extLst>
          </p:cNvPr>
          <p:cNvSpPr/>
          <p:nvPr/>
        </p:nvSpPr>
        <p:spPr>
          <a:xfrm>
            <a:off x="6063158" y="5244578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いりょうほけん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1D7C4494-38C1-457D-C0CD-16B9310D08ED}"/>
              </a:ext>
            </a:extLst>
          </p:cNvPr>
          <p:cNvSpPr/>
          <p:nvPr/>
        </p:nvSpPr>
        <p:spPr>
          <a:xfrm>
            <a:off x="4847313" y="5613924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けいやく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5A0AB57-E546-047C-F0DB-45CC64EC61F7}"/>
              </a:ext>
            </a:extLst>
          </p:cNvPr>
          <p:cNvSpPr/>
          <p:nvPr/>
        </p:nvSpPr>
        <p:spPr>
          <a:xfrm>
            <a:off x="6288896" y="5599054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けんぶん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1AABADA8-2AE1-DA1D-7D58-6A4B49E5F065}"/>
              </a:ext>
            </a:extLst>
          </p:cNvPr>
          <p:cNvSpPr/>
          <p:nvPr/>
        </p:nvSpPr>
        <p:spPr>
          <a:xfrm>
            <a:off x="5242252" y="5968662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かにゅう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F3A27A94-0A63-CF18-BB41-92115041F8D9}"/>
              </a:ext>
            </a:extLst>
          </p:cNvPr>
          <p:cNvSpPr/>
          <p:nvPr/>
        </p:nvSpPr>
        <p:spPr>
          <a:xfrm>
            <a:off x="603016" y="4986665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へいきん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68A837C-5DD0-DE1F-2204-52ECEF077888}"/>
              </a:ext>
            </a:extLst>
          </p:cNvPr>
          <p:cNvSpPr/>
          <p:nvPr/>
        </p:nvSpPr>
        <p:spPr>
          <a:xfrm>
            <a:off x="1911561" y="4986664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けん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7234869E-F945-30BE-1230-DE813AE337BA}"/>
              </a:ext>
            </a:extLst>
          </p:cNvPr>
          <p:cNvSpPr/>
          <p:nvPr/>
        </p:nvSpPr>
        <p:spPr>
          <a:xfrm>
            <a:off x="3152037" y="5534220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けん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314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61964" y="30760"/>
            <a:ext cx="5303835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いくら支払っているの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?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コンテンツ プレースホルダー 1"/>
          <p:cNvSpPr txBox="1">
            <a:spLocks/>
          </p:cNvSpPr>
          <p:nvPr/>
        </p:nvSpPr>
        <p:spPr bwMode="auto">
          <a:xfrm>
            <a:off x="273050" y="950268"/>
            <a:ext cx="8597900" cy="2426400"/>
          </a:xfrm>
          <a:prstGeom prst="rect">
            <a:avLst/>
          </a:prstGeom>
          <a:solidFill>
            <a:schemeClr val="bg1"/>
          </a:solidFill>
          <a:ln w="76200">
            <a:solidFill>
              <a:srgbClr val="339966"/>
            </a:solidFill>
            <a:miter lim="800000"/>
            <a:headEnd/>
            <a:tailEnd/>
          </a:ln>
        </p:spPr>
        <p:txBody>
          <a:bodyPr anchor="t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endParaRPr kumimoji="1" lang="en-US" altLang="ja-JP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【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問題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】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lang="ja-JP" altLang="en-US" sz="4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家族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が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年間で保険会社に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支払っているお金（保険料）はいくら？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3050" y="3648983"/>
            <a:ext cx="8597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万円　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40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万円　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C.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60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万円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4823670" y="4635062"/>
            <a:ext cx="4190037" cy="2040375"/>
            <a:chOff x="4942936" y="4635062"/>
            <a:chExt cx="4190037" cy="2040375"/>
          </a:xfrm>
        </p:grpSpPr>
        <p:sp>
          <p:nvSpPr>
            <p:cNvPr id="9" name="円形吹き出し 8"/>
            <p:cNvSpPr/>
            <p:nvPr/>
          </p:nvSpPr>
          <p:spPr>
            <a:xfrm>
              <a:off x="4942936" y="4635062"/>
              <a:ext cx="3204031" cy="2040375"/>
            </a:xfrm>
            <a:prstGeom prst="wedgeEllipseCallout">
              <a:avLst>
                <a:gd name="adj1" fmla="val 52516"/>
                <a:gd name="adj2" fmla="val 22271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317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72000" rIns="0" bIns="36000" rtlCol="0" anchor="ctr"/>
            <a:lstStyle/>
            <a:p>
              <a:pPr algn="ctr">
                <a:lnSpc>
                  <a:spcPct val="130000"/>
                </a:lnSpc>
              </a:pPr>
              <a:r>
                <a:rPr kumimoji="1" lang="ja-JP" altLang="en-US" b="1" dirty="0">
                  <a:solidFill>
                    <a:schemeClr val="tx1"/>
                  </a:solidFill>
                </a:rPr>
                <a:t>水道光熱費や食費、</a:t>
              </a:r>
              <a:endParaRPr kumimoji="1" lang="en-US" altLang="ja-JP" b="1" dirty="0">
                <a:solidFill>
                  <a:schemeClr val="tx1"/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kumimoji="1" lang="ja-JP" altLang="en-US" b="1" dirty="0">
                  <a:solidFill>
                    <a:schemeClr val="tx1"/>
                  </a:solidFill>
                </a:rPr>
                <a:t>携帯電話のお金などの他に、これだけの金額を負担してるんだね。</a:t>
              </a:r>
            </a:p>
          </p:txBody>
        </p:sp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604">
                          <a14:foregroundMark x1="41293" y1="37528" x2="41293" y2="37528"/>
                          <a14:foregroundMark x1="69921" y1="37528" x2="69921" y2="37528"/>
                          <a14:foregroundMark x1="55541" y1="73343" x2="55541" y2="73343"/>
                          <a14:foregroundMark x1="59367" y1="74013" x2="59367" y2="74013"/>
                          <a14:foregroundMark x1="60554" y1="61057" x2="60554" y2="61057"/>
                          <a14:foregroundMark x1="56464" y1="50856" x2="56464" y2="508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542"/>
            <a:stretch/>
          </p:blipFill>
          <p:spPr>
            <a:xfrm flipH="1">
              <a:off x="8277261" y="5333675"/>
              <a:ext cx="855712" cy="1159200"/>
            </a:xfrm>
            <a:prstGeom prst="rect">
              <a:avLst/>
            </a:prstGeom>
          </p:spPr>
        </p:pic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5704A7A-39D6-471B-BCDA-921A9771E3BB}"/>
              </a:ext>
            </a:extLst>
          </p:cNvPr>
          <p:cNvGrpSpPr/>
          <p:nvPr/>
        </p:nvGrpSpPr>
        <p:grpSpPr>
          <a:xfrm>
            <a:off x="130293" y="4376730"/>
            <a:ext cx="5029200" cy="2407846"/>
            <a:chOff x="130293" y="4376730"/>
            <a:chExt cx="5029200" cy="2407846"/>
          </a:xfrm>
        </p:grpSpPr>
        <p:sp>
          <p:nvSpPr>
            <p:cNvPr id="5" name="コンテンツ プレースホルダー 1"/>
            <p:cNvSpPr txBox="1">
              <a:spLocks/>
            </p:cNvSpPr>
            <p:nvPr/>
          </p:nvSpPr>
          <p:spPr bwMode="auto">
            <a:xfrm>
              <a:off x="266700" y="4376730"/>
              <a:ext cx="4462956" cy="211614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4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1pPr>
              <a:lvl2pPr marL="576263" indent="-27305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2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2pPr>
              <a:lvl3pPr marL="855663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0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3pPr>
              <a:lvl4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4pPr>
              <a:lvl5pPr marL="1462088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5pPr>
              <a:lvl6pPr marL="19192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6pPr>
              <a:lvl7pPr marL="23764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7pPr>
              <a:lvl8pPr marL="28336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8pPr>
              <a:lvl9pPr marL="32908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【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答え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】 </a:t>
              </a:r>
              <a:endParaRPr lang="en-US" altLang="ja-JP" sz="3200" b="1" dirty="0">
                <a:solidFill>
                  <a:srgbClr val="3399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　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平均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37.</a:t>
              </a:r>
              <a:r>
                <a:rPr lang="en-US" altLang="ja-JP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1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万円</a:t>
              </a:r>
              <a:r>
                <a:rPr kumimoji="1" lang="en-US" altLang="ja-JP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(</a:t>
              </a:r>
              <a:r>
                <a:rPr kumimoji="1" lang="ja-JP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年間</a:t>
              </a:r>
              <a:r>
                <a:rPr kumimoji="1" lang="en-US" altLang="ja-JP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</a:t>
              </a:r>
              <a:endParaRPr lang="ja-JP" altLang="en-US" sz="20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lvl="0" algn="ctr" eaLnBrk="1" hangingPunct="1">
                <a:lnSpc>
                  <a:spcPts val="1800"/>
                </a:lnSpc>
                <a:buClr>
                  <a:srgbClr val="4F81BD"/>
                </a:buClr>
                <a:buNone/>
                <a:defRPr/>
              </a:pP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    </a:t>
              </a:r>
              <a:r>
                <a:rPr kumimoji="1" lang="en-US" altLang="ja-JP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(</a:t>
              </a:r>
              <a:r>
                <a:rPr lang="ja-JP" altLang="en-US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月々</a:t>
              </a:r>
              <a:r>
                <a:rPr kumimoji="1" lang="ja-JP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約</a:t>
              </a:r>
              <a:r>
                <a:rPr kumimoji="1" lang="en-US" altLang="ja-JP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3.</a:t>
              </a:r>
              <a:r>
                <a:rPr lang="en-US" altLang="ja-JP" b="1" noProof="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1</a:t>
              </a:r>
              <a:r>
                <a:rPr lang="ja-JP" altLang="en-US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万円</a:t>
              </a:r>
              <a:r>
                <a:rPr lang="en-US" altLang="ja-JP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</a:t>
              </a:r>
            </a:p>
            <a:p>
              <a:pPr lvl="0" algn="ctr" eaLnBrk="1" hangingPunct="1">
                <a:lnSpc>
                  <a:spcPts val="1800"/>
                </a:lnSpc>
                <a:buClr>
                  <a:srgbClr val="4F81BD"/>
                </a:buClr>
                <a:buNone/>
                <a:defRPr/>
              </a:pPr>
              <a:endParaRPr lang="en-US" altLang="ja-JP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lvl="0" algn="ctr" eaLnBrk="1" hangingPunct="1">
                <a:lnSpc>
                  <a:spcPts val="1800"/>
                </a:lnSpc>
                <a:buClr>
                  <a:srgbClr val="4F81BD"/>
                </a:buClr>
                <a:buNone/>
                <a:defRPr/>
              </a:pP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⇒　</a:t>
              </a:r>
              <a:r>
                <a:rPr lang="en-US" altLang="ja-JP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B.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約</a:t>
              </a:r>
              <a:r>
                <a:rPr lang="en-US" altLang="ja-JP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40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万円</a:t>
              </a:r>
              <a:endPara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endPara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35CC8206-BF8B-4686-9433-7E07C2815D35}"/>
                </a:ext>
              </a:extLst>
            </p:cNvPr>
            <p:cNvSpPr txBox="1"/>
            <p:nvPr/>
          </p:nvSpPr>
          <p:spPr>
            <a:xfrm>
              <a:off x="130293" y="6530660"/>
              <a:ext cx="5029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＊生命保険文化センター「</a:t>
              </a:r>
              <a:r>
                <a:rPr kumimoji="1" lang="en-US" altLang="ja-JP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2021</a:t>
              </a:r>
              <a:r>
                <a:rPr kumimoji="1" lang="ja-JP" altLang="en-US" sz="105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年度　生命保険に関する全国実態調査」</a:t>
              </a:r>
            </a:p>
          </p:txBody>
        </p:sp>
      </p:grp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8C7BA8F-32C8-4035-8FEA-7B74EC948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D358042-8359-9F25-E8F1-CCBAA360B43A}"/>
              </a:ext>
            </a:extLst>
          </p:cNvPr>
          <p:cNvSpPr/>
          <p:nvPr/>
        </p:nvSpPr>
        <p:spPr>
          <a:xfrm>
            <a:off x="1163062" y="-39019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しはら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6C5C1C2-14F8-83FB-5061-AF87BA22734F}"/>
              </a:ext>
            </a:extLst>
          </p:cNvPr>
          <p:cNvSpPr/>
          <p:nvPr/>
        </p:nvSpPr>
        <p:spPr>
          <a:xfrm>
            <a:off x="273050" y="969159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33996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もんだい</a:t>
            </a:r>
            <a:endParaRPr lang="en-US" altLang="ja-JP" sz="1100" dirty="0">
              <a:solidFill>
                <a:srgbClr val="339966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91F89B2-52A5-9A1A-AA2A-89BF9F3D2BFA}"/>
              </a:ext>
            </a:extLst>
          </p:cNvPr>
          <p:cNvSpPr/>
          <p:nvPr/>
        </p:nvSpPr>
        <p:spPr>
          <a:xfrm>
            <a:off x="1503684" y="1576493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かぞく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47668DB-5915-5B79-776F-8BEAF67493B8}"/>
              </a:ext>
            </a:extLst>
          </p:cNvPr>
          <p:cNvSpPr/>
          <p:nvPr/>
        </p:nvSpPr>
        <p:spPr>
          <a:xfrm>
            <a:off x="3327428" y="1576493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ねんかん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B0CA074-B068-7B29-5ED0-EA5C69E5F987}"/>
              </a:ext>
            </a:extLst>
          </p:cNvPr>
          <p:cNvSpPr/>
          <p:nvPr/>
        </p:nvSpPr>
        <p:spPr>
          <a:xfrm>
            <a:off x="5333794" y="1576493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ほけんがいしゃ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CAB731B-4D22-8555-ECB6-002417B567D3}"/>
              </a:ext>
            </a:extLst>
          </p:cNvPr>
          <p:cNvSpPr/>
          <p:nvPr/>
        </p:nvSpPr>
        <p:spPr>
          <a:xfrm>
            <a:off x="266700" y="2336347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しはら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D915250-495D-1ECE-D8EA-C9C0B337AA24}"/>
              </a:ext>
            </a:extLst>
          </p:cNvPr>
          <p:cNvSpPr/>
          <p:nvPr/>
        </p:nvSpPr>
        <p:spPr>
          <a:xfrm>
            <a:off x="3088714" y="2336346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DF2EC3F-667B-B803-6918-D45024F75539}"/>
              </a:ext>
            </a:extLst>
          </p:cNvPr>
          <p:cNvSpPr/>
          <p:nvPr/>
        </p:nvSpPr>
        <p:spPr>
          <a:xfrm>
            <a:off x="4653105" y="2334601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ほけんりょう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7CD37C6-9F11-0CA0-8B2F-9BFA5B91C91B}"/>
              </a:ext>
            </a:extLst>
          </p:cNvPr>
          <p:cNvSpPr/>
          <p:nvPr/>
        </p:nvSpPr>
        <p:spPr>
          <a:xfrm>
            <a:off x="58186" y="4238557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33996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こた</a:t>
            </a:r>
            <a:endParaRPr lang="en-US" altLang="ja-JP" sz="1100" dirty="0">
              <a:solidFill>
                <a:srgbClr val="339966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6311FB7-49EE-AD36-AFC9-CD41555482D6}"/>
              </a:ext>
            </a:extLst>
          </p:cNvPr>
          <p:cNvSpPr/>
          <p:nvPr/>
        </p:nvSpPr>
        <p:spPr>
          <a:xfrm>
            <a:off x="603016" y="4802107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へいきん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C0E5B63-B68E-A2EE-3236-9A83E04DFA0A}"/>
              </a:ext>
            </a:extLst>
          </p:cNvPr>
          <p:cNvSpPr/>
          <p:nvPr/>
        </p:nvSpPr>
        <p:spPr>
          <a:xfrm>
            <a:off x="3267655" y="4870339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ねんかん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C601616-ACA0-486E-9B81-E6A972D85D3A}"/>
              </a:ext>
            </a:extLst>
          </p:cNvPr>
          <p:cNvSpPr/>
          <p:nvPr/>
        </p:nvSpPr>
        <p:spPr>
          <a:xfrm>
            <a:off x="1322807" y="5664961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つきづき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3A9D3C7-C0A0-0ED5-702A-FA6EAC4F491F}"/>
              </a:ext>
            </a:extLst>
          </p:cNvPr>
          <p:cNvSpPr/>
          <p:nvPr/>
        </p:nvSpPr>
        <p:spPr>
          <a:xfrm>
            <a:off x="5296393" y="4802106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すいどうこうねつひ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DEDB0D9B-3E30-2A72-4187-F4B5263C5976}"/>
              </a:ext>
            </a:extLst>
          </p:cNvPr>
          <p:cNvSpPr/>
          <p:nvPr/>
        </p:nvSpPr>
        <p:spPr>
          <a:xfrm>
            <a:off x="6331188" y="4802107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しょくひ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0AA51915-05C4-F390-CA74-F7E4050D5448}"/>
              </a:ext>
            </a:extLst>
          </p:cNvPr>
          <p:cNvSpPr/>
          <p:nvPr/>
        </p:nvSpPr>
        <p:spPr>
          <a:xfrm>
            <a:off x="5065690" y="5155483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けいたいでんわ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B1B740C-C5D0-67A9-9866-48A837DE0C37}"/>
              </a:ext>
            </a:extLst>
          </p:cNvPr>
          <p:cNvSpPr/>
          <p:nvPr/>
        </p:nvSpPr>
        <p:spPr>
          <a:xfrm>
            <a:off x="6088280" y="5163872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995FE60-85B0-7C61-5F06-00ADED776482}"/>
              </a:ext>
            </a:extLst>
          </p:cNvPr>
          <p:cNvSpPr/>
          <p:nvPr/>
        </p:nvSpPr>
        <p:spPr>
          <a:xfrm>
            <a:off x="4780499" y="5517248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ほか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DE58EE65-556A-7096-ACE7-931310A598A5}"/>
              </a:ext>
            </a:extLst>
          </p:cNvPr>
          <p:cNvSpPr/>
          <p:nvPr/>
        </p:nvSpPr>
        <p:spPr>
          <a:xfrm>
            <a:off x="6554576" y="5525636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きんがく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0CB5E03-1845-7DB3-65EA-747C809F77A4}"/>
              </a:ext>
            </a:extLst>
          </p:cNvPr>
          <p:cNvSpPr/>
          <p:nvPr/>
        </p:nvSpPr>
        <p:spPr>
          <a:xfrm>
            <a:off x="5126672" y="5870624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ふたん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07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61963" y="30760"/>
            <a:ext cx="7805343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生命保険会社全体でいくら支払われているの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?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コンテンツ プレースホルダー 1"/>
          <p:cNvSpPr txBox="1">
            <a:spLocks/>
          </p:cNvSpPr>
          <p:nvPr/>
        </p:nvSpPr>
        <p:spPr bwMode="auto">
          <a:xfrm>
            <a:off x="280800" y="954631"/>
            <a:ext cx="8596800" cy="2426400"/>
          </a:xfrm>
          <a:prstGeom prst="rect">
            <a:avLst/>
          </a:prstGeom>
          <a:solidFill>
            <a:schemeClr val="bg1"/>
          </a:solidFill>
          <a:ln w="76200">
            <a:solidFill>
              <a:srgbClr val="339966"/>
            </a:solidFill>
            <a:miter lim="800000"/>
            <a:headEnd/>
            <a:tailEnd/>
          </a:ln>
        </p:spPr>
        <p:txBody>
          <a:bodyPr anchor="t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1pPr>
            <a:lvl2pPr marL="576263" indent="-2730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2pPr>
            <a:lvl3pPr marL="855663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3pPr>
            <a:lvl4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4pPr>
            <a:lvl5pPr marL="1462088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>
                <a:solidFill>
                  <a:schemeClr val="tx2"/>
                </a:solidFill>
                <a:latin typeface="Candara" pitchFamily="34" charset="0"/>
                <a:ea typeface="HGP明朝E" pitchFamily="18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endParaRPr kumimoji="1" lang="en-US" altLang="ja-JP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1" lang="en-US" altLang="ja-JP" sz="30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【</a:t>
            </a:r>
            <a:r>
              <a:rPr kumimoji="1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問題</a:t>
            </a:r>
            <a:r>
              <a:rPr kumimoji="1" lang="en-US" altLang="ja-JP" sz="30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】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年間で国内の保険会社から契約者に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支払われるお金（保険金等）はいくら？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5003" y="3609956"/>
            <a:ext cx="8836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A.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3,000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億円　　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B.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　　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C.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30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兆円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4591001" y="4476914"/>
            <a:ext cx="4517503" cy="2298408"/>
            <a:chOff x="4591001" y="4476914"/>
            <a:chExt cx="4517503" cy="2298408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54054" y="4985005"/>
              <a:ext cx="1254450" cy="1644395"/>
            </a:xfrm>
            <a:prstGeom prst="rect">
              <a:avLst/>
            </a:prstGeom>
          </p:spPr>
        </p:pic>
        <p:sp>
          <p:nvSpPr>
            <p:cNvPr id="8" name="円形吹き出し 7"/>
            <p:cNvSpPr/>
            <p:nvPr/>
          </p:nvSpPr>
          <p:spPr>
            <a:xfrm>
              <a:off x="4591001" y="4476914"/>
              <a:ext cx="3315374" cy="2298408"/>
            </a:xfrm>
            <a:prstGeom prst="wedgeEllipseCallout">
              <a:avLst>
                <a:gd name="adj1" fmla="val 52032"/>
                <a:gd name="adj2" fmla="val 20090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317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>
                <a:lnSpc>
                  <a:spcPct val="130000"/>
                </a:lnSpc>
              </a:pPr>
              <a:r>
                <a:rPr kumimoji="1" lang="en-US" altLang="ja-JP" sz="1600" b="1" dirty="0">
                  <a:solidFill>
                    <a:schemeClr val="tx1"/>
                  </a:solidFill>
                </a:rPr>
                <a:t>1</a:t>
              </a:r>
              <a:r>
                <a:rPr kumimoji="1" lang="ja-JP" altLang="en-US" sz="1600" b="1" dirty="0">
                  <a:solidFill>
                    <a:schemeClr val="tx1"/>
                  </a:solidFill>
                </a:rPr>
                <a:t>年間で全生命保険会社が集めた保険料は約</a:t>
              </a:r>
              <a:r>
                <a:rPr lang="en-US" altLang="ja-JP" sz="1600" b="1" dirty="0">
                  <a:solidFill>
                    <a:schemeClr val="tx1"/>
                  </a:solidFill>
                </a:rPr>
                <a:t>29</a:t>
              </a:r>
              <a:r>
                <a:rPr kumimoji="1" lang="en-US" altLang="ja-JP" sz="1600" b="1" dirty="0">
                  <a:solidFill>
                    <a:schemeClr val="tx1"/>
                  </a:solidFill>
                </a:rPr>
                <a:t>.7</a:t>
              </a:r>
              <a:endParaRPr kumimoji="1" lang="en-US" altLang="ja-JP" sz="1400" b="1" dirty="0">
                <a:solidFill>
                  <a:schemeClr val="tx1"/>
                </a:solidFill>
              </a:endParaRPr>
            </a:p>
            <a:p>
              <a:pPr algn="ctr">
                <a:lnSpc>
                  <a:spcPct val="130000"/>
                </a:lnSpc>
              </a:pPr>
              <a:r>
                <a:rPr kumimoji="1" lang="ja-JP" altLang="en-US" sz="1600" b="1" dirty="0">
                  <a:solidFill>
                    <a:schemeClr val="tx1"/>
                  </a:solidFill>
                </a:rPr>
                <a:t>兆円。一部は将来の支払いに備えて「資産運用」を</a:t>
              </a:r>
            </a:p>
            <a:p>
              <a:pPr algn="ctr">
                <a:lnSpc>
                  <a:spcPct val="130000"/>
                </a:lnSpc>
              </a:pPr>
              <a:r>
                <a:rPr kumimoji="1" lang="ja-JP" altLang="en-US" sz="1600" b="1" dirty="0">
                  <a:solidFill>
                    <a:schemeClr val="tx1"/>
                  </a:solidFill>
                </a:rPr>
                <a:t>してるんだって。</a:t>
              </a:r>
              <a:endParaRPr kumimoji="1" lang="ja-JP" alt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1793916-A339-46B1-95CC-B5466A8B1665}"/>
              </a:ext>
            </a:extLst>
          </p:cNvPr>
          <p:cNvGrpSpPr/>
          <p:nvPr/>
        </p:nvGrpSpPr>
        <p:grpSpPr>
          <a:xfrm>
            <a:off x="125003" y="4575730"/>
            <a:ext cx="5029200" cy="2053670"/>
            <a:chOff x="125003" y="4575730"/>
            <a:chExt cx="5029200" cy="2053670"/>
          </a:xfrm>
        </p:grpSpPr>
        <p:sp>
          <p:nvSpPr>
            <p:cNvPr id="5" name="コンテンツ プレースホルダー 1"/>
            <p:cNvSpPr txBox="1">
              <a:spLocks/>
            </p:cNvSpPr>
            <p:nvPr/>
          </p:nvSpPr>
          <p:spPr bwMode="auto">
            <a:xfrm>
              <a:off x="273600" y="4575730"/>
              <a:ext cx="4305600" cy="18036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4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1pPr>
              <a:lvl2pPr marL="576263" indent="-27305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2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2pPr>
              <a:lvl3pPr marL="855663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20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3pPr>
              <a:lvl4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4pPr>
              <a:lvl5pPr marL="1462088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5pPr>
              <a:lvl6pPr marL="19192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6pPr>
              <a:lvl7pPr marL="23764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7pPr>
              <a:lvl8pPr marL="28336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8pPr>
              <a:lvl9pPr marL="3290888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kumimoji="1" sz="1600">
                  <a:solidFill>
                    <a:schemeClr val="tx2"/>
                  </a:solidFill>
                  <a:latin typeface="Candara" pitchFamily="34" charset="0"/>
                  <a:ea typeface="HGP明朝E" pitchFamily="18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【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答え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9966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】 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lang="ja-JP" altLang="en-US" sz="3200" b="1" dirty="0">
                  <a:solidFill>
                    <a:srgbClr val="339966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約</a:t>
              </a:r>
              <a:r>
                <a:rPr lang="en-US" altLang="ja-JP" sz="3200" b="1" noProof="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31.4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兆円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</a:t>
              </a:r>
            </a:p>
            <a:p>
              <a:pPr marL="0" marR="0" lvl="0" indent="0" algn="ctr" defTabSz="457200" rtl="0" eaLnBrk="1" fontAlgn="auto" latinLnBrk="0" hangingPunct="1">
                <a:lnSpc>
                  <a:spcPts val="35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　　　</a:t>
              </a:r>
              <a:r>
                <a:rPr kumimoji="1" lang="ja-JP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⇒　</a:t>
              </a:r>
              <a:r>
                <a:rPr lang="en-US" altLang="ja-JP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C.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約</a:t>
              </a:r>
              <a:r>
                <a:rPr lang="en-US" altLang="ja-JP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30</a:t>
              </a:r>
              <a:r>
                <a:rPr lang="ja-JP" altLang="en-US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兆円</a:t>
              </a:r>
              <a:endPara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endPara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E4E3DA33-5441-44ED-AE44-CF3F6C2ADAA4}"/>
                </a:ext>
              </a:extLst>
            </p:cNvPr>
            <p:cNvSpPr txBox="1"/>
            <p:nvPr/>
          </p:nvSpPr>
          <p:spPr>
            <a:xfrm>
              <a:off x="125003" y="6375484"/>
              <a:ext cx="5029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/>
                </a:buClr>
                <a:buSzPct val="100000"/>
                <a:buFont typeface="Symbol" pitchFamily="18" charset="2"/>
                <a:buNone/>
                <a:tabLst/>
                <a:defRPr/>
              </a:pPr>
              <a:r>
                <a:rPr kumimoji="1" lang="ja-JP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＊生命保険協会「</a:t>
              </a:r>
              <a:r>
                <a:rPr kumimoji="1" lang="en-US" altLang="ja-JP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2022</a:t>
              </a:r>
              <a:r>
                <a:rPr kumimoji="1" lang="ja-JP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年版　生命保険の動向」</a:t>
              </a:r>
              <a:endPara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</p:grp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AD8A06DE-5A16-4061-845E-A799CCC36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43</a:t>
            </a:fld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886CC40-0036-AA73-0293-6A0808DF439B}"/>
              </a:ext>
            </a:extLst>
          </p:cNvPr>
          <p:cNvSpPr/>
          <p:nvPr/>
        </p:nvSpPr>
        <p:spPr>
          <a:xfrm>
            <a:off x="4770328" y="-39019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しはら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2AAE0A4-083A-F816-8CCC-019FD2D8B4E7}"/>
              </a:ext>
            </a:extLst>
          </p:cNvPr>
          <p:cNvSpPr/>
          <p:nvPr/>
        </p:nvSpPr>
        <p:spPr>
          <a:xfrm>
            <a:off x="778567" y="-39019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せいめいほけんがいしゃぜんたい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39B6BA8-DBCA-1E01-F357-20F22DA00CE9}"/>
              </a:ext>
            </a:extLst>
          </p:cNvPr>
          <p:cNvSpPr/>
          <p:nvPr/>
        </p:nvSpPr>
        <p:spPr>
          <a:xfrm>
            <a:off x="247883" y="969159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33996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もんだい</a:t>
            </a:r>
            <a:endParaRPr lang="en-US" altLang="ja-JP" sz="1100" dirty="0">
              <a:solidFill>
                <a:srgbClr val="339966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198DB4D-7DCC-E830-EC28-75F041EB62F1}"/>
              </a:ext>
            </a:extLst>
          </p:cNvPr>
          <p:cNvSpPr/>
          <p:nvPr/>
        </p:nvSpPr>
        <p:spPr>
          <a:xfrm>
            <a:off x="1017122" y="1542401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ねんかん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09E0055-C968-B2BE-2610-E332420A0C2B}"/>
              </a:ext>
            </a:extLst>
          </p:cNvPr>
          <p:cNvSpPr/>
          <p:nvPr/>
        </p:nvSpPr>
        <p:spPr>
          <a:xfrm>
            <a:off x="2343981" y="1542401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こくない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17A4120-45D3-34EB-EF03-653A0FCF1A9B}"/>
              </a:ext>
            </a:extLst>
          </p:cNvPr>
          <p:cNvSpPr/>
          <p:nvPr/>
        </p:nvSpPr>
        <p:spPr>
          <a:xfrm>
            <a:off x="4094381" y="1542401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ほけんがいしゃ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4C3DB6C-4960-865A-4874-FF628BD0814D}"/>
              </a:ext>
            </a:extLst>
          </p:cNvPr>
          <p:cNvSpPr/>
          <p:nvPr/>
        </p:nvSpPr>
        <p:spPr>
          <a:xfrm>
            <a:off x="6410653" y="1542401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けいやくしゃ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5B6EF6F-6C05-87FB-C462-6D7B3E9BD623}"/>
              </a:ext>
            </a:extLst>
          </p:cNvPr>
          <p:cNvSpPr/>
          <p:nvPr/>
        </p:nvSpPr>
        <p:spPr>
          <a:xfrm>
            <a:off x="599070" y="2193931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しはら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2C3F2E7-0333-6049-FFDB-A63ABACCFF04}"/>
              </a:ext>
            </a:extLst>
          </p:cNvPr>
          <p:cNvSpPr/>
          <p:nvPr/>
        </p:nvSpPr>
        <p:spPr>
          <a:xfrm>
            <a:off x="2780317" y="2202990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かね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3DE38D1-6C3F-2961-E4AE-71A5403ADA47}"/>
              </a:ext>
            </a:extLst>
          </p:cNvPr>
          <p:cNvSpPr/>
          <p:nvPr/>
        </p:nvSpPr>
        <p:spPr>
          <a:xfrm>
            <a:off x="4426730" y="2205801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ほけんきんなど</a:t>
            </a:r>
            <a:endParaRPr lang="en-US" altLang="ja-JP" sz="11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3174150-1EF6-79E5-9455-49D150B601EB}"/>
              </a:ext>
            </a:extLst>
          </p:cNvPr>
          <p:cNvSpPr/>
          <p:nvPr/>
        </p:nvSpPr>
        <p:spPr>
          <a:xfrm>
            <a:off x="77453" y="4445877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33996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こた</a:t>
            </a:r>
            <a:endParaRPr lang="en-US" altLang="ja-JP" sz="1100" dirty="0">
              <a:solidFill>
                <a:srgbClr val="339966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52547A9-979C-EE20-D6D8-D2A347881976}"/>
              </a:ext>
            </a:extLst>
          </p:cNvPr>
          <p:cNvSpPr/>
          <p:nvPr/>
        </p:nvSpPr>
        <p:spPr>
          <a:xfrm>
            <a:off x="4802495" y="4674104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ねんかん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50D906F1-7715-4F32-AD3C-F7CB1979DC97}"/>
              </a:ext>
            </a:extLst>
          </p:cNvPr>
          <p:cNvSpPr/>
          <p:nvPr/>
        </p:nvSpPr>
        <p:spPr>
          <a:xfrm>
            <a:off x="5778623" y="4665715"/>
            <a:ext cx="161207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ぜんせいめいほけんがいしゃ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DCB273AD-B1A5-7873-AB2F-81DC48D92486}"/>
              </a:ext>
            </a:extLst>
          </p:cNvPr>
          <p:cNvSpPr/>
          <p:nvPr/>
        </p:nvSpPr>
        <p:spPr>
          <a:xfrm>
            <a:off x="4761520" y="4993394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あつ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FF3395A-CC97-D5AE-BDB2-ABC1E36FFF16}"/>
              </a:ext>
            </a:extLst>
          </p:cNvPr>
          <p:cNvSpPr/>
          <p:nvPr/>
        </p:nvSpPr>
        <p:spPr>
          <a:xfrm>
            <a:off x="5569362" y="4985005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ほけんりょう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2D473085-E62A-AE31-8CC4-2B8F7C961761}"/>
              </a:ext>
            </a:extLst>
          </p:cNvPr>
          <p:cNvSpPr/>
          <p:nvPr/>
        </p:nvSpPr>
        <p:spPr>
          <a:xfrm>
            <a:off x="4661471" y="5305655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ちょうえん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F74F3BD-B82C-FC2A-8A4C-C80549767E8D}"/>
              </a:ext>
            </a:extLst>
          </p:cNvPr>
          <p:cNvSpPr/>
          <p:nvPr/>
        </p:nvSpPr>
        <p:spPr>
          <a:xfrm>
            <a:off x="5213172" y="5306126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いちぶ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593E2F0-8F91-0D06-8274-5C6E3A7D9342}"/>
              </a:ext>
            </a:extLst>
          </p:cNvPr>
          <p:cNvSpPr/>
          <p:nvPr/>
        </p:nvSpPr>
        <p:spPr>
          <a:xfrm>
            <a:off x="5824787" y="5307675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しょうらい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89C106F8-54CE-97B1-5D68-93CB63F144CB}"/>
              </a:ext>
            </a:extLst>
          </p:cNvPr>
          <p:cNvSpPr/>
          <p:nvPr/>
        </p:nvSpPr>
        <p:spPr>
          <a:xfrm>
            <a:off x="6438713" y="5308018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しはら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E0AD290-E337-4A33-414F-8D99F4EA9787}"/>
              </a:ext>
            </a:extLst>
          </p:cNvPr>
          <p:cNvSpPr/>
          <p:nvPr/>
        </p:nvSpPr>
        <p:spPr>
          <a:xfrm>
            <a:off x="5937202" y="5628325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しさんうんよう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69BA6DA8-4B7D-9E9E-D173-B8F243FAC31A}"/>
              </a:ext>
            </a:extLst>
          </p:cNvPr>
          <p:cNvSpPr/>
          <p:nvPr/>
        </p:nvSpPr>
        <p:spPr>
          <a:xfrm>
            <a:off x="4958988" y="5626319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そな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6801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913387"/>
            <a:ext cx="854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5. </a:t>
            </a:r>
            <a:r>
              <a:rPr lang="ja-JP" altLang="en-US" sz="48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まとめ</a:t>
            </a:r>
            <a:endParaRPr lang="en-US" altLang="ja-JP" sz="4800" b="1" dirty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8D2B4A2-6AEB-467E-A7F9-F4EDE0E3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3243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0000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45032" y="30760"/>
            <a:ext cx="67558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まとめ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4" name="角丸四角形 23"/>
          <p:cNvSpPr/>
          <p:nvPr/>
        </p:nvSpPr>
        <p:spPr bwMode="gray">
          <a:xfrm>
            <a:off x="714373" y="3435424"/>
            <a:ext cx="2439669" cy="389555"/>
          </a:xfrm>
          <a:prstGeom prst="roundRect">
            <a:avLst>
              <a:gd name="adj" fmla="val 45836"/>
            </a:avLst>
          </a:prstGeom>
          <a:noFill/>
          <a:ln w="9525" cmpd="sng">
            <a:solidFill>
              <a:schemeClr val="bg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151157" y="828276"/>
            <a:ext cx="8814247" cy="1429149"/>
            <a:chOff x="151157" y="828276"/>
            <a:chExt cx="8814247" cy="1429149"/>
          </a:xfrm>
          <a:noFill/>
        </p:grpSpPr>
        <p:sp>
          <p:nvSpPr>
            <p:cNvPr id="2" name="角丸四角形 1"/>
            <p:cNvSpPr/>
            <p:nvPr/>
          </p:nvSpPr>
          <p:spPr>
            <a:xfrm>
              <a:off x="151157" y="828276"/>
              <a:ext cx="8814247" cy="1429149"/>
            </a:xfrm>
            <a:prstGeom prst="roundRect">
              <a:avLst/>
            </a:prstGeom>
            <a:grpFill/>
            <a:ln w="571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339774" y="920616"/>
              <a:ext cx="846445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①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少子高齢社会</a:t>
              </a: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で生きていくためには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リスク　</a:t>
              </a:r>
            </a:p>
            <a:p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ja-JP" altLang="en-US" sz="3600" b="1" dirty="0">
                  <a:solidFill>
                    <a:srgbClr val="003366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に気づくこと</a:t>
              </a: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が大切。</a:t>
              </a: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51158" y="2468058"/>
            <a:ext cx="8992842" cy="1907092"/>
            <a:chOff x="151158" y="2468058"/>
            <a:chExt cx="8992842" cy="1907092"/>
          </a:xfrm>
          <a:noFill/>
        </p:grpSpPr>
        <p:sp>
          <p:nvSpPr>
            <p:cNvPr id="31" name="角丸四角形 30"/>
            <p:cNvSpPr/>
            <p:nvPr/>
          </p:nvSpPr>
          <p:spPr>
            <a:xfrm>
              <a:off x="151158" y="2468058"/>
              <a:ext cx="8814248" cy="1907092"/>
            </a:xfrm>
            <a:prstGeom prst="roundRect">
              <a:avLst/>
            </a:prstGeom>
            <a:grpFill/>
            <a:ln w="5715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277612" y="2517394"/>
              <a:ext cx="8866388" cy="175432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②リスクから自分の身を守る手段として共助・　</a:t>
              </a:r>
            </a:p>
            <a:p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公助といった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社会保障制度</a:t>
              </a: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だけでなく、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預</a:t>
              </a:r>
            </a:p>
            <a:p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貯金</a:t>
              </a:r>
              <a:r>
                <a:rPr lang="ja-JP" altLang="en-US" sz="3600" b="1" dirty="0">
                  <a:solidFill>
                    <a:srgbClr val="00206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や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民間保険</a:t>
              </a: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といった自助もある。</a:t>
              </a: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151157" y="4562856"/>
            <a:ext cx="8957347" cy="1788699"/>
            <a:chOff x="151157" y="4562856"/>
            <a:chExt cx="8957347" cy="1788699"/>
          </a:xfrm>
          <a:noFill/>
        </p:grpSpPr>
        <p:sp>
          <p:nvSpPr>
            <p:cNvPr id="32" name="角丸四角形 31"/>
            <p:cNvSpPr/>
            <p:nvPr/>
          </p:nvSpPr>
          <p:spPr>
            <a:xfrm>
              <a:off x="151157" y="4562856"/>
              <a:ext cx="8763555" cy="1788699"/>
            </a:xfrm>
            <a:prstGeom prst="roundRect">
              <a:avLst/>
            </a:prstGeom>
            <a:grpFill/>
            <a:ln w="571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339774" y="4580042"/>
              <a:ext cx="8768730" cy="175432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③社会保障制度で</a:t>
              </a:r>
              <a:r>
                <a:rPr lang="ja-JP" altLang="en-US" sz="3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不足</a:t>
              </a:r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する部分を、自助で　</a:t>
              </a:r>
            </a:p>
            <a:p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ある預貯金や民間保険を利用して準備する　</a:t>
              </a:r>
            </a:p>
            <a:p>
              <a:r>
                <a:rPr lang="ja-JP" altLang="en-US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ことが大切。</a:t>
              </a: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88F405-8373-4DAA-B080-02B6E45B4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45</a:t>
            </a:fld>
            <a:endParaRPr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DD8F046-42EE-3B40-92AD-EF339211C487}"/>
              </a:ext>
            </a:extLst>
          </p:cNvPr>
          <p:cNvSpPr/>
          <p:nvPr/>
        </p:nvSpPr>
        <p:spPr>
          <a:xfrm>
            <a:off x="1306921" y="781084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しょうしこうれいしゃかい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3238368-408F-7675-26F9-AAAD82CC5681}"/>
              </a:ext>
            </a:extLst>
          </p:cNvPr>
          <p:cNvSpPr/>
          <p:nvPr/>
        </p:nvSpPr>
        <p:spPr>
          <a:xfrm>
            <a:off x="3355596" y="2946639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しゃかいほしょうせいど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35DE04E-B6DD-0F5B-8202-33D6928E2148}"/>
              </a:ext>
            </a:extLst>
          </p:cNvPr>
          <p:cNvSpPr/>
          <p:nvPr/>
        </p:nvSpPr>
        <p:spPr>
          <a:xfrm>
            <a:off x="1858706" y="3497178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みんかんほけん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9B90A91-9343-453E-7197-B7DFA99E887D}"/>
              </a:ext>
            </a:extLst>
          </p:cNvPr>
          <p:cNvSpPr/>
          <p:nvPr/>
        </p:nvSpPr>
        <p:spPr>
          <a:xfrm>
            <a:off x="151157" y="3483146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rgbClr val="FF0000"/>
                </a:solidFill>
              </a:rPr>
              <a:t>ちょきん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3F11AB3-616C-DCFB-829A-07A7CBA786DC}"/>
              </a:ext>
            </a:extLst>
          </p:cNvPr>
          <p:cNvSpPr/>
          <p:nvPr/>
        </p:nvSpPr>
        <p:spPr>
          <a:xfrm>
            <a:off x="7120492" y="2934254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rgbClr val="FF0000"/>
                </a:solidFill>
              </a:rPr>
              <a:t>よ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7AD6E1A-FC18-DC91-51B8-C7A444A044B6}"/>
              </a:ext>
            </a:extLst>
          </p:cNvPr>
          <p:cNvSpPr/>
          <p:nvPr/>
        </p:nvSpPr>
        <p:spPr>
          <a:xfrm>
            <a:off x="3486506" y="4483153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ふそく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50EF100-59D2-6179-3C18-35101E30175B}"/>
              </a:ext>
            </a:extLst>
          </p:cNvPr>
          <p:cNvSpPr/>
          <p:nvPr/>
        </p:nvSpPr>
        <p:spPr>
          <a:xfrm>
            <a:off x="3252266" y="808685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</a:t>
            </a:r>
            <a:endParaRPr kumimoji="1" lang="ja-JP" alt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984B345-E8C5-76BA-3034-DD30B510F7D7}"/>
              </a:ext>
            </a:extLst>
          </p:cNvPr>
          <p:cNvSpPr/>
          <p:nvPr/>
        </p:nvSpPr>
        <p:spPr>
          <a:xfrm>
            <a:off x="2760878" y="1345189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たいせつ</a:t>
            </a:r>
            <a:endParaRPr kumimoji="1" lang="ja-JP" alt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704F524-CD87-3FA8-1810-B6BEE44B9EC9}"/>
              </a:ext>
            </a:extLst>
          </p:cNvPr>
          <p:cNvSpPr/>
          <p:nvPr/>
        </p:nvSpPr>
        <p:spPr>
          <a:xfrm>
            <a:off x="317018" y="1346068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</a:t>
            </a:r>
            <a:endParaRPr kumimoji="1" lang="ja-JP" alt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039BE25-AB3B-C40A-F6EF-53002A1782C3}"/>
              </a:ext>
            </a:extLst>
          </p:cNvPr>
          <p:cNvSpPr/>
          <p:nvPr/>
        </p:nvSpPr>
        <p:spPr>
          <a:xfrm>
            <a:off x="2091157" y="2402554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じぶん</a:t>
            </a:r>
            <a:endParaRPr kumimoji="1" lang="ja-JP" alt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E0ECC49-26BF-9B92-B3B9-BE1826A6EF35}"/>
              </a:ext>
            </a:extLst>
          </p:cNvPr>
          <p:cNvSpPr/>
          <p:nvPr/>
        </p:nvSpPr>
        <p:spPr>
          <a:xfrm>
            <a:off x="3707538" y="2395399"/>
            <a:ext cx="960181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</a:t>
            </a:r>
            <a:endParaRPr kumimoji="1" lang="ja-JP" alt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B33FB29-FE7D-6EA8-6175-2CDB2E010298}"/>
              </a:ext>
            </a:extLst>
          </p:cNvPr>
          <p:cNvSpPr/>
          <p:nvPr/>
        </p:nvSpPr>
        <p:spPr>
          <a:xfrm>
            <a:off x="4014535" y="2393756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まも</a:t>
            </a:r>
            <a:endParaRPr kumimoji="1" lang="ja-JP" alt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472DFF4-292F-BA8F-91BC-2384C7CCCD21}"/>
              </a:ext>
            </a:extLst>
          </p:cNvPr>
          <p:cNvSpPr/>
          <p:nvPr/>
        </p:nvSpPr>
        <p:spPr>
          <a:xfrm>
            <a:off x="5123975" y="2377387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しゅだん</a:t>
            </a:r>
            <a:endParaRPr kumimoji="1" lang="en-US" altLang="ja-JP" sz="1100" dirty="0">
              <a:solidFill>
                <a:schemeClr val="tx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CC029DB-D21D-5E88-B049-C9BF366D5191}"/>
              </a:ext>
            </a:extLst>
          </p:cNvPr>
          <p:cNvSpPr/>
          <p:nvPr/>
        </p:nvSpPr>
        <p:spPr>
          <a:xfrm>
            <a:off x="7022806" y="2386911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きょうじょ</a:t>
            </a:r>
            <a:endParaRPr kumimoji="1" lang="en-US" altLang="ja-JP" sz="1100" dirty="0">
              <a:solidFill>
                <a:schemeClr val="tx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5731AE8-9EBB-34B6-A389-BF7972CEDC48}"/>
              </a:ext>
            </a:extLst>
          </p:cNvPr>
          <p:cNvSpPr/>
          <p:nvPr/>
        </p:nvSpPr>
        <p:spPr>
          <a:xfrm>
            <a:off x="136583" y="2933483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こうじょ</a:t>
            </a:r>
            <a:endParaRPr kumimoji="1" lang="en-US" altLang="ja-JP" sz="1100" dirty="0">
              <a:solidFill>
                <a:schemeClr val="tx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2EAF844-0017-2331-2F7D-D79F32B1847A}"/>
              </a:ext>
            </a:extLst>
          </p:cNvPr>
          <p:cNvSpPr/>
          <p:nvPr/>
        </p:nvSpPr>
        <p:spPr>
          <a:xfrm>
            <a:off x="4683884" y="3473239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じじょ</a:t>
            </a:r>
            <a:endParaRPr kumimoji="1" lang="en-US" altLang="ja-JP" sz="1100" dirty="0">
              <a:solidFill>
                <a:schemeClr val="tx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F09CA4E-9FDF-0637-FBE5-513CB2408D46}"/>
              </a:ext>
            </a:extLst>
          </p:cNvPr>
          <p:cNvSpPr/>
          <p:nvPr/>
        </p:nvSpPr>
        <p:spPr>
          <a:xfrm>
            <a:off x="1270963" y="4454853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しゃかいほしょうせいど</a:t>
            </a:r>
            <a:endParaRPr kumimoji="1" lang="en-US" altLang="ja-JP" sz="1100" dirty="0">
              <a:solidFill>
                <a:schemeClr val="tx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0570D8F7-4291-FAB6-D536-B69DD6746C68}"/>
              </a:ext>
            </a:extLst>
          </p:cNvPr>
          <p:cNvSpPr/>
          <p:nvPr/>
        </p:nvSpPr>
        <p:spPr>
          <a:xfrm>
            <a:off x="5138521" y="4462838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ぶぶん</a:t>
            </a:r>
            <a:endParaRPr kumimoji="1" lang="en-US" altLang="ja-JP" sz="1100" dirty="0">
              <a:solidFill>
                <a:schemeClr val="tx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698FC146-B928-AD5E-35D5-4AEE6B222382}"/>
              </a:ext>
            </a:extLst>
          </p:cNvPr>
          <p:cNvSpPr/>
          <p:nvPr/>
        </p:nvSpPr>
        <p:spPr>
          <a:xfrm>
            <a:off x="6747403" y="4456198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じじょ</a:t>
            </a:r>
            <a:endParaRPr kumimoji="1" lang="en-US" altLang="ja-JP" sz="1100" dirty="0">
              <a:solidFill>
                <a:schemeClr val="tx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B3E69270-A82E-70F6-B177-4C00E8F57840}"/>
              </a:ext>
            </a:extLst>
          </p:cNvPr>
          <p:cNvSpPr/>
          <p:nvPr/>
        </p:nvSpPr>
        <p:spPr>
          <a:xfrm>
            <a:off x="1198671" y="4992400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よちょきん</a:t>
            </a:r>
            <a:endParaRPr kumimoji="1" lang="en-US" altLang="ja-JP" sz="1100" dirty="0">
              <a:solidFill>
                <a:schemeClr val="tx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427BDDB-3E20-BF81-4170-A3A8B1D7A548}"/>
              </a:ext>
            </a:extLst>
          </p:cNvPr>
          <p:cNvSpPr/>
          <p:nvPr/>
        </p:nvSpPr>
        <p:spPr>
          <a:xfrm>
            <a:off x="3187420" y="4981049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みんかんほけん</a:t>
            </a:r>
            <a:endParaRPr kumimoji="1" lang="en-US" altLang="ja-JP" sz="1100" dirty="0">
              <a:solidFill>
                <a:schemeClr val="tx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CEE8563F-15E6-A941-01AB-C6B92BFA8C89}"/>
              </a:ext>
            </a:extLst>
          </p:cNvPr>
          <p:cNvSpPr/>
          <p:nvPr/>
        </p:nvSpPr>
        <p:spPr>
          <a:xfrm>
            <a:off x="4915408" y="5001347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りよう</a:t>
            </a:r>
            <a:endParaRPr kumimoji="1" lang="en-US" altLang="ja-JP" sz="1100" dirty="0">
              <a:solidFill>
                <a:schemeClr val="tx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DC0C3900-3C98-CCD1-DE5B-E24FA23F9212}"/>
              </a:ext>
            </a:extLst>
          </p:cNvPr>
          <p:cNvSpPr/>
          <p:nvPr/>
        </p:nvSpPr>
        <p:spPr>
          <a:xfrm>
            <a:off x="6558303" y="4984011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じゅんび</a:t>
            </a:r>
            <a:endParaRPr kumimoji="1" lang="en-US" altLang="ja-JP" sz="1100" dirty="0">
              <a:solidFill>
                <a:schemeClr val="tx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283BC1DD-A043-E11A-6455-316D977E89C9}"/>
              </a:ext>
            </a:extLst>
          </p:cNvPr>
          <p:cNvSpPr/>
          <p:nvPr/>
        </p:nvSpPr>
        <p:spPr>
          <a:xfrm>
            <a:off x="1296130" y="5535374"/>
            <a:ext cx="202350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たいせつ</a:t>
            </a:r>
            <a:endParaRPr kumimoji="1" lang="en-US" altLang="ja-JP" sz="1100" dirty="0">
              <a:solidFill>
                <a:schemeClr val="tx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111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30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0000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45032" y="30760"/>
            <a:ext cx="67558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最後に・・・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4" name="角丸四角形 23"/>
          <p:cNvSpPr/>
          <p:nvPr/>
        </p:nvSpPr>
        <p:spPr bwMode="gray">
          <a:xfrm>
            <a:off x="714373" y="3435424"/>
            <a:ext cx="2439669" cy="389555"/>
          </a:xfrm>
          <a:prstGeom prst="roundRect">
            <a:avLst>
              <a:gd name="adj" fmla="val 45836"/>
            </a:avLst>
          </a:prstGeom>
          <a:noFill/>
          <a:ln w="9525" cmpd="sng">
            <a:solidFill>
              <a:schemeClr val="bg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13031" y="1403592"/>
            <a:ext cx="8917938" cy="4401205"/>
            <a:chOff x="113031" y="1403592"/>
            <a:chExt cx="8917938" cy="4401205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C1E8C540-0207-47E5-9EF2-A93627D669B9}"/>
                </a:ext>
              </a:extLst>
            </p:cNvPr>
            <p:cNvSpPr txBox="1"/>
            <p:nvPr/>
          </p:nvSpPr>
          <p:spPr>
            <a:xfrm>
              <a:off x="113031" y="1403592"/>
              <a:ext cx="8917938" cy="440120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ja-JP" altLang="en-US" sz="36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　</a:t>
              </a:r>
              <a:r>
                <a:rPr lang="ja-JP" altLang="en-US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リスク</a:t>
              </a:r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について考えること</a:t>
              </a:r>
              <a:endParaRPr lang="ja-JP" altLang="en-US" sz="40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は</a:t>
              </a:r>
              <a:r>
                <a:rPr lang="ja-JP" altLang="en-US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、</a:t>
              </a:r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自分や家族の「人生」</a:t>
              </a:r>
              <a:endParaRPr lang="ja-JP" altLang="en-US" sz="40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について考えること</a:t>
              </a:r>
              <a:r>
                <a:rPr lang="ja-JP" altLang="en-US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に</a:t>
              </a:r>
              <a:r>
                <a:rPr lang="ja-JP" altLang="en-US" sz="4000" b="1" kern="10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つな</a:t>
              </a:r>
              <a:endParaRPr lang="ja-JP" altLang="en-US" sz="40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r>
                <a:rPr lang="ja-JP" altLang="en-US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がります</a:t>
              </a:r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。</a:t>
              </a:r>
              <a:endParaRPr lang="ja-JP" altLang="en-US" sz="40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endParaRPr>
            </a:p>
            <a:p>
              <a:r>
                <a:rPr lang="ja-JP" altLang="en-US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　自分の生活や将来</a:t>
              </a:r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に関心を</a:t>
              </a:r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持ち続け</a:t>
              </a:r>
              <a:r>
                <a:rPr lang="ja-JP" altLang="en-US" sz="4000" b="1" kern="100" dirty="0">
                  <a:solidFill>
                    <a:schemeClr val="accent6">
                      <a:lumMod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、</a:t>
              </a:r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自分から情報を集め</a:t>
              </a:r>
              <a:r>
                <a:rPr lang="ja-JP" altLang="en-US" sz="4000" b="1" kern="100" dirty="0">
                  <a:solidFill>
                    <a:schemeClr val="accent6">
                      <a:lumMod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ようとする姿勢が</a:t>
              </a:r>
              <a:r>
                <a:rPr lang="ja-JP" altLang="ja-JP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大切です</a:t>
              </a:r>
              <a:r>
                <a:rPr lang="ja-JP" altLang="en-US" sz="4000" b="1" kern="100" dirty="0">
                  <a:solidFill>
                    <a:schemeClr val="accent6">
                      <a:lumMod val="50000"/>
                    </a:schemeClr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  <a:cs typeface="Times New Roman" panose="02020603050405020304" pitchFamily="18" charset="0"/>
                </a:rPr>
                <a:t>。</a:t>
              </a:r>
              <a:endParaRPr lang="ja-JP" altLang="en-US" sz="4000" b="1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AA0CBE66-6B8C-49DE-920E-FBAE79919CCE}"/>
                </a:ext>
              </a:extLst>
            </p:cNvPr>
            <p:cNvGrpSpPr/>
            <p:nvPr/>
          </p:nvGrpSpPr>
          <p:grpSpPr>
            <a:xfrm>
              <a:off x="5773419" y="1723536"/>
              <a:ext cx="3190875" cy="1966384"/>
              <a:chOff x="6600259" y="2919752"/>
              <a:chExt cx="2043870" cy="1322473"/>
            </a:xfrm>
          </p:grpSpPr>
          <p:pic>
            <p:nvPicPr>
              <p:cNvPr id="11" name="図 10" descr="挿絵 が含まれている画像&#10;&#10;自動的に生成された説明">
                <a:extLst>
                  <a:ext uri="{FF2B5EF4-FFF2-40B4-BE49-F238E27FC236}">
                    <a16:creationId xmlns:a16="http://schemas.microsoft.com/office/drawing/2014/main" id="{10D8C2D9-55E2-41A5-94B2-5684612C5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00259" y="2919752"/>
                <a:ext cx="392083" cy="759659"/>
              </a:xfrm>
              <a:prstGeom prst="rect">
                <a:avLst/>
              </a:prstGeom>
            </p:spPr>
          </p:pic>
          <p:pic>
            <p:nvPicPr>
              <p:cNvPr id="12" name="図 11" descr="ウィンドウ, マグカップ が含まれている画像&#10;&#10;自動的に生成された説明">
                <a:extLst>
                  <a:ext uri="{FF2B5EF4-FFF2-40B4-BE49-F238E27FC236}">
                    <a16:creationId xmlns:a16="http://schemas.microsoft.com/office/drawing/2014/main" id="{6C16058D-08DE-4DAD-A35A-87FA12D262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34457"/>
              <a:stretch/>
            </p:blipFill>
            <p:spPr>
              <a:xfrm>
                <a:off x="6992342" y="3436444"/>
                <a:ext cx="985732" cy="805781"/>
              </a:xfrm>
              <a:prstGeom prst="rect">
                <a:avLst/>
              </a:prstGeom>
            </p:spPr>
          </p:pic>
          <p:pic>
            <p:nvPicPr>
              <p:cNvPr id="13" name="図 12" descr="ウィンドウ が含まれている画像&#10;&#10;自動的に生成された説明">
                <a:extLst>
                  <a:ext uri="{FF2B5EF4-FFF2-40B4-BE49-F238E27FC236}">
                    <a16:creationId xmlns:a16="http://schemas.microsoft.com/office/drawing/2014/main" id="{54CDA439-B0A7-46C5-9FAE-30FF9CD46C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09087" y="3007296"/>
                <a:ext cx="501391" cy="481951"/>
              </a:xfrm>
              <a:prstGeom prst="rect">
                <a:avLst/>
              </a:prstGeom>
            </p:spPr>
          </p:pic>
          <p:pic>
            <p:nvPicPr>
              <p:cNvPr id="14" name="図 13" descr="挿絵, ウィンドウ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2DC91BA-C0FA-409B-9696-CD6DAAEE2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70360" y="3101553"/>
                <a:ext cx="673769" cy="722906"/>
              </a:xfrm>
              <a:prstGeom prst="rect">
                <a:avLst/>
              </a:prstGeom>
            </p:spPr>
          </p:pic>
        </p:grp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7C50D80-63B3-4604-9CA5-9E047057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46</a:t>
            </a:fld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5264D4B-47E0-F325-E5C9-D53B0D21C31D}"/>
              </a:ext>
            </a:extLst>
          </p:cNvPr>
          <p:cNvSpPr/>
          <p:nvPr/>
        </p:nvSpPr>
        <p:spPr>
          <a:xfrm>
            <a:off x="-404281" y="-47408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</a:rPr>
              <a:t>さいご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C700799-6ED8-57D7-83CC-13ACD5DBF9B7}"/>
              </a:ext>
            </a:extLst>
          </p:cNvPr>
          <p:cNvSpPr/>
          <p:nvPr/>
        </p:nvSpPr>
        <p:spPr>
          <a:xfrm>
            <a:off x="2281594" y="1286870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かんが</a:t>
            </a:r>
            <a:endParaRPr kumimoji="1" lang="ja-JP" altLang="en-US" sz="1100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5D6D05A-12F3-48EC-C0B6-2DBF54803886}"/>
              </a:ext>
            </a:extLst>
          </p:cNvPr>
          <p:cNvSpPr/>
          <p:nvPr/>
        </p:nvSpPr>
        <p:spPr>
          <a:xfrm>
            <a:off x="1591793" y="1891041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かぞく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0BCAE0-F1DA-6E51-F0D4-436E915E8431}"/>
              </a:ext>
            </a:extLst>
          </p:cNvPr>
          <p:cNvSpPr/>
          <p:nvPr/>
        </p:nvSpPr>
        <p:spPr>
          <a:xfrm>
            <a:off x="179706" y="1891041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じぶん</a:t>
            </a:r>
            <a:endParaRPr kumimoji="1" lang="ja-JP" altLang="en-US" sz="1100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3DA1494-D8D4-7A5C-A973-B3DFD881B72F}"/>
              </a:ext>
            </a:extLst>
          </p:cNvPr>
          <p:cNvSpPr/>
          <p:nvPr/>
        </p:nvSpPr>
        <p:spPr>
          <a:xfrm>
            <a:off x="3318869" y="1893446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じんせい</a:t>
            </a:r>
            <a:endParaRPr kumimoji="1" lang="ja-JP" altLang="en-US" sz="1100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DB98D67-AA23-27A7-B251-965EA4DF5423}"/>
              </a:ext>
            </a:extLst>
          </p:cNvPr>
          <p:cNvSpPr/>
          <p:nvPr/>
        </p:nvSpPr>
        <p:spPr>
          <a:xfrm>
            <a:off x="814919" y="2493874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かんが</a:t>
            </a:r>
            <a:endParaRPr kumimoji="1" lang="ja-JP" altLang="en-US" sz="1100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665E3EB-9DE4-2C55-BE81-73E4525A7944}"/>
              </a:ext>
            </a:extLst>
          </p:cNvPr>
          <p:cNvSpPr/>
          <p:nvPr/>
        </p:nvSpPr>
        <p:spPr>
          <a:xfrm>
            <a:off x="388480" y="3724706"/>
            <a:ext cx="131369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じぶん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526F181-5A07-928A-0111-F3142C00C339}"/>
              </a:ext>
            </a:extLst>
          </p:cNvPr>
          <p:cNvSpPr/>
          <p:nvPr/>
        </p:nvSpPr>
        <p:spPr>
          <a:xfrm>
            <a:off x="1246359" y="3724705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せいかつ</a:t>
            </a:r>
            <a:endParaRPr kumimoji="1" lang="ja-JP" altLang="en-US" sz="1100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AB64281-632E-585B-ADA1-6FB675BA6591}"/>
              </a:ext>
            </a:extLst>
          </p:cNvPr>
          <p:cNvSpPr/>
          <p:nvPr/>
        </p:nvSpPr>
        <p:spPr>
          <a:xfrm>
            <a:off x="2642832" y="3696222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しょうらい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32435FB-70AA-7F23-FCA8-99351273292F}"/>
              </a:ext>
            </a:extLst>
          </p:cNvPr>
          <p:cNvSpPr/>
          <p:nvPr/>
        </p:nvSpPr>
        <p:spPr>
          <a:xfrm>
            <a:off x="4775545" y="3697423"/>
            <a:ext cx="113827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かんしん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5042026-C94E-BCE8-973E-DD9BE5D5E5C4}"/>
              </a:ext>
            </a:extLst>
          </p:cNvPr>
          <p:cNvSpPr/>
          <p:nvPr/>
        </p:nvSpPr>
        <p:spPr>
          <a:xfrm>
            <a:off x="6131938" y="3707926"/>
            <a:ext cx="89098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も</a:t>
            </a:r>
            <a:endParaRPr kumimoji="1" lang="ja-JP" altLang="en-US" sz="1100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E72893C-3CAF-0C54-F215-EA8C20BFB1D8}"/>
              </a:ext>
            </a:extLst>
          </p:cNvPr>
          <p:cNvSpPr/>
          <p:nvPr/>
        </p:nvSpPr>
        <p:spPr>
          <a:xfrm>
            <a:off x="6870583" y="3716394"/>
            <a:ext cx="121523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つづ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4B2A5D7-513E-DC12-91D2-F05C9445B4C6}"/>
              </a:ext>
            </a:extLst>
          </p:cNvPr>
          <p:cNvSpPr/>
          <p:nvPr/>
        </p:nvSpPr>
        <p:spPr>
          <a:xfrm>
            <a:off x="57527" y="4339154"/>
            <a:ext cx="131369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じぶん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D72A26C-EE6A-4901-980A-411152745AD5}"/>
              </a:ext>
            </a:extLst>
          </p:cNvPr>
          <p:cNvSpPr/>
          <p:nvPr/>
        </p:nvSpPr>
        <p:spPr>
          <a:xfrm>
            <a:off x="1892678" y="4323033"/>
            <a:ext cx="131369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じょうほう</a:t>
            </a:r>
            <a:endParaRPr kumimoji="1" lang="ja-JP" altLang="en-US" sz="1100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835CF01-C984-805A-2D18-4D78670B55DD}"/>
              </a:ext>
            </a:extLst>
          </p:cNvPr>
          <p:cNvSpPr/>
          <p:nvPr/>
        </p:nvSpPr>
        <p:spPr>
          <a:xfrm>
            <a:off x="3083025" y="4323965"/>
            <a:ext cx="131369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あつ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386AE39-5B3E-F5F1-41B2-7A82BBEB4814}"/>
              </a:ext>
            </a:extLst>
          </p:cNvPr>
          <p:cNvSpPr/>
          <p:nvPr/>
        </p:nvSpPr>
        <p:spPr>
          <a:xfrm>
            <a:off x="6238684" y="4323032"/>
            <a:ext cx="131369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しせい</a:t>
            </a:r>
            <a:endParaRPr kumimoji="1" lang="ja-JP" altLang="en-US" sz="1100" dirty="0">
              <a:solidFill>
                <a:schemeClr val="accent6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C6544E8-66C3-F9EC-5482-9AE28DA8FF3F}"/>
              </a:ext>
            </a:extLst>
          </p:cNvPr>
          <p:cNvSpPr/>
          <p:nvPr/>
        </p:nvSpPr>
        <p:spPr>
          <a:xfrm>
            <a:off x="7746721" y="4331997"/>
            <a:ext cx="1313692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たいせつ</a:t>
            </a:r>
          </a:p>
        </p:txBody>
      </p:sp>
    </p:spTree>
    <p:extLst>
      <p:ext uri="{BB962C8B-B14F-4D97-AF65-F5344CB8AC3E}">
        <p14:creationId xmlns:p14="http://schemas.microsoft.com/office/powerpoint/2010/main" val="12491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5" grpId="0"/>
      <p:bldP spid="17" grpId="0"/>
      <p:bldP spid="18" grpId="0"/>
      <p:bldP spid="19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206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3" name="正方形/長方形 32"/>
          <p:cNvSpPr/>
          <p:nvPr/>
        </p:nvSpPr>
        <p:spPr bwMode="white">
          <a:xfrm>
            <a:off x="172111" y="46077"/>
            <a:ext cx="7050857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【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参考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】100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歳以上の高齢者の数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81" name="テキスト ボックス 80"/>
          <p:cNvSpPr txBox="1"/>
          <p:nvPr/>
        </p:nvSpPr>
        <p:spPr bwMode="white">
          <a:xfrm>
            <a:off x="5773554" y="92879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保険金等</a:t>
            </a:r>
            <a:endParaRPr kumimoji="1"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50802" y="6114473"/>
            <a:ext cx="86729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厚生労働省「百歳の高齢者へのお祝い状及び記念品の贈呈について」</a:t>
            </a:r>
            <a:r>
              <a:rPr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(2022</a:t>
            </a:r>
            <a:r>
              <a:rPr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日現在の住民基本台帳による都道府県・指定都市・中核市からの報告数。</a:t>
            </a:r>
            <a:r>
              <a:rPr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1000" dirty="0">
              <a:solidFill>
                <a:schemeClr val="bg2">
                  <a:lumMod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7" name="グラフ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0389626"/>
              </p:ext>
            </p:extLst>
          </p:nvPr>
        </p:nvGraphicFramePr>
        <p:xfrm>
          <a:off x="136855" y="924111"/>
          <a:ext cx="8870289" cy="519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8" name="テキスト ボックス 27"/>
          <p:cNvSpPr txBox="1"/>
          <p:nvPr/>
        </p:nvSpPr>
        <p:spPr>
          <a:xfrm>
            <a:off x="6037322" y="2785131"/>
            <a:ext cx="131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51,376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人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" name="テキスト ボックス 16"/>
          <p:cNvSpPr txBox="1"/>
          <p:nvPr/>
        </p:nvSpPr>
        <p:spPr>
          <a:xfrm>
            <a:off x="5963749" y="2393302"/>
            <a:ext cx="1319859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8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5</a:t>
            </a:r>
            <a:r>
              <a:rPr lang="ja-JP" altLang="en-US" sz="18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万人超え</a:t>
            </a:r>
            <a:endParaRPr kumimoji="1" lang="ja-JP" altLang="en-US" sz="1800" b="1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12" name="テキスト ボックス 16"/>
          <p:cNvSpPr txBox="1"/>
          <p:nvPr/>
        </p:nvSpPr>
        <p:spPr>
          <a:xfrm>
            <a:off x="7438305" y="996268"/>
            <a:ext cx="1319859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8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9</a:t>
            </a:r>
            <a:r>
              <a:rPr lang="ja-JP" altLang="en-US" sz="18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Meiryo UI" panose="020B0604030504040204" pitchFamily="50" charset="-128"/>
              </a:rPr>
              <a:t>万人超え</a:t>
            </a:r>
            <a:endParaRPr kumimoji="1" lang="ja-JP" altLang="en-US" sz="1800" b="1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143A360-61FF-4664-9D7A-38A88F551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47</a:t>
            </a:fld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BF28AE5-43B5-6F41-1886-2B35C1E63B32}"/>
              </a:ext>
            </a:extLst>
          </p:cNvPr>
          <p:cNvSpPr/>
          <p:nvPr/>
        </p:nvSpPr>
        <p:spPr>
          <a:xfrm>
            <a:off x="162022" y="-46653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</a:rPr>
              <a:t>さんこう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7CEAAB3-0D42-F61E-D2E2-0617BBC07B31}"/>
              </a:ext>
            </a:extLst>
          </p:cNvPr>
          <p:cNvSpPr/>
          <p:nvPr/>
        </p:nvSpPr>
        <p:spPr>
          <a:xfrm>
            <a:off x="2134833" y="-46653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</a:rPr>
              <a:t>さい　い</a:t>
            </a:r>
            <a:r>
              <a:rPr lang="ja-JP" altLang="en-US" sz="1400" dirty="0">
                <a:solidFill>
                  <a:schemeClr val="bg1"/>
                </a:solidFill>
              </a:rPr>
              <a:t>じょう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02E568-5657-D1FD-9CB9-AFAC59B43735}"/>
              </a:ext>
            </a:extLst>
          </p:cNvPr>
          <p:cNvSpPr/>
          <p:nvPr/>
        </p:nvSpPr>
        <p:spPr>
          <a:xfrm>
            <a:off x="3806704" y="-46653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</a:rPr>
              <a:t>こうれいしゃ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E78A487-80C6-C8F5-2981-7D8AE32AF31B}"/>
              </a:ext>
            </a:extLst>
          </p:cNvPr>
          <p:cNvSpPr/>
          <p:nvPr/>
        </p:nvSpPr>
        <p:spPr>
          <a:xfrm>
            <a:off x="4979989" y="-46653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</a:rPr>
              <a:t>かず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749F04C-0BD5-529F-BD4B-28E4986DBE68}"/>
              </a:ext>
            </a:extLst>
          </p:cNvPr>
          <p:cNvSpPr/>
          <p:nvPr/>
        </p:nvSpPr>
        <p:spPr>
          <a:xfrm>
            <a:off x="2937530" y="4280567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ご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23681A1-B9D6-BC2C-8996-6E9FCFD43721}"/>
              </a:ext>
            </a:extLst>
          </p:cNvPr>
          <p:cNvSpPr/>
          <p:nvPr/>
        </p:nvSpPr>
        <p:spPr>
          <a:xfrm>
            <a:off x="4592806" y="3933826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ご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973CA61-3BD9-AA5E-02F9-E8D53352A59D}"/>
              </a:ext>
            </a:extLst>
          </p:cNvPr>
          <p:cNvSpPr/>
          <p:nvPr/>
        </p:nvSpPr>
        <p:spPr>
          <a:xfrm>
            <a:off x="6105544" y="2270514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ご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8AFD324-5C04-4B16-568C-74E0A7D8AABF}"/>
              </a:ext>
            </a:extLst>
          </p:cNvPr>
          <p:cNvSpPr/>
          <p:nvPr/>
        </p:nvSpPr>
        <p:spPr>
          <a:xfrm>
            <a:off x="7583616" y="862462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ご</a:t>
            </a:r>
          </a:p>
        </p:txBody>
      </p:sp>
    </p:spTree>
    <p:extLst>
      <p:ext uri="{BB962C8B-B14F-4D97-AF65-F5344CB8AC3E}">
        <p14:creationId xmlns:p14="http://schemas.microsoft.com/office/powerpoint/2010/main" val="3821226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206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3" name="正方形/長方形 32"/>
          <p:cNvSpPr/>
          <p:nvPr/>
        </p:nvSpPr>
        <p:spPr bwMode="white">
          <a:xfrm>
            <a:off x="172111" y="4132"/>
            <a:ext cx="7050857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【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参考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】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主要疾病の平均入院日数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81" name="テキスト ボックス 80"/>
          <p:cNvSpPr txBox="1"/>
          <p:nvPr/>
        </p:nvSpPr>
        <p:spPr bwMode="white">
          <a:xfrm>
            <a:off x="5773554" y="92879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保険金等</a:t>
            </a:r>
            <a:endParaRPr kumimoji="1"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graphicFrame>
        <p:nvGraphicFramePr>
          <p:cNvPr id="18" name="グラフ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289080"/>
              </p:ext>
            </p:extLst>
          </p:nvPr>
        </p:nvGraphicFramePr>
        <p:xfrm>
          <a:off x="252580" y="928793"/>
          <a:ext cx="8688220" cy="5684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3075566" y="5275431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19.6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356740" y="4751213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23.4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461191" y="4226995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24.6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823539" y="1641553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59.5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747190" y="6274510"/>
            <a:ext cx="2316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厚生労働省「患者調査」（令和</a:t>
            </a:r>
            <a:r>
              <a:rPr kumimoji="1"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年）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7C907E3-A9C2-43F9-BD02-31FC0F058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48</a:t>
            </a:fld>
            <a:endParaRPr lang="ja-JP" altLang="en-US" dirty="0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CE97C106-1E7F-7D6E-65F0-85490DB36062}"/>
              </a:ext>
            </a:extLst>
          </p:cNvPr>
          <p:cNvSpPr/>
          <p:nvPr/>
        </p:nvSpPr>
        <p:spPr>
          <a:xfrm>
            <a:off x="6091823" y="2583581"/>
            <a:ext cx="1486268" cy="124890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17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平均</a:t>
            </a:r>
            <a:r>
              <a:rPr kumimoji="1" lang="en-US" altLang="ja-JP" sz="20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32.3</a:t>
            </a:r>
            <a:r>
              <a:rPr lang="ja-JP" altLang="en-US" sz="20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endParaRPr kumimoji="1" lang="ja-JP" altLang="en-US" sz="2000" b="1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6FF39E3-276B-CE9D-1AE0-CB1BBDFBF12A}"/>
              </a:ext>
            </a:extLst>
          </p:cNvPr>
          <p:cNvSpPr/>
          <p:nvPr/>
        </p:nvSpPr>
        <p:spPr>
          <a:xfrm>
            <a:off x="145244" y="-71820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</a:rPr>
              <a:t>さんこう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0B0ADC-AD48-4A9A-55D0-FEE7CB580500}"/>
              </a:ext>
            </a:extLst>
          </p:cNvPr>
          <p:cNvSpPr/>
          <p:nvPr/>
        </p:nvSpPr>
        <p:spPr>
          <a:xfrm>
            <a:off x="1631705" y="-63432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</a:rPr>
              <a:t>しゅようしっぺい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DC4EC3F-9BD0-B3E1-FCB3-DE26C0E20545}"/>
              </a:ext>
            </a:extLst>
          </p:cNvPr>
          <p:cNvSpPr/>
          <p:nvPr/>
        </p:nvSpPr>
        <p:spPr>
          <a:xfrm>
            <a:off x="3481941" y="-63431"/>
            <a:ext cx="244068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</a:rPr>
              <a:t>へいきんにゅういんにっすう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0146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206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3" name="正方形/長方形 32"/>
          <p:cNvSpPr/>
          <p:nvPr/>
        </p:nvSpPr>
        <p:spPr bwMode="white">
          <a:xfrm>
            <a:off x="172111" y="4132"/>
            <a:ext cx="8936393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【</a:t>
            </a:r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参考</a:t>
            </a:r>
            <a:r>
              <a:rPr lang="en-US" altLang="ja-JP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】</a:t>
            </a:r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年代別人口に占める要支援・要介護認定者の割合</a:t>
            </a:r>
            <a:endParaRPr lang="en-US" altLang="ja-JP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81" name="テキスト ボックス 80"/>
          <p:cNvSpPr txBox="1"/>
          <p:nvPr/>
        </p:nvSpPr>
        <p:spPr bwMode="white">
          <a:xfrm>
            <a:off x="5773554" y="92879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保険金等</a:t>
            </a:r>
            <a:endParaRPr kumimoji="1"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72482" y="6551543"/>
            <a:ext cx="8480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厚生労働省「介護給付費等実態統計月報」（</a:t>
            </a:r>
            <a:r>
              <a:rPr kumimoji="1"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2022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kumimoji="1"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月審査分</a:t>
            </a:r>
            <a:r>
              <a:rPr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、総務省「人口推計」</a:t>
            </a:r>
            <a:r>
              <a:rPr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2022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kumimoji="1" lang="en-US" altLang="ja-JP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月確定値）をもとに</a:t>
            </a:r>
            <a:r>
              <a:rPr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生命保険文化センターが</a:t>
            </a:r>
            <a:r>
              <a:rPr kumimoji="1" lang="ja-JP" altLang="en-US" sz="10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作成</a:t>
            </a:r>
            <a:endParaRPr kumimoji="1" lang="en-US" altLang="ja-JP" sz="1000" dirty="0">
              <a:solidFill>
                <a:schemeClr val="bg2">
                  <a:lumMod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3" name="グラフ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7789021"/>
              </p:ext>
            </p:extLst>
          </p:nvPr>
        </p:nvGraphicFramePr>
        <p:xfrm>
          <a:off x="296333" y="755942"/>
          <a:ext cx="8678334" cy="4800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328146" y="4187991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0.4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632838" y="4046494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2.9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52933" y="3889339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5.8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860032" y="974960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59.5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116023" y="5115752"/>
            <a:ext cx="1295400" cy="656126"/>
          </a:xfrm>
          <a:prstGeom prst="rect">
            <a:avLst/>
          </a:prstGeom>
          <a:noFill/>
          <a:ln w="31750">
            <a:solidFill>
              <a:srgbClr val="0033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2413149" y="5115762"/>
            <a:ext cx="1295400" cy="656126"/>
          </a:xfrm>
          <a:prstGeom prst="rect">
            <a:avLst/>
          </a:prstGeom>
          <a:noFill/>
          <a:ln w="31750">
            <a:solidFill>
              <a:srgbClr val="0033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3708549" y="5114655"/>
            <a:ext cx="1295400" cy="656126"/>
          </a:xfrm>
          <a:prstGeom prst="rect">
            <a:avLst/>
          </a:prstGeom>
          <a:ln w="31750">
            <a:solidFill>
              <a:srgbClr val="0033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5012327" y="5114655"/>
            <a:ext cx="1295400" cy="656126"/>
          </a:xfrm>
          <a:prstGeom prst="rect">
            <a:avLst/>
          </a:prstGeom>
          <a:ln w="31750">
            <a:solidFill>
              <a:srgbClr val="0033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6304100" y="5114482"/>
            <a:ext cx="1295400" cy="656126"/>
          </a:xfrm>
          <a:prstGeom prst="rect">
            <a:avLst/>
          </a:prstGeom>
          <a:ln w="31750">
            <a:solidFill>
              <a:srgbClr val="0033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7607878" y="5114482"/>
            <a:ext cx="1295400" cy="656126"/>
          </a:xfrm>
          <a:prstGeom prst="rect">
            <a:avLst/>
          </a:prstGeom>
          <a:ln w="31750">
            <a:solidFill>
              <a:srgbClr val="0033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3366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03111" y="5214361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16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万人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595513" y="5216211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万人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890820" y="5214361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55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万人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176562" y="5214361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84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万人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372100" y="5216211"/>
            <a:ext cx="1202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147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万人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650015" y="5216211"/>
            <a:ext cx="1202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389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万人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6035" y="5112101"/>
            <a:ext cx="898887" cy="660676"/>
          </a:xfrm>
          <a:prstGeom prst="rect">
            <a:avLst/>
          </a:prstGeom>
          <a:noFill/>
          <a:ln>
            <a:solidFill>
              <a:srgbClr val="0033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認定者数</a:t>
            </a:r>
          </a:p>
        </p:txBody>
      </p:sp>
      <p:sp>
        <p:nvSpPr>
          <p:cNvPr id="14" name="スライド番号プレースホルダー 1">
            <a:extLst>
              <a:ext uri="{FF2B5EF4-FFF2-40B4-BE49-F238E27FC236}">
                <a16:creationId xmlns:a16="http://schemas.microsoft.com/office/drawing/2014/main" id="{B92DBC72-9263-FD1B-7885-A1452369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81041"/>
            <a:ext cx="2057400" cy="365125"/>
          </a:xfrm>
        </p:spPr>
        <p:txBody>
          <a:bodyPr/>
          <a:lstStyle/>
          <a:p>
            <a:fld id="{E1D7E502-7D6F-49F2-8D91-33EB17385912}" type="slidenum">
              <a:rPr lang="ja-JP" altLang="en-US" smtClean="0"/>
              <a:pPr/>
              <a:t>49</a:t>
            </a:fld>
            <a:endParaRPr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636B68E7-40FA-8FAB-D929-4E294BE323F0}"/>
              </a:ext>
            </a:extLst>
          </p:cNvPr>
          <p:cNvSpPr/>
          <p:nvPr/>
        </p:nvSpPr>
        <p:spPr>
          <a:xfrm>
            <a:off x="6562725" y="5896435"/>
            <a:ext cx="2354680" cy="5969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17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合計 約 </a:t>
            </a:r>
            <a:r>
              <a:rPr lang="en-US" altLang="ja-JP" sz="24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713</a:t>
            </a:r>
            <a:r>
              <a:rPr lang="ja-JP" altLang="en-US" sz="2000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b="1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万人</a:t>
            </a:r>
            <a:endParaRPr kumimoji="1" lang="ja-JP" altLang="en-US" sz="2000" b="1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矢印: 上向き折線 17">
            <a:extLst>
              <a:ext uri="{FF2B5EF4-FFF2-40B4-BE49-F238E27FC236}">
                <a16:creationId xmlns:a16="http://schemas.microsoft.com/office/drawing/2014/main" id="{04EF5E36-55DA-583F-B603-127DA37B92B0}"/>
              </a:ext>
            </a:extLst>
          </p:cNvPr>
          <p:cNvSpPr/>
          <p:nvPr/>
        </p:nvSpPr>
        <p:spPr>
          <a:xfrm rot="5400000">
            <a:off x="5912698" y="5871131"/>
            <a:ext cx="439599" cy="603588"/>
          </a:xfrm>
          <a:prstGeom prst="bentUpArrow">
            <a:avLst>
              <a:gd name="adj1" fmla="val 34937"/>
              <a:gd name="adj2" fmla="val 38196"/>
              <a:gd name="adj3" fmla="val 47833"/>
            </a:avLst>
          </a:prstGeom>
          <a:solidFill>
            <a:schemeClr val="accent2">
              <a:lumMod val="40000"/>
              <a:lumOff val="60000"/>
            </a:schemeClr>
          </a:solidFill>
          <a:ln w="317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396761-FF1B-44D1-88EB-57B600A58CFD}"/>
              </a:ext>
            </a:extLst>
          </p:cNvPr>
          <p:cNvSpPr/>
          <p:nvPr/>
        </p:nvSpPr>
        <p:spPr>
          <a:xfrm>
            <a:off x="69743" y="-55042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</a:rPr>
              <a:t>さんこう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EDECF15-98C2-2307-4FD1-010254C2D7DC}"/>
              </a:ext>
            </a:extLst>
          </p:cNvPr>
          <p:cNvSpPr/>
          <p:nvPr/>
        </p:nvSpPr>
        <p:spPr>
          <a:xfrm>
            <a:off x="1223275" y="-65092"/>
            <a:ext cx="211615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</a:rPr>
              <a:t>ねんだいべつじんこう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185E43-6316-1DBC-CCDA-117459FCB751}"/>
              </a:ext>
            </a:extLst>
          </p:cNvPr>
          <p:cNvSpPr/>
          <p:nvPr/>
        </p:nvSpPr>
        <p:spPr>
          <a:xfrm>
            <a:off x="3265296" y="-70486"/>
            <a:ext cx="623753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</a:rPr>
              <a:t>し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37A03E6-745C-31C6-91E4-091C23C70E64}"/>
              </a:ext>
            </a:extLst>
          </p:cNvPr>
          <p:cNvSpPr/>
          <p:nvPr/>
        </p:nvSpPr>
        <p:spPr>
          <a:xfrm>
            <a:off x="4304032" y="-70486"/>
            <a:ext cx="1125286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</a:rPr>
              <a:t>ようしえん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085A64D-F58C-86A8-B666-047AD2DC1C12}"/>
              </a:ext>
            </a:extLst>
          </p:cNvPr>
          <p:cNvSpPr/>
          <p:nvPr/>
        </p:nvSpPr>
        <p:spPr>
          <a:xfrm>
            <a:off x="5631697" y="-70486"/>
            <a:ext cx="201831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</a:rPr>
              <a:t>ようかいごにんていしゃ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F766B05-BAF3-3962-B1A6-A4EE0F8506B4}"/>
              </a:ext>
            </a:extLst>
          </p:cNvPr>
          <p:cNvSpPr/>
          <p:nvPr/>
        </p:nvSpPr>
        <p:spPr>
          <a:xfrm>
            <a:off x="7407147" y="-66615"/>
            <a:ext cx="201831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</a:rPr>
              <a:t>わりあい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7CC76D8-89DB-8EE3-8C86-6F56D8E7746D}"/>
              </a:ext>
            </a:extLst>
          </p:cNvPr>
          <p:cNvSpPr/>
          <p:nvPr/>
        </p:nvSpPr>
        <p:spPr>
          <a:xfrm>
            <a:off x="-181559" y="5105923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にんていしゃすう</a:t>
            </a:r>
            <a:endParaRPr lang="en-US" altLang="ja-JP" sz="9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8DB9BD6-74B4-A3F6-48BF-7118203635C2}"/>
              </a:ext>
            </a:extLst>
          </p:cNvPr>
          <p:cNvSpPr/>
          <p:nvPr/>
        </p:nvSpPr>
        <p:spPr>
          <a:xfrm>
            <a:off x="6263883" y="5862088"/>
            <a:ext cx="140222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900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ごうけい</a:t>
            </a:r>
            <a:endParaRPr lang="en-US" altLang="ja-JP" sz="900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6367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461964" y="823674"/>
            <a:ext cx="8258703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3200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2" name="コンテンツ プレースホルダー 1"/>
          <p:cNvSpPr txBox="1">
            <a:spLocks/>
          </p:cNvSpPr>
          <p:nvPr/>
        </p:nvSpPr>
        <p:spPr>
          <a:xfrm>
            <a:off x="-114301" y="862668"/>
            <a:ext cx="8943975" cy="9418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ja-JP" altLang="en-US" sz="3200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「平均寿命」</a:t>
            </a:r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とは</a:t>
            </a:r>
            <a:r>
              <a:rPr lang="en-US" altLang="ja-JP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…</a:t>
            </a:r>
          </a:p>
          <a:p>
            <a:pPr marL="0" indent="0">
              <a:lnSpc>
                <a:spcPts val="3000"/>
              </a:lnSpc>
              <a:buFont typeface="Symbol" pitchFamily="18" charset="2"/>
              <a:buNone/>
            </a:pPr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</a:t>
            </a:r>
            <a:r>
              <a:rPr lang="en-US" altLang="ja-JP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0</a:t>
            </a:r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歳の子どもが平均して何歳まで生きられる</a:t>
            </a:r>
          </a:p>
          <a:p>
            <a:pPr marL="0" indent="0">
              <a:lnSpc>
                <a:spcPts val="3000"/>
              </a:lnSpc>
              <a:buFont typeface="Symbol" pitchFamily="18" charset="2"/>
              <a:buNone/>
            </a:pPr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かを示す指標</a:t>
            </a:r>
            <a:endParaRPr lang="en-US" altLang="ja-JP" sz="3200" b="1" dirty="0">
              <a:solidFill>
                <a:schemeClr val="tx1">
                  <a:lumMod val="65000"/>
                  <a:lumOff val="3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6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445032" y="97872"/>
            <a:ext cx="67558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平均寿命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037111" y="6579761"/>
            <a:ext cx="36835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  <a:r>
              <a:rPr lang="zh-TW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厚生労働省「簡易生命表」（</a:t>
            </a:r>
            <a:r>
              <a:rPr lang="en-US" altLang="zh-TW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2021</a:t>
            </a:r>
            <a:r>
              <a:rPr lang="zh-TW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年）</a:t>
            </a:r>
            <a:endParaRPr kumimoji="1" lang="ja-JP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6568908"/>
              </p:ext>
            </p:extLst>
          </p:nvPr>
        </p:nvGraphicFramePr>
        <p:xfrm>
          <a:off x="275188" y="2235200"/>
          <a:ext cx="8554486" cy="4344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7444509" y="4164374"/>
            <a:ext cx="914400" cy="91440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D00E749-F6B1-4F0E-A875-DF3568204453}"/>
              </a:ext>
            </a:extLst>
          </p:cNvPr>
          <p:cNvGrpSpPr/>
          <p:nvPr/>
        </p:nvGrpSpPr>
        <p:grpSpPr>
          <a:xfrm>
            <a:off x="2131348" y="4036774"/>
            <a:ext cx="1133962" cy="1169331"/>
            <a:chOff x="2131348" y="4036774"/>
            <a:chExt cx="1133962" cy="1169331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2139861" y="4036774"/>
              <a:ext cx="1125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6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61.5</a:t>
              </a:r>
              <a:r>
                <a:rPr kumimoji="1" lang="ja-JP" altLang="en-US" dirty="0">
                  <a:solidFill>
                    <a:schemeClr val="accent6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歳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131348" y="4836773"/>
              <a:ext cx="1125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58.0</a:t>
              </a:r>
              <a:r>
                <a:rPr lang="ja-JP" altLang="en-US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歳</a:t>
              </a:r>
              <a:endParaRPr lang="en-US" altLang="ja-JP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ACE1417-E763-4C0B-8343-0451E2C554E3}"/>
              </a:ext>
            </a:extLst>
          </p:cNvPr>
          <p:cNvGrpSpPr/>
          <p:nvPr/>
        </p:nvGrpSpPr>
        <p:grpSpPr>
          <a:xfrm>
            <a:off x="4591314" y="3082595"/>
            <a:ext cx="991082" cy="1342000"/>
            <a:chOff x="4591314" y="3082595"/>
            <a:chExt cx="991082" cy="1342000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4591315" y="3082595"/>
              <a:ext cx="991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6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76.9</a:t>
              </a:r>
              <a:r>
                <a:rPr kumimoji="1" lang="ja-JP" altLang="en-US" dirty="0">
                  <a:solidFill>
                    <a:schemeClr val="accent6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歳</a:t>
              </a: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4591314" y="4055263"/>
              <a:ext cx="991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71.7</a:t>
              </a:r>
              <a:r>
                <a:rPr lang="ja-JP" altLang="en-US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歳</a:t>
              </a:r>
              <a:endParaRPr lang="en-US" altLang="ja-JP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2F9B157-4F76-41B9-A012-82E725E378C2}"/>
              </a:ext>
            </a:extLst>
          </p:cNvPr>
          <p:cNvGrpSpPr/>
          <p:nvPr/>
        </p:nvGrpSpPr>
        <p:grpSpPr>
          <a:xfrm>
            <a:off x="6974904" y="2411819"/>
            <a:ext cx="1101632" cy="1393775"/>
            <a:chOff x="6974904" y="2411819"/>
            <a:chExt cx="1101632" cy="1393775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6974904" y="2411819"/>
              <a:ext cx="1098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accent6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87.6</a:t>
              </a:r>
              <a:r>
                <a:rPr kumimoji="1" lang="ja-JP" altLang="en-US" dirty="0">
                  <a:solidFill>
                    <a:schemeClr val="accent6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歳</a:t>
              </a: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978285" y="3436262"/>
              <a:ext cx="1098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81.5</a:t>
              </a:r>
              <a:r>
                <a:rPr lang="ja-JP" altLang="en-US" dirty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歳</a:t>
              </a:r>
              <a:endParaRPr lang="en-US" altLang="ja-JP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A147FF-4B30-402D-B5F7-51403A04D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D63D41D-652D-5A59-D64B-77CA6ED184CF}"/>
              </a:ext>
            </a:extLst>
          </p:cNvPr>
          <p:cNvSpPr/>
          <p:nvPr/>
        </p:nvSpPr>
        <p:spPr>
          <a:xfrm>
            <a:off x="706999" y="-43900"/>
            <a:ext cx="1725808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へいきんじゅみょう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04978EF-8010-5ADE-E4BA-CCFE0D9B29CD}"/>
              </a:ext>
            </a:extLst>
          </p:cNvPr>
          <p:cNvSpPr txBox="1"/>
          <p:nvPr/>
        </p:nvSpPr>
        <p:spPr>
          <a:xfrm>
            <a:off x="612862" y="669024"/>
            <a:ext cx="23978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へいきんじゅみょう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8F9397A-E76C-3CA9-E75D-E6275735C201}"/>
              </a:ext>
            </a:extLst>
          </p:cNvPr>
          <p:cNvSpPr txBox="1"/>
          <p:nvPr/>
        </p:nvSpPr>
        <p:spPr>
          <a:xfrm>
            <a:off x="656205" y="1189560"/>
            <a:ext cx="5685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さい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EAFF3A6-6FB6-F89F-E976-259E26AE76C8}"/>
              </a:ext>
            </a:extLst>
          </p:cNvPr>
          <p:cNvSpPr txBox="1"/>
          <p:nvPr/>
        </p:nvSpPr>
        <p:spPr>
          <a:xfrm>
            <a:off x="1519569" y="1189560"/>
            <a:ext cx="3234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B3FE681-7A3E-711D-EE7B-88798E9724D2}"/>
              </a:ext>
            </a:extLst>
          </p:cNvPr>
          <p:cNvSpPr txBox="1"/>
          <p:nvPr/>
        </p:nvSpPr>
        <p:spPr>
          <a:xfrm>
            <a:off x="3172906" y="1189560"/>
            <a:ext cx="1080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へいきん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4F7D7D5-220C-946D-CBC8-25E5DABFE4A4}"/>
              </a:ext>
            </a:extLst>
          </p:cNvPr>
          <p:cNvSpPr txBox="1"/>
          <p:nvPr/>
        </p:nvSpPr>
        <p:spPr>
          <a:xfrm>
            <a:off x="4779149" y="1189560"/>
            <a:ext cx="1080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なんさい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925F075-7C9D-A921-4813-4669694AF979}"/>
              </a:ext>
            </a:extLst>
          </p:cNvPr>
          <p:cNvSpPr txBox="1"/>
          <p:nvPr/>
        </p:nvSpPr>
        <p:spPr>
          <a:xfrm>
            <a:off x="6393724" y="1189560"/>
            <a:ext cx="6181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い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F5D0C7C-9279-B217-4DC0-7B5158A08D5D}"/>
              </a:ext>
            </a:extLst>
          </p:cNvPr>
          <p:cNvSpPr txBox="1"/>
          <p:nvPr/>
        </p:nvSpPr>
        <p:spPr>
          <a:xfrm>
            <a:off x="1204977" y="1718485"/>
            <a:ext cx="5685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しめ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D18B86A-8226-0B87-C90A-39A45AD84164}"/>
              </a:ext>
            </a:extLst>
          </p:cNvPr>
          <p:cNvSpPr txBox="1"/>
          <p:nvPr/>
        </p:nvSpPr>
        <p:spPr>
          <a:xfrm>
            <a:off x="2148126" y="1718485"/>
            <a:ext cx="1394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しひょう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095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8A7A52F-7859-4E2A-B785-95D6DEF315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95904" y="891704"/>
            <a:ext cx="6163911" cy="574541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30E80B8-BFCD-43AC-9A5D-F0DD8B5C8023}"/>
              </a:ext>
            </a:extLst>
          </p:cNvPr>
          <p:cNvSpPr txBox="1"/>
          <p:nvPr/>
        </p:nvSpPr>
        <p:spPr>
          <a:xfrm>
            <a:off x="4368709" y="6556878"/>
            <a:ext cx="4022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chemeClr val="bg2">
                    <a:lumMod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出典：財務省「これからの日本のために財政を考える」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DF7ED82-FA4F-4338-94E5-F8BFD6DCAF82}"/>
              </a:ext>
            </a:extLst>
          </p:cNvPr>
          <p:cNvSpPr/>
          <p:nvPr/>
        </p:nvSpPr>
        <p:spPr>
          <a:xfrm>
            <a:off x="0" y="-9569"/>
            <a:ext cx="9144000" cy="716948"/>
          </a:xfrm>
          <a:prstGeom prst="rect">
            <a:avLst/>
          </a:prstGeom>
          <a:solidFill>
            <a:srgbClr val="00206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9CC4D2B-58D5-4279-931F-8C7466CFD9C7}"/>
              </a:ext>
            </a:extLst>
          </p:cNvPr>
          <p:cNvSpPr/>
          <p:nvPr/>
        </p:nvSpPr>
        <p:spPr bwMode="white">
          <a:xfrm>
            <a:off x="172111" y="4132"/>
            <a:ext cx="7050857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参考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日本の予算について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CA0079-197D-4B60-9989-3CEB7CF94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50</a:t>
            </a:fld>
            <a:endParaRPr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CEE494E-5517-DD02-1C80-3BC365BCFD5F}"/>
              </a:ext>
            </a:extLst>
          </p:cNvPr>
          <p:cNvSpPr/>
          <p:nvPr/>
        </p:nvSpPr>
        <p:spPr>
          <a:xfrm>
            <a:off x="170411" y="-69588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</a:rPr>
              <a:t>さんこう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059694F-6755-F20A-B334-0596EDBE3FB8}"/>
              </a:ext>
            </a:extLst>
          </p:cNvPr>
          <p:cNvSpPr/>
          <p:nvPr/>
        </p:nvSpPr>
        <p:spPr>
          <a:xfrm>
            <a:off x="1194579" y="-69588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</a:rPr>
              <a:t>にほん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10410ED-59A3-115C-B3B5-CF940C51BFC4}"/>
              </a:ext>
            </a:extLst>
          </p:cNvPr>
          <p:cNvSpPr/>
          <p:nvPr/>
        </p:nvSpPr>
        <p:spPr>
          <a:xfrm>
            <a:off x="2387214" y="-69588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</a:rPr>
              <a:t>よさん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3CFA12A-FB00-9198-D21B-700CE641FDEB}"/>
              </a:ext>
            </a:extLst>
          </p:cNvPr>
          <p:cNvSpPr/>
          <p:nvPr/>
        </p:nvSpPr>
        <p:spPr>
          <a:xfrm>
            <a:off x="3869477" y="1125561"/>
            <a:ext cx="161207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ねんどほせいごよさん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9FA886F-BEC5-4FD2-1A9E-CB471516E146}"/>
              </a:ext>
            </a:extLst>
          </p:cNvPr>
          <p:cNvSpPr/>
          <p:nvPr/>
        </p:nvSpPr>
        <p:spPr>
          <a:xfrm>
            <a:off x="3105277" y="1759137"/>
            <a:ext cx="161207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こくさいひ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8DCAACE-3240-5B14-20B5-FB594EB71CE3}"/>
              </a:ext>
            </a:extLst>
          </p:cNvPr>
          <p:cNvSpPr/>
          <p:nvPr/>
        </p:nvSpPr>
        <p:spPr>
          <a:xfrm>
            <a:off x="4851684" y="2331522"/>
            <a:ext cx="161207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しゃかいほしょう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4336A56-E816-DBD8-4BA9-01B7C59848D1}"/>
              </a:ext>
            </a:extLst>
          </p:cNvPr>
          <p:cNvSpPr/>
          <p:nvPr/>
        </p:nvSpPr>
        <p:spPr>
          <a:xfrm>
            <a:off x="4572000" y="3885433"/>
            <a:ext cx="216011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ちほうこうふぜいこうふきんなど</a:t>
            </a:r>
            <a:endParaRPr lang="en-US" altLang="ja-JP" sz="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E4506DB-29AE-9DDE-4075-7408D559F0B4}"/>
              </a:ext>
            </a:extLst>
          </p:cNvPr>
          <p:cNvSpPr/>
          <p:nvPr/>
        </p:nvSpPr>
        <p:spPr>
          <a:xfrm>
            <a:off x="2722985" y="3343548"/>
            <a:ext cx="161207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D701126-5AAB-C240-0AC8-8613B4C715B6}"/>
              </a:ext>
            </a:extLst>
          </p:cNvPr>
          <p:cNvSpPr/>
          <p:nvPr/>
        </p:nvSpPr>
        <p:spPr>
          <a:xfrm>
            <a:off x="2362047" y="4738687"/>
            <a:ext cx="161207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ぼうえい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B8DAF1E-D8BD-6496-466A-70392A20A36C}"/>
              </a:ext>
            </a:extLst>
          </p:cNvPr>
          <p:cNvSpPr/>
          <p:nvPr/>
        </p:nvSpPr>
        <p:spPr>
          <a:xfrm>
            <a:off x="3054139" y="5075792"/>
            <a:ext cx="161207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ぶんきょうおよび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かがくしんこう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7431436-0BBD-14B4-84C7-92248AB51A53}"/>
              </a:ext>
            </a:extLst>
          </p:cNvPr>
          <p:cNvSpPr/>
          <p:nvPr/>
        </p:nvSpPr>
        <p:spPr>
          <a:xfrm>
            <a:off x="3874912" y="5298347"/>
            <a:ext cx="161207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こうきょうじぎょう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D678EAC-E9B1-85FA-CEE6-139A3CCE767B}"/>
              </a:ext>
            </a:extLst>
          </p:cNvPr>
          <p:cNvSpPr/>
          <p:nvPr/>
        </p:nvSpPr>
        <p:spPr>
          <a:xfrm>
            <a:off x="3847790" y="2903201"/>
            <a:ext cx="161207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いっぱんかいけい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E378BC4-12B3-5341-635F-55814F0C7F35}"/>
              </a:ext>
            </a:extLst>
          </p:cNvPr>
          <p:cNvSpPr/>
          <p:nvPr/>
        </p:nvSpPr>
        <p:spPr>
          <a:xfrm>
            <a:off x="3841353" y="3172051"/>
            <a:ext cx="1612077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さいしゅつそうがく</a:t>
            </a:r>
            <a:endParaRPr lang="en-US" altLang="ja-JP" sz="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56701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1243906" y="982825"/>
            <a:ext cx="2574339" cy="1334549"/>
            <a:chOff x="1243906" y="982825"/>
            <a:chExt cx="2574339" cy="1334549"/>
          </a:xfrm>
        </p:grpSpPr>
        <p:sp>
          <p:nvSpPr>
            <p:cNvPr id="74" name="U ターン矢印 73"/>
            <p:cNvSpPr/>
            <p:nvPr/>
          </p:nvSpPr>
          <p:spPr>
            <a:xfrm rot="10800000" flipH="1" flipV="1">
              <a:off x="1243906" y="1044677"/>
              <a:ext cx="2574339" cy="1272697"/>
            </a:xfrm>
            <a:prstGeom prst="uturnArrow">
              <a:avLst>
                <a:gd name="adj1" fmla="val 25000"/>
                <a:gd name="adj2" fmla="val 25000"/>
                <a:gd name="adj3" fmla="val 28923"/>
                <a:gd name="adj4" fmla="val 43750"/>
                <a:gd name="adj5" fmla="val 75000"/>
              </a:avLst>
            </a:prstGeom>
            <a:solidFill>
              <a:schemeClr val="accent6"/>
            </a:solidFill>
            <a:ln w="317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6" name="テキスト ボックス 75"/>
            <p:cNvSpPr txBox="1"/>
            <p:nvPr/>
          </p:nvSpPr>
          <p:spPr bwMode="white">
            <a:xfrm>
              <a:off x="1684189" y="982825"/>
              <a:ext cx="1576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利子・配当</a:t>
              </a: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032426" y="4103073"/>
            <a:ext cx="2635399" cy="1476069"/>
            <a:chOff x="1032426" y="4103073"/>
            <a:chExt cx="2635399" cy="1476069"/>
          </a:xfrm>
        </p:grpSpPr>
        <p:sp>
          <p:nvSpPr>
            <p:cNvPr id="17" name="U ターン矢印 16"/>
            <p:cNvSpPr/>
            <p:nvPr/>
          </p:nvSpPr>
          <p:spPr>
            <a:xfrm rot="10800000">
              <a:off x="1032426" y="4103073"/>
              <a:ext cx="2635399" cy="1403198"/>
            </a:xfrm>
            <a:prstGeom prst="uturnArrow">
              <a:avLst>
                <a:gd name="adj1" fmla="val 21255"/>
                <a:gd name="adj2" fmla="val 25000"/>
                <a:gd name="adj3" fmla="val 25000"/>
                <a:gd name="adj4" fmla="val 42252"/>
                <a:gd name="adj5" fmla="val 75000"/>
              </a:avLst>
            </a:prstGeom>
            <a:solidFill>
              <a:schemeClr val="accent6"/>
            </a:solidFill>
            <a:ln w="317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 bwMode="white">
            <a:xfrm>
              <a:off x="1764339" y="511747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資産運用</a:t>
              </a:r>
            </a:p>
          </p:txBody>
        </p:sp>
      </p:grpSp>
      <p:sp>
        <p:nvSpPr>
          <p:cNvPr id="78" name="U ターン矢印 77"/>
          <p:cNvSpPr/>
          <p:nvPr/>
        </p:nvSpPr>
        <p:spPr>
          <a:xfrm rot="10800000" flipH="1" flipV="1">
            <a:off x="5384703" y="964687"/>
            <a:ext cx="2574339" cy="1335600"/>
          </a:xfrm>
          <a:prstGeom prst="uturnArrow">
            <a:avLst>
              <a:gd name="adj1" fmla="val 25000"/>
              <a:gd name="adj2" fmla="val 25000"/>
              <a:gd name="adj3" fmla="val 28923"/>
              <a:gd name="adj4" fmla="val 46077"/>
              <a:gd name="adj5" fmla="val 100000"/>
            </a:avLst>
          </a:prstGeom>
          <a:solidFill>
            <a:srgbClr val="00800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aphicFrame>
        <p:nvGraphicFramePr>
          <p:cNvPr id="54" name="表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608211"/>
              </p:ext>
            </p:extLst>
          </p:nvPr>
        </p:nvGraphicFramePr>
        <p:xfrm>
          <a:off x="200460" y="2333296"/>
          <a:ext cx="2474310" cy="20530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4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874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企業等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5841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7" name="正方形/長方形 3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206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30647"/>
              </p:ext>
            </p:extLst>
          </p:nvPr>
        </p:nvGraphicFramePr>
        <p:xfrm>
          <a:off x="2992219" y="2045120"/>
          <a:ext cx="3064932" cy="26612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64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095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保険会社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4076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" name="図 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453" y="2680938"/>
            <a:ext cx="1357799" cy="1789826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 bwMode="white">
          <a:xfrm>
            <a:off x="172111" y="4132"/>
            <a:ext cx="7050857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【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参考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】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社会や経済にもかかわる保険会社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62" name="グループ化 61"/>
          <p:cNvGrpSpPr/>
          <p:nvPr/>
        </p:nvGrpSpPr>
        <p:grpSpPr>
          <a:xfrm>
            <a:off x="398323" y="2922161"/>
            <a:ext cx="919834" cy="921849"/>
            <a:chOff x="859671" y="2512130"/>
            <a:chExt cx="2611265" cy="3437997"/>
          </a:xfrm>
        </p:grpSpPr>
        <p:pic>
          <p:nvPicPr>
            <p:cNvPr id="63" name="図 6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60" t="3962" r="-3260" b="-3962"/>
            <a:stretch/>
          </p:blipFill>
          <p:spPr>
            <a:xfrm>
              <a:off x="859671" y="2512130"/>
              <a:ext cx="2611265" cy="3437997"/>
            </a:xfrm>
            <a:prstGeom prst="rect">
              <a:avLst/>
            </a:prstGeom>
          </p:spPr>
        </p:pic>
        <p:sp>
          <p:nvSpPr>
            <p:cNvPr id="64" name="正方形/長方形 63"/>
            <p:cNvSpPr/>
            <p:nvPr/>
          </p:nvSpPr>
          <p:spPr>
            <a:xfrm>
              <a:off x="1362719" y="2773733"/>
              <a:ext cx="1324044" cy="441675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5" name="グループ化 64"/>
          <p:cNvGrpSpPr/>
          <p:nvPr/>
        </p:nvGrpSpPr>
        <p:grpSpPr>
          <a:xfrm>
            <a:off x="600301" y="3453230"/>
            <a:ext cx="919834" cy="921849"/>
            <a:chOff x="859671" y="2512130"/>
            <a:chExt cx="2611265" cy="3437997"/>
          </a:xfrm>
        </p:grpSpPr>
        <p:pic>
          <p:nvPicPr>
            <p:cNvPr id="66" name="図 6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60" t="3962" r="-3260" b="-3962"/>
            <a:stretch/>
          </p:blipFill>
          <p:spPr>
            <a:xfrm>
              <a:off x="859671" y="2512130"/>
              <a:ext cx="2611265" cy="3437997"/>
            </a:xfrm>
            <a:prstGeom prst="rect">
              <a:avLst/>
            </a:prstGeom>
          </p:spPr>
        </p:pic>
        <p:sp>
          <p:nvSpPr>
            <p:cNvPr id="67" name="正方形/長方形 66"/>
            <p:cNvSpPr/>
            <p:nvPr/>
          </p:nvSpPr>
          <p:spPr>
            <a:xfrm>
              <a:off x="1362719" y="2773733"/>
              <a:ext cx="1324044" cy="441675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8" name="グループ化 67"/>
          <p:cNvGrpSpPr/>
          <p:nvPr/>
        </p:nvGrpSpPr>
        <p:grpSpPr>
          <a:xfrm>
            <a:off x="1388272" y="2937151"/>
            <a:ext cx="919834" cy="921849"/>
            <a:chOff x="859671" y="2512130"/>
            <a:chExt cx="2611265" cy="3437997"/>
          </a:xfrm>
        </p:grpSpPr>
        <p:pic>
          <p:nvPicPr>
            <p:cNvPr id="69" name="図 6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60" t="3962" r="-3260" b="-3962"/>
            <a:stretch/>
          </p:blipFill>
          <p:spPr>
            <a:xfrm>
              <a:off x="859671" y="2512130"/>
              <a:ext cx="2611265" cy="3437997"/>
            </a:xfrm>
            <a:prstGeom prst="rect">
              <a:avLst/>
            </a:prstGeom>
          </p:spPr>
        </p:pic>
        <p:sp>
          <p:nvSpPr>
            <p:cNvPr id="70" name="正方形/長方形 69"/>
            <p:cNvSpPr/>
            <p:nvPr/>
          </p:nvSpPr>
          <p:spPr>
            <a:xfrm>
              <a:off x="1362719" y="2773733"/>
              <a:ext cx="1324044" cy="441675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1" name="グループ化 70"/>
          <p:cNvGrpSpPr/>
          <p:nvPr/>
        </p:nvGrpSpPr>
        <p:grpSpPr>
          <a:xfrm>
            <a:off x="1596736" y="3463006"/>
            <a:ext cx="919834" cy="921849"/>
            <a:chOff x="859671" y="2512130"/>
            <a:chExt cx="2611265" cy="3437997"/>
          </a:xfrm>
        </p:grpSpPr>
        <p:pic>
          <p:nvPicPr>
            <p:cNvPr id="72" name="図 7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60" t="3962" r="-3260" b="-3962"/>
            <a:stretch/>
          </p:blipFill>
          <p:spPr>
            <a:xfrm>
              <a:off x="859671" y="2512130"/>
              <a:ext cx="2611265" cy="3437997"/>
            </a:xfrm>
            <a:prstGeom prst="rect">
              <a:avLst/>
            </a:prstGeom>
          </p:spPr>
        </p:pic>
        <p:sp>
          <p:nvSpPr>
            <p:cNvPr id="73" name="正方形/長方形 72"/>
            <p:cNvSpPr/>
            <p:nvPr/>
          </p:nvSpPr>
          <p:spPr>
            <a:xfrm>
              <a:off x="1362719" y="2773733"/>
              <a:ext cx="1324044" cy="441675"/>
            </a:xfrm>
            <a:prstGeom prst="rect">
              <a:avLst/>
            </a:prstGeom>
            <a:solidFill>
              <a:schemeClr val="bg1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角丸四角形吹き出し 17"/>
          <p:cNvSpPr/>
          <p:nvPr/>
        </p:nvSpPr>
        <p:spPr>
          <a:xfrm>
            <a:off x="94593" y="5826156"/>
            <a:ext cx="5776854" cy="982133"/>
          </a:xfrm>
          <a:prstGeom prst="wedgeRoundRectCallout">
            <a:avLst>
              <a:gd name="adj1" fmla="val 7804"/>
              <a:gd name="adj2" fmla="val -766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sz="2000" dirty="0">
              <a:solidFill>
                <a:schemeClr val="accent2"/>
              </a:solidFill>
            </a:endParaRPr>
          </a:p>
          <a:p>
            <a:r>
              <a:rPr lang="ja-JP" altLang="en-US" dirty="0">
                <a:solidFill>
                  <a:schemeClr val="accent2"/>
                </a:solidFill>
              </a:rPr>
              <a:t>例えば、</a:t>
            </a:r>
          </a:p>
          <a:p>
            <a:r>
              <a:rPr lang="ja-JP" altLang="en-US" dirty="0">
                <a:solidFill>
                  <a:schemeClr val="accent2"/>
                </a:solidFill>
              </a:rPr>
              <a:t>・企業が発行する株式</a:t>
            </a:r>
            <a:r>
              <a:rPr kumimoji="1" lang="ja-JP" altLang="en-US" dirty="0">
                <a:solidFill>
                  <a:schemeClr val="accent2"/>
                </a:solidFill>
              </a:rPr>
              <a:t>や社債</a:t>
            </a:r>
            <a:r>
              <a:rPr lang="ja-JP" altLang="en-US" dirty="0">
                <a:solidFill>
                  <a:schemeClr val="accent2"/>
                </a:solidFill>
              </a:rPr>
              <a:t>、国が発行する国債</a:t>
            </a:r>
            <a:r>
              <a:rPr kumimoji="1" lang="ja-JP" altLang="en-US" dirty="0">
                <a:solidFill>
                  <a:schemeClr val="accent2"/>
                </a:solidFill>
              </a:rPr>
              <a:t>を購入</a:t>
            </a:r>
          </a:p>
          <a:p>
            <a:r>
              <a:rPr lang="ja-JP" altLang="en-US" dirty="0">
                <a:solidFill>
                  <a:schemeClr val="accent2"/>
                </a:solidFill>
              </a:rPr>
              <a:t>・企業にお金を貸す　</a:t>
            </a:r>
          </a:p>
          <a:p>
            <a:r>
              <a:rPr lang="ja-JP" altLang="en-US" sz="2000" dirty="0">
                <a:solidFill>
                  <a:schemeClr val="accent2"/>
                </a:solidFill>
              </a:rPr>
              <a:t>　　　　　　　　　　　　　</a:t>
            </a:r>
            <a:endParaRPr kumimoji="1" lang="ja-JP" altLang="en-US" sz="2000" dirty="0">
              <a:solidFill>
                <a:schemeClr val="accent2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231252" y="4124621"/>
            <a:ext cx="2574213" cy="1476000"/>
            <a:chOff x="5045870" y="4451926"/>
            <a:chExt cx="2759595" cy="1451835"/>
          </a:xfrm>
        </p:grpSpPr>
        <p:sp>
          <p:nvSpPr>
            <p:cNvPr id="79" name="U ターン矢印 78"/>
            <p:cNvSpPr/>
            <p:nvPr/>
          </p:nvSpPr>
          <p:spPr>
            <a:xfrm rot="10800000">
              <a:off x="5045870" y="4451926"/>
              <a:ext cx="2759595" cy="1396609"/>
            </a:xfrm>
            <a:prstGeom prst="uturnArrow">
              <a:avLst>
                <a:gd name="adj1" fmla="val 24260"/>
                <a:gd name="adj2" fmla="val 25000"/>
                <a:gd name="adj3" fmla="val 25000"/>
                <a:gd name="adj4" fmla="val 43750"/>
                <a:gd name="adj5" fmla="val 57974"/>
              </a:avLst>
            </a:prstGeom>
            <a:solidFill>
              <a:srgbClr val="008000"/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80" name="テキスト ボックス 79"/>
            <p:cNvSpPr txBox="1"/>
            <p:nvPr/>
          </p:nvSpPr>
          <p:spPr bwMode="white">
            <a:xfrm>
              <a:off x="6025335" y="5442096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保険料</a:t>
              </a:r>
              <a:endParaRPr kumimoji="1"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</p:grpSp>
      <p:graphicFrame>
        <p:nvGraphicFramePr>
          <p:cNvPr id="77" name="表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969090"/>
              </p:ext>
            </p:extLst>
          </p:nvPr>
        </p:nvGraphicFramePr>
        <p:xfrm>
          <a:off x="6371186" y="2333295"/>
          <a:ext cx="2474310" cy="20417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4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992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家計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1859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1" name="テキスト ボックス 80"/>
          <p:cNvSpPr txBox="1"/>
          <p:nvPr/>
        </p:nvSpPr>
        <p:spPr bwMode="white">
          <a:xfrm>
            <a:off x="5871447" y="90854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保険金等</a:t>
            </a:r>
            <a:endParaRPr kumimoji="1"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6952148" y="792874"/>
            <a:ext cx="1762028" cy="1521079"/>
            <a:chOff x="6952148" y="792874"/>
            <a:chExt cx="1762028" cy="1521079"/>
          </a:xfrm>
        </p:grpSpPr>
        <p:pic>
          <p:nvPicPr>
            <p:cNvPr id="82" name="図 81">
              <a:extLst>
                <a:ext uri="{FF2B5EF4-FFF2-40B4-BE49-F238E27FC236}">
                  <a16:creationId xmlns:a16="http://schemas.microsoft.com/office/drawing/2014/main" id="{17EFADF5-B37C-43B1-8002-D44AD07E2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2711" y="792874"/>
              <a:ext cx="1421465" cy="985800"/>
            </a:xfrm>
            <a:prstGeom prst="rect">
              <a:avLst/>
            </a:prstGeom>
          </p:spPr>
        </p:pic>
        <p:pic>
          <p:nvPicPr>
            <p:cNvPr id="84" name="図 83">
              <a:extLst>
                <a:ext uri="{FF2B5EF4-FFF2-40B4-BE49-F238E27FC236}">
                  <a16:creationId xmlns:a16="http://schemas.microsoft.com/office/drawing/2014/main" id="{F03410FD-006D-47DE-AA66-46CE7A25C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2148" y="1192615"/>
              <a:ext cx="1129112" cy="1121338"/>
            </a:xfrm>
            <a:prstGeom prst="rect">
              <a:avLst/>
            </a:prstGeom>
          </p:spPr>
        </p:pic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42770DE-4FA7-481D-8DB1-67D9D0062C7F}"/>
              </a:ext>
            </a:extLst>
          </p:cNvPr>
          <p:cNvGrpSpPr/>
          <p:nvPr/>
        </p:nvGrpSpPr>
        <p:grpSpPr>
          <a:xfrm>
            <a:off x="6600259" y="2919752"/>
            <a:ext cx="2043870" cy="1322473"/>
            <a:chOff x="6600259" y="2919752"/>
            <a:chExt cx="2043870" cy="1322473"/>
          </a:xfrm>
        </p:grpSpPr>
        <p:pic>
          <p:nvPicPr>
            <p:cNvPr id="85" name="図 8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D9792F6-5577-4264-8DD6-36843745B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00259" y="2919752"/>
              <a:ext cx="392083" cy="759659"/>
            </a:xfrm>
            <a:prstGeom prst="rect">
              <a:avLst/>
            </a:prstGeom>
          </p:spPr>
        </p:pic>
        <p:pic>
          <p:nvPicPr>
            <p:cNvPr id="86" name="図 85" descr="ウィンドウ, マグカップ が含まれている画像&#10;&#10;自動的に生成された説明">
              <a:extLst>
                <a:ext uri="{FF2B5EF4-FFF2-40B4-BE49-F238E27FC236}">
                  <a16:creationId xmlns:a16="http://schemas.microsoft.com/office/drawing/2014/main" id="{F4FD1BAB-E080-433B-B306-4145CD5FB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34457"/>
            <a:stretch/>
          </p:blipFill>
          <p:spPr>
            <a:xfrm>
              <a:off x="6992342" y="3436444"/>
              <a:ext cx="985732" cy="805781"/>
            </a:xfrm>
            <a:prstGeom prst="rect">
              <a:avLst/>
            </a:prstGeom>
          </p:spPr>
        </p:pic>
        <p:pic>
          <p:nvPicPr>
            <p:cNvPr id="88" name="図 87" descr="ウィンドウ が含まれている画像&#10;&#10;自動的に生成された説明">
              <a:extLst>
                <a:ext uri="{FF2B5EF4-FFF2-40B4-BE49-F238E27FC236}">
                  <a16:creationId xmlns:a16="http://schemas.microsoft.com/office/drawing/2014/main" id="{9A6188BE-C344-4313-AB8A-19806DEA1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09087" y="3007296"/>
              <a:ext cx="501391" cy="481951"/>
            </a:xfrm>
            <a:prstGeom prst="rect">
              <a:avLst/>
            </a:prstGeom>
          </p:spPr>
        </p:pic>
        <p:pic>
          <p:nvPicPr>
            <p:cNvPr id="89" name="図 88" descr="挿絵, ウィンドウ が含まれている画像&#10;&#10;自動的に生成された説明">
              <a:extLst>
                <a:ext uri="{FF2B5EF4-FFF2-40B4-BE49-F238E27FC236}">
                  <a16:creationId xmlns:a16="http://schemas.microsoft.com/office/drawing/2014/main" id="{84A68602-CFBD-405F-889D-CD10BCD52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70360" y="3101553"/>
              <a:ext cx="673769" cy="722906"/>
            </a:xfrm>
            <a:prstGeom prst="rect">
              <a:avLst/>
            </a:prstGeom>
          </p:spPr>
        </p:pic>
      </p:grpSp>
      <p:pic>
        <p:nvPicPr>
          <p:cNvPr id="31" name="図 30" descr="おもちゃ, 人形, 写真, 異なる が含まれている画像&#10;&#10;自動的に生成された説明">
            <a:extLst>
              <a:ext uri="{FF2B5EF4-FFF2-40B4-BE49-F238E27FC236}">
                <a16:creationId xmlns:a16="http://schemas.microsoft.com/office/drawing/2014/main" id="{249EBBCF-A1D3-454F-B37F-2E38DF597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8188" y="5190623"/>
            <a:ext cx="1378043" cy="1174538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F5DF4418-8F37-4DD7-AFE1-361A3ED7B2BA}"/>
              </a:ext>
            </a:extLst>
          </p:cNvPr>
          <p:cNvSpPr/>
          <p:nvPr/>
        </p:nvSpPr>
        <p:spPr>
          <a:xfrm>
            <a:off x="2042123" y="2748624"/>
            <a:ext cx="4843581" cy="1698526"/>
          </a:xfrm>
          <a:prstGeom prst="roundRect">
            <a:avLst/>
          </a:prstGeom>
          <a:solidFill>
            <a:srgbClr val="FF000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ja-JP" altLang="en-US" sz="3200" b="1" dirty="0"/>
              <a:t>保険会社は、金融機関として、社会や経済を支えています（間接金融）。</a:t>
            </a:r>
            <a:endParaRPr kumimoji="1" lang="ja-JP" altLang="en-US" sz="32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74453E4-2482-470F-B333-4D7675FF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51</a:t>
            </a:fld>
            <a:endParaRPr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19BDCCF-C9FC-4BCD-AA53-71834ACCA356}"/>
              </a:ext>
            </a:extLst>
          </p:cNvPr>
          <p:cNvSpPr/>
          <p:nvPr/>
        </p:nvSpPr>
        <p:spPr>
          <a:xfrm>
            <a:off x="153633" y="-77977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</a:rPr>
              <a:t>さんこう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43093C6-76BF-DD0C-F38D-16C3F880429E}"/>
              </a:ext>
            </a:extLst>
          </p:cNvPr>
          <p:cNvSpPr/>
          <p:nvPr/>
        </p:nvSpPr>
        <p:spPr>
          <a:xfrm>
            <a:off x="1169939" y="-59778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</a:rPr>
              <a:t>しゃかい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6EF9894-7E2B-F71F-5658-A7ED8E51E6D4}"/>
              </a:ext>
            </a:extLst>
          </p:cNvPr>
          <p:cNvSpPr/>
          <p:nvPr/>
        </p:nvSpPr>
        <p:spPr>
          <a:xfrm>
            <a:off x="2326313" y="-80958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</a:rPr>
              <a:t>けいざい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373A633-28CA-5061-D820-275E1F620998}"/>
              </a:ext>
            </a:extLst>
          </p:cNvPr>
          <p:cNvSpPr/>
          <p:nvPr/>
        </p:nvSpPr>
        <p:spPr>
          <a:xfrm>
            <a:off x="5555121" y="-72072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</a:rPr>
              <a:t>ほけんがいしゃ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552B571-5934-E3EB-7110-8989E6922C47}"/>
              </a:ext>
            </a:extLst>
          </p:cNvPr>
          <p:cNvSpPr/>
          <p:nvPr/>
        </p:nvSpPr>
        <p:spPr>
          <a:xfrm>
            <a:off x="1129460" y="775405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りし　　　　　はいとう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BF0F0C0-87FC-7FFA-BE35-926096356D36}"/>
              </a:ext>
            </a:extLst>
          </p:cNvPr>
          <p:cNvSpPr/>
          <p:nvPr/>
        </p:nvSpPr>
        <p:spPr>
          <a:xfrm>
            <a:off x="1088865" y="4910710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しさんうんよう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23B916A-A222-CB68-2F69-A17ECF7DB57A}"/>
              </a:ext>
            </a:extLst>
          </p:cNvPr>
          <p:cNvSpPr/>
          <p:nvPr/>
        </p:nvSpPr>
        <p:spPr>
          <a:xfrm>
            <a:off x="5320440" y="4920714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ほけんりょう</a:t>
            </a:r>
            <a:endParaRPr kumimoji="1" lang="ja-JP" altLang="en-US" sz="1100" dirty="0">
              <a:solidFill>
                <a:srgbClr val="008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FDF3703-07CF-C0A9-4175-FF82D08D6A73}"/>
              </a:ext>
            </a:extLst>
          </p:cNvPr>
          <p:cNvSpPr/>
          <p:nvPr/>
        </p:nvSpPr>
        <p:spPr>
          <a:xfrm>
            <a:off x="5231251" y="704045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ほけんきんなど</a:t>
            </a:r>
            <a:endParaRPr kumimoji="1" lang="ja-JP" altLang="en-US" sz="1100" dirty="0">
              <a:solidFill>
                <a:srgbClr val="008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CD1E831-8E07-53B8-B5B9-563F23E30B63}"/>
              </a:ext>
            </a:extLst>
          </p:cNvPr>
          <p:cNvSpPr/>
          <p:nvPr/>
        </p:nvSpPr>
        <p:spPr>
          <a:xfrm>
            <a:off x="86183" y="2158510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きぎょうなど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BB797B4-3182-406A-FBA8-BB3AFEE6B4CA}"/>
              </a:ext>
            </a:extLst>
          </p:cNvPr>
          <p:cNvSpPr/>
          <p:nvPr/>
        </p:nvSpPr>
        <p:spPr>
          <a:xfrm>
            <a:off x="3163577" y="1873062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ほけんがいしゃ</a:t>
            </a:r>
            <a:endParaRPr kumimoji="1" lang="ja-JP" altLang="en-US" sz="1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79A02AE-A1FC-1A62-8B83-5AA16CEE9766}"/>
              </a:ext>
            </a:extLst>
          </p:cNvPr>
          <p:cNvSpPr/>
          <p:nvPr/>
        </p:nvSpPr>
        <p:spPr>
          <a:xfrm>
            <a:off x="6272177" y="2192982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かけい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4111ACF-01A3-B321-4707-3EFB691900A3}"/>
              </a:ext>
            </a:extLst>
          </p:cNvPr>
          <p:cNvSpPr/>
          <p:nvPr/>
        </p:nvSpPr>
        <p:spPr>
          <a:xfrm>
            <a:off x="1714001" y="2638159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+mn-ea"/>
              </a:rPr>
              <a:t>ほけんがいしゃ</a:t>
            </a:r>
            <a:endParaRPr kumimoji="1" lang="ja-JP" altLang="en-US" sz="1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01E4F0B2-F3F0-D27D-613D-1505E857EB66}"/>
              </a:ext>
            </a:extLst>
          </p:cNvPr>
          <p:cNvSpPr/>
          <p:nvPr/>
        </p:nvSpPr>
        <p:spPr>
          <a:xfrm>
            <a:off x="4056420" y="2631032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+mn-ea"/>
              </a:rPr>
              <a:t>きんゆうきかん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C97704F-C2E1-2250-3DD0-73426B45C3F5}"/>
              </a:ext>
            </a:extLst>
          </p:cNvPr>
          <p:cNvSpPr/>
          <p:nvPr/>
        </p:nvSpPr>
        <p:spPr>
          <a:xfrm>
            <a:off x="2220561" y="3167582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+mn-ea"/>
              </a:rPr>
              <a:t>しゃかい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0446A07-5773-2467-6C15-6A80D95DB91E}"/>
              </a:ext>
            </a:extLst>
          </p:cNvPr>
          <p:cNvSpPr/>
          <p:nvPr/>
        </p:nvSpPr>
        <p:spPr>
          <a:xfrm>
            <a:off x="3480650" y="3167582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+mn-ea"/>
              </a:rPr>
              <a:t>けいざい</a:t>
            </a:r>
            <a:endParaRPr kumimoji="1" lang="ja-JP" altLang="en-US" sz="1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917D347-52A3-55FD-DAD1-DED15A97F643}"/>
              </a:ext>
            </a:extLst>
          </p:cNvPr>
          <p:cNvSpPr/>
          <p:nvPr/>
        </p:nvSpPr>
        <p:spPr>
          <a:xfrm>
            <a:off x="4428685" y="3167582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>
                <a:solidFill>
                  <a:schemeClr val="bg1"/>
                </a:solidFill>
                <a:latin typeface="+mn-ea"/>
              </a:rPr>
              <a:t>ささ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C9BAD92-EC00-CD42-EBE1-86D44BA481AF}"/>
              </a:ext>
            </a:extLst>
          </p:cNvPr>
          <p:cNvSpPr/>
          <p:nvPr/>
        </p:nvSpPr>
        <p:spPr>
          <a:xfrm>
            <a:off x="3019102" y="3697244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solidFill>
                  <a:schemeClr val="bg1"/>
                </a:solidFill>
                <a:latin typeface="+mn-ea"/>
              </a:rPr>
              <a:t>かんせつきんゆう</a:t>
            </a:r>
            <a:endParaRPr kumimoji="1" lang="ja-JP" altLang="en-US" sz="11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C4C8C78A-9AA4-6996-FD70-D4F2FE9C6F53}"/>
              </a:ext>
            </a:extLst>
          </p:cNvPr>
          <p:cNvSpPr/>
          <p:nvPr/>
        </p:nvSpPr>
        <p:spPr>
          <a:xfrm>
            <a:off x="-988863" y="5708142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たと</a:t>
            </a:r>
            <a:endParaRPr kumimoji="1" lang="ja-JP" altLang="en-US" sz="800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FF7497D2-950D-3713-CC62-7FFACDAFF925}"/>
              </a:ext>
            </a:extLst>
          </p:cNvPr>
          <p:cNvSpPr/>
          <p:nvPr/>
        </p:nvSpPr>
        <p:spPr>
          <a:xfrm>
            <a:off x="-775907" y="6027450"/>
            <a:ext cx="2702864" cy="32094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きぎょう</a:t>
            </a:r>
            <a:endParaRPr kumimoji="1" lang="ja-JP" altLang="en-US" sz="800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AFC191C-BB33-F339-9353-D5CD57F296B6}"/>
              </a:ext>
            </a:extLst>
          </p:cNvPr>
          <p:cNvSpPr/>
          <p:nvPr/>
        </p:nvSpPr>
        <p:spPr>
          <a:xfrm>
            <a:off x="691227" y="5995643"/>
            <a:ext cx="1129252" cy="32094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はっこう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430DFE21-2FCC-6B95-839B-B83C6DA188B2}"/>
              </a:ext>
            </a:extLst>
          </p:cNvPr>
          <p:cNvSpPr/>
          <p:nvPr/>
        </p:nvSpPr>
        <p:spPr>
          <a:xfrm>
            <a:off x="1552937" y="6000383"/>
            <a:ext cx="1129252" cy="32094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かぶしき</a:t>
            </a:r>
            <a:endParaRPr kumimoji="1" lang="ja-JP" altLang="en-US" sz="800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9A10E066-A5E1-0AA8-C88E-3E2966A15601}"/>
              </a:ext>
            </a:extLst>
          </p:cNvPr>
          <p:cNvSpPr/>
          <p:nvPr/>
        </p:nvSpPr>
        <p:spPr>
          <a:xfrm>
            <a:off x="2241220" y="6003617"/>
            <a:ext cx="1129252" cy="32094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しゃさい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018E2E81-D424-845F-C90E-06BE88A8E8BE}"/>
              </a:ext>
            </a:extLst>
          </p:cNvPr>
          <p:cNvSpPr/>
          <p:nvPr/>
        </p:nvSpPr>
        <p:spPr>
          <a:xfrm>
            <a:off x="2744201" y="5987487"/>
            <a:ext cx="1129252" cy="32094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くに</a:t>
            </a:r>
            <a:endParaRPr kumimoji="1" lang="ja-JP" altLang="en-US" sz="800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90410340-3D9F-DD0D-87BB-67B9DAB9DCB9}"/>
              </a:ext>
            </a:extLst>
          </p:cNvPr>
          <p:cNvSpPr/>
          <p:nvPr/>
        </p:nvSpPr>
        <p:spPr>
          <a:xfrm>
            <a:off x="3308827" y="5996949"/>
            <a:ext cx="1129252" cy="32094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はっこう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F0AB604-05DD-9827-9FB2-BFE6E63DE588}"/>
              </a:ext>
            </a:extLst>
          </p:cNvPr>
          <p:cNvSpPr/>
          <p:nvPr/>
        </p:nvSpPr>
        <p:spPr>
          <a:xfrm>
            <a:off x="4191211" y="6002602"/>
            <a:ext cx="1129252" cy="32094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こくさい</a:t>
            </a:r>
            <a:endParaRPr kumimoji="1" lang="ja-JP" altLang="en-US" sz="800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AE8F45EF-341B-071F-CBB3-3DE0BBD53951}"/>
              </a:ext>
            </a:extLst>
          </p:cNvPr>
          <p:cNvSpPr/>
          <p:nvPr/>
        </p:nvSpPr>
        <p:spPr>
          <a:xfrm>
            <a:off x="4820077" y="5995643"/>
            <a:ext cx="1129252" cy="32094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こうにゅう</a:t>
            </a:r>
            <a:endParaRPr kumimoji="1" lang="ja-JP" altLang="en-US" sz="800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9793F6D8-CAE5-6E06-792B-0A09E275DC43}"/>
              </a:ext>
            </a:extLst>
          </p:cNvPr>
          <p:cNvSpPr/>
          <p:nvPr/>
        </p:nvSpPr>
        <p:spPr>
          <a:xfrm>
            <a:off x="-773746" y="6298602"/>
            <a:ext cx="2702864" cy="32094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きぎょう</a:t>
            </a:r>
            <a:endParaRPr kumimoji="1" lang="ja-JP" altLang="en-US" sz="800" dirty="0">
              <a:solidFill>
                <a:schemeClr val="accent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A9C691DE-891C-588A-32DB-F407789E18A0}"/>
              </a:ext>
            </a:extLst>
          </p:cNvPr>
          <p:cNvSpPr/>
          <p:nvPr/>
        </p:nvSpPr>
        <p:spPr>
          <a:xfrm>
            <a:off x="784153" y="6291240"/>
            <a:ext cx="1129252" cy="32094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かね</a:t>
            </a: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EAB8BDE9-1605-EE0F-F8E5-7C28B08741C2}"/>
              </a:ext>
            </a:extLst>
          </p:cNvPr>
          <p:cNvSpPr/>
          <p:nvPr/>
        </p:nvSpPr>
        <p:spPr>
          <a:xfrm>
            <a:off x="1204580" y="6299800"/>
            <a:ext cx="1129252" cy="32094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</a:t>
            </a:r>
          </a:p>
        </p:txBody>
      </p:sp>
    </p:spTree>
    <p:extLst>
      <p:ext uri="{BB962C8B-B14F-4D97-AF65-F5344CB8AC3E}">
        <p14:creationId xmlns:p14="http://schemas.microsoft.com/office/powerpoint/2010/main" val="8289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18" grpId="0" animBg="1"/>
      <p:bldP spid="8" grpId="0" animBg="1"/>
      <p:bldP spid="15" grpId="0"/>
      <p:bldP spid="16" grpId="0"/>
      <p:bldP spid="19" grpId="0"/>
      <p:bldP spid="20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4" grpId="0"/>
      <p:bldP spid="35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34D6880-663D-4E63-9BC0-A0C2B48F8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3" b="283"/>
          <a:stretch/>
        </p:blipFill>
        <p:spPr>
          <a:xfrm>
            <a:off x="779929" y="716948"/>
            <a:ext cx="7594819" cy="6136920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206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6" name="正方形/長方形 5"/>
          <p:cNvSpPr/>
          <p:nvPr/>
        </p:nvSpPr>
        <p:spPr bwMode="white">
          <a:xfrm>
            <a:off x="172111" y="4132"/>
            <a:ext cx="7050857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【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参考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】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年代別平均貯蓄額・負債額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D40FF97-31DC-4C9C-B351-36862C711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52</a:t>
            </a:fld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041B561-A5E9-D0D6-2998-454BFC523DBE}"/>
              </a:ext>
            </a:extLst>
          </p:cNvPr>
          <p:cNvSpPr/>
          <p:nvPr/>
        </p:nvSpPr>
        <p:spPr>
          <a:xfrm>
            <a:off x="153633" y="-77977"/>
            <a:ext cx="1452905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</a:rPr>
              <a:t>さんこう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9B2F8D5-7788-0D6D-CBE7-0D0CBD1B3526}"/>
              </a:ext>
            </a:extLst>
          </p:cNvPr>
          <p:cNvSpPr/>
          <p:nvPr/>
        </p:nvSpPr>
        <p:spPr>
          <a:xfrm>
            <a:off x="1169939" y="-59778"/>
            <a:ext cx="374601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bg1"/>
                </a:solidFill>
              </a:rPr>
              <a:t>ねんだいべつへいきんちょちくがく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024F245-6255-3031-9622-041B480F0153}"/>
              </a:ext>
            </a:extLst>
          </p:cNvPr>
          <p:cNvSpPr/>
          <p:nvPr/>
        </p:nvSpPr>
        <p:spPr>
          <a:xfrm>
            <a:off x="3697539" y="-65772"/>
            <a:ext cx="374601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bg1"/>
                </a:solidFill>
              </a:rPr>
              <a:t>ふたんがく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35E861D-322E-E5FF-7467-59D03E74CA4D}"/>
              </a:ext>
            </a:extLst>
          </p:cNvPr>
          <p:cNvSpPr/>
          <p:nvPr/>
        </p:nvSpPr>
        <p:spPr>
          <a:xfrm>
            <a:off x="1931761" y="891773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ちょちく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9730A7C-8ADB-DEA3-74E5-41C6CB111F39}"/>
              </a:ext>
            </a:extLst>
          </p:cNvPr>
          <p:cNvSpPr/>
          <p:nvPr/>
        </p:nvSpPr>
        <p:spPr>
          <a:xfrm>
            <a:off x="1923372" y="1208277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ふさい</a:t>
            </a:r>
            <a:endParaRPr kumimoji="1" lang="ja-JP" altLang="en-US" sz="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23BB320-401B-2C5D-C373-8E83644846CC}"/>
              </a:ext>
            </a:extLst>
          </p:cNvPr>
          <p:cNvSpPr/>
          <p:nvPr/>
        </p:nvSpPr>
        <p:spPr>
          <a:xfrm>
            <a:off x="2144714" y="1502313"/>
            <a:ext cx="2702864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ねんかんしゅうにゅう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32F2EAF-9E71-2743-58E8-03F546462BFC}"/>
              </a:ext>
            </a:extLst>
          </p:cNvPr>
          <p:cNvSpPr/>
          <p:nvPr/>
        </p:nvSpPr>
        <p:spPr>
          <a:xfrm>
            <a:off x="1850960" y="5709843"/>
            <a:ext cx="115003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ふたりいじょう</a:t>
            </a:r>
            <a:endParaRPr kumimoji="1" lang="ja-JP" altLang="en-US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A2FEBFB-3725-F4E7-7DD9-DBB2DC6664EF}"/>
              </a:ext>
            </a:extLst>
          </p:cNvPr>
          <p:cNvSpPr/>
          <p:nvPr/>
        </p:nvSpPr>
        <p:spPr>
          <a:xfrm>
            <a:off x="2820458" y="5709843"/>
            <a:ext cx="115003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せたい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01E6A93-B1E6-3298-A70A-AF1347866589}"/>
              </a:ext>
            </a:extLst>
          </p:cNvPr>
          <p:cNvSpPr/>
          <p:nvPr/>
        </p:nvSpPr>
        <p:spPr>
          <a:xfrm>
            <a:off x="4339808" y="5717609"/>
            <a:ext cx="115003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きんろうしゃせたい</a:t>
            </a:r>
            <a:endParaRPr kumimoji="1" lang="ja-JP" altLang="en-US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8A9550D-0A51-A730-D7AC-E804EDD41FD8}"/>
              </a:ext>
            </a:extLst>
          </p:cNvPr>
          <p:cNvSpPr/>
          <p:nvPr/>
        </p:nvSpPr>
        <p:spPr>
          <a:xfrm>
            <a:off x="1951293" y="6019411"/>
            <a:ext cx="115003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せたいぬしねんれい</a:t>
            </a:r>
            <a:endParaRPr kumimoji="1" lang="ja-JP" altLang="en-US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4B362A3-2FB5-3051-FB8E-AC335E6124E7}"/>
              </a:ext>
            </a:extLst>
          </p:cNvPr>
          <p:cNvSpPr/>
          <p:nvPr/>
        </p:nvSpPr>
        <p:spPr>
          <a:xfrm>
            <a:off x="3877883" y="6011022"/>
            <a:ext cx="615886" cy="37160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ない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9917531-D54C-90C5-4C54-5801F65CBF79}"/>
              </a:ext>
            </a:extLst>
          </p:cNvPr>
          <p:cNvSpPr/>
          <p:nvPr/>
        </p:nvSpPr>
        <p:spPr>
          <a:xfrm>
            <a:off x="4503348" y="6011022"/>
            <a:ext cx="1612048" cy="37160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へいきんせたいにんずう</a:t>
            </a:r>
            <a:endParaRPr kumimoji="1" lang="ja-JP" altLang="en-US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10E2623-B5C5-DC33-A542-BC4F97E2ADAA}"/>
              </a:ext>
            </a:extLst>
          </p:cNvPr>
          <p:cNvSpPr/>
          <p:nvPr/>
        </p:nvSpPr>
        <p:spPr>
          <a:xfrm>
            <a:off x="6143614" y="5991398"/>
            <a:ext cx="579492" cy="371602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あらわ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49B1834-1CFF-B5A7-60D1-10839A2F486F}"/>
              </a:ext>
            </a:extLst>
          </p:cNvPr>
          <p:cNvSpPr/>
          <p:nvPr/>
        </p:nvSpPr>
        <p:spPr>
          <a:xfrm>
            <a:off x="1363774" y="6334676"/>
            <a:ext cx="1150039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そうむしょう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1658DB8-BEB7-ADC7-76E6-507ACFB59137}"/>
              </a:ext>
            </a:extLst>
          </p:cNvPr>
          <p:cNvSpPr/>
          <p:nvPr/>
        </p:nvSpPr>
        <p:spPr>
          <a:xfrm>
            <a:off x="2294667" y="6334675"/>
            <a:ext cx="1734748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かけいちょうさねんぽう</a:t>
            </a:r>
            <a:endParaRPr kumimoji="1" lang="ja-JP" altLang="en-US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D6CDE8B-31BE-AE76-8901-5294D2A5D610}"/>
              </a:ext>
            </a:extLst>
          </p:cNvPr>
          <p:cNvSpPr/>
          <p:nvPr/>
        </p:nvSpPr>
        <p:spPr>
          <a:xfrm>
            <a:off x="3879996" y="6335425"/>
            <a:ext cx="8094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ちょちく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357A965-CE9B-6C7B-4242-61DE0F98536F}"/>
              </a:ext>
            </a:extLst>
          </p:cNvPr>
          <p:cNvSpPr/>
          <p:nvPr/>
        </p:nvSpPr>
        <p:spPr>
          <a:xfrm>
            <a:off x="4670205" y="6331050"/>
            <a:ext cx="809450" cy="361765"/>
          </a:xfrm>
          <a:prstGeom prst="rect">
            <a:avLst/>
          </a:prstGeom>
          <a:noFill/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ふさいへん</a:t>
            </a:r>
            <a:endParaRPr kumimoji="1" lang="ja-JP" altLang="en-US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117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7"/>
    </mc:Choice>
    <mc:Fallback xmlns="">
      <p:transition spd="slow" advTm="10883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-1" y="0"/>
            <a:ext cx="9144000" cy="7647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5701" y="846253"/>
            <a:ext cx="87952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「平均寿命」</a:t>
            </a:r>
          </a:p>
          <a:p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</a:t>
            </a:r>
            <a:r>
              <a:rPr lang="en-US" altLang="ja-JP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</a:t>
            </a:r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歳児が平均して何歳まで生きるかを示したもの</a:t>
            </a:r>
            <a:endParaRPr lang="en-US" altLang="ja-JP" sz="3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 bwMode="white">
          <a:xfrm>
            <a:off x="323528" y="183422"/>
            <a:ext cx="8352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平均寿命と健康寿命</a:t>
            </a:r>
            <a:endParaRPr kumimoji="1" lang="en-US" altLang="ja-JP" sz="3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0A26C4D-0B72-49F6-9668-F90CD26C8A4D}"/>
              </a:ext>
            </a:extLst>
          </p:cNvPr>
          <p:cNvSpPr txBox="1"/>
          <p:nvPr/>
        </p:nvSpPr>
        <p:spPr>
          <a:xfrm>
            <a:off x="181223" y="1913549"/>
            <a:ext cx="87952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「健康寿命」</a:t>
            </a:r>
          </a:p>
          <a:p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健康上の問題で日常生活が制限されることなく　</a:t>
            </a:r>
          </a:p>
          <a:p>
            <a:r>
              <a:rPr lang="ja-JP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生活できる期間</a:t>
            </a:r>
            <a:endParaRPr lang="en-US" altLang="ja-JP" sz="3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D9D4AB9-9A63-4DF1-BEB6-B45406BC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1C8719-6321-20A2-FFAD-BB6F4241DEB1}"/>
              </a:ext>
            </a:extLst>
          </p:cNvPr>
          <p:cNvGrpSpPr/>
          <p:nvPr/>
        </p:nvGrpSpPr>
        <p:grpSpPr>
          <a:xfrm>
            <a:off x="-18356" y="3228604"/>
            <a:ext cx="9112296" cy="3530591"/>
            <a:chOff x="-18356" y="3228604"/>
            <a:chExt cx="9112296" cy="3530591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CC4BD992-B6DA-4A68-8970-5A26BED2ABE2}"/>
                </a:ext>
              </a:extLst>
            </p:cNvPr>
            <p:cNvGrpSpPr/>
            <p:nvPr/>
          </p:nvGrpSpPr>
          <p:grpSpPr>
            <a:xfrm>
              <a:off x="-18356" y="3228604"/>
              <a:ext cx="9112296" cy="3530591"/>
              <a:chOff x="-18356" y="3207914"/>
              <a:chExt cx="9112296" cy="3530591"/>
            </a:xfrm>
          </p:grpSpPr>
          <p:grpSp>
            <p:nvGrpSpPr>
              <p:cNvPr id="4" name="グループ化 3"/>
              <p:cNvGrpSpPr/>
              <p:nvPr/>
            </p:nvGrpSpPr>
            <p:grpSpPr>
              <a:xfrm>
                <a:off x="181223" y="5562049"/>
                <a:ext cx="8194600" cy="1176456"/>
                <a:chOff x="181223" y="5562049"/>
                <a:chExt cx="8194600" cy="1176456"/>
              </a:xfrm>
            </p:grpSpPr>
            <p:sp>
              <p:nvSpPr>
                <p:cNvPr id="11" name="テキスト ボックス 10"/>
                <p:cNvSpPr txBox="1"/>
                <p:nvPr/>
              </p:nvSpPr>
              <p:spPr>
                <a:xfrm>
                  <a:off x="181223" y="6493758"/>
                  <a:ext cx="8194600" cy="2447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ja-JP" altLang="en-US" sz="10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＊厚生労働省</a:t>
                  </a:r>
                  <a:r>
                    <a:rPr lang="zh-TW" altLang="en-US" sz="10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「第</a:t>
                  </a:r>
                  <a:r>
                    <a:rPr lang="en-US" altLang="zh-TW" sz="10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16</a:t>
                  </a:r>
                  <a:r>
                    <a:rPr lang="zh-TW" altLang="en-US" sz="10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回健康日本</a:t>
                  </a:r>
                  <a:r>
                    <a:rPr lang="en-US" altLang="zh-TW" sz="10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21</a:t>
                  </a:r>
                  <a:r>
                    <a:rPr lang="zh-TW" altLang="en-US" sz="10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（第二次）推進専門委員会資料」（</a:t>
                  </a:r>
                  <a:r>
                    <a:rPr lang="ja-JP" altLang="en-US" sz="10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令和</a:t>
                  </a:r>
                  <a:r>
                    <a:rPr lang="en-US" altLang="ja-JP" sz="10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3</a:t>
                  </a:r>
                  <a:r>
                    <a:rPr lang="ja-JP" altLang="en-US" sz="10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年</a:t>
                  </a:r>
                  <a:r>
                    <a:rPr lang="en-US" altLang="zh-TW" sz="10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12</a:t>
                  </a:r>
                  <a:r>
                    <a:rPr lang="zh-TW" altLang="en-US" sz="10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月</a:t>
                  </a:r>
                  <a:r>
                    <a:rPr lang="en-US" altLang="zh-TW" sz="10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20</a:t>
                  </a:r>
                  <a:r>
                    <a:rPr lang="zh-TW" altLang="en-US" sz="1000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日）</a:t>
                  </a:r>
                  <a:endParaRPr lang="en-US" altLang="ja-JP" sz="1000" dirty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grpSp>
              <p:nvGrpSpPr>
                <p:cNvPr id="2" name="グループ化 1"/>
                <p:cNvGrpSpPr/>
                <p:nvPr/>
              </p:nvGrpSpPr>
              <p:grpSpPr>
                <a:xfrm>
                  <a:off x="6583077" y="5562049"/>
                  <a:ext cx="1533998" cy="1113388"/>
                  <a:chOff x="6583077" y="5562049"/>
                  <a:chExt cx="1533998" cy="1113388"/>
                </a:xfrm>
              </p:grpSpPr>
              <p:pic>
                <p:nvPicPr>
                  <p:cNvPr id="8" name="図 7"/>
                  <p:cNvPicPr>
                    <a:picLocks noChangeAspect="1"/>
                  </p:cNvPicPr>
                  <p:nvPr/>
                </p:nvPicPr>
                <p:blipFill>
                  <a:blip r:embed="rId2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3077" y="5562049"/>
                    <a:ext cx="542570" cy="1089214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図 1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0" b="100000" l="0" r="100000">
                                <a14:foregroundMark x1="69390" y1="6391" x2="69390" y2="6391"/>
                                <a14:foregroundMark x1="68049" y1="73308" x2="68049" y2="73308"/>
                                <a14:foregroundMark x1="76585" y1="83083" x2="76585" y2="83083"/>
                                <a14:foregroundMark x1="59878" y1="83083" x2="59878" y2="83083"/>
                                <a14:foregroundMark x1="60366" y1="70827" x2="60366" y2="70827"/>
                                <a14:foregroundMark x1="78780" y1="72256" x2="78780" y2="72256"/>
                                <a14:foregroundMark x1="78415" y1="69173" x2="78415" y2="69173"/>
                                <a14:foregroundMark x1="65732" y1="76090" x2="65732" y2="76090"/>
                                <a14:foregroundMark x1="66220" y1="71353" x2="66220" y2="71353"/>
                                <a14:foregroundMark x1="45976" y1="34962" x2="45976" y2="34962"/>
                                <a14:foregroundMark x1="72927" y1="72481" x2="72927" y2="73910"/>
                                <a14:foregroundMark x1="57683" y1="91955" x2="57683" y2="91955"/>
                                <a14:foregroundMark x1="81098" y1="91955" x2="81098" y2="91955"/>
                                <a14:foregroundMark x1="79756" y1="96917" x2="79756" y2="96917"/>
                                <a14:foregroundMark x1="82439" y1="95865" x2="82439" y2="95865"/>
                                <a14:foregroundMark x1="74756" y1="98045" x2="74756" y2="98045"/>
                                <a14:foregroundMark x1="54512" y1="38647" x2="54512" y2="38647"/>
                                <a14:foregroundMark x1="53659" y1="95564" x2="53659" y2="95564"/>
                                <a14:foregroundMark x1="49512" y1="95865" x2="49512" y2="95865"/>
                                <a14:foregroundMark x1="53659" y1="93910" x2="53659" y2="93910"/>
                                <a14:foregroundMark x1="70732" y1="98346" x2="70732" y2="98346"/>
                                <a14:foregroundMark x1="78780" y1="95038" x2="78780" y2="95038"/>
                                <a14:foregroundMark x1="70244" y1="78045" x2="70244" y2="78045"/>
                                <a14:foregroundMark x1="25732" y1="52481" x2="25732" y2="52481"/>
                                <a14:foregroundMark x1="21585" y1="49474" x2="21585" y2="49474"/>
                                <a14:foregroundMark x1="25244" y1="49699" x2="25244" y2="49699"/>
                                <a14:foregroundMark x1="14878" y1="35865" x2="14878" y2="35865"/>
                                <a14:foregroundMark x1="15732" y1="33083" x2="15732" y2="33083"/>
                                <a14:foregroundMark x1="21585" y1="31128" x2="21585" y2="31128"/>
                                <a14:foregroundMark x1="25732" y1="39699" x2="25732" y2="39699"/>
                                <a14:foregroundMark x1="26098" y1="42256" x2="26098" y2="42256"/>
                                <a14:foregroundMark x1="24268" y1="44436" x2="24268" y2="44436"/>
                                <a14:foregroundMark x1="59512" y1="8647" x2="59512" y2="8647"/>
                                <a14:foregroundMark x1="43659" y1="15564" x2="43659" y2="15564"/>
                                <a14:foregroundMark x1="17561" y1="29173" x2="17561" y2="29173"/>
                                <a14:foregroundMark x1="20244" y1="34135" x2="20244" y2="34135"/>
                                <a14:foregroundMark x1="22073" y1="36917" x2="22073" y2="36917"/>
                                <a14:foregroundMark x1="19756" y1="38346" x2="19756" y2="38346"/>
                                <a14:foregroundMark x1="15732" y1="40526" x2="15732" y2="40526"/>
                                <a14:foregroundMark x1="17561" y1="42256" x2="17561" y2="42256"/>
                                <a14:foregroundMark x1="18902" y1="46090" x2="18902" y2="46090"/>
                                <a14:foregroundMark x1="12561" y1="31128" x2="12561" y2="31128"/>
                                <a14:foregroundMark x1="13902" y1="33609" x2="13902" y2="33609"/>
                                <a14:foregroundMark x1="13902" y1="27519" x2="13902" y2="27519"/>
                                <a14:foregroundMark x1="5366" y1="32256" x2="5366" y2="32256"/>
                                <a14:foregroundMark x1="10366" y1="35263" x2="10366" y2="35263"/>
                                <a14:foregroundMark x1="9512" y1="39699" x2="9512" y2="39699"/>
                                <a14:foregroundMark x1="9512" y1="38346" x2="9512" y2="38346"/>
                                <a14:foregroundMark x1="12561" y1="38346" x2="12561" y2="38346"/>
                                <a14:foregroundMark x1="31951" y1="35263" x2="31951" y2="35263"/>
                                <a14:foregroundMark x1="27439" y1="34436" x2="27439" y2="34436"/>
                                <a14:foregroundMark x1="27073" y1="37218" x2="27073" y2="37218"/>
                                <a14:foregroundMark x1="23902" y1="35263" x2="23902" y2="35263"/>
                                <a14:foregroundMark x1="23902" y1="30301" x2="23902" y2="30301"/>
                                <a14:foregroundMark x1="23902" y1="28872" x2="23902" y2="28872"/>
                                <a14:foregroundMark x1="22561" y1="27218" x2="22561" y2="27218"/>
                                <a14:foregroundMark x1="18902" y1="27519" x2="18902" y2="27519"/>
                                <a14:foregroundMark x1="18415" y1="26391" x2="18415" y2="26391"/>
                                <a14:foregroundMark x1="18415" y1="25865" x2="18415" y2="25865"/>
                                <a14:foregroundMark x1="8049" y1="29173" x2="8049" y2="29173"/>
                                <a14:foregroundMark x1="7683" y1="33609" x2="7683" y2="33609"/>
                                <a14:foregroundMark x1="7683" y1="31353" x2="7683" y2="31353"/>
                                <a14:foregroundMark x1="10854" y1="41654" x2="10854" y2="41654"/>
                                <a14:foregroundMark x1="15366" y1="44436" x2="15366" y2="44436"/>
                                <a14:foregroundMark x1="18415" y1="43910" x2="18415" y2="43910"/>
                                <a14:foregroundMark x1="20244" y1="39173" x2="20244" y2="39173"/>
                                <a14:foregroundMark x1="22927" y1="40301" x2="22927" y2="40301"/>
                                <a14:foregroundMark x1="22927" y1="41955" x2="22927" y2="41955"/>
                                <a14:foregroundMark x1="22561" y1="33609" x2="22561" y2="33609"/>
                                <a14:foregroundMark x1="20244" y1="32256" x2="20244" y2="32256"/>
                                <a14:foregroundMark x1="56707" y1="13609" x2="56707" y2="13609"/>
                                <a14:foregroundMark x1="79268" y1="10301" x2="79268" y2="10301"/>
                                <a14:foregroundMark x1="45000" y1="96917" x2="45000" y2="96917"/>
                                <a14:foregroundMark x1="56341" y1="95865" x2="56341" y2="95865"/>
                                <a14:foregroundMark x1="76585" y1="98872" x2="76585" y2="98872"/>
                                <a14:foregroundMark x1="76585" y1="96090" x2="76585" y2="96090"/>
                                <a14:foregroundMark x1="81098" y1="94135" x2="81098" y2="94135"/>
                                <a14:foregroundMark x1="81098" y1="93609" x2="81098" y2="93609"/>
                                <a14:foregroundMark x1="72073" y1="96917" x2="72073" y2="96917"/>
                                <a14:foregroundMark x1="58537" y1="90000" x2="58537" y2="90000"/>
                                <a14:foregroundMark x1="81098" y1="15865" x2="81098" y2="15865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45257" y="5585780"/>
                    <a:ext cx="671818" cy="1089657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8" name="図 17" descr="グラフィカル ユーザー インターフェイス, アプリケーション&#10;&#10;自動的に生成された説明">
                <a:extLst>
                  <a:ext uri="{FF2B5EF4-FFF2-40B4-BE49-F238E27FC236}">
                    <a16:creationId xmlns:a16="http://schemas.microsoft.com/office/drawing/2014/main" id="{C116627B-36BB-4B4D-86DE-9ED73DFE1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56" y="3207914"/>
                <a:ext cx="9112296" cy="2526248"/>
              </a:xfrm>
              <a:prstGeom prst="rect">
                <a:avLst/>
              </a:prstGeom>
            </p:spPr>
          </p:pic>
        </p:grp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81C8E315-0C90-871F-2B7B-F183DB2E4888}"/>
                </a:ext>
              </a:extLst>
            </p:cNvPr>
            <p:cNvSpPr txBox="1"/>
            <p:nvPr/>
          </p:nvSpPr>
          <p:spPr>
            <a:xfrm>
              <a:off x="323528" y="3496112"/>
              <a:ext cx="3498210" cy="36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【2019</a:t>
              </a:r>
              <a:r>
                <a:rPr lang="ja-JP" altLang="en-US" b="1" dirty="0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年</a:t>
              </a:r>
              <a:r>
                <a:rPr lang="en-US" altLang="ja-JP" b="1" dirty="0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b="1" dirty="0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令和元年</a:t>
              </a:r>
              <a:r>
                <a:rPr lang="en-US" altLang="ja-JP" b="1" dirty="0">
                  <a:solidFill>
                    <a:schemeClr val="accent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)】</a:t>
              </a:r>
              <a:endParaRPr kumimoji="1" lang="ja-JP" altLang="en-US" b="1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794CC12-C820-852B-4BED-12E8FAE5B432}"/>
              </a:ext>
            </a:extLst>
          </p:cNvPr>
          <p:cNvSpPr txBox="1"/>
          <p:nvPr/>
        </p:nvSpPr>
        <p:spPr>
          <a:xfrm>
            <a:off x="755474" y="755761"/>
            <a:ext cx="23978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へいきんじゅみょう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ED433AD-920F-D621-B4EC-2D415968D5FD}"/>
              </a:ext>
            </a:extLst>
          </p:cNvPr>
          <p:cNvSpPr txBox="1"/>
          <p:nvPr/>
        </p:nvSpPr>
        <p:spPr>
          <a:xfrm>
            <a:off x="755474" y="1837207"/>
            <a:ext cx="23978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けんこうじゅみょう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E4AA99F-0A6A-BA90-97FA-42B991A2DA66}"/>
              </a:ext>
            </a:extLst>
          </p:cNvPr>
          <p:cNvSpPr txBox="1"/>
          <p:nvPr/>
        </p:nvSpPr>
        <p:spPr>
          <a:xfrm>
            <a:off x="1156615" y="1301373"/>
            <a:ext cx="1394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さいじ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5CEB3CC-F924-8F3C-1443-546B9F91C789}"/>
              </a:ext>
            </a:extLst>
          </p:cNvPr>
          <p:cNvSpPr txBox="1"/>
          <p:nvPr/>
        </p:nvSpPr>
        <p:spPr>
          <a:xfrm>
            <a:off x="2352025" y="1301373"/>
            <a:ext cx="1394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へいきん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9FE1D19-F814-1AFA-E59A-370574110D20}"/>
              </a:ext>
            </a:extLst>
          </p:cNvPr>
          <p:cNvSpPr txBox="1"/>
          <p:nvPr/>
        </p:nvSpPr>
        <p:spPr>
          <a:xfrm>
            <a:off x="3781058" y="1301373"/>
            <a:ext cx="1394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なんさい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CC14AB1-326D-7CC1-4C60-F3003F528E1E}"/>
              </a:ext>
            </a:extLst>
          </p:cNvPr>
          <p:cNvSpPr txBox="1"/>
          <p:nvPr/>
        </p:nvSpPr>
        <p:spPr>
          <a:xfrm>
            <a:off x="5234521" y="1301373"/>
            <a:ext cx="4104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い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832F661-DA08-00F8-9612-BB7D36BDD244}"/>
              </a:ext>
            </a:extLst>
          </p:cNvPr>
          <p:cNvSpPr txBox="1"/>
          <p:nvPr/>
        </p:nvSpPr>
        <p:spPr>
          <a:xfrm>
            <a:off x="6928799" y="1301373"/>
            <a:ext cx="688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しめ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3F7FBF4-AAE9-2154-B174-9AD5F20AED47}"/>
              </a:ext>
            </a:extLst>
          </p:cNvPr>
          <p:cNvSpPr txBox="1"/>
          <p:nvPr/>
        </p:nvSpPr>
        <p:spPr>
          <a:xfrm>
            <a:off x="982980" y="2374968"/>
            <a:ext cx="1394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けんこうじょう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D5D50A2-117F-A8EC-9CAB-D7F0418DD364}"/>
              </a:ext>
            </a:extLst>
          </p:cNvPr>
          <p:cNvSpPr txBox="1"/>
          <p:nvPr/>
        </p:nvSpPr>
        <p:spPr>
          <a:xfrm>
            <a:off x="5619295" y="2374968"/>
            <a:ext cx="1394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せいげん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DACE6ED-6EAC-831E-A7BA-A1900F127117}"/>
              </a:ext>
            </a:extLst>
          </p:cNvPr>
          <p:cNvSpPr txBox="1"/>
          <p:nvPr/>
        </p:nvSpPr>
        <p:spPr>
          <a:xfrm>
            <a:off x="2490266" y="2374968"/>
            <a:ext cx="1394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もんだい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605739E-8A64-C56B-DA5A-107D0435C0C0}"/>
              </a:ext>
            </a:extLst>
          </p:cNvPr>
          <p:cNvSpPr txBox="1"/>
          <p:nvPr/>
        </p:nvSpPr>
        <p:spPr>
          <a:xfrm>
            <a:off x="3821738" y="2374968"/>
            <a:ext cx="1681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にちじょうせいかつ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BC97659-6273-0ED9-F87F-CD76EBFB4AAF}"/>
              </a:ext>
            </a:extLst>
          </p:cNvPr>
          <p:cNvSpPr txBox="1"/>
          <p:nvPr/>
        </p:nvSpPr>
        <p:spPr>
          <a:xfrm>
            <a:off x="872525" y="2875200"/>
            <a:ext cx="1394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せいかつ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5066142-CD55-8A00-E217-3FCFF8D6D3BA}"/>
              </a:ext>
            </a:extLst>
          </p:cNvPr>
          <p:cNvSpPr txBox="1"/>
          <p:nvPr/>
        </p:nvSpPr>
        <p:spPr>
          <a:xfrm>
            <a:off x="2740963" y="2875200"/>
            <a:ext cx="1394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きかん</a:t>
            </a:r>
            <a:endParaRPr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0DE946A-68BE-9155-C313-54525CE3E7A8}"/>
              </a:ext>
            </a:extLst>
          </p:cNvPr>
          <p:cNvSpPr txBox="1"/>
          <p:nvPr/>
        </p:nvSpPr>
        <p:spPr>
          <a:xfrm>
            <a:off x="1058207" y="3370277"/>
            <a:ext cx="5715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ねん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8B3D737-137C-2CF8-6A63-5878698E4C4C}"/>
              </a:ext>
            </a:extLst>
          </p:cNvPr>
          <p:cNvSpPr txBox="1"/>
          <p:nvPr/>
        </p:nvSpPr>
        <p:spPr>
          <a:xfrm>
            <a:off x="1440548" y="3372117"/>
            <a:ext cx="191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れいわがんねん</a:t>
            </a:r>
            <a:endParaRPr kumimoji="1" lang="ja-JP" altLang="en-US" sz="1100" b="1" dirty="0">
              <a:solidFill>
                <a:schemeClr val="accent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1136F7A8-12FA-93D4-3DE9-873FD6EDD425}"/>
              </a:ext>
            </a:extLst>
          </p:cNvPr>
          <p:cNvSpPr/>
          <p:nvPr/>
        </p:nvSpPr>
        <p:spPr>
          <a:xfrm>
            <a:off x="688957" y="-10229"/>
            <a:ext cx="1725808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へいきんじゅみょう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99D48F7D-653A-E708-867D-B0B8431674A0}"/>
              </a:ext>
            </a:extLst>
          </p:cNvPr>
          <p:cNvSpPr/>
          <p:nvPr/>
        </p:nvSpPr>
        <p:spPr>
          <a:xfrm>
            <a:off x="2610820" y="-10229"/>
            <a:ext cx="1725808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けんこうじゅみょう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343307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9" grpId="0"/>
      <p:bldP spid="12" grpId="0"/>
      <p:bldP spid="14" grpId="0"/>
      <p:bldP spid="16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6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445032" y="39149"/>
            <a:ext cx="67558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日本の少子高齢化の現状と推計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aphicFrame>
        <p:nvGraphicFramePr>
          <p:cNvPr id="27" name="グラフ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6356744"/>
              </p:ext>
            </p:extLst>
          </p:nvPr>
        </p:nvGraphicFramePr>
        <p:xfrm>
          <a:off x="0" y="1085606"/>
          <a:ext cx="9144000" cy="5469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219456" y="816902"/>
            <a:ext cx="4279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人口に対する各年齢層の割合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6555555"/>
            <a:ext cx="8351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内閣府「高齢社会白書（概要版）」（令和</a:t>
            </a:r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年）をもとに生命保険文化センターにて作成</a:t>
            </a:r>
            <a:endParaRPr lang="en-US" altLang="ja-JP" sz="11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242045" y="1186234"/>
            <a:ext cx="462037" cy="5005217"/>
            <a:chOff x="5395784" y="1202136"/>
            <a:chExt cx="462037" cy="5005217"/>
          </a:xfrm>
        </p:grpSpPr>
        <p:sp>
          <p:nvSpPr>
            <p:cNvPr id="5" name="角丸四角形 4"/>
            <p:cNvSpPr/>
            <p:nvPr/>
          </p:nvSpPr>
          <p:spPr>
            <a:xfrm>
              <a:off x="5497821" y="1202136"/>
              <a:ext cx="360000" cy="4428000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角丸四角形 27"/>
            <p:cNvSpPr/>
            <p:nvPr/>
          </p:nvSpPr>
          <p:spPr>
            <a:xfrm rot="2656187">
              <a:off x="5395784" y="5677001"/>
              <a:ext cx="268586" cy="530352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8516112" y="913295"/>
            <a:ext cx="621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（％）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A831CD-D6A6-408F-A258-0022E907C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b="0" smtClean="0"/>
              <a:pPr/>
              <a:t>7</a:t>
            </a:fld>
            <a:endParaRPr lang="ja-JP" altLang="en-US" b="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31DB3D4-15E0-FB4F-C068-0AC3BE5D934E}"/>
              </a:ext>
            </a:extLst>
          </p:cNvPr>
          <p:cNvSpPr/>
          <p:nvPr/>
        </p:nvSpPr>
        <p:spPr>
          <a:xfrm>
            <a:off x="715388" y="-77456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にほん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3F93A42-5FB0-D2AD-A6A4-87870BDBAE40}"/>
              </a:ext>
            </a:extLst>
          </p:cNvPr>
          <p:cNvSpPr/>
          <p:nvPr/>
        </p:nvSpPr>
        <p:spPr>
          <a:xfrm>
            <a:off x="2097662" y="-77456"/>
            <a:ext cx="1627049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しょうしこうれいか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48CAE6-88D5-A84F-FAC2-22A88957C621}"/>
              </a:ext>
            </a:extLst>
          </p:cNvPr>
          <p:cNvSpPr/>
          <p:nvPr/>
        </p:nvSpPr>
        <p:spPr>
          <a:xfrm>
            <a:off x="4176577" y="-77456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げんじょう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F9793ED-E9DA-4988-FBA0-C49422C8494A}"/>
              </a:ext>
            </a:extLst>
          </p:cNvPr>
          <p:cNvSpPr/>
          <p:nvPr/>
        </p:nvSpPr>
        <p:spPr>
          <a:xfrm>
            <a:off x="5273211" y="-77456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すいけい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B89502-34F1-7628-75D3-753DFE20C4CF}"/>
              </a:ext>
            </a:extLst>
          </p:cNvPr>
          <p:cNvSpPr txBox="1"/>
          <p:nvPr/>
        </p:nvSpPr>
        <p:spPr>
          <a:xfrm>
            <a:off x="244623" y="689540"/>
            <a:ext cx="6781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じんこう</a:t>
            </a:r>
            <a:endParaRPr kumimoji="1" lang="ja-JP" altLang="en-US" sz="11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94EDAE-AC06-6874-1B87-E2964C5C8BA5}"/>
              </a:ext>
            </a:extLst>
          </p:cNvPr>
          <p:cNvSpPr txBox="1"/>
          <p:nvPr/>
        </p:nvSpPr>
        <p:spPr>
          <a:xfrm>
            <a:off x="861885" y="689540"/>
            <a:ext cx="6781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たい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40C3A31-FC49-223C-262F-70BDE015747B}"/>
              </a:ext>
            </a:extLst>
          </p:cNvPr>
          <p:cNvSpPr txBox="1"/>
          <p:nvPr/>
        </p:nvSpPr>
        <p:spPr>
          <a:xfrm>
            <a:off x="1489129" y="689540"/>
            <a:ext cx="1460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かくねんれいそう</a:t>
            </a:r>
            <a:endParaRPr kumimoji="1" lang="ja-JP" altLang="en-US" sz="11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696406B-5250-ED57-D718-B8733D1E5A83}"/>
              </a:ext>
            </a:extLst>
          </p:cNvPr>
          <p:cNvSpPr txBox="1"/>
          <p:nvPr/>
        </p:nvSpPr>
        <p:spPr>
          <a:xfrm>
            <a:off x="2583948" y="689540"/>
            <a:ext cx="9173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わりあい</a:t>
            </a:r>
            <a:endParaRPr kumimoji="1" lang="ja-JP" altLang="en-US" sz="1100" b="1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2A23584-C366-536E-D210-1DB600DDA1F5}"/>
              </a:ext>
            </a:extLst>
          </p:cNvPr>
          <p:cNvSpPr txBox="1"/>
          <p:nvPr/>
        </p:nvSpPr>
        <p:spPr>
          <a:xfrm>
            <a:off x="2056711" y="6082018"/>
            <a:ext cx="135229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ねんしょうじんこう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9011629-C4AA-4CE4-3F8C-8A6C9F2F806A}"/>
              </a:ext>
            </a:extLst>
          </p:cNvPr>
          <p:cNvSpPr txBox="1"/>
          <p:nvPr/>
        </p:nvSpPr>
        <p:spPr>
          <a:xfrm>
            <a:off x="4465292" y="6082018"/>
            <a:ext cx="123083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せいさんねんれいじんこう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4BDD952-B775-D080-7777-E9B5E0D4B3A0}"/>
              </a:ext>
            </a:extLst>
          </p:cNvPr>
          <p:cNvSpPr txBox="1"/>
          <p:nvPr/>
        </p:nvSpPr>
        <p:spPr>
          <a:xfrm>
            <a:off x="7160965" y="6082018"/>
            <a:ext cx="79722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ろうねんじんこう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353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グループ化 33"/>
          <p:cNvGrpSpPr/>
          <p:nvPr/>
        </p:nvGrpSpPr>
        <p:grpSpPr>
          <a:xfrm>
            <a:off x="248246" y="786703"/>
            <a:ext cx="8438554" cy="4307812"/>
            <a:chOff x="248246" y="786702"/>
            <a:chExt cx="8438554" cy="4398141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248246" y="786702"/>
              <a:ext cx="8438554" cy="4398141"/>
              <a:chOff x="248246" y="786702"/>
              <a:chExt cx="8438554" cy="4398141"/>
            </a:xfrm>
          </p:grpSpPr>
          <p:grpSp>
            <p:nvGrpSpPr>
              <p:cNvPr id="6" name="グループ化 5"/>
              <p:cNvGrpSpPr/>
              <p:nvPr/>
            </p:nvGrpSpPr>
            <p:grpSpPr>
              <a:xfrm>
                <a:off x="248246" y="786702"/>
                <a:ext cx="8438554" cy="4398141"/>
                <a:chOff x="248246" y="786702"/>
                <a:chExt cx="8438554" cy="4398141"/>
              </a:xfrm>
            </p:grpSpPr>
            <p:sp>
              <p:nvSpPr>
                <p:cNvPr id="4" name="雲形吹き出し 3"/>
                <p:cNvSpPr/>
                <p:nvPr/>
              </p:nvSpPr>
              <p:spPr>
                <a:xfrm>
                  <a:off x="248246" y="786702"/>
                  <a:ext cx="8438554" cy="4398141"/>
                </a:xfrm>
                <a:prstGeom prst="cloudCallout">
                  <a:avLst>
                    <a:gd name="adj1" fmla="val 27253"/>
                    <a:gd name="adj2" fmla="val 61678"/>
                  </a:avLst>
                </a:prstGeom>
                <a:noFill/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" name="角丸四角形 4"/>
                <p:cNvSpPr/>
                <p:nvPr/>
              </p:nvSpPr>
              <p:spPr>
                <a:xfrm>
                  <a:off x="700391" y="3021203"/>
                  <a:ext cx="875490" cy="792040"/>
                </a:xfrm>
                <a:prstGeom prst="round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8" name="角丸四角形 7"/>
              <p:cNvSpPr/>
              <p:nvPr/>
            </p:nvSpPr>
            <p:spPr>
              <a:xfrm>
                <a:off x="6488349" y="2985772"/>
                <a:ext cx="1235413" cy="821517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角丸四角形 32"/>
            <p:cNvSpPr/>
            <p:nvPr/>
          </p:nvSpPr>
          <p:spPr>
            <a:xfrm>
              <a:off x="5318266" y="3975759"/>
              <a:ext cx="1315998" cy="558519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6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45032" y="39149"/>
            <a:ext cx="594305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人生におけるリスク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090" y="4173508"/>
            <a:ext cx="3044359" cy="2852588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0D2D38C-AB48-4730-8442-45F746041F32}"/>
              </a:ext>
            </a:extLst>
          </p:cNvPr>
          <p:cNvSpPr/>
          <p:nvPr/>
        </p:nvSpPr>
        <p:spPr>
          <a:xfrm>
            <a:off x="248246" y="5698059"/>
            <a:ext cx="6139844" cy="5400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人生には色々なリスクがある</a:t>
            </a:r>
          </a:p>
          <a:p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よね。どんなリスクがあるか、</a:t>
            </a:r>
          </a:p>
          <a:p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見てみよう。</a:t>
            </a:r>
            <a:endParaRPr lang="en-US" altLang="ja-JP" sz="36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943" y="1411174"/>
            <a:ext cx="1909805" cy="173833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058" y="3195845"/>
            <a:ext cx="1859480" cy="1289568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7161817-3256-4D7C-9D8C-32A433E76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276" y="3051022"/>
            <a:ext cx="2405558" cy="1547776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177" y="1351901"/>
            <a:ext cx="1539734" cy="142936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956" y="2068396"/>
            <a:ext cx="1743494" cy="1625607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259" y="2872124"/>
            <a:ext cx="943793" cy="138317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A6A45BA-CBC5-49CA-84E3-0FA8C800B93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418" y="1478543"/>
            <a:ext cx="1196972" cy="172896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CACF1D3-E400-473E-B564-C6C2A9EB1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0A31DC7-467A-4E94-5207-E188A257ABA5}"/>
              </a:ext>
            </a:extLst>
          </p:cNvPr>
          <p:cNvSpPr/>
          <p:nvPr/>
        </p:nvSpPr>
        <p:spPr>
          <a:xfrm>
            <a:off x="665054" y="-77456"/>
            <a:ext cx="995966" cy="4207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1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じんせい</a:t>
            </a:r>
            <a:endParaRPr lang="en-US" altLang="ja-JP" sz="11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B597CCF-62E8-C37C-4847-84F58EA5D978}"/>
              </a:ext>
            </a:extLst>
          </p:cNvPr>
          <p:cNvSpPr/>
          <p:nvPr/>
        </p:nvSpPr>
        <p:spPr bwMode="gray">
          <a:xfrm>
            <a:off x="239857" y="5012129"/>
            <a:ext cx="11989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じんせい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31F4BD9-5B51-2BD3-71C1-85B0CBCF8159}"/>
              </a:ext>
            </a:extLst>
          </p:cNvPr>
          <p:cNvSpPr/>
          <p:nvPr/>
        </p:nvSpPr>
        <p:spPr bwMode="gray">
          <a:xfrm>
            <a:off x="1907496" y="5012129"/>
            <a:ext cx="11989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いろいろ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4B72A9D-0ED2-414E-F412-7265786FFB08}"/>
              </a:ext>
            </a:extLst>
          </p:cNvPr>
          <p:cNvSpPr/>
          <p:nvPr/>
        </p:nvSpPr>
        <p:spPr bwMode="gray">
          <a:xfrm>
            <a:off x="-26683" y="6104853"/>
            <a:ext cx="11989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11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み</a:t>
            </a:r>
            <a:endParaRPr lang="en-US" altLang="ja-JP" sz="11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</p:spTree>
    <p:extLst>
      <p:ext uri="{BB962C8B-B14F-4D97-AF65-F5344CB8AC3E}">
        <p14:creationId xmlns:p14="http://schemas.microsoft.com/office/powerpoint/2010/main" val="300728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レーム 4"/>
          <p:cNvSpPr/>
          <p:nvPr/>
        </p:nvSpPr>
        <p:spPr>
          <a:xfrm>
            <a:off x="-7828" y="0"/>
            <a:ext cx="9151827" cy="6874074"/>
          </a:xfrm>
          <a:prstGeom prst="frame">
            <a:avLst>
              <a:gd name="adj1" fmla="val 13704"/>
            </a:avLst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74133" y="419448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589537"/>
            <a:ext cx="8547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　</a:t>
            </a:r>
            <a:r>
              <a:rPr lang="en-US" altLang="ja-JP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2.</a:t>
            </a:r>
            <a:r>
              <a:rPr lang="ja-JP" altLang="en-US" sz="5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　リスクについて考えよう</a:t>
            </a:r>
            <a:endParaRPr lang="en-US" altLang="ja-JP" sz="54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Std W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BE2A4EF-6283-4C42-B836-629BA411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E502-7D6F-49F2-8D91-33EB17385912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EAB130E-0F32-5777-3764-455BFBD1B4CB}"/>
              </a:ext>
            </a:extLst>
          </p:cNvPr>
          <p:cNvSpPr/>
          <p:nvPr/>
        </p:nvSpPr>
        <p:spPr bwMode="gray">
          <a:xfrm>
            <a:off x="4603517" y="2419715"/>
            <a:ext cx="32422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000" b="1" dirty="0">
                <a:ln w="18415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かんが</a:t>
            </a:r>
          </a:p>
        </p:txBody>
      </p:sp>
    </p:spTree>
    <p:extLst>
      <p:ext uri="{BB962C8B-B14F-4D97-AF65-F5344CB8AC3E}">
        <p14:creationId xmlns:p14="http://schemas.microsoft.com/office/powerpoint/2010/main" val="25758866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3|23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3|23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3|23|11.1"/>
</p:tagLst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0">
          <a:solidFill>
            <a:schemeClr val="tx1"/>
          </a:solidFill>
        </a:ln>
        <a:effectLst/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20744</TotalTime>
  <Words>4034</Words>
  <Application>Microsoft Office PowerPoint</Application>
  <PresentationFormat>画面に合わせる (4:3)</PresentationFormat>
  <Paragraphs>1334</Paragraphs>
  <Slides>52</Slides>
  <Notes>18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52</vt:i4>
      </vt:variant>
    </vt:vector>
  </HeadingPairs>
  <TitlesOfParts>
    <vt:vector size="67" baseType="lpstr">
      <vt:lpstr>BIZ UDPゴシック</vt:lpstr>
      <vt:lpstr>HGP創英角ｺﾞｼｯｸUB</vt:lpstr>
      <vt:lpstr>Meiryo UI</vt:lpstr>
      <vt:lpstr>ＭＳ Ｐゴシック</vt:lpstr>
      <vt:lpstr>MS UI Gothic</vt:lpstr>
      <vt:lpstr>ヒラギノ角ゴ Pro W6</vt:lpstr>
      <vt:lpstr>ヒラギノ丸ゴ Pro W4</vt:lpstr>
      <vt:lpstr>メイリオ</vt:lpstr>
      <vt:lpstr>游ゴシック</vt:lpstr>
      <vt:lpstr>游ゴシック Light</vt:lpstr>
      <vt:lpstr>Arial</vt:lpstr>
      <vt:lpstr>Calibri</vt:lpstr>
      <vt:lpstr>Symbol</vt:lpstr>
      <vt:lpstr>ホワイト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高橋 みのり</dc:creator>
  <cp:lastModifiedBy>長谷 実里</cp:lastModifiedBy>
  <cp:revision>128</cp:revision>
  <cp:lastPrinted>2023-04-06T06:10:21Z</cp:lastPrinted>
  <dcterms:created xsi:type="dcterms:W3CDTF">2017-02-17T04:49:29Z</dcterms:created>
  <dcterms:modified xsi:type="dcterms:W3CDTF">2023-07-24T01:14:23Z</dcterms:modified>
</cp:coreProperties>
</file>