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1.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5"/>
  </p:notesMasterIdLst>
  <p:handoutMasterIdLst>
    <p:handoutMasterId r:id="rId36"/>
  </p:handoutMasterIdLst>
  <p:sldIdLst>
    <p:sldId id="390" r:id="rId2"/>
    <p:sldId id="377" r:id="rId3"/>
    <p:sldId id="411" r:id="rId4"/>
    <p:sldId id="454" r:id="rId5"/>
    <p:sldId id="407" r:id="rId6"/>
    <p:sldId id="380" r:id="rId7"/>
    <p:sldId id="408" r:id="rId8"/>
    <p:sldId id="295" r:id="rId9"/>
    <p:sldId id="352" r:id="rId10"/>
    <p:sldId id="316" r:id="rId11"/>
    <p:sldId id="370" r:id="rId12"/>
    <p:sldId id="422" r:id="rId13"/>
    <p:sldId id="423" r:id="rId14"/>
    <p:sldId id="424" r:id="rId15"/>
    <p:sldId id="455" r:id="rId16"/>
    <p:sldId id="420" r:id="rId17"/>
    <p:sldId id="399" r:id="rId18"/>
    <p:sldId id="384" r:id="rId19"/>
    <p:sldId id="300" r:id="rId20"/>
    <p:sldId id="428" r:id="rId21"/>
    <p:sldId id="376" r:id="rId22"/>
    <p:sldId id="385" r:id="rId23"/>
    <p:sldId id="425" r:id="rId24"/>
    <p:sldId id="426" r:id="rId25"/>
    <p:sldId id="453" r:id="rId26"/>
    <p:sldId id="414" r:id="rId27"/>
    <p:sldId id="302" r:id="rId28"/>
    <p:sldId id="391" r:id="rId29"/>
    <p:sldId id="393" r:id="rId30"/>
    <p:sldId id="387" r:id="rId31"/>
    <p:sldId id="395" r:id="rId32"/>
    <p:sldId id="389" r:id="rId33"/>
    <p:sldId id="394" r:id="rId34"/>
  </p:sldIdLst>
  <p:sldSz cx="9144000" cy="6858000" type="screen4x3"/>
  <p:notesSz cx="9939338" cy="6807200"/>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66"/>
    <a:srgbClr val="FF99FF"/>
    <a:srgbClr val="E0F1E6"/>
    <a:srgbClr val="FF6699"/>
    <a:srgbClr val="003366"/>
    <a:srgbClr val="CC3300"/>
    <a:srgbClr val="008000"/>
    <a:srgbClr val="006600"/>
    <a:srgbClr val="003399"/>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スタイル/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中間スタイル 1 - アクセント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2DE63D5-997A-4646-A377-4702673A728D}" styleName="淡色スタイル 2 - アクセント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69C7853C-536D-4A76-A0AE-DD22124D55A5}" styleName="テーマ スタイル 1 - アクセント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8799B23B-EC83-4686-B30A-512413B5E67A}" styleName="淡色スタイル 3 - アクセント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DCAF9ED-07DC-4A11-8D7F-57B35C25682E}" styleName="中間スタイル 1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E171933-4619-4E11-9A3F-F7608DF75F80}" styleName="中間スタイル 1 - アクセント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FABFCF23-3B69-468F-B69F-88F6DE6A72F2}" styleName="中間スタイル 1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E9639D4-E3E2-4D34-9284-5A2195B3D0D7}" styleName="スタイル (淡色)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878" autoAdjust="0"/>
    <p:restoredTop sz="99010" autoAdjust="0"/>
  </p:normalViewPr>
  <p:slideViewPr>
    <p:cSldViewPr snapToGrid="0" snapToObjects="1">
      <p:cViewPr varScale="1">
        <p:scale>
          <a:sx n="63" d="100"/>
          <a:sy n="63" d="100"/>
        </p:scale>
        <p:origin x="248"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645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2"/>
          <c:order val="0"/>
          <c:tx>
            <c:strRef>
              <c:f>Sheet1!$A$23</c:f>
              <c:strCache>
                <c:ptCount val="1"/>
                <c:pt idx="0">
                  <c:v>0～14歳（年少人口）</c:v>
                </c:pt>
              </c:strCache>
            </c:strRef>
          </c:tx>
          <c:spPr>
            <a:solidFill>
              <a:schemeClr val="accent5">
                <a:lumMod val="60000"/>
                <a:lumOff val="40000"/>
              </a:schemeClr>
            </a:solidFill>
            <a:ln>
              <a:noFill/>
            </a:ln>
            <a:effectLst/>
          </c:spPr>
          <c:invertIfNegative val="0"/>
          <c:dLbls>
            <c:dLbl>
              <c:idx val="14"/>
              <c:tx>
                <c:rich>
                  <a:bodyPr rot="0" spcFirstLastPara="1" vertOverflow="ellipsis" vert="horz" wrap="square" anchor="ctr" anchorCtr="1"/>
                  <a:lstStyle/>
                  <a:p>
                    <a:pPr>
                      <a:defRPr sz="1050" b="0" i="0" u="none" strike="noStrike" kern="1200" baseline="0">
                        <a:solidFill>
                          <a:schemeClr val="tx1"/>
                        </a:solidFill>
                        <a:latin typeface="Meiryo UI" panose="020B0604030504040204" pitchFamily="50" charset="-128"/>
                        <a:ea typeface="Meiryo UI" panose="020B0604030504040204" pitchFamily="50" charset="-128"/>
                        <a:cs typeface="+mn-cs"/>
                      </a:defRPr>
                    </a:pPr>
                    <a:fld id="{27099FBC-5EDE-43FC-9F05-583BF1C15D40}" type="VALUE">
                      <a:rPr lang="en-US" altLang="ja-JP" b="1">
                        <a:solidFill>
                          <a:srgbClr val="FF0000"/>
                        </a:solidFill>
                      </a:rPr>
                      <a:pPr>
                        <a:defRPr sz="1050">
                          <a:solidFill>
                            <a:schemeClr val="tx1"/>
                          </a:solidFill>
                        </a:defRPr>
                      </a:pPr>
                      <a:t>[値]</a:t>
                    </a:fld>
                    <a:endParaRPr lang="ja-JP" altLang="en-US"/>
                  </a:p>
                </c:rich>
              </c:tx>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433B-449F-9694-86EF6EB078BA}"/>
                </c:ext>
              </c:extLst>
            </c:dLbl>
            <c:dLbl>
              <c:idx val="15"/>
              <c:tx>
                <c:rich>
                  <a:bodyPr rot="0" spcFirstLastPara="1" vertOverflow="ellipsis" vert="horz" wrap="square" anchor="ctr" anchorCtr="1"/>
                  <a:lstStyle/>
                  <a:p>
                    <a:pPr>
                      <a:defRPr sz="900" b="1" i="0" u="none" strike="noStrike" kern="1200" baseline="0">
                        <a:solidFill>
                          <a:srgbClr val="FF0000"/>
                        </a:solidFill>
                        <a:latin typeface="Meiryo UI" panose="020B0604030504040204" pitchFamily="50" charset="-128"/>
                        <a:ea typeface="Meiryo UI" panose="020B0604030504040204" pitchFamily="50" charset="-128"/>
                        <a:cs typeface="+mn-cs"/>
                      </a:defRPr>
                    </a:pPr>
                    <a:fld id="{4361E0DC-F0F0-407F-AB55-82C034FDD3AD}" type="VALUE">
                      <a:rPr lang="en-US" altLang="ja-JP" b="0">
                        <a:solidFill>
                          <a:schemeClr val="tx1"/>
                        </a:solidFill>
                      </a:rPr>
                      <a:pPr>
                        <a:defRPr b="1">
                          <a:solidFill>
                            <a:srgbClr val="FF0000"/>
                          </a:solidFill>
                        </a:defRPr>
                      </a:pPr>
                      <a:t>[値]</a:t>
                    </a:fld>
                    <a:endParaRPr lang="ja-JP" altLang="en-US"/>
                  </a:p>
                </c:rich>
              </c:tx>
              <c:spPr>
                <a:noFill/>
                <a:ln>
                  <a:noFill/>
                </a:ln>
                <a:effectLst/>
              </c:spPr>
              <c:txPr>
                <a:bodyPr rot="0" spcFirstLastPara="1" vertOverflow="ellipsis" vert="horz" wrap="square" anchor="ctr" anchorCtr="1"/>
                <a:lstStyle/>
                <a:p>
                  <a:pPr>
                    <a:defRPr sz="900" b="1" i="0" u="none" strike="noStrike" kern="1200" baseline="0">
                      <a:solidFill>
                        <a:srgbClr val="FF0000"/>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6BE3-44B8-A3D0-CD58BF68E44A}"/>
                </c:ext>
              </c:extLst>
            </c:dLbl>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Sheet1!$B$20:$Y$20</c:f>
              <c:strCache>
                <c:ptCount val="24"/>
                <c:pt idx="0">
                  <c:v>1950年</c:v>
                </c:pt>
                <c:pt idx="1">
                  <c:v>1955年</c:v>
                </c:pt>
                <c:pt idx="2">
                  <c:v>1960年</c:v>
                </c:pt>
                <c:pt idx="3">
                  <c:v>1965年</c:v>
                </c:pt>
                <c:pt idx="4">
                  <c:v>1970年</c:v>
                </c:pt>
                <c:pt idx="5">
                  <c:v>1975年</c:v>
                </c:pt>
                <c:pt idx="6">
                  <c:v>1980年</c:v>
                </c:pt>
                <c:pt idx="7">
                  <c:v>1985年</c:v>
                </c:pt>
                <c:pt idx="8">
                  <c:v>1990年</c:v>
                </c:pt>
                <c:pt idx="9">
                  <c:v>1995年</c:v>
                </c:pt>
                <c:pt idx="10">
                  <c:v>2000年</c:v>
                </c:pt>
                <c:pt idx="11">
                  <c:v>2005年</c:v>
                </c:pt>
                <c:pt idx="12">
                  <c:v>2010年</c:v>
                </c:pt>
                <c:pt idx="13">
                  <c:v>2015年</c:v>
                </c:pt>
                <c:pt idx="14">
                  <c:v>2022年</c:v>
                </c:pt>
                <c:pt idx="15">
                  <c:v>2025年</c:v>
                </c:pt>
                <c:pt idx="16">
                  <c:v>2030年</c:v>
                </c:pt>
                <c:pt idx="17">
                  <c:v>2035年</c:v>
                </c:pt>
                <c:pt idx="18">
                  <c:v>2040年</c:v>
                </c:pt>
                <c:pt idx="19">
                  <c:v>2045年</c:v>
                </c:pt>
                <c:pt idx="20">
                  <c:v>2050年</c:v>
                </c:pt>
                <c:pt idx="21">
                  <c:v>2055年</c:v>
                </c:pt>
                <c:pt idx="22">
                  <c:v>2060年</c:v>
                </c:pt>
                <c:pt idx="23">
                  <c:v>2065年</c:v>
                </c:pt>
              </c:strCache>
            </c:strRef>
          </c:cat>
          <c:val>
            <c:numRef>
              <c:f>Sheet1!$B$23:$Y$23</c:f>
              <c:numCache>
                <c:formatCode>0.0_ </c:formatCode>
                <c:ptCount val="24"/>
                <c:pt idx="0">
                  <c:v>35.413694721825962</c:v>
                </c:pt>
                <c:pt idx="1">
                  <c:v>33.444370419720187</c:v>
                </c:pt>
                <c:pt idx="2">
                  <c:v>30.148462354188759</c:v>
                </c:pt>
                <c:pt idx="3">
                  <c:v>25.735887096774196</c:v>
                </c:pt>
                <c:pt idx="4">
                  <c:v>24.027897200726091</c:v>
                </c:pt>
                <c:pt idx="5">
                  <c:v>24.327464474037001</c:v>
                </c:pt>
                <c:pt idx="6">
                  <c:v>23.514830327378409</c:v>
                </c:pt>
                <c:pt idx="7">
                  <c:v>21.510618957110982</c:v>
                </c:pt>
                <c:pt idx="8">
                  <c:v>18.243024010382868</c:v>
                </c:pt>
                <c:pt idx="9">
                  <c:v>15.953121262855777</c:v>
                </c:pt>
                <c:pt idx="10">
                  <c:v>14.577742699289661</c:v>
                </c:pt>
                <c:pt idx="11">
                  <c:v>13.764927718416089</c:v>
                </c:pt>
                <c:pt idx="12">
                  <c:v>13.221059258676322</c:v>
                </c:pt>
                <c:pt idx="13">
                  <c:v>12.646239554317548</c:v>
                </c:pt>
                <c:pt idx="14">
                  <c:v>11.605570673923484</c:v>
                </c:pt>
                <c:pt idx="15">
                  <c:v>11.481965072629345</c:v>
                </c:pt>
                <c:pt idx="16">
                  <c:v>11.089657488247145</c:v>
                </c:pt>
                <c:pt idx="17">
                  <c:v>10.814094775212636</c:v>
                </c:pt>
                <c:pt idx="18">
                  <c:v>10.764514965741075</c:v>
                </c:pt>
                <c:pt idx="19">
                  <c:v>10.693478669423042</c:v>
                </c:pt>
                <c:pt idx="20">
                  <c:v>10.566074757186303</c:v>
                </c:pt>
                <c:pt idx="21">
                  <c:v>10.385878489326766</c:v>
                </c:pt>
                <c:pt idx="22">
                  <c:v>10.24232633279483</c:v>
                </c:pt>
                <c:pt idx="23">
                  <c:v>10.195277020890101</c:v>
                </c:pt>
              </c:numCache>
            </c:numRef>
          </c:val>
          <c:extLst>
            <c:ext xmlns:c16="http://schemas.microsoft.com/office/drawing/2014/chart" uri="{C3380CC4-5D6E-409C-BE32-E72D297353CC}">
              <c16:uniqueId val="{00000000-433B-449F-9694-86EF6EB078BA}"/>
            </c:ext>
          </c:extLst>
        </c:ser>
        <c:ser>
          <c:idx val="1"/>
          <c:order val="1"/>
          <c:tx>
            <c:strRef>
              <c:f>Sheet1!$A$22</c:f>
              <c:strCache>
                <c:ptCount val="1"/>
                <c:pt idx="0">
                  <c:v>15～64歳（生産年齢人口）</c:v>
                </c:pt>
              </c:strCache>
            </c:strRef>
          </c:tx>
          <c:spPr>
            <a:solidFill>
              <a:schemeClr val="accent6"/>
            </a:solidFill>
            <a:ln>
              <a:noFill/>
            </a:ln>
            <a:effectLst/>
          </c:spPr>
          <c:invertIfNegative val="0"/>
          <c:dLbls>
            <c:dLbl>
              <c:idx val="14"/>
              <c:tx>
                <c:rich>
                  <a:bodyPr rot="0" spcFirstLastPara="1" vertOverflow="ellipsis" vert="horz" wrap="square" anchor="ctr" anchorCtr="1"/>
                  <a:lstStyle/>
                  <a:p>
                    <a:pPr>
                      <a:defRPr sz="1050" b="0" i="0" u="none" strike="noStrike" kern="1200" baseline="0">
                        <a:solidFill>
                          <a:schemeClr val="tx1"/>
                        </a:solidFill>
                        <a:latin typeface="Meiryo UI" panose="020B0604030504040204" pitchFamily="50" charset="-128"/>
                        <a:ea typeface="Meiryo UI" panose="020B0604030504040204" pitchFamily="50" charset="-128"/>
                        <a:cs typeface="+mn-cs"/>
                      </a:defRPr>
                    </a:pPr>
                    <a:fld id="{83E95702-8FE1-45CD-9DAB-9A8FD9168B4C}" type="VALUE">
                      <a:rPr lang="en-US" altLang="ja-JP" b="1">
                        <a:solidFill>
                          <a:srgbClr val="FF0000"/>
                        </a:solidFill>
                      </a:rPr>
                      <a:pPr>
                        <a:defRPr sz="1050">
                          <a:solidFill>
                            <a:schemeClr val="tx1"/>
                          </a:solidFill>
                        </a:defRPr>
                      </a:pPr>
                      <a:t>[値]</a:t>
                    </a:fld>
                    <a:endParaRPr lang="ja-JP" altLang="en-US"/>
                  </a:p>
                </c:rich>
              </c:tx>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433B-449F-9694-86EF6EB078BA}"/>
                </c:ext>
              </c:extLst>
            </c:dLbl>
            <c:dLbl>
              <c:idx val="15"/>
              <c:tx>
                <c:rich>
                  <a:bodyPr rot="0" spcFirstLastPara="1" vertOverflow="ellipsis" vert="horz" wrap="square" anchor="ctr" anchorCtr="1"/>
                  <a:lstStyle/>
                  <a:p>
                    <a:pPr>
                      <a:defRPr sz="900" b="1" i="0" u="none" strike="noStrike" kern="1200" baseline="0">
                        <a:solidFill>
                          <a:srgbClr val="FF0000"/>
                        </a:solidFill>
                        <a:latin typeface="Meiryo UI" panose="020B0604030504040204" pitchFamily="50" charset="-128"/>
                        <a:ea typeface="Meiryo UI" panose="020B0604030504040204" pitchFamily="50" charset="-128"/>
                        <a:cs typeface="+mn-cs"/>
                      </a:defRPr>
                    </a:pPr>
                    <a:fld id="{7A31ED7A-93DD-49FB-9476-7CB1BCE36241}" type="VALUE">
                      <a:rPr lang="en-US" altLang="ja-JP" b="0">
                        <a:solidFill>
                          <a:schemeClr val="tx1"/>
                        </a:solidFill>
                      </a:rPr>
                      <a:pPr>
                        <a:defRPr b="1">
                          <a:solidFill>
                            <a:srgbClr val="FF0000"/>
                          </a:solidFill>
                        </a:defRPr>
                      </a:pPr>
                      <a:t>[値]</a:t>
                    </a:fld>
                    <a:endParaRPr lang="ja-JP" altLang="en-US"/>
                  </a:p>
                </c:rich>
              </c:tx>
              <c:spPr>
                <a:noFill/>
                <a:ln>
                  <a:noFill/>
                </a:ln>
                <a:effectLst/>
              </c:spPr>
              <c:txPr>
                <a:bodyPr rot="0" spcFirstLastPara="1" vertOverflow="ellipsis" vert="horz" wrap="square" anchor="ctr" anchorCtr="1"/>
                <a:lstStyle/>
                <a:p>
                  <a:pPr>
                    <a:defRPr sz="900" b="1" i="0" u="none" strike="noStrike" kern="1200" baseline="0">
                      <a:solidFill>
                        <a:srgbClr val="FF0000"/>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6BE3-44B8-A3D0-CD58BF68E44A}"/>
                </c:ext>
              </c:extLst>
            </c:dLbl>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Sheet1!$B$20:$Y$20</c:f>
              <c:strCache>
                <c:ptCount val="24"/>
                <c:pt idx="0">
                  <c:v>1950年</c:v>
                </c:pt>
                <c:pt idx="1">
                  <c:v>1955年</c:v>
                </c:pt>
                <c:pt idx="2">
                  <c:v>1960年</c:v>
                </c:pt>
                <c:pt idx="3">
                  <c:v>1965年</c:v>
                </c:pt>
                <c:pt idx="4">
                  <c:v>1970年</c:v>
                </c:pt>
                <c:pt idx="5">
                  <c:v>1975年</c:v>
                </c:pt>
                <c:pt idx="6">
                  <c:v>1980年</c:v>
                </c:pt>
                <c:pt idx="7">
                  <c:v>1985年</c:v>
                </c:pt>
                <c:pt idx="8">
                  <c:v>1990年</c:v>
                </c:pt>
                <c:pt idx="9">
                  <c:v>1995年</c:v>
                </c:pt>
                <c:pt idx="10">
                  <c:v>2000年</c:v>
                </c:pt>
                <c:pt idx="11">
                  <c:v>2005年</c:v>
                </c:pt>
                <c:pt idx="12">
                  <c:v>2010年</c:v>
                </c:pt>
                <c:pt idx="13">
                  <c:v>2015年</c:v>
                </c:pt>
                <c:pt idx="14">
                  <c:v>2022年</c:v>
                </c:pt>
                <c:pt idx="15">
                  <c:v>2025年</c:v>
                </c:pt>
                <c:pt idx="16">
                  <c:v>2030年</c:v>
                </c:pt>
                <c:pt idx="17">
                  <c:v>2035年</c:v>
                </c:pt>
                <c:pt idx="18">
                  <c:v>2040年</c:v>
                </c:pt>
                <c:pt idx="19">
                  <c:v>2045年</c:v>
                </c:pt>
                <c:pt idx="20">
                  <c:v>2050年</c:v>
                </c:pt>
                <c:pt idx="21">
                  <c:v>2055年</c:v>
                </c:pt>
                <c:pt idx="22">
                  <c:v>2060年</c:v>
                </c:pt>
                <c:pt idx="23">
                  <c:v>2065年</c:v>
                </c:pt>
              </c:strCache>
            </c:strRef>
          </c:cat>
          <c:val>
            <c:numRef>
              <c:f>Sheet1!$B$22:$Y$22</c:f>
              <c:numCache>
                <c:formatCode>0.0_ </c:formatCode>
                <c:ptCount val="24"/>
                <c:pt idx="0">
                  <c:v>59.640989063242991</c:v>
                </c:pt>
                <c:pt idx="1">
                  <c:v>61.259160559626913</c:v>
                </c:pt>
                <c:pt idx="2">
                  <c:v>64.125132555673375</c:v>
                </c:pt>
                <c:pt idx="3">
                  <c:v>67.983870967741936</c:v>
                </c:pt>
                <c:pt idx="4">
                  <c:v>68.902264259100036</c:v>
                </c:pt>
                <c:pt idx="5">
                  <c:v>67.754044150504953</c:v>
                </c:pt>
                <c:pt idx="6">
                  <c:v>67.381827506624504</c:v>
                </c:pt>
                <c:pt idx="7">
                  <c:v>68.184447566316834</c:v>
                </c:pt>
                <c:pt idx="8">
                  <c:v>69.678780012978578</c:v>
                </c:pt>
                <c:pt idx="9">
                  <c:v>69.488957984533201</c:v>
                </c:pt>
                <c:pt idx="10">
                  <c:v>68.050513022888708</c:v>
                </c:pt>
                <c:pt idx="11">
                  <c:v>66.066939032055316</c:v>
                </c:pt>
                <c:pt idx="12">
                  <c:v>63.76800188872275</c:v>
                </c:pt>
                <c:pt idx="13">
                  <c:v>60.716275368085945</c:v>
                </c:pt>
                <c:pt idx="14">
                  <c:v>59.396510324955976</c:v>
                </c:pt>
                <c:pt idx="15">
                  <c:v>58.511506446874492</c:v>
                </c:pt>
                <c:pt idx="16">
                  <c:v>57.71490933512424</c:v>
                </c:pt>
                <c:pt idx="17">
                  <c:v>56.361742752994267</c:v>
                </c:pt>
                <c:pt idx="18">
                  <c:v>53.894698882077172</c:v>
                </c:pt>
                <c:pt idx="19">
                  <c:v>52.471339973689155</c:v>
                </c:pt>
                <c:pt idx="20">
                  <c:v>51.751201805160406</c:v>
                </c:pt>
                <c:pt idx="21">
                  <c:v>51.600985221674875</c:v>
                </c:pt>
                <c:pt idx="22">
                  <c:v>51.620893914916536</c:v>
                </c:pt>
                <c:pt idx="23">
                  <c:v>51.419164396003637</c:v>
                </c:pt>
              </c:numCache>
            </c:numRef>
          </c:val>
          <c:extLst>
            <c:ext xmlns:c16="http://schemas.microsoft.com/office/drawing/2014/chart" uri="{C3380CC4-5D6E-409C-BE32-E72D297353CC}">
              <c16:uniqueId val="{00000001-433B-449F-9694-86EF6EB078BA}"/>
            </c:ext>
          </c:extLst>
        </c:ser>
        <c:ser>
          <c:idx val="0"/>
          <c:order val="2"/>
          <c:tx>
            <c:strRef>
              <c:f>Sheet1!$A$21</c:f>
              <c:strCache>
                <c:ptCount val="1"/>
                <c:pt idx="0">
                  <c:v>65歳以上（老年人口）</c:v>
                </c:pt>
              </c:strCache>
            </c:strRef>
          </c:tx>
          <c:spPr>
            <a:solidFill>
              <a:schemeClr val="accent3">
                <a:lumMod val="60000"/>
                <a:lumOff val="40000"/>
              </a:schemeClr>
            </a:solidFill>
            <a:ln>
              <a:noFill/>
            </a:ln>
            <a:effectLst/>
          </c:spPr>
          <c:invertIfNegative val="0"/>
          <c:dLbls>
            <c:dLbl>
              <c:idx val="14"/>
              <c:tx>
                <c:rich>
                  <a:bodyPr rot="0" spcFirstLastPara="1" vertOverflow="ellipsis" vert="horz" wrap="square" anchor="ctr" anchorCtr="1"/>
                  <a:lstStyle/>
                  <a:p>
                    <a:pPr>
                      <a:defRPr sz="1050" b="0" i="0" u="none" strike="noStrike" kern="1200" baseline="0">
                        <a:solidFill>
                          <a:schemeClr val="tx1"/>
                        </a:solidFill>
                        <a:latin typeface="Meiryo UI" panose="020B0604030504040204" pitchFamily="50" charset="-128"/>
                        <a:ea typeface="Meiryo UI" panose="020B0604030504040204" pitchFamily="50" charset="-128"/>
                        <a:cs typeface="+mn-cs"/>
                      </a:defRPr>
                    </a:pPr>
                    <a:fld id="{710A5960-6363-4C91-BF03-BEED3275B25E}" type="VALUE">
                      <a:rPr lang="en-US" altLang="ja-JP" b="1" smtClean="0">
                        <a:solidFill>
                          <a:srgbClr val="FF0000"/>
                        </a:solidFill>
                      </a:rPr>
                      <a:pPr>
                        <a:defRPr sz="1050">
                          <a:solidFill>
                            <a:schemeClr val="tx1"/>
                          </a:solidFill>
                        </a:defRPr>
                      </a:pPr>
                      <a:t>[値]</a:t>
                    </a:fld>
                    <a:endParaRPr lang="ja-JP" altLang="en-US"/>
                  </a:p>
                </c:rich>
              </c:tx>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433B-449F-9694-86EF6EB078BA}"/>
                </c:ext>
              </c:extLst>
            </c:dLbl>
            <c:dLbl>
              <c:idx val="15"/>
              <c:tx>
                <c:rich>
                  <a:bodyPr rot="0" spcFirstLastPara="1" vertOverflow="ellipsis" vert="horz" wrap="square" anchor="ctr" anchorCtr="1"/>
                  <a:lstStyle/>
                  <a:p>
                    <a:pPr>
                      <a:defRPr sz="1000" b="1" i="0" u="none" strike="noStrike" kern="1200" baseline="0">
                        <a:solidFill>
                          <a:srgbClr val="FF0000"/>
                        </a:solidFill>
                        <a:latin typeface="Meiryo UI" panose="020B0604030504040204" pitchFamily="50" charset="-128"/>
                        <a:ea typeface="Meiryo UI" panose="020B0604030504040204" pitchFamily="50" charset="-128"/>
                        <a:cs typeface="+mn-cs"/>
                      </a:defRPr>
                    </a:pPr>
                    <a:fld id="{48F9B35D-BB02-4A27-AA0F-3FA3868E4588}" type="VALUE">
                      <a:rPr lang="en-US" altLang="ja-JP" b="0">
                        <a:solidFill>
                          <a:schemeClr val="tx1"/>
                        </a:solidFill>
                      </a:rPr>
                      <a:pPr>
                        <a:defRPr sz="1000" b="1">
                          <a:solidFill>
                            <a:srgbClr val="FF0000"/>
                          </a:solidFill>
                        </a:defRPr>
                      </a:pPr>
                      <a:t>[値]</a:t>
                    </a:fld>
                    <a:endParaRPr lang="ja-JP" altLang="en-US"/>
                  </a:p>
                </c:rich>
              </c:tx>
              <c:spPr>
                <a:noFill/>
                <a:ln>
                  <a:noFill/>
                </a:ln>
                <a:effectLst/>
              </c:spPr>
              <c:txPr>
                <a:bodyPr rot="0" spcFirstLastPara="1" vertOverflow="ellipsis" vert="horz" wrap="square" anchor="ctr" anchorCtr="1"/>
                <a:lstStyle/>
                <a:p>
                  <a:pPr>
                    <a:defRPr sz="1000" b="1" i="0" u="none" strike="noStrike" kern="1200" baseline="0">
                      <a:solidFill>
                        <a:srgbClr val="FF0000"/>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6BE3-44B8-A3D0-CD58BF68E44A}"/>
                </c:ext>
              </c:extLst>
            </c:dLbl>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Sheet1!$B$20:$Y$20</c:f>
              <c:strCache>
                <c:ptCount val="24"/>
                <c:pt idx="0">
                  <c:v>1950年</c:v>
                </c:pt>
                <c:pt idx="1">
                  <c:v>1955年</c:v>
                </c:pt>
                <c:pt idx="2">
                  <c:v>1960年</c:v>
                </c:pt>
                <c:pt idx="3">
                  <c:v>1965年</c:v>
                </c:pt>
                <c:pt idx="4">
                  <c:v>1970年</c:v>
                </c:pt>
                <c:pt idx="5">
                  <c:v>1975年</c:v>
                </c:pt>
                <c:pt idx="6">
                  <c:v>1980年</c:v>
                </c:pt>
                <c:pt idx="7">
                  <c:v>1985年</c:v>
                </c:pt>
                <c:pt idx="8">
                  <c:v>1990年</c:v>
                </c:pt>
                <c:pt idx="9">
                  <c:v>1995年</c:v>
                </c:pt>
                <c:pt idx="10">
                  <c:v>2000年</c:v>
                </c:pt>
                <c:pt idx="11">
                  <c:v>2005年</c:v>
                </c:pt>
                <c:pt idx="12">
                  <c:v>2010年</c:v>
                </c:pt>
                <c:pt idx="13">
                  <c:v>2015年</c:v>
                </c:pt>
                <c:pt idx="14">
                  <c:v>2022年</c:v>
                </c:pt>
                <c:pt idx="15">
                  <c:v>2025年</c:v>
                </c:pt>
                <c:pt idx="16">
                  <c:v>2030年</c:v>
                </c:pt>
                <c:pt idx="17">
                  <c:v>2035年</c:v>
                </c:pt>
                <c:pt idx="18">
                  <c:v>2040年</c:v>
                </c:pt>
                <c:pt idx="19">
                  <c:v>2045年</c:v>
                </c:pt>
                <c:pt idx="20">
                  <c:v>2050年</c:v>
                </c:pt>
                <c:pt idx="21">
                  <c:v>2055年</c:v>
                </c:pt>
                <c:pt idx="22">
                  <c:v>2060年</c:v>
                </c:pt>
                <c:pt idx="23">
                  <c:v>2065年</c:v>
                </c:pt>
              </c:strCache>
            </c:strRef>
          </c:cat>
          <c:val>
            <c:numRef>
              <c:f>Sheet1!$B$21:$Y$21</c:f>
              <c:numCache>
                <c:formatCode>0.0_ </c:formatCode>
                <c:ptCount val="24"/>
                <c:pt idx="0">
                  <c:v>4.9453162149310508</c:v>
                </c:pt>
                <c:pt idx="1">
                  <c:v>5.2964690206528982</c:v>
                </c:pt>
                <c:pt idx="2">
                  <c:v>5.7264050901378578</c:v>
                </c:pt>
                <c:pt idx="3">
                  <c:v>6.280241935483871</c:v>
                </c:pt>
                <c:pt idx="4">
                  <c:v>7.0698385401738797</c:v>
                </c:pt>
                <c:pt idx="5">
                  <c:v>7.9184913754580393</c:v>
                </c:pt>
                <c:pt idx="6">
                  <c:v>9.1033421659970948</c:v>
                </c:pt>
                <c:pt idx="7">
                  <c:v>10.304933476572185</c:v>
                </c:pt>
                <c:pt idx="8">
                  <c:v>12.078195976638547</c:v>
                </c:pt>
                <c:pt idx="9">
                  <c:v>14.557920752611016</c:v>
                </c:pt>
                <c:pt idx="10">
                  <c:v>17.371744277821627</c:v>
                </c:pt>
                <c:pt idx="11">
                  <c:v>20.168133249528598</c:v>
                </c:pt>
                <c:pt idx="12">
                  <c:v>23.01093885260093</c:v>
                </c:pt>
                <c:pt idx="13">
                  <c:v>26.637485077596494</c:v>
                </c:pt>
                <c:pt idx="14">
                  <c:v>28.997919001120536</c:v>
                </c:pt>
                <c:pt idx="15">
                  <c:v>30.006528480496165</c:v>
                </c:pt>
                <c:pt idx="16">
                  <c:v>31.195433176628612</c:v>
                </c:pt>
                <c:pt idx="17">
                  <c:v>32.824162471793088</c:v>
                </c:pt>
                <c:pt idx="18">
                  <c:v>35.340786152181749</c:v>
                </c:pt>
                <c:pt idx="19">
                  <c:v>36.835181356887801</c:v>
                </c:pt>
                <c:pt idx="20">
                  <c:v>37.682723437653294</c:v>
                </c:pt>
                <c:pt idx="21">
                  <c:v>38.013136288998354</c:v>
                </c:pt>
                <c:pt idx="22">
                  <c:v>38.136779752288632</c:v>
                </c:pt>
                <c:pt idx="23">
                  <c:v>38.385558583106267</c:v>
                </c:pt>
              </c:numCache>
            </c:numRef>
          </c:val>
          <c:extLst>
            <c:ext xmlns:c16="http://schemas.microsoft.com/office/drawing/2014/chart" uri="{C3380CC4-5D6E-409C-BE32-E72D297353CC}">
              <c16:uniqueId val="{00000002-433B-449F-9694-86EF6EB078BA}"/>
            </c:ext>
          </c:extLst>
        </c:ser>
        <c:dLbls>
          <c:dLblPos val="ctr"/>
          <c:showLegendKey val="0"/>
          <c:showVal val="1"/>
          <c:showCatName val="0"/>
          <c:showSerName val="0"/>
          <c:showPercent val="0"/>
          <c:showBubbleSize val="0"/>
        </c:dLbls>
        <c:gapWidth val="20"/>
        <c:overlap val="100"/>
        <c:axId val="469843632"/>
        <c:axId val="469849208"/>
      </c:barChart>
      <c:catAx>
        <c:axId val="469843632"/>
        <c:scaling>
          <c:orientation val="minMax"/>
        </c:scaling>
        <c:delete val="0"/>
        <c:axPos val="b"/>
        <c:numFmt formatCode="General" sourceLinked="1"/>
        <c:majorTickMark val="none"/>
        <c:minorTickMark val="none"/>
        <c:tickLblPos val="nextTo"/>
        <c:spPr>
          <a:noFill/>
          <a:ln w="9525" cap="flat" cmpd="sng" algn="ctr">
            <a:solidFill>
              <a:schemeClr val="tx1">
                <a:lumMod val="25000"/>
                <a:lumOff val="75000"/>
              </a:schemeClr>
            </a:solidFill>
            <a:round/>
            <a:headEnd type="none" w="sm" len="sm"/>
            <a:tailEnd type="none" w="sm" len="sm"/>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469849208"/>
        <c:crosses val="autoZero"/>
        <c:auto val="1"/>
        <c:lblAlgn val="ctr"/>
        <c:lblOffset val="100"/>
        <c:noMultiLvlLbl val="0"/>
      </c:catAx>
      <c:valAx>
        <c:axId val="469849208"/>
        <c:scaling>
          <c:orientation val="minMax"/>
        </c:scaling>
        <c:delete val="1"/>
        <c:axPos val="l"/>
        <c:numFmt formatCode="0%" sourceLinked="1"/>
        <c:majorTickMark val="none"/>
        <c:minorTickMark val="none"/>
        <c:tickLblPos val="nextTo"/>
        <c:crossAx val="4698436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noFill/>
    <a:ln>
      <a:noFill/>
    </a:ln>
    <a:effectLst/>
  </c:spPr>
  <c:txPr>
    <a:bodyPr/>
    <a:lstStyle/>
    <a:p>
      <a:pPr>
        <a:defRPr>
          <a:solidFill>
            <a:sysClr val="windowText" lastClr="000000"/>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306281268615605"/>
          <c:y val="0.13468772947365509"/>
          <c:w val="0.77765176842136841"/>
          <c:h val="0.66873081974366155"/>
        </c:manualLayout>
      </c:layout>
      <c:barChart>
        <c:barDir val="col"/>
        <c:grouping val="stacked"/>
        <c:varyColors val="0"/>
        <c:ser>
          <c:idx val="0"/>
          <c:order val="0"/>
          <c:tx>
            <c:strRef>
              <c:f>Sheet1!$B$1</c:f>
              <c:strCache>
                <c:ptCount val="1"/>
                <c:pt idx="0">
                  <c:v>年金</c:v>
                </c:pt>
              </c:strCache>
            </c:strRef>
          </c:tx>
          <c:spPr>
            <a:solidFill>
              <a:schemeClr val="accent1"/>
            </a:solidFill>
            <a:ln w="12700">
              <a:solidFill>
                <a:schemeClr val="bg1"/>
              </a:solidFill>
            </a:ln>
            <a:effectLst>
              <a:outerShdw blurRad="50800" dist="50800" dir="5400000" algn="ctr" rotWithShape="0">
                <a:schemeClr val="bg1">
                  <a:lumMod val="75000"/>
                </a:schemeClr>
              </a:outerShdw>
            </a:effectLst>
          </c:spPr>
          <c:invertIfNegative val="0"/>
          <c:cat>
            <c:strRef>
              <c:f>Sheet1!$A$2:$A$9</c:f>
              <c:strCache>
                <c:ptCount val="8"/>
                <c:pt idx="0">
                  <c:v>1970年度</c:v>
                </c:pt>
                <c:pt idx="1">
                  <c:v>1980年度</c:v>
                </c:pt>
                <c:pt idx="2">
                  <c:v>1990年度</c:v>
                </c:pt>
                <c:pt idx="3">
                  <c:v>2000年度</c:v>
                </c:pt>
                <c:pt idx="4">
                  <c:v>2010年度</c:v>
                </c:pt>
                <c:pt idx="5">
                  <c:v>2021年度</c:v>
                </c:pt>
                <c:pt idx="6">
                  <c:v>2025年度</c:v>
                </c:pt>
                <c:pt idx="7">
                  <c:v>2040年度</c:v>
                </c:pt>
              </c:strCache>
            </c:strRef>
          </c:cat>
          <c:val>
            <c:numRef>
              <c:f>Sheet1!$B$2:$B$9</c:f>
              <c:numCache>
                <c:formatCode>#,##0.0000</c:formatCode>
                <c:ptCount val="8"/>
                <c:pt idx="0">
                  <c:v>0.85619999999999996</c:v>
                </c:pt>
                <c:pt idx="1">
                  <c:v>10.333</c:v>
                </c:pt>
                <c:pt idx="2">
                  <c:v>23.777200000000001</c:v>
                </c:pt>
                <c:pt idx="3">
                  <c:v>40.536700000000003</c:v>
                </c:pt>
                <c:pt idx="4">
                  <c:v>52.2286</c:v>
                </c:pt>
                <c:pt idx="5">
                  <c:v>55.815100000000001</c:v>
                </c:pt>
                <c:pt idx="6" formatCode="General">
                  <c:v>59.9</c:v>
                </c:pt>
                <c:pt idx="7" formatCode="General">
                  <c:v>73.2</c:v>
                </c:pt>
              </c:numCache>
            </c:numRef>
          </c:val>
          <c:extLst>
            <c:ext xmlns:c16="http://schemas.microsoft.com/office/drawing/2014/chart" uri="{C3380CC4-5D6E-409C-BE32-E72D297353CC}">
              <c16:uniqueId val="{00000000-342F-4369-A5D0-642A2DA05135}"/>
            </c:ext>
          </c:extLst>
        </c:ser>
        <c:ser>
          <c:idx val="1"/>
          <c:order val="1"/>
          <c:tx>
            <c:strRef>
              <c:f>Sheet1!$C$1</c:f>
              <c:strCache>
                <c:ptCount val="1"/>
                <c:pt idx="0">
                  <c:v>医療</c:v>
                </c:pt>
              </c:strCache>
            </c:strRef>
          </c:tx>
          <c:spPr>
            <a:solidFill>
              <a:schemeClr val="accent2"/>
            </a:solidFill>
            <a:ln w="12700">
              <a:solidFill>
                <a:schemeClr val="bg1"/>
              </a:solidFill>
            </a:ln>
            <a:effectLst>
              <a:outerShdw blurRad="50800" dist="50800" dir="5400000" algn="ctr" rotWithShape="0">
                <a:schemeClr val="bg1">
                  <a:lumMod val="85000"/>
                </a:schemeClr>
              </a:outerShdw>
            </a:effectLst>
          </c:spPr>
          <c:invertIfNegative val="0"/>
          <c:cat>
            <c:strRef>
              <c:f>Sheet1!$A$2:$A$9</c:f>
              <c:strCache>
                <c:ptCount val="8"/>
                <c:pt idx="0">
                  <c:v>1970年度</c:v>
                </c:pt>
                <c:pt idx="1">
                  <c:v>1980年度</c:v>
                </c:pt>
                <c:pt idx="2">
                  <c:v>1990年度</c:v>
                </c:pt>
                <c:pt idx="3">
                  <c:v>2000年度</c:v>
                </c:pt>
                <c:pt idx="4">
                  <c:v>2010年度</c:v>
                </c:pt>
                <c:pt idx="5">
                  <c:v>2021年度</c:v>
                </c:pt>
                <c:pt idx="6">
                  <c:v>2025年度</c:v>
                </c:pt>
                <c:pt idx="7">
                  <c:v>2040年度</c:v>
                </c:pt>
              </c:strCache>
            </c:strRef>
          </c:cat>
          <c:val>
            <c:numRef>
              <c:f>Sheet1!$C$2:$C$9</c:f>
              <c:numCache>
                <c:formatCode>#,##0.0000</c:formatCode>
                <c:ptCount val="8"/>
                <c:pt idx="0">
                  <c:v>2.0758000000000001</c:v>
                </c:pt>
                <c:pt idx="1">
                  <c:v>10.7598</c:v>
                </c:pt>
                <c:pt idx="2">
                  <c:v>18.625399999999999</c:v>
                </c:pt>
                <c:pt idx="3">
                  <c:v>26.606200000000001</c:v>
                </c:pt>
                <c:pt idx="4">
                  <c:v>33.645299999999999</c:v>
                </c:pt>
                <c:pt idx="5">
                  <c:v>47.420499999999997</c:v>
                </c:pt>
                <c:pt idx="6" formatCode="General">
                  <c:v>48.3</c:v>
                </c:pt>
                <c:pt idx="7" formatCode="General">
                  <c:v>68.3</c:v>
                </c:pt>
              </c:numCache>
            </c:numRef>
          </c:val>
          <c:extLst>
            <c:ext xmlns:c16="http://schemas.microsoft.com/office/drawing/2014/chart" uri="{C3380CC4-5D6E-409C-BE32-E72D297353CC}">
              <c16:uniqueId val="{00000001-342F-4369-A5D0-642A2DA05135}"/>
            </c:ext>
          </c:extLst>
        </c:ser>
        <c:ser>
          <c:idx val="2"/>
          <c:order val="2"/>
          <c:tx>
            <c:strRef>
              <c:f>Sheet1!$D$1</c:f>
              <c:strCache>
                <c:ptCount val="1"/>
                <c:pt idx="0">
                  <c:v>介護</c:v>
                </c:pt>
              </c:strCache>
            </c:strRef>
          </c:tx>
          <c:spPr>
            <a:solidFill>
              <a:schemeClr val="accent3"/>
            </a:solidFill>
            <a:ln w="12700">
              <a:solidFill>
                <a:schemeClr val="bg1"/>
              </a:solidFill>
            </a:ln>
            <a:effectLst>
              <a:outerShdw blurRad="50800" dist="50800" dir="5400000" algn="ctr" rotWithShape="0">
                <a:schemeClr val="bg1">
                  <a:lumMod val="85000"/>
                </a:schemeClr>
              </a:outerShdw>
            </a:effectLst>
          </c:spPr>
          <c:invertIfNegative val="0"/>
          <c:cat>
            <c:strRef>
              <c:f>Sheet1!$A$2:$A$9</c:f>
              <c:strCache>
                <c:ptCount val="8"/>
                <c:pt idx="0">
                  <c:v>1970年度</c:v>
                </c:pt>
                <c:pt idx="1">
                  <c:v>1980年度</c:v>
                </c:pt>
                <c:pt idx="2">
                  <c:v>1990年度</c:v>
                </c:pt>
                <c:pt idx="3">
                  <c:v>2000年度</c:v>
                </c:pt>
                <c:pt idx="4">
                  <c:v>2010年度</c:v>
                </c:pt>
                <c:pt idx="5">
                  <c:v>2021年度</c:v>
                </c:pt>
                <c:pt idx="6">
                  <c:v>2025年度</c:v>
                </c:pt>
                <c:pt idx="7">
                  <c:v>2040年度</c:v>
                </c:pt>
              </c:strCache>
            </c:strRef>
          </c:cat>
          <c:val>
            <c:numRef>
              <c:f>Sheet1!$D$2:$D$9</c:f>
              <c:numCache>
                <c:formatCode>#,##0.0000</c:formatCode>
                <c:ptCount val="8"/>
                <c:pt idx="0">
                  <c:v>0</c:v>
                </c:pt>
                <c:pt idx="1">
                  <c:v>0</c:v>
                </c:pt>
                <c:pt idx="2">
                  <c:v>0</c:v>
                </c:pt>
                <c:pt idx="3">
                  <c:v>3.2806000000000002</c:v>
                </c:pt>
                <c:pt idx="4">
                  <c:v>7.5082000000000004</c:v>
                </c:pt>
                <c:pt idx="5">
                  <c:v>11.2117</c:v>
                </c:pt>
                <c:pt idx="6" formatCode="General">
                  <c:v>14.6</c:v>
                </c:pt>
                <c:pt idx="7" formatCode="General">
                  <c:v>24.6</c:v>
                </c:pt>
              </c:numCache>
            </c:numRef>
          </c:val>
          <c:extLst>
            <c:ext xmlns:c16="http://schemas.microsoft.com/office/drawing/2014/chart" uri="{C3380CC4-5D6E-409C-BE32-E72D297353CC}">
              <c16:uniqueId val="{00000002-342F-4369-A5D0-642A2DA05135}"/>
            </c:ext>
          </c:extLst>
        </c:ser>
        <c:ser>
          <c:idx val="3"/>
          <c:order val="3"/>
          <c:tx>
            <c:strRef>
              <c:f>Sheet1!$E$1</c:f>
              <c:strCache>
                <c:ptCount val="1"/>
                <c:pt idx="0">
                  <c:v>その他</c:v>
                </c:pt>
              </c:strCache>
            </c:strRef>
          </c:tx>
          <c:spPr>
            <a:solidFill>
              <a:schemeClr val="accent4"/>
            </a:solidFill>
            <a:ln w="12700">
              <a:solidFill>
                <a:schemeClr val="bg1"/>
              </a:solidFill>
            </a:ln>
            <a:effectLst>
              <a:outerShdw blurRad="50800" dist="50800" dir="5400000" algn="ctr" rotWithShape="0">
                <a:schemeClr val="bg1">
                  <a:lumMod val="85000"/>
                </a:schemeClr>
              </a:outerShdw>
            </a:effectLst>
          </c:spPr>
          <c:invertIfNegative val="0"/>
          <c:cat>
            <c:strRef>
              <c:f>Sheet1!$A$2:$A$9</c:f>
              <c:strCache>
                <c:ptCount val="8"/>
                <c:pt idx="0">
                  <c:v>1970年度</c:v>
                </c:pt>
                <c:pt idx="1">
                  <c:v>1980年度</c:v>
                </c:pt>
                <c:pt idx="2">
                  <c:v>1990年度</c:v>
                </c:pt>
                <c:pt idx="3">
                  <c:v>2000年度</c:v>
                </c:pt>
                <c:pt idx="4">
                  <c:v>2010年度</c:v>
                </c:pt>
                <c:pt idx="5">
                  <c:v>2021年度</c:v>
                </c:pt>
                <c:pt idx="6">
                  <c:v>2025年度</c:v>
                </c:pt>
                <c:pt idx="7">
                  <c:v>2040年度</c:v>
                </c:pt>
              </c:strCache>
            </c:strRef>
          </c:cat>
          <c:val>
            <c:numRef>
              <c:f>Sheet1!$E$2:$E$9</c:f>
              <c:numCache>
                <c:formatCode>#,##0.0000</c:formatCode>
                <c:ptCount val="8"/>
                <c:pt idx="0">
                  <c:v>0.59199999999999997</c:v>
                </c:pt>
                <c:pt idx="1">
                  <c:v>3.8361999999999998</c:v>
                </c:pt>
                <c:pt idx="2">
                  <c:v>5.0212000000000003</c:v>
                </c:pt>
                <c:pt idx="3">
                  <c:v>7.984</c:v>
                </c:pt>
                <c:pt idx="4">
                  <c:v>11.9839</c:v>
                </c:pt>
                <c:pt idx="5">
                  <c:v>24.295899999999996</c:v>
                </c:pt>
                <c:pt idx="6" formatCode="General">
                  <c:v>17.7</c:v>
                </c:pt>
                <c:pt idx="7" formatCode="General">
                  <c:v>22.5</c:v>
                </c:pt>
              </c:numCache>
            </c:numRef>
          </c:val>
          <c:extLst>
            <c:ext xmlns:c16="http://schemas.microsoft.com/office/drawing/2014/chart" uri="{C3380CC4-5D6E-409C-BE32-E72D297353CC}">
              <c16:uniqueId val="{00000003-342F-4369-A5D0-642A2DA05135}"/>
            </c:ext>
          </c:extLst>
        </c:ser>
        <c:dLbls>
          <c:showLegendKey val="0"/>
          <c:showVal val="0"/>
          <c:showCatName val="0"/>
          <c:showSerName val="0"/>
          <c:showPercent val="0"/>
          <c:showBubbleSize val="0"/>
        </c:dLbls>
        <c:gapWidth val="150"/>
        <c:overlap val="100"/>
        <c:axId val="1000337503"/>
        <c:axId val="936591583"/>
      </c:barChart>
      <c:catAx>
        <c:axId val="10003375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936591583"/>
        <c:crosses val="autoZero"/>
        <c:auto val="1"/>
        <c:lblAlgn val="ctr"/>
        <c:lblOffset val="100"/>
        <c:noMultiLvlLbl val="0"/>
      </c:catAx>
      <c:valAx>
        <c:axId val="936591583"/>
        <c:scaling>
          <c:orientation val="minMax"/>
          <c:max val="2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1000337503"/>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b="0">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0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headEnd type="none" w="sm" len="sm"/>
        <a:tailEnd type="none" w="sm" len="sm"/>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alpha val="70000"/>
        </a:schemeClr>
      </a:solidFill>
    </cs:spPr>
  </cs:dataPoint>
  <cs:dataPoint3D>
    <cs:lnRef idx="0"/>
    <cs:fillRef idx="0">
      <cs:styleClr val="auto"/>
    </cs:fillRef>
    <cs:effectRef idx="0"/>
    <cs:fontRef idx="minor">
      <a:schemeClr val="tx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a:gsLst>
          <a:gs pos="0">
            <a:schemeClr val="phClr"/>
          </a:gs>
          <a:gs pos="46000">
            <a:schemeClr val="phClr"/>
          </a:gs>
          <a:gs pos="100000">
            <a:schemeClr val="phClr">
              <a:lumMod val="20000"/>
              <a:lumOff val="80000"/>
              <a:alpha val="0"/>
            </a:schemeClr>
          </a:gs>
        </a:gsLst>
        <a:path path="circle">
          <a:fillToRect l="50000" t="-80000" r="50000" b="180000"/>
        </a:path>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0">
              <a:schemeClr val="tx1">
                <a:lumMod val="5000"/>
                <a:lumOff val="95000"/>
              </a:schemeClr>
            </a:gs>
            <a:gs pos="100000">
              <a:schemeClr val="tx1">
                <a:lumMod val="15000"/>
                <a:lumOff val="85000"/>
              </a:schemeClr>
            </a:gs>
          </a:gsLst>
          <a:lin ang="5400000" scaled="0"/>
        </a:gradFill>
        <a:round/>
      </a:ln>
    </cs:spPr>
  </cs:gridlineMajor>
  <cs:gridlineMinor>
    <cs:lnRef idx="0"/>
    <cs:fillRef idx="0"/>
    <cs:effectRef idx="0"/>
    <cs:fontRef idx="minor">
      <a:schemeClr val="dk1"/>
    </cs:fontRef>
    <cs:spPr>
      <a:ln w="9525" cap="flat" cmpd="sng" algn="ctr">
        <a:gradFill>
          <a:gsLst>
            <a:gs pos="0">
              <a:schemeClr val="tx1">
                <a:lumMod val="5000"/>
                <a:lumOff val="95000"/>
              </a:schemeClr>
            </a:gs>
            <a:gs pos="100000">
              <a:schemeClr val="tx1">
                <a:lumMod val="15000"/>
                <a:lumOff val="85000"/>
              </a:schemeClr>
            </a:gs>
          </a:gsLst>
          <a:lin ang="5400000" scaled="0"/>
        </a:gra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8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1"/>
            <a:ext cx="4306737" cy="3413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5630286" y="1"/>
            <a:ext cx="4306737" cy="341393"/>
          </a:xfrm>
          <a:prstGeom prst="rect">
            <a:avLst/>
          </a:prstGeom>
        </p:spPr>
        <p:txBody>
          <a:bodyPr vert="horz" lIns="91440" tIns="45720" rIns="91440" bIns="45720" rtlCol="0"/>
          <a:lstStyle>
            <a:lvl1pPr algn="r">
              <a:defRPr sz="1200"/>
            </a:lvl1pPr>
          </a:lstStyle>
          <a:p>
            <a:fld id="{1BD8168F-684C-4FCD-9DDC-0EAA508F1B37}" type="datetimeFigureOut">
              <a:rPr kumimoji="1" lang="ja-JP" altLang="en-US" smtClean="0"/>
              <a:t>2024/2/29</a:t>
            </a:fld>
            <a:endParaRPr kumimoji="1" lang="ja-JP" altLang="en-US"/>
          </a:p>
        </p:txBody>
      </p:sp>
      <p:sp>
        <p:nvSpPr>
          <p:cNvPr id="4" name="フッター プレースホルダー 3"/>
          <p:cNvSpPr>
            <a:spLocks noGrp="1"/>
          </p:cNvSpPr>
          <p:nvPr>
            <p:ph type="ftr" sz="quarter" idx="2"/>
          </p:nvPr>
        </p:nvSpPr>
        <p:spPr>
          <a:xfrm>
            <a:off x="2" y="6465808"/>
            <a:ext cx="4306737" cy="341393"/>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5630286" y="6465808"/>
            <a:ext cx="4306737" cy="341393"/>
          </a:xfrm>
          <a:prstGeom prst="rect">
            <a:avLst/>
          </a:prstGeom>
        </p:spPr>
        <p:txBody>
          <a:bodyPr vert="horz" lIns="91440" tIns="45720" rIns="91440" bIns="45720" rtlCol="0" anchor="b"/>
          <a:lstStyle>
            <a:lvl1pPr algn="r">
              <a:defRPr sz="1200"/>
            </a:lvl1pPr>
          </a:lstStyle>
          <a:p>
            <a:fld id="{1E470C47-62C2-43FA-8AAA-1E8692CF3A0C}" type="slidenum">
              <a:rPr kumimoji="1" lang="ja-JP" altLang="en-US" smtClean="0"/>
              <a:t>‹#›</a:t>
            </a:fld>
            <a:endParaRPr kumimoji="1" lang="ja-JP" altLang="en-US"/>
          </a:p>
        </p:txBody>
      </p:sp>
    </p:spTree>
    <p:extLst>
      <p:ext uri="{BB962C8B-B14F-4D97-AF65-F5344CB8AC3E}">
        <p14:creationId xmlns:p14="http://schemas.microsoft.com/office/powerpoint/2010/main" val="297706635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4" y="0"/>
            <a:ext cx="4307047" cy="340360"/>
          </a:xfrm>
          <a:prstGeom prst="rect">
            <a:avLst/>
          </a:prstGeom>
        </p:spPr>
        <p:txBody>
          <a:bodyPr vert="horz" lIns="92236" tIns="46118" rIns="92236" bIns="46118" rtlCol="0"/>
          <a:lstStyle>
            <a:lvl1pPr algn="l">
              <a:defRPr sz="1200"/>
            </a:lvl1pPr>
          </a:lstStyle>
          <a:p>
            <a:endParaRPr kumimoji="1" lang="ja-JP" altLang="en-US"/>
          </a:p>
        </p:txBody>
      </p:sp>
      <p:sp>
        <p:nvSpPr>
          <p:cNvPr id="3" name="日付プレースホルダー 2"/>
          <p:cNvSpPr>
            <a:spLocks noGrp="1"/>
          </p:cNvSpPr>
          <p:nvPr>
            <p:ph type="dt" idx="1"/>
          </p:nvPr>
        </p:nvSpPr>
        <p:spPr>
          <a:xfrm>
            <a:off x="5629994" y="0"/>
            <a:ext cx="4307047" cy="340360"/>
          </a:xfrm>
          <a:prstGeom prst="rect">
            <a:avLst/>
          </a:prstGeom>
        </p:spPr>
        <p:txBody>
          <a:bodyPr vert="horz" lIns="92236" tIns="46118" rIns="92236" bIns="46118" rtlCol="0"/>
          <a:lstStyle>
            <a:lvl1pPr algn="r">
              <a:defRPr sz="1200"/>
            </a:lvl1pPr>
          </a:lstStyle>
          <a:p>
            <a:fld id="{148FE93B-7EF7-D949-AB83-86D30216FA05}" type="datetimeFigureOut">
              <a:rPr kumimoji="1" lang="ja-JP" altLang="en-US" smtClean="0"/>
              <a:t>2024/2/29</a:t>
            </a:fld>
            <a:endParaRPr kumimoji="1" lang="ja-JP" altLang="en-US"/>
          </a:p>
        </p:txBody>
      </p:sp>
      <p:sp>
        <p:nvSpPr>
          <p:cNvPr id="4" name="スライド イメージ プレースホルダー 3"/>
          <p:cNvSpPr>
            <a:spLocks noGrp="1" noRot="1" noChangeAspect="1"/>
          </p:cNvSpPr>
          <p:nvPr>
            <p:ph type="sldImg" idx="2"/>
          </p:nvPr>
        </p:nvSpPr>
        <p:spPr>
          <a:xfrm>
            <a:off x="3267075" y="509588"/>
            <a:ext cx="3405188" cy="2554287"/>
          </a:xfrm>
          <a:prstGeom prst="rect">
            <a:avLst/>
          </a:prstGeom>
          <a:noFill/>
          <a:ln w="12700">
            <a:solidFill>
              <a:prstClr val="black"/>
            </a:solidFill>
          </a:ln>
        </p:spPr>
        <p:txBody>
          <a:bodyPr vert="horz" lIns="92236" tIns="46118" rIns="92236" bIns="46118" rtlCol="0" anchor="ctr"/>
          <a:lstStyle/>
          <a:p>
            <a:endParaRPr lang="ja-JP" altLang="en-US"/>
          </a:p>
        </p:txBody>
      </p:sp>
      <p:sp>
        <p:nvSpPr>
          <p:cNvPr id="5" name="ノート プレースホルダー 4"/>
          <p:cNvSpPr>
            <a:spLocks noGrp="1"/>
          </p:cNvSpPr>
          <p:nvPr>
            <p:ph type="body" sz="quarter" idx="3"/>
          </p:nvPr>
        </p:nvSpPr>
        <p:spPr>
          <a:xfrm>
            <a:off x="993935" y="3233421"/>
            <a:ext cx="7951470" cy="3063240"/>
          </a:xfrm>
          <a:prstGeom prst="rect">
            <a:avLst/>
          </a:prstGeom>
        </p:spPr>
        <p:txBody>
          <a:bodyPr vert="horz" lIns="92236" tIns="46118" rIns="92236" bIns="46118"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4" y="6465660"/>
            <a:ext cx="4307047" cy="340360"/>
          </a:xfrm>
          <a:prstGeom prst="rect">
            <a:avLst/>
          </a:prstGeom>
        </p:spPr>
        <p:txBody>
          <a:bodyPr vert="horz" lIns="92236" tIns="46118" rIns="92236" bIns="46118"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629994" y="6465660"/>
            <a:ext cx="4307047" cy="340360"/>
          </a:xfrm>
          <a:prstGeom prst="rect">
            <a:avLst/>
          </a:prstGeom>
        </p:spPr>
        <p:txBody>
          <a:bodyPr vert="horz" lIns="92236" tIns="46118" rIns="92236" bIns="46118" rtlCol="0" anchor="b"/>
          <a:lstStyle>
            <a:lvl1pPr algn="r">
              <a:defRPr sz="1200"/>
            </a:lvl1pPr>
          </a:lstStyle>
          <a:p>
            <a:fld id="{5BCF20F6-02F4-5F40-A8D1-3F65F449E5E0}" type="slidenum">
              <a:rPr kumimoji="1" lang="ja-JP" altLang="en-US" smtClean="0"/>
              <a:t>‹#›</a:t>
            </a:fld>
            <a:endParaRPr kumimoji="1" lang="ja-JP" altLang="en-US"/>
          </a:p>
        </p:txBody>
      </p:sp>
    </p:spTree>
    <p:extLst>
      <p:ext uri="{BB962C8B-B14F-4D97-AF65-F5344CB8AC3E}">
        <p14:creationId xmlns:p14="http://schemas.microsoft.com/office/powerpoint/2010/main" val="184662165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kumimoji="1" sz="1200" kern="1200">
        <a:solidFill>
          <a:schemeClr val="tx1"/>
        </a:solidFill>
        <a:latin typeface="+mn-lt"/>
        <a:ea typeface="+mn-ea"/>
        <a:cs typeface="+mn-cs"/>
      </a:defRPr>
    </a:lvl1pPr>
    <a:lvl2pPr marL="457200" algn="l" defTabSz="457200" rtl="0" eaLnBrk="1" latinLnBrk="0" hangingPunct="1">
      <a:defRPr kumimoji="1" sz="1200" kern="1200">
        <a:solidFill>
          <a:schemeClr val="tx1"/>
        </a:solidFill>
        <a:latin typeface="+mn-lt"/>
        <a:ea typeface="+mn-ea"/>
        <a:cs typeface="+mn-cs"/>
      </a:defRPr>
    </a:lvl2pPr>
    <a:lvl3pPr marL="914400" algn="l" defTabSz="457200" rtl="0" eaLnBrk="1" latinLnBrk="0" hangingPunct="1">
      <a:defRPr kumimoji="1" sz="1200" kern="1200">
        <a:solidFill>
          <a:schemeClr val="tx1"/>
        </a:solidFill>
        <a:latin typeface="+mn-lt"/>
        <a:ea typeface="+mn-ea"/>
        <a:cs typeface="+mn-cs"/>
      </a:defRPr>
    </a:lvl3pPr>
    <a:lvl4pPr marL="1371600" algn="l" defTabSz="457200" rtl="0" eaLnBrk="1" latinLnBrk="0" hangingPunct="1">
      <a:defRPr kumimoji="1" sz="1200" kern="1200">
        <a:solidFill>
          <a:schemeClr val="tx1"/>
        </a:solidFill>
        <a:latin typeface="+mn-lt"/>
        <a:ea typeface="+mn-ea"/>
        <a:cs typeface="+mn-cs"/>
      </a:defRPr>
    </a:lvl4pPr>
    <a:lvl5pPr marL="1828800" algn="l" defTabSz="457200" rtl="0" eaLnBrk="1" latinLnBrk="0" hangingPunct="1">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5" name="スライド番号プレースホルダー 4"/>
          <p:cNvSpPr>
            <a:spLocks noGrp="1"/>
          </p:cNvSpPr>
          <p:nvPr>
            <p:ph type="sldNum" sz="quarter" idx="10"/>
          </p:nvPr>
        </p:nvSpPr>
        <p:spPr/>
        <p:txBody>
          <a:bodyPr/>
          <a:lstStyle/>
          <a:p>
            <a:fld id="{5BCF20F6-02F4-5F40-A8D1-3F65F449E5E0}" type="slidenum">
              <a:rPr kumimoji="1" lang="ja-JP" altLang="en-US" smtClean="0"/>
              <a:t>1</a:t>
            </a:fld>
            <a:endParaRPr kumimoji="1" lang="ja-JP" altLang="en-US"/>
          </a:p>
        </p:txBody>
      </p:sp>
    </p:spTree>
    <p:extLst>
      <p:ext uri="{BB962C8B-B14F-4D97-AF65-F5344CB8AC3E}">
        <p14:creationId xmlns:p14="http://schemas.microsoft.com/office/powerpoint/2010/main" val="25817914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01B752-289A-A48D-9D3C-7CD80F8B63AD}"/>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37746581-C710-33FB-D878-10084BFA52E1}"/>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749CF25D-FE44-4C2E-9FBA-70113C869370}"/>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F8692E62-AC61-139A-0E6E-2E722DC7EAD1}"/>
              </a:ext>
            </a:extLst>
          </p:cNvPr>
          <p:cNvSpPr>
            <a:spLocks noGrp="1"/>
          </p:cNvSpPr>
          <p:nvPr>
            <p:ph type="sldNum" sz="quarter" idx="10"/>
          </p:nvPr>
        </p:nvSpPr>
        <p:spPr/>
        <p:txBody>
          <a:bodyPr/>
          <a:lstStyle/>
          <a:p>
            <a:fld id="{5BCF20F6-02F4-5F40-A8D1-3F65F449E5E0}" type="slidenum">
              <a:rPr kumimoji="1" lang="ja-JP" altLang="en-US" smtClean="0"/>
              <a:t>15</a:t>
            </a:fld>
            <a:endParaRPr kumimoji="1" lang="ja-JP" altLang="en-US"/>
          </a:p>
        </p:txBody>
      </p:sp>
    </p:spTree>
    <p:extLst>
      <p:ext uri="{BB962C8B-B14F-4D97-AF65-F5344CB8AC3E}">
        <p14:creationId xmlns:p14="http://schemas.microsoft.com/office/powerpoint/2010/main" val="7036972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5" name="スライド番号プレースホルダー 4"/>
          <p:cNvSpPr>
            <a:spLocks noGrp="1"/>
          </p:cNvSpPr>
          <p:nvPr>
            <p:ph type="sldNum" sz="quarter" idx="10"/>
          </p:nvPr>
        </p:nvSpPr>
        <p:spPr/>
        <p:txBody>
          <a:bodyPr/>
          <a:lstStyle/>
          <a:p>
            <a:fld id="{5BCF20F6-02F4-5F40-A8D1-3F65F449E5E0}" type="slidenum">
              <a:rPr kumimoji="1" lang="ja-JP" altLang="en-US" smtClean="0"/>
              <a:t>19</a:t>
            </a:fld>
            <a:endParaRPr kumimoji="1" lang="ja-JP" altLang="en-US"/>
          </a:p>
        </p:txBody>
      </p:sp>
    </p:spTree>
    <p:extLst>
      <p:ext uri="{BB962C8B-B14F-4D97-AF65-F5344CB8AC3E}">
        <p14:creationId xmlns:p14="http://schemas.microsoft.com/office/powerpoint/2010/main" val="23397091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5" name="スライド番号プレースホルダー 4"/>
          <p:cNvSpPr>
            <a:spLocks noGrp="1"/>
          </p:cNvSpPr>
          <p:nvPr>
            <p:ph type="sldNum" sz="quarter" idx="10"/>
          </p:nvPr>
        </p:nvSpPr>
        <p:spPr/>
        <p:txBody>
          <a:bodyPr/>
          <a:lstStyle/>
          <a:p>
            <a:fld id="{5BCF20F6-02F4-5F40-A8D1-3F65F449E5E0}" type="slidenum">
              <a:rPr kumimoji="1" lang="ja-JP" altLang="en-US" smtClean="0"/>
              <a:t>20</a:t>
            </a:fld>
            <a:endParaRPr kumimoji="1" lang="ja-JP" altLang="en-US"/>
          </a:p>
        </p:txBody>
      </p:sp>
    </p:spTree>
    <p:extLst>
      <p:ext uri="{BB962C8B-B14F-4D97-AF65-F5344CB8AC3E}">
        <p14:creationId xmlns:p14="http://schemas.microsoft.com/office/powerpoint/2010/main" val="19879405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5" name="スライド番号プレースホルダー 4"/>
          <p:cNvSpPr>
            <a:spLocks noGrp="1"/>
          </p:cNvSpPr>
          <p:nvPr>
            <p:ph type="sldNum" sz="quarter" idx="10"/>
          </p:nvPr>
        </p:nvSpPr>
        <p:spPr/>
        <p:txBody>
          <a:bodyPr/>
          <a:lstStyle/>
          <a:p>
            <a:fld id="{5BCF20F6-02F4-5F40-A8D1-3F65F449E5E0}" type="slidenum">
              <a:rPr kumimoji="1" lang="ja-JP" altLang="en-US" smtClean="0"/>
              <a:t>28</a:t>
            </a:fld>
            <a:endParaRPr kumimoji="1" lang="ja-JP" altLang="en-US"/>
          </a:p>
        </p:txBody>
      </p:sp>
    </p:spTree>
    <p:extLst>
      <p:ext uri="{BB962C8B-B14F-4D97-AF65-F5344CB8AC3E}">
        <p14:creationId xmlns:p14="http://schemas.microsoft.com/office/powerpoint/2010/main" val="5846576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5" name="スライド番号プレースホルダー 4"/>
          <p:cNvSpPr>
            <a:spLocks noGrp="1"/>
          </p:cNvSpPr>
          <p:nvPr>
            <p:ph type="sldNum" sz="quarter" idx="10"/>
          </p:nvPr>
        </p:nvSpPr>
        <p:spPr/>
        <p:txBody>
          <a:bodyPr/>
          <a:lstStyle/>
          <a:p>
            <a:fld id="{5BCF20F6-02F4-5F40-A8D1-3F65F449E5E0}" type="slidenum">
              <a:rPr kumimoji="1" lang="ja-JP" altLang="en-US" smtClean="0"/>
              <a:t>29</a:t>
            </a:fld>
            <a:endParaRPr kumimoji="1" lang="ja-JP" altLang="en-US"/>
          </a:p>
        </p:txBody>
      </p:sp>
    </p:spTree>
    <p:extLst>
      <p:ext uri="{BB962C8B-B14F-4D97-AF65-F5344CB8AC3E}">
        <p14:creationId xmlns:p14="http://schemas.microsoft.com/office/powerpoint/2010/main" val="37615268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5" name="スライド番号プレースホルダー 4"/>
          <p:cNvSpPr>
            <a:spLocks noGrp="1"/>
          </p:cNvSpPr>
          <p:nvPr>
            <p:ph type="sldNum" sz="quarter" idx="10"/>
          </p:nvPr>
        </p:nvSpPr>
        <p:spPr/>
        <p:txBody>
          <a:bodyPr/>
          <a:lstStyle/>
          <a:p>
            <a:fld id="{5BCF20F6-02F4-5F40-A8D1-3F65F449E5E0}" type="slidenum">
              <a:rPr kumimoji="1" lang="ja-JP" altLang="en-US" smtClean="0"/>
              <a:t>30</a:t>
            </a:fld>
            <a:endParaRPr kumimoji="1" lang="ja-JP" altLang="en-US"/>
          </a:p>
        </p:txBody>
      </p:sp>
    </p:spTree>
    <p:extLst>
      <p:ext uri="{BB962C8B-B14F-4D97-AF65-F5344CB8AC3E}">
        <p14:creationId xmlns:p14="http://schemas.microsoft.com/office/powerpoint/2010/main" val="27086164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5" name="スライド番号プレースホルダー 4"/>
          <p:cNvSpPr>
            <a:spLocks noGrp="1"/>
          </p:cNvSpPr>
          <p:nvPr>
            <p:ph type="sldNum" sz="quarter" idx="10"/>
          </p:nvPr>
        </p:nvSpPr>
        <p:spPr/>
        <p:txBody>
          <a:bodyPr/>
          <a:lstStyle/>
          <a:p>
            <a:fld id="{5BCF20F6-02F4-5F40-A8D1-3F65F449E5E0}" type="slidenum">
              <a:rPr kumimoji="1" lang="ja-JP" altLang="en-US" smtClean="0"/>
              <a:t>31</a:t>
            </a:fld>
            <a:endParaRPr kumimoji="1" lang="ja-JP" altLang="en-US"/>
          </a:p>
        </p:txBody>
      </p:sp>
    </p:spTree>
    <p:extLst>
      <p:ext uri="{BB962C8B-B14F-4D97-AF65-F5344CB8AC3E}">
        <p14:creationId xmlns:p14="http://schemas.microsoft.com/office/powerpoint/2010/main" val="37610740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5" name="スライド番号プレースホルダー 4"/>
          <p:cNvSpPr>
            <a:spLocks noGrp="1"/>
          </p:cNvSpPr>
          <p:nvPr>
            <p:ph type="sldNum" sz="quarter" idx="10"/>
          </p:nvPr>
        </p:nvSpPr>
        <p:spPr/>
        <p:txBody>
          <a:bodyPr/>
          <a:lstStyle/>
          <a:p>
            <a:fld id="{5BCF20F6-02F4-5F40-A8D1-3F65F449E5E0}" type="slidenum">
              <a:rPr kumimoji="1" lang="ja-JP" altLang="en-US" smtClean="0"/>
              <a:t>32</a:t>
            </a:fld>
            <a:endParaRPr kumimoji="1" lang="ja-JP" altLang="en-US"/>
          </a:p>
        </p:txBody>
      </p:sp>
    </p:spTree>
    <p:extLst>
      <p:ext uri="{BB962C8B-B14F-4D97-AF65-F5344CB8AC3E}">
        <p14:creationId xmlns:p14="http://schemas.microsoft.com/office/powerpoint/2010/main" val="26601426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5" name="スライド番号プレースホルダー 4"/>
          <p:cNvSpPr>
            <a:spLocks noGrp="1"/>
          </p:cNvSpPr>
          <p:nvPr>
            <p:ph type="sldNum" sz="quarter" idx="10"/>
          </p:nvPr>
        </p:nvSpPr>
        <p:spPr/>
        <p:txBody>
          <a:bodyPr/>
          <a:lstStyle/>
          <a:p>
            <a:fld id="{5BCF20F6-02F4-5F40-A8D1-3F65F449E5E0}" type="slidenum">
              <a:rPr kumimoji="1" lang="ja-JP" altLang="en-US" smtClean="0"/>
              <a:t>33</a:t>
            </a:fld>
            <a:endParaRPr kumimoji="1" lang="ja-JP" altLang="en-US"/>
          </a:p>
        </p:txBody>
      </p:sp>
    </p:spTree>
    <p:extLst>
      <p:ext uri="{BB962C8B-B14F-4D97-AF65-F5344CB8AC3E}">
        <p14:creationId xmlns:p14="http://schemas.microsoft.com/office/powerpoint/2010/main" val="21591547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5" name="スライド番号プレースホルダー 4"/>
          <p:cNvSpPr>
            <a:spLocks noGrp="1"/>
          </p:cNvSpPr>
          <p:nvPr>
            <p:ph type="sldNum" sz="quarter" idx="10"/>
          </p:nvPr>
        </p:nvSpPr>
        <p:spPr/>
        <p:txBody>
          <a:bodyPr/>
          <a:lstStyle/>
          <a:p>
            <a:fld id="{5BCF20F6-02F4-5F40-A8D1-3F65F449E5E0}" type="slidenum">
              <a:rPr kumimoji="1" lang="ja-JP" altLang="en-US" smtClean="0"/>
              <a:t>2</a:t>
            </a:fld>
            <a:endParaRPr kumimoji="1" lang="ja-JP" altLang="en-US"/>
          </a:p>
        </p:txBody>
      </p:sp>
    </p:spTree>
    <p:extLst>
      <p:ext uri="{BB962C8B-B14F-4D97-AF65-F5344CB8AC3E}">
        <p14:creationId xmlns:p14="http://schemas.microsoft.com/office/powerpoint/2010/main" val="14894576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BCF20F6-02F4-5F40-A8D1-3F65F449E5E0}" type="slidenum">
              <a:rPr kumimoji="1" lang="ja-JP" altLang="en-US" smtClean="0"/>
              <a:t>3</a:t>
            </a:fld>
            <a:endParaRPr kumimoji="1" lang="ja-JP" altLang="en-US"/>
          </a:p>
        </p:txBody>
      </p:sp>
    </p:spTree>
    <p:extLst>
      <p:ext uri="{BB962C8B-B14F-4D97-AF65-F5344CB8AC3E}">
        <p14:creationId xmlns:p14="http://schemas.microsoft.com/office/powerpoint/2010/main" val="11970786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4C9F37-6C37-E12B-5D4D-5FF13E99FA72}"/>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B29F01B5-C1A7-F363-BA47-3D3665AAD68E}"/>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67ABEFCF-9A55-4F68-4934-570A20E9B791}"/>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81FFCF8F-D22E-CEFB-1F9E-7358EF2B4F80}"/>
              </a:ext>
            </a:extLst>
          </p:cNvPr>
          <p:cNvSpPr>
            <a:spLocks noGrp="1"/>
          </p:cNvSpPr>
          <p:nvPr>
            <p:ph type="sldNum" sz="quarter" idx="10"/>
          </p:nvPr>
        </p:nvSpPr>
        <p:spPr/>
        <p:txBody>
          <a:bodyPr/>
          <a:lstStyle/>
          <a:p>
            <a:fld id="{5BCF20F6-02F4-5F40-A8D1-3F65F449E5E0}" type="slidenum">
              <a:rPr kumimoji="1" lang="ja-JP" altLang="en-US" smtClean="0"/>
              <a:t>4</a:t>
            </a:fld>
            <a:endParaRPr kumimoji="1" lang="ja-JP" altLang="en-US"/>
          </a:p>
        </p:txBody>
      </p:sp>
    </p:spTree>
    <p:extLst>
      <p:ext uri="{BB962C8B-B14F-4D97-AF65-F5344CB8AC3E}">
        <p14:creationId xmlns:p14="http://schemas.microsoft.com/office/powerpoint/2010/main" val="21846405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5" name="スライド番号プレースホルダー 4"/>
          <p:cNvSpPr>
            <a:spLocks noGrp="1"/>
          </p:cNvSpPr>
          <p:nvPr>
            <p:ph type="sldNum" sz="quarter" idx="10"/>
          </p:nvPr>
        </p:nvSpPr>
        <p:spPr/>
        <p:txBody>
          <a:bodyPr/>
          <a:lstStyle/>
          <a:p>
            <a:fld id="{5BCF20F6-02F4-5F40-A8D1-3F65F449E5E0}" type="slidenum">
              <a:rPr kumimoji="1" lang="ja-JP" altLang="en-US" smtClean="0"/>
              <a:t>6</a:t>
            </a:fld>
            <a:endParaRPr kumimoji="1" lang="ja-JP" altLang="en-US"/>
          </a:p>
        </p:txBody>
      </p:sp>
    </p:spTree>
    <p:extLst>
      <p:ext uri="{BB962C8B-B14F-4D97-AF65-F5344CB8AC3E}">
        <p14:creationId xmlns:p14="http://schemas.microsoft.com/office/powerpoint/2010/main" val="37569385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5" name="スライド番号プレースホルダー 4"/>
          <p:cNvSpPr>
            <a:spLocks noGrp="1"/>
          </p:cNvSpPr>
          <p:nvPr>
            <p:ph type="sldNum" sz="quarter" idx="10"/>
          </p:nvPr>
        </p:nvSpPr>
        <p:spPr/>
        <p:txBody>
          <a:bodyPr/>
          <a:lstStyle/>
          <a:p>
            <a:fld id="{5BCF20F6-02F4-5F40-A8D1-3F65F449E5E0}" type="slidenum">
              <a:rPr kumimoji="1" lang="ja-JP" altLang="en-US" smtClean="0"/>
              <a:t>8</a:t>
            </a:fld>
            <a:endParaRPr kumimoji="1" lang="ja-JP" altLang="en-US"/>
          </a:p>
        </p:txBody>
      </p:sp>
    </p:spTree>
    <p:extLst>
      <p:ext uri="{BB962C8B-B14F-4D97-AF65-F5344CB8AC3E}">
        <p14:creationId xmlns:p14="http://schemas.microsoft.com/office/powerpoint/2010/main" val="8852830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5" name="スライド番号プレースホルダー 4"/>
          <p:cNvSpPr>
            <a:spLocks noGrp="1"/>
          </p:cNvSpPr>
          <p:nvPr>
            <p:ph type="sldNum" sz="quarter" idx="10"/>
          </p:nvPr>
        </p:nvSpPr>
        <p:spPr/>
        <p:txBody>
          <a:bodyPr/>
          <a:lstStyle/>
          <a:p>
            <a:fld id="{5BCF20F6-02F4-5F40-A8D1-3F65F449E5E0}" type="slidenum">
              <a:rPr kumimoji="1" lang="ja-JP" altLang="en-US" smtClean="0"/>
              <a:t>9</a:t>
            </a:fld>
            <a:endParaRPr kumimoji="1" lang="ja-JP" altLang="en-US"/>
          </a:p>
        </p:txBody>
      </p:sp>
    </p:spTree>
    <p:extLst>
      <p:ext uri="{BB962C8B-B14F-4D97-AF65-F5344CB8AC3E}">
        <p14:creationId xmlns:p14="http://schemas.microsoft.com/office/powerpoint/2010/main" val="13778058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5" name="スライド番号プレースホルダー 4"/>
          <p:cNvSpPr>
            <a:spLocks noGrp="1"/>
          </p:cNvSpPr>
          <p:nvPr>
            <p:ph type="sldNum" sz="quarter" idx="10"/>
          </p:nvPr>
        </p:nvSpPr>
        <p:spPr/>
        <p:txBody>
          <a:bodyPr/>
          <a:lstStyle/>
          <a:p>
            <a:fld id="{5BCF20F6-02F4-5F40-A8D1-3F65F449E5E0}" type="slidenum">
              <a:rPr kumimoji="1" lang="ja-JP" altLang="en-US" smtClean="0"/>
              <a:t>10</a:t>
            </a:fld>
            <a:endParaRPr kumimoji="1" lang="ja-JP" altLang="en-US"/>
          </a:p>
        </p:txBody>
      </p:sp>
    </p:spTree>
    <p:extLst>
      <p:ext uri="{BB962C8B-B14F-4D97-AF65-F5344CB8AC3E}">
        <p14:creationId xmlns:p14="http://schemas.microsoft.com/office/powerpoint/2010/main" val="5108639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5" name="スライド番号プレースホルダー 4"/>
          <p:cNvSpPr>
            <a:spLocks noGrp="1"/>
          </p:cNvSpPr>
          <p:nvPr>
            <p:ph type="sldNum" sz="quarter" idx="10"/>
          </p:nvPr>
        </p:nvSpPr>
        <p:spPr/>
        <p:txBody>
          <a:bodyPr/>
          <a:lstStyle/>
          <a:p>
            <a:fld id="{5BCF20F6-02F4-5F40-A8D1-3F65F449E5E0}" type="slidenum">
              <a:rPr kumimoji="1" lang="ja-JP" altLang="en-US" smtClean="0"/>
              <a:t>11</a:t>
            </a:fld>
            <a:endParaRPr kumimoji="1" lang="ja-JP" altLang="en-US"/>
          </a:p>
        </p:txBody>
      </p:sp>
    </p:spTree>
    <p:extLst>
      <p:ext uri="{BB962C8B-B14F-4D97-AF65-F5344CB8AC3E}">
        <p14:creationId xmlns:p14="http://schemas.microsoft.com/office/powerpoint/2010/main" val="25995996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215F6352-CDD4-453E-8404-B831F502E51C}" type="datetime1">
              <a:rPr kumimoji="1" lang="ja-JP" altLang="en-US" smtClean="0"/>
              <a:t>2024/2/29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4"/>
          </p:nvPr>
        </p:nvSpPr>
        <p:spPr>
          <a:xfrm>
            <a:off x="7010400" y="645160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E1D277-9C57-4E30-9C75-4A0776A97483}" type="slidenum">
              <a:rPr kumimoji="1" lang="ja-JP" altLang="en-US" smtClean="0"/>
              <a:t>‹#›</a:t>
            </a:fld>
            <a:endParaRPr kumimoji="1" lang="ja-JP" altLang="en-US"/>
          </a:p>
        </p:txBody>
      </p:sp>
    </p:spTree>
    <p:extLst>
      <p:ext uri="{BB962C8B-B14F-4D97-AF65-F5344CB8AC3E}">
        <p14:creationId xmlns:p14="http://schemas.microsoft.com/office/powerpoint/2010/main" val="20521712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07969E6D-BE93-454E-BE02-AF5ABD01A563}" type="datetime1">
              <a:rPr kumimoji="1" lang="ja-JP" altLang="en-US" smtClean="0"/>
              <a:t>2024/2/29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4"/>
          </p:nvPr>
        </p:nvSpPr>
        <p:spPr>
          <a:xfrm>
            <a:off x="7077075" y="6470650"/>
            <a:ext cx="2057400" cy="365125"/>
          </a:xfrm>
          <a:prstGeom prst="rect">
            <a:avLst/>
          </a:prstGeom>
        </p:spPr>
        <p:txBody>
          <a:bodyPr vert="horz" lIns="91440" tIns="45720" rIns="91440" bIns="45720" rtlCol="0" anchor="ctr"/>
          <a:lstStyle>
            <a:lvl1pPr algn="r">
              <a:defRPr sz="1800" b="1">
                <a:solidFill>
                  <a:schemeClr val="tx1"/>
                </a:solidFill>
              </a:defRPr>
            </a:lvl1pPr>
          </a:lstStyle>
          <a:p>
            <a:fld id="{CFE1D277-9C57-4E30-9C75-4A0776A97483}" type="slidenum">
              <a:rPr lang="ja-JP" altLang="en-US" smtClean="0"/>
              <a:pPr/>
              <a:t>‹#›</a:t>
            </a:fld>
            <a:endParaRPr lang="ja-JP" altLang="en-US" dirty="0"/>
          </a:p>
        </p:txBody>
      </p:sp>
    </p:spTree>
    <p:extLst>
      <p:ext uri="{BB962C8B-B14F-4D97-AF65-F5344CB8AC3E}">
        <p14:creationId xmlns:p14="http://schemas.microsoft.com/office/powerpoint/2010/main" val="253546109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BF3A45-A9CF-40DD-9166-454B883AB574}" type="datetime1">
              <a:rPr kumimoji="1" lang="ja-JP" altLang="en-US" smtClean="0"/>
              <a:t>2024/2/29</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7000875" y="641350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E1D277-9C57-4E30-9C75-4A0776A97483}" type="slidenum">
              <a:rPr kumimoji="1" lang="ja-JP" altLang="en-US" smtClean="0"/>
              <a:t>‹#›</a:t>
            </a:fld>
            <a:endParaRPr kumimoji="1" lang="ja-JP" altLang="en-US"/>
          </a:p>
        </p:txBody>
      </p:sp>
    </p:spTree>
    <p:extLst>
      <p:ext uri="{BB962C8B-B14F-4D97-AF65-F5344CB8AC3E}">
        <p14:creationId xmlns:p14="http://schemas.microsoft.com/office/powerpoint/2010/main" val="3340932687"/>
      </p:ext>
    </p:extLst>
  </p:cSld>
  <p:clrMap bg1="lt1" tx1="dk1" bg2="lt2" tx2="dk2" accent1="accent1" accent2="accent2" accent3="accent3" accent4="accent4" accent5="accent5" accent6="accent6" hlink="hlink" folHlink="folHlink"/>
  <p:sldLayoutIdLst>
    <p:sldLayoutId id="2147483649" r:id="rId1"/>
    <p:sldLayoutId id="2147483650" r:id="rId2"/>
  </p:sldLayoutIdLst>
  <p:hf hdr="0" ftr="0" dt="0"/>
  <p:txStyles>
    <p:titleStyle>
      <a:lvl1pPr algn="ctr" defTabSz="4572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7.png"/><Relationship Id="rId4" Type="http://schemas.microsoft.com/office/2007/relationships/hdphoto" Target="../media/hdphoto3.wdp"/></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2.png"/><Relationship Id="rId7" Type="http://schemas.openxmlformats.org/officeDocument/2006/relationships/image" Target="../media/image11.pn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35.png"/><Relationship Id="rId11" Type="http://schemas.openxmlformats.org/officeDocument/2006/relationships/image" Target="../media/image39.png"/><Relationship Id="rId5" Type="http://schemas.openxmlformats.org/officeDocument/2006/relationships/image" Target="../media/image34.png"/><Relationship Id="rId10" Type="http://schemas.openxmlformats.org/officeDocument/2006/relationships/image" Target="../media/image38.png"/><Relationship Id="rId4" Type="http://schemas.openxmlformats.org/officeDocument/2006/relationships/image" Target="../media/image33.png"/><Relationship Id="rId9" Type="http://schemas.openxmlformats.org/officeDocument/2006/relationships/image" Target="../media/image37.png"/></Relationships>
</file>

<file path=ppt/slides/_rels/slide2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2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image" Target="../media/image45.png"/><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 Id="rId9" Type="http://schemas.openxmlformats.org/officeDocument/2006/relationships/image" Target="../media/image52.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3.png"/><Relationship Id="rId7" Type="http://schemas.microsoft.com/office/2007/relationships/hdphoto" Target="../media/hdphoto5.wdp"/><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55.png"/><Relationship Id="rId5" Type="http://schemas.microsoft.com/office/2007/relationships/hdphoto" Target="../media/hdphoto4.wdp"/><Relationship Id="rId4" Type="http://schemas.openxmlformats.org/officeDocument/2006/relationships/image" Target="../media/image54.png"/></Relationships>
</file>

<file path=ppt/slides/_rels/slide3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5.png"/><Relationship Id="rId5" Type="http://schemas.microsoft.com/office/2007/relationships/hdphoto" Target="../media/hdphoto1.wdp"/><Relationship Id="rId4" Type="http://schemas.openxmlformats.org/officeDocument/2006/relationships/image" Target="../media/image4.png"/><Relationship Id="rId9" Type="http://schemas.openxmlformats.org/officeDocument/2006/relationships/image" Target="../media/image7.png"/></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5.jp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フレーム 4"/>
          <p:cNvSpPr/>
          <p:nvPr/>
        </p:nvSpPr>
        <p:spPr>
          <a:xfrm>
            <a:off x="9525" y="1"/>
            <a:ext cx="9144000" cy="6874074"/>
          </a:xfrm>
          <a:prstGeom prst="frame">
            <a:avLst>
              <a:gd name="adj1" fmla="val 13704"/>
            </a:avLst>
          </a:prstGeom>
          <a:solidFill>
            <a:srgbClr val="3399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sp>
        <p:nvSpPr>
          <p:cNvPr id="8" name="角丸四角形 7"/>
          <p:cNvSpPr/>
          <p:nvPr/>
        </p:nvSpPr>
        <p:spPr>
          <a:xfrm>
            <a:off x="474133" y="419448"/>
            <a:ext cx="8212667" cy="6011333"/>
          </a:xfrm>
          <a:prstGeom prst="roundRect">
            <a:avLst>
              <a:gd name="adj" fmla="val 2265"/>
            </a:avLst>
          </a:prstGeom>
          <a:solidFill>
            <a:schemeClr val="bg1"/>
          </a:solidFill>
          <a:ln w="31750">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latin typeface="ヒラギノ丸ゴ Pro W4"/>
              <a:ea typeface="ヒラギノ丸ゴ Pro W4"/>
              <a:cs typeface="ヒラギノ丸ゴ Pro W4"/>
            </a:endParaRPr>
          </a:p>
        </p:txBody>
      </p:sp>
      <p:sp>
        <p:nvSpPr>
          <p:cNvPr id="11" name="正方形/長方形 10"/>
          <p:cNvSpPr/>
          <p:nvPr/>
        </p:nvSpPr>
        <p:spPr bwMode="gray">
          <a:xfrm>
            <a:off x="1998001" y="3495140"/>
            <a:ext cx="5487016" cy="1964044"/>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b="1" dirty="0">
                <a:solidFill>
                  <a:schemeClr val="tx2">
                    <a:lumMod val="75000"/>
                  </a:schemeClr>
                </a:solidFill>
                <a:latin typeface="Meiryo UI" panose="020B0604030504040204" pitchFamily="50" charset="-128"/>
                <a:ea typeface="Meiryo UI" panose="020B0604030504040204" pitchFamily="50" charset="-128"/>
                <a:cs typeface="ヒラギノ角ゴ ProN W6"/>
              </a:rPr>
              <a:t>１</a:t>
            </a:r>
            <a:r>
              <a:rPr lang="en-US" altLang="ja-JP" sz="2400" b="1" dirty="0">
                <a:solidFill>
                  <a:schemeClr val="tx2">
                    <a:lumMod val="75000"/>
                  </a:schemeClr>
                </a:solidFill>
                <a:latin typeface="Meiryo UI" panose="020B0604030504040204" pitchFamily="50" charset="-128"/>
                <a:ea typeface="Meiryo UI" panose="020B0604030504040204" pitchFamily="50" charset="-128"/>
                <a:cs typeface="ヒラギノ角ゴ ProN W6"/>
              </a:rPr>
              <a:t>.</a:t>
            </a:r>
            <a:r>
              <a:rPr lang="ja-JP" altLang="en-US" sz="2400" b="1" dirty="0">
                <a:solidFill>
                  <a:schemeClr val="tx2">
                    <a:lumMod val="75000"/>
                  </a:schemeClr>
                </a:solidFill>
                <a:latin typeface="Meiryo UI" panose="020B0604030504040204" pitchFamily="50" charset="-128"/>
                <a:ea typeface="Meiryo UI" panose="020B0604030504040204" pitchFamily="50" charset="-128"/>
                <a:cs typeface="ヒラギノ角ゴ ProN W6"/>
              </a:rPr>
              <a:t>少子高齢化について考えよう</a:t>
            </a:r>
            <a:endParaRPr lang="en-US" altLang="ja-JP" sz="2400" b="1" dirty="0">
              <a:solidFill>
                <a:schemeClr val="tx2">
                  <a:lumMod val="75000"/>
                </a:schemeClr>
              </a:solidFill>
              <a:latin typeface="Meiryo UI" panose="020B0604030504040204" pitchFamily="50" charset="-128"/>
              <a:ea typeface="Meiryo UI" panose="020B0604030504040204" pitchFamily="50" charset="-128"/>
              <a:cs typeface="ヒラギノ角ゴ ProN W6"/>
            </a:endParaRPr>
          </a:p>
          <a:p>
            <a:r>
              <a:rPr lang="ja-JP" altLang="en-US" sz="2400" b="1" dirty="0">
                <a:solidFill>
                  <a:schemeClr val="tx2">
                    <a:lumMod val="75000"/>
                  </a:schemeClr>
                </a:solidFill>
                <a:latin typeface="Meiryo UI" panose="020B0604030504040204" pitchFamily="50" charset="-128"/>
                <a:ea typeface="Meiryo UI" panose="020B0604030504040204" pitchFamily="50" charset="-128"/>
                <a:cs typeface="ヒラギノ角ゴ ProN W6"/>
              </a:rPr>
              <a:t>２</a:t>
            </a:r>
            <a:r>
              <a:rPr kumimoji="1" lang="en-US" altLang="ja-JP" sz="2400" b="1" dirty="0">
                <a:solidFill>
                  <a:schemeClr val="tx2">
                    <a:lumMod val="75000"/>
                  </a:schemeClr>
                </a:solidFill>
                <a:latin typeface="Meiryo UI" panose="020B0604030504040204" pitchFamily="50" charset="-128"/>
                <a:ea typeface="Meiryo UI" panose="020B0604030504040204" pitchFamily="50" charset="-128"/>
                <a:cs typeface="ヒラギノ角ゴ ProN W6"/>
              </a:rPr>
              <a:t>.</a:t>
            </a:r>
            <a:r>
              <a:rPr lang="ja-JP" altLang="en-US" sz="2400" b="1" dirty="0">
                <a:solidFill>
                  <a:schemeClr val="tx2">
                    <a:lumMod val="75000"/>
                  </a:schemeClr>
                </a:solidFill>
                <a:latin typeface="Meiryo UI" panose="020B0604030504040204" pitchFamily="50" charset="-128"/>
                <a:ea typeface="Meiryo UI" panose="020B0604030504040204" pitchFamily="50" charset="-128"/>
                <a:cs typeface="ヒラギノ角ゴ ProN W6"/>
              </a:rPr>
              <a:t>社会保障制度について</a:t>
            </a:r>
            <a:endParaRPr kumimoji="1" lang="en-US" altLang="ja-JP" sz="2400" b="1" dirty="0">
              <a:solidFill>
                <a:schemeClr val="tx2">
                  <a:lumMod val="75000"/>
                </a:schemeClr>
              </a:solidFill>
              <a:latin typeface="Meiryo UI" panose="020B0604030504040204" pitchFamily="50" charset="-128"/>
              <a:ea typeface="Meiryo UI" panose="020B0604030504040204" pitchFamily="50" charset="-128"/>
              <a:cs typeface="ヒラギノ角ゴ ProN W6"/>
            </a:endParaRPr>
          </a:p>
          <a:p>
            <a:r>
              <a:rPr lang="ja-JP" altLang="en-US" sz="2400" b="1" dirty="0">
                <a:solidFill>
                  <a:schemeClr val="tx2">
                    <a:lumMod val="75000"/>
                  </a:schemeClr>
                </a:solidFill>
                <a:latin typeface="Meiryo UI" panose="020B0604030504040204" pitchFamily="50" charset="-128"/>
                <a:ea typeface="Meiryo UI" panose="020B0604030504040204" pitchFamily="50" charset="-128"/>
                <a:cs typeface="ヒラギノ角ゴ ProN W6"/>
              </a:rPr>
              <a:t>３</a:t>
            </a:r>
            <a:r>
              <a:rPr lang="en-US" altLang="ja-JP" sz="2400" b="1" dirty="0">
                <a:solidFill>
                  <a:schemeClr val="tx2">
                    <a:lumMod val="75000"/>
                  </a:schemeClr>
                </a:solidFill>
                <a:latin typeface="Meiryo UI" panose="020B0604030504040204" pitchFamily="50" charset="-128"/>
                <a:ea typeface="Meiryo UI" panose="020B0604030504040204" pitchFamily="50" charset="-128"/>
                <a:cs typeface="ヒラギノ角ゴ ProN W6"/>
              </a:rPr>
              <a:t>.</a:t>
            </a:r>
            <a:r>
              <a:rPr lang="ja-JP" altLang="en-US" sz="2400" b="1" dirty="0">
                <a:solidFill>
                  <a:schemeClr val="tx2">
                    <a:lumMod val="75000"/>
                  </a:schemeClr>
                </a:solidFill>
                <a:latin typeface="Meiryo UI" panose="020B0604030504040204" pitchFamily="50" charset="-128"/>
                <a:ea typeface="Meiryo UI" panose="020B0604030504040204" pitchFamily="50" charset="-128"/>
                <a:cs typeface="ヒラギノ角ゴ ProN W6"/>
              </a:rPr>
              <a:t>自助って何？</a:t>
            </a:r>
            <a:endParaRPr lang="en-US" altLang="ja-JP" sz="2400" b="1" dirty="0">
              <a:solidFill>
                <a:schemeClr val="tx2">
                  <a:lumMod val="75000"/>
                </a:schemeClr>
              </a:solidFill>
              <a:latin typeface="Meiryo UI" panose="020B0604030504040204" pitchFamily="50" charset="-128"/>
              <a:ea typeface="Meiryo UI" panose="020B0604030504040204" pitchFamily="50" charset="-128"/>
              <a:cs typeface="ヒラギノ角ゴ ProN W6"/>
            </a:endParaRPr>
          </a:p>
          <a:p>
            <a:r>
              <a:rPr lang="ja-JP" altLang="en-US" sz="2400" b="1" dirty="0">
                <a:solidFill>
                  <a:schemeClr val="tx2">
                    <a:lumMod val="75000"/>
                  </a:schemeClr>
                </a:solidFill>
                <a:latin typeface="Meiryo UI" panose="020B0604030504040204" pitchFamily="50" charset="-128"/>
                <a:ea typeface="Meiryo UI" panose="020B0604030504040204" pitchFamily="50" charset="-128"/>
                <a:cs typeface="ヒラギノ角ゴ ProN W6"/>
              </a:rPr>
              <a:t>４</a:t>
            </a:r>
            <a:r>
              <a:rPr kumimoji="1" lang="en-US" altLang="ja-JP" sz="2400" b="1" dirty="0">
                <a:solidFill>
                  <a:schemeClr val="tx2">
                    <a:lumMod val="75000"/>
                  </a:schemeClr>
                </a:solidFill>
                <a:latin typeface="Meiryo UI" panose="020B0604030504040204" pitchFamily="50" charset="-128"/>
                <a:ea typeface="Meiryo UI" panose="020B0604030504040204" pitchFamily="50" charset="-128"/>
                <a:cs typeface="ヒラギノ角ゴ ProN W6"/>
              </a:rPr>
              <a:t>.</a:t>
            </a:r>
            <a:r>
              <a:rPr lang="ja-JP" altLang="en-US" sz="2400" b="1" dirty="0">
                <a:solidFill>
                  <a:schemeClr val="tx2">
                    <a:lumMod val="75000"/>
                  </a:schemeClr>
                </a:solidFill>
                <a:latin typeface="Meiryo UI" panose="020B0604030504040204" pitchFamily="50" charset="-128"/>
                <a:ea typeface="Meiryo UI" panose="020B0604030504040204" pitchFamily="50" charset="-128"/>
                <a:cs typeface="ヒラギノ角ゴ ProN W6"/>
              </a:rPr>
              <a:t>自助・共助・公助について考えよう</a:t>
            </a:r>
            <a:endParaRPr lang="en-US" altLang="ja-JP" sz="2400" b="1" dirty="0">
              <a:solidFill>
                <a:schemeClr val="tx2">
                  <a:lumMod val="75000"/>
                </a:schemeClr>
              </a:solidFill>
              <a:latin typeface="Meiryo UI" panose="020B0604030504040204" pitchFamily="50" charset="-128"/>
              <a:ea typeface="Meiryo UI" panose="020B0604030504040204" pitchFamily="50" charset="-128"/>
              <a:cs typeface="ヒラギノ角ゴ ProN W6"/>
            </a:endParaRPr>
          </a:p>
          <a:p>
            <a:r>
              <a:rPr lang="ja-JP" altLang="en-US" sz="2400" b="1" dirty="0">
                <a:solidFill>
                  <a:schemeClr val="tx2">
                    <a:lumMod val="75000"/>
                  </a:schemeClr>
                </a:solidFill>
                <a:latin typeface="Meiryo UI" panose="020B0604030504040204" pitchFamily="50" charset="-128"/>
                <a:ea typeface="Meiryo UI" panose="020B0604030504040204" pitchFamily="50" charset="-128"/>
                <a:cs typeface="ヒラギノ角ゴ ProN W6"/>
              </a:rPr>
              <a:t>５</a:t>
            </a:r>
            <a:r>
              <a:rPr kumimoji="1" lang="en-US" altLang="ja-JP" sz="2400" b="1" dirty="0">
                <a:solidFill>
                  <a:schemeClr val="tx2">
                    <a:lumMod val="75000"/>
                  </a:schemeClr>
                </a:solidFill>
                <a:latin typeface="Meiryo UI" panose="020B0604030504040204" pitchFamily="50" charset="-128"/>
                <a:ea typeface="Meiryo UI" panose="020B0604030504040204" pitchFamily="50" charset="-128"/>
                <a:cs typeface="ヒラギノ角ゴ ProN W6"/>
              </a:rPr>
              <a:t>.</a:t>
            </a:r>
            <a:r>
              <a:rPr kumimoji="1" lang="ja-JP" altLang="en-US" sz="2400" b="1" dirty="0">
                <a:solidFill>
                  <a:schemeClr val="tx2">
                    <a:lumMod val="75000"/>
                  </a:schemeClr>
                </a:solidFill>
                <a:latin typeface="Meiryo UI" panose="020B0604030504040204" pitchFamily="50" charset="-128"/>
                <a:ea typeface="Meiryo UI" panose="020B0604030504040204" pitchFamily="50" charset="-128"/>
                <a:cs typeface="ヒラギノ角ゴ ProN W6"/>
              </a:rPr>
              <a:t>まとめ</a:t>
            </a:r>
          </a:p>
        </p:txBody>
      </p:sp>
      <p:sp>
        <p:nvSpPr>
          <p:cNvPr id="12" name="角丸四角形 11"/>
          <p:cNvSpPr/>
          <p:nvPr/>
        </p:nvSpPr>
        <p:spPr>
          <a:xfrm>
            <a:off x="2114550" y="2823903"/>
            <a:ext cx="4791075" cy="572506"/>
          </a:xfrm>
          <a:prstGeom prst="round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dirty="0">
              <a:solidFill>
                <a:schemeClr val="bg1"/>
              </a:solidFill>
              <a:latin typeface="Meiryo UI" panose="020B0604030504040204" pitchFamily="50" charset="-128"/>
              <a:ea typeface="Meiryo UI" panose="020B0604030504040204" pitchFamily="50" charset="-128"/>
            </a:endParaRPr>
          </a:p>
        </p:txBody>
      </p:sp>
      <p:sp>
        <p:nvSpPr>
          <p:cNvPr id="13" name="正方形/長方形 12"/>
          <p:cNvSpPr/>
          <p:nvPr/>
        </p:nvSpPr>
        <p:spPr bwMode="white">
          <a:xfrm>
            <a:off x="2568956" y="2736887"/>
            <a:ext cx="392287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chemeClr val="bg1"/>
                </a:solidFill>
                <a:latin typeface="Meiryo UI" panose="020B0604030504040204" pitchFamily="50" charset="-128"/>
                <a:ea typeface="Meiryo UI" panose="020B0604030504040204" pitchFamily="50" charset="-128"/>
                <a:cs typeface="ヒラギノ角ゴ ProN W6"/>
              </a:rPr>
              <a:t>本日の授業内容</a:t>
            </a:r>
            <a:endParaRPr lang="en-US" altLang="ja-JP" sz="2400" b="1" dirty="0">
              <a:solidFill>
                <a:schemeClr val="bg1"/>
              </a:solidFill>
              <a:latin typeface="Meiryo UI" panose="020B0604030504040204" pitchFamily="50" charset="-128"/>
              <a:ea typeface="Meiryo UI" panose="020B0604030504040204" pitchFamily="50" charset="-128"/>
              <a:cs typeface="ヒラギノ角ゴ ProN W6"/>
            </a:endParaRPr>
          </a:p>
        </p:txBody>
      </p:sp>
      <p:pic>
        <p:nvPicPr>
          <p:cNvPr id="14" name="図 13"/>
          <p:cNvPicPr>
            <a:picLocks noChangeAspect="1"/>
          </p:cNvPicPr>
          <p:nvPr/>
        </p:nvPicPr>
        <p:blipFill>
          <a:blip r:embed="rId3"/>
          <a:stretch>
            <a:fillRect/>
          </a:stretch>
        </p:blipFill>
        <p:spPr>
          <a:xfrm>
            <a:off x="2717665" y="5778653"/>
            <a:ext cx="3725603" cy="281478"/>
          </a:xfrm>
          <a:prstGeom prst="rect">
            <a:avLst/>
          </a:prstGeom>
        </p:spPr>
      </p:pic>
      <p:sp>
        <p:nvSpPr>
          <p:cNvPr id="15" name="正方形/長方形 14"/>
          <p:cNvSpPr/>
          <p:nvPr/>
        </p:nvSpPr>
        <p:spPr bwMode="gray">
          <a:xfrm>
            <a:off x="271874" y="900181"/>
            <a:ext cx="8580026" cy="1538883"/>
          </a:xfrm>
          <a:prstGeom prst="rect">
            <a:avLst/>
          </a:prstGeom>
        </p:spPr>
        <p:txBody>
          <a:bodyPr wrap="square">
            <a:spAutoFit/>
          </a:bodyPr>
          <a:lstStyle/>
          <a:p>
            <a:pPr algn="ctr" eaLnBrk="1" hangingPunct="1">
              <a:spcBef>
                <a:spcPct val="50000"/>
              </a:spcBef>
              <a:buFontTx/>
              <a:buNone/>
              <a:defRPr/>
            </a:pPr>
            <a:r>
              <a:rPr lang="ja-JP" altLang="en-US" sz="2800" b="1" dirty="0">
                <a:ln w="18415" cmpd="sng">
                  <a:noFill/>
                  <a:prstDash val="solid"/>
                </a:ln>
                <a:solidFill>
                  <a:schemeClr val="tx2">
                    <a:lumMod val="75000"/>
                  </a:schemeClr>
                </a:solidFill>
                <a:latin typeface="Meiryo UI" panose="020B0604030504040204" pitchFamily="50" charset="-128"/>
                <a:ea typeface="Meiryo UI" panose="020B0604030504040204" pitchFamily="50" charset="-128"/>
                <a:cs typeface="ヒラギノ角ゴ Std W8"/>
              </a:rPr>
              <a:t>～少子高齢社会におけるリスクに備えるために～</a:t>
            </a:r>
            <a:endParaRPr lang="en-US" altLang="ja-JP" sz="2800" b="1" dirty="0">
              <a:ln w="18415" cmpd="sng">
                <a:noFill/>
                <a:prstDash val="solid"/>
              </a:ln>
              <a:solidFill>
                <a:schemeClr val="tx2">
                  <a:lumMod val="75000"/>
                </a:schemeClr>
              </a:solidFill>
              <a:latin typeface="Meiryo UI" panose="020B0604030504040204" pitchFamily="50" charset="-128"/>
              <a:ea typeface="Meiryo UI" panose="020B0604030504040204" pitchFamily="50" charset="-128"/>
              <a:cs typeface="ヒラギノ角ゴ Std W8"/>
            </a:endParaRPr>
          </a:p>
          <a:p>
            <a:pPr algn="ctr" eaLnBrk="1" hangingPunct="1">
              <a:spcBef>
                <a:spcPct val="50000"/>
              </a:spcBef>
              <a:buFontTx/>
              <a:buNone/>
              <a:defRPr/>
            </a:pPr>
            <a:r>
              <a:rPr lang="ja-JP" altLang="en-US" sz="4400" b="1" dirty="0">
                <a:ln w="18415" cmpd="sng">
                  <a:solidFill>
                    <a:srgbClr val="FFFFFF"/>
                  </a:solidFill>
                  <a:prstDash val="solid"/>
                </a:ln>
                <a:solidFill>
                  <a:schemeClr val="tx2">
                    <a:lumMod val="75000"/>
                  </a:schemeClr>
                </a:solidFill>
                <a:latin typeface="Meiryo UI" panose="020B0604030504040204" pitchFamily="50" charset="-128"/>
                <a:ea typeface="Meiryo UI" panose="020B0604030504040204" pitchFamily="50" charset="-128"/>
                <a:cs typeface="ヒラギノ角ゴ Std W8"/>
              </a:rPr>
              <a:t>自助・共助・公助について考えよう</a:t>
            </a:r>
          </a:p>
        </p:txBody>
      </p:sp>
      <p:sp>
        <p:nvSpPr>
          <p:cNvPr id="2" name="スライド番号プレースホルダー 1">
            <a:extLst>
              <a:ext uri="{FF2B5EF4-FFF2-40B4-BE49-F238E27FC236}">
                <a16:creationId xmlns:a16="http://schemas.microsoft.com/office/drawing/2014/main" id="{56EF33D9-9000-4B9A-BD49-E96123601CAB}"/>
              </a:ext>
            </a:extLst>
          </p:cNvPr>
          <p:cNvSpPr>
            <a:spLocks noGrp="1"/>
          </p:cNvSpPr>
          <p:nvPr>
            <p:ph type="sldNum" sz="quarter" idx="4"/>
          </p:nvPr>
        </p:nvSpPr>
        <p:spPr/>
        <p:txBody>
          <a:bodyPr/>
          <a:lstStyle/>
          <a:p>
            <a:fld id="{CFE1D277-9C57-4E30-9C75-4A0776A97483}" type="slidenum">
              <a:rPr lang="ja-JP" altLang="en-US" smtClean="0"/>
              <a:pPr/>
              <a:t>1</a:t>
            </a:fld>
            <a:endParaRPr lang="ja-JP" altLang="en-US" dirty="0"/>
          </a:p>
        </p:txBody>
      </p:sp>
    </p:spTree>
    <p:extLst>
      <p:ext uri="{BB962C8B-B14F-4D97-AF65-F5344CB8AC3E}">
        <p14:creationId xmlns:p14="http://schemas.microsoft.com/office/powerpoint/2010/main" val="38616265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正方形/長方形 46"/>
          <p:cNvSpPr/>
          <p:nvPr/>
        </p:nvSpPr>
        <p:spPr>
          <a:xfrm>
            <a:off x="0" y="0"/>
            <a:ext cx="9144000" cy="716948"/>
          </a:xfrm>
          <a:prstGeom prst="rect">
            <a:avLst/>
          </a:prstGeom>
          <a:solidFill>
            <a:schemeClr val="tx2">
              <a:lumMod val="60000"/>
              <a:lumOff val="4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461964" y="30760"/>
            <a:ext cx="4907477"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「社会保障制度」とは</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grpSp>
        <p:nvGrpSpPr>
          <p:cNvPr id="9" name="グループ化 8"/>
          <p:cNvGrpSpPr/>
          <p:nvPr/>
        </p:nvGrpSpPr>
        <p:grpSpPr>
          <a:xfrm>
            <a:off x="1167240" y="1042674"/>
            <a:ext cx="1224000" cy="1224000"/>
            <a:chOff x="1209017" y="979924"/>
            <a:chExt cx="1224000" cy="1224000"/>
          </a:xfrm>
          <a:solidFill>
            <a:schemeClr val="accent2">
              <a:lumMod val="75000"/>
            </a:schemeClr>
          </a:solidFill>
        </p:grpSpPr>
        <p:sp>
          <p:nvSpPr>
            <p:cNvPr id="2" name="角丸四角形 1"/>
            <p:cNvSpPr>
              <a:spLocks/>
            </p:cNvSpPr>
            <p:nvPr/>
          </p:nvSpPr>
          <p:spPr>
            <a:xfrm>
              <a:off x="1209017" y="979924"/>
              <a:ext cx="1224000" cy="1224000"/>
            </a:xfrm>
            <a:prstGeom prst="roundRect">
              <a:avLst/>
            </a:prstGeom>
            <a:solidFill>
              <a:schemeClr val="accent2"/>
            </a:solidFill>
            <a:ln w="38100">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6" name="正方形/長方形 5"/>
            <p:cNvSpPr/>
            <p:nvPr/>
          </p:nvSpPr>
          <p:spPr>
            <a:xfrm>
              <a:off x="1317017" y="1087924"/>
              <a:ext cx="1008000" cy="10080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kumimoji="1" lang="ja-JP" altLang="en-US" sz="3200" b="1" dirty="0">
                  <a:solidFill>
                    <a:schemeClr val="bg1"/>
                  </a:solidFill>
                  <a:latin typeface="Meiryo UI" panose="020B0604030504040204" pitchFamily="50" charset="-128"/>
                  <a:ea typeface="Meiryo UI" panose="020B0604030504040204" pitchFamily="50" charset="-128"/>
                  <a:cs typeface="ヒラギノ角ゴ Pro W6"/>
                </a:rPr>
                <a:t>社会</a:t>
              </a:r>
              <a:endParaRPr kumimoji="1" lang="en-US" altLang="ja-JP" sz="3200" b="1" dirty="0">
                <a:solidFill>
                  <a:schemeClr val="bg1"/>
                </a:solidFill>
                <a:latin typeface="Meiryo UI" panose="020B0604030504040204" pitchFamily="50" charset="-128"/>
                <a:ea typeface="Meiryo UI" panose="020B0604030504040204" pitchFamily="50" charset="-128"/>
                <a:cs typeface="ヒラギノ角ゴ Pro W6"/>
              </a:endParaRPr>
            </a:p>
            <a:p>
              <a:pPr algn="ctr">
                <a:lnSpc>
                  <a:spcPct val="90000"/>
                </a:lnSpc>
              </a:pPr>
              <a:r>
                <a:rPr kumimoji="1" lang="ja-JP" altLang="en-US" sz="3200" b="1" dirty="0">
                  <a:solidFill>
                    <a:schemeClr val="bg1"/>
                  </a:solidFill>
                  <a:latin typeface="Meiryo UI" panose="020B0604030504040204" pitchFamily="50" charset="-128"/>
                  <a:ea typeface="Meiryo UI" panose="020B0604030504040204" pitchFamily="50" charset="-128"/>
                  <a:cs typeface="ヒラギノ角ゴ Pro W6"/>
                </a:rPr>
                <a:t>保険</a:t>
              </a:r>
            </a:p>
          </p:txBody>
        </p:sp>
      </p:grpSp>
      <p:grpSp>
        <p:nvGrpSpPr>
          <p:cNvPr id="16" name="グループ化 15"/>
          <p:cNvGrpSpPr/>
          <p:nvPr/>
        </p:nvGrpSpPr>
        <p:grpSpPr>
          <a:xfrm>
            <a:off x="1167240" y="5357568"/>
            <a:ext cx="1224000" cy="1224000"/>
            <a:chOff x="1140345" y="5581688"/>
            <a:chExt cx="1224000" cy="1224000"/>
          </a:xfrm>
          <a:solidFill>
            <a:srgbClr val="339966"/>
          </a:solidFill>
        </p:grpSpPr>
        <p:sp>
          <p:nvSpPr>
            <p:cNvPr id="19" name="角丸四角形 18"/>
            <p:cNvSpPr>
              <a:spLocks/>
            </p:cNvSpPr>
            <p:nvPr/>
          </p:nvSpPr>
          <p:spPr>
            <a:xfrm>
              <a:off x="1140345" y="5581688"/>
              <a:ext cx="1224000" cy="1224000"/>
            </a:xfrm>
            <a:prstGeom prst="roundRect">
              <a:avLst/>
            </a:prstGeom>
            <a:grpFill/>
            <a:ln w="38100">
              <a:solidFill>
                <a:srgbClr val="339966"/>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b="1" dirty="0">
                <a:solidFill>
                  <a:srgbClr val="FFFFFF"/>
                </a:solidFill>
                <a:latin typeface="Meiryo UI" panose="020B0604030504040204" pitchFamily="50" charset="-128"/>
                <a:ea typeface="Meiryo UI" panose="020B0604030504040204" pitchFamily="50" charset="-128"/>
              </a:endParaRPr>
            </a:p>
          </p:txBody>
        </p:sp>
        <p:sp>
          <p:nvSpPr>
            <p:cNvPr id="12" name="正方形/長方形 11"/>
            <p:cNvSpPr/>
            <p:nvPr/>
          </p:nvSpPr>
          <p:spPr>
            <a:xfrm>
              <a:off x="1248345" y="5689688"/>
              <a:ext cx="1008000" cy="1008000"/>
            </a:xfrm>
            <a:prstGeom prst="rect">
              <a:avLst/>
            </a:prstGeom>
            <a:grpFill/>
            <a:ln>
              <a:solidFill>
                <a:srgbClr val="3399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b="1" spc="-120" dirty="0">
                  <a:solidFill>
                    <a:srgbClr val="FFFFFF"/>
                  </a:solidFill>
                  <a:latin typeface="Meiryo UI" panose="020B0604030504040204" pitchFamily="50" charset="-128"/>
                  <a:ea typeface="Meiryo UI" panose="020B0604030504040204" pitchFamily="50" charset="-128"/>
                  <a:cs typeface="ヒラギノ角ゴ Pro W6"/>
                </a:rPr>
                <a:t>公衆</a:t>
              </a:r>
              <a:endParaRPr lang="en-US" altLang="ja-JP" sz="3200" b="1" spc="-120" dirty="0">
                <a:solidFill>
                  <a:srgbClr val="FFFFFF"/>
                </a:solidFill>
                <a:latin typeface="Meiryo UI" panose="020B0604030504040204" pitchFamily="50" charset="-128"/>
                <a:ea typeface="Meiryo UI" panose="020B0604030504040204" pitchFamily="50" charset="-128"/>
                <a:cs typeface="ヒラギノ角ゴ Pro W6"/>
              </a:endParaRPr>
            </a:p>
            <a:p>
              <a:pPr algn="ctr"/>
              <a:r>
                <a:rPr lang="ja-JP" altLang="en-US" sz="3200" b="1" spc="-120" dirty="0">
                  <a:solidFill>
                    <a:srgbClr val="FFFFFF"/>
                  </a:solidFill>
                  <a:latin typeface="Meiryo UI" panose="020B0604030504040204" pitchFamily="50" charset="-128"/>
                  <a:ea typeface="Meiryo UI" panose="020B0604030504040204" pitchFamily="50" charset="-128"/>
                  <a:cs typeface="ヒラギノ角ゴ Pro W6"/>
                </a:rPr>
                <a:t>衛生</a:t>
              </a:r>
              <a:endParaRPr lang="en-US" altLang="ja-JP" sz="3200" b="1" spc="-120" dirty="0">
                <a:solidFill>
                  <a:srgbClr val="FFFFFF"/>
                </a:solidFill>
                <a:latin typeface="Meiryo UI" panose="020B0604030504040204" pitchFamily="50" charset="-128"/>
                <a:ea typeface="Meiryo UI" panose="020B0604030504040204" pitchFamily="50" charset="-128"/>
                <a:cs typeface="ヒラギノ角ゴ Pro W6"/>
              </a:endParaRPr>
            </a:p>
          </p:txBody>
        </p:sp>
      </p:grpSp>
      <p:grpSp>
        <p:nvGrpSpPr>
          <p:cNvPr id="13" name="グループ化 12"/>
          <p:cNvGrpSpPr/>
          <p:nvPr/>
        </p:nvGrpSpPr>
        <p:grpSpPr>
          <a:xfrm>
            <a:off x="1167240" y="2480972"/>
            <a:ext cx="1224000" cy="1224000"/>
            <a:chOff x="1209017" y="2478352"/>
            <a:chExt cx="1224000" cy="1224000"/>
          </a:xfrm>
          <a:solidFill>
            <a:schemeClr val="accent6">
              <a:lumMod val="75000"/>
            </a:schemeClr>
          </a:solidFill>
        </p:grpSpPr>
        <p:sp>
          <p:nvSpPr>
            <p:cNvPr id="17" name="角丸四角形 16"/>
            <p:cNvSpPr>
              <a:spLocks/>
            </p:cNvSpPr>
            <p:nvPr/>
          </p:nvSpPr>
          <p:spPr>
            <a:xfrm>
              <a:off x="1209017" y="2478352"/>
              <a:ext cx="1224000" cy="1224000"/>
            </a:xfrm>
            <a:prstGeom prst="roundRect">
              <a:avLst/>
            </a:prstGeom>
            <a:grpFill/>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20" name="正方形/長方形 19"/>
            <p:cNvSpPr/>
            <p:nvPr/>
          </p:nvSpPr>
          <p:spPr>
            <a:xfrm>
              <a:off x="1317017" y="2586352"/>
              <a:ext cx="1008000" cy="1008000"/>
            </a:xfrm>
            <a:prstGeom prst="rect">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kumimoji="1" lang="ja-JP" altLang="en-US" sz="3200" b="1" dirty="0">
                  <a:solidFill>
                    <a:srgbClr val="FFFFFF"/>
                  </a:solidFill>
                  <a:latin typeface="Meiryo UI" panose="020B0604030504040204" pitchFamily="50" charset="-128"/>
                  <a:ea typeface="Meiryo UI" panose="020B0604030504040204" pitchFamily="50" charset="-128"/>
                  <a:cs typeface="ヒラギノ角ゴ Pro W6"/>
                </a:rPr>
                <a:t>社会</a:t>
              </a:r>
              <a:endParaRPr kumimoji="1" lang="en-US" altLang="ja-JP" sz="3200" b="1" dirty="0">
                <a:solidFill>
                  <a:srgbClr val="FFFFFF"/>
                </a:solidFill>
                <a:latin typeface="Meiryo UI" panose="020B0604030504040204" pitchFamily="50" charset="-128"/>
                <a:ea typeface="Meiryo UI" panose="020B0604030504040204" pitchFamily="50" charset="-128"/>
                <a:cs typeface="ヒラギノ角ゴ Pro W6"/>
              </a:endParaRPr>
            </a:p>
            <a:p>
              <a:pPr algn="ctr">
                <a:lnSpc>
                  <a:spcPct val="90000"/>
                </a:lnSpc>
              </a:pPr>
              <a:r>
                <a:rPr lang="ja-JP" altLang="en-US" sz="3200" b="1" dirty="0">
                  <a:solidFill>
                    <a:srgbClr val="FFFFFF"/>
                  </a:solidFill>
                  <a:latin typeface="Meiryo UI" panose="020B0604030504040204" pitchFamily="50" charset="-128"/>
                  <a:ea typeface="Meiryo UI" panose="020B0604030504040204" pitchFamily="50" charset="-128"/>
                  <a:cs typeface="ヒラギノ角ゴ Pro W6"/>
                </a:rPr>
                <a:t>福祉</a:t>
              </a:r>
              <a:endParaRPr kumimoji="1" lang="ja-JP" altLang="en-US" sz="3200" b="1" dirty="0">
                <a:solidFill>
                  <a:srgbClr val="FFFFFF"/>
                </a:solidFill>
                <a:latin typeface="Meiryo UI" panose="020B0604030504040204" pitchFamily="50" charset="-128"/>
                <a:ea typeface="Meiryo UI" panose="020B0604030504040204" pitchFamily="50" charset="-128"/>
                <a:cs typeface="ヒラギノ角ゴ Pro W6"/>
              </a:endParaRPr>
            </a:p>
          </p:txBody>
        </p:sp>
      </p:grpSp>
      <p:sp>
        <p:nvSpPr>
          <p:cNvPr id="4" name="角丸四角形 3"/>
          <p:cNvSpPr/>
          <p:nvPr/>
        </p:nvSpPr>
        <p:spPr>
          <a:xfrm>
            <a:off x="1167240" y="1042674"/>
            <a:ext cx="7726550" cy="1224000"/>
          </a:xfrm>
          <a:prstGeom prst="roundRect">
            <a:avLst/>
          </a:prstGeom>
          <a:ln w="38100">
            <a:solidFill>
              <a:schemeClr val="accent2"/>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3" name="テキスト ボックス 2"/>
          <p:cNvSpPr txBox="1"/>
          <p:nvPr/>
        </p:nvSpPr>
        <p:spPr>
          <a:xfrm>
            <a:off x="2521790" y="1069569"/>
            <a:ext cx="6372000" cy="1169551"/>
          </a:xfrm>
          <a:prstGeom prst="rect">
            <a:avLst/>
          </a:prstGeom>
          <a:noFill/>
        </p:spPr>
        <p:txBody>
          <a:bodyPr wrap="square" rtlCol="0">
            <a:spAutoFit/>
          </a:bodyPr>
          <a:lstStyle/>
          <a:p>
            <a:r>
              <a:rPr kumimoji="1" lang="ja-JP" altLang="en-US" sz="25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病気・老後・介護・失業などの場合に国などが</a:t>
            </a:r>
          </a:p>
          <a:p>
            <a:r>
              <a:rPr kumimoji="1" lang="ja-JP" altLang="en-US" sz="25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一定の給付を行う制度</a:t>
            </a:r>
            <a:endParaRPr kumimoji="1" lang="en-US" altLang="ja-JP" sz="25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p>
            <a:r>
              <a:rPr kumimoji="1" lang="en-US" altLang="ja-JP" sz="20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20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公的医療保険、公的年金保険、公的介護保険　等</a:t>
            </a:r>
            <a:r>
              <a:rPr kumimoji="1" lang="en-US" altLang="ja-JP" sz="20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20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角丸四角形 26"/>
          <p:cNvSpPr/>
          <p:nvPr/>
        </p:nvSpPr>
        <p:spPr>
          <a:xfrm>
            <a:off x="1167240" y="5357568"/>
            <a:ext cx="7726550" cy="1224000"/>
          </a:xfrm>
          <a:prstGeom prst="roundRect">
            <a:avLst/>
          </a:prstGeom>
          <a:noFill/>
          <a:ln w="38100">
            <a:solidFill>
              <a:srgbClr val="3399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50" name="テキスト ボックス 49"/>
          <p:cNvSpPr txBox="1"/>
          <p:nvPr/>
        </p:nvSpPr>
        <p:spPr>
          <a:xfrm>
            <a:off x="2521790" y="5533685"/>
            <a:ext cx="6372000" cy="861774"/>
          </a:xfrm>
          <a:prstGeom prst="rect">
            <a:avLst/>
          </a:prstGeom>
          <a:noFill/>
        </p:spPr>
        <p:txBody>
          <a:bodyPr wrap="square" rtlCol="0">
            <a:spAutoFit/>
          </a:bodyPr>
          <a:lstStyle/>
          <a:p>
            <a:r>
              <a:rPr lang="ja-JP" altLang="en-US" sz="25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国民が健康に生活できるよう様々な事項についての予防、衛生のための制度</a:t>
            </a:r>
            <a:r>
              <a:rPr lang="en-US" altLang="ja-JP" sz="20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予防接種　等</a:t>
            </a:r>
            <a:r>
              <a:rPr lang="en-US" altLang="ja-JP" sz="20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20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角丸四角形 24"/>
          <p:cNvSpPr/>
          <p:nvPr/>
        </p:nvSpPr>
        <p:spPr>
          <a:xfrm>
            <a:off x="1167240" y="2480972"/>
            <a:ext cx="7726550" cy="1224000"/>
          </a:xfrm>
          <a:prstGeom prst="roundRect">
            <a:avLst/>
          </a:prstGeom>
          <a:noFill/>
          <a:ln w="38100">
            <a:solidFill>
              <a:schemeClr val="accent6">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48" name="テキスト ボックス 47"/>
          <p:cNvSpPr txBox="1"/>
          <p:nvPr/>
        </p:nvSpPr>
        <p:spPr>
          <a:xfrm>
            <a:off x="2521790" y="2660269"/>
            <a:ext cx="6372000" cy="861774"/>
          </a:xfrm>
          <a:prstGeom prst="rect">
            <a:avLst/>
          </a:prstGeom>
          <a:noFill/>
        </p:spPr>
        <p:txBody>
          <a:bodyPr wrap="square" rtlCol="0">
            <a:spAutoFit/>
          </a:bodyPr>
          <a:lstStyle/>
          <a:p>
            <a:r>
              <a:rPr lang="ja-JP" altLang="en-US" sz="2500" b="1" dirty="0" err="1">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障がい</a:t>
            </a:r>
            <a:r>
              <a:rPr lang="ja-JP" altLang="en-US" sz="25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者や母子・父子家庭などに対して公的な</a:t>
            </a:r>
            <a:endParaRPr lang="en-US" altLang="ja-JP" sz="25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25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支援を行う制度</a:t>
            </a:r>
            <a:r>
              <a:rPr lang="en-US" altLang="ja-JP" sz="20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児童福祉、高齢者福祉　等</a:t>
            </a:r>
            <a:r>
              <a:rPr lang="en-US" altLang="ja-JP" sz="20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20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角丸四角形 25"/>
          <p:cNvSpPr/>
          <p:nvPr/>
        </p:nvSpPr>
        <p:spPr>
          <a:xfrm>
            <a:off x="1167240" y="3919270"/>
            <a:ext cx="7726550" cy="1224000"/>
          </a:xfrm>
          <a:prstGeom prst="roundRect">
            <a:avLst/>
          </a:prstGeom>
          <a:noFill/>
          <a:ln w="3810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49" name="テキスト ボックス 48"/>
          <p:cNvSpPr txBox="1"/>
          <p:nvPr/>
        </p:nvSpPr>
        <p:spPr>
          <a:xfrm>
            <a:off x="2521790" y="4100383"/>
            <a:ext cx="6372000" cy="861774"/>
          </a:xfrm>
          <a:prstGeom prst="rect">
            <a:avLst/>
          </a:prstGeom>
          <a:noFill/>
        </p:spPr>
        <p:txBody>
          <a:bodyPr wrap="square" rtlCol="0">
            <a:spAutoFit/>
          </a:bodyPr>
          <a:lstStyle/>
          <a:p>
            <a:r>
              <a:rPr lang="ja-JP" altLang="en-US" sz="25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生活に困窮する国民に対して最低限の生活を</a:t>
            </a:r>
            <a:endParaRPr lang="en-US" altLang="ja-JP" sz="25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25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保障し、自立を助けようとする制度</a:t>
            </a:r>
            <a:r>
              <a:rPr lang="en-US" altLang="ja-JP" sz="20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生活保護　等</a:t>
            </a:r>
            <a:r>
              <a:rPr lang="en-US" altLang="ja-JP" sz="20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20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4" name="グループ化 13"/>
          <p:cNvGrpSpPr/>
          <p:nvPr/>
        </p:nvGrpSpPr>
        <p:grpSpPr>
          <a:xfrm>
            <a:off x="1167240" y="3919270"/>
            <a:ext cx="1224000" cy="1224000"/>
            <a:chOff x="1187778" y="3891718"/>
            <a:chExt cx="1224000" cy="1224000"/>
          </a:xfrm>
          <a:solidFill>
            <a:schemeClr val="tx2"/>
          </a:solidFill>
        </p:grpSpPr>
        <p:sp>
          <p:nvSpPr>
            <p:cNvPr id="18" name="角丸四角形 17"/>
            <p:cNvSpPr>
              <a:spLocks/>
            </p:cNvSpPr>
            <p:nvPr/>
          </p:nvSpPr>
          <p:spPr>
            <a:xfrm>
              <a:off x="1187778" y="3891718"/>
              <a:ext cx="1224000" cy="1224000"/>
            </a:xfrm>
            <a:prstGeom prst="roundRect">
              <a:avLst/>
            </a:prstGeom>
            <a:grpFill/>
            <a:ln w="38100">
              <a:solidFill>
                <a:schemeClr val="tx2"/>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21" name="正方形/長方形 20"/>
            <p:cNvSpPr/>
            <p:nvPr/>
          </p:nvSpPr>
          <p:spPr>
            <a:xfrm>
              <a:off x="1295778" y="3999718"/>
              <a:ext cx="1008000" cy="1008000"/>
            </a:xfrm>
            <a:prstGeom prst="rect">
              <a:avLst/>
            </a:prstGeom>
            <a:grp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ja-JP" altLang="en-US" sz="3200" b="1" dirty="0">
                  <a:solidFill>
                    <a:srgbClr val="FFFFFF"/>
                  </a:solidFill>
                  <a:latin typeface="Meiryo UI" panose="020B0604030504040204" pitchFamily="50" charset="-128"/>
                  <a:ea typeface="Meiryo UI" panose="020B0604030504040204" pitchFamily="50" charset="-128"/>
                  <a:cs typeface="ヒラギノ角ゴ Pro W6"/>
                </a:rPr>
                <a:t>公的扶助</a:t>
              </a:r>
              <a:endParaRPr kumimoji="1" lang="en-US" altLang="ja-JP" sz="3200" b="1" dirty="0">
                <a:solidFill>
                  <a:srgbClr val="FFFFFF"/>
                </a:solidFill>
                <a:latin typeface="Meiryo UI" panose="020B0604030504040204" pitchFamily="50" charset="-128"/>
                <a:ea typeface="Meiryo UI" panose="020B0604030504040204" pitchFamily="50" charset="-128"/>
                <a:cs typeface="ヒラギノ角ゴ Pro W6"/>
              </a:endParaRPr>
            </a:p>
          </p:txBody>
        </p:sp>
      </p:grpSp>
      <p:sp>
        <p:nvSpPr>
          <p:cNvPr id="5" name="角丸四角形 4"/>
          <p:cNvSpPr/>
          <p:nvPr/>
        </p:nvSpPr>
        <p:spPr>
          <a:xfrm>
            <a:off x="200255" y="1038226"/>
            <a:ext cx="839974" cy="5540450"/>
          </a:xfrm>
          <a:prstGeom prst="roundRect">
            <a:avLst/>
          </a:prstGeom>
          <a:solidFill>
            <a:srgbClr val="002060"/>
          </a:solidFill>
          <a:ln w="38100">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4400" b="1" dirty="0">
                <a:latin typeface="Meiryo UI" panose="020B0604030504040204" pitchFamily="50" charset="-128"/>
                <a:ea typeface="Meiryo UI" panose="020B0604030504040204" pitchFamily="50" charset="-128"/>
                <a:cs typeface="Meiryo UI" panose="020B0604030504040204" pitchFamily="50" charset="-128"/>
              </a:rPr>
              <a:t>社会保障制度</a:t>
            </a:r>
          </a:p>
        </p:txBody>
      </p:sp>
      <p:grpSp>
        <p:nvGrpSpPr>
          <p:cNvPr id="38" name="グループ化 37"/>
          <p:cNvGrpSpPr/>
          <p:nvPr/>
        </p:nvGrpSpPr>
        <p:grpSpPr>
          <a:xfrm>
            <a:off x="1166400" y="1044000"/>
            <a:ext cx="1224000" cy="1224000"/>
            <a:chOff x="1209017" y="979924"/>
            <a:chExt cx="1224000" cy="1224000"/>
          </a:xfrm>
          <a:solidFill>
            <a:schemeClr val="accent2">
              <a:lumMod val="75000"/>
            </a:schemeClr>
          </a:solidFill>
        </p:grpSpPr>
        <p:sp>
          <p:nvSpPr>
            <p:cNvPr id="39" name="角丸四角形 38"/>
            <p:cNvSpPr>
              <a:spLocks/>
            </p:cNvSpPr>
            <p:nvPr/>
          </p:nvSpPr>
          <p:spPr>
            <a:xfrm>
              <a:off x="1209017" y="979924"/>
              <a:ext cx="1224000" cy="1224000"/>
            </a:xfrm>
            <a:prstGeom prst="roundRect">
              <a:avLst/>
            </a:prstGeom>
            <a:solidFill>
              <a:schemeClr val="accent2"/>
            </a:solidFill>
            <a:ln w="38100">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40" name="正方形/長方形 39"/>
            <p:cNvSpPr/>
            <p:nvPr/>
          </p:nvSpPr>
          <p:spPr>
            <a:xfrm>
              <a:off x="1317017" y="1087924"/>
              <a:ext cx="1008000" cy="10080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kumimoji="1" lang="ja-JP" altLang="en-US" sz="3200" b="1" dirty="0">
                  <a:solidFill>
                    <a:schemeClr val="bg1"/>
                  </a:solidFill>
                  <a:latin typeface="Meiryo UI" panose="020B0604030504040204" pitchFamily="50" charset="-128"/>
                  <a:ea typeface="Meiryo UI" panose="020B0604030504040204" pitchFamily="50" charset="-128"/>
                  <a:cs typeface="ヒラギノ角ゴ Pro W6"/>
                </a:rPr>
                <a:t>社会</a:t>
              </a:r>
              <a:endParaRPr kumimoji="1" lang="en-US" altLang="ja-JP" sz="3200" b="1" dirty="0">
                <a:solidFill>
                  <a:schemeClr val="bg1"/>
                </a:solidFill>
                <a:latin typeface="Meiryo UI" panose="020B0604030504040204" pitchFamily="50" charset="-128"/>
                <a:ea typeface="Meiryo UI" panose="020B0604030504040204" pitchFamily="50" charset="-128"/>
                <a:cs typeface="ヒラギノ角ゴ Pro W6"/>
              </a:endParaRPr>
            </a:p>
            <a:p>
              <a:pPr algn="ctr">
                <a:lnSpc>
                  <a:spcPct val="90000"/>
                </a:lnSpc>
              </a:pPr>
              <a:r>
                <a:rPr kumimoji="1" lang="ja-JP" altLang="en-US" sz="3200" b="1" dirty="0">
                  <a:solidFill>
                    <a:schemeClr val="bg1"/>
                  </a:solidFill>
                  <a:latin typeface="Meiryo UI" panose="020B0604030504040204" pitchFamily="50" charset="-128"/>
                  <a:ea typeface="Meiryo UI" panose="020B0604030504040204" pitchFamily="50" charset="-128"/>
                  <a:cs typeface="ヒラギノ角ゴ Pro W6"/>
                </a:rPr>
                <a:t>保険</a:t>
              </a:r>
            </a:p>
          </p:txBody>
        </p:sp>
      </p:grpSp>
      <p:sp>
        <p:nvSpPr>
          <p:cNvPr id="32" name="角丸四角形 31"/>
          <p:cNvSpPr/>
          <p:nvPr/>
        </p:nvSpPr>
        <p:spPr>
          <a:xfrm>
            <a:off x="1040229" y="973792"/>
            <a:ext cx="7953532" cy="1394737"/>
          </a:xfrm>
          <a:prstGeom prst="roundRect">
            <a:avLst/>
          </a:prstGeom>
          <a:noFill/>
          <a:ln w="571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4" name="角丸四角形 33"/>
          <p:cNvSpPr/>
          <p:nvPr/>
        </p:nvSpPr>
        <p:spPr>
          <a:xfrm>
            <a:off x="3910749" y="838907"/>
            <a:ext cx="2567008" cy="1548452"/>
          </a:xfrm>
          <a:prstGeom prst="roundRect">
            <a:avLst/>
          </a:prstGeom>
          <a:solidFill>
            <a:schemeClr val="accent2"/>
          </a:solidFill>
          <a:ln>
            <a:solidFill>
              <a:schemeClr val="bg1"/>
            </a:solidFill>
          </a:ln>
        </p:spPr>
        <p:style>
          <a:lnRef idx="3">
            <a:schemeClr val="lt1"/>
          </a:lnRef>
          <a:fillRef idx="1">
            <a:schemeClr val="accent2"/>
          </a:fillRef>
          <a:effectRef idx="1">
            <a:schemeClr val="accent2"/>
          </a:effectRef>
          <a:fontRef idx="minor">
            <a:schemeClr val="lt1"/>
          </a:fontRef>
        </p:style>
        <p:txBody>
          <a:bodyPr rtlCol="0" anchor="ctr"/>
          <a:lstStyle/>
          <a:p>
            <a:pPr algn="ctr"/>
            <a:r>
              <a:rPr lang="ja-JP" altLang="en-US" sz="6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共助</a:t>
            </a:r>
            <a:endParaRPr kumimoji="1" lang="ja-JP" altLang="en-US" sz="6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35" name="グループ化 34"/>
          <p:cNvGrpSpPr/>
          <p:nvPr/>
        </p:nvGrpSpPr>
        <p:grpSpPr>
          <a:xfrm>
            <a:off x="1040229" y="2470324"/>
            <a:ext cx="7992934" cy="4215025"/>
            <a:chOff x="969372" y="2470324"/>
            <a:chExt cx="8063791" cy="4215025"/>
          </a:xfrm>
        </p:grpSpPr>
        <p:sp>
          <p:nvSpPr>
            <p:cNvPr id="36" name="角丸四角形 35"/>
            <p:cNvSpPr/>
            <p:nvPr/>
          </p:nvSpPr>
          <p:spPr>
            <a:xfrm>
              <a:off x="3888095" y="3615217"/>
              <a:ext cx="2567008" cy="1528053"/>
            </a:xfrm>
            <a:prstGeom prst="roundRect">
              <a:avLst/>
            </a:prstGeom>
            <a:solidFill>
              <a:schemeClr val="accent4"/>
            </a:solidFill>
            <a:ln>
              <a:solidFill>
                <a:schemeClr val="bg1"/>
              </a:solidFill>
            </a:ln>
          </p:spPr>
          <p:style>
            <a:lnRef idx="3">
              <a:schemeClr val="lt1"/>
            </a:lnRef>
            <a:fillRef idx="1">
              <a:schemeClr val="accent4"/>
            </a:fillRef>
            <a:effectRef idx="1">
              <a:schemeClr val="accent4"/>
            </a:effectRef>
            <a:fontRef idx="minor">
              <a:schemeClr val="lt1"/>
            </a:fontRef>
          </p:style>
          <p:txBody>
            <a:bodyPr rtlCol="0" anchor="ctr"/>
            <a:lstStyle/>
            <a:p>
              <a:pPr algn="ctr"/>
              <a:r>
                <a:rPr lang="ja-JP" altLang="en-US" sz="6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公</a:t>
              </a:r>
              <a:r>
                <a:rPr kumimoji="1" lang="ja-JP" altLang="en-US" sz="6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助</a:t>
              </a:r>
            </a:p>
          </p:txBody>
        </p:sp>
        <p:sp>
          <p:nvSpPr>
            <p:cNvPr id="37" name="角丸四角形 36"/>
            <p:cNvSpPr/>
            <p:nvPr/>
          </p:nvSpPr>
          <p:spPr>
            <a:xfrm>
              <a:off x="969372" y="2470324"/>
              <a:ext cx="8063791" cy="4215025"/>
            </a:xfrm>
            <a:prstGeom prst="roundRect">
              <a:avLst/>
            </a:prstGeom>
            <a:noFill/>
            <a:ln w="57150">
              <a:solidFill>
                <a:srgbClr val="7030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sp>
        <p:nvSpPr>
          <p:cNvPr id="7" name="スライド番号プレースホルダー 6">
            <a:extLst>
              <a:ext uri="{FF2B5EF4-FFF2-40B4-BE49-F238E27FC236}">
                <a16:creationId xmlns:a16="http://schemas.microsoft.com/office/drawing/2014/main" id="{8B1BFFD4-3324-424E-B531-7ACC66D9CC9E}"/>
              </a:ext>
            </a:extLst>
          </p:cNvPr>
          <p:cNvSpPr>
            <a:spLocks noGrp="1"/>
          </p:cNvSpPr>
          <p:nvPr>
            <p:ph type="sldNum" sz="quarter" idx="4"/>
          </p:nvPr>
        </p:nvSpPr>
        <p:spPr/>
        <p:txBody>
          <a:bodyPr/>
          <a:lstStyle/>
          <a:p>
            <a:fld id="{CFE1D277-9C57-4E30-9C75-4A0776A97483}" type="slidenum">
              <a:rPr lang="ja-JP" altLang="en-US" smtClean="0"/>
              <a:pPr/>
              <a:t>10</a:t>
            </a:fld>
            <a:endParaRPr lang="ja-JP" altLang="en-US" dirty="0"/>
          </a:p>
        </p:txBody>
      </p:sp>
    </p:spTree>
    <p:extLst>
      <p:ext uri="{BB962C8B-B14F-4D97-AF65-F5344CB8AC3E}">
        <p14:creationId xmlns:p14="http://schemas.microsoft.com/office/powerpoint/2010/main" val="689152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fade">
                                      <p:cBhvr>
                                        <p:cTn id="10" dur="500"/>
                                        <p:tgtEl>
                                          <p:spTgt spid="3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正方形/長方形 46"/>
          <p:cNvSpPr/>
          <p:nvPr/>
        </p:nvSpPr>
        <p:spPr>
          <a:xfrm>
            <a:off x="0" y="0"/>
            <a:ext cx="9144000" cy="716948"/>
          </a:xfrm>
          <a:prstGeom prst="rect">
            <a:avLst/>
          </a:prstGeom>
          <a:solidFill>
            <a:schemeClr val="tx2">
              <a:lumMod val="60000"/>
              <a:lumOff val="4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461964" y="30760"/>
            <a:ext cx="584456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「共助」と「公助」の財源の違い</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30" name="角丸四角形 29"/>
          <p:cNvSpPr/>
          <p:nvPr/>
        </p:nvSpPr>
        <p:spPr>
          <a:xfrm>
            <a:off x="1221277" y="1240801"/>
            <a:ext cx="7532198" cy="2448000"/>
          </a:xfrm>
          <a:prstGeom prst="roundRect">
            <a:avLst/>
          </a:prstGeom>
          <a:solidFill>
            <a:schemeClr val="accent2">
              <a:lumMod val="20000"/>
              <a:lumOff val="80000"/>
            </a:schemeClr>
          </a:solidFill>
          <a:ln w="57150"/>
        </p:spPr>
        <p:style>
          <a:lnRef idx="2">
            <a:schemeClr val="accent2"/>
          </a:lnRef>
          <a:fillRef idx="1">
            <a:schemeClr val="lt1"/>
          </a:fillRef>
          <a:effectRef idx="0">
            <a:schemeClr val="accent2"/>
          </a:effectRef>
          <a:fontRef idx="minor">
            <a:schemeClr val="dk1"/>
          </a:fontRef>
        </p:style>
        <p:txBody>
          <a:bodyPr rtlCol="0" anchor="ctr"/>
          <a:lstStyle/>
          <a:p>
            <a:pPr algn="ctr"/>
            <a:r>
              <a:rPr lang="ja-JP" altLang="en-US" sz="3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3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角丸四角形 30"/>
          <p:cNvSpPr/>
          <p:nvPr/>
        </p:nvSpPr>
        <p:spPr>
          <a:xfrm>
            <a:off x="1561748" y="949288"/>
            <a:ext cx="2562576" cy="685232"/>
          </a:xfrm>
          <a:prstGeom prst="roundRect">
            <a:avLst/>
          </a:prstGeom>
          <a:solidFill>
            <a:schemeClr val="accent2"/>
          </a:solidFill>
          <a:ln>
            <a:solidFill>
              <a:schemeClr val="bg1"/>
            </a:solidFill>
          </a:ln>
          <a:effectLst/>
        </p:spPr>
        <p:style>
          <a:lnRef idx="3">
            <a:schemeClr val="lt1"/>
          </a:lnRef>
          <a:fillRef idx="1">
            <a:schemeClr val="accent2"/>
          </a:fillRef>
          <a:effectRef idx="1">
            <a:schemeClr val="accent2"/>
          </a:effectRef>
          <a:fontRef idx="minor">
            <a:schemeClr val="lt1"/>
          </a:fontRef>
        </p:style>
        <p:txBody>
          <a:bodyPr rtlCol="0" anchor="ctr"/>
          <a:lstStyle/>
          <a:p>
            <a:pPr algn="ctr"/>
            <a:r>
              <a:rPr kumimoji="1" lang="ja-JP" altLang="en-US" sz="4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共助</a:t>
            </a:r>
          </a:p>
        </p:txBody>
      </p:sp>
      <p:sp>
        <p:nvSpPr>
          <p:cNvPr id="36" name="角丸四角形 35"/>
          <p:cNvSpPr/>
          <p:nvPr/>
        </p:nvSpPr>
        <p:spPr>
          <a:xfrm>
            <a:off x="1221277" y="4124536"/>
            <a:ext cx="7532198" cy="2448000"/>
          </a:xfrm>
          <a:prstGeom prst="roundRect">
            <a:avLst>
              <a:gd name="adj" fmla="val 10241"/>
            </a:avLst>
          </a:prstGeom>
          <a:solidFill>
            <a:schemeClr val="accent4">
              <a:lumMod val="20000"/>
              <a:lumOff val="80000"/>
            </a:schemeClr>
          </a:solidFill>
          <a:ln w="57150"/>
        </p:spPr>
        <p:style>
          <a:lnRef idx="2">
            <a:schemeClr val="accent4"/>
          </a:lnRef>
          <a:fillRef idx="1">
            <a:schemeClr val="lt1"/>
          </a:fillRef>
          <a:effectRef idx="0">
            <a:schemeClr val="accent4"/>
          </a:effectRef>
          <a:fontRef idx="minor">
            <a:schemeClr val="dk1"/>
          </a:fontRef>
        </p:style>
        <p:txBody>
          <a:bodyPr rtlCol="0" anchor="ctr"/>
          <a:lstStyle/>
          <a:p>
            <a:pPr algn="ctr"/>
            <a:r>
              <a:rPr lang="ja-JP" altLang="en-US" sz="3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25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角丸四角形 36"/>
          <p:cNvSpPr/>
          <p:nvPr/>
        </p:nvSpPr>
        <p:spPr>
          <a:xfrm>
            <a:off x="1561747" y="3820483"/>
            <a:ext cx="2562577" cy="685232"/>
          </a:xfrm>
          <a:prstGeom prst="roundRect">
            <a:avLst/>
          </a:prstGeom>
          <a:solidFill>
            <a:schemeClr val="accent4"/>
          </a:solidFill>
          <a:ln>
            <a:solidFill>
              <a:schemeClr val="bg1"/>
            </a:solidFill>
          </a:ln>
          <a:effectLst/>
        </p:spPr>
        <p:style>
          <a:lnRef idx="3">
            <a:schemeClr val="lt1"/>
          </a:lnRef>
          <a:fillRef idx="1">
            <a:schemeClr val="accent4"/>
          </a:fillRef>
          <a:effectRef idx="1">
            <a:schemeClr val="accent4"/>
          </a:effectRef>
          <a:fontRef idx="minor">
            <a:schemeClr val="lt1"/>
          </a:fontRef>
        </p:style>
        <p:txBody>
          <a:bodyPr rtlCol="0" anchor="ctr"/>
          <a:lstStyle/>
          <a:p>
            <a:pPr algn="ctr"/>
            <a:r>
              <a:rPr kumimoji="1" lang="ja-JP" altLang="en-US" sz="4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公助</a:t>
            </a:r>
          </a:p>
        </p:txBody>
      </p:sp>
      <p:grpSp>
        <p:nvGrpSpPr>
          <p:cNvPr id="9" name="グループ化 8"/>
          <p:cNvGrpSpPr/>
          <p:nvPr/>
        </p:nvGrpSpPr>
        <p:grpSpPr>
          <a:xfrm>
            <a:off x="4487984" y="1377468"/>
            <a:ext cx="1091870" cy="921595"/>
            <a:chOff x="1209017" y="979924"/>
            <a:chExt cx="1224000" cy="1189683"/>
          </a:xfrm>
          <a:solidFill>
            <a:schemeClr val="accent2">
              <a:lumMod val="75000"/>
            </a:schemeClr>
          </a:solidFill>
        </p:grpSpPr>
        <p:sp>
          <p:nvSpPr>
            <p:cNvPr id="2" name="角丸四角形 1"/>
            <p:cNvSpPr>
              <a:spLocks/>
            </p:cNvSpPr>
            <p:nvPr/>
          </p:nvSpPr>
          <p:spPr>
            <a:xfrm>
              <a:off x="1209017" y="979924"/>
              <a:ext cx="1224000" cy="1189683"/>
            </a:xfrm>
            <a:prstGeom prst="roundRect">
              <a:avLst/>
            </a:prstGeom>
            <a:solidFill>
              <a:schemeClr val="accent2"/>
            </a:solidFill>
            <a:ln w="38100">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sz="1600" b="1">
                <a:latin typeface="Meiryo UI" panose="020B0604030504040204" pitchFamily="50" charset="-128"/>
                <a:ea typeface="Meiryo UI" panose="020B0604030504040204" pitchFamily="50" charset="-128"/>
              </a:endParaRPr>
            </a:p>
          </p:txBody>
        </p:sp>
        <p:sp>
          <p:nvSpPr>
            <p:cNvPr id="6" name="正方形/長方形 5"/>
            <p:cNvSpPr/>
            <p:nvPr/>
          </p:nvSpPr>
          <p:spPr>
            <a:xfrm>
              <a:off x="1317017" y="1087924"/>
              <a:ext cx="1008000" cy="10080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kumimoji="1" lang="ja-JP" altLang="en-US" sz="2400" b="1" dirty="0">
                  <a:solidFill>
                    <a:schemeClr val="bg1"/>
                  </a:solidFill>
                  <a:latin typeface="Meiryo UI" panose="020B0604030504040204" pitchFamily="50" charset="-128"/>
                  <a:ea typeface="Meiryo UI" panose="020B0604030504040204" pitchFamily="50" charset="-128"/>
                  <a:cs typeface="ヒラギノ角ゴ Pro W6"/>
                </a:rPr>
                <a:t>社会</a:t>
              </a:r>
              <a:endParaRPr kumimoji="1" lang="en-US" altLang="ja-JP" sz="2400" b="1" dirty="0">
                <a:solidFill>
                  <a:schemeClr val="bg1"/>
                </a:solidFill>
                <a:latin typeface="Meiryo UI" panose="020B0604030504040204" pitchFamily="50" charset="-128"/>
                <a:ea typeface="Meiryo UI" panose="020B0604030504040204" pitchFamily="50" charset="-128"/>
                <a:cs typeface="ヒラギノ角ゴ Pro W6"/>
              </a:endParaRPr>
            </a:p>
            <a:p>
              <a:pPr algn="ctr">
                <a:lnSpc>
                  <a:spcPct val="90000"/>
                </a:lnSpc>
              </a:pPr>
              <a:r>
                <a:rPr kumimoji="1" lang="ja-JP" altLang="en-US" sz="2400" b="1" dirty="0">
                  <a:solidFill>
                    <a:schemeClr val="bg1"/>
                  </a:solidFill>
                  <a:latin typeface="Meiryo UI" panose="020B0604030504040204" pitchFamily="50" charset="-128"/>
                  <a:ea typeface="Meiryo UI" panose="020B0604030504040204" pitchFamily="50" charset="-128"/>
                  <a:cs typeface="ヒラギノ角ゴ Pro W6"/>
                </a:rPr>
                <a:t>保険</a:t>
              </a:r>
            </a:p>
          </p:txBody>
        </p:sp>
      </p:grpSp>
      <p:grpSp>
        <p:nvGrpSpPr>
          <p:cNvPr id="16" name="グループ化 15"/>
          <p:cNvGrpSpPr/>
          <p:nvPr/>
        </p:nvGrpSpPr>
        <p:grpSpPr>
          <a:xfrm>
            <a:off x="7011751" y="4271128"/>
            <a:ext cx="1091870" cy="948179"/>
            <a:chOff x="1140345" y="5581688"/>
            <a:chExt cx="1224000" cy="1224000"/>
          </a:xfrm>
          <a:solidFill>
            <a:srgbClr val="339966"/>
          </a:solidFill>
        </p:grpSpPr>
        <p:sp>
          <p:nvSpPr>
            <p:cNvPr id="19" name="角丸四角形 18"/>
            <p:cNvSpPr>
              <a:spLocks/>
            </p:cNvSpPr>
            <p:nvPr/>
          </p:nvSpPr>
          <p:spPr>
            <a:xfrm>
              <a:off x="1140345" y="5581688"/>
              <a:ext cx="1224000" cy="1224000"/>
            </a:xfrm>
            <a:prstGeom prst="roundRect">
              <a:avLst/>
            </a:prstGeom>
            <a:grpFill/>
            <a:ln w="38100">
              <a:solidFill>
                <a:srgbClr val="339966"/>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sz="1400" b="1" dirty="0">
                <a:solidFill>
                  <a:srgbClr val="FFFFFF"/>
                </a:solidFill>
                <a:latin typeface="Meiryo UI" panose="020B0604030504040204" pitchFamily="50" charset="-128"/>
                <a:ea typeface="Meiryo UI" panose="020B0604030504040204" pitchFamily="50" charset="-128"/>
              </a:endParaRPr>
            </a:p>
          </p:txBody>
        </p:sp>
        <p:sp>
          <p:nvSpPr>
            <p:cNvPr id="12" name="正方形/長方形 11"/>
            <p:cNvSpPr/>
            <p:nvPr/>
          </p:nvSpPr>
          <p:spPr>
            <a:xfrm>
              <a:off x="1248345" y="5689688"/>
              <a:ext cx="1008000" cy="1008000"/>
            </a:xfrm>
            <a:prstGeom prst="rect">
              <a:avLst/>
            </a:prstGeom>
            <a:grpFill/>
            <a:ln w="38100">
              <a:solidFill>
                <a:srgbClr val="3399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spc="-120" dirty="0">
                  <a:solidFill>
                    <a:srgbClr val="FFFFFF"/>
                  </a:solidFill>
                  <a:latin typeface="Meiryo UI" panose="020B0604030504040204" pitchFamily="50" charset="-128"/>
                  <a:ea typeface="Meiryo UI" panose="020B0604030504040204" pitchFamily="50" charset="-128"/>
                  <a:cs typeface="ヒラギノ角ゴ Pro W6"/>
                </a:rPr>
                <a:t>公衆</a:t>
              </a:r>
              <a:endParaRPr lang="en-US" altLang="ja-JP" sz="2400" b="1" spc="-120" dirty="0">
                <a:solidFill>
                  <a:srgbClr val="FFFFFF"/>
                </a:solidFill>
                <a:latin typeface="Meiryo UI" panose="020B0604030504040204" pitchFamily="50" charset="-128"/>
                <a:ea typeface="Meiryo UI" panose="020B0604030504040204" pitchFamily="50" charset="-128"/>
                <a:cs typeface="ヒラギノ角ゴ Pro W6"/>
              </a:endParaRPr>
            </a:p>
            <a:p>
              <a:pPr algn="ctr"/>
              <a:r>
                <a:rPr lang="ja-JP" altLang="en-US" sz="2400" b="1" spc="-120" dirty="0">
                  <a:solidFill>
                    <a:srgbClr val="FFFFFF"/>
                  </a:solidFill>
                  <a:latin typeface="Meiryo UI" panose="020B0604030504040204" pitchFamily="50" charset="-128"/>
                  <a:ea typeface="Meiryo UI" panose="020B0604030504040204" pitchFamily="50" charset="-128"/>
                  <a:cs typeface="ヒラギノ角ゴ Pro W6"/>
                </a:rPr>
                <a:t>衛生</a:t>
              </a:r>
              <a:endParaRPr lang="en-US" altLang="ja-JP" sz="2400" b="1" spc="-120" dirty="0">
                <a:solidFill>
                  <a:srgbClr val="FFFFFF"/>
                </a:solidFill>
                <a:latin typeface="Meiryo UI" panose="020B0604030504040204" pitchFamily="50" charset="-128"/>
                <a:ea typeface="Meiryo UI" panose="020B0604030504040204" pitchFamily="50" charset="-128"/>
                <a:cs typeface="ヒラギノ角ゴ Pro W6"/>
              </a:endParaRPr>
            </a:p>
          </p:txBody>
        </p:sp>
      </p:grpSp>
      <p:grpSp>
        <p:nvGrpSpPr>
          <p:cNvPr id="13" name="グループ化 12"/>
          <p:cNvGrpSpPr/>
          <p:nvPr/>
        </p:nvGrpSpPr>
        <p:grpSpPr>
          <a:xfrm>
            <a:off x="4487985" y="4271128"/>
            <a:ext cx="1091870" cy="948179"/>
            <a:chOff x="1209017" y="2478352"/>
            <a:chExt cx="1224000" cy="1224000"/>
          </a:xfrm>
          <a:solidFill>
            <a:schemeClr val="accent6">
              <a:lumMod val="75000"/>
            </a:schemeClr>
          </a:solidFill>
        </p:grpSpPr>
        <p:sp>
          <p:nvSpPr>
            <p:cNvPr id="17" name="角丸四角形 16"/>
            <p:cNvSpPr>
              <a:spLocks/>
            </p:cNvSpPr>
            <p:nvPr/>
          </p:nvSpPr>
          <p:spPr>
            <a:xfrm>
              <a:off x="1209017" y="2478352"/>
              <a:ext cx="1224000" cy="1224000"/>
            </a:xfrm>
            <a:prstGeom prst="roundRect">
              <a:avLst/>
            </a:prstGeom>
            <a:grpFill/>
            <a:ln w="38100">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sz="1400" b="1">
                <a:latin typeface="Meiryo UI" panose="020B0604030504040204" pitchFamily="50" charset="-128"/>
                <a:ea typeface="Meiryo UI" panose="020B0604030504040204" pitchFamily="50" charset="-128"/>
              </a:endParaRPr>
            </a:p>
          </p:txBody>
        </p:sp>
        <p:sp>
          <p:nvSpPr>
            <p:cNvPr id="20" name="正方形/長方形 19"/>
            <p:cNvSpPr/>
            <p:nvPr/>
          </p:nvSpPr>
          <p:spPr>
            <a:xfrm>
              <a:off x="1317017" y="2586352"/>
              <a:ext cx="1008000" cy="1008000"/>
            </a:xfrm>
            <a:prstGeom prst="rect">
              <a:avLst/>
            </a:prstGeom>
            <a:grp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kumimoji="1" lang="ja-JP" altLang="en-US" sz="2400" b="1" dirty="0">
                  <a:solidFill>
                    <a:srgbClr val="FFFFFF"/>
                  </a:solidFill>
                  <a:latin typeface="Meiryo UI" panose="020B0604030504040204" pitchFamily="50" charset="-128"/>
                  <a:ea typeface="Meiryo UI" panose="020B0604030504040204" pitchFamily="50" charset="-128"/>
                  <a:cs typeface="ヒラギノ角ゴ Pro W6"/>
                </a:rPr>
                <a:t>社会</a:t>
              </a:r>
              <a:endParaRPr kumimoji="1" lang="en-US" altLang="ja-JP" sz="2400" b="1" dirty="0">
                <a:solidFill>
                  <a:srgbClr val="FFFFFF"/>
                </a:solidFill>
                <a:latin typeface="Meiryo UI" panose="020B0604030504040204" pitchFamily="50" charset="-128"/>
                <a:ea typeface="Meiryo UI" panose="020B0604030504040204" pitchFamily="50" charset="-128"/>
                <a:cs typeface="ヒラギノ角ゴ Pro W6"/>
              </a:endParaRPr>
            </a:p>
            <a:p>
              <a:pPr algn="ctr">
                <a:lnSpc>
                  <a:spcPct val="90000"/>
                </a:lnSpc>
              </a:pPr>
              <a:r>
                <a:rPr lang="ja-JP" altLang="en-US" sz="2400" b="1" dirty="0">
                  <a:solidFill>
                    <a:srgbClr val="FFFFFF"/>
                  </a:solidFill>
                  <a:latin typeface="Meiryo UI" panose="020B0604030504040204" pitchFamily="50" charset="-128"/>
                  <a:ea typeface="Meiryo UI" panose="020B0604030504040204" pitchFamily="50" charset="-128"/>
                  <a:cs typeface="ヒラギノ角ゴ Pro W6"/>
                </a:rPr>
                <a:t>福祉</a:t>
              </a:r>
              <a:endParaRPr kumimoji="1" lang="ja-JP" altLang="en-US" sz="2400" b="1" dirty="0">
                <a:solidFill>
                  <a:srgbClr val="FFFFFF"/>
                </a:solidFill>
                <a:latin typeface="Meiryo UI" panose="020B0604030504040204" pitchFamily="50" charset="-128"/>
                <a:ea typeface="Meiryo UI" panose="020B0604030504040204" pitchFamily="50" charset="-128"/>
                <a:cs typeface="ヒラギノ角ゴ Pro W6"/>
              </a:endParaRPr>
            </a:p>
          </p:txBody>
        </p:sp>
      </p:grpSp>
      <p:grpSp>
        <p:nvGrpSpPr>
          <p:cNvPr id="14" name="グループ化 13"/>
          <p:cNvGrpSpPr/>
          <p:nvPr/>
        </p:nvGrpSpPr>
        <p:grpSpPr>
          <a:xfrm>
            <a:off x="5749868" y="4271128"/>
            <a:ext cx="1091870" cy="948179"/>
            <a:chOff x="1187778" y="3891718"/>
            <a:chExt cx="1224000" cy="1224000"/>
          </a:xfrm>
          <a:solidFill>
            <a:schemeClr val="tx2"/>
          </a:solidFill>
        </p:grpSpPr>
        <p:sp>
          <p:nvSpPr>
            <p:cNvPr id="18" name="角丸四角形 17"/>
            <p:cNvSpPr>
              <a:spLocks/>
            </p:cNvSpPr>
            <p:nvPr/>
          </p:nvSpPr>
          <p:spPr>
            <a:xfrm>
              <a:off x="1187778" y="3891718"/>
              <a:ext cx="1224000" cy="1224000"/>
            </a:xfrm>
            <a:prstGeom prst="roundRect">
              <a:avLst/>
            </a:prstGeom>
            <a:grpFill/>
            <a:ln w="38100">
              <a:solidFill>
                <a:schemeClr val="tx2"/>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sz="1400" b="1">
                <a:latin typeface="Meiryo UI" panose="020B0604030504040204" pitchFamily="50" charset="-128"/>
                <a:ea typeface="Meiryo UI" panose="020B0604030504040204" pitchFamily="50" charset="-128"/>
              </a:endParaRPr>
            </a:p>
          </p:txBody>
        </p:sp>
        <p:sp>
          <p:nvSpPr>
            <p:cNvPr id="21" name="正方形/長方形 20"/>
            <p:cNvSpPr/>
            <p:nvPr/>
          </p:nvSpPr>
          <p:spPr>
            <a:xfrm>
              <a:off x="1295778" y="3999718"/>
              <a:ext cx="1008000" cy="1008000"/>
            </a:xfrm>
            <a:prstGeom prst="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ja-JP" altLang="en-US" sz="2400" b="1" dirty="0">
                  <a:solidFill>
                    <a:srgbClr val="FFFFFF"/>
                  </a:solidFill>
                  <a:latin typeface="Meiryo UI" panose="020B0604030504040204" pitchFamily="50" charset="-128"/>
                  <a:ea typeface="Meiryo UI" panose="020B0604030504040204" pitchFamily="50" charset="-128"/>
                  <a:cs typeface="ヒラギノ角ゴ Pro W6"/>
                </a:rPr>
                <a:t>公的扶助</a:t>
              </a:r>
              <a:endParaRPr kumimoji="1" lang="en-US" altLang="ja-JP" sz="2400" b="1" dirty="0">
                <a:solidFill>
                  <a:srgbClr val="FFFFFF"/>
                </a:solidFill>
                <a:latin typeface="Meiryo UI" panose="020B0604030504040204" pitchFamily="50" charset="-128"/>
                <a:ea typeface="Meiryo UI" panose="020B0604030504040204" pitchFamily="50" charset="-128"/>
                <a:cs typeface="ヒラギノ角ゴ Pro W6"/>
              </a:endParaRPr>
            </a:p>
          </p:txBody>
        </p:sp>
      </p:grpSp>
      <p:sp>
        <p:nvSpPr>
          <p:cNvPr id="23" name="テキスト ボックス 22"/>
          <p:cNvSpPr txBox="1"/>
          <p:nvPr/>
        </p:nvSpPr>
        <p:spPr>
          <a:xfrm>
            <a:off x="1202805" y="2540146"/>
            <a:ext cx="7784177" cy="1138773"/>
          </a:xfrm>
          <a:prstGeom prst="rect">
            <a:avLst/>
          </a:prstGeom>
          <a:noFill/>
        </p:spPr>
        <p:txBody>
          <a:bodyPr wrap="square" rtlCol="0">
            <a:spAutoFit/>
          </a:bodyPr>
          <a:lstStyle/>
          <a:p>
            <a:r>
              <a:rPr kumimoji="1" lang="ja-JP" altLang="en-US" sz="28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・労働者等から集める</a:t>
            </a:r>
            <a:r>
              <a:rPr kumimoji="1" lang="ja-JP" altLang="en-US" sz="40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社会保険料</a:t>
            </a:r>
            <a:r>
              <a:rPr kumimoji="1" lang="ja-JP" altLang="en-US" sz="28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で運営</a:t>
            </a:r>
            <a:endParaRPr kumimoji="1" lang="en-US" altLang="ja-JP" sz="28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28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24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4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一部、国や地方自治体の租税でまかなわれている</a:t>
            </a:r>
            <a:endParaRPr kumimoji="1" lang="en-US" altLang="ja-JP" sz="24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テキスト ボックス 23"/>
          <p:cNvSpPr txBox="1"/>
          <p:nvPr/>
        </p:nvSpPr>
        <p:spPr>
          <a:xfrm>
            <a:off x="1468926" y="5572756"/>
            <a:ext cx="7284549" cy="707886"/>
          </a:xfrm>
          <a:prstGeom prst="rect">
            <a:avLst/>
          </a:prstGeom>
          <a:noFill/>
        </p:spPr>
        <p:txBody>
          <a:bodyPr wrap="square" rtlCol="0">
            <a:spAutoFit/>
          </a:bodyPr>
          <a:lstStyle/>
          <a:p>
            <a:r>
              <a:rPr kumimoji="1" lang="ja-JP" altLang="en-US" sz="32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・国民から集める</a:t>
            </a:r>
            <a:r>
              <a:rPr lang="ja-JP" altLang="en-US" sz="40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租税</a:t>
            </a:r>
            <a:r>
              <a:rPr kumimoji="1" lang="ja-JP" altLang="en-US" sz="32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で運営</a:t>
            </a:r>
            <a:endParaRPr kumimoji="1" lang="en-US" altLang="ja-JP" sz="32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角丸四角形 24"/>
          <p:cNvSpPr/>
          <p:nvPr/>
        </p:nvSpPr>
        <p:spPr>
          <a:xfrm>
            <a:off x="200255" y="1038226"/>
            <a:ext cx="839974" cy="5540450"/>
          </a:xfrm>
          <a:prstGeom prst="roundRect">
            <a:avLst/>
          </a:prstGeom>
          <a:solidFill>
            <a:srgbClr val="002060"/>
          </a:solidFill>
          <a:ln w="38100">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4400" b="1" dirty="0">
                <a:latin typeface="Meiryo UI" panose="020B0604030504040204" pitchFamily="50" charset="-128"/>
                <a:ea typeface="Meiryo UI" panose="020B0604030504040204" pitchFamily="50" charset="-128"/>
                <a:cs typeface="Meiryo UI" panose="020B0604030504040204" pitchFamily="50" charset="-128"/>
              </a:rPr>
              <a:t>社会保障制度</a:t>
            </a:r>
          </a:p>
        </p:txBody>
      </p:sp>
      <p:pic>
        <p:nvPicPr>
          <p:cNvPr id="4" name="図 3"/>
          <p:cNvPicPr>
            <a:picLocks noChangeAspect="1"/>
          </p:cNvPicPr>
          <p:nvPr/>
        </p:nvPicPr>
        <p:blipFill>
          <a:blip r:embed="rId3">
            <a:extLst>
              <a:ext uri="{BEBA8EAE-BF5A-486C-A8C5-ECC9F3942E4B}">
                <a14:imgProps xmlns:a14="http://schemas.microsoft.com/office/drawing/2010/main">
                  <a14:imgLayer r:embed="rId4">
                    <a14:imgEffect>
                      <a14:backgroundRemoval t="0" b="100000" l="375" r="99850">
                        <a14:foregroundMark x1="26292" y1="84183" x2="26292" y2="84183"/>
                        <a14:foregroundMark x1="32659" y1="84798" x2="32659" y2="84798"/>
                        <a14:foregroundMark x1="31311" y1="83831" x2="31311" y2="83831"/>
                        <a14:foregroundMark x1="50337" y1="9666" x2="50337" y2="9666"/>
                        <a14:foregroundMark x1="47940" y1="54042" x2="47940" y2="54042"/>
                        <a14:foregroundMark x1="51161" y1="50351" x2="51161" y2="50351"/>
                        <a14:foregroundMark x1="53783" y1="47540" x2="53783" y2="47540"/>
                        <a14:foregroundMark x1="52734" y1="54657" x2="52734" y2="54657"/>
                        <a14:foregroundMark x1="54607" y1="70475" x2="54607" y2="70475"/>
                        <a14:foregroundMark x1="54607" y1="83831" x2="54607" y2="83831"/>
                        <a14:foregroundMark x1="48764" y1="48770" x2="48764" y2="48770"/>
                        <a14:foregroundMark x1="44794" y1="53427" x2="44794" y2="53427"/>
                        <a14:foregroundMark x1="55131" y1="61160" x2="55131" y2="61160"/>
                        <a14:foregroundMark x1="52210" y1="60281" x2="52210" y2="60281"/>
                        <a14:foregroundMark x1="47940" y1="60281" x2="47940" y2="60281"/>
                        <a14:foregroundMark x1="45843" y1="61863" x2="45843" y2="61863"/>
                        <a14:foregroundMark x1="48764" y1="49121" x2="48764" y2="49121"/>
                        <a14:foregroundMark x1="48240" y1="46924" x2="48240" y2="46924"/>
                        <a14:foregroundMark x1="50861" y1="85764" x2="50861" y2="85764"/>
                        <a14:foregroundMark x1="48539" y1="73023" x2="48539" y2="73023"/>
                        <a14:foregroundMark x1="29738" y1="78910" x2="29738" y2="78910"/>
                        <a14:foregroundMark x1="28390" y1="73902" x2="28390" y2="73902"/>
                        <a14:foregroundMark x1="83670" y1="35149" x2="83670" y2="35149"/>
                        <a14:foregroundMark x1="82622" y1="73902" x2="82622" y2="73902"/>
                        <a14:foregroundMark x1="83446" y1="82953" x2="83446" y2="82953"/>
                        <a14:foregroundMark x1="74457" y1="80141" x2="74457" y2="80141"/>
                        <a14:foregroundMark x1="69963" y1="75483" x2="69963" y2="75483"/>
                        <a14:foregroundMark x1="69663" y1="78295" x2="69663" y2="78295"/>
                        <a14:foregroundMark x1="71536" y1="76714" x2="71536" y2="76714"/>
                        <a14:foregroundMark x1="72285" y1="75747" x2="72285" y2="75747"/>
                        <a14:foregroundMark x1="70487" y1="68981" x2="70487" y2="68981"/>
                        <a14:foregroundMark x1="71760" y1="67399" x2="71760" y2="67399"/>
                        <a14:foregroundMark x1="73633" y1="75483" x2="73633" y2="75483"/>
                        <a14:foregroundMark x1="74981" y1="77944" x2="74981" y2="77944"/>
                        <a14:foregroundMark x1="74981" y1="75132" x2="74981" y2="75132"/>
                        <a14:foregroundMark x1="64944" y1="80141" x2="64944" y2="80141"/>
                        <a14:foregroundMark x1="86067" y1="85764" x2="86067" y2="85764"/>
                        <a14:foregroundMark x1="87940" y1="80756" x2="87940" y2="80756"/>
                        <a14:foregroundMark x1="88464" y1="74517" x2="88464" y2="74517"/>
                        <a14:foregroundMark x1="81049" y1="80756" x2="81049" y2="80756"/>
                        <a14:foregroundMark x1="80749" y1="87258" x2="80749" y2="87258"/>
                        <a14:foregroundMark x1="86592" y1="84183" x2="86592" y2="84183"/>
                        <a14:foregroundMark x1="84494" y1="80141" x2="84494" y2="80141"/>
                        <a14:foregroundMark x1="82397" y1="68014" x2="82397" y2="68014"/>
                        <a14:foregroundMark x1="82097" y1="84798" x2="82097" y2="84798"/>
                        <a14:foregroundMark x1="82397" y1="80141" x2="82397" y2="80141"/>
                        <a14:foregroundMark x1="59625" y1="80756" x2="59625" y2="80756"/>
                        <a14:foregroundMark x1="57228" y1="88489" x2="57228" y2="88489"/>
                        <a14:foregroundMark x1="46891" y1="89455" x2="46891" y2="90334"/>
                        <a14:foregroundMark x1="71236" y1="72671" x2="71236" y2="72671"/>
                        <a14:foregroundMark x1="31835" y1="90070" x2="31835" y2="90070"/>
                        <a14:foregroundMark x1="28689" y1="82337" x2="28689" y2="82337"/>
                        <a14:foregroundMark x1="25468" y1="81107" x2="25468" y2="81107"/>
                        <a14:foregroundMark x1="26517" y1="80404" x2="26517" y2="80404"/>
                        <a14:foregroundMark x1="30787" y1="89719" x2="30787" y2="89719"/>
                        <a14:foregroundMark x1="47416" y1="7469" x2="47416" y2="7469"/>
                        <a14:foregroundMark x1="38427" y1="15290" x2="38427" y2="15290"/>
                        <a14:foregroundMark x1="39251" y1="8699" x2="39251" y2="8699"/>
                        <a14:foregroundMark x1="40824" y1="3779" x2="40824" y2="3779"/>
                        <a14:foregroundMark x1="54831" y1="3427" x2="54831" y2="3427"/>
                        <a14:foregroundMark x1="58052" y1="10018" x2="58052" y2="10018"/>
                        <a14:foregroundMark x1="49813" y1="83831" x2="49813" y2="83831"/>
                      </a14:backgroundRemoval>
                    </a14:imgEffect>
                  </a14:imgLayer>
                </a14:imgProps>
              </a:ext>
              <a:ext uri="{28A0092B-C50C-407E-A947-70E740481C1C}">
                <a14:useLocalDpi xmlns:a14="http://schemas.microsoft.com/office/drawing/2010/main" val="0"/>
              </a:ext>
            </a:extLst>
          </a:blip>
          <a:stretch>
            <a:fillRect/>
          </a:stretch>
        </p:blipFill>
        <p:spPr>
          <a:xfrm>
            <a:off x="6403516" y="1312038"/>
            <a:ext cx="1526296" cy="1301067"/>
          </a:xfrm>
          <a:prstGeom prst="rect">
            <a:avLst/>
          </a:prstGeom>
        </p:spPr>
      </p:pic>
      <p:sp>
        <p:nvSpPr>
          <p:cNvPr id="26" name="正方形/長方形 25">
            <a:extLst>
              <a:ext uri="{FF2B5EF4-FFF2-40B4-BE49-F238E27FC236}">
                <a16:creationId xmlns:a16="http://schemas.microsoft.com/office/drawing/2014/main" id="{96978788-4FF6-4624-9007-16FE273DF979}"/>
              </a:ext>
            </a:extLst>
          </p:cNvPr>
          <p:cNvSpPr/>
          <p:nvPr/>
        </p:nvSpPr>
        <p:spPr>
          <a:xfrm>
            <a:off x="4530338" y="1817467"/>
            <a:ext cx="1007160" cy="438412"/>
          </a:xfrm>
          <a:prstGeom prst="rect">
            <a:avLst/>
          </a:prstGeom>
          <a:noFill/>
          <a:ln w="57150">
            <a:solidFill>
              <a:srgbClr val="FFFF0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kumimoji="1" lang="ja-JP" altLang="en-US"/>
          </a:p>
        </p:txBody>
      </p:sp>
      <p:sp>
        <p:nvSpPr>
          <p:cNvPr id="27" name="正方形/長方形 26">
            <a:extLst>
              <a:ext uri="{FF2B5EF4-FFF2-40B4-BE49-F238E27FC236}">
                <a16:creationId xmlns:a16="http://schemas.microsoft.com/office/drawing/2014/main" id="{8241714A-5386-4919-8FC1-A36F84CD658F}"/>
              </a:ext>
            </a:extLst>
          </p:cNvPr>
          <p:cNvSpPr/>
          <p:nvPr/>
        </p:nvSpPr>
        <p:spPr>
          <a:xfrm>
            <a:off x="5874690" y="1444250"/>
            <a:ext cx="440185" cy="923330"/>
          </a:xfrm>
          <a:prstGeom prst="rect">
            <a:avLst/>
          </a:prstGeom>
          <a:noFill/>
        </p:spPr>
        <p:txBody>
          <a:bodyPr wrap="square" lIns="91440" tIns="45720" rIns="91440" bIns="45720">
            <a:spAutoFit/>
          </a:bodyPr>
          <a:lstStyle/>
          <a:p>
            <a:pPr algn="ctr"/>
            <a:r>
              <a:rPr lang="ja-JP" altLang="en-US" sz="5400" b="1" cap="none" spc="0" dirty="0">
                <a:ln w="22225">
                  <a:solidFill>
                    <a:schemeClr val="accent2"/>
                  </a:solidFill>
                  <a:prstDash val="solid"/>
                </a:ln>
                <a:solidFill>
                  <a:srgbClr val="FFFF00"/>
                </a:solidFill>
                <a:effectLst/>
              </a:rPr>
              <a:t>？</a:t>
            </a:r>
          </a:p>
        </p:txBody>
      </p:sp>
      <p:pic>
        <p:nvPicPr>
          <p:cNvPr id="28" name="図 27">
            <a:extLst>
              <a:ext uri="{FF2B5EF4-FFF2-40B4-BE49-F238E27FC236}">
                <a16:creationId xmlns:a16="http://schemas.microsoft.com/office/drawing/2014/main" id="{82792CFB-29BC-4CA5-823E-1E840021832B}"/>
              </a:ext>
            </a:extLst>
          </p:cNvPr>
          <p:cNvPicPr>
            <a:picLocks noChangeAspect="1"/>
          </p:cNvPicPr>
          <p:nvPr/>
        </p:nvPicPr>
        <p:blipFill>
          <a:blip r:embed="rId5"/>
          <a:stretch>
            <a:fillRect/>
          </a:stretch>
        </p:blipFill>
        <p:spPr>
          <a:xfrm>
            <a:off x="5306875" y="1879302"/>
            <a:ext cx="771470" cy="773210"/>
          </a:xfrm>
          <a:prstGeom prst="rect">
            <a:avLst/>
          </a:prstGeom>
        </p:spPr>
      </p:pic>
      <p:sp>
        <p:nvSpPr>
          <p:cNvPr id="3" name="スライド番号プレースホルダー 2">
            <a:extLst>
              <a:ext uri="{FF2B5EF4-FFF2-40B4-BE49-F238E27FC236}">
                <a16:creationId xmlns:a16="http://schemas.microsoft.com/office/drawing/2014/main" id="{3FE2AFFD-BBBD-465B-B08B-5A40897D992B}"/>
              </a:ext>
            </a:extLst>
          </p:cNvPr>
          <p:cNvSpPr>
            <a:spLocks noGrp="1"/>
          </p:cNvSpPr>
          <p:nvPr>
            <p:ph type="sldNum" sz="quarter" idx="4"/>
          </p:nvPr>
        </p:nvSpPr>
        <p:spPr/>
        <p:txBody>
          <a:bodyPr/>
          <a:lstStyle/>
          <a:p>
            <a:fld id="{CFE1D277-9C57-4E30-9C75-4A0776A97483}" type="slidenum">
              <a:rPr lang="ja-JP" altLang="en-US" smtClean="0"/>
              <a:pPr/>
              <a:t>11</a:t>
            </a:fld>
            <a:endParaRPr lang="ja-JP" altLang="en-US" dirty="0"/>
          </a:p>
        </p:txBody>
      </p:sp>
    </p:spTree>
    <p:extLst>
      <p:ext uri="{BB962C8B-B14F-4D97-AF65-F5344CB8AC3E}">
        <p14:creationId xmlns:p14="http://schemas.microsoft.com/office/powerpoint/2010/main" val="2836851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500"/>
                                        <p:tgtEl>
                                          <p:spTgt spid="27"/>
                                        </p:tgtEl>
                                      </p:cBhvr>
                                    </p:animEffect>
                                  </p:childTnLst>
                                </p:cTn>
                              </p:par>
                              <p:par>
                                <p:cTn id="11" presetID="10" presetClass="entr" presetSubtype="0" fill="hold"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fade">
                                      <p:cBhvr>
                                        <p:cTn id="13"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bwMode="white">
          <a:xfrm>
            <a:off x="461965" y="30760"/>
            <a:ext cx="392287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保険のしくみ</a:t>
            </a:r>
            <a:r>
              <a:rPr lang="en-US" altLang="ja-JP" sz="3200" b="1" dirty="0">
                <a:solidFill>
                  <a:srgbClr val="FFFFFF"/>
                </a:solidFill>
                <a:latin typeface="Meiryo UI" panose="020B0604030504040204" pitchFamily="50" charset="-128"/>
                <a:ea typeface="Meiryo UI" panose="020B0604030504040204" pitchFamily="50" charset="-128"/>
                <a:cs typeface="ヒラギノ角ゴ ProN W6"/>
              </a:rPr>
              <a:t>①</a:t>
            </a:r>
          </a:p>
        </p:txBody>
      </p:sp>
      <p:sp>
        <p:nvSpPr>
          <p:cNvPr id="12" name="角丸四角形 11"/>
          <p:cNvSpPr/>
          <p:nvPr/>
        </p:nvSpPr>
        <p:spPr>
          <a:xfrm>
            <a:off x="200416" y="1063641"/>
            <a:ext cx="3950897" cy="2335610"/>
          </a:xfrm>
          <a:prstGeom prst="roundRect">
            <a:avLst/>
          </a:prstGeom>
          <a:ln w="38100">
            <a:solidFill>
              <a:schemeClr val="accent4">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3200" b="1" dirty="0">
                <a:latin typeface="Meiryo UI" panose="020B0604030504040204" pitchFamily="50" charset="-128"/>
                <a:ea typeface="Meiryo UI" panose="020B0604030504040204" pitchFamily="50" charset="-128"/>
                <a:cs typeface="ヒラギノ丸ゴ Pro W4"/>
              </a:rPr>
              <a:t>100</a:t>
            </a:r>
            <a:r>
              <a:rPr kumimoji="1" lang="ja-JP" altLang="en-US" sz="3200" b="1" dirty="0">
                <a:latin typeface="Meiryo UI" panose="020B0604030504040204" pitchFamily="50" charset="-128"/>
                <a:ea typeface="Meiryo UI" panose="020B0604030504040204" pitchFamily="50" charset="-128"/>
                <a:cs typeface="ヒラギノ丸ゴ Pro W4"/>
              </a:rPr>
              <a:t>人の部員がいる</a:t>
            </a:r>
            <a:endParaRPr kumimoji="1" lang="en-US" altLang="ja-JP" sz="3200" b="1" dirty="0">
              <a:latin typeface="Meiryo UI" panose="020B0604030504040204" pitchFamily="50" charset="-128"/>
              <a:ea typeface="Meiryo UI" panose="020B0604030504040204" pitchFamily="50" charset="-128"/>
              <a:cs typeface="ヒラギノ丸ゴ Pro W4"/>
            </a:endParaRPr>
          </a:p>
          <a:p>
            <a:pPr algn="ctr"/>
            <a:r>
              <a:rPr lang="ja-JP" altLang="en-US" sz="3200" b="1" dirty="0">
                <a:latin typeface="Meiryo UI" panose="020B0604030504040204" pitchFamily="50" charset="-128"/>
                <a:ea typeface="Meiryo UI" panose="020B0604030504040204" pitchFamily="50" charset="-128"/>
                <a:cs typeface="ヒラギノ丸ゴ Pro W4"/>
              </a:rPr>
              <a:t>サッカーチーム</a:t>
            </a:r>
            <a:endParaRPr lang="en-US" altLang="ja-JP" sz="3200" b="1" dirty="0">
              <a:latin typeface="Meiryo UI" panose="020B0604030504040204" pitchFamily="50" charset="-128"/>
              <a:ea typeface="Meiryo UI" panose="020B0604030504040204" pitchFamily="50" charset="-128"/>
              <a:cs typeface="ヒラギノ丸ゴ Pro W4"/>
            </a:endParaRPr>
          </a:p>
        </p:txBody>
      </p:sp>
      <p:grpSp>
        <p:nvGrpSpPr>
          <p:cNvPr id="2" name="グループ化 1"/>
          <p:cNvGrpSpPr/>
          <p:nvPr/>
        </p:nvGrpSpPr>
        <p:grpSpPr>
          <a:xfrm>
            <a:off x="5005388" y="4039211"/>
            <a:ext cx="3950722" cy="2335610"/>
            <a:chOff x="5005388" y="4039211"/>
            <a:chExt cx="3467100" cy="2335610"/>
          </a:xfrm>
        </p:grpSpPr>
        <p:sp>
          <p:nvSpPr>
            <p:cNvPr id="15" name="角丸四角形 14"/>
            <p:cNvSpPr/>
            <p:nvPr/>
          </p:nvSpPr>
          <p:spPr>
            <a:xfrm>
              <a:off x="5005388" y="4039211"/>
              <a:ext cx="3467100" cy="2335610"/>
            </a:xfrm>
            <a:prstGeom prst="roundRect">
              <a:avLst/>
            </a:prstGeom>
            <a:ln w="38100">
              <a:solidFill>
                <a:schemeClr val="accent4">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3200" b="1" dirty="0">
                  <a:latin typeface="Meiryo UI" panose="020B0604030504040204" pitchFamily="50" charset="-128"/>
                  <a:ea typeface="Meiryo UI" panose="020B0604030504040204" pitchFamily="50" charset="-128"/>
                  <a:cs typeface="ヒラギノ丸ゴ Pro W4"/>
                </a:rPr>
                <a:t>治療にかかる費用は</a:t>
              </a:r>
              <a:endParaRPr lang="en-US" altLang="ja-JP" sz="3200" b="1" dirty="0">
                <a:latin typeface="Meiryo UI" panose="020B0604030504040204" pitchFamily="50" charset="-128"/>
                <a:ea typeface="Meiryo UI" panose="020B0604030504040204" pitchFamily="50" charset="-128"/>
                <a:cs typeface="ヒラギノ丸ゴ Pro W4"/>
              </a:endParaRPr>
            </a:p>
            <a:p>
              <a:pPr algn="ctr"/>
              <a:r>
                <a:rPr kumimoji="1" lang="en-US" altLang="ja-JP" sz="3200" b="1">
                  <a:latin typeface="Meiryo UI" panose="020B0604030504040204" pitchFamily="50" charset="-128"/>
                  <a:ea typeface="Meiryo UI" panose="020B0604030504040204" pitchFamily="50" charset="-128"/>
                  <a:cs typeface="ヒラギノ丸ゴ Pro W4"/>
                </a:rPr>
                <a:t>1</a:t>
              </a:r>
              <a:r>
                <a:rPr lang="ja-JP" altLang="en-US" sz="3200" b="1" dirty="0">
                  <a:latin typeface="Meiryo UI" panose="020B0604030504040204" pitchFamily="50" charset="-128"/>
                  <a:ea typeface="Meiryo UI" panose="020B0604030504040204" pitchFamily="50" charset="-128"/>
                  <a:cs typeface="ヒラギノ丸ゴ Pro W4"/>
                </a:rPr>
                <a:t>人</a:t>
              </a:r>
              <a:r>
                <a:rPr lang="en-US" altLang="ja-JP" sz="3200" b="1" dirty="0">
                  <a:latin typeface="Meiryo UI" panose="020B0604030504040204" pitchFamily="50" charset="-128"/>
                  <a:ea typeface="Meiryo UI" panose="020B0604030504040204" pitchFamily="50" charset="-128"/>
                  <a:cs typeface="ヒラギノ丸ゴ Pro W4"/>
                </a:rPr>
                <a:t>10,000</a:t>
              </a:r>
              <a:r>
                <a:rPr kumimoji="1" lang="ja-JP" altLang="en-US" sz="3200" b="1" dirty="0">
                  <a:latin typeface="Meiryo UI" panose="020B0604030504040204" pitchFamily="50" charset="-128"/>
                  <a:ea typeface="Meiryo UI" panose="020B0604030504040204" pitchFamily="50" charset="-128"/>
                  <a:cs typeface="ヒラギノ丸ゴ Pro W4"/>
                </a:rPr>
                <a:t>円</a:t>
              </a:r>
              <a:endParaRPr kumimoji="1" lang="en-US" altLang="ja-JP" sz="3200" b="1" dirty="0">
                <a:latin typeface="Meiryo UI" panose="020B0604030504040204" pitchFamily="50" charset="-128"/>
                <a:ea typeface="Meiryo UI" panose="020B0604030504040204" pitchFamily="50" charset="-128"/>
                <a:cs typeface="ヒラギノ丸ゴ Pro W4"/>
              </a:endParaRPr>
            </a:p>
            <a:p>
              <a:pPr algn="ctr"/>
              <a:endParaRPr kumimoji="1" lang="en-US" altLang="ja-JP" sz="2400" b="1" dirty="0">
                <a:latin typeface="Meiryo UI" panose="020B0604030504040204" pitchFamily="50" charset="-128"/>
                <a:ea typeface="Meiryo UI" panose="020B0604030504040204" pitchFamily="50" charset="-128"/>
                <a:cs typeface="ヒラギノ丸ゴ Pro W4"/>
              </a:endParaRPr>
            </a:p>
          </p:txBody>
        </p:sp>
        <p:grpSp>
          <p:nvGrpSpPr>
            <p:cNvPr id="34" name="図形グループ 33"/>
            <p:cNvGrpSpPr/>
            <p:nvPr/>
          </p:nvGrpSpPr>
          <p:grpSpPr>
            <a:xfrm>
              <a:off x="6005876" y="5520154"/>
              <a:ext cx="1452563" cy="559691"/>
              <a:chOff x="6005876" y="5641383"/>
              <a:chExt cx="1452563" cy="559691"/>
            </a:xfrm>
          </p:grpSpPr>
          <p:sp>
            <p:nvSpPr>
              <p:cNvPr id="4" name="正方形/長方形 3"/>
              <p:cNvSpPr/>
              <p:nvPr/>
            </p:nvSpPr>
            <p:spPr>
              <a:xfrm>
                <a:off x="6005876" y="5641383"/>
                <a:ext cx="1452563" cy="559691"/>
              </a:xfrm>
              <a:prstGeom prst="rect">
                <a:avLst/>
              </a:prstGeom>
              <a:solidFill>
                <a:schemeClr val="bg2"/>
              </a:solidFill>
              <a:ln w="25400">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6296872" y="5868800"/>
                <a:ext cx="351378" cy="276999"/>
              </a:xfrm>
              <a:prstGeom prst="rect">
                <a:avLst/>
              </a:prstGeom>
              <a:noFill/>
            </p:spPr>
            <p:txBody>
              <a:bodyPr wrap="none" rtlCol="0">
                <a:spAutoFit/>
              </a:bodyPr>
              <a:lstStyle/>
              <a:p>
                <a:r>
                  <a:rPr kumimoji="1" lang="en-US" altLang="ja-JP" sz="1200" b="1" dirty="0">
                    <a:solidFill>
                      <a:schemeClr val="accent2">
                        <a:lumMod val="60000"/>
                        <a:lumOff val="40000"/>
                      </a:schemeClr>
                    </a:solidFill>
                    <a:latin typeface="ヒラギノ丸ゴ Pro W4"/>
                    <a:ea typeface="ヒラギノ丸ゴ Pro W4"/>
                    <a:cs typeface="ヒラギノ丸ゴ Pro W4"/>
                  </a:rPr>
                  <a:t>●</a:t>
                </a:r>
                <a:endParaRPr kumimoji="1" lang="ja-JP" altLang="en-US" sz="1200" b="1" dirty="0">
                  <a:solidFill>
                    <a:schemeClr val="accent2">
                      <a:lumMod val="60000"/>
                      <a:lumOff val="40000"/>
                    </a:schemeClr>
                  </a:solidFill>
                  <a:latin typeface="ヒラギノ丸ゴ Pro W4"/>
                  <a:ea typeface="ヒラギノ丸ゴ Pro W4"/>
                  <a:cs typeface="ヒラギノ丸ゴ Pro W4"/>
                </a:endParaRPr>
              </a:p>
            </p:txBody>
          </p:sp>
          <p:sp>
            <p:nvSpPr>
              <p:cNvPr id="25" name="円/楕円 24"/>
              <p:cNvSpPr/>
              <p:nvPr/>
            </p:nvSpPr>
            <p:spPr>
              <a:xfrm>
                <a:off x="6543243" y="5714287"/>
                <a:ext cx="372732" cy="407206"/>
              </a:xfrm>
              <a:prstGeom prst="ellipse">
                <a:avLst/>
              </a:prstGeom>
              <a:solidFill>
                <a:schemeClr val="bg1"/>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2" name="テキスト ボックス 21"/>
              <p:cNvSpPr txBox="1"/>
              <p:nvPr/>
            </p:nvSpPr>
            <p:spPr>
              <a:xfrm>
                <a:off x="6040391" y="5764374"/>
                <a:ext cx="607859" cy="253916"/>
              </a:xfrm>
              <a:prstGeom prst="rect">
                <a:avLst/>
              </a:prstGeom>
              <a:noFill/>
            </p:spPr>
            <p:txBody>
              <a:bodyPr wrap="none" rtlCol="0">
                <a:spAutoFit/>
              </a:bodyPr>
              <a:lstStyle/>
              <a:p>
                <a:r>
                  <a:rPr kumimoji="1" lang="ja-JP" altLang="en-US" sz="1050" b="1" dirty="0">
                    <a:latin typeface="ヒラギノ丸ゴ Pro W4"/>
                    <a:ea typeface="ヒラギノ丸ゴ Pro W4"/>
                    <a:cs typeface="ヒラギノ丸ゴ Pro W4"/>
                  </a:rPr>
                  <a:t>壱万円</a:t>
                </a:r>
              </a:p>
            </p:txBody>
          </p:sp>
        </p:grpSp>
      </p:grpSp>
      <p:sp>
        <p:nvSpPr>
          <p:cNvPr id="27" name="右矢印 26"/>
          <p:cNvSpPr/>
          <p:nvPr/>
        </p:nvSpPr>
        <p:spPr bwMode="gray">
          <a:xfrm>
            <a:off x="4373679" y="1989130"/>
            <a:ext cx="458788" cy="484632"/>
          </a:xfrm>
          <a:prstGeom prst="rightArrow">
            <a:avLst/>
          </a:prstGeom>
          <a:solidFill>
            <a:schemeClr val="accent4">
              <a:lumMod val="75000"/>
            </a:schemeClr>
          </a:solidFill>
          <a:ln w="31750">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8" name="右矢印 27"/>
          <p:cNvSpPr/>
          <p:nvPr/>
        </p:nvSpPr>
        <p:spPr bwMode="gray">
          <a:xfrm>
            <a:off x="4373679" y="5035522"/>
            <a:ext cx="458788" cy="484632"/>
          </a:xfrm>
          <a:prstGeom prst="rightArrow">
            <a:avLst/>
          </a:prstGeom>
          <a:solidFill>
            <a:schemeClr val="accent4">
              <a:lumMod val="75000"/>
            </a:schemeClr>
          </a:solidFill>
          <a:ln w="31750">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9" name="右矢印 28"/>
          <p:cNvSpPr/>
          <p:nvPr/>
        </p:nvSpPr>
        <p:spPr bwMode="gray">
          <a:xfrm rot="8166730">
            <a:off x="4373679" y="3494655"/>
            <a:ext cx="458788" cy="484632"/>
          </a:xfrm>
          <a:prstGeom prst="rightArrow">
            <a:avLst/>
          </a:prstGeom>
          <a:solidFill>
            <a:schemeClr val="accent4">
              <a:lumMod val="75000"/>
            </a:schemeClr>
          </a:solidFill>
          <a:ln w="31750">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nvGrpSpPr>
          <p:cNvPr id="7" name="図形グループ 6"/>
          <p:cNvGrpSpPr/>
          <p:nvPr/>
        </p:nvGrpSpPr>
        <p:grpSpPr>
          <a:xfrm>
            <a:off x="152791" y="4070635"/>
            <a:ext cx="3998522" cy="2387215"/>
            <a:chOff x="690543" y="4191864"/>
            <a:chExt cx="3467100" cy="2387215"/>
          </a:xfrm>
        </p:grpSpPr>
        <p:sp>
          <p:nvSpPr>
            <p:cNvPr id="14" name="角丸四角形 13"/>
            <p:cNvSpPr/>
            <p:nvPr/>
          </p:nvSpPr>
          <p:spPr>
            <a:xfrm>
              <a:off x="690543" y="4191864"/>
              <a:ext cx="3467100" cy="2335610"/>
            </a:xfrm>
            <a:prstGeom prst="roundRect">
              <a:avLst/>
            </a:prstGeom>
            <a:ln w="38100">
              <a:solidFill>
                <a:schemeClr val="accent4">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en-US" altLang="ja-JP" sz="2400" b="1" dirty="0">
                <a:latin typeface="Meiryo UI" panose="020B0604030504040204" pitchFamily="50" charset="-128"/>
                <a:ea typeface="Meiryo UI" panose="020B0604030504040204" pitchFamily="50" charset="-128"/>
                <a:cs typeface="ヒラギノ丸ゴ Pro W4"/>
              </a:endParaRPr>
            </a:p>
          </p:txBody>
        </p:sp>
        <p:pic>
          <p:nvPicPr>
            <p:cNvPr id="32" name="図 31"/>
            <p:cNvPicPr>
              <a:picLocks noChangeAspect="1"/>
            </p:cNvPicPr>
            <p:nvPr/>
          </p:nvPicPr>
          <p:blipFill>
            <a:blip r:embed="rId2"/>
            <a:stretch>
              <a:fillRect/>
            </a:stretch>
          </p:blipFill>
          <p:spPr>
            <a:xfrm>
              <a:off x="1719740" y="5246884"/>
              <a:ext cx="1152541" cy="1332195"/>
            </a:xfrm>
            <a:prstGeom prst="rect">
              <a:avLst/>
            </a:prstGeom>
          </p:spPr>
        </p:pic>
        <p:sp>
          <p:nvSpPr>
            <p:cNvPr id="33" name="テキスト ボックス 32"/>
            <p:cNvSpPr txBox="1"/>
            <p:nvPr/>
          </p:nvSpPr>
          <p:spPr>
            <a:xfrm>
              <a:off x="1113022" y="4321849"/>
              <a:ext cx="2663435" cy="1077218"/>
            </a:xfrm>
            <a:prstGeom prst="rect">
              <a:avLst/>
            </a:prstGeom>
            <a:noFill/>
          </p:spPr>
          <p:txBody>
            <a:bodyPr wrap="none" rtlCol="0">
              <a:spAutoFit/>
            </a:bodyPr>
            <a:lstStyle/>
            <a:p>
              <a:pPr algn="ctr"/>
              <a:r>
                <a:rPr lang="ja-JP" altLang="en-US" sz="3200" b="1" dirty="0">
                  <a:latin typeface="Meiryo UI" panose="020B0604030504040204" pitchFamily="50" charset="-128"/>
                  <a:ea typeface="Meiryo UI" panose="020B0604030504040204" pitchFamily="50" charset="-128"/>
                  <a:cs typeface="ヒラギノ丸ゴ Pro W4"/>
                </a:rPr>
                <a:t>対策をしても</a:t>
              </a:r>
              <a:endParaRPr lang="en-US" altLang="ja-JP" sz="3200" b="1" dirty="0">
                <a:latin typeface="Meiryo UI" panose="020B0604030504040204" pitchFamily="50" charset="-128"/>
                <a:ea typeface="Meiryo UI" panose="020B0604030504040204" pitchFamily="50" charset="-128"/>
                <a:cs typeface="ヒラギノ丸ゴ Pro W4"/>
              </a:endParaRPr>
            </a:p>
            <a:p>
              <a:pPr algn="ctr"/>
              <a:r>
                <a:rPr lang="ja-JP" altLang="en-US" sz="3200" b="1" dirty="0">
                  <a:latin typeface="Meiryo UI" panose="020B0604030504040204" pitchFamily="50" charset="-128"/>
                  <a:ea typeface="Meiryo UI" panose="020B0604030504040204" pitchFamily="50" charset="-128"/>
                  <a:cs typeface="ヒラギノ丸ゴ Pro W4"/>
                </a:rPr>
                <a:t>ケガは減らない</a:t>
              </a:r>
              <a:r>
                <a:rPr lang="en-US" altLang="ja-JP" sz="3200" b="1" dirty="0">
                  <a:latin typeface="Meiryo UI" panose="020B0604030504040204" pitchFamily="50" charset="-128"/>
                  <a:ea typeface="Meiryo UI" panose="020B0604030504040204" pitchFamily="50" charset="-128"/>
                  <a:cs typeface="ヒラギノ丸ゴ Pro W4"/>
                </a:rPr>
                <a:t>…</a:t>
              </a:r>
            </a:p>
          </p:txBody>
        </p:sp>
      </p:grpSp>
      <p:sp>
        <p:nvSpPr>
          <p:cNvPr id="26" name="正方形/長方形 25"/>
          <p:cNvSpPr/>
          <p:nvPr/>
        </p:nvSpPr>
        <p:spPr>
          <a:xfrm>
            <a:off x="0" y="0"/>
            <a:ext cx="9144000" cy="716948"/>
          </a:xfrm>
          <a:prstGeom prst="rect">
            <a:avLst/>
          </a:prstGeom>
          <a:solidFill>
            <a:schemeClr val="tx2">
              <a:lumMod val="60000"/>
              <a:lumOff val="4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5" name="正方形/長方形 34"/>
          <p:cNvSpPr/>
          <p:nvPr/>
        </p:nvSpPr>
        <p:spPr>
          <a:xfrm>
            <a:off x="461964" y="30760"/>
            <a:ext cx="584456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保険のしくみ①</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3" name="スライド番号プレースホルダー 2">
            <a:extLst>
              <a:ext uri="{FF2B5EF4-FFF2-40B4-BE49-F238E27FC236}">
                <a16:creationId xmlns:a16="http://schemas.microsoft.com/office/drawing/2014/main" id="{83DFA9B0-F9A9-4733-A0C9-BB523C245BEA}"/>
              </a:ext>
            </a:extLst>
          </p:cNvPr>
          <p:cNvSpPr>
            <a:spLocks noGrp="1"/>
          </p:cNvSpPr>
          <p:nvPr>
            <p:ph type="sldNum" sz="quarter" idx="4"/>
          </p:nvPr>
        </p:nvSpPr>
        <p:spPr/>
        <p:txBody>
          <a:bodyPr/>
          <a:lstStyle/>
          <a:p>
            <a:fld id="{CFE1D277-9C57-4E30-9C75-4A0776A97483}" type="slidenum">
              <a:rPr lang="ja-JP" altLang="en-US" smtClean="0"/>
              <a:pPr/>
              <a:t>12</a:t>
            </a:fld>
            <a:endParaRPr lang="ja-JP" altLang="en-US" dirty="0"/>
          </a:p>
        </p:txBody>
      </p:sp>
      <p:grpSp>
        <p:nvGrpSpPr>
          <p:cNvPr id="16" name="グループ化 15">
            <a:extLst>
              <a:ext uri="{FF2B5EF4-FFF2-40B4-BE49-F238E27FC236}">
                <a16:creationId xmlns:a16="http://schemas.microsoft.com/office/drawing/2014/main" id="{39FCA747-DC48-494A-A666-503A268B8915}"/>
              </a:ext>
            </a:extLst>
          </p:cNvPr>
          <p:cNvGrpSpPr/>
          <p:nvPr/>
        </p:nvGrpSpPr>
        <p:grpSpPr>
          <a:xfrm>
            <a:off x="5005388" y="1063641"/>
            <a:ext cx="3950722" cy="2335610"/>
            <a:chOff x="5005388" y="1063641"/>
            <a:chExt cx="3950722" cy="2335610"/>
          </a:xfrm>
        </p:grpSpPr>
        <p:grpSp>
          <p:nvGrpSpPr>
            <p:cNvPr id="6" name="図形グループ 5"/>
            <p:cNvGrpSpPr/>
            <p:nvPr/>
          </p:nvGrpSpPr>
          <p:grpSpPr>
            <a:xfrm>
              <a:off x="5005388" y="1063641"/>
              <a:ext cx="3950722" cy="2335610"/>
              <a:chOff x="5005388" y="1261070"/>
              <a:chExt cx="3467100" cy="2335610"/>
            </a:xfrm>
          </p:grpSpPr>
          <p:sp>
            <p:nvSpPr>
              <p:cNvPr id="13" name="角丸四角形 12"/>
              <p:cNvSpPr/>
              <p:nvPr/>
            </p:nvSpPr>
            <p:spPr>
              <a:xfrm>
                <a:off x="5005388" y="1261070"/>
                <a:ext cx="3467100" cy="2335610"/>
              </a:xfrm>
              <a:prstGeom prst="roundRect">
                <a:avLst/>
              </a:prstGeom>
              <a:ln w="38100">
                <a:solidFill>
                  <a:schemeClr val="accent4">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en-US" altLang="ja-JP" sz="2400" b="1" dirty="0">
                  <a:latin typeface="Meiryo UI" panose="020B0604030504040204" pitchFamily="50" charset="-128"/>
                  <a:ea typeface="Meiryo UI" panose="020B0604030504040204" pitchFamily="50" charset="-128"/>
                  <a:cs typeface="ヒラギノ丸ゴ Pro W4"/>
                </a:endParaRPr>
              </a:p>
            </p:txBody>
          </p:sp>
          <p:sp>
            <p:nvSpPr>
              <p:cNvPr id="30" name="テキスト ボックス 29"/>
              <p:cNvSpPr txBox="1"/>
              <p:nvPr/>
            </p:nvSpPr>
            <p:spPr>
              <a:xfrm>
                <a:off x="5231842" y="1375530"/>
                <a:ext cx="2155459" cy="2205091"/>
              </a:xfrm>
              <a:prstGeom prst="rect">
                <a:avLst/>
              </a:prstGeom>
              <a:noFill/>
            </p:spPr>
            <p:txBody>
              <a:bodyPr wrap="none" rtlCol="0">
                <a:spAutoFit/>
              </a:bodyPr>
              <a:lstStyle/>
              <a:p>
                <a:pPr algn="ctr">
                  <a:lnSpc>
                    <a:spcPct val="110000"/>
                  </a:lnSpc>
                </a:pPr>
                <a:r>
                  <a:rPr lang="ja-JP" altLang="en-US" sz="3200" b="1" dirty="0">
                    <a:latin typeface="Meiryo UI" panose="020B0604030504040204" pitchFamily="50" charset="-128"/>
                    <a:ea typeface="Meiryo UI" panose="020B0604030504040204" pitchFamily="50" charset="-128"/>
                    <a:cs typeface="ヒラギノ丸ゴ Pro W4"/>
                  </a:rPr>
                  <a:t>毎年</a:t>
                </a:r>
                <a:endParaRPr lang="en-US" altLang="ja-JP" sz="3200" b="1" dirty="0">
                  <a:latin typeface="Meiryo UI" panose="020B0604030504040204" pitchFamily="50" charset="-128"/>
                  <a:ea typeface="Meiryo UI" panose="020B0604030504040204" pitchFamily="50" charset="-128"/>
                  <a:cs typeface="ヒラギノ丸ゴ Pro W4"/>
                </a:endParaRPr>
              </a:p>
              <a:p>
                <a:pPr algn="ctr">
                  <a:lnSpc>
                    <a:spcPct val="110000"/>
                  </a:lnSpc>
                </a:pPr>
                <a:r>
                  <a:rPr lang="en-US" altLang="ja-JP" sz="3200" b="1" dirty="0">
                    <a:latin typeface="Meiryo UI" panose="020B0604030504040204" pitchFamily="50" charset="-128"/>
                    <a:ea typeface="Meiryo UI" panose="020B0604030504040204" pitchFamily="50" charset="-128"/>
                    <a:cs typeface="ヒラギノ丸ゴ Pro W4"/>
                  </a:rPr>
                  <a:t>5</a:t>
                </a:r>
                <a:r>
                  <a:rPr lang="ja-JP" altLang="en-US" sz="3200" b="1" dirty="0">
                    <a:latin typeface="Meiryo UI" panose="020B0604030504040204" pitchFamily="50" charset="-128"/>
                    <a:ea typeface="Meiryo UI" panose="020B0604030504040204" pitchFamily="50" charset="-128"/>
                    <a:cs typeface="ヒラギノ丸ゴ Pro W4"/>
                  </a:rPr>
                  <a:t>人の部員が</a:t>
                </a:r>
                <a:endParaRPr lang="en-US" altLang="ja-JP" sz="3200" b="1" dirty="0">
                  <a:latin typeface="Meiryo UI" panose="020B0604030504040204" pitchFamily="50" charset="-128"/>
                  <a:ea typeface="Meiryo UI" panose="020B0604030504040204" pitchFamily="50" charset="-128"/>
                  <a:cs typeface="ヒラギノ丸ゴ Pro W4"/>
                </a:endParaRPr>
              </a:p>
              <a:p>
                <a:pPr algn="ctr">
                  <a:lnSpc>
                    <a:spcPct val="110000"/>
                  </a:lnSpc>
                </a:pPr>
                <a:r>
                  <a:rPr lang="ja-JP" altLang="en-US" sz="3200" b="1" dirty="0">
                    <a:latin typeface="Meiryo UI" panose="020B0604030504040204" pitchFamily="50" charset="-128"/>
                    <a:ea typeface="Meiryo UI" panose="020B0604030504040204" pitchFamily="50" charset="-128"/>
                    <a:cs typeface="ヒラギノ丸ゴ Pro W4"/>
                  </a:rPr>
                  <a:t>骨折を</a:t>
                </a:r>
                <a:endParaRPr lang="en-US" altLang="ja-JP" sz="3200" b="1" dirty="0">
                  <a:latin typeface="Meiryo UI" panose="020B0604030504040204" pitchFamily="50" charset="-128"/>
                  <a:ea typeface="Meiryo UI" panose="020B0604030504040204" pitchFamily="50" charset="-128"/>
                  <a:cs typeface="ヒラギノ丸ゴ Pro W4"/>
                </a:endParaRPr>
              </a:p>
              <a:p>
                <a:pPr algn="ctr">
                  <a:lnSpc>
                    <a:spcPct val="110000"/>
                  </a:lnSpc>
                </a:pPr>
                <a:r>
                  <a:rPr lang="ja-JP" altLang="en-US" sz="3200" b="1" dirty="0">
                    <a:latin typeface="Meiryo UI" panose="020B0604030504040204" pitchFamily="50" charset="-128"/>
                    <a:ea typeface="Meiryo UI" panose="020B0604030504040204" pitchFamily="50" charset="-128"/>
                    <a:cs typeface="ヒラギノ丸ゴ Pro W4"/>
                  </a:rPr>
                  <a:t>している</a:t>
                </a:r>
                <a:endParaRPr lang="en-US" altLang="ja-JP" sz="3200" b="1" dirty="0">
                  <a:latin typeface="Meiryo UI" panose="020B0604030504040204" pitchFamily="50" charset="-128"/>
                  <a:ea typeface="Meiryo UI" panose="020B0604030504040204" pitchFamily="50" charset="-128"/>
                  <a:cs typeface="ヒラギノ丸ゴ Pro W4"/>
                </a:endParaRPr>
              </a:p>
            </p:txBody>
          </p:sp>
        </p:grpSp>
        <p:pic>
          <p:nvPicPr>
            <p:cNvPr id="11" name="図 10" descr="椅子, テーブル, マグカップ が含まれている画像&#10;&#10;自動的に生成された説明">
              <a:extLst>
                <a:ext uri="{FF2B5EF4-FFF2-40B4-BE49-F238E27FC236}">
                  <a16:creationId xmlns:a16="http://schemas.microsoft.com/office/drawing/2014/main" id="{CEF9BF96-5F9D-4A73-AF55-27F2F95AFE0C}"/>
                </a:ext>
              </a:extLst>
            </p:cNvPr>
            <p:cNvPicPr>
              <a:picLocks noChangeAspect="1"/>
            </p:cNvPicPr>
            <p:nvPr/>
          </p:nvPicPr>
          <p:blipFill>
            <a:blip r:embed="rId3"/>
            <a:stretch>
              <a:fillRect/>
            </a:stretch>
          </p:blipFill>
          <p:spPr>
            <a:xfrm>
              <a:off x="7788557" y="1281043"/>
              <a:ext cx="682764" cy="1999206"/>
            </a:xfrm>
            <a:prstGeom prst="rect">
              <a:avLst/>
            </a:prstGeom>
          </p:spPr>
        </p:pic>
      </p:grpSp>
    </p:spTree>
    <p:extLst>
      <p:ext uri="{BB962C8B-B14F-4D97-AF65-F5344CB8AC3E}">
        <p14:creationId xmlns:p14="http://schemas.microsoft.com/office/powerpoint/2010/main" val="1074017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500"/>
                                        <p:tgtEl>
                                          <p:spTgt spid="27"/>
                                        </p:tgtEl>
                                      </p:cBhvr>
                                    </p:animEffect>
                                  </p:childTnLst>
                                </p:cTn>
                              </p:par>
                              <p:par>
                                <p:cTn id="13" presetID="10"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fade">
                                      <p:cBhvr>
                                        <p:cTn id="23" dur="500"/>
                                        <p:tgtEl>
                                          <p:spTgt spid="2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fade">
                                      <p:cBhvr>
                                        <p:cTn id="28" dur="500"/>
                                        <p:tgtEl>
                                          <p:spTgt spid="28"/>
                                        </p:tgtEl>
                                      </p:cBhvr>
                                    </p:animEffect>
                                  </p:childTnLst>
                                </p:cTn>
                              </p:par>
                              <p:par>
                                <p:cTn id="29" presetID="10" presetClass="entr" presetSubtype="0" fill="hold" nodeType="with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7" grpId="0" animBg="1"/>
      <p:bldP spid="28" grpId="0" animBg="1"/>
      <p:bldP spid="2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bwMode="white">
          <a:xfrm>
            <a:off x="461965" y="30760"/>
            <a:ext cx="392287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保険のしくみ</a:t>
            </a:r>
            <a:r>
              <a:rPr lang="en-US" altLang="ja-JP" sz="3200" b="1" dirty="0">
                <a:solidFill>
                  <a:srgbClr val="FFFFFF"/>
                </a:solidFill>
                <a:latin typeface="Meiryo UI" panose="020B0604030504040204" pitchFamily="50" charset="-128"/>
                <a:ea typeface="Meiryo UI" panose="020B0604030504040204" pitchFamily="50" charset="-128"/>
                <a:cs typeface="ヒラギノ角ゴ ProN W6"/>
              </a:rPr>
              <a:t>②</a:t>
            </a:r>
          </a:p>
        </p:txBody>
      </p:sp>
      <p:sp>
        <p:nvSpPr>
          <p:cNvPr id="12" name="角丸四角形 11"/>
          <p:cNvSpPr/>
          <p:nvPr/>
        </p:nvSpPr>
        <p:spPr>
          <a:xfrm>
            <a:off x="4880128" y="1092556"/>
            <a:ext cx="4138612" cy="2335610"/>
          </a:xfrm>
          <a:prstGeom prst="roundRect">
            <a:avLst/>
          </a:prstGeom>
          <a:ln w="38100">
            <a:solidFill>
              <a:srgbClr val="604A7B"/>
            </a:solidFill>
          </a:ln>
        </p:spPr>
        <p:style>
          <a:lnRef idx="2">
            <a:schemeClr val="accent6"/>
          </a:lnRef>
          <a:fillRef idx="1">
            <a:schemeClr val="lt1"/>
          </a:fillRef>
          <a:effectRef idx="0">
            <a:schemeClr val="accent6"/>
          </a:effectRef>
          <a:fontRef idx="minor">
            <a:schemeClr val="dk1"/>
          </a:fontRef>
        </p:style>
        <p:txBody>
          <a:bodyPr rtlCol="0" anchor="ctr"/>
          <a:lstStyle/>
          <a:p>
            <a:pPr algn="ctr">
              <a:lnSpc>
                <a:spcPct val="110000"/>
              </a:lnSpc>
            </a:pPr>
            <a:r>
              <a:rPr lang="ja-JP" altLang="en-US" sz="3200" b="1" dirty="0">
                <a:latin typeface="Meiryo UI" panose="020B0604030504040204" pitchFamily="50" charset="-128"/>
                <a:ea typeface="Meiryo UI" panose="020B0604030504040204" pitchFamily="50" charset="-128"/>
                <a:cs typeface="ヒラギノ丸ゴ Pro W4"/>
              </a:rPr>
              <a:t>治療にかかる費用は</a:t>
            </a:r>
            <a:endParaRPr lang="en-US" altLang="ja-JP" sz="3200" b="1" dirty="0">
              <a:latin typeface="Meiryo UI" panose="020B0604030504040204" pitchFamily="50" charset="-128"/>
              <a:ea typeface="Meiryo UI" panose="020B0604030504040204" pitchFamily="50" charset="-128"/>
              <a:cs typeface="ヒラギノ丸ゴ Pro W4"/>
            </a:endParaRPr>
          </a:p>
          <a:p>
            <a:pPr algn="ctr">
              <a:lnSpc>
                <a:spcPct val="110000"/>
              </a:lnSpc>
            </a:pPr>
            <a:r>
              <a:rPr lang="ja-JP" altLang="en-US" sz="3200" b="1" dirty="0">
                <a:latin typeface="Meiryo UI" panose="020B0604030504040204" pitchFamily="50" charset="-128"/>
                <a:ea typeface="Meiryo UI" panose="020B0604030504040204" pitchFamily="50" charset="-128"/>
                <a:cs typeface="ヒラギノ丸ゴ Pro W4"/>
              </a:rPr>
              <a:t>全員分で</a:t>
            </a:r>
            <a:endParaRPr lang="en-US" altLang="ja-JP" sz="3200" b="1" dirty="0">
              <a:latin typeface="Meiryo UI" panose="020B0604030504040204" pitchFamily="50" charset="-128"/>
              <a:ea typeface="Meiryo UI" panose="020B0604030504040204" pitchFamily="50" charset="-128"/>
              <a:cs typeface="ヒラギノ丸ゴ Pro W4"/>
            </a:endParaRPr>
          </a:p>
          <a:p>
            <a:pPr algn="ctr">
              <a:lnSpc>
                <a:spcPct val="110000"/>
              </a:lnSpc>
            </a:pPr>
            <a:r>
              <a:rPr lang="en-US" altLang="ja-JP" sz="3200" b="1" dirty="0">
                <a:latin typeface="Meiryo UI" panose="020B0604030504040204" pitchFamily="50" charset="-128"/>
                <a:ea typeface="Meiryo UI" panose="020B0604030504040204" pitchFamily="50" charset="-128"/>
                <a:cs typeface="ヒラギノ丸ゴ Pro W4"/>
              </a:rPr>
              <a:t>10,000</a:t>
            </a:r>
            <a:r>
              <a:rPr kumimoji="1" lang="ja-JP" altLang="en-US" sz="3200" b="1" dirty="0">
                <a:latin typeface="Meiryo UI" panose="020B0604030504040204" pitchFamily="50" charset="-128"/>
                <a:ea typeface="Meiryo UI" panose="020B0604030504040204" pitchFamily="50" charset="-128"/>
                <a:cs typeface="ヒラギノ丸ゴ Pro W4"/>
              </a:rPr>
              <a:t>円 </a:t>
            </a:r>
            <a:r>
              <a:rPr kumimoji="1" lang="en-US" altLang="ja-JP" sz="3200" b="1" dirty="0">
                <a:latin typeface="Meiryo UI" panose="020B0604030504040204" pitchFamily="50" charset="-128"/>
                <a:ea typeface="Meiryo UI" panose="020B0604030504040204" pitchFamily="50" charset="-128"/>
                <a:cs typeface="ヒラギノ丸ゴ Pro W4"/>
              </a:rPr>
              <a:t>×</a:t>
            </a:r>
            <a:r>
              <a:rPr kumimoji="1" lang="ja-JP" altLang="en-US" sz="3200" b="1" dirty="0">
                <a:latin typeface="Meiryo UI" panose="020B0604030504040204" pitchFamily="50" charset="-128"/>
                <a:ea typeface="Meiryo UI" panose="020B0604030504040204" pitchFamily="50" charset="-128"/>
                <a:cs typeface="ヒラギノ丸ゴ Pro W4"/>
              </a:rPr>
              <a:t> </a:t>
            </a:r>
            <a:r>
              <a:rPr lang="en-US" altLang="ja-JP" sz="3200" b="1" dirty="0">
                <a:solidFill>
                  <a:srgbClr val="FF0000"/>
                </a:solidFill>
                <a:latin typeface="Meiryo UI" panose="020B0604030504040204" pitchFamily="50" charset="-128"/>
                <a:ea typeface="Meiryo UI" panose="020B0604030504040204" pitchFamily="50" charset="-128"/>
                <a:cs typeface="ヒラギノ丸ゴ Pro W4"/>
              </a:rPr>
              <a:t>5</a:t>
            </a:r>
            <a:r>
              <a:rPr kumimoji="1" lang="ja-JP" altLang="en-US" sz="3200" b="1" dirty="0">
                <a:solidFill>
                  <a:srgbClr val="FF0000"/>
                </a:solidFill>
                <a:latin typeface="Meiryo UI" panose="020B0604030504040204" pitchFamily="50" charset="-128"/>
                <a:ea typeface="Meiryo UI" panose="020B0604030504040204" pitchFamily="50" charset="-128"/>
                <a:cs typeface="ヒラギノ丸ゴ Pro W4"/>
              </a:rPr>
              <a:t>人</a:t>
            </a:r>
            <a:endParaRPr kumimoji="1" lang="en-US" altLang="ja-JP" sz="3200" b="1" dirty="0">
              <a:latin typeface="Meiryo UI" panose="020B0604030504040204" pitchFamily="50" charset="-128"/>
              <a:ea typeface="Meiryo UI" panose="020B0604030504040204" pitchFamily="50" charset="-128"/>
              <a:cs typeface="ヒラギノ丸ゴ Pro W4"/>
            </a:endParaRPr>
          </a:p>
          <a:p>
            <a:pPr algn="ctr"/>
            <a:endParaRPr kumimoji="1" lang="en-US" altLang="ja-JP" sz="3200" b="1" dirty="0">
              <a:latin typeface="Meiryo UI" panose="020B0604030504040204" pitchFamily="50" charset="-128"/>
              <a:ea typeface="Meiryo UI" panose="020B0604030504040204" pitchFamily="50" charset="-128"/>
              <a:cs typeface="ヒラギノ丸ゴ Pro W4"/>
            </a:endParaRPr>
          </a:p>
        </p:txBody>
      </p:sp>
      <p:sp>
        <p:nvSpPr>
          <p:cNvPr id="13" name="角丸四角形 12"/>
          <p:cNvSpPr/>
          <p:nvPr/>
        </p:nvSpPr>
        <p:spPr>
          <a:xfrm>
            <a:off x="237995" y="1092556"/>
            <a:ext cx="3946653" cy="2335610"/>
          </a:xfrm>
          <a:prstGeom prst="roundRect">
            <a:avLst/>
          </a:prstGeom>
          <a:ln w="38100">
            <a:solidFill>
              <a:srgbClr val="604A7B"/>
            </a:solidFill>
          </a:ln>
        </p:spPr>
        <p:style>
          <a:lnRef idx="2">
            <a:schemeClr val="accent6"/>
          </a:lnRef>
          <a:fillRef idx="1">
            <a:schemeClr val="lt1"/>
          </a:fillRef>
          <a:effectRef idx="0">
            <a:schemeClr val="accent6"/>
          </a:effectRef>
          <a:fontRef idx="minor">
            <a:schemeClr val="dk1"/>
          </a:fontRef>
        </p:style>
        <p:txBody>
          <a:bodyPr rtlCol="0" anchor="ctr"/>
          <a:lstStyle/>
          <a:p>
            <a:endParaRPr lang="en-US" altLang="ja-JP" sz="3200" b="1" dirty="0">
              <a:latin typeface="Meiryo UI" panose="020B0604030504040204" pitchFamily="50" charset="-128"/>
              <a:ea typeface="Meiryo UI" panose="020B0604030504040204" pitchFamily="50" charset="-128"/>
              <a:cs typeface="ヒラギノ丸ゴ Pro W4"/>
            </a:endParaRPr>
          </a:p>
          <a:p>
            <a:pPr algn="ctr">
              <a:lnSpc>
                <a:spcPct val="110000"/>
              </a:lnSpc>
            </a:pPr>
            <a:r>
              <a:rPr lang="ja-JP" altLang="en-US" sz="3200" b="1" dirty="0">
                <a:latin typeface="Meiryo UI" panose="020B0604030504040204" pitchFamily="50" charset="-128"/>
                <a:ea typeface="Meiryo UI" panose="020B0604030504040204" pitchFamily="50" charset="-128"/>
                <a:cs typeface="ヒラギノ丸ゴ Pro W4"/>
              </a:rPr>
              <a:t>全員で治療</a:t>
            </a:r>
            <a:r>
              <a:rPr lang="ja-JP" altLang="en-US" sz="3200" b="1" dirty="0">
                <a:solidFill>
                  <a:schemeClr val="tx1"/>
                </a:solidFill>
                <a:latin typeface="Meiryo UI" panose="020B0604030504040204" pitchFamily="50" charset="-128"/>
                <a:ea typeface="Meiryo UI" panose="020B0604030504040204" pitchFamily="50" charset="-128"/>
                <a:cs typeface="ヒラギノ丸ゴ Pro W4"/>
              </a:rPr>
              <a:t>にかかる</a:t>
            </a:r>
            <a:endParaRPr lang="en-US" altLang="ja-JP" sz="3200" b="1" dirty="0">
              <a:solidFill>
                <a:schemeClr val="tx1"/>
              </a:solidFill>
              <a:latin typeface="Meiryo UI" panose="020B0604030504040204" pitchFamily="50" charset="-128"/>
              <a:ea typeface="Meiryo UI" panose="020B0604030504040204" pitchFamily="50" charset="-128"/>
              <a:cs typeface="ヒラギノ丸ゴ Pro W4"/>
            </a:endParaRPr>
          </a:p>
          <a:p>
            <a:pPr algn="ctr">
              <a:lnSpc>
                <a:spcPct val="110000"/>
              </a:lnSpc>
            </a:pPr>
            <a:r>
              <a:rPr lang="ja-JP" altLang="en-US" sz="3200" b="1" dirty="0">
                <a:solidFill>
                  <a:schemeClr val="tx1"/>
                </a:solidFill>
                <a:latin typeface="Meiryo UI" panose="020B0604030504040204" pitchFamily="50" charset="-128"/>
                <a:ea typeface="Meiryo UI" panose="020B0604030504040204" pitchFamily="50" charset="-128"/>
                <a:cs typeface="ヒラギノ丸ゴ Pro W4"/>
              </a:rPr>
              <a:t>費用を</a:t>
            </a:r>
            <a:r>
              <a:rPr lang="ja-JP" altLang="en-US" sz="3200" b="1" dirty="0">
                <a:latin typeface="Meiryo UI" panose="020B0604030504040204" pitchFamily="50" charset="-128"/>
                <a:ea typeface="Meiryo UI" panose="020B0604030504040204" pitchFamily="50" charset="-128"/>
                <a:cs typeface="ヒラギノ丸ゴ Pro W4"/>
              </a:rPr>
              <a:t>準備すれば</a:t>
            </a:r>
            <a:endParaRPr lang="en-US" altLang="ja-JP" sz="3200" b="1" dirty="0">
              <a:latin typeface="Meiryo UI" panose="020B0604030504040204" pitchFamily="50" charset="-128"/>
              <a:ea typeface="Meiryo UI" panose="020B0604030504040204" pitchFamily="50" charset="-128"/>
              <a:cs typeface="ヒラギノ丸ゴ Pro W4"/>
            </a:endParaRPr>
          </a:p>
          <a:p>
            <a:pPr algn="ctr">
              <a:lnSpc>
                <a:spcPct val="110000"/>
              </a:lnSpc>
            </a:pPr>
            <a:r>
              <a:rPr lang="ja-JP" altLang="en-US" sz="3200" b="1" dirty="0">
                <a:latin typeface="Meiryo UI" panose="020B0604030504040204" pitchFamily="50" charset="-128"/>
                <a:ea typeface="Meiryo UI" panose="020B0604030504040204" pitchFamily="50" charset="-128"/>
                <a:cs typeface="ヒラギノ丸ゴ Pro W4"/>
              </a:rPr>
              <a:t>よいのでは？</a:t>
            </a:r>
            <a:endParaRPr lang="en-US" altLang="ja-JP" sz="3200" b="1" dirty="0">
              <a:latin typeface="Meiryo UI" panose="020B0604030504040204" pitchFamily="50" charset="-128"/>
              <a:ea typeface="Meiryo UI" panose="020B0604030504040204" pitchFamily="50" charset="-128"/>
              <a:cs typeface="ヒラギノ丸ゴ Pro W4"/>
            </a:endParaRPr>
          </a:p>
          <a:p>
            <a:pPr algn="ctr"/>
            <a:endParaRPr lang="en-US" altLang="ja-JP" sz="3200" b="1" dirty="0">
              <a:latin typeface="Meiryo UI" panose="020B0604030504040204" pitchFamily="50" charset="-128"/>
              <a:ea typeface="Meiryo UI" panose="020B0604030504040204" pitchFamily="50" charset="-128"/>
              <a:cs typeface="ヒラギノ丸ゴ Pro W4"/>
            </a:endParaRPr>
          </a:p>
        </p:txBody>
      </p:sp>
      <p:sp>
        <p:nvSpPr>
          <p:cNvPr id="14" name="角丸四角形 13"/>
          <p:cNvSpPr/>
          <p:nvPr/>
        </p:nvSpPr>
        <p:spPr>
          <a:xfrm>
            <a:off x="4880128" y="3986858"/>
            <a:ext cx="4138612" cy="2335610"/>
          </a:xfrm>
          <a:prstGeom prst="roundRect">
            <a:avLst/>
          </a:prstGeom>
          <a:ln w="38100">
            <a:solidFill>
              <a:srgbClr val="604A7B"/>
            </a:solidFill>
          </a:ln>
        </p:spPr>
        <p:style>
          <a:lnRef idx="2">
            <a:schemeClr val="accent6"/>
          </a:lnRef>
          <a:fillRef idx="1">
            <a:schemeClr val="lt1"/>
          </a:fillRef>
          <a:effectRef idx="0">
            <a:schemeClr val="accent6"/>
          </a:effectRef>
          <a:fontRef idx="minor">
            <a:schemeClr val="dk1"/>
          </a:fontRef>
        </p:style>
        <p:txBody>
          <a:bodyPr rtlCol="0" anchor="ctr"/>
          <a:lstStyle/>
          <a:p>
            <a:pPr algn="ctr">
              <a:lnSpc>
                <a:spcPct val="110000"/>
              </a:lnSpc>
            </a:pPr>
            <a:r>
              <a:rPr lang="ja-JP" altLang="en-US" sz="3200" b="1" dirty="0">
                <a:latin typeface="Meiryo UI" panose="020B0604030504040204" pitchFamily="50" charset="-128"/>
                <a:ea typeface="Meiryo UI" panose="020B0604030504040204" pitchFamily="50" charset="-128"/>
                <a:cs typeface="ヒラギノ丸ゴ Pro W4"/>
              </a:rPr>
              <a:t>骨折した生徒は</a:t>
            </a:r>
            <a:endParaRPr lang="en-US" altLang="ja-JP" sz="3200" b="1" dirty="0">
              <a:latin typeface="Meiryo UI" panose="020B0604030504040204" pitchFamily="50" charset="-128"/>
              <a:ea typeface="Meiryo UI" panose="020B0604030504040204" pitchFamily="50" charset="-128"/>
              <a:cs typeface="ヒラギノ丸ゴ Pro W4"/>
            </a:endParaRPr>
          </a:p>
          <a:p>
            <a:pPr algn="ctr">
              <a:lnSpc>
                <a:spcPct val="110000"/>
              </a:lnSpc>
            </a:pPr>
            <a:r>
              <a:rPr lang="en-US" altLang="ja-JP" sz="3100" b="1" dirty="0">
                <a:solidFill>
                  <a:srgbClr val="FF0000"/>
                </a:solidFill>
                <a:latin typeface="Meiryo UI" panose="020B0604030504040204" pitchFamily="50" charset="-128"/>
                <a:ea typeface="Meiryo UI" panose="020B0604030504040204" pitchFamily="50" charset="-128"/>
                <a:cs typeface="ヒラギノ丸ゴ Pro W4"/>
              </a:rPr>
              <a:t>10,000</a:t>
            </a:r>
            <a:r>
              <a:rPr lang="ja-JP" altLang="en-US" sz="3100" b="1" dirty="0">
                <a:solidFill>
                  <a:srgbClr val="FF0000"/>
                </a:solidFill>
                <a:latin typeface="Meiryo UI" panose="020B0604030504040204" pitchFamily="50" charset="-128"/>
                <a:ea typeface="Meiryo UI" panose="020B0604030504040204" pitchFamily="50" charset="-128"/>
                <a:cs typeface="ヒラギノ丸ゴ Pro W4"/>
              </a:rPr>
              <a:t>円</a:t>
            </a:r>
            <a:r>
              <a:rPr lang="ja-JP" altLang="en-US" sz="3100" b="1" dirty="0">
                <a:latin typeface="Meiryo UI" panose="020B0604030504040204" pitchFamily="50" charset="-128"/>
                <a:ea typeface="Meiryo UI" panose="020B0604030504040204" pitchFamily="50" charset="-128"/>
                <a:cs typeface="ヒラギノ丸ゴ Pro W4"/>
              </a:rPr>
              <a:t>を受け取り、</a:t>
            </a:r>
            <a:endParaRPr lang="en-US" altLang="ja-JP" sz="3100" b="1" dirty="0">
              <a:latin typeface="Meiryo UI" panose="020B0604030504040204" pitchFamily="50" charset="-128"/>
              <a:ea typeface="Meiryo UI" panose="020B0604030504040204" pitchFamily="50" charset="-128"/>
              <a:cs typeface="ヒラギノ丸ゴ Pro W4"/>
            </a:endParaRPr>
          </a:p>
          <a:p>
            <a:pPr algn="ctr">
              <a:lnSpc>
                <a:spcPct val="110000"/>
              </a:lnSpc>
            </a:pPr>
            <a:r>
              <a:rPr lang="ja-JP" altLang="en-US" sz="3200" b="1" dirty="0">
                <a:latin typeface="Meiryo UI" panose="020B0604030504040204" pitchFamily="50" charset="-128"/>
                <a:ea typeface="Meiryo UI" panose="020B0604030504040204" pitchFamily="50" charset="-128"/>
                <a:cs typeface="ヒラギノ丸ゴ Pro W4"/>
              </a:rPr>
              <a:t>治療費にあてる</a:t>
            </a:r>
            <a:endParaRPr lang="en-US" altLang="ja-JP" sz="3200" b="1" dirty="0">
              <a:latin typeface="Meiryo UI" panose="020B0604030504040204" pitchFamily="50" charset="-128"/>
              <a:ea typeface="Meiryo UI" panose="020B0604030504040204" pitchFamily="50" charset="-128"/>
              <a:cs typeface="ヒラギノ丸ゴ Pro W4"/>
            </a:endParaRPr>
          </a:p>
        </p:txBody>
      </p:sp>
      <p:sp>
        <p:nvSpPr>
          <p:cNvPr id="15" name="角丸四角形 14"/>
          <p:cNvSpPr/>
          <p:nvPr/>
        </p:nvSpPr>
        <p:spPr>
          <a:xfrm>
            <a:off x="237995" y="3986858"/>
            <a:ext cx="3933953" cy="2335610"/>
          </a:xfrm>
          <a:prstGeom prst="roundRect">
            <a:avLst/>
          </a:prstGeom>
          <a:ln w="38100">
            <a:solidFill>
              <a:srgbClr val="604A7B"/>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3200" b="1" dirty="0">
                <a:latin typeface="Meiryo UI" panose="020B0604030504040204" pitchFamily="50" charset="-128"/>
                <a:ea typeface="Meiryo UI" panose="020B0604030504040204" pitchFamily="50" charset="-128"/>
                <a:cs typeface="ヒラギノ丸ゴ Pro W4"/>
              </a:rPr>
              <a:t>50,000</a:t>
            </a:r>
            <a:r>
              <a:rPr lang="ja-JP" altLang="en-US" sz="3200" b="1" dirty="0">
                <a:latin typeface="Meiryo UI" panose="020B0604030504040204" pitchFamily="50" charset="-128"/>
                <a:ea typeface="Meiryo UI" panose="020B0604030504040204" pitchFamily="50" charset="-128"/>
                <a:cs typeface="ヒラギノ丸ゴ Pro W4"/>
              </a:rPr>
              <a:t>円</a:t>
            </a:r>
            <a:r>
              <a:rPr lang="en-US" altLang="ja-JP" sz="3200" b="1" dirty="0">
                <a:latin typeface="Meiryo UI" panose="020B0604030504040204" pitchFamily="50" charset="-128"/>
                <a:ea typeface="Meiryo UI" panose="020B0604030504040204" pitchFamily="50" charset="-128"/>
                <a:cs typeface="ヒラギノ丸ゴ Pro W4"/>
              </a:rPr>
              <a:t>÷100</a:t>
            </a:r>
            <a:r>
              <a:rPr lang="ja-JP" altLang="en-US" sz="3200" b="1" dirty="0">
                <a:latin typeface="Meiryo UI" panose="020B0604030504040204" pitchFamily="50" charset="-128"/>
                <a:ea typeface="Meiryo UI" panose="020B0604030504040204" pitchFamily="50" charset="-128"/>
                <a:cs typeface="ヒラギノ丸ゴ Pro W4"/>
              </a:rPr>
              <a:t>人</a:t>
            </a:r>
            <a:endParaRPr lang="en-US" altLang="ja-JP" sz="3200" b="1" dirty="0">
              <a:latin typeface="Meiryo UI" panose="020B0604030504040204" pitchFamily="50" charset="-128"/>
              <a:ea typeface="Meiryo UI" panose="020B0604030504040204" pitchFamily="50" charset="-128"/>
              <a:cs typeface="ヒラギノ丸ゴ Pro W4"/>
            </a:endParaRPr>
          </a:p>
          <a:p>
            <a:pPr algn="ctr"/>
            <a:endParaRPr lang="en-US" altLang="ja-JP" sz="3200" b="1" dirty="0">
              <a:latin typeface="Meiryo UI" panose="020B0604030504040204" pitchFamily="50" charset="-128"/>
              <a:ea typeface="Meiryo UI" panose="020B0604030504040204" pitchFamily="50" charset="-128"/>
              <a:cs typeface="ヒラギノ丸ゴ Pro W4"/>
            </a:endParaRPr>
          </a:p>
          <a:p>
            <a:pPr algn="ctr"/>
            <a:endParaRPr lang="en-US" altLang="ja-JP" sz="3200" b="1" dirty="0">
              <a:latin typeface="Meiryo UI" panose="020B0604030504040204" pitchFamily="50" charset="-128"/>
              <a:ea typeface="Meiryo UI" panose="020B0604030504040204" pitchFamily="50" charset="-128"/>
              <a:cs typeface="ヒラギノ丸ゴ Pro W4"/>
            </a:endParaRPr>
          </a:p>
        </p:txBody>
      </p:sp>
      <p:sp>
        <p:nvSpPr>
          <p:cNvPr id="18" name="右矢印 17"/>
          <p:cNvSpPr/>
          <p:nvPr/>
        </p:nvSpPr>
        <p:spPr bwMode="gray">
          <a:xfrm>
            <a:off x="5577403" y="2869784"/>
            <a:ext cx="456570" cy="39646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p:cNvSpPr/>
          <p:nvPr/>
        </p:nvSpPr>
        <p:spPr>
          <a:xfrm>
            <a:off x="6033973" y="2770757"/>
            <a:ext cx="2124300" cy="584775"/>
          </a:xfrm>
          <a:prstGeom prst="rect">
            <a:avLst/>
          </a:prstGeom>
          <a:noFill/>
        </p:spPr>
        <p:txBody>
          <a:bodyPr wrap="none" lIns="91440" tIns="45720" rIns="91440" bIns="45720">
            <a:spAutoFit/>
          </a:bodyPr>
          <a:lstStyle/>
          <a:p>
            <a:pPr algn="ctr"/>
            <a:r>
              <a:rPr lang="en-US" altLang="ja-JP" sz="3200" b="1" dirty="0">
                <a:solidFill>
                  <a:srgbClr val="FF0000"/>
                </a:solidFill>
                <a:latin typeface="Meiryo UI" panose="020B0604030504040204" pitchFamily="50" charset="-128"/>
                <a:ea typeface="Meiryo UI" panose="020B0604030504040204" pitchFamily="50" charset="-128"/>
              </a:rPr>
              <a:t>50,000</a:t>
            </a:r>
            <a:r>
              <a:rPr lang="ja-JP" altLang="en-US" sz="3200" b="1" dirty="0">
                <a:solidFill>
                  <a:srgbClr val="FF0000"/>
                </a:solidFill>
                <a:latin typeface="Meiryo UI" panose="020B0604030504040204" pitchFamily="50" charset="-128"/>
                <a:ea typeface="Meiryo UI" panose="020B0604030504040204" pitchFamily="50" charset="-128"/>
              </a:rPr>
              <a:t>円</a:t>
            </a:r>
          </a:p>
        </p:txBody>
      </p:sp>
      <p:sp>
        <p:nvSpPr>
          <p:cNvPr id="20" name="右矢印 19"/>
          <p:cNvSpPr/>
          <p:nvPr/>
        </p:nvSpPr>
        <p:spPr bwMode="gray">
          <a:xfrm>
            <a:off x="617209" y="5275377"/>
            <a:ext cx="415064" cy="39646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p:cNvSpPr/>
          <p:nvPr/>
        </p:nvSpPr>
        <p:spPr>
          <a:xfrm>
            <a:off x="1196426" y="5069387"/>
            <a:ext cx="2620972" cy="1077218"/>
          </a:xfrm>
          <a:prstGeom prst="rect">
            <a:avLst/>
          </a:prstGeom>
          <a:noFill/>
        </p:spPr>
        <p:txBody>
          <a:bodyPr wrap="square" lIns="91440" tIns="45720" rIns="91440" bIns="45720">
            <a:spAutoFit/>
          </a:bodyPr>
          <a:lstStyle/>
          <a:p>
            <a:r>
              <a:rPr lang="en-US" altLang="ja-JP" sz="3200" b="1" dirty="0">
                <a:solidFill>
                  <a:srgbClr val="FF0000"/>
                </a:solidFill>
                <a:latin typeface="Meiryo UI" panose="020B0604030504040204" pitchFamily="50" charset="-128"/>
                <a:ea typeface="Meiryo UI" panose="020B0604030504040204" pitchFamily="50" charset="-128"/>
              </a:rPr>
              <a:t>1</a:t>
            </a:r>
            <a:r>
              <a:rPr lang="ja-JP" altLang="en-US" sz="3200" b="1" dirty="0">
                <a:solidFill>
                  <a:srgbClr val="FF0000"/>
                </a:solidFill>
                <a:latin typeface="Meiryo UI" panose="020B0604030504040204" pitchFamily="50" charset="-128"/>
                <a:ea typeface="Meiryo UI" panose="020B0604030504040204" pitchFamily="50" charset="-128"/>
              </a:rPr>
              <a:t>人あたり</a:t>
            </a:r>
            <a:endParaRPr lang="en-US" altLang="ja-JP" sz="3200" b="1" dirty="0">
              <a:solidFill>
                <a:srgbClr val="FF0000"/>
              </a:solidFill>
              <a:latin typeface="Meiryo UI" panose="020B0604030504040204" pitchFamily="50" charset="-128"/>
              <a:ea typeface="Meiryo UI" panose="020B0604030504040204" pitchFamily="50" charset="-128"/>
            </a:endParaRPr>
          </a:p>
          <a:p>
            <a:pPr algn="r"/>
            <a:r>
              <a:rPr lang="ja-JP" altLang="en-US" sz="3200" b="1" dirty="0">
                <a:solidFill>
                  <a:srgbClr val="FF0000"/>
                </a:solidFill>
                <a:latin typeface="Meiryo UI" panose="020B0604030504040204" pitchFamily="50" charset="-128"/>
                <a:ea typeface="Meiryo UI" panose="020B0604030504040204" pitchFamily="50" charset="-128"/>
              </a:rPr>
              <a:t>年間</a:t>
            </a:r>
            <a:r>
              <a:rPr lang="en-US" altLang="ja-JP" sz="3200" b="1" dirty="0">
                <a:solidFill>
                  <a:srgbClr val="FF0000"/>
                </a:solidFill>
                <a:latin typeface="Meiryo UI" panose="020B0604030504040204" pitchFamily="50" charset="-128"/>
                <a:ea typeface="Meiryo UI" panose="020B0604030504040204" pitchFamily="50" charset="-128"/>
              </a:rPr>
              <a:t>500</a:t>
            </a:r>
            <a:r>
              <a:rPr lang="ja-JP" altLang="en-US" sz="3200" b="1" dirty="0">
                <a:solidFill>
                  <a:srgbClr val="FF0000"/>
                </a:solidFill>
                <a:latin typeface="Meiryo UI" panose="020B0604030504040204" pitchFamily="50" charset="-128"/>
                <a:ea typeface="Meiryo UI" panose="020B0604030504040204" pitchFamily="50" charset="-128"/>
              </a:rPr>
              <a:t>円</a:t>
            </a:r>
          </a:p>
        </p:txBody>
      </p:sp>
      <p:sp>
        <p:nvSpPr>
          <p:cNvPr id="26" name="右矢印 25"/>
          <p:cNvSpPr/>
          <p:nvPr/>
        </p:nvSpPr>
        <p:spPr bwMode="gray">
          <a:xfrm>
            <a:off x="4336101" y="1873963"/>
            <a:ext cx="458788" cy="484632"/>
          </a:xfrm>
          <a:prstGeom prst="rightArrow">
            <a:avLst/>
          </a:prstGeom>
          <a:solidFill>
            <a:schemeClr val="accent4">
              <a:lumMod val="75000"/>
            </a:schemeClr>
          </a:solidFill>
          <a:ln w="31750">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7" name="右矢印 26"/>
          <p:cNvSpPr/>
          <p:nvPr/>
        </p:nvSpPr>
        <p:spPr bwMode="gray">
          <a:xfrm>
            <a:off x="4336101" y="4996555"/>
            <a:ext cx="458788" cy="484632"/>
          </a:xfrm>
          <a:prstGeom prst="rightArrow">
            <a:avLst/>
          </a:prstGeom>
          <a:solidFill>
            <a:schemeClr val="accent4">
              <a:lumMod val="75000"/>
            </a:schemeClr>
          </a:solidFill>
          <a:ln w="31750">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8" name="右矢印 27"/>
          <p:cNvSpPr/>
          <p:nvPr/>
        </p:nvSpPr>
        <p:spPr bwMode="gray">
          <a:xfrm rot="8166730">
            <a:off x="4336101" y="3493788"/>
            <a:ext cx="458788" cy="484632"/>
          </a:xfrm>
          <a:prstGeom prst="rightArrow">
            <a:avLst/>
          </a:prstGeom>
          <a:solidFill>
            <a:schemeClr val="accent4">
              <a:lumMod val="75000"/>
            </a:schemeClr>
          </a:solidFill>
          <a:ln w="31750">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6" name="正方形/長方形 15"/>
          <p:cNvSpPr/>
          <p:nvPr/>
        </p:nvSpPr>
        <p:spPr>
          <a:xfrm>
            <a:off x="0" y="0"/>
            <a:ext cx="9144000" cy="716948"/>
          </a:xfrm>
          <a:prstGeom prst="rect">
            <a:avLst/>
          </a:prstGeom>
          <a:solidFill>
            <a:schemeClr val="tx2">
              <a:lumMod val="60000"/>
              <a:lumOff val="4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2" name="正方形/長方形 21"/>
          <p:cNvSpPr/>
          <p:nvPr/>
        </p:nvSpPr>
        <p:spPr>
          <a:xfrm>
            <a:off x="461964" y="30760"/>
            <a:ext cx="584456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保険のしくみ②</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2" name="スライド番号プレースホルダー 1">
            <a:extLst>
              <a:ext uri="{FF2B5EF4-FFF2-40B4-BE49-F238E27FC236}">
                <a16:creationId xmlns:a16="http://schemas.microsoft.com/office/drawing/2014/main" id="{7A99F210-8C01-424B-BEAB-4423A32AB6C0}"/>
              </a:ext>
            </a:extLst>
          </p:cNvPr>
          <p:cNvSpPr>
            <a:spLocks noGrp="1"/>
          </p:cNvSpPr>
          <p:nvPr>
            <p:ph type="sldNum" sz="quarter" idx="4"/>
          </p:nvPr>
        </p:nvSpPr>
        <p:spPr/>
        <p:txBody>
          <a:bodyPr/>
          <a:lstStyle/>
          <a:p>
            <a:fld id="{CFE1D277-9C57-4E30-9C75-4A0776A97483}" type="slidenum">
              <a:rPr lang="ja-JP" altLang="en-US" smtClean="0"/>
              <a:pPr/>
              <a:t>13</a:t>
            </a:fld>
            <a:endParaRPr lang="ja-JP" altLang="en-US" dirty="0"/>
          </a:p>
        </p:txBody>
      </p:sp>
    </p:spTree>
    <p:extLst>
      <p:ext uri="{BB962C8B-B14F-4D97-AF65-F5344CB8AC3E}">
        <p14:creationId xmlns:p14="http://schemas.microsoft.com/office/powerpoint/2010/main" val="1058823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fade">
                                      <p:cBhvr>
                                        <p:cTn id="20" dur="500"/>
                                        <p:tgtEl>
                                          <p:spTgt spid="19"/>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fade">
                                      <p:cBhvr>
                                        <p:cTn id="28" dur="500"/>
                                        <p:tgtEl>
                                          <p:spTgt spid="2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fade">
                                      <p:cBhvr>
                                        <p:cTn id="36" dur="500"/>
                                        <p:tgtEl>
                                          <p:spTgt spid="21"/>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fade">
                                      <p:cBhvr>
                                        <p:cTn id="39" dur="500"/>
                                        <p:tgtEl>
                                          <p:spTgt spid="20"/>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7"/>
                                        </p:tgtEl>
                                        <p:attrNameLst>
                                          <p:attrName>style.visibility</p:attrName>
                                        </p:attrNameLst>
                                      </p:cBhvr>
                                      <p:to>
                                        <p:strVal val="visible"/>
                                      </p:to>
                                    </p:set>
                                    <p:animEffect transition="in" filter="fade">
                                      <p:cBhvr>
                                        <p:cTn id="44" dur="500"/>
                                        <p:tgtEl>
                                          <p:spTgt spid="27"/>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8" grpId="0" animBg="1"/>
      <p:bldP spid="19" grpId="0"/>
      <p:bldP spid="20" grpId="0" animBg="1"/>
      <p:bldP spid="21" grpId="0"/>
      <p:bldP spid="26" grpId="0" animBg="1"/>
      <p:bldP spid="27" grpId="0" animBg="1"/>
      <p:bldP spid="2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bwMode="white">
          <a:xfrm>
            <a:off x="461965" y="30760"/>
            <a:ext cx="392287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保険のしくみ</a:t>
            </a:r>
            <a:r>
              <a:rPr lang="en-US" altLang="ja-JP" sz="3200" b="1" dirty="0">
                <a:solidFill>
                  <a:srgbClr val="FFFFFF"/>
                </a:solidFill>
                <a:latin typeface="Meiryo UI" panose="020B0604030504040204" pitchFamily="50" charset="-128"/>
                <a:ea typeface="Meiryo UI" panose="020B0604030504040204" pitchFamily="50" charset="-128"/>
                <a:cs typeface="ヒラギノ角ゴ ProN W6"/>
              </a:rPr>
              <a:t>③</a:t>
            </a:r>
          </a:p>
        </p:txBody>
      </p:sp>
      <p:sp>
        <p:nvSpPr>
          <p:cNvPr id="32" name="テキスト ボックス 31"/>
          <p:cNvSpPr txBox="1"/>
          <p:nvPr/>
        </p:nvSpPr>
        <p:spPr>
          <a:xfrm>
            <a:off x="600627" y="5668523"/>
            <a:ext cx="8204659" cy="1200329"/>
          </a:xfrm>
          <a:prstGeom prst="rect">
            <a:avLst/>
          </a:prstGeom>
          <a:noFill/>
        </p:spPr>
        <p:txBody>
          <a:bodyPr wrap="square" rtlCol="0">
            <a:spAutoFit/>
          </a:bodyPr>
          <a:lstStyle/>
          <a:p>
            <a:r>
              <a:rPr kumimoji="1" lang="ja-JP" altLang="en-US" sz="3600" b="1" dirty="0">
                <a:latin typeface="Meiryo UI" panose="020B0604030504040204" pitchFamily="50" charset="-128"/>
                <a:ea typeface="Meiryo UI" panose="020B0604030504040204" pitchFamily="50" charset="-128"/>
                <a:cs typeface="ヒラギノ丸ゴ Pro W4"/>
              </a:rPr>
              <a:t>骨折した</a:t>
            </a:r>
            <a:r>
              <a:rPr kumimoji="1" lang="en-US" altLang="ja-JP" sz="3600" b="1" dirty="0">
                <a:latin typeface="Meiryo UI" panose="020B0604030504040204" pitchFamily="50" charset="-128"/>
                <a:ea typeface="Meiryo UI" panose="020B0604030504040204" pitchFamily="50" charset="-128"/>
                <a:cs typeface="ヒラギノ丸ゴ Pro W4"/>
              </a:rPr>
              <a:t>5</a:t>
            </a:r>
            <a:r>
              <a:rPr kumimoji="1" lang="ja-JP" altLang="en-US" sz="3600" b="1" dirty="0">
                <a:latin typeface="Meiryo UI" panose="020B0604030504040204" pitchFamily="50" charset="-128"/>
                <a:ea typeface="Meiryo UI" panose="020B0604030504040204" pitchFamily="50" charset="-128"/>
                <a:cs typeface="ヒラギノ丸ゴ Pro W4"/>
              </a:rPr>
              <a:t>人は</a:t>
            </a:r>
            <a:r>
              <a:rPr lang="en-US" altLang="ja-JP" sz="3600" b="1" dirty="0">
                <a:latin typeface="Meiryo UI" panose="020B0604030504040204" pitchFamily="50" charset="-128"/>
                <a:ea typeface="Meiryo UI" panose="020B0604030504040204" pitchFamily="50" charset="-128"/>
                <a:cs typeface="ヒラギノ丸ゴ Pro W4"/>
              </a:rPr>
              <a:t>10,000</a:t>
            </a:r>
            <a:r>
              <a:rPr kumimoji="1" lang="ja-JP" altLang="en-US" sz="3600" b="1" dirty="0">
                <a:latin typeface="Meiryo UI" panose="020B0604030504040204" pitchFamily="50" charset="-128"/>
                <a:ea typeface="Meiryo UI" panose="020B0604030504040204" pitchFamily="50" charset="-128"/>
                <a:cs typeface="ヒラギノ丸ゴ Pro W4"/>
              </a:rPr>
              <a:t>円ずつ受け取り、治療費を支払える</a:t>
            </a:r>
          </a:p>
        </p:txBody>
      </p:sp>
      <p:grpSp>
        <p:nvGrpSpPr>
          <p:cNvPr id="3" name="グループ化 2">
            <a:extLst>
              <a:ext uri="{FF2B5EF4-FFF2-40B4-BE49-F238E27FC236}">
                <a16:creationId xmlns:a16="http://schemas.microsoft.com/office/drawing/2014/main" id="{6528AA83-7FE6-4289-A312-2D1F4F8C0584}"/>
              </a:ext>
            </a:extLst>
          </p:cNvPr>
          <p:cNvGrpSpPr/>
          <p:nvPr/>
        </p:nvGrpSpPr>
        <p:grpSpPr>
          <a:xfrm>
            <a:off x="461964" y="772874"/>
            <a:ext cx="8258703" cy="2352651"/>
            <a:chOff x="461964" y="772874"/>
            <a:chExt cx="8258703" cy="2352651"/>
          </a:xfrm>
        </p:grpSpPr>
        <p:sp>
          <p:nvSpPr>
            <p:cNvPr id="40" name="テキスト ボックス 39"/>
            <p:cNvSpPr txBox="1"/>
            <p:nvPr/>
          </p:nvSpPr>
          <p:spPr>
            <a:xfrm>
              <a:off x="6191915" y="2725415"/>
              <a:ext cx="1459348" cy="400110"/>
            </a:xfrm>
            <a:prstGeom prst="rect">
              <a:avLst/>
            </a:prstGeom>
            <a:noFill/>
            <a:ln>
              <a:noFill/>
            </a:ln>
          </p:spPr>
          <p:txBody>
            <a:bodyPr wrap="square" rtlCol="0">
              <a:spAutoFit/>
            </a:bodyPr>
            <a:lstStyle/>
            <a:p>
              <a:pPr algn="ctr"/>
              <a:r>
                <a:rPr lang="en-US" altLang="ja-JP" sz="2000" b="1" dirty="0">
                  <a:latin typeface="Meiryo UI" panose="020B0604030504040204" pitchFamily="50" charset="-128"/>
                  <a:ea typeface="Meiryo UI" panose="020B0604030504040204" pitchFamily="50" charset="-128"/>
                  <a:cs typeface="ヒラギノ丸ゴ Pro W4"/>
                </a:rPr>
                <a:t>100</a:t>
              </a:r>
              <a:r>
                <a:rPr lang="ja-JP" altLang="en-US" sz="2000" b="1" dirty="0">
                  <a:latin typeface="Meiryo UI" panose="020B0604030504040204" pitchFamily="50" charset="-128"/>
                  <a:ea typeface="Meiryo UI" panose="020B0604030504040204" pitchFamily="50" charset="-128"/>
                  <a:cs typeface="ヒラギノ丸ゴ Pro W4"/>
                </a:rPr>
                <a:t>人</a:t>
              </a:r>
              <a:endParaRPr kumimoji="1" lang="ja-JP" altLang="en-US" sz="2000" b="1" dirty="0">
                <a:latin typeface="Meiryo UI" panose="020B0604030504040204" pitchFamily="50" charset="-128"/>
                <a:ea typeface="Meiryo UI" panose="020B0604030504040204" pitchFamily="50" charset="-128"/>
                <a:cs typeface="ヒラギノ丸ゴ Pro W4"/>
              </a:endParaRPr>
            </a:p>
          </p:txBody>
        </p:sp>
        <p:grpSp>
          <p:nvGrpSpPr>
            <p:cNvPr id="2" name="グループ化 1">
              <a:extLst>
                <a:ext uri="{FF2B5EF4-FFF2-40B4-BE49-F238E27FC236}">
                  <a16:creationId xmlns:a16="http://schemas.microsoft.com/office/drawing/2014/main" id="{F328CB0E-9DA6-4669-A3FB-B47A69976753}"/>
                </a:ext>
              </a:extLst>
            </p:cNvPr>
            <p:cNvGrpSpPr/>
            <p:nvPr/>
          </p:nvGrpSpPr>
          <p:grpSpPr>
            <a:xfrm>
              <a:off x="461964" y="772874"/>
              <a:ext cx="8258703" cy="2126182"/>
              <a:chOff x="461964" y="772874"/>
              <a:chExt cx="8258703" cy="2126182"/>
            </a:xfrm>
          </p:grpSpPr>
          <p:sp>
            <p:nvSpPr>
              <p:cNvPr id="11" name="正方形/長方形 10"/>
              <p:cNvSpPr/>
              <p:nvPr/>
            </p:nvSpPr>
            <p:spPr>
              <a:xfrm>
                <a:off x="461964" y="772874"/>
                <a:ext cx="8258703"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4000" b="1" dirty="0">
                    <a:solidFill>
                      <a:schemeClr val="tx2">
                        <a:lumMod val="75000"/>
                      </a:schemeClr>
                    </a:solidFill>
                    <a:latin typeface="Meiryo UI" panose="020B0604030504040204" pitchFamily="50" charset="-128"/>
                    <a:ea typeface="Meiryo UI" panose="020B0604030504040204" pitchFamily="50" charset="-128"/>
                    <a:cs typeface="ヒラギノ丸ゴ Pro W4"/>
                  </a:rPr>
                  <a:t>ケガに備えるために</a:t>
                </a:r>
                <a:r>
                  <a:rPr lang="en-US" altLang="ja-JP" sz="4000" b="1" dirty="0">
                    <a:solidFill>
                      <a:schemeClr val="tx2">
                        <a:lumMod val="75000"/>
                      </a:schemeClr>
                    </a:solidFill>
                    <a:latin typeface="Meiryo UI" panose="020B0604030504040204" pitchFamily="50" charset="-128"/>
                    <a:ea typeface="Meiryo UI" panose="020B0604030504040204" pitchFamily="50" charset="-128"/>
                    <a:cs typeface="ヒラギノ丸ゴ Pro W4"/>
                  </a:rPr>
                  <a:t>……</a:t>
                </a:r>
              </a:p>
            </p:txBody>
          </p:sp>
          <p:sp>
            <p:nvSpPr>
              <p:cNvPr id="6" name="正方形/長方形 5"/>
              <p:cNvSpPr/>
              <p:nvPr/>
            </p:nvSpPr>
            <p:spPr>
              <a:xfrm>
                <a:off x="789920" y="1690110"/>
                <a:ext cx="2986479" cy="909235"/>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b="1" dirty="0">
                    <a:solidFill>
                      <a:schemeClr val="tx2">
                        <a:lumMod val="75000"/>
                      </a:schemeClr>
                    </a:solidFill>
                    <a:latin typeface="Meiryo UI" panose="020B0604030504040204" pitchFamily="50" charset="-128"/>
                    <a:ea typeface="Meiryo UI" panose="020B0604030504040204" pitchFamily="50" charset="-128"/>
                    <a:cs typeface="ヒラギノ丸ゴ Pro W4"/>
                  </a:rPr>
                  <a:t>それぞれが</a:t>
                </a:r>
                <a:endParaRPr lang="en-US" altLang="ja-JP" sz="3600" b="1" dirty="0">
                  <a:solidFill>
                    <a:schemeClr val="tx2">
                      <a:lumMod val="75000"/>
                    </a:schemeClr>
                  </a:solidFill>
                  <a:latin typeface="Meiryo UI" panose="020B0604030504040204" pitchFamily="50" charset="-128"/>
                  <a:ea typeface="Meiryo UI" panose="020B0604030504040204" pitchFamily="50" charset="-128"/>
                  <a:cs typeface="ヒラギノ丸ゴ Pro W4"/>
                </a:endParaRPr>
              </a:p>
              <a:p>
                <a:pPr algn="ctr"/>
                <a:r>
                  <a:rPr lang="ja-JP" altLang="en-US" sz="3600" b="1" dirty="0">
                    <a:solidFill>
                      <a:schemeClr val="tx2">
                        <a:lumMod val="75000"/>
                      </a:schemeClr>
                    </a:solidFill>
                    <a:latin typeface="Meiryo UI" panose="020B0604030504040204" pitchFamily="50" charset="-128"/>
                    <a:ea typeface="Meiryo UI" panose="020B0604030504040204" pitchFamily="50" charset="-128"/>
                    <a:cs typeface="ヒラギノ丸ゴ Pro W4"/>
                  </a:rPr>
                  <a:t>出し合う費用</a:t>
                </a:r>
                <a:endParaRPr lang="en-US" altLang="ja-JP" sz="3600" b="1" dirty="0">
                  <a:solidFill>
                    <a:schemeClr val="tx2">
                      <a:lumMod val="75000"/>
                    </a:schemeClr>
                  </a:solidFill>
                  <a:latin typeface="Meiryo UI" panose="020B0604030504040204" pitchFamily="50" charset="-128"/>
                  <a:ea typeface="Meiryo UI" panose="020B0604030504040204" pitchFamily="50" charset="-128"/>
                  <a:cs typeface="ヒラギノ丸ゴ Pro W4"/>
                </a:endParaRPr>
              </a:p>
            </p:txBody>
          </p:sp>
          <p:pic>
            <p:nvPicPr>
              <p:cNvPr id="5" name="図 4"/>
              <p:cNvPicPr>
                <a:picLocks noChangeAspect="1"/>
              </p:cNvPicPr>
              <p:nvPr/>
            </p:nvPicPr>
            <p:blipFill>
              <a:blip r:embed="rId2"/>
              <a:stretch>
                <a:fillRect/>
              </a:stretch>
            </p:blipFill>
            <p:spPr>
              <a:xfrm>
                <a:off x="3849882" y="1455186"/>
                <a:ext cx="1174157" cy="1179542"/>
              </a:xfrm>
              <a:prstGeom prst="rect">
                <a:avLst/>
              </a:prstGeom>
            </p:spPr>
          </p:pic>
          <p:pic>
            <p:nvPicPr>
              <p:cNvPr id="25" name="図 24"/>
              <p:cNvPicPr>
                <a:picLocks noChangeAspect="1"/>
              </p:cNvPicPr>
              <p:nvPr/>
            </p:nvPicPr>
            <p:blipFill rotWithShape="1">
              <a:blip r:embed="rId3"/>
              <a:srcRect t="15566"/>
              <a:stretch/>
            </p:blipFill>
            <p:spPr>
              <a:xfrm>
                <a:off x="6450330" y="1190859"/>
                <a:ext cx="794373" cy="1708197"/>
              </a:xfrm>
              <a:prstGeom prst="rect">
                <a:avLst/>
              </a:prstGeom>
            </p:spPr>
          </p:pic>
          <p:sp>
            <p:nvSpPr>
              <p:cNvPr id="41" name="乗算記号 40"/>
              <p:cNvSpPr/>
              <p:nvPr/>
            </p:nvSpPr>
            <p:spPr>
              <a:xfrm>
                <a:off x="5393683" y="1701456"/>
                <a:ext cx="687003" cy="687003"/>
              </a:xfrm>
              <a:prstGeom prst="mathMultiply">
                <a:avLst>
                  <a:gd name="adj1" fmla="val 11020"/>
                </a:avLst>
              </a:prstGeom>
              <a:solidFill>
                <a:srgbClr val="17375E"/>
              </a:solidFill>
              <a:ln w="31750">
                <a:solidFill>
                  <a:srgbClr val="17375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grpSp>
      <p:sp>
        <p:nvSpPr>
          <p:cNvPr id="66" name="右矢印 65"/>
          <p:cNvSpPr/>
          <p:nvPr/>
        </p:nvSpPr>
        <p:spPr bwMode="gray">
          <a:xfrm rot="5400000">
            <a:off x="4175336" y="2741030"/>
            <a:ext cx="555134" cy="1129384"/>
          </a:xfrm>
          <a:prstGeom prst="rightArrow">
            <a:avLst/>
          </a:prstGeom>
          <a:solidFill>
            <a:schemeClr val="tx2">
              <a:lumMod val="75000"/>
            </a:schemeClr>
          </a:solidFill>
          <a:ln w="31750">
            <a:solidFill>
              <a:schemeClr val="tx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1" name="円/楕円 43"/>
          <p:cNvSpPr/>
          <p:nvPr/>
        </p:nvSpPr>
        <p:spPr bwMode="white">
          <a:xfrm>
            <a:off x="1503087" y="5315609"/>
            <a:ext cx="372732" cy="407206"/>
          </a:xfrm>
          <a:prstGeom prst="ellipse">
            <a:avLst/>
          </a:prstGeom>
          <a:solidFill>
            <a:schemeClr val="bg1"/>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nvGrpSpPr>
          <p:cNvPr id="18" name="グループ化 17">
            <a:extLst>
              <a:ext uri="{FF2B5EF4-FFF2-40B4-BE49-F238E27FC236}">
                <a16:creationId xmlns:a16="http://schemas.microsoft.com/office/drawing/2014/main" id="{CF71646E-C48F-4292-AA65-D90D6423EE76}"/>
              </a:ext>
            </a:extLst>
          </p:cNvPr>
          <p:cNvGrpSpPr/>
          <p:nvPr/>
        </p:nvGrpSpPr>
        <p:grpSpPr>
          <a:xfrm>
            <a:off x="1351279" y="3744977"/>
            <a:ext cx="1057205" cy="1923546"/>
            <a:chOff x="1175490" y="3744977"/>
            <a:chExt cx="1057205" cy="1923546"/>
          </a:xfrm>
        </p:grpSpPr>
        <p:grpSp>
          <p:nvGrpSpPr>
            <p:cNvPr id="15" name="グループ化 14">
              <a:extLst>
                <a:ext uri="{FF2B5EF4-FFF2-40B4-BE49-F238E27FC236}">
                  <a16:creationId xmlns:a16="http://schemas.microsoft.com/office/drawing/2014/main" id="{FC7FB609-190F-4831-A1C2-F849D5C5924A}"/>
                </a:ext>
              </a:extLst>
            </p:cNvPr>
            <p:cNvGrpSpPr/>
            <p:nvPr/>
          </p:nvGrpSpPr>
          <p:grpSpPr>
            <a:xfrm>
              <a:off x="1333792" y="4216524"/>
              <a:ext cx="748686" cy="1451999"/>
              <a:chOff x="908289" y="3504258"/>
              <a:chExt cx="748686" cy="1451999"/>
            </a:xfrm>
          </p:grpSpPr>
          <p:pic>
            <p:nvPicPr>
              <p:cNvPr id="14" name="図 13" descr="アイコン&#10;&#10;自動的に生成された説明">
                <a:extLst>
                  <a:ext uri="{FF2B5EF4-FFF2-40B4-BE49-F238E27FC236}">
                    <a16:creationId xmlns:a16="http://schemas.microsoft.com/office/drawing/2014/main" id="{3EA870D2-38D0-4EDC-A155-365948F834DE}"/>
                  </a:ext>
                </a:extLst>
              </p:cNvPr>
              <p:cNvPicPr>
                <a:picLocks noChangeAspect="1"/>
              </p:cNvPicPr>
              <p:nvPr/>
            </p:nvPicPr>
            <p:blipFill>
              <a:blip r:embed="rId4"/>
              <a:stretch>
                <a:fillRect/>
              </a:stretch>
            </p:blipFill>
            <p:spPr>
              <a:xfrm>
                <a:off x="908289" y="3504259"/>
                <a:ext cx="748686" cy="1451998"/>
              </a:xfrm>
              <a:prstGeom prst="rect">
                <a:avLst/>
              </a:prstGeom>
            </p:spPr>
          </p:pic>
          <p:sp>
            <p:nvSpPr>
              <p:cNvPr id="76" name="乗算記号 69"/>
              <p:cNvSpPr/>
              <p:nvPr/>
            </p:nvSpPr>
            <p:spPr>
              <a:xfrm rot="20847909">
                <a:off x="1039657" y="3504258"/>
                <a:ext cx="340278" cy="320323"/>
              </a:xfrm>
              <a:prstGeom prst="mathMultiply">
                <a:avLst/>
              </a:prstGeom>
              <a:solidFill>
                <a:schemeClr val="bg1"/>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grpSp>
        <p:grpSp>
          <p:nvGrpSpPr>
            <p:cNvPr id="16" name="グループ化 15">
              <a:extLst>
                <a:ext uri="{FF2B5EF4-FFF2-40B4-BE49-F238E27FC236}">
                  <a16:creationId xmlns:a16="http://schemas.microsoft.com/office/drawing/2014/main" id="{90FE5F1E-EF7E-4E20-B023-B180366633C4}"/>
                </a:ext>
              </a:extLst>
            </p:cNvPr>
            <p:cNvGrpSpPr/>
            <p:nvPr/>
          </p:nvGrpSpPr>
          <p:grpSpPr>
            <a:xfrm>
              <a:off x="1175490" y="3744977"/>
              <a:ext cx="1057205" cy="425163"/>
              <a:chOff x="1189004" y="5264106"/>
              <a:chExt cx="1057205" cy="425163"/>
            </a:xfrm>
          </p:grpSpPr>
          <p:sp>
            <p:nvSpPr>
              <p:cNvPr id="100" name="正方形/長方形 99"/>
              <p:cNvSpPr/>
              <p:nvPr/>
            </p:nvSpPr>
            <p:spPr>
              <a:xfrm>
                <a:off x="1218281" y="5264106"/>
                <a:ext cx="1027928" cy="425163"/>
              </a:xfrm>
              <a:prstGeom prst="rect">
                <a:avLst/>
              </a:prstGeom>
              <a:solidFill>
                <a:schemeClr val="bg2"/>
              </a:solidFill>
              <a:ln w="25400">
                <a:solidFill>
                  <a:schemeClr val="bg2">
                    <a:lumMod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02" name="テキスト ボックス 101"/>
              <p:cNvSpPr txBox="1"/>
              <p:nvPr/>
            </p:nvSpPr>
            <p:spPr>
              <a:xfrm>
                <a:off x="1189004" y="5327573"/>
                <a:ext cx="1027926" cy="307777"/>
              </a:xfrm>
              <a:prstGeom prst="rect">
                <a:avLst/>
              </a:prstGeom>
              <a:noFill/>
            </p:spPr>
            <p:txBody>
              <a:bodyPr wrap="square" rtlCol="0">
                <a:spAutoFit/>
              </a:bodyPr>
              <a:lstStyle/>
              <a:p>
                <a:r>
                  <a:rPr kumimoji="1" lang="ja-JP" altLang="en-US" sz="1400" b="1" dirty="0">
                    <a:latin typeface="Meiryo UI" panose="020B0604030504040204" pitchFamily="50" charset="-128"/>
                    <a:ea typeface="Meiryo UI" panose="020B0604030504040204" pitchFamily="50" charset="-128"/>
                    <a:cs typeface="ヒラギノ角ゴ Std W8"/>
                  </a:rPr>
                  <a:t>￥</a:t>
                </a:r>
                <a:r>
                  <a:rPr kumimoji="1" lang="en-US" altLang="ja-JP" sz="1400" b="1" dirty="0">
                    <a:latin typeface="Meiryo UI" panose="020B0604030504040204" pitchFamily="50" charset="-128"/>
                    <a:ea typeface="Meiryo UI" panose="020B0604030504040204" pitchFamily="50" charset="-128"/>
                    <a:cs typeface="ヒラギノ角ゴ Std W8"/>
                  </a:rPr>
                  <a:t>10,000</a:t>
                </a:r>
                <a:endParaRPr kumimoji="1" lang="ja-JP" altLang="en-US" sz="1400" b="1" dirty="0">
                  <a:latin typeface="Meiryo UI" panose="020B0604030504040204" pitchFamily="50" charset="-128"/>
                  <a:ea typeface="Meiryo UI" panose="020B0604030504040204" pitchFamily="50" charset="-128"/>
                  <a:cs typeface="ヒラギノ角ゴ Std W8"/>
                </a:endParaRPr>
              </a:p>
            </p:txBody>
          </p:sp>
        </p:grpSp>
      </p:grpSp>
      <p:sp>
        <p:nvSpPr>
          <p:cNvPr id="48" name="正方形/長方形 47"/>
          <p:cNvSpPr/>
          <p:nvPr/>
        </p:nvSpPr>
        <p:spPr>
          <a:xfrm>
            <a:off x="0" y="0"/>
            <a:ext cx="9144000" cy="716948"/>
          </a:xfrm>
          <a:prstGeom prst="rect">
            <a:avLst/>
          </a:prstGeom>
          <a:solidFill>
            <a:schemeClr val="tx2">
              <a:lumMod val="60000"/>
              <a:lumOff val="4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49" name="正方形/長方形 48"/>
          <p:cNvSpPr/>
          <p:nvPr/>
        </p:nvSpPr>
        <p:spPr>
          <a:xfrm>
            <a:off x="461964" y="30760"/>
            <a:ext cx="584456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保険のしくみ③</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12" name="スライド番号プレースホルダー 11">
            <a:extLst>
              <a:ext uri="{FF2B5EF4-FFF2-40B4-BE49-F238E27FC236}">
                <a16:creationId xmlns:a16="http://schemas.microsoft.com/office/drawing/2014/main" id="{9524659F-C6E2-467A-AC23-9D2E6A799034}"/>
              </a:ext>
            </a:extLst>
          </p:cNvPr>
          <p:cNvSpPr>
            <a:spLocks noGrp="1"/>
          </p:cNvSpPr>
          <p:nvPr>
            <p:ph type="sldNum" sz="quarter" idx="4"/>
          </p:nvPr>
        </p:nvSpPr>
        <p:spPr/>
        <p:txBody>
          <a:bodyPr/>
          <a:lstStyle/>
          <a:p>
            <a:fld id="{CFE1D277-9C57-4E30-9C75-4A0776A97483}" type="slidenum">
              <a:rPr lang="ja-JP" altLang="en-US" smtClean="0"/>
              <a:pPr/>
              <a:t>14</a:t>
            </a:fld>
            <a:endParaRPr lang="ja-JP" altLang="en-US" dirty="0"/>
          </a:p>
        </p:txBody>
      </p:sp>
      <p:grpSp>
        <p:nvGrpSpPr>
          <p:cNvPr id="112" name="グループ化 111">
            <a:extLst>
              <a:ext uri="{FF2B5EF4-FFF2-40B4-BE49-F238E27FC236}">
                <a16:creationId xmlns:a16="http://schemas.microsoft.com/office/drawing/2014/main" id="{F6F526A6-DE36-4EAE-A340-11AED47A87F1}"/>
              </a:ext>
            </a:extLst>
          </p:cNvPr>
          <p:cNvGrpSpPr/>
          <p:nvPr/>
        </p:nvGrpSpPr>
        <p:grpSpPr>
          <a:xfrm>
            <a:off x="2635768" y="3744977"/>
            <a:ext cx="1057205" cy="1923546"/>
            <a:chOff x="1175490" y="3744977"/>
            <a:chExt cx="1057205" cy="1923546"/>
          </a:xfrm>
        </p:grpSpPr>
        <p:grpSp>
          <p:nvGrpSpPr>
            <p:cNvPr id="113" name="グループ化 112">
              <a:extLst>
                <a:ext uri="{FF2B5EF4-FFF2-40B4-BE49-F238E27FC236}">
                  <a16:creationId xmlns:a16="http://schemas.microsoft.com/office/drawing/2014/main" id="{08073AB3-7C94-4EB9-868C-74A7E008E5F0}"/>
                </a:ext>
              </a:extLst>
            </p:cNvPr>
            <p:cNvGrpSpPr/>
            <p:nvPr/>
          </p:nvGrpSpPr>
          <p:grpSpPr>
            <a:xfrm>
              <a:off x="1333792" y="4216524"/>
              <a:ext cx="748686" cy="1451999"/>
              <a:chOff x="908289" y="3504258"/>
              <a:chExt cx="748686" cy="1451999"/>
            </a:xfrm>
          </p:grpSpPr>
          <p:pic>
            <p:nvPicPr>
              <p:cNvPr id="117" name="図 116" descr="アイコン&#10;&#10;自動的に生成された説明">
                <a:extLst>
                  <a:ext uri="{FF2B5EF4-FFF2-40B4-BE49-F238E27FC236}">
                    <a16:creationId xmlns:a16="http://schemas.microsoft.com/office/drawing/2014/main" id="{69EAE735-919E-450A-AE8F-D1E892B3219A}"/>
                  </a:ext>
                </a:extLst>
              </p:cNvPr>
              <p:cNvPicPr>
                <a:picLocks noChangeAspect="1"/>
              </p:cNvPicPr>
              <p:nvPr/>
            </p:nvPicPr>
            <p:blipFill>
              <a:blip r:embed="rId4"/>
              <a:stretch>
                <a:fillRect/>
              </a:stretch>
            </p:blipFill>
            <p:spPr>
              <a:xfrm>
                <a:off x="908289" y="3504259"/>
                <a:ext cx="748686" cy="1451998"/>
              </a:xfrm>
              <a:prstGeom prst="rect">
                <a:avLst/>
              </a:prstGeom>
            </p:spPr>
          </p:pic>
          <p:sp>
            <p:nvSpPr>
              <p:cNvPr id="118" name="乗算記号 69">
                <a:extLst>
                  <a:ext uri="{FF2B5EF4-FFF2-40B4-BE49-F238E27FC236}">
                    <a16:creationId xmlns:a16="http://schemas.microsoft.com/office/drawing/2014/main" id="{1673167E-6825-4920-AC5A-FF74804E5B3B}"/>
                  </a:ext>
                </a:extLst>
              </p:cNvPr>
              <p:cNvSpPr/>
              <p:nvPr/>
            </p:nvSpPr>
            <p:spPr>
              <a:xfrm rot="20847909">
                <a:off x="1039657" y="3504258"/>
                <a:ext cx="340278" cy="320323"/>
              </a:xfrm>
              <a:prstGeom prst="mathMultiply">
                <a:avLst/>
              </a:prstGeom>
              <a:solidFill>
                <a:schemeClr val="bg1"/>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grpSp>
        <p:grpSp>
          <p:nvGrpSpPr>
            <p:cNvPr id="114" name="グループ化 113">
              <a:extLst>
                <a:ext uri="{FF2B5EF4-FFF2-40B4-BE49-F238E27FC236}">
                  <a16:creationId xmlns:a16="http://schemas.microsoft.com/office/drawing/2014/main" id="{1F0986DF-0D36-4AEE-8748-FB5655D974E6}"/>
                </a:ext>
              </a:extLst>
            </p:cNvPr>
            <p:cNvGrpSpPr/>
            <p:nvPr/>
          </p:nvGrpSpPr>
          <p:grpSpPr>
            <a:xfrm>
              <a:off x="1175490" y="3744977"/>
              <a:ext cx="1057205" cy="425163"/>
              <a:chOff x="1189004" y="5264106"/>
              <a:chExt cx="1057205" cy="425163"/>
            </a:xfrm>
          </p:grpSpPr>
          <p:sp>
            <p:nvSpPr>
              <p:cNvPr id="115" name="正方形/長方形 114">
                <a:extLst>
                  <a:ext uri="{FF2B5EF4-FFF2-40B4-BE49-F238E27FC236}">
                    <a16:creationId xmlns:a16="http://schemas.microsoft.com/office/drawing/2014/main" id="{557031C2-8A98-4D6D-B801-8722F041D56A}"/>
                  </a:ext>
                </a:extLst>
              </p:cNvPr>
              <p:cNvSpPr/>
              <p:nvPr/>
            </p:nvSpPr>
            <p:spPr>
              <a:xfrm>
                <a:off x="1218281" y="5264106"/>
                <a:ext cx="1027928" cy="425163"/>
              </a:xfrm>
              <a:prstGeom prst="rect">
                <a:avLst/>
              </a:prstGeom>
              <a:solidFill>
                <a:schemeClr val="bg2"/>
              </a:solidFill>
              <a:ln w="25400">
                <a:solidFill>
                  <a:schemeClr val="bg2">
                    <a:lumMod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16" name="テキスト ボックス 115">
                <a:extLst>
                  <a:ext uri="{FF2B5EF4-FFF2-40B4-BE49-F238E27FC236}">
                    <a16:creationId xmlns:a16="http://schemas.microsoft.com/office/drawing/2014/main" id="{A6426DD6-C692-41D5-8940-8948E5741490}"/>
                  </a:ext>
                </a:extLst>
              </p:cNvPr>
              <p:cNvSpPr txBox="1"/>
              <p:nvPr/>
            </p:nvSpPr>
            <p:spPr>
              <a:xfrm>
                <a:off x="1189004" y="5327573"/>
                <a:ext cx="1027926" cy="307777"/>
              </a:xfrm>
              <a:prstGeom prst="rect">
                <a:avLst/>
              </a:prstGeom>
              <a:noFill/>
            </p:spPr>
            <p:txBody>
              <a:bodyPr wrap="square" rtlCol="0">
                <a:spAutoFit/>
              </a:bodyPr>
              <a:lstStyle/>
              <a:p>
                <a:r>
                  <a:rPr kumimoji="1" lang="ja-JP" altLang="en-US" sz="1400" b="1" dirty="0">
                    <a:latin typeface="Meiryo UI" panose="020B0604030504040204" pitchFamily="50" charset="-128"/>
                    <a:ea typeface="Meiryo UI" panose="020B0604030504040204" pitchFamily="50" charset="-128"/>
                    <a:cs typeface="ヒラギノ角ゴ Std W8"/>
                  </a:rPr>
                  <a:t>￥</a:t>
                </a:r>
                <a:r>
                  <a:rPr kumimoji="1" lang="en-US" altLang="ja-JP" sz="1400" b="1" dirty="0">
                    <a:latin typeface="Meiryo UI" panose="020B0604030504040204" pitchFamily="50" charset="-128"/>
                    <a:ea typeface="Meiryo UI" panose="020B0604030504040204" pitchFamily="50" charset="-128"/>
                    <a:cs typeface="ヒラギノ角ゴ Std W8"/>
                  </a:rPr>
                  <a:t>10,000</a:t>
                </a:r>
                <a:endParaRPr kumimoji="1" lang="ja-JP" altLang="en-US" sz="1400" b="1" dirty="0">
                  <a:latin typeface="Meiryo UI" panose="020B0604030504040204" pitchFamily="50" charset="-128"/>
                  <a:ea typeface="Meiryo UI" panose="020B0604030504040204" pitchFamily="50" charset="-128"/>
                  <a:cs typeface="ヒラギノ角ゴ Std W8"/>
                </a:endParaRPr>
              </a:p>
            </p:txBody>
          </p:sp>
        </p:grpSp>
      </p:grpSp>
      <p:grpSp>
        <p:nvGrpSpPr>
          <p:cNvPr id="119" name="グループ化 118">
            <a:extLst>
              <a:ext uri="{FF2B5EF4-FFF2-40B4-BE49-F238E27FC236}">
                <a16:creationId xmlns:a16="http://schemas.microsoft.com/office/drawing/2014/main" id="{A19EA518-7786-49FB-90AA-0A691F917168}"/>
              </a:ext>
            </a:extLst>
          </p:cNvPr>
          <p:cNvGrpSpPr/>
          <p:nvPr/>
        </p:nvGrpSpPr>
        <p:grpSpPr>
          <a:xfrm>
            <a:off x="3920258" y="3744977"/>
            <a:ext cx="1057205" cy="1923546"/>
            <a:chOff x="1175490" y="3744977"/>
            <a:chExt cx="1057205" cy="1923546"/>
          </a:xfrm>
        </p:grpSpPr>
        <p:grpSp>
          <p:nvGrpSpPr>
            <p:cNvPr id="120" name="グループ化 119">
              <a:extLst>
                <a:ext uri="{FF2B5EF4-FFF2-40B4-BE49-F238E27FC236}">
                  <a16:creationId xmlns:a16="http://schemas.microsoft.com/office/drawing/2014/main" id="{08688397-8AA9-4B66-AC4F-B96432E16E85}"/>
                </a:ext>
              </a:extLst>
            </p:cNvPr>
            <p:cNvGrpSpPr/>
            <p:nvPr/>
          </p:nvGrpSpPr>
          <p:grpSpPr>
            <a:xfrm>
              <a:off x="1333792" y="4216524"/>
              <a:ext cx="748686" cy="1451999"/>
              <a:chOff x="908289" y="3504258"/>
              <a:chExt cx="748686" cy="1451999"/>
            </a:xfrm>
          </p:grpSpPr>
          <p:pic>
            <p:nvPicPr>
              <p:cNvPr id="124" name="図 123" descr="アイコン&#10;&#10;自動的に生成された説明">
                <a:extLst>
                  <a:ext uri="{FF2B5EF4-FFF2-40B4-BE49-F238E27FC236}">
                    <a16:creationId xmlns:a16="http://schemas.microsoft.com/office/drawing/2014/main" id="{9B222935-CB3A-4E6F-92AB-0716ECBF9FD9}"/>
                  </a:ext>
                </a:extLst>
              </p:cNvPr>
              <p:cNvPicPr>
                <a:picLocks noChangeAspect="1"/>
              </p:cNvPicPr>
              <p:nvPr/>
            </p:nvPicPr>
            <p:blipFill>
              <a:blip r:embed="rId4"/>
              <a:stretch>
                <a:fillRect/>
              </a:stretch>
            </p:blipFill>
            <p:spPr>
              <a:xfrm>
                <a:off x="908289" y="3504259"/>
                <a:ext cx="748686" cy="1451998"/>
              </a:xfrm>
              <a:prstGeom prst="rect">
                <a:avLst/>
              </a:prstGeom>
            </p:spPr>
          </p:pic>
          <p:sp>
            <p:nvSpPr>
              <p:cNvPr id="125" name="乗算記号 69">
                <a:extLst>
                  <a:ext uri="{FF2B5EF4-FFF2-40B4-BE49-F238E27FC236}">
                    <a16:creationId xmlns:a16="http://schemas.microsoft.com/office/drawing/2014/main" id="{C54284E7-2995-4902-A7D9-2D6535FCAA1B}"/>
                  </a:ext>
                </a:extLst>
              </p:cNvPr>
              <p:cNvSpPr/>
              <p:nvPr/>
            </p:nvSpPr>
            <p:spPr>
              <a:xfrm rot="20847909">
                <a:off x="1039657" y="3504258"/>
                <a:ext cx="340278" cy="320323"/>
              </a:xfrm>
              <a:prstGeom prst="mathMultiply">
                <a:avLst/>
              </a:prstGeom>
              <a:solidFill>
                <a:schemeClr val="bg1"/>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grpSp>
        <p:grpSp>
          <p:nvGrpSpPr>
            <p:cNvPr id="121" name="グループ化 120">
              <a:extLst>
                <a:ext uri="{FF2B5EF4-FFF2-40B4-BE49-F238E27FC236}">
                  <a16:creationId xmlns:a16="http://schemas.microsoft.com/office/drawing/2014/main" id="{E00C5FA9-F3CB-496E-8925-331CD91E697A}"/>
                </a:ext>
              </a:extLst>
            </p:cNvPr>
            <p:cNvGrpSpPr/>
            <p:nvPr/>
          </p:nvGrpSpPr>
          <p:grpSpPr>
            <a:xfrm>
              <a:off x="1175490" y="3744977"/>
              <a:ext cx="1057205" cy="425163"/>
              <a:chOff x="1189004" y="5264106"/>
              <a:chExt cx="1057205" cy="425163"/>
            </a:xfrm>
          </p:grpSpPr>
          <p:sp>
            <p:nvSpPr>
              <p:cNvPr id="122" name="正方形/長方形 121">
                <a:extLst>
                  <a:ext uri="{FF2B5EF4-FFF2-40B4-BE49-F238E27FC236}">
                    <a16:creationId xmlns:a16="http://schemas.microsoft.com/office/drawing/2014/main" id="{81DC97FB-AEE9-4A39-A179-4DE3B6E4184E}"/>
                  </a:ext>
                </a:extLst>
              </p:cNvPr>
              <p:cNvSpPr/>
              <p:nvPr/>
            </p:nvSpPr>
            <p:spPr>
              <a:xfrm>
                <a:off x="1218281" y="5264106"/>
                <a:ext cx="1027928" cy="425163"/>
              </a:xfrm>
              <a:prstGeom prst="rect">
                <a:avLst/>
              </a:prstGeom>
              <a:solidFill>
                <a:schemeClr val="bg2"/>
              </a:solidFill>
              <a:ln w="25400">
                <a:solidFill>
                  <a:schemeClr val="bg2">
                    <a:lumMod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23" name="テキスト ボックス 122">
                <a:extLst>
                  <a:ext uri="{FF2B5EF4-FFF2-40B4-BE49-F238E27FC236}">
                    <a16:creationId xmlns:a16="http://schemas.microsoft.com/office/drawing/2014/main" id="{D7CA0C0D-CE5E-4AEB-9AB1-79348178BED7}"/>
                  </a:ext>
                </a:extLst>
              </p:cNvPr>
              <p:cNvSpPr txBox="1"/>
              <p:nvPr/>
            </p:nvSpPr>
            <p:spPr>
              <a:xfrm>
                <a:off x="1189004" y="5327573"/>
                <a:ext cx="1027926" cy="307777"/>
              </a:xfrm>
              <a:prstGeom prst="rect">
                <a:avLst/>
              </a:prstGeom>
              <a:noFill/>
            </p:spPr>
            <p:txBody>
              <a:bodyPr wrap="square" rtlCol="0">
                <a:spAutoFit/>
              </a:bodyPr>
              <a:lstStyle/>
              <a:p>
                <a:r>
                  <a:rPr kumimoji="1" lang="ja-JP" altLang="en-US" sz="1400" b="1" dirty="0">
                    <a:latin typeface="Meiryo UI" panose="020B0604030504040204" pitchFamily="50" charset="-128"/>
                    <a:ea typeface="Meiryo UI" panose="020B0604030504040204" pitchFamily="50" charset="-128"/>
                    <a:cs typeface="ヒラギノ角ゴ Std W8"/>
                  </a:rPr>
                  <a:t>￥</a:t>
                </a:r>
                <a:r>
                  <a:rPr kumimoji="1" lang="en-US" altLang="ja-JP" sz="1400" b="1" dirty="0">
                    <a:latin typeface="Meiryo UI" panose="020B0604030504040204" pitchFamily="50" charset="-128"/>
                    <a:ea typeface="Meiryo UI" panose="020B0604030504040204" pitchFamily="50" charset="-128"/>
                    <a:cs typeface="ヒラギノ角ゴ Std W8"/>
                  </a:rPr>
                  <a:t>10,000</a:t>
                </a:r>
                <a:endParaRPr kumimoji="1" lang="ja-JP" altLang="en-US" sz="1400" b="1" dirty="0">
                  <a:latin typeface="Meiryo UI" panose="020B0604030504040204" pitchFamily="50" charset="-128"/>
                  <a:ea typeface="Meiryo UI" panose="020B0604030504040204" pitchFamily="50" charset="-128"/>
                  <a:cs typeface="ヒラギノ角ゴ Std W8"/>
                </a:endParaRPr>
              </a:p>
            </p:txBody>
          </p:sp>
        </p:grpSp>
      </p:grpSp>
      <p:grpSp>
        <p:nvGrpSpPr>
          <p:cNvPr id="126" name="グループ化 125">
            <a:extLst>
              <a:ext uri="{FF2B5EF4-FFF2-40B4-BE49-F238E27FC236}">
                <a16:creationId xmlns:a16="http://schemas.microsoft.com/office/drawing/2014/main" id="{C05C5236-5C82-4BE9-91D6-B3AF6160256C}"/>
              </a:ext>
            </a:extLst>
          </p:cNvPr>
          <p:cNvGrpSpPr/>
          <p:nvPr/>
        </p:nvGrpSpPr>
        <p:grpSpPr>
          <a:xfrm>
            <a:off x="5204748" y="3744977"/>
            <a:ext cx="1057205" cy="1923546"/>
            <a:chOff x="1175490" y="3744977"/>
            <a:chExt cx="1057205" cy="1923546"/>
          </a:xfrm>
        </p:grpSpPr>
        <p:grpSp>
          <p:nvGrpSpPr>
            <p:cNvPr id="127" name="グループ化 126">
              <a:extLst>
                <a:ext uri="{FF2B5EF4-FFF2-40B4-BE49-F238E27FC236}">
                  <a16:creationId xmlns:a16="http://schemas.microsoft.com/office/drawing/2014/main" id="{39DCDEB9-38E7-46A6-808D-5F462DE1C0BE}"/>
                </a:ext>
              </a:extLst>
            </p:cNvPr>
            <p:cNvGrpSpPr/>
            <p:nvPr/>
          </p:nvGrpSpPr>
          <p:grpSpPr>
            <a:xfrm>
              <a:off x="1333792" y="4216524"/>
              <a:ext cx="748686" cy="1451999"/>
              <a:chOff x="908289" y="3504258"/>
              <a:chExt cx="748686" cy="1451999"/>
            </a:xfrm>
          </p:grpSpPr>
          <p:pic>
            <p:nvPicPr>
              <p:cNvPr id="131" name="図 130" descr="アイコン&#10;&#10;自動的に生成された説明">
                <a:extLst>
                  <a:ext uri="{FF2B5EF4-FFF2-40B4-BE49-F238E27FC236}">
                    <a16:creationId xmlns:a16="http://schemas.microsoft.com/office/drawing/2014/main" id="{083676B5-3D9E-4AEE-B894-EBCE6F9D960E}"/>
                  </a:ext>
                </a:extLst>
              </p:cNvPr>
              <p:cNvPicPr>
                <a:picLocks noChangeAspect="1"/>
              </p:cNvPicPr>
              <p:nvPr/>
            </p:nvPicPr>
            <p:blipFill>
              <a:blip r:embed="rId4"/>
              <a:stretch>
                <a:fillRect/>
              </a:stretch>
            </p:blipFill>
            <p:spPr>
              <a:xfrm>
                <a:off x="908289" y="3504259"/>
                <a:ext cx="748686" cy="1451998"/>
              </a:xfrm>
              <a:prstGeom prst="rect">
                <a:avLst/>
              </a:prstGeom>
            </p:spPr>
          </p:pic>
          <p:sp>
            <p:nvSpPr>
              <p:cNvPr id="132" name="乗算記号 69">
                <a:extLst>
                  <a:ext uri="{FF2B5EF4-FFF2-40B4-BE49-F238E27FC236}">
                    <a16:creationId xmlns:a16="http://schemas.microsoft.com/office/drawing/2014/main" id="{A581DD56-3046-4BD4-8E5C-FE19A3170583}"/>
                  </a:ext>
                </a:extLst>
              </p:cNvPr>
              <p:cNvSpPr/>
              <p:nvPr/>
            </p:nvSpPr>
            <p:spPr>
              <a:xfrm rot="20847909">
                <a:off x="1039657" y="3504258"/>
                <a:ext cx="340278" cy="320323"/>
              </a:xfrm>
              <a:prstGeom prst="mathMultiply">
                <a:avLst/>
              </a:prstGeom>
              <a:solidFill>
                <a:schemeClr val="bg1"/>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grpSp>
        <p:grpSp>
          <p:nvGrpSpPr>
            <p:cNvPr id="128" name="グループ化 127">
              <a:extLst>
                <a:ext uri="{FF2B5EF4-FFF2-40B4-BE49-F238E27FC236}">
                  <a16:creationId xmlns:a16="http://schemas.microsoft.com/office/drawing/2014/main" id="{1B251524-A8C9-4B1E-AB18-D7B918B5C7B9}"/>
                </a:ext>
              </a:extLst>
            </p:cNvPr>
            <p:cNvGrpSpPr/>
            <p:nvPr/>
          </p:nvGrpSpPr>
          <p:grpSpPr>
            <a:xfrm>
              <a:off x="1175490" y="3744977"/>
              <a:ext cx="1057205" cy="425163"/>
              <a:chOff x="1189004" y="5264106"/>
              <a:chExt cx="1057205" cy="425163"/>
            </a:xfrm>
          </p:grpSpPr>
          <p:sp>
            <p:nvSpPr>
              <p:cNvPr id="129" name="正方形/長方形 128">
                <a:extLst>
                  <a:ext uri="{FF2B5EF4-FFF2-40B4-BE49-F238E27FC236}">
                    <a16:creationId xmlns:a16="http://schemas.microsoft.com/office/drawing/2014/main" id="{18B30357-5E3D-4CEE-AA9D-B505D9A591E0}"/>
                  </a:ext>
                </a:extLst>
              </p:cNvPr>
              <p:cNvSpPr/>
              <p:nvPr/>
            </p:nvSpPr>
            <p:spPr>
              <a:xfrm>
                <a:off x="1218281" y="5264106"/>
                <a:ext cx="1027928" cy="425163"/>
              </a:xfrm>
              <a:prstGeom prst="rect">
                <a:avLst/>
              </a:prstGeom>
              <a:solidFill>
                <a:schemeClr val="bg2"/>
              </a:solidFill>
              <a:ln w="25400">
                <a:solidFill>
                  <a:schemeClr val="bg2">
                    <a:lumMod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30" name="テキスト ボックス 129">
                <a:extLst>
                  <a:ext uri="{FF2B5EF4-FFF2-40B4-BE49-F238E27FC236}">
                    <a16:creationId xmlns:a16="http://schemas.microsoft.com/office/drawing/2014/main" id="{B7B0A91E-6D66-455A-8351-C01868F2D0B8}"/>
                  </a:ext>
                </a:extLst>
              </p:cNvPr>
              <p:cNvSpPr txBox="1"/>
              <p:nvPr/>
            </p:nvSpPr>
            <p:spPr>
              <a:xfrm>
                <a:off x="1189004" y="5327573"/>
                <a:ext cx="1027926" cy="307777"/>
              </a:xfrm>
              <a:prstGeom prst="rect">
                <a:avLst/>
              </a:prstGeom>
              <a:noFill/>
            </p:spPr>
            <p:txBody>
              <a:bodyPr wrap="square" rtlCol="0">
                <a:spAutoFit/>
              </a:bodyPr>
              <a:lstStyle/>
              <a:p>
                <a:r>
                  <a:rPr kumimoji="1" lang="ja-JP" altLang="en-US" sz="1400" b="1" dirty="0">
                    <a:latin typeface="Meiryo UI" panose="020B0604030504040204" pitchFamily="50" charset="-128"/>
                    <a:ea typeface="Meiryo UI" panose="020B0604030504040204" pitchFamily="50" charset="-128"/>
                    <a:cs typeface="ヒラギノ角ゴ Std W8"/>
                  </a:rPr>
                  <a:t>￥</a:t>
                </a:r>
                <a:r>
                  <a:rPr kumimoji="1" lang="en-US" altLang="ja-JP" sz="1400" b="1" dirty="0">
                    <a:latin typeface="Meiryo UI" panose="020B0604030504040204" pitchFamily="50" charset="-128"/>
                    <a:ea typeface="Meiryo UI" panose="020B0604030504040204" pitchFamily="50" charset="-128"/>
                    <a:cs typeface="ヒラギノ角ゴ Std W8"/>
                  </a:rPr>
                  <a:t>10,000</a:t>
                </a:r>
                <a:endParaRPr kumimoji="1" lang="ja-JP" altLang="en-US" sz="1400" b="1" dirty="0">
                  <a:latin typeface="Meiryo UI" panose="020B0604030504040204" pitchFamily="50" charset="-128"/>
                  <a:ea typeface="Meiryo UI" panose="020B0604030504040204" pitchFamily="50" charset="-128"/>
                  <a:cs typeface="ヒラギノ角ゴ Std W8"/>
                </a:endParaRPr>
              </a:p>
            </p:txBody>
          </p:sp>
        </p:grpSp>
      </p:grpSp>
      <p:grpSp>
        <p:nvGrpSpPr>
          <p:cNvPr id="133" name="グループ化 132">
            <a:extLst>
              <a:ext uri="{FF2B5EF4-FFF2-40B4-BE49-F238E27FC236}">
                <a16:creationId xmlns:a16="http://schemas.microsoft.com/office/drawing/2014/main" id="{0257CFE0-DAD2-4A4E-A9D2-1E549D0B3676}"/>
              </a:ext>
            </a:extLst>
          </p:cNvPr>
          <p:cNvGrpSpPr/>
          <p:nvPr/>
        </p:nvGrpSpPr>
        <p:grpSpPr>
          <a:xfrm>
            <a:off x="6489237" y="3744977"/>
            <a:ext cx="1057205" cy="1923546"/>
            <a:chOff x="1175490" y="3744977"/>
            <a:chExt cx="1057205" cy="1923546"/>
          </a:xfrm>
        </p:grpSpPr>
        <p:grpSp>
          <p:nvGrpSpPr>
            <p:cNvPr id="134" name="グループ化 133">
              <a:extLst>
                <a:ext uri="{FF2B5EF4-FFF2-40B4-BE49-F238E27FC236}">
                  <a16:creationId xmlns:a16="http://schemas.microsoft.com/office/drawing/2014/main" id="{613C7528-DCFC-4E6C-BF66-8579CCAA8E04}"/>
                </a:ext>
              </a:extLst>
            </p:cNvPr>
            <p:cNvGrpSpPr/>
            <p:nvPr/>
          </p:nvGrpSpPr>
          <p:grpSpPr>
            <a:xfrm>
              <a:off x="1333792" y="4216524"/>
              <a:ext cx="748686" cy="1451999"/>
              <a:chOff x="908289" y="3504258"/>
              <a:chExt cx="748686" cy="1451999"/>
            </a:xfrm>
          </p:grpSpPr>
          <p:pic>
            <p:nvPicPr>
              <p:cNvPr id="138" name="図 137" descr="アイコン&#10;&#10;自動的に生成された説明">
                <a:extLst>
                  <a:ext uri="{FF2B5EF4-FFF2-40B4-BE49-F238E27FC236}">
                    <a16:creationId xmlns:a16="http://schemas.microsoft.com/office/drawing/2014/main" id="{0BD681D5-33C6-48BB-9BD1-475AE453EA3E}"/>
                  </a:ext>
                </a:extLst>
              </p:cNvPr>
              <p:cNvPicPr>
                <a:picLocks noChangeAspect="1"/>
              </p:cNvPicPr>
              <p:nvPr/>
            </p:nvPicPr>
            <p:blipFill>
              <a:blip r:embed="rId4"/>
              <a:stretch>
                <a:fillRect/>
              </a:stretch>
            </p:blipFill>
            <p:spPr>
              <a:xfrm>
                <a:off x="908289" y="3504259"/>
                <a:ext cx="748686" cy="1451998"/>
              </a:xfrm>
              <a:prstGeom prst="rect">
                <a:avLst/>
              </a:prstGeom>
            </p:spPr>
          </p:pic>
          <p:sp>
            <p:nvSpPr>
              <p:cNvPr id="139" name="乗算記号 69">
                <a:extLst>
                  <a:ext uri="{FF2B5EF4-FFF2-40B4-BE49-F238E27FC236}">
                    <a16:creationId xmlns:a16="http://schemas.microsoft.com/office/drawing/2014/main" id="{F19148B4-0D5E-4A99-A56C-936A3E5A61B7}"/>
                  </a:ext>
                </a:extLst>
              </p:cNvPr>
              <p:cNvSpPr/>
              <p:nvPr/>
            </p:nvSpPr>
            <p:spPr>
              <a:xfrm rot="20847909">
                <a:off x="1039657" y="3504258"/>
                <a:ext cx="340278" cy="320323"/>
              </a:xfrm>
              <a:prstGeom prst="mathMultiply">
                <a:avLst/>
              </a:prstGeom>
              <a:solidFill>
                <a:schemeClr val="bg1"/>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grpSp>
        <p:grpSp>
          <p:nvGrpSpPr>
            <p:cNvPr id="135" name="グループ化 134">
              <a:extLst>
                <a:ext uri="{FF2B5EF4-FFF2-40B4-BE49-F238E27FC236}">
                  <a16:creationId xmlns:a16="http://schemas.microsoft.com/office/drawing/2014/main" id="{071EBC54-3D61-42BE-B280-F533E043E849}"/>
                </a:ext>
              </a:extLst>
            </p:cNvPr>
            <p:cNvGrpSpPr/>
            <p:nvPr/>
          </p:nvGrpSpPr>
          <p:grpSpPr>
            <a:xfrm>
              <a:off x="1175490" y="3744977"/>
              <a:ext cx="1057205" cy="425163"/>
              <a:chOff x="1189004" y="5264106"/>
              <a:chExt cx="1057205" cy="425163"/>
            </a:xfrm>
          </p:grpSpPr>
          <p:sp>
            <p:nvSpPr>
              <p:cNvPr id="136" name="正方形/長方形 135">
                <a:extLst>
                  <a:ext uri="{FF2B5EF4-FFF2-40B4-BE49-F238E27FC236}">
                    <a16:creationId xmlns:a16="http://schemas.microsoft.com/office/drawing/2014/main" id="{3CAEEA87-61B6-4362-9CEB-8FBF50E3A534}"/>
                  </a:ext>
                </a:extLst>
              </p:cNvPr>
              <p:cNvSpPr/>
              <p:nvPr/>
            </p:nvSpPr>
            <p:spPr>
              <a:xfrm>
                <a:off x="1218281" y="5264106"/>
                <a:ext cx="1027928" cy="425163"/>
              </a:xfrm>
              <a:prstGeom prst="rect">
                <a:avLst/>
              </a:prstGeom>
              <a:solidFill>
                <a:schemeClr val="bg2"/>
              </a:solidFill>
              <a:ln w="25400">
                <a:solidFill>
                  <a:schemeClr val="bg2">
                    <a:lumMod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37" name="テキスト ボックス 136">
                <a:extLst>
                  <a:ext uri="{FF2B5EF4-FFF2-40B4-BE49-F238E27FC236}">
                    <a16:creationId xmlns:a16="http://schemas.microsoft.com/office/drawing/2014/main" id="{DEB12449-04FE-4DA2-812A-0CADFA1D5B04}"/>
                  </a:ext>
                </a:extLst>
              </p:cNvPr>
              <p:cNvSpPr txBox="1"/>
              <p:nvPr/>
            </p:nvSpPr>
            <p:spPr>
              <a:xfrm>
                <a:off x="1189004" y="5327573"/>
                <a:ext cx="1027926" cy="307777"/>
              </a:xfrm>
              <a:prstGeom prst="rect">
                <a:avLst/>
              </a:prstGeom>
              <a:noFill/>
            </p:spPr>
            <p:txBody>
              <a:bodyPr wrap="square" rtlCol="0">
                <a:spAutoFit/>
              </a:bodyPr>
              <a:lstStyle/>
              <a:p>
                <a:r>
                  <a:rPr kumimoji="1" lang="ja-JP" altLang="en-US" sz="1400" b="1" dirty="0">
                    <a:latin typeface="Meiryo UI" panose="020B0604030504040204" pitchFamily="50" charset="-128"/>
                    <a:ea typeface="Meiryo UI" panose="020B0604030504040204" pitchFamily="50" charset="-128"/>
                    <a:cs typeface="ヒラギノ角ゴ Std W8"/>
                  </a:rPr>
                  <a:t>￥</a:t>
                </a:r>
                <a:r>
                  <a:rPr kumimoji="1" lang="en-US" altLang="ja-JP" sz="1400" b="1" dirty="0">
                    <a:latin typeface="Meiryo UI" panose="020B0604030504040204" pitchFamily="50" charset="-128"/>
                    <a:ea typeface="Meiryo UI" panose="020B0604030504040204" pitchFamily="50" charset="-128"/>
                    <a:cs typeface="ヒラギノ角ゴ Std W8"/>
                  </a:rPr>
                  <a:t>10,000</a:t>
                </a:r>
                <a:endParaRPr kumimoji="1" lang="ja-JP" altLang="en-US" sz="1400" b="1" dirty="0">
                  <a:latin typeface="Meiryo UI" panose="020B0604030504040204" pitchFamily="50" charset="-128"/>
                  <a:ea typeface="Meiryo UI" panose="020B0604030504040204" pitchFamily="50" charset="-128"/>
                  <a:cs typeface="ヒラギノ角ゴ Std W8"/>
                </a:endParaRPr>
              </a:p>
            </p:txBody>
          </p:sp>
        </p:grpSp>
      </p:grpSp>
    </p:spTree>
    <p:extLst>
      <p:ext uri="{BB962C8B-B14F-4D97-AF65-F5344CB8AC3E}">
        <p14:creationId xmlns:p14="http://schemas.microsoft.com/office/powerpoint/2010/main" val="4179641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6"/>
                                        </p:tgtEl>
                                        <p:attrNameLst>
                                          <p:attrName>style.visibility</p:attrName>
                                        </p:attrNameLst>
                                      </p:cBhvr>
                                      <p:to>
                                        <p:strVal val="visible"/>
                                      </p:to>
                                    </p:set>
                                    <p:animEffect transition="in" filter="fade">
                                      <p:cBhvr>
                                        <p:cTn id="12" dur="500"/>
                                        <p:tgtEl>
                                          <p:spTgt spid="66"/>
                                        </p:tgtEl>
                                      </p:cBhvr>
                                    </p:animEffect>
                                  </p:childTnLst>
                                </p:cTn>
                              </p:par>
                              <p:par>
                                <p:cTn id="13" presetID="10" presetClass="entr" presetSubtype="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par>
                                <p:cTn id="16" presetID="10" presetClass="entr" presetSubtype="0" fill="hold" nodeType="withEffect">
                                  <p:stCondLst>
                                    <p:cond delay="0"/>
                                  </p:stCondLst>
                                  <p:childTnLst>
                                    <p:set>
                                      <p:cBhvr>
                                        <p:cTn id="17" dur="1" fill="hold">
                                          <p:stCondLst>
                                            <p:cond delay="0"/>
                                          </p:stCondLst>
                                        </p:cTn>
                                        <p:tgtEl>
                                          <p:spTgt spid="112"/>
                                        </p:tgtEl>
                                        <p:attrNameLst>
                                          <p:attrName>style.visibility</p:attrName>
                                        </p:attrNameLst>
                                      </p:cBhvr>
                                      <p:to>
                                        <p:strVal val="visible"/>
                                      </p:to>
                                    </p:set>
                                    <p:animEffect transition="in" filter="fade">
                                      <p:cBhvr>
                                        <p:cTn id="18" dur="500"/>
                                        <p:tgtEl>
                                          <p:spTgt spid="112"/>
                                        </p:tgtEl>
                                      </p:cBhvr>
                                    </p:animEffect>
                                  </p:childTnLst>
                                </p:cTn>
                              </p:par>
                              <p:par>
                                <p:cTn id="19" presetID="10" presetClass="entr" presetSubtype="0" fill="hold" nodeType="withEffect">
                                  <p:stCondLst>
                                    <p:cond delay="0"/>
                                  </p:stCondLst>
                                  <p:childTnLst>
                                    <p:set>
                                      <p:cBhvr>
                                        <p:cTn id="20" dur="1" fill="hold">
                                          <p:stCondLst>
                                            <p:cond delay="0"/>
                                          </p:stCondLst>
                                        </p:cTn>
                                        <p:tgtEl>
                                          <p:spTgt spid="119"/>
                                        </p:tgtEl>
                                        <p:attrNameLst>
                                          <p:attrName>style.visibility</p:attrName>
                                        </p:attrNameLst>
                                      </p:cBhvr>
                                      <p:to>
                                        <p:strVal val="visible"/>
                                      </p:to>
                                    </p:set>
                                    <p:animEffect transition="in" filter="fade">
                                      <p:cBhvr>
                                        <p:cTn id="21" dur="500"/>
                                        <p:tgtEl>
                                          <p:spTgt spid="119"/>
                                        </p:tgtEl>
                                      </p:cBhvr>
                                    </p:animEffect>
                                  </p:childTnLst>
                                </p:cTn>
                              </p:par>
                              <p:par>
                                <p:cTn id="22" presetID="10" presetClass="entr" presetSubtype="0" fill="hold" nodeType="withEffect">
                                  <p:stCondLst>
                                    <p:cond delay="0"/>
                                  </p:stCondLst>
                                  <p:childTnLst>
                                    <p:set>
                                      <p:cBhvr>
                                        <p:cTn id="23" dur="1" fill="hold">
                                          <p:stCondLst>
                                            <p:cond delay="0"/>
                                          </p:stCondLst>
                                        </p:cTn>
                                        <p:tgtEl>
                                          <p:spTgt spid="126"/>
                                        </p:tgtEl>
                                        <p:attrNameLst>
                                          <p:attrName>style.visibility</p:attrName>
                                        </p:attrNameLst>
                                      </p:cBhvr>
                                      <p:to>
                                        <p:strVal val="visible"/>
                                      </p:to>
                                    </p:set>
                                    <p:animEffect transition="in" filter="fade">
                                      <p:cBhvr>
                                        <p:cTn id="24" dur="500"/>
                                        <p:tgtEl>
                                          <p:spTgt spid="126"/>
                                        </p:tgtEl>
                                      </p:cBhvr>
                                    </p:animEffect>
                                  </p:childTnLst>
                                </p:cTn>
                              </p:par>
                              <p:par>
                                <p:cTn id="25" presetID="10" presetClass="entr" presetSubtype="0" fill="hold" nodeType="withEffect">
                                  <p:stCondLst>
                                    <p:cond delay="0"/>
                                  </p:stCondLst>
                                  <p:childTnLst>
                                    <p:set>
                                      <p:cBhvr>
                                        <p:cTn id="26" dur="1" fill="hold">
                                          <p:stCondLst>
                                            <p:cond delay="0"/>
                                          </p:stCondLst>
                                        </p:cTn>
                                        <p:tgtEl>
                                          <p:spTgt spid="133"/>
                                        </p:tgtEl>
                                        <p:attrNameLst>
                                          <p:attrName>style.visibility</p:attrName>
                                        </p:attrNameLst>
                                      </p:cBhvr>
                                      <p:to>
                                        <p:strVal val="visible"/>
                                      </p:to>
                                    </p:set>
                                    <p:animEffect transition="in" filter="fade">
                                      <p:cBhvr>
                                        <p:cTn id="27" dur="500"/>
                                        <p:tgtEl>
                                          <p:spTgt spid="13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6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FD7988-DEF6-C875-E232-1FC844206CA3}"/>
            </a:ext>
          </a:extLst>
        </p:cNvPr>
        <p:cNvGrpSpPr/>
        <p:nvPr/>
      </p:nvGrpSpPr>
      <p:grpSpPr>
        <a:xfrm>
          <a:off x="0" y="0"/>
          <a:ext cx="0" cy="0"/>
          <a:chOff x="0" y="0"/>
          <a:chExt cx="0" cy="0"/>
        </a:xfrm>
      </p:grpSpPr>
      <p:sp>
        <p:nvSpPr>
          <p:cNvPr id="14" name="正方形/長方形 13">
            <a:extLst>
              <a:ext uri="{FF2B5EF4-FFF2-40B4-BE49-F238E27FC236}">
                <a16:creationId xmlns:a16="http://schemas.microsoft.com/office/drawing/2014/main" id="{9434D766-5370-905D-C72E-CE6AEEFDE405}"/>
              </a:ext>
            </a:extLst>
          </p:cNvPr>
          <p:cNvSpPr/>
          <p:nvPr/>
        </p:nvSpPr>
        <p:spPr>
          <a:xfrm>
            <a:off x="0" y="0"/>
            <a:ext cx="9144000" cy="716948"/>
          </a:xfrm>
          <a:prstGeom prst="rect">
            <a:avLst/>
          </a:prstGeom>
          <a:solidFill>
            <a:schemeClr val="tx2">
              <a:lumMod val="60000"/>
              <a:lumOff val="4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0" name="正方形/長方形 9">
            <a:extLst>
              <a:ext uri="{FF2B5EF4-FFF2-40B4-BE49-F238E27FC236}">
                <a16:creationId xmlns:a16="http://schemas.microsoft.com/office/drawing/2014/main" id="{6486C581-35B4-EF81-85B1-1E086D89EC60}"/>
              </a:ext>
            </a:extLst>
          </p:cNvPr>
          <p:cNvSpPr/>
          <p:nvPr/>
        </p:nvSpPr>
        <p:spPr>
          <a:xfrm>
            <a:off x="445032" y="30760"/>
            <a:ext cx="574621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社会保障給付費の推移</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6" name="正方形/長方形 5">
            <a:extLst>
              <a:ext uri="{FF2B5EF4-FFF2-40B4-BE49-F238E27FC236}">
                <a16:creationId xmlns:a16="http://schemas.microsoft.com/office/drawing/2014/main" id="{247F5A5C-4A78-E7C8-959E-6CB262D8B259}"/>
              </a:ext>
            </a:extLst>
          </p:cNvPr>
          <p:cNvSpPr/>
          <p:nvPr/>
        </p:nvSpPr>
        <p:spPr>
          <a:xfrm>
            <a:off x="784140" y="6223029"/>
            <a:ext cx="7902659" cy="415498"/>
          </a:xfrm>
          <a:prstGeom prst="rect">
            <a:avLst/>
          </a:prstGeom>
          <a:noFill/>
          <a:ln>
            <a:noFill/>
          </a:ln>
        </p:spPr>
        <p:txBody>
          <a:bodyPr wrap="square" lIns="91440" tIns="45720" rIns="91440" bIns="45720">
            <a:spAutoFit/>
          </a:bodyPr>
          <a:lstStyle/>
          <a:p>
            <a:r>
              <a:rPr lang="en-US" altLang="ja-JP" sz="1050" dirty="0">
                <a:latin typeface="Meiryo UI" panose="020B0604030504040204" pitchFamily="50" charset="-128"/>
                <a:ea typeface="Meiryo UI" panose="020B0604030504040204" pitchFamily="50" charset="-128"/>
                <a:cs typeface="Meiryo UI" panose="020B0604030504040204" pitchFamily="50" charset="-128"/>
              </a:rPr>
              <a:t>*1970</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1980</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1990</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2000</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2010</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2021</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年度は国立社会保障・人口問題研究所「社会保障費用統計」、</a:t>
            </a: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pPr marL="85725"/>
            <a:r>
              <a:rPr lang="en-US" altLang="ja-JP" sz="1050" dirty="0">
                <a:latin typeface="Meiryo UI" panose="020B0604030504040204" pitchFamily="50" charset="-128"/>
                <a:ea typeface="Meiryo UI" panose="020B0604030504040204" pitchFamily="50" charset="-128"/>
                <a:cs typeface="Meiryo UI" panose="020B0604030504040204" pitchFamily="50" charset="-128"/>
              </a:rPr>
              <a:t>2025</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2040</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年度は厚生労働省「</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2040</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年を見据えた社会保障の将来見通し（議論の素材）」をもとに生命保険文化センターが作成</a:t>
            </a:r>
            <a:endParaRPr lang="en-US" altLang="ja-JP" sz="1050" dirty="0">
              <a:ln w="12700">
                <a:solidFill>
                  <a:schemeClr val="tx2">
                    <a:satMod val="155000"/>
                  </a:schemeClr>
                </a:solidFill>
                <a:prstDash val="solid"/>
              </a:ln>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id="{2D8525E3-FB09-EC5B-3C48-C47F725F0010}"/>
              </a:ext>
            </a:extLst>
          </p:cNvPr>
          <p:cNvSpPr>
            <a:spLocks noGrp="1"/>
          </p:cNvSpPr>
          <p:nvPr>
            <p:ph type="sldNum" sz="quarter" idx="12"/>
          </p:nvPr>
        </p:nvSpPr>
        <p:spPr>
          <a:xfrm>
            <a:off x="7105266" y="6559784"/>
            <a:ext cx="2057400" cy="365125"/>
          </a:xfrm>
          <a:prstGeom prst="rect">
            <a:avLst/>
          </a:prstGeom>
        </p:spPr>
        <p:txBody>
          <a:bodyPr vert="horz" lIns="91440" tIns="45720" rIns="91440" bIns="45720" rtlCol="0" anchor="ctr"/>
          <a:lstStyle>
            <a:defPPr>
              <a:defRPr lang="ja-JP"/>
            </a:defPPr>
            <a:lvl1pPr marL="0" algn="r" defTabSz="457200" rtl="0" eaLnBrk="1" latinLnBrk="0" hangingPunct="1">
              <a:defRPr kumimoji="1" sz="1800" b="0" i="0" kern="1200" baseline="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fld id="{E1D7E502-7D6F-49F2-8D91-33EB17385912}" type="slidenum">
              <a:rPr lang="ja-JP" altLang="en-US" smtClean="0"/>
              <a:pPr/>
              <a:t>15</a:t>
            </a:fld>
            <a:endParaRPr lang="ja-JP" altLang="en-US" dirty="0"/>
          </a:p>
        </p:txBody>
      </p:sp>
      <p:graphicFrame>
        <p:nvGraphicFramePr>
          <p:cNvPr id="16" name="グラフ 15">
            <a:extLst>
              <a:ext uri="{FF2B5EF4-FFF2-40B4-BE49-F238E27FC236}">
                <a16:creationId xmlns:a16="http://schemas.microsoft.com/office/drawing/2014/main" id="{7E07DDD3-AFE1-BD48-93C5-AF5902988F29}"/>
              </a:ext>
            </a:extLst>
          </p:cNvPr>
          <p:cNvGraphicFramePr/>
          <p:nvPr>
            <p:extLst>
              <p:ext uri="{D42A27DB-BD31-4B8C-83A1-F6EECF244321}">
                <p14:modId xmlns:p14="http://schemas.microsoft.com/office/powerpoint/2010/main" val="3504567662"/>
              </p:ext>
            </p:extLst>
          </p:nvPr>
        </p:nvGraphicFramePr>
        <p:xfrm>
          <a:off x="0" y="755942"/>
          <a:ext cx="8800052" cy="5312429"/>
        </p:xfrm>
        <a:graphic>
          <a:graphicData uri="http://schemas.openxmlformats.org/drawingml/2006/chart">
            <c:chart xmlns:c="http://schemas.openxmlformats.org/drawingml/2006/chart" xmlns:r="http://schemas.openxmlformats.org/officeDocument/2006/relationships" r:id="rId3"/>
          </a:graphicData>
        </a:graphic>
      </p:graphicFrame>
      <p:sp>
        <p:nvSpPr>
          <p:cNvPr id="2" name="テキスト ボックス 1">
            <a:extLst>
              <a:ext uri="{FF2B5EF4-FFF2-40B4-BE49-F238E27FC236}">
                <a16:creationId xmlns:a16="http://schemas.microsoft.com/office/drawing/2014/main" id="{87E60CD3-B369-028F-0E5F-24F3F6047D2F}"/>
              </a:ext>
            </a:extLst>
          </p:cNvPr>
          <p:cNvSpPr txBox="1"/>
          <p:nvPr/>
        </p:nvSpPr>
        <p:spPr>
          <a:xfrm>
            <a:off x="908750" y="4497588"/>
            <a:ext cx="1031357" cy="369332"/>
          </a:xfrm>
          <a:prstGeom prst="rect">
            <a:avLst/>
          </a:prstGeom>
          <a:noFill/>
        </p:spPr>
        <p:txBody>
          <a:bodyPr wrap="square" rtlCol="0">
            <a:spAutoFit/>
          </a:bodyPr>
          <a:lstStyle/>
          <a:p>
            <a:r>
              <a:rPr kumimoji="1" lang="en-US" altLang="ja-JP" dirty="0">
                <a:latin typeface="Meiryo UI" panose="020B0604030504040204" pitchFamily="50" charset="-128"/>
                <a:ea typeface="Meiryo UI" panose="020B0604030504040204" pitchFamily="50" charset="-128"/>
                <a:cs typeface="Meiryo UI" panose="020B0604030504040204" pitchFamily="50" charset="-128"/>
              </a:rPr>
              <a:t>3.5</a:t>
            </a:r>
            <a:r>
              <a:rPr kumimoji="1" lang="ja-JP" altLang="en-US" dirty="0">
                <a:latin typeface="Meiryo UI" panose="020B0604030504040204" pitchFamily="50" charset="-128"/>
                <a:ea typeface="Meiryo UI" panose="020B0604030504040204" pitchFamily="50" charset="-128"/>
                <a:cs typeface="Meiryo UI" panose="020B0604030504040204" pitchFamily="50" charset="-128"/>
              </a:rPr>
              <a:t>兆円</a:t>
            </a:r>
          </a:p>
        </p:txBody>
      </p:sp>
      <p:sp>
        <p:nvSpPr>
          <p:cNvPr id="3" name="テキスト ボックス 2">
            <a:extLst>
              <a:ext uri="{FF2B5EF4-FFF2-40B4-BE49-F238E27FC236}">
                <a16:creationId xmlns:a16="http://schemas.microsoft.com/office/drawing/2014/main" id="{2416C575-A111-20F7-0072-4DE0E5C3BB3B}"/>
              </a:ext>
            </a:extLst>
          </p:cNvPr>
          <p:cNvSpPr txBox="1"/>
          <p:nvPr/>
        </p:nvSpPr>
        <p:spPr>
          <a:xfrm>
            <a:off x="1553235" y="4117623"/>
            <a:ext cx="1159732" cy="369332"/>
          </a:xfrm>
          <a:prstGeom prst="rect">
            <a:avLst/>
          </a:prstGeom>
          <a:noFill/>
        </p:spPr>
        <p:txBody>
          <a:bodyPr wrap="square" rtlCol="0">
            <a:spAutoFit/>
          </a:bodyPr>
          <a:lstStyle/>
          <a:p>
            <a:r>
              <a:rPr lang="en-US" altLang="ja-JP" dirty="0">
                <a:latin typeface="Meiryo UI" panose="020B0604030504040204" pitchFamily="50" charset="-128"/>
                <a:ea typeface="Meiryo UI" panose="020B0604030504040204" pitchFamily="50" charset="-128"/>
                <a:cs typeface="Meiryo UI" panose="020B0604030504040204" pitchFamily="50" charset="-128"/>
              </a:rPr>
              <a:t>24.9</a:t>
            </a:r>
            <a:r>
              <a:rPr kumimoji="1" lang="ja-JP" altLang="en-US" dirty="0">
                <a:latin typeface="Meiryo UI" panose="020B0604030504040204" pitchFamily="50" charset="-128"/>
                <a:ea typeface="Meiryo UI" panose="020B0604030504040204" pitchFamily="50" charset="-128"/>
                <a:cs typeface="Meiryo UI" panose="020B0604030504040204" pitchFamily="50" charset="-128"/>
              </a:rPr>
              <a:t>兆円</a:t>
            </a:r>
          </a:p>
        </p:txBody>
      </p:sp>
      <p:sp>
        <p:nvSpPr>
          <p:cNvPr id="4" name="テキスト ボックス 3">
            <a:extLst>
              <a:ext uri="{FF2B5EF4-FFF2-40B4-BE49-F238E27FC236}">
                <a16:creationId xmlns:a16="http://schemas.microsoft.com/office/drawing/2014/main" id="{BF145636-EC74-5212-6B98-AC782C8302BE}"/>
              </a:ext>
            </a:extLst>
          </p:cNvPr>
          <p:cNvSpPr txBox="1"/>
          <p:nvPr/>
        </p:nvSpPr>
        <p:spPr>
          <a:xfrm>
            <a:off x="2356103" y="3692721"/>
            <a:ext cx="1408422" cy="369332"/>
          </a:xfrm>
          <a:prstGeom prst="rect">
            <a:avLst/>
          </a:prstGeom>
          <a:noFill/>
        </p:spPr>
        <p:txBody>
          <a:bodyPr wrap="square" rtlCol="0">
            <a:spAutoFit/>
          </a:bodyPr>
          <a:lstStyle/>
          <a:p>
            <a:r>
              <a:rPr lang="en-US" altLang="ja-JP" dirty="0">
                <a:latin typeface="Meiryo UI" panose="020B0604030504040204" pitchFamily="50" charset="-128"/>
                <a:ea typeface="Meiryo UI" panose="020B0604030504040204" pitchFamily="50" charset="-128"/>
                <a:cs typeface="Meiryo UI" panose="020B0604030504040204" pitchFamily="50" charset="-128"/>
              </a:rPr>
              <a:t>47.4</a:t>
            </a:r>
            <a:r>
              <a:rPr kumimoji="1" lang="ja-JP" altLang="en-US" dirty="0">
                <a:latin typeface="Meiryo UI" panose="020B0604030504040204" pitchFamily="50" charset="-128"/>
                <a:ea typeface="Meiryo UI" panose="020B0604030504040204" pitchFamily="50" charset="-128"/>
                <a:cs typeface="Meiryo UI" panose="020B0604030504040204" pitchFamily="50" charset="-128"/>
              </a:rPr>
              <a:t>兆円</a:t>
            </a:r>
          </a:p>
        </p:txBody>
      </p:sp>
      <p:sp>
        <p:nvSpPr>
          <p:cNvPr id="7" name="テキスト ボックス 6">
            <a:extLst>
              <a:ext uri="{FF2B5EF4-FFF2-40B4-BE49-F238E27FC236}">
                <a16:creationId xmlns:a16="http://schemas.microsoft.com/office/drawing/2014/main" id="{271AE332-4BD2-1C56-D70D-77351A879182}"/>
              </a:ext>
            </a:extLst>
          </p:cNvPr>
          <p:cNvSpPr txBox="1"/>
          <p:nvPr/>
        </p:nvSpPr>
        <p:spPr>
          <a:xfrm>
            <a:off x="3154206" y="3082534"/>
            <a:ext cx="1251788" cy="369332"/>
          </a:xfrm>
          <a:prstGeom prst="rect">
            <a:avLst/>
          </a:prstGeom>
          <a:noFill/>
        </p:spPr>
        <p:txBody>
          <a:bodyPr wrap="square" rtlCol="0">
            <a:spAutoFit/>
          </a:bodyPr>
          <a:lstStyle/>
          <a:p>
            <a:r>
              <a:rPr lang="en-US" altLang="ja-JP" dirty="0">
                <a:latin typeface="Meiryo UI" panose="020B0604030504040204" pitchFamily="50" charset="-128"/>
                <a:ea typeface="Meiryo UI" panose="020B0604030504040204" pitchFamily="50" charset="-128"/>
                <a:cs typeface="Meiryo UI" panose="020B0604030504040204" pitchFamily="50" charset="-128"/>
              </a:rPr>
              <a:t>78.4</a:t>
            </a:r>
            <a:r>
              <a:rPr kumimoji="1" lang="ja-JP" altLang="en-US" dirty="0">
                <a:latin typeface="Meiryo UI" panose="020B0604030504040204" pitchFamily="50" charset="-128"/>
                <a:ea typeface="Meiryo UI" panose="020B0604030504040204" pitchFamily="50" charset="-128"/>
                <a:cs typeface="Meiryo UI" panose="020B0604030504040204" pitchFamily="50" charset="-128"/>
              </a:rPr>
              <a:t>兆円</a:t>
            </a:r>
          </a:p>
        </p:txBody>
      </p:sp>
      <p:sp>
        <p:nvSpPr>
          <p:cNvPr id="9" name="テキスト ボックス 8">
            <a:extLst>
              <a:ext uri="{FF2B5EF4-FFF2-40B4-BE49-F238E27FC236}">
                <a16:creationId xmlns:a16="http://schemas.microsoft.com/office/drawing/2014/main" id="{BBCC66DB-CED8-7D9B-9062-5EF8221A2E40}"/>
              </a:ext>
            </a:extLst>
          </p:cNvPr>
          <p:cNvSpPr txBox="1"/>
          <p:nvPr/>
        </p:nvSpPr>
        <p:spPr>
          <a:xfrm>
            <a:off x="6677811" y="1223087"/>
            <a:ext cx="1695446" cy="369332"/>
          </a:xfrm>
          <a:prstGeom prst="rect">
            <a:avLst/>
          </a:prstGeom>
          <a:noFill/>
        </p:spPr>
        <p:txBody>
          <a:bodyPr wrap="square" rtlCol="0">
            <a:spAutoFit/>
          </a:bodyPr>
          <a:lstStyle/>
          <a:p>
            <a:r>
              <a:rPr lang="en-US" altLang="ja-JP" dirty="0">
                <a:latin typeface="Meiryo UI" panose="020B0604030504040204" pitchFamily="50" charset="-128"/>
                <a:ea typeface="Meiryo UI" panose="020B0604030504040204" pitchFamily="50" charset="-128"/>
                <a:cs typeface="Meiryo UI" panose="020B0604030504040204" pitchFamily="50" charset="-128"/>
              </a:rPr>
              <a:t>188.5</a:t>
            </a:r>
            <a:r>
              <a:rPr kumimoji="1" lang="ja-JP" altLang="en-US" dirty="0">
                <a:latin typeface="Meiryo UI" panose="020B0604030504040204" pitchFamily="50" charset="-128"/>
                <a:ea typeface="Meiryo UI" panose="020B0604030504040204" pitchFamily="50" charset="-128"/>
                <a:cs typeface="Meiryo UI" panose="020B0604030504040204" pitchFamily="50" charset="-128"/>
              </a:rPr>
              <a:t>兆円</a:t>
            </a:r>
          </a:p>
        </p:txBody>
      </p:sp>
      <p:sp>
        <p:nvSpPr>
          <p:cNvPr id="11" name="テキスト ボックス 10">
            <a:extLst>
              <a:ext uri="{FF2B5EF4-FFF2-40B4-BE49-F238E27FC236}">
                <a16:creationId xmlns:a16="http://schemas.microsoft.com/office/drawing/2014/main" id="{D450ABE4-1A0A-3673-0E7B-FFFBE6F02F3C}"/>
              </a:ext>
            </a:extLst>
          </p:cNvPr>
          <p:cNvSpPr txBox="1"/>
          <p:nvPr/>
        </p:nvSpPr>
        <p:spPr>
          <a:xfrm>
            <a:off x="4075903" y="2584641"/>
            <a:ext cx="1444601" cy="369332"/>
          </a:xfrm>
          <a:prstGeom prst="rect">
            <a:avLst/>
          </a:prstGeom>
          <a:noFill/>
        </p:spPr>
        <p:txBody>
          <a:bodyPr wrap="square" rtlCol="0">
            <a:spAutoFit/>
          </a:bodyPr>
          <a:lstStyle/>
          <a:p>
            <a:r>
              <a:rPr lang="en-US" altLang="ja-JP" dirty="0">
                <a:latin typeface="Meiryo UI" panose="020B0604030504040204" pitchFamily="50" charset="-128"/>
                <a:ea typeface="Meiryo UI" panose="020B0604030504040204" pitchFamily="50" charset="-128"/>
                <a:cs typeface="Meiryo UI" panose="020B0604030504040204" pitchFamily="50" charset="-128"/>
              </a:rPr>
              <a:t>105.4</a:t>
            </a:r>
            <a:r>
              <a:rPr kumimoji="1" lang="ja-JP" altLang="en-US" dirty="0">
                <a:latin typeface="Meiryo UI" panose="020B0604030504040204" pitchFamily="50" charset="-128"/>
                <a:ea typeface="Meiryo UI" panose="020B0604030504040204" pitchFamily="50" charset="-128"/>
                <a:cs typeface="Meiryo UI" panose="020B0604030504040204" pitchFamily="50" charset="-128"/>
              </a:rPr>
              <a:t>兆円</a:t>
            </a:r>
          </a:p>
        </p:txBody>
      </p:sp>
      <p:sp>
        <p:nvSpPr>
          <p:cNvPr id="12" name="テキスト ボックス 11">
            <a:extLst>
              <a:ext uri="{FF2B5EF4-FFF2-40B4-BE49-F238E27FC236}">
                <a16:creationId xmlns:a16="http://schemas.microsoft.com/office/drawing/2014/main" id="{47C119A7-C488-7316-D3A4-FF17FFB1EB3E}"/>
              </a:ext>
            </a:extLst>
          </p:cNvPr>
          <p:cNvSpPr txBox="1"/>
          <p:nvPr/>
        </p:nvSpPr>
        <p:spPr>
          <a:xfrm>
            <a:off x="5829300" y="1903291"/>
            <a:ext cx="1589130" cy="369332"/>
          </a:xfrm>
          <a:prstGeom prst="rect">
            <a:avLst/>
          </a:prstGeom>
          <a:noFill/>
        </p:spPr>
        <p:txBody>
          <a:bodyPr wrap="square" rtlCol="0">
            <a:spAutoFit/>
          </a:bodyPr>
          <a:lstStyle/>
          <a:p>
            <a:r>
              <a:rPr lang="en-US" altLang="ja-JP" dirty="0">
                <a:latin typeface="Meiryo UI" panose="020B0604030504040204" pitchFamily="50" charset="-128"/>
                <a:ea typeface="Meiryo UI" panose="020B0604030504040204" pitchFamily="50" charset="-128"/>
                <a:cs typeface="Meiryo UI" panose="020B0604030504040204" pitchFamily="50" charset="-128"/>
              </a:rPr>
              <a:t>140.4</a:t>
            </a:r>
            <a:r>
              <a:rPr kumimoji="1" lang="ja-JP" altLang="en-US" dirty="0">
                <a:latin typeface="Meiryo UI" panose="020B0604030504040204" pitchFamily="50" charset="-128"/>
                <a:ea typeface="Meiryo UI" panose="020B0604030504040204" pitchFamily="50" charset="-128"/>
                <a:cs typeface="Meiryo UI" panose="020B0604030504040204" pitchFamily="50" charset="-128"/>
              </a:rPr>
              <a:t>兆円</a:t>
            </a:r>
          </a:p>
        </p:txBody>
      </p:sp>
      <p:sp>
        <p:nvSpPr>
          <p:cNvPr id="13" name="テキスト ボックス 12">
            <a:extLst>
              <a:ext uri="{FF2B5EF4-FFF2-40B4-BE49-F238E27FC236}">
                <a16:creationId xmlns:a16="http://schemas.microsoft.com/office/drawing/2014/main" id="{FC1835C6-6727-50A3-B2C0-ED7B6AC70290}"/>
              </a:ext>
            </a:extLst>
          </p:cNvPr>
          <p:cNvSpPr txBox="1"/>
          <p:nvPr/>
        </p:nvSpPr>
        <p:spPr>
          <a:xfrm>
            <a:off x="4819173" y="2192336"/>
            <a:ext cx="1589130" cy="369332"/>
          </a:xfrm>
          <a:prstGeom prst="rect">
            <a:avLst/>
          </a:prstGeom>
          <a:noFill/>
        </p:spPr>
        <p:txBody>
          <a:bodyPr wrap="square" rtlCol="0">
            <a:spAutoFit/>
          </a:bodyPr>
          <a:lstStyle/>
          <a:p>
            <a:r>
              <a:rPr lang="en-US" altLang="ja-JP" dirty="0">
                <a:latin typeface="Meiryo UI" panose="020B0604030504040204" pitchFamily="50" charset="-128"/>
                <a:ea typeface="Meiryo UI" panose="020B0604030504040204" pitchFamily="50" charset="-128"/>
                <a:cs typeface="Meiryo UI" panose="020B0604030504040204" pitchFamily="50" charset="-128"/>
              </a:rPr>
              <a:t>138.7</a:t>
            </a:r>
            <a:r>
              <a:rPr kumimoji="1" lang="ja-JP" altLang="en-US" dirty="0">
                <a:latin typeface="Meiryo UI" panose="020B0604030504040204" pitchFamily="50" charset="-128"/>
                <a:ea typeface="Meiryo UI" panose="020B0604030504040204" pitchFamily="50" charset="-128"/>
                <a:cs typeface="Meiryo UI" panose="020B0604030504040204" pitchFamily="50" charset="-128"/>
              </a:rPr>
              <a:t>兆円</a:t>
            </a:r>
          </a:p>
        </p:txBody>
      </p:sp>
      <p:sp>
        <p:nvSpPr>
          <p:cNvPr id="17" name="テキスト ボックス 16">
            <a:extLst>
              <a:ext uri="{FF2B5EF4-FFF2-40B4-BE49-F238E27FC236}">
                <a16:creationId xmlns:a16="http://schemas.microsoft.com/office/drawing/2014/main" id="{9C4BB0A9-7F7C-5573-A707-3599E3B3334E}"/>
              </a:ext>
            </a:extLst>
          </p:cNvPr>
          <p:cNvSpPr txBox="1"/>
          <p:nvPr/>
        </p:nvSpPr>
        <p:spPr>
          <a:xfrm rot="19013443">
            <a:off x="6880268" y="5433390"/>
            <a:ext cx="1076325" cy="338554"/>
          </a:xfrm>
          <a:prstGeom prst="rect">
            <a:avLst/>
          </a:prstGeom>
          <a:noFill/>
        </p:spPr>
        <p:txBody>
          <a:bodyPr wrap="square" rtlCol="0">
            <a:spAutoFit/>
          </a:bodyPr>
          <a:lstStyle/>
          <a:p>
            <a:r>
              <a:rPr kumimoji="1" lang="en-US" altLang="ja-JP" sz="1600" dirty="0">
                <a:latin typeface="Meiryo UI" panose="020B0604030504040204" pitchFamily="50" charset="-128"/>
                <a:ea typeface="Meiryo UI" panose="020B0604030504040204" pitchFamily="50" charset="-128"/>
              </a:rPr>
              <a:t>(</a:t>
            </a:r>
            <a:r>
              <a:rPr kumimoji="1" lang="ja-JP" altLang="en-US" sz="1600" dirty="0">
                <a:latin typeface="Meiryo UI" panose="020B0604030504040204" pitchFamily="50" charset="-128"/>
                <a:ea typeface="Meiryo UI" panose="020B0604030504040204" pitchFamily="50" charset="-128"/>
              </a:rPr>
              <a:t>推計</a:t>
            </a:r>
            <a:r>
              <a:rPr kumimoji="1" lang="en-US" altLang="ja-JP" sz="1600" dirty="0">
                <a:latin typeface="Meiryo UI" panose="020B0604030504040204" pitchFamily="50" charset="-128"/>
                <a:ea typeface="Meiryo UI" panose="020B0604030504040204" pitchFamily="50" charset="-128"/>
              </a:rPr>
              <a:t>)</a:t>
            </a:r>
            <a:endParaRPr kumimoji="1" lang="ja-JP" altLang="en-US" sz="1600" dirty="0">
              <a:latin typeface="Meiryo UI" panose="020B0604030504040204" pitchFamily="50" charset="-128"/>
              <a:ea typeface="Meiryo UI" panose="020B0604030504040204" pitchFamily="50" charset="-128"/>
            </a:endParaRPr>
          </a:p>
        </p:txBody>
      </p:sp>
      <p:sp>
        <p:nvSpPr>
          <p:cNvPr id="18" name="テキスト ボックス 17">
            <a:extLst>
              <a:ext uri="{FF2B5EF4-FFF2-40B4-BE49-F238E27FC236}">
                <a16:creationId xmlns:a16="http://schemas.microsoft.com/office/drawing/2014/main" id="{192246E0-7733-ED65-2AE0-09B3445E9F58}"/>
              </a:ext>
            </a:extLst>
          </p:cNvPr>
          <p:cNvSpPr txBox="1"/>
          <p:nvPr/>
        </p:nvSpPr>
        <p:spPr>
          <a:xfrm rot="19013443">
            <a:off x="6007216" y="5433390"/>
            <a:ext cx="1076325" cy="338554"/>
          </a:xfrm>
          <a:prstGeom prst="rect">
            <a:avLst/>
          </a:prstGeom>
          <a:noFill/>
        </p:spPr>
        <p:txBody>
          <a:bodyPr wrap="square" rtlCol="0">
            <a:spAutoFit/>
          </a:bodyPr>
          <a:lstStyle/>
          <a:p>
            <a:r>
              <a:rPr kumimoji="1" lang="en-US" altLang="ja-JP" sz="1600" dirty="0">
                <a:latin typeface="Meiryo UI" panose="020B0604030504040204" pitchFamily="50" charset="-128"/>
                <a:ea typeface="Meiryo UI" panose="020B0604030504040204" pitchFamily="50" charset="-128"/>
              </a:rPr>
              <a:t>(</a:t>
            </a:r>
            <a:r>
              <a:rPr kumimoji="1" lang="ja-JP" altLang="en-US" sz="1600" dirty="0">
                <a:latin typeface="Meiryo UI" panose="020B0604030504040204" pitchFamily="50" charset="-128"/>
                <a:ea typeface="Meiryo UI" panose="020B0604030504040204" pitchFamily="50" charset="-128"/>
              </a:rPr>
              <a:t>推計</a:t>
            </a:r>
            <a:r>
              <a:rPr kumimoji="1" lang="en-US" altLang="ja-JP" sz="1600" dirty="0">
                <a:latin typeface="Meiryo UI" panose="020B0604030504040204" pitchFamily="50" charset="-128"/>
                <a:ea typeface="Meiryo UI" panose="020B0604030504040204" pitchFamily="50" charset="-128"/>
              </a:rPr>
              <a:t>)</a:t>
            </a:r>
            <a:endParaRPr kumimoji="1" lang="ja-JP" altLang="en-US" sz="16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2165248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7A2B8668-5237-4E05-B78D-1CAEB2B270F3}"/>
              </a:ext>
            </a:extLst>
          </p:cNvPr>
          <p:cNvSpPr/>
          <p:nvPr/>
        </p:nvSpPr>
        <p:spPr>
          <a:xfrm>
            <a:off x="0" y="0"/>
            <a:ext cx="9144000" cy="716948"/>
          </a:xfrm>
          <a:prstGeom prst="rect">
            <a:avLst/>
          </a:prstGeom>
          <a:solidFill>
            <a:schemeClr val="tx2">
              <a:lumMod val="60000"/>
              <a:lumOff val="4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kumimoji="1" lang="ja-JP" altLang="en-US" sz="3200" b="1" dirty="0">
                <a:latin typeface="Meiryo UI" panose="020B0604030504040204" pitchFamily="50" charset="-128"/>
                <a:ea typeface="Meiryo UI" panose="020B0604030504040204" pitchFamily="50" charset="-128"/>
              </a:rPr>
              <a:t>　　日本の予算について</a:t>
            </a:r>
          </a:p>
        </p:txBody>
      </p:sp>
      <p:sp>
        <p:nvSpPr>
          <p:cNvPr id="2" name="スライド番号プレースホルダー 1">
            <a:extLst>
              <a:ext uri="{FF2B5EF4-FFF2-40B4-BE49-F238E27FC236}">
                <a16:creationId xmlns:a16="http://schemas.microsoft.com/office/drawing/2014/main" id="{EA81D8B7-DFE1-4CC8-8F02-44FC4B7C4923}"/>
              </a:ext>
            </a:extLst>
          </p:cNvPr>
          <p:cNvSpPr>
            <a:spLocks noGrp="1"/>
          </p:cNvSpPr>
          <p:nvPr>
            <p:ph type="sldNum" sz="quarter" idx="4"/>
          </p:nvPr>
        </p:nvSpPr>
        <p:spPr/>
        <p:txBody>
          <a:bodyPr/>
          <a:lstStyle/>
          <a:p>
            <a:fld id="{CFE1D277-9C57-4E30-9C75-4A0776A97483}" type="slidenum">
              <a:rPr lang="ja-JP" altLang="en-US" smtClean="0"/>
              <a:pPr/>
              <a:t>16</a:t>
            </a:fld>
            <a:endParaRPr lang="ja-JP" altLang="en-US" dirty="0"/>
          </a:p>
        </p:txBody>
      </p:sp>
      <p:pic>
        <p:nvPicPr>
          <p:cNvPr id="4" name="図 3">
            <a:extLst>
              <a:ext uri="{FF2B5EF4-FFF2-40B4-BE49-F238E27FC236}">
                <a16:creationId xmlns:a16="http://schemas.microsoft.com/office/drawing/2014/main" id="{90B7C4B8-5949-D56C-5972-7FF0FB4C90E4}"/>
              </a:ext>
            </a:extLst>
          </p:cNvPr>
          <p:cNvPicPr>
            <a:picLocks noChangeAspect="1"/>
          </p:cNvPicPr>
          <p:nvPr/>
        </p:nvPicPr>
        <p:blipFill rotWithShape="1">
          <a:blip r:embed="rId2">
            <a:extLst>
              <a:ext uri="{28A0092B-C50C-407E-A947-70E740481C1C}">
                <a14:useLocalDpi xmlns:a14="http://schemas.microsoft.com/office/drawing/2010/main" val="0"/>
              </a:ext>
            </a:extLst>
          </a:blip>
          <a:srcRect r="-58" b="33549"/>
          <a:stretch/>
        </p:blipFill>
        <p:spPr>
          <a:xfrm>
            <a:off x="1458903" y="817993"/>
            <a:ext cx="6226195" cy="5573674"/>
          </a:xfrm>
          <a:prstGeom prst="rect">
            <a:avLst/>
          </a:prstGeom>
        </p:spPr>
      </p:pic>
      <p:sp>
        <p:nvSpPr>
          <p:cNvPr id="7" name="テキスト ボックス 6">
            <a:extLst>
              <a:ext uri="{FF2B5EF4-FFF2-40B4-BE49-F238E27FC236}">
                <a16:creationId xmlns:a16="http://schemas.microsoft.com/office/drawing/2014/main" id="{3A8274E8-A22A-5504-ECDB-49978EC2C158}"/>
              </a:ext>
            </a:extLst>
          </p:cNvPr>
          <p:cNvSpPr txBox="1"/>
          <p:nvPr/>
        </p:nvSpPr>
        <p:spPr>
          <a:xfrm>
            <a:off x="3021177" y="6326457"/>
            <a:ext cx="5402441" cy="307777"/>
          </a:xfrm>
          <a:prstGeom prst="rect">
            <a:avLst/>
          </a:prstGeom>
          <a:noFill/>
        </p:spPr>
        <p:txBody>
          <a:bodyPr wrap="none" rtlCol="0">
            <a:spAutoFit/>
          </a:bodyPr>
          <a:lstStyle/>
          <a:p>
            <a:r>
              <a:rPr kumimoji="1" lang="ja-JP" altLang="en-US" sz="1400" dirty="0">
                <a:solidFill>
                  <a:schemeClr val="bg2">
                    <a:lumMod val="25000"/>
                  </a:schemeClr>
                </a:solidFill>
                <a:latin typeface="Meiryo UI" panose="020B0604030504040204" pitchFamily="50" charset="-128"/>
                <a:ea typeface="Meiryo UI" panose="020B0604030504040204" pitchFamily="50" charset="-128"/>
              </a:rPr>
              <a:t>出典：財務省「これからの日本のために財政を考える」（令和</a:t>
            </a:r>
            <a:r>
              <a:rPr kumimoji="1" lang="en-US" altLang="ja-JP" sz="1400" dirty="0">
                <a:solidFill>
                  <a:schemeClr val="bg2">
                    <a:lumMod val="25000"/>
                  </a:schemeClr>
                </a:solidFill>
                <a:latin typeface="Meiryo UI" panose="020B0604030504040204" pitchFamily="50" charset="-128"/>
                <a:ea typeface="Meiryo UI" panose="020B0604030504040204" pitchFamily="50" charset="-128"/>
              </a:rPr>
              <a:t>5</a:t>
            </a:r>
            <a:r>
              <a:rPr kumimoji="1" lang="ja-JP" altLang="en-US" sz="1400" dirty="0">
                <a:solidFill>
                  <a:schemeClr val="bg2">
                    <a:lumMod val="25000"/>
                  </a:schemeClr>
                </a:solidFill>
                <a:latin typeface="Meiryo UI" panose="020B0604030504040204" pitchFamily="50" charset="-128"/>
                <a:ea typeface="Meiryo UI" panose="020B0604030504040204" pitchFamily="50" charset="-128"/>
              </a:rPr>
              <a:t>年</a:t>
            </a:r>
            <a:r>
              <a:rPr kumimoji="1" lang="en-US" altLang="ja-JP" sz="1400" dirty="0">
                <a:solidFill>
                  <a:schemeClr val="bg2">
                    <a:lumMod val="25000"/>
                  </a:schemeClr>
                </a:solidFill>
                <a:latin typeface="Meiryo UI" panose="020B0604030504040204" pitchFamily="50" charset="-128"/>
                <a:ea typeface="Meiryo UI" panose="020B0604030504040204" pitchFamily="50" charset="-128"/>
              </a:rPr>
              <a:t>10</a:t>
            </a:r>
            <a:r>
              <a:rPr kumimoji="1" lang="ja-JP" altLang="en-US" sz="1400" dirty="0">
                <a:solidFill>
                  <a:schemeClr val="bg2">
                    <a:lumMod val="25000"/>
                  </a:schemeClr>
                </a:solidFill>
                <a:latin typeface="Meiryo UI" panose="020B0604030504040204" pitchFamily="50" charset="-128"/>
                <a:ea typeface="Meiryo UI" panose="020B0604030504040204" pitchFamily="50" charset="-128"/>
              </a:rPr>
              <a:t>月）</a:t>
            </a:r>
          </a:p>
        </p:txBody>
      </p:sp>
    </p:spTree>
    <p:extLst>
      <p:ext uri="{BB962C8B-B14F-4D97-AF65-F5344CB8AC3E}">
        <p14:creationId xmlns:p14="http://schemas.microsoft.com/office/powerpoint/2010/main" val="9856701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正方形/長方形 46"/>
          <p:cNvSpPr/>
          <p:nvPr/>
        </p:nvSpPr>
        <p:spPr>
          <a:xfrm>
            <a:off x="0" y="0"/>
            <a:ext cx="9144000" cy="716948"/>
          </a:xfrm>
          <a:prstGeom prst="rect">
            <a:avLst/>
          </a:prstGeom>
          <a:solidFill>
            <a:schemeClr val="tx2">
              <a:lumMod val="60000"/>
              <a:lumOff val="4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bwMode="white">
          <a:xfrm>
            <a:off x="461965" y="30760"/>
            <a:ext cx="392287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社会保険の概要</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40" name="正方形/長方形 39"/>
          <p:cNvSpPr/>
          <p:nvPr/>
        </p:nvSpPr>
        <p:spPr bwMode="white">
          <a:xfrm>
            <a:off x="742400" y="5498584"/>
            <a:ext cx="527600" cy="4094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rgbClr val="FFFFFF"/>
                </a:solidFill>
                <a:latin typeface="Meiryo UI" panose="020B0604030504040204" pitchFamily="50" charset="-128"/>
                <a:ea typeface="Meiryo UI" panose="020B0604030504040204" pitchFamily="50" charset="-128"/>
                <a:cs typeface="ヒラギノ角ゴ Pro W6"/>
              </a:rPr>
              <a:t>・</a:t>
            </a:r>
            <a:endParaRPr kumimoji="1" lang="en-US" altLang="ja-JP" sz="2000" b="1" dirty="0">
              <a:solidFill>
                <a:srgbClr val="FFFFFF"/>
              </a:solidFill>
              <a:latin typeface="Meiryo UI" panose="020B0604030504040204" pitchFamily="50" charset="-128"/>
              <a:ea typeface="Meiryo UI" panose="020B0604030504040204" pitchFamily="50" charset="-128"/>
              <a:cs typeface="ヒラギノ角ゴ Pro W6"/>
            </a:endParaRPr>
          </a:p>
        </p:txBody>
      </p:sp>
      <p:grpSp>
        <p:nvGrpSpPr>
          <p:cNvPr id="9" name="グループ化 8"/>
          <p:cNvGrpSpPr/>
          <p:nvPr/>
        </p:nvGrpSpPr>
        <p:grpSpPr>
          <a:xfrm>
            <a:off x="441588" y="1008372"/>
            <a:ext cx="8296510" cy="5527493"/>
            <a:chOff x="441588" y="1008372"/>
            <a:chExt cx="8296510" cy="5527493"/>
          </a:xfrm>
        </p:grpSpPr>
        <p:cxnSp>
          <p:nvCxnSpPr>
            <p:cNvPr id="33" name="直線コネクタ 32"/>
            <p:cNvCxnSpPr/>
            <p:nvPr/>
          </p:nvCxnSpPr>
          <p:spPr>
            <a:xfrm>
              <a:off x="1955800" y="4074802"/>
              <a:ext cx="327877" cy="0"/>
            </a:xfrm>
            <a:prstGeom prst="line">
              <a:avLst/>
            </a:prstGeom>
            <a:ln w="38100">
              <a:solidFill>
                <a:srgbClr val="50AF86"/>
              </a:solidFill>
            </a:ln>
          </p:spPr>
          <p:style>
            <a:lnRef idx="1">
              <a:schemeClr val="accent1"/>
            </a:lnRef>
            <a:fillRef idx="0">
              <a:schemeClr val="accent1"/>
            </a:fillRef>
            <a:effectRef idx="0">
              <a:schemeClr val="accent1"/>
            </a:effectRef>
            <a:fontRef idx="minor">
              <a:schemeClr val="tx1"/>
            </a:fontRef>
          </p:style>
        </p:cxnSp>
        <p:grpSp>
          <p:nvGrpSpPr>
            <p:cNvPr id="5" name="グループ化 4"/>
            <p:cNvGrpSpPr/>
            <p:nvPr/>
          </p:nvGrpSpPr>
          <p:grpSpPr>
            <a:xfrm>
              <a:off x="441588" y="1008372"/>
              <a:ext cx="8280137" cy="5527493"/>
              <a:chOff x="441588" y="1008372"/>
              <a:chExt cx="8280137" cy="5527493"/>
            </a:xfrm>
          </p:grpSpPr>
          <p:sp>
            <p:nvSpPr>
              <p:cNvPr id="17" name="テキスト ボックス 18"/>
              <p:cNvSpPr txBox="1">
                <a:spLocks noChangeArrowheads="1"/>
              </p:cNvSpPr>
              <p:nvPr/>
            </p:nvSpPr>
            <p:spPr bwMode="auto">
              <a:xfrm>
                <a:off x="5290344" y="1584132"/>
                <a:ext cx="3431381" cy="900000"/>
              </a:xfrm>
              <a:prstGeom prst="rect">
                <a:avLst/>
              </a:prstGeom>
              <a:solidFill>
                <a:schemeClr val="bg1"/>
              </a:solidFill>
              <a:ln w="19050">
                <a:solidFill>
                  <a:srgbClr val="0070C0"/>
                </a:solidFill>
                <a:miter lim="800000"/>
                <a:headEnd/>
                <a:tailEnd/>
              </a:ln>
            </p:spPr>
            <p:txBody>
              <a:bodyPr anchor="ctr">
                <a:no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2200" b="1" dirty="0">
                    <a:solidFill>
                      <a:srgbClr val="FF0000"/>
                    </a:solidFill>
                    <a:latin typeface="Meiryo UI" panose="020B0604030504040204" pitchFamily="50" charset="-128"/>
                    <a:ea typeface="Meiryo UI" panose="020B0604030504040204" pitchFamily="50" charset="-128"/>
                    <a:cs typeface="ヒラギノ角ゴ Pro W6"/>
                  </a:rPr>
                  <a:t>病気</a:t>
                </a:r>
                <a:r>
                  <a:rPr lang="ja-JP" altLang="en-US" sz="22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や</a:t>
                </a:r>
                <a:r>
                  <a:rPr lang="ja-JP" altLang="en-US" sz="2200" b="1" dirty="0">
                    <a:solidFill>
                      <a:srgbClr val="FF0000"/>
                    </a:solidFill>
                    <a:latin typeface="Meiryo UI" panose="020B0604030504040204" pitchFamily="50" charset="-128"/>
                    <a:ea typeface="Meiryo UI" panose="020B0604030504040204" pitchFamily="50" charset="-128"/>
                    <a:cs typeface="ヒラギノ角ゴ Pro W6"/>
                  </a:rPr>
                  <a:t>ケガ</a:t>
                </a:r>
                <a:r>
                  <a:rPr lang="ja-JP" altLang="en-US" sz="22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にかかる治療費</a:t>
                </a:r>
              </a:p>
            </p:txBody>
          </p:sp>
          <p:sp>
            <p:nvSpPr>
              <p:cNvPr id="13" name="テキスト ボックス 31"/>
              <p:cNvSpPr txBox="1">
                <a:spLocks noChangeArrowheads="1"/>
              </p:cNvSpPr>
              <p:nvPr/>
            </p:nvSpPr>
            <p:spPr bwMode="gray">
              <a:xfrm>
                <a:off x="2279534" y="1008372"/>
                <a:ext cx="2380143" cy="400110"/>
              </a:xfrm>
              <a:prstGeom prst="rect">
                <a:avLst/>
              </a:prstGeom>
              <a:solidFill>
                <a:srgbClr val="50AF86"/>
              </a:solidFill>
              <a:ln w="19050" cmpd="sng">
                <a:solidFill>
                  <a:srgbClr val="50AF86"/>
                </a:solidFill>
                <a:miter lim="800000"/>
                <a:headEnd/>
                <a:tailEnd/>
              </a:ln>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ja-JP" altLang="en-US" sz="2000" b="1" dirty="0">
                    <a:solidFill>
                      <a:schemeClr val="bg1"/>
                    </a:solidFill>
                    <a:latin typeface="Meiryo UI" panose="020B0604030504040204" pitchFamily="50" charset="-128"/>
                    <a:ea typeface="Meiryo UI" panose="020B0604030504040204" pitchFamily="50" charset="-128"/>
                    <a:cs typeface="ヒラギノ角ゴ Pro W6"/>
                  </a:rPr>
                  <a:t>制度</a:t>
                </a:r>
                <a:endParaRPr lang="en-US" altLang="ja-JP" sz="2000" b="1" dirty="0">
                  <a:solidFill>
                    <a:schemeClr val="bg1"/>
                  </a:solidFill>
                  <a:latin typeface="Meiryo UI" panose="020B0604030504040204" pitchFamily="50" charset="-128"/>
                  <a:ea typeface="Meiryo UI" panose="020B0604030504040204" pitchFamily="50" charset="-128"/>
                  <a:cs typeface="ヒラギノ角ゴ Pro W6"/>
                </a:endParaRPr>
              </a:p>
            </p:txBody>
          </p:sp>
          <p:sp>
            <p:nvSpPr>
              <p:cNvPr id="14" name="テキスト ボックス 22"/>
              <p:cNvSpPr txBox="1">
                <a:spLocks noChangeArrowheads="1"/>
              </p:cNvSpPr>
              <p:nvPr/>
            </p:nvSpPr>
            <p:spPr bwMode="gray">
              <a:xfrm>
                <a:off x="5290344" y="1008372"/>
                <a:ext cx="3421856" cy="399600"/>
              </a:xfrm>
              <a:prstGeom prst="rect">
                <a:avLst/>
              </a:prstGeom>
              <a:solidFill>
                <a:srgbClr val="0070C0"/>
              </a:solidFill>
              <a:ln w="19050" cmpd="sng">
                <a:solidFill>
                  <a:srgbClr val="0070C0"/>
                </a:solidFill>
                <a:miter lim="800000"/>
                <a:headEnd/>
                <a:tailEnd/>
              </a:ln>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ja-JP" altLang="en-US" sz="2000" b="1" dirty="0">
                    <a:solidFill>
                      <a:schemeClr val="bg1"/>
                    </a:solidFill>
                    <a:latin typeface="Meiryo UI" panose="020B0604030504040204" pitchFamily="50" charset="-128"/>
                    <a:ea typeface="Meiryo UI" panose="020B0604030504040204" pitchFamily="50" charset="-128"/>
                    <a:cs typeface="ヒラギノ角ゴ Pro W6"/>
                  </a:rPr>
                  <a:t>主な保障の内容</a:t>
                </a:r>
              </a:p>
            </p:txBody>
          </p:sp>
          <p:sp>
            <p:nvSpPr>
              <p:cNvPr id="15" name="テキスト ボックス 3"/>
              <p:cNvSpPr txBox="1">
                <a:spLocks noChangeArrowheads="1"/>
              </p:cNvSpPr>
              <p:nvPr/>
            </p:nvSpPr>
            <p:spPr bwMode="auto">
              <a:xfrm>
                <a:off x="5280819" y="2574856"/>
                <a:ext cx="3431381" cy="972000"/>
              </a:xfrm>
              <a:prstGeom prst="rect">
                <a:avLst/>
              </a:prstGeom>
              <a:solidFill>
                <a:schemeClr val="bg1"/>
              </a:solidFill>
              <a:ln w="19050">
                <a:solidFill>
                  <a:srgbClr val="0070C0"/>
                </a:solidFill>
                <a:miter lim="800000"/>
                <a:headEnd/>
                <a:tailEnd/>
              </a:ln>
            </p:spPr>
            <p:txBody>
              <a:bodyPr wrap="square" anchor="ctr">
                <a:no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2200" b="1" dirty="0">
                    <a:solidFill>
                      <a:srgbClr val="FF0000"/>
                    </a:solidFill>
                    <a:latin typeface="Meiryo UI" panose="020B0604030504040204" pitchFamily="50" charset="-128"/>
                    <a:ea typeface="Meiryo UI" panose="020B0604030504040204" pitchFamily="50" charset="-128"/>
                    <a:cs typeface="ヒラギノ角ゴ Pro W6"/>
                  </a:rPr>
                  <a:t>・老後</a:t>
                </a:r>
                <a:endParaRPr lang="en-US" altLang="ja-JP" sz="2200" b="1" dirty="0">
                  <a:solidFill>
                    <a:srgbClr val="FF0000"/>
                  </a:solidFill>
                  <a:latin typeface="Meiryo UI" panose="020B0604030504040204" pitchFamily="50" charset="-128"/>
                  <a:ea typeface="Meiryo UI" panose="020B0604030504040204" pitchFamily="50" charset="-128"/>
                  <a:cs typeface="ヒラギノ角ゴ Pro W6"/>
                </a:endParaRPr>
              </a:p>
              <a:p>
                <a:pPr eaLnBrk="1" hangingPunct="1">
                  <a:spcBef>
                    <a:spcPct val="0"/>
                  </a:spcBef>
                  <a:buFontTx/>
                  <a:buNone/>
                </a:pPr>
                <a:r>
                  <a:rPr lang="ja-JP" altLang="en-US" sz="2200" b="1" dirty="0">
                    <a:solidFill>
                      <a:srgbClr val="FF0000"/>
                    </a:solidFill>
                    <a:latin typeface="Meiryo UI" panose="020B0604030504040204" pitchFamily="50" charset="-128"/>
                    <a:ea typeface="Meiryo UI" panose="020B0604030504040204" pitchFamily="50" charset="-128"/>
                    <a:cs typeface="ヒラギノ角ゴ Pro W6"/>
                  </a:rPr>
                  <a:t>・障害状態時</a:t>
                </a:r>
                <a:endParaRPr lang="en-US" altLang="ja-JP" sz="2200" b="1" dirty="0">
                  <a:solidFill>
                    <a:srgbClr val="FF0000"/>
                  </a:solidFill>
                  <a:latin typeface="Meiryo UI" panose="020B0604030504040204" pitchFamily="50" charset="-128"/>
                  <a:ea typeface="Meiryo UI" panose="020B0604030504040204" pitchFamily="50" charset="-128"/>
                  <a:cs typeface="ヒラギノ角ゴ Pro W6"/>
                </a:endParaRPr>
              </a:p>
              <a:p>
                <a:pPr eaLnBrk="1" hangingPunct="1">
                  <a:spcBef>
                    <a:spcPct val="0"/>
                  </a:spcBef>
                  <a:buFontTx/>
                  <a:buNone/>
                </a:pPr>
                <a:r>
                  <a:rPr lang="ja-JP" altLang="en-US" sz="2200" b="1" dirty="0">
                    <a:solidFill>
                      <a:srgbClr val="FF0000"/>
                    </a:solidFill>
                    <a:latin typeface="Meiryo UI" panose="020B0604030504040204" pitchFamily="50" charset="-128"/>
                    <a:ea typeface="Meiryo UI" panose="020B0604030504040204" pitchFamily="50" charset="-128"/>
                    <a:cs typeface="ヒラギノ角ゴ Pro W6"/>
                  </a:rPr>
                  <a:t>・遺族</a:t>
                </a:r>
              </a:p>
            </p:txBody>
          </p:sp>
          <p:sp>
            <p:nvSpPr>
              <p:cNvPr id="16" name="右矢印 15"/>
              <p:cNvSpPr/>
              <p:nvPr/>
            </p:nvSpPr>
            <p:spPr bwMode="auto">
              <a:xfrm>
                <a:off x="4787200" y="1825720"/>
                <a:ext cx="431035" cy="416824"/>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b="1">
                  <a:latin typeface="Meiryo UI" panose="020B0604030504040204" pitchFamily="50" charset="-128"/>
                  <a:ea typeface="Meiryo UI" panose="020B0604030504040204" pitchFamily="50" charset="-128"/>
                  <a:cs typeface="ヒラギノ角ゴ Pro W6"/>
                </a:endParaRPr>
              </a:p>
            </p:txBody>
          </p:sp>
          <p:sp>
            <p:nvSpPr>
              <p:cNvPr id="18" name="右矢印 17"/>
              <p:cNvSpPr/>
              <p:nvPr/>
            </p:nvSpPr>
            <p:spPr bwMode="auto">
              <a:xfrm>
                <a:off x="4787200" y="2852444"/>
                <a:ext cx="431035" cy="416825"/>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b="1">
                  <a:latin typeface="Meiryo UI" panose="020B0604030504040204" pitchFamily="50" charset="-128"/>
                  <a:ea typeface="Meiryo UI" panose="020B0604030504040204" pitchFamily="50" charset="-128"/>
                  <a:cs typeface="ヒラギノ角ゴ Pro W6"/>
                </a:endParaRPr>
              </a:p>
            </p:txBody>
          </p:sp>
          <p:sp>
            <p:nvSpPr>
              <p:cNvPr id="19" name="テキスト ボックス 20"/>
              <p:cNvSpPr txBox="1">
                <a:spLocks noChangeArrowheads="1"/>
              </p:cNvSpPr>
              <p:nvPr/>
            </p:nvSpPr>
            <p:spPr bwMode="auto">
              <a:xfrm>
                <a:off x="5290344" y="4633798"/>
                <a:ext cx="3431381" cy="900000"/>
              </a:xfrm>
              <a:prstGeom prst="rect">
                <a:avLst/>
              </a:prstGeom>
              <a:solidFill>
                <a:schemeClr val="bg1"/>
              </a:solidFill>
              <a:ln w="19050">
                <a:solidFill>
                  <a:srgbClr val="0070C0"/>
                </a:solidFill>
                <a:miter lim="800000"/>
                <a:headEnd/>
                <a:tailEnd/>
              </a:ln>
            </p:spPr>
            <p:txBody>
              <a:bodyPr anchor="ctr">
                <a:no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2200" b="1" dirty="0">
                    <a:solidFill>
                      <a:srgbClr val="FF0000"/>
                    </a:solidFill>
                    <a:latin typeface="Meiryo UI" panose="020B0604030504040204" pitchFamily="50" charset="-128"/>
                    <a:ea typeface="Meiryo UI" panose="020B0604030504040204" pitchFamily="50" charset="-128"/>
                    <a:cs typeface="ヒラギノ角ゴ Pro W6"/>
                  </a:rPr>
                  <a:t>仕事中</a:t>
                </a:r>
                <a:r>
                  <a:rPr lang="ja-JP" altLang="en-US" sz="22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のケガ等の治療費</a:t>
                </a:r>
              </a:p>
            </p:txBody>
          </p:sp>
          <p:sp>
            <p:nvSpPr>
              <p:cNvPr id="20" name="右矢印 19"/>
              <p:cNvSpPr/>
              <p:nvPr/>
            </p:nvSpPr>
            <p:spPr bwMode="auto">
              <a:xfrm>
                <a:off x="4787200" y="4874488"/>
                <a:ext cx="431035" cy="418620"/>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b="1">
                  <a:latin typeface="Meiryo UI" panose="020B0604030504040204" pitchFamily="50" charset="-128"/>
                  <a:ea typeface="Meiryo UI" panose="020B0604030504040204" pitchFamily="50" charset="-128"/>
                  <a:cs typeface="ヒラギノ角ゴ Pro W6"/>
                </a:endParaRPr>
              </a:p>
            </p:txBody>
          </p:sp>
          <p:sp>
            <p:nvSpPr>
              <p:cNvPr id="21" name="テキスト ボックス 19"/>
              <p:cNvSpPr txBox="1">
                <a:spLocks noChangeArrowheads="1"/>
              </p:cNvSpPr>
              <p:nvPr/>
            </p:nvSpPr>
            <p:spPr bwMode="auto">
              <a:xfrm>
                <a:off x="5280819" y="3624802"/>
                <a:ext cx="3431381" cy="900000"/>
              </a:xfrm>
              <a:prstGeom prst="rect">
                <a:avLst/>
              </a:prstGeom>
              <a:solidFill>
                <a:schemeClr val="bg1"/>
              </a:solidFill>
              <a:ln w="19050">
                <a:solidFill>
                  <a:srgbClr val="0070C0"/>
                </a:solidFill>
                <a:miter lim="800000"/>
                <a:headEnd/>
                <a:tailEnd/>
              </a:ln>
            </p:spPr>
            <p:txBody>
              <a:bodyPr anchor="ctr">
                <a:no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2200" b="1" dirty="0">
                    <a:solidFill>
                      <a:srgbClr val="FF0000"/>
                    </a:solidFill>
                    <a:latin typeface="Meiryo UI" panose="020B0604030504040204" pitchFamily="50" charset="-128"/>
                    <a:ea typeface="Meiryo UI" panose="020B0604030504040204" pitchFamily="50" charset="-128"/>
                    <a:cs typeface="ヒラギノ角ゴ Pro W6"/>
                  </a:rPr>
                  <a:t>介護サービス</a:t>
                </a:r>
                <a:r>
                  <a:rPr lang="ja-JP" altLang="en-US" sz="22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費用</a:t>
                </a:r>
                <a:endParaRPr lang="en-US" altLang="ja-JP" sz="22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endParaRPr>
              </a:p>
              <a:p>
                <a:pPr eaLnBrk="1" hangingPunct="1">
                  <a:spcBef>
                    <a:spcPct val="0"/>
                  </a:spcBef>
                  <a:buFontTx/>
                  <a:buNone/>
                </a:pPr>
                <a:r>
                  <a:rPr lang="en-US" altLang="ja-JP" sz="22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a:t>
                </a:r>
                <a:r>
                  <a:rPr lang="ja-JP" altLang="en-US" sz="22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訪問介護など</a:t>
                </a:r>
                <a:r>
                  <a:rPr lang="en-US" altLang="ja-JP" sz="22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a:t>
                </a:r>
                <a:endParaRPr lang="ja-JP" altLang="en-US" sz="22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endParaRPr>
              </a:p>
            </p:txBody>
          </p:sp>
          <p:sp>
            <p:nvSpPr>
              <p:cNvPr id="22" name="右矢印 21"/>
              <p:cNvSpPr/>
              <p:nvPr/>
            </p:nvSpPr>
            <p:spPr bwMode="auto">
              <a:xfrm>
                <a:off x="4787200" y="3866390"/>
                <a:ext cx="431035" cy="416825"/>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b="1">
                  <a:latin typeface="Meiryo UI" panose="020B0604030504040204" pitchFamily="50" charset="-128"/>
                  <a:ea typeface="Meiryo UI" panose="020B0604030504040204" pitchFamily="50" charset="-128"/>
                  <a:cs typeface="ヒラギノ角ゴ Pro W6"/>
                </a:endParaRPr>
              </a:p>
            </p:txBody>
          </p:sp>
          <p:sp>
            <p:nvSpPr>
              <p:cNvPr id="23" name="テキスト ボックス 21"/>
              <p:cNvSpPr txBox="1">
                <a:spLocks noChangeArrowheads="1"/>
              </p:cNvSpPr>
              <p:nvPr/>
            </p:nvSpPr>
            <p:spPr bwMode="auto">
              <a:xfrm>
                <a:off x="5280819" y="5635865"/>
                <a:ext cx="3431381" cy="900000"/>
              </a:xfrm>
              <a:prstGeom prst="rect">
                <a:avLst/>
              </a:prstGeom>
              <a:solidFill>
                <a:schemeClr val="bg1"/>
              </a:solidFill>
              <a:ln w="19050">
                <a:solidFill>
                  <a:srgbClr val="0070C0"/>
                </a:solidFill>
                <a:miter lim="800000"/>
                <a:headEnd/>
                <a:tailEnd/>
              </a:ln>
            </p:spPr>
            <p:txBody>
              <a:bodyPr anchor="ctr">
                <a:no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2200" b="1" dirty="0">
                    <a:solidFill>
                      <a:srgbClr val="FF0000"/>
                    </a:solidFill>
                    <a:latin typeface="Meiryo UI" panose="020B0604030504040204" pitchFamily="50" charset="-128"/>
                    <a:ea typeface="Meiryo UI" panose="020B0604030504040204" pitchFamily="50" charset="-128"/>
                    <a:cs typeface="ヒラギノ角ゴ Pro W6"/>
                  </a:rPr>
                  <a:t>失業</a:t>
                </a:r>
                <a:r>
                  <a:rPr lang="ja-JP" altLang="en-US" sz="22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時の生活費</a:t>
                </a:r>
              </a:p>
            </p:txBody>
          </p:sp>
          <p:sp>
            <p:nvSpPr>
              <p:cNvPr id="24" name="右矢印 23"/>
              <p:cNvSpPr/>
              <p:nvPr/>
            </p:nvSpPr>
            <p:spPr bwMode="auto">
              <a:xfrm>
                <a:off x="4787200" y="5876555"/>
                <a:ext cx="431035" cy="418620"/>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b="1">
                  <a:latin typeface="Meiryo UI" panose="020B0604030504040204" pitchFamily="50" charset="-128"/>
                  <a:ea typeface="Meiryo UI" panose="020B0604030504040204" pitchFamily="50" charset="-128"/>
                  <a:cs typeface="ヒラギノ角ゴ Pro W6"/>
                </a:endParaRPr>
              </a:p>
            </p:txBody>
          </p:sp>
          <p:sp>
            <p:nvSpPr>
              <p:cNvPr id="25" name="テキスト ボックス 3"/>
              <p:cNvSpPr txBox="1">
                <a:spLocks noChangeArrowheads="1"/>
              </p:cNvSpPr>
              <p:nvPr/>
            </p:nvSpPr>
            <p:spPr bwMode="auto">
              <a:xfrm>
                <a:off x="2279532" y="2736856"/>
                <a:ext cx="2507667" cy="648000"/>
              </a:xfrm>
              <a:prstGeom prst="rect">
                <a:avLst/>
              </a:prstGeom>
              <a:noFill/>
              <a:ln w="57150" cmpd="sng">
                <a:noFill/>
                <a:miter lim="800000"/>
                <a:headEnd/>
                <a:tailEnd/>
              </a:ln>
            </p:spPr>
            <p:txBody>
              <a:bodyPr wrap="square" anchor="ctr">
                <a:no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en-US" altLang="ja-JP" sz="2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2.</a:t>
                </a:r>
                <a:r>
                  <a:rPr lang="ja-JP" altLang="en-US" sz="2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公的年金保険</a:t>
                </a:r>
              </a:p>
            </p:txBody>
          </p:sp>
          <p:sp>
            <p:nvSpPr>
              <p:cNvPr id="27" name="テキスト ボックス 3"/>
              <p:cNvSpPr txBox="1">
                <a:spLocks noChangeArrowheads="1"/>
              </p:cNvSpPr>
              <p:nvPr/>
            </p:nvSpPr>
            <p:spPr bwMode="auto">
              <a:xfrm>
                <a:off x="2279533" y="4687798"/>
                <a:ext cx="2376000" cy="792000"/>
              </a:xfrm>
              <a:prstGeom prst="rect">
                <a:avLst/>
              </a:prstGeom>
              <a:noFill/>
              <a:ln w="38100">
                <a:noFill/>
                <a:miter lim="800000"/>
                <a:headEnd/>
                <a:tailEnd/>
              </a:ln>
            </p:spPr>
            <p:txBody>
              <a:bodyPr wrap="square" anchor="ctr">
                <a:no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en-US" altLang="ja-JP" sz="2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4.</a:t>
                </a:r>
                <a:r>
                  <a:rPr lang="ja-JP" altLang="en-US" sz="2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労働者</a:t>
                </a:r>
                <a:endParaRPr lang="en-US" altLang="ja-JP" sz="2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endParaRPr>
              </a:p>
              <a:p>
                <a:pPr eaLnBrk="1" hangingPunct="1">
                  <a:spcBef>
                    <a:spcPct val="0"/>
                  </a:spcBef>
                  <a:buFontTx/>
                  <a:buNone/>
                </a:pPr>
                <a:r>
                  <a:rPr lang="ja-JP" altLang="en-US" sz="2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　 災害補償保険</a:t>
                </a:r>
                <a:endParaRPr lang="en-US" altLang="ja-JP" sz="2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endParaRPr>
              </a:p>
            </p:txBody>
          </p:sp>
          <p:sp>
            <p:nvSpPr>
              <p:cNvPr id="28" name="テキスト ボックス 3"/>
              <p:cNvSpPr txBox="1">
                <a:spLocks noChangeArrowheads="1"/>
              </p:cNvSpPr>
              <p:nvPr/>
            </p:nvSpPr>
            <p:spPr bwMode="auto">
              <a:xfrm>
                <a:off x="2279532" y="3750802"/>
                <a:ext cx="2651773" cy="648000"/>
              </a:xfrm>
              <a:prstGeom prst="rect">
                <a:avLst/>
              </a:prstGeom>
              <a:noFill/>
              <a:ln w="38100">
                <a:noFill/>
                <a:miter lim="800000"/>
                <a:headEnd/>
                <a:tailEnd/>
              </a:ln>
            </p:spPr>
            <p:txBody>
              <a:bodyPr wrap="square" anchor="ctr">
                <a:no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en-US" altLang="ja-JP" sz="2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3.</a:t>
                </a:r>
                <a:r>
                  <a:rPr lang="ja-JP" altLang="en-US" sz="2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公的介護保険</a:t>
                </a:r>
                <a:endParaRPr lang="en-US" altLang="ja-JP" sz="2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endParaRPr>
              </a:p>
            </p:txBody>
          </p:sp>
          <p:sp>
            <p:nvSpPr>
              <p:cNvPr id="29" name="テキスト ボックス 3"/>
              <p:cNvSpPr txBox="1">
                <a:spLocks noChangeArrowheads="1"/>
              </p:cNvSpPr>
              <p:nvPr/>
            </p:nvSpPr>
            <p:spPr bwMode="auto">
              <a:xfrm>
                <a:off x="2279533" y="5761865"/>
                <a:ext cx="2376000" cy="648000"/>
              </a:xfrm>
              <a:prstGeom prst="rect">
                <a:avLst/>
              </a:prstGeom>
              <a:noFill/>
              <a:ln w="38100">
                <a:noFill/>
                <a:miter lim="800000"/>
                <a:headEnd/>
                <a:tailEnd/>
              </a:ln>
            </p:spPr>
            <p:txBody>
              <a:bodyPr wrap="square" anchor="ctr">
                <a:no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en-US" altLang="ja-JP" sz="2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5.</a:t>
                </a:r>
                <a:r>
                  <a:rPr lang="ja-JP" altLang="en-US" sz="2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雇用保険</a:t>
                </a:r>
                <a:endParaRPr lang="en-US" altLang="ja-JP" sz="2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endParaRPr>
              </a:p>
            </p:txBody>
          </p:sp>
          <p:grpSp>
            <p:nvGrpSpPr>
              <p:cNvPr id="3" name="グループ化 2"/>
              <p:cNvGrpSpPr/>
              <p:nvPr/>
            </p:nvGrpSpPr>
            <p:grpSpPr>
              <a:xfrm>
                <a:off x="1460532" y="1999274"/>
                <a:ext cx="823145" cy="0"/>
                <a:chOff x="1460532" y="2004884"/>
                <a:chExt cx="823145" cy="2798"/>
              </a:xfrm>
            </p:grpSpPr>
            <p:cxnSp>
              <p:nvCxnSpPr>
                <p:cNvPr id="30" name="直線コネクタ 29"/>
                <p:cNvCxnSpPr/>
                <p:nvPr/>
              </p:nvCxnSpPr>
              <p:spPr>
                <a:xfrm>
                  <a:off x="1460532" y="2004884"/>
                  <a:ext cx="499512" cy="0"/>
                </a:xfrm>
                <a:prstGeom prst="line">
                  <a:avLst/>
                </a:prstGeom>
                <a:ln w="38100">
                  <a:solidFill>
                    <a:srgbClr val="50AF86"/>
                  </a:solidFill>
                </a:ln>
              </p:spPr>
              <p:style>
                <a:lnRef idx="1">
                  <a:schemeClr val="accent1"/>
                </a:lnRef>
                <a:fillRef idx="0">
                  <a:schemeClr val="accent1"/>
                </a:fillRef>
                <a:effectRef idx="0">
                  <a:schemeClr val="accent1"/>
                </a:effectRef>
                <a:fontRef idx="minor">
                  <a:schemeClr val="tx1"/>
                </a:fontRef>
              </p:style>
            </p:cxnSp>
            <p:cxnSp>
              <p:nvCxnSpPr>
                <p:cNvPr id="31" name="直線コネクタ 30"/>
                <p:cNvCxnSpPr/>
                <p:nvPr/>
              </p:nvCxnSpPr>
              <p:spPr>
                <a:xfrm>
                  <a:off x="1955800" y="2007682"/>
                  <a:ext cx="327877" cy="0"/>
                </a:xfrm>
                <a:prstGeom prst="line">
                  <a:avLst/>
                </a:prstGeom>
                <a:ln w="38100">
                  <a:solidFill>
                    <a:srgbClr val="50AF86"/>
                  </a:solidFill>
                </a:ln>
              </p:spPr>
              <p:style>
                <a:lnRef idx="1">
                  <a:schemeClr val="accent1"/>
                </a:lnRef>
                <a:fillRef idx="0">
                  <a:schemeClr val="accent1"/>
                </a:fillRef>
                <a:effectRef idx="0">
                  <a:schemeClr val="accent1"/>
                </a:effectRef>
                <a:fontRef idx="minor">
                  <a:schemeClr val="tx1"/>
                </a:fontRef>
              </p:style>
            </p:cxnSp>
          </p:grpSp>
          <p:cxnSp>
            <p:nvCxnSpPr>
              <p:cNvPr id="32" name="直線コネクタ 31"/>
              <p:cNvCxnSpPr/>
              <p:nvPr/>
            </p:nvCxnSpPr>
            <p:spPr>
              <a:xfrm>
                <a:off x="1955800" y="3060856"/>
                <a:ext cx="327877" cy="0"/>
              </a:xfrm>
              <a:prstGeom prst="line">
                <a:avLst/>
              </a:prstGeom>
              <a:ln w="38100">
                <a:solidFill>
                  <a:srgbClr val="50AF86"/>
                </a:solidFill>
              </a:ln>
            </p:spPr>
            <p:style>
              <a:lnRef idx="1">
                <a:schemeClr val="accent1"/>
              </a:lnRef>
              <a:fillRef idx="0">
                <a:schemeClr val="accent1"/>
              </a:fillRef>
              <a:effectRef idx="0">
                <a:schemeClr val="accent1"/>
              </a:effectRef>
              <a:fontRef idx="minor">
                <a:schemeClr val="tx1"/>
              </a:fontRef>
            </p:style>
          </p:cxnSp>
          <p:cxnSp>
            <p:nvCxnSpPr>
              <p:cNvPr id="34" name="直線コネクタ 33"/>
              <p:cNvCxnSpPr/>
              <p:nvPr/>
            </p:nvCxnSpPr>
            <p:spPr>
              <a:xfrm>
                <a:off x="1955800" y="5083798"/>
                <a:ext cx="327877" cy="0"/>
              </a:xfrm>
              <a:prstGeom prst="line">
                <a:avLst/>
              </a:prstGeom>
              <a:ln w="38100">
                <a:solidFill>
                  <a:srgbClr val="50AF86"/>
                </a:solidFill>
              </a:ln>
            </p:spPr>
            <p:style>
              <a:lnRef idx="1">
                <a:schemeClr val="accent1"/>
              </a:lnRef>
              <a:fillRef idx="0">
                <a:schemeClr val="accent1"/>
              </a:fillRef>
              <a:effectRef idx="0">
                <a:schemeClr val="accent1"/>
              </a:effectRef>
              <a:fontRef idx="minor">
                <a:schemeClr val="tx1"/>
              </a:fontRef>
            </p:style>
          </p:cxnSp>
          <p:cxnSp>
            <p:nvCxnSpPr>
              <p:cNvPr id="35" name="直線コネクタ 34"/>
              <p:cNvCxnSpPr/>
              <p:nvPr/>
            </p:nvCxnSpPr>
            <p:spPr>
              <a:xfrm>
                <a:off x="1955800" y="5983269"/>
                <a:ext cx="327877" cy="0"/>
              </a:xfrm>
              <a:prstGeom prst="line">
                <a:avLst/>
              </a:prstGeom>
              <a:ln w="38100">
                <a:solidFill>
                  <a:srgbClr val="50AF86"/>
                </a:solidFill>
              </a:ln>
            </p:spPr>
            <p:style>
              <a:lnRef idx="1">
                <a:schemeClr val="accent1"/>
              </a:lnRef>
              <a:fillRef idx="0">
                <a:schemeClr val="accent1"/>
              </a:fillRef>
              <a:effectRef idx="0">
                <a:schemeClr val="accent1"/>
              </a:effectRef>
              <a:fontRef idx="minor">
                <a:schemeClr val="tx1"/>
              </a:fontRef>
            </p:style>
          </p:cxnSp>
          <p:cxnSp>
            <p:nvCxnSpPr>
              <p:cNvPr id="36" name="直線コネクタ 35"/>
              <p:cNvCxnSpPr>
                <a:cxnSpLocks/>
              </p:cNvCxnSpPr>
              <p:nvPr/>
            </p:nvCxnSpPr>
            <p:spPr>
              <a:xfrm>
                <a:off x="1955800" y="2011812"/>
                <a:ext cx="0" cy="3988287"/>
              </a:xfrm>
              <a:prstGeom prst="line">
                <a:avLst/>
              </a:prstGeom>
              <a:ln w="38100">
                <a:solidFill>
                  <a:srgbClr val="50AF86"/>
                </a:solidFill>
              </a:ln>
            </p:spPr>
            <p:style>
              <a:lnRef idx="1">
                <a:schemeClr val="accent1"/>
              </a:lnRef>
              <a:fillRef idx="0">
                <a:schemeClr val="accent1"/>
              </a:fillRef>
              <a:effectRef idx="0">
                <a:schemeClr val="accent1"/>
              </a:effectRef>
              <a:fontRef idx="minor">
                <a:schemeClr val="tx1"/>
              </a:fontRef>
            </p:style>
          </p:cxnSp>
          <p:sp>
            <p:nvSpPr>
              <p:cNvPr id="2" name="角丸四角形 1"/>
              <p:cNvSpPr>
                <a:spLocks/>
              </p:cNvSpPr>
              <p:nvPr/>
            </p:nvSpPr>
            <p:spPr bwMode="gray">
              <a:xfrm>
                <a:off x="441588" y="1569282"/>
                <a:ext cx="1152000" cy="1080000"/>
              </a:xfrm>
              <a:prstGeom prst="roundRect">
                <a:avLst/>
              </a:prstGeom>
              <a:solidFill>
                <a:srgbClr val="50AF86"/>
              </a:solidFill>
              <a:ln w="38100">
                <a:solidFill>
                  <a:srgbClr val="50AF8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6" name="正方形/長方形 5"/>
              <p:cNvSpPr/>
              <p:nvPr/>
            </p:nvSpPr>
            <p:spPr bwMode="white">
              <a:xfrm>
                <a:off x="516814" y="1654768"/>
                <a:ext cx="981818" cy="9818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kumimoji="1" lang="ja-JP" altLang="en-US" sz="2800" b="1" dirty="0">
                    <a:solidFill>
                      <a:schemeClr val="bg1"/>
                    </a:solidFill>
                    <a:latin typeface="Meiryo UI" panose="020B0604030504040204" pitchFamily="50" charset="-128"/>
                    <a:ea typeface="Meiryo UI" panose="020B0604030504040204" pitchFamily="50" charset="-128"/>
                    <a:cs typeface="ヒラギノ角ゴ Pro W6"/>
                  </a:rPr>
                  <a:t>社会</a:t>
                </a:r>
                <a:endParaRPr kumimoji="1" lang="en-US" altLang="ja-JP" sz="2800" b="1" dirty="0">
                  <a:solidFill>
                    <a:schemeClr val="bg1"/>
                  </a:solidFill>
                  <a:latin typeface="Meiryo UI" panose="020B0604030504040204" pitchFamily="50" charset="-128"/>
                  <a:ea typeface="Meiryo UI" panose="020B0604030504040204" pitchFamily="50" charset="-128"/>
                  <a:cs typeface="ヒラギノ角ゴ Pro W6"/>
                </a:endParaRPr>
              </a:p>
              <a:p>
                <a:pPr algn="ctr">
                  <a:lnSpc>
                    <a:spcPct val="90000"/>
                  </a:lnSpc>
                </a:pPr>
                <a:r>
                  <a:rPr kumimoji="1" lang="ja-JP" altLang="en-US" sz="2800" b="1" dirty="0">
                    <a:solidFill>
                      <a:schemeClr val="bg1"/>
                    </a:solidFill>
                    <a:latin typeface="Meiryo UI" panose="020B0604030504040204" pitchFamily="50" charset="-128"/>
                    <a:ea typeface="Meiryo UI" panose="020B0604030504040204" pitchFamily="50" charset="-128"/>
                    <a:cs typeface="ヒラギノ角ゴ Pro W6"/>
                  </a:rPr>
                  <a:t>保険</a:t>
                </a:r>
              </a:p>
            </p:txBody>
          </p:sp>
          <p:sp>
            <p:nvSpPr>
              <p:cNvPr id="41" name="角丸四角形 40"/>
              <p:cNvSpPr>
                <a:spLocks/>
              </p:cNvSpPr>
              <p:nvPr/>
            </p:nvSpPr>
            <p:spPr>
              <a:xfrm>
                <a:off x="2279533" y="1623282"/>
                <a:ext cx="2380143" cy="821700"/>
              </a:xfrm>
              <a:prstGeom prst="roundRect">
                <a:avLst/>
              </a:prstGeom>
              <a:noFill/>
              <a:ln w="38100" cmpd="sng">
                <a:solidFill>
                  <a:srgbClr val="50AF8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42" name="角丸四角形 41"/>
              <p:cNvSpPr>
                <a:spLocks/>
              </p:cNvSpPr>
              <p:nvPr/>
            </p:nvSpPr>
            <p:spPr>
              <a:xfrm>
                <a:off x="2279533" y="2650006"/>
                <a:ext cx="2380143" cy="821700"/>
              </a:xfrm>
              <a:prstGeom prst="roundRect">
                <a:avLst/>
              </a:prstGeom>
              <a:noFill/>
              <a:ln w="38100" cmpd="sng">
                <a:solidFill>
                  <a:srgbClr val="50AF8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43" name="角丸四角形 42"/>
              <p:cNvSpPr>
                <a:spLocks/>
              </p:cNvSpPr>
              <p:nvPr/>
            </p:nvSpPr>
            <p:spPr>
              <a:xfrm>
                <a:off x="2279533" y="3660802"/>
                <a:ext cx="2380143" cy="828000"/>
              </a:xfrm>
              <a:prstGeom prst="roundRect">
                <a:avLst/>
              </a:prstGeom>
              <a:noFill/>
              <a:ln w="38100" cmpd="sng">
                <a:solidFill>
                  <a:srgbClr val="50AF8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44" name="角丸四角形 43"/>
              <p:cNvSpPr>
                <a:spLocks/>
              </p:cNvSpPr>
              <p:nvPr/>
            </p:nvSpPr>
            <p:spPr>
              <a:xfrm>
                <a:off x="2279533" y="4669798"/>
                <a:ext cx="2380143" cy="828000"/>
              </a:xfrm>
              <a:prstGeom prst="roundRect">
                <a:avLst/>
              </a:prstGeom>
              <a:noFill/>
              <a:ln w="38100" cmpd="sng">
                <a:solidFill>
                  <a:srgbClr val="50AF8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45" name="角丸四角形 44"/>
              <p:cNvSpPr>
                <a:spLocks/>
              </p:cNvSpPr>
              <p:nvPr/>
            </p:nvSpPr>
            <p:spPr>
              <a:xfrm>
                <a:off x="2279533" y="5671865"/>
                <a:ext cx="2380143" cy="828000"/>
              </a:xfrm>
              <a:prstGeom prst="roundRect">
                <a:avLst/>
              </a:prstGeom>
              <a:noFill/>
              <a:ln w="38100" cmpd="sng">
                <a:solidFill>
                  <a:srgbClr val="50AF8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46" name="テキスト ボックス 3"/>
              <p:cNvSpPr txBox="1">
                <a:spLocks noChangeArrowheads="1"/>
              </p:cNvSpPr>
              <p:nvPr/>
            </p:nvSpPr>
            <p:spPr bwMode="auto">
              <a:xfrm>
                <a:off x="2279533" y="1706860"/>
                <a:ext cx="2507667" cy="654545"/>
              </a:xfrm>
              <a:prstGeom prst="rect">
                <a:avLst/>
              </a:prstGeom>
              <a:noFill/>
              <a:ln w="57150" cmpd="sng">
                <a:noFill/>
                <a:miter lim="800000"/>
                <a:headEnd/>
                <a:tailEnd/>
              </a:ln>
            </p:spPr>
            <p:txBody>
              <a:bodyPr wrap="square" anchor="ctr">
                <a:no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en-US" altLang="ja-JP" sz="2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1.</a:t>
                </a:r>
                <a:r>
                  <a:rPr lang="ja-JP" altLang="en-US" sz="2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公的医療保険</a:t>
                </a:r>
              </a:p>
            </p:txBody>
          </p:sp>
        </p:grpSp>
        <p:sp>
          <p:nvSpPr>
            <p:cNvPr id="4" name="右中かっこ 3">
              <a:extLst>
                <a:ext uri="{FF2B5EF4-FFF2-40B4-BE49-F238E27FC236}">
                  <a16:creationId xmlns:a16="http://schemas.microsoft.com/office/drawing/2014/main" id="{F86C3B79-96BF-4E9F-877C-16A96FFA64E5}"/>
                </a:ext>
              </a:extLst>
            </p:cNvPr>
            <p:cNvSpPr/>
            <p:nvPr/>
          </p:nvSpPr>
          <p:spPr>
            <a:xfrm>
              <a:off x="6821051" y="2660292"/>
              <a:ext cx="238978" cy="800194"/>
            </a:xfrm>
            <a:prstGeom prst="rightBrace">
              <a:avLst>
                <a:gd name="adj1" fmla="val 23768"/>
                <a:gd name="adj2" fmla="val 50624"/>
              </a:avLst>
            </a:prstGeom>
            <a:ln w="19050">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48" name="テキスト ボックス 3">
              <a:extLst>
                <a:ext uri="{FF2B5EF4-FFF2-40B4-BE49-F238E27FC236}">
                  <a16:creationId xmlns:a16="http://schemas.microsoft.com/office/drawing/2014/main" id="{C1B35D2C-4C9B-4BBF-882B-5865C6B91BA3}"/>
                </a:ext>
              </a:extLst>
            </p:cNvPr>
            <p:cNvSpPr txBox="1">
              <a:spLocks noChangeArrowheads="1"/>
            </p:cNvSpPr>
            <p:nvPr/>
          </p:nvSpPr>
          <p:spPr bwMode="auto">
            <a:xfrm>
              <a:off x="7006034" y="2730467"/>
              <a:ext cx="1732064" cy="648000"/>
            </a:xfrm>
            <a:prstGeom prst="rect">
              <a:avLst/>
            </a:prstGeom>
            <a:noFill/>
            <a:ln w="57150" cmpd="sng">
              <a:noFill/>
              <a:miter lim="800000"/>
              <a:headEnd/>
              <a:tailEnd/>
            </a:ln>
          </p:spPr>
          <p:txBody>
            <a:bodyPr wrap="square" anchor="ctr">
              <a:no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22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の生活費など</a:t>
              </a:r>
            </a:p>
          </p:txBody>
        </p:sp>
      </p:grpSp>
      <p:sp>
        <p:nvSpPr>
          <p:cNvPr id="11" name="スライド番号プレースホルダー 10">
            <a:extLst>
              <a:ext uri="{FF2B5EF4-FFF2-40B4-BE49-F238E27FC236}">
                <a16:creationId xmlns:a16="http://schemas.microsoft.com/office/drawing/2014/main" id="{A0FB0DE7-6E97-46C0-8152-30113CF473E7}"/>
              </a:ext>
            </a:extLst>
          </p:cNvPr>
          <p:cNvSpPr>
            <a:spLocks noGrp="1"/>
          </p:cNvSpPr>
          <p:nvPr>
            <p:ph type="sldNum" sz="quarter" idx="4"/>
          </p:nvPr>
        </p:nvSpPr>
        <p:spPr/>
        <p:txBody>
          <a:bodyPr/>
          <a:lstStyle/>
          <a:p>
            <a:fld id="{CFE1D277-9C57-4E30-9C75-4A0776A97483}" type="slidenum">
              <a:rPr lang="ja-JP" altLang="en-US" smtClean="0"/>
              <a:pPr/>
              <a:t>17</a:t>
            </a:fld>
            <a:endParaRPr lang="ja-JP" altLang="en-US" dirty="0"/>
          </a:p>
        </p:txBody>
      </p:sp>
    </p:spTree>
    <p:extLst>
      <p:ext uri="{BB962C8B-B14F-4D97-AF65-F5344CB8AC3E}">
        <p14:creationId xmlns:p14="http://schemas.microsoft.com/office/powerpoint/2010/main" val="268003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正方形/長方形 98"/>
          <p:cNvSpPr/>
          <p:nvPr/>
        </p:nvSpPr>
        <p:spPr>
          <a:xfrm>
            <a:off x="0" y="0"/>
            <a:ext cx="9144000" cy="716948"/>
          </a:xfrm>
          <a:prstGeom prst="rect">
            <a:avLst/>
          </a:prstGeom>
          <a:solidFill>
            <a:schemeClr val="tx2">
              <a:lumMod val="60000"/>
              <a:lumOff val="4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bwMode="white">
          <a:xfrm>
            <a:off x="406400" y="50451"/>
            <a:ext cx="8953500"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困ったときに受けられる「社会保険」を考えてみよう</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11" name="正方形/長方形 10"/>
          <p:cNvSpPr/>
          <p:nvPr/>
        </p:nvSpPr>
        <p:spPr>
          <a:xfrm>
            <a:off x="254000" y="619388"/>
            <a:ext cx="8547100"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900" b="1" dirty="0">
                <a:solidFill>
                  <a:srgbClr val="17375E"/>
                </a:solidFill>
                <a:latin typeface="Meiryo UI" panose="020B0604030504040204" pitchFamily="50" charset="-128"/>
                <a:ea typeface="Meiryo UI" panose="020B0604030504040204" pitchFamily="50" charset="-128"/>
                <a:cs typeface="ヒラギノ丸ゴ Pro W4"/>
              </a:rPr>
              <a:t>それぞれの状況で、どの社会保険から保障が受けられるか線で結んでみよう</a:t>
            </a:r>
            <a:endParaRPr lang="en-US" altLang="ja-JP" sz="1900" b="1" dirty="0">
              <a:solidFill>
                <a:srgbClr val="17375E"/>
              </a:solidFill>
              <a:latin typeface="Meiryo UI" panose="020B0604030504040204" pitchFamily="50" charset="-128"/>
              <a:ea typeface="Meiryo UI" panose="020B0604030504040204" pitchFamily="50" charset="-128"/>
              <a:cs typeface="ヒラギノ丸ゴ Pro W4"/>
            </a:endParaRPr>
          </a:p>
        </p:txBody>
      </p:sp>
      <p:sp>
        <p:nvSpPr>
          <p:cNvPr id="29" name="角丸四角形 28"/>
          <p:cNvSpPr/>
          <p:nvPr/>
        </p:nvSpPr>
        <p:spPr>
          <a:xfrm>
            <a:off x="5529312" y="1277572"/>
            <a:ext cx="3098800" cy="300182"/>
          </a:xfrm>
          <a:prstGeom prst="roundRect">
            <a:avLst/>
          </a:prstGeom>
          <a:solidFill>
            <a:schemeClr val="tx1">
              <a:lumMod val="50000"/>
              <a:lumOff val="5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30" name="正方形/長方形 29"/>
          <p:cNvSpPr/>
          <p:nvPr/>
        </p:nvSpPr>
        <p:spPr bwMode="white">
          <a:xfrm>
            <a:off x="5707112" y="1200140"/>
            <a:ext cx="2679700" cy="420926"/>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a:solidFill>
                  <a:srgbClr val="FFFFFF"/>
                </a:solidFill>
                <a:latin typeface="Meiryo UI" panose="020B0604030504040204" pitchFamily="50" charset="-128"/>
                <a:ea typeface="Meiryo UI" panose="020B0604030504040204" pitchFamily="50" charset="-128"/>
                <a:cs typeface="ヒラギノ角ゴ Pro W6"/>
              </a:rPr>
              <a:t>制　度</a:t>
            </a:r>
            <a:endParaRPr lang="en-US" altLang="ja-JP" sz="1600" b="1" dirty="0">
              <a:solidFill>
                <a:srgbClr val="FFFFFF"/>
              </a:solidFill>
              <a:latin typeface="Meiryo UI" panose="020B0604030504040204" pitchFamily="50" charset="-128"/>
              <a:ea typeface="Meiryo UI" panose="020B0604030504040204" pitchFamily="50" charset="-128"/>
              <a:cs typeface="ヒラギノ角ゴ Pro W6"/>
            </a:endParaRPr>
          </a:p>
        </p:txBody>
      </p:sp>
      <p:sp>
        <p:nvSpPr>
          <p:cNvPr id="58" name="円/楕円 57"/>
          <p:cNvSpPr/>
          <p:nvPr/>
        </p:nvSpPr>
        <p:spPr>
          <a:xfrm>
            <a:off x="444815" y="1710659"/>
            <a:ext cx="831273" cy="755703"/>
          </a:xfrm>
          <a:prstGeom prst="ellipse">
            <a:avLst/>
          </a:prstGeom>
          <a:solidFill>
            <a:schemeClr val="accent6">
              <a:lumMod val="20000"/>
              <a:lumOff val="8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59" name="円/楕円 58"/>
          <p:cNvSpPr/>
          <p:nvPr/>
        </p:nvSpPr>
        <p:spPr>
          <a:xfrm>
            <a:off x="1096027" y="2500494"/>
            <a:ext cx="1092537" cy="755703"/>
          </a:xfrm>
          <a:prstGeom prst="ellipse">
            <a:avLst/>
          </a:prstGeom>
          <a:solidFill>
            <a:schemeClr val="accent6">
              <a:lumMod val="20000"/>
              <a:lumOff val="8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60" name="円/楕円 59"/>
          <p:cNvSpPr/>
          <p:nvPr/>
        </p:nvSpPr>
        <p:spPr>
          <a:xfrm>
            <a:off x="444815" y="3307842"/>
            <a:ext cx="831273" cy="831273"/>
          </a:xfrm>
          <a:prstGeom prst="ellipse">
            <a:avLst/>
          </a:prstGeom>
          <a:solidFill>
            <a:schemeClr val="accent6">
              <a:lumMod val="20000"/>
              <a:lumOff val="8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61" name="円/楕円 60"/>
          <p:cNvSpPr/>
          <p:nvPr/>
        </p:nvSpPr>
        <p:spPr>
          <a:xfrm>
            <a:off x="1248433" y="4128850"/>
            <a:ext cx="1005840" cy="831273"/>
          </a:xfrm>
          <a:prstGeom prst="ellipse">
            <a:avLst/>
          </a:prstGeom>
          <a:solidFill>
            <a:schemeClr val="accent6">
              <a:lumMod val="20000"/>
              <a:lumOff val="8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63" name="円/楕円 62"/>
          <p:cNvSpPr/>
          <p:nvPr/>
        </p:nvSpPr>
        <p:spPr>
          <a:xfrm>
            <a:off x="397391" y="4841747"/>
            <a:ext cx="1108222" cy="831273"/>
          </a:xfrm>
          <a:prstGeom prst="ellipse">
            <a:avLst/>
          </a:prstGeom>
          <a:solidFill>
            <a:schemeClr val="accent6">
              <a:lumMod val="20000"/>
              <a:lumOff val="8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65" name="円/楕円 64"/>
          <p:cNvSpPr/>
          <p:nvPr/>
        </p:nvSpPr>
        <p:spPr>
          <a:xfrm>
            <a:off x="1214868" y="5716115"/>
            <a:ext cx="1058669" cy="831273"/>
          </a:xfrm>
          <a:prstGeom prst="ellipse">
            <a:avLst/>
          </a:prstGeom>
          <a:solidFill>
            <a:schemeClr val="accent6">
              <a:lumMod val="20000"/>
              <a:lumOff val="8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66" name="正方形/長方形 65"/>
          <p:cNvSpPr/>
          <p:nvPr/>
        </p:nvSpPr>
        <p:spPr>
          <a:xfrm>
            <a:off x="749300" y="1772873"/>
            <a:ext cx="2832100" cy="486636"/>
          </a:xfrm>
          <a:prstGeom prst="rect">
            <a:avLst/>
          </a:prstGeom>
          <a:solidFill>
            <a:schemeClr val="accent6">
              <a:lumMod val="20000"/>
              <a:lumOff val="8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67" name="正方形/長方形 66"/>
          <p:cNvSpPr/>
          <p:nvPr/>
        </p:nvSpPr>
        <p:spPr>
          <a:xfrm>
            <a:off x="1553647" y="2580759"/>
            <a:ext cx="2027753" cy="486636"/>
          </a:xfrm>
          <a:prstGeom prst="rect">
            <a:avLst/>
          </a:prstGeom>
          <a:solidFill>
            <a:schemeClr val="accent6">
              <a:lumMod val="20000"/>
              <a:lumOff val="8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68" name="正方形/長方形 67"/>
          <p:cNvSpPr/>
          <p:nvPr/>
        </p:nvSpPr>
        <p:spPr>
          <a:xfrm>
            <a:off x="825500" y="3372871"/>
            <a:ext cx="2755900" cy="486636"/>
          </a:xfrm>
          <a:prstGeom prst="rect">
            <a:avLst/>
          </a:prstGeom>
          <a:solidFill>
            <a:schemeClr val="accent6">
              <a:lumMod val="20000"/>
              <a:lumOff val="8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69" name="正方形/長方形 68"/>
          <p:cNvSpPr/>
          <p:nvPr/>
        </p:nvSpPr>
        <p:spPr>
          <a:xfrm>
            <a:off x="1790700" y="4201322"/>
            <a:ext cx="1790700" cy="486636"/>
          </a:xfrm>
          <a:prstGeom prst="rect">
            <a:avLst/>
          </a:prstGeom>
          <a:solidFill>
            <a:schemeClr val="accent6">
              <a:lumMod val="20000"/>
              <a:lumOff val="8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70" name="正方形/長方形 69"/>
          <p:cNvSpPr/>
          <p:nvPr/>
        </p:nvSpPr>
        <p:spPr>
          <a:xfrm>
            <a:off x="749300" y="5087097"/>
            <a:ext cx="2844800" cy="486636"/>
          </a:xfrm>
          <a:prstGeom prst="rect">
            <a:avLst/>
          </a:prstGeom>
          <a:solidFill>
            <a:schemeClr val="accent6">
              <a:lumMod val="20000"/>
              <a:lumOff val="8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71" name="正方形/長方形 70"/>
          <p:cNvSpPr/>
          <p:nvPr/>
        </p:nvSpPr>
        <p:spPr>
          <a:xfrm>
            <a:off x="1507999" y="5866803"/>
            <a:ext cx="2118088" cy="486636"/>
          </a:xfrm>
          <a:prstGeom prst="rect">
            <a:avLst/>
          </a:prstGeom>
          <a:solidFill>
            <a:schemeClr val="accent6">
              <a:lumMod val="20000"/>
              <a:lumOff val="8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pic>
        <p:nvPicPr>
          <p:cNvPr id="4" name="図 3"/>
          <p:cNvPicPr>
            <a:picLocks noChangeAspect="1"/>
          </p:cNvPicPr>
          <p:nvPr/>
        </p:nvPicPr>
        <p:blipFill rotWithShape="1">
          <a:blip r:embed="rId2"/>
          <a:srcRect l="16145" t="5111" r="12859" b="4461"/>
          <a:stretch/>
        </p:blipFill>
        <p:spPr>
          <a:xfrm>
            <a:off x="523474" y="1554486"/>
            <a:ext cx="761078" cy="1115399"/>
          </a:xfrm>
          <a:prstGeom prst="rect">
            <a:avLst/>
          </a:prstGeom>
        </p:spPr>
      </p:pic>
      <p:sp>
        <p:nvSpPr>
          <p:cNvPr id="36" name="テキスト ボックス 3"/>
          <p:cNvSpPr txBox="1">
            <a:spLocks noChangeArrowheads="1"/>
          </p:cNvSpPr>
          <p:nvPr/>
        </p:nvSpPr>
        <p:spPr bwMode="auto">
          <a:xfrm>
            <a:off x="1304628" y="1756443"/>
            <a:ext cx="2264085" cy="523220"/>
          </a:xfrm>
          <a:prstGeom prst="rect">
            <a:avLst/>
          </a:prstGeom>
          <a:noFill/>
          <a:ln w="19050">
            <a:noFill/>
            <a:miter lim="800000"/>
            <a:headEnd/>
            <a:tailEnd/>
          </a:ln>
        </p:spPr>
        <p:txBody>
          <a:bodyPr wrap="square">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r">
              <a:spcBef>
                <a:spcPct val="0"/>
              </a:spcBef>
              <a:buFontTx/>
              <a:buNone/>
            </a:pPr>
            <a:r>
              <a:rPr lang="ja-JP" altLang="en-US" sz="1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定年退職して老後の収入が無くなった</a:t>
            </a:r>
            <a:endParaRPr lang="en-US" altLang="ja-JP" sz="1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endParaRPr>
          </a:p>
        </p:txBody>
      </p:sp>
      <p:sp>
        <p:nvSpPr>
          <p:cNvPr id="47" name="テキスト ボックス 21"/>
          <p:cNvSpPr txBox="1">
            <a:spLocks noChangeArrowheads="1"/>
          </p:cNvSpPr>
          <p:nvPr/>
        </p:nvSpPr>
        <p:spPr bwMode="auto">
          <a:xfrm>
            <a:off x="2050058" y="2561557"/>
            <a:ext cx="1511198" cy="523220"/>
          </a:xfrm>
          <a:prstGeom prst="rect">
            <a:avLst/>
          </a:prstGeom>
          <a:noFill/>
          <a:ln w="19050">
            <a:noFill/>
            <a:miter lim="800000"/>
            <a:headEnd/>
            <a:tailEnd/>
          </a:ln>
        </p:spPr>
        <p:txBody>
          <a:bodyPr wrap="square">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r">
              <a:spcBef>
                <a:spcPct val="0"/>
              </a:spcBef>
              <a:buFontTx/>
              <a:buNone/>
            </a:pPr>
            <a:r>
              <a:rPr lang="ja-JP" altLang="en-US" sz="1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会社が倒産し、</a:t>
            </a:r>
            <a:endParaRPr lang="en-US" altLang="ja-JP" sz="1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endParaRPr>
          </a:p>
          <a:p>
            <a:pPr algn="r">
              <a:spcBef>
                <a:spcPct val="0"/>
              </a:spcBef>
              <a:buFontTx/>
              <a:buNone/>
            </a:pPr>
            <a:r>
              <a:rPr lang="ja-JP" altLang="en-US" sz="1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失業した</a:t>
            </a:r>
            <a:endParaRPr lang="en-US" altLang="ja-JP" sz="1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endParaRPr>
          </a:p>
        </p:txBody>
      </p:sp>
      <p:sp>
        <p:nvSpPr>
          <p:cNvPr id="38" name="テキスト ボックス 19"/>
          <p:cNvSpPr txBox="1">
            <a:spLocks noChangeArrowheads="1"/>
          </p:cNvSpPr>
          <p:nvPr/>
        </p:nvSpPr>
        <p:spPr bwMode="auto">
          <a:xfrm>
            <a:off x="1214868" y="3457366"/>
            <a:ext cx="2346338" cy="307777"/>
          </a:xfrm>
          <a:prstGeom prst="rect">
            <a:avLst/>
          </a:prstGeom>
          <a:noFill/>
          <a:ln w="19050">
            <a:noFill/>
            <a:miter lim="800000"/>
            <a:headEnd/>
            <a:tailEnd/>
          </a:ln>
        </p:spPr>
        <p:txBody>
          <a:bodyPr wrap="square">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r">
              <a:spcBef>
                <a:spcPct val="0"/>
              </a:spcBef>
              <a:buFontTx/>
              <a:buNone/>
            </a:pPr>
            <a:r>
              <a:rPr lang="ja-JP" altLang="en-US" sz="1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介護が必要な状態になった</a:t>
            </a:r>
            <a:endParaRPr lang="en-US" altLang="ja-JP" sz="1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endParaRPr>
          </a:p>
        </p:txBody>
      </p:sp>
      <p:sp>
        <p:nvSpPr>
          <p:cNvPr id="40" name="テキスト ボックス 18"/>
          <p:cNvSpPr txBox="1">
            <a:spLocks noChangeArrowheads="1"/>
          </p:cNvSpPr>
          <p:nvPr/>
        </p:nvSpPr>
        <p:spPr bwMode="auto">
          <a:xfrm>
            <a:off x="1845428" y="4186248"/>
            <a:ext cx="1766995" cy="523220"/>
          </a:xfrm>
          <a:prstGeom prst="rect">
            <a:avLst/>
          </a:prstGeom>
          <a:noFill/>
          <a:ln w="19050">
            <a:noFill/>
            <a:miter lim="800000"/>
            <a:headEnd/>
            <a:tailEnd/>
          </a:ln>
        </p:spPr>
        <p:txBody>
          <a:bodyPr wrap="square">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r">
              <a:spcBef>
                <a:spcPct val="0"/>
              </a:spcBef>
              <a:buFontTx/>
              <a:buNone/>
            </a:pPr>
            <a:r>
              <a:rPr lang="ja-JP" altLang="en-US" sz="1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一家の働き手が</a:t>
            </a:r>
            <a:endParaRPr lang="en-US" altLang="ja-JP" sz="1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endParaRPr>
          </a:p>
          <a:p>
            <a:pPr algn="r">
              <a:spcBef>
                <a:spcPct val="0"/>
              </a:spcBef>
              <a:buFontTx/>
              <a:buNone/>
            </a:pPr>
            <a:r>
              <a:rPr lang="ja-JP" altLang="en-US" sz="1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交通事故で亡くなった</a:t>
            </a:r>
          </a:p>
        </p:txBody>
      </p:sp>
      <p:sp>
        <p:nvSpPr>
          <p:cNvPr id="42" name="テキスト ボックス 18"/>
          <p:cNvSpPr txBox="1">
            <a:spLocks noChangeArrowheads="1"/>
          </p:cNvSpPr>
          <p:nvPr/>
        </p:nvSpPr>
        <p:spPr bwMode="auto">
          <a:xfrm>
            <a:off x="2129922" y="5178623"/>
            <a:ext cx="1469801" cy="307777"/>
          </a:xfrm>
          <a:prstGeom prst="rect">
            <a:avLst/>
          </a:prstGeom>
          <a:noFill/>
          <a:ln w="19050">
            <a:noFill/>
            <a:miter lim="800000"/>
            <a:headEnd/>
            <a:tailEnd/>
          </a:ln>
        </p:spPr>
        <p:txBody>
          <a:bodyPr wrap="square">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r">
              <a:spcBef>
                <a:spcPct val="0"/>
              </a:spcBef>
              <a:buFontTx/>
              <a:buNone/>
            </a:pPr>
            <a:r>
              <a:rPr lang="ja-JP" altLang="en-US" sz="1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病気で入院した</a:t>
            </a:r>
            <a:endParaRPr lang="en-US" altLang="ja-JP" sz="1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endParaRPr>
          </a:p>
        </p:txBody>
      </p:sp>
      <p:sp>
        <p:nvSpPr>
          <p:cNvPr id="44" name="テキスト ボックス 20"/>
          <p:cNvSpPr txBox="1">
            <a:spLocks noChangeArrowheads="1"/>
          </p:cNvSpPr>
          <p:nvPr/>
        </p:nvSpPr>
        <p:spPr bwMode="auto">
          <a:xfrm>
            <a:off x="2005249" y="5843053"/>
            <a:ext cx="1608654" cy="523220"/>
          </a:xfrm>
          <a:prstGeom prst="rect">
            <a:avLst/>
          </a:prstGeom>
          <a:noFill/>
          <a:ln w="19050">
            <a:noFill/>
            <a:miter lim="800000"/>
            <a:headEnd/>
            <a:tailEnd/>
          </a:ln>
        </p:spPr>
        <p:txBody>
          <a:bodyPr wrap="square">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r">
              <a:spcBef>
                <a:spcPct val="0"/>
              </a:spcBef>
              <a:buFontTx/>
              <a:buNone/>
            </a:pPr>
            <a:r>
              <a:rPr lang="ja-JP" altLang="en-US" sz="1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会社員が</a:t>
            </a:r>
            <a:endParaRPr lang="en-US" altLang="ja-JP" sz="1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endParaRPr>
          </a:p>
          <a:p>
            <a:pPr algn="r">
              <a:spcBef>
                <a:spcPct val="0"/>
              </a:spcBef>
              <a:buFontTx/>
              <a:buNone/>
            </a:pPr>
            <a:r>
              <a:rPr lang="ja-JP" altLang="en-US" sz="1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仕事でケガをした</a:t>
            </a:r>
          </a:p>
        </p:txBody>
      </p:sp>
      <p:sp>
        <p:nvSpPr>
          <p:cNvPr id="73" name="円/楕円 72"/>
          <p:cNvSpPr/>
          <p:nvPr/>
        </p:nvSpPr>
        <p:spPr>
          <a:xfrm>
            <a:off x="5322505" y="2190063"/>
            <a:ext cx="72342" cy="76944"/>
          </a:xfrm>
          <a:prstGeom prst="ellipse">
            <a:avLst/>
          </a:prstGeom>
          <a:solidFill>
            <a:srgbClr val="50AF86"/>
          </a:solidFill>
          <a:ln>
            <a:solidFill>
              <a:srgbClr val="50AF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cs typeface="ヒラギノ角ゴ Pro W6"/>
            </a:endParaRPr>
          </a:p>
        </p:txBody>
      </p:sp>
      <p:sp>
        <p:nvSpPr>
          <p:cNvPr id="75" name="円/楕円 74"/>
          <p:cNvSpPr/>
          <p:nvPr/>
        </p:nvSpPr>
        <p:spPr>
          <a:xfrm>
            <a:off x="5322505" y="3198167"/>
            <a:ext cx="72342" cy="76944"/>
          </a:xfrm>
          <a:prstGeom prst="ellipse">
            <a:avLst/>
          </a:prstGeom>
          <a:solidFill>
            <a:srgbClr val="50AF86"/>
          </a:solidFill>
          <a:ln>
            <a:solidFill>
              <a:srgbClr val="50AF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cs typeface="ヒラギノ角ゴ Pro W6"/>
            </a:endParaRPr>
          </a:p>
        </p:txBody>
      </p:sp>
      <p:sp>
        <p:nvSpPr>
          <p:cNvPr id="77" name="円/楕円 76"/>
          <p:cNvSpPr/>
          <p:nvPr/>
        </p:nvSpPr>
        <p:spPr>
          <a:xfrm>
            <a:off x="5322505" y="4132563"/>
            <a:ext cx="72342" cy="76944"/>
          </a:xfrm>
          <a:prstGeom prst="ellipse">
            <a:avLst/>
          </a:prstGeom>
          <a:solidFill>
            <a:srgbClr val="50AF86"/>
          </a:solidFill>
          <a:ln>
            <a:solidFill>
              <a:srgbClr val="50AF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cs typeface="ヒラギノ角ゴ Pro W6"/>
            </a:endParaRPr>
          </a:p>
        </p:txBody>
      </p:sp>
      <p:sp>
        <p:nvSpPr>
          <p:cNvPr id="79" name="円/楕円 78"/>
          <p:cNvSpPr/>
          <p:nvPr/>
        </p:nvSpPr>
        <p:spPr>
          <a:xfrm>
            <a:off x="5322505" y="5103911"/>
            <a:ext cx="72342" cy="76944"/>
          </a:xfrm>
          <a:prstGeom prst="ellipse">
            <a:avLst/>
          </a:prstGeom>
          <a:solidFill>
            <a:srgbClr val="50AF86"/>
          </a:solidFill>
          <a:ln>
            <a:solidFill>
              <a:srgbClr val="50AF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cs typeface="ヒラギノ角ゴ Pro W6"/>
            </a:endParaRPr>
          </a:p>
        </p:txBody>
      </p:sp>
      <p:sp>
        <p:nvSpPr>
          <p:cNvPr id="81" name="円/楕円 80"/>
          <p:cNvSpPr/>
          <p:nvPr/>
        </p:nvSpPr>
        <p:spPr>
          <a:xfrm>
            <a:off x="5322505" y="6015343"/>
            <a:ext cx="72342" cy="76944"/>
          </a:xfrm>
          <a:prstGeom prst="ellipse">
            <a:avLst/>
          </a:prstGeom>
          <a:solidFill>
            <a:srgbClr val="50AF86"/>
          </a:solidFill>
          <a:ln>
            <a:solidFill>
              <a:srgbClr val="50AF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cs typeface="ヒラギノ角ゴ Pro W6"/>
            </a:endParaRPr>
          </a:p>
        </p:txBody>
      </p:sp>
      <p:sp>
        <p:nvSpPr>
          <p:cNvPr id="82" name="円/楕円 81"/>
          <p:cNvSpPr/>
          <p:nvPr/>
        </p:nvSpPr>
        <p:spPr>
          <a:xfrm>
            <a:off x="3760405" y="1974163"/>
            <a:ext cx="72342" cy="76944"/>
          </a:xfrm>
          <a:prstGeom prst="ellipse">
            <a:avLst/>
          </a:prstGeom>
          <a:solidFill>
            <a:srgbClr val="C0504D"/>
          </a:solidFill>
          <a:ln>
            <a:solidFill>
              <a:srgbClr val="C050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cs typeface="ヒラギノ角ゴ Pro W6"/>
            </a:endParaRPr>
          </a:p>
        </p:txBody>
      </p:sp>
      <p:sp>
        <p:nvSpPr>
          <p:cNvPr id="83" name="円/楕円 82"/>
          <p:cNvSpPr/>
          <p:nvPr/>
        </p:nvSpPr>
        <p:spPr>
          <a:xfrm>
            <a:off x="3760405" y="2753667"/>
            <a:ext cx="72342" cy="76944"/>
          </a:xfrm>
          <a:prstGeom prst="ellipse">
            <a:avLst/>
          </a:prstGeom>
          <a:solidFill>
            <a:srgbClr val="C0504D"/>
          </a:solidFill>
          <a:ln>
            <a:solidFill>
              <a:srgbClr val="C050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cs typeface="ヒラギノ角ゴ Pro W6"/>
            </a:endParaRPr>
          </a:p>
        </p:txBody>
      </p:sp>
      <p:sp>
        <p:nvSpPr>
          <p:cNvPr id="84" name="円/楕円 83"/>
          <p:cNvSpPr/>
          <p:nvPr/>
        </p:nvSpPr>
        <p:spPr>
          <a:xfrm>
            <a:off x="3760405" y="3561063"/>
            <a:ext cx="72342" cy="76944"/>
          </a:xfrm>
          <a:prstGeom prst="ellipse">
            <a:avLst/>
          </a:prstGeom>
          <a:solidFill>
            <a:srgbClr val="C0504D"/>
          </a:solidFill>
          <a:ln>
            <a:solidFill>
              <a:srgbClr val="C050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cs typeface="ヒラギノ角ゴ Pro W6"/>
            </a:endParaRPr>
          </a:p>
        </p:txBody>
      </p:sp>
      <p:sp>
        <p:nvSpPr>
          <p:cNvPr id="85" name="円/楕円 84"/>
          <p:cNvSpPr/>
          <p:nvPr/>
        </p:nvSpPr>
        <p:spPr>
          <a:xfrm>
            <a:off x="3760405" y="4354611"/>
            <a:ext cx="72342" cy="76944"/>
          </a:xfrm>
          <a:prstGeom prst="ellipse">
            <a:avLst/>
          </a:prstGeom>
          <a:solidFill>
            <a:srgbClr val="C0504D"/>
          </a:solidFill>
          <a:ln>
            <a:solidFill>
              <a:srgbClr val="C050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cs typeface="ヒラギノ角ゴ Pro W6"/>
            </a:endParaRPr>
          </a:p>
        </p:txBody>
      </p:sp>
      <p:sp>
        <p:nvSpPr>
          <p:cNvPr id="86" name="円/楕円 85"/>
          <p:cNvSpPr/>
          <p:nvPr/>
        </p:nvSpPr>
        <p:spPr>
          <a:xfrm>
            <a:off x="3760405" y="5266043"/>
            <a:ext cx="72342" cy="76944"/>
          </a:xfrm>
          <a:prstGeom prst="ellipse">
            <a:avLst/>
          </a:prstGeom>
          <a:solidFill>
            <a:srgbClr val="C0504D"/>
          </a:solidFill>
          <a:ln>
            <a:solidFill>
              <a:srgbClr val="C050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cs typeface="ヒラギノ角ゴ Pro W6"/>
            </a:endParaRPr>
          </a:p>
        </p:txBody>
      </p:sp>
      <p:sp>
        <p:nvSpPr>
          <p:cNvPr id="87" name="円/楕円 86"/>
          <p:cNvSpPr/>
          <p:nvPr/>
        </p:nvSpPr>
        <p:spPr>
          <a:xfrm>
            <a:off x="3773105" y="6109375"/>
            <a:ext cx="72342" cy="76944"/>
          </a:xfrm>
          <a:prstGeom prst="ellipse">
            <a:avLst/>
          </a:prstGeom>
          <a:solidFill>
            <a:srgbClr val="C0504D"/>
          </a:solidFill>
          <a:ln>
            <a:solidFill>
              <a:srgbClr val="C050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cs typeface="ヒラギノ角ゴ Pro W6"/>
            </a:endParaRPr>
          </a:p>
        </p:txBody>
      </p:sp>
      <p:sp>
        <p:nvSpPr>
          <p:cNvPr id="90" name="角丸四角形 89"/>
          <p:cNvSpPr/>
          <p:nvPr/>
        </p:nvSpPr>
        <p:spPr>
          <a:xfrm>
            <a:off x="5582848" y="1929333"/>
            <a:ext cx="3207054" cy="624548"/>
          </a:xfrm>
          <a:prstGeom prst="roundRect">
            <a:avLst/>
          </a:prstGeom>
          <a:solidFill>
            <a:srgbClr val="E0F1E6"/>
          </a:solidFill>
          <a:ln w="31750">
            <a:solidFill>
              <a:srgbClr val="50AF8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91" name="角丸四角形 90"/>
          <p:cNvSpPr/>
          <p:nvPr/>
        </p:nvSpPr>
        <p:spPr>
          <a:xfrm>
            <a:off x="5592812" y="2888086"/>
            <a:ext cx="3207054" cy="624548"/>
          </a:xfrm>
          <a:prstGeom prst="roundRect">
            <a:avLst/>
          </a:prstGeom>
          <a:solidFill>
            <a:srgbClr val="E0F1E6"/>
          </a:solidFill>
          <a:ln w="31750">
            <a:solidFill>
              <a:srgbClr val="50AF8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92" name="角丸四角形 91"/>
          <p:cNvSpPr/>
          <p:nvPr/>
        </p:nvSpPr>
        <p:spPr>
          <a:xfrm>
            <a:off x="5603130" y="3846839"/>
            <a:ext cx="3207054" cy="624548"/>
          </a:xfrm>
          <a:prstGeom prst="roundRect">
            <a:avLst/>
          </a:prstGeom>
          <a:solidFill>
            <a:srgbClr val="E0F1E6"/>
          </a:solidFill>
          <a:ln w="31750">
            <a:solidFill>
              <a:srgbClr val="50AF8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93" name="角丸四角形 92"/>
          <p:cNvSpPr/>
          <p:nvPr/>
        </p:nvSpPr>
        <p:spPr>
          <a:xfrm>
            <a:off x="5591990" y="4805592"/>
            <a:ext cx="3207054" cy="624548"/>
          </a:xfrm>
          <a:prstGeom prst="roundRect">
            <a:avLst/>
          </a:prstGeom>
          <a:solidFill>
            <a:srgbClr val="E0F1E6"/>
          </a:solidFill>
          <a:ln w="31750">
            <a:solidFill>
              <a:srgbClr val="50AF8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94" name="角丸四角形 93"/>
          <p:cNvSpPr/>
          <p:nvPr/>
        </p:nvSpPr>
        <p:spPr>
          <a:xfrm>
            <a:off x="5539630" y="5787259"/>
            <a:ext cx="3207054" cy="624548"/>
          </a:xfrm>
          <a:prstGeom prst="round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72" name="テキスト ボックス 71"/>
          <p:cNvSpPr txBox="1"/>
          <p:nvPr/>
        </p:nvSpPr>
        <p:spPr>
          <a:xfrm>
            <a:off x="5612272" y="2964543"/>
            <a:ext cx="3186772" cy="461665"/>
          </a:xfrm>
          <a:prstGeom prst="rect">
            <a:avLst/>
          </a:prstGeom>
          <a:noFill/>
          <a:ln w="38100" cmpd="sng">
            <a:noFill/>
            <a:miter lim="800000"/>
          </a:ln>
        </p:spPr>
        <p:txBody>
          <a:bodyPr wrap="square" rtlCol="0" anchor="ctr">
            <a:spAutoFit/>
          </a:bodyPr>
          <a:lstStyle/>
          <a:p>
            <a:pPr algn="ctr"/>
            <a:r>
              <a:rPr kumimoji="1" lang="ja-JP" altLang="en-US" sz="2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公的年金</a:t>
            </a:r>
            <a:endParaRPr kumimoji="1" lang="ja-JP" altLang="en-US"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endParaRPr>
          </a:p>
        </p:txBody>
      </p:sp>
      <p:sp>
        <p:nvSpPr>
          <p:cNvPr id="74" name="テキスト ボックス 73"/>
          <p:cNvSpPr txBox="1"/>
          <p:nvPr/>
        </p:nvSpPr>
        <p:spPr>
          <a:xfrm>
            <a:off x="5604187" y="2018053"/>
            <a:ext cx="3186772" cy="461665"/>
          </a:xfrm>
          <a:prstGeom prst="rect">
            <a:avLst/>
          </a:prstGeom>
          <a:noFill/>
          <a:ln w="38100" cmpd="sng">
            <a:noFill/>
            <a:miter lim="800000"/>
          </a:ln>
        </p:spPr>
        <p:txBody>
          <a:bodyPr wrap="square" rtlCol="0" anchor="ctr">
            <a:spAutoFit/>
          </a:bodyPr>
          <a:lstStyle/>
          <a:p>
            <a:pPr algn="ctr"/>
            <a:r>
              <a:rPr lang="ja-JP" altLang="en-US" sz="2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公的医療保険</a:t>
            </a:r>
            <a:endParaRPr lang="ja-JP" altLang="en-US" sz="16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endParaRPr>
          </a:p>
        </p:txBody>
      </p:sp>
      <p:sp>
        <p:nvSpPr>
          <p:cNvPr id="76" name="テキスト ボックス 75"/>
          <p:cNvSpPr txBox="1"/>
          <p:nvPr/>
        </p:nvSpPr>
        <p:spPr>
          <a:xfrm>
            <a:off x="5528490" y="3923187"/>
            <a:ext cx="3186772" cy="461665"/>
          </a:xfrm>
          <a:prstGeom prst="rect">
            <a:avLst/>
          </a:prstGeom>
          <a:noFill/>
          <a:ln w="38100" cmpd="sng">
            <a:noFill/>
            <a:miter lim="800000"/>
          </a:ln>
        </p:spPr>
        <p:txBody>
          <a:bodyPr wrap="square" rtlCol="0" anchor="ctr">
            <a:spAutoFit/>
          </a:bodyPr>
          <a:lstStyle/>
          <a:p>
            <a:pPr algn="ctr"/>
            <a:r>
              <a:rPr lang="ja-JP" altLang="en-US" sz="2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公的介護保険</a:t>
            </a:r>
            <a:endParaRPr lang="ja-JP" altLang="en-US" sz="16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endParaRPr>
          </a:p>
        </p:txBody>
      </p:sp>
      <p:sp>
        <p:nvSpPr>
          <p:cNvPr id="78" name="テキスト ボックス 77"/>
          <p:cNvSpPr txBox="1"/>
          <p:nvPr/>
        </p:nvSpPr>
        <p:spPr>
          <a:xfrm>
            <a:off x="5529311" y="4885421"/>
            <a:ext cx="3186772" cy="461665"/>
          </a:xfrm>
          <a:prstGeom prst="rect">
            <a:avLst/>
          </a:prstGeom>
          <a:noFill/>
          <a:ln w="38100" cmpd="sng">
            <a:noFill/>
            <a:miter lim="800000"/>
          </a:ln>
        </p:spPr>
        <p:txBody>
          <a:bodyPr wrap="square" rtlCol="0" anchor="ctr">
            <a:spAutoFit/>
          </a:bodyPr>
          <a:lstStyle/>
          <a:p>
            <a:pPr algn="ctr"/>
            <a:r>
              <a:rPr lang="ja-JP" altLang="en-US" sz="2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労働者災害補償保険</a:t>
            </a:r>
            <a:endParaRPr lang="ja-JP" altLang="en-US" sz="16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endParaRPr>
          </a:p>
        </p:txBody>
      </p:sp>
      <p:sp>
        <p:nvSpPr>
          <p:cNvPr id="95" name="角丸四角形 94"/>
          <p:cNvSpPr/>
          <p:nvPr/>
        </p:nvSpPr>
        <p:spPr>
          <a:xfrm>
            <a:off x="5594046" y="5764345"/>
            <a:ext cx="3207054" cy="624548"/>
          </a:xfrm>
          <a:prstGeom prst="roundRect">
            <a:avLst/>
          </a:prstGeom>
          <a:solidFill>
            <a:srgbClr val="E0F1E6"/>
          </a:solidFill>
          <a:ln w="31750">
            <a:solidFill>
              <a:srgbClr val="50AF8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80" name="テキスト ボックス 79"/>
          <p:cNvSpPr txBox="1"/>
          <p:nvPr/>
        </p:nvSpPr>
        <p:spPr>
          <a:xfrm>
            <a:off x="5539630" y="5847655"/>
            <a:ext cx="3186772" cy="461665"/>
          </a:xfrm>
          <a:prstGeom prst="rect">
            <a:avLst/>
          </a:prstGeom>
          <a:noFill/>
          <a:ln w="38100" cmpd="sng">
            <a:noFill/>
            <a:miter lim="800000"/>
          </a:ln>
        </p:spPr>
        <p:txBody>
          <a:bodyPr wrap="square" rtlCol="0" anchor="ctr">
            <a:spAutoFit/>
          </a:bodyPr>
          <a:lstStyle/>
          <a:p>
            <a:pPr algn="ctr"/>
            <a:r>
              <a:rPr lang="ja-JP" altLang="en-US" sz="2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雇用保険</a:t>
            </a:r>
            <a:endParaRPr lang="ja-JP" altLang="en-US" sz="16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endParaRPr>
          </a:p>
        </p:txBody>
      </p:sp>
      <p:cxnSp>
        <p:nvCxnSpPr>
          <p:cNvPr id="62" name="直線コネクタ 61"/>
          <p:cNvCxnSpPr>
            <a:stCxn id="82" idx="2"/>
            <a:endCxn id="75" idx="5"/>
          </p:cNvCxnSpPr>
          <p:nvPr/>
        </p:nvCxnSpPr>
        <p:spPr>
          <a:xfrm>
            <a:off x="3760405" y="2012635"/>
            <a:ext cx="1623848" cy="125120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4" name="直線コネクタ 63"/>
          <p:cNvCxnSpPr>
            <a:stCxn id="83" idx="1"/>
            <a:endCxn id="81" idx="5"/>
          </p:cNvCxnSpPr>
          <p:nvPr/>
        </p:nvCxnSpPr>
        <p:spPr>
          <a:xfrm>
            <a:off x="3770999" y="2764935"/>
            <a:ext cx="1613254" cy="331608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8" name="直線コネクタ 87"/>
          <p:cNvCxnSpPr>
            <a:stCxn id="84" idx="1"/>
            <a:endCxn id="77" idx="6"/>
          </p:cNvCxnSpPr>
          <p:nvPr/>
        </p:nvCxnSpPr>
        <p:spPr>
          <a:xfrm>
            <a:off x="3770999" y="3572331"/>
            <a:ext cx="1623848" cy="59870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9" name="直線コネクタ 88"/>
          <p:cNvCxnSpPr>
            <a:stCxn id="85" idx="3"/>
            <a:endCxn id="75" idx="6"/>
          </p:cNvCxnSpPr>
          <p:nvPr/>
        </p:nvCxnSpPr>
        <p:spPr>
          <a:xfrm flipV="1">
            <a:off x="3770999" y="3236639"/>
            <a:ext cx="1623848" cy="118364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6" name="直線コネクタ 95"/>
          <p:cNvCxnSpPr>
            <a:stCxn id="86" idx="3"/>
            <a:endCxn id="73" idx="7"/>
          </p:cNvCxnSpPr>
          <p:nvPr/>
        </p:nvCxnSpPr>
        <p:spPr>
          <a:xfrm flipV="1">
            <a:off x="3770999" y="2201331"/>
            <a:ext cx="1613254" cy="31303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7" name="直線コネクタ 96"/>
          <p:cNvCxnSpPr>
            <a:stCxn id="87" idx="2"/>
            <a:endCxn id="79" idx="7"/>
          </p:cNvCxnSpPr>
          <p:nvPr/>
        </p:nvCxnSpPr>
        <p:spPr>
          <a:xfrm flipV="1">
            <a:off x="3773105" y="5115179"/>
            <a:ext cx="1611148" cy="103266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角丸四角形 1"/>
          <p:cNvSpPr/>
          <p:nvPr/>
        </p:nvSpPr>
        <p:spPr>
          <a:xfrm>
            <a:off x="571500" y="1277572"/>
            <a:ext cx="3098800" cy="272894"/>
          </a:xfrm>
          <a:prstGeom prst="roundRect">
            <a:avLst/>
          </a:prstGeom>
          <a:solidFill>
            <a:schemeClr val="tx1">
              <a:lumMod val="50000"/>
              <a:lumOff val="5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8" name="正方形/長方形 7"/>
          <p:cNvSpPr/>
          <p:nvPr/>
        </p:nvSpPr>
        <p:spPr bwMode="white">
          <a:xfrm>
            <a:off x="749300" y="1200140"/>
            <a:ext cx="2679700" cy="420926"/>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a:solidFill>
                  <a:srgbClr val="FFFFFF"/>
                </a:solidFill>
                <a:latin typeface="Meiryo UI" panose="020B0604030504040204" pitchFamily="50" charset="-128"/>
                <a:ea typeface="Meiryo UI" panose="020B0604030504040204" pitchFamily="50" charset="-128"/>
                <a:cs typeface="ヒラギノ角ゴ Pro W6"/>
              </a:rPr>
              <a:t>状　況</a:t>
            </a:r>
            <a:endParaRPr lang="en-US" altLang="ja-JP" sz="1600" b="1" dirty="0">
              <a:solidFill>
                <a:srgbClr val="FFFFFF"/>
              </a:solidFill>
              <a:latin typeface="Meiryo UI" panose="020B0604030504040204" pitchFamily="50" charset="-128"/>
              <a:ea typeface="Meiryo UI" panose="020B0604030504040204" pitchFamily="50" charset="-128"/>
              <a:cs typeface="ヒラギノ角ゴ Pro W6"/>
            </a:endParaRPr>
          </a:p>
        </p:txBody>
      </p:sp>
      <p:pic>
        <p:nvPicPr>
          <p:cNvPr id="5" name="図 4"/>
          <p:cNvPicPr>
            <a:picLocks noChangeAspect="1"/>
          </p:cNvPicPr>
          <p:nvPr/>
        </p:nvPicPr>
        <p:blipFill>
          <a:blip r:embed="rId3"/>
          <a:stretch>
            <a:fillRect/>
          </a:stretch>
        </p:blipFill>
        <p:spPr>
          <a:xfrm>
            <a:off x="825500" y="2006052"/>
            <a:ext cx="1412095" cy="1316616"/>
          </a:xfrm>
          <a:prstGeom prst="rect">
            <a:avLst/>
          </a:prstGeom>
        </p:spPr>
      </p:pic>
      <p:pic>
        <p:nvPicPr>
          <p:cNvPr id="7" name="図 6"/>
          <p:cNvPicPr>
            <a:picLocks noChangeAspect="1"/>
          </p:cNvPicPr>
          <p:nvPr/>
        </p:nvPicPr>
        <p:blipFill>
          <a:blip r:embed="rId4"/>
          <a:stretch>
            <a:fillRect/>
          </a:stretch>
        </p:blipFill>
        <p:spPr>
          <a:xfrm>
            <a:off x="103523" y="3072316"/>
            <a:ext cx="1274587" cy="1183219"/>
          </a:xfrm>
          <a:prstGeom prst="rect">
            <a:avLst/>
          </a:prstGeom>
        </p:spPr>
      </p:pic>
      <p:pic>
        <p:nvPicPr>
          <p:cNvPr id="56" name="図 55"/>
          <p:cNvPicPr>
            <a:picLocks noChangeAspect="1"/>
          </p:cNvPicPr>
          <p:nvPr/>
        </p:nvPicPr>
        <p:blipFill>
          <a:blip r:embed="rId5"/>
          <a:stretch>
            <a:fillRect/>
          </a:stretch>
        </p:blipFill>
        <p:spPr>
          <a:xfrm>
            <a:off x="165377" y="4430446"/>
            <a:ext cx="1432244" cy="1422383"/>
          </a:xfrm>
          <a:prstGeom prst="rect">
            <a:avLst/>
          </a:prstGeom>
        </p:spPr>
      </p:pic>
      <p:pic>
        <p:nvPicPr>
          <p:cNvPr id="57" name="図 56"/>
          <p:cNvPicPr>
            <a:picLocks noChangeAspect="1"/>
          </p:cNvPicPr>
          <p:nvPr/>
        </p:nvPicPr>
        <p:blipFill>
          <a:blip r:embed="rId6"/>
          <a:stretch>
            <a:fillRect/>
          </a:stretch>
        </p:blipFill>
        <p:spPr>
          <a:xfrm>
            <a:off x="1162278" y="5366439"/>
            <a:ext cx="1033269" cy="1492500"/>
          </a:xfrm>
          <a:prstGeom prst="rect">
            <a:avLst/>
          </a:prstGeom>
        </p:spPr>
      </p:pic>
      <p:pic>
        <p:nvPicPr>
          <p:cNvPr id="3" name="図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78044" y="4080972"/>
            <a:ext cx="1158216" cy="745215"/>
          </a:xfrm>
          <a:prstGeom prst="rect">
            <a:avLst/>
          </a:prstGeom>
        </p:spPr>
      </p:pic>
      <p:sp>
        <p:nvSpPr>
          <p:cNvPr id="6" name="スライド番号プレースホルダー 5">
            <a:extLst>
              <a:ext uri="{FF2B5EF4-FFF2-40B4-BE49-F238E27FC236}">
                <a16:creationId xmlns:a16="http://schemas.microsoft.com/office/drawing/2014/main" id="{F819E0DC-F908-4D8C-9B35-961498838046}"/>
              </a:ext>
            </a:extLst>
          </p:cNvPr>
          <p:cNvSpPr>
            <a:spLocks noGrp="1"/>
          </p:cNvSpPr>
          <p:nvPr>
            <p:ph type="sldNum" sz="quarter" idx="4"/>
          </p:nvPr>
        </p:nvSpPr>
        <p:spPr/>
        <p:txBody>
          <a:bodyPr/>
          <a:lstStyle/>
          <a:p>
            <a:fld id="{CFE1D277-9C57-4E30-9C75-4A0776A97483}" type="slidenum">
              <a:rPr lang="ja-JP" altLang="en-US" smtClean="0"/>
              <a:pPr/>
              <a:t>18</a:t>
            </a:fld>
            <a:endParaRPr lang="ja-JP" altLang="en-US" dirty="0"/>
          </a:p>
        </p:txBody>
      </p:sp>
    </p:spTree>
    <p:extLst>
      <p:ext uri="{BB962C8B-B14F-4D97-AF65-F5344CB8AC3E}">
        <p14:creationId xmlns:p14="http://schemas.microsoft.com/office/powerpoint/2010/main" val="1235435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4"/>
                                        </p:tgtEl>
                                        <p:attrNameLst>
                                          <p:attrName>style.visibility</p:attrName>
                                        </p:attrNameLst>
                                      </p:cBhvr>
                                      <p:to>
                                        <p:strVal val="visible"/>
                                      </p:to>
                                    </p:set>
                                    <p:animEffect transition="in" filter="wipe(left)">
                                      <p:cBhvr>
                                        <p:cTn id="12" dur="500"/>
                                        <p:tgtEl>
                                          <p:spTgt spid="6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8"/>
                                        </p:tgtEl>
                                        <p:attrNameLst>
                                          <p:attrName>style.visibility</p:attrName>
                                        </p:attrNameLst>
                                      </p:cBhvr>
                                      <p:to>
                                        <p:strVal val="visible"/>
                                      </p:to>
                                    </p:set>
                                    <p:animEffect transition="in" filter="wipe(left)">
                                      <p:cBhvr>
                                        <p:cTn id="17" dur="500"/>
                                        <p:tgtEl>
                                          <p:spTgt spid="8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89"/>
                                        </p:tgtEl>
                                        <p:attrNameLst>
                                          <p:attrName>style.visibility</p:attrName>
                                        </p:attrNameLst>
                                      </p:cBhvr>
                                      <p:to>
                                        <p:strVal val="visible"/>
                                      </p:to>
                                    </p:set>
                                    <p:animEffect transition="in" filter="wipe(left)">
                                      <p:cBhvr>
                                        <p:cTn id="22" dur="500"/>
                                        <p:tgtEl>
                                          <p:spTgt spid="8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96"/>
                                        </p:tgtEl>
                                        <p:attrNameLst>
                                          <p:attrName>style.visibility</p:attrName>
                                        </p:attrNameLst>
                                      </p:cBhvr>
                                      <p:to>
                                        <p:strVal val="visible"/>
                                      </p:to>
                                    </p:set>
                                    <p:animEffect transition="in" filter="wipe(left)">
                                      <p:cBhvr>
                                        <p:cTn id="27" dur="500"/>
                                        <p:tgtEl>
                                          <p:spTgt spid="9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97"/>
                                        </p:tgtEl>
                                        <p:attrNameLst>
                                          <p:attrName>style.visibility</p:attrName>
                                        </p:attrNameLst>
                                      </p:cBhvr>
                                      <p:to>
                                        <p:strVal val="visible"/>
                                      </p:to>
                                    </p:set>
                                    <p:animEffect transition="in" filter="wipe(left)">
                                      <p:cBhvr>
                                        <p:cTn id="32" dur="5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フレーム 4"/>
          <p:cNvSpPr/>
          <p:nvPr/>
        </p:nvSpPr>
        <p:spPr>
          <a:xfrm>
            <a:off x="0" y="1"/>
            <a:ext cx="9144000" cy="6874074"/>
          </a:xfrm>
          <a:prstGeom prst="frame">
            <a:avLst>
              <a:gd name="adj1" fmla="val 13704"/>
            </a:avLst>
          </a:prstGeom>
          <a:solidFill>
            <a:srgbClr val="3399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sp>
        <p:nvSpPr>
          <p:cNvPr id="8" name="角丸四角形 7"/>
          <p:cNvSpPr/>
          <p:nvPr/>
        </p:nvSpPr>
        <p:spPr>
          <a:xfrm>
            <a:off x="474133" y="457199"/>
            <a:ext cx="8212667" cy="6011333"/>
          </a:xfrm>
          <a:prstGeom prst="roundRect">
            <a:avLst>
              <a:gd name="adj" fmla="val 2265"/>
            </a:avLst>
          </a:prstGeom>
          <a:solidFill>
            <a:schemeClr val="bg1"/>
          </a:solidFill>
          <a:ln w="31750">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latin typeface="ヒラギノ丸ゴ Pro W4"/>
              <a:ea typeface="ヒラギノ丸ゴ Pro W4"/>
              <a:cs typeface="ヒラギノ丸ゴ Pro W4"/>
            </a:endParaRPr>
          </a:p>
        </p:txBody>
      </p:sp>
      <p:sp>
        <p:nvSpPr>
          <p:cNvPr id="6" name="テキスト ボックス 5"/>
          <p:cNvSpPr txBox="1"/>
          <p:nvPr/>
        </p:nvSpPr>
        <p:spPr>
          <a:xfrm>
            <a:off x="304800" y="2922912"/>
            <a:ext cx="8547100" cy="1015663"/>
          </a:xfrm>
          <a:prstGeom prst="rect">
            <a:avLst/>
          </a:prstGeom>
          <a:noFill/>
        </p:spPr>
        <p:txBody>
          <a:bodyPr wrap="square" rtlCol="0">
            <a:spAutoFit/>
          </a:bodyPr>
          <a:lstStyle/>
          <a:p>
            <a:pPr algn="ctr"/>
            <a:r>
              <a:rPr lang="ja-JP" altLang="en-US" sz="6000" b="1" dirty="0">
                <a:solidFill>
                  <a:schemeClr val="tx2">
                    <a:lumMod val="75000"/>
                  </a:schemeClr>
                </a:solidFill>
                <a:latin typeface="Meiryo UI" panose="020B0604030504040204" pitchFamily="50" charset="-128"/>
                <a:ea typeface="Meiryo UI" panose="020B0604030504040204" pitchFamily="50" charset="-128"/>
                <a:cs typeface="ヒラギノ角ゴ Std W8"/>
              </a:rPr>
              <a:t>３</a:t>
            </a:r>
            <a:r>
              <a:rPr lang="en-US" altLang="ja-JP" sz="6000" b="1" dirty="0">
                <a:solidFill>
                  <a:schemeClr val="tx2">
                    <a:lumMod val="75000"/>
                  </a:schemeClr>
                </a:solidFill>
                <a:latin typeface="Meiryo UI" panose="020B0604030504040204" pitchFamily="50" charset="-128"/>
                <a:ea typeface="Meiryo UI" panose="020B0604030504040204" pitchFamily="50" charset="-128"/>
                <a:cs typeface="ヒラギノ角ゴ Std W8"/>
              </a:rPr>
              <a:t>. </a:t>
            </a:r>
            <a:r>
              <a:rPr lang="ja-JP" altLang="en-US" sz="6000" b="1" dirty="0">
                <a:solidFill>
                  <a:schemeClr val="tx2">
                    <a:lumMod val="75000"/>
                  </a:schemeClr>
                </a:solidFill>
                <a:latin typeface="Meiryo UI" panose="020B0604030504040204" pitchFamily="50" charset="-128"/>
                <a:ea typeface="Meiryo UI" panose="020B0604030504040204" pitchFamily="50" charset="-128"/>
                <a:cs typeface="ヒラギノ角ゴ Std W8"/>
              </a:rPr>
              <a:t>自助って何？</a:t>
            </a:r>
            <a:endParaRPr lang="en-US" altLang="ja-JP" sz="6000" b="1" dirty="0">
              <a:solidFill>
                <a:schemeClr val="tx2">
                  <a:lumMod val="75000"/>
                </a:schemeClr>
              </a:solidFill>
              <a:latin typeface="Meiryo UI" panose="020B0604030504040204" pitchFamily="50" charset="-128"/>
              <a:ea typeface="Meiryo UI" panose="020B0604030504040204" pitchFamily="50" charset="-128"/>
              <a:cs typeface="ヒラギノ角ゴ Std W8"/>
            </a:endParaRPr>
          </a:p>
        </p:txBody>
      </p:sp>
      <p:sp>
        <p:nvSpPr>
          <p:cNvPr id="2" name="スライド番号プレースホルダー 1">
            <a:extLst>
              <a:ext uri="{FF2B5EF4-FFF2-40B4-BE49-F238E27FC236}">
                <a16:creationId xmlns:a16="http://schemas.microsoft.com/office/drawing/2014/main" id="{638FD44F-46B2-4FBE-B490-39FA03377F4F}"/>
              </a:ext>
            </a:extLst>
          </p:cNvPr>
          <p:cNvSpPr>
            <a:spLocks noGrp="1"/>
          </p:cNvSpPr>
          <p:nvPr>
            <p:ph type="sldNum" sz="quarter" idx="4"/>
          </p:nvPr>
        </p:nvSpPr>
        <p:spPr/>
        <p:txBody>
          <a:bodyPr/>
          <a:lstStyle/>
          <a:p>
            <a:fld id="{CFE1D277-9C57-4E30-9C75-4A0776A97483}" type="slidenum">
              <a:rPr lang="ja-JP" altLang="en-US" smtClean="0"/>
              <a:pPr/>
              <a:t>19</a:t>
            </a:fld>
            <a:endParaRPr lang="ja-JP" altLang="en-US" dirty="0"/>
          </a:p>
        </p:txBody>
      </p:sp>
    </p:spTree>
    <p:extLst>
      <p:ext uri="{BB962C8B-B14F-4D97-AF65-F5344CB8AC3E}">
        <p14:creationId xmlns:p14="http://schemas.microsoft.com/office/powerpoint/2010/main" val="27703300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フレーム 4"/>
          <p:cNvSpPr/>
          <p:nvPr/>
        </p:nvSpPr>
        <p:spPr>
          <a:xfrm>
            <a:off x="6350" y="0"/>
            <a:ext cx="9144000" cy="6874074"/>
          </a:xfrm>
          <a:prstGeom prst="frame">
            <a:avLst>
              <a:gd name="adj1" fmla="val 13704"/>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sp>
        <p:nvSpPr>
          <p:cNvPr id="8" name="角丸四角形 7"/>
          <p:cNvSpPr/>
          <p:nvPr/>
        </p:nvSpPr>
        <p:spPr>
          <a:xfrm>
            <a:off x="474133" y="419448"/>
            <a:ext cx="8212667" cy="6011333"/>
          </a:xfrm>
          <a:prstGeom prst="roundRect">
            <a:avLst>
              <a:gd name="adj" fmla="val 2265"/>
            </a:avLst>
          </a:prstGeom>
          <a:solidFill>
            <a:schemeClr val="bg1"/>
          </a:solidFill>
          <a:ln w="31750">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latin typeface="ヒラギノ丸ゴ Pro W4"/>
              <a:ea typeface="ヒラギノ丸ゴ Pro W4"/>
              <a:cs typeface="ヒラギノ丸ゴ Pro W4"/>
            </a:endParaRPr>
          </a:p>
        </p:txBody>
      </p:sp>
      <p:sp>
        <p:nvSpPr>
          <p:cNvPr id="6" name="テキスト ボックス 5"/>
          <p:cNvSpPr txBox="1"/>
          <p:nvPr/>
        </p:nvSpPr>
        <p:spPr>
          <a:xfrm>
            <a:off x="304800" y="2589537"/>
            <a:ext cx="8547100" cy="1754326"/>
          </a:xfrm>
          <a:prstGeom prst="rect">
            <a:avLst/>
          </a:prstGeom>
          <a:noFill/>
        </p:spPr>
        <p:txBody>
          <a:bodyPr wrap="square" rtlCol="0">
            <a:spAutoFit/>
          </a:bodyPr>
          <a:lstStyle/>
          <a:p>
            <a:r>
              <a:rPr lang="ja-JP" altLang="en-US" sz="5400" b="1" dirty="0">
                <a:solidFill>
                  <a:schemeClr val="tx2">
                    <a:lumMod val="75000"/>
                  </a:schemeClr>
                </a:solidFill>
                <a:latin typeface="Meiryo UI" panose="020B0604030504040204" pitchFamily="50" charset="-128"/>
                <a:ea typeface="Meiryo UI" panose="020B0604030504040204" pitchFamily="50" charset="-128"/>
                <a:cs typeface="ヒラギノ角ゴ Std W8"/>
              </a:rPr>
              <a:t>　１</a:t>
            </a:r>
            <a:r>
              <a:rPr lang="en-US" altLang="ja-JP" sz="5400" b="1" dirty="0">
                <a:solidFill>
                  <a:schemeClr val="tx2">
                    <a:lumMod val="75000"/>
                  </a:schemeClr>
                </a:solidFill>
                <a:latin typeface="Meiryo UI" panose="020B0604030504040204" pitchFamily="50" charset="-128"/>
                <a:ea typeface="Meiryo UI" panose="020B0604030504040204" pitchFamily="50" charset="-128"/>
                <a:cs typeface="ヒラギノ角ゴ Std W8"/>
              </a:rPr>
              <a:t>.</a:t>
            </a:r>
            <a:r>
              <a:rPr lang="ja-JP" altLang="en-US" sz="5400" b="1" dirty="0">
                <a:solidFill>
                  <a:schemeClr val="tx2">
                    <a:lumMod val="75000"/>
                  </a:schemeClr>
                </a:solidFill>
                <a:latin typeface="Meiryo UI" panose="020B0604030504040204" pitchFamily="50" charset="-128"/>
                <a:ea typeface="Meiryo UI" panose="020B0604030504040204" pitchFamily="50" charset="-128"/>
                <a:cs typeface="ヒラギノ角ゴ Std W8"/>
              </a:rPr>
              <a:t>　少子高齢化</a:t>
            </a:r>
            <a:endParaRPr lang="en-US" altLang="ja-JP" sz="5400" b="1" dirty="0">
              <a:solidFill>
                <a:schemeClr val="tx2">
                  <a:lumMod val="75000"/>
                </a:schemeClr>
              </a:solidFill>
              <a:latin typeface="Meiryo UI" panose="020B0604030504040204" pitchFamily="50" charset="-128"/>
              <a:ea typeface="Meiryo UI" panose="020B0604030504040204" pitchFamily="50" charset="-128"/>
              <a:cs typeface="ヒラギノ角ゴ Std W8"/>
            </a:endParaRPr>
          </a:p>
          <a:p>
            <a:r>
              <a:rPr lang="ja-JP" altLang="en-US" sz="5400" b="1" dirty="0">
                <a:solidFill>
                  <a:schemeClr val="tx2">
                    <a:lumMod val="75000"/>
                  </a:schemeClr>
                </a:solidFill>
                <a:latin typeface="Meiryo UI" panose="020B0604030504040204" pitchFamily="50" charset="-128"/>
                <a:ea typeface="Meiryo UI" panose="020B0604030504040204" pitchFamily="50" charset="-128"/>
                <a:cs typeface="ヒラギノ角ゴ Std W8"/>
              </a:rPr>
              <a:t>　　　　　　　について考えよう</a:t>
            </a:r>
            <a:endParaRPr lang="en-US" altLang="ja-JP" sz="5400" b="1" dirty="0">
              <a:solidFill>
                <a:schemeClr val="tx2">
                  <a:lumMod val="75000"/>
                </a:schemeClr>
              </a:solidFill>
              <a:latin typeface="Meiryo UI" panose="020B0604030504040204" pitchFamily="50" charset="-128"/>
              <a:ea typeface="Meiryo UI" panose="020B0604030504040204" pitchFamily="50" charset="-128"/>
              <a:cs typeface="ヒラギノ角ゴ Std W8"/>
            </a:endParaRPr>
          </a:p>
        </p:txBody>
      </p:sp>
      <p:sp>
        <p:nvSpPr>
          <p:cNvPr id="2" name="スライド番号プレースホルダー 1">
            <a:extLst>
              <a:ext uri="{FF2B5EF4-FFF2-40B4-BE49-F238E27FC236}">
                <a16:creationId xmlns:a16="http://schemas.microsoft.com/office/drawing/2014/main" id="{F9ACF86D-477A-4AF6-BA92-442FBBD2C43A}"/>
              </a:ext>
            </a:extLst>
          </p:cNvPr>
          <p:cNvSpPr>
            <a:spLocks noGrp="1"/>
          </p:cNvSpPr>
          <p:nvPr>
            <p:ph type="sldNum" sz="quarter" idx="4"/>
          </p:nvPr>
        </p:nvSpPr>
        <p:spPr/>
        <p:txBody>
          <a:bodyPr/>
          <a:lstStyle/>
          <a:p>
            <a:fld id="{CFE1D277-9C57-4E30-9C75-4A0776A97483}" type="slidenum">
              <a:rPr lang="ja-JP" altLang="en-US" smtClean="0"/>
              <a:pPr/>
              <a:t>2</a:t>
            </a:fld>
            <a:endParaRPr lang="ja-JP" altLang="en-US" dirty="0"/>
          </a:p>
        </p:txBody>
      </p:sp>
    </p:spTree>
    <p:extLst>
      <p:ext uri="{BB962C8B-B14F-4D97-AF65-F5344CB8AC3E}">
        <p14:creationId xmlns:p14="http://schemas.microsoft.com/office/powerpoint/2010/main" val="31958226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正方形/長方形 37">
            <a:extLst>
              <a:ext uri="{FF2B5EF4-FFF2-40B4-BE49-F238E27FC236}">
                <a16:creationId xmlns:a16="http://schemas.microsoft.com/office/drawing/2014/main" id="{3B9F48E2-EEEC-44BA-8757-4AC8DA51D607}"/>
              </a:ext>
            </a:extLst>
          </p:cNvPr>
          <p:cNvSpPr/>
          <p:nvPr/>
        </p:nvSpPr>
        <p:spPr>
          <a:xfrm>
            <a:off x="0" y="0"/>
            <a:ext cx="9144000" cy="716948"/>
          </a:xfrm>
          <a:prstGeom prst="rect">
            <a:avLst/>
          </a:prstGeom>
          <a:solidFill>
            <a:srgbClr val="33996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cxnSp>
        <p:nvCxnSpPr>
          <p:cNvPr id="24" name="直線コネクタ 23"/>
          <p:cNvCxnSpPr/>
          <p:nvPr/>
        </p:nvCxnSpPr>
        <p:spPr>
          <a:xfrm>
            <a:off x="6206625" y="3295191"/>
            <a:ext cx="723900" cy="813000"/>
          </a:xfrm>
          <a:prstGeom prst="line">
            <a:avLst/>
          </a:prstGeom>
          <a:ln w="57150">
            <a:solidFill>
              <a:srgbClr val="339966"/>
            </a:solidFill>
          </a:ln>
          <a:effectLst/>
        </p:spPr>
        <p:style>
          <a:lnRef idx="2">
            <a:schemeClr val="accent1"/>
          </a:lnRef>
          <a:fillRef idx="0">
            <a:schemeClr val="accent1"/>
          </a:fillRef>
          <a:effectRef idx="1">
            <a:schemeClr val="accent1"/>
          </a:effectRef>
          <a:fontRef idx="minor">
            <a:schemeClr val="tx1"/>
          </a:fontRef>
        </p:style>
      </p:cxnSp>
      <p:cxnSp>
        <p:nvCxnSpPr>
          <p:cNvPr id="21" name="直線コネクタ 20"/>
          <p:cNvCxnSpPr/>
          <p:nvPr/>
        </p:nvCxnSpPr>
        <p:spPr>
          <a:xfrm flipV="1">
            <a:off x="2190750" y="3364108"/>
            <a:ext cx="723900" cy="813000"/>
          </a:xfrm>
          <a:prstGeom prst="line">
            <a:avLst/>
          </a:prstGeom>
          <a:ln w="57150">
            <a:solidFill>
              <a:srgbClr val="339966"/>
            </a:solidFill>
          </a:ln>
          <a:effectLst/>
        </p:spPr>
        <p:style>
          <a:lnRef idx="2">
            <a:schemeClr val="accent1"/>
          </a:lnRef>
          <a:fillRef idx="0">
            <a:schemeClr val="accent1"/>
          </a:fillRef>
          <a:effectRef idx="1">
            <a:schemeClr val="accent1"/>
          </a:effectRef>
          <a:fontRef idx="minor">
            <a:schemeClr val="tx1"/>
          </a:fontRef>
        </p:style>
      </p:cxnSp>
      <p:grpSp>
        <p:nvGrpSpPr>
          <p:cNvPr id="27" name="グループ化 26">
            <a:extLst>
              <a:ext uri="{FF2B5EF4-FFF2-40B4-BE49-F238E27FC236}">
                <a16:creationId xmlns:a16="http://schemas.microsoft.com/office/drawing/2014/main" id="{D4A1EB55-0B03-447D-8D05-0BDB89C55438}"/>
              </a:ext>
            </a:extLst>
          </p:cNvPr>
          <p:cNvGrpSpPr/>
          <p:nvPr/>
        </p:nvGrpSpPr>
        <p:grpSpPr>
          <a:xfrm>
            <a:off x="2544638" y="1186356"/>
            <a:ext cx="4032000" cy="2520000"/>
            <a:chOff x="2544638" y="1186356"/>
            <a:chExt cx="4032000" cy="2520000"/>
          </a:xfrm>
        </p:grpSpPr>
        <p:sp>
          <p:nvSpPr>
            <p:cNvPr id="6" name="角丸四角形 5"/>
            <p:cNvSpPr/>
            <p:nvPr/>
          </p:nvSpPr>
          <p:spPr>
            <a:xfrm>
              <a:off x="2544638" y="1186356"/>
              <a:ext cx="4032000" cy="2520000"/>
            </a:xfrm>
            <a:prstGeom prst="roundRect">
              <a:avLst/>
            </a:prstGeom>
            <a:solidFill>
              <a:schemeClr val="accent1">
                <a:lumMod val="20000"/>
                <a:lumOff val="80000"/>
              </a:schemeClr>
            </a:solidFill>
            <a:ln w="57150"/>
          </p:spPr>
          <p:style>
            <a:lnRef idx="2">
              <a:schemeClr val="accent1"/>
            </a:lnRef>
            <a:fillRef idx="1">
              <a:schemeClr val="lt1"/>
            </a:fillRef>
            <a:effectRef idx="0">
              <a:schemeClr val="accent1"/>
            </a:effectRef>
            <a:fontRef idx="minor">
              <a:schemeClr val="dk1"/>
            </a:fontRef>
          </p:style>
          <p:txBody>
            <a:bodyPr rtlCol="0" anchor="ctr"/>
            <a:lstStyle/>
            <a:p>
              <a:pPr algn="ctr">
                <a:lnSpc>
                  <a:spcPts val="5000"/>
                </a:lnSpc>
              </a:pPr>
              <a:endParaRPr lang="ja-JP" altLang="en-US" sz="36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角丸四角形 13"/>
            <p:cNvSpPr/>
            <p:nvPr/>
          </p:nvSpPr>
          <p:spPr>
            <a:xfrm>
              <a:off x="3747456" y="1409628"/>
              <a:ext cx="1626365" cy="685232"/>
            </a:xfrm>
            <a:prstGeom prst="roundRect">
              <a:avLst/>
            </a:prstGeom>
            <a:solidFill>
              <a:schemeClr val="accent1"/>
            </a:solidFill>
            <a:ln>
              <a:solidFill>
                <a:schemeClr val="bg1"/>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ja-JP" altLang="en-US" sz="4000" b="1" dirty="0">
                  <a:ln w="12700">
                    <a:noFill/>
                  </a:ln>
                  <a:solidFill>
                    <a:schemeClr val="bg1"/>
                  </a:solidFill>
                  <a:latin typeface="Meiryo UI" panose="020B0604030504040204" pitchFamily="50" charset="-128"/>
                  <a:ea typeface="Meiryo UI" panose="020B0604030504040204" pitchFamily="50" charset="-128"/>
                  <a:cs typeface="Meiryo UI" panose="020B0604030504040204" pitchFamily="50" charset="-128"/>
                </a:rPr>
                <a:t>自</a:t>
              </a:r>
              <a:r>
                <a:rPr kumimoji="1" lang="ja-JP" altLang="en-US" sz="4000" b="1" dirty="0">
                  <a:ln w="12700">
                    <a:noFill/>
                  </a:ln>
                  <a:solidFill>
                    <a:schemeClr val="bg1"/>
                  </a:solidFill>
                  <a:latin typeface="Meiryo UI" panose="020B0604030504040204" pitchFamily="50" charset="-128"/>
                  <a:ea typeface="Meiryo UI" panose="020B0604030504040204" pitchFamily="50" charset="-128"/>
                  <a:cs typeface="Meiryo UI" panose="020B0604030504040204" pitchFamily="50" charset="-128"/>
                </a:rPr>
                <a:t>助</a:t>
              </a:r>
            </a:p>
          </p:txBody>
        </p:sp>
        <p:sp>
          <p:nvSpPr>
            <p:cNvPr id="29" name="正方形/長方形 28"/>
            <p:cNvSpPr/>
            <p:nvPr/>
          </p:nvSpPr>
          <p:spPr>
            <a:xfrm>
              <a:off x="3189108" y="2152596"/>
              <a:ext cx="2743060" cy="664862"/>
            </a:xfrm>
            <a:prstGeom prst="rect">
              <a:avLst/>
            </a:prstGeom>
          </p:spPr>
          <p:txBody>
            <a:bodyPr wrap="none">
              <a:spAutoFit/>
            </a:bodyPr>
            <a:lstStyle/>
            <a:p>
              <a:pPr algn="ctr">
                <a:lnSpc>
                  <a:spcPts val="5000"/>
                </a:lnSpc>
              </a:pPr>
              <a:r>
                <a:rPr lang="ja-JP" altLang="en-US" sz="3600" b="1" u="sng" dirty="0">
                  <a:latin typeface="Meiryo UI" panose="020B0604030504040204" pitchFamily="50" charset="-128"/>
                  <a:ea typeface="Meiryo UI" panose="020B0604030504040204" pitchFamily="50" charset="-128"/>
                  <a:cs typeface="Meiryo UI" panose="020B0604030504040204" pitchFamily="50" charset="-128"/>
                </a:rPr>
                <a:t>自分で備える</a:t>
              </a:r>
            </a:p>
          </p:txBody>
        </p:sp>
      </p:grpSp>
      <p:sp>
        <p:nvSpPr>
          <p:cNvPr id="10" name="正方形/長方形 9"/>
          <p:cNvSpPr/>
          <p:nvPr/>
        </p:nvSpPr>
        <p:spPr>
          <a:xfrm>
            <a:off x="445032" y="30760"/>
            <a:ext cx="675586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リスクに備える</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cxnSp>
        <p:nvCxnSpPr>
          <p:cNvPr id="11" name="直線コネクタ 10"/>
          <p:cNvCxnSpPr>
            <a:cxnSpLocks/>
          </p:cNvCxnSpPr>
          <p:nvPr/>
        </p:nvCxnSpPr>
        <p:spPr>
          <a:xfrm>
            <a:off x="4092111" y="5317650"/>
            <a:ext cx="1019175" cy="0"/>
          </a:xfrm>
          <a:prstGeom prst="line">
            <a:avLst/>
          </a:prstGeom>
          <a:ln w="57150">
            <a:solidFill>
              <a:srgbClr val="339966"/>
            </a:solidFill>
          </a:ln>
          <a:effectLst/>
        </p:spPr>
        <p:style>
          <a:lnRef idx="2">
            <a:schemeClr val="accent1"/>
          </a:lnRef>
          <a:fillRef idx="0">
            <a:schemeClr val="accent1"/>
          </a:fillRef>
          <a:effectRef idx="1">
            <a:schemeClr val="accent1"/>
          </a:effectRef>
          <a:fontRef idx="minor">
            <a:schemeClr val="tx1"/>
          </a:fontRef>
        </p:style>
      </p:cxnSp>
      <p:grpSp>
        <p:nvGrpSpPr>
          <p:cNvPr id="33" name="グループ化 32">
            <a:extLst>
              <a:ext uri="{FF2B5EF4-FFF2-40B4-BE49-F238E27FC236}">
                <a16:creationId xmlns:a16="http://schemas.microsoft.com/office/drawing/2014/main" id="{FDDAEB82-E0C7-4B31-B299-1C1017B29A22}"/>
              </a:ext>
            </a:extLst>
          </p:cNvPr>
          <p:cNvGrpSpPr/>
          <p:nvPr/>
        </p:nvGrpSpPr>
        <p:grpSpPr>
          <a:xfrm>
            <a:off x="330393" y="3956273"/>
            <a:ext cx="3962400" cy="2520000"/>
            <a:chOff x="330393" y="3956273"/>
            <a:chExt cx="3962400" cy="2520000"/>
          </a:xfrm>
        </p:grpSpPr>
        <p:sp>
          <p:nvSpPr>
            <p:cNvPr id="5" name="角丸四角形 4"/>
            <p:cNvSpPr/>
            <p:nvPr/>
          </p:nvSpPr>
          <p:spPr>
            <a:xfrm>
              <a:off x="330393" y="3956273"/>
              <a:ext cx="3962400" cy="2520000"/>
            </a:xfrm>
            <a:prstGeom prst="roundRect">
              <a:avLst/>
            </a:prstGeom>
            <a:solidFill>
              <a:schemeClr val="accent2">
                <a:lumMod val="20000"/>
                <a:lumOff val="80000"/>
              </a:schemeClr>
            </a:solidFill>
            <a:ln w="571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ltLang="ja-JP" sz="3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3600" b="1" dirty="0">
                  <a:latin typeface="Meiryo UI" panose="020B0604030504040204" pitchFamily="50" charset="-128"/>
                  <a:ea typeface="Meiryo UI" panose="020B0604030504040204" pitchFamily="50" charset="-128"/>
                  <a:cs typeface="Meiryo UI" panose="020B0604030504040204" pitchFamily="50" charset="-128"/>
                </a:rPr>
                <a:t>　　</a:t>
              </a:r>
              <a:endParaRPr lang="ja-JP" altLang="en-US" sz="3600" b="1" u="sng"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角丸四角形 11"/>
            <p:cNvSpPr/>
            <p:nvPr/>
          </p:nvSpPr>
          <p:spPr>
            <a:xfrm>
              <a:off x="1498410" y="4183472"/>
              <a:ext cx="1626365" cy="685232"/>
            </a:xfrm>
            <a:prstGeom prst="roundRect">
              <a:avLst/>
            </a:prstGeom>
            <a:solidFill>
              <a:schemeClr val="accent2"/>
            </a:solidFill>
            <a:ln>
              <a:solidFill>
                <a:schemeClr val="bg1"/>
              </a:solidFill>
            </a:ln>
          </p:spPr>
          <p:style>
            <a:lnRef idx="3">
              <a:schemeClr val="lt1"/>
            </a:lnRef>
            <a:fillRef idx="1">
              <a:schemeClr val="accent2"/>
            </a:fillRef>
            <a:effectRef idx="1">
              <a:schemeClr val="accent2"/>
            </a:effectRef>
            <a:fontRef idx="minor">
              <a:schemeClr val="lt1"/>
            </a:fontRef>
          </p:style>
          <p:txBody>
            <a:bodyPr rtlCol="0" anchor="ctr"/>
            <a:lstStyle/>
            <a:p>
              <a:pPr algn="ctr"/>
              <a:r>
                <a:rPr lang="ja-JP" altLang="en-US" sz="4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共助</a:t>
              </a:r>
              <a:endParaRPr kumimoji="1" lang="ja-JP" altLang="en-US" sz="4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正方形/長方形 27"/>
            <p:cNvSpPr/>
            <p:nvPr/>
          </p:nvSpPr>
          <p:spPr>
            <a:xfrm>
              <a:off x="1186925" y="4914154"/>
              <a:ext cx="2249334" cy="646331"/>
            </a:xfrm>
            <a:prstGeom prst="rect">
              <a:avLst/>
            </a:prstGeom>
          </p:spPr>
          <p:txBody>
            <a:bodyPr wrap="none">
              <a:spAutoFit/>
            </a:bodyPr>
            <a:lstStyle/>
            <a:p>
              <a:r>
                <a:rPr lang="ja-JP" altLang="en-US" sz="3600" b="1" u="sng" dirty="0">
                  <a:latin typeface="Meiryo UI" panose="020B0604030504040204" pitchFamily="50" charset="-128"/>
                  <a:ea typeface="Meiryo UI" panose="020B0604030504040204" pitchFamily="50" charset="-128"/>
                  <a:cs typeface="Meiryo UI" panose="020B0604030504040204" pitchFamily="50" charset="-128"/>
                </a:rPr>
                <a:t>共に備える</a:t>
              </a:r>
              <a:endParaRPr lang="ja-JP" altLang="en-US" sz="3600" dirty="0"/>
            </a:p>
          </p:txBody>
        </p:sp>
        <p:sp>
          <p:nvSpPr>
            <p:cNvPr id="31" name="正方形/長方形 30"/>
            <p:cNvSpPr/>
            <p:nvPr/>
          </p:nvSpPr>
          <p:spPr>
            <a:xfrm>
              <a:off x="706826" y="5451577"/>
              <a:ext cx="3209532" cy="954107"/>
            </a:xfrm>
            <a:prstGeom prst="rect">
              <a:avLst/>
            </a:prstGeom>
          </p:spPr>
          <p:txBody>
            <a:bodyPr wrap="none">
              <a:spAutoFit/>
            </a:bodyPr>
            <a:lstStyle/>
            <a:p>
              <a:pPr algn="ctr"/>
              <a:r>
                <a:rPr lang="ja-JP" altLang="en-US" sz="2800" b="1" dirty="0">
                  <a:solidFill>
                    <a:srgbClr val="C00000"/>
                  </a:solidFill>
                  <a:latin typeface="Meiryo UI" panose="020B0604030504040204" pitchFamily="50" charset="-128"/>
                  <a:ea typeface="Meiryo UI" panose="020B0604030504040204" pitchFamily="50" charset="-128"/>
                  <a:cs typeface="ヒラギノ角ゴ Pro W6"/>
                </a:rPr>
                <a:t>健康保険や年金など</a:t>
              </a:r>
            </a:p>
            <a:p>
              <a:pPr algn="ctr"/>
              <a:r>
                <a:rPr lang="ja-JP" altLang="en-US" sz="2800" b="1" dirty="0">
                  <a:solidFill>
                    <a:srgbClr val="C00000"/>
                  </a:solidFill>
                  <a:latin typeface="Meiryo UI" panose="020B0604030504040204" pitchFamily="50" charset="-128"/>
                  <a:ea typeface="Meiryo UI" panose="020B0604030504040204" pitchFamily="50" charset="-128"/>
                  <a:cs typeface="ヒラギノ角ゴ Pro W6"/>
                </a:rPr>
                <a:t>の「社会保険」</a:t>
              </a:r>
            </a:p>
          </p:txBody>
        </p:sp>
      </p:grpSp>
      <p:grpSp>
        <p:nvGrpSpPr>
          <p:cNvPr id="34" name="グループ化 33">
            <a:extLst>
              <a:ext uri="{FF2B5EF4-FFF2-40B4-BE49-F238E27FC236}">
                <a16:creationId xmlns:a16="http://schemas.microsoft.com/office/drawing/2014/main" id="{2B2F75FF-B3FB-4AD2-BEEA-6EC1252A890C}"/>
              </a:ext>
            </a:extLst>
          </p:cNvPr>
          <p:cNvGrpSpPr/>
          <p:nvPr/>
        </p:nvGrpSpPr>
        <p:grpSpPr>
          <a:xfrm>
            <a:off x="4796895" y="3986236"/>
            <a:ext cx="4306169" cy="2520000"/>
            <a:chOff x="4796895" y="3986236"/>
            <a:chExt cx="4306169" cy="2520000"/>
          </a:xfrm>
        </p:grpSpPr>
        <p:sp>
          <p:nvSpPr>
            <p:cNvPr id="7" name="角丸四角形 6"/>
            <p:cNvSpPr/>
            <p:nvPr/>
          </p:nvSpPr>
          <p:spPr>
            <a:xfrm>
              <a:off x="4908359" y="3986236"/>
              <a:ext cx="3962400" cy="2520000"/>
            </a:xfrm>
            <a:prstGeom prst="roundRect">
              <a:avLst/>
            </a:prstGeom>
            <a:solidFill>
              <a:schemeClr val="accent4">
                <a:lumMod val="20000"/>
                <a:lumOff val="80000"/>
              </a:schemeClr>
            </a:solidFill>
            <a:ln w="57150"/>
          </p:spPr>
          <p:style>
            <a:lnRef idx="2">
              <a:schemeClr val="accent4"/>
            </a:lnRef>
            <a:fillRef idx="1">
              <a:schemeClr val="lt1"/>
            </a:fillRef>
            <a:effectRef idx="0">
              <a:schemeClr val="accent4"/>
            </a:effectRef>
            <a:fontRef idx="minor">
              <a:schemeClr val="dk1"/>
            </a:fontRef>
          </p:style>
          <p:txBody>
            <a:bodyPr rtlCol="0" anchor="ctr"/>
            <a:lstStyle/>
            <a:p>
              <a:pPr algn="ctr"/>
              <a:endParaRPr lang="en-US" altLang="ja-JP" sz="25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25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角丸四角形 14"/>
            <p:cNvSpPr/>
            <p:nvPr/>
          </p:nvSpPr>
          <p:spPr>
            <a:xfrm>
              <a:off x="6136797" y="4183472"/>
              <a:ext cx="1626365" cy="685232"/>
            </a:xfrm>
            <a:prstGeom prst="roundRect">
              <a:avLst/>
            </a:prstGeom>
            <a:solidFill>
              <a:schemeClr val="accent4"/>
            </a:solidFill>
            <a:ln>
              <a:solidFill>
                <a:schemeClr val="bg1"/>
              </a:solidFill>
            </a:ln>
          </p:spPr>
          <p:style>
            <a:lnRef idx="3">
              <a:schemeClr val="lt1"/>
            </a:lnRef>
            <a:fillRef idx="1">
              <a:schemeClr val="accent4"/>
            </a:fillRef>
            <a:effectRef idx="1">
              <a:schemeClr val="accent4"/>
            </a:effectRef>
            <a:fontRef idx="minor">
              <a:schemeClr val="lt1"/>
            </a:fontRef>
          </p:style>
          <p:txBody>
            <a:bodyPr rtlCol="0" anchor="ctr"/>
            <a:lstStyle/>
            <a:p>
              <a:pPr algn="ctr"/>
              <a:r>
                <a:rPr lang="ja-JP" altLang="en-US" sz="4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公</a:t>
              </a:r>
              <a:r>
                <a:rPr kumimoji="1" lang="ja-JP" altLang="en-US" sz="4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助</a:t>
              </a:r>
            </a:p>
          </p:txBody>
        </p:sp>
        <p:sp>
          <p:nvSpPr>
            <p:cNvPr id="30" name="テキスト ボックス 29"/>
            <p:cNvSpPr txBox="1"/>
            <p:nvPr/>
          </p:nvSpPr>
          <p:spPr>
            <a:xfrm>
              <a:off x="4796895" y="4914154"/>
              <a:ext cx="4306169" cy="584775"/>
            </a:xfrm>
            <a:prstGeom prst="rect">
              <a:avLst/>
            </a:prstGeom>
            <a:noFill/>
          </p:spPr>
          <p:txBody>
            <a:bodyPr wrap="square" rtlCol="0">
              <a:spAutoFit/>
            </a:bodyPr>
            <a:lstStyle/>
            <a:p>
              <a:pPr algn="ctr"/>
              <a:r>
                <a:rPr lang="ja-JP" altLang="en-US" sz="3200" b="1" u="sng" dirty="0">
                  <a:latin typeface="Meiryo UI" panose="020B0604030504040204" pitchFamily="50" charset="-128"/>
                  <a:ea typeface="Meiryo UI" panose="020B0604030504040204" pitchFamily="50" charset="-128"/>
                  <a:cs typeface="Meiryo UI" panose="020B0604030504040204" pitchFamily="50" charset="-128"/>
                </a:rPr>
                <a:t>国などが備えてくれる</a:t>
              </a:r>
            </a:p>
          </p:txBody>
        </p:sp>
        <p:sp>
          <p:nvSpPr>
            <p:cNvPr id="32" name="正方形/長方形 31"/>
            <p:cNvSpPr/>
            <p:nvPr/>
          </p:nvSpPr>
          <p:spPr>
            <a:xfrm>
              <a:off x="5423760" y="5451577"/>
              <a:ext cx="3052439" cy="954107"/>
            </a:xfrm>
            <a:prstGeom prst="rect">
              <a:avLst/>
            </a:prstGeom>
          </p:spPr>
          <p:txBody>
            <a:bodyPr wrap="none">
              <a:spAutoFit/>
            </a:bodyPr>
            <a:lstStyle/>
            <a:p>
              <a:pPr algn="ctr"/>
              <a:r>
                <a:rPr lang="ja-JP" altLang="en-US" sz="2800" b="1" dirty="0">
                  <a:solidFill>
                    <a:srgbClr val="7030A0"/>
                  </a:solidFill>
                  <a:latin typeface="Meiryo UI" panose="020B0604030504040204" pitchFamily="50" charset="-128"/>
                  <a:ea typeface="Meiryo UI" panose="020B0604030504040204" pitchFamily="50" charset="-128"/>
                  <a:cs typeface="ヒラギノ角ゴ Pro W6"/>
                </a:rPr>
                <a:t>生活に困っている人</a:t>
              </a:r>
            </a:p>
            <a:p>
              <a:pPr algn="ctr"/>
              <a:r>
                <a:rPr lang="ja-JP" altLang="en-US" sz="2800" b="1" dirty="0">
                  <a:solidFill>
                    <a:srgbClr val="7030A0"/>
                  </a:solidFill>
                  <a:latin typeface="Meiryo UI" panose="020B0604030504040204" pitchFamily="50" charset="-128"/>
                  <a:ea typeface="Meiryo UI" panose="020B0604030504040204" pitchFamily="50" charset="-128"/>
                  <a:cs typeface="ヒラギノ角ゴ Pro W6"/>
                </a:rPr>
                <a:t>などを支援</a:t>
              </a:r>
              <a:endParaRPr lang="en-US" altLang="ja-JP" sz="4400" b="1" u="sng" dirty="0">
                <a:solidFill>
                  <a:srgbClr val="7030A0"/>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13" name="角丸四角形 12"/>
          <p:cNvSpPr/>
          <p:nvPr/>
        </p:nvSpPr>
        <p:spPr>
          <a:xfrm>
            <a:off x="3803141" y="4140711"/>
            <a:ext cx="1597114" cy="685232"/>
          </a:xfrm>
          <a:prstGeom prst="roundRect">
            <a:avLst/>
          </a:prstGeom>
          <a:solidFill>
            <a:srgbClr val="002060"/>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ts val="2400"/>
              </a:lnSpc>
            </a:pPr>
            <a:r>
              <a:rPr kumimoji="1" lang="ja-JP" altLang="en-US" sz="2000" b="1" dirty="0">
                <a:latin typeface="Meiryo UI" panose="020B0604030504040204" pitchFamily="50" charset="-128"/>
                <a:ea typeface="Meiryo UI" panose="020B0604030504040204" pitchFamily="50" charset="-128"/>
              </a:rPr>
              <a:t>社会保障</a:t>
            </a:r>
          </a:p>
          <a:p>
            <a:pPr algn="ctr">
              <a:lnSpc>
                <a:spcPts val="2400"/>
              </a:lnSpc>
            </a:pPr>
            <a:r>
              <a:rPr kumimoji="1" lang="ja-JP" altLang="en-US" sz="2000" b="1" dirty="0">
                <a:latin typeface="Meiryo UI" panose="020B0604030504040204" pitchFamily="50" charset="-128"/>
                <a:ea typeface="Meiryo UI" panose="020B0604030504040204" pitchFamily="50" charset="-128"/>
              </a:rPr>
              <a:t>制度</a:t>
            </a:r>
          </a:p>
        </p:txBody>
      </p:sp>
      <p:sp>
        <p:nvSpPr>
          <p:cNvPr id="26" name="スライド番号プレースホルダー 25">
            <a:extLst>
              <a:ext uri="{FF2B5EF4-FFF2-40B4-BE49-F238E27FC236}">
                <a16:creationId xmlns:a16="http://schemas.microsoft.com/office/drawing/2014/main" id="{78F98AD4-F620-4F87-A04A-1778126A84E0}"/>
              </a:ext>
            </a:extLst>
          </p:cNvPr>
          <p:cNvSpPr>
            <a:spLocks noGrp="1"/>
          </p:cNvSpPr>
          <p:nvPr>
            <p:ph type="sldNum" sz="quarter" idx="4"/>
          </p:nvPr>
        </p:nvSpPr>
        <p:spPr/>
        <p:txBody>
          <a:bodyPr/>
          <a:lstStyle/>
          <a:p>
            <a:fld id="{CFE1D277-9C57-4E30-9C75-4A0776A97483}" type="slidenum">
              <a:rPr lang="ja-JP" altLang="en-US" smtClean="0"/>
              <a:pPr/>
              <a:t>20</a:t>
            </a:fld>
            <a:endParaRPr lang="ja-JP" altLang="en-US" dirty="0"/>
          </a:p>
        </p:txBody>
      </p:sp>
      <p:sp>
        <p:nvSpPr>
          <p:cNvPr id="25" name="角丸四角形 3">
            <a:extLst>
              <a:ext uri="{FF2B5EF4-FFF2-40B4-BE49-F238E27FC236}">
                <a16:creationId xmlns:a16="http://schemas.microsoft.com/office/drawing/2014/main" id="{28933F85-66B9-4969-B276-4A1EA5AF2627}"/>
              </a:ext>
            </a:extLst>
          </p:cNvPr>
          <p:cNvSpPr/>
          <p:nvPr/>
        </p:nvSpPr>
        <p:spPr>
          <a:xfrm>
            <a:off x="2429305" y="1089135"/>
            <a:ext cx="4258343" cy="2705100"/>
          </a:xfrm>
          <a:prstGeom prst="roundRect">
            <a:avLst/>
          </a:prstGeom>
          <a:noFill/>
          <a:ln w="571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nvGrpSpPr>
          <p:cNvPr id="35" name="グループ化 34">
            <a:extLst>
              <a:ext uri="{FF2B5EF4-FFF2-40B4-BE49-F238E27FC236}">
                <a16:creationId xmlns:a16="http://schemas.microsoft.com/office/drawing/2014/main" id="{A5D60907-F583-4940-A0CB-9766BFA33F48}"/>
              </a:ext>
            </a:extLst>
          </p:cNvPr>
          <p:cNvGrpSpPr/>
          <p:nvPr/>
        </p:nvGrpSpPr>
        <p:grpSpPr>
          <a:xfrm>
            <a:off x="2872678" y="2807340"/>
            <a:ext cx="3427506" cy="693714"/>
            <a:chOff x="2846302" y="2710627"/>
            <a:chExt cx="3427506" cy="693714"/>
          </a:xfrm>
        </p:grpSpPr>
        <p:sp>
          <p:nvSpPr>
            <p:cNvPr id="36" name="角丸四角形 22">
              <a:extLst>
                <a:ext uri="{FF2B5EF4-FFF2-40B4-BE49-F238E27FC236}">
                  <a16:creationId xmlns:a16="http://schemas.microsoft.com/office/drawing/2014/main" id="{A98AA2AA-07AB-4A33-A039-489E2597D6DA}"/>
                </a:ext>
              </a:extLst>
            </p:cNvPr>
            <p:cNvSpPr/>
            <p:nvPr/>
          </p:nvSpPr>
          <p:spPr>
            <a:xfrm>
              <a:off x="2846302" y="2710627"/>
              <a:ext cx="1594027" cy="685232"/>
            </a:xfrm>
            <a:prstGeom prst="roundRect">
              <a:avLst/>
            </a:prstGeom>
            <a:solidFill>
              <a:srgbClr val="002060"/>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2400" b="1" dirty="0">
                  <a:latin typeface="Meiryo UI" panose="020B0604030504040204" pitchFamily="50" charset="-128"/>
                  <a:ea typeface="Meiryo UI" panose="020B0604030504040204" pitchFamily="50" charset="-128"/>
                </a:rPr>
                <a:t>預貯金</a:t>
              </a:r>
            </a:p>
          </p:txBody>
        </p:sp>
        <p:sp>
          <p:nvSpPr>
            <p:cNvPr id="37" name="角丸四角形 26">
              <a:extLst>
                <a:ext uri="{FF2B5EF4-FFF2-40B4-BE49-F238E27FC236}">
                  <a16:creationId xmlns:a16="http://schemas.microsoft.com/office/drawing/2014/main" id="{6EBBD0A9-97FF-49A5-BF05-20718AAB126C}"/>
                </a:ext>
              </a:extLst>
            </p:cNvPr>
            <p:cNvSpPr/>
            <p:nvPr/>
          </p:nvSpPr>
          <p:spPr>
            <a:xfrm>
              <a:off x="4679781" y="2719109"/>
              <a:ext cx="1594027" cy="685232"/>
            </a:xfrm>
            <a:prstGeom prst="roundRect">
              <a:avLst/>
            </a:prstGeom>
            <a:solidFill>
              <a:srgbClr val="002060"/>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2400" b="1" dirty="0">
                  <a:latin typeface="Meiryo UI" panose="020B0604030504040204" pitchFamily="50" charset="-128"/>
                  <a:ea typeface="Meiryo UI" panose="020B0604030504040204" pitchFamily="50" charset="-128"/>
                </a:rPr>
                <a:t>民間保険</a:t>
              </a:r>
            </a:p>
          </p:txBody>
        </p:sp>
      </p:grpSp>
    </p:spTree>
    <p:extLst>
      <p:ext uri="{BB962C8B-B14F-4D97-AF65-F5344CB8AC3E}">
        <p14:creationId xmlns:p14="http://schemas.microsoft.com/office/powerpoint/2010/main" val="2169154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a:xfrm>
            <a:off x="0" y="0"/>
            <a:ext cx="9144000" cy="716948"/>
          </a:xfrm>
          <a:prstGeom prst="rect">
            <a:avLst/>
          </a:prstGeom>
          <a:solidFill>
            <a:srgbClr val="33996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bwMode="white">
          <a:xfrm>
            <a:off x="250956" y="15234"/>
            <a:ext cx="9144000"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自助が必要な事例（入院・手術を伴う骨折の場合）</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pic>
        <p:nvPicPr>
          <p:cNvPr id="2" name="図 1"/>
          <p:cNvPicPr>
            <a:picLocks noChangeAspect="1"/>
          </p:cNvPicPr>
          <p:nvPr/>
        </p:nvPicPr>
        <p:blipFill>
          <a:blip r:embed="rId2"/>
          <a:stretch>
            <a:fillRect/>
          </a:stretch>
        </p:blipFill>
        <p:spPr>
          <a:xfrm>
            <a:off x="4648034" y="1258008"/>
            <a:ext cx="4265744" cy="1606065"/>
          </a:xfrm>
          <a:prstGeom prst="rect">
            <a:avLst/>
          </a:prstGeom>
        </p:spPr>
      </p:pic>
      <p:sp>
        <p:nvSpPr>
          <p:cNvPr id="5" name="正方形/長方形 4"/>
          <p:cNvSpPr/>
          <p:nvPr/>
        </p:nvSpPr>
        <p:spPr>
          <a:xfrm>
            <a:off x="145947" y="763884"/>
            <a:ext cx="8524744" cy="2134500"/>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20000"/>
              </a:lnSpc>
            </a:pPr>
            <a:r>
              <a:rPr lang="en-US" altLang="ja-JP" dirty="0">
                <a:solidFill>
                  <a:schemeClr val="tx2">
                    <a:lumMod val="75000"/>
                  </a:schemeClr>
                </a:solidFill>
                <a:latin typeface="Meiryo UI" panose="020B0604030504040204" pitchFamily="50" charset="-128"/>
                <a:ea typeface="Meiryo UI" panose="020B0604030504040204" pitchFamily="50" charset="-128"/>
                <a:cs typeface="ヒラギノ丸ゴ Pro W4"/>
              </a:rPr>
              <a:t>A</a:t>
            </a:r>
            <a:r>
              <a:rPr lang="ja-JP" altLang="en-US" dirty="0">
                <a:solidFill>
                  <a:schemeClr val="tx2">
                    <a:lumMod val="75000"/>
                  </a:schemeClr>
                </a:solidFill>
                <a:latin typeface="Meiryo UI" panose="020B0604030504040204" pitchFamily="50" charset="-128"/>
                <a:ea typeface="Meiryo UI" panose="020B0604030504040204" pitchFamily="50" charset="-128"/>
                <a:cs typeface="ヒラギノ丸ゴ Pro W4"/>
              </a:rPr>
              <a:t>さん（</a:t>
            </a:r>
            <a:r>
              <a:rPr lang="en-US" altLang="ja-JP" dirty="0">
                <a:solidFill>
                  <a:schemeClr val="tx2">
                    <a:lumMod val="75000"/>
                  </a:schemeClr>
                </a:solidFill>
                <a:latin typeface="Meiryo UI" panose="020B0604030504040204" pitchFamily="50" charset="-128"/>
                <a:ea typeface="Meiryo UI" panose="020B0604030504040204" pitchFamily="50" charset="-128"/>
                <a:cs typeface="ヒラギノ丸ゴ Pro W4"/>
              </a:rPr>
              <a:t>23</a:t>
            </a:r>
            <a:r>
              <a:rPr lang="ja-JP" altLang="en-US" dirty="0">
                <a:solidFill>
                  <a:schemeClr val="tx2">
                    <a:lumMod val="75000"/>
                  </a:schemeClr>
                </a:solidFill>
                <a:latin typeface="Meiryo UI" panose="020B0604030504040204" pitchFamily="50" charset="-128"/>
                <a:ea typeface="Meiryo UI" panose="020B0604030504040204" pitchFamily="50" charset="-128"/>
                <a:cs typeface="ヒラギノ丸ゴ Pro W4"/>
              </a:rPr>
              <a:t>歳）は、友人とスノーボードをしている</a:t>
            </a:r>
            <a:br>
              <a:rPr lang="en-US" altLang="ja-JP" dirty="0">
                <a:solidFill>
                  <a:schemeClr val="tx2">
                    <a:lumMod val="75000"/>
                  </a:schemeClr>
                </a:solidFill>
                <a:latin typeface="Meiryo UI" panose="020B0604030504040204" pitchFamily="50" charset="-128"/>
                <a:ea typeface="Meiryo UI" panose="020B0604030504040204" pitchFamily="50" charset="-128"/>
                <a:cs typeface="ヒラギノ丸ゴ Pro W4"/>
              </a:rPr>
            </a:br>
            <a:r>
              <a:rPr lang="ja-JP" altLang="en-US" dirty="0">
                <a:solidFill>
                  <a:schemeClr val="tx2">
                    <a:lumMod val="75000"/>
                  </a:schemeClr>
                </a:solidFill>
                <a:latin typeface="Meiryo UI" panose="020B0604030504040204" pitchFamily="50" charset="-128"/>
                <a:ea typeface="Meiryo UI" panose="020B0604030504040204" pitchFamily="50" charset="-128"/>
                <a:cs typeface="ヒラギノ丸ゴ Pro W4"/>
              </a:rPr>
              <a:t>ときに、足をひねる状態で転倒し、大ケガを負いま</a:t>
            </a:r>
            <a:br>
              <a:rPr lang="en-US" altLang="ja-JP" dirty="0">
                <a:solidFill>
                  <a:schemeClr val="tx2">
                    <a:lumMod val="75000"/>
                  </a:schemeClr>
                </a:solidFill>
                <a:latin typeface="Meiryo UI" panose="020B0604030504040204" pitchFamily="50" charset="-128"/>
                <a:ea typeface="Meiryo UI" panose="020B0604030504040204" pitchFamily="50" charset="-128"/>
                <a:cs typeface="ヒラギノ丸ゴ Pro W4"/>
              </a:rPr>
            </a:br>
            <a:r>
              <a:rPr lang="ja-JP" altLang="en-US" dirty="0">
                <a:solidFill>
                  <a:schemeClr val="tx2">
                    <a:lumMod val="75000"/>
                  </a:schemeClr>
                </a:solidFill>
                <a:latin typeface="Meiryo UI" panose="020B0604030504040204" pitchFamily="50" charset="-128"/>
                <a:ea typeface="Meiryo UI" panose="020B0604030504040204" pitchFamily="50" charset="-128"/>
                <a:cs typeface="ヒラギノ丸ゴ Pro W4"/>
              </a:rPr>
              <a:t>した。レントゲン検査の結果、ねじったように骨折し</a:t>
            </a:r>
            <a:br>
              <a:rPr lang="en-US" altLang="ja-JP" dirty="0">
                <a:solidFill>
                  <a:schemeClr val="tx2">
                    <a:lumMod val="75000"/>
                  </a:schemeClr>
                </a:solidFill>
                <a:latin typeface="Meiryo UI" panose="020B0604030504040204" pitchFamily="50" charset="-128"/>
                <a:ea typeface="Meiryo UI" panose="020B0604030504040204" pitchFamily="50" charset="-128"/>
                <a:cs typeface="ヒラギノ丸ゴ Pro W4"/>
              </a:rPr>
            </a:br>
            <a:r>
              <a:rPr lang="ja-JP" altLang="en-US" dirty="0">
                <a:solidFill>
                  <a:schemeClr val="tx2">
                    <a:lumMod val="75000"/>
                  </a:schemeClr>
                </a:solidFill>
                <a:latin typeface="Meiryo UI" panose="020B0604030504040204" pitchFamily="50" charset="-128"/>
                <a:ea typeface="Meiryo UI" panose="020B0604030504040204" pitchFamily="50" charset="-128"/>
                <a:cs typeface="ヒラギノ丸ゴ Pro W4"/>
              </a:rPr>
              <a:t>ており、翌日手術を行いました。そして</a:t>
            </a:r>
            <a:r>
              <a:rPr lang="en-US" altLang="ja-JP" dirty="0">
                <a:solidFill>
                  <a:schemeClr val="tx2">
                    <a:lumMod val="75000"/>
                  </a:schemeClr>
                </a:solidFill>
                <a:latin typeface="Meiryo UI" panose="020B0604030504040204" pitchFamily="50" charset="-128"/>
                <a:ea typeface="Meiryo UI" panose="020B0604030504040204" pitchFamily="50" charset="-128"/>
                <a:cs typeface="ヒラギノ丸ゴ Pro W4"/>
              </a:rPr>
              <a:t>22</a:t>
            </a:r>
            <a:r>
              <a:rPr lang="ja-JP" altLang="en-US" dirty="0">
                <a:solidFill>
                  <a:schemeClr val="tx2">
                    <a:lumMod val="75000"/>
                  </a:schemeClr>
                </a:solidFill>
                <a:latin typeface="Meiryo UI" panose="020B0604030504040204" pitchFamily="50" charset="-128"/>
                <a:ea typeface="Meiryo UI" panose="020B0604030504040204" pitchFamily="50" charset="-128"/>
                <a:cs typeface="ヒラギノ丸ゴ Pro W4"/>
              </a:rPr>
              <a:t>日目に</a:t>
            </a:r>
            <a:br>
              <a:rPr lang="en-US" altLang="ja-JP" dirty="0">
                <a:solidFill>
                  <a:schemeClr val="tx2">
                    <a:lumMod val="75000"/>
                  </a:schemeClr>
                </a:solidFill>
                <a:latin typeface="Meiryo UI" panose="020B0604030504040204" pitchFamily="50" charset="-128"/>
                <a:ea typeface="Meiryo UI" panose="020B0604030504040204" pitchFamily="50" charset="-128"/>
                <a:cs typeface="ヒラギノ丸ゴ Pro W4"/>
              </a:rPr>
            </a:br>
            <a:r>
              <a:rPr lang="ja-JP" altLang="en-US" dirty="0">
                <a:solidFill>
                  <a:schemeClr val="tx2">
                    <a:lumMod val="75000"/>
                  </a:schemeClr>
                </a:solidFill>
                <a:latin typeface="Meiryo UI" panose="020B0604030504040204" pitchFamily="50" charset="-128"/>
                <a:ea typeface="Meiryo UI" panose="020B0604030504040204" pitchFamily="50" charset="-128"/>
                <a:cs typeface="ヒラギノ丸ゴ Pro W4"/>
              </a:rPr>
              <a:t>は無事退院をすることができました。このとき、医療</a:t>
            </a:r>
            <a:br>
              <a:rPr lang="en-US" altLang="ja-JP" dirty="0">
                <a:solidFill>
                  <a:schemeClr val="tx2">
                    <a:lumMod val="75000"/>
                  </a:schemeClr>
                </a:solidFill>
                <a:latin typeface="Meiryo UI" panose="020B0604030504040204" pitchFamily="50" charset="-128"/>
                <a:ea typeface="Meiryo UI" panose="020B0604030504040204" pitchFamily="50" charset="-128"/>
                <a:cs typeface="ヒラギノ丸ゴ Pro W4"/>
              </a:rPr>
            </a:br>
            <a:r>
              <a:rPr lang="ja-JP" altLang="en-US" dirty="0">
                <a:solidFill>
                  <a:schemeClr val="tx2">
                    <a:lumMod val="75000"/>
                  </a:schemeClr>
                </a:solidFill>
                <a:latin typeface="Meiryo UI" panose="020B0604030504040204" pitchFamily="50" charset="-128"/>
                <a:ea typeface="Meiryo UI" panose="020B0604030504040204" pitchFamily="50" charset="-128"/>
                <a:cs typeface="ヒラギノ丸ゴ Pro W4"/>
              </a:rPr>
              <a:t>費などはいくらかかったでしょうか。</a:t>
            </a:r>
            <a:endParaRPr lang="en-US" altLang="ja-JP" dirty="0">
              <a:solidFill>
                <a:schemeClr val="tx2">
                  <a:lumMod val="75000"/>
                </a:schemeClr>
              </a:solidFill>
              <a:latin typeface="Meiryo UI" panose="020B0604030504040204" pitchFamily="50" charset="-128"/>
              <a:ea typeface="Meiryo UI" panose="020B0604030504040204" pitchFamily="50" charset="-128"/>
              <a:cs typeface="ヒラギノ丸ゴ Pro W4"/>
            </a:endParaRPr>
          </a:p>
        </p:txBody>
      </p:sp>
      <p:sp>
        <p:nvSpPr>
          <p:cNvPr id="8" name="テキスト ボックス 7"/>
          <p:cNvSpPr txBox="1"/>
          <p:nvPr/>
        </p:nvSpPr>
        <p:spPr>
          <a:xfrm>
            <a:off x="29792" y="6585561"/>
            <a:ext cx="6726737" cy="246221"/>
          </a:xfrm>
          <a:prstGeom prst="rect">
            <a:avLst/>
          </a:prstGeom>
          <a:noFill/>
        </p:spPr>
        <p:txBody>
          <a:bodyPr wrap="square" rtlCol="0">
            <a:spAutoFit/>
          </a:bodyPr>
          <a:lstStyle/>
          <a:p>
            <a:pPr>
              <a:defRPr/>
            </a:pPr>
            <a:r>
              <a:rPr lang="ja-JP" altLang="en-US" sz="1000" dirty="0">
                <a:latin typeface="Meiryo UI" panose="020B0604030504040204" pitchFamily="50" charset="-128"/>
                <a:ea typeface="Meiryo UI" panose="020B0604030504040204" pitchFamily="50" charset="-128"/>
                <a:cs typeface="ヒラギノ角ゴ Pro W3"/>
              </a:rPr>
              <a:t>＊生命保険文化センター「医療保障ガイド」（</a:t>
            </a:r>
            <a:r>
              <a:rPr lang="en-US" altLang="ja-JP" sz="1000" dirty="0">
                <a:latin typeface="Meiryo UI" panose="020B0604030504040204" pitchFamily="50" charset="-128"/>
                <a:ea typeface="Meiryo UI" panose="020B0604030504040204" pitchFamily="50" charset="-128"/>
                <a:cs typeface="ヒラギノ角ゴ Pro W3"/>
              </a:rPr>
              <a:t>2022</a:t>
            </a:r>
            <a:r>
              <a:rPr lang="ja-JP" altLang="en-US" sz="1000" dirty="0">
                <a:latin typeface="Meiryo UI" panose="020B0604030504040204" pitchFamily="50" charset="-128"/>
                <a:ea typeface="Meiryo UI" panose="020B0604030504040204" pitchFamily="50" charset="-128"/>
                <a:cs typeface="ヒラギノ角ゴ Pro W3"/>
              </a:rPr>
              <a:t>年</a:t>
            </a:r>
            <a:r>
              <a:rPr lang="en-US" altLang="ja-JP" sz="1000" dirty="0">
                <a:latin typeface="Meiryo UI" panose="020B0604030504040204" pitchFamily="50" charset="-128"/>
                <a:ea typeface="Meiryo UI" panose="020B0604030504040204" pitchFamily="50" charset="-128"/>
                <a:cs typeface="ヒラギノ角ゴ Pro W3"/>
              </a:rPr>
              <a:t>10</a:t>
            </a:r>
            <a:r>
              <a:rPr lang="ja-JP" altLang="en-US" sz="1000" dirty="0">
                <a:latin typeface="Meiryo UI" panose="020B0604030504040204" pitchFamily="50" charset="-128"/>
                <a:ea typeface="Meiryo UI" panose="020B0604030504040204" pitchFamily="50" charset="-128"/>
                <a:cs typeface="ヒラギノ角ゴ Pro W3"/>
              </a:rPr>
              <a:t>月改訂版）をもとに作成</a:t>
            </a:r>
            <a:endParaRPr lang="en-US" altLang="ja-JP" sz="1000" dirty="0">
              <a:latin typeface="Meiryo UI" panose="020B0604030504040204" pitchFamily="50" charset="-128"/>
              <a:ea typeface="Meiryo UI" panose="020B0604030504040204" pitchFamily="50" charset="-128"/>
              <a:cs typeface="ヒラギノ角ゴ Pro W3"/>
            </a:endParaRPr>
          </a:p>
        </p:txBody>
      </p:sp>
      <p:sp>
        <p:nvSpPr>
          <p:cNvPr id="58" name="角丸四角形 57"/>
          <p:cNvSpPr/>
          <p:nvPr/>
        </p:nvSpPr>
        <p:spPr>
          <a:xfrm>
            <a:off x="2284541" y="5472344"/>
            <a:ext cx="4862515" cy="1094453"/>
          </a:xfrm>
          <a:prstGeom prst="roundRect">
            <a:avLst>
              <a:gd name="adj" fmla="val 7759"/>
            </a:avLst>
          </a:prstGeom>
          <a:solidFill>
            <a:schemeClr val="accent3">
              <a:lumMod val="20000"/>
              <a:lumOff val="80000"/>
            </a:schemeClr>
          </a:solidFill>
          <a:ln w="31750">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nvGrpSpPr>
          <p:cNvPr id="59" name="グループ化 58"/>
          <p:cNvGrpSpPr/>
          <p:nvPr/>
        </p:nvGrpSpPr>
        <p:grpSpPr>
          <a:xfrm>
            <a:off x="108080" y="2828924"/>
            <a:ext cx="3819526" cy="2543176"/>
            <a:chOff x="266699" y="1381124"/>
            <a:chExt cx="3819526" cy="2543176"/>
          </a:xfrm>
        </p:grpSpPr>
        <p:sp>
          <p:nvSpPr>
            <p:cNvPr id="60" name="角丸四角形 59"/>
            <p:cNvSpPr/>
            <p:nvPr/>
          </p:nvSpPr>
          <p:spPr>
            <a:xfrm>
              <a:off x="409575" y="1562100"/>
              <a:ext cx="3676650" cy="2362200"/>
            </a:xfrm>
            <a:prstGeom prst="roundRect">
              <a:avLst>
                <a:gd name="adj" fmla="val 7759"/>
              </a:avLst>
            </a:prstGeom>
            <a:solidFill>
              <a:srgbClr val="FFCCCC"/>
            </a:solidFill>
            <a:ln w="31750">
              <a:solidFill>
                <a:srgbClr val="FF7C8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61" name="楕円 60"/>
            <p:cNvSpPr/>
            <p:nvPr/>
          </p:nvSpPr>
          <p:spPr>
            <a:xfrm>
              <a:off x="266699" y="1381124"/>
              <a:ext cx="576000" cy="576000"/>
            </a:xfrm>
            <a:prstGeom prst="ellipse">
              <a:avLst/>
            </a:prstGeom>
            <a:solidFill>
              <a:srgbClr val="FF7C80"/>
            </a:solidFill>
            <a:ln w="317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6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a:t>
              </a:r>
            </a:p>
          </p:txBody>
        </p:sp>
        <p:sp>
          <p:nvSpPr>
            <p:cNvPr id="62" name="テキスト ボックス 61"/>
            <p:cNvSpPr txBox="1"/>
            <p:nvPr/>
          </p:nvSpPr>
          <p:spPr>
            <a:xfrm>
              <a:off x="962025" y="1669124"/>
              <a:ext cx="265747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rgbClr val="FF5050"/>
                  </a:solidFill>
                  <a:effectLst/>
                  <a:uLnTx/>
                  <a:uFillTx/>
                  <a:latin typeface="Meiryo UI" panose="020B0604030504040204" pitchFamily="50" charset="-128"/>
                  <a:ea typeface="Meiryo UI" panose="020B0604030504040204" pitchFamily="50" charset="-128"/>
                  <a:cs typeface="+mn-cs"/>
                </a:rPr>
                <a:t>必要となるお金</a:t>
              </a:r>
            </a:p>
          </p:txBody>
        </p:sp>
        <p:sp>
          <p:nvSpPr>
            <p:cNvPr id="63" name="角丸四角形 62"/>
            <p:cNvSpPr/>
            <p:nvPr/>
          </p:nvSpPr>
          <p:spPr>
            <a:xfrm>
              <a:off x="666750" y="2287142"/>
              <a:ext cx="3162300" cy="1418083"/>
            </a:xfrm>
            <a:prstGeom prst="roundRect">
              <a:avLst>
                <a:gd name="adj" fmla="val 7759"/>
              </a:avLst>
            </a:prstGeom>
            <a:solidFill>
              <a:srgbClr val="FF7C80"/>
            </a:solidFill>
            <a:ln w="31750">
              <a:solidFill>
                <a:srgbClr val="FF7C8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64" name="テキスト ボックス 63"/>
            <p:cNvSpPr txBox="1"/>
            <p:nvPr/>
          </p:nvSpPr>
          <p:spPr>
            <a:xfrm>
              <a:off x="747449" y="2409825"/>
              <a:ext cx="180525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かかった医療費</a:t>
              </a:r>
              <a:endParaRPr kumimoji="1" lang="en-US" altLang="ja-JP" sz="1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その他</a:t>
              </a:r>
            </a:p>
          </p:txBody>
        </p:sp>
        <p:sp>
          <p:nvSpPr>
            <p:cNvPr id="65" name="テキスト ボックス 64"/>
            <p:cNvSpPr txBox="1"/>
            <p:nvPr/>
          </p:nvSpPr>
          <p:spPr>
            <a:xfrm>
              <a:off x="2400300" y="2409824"/>
              <a:ext cx="1371601" cy="64633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約</a:t>
              </a:r>
              <a:r>
                <a:rPr kumimoji="1" lang="en-US" altLang="ja-JP" sz="1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180</a:t>
              </a:r>
              <a:r>
                <a:rPr kumimoji="1" lang="ja-JP" altLang="en-US" sz="1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万円</a:t>
              </a:r>
              <a:endParaRPr kumimoji="1" lang="en-US" altLang="ja-JP" sz="1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約</a:t>
              </a:r>
              <a:r>
                <a:rPr kumimoji="1" lang="en-US" altLang="ja-JP" sz="1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8</a:t>
              </a:r>
              <a:r>
                <a:rPr kumimoji="1" lang="ja-JP" altLang="en-US" sz="1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万円</a:t>
              </a:r>
            </a:p>
          </p:txBody>
        </p:sp>
        <p:cxnSp>
          <p:nvCxnSpPr>
            <p:cNvPr id="66" name="直線コネクタ 65"/>
            <p:cNvCxnSpPr/>
            <p:nvPr/>
          </p:nvCxnSpPr>
          <p:spPr>
            <a:xfrm flipV="1">
              <a:off x="747449" y="3162300"/>
              <a:ext cx="2938726" cy="9525"/>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7" name="テキスト ボックス 66"/>
            <p:cNvSpPr txBox="1"/>
            <p:nvPr/>
          </p:nvSpPr>
          <p:spPr>
            <a:xfrm>
              <a:off x="747449" y="3275231"/>
              <a:ext cx="180525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合計</a:t>
              </a:r>
            </a:p>
          </p:txBody>
        </p:sp>
        <p:sp>
          <p:nvSpPr>
            <p:cNvPr id="68" name="テキスト ボックス 67"/>
            <p:cNvSpPr txBox="1"/>
            <p:nvPr/>
          </p:nvSpPr>
          <p:spPr>
            <a:xfrm>
              <a:off x="2400300" y="3275230"/>
              <a:ext cx="1371601"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約</a:t>
              </a:r>
              <a:r>
                <a:rPr kumimoji="1" lang="en-US" altLang="ja-JP" sz="18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188</a:t>
              </a:r>
              <a:r>
                <a:rPr kumimoji="1" lang="ja-JP" altLang="en-US" sz="18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万円</a:t>
              </a:r>
            </a:p>
          </p:txBody>
        </p:sp>
      </p:grpSp>
      <p:grpSp>
        <p:nvGrpSpPr>
          <p:cNvPr id="69" name="グループ化 68"/>
          <p:cNvGrpSpPr/>
          <p:nvPr/>
        </p:nvGrpSpPr>
        <p:grpSpPr>
          <a:xfrm>
            <a:off x="5013455" y="2828924"/>
            <a:ext cx="3819526" cy="2543176"/>
            <a:chOff x="4724399" y="1381124"/>
            <a:chExt cx="3819526" cy="2543176"/>
          </a:xfrm>
        </p:grpSpPr>
        <p:sp>
          <p:nvSpPr>
            <p:cNvPr id="70" name="角丸四角形 69"/>
            <p:cNvSpPr/>
            <p:nvPr/>
          </p:nvSpPr>
          <p:spPr>
            <a:xfrm>
              <a:off x="4867275" y="1562100"/>
              <a:ext cx="3676650" cy="2362200"/>
            </a:xfrm>
            <a:prstGeom prst="roundRect">
              <a:avLst>
                <a:gd name="adj" fmla="val 7759"/>
              </a:avLst>
            </a:prstGeom>
            <a:solidFill>
              <a:schemeClr val="accent1">
                <a:lumMod val="20000"/>
                <a:lumOff val="80000"/>
              </a:schemeClr>
            </a:solidFill>
            <a:ln w="317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71" name="楕円 70"/>
            <p:cNvSpPr/>
            <p:nvPr/>
          </p:nvSpPr>
          <p:spPr>
            <a:xfrm>
              <a:off x="4724399" y="1381124"/>
              <a:ext cx="576000" cy="576000"/>
            </a:xfrm>
            <a:prstGeom prst="ellipse">
              <a:avLst/>
            </a:prstGeom>
            <a:solidFill>
              <a:schemeClr val="accent1"/>
            </a:solidFill>
            <a:ln w="317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6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a:t>
              </a:r>
            </a:p>
          </p:txBody>
        </p:sp>
        <p:sp>
          <p:nvSpPr>
            <p:cNvPr id="72" name="テキスト ボックス 71"/>
            <p:cNvSpPr txBox="1"/>
            <p:nvPr/>
          </p:nvSpPr>
          <p:spPr>
            <a:xfrm>
              <a:off x="5419725" y="1669124"/>
              <a:ext cx="265747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rgbClr val="4F81BD">
                      <a:lumMod val="75000"/>
                    </a:srgbClr>
                  </a:solidFill>
                  <a:effectLst/>
                  <a:uLnTx/>
                  <a:uFillTx/>
                  <a:latin typeface="Meiryo UI" panose="020B0604030504040204" pitchFamily="50" charset="-128"/>
                  <a:ea typeface="Meiryo UI" panose="020B0604030504040204" pitchFamily="50" charset="-128"/>
                  <a:cs typeface="+mn-cs"/>
                </a:rPr>
                <a:t>入ってくるお金</a:t>
              </a:r>
            </a:p>
          </p:txBody>
        </p:sp>
        <p:sp>
          <p:nvSpPr>
            <p:cNvPr id="73" name="角丸四角形 72"/>
            <p:cNvSpPr/>
            <p:nvPr/>
          </p:nvSpPr>
          <p:spPr>
            <a:xfrm>
              <a:off x="5124450" y="2287142"/>
              <a:ext cx="3162300" cy="1418083"/>
            </a:xfrm>
            <a:prstGeom prst="roundRect">
              <a:avLst>
                <a:gd name="adj" fmla="val 7759"/>
              </a:avLst>
            </a:prstGeom>
            <a:solidFill>
              <a:schemeClr val="accent1"/>
            </a:solidFill>
            <a:ln w="317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74" name="テキスト ボックス 73"/>
            <p:cNvSpPr txBox="1"/>
            <p:nvPr/>
          </p:nvSpPr>
          <p:spPr>
            <a:xfrm>
              <a:off x="5205149" y="2562225"/>
              <a:ext cx="180525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公的保障</a:t>
              </a:r>
            </a:p>
          </p:txBody>
        </p:sp>
        <p:sp>
          <p:nvSpPr>
            <p:cNvPr id="75" name="テキスト ボックス 74"/>
            <p:cNvSpPr txBox="1"/>
            <p:nvPr/>
          </p:nvSpPr>
          <p:spPr>
            <a:xfrm>
              <a:off x="6858000" y="2562224"/>
              <a:ext cx="1371601"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約</a:t>
              </a:r>
              <a:r>
                <a:rPr kumimoji="1" lang="en-US" altLang="ja-JP" sz="1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168</a:t>
              </a:r>
              <a:r>
                <a:rPr kumimoji="1" lang="ja-JP" altLang="en-US" sz="1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万円</a:t>
              </a:r>
            </a:p>
          </p:txBody>
        </p:sp>
        <p:cxnSp>
          <p:nvCxnSpPr>
            <p:cNvPr id="76" name="直線コネクタ 75"/>
            <p:cNvCxnSpPr/>
            <p:nvPr/>
          </p:nvCxnSpPr>
          <p:spPr>
            <a:xfrm flipV="1">
              <a:off x="5205149" y="3162300"/>
              <a:ext cx="2938726" cy="9525"/>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77" name="テキスト ボックス 76"/>
            <p:cNvSpPr txBox="1"/>
            <p:nvPr/>
          </p:nvSpPr>
          <p:spPr>
            <a:xfrm>
              <a:off x="5205149" y="3275231"/>
              <a:ext cx="180525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合計</a:t>
              </a:r>
            </a:p>
          </p:txBody>
        </p:sp>
        <p:sp>
          <p:nvSpPr>
            <p:cNvPr id="78" name="テキスト ボックス 77"/>
            <p:cNvSpPr txBox="1"/>
            <p:nvPr/>
          </p:nvSpPr>
          <p:spPr>
            <a:xfrm>
              <a:off x="6858000" y="3275230"/>
              <a:ext cx="1371601"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約</a:t>
              </a:r>
              <a:r>
                <a:rPr kumimoji="1" lang="en-US" altLang="ja-JP" sz="18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168</a:t>
              </a:r>
              <a:r>
                <a:rPr kumimoji="1" lang="ja-JP" altLang="en-US" sz="18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万円</a:t>
              </a:r>
            </a:p>
          </p:txBody>
        </p:sp>
      </p:grpSp>
      <p:cxnSp>
        <p:nvCxnSpPr>
          <p:cNvPr id="79" name="直線コネクタ 78"/>
          <p:cNvCxnSpPr/>
          <p:nvPr/>
        </p:nvCxnSpPr>
        <p:spPr>
          <a:xfrm flipV="1">
            <a:off x="4165730" y="4238625"/>
            <a:ext cx="752475" cy="1"/>
          </a:xfrm>
          <a:prstGeom prst="line">
            <a:avLst/>
          </a:prstGeom>
          <a:ln w="76200">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80" name="等号 79"/>
          <p:cNvSpPr/>
          <p:nvPr/>
        </p:nvSpPr>
        <p:spPr>
          <a:xfrm>
            <a:off x="1358532" y="5846731"/>
            <a:ext cx="785616" cy="373540"/>
          </a:xfrm>
          <a:prstGeom prst="mathEqual">
            <a:avLst>
              <a:gd name="adj1" fmla="val 23520"/>
              <a:gd name="adj2" fmla="val 26685"/>
            </a:avLst>
          </a:prstGeom>
          <a:solidFill>
            <a:schemeClr val="tx1">
              <a:lumMod val="75000"/>
              <a:lumOff val="25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81" name="テキスト ボックス 80"/>
          <p:cNvSpPr txBox="1"/>
          <p:nvPr/>
        </p:nvSpPr>
        <p:spPr>
          <a:xfrm>
            <a:off x="3441961" y="5824805"/>
            <a:ext cx="2157148"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1" i="0" u="sng"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約</a:t>
            </a:r>
            <a:r>
              <a:rPr kumimoji="1" lang="en-US" altLang="ja-JP" sz="4000" b="1" i="0" u="sng"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20</a:t>
            </a:r>
            <a:r>
              <a:rPr kumimoji="1" lang="ja-JP" altLang="en-US" sz="3200" b="1" i="0" u="sng"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万円</a:t>
            </a:r>
          </a:p>
        </p:txBody>
      </p:sp>
      <p:sp>
        <p:nvSpPr>
          <p:cNvPr id="82" name="テキスト ボックス 81"/>
          <p:cNvSpPr txBox="1"/>
          <p:nvPr/>
        </p:nvSpPr>
        <p:spPr>
          <a:xfrm>
            <a:off x="2287849" y="5533151"/>
            <a:ext cx="4468681"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2400" b="1" dirty="0">
                <a:solidFill>
                  <a:schemeClr val="accent3">
                    <a:lumMod val="50000"/>
                  </a:schemeClr>
                </a:solidFill>
                <a:latin typeface="Meiryo UI" panose="020B0604030504040204" pitchFamily="50" charset="-128"/>
                <a:ea typeface="Meiryo UI" panose="020B0604030504040204" pitchFamily="50" charset="-128"/>
              </a:rPr>
              <a:t>自助で準備する必要があるお金</a:t>
            </a:r>
            <a:endParaRPr kumimoji="1" lang="ja-JP" altLang="en-US" sz="2400" b="1" i="0" u="none" strike="noStrike" kern="1200" cap="none" spc="0" normalizeH="0" baseline="0" noProof="0" dirty="0">
              <a:ln>
                <a:noFill/>
              </a:ln>
              <a:solidFill>
                <a:schemeClr val="accent3">
                  <a:lumMod val="50000"/>
                </a:schemeClr>
              </a:solidFill>
              <a:effectLst/>
              <a:uLnTx/>
              <a:uFillTx/>
              <a:latin typeface="Meiryo UI" panose="020B0604030504040204" pitchFamily="50" charset="-128"/>
              <a:ea typeface="Meiryo UI" panose="020B0604030504040204" pitchFamily="50" charset="-128"/>
            </a:endParaRPr>
          </a:p>
        </p:txBody>
      </p:sp>
      <p:sp>
        <p:nvSpPr>
          <p:cNvPr id="3" name="スライド番号プレースホルダー 2">
            <a:extLst>
              <a:ext uri="{FF2B5EF4-FFF2-40B4-BE49-F238E27FC236}">
                <a16:creationId xmlns:a16="http://schemas.microsoft.com/office/drawing/2014/main" id="{B6F78E04-434C-4A04-A3C7-DD398E3CB810}"/>
              </a:ext>
            </a:extLst>
          </p:cNvPr>
          <p:cNvSpPr>
            <a:spLocks noGrp="1"/>
          </p:cNvSpPr>
          <p:nvPr>
            <p:ph type="sldNum" sz="quarter" idx="4"/>
          </p:nvPr>
        </p:nvSpPr>
        <p:spPr/>
        <p:txBody>
          <a:bodyPr/>
          <a:lstStyle/>
          <a:p>
            <a:fld id="{CFE1D277-9C57-4E30-9C75-4A0776A97483}" type="slidenum">
              <a:rPr lang="ja-JP" altLang="en-US" smtClean="0"/>
              <a:pPr/>
              <a:t>21</a:t>
            </a:fld>
            <a:endParaRPr lang="ja-JP" altLang="en-US" dirty="0"/>
          </a:p>
        </p:txBody>
      </p:sp>
    </p:spTree>
    <p:extLst>
      <p:ext uri="{BB962C8B-B14F-4D97-AF65-F5344CB8AC3E}">
        <p14:creationId xmlns:p14="http://schemas.microsoft.com/office/powerpoint/2010/main" val="4142531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fade">
                                      <p:cBhvr>
                                        <p:cTn id="7" dur="500"/>
                                        <p:tgtEl>
                                          <p:spTgt spid="5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9"/>
                                        </p:tgtEl>
                                        <p:attrNameLst>
                                          <p:attrName>style.visibility</p:attrName>
                                        </p:attrNameLst>
                                      </p:cBhvr>
                                      <p:to>
                                        <p:strVal val="visible"/>
                                      </p:to>
                                    </p:set>
                                    <p:animEffect transition="in" filter="fade">
                                      <p:cBhvr>
                                        <p:cTn id="12" dur="500"/>
                                        <p:tgtEl>
                                          <p:spTgt spid="79"/>
                                        </p:tgtEl>
                                      </p:cBhvr>
                                    </p:animEffect>
                                  </p:childTnLst>
                                </p:cTn>
                              </p:par>
                              <p:par>
                                <p:cTn id="13" presetID="10" presetClass="entr" presetSubtype="0"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Effect transition="in" filter="fade">
                                      <p:cBhvr>
                                        <p:cTn id="15" dur="500"/>
                                        <p:tgtEl>
                                          <p:spTgt spid="6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0"/>
                                        </p:tgtEl>
                                        <p:attrNameLst>
                                          <p:attrName>style.visibility</p:attrName>
                                        </p:attrNameLst>
                                      </p:cBhvr>
                                      <p:to>
                                        <p:strVal val="visible"/>
                                      </p:to>
                                    </p:set>
                                    <p:animEffect transition="in" filter="fade">
                                      <p:cBhvr>
                                        <p:cTn id="20" dur="500"/>
                                        <p:tgtEl>
                                          <p:spTgt spid="80"/>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82"/>
                                        </p:tgtEl>
                                        <p:attrNameLst>
                                          <p:attrName>style.visibility</p:attrName>
                                        </p:attrNameLst>
                                      </p:cBhvr>
                                      <p:to>
                                        <p:strVal val="visible"/>
                                      </p:to>
                                    </p:set>
                                    <p:animEffect transition="in" filter="fade">
                                      <p:cBhvr>
                                        <p:cTn id="23" dur="500"/>
                                        <p:tgtEl>
                                          <p:spTgt spid="8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58"/>
                                        </p:tgtEl>
                                        <p:attrNameLst>
                                          <p:attrName>style.visibility</p:attrName>
                                        </p:attrNameLst>
                                      </p:cBhvr>
                                      <p:to>
                                        <p:strVal val="visible"/>
                                      </p:to>
                                    </p:set>
                                    <p:animEffect transition="in" filter="fade">
                                      <p:cBhvr>
                                        <p:cTn id="26" dur="500"/>
                                        <p:tgtEl>
                                          <p:spTgt spid="58"/>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80" grpId="0" animBg="1"/>
      <p:bldP spid="81" grpId="0"/>
      <p:bldP spid="8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正方形/長方形 64"/>
          <p:cNvSpPr/>
          <p:nvPr/>
        </p:nvSpPr>
        <p:spPr>
          <a:xfrm>
            <a:off x="250957" y="791924"/>
            <a:ext cx="8524744" cy="2134500"/>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20000"/>
              </a:lnSpc>
            </a:pPr>
            <a:r>
              <a:rPr lang="en-US" altLang="ja-JP" dirty="0">
                <a:solidFill>
                  <a:schemeClr val="tx2">
                    <a:lumMod val="75000"/>
                  </a:schemeClr>
                </a:solidFill>
                <a:latin typeface="Meiryo UI" panose="020B0604030504040204" pitchFamily="50" charset="-128"/>
                <a:ea typeface="Meiryo UI" panose="020B0604030504040204" pitchFamily="50" charset="-128"/>
                <a:cs typeface="ヒラギノ丸ゴ Pro W4"/>
              </a:rPr>
              <a:t>B</a:t>
            </a:r>
            <a:r>
              <a:rPr lang="ja-JP" altLang="en-US" dirty="0" err="1">
                <a:solidFill>
                  <a:schemeClr val="tx2">
                    <a:lumMod val="75000"/>
                  </a:schemeClr>
                </a:solidFill>
                <a:latin typeface="Meiryo UI" panose="020B0604030504040204" pitchFamily="50" charset="-128"/>
                <a:ea typeface="Meiryo UI" panose="020B0604030504040204" pitchFamily="50" charset="-128"/>
                <a:cs typeface="ヒラギノ丸ゴ Pro W4"/>
              </a:rPr>
              <a:t>さんは</a:t>
            </a:r>
            <a:r>
              <a:rPr lang="ja-JP" altLang="en-US" dirty="0">
                <a:solidFill>
                  <a:schemeClr val="tx2">
                    <a:lumMod val="75000"/>
                  </a:schemeClr>
                </a:solidFill>
                <a:latin typeface="Meiryo UI" panose="020B0604030504040204" pitchFamily="50" charset="-128"/>
                <a:ea typeface="Meiryo UI" panose="020B0604030504040204" pitchFamily="50" charset="-128"/>
                <a:cs typeface="ヒラギノ丸ゴ Pro W4"/>
              </a:rPr>
              <a:t>今年</a:t>
            </a:r>
            <a:r>
              <a:rPr lang="en-US" altLang="ja-JP" dirty="0">
                <a:solidFill>
                  <a:schemeClr val="tx2">
                    <a:lumMod val="75000"/>
                  </a:schemeClr>
                </a:solidFill>
                <a:latin typeface="Meiryo UI" panose="020B0604030504040204" pitchFamily="50" charset="-128"/>
                <a:ea typeface="Meiryo UI" panose="020B0604030504040204" pitchFamily="50" charset="-128"/>
                <a:cs typeface="ヒラギノ丸ゴ Pro W4"/>
              </a:rPr>
              <a:t>45</a:t>
            </a:r>
            <a:r>
              <a:rPr lang="ja-JP" altLang="en-US" dirty="0">
                <a:solidFill>
                  <a:schemeClr val="tx2">
                    <a:lumMod val="75000"/>
                  </a:schemeClr>
                </a:solidFill>
                <a:latin typeface="Meiryo UI" panose="020B0604030504040204" pitchFamily="50" charset="-128"/>
                <a:ea typeface="Meiryo UI" panose="020B0604030504040204" pitchFamily="50" charset="-128"/>
                <a:cs typeface="ヒラギノ丸ゴ Pro W4"/>
              </a:rPr>
              <a:t>歳。妻</a:t>
            </a:r>
            <a:r>
              <a:rPr lang="en-US" altLang="ja-JP" dirty="0">
                <a:solidFill>
                  <a:schemeClr val="tx2">
                    <a:lumMod val="75000"/>
                  </a:schemeClr>
                </a:solidFill>
                <a:latin typeface="Meiryo UI" panose="020B0604030504040204" pitchFamily="50" charset="-128"/>
                <a:ea typeface="Meiryo UI" panose="020B0604030504040204" pitchFamily="50" charset="-128"/>
                <a:cs typeface="ヒラギノ丸ゴ Pro W4"/>
              </a:rPr>
              <a:t>(42</a:t>
            </a:r>
            <a:r>
              <a:rPr lang="ja-JP" altLang="en-US" dirty="0">
                <a:solidFill>
                  <a:schemeClr val="tx2">
                    <a:lumMod val="75000"/>
                  </a:schemeClr>
                </a:solidFill>
                <a:latin typeface="Meiryo UI" panose="020B0604030504040204" pitchFamily="50" charset="-128"/>
                <a:ea typeface="Meiryo UI" panose="020B0604030504040204" pitchFamily="50" charset="-128"/>
                <a:cs typeface="ヒラギノ丸ゴ Pro W4"/>
              </a:rPr>
              <a:t>歳</a:t>
            </a:r>
            <a:r>
              <a:rPr lang="en-US" altLang="ja-JP" dirty="0">
                <a:solidFill>
                  <a:schemeClr val="tx2">
                    <a:lumMod val="75000"/>
                  </a:schemeClr>
                </a:solidFill>
                <a:latin typeface="Meiryo UI" panose="020B0604030504040204" pitchFamily="50" charset="-128"/>
                <a:ea typeface="Meiryo UI" panose="020B0604030504040204" pitchFamily="50" charset="-128"/>
                <a:cs typeface="ヒラギノ丸ゴ Pro W4"/>
              </a:rPr>
              <a:t>)</a:t>
            </a:r>
            <a:r>
              <a:rPr lang="ja-JP" altLang="en-US" dirty="0">
                <a:solidFill>
                  <a:schemeClr val="tx2">
                    <a:lumMod val="75000"/>
                  </a:schemeClr>
                </a:solidFill>
                <a:latin typeface="Meiryo UI" panose="020B0604030504040204" pitchFamily="50" charset="-128"/>
                <a:ea typeface="Meiryo UI" panose="020B0604030504040204" pitchFamily="50" charset="-128"/>
                <a:cs typeface="ヒラギノ丸ゴ Pro W4"/>
              </a:rPr>
              <a:t>はパート勤務で、</a:t>
            </a:r>
            <a:endParaRPr lang="en-US" altLang="ja-JP" dirty="0">
              <a:solidFill>
                <a:schemeClr val="tx2">
                  <a:lumMod val="75000"/>
                </a:schemeClr>
              </a:solidFill>
              <a:latin typeface="Meiryo UI" panose="020B0604030504040204" pitchFamily="50" charset="-128"/>
              <a:ea typeface="Meiryo UI" panose="020B0604030504040204" pitchFamily="50" charset="-128"/>
              <a:cs typeface="ヒラギノ丸ゴ Pro W4"/>
            </a:endParaRPr>
          </a:p>
          <a:p>
            <a:pPr>
              <a:lnSpc>
                <a:spcPct val="120000"/>
              </a:lnSpc>
            </a:pPr>
            <a:r>
              <a:rPr lang="ja-JP" altLang="en-US" dirty="0">
                <a:solidFill>
                  <a:schemeClr val="tx2">
                    <a:lumMod val="75000"/>
                  </a:schemeClr>
                </a:solidFill>
                <a:latin typeface="Meiryo UI" panose="020B0604030504040204" pitchFamily="50" charset="-128"/>
                <a:ea typeface="Meiryo UI" panose="020B0604030504040204" pitchFamily="50" charset="-128"/>
                <a:cs typeface="ヒラギノ丸ゴ Pro W4"/>
              </a:rPr>
              <a:t>長女</a:t>
            </a:r>
            <a:r>
              <a:rPr lang="en-US" altLang="ja-JP" dirty="0">
                <a:solidFill>
                  <a:schemeClr val="tx2">
                    <a:lumMod val="75000"/>
                  </a:schemeClr>
                </a:solidFill>
                <a:latin typeface="Meiryo UI" panose="020B0604030504040204" pitchFamily="50" charset="-128"/>
                <a:ea typeface="Meiryo UI" panose="020B0604030504040204" pitchFamily="50" charset="-128"/>
                <a:cs typeface="ヒラギノ丸ゴ Pro W4"/>
              </a:rPr>
              <a:t>(10</a:t>
            </a:r>
            <a:r>
              <a:rPr lang="ja-JP" altLang="en-US" dirty="0">
                <a:solidFill>
                  <a:schemeClr val="tx2">
                    <a:lumMod val="75000"/>
                  </a:schemeClr>
                </a:solidFill>
                <a:latin typeface="Meiryo UI" panose="020B0604030504040204" pitchFamily="50" charset="-128"/>
                <a:ea typeface="Meiryo UI" panose="020B0604030504040204" pitchFamily="50" charset="-128"/>
                <a:cs typeface="ヒラギノ丸ゴ Pro W4"/>
              </a:rPr>
              <a:t>歳</a:t>
            </a:r>
            <a:r>
              <a:rPr lang="en-US" altLang="ja-JP" dirty="0">
                <a:solidFill>
                  <a:schemeClr val="tx2">
                    <a:lumMod val="75000"/>
                  </a:schemeClr>
                </a:solidFill>
                <a:latin typeface="Meiryo UI" panose="020B0604030504040204" pitchFamily="50" charset="-128"/>
                <a:ea typeface="Meiryo UI" panose="020B0604030504040204" pitchFamily="50" charset="-128"/>
                <a:cs typeface="ヒラギノ丸ゴ Pro W4"/>
              </a:rPr>
              <a:t>)</a:t>
            </a:r>
            <a:r>
              <a:rPr lang="ja-JP" altLang="en-US" dirty="0">
                <a:solidFill>
                  <a:schemeClr val="tx2">
                    <a:lumMod val="75000"/>
                  </a:schemeClr>
                </a:solidFill>
                <a:latin typeface="Meiryo UI" panose="020B0604030504040204" pitchFamily="50" charset="-128"/>
                <a:ea typeface="Meiryo UI" panose="020B0604030504040204" pitchFamily="50" charset="-128"/>
                <a:cs typeface="ヒラギノ丸ゴ Pro W4"/>
              </a:rPr>
              <a:t>・長男</a:t>
            </a:r>
            <a:r>
              <a:rPr lang="en-US" altLang="ja-JP" dirty="0">
                <a:solidFill>
                  <a:schemeClr val="tx2">
                    <a:lumMod val="75000"/>
                  </a:schemeClr>
                </a:solidFill>
                <a:latin typeface="Meiryo UI" panose="020B0604030504040204" pitchFamily="50" charset="-128"/>
                <a:ea typeface="Meiryo UI" panose="020B0604030504040204" pitchFamily="50" charset="-128"/>
                <a:cs typeface="ヒラギノ丸ゴ Pro W4"/>
              </a:rPr>
              <a:t>(8</a:t>
            </a:r>
            <a:r>
              <a:rPr lang="ja-JP" altLang="en-US" dirty="0">
                <a:solidFill>
                  <a:schemeClr val="tx2">
                    <a:lumMod val="75000"/>
                  </a:schemeClr>
                </a:solidFill>
                <a:latin typeface="Meiryo UI" panose="020B0604030504040204" pitchFamily="50" charset="-128"/>
                <a:ea typeface="Meiryo UI" panose="020B0604030504040204" pitchFamily="50" charset="-128"/>
                <a:cs typeface="ヒラギノ丸ゴ Pro W4"/>
              </a:rPr>
              <a:t>歳</a:t>
            </a:r>
            <a:r>
              <a:rPr lang="en-US" altLang="ja-JP" dirty="0">
                <a:solidFill>
                  <a:schemeClr val="tx2">
                    <a:lumMod val="75000"/>
                  </a:schemeClr>
                </a:solidFill>
                <a:latin typeface="Meiryo UI" panose="020B0604030504040204" pitchFamily="50" charset="-128"/>
                <a:ea typeface="Meiryo UI" panose="020B0604030504040204" pitchFamily="50" charset="-128"/>
                <a:cs typeface="ヒラギノ丸ゴ Pro W4"/>
              </a:rPr>
              <a:t>)</a:t>
            </a:r>
            <a:r>
              <a:rPr lang="ja-JP" altLang="en-US" dirty="0">
                <a:solidFill>
                  <a:schemeClr val="tx2">
                    <a:lumMod val="75000"/>
                  </a:schemeClr>
                </a:solidFill>
                <a:latin typeface="Meiryo UI" panose="020B0604030504040204" pitchFamily="50" charset="-128"/>
                <a:ea typeface="Meiryo UI" panose="020B0604030504040204" pitchFamily="50" charset="-128"/>
                <a:cs typeface="ヒラギノ丸ゴ Pro W4"/>
              </a:rPr>
              <a:t>がいます。</a:t>
            </a:r>
            <a:endParaRPr lang="en-US" altLang="ja-JP" dirty="0">
              <a:solidFill>
                <a:schemeClr val="tx2">
                  <a:lumMod val="75000"/>
                </a:schemeClr>
              </a:solidFill>
              <a:latin typeface="Meiryo UI" panose="020B0604030504040204" pitchFamily="50" charset="-128"/>
              <a:ea typeface="Meiryo UI" panose="020B0604030504040204" pitchFamily="50" charset="-128"/>
              <a:cs typeface="ヒラギノ丸ゴ Pro W4"/>
            </a:endParaRPr>
          </a:p>
          <a:p>
            <a:pPr>
              <a:lnSpc>
                <a:spcPct val="120000"/>
              </a:lnSpc>
            </a:pPr>
            <a:r>
              <a:rPr lang="ja-JP" altLang="en-US" dirty="0">
                <a:solidFill>
                  <a:schemeClr val="tx2">
                    <a:lumMod val="75000"/>
                  </a:schemeClr>
                </a:solidFill>
                <a:latin typeface="Meiryo UI" panose="020B0604030504040204" pitchFamily="50" charset="-128"/>
                <a:ea typeface="Meiryo UI" panose="020B0604030504040204" pitchFamily="50" charset="-128"/>
                <a:cs typeface="ヒラギノ丸ゴ Pro W4"/>
              </a:rPr>
              <a:t>もし</a:t>
            </a:r>
            <a:r>
              <a:rPr lang="en-US" altLang="ja-JP" dirty="0">
                <a:solidFill>
                  <a:schemeClr val="tx2">
                    <a:lumMod val="75000"/>
                  </a:schemeClr>
                </a:solidFill>
                <a:latin typeface="Meiryo UI" panose="020B0604030504040204" pitchFamily="50" charset="-128"/>
                <a:ea typeface="Meiryo UI" panose="020B0604030504040204" pitchFamily="50" charset="-128"/>
                <a:cs typeface="ヒラギノ丸ゴ Pro W4"/>
              </a:rPr>
              <a:t>B</a:t>
            </a:r>
            <a:r>
              <a:rPr lang="ja-JP" altLang="en-US" dirty="0" err="1">
                <a:solidFill>
                  <a:schemeClr val="tx2">
                    <a:lumMod val="75000"/>
                  </a:schemeClr>
                </a:solidFill>
                <a:latin typeface="Meiryo UI" panose="020B0604030504040204" pitchFamily="50" charset="-128"/>
                <a:ea typeface="Meiryo UI" panose="020B0604030504040204" pitchFamily="50" charset="-128"/>
                <a:cs typeface="ヒラギノ丸ゴ Pro W4"/>
              </a:rPr>
              <a:t>さんが</a:t>
            </a:r>
            <a:r>
              <a:rPr lang="ja-JP" altLang="en-US" dirty="0">
                <a:solidFill>
                  <a:schemeClr val="tx2">
                    <a:lumMod val="75000"/>
                  </a:schemeClr>
                </a:solidFill>
                <a:latin typeface="Meiryo UI" panose="020B0604030504040204" pitchFamily="50" charset="-128"/>
                <a:ea typeface="Meiryo UI" panose="020B0604030504040204" pitchFamily="50" charset="-128"/>
                <a:cs typeface="ヒラギノ丸ゴ Pro W4"/>
              </a:rPr>
              <a:t>亡くなってしまった場合、遺族の生活</a:t>
            </a:r>
            <a:endParaRPr lang="en-US" altLang="ja-JP" dirty="0">
              <a:solidFill>
                <a:schemeClr val="tx2">
                  <a:lumMod val="75000"/>
                </a:schemeClr>
              </a:solidFill>
              <a:latin typeface="Meiryo UI" panose="020B0604030504040204" pitchFamily="50" charset="-128"/>
              <a:ea typeface="Meiryo UI" panose="020B0604030504040204" pitchFamily="50" charset="-128"/>
              <a:cs typeface="ヒラギノ丸ゴ Pro W4"/>
            </a:endParaRPr>
          </a:p>
          <a:p>
            <a:pPr>
              <a:lnSpc>
                <a:spcPct val="120000"/>
              </a:lnSpc>
            </a:pPr>
            <a:r>
              <a:rPr lang="ja-JP" altLang="en-US" dirty="0">
                <a:solidFill>
                  <a:schemeClr val="tx2">
                    <a:lumMod val="75000"/>
                  </a:schemeClr>
                </a:solidFill>
                <a:latin typeface="Meiryo UI" panose="020B0604030504040204" pitchFamily="50" charset="-128"/>
                <a:ea typeface="Meiryo UI" panose="020B0604030504040204" pitchFamily="50" charset="-128"/>
                <a:cs typeface="ヒラギノ丸ゴ Pro W4"/>
              </a:rPr>
              <a:t>費や教育費などこれから必要になるお金はいくら</a:t>
            </a:r>
            <a:endParaRPr lang="en-US" altLang="ja-JP" dirty="0">
              <a:solidFill>
                <a:schemeClr val="tx2">
                  <a:lumMod val="75000"/>
                </a:schemeClr>
              </a:solidFill>
              <a:latin typeface="Meiryo UI" panose="020B0604030504040204" pitchFamily="50" charset="-128"/>
              <a:ea typeface="Meiryo UI" panose="020B0604030504040204" pitchFamily="50" charset="-128"/>
              <a:cs typeface="ヒラギノ丸ゴ Pro W4"/>
            </a:endParaRPr>
          </a:p>
          <a:p>
            <a:pPr>
              <a:lnSpc>
                <a:spcPct val="120000"/>
              </a:lnSpc>
            </a:pPr>
            <a:r>
              <a:rPr lang="ja-JP" altLang="en-US" dirty="0">
                <a:solidFill>
                  <a:schemeClr val="tx2">
                    <a:lumMod val="75000"/>
                  </a:schemeClr>
                </a:solidFill>
                <a:latin typeface="Meiryo UI" panose="020B0604030504040204" pitchFamily="50" charset="-128"/>
                <a:ea typeface="Meiryo UI" panose="020B0604030504040204" pitchFamily="50" charset="-128"/>
                <a:cs typeface="ヒラギノ丸ゴ Pro W4"/>
              </a:rPr>
              <a:t>になるでしょうか。</a:t>
            </a:r>
            <a:endParaRPr lang="en-US" altLang="ja-JP" dirty="0">
              <a:solidFill>
                <a:schemeClr val="tx2">
                  <a:lumMod val="75000"/>
                </a:schemeClr>
              </a:solidFill>
              <a:latin typeface="Meiryo UI" panose="020B0604030504040204" pitchFamily="50" charset="-128"/>
              <a:ea typeface="Meiryo UI" panose="020B0604030504040204" pitchFamily="50" charset="-128"/>
              <a:cs typeface="ヒラギノ丸ゴ Pro W4"/>
            </a:endParaRPr>
          </a:p>
        </p:txBody>
      </p:sp>
      <p:sp>
        <p:nvSpPr>
          <p:cNvPr id="11" name="正方形/長方形 10"/>
          <p:cNvSpPr/>
          <p:nvPr/>
        </p:nvSpPr>
        <p:spPr>
          <a:xfrm>
            <a:off x="0" y="0"/>
            <a:ext cx="9144000" cy="716948"/>
          </a:xfrm>
          <a:prstGeom prst="rect">
            <a:avLst/>
          </a:prstGeom>
          <a:solidFill>
            <a:srgbClr val="33996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28800" y="6566400"/>
            <a:ext cx="4509496" cy="246221"/>
          </a:xfrm>
          <a:prstGeom prst="rect">
            <a:avLst/>
          </a:prstGeom>
          <a:noFill/>
        </p:spPr>
        <p:txBody>
          <a:bodyPr wrap="square" rtlCol="0">
            <a:spAutoFit/>
          </a:bodyPr>
          <a:lstStyle/>
          <a:p>
            <a:pPr>
              <a:defRPr/>
            </a:pPr>
            <a:r>
              <a:rPr lang="ja-JP" altLang="en-US" sz="1000" dirty="0">
                <a:latin typeface="Meiryo UI" panose="020B0604030504040204" pitchFamily="50" charset="-128"/>
                <a:ea typeface="Meiryo UI" panose="020B0604030504040204" pitchFamily="50" charset="-128"/>
                <a:cs typeface="ヒラギノ角ゴ Pro W3"/>
              </a:rPr>
              <a:t>＊生命保険文化センター「遺族保障ガイド」（</a:t>
            </a:r>
            <a:r>
              <a:rPr lang="en-US" altLang="ja-JP" sz="1000" dirty="0">
                <a:latin typeface="Meiryo UI" panose="020B0604030504040204" pitchFamily="50" charset="-128"/>
                <a:ea typeface="Meiryo UI" panose="020B0604030504040204" pitchFamily="50" charset="-128"/>
                <a:cs typeface="ヒラギノ角ゴ Pro W3"/>
              </a:rPr>
              <a:t>2023</a:t>
            </a:r>
            <a:r>
              <a:rPr lang="ja-JP" altLang="en-US" sz="1000" dirty="0">
                <a:latin typeface="Meiryo UI" panose="020B0604030504040204" pitchFamily="50" charset="-128"/>
                <a:ea typeface="Meiryo UI" panose="020B0604030504040204" pitchFamily="50" charset="-128"/>
                <a:cs typeface="ヒラギノ角ゴ Pro W3"/>
              </a:rPr>
              <a:t>年</a:t>
            </a:r>
            <a:r>
              <a:rPr lang="en-US" altLang="ja-JP" sz="1000" dirty="0">
                <a:latin typeface="Meiryo UI" panose="020B0604030504040204" pitchFamily="50" charset="-128"/>
                <a:ea typeface="Meiryo UI" panose="020B0604030504040204" pitchFamily="50" charset="-128"/>
                <a:cs typeface="ヒラギノ角ゴ Pro W3"/>
              </a:rPr>
              <a:t>11</a:t>
            </a:r>
            <a:r>
              <a:rPr lang="ja-JP" altLang="en-US" sz="1000" dirty="0">
                <a:latin typeface="Meiryo UI" panose="020B0604030504040204" pitchFamily="50" charset="-128"/>
                <a:ea typeface="Meiryo UI" panose="020B0604030504040204" pitchFamily="50" charset="-128"/>
                <a:cs typeface="ヒラギノ角ゴ Pro W3"/>
              </a:rPr>
              <a:t>月改訂版）をもとに作成</a:t>
            </a:r>
            <a:endParaRPr lang="en-US" altLang="ja-JP" sz="1000" dirty="0">
              <a:latin typeface="Meiryo UI" panose="020B0604030504040204" pitchFamily="50" charset="-128"/>
              <a:ea typeface="Meiryo UI" panose="020B0604030504040204" pitchFamily="50" charset="-128"/>
              <a:cs typeface="ヒラギノ角ゴ Pro W3"/>
            </a:endParaRPr>
          </a:p>
        </p:txBody>
      </p:sp>
      <p:sp>
        <p:nvSpPr>
          <p:cNvPr id="39" name="角丸四角形 38"/>
          <p:cNvSpPr/>
          <p:nvPr/>
        </p:nvSpPr>
        <p:spPr>
          <a:xfrm>
            <a:off x="2284541" y="5472344"/>
            <a:ext cx="4471989" cy="995101"/>
          </a:xfrm>
          <a:prstGeom prst="roundRect">
            <a:avLst>
              <a:gd name="adj" fmla="val 7759"/>
            </a:avLst>
          </a:prstGeom>
          <a:solidFill>
            <a:schemeClr val="accent3">
              <a:lumMod val="20000"/>
              <a:lumOff val="80000"/>
            </a:schemeClr>
          </a:solidFill>
          <a:ln w="31750">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40" name="等号 39"/>
          <p:cNvSpPr/>
          <p:nvPr/>
        </p:nvSpPr>
        <p:spPr>
          <a:xfrm>
            <a:off x="1358532" y="5846731"/>
            <a:ext cx="785616" cy="373540"/>
          </a:xfrm>
          <a:prstGeom prst="mathEqual">
            <a:avLst>
              <a:gd name="adj1" fmla="val 23520"/>
              <a:gd name="adj2" fmla="val 26685"/>
            </a:avLst>
          </a:prstGeom>
          <a:solidFill>
            <a:schemeClr val="tx1">
              <a:lumMod val="75000"/>
              <a:lumOff val="25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41" name="テキスト ボックス 40"/>
          <p:cNvSpPr txBox="1"/>
          <p:nvPr/>
        </p:nvSpPr>
        <p:spPr>
          <a:xfrm>
            <a:off x="2809875" y="5824805"/>
            <a:ext cx="3438525"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200" b="1" i="0" u="sng" strike="noStrike" kern="1200" cap="none" spc="0" normalizeH="0" baseline="0" noProof="0" dirty="0">
                <a:ln>
                  <a:noFill/>
                </a:ln>
                <a:solidFill>
                  <a:schemeClr val="tx1">
                    <a:lumMod val="75000"/>
                    <a:lumOff val="25000"/>
                  </a:schemeClr>
                </a:solidFill>
                <a:effectLst/>
                <a:uLnTx/>
                <a:uFillTx/>
                <a:latin typeface="Meiryo UI" panose="020B0604030504040204" pitchFamily="50" charset="-128"/>
                <a:ea typeface="Meiryo UI" panose="020B0604030504040204" pitchFamily="50" charset="-128"/>
                <a:cs typeface="+mn-cs"/>
              </a:rPr>
              <a:t>約</a:t>
            </a:r>
            <a:r>
              <a:rPr lang="en-US" altLang="ja-JP" sz="4000" b="1" u="sng" dirty="0">
                <a:solidFill>
                  <a:schemeClr val="tx1">
                    <a:lumMod val="75000"/>
                    <a:lumOff val="25000"/>
                  </a:schemeClr>
                </a:solidFill>
                <a:latin typeface="Meiryo UI" panose="020B0604030504040204" pitchFamily="50" charset="-128"/>
                <a:ea typeface="Meiryo UI" panose="020B0604030504040204" pitchFamily="50" charset="-128"/>
              </a:rPr>
              <a:t>4,160</a:t>
            </a:r>
            <a:r>
              <a:rPr kumimoji="1" lang="ja-JP" altLang="en-US" sz="3200" b="1" i="0" u="sng" strike="noStrike" kern="1200" cap="none" spc="0" normalizeH="0" baseline="0" noProof="0" dirty="0">
                <a:ln>
                  <a:noFill/>
                </a:ln>
                <a:solidFill>
                  <a:schemeClr val="tx1">
                    <a:lumMod val="75000"/>
                    <a:lumOff val="25000"/>
                  </a:schemeClr>
                </a:solidFill>
                <a:effectLst/>
                <a:uLnTx/>
                <a:uFillTx/>
                <a:latin typeface="Meiryo UI" panose="020B0604030504040204" pitchFamily="50" charset="-128"/>
                <a:ea typeface="Meiryo UI" panose="020B0604030504040204" pitchFamily="50" charset="-128"/>
                <a:cs typeface="+mn-cs"/>
              </a:rPr>
              <a:t>万円</a:t>
            </a:r>
          </a:p>
        </p:txBody>
      </p:sp>
      <p:sp>
        <p:nvSpPr>
          <p:cNvPr id="42" name="テキスト ボックス 41"/>
          <p:cNvSpPr txBox="1"/>
          <p:nvPr/>
        </p:nvSpPr>
        <p:spPr>
          <a:xfrm>
            <a:off x="2287849" y="5533151"/>
            <a:ext cx="4468681"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2400" b="1" dirty="0">
                <a:solidFill>
                  <a:schemeClr val="accent3">
                    <a:lumMod val="50000"/>
                  </a:schemeClr>
                </a:solidFill>
                <a:latin typeface="Meiryo UI" panose="020B0604030504040204" pitchFamily="50" charset="-128"/>
                <a:ea typeface="Meiryo UI" panose="020B0604030504040204" pitchFamily="50" charset="-128"/>
              </a:rPr>
              <a:t>自助で準備する必要があるお金</a:t>
            </a:r>
            <a:endParaRPr kumimoji="1" lang="ja-JP" altLang="en-US" sz="2400" b="1" i="0" u="none" strike="noStrike" kern="1200" cap="none" spc="0" normalizeH="0" baseline="0" noProof="0" dirty="0">
              <a:ln>
                <a:noFill/>
              </a:ln>
              <a:solidFill>
                <a:schemeClr val="accent3">
                  <a:lumMod val="50000"/>
                </a:schemeClr>
              </a:solidFill>
              <a:effectLst/>
              <a:uLnTx/>
              <a:uFillTx/>
              <a:latin typeface="Meiryo UI" panose="020B0604030504040204" pitchFamily="50" charset="-128"/>
              <a:ea typeface="Meiryo UI" panose="020B0604030504040204" pitchFamily="50" charset="-128"/>
            </a:endParaRPr>
          </a:p>
        </p:txBody>
      </p:sp>
      <p:grpSp>
        <p:nvGrpSpPr>
          <p:cNvPr id="43" name="グループ化 42"/>
          <p:cNvGrpSpPr/>
          <p:nvPr/>
        </p:nvGrpSpPr>
        <p:grpSpPr>
          <a:xfrm>
            <a:off x="108080" y="2828924"/>
            <a:ext cx="3819526" cy="2543176"/>
            <a:chOff x="266699" y="1381124"/>
            <a:chExt cx="3819526" cy="2543176"/>
          </a:xfrm>
        </p:grpSpPr>
        <p:sp>
          <p:nvSpPr>
            <p:cNvPr id="44" name="角丸四角形 43"/>
            <p:cNvSpPr/>
            <p:nvPr/>
          </p:nvSpPr>
          <p:spPr>
            <a:xfrm>
              <a:off x="409575" y="1562100"/>
              <a:ext cx="3676650" cy="2362200"/>
            </a:xfrm>
            <a:prstGeom prst="roundRect">
              <a:avLst>
                <a:gd name="adj" fmla="val 7759"/>
              </a:avLst>
            </a:prstGeom>
            <a:solidFill>
              <a:srgbClr val="FFCCCC"/>
            </a:solidFill>
            <a:ln w="31750">
              <a:solidFill>
                <a:srgbClr val="FF7C8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45" name="楕円 44"/>
            <p:cNvSpPr/>
            <p:nvPr/>
          </p:nvSpPr>
          <p:spPr>
            <a:xfrm>
              <a:off x="266699" y="1381124"/>
              <a:ext cx="576000" cy="576000"/>
            </a:xfrm>
            <a:prstGeom prst="ellipse">
              <a:avLst/>
            </a:prstGeom>
            <a:solidFill>
              <a:srgbClr val="FF7C80"/>
            </a:solidFill>
            <a:ln w="317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6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a:t>
              </a:r>
            </a:p>
          </p:txBody>
        </p:sp>
        <p:sp>
          <p:nvSpPr>
            <p:cNvPr id="46" name="テキスト ボックス 45"/>
            <p:cNvSpPr txBox="1"/>
            <p:nvPr/>
          </p:nvSpPr>
          <p:spPr>
            <a:xfrm>
              <a:off x="962025" y="1669124"/>
              <a:ext cx="265747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rgbClr val="FF5050"/>
                  </a:solidFill>
                  <a:effectLst/>
                  <a:uLnTx/>
                  <a:uFillTx/>
                  <a:latin typeface="Meiryo UI" panose="020B0604030504040204" pitchFamily="50" charset="-128"/>
                  <a:ea typeface="Meiryo UI" panose="020B0604030504040204" pitchFamily="50" charset="-128"/>
                  <a:cs typeface="+mn-cs"/>
                </a:rPr>
                <a:t>必要となるお金</a:t>
              </a:r>
            </a:p>
          </p:txBody>
        </p:sp>
        <p:sp>
          <p:nvSpPr>
            <p:cNvPr id="47" name="角丸四角形 46"/>
            <p:cNvSpPr/>
            <p:nvPr/>
          </p:nvSpPr>
          <p:spPr>
            <a:xfrm>
              <a:off x="666750" y="2287142"/>
              <a:ext cx="3162300" cy="1418083"/>
            </a:xfrm>
            <a:prstGeom prst="roundRect">
              <a:avLst>
                <a:gd name="adj" fmla="val 7759"/>
              </a:avLst>
            </a:prstGeom>
            <a:solidFill>
              <a:srgbClr val="FF7C80"/>
            </a:solidFill>
            <a:ln w="31750">
              <a:solidFill>
                <a:srgbClr val="FF7C8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48" name="テキスト ボックス 47"/>
            <p:cNvSpPr txBox="1"/>
            <p:nvPr/>
          </p:nvSpPr>
          <p:spPr>
            <a:xfrm>
              <a:off x="747449" y="2266950"/>
              <a:ext cx="1805251"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solidFill>
                    <a:prstClr val="white"/>
                  </a:solidFill>
                  <a:latin typeface="Meiryo UI" panose="020B0604030504040204" pitchFamily="50" charset="-128"/>
                  <a:ea typeface="Meiryo UI" panose="020B0604030504040204" pitchFamily="50" charset="-128"/>
                </a:rPr>
                <a:t>生活費</a:t>
              </a:r>
              <a:endParaRPr kumimoji="1" lang="en-US" altLang="ja-JP" sz="1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子どもの教育費</a:t>
              </a:r>
              <a:endParaRPr kumimoji="1" lang="en-US" altLang="ja-JP" sz="1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solidFill>
                    <a:prstClr val="white"/>
                  </a:solidFill>
                  <a:latin typeface="Meiryo UI" panose="020B0604030504040204" pitchFamily="50" charset="-128"/>
                  <a:ea typeface="Meiryo UI" panose="020B0604030504040204" pitchFamily="50" charset="-128"/>
                </a:rPr>
                <a:t>その他</a:t>
              </a:r>
              <a:endParaRPr kumimoji="1" lang="ja-JP" altLang="en-US" sz="1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49" name="テキスト ボックス 48"/>
            <p:cNvSpPr txBox="1"/>
            <p:nvPr/>
          </p:nvSpPr>
          <p:spPr>
            <a:xfrm>
              <a:off x="2073144" y="2266950"/>
              <a:ext cx="1698757" cy="923330"/>
            </a:xfrm>
            <a:prstGeom prst="rect">
              <a:avLst/>
            </a:prstGeom>
            <a:noFill/>
          </p:spPr>
          <p:txBody>
            <a:bodyPr wrap="square" rtlCol="0">
              <a:spAutoFit/>
            </a:bodyPr>
            <a:lstStyle/>
            <a:p>
              <a:pPr algn="r"/>
              <a:r>
                <a:rPr lang="zh-TW" altLang="en-US" dirty="0">
                  <a:solidFill>
                    <a:schemeClr val="bg1"/>
                  </a:solidFill>
                  <a:latin typeface="Meiryo UI" panose="020B0604030504040204" pitchFamily="50" charset="-128"/>
                  <a:ea typeface="Meiryo UI" panose="020B0604030504040204" pitchFamily="50" charset="-128"/>
                </a:rPr>
                <a:t>約</a:t>
              </a:r>
              <a:r>
                <a:rPr lang="en-US" altLang="ja-JP" dirty="0">
                  <a:solidFill>
                    <a:schemeClr val="bg1"/>
                  </a:solidFill>
                  <a:latin typeface="Meiryo UI" panose="020B0604030504040204" pitchFamily="50" charset="-128"/>
                  <a:ea typeface="Meiryo UI" panose="020B0604030504040204" pitchFamily="50" charset="-128"/>
                </a:rPr>
                <a:t>9,320</a:t>
              </a:r>
              <a:r>
                <a:rPr lang="zh-TW" altLang="en-US" dirty="0">
                  <a:solidFill>
                    <a:schemeClr val="bg1"/>
                  </a:solidFill>
                  <a:latin typeface="Meiryo UI" panose="020B0604030504040204" pitchFamily="50" charset="-128"/>
                  <a:ea typeface="Meiryo UI" panose="020B0604030504040204" pitchFamily="50" charset="-128"/>
                </a:rPr>
                <a:t>万円</a:t>
              </a:r>
            </a:p>
            <a:p>
              <a:pPr algn="r"/>
              <a:r>
                <a:rPr lang="zh-TW" altLang="en-US" dirty="0">
                  <a:solidFill>
                    <a:schemeClr val="bg1"/>
                  </a:solidFill>
                  <a:latin typeface="Meiryo UI" panose="020B0604030504040204" pitchFamily="50" charset="-128"/>
                  <a:ea typeface="Meiryo UI" panose="020B0604030504040204" pitchFamily="50" charset="-128"/>
                </a:rPr>
                <a:t>約</a:t>
              </a:r>
              <a:r>
                <a:rPr lang="en-US" altLang="ja-JP" dirty="0">
                  <a:solidFill>
                    <a:schemeClr val="bg1"/>
                  </a:solidFill>
                  <a:latin typeface="Meiryo UI" panose="020B0604030504040204" pitchFamily="50" charset="-128"/>
                  <a:ea typeface="Meiryo UI" panose="020B0604030504040204" pitchFamily="50" charset="-128"/>
                </a:rPr>
                <a:t>2,250</a:t>
              </a:r>
              <a:r>
                <a:rPr lang="zh-TW" altLang="en-US" dirty="0">
                  <a:solidFill>
                    <a:schemeClr val="bg1"/>
                  </a:solidFill>
                  <a:latin typeface="Meiryo UI" panose="020B0604030504040204" pitchFamily="50" charset="-128"/>
                  <a:ea typeface="Meiryo UI" panose="020B0604030504040204" pitchFamily="50" charset="-128"/>
                </a:rPr>
                <a:t>万円</a:t>
              </a:r>
            </a:p>
            <a:p>
              <a:pPr algn="r"/>
              <a:r>
                <a:rPr lang="zh-TW" altLang="en-US" dirty="0">
                  <a:solidFill>
                    <a:schemeClr val="bg1"/>
                  </a:solidFill>
                  <a:latin typeface="Meiryo UI" panose="020B0604030504040204" pitchFamily="50" charset="-128"/>
                  <a:ea typeface="Meiryo UI" panose="020B0604030504040204" pitchFamily="50" charset="-128"/>
                </a:rPr>
                <a:t>約</a:t>
              </a:r>
              <a:r>
                <a:rPr lang="en-US" altLang="ja-JP" dirty="0">
                  <a:solidFill>
                    <a:schemeClr val="bg1"/>
                  </a:solidFill>
                  <a:latin typeface="Meiryo UI" panose="020B0604030504040204" pitchFamily="50" charset="-128"/>
                  <a:ea typeface="Meiryo UI" panose="020B0604030504040204" pitchFamily="50" charset="-128"/>
                </a:rPr>
                <a:t>1,590</a:t>
              </a:r>
              <a:r>
                <a:rPr lang="zh-TW" altLang="en-US" dirty="0">
                  <a:solidFill>
                    <a:schemeClr val="bg1"/>
                  </a:solidFill>
                  <a:latin typeface="Meiryo UI" panose="020B0604030504040204" pitchFamily="50" charset="-128"/>
                  <a:ea typeface="Meiryo UI" panose="020B0604030504040204" pitchFamily="50" charset="-128"/>
                </a:rPr>
                <a:t>万円</a:t>
              </a:r>
            </a:p>
          </p:txBody>
        </p:sp>
        <p:cxnSp>
          <p:nvCxnSpPr>
            <p:cNvPr id="50" name="直線コネクタ 49"/>
            <p:cNvCxnSpPr/>
            <p:nvPr/>
          </p:nvCxnSpPr>
          <p:spPr>
            <a:xfrm flipV="1">
              <a:off x="747449" y="3162300"/>
              <a:ext cx="2938726" cy="9525"/>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1" name="テキスト ボックス 50"/>
            <p:cNvSpPr txBox="1"/>
            <p:nvPr/>
          </p:nvSpPr>
          <p:spPr>
            <a:xfrm>
              <a:off x="747449" y="3275231"/>
              <a:ext cx="180525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合計</a:t>
              </a:r>
            </a:p>
          </p:txBody>
        </p:sp>
        <p:sp>
          <p:nvSpPr>
            <p:cNvPr id="52" name="テキスト ボックス 51"/>
            <p:cNvSpPr txBox="1"/>
            <p:nvPr/>
          </p:nvSpPr>
          <p:spPr>
            <a:xfrm>
              <a:off x="1720720" y="3275230"/>
              <a:ext cx="2051182" cy="369332"/>
            </a:xfrm>
            <a:prstGeom prst="rect">
              <a:avLst/>
            </a:prstGeom>
            <a:noFill/>
          </p:spPr>
          <p:txBody>
            <a:bodyPr wrap="square" rtlCol="0">
              <a:spAutoFit/>
            </a:bodyPr>
            <a:lstStyle/>
            <a:p>
              <a:pPr algn="r"/>
              <a:r>
                <a:rPr lang="zh-TW" altLang="en-US" b="1" dirty="0">
                  <a:solidFill>
                    <a:schemeClr val="bg1"/>
                  </a:solidFill>
                  <a:latin typeface="Meiryo UI" panose="020B0604030504040204" pitchFamily="50" charset="-128"/>
                  <a:ea typeface="Meiryo UI" panose="020B0604030504040204" pitchFamily="50" charset="-128"/>
                </a:rPr>
                <a:t>約</a:t>
              </a:r>
              <a:r>
                <a:rPr lang="en-US" altLang="zh-TW" b="1" dirty="0">
                  <a:solidFill>
                    <a:schemeClr val="bg1"/>
                  </a:solidFill>
                  <a:latin typeface="Meiryo UI" panose="020B0604030504040204" pitchFamily="50" charset="-128"/>
                  <a:ea typeface="Meiryo UI" panose="020B0604030504040204" pitchFamily="50" charset="-128"/>
                </a:rPr>
                <a:t>1</a:t>
              </a:r>
              <a:r>
                <a:rPr lang="zh-TW" altLang="en-US" b="1" dirty="0">
                  <a:solidFill>
                    <a:schemeClr val="bg1"/>
                  </a:solidFill>
                  <a:latin typeface="Meiryo UI" panose="020B0604030504040204" pitchFamily="50" charset="-128"/>
                  <a:ea typeface="Meiryo UI" panose="020B0604030504040204" pitchFamily="50" charset="-128"/>
                </a:rPr>
                <a:t>億</a:t>
              </a:r>
              <a:r>
                <a:rPr lang="en-US" altLang="ja-JP" b="1" dirty="0">
                  <a:solidFill>
                    <a:schemeClr val="bg1"/>
                  </a:solidFill>
                  <a:latin typeface="Meiryo UI" panose="020B0604030504040204" pitchFamily="50" charset="-128"/>
                  <a:ea typeface="Meiryo UI" panose="020B0604030504040204" pitchFamily="50" charset="-128"/>
                </a:rPr>
                <a:t>3,160</a:t>
              </a:r>
              <a:r>
                <a:rPr lang="zh-TW" altLang="en-US" b="1" dirty="0">
                  <a:solidFill>
                    <a:schemeClr val="bg1"/>
                  </a:solidFill>
                  <a:latin typeface="Meiryo UI" panose="020B0604030504040204" pitchFamily="50" charset="-128"/>
                  <a:ea typeface="Meiryo UI" panose="020B0604030504040204" pitchFamily="50" charset="-128"/>
                </a:rPr>
                <a:t>万円</a:t>
              </a:r>
            </a:p>
          </p:txBody>
        </p:sp>
      </p:grpSp>
      <p:grpSp>
        <p:nvGrpSpPr>
          <p:cNvPr id="53" name="グループ化 52"/>
          <p:cNvGrpSpPr/>
          <p:nvPr/>
        </p:nvGrpSpPr>
        <p:grpSpPr>
          <a:xfrm>
            <a:off x="5013455" y="2828924"/>
            <a:ext cx="3819526" cy="2543176"/>
            <a:chOff x="4724399" y="1381124"/>
            <a:chExt cx="3819526" cy="2543176"/>
          </a:xfrm>
        </p:grpSpPr>
        <p:sp>
          <p:nvSpPr>
            <p:cNvPr id="54" name="角丸四角形 53"/>
            <p:cNvSpPr/>
            <p:nvPr/>
          </p:nvSpPr>
          <p:spPr>
            <a:xfrm>
              <a:off x="4867275" y="1562100"/>
              <a:ext cx="3676650" cy="2362200"/>
            </a:xfrm>
            <a:prstGeom prst="roundRect">
              <a:avLst>
                <a:gd name="adj" fmla="val 7759"/>
              </a:avLst>
            </a:prstGeom>
            <a:solidFill>
              <a:schemeClr val="accent1">
                <a:lumMod val="20000"/>
                <a:lumOff val="80000"/>
              </a:schemeClr>
            </a:solidFill>
            <a:ln w="317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55" name="楕円 54"/>
            <p:cNvSpPr/>
            <p:nvPr/>
          </p:nvSpPr>
          <p:spPr>
            <a:xfrm>
              <a:off x="4724399" y="1381124"/>
              <a:ext cx="576000" cy="576000"/>
            </a:xfrm>
            <a:prstGeom prst="ellipse">
              <a:avLst/>
            </a:prstGeom>
            <a:solidFill>
              <a:schemeClr val="accent1"/>
            </a:solidFill>
            <a:ln w="317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6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a:t>
              </a:r>
            </a:p>
          </p:txBody>
        </p:sp>
        <p:sp>
          <p:nvSpPr>
            <p:cNvPr id="56" name="テキスト ボックス 55"/>
            <p:cNvSpPr txBox="1"/>
            <p:nvPr/>
          </p:nvSpPr>
          <p:spPr>
            <a:xfrm>
              <a:off x="5419725" y="1669124"/>
              <a:ext cx="265747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rgbClr val="4F81BD">
                      <a:lumMod val="75000"/>
                    </a:srgbClr>
                  </a:solidFill>
                  <a:effectLst/>
                  <a:uLnTx/>
                  <a:uFillTx/>
                  <a:latin typeface="Meiryo UI" panose="020B0604030504040204" pitchFamily="50" charset="-128"/>
                  <a:ea typeface="Meiryo UI" panose="020B0604030504040204" pitchFamily="50" charset="-128"/>
                  <a:cs typeface="+mn-cs"/>
                </a:rPr>
                <a:t>入ってくるお金</a:t>
              </a:r>
            </a:p>
          </p:txBody>
        </p:sp>
        <p:sp>
          <p:nvSpPr>
            <p:cNvPr id="57" name="角丸四角形 56"/>
            <p:cNvSpPr/>
            <p:nvPr/>
          </p:nvSpPr>
          <p:spPr>
            <a:xfrm>
              <a:off x="5124450" y="2287142"/>
              <a:ext cx="3162300" cy="1418083"/>
            </a:xfrm>
            <a:prstGeom prst="roundRect">
              <a:avLst>
                <a:gd name="adj" fmla="val 7759"/>
              </a:avLst>
            </a:prstGeom>
            <a:solidFill>
              <a:schemeClr val="accent1"/>
            </a:solidFill>
            <a:ln w="317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58" name="テキスト ボックス 57"/>
            <p:cNvSpPr txBox="1"/>
            <p:nvPr/>
          </p:nvSpPr>
          <p:spPr>
            <a:xfrm>
              <a:off x="5205149" y="2266950"/>
              <a:ext cx="1805251" cy="923330"/>
            </a:xfrm>
            <a:prstGeom prst="rect">
              <a:avLst/>
            </a:prstGeom>
            <a:noFill/>
          </p:spPr>
          <p:txBody>
            <a:bodyPr wrap="square" rtlCol="0">
              <a:spAutoFit/>
            </a:bodyPr>
            <a:lstStyle/>
            <a:p>
              <a:pPr lvl="0" defTabSz="914400">
                <a:defRPr/>
              </a:pPr>
              <a:r>
                <a:rPr lang="ja-JP" altLang="en-US" dirty="0">
                  <a:solidFill>
                    <a:prstClr val="white"/>
                  </a:solidFill>
                  <a:latin typeface="Meiryo UI" panose="020B0604030504040204" pitchFamily="50" charset="-128"/>
                  <a:ea typeface="Meiryo UI" panose="020B0604030504040204" pitchFamily="50" charset="-128"/>
                </a:rPr>
                <a:t>公的保障</a:t>
              </a:r>
            </a:p>
            <a:p>
              <a:pPr lvl="0" defTabSz="914400">
                <a:defRPr/>
              </a:pPr>
              <a:r>
                <a:rPr lang="ja-JP" altLang="en-US" dirty="0">
                  <a:solidFill>
                    <a:prstClr val="white"/>
                  </a:solidFill>
                  <a:latin typeface="Meiryo UI" panose="020B0604030504040204" pitchFamily="50" charset="-128"/>
                  <a:ea typeface="Meiryo UI" panose="020B0604030504040204" pitchFamily="50" charset="-128"/>
                </a:rPr>
                <a:t>企業保障</a:t>
              </a:r>
            </a:p>
            <a:p>
              <a:pPr lvl="0" defTabSz="914400">
                <a:defRPr/>
              </a:pPr>
              <a:r>
                <a:rPr lang="ja-JP" altLang="en-US" dirty="0">
                  <a:solidFill>
                    <a:prstClr val="white"/>
                  </a:solidFill>
                  <a:latin typeface="Meiryo UI" panose="020B0604030504040204" pitchFamily="50" charset="-128"/>
                  <a:ea typeface="Meiryo UI" panose="020B0604030504040204" pitchFamily="50" charset="-128"/>
                </a:rPr>
                <a:t>妻の収入</a:t>
              </a:r>
            </a:p>
          </p:txBody>
        </p:sp>
        <p:sp>
          <p:nvSpPr>
            <p:cNvPr id="59" name="テキスト ボックス 58"/>
            <p:cNvSpPr txBox="1"/>
            <p:nvPr/>
          </p:nvSpPr>
          <p:spPr>
            <a:xfrm>
              <a:off x="6378444" y="2266950"/>
              <a:ext cx="1851157" cy="923330"/>
            </a:xfrm>
            <a:prstGeom prst="rect">
              <a:avLst/>
            </a:prstGeom>
            <a:noFill/>
          </p:spPr>
          <p:txBody>
            <a:bodyPr wrap="square" rtlCol="0">
              <a:spAutoFit/>
            </a:bodyPr>
            <a:lstStyle/>
            <a:p>
              <a:pPr algn="r"/>
              <a:r>
                <a:rPr lang="zh-TW" altLang="en-US" dirty="0">
                  <a:solidFill>
                    <a:schemeClr val="bg1"/>
                  </a:solidFill>
                  <a:latin typeface="Meiryo UI" panose="020B0604030504040204" pitchFamily="50" charset="-128"/>
                  <a:ea typeface="Meiryo UI" panose="020B0604030504040204" pitchFamily="50" charset="-128"/>
                </a:rPr>
                <a:t>約</a:t>
              </a:r>
              <a:r>
                <a:rPr lang="en-US" altLang="ja-JP" dirty="0">
                  <a:solidFill>
                    <a:schemeClr val="bg1"/>
                  </a:solidFill>
                  <a:latin typeface="Meiryo UI" panose="020B0604030504040204" pitchFamily="50" charset="-128"/>
                  <a:ea typeface="Meiryo UI" panose="020B0604030504040204" pitchFamily="50" charset="-128"/>
                </a:rPr>
                <a:t>6,260</a:t>
              </a:r>
              <a:r>
                <a:rPr lang="zh-TW" altLang="en-US" dirty="0">
                  <a:solidFill>
                    <a:schemeClr val="bg1"/>
                  </a:solidFill>
                  <a:latin typeface="Meiryo UI" panose="020B0604030504040204" pitchFamily="50" charset="-128"/>
                  <a:ea typeface="Meiryo UI" panose="020B0604030504040204" pitchFamily="50" charset="-128"/>
                </a:rPr>
                <a:t>万円</a:t>
              </a:r>
            </a:p>
            <a:p>
              <a:pPr algn="r"/>
              <a:r>
                <a:rPr lang="zh-TW" altLang="en-US" dirty="0">
                  <a:solidFill>
                    <a:schemeClr val="bg1"/>
                  </a:solidFill>
                  <a:latin typeface="Meiryo UI" panose="020B0604030504040204" pitchFamily="50" charset="-128"/>
                  <a:ea typeface="Meiryo UI" panose="020B0604030504040204" pitchFamily="50" charset="-128"/>
                </a:rPr>
                <a:t>約</a:t>
              </a:r>
              <a:r>
                <a:rPr lang="en-US" altLang="zh-TW" dirty="0">
                  <a:solidFill>
                    <a:schemeClr val="bg1"/>
                  </a:solidFill>
                  <a:latin typeface="Meiryo UI" panose="020B0604030504040204" pitchFamily="50" charset="-128"/>
                  <a:ea typeface="Meiryo UI" panose="020B0604030504040204" pitchFamily="50" charset="-128"/>
                </a:rPr>
                <a:t>400</a:t>
              </a:r>
              <a:r>
                <a:rPr lang="zh-TW" altLang="en-US" dirty="0">
                  <a:solidFill>
                    <a:schemeClr val="bg1"/>
                  </a:solidFill>
                  <a:latin typeface="Meiryo UI" panose="020B0604030504040204" pitchFamily="50" charset="-128"/>
                  <a:ea typeface="Meiryo UI" panose="020B0604030504040204" pitchFamily="50" charset="-128"/>
                </a:rPr>
                <a:t>万円</a:t>
              </a:r>
            </a:p>
            <a:p>
              <a:pPr algn="r"/>
              <a:r>
                <a:rPr lang="zh-TW" altLang="en-US" dirty="0">
                  <a:solidFill>
                    <a:schemeClr val="bg1"/>
                  </a:solidFill>
                  <a:latin typeface="Meiryo UI" panose="020B0604030504040204" pitchFamily="50" charset="-128"/>
                  <a:ea typeface="Meiryo UI" panose="020B0604030504040204" pitchFamily="50" charset="-128"/>
                </a:rPr>
                <a:t>約</a:t>
              </a:r>
              <a:r>
                <a:rPr lang="en-US" altLang="zh-TW" dirty="0">
                  <a:solidFill>
                    <a:schemeClr val="bg1"/>
                  </a:solidFill>
                  <a:latin typeface="Meiryo UI" panose="020B0604030504040204" pitchFamily="50" charset="-128"/>
                  <a:ea typeface="Meiryo UI" panose="020B0604030504040204" pitchFamily="50" charset="-128"/>
                </a:rPr>
                <a:t>2,340</a:t>
              </a:r>
              <a:r>
                <a:rPr lang="zh-TW" altLang="en-US" dirty="0">
                  <a:solidFill>
                    <a:schemeClr val="bg1"/>
                  </a:solidFill>
                  <a:latin typeface="Meiryo UI" panose="020B0604030504040204" pitchFamily="50" charset="-128"/>
                  <a:ea typeface="Meiryo UI" panose="020B0604030504040204" pitchFamily="50" charset="-128"/>
                </a:rPr>
                <a:t>万円</a:t>
              </a:r>
            </a:p>
          </p:txBody>
        </p:sp>
        <p:cxnSp>
          <p:nvCxnSpPr>
            <p:cNvPr id="60" name="直線コネクタ 59"/>
            <p:cNvCxnSpPr/>
            <p:nvPr/>
          </p:nvCxnSpPr>
          <p:spPr>
            <a:xfrm flipV="1">
              <a:off x="5205149" y="3162300"/>
              <a:ext cx="2938726" cy="9525"/>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1" name="テキスト ボックス 60"/>
            <p:cNvSpPr txBox="1"/>
            <p:nvPr/>
          </p:nvSpPr>
          <p:spPr>
            <a:xfrm>
              <a:off x="5205149" y="3275231"/>
              <a:ext cx="180525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合計</a:t>
              </a:r>
            </a:p>
          </p:txBody>
        </p:sp>
        <p:sp>
          <p:nvSpPr>
            <p:cNvPr id="62" name="テキスト ボックス 61"/>
            <p:cNvSpPr txBox="1"/>
            <p:nvPr/>
          </p:nvSpPr>
          <p:spPr>
            <a:xfrm>
              <a:off x="6378444" y="3275230"/>
              <a:ext cx="1851157" cy="369332"/>
            </a:xfrm>
            <a:prstGeom prst="rect">
              <a:avLst/>
            </a:prstGeom>
            <a:noFill/>
          </p:spPr>
          <p:txBody>
            <a:bodyPr wrap="square" rtlCol="0">
              <a:spAutoFit/>
            </a:bodyPr>
            <a:lstStyle/>
            <a:p>
              <a:pPr algn="r"/>
              <a:r>
                <a:rPr lang="ja-JP" altLang="en-US" b="1" dirty="0">
                  <a:solidFill>
                    <a:schemeClr val="bg1"/>
                  </a:solidFill>
                  <a:latin typeface="Meiryo UI" panose="020B0604030504040204" pitchFamily="50" charset="-128"/>
                  <a:ea typeface="Meiryo UI" panose="020B0604030504040204" pitchFamily="50" charset="-128"/>
                </a:rPr>
                <a:t>約</a:t>
              </a:r>
              <a:r>
                <a:rPr lang="en-US" altLang="ja-JP" b="1" dirty="0">
                  <a:solidFill>
                    <a:schemeClr val="bg1"/>
                  </a:solidFill>
                  <a:latin typeface="Meiryo UI" panose="020B0604030504040204" pitchFamily="50" charset="-128"/>
                  <a:ea typeface="Meiryo UI" panose="020B0604030504040204" pitchFamily="50" charset="-128"/>
                </a:rPr>
                <a:t>9,000</a:t>
              </a:r>
              <a:r>
                <a:rPr lang="ja-JP" altLang="en-US" b="1" dirty="0">
                  <a:solidFill>
                    <a:schemeClr val="bg1"/>
                  </a:solidFill>
                  <a:latin typeface="Meiryo UI" panose="020B0604030504040204" pitchFamily="50" charset="-128"/>
                  <a:ea typeface="Meiryo UI" panose="020B0604030504040204" pitchFamily="50" charset="-128"/>
                </a:rPr>
                <a:t>万円</a:t>
              </a:r>
            </a:p>
          </p:txBody>
        </p:sp>
      </p:grpSp>
      <p:cxnSp>
        <p:nvCxnSpPr>
          <p:cNvPr id="63" name="直線コネクタ 62"/>
          <p:cNvCxnSpPr/>
          <p:nvPr/>
        </p:nvCxnSpPr>
        <p:spPr>
          <a:xfrm flipV="1">
            <a:off x="4165730" y="4238625"/>
            <a:ext cx="752475" cy="1"/>
          </a:xfrm>
          <a:prstGeom prst="line">
            <a:avLst/>
          </a:prstGeom>
          <a:ln w="76200">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pic>
        <p:nvPicPr>
          <p:cNvPr id="64" name="図 6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2351" y="871303"/>
            <a:ext cx="3823712" cy="1758710"/>
          </a:xfrm>
          <a:prstGeom prst="rect">
            <a:avLst/>
          </a:prstGeom>
        </p:spPr>
      </p:pic>
      <p:sp>
        <p:nvSpPr>
          <p:cNvPr id="66" name="正方形/長方形 65"/>
          <p:cNvSpPr/>
          <p:nvPr/>
        </p:nvSpPr>
        <p:spPr bwMode="white">
          <a:xfrm>
            <a:off x="461964" y="30760"/>
            <a:ext cx="7805736"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自助が必要な事例</a:t>
            </a:r>
            <a:r>
              <a:rPr lang="ja-JP" altLang="en-US" sz="3200" b="1">
                <a:solidFill>
                  <a:srgbClr val="FFFFFF"/>
                </a:solidFill>
                <a:latin typeface="Meiryo UI" panose="020B0604030504040204" pitchFamily="50" charset="-128"/>
                <a:ea typeface="Meiryo UI" panose="020B0604030504040204" pitchFamily="50" charset="-128"/>
                <a:cs typeface="ヒラギノ角ゴ ProN W6"/>
              </a:rPr>
              <a:t>（亡くなった場合</a:t>
            </a:r>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2" name="スライド番号プレースホルダー 1">
            <a:extLst>
              <a:ext uri="{FF2B5EF4-FFF2-40B4-BE49-F238E27FC236}">
                <a16:creationId xmlns:a16="http://schemas.microsoft.com/office/drawing/2014/main" id="{FCAD788D-B44B-4E50-97C3-F4479010B4A2}"/>
              </a:ext>
            </a:extLst>
          </p:cNvPr>
          <p:cNvSpPr>
            <a:spLocks noGrp="1"/>
          </p:cNvSpPr>
          <p:nvPr>
            <p:ph type="sldNum" sz="quarter" idx="4"/>
          </p:nvPr>
        </p:nvSpPr>
        <p:spPr/>
        <p:txBody>
          <a:bodyPr/>
          <a:lstStyle/>
          <a:p>
            <a:fld id="{CFE1D277-9C57-4E30-9C75-4A0776A97483}" type="slidenum">
              <a:rPr lang="ja-JP" altLang="en-US" smtClean="0"/>
              <a:pPr/>
              <a:t>22</a:t>
            </a:fld>
            <a:endParaRPr lang="ja-JP" altLang="en-US" dirty="0"/>
          </a:p>
        </p:txBody>
      </p:sp>
    </p:spTree>
    <p:extLst>
      <p:ext uri="{BB962C8B-B14F-4D97-AF65-F5344CB8AC3E}">
        <p14:creationId xmlns:p14="http://schemas.microsoft.com/office/powerpoint/2010/main" val="2571072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3"/>
                                        </p:tgtEl>
                                        <p:attrNameLst>
                                          <p:attrName>style.visibility</p:attrName>
                                        </p:attrNameLst>
                                      </p:cBhvr>
                                      <p:to>
                                        <p:strVal val="visible"/>
                                      </p:to>
                                    </p:set>
                                    <p:animEffect transition="in" filter="fade">
                                      <p:cBhvr>
                                        <p:cTn id="12" dur="500"/>
                                        <p:tgtEl>
                                          <p:spTgt spid="63"/>
                                        </p:tgtEl>
                                      </p:cBhvr>
                                    </p:animEffect>
                                  </p:childTnLst>
                                </p:cTn>
                              </p:par>
                              <p:par>
                                <p:cTn id="13" presetID="10" presetClass="entr" presetSubtype="0" fill="hold" nodeType="with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500"/>
                                        <p:tgtEl>
                                          <p:spTgt spid="5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fade">
                                      <p:cBhvr>
                                        <p:cTn id="20" dur="500"/>
                                        <p:tgtEl>
                                          <p:spTgt spid="40"/>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42"/>
                                        </p:tgtEl>
                                        <p:attrNameLst>
                                          <p:attrName>style.visibility</p:attrName>
                                        </p:attrNameLst>
                                      </p:cBhvr>
                                      <p:to>
                                        <p:strVal val="visible"/>
                                      </p:to>
                                    </p:set>
                                    <p:animEffect transition="in" filter="fade">
                                      <p:cBhvr>
                                        <p:cTn id="23" dur="500"/>
                                        <p:tgtEl>
                                          <p:spTgt spid="4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9"/>
                                        </p:tgtEl>
                                        <p:attrNameLst>
                                          <p:attrName>style.visibility</p:attrName>
                                        </p:attrNameLst>
                                      </p:cBhvr>
                                      <p:to>
                                        <p:strVal val="visible"/>
                                      </p:to>
                                    </p:set>
                                    <p:animEffect transition="in" filter="fade">
                                      <p:cBhvr>
                                        <p:cTn id="26" dur="500"/>
                                        <p:tgtEl>
                                          <p:spTgt spid="39"/>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41"/>
                                        </p:tgtEl>
                                        <p:attrNameLst>
                                          <p:attrName>style.visibility</p:attrName>
                                        </p:attrNameLst>
                                      </p:cBhvr>
                                      <p:to>
                                        <p:strVal val="visible"/>
                                      </p:to>
                                    </p:set>
                                    <p:animEffect transition="in" filter="fade">
                                      <p:cBhvr>
                                        <p:cTn id="29"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p:bldP spid="4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正方形/長方形 36"/>
          <p:cNvSpPr/>
          <p:nvPr/>
        </p:nvSpPr>
        <p:spPr>
          <a:xfrm>
            <a:off x="0" y="0"/>
            <a:ext cx="9144000" cy="716948"/>
          </a:xfrm>
          <a:prstGeom prst="rect">
            <a:avLst/>
          </a:prstGeom>
          <a:solidFill>
            <a:srgbClr val="33996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bwMode="white">
          <a:xfrm>
            <a:off x="461965" y="30760"/>
            <a:ext cx="6996110"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預貯金と民間保険①</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graphicFrame>
        <p:nvGraphicFramePr>
          <p:cNvPr id="2" name="表 1"/>
          <p:cNvGraphicFramePr>
            <a:graphicFrameLocks noGrp="1"/>
          </p:cNvGraphicFramePr>
          <p:nvPr/>
        </p:nvGraphicFramePr>
        <p:xfrm>
          <a:off x="166256" y="1126084"/>
          <a:ext cx="4392000" cy="5320080"/>
        </p:xfrm>
        <a:graphic>
          <a:graphicData uri="http://schemas.openxmlformats.org/drawingml/2006/table">
            <a:tbl>
              <a:tblPr firstRow="1" bandRow="1">
                <a:tableStyleId>{2D5ABB26-0587-4C30-8999-92F81FD0307C}</a:tableStyleId>
              </a:tblPr>
              <a:tblGrid>
                <a:gridCol w="4392000">
                  <a:extLst>
                    <a:ext uri="{9D8B030D-6E8A-4147-A177-3AD203B41FA5}">
                      <a16:colId xmlns:a16="http://schemas.microsoft.com/office/drawing/2014/main" val="20000"/>
                    </a:ext>
                  </a:extLst>
                </a:gridCol>
              </a:tblGrid>
              <a:tr h="540000">
                <a:tc>
                  <a:txBody>
                    <a:bodyPr/>
                    <a:lstStyle/>
                    <a:p>
                      <a:pPr algn="ctr"/>
                      <a:r>
                        <a:rPr kumimoji="1" lang="ja-JP" altLang="en-US" sz="3600" b="1" i="0" dirty="0">
                          <a:solidFill>
                            <a:schemeClr val="tx2"/>
                          </a:solidFill>
                          <a:latin typeface="Meiryo UI" panose="020B0604030504040204" pitchFamily="50" charset="-128"/>
                          <a:ea typeface="Meiryo UI" panose="020B0604030504040204" pitchFamily="50" charset="-128"/>
                          <a:cs typeface="ヒラギノ角ゴ Pro W6"/>
                        </a:rPr>
                        <a:t>預貯金</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0"/>
                  </a:ext>
                </a:extLst>
              </a:tr>
              <a:tr h="4680000">
                <a:tc>
                  <a:txBody>
                    <a:bodyPr/>
                    <a:lstStyle/>
                    <a:p>
                      <a:pPr algn="ctr"/>
                      <a:endParaRPr kumimoji="1" lang="ja-JP" altLang="en-US" sz="2400" b="0" i="0" dirty="0">
                        <a:latin typeface="ヒラギノ角ゴ Pro W6"/>
                        <a:ea typeface="ヒラギノ角ゴ Pro W6"/>
                        <a:cs typeface="ヒラギノ角ゴ Pro W6"/>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1"/>
                  </a:ext>
                </a:extLst>
              </a:tr>
            </a:tbl>
          </a:graphicData>
        </a:graphic>
      </p:graphicFrame>
      <p:graphicFrame>
        <p:nvGraphicFramePr>
          <p:cNvPr id="7" name="表 6"/>
          <p:cNvGraphicFramePr>
            <a:graphicFrameLocks noGrp="1"/>
          </p:cNvGraphicFramePr>
          <p:nvPr/>
        </p:nvGraphicFramePr>
        <p:xfrm>
          <a:off x="4613369" y="1126084"/>
          <a:ext cx="4392000" cy="5320080"/>
        </p:xfrm>
        <a:graphic>
          <a:graphicData uri="http://schemas.openxmlformats.org/drawingml/2006/table">
            <a:tbl>
              <a:tblPr firstRow="1" bandRow="1">
                <a:tableStyleId>{2D5ABB26-0587-4C30-8999-92F81FD0307C}</a:tableStyleId>
              </a:tblPr>
              <a:tblGrid>
                <a:gridCol w="4392000">
                  <a:extLst>
                    <a:ext uri="{9D8B030D-6E8A-4147-A177-3AD203B41FA5}">
                      <a16:colId xmlns:a16="http://schemas.microsoft.com/office/drawing/2014/main" val="20000"/>
                    </a:ext>
                  </a:extLst>
                </a:gridCol>
              </a:tblGrid>
              <a:tr h="540000">
                <a:tc>
                  <a:txBody>
                    <a:bodyPr/>
                    <a:lstStyle/>
                    <a:p>
                      <a:pPr algn="ctr"/>
                      <a:r>
                        <a:rPr kumimoji="1" lang="ja-JP" altLang="en-US" sz="3600" b="1" i="0" dirty="0">
                          <a:solidFill>
                            <a:srgbClr val="339966"/>
                          </a:solidFill>
                          <a:latin typeface="Meiryo UI" panose="020B0604030504040204" pitchFamily="50" charset="-128"/>
                          <a:ea typeface="Meiryo UI" panose="020B0604030504040204" pitchFamily="50" charset="-128"/>
                          <a:cs typeface="ヒラギノ角ゴ Pro W6"/>
                        </a:rPr>
                        <a:t>民間保険</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9BBB59"/>
                      </a:solidFill>
                      <a:prstDash val="solid"/>
                      <a:round/>
                      <a:headEnd type="none" w="med" len="med"/>
                      <a:tailEnd type="none" w="med" len="med"/>
                    </a:lnB>
                    <a:lnTlToBr w="12700" cmpd="sng">
                      <a:noFill/>
                      <a:prstDash val="solid"/>
                    </a:lnTlToBr>
                    <a:lnBlToTr w="12700" cmpd="sng">
                      <a:noFill/>
                      <a:prstDash val="solid"/>
                    </a:lnBlToTr>
                    <a:solidFill>
                      <a:srgbClr val="E0F1E6"/>
                    </a:solidFill>
                  </a:tcPr>
                </a:tc>
                <a:extLst>
                  <a:ext uri="{0D108BD9-81ED-4DB2-BD59-A6C34878D82A}">
                    <a16:rowId xmlns:a16="http://schemas.microsoft.com/office/drawing/2014/main" val="10000"/>
                  </a:ext>
                </a:extLst>
              </a:tr>
              <a:tr h="4680000">
                <a:tc>
                  <a:txBody>
                    <a:bodyPr/>
                    <a:lstStyle/>
                    <a:p>
                      <a:pPr algn="ctr"/>
                      <a:endParaRPr kumimoji="1" lang="ja-JP" altLang="en-US" sz="2400" b="0" i="0" dirty="0">
                        <a:latin typeface="ヒラギノ角ゴ Pro W6"/>
                        <a:ea typeface="ヒラギノ角ゴ Pro W6"/>
                        <a:cs typeface="ヒラギノ角ゴ Pro W6"/>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0F1E6"/>
                    </a:solidFill>
                  </a:tcPr>
                </a:tc>
                <a:extLst>
                  <a:ext uri="{0D108BD9-81ED-4DB2-BD59-A6C34878D82A}">
                    <a16:rowId xmlns:a16="http://schemas.microsoft.com/office/drawing/2014/main" val="10001"/>
                  </a:ext>
                </a:extLst>
              </a:tr>
            </a:tbl>
          </a:graphicData>
        </a:graphic>
      </p:graphicFrame>
      <p:pic>
        <p:nvPicPr>
          <p:cNvPr id="4" name="図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990764" y="2966349"/>
            <a:ext cx="1416466" cy="1864921"/>
          </a:xfrm>
          <a:prstGeom prst="rect">
            <a:avLst/>
          </a:prstGeom>
        </p:spPr>
      </p:pic>
      <p:grpSp>
        <p:nvGrpSpPr>
          <p:cNvPr id="3" name="グループ化 2">
            <a:extLst>
              <a:ext uri="{FF2B5EF4-FFF2-40B4-BE49-F238E27FC236}">
                <a16:creationId xmlns:a16="http://schemas.microsoft.com/office/drawing/2014/main" id="{DD87005F-84A3-4D29-84E1-C195FF18E3A9}"/>
              </a:ext>
            </a:extLst>
          </p:cNvPr>
          <p:cNvGrpSpPr/>
          <p:nvPr/>
        </p:nvGrpSpPr>
        <p:grpSpPr>
          <a:xfrm>
            <a:off x="1465688" y="2558439"/>
            <a:ext cx="1597813" cy="914705"/>
            <a:chOff x="1465688" y="2558439"/>
            <a:chExt cx="1597813" cy="914705"/>
          </a:xfrm>
        </p:grpSpPr>
        <p:sp>
          <p:nvSpPr>
            <p:cNvPr id="11" name="右矢印 10"/>
            <p:cNvSpPr/>
            <p:nvPr/>
          </p:nvSpPr>
          <p:spPr bwMode="black">
            <a:xfrm rot="1058399">
              <a:off x="1465688" y="2558439"/>
              <a:ext cx="1597813" cy="914705"/>
            </a:xfrm>
            <a:prstGeom prst="rightArrow">
              <a:avLst>
                <a:gd name="adj1" fmla="val 50000"/>
                <a:gd name="adj2" fmla="val 60917"/>
              </a:avLst>
            </a:prstGeom>
            <a:solidFill>
              <a:schemeClr val="accent5"/>
            </a:solidFill>
            <a:ln w="31750">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bwMode="white">
            <a:xfrm rot="1159575">
              <a:off x="1496336" y="2831976"/>
              <a:ext cx="1409360" cy="369332"/>
            </a:xfrm>
            <a:prstGeom prst="rect">
              <a:avLst/>
            </a:prstGeom>
            <a:noFill/>
          </p:spPr>
          <p:txBody>
            <a:bodyPr wrap="none" rtlCol="0">
              <a:spAutoFit/>
            </a:bodyPr>
            <a:lstStyle/>
            <a:p>
              <a:r>
                <a:rPr kumimoji="1" lang="ja-JP" altLang="en-US" b="1" dirty="0">
                  <a:solidFill>
                    <a:schemeClr val="bg1"/>
                  </a:solidFill>
                  <a:latin typeface="Meiryo UI" panose="020B0604030504040204" pitchFamily="50" charset="-128"/>
                  <a:ea typeface="Meiryo UI" panose="020B0604030504040204" pitchFamily="50" charset="-128"/>
                  <a:cs typeface="ヒラギノ角ゴ Pro W6"/>
                </a:rPr>
                <a:t>お金を預ける</a:t>
              </a:r>
            </a:p>
          </p:txBody>
        </p:sp>
      </p:grpSp>
      <p:grpSp>
        <p:nvGrpSpPr>
          <p:cNvPr id="8" name="グループ化 7">
            <a:extLst>
              <a:ext uri="{FF2B5EF4-FFF2-40B4-BE49-F238E27FC236}">
                <a16:creationId xmlns:a16="http://schemas.microsoft.com/office/drawing/2014/main" id="{FCA42698-CEB6-4FD1-8B4C-5EEC0BD8235B}"/>
              </a:ext>
            </a:extLst>
          </p:cNvPr>
          <p:cNvGrpSpPr/>
          <p:nvPr/>
        </p:nvGrpSpPr>
        <p:grpSpPr>
          <a:xfrm>
            <a:off x="1428601" y="4493423"/>
            <a:ext cx="1761318" cy="929642"/>
            <a:chOff x="1428601" y="4493423"/>
            <a:chExt cx="1761318" cy="929642"/>
          </a:xfrm>
        </p:grpSpPr>
        <p:sp>
          <p:nvSpPr>
            <p:cNvPr id="13" name="右矢印 12"/>
            <p:cNvSpPr/>
            <p:nvPr/>
          </p:nvSpPr>
          <p:spPr bwMode="gray">
            <a:xfrm rot="9417149">
              <a:off x="1428601" y="4493423"/>
              <a:ext cx="1702313" cy="929642"/>
            </a:xfrm>
            <a:prstGeom prst="rightArrow">
              <a:avLst>
                <a:gd name="adj1" fmla="val 50000"/>
                <a:gd name="adj2" fmla="val 65335"/>
              </a:avLst>
            </a:prstGeom>
            <a:solidFill>
              <a:schemeClr val="accent4">
                <a:lumMod val="75000"/>
              </a:schemeClr>
            </a:solidFill>
            <a:ln w="31750">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5" name="テキスト ボックス 14"/>
            <p:cNvSpPr txBox="1"/>
            <p:nvPr/>
          </p:nvSpPr>
          <p:spPr bwMode="white">
            <a:xfrm rot="20185190">
              <a:off x="1560947" y="4720834"/>
              <a:ext cx="1628972" cy="369332"/>
            </a:xfrm>
            <a:prstGeom prst="rect">
              <a:avLst/>
            </a:prstGeom>
            <a:noFill/>
          </p:spPr>
          <p:txBody>
            <a:bodyPr wrap="square" rtlCol="0">
              <a:spAutoFit/>
            </a:bodyPr>
            <a:lstStyle/>
            <a:p>
              <a:r>
                <a:rPr kumimoji="1" lang="ja-JP" altLang="en-US" b="1" dirty="0">
                  <a:solidFill>
                    <a:schemeClr val="bg1"/>
                  </a:solidFill>
                  <a:latin typeface="Meiryo UI" panose="020B0604030504040204" pitchFamily="50" charset="-128"/>
                  <a:ea typeface="Meiryo UI" panose="020B0604030504040204" pitchFamily="50" charset="-128"/>
                  <a:cs typeface="ヒラギノ角ゴ Pro W6"/>
                </a:rPr>
                <a:t>お金を引き出す</a:t>
              </a:r>
            </a:p>
          </p:txBody>
        </p:sp>
      </p:grpSp>
      <p:pic>
        <p:nvPicPr>
          <p:cNvPr id="16" name="図 1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45999" y="4364576"/>
            <a:ext cx="1155920" cy="1147960"/>
          </a:xfrm>
          <a:prstGeom prst="rect">
            <a:avLst/>
          </a:prstGeom>
        </p:spPr>
      </p:pic>
      <p:grpSp>
        <p:nvGrpSpPr>
          <p:cNvPr id="12" name="グループ化 11">
            <a:extLst>
              <a:ext uri="{FF2B5EF4-FFF2-40B4-BE49-F238E27FC236}">
                <a16:creationId xmlns:a16="http://schemas.microsoft.com/office/drawing/2014/main" id="{DB7A5267-F399-47B5-AF71-DA3FBD3B88A0}"/>
              </a:ext>
            </a:extLst>
          </p:cNvPr>
          <p:cNvGrpSpPr/>
          <p:nvPr/>
        </p:nvGrpSpPr>
        <p:grpSpPr>
          <a:xfrm rot="21250923">
            <a:off x="5990055" y="4342785"/>
            <a:ext cx="1910884" cy="904066"/>
            <a:chOff x="6138786" y="4287654"/>
            <a:chExt cx="1910884" cy="767104"/>
          </a:xfrm>
        </p:grpSpPr>
        <p:sp>
          <p:nvSpPr>
            <p:cNvPr id="29" name="右矢印 28"/>
            <p:cNvSpPr/>
            <p:nvPr/>
          </p:nvSpPr>
          <p:spPr bwMode="gray">
            <a:xfrm rot="9998293">
              <a:off x="6138786" y="4287654"/>
              <a:ext cx="1783199" cy="767104"/>
            </a:xfrm>
            <a:prstGeom prst="rightArrow">
              <a:avLst>
                <a:gd name="adj1" fmla="val 51606"/>
                <a:gd name="adj2" fmla="val 73693"/>
              </a:avLst>
            </a:prstGeom>
            <a:solidFill>
              <a:schemeClr val="accent4">
                <a:lumMod val="75000"/>
              </a:schemeClr>
            </a:solidFill>
            <a:ln w="31750">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0" name="テキスト ボックス 29"/>
            <p:cNvSpPr txBox="1"/>
            <p:nvPr/>
          </p:nvSpPr>
          <p:spPr bwMode="white">
            <a:xfrm rot="20766334">
              <a:off x="6340653" y="4396808"/>
              <a:ext cx="1709017" cy="496184"/>
            </a:xfrm>
            <a:prstGeom prst="rect">
              <a:avLst/>
            </a:prstGeom>
            <a:noFill/>
          </p:spPr>
          <p:txBody>
            <a:bodyPr wrap="square" rtlCol="0">
              <a:spAutoFit/>
            </a:bodyPr>
            <a:lstStyle/>
            <a:p>
              <a:pPr algn="ctr"/>
              <a:r>
                <a:rPr kumimoji="1" lang="ja-JP" altLang="en-US" sz="1600" b="1" dirty="0">
                  <a:solidFill>
                    <a:schemeClr val="bg1"/>
                  </a:solidFill>
                  <a:latin typeface="Meiryo UI" panose="020B0604030504040204" pitchFamily="50" charset="-128"/>
                  <a:ea typeface="Meiryo UI" panose="020B0604030504040204" pitchFamily="50" charset="-128"/>
                  <a:cs typeface="ヒラギノ角ゴ Pro W6"/>
                </a:rPr>
                <a:t>お金</a:t>
              </a:r>
              <a:r>
                <a:rPr kumimoji="1" lang="en-US" altLang="ja-JP" sz="1600" b="1" dirty="0">
                  <a:solidFill>
                    <a:schemeClr val="bg1"/>
                  </a:solidFill>
                  <a:latin typeface="Meiryo UI" panose="020B0604030504040204" pitchFamily="50" charset="-128"/>
                  <a:ea typeface="Meiryo UI" panose="020B0604030504040204" pitchFamily="50" charset="-128"/>
                  <a:cs typeface="ヒラギノ角ゴ Pro W6"/>
                </a:rPr>
                <a:t>(</a:t>
              </a:r>
              <a:r>
                <a:rPr kumimoji="1" lang="ja-JP" altLang="en-US" sz="1600" b="1" dirty="0">
                  <a:solidFill>
                    <a:schemeClr val="bg1"/>
                  </a:solidFill>
                  <a:latin typeface="Meiryo UI" panose="020B0604030504040204" pitchFamily="50" charset="-128"/>
                  <a:ea typeface="Meiryo UI" panose="020B0604030504040204" pitchFamily="50" charset="-128"/>
                  <a:cs typeface="ヒラギノ角ゴ Pro W6"/>
                </a:rPr>
                <a:t>保険金</a:t>
              </a:r>
              <a:r>
                <a:rPr kumimoji="1" lang="en-US" altLang="ja-JP" sz="1600" b="1" dirty="0">
                  <a:solidFill>
                    <a:schemeClr val="bg1"/>
                  </a:solidFill>
                  <a:latin typeface="Meiryo UI" panose="020B0604030504040204" pitchFamily="50" charset="-128"/>
                  <a:ea typeface="Meiryo UI" panose="020B0604030504040204" pitchFamily="50" charset="-128"/>
                  <a:cs typeface="ヒラギノ角ゴ Pro W6"/>
                </a:rPr>
                <a:t>)</a:t>
              </a:r>
              <a:r>
                <a:rPr lang="ja-JP" altLang="en-US" sz="1600" b="1" dirty="0">
                  <a:solidFill>
                    <a:schemeClr val="bg1"/>
                  </a:solidFill>
                  <a:latin typeface="Meiryo UI" panose="020B0604030504040204" pitchFamily="50" charset="-128"/>
                  <a:ea typeface="Meiryo UI" panose="020B0604030504040204" pitchFamily="50" charset="-128"/>
                  <a:cs typeface="ヒラギノ角ゴ Pro W6"/>
                </a:rPr>
                <a:t>を</a:t>
              </a:r>
              <a:r>
                <a:rPr kumimoji="1" lang="ja-JP" altLang="en-US" sz="1600" b="1" dirty="0">
                  <a:solidFill>
                    <a:schemeClr val="bg1"/>
                  </a:solidFill>
                  <a:latin typeface="Meiryo UI" panose="020B0604030504040204" pitchFamily="50" charset="-128"/>
                  <a:ea typeface="Meiryo UI" panose="020B0604030504040204" pitchFamily="50" charset="-128"/>
                  <a:cs typeface="ヒラギノ角ゴ Pro W6"/>
                </a:rPr>
                <a:t>受取る</a:t>
              </a:r>
            </a:p>
          </p:txBody>
        </p:sp>
      </p:grpSp>
      <p:pic>
        <p:nvPicPr>
          <p:cNvPr id="36" name="図 3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715345" y="3064346"/>
            <a:ext cx="1290024" cy="1700486"/>
          </a:xfrm>
          <a:prstGeom prst="rect">
            <a:avLst/>
          </a:prstGeom>
        </p:spPr>
      </p:pic>
      <p:pic>
        <p:nvPicPr>
          <p:cNvPr id="40" name="図 39">
            <a:extLst>
              <a:ext uri="{FF2B5EF4-FFF2-40B4-BE49-F238E27FC236}">
                <a16:creationId xmlns:a16="http://schemas.microsoft.com/office/drawing/2014/main" id="{8C5B53C5-F932-43AA-B06B-04FDE4C0550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43775" y="1822293"/>
            <a:ext cx="1254450" cy="1644395"/>
          </a:xfrm>
          <a:prstGeom prst="rect">
            <a:avLst/>
          </a:prstGeom>
        </p:spPr>
      </p:pic>
      <p:pic>
        <p:nvPicPr>
          <p:cNvPr id="42" name="図 41">
            <a:extLst>
              <a:ext uri="{FF2B5EF4-FFF2-40B4-BE49-F238E27FC236}">
                <a16:creationId xmlns:a16="http://schemas.microsoft.com/office/drawing/2014/main" id="{F03410FD-006D-47DE-AA66-46CE7A25C5A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583515" y="5220760"/>
            <a:ext cx="1129112" cy="1121338"/>
          </a:xfrm>
          <a:prstGeom prst="rect">
            <a:avLst/>
          </a:prstGeom>
        </p:spPr>
      </p:pic>
      <p:pic>
        <p:nvPicPr>
          <p:cNvPr id="43" name="図 42">
            <a:extLst>
              <a:ext uri="{FF2B5EF4-FFF2-40B4-BE49-F238E27FC236}">
                <a16:creationId xmlns:a16="http://schemas.microsoft.com/office/drawing/2014/main" id="{64FA26A2-32B7-44A6-860C-86AEF571F5B2}"/>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602617" y="4361684"/>
            <a:ext cx="1053377" cy="977867"/>
          </a:xfrm>
          <a:prstGeom prst="rect">
            <a:avLst/>
          </a:prstGeom>
        </p:spPr>
      </p:pic>
      <p:pic>
        <p:nvPicPr>
          <p:cNvPr id="31" name="図 30" descr="おもちゃ, 人形, 写真, 異なる が含まれている画像&#10;&#10;自動的に生成された説明">
            <a:extLst>
              <a:ext uri="{FF2B5EF4-FFF2-40B4-BE49-F238E27FC236}">
                <a16:creationId xmlns:a16="http://schemas.microsoft.com/office/drawing/2014/main" id="{249EBBCF-A1D3-454F-B37F-2E38DF5970EA}"/>
              </a:ext>
            </a:extLst>
          </p:cNvPr>
          <p:cNvPicPr>
            <a:picLocks noChangeAspect="1"/>
          </p:cNvPicPr>
          <p:nvPr/>
        </p:nvPicPr>
        <p:blipFill rotWithShape="1">
          <a:blip r:embed="rId8">
            <a:extLst>
              <a:ext uri="{28A0092B-C50C-407E-A947-70E740481C1C}">
                <a14:useLocalDpi xmlns:a14="http://schemas.microsoft.com/office/drawing/2010/main" val="0"/>
              </a:ext>
            </a:extLst>
          </a:blip>
          <a:srcRect/>
          <a:stretch/>
        </p:blipFill>
        <p:spPr>
          <a:xfrm>
            <a:off x="4742679" y="1929288"/>
            <a:ext cx="1661881" cy="1416461"/>
          </a:xfrm>
          <a:prstGeom prst="rect">
            <a:avLst/>
          </a:prstGeom>
        </p:spPr>
      </p:pic>
      <p:grpSp>
        <p:nvGrpSpPr>
          <p:cNvPr id="9" name="グループ化 8">
            <a:extLst>
              <a:ext uri="{FF2B5EF4-FFF2-40B4-BE49-F238E27FC236}">
                <a16:creationId xmlns:a16="http://schemas.microsoft.com/office/drawing/2014/main" id="{B0E6FE43-E5C6-4272-8715-89914B21C67C}"/>
              </a:ext>
            </a:extLst>
          </p:cNvPr>
          <p:cNvGrpSpPr/>
          <p:nvPr/>
        </p:nvGrpSpPr>
        <p:grpSpPr>
          <a:xfrm>
            <a:off x="6162685" y="2860509"/>
            <a:ext cx="1673736" cy="823030"/>
            <a:chOff x="6222848" y="3002696"/>
            <a:chExt cx="1673736" cy="823030"/>
          </a:xfrm>
        </p:grpSpPr>
        <p:sp>
          <p:nvSpPr>
            <p:cNvPr id="27" name="右矢印 26"/>
            <p:cNvSpPr/>
            <p:nvPr/>
          </p:nvSpPr>
          <p:spPr bwMode="black">
            <a:xfrm rot="1218939">
              <a:off x="6348977" y="3002696"/>
              <a:ext cx="1547607" cy="823030"/>
            </a:xfrm>
            <a:prstGeom prst="rightArrow">
              <a:avLst>
                <a:gd name="adj1" fmla="val 59133"/>
                <a:gd name="adj2" fmla="val 51299"/>
              </a:avLst>
            </a:prstGeom>
            <a:solidFill>
              <a:schemeClr val="accent5"/>
            </a:solidFill>
            <a:ln w="31750">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8" name="テキスト ボックス 27"/>
            <p:cNvSpPr txBox="1"/>
            <p:nvPr/>
          </p:nvSpPr>
          <p:spPr bwMode="white">
            <a:xfrm rot="1272866">
              <a:off x="6222848" y="3131726"/>
              <a:ext cx="1667244" cy="584775"/>
            </a:xfrm>
            <a:prstGeom prst="rect">
              <a:avLst/>
            </a:prstGeom>
            <a:noFill/>
          </p:spPr>
          <p:txBody>
            <a:bodyPr wrap="square" rtlCol="0">
              <a:spAutoFit/>
            </a:bodyPr>
            <a:lstStyle/>
            <a:p>
              <a:pPr algn="ctr"/>
              <a:r>
                <a:rPr kumimoji="1" lang="ja-JP" altLang="en-US" sz="1600" b="1" dirty="0">
                  <a:solidFill>
                    <a:schemeClr val="bg1"/>
                  </a:solidFill>
                  <a:latin typeface="Meiryo UI" panose="020B0604030504040204" pitchFamily="50" charset="-128"/>
                  <a:ea typeface="Meiryo UI" panose="020B0604030504040204" pitchFamily="50" charset="-128"/>
                  <a:cs typeface="ヒラギノ角ゴ Pro W6"/>
                </a:rPr>
                <a:t>お金</a:t>
              </a:r>
              <a:r>
                <a:rPr kumimoji="1" lang="en-US" altLang="ja-JP" sz="1600" b="1" dirty="0">
                  <a:solidFill>
                    <a:schemeClr val="bg1"/>
                  </a:solidFill>
                  <a:latin typeface="Meiryo UI" panose="020B0604030504040204" pitchFamily="50" charset="-128"/>
                  <a:ea typeface="Meiryo UI" panose="020B0604030504040204" pitchFamily="50" charset="-128"/>
                  <a:cs typeface="ヒラギノ角ゴ Pro W6"/>
                </a:rPr>
                <a:t>(</a:t>
              </a:r>
              <a:r>
                <a:rPr kumimoji="1" lang="ja-JP" altLang="en-US" sz="1600" b="1" dirty="0">
                  <a:solidFill>
                    <a:schemeClr val="bg1"/>
                  </a:solidFill>
                  <a:latin typeface="Meiryo UI" panose="020B0604030504040204" pitchFamily="50" charset="-128"/>
                  <a:ea typeface="Meiryo UI" panose="020B0604030504040204" pitchFamily="50" charset="-128"/>
                  <a:cs typeface="ヒラギノ角ゴ Pro W6"/>
                </a:rPr>
                <a:t>保険料</a:t>
              </a:r>
              <a:r>
                <a:rPr lang="en-US" altLang="ja-JP" sz="1600" b="1" dirty="0">
                  <a:solidFill>
                    <a:schemeClr val="bg1"/>
                  </a:solidFill>
                  <a:latin typeface="Meiryo UI" panose="020B0604030504040204" pitchFamily="50" charset="-128"/>
                  <a:ea typeface="Meiryo UI" panose="020B0604030504040204" pitchFamily="50" charset="-128"/>
                  <a:cs typeface="ヒラギノ角ゴ Pro W6"/>
                </a:rPr>
                <a:t>)</a:t>
              </a:r>
              <a:r>
                <a:rPr lang="ja-JP" altLang="en-US" sz="1600" b="1" dirty="0">
                  <a:solidFill>
                    <a:schemeClr val="bg1"/>
                  </a:solidFill>
                  <a:latin typeface="Meiryo UI" panose="020B0604030504040204" pitchFamily="50" charset="-128"/>
                  <a:ea typeface="Meiryo UI" panose="020B0604030504040204" pitchFamily="50" charset="-128"/>
                  <a:cs typeface="ヒラギノ角ゴ Pro W6"/>
                </a:rPr>
                <a:t>を</a:t>
              </a:r>
              <a:r>
                <a:rPr kumimoji="1" lang="ja-JP" altLang="en-US" sz="1600" b="1" dirty="0">
                  <a:solidFill>
                    <a:schemeClr val="bg1"/>
                  </a:solidFill>
                  <a:latin typeface="Meiryo UI" panose="020B0604030504040204" pitchFamily="50" charset="-128"/>
                  <a:ea typeface="Meiryo UI" panose="020B0604030504040204" pitchFamily="50" charset="-128"/>
                  <a:cs typeface="ヒラギノ角ゴ Pro W6"/>
                </a:rPr>
                <a:t>支払う</a:t>
              </a:r>
            </a:p>
          </p:txBody>
        </p:sp>
      </p:grpSp>
      <p:pic>
        <p:nvPicPr>
          <p:cNvPr id="5" name="図 4">
            <a:extLst>
              <a:ext uri="{FF2B5EF4-FFF2-40B4-BE49-F238E27FC236}">
                <a16:creationId xmlns:a16="http://schemas.microsoft.com/office/drawing/2014/main" id="{74D2F650-1CBA-4897-95B7-A14BC14B5AA2}"/>
              </a:ext>
            </a:extLst>
          </p:cNvPr>
          <p:cNvPicPr>
            <a:picLocks noChangeAspect="1"/>
          </p:cNvPicPr>
          <p:nvPr/>
        </p:nvPicPr>
        <p:blipFill>
          <a:blip r:embed="rId9"/>
          <a:stretch>
            <a:fillRect/>
          </a:stretch>
        </p:blipFill>
        <p:spPr>
          <a:xfrm>
            <a:off x="678628" y="3780667"/>
            <a:ext cx="1254450" cy="1014150"/>
          </a:xfrm>
          <a:prstGeom prst="rect">
            <a:avLst/>
          </a:prstGeom>
        </p:spPr>
      </p:pic>
      <p:pic>
        <p:nvPicPr>
          <p:cNvPr id="14" name="図 13" descr="ブラック, 時計, 立つ が含まれている画像&#10;&#10;自動的に生成された説明">
            <a:extLst>
              <a:ext uri="{FF2B5EF4-FFF2-40B4-BE49-F238E27FC236}">
                <a16:creationId xmlns:a16="http://schemas.microsoft.com/office/drawing/2014/main" id="{B7E37A86-BB1E-4FB4-B3EF-FA171A840929}"/>
              </a:ext>
            </a:extLst>
          </p:cNvPr>
          <p:cNvPicPr>
            <a:picLocks noChangeAspect="1"/>
          </p:cNvPicPr>
          <p:nvPr/>
        </p:nvPicPr>
        <p:blipFill>
          <a:blip r:embed="rId10"/>
          <a:stretch>
            <a:fillRect/>
          </a:stretch>
        </p:blipFill>
        <p:spPr>
          <a:xfrm>
            <a:off x="649451" y="5304317"/>
            <a:ext cx="1119742" cy="805469"/>
          </a:xfrm>
          <a:prstGeom prst="rect">
            <a:avLst/>
          </a:prstGeom>
        </p:spPr>
      </p:pic>
      <p:sp>
        <p:nvSpPr>
          <p:cNvPr id="17" name="スライド番号プレースホルダー 16">
            <a:extLst>
              <a:ext uri="{FF2B5EF4-FFF2-40B4-BE49-F238E27FC236}">
                <a16:creationId xmlns:a16="http://schemas.microsoft.com/office/drawing/2014/main" id="{5FEE1845-A531-48E9-821F-3C780FAFEB7C}"/>
              </a:ext>
            </a:extLst>
          </p:cNvPr>
          <p:cNvSpPr>
            <a:spLocks noGrp="1"/>
          </p:cNvSpPr>
          <p:nvPr>
            <p:ph type="sldNum" sz="quarter" idx="4"/>
          </p:nvPr>
        </p:nvSpPr>
        <p:spPr/>
        <p:txBody>
          <a:bodyPr/>
          <a:lstStyle/>
          <a:p>
            <a:fld id="{CFE1D277-9C57-4E30-9C75-4A0776A97483}" type="slidenum">
              <a:rPr lang="ja-JP" altLang="en-US" smtClean="0"/>
              <a:pPr/>
              <a:t>23</a:t>
            </a:fld>
            <a:endParaRPr lang="ja-JP" altLang="en-US" dirty="0"/>
          </a:p>
        </p:txBody>
      </p:sp>
      <p:sp>
        <p:nvSpPr>
          <p:cNvPr id="18" name="テキスト ボックス 17">
            <a:extLst>
              <a:ext uri="{FF2B5EF4-FFF2-40B4-BE49-F238E27FC236}">
                <a16:creationId xmlns:a16="http://schemas.microsoft.com/office/drawing/2014/main" id="{855AC3CA-3B43-0F6B-4512-C130D30620BE}"/>
              </a:ext>
            </a:extLst>
          </p:cNvPr>
          <p:cNvSpPr txBox="1"/>
          <p:nvPr/>
        </p:nvSpPr>
        <p:spPr>
          <a:xfrm>
            <a:off x="1886729" y="5625037"/>
            <a:ext cx="2032929" cy="369332"/>
          </a:xfrm>
          <a:prstGeom prst="rect">
            <a:avLst/>
          </a:prstGeom>
          <a:noFill/>
        </p:spPr>
        <p:txBody>
          <a:bodyPr wrap="none" rtlCol="0">
            <a:spAutoFit/>
          </a:bodyPr>
          <a:lstStyle/>
          <a:p>
            <a:r>
              <a:rPr kumimoji="1" lang="ja-JP" altLang="en-US" b="1" dirty="0">
                <a:latin typeface="Meiryo UI" panose="020B0604030504040204" pitchFamily="50" charset="-128"/>
                <a:ea typeface="Meiryo UI" panose="020B0604030504040204" pitchFamily="50" charset="-128"/>
              </a:rPr>
              <a:t>お金が必要になると</a:t>
            </a:r>
          </a:p>
        </p:txBody>
      </p:sp>
      <p:sp>
        <p:nvSpPr>
          <p:cNvPr id="20" name="テキスト ボックス 19">
            <a:extLst>
              <a:ext uri="{FF2B5EF4-FFF2-40B4-BE49-F238E27FC236}">
                <a16:creationId xmlns:a16="http://schemas.microsoft.com/office/drawing/2014/main" id="{E548A929-25B5-B5BC-84DA-D10B686DEF1E}"/>
              </a:ext>
            </a:extLst>
          </p:cNvPr>
          <p:cNvSpPr txBox="1"/>
          <p:nvPr/>
        </p:nvSpPr>
        <p:spPr>
          <a:xfrm>
            <a:off x="6743239" y="5625037"/>
            <a:ext cx="1686680" cy="369332"/>
          </a:xfrm>
          <a:prstGeom prst="rect">
            <a:avLst/>
          </a:prstGeom>
          <a:noFill/>
        </p:spPr>
        <p:txBody>
          <a:bodyPr wrap="none" rtlCol="0">
            <a:spAutoFit/>
          </a:bodyPr>
          <a:lstStyle/>
          <a:p>
            <a:r>
              <a:rPr kumimoji="1" lang="ja-JP" altLang="en-US" b="1" dirty="0">
                <a:latin typeface="Meiryo UI" panose="020B0604030504040204" pitchFamily="50" charset="-128"/>
                <a:ea typeface="Meiryo UI" panose="020B0604030504040204" pitchFamily="50" charset="-128"/>
              </a:rPr>
              <a:t>リスクが起こると</a:t>
            </a:r>
          </a:p>
        </p:txBody>
      </p:sp>
      <p:pic>
        <p:nvPicPr>
          <p:cNvPr id="21" name="図 20" descr="ロゴ&#10;&#10;中程度の精度で自動的に生成された説明">
            <a:extLst>
              <a:ext uri="{FF2B5EF4-FFF2-40B4-BE49-F238E27FC236}">
                <a16:creationId xmlns:a16="http://schemas.microsoft.com/office/drawing/2014/main" id="{9927B908-7088-1F19-3BEE-43EEF5C0DDE5}"/>
              </a:ext>
            </a:extLst>
          </p:cNvPr>
          <p:cNvPicPr>
            <a:picLocks noChangeAspect="1"/>
          </p:cNvPicPr>
          <p:nvPr/>
        </p:nvPicPr>
        <p:blipFill>
          <a:blip r:embed="rId11"/>
          <a:stretch>
            <a:fillRect/>
          </a:stretch>
        </p:blipFill>
        <p:spPr>
          <a:xfrm>
            <a:off x="5435385" y="5185193"/>
            <a:ext cx="1373984" cy="864129"/>
          </a:xfrm>
          <a:prstGeom prst="rect">
            <a:avLst/>
          </a:prstGeom>
        </p:spPr>
      </p:pic>
    </p:spTree>
    <p:extLst>
      <p:ext uri="{BB962C8B-B14F-4D97-AF65-F5344CB8AC3E}">
        <p14:creationId xmlns:p14="http://schemas.microsoft.com/office/powerpoint/2010/main" val="34103428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p:cNvSpPr/>
          <p:nvPr/>
        </p:nvSpPr>
        <p:spPr>
          <a:xfrm>
            <a:off x="0" y="0"/>
            <a:ext cx="9144000" cy="716948"/>
          </a:xfrm>
          <a:prstGeom prst="rect">
            <a:avLst/>
          </a:prstGeom>
          <a:solidFill>
            <a:srgbClr val="33996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bwMode="white">
          <a:xfrm>
            <a:off x="461965" y="30760"/>
            <a:ext cx="392287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預貯金と民間保険</a:t>
            </a:r>
            <a:r>
              <a:rPr lang="en-US" altLang="ja-JP" sz="3200" b="1" dirty="0">
                <a:solidFill>
                  <a:srgbClr val="FFFFFF"/>
                </a:solidFill>
                <a:latin typeface="Meiryo UI" panose="020B0604030504040204" pitchFamily="50" charset="-128"/>
                <a:ea typeface="Meiryo UI" panose="020B0604030504040204" pitchFamily="50" charset="-128"/>
                <a:cs typeface="ヒラギノ角ゴ ProN W6"/>
              </a:rPr>
              <a:t>②</a:t>
            </a:r>
          </a:p>
        </p:txBody>
      </p:sp>
      <p:graphicFrame>
        <p:nvGraphicFramePr>
          <p:cNvPr id="29" name="表 28"/>
          <p:cNvGraphicFramePr>
            <a:graphicFrameLocks noGrp="1"/>
          </p:cNvGraphicFramePr>
          <p:nvPr/>
        </p:nvGraphicFramePr>
        <p:xfrm>
          <a:off x="265989" y="786703"/>
          <a:ext cx="4286974" cy="5625039"/>
        </p:xfrm>
        <a:graphic>
          <a:graphicData uri="http://schemas.openxmlformats.org/drawingml/2006/table">
            <a:tbl>
              <a:tblPr firstRow="1" bandRow="1">
                <a:tableStyleId>{2D5ABB26-0587-4C30-8999-92F81FD0307C}</a:tableStyleId>
              </a:tblPr>
              <a:tblGrid>
                <a:gridCol w="4286974">
                  <a:extLst>
                    <a:ext uri="{9D8B030D-6E8A-4147-A177-3AD203B41FA5}">
                      <a16:colId xmlns:a16="http://schemas.microsoft.com/office/drawing/2014/main" val="20000"/>
                    </a:ext>
                  </a:extLst>
                </a:gridCol>
              </a:tblGrid>
              <a:tr h="833314">
                <a:tc>
                  <a:txBody>
                    <a:bodyPr/>
                    <a:lstStyle/>
                    <a:p>
                      <a:pPr algn="ctr"/>
                      <a:r>
                        <a:rPr kumimoji="1" lang="ja-JP" altLang="en-US" sz="4000" b="1" i="0" dirty="0">
                          <a:solidFill>
                            <a:schemeClr val="tx2"/>
                          </a:solidFill>
                          <a:latin typeface="Meiryo UI" panose="020B0604030504040204" pitchFamily="50" charset="-128"/>
                          <a:ea typeface="Meiryo UI" panose="020B0604030504040204" pitchFamily="50" charset="-128"/>
                          <a:cs typeface="ヒラギノ角ゴ Pro W6"/>
                        </a:rPr>
                        <a:t>預貯金</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0"/>
                  </a:ext>
                </a:extLst>
              </a:tr>
              <a:tr h="2931464">
                <a:tc>
                  <a:txBody>
                    <a:bodyPr/>
                    <a:lstStyle/>
                    <a:p>
                      <a:pPr algn="ctr"/>
                      <a:endParaRPr kumimoji="1" lang="ja-JP" altLang="en-US" sz="2400" b="0" i="0" dirty="0">
                        <a:solidFill>
                          <a:srgbClr val="000000"/>
                        </a:solidFill>
                        <a:latin typeface="ヒラギノ角ゴ Pro W6"/>
                        <a:ea typeface="ヒラギノ角ゴ Pro W6"/>
                        <a:cs typeface="ヒラギノ角ゴ Pro W6"/>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1"/>
                  </a:ext>
                </a:extLst>
              </a:tr>
              <a:tr h="1860261">
                <a:tc>
                  <a:txBody>
                    <a:bodyPr/>
                    <a:lstStyle/>
                    <a:p>
                      <a:pPr algn="ctr"/>
                      <a:endParaRPr kumimoji="1" lang="ja-JP" altLang="en-US" sz="2400" b="0" i="0" dirty="0">
                        <a:solidFill>
                          <a:srgbClr val="000000"/>
                        </a:solidFill>
                        <a:latin typeface="ヒラギノ角ゴ Pro W6"/>
                        <a:ea typeface="ヒラギノ角ゴ Pro W6"/>
                        <a:cs typeface="ヒラギノ角ゴ Pro W6"/>
                      </a:endParaRPr>
                    </a:p>
                    <a:p>
                      <a:pPr algn="ctr"/>
                      <a:endParaRPr kumimoji="1" lang="ja-JP" altLang="en-US" sz="2400" b="0" i="0" dirty="0">
                        <a:solidFill>
                          <a:srgbClr val="000000"/>
                        </a:solidFill>
                        <a:latin typeface="ヒラギノ角ゴ Pro W6"/>
                        <a:ea typeface="ヒラギノ角ゴ Pro W6"/>
                        <a:cs typeface="ヒラギノ角ゴ Pro W6"/>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4"/>
                  </a:ext>
                </a:extLst>
              </a:tr>
            </a:tbl>
          </a:graphicData>
        </a:graphic>
      </p:graphicFrame>
      <p:graphicFrame>
        <p:nvGraphicFramePr>
          <p:cNvPr id="32" name="表 31"/>
          <p:cNvGraphicFramePr>
            <a:graphicFrameLocks noGrp="1"/>
          </p:cNvGraphicFramePr>
          <p:nvPr/>
        </p:nvGraphicFramePr>
        <p:xfrm>
          <a:off x="4637925" y="786702"/>
          <a:ext cx="4430730" cy="5625040"/>
        </p:xfrm>
        <a:graphic>
          <a:graphicData uri="http://schemas.openxmlformats.org/drawingml/2006/table">
            <a:tbl>
              <a:tblPr firstRow="1" bandRow="1">
                <a:tableStyleId>{2D5ABB26-0587-4C30-8999-92F81FD0307C}</a:tableStyleId>
              </a:tblPr>
              <a:tblGrid>
                <a:gridCol w="4430730">
                  <a:extLst>
                    <a:ext uri="{9D8B030D-6E8A-4147-A177-3AD203B41FA5}">
                      <a16:colId xmlns:a16="http://schemas.microsoft.com/office/drawing/2014/main" val="20000"/>
                    </a:ext>
                  </a:extLst>
                </a:gridCol>
              </a:tblGrid>
              <a:tr h="831199">
                <a:tc>
                  <a:txBody>
                    <a:bodyPr/>
                    <a:lstStyle/>
                    <a:p>
                      <a:pPr algn="ctr"/>
                      <a:r>
                        <a:rPr kumimoji="1" lang="ja-JP" altLang="en-US" sz="4000" b="1" i="0" dirty="0">
                          <a:solidFill>
                            <a:srgbClr val="00B050"/>
                          </a:solidFill>
                          <a:latin typeface="Meiryo UI" panose="020B0604030504040204" pitchFamily="50" charset="-128"/>
                          <a:ea typeface="Meiryo UI" panose="020B0604030504040204" pitchFamily="50" charset="-128"/>
                          <a:cs typeface="ヒラギノ角ゴ Pro W6"/>
                        </a:rPr>
                        <a:t>民間保険</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9BBB59"/>
                      </a:solidFill>
                      <a:prstDash val="solid"/>
                      <a:round/>
                      <a:headEnd type="none" w="med" len="med"/>
                      <a:tailEnd type="none" w="med" len="med"/>
                    </a:lnB>
                    <a:lnTlToBr w="12700" cmpd="sng">
                      <a:noFill/>
                      <a:prstDash val="solid"/>
                    </a:lnTlToBr>
                    <a:lnBlToTr w="12700" cmpd="sng">
                      <a:noFill/>
                      <a:prstDash val="solid"/>
                    </a:lnBlToTr>
                    <a:solidFill>
                      <a:srgbClr val="E0F1E6"/>
                    </a:solidFill>
                  </a:tcPr>
                </a:tc>
                <a:extLst>
                  <a:ext uri="{0D108BD9-81ED-4DB2-BD59-A6C34878D82A}">
                    <a16:rowId xmlns:a16="http://schemas.microsoft.com/office/drawing/2014/main" val="10000"/>
                  </a:ext>
                </a:extLst>
              </a:tr>
              <a:tr h="2924364">
                <a:tc>
                  <a:txBody>
                    <a:bodyPr/>
                    <a:lstStyle/>
                    <a:p>
                      <a:pPr algn="ctr"/>
                      <a:endParaRPr kumimoji="1" lang="ja-JP" altLang="en-US" sz="2400" b="0" i="0" dirty="0">
                        <a:solidFill>
                          <a:srgbClr val="000000"/>
                        </a:solidFill>
                        <a:latin typeface="ヒラギノ角ゴ Pro W6"/>
                        <a:ea typeface="ヒラギノ角ゴ Pro W6"/>
                        <a:cs typeface="ヒラギノ角ゴ Pro W6"/>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w="12700" cmpd="sng">
                      <a:noFill/>
                      <a:prstDash val="solid"/>
                    </a:lnTlToBr>
                    <a:lnBlToTr w="12700" cmpd="sng">
                      <a:noFill/>
                      <a:prstDash val="solid"/>
                    </a:lnBlToTr>
                    <a:solidFill>
                      <a:srgbClr val="E0F1E6"/>
                    </a:solidFill>
                  </a:tcPr>
                </a:tc>
                <a:extLst>
                  <a:ext uri="{0D108BD9-81ED-4DB2-BD59-A6C34878D82A}">
                    <a16:rowId xmlns:a16="http://schemas.microsoft.com/office/drawing/2014/main" val="10001"/>
                  </a:ext>
                </a:extLst>
              </a:tr>
              <a:tr h="1869477">
                <a:tc>
                  <a:txBody>
                    <a:bodyPr/>
                    <a:lstStyle/>
                    <a:p>
                      <a:pPr algn="ctr"/>
                      <a:endParaRPr kumimoji="1" lang="ja-JP" altLang="en-US" sz="2400" b="0" i="0" dirty="0">
                        <a:solidFill>
                          <a:srgbClr val="000000"/>
                        </a:solidFill>
                        <a:latin typeface="ヒラギノ角ゴ Pro W6"/>
                        <a:ea typeface="ヒラギノ角ゴ Pro W6"/>
                        <a:cs typeface="ヒラギノ角ゴ Pro W6"/>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w="12700" cmpd="sng">
                      <a:noFill/>
                      <a:prstDash val="solid"/>
                    </a:lnTlToBr>
                    <a:lnBlToTr w="12700" cmpd="sng">
                      <a:noFill/>
                      <a:prstDash val="solid"/>
                    </a:lnBlToTr>
                    <a:solidFill>
                      <a:srgbClr val="E0F1E6"/>
                    </a:solidFill>
                  </a:tcPr>
                </a:tc>
                <a:extLst>
                  <a:ext uri="{0D108BD9-81ED-4DB2-BD59-A6C34878D82A}">
                    <a16:rowId xmlns:a16="http://schemas.microsoft.com/office/drawing/2014/main" val="10004"/>
                  </a:ext>
                </a:extLst>
              </a:tr>
            </a:tbl>
          </a:graphicData>
        </a:graphic>
      </p:graphicFrame>
      <p:grpSp>
        <p:nvGrpSpPr>
          <p:cNvPr id="36" name="グループ化 35"/>
          <p:cNvGrpSpPr/>
          <p:nvPr/>
        </p:nvGrpSpPr>
        <p:grpSpPr>
          <a:xfrm>
            <a:off x="75345" y="1604617"/>
            <a:ext cx="4610318" cy="2916762"/>
            <a:chOff x="13395" y="1637522"/>
            <a:chExt cx="4610318" cy="2916762"/>
          </a:xfrm>
        </p:grpSpPr>
        <p:sp>
          <p:nvSpPr>
            <p:cNvPr id="37" name="テキスト ボックス 36">
              <a:extLst>
                <a:ext uri="{FF2B5EF4-FFF2-40B4-BE49-F238E27FC236}">
                  <a16:creationId xmlns:a16="http://schemas.microsoft.com/office/drawing/2014/main" id="{4F997734-76CF-4AD2-A3E2-26E9596AF190}"/>
                </a:ext>
              </a:extLst>
            </p:cNvPr>
            <p:cNvSpPr txBox="1"/>
            <p:nvPr/>
          </p:nvSpPr>
          <p:spPr>
            <a:xfrm>
              <a:off x="164745" y="4069539"/>
              <a:ext cx="650810" cy="484745"/>
            </a:xfrm>
            <a:prstGeom prst="rect">
              <a:avLst/>
            </a:prstGeom>
            <a:noFill/>
          </p:spPr>
          <p:txBody>
            <a:bodyPr wrap="none" rtlCol="0">
              <a:spAutoFit/>
            </a:bodyPr>
            <a:lstStyle/>
            <a:p>
              <a:r>
                <a:rPr kumimoji="1" lang="en-US" altLang="ja-JP" sz="1000" b="1" dirty="0">
                  <a:latin typeface="Meiryo UI" panose="020B0604030504040204" pitchFamily="50" charset="-128"/>
                  <a:ea typeface="Meiryo UI" panose="020B0604030504040204" pitchFamily="50" charset="-128"/>
                </a:rPr>
                <a:t>30</a:t>
              </a:r>
              <a:r>
                <a:rPr kumimoji="1" lang="ja-JP" altLang="en-US" sz="1000" b="1" dirty="0">
                  <a:latin typeface="Meiryo UI" panose="020B0604030504040204" pitchFamily="50" charset="-128"/>
                  <a:ea typeface="Meiryo UI" panose="020B0604030504040204" pitchFamily="50" charset="-128"/>
                </a:rPr>
                <a:t>歳</a:t>
              </a:r>
            </a:p>
          </p:txBody>
        </p:sp>
        <p:sp>
          <p:nvSpPr>
            <p:cNvPr id="38" name="テキスト ボックス 37">
              <a:extLst>
                <a:ext uri="{FF2B5EF4-FFF2-40B4-BE49-F238E27FC236}">
                  <a16:creationId xmlns:a16="http://schemas.microsoft.com/office/drawing/2014/main" id="{14BEE68A-9988-42B9-BF2A-D5BA0AA9429A}"/>
                </a:ext>
              </a:extLst>
            </p:cNvPr>
            <p:cNvSpPr txBox="1"/>
            <p:nvPr/>
          </p:nvSpPr>
          <p:spPr>
            <a:xfrm>
              <a:off x="3972903" y="4067402"/>
              <a:ext cx="650810" cy="484745"/>
            </a:xfrm>
            <a:prstGeom prst="rect">
              <a:avLst/>
            </a:prstGeom>
            <a:noFill/>
          </p:spPr>
          <p:txBody>
            <a:bodyPr wrap="none" rtlCol="0">
              <a:spAutoFit/>
            </a:bodyPr>
            <a:lstStyle/>
            <a:p>
              <a:r>
                <a:rPr lang="en-US" altLang="ja-JP" sz="1000" b="1" dirty="0">
                  <a:latin typeface="Meiryo UI" panose="020B0604030504040204" pitchFamily="50" charset="-128"/>
                  <a:ea typeface="Meiryo UI" panose="020B0604030504040204" pitchFamily="50" charset="-128"/>
                </a:rPr>
                <a:t>40</a:t>
              </a:r>
              <a:r>
                <a:rPr lang="ja-JP" altLang="en-US" sz="1000" b="1" dirty="0">
                  <a:latin typeface="Meiryo UI" panose="020B0604030504040204" pitchFamily="50" charset="-128"/>
                  <a:ea typeface="Meiryo UI" panose="020B0604030504040204" pitchFamily="50" charset="-128"/>
                </a:rPr>
                <a:t>歳</a:t>
              </a:r>
              <a:endParaRPr kumimoji="1" lang="ja-JP" altLang="en-US" sz="1000" b="1" dirty="0">
                <a:latin typeface="Meiryo UI" panose="020B0604030504040204" pitchFamily="50" charset="-128"/>
                <a:ea typeface="Meiryo UI" panose="020B0604030504040204" pitchFamily="50" charset="-128"/>
              </a:endParaRPr>
            </a:p>
          </p:txBody>
        </p:sp>
        <p:sp>
          <p:nvSpPr>
            <p:cNvPr id="39" name="テキスト ボックス 38">
              <a:extLst>
                <a:ext uri="{FF2B5EF4-FFF2-40B4-BE49-F238E27FC236}">
                  <a16:creationId xmlns:a16="http://schemas.microsoft.com/office/drawing/2014/main" id="{C6F6F963-7D7A-4929-9572-BECC0283934F}"/>
                </a:ext>
              </a:extLst>
            </p:cNvPr>
            <p:cNvSpPr txBox="1"/>
            <p:nvPr/>
          </p:nvSpPr>
          <p:spPr>
            <a:xfrm>
              <a:off x="13395" y="1637522"/>
              <a:ext cx="453335" cy="939196"/>
            </a:xfrm>
            <a:prstGeom prst="rect">
              <a:avLst/>
            </a:prstGeom>
            <a:noFill/>
          </p:spPr>
          <p:txBody>
            <a:bodyPr vert="eaVert" wrap="none" rtlCol="0">
              <a:spAutoFit/>
            </a:bodyPr>
            <a:lstStyle/>
            <a:p>
              <a:r>
                <a:rPr kumimoji="1" lang="ja-JP" altLang="en-US" sz="1000" b="1" dirty="0">
                  <a:latin typeface="Meiryo UI" panose="020B0604030504040204" pitchFamily="50" charset="-128"/>
                  <a:ea typeface="Meiryo UI" panose="020B0604030504040204" pitchFamily="50" charset="-128"/>
                </a:rPr>
                <a:t>目標額</a:t>
              </a:r>
            </a:p>
          </p:txBody>
        </p:sp>
      </p:grpSp>
      <p:pic>
        <p:nvPicPr>
          <p:cNvPr id="40" name="図 39">
            <a:extLst>
              <a:ext uri="{FF2B5EF4-FFF2-40B4-BE49-F238E27FC236}">
                <a16:creationId xmlns:a16="http://schemas.microsoft.com/office/drawing/2014/main" id="{12275761-9FE9-43BF-BB18-A5A0C0DDD26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30937" y="2079540"/>
            <a:ext cx="4201134" cy="1966917"/>
          </a:xfrm>
          <a:prstGeom prst="rect">
            <a:avLst/>
          </a:prstGeom>
        </p:spPr>
      </p:pic>
      <p:pic>
        <p:nvPicPr>
          <p:cNvPr id="42" name="図 41">
            <a:extLst>
              <a:ext uri="{FF2B5EF4-FFF2-40B4-BE49-F238E27FC236}">
                <a16:creationId xmlns:a16="http://schemas.microsoft.com/office/drawing/2014/main" id="{E77D9232-1EB3-4E06-A875-C2E9BEE913F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26821" y="2088078"/>
            <a:ext cx="4086242" cy="1937881"/>
          </a:xfrm>
          <a:prstGeom prst="rect">
            <a:avLst/>
          </a:prstGeom>
        </p:spPr>
      </p:pic>
      <p:sp>
        <p:nvSpPr>
          <p:cNvPr id="44" name="テキスト ボックス 43">
            <a:extLst>
              <a:ext uri="{FF2B5EF4-FFF2-40B4-BE49-F238E27FC236}">
                <a16:creationId xmlns:a16="http://schemas.microsoft.com/office/drawing/2014/main" id="{E9E28851-1FB0-4756-8BB3-B53DDFF6C895}"/>
              </a:ext>
            </a:extLst>
          </p:cNvPr>
          <p:cNvSpPr txBox="1"/>
          <p:nvPr/>
        </p:nvSpPr>
        <p:spPr>
          <a:xfrm>
            <a:off x="8439064" y="4031484"/>
            <a:ext cx="486030" cy="246221"/>
          </a:xfrm>
          <a:prstGeom prst="rect">
            <a:avLst/>
          </a:prstGeom>
          <a:noFill/>
        </p:spPr>
        <p:txBody>
          <a:bodyPr wrap="none" rtlCol="0">
            <a:spAutoFit/>
          </a:bodyPr>
          <a:lstStyle/>
          <a:p>
            <a:r>
              <a:rPr lang="en-US" altLang="ja-JP" sz="1000" b="1" dirty="0">
                <a:latin typeface="Meiryo UI" panose="020B0604030504040204" pitchFamily="50" charset="-128"/>
                <a:ea typeface="Meiryo UI" panose="020B0604030504040204" pitchFamily="50" charset="-128"/>
              </a:rPr>
              <a:t>40</a:t>
            </a:r>
            <a:r>
              <a:rPr lang="ja-JP" altLang="en-US" sz="1000" b="1" dirty="0">
                <a:latin typeface="Meiryo UI" panose="020B0604030504040204" pitchFamily="50" charset="-128"/>
                <a:ea typeface="Meiryo UI" panose="020B0604030504040204" pitchFamily="50" charset="-128"/>
              </a:rPr>
              <a:t>歳</a:t>
            </a:r>
            <a:endParaRPr kumimoji="1" lang="ja-JP" altLang="en-US" sz="1000" b="1" dirty="0">
              <a:latin typeface="Meiryo UI" panose="020B0604030504040204" pitchFamily="50" charset="-128"/>
              <a:ea typeface="Meiryo UI" panose="020B0604030504040204" pitchFamily="50" charset="-128"/>
            </a:endParaRPr>
          </a:p>
        </p:txBody>
      </p:sp>
      <p:cxnSp>
        <p:nvCxnSpPr>
          <p:cNvPr id="45" name="直線コネクタ 44">
            <a:extLst>
              <a:ext uri="{FF2B5EF4-FFF2-40B4-BE49-F238E27FC236}">
                <a16:creationId xmlns:a16="http://schemas.microsoft.com/office/drawing/2014/main" id="{518657E6-B697-41C5-ADFB-A856E9DD4189}"/>
              </a:ext>
            </a:extLst>
          </p:cNvPr>
          <p:cNvCxnSpPr/>
          <p:nvPr/>
        </p:nvCxnSpPr>
        <p:spPr>
          <a:xfrm>
            <a:off x="3988960" y="4046457"/>
            <a:ext cx="1008000" cy="0"/>
          </a:xfrm>
          <a:prstGeom prst="line">
            <a:avLst/>
          </a:prstGeom>
          <a:ln w="12700">
            <a:solidFill>
              <a:schemeClr val="accent6"/>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46" name="直線コネクタ 45">
            <a:extLst>
              <a:ext uri="{FF2B5EF4-FFF2-40B4-BE49-F238E27FC236}">
                <a16:creationId xmlns:a16="http://schemas.microsoft.com/office/drawing/2014/main" id="{57C58435-9A21-48C0-A43E-326D26DFC7F3}"/>
              </a:ext>
            </a:extLst>
          </p:cNvPr>
          <p:cNvCxnSpPr/>
          <p:nvPr/>
        </p:nvCxnSpPr>
        <p:spPr>
          <a:xfrm>
            <a:off x="4067625" y="2079540"/>
            <a:ext cx="1008000" cy="0"/>
          </a:xfrm>
          <a:prstGeom prst="line">
            <a:avLst/>
          </a:prstGeom>
          <a:ln w="12700">
            <a:solidFill>
              <a:schemeClr val="accent6"/>
            </a:solidFill>
            <a:prstDash val="sysDot"/>
          </a:ln>
          <a:effectLst/>
        </p:spPr>
        <p:style>
          <a:lnRef idx="2">
            <a:schemeClr val="accent1"/>
          </a:lnRef>
          <a:fillRef idx="0">
            <a:schemeClr val="accent1"/>
          </a:fillRef>
          <a:effectRef idx="1">
            <a:schemeClr val="accent1"/>
          </a:effectRef>
          <a:fontRef idx="minor">
            <a:schemeClr val="tx1"/>
          </a:fontRef>
        </p:style>
      </p:cxnSp>
      <p:sp>
        <p:nvSpPr>
          <p:cNvPr id="47" name="テキスト ボックス 46">
            <a:extLst>
              <a:ext uri="{FF2B5EF4-FFF2-40B4-BE49-F238E27FC236}">
                <a16:creationId xmlns:a16="http://schemas.microsoft.com/office/drawing/2014/main" id="{CBEE3A99-671C-4578-8261-FA7414DA7661}"/>
              </a:ext>
            </a:extLst>
          </p:cNvPr>
          <p:cNvSpPr txBox="1"/>
          <p:nvPr/>
        </p:nvSpPr>
        <p:spPr>
          <a:xfrm>
            <a:off x="4678163" y="4073541"/>
            <a:ext cx="486030" cy="246221"/>
          </a:xfrm>
          <a:prstGeom prst="rect">
            <a:avLst/>
          </a:prstGeom>
          <a:noFill/>
        </p:spPr>
        <p:txBody>
          <a:bodyPr wrap="none" rtlCol="0">
            <a:spAutoFit/>
          </a:bodyPr>
          <a:lstStyle/>
          <a:p>
            <a:r>
              <a:rPr kumimoji="1" lang="en-US" altLang="ja-JP" sz="1000" b="1" dirty="0">
                <a:latin typeface="Meiryo UI" panose="020B0604030504040204" pitchFamily="50" charset="-128"/>
                <a:ea typeface="Meiryo UI" panose="020B0604030504040204" pitchFamily="50" charset="-128"/>
              </a:rPr>
              <a:t>30</a:t>
            </a:r>
            <a:r>
              <a:rPr kumimoji="1" lang="ja-JP" altLang="en-US" sz="1000" b="1" dirty="0">
                <a:latin typeface="Meiryo UI" panose="020B0604030504040204" pitchFamily="50" charset="-128"/>
                <a:ea typeface="Meiryo UI" panose="020B0604030504040204" pitchFamily="50" charset="-128"/>
              </a:rPr>
              <a:t>歳</a:t>
            </a:r>
          </a:p>
        </p:txBody>
      </p:sp>
      <p:graphicFrame>
        <p:nvGraphicFramePr>
          <p:cNvPr id="48" name="表 47"/>
          <p:cNvGraphicFramePr>
            <a:graphicFrameLocks noGrp="1"/>
          </p:cNvGraphicFramePr>
          <p:nvPr/>
        </p:nvGraphicFramePr>
        <p:xfrm>
          <a:off x="302012" y="4614826"/>
          <a:ext cx="985833" cy="404585"/>
        </p:xfrm>
        <a:graphic>
          <a:graphicData uri="http://schemas.openxmlformats.org/drawingml/2006/table">
            <a:tbl>
              <a:tblPr firstRow="1" bandRow="1">
                <a:tableStyleId>{2D5ABB26-0587-4C30-8999-92F81FD0307C}</a:tableStyleId>
              </a:tblPr>
              <a:tblGrid>
                <a:gridCol w="985833">
                  <a:extLst>
                    <a:ext uri="{9D8B030D-6E8A-4147-A177-3AD203B41FA5}">
                      <a16:colId xmlns:a16="http://schemas.microsoft.com/office/drawing/2014/main" val="20000"/>
                    </a:ext>
                  </a:extLst>
                </a:gridCol>
              </a:tblGrid>
              <a:tr h="404585">
                <a:tc>
                  <a:txBody>
                    <a:bodyPr/>
                    <a:lstStyle/>
                    <a:p>
                      <a:pPr algn="ctr"/>
                      <a:r>
                        <a:rPr kumimoji="1" lang="ja-JP" altLang="en-US" sz="1400" b="1" i="0" spc="-210" dirty="0">
                          <a:solidFill>
                            <a:schemeClr val="tx1">
                              <a:lumMod val="75000"/>
                              <a:lumOff val="25000"/>
                            </a:schemeClr>
                          </a:solidFill>
                          <a:latin typeface="Meiryo UI" panose="020B0604030504040204" pitchFamily="50" charset="-128"/>
                          <a:ea typeface="Meiryo UI" panose="020B0604030504040204" pitchFamily="50" charset="-128"/>
                          <a:cs typeface="ヒラギノ角ゴ Pro W6"/>
                        </a:rPr>
                        <a:t>特　　徴</a:t>
                      </a:r>
                    </a:p>
                  </a:txBody>
                  <a:tcPr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bl>
          </a:graphicData>
        </a:graphic>
      </p:graphicFrame>
      <p:graphicFrame>
        <p:nvGraphicFramePr>
          <p:cNvPr id="49" name="表 48"/>
          <p:cNvGraphicFramePr>
            <a:graphicFrameLocks noGrp="1"/>
          </p:cNvGraphicFramePr>
          <p:nvPr/>
        </p:nvGraphicFramePr>
        <p:xfrm>
          <a:off x="4671276" y="4621572"/>
          <a:ext cx="985833" cy="454070"/>
        </p:xfrm>
        <a:graphic>
          <a:graphicData uri="http://schemas.openxmlformats.org/drawingml/2006/table">
            <a:tbl>
              <a:tblPr firstRow="1" bandRow="1">
                <a:tableStyleId>{2D5ABB26-0587-4C30-8999-92F81FD0307C}</a:tableStyleId>
              </a:tblPr>
              <a:tblGrid>
                <a:gridCol w="985833">
                  <a:extLst>
                    <a:ext uri="{9D8B030D-6E8A-4147-A177-3AD203B41FA5}">
                      <a16:colId xmlns:a16="http://schemas.microsoft.com/office/drawing/2014/main" val="20000"/>
                    </a:ext>
                  </a:extLst>
                </a:gridCol>
              </a:tblGrid>
              <a:tr h="454070">
                <a:tc>
                  <a:txBody>
                    <a:bodyPr/>
                    <a:lstStyle/>
                    <a:p>
                      <a:pPr algn="ctr"/>
                      <a:r>
                        <a:rPr kumimoji="1" lang="ja-JP" altLang="en-US" sz="1400" b="1" i="0" spc="-210" dirty="0">
                          <a:solidFill>
                            <a:schemeClr val="tx1">
                              <a:lumMod val="75000"/>
                              <a:lumOff val="25000"/>
                            </a:schemeClr>
                          </a:solidFill>
                          <a:latin typeface="Meiryo UI" panose="020B0604030504040204" pitchFamily="50" charset="-128"/>
                          <a:ea typeface="Meiryo UI" panose="020B0604030504040204" pitchFamily="50" charset="-128"/>
                          <a:cs typeface="ヒラギノ角ゴ Pro W6"/>
                        </a:rPr>
                        <a:t>特　　徴</a:t>
                      </a:r>
                    </a:p>
                  </a:txBody>
                  <a:tcPr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bl>
          </a:graphicData>
        </a:graphic>
      </p:graphicFrame>
      <p:sp>
        <p:nvSpPr>
          <p:cNvPr id="50" name="テキスト ボックス 49"/>
          <p:cNvSpPr txBox="1"/>
          <p:nvPr/>
        </p:nvSpPr>
        <p:spPr>
          <a:xfrm>
            <a:off x="244304" y="4196651"/>
            <a:ext cx="4461478" cy="387414"/>
          </a:xfrm>
          <a:prstGeom prst="rect">
            <a:avLst/>
          </a:prstGeom>
          <a:noFill/>
        </p:spPr>
        <p:txBody>
          <a:bodyPr wrap="none" rtlCol="0">
            <a:spAutoFit/>
          </a:bodyPr>
          <a:lstStyle/>
          <a:p>
            <a:pPr>
              <a:lnSpc>
                <a:spcPct val="120000"/>
              </a:lnSpc>
            </a:pPr>
            <a:r>
              <a:rPr lang="ja-JP" altLang="en-US" dirty="0">
                <a:solidFill>
                  <a:srgbClr val="000000"/>
                </a:solidFill>
                <a:latin typeface="Meiryo UI" panose="020B0604030504040204" pitchFamily="50" charset="-128"/>
                <a:ea typeface="Meiryo UI" panose="020B0604030504040204" pitchFamily="50" charset="-128"/>
                <a:cs typeface="ヒラギノ角ゴ Pro W6"/>
              </a:rPr>
              <a:t>貯蓄額は毎年</a:t>
            </a:r>
            <a:r>
              <a:rPr lang="en-US" altLang="ja-JP" dirty="0">
                <a:solidFill>
                  <a:srgbClr val="000000"/>
                </a:solidFill>
                <a:latin typeface="Meiryo UI" panose="020B0604030504040204" pitchFamily="50" charset="-128"/>
                <a:ea typeface="Meiryo UI" panose="020B0604030504040204" pitchFamily="50" charset="-128"/>
                <a:cs typeface="ヒラギノ角ゴ Pro W6"/>
              </a:rPr>
              <a:t>100</a:t>
            </a:r>
            <a:r>
              <a:rPr lang="ja-JP" altLang="en-US" dirty="0">
                <a:solidFill>
                  <a:srgbClr val="000000"/>
                </a:solidFill>
                <a:latin typeface="Meiryo UI" panose="020B0604030504040204" pitchFamily="50" charset="-128"/>
                <a:ea typeface="Meiryo UI" panose="020B0604030504040204" pitchFamily="50" charset="-128"/>
                <a:cs typeface="ヒラギノ角ゴ Pro W6"/>
              </a:rPr>
              <a:t>万円（総額</a:t>
            </a:r>
            <a:r>
              <a:rPr lang="en-US" altLang="ja-JP" dirty="0">
                <a:solidFill>
                  <a:srgbClr val="000000"/>
                </a:solidFill>
                <a:latin typeface="Meiryo UI" panose="020B0604030504040204" pitchFamily="50" charset="-128"/>
                <a:ea typeface="Meiryo UI" panose="020B0604030504040204" pitchFamily="50" charset="-128"/>
                <a:cs typeface="ヒラギノ角ゴ Pro W6"/>
              </a:rPr>
              <a:t>1,000</a:t>
            </a:r>
            <a:r>
              <a:rPr lang="ja-JP" altLang="en-US" dirty="0">
                <a:solidFill>
                  <a:srgbClr val="000000"/>
                </a:solidFill>
                <a:latin typeface="Meiryo UI" panose="020B0604030504040204" pitchFamily="50" charset="-128"/>
                <a:ea typeface="Meiryo UI" panose="020B0604030504040204" pitchFamily="50" charset="-128"/>
                <a:cs typeface="ヒラギノ角ゴ Pro W6"/>
              </a:rPr>
              <a:t>万円）</a:t>
            </a:r>
          </a:p>
        </p:txBody>
      </p:sp>
      <p:sp>
        <p:nvSpPr>
          <p:cNvPr id="51" name="テキスト ボックス 50"/>
          <p:cNvSpPr txBox="1"/>
          <p:nvPr/>
        </p:nvSpPr>
        <p:spPr>
          <a:xfrm>
            <a:off x="4796332" y="4187173"/>
            <a:ext cx="4272323" cy="387414"/>
          </a:xfrm>
          <a:prstGeom prst="rect">
            <a:avLst/>
          </a:prstGeom>
          <a:noFill/>
        </p:spPr>
        <p:txBody>
          <a:bodyPr wrap="none" rtlCol="0">
            <a:spAutoFit/>
          </a:bodyPr>
          <a:lstStyle/>
          <a:p>
            <a:pPr>
              <a:lnSpc>
                <a:spcPct val="120000"/>
              </a:lnSpc>
            </a:pPr>
            <a:r>
              <a:rPr lang="ja-JP" altLang="en-US" dirty="0">
                <a:solidFill>
                  <a:srgbClr val="000000"/>
                </a:solidFill>
                <a:latin typeface="Meiryo UI" panose="020B0604030504040204" pitchFamily="50" charset="-128"/>
                <a:ea typeface="Meiryo UI" panose="020B0604030504040204" pitchFamily="50" charset="-128"/>
                <a:cs typeface="ヒラギノ角ゴ Pro W6"/>
              </a:rPr>
              <a:t>保険料は毎年約</a:t>
            </a:r>
            <a:r>
              <a:rPr lang="en-US" altLang="ja-JP" dirty="0">
                <a:solidFill>
                  <a:srgbClr val="000000"/>
                </a:solidFill>
                <a:latin typeface="Meiryo UI" panose="020B0604030504040204" pitchFamily="50" charset="-128"/>
                <a:ea typeface="Meiryo UI" panose="020B0604030504040204" pitchFamily="50" charset="-128"/>
                <a:cs typeface="ヒラギノ角ゴ Pro W6"/>
              </a:rPr>
              <a:t>3</a:t>
            </a:r>
            <a:r>
              <a:rPr lang="ja-JP" altLang="en-US" dirty="0">
                <a:solidFill>
                  <a:srgbClr val="000000"/>
                </a:solidFill>
                <a:latin typeface="Meiryo UI" panose="020B0604030504040204" pitchFamily="50" charset="-128"/>
                <a:ea typeface="Meiryo UI" panose="020B0604030504040204" pitchFamily="50" charset="-128"/>
                <a:cs typeface="ヒラギノ角ゴ Pro W6"/>
              </a:rPr>
              <a:t>万円（総額約</a:t>
            </a:r>
            <a:r>
              <a:rPr lang="en-US" altLang="ja-JP" dirty="0">
                <a:solidFill>
                  <a:srgbClr val="000000"/>
                </a:solidFill>
                <a:latin typeface="Meiryo UI" panose="020B0604030504040204" pitchFamily="50" charset="-128"/>
                <a:ea typeface="Meiryo UI" panose="020B0604030504040204" pitchFamily="50" charset="-128"/>
                <a:cs typeface="ヒラギノ角ゴ Pro W6"/>
              </a:rPr>
              <a:t>30</a:t>
            </a:r>
            <a:r>
              <a:rPr lang="ja-JP" altLang="en-US" dirty="0">
                <a:solidFill>
                  <a:srgbClr val="000000"/>
                </a:solidFill>
                <a:latin typeface="Meiryo UI" panose="020B0604030504040204" pitchFamily="50" charset="-128"/>
                <a:ea typeface="Meiryo UI" panose="020B0604030504040204" pitchFamily="50" charset="-128"/>
                <a:cs typeface="ヒラギノ角ゴ Pro W6"/>
              </a:rPr>
              <a:t>万円）</a:t>
            </a:r>
          </a:p>
        </p:txBody>
      </p:sp>
      <p:sp>
        <p:nvSpPr>
          <p:cNvPr id="52" name="テキスト ボックス 51"/>
          <p:cNvSpPr txBox="1"/>
          <p:nvPr/>
        </p:nvSpPr>
        <p:spPr>
          <a:xfrm>
            <a:off x="467699" y="4949122"/>
            <a:ext cx="3993648" cy="1486754"/>
          </a:xfrm>
          <a:prstGeom prst="rect">
            <a:avLst/>
          </a:prstGeom>
          <a:noFill/>
        </p:spPr>
        <p:txBody>
          <a:bodyPr wrap="square" rtlCol="0">
            <a:spAutoFit/>
          </a:bodyPr>
          <a:lstStyle/>
          <a:p>
            <a:pPr algn="ctr">
              <a:lnSpc>
                <a:spcPct val="120000"/>
              </a:lnSpc>
            </a:pPr>
            <a:r>
              <a:rPr lang="ja-JP" altLang="en-US" sz="4000" b="1" dirty="0">
                <a:solidFill>
                  <a:srgbClr val="FF0000"/>
                </a:solidFill>
                <a:latin typeface="Meiryo UI" panose="020B0604030504040204" pitchFamily="50" charset="-128"/>
                <a:ea typeface="Meiryo UI" panose="020B0604030504040204" pitchFamily="50" charset="-128"/>
                <a:cs typeface="ヒラギノ角ゴ Pro W6"/>
              </a:rPr>
              <a:t>さまざまな</a:t>
            </a:r>
            <a:r>
              <a:rPr lang="ja-JP" altLang="en-US" sz="4000" b="1" dirty="0">
                <a:latin typeface="Meiryo UI" panose="020B0604030504040204" pitchFamily="50" charset="-128"/>
                <a:ea typeface="Meiryo UI" panose="020B0604030504040204" pitchFamily="50" charset="-128"/>
                <a:cs typeface="ヒラギノ角ゴ Pro W6"/>
              </a:rPr>
              <a:t>目的</a:t>
            </a:r>
            <a:r>
              <a:rPr lang="ja-JP" altLang="en-US" sz="4000" b="1" dirty="0">
                <a:solidFill>
                  <a:srgbClr val="000000"/>
                </a:solidFill>
                <a:latin typeface="Meiryo UI" panose="020B0604030504040204" pitchFamily="50" charset="-128"/>
                <a:ea typeface="Meiryo UI" panose="020B0604030504040204" pitchFamily="50" charset="-128"/>
                <a:cs typeface="ヒラギノ角ゴ Pro W6"/>
              </a:rPr>
              <a:t>の</a:t>
            </a:r>
          </a:p>
          <a:p>
            <a:pPr algn="ctr">
              <a:lnSpc>
                <a:spcPct val="120000"/>
              </a:lnSpc>
            </a:pPr>
            <a:r>
              <a:rPr lang="ja-JP" altLang="en-US" sz="4000" b="1" dirty="0">
                <a:solidFill>
                  <a:srgbClr val="000000"/>
                </a:solidFill>
                <a:latin typeface="Meiryo UI" panose="020B0604030504040204" pitchFamily="50" charset="-128"/>
                <a:ea typeface="Meiryo UI" panose="020B0604030504040204" pitchFamily="50" charset="-128"/>
                <a:cs typeface="ヒラギノ角ゴ Pro W6"/>
              </a:rPr>
              <a:t>ために貯める</a:t>
            </a:r>
          </a:p>
        </p:txBody>
      </p:sp>
      <p:sp>
        <p:nvSpPr>
          <p:cNvPr id="53" name="テキスト ボックス 52"/>
          <p:cNvSpPr txBox="1"/>
          <p:nvPr/>
        </p:nvSpPr>
        <p:spPr>
          <a:xfrm>
            <a:off x="5578595" y="4940368"/>
            <a:ext cx="2707793" cy="1569660"/>
          </a:xfrm>
          <a:prstGeom prst="rect">
            <a:avLst/>
          </a:prstGeom>
          <a:noFill/>
        </p:spPr>
        <p:txBody>
          <a:bodyPr wrap="none" rtlCol="0">
            <a:spAutoFit/>
          </a:bodyPr>
          <a:lstStyle/>
          <a:p>
            <a:pPr algn="ctr">
              <a:lnSpc>
                <a:spcPct val="120000"/>
              </a:lnSpc>
            </a:pPr>
            <a:r>
              <a:rPr lang="ja-JP" altLang="en-US" sz="4000" b="1" dirty="0">
                <a:solidFill>
                  <a:srgbClr val="FF0000"/>
                </a:solidFill>
                <a:latin typeface="Meiryo UI" panose="020B0604030504040204" pitchFamily="50" charset="-128"/>
                <a:ea typeface="Meiryo UI" panose="020B0604030504040204" pitchFamily="50" charset="-128"/>
                <a:cs typeface="ヒラギノ角ゴ Pro W6"/>
              </a:rPr>
              <a:t>特定</a:t>
            </a:r>
            <a:r>
              <a:rPr lang="ja-JP" altLang="en-US" sz="4000" b="1" dirty="0">
                <a:latin typeface="Meiryo UI" panose="020B0604030504040204" pitchFamily="50" charset="-128"/>
                <a:ea typeface="Meiryo UI" panose="020B0604030504040204" pitchFamily="50" charset="-128"/>
                <a:cs typeface="ヒラギノ角ゴ Pro W6"/>
              </a:rPr>
              <a:t>の損失</a:t>
            </a:r>
          </a:p>
          <a:p>
            <a:pPr algn="ctr">
              <a:lnSpc>
                <a:spcPct val="120000"/>
              </a:lnSpc>
            </a:pPr>
            <a:r>
              <a:rPr lang="ja-JP" altLang="en-US" sz="4000" b="1" dirty="0">
                <a:solidFill>
                  <a:srgbClr val="000000"/>
                </a:solidFill>
                <a:latin typeface="Meiryo UI" panose="020B0604030504040204" pitchFamily="50" charset="-128"/>
                <a:ea typeface="Meiryo UI" panose="020B0604030504040204" pitchFamily="50" charset="-128"/>
                <a:cs typeface="ヒラギノ角ゴ Pro W6"/>
              </a:rPr>
              <a:t>に備える</a:t>
            </a:r>
          </a:p>
        </p:txBody>
      </p:sp>
      <p:sp>
        <p:nvSpPr>
          <p:cNvPr id="55" name="テキスト ボックス 54"/>
          <p:cNvSpPr txBox="1"/>
          <p:nvPr/>
        </p:nvSpPr>
        <p:spPr>
          <a:xfrm>
            <a:off x="226695" y="6444944"/>
            <a:ext cx="8389935" cy="430887"/>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cs typeface="ヒラギノ角ゴ Pro W3"/>
              </a:rPr>
              <a:t>注 </a:t>
            </a:r>
            <a:r>
              <a:rPr lang="en-US" altLang="ja-JP" sz="1100" dirty="0">
                <a:latin typeface="Meiryo UI" panose="020B0604030504040204" pitchFamily="50" charset="-128"/>
                <a:ea typeface="Meiryo UI" panose="020B0604030504040204" pitchFamily="50" charset="-128"/>
                <a:cs typeface="ヒラギノ角ゴ Pro W3"/>
              </a:rPr>
              <a:t>①</a:t>
            </a:r>
            <a:r>
              <a:rPr lang="ja-JP" altLang="en-US" sz="1100" dirty="0">
                <a:latin typeface="Meiryo UI" panose="020B0604030504040204" pitchFamily="50" charset="-128"/>
                <a:ea typeface="Meiryo UI" panose="020B0604030504040204" pitchFamily="50" charset="-128"/>
                <a:cs typeface="ヒラギノ角ゴ Pro W3"/>
              </a:rPr>
              <a:t>預貯金は利子や税金などを考慮しない金額。  </a:t>
            </a:r>
            <a:r>
              <a:rPr lang="en-US" altLang="ja-JP" sz="1100" dirty="0">
                <a:latin typeface="Meiryo UI" panose="020B0604030504040204" pitchFamily="50" charset="-128"/>
                <a:ea typeface="Meiryo UI" panose="020B0604030504040204" pitchFamily="50" charset="-128"/>
                <a:cs typeface="ヒラギノ角ゴ Pro W3"/>
              </a:rPr>
              <a:t>②</a:t>
            </a:r>
            <a:r>
              <a:rPr lang="ja-JP" altLang="en-US" sz="1100" dirty="0">
                <a:latin typeface="Meiryo UI" panose="020B0604030504040204" pitchFamily="50" charset="-128"/>
                <a:ea typeface="Meiryo UI" panose="020B0604030504040204" pitchFamily="50" charset="-128"/>
                <a:cs typeface="ヒラギノ角ゴ Pro W3"/>
              </a:rPr>
              <a:t>保険料は男性（</a:t>
            </a:r>
            <a:r>
              <a:rPr lang="en-US" altLang="ja-JP" sz="1100" dirty="0">
                <a:latin typeface="Meiryo UI" panose="020B0604030504040204" pitchFamily="50" charset="-128"/>
                <a:ea typeface="Meiryo UI" panose="020B0604030504040204" pitchFamily="50" charset="-128"/>
                <a:cs typeface="ヒラギノ角ゴ Pro W3"/>
              </a:rPr>
              <a:t>30</a:t>
            </a:r>
            <a:r>
              <a:rPr lang="ja-JP" altLang="en-US" sz="1100" dirty="0">
                <a:latin typeface="Meiryo UI" panose="020B0604030504040204" pitchFamily="50" charset="-128"/>
                <a:ea typeface="Meiryo UI" panose="020B0604030504040204" pitchFamily="50" charset="-128"/>
                <a:cs typeface="ヒラギノ角ゴ Pro W3"/>
              </a:rPr>
              <a:t>歳）契約で、保険期間</a:t>
            </a:r>
            <a:r>
              <a:rPr lang="en-US" altLang="ja-JP" sz="1100" dirty="0">
                <a:latin typeface="Meiryo UI" panose="020B0604030504040204" pitchFamily="50" charset="-128"/>
                <a:ea typeface="Meiryo UI" panose="020B0604030504040204" pitchFamily="50" charset="-128"/>
                <a:cs typeface="ヒラギノ角ゴ Pro W3"/>
              </a:rPr>
              <a:t>10</a:t>
            </a:r>
            <a:r>
              <a:rPr lang="ja-JP" altLang="en-US" sz="1100" dirty="0">
                <a:latin typeface="Meiryo UI" panose="020B0604030504040204" pitchFamily="50" charset="-128"/>
                <a:ea typeface="Meiryo UI" panose="020B0604030504040204" pitchFamily="50" charset="-128"/>
                <a:cs typeface="ヒラギノ角ゴ Pro W3"/>
              </a:rPr>
              <a:t>年、保険金額</a:t>
            </a:r>
            <a:r>
              <a:rPr lang="en-US" altLang="ja-JP" sz="1100" dirty="0">
                <a:latin typeface="Meiryo UI" panose="020B0604030504040204" pitchFamily="50" charset="-128"/>
                <a:ea typeface="Meiryo UI" panose="020B0604030504040204" pitchFamily="50" charset="-128"/>
                <a:cs typeface="ヒラギノ角ゴ Pro W3"/>
              </a:rPr>
              <a:t>1,000</a:t>
            </a:r>
            <a:r>
              <a:rPr lang="ja-JP" altLang="en-US" sz="1100" dirty="0">
                <a:latin typeface="Meiryo UI" panose="020B0604030504040204" pitchFamily="50" charset="-128"/>
                <a:ea typeface="Meiryo UI" panose="020B0604030504040204" pitchFamily="50" charset="-128"/>
                <a:cs typeface="ヒラギノ角ゴ Pro W3"/>
              </a:rPr>
              <a:t>万円の定期保険の例。実際の保険料は、保険種類や契約内容、生命保険会社によって異なる場合があります。</a:t>
            </a:r>
            <a:endParaRPr lang="en-US" altLang="ja-JP" sz="1100" dirty="0">
              <a:latin typeface="Meiryo UI" panose="020B0604030504040204" pitchFamily="50" charset="-128"/>
              <a:ea typeface="Meiryo UI" panose="020B0604030504040204" pitchFamily="50" charset="-128"/>
              <a:cs typeface="ヒラギノ角ゴ Pro W3"/>
            </a:endParaRPr>
          </a:p>
        </p:txBody>
      </p:sp>
      <p:sp>
        <p:nvSpPr>
          <p:cNvPr id="2" name="スライド番号プレースホルダー 1">
            <a:extLst>
              <a:ext uri="{FF2B5EF4-FFF2-40B4-BE49-F238E27FC236}">
                <a16:creationId xmlns:a16="http://schemas.microsoft.com/office/drawing/2014/main" id="{A73C87EA-3BA1-4F00-9F1F-5B89BD8B0430}"/>
              </a:ext>
            </a:extLst>
          </p:cNvPr>
          <p:cNvSpPr>
            <a:spLocks noGrp="1"/>
          </p:cNvSpPr>
          <p:nvPr>
            <p:ph type="sldNum" sz="quarter" idx="4"/>
          </p:nvPr>
        </p:nvSpPr>
        <p:spPr/>
        <p:txBody>
          <a:bodyPr/>
          <a:lstStyle/>
          <a:p>
            <a:fld id="{CFE1D277-9C57-4E30-9C75-4A0776A97483}" type="slidenum">
              <a:rPr lang="ja-JP" altLang="en-US" smtClean="0"/>
              <a:pPr/>
              <a:t>24</a:t>
            </a:fld>
            <a:endParaRPr lang="ja-JP" altLang="en-US" dirty="0"/>
          </a:p>
        </p:txBody>
      </p:sp>
      <p:pic>
        <p:nvPicPr>
          <p:cNvPr id="41" name="図 40">
            <a:extLst>
              <a:ext uri="{FF2B5EF4-FFF2-40B4-BE49-F238E27FC236}">
                <a16:creationId xmlns:a16="http://schemas.microsoft.com/office/drawing/2014/main" id="{1BDA1492-731B-4115-930C-0DD10AB5D18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267462" y="2109509"/>
            <a:ext cx="653716" cy="1933101"/>
          </a:xfrm>
          <a:prstGeom prst="rect">
            <a:avLst/>
          </a:prstGeom>
        </p:spPr>
      </p:pic>
    </p:spTree>
    <p:extLst>
      <p:ext uri="{BB962C8B-B14F-4D97-AF65-F5344CB8AC3E}">
        <p14:creationId xmlns:p14="http://schemas.microsoft.com/office/powerpoint/2010/main" val="2453191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fade">
                                      <p:cBhvr>
                                        <p:cTn id="7" dur="500"/>
                                        <p:tgtEl>
                                          <p:spTgt spid="5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3"/>
                                        </p:tgtEl>
                                        <p:attrNameLst>
                                          <p:attrName>style.visibility</p:attrName>
                                        </p:attrNameLst>
                                      </p:cBhvr>
                                      <p:to>
                                        <p:strVal val="visible"/>
                                      </p:to>
                                    </p:set>
                                    <p:animEffect transition="in" filter="fade">
                                      <p:cBhvr>
                                        <p:cTn id="12"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5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p:cNvSpPr/>
          <p:nvPr/>
        </p:nvSpPr>
        <p:spPr>
          <a:xfrm>
            <a:off x="0" y="0"/>
            <a:ext cx="9144000" cy="716948"/>
          </a:xfrm>
          <a:prstGeom prst="rect">
            <a:avLst/>
          </a:prstGeom>
          <a:solidFill>
            <a:srgbClr val="33996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graphicFrame>
        <p:nvGraphicFramePr>
          <p:cNvPr id="7" name="表 6"/>
          <p:cNvGraphicFramePr>
            <a:graphicFrameLocks noGrp="1"/>
          </p:cNvGraphicFramePr>
          <p:nvPr>
            <p:extLst>
              <p:ext uri="{D42A27DB-BD31-4B8C-83A1-F6EECF244321}">
                <p14:modId xmlns:p14="http://schemas.microsoft.com/office/powerpoint/2010/main" val="4194409889"/>
              </p:ext>
            </p:extLst>
          </p:nvPr>
        </p:nvGraphicFramePr>
        <p:xfrm>
          <a:off x="1352806" y="763574"/>
          <a:ext cx="3682827" cy="5806855"/>
        </p:xfrm>
        <a:graphic>
          <a:graphicData uri="http://schemas.openxmlformats.org/drawingml/2006/table">
            <a:tbl>
              <a:tblPr firstRow="1" bandRow="1">
                <a:tableStyleId>{2D5ABB26-0587-4C30-8999-92F81FD0307C}</a:tableStyleId>
              </a:tblPr>
              <a:tblGrid>
                <a:gridCol w="3682827">
                  <a:extLst>
                    <a:ext uri="{9D8B030D-6E8A-4147-A177-3AD203B41FA5}">
                      <a16:colId xmlns:a16="http://schemas.microsoft.com/office/drawing/2014/main" val="20000"/>
                    </a:ext>
                  </a:extLst>
                </a:gridCol>
              </a:tblGrid>
              <a:tr h="878770">
                <a:tc>
                  <a:txBody>
                    <a:bodyPr/>
                    <a:lstStyle/>
                    <a:p>
                      <a:pPr algn="ctr"/>
                      <a:r>
                        <a:rPr kumimoji="1" lang="ja-JP" altLang="en-US" sz="4000" b="1" i="0" dirty="0">
                          <a:solidFill>
                            <a:schemeClr val="tx2"/>
                          </a:solidFill>
                          <a:latin typeface="Meiryo UI" panose="020B0604030504040204" pitchFamily="50" charset="-128"/>
                          <a:ea typeface="Meiryo UI" panose="020B0604030504040204" pitchFamily="50" charset="-128"/>
                          <a:cs typeface="ヒラギノ角ゴ Pro W6"/>
                        </a:rPr>
                        <a:t>預貯金</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0"/>
                  </a:ext>
                </a:extLst>
              </a:tr>
              <a:tr h="2689356">
                <a:tc>
                  <a:txBody>
                    <a:bodyPr/>
                    <a:lstStyle/>
                    <a:p>
                      <a:pPr algn="l">
                        <a:lnSpc>
                          <a:spcPct val="120000"/>
                        </a:lnSpc>
                      </a:pPr>
                      <a:endParaRPr kumimoji="1" lang="ja-JP" altLang="en-US" sz="1400" b="0" i="0" dirty="0">
                        <a:solidFill>
                          <a:srgbClr val="000000"/>
                        </a:solidFill>
                        <a:latin typeface="ヒラギノ角ゴ Pro W6"/>
                        <a:ea typeface="ヒラギノ角ゴ Pro W6"/>
                        <a:cs typeface="ヒラギノ角ゴ Pro W6"/>
                      </a:endParaRPr>
                    </a:p>
                  </a:txBody>
                  <a:tcPr marL="144000" marR="144000" marT="93600" marB="93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2"/>
                  </a:ext>
                </a:extLst>
              </a:tr>
              <a:tr h="2238729">
                <a:tc>
                  <a:txBody>
                    <a:bodyPr/>
                    <a:lstStyle/>
                    <a:p>
                      <a:pPr algn="l"/>
                      <a:endParaRPr kumimoji="1" lang="ja-JP" altLang="en-US" sz="1400" b="0" i="0" spc="-40" dirty="0">
                        <a:solidFill>
                          <a:srgbClr val="000000"/>
                        </a:solidFill>
                        <a:latin typeface="ヒラギノ角ゴ Pro W6"/>
                        <a:ea typeface="ヒラギノ角ゴ Pro W6"/>
                        <a:cs typeface="ヒラギノ角ゴ Pro W6"/>
                      </a:endParaRPr>
                    </a:p>
                  </a:txBody>
                  <a:tcPr marL="144000" marR="144000" marT="93600" marB="93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3"/>
                  </a:ext>
                </a:extLst>
              </a:tr>
            </a:tbl>
          </a:graphicData>
        </a:graphic>
      </p:graphicFrame>
      <p:graphicFrame>
        <p:nvGraphicFramePr>
          <p:cNvPr id="12" name="表 11"/>
          <p:cNvGraphicFramePr>
            <a:graphicFrameLocks noGrp="1"/>
          </p:cNvGraphicFramePr>
          <p:nvPr>
            <p:extLst>
              <p:ext uri="{D42A27DB-BD31-4B8C-83A1-F6EECF244321}">
                <p14:modId xmlns:p14="http://schemas.microsoft.com/office/powerpoint/2010/main" val="2271731266"/>
              </p:ext>
            </p:extLst>
          </p:nvPr>
        </p:nvGraphicFramePr>
        <p:xfrm>
          <a:off x="5121658" y="777044"/>
          <a:ext cx="3986846" cy="5793385"/>
        </p:xfrm>
        <a:graphic>
          <a:graphicData uri="http://schemas.openxmlformats.org/drawingml/2006/table">
            <a:tbl>
              <a:tblPr firstRow="1" bandRow="1">
                <a:tableStyleId>{2D5ABB26-0587-4C30-8999-92F81FD0307C}</a:tableStyleId>
              </a:tblPr>
              <a:tblGrid>
                <a:gridCol w="3986846">
                  <a:extLst>
                    <a:ext uri="{9D8B030D-6E8A-4147-A177-3AD203B41FA5}">
                      <a16:colId xmlns:a16="http://schemas.microsoft.com/office/drawing/2014/main" val="20000"/>
                    </a:ext>
                  </a:extLst>
                </a:gridCol>
              </a:tblGrid>
              <a:tr h="861425">
                <a:tc>
                  <a:txBody>
                    <a:bodyPr/>
                    <a:lstStyle/>
                    <a:p>
                      <a:pPr algn="ctr"/>
                      <a:r>
                        <a:rPr kumimoji="1" lang="ja-JP" altLang="en-US" sz="4000" b="1" i="0" dirty="0">
                          <a:solidFill>
                            <a:srgbClr val="00B050"/>
                          </a:solidFill>
                          <a:latin typeface="Meiryo UI" panose="020B0604030504040204" pitchFamily="50" charset="-128"/>
                          <a:ea typeface="Meiryo UI" panose="020B0604030504040204" pitchFamily="50" charset="-128"/>
                          <a:cs typeface="ヒラギノ角ゴ Pro W6"/>
                        </a:rPr>
                        <a:t>民間保険</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9BBB59"/>
                      </a:solidFill>
                      <a:prstDash val="solid"/>
                      <a:round/>
                      <a:headEnd type="none" w="med" len="med"/>
                      <a:tailEnd type="none" w="med" len="med"/>
                    </a:lnB>
                    <a:lnTlToBr w="12700" cmpd="sng">
                      <a:noFill/>
                      <a:prstDash val="solid"/>
                    </a:lnTlToBr>
                    <a:lnBlToTr w="12700" cmpd="sng">
                      <a:noFill/>
                      <a:prstDash val="solid"/>
                    </a:lnBlToTr>
                    <a:solidFill>
                      <a:srgbClr val="E0F1E6"/>
                    </a:solidFill>
                  </a:tcPr>
                </a:tc>
                <a:extLst>
                  <a:ext uri="{0D108BD9-81ED-4DB2-BD59-A6C34878D82A}">
                    <a16:rowId xmlns:a16="http://schemas.microsoft.com/office/drawing/2014/main" val="10000"/>
                  </a:ext>
                </a:extLst>
              </a:tr>
              <a:tr h="2700503">
                <a:tc>
                  <a:txBody>
                    <a:bodyPr/>
                    <a:lstStyle/>
                    <a:p>
                      <a:pPr algn="l"/>
                      <a:endParaRPr kumimoji="1" lang="ja-JP" altLang="en-US" sz="1400" b="0" i="0" dirty="0">
                        <a:solidFill>
                          <a:srgbClr val="000000"/>
                        </a:solidFill>
                        <a:latin typeface="ヒラギノ角ゴ Pro W6"/>
                        <a:ea typeface="ヒラギノ角ゴ Pro W6"/>
                        <a:cs typeface="ヒラギノ角ゴ Pro W6"/>
                      </a:endParaRPr>
                    </a:p>
                  </a:txBody>
                  <a:tcPr marL="144000" marR="144000" marT="93600" marB="93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w="12700" cmpd="sng">
                      <a:noFill/>
                      <a:prstDash val="solid"/>
                    </a:lnTlToBr>
                    <a:lnBlToTr w="12700" cmpd="sng">
                      <a:noFill/>
                      <a:prstDash val="solid"/>
                    </a:lnBlToTr>
                    <a:solidFill>
                      <a:srgbClr val="E0F1E6"/>
                    </a:solidFill>
                  </a:tcPr>
                </a:tc>
                <a:extLst>
                  <a:ext uri="{0D108BD9-81ED-4DB2-BD59-A6C34878D82A}">
                    <a16:rowId xmlns:a16="http://schemas.microsoft.com/office/drawing/2014/main" val="10002"/>
                  </a:ext>
                </a:extLst>
              </a:tr>
              <a:tr h="2231457">
                <a:tc>
                  <a:txBody>
                    <a:bodyPr/>
                    <a:lstStyle/>
                    <a:p>
                      <a:pPr algn="l"/>
                      <a:endParaRPr kumimoji="1" lang="ja-JP" altLang="en-US" sz="1400" b="0" i="0" spc="-120" dirty="0">
                        <a:solidFill>
                          <a:srgbClr val="000000"/>
                        </a:solidFill>
                        <a:latin typeface="ヒラギノ角ゴ Pro W6"/>
                        <a:ea typeface="ヒラギノ角ゴ Pro W6"/>
                        <a:cs typeface="ヒラギノ角ゴ Pro W6"/>
                      </a:endParaRPr>
                    </a:p>
                  </a:txBody>
                  <a:tcPr marL="144000" marR="144000" marT="93600" marB="93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0F1E6"/>
                    </a:solidFill>
                  </a:tcPr>
                </a:tc>
                <a:extLst>
                  <a:ext uri="{0D108BD9-81ED-4DB2-BD59-A6C34878D82A}">
                    <a16:rowId xmlns:a16="http://schemas.microsoft.com/office/drawing/2014/main" val="10003"/>
                  </a:ext>
                </a:extLst>
              </a:tr>
            </a:tbl>
          </a:graphicData>
        </a:graphic>
      </p:graphicFrame>
      <p:graphicFrame>
        <p:nvGraphicFramePr>
          <p:cNvPr id="5" name="表 4"/>
          <p:cNvGraphicFramePr>
            <a:graphicFrameLocks noGrp="1"/>
          </p:cNvGraphicFramePr>
          <p:nvPr>
            <p:extLst>
              <p:ext uri="{D42A27DB-BD31-4B8C-83A1-F6EECF244321}">
                <p14:modId xmlns:p14="http://schemas.microsoft.com/office/powerpoint/2010/main" val="2638147678"/>
              </p:ext>
            </p:extLst>
          </p:nvPr>
        </p:nvGraphicFramePr>
        <p:xfrm>
          <a:off x="100083" y="1676400"/>
          <a:ext cx="1228724" cy="4894029"/>
        </p:xfrm>
        <a:graphic>
          <a:graphicData uri="http://schemas.openxmlformats.org/drawingml/2006/table">
            <a:tbl>
              <a:tblPr firstRow="1" bandRow="1">
                <a:tableStyleId>{2D5ABB26-0587-4C30-8999-92F81FD0307C}</a:tableStyleId>
              </a:tblPr>
              <a:tblGrid>
                <a:gridCol w="1228724">
                  <a:extLst>
                    <a:ext uri="{9D8B030D-6E8A-4147-A177-3AD203B41FA5}">
                      <a16:colId xmlns:a16="http://schemas.microsoft.com/office/drawing/2014/main" val="20000"/>
                    </a:ext>
                  </a:extLst>
                </a:gridCol>
              </a:tblGrid>
              <a:tr h="2637670">
                <a:tc>
                  <a:txBody>
                    <a:bodyPr/>
                    <a:lstStyle/>
                    <a:p>
                      <a:pPr algn="ctr"/>
                      <a:r>
                        <a:rPr kumimoji="1" lang="ja-JP" altLang="en-US" sz="2000" b="1" i="0" spc="-210" dirty="0">
                          <a:solidFill>
                            <a:schemeClr val="tx1">
                              <a:lumMod val="75000"/>
                              <a:lumOff val="25000"/>
                            </a:schemeClr>
                          </a:solidFill>
                          <a:latin typeface="Meiryo UI" panose="020B0604030504040204" pitchFamily="50" charset="-128"/>
                          <a:ea typeface="Meiryo UI" panose="020B0604030504040204" pitchFamily="50" charset="-128"/>
                          <a:cs typeface="ヒラギノ角ゴ Pro W6"/>
                        </a:rPr>
                        <a:t>メリット</a:t>
                      </a:r>
                    </a:p>
                  </a:txBody>
                  <a:tcPr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0"/>
                  </a:ext>
                </a:extLst>
              </a:tr>
              <a:tr h="2256359">
                <a:tc>
                  <a:txBody>
                    <a:bodyPr/>
                    <a:lstStyle/>
                    <a:p>
                      <a:pPr algn="ctr"/>
                      <a:r>
                        <a:rPr kumimoji="1" lang="ja-JP" altLang="en-US" sz="2000" b="1" i="0" spc="-210" dirty="0">
                          <a:solidFill>
                            <a:schemeClr val="tx1">
                              <a:lumMod val="75000"/>
                              <a:lumOff val="25000"/>
                            </a:schemeClr>
                          </a:solidFill>
                          <a:latin typeface="Meiryo UI" panose="020B0604030504040204" pitchFamily="50" charset="-128"/>
                          <a:ea typeface="Meiryo UI" panose="020B0604030504040204" pitchFamily="50" charset="-128"/>
                          <a:cs typeface="ヒラギノ角ゴ Pro W6"/>
                        </a:rPr>
                        <a:t>デメリット</a:t>
                      </a:r>
                    </a:p>
                  </a:txBody>
                  <a:tcPr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bl>
          </a:graphicData>
        </a:graphic>
      </p:graphicFrame>
      <p:sp>
        <p:nvSpPr>
          <p:cNvPr id="2" name="テキスト ボックス 1"/>
          <p:cNvSpPr txBox="1"/>
          <p:nvPr/>
        </p:nvSpPr>
        <p:spPr>
          <a:xfrm>
            <a:off x="1352806" y="1608083"/>
            <a:ext cx="3817577" cy="2744406"/>
          </a:xfrm>
          <a:prstGeom prst="rect">
            <a:avLst/>
          </a:prstGeom>
          <a:noFill/>
        </p:spPr>
        <p:txBody>
          <a:bodyPr wrap="square" rtlCol="0">
            <a:spAutoFit/>
          </a:bodyPr>
          <a:lstStyle/>
          <a:p>
            <a:pPr>
              <a:lnSpc>
                <a:spcPts val="3500"/>
              </a:lnSpc>
            </a:pPr>
            <a:r>
              <a:rPr lang="ja-JP" altLang="en-US" dirty="0">
                <a:solidFill>
                  <a:srgbClr val="000000"/>
                </a:solidFill>
                <a:latin typeface="Meiryo UI" panose="020B0604030504040204" pitchFamily="50" charset="-128"/>
                <a:ea typeface="Meiryo UI" panose="020B0604030504040204" pitchFamily="50" charset="-128"/>
                <a:cs typeface="ヒラギノ角ゴ Pro W6"/>
              </a:rPr>
              <a:t>○</a:t>
            </a:r>
            <a:r>
              <a:rPr lang="ja-JP" altLang="en-US" sz="2400" dirty="0">
                <a:solidFill>
                  <a:srgbClr val="000000"/>
                </a:solidFill>
                <a:latin typeface="Meiryo UI" panose="020B0604030504040204" pitchFamily="50" charset="-128"/>
                <a:ea typeface="Meiryo UI" panose="020B0604030504040204" pitchFamily="50" charset="-128"/>
                <a:cs typeface="ヒラギノ角ゴ Pro W6"/>
              </a:rPr>
              <a:t>貯めたお金は</a:t>
            </a:r>
            <a:r>
              <a:rPr lang="ja-JP" altLang="en-US" sz="2400" b="1" dirty="0">
                <a:solidFill>
                  <a:srgbClr val="FF0000"/>
                </a:solidFill>
                <a:latin typeface="Meiryo UI" panose="020B0604030504040204" pitchFamily="50" charset="-128"/>
                <a:ea typeface="Meiryo UI" panose="020B0604030504040204" pitchFamily="50" charset="-128"/>
                <a:cs typeface="ヒラギノ角ゴ Pro W6"/>
              </a:rPr>
              <a:t>自由</a:t>
            </a:r>
            <a:r>
              <a:rPr lang="ja-JP" altLang="en-US" sz="2400" dirty="0">
                <a:solidFill>
                  <a:srgbClr val="000000"/>
                </a:solidFill>
                <a:latin typeface="Meiryo UI" panose="020B0604030504040204" pitchFamily="50" charset="-128"/>
                <a:ea typeface="Meiryo UI" panose="020B0604030504040204" pitchFamily="50" charset="-128"/>
                <a:cs typeface="ヒラギノ角ゴ Pro W6"/>
              </a:rPr>
              <a:t>に使うことができる。</a:t>
            </a:r>
            <a:endParaRPr lang="en-US" altLang="ja-JP" sz="2400" dirty="0">
              <a:solidFill>
                <a:srgbClr val="000000"/>
              </a:solidFill>
              <a:latin typeface="Meiryo UI" panose="020B0604030504040204" pitchFamily="50" charset="-128"/>
              <a:ea typeface="Meiryo UI" panose="020B0604030504040204" pitchFamily="50" charset="-128"/>
              <a:cs typeface="ヒラギノ角ゴ Pro W6"/>
            </a:endParaRPr>
          </a:p>
          <a:p>
            <a:pPr>
              <a:lnSpc>
                <a:spcPts val="3500"/>
              </a:lnSpc>
            </a:pPr>
            <a:r>
              <a:rPr lang="ja-JP" altLang="en-US" dirty="0">
                <a:solidFill>
                  <a:srgbClr val="000000"/>
                </a:solidFill>
                <a:latin typeface="Meiryo UI" panose="020B0604030504040204" pitchFamily="50" charset="-128"/>
                <a:ea typeface="Meiryo UI" panose="020B0604030504040204" pitchFamily="50" charset="-128"/>
                <a:cs typeface="ヒラギノ角ゴ Pro W6"/>
              </a:rPr>
              <a:t>○</a:t>
            </a:r>
            <a:r>
              <a:rPr lang="ja-JP" altLang="en-US" sz="2400" spc="-50" dirty="0">
                <a:solidFill>
                  <a:srgbClr val="000000"/>
                </a:solidFill>
                <a:latin typeface="Meiryo UI" panose="020B0604030504040204" pitchFamily="50" charset="-128"/>
                <a:ea typeface="Meiryo UI" panose="020B0604030504040204" pitchFamily="50" charset="-128"/>
                <a:cs typeface="ヒラギノ角ゴ Pro W6"/>
              </a:rPr>
              <a:t>途中での引き出しや貯めるペースが</a:t>
            </a:r>
            <a:r>
              <a:rPr lang="ja-JP" altLang="en-US" sz="2400" b="1" spc="-50" dirty="0">
                <a:solidFill>
                  <a:srgbClr val="FF0000"/>
                </a:solidFill>
                <a:latin typeface="Meiryo UI" panose="020B0604030504040204" pitchFamily="50" charset="-128"/>
                <a:ea typeface="Meiryo UI" panose="020B0604030504040204" pitchFamily="50" charset="-128"/>
                <a:cs typeface="ヒラギノ角ゴ Pro W6"/>
              </a:rPr>
              <a:t>自由</a:t>
            </a:r>
            <a:r>
              <a:rPr lang="ja-JP" altLang="en-US" sz="2400" spc="-50" dirty="0">
                <a:solidFill>
                  <a:srgbClr val="000000"/>
                </a:solidFill>
                <a:latin typeface="Meiryo UI" panose="020B0604030504040204" pitchFamily="50" charset="-128"/>
                <a:ea typeface="Meiryo UI" panose="020B0604030504040204" pitchFamily="50" charset="-128"/>
                <a:cs typeface="ヒラギノ角ゴ Pro W6"/>
              </a:rPr>
              <a:t>。</a:t>
            </a:r>
            <a:endParaRPr lang="en-US" altLang="ja-JP" sz="2400" spc="-50" dirty="0">
              <a:solidFill>
                <a:srgbClr val="000000"/>
              </a:solidFill>
              <a:latin typeface="Meiryo UI" panose="020B0604030504040204" pitchFamily="50" charset="-128"/>
              <a:ea typeface="Meiryo UI" panose="020B0604030504040204" pitchFamily="50" charset="-128"/>
              <a:cs typeface="ヒラギノ角ゴ Pro W6"/>
            </a:endParaRPr>
          </a:p>
          <a:p>
            <a:pPr>
              <a:lnSpc>
                <a:spcPts val="3500"/>
              </a:lnSpc>
            </a:pPr>
            <a:r>
              <a:rPr lang="ja-JP" altLang="en-US" sz="2400" spc="-50" dirty="0">
                <a:solidFill>
                  <a:srgbClr val="000000"/>
                </a:solidFill>
                <a:latin typeface="Meiryo UI" panose="020B0604030504040204" pitchFamily="50" charset="-128"/>
                <a:ea typeface="Meiryo UI" panose="020B0604030504040204" pitchFamily="50" charset="-128"/>
                <a:cs typeface="ヒラギノ角ゴ Pro W6"/>
              </a:rPr>
              <a:t>○預けた金額に応じて利子がつく。</a:t>
            </a:r>
          </a:p>
        </p:txBody>
      </p:sp>
      <p:sp>
        <p:nvSpPr>
          <p:cNvPr id="13" name="テキスト ボックス 12"/>
          <p:cNvSpPr txBox="1"/>
          <p:nvPr/>
        </p:nvSpPr>
        <p:spPr>
          <a:xfrm>
            <a:off x="1312548" y="4524836"/>
            <a:ext cx="3817577" cy="1846724"/>
          </a:xfrm>
          <a:prstGeom prst="rect">
            <a:avLst/>
          </a:prstGeom>
          <a:noFill/>
        </p:spPr>
        <p:txBody>
          <a:bodyPr wrap="square" rtlCol="0">
            <a:spAutoFit/>
          </a:bodyPr>
          <a:lstStyle/>
          <a:p>
            <a:pPr>
              <a:lnSpc>
                <a:spcPts val="3500"/>
              </a:lnSpc>
            </a:pPr>
            <a:r>
              <a:rPr lang="ja-JP" altLang="en-US" sz="2400" dirty="0">
                <a:solidFill>
                  <a:srgbClr val="000000"/>
                </a:solidFill>
                <a:latin typeface="Meiryo UI" panose="020B0604030504040204" pitchFamily="50" charset="-128"/>
                <a:ea typeface="Meiryo UI" panose="020B0604030504040204" pitchFamily="50" charset="-128"/>
                <a:cs typeface="ヒラギノ角ゴ Pro W6"/>
              </a:rPr>
              <a:t>●途中で病気やケガ等、リスクが発生した場合に、</a:t>
            </a:r>
            <a:r>
              <a:rPr lang="ja-JP" altLang="en-US" sz="2400" b="1" spc="-40" dirty="0">
                <a:solidFill>
                  <a:srgbClr val="FF0000"/>
                </a:solidFill>
                <a:latin typeface="Meiryo UI" panose="020B0604030504040204" pitchFamily="50" charset="-128"/>
                <a:ea typeface="Meiryo UI" panose="020B0604030504040204" pitchFamily="50" charset="-128"/>
                <a:cs typeface="ヒラギノ角ゴ Pro W6"/>
              </a:rPr>
              <a:t>必要な金額が貯まっているとは限らない</a:t>
            </a:r>
            <a:r>
              <a:rPr lang="ja-JP" altLang="en-US" sz="2400" spc="-40" dirty="0">
                <a:latin typeface="Meiryo UI" panose="020B0604030504040204" pitchFamily="50" charset="-128"/>
                <a:ea typeface="Meiryo UI" panose="020B0604030504040204" pitchFamily="50" charset="-128"/>
                <a:cs typeface="ヒラギノ角ゴ Pro W6"/>
              </a:rPr>
              <a:t>。</a:t>
            </a:r>
          </a:p>
        </p:txBody>
      </p:sp>
      <p:sp>
        <p:nvSpPr>
          <p:cNvPr id="14" name="テキスト ボックス 13"/>
          <p:cNvSpPr txBox="1"/>
          <p:nvPr/>
        </p:nvSpPr>
        <p:spPr>
          <a:xfrm>
            <a:off x="5230937" y="1926530"/>
            <a:ext cx="3996000" cy="1836528"/>
          </a:xfrm>
          <a:prstGeom prst="rect">
            <a:avLst/>
          </a:prstGeom>
          <a:noFill/>
        </p:spPr>
        <p:txBody>
          <a:bodyPr wrap="square" rtlCol="0">
            <a:spAutoFit/>
          </a:bodyPr>
          <a:lstStyle/>
          <a:p>
            <a:pPr>
              <a:lnSpc>
                <a:spcPts val="3500"/>
              </a:lnSpc>
            </a:pPr>
            <a:r>
              <a:rPr lang="ja-JP" altLang="en-US" dirty="0">
                <a:solidFill>
                  <a:srgbClr val="000000"/>
                </a:solidFill>
                <a:latin typeface="Meiryo UI" panose="020B0604030504040204" pitchFamily="50" charset="-128"/>
                <a:ea typeface="Meiryo UI" panose="020B0604030504040204" pitchFamily="50" charset="-128"/>
                <a:cs typeface="ヒラギノ角ゴ Pro W6"/>
              </a:rPr>
              <a:t>○</a:t>
            </a:r>
            <a:r>
              <a:rPr lang="ja-JP" altLang="en-US" sz="2400" dirty="0">
                <a:solidFill>
                  <a:srgbClr val="000000"/>
                </a:solidFill>
                <a:latin typeface="Meiryo UI" panose="020B0604030504040204" pitchFamily="50" charset="-128"/>
                <a:ea typeface="Meiryo UI" panose="020B0604030504040204" pitchFamily="50" charset="-128"/>
                <a:cs typeface="ヒラギノ角ゴ Pro W6"/>
              </a:rPr>
              <a:t>途中いつでも、病気や　ケガ等のリスクが発生した場合に、</a:t>
            </a:r>
            <a:r>
              <a:rPr lang="ja-JP" altLang="en-US" sz="2400" b="1" dirty="0">
                <a:solidFill>
                  <a:srgbClr val="FF0000"/>
                </a:solidFill>
                <a:latin typeface="Meiryo UI" panose="020B0604030504040204" pitchFamily="50" charset="-128"/>
                <a:ea typeface="Meiryo UI" panose="020B0604030504040204" pitchFamily="50" charset="-128"/>
                <a:cs typeface="ヒラギノ角ゴ Pro W6"/>
              </a:rPr>
              <a:t>あらかじめ決められた金額</a:t>
            </a:r>
            <a:r>
              <a:rPr lang="ja-JP" altLang="en-US" sz="2400" dirty="0">
                <a:solidFill>
                  <a:srgbClr val="000000"/>
                </a:solidFill>
                <a:latin typeface="Meiryo UI" panose="020B0604030504040204" pitchFamily="50" charset="-128"/>
                <a:ea typeface="Meiryo UI" panose="020B0604030504040204" pitchFamily="50" charset="-128"/>
                <a:cs typeface="ヒラギノ角ゴ Pro W6"/>
              </a:rPr>
              <a:t>を受け取ることができる。</a:t>
            </a:r>
          </a:p>
        </p:txBody>
      </p:sp>
      <p:sp>
        <p:nvSpPr>
          <p:cNvPr id="15" name="テキスト ボックス 14"/>
          <p:cNvSpPr txBox="1"/>
          <p:nvPr/>
        </p:nvSpPr>
        <p:spPr>
          <a:xfrm>
            <a:off x="5168167" y="4520350"/>
            <a:ext cx="3996000" cy="1387688"/>
          </a:xfrm>
          <a:prstGeom prst="rect">
            <a:avLst/>
          </a:prstGeom>
          <a:noFill/>
        </p:spPr>
        <p:txBody>
          <a:bodyPr wrap="square" rtlCol="0">
            <a:spAutoFit/>
          </a:bodyPr>
          <a:lstStyle/>
          <a:p>
            <a:pPr>
              <a:lnSpc>
                <a:spcPts val="3500"/>
              </a:lnSpc>
            </a:pPr>
            <a:r>
              <a:rPr lang="ja-JP" altLang="en-US" sz="2400" dirty="0">
                <a:solidFill>
                  <a:srgbClr val="000000"/>
                </a:solidFill>
                <a:latin typeface="Meiryo UI" panose="020B0604030504040204" pitchFamily="50" charset="-128"/>
                <a:ea typeface="Meiryo UI" panose="020B0604030504040204" pitchFamily="50" charset="-128"/>
                <a:cs typeface="ヒラギノ角ゴ Pro W6"/>
              </a:rPr>
              <a:t>●保険料の種類によっては解約しても支払った保険料の全額が戻ってこない</a:t>
            </a:r>
            <a:endParaRPr lang="ja-JP" altLang="en-US" sz="2400" spc="-120" dirty="0">
              <a:solidFill>
                <a:srgbClr val="000000"/>
              </a:solidFill>
              <a:latin typeface="Meiryo UI" panose="020B0604030504040204" pitchFamily="50" charset="-128"/>
              <a:ea typeface="Meiryo UI" panose="020B0604030504040204" pitchFamily="50" charset="-128"/>
              <a:cs typeface="ヒラギノ角ゴ Pro W6"/>
            </a:endParaRPr>
          </a:p>
        </p:txBody>
      </p:sp>
      <p:sp>
        <p:nvSpPr>
          <p:cNvPr id="32" name="正方形/長方形 31"/>
          <p:cNvSpPr/>
          <p:nvPr/>
        </p:nvSpPr>
        <p:spPr bwMode="white">
          <a:xfrm>
            <a:off x="461965" y="30760"/>
            <a:ext cx="6996110"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預貯金と民間保険③</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3" name="スライド番号プレースホルダー 2">
            <a:extLst>
              <a:ext uri="{FF2B5EF4-FFF2-40B4-BE49-F238E27FC236}">
                <a16:creationId xmlns:a16="http://schemas.microsoft.com/office/drawing/2014/main" id="{13A698F6-31A0-44C5-92C4-DE60B70680A0}"/>
              </a:ext>
            </a:extLst>
          </p:cNvPr>
          <p:cNvSpPr>
            <a:spLocks noGrp="1"/>
          </p:cNvSpPr>
          <p:nvPr>
            <p:ph type="sldNum" sz="quarter" idx="12"/>
          </p:nvPr>
        </p:nvSpPr>
        <p:spPr>
          <a:xfrm>
            <a:off x="7086600" y="6481041"/>
            <a:ext cx="2057400" cy="365125"/>
          </a:xfrm>
          <a:prstGeom prst="rect">
            <a:avLst/>
          </a:prstGeom>
        </p:spPr>
        <p:txBody>
          <a:bodyPr vert="horz" lIns="91440" tIns="45720" rIns="91440" bIns="45720" rtlCol="0" anchor="ctr"/>
          <a:lstStyle>
            <a:defPPr>
              <a:defRPr lang="ja-JP"/>
            </a:defPPr>
            <a:lvl1pPr marL="0" algn="r" defTabSz="457200" rtl="0" eaLnBrk="1" latinLnBrk="0" hangingPunct="1">
              <a:defRPr kumimoji="1" sz="1800" b="0" i="0" kern="1200" baseline="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fld id="{E1D7E502-7D6F-49F2-8D91-33EB17385912}" type="slidenum">
              <a:rPr lang="ja-JP" altLang="en-US" smtClean="0"/>
              <a:pPr/>
              <a:t>25</a:t>
            </a:fld>
            <a:endParaRPr lang="ja-JP" altLang="en-US" dirty="0"/>
          </a:p>
        </p:txBody>
      </p:sp>
    </p:spTree>
    <p:custDataLst>
      <p:tags r:id="rId1"/>
    </p:custDataLst>
    <p:extLst>
      <p:ext uri="{BB962C8B-B14F-4D97-AF65-F5344CB8AC3E}">
        <p14:creationId xmlns:p14="http://schemas.microsoft.com/office/powerpoint/2010/main" val="1971283079"/>
      </p:ext>
    </p:extLst>
  </p:cSld>
  <p:clrMapOvr>
    <a:masterClrMapping/>
  </p:clrMapOvr>
  <mc:AlternateContent xmlns:mc="http://schemas.openxmlformats.org/markup-compatibility/2006" xmlns:p14="http://schemas.microsoft.com/office/powerpoint/2010/main">
    <mc:Choice Requires="p14">
      <p:transition spd="slow" p14:dur="2000" advTm="108837"/>
    </mc:Choice>
    <mc:Fallback xmlns="">
      <p:transition spd="slow" advTm="10883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p:bldP spid="14" grpId="0"/>
      <p:bldP spid="1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0" y="0"/>
            <a:ext cx="9144000" cy="716948"/>
          </a:xfrm>
          <a:prstGeom prst="rect">
            <a:avLst/>
          </a:prstGeom>
          <a:solidFill>
            <a:srgbClr val="33996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bwMode="white">
          <a:xfrm>
            <a:off x="461964" y="30760"/>
            <a:ext cx="5303835"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生命保険と損害保険</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4" name="角丸四角形 3"/>
          <p:cNvSpPr/>
          <p:nvPr/>
        </p:nvSpPr>
        <p:spPr>
          <a:xfrm>
            <a:off x="1797050" y="914399"/>
            <a:ext cx="3420000" cy="5419725"/>
          </a:xfrm>
          <a:prstGeom prst="roundRect">
            <a:avLst>
              <a:gd name="adj" fmla="val 3812"/>
            </a:avLst>
          </a:prstGeom>
          <a:solidFill>
            <a:srgbClr val="DBEFE0"/>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7" name="角丸四角形 6"/>
          <p:cNvSpPr/>
          <p:nvPr/>
        </p:nvSpPr>
        <p:spPr>
          <a:xfrm>
            <a:off x="5295900" y="914399"/>
            <a:ext cx="3420000" cy="5419725"/>
          </a:xfrm>
          <a:prstGeom prst="roundRect">
            <a:avLst>
              <a:gd name="adj" fmla="val 3409"/>
            </a:avLst>
          </a:prstGeom>
          <a:solidFill>
            <a:srgbClr val="E5F2D1"/>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graphicFrame>
        <p:nvGraphicFramePr>
          <p:cNvPr id="5" name="表 4"/>
          <p:cNvGraphicFramePr>
            <a:graphicFrameLocks noGrp="1"/>
          </p:cNvGraphicFramePr>
          <p:nvPr>
            <p:extLst>
              <p:ext uri="{D42A27DB-BD31-4B8C-83A1-F6EECF244321}">
                <p14:modId xmlns:p14="http://schemas.microsoft.com/office/powerpoint/2010/main" val="2917713794"/>
              </p:ext>
            </p:extLst>
          </p:nvPr>
        </p:nvGraphicFramePr>
        <p:xfrm>
          <a:off x="431799" y="865200"/>
          <a:ext cx="8364535" cy="5844239"/>
        </p:xfrm>
        <a:graphic>
          <a:graphicData uri="http://schemas.openxmlformats.org/drawingml/2006/table">
            <a:tbl>
              <a:tblPr firstRow="1" bandRow="1">
                <a:tableStyleId>{2D5ABB26-0587-4C30-8999-92F81FD0307C}</a:tableStyleId>
              </a:tblPr>
              <a:tblGrid>
                <a:gridCol w="1286669">
                  <a:extLst>
                    <a:ext uri="{9D8B030D-6E8A-4147-A177-3AD203B41FA5}">
                      <a16:colId xmlns:a16="http://schemas.microsoft.com/office/drawing/2014/main" val="20000"/>
                    </a:ext>
                  </a:extLst>
                </a:gridCol>
                <a:gridCol w="3670662">
                  <a:extLst>
                    <a:ext uri="{9D8B030D-6E8A-4147-A177-3AD203B41FA5}">
                      <a16:colId xmlns:a16="http://schemas.microsoft.com/office/drawing/2014/main" val="20001"/>
                    </a:ext>
                  </a:extLst>
                </a:gridCol>
                <a:gridCol w="3407204">
                  <a:extLst>
                    <a:ext uri="{9D8B030D-6E8A-4147-A177-3AD203B41FA5}">
                      <a16:colId xmlns:a16="http://schemas.microsoft.com/office/drawing/2014/main" val="20002"/>
                    </a:ext>
                  </a:extLst>
                </a:gridCol>
              </a:tblGrid>
              <a:tr h="622301">
                <a:tc>
                  <a:txBody>
                    <a:bodyPr/>
                    <a:lstStyle/>
                    <a:p>
                      <a:pPr algn="ctr"/>
                      <a:endParaRPr kumimoji="1" lang="ja-JP" altLang="en-US" sz="1800" b="1" i="0" dirty="0">
                        <a:latin typeface="Meiryo UI" panose="020B0604030504040204" pitchFamily="50" charset="-128"/>
                        <a:ea typeface="Meiryo UI" panose="020B0604030504040204" pitchFamily="50" charset="-128"/>
                        <a:cs typeface="ヒラギノ角ゴ Pro W6"/>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sz="4000" b="1" i="0" dirty="0">
                          <a:solidFill>
                            <a:schemeClr val="accent5">
                              <a:lumMod val="50000"/>
                            </a:schemeClr>
                          </a:solidFill>
                          <a:latin typeface="Meiryo UI" panose="020B0604030504040204" pitchFamily="50" charset="-128"/>
                          <a:ea typeface="Meiryo UI" panose="020B0604030504040204" pitchFamily="50" charset="-128"/>
                          <a:cs typeface="ヒラギノ角ゴ Pro W6"/>
                        </a:rPr>
                        <a:t>生命保険</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sz="4000" b="1" i="0" dirty="0">
                          <a:solidFill>
                            <a:schemeClr val="accent3">
                              <a:lumMod val="50000"/>
                            </a:schemeClr>
                          </a:solidFill>
                          <a:latin typeface="Meiryo UI" panose="020B0604030504040204" pitchFamily="50" charset="-128"/>
                          <a:ea typeface="Meiryo UI" panose="020B0604030504040204" pitchFamily="50" charset="-128"/>
                          <a:cs typeface="ヒラギノ角ゴ Pro W6"/>
                        </a:rPr>
                        <a:t>損害保険</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677796">
                <a:tc>
                  <a:txBody>
                    <a:bodyPr/>
                    <a:lstStyle/>
                    <a:p>
                      <a:pPr algn="ctr"/>
                      <a:r>
                        <a:rPr kumimoji="1" lang="ja-JP" altLang="en-US" sz="2800" b="1" i="0"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対象</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kumimoji="1" lang="ja-JP" altLang="en-US" sz="4000" b="1" i="0" dirty="0">
                        <a:solidFill>
                          <a:srgbClr val="FF0000"/>
                        </a:solidFill>
                        <a:latin typeface="Meiryo UI" panose="020B0604030504040204" pitchFamily="50" charset="-128"/>
                        <a:ea typeface="Meiryo UI" panose="020B0604030504040204" pitchFamily="50" charset="-128"/>
                        <a:cs typeface="ヒラギノ角ゴ Pro W6"/>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kumimoji="1" lang="ja-JP" altLang="en-US" sz="4000" b="1" i="0" dirty="0">
                        <a:solidFill>
                          <a:srgbClr val="FF0000"/>
                        </a:solidFill>
                        <a:latin typeface="Meiryo UI" panose="020B0604030504040204" pitchFamily="50" charset="-128"/>
                        <a:ea typeface="Meiryo UI" panose="020B0604030504040204" pitchFamily="50" charset="-128"/>
                        <a:cs typeface="ヒラギノ角ゴ Pro W6"/>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607519">
                <a:tc>
                  <a:txBody>
                    <a:bodyPr/>
                    <a:lstStyle/>
                    <a:p>
                      <a:pPr algn="ctr"/>
                      <a:r>
                        <a:rPr kumimoji="1" lang="ja-JP" altLang="en-US" sz="2800" b="1" i="0"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受取額</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3000"/>
                        </a:lnSpc>
                      </a:pPr>
                      <a:r>
                        <a:rPr kumimoji="1" lang="ja-JP" altLang="en-US" sz="2800" b="1" i="0" dirty="0">
                          <a:latin typeface="Meiryo UI" panose="020B0604030504040204" pitchFamily="50" charset="-128"/>
                          <a:ea typeface="Meiryo UI" panose="020B0604030504040204" pitchFamily="50" charset="-128"/>
                          <a:cs typeface="ヒラギノ角ゴ Pro W6"/>
                        </a:rPr>
                        <a:t>あらかじめ約束した</a:t>
                      </a:r>
                    </a:p>
                    <a:p>
                      <a:pPr algn="ctr">
                        <a:lnSpc>
                          <a:spcPts val="3000"/>
                        </a:lnSpc>
                      </a:pPr>
                      <a:r>
                        <a:rPr kumimoji="1" lang="ja-JP" altLang="en-US" sz="2800" b="1" i="0" dirty="0">
                          <a:latin typeface="Meiryo UI" panose="020B0604030504040204" pitchFamily="50" charset="-128"/>
                          <a:ea typeface="Meiryo UI" panose="020B0604030504040204" pitchFamily="50" charset="-128"/>
                          <a:cs typeface="ヒラギノ角ゴ Pro W6"/>
                        </a:rPr>
                        <a:t>金額</a:t>
                      </a:r>
                    </a:p>
                    <a:p>
                      <a:pPr algn="ctr">
                        <a:lnSpc>
                          <a:spcPts val="5100"/>
                        </a:lnSpc>
                      </a:pPr>
                      <a:r>
                        <a:rPr kumimoji="1" lang="zh-TW" altLang="en-US" sz="2800" b="1" i="0" dirty="0">
                          <a:latin typeface="Meiryo UI" panose="020B0604030504040204" pitchFamily="50" charset="-128"/>
                          <a:ea typeface="Meiryo UI" panose="020B0604030504040204" pitchFamily="50" charset="-128"/>
                          <a:cs typeface="ヒラギノ角ゴ Pro W6"/>
                        </a:rPr>
                        <a:t>（定額給付）</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3000"/>
                        </a:lnSpc>
                      </a:pPr>
                      <a:r>
                        <a:rPr kumimoji="1" lang="ja-JP" altLang="en-US" sz="2800" b="1" i="0" dirty="0">
                          <a:latin typeface="Meiryo UI" panose="020B0604030504040204" pitchFamily="50" charset="-128"/>
                          <a:ea typeface="Meiryo UI" panose="020B0604030504040204" pitchFamily="50" charset="-128"/>
                          <a:cs typeface="ヒラギノ角ゴ Pro W6"/>
                        </a:rPr>
                        <a:t>事故により発生した</a:t>
                      </a:r>
                    </a:p>
                    <a:p>
                      <a:pPr algn="l">
                        <a:lnSpc>
                          <a:spcPts val="3000"/>
                        </a:lnSpc>
                      </a:pPr>
                      <a:r>
                        <a:rPr kumimoji="1" lang="ja-JP" altLang="en-US" sz="1400" b="1" i="0" dirty="0">
                          <a:latin typeface="Meiryo UI" panose="020B0604030504040204" pitchFamily="50" charset="-128"/>
                          <a:ea typeface="Meiryo UI" panose="020B0604030504040204" pitchFamily="50" charset="-128"/>
                          <a:cs typeface="ヒラギノ角ゴ Pro W6"/>
                        </a:rPr>
                        <a:t>　　　　　　　　 </a:t>
                      </a:r>
                      <a:r>
                        <a:rPr kumimoji="1" lang="ja-JP" altLang="en-US" sz="2800" b="1" i="0" dirty="0">
                          <a:latin typeface="Meiryo UI" panose="020B0604030504040204" pitchFamily="50" charset="-128"/>
                          <a:ea typeface="Meiryo UI" panose="020B0604030504040204" pitchFamily="50" charset="-128"/>
                          <a:cs typeface="ヒラギノ角ゴ Pro W6"/>
                        </a:rPr>
                        <a:t>損害額</a:t>
                      </a:r>
                    </a:p>
                    <a:p>
                      <a:pPr algn="l">
                        <a:lnSpc>
                          <a:spcPts val="5100"/>
                        </a:lnSpc>
                      </a:pPr>
                      <a:r>
                        <a:rPr kumimoji="1" lang="ja-JP" altLang="en-US" sz="2800" b="1" i="0" dirty="0">
                          <a:latin typeface="Meiryo UI" panose="020B0604030504040204" pitchFamily="50" charset="-128"/>
                          <a:ea typeface="Meiryo UI" panose="020B0604030504040204" pitchFamily="50" charset="-128"/>
                          <a:cs typeface="ヒラギノ角ゴ Pro W6"/>
                        </a:rPr>
                        <a:t>　　</a:t>
                      </a:r>
                      <a:r>
                        <a:rPr kumimoji="1" lang="zh-TW" altLang="en-US" sz="2800" b="1" i="0" dirty="0">
                          <a:latin typeface="Meiryo UI" panose="020B0604030504040204" pitchFamily="50" charset="-128"/>
                          <a:ea typeface="Meiryo UI" panose="020B0604030504040204" pitchFamily="50" charset="-128"/>
                          <a:cs typeface="ヒラギノ角ゴ Pro W6"/>
                        </a:rPr>
                        <a:t>（実損填補）</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1894740">
                <a:tc>
                  <a:txBody>
                    <a:bodyPr/>
                    <a:lstStyle/>
                    <a:p>
                      <a:pPr algn="ctr"/>
                      <a:r>
                        <a:rPr kumimoji="1" lang="ja-JP" altLang="en-US" sz="2000" b="1" i="0"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備えられる</a:t>
                      </a:r>
                      <a:endParaRPr kumimoji="1" lang="en-US" altLang="ja-JP" sz="2000" b="1" i="0"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endParaRPr>
                    </a:p>
                    <a:p>
                      <a:pPr algn="ctr"/>
                      <a:r>
                        <a:rPr kumimoji="1" lang="ja-JP" altLang="en-US" sz="2000" b="1" i="0"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リスク</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en-US" altLang="ja-JP" sz="2800" b="1" i="0" dirty="0">
                          <a:solidFill>
                            <a:srgbClr val="215968"/>
                          </a:solidFill>
                          <a:latin typeface="Meiryo UI" panose="020B0604030504040204" pitchFamily="50" charset="-128"/>
                          <a:ea typeface="Meiryo UI" panose="020B0604030504040204" pitchFamily="50" charset="-128"/>
                          <a:cs typeface="ヒラギノ角ゴ Pro W6"/>
                        </a:rPr>
                        <a:t>●</a:t>
                      </a:r>
                      <a:r>
                        <a:rPr kumimoji="1" lang="ja-JP" altLang="en-US" sz="2800" b="1" i="0" dirty="0">
                          <a:latin typeface="Meiryo UI" panose="020B0604030504040204" pitchFamily="50" charset="-128"/>
                          <a:ea typeface="Meiryo UI" panose="020B0604030504040204" pitchFamily="50" charset="-128"/>
                          <a:cs typeface="ヒラギノ角ゴ Pro W6"/>
                        </a:rPr>
                        <a:t>死亡</a:t>
                      </a:r>
                      <a:endParaRPr kumimoji="1" lang="en-US" altLang="ja-JP" sz="2800" b="1" i="0" dirty="0">
                        <a:latin typeface="Meiryo UI" panose="020B0604030504040204" pitchFamily="50" charset="-128"/>
                        <a:ea typeface="Meiryo UI" panose="020B0604030504040204" pitchFamily="50" charset="-128"/>
                        <a:cs typeface="ヒラギノ角ゴ Pro W6"/>
                      </a:endParaRPr>
                    </a:p>
                    <a:p>
                      <a:r>
                        <a:rPr kumimoji="1" lang="en-US" altLang="ja-JP" sz="2800" b="1" i="0" dirty="0">
                          <a:solidFill>
                            <a:srgbClr val="215968"/>
                          </a:solidFill>
                          <a:latin typeface="Meiryo UI" panose="020B0604030504040204" pitchFamily="50" charset="-128"/>
                          <a:ea typeface="Meiryo UI" panose="020B0604030504040204" pitchFamily="50" charset="-128"/>
                          <a:cs typeface="ヒラギノ角ゴ Pro W6"/>
                        </a:rPr>
                        <a:t>●</a:t>
                      </a:r>
                      <a:r>
                        <a:rPr kumimoji="1" lang="ja-JP" altLang="en-US" sz="2800" b="1" i="0" dirty="0">
                          <a:latin typeface="Meiryo UI" panose="020B0604030504040204" pitchFamily="50" charset="-128"/>
                          <a:ea typeface="Meiryo UI" panose="020B0604030504040204" pitchFamily="50" charset="-128"/>
                          <a:cs typeface="ヒラギノ角ゴ Pro W6"/>
                        </a:rPr>
                        <a:t>病気・ケガ</a:t>
                      </a:r>
                      <a:endParaRPr kumimoji="1" lang="en-US" altLang="ja-JP" sz="2800" b="1" i="0" dirty="0">
                        <a:latin typeface="Meiryo UI" panose="020B0604030504040204" pitchFamily="50" charset="-128"/>
                        <a:ea typeface="Meiryo UI" panose="020B0604030504040204" pitchFamily="50" charset="-128"/>
                        <a:cs typeface="ヒラギノ角ゴ Pro W6"/>
                      </a:endParaRPr>
                    </a:p>
                    <a:p>
                      <a:r>
                        <a:rPr kumimoji="1" lang="en-US" altLang="ja-JP" sz="2800" b="1" i="0" dirty="0">
                          <a:solidFill>
                            <a:srgbClr val="215968"/>
                          </a:solidFill>
                          <a:latin typeface="Meiryo UI" panose="020B0604030504040204" pitchFamily="50" charset="-128"/>
                          <a:ea typeface="Meiryo UI" panose="020B0604030504040204" pitchFamily="50" charset="-128"/>
                          <a:cs typeface="ヒラギノ角ゴ Pro W6"/>
                        </a:rPr>
                        <a:t>●</a:t>
                      </a:r>
                      <a:r>
                        <a:rPr kumimoji="1" lang="ja-JP" altLang="en-US" sz="2800" b="1" i="0" dirty="0">
                          <a:latin typeface="Meiryo UI" panose="020B0604030504040204" pitchFamily="50" charset="-128"/>
                          <a:ea typeface="Meiryo UI" panose="020B0604030504040204" pitchFamily="50" charset="-128"/>
                          <a:cs typeface="ヒラギノ角ゴ Pro W6"/>
                        </a:rPr>
                        <a:t>老後</a:t>
                      </a:r>
                      <a:endParaRPr kumimoji="1" lang="en-US" altLang="ja-JP" sz="2800" b="1" i="0" dirty="0">
                        <a:latin typeface="Meiryo UI" panose="020B0604030504040204" pitchFamily="50" charset="-128"/>
                        <a:ea typeface="Meiryo UI" panose="020B0604030504040204" pitchFamily="50" charset="-128"/>
                        <a:cs typeface="ヒラギノ角ゴ Pro W6"/>
                      </a:endParaRPr>
                    </a:p>
                    <a:p>
                      <a:r>
                        <a:rPr kumimoji="1" lang="en-US" altLang="ja-JP" sz="2800" b="1" i="0" dirty="0">
                          <a:solidFill>
                            <a:srgbClr val="215968"/>
                          </a:solidFill>
                          <a:latin typeface="Meiryo UI" panose="020B0604030504040204" pitchFamily="50" charset="-128"/>
                          <a:ea typeface="Meiryo UI" panose="020B0604030504040204" pitchFamily="50" charset="-128"/>
                          <a:cs typeface="ヒラギノ角ゴ Pro W6"/>
                        </a:rPr>
                        <a:t>●</a:t>
                      </a:r>
                      <a:r>
                        <a:rPr kumimoji="1" lang="ja-JP" altLang="en-US" sz="2800" b="1" i="0" dirty="0">
                          <a:latin typeface="Meiryo UI" panose="020B0604030504040204" pitchFamily="50" charset="-128"/>
                          <a:ea typeface="Meiryo UI" panose="020B0604030504040204" pitchFamily="50" charset="-128"/>
                          <a:cs typeface="ヒラギノ角ゴ Pro W6"/>
                        </a:rPr>
                        <a:t>介護　　　　　　　　　</a:t>
                      </a:r>
                      <a:endParaRPr kumimoji="1" lang="en-US" altLang="ja-JP" sz="2800" b="1" i="0" dirty="0">
                        <a:latin typeface="Meiryo UI" panose="020B0604030504040204" pitchFamily="50" charset="-128"/>
                        <a:ea typeface="Meiryo UI" panose="020B0604030504040204" pitchFamily="50" charset="-128"/>
                        <a:cs typeface="ヒラギノ角ゴ Pro W6"/>
                      </a:endParaRPr>
                    </a:p>
                    <a:p>
                      <a:r>
                        <a:rPr kumimoji="1" lang="ja-JP" altLang="en-US" sz="2800" b="1" i="0" dirty="0">
                          <a:latin typeface="Meiryo UI" panose="020B0604030504040204" pitchFamily="50" charset="-128"/>
                          <a:ea typeface="Meiryo UI" panose="020B0604030504040204" pitchFamily="50" charset="-128"/>
                          <a:cs typeface="ヒラギノ角ゴ Pro W6"/>
                        </a:rPr>
                        <a:t>　　　　　　</a:t>
                      </a:r>
                      <a:r>
                        <a:rPr kumimoji="1" lang="ja-JP" altLang="en-US" sz="2000" b="1" i="0" dirty="0">
                          <a:latin typeface="Meiryo UI" panose="020B0604030504040204" pitchFamily="50" charset="-128"/>
                          <a:ea typeface="Meiryo UI" panose="020B0604030504040204" pitchFamily="50" charset="-128"/>
                          <a:cs typeface="ヒラギノ角ゴ Pro W6"/>
                        </a:rPr>
                        <a:t>など</a:t>
                      </a:r>
                      <a:endParaRPr kumimoji="1" lang="en-US" altLang="ja-JP" sz="2000" b="1" i="0" dirty="0">
                        <a:latin typeface="Meiryo UI" panose="020B0604030504040204" pitchFamily="50" charset="-128"/>
                        <a:ea typeface="Meiryo UI" panose="020B0604030504040204" pitchFamily="50" charset="-128"/>
                        <a:cs typeface="ヒラギノ角ゴ Pro W6"/>
                      </a:endParaRPr>
                    </a:p>
                    <a:p>
                      <a:endParaRPr kumimoji="1" lang="en-US" altLang="ja-JP" sz="2000" b="1" i="0" dirty="0">
                        <a:latin typeface="Meiryo UI" panose="020B0604030504040204" pitchFamily="50" charset="-128"/>
                        <a:ea typeface="Meiryo UI" panose="020B0604030504040204" pitchFamily="50" charset="-128"/>
                        <a:cs typeface="ヒラギノ角ゴ Pro W6"/>
                      </a:endParaRPr>
                    </a:p>
                    <a:p>
                      <a:r>
                        <a:rPr kumimoji="1" lang="ja-JP" altLang="en-US" sz="2000" b="1" i="0" dirty="0">
                          <a:latin typeface="Meiryo UI" panose="020B0604030504040204" pitchFamily="50" charset="-128"/>
                          <a:ea typeface="Meiryo UI" panose="020B0604030504040204" pitchFamily="50" charset="-128"/>
                          <a:cs typeface="ヒラギノ角ゴ Pro W6"/>
                        </a:rPr>
                        <a:t>　　　　　　　　　　　　　　　  </a:t>
                      </a:r>
                    </a:p>
                  </a:txBody>
                  <a:tcPr marL="25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en-US" altLang="ja-JP" sz="2800" b="1" i="0" dirty="0">
                          <a:solidFill>
                            <a:srgbClr val="4F6228"/>
                          </a:solidFill>
                          <a:latin typeface="Meiryo UI" panose="020B0604030504040204" pitchFamily="50" charset="-128"/>
                          <a:ea typeface="Meiryo UI" panose="020B0604030504040204" pitchFamily="50" charset="-128"/>
                          <a:cs typeface="ヒラギノ角ゴ Pro W6"/>
                        </a:rPr>
                        <a:t>●</a:t>
                      </a:r>
                      <a:r>
                        <a:rPr kumimoji="1" lang="ja-JP" altLang="en-US" sz="2800" b="1" i="0" dirty="0">
                          <a:latin typeface="Meiryo UI" panose="020B0604030504040204" pitchFamily="50" charset="-128"/>
                          <a:ea typeface="Meiryo UI" panose="020B0604030504040204" pitchFamily="50" charset="-128"/>
                          <a:cs typeface="ヒラギノ角ゴ Pro W6"/>
                        </a:rPr>
                        <a:t>交通事故</a:t>
                      </a:r>
                      <a:endParaRPr kumimoji="1" lang="en-US" altLang="ja-JP" sz="2800" b="1" i="0" dirty="0">
                        <a:latin typeface="Meiryo UI" panose="020B0604030504040204" pitchFamily="50" charset="-128"/>
                        <a:ea typeface="Meiryo UI" panose="020B0604030504040204" pitchFamily="50" charset="-128"/>
                        <a:cs typeface="ヒラギノ角ゴ Pro W6"/>
                      </a:endParaRPr>
                    </a:p>
                    <a:p>
                      <a:r>
                        <a:rPr kumimoji="1" lang="en-US" altLang="ja-JP" sz="2800" b="1" i="0" dirty="0">
                          <a:solidFill>
                            <a:srgbClr val="4F6228"/>
                          </a:solidFill>
                          <a:latin typeface="Meiryo UI" panose="020B0604030504040204" pitchFamily="50" charset="-128"/>
                          <a:ea typeface="Meiryo UI" panose="020B0604030504040204" pitchFamily="50" charset="-128"/>
                          <a:cs typeface="ヒラギノ角ゴ Pro W6"/>
                        </a:rPr>
                        <a:t>●</a:t>
                      </a:r>
                      <a:r>
                        <a:rPr kumimoji="1" lang="ja-JP" altLang="en-US" sz="2800" b="1" i="0" dirty="0">
                          <a:latin typeface="Meiryo UI" panose="020B0604030504040204" pitchFamily="50" charset="-128"/>
                          <a:ea typeface="Meiryo UI" panose="020B0604030504040204" pitchFamily="50" charset="-128"/>
                          <a:cs typeface="ヒラギノ角ゴ Pro W6"/>
                        </a:rPr>
                        <a:t>火事</a:t>
                      </a:r>
                      <a:endParaRPr kumimoji="1" lang="en-US" altLang="ja-JP" sz="2800" b="1" i="0" dirty="0">
                        <a:latin typeface="Meiryo UI" panose="020B0604030504040204" pitchFamily="50" charset="-128"/>
                        <a:ea typeface="Meiryo UI" panose="020B0604030504040204" pitchFamily="50" charset="-128"/>
                        <a:cs typeface="ヒラギノ角ゴ Pro W6"/>
                      </a:endParaRPr>
                    </a:p>
                    <a:p>
                      <a:r>
                        <a:rPr kumimoji="1" lang="en-US" altLang="ja-JP" sz="2800" b="1" i="0" dirty="0">
                          <a:solidFill>
                            <a:srgbClr val="4F6228"/>
                          </a:solidFill>
                          <a:latin typeface="Meiryo UI" panose="020B0604030504040204" pitchFamily="50" charset="-128"/>
                          <a:ea typeface="Meiryo UI" panose="020B0604030504040204" pitchFamily="50" charset="-128"/>
                          <a:cs typeface="ヒラギノ角ゴ Pro W6"/>
                        </a:rPr>
                        <a:t>●</a:t>
                      </a:r>
                      <a:r>
                        <a:rPr kumimoji="1" lang="ja-JP" altLang="en-US" sz="2800" b="1" i="0" dirty="0">
                          <a:latin typeface="Meiryo UI" panose="020B0604030504040204" pitchFamily="50" charset="-128"/>
                          <a:ea typeface="Meiryo UI" panose="020B0604030504040204" pitchFamily="50" charset="-128"/>
                          <a:cs typeface="ヒラギノ角ゴ Pro W6"/>
                        </a:rPr>
                        <a:t>台風や地震　　　</a:t>
                      </a:r>
                      <a:endParaRPr kumimoji="1" lang="en-US" altLang="ja-JP" sz="2800" b="1" i="0" dirty="0">
                        <a:latin typeface="Meiryo UI" panose="020B0604030504040204" pitchFamily="50" charset="-128"/>
                        <a:ea typeface="Meiryo UI" panose="020B0604030504040204" pitchFamily="50" charset="-128"/>
                        <a:cs typeface="ヒラギノ角ゴ Pro W6"/>
                      </a:endParaRPr>
                    </a:p>
                    <a:p>
                      <a:r>
                        <a:rPr kumimoji="1" lang="ja-JP" altLang="en-US" sz="2800" b="1" i="0" dirty="0">
                          <a:latin typeface="Meiryo UI" panose="020B0604030504040204" pitchFamily="50" charset="-128"/>
                          <a:ea typeface="Meiryo UI" panose="020B0604030504040204" pitchFamily="50" charset="-128"/>
                          <a:cs typeface="ヒラギノ角ゴ Pro W6"/>
                        </a:rPr>
                        <a:t>　</a:t>
                      </a:r>
                      <a:endParaRPr kumimoji="1" lang="en-US" altLang="ja-JP" sz="2800" b="1" i="0" dirty="0">
                        <a:latin typeface="Meiryo UI" panose="020B0604030504040204" pitchFamily="50" charset="-128"/>
                        <a:ea typeface="Meiryo UI" panose="020B0604030504040204" pitchFamily="50" charset="-128"/>
                        <a:cs typeface="ヒラギノ角ゴ Pro W6"/>
                      </a:endParaRPr>
                    </a:p>
                    <a:p>
                      <a:r>
                        <a:rPr kumimoji="1" lang="ja-JP" altLang="en-US" sz="2800" b="1" i="0" dirty="0">
                          <a:latin typeface="Meiryo UI" panose="020B0604030504040204" pitchFamily="50" charset="-128"/>
                          <a:ea typeface="Meiryo UI" panose="020B0604030504040204" pitchFamily="50" charset="-128"/>
                          <a:cs typeface="ヒラギノ角ゴ Pro W6"/>
                        </a:rPr>
                        <a:t>　　　　　</a:t>
                      </a:r>
                      <a:r>
                        <a:rPr kumimoji="1" lang="ja-JP" altLang="en-US" sz="2000" b="1" i="0" dirty="0">
                          <a:latin typeface="Meiryo UI" panose="020B0604030504040204" pitchFamily="50" charset="-128"/>
                          <a:ea typeface="Meiryo UI" panose="020B0604030504040204" pitchFamily="50" charset="-128"/>
                          <a:cs typeface="ヒラギノ角ゴ Pro W6"/>
                        </a:rPr>
                        <a:t>など</a:t>
                      </a:r>
                      <a:endParaRPr kumimoji="1" lang="en-US" altLang="ja-JP" sz="2800" b="1" i="0" dirty="0">
                        <a:latin typeface="Meiryo UI" panose="020B0604030504040204" pitchFamily="50" charset="-128"/>
                        <a:ea typeface="Meiryo UI" panose="020B0604030504040204" pitchFamily="50" charset="-128"/>
                        <a:cs typeface="ヒラギノ角ゴ Pro W6"/>
                      </a:endParaRPr>
                    </a:p>
                  </a:txBody>
                  <a:tcPr marL="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bl>
          </a:graphicData>
        </a:graphic>
      </p:graphicFrame>
      <p:sp>
        <p:nvSpPr>
          <p:cNvPr id="6" name="角丸四角形 5"/>
          <p:cNvSpPr/>
          <p:nvPr/>
        </p:nvSpPr>
        <p:spPr>
          <a:xfrm>
            <a:off x="411165" y="1517625"/>
            <a:ext cx="8364535" cy="692800"/>
          </a:xfrm>
          <a:prstGeom prst="roundRect">
            <a:avLst/>
          </a:prstGeom>
          <a:noFill/>
          <a:ln w="12700" cmpd="sng">
            <a:solidFill>
              <a:schemeClr val="tx1">
                <a:lumMod val="65000"/>
                <a:lumOff val="35000"/>
              </a:schemeClr>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11" name="角丸四角形 10"/>
          <p:cNvSpPr/>
          <p:nvPr/>
        </p:nvSpPr>
        <p:spPr>
          <a:xfrm>
            <a:off x="411164" y="2297234"/>
            <a:ext cx="8364535" cy="1479387"/>
          </a:xfrm>
          <a:prstGeom prst="roundRect">
            <a:avLst>
              <a:gd name="adj" fmla="val 11430"/>
            </a:avLst>
          </a:prstGeom>
          <a:noFill/>
          <a:ln w="12700" cmpd="sng">
            <a:solidFill>
              <a:schemeClr val="tx1">
                <a:lumMod val="65000"/>
                <a:lumOff val="35000"/>
              </a:schemeClr>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12" name="角丸四角形 11"/>
          <p:cNvSpPr/>
          <p:nvPr/>
        </p:nvSpPr>
        <p:spPr>
          <a:xfrm>
            <a:off x="411165" y="3845808"/>
            <a:ext cx="8364535" cy="2537516"/>
          </a:xfrm>
          <a:prstGeom prst="roundRect">
            <a:avLst>
              <a:gd name="adj" fmla="val 6915"/>
            </a:avLst>
          </a:prstGeom>
          <a:noFill/>
          <a:ln w="12700" cmpd="sng">
            <a:solidFill>
              <a:schemeClr val="tx1">
                <a:lumMod val="65000"/>
                <a:lumOff val="35000"/>
              </a:schemeClr>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pic>
        <p:nvPicPr>
          <p:cNvPr id="3" name="図 2" descr="ウィンドウ, マグカップ, 挿絵 が含まれている画像&#10;&#10;自動的に生成された説明">
            <a:extLst>
              <a:ext uri="{FF2B5EF4-FFF2-40B4-BE49-F238E27FC236}">
                <a16:creationId xmlns:a16="http://schemas.microsoft.com/office/drawing/2014/main" id="{21EEB853-4BDB-40D7-ADD8-0C0DFBB4BB1D}"/>
              </a:ext>
            </a:extLst>
          </p:cNvPr>
          <p:cNvPicPr>
            <a:picLocks noChangeAspect="1"/>
          </p:cNvPicPr>
          <p:nvPr/>
        </p:nvPicPr>
        <p:blipFill>
          <a:blip r:embed="rId2"/>
          <a:stretch>
            <a:fillRect/>
          </a:stretch>
        </p:blipFill>
        <p:spPr>
          <a:xfrm>
            <a:off x="3995199" y="4398630"/>
            <a:ext cx="988531" cy="1222074"/>
          </a:xfrm>
          <a:prstGeom prst="rect">
            <a:avLst/>
          </a:prstGeom>
        </p:spPr>
      </p:pic>
      <p:pic>
        <p:nvPicPr>
          <p:cNvPr id="15" name="図 14">
            <a:extLst>
              <a:ext uri="{FF2B5EF4-FFF2-40B4-BE49-F238E27FC236}">
                <a16:creationId xmlns:a16="http://schemas.microsoft.com/office/drawing/2014/main" id="{5849F068-6124-45C5-942D-F069BA4890EE}"/>
              </a:ext>
            </a:extLst>
          </p:cNvPr>
          <p:cNvPicPr>
            <a:picLocks noChangeAspect="1"/>
          </p:cNvPicPr>
          <p:nvPr/>
        </p:nvPicPr>
        <p:blipFill>
          <a:blip r:embed="rId3"/>
          <a:stretch>
            <a:fillRect/>
          </a:stretch>
        </p:blipFill>
        <p:spPr>
          <a:xfrm>
            <a:off x="7496175" y="5271356"/>
            <a:ext cx="1081770" cy="914594"/>
          </a:xfrm>
          <a:prstGeom prst="rect">
            <a:avLst/>
          </a:prstGeom>
        </p:spPr>
      </p:pic>
      <p:sp>
        <p:nvSpPr>
          <p:cNvPr id="2" name="テキスト ボックス 1">
            <a:extLst>
              <a:ext uri="{FF2B5EF4-FFF2-40B4-BE49-F238E27FC236}">
                <a16:creationId xmlns:a16="http://schemas.microsoft.com/office/drawing/2014/main" id="{92B220EA-4B80-45F3-A7AB-515EED1C6C74}"/>
              </a:ext>
            </a:extLst>
          </p:cNvPr>
          <p:cNvSpPr txBox="1"/>
          <p:nvPr/>
        </p:nvSpPr>
        <p:spPr>
          <a:xfrm>
            <a:off x="3223674" y="1565441"/>
            <a:ext cx="1543050" cy="707886"/>
          </a:xfrm>
          <a:prstGeom prst="rect">
            <a:avLst/>
          </a:prstGeom>
          <a:noFill/>
        </p:spPr>
        <p:txBody>
          <a:bodyPr wrap="square" rtlCol="0">
            <a:spAutoFit/>
          </a:bodyPr>
          <a:lstStyle/>
          <a:p>
            <a:r>
              <a:rPr kumimoji="1" lang="ja-JP" altLang="en-US" sz="4000" b="1" i="0" dirty="0">
                <a:solidFill>
                  <a:srgbClr val="FF0000"/>
                </a:solidFill>
                <a:latin typeface="Meiryo UI" panose="020B0604030504040204" pitchFamily="50" charset="-128"/>
                <a:ea typeface="Meiryo UI" panose="020B0604030504040204" pitchFamily="50" charset="-128"/>
                <a:cs typeface="ヒラギノ角ゴ Pro W6"/>
              </a:rPr>
              <a:t>人</a:t>
            </a:r>
            <a:endParaRPr kumimoji="1" lang="ja-JP" altLang="en-US" sz="4000" dirty="0"/>
          </a:p>
        </p:txBody>
      </p:sp>
      <p:sp>
        <p:nvSpPr>
          <p:cNvPr id="16" name="テキスト ボックス 15">
            <a:extLst>
              <a:ext uri="{FF2B5EF4-FFF2-40B4-BE49-F238E27FC236}">
                <a16:creationId xmlns:a16="http://schemas.microsoft.com/office/drawing/2014/main" id="{D56503D4-3217-4F23-8884-3DBC5993FAB6}"/>
              </a:ext>
            </a:extLst>
          </p:cNvPr>
          <p:cNvSpPr txBox="1"/>
          <p:nvPr/>
        </p:nvSpPr>
        <p:spPr>
          <a:xfrm>
            <a:off x="6314799" y="1541532"/>
            <a:ext cx="1543050" cy="707886"/>
          </a:xfrm>
          <a:prstGeom prst="rect">
            <a:avLst/>
          </a:prstGeom>
          <a:noFill/>
        </p:spPr>
        <p:txBody>
          <a:bodyPr wrap="square" rtlCol="0">
            <a:spAutoFit/>
          </a:bodyPr>
          <a:lstStyle/>
          <a:p>
            <a:pPr algn="ctr"/>
            <a:r>
              <a:rPr kumimoji="1" lang="ja-JP" altLang="en-US" sz="4000" b="1" i="0" dirty="0">
                <a:solidFill>
                  <a:srgbClr val="FF0000"/>
                </a:solidFill>
                <a:latin typeface="Meiryo UI" panose="020B0604030504040204" pitchFamily="50" charset="-128"/>
                <a:ea typeface="Meiryo UI" panose="020B0604030504040204" pitchFamily="50" charset="-128"/>
                <a:cs typeface="ヒラギノ角ゴ Pro W6"/>
              </a:rPr>
              <a:t>モノ</a:t>
            </a:r>
          </a:p>
        </p:txBody>
      </p:sp>
      <p:sp>
        <p:nvSpPr>
          <p:cNvPr id="17" name="テキスト ボックス 16"/>
          <p:cNvSpPr txBox="1"/>
          <p:nvPr/>
        </p:nvSpPr>
        <p:spPr>
          <a:xfrm>
            <a:off x="6365862" y="3080887"/>
            <a:ext cx="1440923" cy="338554"/>
          </a:xfrm>
          <a:prstGeom prst="rect">
            <a:avLst/>
          </a:prstGeom>
          <a:noFill/>
        </p:spPr>
        <p:txBody>
          <a:bodyPr wrap="square" rtlCol="0">
            <a:spAutoFit/>
          </a:bodyPr>
          <a:lstStyle/>
          <a:p>
            <a:r>
              <a:rPr kumimoji="1" lang="ja-JP" altLang="en-US" sz="1600" dirty="0">
                <a:latin typeface="Meiryo UI" panose="020B0604030504040204" pitchFamily="50" charset="-128"/>
                <a:ea typeface="Meiryo UI" panose="020B0604030504040204" pitchFamily="50" charset="-128"/>
              </a:rPr>
              <a:t>じっそんてんぽ</a:t>
            </a:r>
          </a:p>
        </p:txBody>
      </p:sp>
      <p:sp>
        <p:nvSpPr>
          <p:cNvPr id="8" name="スライド番号プレースホルダー 7">
            <a:extLst>
              <a:ext uri="{FF2B5EF4-FFF2-40B4-BE49-F238E27FC236}">
                <a16:creationId xmlns:a16="http://schemas.microsoft.com/office/drawing/2014/main" id="{4D56204D-5ABF-4642-9AD9-298C709F425C}"/>
              </a:ext>
            </a:extLst>
          </p:cNvPr>
          <p:cNvSpPr>
            <a:spLocks noGrp="1"/>
          </p:cNvSpPr>
          <p:nvPr>
            <p:ph type="sldNum" sz="quarter" idx="4"/>
          </p:nvPr>
        </p:nvSpPr>
        <p:spPr/>
        <p:txBody>
          <a:bodyPr/>
          <a:lstStyle/>
          <a:p>
            <a:fld id="{CFE1D277-9C57-4E30-9C75-4A0776A97483}" type="slidenum">
              <a:rPr lang="ja-JP" altLang="en-US" smtClean="0"/>
              <a:pPr/>
              <a:t>26</a:t>
            </a:fld>
            <a:endParaRPr lang="ja-JP" altLang="en-US" dirty="0"/>
          </a:p>
        </p:txBody>
      </p:sp>
    </p:spTree>
    <p:extLst>
      <p:ext uri="{BB962C8B-B14F-4D97-AF65-F5344CB8AC3E}">
        <p14:creationId xmlns:p14="http://schemas.microsoft.com/office/powerpoint/2010/main" val="1521271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BD8CC6C7-8DD9-4D20-806C-444C3A37ADC9}"/>
              </a:ext>
            </a:extLst>
          </p:cNvPr>
          <p:cNvSpPr/>
          <p:nvPr/>
        </p:nvSpPr>
        <p:spPr>
          <a:xfrm>
            <a:off x="0" y="0"/>
            <a:ext cx="9144000" cy="716948"/>
          </a:xfrm>
          <a:prstGeom prst="rect">
            <a:avLst/>
          </a:prstGeom>
          <a:solidFill>
            <a:srgbClr val="33996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5" name="正方形/長方形 4">
            <a:extLst>
              <a:ext uri="{FF2B5EF4-FFF2-40B4-BE49-F238E27FC236}">
                <a16:creationId xmlns:a16="http://schemas.microsoft.com/office/drawing/2014/main" id="{5839B785-4EF7-4FB2-95D9-B5351E5D8D5E}"/>
              </a:ext>
            </a:extLst>
          </p:cNvPr>
          <p:cNvSpPr/>
          <p:nvPr/>
        </p:nvSpPr>
        <p:spPr bwMode="white">
          <a:xfrm>
            <a:off x="32592" y="30760"/>
            <a:ext cx="8719521"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　状況によって使い分ける生命保険</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grpSp>
        <p:nvGrpSpPr>
          <p:cNvPr id="2" name="グループ化 1"/>
          <p:cNvGrpSpPr/>
          <p:nvPr/>
        </p:nvGrpSpPr>
        <p:grpSpPr>
          <a:xfrm>
            <a:off x="44450" y="978763"/>
            <a:ext cx="8990493" cy="5262502"/>
            <a:chOff x="44450" y="978763"/>
            <a:chExt cx="8990493" cy="5262502"/>
          </a:xfrm>
        </p:grpSpPr>
        <p:pic>
          <p:nvPicPr>
            <p:cNvPr id="10" name="図 9">
              <a:extLst>
                <a:ext uri="{FF2B5EF4-FFF2-40B4-BE49-F238E27FC236}">
                  <a16:creationId xmlns:a16="http://schemas.microsoft.com/office/drawing/2014/main" id="{5288EC99-5A56-49EC-AE9E-5C99E75695E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09057" y="978763"/>
              <a:ext cx="8925886" cy="390271"/>
            </a:xfrm>
            <a:prstGeom prst="rect">
              <a:avLst/>
            </a:prstGeom>
          </p:spPr>
        </p:pic>
        <p:pic>
          <p:nvPicPr>
            <p:cNvPr id="27" name="図 26" descr="テキスト&#10;&#10;自動的に生成された説明">
              <a:extLst>
                <a:ext uri="{FF2B5EF4-FFF2-40B4-BE49-F238E27FC236}">
                  <a16:creationId xmlns:a16="http://schemas.microsoft.com/office/drawing/2014/main" id="{AC4429CD-D351-44C4-A96F-E9B9BBD1C8B8}"/>
                </a:ext>
              </a:extLst>
            </p:cNvPr>
            <p:cNvPicPr>
              <a:picLocks noChangeAspect="1"/>
            </p:cNvPicPr>
            <p:nvPr/>
          </p:nvPicPr>
          <p:blipFill rotWithShape="1">
            <a:blip r:embed="rId3"/>
            <a:srcRect l="1178" t="11302" r="26191" b="68615"/>
            <a:stretch/>
          </p:blipFill>
          <p:spPr>
            <a:xfrm>
              <a:off x="44450" y="1496327"/>
              <a:ext cx="6833833" cy="983943"/>
            </a:xfrm>
            <a:prstGeom prst="rect">
              <a:avLst/>
            </a:prstGeom>
          </p:spPr>
        </p:pic>
        <p:pic>
          <p:nvPicPr>
            <p:cNvPr id="28" name="図 27" descr="テキスト&#10;&#10;自動的に生成された説明">
              <a:extLst>
                <a:ext uri="{FF2B5EF4-FFF2-40B4-BE49-F238E27FC236}">
                  <a16:creationId xmlns:a16="http://schemas.microsoft.com/office/drawing/2014/main" id="{E49B4725-0FD9-4B26-B19F-84F1DF86D10F}"/>
                </a:ext>
              </a:extLst>
            </p:cNvPr>
            <p:cNvPicPr>
              <a:picLocks noChangeAspect="1"/>
            </p:cNvPicPr>
            <p:nvPr/>
          </p:nvPicPr>
          <p:blipFill rotWithShape="1">
            <a:blip r:embed="rId3"/>
            <a:srcRect l="75918" t="11302" r="1686" b="68615"/>
            <a:stretch/>
          </p:blipFill>
          <p:spPr>
            <a:xfrm>
              <a:off x="6859731" y="1499401"/>
              <a:ext cx="2168199" cy="977795"/>
            </a:xfrm>
            <a:prstGeom prst="rect">
              <a:avLst/>
            </a:prstGeom>
          </p:spPr>
        </p:pic>
        <p:pic>
          <p:nvPicPr>
            <p:cNvPr id="30" name="図 29" descr="テキスト&#10;&#10;自動的に生成された説明">
              <a:extLst>
                <a:ext uri="{FF2B5EF4-FFF2-40B4-BE49-F238E27FC236}">
                  <a16:creationId xmlns:a16="http://schemas.microsoft.com/office/drawing/2014/main" id="{50279582-F90D-4109-A884-ED39266A88B7}"/>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81002" y="3986775"/>
              <a:ext cx="6748279" cy="989905"/>
            </a:xfrm>
            <a:prstGeom prst="rect">
              <a:avLst/>
            </a:prstGeom>
          </p:spPr>
        </p:pic>
        <p:pic>
          <p:nvPicPr>
            <p:cNvPr id="31" name="図 30" descr="テキスト&#10;&#10;自動的に生成された説明">
              <a:extLst>
                <a:ext uri="{FF2B5EF4-FFF2-40B4-BE49-F238E27FC236}">
                  <a16:creationId xmlns:a16="http://schemas.microsoft.com/office/drawing/2014/main" id="{FA3F3B7B-9E9B-44BF-AF86-411F7546CC27}"/>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81002" y="2774397"/>
              <a:ext cx="6797280" cy="979000"/>
            </a:xfrm>
            <a:prstGeom prst="rect">
              <a:avLst/>
            </a:prstGeom>
          </p:spPr>
        </p:pic>
        <p:pic>
          <p:nvPicPr>
            <p:cNvPr id="32" name="図 31" descr="テキスト&#10;&#10;自動的に生成された説明">
              <a:extLst>
                <a:ext uri="{FF2B5EF4-FFF2-40B4-BE49-F238E27FC236}">
                  <a16:creationId xmlns:a16="http://schemas.microsoft.com/office/drawing/2014/main" id="{2037AA65-053B-47E9-811E-FFFBFDB39E33}"/>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81002" y="5246828"/>
              <a:ext cx="6818622" cy="979347"/>
            </a:xfrm>
            <a:prstGeom prst="rect">
              <a:avLst/>
            </a:prstGeom>
          </p:spPr>
        </p:pic>
        <p:pic>
          <p:nvPicPr>
            <p:cNvPr id="34" name="図 33" descr="テキスト&#10;&#10;自動的に生成された説明">
              <a:extLst>
                <a:ext uri="{FF2B5EF4-FFF2-40B4-BE49-F238E27FC236}">
                  <a16:creationId xmlns:a16="http://schemas.microsoft.com/office/drawing/2014/main" id="{CB4E1CDD-2029-44A6-A33B-82FAB1577625}"/>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6930398" y="2774397"/>
              <a:ext cx="2097532" cy="979000"/>
            </a:xfrm>
            <a:prstGeom prst="rect">
              <a:avLst/>
            </a:prstGeom>
          </p:spPr>
        </p:pic>
        <p:pic>
          <p:nvPicPr>
            <p:cNvPr id="35" name="図 34" descr="テキスト&#10;&#10;自動的に生成された説明">
              <a:extLst>
                <a:ext uri="{FF2B5EF4-FFF2-40B4-BE49-F238E27FC236}">
                  <a16:creationId xmlns:a16="http://schemas.microsoft.com/office/drawing/2014/main" id="{0047B63F-2410-413E-BB3C-B89307F18834}"/>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6880261" y="3975908"/>
              <a:ext cx="2147669" cy="1011638"/>
            </a:xfrm>
            <a:prstGeom prst="rect">
              <a:avLst/>
            </a:prstGeom>
          </p:spPr>
        </p:pic>
        <p:pic>
          <p:nvPicPr>
            <p:cNvPr id="36" name="図 35" descr="テキスト&#10;&#10;自動的に生成された説明">
              <a:extLst>
                <a:ext uri="{FF2B5EF4-FFF2-40B4-BE49-F238E27FC236}">
                  <a16:creationId xmlns:a16="http://schemas.microsoft.com/office/drawing/2014/main" id="{378610D6-1C57-428A-B636-52F88E011C89}"/>
                </a:ext>
              </a:extLst>
            </p:cNvPr>
            <p:cNvPicPr>
              <a:picLocks noChangeAspect="1"/>
            </p:cNvPicPr>
            <p:nvPr/>
          </p:nvPicPr>
          <p:blipFill rotWithShape="1">
            <a:blip r:embed="rId9" cstate="print">
              <a:extLst>
                <a:ext uri="{28A0092B-C50C-407E-A947-70E740481C1C}">
                  <a14:useLocalDpi xmlns:a14="http://schemas.microsoft.com/office/drawing/2010/main"/>
                </a:ext>
              </a:extLst>
            </a:blip>
            <a:srcRect/>
            <a:stretch/>
          </p:blipFill>
          <p:spPr>
            <a:xfrm>
              <a:off x="6921139" y="5231738"/>
              <a:ext cx="2106791" cy="1009527"/>
            </a:xfrm>
            <a:prstGeom prst="rect">
              <a:avLst/>
            </a:prstGeom>
          </p:spPr>
        </p:pic>
      </p:grpSp>
      <p:sp>
        <p:nvSpPr>
          <p:cNvPr id="6" name="スライド番号プレースホルダー 5">
            <a:extLst>
              <a:ext uri="{FF2B5EF4-FFF2-40B4-BE49-F238E27FC236}">
                <a16:creationId xmlns:a16="http://schemas.microsoft.com/office/drawing/2014/main" id="{3354BD92-486A-48EF-BE78-26D03408DB05}"/>
              </a:ext>
            </a:extLst>
          </p:cNvPr>
          <p:cNvSpPr>
            <a:spLocks noGrp="1"/>
          </p:cNvSpPr>
          <p:nvPr>
            <p:ph type="sldNum" sz="quarter" idx="4"/>
          </p:nvPr>
        </p:nvSpPr>
        <p:spPr/>
        <p:txBody>
          <a:bodyPr/>
          <a:lstStyle/>
          <a:p>
            <a:fld id="{CFE1D277-9C57-4E30-9C75-4A0776A97483}" type="slidenum">
              <a:rPr lang="ja-JP" altLang="en-US" smtClean="0"/>
              <a:pPr/>
              <a:t>27</a:t>
            </a:fld>
            <a:endParaRPr lang="ja-JP" altLang="en-US" dirty="0"/>
          </a:p>
        </p:txBody>
      </p:sp>
    </p:spTree>
    <p:extLst>
      <p:ext uri="{BB962C8B-B14F-4D97-AF65-F5344CB8AC3E}">
        <p14:creationId xmlns:p14="http://schemas.microsoft.com/office/powerpoint/2010/main" val="15308209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フレーム 4"/>
          <p:cNvSpPr/>
          <p:nvPr/>
        </p:nvSpPr>
        <p:spPr>
          <a:xfrm>
            <a:off x="0" y="1"/>
            <a:ext cx="9144000" cy="6874074"/>
          </a:xfrm>
          <a:prstGeom prst="frame">
            <a:avLst>
              <a:gd name="adj1" fmla="val 13704"/>
            </a:avLst>
          </a:prstGeom>
          <a:solidFill>
            <a:srgbClr val="FF99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sp>
        <p:nvSpPr>
          <p:cNvPr id="8" name="角丸四角形 7"/>
          <p:cNvSpPr/>
          <p:nvPr/>
        </p:nvSpPr>
        <p:spPr>
          <a:xfrm>
            <a:off x="474133" y="457199"/>
            <a:ext cx="8212667" cy="6011333"/>
          </a:xfrm>
          <a:prstGeom prst="roundRect">
            <a:avLst>
              <a:gd name="adj" fmla="val 2265"/>
            </a:avLst>
          </a:prstGeom>
          <a:solidFill>
            <a:schemeClr val="bg1"/>
          </a:solidFill>
          <a:ln w="31750">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latin typeface="ヒラギノ丸ゴ Pro W4"/>
              <a:ea typeface="ヒラギノ丸ゴ Pro W4"/>
              <a:cs typeface="ヒラギノ丸ゴ Pro W4"/>
            </a:endParaRPr>
          </a:p>
        </p:txBody>
      </p:sp>
      <p:sp>
        <p:nvSpPr>
          <p:cNvPr id="6" name="テキスト ボックス 5"/>
          <p:cNvSpPr txBox="1"/>
          <p:nvPr/>
        </p:nvSpPr>
        <p:spPr>
          <a:xfrm>
            <a:off x="0" y="2559875"/>
            <a:ext cx="8547100" cy="1754326"/>
          </a:xfrm>
          <a:prstGeom prst="rect">
            <a:avLst/>
          </a:prstGeom>
          <a:noFill/>
        </p:spPr>
        <p:txBody>
          <a:bodyPr wrap="square" rtlCol="0">
            <a:spAutoFit/>
          </a:bodyPr>
          <a:lstStyle/>
          <a:p>
            <a:r>
              <a:rPr lang="ja-JP" altLang="en-US" sz="5400" b="1" dirty="0">
                <a:solidFill>
                  <a:schemeClr val="tx2">
                    <a:lumMod val="75000"/>
                  </a:schemeClr>
                </a:solidFill>
                <a:latin typeface="Meiryo UI" panose="020B0604030504040204" pitchFamily="50" charset="-128"/>
                <a:ea typeface="Meiryo UI" panose="020B0604030504040204" pitchFamily="50" charset="-128"/>
                <a:cs typeface="ヒラギノ角ゴ Std W8"/>
              </a:rPr>
              <a:t>　　４</a:t>
            </a:r>
            <a:r>
              <a:rPr lang="en-US" altLang="ja-JP" sz="5400" b="1" dirty="0">
                <a:solidFill>
                  <a:schemeClr val="tx2">
                    <a:lumMod val="75000"/>
                  </a:schemeClr>
                </a:solidFill>
                <a:latin typeface="Meiryo UI" panose="020B0604030504040204" pitchFamily="50" charset="-128"/>
                <a:ea typeface="Meiryo UI" panose="020B0604030504040204" pitchFamily="50" charset="-128"/>
                <a:cs typeface="ヒラギノ角ゴ Std W8"/>
              </a:rPr>
              <a:t>. </a:t>
            </a:r>
            <a:r>
              <a:rPr lang="ja-JP" altLang="en-US" sz="5400" b="1" dirty="0">
                <a:solidFill>
                  <a:schemeClr val="tx2">
                    <a:lumMod val="75000"/>
                  </a:schemeClr>
                </a:solidFill>
                <a:latin typeface="Meiryo UI" panose="020B0604030504040204" pitchFamily="50" charset="-128"/>
                <a:ea typeface="Meiryo UI" panose="020B0604030504040204" pitchFamily="50" charset="-128"/>
                <a:cs typeface="ヒラギノ角ゴ Std W8"/>
              </a:rPr>
              <a:t>自助・共助・公助</a:t>
            </a:r>
            <a:endParaRPr lang="en-US" altLang="ja-JP" sz="5400" b="1" dirty="0">
              <a:solidFill>
                <a:schemeClr val="tx2">
                  <a:lumMod val="75000"/>
                </a:schemeClr>
              </a:solidFill>
              <a:latin typeface="Meiryo UI" panose="020B0604030504040204" pitchFamily="50" charset="-128"/>
              <a:ea typeface="Meiryo UI" panose="020B0604030504040204" pitchFamily="50" charset="-128"/>
              <a:cs typeface="ヒラギノ角ゴ Std W8"/>
            </a:endParaRPr>
          </a:p>
          <a:p>
            <a:r>
              <a:rPr lang="ja-JP" altLang="en-US" sz="5400" b="1" dirty="0">
                <a:solidFill>
                  <a:schemeClr val="tx2">
                    <a:lumMod val="75000"/>
                  </a:schemeClr>
                </a:solidFill>
                <a:latin typeface="Meiryo UI" panose="020B0604030504040204" pitchFamily="50" charset="-128"/>
                <a:ea typeface="Meiryo UI" panose="020B0604030504040204" pitchFamily="50" charset="-128"/>
                <a:cs typeface="ヒラギノ角ゴ Std W8"/>
              </a:rPr>
              <a:t>　　　　　　　　について考えよう</a:t>
            </a:r>
            <a:endParaRPr lang="en-US" altLang="ja-JP" sz="5400" b="1" dirty="0">
              <a:solidFill>
                <a:schemeClr val="tx2">
                  <a:lumMod val="75000"/>
                </a:schemeClr>
              </a:solidFill>
              <a:latin typeface="Meiryo UI" panose="020B0604030504040204" pitchFamily="50" charset="-128"/>
              <a:ea typeface="Meiryo UI" panose="020B0604030504040204" pitchFamily="50" charset="-128"/>
              <a:cs typeface="ヒラギノ角ゴ Std W8"/>
            </a:endParaRPr>
          </a:p>
        </p:txBody>
      </p:sp>
      <p:sp>
        <p:nvSpPr>
          <p:cNvPr id="2" name="スライド番号プレースホルダー 1">
            <a:extLst>
              <a:ext uri="{FF2B5EF4-FFF2-40B4-BE49-F238E27FC236}">
                <a16:creationId xmlns:a16="http://schemas.microsoft.com/office/drawing/2014/main" id="{112C0CD3-2066-46A6-84B3-3FCBEECC6E2C}"/>
              </a:ext>
            </a:extLst>
          </p:cNvPr>
          <p:cNvSpPr>
            <a:spLocks noGrp="1"/>
          </p:cNvSpPr>
          <p:nvPr>
            <p:ph type="sldNum" sz="quarter" idx="4"/>
          </p:nvPr>
        </p:nvSpPr>
        <p:spPr/>
        <p:txBody>
          <a:bodyPr/>
          <a:lstStyle/>
          <a:p>
            <a:fld id="{CFE1D277-9C57-4E30-9C75-4A0776A97483}" type="slidenum">
              <a:rPr lang="ja-JP" altLang="en-US" smtClean="0"/>
              <a:pPr/>
              <a:t>28</a:t>
            </a:fld>
            <a:endParaRPr lang="ja-JP" altLang="en-US" dirty="0"/>
          </a:p>
        </p:txBody>
      </p:sp>
    </p:spTree>
    <p:extLst>
      <p:ext uri="{BB962C8B-B14F-4D97-AF65-F5344CB8AC3E}">
        <p14:creationId xmlns:p14="http://schemas.microsoft.com/office/powerpoint/2010/main" val="36887541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445031" y="30760"/>
            <a:ext cx="6700047"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4" name="正方形/長方形 3"/>
          <p:cNvSpPr/>
          <p:nvPr/>
        </p:nvSpPr>
        <p:spPr>
          <a:xfrm>
            <a:off x="339363" y="3956539"/>
            <a:ext cx="8543379" cy="2522118"/>
          </a:xfrm>
          <a:prstGeom prst="rect">
            <a:avLst/>
          </a:prstGeom>
          <a:ln w="57150"/>
        </p:spPr>
        <p:style>
          <a:lnRef idx="2">
            <a:schemeClr val="accent1"/>
          </a:lnRef>
          <a:fillRef idx="1">
            <a:schemeClr val="lt1"/>
          </a:fillRef>
          <a:effectRef idx="0">
            <a:schemeClr val="accent1"/>
          </a:effectRef>
          <a:fontRef idx="minor">
            <a:schemeClr val="dk1"/>
          </a:fontRef>
        </p:style>
        <p:txBody>
          <a:bodyPr rtlCol="0" anchor="ctr"/>
          <a:lstStyle/>
          <a:p>
            <a:r>
              <a:rPr lang="ja-JP" altLang="en-US" sz="32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・一番大切だと思うものの（　　）に○をいれよう。</a:t>
            </a:r>
          </a:p>
          <a:p>
            <a:r>
              <a:rPr lang="ja-JP" altLang="en-US" sz="32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　　「自助」　</a:t>
            </a:r>
            <a:r>
              <a:rPr lang="en-US" altLang="ja-JP" sz="32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or</a:t>
            </a:r>
            <a:r>
              <a:rPr lang="ja-JP" altLang="en-US" sz="32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　「共助」　</a:t>
            </a:r>
            <a:r>
              <a:rPr lang="en-US" altLang="ja-JP" sz="32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or</a:t>
            </a:r>
            <a:r>
              <a:rPr lang="ja-JP" altLang="en-US" sz="32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　「公助」</a:t>
            </a:r>
            <a:endParaRPr lang="en-US" altLang="ja-JP" sz="32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32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32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・そう考える理由は・・・</a:t>
            </a:r>
          </a:p>
        </p:txBody>
      </p:sp>
      <p:sp>
        <p:nvSpPr>
          <p:cNvPr id="3" name="正方形/長方形 2"/>
          <p:cNvSpPr/>
          <p:nvPr/>
        </p:nvSpPr>
        <p:spPr>
          <a:xfrm>
            <a:off x="461964" y="909551"/>
            <a:ext cx="6966393" cy="3046988"/>
          </a:xfrm>
          <a:prstGeom prst="rect">
            <a:avLst/>
          </a:prstGeom>
        </p:spPr>
        <p:txBody>
          <a:bodyPr wrap="square">
            <a:spAutoFit/>
          </a:bodyPr>
          <a:lstStyle/>
          <a:p>
            <a:r>
              <a:rPr lang="ja-JP" altLang="en-US" sz="28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今の日本で</a:t>
            </a:r>
            <a:r>
              <a:rPr lang="ja-JP" altLang="en-US" sz="28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社会保障制度を持続可能なものにするためには、「自助」「共助」「公助」がどの　ように組み合わされればよいでしょうか。</a:t>
            </a:r>
            <a:endParaRPr lang="en-US" altLang="ja-JP" sz="28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28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今後の社会において</a:t>
            </a:r>
            <a:r>
              <a:rPr lang="ja-JP" altLang="en-US" sz="2800"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「自助」「共助」「公助」のどれが一番大切だと思うか</a:t>
            </a:r>
            <a:r>
              <a:rPr lang="ja-JP" altLang="en-US" sz="28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あなたの考えをまとめてみましょう。</a:t>
            </a:r>
            <a:endParaRPr lang="en-US" altLang="ja-JP" sz="28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p>
            <a:endParaRPr lang="ja-JP" altLang="en-US" sz="20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角丸四角形吹き出し 4"/>
          <p:cNvSpPr/>
          <p:nvPr/>
        </p:nvSpPr>
        <p:spPr>
          <a:xfrm>
            <a:off x="339364" y="826598"/>
            <a:ext cx="7072059" cy="2839712"/>
          </a:xfrm>
          <a:prstGeom prst="wedgeRoundRectCallout">
            <a:avLst>
              <a:gd name="adj1" fmla="val 52063"/>
              <a:gd name="adj2" fmla="val 19653"/>
              <a:gd name="adj3" fmla="val 16667"/>
            </a:avLst>
          </a:prstGeom>
          <a:noFill/>
          <a:ln w="317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pic>
        <p:nvPicPr>
          <p:cNvPr id="1026" name="Picture 2" descr="\\JILI03\jouhou\10消費者関連団体等連携\01生命保険協会\02地方事務室\01地方事務室との連携活動\H31\連携活動（副教材・中作）\mirai.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28357" y="1941632"/>
            <a:ext cx="1732577" cy="1890737"/>
          </a:xfrm>
          <a:prstGeom prst="rect">
            <a:avLst/>
          </a:prstGeom>
          <a:noFill/>
          <a:extLst>
            <a:ext uri="{909E8E84-426E-40DD-AFC4-6F175D3DCCD1}">
              <a14:hiddenFill xmlns:a14="http://schemas.microsoft.com/office/drawing/2010/main">
                <a:solidFill>
                  <a:srgbClr val="FFFFFF"/>
                </a:solidFill>
              </a14:hiddenFill>
            </a:ext>
          </a:extLst>
        </p:spPr>
      </p:pic>
      <p:sp>
        <p:nvSpPr>
          <p:cNvPr id="9" name="正方形/長方形 8"/>
          <p:cNvSpPr/>
          <p:nvPr/>
        </p:nvSpPr>
        <p:spPr>
          <a:xfrm>
            <a:off x="0" y="0"/>
            <a:ext cx="9144000" cy="716948"/>
          </a:xfrm>
          <a:prstGeom prst="rect">
            <a:avLst/>
          </a:prstGeom>
          <a:solidFill>
            <a:srgbClr val="FF99FF"/>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a:off x="461964" y="30760"/>
            <a:ext cx="7034211"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考えてみよう</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2" name="スライド番号プレースホルダー 1">
            <a:extLst>
              <a:ext uri="{FF2B5EF4-FFF2-40B4-BE49-F238E27FC236}">
                <a16:creationId xmlns:a16="http://schemas.microsoft.com/office/drawing/2014/main" id="{2D130912-09B5-4893-B7E2-0C14D66AC413}"/>
              </a:ext>
            </a:extLst>
          </p:cNvPr>
          <p:cNvSpPr>
            <a:spLocks noGrp="1"/>
          </p:cNvSpPr>
          <p:nvPr>
            <p:ph type="sldNum" sz="quarter" idx="4"/>
          </p:nvPr>
        </p:nvSpPr>
        <p:spPr/>
        <p:txBody>
          <a:bodyPr/>
          <a:lstStyle/>
          <a:p>
            <a:fld id="{CFE1D277-9C57-4E30-9C75-4A0776A97483}" type="slidenum">
              <a:rPr lang="ja-JP" altLang="en-US" smtClean="0"/>
              <a:pPr/>
              <a:t>29</a:t>
            </a:fld>
            <a:endParaRPr lang="ja-JP" altLang="en-US" dirty="0"/>
          </a:p>
        </p:txBody>
      </p:sp>
    </p:spTree>
    <p:extLst>
      <p:ext uri="{BB962C8B-B14F-4D97-AF65-F5344CB8AC3E}">
        <p14:creationId xmlns:p14="http://schemas.microsoft.com/office/powerpoint/2010/main" val="3676948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0" y="0"/>
            <a:ext cx="9144000" cy="716948"/>
          </a:xfrm>
          <a:prstGeom prst="rect">
            <a:avLst/>
          </a:prstGeom>
          <a:solidFill>
            <a:schemeClr val="accent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445032" y="30760"/>
            <a:ext cx="675586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日本の高齢化率は何％？</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23" name="コンテンツ プレースホルダー 1"/>
          <p:cNvSpPr txBox="1">
            <a:spLocks/>
          </p:cNvSpPr>
          <p:nvPr/>
        </p:nvSpPr>
        <p:spPr bwMode="auto">
          <a:xfrm>
            <a:off x="304800" y="3548772"/>
            <a:ext cx="8562975" cy="1152944"/>
          </a:xfrm>
          <a:prstGeom prst="rect">
            <a:avLst/>
          </a:prstGeom>
          <a:solidFill>
            <a:srgbClr val="FEFECD"/>
          </a:solidFill>
          <a:ln>
            <a:noFill/>
          </a:ln>
          <a:effectLst/>
        </p:spPr>
        <p:txBody>
          <a:bodyPr tIns="108000"/>
          <a:lstStyle>
            <a:lvl1pPr eaLnBrk="0" hangingPunct="0">
              <a:spcBef>
                <a:spcPct val="20000"/>
              </a:spcBef>
              <a:buClr>
                <a:schemeClr val="accent1"/>
              </a:buClr>
              <a:buSzPct val="100000"/>
              <a:buFont typeface="Symbol" pitchFamily="18" charset="2"/>
              <a:buChar char=""/>
              <a:defRPr kumimoji="1" sz="2400">
                <a:solidFill>
                  <a:schemeClr val="tx2"/>
                </a:solidFill>
                <a:latin typeface="Candara" pitchFamily="34" charset="0"/>
                <a:ea typeface="HGP明朝E" pitchFamily="18" charset="-128"/>
              </a:defRPr>
            </a:lvl1pPr>
            <a:lvl2pPr marL="576263" indent="-273050" eaLnBrk="0" hangingPunct="0">
              <a:spcBef>
                <a:spcPct val="20000"/>
              </a:spcBef>
              <a:buClr>
                <a:schemeClr val="accent1"/>
              </a:buClr>
              <a:buSzPct val="100000"/>
              <a:buFont typeface="Symbol" pitchFamily="18" charset="2"/>
              <a:buChar char=""/>
              <a:defRPr kumimoji="1" sz="2200">
                <a:solidFill>
                  <a:schemeClr val="tx2"/>
                </a:solidFill>
                <a:latin typeface="Candara" pitchFamily="34" charset="0"/>
                <a:ea typeface="HGP明朝E" pitchFamily="18" charset="-128"/>
              </a:defRPr>
            </a:lvl2pPr>
            <a:lvl3pPr marL="855663" indent="-228600" eaLnBrk="0" hangingPunct="0">
              <a:spcBef>
                <a:spcPct val="20000"/>
              </a:spcBef>
              <a:buClr>
                <a:schemeClr val="accent1"/>
              </a:buClr>
              <a:buSzPct val="100000"/>
              <a:buFont typeface="Symbol" pitchFamily="18" charset="2"/>
              <a:buChar char=""/>
              <a:defRPr kumimoji="1" sz="2000">
                <a:solidFill>
                  <a:schemeClr val="tx2"/>
                </a:solidFill>
                <a:latin typeface="Candara" pitchFamily="34" charset="0"/>
                <a:ea typeface="HGP明朝E" pitchFamily="18" charset="-128"/>
              </a:defRPr>
            </a:lvl3pPr>
            <a:lvl4pPr marL="1143000" indent="-228600" eaLnBrk="0" hangingPunct="0">
              <a:spcBef>
                <a:spcPct val="20000"/>
              </a:spcBef>
              <a:buClr>
                <a:schemeClr val="accent1"/>
              </a:buClr>
              <a:buSzPct val="100000"/>
              <a:buFont typeface="Symbol" pitchFamily="18" charset="2"/>
              <a:buChar char=""/>
              <a:defRPr kumimoji="1">
                <a:solidFill>
                  <a:schemeClr val="tx2"/>
                </a:solidFill>
                <a:latin typeface="Candara" pitchFamily="34" charset="0"/>
                <a:ea typeface="HGP明朝E" pitchFamily="18" charset="-128"/>
              </a:defRPr>
            </a:lvl4pPr>
            <a:lvl5pPr marL="1462088" indent="-228600" eaLnBrk="0" hangingPunct="0">
              <a:spcBef>
                <a:spcPct val="20000"/>
              </a:spcBef>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5pPr>
            <a:lvl6pPr marL="19192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6pPr>
            <a:lvl7pPr marL="23764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7pPr>
            <a:lvl8pPr marL="28336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8pPr>
            <a:lvl9pPr marL="32908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9pPr>
          </a:lstStyle>
          <a:p>
            <a:pPr eaLnBrk="1" hangingPunct="1">
              <a:buFont typeface="Symbol" pitchFamily="18" charset="2"/>
              <a:buNone/>
              <a:defRPr/>
            </a:pPr>
            <a:r>
              <a:rPr lang="en-US" altLang="ja-JP" sz="3200" b="1" dirty="0">
                <a:solidFill>
                  <a:schemeClr val="tx1"/>
                </a:solidFill>
                <a:latin typeface="Meiryo UI" panose="020B0604030504040204" pitchFamily="50" charset="-128"/>
                <a:ea typeface="Meiryo UI" panose="020B0604030504040204" pitchFamily="50" charset="-128"/>
                <a:cs typeface="ヒラギノ角ゴ Pro W6"/>
              </a:rPr>
              <a:t>【</a:t>
            </a:r>
            <a:r>
              <a:rPr lang="ja-JP" altLang="en-US" sz="3200" b="1" dirty="0">
                <a:solidFill>
                  <a:schemeClr val="tx1"/>
                </a:solidFill>
                <a:latin typeface="Meiryo UI" panose="020B0604030504040204" pitchFamily="50" charset="-128"/>
                <a:ea typeface="Meiryo UI" panose="020B0604030504040204" pitchFamily="50" charset="-128"/>
                <a:cs typeface="ヒラギノ角ゴ Pro W6"/>
              </a:rPr>
              <a:t>答え</a:t>
            </a:r>
            <a:r>
              <a:rPr lang="en-US" altLang="ja-JP" sz="3200" b="1" dirty="0">
                <a:solidFill>
                  <a:schemeClr val="tx1"/>
                </a:solidFill>
                <a:latin typeface="Meiryo UI" panose="020B0604030504040204" pitchFamily="50" charset="-128"/>
                <a:ea typeface="Meiryo UI" panose="020B0604030504040204" pitchFamily="50" charset="-128"/>
                <a:cs typeface="ヒラギノ角ゴ Pro W6"/>
              </a:rPr>
              <a:t>】</a:t>
            </a:r>
            <a:r>
              <a:rPr lang="ja-JP" altLang="en-US" sz="3200" b="1" dirty="0">
                <a:solidFill>
                  <a:schemeClr val="tx1"/>
                </a:solidFill>
                <a:latin typeface="Meiryo UI" panose="020B0604030504040204" pitchFamily="50" charset="-128"/>
                <a:ea typeface="Meiryo UI" panose="020B0604030504040204" pitchFamily="50" charset="-128"/>
                <a:cs typeface="ヒラギノ角ゴ Pro W6"/>
              </a:rPr>
              <a:t>　</a:t>
            </a:r>
            <a:r>
              <a:rPr lang="en-US" altLang="ja-JP" sz="3200" b="1" dirty="0">
                <a:solidFill>
                  <a:schemeClr val="tx1"/>
                </a:solidFill>
                <a:latin typeface="Meiryo UI" panose="020B0604030504040204" pitchFamily="50" charset="-128"/>
                <a:ea typeface="Meiryo UI" panose="020B0604030504040204" pitchFamily="50" charset="-128"/>
                <a:cs typeface="ヒラギノ角ゴ Pro W6"/>
              </a:rPr>
              <a:t> D. </a:t>
            </a:r>
            <a:r>
              <a:rPr lang="ja-JP" altLang="en-US" sz="3200" b="1" dirty="0">
                <a:solidFill>
                  <a:schemeClr val="tx1"/>
                </a:solidFill>
                <a:latin typeface="Meiryo UI" panose="020B0604030504040204" pitchFamily="50" charset="-128"/>
                <a:ea typeface="Meiryo UI" panose="020B0604030504040204" pitchFamily="50" charset="-128"/>
                <a:cs typeface="ヒラギノ角ゴ Pro W6"/>
              </a:rPr>
              <a:t>約</a:t>
            </a:r>
            <a:r>
              <a:rPr lang="en-US" altLang="ja-JP" sz="3200" b="1" dirty="0">
                <a:solidFill>
                  <a:schemeClr val="tx1"/>
                </a:solidFill>
                <a:latin typeface="Meiryo UI" panose="020B0604030504040204" pitchFamily="50" charset="-128"/>
                <a:ea typeface="Meiryo UI" panose="020B0604030504040204" pitchFamily="50" charset="-128"/>
                <a:cs typeface="ヒラギノ角ゴ Pro W6"/>
              </a:rPr>
              <a:t>29</a:t>
            </a:r>
            <a:r>
              <a:rPr lang="ja-JP" altLang="en-US" sz="3200" b="1" dirty="0">
                <a:solidFill>
                  <a:schemeClr val="tx1"/>
                </a:solidFill>
                <a:latin typeface="Meiryo UI" panose="020B0604030504040204" pitchFamily="50" charset="-128"/>
                <a:ea typeface="Meiryo UI" panose="020B0604030504040204" pitchFamily="50" charset="-128"/>
                <a:cs typeface="ヒラギノ角ゴ Pro W6"/>
              </a:rPr>
              <a:t>％</a:t>
            </a:r>
            <a:r>
              <a:rPr lang="ja-JP" altLang="en-US" sz="3200" b="1" dirty="0">
                <a:solidFill>
                  <a:srgbClr val="FF0000"/>
                </a:solidFill>
                <a:latin typeface="Meiryo UI" panose="020B0604030504040204" pitchFamily="50" charset="-128"/>
                <a:ea typeface="Meiryo UI" panose="020B0604030504040204" pitchFamily="50" charset="-128"/>
                <a:cs typeface="ヒラギノ角ゴ Pro W6"/>
              </a:rPr>
              <a:t>　</a:t>
            </a:r>
            <a:r>
              <a:rPr lang="ja-JP" altLang="en-US" sz="3200" b="1" dirty="0">
                <a:solidFill>
                  <a:schemeClr val="tx1"/>
                </a:solidFill>
                <a:latin typeface="Meiryo UI" panose="020B0604030504040204" pitchFamily="50" charset="-128"/>
                <a:ea typeface="Meiryo UI" panose="020B0604030504040204" pitchFamily="50" charset="-128"/>
                <a:cs typeface="ヒラギノ角ゴ Pro W6"/>
              </a:rPr>
              <a:t>⇒　</a:t>
            </a:r>
            <a:r>
              <a:rPr lang="en-US" altLang="ja-JP" sz="3200" b="1" dirty="0">
                <a:solidFill>
                  <a:srgbClr val="FF0000"/>
                </a:solidFill>
                <a:latin typeface="Meiryo UI" panose="020B0604030504040204" pitchFamily="50" charset="-128"/>
                <a:ea typeface="Meiryo UI" panose="020B0604030504040204" pitchFamily="50" charset="-128"/>
                <a:cs typeface="ヒラギノ角ゴ Pro W6"/>
              </a:rPr>
              <a:t>29.0</a:t>
            </a:r>
            <a:r>
              <a:rPr lang="ja-JP" altLang="en-US" sz="3200" b="1" dirty="0">
                <a:solidFill>
                  <a:srgbClr val="FF0000"/>
                </a:solidFill>
                <a:latin typeface="Meiryo UI" panose="020B0604030504040204" pitchFamily="50" charset="-128"/>
                <a:ea typeface="Meiryo UI" panose="020B0604030504040204" pitchFamily="50" charset="-128"/>
                <a:cs typeface="ヒラギノ角ゴ Pro W6"/>
              </a:rPr>
              <a:t>％</a:t>
            </a:r>
            <a:r>
              <a:rPr lang="ja-JP" altLang="en-US" sz="3200" b="1" dirty="0">
                <a:solidFill>
                  <a:schemeClr val="tx1"/>
                </a:solidFill>
                <a:latin typeface="Meiryo UI" panose="020B0604030504040204" pitchFamily="50" charset="-128"/>
                <a:ea typeface="Meiryo UI" panose="020B0604030504040204" pitchFamily="50" charset="-128"/>
                <a:cs typeface="ヒラギノ角ゴ Pro W6"/>
              </a:rPr>
              <a:t>（</a:t>
            </a:r>
            <a:r>
              <a:rPr lang="en-US" altLang="ja-JP" sz="3200" b="1" dirty="0">
                <a:solidFill>
                  <a:schemeClr val="tx1"/>
                </a:solidFill>
                <a:latin typeface="Meiryo UI" panose="020B0604030504040204" pitchFamily="50" charset="-128"/>
                <a:ea typeface="Meiryo UI" panose="020B0604030504040204" pitchFamily="50" charset="-128"/>
                <a:cs typeface="ヒラギノ角ゴ Pro W6"/>
              </a:rPr>
              <a:t>2022</a:t>
            </a:r>
            <a:r>
              <a:rPr lang="ja-JP" altLang="en-US" sz="3200" b="1" dirty="0">
                <a:solidFill>
                  <a:schemeClr val="tx1"/>
                </a:solidFill>
                <a:latin typeface="Meiryo UI" panose="020B0604030504040204" pitchFamily="50" charset="-128"/>
                <a:ea typeface="Meiryo UI" panose="020B0604030504040204" pitchFamily="50" charset="-128"/>
                <a:cs typeface="ヒラギノ角ゴ Pro W6"/>
              </a:rPr>
              <a:t>年）</a:t>
            </a:r>
            <a:endParaRPr lang="en-US" altLang="ja-JP" sz="3200" b="1" dirty="0">
              <a:solidFill>
                <a:schemeClr val="tx1"/>
              </a:solidFill>
              <a:latin typeface="Meiryo UI" panose="020B0604030504040204" pitchFamily="50" charset="-128"/>
              <a:ea typeface="Meiryo UI" panose="020B0604030504040204" pitchFamily="50" charset="-128"/>
              <a:cs typeface="ヒラギノ角ゴ Pro W6"/>
            </a:endParaRPr>
          </a:p>
          <a:p>
            <a:pPr algn="r" eaLnBrk="1" hangingPunct="1">
              <a:buFont typeface="Symbol" pitchFamily="18" charset="2"/>
              <a:buNone/>
              <a:defRPr/>
            </a:pPr>
            <a:r>
              <a:rPr lang="ja-JP" altLang="en-US" dirty="0">
                <a:solidFill>
                  <a:schemeClr val="tx1"/>
                </a:solidFill>
                <a:latin typeface="Meiryo UI" panose="020B0604030504040204" pitchFamily="50" charset="-128"/>
                <a:ea typeface="Meiryo UI" panose="020B0604030504040204" pitchFamily="50" charset="-128"/>
                <a:cs typeface="ヒラギノ角ゴ Pro W6"/>
              </a:rPr>
              <a:t>　</a:t>
            </a:r>
            <a:r>
              <a:rPr lang="ja-JP" altLang="en-US" sz="1050" dirty="0">
                <a:solidFill>
                  <a:schemeClr val="tx1"/>
                </a:solidFill>
                <a:latin typeface="Meiryo UI" panose="020B0604030504040204" pitchFamily="50" charset="-128"/>
                <a:ea typeface="Meiryo UI" panose="020B0604030504040204" pitchFamily="50" charset="-128"/>
                <a:cs typeface="ヒラギノ角ゴ Pro W6"/>
              </a:rPr>
              <a:t>＊内閣府「高齢社会白書（概要版）」（令和</a:t>
            </a:r>
            <a:r>
              <a:rPr lang="en-US" altLang="ja-JP" sz="1050" dirty="0">
                <a:solidFill>
                  <a:schemeClr val="tx1"/>
                </a:solidFill>
                <a:latin typeface="Meiryo UI" panose="020B0604030504040204" pitchFamily="50" charset="-128"/>
                <a:ea typeface="Meiryo UI" panose="020B0604030504040204" pitchFamily="50" charset="-128"/>
                <a:cs typeface="ヒラギノ角ゴ Pro W6"/>
              </a:rPr>
              <a:t>5</a:t>
            </a:r>
            <a:r>
              <a:rPr lang="ja-JP" altLang="en-US" sz="1050" dirty="0">
                <a:solidFill>
                  <a:schemeClr val="tx1"/>
                </a:solidFill>
                <a:latin typeface="Meiryo UI" panose="020B0604030504040204" pitchFamily="50" charset="-128"/>
                <a:ea typeface="Meiryo UI" panose="020B0604030504040204" pitchFamily="50" charset="-128"/>
                <a:cs typeface="ヒラギノ角ゴ Pro W6"/>
              </a:rPr>
              <a:t>年）</a:t>
            </a:r>
            <a:endParaRPr lang="en-US" altLang="ja-JP" sz="1050" dirty="0">
              <a:solidFill>
                <a:schemeClr val="tx1"/>
              </a:solidFill>
              <a:latin typeface="Meiryo UI" panose="020B0604030504040204" pitchFamily="50" charset="-128"/>
              <a:ea typeface="Meiryo UI" panose="020B0604030504040204" pitchFamily="50" charset="-128"/>
              <a:cs typeface="ヒラギノ角ゴ Pro W6"/>
            </a:endParaRPr>
          </a:p>
        </p:txBody>
      </p:sp>
      <p:sp>
        <p:nvSpPr>
          <p:cNvPr id="31" name="テキスト ボックス 30"/>
          <p:cNvSpPr txBox="1"/>
          <p:nvPr/>
        </p:nvSpPr>
        <p:spPr>
          <a:xfrm>
            <a:off x="559639" y="4760938"/>
            <a:ext cx="7717585" cy="2062103"/>
          </a:xfrm>
          <a:prstGeom prst="rect">
            <a:avLst/>
          </a:prstGeom>
          <a:noFill/>
        </p:spPr>
        <p:txBody>
          <a:bodyPr wrap="square" rtlCol="0">
            <a:spAutoFit/>
          </a:bodyPr>
          <a:lstStyle/>
          <a:p>
            <a:r>
              <a:rPr lang="ja-JP" altLang="en-US" sz="32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高齢者（</a:t>
            </a:r>
            <a:r>
              <a:rPr lang="en-US" altLang="ja-JP" sz="32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65</a:t>
            </a:r>
            <a:r>
              <a:rPr lang="ja-JP" altLang="en-US" sz="32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歳以上）の割合が</a:t>
            </a:r>
            <a:endParaRPr lang="en-US" altLang="ja-JP" sz="32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32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32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7</a:t>
            </a:r>
            <a:r>
              <a:rPr kumimoji="1" lang="ja-JP" altLang="en-US" sz="32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％超　　・・・　高齢化社会　</a:t>
            </a:r>
            <a:endParaRPr kumimoji="1" lang="en-US" altLang="ja-JP" sz="32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32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32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14</a:t>
            </a:r>
            <a:r>
              <a:rPr kumimoji="1" lang="ja-JP" altLang="en-US" sz="32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％超　・・・　高齢社会</a:t>
            </a:r>
            <a:endParaRPr kumimoji="1" lang="en-US" altLang="ja-JP" sz="32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32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32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21</a:t>
            </a:r>
            <a:r>
              <a:rPr lang="ja-JP" altLang="en-US" sz="32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％超　・・・　超高齢社会</a:t>
            </a:r>
            <a:endParaRPr kumimoji="1" lang="ja-JP" altLang="en-US" sz="28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664" y="1677600"/>
            <a:ext cx="1824890" cy="810441"/>
          </a:xfrm>
          <a:prstGeom prst="rect">
            <a:avLst/>
          </a:prstGeom>
        </p:spPr>
      </p:pic>
      <p:grpSp>
        <p:nvGrpSpPr>
          <p:cNvPr id="5" name="グループ化 4"/>
          <p:cNvGrpSpPr/>
          <p:nvPr/>
        </p:nvGrpSpPr>
        <p:grpSpPr>
          <a:xfrm>
            <a:off x="304800" y="743636"/>
            <a:ext cx="8803704" cy="2664147"/>
            <a:chOff x="304800" y="743636"/>
            <a:chExt cx="8803704" cy="2664147"/>
          </a:xfrm>
        </p:grpSpPr>
        <p:sp>
          <p:nvSpPr>
            <p:cNvPr id="20" name="コンテンツ プレースホルダー 1"/>
            <p:cNvSpPr txBox="1">
              <a:spLocks/>
            </p:cNvSpPr>
            <p:nvPr/>
          </p:nvSpPr>
          <p:spPr bwMode="auto">
            <a:xfrm>
              <a:off x="2132609" y="1305554"/>
              <a:ext cx="6975895" cy="1401344"/>
            </a:xfrm>
            <a:prstGeom prst="rect">
              <a:avLst/>
            </a:prstGeom>
            <a:solidFill>
              <a:schemeClr val="bg1"/>
            </a:solidFill>
            <a:ln w="31750">
              <a:solidFill>
                <a:srgbClr val="215968"/>
              </a:solidFill>
              <a:miter lim="800000"/>
              <a:headEnd/>
              <a:tailEnd/>
            </a:ln>
          </p:spPr>
          <p:txBody>
            <a:bodyPr anchor="ctr"/>
            <a:lstStyle>
              <a:lvl1pPr eaLnBrk="0" hangingPunct="0">
                <a:spcBef>
                  <a:spcPct val="20000"/>
                </a:spcBef>
                <a:buClr>
                  <a:schemeClr val="accent1"/>
                </a:buClr>
                <a:buSzPct val="100000"/>
                <a:buFont typeface="Symbol" pitchFamily="18" charset="2"/>
                <a:buChar char=""/>
                <a:defRPr kumimoji="1" sz="2400">
                  <a:solidFill>
                    <a:schemeClr val="tx2"/>
                  </a:solidFill>
                  <a:latin typeface="Candara" pitchFamily="34" charset="0"/>
                  <a:ea typeface="HGP明朝E" pitchFamily="18" charset="-128"/>
                </a:defRPr>
              </a:lvl1pPr>
              <a:lvl2pPr marL="576263" indent="-273050" eaLnBrk="0" hangingPunct="0">
                <a:spcBef>
                  <a:spcPct val="20000"/>
                </a:spcBef>
                <a:buClr>
                  <a:schemeClr val="accent1"/>
                </a:buClr>
                <a:buSzPct val="100000"/>
                <a:buFont typeface="Symbol" pitchFamily="18" charset="2"/>
                <a:buChar char=""/>
                <a:defRPr kumimoji="1" sz="2200">
                  <a:solidFill>
                    <a:schemeClr val="tx2"/>
                  </a:solidFill>
                  <a:latin typeface="Candara" pitchFamily="34" charset="0"/>
                  <a:ea typeface="HGP明朝E" pitchFamily="18" charset="-128"/>
                </a:defRPr>
              </a:lvl2pPr>
              <a:lvl3pPr marL="855663" indent="-228600" eaLnBrk="0" hangingPunct="0">
                <a:spcBef>
                  <a:spcPct val="20000"/>
                </a:spcBef>
                <a:buClr>
                  <a:schemeClr val="accent1"/>
                </a:buClr>
                <a:buSzPct val="100000"/>
                <a:buFont typeface="Symbol" pitchFamily="18" charset="2"/>
                <a:buChar char=""/>
                <a:defRPr kumimoji="1" sz="2000">
                  <a:solidFill>
                    <a:schemeClr val="tx2"/>
                  </a:solidFill>
                  <a:latin typeface="Candara" pitchFamily="34" charset="0"/>
                  <a:ea typeface="HGP明朝E" pitchFamily="18" charset="-128"/>
                </a:defRPr>
              </a:lvl3pPr>
              <a:lvl4pPr marL="1143000" indent="-228600" eaLnBrk="0" hangingPunct="0">
                <a:spcBef>
                  <a:spcPct val="20000"/>
                </a:spcBef>
                <a:buClr>
                  <a:schemeClr val="accent1"/>
                </a:buClr>
                <a:buSzPct val="100000"/>
                <a:buFont typeface="Symbol" pitchFamily="18" charset="2"/>
                <a:buChar char=""/>
                <a:defRPr kumimoji="1">
                  <a:solidFill>
                    <a:schemeClr val="tx2"/>
                  </a:solidFill>
                  <a:latin typeface="Candara" pitchFamily="34" charset="0"/>
                  <a:ea typeface="HGP明朝E" pitchFamily="18" charset="-128"/>
                </a:defRPr>
              </a:lvl4pPr>
              <a:lvl5pPr marL="1462088" indent="-228600" eaLnBrk="0" hangingPunct="0">
                <a:spcBef>
                  <a:spcPct val="20000"/>
                </a:spcBef>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5pPr>
              <a:lvl6pPr marL="19192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6pPr>
              <a:lvl7pPr marL="23764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7pPr>
              <a:lvl8pPr marL="28336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8pPr>
              <a:lvl9pPr marL="32908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9pPr>
            </a:lstStyle>
            <a:p>
              <a:pPr eaLnBrk="1" hangingPunct="1">
                <a:buFont typeface="Symbol" pitchFamily="18" charset="2"/>
                <a:buNone/>
              </a:pPr>
              <a:r>
                <a:rPr lang="ja-JP" altLang="en-US" b="1" dirty="0">
                  <a:solidFill>
                    <a:schemeClr val="tx1"/>
                  </a:solidFill>
                  <a:latin typeface="Meiryo UI" panose="020B0604030504040204" pitchFamily="50" charset="-128"/>
                  <a:ea typeface="Meiryo UI" panose="020B0604030504040204" pitchFamily="50" charset="-128"/>
                  <a:cs typeface="ヒラギノ角ゴ Pro W6"/>
                </a:rPr>
                <a:t>　</a:t>
              </a:r>
              <a:r>
                <a:rPr lang="en-US" altLang="ja-JP" sz="3200" b="1" dirty="0">
                  <a:solidFill>
                    <a:schemeClr val="tx1"/>
                  </a:solidFill>
                  <a:latin typeface="Meiryo UI" panose="020B0604030504040204" pitchFamily="50" charset="-128"/>
                  <a:ea typeface="Meiryo UI" panose="020B0604030504040204" pitchFamily="50" charset="-128"/>
                  <a:cs typeface="ヒラギノ角ゴ Pro W6"/>
                </a:rPr>
                <a:t>2022</a:t>
              </a:r>
              <a:r>
                <a:rPr lang="ja-JP" altLang="en-US" sz="3200" b="1" dirty="0">
                  <a:solidFill>
                    <a:schemeClr val="tx1"/>
                  </a:solidFill>
                  <a:latin typeface="Meiryo UI" panose="020B0604030504040204" pitchFamily="50" charset="-128"/>
                  <a:ea typeface="Meiryo UI" panose="020B0604030504040204" pitchFamily="50" charset="-128"/>
                  <a:cs typeface="ヒラギノ角ゴ Pro W6"/>
                </a:rPr>
                <a:t>年の日本の高齢者</a:t>
              </a:r>
              <a:r>
                <a:rPr lang="en-US" altLang="ja-JP" sz="3200" b="1" dirty="0">
                  <a:solidFill>
                    <a:schemeClr val="tx1"/>
                  </a:solidFill>
                  <a:latin typeface="Meiryo UI" panose="020B0604030504040204" pitchFamily="50" charset="-128"/>
                  <a:ea typeface="Meiryo UI" panose="020B0604030504040204" pitchFamily="50" charset="-128"/>
                  <a:cs typeface="ヒラギノ角ゴ Pro W6"/>
                </a:rPr>
                <a:t>(65</a:t>
              </a:r>
              <a:r>
                <a:rPr lang="ja-JP" altLang="en-US" sz="3200" b="1" dirty="0">
                  <a:solidFill>
                    <a:schemeClr val="tx1"/>
                  </a:solidFill>
                  <a:latin typeface="Meiryo UI" panose="020B0604030504040204" pitchFamily="50" charset="-128"/>
                  <a:ea typeface="Meiryo UI" panose="020B0604030504040204" pitchFamily="50" charset="-128"/>
                  <a:cs typeface="ヒラギノ角ゴ Pro W6"/>
                </a:rPr>
                <a:t>歳以上</a:t>
              </a:r>
              <a:r>
                <a:rPr lang="en-US" altLang="ja-JP" sz="3200" b="1" dirty="0">
                  <a:solidFill>
                    <a:schemeClr val="tx1"/>
                  </a:solidFill>
                  <a:latin typeface="Meiryo UI" panose="020B0604030504040204" pitchFamily="50" charset="-128"/>
                  <a:ea typeface="Meiryo UI" panose="020B0604030504040204" pitchFamily="50" charset="-128"/>
                  <a:cs typeface="ヒラギノ角ゴ Pro W6"/>
                </a:rPr>
                <a:t>)</a:t>
              </a:r>
              <a:r>
                <a:rPr lang="ja-JP" altLang="en-US" sz="3200" b="1" dirty="0">
                  <a:solidFill>
                    <a:schemeClr val="tx1"/>
                  </a:solidFill>
                  <a:latin typeface="Meiryo UI" panose="020B0604030504040204" pitchFamily="50" charset="-128"/>
                  <a:ea typeface="Meiryo UI" panose="020B0604030504040204" pitchFamily="50" charset="-128"/>
                  <a:cs typeface="ヒラギノ角ゴ Pro W6"/>
                </a:rPr>
                <a:t>は全体の人口の何％でしょう？</a:t>
              </a:r>
              <a:endParaRPr lang="en-US" altLang="ja-JP" sz="3200" b="1" dirty="0">
                <a:solidFill>
                  <a:schemeClr val="tx1"/>
                </a:solidFill>
                <a:latin typeface="Meiryo UI" panose="020B0604030504040204" pitchFamily="50" charset="-128"/>
                <a:ea typeface="Meiryo UI" panose="020B0604030504040204" pitchFamily="50" charset="-128"/>
                <a:cs typeface="ヒラギノ角ゴ Pro W6"/>
              </a:endParaRPr>
            </a:p>
          </p:txBody>
        </p:sp>
        <p:sp>
          <p:nvSpPr>
            <p:cNvPr id="22" name="コンテンツ プレースホルダー 1"/>
            <p:cNvSpPr txBox="1">
              <a:spLocks/>
            </p:cNvSpPr>
            <p:nvPr/>
          </p:nvSpPr>
          <p:spPr bwMode="auto">
            <a:xfrm>
              <a:off x="304800" y="2798875"/>
              <a:ext cx="8562975" cy="608908"/>
            </a:xfrm>
            <a:prstGeom prst="rect">
              <a:avLst/>
            </a:prstGeom>
            <a:noFill/>
            <a:ln>
              <a:noFill/>
            </a:ln>
          </p:spPr>
          <p:txBody>
            <a:bodyPr anchor="ctr"/>
            <a:lstStyle>
              <a:lvl1pPr eaLnBrk="0" hangingPunct="0">
                <a:spcBef>
                  <a:spcPct val="20000"/>
                </a:spcBef>
                <a:buClr>
                  <a:schemeClr val="accent1"/>
                </a:buClr>
                <a:buSzPct val="100000"/>
                <a:buFont typeface="Symbol" pitchFamily="18" charset="2"/>
                <a:buChar char=""/>
                <a:defRPr kumimoji="1" sz="2400">
                  <a:solidFill>
                    <a:schemeClr val="tx2"/>
                  </a:solidFill>
                  <a:latin typeface="Candara" pitchFamily="34" charset="0"/>
                  <a:ea typeface="HGP明朝E" pitchFamily="18" charset="-128"/>
                </a:defRPr>
              </a:lvl1pPr>
              <a:lvl2pPr marL="576263" indent="-273050" eaLnBrk="0" hangingPunct="0">
                <a:spcBef>
                  <a:spcPct val="20000"/>
                </a:spcBef>
                <a:buClr>
                  <a:schemeClr val="accent1"/>
                </a:buClr>
                <a:buSzPct val="100000"/>
                <a:buFont typeface="Symbol" pitchFamily="18" charset="2"/>
                <a:buChar char=""/>
                <a:defRPr kumimoji="1" sz="2200">
                  <a:solidFill>
                    <a:schemeClr val="tx2"/>
                  </a:solidFill>
                  <a:latin typeface="Candara" pitchFamily="34" charset="0"/>
                  <a:ea typeface="HGP明朝E" pitchFamily="18" charset="-128"/>
                </a:defRPr>
              </a:lvl2pPr>
              <a:lvl3pPr marL="855663" indent="-228600" eaLnBrk="0" hangingPunct="0">
                <a:spcBef>
                  <a:spcPct val="20000"/>
                </a:spcBef>
                <a:buClr>
                  <a:schemeClr val="accent1"/>
                </a:buClr>
                <a:buSzPct val="100000"/>
                <a:buFont typeface="Symbol" pitchFamily="18" charset="2"/>
                <a:buChar char=""/>
                <a:defRPr kumimoji="1" sz="2000">
                  <a:solidFill>
                    <a:schemeClr val="tx2"/>
                  </a:solidFill>
                  <a:latin typeface="Candara" pitchFamily="34" charset="0"/>
                  <a:ea typeface="HGP明朝E" pitchFamily="18" charset="-128"/>
                </a:defRPr>
              </a:lvl3pPr>
              <a:lvl4pPr marL="1143000" indent="-228600" eaLnBrk="0" hangingPunct="0">
                <a:spcBef>
                  <a:spcPct val="20000"/>
                </a:spcBef>
                <a:buClr>
                  <a:schemeClr val="accent1"/>
                </a:buClr>
                <a:buSzPct val="100000"/>
                <a:buFont typeface="Symbol" pitchFamily="18" charset="2"/>
                <a:buChar char=""/>
                <a:defRPr kumimoji="1">
                  <a:solidFill>
                    <a:schemeClr val="tx2"/>
                  </a:solidFill>
                  <a:latin typeface="Candara" pitchFamily="34" charset="0"/>
                  <a:ea typeface="HGP明朝E" pitchFamily="18" charset="-128"/>
                </a:defRPr>
              </a:lvl4pPr>
              <a:lvl5pPr marL="1462088" indent="-228600" eaLnBrk="0" hangingPunct="0">
                <a:spcBef>
                  <a:spcPct val="20000"/>
                </a:spcBef>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5pPr>
              <a:lvl6pPr marL="19192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6pPr>
              <a:lvl7pPr marL="23764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7pPr>
              <a:lvl8pPr marL="28336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8pPr>
              <a:lvl9pPr marL="32908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9pPr>
            </a:lstStyle>
            <a:p>
              <a:pPr algn="ctr" eaLnBrk="1" hangingPunct="1">
                <a:buFont typeface="Symbol" pitchFamily="18" charset="2"/>
                <a:buNone/>
              </a:pPr>
              <a:r>
                <a:rPr lang="en-US" altLang="ja-JP" sz="2800" b="1" dirty="0">
                  <a:solidFill>
                    <a:schemeClr val="tx1"/>
                  </a:solidFill>
                  <a:latin typeface="Meiryo UI" panose="020B0604030504040204" pitchFamily="50" charset="-128"/>
                  <a:ea typeface="Meiryo UI" panose="020B0604030504040204" pitchFamily="50" charset="-128"/>
                  <a:cs typeface="ヒラギノ角ゴ Pro W6"/>
                </a:rPr>
                <a:t>A.</a:t>
              </a:r>
              <a:r>
                <a:rPr lang="ja-JP" altLang="en-US" sz="2800" b="1" dirty="0">
                  <a:solidFill>
                    <a:schemeClr val="tx1"/>
                  </a:solidFill>
                  <a:latin typeface="Meiryo UI" panose="020B0604030504040204" pitchFamily="50" charset="-128"/>
                  <a:ea typeface="Meiryo UI" panose="020B0604030504040204" pitchFamily="50" charset="-128"/>
                  <a:cs typeface="ヒラギノ角ゴ Pro W6"/>
                </a:rPr>
                <a:t> 約</a:t>
              </a:r>
              <a:r>
                <a:rPr lang="en-US" altLang="ja-JP" sz="2800" b="1" dirty="0">
                  <a:solidFill>
                    <a:schemeClr val="tx1"/>
                  </a:solidFill>
                  <a:latin typeface="Meiryo UI" panose="020B0604030504040204" pitchFamily="50" charset="-128"/>
                  <a:ea typeface="Meiryo UI" panose="020B0604030504040204" pitchFamily="50" charset="-128"/>
                  <a:cs typeface="ヒラギノ角ゴ Pro W6"/>
                </a:rPr>
                <a:t>7</a:t>
              </a:r>
              <a:r>
                <a:rPr lang="ja-JP" altLang="en-US" sz="2800" b="1" dirty="0">
                  <a:solidFill>
                    <a:schemeClr val="tx1"/>
                  </a:solidFill>
                  <a:latin typeface="Meiryo UI" panose="020B0604030504040204" pitchFamily="50" charset="-128"/>
                  <a:ea typeface="Meiryo UI" panose="020B0604030504040204" pitchFamily="50" charset="-128"/>
                  <a:cs typeface="ヒラギノ角ゴ Pro W6"/>
                </a:rPr>
                <a:t>％　　</a:t>
              </a:r>
              <a:r>
                <a:rPr lang="en-US" altLang="ja-JP" sz="2800" b="1" dirty="0">
                  <a:solidFill>
                    <a:schemeClr val="tx1"/>
                  </a:solidFill>
                  <a:latin typeface="Meiryo UI" panose="020B0604030504040204" pitchFamily="50" charset="-128"/>
                  <a:ea typeface="Meiryo UI" panose="020B0604030504040204" pitchFamily="50" charset="-128"/>
                  <a:cs typeface="ヒラギノ角ゴ Pro W6"/>
                </a:rPr>
                <a:t>B. </a:t>
              </a:r>
              <a:r>
                <a:rPr lang="ja-JP" altLang="en-US" sz="2800" b="1" dirty="0">
                  <a:solidFill>
                    <a:schemeClr val="tx1"/>
                  </a:solidFill>
                  <a:latin typeface="Meiryo UI" panose="020B0604030504040204" pitchFamily="50" charset="-128"/>
                  <a:ea typeface="Meiryo UI" panose="020B0604030504040204" pitchFamily="50" charset="-128"/>
                  <a:cs typeface="ヒラギノ角ゴ Pro W6"/>
                </a:rPr>
                <a:t>約</a:t>
              </a:r>
              <a:r>
                <a:rPr lang="en-US" altLang="ja-JP" sz="2800" b="1" dirty="0">
                  <a:solidFill>
                    <a:schemeClr val="tx1"/>
                  </a:solidFill>
                  <a:latin typeface="Meiryo UI" panose="020B0604030504040204" pitchFamily="50" charset="-128"/>
                  <a:ea typeface="Meiryo UI" panose="020B0604030504040204" pitchFamily="50" charset="-128"/>
                  <a:cs typeface="ヒラギノ角ゴ Pro W6"/>
                </a:rPr>
                <a:t>14</a:t>
              </a:r>
              <a:r>
                <a:rPr lang="ja-JP" altLang="en-US" sz="2800" b="1" dirty="0">
                  <a:solidFill>
                    <a:schemeClr val="tx1"/>
                  </a:solidFill>
                  <a:latin typeface="Meiryo UI" panose="020B0604030504040204" pitchFamily="50" charset="-128"/>
                  <a:ea typeface="Meiryo UI" panose="020B0604030504040204" pitchFamily="50" charset="-128"/>
                  <a:cs typeface="ヒラギノ角ゴ Pro W6"/>
                </a:rPr>
                <a:t>％　　</a:t>
              </a:r>
              <a:r>
                <a:rPr lang="en-US" altLang="ja-JP" sz="2800" b="1" dirty="0">
                  <a:solidFill>
                    <a:schemeClr val="tx1"/>
                  </a:solidFill>
                  <a:latin typeface="Meiryo UI" panose="020B0604030504040204" pitchFamily="50" charset="-128"/>
                  <a:ea typeface="Meiryo UI" panose="020B0604030504040204" pitchFamily="50" charset="-128"/>
                  <a:cs typeface="ヒラギノ角ゴ Pro W6"/>
                </a:rPr>
                <a:t>C. </a:t>
              </a:r>
              <a:r>
                <a:rPr lang="ja-JP" altLang="en-US" sz="2800" b="1" dirty="0">
                  <a:solidFill>
                    <a:schemeClr val="tx1"/>
                  </a:solidFill>
                  <a:latin typeface="Meiryo UI" panose="020B0604030504040204" pitchFamily="50" charset="-128"/>
                  <a:ea typeface="Meiryo UI" panose="020B0604030504040204" pitchFamily="50" charset="-128"/>
                  <a:cs typeface="ヒラギノ角ゴ Pro W6"/>
                </a:rPr>
                <a:t>約</a:t>
              </a:r>
              <a:r>
                <a:rPr lang="en-US" altLang="ja-JP" sz="2800" b="1" dirty="0">
                  <a:solidFill>
                    <a:schemeClr val="tx1"/>
                  </a:solidFill>
                  <a:latin typeface="Meiryo UI" panose="020B0604030504040204" pitchFamily="50" charset="-128"/>
                  <a:ea typeface="Meiryo UI" panose="020B0604030504040204" pitchFamily="50" charset="-128"/>
                  <a:cs typeface="ヒラギノ角ゴ Pro W6"/>
                </a:rPr>
                <a:t>21</a:t>
              </a:r>
              <a:r>
                <a:rPr lang="ja-JP" altLang="en-US" sz="2800" b="1" dirty="0">
                  <a:solidFill>
                    <a:schemeClr val="tx1"/>
                  </a:solidFill>
                  <a:latin typeface="Meiryo UI" panose="020B0604030504040204" pitchFamily="50" charset="-128"/>
                  <a:ea typeface="Meiryo UI" panose="020B0604030504040204" pitchFamily="50" charset="-128"/>
                  <a:cs typeface="ヒラギノ角ゴ Pro W6"/>
                </a:rPr>
                <a:t>％　　</a:t>
              </a:r>
              <a:r>
                <a:rPr lang="en-US" altLang="ja-JP" sz="2800" b="1" dirty="0">
                  <a:solidFill>
                    <a:schemeClr val="tx1"/>
                  </a:solidFill>
                  <a:latin typeface="Meiryo UI" panose="020B0604030504040204" pitchFamily="50" charset="-128"/>
                  <a:ea typeface="Meiryo UI" panose="020B0604030504040204" pitchFamily="50" charset="-128"/>
                  <a:cs typeface="ヒラギノ角ゴ Pro W6"/>
                </a:rPr>
                <a:t>D. </a:t>
              </a:r>
              <a:r>
                <a:rPr lang="ja-JP" altLang="en-US" sz="2800" b="1" dirty="0">
                  <a:solidFill>
                    <a:schemeClr val="tx1"/>
                  </a:solidFill>
                  <a:latin typeface="Meiryo UI" panose="020B0604030504040204" pitchFamily="50" charset="-128"/>
                  <a:ea typeface="Meiryo UI" panose="020B0604030504040204" pitchFamily="50" charset="-128"/>
                  <a:cs typeface="ヒラギノ角ゴ Pro W6"/>
                </a:rPr>
                <a:t>約</a:t>
              </a:r>
              <a:r>
                <a:rPr lang="en-US" altLang="ja-JP" sz="2800" b="1" dirty="0">
                  <a:solidFill>
                    <a:schemeClr val="tx1"/>
                  </a:solidFill>
                  <a:latin typeface="Meiryo UI" panose="020B0604030504040204" pitchFamily="50" charset="-128"/>
                  <a:ea typeface="Meiryo UI" panose="020B0604030504040204" pitchFamily="50" charset="-128"/>
                  <a:cs typeface="ヒラギノ角ゴ Pro W6"/>
                </a:rPr>
                <a:t>29</a:t>
              </a:r>
              <a:r>
                <a:rPr lang="ja-JP" altLang="en-US" sz="2800" b="1" dirty="0">
                  <a:solidFill>
                    <a:schemeClr val="tx1"/>
                  </a:solidFill>
                  <a:latin typeface="Meiryo UI" panose="020B0604030504040204" pitchFamily="50" charset="-128"/>
                  <a:ea typeface="Meiryo UI" panose="020B0604030504040204" pitchFamily="50" charset="-128"/>
                  <a:cs typeface="ヒラギノ角ゴ Pro W6"/>
                </a:rPr>
                <a:t>％</a:t>
              </a:r>
              <a:endParaRPr lang="en-US" altLang="ja-JP" sz="2800" b="1" dirty="0">
                <a:solidFill>
                  <a:schemeClr val="tx1"/>
                </a:solidFill>
                <a:latin typeface="Meiryo UI" panose="020B0604030504040204" pitchFamily="50" charset="-128"/>
                <a:ea typeface="Meiryo UI" panose="020B0604030504040204" pitchFamily="50" charset="-128"/>
                <a:cs typeface="ヒラギノ角ゴ Pro W6"/>
              </a:endParaRPr>
            </a:p>
          </p:txBody>
        </p:sp>
        <p:sp>
          <p:nvSpPr>
            <p:cNvPr id="3" name="正方形/長方形 2"/>
            <p:cNvSpPr/>
            <p:nvPr/>
          </p:nvSpPr>
          <p:spPr>
            <a:xfrm>
              <a:off x="1972490" y="743636"/>
              <a:ext cx="1415772" cy="584775"/>
            </a:xfrm>
            <a:prstGeom prst="rect">
              <a:avLst/>
            </a:prstGeom>
          </p:spPr>
          <p:txBody>
            <a:bodyPr wrap="none">
              <a:spAutoFit/>
            </a:bodyPr>
            <a:lstStyle/>
            <a:p>
              <a:r>
                <a:rPr lang="en-US" altLang="ja-JP" sz="3200" b="1" dirty="0">
                  <a:latin typeface="Meiryo UI" panose="020B0604030504040204" pitchFamily="50" charset="-128"/>
                  <a:ea typeface="Meiryo UI" panose="020B0604030504040204" pitchFamily="50" charset="-128"/>
                  <a:cs typeface="ヒラギノ角ゴ Pro W6"/>
                </a:rPr>
                <a:t>【</a:t>
              </a:r>
              <a:r>
                <a:rPr lang="ja-JP" altLang="en-US" sz="3200" b="1" dirty="0">
                  <a:latin typeface="Meiryo UI" panose="020B0604030504040204" pitchFamily="50" charset="-128"/>
                  <a:ea typeface="Meiryo UI" panose="020B0604030504040204" pitchFamily="50" charset="-128"/>
                  <a:cs typeface="ヒラギノ角ゴ Pro W6"/>
                </a:rPr>
                <a:t>問題</a:t>
              </a:r>
              <a:r>
                <a:rPr lang="en-US" altLang="ja-JP" sz="3200" b="1" dirty="0">
                  <a:latin typeface="Meiryo UI" panose="020B0604030504040204" pitchFamily="50" charset="-128"/>
                  <a:ea typeface="Meiryo UI" panose="020B0604030504040204" pitchFamily="50" charset="-128"/>
                  <a:cs typeface="ヒラギノ角ゴ Pro W6"/>
                </a:rPr>
                <a:t>】</a:t>
              </a:r>
              <a:endParaRPr lang="ja-JP" altLang="en-US" sz="3200" dirty="0"/>
            </a:p>
          </p:txBody>
        </p:sp>
      </p:grpSp>
      <p:sp>
        <p:nvSpPr>
          <p:cNvPr id="6" name="スライド番号プレースホルダー 5">
            <a:extLst>
              <a:ext uri="{FF2B5EF4-FFF2-40B4-BE49-F238E27FC236}">
                <a16:creationId xmlns:a16="http://schemas.microsoft.com/office/drawing/2014/main" id="{01848CE4-B8B7-4BFB-80E8-D375D5CD7B6B}"/>
              </a:ext>
            </a:extLst>
          </p:cNvPr>
          <p:cNvSpPr>
            <a:spLocks noGrp="1"/>
          </p:cNvSpPr>
          <p:nvPr>
            <p:ph type="sldNum" sz="quarter" idx="4"/>
          </p:nvPr>
        </p:nvSpPr>
        <p:spPr/>
        <p:txBody>
          <a:bodyPr/>
          <a:lstStyle/>
          <a:p>
            <a:fld id="{CFE1D277-9C57-4E30-9C75-4A0776A97483}" type="slidenum">
              <a:rPr lang="ja-JP" altLang="en-US" smtClean="0"/>
              <a:pPr/>
              <a:t>3</a:t>
            </a:fld>
            <a:endParaRPr lang="ja-JP" altLang="en-US" dirty="0"/>
          </a:p>
        </p:txBody>
      </p:sp>
    </p:spTree>
    <p:extLst>
      <p:ext uri="{BB962C8B-B14F-4D97-AF65-F5344CB8AC3E}">
        <p14:creationId xmlns:p14="http://schemas.microsoft.com/office/powerpoint/2010/main" val="760552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445031" y="30760"/>
            <a:ext cx="6700047"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grpSp>
        <p:nvGrpSpPr>
          <p:cNvPr id="2" name="グループ化 1"/>
          <p:cNvGrpSpPr/>
          <p:nvPr/>
        </p:nvGrpSpPr>
        <p:grpSpPr>
          <a:xfrm>
            <a:off x="1999109" y="1386098"/>
            <a:ext cx="7184081" cy="1322388"/>
            <a:chOff x="2040294" y="1725745"/>
            <a:chExt cx="7059475" cy="1322388"/>
          </a:xfrm>
        </p:grpSpPr>
        <p:sp>
          <p:nvSpPr>
            <p:cNvPr id="18" name="正方形/長方形 17">
              <a:extLst>
                <a:ext uri="{FF2B5EF4-FFF2-40B4-BE49-F238E27FC236}">
                  <a16:creationId xmlns:a16="http://schemas.microsoft.com/office/drawing/2014/main" id="{F7071916-CA39-4C79-B323-48CA308089C4}"/>
                </a:ext>
              </a:extLst>
            </p:cNvPr>
            <p:cNvSpPr/>
            <p:nvPr/>
          </p:nvSpPr>
          <p:spPr>
            <a:xfrm>
              <a:off x="2055420" y="1740608"/>
              <a:ext cx="7044349" cy="1292662"/>
            </a:xfrm>
            <a:prstGeom prst="rect">
              <a:avLst/>
            </a:prstGeom>
          </p:spPr>
          <p:txBody>
            <a:bodyPr wrap="square">
              <a:spAutoFit/>
            </a:bodyPr>
            <a:lstStyle/>
            <a:p>
              <a:r>
                <a:rPr lang="ja-JP" altLang="en-US" sz="26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老後に充実した生活を送るためには、 「共助」や</a:t>
              </a:r>
            </a:p>
            <a:p>
              <a:r>
                <a:rPr lang="ja-JP" altLang="en-US" sz="26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「公助」ばかりに頼らず、「自助」に重点をおいた方</a:t>
              </a:r>
            </a:p>
            <a:p>
              <a:r>
                <a:rPr lang="ja-JP" altLang="en-US" sz="26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が良いよね。</a:t>
              </a:r>
              <a:endParaRPr lang="en-US" altLang="ja-JP" sz="26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角丸四角形吹き出し 4">
              <a:extLst>
                <a:ext uri="{FF2B5EF4-FFF2-40B4-BE49-F238E27FC236}">
                  <a16:creationId xmlns:a16="http://schemas.microsoft.com/office/drawing/2014/main" id="{7F42DF66-B1AF-461D-9217-45E90B66A5B6}"/>
                </a:ext>
              </a:extLst>
            </p:cNvPr>
            <p:cNvSpPr/>
            <p:nvPr/>
          </p:nvSpPr>
          <p:spPr>
            <a:xfrm>
              <a:off x="2040294" y="1725745"/>
              <a:ext cx="6915935" cy="1322388"/>
            </a:xfrm>
            <a:prstGeom prst="wedgeRoundRectCallout">
              <a:avLst>
                <a:gd name="adj1" fmla="val -60366"/>
                <a:gd name="adj2" fmla="val -224"/>
                <a:gd name="adj3" fmla="val 16667"/>
              </a:avLst>
            </a:prstGeom>
            <a:noFill/>
            <a:ln w="317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pic>
        <p:nvPicPr>
          <p:cNvPr id="30" name="Picture 2" descr="\\JILI03\jouhou\10消費者関連団体等連携\01生命保険協会\02地方事務室\01地方事務室との連携活動\H31\連携活動（副教材・中作）\mirai.png">
            <a:extLst>
              <a:ext uri="{FF2B5EF4-FFF2-40B4-BE49-F238E27FC236}">
                <a16:creationId xmlns:a16="http://schemas.microsoft.com/office/drawing/2014/main" id="{4D4F5992-0DA6-4525-BA70-795EAC43BB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946" y="1355407"/>
            <a:ext cx="1166162" cy="1272616"/>
          </a:xfrm>
          <a:prstGeom prst="rect">
            <a:avLst/>
          </a:prstGeom>
          <a:noFill/>
          <a:extLst>
            <a:ext uri="{909E8E84-426E-40DD-AFC4-6F175D3DCCD1}">
              <a14:hiddenFill xmlns:a14="http://schemas.microsoft.com/office/drawing/2010/main">
                <a:solidFill>
                  <a:srgbClr val="FFFFFF"/>
                </a:solidFill>
              </a14:hiddenFill>
            </a:ext>
          </a:extLst>
        </p:spPr>
      </p:pic>
      <p:sp>
        <p:nvSpPr>
          <p:cNvPr id="21" name="正方形/長方形 20"/>
          <p:cNvSpPr/>
          <p:nvPr/>
        </p:nvSpPr>
        <p:spPr>
          <a:xfrm>
            <a:off x="0" y="0"/>
            <a:ext cx="9144000" cy="716948"/>
          </a:xfrm>
          <a:prstGeom prst="rect">
            <a:avLst/>
          </a:prstGeom>
          <a:solidFill>
            <a:srgbClr val="FF99FF"/>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2" name="正方形/長方形 21"/>
          <p:cNvSpPr/>
          <p:nvPr/>
        </p:nvSpPr>
        <p:spPr>
          <a:xfrm>
            <a:off x="461964" y="30760"/>
            <a:ext cx="7434261"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自助・共助・公助の考え方</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20" name="正方形/長方形 19"/>
          <p:cNvSpPr/>
          <p:nvPr/>
        </p:nvSpPr>
        <p:spPr>
          <a:xfrm>
            <a:off x="76689" y="832187"/>
            <a:ext cx="4102405" cy="523220"/>
          </a:xfrm>
          <a:prstGeom prst="rect">
            <a:avLst/>
          </a:prstGeom>
        </p:spPr>
        <p:txBody>
          <a:bodyPr wrap="none">
            <a:spAutoFit/>
          </a:bodyPr>
          <a:lstStyle/>
          <a:p>
            <a:r>
              <a:rPr lang="ja-JP" altLang="en-US" sz="28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28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A</a:t>
            </a:r>
            <a:r>
              <a:rPr lang="ja-JP" altLang="en-US" sz="28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さん（「自助」重視型）</a:t>
            </a:r>
            <a:endParaRPr lang="en-US" altLang="ja-JP" sz="28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6" name="図 5"/>
          <p:cNvPicPr>
            <a:picLocks noChangeAspect="1"/>
          </p:cNvPicPr>
          <p:nvPr/>
        </p:nvPicPr>
        <p:blipFill rotWithShape="1">
          <a:blip r:embed="rId4">
            <a:extLst>
              <a:ext uri="{BEBA8EAE-BF5A-486C-A8C5-ECC9F3942E4B}">
                <a14:imgProps xmlns:a14="http://schemas.microsoft.com/office/drawing/2010/main">
                  <a14:imgLayer r:embed="rId5">
                    <a14:imgEffect>
                      <a14:backgroundRemoval t="0" b="100000" l="0" r="100000">
                        <a14:foregroundMark x1="36402" y1="38638" x2="36402" y2="38638"/>
                        <a14:foregroundMark x1="66806" y1="37750" x2="66806" y2="37750"/>
                        <a14:foregroundMark x1="39052" y1="38860" x2="39052" y2="38860"/>
                        <a14:foregroundMark x1="33194" y1="41377" x2="33194" y2="41377"/>
                        <a14:foregroundMark x1="33752" y1="39156" x2="33752" y2="39156"/>
                        <a14:foregroundMark x1="34868" y1="37750" x2="34868" y2="37750"/>
                        <a14:foregroundMark x1="37378" y1="37528" x2="37378" y2="37528"/>
                        <a14:foregroundMark x1="37378" y1="37528" x2="37378" y2="37528"/>
                        <a14:foregroundMark x1="56764" y1="53368" x2="56764" y2="53368"/>
                        <a14:foregroundMark x1="52580" y1="52480" x2="52580" y2="52480"/>
                        <a14:foregroundMark x1="47420" y1="52480" x2="47420" y2="52480"/>
                        <a14:foregroundMark x1="54254" y1="63064" x2="54254" y2="63064"/>
                        <a14:foregroundMark x1="54672" y1="61954" x2="54672" y2="61954"/>
                        <a14:foregroundMark x1="47420" y1="69134" x2="47420" y2="69134"/>
                        <a14:foregroundMark x1="55230" y1="70244" x2="55230" y2="70244"/>
                        <a14:foregroundMark x1="55230" y1="67209" x2="55230" y2="67209"/>
                        <a14:foregroundMark x1="56764" y1="70540" x2="56764" y2="70540"/>
                        <a14:foregroundMark x1="54254" y1="98890" x2="54254" y2="98890"/>
                        <a14:foregroundMark x1="49512" y1="98075" x2="49512" y2="98075"/>
                      </a14:backgroundRemoval>
                    </a14:imgEffect>
                  </a14:imgLayer>
                </a14:imgProps>
              </a:ext>
              <a:ext uri="{28A0092B-C50C-407E-A947-70E740481C1C}">
                <a14:useLocalDpi xmlns:a14="http://schemas.microsoft.com/office/drawing/2010/main" val="0"/>
              </a:ext>
            </a:extLst>
          </a:blip>
          <a:srcRect b="24252"/>
          <a:stretch/>
        </p:blipFill>
        <p:spPr>
          <a:xfrm>
            <a:off x="367382" y="3358261"/>
            <a:ext cx="818013" cy="1159532"/>
          </a:xfrm>
          <a:prstGeom prst="rect">
            <a:avLst/>
          </a:prstGeom>
          <a:ln>
            <a:noFill/>
          </a:ln>
          <a:effectLst/>
        </p:spPr>
      </p:pic>
      <p:pic>
        <p:nvPicPr>
          <p:cNvPr id="7" name="図 6"/>
          <p:cNvPicPr>
            <a:picLocks noChangeAspect="1"/>
          </p:cNvPicPr>
          <p:nvPr/>
        </p:nvPicPr>
        <p:blipFill rotWithShape="1">
          <a:blip r:embed="rId6">
            <a:extLst>
              <a:ext uri="{BEBA8EAE-BF5A-486C-A8C5-ECC9F3942E4B}">
                <a14:imgProps xmlns:a14="http://schemas.microsoft.com/office/drawing/2010/main">
                  <a14:imgLayer r:embed="rId7">
                    <a14:imgEffect>
                      <a14:backgroundRemoval t="0" b="100000" l="0" r="99604">
                        <a14:foregroundMark x1="41293" y1="37528" x2="41293" y2="37528"/>
                        <a14:foregroundMark x1="69921" y1="37528" x2="69921" y2="37528"/>
                        <a14:foregroundMark x1="55541" y1="73343" x2="55541" y2="73343"/>
                        <a14:foregroundMark x1="59367" y1="74013" x2="59367" y2="74013"/>
                        <a14:foregroundMark x1="60554" y1="61057" x2="60554" y2="61057"/>
                        <a14:foregroundMark x1="56464" y1="50856" x2="56464" y2="50856"/>
                      </a14:backgroundRemoval>
                    </a14:imgEffect>
                  </a14:imgLayer>
                </a14:imgProps>
              </a:ext>
              <a:ext uri="{28A0092B-C50C-407E-A947-70E740481C1C}">
                <a14:useLocalDpi xmlns:a14="http://schemas.microsoft.com/office/drawing/2010/main" val="0"/>
              </a:ext>
            </a:extLst>
          </a:blip>
          <a:srcRect b="23542"/>
          <a:stretch/>
        </p:blipFill>
        <p:spPr>
          <a:xfrm flipH="1">
            <a:off x="445031" y="5314950"/>
            <a:ext cx="855712" cy="1159200"/>
          </a:xfrm>
          <a:prstGeom prst="rect">
            <a:avLst/>
          </a:prstGeom>
        </p:spPr>
      </p:pic>
      <p:sp>
        <p:nvSpPr>
          <p:cNvPr id="25" name="正方形/長方形 24"/>
          <p:cNvSpPr/>
          <p:nvPr/>
        </p:nvSpPr>
        <p:spPr>
          <a:xfrm>
            <a:off x="78291" y="2801311"/>
            <a:ext cx="4099199" cy="523220"/>
          </a:xfrm>
          <a:prstGeom prst="rect">
            <a:avLst/>
          </a:prstGeom>
        </p:spPr>
        <p:txBody>
          <a:bodyPr wrap="none">
            <a:spAutoFit/>
          </a:bodyPr>
          <a:lstStyle/>
          <a:p>
            <a:r>
              <a:rPr lang="ja-JP" altLang="en-US" sz="28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28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B</a:t>
            </a:r>
            <a:r>
              <a:rPr lang="ja-JP" altLang="en-US" sz="28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さん（「共助」重視型）</a:t>
            </a:r>
            <a:endParaRPr lang="en-US" altLang="ja-JP" sz="28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正方形/長方形 25"/>
          <p:cNvSpPr/>
          <p:nvPr/>
        </p:nvSpPr>
        <p:spPr>
          <a:xfrm>
            <a:off x="140946" y="4791730"/>
            <a:ext cx="4083169" cy="523220"/>
          </a:xfrm>
          <a:prstGeom prst="rect">
            <a:avLst/>
          </a:prstGeom>
        </p:spPr>
        <p:txBody>
          <a:bodyPr wrap="none">
            <a:spAutoFit/>
          </a:bodyPr>
          <a:lstStyle/>
          <a:p>
            <a:r>
              <a:rPr lang="ja-JP" altLang="en-US" sz="28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28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C</a:t>
            </a:r>
            <a:r>
              <a:rPr lang="ja-JP" altLang="en-US" sz="28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さん（「公助」重視型）</a:t>
            </a:r>
            <a:endParaRPr lang="en-US" altLang="ja-JP" sz="28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4" name="グループ化 3"/>
          <p:cNvGrpSpPr/>
          <p:nvPr/>
        </p:nvGrpSpPr>
        <p:grpSpPr>
          <a:xfrm>
            <a:off x="2002688" y="3392499"/>
            <a:ext cx="7087626" cy="1223575"/>
            <a:chOff x="1965994" y="3674176"/>
            <a:chExt cx="7087626" cy="1223575"/>
          </a:xfrm>
        </p:grpSpPr>
        <p:sp>
          <p:nvSpPr>
            <p:cNvPr id="28" name="正方形/長方形 27">
              <a:extLst>
                <a:ext uri="{FF2B5EF4-FFF2-40B4-BE49-F238E27FC236}">
                  <a16:creationId xmlns:a16="http://schemas.microsoft.com/office/drawing/2014/main" id="{F7071916-CA39-4C79-B323-48CA308089C4}"/>
                </a:ext>
              </a:extLst>
            </p:cNvPr>
            <p:cNvSpPr/>
            <p:nvPr/>
          </p:nvSpPr>
          <p:spPr>
            <a:xfrm>
              <a:off x="2055419" y="3797965"/>
              <a:ext cx="6998201" cy="892552"/>
            </a:xfrm>
            <a:prstGeom prst="rect">
              <a:avLst/>
            </a:prstGeom>
          </p:spPr>
          <p:txBody>
            <a:bodyPr wrap="square">
              <a:spAutoFit/>
            </a:bodyPr>
            <a:lstStyle/>
            <a:p>
              <a:r>
                <a:rPr lang="ja-JP" altLang="en-US" sz="26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社会保険料が高くなってもいいから、公的年金等の「共助」を充実させた方が良いよね。</a:t>
              </a:r>
              <a:endParaRPr lang="en-US" altLang="ja-JP" sz="26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角丸四角形吹き出し 4">
              <a:extLst>
                <a:ext uri="{FF2B5EF4-FFF2-40B4-BE49-F238E27FC236}">
                  <a16:creationId xmlns:a16="http://schemas.microsoft.com/office/drawing/2014/main" id="{7F42DF66-B1AF-461D-9217-45E90B66A5B6}"/>
                </a:ext>
              </a:extLst>
            </p:cNvPr>
            <p:cNvSpPr/>
            <p:nvPr/>
          </p:nvSpPr>
          <p:spPr>
            <a:xfrm>
              <a:off x="1965994" y="3674176"/>
              <a:ext cx="7064534" cy="1223575"/>
            </a:xfrm>
            <a:prstGeom prst="wedgeRoundRectCallout">
              <a:avLst>
                <a:gd name="adj1" fmla="val -60366"/>
                <a:gd name="adj2" fmla="val -224"/>
                <a:gd name="adj3" fmla="val 16667"/>
              </a:avLst>
            </a:prstGeom>
            <a:noFill/>
            <a:ln w="317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grpSp>
        <p:nvGrpSpPr>
          <p:cNvPr id="5" name="グループ化 4"/>
          <p:cNvGrpSpPr/>
          <p:nvPr/>
        </p:nvGrpSpPr>
        <p:grpSpPr>
          <a:xfrm>
            <a:off x="2040293" y="5269398"/>
            <a:ext cx="7038930" cy="1292662"/>
            <a:chOff x="2040293" y="5269398"/>
            <a:chExt cx="7038930" cy="1292662"/>
          </a:xfrm>
        </p:grpSpPr>
        <p:sp>
          <p:nvSpPr>
            <p:cNvPr id="34" name="正方形/長方形 33">
              <a:extLst>
                <a:ext uri="{FF2B5EF4-FFF2-40B4-BE49-F238E27FC236}">
                  <a16:creationId xmlns:a16="http://schemas.microsoft.com/office/drawing/2014/main" id="{F7071916-CA39-4C79-B323-48CA308089C4}"/>
                </a:ext>
              </a:extLst>
            </p:cNvPr>
            <p:cNvSpPr/>
            <p:nvPr/>
          </p:nvSpPr>
          <p:spPr>
            <a:xfrm>
              <a:off x="2088989" y="5269398"/>
              <a:ext cx="6941539" cy="1292662"/>
            </a:xfrm>
            <a:prstGeom prst="rect">
              <a:avLst/>
            </a:prstGeom>
          </p:spPr>
          <p:txBody>
            <a:bodyPr wrap="square">
              <a:spAutoFit/>
            </a:bodyPr>
            <a:lstStyle/>
            <a:p>
              <a:r>
                <a:rPr lang="ja-JP" altLang="en-US" sz="26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老後に最低限の生活は保障されていて欲しいから、租税</a:t>
              </a:r>
              <a:r>
                <a:rPr lang="en-US" altLang="ja-JP" sz="26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6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税金</a:t>
              </a:r>
              <a:r>
                <a:rPr lang="en-US" altLang="ja-JP" sz="26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6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が高くなっても「公助」を充実させた方がいいよね。</a:t>
              </a:r>
              <a:endParaRPr lang="en-US" altLang="ja-JP" sz="26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角丸四角形吹き出し 4">
              <a:extLst>
                <a:ext uri="{FF2B5EF4-FFF2-40B4-BE49-F238E27FC236}">
                  <a16:creationId xmlns:a16="http://schemas.microsoft.com/office/drawing/2014/main" id="{7F42DF66-B1AF-461D-9217-45E90B66A5B6}"/>
                </a:ext>
              </a:extLst>
            </p:cNvPr>
            <p:cNvSpPr/>
            <p:nvPr/>
          </p:nvSpPr>
          <p:spPr>
            <a:xfrm>
              <a:off x="2040293" y="5314950"/>
              <a:ext cx="7038930" cy="1201557"/>
            </a:xfrm>
            <a:prstGeom prst="wedgeRoundRectCallout">
              <a:avLst>
                <a:gd name="adj1" fmla="val -60366"/>
                <a:gd name="adj2" fmla="val -224"/>
                <a:gd name="adj3" fmla="val 16667"/>
              </a:avLst>
            </a:prstGeom>
            <a:noFill/>
            <a:ln w="317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sp>
        <p:nvSpPr>
          <p:cNvPr id="8" name="スライド番号プレースホルダー 7">
            <a:extLst>
              <a:ext uri="{FF2B5EF4-FFF2-40B4-BE49-F238E27FC236}">
                <a16:creationId xmlns:a16="http://schemas.microsoft.com/office/drawing/2014/main" id="{9FD5153D-EA84-4F5C-B7F6-5244257CA606}"/>
              </a:ext>
            </a:extLst>
          </p:cNvPr>
          <p:cNvSpPr>
            <a:spLocks noGrp="1"/>
          </p:cNvSpPr>
          <p:nvPr>
            <p:ph type="sldNum" sz="quarter" idx="4"/>
          </p:nvPr>
        </p:nvSpPr>
        <p:spPr/>
        <p:txBody>
          <a:bodyPr/>
          <a:lstStyle/>
          <a:p>
            <a:fld id="{CFE1D277-9C57-4E30-9C75-4A0776A97483}" type="slidenum">
              <a:rPr lang="ja-JP" altLang="en-US" smtClean="0"/>
              <a:pPr/>
              <a:t>30</a:t>
            </a:fld>
            <a:endParaRPr lang="ja-JP" altLang="en-US" dirty="0"/>
          </a:p>
        </p:txBody>
      </p:sp>
    </p:spTree>
    <p:extLst>
      <p:ext uri="{BB962C8B-B14F-4D97-AF65-F5344CB8AC3E}">
        <p14:creationId xmlns:p14="http://schemas.microsoft.com/office/powerpoint/2010/main" val="2943818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0" y="0"/>
            <a:ext cx="9144000" cy="716948"/>
          </a:xfrm>
          <a:prstGeom prst="rect">
            <a:avLst/>
          </a:prstGeom>
          <a:solidFill>
            <a:srgbClr val="FF99FF"/>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7" name="角丸四角形 6"/>
          <p:cNvSpPr/>
          <p:nvPr/>
        </p:nvSpPr>
        <p:spPr>
          <a:xfrm>
            <a:off x="1031312" y="786702"/>
            <a:ext cx="3924000" cy="5793207"/>
          </a:xfrm>
          <a:prstGeom prst="roundRect">
            <a:avLst>
              <a:gd name="adj" fmla="val 11759"/>
            </a:avLst>
          </a:prstGeom>
          <a:solidFill>
            <a:schemeClr val="accent1">
              <a:lumMod val="20000"/>
              <a:lumOff val="80000"/>
            </a:schemeClr>
          </a:solidFill>
          <a:ln w="57150">
            <a:solidFill>
              <a:schemeClr val="tx2"/>
            </a:solidFill>
          </a:ln>
        </p:spPr>
        <p:style>
          <a:lnRef idx="2">
            <a:schemeClr val="accent4"/>
          </a:lnRef>
          <a:fillRef idx="1">
            <a:schemeClr val="lt1"/>
          </a:fillRef>
          <a:effectRef idx="0">
            <a:schemeClr val="accent4"/>
          </a:effectRef>
          <a:fontRef idx="minor">
            <a:schemeClr val="dk1"/>
          </a:fontRef>
        </p:style>
        <p:txBody>
          <a:bodyPr rtlCol="0" anchor="t"/>
          <a:lstStyle/>
          <a:p>
            <a:pPr algn="ctr"/>
            <a:endParaRPr kumimoji="1" lang="en-US" altLang="ja-JP" sz="25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25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kumimoji="1" lang="en-US" altLang="ja-JP" sz="25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8" name="図 7"/>
          <p:cNvPicPr>
            <a:picLocks noChangeAspect="1"/>
          </p:cNvPicPr>
          <p:nvPr/>
        </p:nvPicPr>
        <p:blipFill>
          <a:blip r:embed="rId3"/>
          <a:stretch>
            <a:fillRect/>
          </a:stretch>
        </p:blipFill>
        <p:spPr>
          <a:xfrm>
            <a:off x="3551754" y="977136"/>
            <a:ext cx="995084" cy="546848"/>
          </a:xfrm>
          <a:prstGeom prst="rect">
            <a:avLst/>
          </a:prstGeom>
        </p:spPr>
      </p:pic>
      <p:sp>
        <p:nvSpPr>
          <p:cNvPr id="17" name="角丸四角形 16"/>
          <p:cNvSpPr/>
          <p:nvPr/>
        </p:nvSpPr>
        <p:spPr>
          <a:xfrm>
            <a:off x="5094970" y="786702"/>
            <a:ext cx="3924000" cy="5793207"/>
          </a:xfrm>
          <a:prstGeom prst="roundRect">
            <a:avLst>
              <a:gd name="adj" fmla="val 10175"/>
            </a:avLst>
          </a:prstGeom>
          <a:solidFill>
            <a:schemeClr val="accent2">
              <a:lumMod val="20000"/>
              <a:lumOff val="80000"/>
            </a:schemeClr>
          </a:solidFill>
          <a:ln w="57150">
            <a:solidFill>
              <a:schemeClr val="accent2">
                <a:lumMod val="75000"/>
              </a:schemeClr>
            </a:solidFill>
          </a:ln>
        </p:spPr>
        <p:style>
          <a:lnRef idx="2">
            <a:schemeClr val="accent1"/>
          </a:lnRef>
          <a:fillRef idx="1">
            <a:schemeClr val="lt1"/>
          </a:fillRef>
          <a:effectRef idx="0">
            <a:schemeClr val="accent1"/>
          </a:effectRef>
          <a:fontRef idx="minor">
            <a:schemeClr val="dk1"/>
          </a:fontRef>
        </p:style>
        <p:txBody>
          <a:bodyPr rtlCol="0" anchor="t"/>
          <a:lstStyle/>
          <a:p>
            <a:endParaRPr lang="en-US" altLang="ja-JP" sz="25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25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25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0" name="図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88124" y="983769"/>
            <a:ext cx="1066800" cy="546848"/>
          </a:xfrm>
          <a:prstGeom prst="rect">
            <a:avLst/>
          </a:prstGeom>
        </p:spPr>
      </p:pic>
      <p:sp>
        <p:nvSpPr>
          <p:cNvPr id="11" name="正方形/長方形 10"/>
          <p:cNvSpPr/>
          <p:nvPr/>
        </p:nvSpPr>
        <p:spPr>
          <a:xfrm>
            <a:off x="461964" y="30760"/>
            <a:ext cx="8224836"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海外の社会保障制度</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3" name="テキスト ボックス 2"/>
          <p:cNvSpPr txBox="1"/>
          <p:nvPr/>
        </p:nvSpPr>
        <p:spPr>
          <a:xfrm>
            <a:off x="1175748" y="926112"/>
            <a:ext cx="2716009" cy="923330"/>
          </a:xfrm>
          <a:prstGeom prst="rect">
            <a:avLst/>
          </a:prstGeom>
          <a:noFill/>
        </p:spPr>
        <p:txBody>
          <a:bodyPr wrap="square" rtlCol="0">
            <a:spAutoFit/>
          </a:bodyPr>
          <a:lstStyle/>
          <a:p>
            <a:r>
              <a:rPr lang="ja-JP" altLang="en-US" sz="36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スウェーデン</a:t>
            </a:r>
            <a:endParaRPr lang="en-US" altLang="ja-JP" sz="3600" b="1"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kumimoji="1" lang="ja-JP" altLang="en-US" dirty="0">
              <a:solidFill>
                <a:schemeClr val="tx2"/>
              </a:solidFill>
            </a:endParaRPr>
          </a:p>
        </p:txBody>
      </p:sp>
      <p:sp>
        <p:nvSpPr>
          <p:cNvPr id="12" name="角丸四角形 11"/>
          <p:cNvSpPr/>
          <p:nvPr/>
        </p:nvSpPr>
        <p:spPr>
          <a:xfrm>
            <a:off x="1312073" y="1645020"/>
            <a:ext cx="3375325" cy="428625"/>
          </a:xfrm>
          <a:prstGeom prst="roundRect">
            <a:avLst/>
          </a:prstGeom>
          <a:ln>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2000" b="1" dirty="0"/>
              <a:t>高福祉・高負担</a:t>
            </a:r>
            <a:endParaRPr kumimoji="1" lang="ja-JP" altLang="en-US" sz="2000" b="1" dirty="0"/>
          </a:p>
        </p:txBody>
      </p:sp>
      <p:sp>
        <p:nvSpPr>
          <p:cNvPr id="14" name="テキスト ボックス 13"/>
          <p:cNvSpPr txBox="1"/>
          <p:nvPr/>
        </p:nvSpPr>
        <p:spPr>
          <a:xfrm>
            <a:off x="5457537" y="913753"/>
            <a:ext cx="2716009" cy="923330"/>
          </a:xfrm>
          <a:prstGeom prst="rect">
            <a:avLst/>
          </a:prstGeom>
          <a:noFill/>
        </p:spPr>
        <p:txBody>
          <a:bodyPr wrap="square" rtlCol="0">
            <a:spAutoFit/>
          </a:bodyPr>
          <a:lstStyle/>
          <a:p>
            <a:r>
              <a:rPr lang="ja-JP" altLang="en-US" sz="3600" b="1"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rPr>
              <a:t>アメリカ</a:t>
            </a:r>
            <a:endParaRPr lang="en-US" altLang="ja-JP" sz="3600" b="1"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p>
            <a:endParaRPr kumimoji="1" lang="ja-JP" altLang="en-US" dirty="0"/>
          </a:p>
        </p:txBody>
      </p:sp>
      <p:sp>
        <p:nvSpPr>
          <p:cNvPr id="19" name="角丸四角形 18"/>
          <p:cNvSpPr/>
          <p:nvPr/>
        </p:nvSpPr>
        <p:spPr>
          <a:xfrm>
            <a:off x="5434438" y="1657696"/>
            <a:ext cx="3301863" cy="428625"/>
          </a:xfrm>
          <a:prstGeom prst="roundRect">
            <a:avLst/>
          </a:prstGeom>
          <a:ln>
            <a:solidFill>
              <a:schemeClr val="accent2">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2000" b="1" dirty="0"/>
              <a:t>低福祉・低負担</a:t>
            </a:r>
            <a:endParaRPr kumimoji="1" lang="ja-JP" altLang="en-US" sz="2000" b="1" dirty="0"/>
          </a:p>
        </p:txBody>
      </p:sp>
      <p:sp>
        <p:nvSpPr>
          <p:cNvPr id="2" name="テキスト ボックス 1"/>
          <p:cNvSpPr txBox="1"/>
          <p:nvPr/>
        </p:nvSpPr>
        <p:spPr>
          <a:xfrm>
            <a:off x="0" y="6594517"/>
            <a:ext cx="8775159" cy="253916"/>
          </a:xfrm>
          <a:prstGeom prst="rect">
            <a:avLst/>
          </a:prstGeom>
          <a:noFill/>
        </p:spPr>
        <p:txBody>
          <a:bodyPr wrap="none" rtlCol="0">
            <a:spAutoFit/>
          </a:bodyPr>
          <a:lstStyle/>
          <a:p>
            <a:r>
              <a:rPr lang="en-US" altLang="ja-JP" sz="1050" dirty="0">
                <a:solidFill>
                  <a:schemeClr val="tx1">
                    <a:lumMod val="75000"/>
                    <a:lumOff val="25000"/>
                  </a:schemeClr>
                </a:solidFill>
                <a:latin typeface="Meiryo UI" panose="020B0604030504040204" pitchFamily="50" charset="-128"/>
                <a:ea typeface="Meiryo UI" panose="020B0604030504040204" pitchFamily="50" charset="-128"/>
              </a:rPr>
              <a:t>※</a:t>
            </a:r>
            <a:r>
              <a:rPr lang="ja-JP" altLang="en-US" sz="1050" dirty="0">
                <a:solidFill>
                  <a:schemeClr val="tx1">
                    <a:lumMod val="75000"/>
                    <a:lumOff val="25000"/>
                  </a:schemeClr>
                </a:solidFill>
                <a:latin typeface="Meiryo UI" panose="020B0604030504040204" pitchFamily="50" charset="-128"/>
                <a:ea typeface="Meiryo UI" panose="020B0604030504040204" pitchFamily="50" charset="-128"/>
              </a:rPr>
              <a:t>厚生労働省「</a:t>
            </a:r>
            <a:r>
              <a:rPr lang="en-US" altLang="ja-JP" sz="1050" dirty="0">
                <a:solidFill>
                  <a:schemeClr val="tx1">
                    <a:lumMod val="75000"/>
                    <a:lumOff val="25000"/>
                  </a:schemeClr>
                </a:solidFill>
                <a:latin typeface="Meiryo UI" panose="020B0604030504040204" pitchFamily="50" charset="-128"/>
                <a:ea typeface="Meiryo UI" panose="020B0604030504040204" pitchFamily="50" charset="-128"/>
              </a:rPr>
              <a:t>2022</a:t>
            </a:r>
            <a:r>
              <a:rPr lang="ja-JP" altLang="en-US" sz="1050" dirty="0">
                <a:solidFill>
                  <a:schemeClr val="tx1">
                    <a:lumMod val="75000"/>
                    <a:lumOff val="25000"/>
                  </a:schemeClr>
                </a:solidFill>
                <a:latin typeface="Meiryo UI" panose="020B0604030504040204" pitchFamily="50" charset="-128"/>
                <a:ea typeface="Meiryo UI" panose="020B0604030504040204" pitchFamily="50" charset="-128"/>
              </a:rPr>
              <a:t>年　海外情勢報告」、財務省「国民負担率の国際比較」「付加価値税の国際比較」（</a:t>
            </a:r>
            <a:r>
              <a:rPr lang="en-US" altLang="ja-JP" sz="1050" dirty="0">
                <a:solidFill>
                  <a:schemeClr val="tx1">
                    <a:lumMod val="75000"/>
                    <a:lumOff val="25000"/>
                  </a:schemeClr>
                </a:solidFill>
                <a:latin typeface="Meiryo UI" panose="020B0604030504040204" pitchFamily="50" charset="-128"/>
                <a:ea typeface="Meiryo UI" panose="020B0604030504040204" pitchFamily="50" charset="-128"/>
              </a:rPr>
              <a:t>2023</a:t>
            </a:r>
            <a:r>
              <a:rPr lang="ja-JP" altLang="en-US" sz="1050" dirty="0">
                <a:solidFill>
                  <a:schemeClr val="tx1">
                    <a:lumMod val="75000"/>
                    <a:lumOff val="25000"/>
                  </a:schemeClr>
                </a:solidFill>
                <a:latin typeface="Meiryo UI" panose="020B0604030504040204" pitchFamily="50" charset="-128"/>
                <a:ea typeface="Meiryo UI" panose="020B0604030504040204" pitchFamily="50" charset="-128"/>
              </a:rPr>
              <a:t>年度）をもとに生命保険文化センターが作成</a:t>
            </a:r>
            <a:endParaRPr kumimoji="1" lang="ja-JP" altLang="en-US" sz="1050" dirty="0">
              <a:solidFill>
                <a:schemeClr val="tx1">
                  <a:lumMod val="75000"/>
                  <a:lumOff val="25000"/>
                </a:schemeClr>
              </a:solidFill>
              <a:latin typeface="Meiryo UI" panose="020B0604030504040204" pitchFamily="50" charset="-128"/>
              <a:ea typeface="Meiryo UI" panose="020B0604030504040204" pitchFamily="50" charset="-128"/>
            </a:endParaRPr>
          </a:p>
        </p:txBody>
      </p:sp>
      <p:cxnSp>
        <p:nvCxnSpPr>
          <p:cNvPr id="5" name="直線コネクタ 4"/>
          <p:cNvCxnSpPr/>
          <p:nvPr/>
        </p:nvCxnSpPr>
        <p:spPr>
          <a:xfrm flipV="1">
            <a:off x="18850" y="3299382"/>
            <a:ext cx="4932000" cy="1"/>
          </a:xfrm>
          <a:prstGeom prst="line">
            <a:avLst/>
          </a:prstGeom>
          <a:ln>
            <a:solidFill>
              <a:schemeClr val="tx1">
                <a:lumMod val="65000"/>
                <a:lumOff val="35000"/>
              </a:schemeClr>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18" name="直線コネクタ 17"/>
          <p:cNvCxnSpPr/>
          <p:nvPr/>
        </p:nvCxnSpPr>
        <p:spPr>
          <a:xfrm>
            <a:off x="5094970" y="3299382"/>
            <a:ext cx="3911323" cy="2"/>
          </a:xfrm>
          <a:prstGeom prst="line">
            <a:avLst/>
          </a:prstGeom>
          <a:ln>
            <a:solidFill>
              <a:schemeClr val="tx1">
                <a:lumMod val="65000"/>
                <a:lumOff val="35000"/>
              </a:schemeClr>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22" name="直線コネクタ 21"/>
          <p:cNvCxnSpPr/>
          <p:nvPr/>
        </p:nvCxnSpPr>
        <p:spPr>
          <a:xfrm flipV="1">
            <a:off x="18850" y="5322830"/>
            <a:ext cx="4932000" cy="1"/>
          </a:xfrm>
          <a:prstGeom prst="line">
            <a:avLst/>
          </a:prstGeom>
          <a:ln>
            <a:solidFill>
              <a:schemeClr val="tx1">
                <a:lumMod val="65000"/>
                <a:lumOff val="35000"/>
              </a:schemeClr>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23" name="直線コネクタ 22"/>
          <p:cNvCxnSpPr/>
          <p:nvPr/>
        </p:nvCxnSpPr>
        <p:spPr>
          <a:xfrm>
            <a:off x="5094970" y="5322830"/>
            <a:ext cx="3911323" cy="2"/>
          </a:xfrm>
          <a:prstGeom prst="line">
            <a:avLst/>
          </a:prstGeom>
          <a:ln>
            <a:solidFill>
              <a:schemeClr val="tx1">
                <a:lumMod val="65000"/>
                <a:lumOff val="35000"/>
              </a:schemeClr>
            </a:solidFill>
            <a:prstDash val="sysDot"/>
          </a:ln>
          <a:effectLst/>
        </p:spPr>
        <p:style>
          <a:lnRef idx="2">
            <a:schemeClr val="accent1"/>
          </a:lnRef>
          <a:fillRef idx="0">
            <a:schemeClr val="accent1"/>
          </a:fillRef>
          <a:effectRef idx="1">
            <a:schemeClr val="accent1"/>
          </a:effectRef>
          <a:fontRef idx="minor">
            <a:schemeClr val="tx1"/>
          </a:fontRef>
        </p:style>
      </p:cxnSp>
      <p:sp>
        <p:nvSpPr>
          <p:cNvPr id="4" name="テキスト ボックス 3"/>
          <p:cNvSpPr txBox="1"/>
          <p:nvPr/>
        </p:nvSpPr>
        <p:spPr>
          <a:xfrm>
            <a:off x="64926" y="2516515"/>
            <a:ext cx="879927" cy="400110"/>
          </a:xfrm>
          <a:prstGeom prst="rect">
            <a:avLst/>
          </a:prstGeom>
          <a:noFill/>
        </p:spPr>
        <p:txBody>
          <a:bodyPr wrap="square" rtlCol="0">
            <a:spAutoFit/>
          </a:bodyPr>
          <a:lstStyle/>
          <a:p>
            <a:pPr algn="ctr"/>
            <a:r>
              <a:rPr kumimoji="1" lang="ja-JP" altLang="en-US" sz="2000" b="1" dirty="0">
                <a:solidFill>
                  <a:schemeClr val="tx1">
                    <a:lumMod val="75000"/>
                    <a:lumOff val="25000"/>
                  </a:schemeClr>
                </a:solidFill>
                <a:latin typeface="Meiryo UI" panose="020B0604030504040204" pitchFamily="50" charset="-128"/>
                <a:ea typeface="Meiryo UI" panose="020B0604030504040204" pitchFamily="50" charset="-128"/>
              </a:rPr>
              <a:t>特徴</a:t>
            </a:r>
          </a:p>
        </p:txBody>
      </p:sp>
      <p:sp>
        <p:nvSpPr>
          <p:cNvPr id="24" name="テキスト ボックス 23"/>
          <p:cNvSpPr txBox="1"/>
          <p:nvPr/>
        </p:nvSpPr>
        <p:spPr>
          <a:xfrm>
            <a:off x="1301834" y="2215296"/>
            <a:ext cx="3504937" cy="1015663"/>
          </a:xfrm>
          <a:prstGeom prst="rect">
            <a:avLst/>
          </a:prstGeom>
          <a:noFill/>
        </p:spPr>
        <p:txBody>
          <a:bodyPr wrap="square" rtlCol="0">
            <a:spAutoFit/>
          </a:bodyPr>
          <a:lstStyle/>
          <a:p>
            <a:r>
              <a:rPr lang="ja-JP" altLang="en-US" sz="2000" b="1" dirty="0">
                <a:solidFill>
                  <a:schemeClr val="tx1">
                    <a:lumMod val="75000"/>
                    <a:lumOff val="25000"/>
                  </a:schemeClr>
                </a:solidFill>
                <a:latin typeface="Meiryo UI" panose="020B0604030504040204" pitchFamily="50" charset="-128"/>
                <a:ea typeface="Meiryo UI" panose="020B0604030504040204" pitchFamily="50" charset="-128"/>
              </a:rPr>
              <a:t>税金や社会保険料は高いが、政府や自治体が幅広い保障を提供する共助と公助が中心。</a:t>
            </a:r>
            <a:endParaRPr kumimoji="1" lang="ja-JP" altLang="en-US" sz="2000" b="1"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25" name="テキスト ボックス 24"/>
          <p:cNvSpPr txBox="1"/>
          <p:nvPr/>
        </p:nvSpPr>
        <p:spPr>
          <a:xfrm>
            <a:off x="5361587" y="2215296"/>
            <a:ext cx="3447563" cy="1015663"/>
          </a:xfrm>
          <a:prstGeom prst="rect">
            <a:avLst/>
          </a:prstGeom>
          <a:noFill/>
        </p:spPr>
        <p:txBody>
          <a:bodyPr wrap="square" rtlCol="0">
            <a:spAutoFit/>
          </a:bodyPr>
          <a:lstStyle/>
          <a:p>
            <a:r>
              <a:rPr lang="ja-JP" altLang="en-US" sz="2000" b="1" dirty="0">
                <a:solidFill>
                  <a:schemeClr val="tx1">
                    <a:lumMod val="75000"/>
                    <a:lumOff val="25000"/>
                  </a:schemeClr>
                </a:solidFill>
                <a:latin typeface="Meiryo UI" panose="020B0604030504040204" pitchFamily="50" charset="-128"/>
                <a:ea typeface="Meiryo UI" panose="020B0604030504040204" pitchFamily="50" charset="-128"/>
              </a:rPr>
              <a:t>個人の生活に干渉しないという自己責任の精神のもと自助努力が中心。</a:t>
            </a:r>
            <a:endParaRPr kumimoji="1" lang="ja-JP" altLang="en-US" sz="2000" b="1"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27" name="テキスト ボックス 26"/>
          <p:cNvSpPr txBox="1"/>
          <p:nvPr/>
        </p:nvSpPr>
        <p:spPr>
          <a:xfrm>
            <a:off x="64926" y="3825988"/>
            <a:ext cx="879927" cy="1015663"/>
          </a:xfrm>
          <a:prstGeom prst="rect">
            <a:avLst/>
          </a:prstGeom>
          <a:noFill/>
        </p:spPr>
        <p:txBody>
          <a:bodyPr wrap="square" rtlCol="0">
            <a:spAutoFit/>
          </a:bodyPr>
          <a:lstStyle/>
          <a:p>
            <a:pPr algn="ctr"/>
            <a:r>
              <a:rPr lang="ja-JP" altLang="en-US" sz="2000" b="1" dirty="0">
                <a:solidFill>
                  <a:schemeClr val="tx1">
                    <a:lumMod val="75000"/>
                    <a:lumOff val="25000"/>
                  </a:schemeClr>
                </a:solidFill>
                <a:latin typeface="Meiryo UI" panose="020B0604030504040204" pitchFamily="50" charset="-128"/>
                <a:ea typeface="Meiryo UI" panose="020B0604030504040204" pitchFamily="50" charset="-128"/>
              </a:rPr>
              <a:t>社会</a:t>
            </a:r>
            <a:endParaRPr lang="en-US" altLang="ja-JP" sz="2000" b="1" dirty="0">
              <a:solidFill>
                <a:schemeClr val="tx1">
                  <a:lumMod val="75000"/>
                  <a:lumOff val="25000"/>
                </a:schemeClr>
              </a:solidFill>
              <a:latin typeface="Meiryo UI" panose="020B0604030504040204" pitchFamily="50" charset="-128"/>
              <a:ea typeface="Meiryo UI" panose="020B0604030504040204" pitchFamily="50" charset="-128"/>
            </a:endParaRPr>
          </a:p>
          <a:p>
            <a:pPr algn="ctr"/>
            <a:r>
              <a:rPr lang="ja-JP" altLang="en-US" sz="2000" b="1" dirty="0">
                <a:solidFill>
                  <a:schemeClr val="tx1">
                    <a:lumMod val="75000"/>
                    <a:lumOff val="25000"/>
                  </a:schemeClr>
                </a:solidFill>
                <a:latin typeface="Meiryo UI" panose="020B0604030504040204" pitchFamily="50" charset="-128"/>
                <a:ea typeface="Meiryo UI" panose="020B0604030504040204" pitchFamily="50" charset="-128"/>
              </a:rPr>
              <a:t>保障</a:t>
            </a:r>
            <a:endParaRPr lang="en-US" altLang="ja-JP" sz="2000" b="1" dirty="0">
              <a:solidFill>
                <a:schemeClr val="tx1">
                  <a:lumMod val="75000"/>
                  <a:lumOff val="25000"/>
                </a:schemeClr>
              </a:solidFill>
              <a:latin typeface="Meiryo UI" panose="020B0604030504040204" pitchFamily="50" charset="-128"/>
              <a:ea typeface="Meiryo UI" panose="020B0604030504040204" pitchFamily="50" charset="-128"/>
            </a:endParaRPr>
          </a:p>
          <a:p>
            <a:pPr algn="ctr"/>
            <a:r>
              <a:rPr lang="ja-JP" altLang="en-US" sz="2000" b="1" dirty="0">
                <a:solidFill>
                  <a:schemeClr val="tx1">
                    <a:lumMod val="75000"/>
                    <a:lumOff val="25000"/>
                  </a:schemeClr>
                </a:solidFill>
                <a:latin typeface="Meiryo UI" panose="020B0604030504040204" pitchFamily="50" charset="-128"/>
                <a:ea typeface="Meiryo UI" panose="020B0604030504040204" pitchFamily="50" charset="-128"/>
              </a:rPr>
              <a:t>制度</a:t>
            </a:r>
            <a:endParaRPr kumimoji="1" lang="ja-JP" altLang="en-US" sz="2000" b="1"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28" name="テキスト ボックス 27"/>
          <p:cNvSpPr txBox="1"/>
          <p:nvPr/>
        </p:nvSpPr>
        <p:spPr>
          <a:xfrm>
            <a:off x="1301834" y="3356347"/>
            <a:ext cx="3504937" cy="1938992"/>
          </a:xfrm>
          <a:prstGeom prst="rect">
            <a:avLst/>
          </a:prstGeom>
          <a:noFill/>
        </p:spPr>
        <p:txBody>
          <a:bodyPr wrap="square" rtlCol="0">
            <a:spAutoFit/>
          </a:bodyPr>
          <a:lstStyle/>
          <a:p>
            <a:r>
              <a:rPr lang="ja-JP" altLang="en-US" sz="2000" b="1" dirty="0">
                <a:solidFill>
                  <a:schemeClr val="tx1">
                    <a:lumMod val="75000"/>
                    <a:lumOff val="25000"/>
                  </a:schemeClr>
                </a:solidFill>
                <a:latin typeface="Meiryo UI" panose="020B0604030504040204" pitchFamily="50" charset="-128"/>
                <a:ea typeface="Meiryo UI" panose="020B0604030504040204" pitchFamily="50" charset="-128"/>
              </a:rPr>
              <a:t>幅広く多くの人を対象に所得保障が中心で、基本的には現金給付。年金保険や医療保険をはじめとして、労災保険や児童手当、住宅手当、福祉サービス等がある。</a:t>
            </a:r>
            <a:endParaRPr kumimoji="1" lang="ja-JP" altLang="en-US" sz="2000" b="1"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29" name="テキスト ボックス 28"/>
          <p:cNvSpPr txBox="1"/>
          <p:nvPr/>
        </p:nvSpPr>
        <p:spPr>
          <a:xfrm>
            <a:off x="5361587" y="3507179"/>
            <a:ext cx="3504937" cy="1631216"/>
          </a:xfrm>
          <a:prstGeom prst="rect">
            <a:avLst/>
          </a:prstGeom>
          <a:noFill/>
        </p:spPr>
        <p:txBody>
          <a:bodyPr wrap="square" rtlCol="0">
            <a:spAutoFit/>
          </a:bodyPr>
          <a:lstStyle/>
          <a:p>
            <a:r>
              <a:rPr kumimoji="1" lang="ja-JP" altLang="en-US" sz="2000" b="1" dirty="0">
                <a:solidFill>
                  <a:schemeClr val="tx1">
                    <a:lumMod val="75000"/>
                    <a:lumOff val="25000"/>
                  </a:schemeClr>
                </a:solidFill>
                <a:latin typeface="Meiryo UI" panose="020B0604030504040204" pitchFamily="50" charset="-128"/>
                <a:ea typeface="Meiryo UI" panose="020B0604030504040204" pitchFamily="50" charset="-128"/>
              </a:rPr>
              <a:t>被用者や自営業者を対象とした年金保険や高齢者や低所得者、障害者を対象とした医療保険がある。その他、対象が決められた扶助や州独自の保障がある。</a:t>
            </a:r>
          </a:p>
        </p:txBody>
      </p:sp>
      <p:sp>
        <p:nvSpPr>
          <p:cNvPr id="30" name="テキスト ボックス 29"/>
          <p:cNvSpPr txBox="1"/>
          <p:nvPr/>
        </p:nvSpPr>
        <p:spPr>
          <a:xfrm>
            <a:off x="64925" y="5713227"/>
            <a:ext cx="879927" cy="400110"/>
          </a:xfrm>
          <a:prstGeom prst="rect">
            <a:avLst/>
          </a:prstGeom>
          <a:noFill/>
        </p:spPr>
        <p:txBody>
          <a:bodyPr wrap="square" rtlCol="0">
            <a:spAutoFit/>
          </a:bodyPr>
          <a:lstStyle/>
          <a:p>
            <a:pPr algn="ctr"/>
            <a:r>
              <a:rPr lang="ja-JP" altLang="en-US" sz="2000" b="1" dirty="0">
                <a:solidFill>
                  <a:schemeClr val="tx1">
                    <a:lumMod val="75000"/>
                    <a:lumOff val="25000"/>
                  </a:schemeClr>
                </a:solidFill>
                <a:latin typeface="Meiryo UI" panose="020B0604030504040204" pitchFamily="50" charset="-128"/>
                <a:ea typeface="Meiryo UI" panose="020B0604030504040204" pitchFamily="50" charset="-128"/>
              </a:rPr>
              <a:t>負担</a:t>
            </a:r>
            <a:endParaRPr kumimoji="1" lang="ja-JP" altLang="en-US" sz="2000" b="1"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31" name="テキスト ボックス 30"/>
          <p:cNvSpPr txBox="1"/>
          <p:nvPr/>
        </p:nvSpPr>
        <p:spPr>
          <a:xfrm>
            <a:off x="1301835" y="5376686"/>
            <a:ext cx="1790158" cy="1015663"/>
          </a:xfrm>
          <a:prstGeom prst="rect">
            <a:avLst/>
          </a:prstGeom>
          <a:noFill/>
        </p:spPr>
        <p:txBody>
          <a:bodyPr wrap="square" rtlCol="0">
            <a:spAutoFit/>
          </a:bodyPr>
          <a:lstStyle/>
          <a:p>
            <a:pPr>
              <a:lnSpc>
                <a:spcPct val="150000"/>
              </a:lnSpc>
            </a:pPr>
            <a:r>
              <a:rPr lang="ja-JP" altLang="en-US" sz="2000" b="1" dirty="0">
                <a:solidFill>
                  <a:schemeClr val="tx1">
                    <a:lumMod val="75000"/>
                    <a:lumOff val="25000"/>
                  </a:schemeClr>
                </a:solidFill>
                <a:latin typeface="Meiryo UI" panose="020B0604030504040204" pitchFamily="50" charset="-128"/>
                <a:ea typeface="Meiryo UI" panose="020B0604030504040204" pitchFamily="50" charset="-128"/>
              </a:rPr>
              <a:t>国民負担率　　　</a:t>
            </a:r>
            <a:endParaRPr lang="en-US" altLang="ja-JP" sz="2000" b="1" dirty="0">
              <a:solidFill>
                <a:schemeClr val="tx1">
                  <a:lumMod val="75000"/>
                  <a:lumOff val="25000"/>
                </a:schemeClr>
              </a:solidFill>
              <a:latin typeface="Meiryo UI" panose="020B0604030504040204" pitchFamily="50" charset="-128"/>
              <a:ea typeface="Meiryo UI" panose="020B0604030504040204" pitchFamily="50" charset="-128"/>
            </a:endParaRPr>
          </a:p>
          <a:p>
            <a:pPr>
              <a:lnSpc>
                <a:spcPct val="150000"/>
              </a:lnSpc>
            </a:pPr>
            <a:r>
              <a:rPr kumimoji="1" lang="ja-JP" altLang="en-US" sz="2000" b="1" dirty="0">
                <a:solidFill>
                  <a:schemeClr val="tx1">
                    <a:lumMod val="75000"/>
                    <a:lumOff val="25000"/>
                  </a:schemeClr>
                </a:solidFill>
                <a:latin typeface="Meiryo UI" panose="020B0604030504040204" pitchFamily="50" charset="-128"/>
                <a:ea typeface="Meiryo UI" panose="020B0604030504040204" pitchFamily="50" charset="-128"/>
              </a:rPr>
              <a:t>消費税　　</a:t>
            </a:r>
          </a:p>
        </p:txBody>
      </p:sp>
      <p:sp>
        <p:nvSpPr>
          <p:cNvPr id="32" name="テキスト ボックス 31"/>
          <p:cNvSpPr txBox="1"/>
          <p:nvPr/>
        </p:nvSpPr>
        <p:spPr>
          <a:xfrm>
            <a:off x="5361587" y="5376686"/>
            <a:ext cx="1708515" cy="1015663"/>
          </a:xfrm>
          <a:prstGeom prst="rect">
            <a:avLst/>
          </a:prstGeom>
          <a:noFill/>
        </p:spPr>
        <p:txBody>
          <a:bodyPr wrap="square" rtlCol="0">
            <a:spAutoFit/>
          </a:bodyPr>
          <a:lstStyle/>
          <a:p>
            <a:pPr>
              <a:lnSpc>
                <a:spcPct val="150000"/>
              </a:lnSpc>
            </a:pPr>
            <a:r>
              <a:rPr lang="ja-JP" altLang="en-US" sz="2000" b="1" dirty="0">
                <a:solidFill>
                  <a:schemeClr val="tx1">
                    <a:lumMod val="75000"/>
                    <a:lumOff val="25000"/>
                  </a:schemeClr>
                </a:solidFill>
                <a:latin typeface="Meiryo UI" panose="020B0604030504040204" pitchFamily="50" charset="-128"/>
                <a:ea typeface="Meiryo UI" panose="020B0604030504040204" pitchFamily="50" charset="-128"/>
              </a:rPr>
              <a:t>国民負担率　</a:t>
            </a:r>
            <a:endParaRPr lang="en-US" altLang="ja-JP" sz="2000" b="1" dirty="0">
              <a:solidFill>
                <a:schemeClr val="tx1">
                  <a:lumMod val="75000"/>
                  <a:lumOff val="25000"/>
                </a:schemeClr>
              </a:solidFill>
              <a:latin typeface="Meiryo UI" panose="020B0604030504040204" pitchFamily="50" charset="-128"/>
              <a:ea typeface="Meiryo UI" panose="020B0604030504040204" pitchFamily="50" charset="-128"/>
            </a:endParaRPr>
          </a:p>
          <a:p>
            <a:pPr>
              <a:lnSpc>
                <a:spcPct val="150000"/>
              </a:lnSpc>
            </a:pPr>
            <a:r>
              <a:rPr kumimoji="1" lang="ja-JP" altLang="en-US" sz="2000" b="1" dirty="0">
                <a:solidFill>
                  <a:schemeClr val="tx1">
                    <a:lumMod val="75000"/>
                    <a:lumOff val="25000"/>
                  </a:schemeClr>
                </a:solidFill>
                <a:latin typeface="Meiryo UI" panose="020B0604030504040204" pitchFamily="50" charset="-128"/>
                <a:ea typeface="Meiryo UI" panose="020B0604030504040204" pitchFamily="50" charset="-128"/>
              </a:rPr>
              <a:t>消費税</a:t>
            </a:r>
          </a:p>
        </p:txBody>
      </p:sp>
      <p:sp>
        <p:nvSpPr>
          <p:cNvPr id="33" name="テキスト ボックス 32"/>
          <p:cNvSpPr txBox="1"/>
          <p:nvPr/>
        </p:nvSpPr>
        <p:spPr>
          <a:xfrm>
            <a:off x="3073141" y="5376686"/>
            <a:ext cx="1969305" cy="1412823"/>
          </a:xfrm>
          <a:prstGeom prst="rect">
            <a:avLst/>
          </a:prstGeom>
          <a:noFill/>
        </p:spPr>
        <p:txBody>
          <a:bodyPr wrap="square" rtlCol="0">
            <a:spAutoFit/>
          </a:bodyPr>
          <a:lstStyle/>
          <a:p>
            <a:pPr>
              <a:lnSpc>
                <a:spcPct val="150000"/>
              </a:lnSpc>
            </a:pPr>
            <a:r>
              <a:rPr lang="en-US" altLang="ja-JP" sz="2000" b="1" dirty="0">
                <a:solidFill>
                  <a:schemeClr val="tx1">
                    <a:lumMod val="75000"/>
                    <a:lumOff val="25000"/>
                  </a:schemeClr>
                </a:solidFill>
                <a:latin typeface="Meiryo UI" panose="020B0604030504040204" pitchFamily="50" charset="-128"/>
                <a:ea typeface="Meiryo UI" panose="020B0604030504040204" pitchFamily="50" charset="-128"/>
              </a:rPr>
              <a:t>54.5</a:t>
            </a:r>
            <a:r>
              <a:rPr kumimoji="1" lang="ja-JP" altLang="en-US" sz="2000" b="1" dirty="0">
                <a:solidFill>
                  <a:schemeClr val="tx1">
                    <a:lumMod val="75000"/>
                    <a:lumOff val="25000"/>
                  </a:schemeClr>
                </a:solidFill>
                <a:latin typeface="Meiryo UI" panose="020B0604030504040204" pitchFamily="50" charset="-128"/>
                <a:ea typeface="Meiryo UI" panose="020B0604030504040204" pitchFamily="50" charset="-128"/>
              </a:rPr>
              <a:t>％</a:t>
            </a:r>
            <a:r>
              <a:rPr kumimoji="1" lang="ja-JP" altLang="en-US" sz="1200" b="1" dirty="0">
                <a:solidFill>
                  <a:schemeClr val="tx1">
                    <a:lumMod val="75000"/>
                    <a:lumOff val="25000"/>
                  </a:schemeClr>
                </a:solidFill>
                <a:latin typeface="Meiryo UI" panose="020B0604030504040204" pitchFamily="50" charset="-128"/>
                <a:ea typeface="Meiryo UI" panose="020B0604030504040204" pitchFamily="50" charset="-128"/>
              </a:rPr>
              <a:t>（</a:t>
            </a:r>
            <a:r>
              <a:rPr kumimoji="1" lang="en-US" altLang="ja-JP" sz="1200" b="1" dirty="0">
                <a:solidFill>
                  <a:schemeClr val="tx1">
                    <a:lumMod val="75000"/>
                    <a:lumOff val="25000"/>
                  </a:schemeClr>
                </a:solidFill>
                <a:latin typeface="Meiryo UI" panose="020B0604030504040204" pitchFamily="50" charset="-128"/>
                <a:ea typeface="Meiryo UI" panose="020B0604030504040204" pitchFamily="50" charset="-128"/>
              </a:rPr>
              <a:t>2020</a:t>
            </a:r>
            <a:r>
              <a:rPr kumimoji="1" lang="ja-JP" altLang="en-US" sz="1200" b="1" dirty="0">
                <a:solidFill>
                  <a:schemeClr val="tx1">
                    <a:lumMod val="75000"/>
                    <a:lumOff val="25000"/>
                  </a:schemeClr>
                </a:solidFill>
                <a:latin typeface="Meiryo UI" panose="020B0604030504040204" pitchFamily="50" charset="-128"/>
                <a:ea typeface="Meiryo UI" panose="020B0604030504040204" pitchFamily="50" charset="-128"/>
              </a:rPr>
              <a:t>年）</a:t>
            </a:r>
            <a:endParaRPr kumimoji="1" lang="en-US" altLang="ja-JP" sz="1200" b="1" dirty="0">
              <a:solidFill>
                <a:schemeClr val="tx1">
                  <a:lumMod val="75000"/>
                  <a:lumOff val="25000"/>
                </a:schemeClr>
              </a:solidFill>
              <a:latin typeface="Meiryo UI" panose="020B0604030504040204" pitchFamily="50" charset="-128"/>
              <a:ea typeface="Meiryo UI" panose="020B0604030504040204" pitchFamily="50" charset="-128"/>
            </a:endParaRPr>
          </a:p>
          <a:p>
            <a:pPr>
              <a:lnSpc>
                <a:spcPct val="150000"/>
              </a:lnSpc>
            </a:pPr>
            <a:r>
              <a:rPr lang="en-US" altLang="ja-JP" sz="2000" b="1" dirty="0">
                <a:solidFill>
                  <a:schemeClr val="tx1">
                    <a:lumMod val="75000"/>
                    <a:lumOff val="25000"/>
                  </a:schemeClr>
                </a:solidFill>
                <a:latin typeface="Meiryo UI" panose="020B0604030504040204" pitchFamily="50" charset="-128"/>
                <a:ea typeface="Meiryo UI" panose="020B0604030504040204" pitchFamily="50" charset="-128"/>
              </a:rPr>
              <a:t>25</a:t>
            </a:r>
            <a:r>
              <a:rPr lang="ja-JP" altLang="en-US" sz="2000" b="1" dirty="0">
                <a:solidFill>
                  <a:schemeClr val="tx1">
                    <a:lumMod val="75000"/>
                    <a:lumOff val="25000"/>
                  </a:schemeClr>
                </a:solidFill>
                <a:latin typeface="Meiryo UI" panose="020B0604030504040204" pitchFamily="50" charset="-128"/>
                <a:ea typeface="Meiryo UI" panose="020B0604030504040204" pitchFamily="50" charset="-128"/>
              </a:rPr>
              <a:t>％</a:t>
            </a:r>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rPr>
              <a:t>（</a:t>
            </a:r>
            <a:r>
              <a:rPr lang="en-US" altLang="ja-JP" sz="1200" b="1" dirty="0">
                <a:solidFill>
                  <a:schemeClr val="tx1">
                    <a:lumMod val="75000"/>
                    <a:lumOff val="25000"/>
                  </a:schemeClr>
                </a:solidFill>
                <a:latin typeface="Meiryo UI" panose="020B0604030504040204" pitchFamily="50" charset="-128"/>
                <a:ea typeface="Meiryo UI" panose="020B0604030504040204" pitchFamily="50" charset="-128"/>
              </a:rPr>
              <a:t>2023</a:t>
            </a:r>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rPr>
              <a:t>年）</a:t>
            </a:r>
            <a:endParaRPr lang="ja-JP" altLang="en-US" sz="2000" b="1" dirty="0">
              <a:solidFill>
                <a:schemeClr val="tx1">
                  <a:lumMod val="75000"/>
                  <a:lumOff val="25000"/>
                </a:schemeClr>
              </a:solidFill>
              <a:latin typeface="Meiryo UI" panose="020B0604030504040204" pitchFamily="50" charset="-128"/>
              <a:ea typeface="Meiryo UI" panose="020B0604030504040204" pitchFamily="50" charset="-128"/>
            </a:endParaRPr>
          </a:p>
          <a:p>
            <a:pPr>
              <a:lnSpc>
                <a:spcPct val="150000"/>
              </a:lnSpc>
            </a:pPr>
            <a:endParaRPr kumimoji="1" lang="ja-JP" altLang="en-US" sz="2000" b="1"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34" name="テキスト ボックス 33"/>
          <p:cNvSpPr txBox="1"/>
          <p:nvPr/>
        </p:nvSpPr>
        <p:spPr>
          <a:xfrm>
            <a:off x="7135417" y="5376686"/>
            <a:ext cx="1939262" cy="951158"/>
          </a:xfrm>
          <a:prstGeom prst="rect">
            <a:avLst/>
          </a:prstGeom>
          <a:noFill/>
        </p:spPr>
        <p:txBody>
          <a:bodyPr wrap="square" rtlCol="0">
            <a:spAutoFit/>
          </a:bodyPr>
          <a:lstStyle/>
          <a:p>
            <a:pPr>
              <a:lnSpc>
                <a:spcPct val="150000"/>
              </a:lnSpc>
            </a:pPr>
            <a:r>
              <a:rPr lang="en-US" altLang="ja-JP" sz="2000" b="1" dirty="0">
                <a:solidFill>
                  <a:schemeClr val="tx1">
                    <a:lumMod val="75000"/>
                    <a:lumOff val="25000"/>
                  </a:schemeClr>
                </a:solidFill>
                <a:latin typeface="Meiryo UI" panose="020B0604030504040204" pitchFamily="50" charset="-128"/>
                <a:ea typeface="Meiryo UI" panose="020B0604030504040204" pitchFamily="50" charset="-128"/>
              </a:rPr>
              <a:t>32.3</a:t>
            </a:r>
            <a:r>
              <a:rPr kumimoji="1" lang="ja-JP" altLang="en-US" sz="2000" b="1" dirty="0">
                <a:solidFill>
                  <a:schemeClr val="tx1">
                    <a:lumMod val="75000"/>
                    <a:lumOff val="25000"/>
                  </a:schemeClr>
                </a:solidFill>
                <a:latin typeface="Meiryo UI" panose="020B0604030504040204" pitchFamily="50" charset="-128"/>
                <a:ea typeface="Meiryo UI" panose="020B0604030504040204" pitchFamily="50" charset="-128"/>
              </a:rPr>
              <a:t>％</a:t>
            </a:r>
            <a:r>
              <a:rPr kumimoji="1" lang="ja-JP" altLang="en-US" sz="1200" b="1" dirty="0">
                <a:solidFill>
                  <a:schemeClr val="tx1">
                    <a:lumMod val="75000"/>
                    <a:lumOff val="25000"/>
                  </a:schemeClr>
                </a:solidFill>
                <a:latin typeface="Meiryo UI" panose="020B0604030504040204" pitchFamily="50" charset="-128"/>
                <a:ea typeface="Meiryo UI" panose="020B0604030504040204" pitchFamily="50" charset="-128"/>
              </a:rPr>
              <a:t>（</a:t>
            </a:r>
            <a:r>
              <a:rPr kumimoji="1" lang="en-US" altLang="ja-JP" sz="1200" b="1" dirty="0">
                <a:solidFill>
                  <a:schemeClr val="tx1">
                    <a:lumMod val="75000"/>
                    <a:lumOff val="25000"/>
                  </a:schemeClr>
                </a:solidFill>
                <a:latin typeface="Meiryo UI" panose="020B0604030504040204" pitchFamily="50" charset="-128"/>
                <a:ea typeface="Meiryo UI" panose="020B0604030504040204" pitchFamily="50" charset="-128"/>
              </a:rPr>
              <a:t>2020</a:t>
            </a:r>
            <a:r>
              <a:rPr kumimoji="1" lang="ja-JP" altLang="en-US" sz="1200" b="1" dirty="0">
                <a:solidFill>
                  <a:schemeClr val="tx1">
                    <a:lumMod val="75000"/>
                    <a:lumOff val="25000"/>
                  </a:schemeClr>
                </a:solidFill>
                <a:latin typeface="Meiryo UI" panose="020B0604030504040204" pitchFamily="50" charset="-128"/>
                <a:ea typeface="Meiryo UI" panose="020B0604030504040204" pitchFamily="50" charset="-128"/>
              </a:rPr>
              <a:t>年）</a:t>
            </a:r>
            <a:endParaRPr kumimoji="1" lang="en-US" altLang="ja-JP" sz="1200" b="1" dirty="0">
              <a:solidFill>
                <a:schemeClr val="tx1">
                  <a:lumMod val="75000"/>
                  <a:lumOff val="25000"/>
                </a:schemeClr>
              </a:solidFill>
              <a:latin typeface="Meiryo UI" panose="020B0604030504040204" pitchFamily="50" charset="-128"/>
              <a:ea typeface="Meiryo UI" panose="020B0604030504040204" pitchFamily="50" charset="-128"/>
            </a:endParaRPr>
          </a:p>
          <a:p>
            <a:pPr>
              <a:lnSpc>
                <a:spcPct val="150000"/>
              </a:lnSpc>
            </a:pPr>
            <a:r>
              <a:rPr kumimoji="1" lang="ja-JP" altLang="en-US" sz="2000" b="1" dirty="0">
                <a:solidFill>
                  <a:schemeClr val="tx1">
                    <a:lumMod val="75000"/>
                    <a:lumOff val="25000"/>
                  </a:schemeClr>
                </a:solidFill>
                <a:latin typeface="Meiryo UI" panose="020B0604030504040204" pitchFamily="50" charset="-128"/>
                <a:ea typeface="Meiryo UI" panose="020B0604030504040204" pitchFamily="50" charset="-128"/>
              </a:rPr>
              <a:t>州により異なる</a:t>
            </a:r>
          </a:p>
        </p:txBody>
      </p:sp>
      <p:sp>
        <p:nvSpPr>
          <p:cNvPr id="35" name="テキスト ボックス 34"/>
          <p:cNvSpPr txBox="1"/>
          <p:nvPr/>
        </p:nvSpPr>
        <p:spPr>
          <a:xfrm>
            <a:off x="6726618" y="6231728"/>
            <a:ext cx="2612925" cy="415498"/>
          </a:xfrm>
          <a:prstGeom prst="rect">
            <a:avLst/>
          </a:prstGeom>
          <a:noFill/>
        </p:spPr>
        <p:txBody>
          <a:bodyPr wrap="square" rtlCol="0">
            <a:spAutoFit/>
          </a:bodyPr>
          <a:lstStyle/>
          <a:p>
            <a:r>
              <a:rPr kumimoji="1" lang="en-US" altLang="ja-JP" sz="1050" b="1" dirty="0">
                <a:solidFill>
                  <a:schemeClr val="tx1">
                    <a:lumMod val="75000"/>
                    <a:lumOff val="25000"/>
                  </a:schemeClr>
                </a:solidFill>
                <a:latin typeface="Meiryo UI" panose="020B0604030504040204" pitchFamily="50" charset="-128"/>
                <a:ea typeface="Meiryo UI" panose="020B0604030504040204" pitchFamily="50" charset="-128"/>
              </a:rPr>
              <a:t>※</a:t>
            </a:r>
            <a:r>
              <a:rPr kumimoji="1" lang="ja-JP" altLang="en-US" sz="1050" b="1" dirty="0">
                <a:solidFill>
                  <a:schemeClr val="tx1">
                    <a:lumMod val="75000"/>
                    <a:lumOff val="25000"/>
                  </a:schemeClr>
                </a:solidFill>
                <a:latin typeface="Meiryo UI" panose="020B0604030504040204" pitchFamily="50" charset="-128"/>
                <a:ea typeface="Meiryo UI" panose="020B0604030504040204" pitchFamily="50" charset="-128"/>
              </a:rPr>
              <a:t>ニューヨーク州　約</a:t>
            </a:r>
            <a:r>
              <a:rPr kumimoji="1" lang="en-US" altLang="ja-JP" sz="1050" b="1" dirty="0">
                <a:solidFill>
                  <a:schemeClr val="tx1">
                    <a:lumMod val="75000"/>
                    <a:lumOff val="25000"/>
                  </a:schemeClr>
                </a:solidFill>
                <a:latin typeface="Meiryo UI" panose="020B0604030504040204" pitchFamily="50" charset="-128"/>
                <a:ea typeface="Meiryo UI" panose="020B0604030504040204" pitchFamily="50" charset="-128"/>
              </a:rPr>
              <a:t>9</a:t>
            </a:r>
            <a:r>
              <a:rPr kumimoji="1" lang="ja-JP" altLang="en-US" sz="1050" b="1" dirty="0">
                <a:solidFill>
                  <a:schemeClr val="tx1">
                    <a:lumMod val="75000"/>
                    <a:lumOff val="25000"/>
                  </a:schemeClr>
                </a:solidFill>
                <a:latin typeface="Meiryo UI" panose="020B0604030504040204" pitchFamily="50" charset="-128"/>
                <a:ea typeface="Meiryo UI" panose="020B0604030504040204" pitchFamily="50" charset="-128"/>
              </a:rPr>
              <a:t>％</a:t>
            </a:r>
            <a:r>
              <a:rPr lang="ja-JP" altLang="en-US" sz="1050" b="1" dirty="0">
                <a:solidFill>
                  <a:schemeClr val="tx1">
                    <a:lumMod val="75000"/>
                    <a:lumOff val="25000"/>
                  </a:schemeClr>
                </a:solidFill>
                <a:latin typeface="Meiryo UI" panose="020B0604030504040204" pitchFamily="50" charset="-128"/>
                <a:ea typeface="Meiryo UI" panose="020B0604030504040204" pitchFamily="50" charset="-128"/>
              </a:rPr>
              <a:t>（</a:t>
            </a:r>
            <a:r>
              <a:rPr lang="en-US" altLang="ja-JP" sz="1050" b="1" dirty="0">
                <a:solidFill>
                  <a:schemeClr val="tx1">
                    <a:lumMod val="75000"/>
                    <a:lumOff val="25000"/>
                  </a:schemeClr>
                </a:solidFill>
                <a:latin typeface="Meiryo UI" panose="020B0604030504040204" pitchFamily="50" charset="-128"/>
                <a:ea typeface="Meiryo UI" panose="020B0604030504040204" pitchFamily="50" charset="-128"/>
              </a:rPr>
              <a:t>2023</a:t>
            </a:r>
            <a:r>
              <a:rPr lang="ja-JP" altLang="en-US" sz="1050" b="1" dirty="0">
                <a:solidFill>
                  <a:schemeClr val="tx1">
                    <a:lumMod val="75000"/>
                    <a:lumOff val="25000"/>
                  </a:schemeClr>
                </a:solidFill>
                <a:latin typeface="Meiryo UI" panose="020B0604030504040204" pitchFamily="50" charset="-128"/>
                <a:ea typeface="Meiryo UI" panose="020B0604030504040204" pitchFamily="50" charset="-128"/>
              </a:rPr>
              <a:t>年）</a:t>
            </a:r>
            <a:endParaRPr lang="ja-JP" altLang="en-US" sz="1600" b="1" dirty="0">
              <a:solidFill>
                <a:schemeClr val="tx1">
                  <a:lumMod val="75000"/>
                  <a:lumOff val="25000"/>
                </a:schemeClr>
              </a:solidFill>
              <a:latin typeface="Meiryo UI" panose="020B0604030504040204" pitchFamily="50" charset="-128"/>
              <a:ea typeface="Meiryo UI" panose="020B0604030504040204" pitchFamily="50" charset="-128"/>
            </a:endParaRPr>
          </a:p>
          <a:p>
            <a:endParaRPr kumimoji="1" lang="ja-JP" altLang="en-US" sz="1050" b="1"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6" name="スライド番号プレースホルダー 5">
            <a:extLst>
              <a:ext uri="{FF2B5EF4-FFF2-40B4-BE49-F238E27FC236}">
                <a16:creationId xmlns:a16="http://schemas.microsoft.com/office/drawing/2014/main" id="{D0A2ED38-E70E-4B21-8A32-50F2F02F2B67}"/>
              </a:ext>
            </a:extLst>
          </p:cNvPr>
          <p:cNvSpPr>
            <a:spLocks noGrp="1"/>
          </p:cNvSpPr>
          <p:nvPr>
            <p:ph type="sldNum" sz="quarter" idx="4"/>
          </p:nvPr>
        </p:nvSpPr>
        <p:spPr/>
        <p:txBody>
          <a:bodyPr/>
          <a:lstStyle/>
          <a:p>
            <a:fld id="{CFE1D277-9C57-4E30-9C75-4A0776A97483}" type="slidenum">
              <a:rPr lang="ja-JP" altLang="en-US" smtClean="0"/>
              <a:pPr/>
              <a:t>31</a:t>
            </a:fld>
            <a:endParaRPr lang="ja-JP" altLang="en-US" dirty="0"/>
          </a:p>
        </p:txBody>
      </p:sp>
    </p:spTree>
    <p:extLst>
      <p:ext uri="{BB962C8B-B14F-4D97-AF65-F5344CB8AC3E}">
        <p14:creationId xmlns:p14="http://schemas.microsoft.com/office/powerpoint/2010/main" val="24569609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フレーム 4"/>
          <p:cNvSpPr/>
          <p:nvPr/>
        </p:nvSpPr>
        <p:spPr>
          <a:xfrm>
            <a:off x="0" y="1"/>
            <a:ext cx="9144000" cy="6874074"/>
          </a:xfrm>
          <a:prstGeom prst="frame">
            <a:avLst>
              <a:gd name="adj1" fmla="val 13704"/>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sp>
        <p:nvSpPr>
          <p:cNvPr id="8" name="角丸四角形 7"/>
          <p:cNvSpPr/>
          <p:nvPr/>
        </p:nvSpPr>
        <p:spPr>
          <a:xfrm>
            <a:off x="474133" y="457199"/>
            <a:ext cx="8212667" cy="6011333"/>
          </a:xfrm>
          <a:prstGeom prst="roundRect">
            <a:avLst>
              <a:gd name="adj" fmla="val 2265"/>
            </a:avLst>
          </a:prstGeom>
          <a:solidFill>
            <a:schemeClr val="bg1"/>
          </a:solidFill>
          <a:ln w="31750">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latin typeface="ヒラギノ丸ゴ Pro W4"/>
              <a:ea typeface="ヒラギノ丸ゴ Pro W4"/>
              <a:cs typeface="ヒラギノ丸ゴ Pro W4"/>
            </a:endParaRPr>
          </a:p>
        </p:txBody>
      </p:sp>
      <p:sp>
        <p:nvSpPr>
          <p:cNvPr id="6" name="テキスト ボックス 5"/>
          <p:cNvSpPr txBox="1"/>
          <p:nvPr/>
        </p:nvSpPr>
        <p:spPr>
          <a:xfrm>
            <a:off x="0" y="2910517"/>
            <a:ext cx="8547100" cy="1015663"/>
          </a:xfrm>
          <a:prstGeom prst="rect">
            <a:avLst/>
          </a:prstGeom>
          <a:noFill/>
        </p:spPr>
        <p:txBody>
          <a:bodyPr wrap="square" rtlCol="0">
            <a:spAutoFit/>
          </a:bodyPr>
          <a:lstStyle/>
          <a:p>
            <a:pPr algn="ctr"/>
            <a:r>
              <a:rPr lang="ja-JP" altLang="en-US" sz="6000" b="1" dirty="0">
                <a:solidFill>
                  <a:schemeClr val="accent1">
                    <a:lumMod val="50000"/>
                  </a:schemeClr>
                </a:solidFill>
                <a:latin typeface="Meiryo UI" panose="020B0604030504040204" pitchFamily="50" charset="-128"/>
                <a:ea typeface="Meiryo UI" panose="020B0604030504040204" pitchFamily="50" charset="-128"/>
                <a:cs typeface="ヒラギノ角ゴ Std W8"/>
              </a:rPr>
              <a:t>５</a:t>
            </a:r>
            <a:r>
              <a:rPr lang="en-US" altLang="ja-JP" sz="6000" b="1" dirty="0">
                <a:solidFill>
                  <a:schemeClr val="accent1">
                    <a:lumMod val="50000"/>
                  </a:schemeClr>
                </a:solidFill>
                <a:latin typeface="Meiryo UI" panose="020B0604030504040204" pitchFamily="50" charset="-128"/>
                <a:ea typeface="Meiryo UI" panose="020B0604030504040204" pitchFamily="50" charset="-128"/>
                <a:cs typeface="ヒラギノ角ゴ Std W8"/>
              </a:rPr>
              <a:t>. </a:t>
            </a:r>
            <a:r>
              <a:rPr lang="ja-JP" altLang="en-US" sz="6000" b="1" dirty="0">
                <a:solidFill>
                  <a:schemeClr val="accent1">
                    <a:lumMod val="50000"/>
                  </a:schemeClr>
                </a:solidFill>
                <a:latin typeface="Meiryo UI" panose="020B0604030504040204" pitchFamily="50" charset="-128"/>
                <a:ea typeface="Meiryo UI" panose="020B0604030504040204" pitchFamily="50" charset="-128"/>
                <a:cs typeface="ヒラギノ角ゴ Std W8"/>
              </a:rPr>
              <a:t>まとめ</a:t>
            </a:r>
            <a:endParaRPr lang="en-US" altLang="ja-JP" sz="6000" b="1" dirty="0">
              <a:solidFill>
                <a:schemeClr val="accent1">
                  <a:lumMod val="50000"/>
                </a:schemeClr>
              </a:solidFill>
              <a:latin typeface="Meiryo UI" panose="020B0604030504040204" pitchFamily="50" charset="-128"/>
              <a:ea typeface="Meiryo UI" panose="020B0604030504040204" pitchFamily="50" charset="-128"/>
              <a:cs typeface="ヒラギノ角ゴ Std W8"/>
            </a:endParaRPr>
          </a:p>
        </p:txBody>
      </p:sp>
      <p:sp>
        <p:nvSpPr>
          <p:cNvPr id="2" name="スライド番号プレースホルダー 1">
            <a:extLst>
              <a:ext uri="{FF2B5EF4-FFF2-40B4-BE49-F238E27FC236}">
                <a16:creationId xmlns:a16="http://schemas.microsoft.com/office/drawing/2014/main" id="{758659A8-321B-4CB9-A7B4-2030F154E45F}"/>
              </a:ext>
            </a:extLst>
          </p:cNvPr>
          <p:cNvSpPr>
            <a:spLocks noGrp="1"/>
          </p:cNvSpPr>
          <p:nvPr>
            <p:ph type="sldNum" sz="quarter" idx="4"/>
          </p:nvPr>
        </p:nvSpPr>
        <p:spPr/>
        <p:txBody>
          <a:bodyPr/>
          <a:lstStyle/>
          <a:p>
            <a:fld id="{CFE1D277-9C57-4E30-9C75-4A0776A97483}" type="slidenum">
              <a:rPr lang="ja-JP" altLang="en-US" smtClean="0"/>
              <a:pPr/>
              <a:t>32</a:t>
            </a:fld>
            <a:endParaRPr lang="ja-JP" altLang="en-US" dirty="0"/>
          </a:p>
        </p:txBody>
      </p:sp>
    </p:spTree>
    <p:extLst>
      <p:ext uri="{BB962C8B-B14F-4D97-AF65-F5344CB8AC3E}">
        <p14:creationId xmlns:p14="http://schemas.microsoft.com/office/powerpoint/2010/main" val="4732434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0" y="0"/>
            <a:ext cx="9144000" cy="716948"/>
          </a:xfrm>
          <a:prstGeom prst="rect">
            <a:avLst/>
          </a:prstGeom>
          <a:solidFill>
            <a:srgbClr val="C00000"/>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a:off x="461964" y="30760"/>
            <a:ext cx="8224836"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まとめ</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8" name="テキスト ボックス 7"/>
          <p:cNvSpPr txBox="1"/>
          <p:nvPr/>
        </p:nvSpPr>
        <p:spPr>
          <a:xfrm>
            <a:off x="181410" y="1003600"/>
            <a:ext cx="8630766" cy="1077218"/>
          </a:xfrm>
          <a:prstGeom prst="rect">
            <a:avLst/>
          </a:prstGeom>
          <a:noFill/>
        </p:spPr>
        <p:txBody>
          <a:bodyPr wrap="square" rtlCol="0">
            <a:spAutoFit/>
          </a:bodyPr>
          <a:lstStyle/>
          <a:p>
            <a:r>
              <a:rPr lang="ja-JP" altLang="en-US" sz="32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①</a:t>
            </a:r>
            <a:r>
              <a:rPr lang="ja-JP" altLang="en-US" sz="32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少子高齢社会</a:t>
            </a:r>
            <a:r>
              <a:rPr lang="ja-JP" altLang="en-US" sz="32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における</a:t>
            </a:r>
            <a:r>
              <a:rPr lang="ja-JP" altLang="en-US" sz="32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社会保障制度</a:t>
            </a:r>
            <a:r>
              <a:rPr lang="ja-JP" altLang="en-US" sz="32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のあり方に　</a:t>
            </a:r>
          </a:p>
          <a:p>
            <a:r>
              <a:rPr lang="ja-JP" altLang="en-US" sz="32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　ついて考えていくことが大切。</a:t>
            </a:r>
            <a:endParaRPr lang="en-US" altLang="ja-JP" sz="32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テキスト ボックス 9"/>
          <p:cNvSpPr txBox="1"/>
          <p:nvPr/>
        </p:nvSpPr>
        <p:spPr>
          <a:xfrm>
            <a:off x="181410" y="3422611"/>
            <a:ext cx="8630766" cy="1569660"/>
          </a:xfrm>
          <a:prstGeom prst="rect">
            <a:avLst/>
          </a:prstGeom>
          <a:noFill/>
        </p:spPr>
        <p:txBody>
          <a:bodyPr wrap="square" rtlCol="0">
            <a:spAutoFit/>
          </a:bodyPr>
          <a:lstStyle/>
          <a:p>
            <a:r>
              <a:rPr lang="ja-JP" altLang="en-US" sz="32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③自分で備える手段である「自助」として、</a:t>
            </a:r>
            <a:r>
              <a:rPr lang="ja-JP" altLang="en-US" sz="32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預貯金　</a:t>
            </a:r>
          </a:p>
          <a:p>
            <a:r>
              <a:rPr lang="ja-JP" altLang="en-US" sz="32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32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や</a:t>
            </a:r>
            <a:r>
              <a:rPr lang="ja-JP" altLang="en-US" sz="32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民間保険</a:t>
            </a:r>
            <a:r>
              <a:rPr lang="ja-JP" altLang="en-US" sz="32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があり、それぞれの特徴をよく理解し、</a:t>
            </a:r>
          </a:p>
          <a:p>
            <a:r>
              <a:rPr lang="ja-JP" altLang="en-US" sz="32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　選択していくことが大切。</a:t>
            </a:r>
            <a:endParaRPr lang="en-US" altLang="ja-JP" sz="32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ボックス 11"/>
          <p:cNvSpPr txBox="1"/>
          <p:nvPr/>
        </p:nvSpPr>
        <p:spPr>
          <a:xfrm>
            <a:off x="181410" y="5083552"/>
            <a:ext cx="8857815" cy="1569660"/>
          </a:xfrm>
          <a:prstGeom prst="rect">
            <a:avLst/>
          </a:prstGeom>
          <a:noFill/>
        </p:spPr>
        <p:txBody>
          <a:bodyPr wrap="square" rtlCol="0">
            <a:spAutoFit/>
          </a:bodyPr>
          <a:lstStyle/>
          <a:p>
            <a:pPr marL="265113" indent="-265113"/>
            <a:r>
              <a:rPr lang="ja-JP" altLang="en-US" sz="32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④持続可能な社会保障制度を維持するために、</a:t>
            </a:r>
          </a:p>
          <a:p>
            <a:pPr marL="265113" indent="-265113"/>
            <a:r>
              <a:rPr lang="ja-JP" altLang="en-US" sz="32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　社会における自助・共助・公助の適切な組み合わせを考えていきましょう。</a:t>
            </a:r>
            <a:endParaRPr lang="en-US" altLang="ja-JP" sz="32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テキスト ボックス 6"/>
          <p:cNvSpPr txBox="1"/>
          <p:nvPr/>
        </p:nvSpPr>
        <p:spPr>
          <a:xfrm>
            <a:off x="181410" y="2391682"/>
            <a:ext cx="8630766" cy="584775"/>
          </a:xfrm>
          <a:prstGeom prst="rect">
            <a:avLst/>
          </a:prstGeom>
          <a:noFill/>
        </p:spPr>
        <p:txBody>
          <a:bodyPr wrap="square" rtlCol="0">
            <a:spAutoFit/>
          </a:bodyPr>
          <a:lstStyle/>
          <a:p>
            <a:r>
              <a:rPr lang="ja-JP" altLang="en-US" sz="32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②自分の身を守るために、</a:t>
            </a:r>
            <a:r>
              <a:rPr lang="ja-JP" altLang="en-US" sz="32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自助・共助・公助</a:t>
            </a:r>
            <a:r>
              <a:rPr lang="ja-JP" altLang="en-US" sz="32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がある。</a:t>
            </a:r>
            <a:endParaRPr lang="en-US" altLang="ja-JP" sz="32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スライド番号プレースホルダー 1">
            <a:extLst>
              <a:ext uri="{FF2B5EF4-FFF2-40B4-BE49-F238E27FC236}">
                <a16:creationId xmlns:a16="http://schemas.microsoft.com/office/drawing/2014/main" id="{585A871E-F4C3-49BA-8BF5-962ECD008A57}"/>
              </a:ext>
            </a:extLst>
          </p:cNvPr>
          <p:cNvSpPr>
            <a:spLocks noGrp="1"/>
          </p:cNvSpPr>
          <p:nvPr>
            <p:ph type="sldNum" sz="quarter" idx="4"/>
          </p:nvPr>
        </p:nvSpPr>
        <p:spPr/>
        <p:txBody>
          <a:bodyPr/>
          <a:lstStyle/>
          <a:p>
            <a:fld id="{CFE1D277-9C57-4E30-9C75-4A0776A97483}" type="slidenum">
              <a:rPr lang="ja-JP" altLang="en-US" smtClean="0"/>
              <a:pPr/>
              <a:t>33</a:t>
            </a:fld>
            <a:endParaRPr lang="ja-JP" altLang="en-US" dirty="0"/>
          </a:p>
        </p:txBody>
      </p:sp>
    </p:spTree>
    <p:extLst>
      <p:ext uri="{BB962C8B-B14F-4D97-AF65-F5344CB8AC3E}">
        <p14:creationId xmlns:p14="http://schemas.microsoft.com/office/powerpoint/2010/main" val="2417074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2"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7EAA5C-4472-EA24-EA09-1B6850BF4A56}"/>
            </a:ext>
          </a:extLst>
        </p:cNvPr>
        <p:cNvGrpSpPr/>
        <p:nvPr/>
      </p:nvGrpSpPr>
      <p:grpSpPr>
        <a:xfrm>
          <a:off x="0" y="0"/>
          <a:ext cx="0" cy="0"/>
          <a:chOff x="0" y="0"/>
          <a:chExt cx="0" cy="0"/>
        </a:xfrm>
      </p:grpSpPr>
      <p:sp>
        <p:nvSpPr>
          <p:cNvPr id="21" name="正方形/長方形 20">
            <a:extLst>
              <a:ext uri="{FF2B5EF4-FFF2-40B4-BE49-F238E27FC236}">
                <a16:creationId xmlns:a16="http://schemas.microsoft.com/office/drawing/2014/main" id="{1C850571-E324-FA38-243B-2AABBC70AFE1}"/>
              </a:ext>
            </a:extLst>
          </p:cNvPr>
          <p:cNvSpPr/>
          <p:nvPr/>
        </p:nvSpPr>
        <p:spPr>
          <a:xfrm>
            <a:off x="0" y="0"/>
            <a:ext cx="9144000" cy="716948"/>
          </a:xfrm>
          <a:prstGeom prst="rect">
            <a:avLst/>
          </a:prstGeom>
          <a:solidFill>
            <a:schemeClr val="accent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2" name="正方形/長方形 21">
            <a:extLst>
              <a:ext uri="{FF2B5EF4-FFF2-40B4-BE49-F238E27FC236}">
                <a16:creationId xmlns:a16="http://schemas.microsoft.com/office/drawing/2014/main" id="{7A4EFE6D-02F5-1D5D-EC19-A70BCACAF2D0}"/>
              </a:ext>
            </a:extLst>
          </p:cNvPr>
          <p:cNvSpPr/>
          <p:nvPr/>
        </p:nvSpPr>
        <p:spPr>
          <a:xfrm>
            <a:off x="445032" y="30760"/>
            <a:ext cx="675586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日本の少子高齢化の現状と推計</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graphicFrame>
        <p:nvGraphicFramePr>
          <p:cNvPr id="27" name="グラフ 26">
            <a:extLst>
              <a:ext uri="{FF2B5EF4-FFF2-40B4-BE49-F238E27FC236}">
                <a16:creationId xmlns:a16="http://schemas.microsoft.com/office/drawing/2014/main" id="{A612F90A-4F93-51DB-9E3B-95CC31C81529}"/>
              </a:ext>
            </a:extLst>
          </p:cNvPr>
          <p:cNvGraphicFramePr>
            <a:graphicFrameLocks/>
          </p:cNvGraphicFramePr>
          <p:nvPr>
            <p:extLst>
              <p:ext uri="{D42A27DB-BD31-4B8C-83A1-F6EECF244321}">
                <p14:modId xmlns:p14="http://schemas.microsoft.com/office/powerpoint/2010/main" val="551710791"/>
              </p:ext>
            </p:extLst>
          </p:nvPr>
        </p:nvGraphicFramePr>
        <p:xfrm>
          <a:off x="0" y="1085606"/>
          <a:ext cx="9144000" cy="5469949"/>
        </p:xfrm>
        <a:graphic>
          <a:graphicData uri="http://schemas.openxmlformats.org/drawingml/2006/chart">
            <c:chart xmlns:c="http://schemas.openxmlformats.org/drawingml/2006/chart" xmlns:r="http://schemas.openxmlformats.org/officeDocument/2006/relationships" r:id="rId3"/>
          </a:graphicData>
        </a:graphic>
      </p:graphicFrame>
      <p:sp>
        <p:nvSpPr>
          <p:cNvPr id="2" name="テキスト ボックス 1">
            <a:extLst>
              <a:ext uri="{FF2B5EF4-FFF2-40B4-BE49-F238E27FC236}">
                <a16:creationId xmlns:a16="http://schemas.microsoft.com/office/drawing/2014/main" id="{359FC2AD-6BA5-6980-EC79-2FF9765285C9}"/>
              </a:ext>
            </a:extLst>
          </p:cNvPr>
          <p:cNvSpPr txBox="1"/>
          <p:nvPr/>
        </p:nvSpPr>
        <p:spPr>
          <a:xfrm>
            <a:off x="219456" y="816902"/>
            <a:ext cx="4279392" cy="369332"/>
          </a:xfrm>
          <a:prstGeom prst="rect">
            <a:avLst/>
          </a:prstGeom>
          <a:noFill/>
        </p:spPr>
        <p:txBody>
          <a:bodyPr wrap="square" rtlCol="0">
            <a:spAutoFit/>
          </a:bodyPr>
          <a:lstStyle/>
          <a:p>
            <a:r>
              <a:rPr kumimoji="1" lang="ja-JP" altLang="en-US" b="1" dirty="0">
                <a:solidFill>
                  <a:schemeClr val="tx2"/>
                </a:solidFill>
                <a:latin typeface="Meiryo UI" panose="020B0604030504040204" pitchFamily="50" charset="-128"/>
                <a:ea typeface="Meiryo UI" panose="020B0604030504040204" pitchFamily="50" charset="-128"/>
              </a:rPr>
              <a:t>人口に対する各年齢層の割合</a:t>
            </a:r>
          </a:p>
        </p:txBody>
      </p:sp>
      <p:sp>
        <p:nvSpPr>
          <p:cNvPr id="4" name="テキスト ボックス 3">
            <a:extLst>
              <a:ext uri="{FF2B5EF4-FFF2-40B4-BE49-F238E27FC236}">
                <a16:creationId xmlns:a16="http://schemas.microsoft.com/office/drawing/2014/main" id="{3F9DBAB1-ADBF-60EC-4CB1-10C9D90B04D8}"/>
              </a:ext>
            </a:extLst>
          </p:cNvPr>
          <p:cNvSpPr txBox="1"/>
          <p:nvPr/>
        </p:nvSpPr>
        <p:spPr>
          <a:xfrm>
            <a:off x="0" y="6555555"/>
            <a:ext cx="8351520" cy="261610"/>
          </a:xfrm>
          <a:prstGeom prst="rect">
            <a:avLst/>
          </a:prstGeom>
          <a:noFill/>
        </p:spPr>
        <p:txBody>
          <a:bodyPr wrap="square" rtlCol="0">
            <a:spAutoFit/>
          </a:bodyPr>
          <a:lstStyle/>
          <a:p>
            <a:r>
              <a:rPr lang="en-US" altLang="ja-JP" sz="1100" dirty="0">
                <a:solidFill>
                  <a:schemeClr val="tx1">
                    <a:lumMod val="75000"/>
                    <a:lumOff val="25000"/>
                  </a:schemeClr>
                </a:solidFill>
                <a:latin typeface="Meiryo UI" panose="020B0604030504040204" pitchFamily="50" charset="-128"/>
                <a:ea typeface="Meiryo UI" panose="020B0604030504040204" pitchFamily="50" charset="-128"/>
              </a:rPr>
              <a:t>※</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rPr>
              <a:t>内閣府「高齢社会白書（概要版）」（令和</a:t>
            </a:r>
            <a:r>
              <a:rPr lang="en-US" altLang="ja-JP" sz="1100" dirty="0">
                <a:solidFill>
                  <a:schemeClr val="tx1">
                    <a:lumMod val="75000"/>
                    <a:lumOff val="25000"/>
                  </a:schemeClr>
                </a:solidFill>
                <a:latin typeface="Meiryo UI" panose="020B0604030504040204" pitchFamily="50" charset="-128"/>
                <a:ea typeface="Meiryo UI" panose="020B0604030504040204" pitchFamily="50" charset="-128"/>
              </a:rPr>
              <a:t>4</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rPr>
              <a:t>年）をもとに生命保険文化センターにて作成</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endParaRPr>
          </a:p>
        </p:txBody>
      </p:sp>
      <p:grpSp>
        <p:nvGrpSpPr>
          <p:cNvPr id="3" name="グループ化 2">
            <a:extLst>
              <a:ext uri="{FF2B5EF4-FFF2-40B4-BE49-F238E27FC236}">
                <a16:creationId xmlns:a16="http://schemas.microsoft.com/office/drawing/2014/main" id="{EC4DFE7F-8387-7F68-E61A-ABF504EDAD2E}"/>
              </a:ext>
            </a:extLst>
          </p:cNvPr>
          <p:cNvGrpSpPr/>
          <p:nvPr/>
        </p:nvGrpSpPr>
        <p:grpSpPr>
          <a:xfrm>
            <a:off x="5242045" y="1186234"/>
            <a:ext cx="462037" cy="5005217"/>
            <a:chOff x="5395784" y="1202136"/>
            <a:chExt cx="462037" cy="5005217"/>
          </a:xfrm>
        </p:grpSpPr>
        <p:sp>
          <p:nvSpPr>
            <p:cNvPr id="5" name="角丸四角形 4">
              <a:extLst>
                <a:ext uri="{FF2B5EF4-FFF2-40B4-BE49-F238E27FC236}">
                  <a16:creationId xmlns:a16="http://schemas.microsoft.com/office/drawing/2014/main" id="{A137EA5C-1A59-0870-A6E0-2B20EDFF95AF}"/>
                </a:ext>
              </a:extLst>
            </p:cNvPr>
            <p:cNvSpPr/>
            <p:nvPr/>
          </p:nvSpPr>
          <p:spPr>
            <a:xfrm>
              <a:off x="5497821" y="1202136"/>
              <a:ext cx="360000" cy="4428000"/>
            </a:xfrm>
            <a:prstGeom prst="roundRect">
              <a:avLst/>
            </a:prstGeom>
            <a:noFill/>
            <a:ln w="317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8" name="角丸四角形 27">
              <a:extLst>
                <a:ext uri="{FF2B5EF4-FFF2-40B4-BE49-F238E27FC236}">
                  <a16:creationId xmlns:a16="http://schemas.microsoft.com/office/drawing/2014/main" id="{063BC0D6-0CDA-09E7-A6C3-40653EC33710}"/>
                </a:ext>
              </a:extLst>
            </p:cNvPr>
            <p:cNvSpPr/>
            <p:nvPr/>
          </p:nvSpPr>
          <p:spPr>
            <a:xfrm rot="2656187">
              <a:off x="5395784" y="5677001"/>
              <a:ext cx="268586" cy="530352"/>
            </a:xfrm>
            <a:prstGeom prst="roundRect">
              <a:avLst/>
            </a:prstGeom>
            <a:noFill/>
            <a:ln w="317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sp>
        <p:nvSpPr>
          <p:cNvPr id="8" name="テキスト ボックス 7">
            <a:extLst>
              <a:ext uri="{FF2B5EF4-FFF2-40B4-BE49-F238E27FC236}">
                <a16:creationId xmlns:a16="http://schemas.microsoft.com/office/drawing/2014/main" id="{6ECC43F3-58C1-D7DA-5DEF-2253A2373D4D}"/>
              </a:ext>
            </a:extLst>
          </p:cNvPr>
          <p:cNvSpPr txBox="1"/>
          <p:nvPr/>
        </p:nvSpPr>
        <p:spPr>
          <a:xfrm>
            <a:off x="8516112" y="913295"/>
            <a:ext cx="621792" cy="261610"/>
          </a:xfrm>
          <a:prstGeom prst="rect">
            <a:avLst/>
          </a:prstGeom>
          <a:noFill/>
        </p:spPr>
        <p:txBody>
          <a:bodyPr wrap="square" rtlCol="0">
            <a:spAutoFit/>
          </a:bodyPr>
          <a:lstStyle/>
          <a:p>
            <a:r>
              <a:rPr kumimoji="1" lang="ja-JP" altLang="en-US" sz="1100" dirty="0">
                <a:solidFill>
                  <a:schemeClr val="tx1">
                    <a:lumMod val="65000"/>
                    <a:lumOff val="35000"/>
                  </a:schemeClr>
                </a:solidFill>
                <a:latin typeface="Meiryo UI" panose="020B0604030504040204" pitchFamily="50" charset="-128"/>
                <a:ea typeface="Meiryo UI" panose="020B0604030504040204" pitchFamily="50" charset="-128"/>
              </a:rPr>
              <a:t>（％）</a:t>
            </a:r>
          </a:p>
        </p:txBody>
      </p:sp>
      <p:sp>
        <p:nvSpPr>
          <p:cNvPr id="6" name="スライド番号プレースホルダー 5">
            <a:extLst>
              <a:ext uri="{FF2B5EF4-FFF2-40B4-BE49-F238E27FC236}">
                <a16:creationId xmlns:a16="http://schemas.microsoft.com/office/drawing/2014/main" id="{7203AD68-7DC2-8201-5E48-702AB66D7397}"/>
              </a:ext>
            </a:extLst>
          </p:cNvPr>
          <p:cNvSpPr>
            <a:spLocks noGrp="1"/>
          </p:cNvSpPr>
          <p:nvPr>
            <p:ph type="sldNum" sz="quarter" idx="4"/>
          </p:nvPr>
        </p:nvSpPr>
        <p:spPr/>
        <p:txBody>
          <a:bodyPr/>
          <a:lstStyle/>
          <a:p>
            <a:fld id="{CFE1D277-9C57-4E30-9C75-4A0776A97483}" type="slidenum">
              <a:rPr lang="ja-JP" altLang="en-US" smtClean="0"/>
              <a:pPr/>
              <a:t>4</a:t>
            </a:fld>
            <a:endParaRPr lang="ja-JP" altLang="en-US" dirty="0"/>
          </a:p>
        </p:txBody>
      </p:sp>
    </p:spTree>
    <p:extLst>
      <p:ext uri="{BB962C8B-B14F-4D97-AF65-F5344CB8AC3E}">
        <p14:creationId xmlns:p14="http://schemas.microsoft.com/office/powerpoint/2010/main" val="1491281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461964" y="823674"/>
            <a:ext cx="8258703"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3200" dirty="0">
              <a:solidFill>
                <a:srgbClr val="17375E"/>
              </a:solidFill>
              <a:latin typeface="Meiryo UI" panose="020B0604030504040204" pitchFamily="50" charset="-128"/>
              <a:ea typeface="Meiryo UI" panose="020B0604030504040204" pitchFamily="50" charset="-128"/>
              <a:cs typeface="ヒラギノ角ゴ ProN W6"/>
            </a:endParaRPr>
          </a:p>
        </p:txBody>
      </p:sp>
      <p:sp>
        <p:nvSpPr>
          <p:cNvPr id="42" name="コンテンツ プレースホルダー 1"/>
          <p:cNvSpPr txBox="1">
            <a:spLocks/>
          </p:cNvSpPr>
          <p:nvPr/>
        </p:nvSpPr>
        <p:spPr>
          <a:xfrm>
            <a:off x="445033" y="1035833"/>
            <a:ext cx="8447040" cy="94186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Symbol" pitchFamily="18" charset="2"/>
              <a:buNone/>
            </a:pPr>
            <a:r>
              <a:rPr lang="ja-JP" altLang="en-US" sz="2500" b="1" dirty="0">
                <a:solidFill>
                  <a:schemeClr val="tx2">
                    <a:lumMod val="75000"/>
                  </a:schemeClr>
                </a:solidFill>
                <a:latin typeface="メイリオ" pitchFamily="50" charset="-128"/>
                <a:ea typeface="メイリオ" pitchFamily="50" charset="-128"/>
                <a:cs typeface="メイリオ" pitchFamily="50" charset="-128"/>
              </a:rPr>
              <a:t>「平均寿命」とは</a:t>
            </a:r>
            <a:r>
              <a:rPr lang="en-US" altLang="ja-JP" sz="2500" b="1" dirty="0">
                <a:solidFill>
                  <a:schemeClr val="tx2">
                    <a:lumMod val="75000"/>
                  </a:schemeClr>
                </a:solidFill>
                <a:latin typeface="メイリオ" pitchFamily="50" charset="-128"/>
                <a:ea typeface="メイリオ" pitchFamily="50" charset="-128"/>
                <a:cs typeface="メイリオ" pitchFamily="50" charset="-128"/>
              </a:rPr>
              <a:t>…</a:t>
            </a:r>
          </a:p>
          <a:p>
            <a:pPr marL="0" indent="0">
              <a:buFont typeface="Symbol" pitchFamily="18" charset="2"/>
              <a:buNone/>
            </a:pPr>
            <a:r>
              <a:rPr lang="en-US" altLang="ja-JP" sz="2500" b="1" dirty="0">
                <a:solidFill>
                  <a:schemeClr val="tx2">
                    <a:lumMod val="75000"/>
                  </a:schemeClr>
                </a:solidFill>
                <a:latin typeface="メイリオ" pitchFamily="50" charset="-128"/>
                <a:ea typeface="メイリオ" pitchFamily="50" charset="-128"/>
                <a:cs typeface="メイリオ" pitchFamily="50" charset="-128"/>
              </a:rPr>
              <a:t>0</a:t>
            </a:r>
            <a:r>
              <a:rPr lang="ja-JP" altLang="en-US" sz="2500" b="1" dirty="0">
                <a:solidFill>
                  <a:schemeClr val="tx2">
                    <a:lumMod val="75000"/>
                  </a:schemeClr>
                </a:solidFill>
                <a:latin typeface="メイリオ" pitchFamily="50" charset="-128"/>
                <a:ea typeface="メイリオ" pitchFamily="50" charset="-128"/>
                <a:cs typeface="メイリオ" pitchFamily="50" charset="-128"/>
              </a:rPr>
              <a:t>歳の子どもが平均して何歳まで生きられるかを示す指標</a:t>
            </a:r>
            <a:endParaRPr lang="en-US" altLang="ja-JP" sz="2500" b="1" dirty="0">
              <a:solidFill>
                <a:schemeClr val="tx2">
                  <a:lumMod val="75000"/>
                </a:schemeClr>
              </a:solidFill>
              <a:latin typeface="メイリオ" pitchFamily="50" charset="-128"/>
              <a:ea typeface="メイリオ" pitchFamily="50" charset="-128"/>
              <a:cs typeface="メイリオ" pitchFamily="50" charset="-128"/>
            </a:endParaRPr>
          </a:p>
        </p:txBody>
      </p:sp>
      <p:sp>
        <p:nvSpPr>
          <p:cNvPr id="45" name="正方形/長方形 44"/>
          <p:cNvSpPr/>
          <p:nvPr/>
        </p:nvSpPr>
        <p:spPr>
          <a:xfrm>
            <a:off x="3564381" y="2243575"/>
            <a:ext cx="1959979" cy="72775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男性</a:t>
            </a:r>
            <a:endParaRPr kumimoji="1" lang="ja-JP" altLang="en-US" sz="3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6" name="正方形/長方形 45"/>
          <p:cNvSpPr/>
          <p:nvPr/>
        </p:nvSpPr>
        <p:spPr>
          <a:xfrm>
            <a:off x="6227214" y="2243575"/>
            <a:ext cx="1940416" cy="72775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女性</a:t>
            </a:r>
            <a:endParaRPr kumimoji="1" lang="ja-JP" altLang="en-US" sz="3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8" name="正方形/長方形 57"/>
          <p:cNvSpPr/>
          <p:nvPr/>
        </p:nvSpPr>
        <p:spPr>
          <a:xfrm>
            <a:off x="128588" y="3339045"/>
            <a:ext cx="2764167" cy="72775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000" b="1" dirty="0">
                <a:latin typeface="メイリオ" panose="020B0604030504040204" pitchFamily="50" charset="-128"/>
                <a:ea typeface="メイリオ" panose="020B0604030504040204" pitchFamily="50" charset="-128"/>
                <a:cs typeface="メイリオ" panose="020B0604030504040204" pitchFamily="50" charset="-128"/>
              </a:rPr>
              <a:t>1950</a:t>
            </a:r>
            <a:r>
              <a:rPr lang="ja-JP" altLang="en-US" sz="3000" b="1" dirty="0">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sz="1600" b="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昭和</a:t>
            </a:r>
            <a:r>
              <a:rPr lang="en-US" altLang="ja-JP" sz="1600" b="1" dirty="0">
                <a:latin typeface="メイリオ" panose="020B0604030504040204" pitchFamily="50" charset="-128"/>
                <a:ea typeface="メイリオ" panose="020B0604030504040204" pitchFamily="50" charset="-128"/>
                <a:cs typeface="メイリオ" panose="020B0604030504040204" pitchFamily="50" charset="-128"/>
              </a:rPr>
              <a:t>25</a:t>
            </a:r>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sz="1600" b="1" dirty="0">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2" name="正方形/長方形 61"/>
          <p:cNvSpPr/>
          <p:nvPr/>
        </p:nvSpPr>
        <p:spPr>
          <a:xfrm>
            <a:off x="128588" y="4420661"/>
            <a:ext cx="2744499" cy="72775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000" b="1" dirty="0">
                <a:latin typeface="メイリオ" panose="020B0604030504040204" pitchFamily="50" charset="-128"/>
                <a:ea typeface="メイリオ" panose="020B0604030504040204" pitchFamily="50" charset="-128"/>
                <a:cs typeface="メイリオ" panose="020B0604030504040204" pitchFamily="50" charset="-128"/>
              </a:rPr>
              <a:t>1975</a:t>
            </a:r>
            <a:r>
              <a:rPr lang="ja-JP" altLang="en-US" sz="3000" b="1" dirty="0">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sz="1600" b="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昭和</a:t>
            </a:r>
            <a:r>
              <a:rPr lang="en-US" altLang="ja-JP" sz="1600" b="1" dirty="0">
                <a:latin typeface="メイリオ" panose="020B0604030504040204" pitchFamily="50" charset="-128"/>
                <a:ea typeface="メイリオ" panose="020B0604030504040204" pitchFamily="50" charset="-128"/>
                <a:cs typeface="メイリオ" panose="020B0604030504040204" pitchFamily="50" charset="-128"/>
              </a:rPr>
              <a:t>50</a:t>
            </a:r>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sz="1600" b="1" dirty="0">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30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3" name="正方形/長方形 62"/>
          <p:cNvSpPr/>
          <p:nvPr/>
        </p:nvSpPr>
        <p:spPr>
          <a:xfrm>
            <a:off x="3564381" y="3339045"/>
            <a:ext cx="1989820" cy="72775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58.0</a:t>
            </a:r>
            <a:r>
              <a:rPr lang="ja-JP" altLang="en-US" sz="3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歳</a:t>
            </a:r>
            <a:endParaRPr kumimoji="1" lang="ja-JP" altLang="en-US" sz="3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4" name="正方形/長方形 63"/>
          <p:cNvSpPr/>
          <p:nvPr/>
        </p:nvSpPr>
        <p:spPr>
          <a:xfrm>
            <a:off x="3564381" y="4420661"/>
            <a:ext cx="1989820" cy="72775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71.7</a:t>
            </a:r>
            <a:r>
              <a:rPr lang="ja-JP" altLang="en-US" sz="3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歳</a:t>
            </a:r>
            <a:endParaRPr kumimoji="1" lang="ja-JP" altLang="en-US" sz="3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5" name="正方形/長方形 64"/>
          <p:cNvSpPr/>
          <p:nvPr/>
        </p:nvSpPr>
        <p:spPr>
          <a:xfrm>
            <a:off x="6227214" y="3339045"/>
            <a:ext cx="1989820" cy="72775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61.5</a:t>
            </a:r>
            <a:r>
              <a:rPr lang="ja-JP" altLang="en-US" sz="3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歳</a:t>
            </a:r>
            <a:endParaRPr kumimoji="1" lang="ja-JP" altLang="en-US" sz="3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6" name="正方形/長方形 65"/>
          <p:cNvSpPr/>
          <p:nvPr/>
        </p:nvSpPr>
        <p:spPr>
          <a:xfrm>
            <a:off x="6227214" y="4420661"/>
            <a:ext cx="1989820" cy="72775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76.9</a:t>
            </a:r>
            <a:r>
              <a:rPr lang="ja-JP" altLang="en-US" sz="3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歳</a:t>
            </a:r>
            <a:endParaRPr kumimoji="1" lang="ja-JP" altLang="en-US" sz="3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7" name="二等辺三角形 66"/>
          <p:cNvSpPr/>
          <p:nvPr/>
        </p:nvSpPr>
        <p:spPr>
          <a:xfrm rot="5400000">
            <a:off x="3075889" y="3543005"/>
            <a:ext cx="324000" cy="299077"/>
          </a:xfrm>
          <a:prstGeom prst="triangl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二等辺三角形 67"/>
          <p:cNvSpPr/>
          <p:nvPr/>
        </p:nvSpPr>
        <p:spPr>
          <a:xfrm rot="5400000">
            <a:off x="3075889" y="4634998"/>
            <a:ext cx="324000" cy="299077"/>
          </a:xfrm>
          <a:prstGeom prst="triangl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正方形/長方形 68"/>
          <p:cNvSpPr/>
          <p:nvPr/>
        </p:nvSpPr>
        <p:spPr>
          <a:xfrm>
            <a:off x="128588" y="5472689"/>
            <a:ext cx="2764167" cy="72775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000" b="1" dirty="0">
                <a:latin typeface="メイリオ" panose="020B0604030504040204" pitchFamily="50" charset="-128"/>
                <a:ea typeface="メイリオ" panose="020B0604030504040204" pitchFamily="50" charset="-128"/>
                <a:cs typeface="メイリオ" panose="020B0604030504040204" pitchFamily="50" charset="-128"/>
              </a:rPr>
              <a:t>2022</a:t>
            </a:r>
            <a:r>
              <a:rPr lang="ja-JP" altLang="en-US" sz="3000" b="1" dirty="0">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sz="1600" b="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令和</a:t>
            </a:r>
            <a:r>
              <a:rPr lang="en-US" altLang="ja-JP" sz="1600" b="1" dirty="0">
                <a:latin typeface="メイリオ" panose="020B0604030504040204" pitchFamily="50" charset="-128"/>
                <a:ea typeface="メイリオ" panose="020B0604030504040204" pitchFamily="50" charset="-128"/>
                <a:cs typeface="メイリオ" panose="020B0604030504040204" pitchFamily="50" charset="-128"/>
              </a:rPr>
              <a:t>4</a:t>
            </a:r>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sz="1600" b="1" dirty="0">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28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0" name="二等辺三角形 69"/>
          <p:cNvSpPr/>
          <p:nvPr/>
        </p:nvSpPr>
        <p:spPr>
          <a:xfrm rot="5400000">
            <a:off x="3095557" y="5687026"/>
            <a:ext cx="324000" cy="299077"/>
          </a:xfrm>
          <a:prstGeom prst="triangl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 name="正方形/長方形 71"/>
          <p:cNvSpPr/>
          <p:nvPr/>
        </p:nvSpPr>
        <p:spPr>
          <a:xfrm>
            <a:off x="3584049" y="5472689"/>
            <a:ext cx="1989820" cy="72775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81.1</a:t>
            </a:r>
            <a:r>
              <a:rPr lang="ja-JP" altLang="en-US" sz="3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歳</a:t>
            </a:r>
            <a:endParaRPr kumimoji="1" lang="ja-JP" altLang="en-US" sz="3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5" name="正方形/長方形 74"/>
          <p:cNvSpPr/>
          <p:nvPr/>
        </p:nvSpPr>
        <p:spPr>
          <a:xfrm>
            <a:off x="6246882" y="5472689"/>
            <a:ext cx="1989820" cy="72775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87.1</a:t>
            </a:r>
            <a:r>
              <a:rPr lang="ja-JP" altLang="en-US" sz="3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歳</a:t>
            </a:r>
            <a:endParaRPr kumimoji="1" lang="ja-JP" altLang="en-US" sz="3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3" name="正方形/長方形 22"/>
          <p:cNvSpPr/>
          <p:nvPr/>
        </p:nvSpPr>
        <p:spPr>
          <a:xfrm>
            <a:off x="0" y="0"/>
            <a:ext cx="9144000" cy="716948"/>
          </a:xfrm>
          <a:prstGeom prst="rect">
            <a:avLst/>
          </a:prstGeom>
          <a:solidFill>
            <a:schemeClr val="accent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4" name="正方形/長方形 23"/>
          <p:cNvSpPr/>
          <p:nvPr/>
        </p:nvSpPr>
        <p:spPr>
          <a:xfrm>
            <a:off x="445032" y="30760"/>
            <a:ext cx="675586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平均寿命</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2" name="テキスト ボックス 1"/>
          <p:cNvSpPr txBox="1"/>
          <p:nvPr/>
        </p:nvSpPr>
        <p:spPr>
          <a:xfrm>
            <a:off x="4769966" y="6356152"/>
            <a:ext cx="3683556" cy="307777"/>
          </a:xfrm>
          <a:prstGeom prst="rect">
            <a:avLst/>
          </a:prstGeom>
          <a:noFill/>
        </p:spPr>
        <p:txBody>
          <a:bodyPr wrap="square" rtlCol="0">
            <a:spAutoFit/>
          </a:bodyPr>
          <a:lstStyle/>
          <a:p>
            <a:pPr algn="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a:t>
            </a:r>
            <a:r>
              <a:rPr lang="zh-TW" altLang="en-US" sz="1400" dirty="0">
                <a:solidFill>
                  <a:schemeClr val="tx1">
                    <a:lumMod val="75000"/>
                    <a:lumOff val="25000"/>
                  </a:schemeClr>
                </a:solidFill>
                <a:latin typeface="Meiryo UI" panose="020B0604030504040204" pitchFamily="50" charset="-128"/>
                <a:ea typeface="Meiryo UI" panose="020B0604030504040204" pitchFamily="50" charset="-128"/>
              </a:rPr>
              <a:t>厚生労働省「簡易生命表」（</a:t>
            </a:r>
            <a:r>
              <a:rPr lang="en-US" altLang="zh-TW" sz="1400" dirty="0">
                <a:solidFill>
                  <a:schemeClr val="tx1">
                    <a:lumMod val="75000"/>
                    <a:lumOff val="25000"/>
                  </a:schemeClr>
                </a:solidFill>
                <a:latin typeface="Meiryo UI" panose="020B0604030504040204" pitchFamily="50" charset="-128"/>
                <a:ea typeface="Meiryo UI" panose="020B0604030504040204" pitchFamily="50" charset="-128"/>
              </a:rPr>
              <a:t>20</a:t>
            </a:r>
            <a:r>
              <a:rPr lang="en-US" altLang="ja-JP" sz="1400" dirty="0">
                <a:solidFill>
                  <a:schemeClr val="tx1">
                    <a:lumMod val="75000"/>
                    <a:lumOff val="25000"/>
                  </a:schemeClr>
                </a:solidFill>
                <a:latin typeface="Meiryo UI" panose="020B0604030504040204" pitchFamily="50" charset="-128"/>
                <a:ea typeface="Meiryo UI" panose="020B0604030504040204" pitchFamily="50" charset="-128"/>
              </a:rPr>
              <a:t>22</a:t>
            </a:r>
            <a:r>
              <a:rPr lang="zh-TW" altLang="en-US" sz="1400" dirty="0">
                <a:solidFill>
                  <a:schemeClr val="tx1">
                    <a:lumMod val="75000"/>
                    <a:lumOff val="25000"/>
                  </a:schemeClr>
                </a:solidFill>
                <a:latin typeface="Meiryo UI" panose="020B0604030504040204" pitchFamily="50" charset="-128"/>
                <a:ea typeface="Meiryo UI" panose="020B0604030504040204" pitchFamily="50" charset="-128"/>
              </a:rPr>
              <a:t>年）</a:t>
            </a:r>
            <a:endParaRPr kumimoji="1" lang="ja-JP" altLang="en-US" sz="140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3" name="スライド番号プレースホルダー 2">
            <a:extLst>
              <a:ext uri="{FF2B5EF4-FFF2-40B4-BE49-F238E27FC236}">
                <a16:creationId xmlns:a16="http://schemas.microsoft.com/office/drawing/2014/main" id="{2BAEF4F2-D193-4EF5-B113-11F7CAA68772}"/>
              </a:ext>
            </a:extLst>
          </p:cNvPr>
          <p:cNvSpPr>
            <a:spLocks noGrp="1"/>
          </p:cNvSpPr>
          <p:nvPr>
            <p:ph type="sldNum" sz="quarter" idx="4"/>
          </p:nvPr>
        </p:nvSpPr>
        <p:spPr/>
        <p:txBody>
          <a:bodyPr/>
          <a:lstStyle/>
          <a:p>
            <a:fld id="{CFE1D277-9C57-4E30-9C75-4A0776A97483}" type="slidenum">
              <a:rPr lang="ja-JP" altLang="en-US" smtClean="0"/>
              <a:pPr/>
              <a:t>5</a:t>
            </a:fld>
            <a:endParaRPr lang="ja-JP" altLang="en-US" dirty="0"/>
          </a:p>
        </p:txBody>
      </p:sp>
    </p:spTree>
    <p:extLst>
      <p:ext uri="{BB962C8B-B14F-4D97-AF65-F5344CB8AC3E}">
        <p14:creationId xmlns:p14="http://schemas.microsoft.com/office/powerpoint/2010/main" val="795828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6"/>
                                        </p:tgtEl>
                                        <p:attrNameLst>
                                          <p:attrName>style.visibility</p:attrName>
                                        </p:attrNameLst>
                                      </p:cBhvr>
                                      <p:to>
                                        <p:strVal val="visible"/>
                                      </p:to>
                                    </p:set>
                                    <p:animEffect transition="in" filter="fade">
                                      <p:cBhvr>
                                        <p:cTn id="10" dur="500"/>
                                        <p:tgtEl>
                                          <p:spTgt spid="4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8"/>
                                        </p:tgtEl>
                                        <p:attrNameLst>
                                          <p:attrName>style.visibility</p:attrName>
                                        </p:attrNameLst>
                                      </p:cBhvr>
                                      <p:to>
                                        <p:strVal val="visible"/>
                                      </p:to>
                                    </p:set>
                                    <p:animEffect transition="in" filter="fade">
                                      <p:cBhvr>
                                        <p:cTn id="13" dur="500"/>
                                        <p:tgtEl>
                                          <p:spTgt spid="5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fade">
                                      <p:cBhvr>
                                        <p:cTn id="16" dur="500"/>
                                        <p:tgtEl>
                                          <p:spTgt spid="6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Effect transition="in" filter="fade">
                                      <p:cBhvr>
                                        <p:cTn id="19" dur="500"/>
                                        <p:tgtEl>
                                          <p:spTgt spid="6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67"/>
                                        </p:tgtEl>
                                        <p:attrNameLst>
                                          <p:attrName>style.visibility</p:attrName>
                                        </p:attrNameLst>
                                      </p:cBhvr>
                                      <p:to>
                                        <p:strVal val="visible"/>
                                      </p:to>
                                    </p:set>
                                    <p:animEffect transition="in" filter="fade">
                                      <p:cBhvr>
                                        <p:cTn id="22" dur="500"/>
                                        <p:tgtEl>
                                          <p:spTgt spid="6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500"/>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62"/>
                                        </p:tgtEl>
                                        <p:attrNameLst>
                                          <p:attrName>style.visibility</p:attrName>
                                        </p:attrNameLst>
                                      </p:cBhvr>
                                      <p:to>
                                        <p:strVal val="visible"/>
                                      </p:to>
                                    </p:set>
                                    <p:animEffect transition="in" filter="fade">
                                      <p:cBhvr>
                                        <p:cTn id="30" dur="500"/>
                                        <p:tgtEl>
                                          <p:spTgt spid="62"/>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64"/>
                                        </p:tgtEl>
                                        <p:attrNameLst>
                                          <p:attrName>style.visibility</p:attrName>
                                        </p:attrNameLst>
                                      </p:cBhvr>
                                      <p:to>
                                        <p:strVal val="visible"/>
                                      </p:to>
                                    </p:set>
                                    <p:animEffect transition="in" filter="fade">
                                      <p:cBhvr>
                                        <p:cTn id="33" dur="500"/>
                                        <p:tgtEl>
                                          <p:spTgt spid="64"/>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66"/>
                                        </p:tgtEl>
                                        <p:attrNameLst>
                                          <p:attrName>style.visibility</p:attrName>
                                        </p:attrNameLst>
                                      </p:cBhvr>
                                      <p:to>
                                        <p:strVal val="visible"/>
                                      </p:to>
                                    </p:set>
                                    <p:animEffect transition="in" filter="fade">
                                      <p:cBhvr>
                                        <p:cTn id="36" dur="500"/>
                                        <p:tgtEl>
                                          <p:spTgt spid="66"/>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fade">
                                      <p:cBhvr>
                                        <p:cTn id="39" dur="500"/>
                                        <p:tgtEl>
                                          <p:spTgt spid="68"/>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69"/>
                                        </p:tgtEl>
                                        <p:attrNameLst>
                                          <p:attrName>style.visibility</p:attrName>
                                        </p:attrNameLst>
                                      </p:cBhvr>
                                      <p:to>
                                        <p:strVal val="visible"/>
                                      </p:to>
                                    </p:set>
                                    <p:animEffect transition="in" filter="fade">
                                      <p:cBhvr>
                                        <p:cTn id="44" dur="500"/>
                                        <p:tgtEl>
                                          <p:spTgt spid="69"/>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70"/>
                                        </p:tgtEl>
                                        <p:attrNameLst>
                                          <p:attrName>style.visibility</p:attrName>
                                        </p:attrNameLst>
                                      </p:cBhvr>
                                      <p:to>
                                        <p:strVal val="visible"/>
                                      </p:to>
                                    </p:set>
                                    <p:animEffect transition="in" filter="fade">
                                      <p:cBhvr>
                                        <p:cTn id="47" dur="500"/>
                                        <p:tgtEl>
                                          <p:spTgt spid="70"/>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72"/>
                                        </p:tgtEl>
                                        <p:attrNameLst>
                                          <p:attrName>style.visibility</p:attrName>
                                        </p:attrNameLst>
                                      </p:cBhvr>
                                      <p:to>
                                        <p:strVal val="visible"/>
                                      </p:to>
                                    </p:set>
                                    <p:animEffect transition="in" filter="fade">
                                      <p:cBhvr>
                                        <p:cTn id="50" dur="500"/>
                                        <p:tgtEl>
                                          <p:spTgt spid="72"/>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75"/>
                                        </p:tgtEl>
                                        <p:attrNameLst>
                                          <p:attrName>style.visibility</p:attrName>
                                        </p:attrNameLst>
                                      </p:cBhvr>
                                      <p:to>
                                        <p:strVal val="visible"/>
                                      </p:to>
                                    </p:set>
                                    <p:animEffect transition="in" filter="fade">
                                      <p:cBhvr>
                                        <p:cTn id="53"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6" grpId="0" animBg="1"/>
      <p:bldP spid="58" grpId="0" animBg="1"/>
      <p:bldP spid="62" grpId="0" animBg="1"/>
      <p:bldP spid="63" grpId="0" animBg="1"/>
      <p:bldP spid="64" grpId="0" animBg="1"/>
      <p:bldP spid="65" grpId="0" animBg="1"/>
      <p:bldP spid="66" grpId="0" animBg="1"/>
      <p:bldP spid="67" grpId="0" animBg="1"/>
      <p:bldP spid="68" grpId="0" animBg="1"/>
      <p:bldP spid="69" grpId="0" animBg="1"/>
      <p:bldP spid="70" grpId="0" animBg="1"/>
      <p:bldP spid="72" grpId="0" animBg="1"/>
      <p:bldP spid="75" grpId="0" animBg="1"/>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0" y="0"/>
            <a:ext cx="9144000" cy="716948"/>
          </a:xfrm>
          <a:prstGeom prst="rect">
            <a:avLst/>
          </a:prstGeom>
          <a:solidFill>
            <a:schemeClr val="accent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a:off x="445032" y="30760"/>
            <a:ext cx="675586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高齢化について考えよう</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grpSp>
        <p:nvGrpSpPr>
          <p:cNvPr id="12" name="グループ化 11"/>
          <p:cNvGrpSpPr/>
          <p:nvPr/>
        </p:nvGrpSpPr>
        <p:grpSpPr>
          <a:xfrm>
            <a:off x="1" y="786702"/>
            <a:ext cx="8772524" cy="3464149"/>
            <a:chOff x="1" y="786702"/>
            <a:chExt cx="8772524" cy="3464149"/>
          </a:xfrm>
        </p:grpSpPr>
        <p:sp>
          <p:nvSpPr>
            <p:cNvPr id="3" name="雲形吹き出し 2"/>
            <p:cNvSpPr/>
            <p:nvPr/>
          </p:nvSpPr>
          <p:spPr>
            <a:xfrm>
              <a:off x="1" y="786702"/>
              <a:ext cx="8772524" cy="3464149"/>
            </a:xfrm>
            <a:prstGeom prst="cloudCallout">
              <a:avLst>
                <a:gd name="adj1" fmla="val 36867"/>
                <a:gd name="adj2" fmla="val 56464"/>
              </a:avLst>
            </a:prstGeom>
            <a:noFill/>
            <a:ln w="317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 name="正方形/長方形 1"/>
            <p:cNvSpPr/>
            <p:nvPr/>
          </p:nvSpPr>
          <p:spPr>
            <a:xfrm>
              <a:off x="819150" y="1809751"/>
              <a:ext cx="7620000" cy="743904"/>
            </a:xfrm>
            <a:prstGeom prst="rect">
              <a:avLst/>
            </a:prstGeom>
            <a:solidFill>
              <a:schemeClr val="bg1"/>
            </a:solidFill>
            <a:ln w="317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5" name="正方形/長方形 14"/>
            <p:cNvSpPr/>
            <p:nvPr/>
          </p:nvSpPr>
          <p:spPr>
            <a:xfrm>
              <a:off x="819150" y="1450791"/>
              <a:ext cx="7711149" cy="947383"/>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b="1" dirty="0">
                  <a:solidFill>
                    <a:schemeClr val="tx2">
                      <a:lumMod val="75000"/>
                    </a:schemeClr>
                  </a:solidFill>
                  <a:latin typeface="Meiryo UI" panose="020B0604030504040204" pitchFamily="50" charset="-128"/>
                  <a:ea typeface="Meiryo UI" panose="020B0604030504040204" pitchFamily="50" charset="-128"/>
                  <a:cs typeface="ヒラギノ丸ゴ ProN W4"/>
                </a:rPr>
                <a:t>何歳まで元気でいたい？何歳まで働きたい？</a:t>
              </a:r>
              <a:endParaRPr lang="en-US" altLang="ja-JP" sz="3200" b="1" dirty="0">
                <a:solidFill>
                  <a:schemeClr val="tx2">
                    <a:lumMod val="75000"/>
                  </a:schemeClr>
                </a:solidFill>
                <a:latin typeface="Meiryo UI" panose="020B0604030504040204" pitchFamily="50" charset="-128"/>
                <a:ea typeface="Meiryo UI" panose="020B0604030504040204" pitchFamily="50" charset="-128"/>
                <a:cs typeface="ヒラギノ丸ゴ ProN W4"/>
              </a:endParaRPr>
            </a:p>
          </p:txBody>
        </p:sp>
      </p:grpSp>
      <p:grpSp>
        <p:nvGrpSpPr>
          <p:cNvPr id="17" name="グループ化 16"/>
          <p:cNvGrpSpPr/>
          <p:nvPr/>
        </p:nvGrpSpPr>
        <p:grpSpPr>
          <a:xfrm>
            <a:off x="445032" y="4514850"/>
            <a:ext cx="6422493" cy="2009775"/>
            <a:chOff x="445032" y="4514850"/>
            <a:chExt cx="6422493" cy="2009775"/>
          </a:xfrm>
        </p:grpSpPr>
        <p:grpSp>
          <p:nvGrpSpPr>
            <p:cNvPr id="7" name="グループ化 6"/>
            <p:cNvGrpSpPr/>
            <p:nvPr/>
          </p:nvGrpSpPr>
          <p:grpSpPr>
            <a:xfrm>
              <a:off x="445032" y="4514850"/>
              <a:ext cx="6422493" cy="2009775"/>
              <a:chOff x="445032" y="4514850"/>
              <a:chExt cx="6422493" cy="2009775"/>
            </a:xfrm>
          </p:grpSpPr>
          <p:sp>
            <p:nvSpPr>
              <p:cNvPr id="5" name="正方形/長方形 4"/>
              <p:cNvSpPr/>
              <p:nvPr/>
            </p:nvSpPr>
            <p:spPr>
              <a:xfrm>
                <a:off x="445032" y="4514850"/>
                <a:ext cx="6422493" cy="2009775"/>
              </a:xfrm>
              <a:prstGeom prst="rect">
                <a:avLst/>
              </a:prstGeom>
              <a:solidFill>
                <a:schemeClr val="accent6">
                  <a:lumMod val="20000"/>
                  <a:lumOff val="80000"/>
                </a:schemeClr>
              </a:solidFill>
              <a:ln w="31750">
                <a:solidFill>
                  <a:schemeClr val="accent6"/>
                </a:solidFill>
              </a:ln>
              <a:effectLst/>
            </p:spPr>
            <p:style>
              <a:lnRef idx="1">
                <a:schemeClr val="accent1"/>
              </a:lnRef>
              <a:fillRef idx="3">
                <a:schemeClr val="accent1"/>
              </a:fillRef>
              <a:effectRef idx="2">
                <a:schemeClr val="accent1"/>
              </a:effectRef>
              <a:fontRef idx="minor">
                <a:schemeClr val="lt1"/>
              </a:fontRef>
            </p:style>
            <p:txBody>
              <a:bodyPr lIns="144000" tIns="144000" rIns="144000" bIns="144000" rtlCol="0" anchor="t" anchorCtr="0"/>
              <a:lstStyle/>
              <a:p>
                <a:r>
                  <a:rPr kumimoji="1" lang="en-US" altLang="ja-JP" b="1" dirty="0">
                    <a:solidFill>
                      <a:schemeClr val="tx1">
                        <a:lumMod val="85000"/>
                        <a:lumOff val="15000"/>
                      </a:schemeClr>
                    </a:solidFill>
                    <a:latin typeface="Meiryo UI" panose="020B0604030504040204" pitchFamily="50" charset="-128"/>
                    <a:ea typeface="Meiryo UI" panose="020B0604030504040204" pitchFamily="50" charset="-128"/>
                  </a:rPr>
                  <a:t>【</a:t>
                </a:r>
                <a:r>
                  <a:rPr kumimoji="1" lang="ja-JP" altLang="en-US" b="1" dirty="0">
                    <a:solidFill>
                      <a:schemeClr val="tx1">
                        <a:lumMod val="85000"/>
                        <a:lumOff val="15000"/>
                      </a:schemeClr>
                    </a:solidFill>
                    <a:latin typeface="Meiryo UI" panose="020B0604030504040204" pitchFamily="50" charset="-128"/>
                    <a:ea typeface="Meiryo UI" panose="020B0604030504040204" pitchFamily="50" charset="-128"/>
                  </a:rPr>
                  <a:t>参考データ</a:t>
                </a:r>
                <a:r>
                  <a:rPr kumimoji="1" lang="en-US" altLang="ja-JP" b="1" dirty="0">
                    <a:solidFill>
                      <a:schemeClr val="tx1">
                        <a:lumMod val="85000"/>
                        <a:lumOff val="15000"/>
                      </a:schemeClr>
                    </a:solidFill>
                    <a:latin typeface="Meiryo UI" panose="020B0604030504040204" pitchFamily="50" charset="-128"/>
                    <a:ea typeface="Meiryo UI" panose="020B0604030504040204" pitchFamily="50" charset="-128"/>
                  </a:rPr>
                  <a:t>】</a:t>
                </a:r>
              </a:p>
              <a:p>
                <a:pPr>
                  <a:lnSpc>
                    <a:spcPct val="200000"/>
                  </a:lnSpc>
                </a:pPr>
                <a:r>
                  <a:rPr kumimoji="1" lang="ja-JP" altLang="en-US" b="1" dirty="0">
                    <a:solidFill>
                      <a:schemeClr val="tx1">
                        <a:lumMod val="85000"/>
                        <a:lumOff val="15000"/>
                      </a:schemeClr>
                    </a:solidFill>
                    <a:latin typeface="Meiryo UI" panose="020B0604030504040204" pitchFamily="50" charset="-128"/>
                    <a:ea typeface="Meiryo UI" panose="020B0604030504040204" pitchFamily="50" charset="-128"/>
                  </a:rPr>
                  <a:t>健康寿命・・・健康上の問題がなく、日常生活に制限のない期間</a:t>
                </a:r>
              </a:p>
            </p:txBody>
          </p:sp>
          <p:sp>
            <p:nvSpPr>
              <p:cNvPr id="6" name="角丸四角形 5"/>
              <p:cNvSpPr/>
              <p:nvPr/>
            </p:nvSpPr>
            <p:spPr>
              <a:xfrm>
                <a:off x="1879866" y="5512914"/>
                <a:ext cx="2352675" cy="659286"/>
              </a:xfrm>
              <a:prstGeom prst="roundRect">
                <a:avLst/>
              </a:prstGeom>
              <a:solidFill>
                <a:schemeClr val="accent1"/>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2400" dirty="0">
                    <a:latin typeface="Meiryo UI" panose="020B0604030504040204" pitchFamily="50" charset="-128"/>
                    <a:ea typeface="Meiryo UI" panose="020B0604030504040204" pitchFamily="50" charset="-128"/>
                  </a:rPr>
                  <a:t>男性　</a:t>
                </a:r>
                <a:r>
                  <a:rPr kumimoji="1" lang="en-US" altLang="ja-JP" sz="2400" dirty="0">
                    <a:latin typeface="Meiryo UI" panose="020B0604030504040204" pitchFamily="50" charset="-128"/>
                    <a:ea typeface="Meiryo UI" panose="020B0604030504040204" pitchFamily="50" charset="-128"/>
                  </a:rPr>
                  <a:t>72.68</a:t>
                </a:r>
                <a:r>
                  <a:rPr kumimoji="1" lang="ja-JP" altLang="en-US" sz="2400" dirty="0">
                    <a:latin typeface="Meiryo UI" panose="020B0604030504040204" pitchFamily="50" charset="-128"/>
                    <a:ea typeface="Meiryo UI" panose="020B0604030504040204" pitchFamily="50" charset="-128"/>
                  </a:rPr>
                  <a:t>歳</a:t>
                </a:r>
              </a:p>
            </p:txBody>
          </p:sp>
          <p:sp>
            <p:nvSpPr>
              <p:cNvPr id="13" name="角丸四角形 12"/>
              <p:cNvSpPr/>
              <p:nvPr/>
            </p:nvSpPr>
            <p:spPr>
              <a:xfrm>
                <a:off x="4357687" y="5512914"/>
                <a:ext cx="2352675" cy="659286"/>
              </a:xfrm>
              <a:prstGeom prst="roundRect">
                <a:avLst/>
              </a:prstGeom>
              <a:solidFill>
                <a:schemeClr val="accent2"/>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2400" dirty="0">
                    <a:latin typeface="Meiryo UI" panose="020B0604030504040204" pitchFamily="50" charset="-128"/>
                    <a:ea typeface="Meiryo UI" panose="020B0604030504040204" pitchFamily="50" charset="-128"/>
                  </a:rPr>
                  <a:t>女性　</a:t>
                </a:r>
                <a:r>
                  <a:rPr kumimoji="1" lang="en-US" altLang="ja-JP" sz="2400" dirty="0">
                    <a:latin typeface="Meiryo UI" panose="020B0604030504040204" pitchFamily="50" charset="-128"/>
                    <a:ea typeface="Meiryo UI" panose="020B0604030504040204" pitchFamily="50" charset="-128"/>
                  </a:rPr>
                  <a:t>75.38</a:t>
                </a:r>
                <a:r>
                  <a:rPr kumimoji="1" lang="ja-JP" altLang="en-US" sz="2400" dirty="0">
                    <a:latin typeface="Meiryo UI" panose="020B0604030504040204" pitchFamily="50" charset="-128"/>
                    <a:ea typeface="Meiryo UI" panose="020B0604030504040204" pitchFamily="50" charset="-128"/>
                  </a:rPr>
                  <a:t>歳</a:t>
                </a:r>
              </a:p>
            </p:txBody>
          </p:sp>
        </p:grpSp>
        <p:sp>
          <p:nvSpPr>
            <p:cNvPr id="14" name="テキスト ボックス 13"/>
            <p:cNvSpPr txBox="1"/>
            <p:nvPr/>
          </p:nvSpPr>
          <p:spPr>
            <a:xfrm>
              <a:off x="514349" y="6257925"/>
              <a:ext cx="6067425" cy="246221"/>
            </a:xfrm>
            <a:prstGeom prst="rect">
              <a:avLst/>
            </a:prstGeom>
            <a:noFill/>
          </p:spPr>
          <p:txBody>
            <a:bodyPr wrap="square" rtlCol="0">
              <a:spAutoFit/>
            </a:bodyPr>
            <a:lstStyle/>
            <a:p>
              <a:r>
                <a:rPr kumimoji="1" lang="en-US" altLang="ja-JP" sz="1000" dirty="0">
                  <a:solidFill>
                    <a:schemeClr val="tx1">
                      <a:lumMod val="85000"/>
                      <a:lumOff val="15000"/>
                    </a:schemeClr>
                  </a:solidFill>
                  <a:latin typeface="Meiryo UI" panose="020B0604030504040204" pitchFamily="50" charset="-128"/>
                  <a:ea typeface="Meiryo UI" panose="020B0604030504040204" pitchFamily="50" charset="-128"/>
                </a:rPr>
                <a:t>※</a:t>
              </a:r>
              <a:r>
                <a:rPr kumimoji="1" lang="ja-JP" altLang="en-US" sz="1000" dirty="0">
                  <a:solidFill>
                    <a:schemeClr val="tx1">
                      <a:lumMod val="85000"/>
                      <a:lumOff val="15000"/>
                    </a:schemeClr>
                  </a:solidFill>
                  <a:latin typeface="Meiryo UI" panose="020B0604030504040204" pitchFamily="50" charset="-128"/>
                  <a:ea typeface="Meiryo UI" panose="020B0604030504040204" pitchFamily="50" charset="-128"/>
                </a:rPr>
                <a:t>厚生労働省「第</a:t>
              </a:r>
              <a:r>
                <a:rPr kumimoji="1" lang="en-US" altLang="ja-JP" sz="1000" dirty="0">
                  <a:solidFill>
                    <a:schemeClr val="tx1">
                      <a:lumMod val="85000"/>
                      <a:lumOff val="15000"/>
                    </a:schemeClr>
                  </a:solidFill>
                  <a:latin typeface="Meiryo UI" panose="020B0604030504040204" pitchFamily="50" charset="-128"/>
                  <a:ea typeface="Meiryo UI" panose="020B0604030504040204" pitchFamily="50" charset="-128"/>
                </a:rPr>
                <a:t>16</a:t>
              </a:r>
              <a:r>
                <a:rPr kumimoji="1" lang="ja-JP" altLang="en-US" sz="1000" dirty="0">
                  <a:solidFill>
                    <a:schemeClr val="tx1">
                      <a:lumMod val="85000"/>
                      <a:lumOff val="15000"/>
                    </a:schemeClr>
                  </a:solidFill>
                  <a:latin typeface="Meiryo UI" panose="020B0604030504040204" pitchFamily="50" charset="-128"/>
                  <a:ea typeface="Meiryo UI" panose="020B0604030504040204" pitchFamily="50" charset="-128"/>
                </a:rPr>
                <a:t>回健康日本</a:t>
              </a:r>
              <a:r>
                <a:rPr kumimoji="1" lang="en-US" altLang="ja-JP" sz="1000" dirty="0">
                  <a:solidFill>
                    <a:schemeClr val="tx1">
                      <a:lumMod val="85000"/>
                      <a:lumOff val="15000"/>
                    </a:schemeClr>
                  </a:solidFill>
                  <a:latin typeface="Meiryo UI" panose="020B0604030504040204" pitchFamily="50" charset="-128"/>
                  <a:ea typeface="Meiryo UI" panose="020B0604030504040204" pitchFamily="50" charset="-128"/>
                </a:rPr>
                <a:t>21</a:t>
              </a:r>
              <a:r>
                <a:rPr kumimoji="1" lang="ja-JP" altLang="en-US" sz="1000" dirty="0">
                  <a:solidFill>
                    <a:schemeClr val="tx1">
                      <a:lumMod val="85000"/>
                      <a:lumOff val="15000"/>
                    </a:schemeClr>
                  </a:solidFill>
                  <a:latin typeface="Meiryo UI" panose="020B0604030504040204" pitchFamily="50" charset="-128"/>
                  <a:ea typeface="Meiryo UI" panose="020B0604030504040204" pitchFamily="50" charset="-128"/>
                </a:rPr>
                <a:t>（第二次）推進専門委員会資料」（令和３年</a:t>
              </a:r>
              <a:r>
                <a:rPr lang="en-US" altLang="ja-JP" sz="1000" dirty="0">
                  <a:solidFill>
                    <a:schemeClr val="tx1">
                      <a:lumMod val="85000"/>
                      <a:lumOff val="15000"/>
                    </a:schemeClr>
                  </a:solidFill>
                  <a:latin typeface="Meiryo UI" panose="020B0604030504040204" pitchFamily="50" charset="-128"/>
                  <a:ea typeface="Meiryo UI" panose="020B0604030504040204" pitchFamily="50" charset="-128"/>
                </a:rPr>
                <a:t>12</a:t>
              </a:r>
              <a:r>
                <a:rPr kumimoji="1" lang="ja-JP" altLang="en-US" sz="1000" dirty="0">
                  <a:solidFill>
                    <a:schemeClr val="tx1">
                      <a:lumMod val="85000"/>
                      <a:lumOff val="15000"/>
                    </a:schemeClr>
                  </a:solidFill>
                  <a:latin typeface="Meiryo UI" panose="020B0604030504040204" pitchFamily="50" charset="-128"/>
                  <a:ea typeface="Meiryo UI" panose="020B0604030504040204" pitchFamily="50" charset="-128"/>
                </a:rPr>
                <a:t>月</a:t>
              </a:r>
              <a:r>
                <a:rPr kumimoji="1" lang="en-US" altLang="ja-JP" sz="1000" dirty="0">
                  <a:solidFill>
                    <a:schemeClr val="tx1">
                      <a:lumMod val="85000"/>
                      <a:lumOff val="15000"/>
                    </a:schemeClr>
                  </a:solidFill>
                  <a:latin typeface="Meiryo UI" panose="020B0604030504040204" pitchFamily="50" charset="-128"/>
                  <a:ea typeface="Meiryo UI" panose="020B0604030504040204" pitchFamily="50" charset="-128"/>
                </a:rPr>
                <a:t>20</a:t>
              </a:r>
              <a:r>
                <a:rPr kumimoji="1" lang="ja-JP" altLang="en-US" sz="1000" dirty="0">
                  <a:solidFill>
                    <a:schemeClr val="tx1">
                      <a:lumMod val="85000"/>
                      <a:lumOff val="15000"/>
                    </a:schemeClr>
                  </a:solidFill>
                  <a:latin typeface="Meiryo UI" panose="020B0604030504040204" pitchFamily="50" charset="-128"/>
                  <a:ea typeface="Meiryo UI" panose="020B0604030504040204" pitchFamily="50" charset="-128"/>
                </a:rPr>
                <a:t>日）</a:t>
              </a:r>
            </a:p>
          </p:txBody>
        </p:sp>
        <p:sp>
          <p:nvSpPr>
            <p:cNvPr id="16" name="角丸四角形 15"/>
            <p:cNvSpPr/>
            <p:nvPr/>
          </p:nvSpPr>
          <p:spPr>
            <a:xfrm>
              <a:off x="615421" y="5637769"/>
              <a:ext cx="1184541" cy="409575"/>
            </a:xfrm>
            <a:prstGeom prst="round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dirty="0">
                  <a:solidFill>
                    <a:schemeClr val="tx1">
                      <a:lumMod val="85000"/>
                      <a:lumOff val="15000"/>
                    </a:schemeClr>
                  </a:solidFill>
                  <a:latin typeface="Meiryo UI" panose="020B0604030504040204" pitchFamily="50" charset="-128"/>
                  <a:ea typeface="Meiryo UI" panose="020B0604030504040204" pitchFamily="50" charset="-128"/>
                </a:rPr>
                <a:t>2019</a:t>
              </a:r>
              <a:r>
                <a:rPr kumimoji="1" lang="ja-JP" altLang="en-US" dirty="0">
                  <a:solidFill>
                    <a:schemeClr val="tx1">
                      <a:lumMod val="85000"/>
                      <a:lumOff val="15000"/>
                    </a:schemeClr>
                  </a:solidFill>
                  <a:latin typeface="Meiryo UI" panose="020B0604030504040204" pitchFamily="50" charset="-128"/>
                  <a:ea typeface="Meiryo UI" panose="020B0604030504040204" pitchFamily="50" charset="-128"/>
                </a:rPr>
                <a:t>年</a:t>
              </a:r>
            </a:p>
          </p:txBody>
        </p:sp>
      </p:grpSp>
      <p:pic>
        <p:nvPicPr>
          <p:cNvPr id="18" name="図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63282" y="4408015"/>
            <a:ext cx="1478154" cy="2343149"/>
          </a:xfrm>
          <a:prstGeom prst="rect">
            <a:avLst/>
          </a:prstGeom>
        </p:spPr>
      </p:pic>
      <p:sp>
        <p:nvSpPr>
          <p:cNvPr id="8" name="角丸四角形 7"/>
          <p:cNvSpPr/>
          <p:nvPr/>
        </p:nvSpPr>
        <p:spPr>
          <a:xfrm>
            <a:off x="2636028" y="3396238"/>
            <a:ext cx="1816878" cy="521065"/>
          </a:xfrm>
          <a:prstGeom prst="roundRect">
            <a:avLst/>
          </a:prstGeom>
          <a:solidFill>
            <a:schemeClr val="bg1"/>
          </a:solidFill>
          <a:ln w="190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pic>
        <p:nvPicPr>
          <p:cNvPr id="22" name="図 21"/>
          <p:cNvPicPr>
            <a:picLocks noChangeAspect="1"/>
          </p:cNvPicPr>
          <p:nvPr/>
        </p:nvPicPr>
        <p:blipFill>
          <a:blip r:embed="rId4">
            <a:extLst>
              <a:ext uri="{BEBA8EAE-BF5A-486C-A8C5-ECC9F3942E4B}">
                <a14:imgProps xmlns:a14="http://schemas.microsoft.com/office/drawing/2010/main">
                  <a14:imgLayer r:embed="rId5">
                    <a14:imgEffect>
                      <a14:backgroundRemoval t="0" b="100000" l="0" r="99087">
                        <a14:foregroundMark x1="39422" y1="37500" x2="39422" y2="37500"/>
                        <a14:foregroundMark x1="79909" y1="48627" x2="79909" y2="48627"/>
                      </a14:backgroundRemoval>
                    </a14:imgEffect>
                  </a14:imgLayer>
                </a14:imgProps>
              </a:ext>
              <a:ext uri="{28A0092B-C50C-407E-A947-70E740481C1C}">
                <a14:useLocalDpi xmlns:a14="http://schemas.microsoft.com/office/drawing/2010/main" val="0"/>
              </a:ext>
            </a:extLst>
          </a:blip>
          <a:stretch>
            <a:fillRect/>
          </a:stretch>
        </p:blipFill>
        <p:spPr>
          <a:xfrm>
            <a:off x="2006687" y="2365491"/>
            <a:ext cx="661530" cy="1393543"/>
          </a:xfrm>
          <a:prstGeom prst="rect">
            <a:avLst/>
          </a:prstGeom>
        </p:spPr>
      </p:pic>
      <p:sp>
        <p:nvSpPr>
          <p:cNvPr id="20" name="角丸四角形 19"/>
          <p:cNvSpPr/>
          <p:nvPr/>
        </p:nvSpPr>
        <p:spPr>
          <a:xfrm>
            <a:off x="5079365" y="3202679"/>
            <a:ext cx="1816878" cy="521065"/>
          </a:xfrm>
          <a:prstGeom prst="roundRect">
            <a:avLst/>
          </a:prstGeom>
          <a:solidFill>
            <a:schemeClr val="bg1"/>
          </a:solidFill>
          <a:ln w="190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pic>
        <p:nvPicPr>
          <p:cNvPr id="4" name="図 3"/>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926654" y="2351680"/>
            <a:ext cx="560712" cy="1448147"/>
          </a:xfrm>
          <a:prstGeom prst="rect">
            <a:avLst/>
          </a:prstGeom>
        </p:spPr>
      </p:pic>
      <p:pic>
        <p:nvPicPr>
          <p:cNvPr id="23" name="図 22"/>
          <p:cNvPicPr>
            <a:picLocks noChangeAspect="1"/>
          </p:cNvPicPr>
          <p:nvPr/>
        </p:nvPicPr>
        <p:blipFill>
          <a:blip r:embed="rId7">
            <a:extLst>
              <a:ext uri="{BEBA8EAE-BF5A-486C-A8C5-ECC9F3942E4B}">
                <a14:imgProps xmlns:a14="http://schemas.microsoft.com/office/drawing/2010/main">
                  <a14:imgLayer r:embed="rId8">
                    <a14:imgEffect>
                      <a14:backgroundRemoval t="0" b="100000" l="0" r="100000">
                        <a14:foregroundMark x1="69390" y1="6391" x2="69390" y2="6391"/>
                        <a14:foregroundMark x1="68049" y1="73308" x2="68049" y2="73308"/>
                        <a14:foregroundMark x1="76585" y1="83083" x2="76585" y2="83083"/>
                        <a14:foregroundMark x1="59878" y1="83083" x2="59878" y2="83083"/>
                        <a14:foregroundMark x1="60366" y1="70827" x2="60366" y2="70827"/>
                        <a14:foregroundMark x1="78780" y1="72256" x2="78780" y2="72256"/>
                        <a14:foregroundMark x1="78415" y1="69173" x2="78415" y2="69173"/>
                        <a14:foregroundMark x1="65732" y1="76090" x2="65732" y2="76090"/>
                        <a14:foregroundMark x1="66220" y1="71353" x2="66220" y2="71353"/>
                        <a14:foregroundMark x1="45976" y1="34962" x2="45976" y2="34962"/>
                        <a14:foregroundMark x1="72927" y1="72481" x2="72927" y2="73910"/>
                        <a14:foregroundMark x1="57683" y1="91955" x2="57683" y2="91955"/>
                        <a14:foregroundMark x1="81098" y1="91955" x2="81098" y2="91955"/>
                        <a14:foregroundMark x1="79756" y1="96917" x2="79756" y2="96917"/>
                        <a14:foregroundMark x1="82439" y1="95865" x2="82439" y2="95865"/>
                        <a14:foregroundMark x1="74756" y1="98045" x2="74756" y2="98045"/>
                        <a14:foregroundMark x1="54512" y1="38647" x2="54512" y2="38647"/>
                        <a14:foregroundMark x1="53659" y1="95564" x2="53659" y2="95564"/>
                        <a14:foregroundMark x1="49512" y1="95865" x2="49512" y2="95865"/>
                        <a14:foregroundMark x1="53659" y1="93910" x2="53659" y2="93910"/>
                        <a14:foregroundMark x1="70732" y1="98346" x2="70732" y2="98346"/>
                        <a14:foregroundMark x1="78780" y1="95038" x2="78780" y2="95038"/>
                        <a14:foregroundMark x1="70244" y1="78045" x2="70244" y2="78045"/>
                        <a14:foregroundMark x1="25732" y1="52481" x2="25732" y2="52481"/>
                        <a14:foregroundMark x1="21585" y1="49474" x2="21585" y2="49474"/>
                        <a14:foregroundMark x1="25244" y1="49699" x2="25244" y2="49699"/>
                        <a14:foregroundMark x1="14878" y1="35865" x2="14878" y2="35865"/>
                        <a14:foregroundMark x1="15732" y1="33083" x2="15732" y2="33083"/>
                        <a14:foregroundMark x1="21585" y1="31128" x2="21585" y2="31128"/>
                        <a14:foregroundMark x1="25732" y1="39699" x2="25732" y2="39699"/>
                        <a14:foregroundMark x1="26098" y1="42256" x2="26098" y2="42256"/>
                        <a14:foregroundMark x1="24268" y1="44436" x2="24268" y2="44436"/>
                        <a14:foregroundMark x1="59512" y1="8647" x2="59512" y2="8647"/>
                        <a14:foregroundMark x1="43659" y1="15564" x2="43659" y2="15564"/>
                        <a14:foregroundMark x1="17561" y1="29173" x2="17561" y2="29173"/>
                        <a14:foregroundMark x1="20244" y1="34135" x2="20244" y2="34135"/>
                        <a14:foregroundMark x1="22073" y1="36917" x2="22073" y2="36917"/>
                        <a14:foregroundMark x1="19756" y1="38346" x2="19756" y2="38346"/>
                        <a14:foregroundMark x1="15732" y1="40526" x2="15732" y2="40526"/>
                        <a14:foregroundMark x1="17561" y1="42256" x2="17561" y2="42256"/>
                        <a14:foregroundMark x1="18902" y1="46090" x2="18902" y2="46090"/>
                        <a14:foregroundMark x1="12561" y1="31128" x2="12561" y2="31128"/>
                        <a14:foregroundMark x1="13902" y1="33609" x2="13902" y2="33609"/>
                        <a14:foregroundMark x1="13902" y1="27519" x2="13902" y2="27519"/>
                        <a14:foregroundMark x1="5366" y1="32256" x2="5366" y2="32256"/>
                        <a14:foregroundMark x1="10366" y1="35263" x2="10366" y2="35263"/>
                        <a14:foregroundMark x1="9512" y1="39699" x2="9512" y2="39699"/>
                        <a14:foregroundMark x1="9512" y1="38346" x2="9512" y2="38346"/>
                        <a14:foregroundMark x1="12561" y1="38346" x2="12561" y2="38346"/>
                        <a14:foregroundMark x1="31951" y1="35263" x2="31951" y2="35263"/>
                        <a14:foregroundMark x1="27439" y1="34436" x2="27439" y2="34436"/>
                        <a14:foregroundMark x1="27073" y1="37218" x2="27073" y2="37218"/>
                        <a14:foregroundMark x1="23902" y1="35263" x2="23902" y2="35263"/>
                        <a14:foregroundMark x1="23902" y1="30301" x2="23902" y2="30301"/>
                        <a14:foregroundMark x1="23902" y1="28872" x2="23902" y2="28872"/>
                        <a14:foregroundMark x1="22561" y1="27218" x2="22561" y2="27218"/>
                        <a14:foregroundMark x1="18902" y1="27519" x2="18902" y2="27519"/>
                        <a14:foregroundMark x1="18415" y1="26391" x2="18415" y2="26391"/>
                        <a14:foregroundMark x1="18415" y1="25865" x2="18415" y2="25865"/>
                        <a14:foregroundMark x1="8049" y1="29173" x2="8049" y2="29173"/>
                        <a14:foregroundMark x1="7683" y1="33609" x2="7683" y2="33609"/>
                        <a14:foregroundMark x1="7683" y1="31353" x2="7683" y2="31353"/>
                        <a14:foregroundMark x1="10854" y1="41654" x2="10854" y2="41654"/>
                        <a14:foregroundMark x1="15366" y1="44436" x2="15366" y2="44436"/>
                        <a14:foregroundMark x1="18415" y1="43910" x2="18415" y2="43910"/>
                        <a14:foregroundMark x1="20244" y1="39173" x2="20244" y2="39173"/>
                        <a14:foregroundMark x1="22927" y1="40301" x2="22927" y2="40301"/>
                        <a14:foregroundMark x1="22927" y1="41955" x2="22927" y2="41955"/>
                        <a14:foregroundMark x1="22561" y1="33609" x2="22561" y2="33609"/>
                        <a14:foregroundMark x1="20244" y1="32256" x2="20244" y2="32256"/>
                        <a14:foregroundMark x1="56707" y1="13609" x2="56707" y2="13609"/>
                        <a14:foregroundMark x1="79268" y1="10301" x2="79268" y2="10301"/>
                        <a14:foregroundMark x1="45000" y1="96917" x2="45000" y2="96917"/>
                        <a14:foregroundMark x1="56341" y1="95865" x2="56341" y2="95865"/>
                        <a14:foregroundMark x1="76585" y1="98872" x2="76585" y2="98872"/>
                        <a14:foregroundMark x1="76585" y1="96090" x2="76585" y2="96090"/>
                        <a14:foregroundMark x1="81098" y1="94135" x2="81098" y2="94135"/>
                        <a14:foregroundMark x1="81098" y1="93609" x2="81098" y2="93609"/>
                        <a14:foregroundMark x1="72073" y1="96917" x2="72073" y2="96917"/>
                        <a14:foregroundMark x1="58537" y1="90000" x2="58537" y2="90000"/>
                        <a14:foregroundMark x1="81098" y1="15865" x2="81098" y2="15865"/>
                      </a14:backgroundRemoval>
                    </a14:imgEffect>
                  </a14:imgLayer>
                </a14:imgProps>
              </a:ext>
              <a:ext uri="{28A0092B-C50C-407E-A947-70E740481C1C}">
                <a14:useLocalDpi xmlns:a14="http://schemas.microsoft.com/office/drawing/2010/main" val="0"/>
              </a:ext>
            </a:extLst>
          </a:blip>
          <a:stretch>
            <a:fillRect/>
          </a:stretch>
        </p:blipFill>
        <p:spPr>
          <a:xfrm>
            <a:off x="4885574" y="2361011"/>
            <a:ext cx="896357" cy="1453848"/>
          </a:xfrm>
          <a:prstGeom prst="rect">
            <a:avLst/>
          </a:prstGeom>
        </p:spPr>
      </p:pic>
      <p:pic>
        <p:nvPicPr>
          <p:cNvPr id="10" name="図 9"/>
          <p:cNvPicPr>
            <a:picLocks noChangeAspect="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129900" y="2351680"/>
            <a:ext cx="719796" cy="1444996"/>
          </a:xfrm>
          <a:prstGeom prst="rect">
            <a:avLst/>
          </a:prstGeom>
        </p:spPr>
      </p:pic>
      <p:sp>
        <p:nvSpPr>
          <p:cNvPr id="21" name="スライド番号プレースホルダー 20"/>
          <p:cNvSpPr>
            <a:spLocks noGrp="1"/>
          </p:cNvSpPr>
          <p:nvPr>
            <p:ph type="sldNum" sz="quarter" idx="4"/>
          </p:nvPr>
        </p:nvSpPr>
        <p:spPr/>
        <p:txBody>
          <a:bodyPr/>
          <a:lstStyle/>
          <a:p>
            <a:fld id="{CFE1D277-9C57-4E30-9C75-4A0776A97483}" type="slidenum">
              <a:rPr kumimoji="1" lang="ja-JP" altLang="en-US" smtClean="0"/>
              <a:t>6</a:t>
            </a:fld>
            <a:endParaRPr kumimoji="1" lang="ja-JP" altLang="en-US" dirty="0"/>
          </a:p>
        </p:txBody>
      </p:sp>
    </p:spTree>
    <p:extLst>
      <p:ext uri="{BB962C8B-B14F-4D97-AF65-F5344CB8AC3E}">
        <p14:creationId xmlns:p14="http://schemas.microsoft.com/office/powerpoint/2010/main" val="499159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par>
                                <p:cTn id="20" presetID="10" presetClass="entr" presetSubtype="0"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グループ化 33"/>
          <p:cNvGrpSpPr/>
          <p:nvPr/>
        </p:nvGrpSpPr>
        <p:grpSpPr>
          <a:xfrm>
            <a:off x="306401" y="780412"/>
            <a:ext cx="8438554" cy="4307812"/>
            <a:chOff x="248246" y="786702"/>
            <a:chExt cx="8438554" cy="4398141"/>
          </a:xfrm>
        </p:grpSpPr>
        <p:grpSp>
          <p:nvGrpSpPr>
            <p:cNvPr id="32" name="グループ化 31"/>
            <p:cNvGrpSpPr/>
            <p:nvPr/>
          </p:nvGrpSpPr>
          <p:grpSpPr>
            <a:xfrm>
              <a:off x="248246" y="786702"/>
              <a:ext cx="8438554" cy="4398141"/>
              <a:chOff x="248246" y="786702"/>
              <a:chExt cx="8438554" cy="4398141"/>
            </a:xfrm>
          </p:grpSpPr>
          <p:grpSp>
            <p:nvGrpSpPr>
              <p:cNvPr id="6" name="グループ化 5"/>
              <p:cNvGrpSpPr/>
              <p:nvPr/>
            </p:nvGrpSpPr>
            <p:grpSpPr>
              <a:xfrm>
                <a:off x="248246" y="786702"/>
                <a:ext cx="8438554" cy="4398141"/>
                <a:chOff x="248246" y="786702"/>
                <a:chExt cx="8438554" cy="4398141"/>
              </a:xfrm>
            </p:grpSpPr>
            <p:sp>
              <p:nvSpPr>
                <p:cNvPr id="4" name="雲形吹き出し 3"/>
                <p:cNvSpPr/>
                <p:nvPr/>
              </p:nvSpPr>
              <p:spPr>
                <a:xfrm>
                  <a:off x="248246" y="786702"/>
                  <a:ext cx="8438554" cy="4398141"/>
                </a:xfrm>
                <a:prstGeom prst="cloudCallout">
                  <a:avLst>
                    <a:gd name="adj1" fmla="val 34025"/>
                    <a:gd name="adj2" fmla="val 57888"/>
                  </a:avLst>
                </a:prstGeom>
                <a:noFill/>
                <a:ln w="31750">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5" name="角丸四角形 4"/>
                <p:cNvSpPr/>
                <p:nvPr/>
              </p:nvSpPr>
              <p:spPr>
                <a:xfrm>
                  <a:off x="700391" y="3021203"/>
                  <a:ext cx="875490" cy="792040"/>
                </a:xfrm>
                <a:prstGeom prst="roundRect">
                  <a:avLst/>
                </a:prstGeom>
                <a:solidFill>
                  <a:schemeClr val="bg1"/>
                </a:solidFill>
                <a:ln w="317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sp>
            <p:nvSpPr>
              <p:cNvPr id="8" name="角丸四角形 7"/>
              <p:cNvSpPr/>
              <p:nvPr/>
            </p:nvSpPr>
            <p:spPr>
              <a:xfrm>
                <a:off x="6488349" y="2985772"/>
                <a:ext cx="1235413" cy="821517"/>
              </a:xfrm>
              <a:prstGeom prst="roundRect">
                <a:avLst/>
              </a:prstGeom>
              <a:solidFill>
                <a:schemeClr val="bg1"/>
              </a:solidFill>
              <a:ln w="317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sp>
          <p:nvSpPr>
            <p:cNvPr id="33" name="角丸四角形 32"/>
            <p:cNvSpPr/>
            <p:nvPr/>
          </p:nvSpPr>
          <p:spPr>
            <a:xfrm>
              <a:off x="5318266" y="3975759"/>
              <a:ext cx="1315998" cy="558519"/>
            </a:xfrm>
            <a:prstGeom prst="roundRect">
              <a:avLst/>
            </a:prstGeom>
            <a:solidFill>
              <a:schemeClr val="bg1"/>
            </a:solidFill>
            <a:ln w="63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sp>
        <p:nvSpPr>
          <p:cNvPr id="2" name="正方形/長方形 1"/>
          <p:cNvSpPr/>
          <p:nvPr/>
        </p:nvSpPr>
        <p:spPr>
          <a:xfrm>
            <a:off x="0" y="0"/>
            <a:ext cx="9144000" cy="716948"/>
          </a:xfrm>
          <a:prstGeom prst="rect">
            <a:avLst/>
          </a:prstGeom>
          <a:solidFill>
            <a:schemeClr val="accent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374898" y="-26567"/>
            <a:ext cx="594305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人生におけるリスク</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pic>
        <p:nvPicPr>
          <p:cNvPr id="9" name="図 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044510" y="4256871"/>
            <a:ext cx="2435456" cy="2282041"/>
          </a:xfrm>
          <a:prstGeom prst="rect">
            <a:avLst/>
          </a:prstGeom>
        </p:spPr>
      </p:pic>
      <p:sp>
        <p:nvSpPr>
          <p:cNvPr id="12" name="正方形/長方形 11">
            <a:extLst>
              <a:ext uri="{FF2B5EF4-FFF2-40B4-BE49-F238E27FC236}">
                <a16:creationId xmlns:a16="http://schemas.microsoft.com/office/drawing/2014/main" id="{D0D2D38C-AB48-4730-8442-45F746041F32}"/>
              </a:ext>
            </a:extLst>
          </p:cNvPr>
          <p:cNvSpPr/>
          <p:nvPr/>
        </p:nvSpPr>
        <p:spPr>
          <a:xfrm>
            <a:off x="455481" y="5164741"/>
            <a:ext cx="6929569" cy="1598476"/>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400" b="1" dirty="0">
                <a:solidFill>
                  <a:srgbClr val="17375E"/>
                </a:solidFill>
                <a:latin typeface="Meiryo UI" panose="020B0604030504040204" pitchFamily="50" charset="-128"/>
                <a:ea typeface="Meiryo UI" panose="020B0604030504040204" pitchFamily="50" charset="-128"/>
                <a:cs typeface="ヒラギノ丸ゴ ProN W4"/>
              </a:rPr>
              <a:t>人生には色々なリスクがあるよね。</a:t>
            </a:r>
            <a:endParaRPr lang="en-US" altLang="ja-JP" sz="3400" b="1" dirty="0">
              <a:solidFill>
                <a:srgbClr val="17375E"/>
              </a:solidFill>
              <a:latin typeface="Meiryo UI" panose="020B0604030504040204" pitchFamily="50" charset="-128"/>
              <a:ea typeface="Meiryo UI" panose="020B0604030504040204" pitchFamily="50" charset="-128"/>
              <a:cs typeface="ヒラギノ丸ゴ ProN W4"/>
            </a:endParaRPr>
          </a:p>
          <a:p>
            <a:r>
              <a:rPr lang="ja-JP" altLang="en-US" sz="3400" b="1" dirty="0">
                <a:solidFill>
                  <a:srgbClr val="17375E"/>
                </a:solidFill>
                <a:latin typeface="Meiryo UI" panose="020B0604030504040204" pitchFamily="50" charset="-128"/>
                <a:ea typeface="Meiryo UI" panose="020B0604030504040204" pitchFamily="50" charset="-128"/>
                <a:cs typeface="ヒラギノ丸ゴ ProN W4"/>
              </a:rPr>
              <a:t>リスクが起こったときに、どうやって</a:t>
            </a:r>
            <a:endParaRPr lang="en-US" altLang="ja-JP" sz="3400" b="1" dirty="0">
              <a:solidFill>
                <a:srgbClr val="17375E"/>
              </a:solidFill>
              <a:latin typeface="Meiryo UI" panose="020B0604030504040204" pitchFamily="50" charset="-128"/>
              <a:ea typeface="Meiryo UI" panose="020B0604030504040204" pitchFamily="50" charset="-128"/>
              <a:cs typeface="ヒラギノ丸ゴ ProN W4"/>
            </a:endParaRPr>
          </a:p>
          <a:p>
            <a:r>
              <a:rPr lang="ja-JP" altLang="en-US" sz="3400" b="1" dirty="0">
                <a:solidFill>
                  <a:srgbClr val="17375E"/>
                </a:solidFill>
                <a:latin typeface="Meiryo UI" panose="020B0604030504040204" pitchFamily="50" charset="-128"/>
                <a:ea typeface="Meiryo UI" panose="020B0604030504040204" pitchFamily="50" charset="-128"/>
                <a:cs typeface="ヒラギノ丸ゴ ProN W4"/>
              </a:rPr>
              <a:t>自分の生活を守るか考えてみよう。</a:t>
            </a:r>
            <a:endParaRPr lang="en-US" altLang="ja-JP" sz="3400" b="1" dirty="0">
              <a:solidFill>
                <a:srgbClr val="17375E"/>
              </a:solidFill>
              <a:latin typeface="Meiryo UI" panose="020B0604030504040204" pitchFamily="50" charset="-128"/>
              <a:ea typeface="Meiryo UI" panose="020B0604030504040204" pitchFamily="50" charset="-128"/>
              <a:cs typeface="ヒラギノ丸ゴ ProN W4"/>
            </a:endParaRPr>
          </a:p>
        </p:txBody>
      </p:sp>
      <p:pic>
        <p:nvPicPr>
          <p:cNvPr id="15" name="図 1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36114" y="1157467"/>
            <a:ext cx="1909805" cy="1738335"/>
          </a:xfrm>
          <a:prstGeom prst="rect">
            <a:avLst/>
          </a:prstGeom>
        </p:spPr>
      </p:pic>
      <p:pic>
        <p:nvPicPr>
          <p:cNvPr id="27" name="図 26">
            <a:extLst>
              <a:ext uri="{FF2B5EF4-FFF2-40B4-BE49-F238E27FC236}">
                <a16:creationId xmlns:a16="http://schemas.microsoft.com/office/drawing/2014/main" id="{A7161817-3256-4D7C-9D8C-32A433E764DD}"/>
              </a:ext>
            </a:extLst>
          </p:cNvPr>
          <p:cNvPicPr>
            <a:picLocks noChangeAspect="1"/>
          </p:cNvPicPr>
          <p:nvPr/>
        </p:nvPicPr>
        <p:blipFill>
          <a:blip r:embed="rId4"/>
          <a:stretch>
            <a:fillRect/>
          </a:stretch>
        </p:blipFill>
        <p:spPr>
          <a:xfrm>
            <a:off x="4144276" y="2971512"/>
            <a:ext cx="2405558" cy="1547776"/>
          </a:xfrm>
          <a:prstGeom prst="rect">
            <a:avLst/>
          </a:prstGeom>
        </p:spPr>
      </p:pic>
      <p:pic>
        <p:nvPicPr>
          <p:cNvPr id="30" name="図 29"/>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334177" y="1272391"/>
            <a:ext cx="1539734" cy="1429360"/>
          </a:xfrm>
          <a:prstGeom prst="rect">
            <a:avLst/>
          </a:prstGeom>
        </p:spPr>
      </p:pic>
      <p:pic>
        <p:nvPicPr>
          <p:cNvPr id="28" name="図 27"/>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317956" y="1988886"/>
            <a:ext cx="1743494" cy="1625607"/>
          </a:xfrm>
          <a:prstGeom prst="rect">
            <a:avLst/>
          </a:prstGeom>
        </p:spPr>
      </p:pic>
      <p:pic>
        <p:nvPicPr>
          <p:cNvPr id="31" name="図 30"/>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713678" y="1356615"/>
            <a:ext cx="1196972" cy="1728960"/>
          </a:xfrm>
          <a:prstGeom prst="rect">
            <a:avLst/>
          </a:prstGeom>
        </p:spPr>
      </p:pic>
      <p:pic>
        <p:nvPicPr>
          <p:cNvPr id="29" name="図 28"/>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997259" y="2792614"/>
            <a:ext cx="943793" cy="1383179"/>
          </a:xfrm>
          <a:prstGeom prst="rect">
            <a:avLst/>
          </a:prstGeom>
        </p:spPr>
      </p:pic>
      <p:sp>
        <p:nvSpPr>
          <p:cNvPr id="3" name="スライド番号プレースホルダー 2">
            <a:extLst>
              <a:ext uri="{FF2B5EF4-FFF2-40B4-BE49-F238E27FC236}">
                <a16:creationId xmlns:a16="http://schemas.microsoft.com/office/drawing/2014/main" id="{F2A3C2AA-4ECD-4324-9FA6-6BB93DA1A0BF}"/>
              </a:ext>
            </a:extLst>
          </p:cNvPr>
          <p:cNvSpPr>
            <a:spLocks noGrp="1"/>
          </p:cNvSpPr>
          <p:nvPr>
            <p:ph type="sldNum" sz="quarter" idx="4"/>
          </p:nvPr>
        </p:nvSpPr>
        <p:spPr/>
        <p:txBody>
          <a:bodyPr/>
          <a:lstStyle/>
          <a:p>
            <a:fld id="{CFE1D277-9C57-4E30-9C75-4A0776A97483}" type="slidenum">
              <a:rPr lang="ja-JP" altLang="en-US" smtClean="0"/>
              <a:pPr/>
              <a:t>7</a:t>
            </a:fld>
            <a:endParaRPr lang="ja-JP" altLang="en-US" dirty="0"/>
          </a:p>
        </p:txBody>
      </p:sp>
      <p:pic>
        <p:nvPicPr>
          <p:cNvPr id="7" name="図 6">
            <a:extLst>
              <a:ext uri="{FF2B5EF4-FFF2-40B4-BE49-F238E27FC236}">
                <a16:creationId xmlns:a16="http://schemas.microsoft.com/office/drawing/2014/main" id="{DB8DAF7C-F3B4-DFD8-807A-5029C8E83881}"/>
              </a:ext>
            </a:extLst>
          </p:cNvPr>
          <p:cNvPicPr>
            <a:picLocks noChangeAspect="1"/>
          </p:cNvPicPr>
          <p:nvPr/>
        </p:nvPicPr>
        <p:blipFill>
          <a:blip r:embed="rId9"/>
          <a:srcRect/>
          <a:stretch/>
        </p:blipFill>
        <p:spPr>
          <a:xfrm>
            <a:off x="2142447" y="2946014"/>
            <a:ext cx="1955377" cy="1229780"/>
          </a:xfrm>
          <a:prstGeom prst="rect">
            <a:avLst/>
          </a:prstGeom>
        </p:spPr>
      </p:pic>
    </p:spTree>
    <p:extLst>
      <p:ext uri="{BB962C8B-B14F-4D97-AF65-F5344CB8AC3E}">
        <p14:creationId xmlns:p14="http://schemas.microsoft.com/office/powerpoint/2010/main" val="1021984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fade">
                                      <p:cBhvr>
                                        <p:cTn id="10" dur="500"/>
                                        <p:tgtEl>
                                          <p:spTgt spid="34"/>
                                        </p:tgtEl>
                                      </p:cBhvr>
                                    </p:animEffect>
                                  </p:childTnLst>
                                </p:cTn>
                              </p:par>
                              <p:par>
                                <p:cTn id="11" presetID="10" presetClass="entr" presetSubtype="0" fill="hold"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500"/>
                                        <p:tgtEl>
                                          <p:spTgt spid="27"/>
                                        </p:tgtEl>
                                      </p:cBhvr>
                                    </p:animEffect>
                                  </p:childTnLst>
                                </p:cTn>
                              </p:par>
                              <p:par>
                                <p:cTn id="14" presetID="10" presetClass="entr" presetSubtype="0" fill="hold" nodeType="with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fade">
                                      <p:cBhvr>
                                        <p:cTn id="16" dur="500"/>
                                        <p:tgtEl>
                                          <p:spTgt spid="28"/>
                                        </p:tgtEl>
                                      </p:cBhvr>
                                    </p:animEffect>
                                  </p:childTnLst>
                                </p:cTn>
                              </p:par>
                              <p:par>
                                <p:cTn id="17" presetID="10" presetClass="entr" presetSubtype="0"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fade">
                                      <p:cBhvr>
                                        <p:cTn id="19" dur="500"/>
                                        <p:tgtEl>
                                          <p:spTgt spid="30"/>
                                        </p:tgtEl>
                                      </p:cBhvr>
                                    </p:animEffect>
                                  </p:childTnLst>
                                </p:cTn>
                              </p:par>
                              <p:par>
                                <p:cTn id="20" presetID="10" presetClass="entr" presetSubtype="0"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par>
                                <p:cTn id="23" presetID="10" presetClass="entr" presetSubtype="0" fill="hold" nodeType="with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500"/>
                                        <p:tgtEl>
                                          <p:spTgt spid="31"/>
                                        </p:tgtEl>
                                      </p:cBhvr>
                                    </p:animEffect>
                                  </p:childTnLst>
                                </p:cTn>
                              </p:par>
                              <p:par>
                                <p:cTn id="26" presetID="10" presetClass="entr" presetSubtype="0" fill="hold" nodeType="with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fade">
                                      <p:cBhvr>
                                        <p:cTn id="28" dur="500"/>
                                        <p:tgtEl>
                                          <p:spTgt spid="29"/>
                                        </p:tgtEl>
                                      </p:cBhvr>
                                    </p:animEffect>
                                  </p:childTnLst>
                                </p:cTn>
                              </p:par>
                              <p:par>
                                <p:cTn id="29" presetID="10" presetClass="entr" presetSubtype="0" fill="hold"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フレーム 4"/>
          <p:cNvSpPr/>
          <p:nvPr/>
        </p:nvSpPr>
        <p:spPr>
          <a:xfrm>
            <a:off x="0" y="1"/>
            <a:ext cx="9144000" cy="6874074"/>
          </a:xfrm>
          <a:prstGeom prst="frame">
            <a:avLst>
              <a:gd name="adj1" fmla="val 13704"/>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sp>
        <p:nvSpPr>
          <p:cNvPr id="8" name="角丸四角形 7"/>
          <p:cNvSpPr/>
          <p:nvPr/>
        </p:nvSpPr>
        <p:spPr>
          <a:xfrm>
            <a:off x="474133" y="457199"/>
            <a:ext cx="8212667" cy="6011333"/>
          </a:xfrm>
          <a:prstGeom prst="roundRect">
            <a:avLst>
              <a:gd name="adj" fmla="val 2265"/>
            </a:avLst>
          </a:prstGeom>
          <a:solidFill>
            <a:schemeClr val="bg1"/>
          </a:solidFill>
          <a:ln w="31750">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latin typeface="ヒラギノ丸ゴ Pro W4"/>
              <a:ea typeface="ヒラギノ丸ゴ Pro W4"/>
              <a:cs typeface="ヒラギノ丸ゴ Pro W4"/>
            </a:endParaRPr>
          </a:p>
        </p:txBody>
      </p:sp>
      <p:sp>
        <p:nvSpPr>
          <p:cNvPr id="6" name="テキスト ボックス 5"/>
          <p:cNvSpPr txBox="1"/>
          <p:nvPr/>
        </p:nvSpPr>
        <p:spPr>
          <a:xfrm>
            <a:off x="304800" y="2589537"/>
            <a:ext cx="8547100" cy="923330"/>
          </a:xfrm>
          <a:prstGeom prst="rect">
            <a:avLst/>
          </a:prstGeom>
          <a:noFill/>
        </p:spPr>
        <p:txBody>
          <a:bodyPr wrap="square" rtlCol="0">
            <a:spAutoFit/>
          </a:bodyPr>
          <a:lstStyle/>
          <a:p>
            <a:pPr algn="ctr"/>
            <a:r>
              <a:rPr lang="ja-JP" altLang="en-US" sz="5400" b="1" dirty="0">
                <a:solidFill>
                  <a:schemeClr val="tx2">
                    <a:lumMod val="75000"/>
                  </a:schemeClr>
                </a:solidFill>
                <a:latin typeface="Meiryo UI" panose="020B0604030504040204" pitchFamily="50" charset="-128"/>
                <a:ea typeface="Meiryo UI" panose="020B0604030504040204" pitchFamily="50" charset="-128"/>
                <a:cs typeface="ヒラギノ角ゴ Std W8"/>
              </a:rPr>
              <a:t>２</a:t>
            </a:r>
            <a:r>
              <a:rPr lang="en-US" altLang="ja-JP" sz="5400" b="1" dirty="0">
                <a:solidFill>
                  <a:schemeClr val="tx2">
                    <a:lumMod val="75000"/>
                  </a:schemeClr>
                </a:solidFill>
                <a:latin typeface="Meiryo UI" panose="020B0604030504040204" pitchFamily="50" charset="-128"/>
                <a:ea typeface="Meiryo UI" panose="020B0604030504040204" pitchFamily="50" charset="-128"/>
                <a:cs typeface="ヒラギノ角ゴ Std W8"/>
              </a:rPr>
              <a:t>. </a:t>
            </a:r>
            <a:r>
              <a:rPr lang="ja-JP" altLang="en-US" sz="5400" b="1" dirty="0">
                <a:solidFill>
                  <a:schemeClr val="tx2">
                    <a:lumMod val="75000"/>
                  </a:schemeClr>
                </a:solidFill>
                <a:latin typeface="Meiryo UI" panose="020B0604030504040204" pitchFamily="50" charset="-128"/>
                <a:ea typeface="Meiryo UI" panose="020B0604030504040204" pitchFamily="50" charset="-128"/>
                <a:cs typeface="ヒラギノ角ゴ Std W8"/>
              </a:rPr>
              <a:t>社会保障制度について</a:t>
            </a:r>
            <a:endParaRPr lang="en-US" altLang="ja-JP" sz="5400" b="1" dirty="0">
              <a:solidFill>
                <a:schemeClr val="tx2">
                  <a:lumMod val="75000"/>
                </a:schemeClr>
              </a:solidFill>
              <a:latin typeface="Meiryo UI" panose="020B0604030504040204" pitchFamily="50" charset="-128"/>
              <a:ea typeface="Meiryo UI" panose="020B0604030504040204" pitchFamily="50" charset="-128"/>
              <a:cs typeface="ヒラギノ角ゴ Std W8"/>
            </a:endParaRPr>
          </a:p>
        </p:txBody>
      </p:sp>
      <p:sp>
        <p:nvSpPr>
          <p:cNvPr id="2" name="スライド番号プレースホルダー 1">
            <a:extLst>
              <a:ext uri="{FF2B5EF4-FFF2-40B4-BE49-F238E27FC236}">
                <a16:creationId xmlns:a16="http://schemas.microsoft.com/office/drawing/2014/main" id="{4AC675F6-F543-4CDC-872A-B1EDBC46A9C8}"/>
              </a:ext>
            </a:extLst>
          </p:cNvPr>
          <p:cNvSpPr>
            <a:spLocks noGrp="1"/>
          </p:cNvSpPr>
          <p:nvPr>
            <p:ph type="sldNum" sz="quarter" idx="4"/>
          </p:nvPr>
        </p:nvSpPr>
        <p:spPr/>
        <p:txBody>
          <a:bodyPr/>
          <a:lstStyle/>
          <a:p>
            <a:fld id="{CFE1D277-9C57-4E30-9C75-4A0776A97483}" type="slidenum">
              <a:rPr lang="ja-JP" altLang="en-US" smtClean="0"/>
              <a:pPr/>
              <a:t>8</a:t>
            </a:fld>
            <a:endParaRPr lang="ja-JP" altLang="en-US" dirty="0"/>
          </a:p>
        </p:txBody>
      </p:sp>
    </p:spTree>
    <p:extLst>
      <p:ext uri="{BB962C8B-B14F-4D97-AF65-F5344CB8AC3E}">
        <p14:creationId xmlns:p14="http://schemas.microsoft.com/office/powerpoint/2010/main" val="39150893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 name="直線コネクタ 23"/>
          <p:cNvCxnSpPr/>
          <p:nvPr/>
        </p:nvCxnSpPr>
        <p:spPr>
          <a:xfrm>
            <a:off x="6206625" y="3295191"/>
            <a:ext cx="723900" cy="813000"/>
          </a:xfrm>
          <a:prstGeom prst="line">
            <a:avLst/>
          </a:prstGeom>
          <a:ln w="57150">
            <a:solidFill>
              <a:srgbClr val="339966"/>
            </a:solidFill>
          </a:ln>
          <a:effectLst/>
        </p:spPr>
        <p:style>
          <a:lnRef idx="2">
            <a:schemeClr val="accent1"/>
          </a:lnRef>
          <a:fillRef idx="0">
            <a:schemeClr val="accent1"/>
          </a:fillRef>
          <a:effectRef idx="1">
            <a:schemeClr val="accent1"/>
          </a:effectRef>
          <a:fontRef idx="minor">
            <a:schemeClr val="tx1"/>
          </a:fontRef>
        </p:style>
      </p:cxnSp>
      <p:cxnSp>
        <p:nvCxnSpPr>
          <p:cNvPr id="21" name="直線コネクタ 20"/>
          <p:cNvCxnSpPr/>
          <p:nvPr/>
        </p:nvCxnSpPr>
        <p:spPr>
          <a:xfrm flipV="1">
            <a:off x="2190750" y="3364108"/>
            <a:ext cx="723900" cy="813000"/>
          </a:xfrm>
          <a:prstGeom prst="line">
            <a:avLst/>
          </a:prstGeom>
          <a:ln w="57150">
            <a:solidFill>
              <a:srgbClr val="339966"/>
            </a:solidFill>
          </a:ln>
          <a:effectLst/>
        </p:spPr>
        <p:style>
          <a:lnRef idx="2">
            <a:schemeClr val="accent1"/>
          </a:lnRef>
          <a:fillRef idx="0">
            <a:schemeClr val="accent1"/>
          </a:fillRef>
          <a:effectRef idx="1">
            <a:schemeClr val="accent1"/>
          </a:effectRef>
          <a:fontRef idx="minor">
            <a:schemeClr val="tx1"/>
          </a:fontRef>
        </p:style>
      </p:cxnSp>
      <p:grpSp>
        <p:nvGrpSpPr>
          <p:cNvPr id="27" name="グループ化 26">
            <a:extLst>
              <a:ext uri="{FF2B5EF4-FFF2-40B4-BE49-F238E27FC236}">
                <a16:creationId xmlns:a16="http://schemas.microsoft.com/office/drawing/2014/main" id="{D4A1EB55-0B03-447D-8D05-0BDB89C55438}"/>
              </a:ext>
            </a:extLst>
          </p:cNvPr>
          <p:cNvGrpSpPr/>
          <p:nvPr/>
        </p:nvGrpSpPr>
        <p:grpSpPr>
          <a:xfrm>
            <a:off x="2544638" y="1186356"/>
            <a:ext cx="4032000" cy="2520000"/>
            <a:chOff x="2544638" y="1186356"/>
            <a:chExt cx="4032000" cy="2520000"/>
          </a:xfrm>
        </p:grpSpPr>
        <p:sp>
          <p:nvSpPr>
            <p:cNvPr id="6" name="角丸四角形 5"/>
            <p:cNvSpPr/>
            <p:nvPr/>
          </p:nvSpPr>
          <p:spPr>
            <a:xfrm>
              <a:off x="2544638" y="1186356"/>
              <a:ext cx="4032000" cy="2520000"/>
            </a:xfrm>
            <a:prstGeom prst="roundRect">
              <a:avLst/>
            </a:prstGeom>
            <a:solidFill>
              <a:schemeClr val="accent1">
                <a:lumMod val="20000"/>
                <a:lumOff val="80000"/>
              </a:schemeClr>
            </a:solidFill>
            <a:ln w="57150"/>
          </p:spPr>
          <p:style>
            <a:lnRef idx="2">
              <a:schemeClr val="accent1"/>
            </a:lnRef>
            <a:fillRef idx="1">
              <a:schemeClr val="lt1"/>
            </a:fillRef>
            <a:effectRef idx="0">
              <a:schemeClr val="accent1"/>
            </a:effectRef>
            <a:fontRef idx="minor">
              <a:schemeClr val="dk1"/>
            </a:fontRef>
          </p:style>
          <p:txBody>
            <a:bodyPr rtlCol="0" anchor="ctr"/>
            <a:lstStyle/>
            <a:p>
              <a:pPr algn="ctr">
                <a:lnSpc>
                  <a:spcPts val="5000"/>
                </a:lnSpc>
              </a:pPr>
              <a:endParaRPr lang="ja-JP" altLang="en-US" sz="36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角丸四角形 13"/>
            <p:cNvSpPr/>
            <p:nvPr/>
          </p:nvSpPr>
          <p:spPr>
            <a:xfrm>
              <a:off x="3747456" y="1409628"/>
              <a:ext cx="1626365" cy="685232"/>
            </a:xfrm>
            <a:prstGeom prst="roundRect">
              <a:avLst/>
            </a:prstGeom>
            <a:solidFill>
              <a:schemeClr val="accent1"/>
            </a:solidFill>
            <a:ln>
              <a:solidFill>
                <a:schemeClr val="bg1"/>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ja-JP" altLang="en-US" sz="4000" b="1" dirty="0">
                  <a:ln w="12700">
                    <a:noFill/>
                  </a:ln>
                  <a:solidFill>
                    <a:schemeClr val="bg1"/>
                  </a:solidFill>
                  <a:latin typeface="Meiryo UI" panose="020B0604030504040204" pitchFamily="50" charset="-128"/>
                  <a:ea typeface="Meiryo UI" panose="020B0604030504040204" pitchFamily="50" charset="-128"/>
                  <a:cs typeface="Meiryo UI" panose="020B0604030504040204" pitchFamily="50" charset="-128"/>
                </a:rPr>
                <a:t>自</a:t>
              </a:r>
              <a:r>
                <a:rPr kumimoji="1" lang="ja-JP" altLang="en-US" sz="4000" b="1" dirty="0">
                  <a:ln w="12700">
                    <a:noFill/>
                  </a:ln>
                  <a:solidFill>
                    <a:schemeClr val="bg1"/>
                  </a:solidFill>
                  <a:latin typeface="Meiryo UI" panose="020B0604030504040204" pitchFamily="50" charset="-128"/>
                  <a:ea typeface="Meiryo UI" panose="020B0604030504040204" pitchFamily="50" charset="-128"/>
                  <a:cs typeface="Meiryo UI" panose="020B0604030504040204" pitchFamily="50" charset="-128"/>
                </a:rPr>
                <a:t>助</a:t>
              </a:r>
            </a:p>
          </p:txBody>
        </p:sp>
        <p:sp>
          <p:nvSpPr>
            <p:cNvPr id="29" name="正方形/長方形 28"/>
            <p:cNvSpPr/>
            <p:nvPr/>
          </p:nvSpPr>
          <p:spPr>
            <a:xfrm>
              <a:off x="3189108" y="2152596"/>
              <a:ext cx="2743060" cy="664862"/>
            </a:xfrm>
            <a:prstGeom prst="rect">
              <a:avLst/>
            </a:prstGeom>
          </p:spPr>
          <p:txBody>
            <a:bodyPr wrap="none">
              <a:spAutoFit/>
            </a:bodyPr>
            <a:lstStyle/>
            <a:p>
              <a:pPr algn="ctr">
                <a:lnSpc>
                  <a:spcPts val="5000"/>
                </a:lnSpc>
              </a:pPr>
              <a:r>
                <a:rPr lang="ja-JP" altLang="en-US" sz="3600" b="1" u="sng" dirty="0">
                  <a:latin typeface="Meiryo UI" panose="020B0604030504040204" pitchFamily="50" charset="-128"/>
                  <a:ea typeface="Meiryo UI" panose="020B0604030504040204" pitchFamily="50" charset="-128"/>
                  <a:cs typeface="Meiryo UI" panose="020B0604030504040204" pitchFamily="50" charset="-128"/>
                </a:rPr>
                <a:t>自分で備える</a:t>
              </a:r>
            </a:p>
          </p:txBody>
        </p:sp>
      </p:grpSp>
      <p:sp>
        <p:nvSpPr>
          <p:cNvPr id="2" name="正方形/長方形 1"/>
          <p:cNvSpPr/>
          <p:nvPr/>
        </p:nvSpPr>
        <p:spPr>
          <a:xfrm>
            <a:off x="0" y="0"/>
            <a:ext cx="9144000" cy="716948"/>
          </a:xfrm>
          <a:prstGeom prst="rect">
            <a:avLst/>
          </a:prstGeom>
          <a:solidFill>
            <a:schemeClr val="tx2">
              <a:lumMod val="60000"/>
              <a:lumOff val="4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445032" y="30760"/>
            <a:ext cx="675586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リスクに備える</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4" name="角丸四角形 3"/>
          <p:cNvSpPr/>
          <p:nvPr/>
        </p:nvSpPr>
        <p:spPr>
          <a:xfrm>
            <a:off x="152400" y="3876675"/>
            <a:ext cx="8829675" cy="2705100"/>
          </a:xfrm>
          <a:prstGeom prst="roundRect">
            <a:avLst/>
          </a:prstGeom>
          <a:noFill/>
          <a:ln w="571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cxnSp>
        <p:nvCxnSpPr>
          <p:cNvPr id="11" name="直線コネクタ 10"/>
          <p:cNvCxnSpPr>
            <a:cxnSpLocks/>
          </p:cNvCxnSpPr>
          <p:nvPr/>
        </p:nvCxnSpPr>
        <p:spPr>
          <a:xfrm>
            <a:off x="4092111" y="5317650"/>
            <a:ext cx="1019175" cy="0"/>
          </a:xfrm>
          <a:prstGeom prst="line">
            <a:avLst/>
          </a:prstGeom>
          <a:ln w="57150">
            <a:solidFill>
              <a:srgbClr val="339966"/>
            </a:solidFill>
          </a:ln>
          <a:effectLst/>
        </p:spPr>
        <p:style>
          <a:lnRef idx="2">
            <a:schemeClr val="accent1"/>
          </a:lnRef>
          <a:fillRef idx="0">
            <a:schemeClr val="accent1"/>
          </a:fillRef>
          <a:effectRef idx="1">
            <a:schemeClr val="accent1"/>
          </a:effectRef>
          <a:fontRef idx="minor">
            <a:schemeClr val="tx1"/>
          </a:fontRef>
        </p:style>
      </p:cxnSp>
      <p:grpSp>
        <p:nvGrpSpPr>
          <p:cNvPr id="33" name="グループ化 32">
            <a:extLst>
              <a:ext uri="{FF2B5EF4-FFF2-40B4-BE49-F238E27FC236}">
                <a16:creationId xmlns:a16="http://schemas.microsoft.com/office/drawing/2014/main" id="{FDDAEB82-E0C7-4B31-B299-1C1017B29A22}"/>
              </a:ext>
            </a:extLst>
          </p:cNvPr>
          <p:cNvGrpSpPr/>
          <p:nvPr/>
        </p:nvGrpSpPr>
        <p:grpSpPr>
          <a:xfrm>
            <a:off x="330393" y="3956273"/>
            <a:ext cx="3962400" cy="2520000"/>
            <a:chOff x="330393" y="3956273"/>
            <a:chExt cx="3962400" cy="2520000"/>
          </a:xfrm>
        </p:grpSpPr>
        <p:sp>
          <p:nvSpPr>
            <p:cNvPr id="5" name="角丸四角形 4"/>
            <p:cNvSpPr/>
            <p:nvPr/>
          </p:nvSpPr>
          <p:spPr>
            <a:xfrm>
              <a:off x="330393" y="3956273"/>
              <a:ext cx="3962400" cy="2520000"/>
            </a:xfrm>
            <a:prstGeom prst="roundRect">
              <a:avLst/>
            </a:prstGeom>
            <a:solidFill>
              <a:schemeClr val="accent2">
                <a:lumMod val="20000"/>
                <a:lumOff val="80000"/>
              </a:schemeClr>
            </a:solidFill>
            <a:ln w="571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ltLang="ja-JP" sz="3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3600" b="1" dirty="0">
                  <a:latin typeface="Meiryo UI" panose="020B0604030504040204" pitchFamily="50" charset="-128"/>
                  <a:ea typeface="Meiryo UI" panose="020B0604030504040204" pitchFamily="50" charset="-128"/>
                  <a:cs typeface="Meiryo UI" panose="020B0604030504040204" pitchFamily="50" charset="-128"/>
                </a:rPr>
                <a:t>　　</a:t>
              </a:r>
              <a:endParaRPr lang="ja-JP" altLang="en-US" sz="3600" b="1" u="sng"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角丸四角形 11"/>
            <p:cNvSpPr/>
            <p:nvPr/>
          </p:nvSpPr>
          <p:spPr>
            <a:xfrm>
              <a:off x="1498410" y="4183472"/>
              <a:ext cx="1626365" cy="685232"/>
            </a:xfrm>
            <a:prstGeom prst="roundRect">
              <a:avLst/>
            </a:prstGeom>
            <a:solidFill>
              <a:schemeClr val="accent2"/>
            </a:solidFill>
            <a:ln>
              <a:solidFill>
                <a:schemeClr val="bg1"/>
              </a:solidFill>
            </a:ln>
          </p:spPr>
          <p:style>
            <a:lnRef idx="3">
              <a:schemeClr val="lt1"/>
            </a:lnRef>
            <a:fillRef idx="1">
              <a:schemeClr val="accent2"/>
            </a:fillRef>
            <a:effectRef idx="1">
              <a:schemeClr val="accent2"/>
            </a:effectRef>
            <a:fontRef idx="minor">
              <a:schemeClr val="lt1"/>
            </a:fontRef>
          </p:style>
          <p:txBody>
            <a:bodyPr rtlCol="0" anchor="ctr"/>
            <a:lstStyle/>
            <a:p>
              <a:pPr algn="ctr"/>
              <a:r>
                <a:rPr lang="ja-JP" altLang="en-US" sz="4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共助</a:t>
              </a:r>
              <a:endParaRPr kumimoji="1" lang="ja-JP" altLang="en-US" sz="4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正方形/長方形 27"/>
            <p:cNvSpPr/>
            <p:nvPr/>
          </p:nvSpPr>
          <p:spPr>
            <a:xfrm>
              <a:off x="1186925" y="4914154"/>
              <a:ext cx="2249334" cy="646331"/>
            </a:xfrm>
            <a:prstGeom prst="rect">
              <a:avLst/>
            </a:prstGeom>
          </p:spPr>
          <p:txBody>
            <a:bodyPr wrap="none">
              <a:spAutoFit/>
            </a:bodyPr>
            <a:lstStyle/>
            <a:p>
              <a:r>
                <a:rPr lang="ja-JP" altLang="en-US" sz="3600" b="1" u="sng" dirty="0">
                  <a:latin typeface="Meiryo UI" panose="020B0604030504040204" pitchFamily="50" charset="-128"/>
                  <a:ea typeface="Meiryo UI" panose="020B0604030504040204" pitchFamily="50" charset="-128"/>
                  <a:cs typeface="Meiryo UI" panose="020B0604030504040204" pitchFamily="50" charset="-128"/>
                </a:rPr>
                <a:t>共に備える</a:t>
              </a:r>
              <a:endParaRPr lang="ja-JP" altLang="en-US" sz="3600" dirty="0"/>
            </a:p>
          </p:txBody>
        </p:sp>
        <p:sp>
          <p:nvSpPr>
            <p:cNvPr id="31" name="正方形/長方形 30"/>
            <p:cNvSpPr/>
            <p:nvPr/>
          </p:nvSpPr>
          <p:spPr>
            <a:xfrm>
              <a:off x="706826" y="5451577"/>
              <a:ext cx="3209532" cy="954107"/>
            </a:xfrm>
            <a:prstGeom prst="rect">
              <a:avLst/>
            </a:prstGeom>
          </p:spPr>
          <p:txBody>
            <a:bodyPr wrap="none">
              <a:spAutoFit/>
            </a:bodyPr>
            <a:lstStyle/>
            <a:p>
              <a:pPr algn="ctr"/>
              <a:r>
                <a:rPr lang="ja-JP" altLang="en-US" sz="2800" b="1" dirty="0">
                  <a:solidFill>
                    <a:srgbClr val="C00000"/>
                  </a:solidFill>
                  <a:latin typeface="Meiryo UI" panose="020B0604030504040204" pitchFamily="50" charset="-128"/>
                  <a:ea typeface="Meiryo UI" panose="020B0604030504040204" pitchFamily="50" charset="-128"/>
                  <a:cs typeface="ヒラギノ角ゴ Pro W6"/>
                </a:rPr>
                <a:t>健康保険や年金など</a:t>
              </a:r>
            </a:p>
            <a:p>
              <a:pPr algn="ctr"/>
              <a:r>
                <a:rPr lang="ja-JP" altLang="en-US" sz="2800" b="1" dirty="0">
                  <a:solidFill>
                    <a:srgbClr val="C00000"/>
                  </a:solidFill>
                  <a:latin typeface="Meiryo UI" panose="020B0604030504040204" pitchFamily="50" charset="-128"/>
                  <a:ea typeface="Meiryo UI" panose="020B0604030504040204" pitchFamily="50" charset="-128"/>
                  <a:cs typeface="ヒラギノ角ゴ Pro W6"/>
                </a:rPr>
                <a:t>の「社会保険」</a:t>
              </a:r>
            </a:p>
          </p:txBody>
        </p:sp>
      </p:grpSp>
      <p:grpSp>
        <p:nvGrpSpPr>
          <p:cNvPr id="34" name="グループ化 33">
            <a:extLst>
              <a:ext uri="{FF2B5EF4-FFF2-40B4-BE49-F238E27FC236}">
                <a16:creationId xmlns:a16="http://schemas.microsoft.com/office/drawing/2014/main" id="{2B2F75FF-B3FB-4AD2-BEEA-6EC1252A890C}"/>
              </a:ext>
            </a:extLst>
          </p:cNvPr>
          <p:cNvGrpSpPr/>
          <p:nvPr/>
        </p:nvGrpSpPr>
        <p:grpSpPr>
          <a:xfrm>
            <a:off x="4796895" y="3986236"/>
            <a:ext cx="4306169" cy="2520000"/>
            <a:chOff x="4796895" y="3986236"/>
            <a:chExt cx="4306169" cy="2520000"/>
          </a:xfrm>
        </p:grpSpPr>
        <p:sp>
          <p:nvSpPr>
            <p:cNvPr id="7" name="角丸四角形 6"/>
            <p:cNvSpPr/>
            <p:nvPr/>
          </p:nvSpPr>
          <p:spPr>
            <a:xfrm>
              <a:off x="4908359" y="3986236"/>
              <a:ext cx="3962400" cy="2520000"/>
            </a:xfrm>
            <a:prstGeom prst="roundRect">
              <a:avLst/>
            </a:prstGeom>
            <a:solidFill>
              <a:schemeClr val="accent4">
                <a:lumMod val="20000"/>
                <a:lumOff val="80000"/>
              </a:schemeClr>
            </a:solidFill>
            <a:ln w="57150"/>
          </p:spPr>
          <p:style>
            <a:lnRef idx="2">
              <a:schemeClr val="accent4"/>
            </a:lnRef>
            <a:fillRef idx="1">
              <a:schemeClr val="lt1"/>
            </a:fillRef>
            <a:effectRef idx="0">
              <a:schemeClr val="accent4"/>
            </a:effectRef>
            <a:fontRef idx="minor">
              <a:schemeClr val="dk1"/>
            </a:fontRef>
          </p:style>
          <p:txBody>
            <a:bodyPr rtlCol="0" anchor="ctr"/>
            <a:lstStyle/>
            <a:p>
              <a:pPr algn="ctr"/>
              <a:endParaRPr lang="en-US" altLang="ja-JP" sz="25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25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角丸四角形 14"/>
            <p:cNvSpPr/>
            <p:nvPr/>
          </p:nvSpPr>
          <p:spPr>
            <a:xfrm>
              <a:off x="6136797" y="4183472"/>
              <a:ext cx="1626365" cy="685232"/>
            </a:xfrm>
            <a:prstGeom prst="roundRect">
              <a:avLst/>
            </a:prstGeom>
            <a:solidFill>
              <a:schemeClr val="accent4"/>
            </a:solidFill>
            <a:ln>
              <a:solidFill>
                <a:schemeClr val="bg1"/>
              </a:solidFill>
            </a:ln>
          </p:spPr>
          <p:style>
            <a:lnRef idx="3">
              <a:schemeClr val="lt1"/>
            </a:lnRef>
            <a:fillRef idx="1">
              <a:schemeClr val="accent4"/>
            </a:fillRef>
            <a:effectRef idx="1">
              <a:schemeClr val="accent4"/>
            </a:effectRef>
            <a:fontRef idx="minor">
              <a:schemeClr val="lt1"/>
            </a:fontRef>
          </p:style>
          <p:txBody>
            <a:bodyPr rtlCol="0" anchor="ctr"/>
            <a:lstStyle/>
            <a:p>
              <a:pPr algn="ctr"/>
              <a:r>
                <a:rPr lang="ja-JP" altLang="en-US" sz="4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公</a:t>
              </a:r>
              <a:r>
                <a:rPr kumimoji="1" lang="ja-JP" altLang="en-US" sz="4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助</a:t>
              </a:r>
            </a:p>
          </p:txBody>
        </p:sp>
        <p:sp>
          <p:nvSpPr>
            <p:cNvPr id="30" name="テキスト ボックス 29"/>
            <p:cNvSpPr txBox="1"/>
            <p:nvPr/>
          </p:nvSpPr>
          <p:spPr>
            <a:xfrm>
              <a:off x="4796895" y="4914154"/>
              <a:ext cx="4306169" cy="584775"/>
            </a:xfrm>
            <a:prstGeom prst="rect">
              <a:avLst/>
            </a:prstGeom>
            <a:noFill/>
          </p:spPr>
          <p:txBody>
            <a:bodyPr wrap="square" rtlCol="0">
              <a:spAutoFit/>
            </a:bodyPr>
            <a:lstStyle/>
            <a:p>
              <a:pPr algn="ctr"/>
              <a:r>
                <a:rPr lang="ja-JP" altLang="en-US" sz="3200" b="1" u="sng" dirty="0">
                  <a:latin typeface="Meiryo UI" panose="020B0604030504040204" pitchFamily="50" charset="-128"/>
                  <a:ea typeface="Meiryo UI" panose="020B0604030504040204" pitchFamily="50" charset="-128"/>
                  <a:cs typeface="Meiryo UI" panose="020B0604030504040204" pitchFamily="50" charset="-128"/>
                </a:rPr>
                <a:t>国などが備えてくれる</a:t>
              </a:r>
            </a:p>
          </p:txBody>
        </p:sp>
        <p:sp>
          <p:nvSpPr>
            <p:cNvPr id="32" name="正方形/長方形 31"/>
            <p:cNvSpPr/>
            <p:nvPr/>
          </p:nvSpPr>
          <p:spPr>
            <a:xfrm>
              <a:off x="5423760" y="5451577"/>
              <a:ext cx="3052439" cy="954107"/>
            </a:xfrm>
            <a:prstGeom prst="rect">
              <a:avLst/>
            </a:prstGeom>
          </p:spPr>
          <p:txBody>
            <a:bodyPr wrap="none">
              <a:spAutoFit/>
            </a:bodyPr>
            <a:lstStyle/>
            <a:p>
              <a:pPr algn="ctr"/>
              <a:r>
                <a:rPr lang="ja-JP" altLang="en-US" sz="2800" b="1" dirty="0">
                  <a:solidFill>
                    <a:srgbClr val="7030A0"/>
                  </a:solidFill>
                  <a:latin typeface="Meiryo UI" panose="020B0604030504040204" pitchFamily="50" charset="-128"/>
                  <a:ea typeface="Meiryo UI" panose="020B0604030504040204" pitchFamily="50" charset="-128"/>
                  <a:cs typeface="ヒラギノ角ゴ Pro W6"/>
                </a:rPr>
                <a:t>生活に困っている人</a:t>
              </a:r>
            </a:p>
            <a:p>
              <a:pPr algn="ctr"/>
              <a:r>
                <a:rPr lang="ja-JP" altLang="en-US" sz="2800" b="1" dirty="0">
                  <a:solidFill>
                    <a:srgbClr val="7030A0"/>
                  </a:solidFill>
                  <a:latin typeface="Meiryo UI" panose="020B0604030504040204" pitchFamily="50" charset="-128"/>
                  <a:ea typeface="Meiryo UI" panose="020B0604030504040204" pitchFamily="50" charset="-128"/>
                  <a:cs typeface="ヒラギノ角ゴ Pro W6"/>
                </a:rPr>
                <a:t>などを支援</a:t>
              </a:r>
              <a:endParaRPr lang="en-US" altLang="ja-JP" sz="4400" b="1" u="sng" dirty="0">
                <a:solidFill>
                  <a:srgbClr val="7030A0"/>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13" name="角丸四角形 12"/>
          <p:cNvSpPr/>
          <p:nvPr/>
        </p:nvSpPr>
        <p:spPr>
          <a:xfrm>
            <a:off x="3803141" y="4140711"/>
            <a:ext cx="1597114" cy="685232"/>
          </a:xfrm>
          <a:prstGeom prst="roundRect">
            <a:avLst/>
          </a:prstGeom>
          <a:solidFill>
            <a:srgbClr val="002060"/>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ts val="2400"/>
              </a:lnSpc>
            </a:pPr>
            <a:r>
              <a:rPr kumimoji="1" lang="ja-JP" altLang="en-US" sz="2000" b="1" dirty="0">
                <a:latin typeface="Meiryo UI" panose="020B0604030504040204" pitchFamily="50" charset="-128"/>
                <a:ea typeface="Meiryo UI" panose="020B0604030504040204" pitchFamily="50" charset="-128"/>
              </a:rPr>
              <a:t>社会保障</a:t>
            </a:r>
          </a:p>
          <a:p>
            <a:pPr algn="ctr">
              <a:lnSpc>
                <a:spcPts val="2400"/>
              </a:lnSpc>
            </a:pPr>
            <a:r>
              <a:rPr kumimoji="1" lang="ja-JP" altLang="en-US" sz="2000" b="1" dirty="0">
                <a:latin typeface="Meiryo UI" panose="020B0604030504040204" pitchFamily="50" charset="-128"/>
                <a:ea typeface="Meiryo UI" panose="020B0604030504040204" pitchFamily="50" charset="-128"/>
              </a:rPr>
              <a:t>制度</a:t>
            </a:r>
          </a:p>
        </p:txBody>
      </p:sp>
      <p:sp>
        <p:nvSpPr>
          <p:cNvPr id="26" name="スライド番号プレースホルダー 25">
            <a:extLst>
              <a:ext uri="{FF2B5EF4-FFF2-40B4-BE49-F238E27FC236}">
                <a16:creationId xmlns:a16="http://schemas.microsoft.com/office/drawing/2014/main" id="{78F98AD4-F620-4F87-A04A-1778126A84E0}"/>
              </a:ext>
            </a:extLst>
          </p:cNvPr>
          <p:cNvSpPr>
            <a:spLocks noGrp="1"/>
          </p:cNvSpPr>
          <p:nvPr>
            <p:ph type="sldNum" sz="quarter" idx="4"/>
          </p:nvPr>
        </p:nvSpPr>
        <p:spPr/>
        <p:txBody>
          <a:bodyPr/>
          <a:lstStyle/>
          <a:p>
            <a:fld id="{CFE1D277-9C57-4E30-9C75-4A0776A97483}" type="slidenum">
              <a:rPr lang="ja-JP" altLang="en-US" smtClean="0"/>
              <a:pPr/>
              <a:t>9</a:t>
            </a:fld>
            <a:endParaRPr lang="ja-JP" altLang="en-US" dirty="0"/>
          </a:p>
        </p:txBody>
      </p:sp>
    </p:spTree>
    <p:extLst>
      <p:ext uri="{BB962C8B-B14F-4D97-AF65-F5344CB8AC3E}">
        <p14:creationId xmlns:p14="http://schemas.microsoft.com/office/powerpoint/2010/main" val="3505036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500"/>
                                        <p:tgtEl>
                                          <p:spTgt spid="33"/>
                                        </p:tgtEl>
                                      </p:cBhvr>
                                    </p:animEffect>
                                  </p:childTnLst>
                                </p:cTn>
                              </p:par>
                              <p:par>
                                <p:cTn id="13" presetID="10" presetClass="entr" presetSubtype="0" fill="hold" nodeType="with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fade">
                                      <p:cBhvr>
                                        <p:cTn id="15" dur="500"/>
                                        <p:tgtEl>
                                          <p:spTgt spid="34"/>
                                        </p:tgtEl>
                                      </p:cBhvr>
                                    </p:animEffect>
                                  </p:childTnLst>
                                </p:cTn>
                              </p:par>
                              <p:par>
                                <p:cTn id="16" presetID="10" presetClass="entr" presetSubtype="0"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par>
                                <p:cTn id="19" presetID="10" presetClass="entr" presetSubtype="0" fill="hold" nodeType="with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500"/>
                                        <p:tgtEl>
                                          <p:spTgt spid="21"/>
                                        </p:tgtEl>
                                      </p:cBhvr>
                                    </p:animEffect>
                                  </p:childTnLst>
                                </p:cTn>
                              </p:par>
                              <p:par>
                                <p:cTn id="22" presetID="10" presetClass="entr" presetSubtype="0" fill="hold" nodeType="with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fade">
                                      <p:cBhvr>
                                        <p:cTn id="24" dur="500"/>
                                        <p:tgtEl>
                                          <p:spTgt spid="2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500"/>
                                        <p:tgtEl>
                                          <p:spTgt spid="13"/>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1.7|15.3|23|11.1"/>
</p:tagLst>
</file>

<file path=ppt/theme/theme1.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1750">
          <a:solidFill>
            <a:schemeClr val="tx1"/>
          </a:solidFill>
        </a:ln>
        <a:effectLst/>
      </a:spPr>
      <a:bodyPr rtlCol="0" anchor="ctr"/>
      <a:lstStyle>
        <a:defPPr algn="ctr">
          <a:defRPr kumimoji="1"/>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17781</TotalTime>
  <Words>2389</Words>
  <Application>Microsoft Office PowerPoint</Application>
  <PresentationFormat>画面に合わせる (4:3)</PresentationFormat>
  <Paragraphs>444</Paragraphs>
  <Slides>33</Slides>
  <Notes>18</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33</vt:i4>
      </vt:variant>
    </vt:vector>
  </HeadingPairs>
  <TitlesOfParts>
    <vt:vector size="42" baseType="lpstr">
      <vt:lpstr>Meiryo UI</vt:lpstr>
      <vt:lpstr>ヒラギノ角ゴ Pro W6</vt:lpstr>
      <vt:lpstr>ヒラギノ丸ゴ Pro W4</vt:lpstr>
      <vt:lpstr>メイリオ</vt:lpstr>
      <vt:lpstr>游ゴシック</vt:lpstr>
      <vt:lpstr>Arial</vt:lpstr>
      <vt:lpstr>Calibri</vt:lpstr>
      <vt:lpstr>Symbol</vt:lpstr>
      <vt:lpstr>ホワイト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高橋 みのり</dc:creator>
  <cp:lastModifiedBy>久保 有希</cp:lastModifiedBy>
  <cp:revision>82</cp:revision>
  <cp:lastPrinted>2023-02-06T02:00:52Z</cp:lastPrinted>
  <dcterms:created xsi:type="dcterms:W3CDTF">2017-02-17T04:49:29Z</dcterms:created>
  <dcterms:modified xsi:type="dcterms:W3CDTF">2024-02-29T04:40:00Z</dcterms:modified>
</cp:coreProperties>
</file>