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handoutMasterIdLst>
    <p:handoutMasterId r:id="rId39"/>
  </p:handoutMasterIdLst>
  <p:sldIdLst>
    <p:sldId id="466" r:id="rId2"/>
    <p:sldId id="467" r:id="rId3"/>
    <p:sldId id="468" r:id="rId4"/>
    <p:sldId id="432" r:id="rId5"/>
    <p:sldId id="469" r:id="rId6"/>
    <p:sldId id="470" r:id="rId7"/>
    <p:sldId id="433" r:id="rId8"/>
    <p:sldId id="419" r:id="rId9"/>
    <p:sldId id="463" r:id="rId10"/>
    <p:sldId id="471" r:id="rId11"/>
    <p:sldId id="472" r:id="rId12"/>
    <p:sldId id="473" r:id="rId13"/>
    <p:sldId id="474" r:id="rId14"/>
    <p:sldId id="372" r:id="rId15"/>
    <p:sldId id="464" r:id="rId16"/>
    <p:sldId id="462" r:id="rId17"/>
    <p:sldId id="444" r:id="rId18"/>
    <p:sldId id="443" r:id="rId19"/>
    <p:sldId id="475" r:id="rId20"/>
    <p:sldId id="430" r:id="rId21"/>
    <p:sldId id="414" r:id="rId22"/>
    <p:sldId id="476" r:id="rId23"/>
    <p:sldId id="402" r:id="rId24"/>
    <p:sldId id="403" r:id="rId25"/>
    <p:sldId id="428" r:id="rId26"/>
    <p:sldId id="265" r:id="rId27"/>
    <p:sldId id="267" r:id="rId28"/>
    <p:sldId id="429" r:id="rId29"/>
    <p:sldId id="422" r:id="rId30"/>
    <p:sldId id="436" r:id="rId31"/>
    <p:sldId id="465" r:id="rId32"/>
    <p:sldId id="417" r:id="rId33"/>
    <p:sldId id="409" r:id="rId34"/>
    <p:sldId id="412" r:id="rId35"/>
    <p:sldId id="400" r:id="rId36"/>
    <p:sldId id="368" r:id="rId3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uhou-note004" initials="j" lastIdx="6" clrIdx="0">
    <p:extLst>
      <p:ext uri="{19B8F6BF-5375-455C-9EA6-DF929625EA0E}">
        <p15:presenceInfo xmlns:p15="http://schemas.microsoft.com/office/powerpoint/2012/main" userId="jouhou-note004" providerId="None"/>
      </p:ext>
    </p:extLst>
  </p:cmAuthor>
  <p:cmAuthor id="2" name="皆川 祐哉" initials="皆川" lastIdx="4" clrIdx="1">
    <p:extLst>
      <p:ext uri="{19B8F6BF-5375-455C-9EA6-DF929625EA0E}">
        <p15:presenceInfo xmlns:p15="http://schemas.microsoft.com/office/powerpoint/2012/main" userId="皆川 祐哉"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a:srgbClr val="D99694"/>
    <a:srgbClr val="F79646"/>
    <a:srgbClr val="FFFFFF"/>
    <a:srgbClr val="EB6D8E"/>
    <a:srgbClr val="17375E"/>
    <a:srgbClr val="1F497D"/>
    <a:srgbClr val="604A7B"/>
    <a:srgbClr val="558ED5"/>
    <a:srgbClr val="D0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6" autoAdjust="0"/>
    <p:restoredTop sz="96344" autoAdjust="0"/>
  </p:normalViewPr>
  <p:slideViewPr>
    <p:cSldViewPr snapToGrid="0">
      <p:cViewPr varScale="1">
        <p:scale>
          <a:sx n="114" d="100"/>
          <a:sy n="114" d="100"/>
        </p:scale>
        <p:origin x="1452" y="84"/>
      </p:cViewPr>
      <p:guideLst/>
    </p:cSldViewPr>
  </p:slideViewPr>
  <p:notesTextViewPr>
    <p:cViewPr>
      <p:scale>
        <a:sx n="3" d="2"/>
        <a:sy n="3" d="2"/>
      </p:scale>
      <p:origin x="0" y="0"/>
    </p:cViewPr>
  </p:notesTextViewPr>
  <p:sorterViewPr>
    <p:cViewPr>
      <p:scale>
        <a:sx n="100" d="100"/>
        <a:sy n="100" d="100"/>
      </p:scale>
      <p:origin x="0" y="-5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2225"/>
          </c:spPr>
          <c:dPt>
            <c:idx val="0"/>
            <c:bubble3D val="0"/>
            <c:spPr>
              <a:solidFill>
                <a:srgbClr val="CC99FF"/>
              </a:solidFill>
              <a:ln w="22225">
                <a:solidFill>
                  <a:schemeClr val="lt1"/>
                </a:solidFill>
              </a:ln>
              <a:effectLst/>
            </c:spPr>
            <c:extLst>
              <c:ext xmlns:c16="http://schemas.microsoft.com/office/drawing/2014/chart" uri="{C3380CC4-5D6E-409C-BE32-E72D297353CC}">
                <c16:uniqueId val="{00000001-0AE0-4A1E-B372-2E1AFE4108F2}"/>
              </c:ext>
            </c:extLst>
          </c:dPt>
          <c:dPt>
            <c:idx val="1"/>
            <c:bubble3D val="0"/>
            <c:spPr>
              <a:solidFill>
                <a:srgbClr val="3399FF"/>
              </a:solidFill>
              <a:ln w="22225">
                <a:solidFill>
                  <a:schemeClr val="lt1"/>
                </a:solidFill>
              </a:ln>
              <a:effectLst/>
            </c:spPr>
            <c:extLst>
              <c:ext xmlns:c16="http://schemas.microsoft.com/office/drawing/2014/chart" uri="{C3380CC4-5D6E-409C-BE32-E72D297353CC}">
                <c16:uniqueId val="{00000003-0AE0-4A1E-B372-2E1AFE4108F2}"/>
              </c:ext>
            </c:extLst>
          </c:dPt>
          <c:dPt>
            <c:idx val="2"/>
            <c:bubble3D val="0"/>
            <c:spPr>
              <a:solidFill>
                <a:srgbClr val="33CC33"/>
              </a:solidFill>
              <a:ln w="22225">
                <a:solidFill>
                  <a:schemeClr val="lt1"/>
                </a:solidFill>
              </a:ln>
              <a:effectLst/>
            </c:spPr>
            <c:extLst>
              <c:ext xmlns:c16="http://schemas.microsoft.com/office/drawing/2014/chart" uri="{C3380CC4-5D6E-409C-BE32-E72D297353CC}">
                <c16:uniqueId val="{00000005-0AE0-4A1E-B372-2E1AFE4108F2}"/>
              </c:ext>
            </c:extLst>
          </c:dPt>
          <c:dPt>
            <c:idx val="3"/>
            <c:bubble3D val="0"/>
            <c:spPr>
              <a:solidFill>
                <a:srgbClr val="FFCC00"/>
              </a:solidFill>
              <a:ln w="22225">
                <a:solidFill>
                  <a:schemeClr val="lt1"/>
                </a:solidFill>
              </a:ln>
              <a:effectLst/>
            </c:spPr>
            <c:extLst>
              <c:ext xmlns:c16="http://schemas.microsoft.com/office/drawing/2014/chart" uri="{C3380CC4-5D6E-409C-BE32-E72D297353CC}">
                <c16:uniqueId val="{00000007-0AE0-4A1E-B372-2E1AFE4108F2}"/>
              </c:ext>
            </c:extLst>
          </c:dPt>
          <c:dPt>
            <c:idx val="4"/>
            <c:bubble3D val="0"/>
            <c:spPr>
              <a:solidFill>
                <a:srgbClr val="CC9900"/>
              </a:solidFill>
              <a:ln w="22225">
                <a:solidFill>
                  <a:schemeClr val="lt1"/>
                </a:solidFill>
              </a:ln>
              <a:effectLst/>
            </c:spPr>
            <c:extLst>
              <c:ext xmlns:c16="http://schemas.microsoft.com/office/drawing/2014/chart" uri="{C3380CC4-5D6E-409C-BE32-E72D297353CC}">
                <c16:uniqueId val="{00000009-0AE0-4A1E-B372-2E1AFE4108F2}"/>
              </c:ext>
            </c:extLst>
          </c:dPt>
          <c:dPt>
            <c:idx val="5"/>
            <c:bubble3D val="0"/>
            <c:explosion val="3"/>
            <c:spPr>
              <a:solidFill>
                <a:srgbClr val="FF5050"/>
              </a:solidFill>
              <a:ln w="22225">
                <a:solidFill>
                  <a:schemeClr val="lt1"/>
                </a:solidFill>
              </a:ln>
              <a:effectLst/>
            </c:spPr>
            <c:extLst>
              <c:ext xmlns:c16="http://schemas.microsoft.com/office/drawing/2014/chart" uri="{C3380CC4-5D6E-409C-BE32-E72D297353CC}">
                <c16:uniqueId val="{0000000B-0AE0-4A1E-B372-2E1AFE4108F2}"/>
              </c:ext>
            </c:extLst>
          </c:dPt>
          <c:dPt>
            <c:idx val="6"/>
            <c:bubble3D val="0"/>
            <c:spPr>
              <a:solidFill>
                <a:schemeClr val="accent1">
                  <a:lumMod val="75000"/>
                </a:schemeClr>
              </a:solidFill>
              <a:ln w="22225">
                <a:solidFill>
                  <a:schemeClr val="lt1"/>
                </a:solidFill>
              </a:ln>
              <a:effectLst/>
            </c:spPr>
            <c:extLst>
              <c:ext xmlns:c16="http://schemas.microsoft.com/office/drawing/2014/chart" uri="{C3380CC4-5D6E-409C-BE32-E72D297353CC}">
                <c16:uniqueId val="{0000000D-0AE0-4A1E-B372-2E1AFE4108F2}"/>
              </c:ext>
            </c:extLst>
          </c:dPt>
          <c:dLbls>
            <c:dLbl>
              <c:idx val="0"/>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1-0AE0-4A1E-B372-2E1AFE4108F2}"/>
                </c:ext>
              </c:extLst>
            </c:dLbl>
            <c:dLbl>
              <c:idx val="2"/>
              <c:numFmt formatCode="0.0%" sourceLinked="0"/>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5-0AE0-4A1E-B372-2E1AFE4108F2}"/>
                </c:ext>
              </c:extLst>
            </c:dLbl>
            <c:dLbl>
              <c:idx val="3"/>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7-0AE0-4A1E-B372-2E1AFE4108F2}"/>
                </c:ext>
              </c:extLst>
            </c:dLbl>
            <c:dLbl>
              <c:idx val="4"/>
              <c:layout>
                <c:manualLayout>
                  <c:x val="-0.1405001646647594"/>
                  <c:y val="-0.18179286958218052"/>
                </c:manualLayout>
              </c:layout>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AE0-4A1E-B372-2E1AFE4108F2}"/>
                </c:ext>
              </c:extLst>
            </c:dLbl>
            <c:dLbl>
              <c:idx val="5"/>
              <c:layout>
                <c:manualLayout>
                  <c:x val="-0.22653378534387855"/>
                  <c:y val="-0.19931469855372994"/>
                </c:manualLayout>
              </c:layout>
              <c:tx>
                <c:rich>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fld id="{4001491B-2F96-40BC-9E2B-4D5E72127CCA}" type="CATEGORYNAME">
                      <a:rPr lang="ja-JP" altLang="en-US" sz="2000"/>
                      <a:pPr>
                        <a:defRPr sz="2500"/>
                      </a:pPr>
                      <a:t>[分類名]</a:t>
                    </a:fld>
                    <a:r>
                      <a:rPr lang="ja-JP" altLang="en-US" sz="2000" baseline="0" dirty="0"/>
                      <a:t>
</a:t>
                    </a:r>
                    <a:fld id="{D44AFC71-9513-4D0C-BD30-B9A2AD1107FA}" type="PERCENTAGE">
                      <a:rPr lang="en-US" altLang="ja-JP" sz="2000" baseline="0"/>
                      <a:pPr>
                        <a:defRPr sz="2500"/>
                      </a:pPr>
                      <a:t>[パーセンテージ]</a:t>
                    </a:fld>
                    <a:endParaRPr lang="ja-JP" altLang="en-US" sz="2000" baseline="0" dirty="0"/>
                  </a:p>
                </c:rich>
              </c:tx>
              <c:numFmt formatCode="0.0%" sourceLinked="0"/>
              <c:spPr>
                <a:noFill/>
                <a:ln>
                  <a:noFill/>
                </a:ln>
                <a:effectLst/>
              </c:spPr>
              <c:txPr>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170420593764276"/>
                      <c:h val="0.31923299862458465"/>
                    </c:manualLayout>
                  </c15:layout>
                  <c15:dlblFieldTable/>
                  <c15:showDataLabelsRange val="0"/>
                </c:ext>
                <c:ext xmlns:c16="http://schemas.microsoft.com/office/drawing/2014/chart" uri="{C3380CC4-5D6E-409C-BE32-E72D297353CC}">
                  <c16:uniqueId val="{0000000B-0AE0-4A1E-B372-2E1AFE4108F2}"/>
                </c:ext>
              </c:extLst>
            </c:dLbl>
            <c:dLbl>
              <c:idx val="6"/>
              <c:layout>
                <c:manualLayout>
                  <c:x val="0.21249285269060897"/>
                  <c:y val="0.15455998955010899"/>
                </c:manualLayout>
              </c:layout>
              <c:tx>
                <c:rich>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fld id="{DB7D55C4-9777-4EAB-B9C5-7A39169B6536}" type="CATEGORYNAME">
                      <a:rPr lang="ja-JP" altLang="en-US" sz="1800"/>
                      <a:pPr>
                        <a:defRPr sz="1500"/>
                      </a:pPr>
                      <a:t>[分類名]</a:t>
                    </a:fld>
                    <a:r>
                      <a:rPr lang="ja-JP" altLang="en-US" sz="1800" baseline="0" dirty="0"/>
                      <a:t>
</a:t>
                    </a:r>
                    <a:fld id="{16C62A45-CF90-4A8B-98DC-3E87AEBF056B}" type="PERCENTAGE">
                      <a:rPr lang="en-US" altLang="ja-JP" sz="1800" baseline="0"/>
                      <a:pPr>
                        <a:defRPr sz="1500"/>
                      </a:pPr>
                      <a:t>[パーセンテージ]</a:t>
                    </a:fld>
                    <a:endParaRPr lang="ja-JP" altLang="en-US" sz="1800" baseline="0" dirty="0"/>
                  </a:p>
                </c:rich>
              </c:tx>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624011722413202"/>
                      <c:h val="0.31969684144309901"/>
                    </c:manualLayout>
                  </c15:layout>
                  <c15:dlblFieldTable/>
                  <c15:showDataLabelsRange val="0"/>
                </c:ext>
                <c:ext xmlns:c16="http://schemas.microsoft.com/office/drawing/2014/chart" uri="{C3380CC4-5D6E-409C-BE32-E72D297353CC}">
                  <c16:uniqueId val="{0000000D-0AE0-4A1E-B372-2E1AFE4108F2}"/>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(2)'!$C$5:$C$11</c:f>
              <c:strCache>
                <c:ptCount val="7"/>
                <c:pt idx="5">
                  <c:v>正規雇用</c:v>
                </c:pt>
                <c:pt idx="6">
                  <c:v>非正規雇用</c:v>
                </c:pt>
              </c:strCache>
            </c:strRef>
          </c:cat>
          <c:val>
            <c:numRef>
              <c:f>'Sheet1 (2)'!$D$5:$D$11</c:f>
              <c:numCache>
                <c:formatCode>General</c:formatCode>
                <c:ptCount val="7"/>
                <c:pt idx="5">
                  <c:v>3588</c:v>
                </c:pt>
                <c:pt idx="6">
                  <c:v>2101</c:v>
                </c:pt>
              </c:numCache>
            </c:numRef>
          </c:val>
          <c:extLst>
            <c:ext xmlns:c16="http://schemas.microsoft.com/office/drawing/2014/chart" uri="{C3380CC4-5D6E-409C-BE32-E72D297353CC}">
              <c16:uniqueId val="{0000000E-0AE0-4A1E-B372-2E1AFE4108F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baseline="0">
          <a:solidFill>
            <a:schemeClr val="bg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33" cy="497969"/>
          </a:xfrm>
          <a:prstGeom prst="rect">
            <a:avLst/>
          </a:prstGeom>
        </p:spPr>
        <p:txBody>
          <a:bodyPr vert="horz" lIns="88313" tIns="44156" rIns="88313" bIns="441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146" y="1"/>
            <a:ext cx="2949532" cy="497969"/>
          </a:xfrm>
          <a:prstGeom prst="rect">
            <a:avLst/>
          </a:prstGeom>
        </p:spPr>
        <p:txBody>
          <a:bodyPr vert="horz" lIns="88313" tIns="44156" rIns="88313" bIns="44156" rtlCol="0"/>
          <a:lstStyle>
            <a:lvl1pPr algn="r">
              <a:defRPr sz="1200"/>
            </a:lvl1pPr>
          </a:lstStyle>
          <a:p>
            <a:fld id="{0105CF0A-45F7-4099-BC4D-9A80A1FEF566}" type="datetimeFigureOut">
              <a:rPr kumimoji="1" lang="ja-JP" altLang="en-US" smtClean="0"/>
              <a:t>2024/4/17</a:t>
            </a:fld>
            <a:endParaRPr kumimoji="1" lang="ja-JP" altLang="en-US"/>
          </a:p>
        </p:txBody>
      </p:sp>
      <p:sp>
        <p:nvSpPr>
          <p:cNvPr id="4" name="フッター プレースホルダー 3"/>
          <p:cNvSpPr>
            <a:spLocks noGrp="1"/>
          </p:cNvSpPr>
          <p:nvPr>
            <p:ph type="ftr" sz="quarter" idx="2"/>
          </p:nvPr>
        </p:nvSpPr>
        <p:spPr>
          <a:xfrm>
            <a:off x="1" y="9441369"/>
            <a:ext cx="2949533" cy="497969"/>
          </a:xfrm>
          <a:prstGeom prst="rect">
            <a:avLst/>
          </a:prstGeom>
        </p:spPr>
        <p:txBody>
          <a:bodyPr vert="horz" lIns="88313" tIns="44156" rIns="88313" bIns="441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146" y="9441369"/>
            <a:ext cx="2949532" cy="497969"/>
          </a:xfrm>
          <a:prstGeom prst="rect">
            <a:avLst/>
          </a:prstGeom>
        </p:spPr>
        <p:txBody>
          <a:bodyPr vert="horz" lIns="88313" tIns="44156" rIns="88313" bIns="44156" rtlCol="0" anchor="b"/>
          <a:lstStyle>
            <a:lvl1pPr algn="r">
              <a:defRPr sz="1200"/>
            </a:lvl1pPr>
          </a:lstStyle>
          <a:p>
            <a:fld id="{A7EDDA24-DFFF-4104-A8E8-FBE57B8F69D2}" type="slidenum">
              <a:rPr kumimoji="1" lang="ja-JP" altLang="en-US" smtClean="0"/>
              <a:t>‹#›</a:t>
            </a:fld>
            <a:endParaRPr kumimoji="1" lang="ja-JP" altLang="en-US"/>
          </a:p>
        </p:txBody>
      </p:sp>
    </p:spTree>
    <p:extLst>
      <p:ext uri="{BB962C8B-B14F-4D97-AF65-F5344CB8AC3E}">
        <p14:creationId xmlns:p14="http://schemas.microsoft.com/office/powerpoint/2010/main" val="21403960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0" tIns="45715" rIns="91430" bIns="45715" rtlCol="0"/>
          <a:lstStyle>
            <a:lvl1pPr algn="r">
              <a:defRPr sz="1200"/>
            </a:lvl1pPr>
          </a:lstStyle>
          <a:p>
            <a:fld id="{10EBAC5C-CA9F-4E2A-9908-119750936445}" type="datetimeFigureOut">
              <a:rPr kumimoji="1" lang="ja-JP" altLang="en-US" smtClean="0"/>
              <a:t>2024/4/17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0" tIns="45715" rIns="91430" bIns="45715" rtlCol="0" anchor="b"/>
          <a:lstStyle>
            <a:lvl1pPr algn="r">
              <a:defRPr sz="1200"/>
            </a:lvl1pPr>
          </a:lstStyle>
          <a:p>
            <a:fld id="{75B035A2-7032-4A81-BB3A-3AA0E1FC4DAB}" type="slidenum">
              <a:rPr kumimoji="1" lang="ja-JP" altLang="en-US" smtClean="0"/>
              <a:t>‹#›</a:t>
            </a:fld>
            <a:endParaRPr kumimoji="1" lang="ja-JP" altLang="en-US"/>
          </a:p>
        </p:txBody>
      </p:sp>
    </p:spTree>
    <p:extLst>
      <p:ext uri="{BB962C8B-B14F-4D97-AF65-F5344CB8AC3E}">
        <p14:creationId xmlns:p14="http://schemas.microsoft.com/office/powerpoint/2010/main" val="13464837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1315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073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6566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042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2012</a:t>
            </a:r>
            <a:r>
              <a:rPr lang="ja-JP" altLang="en-US" dirty="0"/>
              <a:t>年</a:t>
            </a:r>
            <a:r>
              <a:rPr lang="en-US" altLang="ja-JP" dirty="0"/>
              <a:t>10</a:t>
            </a:r>
            <a:r>
              <a:rPr lang="ja-JP" altLang="en-US" dirty="0"/>
              <a:t>月改訂の情報ブック</a:t>
            </a:r>
            <a:endParaRPr lang="en-US" altLang="ja-JP" dirty="0"/>
          </a:p>
          <a:p>
            <a:r>
              <a:rPr lang="ja-JP" altLang="en-US" dirty="0"/>
              <a:t>結婚⇒</a:t>
            </a:r>
            <a:r>
              <a:rPr lang="en-US" altLang="ja-JP" dirty="0"/>
              <a:t>9P 423.1+104.5</a:t>
            </a:r>
          </a:p>
          <a:p>
            <a:r>
              <a:rPr lang="ja-JP" altLang="en-US" dirty="0"/>
              <a:t>出産⇒</a:t>
            </a:r>
            <a:r>
              <a:rPr lang="en-US" altLang="ja-JP" dirty="0"/>
              <a:t>14P </a:t>
            </a:r>
            <a:r>
              <a:rPr lang="ja-JP" altLang="en-US" dirty="0"/>
              <a:t>幼稚園～高等学校までの公立 </a:t>
            </a:r>
            <a:r>
              <a:rPr lang="en-US" altLang="ja-JP" dirty="0"/>
              <a:t>+ 15P </a:t>
            </a:r>
            <a:r>
              <a:rPr lang="ja-JP" altLang="en-US" dirty="0"/>
              <a:t>大学 国立</a:t>
            </a:r>
            <a:r>
              <a:rPr lang="en-US" altLang="ja-JP" dirty="0"/>
              <a:t>(</a:t>
            </a:r>
            <a:r>
              <a:rPr lang="ja-JP" altLang="en-US" dirty="0"/>
              <a:t>自宅</a:t>
            </a:r>
            <a:r>
              <a:rPr lang="en-US" altLang="ja-JP" dirty="0"/>
              <a:t>)</a:t>
            </a:r>
          </a:p>
          <a:p>
            <a:r>
              <a:rPr lang="ja-JP" altLang="en-US" dirty="0"/>
              <a:t>住宅⇒</a:t>
            </a:r>
            <a:r>
              <a:rPr lang="en-US" altLang="ja-JP" dirty="0"/>
              <a:t>17P </a:t>
            </a:r>
            <a:r>
              <a:rPr lang="ja-JP" altLang="en-US" dirty="0"/>
              <a:t>土地付注文住宅</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285636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2012</a:t>
            </a:r>
            <a:r>
              <a:rPr lang="ja-JP" altLang="en-US" dirty="0"/>
              <a:t>年</a:t>
            </a:r>
            <a:r>
              <a:rPr lang="en-US" altLang="ja-JP" dirty="0"/>
              <a:t>10</a:t>
            </a:r>
            <a:r>
              <a:rPr lang="ja-JP" altLang="en-US" dirty="0"/>
              <a:t>月改訂の情報ブック</a:t>
            </a:r>
            <a:endParaRPr lang="en-US" altLang="ja-JP" dirty="0"/>
          </a:p>
          <a:p>
            <a:r>
              <a:rPr lang="ja-JP" altLang="en-US" dirty="0"/>
              <a:t>結婚⇒</a:t>
            </a:r>
            <a:r>
              <a:rPr lang="en-US" altLang="ja-JP" dirty="0"/>
              <a:t>9P 423.1+104.5</a:t>
            </a:r>
          </a:p>
          <a:p>
            <a:r>
              <a:rPr lang="ja-JP" altLang="en-US" dirty="0"/>
              <a:t>出産⇒</a:t>
            </a:r>
            <a:r>
              <a:rPr lang="en-US" altLang="ja-JP" dirty="0"/>
              <a:t>14P </a:t>
            </a:r>
            <a:r>
              <a:rPr lang="ja-JP" altLang="en-US" dirty="0"/>
              <a:t>幼稚園～高等学校までの公立 </a:t>
            </a:r>
            <a:r>
              <a:rPr lang="en-US" altLang="ja-JP" dirty="0"/>
              <a:t>+ 15P </a:t>
            </a:r>
            <a:r>
              <a:rPr lang="ja-JP" altLang="en-US" dirty="0"/>
              <a:t>大学 国立</a:t>
            </a:r>
            <a:r>
              <a:rPr lang="en-US" altLang="ja-JP" dirty="0"/>
              <a:t>(</a:t>
            </a:r>
            <a:r>
              <a:rPr lang="ja-JP" altLang="en-US" dirty="0"/>
              <a:t>自宅</a:t>
            </a:r>
            <a:r>
              <a:rPr lang="en-US" altLang="ja-JP" dirty="0"/>
              <a:t>)</a:t>
            </a:r>
          </a:p>
          <a:p>
            <a:r>
              <a:rPr lang="ja-JP" altLang="en-US" dirty="0"/>
              <a:t>住宅⇒</a:t>
            </a:r>
            <a:r>
              <a:rPr lang="en-US" altLang="ja-JP" dirty="0"/>
              <a:t>17P </a:t>
            </a:r>
            <a:r>
              <a:rPr lang="ja-JP" altLang="en-US" dirty="0"/>
              <a:t>土地付注文住宅</a:t>
            </a:r>
            <a:endParaRPr lang="en-US" altLang="ja-JP" dirty="0"/>
          </a:p>
          <a:p>
            <a:endParaRPr kumimoji="1" lang="ja-JP" altLang="en-US" dirty="0"/>
          </a:p>
        </p:txBody>
      </p:sp>
    </p:spTree>
    <p:extLst>
      <p:ext uri="{BB962C8B-B14F-4D97-AF65-F5344CB8AC3E}">
        <p14:creationId xmlns:p14="http://schemas.microsoft.com/office/powerpoint/2010/main" val="272835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世界主要国におけるキャッシュレス決済比率（</a:t>
            </a:r>
            <a:r>
              <a:rPr lang="en-US" altLang="ja-JP" dirty="0"/>
              <a:t>2020 </a:t>
            </a:r>
            <a:r>
              <a:rPr lang="ja-JP" altLang="en-US" dirty="0"/>
              <a:t>年）については、以下リンク先の一般社団法人キャッシュレス推進協議会「キャッシュレス・ロードマップ </a:t>
            </a:r>
            <a:r>
              <a:rPr lang="en-US" altLang="ja-JP" dirty="0"/>
              <a:t>2022</a:t>
            </a:r>
            <a:r>
              <a:rPr lang="ja-JP" altLang="en-US" dirty="0"/>
              <a:t>」</a:t>
            </a:r>
            <a:r>
              <a:rPr lang="en-US" altLang="ja-JP" dirty="0"/>
              <a:t>P9</a:t>
            </a:r>
            <a:r>
              <a:rPr lang="ja-JP" altLang="en-US" dirty="0"/>
              <a:t>参照</a:t>
            </a:r>
          </a:p>
          <a:p>
            <a:r>
              <a:rPr lang="ja-JP" altLang="en-US" dirty="0"/>
              <a:t>〇リンク先</a:t>
            </a:r>
            <a:endParaRPr lang="en-US" altLang="ja-JP" dirty="0"/>
          </a:p>
          <a:p>
            <a:r>
              <a:rPr lang="en-US" altLang="ja-JP" dirty="0"/>
              <a:t>https://paymentsjapan.or.jp/wp-content/uploads/2022/08/roadmap2022.pdf</a:t>
            </a:r>
          </a:p>
          <a:p>
            <a:endParaRPr lang="ja-JP" altLang="en-US" dirty="0"/>
          </a:p>
          <a:p>
            <a:r>
              <a:rPr lang="ja-JP" altLang="en-US" dirty="0"/>
              <a:t>韓国のキャッシュレス決裁事情</a:t>
            </a:r>
            <a:r>
              <a:rPr lang="en-US" altLang="ja-JP" dirty="0"/>
              <a:t>(</a:t>
            </a:r>
            <a:r>
              <a:rPr lang="ja-JP" altLang="en-US" dirty="0"/>
              <a:t>財務省</a:t>
            </a:r>
            <a:r>
              <a:rPr lang="en-US" altLang="ja-JP" dirty="0"/>
              <a:t>)</a:t>
            </a:r>
          </a:p>
          <a:p>
            <a:r>
              <a:rPr lang="ja-JP" altLang="en-US" dirty="0"/>
              <a:t>〇リンク先</a:t>
            </a:r>
            <a:endParaRPr lang="en-US" altLang="ja-JP" dirty="0"/>
          </a:p>
          <a:p>
            <a:r>
              <a:rPr lang="en-US" altLang="ja-JP" dirty="0"/>
              <a:t>https://www.mof.go.jp/pri/research/conference/fy2018/digital2018_report09.pdf</a:t>
            </a:r>
          </a:p>
          <a:p>
            <a:endParaRPr lang="ja-JP" altLang="en-US" dirty="0"/>
          </a:p>
        </p:txBody>
      </p:sp>
    </p:spTree>
    <p:extLst>
      <p:ext uri="{BB962C8B-B14F-4D97-AF65-F5344CB8AC3E}">
        <p14:creationId xmlns:p14="http://schemas.microsoft.com/office/powerpoint/2010/main" val="427140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10</a:t>
            </a:fld>
            <a:endParaRPr kumimoji="1" lang="ja-JP" altLang="en-US"/>
          </a:p>
        </p:txBody>
      </p:sp>
    </p:spTree>
    <p:extLst>
      <p:ext uri="{BB962C8B-B14F-4D97-AF65-F5344CB8AC3E}">
        <p14:creationId xmlns:p14="http://schemas.microsoft.com/office/powerpoint/2010/main" val="271547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20944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0808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a:p>
          <a:p>
            <a:r>
              <a:rPr kumimoji="1" lang="en-US" altLang="ja-JP" dirty="0"/>
              <a:t>https://www.caa.go.jp/policies/policy/consumer_research/white_paper/2023/white_paper_figure</a:t>
            </a:r>
          </a:p>
          <a:p>
            <a:endParaRPr kumimoji="1" lang="ja-JP" altLang="en-US" dirty="0"/>
          </a:p>
        </p:txBody>
      </p:sp>
    </p:spTree>
    <p:extLst>
      <p:ext uri="{BB962C8B-B14F-4D97-AF65-F5344CB8AC3E}">
        <p14:creationId xmlns:p14="http://schemas.microsoft.com/office/powerpoint/2010/main" val="111832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665CCE-D073-4F8D-AA25-BB471C27FEE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03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DD3805-4695-4918-90CB-6376A9FA6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5202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01D316-AB20-4B80-B440-FA04100C3C4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2898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36AD68-D074-4255-89C4-1B80993BCA5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a:xfrm>
            <a:off x="7010400" y="6492492"/>
            <a:ext cx="2133600" cy="365125"/>
          </a:xfrm>
        </p:spPr>
        <p:txBody>
          <a:bodyPr/>
          <a:lstStyle>
            <a:lvl1pP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156529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C396E2B-9FB3-472F-9479-F86B5E2B6F5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703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F96736-95F6-4DD7-B207-4997E639C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9223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193929-C3BD-4569-ADAF-0E6FE0D6BE4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8932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68600F-EFF2-4D0A-8101-CFF0F86EA1F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692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45707B-61EE-46BE-ACA9-D284019FC83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5"/>
          <p:cNvSpPr>
            <a:spLocks noGrp="1"/>
          </p:cNvSpPr>
          <p:nvPr>
            <p:ph type="sldNum" sz="quarter" idx="4"/>
          </p:nvPr>
        </p:nvSpPr>
        <p:spPr>
          <a:xfrm>
            <a:off x="7010400" y="6474399"/>
            <a:ext cx="2133600" cy="365125"/>
          </a:xfrm>
          <a:prstGeom prst="rect">
            <a:avLst/>
          </a:prstGeom>
        </p:spPr>
        <p:txBody>
          <a:bodyPr vert="horz" lIns="91440" tIns="45720" rIns="91440" bIns="45720" rtlCol="0" anchor="ctr"/>
          <a:lstStyle>
            <a:lvl1pPr algn="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71529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DDA92C-BA26-4600-A61B-D824A34AAA24}"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8623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4045019-A0BE-405A-8BE5-D9904A53BEA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8898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511FB6B-204A-435D-BD48-F621D07867D3}"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2024/4/17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996538" y="6485655"/>
            <a:ext cx="2133600" cy="365125"/>
          </a:xfrm>
          <a:prstGeom prst="rect">
            <a:avLst/>
          </a:prstGeom>
        </p:spPr>
        <p:txBody>
          <a:bodyPr vert="horz" lIns="91440" tIns="45720" rIns="91440" bIns="45720" rtlCol="0" anchor="ctr"/>
          <a:lstStyle>
            <a:lvl1pPr algn="r">
              <a:defRPr sz="20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26714792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19.png"/><Relationship Id="rId4" Type="http://schemas.openxmlformats.org/officeDocument/2006/relationships/image" Target="../media/image43.png"/><Relationship Id="rId9" Type="http://schemas.openxmlformats.org/officeDocument/2006/relationships/image" Target="../media/image47.png"/></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CC70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65666" y="456402"/>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2042161" y="3502881"/>
            <a:ext cx="4766264" cy="228545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1.</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成年になる！</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 </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　</a:t>
            </a:r>
            <a:endPar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2.</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トラブルに巻き込まれない</a:t>
            </a:r>
            <a:endParaRPr lang="ja-JP" altLang="en-US" sz="20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3</a:t>
            </a:r>
            <a:r>
              <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リスクに備える</a:t>
            </a: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4.</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まとめ</a:t>
            </a:r>
          </a:p>
        </p:txBody>
      </p:sp>
      <p:sp>
        <p:nvSpPr>
          <p:cNvPr id="12" name="角丸四角形 11"/>
          <p:cNvSpPr/>
          <p:nvPr/>
        </p:nvSpPr>
        <p:spPr>
          <a:xfrm>
            <a:off x="2114549" y="2814041"/>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8956" y="2736887"/>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4" y="6025100"/>
            <a:ext cx="3725603" cy="281478"/>
          </a:xfrm>
          <a:prstGeom prst="rect">
            <a:avLst/>
          </a:prstGeom>
        </p:spPr>
      </p:pic>
      <p:sp>
        <p:nvSpPr>
          <p:cNvPr id="15" name="正方形/長方形 14"/>
          <p:cNvSpPr/>
          <p:nvPr/>
        </p:nvSpPr>
        <p:spPr bwMode="gray">
          <a:xfrm>
            <a:off x="366467" y="1370473"/>
            <a:ext cx="8580026" cy="1000274"/>
          </a:xfrm>
          <a:prstGeom prst="rect">
            <a:avLst/>
          </a:prstGeom>
        </p:spPr>
        <p:txBody>
          <a:bodyPr wrap="square">
            <a:spAutoFit/>
          </a:bodyPr>
          <a:lstStyle/>
          <a:p>
            <a:pPr algn="ctr">
              <a:lnSpc>
                <a:spcPts val="2700"/>
              </a:lnSpc>
              <a:spcBef>
                <a:spcPct val="50000"/>
              </a:spcBef>
              <a:defRPr/>
            </a:pPr>
            <a:r>
              <a:rPr lang="ja-JP" altLang="en-US" sz="44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成年になるということ</a:t>
            </a:r>
            <a:endParaRPr lang="en-US" altLang="ja-JP" sz="44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a:p>
            <a:pPr lvl="0" algn="ctr">
              <a:lnSpc>
                <a:spcPts val="2700"/>
              </a:lnSpc>
              <a:spcBef>
                <a:spcPct val="50000"/>
              </a:spcBef>
              <a:defRPr/>
            </a:pPr>
            <a:r>
              <a:rPr lang="ja-JP" altLang="en-US" sz="24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～成年年齢と契約について</a:t>
            </a:r>
            <a:r>
              <a:rPr lang="ja-JP" altLang="en-US" sz="28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a:t>
            </a:r>
            <a:endParaRPr lang="en-US" altLang="ja-JP" sz="28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a:t>
            </a:fld>
            <a:endParaRPr lang="ja-JP" altLang="en-US" dirty="0"/>
          </a:p>
        </p:txBody>
      </p:sp>
      <p:sp>
        <p:nvSpPr>
          <p:cNvPr id="3" name="正方形/長方形 2">
            <a:extLst>
              <a:ext uri="{FF2B5EF4-FFF2-40B4-BE49-F238E27FC236}">
                <a16:creationId xmlns:a16="http://schemas.microsoft.com/office/drawing/2014/main" id="{B60662B2-FF40-9101-5C35-59B16E358D78}"/>
              </a:ext>
            </a:extLst>
          </p:cNvPr>
          <p:cNvSpPr/>
          <p:nvPr/>
        </p:nvSpPr>
        <p:spPr>
          <a:xfrm>
            <a:off x="2348388" y="839984"/>
            <a:ext cx="1133044"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4" name="正方形/長方形 3">
            <a:extLst>
              <a:ext uri="{FF2B5EF4-FFF2-40B4-BE49-F238E27FC236}">
                <a16:creationId xmlns:a16="http://schemas.microsoft.com/office/drawing/2014/main" id="{14FFFE2B-99E3-51D4-A499-E97B4C30D206}"/>
              </a:ext>
            </a:extLst>
          </p:cNvPr>
          <p:cNvSpPr/>
          <p:nvPr/>
        </p:nvSpPr>
        <p:spPr>
          <a:xfrm>
            <a:off x="3040740" y="1755322"/>
            <a:ext cx="1384553"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せいねんねんれい</a:t>
            </a:r>
          </a:p>
        </p:txBody>
      </p:sp>
      <p:sp>
        <p:nvSpPr>
          <p:cNvPr id="6" name="正方形/長方形 5">
            <a:extLst>
              <a:ext uri="{FF2B5EF4-FFF2-40B4-BE49-F238E27FC236}">
                <a16:creationId xmlns:a16="http://schemas.microsoft.com/office/drawing/2014/main" id="{24ACF0D0-D0E0-313A-41A3-F023369A11E2}"/>
              </a:ext>
            </a:extLst>
          </p:cNvPr>
          <p:cNvSpPr/>
          <p:nvPr/>
        </p:nvSpPr>
        <p:spPr>
          <a:xfrm>
            <a:off x="4425294" y="1755322"/>
            <a:ext cx="83460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7" name="正方形/長方形 6">
            <a:extLst>
              <a:ext uri="{FF2B5EF4-FFF2-40B4-BE49-F238E27FC236}">
                <a16:creationId xmlns:a16="http://schemas.microsoft.com/office/drawing/2014/main" id="{902C79B2-F209-D867-2055-19E5D9EACE64}"/>
              </a:ext>
            </a:extLst>
          </p:cNvPr>
          <p:cNvSpPr/>
          <p:nvPr/>
        </p:nvSpPr>
        <p:spPr>
          <a:xfrm>
            <a:off x="3221862" y="2554777"/>
            <a:ext cx="3586563"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じゅぎょうないよう</a:t>
            </a:r>
          </a:p>
        </p:txBody>
      </p:sp>
      <p:sp>
        <p:nvSpPr>
          <p:cNvPr id="9" name="正方形/長方形 8">
            <a:extLst>
              <a:ext uri="{FF2B5EF4-FFF2-40B4-BE49-F238E27FC236}">
                <a16:creationId xmlns:a16="http://schemas.microsoft.com/office/drawing/2014/main" id="{E266423E-1A7E-646D-4087-7777FEEEEA58}"/>
              </a:ext>
            </a:extLst>
          </p:cNvPr>
          <p:cNvSpPr/>
          <p:nvPr/>
        </p:nvSpPr>
        <p:spPr>
          <a:xfrm>
            <a:off x="3178227" y="2542399"/>
            <a:ext cx="1109578"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ほんじつ</a:t>
            </a:r>
          </a:p>
        </p:txBody>
      </p:sp>
      <p:sp>
        <p:nvSpPr>
          <p:cNvPr id="10" name="正方形/長方形 9">
            <a:extLst>
              <a:ext uri="{FF2B5EF4-FFF2-40B4-BE49-F238E27FC236}">
                <a16:creationId xmlns:a16="http://schemas.microsoft.com/office/drawing/2014/main" id="{CC7E5DBC-9D60-73DA-CFE3-D35CF2266396}"/>
              </a:ext>
            </a:extLst>
          </p:cNvPr>
          <p:cNvSpPr/>
          <p:nvPr/>
        </p:nvSpPr>
        <p:spPr>
          <a:xfrm>
            <a:off x="2448749" y="3583265"/>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16" name="正方形/長方形 15">
            <a:extLst>
              <a:ext uri="{FF2B5EF4-FFF2-40B4-BE49-F238E27FC236}">
                <a16:creationId xmlns:a16="http://schemas.microsoft.com/office/drawing/2014/main" id="{3596F560-EDAB-CA71-6A09-C1FADD7AFD80}"/>
              </a:ext>
            </a:extLst>
          </p:cNvPr>
          <p:cNvSpPr/>
          <p:nvPr/>
        </p:nvSpPr>
        <p:spPr>
          <a:xfrm>
            <a:off x="3724305" y="4062288"/>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17" name="正方形/長方形 16">
            <a:extLst>
              <a:ext uri="{FF2B5EF4-FFF2-40B4-BE49-F238E27FC236}">
                <a16:creationId xmlns:a16="http://schemas.microsoft.com/office/drawing/2014/main" id="{FA3145CC-1508-6642-D4AF-2A5B0A5A5361}"/>
              </a:ext>
            </a:extLst>
          </p:cNvPr>
          <p:cNvSpPr/>
          <p:nvPr/>
        </p:nvSpPr>
        <p:spPr>
          <a:xfrm>
            <a:off x="4374441" y="4073682"/>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18" name="正方形/長方形 17">
            <a:extLst>
              <a:ext uri="{FF2B5EF4-FFF2-40B4-BE49-F238E27FC236}">
                <a16:creationId xmlns:a16="http://schemas.microsoft.com/office/drawing/2014/main" id="{66E442C8-2A23-2A74-2D57-B1F74567710B}"/>
              </a:ext>
            </a:extLst>
          </p:cNvPr>
          <p:cNvSpPr/>
          <p:nvPr/>
        </p:nvSpPr>
        <p:spPr>
          <a:xfrm>
            <a:off x="3380357" y="4513524"/>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spTree>
    <p:extLst>
      <p:ext uri="{BB962C8B-B14F-4D97-AF65-F5344CB8AC3E}">
        <p14:creationId xmlns:p14="http://schemas.microsoft.com/office/powerpoint/2010/main" val="3113585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25679" y="33539"/>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問題３</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契約をする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898" y="826517"/>
            <a:ext cx="1569582" cy="1930984"/>
          </a:xfrm>
          <a:prstGeom prst="rect">
            <a:avLst/>
          </a:prstGeom>
        </p:spPr>
      </p:pic>
      <p:sp>
        <p:nvSpPr>
          <p:cNvPr id="17" name="正方形/長方形 16"/>
          <p:cNvSpPr/>
          <p:nvPr/>
        </p:nvSpPr>
        <p:spPr>
          <a:xfrm>
            <a:off x="-456966" y="-886574"/>
            <a:ext cx="8885349"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9042BC3C-2BAB-4A5E-8BF3-DAA5BF290535}"/>
              </a:ext>
            </a:extLst>
          </p:cNvPr>
          <p:cNvGrpSpPr/>
          <p:nvPr/>
        </p:nvGrpSpPr>
        <p:grpSpPr>
          <a:xfrm>
            <a:off x="235789" y="5365576"/>
            <a:ext cx="8566278" cy="1461939"/>
            <a:chOff x="184022" y="5366993"/>
            <a:chExt cx="8566278" cy="1461939"/>
          </a:xfrm>
        </p:grpSpPr>
        <p:sp>
          <p:nvSpPr>
            <p:cNvPr id="18" name="角丸四角形 17"/>
            <p:cNvSpPr/>
            <p:nvPr/>
          </p:nvSpPr>
          <p:spPr>
            <a:xfrm>
              <a:off x="184022" y="5704692"/>
              <a:ext cx="8566278" cy="1078074"/>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31E94CD-C84D-400D-8303-2437880BF576}"/>
                </a:ext>
              </a:extLst>
            </p:cNvPr>
            <p:cNvSpPr txBox="1"/>
            <p:nvPr/>
          </p:nvSpPr>
          <p:spPr>
            <a:xfrm>
              <a:off x="278420" y="5767103"/>
              <a:ext cx="8392887" cy="1061829"/>
            </a:xfrm>
            <a:prstGeom prst="rect">
              <a:avLst/>
            </a:prstGeom>
            <a:noFill/>
          </p:spPr>
          <p:txBody>
            <a:bodyPr wrap="square" rtlCol="0">
              <a:spAutoFit/>
            </a:bodyPr>
            <a:lstStyle/>
            <a:p>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契約は「</a:t>
              </a:r>
              <a:r>
                <a:rPr lang="ja-JP" altLang="en-US" sz="2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法的な責任が生じる約束</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」です。自分と相手が合意すれば成立します。口約束でも契約は成立します。契約書や印鑑・サインは証拠を残すためのものです。</a:t>
              </a:r>
            </a:p>
          </p:txBody>
        </p:sp>
        <p:sp>
          <p:nvSpPr>
            <p:cNvPr id="23" name="テキスト ボックス 22"/>
            <p:cNvSpPr txBox="1"/>
            <p:nvPr/>
          </p:nvSpPr>
          <p:spPr>
            <a:xfrm>
              <a:off x="337897" y="5366993"/>
              <a:ext cx="3679921"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　</a:t>
              </a:r>
              <a:r>
                <a:rPr lang="en-US" altLang="ja-JP"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契約って何？</a:t>
              </a:r>
              <a:r>
                <a:rPr lang="en-US" altLang="ja-JP"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bg1"/>
                </a:solidFill>
              </a:endParaRPr>
            </a:p>
          </p:txBody>
        </p:sp>
      </p:grpSp>
      <p:sp>
        <p:nvSpPr>
          <p:cNvPr id="24" name="コンテンツ プレースホルダー 1">
            <a:extLst>
              <a:ext uri="{FF2B5EF4-FFF2-40B4-BE49-F238E27FC236}">
                <a16:creationId xmlns:a16="http://schemas.microsoft.com/office/drawing/2014/main" id="{641DDB63-46E9-4848-A011-916953C0C928}"/>
              </a:ext>
            </a:extLst>
          </p:cNvPr>
          <p:cNvSpPr txBox="1">
            <a:spLocks/>
          </p:cNvSpPr>
          <p:nvPr/>
        </p:nvSpPr>
        <p:spPr bwMode="auto">
          <a:xfrm>
            <a:off x="1676903" y="2671251"/>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grpSp>
        <p:nvGrpSpPr>
          <p:cNvPr id="5" name="グループ化 4">
            <a:extLst>
              <a:ext uri="{FF2B5EF4-FFF2-40B4-BE49-F238E27FC236}">
                <a16:creationId xmlns:a16="http://schemas.microsoft.com/office/drawing/2014/main" id="{3F4DE86A-D58F-4F9C-84A0-981304A2DC1B}"/>
              </a:ext>
            </a:extLst>
          </p:cNvPr>
          <p:cNvGrpSpPr/>
          <p:nvPr/>
        </p:nvGrpSpPr>
        <p:grpSpPr>
          <a:xfrm>
            <a:off x="57578" y="3300984"/>
            <a:ext cx="9028844" cy="1753150"/>
            <a:chOff x="57578" y="3300984"/>
            <a:chExt cx="9028844" cy="1753150"/>
          </a:xfrm>
        </p:grpSpPr>
        <p:sp>
          <p:nvSpPr>
            <p:cNvPr id="21" name="コンテンツ プレースホルダー 1">
              <a:extLst>
                <a:ext uri="{FF2B5EF4-FFF2-40B4-BE49-F238E27FC236}">
                  <a16:creationId xmlns:a16="http://schemas.microsoft.com/office/drawing/2014/main" id="{C333AD07-7478-4126-994B-27B45A1325AE}"/>
                </a:ext>
              </a:extLst>
            </p:cNvPr>
            <p:cNvSpPr txBox="1">
              <a:spLocks/>
            </p:cNvSpPr>
            <p:nvPr/>
          </p:nvSpPr>
          <p:spPr bwMode="auto">
            <a:xfrm>
              <a:off x="57578" y="3300984"/>
              <a:ext cx="9028844" cy="1753150"/>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600" b="1" dirty="0">
                  <a:solidFill>
                    <a:srgbClr val="C00000"/>
                  </a:solidFill>
                  <a:latin typeface="Meiryo UI" panose="020B0604030504040204" pitchFamily="50" charset="-128"/>
                  <a:ea typeface="Meiryo UI" panose="020B0604030504040204" pitchFamily="50" charset="-128"/>
                  <a:cs typeface="ヒラギノ角ゴ Pro W6"/>
                </a:rPr>
                <a:t>×</a:t>
              </a:r>
            </a:p>
            <a:p>
              <a:pPr eaLnBrk="1" hangingPunct="1">
                <a:buNone/>
                <a:defRPr/>
              </a:pP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一度自分の意思で契約した後は一方的に契約を取り消すことはできません。</a:t>
              </a:r>
              <a:endParaRPr lang="en-US" altLang="ja-JP" sz="32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2000"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000"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dirty="0">
                  <a:solidFill>
                    <a:schemeClr val="tx1"/>
                  </a:solidFill>
                  <a:latin typeface="Meiryo UI" panose="020B0604030504040204" pitchFamily="50" charset="-128"/>
                  <a:ea typeface="Meiryo UI" panose="020B0604030504040204" pitchFamily="50" charset="-128"/>
                  <a:cs typeface="ヒラギノ角ゴ Pro W6"/>
                </a:rPr>
                <a:t>商品に欠陥があった場合などはこの限りではありません。</a:t>
              </a:r>
              <a:endParaRPr lang="en-US" altLang="ja-JP" sz="20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テキスト ボックス 2"/>
            <p:cNvSpPr txBox="1"/>
            <p:nvPr/>
          </p:nvSpPr>
          <p:spPr>
            <a:xfrm>
              <a:off x="5610578" y="3797631"/>
              <a:ext cx="543277" cy="261610"/>
            </a:xfrm>
            <a:prstGeom prst="rect">
              <a:avLst/>
            </a:prstGeom>
            <a:noFill/>
          </p:spPr>
          <p:txBody>
            <a:bodyPr wrap="square" rtlCol="0">
              <a:spAutoFit/>
            </a:bodyPr>
            <a:lstStyle/>
            <a:p>
              <a:r>
                <a:rPr kumimoji="1" lang="ja-JP" altLang="en-US" sz="1100" dirty="0">
                  <a:solidFill>
                    <a:srgbClr val="FF0000"/>
                  </a:solidFill>
                </a:rPr>
                <a:t>●</a:t>
              </a:r>
            </a:p>
          </p:txBody>
        </p:sp>
        <p:sp>
          <p:nvSpPr>
            <p:cNvPr id="15" name="テキスト ボックス 14"/>
            <p:cNvSpPr txBox="1"/>
            <p:nvPr/>
          </p:nvSpPr>
          <p:spPr>
            <a:xfrm>
              <a:off x="6021103" y="3795780"/>
              <a:ext cx="543277" cy="261610"/>
            </a:xfrm>
            <a:prstGeom prst="rect">
              <a:avLst/>
            </a:prstGeom>
            <a:noFill/>
          </p:spPr>
          <p:txBody>
            <a:bodyPr wrap="square" rtlCol="0">
              <a:spAutoFit/>
            </a:bodyPr>
            <a:lstStyle/>
            <a:p>
              <a:r>
                <a:rPr kumimoji="1" lang="ja-JP" altLang="en-US" sz="1100" dirty="0">
                  <a:solidFill>
                    <a:srgbClr val="FF0000"/>
                  </a:solidFill>
                </a:rPr>
                <a:t>●</a:t>
              </a:r>
            </a:p>
          </p:txBody>
        </p:sp>
        <p:sp>
          <p:nvSpPr>
            <p:cNvPr id="20" name="テキスト ボックス 19"/>
            <p:cNvSpPr txBox="1"/>
            <p:nvPr/>
          </p:nvSpPr>
          <p:spPr>
            <a:xfrm>
              <a:off x="6431627" y="3796648"/>
              <a:ext cx="543277" cy="261610"/>
            </a:xfrm>
            <a:prstGeom prst="rect">
              <a:avLst/>
            </a:prstGeom>
            <a:noFill/>
          </p:spPr>
          <p:txBody>
            <a:bodyPr wrap="square" rtlCol="0">
              <a:spAutoFit/>
            </a:bodyPr>
            <a:lstStyle/>
            <a:p>
              <a:r>
                <a:rPr kumimoji="1" lang="ja-JP" altLang="en-US" sz="1100" dirty="0">
                  <a:solidFill>
                    <a:srgbClr val="FF0000"/>
                  </a:solidFill>
                </a:rPr>
                <a:t>●</a:t>
              </a:r>
            </a:p>
          </p:txBody>
        </p:sp>
      </p:gr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10</a:t>
            </a:fld>
            <a:endParaRPr lang="ja-JP" altLang="en-US" dirty="0"/>
          </a:p>
        </p:txBody>
      </p:sp>
      <p:sp>
        <p:nvSpPr>
          <p:cNvPr id="6" name="正方形/長方形 5">
            <a:extLst>
              <a:ext uri="{FF2B5EF4-FFF2-40B4-BE49-F238E27FC236}">
                <a16:creationId xmlns:a16="http://schemas.microsoft.com/office/drawing/2014/main" id="{5726AA05-6C82-35FB-5533-6FFC59C29B87}"/>
              </a:ext>
            </a:extLst>
          </p:cNvPr>
          <p:cNvSpPr/>
          <p:nvPr/>
        </p:nvSpPr>
        <p:spPr>
          <a:xfrm>
            <a:off x="605351"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もんだい</a:t>
            </a:r>
          </a:p>
        </p:txBody>
      </p:sp>
      <p:sp>
        <p:nvSpPr>
          <p:cNvPr id="7" name="正方形/長方形 6">
            <a:extLst>
              <a:ext uri="{FF2B5EF4-FFF2-40B4-BE49-F238E27FC236}">
                <a16:creationId xmlns:a16="http://schemas.microsoft.com/office/drawing/2014/main" id="{90E11138-8A2A-1455-8796-CB53D45B818D}"/>
              </a:ext>
            </a:extLst>
          </p:cNvPr>
          <p:cNvSpPr/>
          <p:nvPr/>
        </p:nvSpPr>
        <p:spPr>
          <a:xfrm>
            <a:off x="1989535"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grpSp>
        <p:nvGrpSpPr>
          <p:cNvPr id="16" name="グループ化 15">
            <a:extLst>
              <a:ext uri="{FF2B5EF4-FFF2-40B4-BE49-F238E27FC236}">
                <a16:creationId xmlns:a16="http://schemas.microsoft.com/office/drawing/2014/main" id="{62165158-F55C-B1EB-371E-3C847D3E98C2}"/>
              </a:ext>
            </a:extLst>
          </p:cNvPr>
          <p:cNvGrpSpPr/>
          <p:nvPr/>
        </p:nvGrpSpPr>
        <p:grpSpPr>
          <a:xfrm>
            <a:off x="2238375" y="776767"/>
            <a:ext cx="6511925" cy="1819250"/>
            <a:chOff x="2238375" y="776767"/>
            <a:chExt cx="6511925" cy="1819250"/>
          </a:xfrm>
        </p:grpSpPr>
        <p:sp>
          <p:nvSpPr>
            <p:cNvPr id="22" name="コンテンツ プレースホルダー 1">
              <a:extLst>
                <a:ext uri="{FF2B5EF4-FFF2-40B4-BE49-F238E27FC236}">
                  <a16:creationId xmlns:a16="http://schemas.microsoft.com/office/drawing/2014/main" id="{A80E0DA8-AEC8-4CF0-BA7C-9B6BA5646BA2}"/>
                </a:ext>
              </a:extLst>
            </p:cNvPr>
            <p:cNvSpPr txBox="1">
              <a:spLocks/>
            </p:cNvSpPr>
            <p:nvPr/>
          </p:nvSpPr>
          <p:spPr bwMode="auto">
            <a:xfrm>
              <a:off x="2238375" y="776767"/>
              <a:ext cx="6511925" cy="1819250"/>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化粧品の定期購入の契約をしました。この契約は取り消せる？</a:t>
              </a:r>
            </a:p>
          </p:txBody>
        </p:sp>
        <p:sp>
          <p:nvSpPr>
            <p:cNvPr id="8" name="正方形/長方形 7">
              <a:extLst>
                <a:ext uri="{FF2B5EF4-FFF2-40B4-BE49-F238E27FC236}">
                  <a16:creationId xmlns:a16="http://schemas.microsoft.com/office/drawing/2014/main" id="{297B3051-A798-26BB-D824-224781009AB9}"/>
                </a:ext>
              </a:extLst>
            </p:cNvPr>
            <p:cNvSpPr/>
            <p:nvPr/>
          </p:nvSpPr>
          <p:spPr>
            <a:xfrm>
              <a:off x="2469105" y="96556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けしょうひん</a:t>
              </a:r>
            </a:p>
          </p:txBody>
        </p:sp>
        <p:sp>
          <p:nvSpPr>
            <p:cNvPr id="9" name="正方形/長方形 8">
              <a:extLst>
                <a:ext uri="{FF2B5EF4-FFF2-40B4-BE49-F238E27FC236}">
                  <a16:creationId xmlns:a16="http://schemas.microsoft.com/office/drawing/2014/main" id="{B0930323-692A-5C90-B382-969F92EB4125}"/>
                </a:ext>
              </a:extLst>
            </p:cNvPr>
            <p:cNvSpPr/>
            <p:nvPr/>
          </p:nvSpPr>
          <p:spPr>
            <a:xfrm>
              <a:off x="4182957" y="965567"/>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ていきこうにゅう</a:t>
              </a:r>
            </a:p>
          </p:txBody>
        </p:sp>
        <p:sp>
          <p:nvSpPr>
            <p:cNvPr id="11" name="正方形/長方形 10">
              <a:extLst>
                <a:ext uri="{FF2B5EF4-FFF2-40B4-BE49-F238E27FC236}">
                  <a16:creationId xmlns:a16="http://schemas.microsoft.com/office/drawing/2014/main" id="{8BC226B0-0C50-2E96-E00C-7C7479A7274E}"/>
                </a:ext>
              </a:extLst>
            </p:cNvPr>
            <p:cNvSpPr/>
            <p:nvPr/>
          </p:nvSpPr>
          <p:spPr>
            <a:xfrm>
              <a:off x="6021103" y="999901"/>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2" name="正方形/長方形 11">
              <a:extLst>
                <a:ext uri="{FF2B5EF4-FFF2-40B4-BE49-F238E27FC236}">
                  <a16:creationId xmlns:a16="http://schemas.microsoft.com/office/drawing/2014/main" id="{1F046CDB-C43C-A0A0-ACFB-50593CD612FE}"/>
                </a:ext>
              </a:extLst>
            </p:cNvPr>
            <p:cNvSpPr/>
            <p:nvPr/>
          </p:nvSpPr>
          <p:spPr>
            <a:xfrm>
              <a:off x="3802832" y="1561635"/>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3" name="正方形/長方形 12">
              <a:extLst>
                <a:ext uri="{FF2B5EF4-FFF2-40B4-BE49-F238E27FC236}">
                  <a16:creationId xmlns:a16="http://schemas.microsoft.com/office/drawing/2014/main" id="{AF3CE8F3-C6CA-FEED-4FAB-04629AAEF92A}"/>
                </a:ext>
              </a:extLst>
            </p:cNvPr>
            <p:cNvSpPr/>
            <p:nvPr/>
          </p:nvSpPr>
          <p:spPr>
            <a:xfrm>
              <a:off x="5331564" y="1572047"/>
              <a:ext cx="65845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14" name="正方形/長方形 13">
              <a:extLst>
                <a:ext uri="{FF2B5EF4-FFF2-40B4-BE49-F238E27FC236}">
                  <a16:creationId xmlns:a16="http://schemas.microsoft.com/office/drawing/2014/main" id="{AF1AFE6D-5388-E22E-9167-8E86759467BF}"/>
                </a:ext>
              </a:extLst>
            </p:cNvPr>
            <p:cNvSpPr/>
            <p:nvPr/>
          </p:nvSpPr>
          <p:spPr>
            <a:xfrm>
              <a:off x="6016371" y="1558006"/>
              <a:ext cx="879881" cy="400110"/>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endParaRPr lang="en-US" altLang="ja-JP"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42" name="グループ化 41">
            <a:extLst>
              <a:ext uri="{FF2B5EF4-FFF2-40B4-BE49-F238E27FC236}">
                <a16:creationId xmlns:a16="http://schemas.microsoft.com/office/drawing/2014/main" id="{B8CA6BA7-C1A2-15ED-41F6-75DF0FE5F7A9}"/>
              </a:ext>
            </a:extLst>
          </p:cNvPr>
          <p:cNvGrpSpPr/>
          <p:nvPr/>
        </p:nvGrpSpPr>
        <p:grpSpPr>
          <a:xfrm>
            <a:off x="46134" y="3226133"/>
            <a:ext cx="8626018" cy="1888791"/>
            <a:chOff x="46134" y="3226133"/>
            <a:chExt cx="8626018" cy="1888791"/>
          </a:xfrm>
        </p:grpSpPr>
        <p:sp>
          <p:nvSpPr>
            <p:cNvPr id="25" name="正方形/長方形 24">
              <a:extLst>
                <a:ext uri="{FF2B5EF4-FFF2-40B4-BE49-F238E27FC236}">
                  <a16:creationId xmlns:a16="http://schemas.microsoft.com/office/drawing/2014/main" id="{26339106-44D7-3792-0DF8-847365BB242C}"/>
                </a:ext>
              </a:extLst>
            </p:cNvPr>
            <p:cNvSpPr/>
            <p:nvPr/>
          </p:nvSpPr>
          <p:spPr>
            <a:xfrm>
              <a:off x="46134" y="3226133"/>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こた</a:t>
              </a:r>
            </a:p>
          </p:txBody>
        </p:sp>
        <p:sp>
          <p:nvSpPr>
            <p:cNvPr id="26" name="正方形/長方形 25">
              <a:extLst>
                <a:ext uri="{FF2B5EF4-FFF2-40B4-BE49-F238E27FC236}">
                  <a16:creationId xmlns:a16="http://schemas.microsoft.com/office/drawing/2014/main" id="{4BAB81E9-B379-31D5-62F6-B2E8589BB8FF}"/>
                </a:ext>
              </a:extLst>
            </p:cNvPr>
            <p:cNvSpPr/>
            <p:nvPr/>
          </p:nvSpPr>
          <p:spPr>
            <a:xfrm>
              <a:off x="278420" y="3857075"/>
              <a:ext cx="624986"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いちど</a:t>
              </a:r>
            </a:p>
          </p:txBody>
        </p:sp>
        <p:sp>
          <p:nvSpPr>
            <p:cNvPr id="27" name="正方形/長方形 26">
              <a:extLst>
                <a:ext uri="{FF2B5EF4-FFF2-40B4-BE49-F238E27FC236}">
                  <a16:creationId xmlns:a16="http://schemas.microsoft.com/office/drawing/2014/main" id="{47AB33F0-7BD3-7D27-6411-C4684CCFD44D}"/>
                </a:ext>
              </a:extLst>
            </p:cNvPr>
            <p:cNvSpPr/>
            <p:nvPr/>
          </p:nvSpPr>
          <p:spPr>
            <a:xfrm>
              <a:off x="1021686" y="3848447"/>
              <a:ext cx="624986"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8" name="正方形/長方形 27">
              <a:extLst>
                <a:ext uri="{FF2B5EF4-FFF2-40B4-BE49-F238E27FC236}">
                  <a16:creationId xmlns:a16="http://schemas.microsoft.com/office/drawing/2014/main" id="{FC5464B8-6007-73F0-463A-7FE3E1378E07}"/>
                </a:ext>
              </a:extLst>
            </p:cNvPr>
            <p:cNvSpPr/>
            <p:nvPr/>
          </p:nvSpPr>
          <p:spPr>
            <a:xfrm>
              <a:off x="2251756" y="3823403"/>
              <a:ext cx="624986"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p>
          </p:txBody>
        </p:sp>
        <p:sp>
          <p:nvSpPr>
            <p:cNvPr id="29" name="正方形/長方形 28">
              <a:extLst>
                <a:ext uri="{FF2B5EF4-FFF2-40B4-BE49-F238E27FC236}">
                  <a16:creationId xmlns:a16="http://schemas.microsoft.com/office/drawing/2014/main" id="{DCF796BA-E27C-BACC-7F37-35FD87BFE44A}"/>
                </a:ext>
              </a:extLst>
            </p:cNvPr>
            <p:cNvSpPr/>
            <p:nvPr/>
          </p:nvSpPr>
          <p:spPr>
            <a:xfrm>
              <a:off x="3287266" y="3811169"/>
              <a:ext cx="777411"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30" name="正方形/長方形 29">
              <a:extLst>
                <a:ext uri="{FF2B5EF4-FFF2-40B4-BE49-F238E27FC236}">
                  <a16:creationId xmlns:a16="http://schemas.microsoft.com/office/drawing/2014/main" id="{DA589FB3-878B-4E80-FA08-012804914F29}"/>
                </a:ext>
              </a:extLst>
            </p:cNvPr>
            <p:cNvSpPr/>
            <p:nvPr/>
          </p:nvSpPr>
          <p:spPr>
            <a:xfrm>
              <a:off x="4615534" y="3825065"/>
              <a:ext cx="777411"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あと</a:t>
              </a:r>
            </a:p>
          </p:txBody>
        </p:sp>
        <p:sp>
          <p:nvSpPr>
            <p:cNvPr id="31" name="正方形/長方形 30">
              <a:extLst>
                <a:ext uri="{FF2B5EF4-FFF2-40B4-BE49-F238E27FC236}">
                  <a16:creationId xmlns:a16="http://schemas.microsoft.com/office/drawing/2014/main" id="{479D12A4-EEE0-153D-C29B-37AD02D13751}"/>
                </a:ext>
              </a:extLst>
            </p:cNvPr>
            <p:cNvSpPr/>
            <p:nvPr/>
          </p:nvSpPr>
          <p:spPr>
            <a:xfrm>
              <a:off x="5625348" y="3617858"/>
              <a:ext cx="105701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いっぽうてき</a:t>
              </a:r>
            </a:p>
          </p:txBody>
        </p:sp>
        <p:sp>
          <p:nvSpPr>
            <p:cNvPr id="32" name="正方形/長方形 31">
              <a:extLst>
                <a:ext uri="{FF2B5EF4-FFF2-40B4-BE49-F238E27FC236}">
                  <a16:creationId xmlns:a16="http://schemas.microsoft.com/office/drawing/2014/main" id="{AC4601AC-D448-8D4B-C468-2E613E882165}"/>
                </a:ext>
              </a:extLst>
            </p:cNvPr>
            <p:cNvSpPr/>
            <p:nvPr/>
          </p:nvSpPr>
          <p:spPr>
            <a:xfrm>
              <a:off x="7106980" y="3794749"/>
              <a:ext cx="777411"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33" name="正方形/長方形 32">
              <a:extLst>
                <a:ext uri="{FF2B5EF4-FFF2-40B4-BE49-F238E27FC236}">
                  <a16:creationId xmlns:a16="http://schemas.microsoft.com/office/drawing/2014/main" id="{9E60EBBA-E4E1-7AB1-CD88-97EE91846795}"/>
                </a:ext>
              </a:extLst>
            </p:cNvPr>
            <p:cNvSpPr/>
            <p:nvPr/>
          </p:nvSpPr>
          <p:spPr>
            <a:xfrm>
              <a:off x="8216871" y="3794748"/>
              <a:ext cx="455281"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36" name="正方形/長方形 35">
              <a:extLst>
                <a:ext uri="{FF2B5EF4-FFF2-40B4-BE49-F238E27FC236}">
                  <a16:creationId xmlns:a16="http://schemas.microsoft.com/office/drawing/2014/main" id="{F1D7F69B-0822-E882-A34F-100BAF611E51}"/>
                </a:ext>
              </a:extLst>
            </p:cNvPr>
            <p:cNvSpPr/>
            <p:nvPr/>
          </p:nvSpPr>
          <p:spPr>
            <a:xfrm>
              <a:off x="159939" y="4305464"/>
              <a:ext cx="445411"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p>
          </p:txBody>
        </p:sp>
        <p:sp>
          <p:nvSpPr>
            <p:cNvPr id="37" name="正方形/長方形 36">
              <a:extLst>
                <a:ext uri="{FF2B5EF4-FFF2-40B4-BE49-F238E27FC236}">
                  <a16:creationId xmlns:a16="http://schemas.microsoft.com/office/drawing/2014/main" id="{DA061194-D786-7E58-ABAB-C5A8380EC2FD}"/>
                </a:ext>
              </a:extLst>
            </p:cNvPr>
            <p:cNvSpPr/>
            <p:nvPr/>
          </p:nvSpPr>
          <p:spPr>
            <a:xfrm>
              <a:off x="461964" y="4883606"/>
              <a:ext cx="778833"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9B957CB4-7583-E705-0DCE-8E53FB68F6DF}"/>
                </a:ext>
              </a:extLst>
            </p:cNvPr>
            <p:cNvSpPr/>
            <p:nvPr/>
          </p:nvSpPr>
          <p:spPr>
            <a:xfrm>
              <a:off x="1174541" y="4874978"/>
              <a:ext cx="778833"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けっかん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5E3B0610-FD22-71D1-7425-FE4691DA1E70}"/>
                </a:ext>
              </a:extLst>
            </p:cNvPr>
            <p:cNvSpPr/>
            <p:nvPr/>
          </p:nvSpPr>
          <p:spPr>
            <a:xfrm>
              <a:off x="2456368" y="4884819"/>
              <a:ext cx="778833"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19A56152-474A-57C2-93AB-5A45C5E65E1A}"/>
                </a:ext>
              </a:extLst>
            </p:cNvPr>
            <p:cNvSpPr/>
            <p:nvPr/>
          </p:nvSpPr>
          <p:spPr>
            <a:xfrm>
              <a:off x="3809910" y="4899480"/>
              <a:ext cx="778833"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かぎ</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62" name="グループ化 61">
            <a:extLst>
              <a:ext uri="{FF2B5EF4-FFF2-40B4-BE49-F238E27FC236}">
                <a16:creationId xmlns:a16="http://schemas.microsoft.com/office/drawing/2014/main" id="{5467E92A-D68A-8CC9-283F-D02EE2D70A26}"/>
              </a:ext>
            </a:extLst>
          </p:cNvPr>
          <p:cNvGrpSpPr/>
          <p:nvPr/>
        </p:nvGrpSpPr>
        <p:grpSpPr>
          <a:xfrm>
            <a:off x="57578" y="5320789"/>
            <a:ext cx="8090282" cy="909763"/>
            <a:chOff x="57578" y="5320789"/>
            <a:chExt cx="8090282" cy="909763"/>
          </a:xfrm>
        </p:grpSpPr>
        <p:sp>
          <p:nvSpPr>
            <p:cNvPr id="43" name="正方形/長方形 42">
              <a:extLst>
                <a:ext uri="{FF2B5EF4-FFF2-40B4-BE49-F238E27FC236}">
                  <a16:creationId xmlns:a16="http://schemas.microsoft.com/office/drawing/2014/main" id="{253178F8-E8BF-8289-9BA9-404B90C36A4D}"/>
                </a:ext>
              </a:extLst>
            </p:cNvPr>
            <p:cNvSpPr/>
            <p:nvPr/>
          </p:nvSpPr>
          <p:spPr>
            <a:xfrm>
              <a:off x="2005032" y="5330241"/>
              <a:ext cx="11184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44" name="正方形/長方形 43">
              <a:extLst>
                <a:ext uri="{FF2B5EF4-FFF2-40B4-BE49-F238E27FC236}">
                  <a16:creationId xmlns:a16="http://schemas.microsoft.com/office/drawing/2014/main" id="{F6DDAB84-B32C-0A35-54BC-887389DAE1BF}"/>
                </a:ext>
              </a:extLst>
            </p:cNvPr>
            <p:cNvSpPr/>
            <p:nvPr/>
          </p:nvSpPr>
          <p:spPr>
            <a:xfrm>
              <a:off x="2718123" y="5320789"/>
              <a:ext cx="11184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p>
          </p:txBody>
        </p:sp>
        <p:sp>
          <p:nvSpPr>
            <p:cNvPr id="45" name="正方形/長方形 44">
              <a:extLst>
                <a:ext uri="{FF2B5EF4-FFF2-40B4-BE49-F238E27FC236}">
                  <a16:creationId xmlns:a16="http://schemas.microsoft.com/office/drawing/2014/main" id="{13119075-70D2-6963-AA04-6E5651DEB6AB}"/>
                </a:ext>
              </a:extLst>
            </p:cNvPr>
            <p:cNvSpPr/>
            <p:nvPr/>
          </p:nvSpPr>
          <p:spPr>
            <a:xfrm>
              <a:off x="57578" y="5720974"/>
              <a:ext cx="11184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46" name="正方形/長方形 45">
              <a:extLst>
                <a:ext uri="{FF2B5EF4-FFF2-40B4-BE49-F238E27FC236}">
                  <a16:creationId xmlns:a16="http://schemas.microsoft.com/office/drawing/2014/main" id="{CD1D5CF1-808B-DDA5-DEB5-3987052A48DC}"/>
                </a:ext>
              </a:extLst>
            </p:cNvPr>
            <p:cNvSpPr/>
            <p:nvPr/>
          </p:nvSpPr>
          <p:spPr>
            <a:xfrm>
              <a:off x="1235488" y="5720974"/>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ほうてき</a:t>
              </a:r>
            </a:p>
          </p:txBody>
        </p:sp>
        <p:sp>
          <p:nvSpPr>
            <p:cNvPr id="47" name="正方形/長方形 46">
              <a:extLst>
                <a:ext uri="{FF2B5EF4-FFF2-40B4-BE49-F238E27FC236}">
                  <a16:creationId xmlns:a16="http://schemas.microsoft.com/office/drawing/2014/main" id="{F25BC563-6A44-F4CE-547E-FC639E251EA6}"/>
                </a:ext>
              </a:extLst>
            </p:cNvPr>
            <p:cNvSpPr/>
            <p:nvPr/>
          </p:nvSpPr>
          <p:spPr>
            <a:xfrm>
              <a:off x="2008097" y="5704692"/>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せきにん</a:t>
              </a:r>
            </a:p>
          </p:txBody>
        </p:sp>
        <p:sp>
          <p:nvSpPr>
            <p:cNvPr id="48" name="正方形/長方形 47">
              <a:extLst>
                <a:ext uri="{FF2B5EF4-FFF2-40B4-BE49-F238E27FC236}">
                  <a16:creationId xmlns:a16="http://schemas.microsoft.com/office/drawing/2014/main" id="{27BB14B6-1E8A-9C50-4C20-1BE08EBB9D9B}"/>
                </a:ext>
              </a:extLst>
            </p:cNvPr>
            <p:cNvSpPr/>
            <p:nvPr/>
          </p:nvSpPr>
          <p:spPr>
            <a:xfrm>
              <a:off x="2657333" y="5704692"/>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a:t>
              </a:r>
            </a:p>
          </p:txBody>
        </p:sp>
        <p:sp>
          <p:nvSpPr>
            <p:cNvPr id="49" name="正方形/長方形 48">
              <a:extLst>
                <a:ext uri="{FF2B5EF4-FFF2-40B4-BE49-F238E27FC236}">
                  <a16:creationId xmlns:a16="http://schemas.microsoft.com/office/drawing/2014/main" id="{932623A1-101C-C810-8348-E5C76BB5375D}"/>
                </a:ext>
              </a:extLst>
            </p:cNvPr>
            <p:cNvSpPr/>
            <p:nvPr/>
          </p:nvSpPr>
          <p:spPr>
            <a:xfrm>
              <a:off x="3487865" y="5704692"/>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やくそく</a:t>
              </a:r>
            </a:p>
          </p:txBody>
        </p:sp>
        <p:sp>
          <p:nvSpPr>
            <p:cNvPr id="50" name="正方形/長方形 49">
              <a:extLst>
                <a:ext uri="{FF2B5EF4-FFF2-40B4-BE49-F238E27FC236}">
                  <a16:creationId xmlns:a16="http://schemas.microsoft.com/office/drawing/2014/main" id="{0EEEEA45-5678-F45E-BCB5-0F8C7ED207E8}"/>
                </a:ext>
              </a:extLst>
            </p:cNvPr>
            <p:cNvSpPr/>
            <p:nvPr/>
          </p:nvSpPr>
          <p:spPr>
            <a:xfrm>
              <a:off x="4763012" y="5708506"/>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51" name="正方形/長方形 50">
              <a:extLst>
                <a:ext uri="{FF2B5EF4-FFF2-40B4-BE49-F238E27FC236}">
                  <a16:creationId xmlns:a16="http://schemas.microsoft.com/office/drawing/2014/main" id="{DD66B56C-8387-E5A3-E516-6C225E5D82C7}"/>
                </a:ext>
              </a:extLst>
            </p:cNvPr>
            <p:cNvSpPr/>
            <p:nvPr/>
          </p:nvSpPr>
          <p:spPr>
            <a:xfrm>
              <a:off x="5535621" y="5696093"/>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あいて</a:t>
              </a:r>
            </a:p>
          </p:txBody>
        </p:sp>
        <p:sp>
          <p:nvSpPr>
            <p:cNvPr id="52" name="正方形/長方形 51">
              <a:extLst>
                <a:ext uri="{FF2B5EF4-FFF2-40B4-BE49-F238E27FC236}">
                  <a16:creationId xmlns:a16="http://schemas.microsoft.com/office/drawing/2014/main" id="{54484A04-7CB9-FB5F-C78C-786BC7228723}"/>
                </a:ext>
              </a:extLst>
            </p:cNvPr>
            <p:cNvSpPr/>
            <p:nvPr/>
          </p:nvSpPr>
          <p:spPr>
            <a:xfrm>
              <a:off x="6266319" y="5696093"/>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ごうい</a:t>
              </a:r>
            </a:p>
          </p:txBody>
        </p:sp>
        <p:sp>
          <p:nvSpPr>
            <p:cNvPr id="53" name="正方形/長方形 52">
              <a:extLst>
                <a:ext uri="{FF2B5EF4-FFF2-40B4-BE49-F238E27FC236}">
                  <a16:creationId xmlns:a16="http://schemas.microsoft.com/office/drawing/2014/main" id="{C6CDCDDC-7130-B585-E3A3-D700B25A0CCF}"/>
                </a:ext>
              </a:extLst>
            </p:cNvPr>
            <p:cNvSpPr/>
            <p:nvPr/>
          </p:nvSpPr>
          <p:spPr>
            <a:xfrm>
              <a:off x="7517927" y="5704558"/>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せいりつ</a:t>
              </a:r>
            </a:p>
          </p:txBody>
        </p:sp>
        <p:sp>
          <p:nvSpPr>
            <p:cNvPr id="54" name="正方形/長方形 53">
              <a:extLst>
                <a:ext uri="{FF2B5EF4-FFF2-40B4-BE49-F238E27FC236}">
                  <a16:creationId xmlns:a16="http://schemas.microsoft.com/office/drawing/2014/main" id="{7452BBB1-5064-E129-5109-2CD44CC8905E}"/>
                </a:ext>
              </a:extLst>
            </p:cNvPr>
            <p:cNvSpPr/>
            <p:nvPr/>
          </p:nvSpPr>
          <p:spPr>
            <a:xfrm>
              <a:off x="859574" y="6032672"/>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くちやくそく</a:t>
              </a:r>
            </a:p>
          </p:txBody>
        </p:sp>
        <p:sp>
          <p:nvSpPr>
            <p:cNvPr id="55" name="正方形/長方形 54">
              <a:extLst>
                <a:ext uri="{FF2B5EF4-FFF2-40B4-BE49-F238E27FC236}">
                  <a16:creationId xmlns:a16="http://schemas.microsoft.com/office/drawing/2014/main" id="{6995B736-D481-BEC9-6DC7-2AFE707C303C}"/>
                </a:ext>
              </a:extLst>
            </p:cNvPr>
            <p:cNvSpPr/>
            <p:nvPr/>
          </p:nvSpPr>
          <p:spPr>
            <a:xfrm>
              <a:off x="1923408" y="6045886"/>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56" name="正方形/長方形 55">
              <a:extLst>
                <a:ext uri="{FF2B5EF4-FFF2-40B4-BE49-F238E27FC236}">
                  <a16:creationId xmlns:a16="http://schemas.microsoft.com/office/drawing/2014/main" id="{F7881D56-DFDF-9B42-231F-736FD8BBC656}"/>
                </a:ext>
              </a:extLst>
            </p:cNvPr>
            <p:cNvSpPr/>
            <p:nvPr/>
          </p:nvSpPr>
          <p:spPr>
            <a:xfrm>
              <a:off x="2734214" y="6035098"/>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せいりつ</a:t>
              </a:r>
            </a:p>
          </p:txBody>
        </p:sp>
        <p:sp>
          <p:nvSpPr>
            <p:cNvPr id="57" name="正方形/長方形 56">
              <a:extLst>
                <a:ext uri="{FF2B5EF4-FFF2-40B4-BE49-F238E27FC236}">
                  <a16:creationId xmlns:a16="http://schemas.microsoft.com/office/drawing/2014/main" id="{D77045BA-3827-3FD2-B542-8A02E4F1CADC}"/>
                </a:ext>
              </a:extLst>
            </p:cNvPr>
            <p:cNvSpPr/>
            <p:nvPr/>
          </p:nvSpPr>
          <p:spPr>
            <a:xfrm>
              <a:off x="4203962" y="6032672"/>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けいやくしょ</a:t>
              </a:r>
            </a:p>
          </p:txBody>
        </p:sp>
        <p:sp>
          <p:nvSpPr>
            <p:cNvPr id="58" name="正方形/長方形 57">
              <a:extLst>
                <a:ext uri="{FF2B5EF4-FFF2-40B4-BE49-F238E27FC236}">
                  <a16:creationId xmlns:a16="http://schemas.microsoft.com/office/drawing/2014/main" id="{B92A354F-C62F-4961-7FF6-9F3D082F53FA}"/>
                </a:ext>
              </a:extLst>
            </p:cNvPr>
            <p:cNvSpPr/>
            <p:nvPr/>
          </p:nvSpPr>
          <p:spPr>
            <a:xfrm>
              <a:off x="5149922" y="6032672"/>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いんかん</a:t>
              </a:r>
            </a:p>
          </p:txBody>
        </p:sp>
        <p:sp>
          <p:nvSpPr>
            <p:cNvPr id="59" name="正方形/長方形 58">
              <a:extLst>
                <a:ext uri="{FF2B5EF4-FFF2-40B4-BE49-F238E27FC236}">
                  <a16:creationId xmlns:a16="http://schemas.microsoft.com/office/drawing/2014/main" id="{28BAFEDB-4D6B-34CA-88A9-112FAFF1B65F}"/>
                </a:ext>
              </a:extLst>
            </p:cNvPr>
            <p:cNvSpPr/>
            <p:nvPr/>
          </p:nvSpPr>
          <p:spPr>
            <a:xfrm>
              <a:off x="6659937" y="6032672"/>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しょうこ</a:t>
              </a:r>
            </a:p>
          </p:txBody>
        </p:sp>
        <p:sp>
          <p:nvSpPr>
            <p:cNvPr id="60" name="正方形/長方形 59">
              <a:extLst>
                <a:ext uri="{FF2B5EF4-FFF2-40B4-BE49-F238E27FC236}">
                  <a16:creationId xmlns:a16="http://schemas.microsoft.com/office/drawing/2014/main" id="{1DE80A25-B824-6A3E-BCCE-F16337903379}"/>
                </a:ext>
              </a:extLst>
            </p:cNvPr>
            <p:cNvSpPr/>
            <p:nvPr/>
          </p:nvSpPr>
          <p:spPr>
            <a:xfrm>
              <a:off x="7291375" y="6032672"/>
              <a:ext cx="62993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のこ</a:t>
              </a:r>
            </a:p>
          </p:txBody>
        </p:sp>
      </p:grpSp>
    </p:spTree>
    <p:extLst>
      <p:ext uri="{BB962C8B-B14F-4D97-AF65-F5344CB8AC3E}">
        <p14:creationId xmlns:p14="http://schemas.microsoft.com/office/powerpoint/2010/main" val="279572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未成年者取消しって何？</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4" name="テキスト ボックス 43">
            <a:extLst>
              <a:ext uri="{FF2B5EF4-FFF2-40B4-BE49-F238E27FC236}">
                <a16:creationId xmlns:a16="http://schemas.microsoft.com/office/drawing/2014/main" id="{931E94CD-C84D-400D-8303-2437880BF576}"/>
              </a:ext>
            </a:extLst>
          </p:cNvPr>
          <p:cNvSpPr txBox="1"/>
          <p:nvPr/>
        </p:nvSpPr>
        <p:spPr>
          <a:xfrm>
            <a:off x="573023" y="3458903"/>
            <a:ext cx="8570977" cy="707886"/>
          </a:xfrm>
          <a:prstGeom prst="rect">
            <a:avLst/>
          </a:prstGeom>
          <a:noFill/>
        </p:spPr>
        <p:txBody>
          <a:bodyPr wrap="square" rtlCol="0">
            <a:spAutoFit/>
          </a:bodyPr>
          <a:lstStyle/>
          <a:p>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成年年齢が</a:t>
            </a:r>
            <a:r>
              <a:rPr lang="en-US" altLang="ja-JP"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歳になると・・・</a:t>
            </a:r>
            <a:endParaRPr lang="ja-JP" altLang="en-US" b="1" u="sng"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31E94CD-C84D-400D-8303-2437880BF576}"/>
              </a:ext>
            </a:extLst>
          </p:cNvPr>
          <p:cNvSpPr txBox="1"/>
          <p:nvPr/>
        </p:nvSpPr>
        <p:spPr>
          <a:xfrm>
            <a:off x="273597" y="4817096"/>
            <a:ext cx="8834907" cy="1446550"/>
          </a:xfrm>
          <a:prstGeom prst="rect">
            <a:avLst/>
          </a:prstGeom>
          <a:noFill/>
        </p:spPr>
        <p:txBody>
          <a:bodyPr wrap="square" rtlCol="0">
            <a:spAutoFit/>
          </a:bodyPr>
          <a:lstStyle/>
          <a:p>
            <a:r>
              <a:rPr lang="en-US" altLang="ja-JP" sz="44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歳から未成年者取消しができなくなります。</a:t>
            </a:r>
            <a:endParaRPr lang="en-US" altLang="ja-JP" sz="44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下矢印 10"/>
          <p:cNvSpPr/>
          <p:nvPr/>
        </p:nvSpPr>
        <p:spPr>
          <a:xfrm>
            <a:off x="3657172" y="4146438"/>
            <a:ext cx="1829656" cy="695470"/>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273597" y="807411"/>
            <a:ext cx="8676032" cy="2518686"/>
            <a:chOff x="357093" y="1093218"/>
            <a:chExt cx="8676032" cy="2343358"/>
          </a:xfrm>
        </p:grpSpPr>
        <p:grpSp>
          <p:nvGrpSpPr>
            <p:cNvPr id="2" name="グループ化 1">
              <a:extLst>
                <a:ext uri="{FF2B5EF4-FFF2-40B4-BE49-F238E27FC236}">
                  <a16:creationId xmlns:a16="http://schemas.microsoft.com/office/drawing/2014/main" id="{6A596139-2CCA-4D61-B995-2369C19E6B6F}"/>
                </a:ext>
              </a:extLst>
            </p:cNvPr>
            <p:cNvGrpSpPr/>
            <p:nvPr/>
          </p:nvGrpSpPr>
          <p:grpSpPr>
            <a:xfrm>
              <a:off x="357093" y="1093218"/>
              <a:ext cx="8676032" cy="2343358"/>
              <a:chOff x="175867" y="4444039"/>
              <a:chExt cx="8834907" cy="2343358"/>
            </a:xfrm>
          </p:grpSpPr>
          <p:sp>
            <p:nvSpPr>
              <p:cNvPr id="4" name="角丸四角形 3"/>
              <p:cNvSpPr/>
              <p:nvPr/>
            </p:nvSpPr>
            <p:spPr>
              <a:xfrm>
                <a:off x="175867" y="4444039"/>
                <a:ext cx="8834907" cy="2343358"/>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31E94CD-C84D-400D-8303-2437880BF576}"/>
                  </a:ext>
                </a:extLst>
              </p:cNvPr>
              <p:cNvSpPr txBox="1"/>
              <p:nvPr/>
            </p:nvSpPr>
            <p:spPr>
              <a:xfrm>
                <a:off x="273654" y="4615444"/>
                <a:ext cx="8639332" cy="2148594"/>
              </a:xfrm>
              <a:prstGeom prst="rect">
                <a:avLst/>
              </a:prstGeom>
              <a:noFill/>
            </p:spPr>
            <p:txBody>
              <a:bodyPr wrap="square" rtlCol="0">
                <a:spAutoFit/>
              </a:bodyPr>
              <a:lstStyle/>
              <a:p>
                <a:r>
                  <a:rPr lang="ja-JP" altLang="en-US"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成年者と比べて社会経験の少ない未成年者が不利益を被らないように、未成年者が親などの保護者</a:t>
                </a:r>
                <a:r>
                  <a:rPr lang="en-US" altLang="ja-JP"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法定代理人</a:t>
                </a:r>
                <a:r>
                  <a:rPr lang="en-US" altLang="ja-JP"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の同意を得ずに契約した場合、契約を取り消すことができます。</a:t>
                </a:r>
                <a:endParaRPr lang="en-US" altLang="ja-JP" sz="28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ただし、結婚をしている場合、小遣いの範囲内の少額な契約の場合、成年者であるとウソをついた場合、</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法定代理人の同意があるとウソをついた場合等は未成年者取消しはできません。</a:t>
                </a:r>
              </a:p>
            </p:txBody>
          </p:sp>
        </p:grpSp>
        <p:sp>
          <p:nvSpPr>
            <p:cNvPr id="6" name="テキスト ボックス 5"/>
            <p:cNvSpPr txBox="1"/>
            <p:nvPr/>
          </p:nvSpPr>
          <p:spPr>
            <a:xfrm>
              <a:off x="545460" y="1614091"/>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こうむ</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85841A9E-86E7-7AB6-BC73-B28C18CA9F39}"/>
                </a:ext>
              </a:extLst>
            </p:cNvPr>
            <p:cNvSpPr txBox="1"/>
            <p:nvPr/>
          </p:nvSpPr>
          <p:spPr>
            <a:xfrm>
              <a:off x="3019643" y="1193941"/>
              <a:ext cx="1081236"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しゃかいけいけん</a:t>
              </a:r>
            </a:p>
          </p:txBody>
        </p:sp>
        <p:sp>
          <p:nvSpPr>
            <p:cNvPr id="15" name="テキスト ボックス 14">
              <a:extLst>
                <a:ext uri="{FF2B5EF4-FFF2-40B4-BE49-F238E27FC236}">
                  <a16:creationId xmlns:a16="http://schemas.microsoft.com/office/drawing/2014/main" id="{D51A058F-09D9-B38C-AC5A-E969C5C7D28D}"/>
                </a:ext>
              </a:extLst>
            </p:cNvPr>
            <p:cNvSpPr txBox="1"/>
            <p:nvPr/>
          </p:nvSpPr>
          <p:spPr>
            <a:xfrm>
              <a:off x="797129" y="1181266"/>
              <a:ext cx="838329"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せいねんしゃ</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A220BA50-D6AB-3130-66B0-0FC77BA4A7A6}"/>
                </a:ext>
              </a:extLst>
            </p:cNvPr>
            <p:cNvSpPr txBox="1"/>
            <p:nvPr/>
          </p:nvSpPr>
          <p:spPr>
            <a:xfrm>
              <a:off x="3137089" y="1606492"/>
              <a:ext cx="1081236"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みせいねんしゃ</a:t>
              </a:r>
            </a:p>
          </p:txBody>
        </p:sp>
        <p:sp>
          <p:nvSpPr>
            <p:cNvPr id="17" name="テキスト ボックス 16">
              <a:extLst>
                <a:ext uri="{FF2B5EF4-FFF2-40B4-BE49-F238E27FC236}">
                  <a16:creationId xmlns:a16="http://schemas.microsoft.com/office/drawing/2014/main" id="{D28D2315-B2CF-5BEC-02C4-690D5FADE295}"/>
                </a:ext>
              </a:extLst>
            </p:cNvPr>
            <p:cNvSpPr txBox="1"/>
            <p:nvPr/>
          </p:nvSpPr>
          <p:spPr>
            <a:xfrm>
              <a:off x="5829955" y="1174074"/>
              <a:ext cx="1081236"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みせいねんしゃ</a:t>
              </a:r>
            </a:p>
          </p:txBody>
        </p:sp>
        <p:sp>
          <p:nvSpPr>
            <p:cNvPr id="18" name="テキスト ボックス 17">
              <a:extLst>
                <a:ext uri="{FF2B5EF4-FFF2-40B4-BE49-F238E27FC236}">
                  <a16:creationId xmlns:a16="http://schemas.microsoft.com/office/drawing/2014/main" id="{E0C15570-ADFE-1E9F-A905-77F4FD16AA34}"/>
                </a:ext>
              </a:extLst>
            </p:cNvPr>
            <p:cNvSpPr txBox="1"/>
            <p:nvPr/>
          </p:nvSpPr>
          <p:spPr>
            <a:xfrm>
              <a:off x="4458202" y="1191524"/>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すく</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EA486167-8E7A-3CE7-591C-72624B735E7D}"/>
                </a:ext>
              </a:extLst>
            </p:cNvPr>
            <p:cNvSpPr txBox="1"/>
            <p:nvPr/>
          </p:nvSpPr>
          <p:spPr>
            <a:xfrm>
              <a:off x="7516611" y="1168893"/>
              <a:ext cx="1081236" cy="200447"/>
            </a:xfrm>
            <a:prstGeom prst="rect">
              <a:avLst/>
            </a:prstGeom>
            <a:noFill/>
          </p:spPr>
          <p:txBody>
            <a:bodyPr wrap="square" rtlCol="0">
              <a:spAutoFit/>
            </a:bodyPr>
            <a:lstStyle/>
            <a:p>
              <a:r>
                <a:rPr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ふりえき</a:t>
              </a:r>
              <a:endPar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7B1D24BE-9555-EFEE-6F3D-A3D944B682E7}"/>
                </a:ext>
              </a:extLst>
            </p:cNvPr>
            <p:cNvSpPr txBox="1"/>
            <p:nvPr/>
          </p:nvSpPr>
          <p:spPr>
            <a:xfrm>
              <a:off x="4590185" y="1584783"/>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おや</a:t>
              </a:r>
            </a:p>
          </p:txBody>
        </p:sp>
        <p:sp>
          <p:nvSpPr>
            <p:cNvPr id="21" name="テキスト ボックス 20">
              <a:extLst>
                <a:ext uri="{FF2B5EF4-FFF2-40B4-BE49-F238E27FC236}">
                  <a16:creationId xmlns:a16="http://schemas.microsoft.com/office/drawing/2014/main" id="{36A7E4A3-D0DF-8E8B-2482-3DAAFA930E9F}"/>
                </a:ext>
              </a:extLst>
            </p:cNvPr>
            <p:cNvSpPr txBox="1"/>
            <p:nvPr/>
          </p:nvSpPr>
          <p:spPr>
            <a:xfrm>
              <a:off x="7337128" y="1602433"/>
              <a:ext cx="1190599"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ほうていだいり</a:t>
              </a:r>
            </a:p>
          </p:txBody>
        </p:sp>
        <p:sp>
          <p:nvSpPr>
            <p:cNvPr id="22" name="テキスト ボックス 21">
              <a:extLst>
                <a:ext uri="{FF2B5EF4-FFF2-40B4-BE49-F238E27FC236}">
                  <a16:creationId xmlns:a16="http://schemas.microsoft.com/office/drawing/2014/main" id="{613A784B-64EE-291D-C7C1-4F97B4B29635}"/>
                </a:ext>
              </a:extLst>
            </p:cNvPr>
            <p:cNvSpPr txBox="1"/>
            <p:nvPr/>
          </p:nvSpPr>
          <p:spPr>
            <a:xfrm>
              <a:off x="562238" y="2016833"/>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にん</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11C2ACC-DB83-5EAC-7096-4D05D6FEAA73}"/>
                </a:ext>
              </a:extLst>
            </p:cNvPr>
            <p:cNvSpPr txBox="1"/>
            <p:nvPr/>
          </p:nvSpPr>
          <p:spPr>
            <a:xfrm>
              <a:off x="1493416" y="1992693"/>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どうい</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525FC316-092A-1165-2C32-FF355611B88A}"/>
                </a:ext>
              </a:extLst>
            </p:cNvPr>
            <p:cNvSpPr txBox="1"/>
            <p:nvPr/>
          </p:nvSpPr>
          <p:spPr>
            <a:xfrm>
              <a:off x="2433445" y="1992693"/>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え</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EB26D0C-ABDE-BDE3-4E39-A4C131C53774}"/>
                </a:ext>
              </a:extLst>
            </p:cNvPr>
            <p:cNvSpPr txBox="1"/>
            <p:nvPr/>
          </p:nvSpPr>
          <p:spPr>
            <a:xfrm>
              <a:off x="3397235" y="2000871"/>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けいやく</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FAC9B76B-1FD2-7736-B40F-FFA0A18B180B}"/>
                </a:ext>
              </a:extLst>
            </p:cNvPr>
            <p:cNvSpPr txBox="1"/>
            <p:nvPr/>
          </p:nvSpPr>
          <p:spPr>
            <a:xfrm>
              <a:off x="6106310" y="1576817"/>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ほごしゃ</a:t>
              </a:r>
            </a:p>
          </p:txBody>
        </p:sp>
        <p:sp>
          <p:nvSpPr>
            <p:cNvPr id="27" name="テキスト ボックス 26">
              <a:extLst>
                <a:ext uri="{FF2B5EF4-FFF2-40B4-BE49-F238E27FC236}">
                  <a16:creationId xmlns:a16="http://schemas.microsoft.com/office/drawing/2014/main" id="{DB7C6860-9B6E-49E3-CCC6-816F0C2CEDAF}"/>
                </a:ext>
              </a:extLst>
            </p:cNvPr>
            <p:cNvSpPr txBox="1"/>
            <p:nvPr/>
          </p:nvSpPr>
          <p:spPr>
            <a:xfrm>
              <a:off x="4695109" y="2005166"/>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ばあい</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F0B6DD5E-F132-95ED-82F6-F1711EBBBE9E}"/>
                </a:ext>
              </a:extLst>
            </p:cNvPr>
            <p:cNvSpPr txBox="1"/>
            <p:nvPr/>
          </p:nvSpPr>
          <p:spPr>
            <a:xfrm>
              <a:off x="5626287" y="2005166"/>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けいやく</a:t>
              </a:r>
              <a:endPar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75C79E5-90C9-5A7C-028E-E1D21A2D829B}"/>
                </a:ext>
              </a:extLst>
            </p:cNvPr>
            <p:cNvSpPr txBox="1"/>
            <p:nvPr/>
          </p:nvSpPr>
          <p:spPr>
            <a:xfrm>
              <a:off x="6633484" y="2000805"/>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と</a:t>
              </a:r>
            </a:p>
          </p:txBody>
        </p:sp>
        <p:sp>
          <p:nvSpPr>
            <p:cNvPr id="30" name="テキスト ボックス 29">
              <a:extLst>
                <a:ext uri="{FF2B5EF4-FFF2-40B4-BE49-F238E27FC236}">
                  <a16:creationId xmlns:a16="http://schemas.microsoft.com/office/drawing/2014/main" id="{362CB258-CFA2-837D-336C-8C1610AB2766}"/>
                </a:ext>
              </a:extLst>
            </p:cNvPr>
            <p:cNvSpPr txBox="1"/>
            <p:nvPr/>
          </p:nvSpPr>
          <p:spPr>
            <a:xfrm>
              <a:off x="7209209" y="1985634"/>
              <a:ext cx="703644" cy="200447"/>
            </a:xfrm>
            <a:prstGeom prst="rect">
              <a:avLst/>
            </a:prstGeom>
            <a:noFill/>
          </p:spPr>
          <p:txBody>
            <a:bodyPr wrap="square" rtlCol="0">
              <a:spAutoFit/>
            </a:bodyPr>
            <a:lstStyle/>
            <a:p>
              <a:r>
                <a:rPr kumimoji="1" lang="ja-JP" altLang="en-US" sz="800" dirty="0">
                  <a:solidFill>
                    <a:schemeClr val="tx2">
                      <a:lumMod val="75000"/>
                    </a:schemeClr>
                  </a:solidFill>
                  <a:latin typeface="BIZ UDPゴシック" panose="020B0400000000000000" pitchFamily="50" charset="-128"/>
                  <a:ea typeface="BIZ UDPゴシック" panose="020B0400000000000000" pitchFamily="50" charset="-128"/>
                </a:rPr>
                <a:t>け</a:t>
              </a:r>
            </a:p>
          </p:txBody>
        </p:sp>
        <p:sp>
          <p:nvSpPr>
            <p:cNvPr id="36" name="テキスト ボックス 35">
              <a:extLst>
                <a:ext uri="{FF2B5EF4-FFF2-40B4-BE49-F238E27FC236}">
                  <a16:creationId xmlns:a16="http://schemas.microsoft.com/office/drawing/2014/main" id="{A58CE4D9-42BC-8959-78CF-72B9C54D3E6E}"/>
                </a:ext>
              </a:extLst>
            </p:cNvPr>
            <p:cNvSpPr txBox="1"/>
            <p:nvPr/>
          </p:nvSpPr>
          <p:spPr>
            <a:xfrm>
              <a:off x="1249104" y="2804120"/>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けっこん</a:t>
              </a:r>
            </a:p>
          </p:txBody>
        </p:sp>
        <p:sp>
          <p:nvSpPr>
            <p:cNvPr id="37" name="テキスト ボックス 36">
              <a:extLst>
                <a:ext uri="{FF2B5EF4-FFF2-40B4-BE49-F238E27FC236}">
                  <a16:creationId xmlns:a16="http://schemas.microsoft.com/office/drawing/2014/main" id="{B003CFDB-987D-38B1-B979-458B9FA5F041}"/>
                </a:ext>
              </a:extLst>
            </p:cNvPr>
            <p:cNvSpPr txBox="1"/>
            <p:nvPr/>
          </p:nvSpPr>
          <p:spPr>
            <a:xfrm>
              <a:off x="2315999" y="2791445"/>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ばあい</a:t>
              </a:r>
            </a:p>
          </p:txBody>
        </p:sp>
        <p:sp>
          <p:nvSpPr>
            <p:cNvPr id="38" name="テキスト ボックス 37">
              <a:extLst>
                <a:ext uri="{FF2B5EF4-FFF2-40B4-BE49-F238E27FC236}">
                  <a16:creationId xmlns:a16="http://schemas.microsoft.com/office/drawing/2014/main" id="{C60E90E6-5832-DC4A-3BDA-8D4534189C08}"/>
                </a:ext>
              </a:extLst>
            </p:cNvPr>
            <p:cNvSpPr txBox="1"/>
            <p:nvPr/>
          </p:nvSpPr>
          <p:spPr>
            <a:xfrm>
              <a:off x="2823577" y="2791445"/>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こづか</a:t>
              </a:r>
            </a:p>
          </p:txBody>
        </p:sp>
        <p:sp>
          <p:nvSpPr>
            <p:cNvPr id="39" name="テキスト ボックス 38">
              <a:extLst>
                <a:ext uri="{FF2B5EF4-FFF2-40B4-BE49-F238E27FC236}">
                  <a16:creationId xmlns:a16="http://schemas.microsoft.com/office/drawing/2014/main" id="{69D1077C-B922-100C-18F7-3F2E3305C60E}"/>
                </a:ext>
              </a:extLst>
            </p:cNvPr>
            <p:cNvSpPr txBox="1"/>
            <p:nvPr/>
          </p:nvSpPr>
          <p:spPr>
            <a:xfrm>
              <a:off x="3491600" y="2780627"/>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はんいない</a:t>
              </a:r>
            </a:p>
          </p:txBody>
        </p:sp>
        <p:sp>
          <p:nvSpPr>
            <p:cNvPr id="40" name="テキスト ボックス 39">
              <a:extLst>
                <a:ext uri="{FF2B5EF4-FFF2-40B4-BE49-F238E27FC236}">
                  <a16:creationId xmlns:a16="http://schemas.microsoft.com/office/drawing/2014/main" id="{75897F55-115D-F956-8936-07A5C91BB8FE}"/>
                </a:ext>
              </a:extLst>
            </p:cNvPr>
            <p:cNvSpPr txBox="1"/>
            <p:nvPr/>
          </p:nvSpPr>
          <p:spPr>
            <a:xfrm>
              <a:off x="4096157" y="2781334"/>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しょうがく</a:t>
              </a:r>
            </a:p>
          </p:txBody>
        </p:sp>
        <p:sp>
          <p:nvSpPr>
            <p:cNvPr id="42" name="テキスト ボックス 41">
              <a:extLst>
                <a:ext uri="{FF2B5EF4-FFF2-40B4-BE49-F238E27FC236}">
                  <a16:creationId xmlns:a16="http://schemas.microsoft.com/office/drawing/2014/main" id="{48531DF3-137C-7FB6-3A7D-2E037B516C59}"/>
                </a:ext>
              </a:extLst>
            </p:cNvPr>
            <p:cNvSpPr txBox="1"/>
            <p:nvPr/>
          </p:nvSpPr>
          <p:spPr>
            <a:xfrm>
              <a:off x="4590185" y="2774212"/>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けいやく</a:t>
              </a:r>
            </a:p>
          </p:txBody>
        </p:sp>
        <p:sp>
          <p:nvSpPr>
            <p:cNvPr id="43" name="テキスト ボックス 42">
              <a:extLst>
                <a:ext uri="{FF2B5EF4-FFF2-40B4-BE49-F238E27FC236}">
                  <a16:creationId xmlns:a16="http://schemas.microsoft.com/office/drawing/2014/main" id="{7AC45841-276E-7C7E-BAAA-5A910E4377AF}"/>
                </a:ext>
              </a:extLst>
            </p:cNvPr>
            <p:cNvSpPr txBox="1"/>
            <p:nvPr/>
          </p:nvSpPr>
          <p:spPr>
            <a:xfrm>
              <a:off x="5626287" y="2774345"/>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せいねんしゃ</a:t>
              </a:r>
            </a:p>
          </p:txBody>
        </p:sp>
        <p:sp>
          <p:nvSpPr>
            <p:cNvPr id="45" name="テキスト ボックス 44">
              <a:extLst>
                <a:ext uri="{FF2B5EF4-FFF2-40B4-BE49-F238E27FC236}">
                  <a16:creationId xmlns:a16="http://schemas.microsoft.com/office/drawing/2014/main" id="{299DE6EF-5765-A677-2973-492FE5BC6E70}"/>
                </a:ext>
              </a:extLst>
            </p:cNvPr>
            <p:cNvSpPr txBox="1"/>
            <p:nvPr/>
          </p:nvSpPr>
          <p:spPr>
            <a:xfrm>
              <a:off x="684114" y="3041442"/>
              <a:ext cx="951343"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ほうていだいりにん</a:t>
              </a:r>
            </a:p>
          </p:txBody>
        </p:sp>
        <p:sp>
          <p:nvSpPr>
            <p:cNvPr id="46" name="テキスト ボックス 45">
              <a:extLst>
                <a:ext uri="{FF2B5EF4-FFF2-40B4-BE49-F238E27FC236}">
                  <a16:creationId xmlns:a16="http://schemas.microsoft.com/office/drawing/2014/main" id="{AEE29C8B-7498-EB64-44B3-9C77E3464E8A}"/>
                </a:ext>
              </a:extLst>
            </p:cNvPr>
            <p:cNvSpPr txBox="1"/>
            <p:nvPr/>
          </p:nvSpPr>
          <p:spPr>
            <a:xfrm>
              <a:off x="1729784" y="3038575"/>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どうい</a:t>
              </a:r>
            </a:p>
          </p:txBody>
        </p:sp>
        <p:sp>
          <p:nvSpPr>
            <p:cNvPr id="47" name="テキスト ボックス 46">
              <a:extLst>
                <a:ext uri="{FF2B5EF4-FFF2-40B4-BE49-F238E27FC236}">
                  <a16:creationId xmlns:a16="http://schemas.microsoft.com/office/drawing/2014/main" id="{CF570AA3-6186-7624-A1A2-1EC57BE85A41}"/>
                </a:ext>
              </a:extLst>
            </p:cNvPr>
            <p:cNvSpPr txBox="1"/>
            <p:nvPr/>
          </p:nvSpPr>
          <p:spPr>
            <a:xfrm>
              <a:off x="3614207" y="3043967"/>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ばあいなど</a:t>
              </a:r>
            </a:p>
          </p:txBody>
        </p:sp>
        <p:sp>
          <p:nvSpPr>
            <p:cNvPr id="48" name="テキスト ボックス 47">
              <a:extLst>
                <a:ext uri="{FF2B5EF4-FFF2-40B4-BE49-F238E27FC236}">
                  <a16:creationId xmlns:a16="http://schemas.microsoft.com/office/drawing/2014/main" id="{52271694-E1A6-0156-A9AC-8906ADBE6D61}"/>
                </a:ext>
              </a:extLst>
            </p:cNvPr>
            <p:cNvSpPr txBox="1"/>
            <p:nvPr/>
          </p:nvSpPr>
          <p:spPr>
            <a:xfrm>
              <a:off x="4343287" y="3036506"/>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みせいねんしゃ</a:t>
              </a:r>
            </a:p>
          </p:txBody>
        </p:sp>
        <p:sp>
          <p:nvSpPr>
            <p:cNvPr id="49" name="テキスト ボックス 48">
              <a:extLst>
                <a:ext uri="{FF2B5EF4-FFF2-40B4-BE49-F238E27FC236}">
                  <a16:creationId xmlns:a16="http://schemas.microsoft.com/office/drawing/2014/main" id="{76111F31-0666-13E8-1BB8-150997CE98BA}"/>
                </a:ext>
              </a:extLst>
            </p:cNvPr>
            <p:cNvSpPr txBox="1"/>
            <p:nvPr/>
          </p:nvSpPr>
          <p:spPr>
            <a:xfrm>
              <a:off x="5006405" y="3029651"/>
              <a:ext cx="703644" cy="257717"/>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とりけ　　　　　け</a:t>
              </a:r>
            </a:p>
          </p:txBody>
        </p:sp>
        <p:sp>
          <p:nvSpPr>
            <p:cNvPr id="12" name="テキスト ボックス 11">
              <a:extLst>
                <a:ext uri="{FF2B5EF4-FFF2-40B4-BE49-F238E27FC236}">
                  <a16:creationId xmlns:a16="http://schemas.microsoft.com/office/drawing/2014/main" id="{E66CDA97-4C48-E688-CD97-71437971479D}"/>
                </a:ext>
              </a:extLst>
            </p:cNvPr>
            <p:cNvSpPr txBox="1"/>
            <p:nvPr/>
          </p:nvSpPr>
          <p:spPr>
            <a:xfrm>
              <a:off x="7662631" y="2774345"/>
              <a:ext cx="703644" cy="171811"/>
            </a:xfrm>
            <a:prstGeom prst="rect">
              <a:avLst/>
            </a:prstGeom>
            <a:noFill/>
          </p:spPr>
          <p:txBody>
            <a:bodyPr wrap="square" rtlCol="0">
              <a:spAutoFit/>
            </a:bodyPr>
            <a:lstStyle/>
            <a:p>
              <a:r>
                <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ばあい</a:t>
              </a:r>
            </a:p>
          </p:txBody>
        </p:sp>
        <p:sp>
          <p:nvSpPr>
            <p:cNvPr id="5" name="テキスト ボックス 4">
              <a:extLst>
                <a:ext uri="{FF2B5EF4-FFF2-40B4-BE49-F238E27FC236}">
                  <a16:creationId xmlns:a16="http://schemas.microsoft.com/office/drawing/2014/main" id="{35866B37-0CC4-1C49-010F-78C5C7FC28E3}"/>
                </a:ext>
              </a:extLst>
            </p:cNvPr>
            <p:cNvSpPr txBox="1"/>
            <p:nvPr/>
          </p:nvSpPr>
          <p:spPr>
            <a:xfrm>
              <a:off x="5161846" y="2774212"/>
              <a:ext cx="703644" cy="171811"/>
            </a:xfrm>
            <a:prstGeom prst="rect">
              <a:avLst/>
            </a:prstGeom>
            <a:noFill/>
          </p:spPr>
          <p:txBody>
            <a:bodyPr wrap="square" rtlCol="0">
              <a:spAutoFit/>
            </a:bodyPr>
            <a:lstStyle/>
            <a:p>
              <a:r>
                <a:rPr lang="ja-JP" altLang="en-US" sz="600" dirty="0">
                  <a:solidFill>
                    <a:schemeClr val="tx2">
                      <a:lumMod val="75000"/>
                    </a:schemeClr>
                  </a:solidFill>
                  <a:latin typeface="BIZ UDPゴシック" panose="020B0400000000000000" pitchFamily="50" charset="-128"/>
                  <a:ea typeface="BIZ UDPゴシック" panose="020B0400000000000000" pitchFamily="50" charset="-128"/>
                </a:rPr>
                <a:t>ばあい</a:t>
              </a:r>
              <a:endParaRPr kumimoji="1" lang="ja-JP" altLang="en-US" sz="600" dirty="0">
                <a:solidFill>
                  <a:schemeClr val="tx2">
                    <a:lumMod val="75000"/>
                  </a:schemeClr>
                </a:solidFill>
                <a:latin typeface="BIZ UDPゴシック" panose="020B0400000000000000" pitchFamily="50" charset="-128"/>
                <a:ea typeface="BIZ UDPゴシック" panose="020B0400000000000000" pitchFamily="50" charset="-128"/>
              </a:endParaRPr>
            </a:p>
          </p:txBody>
        </p:sp>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11</a:t>
            </a:fld>
            <a:endParaRPr lang="ja-JP" altLang="en-US" dirty="0"/>
          </a:p>
        </p:txBody>
      </p:sp>
      <p:sp>
        <p:nvSpPr>
          <p:cNvPr id="31" name="正方形/長方形 30">
            <a:extLst>
              <a:ext uri="{FF2B5EF4-FFF2-40B4-BE49-F238E27FC236}">
                <a16:creationId xmlns:a16="http://schemas.microsoft.com/office/drawing/2014/main" id="{E4C3B59A-1238-FA21-E37E-35FBD4F8CECD}"/>
              </a:ext>
            </a:extLst>
          </p:cNvPr>
          <p:cNvSpPr/>
          <p:nvPr/>
        </p:nvSpPr>
        <p:spPr>
          <a:xfrm>
            <a:off x="855730"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みせいねんしゃ</a:t>
            </a:r>
          </a:p>
        </p:txBody>
      </p:sp>
      <p:sp>
        <p:nvSpPr>
          <p:cNvPr id="32" name="正方形/長方形 31">
            <a:extLst>
              <a:ext uri="{FF2B5EF4-FFF2-40B4-BE49-F238E27FC236}">
                <a16:creationId xmlns:a16="http://schemas.microsoft.com/office/drawing/2014/main" id="{1CBE9181-308A-77E2-4F7F-9F78EC93B9EB}"/>
              </a:ext>
            </a:extLst>
          </p:cNvPr>
          <p:cNvSpPr/>
          <p:nvPr/>
        </p:nvSpPr>
        <p:spPr>
          <a:xfrm>
            <a:off x="2349932" y="5653"/>
            <a:ext cx="579302"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とりけ</a:t>
            </a:r>
          </a:p>
        </p:txBody>
      </p:sp>
      <p:sp>
        <p:nvSpPr>
          <p:cNvPr id="35" name="正方形/長方形 34">
            <a:extLst>
              <a:ext uri="{FF2B5EF4-FFF2-40B4-BE49-F238E27FC236}">
                <a16:creationId xmlns:a16="http://schemas.microsoft.com/office/drawing/2014/main" id="{BA6FA195-B2BB-7C6C-3336-A287BB71A6E3}"/>
              </a:ext>
            </a:extLst>
          </p:cNvPr>
          <p:cNvSpPr/>
          <p:nvPr/>
        </p:nvSpPr>
        <p:spPr>
          <a:xfrm>
            <a:off x="4111748" y="0"/>
            <a:ext cx="579302"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p>
        </p:txBody>
      </p:sp>
      <p:grpSp>
        <p:nvGrpSpPr>
          <p:cNvPr id="52" name="グループ化 51">
            <a:extLst>
              <a:ext uri="{FF2B5EF4-FFF2-40B4-BE49-F238E27FC236}">
                <a16:creationId xmlns:a16="http://schemas.microsoft.com/office/drawing/2014/main" id="{94B5AED3-3423-C12F-78D9-55FF5D4AE54D}"/>
              </a:ext>
            </a:extLst>
          </p:cNvPr>
          <p:cNvGrpSpPr/>
          <p:nvPr/>
        </p:nvGrpSpPr>
        <p:grpSpPr>
          <a:xfrm>
            <a:off x="946299" y="3350946"/>
            <a:ext cx="3926276" cy="254703"/>
            <a:chOff x="946299" y="3350946"/>
            <a:chExt cx="3926276" cy="254703"/>
          </a:xfrm>
        </p:grpSpPr>
        <p:sp>
          <p:nvSpPr>
            <p:cNvPr id="50" name="正方形/長方形 49">
              <a:extLst>
                <a:ext uri="{FF2B5EF4-FFF2-40B4-BE49-F238E27FC236}">
                  <a16:creationId xmlns:a16="http://schemas.microsoft.com/office/drawing/2014/main" id="{B0D8F14B-E7D8-5AD4-7926-0897FB44614C}"/>
                </a:ext>
              </a:extLst>
            </p:cNvPr>
            <p:cNvSpPr/>
            <p:nvPr/>
          </p:nvSpPr>
          <p:spPr>
            <a:xfrm>
              <a:off x="946299" y="3350946"/>
              <a:ext cx="145691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せいねんねんれい</a:t>
              </a:r>
            </a:p>
          </p:txBody>
        </p:sp>
        <p:sp>
          <p:nvSpPr>
            <p:cNvPr id="51" name="正方形/長方形 50">
              <a:extLst>
                <a:ext uri="{FF2B5EF4-FFF2-40B4-BE49-F238E27FC236}">
                  <a16:creationId xmlns:a16="http://schemas.microsoft.com/office/drawing/2014/main" id="{E4CDD07F-A3AF-942D-F8A6-91B869EA66EA}"/>
                </a:ext>
              </a:extLst>
            </p:cNvPr>
            <p:cNvSpPr/>
            <p:nvPr/>
          </p:nvSpPr>
          <p:spPr>
            <a:xfrm>
              <a:off x="3415658" y="3359428"/>
              <a:ext cx="145691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grpSp>
      <p:grpSp>
        <p:nvGrpSpPr>
          <p:cNvPr id="57" name="グループ化 56">
            <a:extLst>
              <a:ext uri="{FF2B5EF4-FFF2-40B4-BE49-F238E27FC236}">
                <a16:creationId xmlns:a16="http://schemas.microsoft.com/office/drawing/2014/main" id="{031F51BB-DB15-51B1-B104-EA6D489AF70D}"/>
              </a:ext>
            </a:extLst>
          </p:cNvPr>
          <p:cNvGrpSpPr/>
          <p:nvPr/>
        </p:nvGrpSpPr>
        <p:grpSpPr>
          <a:xfrm>
            <a:off x="856300" y="4711359"/>
            <a:ext cx="5340483" cy="433740"/>
            <a:chOff x="856300" y="4711359"/>
            <a:chExt cx="5340483" cy="433740"/>
          </a:xfrm>
        </p:grpSpPr>
        <p:sp>
          <p:nvSpPr>
            <p:cNvPr id="53" name="正方形/長方形 52">
              <a:extLst>
                <a:ext uri="{FF2B5EF4-FFF2-40B4-BE49-F238E27FC236}">
                  <a16:creationId xmlns:a16="http://schemas.microsoft.com/office/drawing/2014/main" id="{CA1D03DA-8A2A-C6D6-0C36-B5CA4D60B030}"/>
                </a:ext>
              </a:extLst>
            </p:cNvPr>
            <p:cNvSpPr/>
            <p:nvPr/>
          </p:nvSpPr>
          <p:spPr>
            <a:xfrm>
              <a:off x="856300" y="471879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54" name="正方形/長方形 53">
              <a:extLst>
                <a:ext uri="{FF2B5EF4-FFF2-40B4-BE49-F238E27FC236}">
                  <a16:creationId xmlns:a16="http://schemas.microsoft.com/office/drawing/2014/main" id="{66A1A5F0-B85A-EEB1-A3AD-29E7B3C1C2CC}"/>
                </a:ext>
              </a:extLst>
            </p:cNvPr>
            <p:cNvSpPr/>
            <p:nvPr/>
          </p:nvSpPr>
          <p:spPr>
            <a:xfrm>
              <a:off x="3083311" y="471136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みせいねんしゃ</a:t>
              </a:r>
            </a:p>
          </p:txBody>
        </p:sp>
        <p:sp>
          <p:nvSpPr>
            <p:cNvPr id="55" name="正方形/長方形 54">
              <a:extLst>
                <a:ext uri="{FF2B5EF4-FFF2-40B4-BE49-F238E27FC236}">
                  <a16:creationId xmlns:a16="http://schemas.microsoft.com/office/drawing/2014/main" id="{6ADF152F-FE1E-72AE-1762-BD211B03A607}"/>
                </a:ext>
              </a:extLst>
            </p:cNvPr>
            <p:cNvSpPr/>
            <p:nvPr/>
          </p:nvSpPr>
          <p:spPr>
            <a:xfrm>
              <a:off x="4858511" y="4744989"/>
              <a:ext cx="1118433" cy="400110"/>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とりけ</a:t>
              </a:r>
            </a:p>
            <a:p>
              <a:pPr algn="ct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7E0FE430-174D-765A-CE59-B379B94FA40F}"/>
                </a:ext>
              </a:extLst>
            </p:cNvPr>
            <p:cNvSpPr/>
            <p:nvPr/>
          </p:nvSpPr>
          <p:spPr>
            <a:xfrm>
              <a:off x="5078350" y="4711359"/>
              <a:ext cx="1118433" cy="246221"/>
            </a:xfrm>
            <a:prstGeom prst="rect">
              <a:avLst/>
            </a:prstGeom>
            <a:noFill/>
          </p:spPr>
          <p:txBody>
            <a:bodyPr wrap="square" lIns="91440" tIns="45720" rIns="91440" bIns="45720">
              <a:spAutoFit/>
            </a:bodyPr>
            <a:lstStyle/>
            <a:p>
              <a:pPr algn="ct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93935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4" name="グループ化 3">
            <a:extLst>
              <a:ext uri="{FF2B5EF4-FFF2-40B4-BE49-F238E27FC236}">
                <a16:creationId xmlns:a16="http://schemas.microsoft.com/office/drawing/2014/main" id="{17425DD4-5273-47ED-9EE3-F0118F2231EF}"/>
              </a:ext>
            </a:extLst>
          </p:cNvPr>
          <p:cNvGrpSpPr/>
          <p:nvPr/>
        </p:nvGrpSpPr>
        <p:grpSpPr>
          <a:xfrm>
            <a:off x="55476" y="4736372"/>
            <a:ext cx="9043792" cy="885092"/>
            <a:chOff x="129427" y="5498561"/>
            <a:chExt cx="8913942" cy="1051531"/>
          </a:xfrm>
        </p:grpSpPr>
        <p:sp>
          <p:nvSpPr>
            <p:cNvPr id="18" name="角丸四角形 17"/>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9427" y="5601929"/>
              <a:ext cx="8913942" cy="841002"/>
            </a:xfrm>
            <a:prstGeom prst="rect">
              <a:avLst/>
            </a:prstGeom>
            <a:noFill/>
          </p:spPr>
          <p:txBody>
            <a:bodyPr wrap="square" rtlCol="0">
              <a:spAutoFit/>
            </a:bodyPr>
            <a:lstStyle/>
            <a:p>
              <a:r>
                <a:rPr lang="ja-JP" altLang="en-US" sz="4000" b="1" noProof="0" dirty="0">
                  <a:solidFill>
                    <a:srgbClr val="4F81BD">
                      <a:lumMod val="50000"/>
                    </a:srgbClr>
                  </a:solidFill>
                  <a:latin typeface="Meiryo UI" panose="020B0604030504040204" pitchFamily="50" charset="-128"/>
                  <a:ea typeface="Meiryo UI" panose="020B0604030504040204" pitchFamily="50" charset="-128"/>
                  <a:cs typeface="ヒラギノ角ゴ Pro W6"/>
                </a:rPr>
                <a:t>②</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未成年者取消し</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ができなくなります。</a:t>
              </a:r>
              <a:endParaRPr lang="en-US" altLang="ja-JP"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a:extLst>
              <a:ext uri="{FF2B5EF4-FFF2-40B4-BE49-F238E27FC236}">
                <a16:creationId xmlns:a16="http://schemas.microsoft.com/office/drawing/2014/main" id="{31ACC983-DBE6-4560-A399-C478F0348D29}"/>
              </a:ext>
            </a:extLst>
          </p:cNvPr>
          <p:cNvGrpSpPr/>
          <p:nvPr/>
        </p:nvGrpSpPr>
        <p:grpSpPr>
          <a:xfrm>
            <a:off x="64712" y="753693"/>
            <a:ext cx="9014573" cy="3951276"/>
            <a:chOff x="64712" y="753693"/>
            <a:chExt cx="9014573" cy="3951276"/>
          </a:xfrm>
        </p:grpSpPr>
        <p:grpSp>
          <p:nvGrpSpPr>
            <p:cNvPr id="5" name="グループ化 4">
              <a:extLst>
                <a:ext uri="{FF2B5EF4-FFF2-40B4-BE49-F238E27FC236}">
                  <a16:creationId xmlns:a16="http://schemas.microsoft.com/office/drawing/2014/main" id="{1E538FFE-43A0-46FF-ABCE-F4E91654B7AF}"/>
                </a:ext>
              </a:extLst>
            </p:cNvPr>
            <p:cNvGrpSpPr/>
            <p:nvPr/>
          </p:nvGrpSpPr>
          <p:grpSpPr>
            <a:xfrm>
              <a:off x="64712" y="753693"/>
              <a:ext cx="9014573" cy="3922460"/>
              <a:chOff x="64712" y="753693"/>
              <a:chExt cx="9014573" cy="3922460"/>
            </a:xfrm>
          </p:grpSpPr>
          <p:sp>
            <p:nvSpPr>
              <p:cNvPr id="2" name="角丸四角形 1"/>
              <p:cNvSpPr/>
              <p:nvPr/>
            </p:nvSpPr>
            <p:spPr>
              <a:xfrm>
                <a:off x="64712" y="753693"/>
                <a:ext cx="9014573" cy="3922460"/>
              </a:xfrm>
              <a:prstGeom prst="roundRect">
                <a:avLst>
                  <a:gd name="adj" fmla="val 3754"/>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8073" y="823219"/>
                <a:ext cx="8747458" cy="3269613"/>
              </a:xfrm>
              <a:prstGeom prst="rect">
                <a:avLst/>
              </a:prstGeom>
              <a:noFill/>
            </p:spPr>
            <p:txBody>
              <a:bodyPr wrap="square" rtlCol="0">
                <a:spAutoFit/>
              </a:bodyPr>
              <a:lstStyle/>
              <a:p>
                <a:pPr marL="0" marR="0" lvl="0" indent="-457200" defTabSz="457200" rtl="0" eaLnBrk="1" fontAlgn="auto" latinLnBrk="0" hangingPunct="1">
                  <a:lnSpc>
                    <a:spcPts val="5400"/>
                  </a:lnSpc>
                  <a:spcBef>
                    <a:spcPts val="0"/>
                  </a:spcBef>
                  <a:spcAft>
                    <a:spcPts val="0"/>
                  </a:spcAft>
                  <a:buClrTx/>
                  <a:buSzTx/>
                  <a:buFontTx/>
                  <a:buNone/>
                  <a:tabLst/>
                  <a:defRPr/>
                </a:pPr>
                <a:r>
                  <a:rPr kumimoji="1" lang="ja-JP" altLang="en-US" sz="4000" b="1" i="0"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①親</a:t>
                </a:r>
                <a:r>
                  <a:rPr kumimoji="1" lang="ja-JP" altLang="en-US" sz="4000" b="1" i="0" strike="noStrike" kern="1200" cap="none" spc="0" normalizeH="0" baseline="0" noProof="0" dirty="0">
                    <a:ln>
                      <a:noFill/>
                    </a:ln>
                    <a:solidFill>
                      <a:srgbClr val="254061"/>
                    </a:solidFill>
                    <a:effectLst/>
                    <a:uLnTx/>
                    <a:uFillTx/>
                    <a:latin typeface="Meiryo UI" panose="020B0604030504040204" pitchFamily="50" charset="-128"/>
                    <a:ea typeface="Meiryo UI" panose="020B0604030504040204" pitchFamily="50" charset="-128"/>
                    <a:cs typeface="ヒラギノ角ゴ Pro W6"/>
                  </a:rPr>
                  <a:t>など</a:t>
                </a:r>
                <a:r>
                  <a:rPr kumimoji="1" lang="ja-JP" altLang="en-US" sz="4000" b="1" i="0"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保護者の</a:t>
                </a:r>
                <a:r>
                  <a:rPr kumimoji="1" lang="ja-JP" altLang="en-US" sz="40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ヒラギノ角ゴ Pro W6"/>
                  </a:rPr>
                  <a:t>同意</a:t>
                </a:r>
                <a:r>
                  <a:rPr kumimoji="1" lang="ja-JP" altLang="en-US" sz="4000" b="1" i="0" strike="noStrike" kern="1200" cap="none" spc="0" normalizeH="0" baseline="0" noProof="0" dirty="0">
                    <a:ln>
                      <a:noFill/>
                    </a:ln>
                    <a:solidFill>
                      <a:srgbClr val="254061"/>
                    </a:solidFill>
                    <a:effectLst/>
                    <a:uLnTx/>
                    <a:uFillTx/>
                    <a:latin typeface="Meiryo UI" panose="020B0604030504040204" pitchFamily="50" charset="-128"/>
                    <a:ea typeface="Meiryo UI" panose="020B0604030504040204" pitchFamily="50" charset="-128"/>
                    <a:cs typeface="ヒラギノ角ゴ Pro W6"/>
                  </a:rPr>
                  <a:t>が</a:t>
                </a: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なくても、</a:t>
                </a:r>
                <a:br>
                  <a:rPr lang="en-US" altLang="ja-JP" sz="4000" b="1" dirty="0">
                    <a:solidFill>
                      <a:srgbClr val="254061"/>
                    </a:solidFill>
                    <a:latin typeface="Meiryo UI" panose="020B0604030504040204" pitchFamily="50" charset="-128"/>
                    <a:ea typeface="Meiryo UI" panose="020B0604030504040204" pitchFamily="50" charset="-128"/>
                    <a:cs typeface="ヒラギノ角ゴ Pro W6"/>
                  </a:rPr>
                </a:b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   自分ひとりで様々な</a:t>
                </a: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契約</a:t>
                </a: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ができます。</a:t>
                </a:r>
                <a:endParaRPr lang="en-US" altLang="ja-JP" sz="4000" b="1" dirty="0">
                  <a:solidFill>
                    <a:srgbClr val="254061"/>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例えば</a:t>
                </a:r>
                <a:r>
                  <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solidFill>
                      <a:schemeClr val="tx2">
                        <a:lumMod val="75000"/>
                      </a:schemeClr>
                    </a:solidFill>
                    <a:latin typeface="Meiryo UI" panose="020B0604030504040204" pitchFamily="50" charset="-128"/>
                    <a:ea typeface="Meiryo UI" panose="020B0604030504040204" pitchFamily="50" charset="-128"/>
                    <a:cs typeface="ヒラギノ角ゴ Pro W6"/>
                  </a:rPr>
                  <a:t>ローンを組んで車を購入する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・クレジットカードを作成する</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endParaRPr>
              </a:p>
              <a:p>
                <a:pPr lvl="0" indent="-457200" defTabSz="457200">
                  <a:lnSpc>
                    <a:spcPts val="3600"/>
                  </a:lnSpc>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solidFill>
                      <a:schemeClr val="tx2">
                        <a:lumMod val="75000"/>
                      </a:schemeClr>
                    </a:solidFill>
                    <a:latin typeface="Meiryo UI" panose="020B0604030504040204" pitchFamily="50" charset="-128"/>
                    <a:ea typeface="Meiryo UI" panose="020B0604030504040204" pitchFamily="50" charset="-128"/>
                    <a:cs typeface="ヒラギノ角ゴ Pro W6"/>
                  </a:rPr>
                  <a:t>化粧品など</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を定期購入する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・携帯電話を購入する</a:t>
                </a:r>
                <a:endPar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・マンションを借りる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・保険に加入する</a:t>
                </a:r>
                <a:endPar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endParaRPr>
              </a:p>
            </p:txBody>
          </p:sp>
        </p:grpSp>
        <p:pic>
          <p:nvPicPr>
            <p:cNvPr id="12" name="図 1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2"/>
            <a:stretch>
              <a:fillRect/>
            </a:stretch>
          </p:blipFill>
          <p:spPr>
            <a:xfrm>
              <a:off x="3400835" y="3423892"/>
              <a:ext cx="1731428" cy="1281077"/>
            </a:xfrm>
            <a:prstGeom prst="rect">
              <a:avLst/>
            </a:prstGeom>
          </p:spPr>
        </p:pic>
        <p:pic>
          <p:nvPicPr>
            <p:cNvPr id="20" name="図 19">
              <a:extLst>
                <a:ext uri="{FF2B5EF4-FFF2-40B4-BE49-F238E27FC236}">
                  <a16:creationId xmlns:a16="http://schemas.microsoft.com/office/drawing/2014/main" id="{0FC24D95-78D7-4442-9045-0F439E76F8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063" y="3370822"/>
              <a:ext cx="1007867" cy="1275375"/>
            </a:xfrm>
            <a:prstGeom prst="rect">
              <a:avLst/>
            </a:prstGeom>
          </p:spPr>
        </p:pic>
      </p:grpSp>
      <p:grpSp>
        <p:nvGrpSpPr>
          <p:cNvPr id="13" name="グループ化 12">
            <a:extLst>
              <a:ext uri="{FF2B5EF4-FFF2-40B4-BE49-F238E27FC236}">
                <a16:creationId xmlns:a16="http://schemas.microsoft.com/office/drawing/2014/main" id="{17425DD4-5273-47ED-9EE3-F0118F2231EF}"/>
              </a:ext>
            </a:extLst>
          </p:cNvPr>
          <p:cNvGrpSpPr/>
          <p:nvPr/>
        </p:nvGrpSpPr>
        <p:grpSpPr>
          <a:xfrm>
            <a:off x="55476" y="5672051"/>
            <a:ext cx="9043792" cy="885092"/>
            <a:chOff x="129427" y="5498561"/>
            <a:chExt cx="8913942" cy="1051531"/>
          </a:xfrm>
        </p:grpSpPr>
        <p:sp>
          <p:nvSpPr>
            <p:cNvPr id="14" name="角丸四角形 13"/>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29427" y="5601929"/>
              <a:ext cx="8913942" cy="841002"/>
            </a:xfrm>
            <a:prstGeom prst="rect">
              <a:avLst/>
            </a:prstGeom>
            <a:noFill/>
          </p:spPr>
          <p:txBody>
            <a:bodyPr wrap="square" rtlCol="0">
              <a:spAutoFit/>
            </a:bodyPr>
            <a:lstStyle/>
            <a:p>
              <a:r>
                <a:rPr lang="ja-JP" altLang="en-US" sz="4000" b="1" dirty="0">
                  <a:solidFill>
                    <a:srgbClr val="4F81BD">
                      <a:lumMod val="50000"/>
                    </a:srgbClr>
                  </a:solidFill>
                  <a:latin typeface="Meiryo UI" panose="020B0604030504040204" pitchFamily="50" charset="-128"/>
                  <a:ea typeface="Meiryo UI" panose="020B0604030504040204" pitchFamily="50" charset="-128"/>
                  <a:cs typeface="Meiryo UI" panose="020B0604030504040204" pitchFamily="50" charset="-128"/>
                </a:rPr>
                <a:t>③「契約」は</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責任</a:t>
              </a:r>
              <a:r>
                <a:rPr lang="ja-JP" altLang="en-US" sz="4000" b="1" dirty="0">
                  <a:solidFill>
                    <a:srgbClr val="4F81BD">
                      <a:lumMod val="50000"/>
                    </a:srgbClr>
                  </a:solidFill>
                  <a:latin typeface="Meiryo UI" panose="020B0604030504040204" pitchFamily="50" charset="-128"/>
                  <a:ea typeface="Meiryo UI" panose="020B0604030504040204" pitchFamily="50" charset="-128"/>
                  <a:cs typeface="Meiryo UI" panose="020B0604030504040204" pitchFamily="50" charset="-128"/>
                </a:rPr>
                <a:t>をともないます</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12</a:t>
            </a:fld>
            <a:endParaRPr lang="ja-JP" altLang="en-US" dirty="0"/>
          </a:p>
        </p:txBody>
      </p:sp>
      <p:sp>
        <p:nvSpPr>
          <p:cNvPr id="6" name="正方形/長方形 5">
            <a:extLst>
              <a:ext uri="{FF2B5EF4-FFF2-40B4-BE49-F238E27FC236}">
                <a16:creationId xmlns:a16="http://schemas.microsoft.com/office/drawing/2014/main" id="{A834A7B9-E176-64A9-67C5-17072788481D}"/>
              </a:ext>
            </a:extLst>
          </p:cNvPr>
          <p:cNvSpPr/>
          <p:nvPr/>
        </p:nvSpPr>
        <p:spPr>
          <a:xfrm>
            <a:off x="1828482" y="-6323"/>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grpSp>
        <p:nvGrpSpPr>
          <p:cNvPr id="34" name="グループ化 33">
            <a:extLst>
              <a:ext uri="{FF2B5EF4-FFF2-40B4-BE49-F238E27FC236}">
                <a16:creationId xmlns:a16="http://schemas.microsoft.com/office/drawing/2014/main" id="{9B4F196F-62E7-BC20-E17A-43B830F9EA4F}"/>
              </a:ext>
            </a:extLst>
          </p:cNvPr>
          <p:cNvGrpSpPr/>
          <p:nvPr/>
        </p:nvGrpSpPr>
        <p:grpSpPr>
          <a:xfrm>
            <a:off x="221294" y="737745"/>
            <a:ext cx="8235396" cy="3007613"/>
            <a:chOff x="221294" y="737745"/>
            <a:chExt cx="8235396" cy="3007613"/>
          </a:xfrm>
        </p:grpSpPr>
        <p:sp>
          <p:nvSpPr>
            <p:cNvPr id="9" name="正方形/長方形 8">
              <a:extLst>
                <a:ext uri="{FF2B5EF4-FFF2-40B4-BE49-F238E27FC236}">
                  <a16:creationId xmlns:a16="http://schemas.microsoft.com/office/drawing/2014/main" id="{779BDC27-9F11-5DA8-44DC-E42EB297B9AA}"/>
                </a:ext>
              </a:extLst>
            </p:cNvPr>
            <p:cNvSpPr/>
            <p:nvPr/>
          </p:nvSpPr>
          <p:spPr>
            <a:xfrm>
              <a:off x="221294" y="74741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おや</a:t>
              </a:r>
            </a:p>
          </p:txBody>
        </p:sp>
        <p:sp>
          <p:nvSpPr>
            <p:cNvPr id="10" name="正方形/長方形 9">
              <a:extLst>
                <a:ext uri="{FF2B5EF4-FFF2-40B4-BE49-F238E27FC236}">
                  <a16:creationId xmlns:a16="http://schemas.microsoft.com/office/drawing/2014/main" id="{A2A632ED-517E-E396-6F74-03FF81C2A5D0}"/>
                </a:ext>
              </a:extLst>
            </p:cNvPr>
            <p:cNvSpPr/>
            <p:nvPr/>
          </p:nvSpPr>
          <p:spPr>
            <a:xfrm>
              <a:off x="2023308" y="74741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ほごしゃ</a:t>
              </a:r>
            </a:p>
          </p:txBody>
        </p:sp>
        <p:sp>
          <p:nvSpPr>
            <p:cNvPr id="16" name="正方形/長方形 15">
              <a:extLst>
                <a:ext uri="{FF2B5EF4-FFF2-40B4-BE49-F238E27FC236}">
                  <a16:creationId xmlns:a16="http://schemas.microsoft.com/office/drawing/2014/main" id="{F5855E54-36E2-ED8B-C28C-03E35B329EAC}"/>
                </a:ext>
              </a:extLst>
            </p:cNvPr>
            <p:cNvSpPr/>
            <p:nvPr/>
          </p:nvSpPr>
          <p:spPr>
            <a:xfrm>
              <a:off x="3749282" y="737745"/>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17" name="正方形/長方形 16">
              <a:extLst>
                <a:ext uri="{FF2B5EF4-FFF2-40B4-BE49-F238E27FC236}">
                  <a16:creationId xmlns:a16="http://schemas.microsoft.com/office/drawing/2014/main" id="{ED931A8C-9C38-CA63-F22A-A437E8502003}"/>
                </a:ext>
              </a:extLst>
            </p:cNvPr>
            <p:cNvSpPr/>
            <p:nvPr/>
          </p:nvSpPr>
          <p:spPr>
            <a:xfrm>
              <a:off x="4553236" y="1438781"/>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9" name="正方形/長方形 18">
              <a:extLst>
                <a:ext uri="{FF2B5EF4-FFF2-40B4-BE49-F238E27FC236}">
                  <a16:creationId xmlns:a16="http://schemas.microsoft.com/office/drawing/2014/main" id="{FA831E5A-425C-5687-EF5C-E7B404FB10AA}"/>
                </a:ext>
              </a:extLst>
            </p:cNvPr>
            <p:cNvSpPr/>
            <p:nvPr/>
          </p:nvSpPr>
          <p:spPr>
            <a:xfrm>
              <a:off x="450060" y="1438781"/>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1" name="正方形/長方形 20">
              <a:extLst>
                <a:ext uri="{FF2B5EF4-FFF2-40B4-BE49-F238E27FC236}">
                  <a16:creationId xmlns:a16="http://schemas.microsoft.com/office/drawing/2014/main" id="{BDE26BCA-80BB-D6FA-052C-18404781C918}"/>
                </a:ext>
              </a:extLst>
            </p:cNvPr>
            <p:cNvSpPr/>
            <p:nvPr/>
          </p:nvSpPr>
          <p:spPr>
            <a:xfrm>
              <a:off x="3060518" y="142016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さまざま</a:t>
              </a:r>
            </a:p>
          </p:txBody>
        </p:sp>
        <p:sp>
          <p:nvSpPr>
            <p:cNvPr id="22" name="正方形/長方形 21">
              <a:extLst>
                <a:ext uri="{FF2B5EF4-FFF2-40B4-BE49-F238E27FC236}">
                  <a16:creationId xmlns:a16="http://schemas.microsoft.com/office/drawing/2014/main" id="{2EDD1C41-51F3-2657-35B6-DA637D7DB383}"/>
                </a:ext>
              </a:extLst>
            </p:cNvPr>
            <p:cNvSpPr/>
            <p:nvPr/>
          </p:nvSpPr>
          <p:spPr>
            <a:xfrm>
              <a:off x="221294" y="212375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たと</a:t>
              </a:r>
            </a:p>
          </p:txBody>
        </p:sp>
        <p:sp>
          <p:nvSpPr>
            <p:cNvPr id="23" name="正方形/長方形 22">
              <a:extLst>
                <a:ext uri="{FF2B5EF4-FFF2-40B4-BE49-F238E27FC236}">
                  <a16:creationId xmlns:a16="http://schemas.microsoft.com/office/drawing/2014/main" id="{B3A11013-B630-7320-042D-A824685DD96E}"/>
                </a:ext>
              </a:extLst>
            </p:cNvPr>
            <p:cNvSpPr/>
            <p:nvPr/>
          </p:nvSpPr>
          <p:spPr>
            <a:xfrm>
              <a:off x="1425810" y="2560046"/>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p>
          </p:txBody>
        </p:sp>
        <p:sp>
          <p:nvSpPr>
            <p:cNvPr id="24" name="正方形/長方形 23">
              <a:extLst>
                <a:ext uri="{FF2B5EF4-FFF2-40B4-BE49-F238E27FC236}">
                  <a16:creationId xmlns:a16="http://schemas.microsoft.com/office/drawing/2014/main" id="{5B95C935-D563-1637-0E48-18378A07CBC2}"/>
                </a:ext>
              </a:extLst>
            </p:cNvPr>
            <p:cNvSpPr/>
            <p:nvPr/>
          </p:nvSpPr>
          <p:spPr>
            <a:xfrm>
              <a:off x="2241451" y="2560046"/>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くるま</a:t>
              </a:r>
            </a:p>
          </p:txBody>
        </p:sp>
        <p:sp>
          <p:nvSpPr>
            <p:cNvPr id="25" name="正方形/長方形 24">
              <a:extLst>
                <a:ext uri="{FF2B5EF4-FFF2-40B4-BE49-F238E27FC236}">
                  <a16:creationId xmlns:a16="http://schemas.microsoft.com/office/drawing/2014/main" id="{48DAE4D3-EDC1-4029-4BE9-4547DA875FA0}"/>
                </a:ext>
              </a:extLst>
            </p:cNvPr>
            <p:cNvSpPr/>
            <p:nvPr/>
          </p:nvSpPr>
          <p:spPr>
            <a:xfrm>
              <a:off x="2881295" y="2560046"/>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こうにゅう</a:t>
              </a:r>
            </a:p>
          </p:txBody>
        </p:sp>
        <p:sp>
          <p:nvSpPr>
            <p:cNvPr id="26" name="正方形/長方形 25">
              <a:extLst>
                <a:ext uri="{FF2B5EF4-FFF2-40B4-BE49-F238E27FC236}">
                  <a16:creationId xmlns:a16="http://schemas.microsoft.com/office/drawing/2014/main" id="{34BB9C5A-9981-0EF3-3022-F65C52A67600}"/>
                </a:ext>
              </a:extLst>
            </p:cNvPr>
            <p:cNvSpPr/>
            <p:nvPr/>
          </p:nvSpPr>
          <p:spPr>
            <a:xfrm>
              <a:off x="7079163" y="2576242"/>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さくせい</a:t>
              </a:r>
            </a:p>
          </p:txBody>
        </p:sp>
        <p:sp>
          <p:nvSpPr>
            <p:cNvPr id="27" name="正方形/長方形 26">
              <a:extLst>
                <a:ext uri="{FF2B5EF4-FFF2-40B4-BE49-F238E27FC236}">
                  <a16:creationId xmlns:a16="http://schemas.microsoft.com/office/drawing/2014/main" id="{78DD5D4B-3A87-5B99-6AC6-B01D8AC73CE3}"/>
                </a:ext>
              </a:extLst>
            </p:cNvPr>
            <p:cNvSpPr/>
            <p:nvPr/>
          </p:nvSpPr>
          <p:spPr>
            <a:xfrm>
              <a:off x="737046" y="3022995"/>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けしょうひん</a:t>
              </a:r>
            </a:p>
          </p:txBody>
        </p:sp>
        <p:sp>
          <p:nvSpPr>
            <p:cNvPr id="28" name="正方形/長方形 27">
              <a:extLst>
                <a:ext uri="{FF2B5EF4-FFF2-40B4-BE49-F238E27FC236}">
                  <a16:creationId xmlns:a16="http://schemas.microsoft.com/office/drawing/2014/main" id="{6AB6BAF5-2185-0D3A-E7EC-310936A1089F}"/>
                </a:ext>
              </a:extLst>
            </p:cNvPr>
            <p:cNvSpPr/>
            <p:nvPr/>
          </p:nvSpPr>
          <p:spPr>
            <a:xfrm>
              <a:off x="2440011" y="303618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ていきこうにゅう</a:t>
              </a:r>
            </a:p>
          </p:txBody>
        </p:sp>
        <p:sp>
          <p:nvSpPr>
            <p:cNvPr id="29" name="正方形/長方形 28">
              <a:extLst>
                <a:ext uri="{FF2B5EF4-FFF2-40B4-BE49-F238E27FC236}">
                  <a16:creationId xmlns:a16="http://schemas.microsoft.com/office/drawing/2014/main" id="{6A3909CC-0024-B4C3-1E4D-4BC33BE908D4}"/>
                </a:ext>
              </a:extLst>
            </p:cNvPr>
            <p:cNvSpPr/>
            <p:nvPr/>
          </p:nvSpPr>
          <p:spPr>
            <a:xfrm>
              <a:off x="5241999" y="302569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けいたいでんわ</a:t>
              </a:r>
            </a:p>
          </p:txBody>
        </p:sp>
        <p:sp>
          <p:nvSpPr>
            <p:cNvPr id="30" name="正方形/長方形 29">
              <a:extLst>
                <a:ext uri="{FF2B5EF4-FFF2-40B4-BE49-F238E27FC236}">
                  <a16:creationId xmlns:a16="http://schemas.microsoft.com/office/drawing/2014/main" id="{6F5BEBFD-9E81-27BC-CB4F-D5D2A3AE23DC}"/>
                </a:ext>
              </a:extLst>
            </p:cNvPr>
            <p:cNvSpPr/>
            <p:nvPr/>
          </p:nvSpPr>
          <p:spPr>
            <a:xfrm>
              <a:off x="6390399" y="303369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こうにゅう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9DA56257-117E-896B-4F7B-AF9641CD2C6A}"/>
                </a:ext>
              </a:extLst>
            </p:cNvPr>
            <p:cNvSpPr/>
            <p:nvPr/>
          </p:nvSpPr>
          <p:spPr>
            <a:xfrm>
              <a:off x="1827587" y="349913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32" name="正方形/長方形 31">
              <a:extLst>
                <a:ext uri="{FF2B5EF4-FFF2-40B4-BE49-F238E27FC236}">
                  <a16:creationId xmlns:a16="http://schemas.microsoft.com/office/drawing/2014/main" id="{70EC1E49-D964-8265-5277-C7E4507077DC}"/>
                </a:ext>
              </a:extLst>
            </p:cNvPr>
            <p:cNvSpPr/>
            <p:nvPr/>
          </p:nvSpPr>
          <p:spPr>
            <a:xfrm>
              <a:off x="4954628" y="3481609"/>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a:t>
              </a:r>
            </a:p>
          </p:txBody>
        </p:sp>
        <p:sp>
          <p:nvSpPr>
            <p:cNvPr id="33" name="正方形/長方形 32">
              <a:extLst>
                <a:ext uri="{FF2B5EF4-FFF2-40B4-BE49-F238E27FC236}">
                  <a16:creationId xmlns:a16="http://schemas.microsoft.com/office/drawing/2014/main" id="{91BB9E0C-63C0-2071-DAB0-77AE12DD805D}"/>
                </a:ext>
              </a:extLst>
            </p:cNvPr>
            <p:cNvSpPr/>
            <p:nvPr/>
          </p:nvSpPr>
          <p:spPr>
            <a:xfrm>
              <a:off x="5816264" y="3481609"/>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かにゅう</a:t>
              </a:r>
            </a:p>
          </p:txBody>
        </p:sp>
      </p:grpSp>
      <p:grpSp>
        <p:nvGrpSpPr>
          <p:cNvPr id="40" name="グループ化 39">
            <a:extLst>
              <a:ext uri="{FF2B5EF4-FFF2-40B4-BE49-F238E27FC236}">
                <a16:creationId xmlns:a16="http://schemas.microsoft.com/office/drawing/2014/main" id="{4A9D016E-6497-1386-1870-8E5ECAEEAA8E}"/>
              </a:ext>
            </a:extLst>
          </p:cNvPr>
          <p:cNvGrpSpPr/>
          <p:nvPr/>
        </p:nvGrpSpPr>
        <p:grpSpPr>
          <a:xfrm>
            <a:off x="1024540" y="4719865"/>
            <a:ext cx="2581092" cy="249318"/>
            <a:chOff x="1024540" y="4719865"/>
            <a:chExt cx="2581092" cy="249318"/>
          </a:xfrm>
        </p:grpSpPr>
        <p:sp>
          <p:nvSpPr>
            <p:cNvPr id="35" name="正方形/長方形 34">
              <a:extLst>
                <a:ext uri="{FF2B5EF4-FFF2-40B4-BE49-F238E27FC236}">
                  <a16:creationId xmlns:a16="http://schemas.microsoft.com/office/drawing/2014/main" id="{E8EF8C2E-EAFC-48ED-FB9B-7452168B3CB2}"/>
                </a:ext>
              </a:extLst>
            </p:cNvPr>
            <p:cNvSpPr/>
            <p:nvPr/>
          </p:nvSpPr>
          <p:spPr>
            <a:xfrm>
              <a:off x="1024540" y="4722962"/>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みせいねんしゃ</a:t>
              </a:r>
            </a:p>
          </p:txBody>
        </p:sp>
        <p:sp>
          <p:nvSpPr>
            <p:cNvPr id="38" name="正方形/長方形 37">
              <a:extLst>
                <a:ext uri="{FF2B5EF4-FFF2-40B4-BE49-F238E27FC236}">
                  <a16:creationId xmlns:a16="http://schemas.microsoft.com/office/drawing/2014/main" id="{5025F2F4-80D4-D56A-718B-69FE486820D8}"/>
                </a:ext>
              </a:extLst>
            </p:cNvPr>
            <p:cNvSpPr/>
            <p:nvPr/>
          </p:nvSpPr>
          <p:spPr>
            <a:xfrm>
              <a:off x="2854401" y="4719865"/>
              <a:ext cx="751231"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とりけ</a:t>
              </a:r>
            </a:p>
          </p:txBody>
        </p:sp>
      </p:grpSp>
      <p:sp>
        <p:nvSpPr>
          <p:cNvPr id="41" name="正方形/長方形 40">
            <a:extLst>
              <a:ext uri="{FF2B5EF4-FFF2-40B4-BE49-F238E27FC236}">
                <a16:creationId xmlns:a16="http://schemas.microsoft.com/office/drawing/2014/main" id="{47211B6B-390E-B58A-F78D-B6A72650F68D}"/>
              </a:ext>
            </a:extLst>
          </p:cNvPr>
          <p:cNvSpPr/>
          <p:nvPr/>
        </p:nvSpPr>
        <p:spPr>
          <a:xfrm>
            <a:off x="2456448" y="564324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せきにん</a:t>
            </a:r>
          </a:p>
        </p:txBody>
      </p:sp>
      <p:sp>
        <p:nvSpPr>
          <p:cNvPr id="39" name="正方形/長方形 38">
            <a:extLst>
              <a:ext uri="{FF2B5EF4-FFF2-40B4-BE49-F238E27FC236}">
                <a16:creationId xmlns:a16="http://schemas.microsoft.com/office/drawing/2014/main" id="{50F18C46-CD12-BA60-DE20-10D9D9E8CAC4}"/>
              </a:ext>
            </a:extLst>
          </p:cNvPr>
          <p:cNvSpPr/>
          <p:nvPr/>
        </p:nvSpPr>
        <p:spPr>
          <a:xfrm>
            <a:off x="645781" y="564324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998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テキスト ボックス 6"/>
          <p:cNvSpPr txBox="1"/>
          <p:nvPr/>
        </p:nvSpPr>
        <p:spPr>
          <a:xfrm>
            <a:off x="1687148" y="1351721"/>
            <a:ext cx="7137398" cy="3785652"/>
          </a:xfrm>
          <a:prstGeom prst="rect">
            <a:avLst/>
          </a:prstGeom>
          <a:noFill/>
        </p:spPr>
        <p:txBody>
          <a:bodyPr wrap="square" rtlCol="0">
            <a:spAutoFit/>
          </a:bodyPr>
          <a:lstStyle/>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これまでの学習を通して学んだように、成年になると色々な責任がともないますが、</a:t>
            </a:r>
            <a:endParaRPr lang="en-US" altLang="ja-JP" sz="4800" dirty="0">
              <a:solidFill>
                <a:srgbClr val="254061"/>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みんなは</a:t>
            </a:r>
            <a:r>
              <a:rPr lang="ja-JP" altLang="en-US" sz="4800" b="1" u="sng" dirty="0">
                <a:solidFill>
                  <a:srgbClr val="254061"/>
                </a:solidFill>
                <a:latin typeface="Meiryo UI" panose="020B0604030504040204" pitchFamily="50" charset="-128"/>
                <a:ea typeface="Meiryo UI" panose="020B0604030504040204" pitchFamily="50" charset="-128"/>
                <a:cs typeface="ヒラギノ角ゴ Pro W6"/>
              </a:rPr>
              <a:t>どんな点に注意する必要がある</a:t>
            </a: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と思いますか。</a:t>
            </a:r>
            <a:endParaRPr lang="en-US" altLang="ja-JP" sz="4800" dirty="0">
              <a:solidFill>
                <a:srgbClr val="254061"/>
              </a:solidFill>
              <a:latin typeface="Meiryo UI" panose="020B0604030504040204" pitchFamily="50" charset="-128"/>
              <a:ea typeface="Meiryo UI" panose="020B0604030504040204" pitchFamily="50" charset="-128"/>
              <a:cs typeface="ヒラギノ角ゴ Pro W6"/>
            </a:endParaRPr>
          </a:p>
        </p:txBody>
      </p:sp>
      <p:pic>
        <p:nvPicPr>
          <p:cNvPr id="16" name="図 15">
            <a:extLst>
              <a:ext uri="{FF2B5EF4-FFF2-40B4-BE49-F238E27FC236}">
                <a16:creationId xmlns:a16="http://schemas.microsoft.com/office/drawing/2014/main" id="{6DA3E24C-D073-40C5-8037-37E3ECF2F6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73" y="4606903"/>
            <a:ext cx="1534452" cy="2011436"/>
          </a:xfrm>
          <a:prstGeom prst="rect">
            <a:avLst/>
          </a:prstGeom>
        </p:spPr>
      </p:pic>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13</a:t>
            </a:fld>
            <a:endParaRPr lang="ja-JP" altLang="en-US" dirty="0"/>
          </a:p>
        </p:txBody>
      </p:sp>
      <p:sp>
        <p:nvSpPr>
          <p:cNvPr id="6" name="吹き出し: 角を丸めた四角形 5">
            <a:extLst>
              <a:ext uri="{FF2B5EF4-FFF2-40B4-BE49-F238E27FC236}">
                <a16:creationId xmlns:a16="http://schemas.microsoft.com/office/drawing/2014/main" id="{5718F38E-CC80-4619-91AF-71DFBE252A0D}"/>
              </a:ext>
            </a:extLst>
          </p:cNvPr>
          <p:cNvSpPr/>
          <p:nvPr/>
        </p:nvSpPr>
        <p:spPr>
          <a:xfrm>
            <a:off x="1503679" y="1152165"/>
            <a:ext cx="7385344" cy="4184765"/>
          </a:xfrm>
          <a:prstGeom prst="wedgeRoundRectCallout">
            <a:avLst>
              <a:gd name="adj1" fmla="val -56129"/>
              <a:gd name="adj2" fmla="val 37735"/>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320E2E5C-3846-AE86-015C-25A14DE82D17}"/>
              </a:ext>
            </a:extLst>
          </p:cNvPr>
          <p:cNvSpPr/>
          <p:nvPr/>
        </p:nvSpPr>
        <p:spPr>
          <a:xfrm>
            <a:off x="-30773" y="-33845"/>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4" name="正方形/長方形 3">
            <a:extLst>
              <a:ext uri="{FF2B5EF4-FFF2-40B4-BE49-F238E27FC236}">
                <a16:creationId xmlns:a16="http://schemas.microsoft.com/office/drawing/2014/main" id="{0DB5E0F4-E132-77F7-6D1B-43C5D1018860}"/>
              </a:ext>
            </a:extLst>
          </p:cNvPr>
          <p:cNvSpPr/>
          <p:nvPr/>
        </p:nvSpPr>
        <p:spPr>
          <a:xfrm>
            <a:off x="4202355" y="1208472"/>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がくしゅう</a:t>
            </a:r>
          </a:p>
        </p:txBody>
      </p:sp>
      <p:sp>
        <p:nvSpPr>
          <p:cNvPr id="5" name="正方形/長方形 4">
            <a:extLst>
              <a:ext uri="{FF2B5EF4-FFF2-40B4-BE49-F238E27FC236}">
                <a16:creationId xmlns:a16="http://schemas.microsoft.com/office/drawing/2014/main" id="{2A5CD671-59B4-C56B-ED27-9E8C6D70D679}"/>
              </a:ext>
            </a:extLst>
          </p:cNvPr>
          <p:cNvSpPr/>
          <p:nvPr/>
        </p:nvSpPr>
        <p:spPr>
          <a:xfrm>
            <a:off x="5611706" y="1208472"/>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とお</a:t>
            </a:r>
          </a:p>
        </p:txBody>
      </p:sp>
      <p:sp>
        <p:nvSpPr>
          <p:cNvPr id="8" name="正方形/長方形 7">
            <a:extLst>
              <a:ext uri="{FF2B5EF4-FFF2-40B4-BE49-F238E27FC236}">
                <a16:creationId xmlns:a16="http://schemas.microsoft.com/office/drawing/2014/main" id="{F1A9DF27-D605-48AB-FEBA-156E2750CD60}"/>
              </a:ext>
            </a:extLst>
          </p:cNvPr>
          <p:cNvSpPr/>
          <p:nvPr/>
        </p:nvSpPr>
        <p:spPr>
          <a:xfrm>
            <a:off x="7146158" y="1193217"/>
            <a:ext cx="1133044" cy="276999"/>
          </a:xfrm>
          <a:prstGeom prst="rect">
            <a:avLst/>
          </a:prstGeom>
          <a:noFill/>
        </p:spPr>
        <p:txBody>
          <a:bodyPr wrap="square" lIns="91440" tIns="45720" rIns="91440" bIns="45720">
            <a:spAutoFit/>
          </a:bodyPr>
          <a:lstStyle/>
          <a:p>
            <a:pPr algn="ctr"/>
            <a:r>
              <a:rPr lang="ja-JP" altLang="en-US"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まな</a:t>
            </a:r>
            <a:endPar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EDD5933D-4E8A-44D9-D6D1-79960032E1D3}"/>
              </a:ext>
            </a:extLst>
          </p:cNvPr>
          <p:cNvSpPr/>
          <p:nvPr/>
        </p:nvSpPr>
        <p:spPr>
          <a:xfrm>
            <a:off x="4046000" y="2003065"/>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10" name="正方形/長方形 9">
            <a:extLst>
              <a:ext uri="{FF2B5EF4-FFF2-40B4-BE49-F238E27FC236}">
                <a16:creationId xmlns:a16="http://schemas.microsoft.com/office/drawing/2014/main" id="{A012C6C8-5CBC-E2C6-EB8B-477C82CC735B}"/>
              </a:ext>
            </a:extLst>
          </p:cNvPr>
          <p:cNvSpPr/>
          <p:nvPr/>
        </p:nvSpPr>
        <p:spPr>
          <a:xfrm>
            <a:off x="7073799" y="2033843"/>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いろいろ</a:t>
            </a:r>
          </a:p>
        </p:txBody>
      </p:sp>
      <p:sp>
        <p:nvSpPr>
          <p:cNvPr id="11" name="正方形/長方形 10">
            <a:extLst>
              <a:ext uri="{FF2B5EF4-FFF2-40B4-BE49-F238E27FC236}">
                <a16:creationId xmlns:a16="http://schemas.microsoft.com/office/drawing/2014/main" id="{7BB23FD2-84FE-1036-3011-F0D3F4F9F2AE}"/>
              </a:ext>
            </a:extLst>
          </p:cNvPr>
          <p:cNvSpPr/>
          <p:nvPr/>
        </p:nvSpPr>
        <p:spPr>
          <a:xfrm>
            <a:off x="2334646" y="2716129"/>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せきにん</a:t>
            </a:r>
          </a:p>
        </p:txBody>
      </p:sp>
      <p:sp>
        <p:nvSpPr>
          <p:cNvPr id="12" name="正方形/長方形 11">
            <a:extLst>
              <a:ext uri="{FF2B5EF4-FFF2-40B4-BE49-F238E27FC236}">
                <a16:creationId xmlns:a16="http://schemas.microsoft.com/office/drawing/2014/main" id="{C3BA3FF3-B74B-B460-7F07-AAC5A9CFB989}"/>
              </a:ext>
            </a:extLst>
          </p:cNvPr>
          <p:cNvSpPr/>
          <p:nvPr/>
        </p:nvSpPr>
        <p:spPr>
          <a:xfrm>
            <a:off x="5119790" y="3429000"/>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てん</a:t>
            </a:r>
          </a:p>
        </p:txBody>
      </p:sp>
      <p:sp>
        <p:nvSpPr>
          <p:cNvPr id="13" name="正方形/長方形 12">
            <a:extLst>
              <a:ext uri="{FF2B5EF4-FFF2-40B4-BE49-F238E27FC236}">
                <a16:creationId xmlns:a16="http://schemas.microsoft.com/office/drawing/2014/main" id="{221B7C16-FC3B-B761-312E-D36DE53472E1}"/>
              </a:ext>
            </a:extLst>
          </p:cNvPr>
          <p:cNvSpPr/>
          <p:nvPr/>
        </p:nvSpPr>
        <p:spPr>
          <a:xfrm>
            <a:off x="6405646" y="3447108"/>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ちゅうい</a:t>
            </a:r>
          </a:p>
        </p:txBody>
      </p:sp>
      <p:sp>
        <p:nvSpPr>
          <p:cNvPr id="14" name="正方形/長方形 13">
            <a:extLst>
              <a:ext uri="{FF2B5EF4-FFF2-40B4-BE49-F238E27FC236}">
                <a16:creationId xmlns:a16="http://schemas.microsoft.com/office/drawing/2014/main" id="{513D3490-EDAA-57B7-6E8B-A1619342C004}"/>
              </a:ext>
            </a:extLst>
          </p:cNvPr>
          <p:cNvSpPr/>
          <p:nvPr/>
        </p:nvSpPr>
        <p:spPr>
          <a:xfrm>
            <a:off x="1835236" y="4219036"/>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
        <p:nvSpPr>
          <p:cNvPr id="15" name="正方形/長方形 14">
            <a:extLst>
              <a:ext uri="{FF2B5EF4-FFF2-40B4-BE49-F238E27FC236}">
                <a16:creationId xmlns:a16="http://schemas.microsoft.com/office/drawing/2014/main" id="{B2D63AC7-DEB5-EFFF-26B7-7243ADF872CA}"/>
              </a:ext>
            </a:extLst>
          </p:cNvPr>
          <p:cNvSpPr/>
          <p:nvPr/>
        </p:nvSpPr>
        <p:spPr>
          <a:xfrm>
            <a:off x="4689325" y="4219036"/>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おも</a:t>
            </a:r>
          </a:p>
        </p:txBody>
      </p:sp>
    </p:spTree>
    <p:extLst>
      <p:ext uri="{BB962C8B-B14F-4D97-AF65-F5344CB8AC3E}">
        <p14:creationId xmlns:p14="http://schemas.microsoft.com/office/powerpoint/2010/main" val="4251174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763775" y="2547951"/>
            <a:ext cx="7616450" cy="1754326"/>
          </a:xfrm>
          <a:prstGeom prst="rect">
            <a:avLst/>
          </a:prstGeom>
          <a:noFill/>
        </p:spPr>
        <p:txBody>
          <a:bodyPr wrap="square" rtlCol="0">
            <a:spAutoFit/>
          </a:bodyPr>
          <a:lstStyle/>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２</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消費者トラブルに</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巻き込まれない</a:t>
            </a:r>
            <a:endPar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14</a:t>
            </a:fld>
            <a:endParaRPr lang="ja-JP" altLang="en-US" dirty="0"/>
          </a:p>
        </p:txBody>
      </p:sp>
      <p:sp>
        <p:nvSpPr>
          <p:cNvPr id="3" name="正方形/長方形 2">
            <a:extLst>
              <a:ext uri="{FF2B5EF4-FFF2-40B4-BE49-F238E27FC236}">
                <a16:creationId xmlns:a16="http://schemas.microsoft.com/office/drawing/2014/main" id="{E15049BA-8F47-4865-0ED0-88F35935B108}"/>
              </a:ext>
            </a:extLst>
          </p:cNvPr>
          <p:cNvSpPr/>
          <p:nvPr/>
        </p:nvSpPr>
        <p:spPr>
          <a:xfrm>
            <a:off x="2253107" y="3229344"/>
            <a:ext cx="1133044"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4" name="正方形/長方形 3">
            <a:extLst>
              <a:ext uri="{FF2B5EF4-FFF2-40B4-BE49-F238E27FC236}">
                <a16:creationId xmlns:a16="http://schemas.microsoft.com/office/drawing/2014/main" id="{041CFC1E-B76A-EC54-BB31-55BEC4422996}"/>
              </a:ext>
            </a:extLst>
          </p:cNvPr>
          <p:cNvSpPr/>
          <p:nvPr/>
        </p:nvSpPr>
        <p:spPr>
          <a:xfrm>
            <a:off x="3423966" y="3229344"/>
            <a:ext cx="1133044"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7" name="正方形/長方形 6">
            <a:extLst>
              <a:ext uri="{FF2B5EF4-FFF2-40B4-BE49-F238E27FC236}">
                <a16:creationId xmlns:a16="http://schemas.microsoft.com/office/drawing/2014/main" id="{5684961C-3F59-50B4-F7EA-7D64B0137BC8}"/>
              </a:ext>
            </a:extLst>
          </p:cNvPr>
          <p:cNvSpPr/>
          <p:nvPr/>
        </p:nvSpPr>
        <p:spPr>
          <a:xfrm>
            <a:off x="2819629" y="2331554"/>
            <a:ext cx="1734277" cy="369332"/>
          </a:xfrm>
          <a:prstGeom prst="rect">
            <a:avLst/>
          </a:prstGeom>
          <a:noFill/>
        </p:spPr>
        <p:txBody>
          <a:bodyPr wrap="square" lIns="91440" tIns="45720" rIns="91440" bIns="45720">
            <a:spAutoFit/>
          </a:bodyPr>
          <a:lstStyle/>
          <a:p>
            <a:pPr algn="ctr"/>
            <a:r>
              <a:rPr lang="ja-JP" altLang="en-US"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しょうひしゃ</a:t>
            </a:r>
            <a:endPar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2744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0940B761-243E-9DC9-9E43-ACF18E7D6DB4}"/>
              </a:ext>
            </a:extLst>
          </p:cNvPr>
          <p:cNvSpPr txBox="1"/>
          <p:nvPr/>
        </p:nvSpPr>
        <p:spPr>
          <a:xfrm>
            <a:off x="4836122" y="6148245"/>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」をもとに生命保険文化センターにて作成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若者の消費生活相談</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4">
            <a:extLst>
              <a:ext uri="{FF2B5EF4-FFF2-40B4-BE49-F238E27FC236}">
                <a16:creationId xmlns:a16="http://schemas.microsoft.com/office/drawing/2014/main" id="{DED455FD-5876-AE00-F0C9-C2611064ACD0}"/>
              </a:ext>
            </a:extLst>
          </p:cNvPr>
          <p:cNvSpPr>
            <a:spLocks noGrp="1"/>
          </p:cNvSpPr>
          <p:nvPr>
            <p:ph type="sldNum" sz="quarter" idx="12"/>
          </p:nvPr>
        </p:nvSpPr>
        <p:spPr>
          <a:xfrm>
            <a:off x="6956909" y="6479470"/>
            <a:ext cx="2133600" cy="365125"/>
          </a:xfrm>
        </p:spPr>
        <p:txBody>
          <a:bodyPr/>
          <a:lstStyle/>
          <a:p>
            <a:pPr defTabSz="457200">
              <a:defRPr/>
            </a:pPr>
            <a:fld id="{7B76553B-32E2-D644-9CD0-56FDA882EB90}" type="slidenum">
              <a:rPr lang="ja-JP" altLang="en-US" sz="1800" smtClean="0"/>
              <a:pPr defTabSz="457200">
                <a:defRPr/>
              </a:pPr>
              <a:t>15</a:t>
            </a:fld>
            <a:endParaRPr lang="ja-JP" altLang="en-US" sz="1800" dirty="0"/>
          </a:p>
        </p:txBody>
      </p:sp>
      <p:graphicFrame>
        <p:nvGraphicFramePr>
          <p:cNvPr id="7" name="表 6">
            <a:extLst>
              <a:ext uri="{FF2B5EF4-FFF2-40B4-BE49-F238E27FC236}">
                <a16:creationId xmlns:a16="http://schemas.microsoft.com/office/drawing/2014/main" id="{27B4C45D-809E-42AF-AF15-7ADA5DDDC9ED}"/>
              </a:ext>
            </a:extLst>
          </p:cNvPr>
          <p:cNvGraphicFramePr>
            <a:graphicFrameLocks noGrp="1"/>
          </p:cNvGraphicFramePr>
          <p:nvPr/>
        </p:nvGraphicFramePr>
        <p:xfrm>
          <a:off x="293602" y="1158705"/>
          <a:ext cx="6588000" cy="219726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03005676"/>
                    </a:ext>
                  </a:extLst>
                </a:gridCol>
                <a:gridCol w="1368000">
                  <a:extLst>
                    <a:ext uri="{9D8B030D-6E8A-4147-A177-3AD203B41FA5}">
                      <a16:colId xmlns:a16="http://schemas.microsoft.com/office/drawing/2014/main" val="3428757748"/>
                    </a:ext>
                  </a:extLst>
                </a:gridCol>
                <a:gridCol w="612000">
                  <a:extLst>
                    <a:ext uri="{9D8B030D-6E8A-4147-A177-3AD203B41FA5}">
                      <a16:colId xmlns:a16="http://schemas.microsoft.com/office/drawing/2014/main" val="731839400"/>
                    </a:ext>
                  </a:extLst>
                </a:gridCol>
                <a:gridCol w="216000">
                  <a:extLst>
                    <a:ext uri="{9D8B030D-6E8A-4147-A177-3AD203B41FA5}">
                      <a16:colId xmlns:a16="http://schemas.microsoft.com/office/drawing/2014/main" val="3887190624"/>
                    </a:ext>
                  </a:extLst>
                </a:gridCol>
                <a:gridCol w="1368000">
                  <a:extLst>
                    <a:ext uri="{9D8B030D-6E8A-4147-A177-3AD203B41FA5}">
                      <a16:colId xmlns:a16="http://schemas.microsoft.com/office/drawing/2014/main" val="479618862"/>
                    </a:ext>
                  </a:extLst>
                </a:gridCol>
                <a:gridCol w="612000">
                  <a:extLst>
                    <a:ext uri="{9D8B030D-6E8A-4147-A177-3AD203B41FA5}">
                      <a16:colId xmlns:a16="http://schemas.microsoft.com/office/drawing/2014/main" val="3516459807"/>
                    </a:ext>
                  </a:extLst>
                </a:gridCol>
                <a:gridCol w="216000">
                  <a:extLst>
                    <a:ext uri="{9D8B030D-6E8A-4147-A177-3AD203B41FA5}">
                      <a16:colId xmlns:a16="http://schemas.microsoft.com/office/drawing/2014/main" val="2473760759"/>
                    </a:ext>
                  </a:extLst>
                </a:gridCol>
                <a:gridCol w="1368000">
                  <a:extLst>
                    <a:ext uri="{9D8B030D-6E8A-4147-A177-3AD203B41FA5}">
                      <a16:colId xmlns:a16="http://schemas.microsoft.com/office/drawing/2014/main" val="668767005"/>
                    </a:ext>
                  </a:extLst>
                </a:gridCol>
                <a:gridCol w="612000">
                  <a:extLst>
                    <a:ext uri="{9D8B030D-6E8A-4147-A177-3AD203B41FA5}">
                      <a16:colId xmlns:a16="http://schemas.microsoft.com/office/drawing/2014/main" val="176282899"/>
                    </a:ext>
                  </a:extLst>
                </a:gridCol>
              </a:tblGrid>
              <a:tr h="216000">
                <a:tc gridSpan="9">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男性</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789188920"/>
                  </a:ext>
                </a:extLst>
              </a:tr>
              <a:tr h="216000">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15-19</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20-24</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25-29</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88196607"/>
                  </a:ext>
                </a:extLst>
              </a:tr>
              <a:tr h="216000">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78505688"/>
                  </a:ext>
                </a:extLst>
              </a:tr>
              <a:tr h="216000">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7,300</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17,528</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17,436</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0935265"/>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1</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インターネットゲーム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715</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1,061</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1,760</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026827817"/>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2</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464</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2</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1,051</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2</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880</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0406495"/>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3</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脱毛剤</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394</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3</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1,011</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3</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フリーローン・サラ金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826</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513493310"/>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4</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319</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4</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709</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4</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普通・小型自動車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543</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455300412"/>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5</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他の健康食品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311</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5</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フリーローン・サラ金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644</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5</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477</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789269361"/>
                  </a:ext>
                </a:extLst>
              </a:tr>
            </a:tbl>
          </a:graphicData>
        </a:graphic>
      </p:graphicFrame>
      <p:sp>
        <p:nvSpPr>
          <p:cNvPr id="9" name="テキスト ボックス 8">
            <a:extLst>
              <a:ext uri="{FF2B5EF4-FFF2-40B4-BE49-F238E27FC236}">
                <a16:creationId xmlns:a16="http://schemas.microsoft.com/office/drawing/2014/main" id="{E1017205-EEE8-95D3-880A-717E70A395E8}"/>
              </a:ext>
            </a:extLst>
          </p:cNvPr>
          <p:cNvSpPr txBox="1"/>
          <p:nvPr/>
        </p:nvSpPr>
        <p:spPr>
          <a:xfrm>
            <a:off x="121920" y="723867"/>
            <a:ext cx="7503977"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若者の消費生活相談の商品・サービス別上位件数（年齢区分別・</a:t>
            </a:r>
            <a:r>
              <a:rPr lang="en-US" altLang="ja-JP" dirty="0">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a:t>
            </a:r>
            <a:endParaRPr kumimoji="1" lang="ja-JP" altLang="en-US" dirty="0">
              <a:latin typeface="Meiryo UI" panose="020B0604030504040204" pitchFamily="50" charset="-128"/>
              <a:ea typeface="Meiryo UI" panose="020B0604030504040204" pitchFamily="50" charset="-128"/>
            </a:endParaRPr>
          </a:p>
        </p:txBody>
      </p:sp>
      <p:graphicFrame>
        <p:nvGraphicFramePr>
          <p:cNvPr id="11" name="表 10">
            <a:extLst>
              <a:ext uri="{FF2B5EF4-FFF2-40B4-BE49-F238E27FC236}">
                <a16:creationId xmlns:a16="http://schemas.microsoft.com/office/drawing/2014/main" id="{CDFA7BFF-9743-84E2-0E78-9AFCE080F98B}"/>
              </a:ext>
            </a:extLst>
          </p:cNvPr>
          <p:cNvGraphicFramePr>
            <a:graphicFrameLocks noGrp="1"/>
          </p:cNvGraphicFramePr>
          <p:nvPr/>
        </p:nvGraphicFramePr>
        <p:xfrm>
          <a:off x="293602" y="3570979"/>
          <a:ext cx="6588000" cy="219726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03005676"/>
                    </a:ext>
                  </a:extLst>
                </a:gridCol>
                <a:gridCol w="1368000">
                  <a:extLst>
                    <a:ext uri="{9D8B030D-6E8A-4147-A177-3AD203B41FA5}">
                      <a16:colId xmlns:a16="http://schemas.microsoft.com/office/drawing/2014/main" val="3428757748"/>
                    </a:ext>
                  </a:extLst>
                </a:gridCol>
                <a:gridCol w="612000">
                  <a:extLst>
                    <a:ext uri="{9D8B030D-6E8A-4147-A177-3AD203B41FA5}">
                      <a16:colId xmlns:a16="http://schemas.microsoft.com/office/drawing/2014/main" val="731839400"/>
                    </a:ext>
                  </a:extLst>
                </a:gridCol>
                <a:gridCol w="216000">
                  <a:extLst>
                    <a:ext uri="{9D8B030D-6E8A-4147-A177-3AD203B41FA5}">
                      <a16:colId xmlns:a16="http://schemas.microsoft.com/office/drawing/2014/main" val="3887190624"/>
                    </a:ext>
                  </a:extLst>
                </a:gridCol>
                <a:gridCol w="1368000">
                  <a:extLst>
                    <a:ext uri="{9D8B030D-6E8A-4147-A177-3AD203B41FA5}">
                      <a16:colId xmlns:a16="http://schemas.microsoft.com/office/drawing/2014/main" val="479618862"/>
                    </a:ext>
                  </a:extLst>
                </a:gridCol>
                <a:gridCol w="612000">
                  <a:extLst>
                    <a:ext uri="{9D8B030D-6E8A-4147-A177-3AD203B41FA5}">
                      <a16:colId xmlns:a16="http://schemas.microsoft.com/office/drawing/2014/main" val="3516459807"/>
                    </a:ext>
                  </a:extLst>
                </a:gridCol>
                <a:gridCol w="216000">
                  <a:extLst>
                    <a:ext uri="{9D8B030D-6E8A-4147-A177-3AD203B41FA5}">
                      <a16:colId xmlns:a16="http://schemas.microsoft.com/office/drawing/2014/main" val="2473760759"/>
                    </a:ext>
                  </a:extLst>
                </a:gridCol>
                <a:gridCol w="1368000">
                  <a:extLst>
                    <a:ext uri="{9D8B030D-6E8A-4147-A177-3AD203B41FA5}">
                      <a16:colId xmlns:a16="http://schemas.microsoft.com/office/drawing/2014/main" val="668767005"/>
                    </a:ext>
                  </a:extLst>
                </a:gridCol>
                <a:gridCol w="612000">
                  <a:extLst>
                    <a:ext uri="{9D8B030D-6E8A-4147-A177-3AD203B41FA5}">
                      <a16:colId xmlns:a16="http://schemas.microsoft.com/office/drawing/2014/main" val="176282899"/>
                    </a:ext>
                  </a:extLst>
                </a:gridCol>
              </a:tblGrid>
              <a:tr h="216000">
                <a:tc gridSpan="9">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女性</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789188920"/>
                  </a:ext>
                </a:extLst>
              </a:tr>
              <a:tr h="216000">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15-19</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20-24</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25-29</a:t>
                      </a:r>
                      <a:r>
                        <a:rPr kumimoji="1" lang="ja-JP" altLang="en-US" sz="9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88196607"/>
                  </a:ext>
                </a:extLst>
              </a:tr>
              <a:tr h="216000">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78505688"/>
                  </a:ext>
                </a:extLst>
              </a:tr>
              <a:tr h="216000">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7,670</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26,084</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900" b="1" dirty="0">
                          <a:solidFill>
                            <a:schemeClr val="tx1"/>
                          </a:solidFill>
                          <a:latin typeface="Meiryo UI" panose="020B0604030504040204" pitchFamily="50" charset="-128"/>
                          <a:ea typeface="Meiryo UI" panose="020B0604030504040204" pitchFamily="50" charset="-128"/>
                        </a:rPr>
                        <a:t>23,857</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0935265"/>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1</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1,099</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6,149</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4,173</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3026827817"/>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2</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他の健康食品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564</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2</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1,702</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2</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1,933</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670406495"/>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3</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388</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3</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1,085</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3</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1,018</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3493310"/>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4</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脱毛剤</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265</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4</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1,067</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4</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897</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55300412"/>
                  </a:ext>
                </a:extLst>
              </a:tr>
              <a:tr h="252000">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5</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244</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5</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900</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900" b="0" dirty="0">
                          <a:latin typeface="Meiryo UI" panose="020B0604030504040204" pitchFamily="50" charset="-128"/>
                          <a:ea typeface="Meiryo UI" panose="020B0604030504040204" pitchFamily="50" charset="-128"/>
                        </a:rPr>
                        <a:t>5</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050" b="0"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000" b="0" dirty="0">
                          <a:latin typeface="Meiryo UI" panose="020B0604030504040204" pitchFamily="50" charset="-128"/>
                          <a:ea typeface="Meiryo UI" panose="020B0604030504040204" pitchFamily="50" charset="-128"/>
                        </a:rPr>
                        <a:t>521</a:t>
                      </a:r>
                      <a:endParaRPr kumimoji="1" lang="ja-JP" altLang="en-US" sz="10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789269361"/>
                  </a:ext>
                </a:extLst>
              </a:tr>
            </a:tbl>
          </a:graphicData>
        </a:graphic>
      </p:graphicFrame>
      <p:sp>
        <p:nvSpPr>
          <p:cNvPr id="4" name="四角形: 角を丸くする 3">
            <a:extLst>
              <a:ext uri="{FF2B5EF4-FFF2-40B4-BE49-F238E27FC236}">
                <a16:creationId xmlns:a16="http://schemas.microsoft.com/office/drawing/2014/main" id="{5C9EF23E-CD93-7667-322C-B703573A7383}"/>
              </a:ext>
            </a:extLst>
          </p:cNvPr>
          <p:cNvSpPr/>
          <p:nvPr/>
        </p:nvSpPr>
        <p:spPr>
          <a:xfrm>
            <a:off x="232054" y="1284679"/>
            <a:ext cx="2325462" cy="4572599"/>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FF343CE0-01E3-A130-ED04-14555B6DBF38}"/>
              </a:ext>
            </a:extLst>
          </p:cNvPr>
          <p:cNvGrpSpPr/>
          <p:nvPr/>
        </p:nvGrpSpPr>
        <p:grpSpPr>
          <a:xfrm>
            <a:off x="7063891" y="3978959"/>
            <a:ext cx="2026618" cy="1565894"/>
            <a:chOff x="7112091" y="1222759"/>
            <a:chExt cx="2026618" cy="1565894"/>
          </a:xfrm>
        </p:grpSpPr>
        <p:sp>
          <p:nvSpPr>
            <p:cNvPr id="13" name="正方形/長方形 12">
              <a:extLst>
                <a:ext uri="{FF2B5EF4-FFF2-40B4-BE49-F238E27FC236}">
                  <a16:creationId xmlns:a16="http://schemas.microsoft.com/office/drawing/2014/main" id="{BCD2ABEA-AE91-21E8-7317-46B9E1F5CA3A}"/>
                </a:ext>
              </a:extLst>
            </p:cNvPr>
            <p:cNvSpPr/>
            <p:nvPr/>
          </p:nvSpPr>
          <p:spPr>
            <a:xfrm>
              <a:off x="7112091" y="1518546"/>
              <a:ext cx="513806" cy="175532"/>
            </a:xfrm>
            <a:prstGeom prst="rect">
              <a:avLst/>
            </a:prstGeom>
            <a:solidFill>
              <a:srgbClr val="FFFF0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25088A4E-8328-DAD1-1CA7-F353A23A4B14}"/>
                </a:ext>
              </a:extLst>
            </p:cNvPr>
            <p:cNvSpPr txBox="1"/>
            <p:nvPr/>
          </p:nvSpPr>
          <p:spPr>
            <a:xfrm>
              <a:off x="7556225" y="1479354"/>
              <a:ext cx="1258678"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：娯楽に関するもの</a:t>
              </a:r>
            </a:p>
          </p:txBody>
        </p:sp>
        <p:sp>
          <p:nvSpPr>
            <p:cNvPr id="20" name="正方形/長方形 19">
              <a:extLst>
                <a:ext uri="{FF2B5EF4-FFF2-40B4-BE49-F238E27FC236}">
                  <a16:creationId xmlns:a16="http://schemas.microsoft.com/office/drawing/2014/main" id="{F0F40649-E7BE-1B17-D91D-16B3AEB3C279}"/>
                </a:ext>
              </a:extLst>
            </p:cNvPr>
            <p:cNvSpPr/>
            <p:nvPr/>
          </p:nvSpPr>
          <p:spPr>
            <a:xfrm>
              <a:off x="7112091" y="1775739"/>
              <a:ext cx="513806" cy="175532"/>
            </a:xfrm>
            <a:prstGeom prst="rect">
              <a:avLst/>
            </a:prstGeom>
            <a:solidFill>
              <a:srgbClr val="92D05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09E4FAA-837A-354E-3AA4-87C01AE79D8D}"/>
                </a:ext>
              </a:extLst>
            </p:cNvPr>
            <p:cNvSpPr txBox="1"/>
            <p:nvPr/>
          </p:nvSpPr>
          <p:spPr>
            <a:xfrm>
              <a:off x="7556225" y="1736547"/>
              <a:ext cx="1314784"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：暮らしに関するもの</a:t>
              </a:r>
            </a:p>
          </p:txBody>
        </p:sp>
        <p:sp>
          <p:nvSpPr>
            <p:cNvPr id="22" name="正方形/長方形 21">
              <a:extLst>
                <a:ext uri="{FF2B5EF4-FFF2-40B4-BE49-F238E27FC236}">
                  <a16:creationId xmlns:a16="http://schemas.microsoft.com/office/drawing/2014/main" id="{3228E462-8039-6F91-3FCF-E1AC7988FAEB}"/>
                </a:ext>
              </a:extLst>
            </p:cNvPr>
            <p:cNvSpPr/>
            <p:nvPr/>
          </p:nvSpPr>
          <p:spPr>
            <a:xfrm>
              <a:off x="7112091" y="2049258"/>
              <a:ext cx="513806" cy="175532"/>
            </a:xfrm>
            <a:prstGeom prst="rect">
              <a:avLst/>
            </a:prstGeom>
            <a:solidFill>
              <a:schemeClr val="accent4">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E88081B7-C071-980C-613D-64F091CA373D}"/>
                </a:ext>
              </a:extLst>
            </p:cNvPr>
            <p:cNvSpPr txBox="1"/>
            <p:nvPr/>
          </p:nvSpPr>
          <p:spPr>
            <a:xfrm>
              <a:off x="7556225" y="2010066"/>
              <a:ext cx="1582484"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：もうけ話関連を含むもの</a:t>
              </a:r>
            </a:p>
          </p:txBody>
        </p:sp>
        <p:sp>
          <p:nvSpPr>
            <p:cNvPr id="26" name="正方形/長方形 25">
              <a:extLst>
                <a:ext uri="{FF2B5EF4-FFF2-40B4-BE49-F238E27FC236}">
                  <a16:creationId xmlns:a16="http://schemas.microsoft.com/office/drawing/2014/main" id="{2400F862-2CF2-7D69-5352-55D17DC5FA81}"/>
                </a:ext>
              </a:extLst>
            </p:cNvPr>
            <p:cNvSpPr/>
            <p:nvPr/>
          </p:nvSpPr>
          <p:spPr>
            <a:xfrm>
              <a:off x="7112091" y="2319840"/>
              <a:ext cx="513806" cy="175532"/>
            </a:xfrm>
            <a:prstGeom prst="rect">
              <a:avLst/>
            </a:prstGeom>
            <a:solidFill>
              <a:schemeClr val="accent6"/>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6544D59A-B885-9D02-F0CC-17F74D475388}"/>
                </a:ext>
              </a:extLst>
            </p:cNvPr>
            <p:cNvSpPr txBox="1"/>
            <p:nvPr/>
          </p:nvSpPr>
          <p:spPr>
            <a:xfrm>
              <a:off x="7556225" y="2280648"/>
              <a:ext cx="1258678"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：借金に関するもの</a:t>
              </a:r>
            </a:p>
          </p:txBody>
        </p:sp>
        <p:sp>
          <p:nvSpPr>
            <p:cNvPr id="29" name="正方形/長方形 28">
              <a:extLst>
                <a:ext uri="{FF2B5EF4-FFF2-40B4-BE49-F238E27FC236}">
                  <a16:creationId xmlns:a16="http://schemas.microsoft.com/office/drawing/2014/main" id="{487764A8-1A23-7566-AD0D-74DB50039E24}"/>
                </a:ext>
              </a:extLst>
            </p:cNvPr>
            <p:cNvSpPr/>
            <p:nvPr/>
          </p:nvSpPr>
          <p:spPr>
            <a:xfrm>
              <a:off x="7112091" y="2573929"/>
              <a:ext cx="513806" cy="175532"/>
            </a:xfrm>
            <a:prstGeom prst="rect">
              <a:avLst/>
            </a:prstGeom>
            <a:solidFill>
              <a:srgbClr val="00B0F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98849EB-72A3-FEAE-5CAC-57D5F9934C59}"/>
                </a:ext>
              </a:extLst>
            </p:cNvPr>
            <p:cNvSpPr txBox="1"/>
            <p:nvPr/>
          </p:nvSpPr>
          <p:spPr>
            <a:xfrm>
              <a:off x="7556225" y="2534737"/>
              <a:ext cx="1422184"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：自動車に関するもの</a:t>
              </a:r>
            </a:p>
          </p:txBody>
        </p:sp>
        <p:sp>
          <p:nvSpPr>
            <p:cNvPr id="31" name="正方形/長方形 30">
              <a:extLst>
                <a:ext uri="{FF2B5EF4-FFF2-40B4-BE49-F238E27FC236}">
                  <a16:creationId xmlns:a16="http://schemas.microsoft.com/office/drawing/2014/main" id="{8DEFC330-A366-8FEB-4D17-D4B887A37BFD}"/>
                </a:ext>
              </a:extLst>
            </p:cNvPr>
            <p:cNvSpPr/>
            <p:nvPr/>
          </p:nvSpPr>
          <p:spPr>
            <a:xfrm>
              <a:off x="7112091" y="1261951"/>
              <a:ext cx="513806" cy="175532"/>
            </a:xfrm>
            <a:prstGeom prst="rect">
              <a:avLst/>
            </a:prstGeom>
            <a:solidFill>
              <a:srgbClr val="FF9999"/>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F371B00B-A584-659A-1291-81C7DB869DC4}"/>
                </a:ext>
              </a:extLst>
            </p:cNvPr>
            <p:cNvSpPr txBox="1"/>
            <p:nvPr/>
          </p:nvSpPr>
          <p:spPr>
            <a:xfrm>
              <a:off x="7556225" y="1222759"/>
              <a:ext cx="1282723"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：美容に関するもの</a:t>
              </a:r>
            </a:p>
          </p:txBody>
        </p:sp>
      </p:grpSp>
      <p:sp>
        <p:nvSpPr>
          <p:cNvPr id="34" name="テキスト ボックス 33">
            <a:extLst>
              <a:ext uri="{FF2B5EF4-FFF2-40B4-BE49-F238E27FC236}">
                <a16:creationId xmlns:a16="http://schemas.microsoft.com/office/drawing/2014/main" id="{F1CE5F6B-86AE-049A-C61F-2DF7D5A1F02F}"/>
              </a:ext>
            </a:extLst>
          </p:cNvPr>
          <p:cNvSpPr txBox="1"/>
          <p:nvPr/>
        </p:nvSpPr>
        <p:spPr>
          <a:xfrm>
            <a:off x="232054" y="5895264"/>
            <a:ext cx="4543231" cy="507831"/>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（備考）</a:t>
            </a:r>
            <a:r>
              <a:rPr lang="en-US" altLang="ja-JP" sz="900" dirty="0">
                <a:latin typeface="Meiryo UI" panose="020B0604030504040204" pitchFamily="50" charset="-128"/>
                <a:ea typeface="Meiryo UI" panose="020B0604030504040204" pitchFamily="50" charset="-128"/>
              </a:rPr>
              <a:t>1.PIO-NET</a:t>
            </a:r>
            <a:r>
              <a:rPr lang="ja-JP" altLang="en-US" sz="900" dirty="0">
                <a:latin typeface="Meiryo UI" panose="020B0604030504040204" pitchFamily="50" charset="-128"/>
                <a:ea typeface="Meiryo UI" panose="020B0604030504040204" pitchFamily="50" charset="-128"/>
              </a:rPr>
              <a:t>に登録された消費生活相談情報（</a:t>
            </a:r>
            <a:r>
              <a:rPr lang="en-US" altLang="ja-JP" sz="900" dirty="0">
                <a:latin typeface="Meiryo UI" panose="020B0604030504040204" pitchFamily="50" charset="-128"/>
                <a:ea typeface="Meiryo UI" panose="020B0604030504040204" pitchFamily="50" charset="-128"/>
              </a:rPr>
              <a:t>2023</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31</a:t>
            </a:r>
            <a:r>
              <a:rPr lang="ja-JP" altLang="en-US" sz="900" dirty="0">
                <a:latin typeface="Meiryo UI" panose="020B0604030504040204" pitchFamily="50" charset="-128"/>
                <a:ea typeface="Meiryo UI" panose="020B0604030504040204" pitchFamily="50" charset="-128"/>
              </a:rPr>
              <a:t>日までの登録分）。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品目は商品キーワード（下位）。</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色分けは相談内容の傾向を消費者庁で分類したもの。</a:t>
            </a:r>
          </a:p>
        </p:txBody>
      </p:sp>
      <p:grpSp>
        <p:nvGrpSpPr>
          <p:cNvPr id="47" name="グループ化 46">
            <a:extLst>
              <a:ext uri="{FF2B5EF4-FFF2-40B4-BE49-F238E27FC236}">
                <a16:creationId xmlns:a16="http://schemas.microsoft.com/office/drawing/2014/main" id="{84B4012C-38A3-689B-D960-B0429E81B98C}"/>
              </a:ext>
            </a:extLst>
          </p:cNvPr>
          <p:cNvGrpSpPr/>
          <p:nvPr/>
        </p:nvGrpSpPr>
        <p:grpSpPr>
          <a:xfrm>
            <a:off x="-219503" y="-76909"/>
            <a:ext cx="7900312" cy="939880"/>
            <a:chOff x="-219503" y="-76909"/>
            <a:chExt cx="7900312" cy="939880"/>
          </a:xfrm>
        </p:grpSpPr>
        <p:sp>
          <p:nvSpPr>
            <p:cNvPr id="8" name="正方形/長方形 7">
              <a:extLst>
                <a:ext uri="{FF2B5EF4-FFF2-40B4-BE49-F238E27FC236}">
                  <a16:creationId xmlns:a16="http://schemas.microsoft.com/office/drawing/2014/main" id="{762CBA7E-9BE7-2547-ECA4-F89CCE72E8AD}"/>
                </a:ext>
              </a:extLst>
            </p:cNvPr>
            <p:cNvSpPr/>
            <p:nvPr/>
          </p:nvSpPr>
          <p:spPr>
            <a:xfrm>
              <a:off x="194364" y="-56054"/>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わかもの</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0FEBCC1D-18BA-983F-4345-09BE9A2C113A}"/>
                </a:ext>
              </a:extLst>
            </p:cNvPr>
            <p:cNvSpPr/>
            <p:nvPr/>
          </p:nvSpPr>
          <p:spPr>
            <a:xfrm>
              <a:off x="1814905" y="-76909"/>
              <a:ext cx="2122095"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しょうひせいかつそうだん</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3B85E975-7D79-FCBA-886B-3E67AEBBC517}"/>
                </a:ext>
              </a:extLst>
            </p:cNvPr>
            <p:cNvSpPr/>
            <p:nvPr/>
          </p:nvSpPr>
          <p:spPr>
            <a:xfrm>
              <a:off x="-219503" y="644587"/>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わかもの</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0623C139-1C33-2FE1-86A2-FBD28DDF46DA}"/>
                </a:ext>
              </a:extLst>
            </p:cNvPr>
            <p:cNvSpPr/>
            <p:nvPr/>
          </p:nvSpPr>
          <p:spPr>
            <a:xfrm>
              <a:off x="859150" y="647527"/>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しょうひせいかつそうだん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BDC71475-7EFB-FD63-3DB4-C1740D76B457}"/>
                </a:ext>
              </a:extLst>
            </p:cNvPr>
            <p:cNvSpPr/>
            <p:nvPr/>
          </p:nvSpPr>
          <p:spPr>
            <a:xfrm>
              <a:off x="1969759" y="634938"/>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FEAA9E88-0532-B0B9-E013-66FFB8C64D3B}"/>
                </a:ext>
              </a:extLst>
            </p:cNvPr>
            <p:cNvSpPr/>
            <p:nvPr/>
          </p:nvSpPr>
          <p:spPr>
            <a:xfrm>
              <a:off x="3125699" y="636789"/>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べつ</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7FC4F455-BFDE-CCE8-EE39-942D56C238CB}"/>
                </a:ext>
              </a:extLst>
            </p:cNvPr>
            <p:cNvSpPr/>
            <p:nvPr/>
          </p:nvSpPr>
          <p:spPr>
            <a:xfrm>
              <a:off x="3721758" y="63493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じょういけんすう</a:t>
              </a:r>
            </a:p>
          </p:txBody>
        </p:sp>
        <p:sp>
          <p:nvSpPr>
            <p:cNvPr id="24" name="正方形/長方形 23">
              <a:extLst>
                <a:ext uri="{FF2B5EF4-FFF2-40B4-BE49-F238E27FC236}">
                  <a16:creationId xmlns:a16="http://schemas.microsoft.com/office/drawing/2014/main" id="{63FBF16A-04B8-7495-39DA-5475F6620C3A}"/>
                </a:ext>
              </a:extLst>
            </p:cNvPr>
            <p:cNvSpPr/>
            <p:nvPr/>
          </p:nvSpPr>
          <p:spPr>
            <a:xfrm>
              <a:off x="4967454" y="634938"/>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ねんれいくぶんべつ</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A974BE3C-705B-9497-7365-4D2042F96B9A}"/>
                </a:ext>
              </a:extLst>
            </p:cNvPr>
            <p:cNvSpPr/>
            <p:nvPr/>
          </p:nvSpPr>
          <p:spPr>
            <a:xfrm>
              <a:off x="6303282" y="63493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a:t>
              </a:r>
            </a:p>
          </p:txBody>
        </p:sp>
      </p:grpSp>
      <p:grpSp>
        <p:nvGrpSpPr>
          <p:cNvPr id="45" name="グループ化 44">
            <a:extLst>
              <a:ext uri="{FF2B5EF4-FFF2-40B4-BE49-F238E27FC236}">
                <a16:creationId xmlns:a16="http://schemas.microsoft.com/office/drawing/2014/main" id="{4D3FD3BD-4657-DDEA-078D-441F984FDFAE}"/>
              </a:ext>
            </a:extLst>
          </p:cNvPr>
          <p:cNvGrpSpPr/>
          <p:nvPr/>
        </p:nvGrpSpPr>
        <p:grpSpPr>
          <a:xfrm>
            <a:off x="7110488" y="3860186"/>
            <a:ext cx="1885789" cy="1545196"/>
            <a:chOff x="7110488" y="3860186"/>
            <a:chExt cx="1885789" cy="1545196"/>
          </a:xfrm>
        </p:grpSpPr>
        <p:sp>
          <p:nvSpPr>
            <p:cNvPr id="35" name="正方形/長方形 34">
              <a:extLst>
                <a:ext uri="{FF2B5EF4-FFF2-40B4-BE49-F238E27FC236}">
                  <a16:creationId xmlns:a16="http://schemas.microsoft.com/office/drawing/2014/main" id="{6C4FFED3-BB8F-5B9B-538C-10B0B1C261E9}"/>
                </a:ext>
              </a:extLst>
            </p:cNvPr>
            <p:cNvSpPr/>
            <p:nvPr/>
          </p:nvSpPr>
          <p:spPr>
            <a:xfrm>
              <a:off x="7186688" y="3860186"/>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びよう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CC57FF2F-3348-B07A-FA65-3C224FBDAC6A}"/>
                </a:ext>
              </a:extLst>
            </p:cNvPr>
            <p:cNvSpPr/>
            <p:nvPr/>
          </p:nvSpPr>
          <p:spPr>
            <a:xfrm>
              <a:off x="7186688" y="4127199"/>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ごらく</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43E50F9B-6829-66E6-3A05-CD543A376256}"/>
                </a:ext>
              </a:extLst>
            </p:cNvPr>
            <p:cNvSpPr/>
            <p:nvPr/>
          </p:nvSpPr>
          <p:spPr>
            <a:xfrm>
              <a:off x="7110488" y="4394090"/>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C6E1E462-887C-EBBC-55FA-FFF6A0C3B101}"/>
                </a:ext>
              </a:extLst>
            </p:cNvPr>
            <p:cNvSpPr/>
            <p:nvPr/>
          </p:nvSpPr>
          <p:spPr>
            <a:xfrm>
              <a:off x="7413221" y="4679199"/>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ばなしかんれん</a:t>
              </a:r>
              <a:endParaRPr lang="ja-JP" altLang="en-US" sz="7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B9166530-3889-7AE1-AC7D-9C3D440465BF}"/>
                </a:ext>
              </a:extLst>
            </p:cNvPr>
            <p:cNvSpPr/>
            <p:nvPr/>
          </p:nvSpPr>
          <p:spPr>
            <a:xfrm>
              <a:off x="7153132" y="4929532"/>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しゃっきん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1DFB3C5E-B45C-4CCA-E681-E5715552CEA3}"/>
                </a:ext>
              </a:extLst>
            </p:cNvPr>
            <p:cNvSpPr/>
            <p:nvPr/>
          </p:nvSpPr>
          <p:spPr>
            <a:xfrm>
              <a:off x="7262888" y="518321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じどうしゃ</a:t>
              </a:r>
            </a:p>
          </p:txBody>
        </p:sp>
        <p:sp>
          <p:nvSpPr>
            <p:cNvPr id="41" name="正方形/長方形 40">
              <a:extLst>
                <a:ext uri="{FF2B5EF4-FFF2-40B4-BE49-F238E27FC236}">
                  <a16:creationId xmlns:a16="http://schemas.microsoft.com/office/drawing/2014/main" id="{AE104E18-3ED5-0CBF-E59D-0DAAF9D64B52}"/>
                </a:ext>
              </a:extLst>
            </p:cNvPr>
            <p:cNvSpPr/>
            <p:nvPr/>
          </p:nvSpPr>
          <p:spPr>
            <a:xfrm>
              <a:off x="7504450" y="386018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42" name="正方形/長方形 41">
              <a:extLst>
                <a:ext uri="{FF2B5EF4-FFF2-40B4-BE49-F238E27FC236}">
                  <a16:creationId xmlns:a16="http://schemas.microsoft.com/office/drawing/2014/main" id="{F2D9E598-AD06-0372-142C-DA074FBF559A}"/>
                </a:ext>
              </a:extLst>
            </p:cNvPr>
            <p:cNvSpPr/>
            <p:nvPr/>
          </p:nvSpPr>
          <p:spPr>
            <a:xfrm>
              <a:off x="7504450" y="412631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43" name="正方形/長方形 42">
              <a:extLst>
                <a:ext uri="{FF2B5EF4-FFF2-40B4-BE49-F238E27FC236}">
                  <a16:creationId xmlns:a16="http://schemas.microsoft.com/office/drawing/2014/main" id="{D6B93D78-01B2-0DB1-4208-932932ADA261}"/>
                </a:ext>
              </a:extLst>
            </p:cNvPr>
            <p:cNvSpPr/>
            <p:nvPr/>
          </p:nvSpPr>
          <p:spPr>
            <a:xfrm>
              <a:off x="7542550" y="440509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44" name="正方形/長方形 43">
              <a:extLst>
                <a:ext uri="{FF2B5EF4-FFF2-40B4-BE49-F238E27FC236}">
                  <a16:creationId xmlns:a16="http://schemas.microsoft.com/office/drawing/2014/main" id="{D2CD13BF-D7D5-1971-FD46-10645E29E5BD}"/>
                </a:ext>
              </a:extLst>
            </p:cNvPr>
            <p:cNvSpPr/>
            <p:nvPr/>
          </p:nvSpPr>
          <p:spPr>
            <a:xfrm>
              <a:off x="7618750" y="518993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46" name="正方形/長方形 45">
              <a:extLst>
                <a:ext uri="{FF2B5EF4-FFF2-40B4-BE49-F238E27FC236}">
                  <a16:creationId xmlns:a16="http://schemas.microsoft.com/office/drawing/2014/main" id="{EC3E047B-0558-4BAD-8AE8-516CD297C578}"/>
                </a:ext>
              </a:extLst>
            </p:cNvPr>
            <p:cNvSpPr/>
            <p:nvPr/>
          </p:nvSpPr>
          <p:spPr>
            <a:xfrm>
              <a:off x="7517150" y="493595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12" name="正方形/長方形 11">
              <a:extLst>
                <a:ext uri="{FF2B5EF4-FFF2-40B4-BE49-F238E27FC236}">
                  <a16:creationId xmlns:a16="http://schemas.microsoft.com/office/drawing/2014/main" id="{0C716395-938E-D242-7402-543560E062E4}"/>
                </a:ext>
              </a:extLst>
            </p:cNvPr>
            <p:cNvSpPr/>
            <p:nvPr/>
          </p:nvSpPr>
          <p:spPr>
            <a:xfrm>
              <a:off x="8236731" y="4680248"/>
              <a:ext cx="703897" cy="200055"/>
            </a:xfrm>
            <a:prstGeom prst="rect">
              <a:avLst/>
            </a:prstGeom>
            <a:noFill/>
          </p:spPr>
          <p:txBody>
            <a:bodyPr wrap="square" lIns="91440" tIns="45720" rIns="91440" bIns="45720">
              <a:spAutoFit/>
            </a:bodyPr>
            <a:lstStyle/>
            <a:p>
              <a:pPr algn="ctr"/>
              <a:r>
                <a:rPr lang="ja-JP" altLang="en-US" sz="7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ふく</a:t>
              </a:r>
            </a:p>
          </p:txBody>
        </p:sp>
      </p:grpSp>
    </p:spTree>
    <p:extLst>
      <p:ext uri="{BB962C8B-B14F-4D97-AF65-F5344CB8AC3E}">
        <p14:creationId xmlns:p14="http://schemas.microsoft.com/office/powerpoint/2010/main" val="238934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35862"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64622" y="-36542"/>
            <a:ext cx="931143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インターネットゲーム</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オンラインゲーム</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に関する消費者トラブル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4">
            <a:extLst>
              <a:ext uri="{FF2B5EF4-FFF2-40B4-BE49-F238E27FC236}">
                <a16:creationId xmlns:a16="http://schemas.microsoft.com/office/drawing/2014/main" id="{9C786E3E-255F-7763-9E6B-2823A6ACF5D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16</a:t>
            </a:fld>
            <a:endParaRPr lang="ja-JP" altLang="en-US" dirty="0"/>
          </a:p>
        </p:txBody>
      </p:sp>
      <p:pic>
        <p:nvPicPr>
          <p:cNvPr id="8" name="図 7" descr="グラフ, 棒グラフ&#10;&#10;自動的に生成された説明">
            <a:extLst>
              <a:ext uri="{FF2B5EF4-FFF2-40B4-BE49-F238E27FC236}">
                <a16:creationId xmlns:a16="http://schemas.microsoft.com/office/drawing/2014/main" id="{3387545E-A15B-ECE3-D4D2-918654B98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97" y="814506"/>
            <a:ext cx="4896278" cy="5810250"/>
          </a:xfrm>
          <a:prstGeom prst="rect">
            <a:avLst/>
          </a:prstGeom>
        </p:spPr>
      </p:pic>
      <p:sp>
        <p:nvSpPr>
          <p:cNvPr id="10" name="テキスト ボックス 9">
            <a:extLst>
              <a:ext uri="{FF2B5EF4-FFF2-40B4-BE49-F238E27FC236}">
                <a16:creationId xmlns:a16="http://schemas.microsoft.com/office/drawing/2014/main" id="{0EBA0B80-204A-107D-7016-DFF58F766BD0}"/>
              </a:ext>
            </a:extLst>
          </p:cNvPr>
          <p:cNvSpPr txBox="1"/>
          <p:nvPr/>
        </p:nvSpPr>
        <p:spPr>
          <a:xfrm>
            <a:off x="6126302" y="6540278"/>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四角形: 角を丸くする 10">
            <a:extLst>
              <a:ext uri="{FF2B5EF4-FFF2-40B4-BE49-F238E27FC236}">
                <a16:creationId xmlns:a16="http://schemas.microsoft.com/office/drawing/2014/main" id="{935C4ADF-3978-973E-2028-848B371ADFCB}"/>
              </a:ext>
            </a:extLst>
          </p:cNvPr>
          <p:cNvSpPr/>
          <p:nvPr/>
        </p:nvSpPr>
        <p:spPr>
          <a:xfrm>
            <a:off x="4126324" y="1840673"/>
            <a:ext cx="905532" cy="315277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D7BC9986-9B10-AF83-9E8B-16BEF8B5135E}"/>
              </a:ext>
            </a:extLst>
          </p:cNvPr>
          <p:cNvGrpSpPr/>
          <p:nvPr/>
        </p:nvGrpSpPr>
        <p:grpSpPr>
          <a:xfrm>
            <a:off x="5438775" y="1228725"/>
            <a:ext cx="3421308" cy="3798749"/>
            <a:chOff x="5438775" y="1438275"/>
            <a:chExt cx="3421308" cy="3457575"/>
          </a:xfrm>
          <a:solidFill>
            <a:schemeClr val="accent3">
              <a:lumMod val="20000"/>
              <a:lumOff val="80000"/>
            </a:schemeClr>
          </a:solidFill>
        </p:grpSpPr>
        <p:sp>
          <p:nvSpPr>
            <p:cNvPr id="17" name="四角形: 角を丸くする 16">
              <a:extLst>
                <a:ext uri="{FF2B5EF4-FFF2-40B4-BE49-F238E27FC236}">
                  <a16:creationId xmlns:a16="http://schemas.microsoft.com/office/drawing/2014/main" id="{725CC287-2056-5A4A-A06F-D541A2F043FF}"/>
                </a:ext>
              </a:extLst>
            </p:cNvPr>
            <p:cNvSpPr/>
            <p:nvPr/>
          </p:nvSpPr>
          <p:spPr>
            <a:xfrm>
              <a:off x="5438775" y="1438275"/>
              <a:ext cx="3421308" cy="3457575"/>
            </a:xfrm>
            <a:prstGeom prst="roundRect">
              <a:avLst/>
            </a:prstGeom>
            <a:grp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BE2AF73-5DA5-7228-FE4E-FC1E5DB11ACF}"/>
                </a:ext>
              </a:extLst>
            </p:cNvPr>
            <p:cNvSpPr txBox="1"/>
            <p:nvPr/>
          </p:nvSpPr>
          <p:spPr>
            <a:xfrm>
              <a:off x="5620666" y="1618013"/>
              <a:ext cx="3085183" cy="3089299"/>
            </a:xfrm>
            <a:prstGeom prst="rect">
              <a:avLst/>
            </a:prstGeom>
            <a:grpFill/>
          </p:spPr>
          <p:txBody>
            <a:bodyPr wrap="square">
              <a:spAutoFit/>
            </a:bodyPr>
            <a:lstStyle/>
            <a:p>
              <a:pPr>
                <a:lnSpc>
                  <a:spcPts val="2600"/>
                </a:lnSpc>
              </a:pPr>
              <a:r>
                <a:rPr lang="ja-JP" altLang="en-US" sz="2000" b="0" i="0" u="sng" dirty="0">
                  <a:solidFill>
                    <a:srgbClr val="FF0000"/>
                  </a:solidFill>
                  <a:effectLst/>
                  <a:latin typeface="Meiryo UI" panose="020B0604030504040204" pitchFamily="50" charset="-128"/>
                  <a:ea typeface="Meiryo UI" panose="020B0604030504040204" pitchFamily="50" charset="-128"/>
                </a:rPr>
                <a:t>「中学生の息子が親のクレジットカードを使ってオンラインゲームに</a:t>
              </a:r>
              <a:r>
                <a:rPr lang="en-US" altLang="ja-JP" sz="2000" b="0" i="0" u="sng" dirty="0">
                  <a:solidFill>
                    <a:srgbClr val="FF0000"/>
                  </a:solidFill>
                  <a:effectLst/>
                  <a:latin typeface="Meiryo UI" panose="020B0604030504040204" pitchFamily="50" charset="-128"/>
                  <a:ea typeface="Meiryo UI" panose="020B0604030504040204" pitchFamily="50" charset="-128"/>
                </a:rPr>
                <a:t>100</a:t>
              </a:r>
              <a:r>
                <a:rPr lang="ja-JP" altLang="en-US" sz="2000" b="0" i="0" u="sng" dirty="0">
                  <a:solidFill>
                    <a:srgbClr val="FF0000"/>
                  </a:solidFill>
                  <a:effectLst/>
                  <a:latin typeface="Meiryo UI" panose="020B0604030504040204" pitchFamily="50" charset="-128"/>
                  <a:ea typeface="Meiryo UI" panose="020B0604030504040204" pitchFamily="50" charset="-128"/>
                </a:rPr>
                <a:t>万円近い高額課金をしていた」</a:t>
              </a:r>
              <a:endParaRPr lang="en-US" altLang="ja-JP" sz="2000" b="0" i="0" u="sng" dirty="0">
                <a:solidFill>
                  <a:srgbClr val="FF0000"/>
                </a:solidFill>
                <a:effectLst/>
                <a:latin typeface="Meiryo UI" panose="020B0604030504040204" pitchFamily="50" charset="-128"/>
                <a:ea typeface="Meiryo UI" panose="020B0604030504040204" pitchFamily="50" charset="-128"/>
              </a:endParaRPr>
            </a:p>
            <a:p>
              <a:pPr>
                <a:lnSpc>
                  <a:spcPts val="2600"/>
                </a:lnSpc>
              </a:pPr>
              <a:r>
                <a:rPr lang="ja-JP" altLang="en-US" sz="2000" b="0" i="0" u="sng" dirty="0">
                  <a:solidFill>
                    <a:srgbClr val="FF0000"/>
                  </a:solidFill>
                  <a:effectLst/>
                  <a:latin typeface="Meiryo UI" panose="020B0604030504040204" pitchFamily="50" charset="-128"/>
                  <a:ea typeface="Meiryo UI" panose="020B0604030504040204" pitchFamily="50" charset="-128"/>
                </a:rPr>
                <a:t>「小学生の息子が親のスマホの認証設定を勝手に変えて高額なゲーム課金をしていた」</a:t>
              </a:r>
              <a:r>
                <a:rPr lang="ja-JP" altLang="en-US" sz="2000" b="0" i="0" dirty="0">
                  <a:solidFill>
                    <a:srgbClr val="000000"/>
                  </a:solidFill>
                  <a:effectLst/>
                  <a:latin typeface="Meiryo UI" panose="020B0604030504040204" pitchFamily="50" charset="-128"/>
                  <a:ea typeface="Meiryo UI" panose="020B0604030504040204" pitchFamily="50" charset="-128"/>
                </a:rPr>
                <a:t>等、子供がゲームで高額課金をしてしまうケースがみられた。</a:t>
              </a:r>
              <a:endParaRPr lang="ja-JP" altLang="en-US" sz="2000" dirty="0">
                <a:latin typeface="Meiryo UI" panose="020B0604030504040204" pitchFamily="50" charset="-128"/>
                <a:ea typeface="Meiryo UI" panose="020B0604030504040204" pitchFamily="50" charset="-128"/>
              </a:endParaRPr>
            </a:p>
          </p:txBody>
        </p:sp>
      </p:grpSp>
      <p:grpSp>
        <p:nvGrpSpPr>
          <p:cNvPr id="39" name="グループ化 38">
            <a:extLst>
              <a:ext uri="{FF2B5EF4-FFF2-40B4-BE49-F238E27FC236}">
                <a16:creationId xmlns:a16="http://schemas.microsoft.com/office/drawing/2014/main" id="{739032B7-BB45-26E0-BC72-D4D3DDB3354A}"/>
              </a:ext>
            </a:extLst>
          </p:cNvPr>
          <p:cNvGrpSpPr/>
          <p:nvPr/>
        </p:nvGrpSpPr>
        <p:grpSpPr>
          <a:xfrm>
            <a:off x="5345915" y="-62682"/>
            <a:ext cx="3029571" cy="250533"/>
            <a:chOff x="5345915" y="-62682"/>
            <a:chExt cx="3029571" cy="250533"/>
          </a:xfrm>
        </p:grpSpPr>
        <p:sp>
          <p:nvSpPr>
            <p:cNvPr id="2" name="正方形/長方形 1">
              <a:extLst>
                <a:ext uri="{FF2B5EF4-FFF2-40B4-BE49-F238E27FC236}">
                  <a16:creationId xmlns:a16="http://schemas.microsoft.com/office/drawing/2014/main" id="{09F4CCF8-BC34-4877-DFBF-5EC9DFE16170}"/>
                </a:ext>
              </a:extLst>
            </p:cNvPr>
            <p:cNvSpPr/>
            <p:nvPr/>
          </p:nvSpPr>
          <p:spPr>
            <a:xfrm>
              <a:off x="5345915" y="-6268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7" name="正方形/長方形 6">
              <a:extLst>
                <a:ext uri="{FF2B5EF4-FFF2-40B4-BE49-F238E27FC236}">
                  <a16:creationId xmlns:a16="http://schemas.microsoft.com/office/drawing/2014/main" id="{82F56DBA-65A1-120E-6832-599A6BC71EAC}"/>
                </a:ext>
              </a:extLst>
            </p:cNvPr>
            <p:cNvSpPr/>
            <p:nvPr/>
          </p:nvSpPr>
          <p:spPr>
            <a:xfrm>
              <a:off x="6253391" y="-58370"/>
              <a:ext cx="2122095"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しょうひしゃ</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38" name="グループ化 37">
            <a:extLst>
              <a:ext uri="{FF2B5EF4-FFF2-40B4-BE49-F238E27FC236}">
                <a16:creationId xmlns:a16="http://schemas.microsoft.com/office/drawing/2014/main" id="{A0DFACBF-6A96-4B3B-7EAA-9B5EB64501E2}"/>
              </a:ext>
            </a:extLst>
          </p:cNvPr>
          <p:cNvGrpSpPr/>
          <p:nvPr/>
        </p:nvGrpSpPr>
        <p:grpSpPr>
          <a:xfrm>
            <a:off x="4917893" y="1345142"/>
            <a:ext cx="4419418" cy="2864256"/>
            <a:chOff x="4917893" y="1345142"/>
            <a:chExt cx="4419418" cy="2864256"/>
          </a:xfrm>
        </p:grpSpPr>
        <p:sp>
          <p:nvSpPr>
            <p:cNvPr id="9" name="正方形/長方形 8">
              <a:extLst>
                <a:ext uri="{FF2B5EF4-FFF2-40B4-BE49-F238E27FC236}">
                  <a16:creationId xmlns:a16="http://schemas.microsoft.com/office/drawing/2014/main" id="{8002A7A9-B843-57A6-B542-227DD3597925}"/>
                </a:ext>
              </a:extLst>
            </p:cNvPr>
            <p:cNvSpPr/>
            <p:nvPr/>
          </p:nvSpPr>
          <p:spPr>
            <a:xfrm>
              <a:off x="5513695" y="1345142"/>
              <a:ext cx="1377527" cy="200055"/>
            </a:xfrm>
            <a:prstGeom prst="rect">
              <a:avLst/>
            </a:prstGeom>
            <a:noFill/>
          </p:spPr>
          <p:txBody>
            <a:bodyPr wrap="square" lIns="91440" tIns="45720" rIns="91440" bIns="45720">
              <a:spAutoFit/>
            </a:bodyPr>
            <a:lstStyle/>
            <a:p>
              <a:pPr algn="ctr"/>
              <a:r>
                <a:rPr lang="ja-JP" altLang="en-US" sz="7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ちゅうがくせい</a:t>
              </a:r>
              <a:endPar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A2B2CC96-376F-B806-2FBF-7DC76FD22517}"/>
                </a:ext>
              </a:extLst>
            </p:cNvPr>
            <p:cNvSpPr/>
            <p:nvPr/>
          </p:nvSpPr>
          <p:spPr>
            <a:xfrm>
              <a:off x="6035277" y="1349454"/>
              <a:ext cx="2122095" cy="200055"/>
            </a:xfrm>
            <a:prstGeom prst="rect">
              <a:avLst/>
            </a:prstGeom>
            <a:noFill/>
          </p:spPr>
          <p:txBody>
            <a:bodyPr wrap="square" lIns="91440" tIns="45720" rIns="91440" bIns="45720">
              <a:spAutoFit/>
            </a:bodyPr>
            <a:lstStyle/>
            <a:p>
              <a:pPr algn="ctr"/>
              <a:r>
                <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むすこ</a:t>
              </a:r>
            </a:p>
          </p:txBody>
        </p:sp>
        <p:sp>
          <p:nvSpPr>
            <p:cNvPr id="15" name="正方形/長方形 14">
              <a:extLst>
                <a:ext uri="{FF2B5EF4-FFF2-40B4-BE49-F238E27FC236}">
                  <a16:creationId xmlns:a16="http://schemas.microsoft.com/office/drawing/2014/main" id="{A74CE5E2-5BF4-890C-B830-95965BC2B0BF}"/>
                </a:ext>
              </a:extLst>
            </p:cNvPr>
            <p:cNvSpPr/>
            <p:nvPr/>
          </p:nvSpPr>
          <p:spPr>
            <a:xfrm>
              <a:off x="6583754" y="1349454"/>
              <a:ext cx="2122095" cy="200055"/>
            </a:xfrm>
            <a:prstGeom prst="rect">
              <a:avLst/>
            </a:prstGeom>
            <a:noFill/>
          </p:spPr>
          <p:txBody>
            <a:bodyPr wrap="square" lIns="91440" tIns="45720" rIns="91440" bIns="45720">
              <a:spAutoFit/>
            </a:bodyPr>
            <a:lstStyle/>
            <a:p>
              <a:pPr algn="ctr"/>
              <a:r>
                <a:rPr lang="ja-JP" altLang="en-US" sz="7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おや</a:t>
              </a:r>
              <a:endPar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874CB776-2288-C5B1-08B6-8387B3297A8E}"/>
                </a:ext>
              </a:extLst>
            </p:cNvPr>
            <p:cNvSpPr/>
            <p:nvPr/>
          </p:nvSpPr>
          <p:spPr>
            <a:xfrm>
              <a:off x="6085611" y="1705124"/>
              <a:ext cx="2122095" cy="200055"/>
            </a:xfrm>
            <a:prstGeom prst="rect">
              <a:avLst/>
            </a:prstGeom>
            <a:noFill/>
          </p:spPr>
          <p:txBody>
            <a:bodyPr wrap="square" lIns="91440" tIns="45720" rIns="91440" bIns="45720">
              <a:spAutoFit/>
            </a:bodyPr>
            <a:lstStyle/>
            <a:p>
              <a:pPr algn="ctr"/>
              <a:r>
                <a:rPr lang="ja-JP" altLang="en-US" sz="7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endPar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776B2FD3-26DF-F30A-A8B4-082B78E0D592}"/>
                </a:ext>
              </a:extLst>
            </p:cNvPr>
            <p:cNvSpPr/>
            <p:nvPr/>
          </p:nvSpPr>
          <p:spPr>
            <a:xfrm>
              <a:off x="6203057" y="2023969"/>
              <a:ext cx="2122095" cy="200055"/>
            </a:xfrm>
            <a:prstGeom prst="rect">
              <a:avLst/>
            </a:prstGeom>
            <a:noFill/>
          </p:spPr>
          <p:txBody>
            <a:bodyPr wrap="square" lIns="91440" tIns="45720" rIns="91440" bIns="45720">
              <a:spAutoFit/>
            </a:bodyPr>
            <a:lstStyle/>
            <a:p>
              <a:pPr algn="ctr"/>
              <a:r>
                <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まんえん</a:t>
              </a:r>
            </a:p>
          </p:txBody>
        </p:sp>
        <p:sp>
          <p:nvSpPr>
            <p:cNvPr id="22" name="正方形/長方形 21">
              <a:extLst>
                <a:ext uri="{FF2B5EF4-FFF2-40B4-BE49-F238E27FC236}">
                  <a16:creationId xmlns:a16="http://schemas.microsoft.com/office/drawing/2014/main" id="{DA53395D-8DE7-FE99-DDD9-EA2BE4FBA031}"/>
                </a:ext>
              </a:extLst>
            </p:cNvPr>
            <p:cNvSpPr/>
            <p:nvPr/>
          </p:nvSpPr>
          <p:spPr>
            <a:xfrm>
              <a:off x="6583754" y="2023969"/>
              <a:ext cx="2122095" cy="200055"/>
            </a:xfrm>
            <a:prstGeom prst="rect">
              <a:avLst/>
            </a:prstGeom>
            <a:noFill/>
          </p:spPr>
          <p:txBody>
            <a:bodyPr wrap="square" lIns="91440" tIns="45720" rIns="91440" bIns="45720">
              <a:spAutoFit/>
            </a:bodyPr>
            <a:lstStyle/>
            <a:p>
              <a:pPr algn="ctr"/>
              <a:r>
                <a:rPr lang="ja-JP" altLang="en-US" sz="7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ちか</a:t>
              </a:r>
              <a:endPar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1C0EBF8E-FAB1-B2AC-D9A6-D8374797C34D}"/>
                </a:ext>
              </a:extLst>
            </p:cNvPr>
            <p:cNvSpPr/>
            <p:nvPr/>
          </p:nvSpPr>
          <p:spPr>
            <a:xfrm>
              <a:off x="7166145" y="2023969"/>
              <a:ext cx="2122095" cy="200055"/>
            </a:xfrm>
            <a:prstGeom prst="rect">
              <a:avLst/>
            </a:prstGeom>
            <a:noFill/>
          </p:spPr>
          <p:txBody>
            <a:bodyPr wrap="square" lIns="91440" tIns="45720" rIns="91440" bIns="45720">
              <a:spAutoFit/>
            </a:bodyPr>
            <a:lstStyle/>
            <a:p>
              <a:pPr algn="ctr"/>
              <a:r>
                <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こうがく</a:t>
              </a:r>
            </a:p>
          </p:txBody>
        </p:sp>
        <p:sp>
          <p:nvSpPr>
            <p:cNvPr id="24" name="正方形/長方形 23">
              <a:extLst>
                <a:ext uri="{FF2B5EF4-FFF2-40B4-BE49-F238E27FC236}">
                  <a16:creationId xmlns:a16="http://schemas.microsoft.com/office/drawing/2014/main" id="{B6D1965C-DA61-4056-8736-874E26524B67}"/>
                </a:ext>
              </a:extLst>
            </p:cNvPr>
            <p:cNvSpPr/>
            <p:nvPr/>
          </p:nvSpPr>
          <p:spPr>
            <a:xfrm>
              <a:off x="4926282" y="4009343"/>
              <a:ext cx="2122095"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かきん</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ED1C50D1-3B86-3AEC-B2BA-8DC077B0D7BA}"/>
                </a:ext>
              </a:extLst>
            </p:cNvPr>
            <p:cNvSpPr/>
            <p:nvPr/>
          </p:nvSpPr>
          <p:spPr>
            <a:xfrm>
              <a:off x="5219897" y="2690095"/>
              <a:ext cx="2122095" cy="200055"/>
            </a:xfrm>
            <a:prstGeom prst="rect">
              <a:avLst/>
            </a:prstGeom>
            <a:noFill/>
          </p:spPr>
          <p:txBody>
            <a:bodyPr wrap="square" lIns="91440" tIns="45720" rIns="91440" bIns="45720">
              <a:spAutoFit/>
            </a:bodyPr>
            <a:lstStyle/>
            <a:p>
              <a:pPr algn="ctr"/>
              <a:r>
                <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しょうがくせい</a:t>
              </a:r>
            </a:p>
          </p:txBody>
        </p:sp>
        <p:sp>
          <p:nvSpPr>
            <p:cNvPr id="26" name="正方形/長方形 25">
              <a:extLst>
                <a:ext uri="{FF2B5EF4-FFF2-40B4-BE49-F238E27FC236}">
                  <a16:creationId xmlns:a16="http://schemas.microsoft.com/office/drawing/2014/main" id="{BCD6A3FE-C168-CAF1-F1D7-81031E5A2D28}"/>
                </a:ext>
              </a:extLst>
            </p:cNvPr>
            <p:cNvSpPr/>
            <p:nvPr/>
          </p:nvSpPr>
          <p:spPr>
            <a:xfrm>
              <a:off x="5978940" y="2690095"/>
              <a:ext cx="2122095" cy="200055"/>
            </a:xfrm>
            <a:prstGeom prst="rect">
              <a:avLst/>
            </a:prstGeom>
            <a:noFill/>
          </p:spPr>
          <p:txBody>
            <a:bodyPr wrap="square" lIns="91440" tIns="45720" rIns="91440" bIns="45720">
              <a:spAutoFit/>
            </a:bodyPr>
            <a:lstStyle/>
            <a:p>
              <a:pPr algn="ctr"/>
              <a:r>
                <a:rPr lang="ja-JP" altLang="en-US" sz="7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むすこ</a:t>
              </a:r>
              <a:endPar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BE93DD7F-230F-2448-36C7-9679F72FBB7B}"/>
                </a:ext>
              </a:extLst>
            </p:cNvPr>
            <p:cNvSpPr/>
            <p:nvPr/>
          </p:nvSpPr>
          <p:spPr>
            <a:xfrm>
              <a:off x="6592143" y="2690095"/>
              <a:ext cx="2122095" cy="200055"/>
            </a:xfrm>
            <a:prstGeom prst="rect">
              <a:avLst/>
            </a:prstGeom>
            <a:noFill/>
          </p:spPr>
          <p:txBody>
            <a:bodyPr wrap="square" lIns="91440" tIns="45720" rIns="91440" bIns="45720">
              <a:spAutoFit/>
            </a:bodyPr>
            <a:lstStyle/>
            <a:p>
              <a:pPr algn="ctr"/>
              <a:r>
                <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おや</a:t>
              </a:r>
            </a:p>
          </p:txBody>
        </p:sp>
        <p:sp>
          <p:nvSpPr>
            <p:cNvPr id="29" name="正方形/長方形 28">
              <a:extLst>
                <a:ext uri="{FF2B5EF4-FFF2-40B4-BE49-F238E27FC236}">
                  <a16:creationId xmlns:a16="http://schemas.microsoft.com/office/drawing/2014/main" id="{D54BB6E0-8599-4234-3F63-D3DF3D62D240}"/>
                </a:ext>
              </a:extLst>
            </p:cNvPr>
            <p:cNvSpPr/>
            <p:nvPr/>
          </p:nvSpPr>
          <p:spPr>
            <a:xfrm>
              <a:off x="5379288" y="3017872"/>
              <a:ext cx="2122095" cy="200055"/>
            </a:xfrm>
            <a:prstGeom prst="rect">
              <a:avLst/>
            </a:prstGeom>
            <a:noFill/>
          </p:spPr>
          <p:txBody>
            <a:bodyPr wrap="square" lIns="91440" tIns="45720" rIns="91440" bIns="45720">
              <a:spAutoFit/>
            </a:bodyPr>
            <a:lstStyle/>
            <a:p>
              <a:pPr algn="ctr"/>
              <a:r>
                <a:rPr lang="ja-JP" altLang="en-US" sz="7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にんしょうせってい</a:t>
              </a:r>
              <a:endPar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15FCDC21-FFE5-FE19-62AC-D099D8386CDB}"/>
                </a:ext>
              </a:extLst>
            </p:cNvPr>
            <p:cNvSpPr/>
            <p:nvPr/>
          </p:nvSpPr>
          <p:spPr>
            <a:xfrm>
              <a:off x="6306111" y="3017872"/>
              <a:ext cx="2122095" cy="200055"/>
            </a:xfrm>
            <a:prstGeom prst="rect">
              <a:avLst/>
            </a:prstGeom>
            <a:noFill/>
          </p:spPr>
          <p:txBody>
            <a:bodyPr wrap="square" lIns="91440" tIns="45720" rIns="91440" bIns="45720">
              <a:spAutoFit/>
            </a:bodyPr>
            <a:lstStyle/>
            <a:p>
              <a:pPr algn="ctr"/>
              <a:r>
                <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かって</a:t>
              </a:r>
            </a:p>
          </p:txBody>
        </p:sp>
        <p:sp>
          <p:nvSpPr>
            <p:cNvPr id="31" name="正方形/長方形 30">
              <a:extLst>
                <a:ext uri="{FF2B5EF4-FFF2-40B4-BE49-F238E27FC236}">
                  <a16:creationId xmlns:a16="http://schemas.microsoft.com/office/drawing/2014/main" id="{7C285BAE-61D7-7237-7364-3BCC645CD3C0}"/>
                </a:ext>
              </a:extLst>
            </p:cNvPr>
            <p:cNvSpPr/>
            <p:nvPr/>
          </p:nvSpPr>
          <p:spPr>
            <a:xfrm>
              <a:off x="6894147" y="3017872"/>
              <a:ext cx="2122095" cy="200055"/>
            </a:xfrm>
            <a:prstGeom prst="rect">
              <a:avLst/>
            </a:prstGeom>
            <a:noFill/>
          </p:spPr>
          <p:txBody>
            <a:bodyPr wrap="square" lIns="91440" tIns="45720" rIns="91440" bIns="45720">
              <a:spAutoFit/>
            </a:bodyPr>
            <a:lstStyle/>
            <a:p>
              <a:pPr algn="ctr"/>
              <a:r>
                <a:rPr lang="ja-JP" altLang="en-US" sz="7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42B938E0-4763-76C3-4005-C3A0D03CBE40}"/>
                </a:ext>
              </a:extLst>
            </p:cNvPr>
            <p:cNvSpPr/>
            <p:nvPr/>
          </p:nvSpPr>
          <p:spPr>
            <a:xfrm>
              <a:off x="6306111" y="3345843"/>
              <a:ext cx="2122095" cy="200055"/>
            </a:xfrm>
            <a:prstGeom prst="rect">
              <a:avLst/>
            </a:prstGeom>
            <a:noFill/>
          </p:spPr>
          <p:txBody>
            <a:bodyPr wrap="square" lIns="91440" tIns="45720" rIns="91440" bIns="45720">
              <a:spAutoFit/>
            </a:bodyPr>
            <a:lstStyle/>
            <a:p>
              <a:pPr algn="ctr"/>
              <a:r>
                <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かきん</a:t>
              </a:r>
            </a:p>
          </p:txBody>
        </p:sp>
        <p:sp>
          <p:nvSpPr>
            <p:cNvPr id="33" name="正方形/長方形 32">
              <a:extLst>
                <a:ext uri="{FF2B5EF4-FFF2-40B4-BE49-F238E27FC236}">
                  <a16:creationId xmlns:a16="http://schemas.microsoft.com/office/drawing/2014/main" id="{54FBF8D7-4C7C-A6A7-24D1-2732140CCCC2}"/>
                </a:ext>
              </a:extLst>
            </p:cNvPr>
            <p:cNvSpPr/>
            <p:nvPr/>
          </p:nvSpPr>
          <p:spPr>
            <a:xfrm>
              <a:off x="4917893" y="3345843"/>
              <a:ext cx="2122095" cy="200055"/>
            </a:xfrm>
            <a:prstGeom prst="rect">
              <a:avLst/>
            </a:prstGeom>
            <a:noFill/>
          </p:spPr>
          <p:txBody>
            <a:bodyPr wrap="square" lIns="91440" tIns="45720" rIns="91440" bIns="45720">
              <a:spAutoFit/>
            </a:bodyPr>
            <a:lstStyle/>
            <a:p>
              <a:pPr algn="ctr"/>
              <a:r>
                <a:rPr lang="ja-JP" altLang="en-US" sz="7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こうがく</a:t>
              </a:r>
              <a:endPar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1751EB57-1E17-6E13-FB01-E7A7935990C6}"/>
                </a:ext>
              </a:extLst>
            </p:cNvPr>
            <p:cNvSpPr/>
            <p:nvPr/>
          </p:nvSpPr>
          <p:spPr>
            <a:xfrm>
              <a:off x="5102451" y="3682009"/>
              <a:ext cx="2122095"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とう</a:t>
              </a:r>
            </a:p>
          </p:txBody>
        </p:sp>
        <p:sp>
          <p:nvSpPr>
            <p:cNvPr id="35" name="正方形/長方形 34">
              <a:extLst>
                <a:ext uri="{FF2B5EF4-FFF2-40B4-BE49-F238E27FC236}">
                  <a16:creationId xmlns:a16="http://schemas.microsoft.com/office/drawing/2014/main" id="{5714B49A-4DE6-20CB-F856-9C3471113690}"/>
                </a:ext>
              </a:extLst>
            </p:cNvPr>
            <p:cNvSpPr/>
            <p:nvPr/>
          </p:nvSpPr>
          <p:spPr>
            <a:xfrm>
              <a:off x="5681135" y="3682009"/>
              <a:ext cx="2122095"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こども</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60E1A47F-3A1A-2120-0C1E-DA61B2DCDD83}"/>
                </a:ext>
              </a:extLst>
            </p:cNvPr>
            <p:cNvSpPr/>
            <p:nvPr/>
          </p:nvSpPr>
          <p:spPr>
            <a:xfrm>
              <a:off x="7215216" y="3682009"/>
              <a:ext cx="2122095"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こうがく</a:t>
              </a:r>
            </a:p>
          </p:txBody>
        </p:sp>
        <p:sp>
          <p:nvSpPr>
            <p:cNvPr id="37" name="正方形/長方形 36">
              <a:extLst>
                <a:ext uri="{FF2B5EF4-FFF2-40B4-BE49-F238E27FC236}">
                  <a16:creationId xmlns:a16="http://schemas.microsoft.com/office/drawing/2014/main" id="{C3B4897E-AB54-0BA2-6601-99FC27B2A1FA}"/>
                </a:ext>
              </a:extLst>
            </p:cNvPr>
            <p:cNvSpPr/>
            <p:nvPr/>
          </p:nvSpPr>
          <p:spPr>
            <a:xfrm>
              <a:off x="4926282" y="2358048"/>
              <a:ext cx="2122095" cy="200055"/>
            </a:xfrm>
            <a:prstGeom prst="rect">
              <a:avLst/>
            </a:prstGeom>
            <a:noFill/>
          </p:spPr>
          <p:txBody>
            <a:bodyPr wrap="square" lIns="91440" tIns="45720" rIns="91440" bIns="45720">
              <a:spAutoFit/>
            </a:bodyPr>
            <a:lstStyle/>
            <a:p>
              <a:pPr algn="ctr"/>
              <a:r>
                <a:rPr lang="ja-JP" altLang="en-US" sz="7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かきん</a:t>
              </a:r>
              <a:endPar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85853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A83FFC11-898C-28EF-4CFC-59346F72D5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05" y="969962"/>
            <a:ext cx="9018588"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9" name="テキスト ボックス 8">
            <a:extLst>
              <a:ext uri="{FF2B5EF4-FFF2-40B4-BE49-F238E27FC236}">
                <a16:creationId xmlns:a16="http://schemas.microsoft.com/office/drawing/2014/main" id="{72DC5D16-7ABF-408E-956B-51159B33B181}"/>
              </a:ext>
            </a:extLst>
          </p:cNvPr>
          <p:cNvSpPr txBox="1"/>
          <p:nvPr/>
        </p:nvSpPr>
        <p:spPr>
          <a:xfrm>
            <a:off x="5285642" y="6492492"/>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男性も増加！脱毛エステに関する消費者トラブル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四角形: 角を丸くする 1">
            <a:extLst>
              <a:ext uri="{FF2B5EF4-FFF2-40B4-BE49-F238E27FC236}">
                <a16:creationId xmlns:a16="http://schemas.microsoft.com/office/drawing/2014/main" id="{DA0ACF40-C265-9D55-4EAE-954E2F129926}"/>
              </a:ext>
            </a:extLst>
          </p:cNvPr>
          <p:cNvSpPr/>
          <p:nvPr/>
        </p:nvSpPr>
        <p:spPr>
          <a:xfrm>
            <a:off x="5577662" y="1618783"/>
            <a:ext cx="975538" cy="3725378"/>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4">
            <a:extLst>
              <a:ext uri="{FF2B5EF4-FFF2-40B4-BE49-F238E27FC236}">
                <a16:creationId xmlns:a16="http://schemas.microsoft.com/office/drawing/2014/main" id="{9C786E3E-255F-7763-9E6B-2823A6ACF5D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17</a:t>
            </a:fld>
            <a:endParaRPr lang="ja-JP" altLang="en-US" dirty="0"/>
          </a:p>
        </p:txBody>
      </p:sp>
      <p:sp>
        <p:nvSpPr>
          <p:cNvPr id="16" name="テキスト ボックス 15">
            <a:extLst>
              <a:ext uri="{FF2B5EF4-FFF2-40B4-BE49-F238E27FC236}">
                <a16:creationId xmlns:a16="http://schemas.microsoft.com/office/drawing/2014/main" id="{2AF697F1-6AD6-DF10-6D83-D06F8D32324A}"/>
              </a:ext>
            </a:extLst>
          </p:cNvPr>
          <p:cNvSpPr txBox="1"/>
          <p:nvPr/>
        </p:nvSpPr>
        <p:spPr>
          <a:xfrm>
            <a:off x="6283932" y="5861679"/>
            <a:ext cx="3449516" cy="244747"/>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日までの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PIO-NET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登録分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a:extLst>
              <a:ext uri="{FF2B5EF4-FFF2-40B4-BE49-F238E27FC236}">
                <a16:creationId xmlns:a16="http://schemas.microsoft.com/office/drawing/2014/main" id="{BC4D7E40-C8EA-1B55-4838-DEE1433EA3BE}"/>
              </a:ext>
            </a:extLst>
          </p:cNvPr>
          <p:cNvGrpSpPr/>
          <p:nvPr/>
        </p:nvGrpSpPr>
        <p:grpSpPr>
          <a:xfrm>
            <a:off x="-604502" y="-36542"/>
            <a:ext cx="10355984" cy="5691319"/>
            <a:chOff x="4678708" y="-62682"/>
            <a:chExt cx="10355984" cy="5691319"/>
          </a:xfrm>
        </p:grpSpPr>
        <p:sp>
          <p:nvSpPr>
            <p:cNvPr id="8" name="正方形/長方形 7">
              <a:extLst>
                <a:ext uri="{FF2B5EF4-FFF2-40B4-BE49-F238E27FC236}">
                  <a16:creationId xmlns:a16="http://schemas.microsoft.com/office/drawing/2014/main" id="{0516E22C-A558-5A10-4429-DCB7BE0C3245}"/>
                </a:ext>
              </a:extLst>
            </p:cNvPr>
            <p:cNvSpPr/>
            <p:nvPr/>
          </p:nvSpPr>
          <p:spPr>
            <a:xfrm>
              <a:off x="5345915" y="-6268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だんせい</a:t>
              </a:r>
            </a:p>
          </p:txBody>
        </p:sp>
        <p:sp>
          <p:nvSpPr>
            <p:cNvPr id="10" name="正方形/長方形 9">
              <a:extLst>
                <a:ext uri="{FF2B5EF4-FFF2-40B4-BE49-F238E27FC236}">
                  <a16:creationId xmlns:a16="http://schemas.microsoft.com/office/drawing/2014/main" id="{0783FE84-D1EB-83A8-9C81-CC11776EA2EC}"/>
                </a:ext>
              </a:extLst>
            </p:cNvPr>
            <p:cNvSpPr/>
            <p:nvPr/>
          </p:nvSpPr>
          <p:spPr>
            <a:xfrm>
              <a:off x="6018499" y="-58370"/>
              <a:ext cx="2122095"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ぞうか</a:t>
              </a:r>
            </a:p>
          </p:txBody>
        </p:sp>
        <p:sp>
          <p:nvSpPr>
            <p:cNvPr id="11" name="正方形/長方形 10">
              <a:extLst>
                <a:ext uri="{FF2B5EF4-FFF2-40B4-BE49-F238E27FC236}">
                  <a16:creationId xmlns:a16="http://schemas.microsoft.com/office/drawing/2014/main" id="{728692D3-0EF4-A844-164A-D7225F8B78EC}"/>
                </a:ext>
              </a:extLst>
            </p:cNvPr>
            <p:cNvSpPr/>
            <p:nvPr/>
          </p:nvSpPr>
          <p:spPr>
            <a:xfrm>
              <a:off x="7083901" y="-58370"/>
              <a:ext cx="2122095"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だつもう</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240E0E85-4673-6A90-76ED-61B49B9CF0A5}"/>
                </a:ext>
              </a:extLst>
            </p:cNvPr>
            <p:cNvSpPr/>
            <p:nvPr/>
          </p:nvSpPr>
          <p:spPr>
            <a:xfrm>
              <a:off x="8738777" y="-58370"/>
              <a:ext cx="2122095"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13" name="正方形/長方形 12">
              <a:extLst>
                <a:ext uri="{FF2B5EF4-FFF2-40B4-BE49-F238E27FC236}">
                  <a16:creationId xmlns:a16="http://schemas.microsoft.com/office/drawing/2014/main" id="{2755E684-E217-F2F4-6A0F-59EEF6CBC49E}"/>
                </a:ext>
              </a:extLst>
            </p:cNvPr>
            <p:cNvSpPr/>
            <p:nvPr/>
          </p:nvSpPr>
          <p:spPr>
            <a:xfrm>
              <a:off x="10022643" y="-58370"/>
              <a:ext cx="2122095"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しょうひしゃ</a:t>
              </a:r>
            </a:p>
          </p:txBody>
        </p:sp>
        <p:sp>
          <p:nvSpPr>
            <p:cNvPr id="17" name="正方形/長方形 16">
              <a:extLst>
                <a:ext uri="{FF2B5EF4-FFF2-40B4-BE49-F238E27FC236}">
                  <a16:creationId xmlns:a16="http://schemas.microsoft.com/office/drawing/2014/main" id="{C75E9BF3-27AC-6EC2-8D9A-48D66F414517}"/>
                </a:ext>
              </a:extLst>
            </p:cNvPr>
            <p:cNvSpPr/>
            <p:nvPr/>
          </p:nvSpPr>
          <p:spPr>
            <a:xfrm>
              <a:off x="6781897" y="962557"/>
              <a:ext cx="2122095"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だつもう</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D8D9F5FA-66ED-5B3C-5EF0-93D5E9551EF7}"/>
                </a:ext>
              </a:extLst>
            </p:cNvPr>
            <p:cNvSpPr/>
            <p:nvPr/>
          </p:nvSpPr>
          <p:spPr>
            <a:xfrm>
              <a:off x="9039934" y="962557"/>
              <a:ext cx="2122095"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ねんど</a:t>
              </a:r>
            </a:p>
          </p:txBody>
        </p:sp>
        <p:sp>
          <p:nvSpPr>
            <p:cNvPr id="19" name="正方形/長方形 18">
              <a:extLst>
                <a:ext uri="{FF2B5EF4-FFF2-40B4-BE49-F238E27FC236}">
                  <a16:creationId xmlns:a16="http://schemas.microsoft.com/office/drawing/2014/main" id="{649142DF-5232-C910-71BE-5EC7471DF174}"/>
                </a:ext>
              </a:extLst>
            </p:cNvPr>
            <p:cNvSpPr/>
            <p:nvPr/>
          </p:nvSpPr>
          <p:spPr>
            <a:xfrm>
              <a:off x="9534884" y="962557"/>
              <a:ext cx="2122095"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べつ</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1BFF03D3-C10D-67A8-FA65-13D495ECC0B4}"/>
                </a:ext>
              </a:extLst>
            </p:cNvPr>
            <p:cNvSpPr/>
            <p:nvPr/>
          </p:nvSpPr>
          <p:spPr>
            <a:xfrm>
              <a:off x="10484765" y="962557"/>
              <a:ext cx="2122095"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そうだんけんすう</a:t>
              </a:r>
            </a:p>
          </p:txBody>
        </p:sp>
        <p:sp>
          <p:nvSpPr>
            <p:cNvPr id="21" name="正方形/長方形 20">
              <a:extLst>
                <a:ext uri="{FF2B5EF4-FFF2-40B4-BE49-F238E27FC236}">
                  <a16:creationId xmlns:a16="http://schemas.microsoft.com/office/drawing/2014/main" id="{ABC9285B-B1A3-731F-C03C-164B93F88B7D}"/>
                </a:ext>
              </a:extLst>
            </p:cNvPr>
            <p:cNvSpPr/>
            <p:nvPr/>
          </p:nvSpPr>
          <p:spPr>
            <a:xfrm>
              <a:off x="12095453" y="1525067"/>
              <a:ext cx="2122095"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ねんど</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509AAC96-080E-0EA3-9576-96CD055D59E2}"/>
                </a:ext>
              </a:extLst>
            </p:cNvPr>
            <p:cNvSpPr/>
            <p:nvPr/>
          </p:nvSpPr>
          <p:spPr>
            <a:xfrm>
              <a:off x="11793449" y="1910961"/>
              <a:ext cx="2122095" cy="215444"/>
            </a:xfrm>
            <a:prstGeom prst="rect">
              <a:avLst/>
            </a:prstGeom>
            <a:noFill/>
          </p:spPr>
          <p:txBody>
            <a:bodyPr wrap="square" lIns="91440" tIns="45720" rIns="91440" bIns="45720">
              <a:spAutoFit/>
            </a:bodyPr>
            <a:lstStyle/>
            <a:p>
              <a:pPr algn="ctr"/>
              <a:r>
                <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そうだんぞうか</a:t>
              </a:r>
            </a:p>
          </p:txBody>
        </p:sp>
        <p:sp>
          <p:nvSpPr>
            <p:cNvPr id="23" name="正方形/長方形 22">
              <a:extLst>
                <a:ext uri="{FF2B5EF4-FFF2-40B4-BE49-F238E27FC236}">
                  <a16:creationId xmlns:a16="http://schemas.microsoft.com/office/drawing/2014/main" id="{CC1881DA-642D-4EDD-089B-C23B649FDC29}"/>
                </a:ext>
              </a:extLst>
            </p:cNvPr>
            <p:cNvSpPr/>
            <p:nvPr/>
          </p:nvSpPr>
          <p:spPr>
            <a:xfrm>
              <a:off x="5506936" y="5413193"/>
              <a:ext cx="2122095" cy="215444"/>
            </a:xfrm>
            <a:prstGeom prst="rect">
              <a:avLst/>
            </a:prstGeom>
            <a:noFill/>
          </p:spPr>
          <p:txBody>
            <a:bodyPr wrap="square" lIns="91440" tIns="45720" rIns="91440" bIns="45720">
              <a:spAutoFit/>
            </a:bodyPr>
            <a:lstStyle/>
            <a:p>
              <a:pPr algn="ctr"/>
              <a:r>
                <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そうだんけんすう</a:t>
              </a:r>
            </a:p>
          </p:txBody>
        </p:sp>
        <p:sp>
          <p:nvSpPr>
            <p:cNvPr id="24" name="正方形/長方形 23">
              <a:extLst>
                <a:ext uri="{FF2B5EF4-FFF2-40B4-BE49-F238E27FC236}">
                  <a16:creationId xmlns:a16="http://schemas.microsoft.com/office/drawing/2014/main" id="{DB0C7AA5-3A14-3C37-168E-B969504D6039}"/>
                </a:ext>
              </a:extLst>
            </p:cNvPr>
            <p:cNvSpPr/>
            <p:nvPr/>
          </p:nvSpPr>
          <p:spPr>
            <a:xfrm>
              <a:off x="8208191" y="5413193"/>
              <a:ext cx="2122095"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どうきけ</a:t>
              </a:r>
              <a:r>
                <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んすう</a:t>
              </a:r>
            </a:p>
          </p:txBody>
        </p:sp>
        <p:sp>
          <p:nvSpPr>
            <p:cNvPr id="25" name="正方形/長方形 24">
              <a:extLst>
                <a:ext uri="{FF2B5EF4-FFF2-40B4-BE49-F238E27FC236}">
                  <a16:creationId xmlns:a16="http://schemas.microsoft.com/office/drawing/2014/main" id="{2E8644DB-6F41-BD37-2437-AF87816D2394}"/>
                </a:ext>
              </a:extLst>
            </p:cNvPr>
            <p:cNvSpPr/>
            <p:nvPr/>
          </p:nvSpPr>
          <p:spPr>
            <a:xfrm>
              <a:off x="7470815" y="5413193"/>
              <a:ext cx="2122095"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ねんど</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1BAAF9C8-360E-F567-3079-3FEF19CE7B31}"/>
                </a:ext>
              </a:extLst>
            </p:cNvPr>
            <p:cNvSpPr/>
            <p:nvPr/>
          </p:nvSpPr>
          <p:spPr>
            <a:xfrm>
              <a:off x="9405395" y="5413193"/>
              <a:ext cx="2122095"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けん</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76DB1D8F-F842-7804-3C53-AFDC3BEC2840}"/>
                </a:ext>
              </a:extLst>
            </p:cNvPr>
            <p:cNvSpPr/>
            <p:nvPr/>
          </p:nvSpPr>
          <p:spPr>
            <a:xfrm>
              <a:off x="10506094" y="5413193"/>
              <a:ext cx="2122095" cy="215444"/>
            </a:xfrm>
            <a:prstGeom prst="rect">
              <a:avLst/>
            </a:prstGeom>
            <a:noFill/>
          </p:spPr>
          <p:txBody>
            <a:bodyPr wrap="square" lIns="91440" tIns="45720" rIns="91440" bIns="45720">
              <a:spAutoFit/>
            </a:bodyPr>
            <a:lstStyle/>
            <a:p>
              <a:pPr algn="ctr"/>
              <a:r>
                <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ねんど</a:t>
              </a:r>
            </a:p>
          </p:txBody>
        </p:sp>
        <p:sp>
          <p:nvSpPr>
            <p:cNvPr id="29" name="正方形/長方形 28">
              <a:extLst>
                <a:ext uri="{FF2B5EF4-FFF2-40B4-BE49-F238E27FC236}">
                  <a16:creationId xmlns:a16="http://schemas.microsoft.com/office/drawing/2014/main" id="{124B8476-B4A5-A010-DEDB-8155E2A6AFDD}"/>
                </a:ext>
              </a:extLst>
            </p:cNvPr>
            <p:cNvSpPr/>
            <p:nvPr/>
          </p:nvSpPr>
          <p:spPr>
            <a:xfrm>
              <a:off x="11470941" y="5413193"/>
              <a:ext cx="2122095"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がつまつ</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FFAAD79E-513E-D6BC-052F-E64394541911}"/>
                </a:ext>
              </a:extLst>
            </p:cNvPr>
            <p:cNvSpPr/>
            <p:nvPr/>
          </p:nvSpPr>
          <p:spPr>
            <a:xfrm>
              <a:off x="12653805" y="5413193"/>
              <a:ext cx="2122095" cy="215444"/>
            </a:xfrm>
            <a:prstGeom prst="rect">
              <a:avLst/>
            </a:prstGeom>
            <a:noFill/>
          </p:spPr>
          <p:txBody>
            <a:bodyPr wrap="square" lIns="91440" tIns="45720" rIns="91440" bIns="45720">
              <a:spAutoFit/>
            </a:bodyPr>
            <a:lstStyle/>
            <a:p>
              <a:pPr algn="ctr"/>
              <a:r>
                <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けんすう</a:t>
              </a:r>
            </a:p>
          </p:txBody>
        </p:sp>
        <p:sp>
          <p:nvSpPr>
            <p:cNvPr id="31" name="正方形/長方形 30">
              <a:extLst>
                <a:ext uri="{FF2B5EF4-FFF2-40B4-BE49-F238E27FC236}">
                  <a16:creationId xmlns:a16="http://schemas.microsoft.com/office/drawing/2014/main" id="{BB285573-6B68-5EBD-7EA3-571B33CDEEA9}"/>
                </a:ext>
              </a:extLst>
            </p:cNvPr>
            <p:cNvSpPr/>
            <p:nvPr/>
          </p:nvSpPr>
          <p:spPr>
            <a:xfrm>
              <a:off x="4678708" y="790031"/>
              <a:ext cx="2122095"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けんすう</a:t>
              </a:r>
            </a:p>
          </p:txBody>
        </p:sp>
        <p:sp>
          <p:nvSpPr>
            <p:cNvPr id="32" name="正方形/長方形 31">
              <a:extLst>
                <a:ext uri="{FF2B5EF4-FFF2-40B4-BE49-F238E27FC236}">
                  <a16:creationId xmlns:a16="http://schemas.microsoft.com/office/drawing/2014/main" id="{84724CBA-D09D-F06C-5270-C354847B9266}"/>
                </a:ext>
              </a:extLst>
            </p:cNvPr>
            <p:cNvSpPr/>
            <p:nvPr/>
          </p:nvSpPr>
          <p:spPr>
            <a:xfrm>
              <a:off x="12912597" y="4957488"/>
              <a:ext cx="2122095"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ねんど</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19066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図表1-1-4-10SNS関連の消費生活相談件数の推移(年齢層別)">
            <a:extLst>
              <a:ext uri="{FF2B5EF4-FFF2-40B4-BE49-F238E27FC236}">
                <a16:creationId xmlns:a16="http://schemas.microsoft.com/office/drawing/2014/main" id="{624DD245-C29E-9BCC-F825-F17B03E24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96" y="751573"/>
            <a:ext cx="4896583" cy="5802451"/>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2800" b="1" dirty="0">
                <a:latin typeface="Meiryo UI" panose="020B0604030504040204" pitchFamily="50" charset="-128"/>
                <a:ea typeface="Meiryo UI" panose="020B0604030504040204" pitchFamily="50" charset="-128"/>
              </a:rPr>
              <a:t>SNS</a:t>
            </a:r>
            <a:r>
              <a:rPr lang="ja-JP" altLang="en-US" sz="2800" b="1" dirty="0">
                <a:latin typeface="Meiryo UI" panose="020B0604030504040204" pitchFamily="50" charset="-128"/>
                <a:ea typeface="Meiryo UI" panose="020B0604030504040204" pitchFamily="50" charset="-128"/>
              </a:rPr>
              <a:t>をきっかけとした消費者トラブル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四角形: 角を丸くする 2">
            <a:extLst>
              <a:ext uri="{FF2B5EF4-FFF2-40B4-BE49-F238E27FC236}">
                <a16:creationId xmlns:a16="http://schemas.microsoft.com/office/drawing/2014/main" id="{6997FB26-BC74-99CF-A1F7-37BA696E9B35}"/>
              </a:ext>
            </a:extLst>
          </p:cNvPr>
          <p:cNvSpPr/>
          <p:nvPr/>
        </p:nvSpPr>
        <p:spPr>
          <a:xfrm>
            <a:off x="4189828" y="1665343"/>
            <a:ext cx="905532" cy="3384871"/>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4">
            <a:extLst>
              <a:ext uri="{FF2B5EF4-FFF2-40B4-BE49-F238E27FC236}">
                <a16:creationId xmlns:a16="http://schemas.microsoft.com/office/drawing/2014/main" id="{1D013C6B-A74F-9346-FE34-BA9D690ACF92}"/>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18</a:t>
            </a:fld>
            <a:endParaRPr lang="ja-JP" altLang="en-US" dirty="0"/>
          </a:p>
        </p:txBody>
      </p:sp>
      <p:sp>
        <p:nvSpPr>
          <p:cNvPr id="8" name="テキスト ボックス 7">
            <a:extLst>
              <a:ext uri="{FF2B5EF4-FFF2-40B4-BE49-F238E27FC236}">
                <a16:creationId xmlns:a16="http://schemas.microsoft.com/office/drawing/2014/main" id="{EA4B11EF-F985-1006-3DE4-CBB6A7974D77}"/>
              </a:ext>
            </a:extLst>
          </p:cNvPr>
          <p:cNvSpPr txBox="1"/>
          <p:nvPr/>
        </p:nvSpPr>
        <p:spPr>
          <a:xfrm>
            <a:off x="6126302" y="6540278"/>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B2EC2EFC-F8C6-B265-C6C7-898AABAC4B94}"/>
              </a:ext>
            </a:extLst>
          </p:cNvPr>
          <p:cNvGrpSpPr/>
          <p:nvPr/>
        </p:nvGrpSpPr>
        <p:grpSpPr>
          <a:xfrm>
            <a:off x="5387121" y="1619752"/>
            <a:ext cx="3600399" cy="3910013"/>
            <a:chOff x="5425170" y="1438275"/>
            <a:chExt cx="3600399" cy="4162271"/>
          </a:xfrm>
          <a:solidFill>
            <a:schemeClr val="accent3">
              <a:lumMod val="20000"/>
              <a:lumOff val="80000"/>
            </a:schemeClr>
          </a:solidFill>
        </p:grpSpPr>
        <p:sp>
          <p:nvSpPr>
            <p:cNvPr id="9" name="四角形: 角を丸くする 8">
              <a:extLst>
                <a:ext uri="{FF2B5EF4-FFF2-40B4-BE49-F238E27FC236}">
                  <a16:creationId xmlns:a16="http://schemas.microsoft.com/office/drawing/2014/main" id="{BD5CB127-8516-E9A5-44F1-9A4C35E528D5}"/>
                </a:ext>
              </a:extLst>
            </p:cNvPr>
            <p:cNvSpPr/>
            <p:nvPr/>
          </p:nvSpPr>
          <p:spPr>
            <a:xfrm>
              <a:off x="5425170" y="1438275"/>
              <a:ext cx="3600399" cy="4162271"/>
            </a:xfrm>
            <a:prstGeom prst="roundRect">
              <a:avLst/>
            </a:prstGeom>
            <a:grp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8F11149-3BB7-C871-33CD-BEC5F631F7A8}"/>
                </a:ext>
              </a:extLst>
            </p:cNvPr>
            <p:cNvSpPr txBox="1"/>
            <p:nvPr/>
          </p:nvSpPr>
          <p:spPr>
            <a:xfrm>
              <a:off x="5620666" y="1681561"/>
              <a:ext cx="3162038" cy="3713994"/>
            </a:xfrm>
            <a:prstGeom prst="rect">
              <a:avLst/>
            </a:prstGeom>
            <a:grpFill/>
          </p:spPr>
          <p:txBody>
            <a:bodyPr wrap="square">
              <a:spAutoFit/>
            </a:bodyPr>
            <a:lstStyle/>
            <a:p>
              <a:r>
                <a:rPr lang="ja-JP" altLang="en-US" sz="2400" b="0" i="0" dirty="0">
                  <a:effectLst/>
                  <a:latin typeface="Meiryo UI" panose="020B0604030504040204" pitchFamily="50" charset="-128"/>
                  <a:ea typeface="Meiryo UI" panose="020B0604030504040204" pitchFamily="50" charset="-128"/>
                </a:rPr>
                <a:t>　</a:t>
              </a:r>
              <a:r>
                <a:rPr lang="en-US" altLang="ja-JP" sz="2400" b="0" i="0" dirty="0">
                  <a:effectLst/>
                  <a:latin typeface="Meiryo UI" panose="020B0604030504040204" pitchFamily="50" charset="-128"/>
                  <a:ea typeface="Meiryo UI" panose="020B0604030504040204" pitchFamily="50" charset="-128"/>
                </a:rPr>
                <a:t>SNS</a:t>
              </a:r>
              <a:r>
                <a:rPr lang="ja-JP" altLang="en-US" sz="2400" b="0" i="0" dirty="0">
                  <a:effectLst/>
                  <a:latin typeface="Meiryo UI" panose="020B0604030504040204" pitchFamily="50" charset="-128"/>
                  <a:ea typeface="Meiryo UI" panose="020B0604030504040204" pitchFamily="50" charset="-128"/>
                </a:rPr>
                <a:t>をきっかけとしたトラブルの内容をみると、</a:t>
              </a:r>
              <a:endParaRPr lang="en-US" altLang="ja-JP" sz="2400" b="0" i="0" dirty="0">
                <a:effectLst/>
                <a:latin typeface="Meiryo UI" panose="020B0604030504040204" pitchFamily="50" charset="-128"/>
                <a:ea typeface="Meiryo UI" panose="020B0604030504040204" pitchFamily="50" charset="-128"/>
              </a:endParaRPr>
            </a:p>
            <a:p>
              <a:pPr>
                <a:lnSpc>
                  <a:spcPts val="3000"/>
                </a:lnSpc>
              </a:pPr>
              <a:r>
                <a:rPr lang="ja-JP" altLang="en-US" sz="2400" b="0" i="0" u="sng" dirty="0">
                  <a:solidFill>
                    <a:srgbClr val="FF0000"/>
                  </a:solidFill>
                  <a:effectLst/>
                  <a:latin typeface="Meiryo UI" panose="020B0604030504040204" pitchFamily="50" charset="-128"/>
                  <a:ea typeface="Meiryo UI" panose="020B0604030504040204" pitchFamily="50" charset="-128"/>
                </a:rPr>
                <a:t>①</a:t>
              </a: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での広告がきっかけとなるケース</a:t>
              </a:r>
              <a:endParaRPr lang="en-US" altLang="ja-JP" sz="2400" b="0" i="0" u="sng" dirty="0">
                <a:solidFill>
                  <a:srgbClr val="FF0000"/>
                </a:solidFill>
                <a:effectLst/>
                <a:latin typeface="Meiryo UI" panose="020B0604030504040204" pitchFamily="50" charset="-128"/>
                <a:ea typeface="Meiryo UI" panose="020B0604030504040204" pitchFamily="50" charset="-128"/>
              </a:endParaRPr>
            </a:p>
            <a:p>
              <a:pPr>
                <a:lnSpc>
                  <a:spcPts val="3000"/>
                </a:lnSpc>
              </a:pPr>
              <a:r>
                <a:rPr lang="ja-JP" altLang="en-US" sz="2400" b="0" i="0" u="sng" dirty="0">
                  <a:solidFill>
                    <a:srgbClr val="FF0000"/>
                  </a:solidFill>
                  <a:effectLst/>
                  <a:latin typeface="Meiryo UI" panose="020B0604030504040204" pitchFamily="50" charset="-128"/>
                  <a:ea typeface="Meiryo UI" panose="020B0604030504040204" pitchFamily="50" charset="-128"/>
                </a:rPr>
                <a:t>②</a:t>
              </a: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での勧誘がきっかけとなるケース</a:t>
              </a:r>
              <a:endParaRPr lang="en-US" altLang="ja-JP" sz="2400" b="0" i="0" u="sng" dirty="0">
                <a:solidFill>
                  <a:srgbClr val="FF0000"/>
                </a:solidFill>
                <a:effectLst/>
                <a:latin typeface="Meiryo UI" panose="020B0604030504040204" pitchFamily="50" charset="-128"/>
                <a:ea typeface="Meiryo UI" panose="020B0604030504040204" pitchFamily="50" charset="-128"/>
              </a:endParaRPr>
            </a:p>
            <a:p>
              <a:pPr>
                <a:lnSpc>
                  <a:spcPts val="3000"/>
                </a:lnSpc>
              </a:pPr>
              <a:r>
                <a:rPr lang="ja-JP" altLang="en-US" sz="2400" b="0" i="0" u="sng" dirty="0">
                  <a:solidFill>
                    <a:srgbClr val="FF0000"/>
                  </a:solidFill>
                  <a:effectLst/>
                  <a:latin typeface="Meiryo UI" panose="020B0604030504040204" pitchFamily="50" charset="-128"/>
                  <a:ea typeface="Meiryo UI" panose="020B0604030504040204" pitchFamily="50" charset="-128"/>
                </a:rPr>
                <a:t>③</a:t>
              </a: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で知り合った相手との個人間取引のケース</a:t>
              </a:r>
              <a:r>
                <a:rPr lang="ja-JP" altLang="en-US" sz="2400" i="0" dirty="0">
                  <a:effectLst/>
                  <a:latin typeface="Meiryo UI" panose="020B0604030504040204" pitchFamily="50" charset="-128"/>
                  <a:ea typeface="Meiryo UI" panose="020B0604030504040204" pitchFamily="50" charset="-128"/>
                </a:rPr>
                <a:t>がみられます。</a:t>
              </a:r>
              <a:endParaRPr lang="ja-JP" altLang="en-US" sz="2400" dirty="0">
                <a:latin typeface="Meiryo UI" panose="020B0604030504040204" pitchFamily="50" charset="-128"/>
                <a:ea typeface="Meiryo UI" panose="020B0604030504040204" pitchFamily="50" charset="-128"/>
              </a:endParaRPr>
            </a:p>
          </p:txBody>
        </p:sp>
      </p:grpSp>
      <p:sp>
        <p:nvSpPr>
          <p:cNvPr id="20" name="正方形/長方形 19">
            <a:extLst>
              <a:ext uri="{FF2B5EF4-FFF2-40B4-BE49-F238E27FC236}">
                <a16:creationId xmlns:a16="http://schemas.microsoft.com/office/drawing/2014/main" id="{7B6C012B-50E7-40C1-A822-E8F6DEC81D17}"/>
              </a:ext>
            </a:extLst>
          </p:cNvPr>
          <p:cNvSpPr/>
          <p:nvPr/>
        </p:nvSpPr>
        <p:spPr>
          <a:xfrm>
            <a:off x="2871837" y="-32230"/>
            <a:ext cx="2122095"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しょうひしゃ</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nvGrpSpPr>
          <p:cNvPr id="43" name="グループ化 42">
            <a:extLst>
              <a:ext uri="{FF2B5EF4-FFF2-40B4-BE49-F238E27FC236}">
                <a16:creationId xmlns:a16="http://schemas.microsoft.com/office/drawing/2014/main" id="{014C5D82-9201-B193-A157-6B58ED9DAEB2}"/>
              </a:ext>
            </a:extLst>
          </p:cNvPr>
          <p:cNvGrpSpPr/>
          <p:nvPr/>
        </p:nvGrpSpPr>
        <p:grpSpPr>
          <a:xfrm>
            <a:off x="6031326" y="2158038"/>
            <a:ext cx="3254405" cy="2464525"/>
            <a:chOff x="4806375" y="982203"/>
            <a:chExt cx="3254405" cy="2464525"/>
          </a:xfrm>
        </p:grpSpPr>
        <p:sp>
          <p:nvSpPr>
            <p:cNvPr id="44" name="正方形/長方形 43">
              <a:extLst>
                <a:ext uri="{FF2B5EF4-FFF2-40B4-BE49-F238E27FC236}">
                  <a16:creationId xmlns:a16="http://schemas.microsoft.com/office/drawing/2014/main" id="{7CD59EE2-809C-ABEE-BB95-D8D26AA0DE6C}"/>
                </a:ext>
              </a:extLst>
            </p:cNvPr>
            <p:cNvSpPr/>
            <p:nvPr/>
          </p:nvSpPr>
          <p:spPr>
            <a:xfrm>
              <a:off x="5513695" y="1345142"/>
              <a:ext cx="1377527" cy="200055"/>
            </a:xfrm>
            <a:prstGeom prst="rect">
              <a:avLst/>
            </a:prstGeom>
            <a:noFill/>
          </p:spPr>
          <p:txBody>
            <a:bodyPr wrap="square" lIns="91440" tIns="45720" rIns="91440" bIns="45720">
              <a:spAutoFit/>
            </a:bodyPr>
            <a:lstStyle/>
            <a:p>
              <a:pPr algn="ctr"/>
              <a:r>
                <a:rPr lang="ja-JP" altLang="en-US" sz="7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こうこく</a:t>
              </a:r>
              <a:endPar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DB0EC3AD-534B-3A16-B948-45ADF8C504D7}"/>
                </a:ext>
              </a:extLst>
            </p:cNvPr>
            <p:cNvSpPr/>
            <p:nvPr/>
          </p:nvSpPr>
          <p:spPr>
            <a:xfrm>
              <a:off x="5141410" y="2105714"/>
              <a:ext cx="2122095" cy="200055"/>
            </a:xfrm>
            <a:prstGeom prst="rect">
              <a:avLst/>
            </a:prstGeom>
            <a:noFill/>
          </p:spPr>
          <p:txBody>
            <a:bodyPr wrap="square" lIns="91440" tIns="45720" rIns="91440" bIns="45720">
              <a:spAutoFit/>
            </a:bodyPr>
            <a:lstStyle/>
            <a:p>
              <a:pPr algn="ctr"/>
              <a:r>
                <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かんゆう</a:t>
              </a:r>
            </a:p>
          </p:txBody>
        </p:sp>
        <p:sp>
          <p:nvSpPr>
            <p:cNvPr id="46" name="正方形/長方形 45">
              <a:extLst>
                <a:ext uri="{FF2B5EF4-FFF2-40B4-BE49-F238E27FC236}">
                  <a16:creationId xmlns:a16="http://schemas.microsoft.com/office/drawing/2014/main" id="{0EC40675-C666-1F14-27F9-716E26C180C9}"/>
                </a:ext>
              </a:extLst>
            </p:cNvPr>
            <p:cNvSpPr/>
            <p:nvPr/>
          </p:nvSpPr>
          <p:spPr>
            <a:xfrm>
              <a:off x="4951102" y="2869799"/>
              <a:ext cx="2122095" cy="200055"/>
            </a:xfrm>
            <a:prstGeom prst="rect">
              <a:avLst/>
            </a:prstGeom>
            <a:noFill/>
          </p:spPr>
          <p:txBody>
            <a:bodyPr wrap="square" lIns="91440" tIns="45720" rIns="91440" bIns="45720">
              <a:spAutoFit/>
            </a:bodyPr>
            <a:lstStyle/>
            <a:p>
              <a:pPr algn="ctr"/>
              <a:r>
                <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　　　　　　　あ</a:t>
              </a:r>
            </a:p>
          </p:txBody>
        </p:sp>
        <p:sp>
          <p:nvSpPr>
            <p:cNvPr id="47" name="正方形/長方形 46">
              <a:extLst>
                <a:ext uri="{FF2B5EF4-FFF2-40B4-BE49-F238E27FC236}">
                  <a16:creationId xmlns:a16="http://schemas.microsoft.com/office/drawing/2014/main" id="{B67FA632-215A-60EB-D3E4-7E9DB3079BA8}"/>
                </a:ext>
              </a:extLst>
            </p:cNvPr>
            <p:cNvSpPr/>
            <p:nvPr/>
          </p:nvSpPr>
          <p:spPr>
            <a:xfrm>
              <a:off x="5938685" y="2878425"/>
              <a:ext cx="2122095" cy="200055"/>
            </a:xfrm>
            <a:prstGeom prst="rect">
              <a:avLst/>
            </a:prstGeom>
            <a:noFill/>
          </p:spPr>
          <p:txBody>
            <a:bodyPr wrap="square" lIns="91440" tIns="45720" rIns="91440" bIns="45720">
              <a:spAutoFit/>
            </a:bodyPr>
            <a:lstStyle/>
            <a:p>
              <a:pPr algn="ctr"/>
              <a:r>
                <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あいて</a:t>
              </a:r>
            </a:p>
          </p:txBody>
        </p:sp>
        <p:sp>
          <p:nvSpPr>
            <p:cNvPr id="48" name="正方形/長方形 47">
              <a:extLst>
                <a:ext uri="{FF2B5EF4-FFF2-40B4-BE49-F238E27FC236}">
                  <a16:creationId xmlns:a16="http://schemas.microsoft.com/office/drawing/2014/main" id="{0C48C37E-D9D0-DB1A-06A8-CD5CBA0A51B3}"/>
                </a:ext>
              </a:extLst>
            </p:cNvPr>
            <p:cNvSpPr/>
            <p:nvPr/>
          </p:nvSpPr>
          <p:spPr>
            <a:xfrm>
              <a:off x="4806375" y="3246673"/>
              <a:ext cx="2122095" cy="200055"/>
            </a:xfrm>
            <a:prstGeom prst="rect">
              <a:avLst/>
            </a:prstGeom>
            <a:noFill/>
          </p:spPr>
          <p:txBody>
            <a:bodyPr wrap="square" lIns="91440" tIns="45720" rIns="91440" bIns="45720">
              <a:spAutoFit/>
            </a:bodyPr>
            <a:lstStyle/>
            <a:p>
              <a:pPr algn="ctr"/>
              <a:r>
                <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こじんかんとりひき</a:t>
              </a:r>
            </a:p>
          </p:txBody>
        </p:sp>
        <p:sp>
          <p:nvSpPr>
            <p:cNvPr id="2048" name="正方形/長方形 2047">
              <a:extLst>
                <a:ext uri="{FF2B5EF4-FFF2-40B4-BE49-F238E27FC236}">
                  <a16:creationId xmlns:a16="http://schemas.microsoft.com/office/drawing/2014/main" id="{A8E2C41C-FF4F-80EF-3545-41F1BEDC38B8}"/>
                </a:ext>
              </a:extLst>
            </p:cNvPr>
            <p:cNvSpPr/>
            <p:nvPr/>
          </p:nvSpPr>
          <p:spPr>
            <a:xfrm>
              <a:off x="5021991" y="982203"/>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ないよう</a:t>
              </a:r>
            </a:p>
          </p:txBody>
        </p:sp>
      </p:grpSp>
    </p:spTree>
    <p:extLst>
      <p:ext uri="{BB962C8B-B14F-4D97-AF65-F5344CB8AC3E}">
        <p14:creationId xmlns:p14="http://schemas.microsoft.com/office/powerpoint/2010/main" val="282524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287894" y="-19942"/>
            <a:ext cx="560443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困ったら相談しましょう</a:t>
            </a:r>
          </a:p>
        </p:txBody>
      </p:sp>
      <p:sp>
        <p:nvSpPr>
          <p:cNvPr id="29" name="下矢印 28"/>
          <p:cNvSpPr/>
          <p:nvPr/>
        </p:nvSpPr>
        <p:spPr>
          <a:xfrm>
            <a:off x="3359400" y="2700209"/>
            <a:ext cx="1723542" cy="388707"/>
          </a:xfrm>
          <a:prstGeom prst="downArrow">
            <a:avLst/>
          </a:prstGeom>
          <a:solidFill>
            <a:schemeClr val="tx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99825151-56DB-4F01-AF2A-ECEB6C0331C1}"/>
              </a:ext>
            </a:extLst>
          </p:cNvPr>
          <p:cNvGrpSpPr/>
          <p:nvPr/>
        </p:nvGrpSpPr>
        <p:grpSpPr>
          <a:xfrm>
            <a:off x="117836" y="3208762"/>
            <a:ext cx="8855257" cy="2099626"/>
            <a:chOff x="406515" y="3155736"/>
            <a:chExt cx="8335568" cy="2099626"/>
          </a:xfrm>
        </p:grpSpPr>
        <p:sp>
          <p:nvSpPr>
            <p:cNvPr id="30" name="角丸四角形 29"/>
            <p:cNvSpPr/>
            <p:nvPr/>
          </p:nvSpPr>
          <p:spPr>
            <a:xfrm>
              <a:off x="406515" y="3155736"/>
              <a:ext cx="8248650" cy="209962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6593" y="3380904"/>
              <a:ext cx="8175490" cy="143037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消費者トラブル等の相談窓口の電話番号は</a:t>
              </a:r>
            </a:p>
            <a:p>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188</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番（いやや！）</a:t>
              </a: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　身近な消費生活センター</a:t>
              </a:r>
            </a:p>
            <a:p>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や消費生活相談窓口を案内してくれます。</a:t>
              </a:r>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4937105" y="4814055"/>
              <a:ext cx="3602393"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相談は無料。土日祝もつながります。</a:t>
              </a:r>
              <a:endPar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9912BA36-AEEB-4266-80D8-77165D49EB90}"/>
              </a:ext>
            </a:extLst>
          </p:cNvPr>
          <p:cNvGrpSpPr/>
          <p:nvPr/>
        </p:nvGrpSpPr>
        <p:grpSpPr>
          <a:xfrm>
            <a:off x="550707" y="5509332"/>
            <a:ext cx="5256557" cy="1217129"/>
            <a:chOff x="561996" y="5338631"/>
            <a:chExt cx="4876779" cy="1217129"/>
          </a:xfrm>
        </p:grpSpPr>
        <p:grpSp>
          <p:nvGrpSpPr>
            <p:cNvPr id="4" name="グループ化 3">
              <a:extLst>
                <a:ext uri="{FF2B5EF4-FFF2-40B4-BE49-F238E27FC236}">
                  <a16:creationId xmlns:a16="http://schemas.microsoft.com/office/drawing/2014/main" id="{248E7E55-D6DF-4213-A680-7FCA698167E6}"/>
                </a:ext>
              </a:extLst>
            </p:cNvPr>
            <p:cNvGrpSpPr/>
            <p:nvPr/>
          </p:nvGrpSpPr>
          <p:grpSpPr>
            <a:xfrm>
              <a:off x="561996" y="5338631"/>
              <a:ext cx="4876779" cy="1217129"/>
              <a:chOff x="561996" y="5338631"/>
              <a:chExt cx="4876779" cy="1217129"/>
            </a:xfrm>
          </p:grpSpPr>
          <p:pic>
            <p:nvPicPr>
              <p:cNvPr id="37" name="図 36"/>
              <p:cNvPicPr>
                <a:picLocks noChangeAspect="1"/>
              </p:cNvPicPr>
              <p:nvPr/>
            </p:nvPicPr>
            <p:blipFill rotWithShape="1">
              <a:blip r:embed="rId2" cstate="print">
                <a:extLst>
                  <a:ext uri="{28A0092B-C50C-407E-A947-70E740481C1C}">
                    <a14:useLocalDpi xmlns:a14="http://schemas.microsoft.com/office/drawing/2010/main" val="0"/>
                  </a:ext>
                </a:extLst>
              </a:blip>
              <a:srcRect b="23542"/>
              <a:stretch/>
            </p:blipFill>
            <p:spPr>
              <a:xfrm flipH="1">
                <a:off x="561996" y="5373527"/>
                <a:ext cx="824630" cy="1117094"/>
              </a:xfrm>
              <a:prstGeom prst="rect">
                <a:avLst/>
              </a:prstGeom>
            </p:spPr>
          </p:pic>
          <p:sp>
            <p:nvSpPr>
              <p:cNvPr id="38" name="角丸四角形吹き出し 37"/>
              <p:cNvSpPr/>
              <p:nvPr/>
            </p:nvSpPr>
            <p:spPr>
              <a:xfrm>
                <a:off x="1635954" y="5338631"/>
                <a:ext cx="3802821" cy="1217129"/>
              </a:xfrm>
              <a:prstGeom prst="wedgeRoundRectCallout">
                <a:avLst>
                  <a:gd name="adj1" fmla="val -56198"/>
                  <a:gd name="adj2" fmla="val 2960"/>
                  <a:gd name="adj3" fmla="val 16667"/>
                </a:avLst>
              </a:prstGeom>
              <a:solidFill>
                <a:schemeClr val="accent2">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9" name="正方形/長方形 38"/>
            <p:cNvSpPr/>
            <p:nvPr/>
          </p:nvSpPr>
          <p:spPr>
            <a:xfrm>
              <a:off x="1848289" y="5478937"/>
              <a:ext cx="3588522" cy="906274"/>
            </a:xfrm>
            <a:prstGeom prst="rect">
              <a:avLst/>
            </a:prstGeom>
          </p:spPr>
          <p:txBody>
            <a:bodyPr wrap="square">
              <a:spAutoFit/>
            </a:bodyPr>
            <a:lstStyle/>
            <a:p>
              <a:pPr lvl="0">
                <a:lnSpc>
                  <a:spcPts val="3400"/>
                </a:lnSpc>
              </a:pPr>
              <a:r>
                <a:rPr lang="ja-JP" altLang="en-US" sz="2000" b="1" dirty="0">
                  <a:solidFill>
                    <a:srgbClr val="17375E"/>
                  </a:solidFill>
                  <a:latin typeface="Meiryo UI" panose="020B0604030504040204" pitchFamily="50" charset="-128"/>
                  <a:ea typeface="Meiryo UI" panose="020B0604030504040204" pitchFamily="50" charset="-128"/>
                </a:rPr>
                <a:t>困ったらひとりで悩まずに消費生活センターなどに相談しましょう。</a:t>
              </a:r>
            </a:p>
          </p:txBody>
        </p:sp>
      </p:grpSp>
      <p:grpSp>
        <p:nvGrpSpPr>
          <p:cNvPr id="2" name="グループ化 1">
            <a:extLst>
              <a:ext uri="{FF2B5EF4-FFF2-40B4-BE49-F238E27FC236}">
                <a16:creationId xmlns:a16="http://schemas.microsoft.com/office/drawing/2014/main" id="{7DF581BE-26DD-447F-9270-656C34911A44}"/>
              </a:ext>
            </a:extLst>
          </p:cNvPr>
          <p:cNvGrpSpPr/>
          <p:nvPr/>
        </p:nvGrpSpPr>
        <p:grpSpPr>
          <a:xfrm>
            <a:off x="929216" y="875789"/>
            <a:ext cx="8100789" cy="2347998"/>
            <a:chOff x="859743" y="875789"/>
            <a:chExt cx="8100789" cy="2347998"/>
          </a:xfrm>
        </p:grpSpPr>
        <p:pic>
          <p:nvPicPr>
            <p:cNvPr id="46" name="図 45"/>
            <p:cNvPicPr>
              <a:picLocks noChangeAspect="1"/>
            </p:cNvPicPr>
            <p:nvPr/>
          </p:nvPicPr>
          <p:blipFill rotWithShape="1">
            <a:blip r:embed="rId3" cstate="screen">
              <a:extLst>
                <a:ext uri="{28A0092B-C50C-407E-A947-70E740481C1C}">
                  <a14:useLocalDpi xmlns:a14="http://schemas.microsoft.com/office/drawing/2010/main"/>
                </a:ext>
              </a:extLst>
            </a:blip>
            <a:srcRect r="2541" b="736"/>
            <a:stretch/>
          </p:blipFill>
          <p:spPr>
            <a:xfrm>
              <a:off x="859743" y="875789"/>
              <a:ext cx="6245268" cy="1704574"/>
            </a:xfrm>
            <a:prstGeom prst="round2DiagRect">
              <a:avLst>
                <a:gd name="adj1" fmla="val 30295"/>
                <a:gd name="adj2" fmla="val 27999"/>
              </a:avLst>
            </a:prstGeom>
          </p:spPr>
        </p:pic>
        <p:sp>
          <p:nvSpPr>
            <p:cNvPr id="40" name="テキスト ボックス 39"/>
            <p:cNvSpPr txBox="1"/>
            <p:nvPr/>
          </p:nvSpPr>
          <p:spPr>
            <a:xfrm>
              <a:off x="2042134" y="1153197"/>
              <a:ext cx="4019579" cy="1077218"/>
            </a:xfrm>
            <a:prstGeom prst="rect">
              <a:avLst/>
            </a:prstGeom>
            <a:noFill/>
          </p:spPr>
          <p:txBody>
            <a:bodyPr wrap="square" rtlCol="0">
              <a:spAutoFit/>
            </a:bodyPr>
            <a:lstStyle/>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困ったことになった・・・</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トラブルにあった・・・</a:t>
              </a:r>
            </a:p>
          </p:txBody>
        </p:sp>
        <p:pic>
          <p:nvPicPr>
            <p:cNvPr id="48" name="図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4746" y="997657"/>
              <a:ext cx="2375786" cy="2226130"/>
            </a:xfrm>
            <a:prstGeom prst="rect">
              <a:avLst/>
            </a:prstGeom>
          </p:spPr>
        </p:pic>
      </p:gr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smtClean="0"/>
              <a:pPr defTabSz="457200">
                <a:defRPr/>
              </a:pPr>
              <a:t>19</a:t>
            </a:fld>
            <a:endParaRPr lang="ja-JP" altLang="en-US" dirty="0"/>
          </a:p>
        </p:txBody>
      </p:sp>
      <p:sp>
        <p:nvSpPr>
          <p:cNvPr id="7" name="正方形/長方形 6">
            <a:extLst>
              <a:ext uri="{FF2B5EF4-FFF2-40B4-BE49-F238E27FC236}">
                <a16:creationId xmlns:a16="http://schemas.microsoft.com/office/drawing/2014/main" id="{2ED03104-4371-9C29-1AE8-A953E6805B1F}"/>
              </a:ext>
            </a:extLst>
          </p:cNvPr>
          <p:cNvSpPr/>
          <p:nvPr/>
        </p:nvSpPr>
        <p:spPr>
          <a:xfrm>
            <a:off x="0" y="-49543"/>
            <a:ext cx="1118433"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こま</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5BC5283A-303A-74FB-706A-68AF857868D1}"/>
              </a:ext>
            </a:extLst>
          </p:cNvPr>
          <p:cNvSpPr/>
          <p:nvPr/>
        </p:nvSpPr>
        <p:spPr>
          <a:xfrm>
            <a:off x="1552390" y="-31650"/>
            <a:ext cx="1118433"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8A69DF0A-C1C8-603C-7765-733DB6DBFAC7}"/>
              </a:ext>
            </a:extLst>
          </p:cNvPr>
          <p:cNvSpPr/>
          <p:nvPr/>
        </p:nvSpPr>
        <p:spPr>
          <a:xfrm>
            <a:off x="1821621" y="102730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こま</a:t>
            </a:r>
          </a:p>
        </p:txBody>
      </p:sp>
      <p:grpSp>
        <p:nvGrpSpPr>
          <p:cNvPr id="23" name="グループ化 22">
            <a:extLst>
              <a:ext uri="{FF2B5EF4-FFF2-40B4-BE49-F238E27FC236}">
                <a16:creationId xmlns:a16="http://schemas.microsoft.com/office/drawing/2014/main" id="{51CFC63F-D0FE-9EB1-33D8-8BC52C7220BD}"/>
              </a:ext>
            </a:extLst>
          </p:cNvPr>
          <p:cNvGrpSpPr/>
          <p:nvPr/>
        </p:nvGrpSpPr>
        <p:grpSpPr>
          <a:xfrm>
            <a:off x="263244" y="3235388"/>
            <a:ext cx="7050859" cy="1746414"/>
            <a:chOff x="263244" y="3235388"/>
            <a:chExt cx="7050859" cy="1746414"/>
          </a:xfrm>
        </p:grpSpPr>
        <p:sp>
          <p:nvSpPr>
            <p:cNvPr id="11" name="正方形/長方形 10">
              <a:extLst>
                <a:ext uri="{FF2B5EF4-FFF2-40B4-BE49-F238E27FC236}">
                  <a16:creationId xmlns:a16="http://schemas.microsoft.com/office/drawing/2014/main" id="{F779DF64-7E98-C590-96C5-9BA8A0753A8A}"/>
                </a:ext>
              </a:extLst>
            </p:cNvPr>
            <p:cNvSpPr/>
            <p:nvPr/>
          </p:nvSpPr>
          <p:spPr>
            <a:xfrm>
              <a:off x="263244" y="323538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しょうひしゃ</a:t>
              </a:r>
            </a:p>
          </p:txBody>
        </p:sp>
        <p:sp>
          <p:nvSpPr>
            <p:cNvPr id="12" name="正方形/長方形 11">
              <a:extLst>
                <a:ext uri="{FF2B5EF4-FFF2-40B4-BE49-F238E27FC236}">
                  <a16:creationId xmlns:a16="http://schemas.microsoft.com/office/drawing/2014/main" id="{4BB3543A-358F-4190-2743-221E4C47C49D}"/>
                </a:ext>
              </a:extLst>
            </p:cNvPr>
            <p:cNvSpPr/>
            <p:nvPr/>
          </p:nvSpPr>
          <p:spPr>
            <a:xfrm>
              <a:off x="2554267" y="326429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など</a:t>
              </a:r>
            </a:p>
          </p:txBody>
        </p:sp>
        <p:sp>
          <p:nvSpPr>
            <p:cNvPr id="13" name="正方形/長方形 12">
              <a:extLst>
                <a:ext uri="{FF2B5EF4-FFF2-40B4-BE49-F238E27FC236}">
                  <a16:creationId xmlns:a16="http://schemas.microsoft.com/office/drawing/2014/main" id="{E2EC66B4-9458-6B28-884B-9B8AD48E7669}"/>
                </a:ext>
              </a:extLst>
            </p:cNvPr>
            <p:cNvSpPr/>
            <p:nvPr/>
          </p:nvSpPr>
          <p:spPr>
            <a:xfrm>
              <a:off x="3860102" y="3248231"/>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そうだんまどぐち</a:t>
              </a:r>
            </a:p>
          </p:txBody>
        </p:sp>
        <p:sp>
          <p:nvSpPr>
            <p:cNvPr id="14" name="正方形/長方形 13">
              <a:extLst>
                <a:ext uri="{FF2B5EF4-FFF2-40B4-BE49-F238E27FC236}">
                  <a16:creationId xmlns:a16="http://schemas.microsoft.com/office/drawing/2014/main" id="{F69D3162-176B-2C52-D90A-A597962E4697}"/>
                </a:ext>
              </a:extLst>
            </p:cNvPr>
            <p:cNvSpPr/>
            <p:nvPr/>
          </p:nvSpPr>
          <p:spPr>
            <a:xfrm>
              <a:off x="5994334" y="3264291"/>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でんわばんごう</a:t>
              </a:r>
            </a:p>
          </p:txBody>
        </p:sp>
        <p:sp>
          <p:nvSpPr>
            <p:cNvPr id="15" name="正方形/長方形 14">
              <a:extLst>
                <a:ext uri="{FF2B5EF4-FFF2-40B4-BE49-F238E27FC236}">
                  <a16:creationId xmlns:a16="http://schemas.microsoft.com/office/drawing/2014/main" id="{4C75E1EE-7C7F-8D23-1E4C-38EE8925E0EE}"/>
                </a:ext>
              </a:extLst>
            </p:cNvPr>
            <p:cNvSpPr/>
            <p:nvPr/>
          </p:nvSpPr>
          <p:spPr>
            <a:xfrm>
              <a:off x="779670" y="3765340"/>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ばん</a:t>
              </a:r>
            </a:p>
          </p:txBody>
        </p:sp>
        <p:sp>
          <p:nvSpPr>
            <p:cNvPr id="16" name="正方形/長方形 15">
              <a:extLst>
                <a:ext uri="{FF2B5EF4-FFF2-40B4-BE49-F238E27FC236}">
                  <a16:creationId xmlns:a16="http://schemas.microsoft.com/office/drawing/2014/main" id="{015DD441-ECC4-5081-02E8-0C8367DB7546}"/>
                </a:ext>
              </a:extLst>
            </p:cNvPr>
            <p:cNvSpPr/>
            <p:nvPr/>
          </p:nvSpPr>
          <p:spPr>
            <a:xfrm>
              <a:off x="4271005" y="3784193"/>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みじか</a:t>
              </a:r>
            </a:p>
          </p:txBody>
        </p:sp>
        <p:sp>
          <p:nvSpPr>
            <p:cNvPr id="17" name="正方形/長方形 16">
              <a:extLst>
                <a:ext uri="{FF2B5EF4-FFF2-40B4-BE49-F238E27FC236}">
                  <a16:creationId xmlns:a16="http://schemas.microsoft.com/office/drawing/2014/main" id="{D11BEE49-C051-E3C5-4020-40B03BD1A544}"/>
                </a:ext>
              </a:extLst>
            </p:cNvPr>
            <p:cNvSpPr/>
            <p:nvPr/>
          </p:nvSpPr>
          <p:spPr>
            <a:xfrm>
              <a:off x="5805147" y="3784193"/>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しょうひせいかつ</a:t>
              </a:r>
            </a:p>
          </p:txBody>
        </p:sp>
        <p:sp>
          <p:nvSpPr>
            <p:cNvPr id="18" name="正方形/長方形 17">
              <a:extLst>
                <a:ext uri="{FF2B5EF4-FFF2-40B4-BE49-F238E27FC236}">
                  <a16:creationId xmlns:a16="http://schemas.microsoft.com/office/drawing/2014/main" id="{8A1C4C51-0355-7D90-FCC8-DD92B86B7F0D}"/>
                </a:ext>
              </a:extLst>
            </p:cNvPr>
            <p:cNvSpPr/>
            <p:nvPr/>
          </p:nvSpPr>
          <p:spPr>
            <a:xfrm>
              <a:off x="743417" y="4272795"/>
              <a:ext cx="284437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a:t>
              </a:r>
              <a:r>
                <a:rPr lang="ja-JP" altLang="en-US" sz="10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ひせいかつそうだんまどぐち</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E000B830-6B40-926F-1436-300801EA2519}"/>
                </a:ext>
              </a:extLst>
            </p:cNvPr>
            <p:cNvSpPr/>
            <p:nvPr/>
          </p:nvSpPr>
          <p:spPr>
            <a:xfrm>
              <a:off x="4078771" y="4279610"/>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あんない</a:t>
              </a:r>
            </a:p>
          </p:txBody>
        </p:sp>
        <p:sp>
          <p:nvSpPr>
            <p:cNvPr id="20" name="正方形/長方形 19">
              <a:extLst>
                <a:ext uri="{FF2B5EF4-FFF2-40B4-BE49-F238E27FC236}">
                  <a16:creationId xmlns:a16="http://schemas.microsoft.com/office/drawing/2014/main" id="{DE4ACCD5-89A9-C763-9B0D-FDC0C16E81E3}"/>
                </a:ext>
              </a:extLst>
            </p:cNvPr>
            <p:cNvSpPr/>
            <p:nvPr/>
          </p:nvSpPr>
          <p:spPr>
            <a:xfrm>
              <a:off x="5049557" y="4757969"/>
              <a:ext cx="697965"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p>
          </p:txBody>
        </p:sp>
        <p:sp>
          <p:nvSpPr>
            <p:cNvPr id="21" name="正方形/長方形 20">
              <a:extLst>
                <a:ext uri="{FF2B5EF4-FFF2-40B4-BE49-F238E27FC236}">
                  <a16:creationId xmlns:a16="http://schemas.microsoft.com/office/drawing/2014/main" id="{88E48A35-8962-2109-F956-B927B3309419}"/>
                </a:ext>
              </a:extLst>
            </p:cNvPr>
            <p:cNvSpPr/>
            <p:nvPr/>
          </p:nvSpPr>
          <p:spPr>
            <a:xfrm>
              <a:off x="5636425" y="4757969"/>
              <a:ext cx="697965"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むりょう</a:t>
              </a:r>
            </a:p>
          </p:txBody>
        </p:sp>
        <p:sp>
          <p:nvSpPr>
            <p:cNvPr id="22" name="正方形/長方形 21">
              <a:extLst>
                <a:ext uri="{FF2B5EF4-FFF2-40B4-BE49-F238E27FC236}">
                  <a16:creationId xmlns:a16="http://schemas.microsoft.com/office/drawing/2014/main" id="{A21654E2-FE88-058A-A570-471346DE56B3}"/>
                </a:ext>
              </a:extLst>
            </p:cNvPr>
            <p:cNvSpPr/>
            <p:nvPr/>
          </p:nvSpPr>
          <p:spPr>
            <a:xfrm>
              <a:off x="6298287" y="4766358"/>
              <a:ext cx="815444" cy="215444"/>
            </a:xfrm>
            <a:prstGeom prst="rect">
              <a:avLst/>
            </a:prstGeom>
            <a:noFill/>
          </p:spPr>
          <p:txBody>
            <a:bodyPr wrap="square" lIns="91440" tIns="45720" rIns="91440" bIns="45720">
              <a:spAutoFit/>
            </a:bodyPr>
            <a:lstStyle/>
            <a:p>
              <a:pPr algn="ctr"/>
              <a:r>
                <a:rPr lang="ja-JP" altLang="en-US" sz="8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どにちしゅく</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
        <p:nvSpPr>
          <p:cNvPr id="24" name="正方形/長方形 23">
            <a:extLst>
              <a:ext uri="{FF2B5EF4-FFF2-40B4-BE49-F238E27FC236}">
                <a16:creationId xmlns:a16="http://schemas.microsoft.com/office/drawing/2014/main" id="{A6FB07DE-C9B4-AF4E-B8A2-2882F2D2956A}"/>
              </a:ext>
            </a:extLst>
          </p:cNvPr>
          <p:cNvSpPr/>
          <p:nvPr/>
        </p:nvSpPr>
        <p:spPr>
          <a:xfrm>
            <a:off x="1567532" y="555528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こま</a:t>
            </a:r>
          </a:p>
        </p:txBody>
      </p:sp>
      <p:sp>
        <p:nvSpPr>
          <p:cNvPr id="25" name="正方形/長方形 24">
            <a:extLst>
              <a:ext uri="{FF2B5EF4-FFF2-40B4-BE49-F238E27FC236}">
                <a16:creationId xmlns:a16="http://schemas.microsoft.com/office/drawing/2014/main" id="{D994A5FE-0743-24DA-1B68-667C07A3F035}"/>
              </a:ext>
            </a:extLst>
          </p:cNvPr>
          <p:cNvSpPr/>
          <p:nvPr/>
        </p:nvSpPr>
        <p:spPr>
          <a:xfrm>
            <a:off x="3230039" y="556937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なや</a:t>
            </a:r>
          </a:p>
        </p:txBody>
      </p:sp>
      <p:sp>
        <p:nvSpPr>
          <p:cNvPr id="26" name="正方形/長方形 25">
            <a:extLst>
              <a:ext uri="{FF2B5EF4-FFF2-40B4-BE49-F238E27FC236}">
                <a16:creationId xmlns:a16="http://schemas.microsoft.com/office/drawing/2014/main" id="{50DD1D28-1AD8-75DF-74EC-962D970D9F6B}"/>
              </a:ext>
            </a:extLst>
          </p:cNvPr>
          <p:cNvSpPr/>
          <p:nvPr/>
        </p:nvSpPr>
        <p:spPr>
          <a:xfrm>
            <a:off x="4390823" y="5552338"/>
            <a:ext cx="1245602" cy="246221"/>
          </a:xfrm>
          <a:prstGeom prst="rect">
            <a:avLst/>
          </a:prstGeom>
          <a:noFill/>
        </p:spPr>
        <p:txBody>
          <a:bodyPr wrap="square" lIns="91440" tIns="45720" rIns="91440" bIns="45720">
            <a:spAutoFit/>
          </a:bodyPr>
          <a:lstStyle/>
          <a:p>
            <a:pPr algn="ctr"/>
            <a:r>
              <a:rPr lang="ja-JP" altLang="en-US" sz="10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しょうひせいかつ</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FEA574D5-844B-CAFC-9040-DF7734F959ED}"/>
              </a:ext>
            </a:extLst>
          </p:cNvPr>
          <p:cNvSpPr/>
          <p:nvPr/>
        </p:nvSpPr>
        <p:spPr>
          <a:xfrm>
            <a:off x="3230038" y="601654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p>
        </p:txBody>
      </p:sp>
    </p:spTree>
    <p:extLst>
      <p:ext uri="{BB962C8B-B14F-4D97-AF65-F5344CB8AC3E}">
        <p14:creationId xmlns:p14="http://schemas.microsoft.com/office/powerpoint/2010/main" val="174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9" grpId="0"/>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557655" y="2547951"/>
            <a:ext cx="6028690"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1.</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成年になる！</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a:t>
            </a:fld>
            <a:endParaRPr lang="ja-JP" altLang="en-US" dirty="0"/>
          </a:p>
        </p:txBody>
      </p:sp>
      <p:sp>
        <p:nvSpPr>
          <p:cNvPr id="3" name="正方形/長方形 2">
            <a:extLst>
              <a:ext uri="{FF2B5EF4-FFF2-40B4-BE49-F238E27FC236}">
                <a16:creationId xmlns:a16="http://schemas.microsoft.com/office/drawing/2014/main" id="{7A968E0F-E3C5-70CE-2DAA-2D4D9F3E1D9C}"/>
              </a:ext>
            </a:extLst>
          </p:cNvPr>
          <p:cNvSpPr/>
          <p:nvPr/>
        </p:nvSpPr>
        <p:spPr>
          <a:xfrm>
            <a:off x="2698558" y="2301574"/>
            <a:ext cx="1118433"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Tree>
    <p:extLst>
      <p:ext uri="{BB962C8B-B14F-4D97-AF65-F5344CB8AC3E}">
        <p14:creationId xmlns:p14="http://schemas.microsoft.com/office/powerpoint/2010/main" val="1952444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6C0CA4D0-77CB-4064-9D58-88E443092090}"/>
              </a:ext>
            </a:extLst>
          </p:cNvPr>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「ク－リング・オフ」って何</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4874852" y="3954636"/>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u="sng"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4" name="グループ化 3">
            <a:extLst>
              <a:ext uri="{FF2B5EF4-FFF2-40B4-BE49-F238E27FC236}">
                <a16:creationId xmlns:a16="http://schemas.microsoft.com/office/drawing/2014/main" id="{8C84E839-603F-8625-88B1-60B593475E0E}"/>
              </a:ext>
            </a:extLst>
          </p:cNvPr>
          <p:cNvGrpSpPr/>
          <p:nvPr/>
        </p:nvGrpSpPr>
        <p:grpSpPr>
          <a:xfrm>
            <a:off x="146318" y="4294150"/>
            <a:ext cx="8851364" cy="2032735"/>
            <a:chOff x="146318" y="4559621"/>
            <a:chExt cx="8851364" cy="2032735"/>
          </a:xfrm>
        </p:grpSpPr>
        <p:grpSp>
          <p:nvGrpSpPr>
            <p:cNvPr id="2" name="グループ化 1">
              <a:extLst>
                <a:ext uri="{FF2B5EF4-FFF2-40B4-BE49-F238E27FC236}">
                  <a16:creationId xmlns:a16="http://schemas.microsoft.com/office/drawing/2014/main" id="{3DEE0142-7F52-409C-85D4-B923262B45EE}"/>
                </a:ext>
              </a:extLst>
            </p:cNvPr>
            <p:cNvGrpSpPr/>
            <p:nvPr/>
          </p:nvGrpSpPr>
          <p:grpSpPr>
            <a:xfrm>
              <a:off x="401758" y="4676160"/>
              <a:ext cx="8394105" cy="1792009"/>
              <a:chOff x="399883" y="1105855"/>
              <a:chExt cx="8394105" cy="1792009"/>
            </a:xfrm>
          </p:grpSpPr>
          <p:sp>
            <p:nvSpPr>
              <p:cNvPr id="30" name="正方形/長方形 29"/>
              <p:cNvSpPr/>
              <p:nvPr/>
            </p:nvSpPr>
            <p:spPr>
              <a:xfrm>
                <a:off x="399883" y="1105855"/>
                <a:ext cx="7012273"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丸ゴ Pro W4"/>
                  </a:rPr>
                  <a:t>契約は、</a:t>
                </a:r>
                <a:r>
                  <a:rPr lang="ja-JP" altLang="en-US" sz="4400" b="1" dirty="0">
                    <a:solidFill>
                      <a:srgbClr val="FF0000"/>
                    </a:solidFill>
                    <a:latin typeface="Meiryo UI" panose="020B0604030504040204" pitchFamily="50" charset="-128"/>
                    <a:ea typeface="Meiryo UI" panose="020B0604030504040204" pitchFamily="50" charset="-128"/>
                    <a:cs typeface="ヒラギノ丸ゴ Pro W4"/>
                  </a:rPr>
                  <a:t>慎重によく考えて</a:t>
                </a:r>
                <a:r>
                  <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丸ゴ Pro W4"/>
                  </a:rPr>
                  <a:t>から行うようにしましょう。</a:t>
                </a:r>
                <a:endPar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6401" y="1209831"/>
                <a:ext cx="1287587" cy="1584059"/>
              </a:xfrm>
              <a:prstGeom prst="rect">
                <a:avLst/>
              </a:prstGeom>
            </p:spPr>
          </p:pic>
        </p:grpSp>
        <p:sp>
          <p:nvSpPr>
            <p:cNvPr id="22" name="角丸四角形 21"/>
            <p:cNvSpPr/>
            <p:nvPr/>
          </p:nvSpPr>
          <p:spPr>
            <a:xfrm>
              <a:off x="146318" y="4559621"/>
              <a:ext cx="8851364" cy="203273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7" name="正方形/長方形 26"/>
          <p:cNvSpPr/>
          <p:nvPr/>
        </p:nvSpPr>
        <p:spPr>
          <a:xfrm>
            <a:off x="86847" y="716948"/>
            <a:ext cx="8709016" cy="357187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defTabSz="457200">
              <a:lnSpc>
                <a:spcPct val="110000"/>
              </a:lnSpc>
              <a:buFont typeface="Arial" panose="020B0604020202020204" pitchFamily="34" charset="0"/>
              <a:buChar char="•"/>
              <a:defRPr/>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ク－リング・オフ</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(Cooling off)</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a:t>
            </a:r>
            <a:r>
              <a:rPr lang="ja-JP" altLang="en-US" sz="2800" b="1" u="sng" dirty="0">
                <a:solidFill>
                  <a:srgbClr val="FF0000"/>
                </a:solidFill>
                <a:latin typeface="Meiryo UI" panose="020B0604030504040204" pitchFamily="50" charset="-128"/>
                <a:ea typeface="Meiryo UI" panose="020B0604030504040204" pitchFamily="50" charset="-128"/>
                <a:cs typeface="ヒラギノ丸ゴ Pro W4"/>
              </a:rPr>
              <a:t>一定の期間内であれば、理由を問わず契約を解消</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できるしくみです（もともと「頭を冷やして、考え直す」という意味があります）。　　</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marL="457200" lvl="0" indent="-457200" defTabSz="457200">
              <a:lnSpc>
                <a:spcPct val="110000"/>
              </a:lnSpc>
              <a:spcBef>
                <a:spcPts val="1200"/>
              </a:spcBef>
              <a:buFont typeface="Arial" panose="020B0604020202020204" pitchFamily="34" charset="0"/>
              <a:buChar char="•"/>
              <a:defRPr/>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しかし、商品・サービス、販売方法によって、クーリング・オフが</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できない場合がある</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ので、契約前にしっかりと確認しておきましょう。</a:t>
            </a:r>
          </a:p>
        </p:txBody>
      </p:sp>
      <p:sp>
        <p:nvSpPr>
          <p:cNvPr id="13" name="スライド番号プレースホルダー 4">
            <a:extLst>
              <a:ext uri="{FF2B5EF4-FFF2-40B4-BE49-F238E27FC236}">
                <a16:creationId xmlns:a16="http://schemas.microsoft.com/office/drawing/2014/main" id="{69F6B56A-9949-462C-94B2-E22220A85CB8}"/>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20</a:t>
            </a:fld>
            <a:endParaRPr lang="ja-JP" altLang="en-US" dirty="0"/>
          </a:p>
        </p:txBody>
      </p:sp>
      <p:grpSp>
        <p:nvGrpSpPr>
          <p:cNvPr id="3" name="グループ化 2">
            <a:extLst>
              <a:ext uri="{FF2B5EF4-FFF2-40B4-BE49-F238E27FC236}">
                <a16:creationId xmlns:a16="http://schemas.microsoft.com/office/drawing/2014/main" id="{18589FD1-D297-FE1D-DC5E-06EB3E39A533}"/>
              </a:ext>
            </a:extLst>
          </p:cNvPr>
          <p:cNvGrpSpPr/>
          <p:nvPr/>
        </p:nvGrpSpPr>
        <p:grpSpPr>
          <a:xfrm>
            <a:off x="193932" y="4433329"/>
            <a:ext cx="5454642" cy="1001731"/>
            <a:chOff x="-89311" y="1140210"/>
            <a:chExt cx="5454642" cy="1001731"/>
          </a:xfrm>
        </p:grpSpPr>
        <p:sp>
          <p:nvSpPr>
            <p:cNvPr id="5" name="正方形/長方形 4">
              <a:extLst>
                <a:ext uri="{FF2B5EF4-FFF2-40B4-BE49-F238E27FC236}">
                  <a16:creationId xmlns:a16="http://schemas.microsoft.com/office/drawing/2014/main" id="{01ECB309-21F2-46F9-5BF0-2E93855F59D8}"/>
                </a:ext>
              </a:extLst>
            </p:cNvPr>
            <p:cNvSpPr/>
            <p:nvPr/>
          </p:nvSpPr>
          <p:spPr>
            <a:xfrm>
              <a:off x="425401" y="114021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7" name="正方形/長方形 6">
              <a:extLst>
                <a:ext uri="{FF2B5EF4-FFF2-40B4-BE49-F238E27FC236}">
                  <a16:creationId xmlns:a16="http://schemas.microsoft.com/office/drawing/2014/main" id="{2CCD11E1-7B78-471E-4589-FD9CE0399170}"/>
                </a:ext>
              </a:extLst>
            </p:cNvPr>
            <p:cNvSpPr/>
            <p:nvPr/>
          </p:nvSpPr>
          <p:spPr>
            <a:xfrm>
              <a:off x="2211551" y="1144587"/>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しんちょう</a:t>
              </a:r>
            </a:p>
          </p:txBody>
        </p:sp>
        <p:sp>
          <p:nvSpPr>
            <p:cNvPr id="8" name="正方形/長方形 7">
              <a:extLst>
                <a:ext uri="{FF2B5EF4-FFF2-40B4-BE49-F238E27FC236}">
                  <a16:creationId xmlns:a16="http://schemas.microsoft.com/office/drawing/2014/main" id="{D42054CB-1E77-8CF0-C3A1-745E21012302}"/>
                </a:ext>
              </a:extLst>
            </p:cNvPr>
            <p:cNvSpPr/>
            <p:nvPr/>
          </p:nvSpPr>
          <p:spPr>
            <a:xfrm>
              <a:off x="4246898" y="1155234"/>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9" name="正方形/長方形 8">
              <a:extLst>
                <a:ext uri="{FF2B5EF4-FFF2-40B4-BE49-F238E27FC236}">
                  <a16:creationId xmlns:a16="http://schemas.microsoft.com/office/drawing/2014/main" id="{F48B566F-51D3-3035-6ED5-3EF8DDE9C78F}"/>
                </a:ext>
              </a:extLst>
            </p:cNvPr>
            <p:cNvSpPr/>
            <p:nvPr/>
          </p:nvSpPr>
          <p:spPr>
            <a:xfrm>
              <a:off x="-89311" y="1895720"/>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おこな</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378E2D71-2D45-A552-11A7-CAAAE16E9948}"/>
              </a:ext>
            </a:extLst>
          </p:cNvPr>
          <p:cNvGrpSpPr/>
          <p:nvPr/>
        </p:nvGrpSpPr>
        <p:grpSpPr>
          <a:xfrm>
            <a:off x="452967" y="15770"/>
            <a:ext cx="8231037" cy="3181072"/>
            <a:chOff x="-2727576" y="294014"/>
            <a:chExt cx="8231037" cy="3181072"/>
          </a:xfrm>
        </p:grpSpPr>
        <p:sp>
          <p:nvSpPr>
            <p:cNvPr id="15" name="正方形/長方形 14">
              <a:extLst>
                <a:ext uri="{FF2B5EF4-FFF2-40B4-BE49-F238E27FC236}">
                  <a16:creationId xmlns:a16="http://schemas.microsoft.com/office/drawing/2014/main" id="{909F904D-672F-0463-0FFA-2A2A445C4200}"/>
                </a:ext>
              </a:extLst>
            </p:cNvPr>
            <p:cNvSpPr/>
            <p:nvPr/>
          </p:nvSpPr>
          <p:spPr>
            <a:xfrm>
              <a:off x="2211551" y="1144587"/>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いってい</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29118EE3-09A5-788D-1F3D-FF6061F9EA4F}"/>
                </a:ext>
              </a:extLst>
            </p:cNvPr>
            <p:cNvSpPr/>
            <p:nvPr/>
          </p:nvSpPr>
          <p:spPr>
            <a:xfrm>
              <a:off x="3329984" y="1160799"/>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きかんない</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46857A4-EF79-7EB5-5CA8-A346E80576DB}"/>
                </a:ext>
              </a:extLst>
            </p:cNvPr>
            <p:cNvSpPr/>
            <p:nvPr/>
          </p:nvSpPr>
          <p:spPr>
            <a:xfrm>
              <a:off x="-2172943" y="1643660"/>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りゆう</a:t>
              </a:r>
            </a:p>
          </p:txBody>
        </p:sp>
        <p:sp>
          <p:nvSpPr>
            <p:cNvPr id="18" name="正方形/長方形 17">
              <a:extLst>
                <a:ext uri="{FF2B5EF4-FFF2-40B4-BE49-F238E27FC236}">
                  <a16:creationId xmlns:a16="http://schemas.microsoft.com/office/drawing/2014/main" id="{849F0507-2A0D-66A9-5BF5-5FF1298B990C}"/>
                </a:ext>
              </a:extLst>
            </p:cNvPr>
            <p:cNvSpPr/>
            <p:nvPr/>
          </p:nvSpPr>
          <p:spPr>
            <a:xfrm>
              <a:off x="-1353466" y="1643660"/>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00C151FD-D0D0-AD5C-8E51-FD3027D7FE9F}"/>
                </a:ext>
              </a:extLst>
            </p:cNvPr>
            <p:cNvSpPr/>
            <p:nvPr/>
          </p:nvSpPr>
          <p:spPr>
            <a:xfrm>
              <a:off x="-178727" y="1643660"/>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4" name="正方形/長方形 23">
              <a:extLst>
                <a:ext uri="{FF2B5EF4-FFF2-40B4-BE49-F238E27FC236}">
                  <a16:creationId xmlns:a16="http://schemas.microsoft.com/office/drawing/2014/main" id="{EAD7AF91-A14A-6895-4D1C-28DCFBF26950}"/>
                </a:ext>
              </a:extLst>
            </p:cNvPr>
            <p:cNvSpPr/>
            <p:nvPr/>
          </p:nvSpPr>
          <p:spPr>
            <a:xfrm>
              <a:off x="802260" y="1658650"/>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かいしょう</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8E9DC227-199B-C2AB-D514-89B55989F626}"/>
                </a:ext>
              </a:extLst>
            </p:cNvPr>
            <p:cNvSpPr/>
            <p:nvPr/>
          </p:nvSpPr>
          <p:spPr>
            <a:xfrm>
              <a:off x="-2727576" y="2126558"/>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あたま</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39FECFAA-41F0-5979-2877-BDC0D6284B49}"/>
                </a:ext>
              </a:extLst>
            </p:cNvPr>
            <p:cNvSpPr/>
            <p:nvPr/>
          </p:nvSpPr>
          <p:spPr>
            <a:xfrm>
              <a:off x="-2117963" y="2127869"/>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p>
          </p:txBody>
        </p:sp>
        <p:sp>
          <p:nvSpPr>
            <p:cNvPr id="28" name="正方形/長方形 27">
              <a:extLst>
                <a:ext uri="{FF2B5EF4-FFF2-40B4-BE49-F238E27FC236}">
                  <a16:creationId xmlns:a16="http://schemas.microsoft.com/office/drawing/2014/main" id="{FBC564D9-2E73-D660-C169-7F4E4B896951}"/>
                </a:ext>
              </a:extLst>
            </p:cNvPr>
            <p:cNvSpPr/>
            <p:nvPr/>
          </p:nvSpPr>
          <p:spPr>
            <a:xfrm>
              <a:off x="-658407" y="2136884"/>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29" name="正方形/長方形 28">
              <a:extLst>
                <a:ext uri="{FF2B5EF4-FFF2-40B4-BE49-F238E27FC236}">
                  <a16:creationId xmlns:a16="http://schemas.microsoft.com/office/drawing/2014/main" id="{034B225B-DAB7-56E4-0833-814BB51D71D5}"/>
                </a:ext>
              </a:extLst>
            </p:cNvPr>
            <p:cNvSpPr/>
            <p:nvPr/>
          </p:nvSpPr>
          <p:spPr>
            <a:xfrm>
              <a:off x="-7206" y="2125342"/>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なお</a:t>
              </a:r>
            </a:p>
          </p:txBody>
        </p:sp>
        <p:sp>
          <p:nvSpPr>
            <p:cNvPr id="31" name="正方形/長方形 30">
              <a:extLst>
                <a:ext uri="{FF2B5EF4-FFF2-40B4-BE49-F238E27FC236}">
                  <a16:creationId xmlns:a16="http://schemas.microsoft.com/office/drawing/2014/main" id="{72B370E7-3338-69D8-4B46-0127A0FC44E9}"/>
                </a:ext>
              </a:extLst>
            </p:cNvPr>
            <p:cNvSpPr/>
            <p:nvPr/>
          </p:nvSpPr>
          <p:spPr>
            <a:xfrm>
              <a:off x="1776882" y="2125342"/>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いみ</a:t>
              </a:r>
            </a:p>
          </p:txBody>
        </p:sp>
        <p:sp>
          <p:nvSpPr>
            <p:cNvPr id="32" name="正方形/長方形 31">
              <a:extLst>
                <a:ext uri="{FF2B5EF4-FFF2-40B4-BE49-F238E27FC236}">
                  <a16:creationId xmlns:a16="http://schemas.microsoft.com/office/drawing/2014/main" id="{2CABF64F-F832-94B0-F4D7-58F0E1074BCB}"/>
                </a:ext>
              </a:extLst>
            </p:cNvPr>
            <p:cNvSpPr/>
            <p:nvPr/>
          </p:nvSpPr>
          <p:spPr>
            <a:xfrm>
              <a:off x="-1678268" y="2725972"/>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34" name="正方形/長方形 33">
              <a:extLst>
                <a:ext uri="{FF2B5EF4-FFF2-40B4-BE49-F238E27FC236}">
                  <a16:creationId xmlns:a16="http://schemas.microsoft.com/office/drawing/2014/main" id="{298B2B94-4C5F-00FF-9983-12E49193CA6C}"/>
                </a:ext>
              </a:extLst>
            </p:cNvPr>
            <p:cNvSpPr/>
            <p:nvPr/>
          </p:nvSpPr>
          <p:spPr>
            <a:xfrm>
              <a:off x="915558" y="2736298"/>
              <a:ext cx="132762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はんばいほうほう</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136ECB0E-FC11-3A0C-9CAE-74617F292EA1}"/>
                </a:ext>
              </a:extLst>
            </p:cNvPr>
            <p:cNvSpPr/>
            <p:nvPr/>
          </p:nvSpPr>
          <p:spPr>
            <a:xfrm>
              <a:off x="-980654" y="3203549"/>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D34A6EA2-FF36-7C4F-E976-CBCEF19F6004}"/>
                </a:ext>
              </a:extLst>
            </p:cNvPr>
            <p:cNvSpPr/>
            <p:nvPr/>
          </p:nvSpPr>
          <p:spPr>
            <a:xfrm>
              <a:off x="1776882" y="3218539"/>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けいやくまえ</a:t>
              </a:r>
            </a:p>
          </p:txBody>
        </p:sp>
        <p:sp>
          <p:nvSpPr>
            <p:cNvPr id="40" name="正方形/長方形 39">
              <a:extLst>
                <a:ext uri="{FF2B5EF4-FFF2-40B4-BE49-F238E27FC236}">
                  <a16:creationId xmlns:a16="http://schemas.microsoft.com/office/drawing/2014/main" id="{99504F95-4C07-2C09-49E5-6C40255E7185}"/>
                </a:ext>
              </a:extLst>
            </p:cNvPr>
            <p:cNvSpPr/>
            <p:nvPr/>
          </p:nvSpPr>
          <p:spPr>
            <a:xfrm>
              <a:off x="4175838" y="3228865"/>
              <a:ext cx="132762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かくにん</a:t>
              </a:r>
            </a:p>
          </p:txBody>
        </p:sp>
        <p:sp>
          <p:nvSpPr>
            <p:cNvPr id="41" name="正方形/長方形 40">
              <a:extLst>
                <a:ext uri="{FF2B5EF4-FFF2-40B4-BE49-F238E27FC236}">
                  <a16:creationId xmlns:a16="http://schemas.microsoft.com/office/drawing/2014/main" id="{88E22F7A-3A58-47FD-4313-BEC0B189A666}"/>
                </a:ext>
              </a:extLst>
            </p:cNvPr>
            <p:cNvSpPr/>
            <p:nvPr/>
          </p:nvSpPr>
          <p:spPr>
            <a:xfrm>
              <a:off x="562420" y="29401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p>
          </p:txBody>
        </p:sp>
      </p:grpSp>
    </p:spTree>
    <p:extLst>
      <p:ext uri="{BB962C8B-B14F-4D97-AF65-F5344CB8AC3E}">
        <p14:creationId xmlns:p14="http://schemas.microsoft.com/office/powerpoint/2010/main" val="268589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まとめ</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２</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消費者トラブルに巻き込まれない</a:t>
            </a:r>
            <a:r>
              <a:rPr lang="en-US" altLang="ja-JP" sz="2400" b="1" dirty="0">
                <a:solidFill>
                  <a:schemeClr val="bg1"/>
                </a:solidFill>
                <a:latin typeface="Meiryo UI" panose="020B0604030504040204" pitchFamily="50" charset="-128"/>
                <a:ea typeface="Meiryo UI" panose="020B0604030504040204" pitchFamily="50" charset="-128"/>
                <a:cs typeface="ヒラギノ角ゴ Std W8"/>
              </a:rPr>
              <a:t>)</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24" name="グループ化 23">
            <a:extLst>
              <a:ext uri="{FF2B5EF4-FFF2-40B4-BE49-F238E27FC236}">
                <a16:creationId xmlns:a16="http://schemas.microsoft.com/office/drawing/2014/main" id="{4059F28B-DB75-4811-B95E-F33850F92D36}"/>
              </a:ext>
            </a:extLst>
          </p:cNvPr>
          <p:cNvGrpSpPr/>
          <p:nvPr/>
        </p:nvGrpSpPr>
        <p:grpSpPr>
          <a:xfrm>
            <a:off x="57208" y="1828593"/>
            <a:ext cx="8702709" cy="1371740"/>
            <a:chOff x="-2187744" y="2748787"/>
            <a:chExt cx="8702709" cy="1371740"/>
          </a:xfrm>
        </p:grpSpPr>
        <p:sp>
          <p:nvSpPr>
            <p:cNvPr id="25" name="正方形/長方形 24">
              <a:extLst>
                <a:ext uri="{FF2B5EF4-FFF2-40B4-BE49-F238E27FC236}">
                  <a16:creationId xmlns:a16="http://schemas.microsoft.com/office/drawing/2014/main" id="{7EF9E337-86BF-4261-BD9E-AFA2A8BDBD21}"/>
                </a:ext>
              </a:extLst>
            </p:cNvPr>
            <p:cNvSpPr/>
            <p:nvPr/>
          </p:nvSpPr>
          <p:spPr>
            <a:xfrm>
              <a:off x="-1631452" y="3046779"/>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もし消費者トラブルに巻き込まれてしまったら、</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188</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番</a:t>
              </a:r>
              <a:r>
                <a:rPr lang="ja-JP" altLang="en-US" sz="3200" b="1" dirty="0">
                  <a:solidFill>
                    <a:srgbClr val="254061"/>
                  </a:solidFill>
                  <a:latin typeface="Meiryo UI" panose="020B0604030504040204" pitchFamily="50" charset="-128"/>
                  <a:ea typeface="Meiryo UI" panose="020B0604030504040204" pitchFamily="50" charset="-128"/>
                  <a:cs typeface="ヒラギノ丸ゴ Pro W4"/>
                </a:rPr>
                <a:t>（いやや！）に電話をかける等して周りの人に相談しましょう</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26" name="正方形/長方形 25">
              <a:extLst>
                <a:ext uri="{FF2B5EF4-FFF2-40B4-BE49-F238E27FC236}">
                  <a16:creationId xmlns:a16="http://schemas.microsoft.com/office/drawing/2014/main" id="{2B1BAD40-9CDB-4E57-9409-95B94F52D3BD}"/>
                </a:ext>
              </a:extLst>
            </p:cNvPr>
            <p:cNvSpPr/>
            <p:nvPr/>
          </p:nvSpPr>
          <p:spPr>
            <a:xfrm>
              <a:off x="-2187744" y="2748787"/>
              <a:ext cx="697627" cy="707886"/>
            </a:xfrm>
            <a:prstGeom prst="rect">
              <a:avLst/>
            </a:prstGeom>
          </p:spPr>
          <p:txBody>
            <a:bodyPr wrap="none">
              <a:spAutoFit/>
            </a:bodyPr>
            <a:lstStyle/>
            <a:p>
              <a:r>
                <a:rPr lang="ja-JP" altLang="en-US" sz="4000" dirty="0">
                  <a:solidFill>
                    <a:schemeClr val="tx2">
                      <a:lumMod val="75000"/>
                    </a:schemeClr>
                  </a:solidFill>
                </a:rPr>
                <a:t>②</a:t>
              </a:r>
            </a:p>
          </p:txBody>
        </p:sp>
      </p:grpSp>
      <p:grpSp>
        <p:nvGrpSpPr>
          <p:cNvPr id="18" name="グループ化 17">
            <a:extLst>
              <a:ext uri="{FF2B5EF4-FFF2-40B4-BE49-F238E27FC236}">
                <a16:creationId xmlns:a16="http://schemas.microsoft.com/office/drawing/2014/main" id="{4059F28B-DB75-4811-B95E-F33850F92D36}"/>
              </a:ext>
            </a:extLst>
          </p:cNvPr>
          <p:cNvGrpSpPr/>
          <p:nvPr/>
        </p:nvGrpSpPr>
        <p:grpSpPr>
          <a:xfrm>
            <a:off x="117989" y="5142303"/>
            <a:ext cx="8996515" cy="1073748"/>
            <a:chOff x="-2187744" y="2293509"/>
            <a:chExt cx="8865014" cy="1073748"/>
          </a:xfrm>
        </p:grpSpPr>
        <p:sp>
          <p:nvSpPr>
            <p:cNvPr id="23" name="正方形/長方形 22">
              <a:extLst>
                <a:ext uri="{FF2B5EF4-FFF2-40B4-BE49-F238E27FC236}">
                  <a16:creationId xmlns:a16="http://schemas.microsoft.com/office/drawing/2014/main" id="{7EF9E337-86BF-4261-BD9E-AFA2A8BDBD21}"/>
                </a:ext>
              </a:extLst>
            </p:cNvPr>
            <p:cNvSpPr/>
            <p:nvPr/>
          </p:nvSpPr>
          <p:spPr>
            <a:xfrm>
              <a:off x="-1619646" y="2293509"/>
              <a:ext cx="8296916"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契約は、</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慎重によく考えて</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から行うようにしましょう。</a:t>
              </a:r>
            </a:p>
          </p:txBody>
        </p:sp>
        <p:sp>
          <p:nvSpPr>
            <p:cNvPr id="27" name="正方形/長方形 26">
              <a:extLst>
                <a:ext uri="{FF2B5EF4-FFF2-40B4-BE49-F238E27FC236}">
                  <a16:creationId xmlns:a16="http://schemas.microsoft.com/office/drawing/2014/main" id="{2B1BAD40-9CDB-4E57-9409-95B94F52D3BD}"/>
                </a:ext>
              </a:extLst>
            </p:cNvPr>
            <p:cNvSpPr/>
            <p:nvPr/>
          </p:nvSpPr>
          <p:spPr>
            <a:xfrm>
              <a:off x="-2187744" y="2508947"/>
              <a:ext cx="697627" cy="707886"/>
            </a:xfrm>
            <a:prstGeom prst="rect">
              <a:avLst/>
            </a:prstGeom>
          </p:spPr>
          <p:txBody>
            <a:bodyPr wrap="none">
              <a:spAutoFit/>
            </a:bodyPr>
            <a:lstStyle/>
            <a:p>
              <a:r>
                <a:rPr lang="ja-JP" altLang="en-US" sz="4000" dirty="0">
                  <a:solidFill>
                    <a:schemeClr val="tx2">
                      <a:lumMod val="75000"/>
                    </a:schemeClr>
                  </a:solidFill>
                </a:rPr>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21</a:t>
            </a:fld>
            <a:endParaRPr lang="ja-JP" altLang="en-US" dirty="0"/>
          </a:p>
        </p:txBody>
      </p:sp>
      <p:grpSp>
        <p:nvGrpSpPr>
          <p:cNvPr id="4" name="グループ化 3">
            <a:extLst>
              <a:ext uri="{FF2B5EF4-FFF2-40B4-BE49-F238E27FC236}">
                <a16:creationId xmlns:a16="http://schemas.microsoft.com/office/drawing/2014/main" id="{A85BB259-DAB4-552E-E952-8653A037E3C9}"/>
              </a:ext>
            </a:extLst>
          </p:cNvPr>
          <p:cNvGrpSpPr/>
          <p:nvPr/>
        </p:nvGrpSpPr>
        <p:grpSpPr>
          <a:xfrm>
            <a:off x="57208" y="3669288"/>
            <a:ext cx="8714516" cy="1353040"/>
            <a:chOff x="278985" y="3661412"/>
            <a:chExt cx="8714516" cy="1353040"/>
          </a:xfrm>
        </p:grpSpPr>
        <p:sp>
          <p:nvSpPr>
            <p:cNvPr id="15" name="正方形/長方形 14">
              <a:extLst>
                <a:ext uri="{FF2B5EF4-FFF2-40B4-BE49-F238E27FC236}">
                  <a16:creationId xmlns:a16="http://schemas.microsoft.com/office/drawing/2014/main" id="{7EF9E337-86BF-4261-BD9E-AFA2A8BDBD21}"/>
                </a:ext>
              </a:extLst>
            </p:cNvPr>
            <p:cNvSpPr/>
            <p:nvPr/>
          </p:nvSpPr>
          <p:spPr>
            <a:xfrm>
              <a:off x="847084" y="3686745"/>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申込みをやめたいなと思ったときは、一定の期間内であれば、</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クーリング・オフ</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を使うことができます。</a:t>
              </a:r>
            </a:p>
          </p:txBody>
        </p:sp>
        <p:sp>
          <p:nvSpPr>
            <p:cNvPr id="16" name="正方形/長方形 15">
              <a:extLst>
                <a:ext uri="{FF2B5EF4-FFF2-40B4-BE49-F238E27FC236}">
                  <a16:creationId xmlns:a16="http://schemas.microsoft.com/office/drawing/2014/main" id="{2B1BAD40-9CDB-4E57-9409-95B94F52D3BD}"/>
                </a:ext>
              </a:extLst>
            </p:cNvPr>
            <p:cNvSpPr/>
            <p:nvPr/>
          </p:nvSpPr>
          <p:spPr>
            <a:xfrm>
              <a:off x="278985" y="3661412"/>
              <a:ext cx="697627" cy="707886"/>
            </a:xfrm>
            <a:prstGeom prst="rect">
              <a:avLst/>
            </a:prstGeom>
          </p:spPr>
          <p:txBody>
            <a:bodyPr wrap="none">
              <a:spAutoFit/>
            </a:bodyPr>
            <a:lstStyle/>
            <a:p>
              <a:r>
                <a:rPr lang="ja-JP" altLang="en-US" sz="4000" dirty="0">
                  <a:solidFill>
                    <a:schemeClr val="tx2">
                      <a:lumMod val="75000"/>
                    </a:schemeClr>
                  </a:solidFill>
                </a:rPr>
                <a:t>③</a:t>
              </a:r>
            </a:p>
          </p:txBody>
        </p:sp>
        <p:sp>
          <p:nvSpPr>
            <p:cNvPr id="3" name="正方形/長方形 2">
              <a:extLst>
                <a:ext uri="{FF2B5EF4-FFF2-40B4-BE49-F238E27FC236}">
                  <a16:creationId xmlns:a16="http://schemas.microsoft.com/office/drawing/2014/main" id="{848FC4F1-F818-1806-AB08-BF4081A8DD83}"/>
                </a:ext>
              </a:extLst>
            </p:cNvPr>
            <p:cNvSpPr/>
            <p:nvPr/>
          </p:nvSpPr>
          <p:spPr>
            <a:xfrm>
              <a:off x="847084" y="4694247"/>
              <a:ext cx="8146417" cy="32020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sz="1200" b="1" dirty="0">
                  <a:solidFill>
                    <a:schemeClr val="tx2">
                      <a:lumMod val="75000"/>
                    </a:schemeClr>
                  </a:solidFill>
                  <a:latin typeface="Meiryo UI" panose="020B0604030504040204" pitchFamily="50" charset="-128"/>
                  <a:ea typeface="Meiryo UI" panose="020B0604030504040204" pitchFamily="50" charset="-128"/>
                  <a:cs typeface="ヒラギノ丸ゴ Pro W4"/>
                </a:rPr>
                <a:t>場合によってはクーリング・オフを使うことができない契約もあります。</a:t>
              </a:r>
            </a:p>
          </p:txBody>
        </p:sp>
      </p:grpSp>
      <p:grpSp>
        <p:nvGrpSpPr>
          <p:cNvPr id="6" name="グループ化 5">
            <a:extLst>
              <a:ext uri="{FF2B5EF4-FFF2-40B4-BE49-F238E27FC236}">
                <a16:creationId xmlns:a16="http://schemas.microsoft.com/office/drawing/2014/main" id="{614C202C-4919-F3D8-2B17-D8897375A6BA}"/>
              </a:ext>
            </a:extLst>
          </p:cNvPr>
          <p:cNvGrpSpPr/>
          <p:nvPr/>
        </p:nvGrpSpPr>
        <p:grpSpPr>
          <a:xfrm>
            <a:off x="60392" y="742281"/>
            <a:ext cx="8699526" cy="1073748"/>
            <a:chOff x="-2187744" y="2549270"/>
            <a:chExt cx="8699526" cy="1073748"/>
          </a:xfrm>
        </p:grpSpPr>
        <p:sp>
          <p:nvSpPr>
            <p:cNvPr id="7" name="正方形/長方形 6">
              <a:extLst>
                <a:ext uri="{FF2B5EF4-FFF2-40B4-BE49-F238E27FC236}">
                  <a16:creationId xmlns:a16="http://schemas.microsoft.com/office/drawing/2014/main" id="{F382CBB5-3DAF-4ADB-FCAE-187ED43750CB}"/>
                </a:ext>
              </a:extLst>
            </p:cNvPr>
            <p:cNvSpPr/>
            <p:nvPr/>
          </p:nvSpPr>
          <p:spPr>
            <a:xfrm>
              <a:off x="-1634635" y="254927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消費者トラブルは、</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未然に</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防ぐことが大切です。</a:t>
              </a:r>
            </a:p>
          </p:txBody>
        </p:sp>
        <p:sp>
          <p:nvSpPr>
            <p:cNvPr id="8" name="正方形/長方形 7">
              <a:extLst>
                <a:ext uri="{FF2B5EF4-FFF2-40B4-BE49-F238E27FC236}">
                  <a16:creationId xmlns:a16="http://schemas.microsoft.com/office/drawing/2014/main" id="{4FA550C9-10EE-3125-69D9-4C35EC2B1B84}"/>
                </a:ext>
              </a:extLst>
            </p:cNvPr>
            <p:cNvSpPr/>
            <p:nvPr/>
          </p:nvSpPr>
          <p:spPr>
            <a:xfrm>
              <a:off x="-2187744" y="2748787"/>
              <a:ext cx="697627" cy="707886"/>
            </a:xfrm>
            <a:prstGeom prst="rect">
              <a:avLst/>
            </a:prstGeom>
          </p:spPr>
          <p:txBody>
            <a:bodyPr wrap="none">
              <a:spAutoFit/>
            </a:bodyPr>
            <a:lstStyle/>
            <a:p>
              <a:r>
                <a:rPr lang="ja-JP" altLang="en-US" sz="4000" dirty="0">
                  <a:solidFill>
                    <a:schemeClr val="tx2">
                      <a:lumMod val="75000"/>
                    </a:schemeClr>
                  </a:solidFill>
                </a:rPr>
                <a:t>①</a:t>
              </a:r>
            </a:p>
          </p:txBody>
        </p:sp>
      </p:grpSp>
      <p:grpSp>
        <p:nvGrpSpPr>
          <p:cNvPr id="9" name="グループ化 8">
            <a:extLst>
              <a:ext uri="{FF2B5EF4-FFF2-40B4-BE49-F238E27FC236}">
                <a16:creationId xmlns:a16="http://schemas.microsoft.com/office/drawing/2014/main" id="{01DAD962-2E5D-4339-2421-D2C8AA11118E}"/>
              </a:ext>
            </a:extLst>
          </p:cNvPr>
          <p:cNvGrpSpPr/>
          <p:nvPr/>
        </p:nvGrpSpPr>
        <p:grpSpPr>
          <a:xfrm>
            <a:off x="758019" y="891829"/>
            <a:ext cx="6897669" cy="246221"/>
            <a:chOff x="-261312" y="926826"/>
            <a:chExt cx="6897669" cy="246221"/>
          </a:xfrm>
        </p:grpSpPr>
        <p:sp>
          <p:nvSpPr>
            <p:cNvPr id="10" name="正方形/長方形 9">
              <a:extLst>
                <a:ext uri="{FF2B5EF4-FFF2-40B4-BE49-F238E27FC236}">
                  <a16:creationId xmlns:a16="http://schemas.microsoft.com/office/drawing/2014/main" id="{C565EA9B-F36B-4FE8-85C8-C23BD7B2A288}"/>
                </a:ext>
              </a:extLst>
            </p:cNvPr>
            <p:cNvSpPr/>
            <p:nvPr/>
          </p:nvSpPr>
          <p:spPr>
            <a:xfrm>
              <a:off x="2742852" y="926826"/>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みぜん</a:t>
              </a:r>
            </a:p>
          </p:txBody>
        </p:sp>
        <p:sp>
          <p:nvSpPr>
            <p:cNvPr id="11" name="正方形/長方形 10">
              <a:extLst>
                <a:ext uri="{FF2B5EF4-FFF2-40B4-BE49-F238E27FC236}">
                  <a16:creationId xmlns:a16="http://schemas.microsoft.com/office/drawing/2014/main" id="{4EA61427-D490-6312-E862-1669969B1C3A}"/>
                </a:ext>
              </a:extLst>
            </p:cNvPr>
            <p:cNvSpPr/>
            <p:nvPr/>
          </p:nvSpPr>
          <p:spPr>
            <a:xfrm>
              <a:off x="3645438" y="92682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ふせ</a:t>
              </a:r>
            </a:p>
          </p:txBody>
        </p:sp>
        <p:sp>
          <p:nvSpPr>
            <p:cNvPr id="12" name="正方形/長方形 11">
              <a:extLst>
                <a:ext uri="{FF2B5EF4-FFF2-40B4-BE49-F238E27FC236}">
                  <a16:creationId xmlns:a16="http://schemas.microsoft.com/office/drawing/2014/main" id="{BD058946-F2CD-9021-C45F-AA471A414686}"/>
                </a:ext>
              </a:extLst>
            </p:cNvPr>
            <p:cNvSpPr/>
            <p:nvPr/>
          </p:nvSpPr>
          <p:spPr>
            <a:xfrm>
              <a:off x="5517924" y="92682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13" name="正方形/長方形 12">
              <a:extLst>
                <a:ext uri="{FF2B5EF4-FFF2-40B4-BE49-F238E27FC236}">
                  <a16:creationId xmlns:a16="http://schemas.microsoft.com/office/drawing/2014/main" id="{BE10E63B-70D7-9D07-DAB5-6B75C229C3E4}"/>
                </a:ext>
              </a:extLst>
            </p:cNvPr>
            <p:cNvSpPr/>
            <p:nvPr/>
          </p:nvSpPr>
          <p:spPr>
            <a:xfrm>
              <a:off x="-261312" y="926826"/>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しょうひしゃ</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22" name="グループ化 21">
            <a:extLst>
              <a:ext uri="{FF2B5EF4-FFF2-40B4-BE49-F238E27FC236}">
                <a16:creationId xmlns:a16="http://schemas.microsoft.com/office/drawing/2014/main" id="{962DDC4B-6D63-DB5C-8176-CA4AEA8AF986}"/>
              </a:ext>
            </a:extLst>
          </p:cNvPr>
          <p:cNvGrpSpPr/>
          <p:nvPr/>
        </p:nvGrpSpPr>
        <p:grpSpPr>
          <a:xfrm>
            <a:off x="632701" y="5293696"/>
            <a:ext cx="5810430" cy="266601"/>
            <a:chOff x="425401" y="1134854"/>
            <a:chExt cx="5810430" cy="266601"/>
          </a:xfrm>
        </p:grpSpPr>
        <p:sp>
          <p:nvSpPr>
            <p:cNvPr id="29" name="正方形/長方形 28">
              <a:extLst>
                <a:ext uri="{FF2B5EF4-FFF2-40B4-BE49-F238E27FC236}">
                  <a16:creationId xmlns:a16="http://schemas.microsoft.com/office/drawing/2014/main" id="{A9C909E0-E363-DEC1-C79B-95029B2DF15E}"/>
                </a:ext>
              </a:extLst>
            </p:cNvPr>
            <p:cNvSpPr/>
            <p:nvPr/>
          </p:nvSpPr>
          <p:spPr>
            <a:xfrm>
              <a:off x="425401" y="114021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30" name="正方形/長方形 29">
              <a:extLst>
                <a:ext uri="{FF2B5EF4-FFF2-40B4-BE49-F238E27FC236}">
                  <a16:creationId xmlns:a16="http://schemas.microsoft.com/office/drawing/2014/main" id="{AE5FD7D3-877D-F3FF-D8D5-4DCF200D198F}"/>
                </a:ext>
              </a:extLst>
            </p:cNvPr>
            <p:cNvSpPr/>
            <p:nvPr/>
          </p:nvSpPr>
          <p:spPr>
            <a:xfrm>
              <a:off x="1896761" y="1144587"/>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しんちょう</a:t>
              </a:r>
            </a:p>
          </p:txBody>
        </p:sp>
        <p:sp>
          <p:nvSpPr>
            <p:cNvPr id="31" name="正方形/長方形 30">
              <a:extLst>
                <a:ext uri="{FF2B5EF4-FFF2-40B4-BE49-F238E27FC236}">
                  <a16:creationId xmlns:a16="http://schemas.microsoft.com/office/drawing/2014/main" id="{5121CEFD-00E8-A14B-214B-65483589A202}"/>
                </a:ext>
              </a:extLst>
            </p:cNvPr>
            <p:cNvSpPr/>
            <p:nvPr/>
          </p:nvSpPr>
          <p:spPr>
            <a:xfrm>
              <a:off x="3392460" y="1155234"/>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32" name="正方形/長方形 31">
              <a:extLst>
                <a:ext uri="{FF2B5EF4-FFF2-40B4-BE49-F238E27FC236}">
                  <a16:creationId xmlns:a16="http://schemas.microsoft.com/office/drawing/2014/main" id="{3679F522-2F11-8F44-5135-FF7DB24021A3}"/>
                </a:ext>
              </a:extLst>
            </p:cNvPr>
            <p:cNvSpPr/>
            <p:nvPr/>
          </p:nvSpPr>
          <p:spPr>
            <a:xfrm>
              <a:off x="5117398" y="1134854"/>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おこな</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6D05E448-EACE-5285-1269-8077D913D590}"/>
              </a:ext>
            </a:extLst>
          </p:cNvPr>
          <p:cNvGrpSpPr/>
          <p:nvPr/>
        </p:nvGrpSpPr>
        <p:grpSpPr>
          <a:xfrm>
            <a:off x="372276" y="3592234"/>
            <a:ext cx="8315913" cy="1261397"/>
            <a:chOff x="372276" y="3592234"/>
            <a:chExt cx="8315913" cy="1261397"/>
          </a:xfrm>
        </p:grpSpPr>
        <p:grpSp>
          <p:nvGrpSpPr>
            <p:cNvPr id="33" name="グループ化 32">
              <a:extLst>
                <a:ext uri="{FF2B5EF4-FFF2-40B4-BE49-F238E27FC236}">
                  <a16:creationId xmlns:a16="http://schemas.microsoft.com/office/drawing/2014/main" id="{8D9349B2-1A51-7042-C027-AC8BB3B90F05}"/>
                </a:ext>
              </a:extLst>
            </p:cNvPr>
            <p:cNvGrpSpPr/>
            <p:nvPr/>
          </p:nvGrpSpPr>
          <p:grpSpPr>
            <a:xfrm>
              <a:off x="372276" y="3592234"/>
              <a:ext cx="8315913" cy="774476"/>
              <a:chOff x="565503" y="4960130"/>
              <a:chExt cx="8315913" cy="774476"/>
            </a:xfrm>
          </p:grpSpPr>
          <p:sp>
            <p:nvSpPr>
              <p:cNvPr id="34" name="正方形/長方形 33">
                <a:extLst>
                  <a:ext uri="{FF2B5EF4-FFF2-40B4-BE49-F238E27FC236}">
                    <a16:creationId xmlns:a16="http://schemas.microsoft.com/office/drawing/2014/main" id="{46BC88E9-D7B2-ADE4-5F22-6D20BE68B269}"/>
                  </a:ext>
                </a:extLst>
              </p:cNvPr>
              <p:cNvSpPr/>
              <p:nvPr/>
            </p:nvSpPr>
            <p:spPr>
              <a:xfrm>
                <a:off x="757669" y="496013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もうしこ</a:t>
                </a:r>
              </a:p>
            </p:txBody>
          </p:sp>
          <p:sp>
            <p:nvSpPr>
              <p:cNvPr id="35" name="正方形/長方形 34">
                <a:extLst>
                  <a:ext uri="{FF2B5EF4-FFF2-40B4-BE49-F238E27FC236}">
                    <a16:creationId xmlns:a16="http://schemas.microsoft.com/office/drawing/2014/main" id="{DCE6A7F3-C1E1-86AD-0005-A53293A80018}"/>
                  </a:ext>
                </a:extLst>
              </p:cNvPr>
              <p:cNvSpPr/>
              <p:nvPr/>
            </p:nvSpPr>
            <p:spPr>
              <a:xfrm>
                <a:off x="6537623" y="496013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いってい</a:t>
                </a:r>
              </a:p>
            </p:txBody>
          </p:sp>
          <p:sp>
            <p:nvSpPr>
              <p:cNvPr id="36" name="正方形/長方形 35">
                <a:extLst>
                  <a:ext uri="{FF2B5EF4-FFF2-40B4-BE49-F238E27FC236}">
                    <a16:creationId xmlns:a16="http://schemas.microsoft.com/office/drawing/2014/main" id="{50A68144-7EE6-6AA7-90B0-B914A4B17D02}"/>
                  </a:ext>
                </a:extLst>
              </p:cNvPr>
              <p:cNvSpPr/>
              <p:nvPr/>
            </p:nvSpPr>
            <p:spPr>
              <a:xfrm>
                <a:off x="7762983" y="497788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p>
            </p:txBody>
          </p:sp>
          <p:sp>
            <p:nvSpPr>
              <p:cNvPr id="37" name="正方形/長方形 36">
                <a:extLst>
                  <a:ext uri="{FF2B5EF4-FFF2-40B4-BE49-F238E27FC236}">
                    <a16:creationId xmlns:a16="http://schemas.microsoft.com/office/drawing/2014/main" id="{C231BFC3-E406-73A9-6F68-204E56AC8964}"/>
                  </a:ext>
                </a:extLst>
              </p:cNvPr>
              <p:cNvSpPr/>
              <p:nvPr/>
            </p:nvSpPr>
            <p:spPr>
              <a:xfrm>
                <a:off x="565503" y="548838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ない</a:t>
                </a:r>
              </a:p>
            </p:txBody>
          </p:sp>
          <p:sp>
            <p:nvSpPr>
              <p:cNvPr id="38" name="正方形/長方形 37">
                <a:extLst>
                  <a:ext uri="{FF2B5EF4-FFF2-40B4-BE49-F238E27FC236}">
                    <a16:creationId xmlns:a16="http://schemas.microsoft.com/office/drawing/2014/main" id="{639C1C2F-94BC-8DA9-11D9-2DE2AF6669F4}"/>
                  </a:ext>
                </a:extLst>
              </p:cNvPr>
              <p:cNvSpPr/>
              <p:nvPr/>
            </p:nvSpPr>
            <p:spPr>
              <a:xfrm>
                <a:off x="5457964" y="548477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39" name="正方形/長方形 38">
                <a:extLst>
                  <a:ext uri="{FF2B5EF4-FFF2-40B4-BE49-F238E27FC236}">
                    <a16:creationId xmlns:a16="http://schemas.microsoft.com/office/drawing/2014/main" id="{BA8EECA5-5CB1-F525-D910-DCAA1E9730A5}"/>
                  </a:ext>
                </a:extLst>
              </p:cNvPr>
              <p:cNvSpPr/>
              <p:nvPr/>
            </p:nvSpPr>
            <p:spPr>
              <a:xfrm>
                <a:off x="4077030" y="496013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おも</a:t>
                </a:r>
              </a:p>
            </p:txBody>
          </p:sp>
        </p:grpSp>
        <p:grpSp>
          <p:nvGrpSpPr>
            <p:cNvPr id="40" name="グループ化 39">
              <a:extLst>
                <a:ext uri="{FF2B5EF4-FFF2-40B4-BE49-F238E27FC236}">
                  <a16:creationId xmlns:a16="http://schemas.microsoft.com/office/drawing/2014/main" id="{F26DD1E4-CF3C-F2C3-C1E1-895F6D422C81}"/>
                </a:ext>
              </a:extLst>
            </p:cNvPr>
            <p:cNvGrpSpPr/>
            <p:nvPr/>
          </p:nvGrpSpPr>
          <p:grpSpPr>
            <a:xfrm>
              <a:off x="467811" y="4623163"/>
              <a:ext cx="4220402" cy="230468"/>
              <a:chOff x="260511" y="1140210"/>
              <a:chExt cx="4220402" cy="230468"/>
            </a:xfrm>
          </p:grpSpPr>
          <p:sp>
            <p:nvSpPr>
              <p:cNvPr id="41" name="正方形/長方形 40">
                <a:extLst>
                  <a:ext uri="{FF2B5EF4-FFF2-40B4-BE49-F238E27FC236}">
                    <a16:creationId xmlns:a16="http://schemas.microsoft.com/office/drawing/2014/main" id="{B2AE2FC2-6448-2B3F-1E9B-3E4B9BF5BD62}"/>
                  </a:ext>
                </a:extLst>
              </p:cNvPr>
              <p:cNvSpPr/>
              <p:nvPr/>
            </p:nvSpPr>
            <p:spPr>
              <a:xfrm>
                <a:off x="260511" y="1140210"/>
                <a:ext cx="1118433"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43" name="正方形/長方形 42">
                <a:extLst>
                  <a:ext uri="{FF2B5EF4-FFF2-40B4-BE49-F238E27FC236}">
                    <a16:creationId xmlns:a16="http://schemas.microsoft.com/office/drawing/2014/main" id="{AC54368C-2A7D-0564-AECF-B3C00EA35ECA}"/>
                  </a:ext>
                </a:extLst>
              </p:cNvPr>
              <p:cNvSpPr/>
              <p:nvPr/>
            </p:nvSpPr>
            <p:spPr>
              <a:xfrm>
                <a:off x="3362480" y="1155234"/>
                <a:ext cx="1118433" cy="215444"/>
              </a:xfrm>
              <a:prstGeom prst="rect">
                <a:avLst/>
              </a:prstGeom>
              <a:noFill/>
            </p:spPr>
            <p:txBody>
              <a:bodyPr wrap="square" lIns="91440" tIns="45720" rIns="91440" bIns="45720">
                <a:spAutoFit/>
              </a:bodyPr>
              <a:lstStyle/>
              <a:p>
                <a:pPr algn="ctr"/>
                <a:r>
                  <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45" name="正方形/長方形 44">
                <a:extLst>
                  <a:ext uri="{FF2B5EF4-FFF2-40B4-BE49-F238E27FC236}">
                    <a16:creationId xmlns:a16="http://schemas.microsoft.com/office/drawing/2014/main" id="{09DEC770-B225-9B83-FC0F-9E1AA70AB781}"/>
                  </a:ext>
                </a:extLst>
              </p:cNvPr>
              <p:cNvSpPr/>
              <p:nvPr/>
            </p:nvSpPr>
            <p:spPr>
              <a:xfrm>
                <a:off x="2153758" y="1155234"/>
                <a:ext cx="1118433"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grpSp>
        <p:nvGrpSpPr>
          <p:cNvPr id="46" name="グループ化 45">
            <a:extLst>
              <a:ext uri="{FF2B5EF4-FFF2-40B4-BE49-F238E27FC236}">
                <a16:creationId xmlns:a16="http://schemas.microsoft.com/office/drawing/2014/main" id="{09B7E762-646E-1D50-846F-7465E18702EA}"/>
              </a:ext>
            </a:extLst>
          </p:cNvPr>
          <p:cNvGrpSpPr/>
          <p:nvPr/>
        </p:nvGrpSpPr>
        <p:grpSpPr>
          <a:xfrm>
            <a:off x="1831481" y="86350"/>
            <a:ext cx="3221338" cy="246222"/>
            <a:chOff x="902090" y="26390"/>
            <a:chExt cx="3221338" cy="246222"/>
          </a:xfrm>
        </p:grpSpPr>
        <p:sp>
          <p:nvSpPr>
            <p:cNvPr id="47" name="正方形/長方形 46">
              <a:extLst>
                <a:ext uri="{FF2B5EF4-FFF2-40B4-BE49-F238E27FC236}">
                  <a16:creationId xmlns:a16="http://schemas.microsoft.com/office/drawing/2014/main" id="{0A4CD6AA-1A87-9E37-0563-344B42172491}"/>
                </a:ext>
              </a:extLst>
            </p:cNvPr>
            <p:cNvSpPr/>
            <p:nvPr/>
          </p:nvSpPr>
          <p:spPr>
            <a:xfrm>
              <a:off x="2862772" y="26391"/>
              <a:ext cx="760324"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48" name="正方形/長方形 47">
              <a:extLst>
                <a:ext uri="{FF2B5EF4-FFF2-40B4-BE49-F238E27FC236}">
                  <a16:creationId xmlns:a16="http://schemas.microsoft.com/office/drawing/2014/main" id="{34F068DB-FB24-1440-3CD5-3BAFA654B361}"/>
                </a:ext>
              </a:extLst>
            </p:cNvPr>
            <p:cNvSpPr/>
            <p:nvPr/>
          </p:nvSpPr>
          <p:spPr>
            <a:xfrm>
              <a:off x="3363104" y="26390"/>
              <a:ext cx="760324"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49" name="正方形/長方形 48">
              <a:extLst>
                <a:ext uri="{FF2B5EF4-FFF2-40B4-BE49-F238E27FC236}">
                  <a16:creationId xmlns:a16="http://schemas.microsoft.com/office/drawing/2014/main" id="{C2F58826-887E-58FE-0810-9B29DC88D401}"/>
                </a:ext>
              </a:extLst>
            </p:cNvPr>
            <p:cNvSpPr/>
            <p:nvPr/>
          </p:nvSpPr>
          <p:spPr>
            <a:xfrm>
              <a:off x="902090" y="26391"/>
              <a:ext cx="941699"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しょうひしゃ</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50" name="グループ化 49">
            <a:extLst>
              <a:ext uri="{FF2B5EF4-FFF2-40B4-BE49-F238E27FC236}">
                <a16:creationId xmlns:a16="http://schemas.microsoft.com/office/drawing/2014/main" id="{F9A914E3-8FD0-C9BB-EA39-BB66E23390AF}"/>
              </a:ext>
            </a:extLst>
          </p:cNvPr>
          <p:cNvGrpSpPr/>
          <p:nvPr/>
        </p:nvGrpSpPr>
        <p:grpSpPr>
          <a:xfrm>
            <a:off x="812156" y="1777267"/>
            <a:ext cx="7494067" cy="1250508"/>
            <a:chOff x="182565" y="26390"/>
            <a:chExt cx="7494067" cy="1250508"/>
          </a:xfrm>
        </p:grpSpPr>
        <p:sp>
          <p:nvSpPr>
            <p:cNvPr id="51" name="正方形/長方形 50">
              <a:extLst>
                <a:ext uri="{FF2B5EF4-FFF2-40B4-BE49-F238E27FC236}">
                  <a16:creationId xmlns:a16="http://schemas.microsoft.com/office/drawing/2014/main" id="{D04C6C78-1177-47F2-B379-7C1D02C56C76}"/>
                </a:ext>
              </a:extLst>
            </p:cNvPr>
            <p:cNvSpPr/>
            <p:nvPr/>
          </p:nvSpPr>
          <p:spPr>
            <a:xfrm>
              <a:off x="3442077" y="26391"/>
              <a:ext cx="760324"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52" name="正方形/長方形 51">
              <a:extLst>
                <a:ext uri="{FF2B5EF4-FFF2-40B4-BE49-F238E27FC236}">
                  <a16:creationId xmlns:a16="http://schemas.microsoft.com/office/drawing/2014/main" id="{C17EE85F-5654-EFE4-7C1E-76D57F117950}"/>
                </a:ext>
              </a:extLst>
            </p:cNvPr>
            <p:cNvSpPr/>
            <p:nvPr/>
          </p:nvSpPr>
          <p:spPr>
            <a:xfrm>
              <a:off x="4107299" y="26390"/>
              <a:ext cx="760324"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53" name="正方形/長方形 52">
              <a:extLst>
                <a:ext uri="{FF2B5EF4-FFF2-40B4-BE49-F238E27FC236}">
                  <a16:creationId xmlns:a16="http://schemas.microsoft.com/office/drawing/2014/main" id="{A8A02A26-5B77-F5A2-7217-74CC73E6FED5}"/>
                </a:ext>
              </a:extLst>
            </p:cNvPr>
            <p:cNvSpPr/>
            <p:nvPr/>
          </p:nvSpPr>
          <p:spPr>
            <a:xfrm>
              <a:off x="902090" y="26391"/>
              <a:ext cx="941699"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しょうひしゃ</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0F4456DE-A15C-096B-4C10-41931494B1C6}"/>
                </a:ext>
              </a:extLst>
            </p:cNvPr>
            <p:cNvSpPr/>
            <p:nvPr/>
          </p:nvSpPr>
          <p:spPr>
            <a:xfrm>
              <a:off x="3921757" y="557269"/>
              <a:ext cx="760324"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でんわ</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0059CEA8-7159-C64B-2EB6-CF767E82F3BF}"/>
                </a:ext>
              </a:extLst>
            </p:cNvPr>
            <p:cNvSpPr/>
            <p:nvPr/>
          </p:nvSpPr>
          <p:spPr>
            <a:xfrm>
              <a:off x="5893859" y="547720"/>
              <a:ext cx="760324"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とう</a:t>
              </a:r>
            </a:p>
          </p:txBody>
        </p:sp>
        <p:sp>
          <p:nvSpPr>
            <p:cNvPr id="56" name="正方形/長方形 55">
              <a:extLst>
                <a:ext uri="{FF2B5EF4-FFF2-40B4-BE49-F238E27FC236}">
                  <a16:creationId xmlns:a16="http://schemas.microsoft.com/office/drawing/2014/main" id="{E570DE4D-934E-73B9-B2A0-5EE2568BB727}"/>
                </a:ext>
              </a:extLst>
            </p:cNvPr>
            <p:cNvSpPr/>
            <p:nvPr/>
          </p:nvSpPr>
          <p:spPr>
            <a:xfrm>
              <a:off x="6916308" y="547720"/>
              <a:ext cx="760324"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まわ</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9D2DBB98-E5A1-BCF5-1B30-2AE576220B9F}"/>
                </a:ext>
              </a:extLst>
            </p:cNvPr>
            <p:cNvSpPr/>
            <p:nvPr/>
          </p:nvSpPr>
          <p:spPr>
            <a:xfrm>
              <a:off x="714146" y="557269"/>
              <a:ext cx="760324"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ばん</a:t>
              </a:r>
            </a:p>
          </p:txBody>
        </p:sp>
        <p:sp>
          <p:nvSpPr>
            <p:cNvPr id="58" name="正方形/長方形 57">
              <a:extLst>
                <a:ext uri="{FF2B5EF4-FFF2-40B4-BE49-F238E27FC236}">
                  <a16:creationId xmlns:a16="http://schemas.microsoft.com/office/drawing/2014/main" id="{BE36DBD6-030A-61B4-6C9A-72555C7F5F98}"/>
                </a:ext>
              </a:extLst>
            </p:cNvPr>
            <p:cNvSpPr/>
            <p:nvPr/>
          </p:nvSpPr>
          <p:spPr>
            <a:xfrm>
              <a:off x="1193557" y="1030677"/>
              <a:ext cx="760324"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043E8694-D410-35FC-48BD-B3CA265ABBF8}"/>
                </a:ext>
              </a:extLst>
            </p:cNvPr>
            <p:cNvSpPr/>
            <p:nvPr/>
          </p:nvSpPr>
          <p:spPr>
            <a:xfrm>
              <a:off x="182565" y="1030677"/>
              <a:ext cx="941699"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ひと</a:t>
              </a:r>
            </a:p>
          </p:txBody>
        </p:sp>
      </p:grpSp>
    </p:spTree>
    <p:extLst>
      <p:ext uri="{BB962C8B-B14F-4D97-AF65-F5344CB8AC3E}">
        <p14:creationId xmlns:p14="http://schemas.microsoft.com/office/powerpoint/2010/main" val="11325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119545" y="2547951"/>
            <a:ext cx="4904911"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3.</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リスクに備える</a:t>
            </a: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22</a:t>
            </a:fld>
            <a:endParaRPr lang="ja-JP" altLang="en-US" dirty="0"/>
          </a:p>
        </p:txBody>
      </p:sp>
      <p:sp>
        <p:nvSpPr>
          <p:cNvPr id="3" name="正方形/長方形 2">
            <a:extLst>
              <a:ext uri="{FF2B5EF4-FFF2-40B4-BE49-F238E27FC236}">
                <a16:creationId xmlns:a16="http://schemas.microsoft.com/office/drawing/2014/main" id="{9388FCE0-1EF1-AF22-33D8-A19218F58A7E}"/>
              </a:ext>
            </a:extLst>
          </p:cNvPr>
          <p:cNvSpPr/>
          <p:nvPr/>
        </p:nvSpPr>
        <p:spPr>
          <a:xfrm>
            <a:off x="4880659" y="2301574"/>
            <a:ext cx="1133044"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spTree>
    <p:extLst>
      <p:ext uri="{BB962C8B-B14F-4D97-AF65-F5344CB8AC3E}">
        <p14:creationId xmlns:p14="http://schemas.microsoft.com/office/powerpoint/2010/main" val="3367205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0"/>
            <a:ext cx="9144000" cy="7647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bwMode="white">
          <a:xfrm>
            <a:off x="395537" y="107921"/>
            <a:ext cx="8352927" cy="584775"/>
          </a:xfrm>
          <a:prstGeom prst="rect">
            <a:avLst/>
          </a:prstGeom>
          <a:solidFill>
            <a:schemeClr val="accent6"/>
          </a:solid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働く目的について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テキスト ボックス 22"/>
          <p:cNvSpPr txBox="1"/>
          <p:nvPr/>
        </p:nvSpPr>
        <p:spPr>
          <a:xfrm>
            <a:off x="395536" y="6355273"/>
            <a:ext cx="7147116" cy="275204"/>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　回答者：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歳以上の日本国籍を有する者　＊内閣府「国民生活に関する世論調査」（令和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DB6E56E4-FA58-4445-A2DE-6774267104EB}"/>
              </a:ext>
            </a:extLst>
          </p:cNvPr>
          <p:cNvSpPr txBox="1"/>
          <p:nvPr/>
        </p:nvSpPr>
        <p:spPr>
          <a:xfrm>
            <a:off x="232780" y="1044738"/>
            <a:ext cx="8678438" cy="1938992"/>
          </a:xfrm>
          <a:prstGeom prst="rect">
            <a:avLst/>
          </a:prstGeom>
          <a:noFill/>
        </p:spPr>
        <p:txBody>
          <a:bodyPr wrap="square" rtlCol="0">
            <a:spAutoFit/>
          </a:bodyPr>
          <a:lstStyle/>
          <a:p>
            <a:r>
              <a:rPr lang="ja-JP" altLang="en-US" sz="3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「働く目的」は、お金を稼ぐため、社会の一員として務めを果たすため、自分の才能や能力を発揮するためなど人それぞれ違います。 自分自身の働く目的について考えてみましょう。</a:t>
            </a:r>
          </a:p>
        </p:txBody>
      </p:sp>
      <p:sp>
        <p:nvSpPr>
          <p:cNvPr id="4" name="スライド番号プレースホルダー 3"/>
          <p:cNvSpPr>
            <a:spLocks noGrp="1"/>
          </p:cNvSpPr>
          <p:nvPr>
            <p:ph type="sldNum" sz="quarter" idx="12"/>
          </p:nvPr>
        </p:nvSpPr>
        <p:spPr>
          <a:xfrm>
            <a:off x="6790064" y="6421469"/>
            <a:ext cx="2133600" cy="365125"/>
          </a:xfrm>
        </p:spPr>
        <p:txBody>
          <a:bodyPr/>
          <a:lstStyle/>
          <a:p>
            <a:pPr defTabSz="457200">
              <a:defRPr/>
            </a:pPr>
            <a:fld id="{7B76553B-32E2-D644-9CD0-56FDA882EB90}" type="slidenum">
              <a:rPr lang="ja-JP" altLang="en-US" sz="1800" smtClean="0"/>
              <a:pPr defTabSz="457200">
                <a:defRPr/>
              </a:pPr>
              <a:t>23</a:t>
            </a:fld>
            <a:endParaRPr lang="ja-JP" altLang="en-US" sz="1800" dirty="0"/>
          </a:p>
        </p:txBody>
      </p:sp>
      <p:grpSp>
        <p:nvGrpSpPr>
          <p:cNvPr id="43" name="グループ化 42">
            <a:extLst>
              <a:ext uri="{FF2B5EF4-FFF2-40B4-BE49-F238E27FC236}">
                <a16:creationId xmlns:a16="http://schemas.microsoft.com/office/drawing/2014/main" id="{5480D85D-0FCD-3489-9891-F9BB06AAF170}"/>
              </a:ext>
            </a:extLst>
          </p:cNvPr>
          <p:cNvGrpSpPr/>
          <p:nvPr/>
        </p:nvGrpSpPr>
        <p:grpSpPr>
          <a:xfrm>
            <a:off x="395536" y="3263764"/>
            <a:ext cx="8944282" cy="2325587"/>
            <a:chOff x="210508" y="2619326"/>
            <a:chExt cx="8944282" cy="2325587"/>
          </a:xfrm>
        </p:grpSpPr>
        <p:pic>
          <p:nvPicPr>
            <p:cNvPr id="44" name="図 43" descr="図形, 四角形&#10;&#10;自動的に生成された説明">
              <a:extLst>
                <a:ext uri="{FF2B5EF4-FFF2-40B4-BE49-F238E27FC236}">
                  <a16:creationId xmlns:a16="http://schemas.microsoft.com/office/drawing/2014/main" id="{BF78A37B-2F19-F011-4B0C-D8E9C979F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08" y="2619326"/>
              <a:ext cx="8518325" cy="684000"/>
            </a:xfrm>
            <a:prstGeom prst="rect">
              <a:avLst/>
            </a:prstGeom>
          </p:spPr>
        </p:pic>
        <p:sp>
          <p:nvSpPr>
            <p:cNvPr id="45" name="テキスト ボックス 44">
              <a:extLst>
                <a:ext uri="{FF2B5EF4-FFF2-40B4-BE49-F238E27FC236}">
                  <a16:creationId xmlns:a16="http://schemas.microsoft.com/office/drawing/2014/main" id="{ACDA834A-6FAA-52DD-A338-2950B6394C39}"/>
                </a:ext>
              </a:extLst>
            </p:cNvPr>
            <p:cNvSpPr txBox="1"/>
            <p:nvPr/>
          </p:nvSpPr>
          <p:spPr>
            <a:xfrm>
              <a:off x="7925008" y="4623991"/>
              <a:ext cx="972592"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無回答</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F4D7C2C5-C805-6830-706E-4DBE7D6C61F8}"/>
                </a:ext>
              </a:extLst>
            </p:cNvPr>
            <p:cNvSpPr txBox="1"/>
            <p:nvPr/>
          </p:nvSpPr>
          <p:spPr>
            <a:xfrm>
              <a:off x="3851920" y="3973696"/>
              <a:ext cx="3672408"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自分の才能や能力を発揮するために働く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853E3750-0257-7B9A-34E9-133742D7DC60}"/>
                </a:ext>
              </a:extLst>
            </p:cNvPr>
            <p:cNvSpPr txBox="1"/>
            <p:nvPr/>
          </p:nvSpPr>
          <p:spPr>
            <a:xfrm>
              <a:off x="5622962" y="4333945"/>
              <a:ext cx="2454964"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生きがいをみつけるために働く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コネクタ 47">
              <a:extLst>
                <a:ext uri="{FF2B5EF4-FFF2-40B4-BE49-F238E27FC236}">
                  <a16:creationId xmlns:a16="http://schemas.microsoft.com/office/drawing/2014/main" id="{CD5C7C14-3FA2-C449-80B7-772CA53C71AD}"/>
                </a:ext>
              </a:extLst>
            </p:cNvPr>
            <p:cNvCxnSpPr>
              <a:cxnSpLocks/>
            </p:cNvCxnSpPr>
            <p:nvPr/>
          </p:nvCxnSpPr>
          <p:spPr>
            <a:xfrm>
              <a:off x="6780801" y="3346975"/>
              <a:ext cx="0" cy="661586"/>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49" name="テキスト ボックス 48">
              <a:extLst>
                <a:ext uri="{FF2B5EF4-FFF2-40B4-BE49-F238E27FC236}">
                  <a16:creationId xmlns:a16="http://schemas.microsoft.com/office/drawing/2014/main" id="{0CACBC78-7330-8B7F-E991-40C6CAF5D424}"/>
                </a:ext>
              </a:extLst>
            </p:cNvPr>
            <p:cNvSpPr txBox="1"/>
            <p:nvPr/>
          </p:nvSpPr>
          <p:spPr>
            <a:xfrm>
              <a:off x="1521140" y="3558302"/>
              <a:ext cx="4176464" cy="320922"/>
            </a:xfrm>
            <a:prstGeom prst="rect">
              <a:avLst/>
            </a:prstGeom>
            <a:noFill/>
          </p:spPr>
          <p:txBody>
            <a:bodyPr wrap="square" rtlCol="0">
              <a:spAutoFit/>
            </a:bodyPr>
            <a:lstStyle/>
            <a:p>
              <a:pPr algn="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社会の一員として、務めを果たすために働く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カギ線コネクタ 4">
              <a:extLst>
                <a:ext uri="{FF2B5EF4-FFF2-40B4-BE49-F238E27FC236}">
                  <a16:creationId xmlns:a16="http://schemas.microsoft.com/office/drawing/2014/main" id="{AB5B2994-8985-882F-F788-35C817B5384A}"/>
                </a:ext>
              </a:extLst>
            </p:cNvPr>
            <p:cNvCxnSpPr>
              <a:cxnSpLocks/>
            </p:cNvCxnSpPr>
            <p:nvPr/>
          </p:nvCxnSpPr>
          <p:spPr>
            <a:xfrm rot="5400000">
              <a:off x="5621569" y="3362050"/>
              <a:ext cx="377593" cy="347443"/>
            </a:xfrm>
            <a:prstGeom prst="bentConnector2">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1" name="テキスト ボックス 50">
              <a:extLst>
                <a:ext uri="{FF2B5EF4-FFF2-40B4-BE49-F238E27FC236}">
                  <a16:creationId xmlns:a16="http://schemas.microsoft.com/office/drawing/2014/main" id="{31B57603-1E2D-8037-A81D-00EAA2AC8D2D}"/>
                </a:ext>
              </a:extLst>
            </p:cNvPr>
            <p:cNvSpPr txBox="1"/>
            <p:nvPr/>
          </p:nvSpPr>
          <p:spPr>
            <a:xfrm>
              <a:off x="1151206" y="2818526"/>
              <a:ext cx="3456384" cy="366639"/>
            </a:xfrm>
            <a:prstGeom prst="rect">
              <a:avLst/>
            </a:prstGeom>
            <a:noFill/>
          </p:spPr>
          <p:txBody>
            <a:bodyPr wrap="square" rtlCol="0">
              <a:spAutoFit/>
            </a:bodyPr>
            <a:lstStyle/>
            <a:p>
              <a:pPr algn="ct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お金を得るために働く</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63.3</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2" name="テキスト ボックス 51">
              <a:extLst>
                <a:ext uri="{FF2B5EF4-FFF2-40B4-BE49-F238E27FC236}">
                  <a16:creationId xmlns:a16="http://schemas.microsoft.com/office/drawing/2014/main" id="{43D229AB-510E-A92E-C28B-C03352FF9868}"/>
                </a:ext>
              </a:extLst>
            </p:cNvPr>
            <p:cNvSpPr txBox="1"/>
            <p:nvPr/>
          </p:nvSpPr>
          <p:spPr>
            <a:xfrm>
              <a:off x="5406958"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11.0</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3" name="テキスト ボックス 52">
              <a:extLst>
                <a:ext uri="{FF2B5EF4-FFF2-40B4-BE49-F238E27FC236}">
                  <a16:creationId xmlns:a16="http://schemas.microsoft.com/office/drawing/2014/main" id="{1797E87A-CFE2-BF55-895A-B89EB6C115E7}"/>
                </a:ext>
              </a:extLst>
            </p:cNvPr>
            <p:cNvSpPr txBox="1"/>
            <p:nvPr/>
          </p:nvSpPr>
          <p:spPr>
            <a:xfrm>
              <a:off x="6201927"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6.7</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4" name="テキスト ボックス 53">
              <a:extLst>
                <a:ext uri="{FF2B5EF4-FFF2-40B4-BE49-F238E27FC236}">
                  <a16:creationId xmlns:a16="http://schemas.microsoft.com/office/drawing/2014/main" id="{799AAAAC-8CF4-8008-2797-CCFF5D3B48BD}"/>
                </a:ext>
              </a:extLst>
            </p:cNvPr>
            <p:cNvSpPr txBox="1"/>
            <p:nvPr/>
          </p:nvSpPr>
          <p:spPr>
            <a:xfrm>
              <a:off x="7083801"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14.1</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5" name="テキスト ボックス 54">
              <a:extLst>
                <a:ext uri="{FF2B5EF4-FFF2-40B4-BE49-F238E27FC236}">
                  <a16:creationId xmlns:a16="http://schemas.microsoft.com/office/drawing/2014/main" id="{115058C7-5B9C-E20C-186C-120FD53E16C9}"/>
                </a:ext>
              </a:extLst>
            </p:cNvPr>
            <p:cNvSpPr txBox="1"/>
            <p:nvPr/>
          </p:nvSpPr>
          <p:spPr>
            <a:xfrm>
              <a:off x="7997041"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4.9</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56" name="直線コネクタ 55">
              <a:extLst>
                <a:ext uri="{FF2B5EF4-FFF2-40B4-BE49-F238E27FC236}">
                  <a16:creationId xmlns:a16="http://schemas.microsoft.com/office/drawing/2014/main" id="{F29F9E3D-8752-07A0-EE79-D8681D6CC65F}"/>
                </a:ext>
              </a:extLst>
            </p:cNvPr>
            <p:cNvCxnSpPr>
              <a:cxnSpLocks/>
            </p:cNvCxnSpPr>
            <p:nvPr/>
          </p:nvCxnSpPr>
          <p:spPr>
            <a:xfrm>
              <a:off x="7671836" y="3363143"/>
              <a:ext cx="0" cy="1001961"/>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直線コネクタ 56">
              <a:extLst>
                <a:ext uri="{FF2B5EF4-FFF2-40B4-BE49-F238E27FC236}">
                  <a16:creationId xmlns:a16="http://schemas.microsoft.com/office/drawing/2014/main" id="{7A88B452-8465-5FE4-B335-85E7B02FE9B1}"/>
                </a:ext>
              </a:extLst>
            </p:cNvPr>
            <p:cNvCxnSpPr>
              <a:cxnSpLocks/>
            </p:cNvCxnSpPr>
            <p:nvPr/>
          </p:nvCxnSpPr>
          <p:spPr>
            <a:xfrm>
              <a:off x="8484014" y="3346975"/>
              <a:ext cx="0" cy="1307892"/>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 name="グループ化 1">
            <a:extLst>
              <a:ext uri="{FF2B5EF4-FFF2-40B4-BE49-F238E27FC236}">
                <a16:creationId xmlns:a16="http://schemas.microsoft.com/office/drawing/2014/main" id="{3BC7B539-0C38-A0D2-BEF6-E6CE8F796D41}"/>
              </a:ext>
            </a:extLst>
          </p:cNvPr>
          <p:cNvGrpSpPr/>
          <p:nvPr/>
        </p:nvGrpSpPr>
        <p:grpSpPr>
          <a:xfrm>
            <a:off x="-176532" y="0"/>
            <a:ext cx="9280596" cy="6432217"/>
            <a:chOff x="-176532" y="0"/>
            <a:chExt cx="9280596" cy="6432217"/>
          </a:xfrm>
        </p:grpSpPr>
        <p:sp>
          <p:nvSpPr>
            <p:cNvPr id="5" name="正方形/長方形 4">
              <a:extLst>
                <a:ext uri="{FF2B5EF4-FFF2-40B4-BE49-F238E27FC236}">
                  <a16:creationId xmlns:a16="http://schemas.microsoft.com/office/drawing/2014/main" id="{A2AB6C7F-87B0-ABA7-1339-44E7FFF1FBCC}"/>
                </a:ext>
              </a:extLst>
            </p:cNvPr>
            <p:cNvSpPr/>
            <p:nvPr/>
          </p:nvSpPr>
          <p:spPr>
            <a:xfrm>
              <a:off x="-11373" y="82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6" name="正方形/長方形 5">
              <a:extLst>
                <a:ext uri="{FF2B5EF4-FFF2-40B4-BE49-F238E27FC236}">
                  <a16:creationId xmlns:a16="http://schemas.microsoft.com/office/drawing/2014/main" id="{980B1EF7-76E1-EFCA-6828-8A405019A6E6}"/>
                </a:ext>
              </a:extLst>
            </p:cNvPr>
            <p:cNvSpPr/>
            <p:nvPr/>
          </p:nvSpPr>
          <p:spPr>
            <a:xfrm>
              <a:off x="814059" y="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7" name="正方形/長方形 6">
              <a:extLst>
                <a:ext uri="{FF2B5EF4-FFF2-40B4-BE49-F238E27FC236}">
                  <a16:creationId xmlns:a16="http://schemas.microsoft.com/office/drawing/2014/main" id="{6CBF0BAF-2E60-6A9F-1D40-966D2935FC11}"/>
                </a:ext>
              </a:extLst>
            </p:cNvPr>
            <p:cNvSpPr/>
            <p:nvPr/>
          </p:nvSpPr>
          <p:spPr>
            <a:xfrm>
              <a:off x="-3603" y="92398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8" name="正方形/長方形 7">
              <a:extLst>
                <a:ext uri="{FF2B5EF4-FFF2-40B4-BE49-F238E27FC236}">
                  <a16:creationId xmlns:a16="http://schemas.microsoft.com/office/drawing/2014/main" id="{38387EB4-742C-A0B2-5721-DBD9C60BAF34}"/>
                </a:ext>
              </a:extLst>
            </p:cNvPr>
            <p:cNvSpPr/>
            <p:nvPr/>
          </p:nvSpPr>
          <p:spPr>
            <a:xfrm>
              <a:off x="782950" y="92692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9" name="正方形/長方形 8">
              <a:extLst>
                <a:ext uri="{FF2B5EF4-FFF2-40B4-BE49-F238E27FC236}">
                  <a16:creationId xmlns:a16="http://schemas.microsoft.com/office/drawing/2014/main" id="{6F8C2F06-71F7-1EAD-278D-574FFF53F84B}"/>
                </a:ext>
              </a:extLst>
            </p:cNvPr>
            <p:cNvSpPr/>
            <p:nvPr/>
          </p:nvSpPr>
          <p:spPr>
            <a:xfrm>
              <a:off x="2452359" y="95243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10" name="正方形/長方形 9">
              <a:extLst>
                <a:ext uri="{FF2B5EF4-FFF2-40B4-BE49-F238E27FC236}">
                  <a16:creationId xmlns:a16="http://schemas.microsoft.com/office/drawing/2014/main" id="{0B3DAD3C-69AE-D773-1421-ECCE4481E72C}"/>
                </a:ext>
              </a:extLst>
            </p:cNvPr>
            <p:cNvSpPr/>
            <p:nvPr/>
          </p:nvSpPr>
          <p:spPr>
            <a:xfrm>
              <a:off x="3151099" y="95428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かせ</a:t>
              </a:r>
            </a:p>
          </p:txBody>
        </p:sp>
        <p:sp>
          <p:nvSpPr>
            <p:cNvPr id="11" name="正方形/長方形 10">
              <a:extLst>
                <a:ext uri="{FF2B5EF4-FFF2-40B4-BE49-F238E27FC236}">
                  <a16:creationId xmlns:a16="http://schemas.microsoft.com/office/drawing/2014/main" id="{92373FA9-2434-22B1-3CDF-6476416A302D}"/>
                </a:ext>
              </a:extLst>
            </p:cNvPr>
            <p:cNvSpPr/>
            <p:nvPr/>
          </p:nvSpPr>
          <p:spPr>
            <a:xfrm>
              <a:off x="4927162" y="96239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a:t>
              </a:r>
            </a:p>
          </p:txBody>
        </p:sp>
        <p:sp>
          <p:nvSpPr>
            <p:cNvPr id="12" name="正方形/長方形 11">
              <a:extLst>
                <a:ext uri="{FF2B5EF4-FFF2-40B4-BE49-F238E27FC236}">
                  <a16:creationId xmlns:a16="http://schemas.microsoft.com/office/drawing/2014/main" id="{3C1AD00F-105A-4081-6DAF-871A188FFBEE}"/>
                </a:ext>
              </a:extLst>
            </p:cNvPr>
            <p:cNvSpPr/>
            <p:nvPr/>
          </p:nvSpPr>
          <p:spPr>
            <a:xfrm>
              <a:off x="6018509" y="961624"/>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いちいん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706C6182-B7EC-D151-8813-90811C01553D}"/>
                </a:ext>
              </a:extLst>
            </p:cNvPr>
            <p:cNvSpPr/>
            <p:nvPr/>
          </p:nvSpPr>
          <p:spPr>
            <a:xfrm>
              <a:off x="7436431" y="95300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つと</a:t>
              </a:r>
            </a:p>
          </p:txBody>
        </p:sp>
        <p:sp>
          <p:nvSpPr>
            <p:cNvPr id="14" name="正方形/長方形 13">
              <a:extLst>
                <a:ext uri="{FF2B5EF4-FFF2-40B4-BE49-F238E27FC236}">
                  <a16:creationId xmlns:a16="http://schemas.microsoft.com/office/drawing/2014/main" id="{5A8998B2-4554-E543-99C5-1BFA5749F6D6}"/>
                </a:ext>
              </a:extLst>
            </p:cNvPr>
            <p:cNvSpPr/>
            <p:nvPr/>
          </p:nvSpPr>
          <p:spPr>
            <a:xfrm>
              <a:off x="126641" y="142377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a:t>
              </a:r>
            </a:p>
          </p:txBody>
        </p:sp>
        <p:sp>
          <p:nvSpPr>
            <p:cNvPr id="15" name="正方形/長方形 14">
              <a:extLst>
                <a:ext uri="{FF2B5EF4-FFF2-40B4-BE49-F238E27FC236}">
                  <a16:creationId xmlns:a16="http://schemas.microsoft.com/office/drawing/2014/main" id="{EFC4E84E-44D4-C680-18E1-595107CD61F5}"/>
                </a:ext>
              </a:extLst>
            </p:cNvPr>
            <p:cNvSpPr/>
            <p:nvPr/>
          </p:nvSpPr>
          <p:spPr>
            <a:xfrm>
              <a:off x="2244436" y="142205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17" name="正方形/長方形 16">
              <a:extLst>
                <a:ext uri="{FF2B5EF4-FFF2-40B4-BE49-F238E27FC236}">
                  <a16:creationId xmlns:a16="http://schemas.microsoft.com/office/drawing/2014/main" id="{C3A4B5B5-2EC1-AE37-4A4C-C8A6E45E6372}"/>
                </a:ext>
              </a:extLst>
            </p:cNvPr>
            <p:cNvSpPr/>
            <p:nvPr/>
          </p:nvSpPr>
          <p:spPr>
            <a:xfrm>
              <a:off x="3393728" y="1430011"/>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さいのう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ED4E601A-5485-DB0F-B9A3-517E8B80526E}"/>
                </a:ext>
              </a:extLst>
            </p:cNvPr>
            <p:cNvSpPr/>
            <p:nvPr/>
          </p:nvSpPr>
          <p:spPr>
            <a:xfrm>
              <a:off x="4443848" y="141300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のうりょく</a:t>
              </a:r>
            </a:p>
          </p:txBody>
        </p:sp>
        <p:sp>
          <p:nvSpPr>
            <p:cNvPr id="19" name="正方形/長方形 18">
              <a:extLst>
                <a:ext uri="{FF2B5EF4-FFF2-40B4-BE49-F238E27FC236}">
                  <a16:creationId xmlns:a16="http://schemas.microsoft.com/office/drawing/2014/main" id="{5AF1C96B-A2DE-309A-73AD-B0CE93A634F9}"/>
                </a:ext>
              </a:extLst>
            </p:cNvPr>
            <p:cNvSpPr/>
            <p:nvPr/>
          </p:nvSpPr>
          <p:spPr>
            <a:xfrm>
              <a:off x="5477648" y="141300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はっき</a:t>
              </a:r>
            </a:p>
          </p:txBody>
        </p:sp>
        <p:sp>
          <p:nvSpPr>
            <p:cNvPr id="20" name="正方形/長方形 19">
              <a:extLst>
                <a:ext uri="{FF2B5EF4-FFF2-40B4-BE49-F238E27FC236}">
                  <a16:creationId xmlns:a16="http://schemas.microsoft.com/office/drawing/2014/main" id="{15A9C543-7F61-E0FB-2F60-21EB48A94985}"/>
                </a:ext>
              </a:extLst>
            </p:cNvPr>
            <p:cNvSpPr/>
            <p:nvPr/>
          </p:nvSpPr>
          <p:spPr>
            <a:xfrm>
              <a:off x="-176532" y="190261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ひと</a:t>
              </a:r>
            </a:p>
          </p:txBody>
        </p:sp>
        <p:sp>
          <p:nvSpPr>
            <p:cNvPr id="21" name="正方形/長方形 20">
              <a:extLst>
                <a:ext uri="{FF2B5EF4-FFF2-40B4-BE49-F238E27FC236}">
                  <a16:creationId xmlns:a16="http://schemas.microsoft.com/office/drawing/2014/main" id="{4A1B798C-6A96-979B-FE2E-DABF026013C6}"/>
                </a:ext>
              </a:extLst>
            </p:cNvPr>
            <p:cNvSpPr/>
            <p:nvPr/>
          </p:nvSpPr>
          <p:spPr>
            <a:xfrm>
              <a:off x="1471713" y="188160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ちが</a:t>
              </a:r>
            </a:p>
          </p:txBody>
        </p:sp>
        <p:sp>
          <p:nvSpPr>
            <p:cNvPr id="22" name="正方形/長方形 21">
              <a:extLst>
                <a:ext uri="{FF2B5EF4-FFF2-40B4-BE49-F238E27FC236}">
                  <a16:creationId xmlns:a16="http://schemas.microsoft.com/office/drawing/2014/main" id="{29ABE990-988E-9F9F-116B-BEDC881B843D}"/>
                </a:ext>
              </a:extLst>
            </p:cNvPr>
            <p:cNvSpPr/>
            <p:nvPr/>
          </p:nvSpPr>
          <p:spPr>
            <a:xfrm>
              <a:off x="3735989" y="1856202"/>
              <a:ext cx="1377527" cy="246221"/>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a:t>
              </a: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じしん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FB89E3AA-71B0-6C17-11AD-B0964FD2ED5C}"/>
                </a:ext>
              </a:extLst>
            </p:cNvPr>
            <p:cNvSpPr/>
            <p:nvPr/>
          </p:nvSpPr>
          <p:spPr>
            <a:xfrm>
              <a:off x="5049683" y="189224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25" name="正方形/長方形 24">
              <a:extLst>
                <a:ext uri="{FF2B5EF4-FFF2-40B4-BE49-F238E27FC236}">
                  <a16:creationId xmlns:a16="http://schemas.microsoft.com/office/drawing/2014/main" id="{FDE64DF0-B4C7-3813-F061-DEB78A7D2005}"/>
                </a:ext>
              </a:extLst>
            </p:cNvPr>
            <p:cNvSpPr/>
            <p:nvPr/>
          </p:nvSpPr>
          <p:spPr>
            <a:xfrm>
              <a:off x="5826789" y="189655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26" name="正方形/長方形 25">
              <a:extLst>
                <a:ext uri="{FF2B5EF4-FFF2-40B4-BE49-F238E27FC236}">
                  <a16:creationId xmlns:a16="http://schemas.microsoft.com/office/drawing/2014/main" id="{888878A0-1207-5166-10A6-0914ABA9774D}"/>
                </a:ext>
              </a:extLst>
            </p:cNvPr>
            <p:cNvSpPr/>
            <p:nvPr/>
          </p:nvSpPr>
          <p:spPr>
            <a:xfrm>
              <a:off x="7666143" y="190261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27" name="正方形/長方形 26">
              <a:extLst>
                <a:ext uri="{FF2B5EF4-FFF2-40B4-BE49-F238E27FC236}">
                  <a16:creationId xmlns:a16="http://schemas.microsoft.com/office/drawing/2014/main" id="{43E35FE3-B7F5-73C5-923B-4A6FAD548487}"/>
                </a:ext>
              </a:extLst>
            </p:cNvPr>
            <p:cNvSpPr/>
            <p:nvPr/>
          </p:nvSpPr>
          <p:spPr>
            <a:xfrm>
              <a:off x="1458618" y="340511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28" name="正方形/長方形 27">
              <a:extLst>
                <a:ext uri="{FF2B5EF4-FFF2-40B4-BE49-F238E27FC236}">
                  <a16:creationId xmlns:a16="http://schemas.microsoft.com/office/drawing/2014/main" id="{BA72DAFA-1CDE-D1AC-CDE7-739428F11B7C}"/>
                </a:ext>
              </a:extLst>
            </p:cNvPr>
            <p:cNvSpPr/>
            <p:nvPr/>
          </p:nvSpPr>
          <p:spPr>
            <a:xfrm>
              <a:off x="1785703" y="340511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a:t>
              </a:r>
            </a:p>
          </p:txBody>
        </p:sp>
        <p:sp>
          <p:nvSpPr>
            <p:cNvPr id="29" name="正方形/長方形 28">
              <a:extLst>
                <a:ext uri="{FF2B5EF4-FFF2-40B4-BE49-F238E27FC236}">
                  <a16:creationId xmlns:a16="http://schemas.microsoft.com/office/drawing/2014/main" id="{3F4BCF6E-598D-D3FA-8C7A-C2250FB703D1}"/>
                </a:ext>
              </a:extLst>
            </p:cNvPr>
            <p:cNvSpPr/>
            <p:nvPr/>
          </p:nvSpPr>
          <p:spPr>
            <a:xfrm>
              <a:off x="2593635" y="339817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32" name="正方形/長方形 31">
              <a:extLst>
                <a:ext uri="{FF2B5EF4-FFF2-40B4-BE49-F238E27FC236}">
                  <a16:creationId xmlns:a16="http://schemas.microsoft.com/office/drawing/2014/main" id="{62F813D9-7BA5-64FB-2F1E-47FB172AFBF0}"/>
                </a:ext>
              </a:extLst>
            </p:cNvPr>
            <p:cNvSpPr/>
            <p:nvPr/>
          </p:nvSpPr>
          <p:spPr>
            <a:xfrm>
              <a:off x="2113768" y="411441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a:t>
              </a:r>
            </a:p>
          </p:txBody>
        </p:sp>
        <p:sp>
          <p:nvSpPr>
            <p:cNvPr id="33" name="正方形/長方形 32">
              <a:extLst>
                <a:ext uri="{FF2B5EF4-FFF2-40B4-BE49-F238E27FC236}">
                  <a16:creationId xmlns:a16="http://schemas.microsoft.com/office/drawing/2014/main" id="{CD152934-13F5-12DA-BF5D-918631BF36C2}"/>
                </a:ext>
              </a:extLst>
            </p:cNvPr>
            <p:cNvSpPr/>
            <p:nvPr/>
          </p:nvSpPr>
          <p:spPr>
            <a:xfrm>
              <a:off x="2686761" y="411265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いちいん</a:t>
              </a:r>
            </a:p>
          </p:txBody>
        </p:sp>
        <p:sp>
          <p:nvSpPr>
            <p:cNvPr id="34" name="正方形/長方形 33">
              <a:extLst>
                <a:ext uri="{FF2B5EF4-FFF2-40B4-BE49-F238E27FC236}">
                  <a16:creationId xmlns:a16="http://schemas.microsoft.com/office/drawing/2014/main" id="{31A00B2E-F47D-0597-3EF6-79A924AF8873}"/>
                </a:ext>
              </a:extLst>
            </p:cNvPr>
            <p:cNvSpPr/>
            <p:nvPr/>
          </p:nvSpPr>
          <p:spPr>
            <a:xfrm>
              <a:off x="3491141" y="410453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つと</a:t>
              </a:r>
            </a:p>
          </p:txBody>
        </p:sp>
        <p:sp>
          <p:nvSpPr>
            <p:cNvPr id="35" name="正方形/長方形 34">
              <a:extLst>
                <a:ext uri="{FF2B5EF4-FFF2-40B4-BE49-F238E27FC236}">
                  <a16:creationId xmlns:a16="http://schemas.microsoft.com/office/drawing/2014/main" id="{97B795E2-E47B-7144-A63B-2FE31BD8F634}"/>
                </a:ext>
              </a:extLst>
            </p:cNvPr>
            <p:cNvSpPr/>
            <p:nvPr/>
          </p:nvSpPr>
          <p:spPr>
            <a:xfrm>
              <a:off x="4920807" y="408631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36" name="正方形/長方形 35">
              <a:extLst>
                <a:ext uri="{FF2B5EF4-FFF2-40B4-BE49-F238E27FC236}">
                  <a16:creationId xmlns:a16="http://schemas.microsoft.com/office/drawing/2014/main" id="{04D9B30A-D43E-1C2A-273A-4E0E3421E213}"/>
                </a:ext>
              </a:extLst>
            </p:cNvPr>
            <p:cNvSpPr/>
            <p:nvPr/>
          </p:nvSpPr>
          <p:spPr>
            <a:xfrm>
              <a:off x="3626211" y="452363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37" name="正方形/長方形 36">
              <a:extLst>
                <a:ext uri="{FF2B5EF4-FFF2-40B4-BE49-F238E27FC236}">
                  <a16:creationId xmlns:a16="http://schemas.microsoft.com/office/drawing/2014/main" id="{AFE44B45-63CE-086C-A77D-921FF5E97D22}"/>
                </a:ext>
              </a:extLst>
            </p:cNvPr>
            <p:cNvSpPr/>
            <p:nvPr/>
          </p:nvSpPr>
          <p:spPr>
            <a:xfrm>
              <a:off x="4135539" y="452331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さいのう</a:t>
              </a:r>
            </a:p>
          </p:txBody>
        </p:sp>
        <p:sp>
          <p:nvSpPr>
            <p:cNvPr id="38" name="正方形/長方形 37">
              <a:extLst>
                <a:ext uri="{FF2B5EF4-FFF2-40B4-BE49-F238E27FC236}">
                  <a16:creationId xmlns:a16="http://schemas.microsoft.com/office/drawing/2014/main" id="{2BE8D7C7-15F7-E55E-6E71-C7263BAC846F}"/>
                </a:ext>
              </a:extLst>
            </p:cNvPr>
            <p:cNvSpPr/>
            <p:nvPr/>
          </p:nvSpPr>
          <p:spPr>
            <a:xfrm>
              <a:off x="4689583" y="4531468"/>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のうりょく</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B50B8D9A-CA13-0770-C475-329FEF4910A7}"/>
                </a:ext>
              </a:extLst>
            </p:cNvPr>
            <p:cNvSpPr/>
            <p:nvPr/>
          </p:nvSpPr>
          <p:spPr>
            <a:xfrm>
              <a:off x="5216187" y="453115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はっき</a:t>
              </a:r>
            </a:p>
          </p:txBody>
        </p:sp>
        <p:sp>
          <p:nvSpPr>
            <p:cNvPr id="40" name="正方形/長方形 39">
              <a:extLst>
                <a:ext uri="{FF2B5EF4-FFF2-40B4-BE49-F238E27FC236}">
                  <a16:creationId xmlns:a16="http://schemas.microsoft.com/office/drawing/2014/main" id="{04C50E60-B27F-D811-D397-A53D87737BAC}"/>
                </a:ext>
              </a:extLst>
            </p:cNvPr>
            <p:cNvSpPr/>
            <p:nvPr/>
          </p:nvSpPr>
          <p:spPr>
            <a:xfrm>
              <a:off x="6463009" y="4530611"/>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41" name="正方形/長方形 40">
              <a:extLst>
                <a:ext uri="{FF2B5EF4-FFF2-40B4-BE49-F238E27FC236}">
                  <a16:creationId xmlns:a16="http://schemas.microsoft.com/office/drawing/2014/main" id="{8A42D935-4CAD-6B96-3C17-3881736FE7FD}"/>
                </a:ext>
              </a:extLst>
            </p:cNvPr>
            <p:cNvSpPr/>
            <p:nvPr/>
          </p:nvSpPr>
          <p:spPr>
            <a:xfrm>
              <a:off x="5303910" y="489415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a:t>
              </a:r>
            </a:p>
          </p:txBody>
        </p:sp>
        <p:sp>
          <p:nvSpPr>
            <p:cNvPr id="42" name="正方形/長方形 41">
              <a:extLst>
                <a:ext uri="{FF2B5EF4-FFF2-40B4-BE49-F238E27FC236}">
                  <a16:creationId xmlns:a16="http://schemas.microsoft.com/office/drawing/2014/main" id="{BC89B7BE-4A5D-FFEC-E4E1-38C62581E90C}"/>
                </a:ext>
              </a:extLst>
            </p:cNvPr>
            <p:cNvSpPr/>
            <p:nvPr/>
          </p:nvSpPr>
          <p:spPr>
            <a:xfrm>
              <a:off x="7370937" y="489011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58" name="正方形/長方形 57">
              <a:extLst>
                <a:ext uri="{FF2B5EF4-FFF2-40B4-BE49-F238E27FC236}">
                  <a16:creationId xmlns:a16="http://schemas.microsoft.com/office/drawing/2014/main" id="{9A0F71C9-33ED-8A1A-8665-07FF47C03C56}"/>
                </a:ext>
              </a:extLst>
            </p:cNvPr>
            <p:cNvSpPr/>
            <p:nvPr/>
          </p:nvSpPr>
          <p:spPr>
            <a:xfrm>
              <a:off x="-176532" y="6239162"/>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a:t>
              </a:r>
            </a:p>
          </p:txBody>
        </p:sp>
        <p:sp>
          <p:nvSpPr>
            <p:cNvPr id="59" name="正方形/長方形 58">
              <a:extLst>
                <a:ext uri="{FF2B5EF4-FFF2-40B4-BE49-F238E27FC236}">
                  <a16:creationId xmlns:a16="http://schemas.microsoft.com/office/drawing/2014/main" id="{00ED88A9-D536-BA05-E348-0A9C84A68EED}"/>
                </a:ext>
              </a:extLst>
            </p:cNvPr>
            <p:cNvSpPr/>
            <p:nvPr/>
          </p:nvSpPr>
          <p:spPr>
            <a:xfrm>
              <a:off x="298700" y="6239241"/>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かいとうしゃ</a:t>
              </a:r>
            </a:p>
          </p:txBody>
        </p:sp>
        <p:sp>
          <p:nvSpPr>
            <p:cNvPr id="60" name="正方形/長方形 59">
              <a:extLst>
                <a:ext uri="{FF2B5EF4-FFF2-40B4-BE49-F238E27FC236}">
                  <a16:creationId xmlns:a16="http://schemas.microsoft.com/office/drawing/2014/main" id="{4B3B6AEE-3CE9-B620-AAB6-036B0B86C94F}"/>
                </a:ext>
              </a:extLst>
            </p:cNvPr>
            <p:cNvSpPr/>
            <p:nvPr/>
          </p:nvSpPr>
          <p:spPr>
            <a:xfrm>
              <a:off x="1061044" y="6247551"/>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さいいじょう</a:t>
              </a:r>
            </a:p>
          </p:txBody>
        </p:sp>
        <p:sp>
          <p:nvSpPr>
            <p:cNvPr id="61" name="正方形/長方形 60">
              <a:extLst>
                <a:ext uri="{FF2B5EF4-FFF2-40B4-BE49-F238E27FC236}">
                  <a16:creationId xmlns:a16="http://schemas.microsoft.com/office/drawing/2014/main" id="{12ED1088-1C44-8A2B-C3F5-DCC9D4E3EA59}"/>
                </a:ext>
              </a:extLst>
            </p:cNvPr>
            <p:cNvSpPr/>
            <p:nvPr/>
          </p:nvSpPr>
          <p:spPr>
            <a:xfrm>
              <a:off x="1748836" y="6247551"/>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にほんこくせき</a:t>
              </a:r>
            </a:p>
          </p:txBody>
        </p:sp>
        <p:sp>
          <p:nvSpPr>
            <p:cNvPr id="62" name="正方形/長方形 61">
              <a:extLst>
                <a:ext uri="{FF2B5EF4-FFF2-40B4-BE49-F238E27FC236}">
                  <a16:creationId xmlns:a16="http://schemas.microsoft.com/office/drawing/2014/main" id="{F1632ECB-485D-470D-A858-98B8D1AB23A9}"/>
                </a:ext>
              </a:extLst>
            </p:cNvPr>
            <p:cNvSpPr/>
            <p:nvPr/>
          </p:nvSpPr>
          <p:spPr>
            <a:xfrm>
              <a:off x="2495597" y="6239162"/>
              <a:ext cx="898131"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ゆう</a:t>
              </a:r>
            </a:p>
          </p:txBody>
        </p:sp>
        <p:sp>
          <p:nvSpPr>
            <p:cNvPr id="63" name="正方形/長方形 62">
              <a:extLst>
                <a:ext uri="{FF2B5EF4-FFF2-40B4-BE49-F238E27FC236}">
                  <a16:creationId xmlns:a16="http://schemas.microsoft.com/office/drawing/2014/main" id="{2C064485-2A0A-C0DD-37AF-B7A47FA23C83}"/>
                </a:ext>
              </a:extLst>
            </p:cNvPr>
            <p:cNvSpPr/>
            <p:nvPr/>
          </p:nvSpPr>
          <p:spPr>
            <a:xfrm>
              <a:off x="2888698" y="6230773"/>
              <a:ext cx="898131"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もの</a:t>
              </a:r>
            </a:p>
          </p:txBody>
        </p:sp>
        <p:sp>
          <p:nvSpPr>
            <p:cNvPr id="64" name="正方形/長方形 63">
              <a:extLst>
                <a:ext uri="{FF2B5EF4-FFF2-40B4-BE49-F238E27FC236}">
                  <a16:creationId xmlns:a16="http://schemas.microsoft.com/office/drawing/2014/main" id="{FD362ED2-26FF-A639-F80A-09D6FB3CC962}"/>
                </a:ext>
              </a:extLst>
            </p:cNvPr>
            <p:cNvSpPr/>
            <p:nvPr/>
          </p:nvSpPr>
          <p:spPr>
            <a:xfrm>
              <a:off x="3413076" y="6230773"/>
              <a:ext cx="898131"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ないかくふ</a:t>
              </a:r>
            </a:p>
          </p:txBody>
        </p:sp>
        <p:sp>
          <p:nvSpPr>
            <p:cNvPr id="65" name="正方形/長方形 64">
              <a:extLst>
                <a:ext uri="{FF2B5EF4-FFF2-40B4-BE49-F238E27FC236}">
                  <a16:creationId xmlns:a16="http://schemas.microsoft.com/office/drawing/2014/main" id="{F1CD32B5-DA3E-9EC9-A66E-7DDC14EF5DFA}"/>
                </a:ext>
              </a:extLst>
            </p:cNvPr>
            <p:cNvSpPr/>
            <p:nvPr/>
          </p:nvSpPr>
          <p:spPr>
            <a:xfrm>
              <a:off x="3928363" y="6239162"/>
              <a:ext cx="1103580"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こくみんせいかつ</a:t>
              </a:r>
            </a:p>
          </p:txBody>
        </p:sp>
        <p:sp>
          <p:nvSpPr>
            <p:cNvPr id="66" name="正方形/長方形 65">
              <a:extLst>
                <a:ext uri="{FF2B5EF4-FFF2-40B4-BE49-F238E27FC236}">
                  <a16:creationId xmlns:a16="http://schemas.microsoft.com/office/drawing/2014/main" id="{7DA7018C-A933-A375-A557-EEB5CDB95B85}"/>
                </a:ext>
              </a:extLst>
            </p:cNvPr>
            <p:cNvSpPr/>
            <p:nvPr/>
          </p:nvSpPr>
          <p:spPr>
            <a:xfrm>
              <a:off x="5068179" y="6226160"/>
              <a:ext cx="1103580"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よろんちょうさ</a:t>
              </a:r>
            </a:p>
          </p:txBody>
        </p:sp>
        <p:sp>
          <p:nvSpPr>
            <p:cNvPr id="67" name="正方形/長方形 66">
              <a:extLst>
                <a:ext uri="{FF2B5EF4-FFF2-40B4-BE49-F238E27FC236}">
                  <a16:creationId xmlns:a16="http://schemas.microsoft.com/office/drawing/2014/main" id="{B030FD36-C83B-8CEC-9D77-B5670C526C43}"/>
                </a:ext>
              </a:extLst>
            </p:cNvPr>
            <p:cNvSpPr/>
            <p:nvPr/>
          </p:nvSpPr>
          <p:spPr>
            <a:xfrm>
              <a:off x="4541492" y="6239162"/>
              <a:ext cx="898131"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68" name="正方形/長方形 67">
              <a:extLst>
                <a:ext uri="{FF2B5EF4-FFF2-40B4-BE49-F238E27FC236}">
                  <a16:creationId xmlns:a16="http://schemas.microsoft.com/office/drawing/2014/main" id="{040AA0DD-7107-95EF-A5B1-3E64E1746C64}"/>
                </a:ext>
              </a:extLst>
            </p:cNvPr>
            <p:cNvSpPr/>
            <p:nvPr/>
          </p:nvSpPr>
          <p:spPr>
            <a:xfrm>
              <a:off x="5840943" y="6239162"/>
              <a:ext cx="898131"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れいわ</a:t>
              </a:r>
            </a:p>
          </p:txBody>
        </p:sp>
        <p:sp>
          <p:nvSpPr>
            <p:cNvPr id="69" name="正方形/長方形 68">
              <a:extLst>
                <a:ext uri="{FF2B5EF4-FFF2-40B4-BE49-F238E27FC236}">
                  <a16:creationId xmlns:a16="http://schemas.microsoft.com/office/drawing/2014/main" id="{8D185B95-86E0-843F-95B7-DA9BC8514A13}"/>
                </a:ext>
              </a:extLst>
            </p:cNvPr>
            <p:cNvSpPr/>
            <p:nvPr/>
          </p:nvSpPr>
          <p:spPr>
            <a:xfrm>
              <a:off x="6176860" y="6239162"/>
              <a:ext cx="898131"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a:t>
              </a:r>
            </a:p>
          </p:txBody>
        </p:sp>
        <p:sp>
          <p:nvSpPr>
            <p:cNvPr id="70" name="正方形/長方形 69">
              <a:extLst>
                <a:ext uri="{FF2B5EF4-FFF2-40B4-BE49-F238E27FC236}">
                  <a16:creationId xmlns:a16="http://schemas.microsoft.com/office/drawing/2014/main" id="{C6908731-8844-7312-9A37-48AB2E3CDE0F}"/>
                </a:ext>
              </a:extLst>
            </p:cNvPr>
            <p:cNvSpPr/>
            <p:nvPr/>
          </p:nvSpPr>
          <p:spPr>
            <a:xfrm>
              <a:off x="3946970" y="4104534"/>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6CFD475F-3C57-FA9F-2060-9D04E18DF61D}"/>
                </a:ext>
              </a:extLst>
            </p:cNvPr>
            <p:cNvSpPr/>
            <p:nvPr/>
          </p:nvSpPr>
          <p:spPr>
            <a:xfrm>
              <a:off x="7726537" y="5170582"/>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むかいとう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942859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0"/>
            <a:ext cx="9144000" cy="7647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395537" y="107921"/>
            <a:ext cx="8352927" cy="584775"/>
          </a:xfrm>
          <a:prstGeom prst="rect">
            <a:avLst/>
          </a:prstGeom>
          <a:solidFill>
            <a:schemeClr val="accent6"/>
          </a:solid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働き方について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角丸四角形 32"/>
          <p:cNvSpPr/>
          <p:nvPr/>
        </p:nvSpPr>
        <p:spPr bwMode="gray">
          <a:xfrm>
            <a:off x="647244" y="1268759"/>
            <a:ext cx="2469443" cy="4639841"/>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角丸四角形 33"/>
          <p:cNvSpPr/>
          <p:nvPr/>
        </p:nvSpPr>
        <p:spPr bwMode="gray">
          <a:xfrm>
            <a:off x="3148467" y="1268760"/>
            <a:ext cx="2572634" cy="4651550"/>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3546404371"/>
              </p:ext>
            </p:extLst>
          </p:nvPr>
        </p:nvGraphicFramePr>
        <p:xfrm>
          <a:off x="591002" y="1366273"/>
          <a:ext cx="2572634" cy="4536001"/>
        </p:xfrm>
        <a:graphic>
          <a:graphicData uri="http://schemas.openxmlformats.org/drawingml/2006/table">
            <a:tbl>
              <a:tblPr firstRow="1" bandRow="1">
                <a:tableStyleId>{2D5ABB26-0587-4C30-8999-92F81FD0307C}</a:tableStyleId>
              </a:tblPr>
              <a:tblGrid>
                <a:gridCol w="2572634">
                  <a:extLst>
                    <a:ext uri="{9D8B030D-6E8A-4147-A177-3AD203B41FA5}">
                      <a16:colId xmlns:a16="http://schemas.microsoft.com/office/drawing/2014/main" val="20000"/>
                    </a:ext>
                  </a:extLst>
                </a:gridCol>
              </a:tblGrid>
              <a:tr h="544809">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40801">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一般的に、会社内で正社員と呼ばれ、期間の定めのない雇用契約で働いている。</a:t>
                      </a:r>
                      <a:endParaRPr kumimoji="1" lang="ja-JP" altLang="en-US" sz="1400" b="0" i="0" dirty="0">
                        <a:solidFill>
                          <a:srgbClr val="000000"/>
                        </a:solidFill>
                        <a:latin typeface="ヒラギノ角ゴ Pro W6"/>
                        <a:ea typeface="ヒラギノ角ゴ Pro W6"/>
                        <a:cs typeface="ヒラギノ角ゴ Pro W6"/>
                      </a:endParaRPr>
                    </a:p>
                    <a:p>
                      <a:pPr algn="l"/>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80434">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57359">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男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4,740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2598">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女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9,800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84869144"/>
              </p:ext>
            </p:extLst>
          </p:nvPr>
        </p:nvGraphicFramePr>
        <p:xfrm>
          <a:off x="3115509" y="1374662"/>
          <a:ext cx="2610669" cy="4535999"/>
        </p:xfrm>
        <a:graphic>
          <a:graphicData uri="http://schemas.openxmlformats.org/drawingml/2006/table">
            <a:tbl>
              <a:tblPr firstRow="1" bandRow="1">
                <a:tableStyleId>{2D5ABB26-0587-4C30-8999-92F81FD0307C}</a:tableStyleId>
              </a:tblPr>
              <a:tblGrid>
                <a:gridCol w="2610669">
                  <a:extLst>
                    <a:ext uri="{9D8B030D-6E8A-4147-A177-3AD203B41FA5}">
                      <a16:colId xmlns:a16="http://schemas.microsoft.com/office/drawing/2014/main" val="20000"/>
                    </a:ext>
                  </a:extLst>
                </a:gridCol>
              </a:tblGrid>
              <a:tr h="538168">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37631">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ja-JP" altLang="en-US" sz="14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一般的に、契約社員やパートタイマー、</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アルバイト、派遣社員の区分があり、期間を定めた雇用契約で働いている。</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800"/>
                        </a:lnSpc>
                        <a:spcBef>
                          <a:spcPts val="0"/>
                        </a:spcBef>
                        <a:spcAft>
                          <a:spcPts val="0"/>
                        </a:spcAft>
                        <a:buClrTx/>
                        <a:buSzTx/>
                        <a:buFontTx/>
                        <a:buNone/>
                        <a:tabLst/>
                        <a:defRPr/>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正規雇用と比べて短い時間で働く場合もある。</a:t>
                      </a:r>
                      <a:endParaRPr kumimoji="1" lang="ja-JP" altLang="en-US" sz="1400" b="0" i="0" dirty="0">
                        <a:solidFill>
                          <a:srgbClr val="000000"/>
                        </a:solidFill>
                        <a:latin typeface="ヒラギノ角ゴ Pro W6"/>
                        <a:ea typeface="ヒラギノ角ゴ Pro W6"/>
                        <a:cs typeface="ヒラギノ角ゴ Pro W6"/>
                      </a:endParaRPr>
                    </a:p>
                  </a:txBody>
                  <a:tcPr marL="180000" marR="144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84759">
                <a:tc>
                  <a:txBody>
                    <a:bodyPr/>
                    <a:lstStyle/>
                    <a:p>
                      <a:pPr algn="ctr">
                        <a:lnSpc>
                          <a:spcPts val="2400"/>
                        </a:lnSpc>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一定の条件を満たせば</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400"/>
                        </a:lnSpc>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60393">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男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4,010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5048">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女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1,920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127935446"/>
              </p:ext>
            </p:extLst>
          </p:nvPr>
        </p:nvGraphicFramePr>
        <p:xfrm>
          <a:off x="147921" y="1895911"/>
          <a:ext cx="467543" cy="4023141"/>
        </p:xfrm>
        <a:graphic>
          <a:graphicData uri="http://schemas.openxmlformats.org/drawingml/2006/table">
            <a:tbl>
              <a:tblPr firstRow="1" bandRow="1">
                <a:tableStyleId>{2D5ABB26-0587-4C30-8999-92F81FD0307C}</a:tableStyleId>
              </a:tblPr>
              <a:tblGrid>
                <a:gridCol w="467543">
                  <a:extLst>
                    <a:ext uri="{9D8B030D-6E8A-4147-A177-3AD203B41FA5}">
                      <a16:colId xmlns:a16="http://schemas.microsoft.com/office/drawing/2014/main" val="20000"/>
                    </a:ext>
                  </a:extLst>
                </a:gridCol>
              </a:tblGrid>
              <a:tr h="1554207">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68444">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社会保険</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400490">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生涯賃金</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 name="テキスト ボックス 9">
            <a:extLst>
              <a:ext uri="{FF2B5EF4-FFF2-40B4-BE49-F238E27FC236}">
                <a16:creationId xmlns:a16="http://schemas.microsoft.com/office/drawing/2014/main" id="{395CEE4F-4B41-4915-B7D7-5C15F99A2995}"/>
              </a:ext>
            </a:extLst>
          </p:cNvPr>
          <p:cNvSpPr txBox="1"/>
          <p:nvPr/>
        </p:nvSpPr>
        <p:spPr>
          <a:xfrm>
            <a:off x="147921" y="5942326"/>
            <a:ext cx="3857409"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生涯賃金は大学卒の数値。</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＊労働政策研究・研修機構「ユースフル労働統計」（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nvGraphicFramePr>
        <p:xfrm>
          <a:off x="5089839" y="2298876"/>
          <a:ext cx="4710786" cy="3621434"/>
        </p:xfrm>
        <a:graphic>
          <a:graphicData uri="http://schemas.openxmlformats.org/drawingml/2006/chart">
            <c:chart xmlns:c="http://schemas.openxmlformats.org/drawingml/2006/chart" xmlns:r="http://schemas.openxmlformats.org/officeDocument/2006/relationships" r:id="rId2"/>
          </a:graphicData>
        </a:graphic>
      </p:graphicFrame>
      <p:sp>
        <p:nvSpPr>
          <p:cNvPr id="16" name="角丸四角形 15"/>
          <p:cNvSpPr/>
          <p:nvPr/>
        </p:nvSpPr>
        <p:spPr bwMode="gray">
          <a:xfrm>
            <a:off x="7517216" y="1432168"/>
            <a:ext cx="1501524" cy="844692"/>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角丸四角形 17"/>
          <p:cNvSpPr/>
          <p:nvPr/>
        </p:nvSpPr>
        <p:spPr bwMode="gray">
          <a:xfrm>
            <a:off x="5924417" y="1432168"/>
            <a:ext cx="1434971" cy="855700"/>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21" name="表 20"/>
          <p:cNvGraphicFramePr>
            <a:graphicFrameLocks noGrp="1"/>
          </p:cNvGraphicFramePr>
          <p:nvPr/>
        </p:nvGraphicFramePr>
        <p:xfrm>
          <a:off x="5873134" y="1432168"/>
          <a:ext cx="1537535" cy="930231"/>
        </p:xfrm>
        <a:graphic>
          <a:graphicData uri="http://schemas.openxmlformats.org/drawingml/2006/table">
            <a:tbl>
              <a:tblPr firstRow="1" bandRow="1">
                <a:tableStyleId>{2D5ABB26-0587-4C30-8999-92F81FD0307C}</a:tableStyleId>
              </a:tblPr>
              <a:tblGrid>
                <a:gridCol w="1537535">
                  <a:extLst>
                    <a:ext uri="{9D8B030D-6E8A-4147-A177-3AD203B41FA5}">
                      <a16:colId xmlns:a16="http://schemas.microsoft.com/office/drawing/2014/main" val="20000"/>
                    </a:ext>
                  </a:extLst>
                </a:gridCol>
              </a:tblGrid>
              <a:tr h="260709">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3,597</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2" name="表 21"/>
          <p:cNvGraphicFramePr>
            <a:graphicFrameLocks noGrp="1"/>
          </p:cNvGraphicFramePr>
          <p:nvPr/>
        </p:nvGraphicFramePr>
        <p:xfrm>
          <a:off x="7445232" y="1432168"/>
          <a:ext cx="1645491" cy="930231"/>
        </p:xfrm>
        <a:graphic>
          <a:graphicData uri="http://schemas.openxmlformats.org/drawingml/2006/table">
            <a:tbl>
              <a:tblPr firstRow="1" bandRow="1">
                <a:tableStyleId>{2D5ABB26-0587-4C30-8999-92F81FD0307C}</a:tableStyleId>
              </a:tblPr>
              <a:tblGrid>
                <a:gridCol w="1645491">
                  <a:extLst>
                    <a:ext uri="{9D8B030D-6E8A-4147-A177-3AD203B41FA5}">
                      <a16:colId xmlns:a16="http://schemas.microsoft.com/office/drawing/2014/main" val="20000"/>
                    </a:ext>
                  </a:extLst>
                </a:gridCol>
              </a:tblGrid>
              <a:tr h="260709">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2,101</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3" name="テキスト ボックス 22"/>
          <p:cNvSpPr txBox="1"/>
          <p:nvPr/>
        </p:nvSpPr>
        <p:spPr>
          <a:xfrm>
            <a:off x="6100876" y="6128466"/>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＊総務省「労働力調査（基本集計）」（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704201" y="6421893"/>
            <a:ext cx="2133600" cy="365125"/>
          </a:xfrm>
        </p:spPr>
        <p:txBody>
          <a:bodyPr/>
          <a:lstStyle/>
          <a:p>
            <a:pPr defTabSz="457200">
              <a:defRPr/>
            </a:pPr>
            <a:fld id="{7B76553B-32E2-D644-9CD0-56FDA882EB90}" type="slidenum">
              <a:rPr lang="ja-JP" altLang="en-US" sz="1800" smtClean="0"/>
              <a:pPr defTabSz="457200">
                <a:defRPr/>
              </a:pPr>
              <a:t>24</a:t>
            </a:fld>
            <a:endParaRPr lang="ja-JP" altLang="en-US" sz="1800" dirty="0"/>
          </a:p>
        </p:txBody>
      </p:sp>
      <p:sp>
        <p:nvSpPr>
          <p:cNvPr id="3" name="正方形/長方形 2">
            <a:extLst>
              <a:ext uri="{FF2B5EF4-FFF2-40B4-BE49-F238E27FC236}">
                <a16:creationId xmlns:a16="http://schemas.microsoft.com/office/drawing/2014/main" id="{56F49226-7EC1-4D08-84BB-96ADC781FB04}"/>
              </a:ext>
            </a:extLst>
          </p:cNvPr>
          <p:cNvSpPr/>
          <p:nvPr/>
        </p:nvSpPr>
        <p:spPr>
          <a:xfrm>
            <a:off x="-11373" y="82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4" name="正方形/長方形 3">
            <a:extLst>
              <a:ext uri="{FF2B5EF4-FFF2-40B4-BE49-F238E27FC236}">
                <a16:creationId xmlns:a16="http://schemas.microsoft.com/office/drawing/2014/main" id="{411E0837-F672-FD1D-1608-665ED675F7CB}"/>
              </a:ext>
            </a:extLst>
          </p:cNvPr>
          <p:cNvSpPr/>
          <p:nvPr/>
        </p:nvSpPr>
        <p:spPr>
          <a:xfrm>
            <a:off x="699098" y="821"/>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かた</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nvGrpSpPr>
          <p:cNvPr id="45" name="グループ化 44">
            <a:extLst>
              <a:ext uri="{FF2B5EF4-FFF2-40B4-BE49-F238E27FC236}">
                <a16:creationId xmlns:a16="http://schemas.microsoft.com/office/drawing/2014/main" id="{D3E83B0A-360D-918C-D1F6-15000B7ADD3F}"/>
              </a:ext>
            </a:extLst>
          </p:cNvPr>
          <p:cNvGrpSpPr/>
          <p:nvPr/>
        </p:nvGrpSpPr>
        <p:grpSpPr>
          <a:xfrm>
            <a:off x="375991" y="2310942"/>
            <a:ext cx="292388" cy="3350160"/>
            <a:chOff x="375991" y="2310942"/>
            <a:chExt cx="292388" cy="3350160"/>
          </a:xfrm>
        </p:grpSpPr>
        <p:sp>
          <p:nvSpPr>
            <p:cNvPr id="31" name="正方形/長方形 30">
              <a:extLst>
                <a:ext uri="{FF2B5EF4-FFF2-40B4-BE49-F238E27FC236}">
                  <a16:creationId xmlns:a16="http://schemas.microsoft.com/office/drawing/2014/main" id="{0B349646-CE3D-7717-33B9-327E1B8E34EC}"/>
                </a:ext>
              </a:extLst>
            </p:cNvPr>
            <p:cNvSpPr/>
            <p:nvPr/>
          </p:nvSpPr>
          <p:spPr>
            <a:xfrm>
              <a:off x="375991" y="2310942"/>
              <a:ext cx="292388" cy="764704"/>
            </a:xfrm>
            <a:prstGeom prst="rect">
              <a:avLst/>
            </a:prstGeom>
            <a:noFill/>
          </p:spPr>
          <p:txBody>
            <a:bodyPr vert="eaVert"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がいよう</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AC7FE3FC-95C1-72E7-2E1E-7F998FF7C331}"/>
                </a:ext>
              </a:extLst>
            </p:cNvPr>
            <p:cNvSpPr/>
            <p:nvPr/>
          </p:nvSpPr>
          <p:spPr>
            <a:xfrm>
              <a:off x="375991" y="3579701"/>
              <a:ext cx="292388" cy="764704"/>
            </a:xfrm>
            <a:prstGeom prst="rect">
              <a:avLst/>
            </a:prstGeom>
            <a:noFill/>
          </p:spPr>
          <p:txBody>
            <a:bodyPr vert="eaVert"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しゃかいほけん</a:t>
              </a:r>
            </a:p>
          </p:txBody>
        </p:sp>
        <p:sp>
          <p:nvSpPr>
            <p:cNvPr id="37" name="正方形/長方形 36">
              <a:extLst>
                <a:ext uri="{FF2B5EF4-FFF2-40B4-BE49-F238E27FC236}">
                  <a16:creationId xmlns:a16="http://schemas.microsoft.com/office/drawing/2014/main" id="{030FD1BF-FCBB-EC75-966D-8E4A050523C9}"/>
                </a:ext>
              </a:extLst>
            </p:cNvPr>
            <p:cNvSpPr/>
            <p:nvPr/>
          </p:nvSpPr>
          <p:spPr>
            <a:xfrm>
              <a:off x="375991" y="4773336"/>
              <a:ext cx="292388" cy="887766"/>
            </a:xfrm>
            <a:prstGeom prst="rect">
              <a:avLst/>
            </a:prstGeom>
            <a:noFill/>
          </p:spPr>
          <p:txBody>
            <a:bodyPr vert="eaVert"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しょうがいちんぎん</a:t>
              </a:r>
            </a:p>
          </p:txBody>
        </p:sp>
      </p:grpSp>
      <p:grpSp>
        <p:nvGrpSpPr>
          <p:cNvPr id="9" name="グループ化 8">
            <a:extLst>
              <a:ext uri="{FF2B5EF4-FFF2-40B4-BE49-F238E27FC236}">
                <a16:creationId xmlns:a16="http://schemas.microsoft.com/office/drawing/2014/main" id="{BA2C4725-A2DD-A201-E5FF-54B9220D5EC6}"/>
              </a:ext>
            </a:extLst>
          </p:cNvPr>
          <p:cNvGrpSpPr/>
          <p:nvPr/>
        </p:nvGrpSpPr>
        <p:grpSpPr>
          <a:xfrm>
            <a:off x="162857" y="1285568"/>
            <a:ext cx="3316099" cy="4256388"/>
            <a:chOff x="162857" y="1285568"/>
            <a:chExt cx="3316099" cy="4256388"/>
          </a:xfrm>
        </p:grpSpPr>
        <p:sp>
          <p:nvSpPr>
            <p:cNvPr id="5" name="正方形/長方形 4">
              <a:extLst>
                <a:ext uri="{FF2B5EF4-FFF2-40B4-BE49-F238E27FC236}">
                  <a16:creationId xmlns:a16="http://schemas.microsoft.com/office/drawing/2014/main" id="{CA2F08C7-33A0-BB00-CFA7-00608DD04BE2}"/>
                </a:ext>
              </a:extLst>
            </p:cNvPr>
            <p:cNvSpPr/>
            <p:nvPr/>
          </p:nvSpPr>
          <p:spPr>
            <a:xfrm>
              <a:off x="1237219" y="1285568"/>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せいきこよう</a:t>
              </a:r>
            </a:p>
          </p:txBody>
        </p:sp>
        <p:sp>
          <p:nvSpPr>
            <p:cNvPr id="7" name="正方形/長方形 6">
              <a:extLst>
                <a:ext uri="{FF2B5EF4-FFF2-40B4-BE49-F238E27FC236}">
                  <a16:creationId xmlns:a16="http://schemas.microsoft.com/office/drawing/2014/main" id="{F388B37D-416A-58B9-8C60-FE403C0DE01F}"/>
                </a:ext>
              </a:extLst>
            </p:cNvPr>
            <p:cNvSpPr/>
            <p:nvPr/>
          </p:nvSpPr>
          <p:spPr>
            <a:xfrm>
              <a:off x="162857" y="2363096"/>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a:t>
              </a:r>
            </a:p>
          </p:txBody>
        </p:sp>
        <p:sp>
          <p:nvSpPr>
            <p:cNvPr id="20" name="正方形/長方形 19">
              <a:extLst>
                <a:ext uri="{FF2B5EF4-FFF2-40B4-BE49-F238E27FC236}">
                  <a16:creationId xmlns:a16="http://schemas.microsoft.com/office/drawing/2014/main" id="{E2754C03-FE38-2C61-FA95-2176E7CE467B}"/>
                </a:ext>
              </a:extLst>
            </p:cNvPr>
            <p:cNvSpPr/>
            <p:nvPr/>
          </p:nvSpPr>
          <p:spPr>
            <a:xfrm>
              <a:off x="1154716" y="2105323"/>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かいしゃない</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E70E59B6-32D6-8BFC-33F9-321A95C1F555}"/>
                </a:ext>
              </a:extLst>
            </p:cNvPr>
            <p:cNvSpPr/>
            <p:nvPr/>
          </p:nvSpPr>
          <p:spPr>
            <a:xfrm>
              <a:off x="1868072" y="2105323"/>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せいしゃいん</a:t>
              </a:r>
            </a:p>
          </p:txBody>
        </p:sp>
        <p:sp>
          <p:nvSpPr>
            <p:cNvPr id="25" name="正方形/長方形 24">
              <a:extLst>
                <a:ext uri="{FF2B5EF4-FFF2-40B4-BE49-F238E27FC236}">
                  <a16:creationId xmlns:a16="http://schemas.microsoft.com/office/drawing/2014/main" id="{3176D398-DFFE-5288-21C0-6EA67D8613DD}"/>
                </a:ext>
              </a:extLst>
            </p:cNvPr>
            <p:cNvSpPr/>
            <p:nvPr/>
          </p:nvSpPr>
          <p:spPr>
            <a:xfrm>
              <a:off x="882451" y="2363096"/>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E94A4728-8A83-2A38-0D96-F5FD1130DC52}"/>
                </a:ext>
              </a:extLst>
            </p:cNvPr>
            <p:cNvSpPr/>
            <p:nvPr/>
          </p:nvSpPr>
          <p:spPr>
            <a:xfrm>
              <a:off x="1304556" y="2363096"/>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さだ</a:t>
              </a:r>
            </a:p>
          </p:txBody>
        </p:sp>
        <p:sp>
          <p:nvSpPr>
            <p:cNvPr id="27" name="正方形/長方形 26">
              <a:extLst>
                <a:ext uri="{FF2B5EF4-FFF2-40B4-BE49-F238E27FC236}">
                  <a16:creationId xmlns:a16="http://schemas.microsoft.com/office/drawing/2014/main" id="{411DF21F-0738-F166-E664-8872D3736343}"/>
                </a:ext>
              </a:extLst>
            </p:cNvPr>
            <p:cNvSpPr/>
            <p:nvPr/>
          </p:nvSpPr>
          <p:spPr>
            <a:xfrm>
              <a:off x="2101429" y="2363096"/>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4A8F55C4-F9DA-CCF9-3F7B-2072F64E30F9}"/>
                </a:ext>
              </a:extLst>
            </p:cNvPr>
            <p:cNvSpPr/>
            <p:nvPr/>
          </p:nvSpPr>
          <p:spPr>
            <a:xfrm>
              <a:off x="347415" y="2605302"/>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ようけいやく</a:t>
              </a:r>
            </a:p>
          </p:txBody>
        </p:sp>
        <p:sp>
          <p:nvSpPr>
            <p:cNvPr id="29" name="正方形/長方形 28">
              <a:extLst>
                <a:ext uri="{FF2B5EF4-FFF2-40B4-BE49-F238E27FC236}">
                  <a16:creationId xmlns:a16="http://schemas.microsoft.com/office/drawing/2014/main" id="{32C912E3-2BA7-AFA8-0861-4E8160BF289F}"/>
                </a:ext>
              </a:extLst>
            </p:cNvPr>
            <p:cNvSpPr/>
            <p:nvPr/>
          </p:nvSpPr>
          <p:spPr>
            <a:xfrm>
              <a:off x="865590" y="2605302"/>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D6E4520F-28DA-17E3-BCC4-886173F8541D}"/>
                </a:ext>
              </a:extLst>
            </p:cNvPr>
            <p:cNvSpPr/>
            <p:nvPr/>
          </p:nvSpPr>
          <p:spPr>
            <a:xfrm>
              <a:off x="366540" y="2105323"/>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いっぱんてき</a:t>
              </a:r>
            </a:p>
          </p:txBody>
        </p:sp>
        <p:sp>
          <p:nvSpPr>
            <p:cNvPr id="38" name="正方形/長方形 37">
              <a:extLst>
                <a:ext uri="{FF2B5EF4-FFF2-40B4-BE49-F238E27FC236}">
                  <a16:creationId xmlns:a16="http://schemas.microsoft.com/office/drawing/2014/main" id="{B02D4210-B6EF-042D-1A76-8450D596568E}"/>
                </a:ext>
              </a:extLst>
            </p:cNvPr>
            <p:cNvSpPr/>
            <p:nvPr/>
          </p:nvSpPr>
          <p:spPr>
            <a:xfrm>
              <a:off x="1058537" y="3753809"/>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かにゅうぎむ</a:t>
              </a:r>
            </a:p>
          </p:txBody>
        </p:sp>
        <p:sp>
          <p:nvSpPr>
            <p:cNvPr id="39" name="正方形/長方形 38">
              <a:extLst>
                <a:ext uri="{FF2B5EF4-FFF2-40B4-BE49-F238E27FC236}">
                  <a16:creationId xmlns:a16="http://schemas.microsoft.com/office/drawing/2014/main" id="{61A506F0-4E55-7BD8-BBA5-92A347BA30D8}"/>
                </a:ext>
              </a:extLst>
            </p:cNvPr>
            <p:cNvSpPr/>
            <p:nvPr/>
          </p:nvSpPr>
          <p:spPr>
            <a:xfrm>
              <a:off x="1058537" y="4631916"/>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おく</a:t>
              </a:r>
            </a:p>
          </p:txBody>
        </p:sp>
        <p:sp>
          <p:nvSpPr>
            <p:cNvPr id="41" name="正方形/長方形 40">
              <a:extLst>
                <a:ext uri="{FF2B5EF4-FFF2-40B4-BE49-F238E27FC236}">
                  <a16:creationId xmlns:a16="http://schemas.microsoft.com/office/drawing/2014/main" id="{4BC04BC7-8664-3836-3AD0-2B4F8D9D335D}"/>
                </a:ext>
              </a:extLst>
            </p:cNvPr>
            <p:cNvSpPr/>
            <p:nvPr/>
          </p:nvSpPr>
          <p:spPr>
            <a:xfrm>
              <a:off x="321253" y="4631916"/>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おとこ</a:t>
              </a:r>
            </a:p>
          </p:txBody>
        </p:sp>
        <p:sp>
          <p:nvSpPr>
            <p:cNvPr id="42" name="正方形/長方形 41">
              <a:extLst>
                <a:ext uri="{FF2B5EF4-FFF2-40B4-BE49-F238E27FC236}">
                  <a16:creationId xmlns:a16="http://schemas.microsoft.com/office/drawing/2014/main" id="{E9D0801C-1322-A5F2-219F-94E80AA1411D}"/>
                </a:ext>
              </a:extLst>
            </p:cNvPr>
            <p:cNvSpPr/>
            <p:nvPr/>
          </p:nvSpPr>
          <p:spPr>
            <a:xfrm>
              <a:off x="321253" y="5336201"/>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おんな</a:t>
              </a:r>
            </a:p>
          </p:txBody>
        </p:sp>
        <p:sp>
          <p:nvSpPr>
            <p:cNvPr id="43" name="正方形/長方形 42">
              <a:extLst>
                <a:ext uri="{FF2B5EF4-FFF2-40B4-BE49-F238E27FC236}">
                  <a16:creationId xmlns:a16="http://schemas.microsoft.com/office/drawing/2014/main" id="{A77B2741-E494-B92E-032F-3A35B4955A3C}"/>
                </a:ext>
              </a:extLst>
            </p:cNvPr>
            <p:cNvSpPr/>
            <p:nvPr/>
          </p:nvSpPr>
          <p:spPr>
            <a:xfrm>
              <a:off x="1058537" y="5341901"/>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おく</a:t>
              </a:r>
            </a:p>
          </p:txBody>
        </p:sp>
      </p:grpSp>
      <p:sp>
        <p:nvSpPr>
          <p:cNvPr id="8" name="正方形/長方形 7">
            <a:extLst>
              <a:ext uri="{FF2B5EF4-FFF2-40B4-BE49-F238E27FC236}">
                <a16:creationId xmlns:a16="http://schemas.microsoft.com/office/drawing/2014/main" id="{D41C4A17-1A96-D03C-72C8-A9AE073B6C4F}"/>
              </a:ext>
            </a:extLst>
          </p:cNvPr>
          <p:cNvSpPr/>
          <p:nvPr/>
        </p:nvSpPr>
        <p:spPr>
          <a:xfrm>
            <a:off x="5934832" y="123523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せいきこよう</a:t>
            </a:r>
          </a:p>
        </p:txBody>
      </p:sp>
      <p:grpSp>
        <p:nvGrpSpPr>
          <p:cNvPr id="32" name="グループ化 31">
            <a:extLst>
              <a:ext uri="{FF2B5EF4-FFF2-40B4-BE49-F238E27FC236}">
                <a16:creationId xmlns:a16="http://schemas.microsoft.com/office/drawing/2014/main" id="{9F99E16A-4704-61ED-D23B-A1FEB581A663}"/>
              </a:ext>
            </a:extLst>
          </p:cNvPr>
          <p:cNvGrpSpPr/>
          <p:nvPr/>
        </p:nvGrpSpPr>
        <p:grpSpPr>
          <a:xfrm>
            <a:off x="2679177" y="1285568"/>
            <a:ext cx="3252553" cy="4256388"/>
            <a:chOff x="2679177" y="1285568"/>
            <a:chExt cx="3252553" cy="4256388"/>
          </a:xfrm>
        </p:grpSpPr>
        <p:sp>
          <p:nvSpPr>
            <p:cNvPr id="6" name="正方形/長方形 5">
              <a:extLst>
                <a:ext uri="{FF2B5EF4-FFF2-40B4-BE49-F238E27FC236}">
                  <a16:creationId xmlns:a16="http://schemas.microsoft.com/office/drawing/2014/main" id="{FBB5C5BC-F2A9-5E4C-D7E9-638380F2357B}"/>
                </a:ext>
              </a:extLst>
            </p:cNvPr>
            <p:cNvSpPr/>
            <p:nvPr/>
          </p:nvSpPr>
          <p:spPr>
            <a:xfrm>
              <a:off x="3672092" y="1285568"/>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ひせいきこよう</a:t>
              </a:r>
            </a:p>
          </p:txBody>
        </p:sp>
        <p:sp>
          <p:nvSpPr>
            <p:cNvPr id="62" name="正方形/長方形 61">
              <a:extLst>
                <a:ext uri="{FF2B5EF4-FFF2-40B4-BE49-F238E27FC236}">
                  <a16:creationId xmlns:a16="http://schemas.microsoft.com/office/drawing/2014/main" id="{CB8D1B92-4B44-F96B-5B9A-300A91977139}"/>
                </a:ext>
              </a:extLst>
            </p:cNvPr>
            <p:cNvSpPr/>
            <p:nvPr/>
          </p:nvSpPr>
          <p:spPr>
            <a:xfrm>
              <a:off x="3033109" y="2597780"/>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63" name="正方形/長方形 62">
              <a:extLst>
                <a:ext uri="{FF2B5EF4-FFF2-40B4-BE49-F238E27FC236}">
                  <a16:creationId xmlns:a16="http://schemas.microsoft.com/office/drawing/2014/main" id="{55CAA4BA-A675-3749-D539-A4F27F4EA849}"/>
                </a:ext>
              </a:extLst>
            </p:cNvPr>
            <p:cNvSpPr/>
            <p:nvPr/>
          </p:nvSpPr>
          <p:spPr>
            <a:xfrm>
              <a:off x="3924998" y="2371485"/>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さだ</a:t>
              </a:r>
            </a:p>
          </p:txBody>
        </p:sp>
        <p:sp>
          <p:nvSpPr>
            <p:cNvPr id="47" name="正方形/長方形 46">
              <a:extLst>
                <a:ext uri="{FF2B5EF4-FFF2-40B4-BE49-F238E27FC236}">
                  <a16:creationId xmlns:a16="http://schemas.microsoft.com/office/drawing/2014/main" id="{9B5929C9-49AD-C4CB-5B0B-206E0B4C2472}"/>
                </a:ext>
              </a:extLst>
            </p:cNvPr>
            <p:cNvSpPr/>
            <p:nvPr/>
          </p:nvSpPr>
          <p:spPr>
            <a:xfrm>
              <a:off x="3606717" y="3896422"/>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かにゅうぎむ</a:t>
              </a:r>
            </a:p>
          </p:txBody>
        </p:sp>
        <p:sp>
          <p:nvSpPr>
            <p:cNvPr id="48" name="正方形/長方形 47">
              <a:extLst>
                <a:ext uri="{FF2B5EF4-FFF2-40B4-BE49-F238E27FC236}">
                  <a16:creationId xmlns:a16="http://schemas.microsoft.com/office/drawing/2014/main" id="{A07E16CA-2381-9FF1-D732-B65C56CD4E6A}"/>
                </a:ext>
              </a:extLst>
            </p:cNvPr>
            <p:cNvSpPr/>
            <p:nvPr/>
          </p:nvSpPr>
          <p:spPr>
            <a:xfrm>
              <a:off x="3606717" y="4631916"/>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おく</a:t>
              </a:r>
            </a:p>
          </p:txBody>
        </p:sp>
        <p:sp>
          <p:nvSpPr>
            <p:cNvPr id="50" name="正方形/長方形 49">
              <a:extLst>
                <a:ext uri="{FF2B5EF4-FFF2-40B4-BE49-F238E27FC236}">
                  <a16:creationId xmlns:a16="http://schemas.microsoft.com/office/drawing/2014/main" id="{9849245A-E5CA-2507-9896-282C260551BC}"/>
                </a:ext>
              </a:extLst>
            </p:cNvPr>
            <p:cNvSpPr/>
            <p:nvPr/>
          </p:nvSpPr>
          <p:spPr>
            <a:xfrm>
              <a:off x="3012046" y="4631916"/>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おとこ</a:t>
              </a:r>
            </a:p>
          </p:txBody>
        </p:sp>
        <p:sp>
          <p:nvSpPr>
            <p:cNvPr id="51" name="正方形/長方形 50">
              <a:extLst>
                <a:ext uri="{FF2B5EF4-FFF2-40B4-BE49-F238E27FC236}">
                  <a16:creationId xmlns:a16="http://schemas.microsoft.com/office/drawing/2014/main" id="{0B27E145-E488-46D1-B33C-E1DD8174625B}"/>
                </a:ext>
              </a:extLst>
            </p:cNvPr>
            <p:cNvSpPr/>
            <p:nvPr/>
          </p:nvSpPr>
          <p:spPr>
            <a:xfrm>
              <a:off x="3012046" y="5336201"/>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おんな</a:t>
              </a:r>
            </a:p>
          </p:txBody>
        </p:sp>
        <p:sp>
          <p:nvSpPr>
            <p:cNvPr id="52" name="正方形/長方形 51">
              <a:extLst>
                <a:ext uri="{FF2B5EF4-FFF2-40B4-BE49-F238E27FC236}">
                  <a16:creationId xmlns:a16="http://schemas.microsoft.com/office/drawing/2014/main" id="{025DED22-7E73-D082-73F9-8CA34CF128F0}"/>
                </a:ext>
              </a:extLst>
            </p:cNvPr>
            <p:cNvSpPr/>
            <p:nvPr/>
          </p:nvSpPr>
          <p:spPr>
            <a:xfrm>
              <a:off x="3606717" y="5341901"/>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おく</a:t>
              </a:r>
            </a:p>
          </p:txBody>
        </p:sp>
        <p:sp>
          <p:nvSpPr>
            <p:cNvPr id="55" name="正方形/長方形 54">
              <a:extLst>
                <a:ext uri="{FF2B5EF4-FFF2-40B4-BE49-F238E27FC236}">
                  <a16:creationId xmlns:a16="http://schemas.microsoft.com/office/drawing/2014/main" id="{EA7D94A1-2F0E-3654-FC67-24F7CF84BFDA}"/>
                </a:ext>
              </a:extLst>
            </p:cNvPr>
            <p:cNvSpPr/>
            <p:nvPr/>
          </p:nvSpPr>
          <p:spPr>
            <a:xfrm>
              <a:off x="3011098" y="3603687"/>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いってい</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530FE84C-C612-D6B6-8F07-E696DCA2C0A1}"/>
                </a:ext>
              </a:extLst>
            </p:cNvPr>
            <p:cNvSpPr/>
            <p:nvPr/>
          </p:nvSpPr>
          <p:spPr>
            <a:xfrm>
              <a:off x="3581549" y="3603687"/>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じょうけん</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25C48D58-1E81-5516-EBB0-4921147B7B4F}"/>
                </a:ext>
              </a:extLst>
            </p:cNvPr>
            <p:cNvSpPr/>
            <p:nvPr/>
          </p:nvSpPr>
          <p:spPr>
            <a:xfrm>
              <a:off x="4049997" y="3603687"/>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9A43A526-B5F0-7017-A4BD-146D6A7C2A57}"/>
                </a:ext>
              </a:extLst>
            </p:cNvPr>
            <p:cNvSpPr/>
            <p:nvPr/>
          </p:nvSpPr>
          <p:spPr>
            <a:xfrm>
              <a:off x="2876874" y="1901073"/>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いっぱんてき</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613DE035-B161-1BD8-7DCF-122079DE1ED5}"/>
                </a:ext>
              </a:extLst>
            </p:cNvPr>
            <p:cNvSpPr/>
            <p:nvPr/>
          </p:nvSpPr>
          <p:spPr>
            <a:xfrm>
              <a:off x="3654761" y="1901073"/>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けいやくしゃいん</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CDBECE42-8B70-612A-E26F-4F33E43A791E}"/>
                </a:ext>
              </a:extLst>
            </p:cNvPr>
            <p:cNvSpPr/>
            <p:nvPr/>
          </p:nvSpPr>
          <p:spPr>
            <a:xfrm>
              <a:off x="4191657" y="2142591"/>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はけんしゃいん</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A7CB224E-3B76-3C31-65DA-28671347A5FF}"/>
                </a:ext>
              </a:extLst>
            </p:cNvPr>
            <p:cNvSpPr/>
            <p:nvPr/>
          </p:nvSpPr>
          <p:spPr>
            <a:xfrm>
              <a:off x="4554203" y="2371485"/>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こようけい</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4AAC7F5C-0F75-4AD1-7E9D-62390250615A}"/>
                </a:ext>
              </a:extLst>
            </p:cNvPr>
            <p:cNvSpPr/>
            <p:nvPr/>
          </p:nvSpPr>
          <p:spPr>
            <a:xfrm>
              <a:off x="3007942" y="2824614"/>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せいきこよう</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274A6A37-3412-1EF1-A236-8EC7872BC94E}"/>
                </a:ext>
              </a:extLst>
            </p:cNvPr>
            <p:cNvSpPr/>
            <p:nvPr/>
          </p:nvSpPr>
          <p:spPr>
            <a:xfrm>
              <a:off x="3522248" y="2824614"/>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くら</a:t>
              </a:r>
            </a:p>
          </p:txBody>
        </p:sp>
        <p:sp>
          <p:nvSpPr>
            <p:cNvPr id="68" name="正方形/長方形 67">
              <a:extLst>
                <a:ext uri="{FF2B5EF4-FFF2-40B4-BE49-F238E27FC236}">
                  <a16:creationId xmlns:a16="http://schemas.microsoft.com/office/drawing/2014/main" id="{918B23EB-B896-D726-9550-38E15E993764}"/>
                </a:ext>
              </a:extLst>
            </p:cNvPr>
            <p:cNvSpPr/>
            <p:nvPr/>
          </p:nvSpPr>
          <p:spPr>
            <a:xfrm>
              <a:off x="4014869" y="2824614"/>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みじか</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96A7AF79-8286-47DC-377C-C9D121318AA2}"/>
                </a:ext>
              </a:extLst>
            </p:cNvPr>
            <p:cNvSpPr/>
            <p:nvPr/>
          </p:nvSpPr>
          <p:spPr>
            <a:xfrm>
              <a:off x="4417249" y="2824614"/>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じかん</a:t>
              </a:r>
            </a:p>
          </p:txBody>
        </p:sp>
        <p:sp>
          <p:nvSpPr>
            <p:cNvPr id="70" name="正方形/長方形 69">
              <a:extLst>
                <a:ext uri="{FF2B5EF4-FFF2-40B4-BE49-F238E27FC236}">
                  <a16:creationId xmlns:a16="http://schemas.microsoft.com/office/drawing/2014/main" id="{05CEFF64-1FCC-27DA-6CB7-84FAF616438D}"/>
                </a:ext>
              </a:extLst>
            </p:cNvPr>
            <p:cNvSpPr/>
            <p:nvPr/>
          </p:nvSpPr>
          <p:spPr>
            <a:xfrm>
              <a:off x="2714327" y="3058416"/>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71" name="正方形/長方形 70">
              <a:extLst>
                <a:ext uri="{FF2B5EF4-FFF2-40B4-BE49-F238E27FC236}">
                  <a16:creationId xmlns:a16="http://schemas.microsoft.com/office/drawing/2014/main" id="{32B67E5C-6122-FE86-F664-A09EC95129F2}"/>
                </a:ext>
              </a:extLst>
            </p:cNvPr>
            <p:cNvSpPr/>
            <p:nvPr/>
          </p:nvSpPr>
          <p:spPr>
            <a:xfrm>
              <a:off x="3084240" y="3058416"/>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3" name="正方形/長方形 72">
              <a:extLst>
                <a:ext uri="{FF2B5EF4-FFF2-40B4-BE49-F238E27FC236}">
                  <a16:creationId xmlns:a16="http://schemas.microsoft.com/office/drawing/2014/main" id="{5F07F2C3-5E16-DE7C-041A-89F28E8BEBEB}"/>
                </a:ext>
              </a:extLst>
            </p:cNvPr>
            <p:cNvSpPr/>
            <p:nvPr/>
          </p:nvSpPr>
          <p:spPr>
            <a:xfrm>
              <a:off x="3532081" y="2371485"/>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4" name="正方形/長方形 73">
              <a:extLst>
                <a:ext uri="{FF2B5EF4-FFF2-40B4-BE49-F238E27FC236}">
                  <a16:creationId xmlns:a16="http://schemas.microsoft.com/office/drawing/2014/main" id="{1253FEC5-272E-AAF2-DA4B-BE97DF210844}"/>
                </a:ext>
              </a:extLst>
            </p:cNvPr>
            <p:cNvSpPr/>
            <p:nvPr/>
          </p:nvSpPr>
          <p:spPr>
            <a:xfrm>
              <a:off x="2726702" y="2371485"/>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くぶん</a:t>
              </a:r>
            </a:p>
          </p:txBody>
        </p:sp>
        <p:sp>
          <p:nvSpPr>
            <p:cNvPr id="40" name="正方形/長方形 39">
              <a:extLst>
                <a:ext uri="{FF2B5EF4-FFF2-40B4-BE49-F238E27FC236}">
                  <a16:creationId xmlns:a16="http://schemas.microsoft.com/office/drawing/2014/main" id="{4854AAB9-5A0F-7496-4FB7-1E9DB37F4858}"/>
                </a:ext>
              </a:extLst>
            </p:cNvPr>
            <p:cNvSpPr/>
            <p:nvPr/>
          </p:nvSpPr>
          <p:spPr>
            <a:xfrm>
              <a:off x="2679177" y="2597780"/>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やく</a:t>
              </a:r>
            </a:p>
          </p:txBody>
        </p:sp>
      </p:grpSp>
      <p:sp>
        <p:nvSpPr>
          <p:cNvPr id="11" name="正方形/長方形 10">
            <a:extLst>
              <a:ext uri="{FF2B5EF4-FFF2-40B4-BE49-F238E27FC236}">
                <a16:creationId xmlns:a16="http://schemas.microsoft.com/office/drawing/2014/main" id="{C409F0F0-48DF-1925-81B5-5AB8D95216A8}"/>
              </a:ext>
            </a:extLst>
          </p:cNvPr>
          <p:cNvSpPr/>
          <p:nvPr/>
        </p:nvSpPr>
        <p:spPr>
          <a:xfrm>
            <a:off x="7579213" y="123523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ひせいきこよう</a:t>
            </a:r>
          </a:p>
        </p:txBody>
      </p:sp>
      <p:sp>
        <p:nvSpPr>
          <p:cNvPr id="35" name="正方形/長方形 34">
            <a:extLst>
              <a:ext uri="{FF2B5EF4-FFF2-40B4-BE49-F238E27FC236}">
                <a16:creationId xmlns:a16="http://schemas.microsoft.com/office/drawing/2014/main" id="{71868CCC-0B33-AF12-BC01-16F361D644CA}"/>
              </a:ext>
            </a:extLst>
          </p:cNvPr>
          <p:cNvSpPr/>
          <p:nvPr/>
        </p:nvSpPr>
        <p:spPr>
          <a:xfrm>
            <a:off x="7448076" y="377202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せいきこよう</a:t>
            </a:r>
          </a:p>
        </p:txBody>
      </p:sp>
      <p:sp>
        <p:nvSpPr>
          <p:cNvPr id="46" name="正方形/長方形 45">
            <a:extLst>
              <a:ext uri="{FF2B5EF4-FFF2-40B4-BE49-F238E27FC236}">
                <a16:creationId xmlns:a16="http://schemas.microsoft.com/office/drawing/2014/main" id="{FDF8B3FC-0169-37A2-DE30-7D8302AC6C50}"/>
              </a:ext>
            </a:extLst>
          </p:cNvPr>
          <p:cNvSpPr/>
          <p:nvPr/>
        </p:nvSpPr>
        <p:spPr>
          <a:xfrm>
            <a:off x="6172221" y="334245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ひせいきこよう</a:t>
            </a:r>
          </a:p>
        </p:txBody>
      </p:sp>
      <p:sp>
        <p:nvSpPr>
          <p:cNvPr id="44" name="正方形/長方形 43">
            <a:extLst>
              <a:ext uri="{FF2B5EF4-FFF2-40B4-BE49-F238E27FC236}">
                <a16:creationId xmlns:a16="http://schemas.microsoft.com/office/drawing/2014/main" id="{1C05EDC0-515C-701B-D881-65E86ECAED1C}"/>
              </a:ext>
            </a:extLst>
          </p:cNvPr>
          <p:cNvSpPr/>
          <p:nvPr/>
        </p:nvSpPr>
        <p:spPr>
          <a:xfrm>
            <a:off x="6201686" y="1874462"/>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まんにん</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564D3C7F-D8AF-61FF-7C06-B15D960A5961}"/>
              </a:ext>
            </a:extLst>
          </p:cNvPr>
          <p:cNvSpPr/>
          <p:nvPr/>
        </p:nvSpPr>
        <p:spPr>
          <a:xfrm>
            <a:off x="7807992" y="1874462"/>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まんにん</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2827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25</a:t>
            </a:fld>
            <a:endParaRPr lang="ja-JP" altLang="en-US" dirty="0"/>
          </a:p>
        </p:txBody>
      </p:sp>
      <p:sp>
        <p:nvSpPr>
          <p:cNvPr id="24" name="正方形/長方形 23"/>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収入と支出のバランスを考える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102664" y="833889"/>
            <a:ext cx="708942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　収入と支出によって</a:t>
            </a:r>
            <a:r>
              <a:rPr lang="ja-JP" altLang="en-US" sz="4000" b="1" dirty="0">
                <a:solidFill>
                  <a:srgbClr val="254061"/>
                </a:solidFill>
                <a:latin typeface="Meiryo UI" panose="020B0604030504040204" pitchFamily="50" charset="-128"/>
                <a:ea typeface="Meiryo UI" panose="020B0604030504040204" pitchFamily="50" charset="-128"/>
                <a:cs typeface="ヒラギノ丸ゴ Pro W4"/>
              </a:rPr>
              <a:t>家計は成り立ちます。</a:t>
            </a:r>
            <a:r>
              <a:rPr lang="ja-JP" altLang="en-US" sz="4000" b="1" dirty="0">
                <a:solidFill>
                  <a:srgbClr val="FF0000"/>
                </a:solidFill>
                <a:latin typeface="Meiryo UI" panose="020B0604030504040204" pitchFamily="50" charset="-128"/>
                <a:ea typeface="Meiryo UI" panose="020B0604030504040204" pitchFamily="50" charset="-128"/>
                <a:cs typeface="ヒラギノ丸ゴ Pro W4"/>
              </a:rPr>
              <a:t>お金の使い方を考える</a:t>
            </a:r>
            <a:r>
              <a:rPr lang="ja-JP" altLang="en-US" sz="4000" b="1" dirty="0">
                <a:solidFill>
                  <a:srgbClr val="254061"/>
                </a:solidFill>
                <a:latin typeface="Meiryo UI" panose="020B0604030504040204" pitchFamily="50" charset="-128"/>
                <a:ea typeface="Meiryo UI" panose="020B0604030504040204" pitchFamily="50" charset="-128"/>
                <a:cs typeface="ヒラギノ丸ゴ Pro W4"/>
              </a:rPr>
              <a:t>ことが大切です。</a:t>
            </a:r>
          </a:p>
        </p:txBody>
      </p:sp>
      <p:pic>
        <p:nvPicPr>
          <p:cNvPr id="34" name="図 33">
            <a:extLst>
              <a:ext uri="{FF2B5EF4-FFF2-40B4-BE49-F238E27FC236}">
                <a16:creationId xmlns:a16="http://schemas.microsoft.com/office/drawing/2014/main" id="{74D2F650-1CBA-4897-95B7-A14BC14B5AA2}"/>
              </a:ext>
            </a:extLst>
          </p:cNvPr>
          <p:cNvPicPr>
            <a:picLocks noChangeAspect="1"/>
          </p:cNvPicPr>
          <p:nvPr/>
        </p:nvPicPr>
        <p:blipFill>
          <a:blip r:embed="rId2"/>
          <a:stretch>
            <a:fillRect/>
          </a:stretch>
        </p:blipFill>
        <p:spPr>
          <a:xfrm>
            <a:off x="6974904" y="754127"/>
            <a:ext cx="1492340" cy="1206470"/>
          </a:xfrm>
          <a:prstGeom prst="rect">
            <a:avLst/>
          </a:prstGeom>
        </p:spPr>
      </p:pic>
      <p:pic>
        <p:nvPicPr>
          <p:cNvPr id="35" name="図 34"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3"/>
          <a:stretch>
            <a:fillRect/>
          </a:stretch>
        </p:blipFill>
        <p:spPr>
          <a:xfrm>
            <a:off x="7766535" y="1580674"/>
            <a:ext cx="1341109" cy="964706"/>
          </a:xfrm>
          <a:prstGeom prst="rect">
            <a:avLst/>
          </a:prstGeom>
        </p:spPr>
      </p:pic>
      <p:grpSp>
        <p:nvGrpSpPr>
          <p:cNvPr id="37" name="グループ化 36">
            <a:extLst>
              <a:ext uri="{FF2B5EF4-FFF2-40B4-BE49-F238E27FC236}">
                <a16:creationId xmlns:a16="http://schemas.microsoft.com/office/drawing/2014/main" id="{0F4FD678-876F-4360-9784-BCF9500CA129}"/>
              </a:ext>
            </a:extLst>
          </p:cNvPr>
          <p:cNvGrpSpPr/>
          <p:nvPr/>
        </p:nvGrpSpPr>
        <p:grpSpPr>
          <a:xfrm>
            <a:off x="176707" y="2752731"/>
            <a:ext cx="4321523" cy="432316"/>
            <a:chOff x="5018363" y="6140624"/>
            <a:chExt cx="2493818" cy="432316"/>
          </a:xfrm>
        </p:grpSpPr>
        <p:sp>
          <p:nvSpPr>
            <p:cNvPr id="38" name="角丸四角形 37"/>
            <p:cNvSpPr/>
            <p:nvPr/>
          </p:nvSpPr>
          <p:spPr bwMode="gray">
            <a:xfrm>
              <a:off x="5018363" y="6144429"/>
              <a:ext cx="2493818" cy="428511"/>
            </a:xfrm>
            <a:prstGeom prst="roundRect">
              <a:avLst>
                <a:gd name="adj" fmla="val 43388"/>
              </a:avLst>
            </a:prstGeom>
            <a:solidFill>
              <a:srgbClr val="FFC00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N W6"/>
                </a:rPr>
                <a:t>収入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N W6"/>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pic>
        <p:nvPicPr>
          <p:cNvPr id="14" name="図 13">
            <a:extLst>
              <a:ext uri="{FF2B5EF4-FFF2-40B4-BE49-F238E27FC236}">
                <a16:creationId xmlns:a16="http://schemas.microsoft.com/office/drawing/2014/main" id="{71D0E153-EA70-446F-6404-F76C05910107}"/>
              </a:ext>
            </a:extLst>
          </p:cNvPr>
          <p:cNvPicPr>
            <a:picLocks noChangeAspect="1"/>
          </p:cNvPicPr>
          <p:nvPr/>
        </p:nvPicPr>
        <p:blipFill rotWithShape="1">
          <a:blip r:embed="rId4"/>
          <a:srcRect l="2842"/>
          <a:stretch/>
        </p:blipFill>
        <p:spPr>
          <a:xfrm>
            <a:off x="5574890" y="3048185"/>
            <a:ext cx="2892354" cy="3806816"/>
          </a:xfrm>
          <a:prstGeom prst="rect">
            <a:avLst/>
          </a:prstGeom>
        </p:spPr>
      </p:pic>
      <p:grpSp>
        <p:nvGrpSpPr>
          <p:cNvPr id="41" name="グループ化 40">
            <a:extLst>
              <a:ext uri="{FF2B5EF4-FFF2-40B4-BE49-F238E27FC236}">
                <a16:creationId xmlns:a16="http://schemas.microsoft.com/office/drawing/2014/main" id="{0F4FD678-876F-4360-9784-BCF9500CA129}"/>
              </a:ext>
            </a:extLst>
          </p:cNvPr>
          <p:cNvGrpSpPr/>
          <p:nvPr/>
        </p:nvGrpSpPr>
        <p:grpSpPr>
          <a:xfrm>
            <a:off x="4710895" y="2731022"/>
            <a:ext cx="4321523" cy="432316"/>
            <a:chOff x="5018363" y="6140624"/>
            <a:chExt cx="2493818" cy="432316"/>
          </a:xfrm>
        </p:grpSpPr>
        <p:sp>
          <p:nvSpPr>
            <p:cNvPr id="42" name="角丸四角形 41"/>
            <p:cNvSpPr/>
            <p:nvPr/>
          </p:nvSpPr>
          <p:spPr bwMode="gray">
            <a:xfrm>
              <a:off x="5018363" y="6144429"/>
              <a:ext cx="2493818" cy="428511"/>
            </a:xfrm>
            <a:prstGeom prst="roundRect">
              <a:avLst>
                <a:gd name="adj" fmla="val 43388"/>
              </a:avLst>
            </a:prstGeom>
            <a:solidFill>
              <a:srgbClr val="0070C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支出</a:t>
              </a: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grpSp>
        <p:nvGrpSpPr>
          <p:cNvPr id="12" name="グループ化 11">
            <a:extLst>
              <a:ext uri="{FF2B5EF4-FFF2-40B4-BE49-F238E27FC236}">
                <a16:creationId xmlns:a16="http://schemas.microsoft.com/office/drawing/2014/main" id="{7D323C32-E0CF-1813-40B7-11068B34EC49}"/>
              </a:ext>
            </a:extLst>
          </p:cNvPr>
          <p:cNvGrpSpPr/>
          <p:nvPr/>
        </p:nvGrpSpPr>
        <p:grpSpPr>
          <a:xfrm>
            <a:off x="212778" y="3428999"/>
            <a:ext cx="4359221" cy="2460523"/>
            <a:chOff x="395536" y="2536086"/>
            <a:chExt cx="7779749" cy="4229863"/>
          </a:xfrm>
        </p:grpSpPr>
        <p:sp>
          <p:nvSpPr>
            <p:cNvPr id="6" name="テキスト ボックス 5">
              <a:extLst>
                <a:ext uri="{FF2B5EF4-FFF2-40B4-BE49-F238E27FC236}">
                  <a16:creationId xmlns:a16="http://schemas.microsoft.com/office/drawing/2014/main" id="{1E90C30C-FB73-C422-4CCE-B36078B58410}"/>
                </a:ext>
              </a:extLst>
            </p:cNvPr>
            <p:cNvSpPr txBox="1"/>
            <p:nvPr/>
          </p:nvSpPr>
          <p:spPr>
            <a:xfrm>
              <a:off x="395536" y="6136580"/>
              <a:ext cx="7779749" cy="629369"/>
            </a:xfrm>
            <a:prstGeom prst="rect">
              <a:avLst/>
            </a:prstGeom>
            <a:noFill/>
          </p:spPr>
          <p:txBody>
            <a:bodyPr wrap="square" rtlCol="0">
              <a:spAutoFit/>
            </a:bodyPr>
            <a:lstStyle/>
            <a:p>
              <a:pPr>
                <a:lnSpc>
                  <a:spcPct val="110000"/>
                </a:lnSpc>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注　国税庁「民間給与実態統計調査」（令和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歳の平均給与額をもとに作成。</a:t>
              </a:r>
            </a:p>
            <a:p>
              <a:pPr>
                <a:lnSpc>
                  <a:spcPct val="110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上記の金額は一例であり、実際の金額と異なる場合があります。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descr="テーブル&#10;&#10;自動的に生成された説明">
              <a:extLst>
                <a:ext uri="{FF2B5EF4-FFF2-40B4-BE49-F238E27FC236}">
                  <a16:creationId xmlns:a16="http://schemas.microsoft.com/office/drawing/2014/main" id="{5E95CCC0-1E07-C9EB-C399-4DEFDECA6A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679" y="2536086"/>
              <a:ext cx="7557026" cy="3545988"/>
            </a:xfrm>
            <a:prstGeom prst="rect">
              <a:avLst/>
            </a:prstGeom>
          </p:spPr>
        </p:pic>
      </p:grpSp>
      <p:grpSp>
        <p:nvGrpSpPr>
          <p:cNvPr id="2" name="グループ化 1">
            <a:extLst>
              <a:ext uri="{FF2B5EF4-FFF2-40B4-BE49-F238E27FC236}">
                <a16:creationId xmlns:a16="http://schemas.microsoft.com/office/drawing/2014/main" id="{81A63D66-79ED-64A9-EC95-8AC176FE4647}"/>
              </a:ext>
            </a:extLst>
          </p:cNvPr>
          <p:cNvGrpSpPr/>
          <p:nvPr/>
        </p:nvGrpSpPr>
        <p:grpSpPr>
          <a:xfrm>
            <a:off x="-97253" y="-7157"/>
            <a:ext cx="7544203" cy="2842275"/>
            <a:chOff x="-97253" y="-7157"/>
            <a:chExt cx="7544203" cy="2842275"/>
          </a:xfrm>
        </p:grpSpPr>
        <p:sp>
          <p:nvSpPr>
            <p:cNvPr id="4" name="正方形/長方形 3">
              <a:extLst>
                <a:ext uri="{FF2B5EF4-FFF2-40B4-BE49-F238E27FC236}">
                  <a16:creationId xmlns:a16="http://schemas.microsoft.com/office/drawing/2014/main" id="{1F846DE7-434D-D281-BA3E-8C828C9CD226}"/>
                </a:ext>
              </a:extLst>
            </p:cNvPr>
            <p:cNvSpPr/>
            <p:nvPr/>
          </p:nvSpPr>
          <p:spPr>
            <a:xfrm>
              <a:off x="335716" y="1763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p>
          </p:txBody>
        </p:sp>
        <p:sp>
          <p:nvSpPr>
            <p:cNvPr id="5" name="正方形/長方形 4">
              <a:extLst>
                <a:ext uri="{FF2B5EF4-FFF2-40B4-BE49-F238E27FC236}">
                  <a16:creationId xmlns:a16="http://schemas.microsoft.com/office/drawing/2014/main" id="{207AF807-F158-88D6-25F0-7A4347B436E5}"/>
                </a:ext>
              </a:extLst>
            </p:cNvPr>
            <p:cNvSpPr/>
            <p:nvPr/>
          </p:nvSpPr>
          <p:spPr>
            <a:xfrm>
              <a:off x="1492642" y="-715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
          <p:nvSpPr>
            <p:cNvPr id="7" name="正方形/長方形 6">
              <a:extLst>
                <a:ext uri="{FF2B5EF4-FFF2-40B4-BE49-F238E27FC236}">
                  <a16:creationId xmlns:a16="http://schemas.microsoft.com/office/drawing/2014/main" id="{984F9873-ABD0-63DE-FE43-FD3C61642DF7}"/>
                </a:ext>
              </a:extLst>
            </p:cNvPr>
            <p:cNvSpPr/>
            <p:nvPr/>
          </p:nvSpPr>
          <p:spPr>
            <a:xfrm>
              <a:off x="4151678" y="1722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8" name="正方形/長方形 7">
              <a:extLst>
                <a:ext uri="{FF2B5EF4-FFF2-40B4-BE49-F238E27FC236}">
                  <a16:creationId xmlns:a16="http://schemas.microsoft.com/office/drawing/2014/main" id="{99736CDA-221A-BE97-5791-AB26AA2F982B}"/>
                </a:ext>
              </a:extLst>
            </p:cNvPr>
            <p:cNvSpPr/>
            <p:nvPr/>
          </p:nvSpPr>
          <p:spPr>
            <a:xfrm>
              <a:off x="461964" y="63939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p>
          </p:txBody>
        </p:sp>
        <p:sp>
          <p:nvSpPr>
            <p:cNvPr id="9" name="正方形/長方形 8">
              <a:extLst>
                <a:ext uri="{FF2B5EF4-FFF2-40B4-BE49-F238E27FC236}">
                  <a16:creationId xmlns:a16="http://schemas.microsoft.com/office/drawing/2014/main" id="{551CF483-6E35-5D1E-1E54-DF1D982CE860}"/>
                </a:ext>
              </a:extLst>
            </p:cNvPr>
            <p:cNvSpPr/>
            <p:nvPr/>
          </p:nvSpPr>
          <p:spPr>
            <a:xfrm>
              <a:off x="1790995" y="63939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
          <p:nvSpPr>
            <p:cNvPr id="13" name="正方形/長方形 12">
              <a:extLst>
                <a:ext uri="{FF2B5EF4-FFF2-40B4-BE49-F238E27FC236}">
                  <a16:creationId xmlns:a16="http://schemas.microsoft.com/office/drawing/2014/main" id="{06B4FA36-6DBB-75CD-6D8C-AB8D6D5557BD}"/>
                </a:ext>
              </a:extLst>
            </p:cNvPr>
            <p:cNvSpPr/>
            <p:nvPr/>
          </p:nvSpPr>
          <p:spPr>
            <a:xfrm>
              <a:off x="4431975" y="63939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かけい</a:t>
              </a:r>
            </a:p>
          </p:txBody>
        </p:sp>
        <p:sp>
          <p:nvSpPr>
            <p:cNvPr id="15" name="正方形/長方形 14">
              <a:extLst>
                <a:ext uri="{FF2B5EF4-FFF2-40B4-BE49-F238E27FC236}">
                  <a16:creationId xmlns:a16="http://schemas.microsoft.com/office/drawing/2014/main" id="{18398DCB-975D-B06C-D0B2-786AE6EADB9F}"/>
                </a:ext>
              </a:extLst>
            </p:cNvPr>
            <p:cNvSpPr/>
            <p:nvPr/>
          </p:nvSpPr>
          <p:spPr>
            <a:xfrm>
              <a:off x="5721300" y="64195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a:t>
              </a:r>
            </a:p>
          </p:txBody>
        </p:sp>
        <p:sp>
          <p:nvSpPr>
            <p:cNvPr id="16" name="正方形/長方形 15">
              <a:extLst>
                <a:ext uri="{FF2B5EF4-FFF2-40B4-BE49-F238E27FC236}">
                  <a16:creationId xmlns:a16="http://schemas.microsoft.com/office/drawing/2014/main" id="{6E8D8EDB-2763-DC6E-6E6F-88D99695F436}"/>
                </a:ext>
              </a:extLst>
            </p:cNvPr>
            <p:cNvSpPr/>
            <p:nvPr/>
          </p:nvSpPr>
          <p:spPr>
            <a:xfrm>
              <a:off x="2445676" y="1285949"/>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17" name="正方形/長方形 16">
              <a:extLst>
                <a:ext uri="{FF2B5EF4-FFF2-40B4-BE49-F238E27FC236}">
                  <a16:creationId xmlns:a16="http://schemas.microsoft.com/office/drawing/2014/main" id="{BBBA75F8-46DA-3802-5BC5-FB0654E54595}"/>
                </a:ext>
              </a:extLst>
            </p:cNvPr>
            <p:cNvSpPr/>
            <p:nvPr/>
          </p:nvSpPr>
          <p:spPr>
            <a:xfrm>
              <a:off x="3379797" y="1267342"/>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18" name="正方形/長方形 17">
              <a:extLst>
                <a:ext uri="{FF2B5EF4-FFF2-40B4-BE49-F238E27FC236}">
                  <a16:creationId xmlns:a16="http://schemas.microsoft.com/office/drawing/2014/main" id="{C59A7030-9629-91C2-96A5-7454B939DA3A}"/>
                </a:ext>
              </a:extLst>
            </p:cNvPr>
            <p:cNvSpPr/>
            <p:nvPr/>
          </p:nvSpPr>
          <p:spPr>
            <a:xfrm>
              <a:off x="4328882" y="1274637"/>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かた</a:t>
              </a:r>
            </a:p>
          </p:txBody>
        </p:sp>
        <p:sp>
          <p:nvSpPr>
            <p:cNvPr id="20" name="正方形/長方形 19">
              <a:extLst>
                <a:ext uri="{FF2B5EF4-FFF2-40B4-BE49-F238E27FC236}">
                  <a16:creationId xmlns:a16="http://schemas.microsoft.com/office/drawing/2014/main" id="{BC727F34-4125-BE55-B4DA-97305AF3A08B}"/>
                </a:ext>
              </a:extLst>
            </p:cNvPr>
            <p:cNvSpPr/>
            <p:nvPr/>
          </p:nvSpPr>
          <p:spPr>
            <a:xfrm>
              <a:off x="5232597" y="1267341"/>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21" name="正方形/長方形 20">
              <a:extLst>
                <a:ext uri="{FF2B5EF4-FFF2-40B4-BE49-F238E27FC236}">
                  <a16:creationId xmlns:a16="http://schemas.microsoft.com/office/drawing/2014/main" id="{E8470C4B-3A20-81D9-F22A-A7E6F01E3D9A}"/>
                </a:ext>
              </a:extLst>
            </p:cNvPr>
            <p:cNvSpPr/>
            <p:nvPr/>
          </p:nvSpPr>
          <p:spPr>
            <a:xfrm>
              <a:off x="1309650" y="195726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22" name="正方形/長方形 21">
              <a:extLst>
                <a:ext uri="{FF2B5EF4-FFF2-40B4-BE49-F238E27FC236}">
                  <a16:creationId xmlns:a16="http://schemas.microsoft.com/office/drawing/2014/main" id="{83D92BED-19C8-1862-6DB8-824F7D05C8FE}"/>
                </a:ext>
              </a:extLst>
            </p:cNvPr>
            <p:cNvSpPr/>
            <p:nvPr/>
          </p:nvSpPr>
          <p:spPr>
            <a:xfrm>
              <a:off x="1790994" y="258889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p>
          </p:txBody>
        </p:sp>
        <p:sp>
          <p:nvSpPr>
            <p:cNvPr id="23" name="正方形/長方形 22">
              <a:extLst>
                <a:ext uri="{FF2B5EF4-FFF2-40B4-BE49-F238E27FC236}">
                  <a16:creationId xmlns:a16="http://schemas.microsoft.com/office/drawing/2014/main" id="{9964403B-0800-A849-41FE-2AC36201DA63}"/>
                </a:ext>
              </a:extLst>
            </p:cNvPr>
            <p:cNvSpPr/>
            <p:nvPr/>
          </p:nvSpPr>
          <p:spPr>
            <a:xfrm>
              <a:off x="6328517" y="252660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
          <p:nvSpPr>
            <p:cNvPr id="25" name="正方形/長方形 24">
              <a:extLst>
                <a:ext uri="{FF2B5EF4-FFF2-40B4-BE49-F238E27FC236}">
                  <a16:creationId xmlns:a16="http://schemas.microsoft.com/office/drawing/2014/main" id="{52B3A2D7-F123-C7B2-0EAF-8D496A593757}"/>
                </a:ext>
              </a:extLst>
            </p:cNvPr>
            <p:cNvSpPr/>
            <p:nvPr/>
          </p:nvSpPr>
          <p:spPr>
            <a:xfrm>
              <a:off x="-97253" y="1295673"/>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a:t>
              </a:r>
            </a:p>
          </p:txBody>
        </p:sp>
      </p:grpSp>
    </p:spTree>
    <p:extLst>
      <p:ext uri="{BB962C8B-B14F-4D97-AF65-F5344CB8AC3E}">
        <p14:creationId xmlns:p14="http://schemas.microsoft.com/office/powerpoint/2010/main" val="2498928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リスクとは</a:t>
            </a:r>
            <a:r>
              <a:rPr lang="en-US" altLang="ja-JP" sz="3200" b="1" dirty="0">
                <a:solidFill>
                  <a:srgbClr val="17375E"/>
                </a:solidFill>
                <a:latin typeface="Meiryo UI" panose="020B0604030504040204" pitchFamily="50" charset="-128"/>
                <a:ea typeface="Meiryo UI" panose="020B0604030504040204" pitchFamily="50" charset="-128"/>
                <a:cs typeface="ヒラギノ丸ゴ Pro W4"/>
              </a:rPr>
              <a:t>…</a:t>
            </a:r>
            <a:endParaRPr lang="en-US" altLang="ja-JP" sz="32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75835" y="1678059"/>
            <a:ext cx="2493818" cy="2306022"/>
            <a:chOff x="5018363" y="4266919"/>
            <a:chExt cx="2493818" cy="2306022"/>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65822" y="4266919"/>
              <a:ext cx="2324197" cy="2115522"/>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1458541" y="4113397"/>
            <a:ext cx="2734676" cy="2476477"/>
            <a:chOff x="1458541" y="4113397"/>
            <a:chExt cx="2734676" cy="2476477"/>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6" name="グループ化 35">
            <a:extLst>
              <a:ext uri="{FF2B5EF4-FFF2-40B4-BE49-F238E27FC236}">
                <a16:creationId xmlns:a16="http://schemas.microsoft.com/office/drawing/2014/main" id="{ED0E481D-D5BF-4ABE-4B57-99AA2987A207}"/>
              </a:ext>
            </a:extLst>
          </p:cNvPr>
          <p:cNvGrpSpPr/>
          <p:nvPr/>
        </p:nvGrpSpPr>
        <p:grpSpPr>
          <a:xfrm>
            <a:off x="547664" y="1942276"/>
            <a:ext cx="2493818" cy="2008988"/>
            <a:chOff x="547664" y="1942276"/>
            <a:chExt cx="2493818" cy="2008988"/>
          </a:xfrm>
        </p:grpSpPr>
        <p:pic>
          <p:nvPicPr>
            <p:cNvPr id="5" name="図 4"/>
            <p:cNvPicPr>
              <a:picLocks noChangeAspect="1"/>
            </p:cNvPicPr>
            <p:nvPr/>
          </p:nvPicPr>
          <p:blipFill>
            <a:blip r:embed="rId4"/>
            <a:srcRect/>
            <a:stretch/>
          </p:blipFill>
          <p:spPr>
            <a:xfrm>
              <a:off x="575950" y="1942276"/>
              <a:ext cx="2392994" cy="1505007"/>
            </a:xfrm>
            <a:prstGeom prst="rect">
              <a:avLst/>
            </a:prstGeom>
          </p:spPr>
        </p:pic>
        <p:grpSp>
          <p:nvGrpSpPr>
            <p:cNvPr id="3" name="グループ化 2">
              <a:extLst>
                <a:ext uri="{FF2B5EF4-FFF2-40B4-BE49-F238E27FC236}">
                  <a16:creationId xmlns:a16="http://schemas.microsoft.com/office/drawing/2014/main" id="{F1847605-0D24-4B6C-916D-3DF331A17634}"/>
                </a:ext>
              </a:extLst>
            </p:cNvPr>
            <p:cNvGrpSpPr/>
            <p:nvPr/>
          </p:nvGrpSpPr>
          <p:grpSpPr>
            <a:xfrm>
              <a:off x="547664" y="3440750"/>
              <a:ext cx="2493818" cy="510514"/>
              <a:chOff x="547664" y="3440750"/>
              <a:chExt cx="2493818" cy="510514"/>
            </a:xfrm>
          </p:grpSpPr>
          <p:sp>
            <p:nvSpPr>
              <p:cNvPr id="6" name="角丸四角形 5"/>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grpSp>
        <p:nvGrpSpPr>
          <p:cNvPr id="33" name="グループ化 32">
            <a:extLst>
              <a:ext uri="{FF2B5EF4-FFF2-40B4-BE49-F238E27FC236}">
                <a16:creationId xmlns:a16="http://schemas.microsoft.com/office/drawing/2014/main" id="{92A2A58C-59C0-47D2-9ECA-A4950F17CEE9}"/>
              </a:ext>
            </a:extLst>
          </p:cNvPr>
          <p:cNvGrpSpPr/>
          <p:nvPr/>
        </p:nvGrpSpPr>
        <p:grpSpPr>
          <a:xfrm>
            <a:off x="5128443" y="4263365"/>
            <a:ext cx="2493818" cy="2326508"/>
            <a:chOff x="3324736" y="1624360"/>
            <a:chExt cx="2493818" cy="2326508"/>
          </a:xfrm>
        </p:grpSpPr>
        <p:pic>
          <p:nvPicPr>
            <p:cNvPr id="26" name="図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44801" y="1624360"/>
              <a:ext cx="1766386" cy="1940761"/>
            </a:xfrm>
            <a:prstGeom prst="rect">
              <a:avLst/>
            </a:prstGeom>
          </p:spPr>
        </p:pic>
        <p:grpSp>
          <p:nvGrpSpPr>
            <p:cNvPr id="24" name="グループ化 23">
              <a:extLst>
                <a:ext uri="{FF2B5EF4-FFF2-40B4-BE49-F238E27FC236}">
                  <a16:creationId xmlns:a16="http://schemas.microsoft.com/office/drawing/2014/main" id="{D072938B-157B-4B6A-858E-EF40F1642582}"/>
                </a:ext>
              </a:extLst>
            </p:cNvPr>
            <p:cNvGrpSpPr/>
            <p:nvPr/>
          </p:nvGrpSpPr>
          <p:grpSpPr>
            <a:xfrm>
              <a:off x="3324736" y="3463575"/>
              <a:ext cx="2493818" cy="487293"/>
              <a:chOff x="3324736" y="3463575"/>
              <a:chExt cx="2493818" cy="487293"/>
            </a:xfrm>
          </p:grpSpPr>
          <p:sp>
            <p:nvSpPr>
              <p:cNvPr id="12" name="角丸四角形 11"/>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3" name="角丸四角形 12"/>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正方形/長方形 13"/>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財布を紛失</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8" name="グループ化 37">
            <a:extLst>
              <a:ext uri="{FF2B5EF4-FFF2-40B4-BE49-F238E27FC236}">
                <a16:creationId xmlns:a16="http://schemas.microsoft.com/office/drawing/2014/main" id="{E31EED67-A81D-8BE6-5071-840BD80774A0}"/>
              </a:ext>
            </a:extLst>
          </p:cNvPr>
          <p:cNvGrpSpPr/>
          <p:nvPr/>
        </p:nvGrpSpPr>
        <p:grpSpPr>
          <a:xfrm>
            <a:off x="6108317" y="1851580"/>
            <a:ext cx="2613325" cy="2116057"/>
            <a:chOff x="6108317" y="1851580"/>
            <a:chExt cx="2613325" cy="211605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6"/>
            <a:srcRect/>
            <a:stretch/>
          </p:blipFill>
          <p:spPr>
            <a:xfrm>
              <a:off x="6648015" y="1851580"/>
              <a:ext cx="1558669" cy="1548429"/>
            </a:xfrm>
            <a:prstGeom prst="rect">
              <a:avLst/>
            </a:prstGeom>
          </p:spPr>
        </p:pic>
      </p:grpSp>
      <p:sp>
        <p:nvSpPr>
          <p:cNvPr id="30" name="正方形/長方形 29"/>
          <p:cNvSpPr/>
          <p:nvPr/>
        </p:nvSpPr>
        <p:spPr>
          <a:xfrm>
            <a:off x="188483" y="1306059"/>
            <a:ext cx="9153873"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400"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起きてほしくないことで、起きるとお金がかかること</a:t>
            </a:r>
          </a:p>
        </p:txBody>
      </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26</a:t>
            </a:fld>
            <a:endParaRPr kumimoji="1" lang="ja-JP" altLang="en-US"/>
          </a:p>
        </p:txBody>
      </p:sp>
      <p:sp>
        <p:nvSpPr>
          <p:cNvPr id="31" name="正方形/長方形 30">
            <a:extLst>
              <a:ext uri="{FF2B5EF4-FFF2-40B4-BE49-F238E27FC236}">
                <a16:creationId xmlns:a16="http://schemas.microsoft.com/office/drawing/2014/main" id="{514750F3-1565-097F-7251-7BD77D0FB1D9}"/>
              </a:ext>
            </a:extLst>
          </p:cNvPr>
          <p:cNvSpPr/>
          <p:nvPr/>
        </p:nvSpPr>
        <p:spPr>
          <a:xfrm>
            <a:off x="1827875" y="1680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p>
        </p:txBody>
      </p:sp>
      <p:grpSp>
        <p:nvGrpSpPr>
          <p:cNvPr id="41" name="グループ化 40">
            <a:extLst>
              <a:ext uri="{FF2B5EF4-FFF2-40B4-BE49-F238E27FC236}">
                <a16:creationId xmlns:a16="http://schemas.microsoft.com/office/drawing/2014/main" id="{A3C1C0D9-7105-AC65-19FE-F9F67529EED0}"/>
              </a:ext>
            </a:extLst>
          </p:cNvPr>
          <p:cNvGrpSpPr/>
          <p:nvPr/>
        </p:nvGrpSpPr>
        <p:grpSpPr>
          <a:xfrm>
            <a:off x="192631" y="1179425"/>
            <a:ext cx="6975009" cy="246221"/>
            <a:chOff x="192631" y="1119465"/>
            <a:chExt cx="6975009" cy="246221"/>
          </a:xfrm>
        </p:grpSpPr>
        <p:sp>
          <p:nvSpPr>
            <p:cNvPr id="53" name="正方形/長方形 52">
              <a:extLst>
                <a:ext uri="{FF2B5EF4-FFF2-40B4-BE49-F238E27FC236}">
                  <a16:creationId xmlns:a16="http://schemas.microsoft.com/office/drawing/2014/main" id="{53FB08AB-ECA2-CBC9-5347-446D3DAF7ADC}"/>
                </a:ext>
              </a:extLst>
            </p:cNvPr>
            <p:cNvSpPr/>
            <p:nvPr/>
          </p:nvSpPr>
          <p:spPr>
            <a:xfrm>
              <a:off x="192631" y="111946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a:t>
              </a:r>
            </a:p>
          </p:txBody>
        </p:sp>
        <p:sp>
          <p:nvSpPr>
            <p:cNvPr id="55" name="正方形/長方形 54">
              <a:extLst>
                <a:ext uri="{FF2B5EF4-FFF2-40B4-BE49-F238E27FC236}">
                  <a16:creationId xmlns:a16="http://schemas.microsoft.com/office/drawing/2014/main" id="{A01F039F-1C57-00A7-F086-A027E3A2A7E1}"/>
                </a:ext>
              </a:extLst>
            </p:cNvPr>
            <p:cNvSpPr/>
            <p:nvPr/>
          </p:nvSpPr>
          <p:spPr>
            <a:xfrm>
              <a:off x="4314925" y="111946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a:t>
              </a:r>
            </a:p>
          </p:txBody>
        </p:sp>
        <p:sp>
          <p:nvSpPr>
            <p:cNvPr id="56" name="正方形/長方形 55">
              <a:extLst>
                <a:ext uri="{FF2B5EF4-FFF2-40B4-BE49-F238E27FC236}">
                  <a16:creationId xmlns:a16="http://schemas.microsoft.com/office/drawing/2014/main" id="{A0F3ED73-813B-D3CB-071E-93290F8F97BA}"/>
                </a:ext>
              </a:extLst>
            </p:cNvPr>
            <p:cNvSpPr/>
            <p:nvPr/>
          </p:nvSpPr>
          <p:spPr>
            <a:xfrm>
              <a:off x="6049207" y="1119465"/>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
        <p:nvSpPr>
          <p:cNvPr id="42" name="正方形/長方形 41">
            <a:extLst>
              <a:ext uri="{FF2B5EF4-FFF2-40B4-BE49-F238E27FC236}">
                <a16:creationId xmlns:a16="http://schemas.microsoft.com/office/drawing/2014/main" id="{D9344420-C0A1-11FD-8B5D-0180505C7DE8}"/>
              </a:ext>
            </a:extLst>
          </p:cNvPr>
          <p:cNvSpPr/>
          <p:nvPr/>
        </p:nvSpPr>
        <p:spPr>
          <a:xfrm>
            <a:off x="865495" y="3220995"/>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こうつうじこ</a:t>
            </a:r>
          </a:p>
        </p:txBody>
      </p:sp>
      <p:grpSp>
        <p:nvGrpSpPr>
          <p:cNvPr id="43" name="グループ化 42">
            <a:extLst>
              <a:ext uri="{FF2B5EF4-FFF2-40B4-BE49-F238E27FC236}">
                <a16:creationId xmlns:a16="http://schemas.microsoft.com/office/drawing/2014/main" id="{5813271F-DA3E-B140-63F4-AF612E2908F8}"/>
              </a:ext>
            </a:extLst>
          </p:cNvPr>
          <p:cNvGrpSpPr/>
          <p:nvPr/>
        </p:nvGrpSpPr>
        <p:grpSpPr>
          <a:xfrm>
            <a:off x="5254006" y="6564525"/>
            <a:ext cx="2194330" cy="249776"/>
            <a:chOff x="5254006" y="6504565"/>
            <a:chExt cx="2194330" cy="249776"/>
          </a:xfrm>
        </p:grpSpPr>
        <p:sp>
          <p:nvSpPr>
            <p:cNvPr id="51" name="正方形/長方形 50">
              <a:extLst>
                <a:ext uri="{FF2B5EF4-FFF2-40B4-BE49-F238E27FC236}">
                  <a16:creationId xmlns:a16="http://schemas.microsoft.com/office/drawing/2014/main" id="{3D7B9A30-682D-3488-C537-2251BA2E1CC2}"/>
                </a:ext>
              </a:extLst>
            </p:cNvPr>
            <p:cNvSpPr/>
            <p:nvPr/>
          </p:nvSpPr>
          <p:spPr>
            <a:xfrm>
              <a:off x="5254006" y="6504565"/>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さいふ</a:t>
              </a:r>
            </a:p>
          </p:txBody>
        </p:sp>
        <p:sp>
          <p:nvSpPr>
            <p:cNvPr id="52" name="正方形/長方形 51">
              <a:extLst>
                <a:ext uri="{FF2B5EF4-FFF2-40B4-BE49-F238E27FC236}">
                  <a16:creationId xmlns:a16="http://schemas.microsoft.com/office/drawing/2014/main" id="{0B112A8A-A4FD-2795-E2E3-8E96D14C9381}"/>
                </a:ext>
              </a:extLst>
            </p:cNvPr>
            <p:cNvSpPr/>
            <p:nvPr/>
          </p:nvSpPr>
          <p:spPr>
            <a:xfrm>
              <a:off x="6315292" y="6508120"/>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ふんしつ</a:t>
              </a:r>
            </a:p>
          </p:txBody>
        </p:sp>
      </p:grpSp>
      <p:grpSp>
        <p:nvGrpSpPr>
          <p:cNvPr id="44" name="グループ化 43">
            <a:extLst>
              <a:ext uri="{FF2B5EF4-FFF2-40B4-BE49-F238E27FC236}">
                <a16:creationId xmlns:a16="http://schemas.microsoft.com/office/drawing/2014/main" id="{58878373-25F4-29EF-43EF-680EE29038FB}"/>
              </a:ext>
            </a:extLst>
          </p:cNvPr>
          <p:cNvGrpSpPr/>
          <p:nvPr/>
        </p:nvGrpSpPr>
        <p:grpSpPr>
          <a:xfrm>
            <a:off x="6325151" y="3933211"/>
            <a:ext cx="2202125" cy="249692"/>
            <a:chOff x="6325151" y="3873251"/>
            <a:chExt cx="2202125" cy="249692"/>
          </a:xfrm>
        </p:grpSpPr>
        <p:sp>
          <p:nvSpPr>
            <p:cNvPr id="49" name="正方形/長方形 48">
              <a:extLst>
                <a:ext uri="{FF2B5EF4-FFF2-40B4-BE49-F238E27FC236}">
                  <a16:creationId xmlns:a16="http://schemas.microsoft.com/office/drawing/2014/main" id="{DBDE56A7-79A4-C324-D89B-1E9C060A88AC}"/>
                </a:ext>
              </a:extLst>
            </p:cNvPr>
            <p:cNvSpPr/>
            <p:nvPr/>
          </p:nvSpPr>
          <p:spPr>
            <a:xfrm>
              <a:off x="6325151" y="3873251"/>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じてんしゃ</a:t>
              </a:r>
            </a:p>
          </p:txBody>
        </p:sp>
        <p:sp>
          <p:nvSpPr>
            <p:cNvPr id="50" name="正方形/長方形 49">
              <a:extLst>
                <a:ext uri="{FF2B5EF4-FFF2-40B4-BE49-F238E27FC236}">
                  <a16:creationId xmlns:a16="http://schemas.microsoft.com/office/drawing/2014/main" id="{F2D606E0-38F0-3A0D-B372-AC3FC5519BB2}"/>
                </a:ext>
              </a:extLst>
            </p:cNvPr>
            <p:cNvSpPr/>
            <p:nvPr/>
          </p:nvSpPr>
          <p:spPr>
            <a:xfrm>
              <a:off x="7394232" y="3876722"/>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とうなん</a:t>
              </a:r>
            </a:p>
          </p:txBody>
        </p:sp>
      </p:grpSp>
      <p:sp>
        <p:nvSpPr>
          <p:cNvPr id="45" name="正方形/長方形 44">
            <a:extLst>
              <a:ext uri="{FF2B5EF4-FFF2-40B4-BE49-F238E27FC236}">
                <a16:creationId xmlns:a16="http://schemas.microsoft.com/office/drawing/2014/main" id="{161A6271-8362-9C13-AF30-308EA646FB85}"/>
              </a:ext>
            </a:extLst>
          </p:cNvPr>
          <p:cNvSpPr/>
          <p:nvPr/>
        </p:nvSpPr>
        <p:spPr>
          <a:xfrm>
            <a:off x="2890275" y="6556007"/>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はそん</a:t>
            </a:r>
          </a:p>
        </p:txBody>
      </p:sp>
      <p:grpSp>
        <p:nvGrpSpPr>
          <p:cNvPr id="46" name="グループ化 45">
            <a:extLst>
              <a:ext uri="{FF2B5EF4-FFF2-40B4-BE49-F238E27FC236}">
                <a16:creationId xmlns:a16="http://schemas.microsoft.com/office/drawing/2014/main" id="{AA7891AD-51FC-D9A2-7432-E5FD5CB40E95}"/>
              </a:ext>
            </a:extLst>
          </p:cNvPr>
          <p:cNvGrpSpPr/>
          <p:nvPr/>
        </p:nvGrpSpPr>
        <p:grpSpPr>
          <a:xfrm>
            <a:off x="3574907" y="3952530"/>
            <a:ext cx="2172584" cy="250750"/>
            <a:chOff x="3574907" y="3892570"/>
            <a:chExt cx="2172584" cy="250750"/>
          </a:xfrm>
        </p:grpSpPr>
        <p:sp>
          <p:nvSpPr>
            <p:cNvPr id="47" name="正方形/長方形 46">
              <a:extLst>
                <a:ext uri="{FF2B5EF4-FFF2-40B4-BE49-F238E27FC236}">
                  <a16:creationId xmlns:a16="http://schemas.microsoft.com/office/drawing/2014/main" id="{0416CB80-00B6-31B0-4256-32FE896599F3}"/>
                </a:ext>
              </a:extLst>
            </p:cNvPr>
            <p:cNvSpPr/>
            <p:nvPr/>
          </p:nvSpPr>
          <p:spPr>
            <a:xfrm>
              <a:off x="3574907" y="3897099"/>
              <a:ext cx="1133044"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びょうき</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182E2205-3A90-9A23-7C77-5F251A9D51DE}"/>
                </a:ext>
              </a:extLst>
            </p:cNvPr>
            <p:cNvSpPr/>
            <p:nvPr/>
          </p:nvSpPr>
          <p:spPr>
            <a:xfrm>
              <a:off x="4614447" y="3892570"/>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にゅういん</a:t>
              </a:r>
            </a:p>
          </p:txBody>
        </p:sp>
      </p:gr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4"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2"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5331526" y="3462098"/>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cxnSp>
        <p:nvCxnSpPr>
          <p:cNvPr id="12" name="直線矢印コネクタ 11"/>
          <p:cNvCxnSpPr/>
          <p:nvPr/>
        </p:nvCxnSpPr>
        <p:spPr>
          <a:xfrm>
            <a:off x="4603405" y="3949395"/>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 name="図形グループ 1"/>
          <p:cNvGrpSpPr/>
          <p:nvPr/>
        </p:nvGrpSpPr>
        <p:grpSpPr>
          <a:xfrm>
            <a:off x="341743" y="3537693"/>
            <a:ext cx="4261662" cy="914401"/>
            <a:chOff x="573070" y="3344345"/>
            <a:chExt cx="3866895" cy="91440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456535"/>
              <a:ext cx="2258214" cy="690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pic>
        <p:nvPicPr>
          <p:cNvPr id="4" name="図 3"/>
          <p:cNvPicPr>
            <a:picLocks noChangeAspect="1"/>
          </p:cNvPicPr>
          <p:nvPr/>
        </p:nvPicPr>
        <p:blipFill>
          <a:blip r:embed="rId2"/>
          <a:srcRect/>
          <a:stretch/>
        </p:blipFill>
        <p:spPr>
          <a:xfrm>
            <a:off x="1936386" y="4438524"/>
            <a:ext cx="5306014" cy="2223717"/>
          </a:xfrm>
          <a:prstGeom prst="rect">
            <a:avLst/>
          </a:prstGeom>
        </p:spPr>
      </p:pic>
      <p:grpSp>
        <p:nvGrpSpPr>
          <p:cNvPr id="19" name="グループ化 18"/>
          <p:cNvGrpSpPr/>
          <p:nvPr/>
        </p:nvGrpSpPr>
        <p:grpSpPr>
          <a:xfrm>
            <a:off x="182880" y="855572"/>
            <a:ext cx="8778240" cy="2573427"/>
            <a:chOff x="514973" y="868131"/>
            <a:chExt cx="7960722" cy="2573427"/>
          </a:xfrm>
        </p:grpSpPr>
        <p:sp>
          <p:nvSpPr>
            <p:cNvPr id="11" name="正方形/長方形 10"/>
            <p:cNvSpPr/>
            <p:nvPr/>
          </p:nvSpPr>
          <p:spPr>
            <a:xfrm>
              <a:off x="657899" y="927936"/>
              <a:ext cx="7701374" cy="24148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900"/>
                </a:lnSpc>
              </a:pP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男子高校生が昼間、自転車横断帯のかなり手前の歩道から車道を斜めに横断し、対向車線を自転車で直進してきた男性会社員（</a:t>
              </a:r>
              <a:r>
                <a:rPr lang="en-US" altLang="ja-JP" sz="3000" dirty="0">
                  <a:solidFill>
                    <a:srgbClr val="17375E"/>
                  </a:solidFill>
                  <a:latin typeface="Meiryo UI" panose="020B0604030504040204" pitchFamily="50" charset="-128"/>
                  <a:ea typeface="Meiryo UI" panose="020B0604030504040204" pitchFamily="50" charset="-128"/>
                  <a:cs typeface="ヒラギノ丸ゴ Pro W4"/>
                </a:rPr>
                <a:t>24</a:t>
              </a: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歳）と衝突。男性会社員に重大な障害（言語機能の喪失等）が残った。</a:t>
              </a:r>
              <a:endParaRPr lang="en-US" altLang="ja-JP" sz="3000" dirty="0">
                <a:solidFill>
                  <a:srgbClr val="17375E"/>
                </a:solidFill>
                <a:latin typeface="Meiryo UI" panose="020B0604030504040204" pitchFamily="50" charset="-128"/>
                <a:ea typeface="Meiryo UI" panose="020B0604030504040204" pitchFamily="50" charset="-128"/>
                <a:cs typeface="ヒラギノ丸ゴ Pro W4"/>
              </a:endParaRPr>
            </a:p>
            <a:p>
              <a:pPr algn="r">
                <a:lnSpc>
                  <a:spcPct val="120000"/>
                </a:lnSpc>
              </a:pPr>
              <a:endParaRPr lang="en-US" altLang="ja-JP" sz="5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2008</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年</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6</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月</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5</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2023</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」をもとに作成</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573427"/>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27</a:t>
            </a:fld>
            <a:endParaRPr kumimoji="1" lang="ja-JP" altLang="en-US"/>
          </a:p>
        </p:txBody>
      </p:sp>
      <p:sp>
        <p:nvSpPr>
          <p:cNvPr id="49" name="正方形/長方形 48">
            <a:extLst>
              <a:ext uri="{FF2B5EF4-FFF2-40B4-BE49-F238E27FC236}">
                <a16:creationId xmlns:a16="http://schemas.microsoft.com/office/drawing/2014/main" id="{28CA1223-5B3F-4DA3-8E9E-2B4D7153E5FB}"/>
              </a:ext>
            </a:extLst>
          </p:cNvPr>
          <p:cNvSpPr/>
          <p:nvPr/>
        </p:nvSpPr>
        <p:spPr>
          <a:xfrm>
            <a:off x="1862494" y="-55489"/>
            <a:ext cx="87118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ちょくめん</a:t>
            </a:r>
            <a:endParaRPr kumimoji="1" lang="ja-JP" altLang="en-US" sz="1400" dirty="0">
              <a:solidFill>
                <a:schemeClr val="bg1"/>
              </a:solidFill>
            </a:endParaRPr>
          </a:p>
        </p:txBody>
      </p:sp>
      <p:sp>
        <p:nvSpPr>
          <p:cNvPr id="50" name="正方形/長方形 49">
            <a:extLst>
              <a:ext uri="{FF2B5EF4-FFF2-40B4-BE49-F238E27FC236}">
                <a16:creationId xmlns:a16="http://schemas.microsoft.com/office/drawing/2014/main" id="{37710C05-B103-31D2-3AE0-1ACA59F89A91}"/>
              </a:ext>
            </a:extLst>
          </p:cNvPr>
          <p:cNvSpPr/>
          <p:nvPr/>
        </p:nvSpPr>
        <p:spPr>
          <a:xfrm>
            <a:off x="3424593" y="-57578"/>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こうこうせい</a:t>
            </a:r>
            <a:endParaRPr kumimoji="1" lang="ja-JP" altLang="en-US" sz="1400" dirty="0">
              <a:solidFill>
                <a:schemeClr val="bg1"/>
              </a:solidFill>
            </a:endParaRPr>
          </a:p>
        </p:txBody>
      </p:sp>
      <p:sp>
        <p:nvSpPr>
          <p:cNvPr id="51" name="正方形/長方形 50">
            <a:extLst>
              <a:ext uri="{FF2B5EF4-FFF2-40B4-BE49-F238E27FC236}">
                <a16:creationId xmlns:a16="http://schemas.microsoft.com/office/drawing/2014/main" id="{515548BC-7716-DFA6-3D38-335579397A40}"/>
              </a:ext>
            </a:extLst>
          </p:cNvPr>
          <p:cNvSpPr/>
          <p:nvPr/>
        </p:nvSpPr>
        <p:spPr>
          <a:xfrm>
            <a:off x="4977168" y="-61127"/>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じれい</a:t>
            </a:r>
            <a:endParaRPr kumimoji="1" lang="ja-JP" altLang="en-US" sz="1400" dirty="0">
              <a:solidFill>
                <a:schemeClr val="bg1"/>
              </a:solidFill>
            </a:endParaRPr>
          </a:p>
        </p:txBody>
      </p:sp>
      <p:sp>
        <p:nvSpPr>
          <p:cNvPr id="52" name="正方形/長方形 51">
            <a:extLst>
              <a:ext uri="{FF2B5EF4-FFF2-40B4-BE49-F238E27FC236}">
                <a16:creationId xmlns:a16="http://schemas.microsoft.com/office/drawing/2014/main" id="{534CE483-217D-980B-7BEA-939C60F5E27C}"/>
              </a:ext>
            </a:extLst>
          </p:cNvPr>
          <p:cNvSpPr/>
          <p:nvPr/>
        </p:nvSpPr>
        <p:spPr>
          <a:xfrm>
            <a:off x="433744" y="770481"/>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だんしこうこうせい　</a:t>
            </a:r>
            <a:endParaRPr kumimoji="1" lang="ja-JP" altLang="en-US" sz="1400" dirty="0">
              <a:solidFill>
                <a:schemeClr val="tx1"/>
              </a:solidFill>
            </a:endParaRPr>
          </a:p>
        </p:txBody>
      </p:sp>
      <p:sp>
        <p:nvSpPr>
          <p:cNvPr id="53" name="正方形/長方形 52">
            <a:extLst>
              <a:ext uri="{FF2B5EF4-FFF2-40B4-BE49-F238E27FC236}">
                <a16:creationId xmlns:a16="http://schemas.microsoft.com/office/drawing/2014/main" id="{E4FC3CA3-0E5C-7EEE-AF05-8921EC3B258E}"/>
              </a:ext>
            </a:extLst>
          </p:cNvPr>
          <p:cNvSpPr/>
          <p:nvPr/>
        </p:nvSpPr>
        <p:spPr>
          <a:xfrm>
            <a:off x="2475510" y="765529"/>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ひるま　</a:t>
            </a:r>
            <a:endParaRPr kumimoji="1" lang="ja-JP" altLang="en-US" sz="1400" dirty="0">
              <a:solidFill>
                <a:schemeClr val="tx1"/>
              </a:solidFill>
            </a:endParaRPr>
          </a:p>
        </p:txBody>
      </p:sp>
      <p:sp>
        <p:nvSpPr>
          <p:cNvPr id="54" name="正方形/長方形 53">
            <a:extLst>
              <a:ext uri="{FF2B5EF4-FFF2-40B4-BE49-F238E27FC236}">
                <a16:creationId xmlns:a16="http://schemas.microsoft.com/office/drawing/2014/main" id="{C173DD15-4995-148F-66F6-2F0EB2A10945}"/>
              </a:ext>
            </a:extLst>
          </p:cNvPr>
          <p:cNvSpPr/>
          <p:nvPr/>
        </p:nvSpPr>
        <p:spPr>
          <a:xfrm>
            <a:off x="3760919" y="764667"/>
            <a:ext cx="22007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じてんしゃおうだんたい　</a:t>
            </a:r>
            <a:endParaRPr kumimoji="1" lang="ja-JP" altLang="en-US" sz="1400" dirty="0">
              <a:solidFill>
                <a:schemeClr val="tx1"/>
              </a:solidFill>
            </a:endParaRPr>
          </a:p>
        </p:txBody>
      </p:sp>
      <p:sp>
        <p:nvSpPr>
          <p:cNvPr id="55" name="正方形/長方形 54">
            <a:extLst>
              <a:ext uri="{FF2B5EF4-FFF2-40B4-BE49-F238E27FC236}">
                <a16:creationId xmlns:a16="http://schemas.microsoft.com/office/drawing/2014/main" id="{BBAD8797-2004-968D-0238-7ECF7BD868DD}"/>
              </a:ext>
            </a:extLst>
          </p:cNvPr>
          <p:cNvSpPr/>
          <p:nvPr/>
        </p:nvSpPr>
        <p:spPr>
          <a:xfrm>
            <a:off x="6948230" y="779027"/>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てまえ　</a:t>
            </a:r>
            <a:endParaRPr kumimoji="1" lang="ja-JP" altLang="en-US" sz="1400" dirty="0">
              <a:solidFill>
                <a:schemeClr val="tx1"/>
              </a:solidFill>
            </a:endParaRPr>
          </a:p>
        </p:txBody>
      </p:sp>
      <p:sp>
        <p:nvSpPr>
          <p:cNvPr id="56" name="正方形/長方形 55">
            <a:extLst>
              <a:ext uri="{FF2B5EF4-FFF2-40B4-BE49-F238E27FC236}">
                <a16:creationId xmlns:a16="http://schemas.microsoft.com/office/drawing/2014/main" id="{540D3178-126F-F848-F9C4-594A90AA0B00}"/>
              </a:ext>
            </a:extLst>
          </p:cNvPr>
          <p:cNvSpPr/>
          <p:nvPr/>
        </p:nvSpPr>
        <p:spPr>
          <a:xfrm>
            <a:off x="8141370" y="779034"/>
            <a:ext cx="531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　</a:t>
            </a:r>
            <a:endParaRPr kumimoji="1" lang="ja-JP" altLang="en-US" sz="1400" dirty="0">
              <a:solidFill>
                <a:schemeClr val="tx1"/>
              </a:solidFill>
            </a:endParaRPr>
          </a:p>
        </p:txBody>
      </p:sp>
      <p:sp>
        <p:nvSpPr>
          <p:cNvPr id="57" name="正方形/長方形 56">
            <a:extLst>
              <a:ext uri="{FF2B5EF4-FFF2-40B4-BE49-F238E27FC236}">
                <a16:creationId xmlns:a16="http://schemas.microsoft.com/office/drawing/2014/main" id="{00FBBCB0-E03C-E9FE-9FB1-90A4AF1ABB7E}"/>
              </a:ext>
            </a:extLst>
          </p:cNvPr>
          <p:cNvSpPr/>
          <p:nvPr/>
        </p:nvSpPr>
        <p:spPr>
          <a:xfrm>
            <a:off x="229449" y="1247896"/>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どう　</a:t>
            </a:r>
            <a:endParaRPr kumimoji="1" lang="ja-JP" altLang="en-US" sz="1400" dirty="0">
              <a:solidFill>
                <a:schemeClr val="tx1"/>
              </a:solidFill>
            </a:endParaRPr>
          </a:p>
        </p:txBody>
      </p:sp>
      <p:sp>
        <p:nvSpPr>
          <p:cNvPr id="58" name="正方形/長方形 57">
            <a:extLst>
              <a:ext uri="{FF2B5EF4-FFF2-40B4-BE49-F238E27FC236}">
                <a16:creationId xmlns:a16="http://schemas.microsoft.com/office/drawing/2014/main" id="{08850B51-93B3-BA57-49A2-5880773480B0}"/>
              </a:ext>
            </a:extLst>
          </p:cNvPr>
          <p:cNvSpPr/>
          <p:nvPr/>
        </p:nvSpPr>
        <p:spPr>
          <a:xfrm>
            <a:off x="1360409" y="1251497"/>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しゃどう　</a:t>
            </a:r>
            <a:endParaRPr kumimoji="1" lang="ja-JP" altLang="en-US" sz="1400" dirty="0">
              <a:solidFill>
                <a:schemeClr val="tx1"/>
              </a:solidFill>
            </a:endParaRPr>
          </a:p>
        </p:txBody>
      </p:sp>
      <p:sp>
        <p:nvSpPr>
          <p:cNvPr id="59" name="正方形/長方形 58">
            <a:extLst>
              <a:ext uri="{FF2B5EF4-FFF2-40B4-BE49-F238E27FC236}">
                <a16:creationId xmlns:a16="http://schemas.microsoft.com/office/drawing/2014/main" id="{C0DFEC1D-234C-58F4-44A5-D4ACB8F712B6}"/>
              </a:ext>
            </a:extLst>
          </p:cNvPr>
          <p:cNvSpPr/>
          <p:nvPr/>
        </p:nvSpPr>
        <p:spPr>
          <a:xfrm>
            <a:off x="2331183" y="1251497"/>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なな　</a:t>
            </a:r>
            <a:endParaRPr kumimoji="1" lang="ja-JP" altLang="en-US" sz="1400" dirty="0">
              <a:solidFill>
                <a:schemeClr val="tx1"/>
              </a:solidFill>
            </a:endParaRPr>
          </a:p>
        </p:txBody>
      </p:sp>
      <p:sp>
        <p:nvSpPr>
          <p:cNvPr id="60" name="正方形/長方形 59">
            <a:extLst>
              <a:ext uri="{FF2B5EF4-FFF2-40B4-BE49-F238E27FC236}">
                <a16:creationId xmlns:a16="http://schemas.microsoft.com/office/drawing/2014/main" id="{4EFC2367-7675-6F16-0FA3-902A9E0A52A5}"/>
              </a:ext>
            </a:extLst>
          </p:cNvPr>
          <p:cNvSpPr/>
          <p:nvPr/>
        </p:nvSpPr>
        <p:spPr>
          <a:xfrm>
            <a:off x="3397975" y="1250103"/>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おうだん　</a:t>
            </a:r>
            <a:endParaRPr kumimoji="1" lang="ja-JP" altLang="en-US" sz="1400" dirty="0">
              <a:solidFill>
                <a:schemeClr val="tx1"/>
              </a:solidFill>
            </a:endParaRPr>
          </a:p>
        </p:txBody>
      </p:sp>
      <p:sp>
        <p:nvSpPr>
          <p:cNvPr id="61" name="正方形/長方形 60">
            <a:extLst>
              <a:ext uri="{FF2B5EF4-FFF2-40B4-BE49-F238E27FC236}">
                <a16:creationId xmlns:a16="http://schemas.microsoft.com/office/drawing/2014/main" id="{C85B254E-B521-55F7-F005-7326EE6DB904}"/>
              </a:ext>
            </a:extLst>
          </p:cNvPr>
          <p:cNvSpPr/>
          <p:nvPr/>
        </p:nvSpPr>
        <p:spPr>
          <a:xfrm>
            <a:off x="4697379" y="1245683"/>
            <a:ext cx="15831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たいこうしゃせん　</a:t>
            </a:r>
            <a:endParaRPr kumimoji="1" lang="ja-JP" altLang="en-US" sz="1400" dirty="0">
              <a:solidFill>
                <a:schemeClr val="tx1"/>
              </a:solidFill>
            </a:endParaRPr>
          </a:p>
        </p:txBody>
      </p:sp>
      <p:sp>
        <p:nvSpPr>
          <p:cNvPr id="62" name="正方形/長方形 61">
            <a:extLst>
              <a:ext uri="{FF2B5EF4-FFF2-40B4-BE49-F238E27FC236}">
                <a16:creationId xmlns:a16="http://schemas.microsoft.com/office/drawing/2014/main" id="{C8B8887F-5E74-9BC8-2F44-0F68936C12D6}"/>
              </a:ext>
            </a:extLst>
          </p:cNvPr>
          <p:cNvSpPr/>
          <p:nvPr/>
        </p:nvSpPr>
        <p:spPr>
          <a:xfrm>
            <a:off x="6526656" y="1249995"/>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じてんしゃ　</a:t>
            </a:r>
            <a:endParaRPr kumimoji="1" lang="ja-JP" altLang="en-US" sz="1400" dirty="0">
              <a:solidFill>
                <a:schemeClr val="tx1"/>
              </a:solidFill>
            </a:endParaRPr>
          </a:p>
        </p:txBody>
      </p:sp>
      <p:sp>
        <p:nvSpPr>
          <p:cNvPr id="63" name="正方形/長方形 62">
            <a:extLst>
              <a:ext uri="{FF2B5EF4-FFF2-40B4-BE49-F238E27FC236}">
                <a16:creationId xmlns:a16="http://schemas.microsoft.com/office/drawing/2014/main" id="{D23BF02D-5A7A-E596-3044-CF218D180518}"/>
              </a:ext>
            </a:extLst>
          </p:cNvPr>
          <p:cNvSpPr/>
          <p:nvPr/>
        </p:nvSpPr>
        <p:spPr>
          <a:xfrm>
            <a:off x="7871019" y="1245124"/>
            <a:ext cx="5965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ちょく　</a:t>
            </a:r>
            <a:endParaRPr kumimoji="1" lang="ja-JP" altLang="en-US" sz="1400" dirty="0">
              <a:solidFill>
                <a:schemeClr val="tx1"/>
              </a:solidFill>
            </a:endParaRPr>
          </a:p>
        </p:txBody>
      </p:sp>
      <p:sp>
        <p:nvSpPr>
          <p:cNvPr id="64" name="正方形/長方形 63">
            <a:extLst>
              <a:ext uri="{FF2B5EF4-FFF2-40B4-BE49-F238E27FC236}">
                <a16:creationId xmlns:a16="http://schemas.microsoft.com/office/drawing/2014/main" id="{3C70A271-F683-9C89-0990-0E635446D999}"/>
              </a:ext>
            </a:extLst>
          </p:cNvPr>
          <p:cNvSpPr/>
          <p:nvPr/>
        </p:nvSpPr>
        <p:spPr>
          <a:xfrm>
            <a:off x="353884" y="1767310"/>
            <a:ext cx="5965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しん　</a:t>
            </a:r>
            <a:endParaRPr kumimoji="1" lang="ja-JP" altLang="en-US" sz="1400" dirty="0">
              <a:solidFill>
                <a:schemeClr val="tx1"/>
              </a:solidFill>
            </a:endParaRPr>
          </a:p>
        </p:txBody>
      </p:sp>
      <p:sp>
        <p:nvSpPr>
          <p:cNvPr id="65" name="正方形/長方形 64">
            <a:extLst>
              <a:ext uri="{FF2B5EF4-FFF2-40B4-BE49-F238E27FC236}">
                <a16:creationId xmlns:a16="http://schemas.microsoft.com/office/drawing/2014/main" id="{F2C554C1-61E0-1991-59EE-668D7FC9D973}"/>
              </a:ext>
            </a:extLst>
          </p:cNvPr>
          <p:cNvSpPr/>
          <p:nvPr/>
        </p:nvSpPr>
        <p:spPr>
          <a:xfrm>
            <a:off x="2012539" y="1768386"/>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400" dirty="0">
              <a:solidFill>
                <a:schemeClr val="tx1"/>
              </a:solidFill>
            </a:endParaRPr>
          </a:p>
        </p:txBody>
      </p:sp>
      <p:sp>
        <p:nvSpPr>
          <p:cNvPr id="66" name="正方形/長方形 65">
            <a:extLst>
              <a:ext uri="{FF2B5EF4-FFF2-40B4-BE49-F238E27FC236}">
                <a16:creationId xmlns:a16="http://schemas.microsoft.com/office/drawing/2014/main" id="{C8B137FA-BD33-15D5-2387-E277CAFBF0A7}"/>
              </a:ext>
            </a:extLst>
          </p:cNvPr>
          <p:cNvSpPr/>
          <p:nvPr/>
        </p:nvSpPr>
        <p:spPr>
          <a:xfrm>
            <a:off x="4623201" y="1743087"/>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さい　</a:t>
            </a:r>
            <a:endParaRPr kumimoji="1" lang="ja-JP" altLang="en-US" sz="1400" dirty="0">
              <a:solidFill>
                <a:schemeClr val="tx1"/>
              </a:solidFill>
            </a:endParaRPr>
          </a:p>
        </p:txBody>
      </p:sp>
      <p:sp>
        <p:nvSpPr>
          <p:cNvPr id="67" name="正方形/長方形 66">
            <a:extLst>
              <a:ext uri="{FF2B5EF4-FFF2-40B4-BE49-F238E27FC236}">
                <a16:creationId xmlns:a16="http://schemas.microsoft.com/office/drawing/2014/main" id="{0DB95BFF-F272-A6C5-331C-E309F88385F9}"/>
              </a:ext>
            </a:extLst>
          </p:cNvPr>
          <p:cNvSpPr/>
          <p:nvPr/>
        </p:nvSpPr>
        <p:spPr>
          <a:xfrm>
            <a:off x="5541862" y="1770675"/>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しょうとつ</a:t>
            </a:r>
            <a:endParaRPr kumimoji="1" lang="ja-JP" altLang="en-US" sz="1400" dirty="0">
              <a:solidFill>
                <a:schemeClr val="tx1"/>
              </a:solidFill>
            </a:endParaRPr>
          </a:p>
        </p:txBody>
      </p:sp>
      <p:sp>
        <p:nvSpPr>
          <p:cNvPr id="68" name="正方形/長方形 67">
            <a:extLst>
              <a:ext uri="{FF2B5EF4-FFF2-40B4-BE49-F238E27FC236}">
                <a16:creationId xmlns:a16="http://schemas.microsoft.com/office/drawing/2014/main" id="{054BCAF2-AE8E-C228-5C90-CEAAD9C7C612}"/>
              </a:ext>
            </a:extLst>
          </p:cNvPr>
          <p:cNvSpPr/>
          <p:nvPr/>
        </p:nvSpPr>
        <p:spPr>
          <a:xfrm>
            <a:off x="6785052" y="1765783"/>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400" dirty="0">
              <a:solidFill>
                <a:schemeClr val="tx1"/>
              </a:solidFill>
            </a:endParaRPr>
          </a:p>
        </p:txBody>
      </p:sp>
      <p:sp>
        <p:nvSpPr>
          <p:cNvPr id="69" name="正方形/長方形 68">
            <a:extLst>
              <a:ext uri="{FF2B5EF4-FFF2-40B4-BE49-F238E27FC236}">
                <a16:creationId xmlns:a16="http://schemas.microsoft.com/office/drawing/2014/main" id="{73D6623E-4077-F9D1-C002-D4D93313C5B0}"/>
              </a:ext>
            </a:extLst>
          </p:cNvPr>
          <p:cNvSpPr/>
          <p:nvPr/>
        </p:nvSpPr>
        <p:spPr>
          <a:xfrm>
            <a:off x="2813039" y="2249987"/>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げんごきのう</a:t>
            </a:r>
            <a:endParaRPr kumimoji="1" lang="ja-JP" altLang="en-US" sz="1400" dirty="0">
              <a:solidFill>
                <a:schemeClr val="tx1"/>
              </a:solidFill>
            </a:endParaRPr>
          </a:p>
        </p:txBody>
      </p:sp>
      <p:sp>
        <p:nvSpPr>
          <p:cNvPr id="70" name="正方形/長方形 69">
            <a:extLst>
              <a:ext uri="{FF2B5EF4-FFF2-40B4-BE49-F238E27FC236}">
                <a16:creationId xmlns:a16="http://schemas.microsoft.com/office/drawing/2014/main" id="{CF959F68-DFA7-D831-CCD5-4AEE84A5ABF3}"/>
              </a:ext>
            </a:extLst>
          </p:cNvPr>
          <p:cNvSpPr/>
          <p:nvPr/>
        </p:nvSpPr>
        <p:spPr>
          <a:xfrm>
            <a:off x="4433285" y="2249106"/>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そうしつなど</a:t>
            </a:r>
            <a:endParaRPr kumimoji="1" lang="ja-JP" altLang="en-US" sz="1400" dirty="0">
              <a:solidFill>
                <a:schemeClr val="tx1"/>
              </a:solidFill>
            </a:endParaRPr>
          </a:p>
        </p:txBody>
      </p:sp>
      <p:sp>
        <p:nvSpPr>
          <p:cNvPr id="71" name="正方形/長方形 70">
            <a:extLst>
              <a:ext uri="{FF2B5EF4-FFF2-40B4-BE49-F238E27FC236}">
                <a16:creationId xmlns:a16="http://schemas.microsoft.com/office/drawing/2014/main" id="{BCA1EF3C-9FC4-46C7-2A82-2753D4DE7652}"/>
              </a:ext>
            </a:extLst>
          </p:cNvPr>
          <p:cNvSpPr/>
          <p:nvPr/>
        </p:nvSpPr>
        <p:spPr>
          <a:xfrm>
            <a:off x="6510930" y="2242443"/>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のこ　</a:t>
            </a:r>
            <a:endParaRPr kumimoji="1" lang="ja-JP" altLang="en-US" sz="1400" dirty="0">
              <a:solidFill>
                <a:schemeClr val="tx1"/>
              </a:solidFill>
            </a:endParaRPr>
          </a:p>
        </p:txBody>
      </p:sp>
      <p:sp>
        <p:nvSpPr>
          <p:cNvPr id="72" name="正方形/長方形 71">
            <a:extLst>
              <a:ext uri="{FF2B5EF4-FFF2-40B4-BE49-F238E27FC236}">
                <a16:creationId xmlns:a16="http://schemas.microsoft.com/office/drawing/2014/main" id="{53F6F3BE-FE14-5CE2-05A5-59F4A76ED9D8}"/>
              </a:ext>
            </a:extLst>
          </p:cNvPr>
          <p:cNvSpPr/>
          <p:nvPr/>
        </p:nvSpPr>
        <p:spPr>
          <a:xfrm>
            <a:off x="1622420" y="2248919"/>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しょうがい</a:t>
            </a:r>
            <a:endParaRPr kumimoji="1" lang="ja-JP" altLang="en-US" sz="1400" dirty="0">
              <a:solidFill>
                <a:schemeClr val="tx1"/>
              </a:solidFill>
            </a:endParaRPr>
          </a:p>
        </p:txBody>
      </p:sp>
      <p:sp>
        <p:nvSpPr>
          <p:cNvPr id="73" name="正方形/長方形 72">
            <a:extLst>
              <a:ext uri="{FF2B5EF4-FFF2-40B4-BE49-F238E27FC236}">
                <a16:creationId xmlns:a16="http://schemas.microsoft.com/office/drawing/2014/main" id="{45CF6AE0-81D3-B843-BD37-3C666E75A26E}"/>
              </a:ext>
            </a:extLst>
          </p:cNvPr>
          <p:cNvSpPr/>
          <p:nvPr/>
        </p:nvSpPr>
        <p:spPr>
          <a:xfrm>
            <a:off x="544107" y="2248918"/>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じゅうだい　</a:t>
            </a:r>
            <a:endParaRPr kumimoji="1" lang="ja-JP" altLang="en-US" sz="1400" b="1" dirty="0">
              <a:solidFill>
                <a:schemeClr val="tx1"/>
              </a:solidFill>
            </a:endParaRPr>
          </a:p>
        </p:txBody>
      </p:sp>
      <p:grpSp>
        <p:nvGrpSpPr>
          <p:cNvPr id="74" name="グループ化 73">
            <a:extLst>
              <a:ext uri="{FF2B5EF4-FFF2-40B4-BE49-F238E27FC236}">
                <a16:creationId xmlns:a16="http://schemas.microsoft.com/office/drawing/2014/main" id="{69DD1C3A-DAA2-5BD4-4561-C2AE599E2BF3}"/>
              </a:ext>
            </a:extLst>
          </p:cNvPr>
          <p:cNvGrpSpPr/>
          <p:nvPr/>
        </p:nvGrpSpPr>
        <p:grpSpPr>
          <a:xfrm>
            <a:off x="544353" y="3339035"/>
            <a:ext cx="3908053" cy="1016614"/>
            <a:chOff x="544353" y="3593865"/>
            <a:chExt cx="3908053" cy="1016614"/>
          </a:xfrm>
        </p:grpSpPr>
        <p:sp>
          <p:nvSpPr>
            <p:cNvPr id="75" name="正方形/長方形 74">
              <a:extLst>
                <a:ext uri="{FF2B5EF4-FFF2-40B4-BE49-F238E27FC236}">
                  <a16:creationId xmlns:a16="http://schemas.microsoft.com/office/drawing/2014/main" id="{04315740-0A72-7944-0F42-9BCECA3614EC}"/>
                </a:ext>
              </a:extLst>
            </p:cNvPr>
            <p:cNvSpPr/>
            <p:nvPr/>
          </p:nvSpPr>
          <p:spPr>
            <a:xfrm>
              <a:off x="544353" y="372231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ばいしょうがく</a:t>
              </a:r>
              <a:endParaRPr kumimoji="1" lang="ja-JP" altLang="en-US" sz="1400" dirty="0">
                <a:solidFill>
                  <a:schemeClr val="tx1"/>
                </a:solidFill>
              </a:endParaRPr>
            </a:p>
          </p:txBody>
        </p:sp>
        <p:sp>
          <p:nvSpPr>
            <p:cNvPr id="76" name="正方形/長方形 75">
              <a:extLst>
                <a:ext uri="{FF2B5EF4-FFF2-40B4-BE49-F238E27FC236}">
                  <a16:creationId xmlns:a16="http://schemas.microsoft.com/office/drawing/2014/main" id="{4D55BCE3-71DC-5487-1D98-06F38E589DF4}"/>
                </a:ext>
              </a:extLst>
            </p:cNvPr>
            <p:cNvSpPr/>
            <p:nvPr/>
          </p:nvSpPr>
          <p:spPr>
            <a:xfrm>
              <a:off x="2175713" y="3593865"/>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ひがいしゃ　　　　　そんがい　　　たい</a:t>
              </a:r>
              <a:endParaRPr kumimoji="1" lang="ja-JP" altLang="en-US" sz="1000" dirty="0">
                <a:solidFill>
                  <a:schemeClr val="tx1"/>
                </a:solidFill>
              </a:endParaRPr>
            </a:p>
          </p:txBody>
        </p:sp>
        <p:sp>
          <p:nvSpPr>
            <p:cNvPr id="77" name="正方形/長方形 76">
              <a:extLst>
                <a:ext uri="{FF2B5EF4-FFF2-40B4-BE49-F238E27FC236}">
                  <a16:creationId xmlns:a16="http://schemas.microsoft.com/office/drawing/2014/main" id="{C49B06D4-8E77-D214-3753-98F1033B9F22}"/>
                </a:ext>
              </a:extLst>
            </p:cNvPr>
            <p:cNvSpPr/>
            <p:nvPr/>
          </p:nvSpPr>
          <p:spPr>
            <a:xfrm>
              <a:off x="2179944" y="3924983"/>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かがいしゃ　　　　　しはら</a:t>
              </a:r>
              <a:endParaRPr kumimoji="1" lang="ja-JP" altLang="en-US" sz="1000" dirty="0">
                <a:solidFill>
                  <a:schemeClr val="tx1"/>
                </a:solidFill>
              </a:endParaRPr>
            </a:p>
          </p:txBody>
        </p:sp>
        <p:sp>
          <p:nvSpPr>
            <p:cNvPr id="78" name="正方形/長方形 77">
              <a:extLst>
                <a:ext uri="{FF2B5EF4-FFF2-40B4-BE49-F238E27FC236}">
                  <a16:creationId xmlns:a16="http://schemas.microsoft.com/office/drawing/2014/main" id="{00832273-6CBE-421E-5FF6-85E7FC3B7DD4}"/>
                </a:ext>
              </a:extLst>
            </p:cNvPr>
            <p:cNvSpPr/>
            <p:nvPr/>
          </p:nvSpPr>
          <p:spPr>
            <a:xfrm>
              <a:off x="2177006" y="4248714"/>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きんがく</a:t>
              </a:r>
              <a:endParaRPr kumimoji="1" lang="ja-JP" altLang="en-US" sz="1000" dirty="0">
                <a:solidFill>
                  <a:schemeClr val="tx1"/>
                </a:solidFill>
              </a:endParaRPr>
            </a:p>
          </p:txBody>
        </p:sp>
      </p:grpSp>
    </p:spTree>
    <p:extLst>
      <p:ext uri="{BB962C8B-B14F-4D97-AF65-F5344CB8AC3E}">
        <p14:creationId xmlns:p14="http://schemas.microsoft.com/office/powerpoint/2010/main" val="140376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3" name="直線コネクタ 12"/>
          <p:cNvCxnSpPr/>
          <p:nvPr/>
        </p:nvCxnSpPr>
        <p:spPr>
          <a:xfrm>
            <a:off x="4305935" y="2180476"/>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288588" y="4691408"/>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494555" y="5853202"/>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494555" y="4300077"/>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4512311" y="4281705"/>
            <a:ext cx="0" cy="157149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70925" y="1033918"/>
            <a:ext cx="4224726" cy="2677656"/>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a:t>
            </a:r>
          </a:p>
          <a:p>
            <a:pPr algn="ct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33859" y="3906064"/>
            <a:ext cx="4224730" cy="1138773"/>
          </a:xfrm>
          <a:prstGeom prst="rect">
            <a:avLst/>
          </a:prstGeom>
          <a:solidFill>
            <a:schemeClr val="bg1">
              <a:lumMod val="95000"/>
            </a:schemeClr>
          </a:solidFill>
          <a:ln w="57150">
            <a:solidFill>
              <a:schemeClr val="accent4">
                <a:lumMod val="75000"/>
              </a:schemeClr>
            </a:solidFill>
            <a:miter lim="800000"/>
          </a:ln>
        </p:spPr>
        <p:txBody>
          <a:bodyPr wrap="square" rtlCol="0" anchor="ctr">
            <a:spAutoFit/>
          </a:bodyPr>
          <a:lstStyle/>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預貯金</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307562" y="956948"/>
            <a:ext cx="895647" cy="5261195"/>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58363" y="1677103"/>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1711515"/>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349191" y="4281705"/>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812945" y="1834819"/>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①公的保障</a:t>
            </a:r>
          </a:p>
        </p:txBody>
      </p:sp>
      <p:sp>
        <p:nvSpPr>
          <p:cNvPr id="35" name="テキスト ボックス 34"/>
          <p:cNvSpPr txBox="1"/>
          <p:nvPr/>
        </p:nvSpPr>
        <p:spPr>
          <a:xfrm>
            <a:off x="1749307" y="4411997"/>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②私的保障</a:t>
            </a:r>
          </a:p>
        </p:txBody>
      </p:sp>
      <p:sp>
        <p:nvSpPr>
          <p:cNvPr id="38" name="円/楕円 37"/>
          <p:cNvSpPr/>
          <p:nvPr/>
        </p:nvSpPr>
        <p:spPr bwMode="ltGray">
          <a:xfrm>
            <a:off x="3320967" y="5089079"/>
            <a:ext cx="981818" cy="968188"/>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44" name="テキスト ボックス 3"/>
          <p:cNvSpPr txBox="1">
            <a:spLocks noChangeArrowheads="1"/>
          </p:cNvSpPr>
          <p:nvPr/>
        </p:nvSpPr>
        <p:spPr bwMode="auto">
          <a:xfrm>
            <a:off x="4923839" y="2527102"/>
            <a:ext cx="1796397" cy="45416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sp>
        <p:nvSpPr>
          <p:cNvPr id="42" name="角丸四角形 41"/>
          <p:cNvSpPr>
            <a:spLocks/>
          </p:cNvSpPr>
          <p:nvPr/>
        </p:nvSpPr>
        <p:spPr>
          <a:xfrm>
            <a:off x="4920544" y="2595051"/>
            <a:ext cx="1962744" cy="933554"/>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9" name="図 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1804" y="2780093"/>
            <a:ext cx="923312" cy="748498"/>
          </a:xfrm>
          <a:prstGeom prst="rect">
            <a:avLst/>
          </a:prstGeom>
          <a:ln>
            <a:noFill/>
          </a:ln>
        </p:spPr>
      </p:pic>
      <p:sp>
        <p:nvSpPr>
          <p:cNvPr id="40" name="テキスト ボックス 3"/>
          <p:cNvSpPr txBox="1">
            <a:spLocks noChangeArrowheads="1"/>
          </p:cNvSpPr>
          <p:nvPr/>
        </p:nvSpPr>
        <p:spPr bwMode="auto">
          <a:xfrm>
            <a:off x="4826939" y="2051152"/>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主な社会保険</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a:extLst>
              <a:ext uri="{FF2B5EF4-FFF2-40B4-BE49-F238E27FC236}">
                <a16:creationId xmlns:a16="http://schemas.microsoft.com/office/drawing/2014/main" id="{B5C171C1-DD3F-4B4B-8777-69A1B83643E1}"/>
              </a:ext>
            </a:extLst>
          </p:cNvPr>
          <p:cNvGrpSpPr/>
          <p:nvPr/>
        </p:nvGrpSpPr>
        <p:grpSpPr>
          <a:xfrm>
            <a:off x="4733859" y="5159229"/>
            <a:ext cx="4234258" cy="1384995"/>
            <a:chOff x="4745149" y="4082005"/>
            <a:chExt cx="4234258" cy="1838141"/>
          </a:xfrm>
        </p:grpSpPr>
        <p:sp>
          <p:nvSpPr>
            <p:cNvPr id="21" name="テキスト ボックス 20"/>
            <p:cNvSpPr txBox="1"/>
            <p:nvPr/>
          </p:nvSpPr>
          <p:spPr bwMode="ltGray">
            <a:xfrm>
              <a:off x="4745149" y="4082005"/>
              <a:ext cx="4234258" cy="1838141"/>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pic>
          <p:nvPicPr>
            <p:cNvPr id="43" name="図 42"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7873" y="4803066"/>
              <a:ext cx="1168671" cy="996086"/>
            </a:xfrm>
            <a:prstGeom prst="rect">
              <a:avLst/>
            </a:prstGeom>
          </p:spPr>
        </p:pic>
      </p:grpSp>
      <p:sp>
        <p:nvSpPr>
          <p:cNvPr id="48" name="角丸四角形吹き出し 47"/>
          <p:cNvSpPr/>
          <p:nvPr/>
        </p:nvSpPr>
        <p:spPr>
          <a:xfrm>
            <a:off x="1357482" y="5497340"/>
            <a:ext cx="1803415" cy="510276"/>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grpSp>
        <p:nvGrpSpPr>
          <p:cNvPr id="2" name="グループ化 1">
            <a:extLst>
              <a:ext uri="{FF2B5EF4-FFF2-40B4-BE49-F238E27FC236}">
                <a16:creationId xmlns:a16="http://schemas.microsoft.com/office/drawing/2014/main" id="{434C5215-C5F0-40A1-A3E2-AA3ADE42605E}"/>
              </a:ext>
            </a:extLst>
          </p:cNvPr>
          <p:cNvGrpSpPr/>
          <p:nvPr/>
        </p:nvGrpSpPr>
        <p:grpSpPr>
          <a:xfrm>
            <a:off x="2383321" y="923323"/>
            <a:ext cx="2099560" cy="2737203"/>
            <a:chOff x="2383321" y="923323"/>
            <a:chExt cx="2099560" cy="2737203"/>
          </a:xfrm>
        </p:grpSpPr>
        <p:sp>
          <p:nvSpPr>
            <p:cNvPr id="36" name="円/楕円 35"/>
            <p:cNvSpPr/>
            <p:nvPr/>
          </p:nvSpPr>
          <p:spPr bwMode="ltGray">
            <a:xfrm>
              <a:off x="3343719" y="2472526"/>
              <a:ext cx="981818"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50" name="角丸四角形吹き出し 49"/>
            <p:cNvSpPr/>
            <p:nvPr/>
          </p:nvSpPr>
          <p:spPr>
            <a:xfrm>
              <a:off x="2383321" y="923323"/>
              <a:ext cx="2099560" cy="508411"/>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1" name="テキスト ボックス 3"/>
          <p:cNvSpPr txBox="1">
            <a:spLocks noChangeArrowheads="1"/>
          </p:cNvSpPr>
          <p:nvPr/>
        </p:nvSpPr>
        <p:spPr bwMode="auto">
          <a:xfrm>
            <a:off x="7043374" y="2395863"/>
            <a:ext cx="1590869" cy="675366"/>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37" name="角丸四角形 36"/>
          <p:cNvSpPr>
            <a:spLocks/>
          </p:cNvSpPr>
          <p:nvPr/>
        </p:nvSpPr>
        <p:spPr>
          <a:xfrm>
            <a:off x="6948608" y="2565945"/>
            <a:ext cx="1962532" cy="962659"/>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pic>
        <p:nvPicPr>
          <p:cNvPr id="51" name="図 50">
            <a:extLst>
              <a:ext uri="{FF2B5EF4-FFF2-40B4-BE49-F238E27FC236}">
                <a16:creationId xmlns:a16="http://schemas.microsoft.com/office/drawing/2014/main" id="{4E0D7E55-2E3F-4913-8027-BF60ECB5B6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08807" y="2857614"/>
            <a:ext cx="415118" cy="634070"/>
          </a:xfrm>
          <a:prstGeom prst="rect">
            <a:avLst/>
          </a:prstGeom>
        </p:spPr>
      </p:pic>
      <p:sp>
        <p:nvSpPr>
          <p:cNvPr id="11" name="四角形: 角を丸くする 10">
            <a:extLst>
              <a:ext uri="{FF2B5EF4-FFF2-40B4-BE49-F238E27FC236}">
                <a16:creationId xmlns:a16="http://schemas.microsoft.com/office/drawing/2014/main" id="{0D87FEFA-355A-474F-8CB0-7E1DE55FE7E3}"/>
              </a:ext>
            </a:extLst>
          </p:cNvPr>
          <p:cNvSpPr/>
          <p:nvPr/>
        </p:nvSpPr>
        <p:spPr>
          <a:xfrm>
            <a:off x="4652421" y="2086954"/>
            <a:ext cx="4456083" cy="1766029"/>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smtClean="0"/>
              <a:pPr defTabSz="457200">
                <a:defRPr/>
              </a:pPr>
              <a:t>28</a:t>
            </a:fld>
            <a:endParaRPr lang="ja-JP" altLang="en-US" dirty="0"/>
          </a:p>
        </p:txBody>
      </p:sp>
      <p:pic>
        <p:nvPicPr>
          <p:cNvPr id="39" name="図 38">
            <a:extLst>
              <a:ext uri="{FF2B5EF4-FFF2-40B4-BE49-F238E27FC236}">
                <a16:creationId xmlns:a16="http://schemas.microsoft.com/office/drawing/2014/main" id="{BFD6ACC4-295B-4BDF-8C17-061FD5D9DB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0492" y="3940504"/>
            <a:ext cx="823360" cy="1084037"/>
          </a:xfrm>
          <a:prstGeom prst="rect">
            <a:avLst/>
          </a:prstGeom>
        </p:spPr>
      </p:pic>
      <p:pic>
        <p:nvPicPr>
          <p:cNvPr id="52" name="図 51">
            <a:extLst>
              <a:ext uri="{FF2B5EF4-FFF2-40B4-BE49-F238E27FC236}">
                <a16:creationId xmlns:a16="http://schemas.microsoft.com/office/drawing/2014/main" id="{786F7A7A-4FC6-45CA-B9E2-685FBA0583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1152" y="5328743"/>
            <a:ext cx="822041" cy="1083600"/>
          </a:xfrm>
          <a:prstGeom prst="rect">
            <a:avLst/>
          </a:prstGeom>
        </p:spPr>
      </p:pic>
      <p:pic>
        <p:nvPicPr>
          <p:cNvPr id="1026" name="Picture 2" descr="保険証のかわいいフリーイラスト素材">
            <a:extLst>
              <a:ext uri="{FF2B5EF4-FFF2-40B4-BE49-F238E27FC236}">
                <a16:creationId xmlns:a16="http://schemas.microsoft.com/office/drawing/2014/main" id="{7D46D89B-CC82-4924-AD8A-75865DE192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2499" y="2909065"/>
            <a:ext cx="733812" cy="565035"/>
          </a:xfrm>
          <a:prstGeom prst="rect">
            <a:avLst/>
          </a:prstGeom>
          <a:noFill/>
          <a:extLst>
            <a:ext uri="{909E8E84-426E-40DD-AFC4-6F175D3DCCD1}">
              <a14:hiddenFill xmlns:a14="http://schemas.microsoft.com/office/drawing/2010/main">
                <a:solidFill>
                  <a:srgbClr val="FFFFFF"/>
                </a:solidFill>
              </a14:hiddenFill>
            </a:ext>
          </a:extLst>
        </p:spPr>
      </p:pic>
      <p:sp>
        <p:nvSpPr>
          <p:cNvPr id="46" name="四角形: 角を丸くする 45">
            <a:extLst>
              <a:ext uri="{FF2B5EF4-FFF2-40B4-BE49-F238E27FC236}">
                <a16:creationId xmlns:a16="http://schemas.microsoft.com/office/drawing/2014/main" id="{F85E4806-4882-46E5-865B-85B8B03AB19F}"/>
              </a:ext>
            </a:extLst>
          </p:cNvPr>
          <p:cNvSpPr/>
          <p:nvPr/>
        </p:nvSpPr>
        <p:spPr>
          <a:xfrm>
            <a:off x="4652421" y="5017266"/>
            <a:ext cx="4456083" cy="1706553"/>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59" name="グループ化 58">
            <a:extLst>
              <a:ext uri="{FF2B5EF4-FFF2-40B4-BE49-F238E27FC236}">
                <a16:creationId xmlns:a16="http://schemas.microsoft.com/office/drawing/2014/main" id="{BBBB1376-A316-6FB7-2F5C-A441CD664AC1}"/>
              </a:ext>
            </a:extLst>
          </p:cNvPr>
          <p:cNvGrpSpPr/>
          <p:nvPr/>
        </p:nvGrpSpPr>
        <p:grpSpPr>
          <a:xfrm>
            <a:off x="340680" y="-15761"/>
            <a:ext cx="7813418" cy="3040868"/>
            <a:chOff x="340680" y="-15761"/>
            <a:chExt cx="7813418" cy="3040868"/>
          </a:xfrm>
        </p:grpSpPr>
        <p:sp>
          <p:nvSpPr>
            <p:cNvPr id="8" name="正方形/長方形 7">
              <a:extLst>
                <a:ext uri="{FF2B5EF4-FFF2-40B4-BE49-F238E27FC236}">
                  <a16:creationId xmlns:a16="http://schemas.microsoft.com/office/drawing/2014/main" id="{6864F13A-BA8C-4291-3CD0-43B986BF9A70}"/>
                </a:ext>
              </a:extLst>
            </p:cNvPr>
            <p:cNvSpPr/>
            <p:nvPr/>
          </p:nvSpPr>
          <p:spPr>
            <a:xfrm>
              <a:off x="340680" y="-2167"/>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B3AAEAC1-994E-39AE-6CAA-C16E4D59ECC5}"/>
                </a:ext>
              </a:extLst>
            </p:cNvPr>
            <p:cNvSpPr/>
            <p:nvPr/>
          </p:nvSpPr>
          <p:spPr>
            <a:xfrm>
              <a:off x="1369167" y="-8746"/>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AC9D1D0C-5278-8820-0EB5-AB717B57779B}"/>
                </a:ext>
              </a:extLst>
            </p:cNvPr>
            <p:cNvSpPr/>
            <p:nvPr/>
          </p:nvSpPr>
          <p:spPr>
            <a:xfrm>
              <a:off x="2092535" y="-15761"/>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まも</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AA370A80-178E-B903-951C-B06E8DEF7271}"/>
                </a:ext>
              </a:extLst>
            </p:cNvPr>
            <p:cNvSpPr/>
            <p:nvPr/>
          </p:nvSpPr>
          <p:spPr>
            <a:xfrm>
              <a:off x="2653507" y="1743226"/>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こうてきほしょう</a:t>
              </a:r>
            </a:p>
          </p:txBody>
        </p:sp>
        <p:sp>
          <p:nvSpPr>
            <p:cNvPr id="25" name="正方形/長方形 24">
              <a:extLst>
                <a:ext uri="{FF2B5EF4-FFF2-40B4-BE49-F238E27FC236}">
                  <a16:creationId xmlns:a16="http://schemas.microsoft.com/office/drawing/2014/main" id="{D9DF727D-557D-E603-490B-6D0920FC0605}"/>
                </a:ext>
              </a:extLst>
            </p:cNvPr>
            <p:cNvSpPr/>
            <p:nvPr/>
          </p:nvSpPr>
          <p:spPr>
            <a:xfrm>
              <a:off x="5335393" y="1009474"/>
              <a:ext cx="2818705"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しゃかいほしょうせいど</a:t>
              </a:r>
            </a:p>
          </p:txBody>
        </p:sp>
        <p:sp>
          <p:nvSpPr>
            <p:cNvPr id="26" name="正方形/長方形 25">
              <a:extLst>
                <a:ext uri="{FF2B5EF4-FFF2-40B4-BE49-F238E27FC236}">
                  <a16:creationId xmlns:a16="http://schemas.microsoft.com/office/drawing/2014/main" id="{C56E283D-C682-6240-1B39-5AD66416943F}"/>
                </a:ext>
              </a:extLst>
            </p:cNvPr>
            <p:cNvSpPr/>
            <p:nvPr/>
          </p:nvSpPr>
          <p:spPr>
            <a:xfrm>
              <a:off x="5316533" y="1488120"/>
              <a:ext cx="2818705"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しゃかいほけんなど</a:t>
              </a:r>
            </a:p>
          </p:txBody>
        </p:sp>
        <p:sp>
          <p:nvSpPr>
            <p:cNvPr id="27" name="正方形/長方形 26">
              <a:extLst>
                <a:ext uri="{FF2B5EF4-FFF2-40B4-BE49-F238E27FC236}">
                  <a16:creationId xmlns:a16="http://schemas.microsoft.com/office/drawing/2014/main" id="{2979E5C2-E576-0B18-5681-D3B32F037060}"/>
                </a:ext>
              </a:extLst>
            </p:cNvPr>
            <p:cNvSpPr/>
            <p:nvPr/>
          </p:nvSpPr>
          <p:spPr>
            <a:xfrm>
              <a:off x="4640418" y="2086954"/>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おも</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CD7C61EA-D461-8702-30AF-512F9DA90DAE}"/>
                </a:ext>
              </a:extLst>
            </p:cNvPr>
            <p:cNvSpPr/>
            <p:nvPr/>
          </p:nvSpPr>
          <p:spPr>
            <a:xfrm>
              <a:off x="5571678" y="2086954"/>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しゃかいほけん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DE44C079-B9F3-9AF1-CF33-2FD9C0B08F0F}"/>
                </a:ext>
              </a:extLst>
            </p:cNvPr>
            <p:cNvSpPr/>
            <p:nvPr/>
          </p:nvSpPr>
          <p:spPr>
            <a:xfrm>
              <a:off x="4993010" y="2809663"/>
              <a:ext cx="125919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こうてきいりょうほけん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7B7236C7-83B4-6846-500B-7C64A48FF8D9}"/>
                </a:ext>
              </a:extLst>
            </p:cNvPr>
            <p:cNvSpPr/>
            <p:nvPr/>
          </p:nvSpPr>
          <p:spPr>
            <a:xfrm>
              <a:off x="6888014" y="2792455"/>
              <a:ext cx="125919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こうてきねんきんほけん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60" name="グループ化 59">
            <a:extLst>
              <a:ext uri="{FF2B5EF4-FFF2-40B4-BE49-F238E27FC236}">
                <a16:creationId xmlns:a16="http://schemas.microsoft.com/office/drawing/2014/main" id="{0BB3BFBA-04C7-41D9-D988-5733F4E1DEDE}"/>
              </a:ext>
            </a:extLst>
          </p:cNvPr>
          <p:cNvGrpSpPr/>
          <p:nvPr/>
        </p:nvGrpSpPr>
        <p:grpSpPr>
          <a:xfrm>
            <a:off x="2429280" y="864008"/>
            <a:ext cx="1813017" cy="1934999"/>
            <a:chOff x="2429280" y="864008"/>
            <a:chExt cx="1813017" cy="1934999"/>
          </a:xfrm>
        </p:grpSpPr>
        <p:sp>
          <p:nvSpPr>
            <p:cNvPr id="14" name="正方形/長方形 13">
              <a:extLst>
                <a:ext uri="{FF2B5EF4-FFF2-40B4-BE49-F238E27FC236}">
                  <a16:creationId xmlns:a16="http://schemas.microsoft.com/office/drawing/2014/main" id="{2E8C3B62-17CF-A619-7875-B8DCF6D7DED0}"/>
                </a:ext>
              </a:extLst>
            </p:cNvPr>
            <p:cNvSpPr/>
            <p:nvPr/>
          </p:nvSpPr>
          <p:spPr>
            <a:xfrm>
              <a:off x="2429280" y="864008"/>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ほう</a:t>
              </a:r>
            </a:p>
          </p:txBody>
        </p:sp>
        <p:sp>
          <p:nvSpPr>
            <p:cNvPr id="20" name="正方形/長方形 19">
              <a:extLst>
                <a:ext uri="{FF2B5EF4-FFF2-40B4-BE49-F238E27FC236}">
                  <a16:creationId xmlns:a16="http://schemas.microsoft.com/office/drawing/2014/main" id="{76EE5DF0-CDB6-AF35-57E4-433112694F70}"/>
                </a:ext>
              </a:extLst>
            </p:cNvPr>
            <p:cNvSpPr/>
            <p:nvPr/>
          </p:nvSpPr>
          <p:spPr>
            <a:xfrm>
              <a:off x="3109253" y="864008"/>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きょうせい</a:t>
              </a:r>
            </a:p>
          </p:txBody>
        </p:sp>
        <p:sp>
          <p:nvSpPr>
            <p:cNvPr id="31" name="正方形/長方形 30">
              <a:extLst>
                <a:ext uri="{FF2B5EF4-FFF2-40B4-BE49-F238E27FC236}">
                  <a16:creationId xmlns:a16="http://schemas.microsoft.com/office/drawing/2014/main" id="{BFFD5D74-987D-D855-89C5-9F1B004A1D0F}"/>
                </a:ext>
              </a:extLst>
            </p:cNvPr>
            <p:cNvSpPr/>
            <p:nvPr/>
          </p:nvSpPr>
          <p:spPr>
            <a:xfrm>
              <a:off x="3529629" y="2552786"/>
              <a:ext cx="609998"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くに</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53" name="グループ化 52">
            <a:extLst>
              <a:ext uri="{FF2B5EF4-FFF2-40B4-BE49-F238E27FC236}">
                <a16:creationId xmlns:a16="http://schemas.microsoft.com/office/drawing/2014/main" id="{ACC1F6DF-3975-301E-980F-291CC1D3135C}"/>
              </a:ext>
            </a:extLst>
          </p:cNvPr>
          <p:cNvGrpSpPr/>
          <p:nvPr/>
        </p:nvGrpSpPr>
        <p:grpSpPr>
          <a:xfrm>
            <a:off x="1361075" y="5296174"/>
            <a:ext cx="2787650" cy="912693"/>
            <a:chOff x="1361075" y="5296174"/>
            <a:chExt cx="2787650" cy="912693"/>
          </a:xfrm>
        </p:grpSpPr>
        <p:sp>
          <p:nvSpPr>
            <p:cNvPr id="56" name="正方形/長方形 55">
              <a:extLst>
                <a:ext uri="{FF2B5EF4-FFF2-40B4-BE49-F238E27FC236}">
                  <a16:creationId xmlns:a16="http://schemas.microsoft.com/office/drawing/2014/main" id="{293B87FC-C71A-3958-2D0C-447299D6D342}"/>
                </a:ext>
              </a:extLst>
            </p:cNvPr>
            <p:cNvSpPr/>
            <p:nvPr/>
          </p:nvSpPr>
          <p:spPr>
            <a:xfrm>
              <a:off x="1361075" y="5962646"/>
              <a:ext cx="89564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ほんにん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C622F0BD-29FE-1816-E602-F4A2F6CA3FCA}"/>
                </a:ext>
              </a:extLst>
            </p:cNvPr>
            <p:cNvSpPr/>
            <p:nvPr/>
          </p:nvSpPr>
          <p:spPr>
            <a:xfrm>
              <a:off x="2250502" y="5962646"/>
              <a:ext cx="89564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77978A00-4BB7-4288-8240-642687ACE203}"/>
                </a:ext>
              </a:extLst>
            </p:cNvPr>
            <p:cNvSpPr/>
            <p:nvPr/>
          </p:nvSpPr>
          <p:spPr>
            <a:xfrm>
              <a:off x="3992069" y="5296174"/>
              <a:ext cx="156656" cy="553998"/>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61" name="グループ化 60">
            <a:extLst>
              <a:ext uri="{FF2B5EF4-FFF2-40B4-BE49-F238E27FC236}">
                <a16:creationId xmlns:a16="http://schemas.microsoft.com/office/drawing/2014/main" id="{BC1F328D-E715-97C8-46E5-6F2142FA94D9}"/>
              </a:ext>
            </a:extLst>
          </p:cNvPr>
          <p:cNvGrpSpPr/>
          <p:nvPr/>
        </p:nvGrpSpPr>
        <p:grpSpPr>
          <a:xfrm>
            <a:off x="2635818" y="4071893"/>
            <a:ext cx="4765820" cy="1690132"/>
            <a:chOff x="2635818" y="4071893"/>
            <a:chExt cx="4765820" cy="1690132"/>
          </a:xfrm>
        </p:grpSpPr>
        <p:sp>
          <p:nvSpPr>
            <p:cNvPr id="47" name="正方形/長方形 46">
              <a:extLst>
                <a:ext uri="{FF2B5EF4-FFF2-40B4-BE49-F238E27FC236}">
                  <a16:creationId xmlns:a16="http://schemas.microsoft.com/office/drawing/2014/main" id="{051DA257-7293-B76B-C1B3-2E5B16BB1FD6}"/>
                </a:ext>
              </a:extLst>
            </p:cNvPr>
            <p:cNvSpPr/>
            <p:nvPr/>
          </p:nvSpPr>
          <p:spPr>
            <a:xfrm>
              <a:off x="2635818" y="4264052"/>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a:t>
              </a: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てきほしょう</a:t>
              </a:r>
            </a:p>
          </p:txBody>
        </p:sp>
        <p:sp>
          <p:nvSpPr>
            <p:cNvPr id="54" name="正方形/長方形 53">
              <a:extLst>
                <a:ext uri="{FF2B5EF4-FFF2-40B4-BE49-F238E27FC236}">
                  <a16:creationId xmlns:a16="http://schemas.microsoft.com/office/drawing/2014/main" id="{009EF0DE-6D2A-7F85-C885-D79ADD70994F}"/>
                </a:ext>
              </a:extLst>
            </p:cNvPr>
            <p:cNvSpPr/>
            <p:nvPr/>
          </p:nvSpPr>
          <p:spPr>
            <a:xfrm>
              <a:off x="6198160" y="4071893"/>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よちょきん</a:t>
              </a:r>
            </a:p>
          </p:txBody>
        </p:sp>
        <p:sp>
          <p:nvSpPr>
            <p:cNvPr id="55" name="正方形/長方形 54">
              <a:extLst>
                <a:ext uri="{FF2B5EF4-FFF2-40B4-BE49-F238E27FC236}">
                  <a16:creationId xmlns:a16="http://schemas.microsoft.com/office/drawing/2014/main" id="{1921B3ED-5677-5FC9-189D-8CA54A9E4054}"/>
                </a:ext>
              </a:extLst>
            </p:cNvPr>
            <p:cNvSpPr/>
            <p:nvPr/>
          </p:nvSpPr>
          <p:spPr>
            <a:xfrm>
              <a:off x="6268594" y="5515804"/>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みんかんほけん</a:t>
              </a:r>
            </a:p>
          </p:txBody>
        </p:sp>
      </p:grpSp>
    </p:spTree>
    <p:extLst>
      <p:ext uri="{BB962C8B-B14F-4D97-AF65-F5344CB8AC3E}">
        <p14:creationId xmlns:p14="http://schemas.microsoft.com/office/powerpoint/2010/main" val="408624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8" grpId="0" animBg="1"/>
      <p:bldP spid="11"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「民間保険」で備える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57874600"/>
              </p:ext>
            </p:extLst>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金額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損害額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4"/>
            <a:ext cx="8364535" cy="755703"/>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425727"/>
            <a:ext cx="8364535" cy="1273148"/>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solidFill>
                <a:srgbClr val="FF0000"/>
              </a:solidFill>
            </a:endParaRPr>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8" name="スライド番号プレースホルダー 7"/>
          <p:cNvSpPr>
            <a:spLocks noGrp="1"/>
          </p:cNvSpPr>
          <p:nvPr>
            <p:ph type="sldNum" sz="quarter" idx="12"/>
          </p:nvPr>
        </p:nvSpPr>
        <p:spPr/>
        <p:txBody>
          <a:bodyPr/>
          <a:lstStyle/>
          <a:p>
            <a:pPr defTabSz="457200">
              <a:defRPr/>
            </a:pPr>
            <a:fld id="{7B76553B-32E2-D644-9CD0-56FDA882EB90}" type="slidenum">
              <a:rPr lang="ja-JP" altLang="en-US" smtClean="0"/>
              <a:pPr defTabSz="457200">
                <a:defRPr/>
              </a:pPr>
              <a:t>29</a:t>
            </a:fld>
            <a:endParaRPr lang="ja-JP" altLang="en-US" dirty="0"/>
          </a:p>
        </p:txBody>
      </p:sp>
      <p:sp>
        <p:nvSpPr>
          <p:cNvPr id="20" name="正方形/長方形 19">
            <a:extLst>
              <a:ext uri="{FF2B5EF4-FFF2-40B4-BE49-F238E27FC236}">
                <a16:creationId xmlns:a16="http://schemas.microsoft.com/office/drawing/2014/main" id="{8BD93028-A2A5-41D2-27EF-77BA9528CC2D}"/>
              </a:ext>
            </a:extLst>
          </p:cNvPr>
          <p:cNvSpPr/>
          <p:nvPr/>
        </p:nvSpPr>
        <p:spPr>
          <a:xfrm>
            <a:off x="2773348" y="143282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400" dirty="0">
              <a:solidFill>
                <a:srgbClr val="FF0000"/>
              </a:solidFill>
            </a:endParaRPr>
          </a:p>
        </p:txBody>
      </p:sp>
      <p:grpSp>
        <p:nvGrpSpPr>
          <p:cNvPr id="23" name="グループ化 22">
            <a:extLst>
              <a:ext uri="{FF2B5EF4-FFF2-40B4-BE49-F238E27FC236}">
                <a16:creationId xmlns:a16="http://schemas.microsoft.com/office/drawing/2014/main" id="{93E7F6CC-084C-23B6-B563-78BC148319E9}"/>
              </a:ext>
            </a:extLst>
          </p:cNvPr>
          <p:cNvGrpSpPr/>
          <p:nvPr/>
        </p:nvGrpSpPr>
        <p:grpSpPr>
          <a:xfrm>
            <a:off x="687495" y="-62981"/>
            <a:ext cx="7249204" cy="5473919"/>
            <a:chOff x="687495" y="-62981"/>
            <a:chExt cx="7249204" cy="5473919"/>
          </a:xfrm>
        </p:grpSpPr>
        <p:sp>
          <p:nvSpPr>
            <p:cNvPr id="14" name="正方形/長方形 13">
              <a:extLst>
                <a:ext uri="{FF2B5EF4-FFF2-40B4-BE49-F238E27FC236}">
                  <a16:creationId xmlns:a16="http://schemas.microsoft.com/office/drawing/2014/main" id="{38CE2A31-70CD-3157-07D1-E1755E2C18FA}"/>
                </a:ext>
              </a:extLst>
            </p:cNvPr>
            <p:cNvSpPr/>
            <p:nvPr/>
          </p:nvSpPr>
          <p:spPr>
            <a:xfrm>
              <a:off x="687495" y="-62981"/>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みんかん</a:t>
              </a: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17" name="正方形/長方形 16">
              <a:extLst>
                <a:ext uri="{FF2B5EF4-FFF2-40B4-BE49-F238E27FC236}">
                  <a16:creationId xmlns:a16="http://schemas.microsoft.com/office/drawing/2014/main" id="{B2B2C453-D056-80F8-4B99-0FCC24A03530}"/>
                </a:ext>
              </a:extLst>
            </p:cNvPr>
            <p:cNvSpPr/>
            <p:nvPr/>
          </p:nvSpPr>
          <p:spPr>
            <a:xfrm>
              <a:off x="2377051" y="-62981"/>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bg1"/>
                </a:solidFill>
              </a:endParaRPr>
            </a:p>
          </p:txBody>
        </p:sp>
        <p:sp>
          <p:nvSpPr>
            <p:cNvPr id="18" name="正方形/長方形 17">
              <a:extLst>
                <a:ext uri="{FF2B5EF4-FFF2-40B4-BE49-F238E27FC236}">
                  <a16:creationId xmlns:a16="http://schemas.microsoft.com/office/drawing/2014/main" id="{15A2534E-6857-9A75-D786-CF0CF812AA75}"/>
                </a:ext>
              </a:extLst>
            </p:cNvPr>
            <p:cNvSpPr/>
            <p:nvPr/>
          </p:nvSpPr>
          <p:spPr>
            <a:xfrm>
              <a:off x="2611536" y="6991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accent1">
                    <a:lumMod val="50000"/>
                  </a:schemeClr>
                </a:solidFill>
              </a:endParaRPr>
            </a:p>
          </p:txBody>
        </p:sp>
        <p:sp>
          <p:nvSpPr>
            <p:cNvPr id="19" name="正方形/長方形 18">
              <a:extLst>
                <a:ext uri="{FF2B5EF4-FFF2-40B4-BE49-F238E27FC236}">
                  <a16:creationId xmlns:a16="http://schemas.microsoft.com/office/drawing/2014/main" id="{A43AFA0C-1E28-2537-64DA-3E25E84E735D}"/>
                </a:ext>
              </a:extLst>
            </p:cNvPr>
            <p:cNvSpPr/>
            <p:nvPr/>
          </p:nvSpPr>
          <p:spPr>
            <a:xfrm>
              <a:off x="6266152" y="68431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chemeClr val="accent3">
                    <a:lumMod val="50000"/>
                  </a:schemeClr>
                </a:solidFill>
              </a:endParaRPr>
            </a:p>
          </p:txBody>
        </p:sp>
        <p:sp>
          <p:nvSpPr>
            <p:cNvPr id="21" name="正方形/長方形 20">
              <a:extLst>
                <a:ext uri="{FF2B5EF4-FFF2-40B4-BE49-F238E27FC236}">
                  <a16:creationId xmlns:a16="http://schemas.microsoft.com/office/drawing/2014/main" id="{7E54BB17-0DB9-8C6A-F2B3-0CBC5F13DB5B}"/>
                </a:ext>
              </a:extLst>
            </p:cNvPr>
            <p:cNvSpPr/>
            <p:nvPr/>
          </p:nvSpPr>
          <p:spPr>
            <a:xfrm>
              <a:off x="3608499" y="247249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やくそく</a:t>
              </a:r>
              <a:endParaRPr kumimoji="1" lang="ja-JP" altLang="en-US" sz="1050" dirty="0">
                <a:solidFill>
                  <a:schemeClr val="tx1"/>
                </a:solidFill>
              </a:endParaRPr>
            </a:p>
          </p:txBody>
        </p:sp>
        <p:sp>
          <p:nvSpPr>
            <p:cNvPr id="22" name="正方形/長方形 21">
              <a:extLst>
                <a:ext uri="{FF2B5EF4-FFF2-40B4-BE49-F238E27FC236}">
                  <a16:creationId xmlns:a16="http://schemas.microsoft.com/office/drawing/2014/main" id="{251948DD-8E10-CE5A-2959-BA34D4D6ACE4}"/>
                </a:ext>
              </a:extLst>
            </p:cNvPr>
            <p:cNvSpPr/>
            <p:nvPr/>
          </p:nvSpPr>
          <p:spPr>
            <a:xfrm>
              <a:off x="3182496" y="290344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50" dirty="0">
                <a:solidFill>
                  <a:schemeClr val="tx1"/>
                </a:solidFill>
              </a:endParaRPr>
            </a:p>
          </p:txBody>
        </p:sp>
        <p:sp>
          <p:nvSpPr>
            <p:cNvPr id="24" name="正方形/長方形 23">
              <a:extLst>
                <a:ext uri="{FF2B5EF4-FFF2-40B4-BE49-F238E27FC236}">
                  <a16:creationId xmlns:a16="http://schemas.microsoft.com/office/drawing/2014/main" id="{69E53AC3-8E7D-2D55-BEBD-F6F529EAE03A}"/>
                </a:ext>
              </a:extLst>
            </p:cNvPr>
            <p:cNvSpPr/>
            <p:nvPr/>
          </p:nvSpPr>
          <p:spPr>
            <a:xfrm>
              <a:off x="5667376" y="247491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1050" dirty="0">
                <a:solidFill>
                  <a:schemeClr val="tx1"/>
                </a:solidFill>
              </a:endParaRPr>
            </a:p>
          </p:txBody>
        </p:sp>
        <p:sp>
          <p:nvSpPr>
            <p:cNvPr id="25" name="正方形/長方形 24">
              <a:extLst>
                <a:ext uri="{FF2B5EF4-FFF2-40B4-BE49-F238E27FC236}">
                  <a16:creationId xmlns:a16="http://schemas.microsoft.com/office/drawing/2014/main" id="{20F33571-0A38-238E-7E5C-9D06EEEDD412}"/>
                </a:ext>
              </a:extLst>
            </p:cNvPr>
            <p:cNvSpPr/>
            <p:nvPr/>
          </p:nvSpPr>
          <p:spPr>
            <a:xfrm>
              <a:off x="7163299" y="247138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50" dirty="0">
                <a:solidFill>
                  <a:schemeClr val="tx1"/>
                </a:solidFill>
              </a:endParaRPr>
            </a:p>
          </p:txBody>
        </p:sp>
        <p:sp>
          <p:nvSpPr>
            <p:cNvPr id="27" name="正方形/長方形 26">
              <a:extLst>
                <a:ext uri="{FF2B5EF4-FFF2-40B4-BE49-F238E27FC236}">
                  <a16:creationId xmlns:a16="http://schemas.microsoft.com/office/drawing/2014/main" id="{30472F35-01A8-B40B-44E0-ABD66DFE1360}"/>
                </a:ext>
              </a:extLst>
            </p:cNvPr>
            <p:cNvSpPr/>
            <p:nvPr/>
          </p:nvSpPr>
          <p:spPr>
            <a:xfrm>
              <a:off x="6540116" y="2907456"/>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そんがいがく</a:t>
              </a:r>
              <a:endParaRPr kumimoji="1" lang="ja-JP" altLang="en-US" sz="1050" dirty="0">
                <a:solidFill>
                  <a:schemeClr val="tx1"/>
                </a:solidFill>
              </a:endParaRPr>
            </a:p>
          </p:txBody>
        </p:sp>
        <p:sp>
          <p:nvSpPr>
            <p:cNvPr id="28" name="正方形/長方形 27">
              <a:extLst>
                <a:ext uri="{FF2B5EF4-FFF2-40B4-BE49-F238E27FC236}">
                  <a16:creationId xmlns:a16="http://schemas.microsoft.com/office/drawing/2014/main" id="{DEC741B4-62A6-081B-0E25-C3593FF8D686}"/>
                </a:ext>
              </a:extLst>
            </p:cNvPr>
            <p:cNvSpPr/>
            <p:nvPr/>
          </p:nvSpPr>
          <p:spPr>
            <a:xfrm>
              <a:off x="2282621" y="37439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F3E46889-DD5E-7118-9EB3-857B260329A8}"/>
                </a:ext>
              </a:extLst>
            </p:cNvPr>
            <p:cNvSpPr/>
            <p:nvPr/>
          </p:nvSpPr>
          <p:spPr>
            <a:xfrm>
              <a:off x="2282621" y="41949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4AE7261F-4412-5E5B-B523-D22AEB7AA7DB}"/>
                </a:ext>
              </a:extLst>
            </p:cNvPr>
            <p:cNvSpPr/>
            <p:nvPr/>
          </p:nvSpPr>
          <p:spPr>
            <a:xfrm>
              <a:off x="2284917" y="462302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03122DE0-4088-A7FA-B659-555CA2933549}"/>
                </a:ext>
              </a:extLst>
            </p:cNvPr>
            <p:cNvSpPr/>
            <p:nvPr/>
          </p:nvSpPr>
          <p:spPr>
            <a:xfrm>
              <a:off x="2279192" y="504917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26BE9DE2-6BB4-4F51-D4A5-EF9004EEFB17}"/>
                </a:ext>
              </a:extLst>
            </p:cNvPr>
            <p:cNvSpPr/>
            <p:nvPr/>
          </p:nvSpPr>
          <p:spPr>
            <a:xfrm>
              <a:off x="5843975" y="3743453"/>
              <a:ext cx="13749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53E77782-8CD9-5D3A-C1EB-4031D0DF82FE}"/>
                </a:ext>
              </a:extLst>
            </p:cNvPr>
            <p:cNvSpPr/>
            <p:nvPr/>
          </p:nvSpPr>
          <p:spPr>
            <a:xfrm>
              <a:off x="5786426" y="42000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かじ</a:t>
              </a:r>
              <a:endParaRPr kumimoji="1" lang="ja-JP" altLang="en-US" sz="1050" dirty="0">
                <a:solidFill>
                  <a:schemeClr val="tx1"/>
                </a:solidFill>
              </a:endParaRPr>
            </a:p>
          </p:txBody>
        </p:sp>
        <p:sp>
          <p:nvSpPr>
            <p:cNvPr id="34" name="正方形/長方形 33">
              <a:extLst>
                <a:ext uri="{FF2B5EF4-FFF2-40B4-BE49-F238E27FC236}">
                  <a16:creationId xmlns:a16="http://schemas.microsoft.com/office/drawing/2014/main" id="{D8C8EB4A-6345-97B0-9E6B-C093AFC57683}"/>
                </a:ext>
              </a:extLst>
            </p:cNvPr>
            <p:cNvSpPr/>
            <p:nvPr/>
          </p:nvSpPr>
          <p:spPr>
            <a:xfrm>
              <a:off x="5808901" y="461056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たいふう</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2D99F663-803E-E4D6-3593-9DD74B9CCE11}"/>
                </a:ext>
              </a:extLst>
            </p:cNvPr>
            <p:cNvSpPr/>
            <p:nvPr/>
          </p:nvSpPr>
          <p:spPr>
            <a:xfrm>
              <a:off x="6795179" y="461941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じしん</a:t>
              </a:r>
              <a:endParaRPr kumimoji="1" lang="ja-JP" altLang="en-US" sz="1050" dirty="0">
                <a:solidFill>
                  <a:schemeClr val="tx1"/>
                </a:solidFill>
              </a:endParaRPr>
            </a:p>
          </p:txBody>
        </p:sp>
      </p:grpSp>
    </p:spTree>
    <p:extLst>
      <p:ext uri="{BB962C8B-B14F-4D97-AF65-F5344CB8AC3E}">
        <p14:creationId xmlns:p14="http://schemas.microsoft.com/office/powerpoint/2010/main" val="36349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成年になると何が変わるの？</a:t>
            </a:r>
          </a:p>
        </p:txBody>
      </p:sp>
      <p:sp>
        <p:nvSpPr>
          <p:cNvPr id="3" name="角丸四角形 2"/>
          <p:cNvSpPr/>
          <p:nvPr/>
        </p:nvSpPr>
        <p:spPr>
          <a:xfrm>
            <a:off x="301026" y="4480316"/>
            <a:ext cx="8541948" cy="2266950"/>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①親の同意を得なくても自分の意思で様々</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な契約ができる。</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②住む場所や進路等を自分の意思で決め</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られる。</a:t>
            </a:r>
            <a:endParaRPr kumimoji="1" lang="ja-JP" altLang="en-US" sz="3600" dirty="0">
              <a:solidFill>
                <a:schemeClr val="tx1"/>
              </a:solidFill>
            </a:endParaRPr>
          </a:p>
        </p:txBody>
      </p:sp>
      <p:grpSp>
        <p:nvGrpSpPr>
          <p:cNvPr id="2" name="グループ化 1">
            <a:extLst>
              <a:ext uri="{FF2B5EF4-FFF2-40B4-BE49-F238E27FC236}">
                <a16:creationId xmlns:a16="http://schemas.microsoft.com/office/drawing/2014/main" id="{1C6C4B11-ED7E-4F07-8513-DBC1101A01CA}"/>
              </a:ext>
            </a:extLst>
          </p:cNvPr>
          <p:cNvGrpSpPr/>
          <p:nvPr/>
        </p:nvGrpSpPr>
        <p:grpSpPr>
          <a:xfrm>
            <a:off x="92571" y="855855"/>
            <a:ext cx="8781768" cy="2604106"/>
            <a:chOff x="92571" y="855855"/>
            <a:chExt cx="8781768" cy="2604106"/>
          </a:xfrm>
        </p:grpSpPr>
        <p:sp>
          <p:nvSpPr>
            <p:cNvPr id="13" name="角丸四角形 12"/>
            <p:cNvSpPr/>
            <p:nvPr/>
          </p:nvSpPr>
          <p:spPr>
            <a:xfrm>
              <a:off x="92571" y="855855"/>
              <a:ext cx="8781768" cy="2604106"/>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457200">
                <a:defRPr/>
              </a:pPr>
              <a:r>
                <a:rPr lang="ja-JP" altLang="en-US" sz="5400" b="1" dirty="0">
                  <a:solidFill>
                    <a:srgbClr val="FF0000"/>
                  </a:solidFill>
                  <a:latin typeface="Meiryo UI" panose="020B0604030504040204" pitchFamily="50" charset="-128"/>
                  <a:ea typeface="Meiryo UI" panose="020B0604030504040204" pitchFamily="50" charset="-128"/>
                  <a:cs typeface="ヒラギノ角ゴ ProN W6"/>
                </a:rPr>
                <a:t>　</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2022</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年</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4</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月</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1</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日</a:t>
              </a: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より</a:t>
              </a:r>
            </a:p>
            <a:p>
              <a:pPr lvl="0" algn="just" defTabSz="457200">
                <a:defRPr/>
              </a:pPr>
              <a:r>
                <a:rPr lang="ja-JP" altLang="en-US" sz="5400" b="1" dirty="0">
                  <a:solidFill>
                    <a:srgbClr val="FF0000"/>
                  </a:solidFill>
                  <a:latin typeface="Meiryo UI" panose="020B0604030504040204" pitchFamily="50" charset="-128"/>
                  <a:ea typeface="Meiryo UI" panose="020B0604030504040204" pitchFamily="50" charset="-128"/>
                  <a:cs typeface="ヒラギノ角ゴ ProN W6"/>
                </a:rPr>
                <a:t>　</a:t>
              </a: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成年年齢が</a:t>
              </a:r>
              <a:r>
                <a:rPr lang="en-US" altLang="ja-JP" sz="5400" b="1" u="sng" dirty="0">
                  <a:solidFill>
                    <a:srgbClr val="FF0000"/>
                  </a:solidFill>
                  <a:latin typeface="Meiryo UI" panose="020B0604030504040204" pitchFamily="50" charset="-128"/>
                  <a:ea typeface="Meiryo UI" panose="020B0604030504040204" pitchFamily="50" charset="-128"/>
                  <a:cs typeface="ヒラギノ角ゴ ProN W6"/>
                </a:rPr>
                <a:t>18</a:t>
              </a:r>
              <a:r>
                <a:rPr lang="ja-JP" altLang="en-US" sz="5400" b="1" u="sng" dirty="0">
                  <a:solidFill>
                    <a:srgbClr val="FF0000"/>
                  </a:solidFill>
                  <a:latin typeface="Meiryo UI" panose="020B0604030504040204" pitchFamily="50" charset="-128"/>
                  <a:ea typeface="Meiryo UI" panose="020B0604030504040204" pitchFamily="50" charset="-128"/>
                  <a:cs typeface="ヒラギノ角ゴ ProN W6"/>
                </a:rPr>
                <a:t>歳</a:t>
              </a: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と</a:t>
              </a:r>
            </a:p>
            <a:p>
              <a:pPr lvl="0" defTabSz="457200">
                <a:defRPr/>
              </a:pPr>
              <a:r>
                <a:rPr lang="ja-JP" altLang="en-US" sz="5400" b="1" dirty="0">
                  <a:solidFill>
                    <a:schemeClr val="tx2"/>
                  </a:solidFill>
                  <a:latin typeface="Meiryo UI" panose="020B0604030504040204" pitchFamily="50" charset="-128"/>
                  <a:ea typeface="Meiryo UI" panose="020B0604030504040204" pitchFamily="50" charset="-128"/>
                  <a:cs typeface="ヒラギノ角ゴ ProN W6"/>
                </a:rPr>
                <a:t>　なりました。</a:t>
              </a:r>
            </a:p>
          </p:txBody>
        </p:sp>
        <p:pic>
          <p:nvPicPr>
            <p:cNvPr id="34" name="図 3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6795620" y="1436047"/>
              <a:ext cx="932549" cy="1321887"/>
            </a:xfrm>
            <a:prstGeom prst="rect">
              <a:avLst/>
            </a:prstGeom>
            <a:ln>
              <a:noFill/>
            </a:ln>
            <a:effectLst/>
          </p:spPr>
        </p:pic>
        <p:pic>
          <p:nvPicPr>
            <p:cNvPr id="35" name="図 3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7850907" y="1453803"/>
              <a:ext cx="975806" cy="1321887"/>
            </a:xfrm>
            <a:prstGeom prst="rect">
              <a:avLst/>
            </a:prstGeom>
          </p:spPr>
        </p:pic>
      </p:gr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3</a:t>
            </a:fld>
            <a:endParaRPr lang="ja-JP" altLang="en-US" dirty="0"/>
          </a:p>
        </p:txBody>
      </p:sp>
      <p:sp>
        <p:nvSpPr>
          <p:cNvPr id="5" name="正方形/長方形 4">
            <a:extLst>
              <a:ext uri="{FF2B5EF4-FFF2-40B4-BE49-F238E27FC236}">
                <a16:creationId xmlns:a16="http://schemas.microsoft.com/office/drawing/2014/main" id="{9BD70169-CCDD-8B3B-F3F5-0767C1846090}"/>
              </a:ext>
            </a:extLst>
          </p:cNvPr>
          <p:cNvSpPr/>
          <p:nvPr/>
        </p:nvSpPr>
        <p:spPr>
          <a:xfrm>
            <a:off x="0" y="-1677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6" name="正方形/長方形 5">
            <a:extLst>
              <a:ext uri="{FF2B5EF4-FFF2-40B4-BE49-F238E27FC236}">
                <a16:creationId xmlns:a16="http://schemas.microsoft.com/office/drawing/2014/main" id="{98388AD3-73A4-0219-24EE-3F3787827B8F}"/>
              </a:ext>
            </a:extLst>
          </p:cNvPr>
          <p:cNvSpPr/>
          <p:nvPr/>
        </p:nvSpPr>
        <p:spPr>
          <a:xfrm>
            <a:off x="1954635" y="-839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p>
        </p:txBody>
      </p:sp>
      <p:sp>
        <p:nvSpPr>
          <p:cNvPr id="7" name="正方形/長方形 6">
            <a:extLst>
              <a:ext uri="{FF2B5EF4-FFF2-40B4-BE49-F238E27FC236}">
                <a16:creationId xmlns:a16="http://schemas.microsoft.com/office/drawing/2014/main" id="{94F12E40-EABF-6C3B-BB25-CC6E13285FF8}"/>
              </a:ext>
            </a:extLst>
          </p:cNvPr>
          <p:cNvSpPr/>
          <p:nvPr/>
        </p:nvSpPr>
        <p:spPr>
          <a:xfrm>
            <a:off x="2741496" y="-839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grpSp>
        <p:nvGrpSpPr>
          <p:cNvPr id="16" name="グループ化 15">
            <a:extLst>
              <a:ext uri="{FF2B5EF4-FFF2-40B4-BE49-F238E27FC236}">
                <a16:creationId xmlns:a16="http://schemas.microsoft.com/office/drawing/2014/main" id="{7262E18B-C759-A309-AE85-9DE9AB00BD5A}"/>
              </a:ext>
            </a:extLst>
          </p:cNvPr>
          <p:cNvGrpSpPr/>
          <p:nvPr/>
        </p:nvGrpSpPr>
        <p:grpSpPr>
          <a:xfrm>
            <a:off x="727067" y="1650702"/>
            <a:ext cx="5366294" cy="271374"/>
            <a:chOff x="727067" y="1650702"/>
            <a:chExt cx="5366294" cy="271374"/>
          </a:xfrm>
        </p:grpSpPr>
        <p:sp>
          <p:nvSpPr>
            <p:cNvPr id="8" name="正方形/長方形 7">
              <a:extLst>
                <a:ext uri="{FF2B5EF4-FFF2-40B4-BE49-F238E27FC236}">
                  <a16:creationId xmlns:a16="http://schemas.microsoft.com/office/drawing/2014/main" id="{C0169557-68FC-FA23-B6A0-715AF1B1D6CC}"/>
                </a:ext>
              </a:extLst>
            </p:cNvPr>
            <p:cNvSpPr/>
            <p:nvPr/>
          </p:nvSpPr>
          <p:spPr>
            <a:xfrm>
              <a:off x="727067" y="165070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9" name="正方形/長方形 8">
              <a:extLst>
                <a:ext uri="{FF2B5EF4-FFF2-40B4-BE49-F238E27FC236}">
                  <a16:creationId xmlns:a16="http://schemas.microsoft.com/office/drawing/2014/main" id="{3A7DCC65-9830-E0E8-68A5-616E4268F796}"/>
                </a:ext>
              </a:extLst>
            </p:cNvPr>
            <p:cNvSpPr/>
            <p:nvPr/>
          </p:nvSpPr>
          <p:spPr>
            <a:xfrm>
              <a:off x="2104594" y="167585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ねんれい</a:t>
              </a:r>
            </a:p>
          </p:txBody>
        </p:sp>
        <p:sp>
          <p:nvSpPr>
            <p:cNvPr id="10" name="正方形/長方形 9">
              <a:extLst>
                <a:ext uri="{FF2B5EF4-FFF2-40B4-BE49-F238E27FC236}">
                  <a16:creationId xmlns:a16="http://schemas.microsoft.com/office/drawing/2014/main" id="{D1D607BC-4AC3-E742-6CBC-B5578396F301}"/>
                </a:ext>
              </a:extLst>
            </p:cNvPr>
            <p:cNvSpPr/>
            <p:nvPr/>
          </p:nvSpPr>
          <p:spPr>
            <a:xfrm>
              <a:off x="4715834" y="1650702"/>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grpSp>
      <p:grpSp>
        <p:nvGrpSpPr>
          <p:cNvPr id="15" name="グループ化 14">
            <a:extLst>
              <a:ext uri="{FF2B5EF4-FFF2-40B4-BE49-F238E27FC236}">
                <a16:creationId xmlns:a16="http://schemas.microsoft.com/office/drawing/2014/main" id="{13FE2E8B-9DEC-0105-63FB-99FAB05EBAB0}"/>
              </a:ext>
            </a:extLst>
          </p:cNvPr>
          <p:cNvGrpSpPr/>
          <p:nvPr/>
        </p:nvGrpSpPr>
        <p:grpSpPr>
          <a:xfrm>
            <a:off x="92570" y="3528216"/>
            <a:ext cx="8678438" cy="979918"/>
            <a:chOff x="92570" y="3528216"/>
            <a:chExt cx="8678438" cy="979918"/>
          </a:xfrm>
        </p:grpSpPr>
        <p:sp>
          <p:nvSpPr>
            <p:cNvPr id="27" name="テキスト ボックス 26">
              <a:extLst>
                <a:ext uri="{FF2B5EF4-FFF2-40B4-BE49-F238E27FC236}">
                  <a16:creationId xmlns:a16="http://schemas.microsoft.com/office/drawing/2014/main" id="{DB6E56E4-FA58-4445-A2DE-6774267104EB}"/>
                </a:ext>
              </a:extLst>
            </p:cNvPr>
            <p:cNvSpPr txBox="1"/>
            <p:nvPr/>
          </p:nvSpPr>
          <p:spPr>
            <a:xfrm>
              <a:off x="92570" y="3800248"/>
              <a:ext cx="8678438" cy="707886"/>
            </a:xfrm>
            <a:prstGeom prst="rect">
              <a:avLst/>
            </a:prstGeom>
            <a:noFill/>
          </p:spPr>
          <p:txBody>
            <a:bodyPr wrap="square" rtlCol="0">
              <a:spAutoFit/>
            </a:bodyPr>
            <a:lstStyle/>
            <a:p>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　成年になると</a:t>
              </a:r>
              <a:r>
                <a:rPr lang="en-US" altLang="ja-JP"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2" name="下矢印 11"/>
            <p:cNvSpPr/>
            <p:nvPr/>
          </p:nvSpPr>
          <p:spPr>
            <a:xfrm>
              <a:off x="3770923" y="3528216"/>
              <a:ext cx="1382102" cy="466319"/>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BD64DBE6-7907-5527-E509-4129091C16D9}"/>
                </a:ext>
              </a:extLst>
            </p:cNvPr>
            <p:cNvSpPr/>
            <p:nvPr/>
          </p:nvSpPr>
          <p:spPr>
            <a:xfrm>
              <a:off x="372992" y="371098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grpSp>
      <p:grpSp>
        <p:nvGrpSpPr>
          <p:cNvPr id="40" name="グループ化 39">
            <a:extLst>
              <a:ext uri="{FF2B5EF4-FFF2-40B4-BE49-F238E27FC236}">
                <a16:creationId xmlns:a16="http://schemas.microsoft.com/office/drawing/2014/main" id="{D57E6122-3B4D-95D5-68DC-7408033DDFB7}"/>
              </a:ext>
            </a:extLst>
          </p:cNvPr>
          <p:cNvGrpSpPr/>
          <p:nvPr/>
        </p:nvGrpSpPr>
        <p:grpSpPr>
          <a:xfrm>
            <a:off x="853506" y="4450350"/>
            <a:ext cx="7259898" cy="1283644"/>
            <a:chOff x="844175" y="4465687"/>
            <a:chExt cx="7259898" cy="1283644"/>
          </a:xfrm>
        </p:grpSpPr>
        <p:sp>
          <p:nvSpPr>
            <p:cNvPr id="19" name="正方形/長方形 18">
              <a:extLst>
                <a:ext uri="{FF2B5EF4-FFF2-40B4-BE49-F238E27FC236}">
                  <a16:creationId xmlns:a16="http://schemas.microsoft.com/office/drawing/2014/main" id="{732385D1-5004-4457-988A-64AAA8F41858}"/>
                </a:ext>
              </a:extLst>
            </p:cNvPr>
            <p:cNvSpPr/>
            <p:nvPr/>
          </p:nvSpPr>
          <p:spPr>
            <a:xfrm>
              <a:off x="844175" y="446568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おや</a:t>
              </a:r>
            </a:p>
          </p:txBody>
        </p:sp>
        <p:sp>
          <p:nvSpPr>
            <p:cNvPr id="20" name="正方形/長方形 19">
              <a:extLst>
                <a:ext uri="{FF2B5EF4-FFF2-40B4-BE49-F238E27FC236}">
                  <a16:creationId xmlns:a16="http://schemas.microsoft.com/office/drawing/2014/main" id="{5588AB1C-FC9C-8644-99F9-D5EB2B897207}"/>
                </a:ext>
              </a:extLst>
            </p:cNvPr>
            <p:cNvSpPr/>
            <p:nvPr/>
          </p:nvSpPr>
          <p:spPr>
            <a:xfrm>
              <a:off x="1924508" y="446568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22" name="正方形/長方形 21">
              <a:extLst>
                <a:ext uri="{FF2B5EF4-FFF2-40B4-BE49-F238E27FC236}">
                  <a16:creationId xmlns:a16="http://schemas.microsoft.com/office/drawing/2014/main" id="{DDDCA6C9-A94A-F4C4-B188-D1FD3ED60E34}"/>
                </a:ext>
              </a:extLst>
            </p:cNvPr>
            <p:cNvSpPr/>
            <p:nvPr/>
          </p:nvSpPr>
          <p:spPr>
            <a:xfrm>
              <a:off x="2931187" y="446568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a:t>
              </a:r>
            </a:p>
          </p:txBody>
        </p:sp>
        <p:sp>
          <p:nvSpPr>
            <p:cNvPr id="23" name="正方形/長方形 22">
              <a:extLst>
                <a:ext uri="{FF2B5EF4-FFF2-40B4-BE49-F238E27FC236}">
                  <a16:creationId xmlns:a16="http://schemas.microsoft.com/office/drawing/2014/main" id="{AD4B7573-6D03-15AA-33E3-8187A0FA5B55}"/>
                </a:ext>
              </a:extLst>
            </p:cNvPr>
            <p:cNvSpPr/>
            <p:nvPr/>
          </p:nvSpPr>
          <p:spPr>
            <a:xfrm>
              <a:off x="4897903" y="4485714"/>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4" name="正方形/長方形 23">
              <a:extLst>
                <a:ext uri="{FF2B5EF4-FFF2-40B4-BE49-F238E27FC236}">
                  <a16:creationId xmlns:a16="http://schemas.microsoft.com/office/drawing/2014/main" id="{DE0EB74F-45F3-6423-1C72-114E0AB2ACF2}"/>
                </a:ext>
              </a:extLst>
            </p:cNvPr>
            <p:cNvSpPr/>
            <p:nvPr/>
          </p:nvSpPr>
          <p:spPr>
            <a:xfrm>
              <a:off x="4905835" y="552267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5" name="正方形/長方形 24">
              <a:extLst>
                <a:ext uri="{FF2B5EF4-FFF2-40B4-BE49-F238E27FC236}">
                  <a16:creationId xmlns:a16="http://schemas.microsoft.com/office/drawing/2014/main" id="{44A3E47F-61AF-0E97-2DA0-32D932B71E5E}"/>
                </a:ext>
              </a:extLst>
            </p:cNvPr>
            <p:cNvSpPr/>
            <p:nvPr/>
          </p:nvSpPr>
          <p:spPr>
            <a:xfrm>
              <a:off x="6212327" y="4488435"/>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p>
          </p:txBody>
        </p:sp>
        <p:sp>
          <p:nvSpPr>
            <p:cNvPr id="26" name="正方形/長方形 25">
              <a:extLst>
                <a:ext uri="{FF2B5EF4-FFF2-40B4-BE49-F238E27FC236}">
                  <a16:creationId xmlns:a16="http://schemas.microsoft.com/office/drawing/2014/main" id="{F885D018-48F4-106B-C1A8-0ADE9E6C414E}"/>
                </a:ext>
              </a:extLst>
            </p:cNvPr>
            <p:cNvSpPr/>
            <p:nvPr/>
          </p:nvSpPr>
          <p:spPr>
            <a:xfrm>
              <a:off x="7446617" y="4485714"/>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さまざま</a:t>
              </a:r>
            </a:p>
          </p:txBody>
        </p:sp>
        <p:sp>
          <p:nvSpPr>
            <p:cNvPr id="28" name="正方形/長方形 27">
              <a:extLst>
                <a:ext uri="{FF2B5EF4-FFF2-40B4-BE49-F238E27FC236}">
                  <a16:creationId xmlns:a16="http://schemas.microsoft.com/office/drawing/2014/main" id="{B2AD08C2-EB3C-2C5E-D87C-05A3C6317CB0}"/>
                </a:ext>
              </a:extLst>
            </p:cNvPr>
            <p:cNvSpPr/>
            <p:nvPr/>
          </p:nvSpPr>
          <p:spPr>
            <a:xfrm>
              <a:off x="1415830" y="4991854"/>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9" name="正方形/長方形 28">
              <a:extLst>
                <a:ext uri="{FF2B5EF4-FFF2-40B4-BE49-F238E27FC236}">
                  <a16:creationId xmlns:a16="http://schemas.microsoft.com/office/drawing/2014/main" id="{70106EFB-4479-1743-B437-912A3BFB787D}"/>
                </a:ext>
              </a:extLst>
            </p:cNvPr>
            <p:cNvSpPr/>
            <p:nvPr/>
          </p:nvSpPr>
          <p:spPr>
            <a:xfrm>
              <a:off x="844175" y="551157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す</a:t>
              </a:r>
            </a:p>
          </p:txBody>
        </p:sp>
        <p:sp>
          <p:nvSpPr>
            <p:cNvPr id="30" name="正方形/長方形 29">
              <a:extLst>
                <a:ext uri="{FF2B5EF4-FFF2-40B4-BE49-F238E27FC236}">
                  <a16:creationId xmlns:a16="http://schemas.microsoft.com/office/drawing/2014/main" id="{AD3013D9-C3DE-67C8-2CC5-0678C8FCF418}"/>
                </a:ext>
              </a:extLst>
            </p:cNvPr>
            <p:cNvSpPr/>
            <p:nvPr/>
          </p:nvSpPr>
          <p:spPr>
            <a:xfrm>
              <a:off x="1924508" y="553388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ばしょ</a:t>
              </a:r>
            </a:p>
          </p:txBody>
        </p:sp>
        <p:sp>
          <p:nvSpPr>
            <p:cNvPr id="32" name="正方形/長方形 31">
              <a:extLst>
                <a:ext uri="{FF2B5EF4-FFF2-40B4-BE49-F238E27FC236}">
                  <a16:creationId xmlns:a16="http://schemas.microsoft.com/office/drawing/2014/main" id="{E88083E2-5B75-7C69-3BCE-7883963C81A1}"/>
                </a:ext>
              </a:extLst>
            </p:cNvPr>
            <p:cNvSpPr/>
            <p:nvPr/>
          </p:nvSpPr>
          <p:spPr>
            <a:xfrm>
              <a:off x="3213412" y="553388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しんろ</a:t>
              </a:r>
            </a:p>
          </p:txBody>
        </p:sp>
        <p:sp>
          <p:nvSpPr>
            <p:cNvPr id="33" name="正方形/長方形 32">
              <a:extLst>
                <a:ext uri="{FF2B5EF4-FFF2-40B4-BE49-F238E27FC236}">
                  <a16:creationId xmlns:a16="http://schemas.microsoft.com/office/drawing/2014/main" id="{83E17D6F-AAEF-B50A-961D-BC48ABB6ECD3}"/>
                </a:ext>
              </a:extLst>
            </p:cNvPr>
            <p:cNvSpPr/>
            <p:nvPr/>
          </p:nvSpPr>
          <p:spPr>
            <a:xfrm>
              <a:off x="3855329" y="5511628"/>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など</a:t>
              </a:r>
            </a:p>
          </p:txBody>
        </p:sp>
        <p:sp>
          <p:nvSpPr>
            <p:cNvPr id="38" name="正方形/長方形 37">
              <a:extLst>
                <a:ext uri="{FF2B5EF4-FFF2-40B4-BE49-F238E27FC236}">
                  <a16:creationId xmlns:a16="http://schemas.microsoft.com/office/drawing/2014/main" id="{4EA32A83-45AE-E295-A45A-54CA2AA726C4}"/>
                </a:ext>
              </a:extLst>
            </p:cNvPr>
            <p:cNvSpPr/>
            <p:nvPr/>
          </p:nvSpPr>
          <p:spPr>
            <a:xfrm>
              <a:off x="6208818" y="552267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p>
          </p:txBody>
        </p:sp>
        <p:sp>
          <p:nvSpPr>
            <p:cNvPr id="39" name="正方形/長方形 38">
              <a:extLst>
                <a:ext uri="{FF2B5EF4-FFF2-40B4-BE49-F238E27FC236}">
                  <a16:creationId xmlns:a16="http://schemas.microsoft.com/office/drawing/2014/main" id="{6E205DAC-08A3-689B-DF41-997AE5E84520}"/>
                </a:ext>
              </a:extLst>
            </p:cNvPr>
            <p:cNvSpPr/>
            <p:nvPr/>
          </p:nvSpPr>
          <p:spPr>
            <a:xfrm>
              <a:off x="7261894" y="552267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grpSp>
    </p:spTree>
    <p:extLst>
      <p:ext uri="{BB962C8B-B14F-4D97-AF65-F5344CB8AC3E}">
        <p14:creationId xmlns:p14="http://schemas.microsoft.com/office/powerpoint/2010/main" val="273948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24351"/>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087" y="2079540"/>
            <a:ext cx="4201134" cy="1987634"/>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78553"/>
            <a:ext cx="4086242" cy="1967904"/>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54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30</a:t>
            </a:fld>
            <a:endParaRPr kumimoji="1" lang="ja-JP" altLang="en-US" dirty="0"/>
          </a:p>
        </p:txBody>
      </p:sp>
      <p:sp>
        <p:nvSpPr>
          <p:cNvPr id="4" name="正方形/長方形 3">
            <a:extLst>
              <a:ext uri="{FF2B5EF4-FFF2-40B4-BE49-F238E27FC236}">
                <a16:creationId xmlns:a16="http://schemas.microsoft.com/office/drawing/2014/main" id="{B520F35A-5C64-A0EB-FEE2-9CE3035DF72D}"/>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082ED3D6-CB45-3656-C526-74C0841E1192}"/>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F235B7C8-453C-3F47-9B62-8E0ADA3AC0A0}"/>
              </a:ext>
            </a:extLst>
          </p:cNvPr>
          <p:cNvSpPr/>
          <p:nvPr/>
        </p:nvSpPr>
        <p:spPr>
          <a:xfrm>
            <a:off x="1797150"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3" name="正方形/長方形 12">
            <a:extLst>
              <a:ext uri="{FF2B5EF4-FFF2-40B4-BE49-F238E27FC236}">
                <a16:creationId xmlns:a16="http://schemas.microsoft.com/office/drawing/2014/main" id="{593FB2AE-D9F2-4C68-926C-564970A4CA8A}"/>
              </a:ext>
            </a:extLst>
          </p:cNvPr>
          <p:cNvSpPr/>
          <p:nvPr/>
        </p:nvSpPr>
        <p:spPr>
          <a:xfrm>
            <a:off x="6064350"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4" name="正方形/長方形 13">
            <a:extLst>
              <a:ext uri="{FF2B5EF4-FFF2-40B4-BE49-F238E27FC236}">
                <a16:creationId xmlns:a16="http://schemas.microsoft.com/office/drawing/2014/main" id="{F152B9EC-1B23-9A2C-6BEA-1848EA1B64DD}"/>
              </a:ext>
            </a:extLst>
          </p:cNvPr>
          <p:cNvSpPr/>
          <p:nvPr/>
        </p:nvSpPr>
        <p:spPr>
          <a:xfrm>
            <a:off x="2943650" y="31313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9280DC7-FEA0-16D0-A743-FFA93231A723}"/>
              </a:ext>
            </a:extLst>
          </p:cNvPr>
          <p:cNvSpPr/>
          <p:nvPr/>
        </p:nvSpPr>
        <p:spPr>
          <a:xfrm>
            <a:off x="6362400" y="288415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CC6ABA2-6E64-CDB8-6AAF-DB1BDB718D92}"/>
              </a:ext>
            </a:extLst>
          </p:cNvPr>
          <p:cNvSpPr/>
          <p:nvPr/>
        </p:nvSpPr>
        <p:spPr>
          <a:xfrm>
            <a:off x="3035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ちょちくがく</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7100C729-FD04-7468-8ED9-55547968DDCB}"/>
              </a:ext>
            </a:extLst>
          </p:cNvPr>
          <p:cNvSpPr/>
          <p:nvPr/>
        </p:nvSpPr>
        <p:spPr>
          <a:xfrm>
            <a:off x="918753"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651D3537-CDF6-55FB-14AF-CB5AC54E654D}"/>
              </a:ext>
            </a:extLst>
          </p:cNvPr>
          <p:cNvSpPr/>
          <p:nvPr/>
        </p:nvSpPr>
        <p:spPr>
          <a:xfrm>
            <a:off x="2456782"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88EE6B74-24FC-FFAA-1FD6-ECA842253C3A}"/>
              </a:ext>
            </a:extLst>
          </p:cNvPr>
          <p:cNvSpPr/>
          <p:nvPr/>
        </p:nvSpPr>
        <p:spPr>
          <a:xfrm>
            <a:off x="47612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E13F4A97-C8FF-7D1E-7809-4837996192F3}"/>
              </a:ext>
            </a:extLst>
          </p:cNvPr>
          <p:cNvSpPr/>
          <p:nvPr/>
        </p:nvSpPr>
        <p:spPr>
          <a:xfrm>
            <a:off x="5424078"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E4F255C7-7EF5-72C9-DE5A-89D953803C86}"/>
              </a:ext>
            </a:extLst>
          </p:cNvPr>
          <p:cNvSpPr/>
          <p:nvPr/>
        </p:nvSpPr>
        <p:spPr>
          <a:xfrm>
            <a:off x="6962107"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grpSp>
        <p:nvGrpSpPr>
          <p:cNvPr id="45" name="グループ化 44">
            <a:extLst>
              <a:ext uri="{FF2B5EF4-FFF2-40B4-BE49-F238E27FC236}">
                <a16:creationId xmlns:a16="http://schemas.microsoft.com/office/drawing/2014/main" id="{3483F980-0724-D133-363D-00919E8BBEDE}"/>
              </a:ext>
            </a:extLst>
          </p:cNvPr>
          <p:cNvGrpSpPr/>
          <p:nvPr/>
        </p:nvGrpSpPr>
        <p:grpSpPr>
          <a:xfrm>
            <a:off x="467699" y="4835930"/>
            <a:ext cx="3993648" cy="1599946"/>
            <a:chOff x="467699" y="4835930"/>
            <a:chExt cx="3993648" cy="1599946"/>
          </a:xfrm>
        </p:grpSpPr>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38" name="正方形/長方形 37">
              <a:extLst>
                <a:ext uri="{FF2B5EF4-FFF2-40B4-BE49-F238E27FC236}">
                  <a16:creationId xmlns:a16="http://schemas.microsoft.com/office/drawing/2014/main" id="{FF331DAA-6057-80A0-7263-6E2CA6EF177B}"/>
                </a:ext>
              </a:extLst>
            </p:cNvPr>
            <p:cNvSpPr/>
            <p:nvPr/>
          </p:nvSpPr>
          <p:spPr>
            <a:xfrm>
              <a:off x="2643432" y="483593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もくてき</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DEDD4E61-C820-2D0F-54DF-D7A83786AEF3}"/>
                </a:ext>
              </a:extLst>
            </p:cNvPr>
            <p:cNvSpPr/>
            <p:nvPr/>
          </p:nvSpPr>
          <p:spPr>
            <a:xfrm>
              <a:off x="2324099" y="5569604"/>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grpSp>
      <p:grpSp>
        <p:nvGrpSpPr>
          <p:cNvPr id="46" name="グループ化 45">
            <a:extLst>
              <a:ext uri="{FF2B5EF4-FFF2-40B4-BE49-F238E27FC236}">
                <a16:creationId xmlns:a16="http://schemas.microsoft.com/office/drawing/2014/main" id="{41C5CE12-4D07-09E9-7409-15744834E69C}"/>
              </a:ext>
            </a:extLst>
          </p:cNvPr>
          <p:cNvGrpSpPr/>
          <p:nvPr/>
        </p:nvGrpSpPr>
        <p:grpSpPr>
          <a:xfrm>
            <a:off x="5442694" y="4837989"/>
            <a:ext cx="2724949" cy="1698588"/>
            <a:chOff x="5442694" y="4837989"/>
            <a:chExt cx="2724949" cy="1698588"/>
          </a:xfrm>
        </p:grpSpPr>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40" name="正方形/長方形 39">
              <a:extLst>
                <a:ext uri="{FF2B5EF4-FFF2-40B4-BE49-F238E27FC236}">
                  <a16:creationId xmlns:a16="http://schemas.microsoft.com/office/drawing/2014/main" id="{EC280F8A-829F-501E-EF44-35F28C0C670E}"/>
                </a:ext>
              </a:extLst>
            </p:cNvPr>
            <p:cNvSpPr/>
            <p:nvPr/>
          </p:nvSpPr>
          <p:spPr>
            <a:xfrm>
              <a:off x="6910632" y="483798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そんしつ</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2545EB5-37C2-405C-8206-02B74F50FFA8}"/>
                </a:ext>
              </a:extLst>
            </p:cNvPr>
            <p:cNvSpPr/>
            <p:nvPr/>
          </p:nvSpPr>
          <p:spPr>
            <a:xfrm>
              <a:off x="6257452" y="5571427"/>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57B4E86-CB29-105D-BE6F-FDE4189943E0}"/>
                </a:ext>
              </a:extLst>
            </p:cNvPr>
            <p:cNvSpPr/>
            <p:nvPr/>
          </p:nvSpPr>
          <p:spPr>
            <a:xfrm>
              <a:off x="5442694" y="48381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とくてい</a:t>
              </a:r>
              <a:endParaRPr kumimoji="1" lang="ja-JP" altLang="en-US" sz="1400" dirty="0">
                <a:solidFill>
                  <a:srgbClr val="FF0000"/>
                </a:solidFill>
              </a:endParaRPr>
            </a:p>
          </p:txBody>
        </p:sp>
      </p:grpSp>
      <p:sp>
        <p:nvSpPr>
          <p:cNvPr id="43" name="正方形/長方形 42">
            <a:extLst>
              <a:ext uri="{FF2B5EF4-FFF2-40B4-BE49-F238E27FC236}">
                <a16:creationId xmlns:a16="http://schemas.microsoft.com/office/drawing/2014/main" id="{9BA82574-2A05-66FC-C737-98BBCDABB3EF}"/>
              </a:ext>
            </a:extLst>
          </p:cNvPr>
          <p:cNvSpPr/>
          <p:nvPr/>
        </p:nvSpPr>
        <p:spPr>
          <a:xfrm>
            <a:off x="189331"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B4108220-9A12-AA2F-D7D0-1D538A730159}"/>
              </a:ext>
            </a:extLst>
          </p:cNvPr>
          <p:cNvSpPr/>
          <p:nvPr/>
        </p:nvSpPr>
        <p:spPr>
          <a:xfrm>
            <a:off x="4570095"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21" name="テキスト ボックス 20">
            <a:extLst>
              <a:ext uri="{FF2B5EF4-FFF2-40B4-BE49-F238E27FC236}">
                <a16:creationId xmlns:a16="http://schemas.microsoft.com/office/drawing/2014/main" id="{94FB6192-B087-1573-1D58-E05B89D5228A}"/>
              </a:ext>
            </a:extLst>
          </p:cNvPr>
          <p:cNvSpPr txBox="1"/>
          <p:nvPr/>
        </p:nvSpPr>
        <p:spPr>
          <a:xfrm>
            <a:off x="230937" y="2107971"/>
            <a:ext cx="307777" cy="783228"/>
          </a:xfrm>
          <a:prstGeom prst="rect">
            <a:avLst/>
          </a:prstGeom>
          <a:noFill/>
        </p:spPr>
        <p:txBody>
          <a:bodyPr vert="eaVert"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もくひょうがく</a:t>
            </a:r>
          </a:p>
        </p:txBody>
      </p:sp>
      <p:sp>
        <p:nvSpPr>
          <p:cNvPr id="47" name="正方形/長方形 46">
            <a:extLst>
              <a:ext uri="{FF2B5EF4-FFF2-40B4-BE49-F238E27FC236}">
                <a16:creationId xmlns:a16="http://schemas.microsoft.com/office/drawing/2014/main" id="{072911DE-F7A3-8AF7-B91A-E41FDAE7BDC4}"/>
              </a:ext>
            </a:extLst>
          </p:cNvPr>
          <p:cNvSpPr/>
          <p:nvPr/>
        </p:nvSpPr>
        <p:spPr>
          <a:xfrm>
            <a:off x="6104" y="381708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DF10F5D0-99E3-5128-454F-849EB7DFBA8D}"/>
              </a:ext>
            </a:extLst>
          </p:cNvPr>
          <p:cNvSpPr/>
          <p:nvPr/>
        </p:nvSpPr>
        <p:spPr>
          <a:xfrm>
            <a:off x="3772708" y="380042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F648CDB6-A050-25C2-359F-FBDDB344AAF3}"/>
              </a:ext>
            </a:extLst>
          </p:cNvPr>
          <p:cNvSpPr/>
          <p:nvPr/>
        </p:nvSpPr>
        <p:spPr>
          <a:xfrm>
            <a:off x="4455851" y="3792288"/>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FA26E03D-74F0-EDA7-814F-2B387CF6BCE5}"/>
              </a:ext>
            </a:extLst>
          </p:cNvPr>
          <p:cNvSpPr/>
          <p:nvPr/>
        </p:nvSpPr>
        <p:spPr>
          <a:xfrm>
            <a:off x="8178330" y="3804506"/>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1" name="正方形/長方形 50">
            <a:extLst>
              <a:ext uri="{FF2B5EF4-FFF2-40B4-BE49-F238E27FC236}">
                <a16:creationId xmlns:a16="http://schemas.microsoft.com/office/drawing/2014/main" id="{AF235A15-0CB5-C500-C5EC-9C2FD6991FE5}"/>
              </a:ext>
            </a:extLst>
          </p:cNvPr>
          <p:cNvSpPr/>
          <p:nvPr/>
        </p:nvSpPr>
        <p:spPr>
          <a:xfrm>
            <a:off x="3493452" y="-46427"/>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ちが</a:t>
            </a:r>
            <a:endParaRPr kumimoji="1" lang="ja-JP" altLang="en-US" sz="1400" dirty="0">
              <a:solidFill>
                <a:schemeClr val="bg1"/>
              </a:solidFill>
            </a:endParaRPr>
          </a:p>
        </p:txBody>
      </p:sp>
      <p:sp>
        <p:nvSpPr>
          <p:cNvPr id="52" name="正方形/長方形 51">
            <a:extLst>
              <a:ext uri="{FF2B5EF4-FFF2-40B4-BE49-F238E27FC236}">
                <a16:creationId xmlns:a16="http://schemas.microsoft.com/office/drawing/2014/main" id="{C7B11D95-4169-F272-CA3B-4C00B1DB6201}"/>
              </a:ext>
            </a:extLst>
          </p:cNvPr>
          <p:cNvSpPr/>
          <p:nvPr/>
        </p:nvSpPr>
        <p:spPr>
          <a:xfrm>
            <a:off x="7292800"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やく</a:t>
            </a:r>
            <a:endParaRPr kumimoji="1" lang="ja-JP" altLang="en-US" sz="1000" dirty="0">
              <a:solidFill>
                <a:schemeClr val="tx1"/>
              </a:solidFill>
            </a:endParaRPr>
          </a:p>
        </p:txBody>
      </p:sp>
    </p:spTree>
    <p:custDataLst>
      <p:tags r:id="rId1"/>
    </p:custDataLst>
    <p:extLst>
      <p:ext uri="{BB962C8B-B14F-4D97-AF65-F5344CB8AC3E}">
        <p14:creationId xmlns:p14="http://schemas.microsoft.com/office/powerpoint/2010/main" val="2881305960"/>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bwMode="white">
          <a:xfrm>
            <a:off x="268224" y="-12662"/>
            <a:ext cx="644931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「生命保険」には契約が必要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2" name="角丸四角形 31"/>
          <p:cNvSpPr/>
          <p:nvPr/>
        </p:nvSpPr>
        <p:spPr>
          <a:xfrm>
            <a:off x="195549" y="5168467"/>
            <a:ext cx="8617767" cy="1563532"/>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337546" y="5258705"/>
            <a:ext cx="8200279" cy="1492268"/>
          </a:xfrm>
          <a:prstGeom prst="rect">
            <a:avLst/>
          </a:prstGeom>
          <a:noFill/>
        </p:spPr>
        <p:txBody>
          <a:bodyPr wrap="square" rtlCol="0">
            <a:spAutoFit/>
          </a:bodyPr>
          <a:lstStyle/>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保険料って何？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保障を得る代わりに、契約者が生命保険会社に払い込むお金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保険金・給付金って何？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死亡や入院などにより、受取人が生命保険会社から受け取るお金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9779" y="4843721"/>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nvGrpSpPr>
          <p:cNvPr id="3" name="グループ化 2"/>
          <p:cNvGrpSpPr/>
          <p:nvPr/>
        </p:nvGrpSpPr>
        <p:grpSpPr>
          <a:xfrm>
            <a:off x="361254" y="1002580"/>
            <a:ext cx="8508954" cy="3569243"/>
            <a:chOff x="412624" y="725182"/>
            <a:chExt cx="8508954" cy="3569243"/>
          </a:xfrm>
        </p:grpSpPr>
        <p:sp>
          <p:nvSpPr>
            <p:cNvPr id="23" name="右矢印 22"/>
            <p:cNvSpPr/>
            <p:nvPr/>
          </p:nvSpPr>
          <p:spPr>
            <a:xfrm rot="8295431">
              <a:off x="6889702" y="2502230"/>
              <a:ext cx="558199" cy="350881"/>
            </a:xfrm>
            <a:prstGeom prst="rightArrow">
              <a:avLst>
                <a:gd name="adj1" fmla="val 50000"/>
                <a:gd name="adj2" fmla="val 48411"/>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0800000">
              <a:off x="3499457" y="3453613"/>
              <a:ext cx="558199" cy="38439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44" name="グループ化 43">
              <a:extLst>
                <a:ext uri="{FF2B5EF4-FFF2-40B4-BE49-F238E27FC236}">
                  <a16:creationId xmlns:a16="http://schemas.microsoft.com/office/drawing/2014/main" id="{B3FAC42C-B755-49F0-9DF2-36F17B819562}"/>
                </a:ext>
              </a:extLst>
            </p:cNvPr>
            <p:cNvGrpSpPr/>
            <p:nvPr/>
          </p:nvGrpSpPr>
          <p:grpSpPr>
            <a:xfrm>
              <a:off x="1483167" y="2835476"/>
              <a:ext cx="2532908" cy="1388478"/>
              <a:chOff x="1483167" y="2835476"/>
              <a:chExt cx="2532908" cy="1388478"/>
            </a:xfrm>
          </p:grpSpPr>
          <p:sp>
            <p:nvSpPr>
              <p:cNvPr id="27" name="テキスト ボックス 26"/>
              <p:cNvSpPr txBox="1"/>
              <p:nvPr/>
            </p:nvSpPr>
            <p:spPr>
              <a:xfrm>
                <a:off x="1483167" y="2835476"/>
                <a:ext cx="2532908"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⑥保険金・給付金の受取り</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a:stretch>
                <a:fillRect/>
              </a:stretch>
            </p:blipFill>
            <p:spPr>
              <a:xfrm>
                <a:off x="2494345" y="3199669"/>
                <a:ext cx="808225" cy="1024285"/>
              </a:xfrm>
              <a:prstGeom prst="rect">
                <a:avLst/>
              </a:prstGeom>
            </p:spPr>
          </p:pic>
        </p:grpSp>
        <p:grpSp>
          <p:nvGrpSpPr>
            <p:cNvPr id="43" name="グループ化 42">
              <a:extLst>
                <a:ext uri="{FF2B5EF4-FFF2-40B4-BE49-F238E27FC236}">
                  <a16:creationId xmlns:a16="http://schemas.microsoft.com/office/drawing/2014/main" id="{9B0A2C9D-4AB6-4EB1-AB89-F25042ADDE57}"/>
                </a:ext>
              </a:extLst>
            </p:cNvPr>
            <p:cNvGrpSpPr/>
            <p:nvPr/>
          </p:nvGrpSpPr>
          <p:grpSpPr>
            <a:xfrm>
              <a:off x="4338047" y="2732797"/>
              <a:ext cx="2668724" cy="1561628"/>
              <a:chOff x="4338047" y="2732797"/>
              <a:chExt cx="2668724" cy="1561628"/>
            </a:xfrm>
          </p:grpSpPr>
          <p:sp>
            <p:nvSpPr>
              <p:cNvPr id="24" name="テキスト ボックス 23"/>
              <p:cNvSpPr txBox="1"/>
              <p:nvPr/>
            </p:nvSpPr>
            <p:spPr>
              <a:xfrm>
                <a:off x="4792696" y="2732797"/>
                <a:ext cx="1910657"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⑤リスクの発生</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8047" y="3331255"/>
                <a:ext cx="969849" cy="963170"/>
              </a:xfrm>
              <a:prstGeom prst="rect">
                <a:avLst/>
              </a:prstGeom>
            </p:spPr>
          </p:pic>
          <p:pic>
            <p:nvPicPr>
              <p:cNvPr id="28" name="図 27">
                <a:extLst>
                  <a:ext uri="{FF2B5EF4-FFF2-40B4-BE49-F238E27FC236}">
                    <a16:creationId xmlns:a16="http://schemas.microsoft.com/office/drawing/2014/main" id="{64FA26A2-32B7-44A6-860C-86AEF571F5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2959" y="3451256"/>
                <a:ext cx="883812" cy="820457"/>
              </a:xfrm>
              <a:prstGeom prst="rect">
                <a:avLst/>
              </a:prstGeom>
            </p:spPr>
          </p:pic>
        </p:grpSp>
        <p:sp>
          <p:nvSpPr>
            <p:cNvPr id="5" name="右矢印 4"/>
            <p:cNvSpPr/>
            <p:nvPr/>
          </p:nvSpPr>
          <p:spPr>
            <a:xfrm>
              <a:off x="1734187" y="1597177"/>
              <a:ext cx="558199" cy="418126"/>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F6713AE0-8FCF-4B9B-BC05-B9E99EE8D14C}"/>
                </a:ext>
              </a:extLst>
            </p:cNvPr>
            <p:cNvGrpSpPr/>
            <p:nvPr/>
          </p:nvGrpSpPr>
          <p:grpSpPr>
            <a:xfrm>
              <a:off x="412624" y="725463"/>
              <a:ext cx="1616451" cy="1804503"/>
              <a:chOff x="412624" y="725463"/>
              <a:chExt cx="1616451" cy="1804503"/>
            </a:xfrm>
          </p:grpSpPr>
          <p:sp>
            <p:nvSpPr>
              <p:cNvPr id="2" name="テキスト ボックス 1"/>
              <p:cNvSpPr txBox="1"/>
              <p:nvPr/>
            </p:nvSpPr>
            <p:spPr>
              <a:xfrm>
                <a:off x="412624" y="725463"/>
                <a:ext cx="1616451" cy="338554"/>
              </a:xfrm>
              <a:prstGeom prst="rect">
                <a:avLst/>
              </a:prstGeom>
              <a:noFill/>
            </p:spPr>
            <p:txBody>
              <a:bodyPr wrap="square" rtlCol="0">
                <a:spAutoFit/>
              </a:bodyPr>
              <a:lstStyle/>
              <a:p>
                <a:r>
                  <a:rPr kumimoji="1" lang="ja-JP" altLang="en-US" sz="1600" b="1" dirty="0">
                    <a:solidFill>
                      <a:schemeClr val="tx2"/>
                    </a:solidFill>
                    <a:latin typeface="Meiryo UI" panose="020B0604030504040204" pitchFamily="50" charset="-128"/>
                    <a:ea typeface="Meiryo UI" panose="020B0604030504040204" pitchFamily="50" charset="-128"/>
                  </a:rPr>
                  <a:t>①</a:t>
                </a:r>
                <a:r>
                  <a:rPr lang="ja-JP" altLang="en-US" sz="1600" b="1" dirty="0">
                    <a:solidFill>
                      <a:schemeClr val="tx2"/>
                    </a:solidFill>
                    <a:latin typeface="Meiryo UI" panose="020B0604030504040204" pitchFamily="50" charset="-128"/>
                    <a:ea typeface="Meiryo UI" panose="020B0604030504040204" pitchFamily="50" charset="-128"/>
                  </a:rPr>
                  <a:t>申込書の提出</a:t>
                </a:r>
                <a:endParaRPr kumimoji="1" lang="ja-JP" altLang="en-US" sz="1600" b="1" dirty="0">
                  <a:solidFill>
                    <a:schemeClr val="tx2"/>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624" y="1400633"/>
                <a:ext cx="1028268" cy="1129333"/>
              </a:xfrm>
              <a:prstGeom prst="rect">
                <a:avLst/>
              </a:prstGeom>
            </p:spPr>
          </p:pic>
        </p:grpSp>
        <p:grpSp>
          <p:nvGrpSpPr>
            <p:cNvPr id="30" name="グループ化 29">
              <a:extLst>
                <a:ext uri="{FF2B5EF4-FFF2-40B4-BE49-F238E27FC236}">
                  <a16:creationId xmlns:a16="http://schemas.microsoft.com/office/drawing/2014/main" id="{AD6932C4-D0DD-4403-8639-1D4CAE9E320F}"/>
                </a:ext>
              </a:extLst>
            </p:cNvPr>
            <p:cNvGrpSpPr/>
            <p:nvPr/>
          </p:nvGrpSpPr>
          <p:grpSpPr>
            <a:xfrm>
              <a:off x="2399624" y="725853"/>
              <a:ext cx="1616451" cy="1733192"/>
              <a:chOff x="2399624" y="725853"/>
              <a:chExt cx="1616451" cy="1733192"/>
            </a:xfrm>
          </p:grpSpPr>
          <p:sp>
            <p:nvSpPr>
              <p:cNvPr id="9" name="テキスト ボックス 8"/>
              <p:cNvSpPr txBox="1"/>
              <p:nvPr/>
            </p:nvSpPr>
            <p:spPr>
              <a:xfrm>
                <a:off x="2399624" y="725853"/>
                <a:ext cx="1616451"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②告知（診査）</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5097" y="1327276"/>
                <a:ext cx="704310" cy="1131769"/>
              </a:xfrm>
              <a:prstGeom prst="rect">
                <a:avLst/>
              </a:prstGeom>
            </p:spPr>
          </p:pic>
        </p:grpSp>
        <p:grpSp>
          <p:nvGrpSpPr>
            <p:cNvPr id="40" name="グループ化 39">
              <a:extLst>
                <a:ext uri="{FF2B5EF4-FFF2-40B4-BE49-F238E27FC236}">
                  <a16:creationId xmlns:a16="http://schemas.microsoft.com/office/drawing/2014/main" id="{24260CC8-13AE-4165-90CF-812A50856D5C}"/>
                </a:ext>
              </a:extLst>
            </p:cNvPr>
            <p:cNvGrpSpPr/>
            <p:nvPr/>
          </p:nvGrpSpPr>
          <p:grpSpPr>
            <a:xfrm>
              <a:off x="4364745" y="725182"/>
              <a:ext cx="2184479" cy="1551219"/>
              <a:chOff x="4364744" y="725182"/>
              <a:chExt cx="1957578" cy="1551219"/>
            </a:xfrm>
          </p:grpSpPr>
          <p:sp>
            <p:nvSpPr>
              <p:cNvPr id="15" name="テキスト ボックス 14"/>
              <p:cNvSpPr txBox="1"/>
              <p:nvPr/>
            </p:nvSpPr>
            <p:spPr>
              <a:xfrm>
                <a:off x="4364744" y="725182"/>
                <a:ext cx="1957578"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③保険料の払い込み</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7013" y="1305168"/>
                <a:ext cx="1158005" cy="971233"/>
              </a:xfrm>
              <a:prstGeom prst="rect">
                <a:avLst/>
              </a:prstGeom>
            </p:spPr>
          </p:pic>
        </p:grpSp>
        <p:grpSp>
          <p:nvGrpSpPr>
            <p:cNvPr id="42" name="グループ化 41">
              <a:extLst>
                <a:ext uri="{FF2B5EF4-FFF2-40B4-BE49-F238E27FC236}">
                  <a16:creationId xmlns:a16="http://schemas.microsoft.com/office/drawing/2014/main" id="{61FD44A8-80D8-4BAB-B808-9D2B9154A969}"/>
                </a:ext>
              </a:extLst>
            </p:cNvPr>
            <p:cNvGrpSpPr/>
            <p:nvPr/>
          </p:nvGrpSpPr>
          <p:grpSpPr>
            <a:xfrm>
              <a:off x="6817447" y="732639"/>
              <a:ext cx="2104131" cy="1727469"/>
              <a:chOff x="6817447" y="732639"/>
              <a:chExt cx="2104131" cy="1727469"/>
            </a:xfrm>
          </p:grpSpPr>
          <p:sp>
            <p:nvSpPr>
              <p:cNvPr id="19" name="テキスト ボックス 18"/>
              <p:cNvSpPr txBox="1"/>
              <p:nvPr/>
            </p:nvSpPr>
            <p:spPr>
              <a:xfrm>
                <a:off x="6817447" y="732639"/>
                <a:ext cx="2104131" cy="584775"/>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④書類（保険証券）　　</a:t>
                </a:r>
              </a:p>
              <a:p>
                <a:r>
                  <a:rPr lang="ja-JP" altLang="en-US" sz="1600" b="1" dirty="0">
                    <a:solidFill>
                      <a:schemeClr val="tx2"/>
                    </a:solidFill>
                    <a:latin typeface="Meiryo UI" panose="020B0604030504040204" pitchFamily="50" charset="-128"/>
                    <a:ea typeface="Meiryo UI" panose="020B0604030504040204" pitchFamily="50" charset="-128"/>
                  </a:rPr>
                  <a:t>　が届く</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29467" y="1342933"/>
                <a:ext cx="686615" cy="1117175"/>
              </a:xfrm>
              <a:prstGeom prst="rect">
                <a:avLst/>
              </a:prstGeom>
            </p:spPr>
          </p:pic>
        </p:grpSp>
        <p:sp>
          <p:nvSpPr>
            <p:cNvPr id="35" name="右矢印 34"/>
            <p:cNvSpPr/>
            <p:nvPr/>
          </p:nvSpPr>
          <p:spPr>
            <a:xfrm>
              <a:off x="3667494" y="1597177"/>
              <a:ext cx="558199" cy="41985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6123346" y="1597175"/>
              <a:ext cx="558199" cy="41985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四角形: 角を丸くする 13">
            <a:extLst>
              <a:ext uri="{FF2B5EF4-FFF2-40B4-BE49-F238E27FC236}">
                <a16:creationId xmlns:a16="http://schemas.microsoft.com/office/drawing/2014/main" id="{9528B5EE-E509-4C9D-8E08-71B757D68FD7}"/>
              </a:ext>
            </a:extLst>
          </p:cNvPr>
          <p:cNvSpPr/>
          <p:nvPr/>
        </p:nvSpPr>
        <p:spPr>
          <a:xfrm>
            <a:off x="4304007" y="959097"/>
            <a:ext cx="2006644" cy="1769628"/>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8F78F71C-0DEE-44A1-933F-5BAF50A64DD3}"/>
              </a:ext>
            </a:extLst>
          </p:cNvPr>
          <p:cNvSpPr/>
          <p:nvPr/>
        </p:nvSpPr>
        <p:spPr>
          <a:xfrm>
            <a:off x="1488383" y="2954644"/>
            <a:ext cx="2360175" cy="164189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64673DB8-62BF-1FA0-BEEA-105197C4F41D}"/>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lang="ja-JP" altLang="en-US" smtClean="0">
                <a:solidFill>
                  <a:prstClr val="black">
                    <a:tint val="75000"/>
                  </a:prstClr>
                </a:solidFill>
                <a:latin typeface="Calibri"/>
                <a:ea typeface="ＭＳ Ｐゴシック" panose="020B0600070205080204" pitchFamily="50" charset="-128"/>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13" name="図 12" descr="ロゴ&#10;&#10;中程度の精度で自動的に生成された説明">
            <a:extLst>
              <a:ext uri="{FF2B5EF4-FFF2-40B4-BE49-F238E27FC236}">
                <a16:creationId xmlns:a16="http://schemas.microsoft.com/office/drawing/2014/main" id="{BC7A53CC-093C-44FB-2828-C6EE1442ED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46284" y="3363623"/>
            <a:ext cx="980359" cy="616570"/>
          </a:xfrm>
          <a:prstGeom prst="rect">
            <a:avLst/>
          </a:prstGeom>
        </p:spPr>
      </p:pic>
      <p:sp>
        <p:nvSpPr>
          <p:cNvPr id="10" name="正方形/長方形 9">
            <a:extLst>
              <a:ext uri="{FF2B5EF4-FFF2-40B4-BE49-F238E27FC236}">
                <a16:creationId xmlns:a16="http://schemas.microsoft.com/office/drawing/2014/main" id="{CC2E3C29-01F3-3DCD-B50F-BAD5A7A5E48D}"/>
              </a:ext>
            </a:extLst>
          </p:cNvPr>
          <p:cNvSpPr/>
          <p:nvPr/>
        </p:nvSpPr>
        <p:spPr>
          <a:xfrm>
            <a:off x="747170" y="-23711"/>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18" name="正方形/長方形 17">
            <a:extLst>
              <a:ext uri="{FF2B5EF4-FFF2-40B4-BE49-F238E27FC236}">
                <a16:creationId xmlns:a16="http://schemas.microsoft.com/office/drawing/2014/main" id="{F6E14C42-0507-66D6-D3E7-17A76423BFC0}"/>
              </a:ext>
            </a:extLst>
          </p:cNvPr>
          <p:cNvSpPr/>
          <p:nvPr/>
        </p:nvSpPr>
        <p:spPr>
          <a:xfrm>
            <a:off x="2915882" y="-23711"/>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0" name="正方形/長方形 19">
            <a:extLst>
              <a:ext uri="{FF2B5EF4-FFF2-40B4-BE49-F238E27FC236}">
                <a16:creationId xmlns:a16="http://schemas.microsoft.com/office/drawing/2014/main" id="{59B4301E-D49F-A4E4-A546-1B279D637718}"/>
              </a:ext>
            </a:extLst>
          </p:cNvPr>
          <p:cNvSpPr/>
          <p:nvPr/>
        </p:nvSpPr>
        <p:spPr>
          <a:xfrm>
            <a:off x="4107954" y="-35363"/>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
        <p:nvSpPr>
          <p:cNvPr id="21" name="正方形/長方形 20">
            <a:extLst>
              <a:ext uri="{FF2B5EF4-FFF2-40B4-BE49-F238E27FC236}">
                <a16:creationId xmlns:a16="http://schemas.microsoft.com/office/drawing/2014/main" id="{A060A8A2-DA97-71B2-4F8B-1B5ACD55432C}"/>
              </a:ext>
            </a:extLst>
          </p:cNvPr>
          <p:cNvSpPr/>
          <p:nvPr/>
        </p:nvSpPr>
        <p:spPr>
          <a:xfrm>
            <a:off x="395988" y="846562"/>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もうしこみしょ</a:t>
            </a:r>
          </a:p>
        </p:txBody>
      </p:sp>
      <p:sp>
        <p:nvSpPr>
          <p:cNvPr id="22" name="正方形/長方形 21">
            <a:extLst>
              <a:ext uri="{FF2B5EF4-FFF2-40B4-BE49-F238E27FC236}">
                <a16:creationId xmlns:a16="http://schemas.microsoft.com/office/drawing/2014/main" id="{0B4C67C3-9AF0-36CC-E348-0C02E3444713}"/>
              </a:ext>
            </a:extLst>
          </p:cNvPr>
          <p:cNvSpPr/>
          <p:nvPr/>
        </p:nvSpPr>
        <p:spPr>
          <a:xfrm>
            <a:off x="1068998" y="846562"/>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ていしゅつ</a:t>
            </a:r>
          </a:p>
        </p:txBody>
      </p:sp>
      <p:sp>
        <p:nvSpPr>
          <p:cNvPr id="31" name="正方形/長方形 30">
            <a:extLst>
              <a:ext uri="{FF2B5EF4-FFF2-40B4-BE49-F238E27FC236}">
                <a16:creationId xmlns:a16="http://schemas.microsoft.com/office/drawing/2014/main" id="{D3550FD5-02C4-7554-FADB-4D9BB2EB4A09}"/>
              </a:ext>
            </a:extLst>
          </p:cNvPr>
          <p:cNvSpPr/>
          <p:nvPr/>
        </p:nvSpPr>
        <p:spPr>
          <a:xfrm>
            <a:off x="2308530" y="856411"/>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こくち</a:t>
            </a:r>
          </a:p>
        </p:txBody>
      </p:sp>
      <p:sp>
        <p:nvSpPr>
          <p:cNvPr id="37" name="正方形/長方形 36">
            <a:extLst>
              <a:ext uri="{FF2B5EF4-FFF2-40B4-BE49-F238E27FC236}">
                <a16:creationId xmlns:a16="http://schemas.microsoft.com/office/drawing/2014/main" id="{32E9CC88-0750-4E4D-FE92-C02829E8D621}"/>
              </a:ext>
            </a:extLst>
          </p:cNvPr>
          <p:cNvSpPr/>
          <p:nvPr/>
        </p:nvSpPr>
        <p:spPr>
          <a:xfrm>
            <a:off x="2854955" y="856411"/>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しんさ</a:t>
            </a:r>
          </a:p>
        </p:txBody>
      </p:sp>
      <p:sp>
        <p:nvSpPr>
          <p:cNvPr id="39" name="正方形/長方形 38">
            <a:extLst>
              <a:ext uri="{FF2B5EF4-FFF2-40B4-BE49-F238E27FC236}">
                <a16:creationId xmlns:a16="http://schemas.microsoft.com/office/drawing/2014/main" id="{5ECEC851-FD18-5CBA-FB79-6947F872E82C}"/>
              </a:ext>
            </a:extLst>
          </p:cNvPr>
          <p:cNvSpPr/>
          <p:nvPr/>
        </p:nvSpPr>
        <p:spPr>
          <a:xfrm>
            <a:off x="6688272" y="880140"/>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しょるい</a:t>
            </a:r>
          </a:p>
        </p:txBody>
      </p:sp>
      <p:sp>
        <p:nvSpPr>
          <p:cNvPr id="41" name="正方形/長方形 40">
            <a:extLst>
              <a:ext uri="{FF2B5EF4-FFF2-40B4-BE49-F238E27FC236}">
                <a16:creationId xmlns:a16="http://schemas.microsoft.com/office/drawing/2014/main" id="{A7845AF1-C6B6-AA7F-C11C-8DB199A85C64}"/>
              </a:ext>
            </a:extLst>
          </p:cNvPr>
          <p:cNvSpPr/>
          <p:nvPr/>
        </p:nvSpPr>
        <p:spPr>
          <a:xfrm>
            <a:off x="7498190" y="880140"/>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ほけんしょうけん</a:t>
            </a:r>
          </a:p>
        </p:txBody>
      </p:sp>
      <p:sp>
        <p:nvSpPr>
          <p:cNvPr id="45" name="正方形/長方形 44">
            <a:extLst>
              <a:ext uri="{FF2B5EF4-FFF2-40B4-BE49-F238E27FC236}">
                <a16:creationId xmlns:a16="http://schemas.microsoft.com/office/drawing/2014/main" id="{D0D2BBA8-22D7-1D02-61E9-6936AE3D3AAD}"/>
              </a:ext>
            </a:extLst>
          </p:cNvPr>
          <p:cNvSpPr/>
          <p:nvPr/>
        </p:nvSpPr>
        <p:spPr>
          <a:xfrm>
            <a:off x="6717540" y="1491962"/>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とど</a:t>
            </a:r>
          </a:p>
        </p:txBody>
      </p:sp>
      <p:sp>
        <p:nvSpPr>
          <p:cNvPr id="46" name="正方形/長方形 45">
            <a:extLst>
              <a:ext uri="{FF2B5EF4-FFF2-40B4-BE49-F238E27FC236}">
                <a16:creationId xmlns:a16="http://schemas.microsoft.com/office/drawing/2014/main" id="{CA0C8E80-3CCE-184E-84DD-D2F5C347281C}"/>
              </a:ext>
            </a:extLst>
          </p:cNvPr>
          <p:cNvSpPr/>
          <p:nvPr/>
        </p:nvSpPr>
        <p:spPr>
          <a:xfrm>
            <a:off x="5330928" y="2902670"/>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はっせい</a:t>
            </a:r>
          </a:p>
        </p:txBody>
      </p:sp>
      <p:grpSp>
        <p:nvGrpSpPr>
          <p:cNvPr id="47" name="グループ化 46">
            <a:extLst>
              <a:ext uri="{FF2B5EF4-FFF2-40B4-BE49-F238E27FC236}">
                <a16:creationId xmlns:a16="http://schemas.microsoft.com/office/drawing/2014/main" id="{5EA4277D-CA0B-3827-B722-42EA43C4ED75}"/>
              </a:ext>
            </a:extLst>
          </p:cNvPr>
          <p:cNvGrpSpPr/>
          <p:nvPr/>
        </p:nvGrpSpPr>
        <p:grpSpPr>
          <a:xfrm>
            <a:off x="1503300" y="2995626"/>
            <a:ext cx="2519479" cy="222881"/>
            <a:chOff x="1503300" y="2995626"/>
            <a:chExt cx="2519479" cy="222881"/>
          </a:xfrm>
        </p:grpSpPr>
        <p:sp>
          <p:nvSpPr>
            <p:cNvPr id="48" name="正方形/長方形 47">
              <a:extLst>
                <a:ext uri="{FF2B5EF4-FFF2-40B4-BE49-F238E27FC236}">
                  <a16:creationId xmlns:a16="http://schemas.microsoft.com/office/drawing/2014/main" id="{BF761900-8D10-CC8A-D171-DA560FA6FC79}"/>
                </a:ext>
              </a:extLst>
            </p:cNvPr>
            <p:cNvSpPr/>
            <p:nvPr/>
          </p:nvSpPr>
          <p:spPr>
            <a:xfrm>
              <a:off x="1503300" y="2995626"/>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ほけんきん</a:t>
              </a:r>
            </a:p>
          </p:txBody>
        </p:sp>
        <p:sp>
          <p:nvSpPr>
            <p:cNvPr id="49" name="正方形/長方形 48">
              <a:extLst>
                <a:ext uri="{FF2B5EF4-FFF2-40B4-BE49-F238E27FC236}">
                  <a16:creationId xmlns:a16="http://schemas.microsoft.com/office/drawing/2014/main" id="{C36D0CA2-9FC3-9CCB-B3DB-813AB3478949}"/>
                </a:ext>
              </a:extLst>
            </p:cNvPr>
            <p:cNvSpPr/>
            <p:nvPr/>
          </p:nvSpPr>
          <p:spPr>
            <a:xfrm>
              <a:off x="2227856" y="3003063"/>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きゅうふきん</a:t>
              </a:r>
            </a:p>
          </p:txBody>
        </p:sp>
        <p:sp>
          <p:nvSpPr>
            <p:cNvPr id="50" name="正方形/長方形 49">
              <a:extLst>
                <a:ext uri="{FF2B5EF4-FFF2-40B4-BE49-F238E27FC236}">
                  <a16:creationId xmlns:a16="http://schemas.microsoft.com/office/drawing/2014/main" id="{98A01A4E-D0D7-971F-74A8-FB3B39D1849C}"/>
                </a:ext>
              </a:extLst>
            </p:cNvPr>
            <p:cNvSpPr/>
            <p:nvPr/>
          </p:nvSpPr>
          <p:spPr>
            <a:xfrm>
              <a:off x="2889735" y="3003063"/>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うけと</a:t>
              </a:r>
            </a:p>
          </p:txBody>
        </p:sp>
      </p:grpSp>
      <p:grpSp>
        <p:nvGrpSpPr>
          <p:cNvPr id="51" name="グループ化 50">
            <a:extLst>
              <a:ext uri="{FF2B5EF4-FFF2-40B4-BE49-F238E27FC236}">
                <a16:creationId xmlns:a16="http://schemas.microsoft.com/office/drawing/2014/main" id="{B24150B4-BAF2-646A-45E3-44662E207A33}"/>
              </a:ext>
            </a:extLst>
          </p:cNvPr>
          <p:cNvGrpSpPr/>
          <p:nvPr/>
        </p:nvGrpSpPr>
        <p:grpSpPr>
          <a:xfrm>
            <a:off x="4330863" y="1224832"/>
            <a:ext cx="1921822" cy="224983"/>
            <a:chOff x="4330863" y="1224832"/>
            <a:chExt cx="1921822" cy="224983"/>
          </a:xfrm>
        </p:grpSpPr>
        <p:sp>
          <p:nvSpPr>
            <p:cNvPr id="52" name="正方形/長方形 51">
              <a:extLst>
                <a:ext uri="{FF2B5EF4-FFF2-40B4-BE49-F238E27FC236}">
                  <a16:creationId xmlns:a16="http://schemas.microsoft.com/office/drawing/2014/main" id="{591BA803-A15B-224A-B6B9-F4D1C8B82FD3}"/>
                </a:ext>
              </a:extLst>
            </p:cNvPr>
            <p:cNvSpPr/>
            <p:nvPr/>
          </p:nvSpPr>
          <p:spPr>
            <a:xfrm>
              <a:off x="4330863" y="1234371"/>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ほけんりょう</a:t>
              </a:r>
            </a:p>
          </p:txBody>
        </p:sp>
        <p:sp>
          <p:nvSpPr>
            <p:cNvPr id="53" name="正方形/長方形 52">
              <a:extLst>
                <a:ext uri="{FF2B5EF4-FFF2-40B4-BE49-F238E27FC236}">
                  <a16:creationId xmlns:a16="http://schemas.microsoft.com/office/drawing/2014/main" id="{E949F85B-3490-6BDF-8F89-6009D3112E06}"/>
                </a:ext>
              </a:extLst>
            </p:cNvPr>
            <p:cNvSpPr/>
            <p:nvPr/>
          </p:nvSpPr>
          <p:spPr>
            <a:xfrm>
              <a:off x="5119641" y="1224832"/>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はら　　　　こ</a:t>
              </a:r>
            </a:p>
          </p:txBody>
        </p:sp>
      </p:grpSp>
      <p:grpSp>
        <p:nvGrpSpPr>
          <p:cNvPr id="54" name="グループ化 53">
            <a:extLst>
              <a:ext uri="{FF2B5EF4-FFF2-40B4-BE49-F238E27FC236}">
                <a16:creationId xmlns:a16="http://schemas.microsoft.com/office/drawing/2014/main" id="{2ABA17F5-519D-C0A9-2365-FC05976D8501}"/>
              </a:ext>
            </a:extLst>
          </p:cNvPr>
          <p:cNvGrpSpPr/>
          <p:nvPr/>
        </p:nvGrpSpPr>
        <p:grpSpPr>
          <a:xfrm>
            <a:off x="308866" y="5206164"/>
            <a:ext cx="7779579" cy="1259262"/>
            <a:chOff x="308866" y="5191174"/>
            <a:chExt cx="7779579" cy="1259262"/>
          </a:xfrm>
        </p:grpSpPr>
        <p:sp>
          <p:nvSpPr>
            <p:cNvPr id="55" name="正方形/長方形 54">
              <a:extLst>
                <a:ext uri="{FF2B5EF4-FFF2-40B4-BE49-F238E27FC236}">
                  <a16:creationId xmlns:a16="http://schemas.microsoft.com/office/drawing/2014/main" id="{FFACE4F1-22DB-1052-EC2A-6E4A57FB2AF9}"/>
                </a:ext>
              </a:extLst>
            </p:cNvPr>
            <p:cNvSpPr/>
            <p:nvPr/>
          </p:nvSpPr>
          <p:spPr>
            <a:xfrm>
              <a:off x="370256" y="5900442"/>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ほけんきん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CB5820B7-B61E-5C06-2A44-CBE2274367C6}"/>
                </a:ext>
              </a:extLst>
            </p:cNvPr>
            <p:cNvSpPr/>
            <p:nvPr/>
          </p:nvSpPr>
          <p:spPr>
            <a:xfrm>
              <a:off x="1313692" y="5206164"/>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E256A01F-6655-5439-2F22-4FCC387CD5A9}"/>
                </a:ext>
              </a:extLst>
            </p:cNvPr>
            <p:cNvSpPr/>
            <p:nvPr/>
          </p:nvSpPr>
          <p:spPr>
            <a:xfrm>
              <a:off x="936778" y="556124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B708F840-D3B5-BA8A-BDA1-0E0CB0262C58}"/>
                </a:ext>
              </a:extLst>
            </p:cNvPr>
            <p:cNvSpPr/>
            <p:nvPr/>
          </p:nvSpPr>
          <p:spPr>
            <a:xfrm>
              <a:off x="1411183" y="556124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1465E745-5178-8716-2594-9D85DE52FCEE}"/>
                </a:ext>
              </a:extLst>
            </p:cNvPr>
            <p:cNvSpPr/>
            <p:nvPr/>
          </p:nvSpPr>
          <p:spPr>
            <a:xfrm>
              <a:off x="2715514" y="5523374"/>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けいやくしゃ</a:t>
              </a:r>
            </a:p>
          </p:txBody>
        </p:sp>
        <p:sp>
          <p:nvSpPr>
            <p:cNvPr id="60" name="正方形/長方形 59">
              <a:extLst>
                <a:ext uri="{FF2B5EF4-FFF2-40B4-BE49-F238E27FC236}">
                  <a16:creationId xmlns:a16="http://schemas.microsoft.com/office/drawing/2014/main" id="{21C1F828-11E6-85A1-1565-5DABB1FB188E}"/>
                </a:ext>
              </a:extLst>
            </p:cNvPr>
            <p:cNvSpPr/>
            <p:nvPr/>
          </p:nvSpPr>
          <p:spPr>
            <a:xfrm>
              <a:off x="4141236" y="551043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せいめいほけんがいしゃ</a:t>
              </a:r>
            </a:p>
          </p:txBody>
        </p:sp>
        <p:sp>
          <p:nvSpPr>
            <p:cNvPr id="61" name="正方形/長方形 60">
              <a:extLst>
                <a:ext uri="{FF2B5EF4-FFF2-40B4-BE49-F238E27FC236}">
                  <a16:creationId xmlns:a16="http://schemas.microsoft.com/office/drawing/2014/main" id="{029D4152-6FC1-1CF1-D8C8-AC99FB8F0AE2}"/>
                </a:ext>
              </a:extLst>
            </p:cNvPr>
            <p:cNvSpPr/>
            <p:nvPr/>
          </p:nvSpPr>
          <p:spPr>
            <a:xfrm>
              <a:off x="5330928" y="5537635"/>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はら</a:t>
              </a:r>
            </a:p>
          </p:txBody>
        </p:sp>
        <p:sp>
          <p:nvSpPr>
            <p:cNvPr id="62" name="正方形/長方形 61">
              <a:extLst>
                <a:ext uri="{FF2B5EF4-FFF2-40B4-BE49-F238E27FC236}">
                  <a16:creationId xmlns:a16="http://schemas.microsoft.com/office/drawing/2014/main" id="{DDC4F76C-03C9-DF67-74BF-EF74F343D784}"/>
                </a:ext>
              </a:extLst>
            </p:cNvPr>
            <p:cNvSpPr/>
            <p:nvPr/>
          </p:nvSpPr>
          <p:spPr>
            <a:xfrm>
              <a:off x="6566841" y="5521111"/>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63" name="正方形/長方形 62">
              <a:extLst>
                <a:ext uri="{FF2B5EF4-FFF2-40B4-BE49-F238E27FC236}">
                  <a16:creationId xmlns:a16="http://schemas.microsoft.com/office/drawing/2014/main" id="{C54B1983-2880-3EB7-329F-D8DA45EDB619}"/>
                </a:ext>
              </a:extLst>
            </p:cNvPr>
            <p:cNvSpPr/>
            <p:nvPr/>
          </p:nvSpPr>
          <p:spPr>
            <a:xfrm>
              <a:off x="1270042" y="5896148"/>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きゅうふきん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C9B3CBAF-8F1E-9295-D219-4B04FA37C25D}"/>
                </a:ext>
              </a:extLst>
            </p:cNvPr>
            <p:cNvSpPr/>
            <p:nvPr/>
          </p:nvSpPr>
          <p:spPr>
            <a:xfrm>
              <a:off x="2288433" y="5902801"/>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A74E7787-24E9-14A0-344F-BCA423A54574}"/>
                </a:ext>
              </a:extLst>
            </p:cNvPr>
            <p:cNvSpPr/>
            <p:nvPr/>
          </p:nvSpPr>
          <p:spPr>
            <a:xfrm>
              <a:off x="308866" y="6257928"/>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しぼう</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42A7DB78-FAB7-DF26-C8F6-5AD3788185EE}"/>
                </a:ext>
              </a:extLst>
            </p:cNvPr>
            <p:cNvSpPr/>
            <p:nvPr/>
          </p:nvSpPr>
          <p:spPr>
            <a:xfrm>
              <a:off x="1065618" y="6249388"/>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にゅういん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C9E0487B-C3DB-E08E-4693-66F8CEFBD65F}"/>
                </a:ext>
              </a:extLst>
            </p:cNvPr>
            <p:cNvSpPr/>
            <p:nvPr/>
          </p:nvSpPr>
          <p:spPr>
            <a:xfrm>
              <a:off x="2910817" y="6249388"/>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うけとりにん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6DEB9E93-2FBA-4AA6-B915-22CA692D736F}"/>
                </a:ext>
              </a:extLst>
            </p:cNvPr>
            <p:cNvSpPr/>
            <p:nvPr/>
          </p:nvSpPr>
          <p:spPr>
            <a:xfrm>
              <a:off x="4290085" y="626577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せいめいほけんがいしゃ</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B7D585A2-16CE-6EEC-4A0D-F2AD80E48CA7}"/>
                </a:ext>
              </a:extLst>
            </p:cNvPr>
            <p:cNvSpPr/>
            <p:nvPr/>
          </p:nvSpPr>
          <p:spPr>
            <a:xfrm>
              <a:off x="6033190" y="6255957"/>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　　　　　　　　　と</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C887FA04-410B-3A5B-DA1A-2BF64E5E532E}"/>
                </a:ext>
              </a:extLst>
            </p:cNvPr>
            <p:cNvSpPr/>
            <p:nvPr/>
          </p:nvSpPr>
          <p:spPr>
            <a:xfrm>
              <a:off x="6955401" y="6249751"/>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71" name="正方形/長方形 70">
              <a:extLst>
                <a:ext uri="{FF2B5EF4-FFF2-40B4-BE49-F238E27FC236}">
                  <a16:creationId xmlns:a16="http://schemas.microsoft.com/office/drawing/2014/main" id="{1EBCA8CB-5060-8B8B-A5FB-C849CD1903B3}"/>
                </a:ext>
              </a:extLst>
            </p:cNvPr>
            <p:cNvSpPr/>
            <p:nvPr/>
          </p:nvSpPr>
          <p:spPr>
            <a:xfrm>
              <a:off x="5851344" y="5537635"/>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2" name="正方形/長方形 71">
              <a:extLst>
                <a:ext uri="{FF2B5EF4-FFF2-40B4-BE49-F238E27FC236}">
                  <a16:creationId xmlns:a16="http://schemas.microsoft.com/office/drawing/2014/main" id="{4C85D547-2FB2-DC20-6F3E-C45E536DF299}"/>
                </a:ext>
              </a:extLst>
            </p:cNvPr>
            <p:cNvSpPr/>
            <p:nvPr/>
          </p:nvSpPr>
          <p:spPr>
            <a:xfrm>
              <a:off x="400236" y="5191174"/>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ほけんりょう</a:t>
              </a:r>
            </a:p>
          </p:txBody>
        </p:sp>
        <p:sp>
          <p:nvSpPr>
            <p:cNvPr id="73" name="正方形/長方形 72">
              <a:extLst>
                <a:ext uri="{FF2B5EF4-FFF2-40B4-BE49-F238E27FC236}">
                  <a16:creationId xmlns:a16="http://schemas.microsoft.com/office/drawing/2014/main" id="{B2E14D06-3616-FE89-4736-C0860161010D}"/>
                </a:ext>
              </a:extLst>
            </p:cNvPr>
            <p:cNvSpPr/>
            <p:nvPr/>
          </p:nvSpPr>
          <p:spPr>
            <a:xfrm>
              <a:off x="355266" y="5551047"/>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grpSp>
    </p:spTree>
    <p:extLst>
      <p:ext uri="{BB962C8B-B14F-4D97-AF65-F5344CB8AC3E}">
        <p14:creationId xmlns:p14="http://schemas.microsoft.com/office/powerpoint/2010/main" val="18784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生命保険の種類</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 name="グループ化 1"/>
          <p:cNvGrpSpPr/>
          <p:nvPr/>
        </p:nvGrpSpPr>
        <p:grpSpPr>
          <a:xfrm>
            <a:off x="44450" y="978763"/>
            <a:ext cx="8990493" cy="5262502"/>
            <a:chOff x="44450" y="978763"/>
            <a:chExt cx="8990493" cy="5262502"/>
          </a:xfrm>
        </p:grpSpPr>
        <p:pic>
          <p:nvPicPr>
            <p:cNvPr id="10" name="図 9">
              <a:extLst>
                <a:ext uri="{FF2B5EF4-FFF2-40B4-BE49-F238E27FC236}">
                  <a16:creationId xmlns:a16="http://schemas.microsoft.com/office/drawing/2014/main" id="{5288EC99-5A56-49EC-AE9E-5C99E75695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057" y="978763"/>
              <a:ext cx="8925886" cy="390271"/>
            </a:xfrm>
            <a:prstGeom prst="rect">
              <a:avLst/>
            </a:prstGeom>
          </p:spPr>
        </p:pic>
        <p:pic>
          <p:nvPicPr>
            <p:cNvPr id="27" name="図 26" descr="テキスト&#10;&#10;自動的に生成された説明">
              <a:extLst>
                <a:ext uri="{FF2B5EF4-FFF2-40B4-BE49-F238E27FC236}">
                  <a16:creationId xmlns:a16="http://schemas.microsoft.com/office/drawing/2014/main" id="{AC4429CD-D351-44C4-A96F-E9B9BBD1C8B8}"/>
                </a:ext>
              </a:extLst>
            </p:cNvPr>
            <p:cNvPicPr>
              <a:picLocks noChangeAspect="1"/>
            </p:cNvPicPr>
            <p:nvPr/>
          </p:nvPicPr>
          <p:blipFill rotWithShape="1">
            <a:blip r:embed="rId3"/>
            <a:srcRect l="1178" t="11302" r="26191" b="68615"/>
            <a:stretch/>
          </p:blipFill>
          <p:spPr>
            <a:xfrm>
              <a:off x="44450" y="1496327"/>
              <a:ext cx="6833833" cy="983943"/>
            </a:xfrm>
            <a:prstGeom prst="rect">
              <a:avLst/>
            </a:prstGeom>
          </p:spPr>
        </p:pic>
        <p:pic>
          <p:nvPicPr>
            <p:cNvPr id="28" name="図 27" descr="テキスト&#10;&#10;自動的に生成された説明">
              <a:extLst>
                <a:ext uri="{FF2B5EF4-FFF2-40B4-BE49-F238E27FC236}">
                  <a16:creationId xmlns:a16="http://schemas.microsoft.com/office/drawing/2014/main" id="{E49B4725-0FD9-4B26-B19F-84F1DF86D10F}"/>
                </a:ext>
              </a:extLst>
            </p:cNvPr>
            <p:cNvPicPr>
              <a:picLocks noChangeAspect="1"/>
            </p:cNvPicPr>
            <p:nvPr/>
          </p:nvPicPr>
          <p:blipFill rotWithShape="1">
            <a:blip r:embed="rId3"/>
            <a:srcRect l="75918" t="11302" r="1686" b="68615"/>
            <a:stretch/>
          </p:blipFill>
          <p:spPr>
            <a:xfrm>
              <a:off x="6859731" y="1499401"/>
              <a:ext cx="2168199" cy="977795"/>
            </a:xfrm>
            <a:prstGeom prst="rect">
              <a:avLst/>
            </a:prstGeom>
          </p:spPr>
        </p:pic>
        <p:pic>
          <p:nvPicPr>
            <p:cNvPr id="30" name="図 29" descr="テキスト&#10;&#10;自動的に生成された説明">
              <a:extLst>
                <a:ext uri="{FF2B5EF4-FFF2-40B4-BE49-F238E27FC236}">
                  <a16:creationId xmlns:a16="http://schemas.microsoft.com/office/drawing/2014/main" id="{50279582-F90D-4109-A884-ED39266A88B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1002" y="3986775"/>
              <a:ext cx="6748279" cy="989905"/>
            </a:xfrm>
            <a:prstGeom prst="rect">
              <a:avLst/>
            </a:prstGeom>
          </p:spPr>
        </p:pic>
        <p:pic>
          <p:nvPicPr>
            <p:cNvPr id="31" name="図 30" descr="テキスト&#10;&#10;自動的に生成された説明">
              <a:extLst>
                <a:ext uri="{FF2B5EF4-FFF2-40B4-BE49-F238E27FC236}">
                  <a16:creationId xmlns:a16="http://schemas.microsoft.com/office/drawing/2014/main" id="{FA3F3B7B-9E9B-44BF-AF86-411F7546CC2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002" y="2774397"/>
              <a:ext cx="6797280" cy="979000"/>
            </a:xfrm>
            <a:prstGeom prst="rect">
              <a:avLst/>
            </a:prstGeom>
          </p:spPr>
        </p:pic>
        <p:pic>
          <p:nvPicPr>
            <p:cNvPr id="32" name="図 31" descr="テキスト&#10;&#10;自動的に生成された説明">
              <a:extLst>
                <a:ext uri="{FF2B5EF4-FFF2-40B4-BE49-F238E27FC236}">
                  <a16:creationId xmlns:a16="http://schemas.microsoft.com/office/drawing/2014/main" id="{2037AA65-053B-47E9-811E-FFFBFDB39E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1002" y="5246828"/>
              <a:ext cx="6818622" cy="979347"/>
            </a:xfrm>
            <a:prstGeom prst="rect">
              <a:avLst/>
            </a:prstGeom>
          </p:spPr>
        </p:pic>
        <p:pic>
          <p:nvPicPr>
            <p:cNvPr id="34" name="図 33" descr="テキスト&#10;&#10;自動的に生成された説明">
              <a:extLst>
                <a:ext uri="{FF2B5EF4-FFF2-40B4-BE49-F238E27FC236}">
                  <a16:creationId xmlns:a16="http://schemas.microsoft.com/office/drawing/2014/main" id="{CB4E1CDD-2029-44A6-A33B-82FAB157762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930398" y="2774397"/>
              <a:ext cx="2097532" cy="979000"/>
            </a:xfrm>
            <a:prstGeom prst="rect">
              <a:avLst/>
            </a:prstGeom>
          </p:spPr>
        </p:pic>
        <p:pic>
          <p:nvPicPr>
            <p:cNvPr id="35" name="図 34" descr="テキスト&#10;&#10;自動的に生成された説明">
              <a:extLst>
                <a:ext uri="{FF2B5EF4-FFF2-40B4-BE49-F238E27FC236}">
                  <a16:creationId xmlns:a16="http://schemas.microsoft.com/office/drawing/2014/main" id="{0047B63F-2410-413E-BB3C-B89307F1883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880261" y="3975908"/>
              <a:ext cx="2147669" cy="1011638"/>
            </a:xfrm>
            <a:prstGeom prst="rect">
              <a:avLst/>
            </a:prstGeom>
          </p:spPr>
        </p:pic>
        <p:pic>
          <p:nvPicPr>
            <p:cNvPr id="36" name="図 35" descr="テキスト&#10;&#10;自動的に生成された説明">
              <a:extLst>
                <a:ext uri="{FF2B5EF4-FFF2-40B4-BE49-F238E27FC236}">
                  <a16:creationId xmlns:a16="http://schemas.microsoft.com/office/drawing/2014/main" id="{378610D6-1C57-428A-B636-52F88E011C8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921139" y="5231738"/>
              <a:ext cx="2106791" cy="1009527"/>
            </a:xfrm>
            <a:prstGeom prst="rect">
              <a:avLst/>
            </a:prstGeom>
          </p:spPr>
        </p:pic>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32</a:t>
            </a:fld>
            <a:endParaRPr lang="ja-JP" altLang="en-US" dirty="0"/>
          </a:p>
        </p:txBody>
      </p:sp>
      <p:grpSp>
        <p:nvGrpSpPr>
          <p:cNvPr id="6" name="グループ化 5">
            <a:extLst>
              <a:ext uri="{FF2B5EF4-FFF2-40B4-BE49-F238E27FC236}">
                <a16:creationId xmlns:a16="http://schemas.microsoft.com/office/drawing/2014/main" id="{04782B1D-E7C6-9DE2-99F9-6EE178253B46}"/>
              </a:ext>
            </a:extLst>
          </p:cNvPr>
          <p:cNvGrpSpPr/>
          <p:nvPr/>
        </p:nvGrpSpPr>
        <p:grpSpPr>
          <a:xfrm>
            <a:off x="535162" y="-13827"/>
            <a:ext cx="8526324" cy="5832804"/>
            <a:chOff x="535162" y="-13827"/>
            <a:chExt cx="8526324" cy="5832804"/>
          </a:xfrm>
        </p:grpSpPr>
        <p:sp>
          <p:nvSpPr>
            <p:cNvPr id="7" name="正方形/長方形 6">
              <a:extLst>
                <a:ext uri="{FF2B5EF4-FFF2-40B4-BE49-F238E27FC236}">
                  <a16:creationId xmlns:a16="http://schemas.microsoft.com/office/drawing/2014/main" id="{25E4EC57-DE17-A9C3-E145-E4376F4210B0}"/>
                </a:ext>
              </a:extLst>
            </p:cNvPr>
            <p:cNvSpPr/>
            <p:nvPr/>
          </p:nvSpPr>
          <p:spPr>
            <a:xfrm>
              <a:off x="535162" y="-1382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8" name="正方形/長方形 7">
              <a:extLst>
                <a:ext uri="{FF2B5EF4-FFF2-40B4-BE49-F238E27FC236}">
                  <a16:creationId xmlns:a16="http://schemas.microsoft.com/office/drawing/2014/main" id="{6B77E0D8-52F3-1920-DF2B-2FE2AE450872}"/>
                </a:ext>
              </a:extLst>
            </p:cNvPr>
            <p:cNvSpPr/>
            <p:nvPr/>
          </p:nvSpPr>
          <p:spPr>
            <a:xfrm>
              <a:off x="2077614" y="-12699"/>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しゅるい</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CA00BBC7-040D-865F-BD59-0CBD49BFAA5E}"/>
                </a:ext>
              </a:extLst>
            </p:cNvPr>
            <p:cNvSpPr/>
            <p:nvPr/>
          </p:nvSpPr>
          <p:spPr>
            <a:xfrm>
              <a:off x="2077613" y="90164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11" name="正方形/長方形 10">
              <a:extLst>
                <a:ext uri="{FF2B5EF4-FFF2-40B4-BE49-F238E27FC236}">
                  <a16:creationId xmlns:a16="http://schemas.microsoft.com/office/drawing/2014/main" id="{44CA2835-CD21-6BCD-EF31-CA4777496388}"/>
                </a:ext>
              </a:extLst>
            </p:cNvPr>
            <p:cNvSpPr/>
            <p:nvPr/>
          </p:nvSpPr>
          <p:spPr>
            <a:xfrm>
              <a:off x="2557184" y="903353"/>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46D41451-8467-F065-37BB-EBFD1FAC3BE5}"/>
                </a:ext>
              </a:extLst>
            </p:cNvPr>
            <p:cNvSpPr/>
            <p:nvPr/>
          </p:nvSpPr>
          <p:spPr>
            <a:xfrm>
              <a:off x="3037029" y="90506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ないよう</a:t>
              </a:r>
            </a:p>
          </p:txBody>
        </p:sp>
        <p:sp>
          <p:nvSpPr>
            <p:cNvPr id="13" name="正方形/長方形 12">
              <a:extLst>
                <a:ext uri="{FF2B5EF4-FFF2-40B4-BE49-F238E27FC236}">
                  <a16:creationId xmlns:a16="http://schemas.microsoft.com/office/drawing/2014/main" id="{86D6DE57-39BF-6F52-592E-92389B0A7501}"/>
                </a:ext>
              </a:extLst>
            </p:cNvPr>
            <p:cNvSpPr/>
            <p:nvPr/>
          </p:nvSpPr>
          <p:spPr>
            <a:xfrm>
              <a:off x="7208438" y="90164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しゅるい</a:t>
              </a:r>
            </a:p>
          </p:txBody>
        </p:sp>
        <p:sp>
          <p:nvSpPr>
            <p:cNvPr id="14" name="正方形/長方形 13">
              <a:extLst>
                <a:ext uri="{FF2B5EF4-FFF2-40B4-BE49-F238E27FC236}">
                  <a16:creationId xmlns:a16="http://schemas.microsoft.com/office/drawing/2014/main" id="{F0A4A0FE-BDEB-56DD-6B6D-AF7BF8155207}"/>
                </a:ext>
              </a:extLst>
            </p:cNvPr>
            <p:cNvSpPr/>
            <p:nvPr/>
          </p:nvSpPr>
          <p:spPr>
            <a:xfrm>
              <a:off x="1001983" y="1564185"/>
              <a:ext cx="1377527"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しぼう</a:t>
              </a:r>
            </a:p>
          </p:txBody>
        </p:sp>
        <p:sp>
          <p:nvSpPr>
            <p:cNvPr id="15" name="正方形/長方形 14">
              <a:extLst>
                <a:ext uri="{FF2B5EF4-FFF2-40B4-BE49-F238E27FC236}">
                  <a16:creationId xmlns:a16="http://schemas.microsoft.com/office/drawing/2014/main" id="{6663DC13-BB7B-C80C-C9C0-A06B1A02FC19}"/>
                </a:ext>
              </a:extLst>
            </p:cNvPr>
            <p:cNvSpPr/>
            <p:nvPr/>
          </p:nvSpPr>
          <p:spPr>
            <a:xfrm>
              <a:off x="2766376" y="1501328"/>
              <a:ext cx="1377527"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しぼう</a:t>
              </a:r>
            </a:p>
          </p:txBody>
        </p:sp>
        <p:sp>
          <p:nvSpPr>
            <p:cNvPr id="16" name="正方形/長方形 15">
              <a:extLst>
                <a:ext uri="{FF2B5EF4-FFF2-40B4-BE49-F238E27FC236}">
                  <a16:creationId xmlns:a16="http://schemas.microsoft.com/office/drawing/2014/main" id="{B769F64B-4532-A401-05E1-044AD03ECDDF}"/>
                </a:ext>
              </a:extLst>
            </p:cNvPr>
            <p:cNvSpPr/>
            <p:nvPr/>
          </p:nvSpPr>
          <p:spPr>
            <a:xfrm>
              <a:off x="3725792" y="150132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いぞく</a:t>
              </a:r>
            </a:p>
          </p:txBody>
        </p:sp>
        <p:sp>
          <p:nvSpPr>
            <p:cNvPr id="17" name="正方形/長方形 16">
              <a:extLst>
                <a:ext uri="{FF2B5EF4-FFF2-40B4-BE49-F238E27FC236}">
                  <a16:creationId xmlns:a16="http://schemas.microsoft.com/office/drawing/2014/main" id="{116DA1C0-B15F-AA20-81AE-BA658A838F9D}"/>
                </a:ext>
              </a:extLst>
            </p:cNvPr>
            <p:cNvSpPr/>
            <p:nvPr/>
          </p:nvSpPr>
          <p:spPr>
            <a:xfrm>
              <a:off x="4414555" y="150132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せいかつひ</a:t>
              </a:r>
            </a:p>
          </p:txBody>
        </p:sp>
        <p:sp>
          <p:nvSpPr>
            <p:cNvPr id="18" name="正方形/長方形 17">
              <a:extLst>
                <a:ext uri="{FF2B5EF4-FFF2-40B4-BE49-F238E27FC236}">
                  <a16:creationId xmlns:a16="http://schemas.microsoft.com/office/drawing/2014/main" id="{269D3E1C-C5DA-B2B0-4A30-0E002C9EA56D}"/>
                </a:ext>
              </a:extLst>
            </p:cNvPr>
            <p:cNvSpPr/>
            <p:nvPr/>
          </p:nvSpPr>
          <p:spPr>
            <a:xfrm>
              <a:off x="2801549" y="185044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19" name="正方形/長方形 18">
              <a:extLst>
                <a:ext uri="{FF2B5EF4-FFF2-40B4-BE49-F238E27FC236}">
                  <a16:creationId xmlns:a16="http://schemas.microsoft.com/office/drawing/2014/main" id="{993A8327-0906-CA09-ADFB-5758E05E36C6}"/>
                </a:ext>
              </a:extLst>
            </p:cNvPr>
            <p:cNvSpPr/>
            <p:nvPr/>
          </p:nvSpPr>
          <p:spPr>
            <a:xfrm>
              <a:off x="3295704" y="185044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ほけんきん</a:t>
              </a:r>
            </a:p>
          </p:txBody>
        </p:sp>
        <p:sp>
          <p:nvSpPr>
            <p:cNvPr id="20" name="正方形/長方形 19">
              <a:extLst>
                <a:ext uri="{FF2B5EF4-FFF2-40B4-BE49-F238E27FC236}">
                  <a16:creationId xmlns:a16="http://schemas.microsoft.com/office/drawing/2014/main" id="{270BF992-6F52-31C3-724A-471611073073}"/>
                </a:ext>
              </a:extLst>
            </p:cNvPr>
            <p:cNvSpPr/>
            <p:nvPr/>
          </p:nvSpPr>
          <p:spPr>
            <a:xfrm>
              <a:off x="3882273" y="184254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21" name="正方形/長方形 20">
              <a:extLst>
                <a:ext uri="{FF2B5EF4-FFF2-40B4-BE49-F238E27FC236}">
                  <a16:creationId xmlns:a16="http://schemas.microsoft.com/office/drawing/2014/main" id="{D262B2BE-0872-CCCF-1D7F-F87E0694ED43}"/>
                </a:ext>
              </a:extLst>
            </p:cNvPr>
            <p:cNvSpPr/>
            <p:nvPr/>
          </p:nvSpPr>
          <p:spPr>
            <a:xfrm>
              <a:off x="6764492" y="151253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ていき　ほけん</a:t>
              </a:r>
            </a:p>
          </p:txBody>
        </p:sp>
        <p:sp>
          <p:nvSpPr>
            <p:cNvPr id="22" name="正方形/長方形 21">
              <a:extLst>
                <a:ext uri="{FF2B5EF4-FFF2-40B4-BE49-F238E27FC236}">
                  <a16:creationId xmlns:a16="http://schemas.microsoft.com/office/drawing/2014/main" id="{80752A91-244E-D1F2-9B73-667E442F5C01}"/>
                </a:ext>
              </a:extLst>
            </p:cNvPr>
            <p:cNvSpPr/>
            <p:nvPr/>
          </p:nvSpPr>
          <p:spPr>
            <a:xfrm>
              <a:off x="6711455" y="186445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しゅうしん　ほけん</a:t>
              </a:r>
            </a:p>
          </p:txBody>
        </p:sp>
        <p:sp>
          <p:nvSpPr>
            <p:cNvPr id="23" name="正方形/長方形 22">
              <a:extLst>
                <a:ext uri="{FF2B5EF4-FFF2-40B4-BE49-F238E27FC236}">
                  <a16:creationId xmlns:a16="http://schemas.microsoft.com/office/drawing/2014/main" id="{42F60268-4C15-D708-0ED1-84C7341AC9B6}"/>
                </a:ext>
              </a:extLst>
            </p:cNvPr>
            <p:cNvSpPr/>
            <p:nvPr/>
          </p:nvSpPr>
          <p:spPr>
            <a:xfrm>
              <a:off x="7683959" y="152312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ようろう　ほけん</a:t>
              </a:r>
            </a:p>
          </p:txBody>
        </p:sp>
        <p:sp>
          <p:nvSpPr>
            <p:cNvPr id="24" name="正方形/長方形 23">
              <a:extLst>
                <a:ext uri="{FF2B5EF4-FFF2-40B4-BE49-F238E27FC236}">
                  <a16:creationId xmlns:a16="http://schemas.microsoft.com/office/drawing/2014/main" id="{1ED4813A-BF3D-3312-320A-704AABEB4B1D}"/>
                </a:ext>
              </a:extLst>
            </p:cNvPr>
            <p:cNvSpPr/>
            <p:nvPr/>
          </p:nvSpPr>
          <p:spPr>
            <a:xfrm>
              <a:off x="1001982" y="275474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びょうき</a:t>
              </a:r>
            </a:p>
          </p:txBody>
        </p:sp>
        <p:sp>
          <p:nvSpPr>
            <p:cNvPr id="25" name="正方形/長方形 24">
              <a:extLst>
                <a:ext uri="{FF2B5EF4-FFF2-40B4-BE49-F238E27FC236}">
                  <a16:creationId xmlns:a16="http://schemas.microsoft.com/office/drawing/2014/main" id="{34F2A276-D86F-7282-90D8-534FECF06D17}"/>
                </a:ext>
              </a:extLst>
            </p:cNvPr>
            <p:cNvSpPr/>
            <p:nvPr/>
          </p:nvSpPr>
          <p:spPr>
            <a:xfrm>
              <a:off x="1001982" y="321855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sp>
          <p:nvSpPr>
            <p:cNvPr id="26" name="正方形/長方形 25">
              <a:extLst>
                <a:ext uri="{FF2B5EF4-FFF2-40B4-BE49-F238E27FC236}">
                  <a16:creationId xmlns:a16="http://schemas.microsoft.com/office/drawing/2014/main" id="{1453A18F-B5EA-2C5F-D390-444CAFB54B31}"/>
                </a:ext>
              </a:extLst>
            </p:cNvPr>
            <p:cNvSpPr/>
            <p:nvPr/>
          </p:nvSpPr>
          <p:spPr>
            <a:xfrm>
              <a:off x="2766376" y="2772945"/>
              <a:ext cx="1377527"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びょうき</a:t>
              </a:r>
            </a:p>
          </p:txBody>
        </p:sp>
        <p:sp>
          <p:nvSpPr>
            <p:cNvPr id="29" name="正方形/長方形 28">
              <a:extLst>
                <a:ext uri="{FF2B5EF4-FFF2-40B4-BE49-F238E27FC236}">
                  <a16:creationId xmlns:a16="http://schemas.microsoft.com/office/drawing/2014/main" id="{28789688-5289-79F6-6803-3B27A3351B8F}"/>
                </a:ext>
              </a:extLst>
            </p:cNvPr>
            <p:cNvSpPr/>
            <p:nvPr/>
          </p:nvSpPr>
          <p:spPr>
            <a:xfrm>
              <a:off x="4179076" y="277294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にゅういん</a:t>
              </a:r>
            </a:p>
          </p:txBody>
        </p:sp>
        <p:sp>
          <p:nvSpPr>
            <p:cNvPr id="33" name="正方形/長方形 32">
              <a:extLst>
                <a:ext uri="{FF2B5EF4-FFF2-40B4-BE49-F238E27FC236}">
                  <a16:creationId xmlns:a16="http://schemas.microsoft.com/office/drawing/2014/main" id="{E1CDE4F8-3E6F-08C7-B60E-644DEEB9D57B}"/>
                </a:ext>
              </a:extLst>
            </p:cNvPr>
            <p:cNvSpPr/>
            <p:nvPr/>
          </p:nvSpPr>
          <p:spPr>
            <a:xfrm>
              <a:off x="4729074" y="278191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しゅじゅつ</a:t>
              </a:r>
            </a:p>
          </p:txBody>
        </p:sp>
        <p:sp>
          <p:nvSpPr>
            <p:cNvPr id="37" name="正方形/長方形 36">
              <a:extLst>
                <a:ext uri="{FF2B5EF4-FFF2-40B4-BE49-F238E27FC236}">
                  <a16:creationId xmlns:a16="http://schemas.microsoft.com/office/drawing/2014/main" id="{DEBFEC2C-3DAE-CECE-4B57-9F3011AE5247}"/>
                </a:ext>
              </a:extLst>
            </p:cNvPr>
            <p:cNvSpPr/>
            <p:nvPr/>
          </p:nvSpPr>
          <p:spPr>
            <a:xfrm>
              <a:off x="3294546" y="313233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きゅうふきん</a:t>
              </a:r>
            </a:p>
          </p:txBody>
        </p:sp>
        <p:sp>
          <p:nvSpPr>
            <p:cNvPr id="38" name="正方形/長方形 37">
              <a:extLst>
                <a:ext uri="{FF2B5EF4-FFF2-40B4-BE49-F238E27FC236}">
                  <a16:creationId xmlns:a16="http://schemas.microsoft.com/office/drawing/2014/main" id="{439CC3C5-9D40-D6D5-2468-8F44C58850B2}"/>
                </a:ext>
              </a:extLst>
            </p:cNvPr>
            <p:cNvSpPr/>
            <p:nvPr/>
          </p:nvSpPr>
          <p:spPr>
            <a:xfrm>
              <a:off x="4287103" y="312230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39" name="正方形/長方形 38">
              <a:extLst>
                <a:ext uri="{FF2B5EF4-FFF2-40B4-BE49-F238E27FC236}">
                  <a16:creationId xmlns:a16="http://schemas.microsoft.com/office/drawing/2014/main" id="{CED23EA3-FC9B-6ED8-A288-8F183895AC0D}"/>
                </a:ext>
              </a:extLst>
            </p:cNvPr>
            <p:cNvSpPr/>
            <p:nvPr/>
          </p:nvSpPr>
          <p:spPr>
            <a:xfrm>
              <a:off x="7247887" y="296370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いりょう　ほけん</a:t>
              </a:r>
            </a:p>
          </p:txBody>
        </p:sp>
        <p:sp>
          <p:nvSpPr>
            <p:cNvPr id="40" name="正方形/長方形 39">
              <a:extLst>
                <a:ext uri="{FF2B5EF4-FFF2-40B4-BE49-F238E27FC236}">
                  <a16:creationId xmlns:a16="http://schemas.microsoft.com/office/drawing/2014/main" id="{879B98A6-874E-DC52-D389-9785A122B6A7}"/>
                </a:ext>
              </a:extLst>
            </p:cNvPr>
            <p:cNvSpPr/>
            <p:nvPr/>
          </p:nvSpPr>
          <p:spPr>
            <a:xfrm>
              <a:off x="999483" y="412726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ろうご</a:t>
              </a:r>
            </a:p>
          </p:txBody>
        </p:sp>
        <p:sp>
          <p:nvSpPr>
            <p:cNvPr id="41" name="正方形/長方形 40">
              <a:extLst>
                <a:ext uri="{FF2B5EF4-FFF2-40B4-BE49-F238E27FC236}">
                  <a16:creationId xmlns:a16="http://schemas.microsoft.com/office/drawing/2014/main" id="{34103B64-6CC6-7C23-D414-8F3FD7CCFC11}"/>
                </a:ext>
              </a:extLst>
            </p:cNvPr>
            <p:cNvSpPr/>
            <p:nvPr/>
          </p:nvSpPr>
          <p:spPr>
            <a:xfrm>
              <a:off x="1943031" y="420270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sp>
          <p:nvSpPr>
            <p:cNvPr id="42" name="正方形/長方形 41">
              <a:extLst>
                <a:ext uri="{FF2B5EF4-FFF2-40B4-BE49-F238E27FC236}">
                  <a16:creationId xmlns:a16="http://schemas.microsoft.com/office/drawing/2014/main" id="{14F75244-D661-1B91-DCDC-E64A946EDB82}"/>
                </a:ext>
              </a:extLst>
            </p:cNvPr>
            <p:cNvSpPr/>
            <p:nvPr/>
          </p:nvSpPr>
          <p:spPr>
            <a:xfrm>
              <a:off x="3490312" y="398677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sp>
          <p:nvSpPr>
            <p:cNvPr id="43" name="正方形/長方形 42">
              <a:extLst>
                <a:ext uri="{FF2B5EF4-FFF2-40B4-BE49-F238E27FC236}">
                  <a16:creationId xmlns:a16="http://schemas.microsoft.com/office/drawing/2014/main" id="{C3A136D7-2A85-E2D8-C314-F01F174EBF62}"/>
                </a:ext>
              </a:extLst>
            </p:cNvPr>
            <p:cNvSpPr/>
            <p:nvPr/>
          </p:nvSpPr>
          <p:spPr>
            <a:xfrm>
              <a:off x="4471032" y="399892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ねんれい</a:t>
              </a:r>
            </a:p>
          </p:txBody>
        </p:sp>
        <p:sp>
          <p:nvSpPr>
            <p:cNvPr id="44" name="正方形/長方形 43">
              <a:extLst>
                <a:ext uri="{FF2B5EF4-FFF2-40B4-BE49-F238E27FC236}">
                  <a16:creationId xmlns:a16="http://schemas.microsoft.com/office/drawing/2014/main" id="{DCC6AB39-013B-F7EE-4695-00829342C235}"/>
                </a:ext>
              </a:extLst>
            </p:cNvPr>
            <p:cNvSpPr/>
            <p:nvPr/>
          </p:nvSpPr>
          <p:spPr>
            <a:xfrm>
              <a:off x="3627704" y="434002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p>
          </p:txBody>
        </p:sp>
        <p:sp>
          <p:nvSpPr>
            <p:cNvPr id="45" name="正方形/長方形 44">
              <a:extLst>
                <a:ext uri="{FF2B5EF4-FFF2-40B4-BE49-F238E27FC236}">
                  <a16:creationId xmlns:a16="http://schemas.microsoft.com/office/drawing/2014/main" id="{8007FB1E-5562-65FD-0416-453E34BECB6F}"/>
                </a:ext>
              </a:extLst>
            </p:cNvPr>
            <p:cNvSpPr/>
            <p:nvPr/>
          </p:nvSpPr>
          <p:spPr>
            <a:xfrm>
              <a:off x="4040310" y="435217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46" name="正方形/長方形 45">
              <a:extLst>
                <a:ext uri="{FF2B5EF4-FFF2-40B4-BE49-F238E27FC236}">
                  <a16:creationId xmlns:a16="http://schemas.microsoft.com/office/drawing/2014/main" id="{7588FB3B-CF10-BB3D-66C6-890A215A9F04}"/>
                </a:ext>
              </a:extLst>
            </p:cNvPr>
            <p:cNvSpPr/>
            <p:nvPr/>
          </p:nvSpPr>
          <p:spPr>
            <a:xfrm>
              <a:off x="4411323" y="434690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ねんきん</a:t>
              </a:r>
            </a:p>
          </p:txBody>
        </p:sp>
        <p:sp>
          <p:nvSpPr>
            <p:cNvPr id="47" name="正方形/長方形 46">
              <a:extLst>
                <a:ext uri="{FF2B5EF4-FFF2-40B4-BE49-F238E27FC236}">
                  <a16:creationId xmlns:a16="http://schemas.microsoft.com/office/drawing/2014/main" id="{7104559C-69B8-DED6-7525-283C3DDED077}"/>
                </a:ext>
              </a:extLst>
            </p:cNvPr>
            <p:cNvSpPr/>
            <p:nvPr/>
          </p:nvSpPr>
          <p:spPr>
            <a:xfrm>
              <a:off x="4944736" y="434423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48" name="正方形/長方形 47">
              <a:extLst>
                <a:ext uri="{FF2B5EF4-FFF2-40B4-BE49-F238E27FC236}">
                  <a16:creationId xmlns:a16="http://schemas.microsoft.com/office/drawing/2014/main" id="{A9F811D3-3C44-F453-FB75-0FFF9F310DB5}"/>
                </a:ext>
              </a:extLst>
            </p:cNvPr>
            <p:cNvSpPr/>
            <p:nvPr/>
          </p:nvSpPr>
          <p:spPr>
            <a:xfrm>
              <a:off x="7017653" y="4124582"/>
              <a:ext cx="185402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こじん　　　　</a:t>
              </a: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ねんきん</a:t>
              </a: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a:t>
              </a:r>
            </a:p>
          </p:txBody>
        </p:sp>
        <p:sp>
          <p:nvSpPr>
            <p:cNvPr id="49" name="正方形/長方形 48">
              <a:extLst>
                <a:ext uri="{FF2B5EF4-FFF2-40B4-BE49-F238E27FC236}">
                  <a16:creationId xmlns:a16="http://schemas.microsoft.com/office/drawing/2014/main" id="{EA0AF443-AD1F-29E8-1879-E80924A7E0FB}"/>
                </a:ext>
              </a:extLst>
            </p:cNvPr>
            <p:cNvSpPr/>
            <p:nvPr/>
          </p:nvSpPr>
          <p:spPr>
            <a:xfrm>
              <a:off x="999483" y="5358761"/>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かいご</a:t>
              </a:r>
            </a:p>
          </p:txBody>
        </p:sp>
        <p:sp>
          <p:nvSpPr>
            <p:cNvPr id="50" name="正方形/長方形 49">
              <a:extLst>
                <a:ext uri="{FF2B5EF4-FFF2-40B4-BE49-F238E27FC236}">
                  <a16:creationId xmlns:a16="http://schemas.microsoft.com/office/drawing/2014/main" id="{0D3EFDD4-ED30-2848-6E1F-6F1DBECFFBD2}"/>
                </a:ext>
              </a:extLst>
            </p:cNvPr>
            <p:cNvSpPr/>
            <p:nvPr/>
          </p:nvSpPr>
          <p:spPr>
            <a:xfrm>
              <a:off x="1951419" y="546648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sp>
          <p:nvSpPr>
            <p:cNvPr id="51" name="正方形/長方形 50">
              <a:extLst>
                <a:ext uri="{FF2B5EF4-FFF2-40B4-BE49-F238E27FC236}">
                  <a16:creationId xmlns:a16="http://schemas.microsoft.com/office/drawing/2014/main" id="{4742FF7A-ED62-FA56-ED39-F66D9A6722D2}"/>
                </a:ext>
              </a:extLst>
            </p:cNvPr>
            <p:cNvSpPr/>
            <p:nvPr/>
          </p:nvSpPr>
          <p:spPr>
            <a:xfrm>
              <a:off x="3047997" y="5223687"/>
              <a:ext cx="1377527"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かいご　</a:t>
              </a: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じょうたい</a:t>
              </a:r>
            </a:p>
          </p:txBody>
        </p:sp>
        <p:sp>
          <p:nvSpPr>
            <p:cNvPr id="52" name="正方形/長方形 51">
              <a:extLst>
                <a:ext uri="{FF2B5EF4-FFF2-40B4-BE49-F238E27FC236}">
                  <a16:creationId xmlns:a16="http://schemas.microsoft.com/office/drawing/2014/main" id="{B8073AAE-64A0-2759-744F-6DE7EE0FB2A0}"/>
                </a:ext>
              </a:extLst>
            </p:cNvPr>
            <p:cNvSpPr/>
            <p:nvPr/>
          </p:nvSpPr>
          <p:spPr>
            <a:xfrm>
              <a:off x="2852742" y="560353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53" name="正方形/長方形 52">
              <a:extLst>
                <a:ext uri="{FF2B5EF4-FFF2-40B4-BE49-F238E27FC236}">
                  <a16:creationId xmlns:a16="http://schemas.microsoft.com/office/drawing/2014/main" id="{D5B844AB-F714-A329-258E-9BAEE0C77780}"/>
                </a:ext>
              </a:extLst>
            </p:cNvPr>
            <p:cNvSpPr/>
            <p:nvPr/>
          </p:nvSpPr>
          <p:spPr>
            <a:xfrm>
              <a:off x="3294545" y="558792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きゅうふきん</a:t>
              </a:r>
            </a:p>
          </p:txBody>
        </p:sp>
        <p:sp>
          <p:nvSpPr>
            <p:cNvPr id="54" name="正方形/長方形 53">
              <a:extLst>
                <a:ext uri="{FF2B5EF4-FFF2-40B4-BE49-F238E27FC236}">
                  <a16:creationId xmlns:a16="http://schemas.microsoft.com/office/drawing/2014/main" id="{0D1F41F9-3AD1-FFFE-FDDC-E6A5AB5296BA}"/>
                </a:ext>
              </a:extLst>
            </p:cNvPr>
            <p:cNvSpPr/>
            <p:nvPr/>
          </p:nvSpPr>
          <p:spPr>
            <a:xfrm>
              <a:off x="4303392" y="5595731"/>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55" name="正方形/長方形 54">
              <a:extLst>
                <a:ext uri="{FF2B5EF4-FFF2-40B4-BE49-F238E27FC236}">
                  <a16:creationId xmlns:a16="http://schemas.microsoft.com/office/drawing/2014/main" id="{659ECAF2-05AD-04B5-C7FB-2EB66E990C19}"/>
                </a:ext>
              </a:extLst>
            </p:cNvPr>
            <p:cNvSpPr/>
            <p:nvPr/>
          </p:nvSpPr>
          <p:spPr>
            <a:xfrm>
              <a:off x="7285770" y="541685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かいご　　ほけん</a:t>
              </a:r>
            </a:p>
          </p:txBody>
        </p:sp>
        <p:sp>
          <p:nvSpPr>
            <p:cNvPr id="56" name="正方形/長方形 55">
              <a:extLst>
                <a:ext uri="{FF2B5EF4-FFF2-40B4-BE49-F238E27FC236}">
                  <a16:creationId xmlns:a16="http://schemas.microsoft.com/office/drawing/2014/main" id="{B49D0015-8909-97CA-759B-5F60A3CD04EF}"/>
                </a:ext>
              </a:extLst>
            </p:cNvPr>
            <p:cNvSpPr/>
            <p:nvPr/>
          </p:nvSpPr>
          <p:spPr>
            <a:xfrm>
              <a:off x="2662783" y="434653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sp>
          <p:nvSpPr>
            <p:cNvPr id="57" name="正方形/長方形 56">
              <a:extLst>
                <a:ext uri="{FF2B5EF4-FFF2-40B4-BE49-F238E27FC236}">
                  <a16:creationId xmlns:a16="http://schemas.microsoft.com/office/drawing/2014/main" id="{8F7B8391-2250-F09B-3DBB-87D1E81D4E21}"/>
                </a:ext>
              </a:extLst>
            </p:cNvPr>
            <p:cNvSpPr/>
            <p:nvPr/>
          </p:nvSpPr>
          <p:spPr>
            <a:xfrm>
              <a:off x="1943031" y="171272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sp>
          <p:nvSpPr>
            <p:cNvPr id="58" name="正方形/長方形 57">
              <a:extLst>
                <a:ext uri="{FF2B5EF4-FFF2-40B4-BE49-F238E27FC236}">
                  <a16:creationId xmlns:a16="http://schemas.microsoft.com/office/drawing/2014/main" id="{A978E342-2F1B-CE67-18B9-7683574B9380}"/>
                </a:ext>
              </a:extLst>
            </p:cNvPr>
            <p:cNvSpPr/>
            <p:nvPr/>
          </p:nvSpPr>
          <p:spPr>
            <a:xfrm>
              <a:off x="5281388" y="4344230"/>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210EF12A-E079-8ABB-8F66-D028059367ED}"/>
                </a:ext>
              </a:extLst>
            </p:cNvPr>
            <p:cNvSpPr/>
            <p:nvPr/>
          </p:nvSpPr>
          <p:spPr>
            <a:xfrm>
              <a:off x="3934711" y="3122302"/>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7391DFEB-AC0B-56E7-EE83-FF8FDDF8424F}"/>
                </a:ext>
              </a:extLst>
            </p:cNvPr>
            <p:cNvSpPr/>
            <p:nvPr/>
          </p:nvSpPr>
          <p:spPr>
            <a:xfrm>
              <a:off x="4218468" y="1842547"/>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80412DD4-6291-ABF0-DE8E-BADF4B5FBAFD}"/>
                </a:ext>
              </a:extLst>
            </p:cNvPr>
            <p:cNvSpPr/>
            <p:nvPr/>
          </p:nvSpPr>
          <p:spPr>
            <a:xfrm>
              <a:off x="3924677" y="5595731"/>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15D03F6B-D587-D306-2A15-21964F7C6739}"/>
                </a:ext>
              </a:extLst>
            </p:cNvPr>
            <p:cNvSpPr/>
            <p:nvPr/>
          </p:nvSpPr>
          <p:spPr>
            <a:xfrm>
              <a:off x="2857859" y="3132338"/>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758065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DFFED7A-5AFA-4483-A355-20CC76E6D920}"/>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6418" y="1638259"/>
            <a:ext cx="6260097" cy="1077218"/>
          </a:xfrm>
          <a:prstGeom prst="rect">
            <a:avLst/>
          </a:prstGeom>
          <a:noFill/>
        </p:spPr>
        <p:txBody>
          <a:bodyPr wrap="square" rtlCol="0">
            <a:spAutoFit/>
          </a:bodyPr>
          <a:lstStyle/>
          <a:p>
            <a:pPr algn="ctr"/>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申込みの取り消しができる期間は、</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endParaRPr>
          </a:p>
          <a:p>
            <a:pPr algn="ctr"/>
            <a:r>
              <a:rPr kumimoji="1" lang="en-US" altLang="ja-JP" sz="3200" b="1" dirty="0">
                <a:solidFill>
                  <a:srgbClr val="FF0000"/>
                </a:solidFill>
                <a:latin typeface="Meiryo UI" panose="020B0604030504040204" pitchFamily="50" charset="-128"/>
                <a:ea typeface="Meiryo UI" panose="020B0604030504040204" pitchFamily="50" charset="-128"/>
              </a:rPr>
              <a:t>8</a:t>
            </a:r>
            <a:r>
              <a:rPr kumimoji="1" lang="ja-JP" altLang="en-US" sz="3200" b="1" dirty="0">
                <a:solidFill>
                  <a:srgbClr val="FF0000"/>
                </a:solidFill>
                <a:latin typeface="Meiryo UI" panose="020B0604030504040204" pitchFamily="50" charset="-128"/>
                <a:ea typeface="Meiryo UI" panose="020B0604030504040204" pitchFamily="50" charset="-128"/>
              </a:rPr>
              <a:t>日以内</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71882" y="4447501"/>
            <a:ext cx="8988450" cy="220991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クーリング・オフを活用すると、</a:t>
            </a:r>
            <a:r>
              <a:rPr lang="ja-JP" altLang="en-US" sz="2400" b="1" dirty="0">
                <a:solidFill>
                  <a:srgbClr val="FF0000"/>
                </a:solidFill>
                <a:latin typeface="Meiryo UI" panose="020B0604030504040204" pitchFamily="50" charset="-128"/>
                <a:ea typeface="Meiryo UI" panose="020B0604030504040204" pitchFamily="50" charset="-128"/>
              </a:rPr>
              <a:t>保険料はそのまま返金</a:t>
            </a:r>
            <a:r>
              <a:rPr lang="ja-JP" altLang="en-US" sz="2400" b="1" dirty="0">
                <a:solidFill>
                  <a:schemeClr val="tx2">
                    <a:lumMod val="75000"/>
                  </a:schemeClr>
                </a:solidFill>
                <a:latin typeface="Meiryo UI" panose="020B0604030504040204" pitchFamily="50" charset="-128"/>
                <a:ea typeface="Meiryo UI" panose="020B0604030504040204" pitchFamily="50" charset="-128"/>
              </a:rPr>
              <a:t>されます。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生命保険会社や商品によっては</a:t>
            </a:r>
            <a:r>
              <a:rPr lang="en-US" altLang="ja-JP" sz="2400" b="1" dirty="0">
                <a:solidFill>
                  <a:schemeClr val="tx2">
                    <a:lumMod val="75000"/>
                  </a:schemeClr>
                </a:solidFill>
                <a:latin typeface="Meiryo UI" panose="020B0604030504040204" pitchFamily="50" charset="-128"/>
                <a:ea typeface="Meiryo UI" panose="020B0604030504040204" pitchFamily="50" charset="-128"/>
              </a:rPr>
              <a:t>9</a:t>
            </a:r>
            <a:r>
              <a:rPr lang="ja-JP" altLang="en-US" sz="2400" b="1" dirty="0">
                <a:solidFill>
                  <a:schemeClr val="tx2">
                    <a:lumMod val="75000"/>
                  </a:schemeClr>
                </a:solidFill>
                <a:latin typeface="Meiryo UI" panose="020B0604030504040204" pitchFamily="50" charset="-128"/>
                <a:ea typeface="Meiryo UI" panose="020B0604030504040204" pitchFamily="50" charset="-128"/>
              </a:rPr>
              <a:t>日以上の期間を設けている場合もあります。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契約にあたって医師による診査を受けた場合など、クーリング・オフができない場合もあります。</a:t>
            </a:r>
          </a:p>
        </p:txBody>
      </p:sp>
      <p:grpSp>
        <p:nvGrpSpPr>
          <p:cNvPr id="3" name="グループ化 2">
            <a:extLst>
              <a:ext uri="{FF2B5EF4-FFF2-40B4-BE49-F238E27FC236}">
                <a16:creationId xmlns:a16="http://schemas.microsoft.com/office/drawing/2014/main" id="{24A7C38F-458C-47DA-89FC-0E4D51DC6F84}"/>
              </a:ext>
            </a:extLst>
          </p:cNvPr>
          <p:cNvGrpSpPr/>
          <p:nvPr/>
        </p:nvGrpSpPr>
        <p:grpSpPr>
          <a:xfrm>
            <a:off x="254763" y="1209111"/>
            <a:ext cx="8889237" cy="3106421"/>
            <a:chOff x="185674" y="1350793"/>
            <a:chExt cx="8889237" cy="3106421"/>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011" y="1350793"/>
              <a:ext cx="2242900" cy="2209916"/>
            </a:xfrm>
            <a:prstGeom prst="rect">
              <a:avLst/>
            </a:prstGeom>
          </p:spPr>
        </p:pic>
        <p:sp>
          <p:nvSpPr>
            <p:cNvPr id="2" name="テキスト ボックス 1"/>
            <p:cNvSpPr txBox="1"/>
            <p:nvPr/>
          </p:nvSpPr>
          <p:spPr>
            <a:xfrm>
              <a:off x="185674" y="2764443"/>
              <a:ext cx="6601785" cy="1692771"/>
            </a:xfrm>
            <a:prstGeom prst="rect">
              <a:avLst/>
            </a:prstGeom>
            <a:noFill/>
          </p:spPr>
          <p:txBody>
            <a:bodyPr wrap="square" rtlCol="0">
              <a:spAutoFit/>
            </a:bodyPr>
            <a:lstStyle/>
            <a:p>
              <a:r>
                <a:rPr lang="ja-JP" altLang="en-US" sz="2600" dirty="0">
                  <a:solidFill>
                    <a:srgbClr val="17375E"/>
                  </a:solidFill>
                  <a:latin typeface="Meiryo UI" panose="020B0604030504040204" pitchFamily="50" charset="-128"/>
                  <a:ea typeface="Meiryo UI" panose="020B0604030504040204" pitchFamily="50" charset="-128"/>
                </a:rPr>
                <a:t>　一般的に、「クーリング・オフに関する書面を受け取った日」か「申込日」のいずれか遅い日から、その日を含めて</a:t>
              </a:r>
              <a:r>
                <a:rPr lang="en-US" altLang="ja-JP" sz="2600" dirty="0">
                  <a:solidFill>
                    <a:srgbClr val="17375E"/>
                  </a:solidFill>
                  <a:latin typeface="Meiryo UI" panose="020B0604030504040204" pitchFamily="50" charset="-128"/>
                  <a:ea typeface="Meiryo UI" panose="020B0604030504040204" pitchFamily="50" charset="-128"/>
                </a:rPr>
                <a:t>8</a:t>
              </a:r>
              <a:r>
                <a:rPr lang="ja-JP" altLang="en-US" sz="2600" dirty="0">
                  <a:solidFill>
                    <a:srgbClr val="17375E"/>
                  </a:solidFill>
                  <a:latin typeface="Meiryo UI" panose="020B0604030504040204" pitchFamily="50" charset="-128"/>
                  <a:ea typeface="Meiryo UI" panose="020B0604030504040204" pitchFamily="50" charset="-128"/>
                </a:rPr>
                <a:t>日以内ならば申し込みを撤回できます。</a:t>
              </a:r>
              <a:endParaRPr kumimoji="1" lang="ja-JP" altLang="en-US" sz="2600" dirty="0">
                <a:solidFill>
                  <a:srgbClr val="17375E"/>
                </a:solidFill>
                <a:latin typeface="Meiryo UI" panose="020B0604030504040204" pitchFamily="50" charset="-128"/>
                <a:ea typeface="Meiryo UI" panose="020B0604030504040204" pitchFamily="50" charset="-128"/>
              </a:endParaRPr>
            </a:p>
          </p:txBody>
        </p:sp>
      </p:grpSp>
      <p:sp>
        <p:nvSpPr>
          <p:cNvPr id="9" name="テキスト ボックス 8"/>
          <p:cNvSpPr txBox="1"/>
          <p:nvPr/>
        </p:nvSpPr>
        <p:spPr>
          <a:xfrm>
            <a:off x="143765" y="70617"/>
            <a:ext cx="7281160" cy="584775"/>
          </a:xfrm>
          <a:prstGeom prst="rect">
            <a:avLst/>
          </a:prstGeom>
          <a:noFill/>
        </p:spPr>
        <p:txBody>
          <a:bodyPr wrap="non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「生命保険」</a:t>
            </a:r>
            <a:r>
              <a:rPr lang="ja-JP" altLang="en-US" sz="3200" b="1" dirty="0">
                <a:solidFill>
                  <a:schemeClr val="bg1"/>
                </a:solidFill>
                <a:latin typeface="Meiryo UI" panose="020B0604030504040204" pitchFamily="50" charset="-128"/>
                <a:ea typeface="Meiryo UI" panose="020B0604030504040204" pitchFamily="50" charset="-128"/>
              </a:rPr>
              <a:t>にもク－リング・オフが使えます</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497" y="808874"/>
            <a:ext cx="8988450" cy="646331"/>
          </a:xfrm>
          <a:prstGeom prst="rect">
            <a:avLst/>
          </a:prstGeom>
          <a:noFill/>
        </p:spPr>
        <p:txBody>
          <a:bodyPr wrap="square" rtlCol="0">
            <a:spAutoFit/>
          </a:bodyPr>
          <a:lstStyle/>
          <a:p>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生命保険</a:t>
            </a:r>
            <a:r>
              <a:rPr lang="ja-JP" altLang="en-US" sz="3600" b="1" dirty="0">
                <a:solidFill>
                  <a:schemeClr val="accent6">
                    <a:lumMod val="50000"/>
                  </a:schemeClr>
                </a:solidFill>
                <a:latin typeface="Meiryo UI" panose="020B0604030504040204" pitchFamily="50" charset="-128"/>
                <a:ea typeface="Meiryo UI" panose="020B0604030504040204" pitchFamily="50" charset="-128"/>
              </a:rPr>
              <a:t>の</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契約の場合</a:t>
            </a:r>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endParaRPr kumimoji="1" lang="ja-JP" altLang="en-US" sz="3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0503AB1C-D975-4611-9D64-C71EA4659A6A}"/>
              </a:ext>
            </a:extLst>
          </p:cNvPr>
          <p:cNvSpPr txBox="1">
            <a:spLocks/>
          </p:cNvSpPr>
          <p:nvPr/>
        </p:nvSpPr>
        <p:spPr>
          <a:xfrm>
            <a:off x="7010400" y="6492492"/>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457200">
              <a:defRPr/>
            </a:pPr>
            <a:fld id="{7B76553B-32E2-D644-9CD0-56FDA882EB90}" type="slidenum">
              <a:rPr lang="ja-JP" altLang="en-US" smtClean="0"/>
              <a:pPr algn="r" defTabSz="457200">
                <a:defRPr/>
              </a:pPr>
              <a:t>33</a:t>
            </a:fld>
            <a:endParaRPr lang="ja-JP" altLang="en-US" dirty="0"/>
          </a:p>
        </p:txBody>
      </p:sp>
      <p:grpSp>
        <p:nvGrpSpPr>
          <p:cNvPr id="10" name="グループ化 9">
            <a:extLst>
              <a:ext uri="{FF2B5EF4-FFF2-40B4-BE49-F238E27FC236}">
                <a16:creationId xmlns:a16="http://schemas.microsoft.com/office/drawing/2014/main" id="{894FAC9D-39BF-5139-46AB-DBA14FCD7F19}"/>
              </a:ext>
            </a:extLst>
          </p:cNvPr>
          <p:cNvGrpSpPr/>
          <p:nvPr/>
        </p:nvGrpSpPr>
        <p:grpSpPr>
          <a:xfrm>
            <a:off x="535162" y="1544441"/>
            <a:ext cx="5303575" cy="755537"/>
            <a:chOff x="535162" y="1544441"/>
            <a:chExt cx="5303575" cy="755537"/>
          </a:xfrm>
        </p:grpSpPr>
        <p:sp>
          <p:nvSpPr>
            <p:cNvPr id="49" name="正方形/長方形 48">
              <a:extLst>
                <a:ext uri="{FF2B5EF4-FFF2-40B4-BE49-F238E27FC236}">
                  <a16:creationId xmlns:a16="http://schemas.microsoft.com/office/drawing/2014/main" id="{797CF225-48D4-9640-2823-1332F8A9D61E}"/>
                </a:ext>
              </a:extLst>
            </p:cNvPr>
            <p:cNvSpPr/>
            <p:nvPr/>
          </p:nvSpPr>
          <p:spPr>
            <a:xfrm>
              <a:off x="535162" y="154713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もうしこ</a:t>
              </a:r>
            </a:p>
          </p:txBody>
        </p:sp>
        <p:sp>
          <p:nvSpPr>
            <p:cNvPr id="50" name="正方形/長方形 49">
              <a:extLst>
                <a:ext uri="{FF2B5EF4-FFF2-40B4-BE49-F238E27FC236}">
                  <a16:creationId xmlns:a16="http://schemas.microsoft.com/office/drawing/2014/main" id="{AF6E0DE4-1056-86A0-3519-21303DC4B6AF}"/>
                </a:ext>
              </a:extLst>
            </p:cNvPr>
            <p:cNvSpPr/>
            <p:nvPr/>
          </p:nvSpPr>
          <p:spPr>
            <a:xfrm>
              <a:off x="2268278" y="1546333"/>
              <a:ext cx="51686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51" name="正方形/長方形 50">
              <a:extLst>
                <a:ext uri="{FF2B5EF4-FFF2-40B4-BE49-F238E27FC236}">
                  <a16:creationId xmlns:a16="http://schemas.microsoft.com/office/drawing/2014/main" id="{6B736F65-FE12-B623-2BB3-6C61A7E3094B}"/>
                </a:ext>
              </a:extLst>
            </p:cNvPr>
            <p:cNvSpPr/>
            <p:nvPr/>
          </p:nvSpPr>
          <p:spPr>
            <a:xfrm>
              <a:off x="2964564" y="1544441"/>
              <a:ext cx="51686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p>
          </p:txBody>
        </p:sp>
        <p:sp>
          <p:nvSpPr>
            <p:cNvPr id="52" name="正方形/長方形 51">
              <a:extLst>
                <a:ext uri="{FF2B5EF4-FFF2-40B4-BE49-F238E27FC236}">
                  <a16:creationId xmlns:a16="http://schemas.microsoft.com/office/drawing/2014/main" id="{ED2FCE6D-5330-074F-D385-1DA6D221208D}"/>
                </a:ext>
              </a:extLst>
            </p:cNvPr>
            <p:cNvSpPr/>
            <p:nvPr/>
          </p:nvSpPr>
          <p:spPr>
            <a:xfrm>
              <a:off x="5221202" y="1544441"/>
              <a:ext cx="6175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p>
          </p:txBody>
        </p:sp>
        <p:sp>
          <p:nvSpPr>
            <p:cNvPr id="53" name="正方形/長方形 52">
              <a:extLst>
                <a:ext uri="{FF2B5EF4-FFF2-40B4-BE49-F238E27FC236}">
                  <a16:creationId xmlns:a16="http://schemas.microsoft.com/office/drawing/2014/main" id="{17E31603-584E-2FF8-CDF8-51042B317CEA}"/>
                </a:ext>
              </a:extLst>
            </p:cNvPr>
            <p:cNvSpPr/>
            <p:nvPr/>
          </p:nvSpPr>
          <p:spPr>
            <a:xfrm>
              <a:off x="3313316" y="205375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いない</a:t>
              </a:r>
            </a:p>
          </p:txBody>
        </p:sp>
      </p:grpSp>
      <p:grpSp>
        <p:nvGrpSpPr>
          <p:cNvPr id="55" name="グループ化 54">
            <a:extLst>
              <a:ext uri="{FF2B5EF4-FFF2-40B4-BE49-F238E27FC236}">
                <a16:creationId xmlns:a16="http://schemas.microsoft.com/office/drawing/2014/main" id="{AA86679E-4F76-4E9F-0E43-F396D7072AE2}"/>
              </a:ext>
            </a:extLst>
          </p:cNvPr>
          <p:cNvGrpSpPr/>
          <p:nvPr/>
        </p:nvGrpSpPr>
        <p:grpSpPr>
          <a:xfrm>
            <a:off x="427503" y="-30450"/>
            <a:ext cx="6293511" cy="994124"/>
            <a:chOff x="427503" y="-30450"/>
            <a:chExt cx="6293511" cy="994124"/>
          </a:xfrm>
        </p:grpSpPr>
        <p:sp>
          <p:nvSpPr>
            <p:cNvPr id="6" name="正方形/長方形 5">
              <a:extLst>
                <a:ext uri="{FF2B5EF4-FFF2-40B4-BE49-F238E27FC236}">
                  <a16:creationId xmlns:a16="http://schemas.microsoft.com/office/drawing/2014/main" id="{62B781D1-CB02-7397-9C22-31A9744AA50A}"/>
                </a:ext>
              </a:extLst>
            </p:cNvPr>
            <p:cNvSpPr/>
            <p:nvPr/>
          </p:nvSpPr>
          <p:spPr>
            <a:xfrm>
              <a:off x="535162" y="-1382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7" name="正方形/長方形 6">
              <a:extLst>
                <a:ext uri="{FF2B5EF4-FFF2-40B4-BE49-F238E27FC236}">
                  <a16:creationId xmlns:a16="http://schemas.microsoft.com/office/drawing/2014/main" id="{258BDC84-7A31-FF5B-8F86-1AA5B5A98071}"/>
                </a:ext>
              </a:extLst>
            </p:cNvPr>
            <p:cNvSpPr/>
            <p:nvPr/>
          </p:nvSpPr>
          <p:spPr>
            <a:xfrm>
              <a:off x="5343487" y="-3045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11" name="正方形/長方形 10">
              <a:extLst>
                <a:ext uri="{FF2B5EF4-FFF2-40B4-BE49-F238E27FC236}">
                  <a16:creationId xmlns:a16="http://schemas.microsoft.com/office/drawing/2014/main" id="{A65839AE-FAA7-39A8-A259-B398FF81841D}"/>
                </a:ext>
              </a:extLst>
            </p:cNvPr>
            <p:cNvSpPr/>
            <p:nvPr/>
          </p:nvSpPr>
          <p:spPr>
            <a:xfrm>
              <a:off x="427503" y="70076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15" name="正方形/長方形 14">
              <a:extLst>
                <a:ext uri="{FF2B5EF4-FFF2-40B4-BE49-F238E27FC236}">
                  <a16:creationId xmlns:a16="http://schemas.microsoft.com/office/drawing/2014/main" id="{C426F5E9-5EC4-8B8B-3891-C97CFE64B757}"/>
                </a:ext>
              </a:extLst>
            </p:cNvPr>
            <p:cNvSpPr/>
            <p:nvPr/>
          </p:nvSpPr>
          <p:spPr>
            <a:xfrm>
              <a:off x="3625918" y="71745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17" name="正方形/長方形 16">
              <a:extLst>
                <a:ext uri="{FF2B5EF4-FFF2-40B4-BE49-F238E27FC236}">
                  <a16:creationId xmlns:a16="http://schemas.microsoft.com/office/drawing/2014/main" id="{AFE9CD9C-E841-06A3-AB5F-7E64E89C5B43}"/>
                </a:ext>
              </a:extLst>
            </p:cNvPr>
            <p:cNvSpPr/>
            <p:nvPr/>
          </p:nvSpPr>
          <p:spPr>
            <a:xfrm>
              <a:off x="2257032" y="71138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grpSp>
      <p:grpSp>
        <p:nvGrpSpPr>
          <p:cNvPr id="18" name="グループ化 17">
            <a:extLst>
              <a:ext uri="{FF2B5EF4-FFF2-40B4-BE49-F238E27FC236}">
                <a16:creationId xmlns:a16="http://schemas.microsoft.com/office/drawing/2014/main" id="{8C8D4CD3-771B-D913-9182-4A4FBA87E7D0}"/>
              </a:ext>
            </a:extLst>
          </p:cNvPr>
          <p:cNvGrpSpPr/>
          <p:nvPr/>
        </p:nvGrpSpPr>
        <p:grpSpPr>
          <a:xfrm>
            <a:off x="302507" y="2485956"/>
            <a:ext cx="6645510" cy="1108848"/>
            <a:chOff x="302507" y="2485956"/>
            <a:chExt cx="6645510" cy="1108848"/>
          </a:xfrm>
        </p:grpSpPr>
        <p:sp>
          <p:nvSpPr>
            <p:cNvPr id="34" name="正方形/長方形 33">
              <a:extLst>
                <a:ext uri="{FF2B5EF4-FFF2-40B4-BE49-F238E27FC236}">
                  <a16:creationId xmlns:a16="http://schemas.microsoft.com/office/drawing/2014/main" id="{6F0BB4AD-912A-B86F-BFB5-EA3D52D1B610}"/>
                </a:ext>
              </a:extLst>
            </p:cNvPr>
            <p:cNvSpPr/>
            <p:nvPr/>
          </p:nvSpPr>
          <p:spPr>
            <a:xfrm>
              <a:off x="427503" y="248595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いっぱんてき</a:t>
              </a:r>
            </a:p>
          </p:txBody>
        </p:sp>
        <p:sp>
          <p:nvSpPr>
            <p:cNvPr id="35" name="正方形/長方形 34">
              <a:extLst>
                <a:ext uri="{FF2B5EF4-FFF2-40B4-BE49-F238E27FC236}">
                  <a16:creationId xmlns:a16="http://schemas.microsoft.com/office/drawing/2014/main" id="{5F276276-A7D1-7ABF-D60E-6699636A2CBB}"/>
                </a:ext>
              </a:extLst>
            </p:cNvPr>
            <p:cNvSpPr/>
            <p:nvPr/>
          </p:nvSpPr>
          <p:spPr>
            <a:xfrm>
              <a:off x="3784345" y="253524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36" name="正方形/長方形 35">
              <a:extLst>
                <a:ext uri="{FF2B5EF4-FFF2-40B4-BE49-F238E27FC236}">
                  <a16:creationId xmlns:a16="http://schemas.microsoft.com/office/drawing/2014/main" id="{85C94FFB-1E0D-D793-8AA3-9E85342C21D7}"/>
                </a:ext>
              </a:extLst>
            </p:cNvPr>
            <p:cNvSpPr/>
            <p:nvPr/>
          </p:nvSpPr>
          <p:spPr>
            <a:xfrm>
              <a:off x="4782517" y="251223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しょめん</a:t>
              </a:r>
            </a:p>
          </p:txBody>
        </p:sp>
        <p:sp>
          <p:nvSpPr>
            <p:cNvPr id="37" name="正方形/長方形 36">
              <a:extLst>
                <a:ext uri="{FF2B5EF4-FFF2-40B4-BE49-F238E27FC236}">
                  <a16:creationId xmlns:a16="http://schemas.microsoft.com/office/drawing/2014/main" id="{59A8A2FC-7C5B-DBA1-E814-AA772987F7A2}"/>
                </a:ext>
              </a:extLst>
            </p:cNvPr>
            <p:cNvSpPr/>
            <p:nvPr/>
          </p:nvSpPr>
          <p:spPr>
            <a:xfrm>
              <a:off x="5570490" y="250605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38" name="正方形/長方形 37">
              <a:extLst>
                <a:ext uri="{FF2B5EF4-FFF2-40B4-BE49-F238E27FC236}">
                  <a16:creationId xmlns:a16="http://schemas.microsoft.com/office/drawing/2014/main" id="{C48380F3-8FD2-9DCE-1A0C-3A016C45E024}"/>
                </a:ext>
              </a:extLst>
            </p:cNvPr>
            <p:cNvSpPr/>
            <p:nvPr/>
          </p:nvSpPr>
          <p:spPr>
            <a:xfrm>
              <a:off x="302507" y="2931849"/>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39" name="正方形/長方形 38">
              <a:extLst>
                <a:ext uri="{FF2B5EF4-FFF2-40B4-BE49-F238E27FC236}">
                  <a16:creationId xmlns:a16="http://schemas.microsoft.com/office/drawing/2014/main" id="{AEBE9D2B-E393-5305-3962-BB45C6FDAD68}"/>
                </a:ext>
              </a:extLst>
            </p:cNvPr>
            <p:cNvSpPr/>
            <p:nvPr/>
          </p:nvSpPr>
          <p:spPr>
            <a:xfrm>
              <a:off x="1095855" y="2931849"/>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p>
          </p:txBody>
        </p:sp>
        <p:sp>
          <p:nvSpPr>
            <p:cNvPr id="40" name="正方形/長方形 39">
              <a:extLst>
                <a:ext uri="{FF2B5EF4-FFF2-40B4-BE49-F238E27FC236}">
                  <a16:creationId xmlns:a16="http://schemas.microsoft.com/office/drawing/2014/main" id="{3AFC3091-8F1D-6EAA-4D5E-3033577ADA4B}"/>
                </a:ext>
              </a:extLst>
            </p:cNvPr>
            <p:cNvSpPr/>
            <p:nvPr/>
          </p:nvSpPr>
          <p:spPr>
            <a:xfrm>
              <a:off x="1880530" y="293184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もうしこみび</a:t>
              </a:r>
            </a:p>
          </p:txBody>
        </p:sp>
        <p:sp>
          <p:nvSpPr>
            <p:cNvPr id="41" name="正方形/長方形 40">
              <a:extLst>
                <a:ext uri="{FF2B5EF4-FFF2-40B4-BE49-F238E27FC236}">
                  <a16:creationId xmlns:a16="http://schemas.microsoft.com/office/drawing/2014/main" id="{46EF3F89-0476-0DC7-A5B3-B1BE6EB94DD9}"/>
                </a:ext>
              </a:extLst>
            </p:cNvPr>
            <p:cNvSpPr/>
            <p:nvPr/>
          </p:nvSpPr>
          <p:spPr>
            <a:xfrm>
              <a:off x="4438135" y="2934156"/>
              <a:ext cx="68876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おそ</a:t>
              </a:r>
            </a:p>
          </p:txBody>
        </p:sp>
        <p:sp>
          <p:nvSpPr>
            <p:cNvPr id="42" name="正方形/長方形 41">
              <a:extLst>
                <a:ext uri="{FF2B5EF4-FFF2-40B4-BE49-F238E27FC236}">
                  <a16:creationId xmlns:a16="http://schemas.microsoft.com/office/drawing/2014/main" id="{221CF1D7-2410-D828-33C8-EC5136C516DC}"/>
                </a:ext>
              </a:extLst>
            </p:cNvPr>
            <p:cNvSpPr/>
            <p:nvPr/>
          </p:nvSpPr>
          <p:spPr>
            <a:xfrm>
              <a:off x="5126899" y="2934156"/>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p>
          </p:txBody>
        </p:sp>
        <p:sp>
          <p:nvSpPr>
            <p:cNvPr id="43" name="正方形/長方形 42">
              <a:extLst>
                <a:ext uri="{FF2B5EF4-FFF2-40B4-BE49-F238E27FC236}">
                  <a16:creationId xmlns:a16="http://schemas.microsoft.com/office/drawing/2014/main" id="{FD373909-FF24-45CA-0BDF-95B4BE9F100B}"/>
                </a:ext>
              </a:extLst>
            </p:cNvPr>
            <p:cNvSpPr/>
            <p:nvPr/>
          </p:nvSpPr>
          <p:spPr>
            <a:xfrm>
              <a:off x="561987" y="3346035"/>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p>
          </p:txBody>
        </p:sp>
        <p:sp>
          <p:nvSpPr>
            <p:cNvPr id="44" name="正方形/長方形 43">
              <a:extLst>
                <a:ext uri="{FF2B5EF4-FFF2-40B4-BE49-F238E27FC236}">
                  <a16:creationId xmlns:a16="http://schemas.microsoft.com/office/drawing/2014/main" id="{5EEA6B5C-611D-B49E-E79C-69D438F43F33}"/>
                </a:ext>
              </a:extLst>
            </p:cNvPr>
            <p:cNvSpPr/>
            <p:nvPr/>
          </p:nvSpPr>
          <p:spPr>
            <a:xfrm>
              <a:off x="1131882" y="3340532"/>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ふく</a:t>
              </a:r>
            </a:p>
          </p:txBody>
        </p:sp>
        <p:sp>
          <p:nvSpPr>
            <p:cNvPr id="45" name="正方形/長方形 44">
              <a:extLst>
                <a:ext uri="{FF2B5EF4-FFF2-40B4-BE49-F238E27FC236}">
                  <a16:creationId xmlns:a16="http://schemas.microsoft.com/office/drawing/2014/main" id="{3AEFACDE-7F79-2DCC-8588-C62C20BBAA93}"/>
                </a:ext>
              </a:extLst>
            </p:cNvPr>
            <p:cNvSpPr/>
            <p:nvPr/>
          </p:nvSpPr>
          <p:spPr>
            <a:xfrm>
              <a:off x="2519506" y="3340531"/>
              <a:ext cx="75353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いない</a:t>
              </a:r>
            </a:p>
          </p:txBody>
        </p:sp>
        <p:sp>
          <p:nvSpPr>
            <p:cNvPr id="46" name="正方形/長方形 45">
              <a:extLst>
                <a:ext uri="{FF2B5EF4-FFF2-40B4-BE49-F238E27FC236}">
                  <a16:creationId xmlns:a16="http://schemas.microsoft.com/office/drawing/2014/main" id="{920A2612-90A3-FB4C-64B7-7FB1652EA07F}"/>
                </a:ext>
              </a:extLst>
            </p:cNvPr>
            <p:cNvSpPr/>
            <p:nvPr/>
          </p:nvSpPr>
          <p:spPr>
            <a:xfrm>
              <a:off x="3981655" y="3340531"/>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a:t>
              </a:r>
            </a:p>
          </p:txBody>
        </p:sp>
        <p:sp>
          <p:nvSpPr>
            <p:cNvPr id="47" name="正方形/長方形 46">
              <a:extLst>
                <a:ext uri="{FF2B5EF4-FFF2-40B4-BE49-F238E27FC236}">
                  <a16:creationId xmlns:a16="http://schemas.microsoft.com/office/drawing/2014/main" id="{E63A4C43-2875-45A0-79D3-02269C895B1B}"/>
                </a:ext>
              </a:extLst>
            </p:cNvPr>
            <p:cNvSpPr/>
            <p:nvPr/>
          </p:nvSpPr>
          <p:spPr>
            <a:xfrm>
              <a:off x="4414806" y="3337097"/>
              <a:ext cx="68876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48" name="正方形/長方形 47">
              <a:extLst>
                <a:ext uri="{FF2B5EF4-FFF2-40B4-BE49-F238E27FC236}">
                  <a16:creationId xmlns:a16="http://schemas.microsoft.com/office/drawing/2014/main" id="{30B701A4-E6C9-BE57-8406-9DE10386E676}"/>
                </a:ext>
              </a:extLst>
            </p:cNvPr>
            <p:cNvSpPr/>
            <p:nvPr/>
          </p:nvSpPr>
          <p:spPr>
            <a:xfrm>
              <a:off x="5143251" y="334858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てっかい</a:t>
              </a:r>
            </a:p>
          </p:txBody>
        </p:sp>
      </p:grpSp>
      <p:grpSp>
        <p:nvGrpSpPr>
          <p:cNvPr id="19" name="グループ化 18">
            <a:extLst>
              <a:ext uri="{FF2B5EF4-FFF2-40B4-BE49-F238E27FC236}">
                <a16:creationId xmlns:a16="http://schemas.microsoft.com/office/drawing/2014/main" id="{8093A0AC-4AAA-32C1-2D52-59993738AA6C}"/>
              </a:ext>
            </a:extLst>
          </p:cNvPr>
          <p:cNvGrpSpPr/>
          <p:nvPr/>
        </p:nvGrpSpPr>
        <p:grpSpPr>
          <a:xfrm>
            <a:off x="254763" y="4468227"/>
            <a:ext cx="8847403" cy="1757546"/>
            <a:chOff x="254763" y="4468227"/>
            <a:chExt cx="8847403" cy="1757546"/>
          </a:xfrm>
        </p:grpSpPr>
        <p:sp>
          <p:nvSpPr>
            <p:cNvPr id="20" name="正方形/長方形 19">
              <a:extLst>
                <a:ext uri="{FF2B5EF4-FFF2-40B4-BE49-F238E27FC236}">
                  <a16:creationId xmlns:a16="http://schemas.microsoft.com/office/drawing/2014/main" id="{71CA1355-7790-57A0-F74F-18EA63C310A7}"/>
                </a:ext>
              </a:extLst>
            </p:cNvPr>
            <p:cNvSpPr/>
            <p:nvPr/>
          </p:nvSpPr>
          <p:spPr>
            <a:xfrm>
              <a:off x="2288939" y="447799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かつよう</a:t>
              </a:r>
            </a:p>
          </p:txBody>
        </p:sp>
        <p:sp>
          <p:nvSpPr>
            <p:cNvPr id="21" name="正方形/長方形 20">
              <a:extLst>
                <a:ext uri="{FF2B5EF4-FFF2-40B4-BE49-F238E27FC236}">
                  <a16:creationId xmlns:a16="http://schemas.microsoft.com/office/drawing/2014/main" id="{C637D0B8-C4F2-01A1-B6A2-36914B8A0BFF}"/>
                </a:ext>
              </a:extLst>
            </p:cNvPr>
            <p:cNvSpPr/>
            <p:nvPr/>
          </p:nvSpPr>
          <p:spPr>
            <a:xfrm>
              <a:off x="4059529" y="4468227"/>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ほけんりょう</a:t>
              </a:r>
            </a:p>
          </p:txBody>
        </p:sp>
        <p:sp>
          <p:nvSpPr>
            <p:cNvPr id="22" name="正方形/長方形 21">
              <a:extLst>
                <a:ext uri="{FF2B5EF4-FFF2-40B4-BE49-F238E27FC236}">
                  <a16:creationId xmlns:a16="http://schemas.microsoft.com/office/drawing/2014/main" id="{F516303A-A820-9AD6-D1BC-0BC38BF0BAB6}"/>
                </a:ext>
              </a:extLst>
            </p:cNvPr>
            <p:cNvSpPr/>
            <p:nvPr/>
          </p:nvSpPr>
          <p:spPr>
            <a:xfrm>
              <a:off x="6032250" y="4477993"/>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へんきん</a:t>
              </a:r>
            </a:p>
          </p:txBody>
        </p:sp>
        <p:sp>
          <p:nvSpPr>
            <p:cNvPr id="23" name="正方形/長方形 22">
              <a:extLst>
                <a:ext uri="{FF2B5EF4-FFF2-40B4-BE49-F238E27FC236}">
                  <a16:creationId xmlns:a16="http://schemas.microsoft.com/office/drawing/2014/main" id="{7E6CC7A8-92F9-7C30-2D59-8CAF350E9D49}"/>
                </a:ext>
              </a:extLst>
            </p:cNvPr>
            <p:cNvSpPr/>
            <p:nvPr/>
          </p:nvSpPr>
          <p:spPr>
            <a:xfrm>
              <a:off x="767817" y="4873380"/>
              <a:ext cx="175168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せいめいほけんかいしゃ</a:t>
              </a:r>
            </a:p>
          </p:txBody>
        </p:sp>
        <p:sp>
          <p:nvSpPr>
            <p:cNvPr id="24" name="正方形/長方形 23">
              <a:extLst>
                <a:ext uri="{FF2B5EF4-FFF2-40B4-BE49-F238E27FC236}">
                  <a16:creationId xmlns:a16="http://schemas.microsoft.com/office/drawing/2014/main" id="{2FD4F829-AD08-8C5B-7413-A63E55669163}"/>
                </a:ext>
              </a:extLst>
            </p:cNvPr>
            <p:cNvSpPr/>
            <p:nvPr/>
          </p:nvSpPr>
          <p:spPr>
            <a:xfrm>
              <a:off x="2298725" y="487338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25" name="正方形/長方形 24">
              <a:extLst>
                <a:ext uri="{FF2B5EF4-FFF2-40B4-BE49-F238E27FC236}">
                  <a16:creationId xmlns:a16="http://schemas.microsoft.com/office/drawing/2014/main" id="{108F63DD-F3C6-4851-C79F-BB6DD13AB609}"/>
                </a:ext>
              </a:extLst>
            </p:cNvPr>
            <p:cNvSpPr/>
            <p:nvPr/>
          </p:nvSpPr>
          <p:spPr>
            <a:xfrm>
              <a:off x="4690843" y="487338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いじょう</a:t>
              </a:r>
            </a:p>
          </p:txBody>
        </p:sp>
        <p:sp>
          <p:nvSpPr>
            <p:cNvPr id="26" name="正方形/長方形 25">
              <a:extLst>
                <a:ext uri="{FF2B5EF4-FFF2-40B4-BE49-F238E27FC236}">
                  <a16:creationId xmlns:a16="http://schemas.microsoft.com/office/drawing/2014/main" id="{E11646EE-03FE-06A6-AED2-B7BC4E34DDCC}"/>
                </a:ext>
              </a:extLst>
            </p:cNvPr>
            <p:cNvSpPr/>
            <p:nvPr/>
          </p:nvSpPr>
          <p:spPr>
            <a:xfrm>
              <a:off x="5563497" y="486936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p>
          </p:txBody>
        </p:sp>
        <p:sp>
          <p:nvSpPr>
            <p:cNvPr id="27" name="正方形/長方形 26">
              <a:extLst>
                <a:ext uri="{FF2B5EF4-FFF2-40B4-BE49-F238E27FC236}">
                  <a16:creationId xmlns:a16="http://schemas.microsoft.com/office/drawing/2014/main" id="{1BBC0C4C-652E-884E-EFBF-283CB1195F88}"/>
                </a:ext>
              </a:extLst>
            </p:cNvPr>
            <p:cNvSpPr/>
            <p:nvPr/>
          </p:nvSpPr>
          <p:spPr>
            <a:xfrm>
              <a:off x="7724639" y="486936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28" name="正方形/長方形 27">
              <a:extLst>
                <a:ext uri="{FF2B5EF4-FFF2-40B4-BE49-F238E27FC236}">
                  <a16:creationId xmlns:a16="http://schemas.microsoft.com/office/drawing/2014/main" id="{A18CDB17-4864-5280-BC43-FA735B93BE69}"/>
                </a:ext>
              </a:extLst>
            </p:cNvPr>
            <p:cNvSpPr/>
            <p:nvPr/>
          </p:nvSpPr>
          <p:spPr>
            <a:xfrm>
              <a:off x="254763" y="560136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9" name="正方形/長方形 28">
              <a:extLst>
                <a:ext uri="{FF2B5EF4-FFF2-40B4-BE49-F238E27FC236}">
                  <a16:creationId xmlns:a16="http://schemas.microsoft.com/office/drawing/2014/main" id="{9D1246EC-520E-4957-C81B-265AFE635AA7}"/>
                </a:ext>
              </a:extLst>
            </p:cNvPr>
            <p:cNvSpPr/>
            <p:nvPr/>
          </p:nvSpPr>
          <p:spPr>
            <a:xfrm>
              <a:off x="2383205" y="5584662"/>
              <a:ext cx="803882"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p>
          </p:txBody>
        </p:sp>
        <p:sp>
          <p:nvSpPr>
            <p:cNvPr id="30" name="正方形/長方形 29">
              <a:extLst>
                <a:ext uri="{FF2B5EF4-FFF2-40B4-BE49-F238E27FC236}">
                  <a16:creationId xmlns:a16="http://schemas.microsoft.com/office/drawing/2014/main" id="{D8FBAD07-49EB-39F8-6E13-53665FAC8F50}"/>
                </a:ext>
              </a:extLst>
            </p:cNvPr>
            <p:cNvSpPr/>
            <p:nvPr/>
          </p:nvSpPr>
          <p:spPr>
            <a:xfrm>
              <a:off x="3474440" y="558466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しんさ</a:t>
              </a:r>
            </a:p>
          </p:txBody>
        </p:sp>
        <p:sp>
          <p:nvSpPr>
            <p:cNvPr id="31" name="正方形/長方形 30">
              <a:extLst>
                <a:ext uri="{FF2B5EF4-FFF2-40B4-BE49-F238E27FC236}">
                  <a16:creationId xmlns:a16="http://schemas.microsoft.com/office/drawing/2014/main" id="{55B4E597-9B40-1242-2861-8DD3DD0BA541}"/>
                </a:ext>
              </a:extLst>
            </p:cNvPr>
            <p:cNvSpPr/>
            <p:nvPr/>
          </p:nvSpPr>
          <p:spPr>
            <a:xfrm>
              <a:off x="4519279" y="5572730"/>
              <a:ext cx="620041"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32" name="正方形/長方形 31">
              <a:extLst>
                <a:ext uri="{FF2B5EF4-FFF2-40B4-BE49-F238E27FC236}">
                  <a16:creationId xmlns:a16="http://schemas.microsoft.com/office/drawing/2014/main" id="{02E5F649-5C31-71A2-DABD-0163B32ED029}"/>
                </a:ext>
              </a:extLst>
            </p:cNvPr>
            <p:cNvSpPr/>
            <p:nvPr/>
          </p:nvSpPr>
          <p:spPr>
            <a:xfrm>
              <a:off x="5132707" y="558249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33" name="正方形/長方形 32">
              <a:extLst>
                <a:ext uri="{FF2B5EF4-FFF2-40B4-BE49-F238E27FC236}">
                  <a16:creationId xmlns:a16="http://schemas.microsoft.com/office/drawing/2014/main" id="{A89D0BE1-370E-7D39-D30C-48C498E6DBDF}"/>
                </a:ext>
              </a:extLst>
            </p:cNvPr>
            <p:cNvSpPr/>
            <p:nvPr/>
          </p:nvSpPr>
          <p:spPr>
            <a:xfrm>
              <a:off x="1587037" y="597955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54" name="正方形/長方形 53">
              <a:extLst>
                <a:ext uri="{FF2B5EF4-FFF2-40B4-BE49-F238E27FC236}">
                  <a16:creationId xmlns:a16="http://schemas.microsoft.com/office/drawing/2014/main" id="{B0A1156B-935A-EAB5-68BA-B8295740908D}"/>
                </a:ext>
              </a:extLst>
            </p:cNvPr>
            <p:cNvSpPr/>
            <p:nvPr/>
          </p:nvSpPr>
          <p:spPr>
            <a:xfrm>
              <a:off x="6263444" y="4869363"/>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6451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3" y="26391"/>
            <a:ext cx="68984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まとめ</a:t>
            </a:r>
            <a:r>
              <a:rPr kumimoji="1" lang="en-US" altLang="ja-JP"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lang="en-US" altLang="ja-JP" sz="2400" b="1" dirty="0">
                <a:solidFill>
                  <a:schemeClr val="bg1"/>
                </a:solidFill>
                <a:latin typeface="Meiryo UI" panose="020B0604030504040204" pitchFamily="50" charset="-128"/>
                <a:ea typeface="Meiryo UI" panose="020B0604030504040204" pitchFamily="50" charset="-128"/>
                <a:cs typeface="ヒラギノ角ゴ Std W8"/>
              </a:rPr>
              <a:t>3.</a:t>
            </a:r>
            <a:r>
              <a:rPr lang="ja-JP" altLang="en-US" sz="2400" b="1" dirty="0">
                <a:solidFill>
                  <a:schemeClr val="bg1"/>
                </a:solidFill>
                <a:latin typeface="Meiryo UI" panose="020B0604030504040204" pitchFamily="50" charset="-128"/>
                <a:ea typeface="Meiryo UI" panose="020B0604030504040204" pitchFamily="50" charset="-128"/>
                <a:cs typeface="ヒラギノ角ゴ Std W8"/>
              </a:rPr>
              <a:t>リスクに備える</a:t>
            </a:r>
            <a:r>
              <a:rPr lang="en-US" altLang="ja-JP" sz="2400" b="1" dirty="0">
                <a:solidFill>
                  <a:schemeClr val="bg1"/>
                </a:solidFill>
                <a:latin typeface="Meiryo UI" panose="020B0604030504040204" pitchFamily="50" charset="-128"/>
                <a:ea typeface="Meiryo UI" panose="020B0604030504040204" pitchFamily="50" charset="-128"/>
                <a:cs typeface="ヒラギノ角ゴ Std W8"/>
              </a:rPr>
              <a:t>)</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28" name="グループ化 27">
            <a:extLst>
              <a:ext uri="{FF2B5EF4-FFF2-40B4-BE49-F238E27FC236}">
                <a16:creationId xmlns:a16="http://schemas.microsoft.com/office/drawing/2014/main" id="{4FF8C6B9-8119-4DEF-9857-3B0BB57BC0FF}"/>
              </a:ext>
            </a:extLst>
          </p:cNvPr>
          <p:cNvGrpSpPr/>
          <p:nvPr/>
        </p:nvGrpSpPr>
        <p:grpSpPr>
          <a:xfrm>
            <a:off x="162663" y="1197881"/>
            <a:ext cx="8667403" cy="1073748"/>
            <a:chOff x="157367" y="2075173"/>
            <a:chExt cx="8667403" cy="1073748"/>
          </a:xfrm>
        </p:grpSpPr>
        <p:sp>
          <p:nvSpPr>
            <p:cNvPr id="29" name="正方形/長方形 28">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など、さまざまな契約を利用することで、リスクに備えることができます。</a:t>
              </a:r>
            </a:p>
          </p:txBody>
        </p:sp>
        <p:sp>
          <p:nvSpPr>
            <p:cNvPr id="31" name="正方形/長方形 30">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①</a:t>
              </a:r>
            </a:p>
          </p:txBody>
        </p:sp>
      </p:grpSp>
      <p:grpSp>
        <p:nvGrpSpPr>
          <p:cNvPr id="34" name="グループ化 33">
            <a:extLst>
              <a:ext uri="{FF2B5EF4-FFF2-40B4-BE49-F238E27FC236}">
                <a16:creationId xmlns:a16="http://schemas.microsoft.com/office/drawing/2014/main" id="{F60BEB60-B390-4C1C-8CA6-8B6B1F55E5D7}"/>
              </a:ext>
            </a:extLst>
          </p:cNvPr>
          <p:cNvGrpSpPr/>
          <p:nvPr/>
        </p:nvGrpSpPr>
        <p:grpSpPr>
          <a:xfrm>
            <a:off x="163474" y="2802646"/>
            <a:ext cx="8876450" cy="1118641"/>
            <a:chOff x="208654" y="1676532"/>
            <a:chExt cx="8876450" cy="1118641"/>
          </a:xfrm>
        </p:grpSpPr>
        <p:sp>
          <p:nvSpPr>
            <p:cNvPr id="35" name="正方形/長方形 34">
              <a:extLst>
                <a:ext uri="{FF2B5EF4-FFF2-40B4-BE49-F238E27FC236}">
                  <a16:creationId xmlns:a16="http://schemas.microsoft.com/office/drawing/2014/main" id="{6E567AAB-BD0C-40F3-AAE7-EE53B557AF35}"/>
                </a:ext>
              </a:extLst>
            </p:cNvPr>
            <p:cNvSpPr/>
            <p:nvPr/>
          </p:nvSpPr>
          <p:spPr>
            <a:xfrm>
              <a:off x="678353" y="2075173"/>
              <a:ext cx="8406751" cy="72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情報収集</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を行い、自分にとって必要な保険商品を慎重に選ぶことが大切です。契約する時は複数の会社・商品を比較してみましょう。</a:t>
              </a:r>
            </a:p>
          </p:txBody>
        </p:sp>
        <p:sp>
          <p:nvSpPr>
            <p:cNvPr id="36" name="正方形/長方形 35">
              <a:extLst>
                <a:ext uri="{FF2B5EF4-FFF2-40B4-BE49-F238E27FC236}">
                  <a16:creationId xmlns:a16="http://schemas.microsoft.com/office/drawing/2014/main" id="{5CF61F46-A52F-42CE-959A-96FA16D61CC7}"/>
                </a:ext>
              </a:extLst>
            </p:cNvPr>
            <p:cNvSpPr/>
            <p:nvPr/>
          </p:nvSpPr>
          <p:spPr>
            <a:xfrm>
              <a:off x="208654" y="1676532"/>
              <a:ext cx="595035" cy="584775"/>
            </a:xfrm>
            <a:prstGeom prst="rect">
              <a:avLst/>
            </a:prstGeom>
          </p:spPr>
          <p:txBody>
            <a:bodyPr wrap="none">
              <a:spAutoFit/>
            </a:bodyPr>
            <a:lstStyle/>
            <a:p>
              <a:r>
                <a:rPr lang="ja-JP" altLang="en-US" sz="3200" dirty="0">
                  <a:solidFill>
                    <a:schemeClr val="tx2">
                      <a:lumMod val="75000"/>
                    </a:schemeClr>
                  </a:solidFill>
                </a:rPr>
                <a:t>②</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34</a:t>
            </a:fld>
            <a:endParaRPr lang="ja-JP" altLang="en-US" dirty="0"/>
          </a:p>
        </p:txBody>
      </p:sp>
      <p:sp>
        <p:nvSpPr>
          <p:cNvPr id="102" name="正方形/長方形 101">
            <a:extLst>
              <a:ext uri="{FF2B5EF4-FFF2-40B4-BE49-F238E27FC236}">
                <a16:creationId xmlns:a16="http://schemas.microsoft.com/office/drawing/2014/main" id="{E241AC5E-9964-E1CB-112A-4F4A6F7227A4}"/>
              </a:ext>
            </a:extLst>
          </p:cNvPr>
          <p:cNvSpPr/>
          <p:nvPr/>
        </p:nvSpPr>
        <p:spPr>
          <a:xfrm>
            <a:off x="2179404" y="7847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grpSp>
        <p:nvGrpSpPr>
          <p:cNvPr id="3" name="グループ化 2">
            <a:extLst>
              <a:ext uri="{FF2B5EF4-FFF2-40B4-BE49-F238E27FC236}">
                <a16:creationId xmlns:a16="http://schemas.microsoft.com/office/drawing/2014/main" id="{A3DB5084-0B91-7A99-53C0-3ADFA4E1641A}"/>
              </a:ext>
            </a:extLst>
          </p:cNvPr>
          <p:cNvGrpSpPr/>
          <p:nvPr/>
        </p:nvGrpSpPr>
        <p:grpSpPr>
          <a:xfrm>
            <a:off x="801877" y="1074769"/>
            <a:ext cx="6464723" cy="783096"/>
            <a:chOff x="801877" y="1074769"/>
            <a:chExt cx="6464723" cy="783096"/>
          </a:xfrm>
        </p:grpSpPr>
        <p:sp>
          <p:nvSpPr>
            <p:cNvPr id="103" name="正方形/長方形 102">
              <a:extLst>
                <a:ext uri="{FF2B5EF4-FFF2-40B4-BE49-F238E27FC236}">
                  <a16:creationId xmlns:a16="http://schemas.microsoft.com/office/drawing/2014/main" id="{6FFD351B-1A58-5514-068D-C01D92B156AE}"/>
                </a:ext>
              </a:extLst>
            </p:cNvPr>
            <p:cNvSpPr/>
            <p:nvPr/>
          </p:nvSpPr>
          <p:spPr>
            <a:xfrm>
              <a:off x="801877" y="1074770"/>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みんかんほけん</a:t>
              </a:r>
            </a:p>
          </p:txBody>
        </p:sp>
        <p:sp>
          <p:nvSpPr>
            <p:cNvPr id="104" name="正方形/長方形 103">
              <a:extLst>
                <a:ext uri="{FF2B5EF4-FFF2-40B4-BE49-F238E27FC236}">
                  <a16:creationId xmlns:a16="http://schemas.microsoft.com/office/drawing/2014/main" id="{3A48F4B9-954B-4647-4B75-CE237DA83050}"/>
                </a:ext>
              </a:extLst>
            </p:cNvPr>
            <p:cNvSpPr/>
            <p:nvPr/>
          </p:nvSpPr>
          <p:spPr>
            <a:xfrm>
              <a:off x="4679324" y="1093291"/>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05" name="正方形/長方形 104">
              <a:extLst>
                <a:ext uri="{FF2B5EF4-FFF2-40B4-BE49-F238E27FC236}">
                  <a16:creationId xmlns:a16="http://schemas.microsoft.com/office/drawing/2014/main" id="{CF30D0B8-1D21-0D04-5572-630B060C3B84}"/>
                </a:ext>
              </a:extLst>
            </p:cNvPr>
            <p:cNvSpPr/>
            <p:nvPr/>
          </p:nvSpPr>
          <p:spPr>
            <a:xfrm>
              <a:off x="5889073" y="1074769"/>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p>
          </p:txBody>
        </p:sp>
        <p:sp>
          <p:nvSpPr>
            <p:cNvPr id="106" name="正方形/長方形 105">
              <a:extLst>
                <a:ext uri="{FF2B5EF4-FFF2-40B4-BE49-F238E27FC236}">
                  <a16:creationId xmlns:a16="http://schemas.microsoft.com/office/drawing/2014/main" id="{6488849F-0A64-FAC8-4F67-7343B81B6748}"/>
                </a:ext>
              </a:extLst>
            </p:cNvPr>
            <p:cNvSpPr/>
            <p:nvPr/>
          </p:nvSpPr>
          <p:spPr>
            <a:xfrm>
              <a:off x="1600564" y="161164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grpSp>
      <p:grpSp>
        <p:nvGrpSpPr>
          <p:cNvPr id="6" name="グループ化 5">
            <a:extLst>
              <a:ext uri="{FF2B5EF4-FFF2-40B4-BE49-F238E27FC236}">
                <a16:creationId xmlns:a16="http://schemas.microsoft.com/office/drawing/2014/main" id="{9659F69F-4840-7A37-6AA3-561A5D42EE6E}"/>
              </a:ext>
            </a:extLst>
          </p:cNvPr>
          <p:cNvGrpSpPr/>
          <p:nvPr/>
        </p:nvGrpSpPr>
        <p:grpSpPr>
          <a:xfrm>
            <a:off x="440802" y="2659495"/>
            <a:ext cx="8311332" cy="1267618"/>
            <a:chOff x="440802" y="2659495"/>
            <a:chExt cx="8311332" cy="1267618"/>
          </a:xfrm>
        </p:grpSpPr>
        <p:sp>
          <p:nvSpPr>
            <p:cNvPr id="107" name="正方形/長方形 106">
              <a:extLst>
                <a:ext uri="{FF2B5EF4-FFF2-40B4-BE49-F238E27FC236}">
                  <a16:creationId xmlns:a16="http://schemas.microsoft.com/office/drawing/2014/main" id="{87DE84B8-BA36-AF7F-084C-B17601F30D9C}"/>
                </a:ext>
              </a:extLst>
            </p:cNvPr>
            <p:cNvSpPr/>
            <p:nvPr/>
          </p:nvSpPr>
          <p:spPr>
            <a:xfrm>
              <a:off x="801877" y="2662127"/>
              <a:ext cx="1614152"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じょうほうしゅうしゅう</a:t>
              </a:r>
            </a:p>
          </p:txBody>
        </p:sp>
        <p:sp>
          <p:nvSpPr>
            <p:cNvPr id="108" name="正方形/長方形 107">
              <a:extLst>
                <a:ext uri="{FF2B5EF4-FFF2-40B4-BE49-F238E27FC236}">
                  <a16:creationId xmlns:a16="http://schemas.microsoft.com/office/drawing/2014/main" id="{6777A779-E511-93CF-731E-D64BF11CBC98}"/>
                </a:ext>
              </a:extLst>
            </p:cNvPr>
            <p:cNvSpPr/>
            <p:nvPr/>
          </p:nvSpPr>
          <p:spPr>
            <a:xfrm>
              <a:off x="3448899" y="2670270"/>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109" name="正方形/長方形 108">
              <a:extLst>
                <a:ext uri="{FF2B5EF4-FFF2-40B4-BE49-F238E27FC236}">
                  <a16:creationId xmlns:a16="http://schemas.microsoft.com/office/drawing/2014/main" id="{14ACFE5F-4EA4-DD15-F737-4020465EBCB5}"/>
                </a:ext>
              </a:extLst>
            </p:cNvPr>
            <p:cNvSpPr/>
            <p:nvPr/>
          </p:nvSpPr>
          <p:spPr>
            <a:xfrm>
              <a:off x="5487424" y="2659495"/>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
          <p:nvSpPr>
            <p:cNvPr id="110" name="正方形/長方形 109">
              <a:extLst>
                <a:ext uri="{FF2B5EF4-FFF2-40B4-BE49-F238E27FC236}">
                  <a16:creationId xmlns:a16="http://schemas.microsoft.com/office/drawing/2014/main" id="{E7A816CE-2A82-593C-6795-FF4A1C8DE538}"/>
                </a:ext>
              </a:extLst>
            </p:cNvPr>
            <p:cNvSpPr/>
            <p:nvPr/>
          </p:nvSpPr>
          <p:spPr>
            <a:xfrm>
              <a:off x="7010400" y="2670269"/>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ほけんしょうひん</a:t>
              </a:r>
            </a:p>
          </p:txBody>
        </p:sp>
        <p:sp>
          <p:nvSpPr>
            <p:cNvPr id="111" name="正方形/長方形 110">
              <a:extLst>
                <a:ext uri="{FF2B5EF4-FFF2-40B4-BE49-F238E27FC236}">
                  <a16:creationId xmlns:a16="http://schemas.microsoft.com/office/drawing/2014/main" id="{EE860B23-232A-C81E-4437-C96564DE3304}"/>
                </a:ext>
              </a:extLst>
            </p:cNvPr>
            <p:cNvSpPr/>
            <p:nvPr/>
          </p:nvSpPr>
          <p:spPr>
            <a:xfrm>
              <a:off x="440802" y="3193143"/>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しんちょう</a:t>
              </a:r>
            </a:p>
          </p:txBody>
        </p:sp>
        <p:sp>
          <p:nvSpPr>
            <p:cNvPr id="112" name="正方形/長方形 111">
              <a:extLst>
                <a:ext uri="{FF2B5EF4-FFF2-40B4-BE49-F238E27FC236}">
                  <a16:creationId xmlns:a16="http://schemas.microsoft.com/office/drawing/2014/main" id="{27B8A9A6-2BC7-4C91-63D3-BDB71F8C5EBB}"/>
                </a:ext>
              </a:extLst>
            </p:cNvPr>
            <p:cNvSpPr/>
            <p:nvPr/>
          </p:nvSpPr>
          <p:spPr>
            <a:xfrm>
              <a:off x="1406893" y="3193143"/>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えら</a:t>
              </a:r>
            </a:p>
          </p:txBody>
        </p:sp>
        <p:sp>
          <p:nvSpPr>
            <p:cNvPr id="113" name="正方形/長方形 112">
              <a:extLst>
                <a:ext uri="{FF2B5EF4-FFF2-40B4-BE49-F238E27FC236}">
                  <a16:creationId xmlns:a16="http://schemas.microsoft.com/office/drawing/2014/main" id="{FA0A17BF-4A2A-20F6-2DCB-4E44BC15680E}"/>
                </a:ext>
              </a:extLst>
            </p:cNvPr>
            <p:cNvSpPr/>
            <p:nvPr/>
          </p:nvSpPr>
          <p:spPr>
            <a:xfrm>
              <a:off x="3301797" y="320985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114" name="正方形/長方形 113">
              <a:extLst>
                <a:ext uri="{FF2B5EF4-FFF2-40B4-BE49-F238E27FC236}">
                  <a16:creationId xmlns:a16="http://schemas.microsoft.com/office/drawing/2014/main" id="{B972B70D-4747-2EA4-D49E-9E398081554D}"/>
                </a:ext>
              </a:extLst>
            </p:cNvPr>
            <p:cNvSpPr/>
            <p:nvPr/>
          </p:nvSpPr>
          <p:spPr>
            <a:xfrm>
              <a:off x="5088652" y="320985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15" name="正方形/長方形 114">
              <a:extLst>
                <a:ext uri="{FF2B5EF4-FFF2-40B4-BE49-F238E27FC236}">
                  <a16:creationId xmlns:a16="http://schemas.microsoft.com/office/drawing/2014/main" id="{D74EA7FE-B821-0C87-2132-62FF63B0AE01}"/>
                </a:ext>
              </a:extLst>
            </p:cNvPr>
            <p:cNvSpPr/>
            <p:nvPr/>
          </p:nvSpPr>
          <p:spPr>
            <a:xfrm>
              <a:off x="6382985" y="320985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とき</a:t>
              </a:r>
            </a:p>
          </p:txBody>
        </p:sp>
        <p:sp>
          <p:nvSpPr>
            <p:cNvPr id="116" name="正方形/長方形 115">
              <a:extLst>
                <a:ext uri="{FF2B5EF4-FFF2-40B4-BE49-F238E27FC236}">
                  <a16:creationId xmlns:a16="http://schemas.microsoft.com/office/drawing/2014/main" id="{56D07B1A-472F-BA8E-6070-08E7174C467D}"/>
                </a:ext>
              </a:extLst>
            </p:cNvPr>
            <p:cNvSpPr/>
            <p:nvPr/>
          </p:nvSpPr>
          <p:spPr>
            <a:xfrm>
              <a:off x="7374607" y="3190209"/>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ふくすう</a:t>
              </a:r>
            </a:p>
          </p:txBody>
        </p:sp>
        <p:sp>
          <p:nvSpPr>
            <p:cNvPr id="117" name="正方形/長方形 116">
              <a:extLst>
                <a:ext uri="{FF2B5EF4-FFF2-40B4-BE49-F238E27FC236}">
                  <a16:creationId xmlns:a16="http://schemas.microsoft.com/office/drawing/2014/main" id="{1C199164-DA73-1A8E-03DC-22CE05239351}"/>
                </a:ext>
              </a:extLst>
            </p:cNvPr>
            <p:cNvSpPr/>
            <p:nvPr/>
          </p:nvSpPr>
          <p:spPr>
            <a:xfrm>
              <a:off x="467223" y="3680892"/>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a:t>
              </a:r>
            </a:p>
          </p:txBody>
        </p:sp>
        <p:sp>
          <p:nvSpPr>
            <p:cNvPr id="118" name="正方形/長方形 117">
              <a:extLst>
                <a:ext uri="{FF2B5EF4-FFF2-40B4-BE49-F238E27FC236}">
                  <a16:creationId xmlns:a16="http://schemas.microsoft.com/office/drawing/2014/main" id="{F5042517-5419-92B0-7AF1-38CC18752EEA}"/>
                </a:ext>
              </a:extLst>
            </p:cNvPr>
            <p:cNvSpPr/>
            <p:nvPr/>
          </p:nvSpPr>
          <p:spPr>
            <a:xfrm>
              <a:off x="1490640" y="3680892"/>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119" name="正方形/長方形 118">
              <a:extLst>
                <a:ext uri="{FF2B5EF4-FFF2-40B4-BE49-F238E27FC236}">
                  <a16:creationId xmlns:a16="http://schemas.microsoft.com/office/drawing/2014/main" id="{AA47D958-AF9D-C305-39E2-755F6E82898D}"/>
                </a:ext>
              </a:extLst>
            </p:cNvPr>
            <p:cNvSpPr/>
            <p:nvPr/>
          </p:nvSpPr>
          <p:spPr>
            <a:xfrm>
              <a:off x="2702217" y="3680892"/>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ひかく</a:t>
              </a:r>
            </a:p>
          </p:txBody>
        </p:sp>
      </p:grpSp>
    </p:spTree>
    <p:extLst>
      <p:ext uri="{BB962C8B-B14F-4D97-AF65-F5344CB8AC3E}">
        <p14:creationId xmlns:p14="http://schemas.microsoft.com/office/powerpoint/2010/main" val="153043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149529" y="2501784"/>
            <a:ext cx="2844943" cy="923330"/>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４</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まとめ　</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35</a:t>
            </a:fld>
            <a:endParaRPr lang="ja-JP" altLang="en-US" dirty="0"/>
          </a:p>
        </p:txBody>
      </p:sp>
    </p:spTree>
    <p:extLst>
      <p:ext uri="{BB962C8B-B14F-4D97-AF65-F5344CB8AC3E}">
        <p14:creationId xmlns:p14="http://schemas.microsoft.com/office/powerpoint/2010/main" val="3127510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F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302097" y="2727277"/>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224792" y="506058"/>
            <a:ext cx="715526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pic>
        <p:nvPicPr>
          <p:cNvPr id="25" name="図 24"/>
          <p:cNvPicPr>
            <a:picLocks noChangeAspect="1"/>
          </p:cNvPicPr>
          <p:nvPr/>
        </p:nvPicPr>
        <p:blipFill rotWithShape="1">
          <a:blip r:embed="rId2" cstate="print">
            <a:extLst>
              <a:ext uri="{28A0092B-C50C-407E-A947-70E740481C1C}">
                <a14:useLocalDpi xmlns:a14="http://schemas.microsoft.com/office/drawing/2010/main" val="0"/>
              </a:ext>
            </a:extLst>
          </a:blip>
          <a:srcRect b="24252"/>
          <a:stretch/>
        </p:blipFill>
        <p:spPr>
          <a:xfrm>
            <a:off x="7009634" y="5587570"/>
            <a:ext cx="619796" cy="878560"/>
          </a:xfrm>
          <a:prstGeom prst="rect">
            <a:avLst/>
          </a:prstGeom>
          <a:ln>
            <a:noFill/>
          </a:ln>
          <a:effectLst/>
        </p:spPr>
      </p:pic>
      <p:pic>
        <p:nvPicPr>
          <p:cNvPr id="30" name="図 29"/>
          <p:cNvPicPr>
            <a:picLocks noChangeAspect="1"/>
          </p:cNvPicPr>
          <p:nvPr/>
        </p:nvPicPr>
        <p:blipFill rotWithShape="1">
          <a:blip r:embed="rId3" cstate="print">
            <a:extLst>
              <a:ext uri="{28A0092B-C50C-407E-A947-70E740481C1C}">
                <a14:useLocalDpi xmlns:a14="http://schemas.microsoft.com/office/drawing/2010/main" val="0"/>
              </a:ext>
            </a:extLst>
          </a:blip>
          <a:srcRect b="23542"/>
          <a:stretch/>
        </p:blipFill>
        <p:spPr>
          <a:xfrm flipH="1">
            <a:off x="7852956" y="5587570"/>
            <a:ext cx="648360" cy="878308"/>
          </a:xfrm>
          <a:prstGeom prst="rect">
            <a:avLst/>
          </a:prstGeom>
        </p:spPr>
      </p:pic>
      <p:grpSp>
        <p:nvGrpSpPr>
          <p:cNvPr id="11" name="グループ化 10">
            <a:extLst>
              <a:ext uri="{FF2B5EF4-FFF2-40B4-BE49-F238E27FC236}">
                <a16:creationId xmlns:a16="http://schemas.microsoft.com/office/drawing/2014/main" id="{4FF8C6B9-8119-4DEF-9857-3B0BB57BC0FF}"/>
              </a:ext>
            </a:extLst>
          </p:cNvPr>
          <p:cNvGrpSpPr/>
          <p:nvPr/>
        </p:nvGrpSpPr>
        <p:grpSpPr>
          <a:xfrm>
            <a:off x="162663" y="897545"/>
            <a:ext cx="8667403" cy="1073748"/>
            <a:chOff x="157367" y="2075173"/>
            <a:chExt cx="8667403" cy="1073748"/>
          </a:xfrm>
        </p:grpSpPr>
        <p:sp>
          <p:nvSpPr>
            <p:cNvPr id="12" name="正方形/長方形 11">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0000"/>
                  </a:solidFill>
                  <a:latin typeface="Meiryo UI" panose="020B0604030504040204" pitchFamily="50" charset="-128"/>
                  <a:ea typeface="Meiryo UI" panose="020B0604030504040204" pitchFamily="50" charset="-128"/>
                </a:rPr>
                <a:t>18</a:t>
              </a:r>
              <a:r>
                <a:rPr lang="ja-JP" altLang="en-US" sz="3200" b="1" dirty="0">
                  <a:solidFill>
                    <a:srgbClr val="FF0000"/>
                  </a:solidFill>
                  <a:latin typeface="Meiryo UI" panose="020B0604030504040204" pitchFamily="50" charset="-128"/>
                  <a:ea typeface="Meiryo UI" panose="020B0604030504040204" pitchFamily="50" charset="-128"/>
                </a:rPr>
                <a:t>歳</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から、自分ひとりで契約できるかわりに、未成年を理由に契約は取り消せません。</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①</a:t>
              </a:r>
            </a:p>
          </p:txBody>
        </p:sp>
      </p:grpSp>
      <p:grpSp>
        <p:nvGrpSpPr>
          <p:cNvPr id="14" name="グループ化 13">
            <a:extLst>
              <a:ext uri="{FF2B5EF4-FFF2-40B4-BE49-F238E27FC236}">
                <a16:creationId xmlns:a16="http://schemas.microsoft.com/office/drawing/2014/main" id="{4FF8C6B9-8119-4DEF-9857-3B0BB57BC0FF}"/>
              </a:ext>
            </a:extLst>
          </p:cNvPr>
          <p:cNvGrpSpPr/>
          <p:nvPr/>
        </p:nvGrpSpPr>
        <p:grpSpPr>
          <a:xfrm>
            <a:off x="162663" y="2093284"/>
            <a:ext cx="8667403" cy="1073748"/>
            <a:chOff x="157367" y="2075173"/>
            <a:chExt cx="8667403" cy="1073748"/>
          </a:xfrm>
        </p:grpSpPr>
        <p:sp>
          <p:nvSpPr>
            <p:cNvPr id="15" name="正方形/長方形 14">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消費者トラブルなどで困ったときはひとりで悩まずに、</a:t>
              </a:r>
              <a:r>
                <a:rPr lang="ja-JP" altLang="en-US" sz="3200" b="1" dirty="0">
                  <a:solidFill>
                    <a:srgbClr val="FF0000"/>
                  </a:solidFill>
                  <a:latin typeface="Meiryo UI" panose="020B0604030504040204" pitchFamily="50" charset="-128"/>
                  <a:ea typeface="Meiryo UI" panose="020B0604030504040204" pitchFamily="50" charset="-128"/>
                </a:rPr>
                <a:t>周りの人や専門家などに相談</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しましょう。</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②</a:t>
              </a:r>
            </a:p>
          </p:txBody>
        </p:sp>
      </p:grpSp>
      <p:grpSp>
        <p:nvGrpSpPr>
          <p:cNvPr id="18" name="グループ化 17">
            <a:extLst>
              <a:ext uri="{FF2B5EF4-FFF2-40B4-BE49-F238E27FC236}">
                <a16:creationId xmlns:a16="http://schemas.microsoft.com/office/drawing/2014/main" id="{4FF8C6B9-8119-4DEF-9857-3B0BB57BC0FF}"/>
              </a:ext>
            </a:extLst>
          </p:cNvPr>
          <p:cNvGrpSpPr/>
          <p:nvPr/>
        </p:nvGrpSpPr>
        <p:grpSpPr>
          <a:xfrm>
            <a:off x="162663" y="3290372"/>
            <a:ext cx="8667403" cy="1073748"/>
            <a:chOff x="157367" y="2075173"/>
            <a:chExt cx="8667403" cy="1073748"/>
          </a:xfrm>
        </p:grpSpPr>
        <p:sp>
          <p:nvSpPr>
            <p:cNvPr id="20" name="正方形/長方形 19">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など、さまざまな契約を利用することで、リスクに備えることができます。</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③</a:t>
              </a:r>
            </a:p>
          </p:txBody>
        </p:sp>
      </p:grpSp>
      <p:grpSp>
        <p:nvGrpSpPr>
          <p:cNvPr id="23" name="グループ化 22">
            <a:extLst>
              <a:ext uri="{FF2B5EF4-FFF2-40B4-BE49-F238E27FC236}">
                <a16:creationId xmlns:a16="http://schemas.microsoft.com/office/drawing/2014/main" id="{4FF8C6B9-8119-4DEF-9857-3B0BB57BC0FF}"/>
              </a:ext>
            </a:extLst>
          </p:cNvPr>
          <p:cNvGrpSpPr/>
          <p:nvPr/>
        </p:nvGrpSpPr>
        <p:grpSpPr>
          <a:xfrm>
            <a:off x="162663" y="4453272"/>
            <a:ext cx="8667403" cy="1321749"/>
            <a:chOff x="157367" y="1827172"/>
            <a:chExt cx="8667403" cy="1321749"/>
          </a:xfrm>
        </p:grpSpPr>
        <p:sp>
          <p:nvSpPr>
            <p:cNvPr id="24" name="正方形/長方形 23">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契約を含め、さまざまなことにお金がかかることが多いため</a:t>
              </a:r>
              <a:r>
                <a:rPr lang="ja-JP" altLang="en-US" sz="3200" b="1" dirty="0">
                  <a:solidFill>
                    <a:srgbClr val="FF0000"/>
                  </a:solidFill>
                  <a:latin typeface="Meiryo UI" panose="020B0604030504040204" pitchFamily="50" charset="-128"/>
                  <a:ea typeface="Meiryo UI" panose="020B0604030504040204" pitchFamily="50" charset="-128"/>
                </a:rPr>
                <a:t>収入と支出のバランス</a:t>
              </a:r>
              <a:r>
                <a:rPr lang="ja-JP" altLang="en-US" sz="3200" b="1" dirty="0">
                  <a:solidFill>
                    <a:schemeClr val="tx2">
                      <a:lumMod val="75000"/>
                    </a:schemeClr>
                  </a:solidFill>
                  <a:latin typeface="Meiryo UI" panose="020B0604030504040204" pitchFamily="50" charset="-128"/>
                  <a:ea typeface="Meiryo UI" panose="020B0604030504040204" pitchFamily="50" charset="-128"/>
                </a:rPr>
                <a:t>を考えることが大切です。</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7E496C3B-4500-4F6F-ABA6-47344CE9B73E}"/>
                </a:ext>
              </a:extLst>
            </p:cNvPr>
            <p:cNvSpPr/>
            <p:nvPr/>
          </p:nvSpPr>
          <p:spPr>
            <a:xfrm>
              <a:off x="157367" y="1827172"/>
              <a:ext cx="595035" cy="584775"/>
            </a:xfrm>
            <a:prstGeom prst="rect">
              <a:avLst/>
            </a:prstGeom>
          </p:spPr>
          <p:txBody>
            <a:bodyPr wrap="none">
              <a:spAutoFit/>
            </a:bodyPr>
            <a:lstStyle/>
            <a:p>
              <a:r>
                <a:rPr lang="ja-JP" altLang="en-US" sz="3200" dirty="0">
                  <a:solidFill>
                    <a:schemeClr val="tx2">
                      <a:lumMod val="75000"/>
                    </a:schemeClr>
                  </a:solidFill>
                </a:rPr>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36</a:t>
            </a:fld>
            <a:endParaRPr lang="ja-JP" altLang="en-US" dirty="0"/>
          </a:p>
        </p:txBody>
      </p:sp>
      <p:grpSp>
        <p:nvGrpSpPr>
          <p:cNvPr id="3" name="グループ化 2">
            <a:extLst>
              <a:ext uri="{FF2B5EF4-FFF2-40B4-BE49-F238E27FC236}">
                <a16:creationId xmlns:a16="http://schemas.microsoft.com/office/drawing/2014/main" id="{3E9ED5E4-69BF-C880-B4E7-4043F59D6DB1}"/>
              </a:ext>
            </a:extLst>
          </p:cNvPr>
          <p:cNvGrpSpPr/>
          <p:nvPr/>
        </p:nvGrpSpPr>
        <p:grpSpPr>
          <a:xfrm>
            <a:off x="536697" y="777595"/>
            <a:ext cx="8477457" cy="807770"/>
            <a:chOff x="536697" y="763081"/>
            <a:chExt cx="8477457" cy="807770"/>
          </a:xfrm>
        </p:grpSpPr>
        <p:sp>
          <p:nvSpPr>
            <p:cNvPr id="4" name="正方形/長方形 3">
              <a:extLst>
                <a:ext uri="{FF2B5EF4-FFF2-40B4-BE49-F238E27FC236}">
                  <a16:creationId xmlns:a16="http://schemas.microsoft.com/office/drawing/2014/main" id="{543E8A3D-047D-141D-254E-72D0A58E2FD9}"/>
                </a:ext>
              </a:extLst>
            </p:cNvPr>
            <p:cNvSpPr/>
            <p:nvPr/>
          </p:nvSpPr>
          <p:spPr>
            <a:xfrm>
              <a:off x="2336535" y="76308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5" name="正方形/長方形 4">
              <a:extLst>
                <a:ext uri="{FF2B5EF4-FFF2-40B4-BE49-F238E27FC236}">
                  <a16:creationId xmlns:a16="http://schemas.microsoft.com/office/drawing/2014/main" id="{A7CF3418-8A4C-8831-6980-C2A07C7E6D46}"/>
                </a:ext>
              </a:extLst>
            </p:cNvPr>
            <p:cNvSpPr/>
            <p:nvPr/>
          </p:nvSpPr>
          <p:spPr>
            <a:xfrm>
              <a:off x="4448278" y="78563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6" name="正方形/長方形 5">
              <a:extLst>
                <a:ext uri="{FF2B5EF4-FFF2-40B4-BE49-F238E27FC236}">
                  <a16:creationId xmlns:a16="http://schemas.microsoft.com/office/drawing/2014/main" id="{10610DBA-729D-84FD-ECDE-45AB92F13E15}"/>
                </a:ext>
              </a:extLst>
            </p:cNvPr>
            <p:cNvSpPr/>
            <p:nvPr/>
          </p:nvSpPr>
          <p:spPr>
            <a:xfrm>
              <a:off x="7636627" y="78563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a:t>
              </a:r>
            </a:p>
          </p:txBody>
        </p:sp>
        <p:sp>
          <p:nvSpPr>
            <p:cNvPr id="7" name="正方形/長方形 6">
              <a:extLst>
                <a:ext uri="{FF2B5EF4-FFF2-40B4-BE49-F238E27FC236}">
                  <a16:creationId xmlns:a16="http://schemas.microsoft.com/office/drawing/2014/main" id="{3C99F21C-3FCF-BD3D-BE43-86A14716D65A}"/>
                </a:ext>
              </a:extLst>
            </p:cNvPr>
            <p:cNvSpPr/>
            <p:nvPr/>
          </p:nvSpPr>
          <p:spPr>
            <a:xfrm>
              <a:off x="536697" y="130427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8" name="正方形/長方形 7">
              <a:extLst>
                <a:ext uri="{FF2B5EF4-FFF2-40B4-BE49-F238E27FC236}">
                  <a16:creationId xmlns:a16="http://schemas.microsoft.com/office/drawing/2014/main" id="{CD8410F3-67DE-381C-2EFA-7C5F231D09C0}"/>
                </a:ext>
              </a:extLst>
            </p:cNvPr>
            <p:cNvSpPr/>
            <p:nvPr/>
          </p:nvSpPr>
          <p:spPr>
            <a:xfrm>
              <a:off x="1684317" y="132463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りゆう</a:t>
              </a:r>
            </a:p>
          </p:txBody>
        </p:sp>
        <p:sp>
          <p:nvSpPr>
            <p:cNvPr id="9" name="正方形/長方形 8">
              <a:extLst>
                <a:ext uri="{FF2B5EF4-FFF2-40B4-BE49-F238E27FC236}">
                  <a16:creationId xmlns:a16="http://schemas.microsoft.com/office/drawing/2014/main" id="{0D2753B3-7875-57DA-6149-D816D02F4FAD}"/>
                </a:ext>
              </a:extLst>
            </p:cNvPr>
            <p:cNvSpPr/>
            <p:nvPr/>
          </p:nvSpPr>
          <p:spPr>
            <a:xfrm>
              <a:off x="2801848" y="131144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7" name="正方形/長方形 26">
              <a:extLst>
                <a:ext uri="{FF2B5EF4-FFF2-40B4-BE49-F238E27FC236}">
                  <a16:creationId xmlns:a16="http://schemas.microsoft.com/office/drawing/2014/main" id="{A1893FD8-684B-B104-EDDA-4246A96460CC}"/>
                </a:ext>
              </a:extLst>
            </p:cNvPr>
            <p:cNvSpPr/>
            <p:nvPr/>
          </p:nvSpPr>
          <p:spPr>
            <a:xfrm>
              <a:off x="4145849" y="1303912"/>
              <a:ext cx="60485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28" name="正方形/長方形 27">
              <a:extLst>
                <a:ext uri="{FF2B5EF4-FFF2-40B4-BE49-F238E27FC236}">
                  <a16:creationId xmlns:a16="http://schemas.microsoft.com/office/drawing/2014/main" id="{9DC4B859-5393-B79D-77C7-2A15904C346E}"/>
                </a:ext>
              </a:extLst>
            </p:cNvPr>
            <p:cNvSpPr/>
            <p:nvPr/>
          </p:nvSpPr>
          <p:spPr>
            <a:xfrm>
              <a:off x="4834612" y="1324629"/>
              <a:ext cx="60485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p>
          </p:txBody>
        </p:sp>
        <p:sp>
          <p:nvSpPr>
            <p:cNvPr id="53" name="正方形/長方形 52">
              <a:extLst>
                <a:ext uri="{FF2B5EF4-FFF2-40B4-BE49-F238E27FC236}">
                  <a16:creationId xmlns:a16="http://schemas.microsoft.com/office/drawing/2014/main" id="{EB8BCC74-CACA-6575-BADC-BA7D06A725CB}"/>
                </a:ext>
              </a:extLst>
            </p:cNvPr>
            <p:cNvSpPr/>
            <p:nvPr/>
          </p:nvSpPr>
          <p:spPr>
            <a:xfrm>
              <a:off x="846058" y="763081"/>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grpSp>
      <p:grpSp>
        <p:nvGrpSpPr>
          <p:cNvPr id="29" name="グループ化 28">
            <a:extLst>
              <a:ext uri="{FF2B5EF4-FFF2-40B4-BE49-F238E27FC236}">
                <a16:creationId xmlns:a16="http://schemas.microsoft.com/office/drawing/2014/main" id="{7FA1DB3F-E649-96A5-FB18-4A8A32DE6FF3}"/>
              </a:ext>
            </a:extLst>
          </p:cNvPr>
          <p:cNvGrpSpPr/>
          <p:nvPr/>
        </p:nvGrpSpPr>
        <p:grpSpPr>
          <a:xfrm>
            <a:off x="753515" y="2013536"/>
            <a:ext cx="7708460" cy="773374"/>
            <a:chOff x="753515" y="1999022"/>
            <a:chExt cx="7708460" cy="773374"/>
          </a:xfrm>
        </p:grpSpPr>
        <p:sp>
          <p:nvSpPr>
            <p:cNvPr id="31" name="正方形/長方形 30">
              <a:extLst>
                <a:ext uri="{FF2B5EF4-FFF2-40B4-BE49-F238E27FC236}">
                  <a16:creationId xmlns:a16="http://schemas.microsoft.com/office/drawing/2014/main" id="{7A4FEF04-38F3-43F6-ED2E-8C03A251F126}"/>
                </a:ext>
              </a:extLst>
            </p:cNvPr>
            <p:cNvSpPr/>
            <p:nvPr/>
          </p:nvSpPr>
          <p:spPr>
            <a:xfrm>
              <a:off x="3820529" y="199902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こま</a:t>
              </a:r>
            </a:p>
          </p:txBody>
        </p:sp>
        <p:sp>
          <p:nvSpPr>
            <p:cNvPr id="33" name="正方形/長方形 32">
              <a:extLst>
                <a:ext uri="{FF2B5EF4-FFF2-40B4-BE49-F238E27FC236}">
                  <a16:creationId xmlns:a16="http://schemas.microsoft.com/office/drawing/2014/main" id="{76E800ED-6197-BEE2-2FC7-843D7CD2CB7A}"/>
                </a:ext>
              </a:extLst>
            </p:cNvPr>
            <p:cNvSpPr/>
            <p:nvPr/>
          </p:nvSpPr>
          <p:spPr>
            <a:xfrm>
              <a:off x="7084448" y="199902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なや</a:t>
              </a:r>
            </a:p>
          </p:txBody>
        </p:sp>
        <p:sp>
          <p:nvSpPr>
            <p:cNvPr id="34" name="正方形/長方形 33">
              <a:extLst>
                <a:ext uri="{FF2B5EF4-FFF2-40B4-BE49-F238E27FC236}">
                  <a16:creationId xmlns:a16="http://schemas.microsoft.com/office/drawing/2014/main" id="{82BB81B0-7747-96C4-B628-C481BFD3DF89}"/>
                </a:ext>
              </a:extLst>
            </p:cNvPr>
            <p:cNvSpPr/>
            <p:nvPr/>
          </p:nvSpPr>
          <p:spPr>
            <a:xfrm>
              <a:off x="930903" y="2496248"/>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まわ</a:t>
              </a:r>
            </a:p>
          </p:txBody>
        </p:sp>
        <p:sp>
          <p:nvSpPr>
            <p:cNvPr id="35" name="正方形/長方形 34">
              <a:extLst>
                <a:ext uri="{FF2B5EF4-FFF2-40B4-BE49-F238E27FC236}">
                  <a16:creationId xmlns:a16="http://schemas.microsoft.com/office/drawing/2014/main" id="{B6B74CF0-0D5B-1B87-08C5-83080AA2BE3E}"/>
                </a:ext>
              </a:extLst>
            </p:cNvPr>
            <p:cNvSpPr/>
            <p:nvPr/>
          </p:nvSpPr>
          <p:spPr>
            <a:xfrm>
              <a:off x="1941001" y="2511660"/>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ひと</a:t>
              </a:r>
            </a:p>
          </p:txBody>
        </p:sp>
        <p:sp>
          <p:nvSpPr>
            <p:cNvPr id="36" name="正方形/長方形 35">
              <a:extLst>
                <a:ext uri="{FF2B5EF4-FFF2-40B4-BE49-F238E27FC236}">
                  <a16:creationId xmlns:a16="http://schemas.microsoft.com/office/drawing/2014/main" id="{FCCB64D0-ED34-8FB8-7B7F-603CA56ADCA0}"/>
                </a:ext>
              </a:extLst>
            </p:cNvPr>
            <p:cNvSpPr/>
            <p:nvPr/>
          </p:nvSpPr>
          <p:spPr>
            <a:xfrm>
              <a:off x="3052196" y="2508781"/>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せんもんか</a:t>
              </a:r>
            </a:p>
          </p:txBody>
        </p:sp>
        <p:sp>
          <p:nvSpPr>
            <p:cNvPr id="37" name="正方形/長方形 36">
              <a:extLst>
                <a:ext uri="{FF2B5EF4-FFF2-40B4-BE49-F238E27FC236}">
                  <a16:creationId xmlns:a16="http://schemas.microsoft.com/office/drawing/2014/main" id="{8A6FC497-2910-4C80-3474-1379E63D6BE3}"/>
                </a:ext>
              </a:extLst>
            </p:cNvPr>
            <p:cNvSpPr/>
            <p:nvPr/>
          </p:nvSpPr>
          <p:spPr>
            <a:xfrm>
              <a:off x="5072391" y="2526175"/>
              <a:ext cx="1377527"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C8814C4F-1331-91DF-FE73-1A565555563E}"/>
                </a:ext>
              </a:extLst>
            </p:cNvPr>
            <p:cNvSpPr/>
            <p:nvPr/>
          </p:nvSpPr>
          <p:spPr>
            <a:xfrm>
              <a:off x="753515" y="1999023"/>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しょうひしゃ</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38" name="グループ化 37">
            <a:extLst>
              <a:ext uri="{FF2B5EF4-FFF2-40B4-BE49-F238E27FC236}">
                <a16:creationId xmlns:a16="http://schemas.microsoft.com/office/drawing/2014/main" id="{B63FDA75-CFBB-3F36-2568-8C3AE6EF2A2B}"/>
              </a:ext>
            </a:extLst>
          </p:cNvPr>
          <p:cNvGrpSpPr/>
          <p:nvPr/>
        </p:nvGrpSpPr>
        <p:grpSpPr>
          <a:xfrm>
            <a:off x="897132" y="3208057"/>
            <a:ext cx="6306200" cy="752942"/>
            <a:chOff x="897132" y="3193543"/>
            <a:chExt cx="6306200" cy="752942"/>
          </a:xfrm>
        </p:grpSpPr>
        <p:sp>
          <p:nvSpPr>
            <p:cNvPr id="39" name="正方形/長方形 38">
              <a:extLst>
                <a:ext uri="{FF2B5EF4-FFF2-40B4-BE49-F238E27FC236}">
                  <a16:creationId xmlns:a16="http://schemas.microsoft.com/office/drawing/2014/main" id="{89A1917D-1D4D-5929-04F5-B56F275AE971}"/>
                </a:ext>
              </a:extLst>
            </p:cNvPr>
            <p:cNvSpPr/>
            <p:nvPr/>
          </p:nvSpPr>
          <p:spPr>
            <a:xfrm>
              <a:off x="897132" y="3193543"/>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みんかんほけん</a:t>
              </a:r>
            </a:p>
          </p:txBody>
        </p:sp>
        <p:sp>
          <p:nvSpPr>
            <p:cNvPr id="40" name="正方形/長方形 39">
              <a:extLst>
                <a:ext uri="{FF2B5EF4-FFF2-40B4-BE49-F238E27FC236}">
                  <a16:creationId xmlns:a16="http://schemas.microsoft.com/office/drawing/2014/main" id="{C156FB42-0CFF-4089-70A2-4055F47595CC}"/>
                </a:ext>
              </a:extLst>
            </p:cNvPr>
            <p:cNvSpPr/>
            <p:nvPr/>
          </p:nvSpPr>
          <p:spPr>
            <a:xfrm>
              <a:off x="4730368" y="321227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41" name="正方形/長方形 40">
              <a:extLst>
                <a:ext uri="{FF2B5EF4-FFF2-40B4-BE49-F238E27FC236}">
                  <a16:creationId xmlns:a16="http://schemas.microsoft.com/office/drawing/2014/main" id="{247C83C0-EE34-C5A2-3461-B01760F2F88C}"/>
                </a:ext>
              </a:extLst>
            </p:cNvPr>
            <p:cNvSpPr/>
            <p:nvPr/>
          </p:nvSpPr>
          <p:spPr>
            <a:xfrm>
              <a:off x="5825805" y="321227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p>
          </p:txBody>
        </p:sp>
        <p:sp>
          <p:nvSpPr>
            <p:cNvPr id="42" name="正方形/長方形 41">
              <a:extLst>
                <a:ext uri="{FF2B5EF4-FFF2-40B4-BE49-F238E27FC236}">
                  <a16:creationId xmlns:a16="http://schemas.microsoft.com/office/drawing/2014/main" id="{8F969D42-8E0E-3B41-F465-F81E89BDF89B}"/>
                </a:ext>
              </a:extLst>
            </p:cNvPr>
            <p:cNvSpPr/>
            <p:nvPr/>
          </p:nvSpPr>
          <p:spPr>
            <a:xfrm>
              <a:off x="1609716" y="3700264"/>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grpSp>
      <p:grpSp>
        <p:nvGrpSpPr>
          <p:cNvPr id="43" name="グループ化 42">
            <a:extLst>
              <a:ext uri="{FF2B5EF4-FFF2-40B4-BE49-F238E27FC236}">
                <a16:creationId xmlns:a16="http://schemas.microsoft.com/office/drawing/2014/main" id="{9EB132FA-1297-241D-5875-E108DD765690}"/>
              </a:ext>
            </a:extLst>
          </p:cNvPr>
          <p:cNvGrpSpPr/>
          <p:nvPr/>
        </p:nvGrpSpPr>
        <p:grpSpPr>
          <a:xfrm>
            <a:off x="304468" y="4314090"/>
            <a:ext cx="8561431" cy="807335"/>
            <a:chOff x="304468" y="4299576"/>
            <a:chExt cx="8561431" cy="807335"/>
          </a:xfrm>
        </p:grpSpPr>
        <p:sp>
          <p:nvSpPr>
            <p:cNvPr id="44" name="正方形/長方形 43">
              <a:extLst>
                <a:ext uri="{FF2B5EF4-FFF2-40B4-BE49-F238E27FC236}">
                  <a16:creationId xmlns:a16="http://schemas.microsoft.com/office/drawing/2014/main" id="{9AFEE38C-6FED-493F-FF71-C59F3C2A1684}"/>
                </a:ext>
              </a:extLst>
            </p:cNvPr>
            <p:cNvSpPr/>
            <p:nvPr/>
          </p:nvSpPr>
          <p:spPr>
            <a:xfrm>
              <a:off x="536697" y="430185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45" name="正方形/長方形 44">
              <a:extLst>
                <a:ext uri="{FF2B5EF4-FFF2-40B4-BE49-F238E27FC236}">
                  <a16:creationId xmlns:a16="http://schemas.microsoft.com/office/drawing/2014/main" id="{6D744565-2D7A-6847-2EE9-041B4432EB28}"/>
                </a:ext>
              </a:extLst>
            </p:cNvPr>
            <p:cNvSpPr/>
            <p:nvPr/>
          </p:nvSpPr>
          <p:spPr>
            <a:xfrm>
              <a:off x="1424321" y="429957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ふく</a:t>
              </a:r>
            </a:p>
          </p:txBody>
        </p:sp>
        <p:sp>
          <p:nvSpPr>
            <p:cNvPr id="46" name="正方形/長方形 45">
              <a:extLst>
                <a:ext uri="{FF2B5EF4-FFF2-40B4-BE49-F238E27FC236}">
                  <a16:creationId xmlns:a16="http://schemas.microsoft.com/office/drawing/2014/main" id="{A5AD4B90-3F1B-D5B5-BF2B-6A76B37F62A6}"/>
                </a:ext>
              </a:extLst>
            </p:cNvPr>
            <p:cNvSpPr/>
            <p:nvPr/>
          </p:nvSpPr>
          <p:spPr>
            <a:xfrm>
              <a:off x="5419131" y="429957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47" name="正方形/長方形 46">
              <a:extLst>
                <a:ext uri="{FF2B5EF4-FFF2-40B4-BE49-F238E27FC236}">
                  <a16:creationId xmlns:a16="http://schemas.microsoft.com/office/drawing/2014/main" id="{93304A03-FA70-1AED-E00F-FCF426077471}"/>
                </a:ext>
              </a:extLst>
            </p:cNvPr>
            <p:cNvSpPr/>
            <p:nvPr/>
          </p:nvSpPr>
          <p:spPr>
            <a:xfrm>
              <a:off x="1959133" y="4860690"/>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p>
          </p:txBody>
        </p:sp>
        <p:sp>
          <p:nvSpPr>
            <p:cNvPr id="48" name="正方形/長方形 47">
              <a:extLst>
                <a:ext uri="{FF2B5EF4-FFF2-40B4-BE49-F238E27FC236}">
                  <a16:creationId xmlns:a16="http://schemas.microsoft.com/office/drawing/2014/main" id="{2DBE80EB-1606-D19F-181C-CABE6478E5E5}"/>
                </a:ext>
              </a:extLst>
            </p:cNvPr>
            <p:cNvSpPr/>
            <p:nvPr/>
          </p:nvSpPr>
          <p:spPr>
            <a:xfrm>
              <a:off x="3051894" y="4845134"/>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
          <p:nvSpPr>
            <p:cNvPr id="49" name="正方形/長方形 48">
              <a:extLst>
                <a:ext uri="{FF2B5EF4-FFF2-40B4-BE49-F238E27FC236}">
                  <a16:creationId xmlns:a16="http://schemas.microsoft.com/office/drawing/2014/main" id="{1B349B2F-B967-9C59-9D72-4B1BD1DDBB1E}"/>
                </a:ext>
              </a:extLst>
            </p:cNvPr>
            <p:cNvSpPr/>
            <p:nvPr/>
          </p:nvSpPr>
          <p:spPr>
            <a:xfrm>
              <a:off x="7488372" y="483829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50" name="正方形/長方形 49">
              <a:extLst>
                <a:ext uri="{FF2B5EF4-FFF2-40B4-BE49-F238E27FC236}">
                  <a16:creationId xmlns:a16="http://schemas.microsoft.com/office/drawing/2014/main" id="{FB4A81F6-A656-910D-FECD-58A5777D725A}"/>
                </a:ext>
              </a:extLst>
            </p:cNvPr>
            <p:cNvSpPr/>
            <p:nvPr/>
          </p:nvSpPr>
          <p:spPr>
            <a:xfrm>
              <a:off x="5660767" y="483748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51" name="正方形/長方形 50">
              <a:extLst>
                <a:ext uri="{FF2B5EF4-FFF2-40B4-BE49-F238E27FC236}">
                  <a16:creationId xmlns:a16="http://schemas.microsoft.com/office/drawing/2014/main" id="{8971BD7F-C2B2-F02E-9AA1-6F5F85D093C5}"/>
                </a:ext>
              </a:extLst>
            </p:cNvPr>
            <p:cNvSpPr/>
            <p:nvPr/>
          </p:nvSpPr>
          <p:spPr>
            <a:xfrm>
              <a:off x="304468" y="4853913"/>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おお</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9997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18</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歳でできること・できないこと</a:t>
            </a:r>
          </a:p>
        </p:txBody>
      </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4</a:t>
            </a:fld>
            <a:endParaRPr lang="ja-JP" altLang="en-US" dirty="0"/>
          </a:p>
        </p:txBody>
      </p:sp>
      <p:graphicFrame>
        <p:nvGraphicFramePr>
          <p:cNvPr id="5" name="表 5">
            <a:extLst>
              <a:ext uri="{FF2B5EF4-FFF2-40B4-BE49-F238E27FC236}">
                <a16:creationId xmlns:a16="http://schemas.microsoft.com/office/drawing/2014/main" id="{6EC60F88-C56F-4895-ADA3-52E0D8115DDC}"/>
              </a:ext>
            </a:extLst>
          </p:cNvPr>
          <p:cNvGraphicFramePr>
            <a:graphicFrameLocks noGrp="1"/>
          </p:cNvGraphicFramePr>
          <p:nvPr>
            <p:extLst>
              <p:ext uri="{D42A27DB-BD31-4B8C-83A1-F6EECF244321}">
                <p14:modId xmlns:p14="http://schemas.microsoft.com/office/powerpoint/2010/main" val="3938738253"/>
              </p:ext>
            </p:extLst>
          </p:nvPr>
        </p:nvGraphicFramePr>
        <p:xfrm>
          <a:off x="123825" y="790605"/>
          <a:ext cx="8896350" cy="5006348"/>
        </p:xfrm>
        <a:graphic>
          <a:graphicData uri="http://schemas.openxmlformats.org/drawingml/2006/table">
            <a:tbl>
              <a:tblPr firstRow="1" bandRow="1">
                <a:tableStyleId>{21E4AEA4-8DFA-4A89-87EB-49C32662AFE0}</a:tableStyleId>
              </a:tblPr>
              <a:tblGrid>
                <a:gridCol w="4448175">
                  <a:extLst>
                    <a:ext uri="{9D8B030D-6E8A-4147-A177-3AD203B41FA5}">
                      <a16:colId xmlns:a16="http://schemas.microsoft.com/office/drawing/2014/main" val="2651906034"/>
                    </a:ext>
                  </a:extLst>
                </a:gridCol>
                <a:gridCol w="4448175">
                  <a:extLst>
                    <a:ext uri="{9D8B030D-6E8A-4147-A177-3AD203B41FA5}">
                      <a16:colId xmlns:a16="http://schemas.microsoft.com/office/drawing/2014/main" val="2743597372"/>
                    </a:ext>
                  </a:extLst>
                </a:gridCol>
              </a:tblGrid>
              <a:tr h="647708">
                <a:tc>
                  <a:txBody>
                    <a:bodyPr/>
                    <a:lstStyle/>
                    <a:p>
                      <a:pPr algn="ctr"/>
                      <a:r>
                        <a:rPr kumimoji="1" lang="ja-JP" altLang="en-US" sz="2400" dirty="0">
                          <a:latin typeface="Meiryo UI" panose="020B0604030504040204" pitchFamily="50" charset="-128"/>
                          <a:ea typeface="Meiryo UI" panose="020B0604030504040204" pitchFamily="50" charset="-128"/>
                        </a:rPr>
                        <a:t>成年</a:t>
                      </a:r>
                      <a:r>
                        <a:rPr kumimoji="1" lang="en-US" altLang="ja-JP" sz="2400" dirty="0">
                          <a:latin typeface="Meiryo UI" panose="020B0604030504040204" pitchFamily="50" charset="-128"/>
                          <a:ea typeface="Meiryo UI" panose="020B0604030504040204" pitchFamily="50" charset="-128"/>
                        </a:rPr>
                        <a:t>(18</a:t>
                      </a:r>
                      <a:r>
                        <a:rPr kumimoji="1" lang="ja-JP" altLang="en-US" sz="2400" dirty="0">
                          <a:latin typeface="Meiryo UI" panose="020B0604030504040204" pitchFamily="50" charset="-128"/>
                          <a:ea typeface="Meiryo UI" panose="020B0604030504040204" pitchFamily="50" charset="-128"/>
                        </a:rPr>
                        <a:t>歳</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になったらできること</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400" dirty="0">
                          <a:latin typeface="Meiryo UI" panose="020B0604030504040204" pitchFamily="50" charset="-128"/>
                          <a:ea typeface="Meiryo UI" panose="020B0604030504040204" pitchFamily="50" charset="-128"/>
                        </a:rPr>
                        <a:t>20</a:t>
                      </a:r>
                      <a:r>
                        <a:rPr lang="ja-JP" altLang="en-US" sz="2400" dirty="0">
                          <a:latin typeface="Meiryo UI" panose="020B0604030504040204" pitchFamily="50" charset="-128"/>
                          <a:ea typeface="Meiryo UI" panose="020B0604030504040204" pitchFamily="50" charset="-128"/>
                        </a:rPr>
                        <a:t>歳にならないとできないこと</a:t>
                      </a:r>
                      <a:endParaRPr kumimoji="1" lang="ja-JP" altLang="en-US" sz="2400" dirty="0">
                        <a:latin typeface="Meiryo UI" panose="020B0604030504040204" pitchFamily="50" charset="-128"/>
                        <a:ea typeface="Meiryo UI" panose="020B0604030504040204" pitchFamily="50" charset="-128"/>
                      </a:endParaRPr>
                    </a:p>
                  </a:txBody>
                  <a:tcPr anchor="ctr">
                    <a:solidFill>
                      <a:schemeClr val="accent4">
                        <a:lumMod val="60000"/>
                        <a:lumOff val="40000"/>
                      </a:schemeClr>
                    </a:solidFill>
                  </a:tcPr>
                </a:tc>
                <a:extLst>
                  <a:ext uri="{0D108BD9-81ED-4DB2-BD59-A6C34878D82A}">
                    <a16:rowId xmlns:a16="http://schemas.microsoft.com/office/drawing/2014/main" val="3730599242"/>
                  </a:ext>
                </a:extLst>
              </a:tr>
              <a:tr h="4152123">
                <a:tc>
                  <a:txBody>
                    <a:bodyPr/>
                    <a:lstStyle/>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endParaRPr>
                    </a:p>
                  </a:txBody>
                  <a:tcPr/>
                </a:tc>
                <a:tc>
                  <a:txBody>
                    <a:bodyPr/>
                    <a:lstStyle/>
                    <a:p>
                      <a:endParaRPr kumimoji="1" lang="ja-JP" altLang="en-US" sz="2000" dirty="0">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extLst>
                  <a:ext uri="{0D108BD9-81ED-4DB2-BD59-A6C34878D82A}">
                    <a16:rowId xmlns:a16="http://schemas.microsoft.com/office/drawing/2014/main" val="627424862"/>
                  </a:ext>
                </a:extLst>
              </a:tr>
            </a:tbl>
          </a:graphicData>
        </a:graphic>
      </p:graphicFrame>
      <p:sp>
        <p:nvSpPr>
          <p:cNvPr id="2" name="テキスト ボックス 1">
            <a:extLst>
              <a:ext uri="{FF2B5EF4-FFF2-40B4-BE49-F238E27FC236}">
                <a16:creationId xmlns:a16="http://schemas.microsoft.com/office/drawing/2014/main" id="{7A19A47E-D99A-4D4F-8CA8-F329C36435FA}"/>
              </a:ext>
            </a:extLst>
          </p:cNvPr>
          <p:cNvSpPr txBox="1"/>
          <p:nvPr/>
        </p:nvSpPr>
        <p:spPr>
          <a:xfrm>
            <a:off x="175846" y="1728870"/>
            <a:ext cx="4396154" cy="4001095"/>
          </a:xfrm>
          <a:prstGeom prst="rect">
            <a:avLst/>
          </a:prstGeom>
          <a:noFill/>
        </p:spPr>
        <p:txBody>
          <a:bodyPr wrap="square" rtlCol="0">
            <a:spAutoFit/>
          </a:bodyPr>
          <a:lstStyle/>
          <a:p>
            <a:pPr>
              <a:lnSpc>
                <a:spcPts val="2400"/>
              </a:lnSpc>
            </a:pPr>
            <a:r>
              <a:rPr kumimoji="1" lang="ja-JP" altLang="en-US" sz="1800" dirty="0">
                <a:latin typeface="Meiryo UI" panose="020B0604030504040204" pitchFamily="50" charset="-128"/>
                <a:ea typeface="Meiryo UI" panose="020B0604030504040204" pitchFamily="50" charset="-128"/>
              </a:rPr>
              <a:t>◆契約</a:t>
            </a:r>
            <a:endParaRPr kumimoji="1" lang="en-US" altLang="ja-JP" sz="1800" dirty="0">
              <a:latin typeface="Meiryo UI" panose="020B0604030504040204" pitchFamily="50" charset="-128"/>
              <a:ea typeface="Meiryo UI" panose="020B0604030504040204" pitchFamily="50" charset="-128"/>
            </a:endParaRPr>
          </a:p>
          <a:p>
            <a:pPr>
              <a:lnSpc>
                <a:spcPts val="2400"/>
              </a:lnSpc>
            </a:pPr>
            <a:r>
              <a:rPr kumimoji="1" lang="ja-JP" altLang="en-US" sz="1800" dirty="0">
                <a:latin typeface="Meiryo UI" panose="020B0604030504040204" pitchFamily="50" charset="-128"/>
                <a:ea typeface="Meiryo UI" panose="020B0604030504040204" pitchFamily="50" charset="-128"/>
              </a:rPr>
              <a:t>　親権者等の</a:t>
            </a:r>
            <a:r>
              <a:rPr lang="ja-JP" altLang="en-US" dirty="0">
                <a:latin typeface="Meiryo UI" panose="020B0604030504040204" pitchFamily="50" charset="-128"/>
                <a:ea typeface="Meiryo UI" panose="020B0604030504040204" pitchFamily="50" charset="-128"/>
              </a:rPr>
              <a:t>同意</a:t>
            </a:r>
            <a:r>
              <a:rPr kumimoji="1" lang="ja-JP" altLang="en-US" sz="1800" dirty="0">
                <a:latin typeface="Meiryo UI" panose="020B0604030504040204" pitchFamily="50" charset="-128"/>
                <a:ea typeface="Meiryo UI" panose="020B0604030504040204" pitchFamily="50" charset="-128"/>
              </a:rPr>
              <a:t>が無くても契約できる</a:t>
            </a:r>
            <a:endParaRPr kumimoji="1" lang="en-US" altLang="ja-JP" sz="1800" dirty="0">
              <a:latin typeface="Meiryo UI" panose="020B0604030504040204" pitchFamily="50" charset="-128"/>
              <a:ea typeface="Meiryo UI" panose="020B0604030504040204" pitchFamily="50" charset="-128"/>
            </a:endParaRPr>
          </a:p>
          <a:p>
            <a:pPr>
              <a:lnSpc>
                <a:spcPts val="2400"/>
              </a:lnSpc>
            </a:pPr>
            <a:endParaRPr kumimoji="1" lang="en-US" altLang="ja-JP" sz="1800" dirty="0">
              <a:latin typeface="Meiryo UI" panose="020B0604030504040204" pitchFamily="50" charset="-128"/>
              <a:ea typeface="Meiryo UI" panose="020B0604030504040204" pitchFamily="50" charset="-128"/>
            </a:endParaRPr>
          </a:p>
          <a:p>
            <a:pPr>
              <a:lnSpc>
                <a:spcPts val="2400"/>
              </a:lnSpc>
            </a:pPr>
            <a:r>
              <a:rPr kumimoji="1" lang="ja-JP" altLang="en-US" sz="1800" dirty="0">
                <a:latin typeface="Meiryo UI" panose="020B0604030504040204" pitchFamily="50" charset="-128"/>
                <a:ea typeface="Meiryo UI" panose="020B0604030504040204" pitchFamily="50" charset="-128"/>
              </a:rPr>
              <a:t>◆居所の決定</a:t>
            </a:r>
            <a:endParaRPr kumimoji="1" lang="en-US" altLang="ja-JP" sz="1800" dirty="0">
              <a:latin typeface="Meiryo UI" panose="020B0604030504040204" pitchFamily="50" charset="-128"/>
              <a:ea typeface="Meiryo UI" panose="020B0604030504040204" pitchFamily="50" charset="-128"/>
            </a:endParaRPr>
          </a:p>
          <a:p>
            <a:pPr>
              <a:lnSpc>
                <a:spcPts val="2400"/>
              </a:lnSpc>
            </a:pPr>
            <a:r>
              <a:rPr kumimoji="1" lang="ja-JP" altLang="en-US" sz="1800" dirty="0">
                <a:latin typeface="Meiryo UI" panose="020B0604030504040204" pitchFamily="50" charset="-128"/>
                <a:ea typeface="Meiryo UI" panose="020B0604030504040204" pitchFamily="50" charset="-128"/>
              </a:rPr>
              <a:t>　自分の住むところや自分の進路を自分</a:t>
            </a:r>
            <a:endParaRPr kumimoji="1" lang="en-US" altLang="ja-JP" sz="1800" dirty="0">
              <a:latin typeface="Meiryo UI" panose="020B0604030504040204" pitchFamily="50" charset="-128"/>
              <a:ea typeface="Meiryo UI" panose="020B0604030504040204" pitchFamily="50" charset="-128"/>
            </a:endParaRPr>
          </a:p>
          <a:p>
            <a:pPr>
              <a:lnSpc>
                <a:spcPts val="2400"/>
              </a:lnSpc>
            </a:pPr>
            <a:r>
              <a:rPr kumimoji="1" lang="ja-JP" altLang="en-US" sz="1800" dirty="0">
                <a:latin typeface="Meiryo UI" panose="020B0604030504040204" pitchFamily="50" charset="-128"/>
                <a:ea typeface="Meiryo UI" panose="020B0604030504040204" pitchFamily="50" charset="-128"/>
              </a:rPr>
              <a:t>　で決めることができる</a:t>
            </a:r>
            <a:endParaRPr kumimoji="1" lang="en-US" altLang="ja-JP" sz="1800" dirty="0">
              <a:latin typeface="Meiryo UI" panose="020B0604030504040204" pitchFamily="50" charset="-128"/>
              <a:ea typeface="Meiryo UI" panose="020B0604030504040204" pitchFamily="50" charset="-128"/>
            </a:endParaRPr>
          </a:p>
          <a:p>
            <a:pPr>
              <a:lnSpc>
                <a:spcPts val="2400"/>
              </a:lnSpc>
            </a:pPr>
            <a:endParaRPr kumimoji="1" lang="en-US" altLang="ja-JP" sz="1800" dirty="0">
              <a:latin typeface="Meiryo UI" panose="020B0604030504040204" pitchFamily="50" charset="-128"/>
              <a:ea typeface="Meiryo UI" panose="020B0604030504040204" pitchFamily="50" charset="-128"/>
            </a:endParaRPr>
          </a:p>
          <a:p>
            <a:pPr>
              <a:lnSpc>
                <a:spcPts val="2400"/>
              </a:lnSpc>
            </a:pPr>
            <a:r>
              <a:rPr kumimoji="1" lang="ja-JP" altLang="en-US" sz="1800" dirty="0">
                <a:latin typeface="Meiryo UI" panose="020B0604030504040204" pitchFamily="50" charset="-128"/>
                <a:ea typeface="Meiryo UI" panose="020B0604030504040204" pitchFamily="50" charset="-128"/>
              </a:rPr>
              <a:t>◆各種資格要件</a:t>
            </a:r>
            <a:endParaRPr kumimoji="1" lang="en-US" altLang="ja-JP" sz="1800" dirty="0">
              <a:latin typeface="Meiryo UI" panose="020B0604030504040204" pitchFamily="50" charset="-128"/>
              <a:ea typeface="Meiryo UI" panose="020B0604030504040204" pitchFamily="50" charset="-128"/>
            </a:endParaRPr>
          </a:p>
          <a:p>
            <a:pPr>
              <a:lnSpc>
                <a:spcPts val="2400"/>
              </a:lnSpc>
            </a:pPr>
            <a:r>
              <a:rPr kumimoji="1" lang="ja-JP" altLang="en-US" sz="1800" dirty="0">
                <a:latin typeface="Meiryo UI" panose="020B0604030504040204" pitchFamily="50" charset="-128"/>
                <a:ea typeface="Meiryo UI" panose="020B0604030504040204" pitchFamily="50" charset="-128"/>
              </a:rPr>
              <a:t>　公認会計士、医師、司法書士、薬剤師、</a:t>
            </a: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　社会保険労務士などの資格が取得できる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◆パスポート</a:t>
            </a:r>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　１０年有効のパスポートを取得できる</a:t>
            </a:r>
          </a:p>
        </p:txBody>
      </p:sp>
      <p:sp>
        <p:nvSpPr>
          <p:cNvPr id="7" name="テキスト ボックス 6">
            <a:extLst>
              <a:ext uri="{FF2B5EF4-FFF2-40B4-BE49-F238E27FC236}">
                <a16:creationId xmlns:a16="http://schemas.microsoft.com/office/drawing/2014/main" id="{7B608B5E-12B7-48B5-91A5-382DBB79EECE}"/>
              </a:ext>
            </a:extLst>
          </p:cNvPr>
          <p:cNvSpPr txBox="1"/>
          <p:nvPr/>
        </p:nvSpPr>
        <p:spPr>
          <a:xfrm>
            <a:off x="4572000" y="1728870"/>
            <a:ext cx="4396154" cy="3200876"/>
          </a:xfrm>
          <a:prstGeom prst="rect">
            <a:avLst/>
          </a:prstGeom>
          <a:noFill/>
        </p:spPr>
        <p:txBody>
          <a:bodyPr wrap="square" rtlCol="0">
            <a:spAutoFit/>
          </a:bodyPr>
          <a:lstStyle/>
          <a:p>
            <a:r>
              <a:rPr kumimoji="1" lang="ja-JP" altLang="en-US" sz="1800" dirty="0">
                <a:latin typeface="Meiryo UI" panose="020B0604030504040204" pitchFamily="50" charset="-128"/>
                <a:ea typeface="Meiryo UI" panose="020B0604030504040204" pitchFamily="50" charset="-128"/>
              </a:rPr>
              <a:t>◆飲酒をする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◆喫煙をする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pPr>
              <a:lnSpc>
                <a:spcPts val="2400"/>
              </a:lnSpc>
            </a:pPr>
            <a:r>
              <a:rPr kumimoji="1" lang="ja-JP" altLang="en-US" sz="1800" dirty="0">
                <a:latin typeface="Meiryo UI" panose="020B0604030504040204" pitchFamily="50" charset="-128"/>
                <a:ea typeface="Meiryo UI" panose="020B0604030504040204" pitchFamily="50" charset="-128"/>
              </a:rPr>
              <a:t>◆競馬、競輪、オートレース、</a:t>
            </a: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　 競艇の</a:t>
            </a:r>
            <a:r>
              <a:rPr lang="ja-JP" altLang="en-US" dirty="0">
                <a:latin typeface="Meiryo UI" panose="020B0604030504040204" pitchFamily="50" charset="-128"/>
                <a:ea typeface="Meiryo UI" panose="020B0604030504040204" pitchFamily="50" charset="-128"/>
              </a:rPr>
              <a:t>投票券</a:t>
            </a:r>
            <a:r>
              <a:rPr kumimoji="1" lang="ja-JP" altLang="en-US" sz="1800" dirty="0">
                <a:latin typeface="Meiryo UI" panose="020B0604030504040204" pitchFamily="50" charset="-128"/>
                <a:ea typeface="Meiryo UI" panose="020B0604030504040204" pitchFamily="50" charset="-128"/>
              </a:rPr>
              <a:t>を買う</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◆猟銃を所持する</a:t>
            </a:r>
            <a:endParaRPr kumimoji="1" lang="en-US" altLang="ja-JP" sz="1800" dirty="0">
              <a:latin typeface="Meiryo UI" panose="020B0604030504040204" pitchFamily="50" charset="-128"/>
              <a:ea typeface="Meiryo UI" panose="020B0604030504040204" pitchFamily="50" charset="-128"/>
            </a:endParaRPr>
          </a:p>
          <a:p>
            <a:endParaRPr kumimoji="1"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◆養子を迎える</a:t>
            </a:r>
          </a:p>
          <a:p>
            <a:endParaRPr kumimoji="1" lang="ja-JP" altLang="en-US" sz="18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4C4BA1F0-6D81-47FF-A742-096025C7EDFA}"/>
              </a:ext>
            </a:extLst>
          </p:cNvPr>
          <p:cNvSpPr txBox="1"/>
          <p:nvPr/>
        </p:nvSpPr>
        <p:spPr>
          <a:xfrm>
            <a:off x="2006732" y="6484679"/>
            <a:ext cx="6844729" cy="307777"/>
          </a:xfrm>
          <a:prstGeom prst="rect">
            <a:avLst/>
          </a:prstGeom>
          <a:noFill/>
        </p:spPr>
        <p:txBody>
          <a:bodyPr wrap="square" rtlCol="0">
            <a:spAutoFit/>
          </a:bodyPr>
          <a:lstStyle/>
          <a:p>
            <a:r>
              <a:rPr kumimoji="1" lang="ja-JP" altLang="en-US" sz="1400" dirty="0"/>
              <a:t>＊法務省民事局作成パンフレット「民法の一部を改正する法律（成年年齢関係）について」</a:t>
            </a:r>
          </a:p>
        </p:txBody>
      </p:sp>
      <p:sp>
        <p:nvSpPr>
          <p:cNvPr id="8" name="テキスト ボックス 7">
            <a:extLst>
              <a:ext uri="{FF2B5EF4-FFF2-40B4-BE49-F238E27FC236}">
                <a16:creationId xmlns:a16="http://schemas.microsoft.com/office/drawing/2014/main" id="{A4635A84-0452-7883-7961-5C270FCB1EBB}"/>
              </a:ext>
            </a:extLst>
          </p:cNvPr>
          <p:cNvSpPr txBox="1"/>
          <p:nvPr/>
        </p:nvSpPr>
        <p:spPr>
          <a:xfrm>
            <a:off x="-144130" y="5790630"/>
            <a:ext cx="8792308" cy="369332"/>
          </a:xfrm>
          <a:prstGeom prst="rect">
            <a:avLst/>
          </a:prstGeom>
          <a:noFill/>
        </p:spPr>
        <p:txBody>
          <a:bodyPr wrap="square">
            <a:spAutoFit/>
          </a:bodyPr>
          <a:lstStyle/>
          <a:p>
            <a:r>
              <a:rPr lang="ja-JP" altLang="en-US"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600" dirty="0">
                <a:solidFill>
                  <a:srgbClr val="333333"/>
                </a:solidFill>
                <a:effectLst/>
                <a:latin typeface="Meiryo UI" panose="020B0604030504040204" pitchFamily="50" charset="-128"/>
                <a:ea typeface="Meiryo UI" panose="020B0604030504040204" pitchFamily="50" charset="-128"/>
                <a:cs typeface="Times New Roman" panose="02020603050405020304" pitchFamily="18" charset="0"/>
              </a:rPr>
              <a:t>2015</a:t>
            </a:r>
            <a:r>
              <a:rPr lang="ja-JP" altLang="ja-JP" sz="1600" dirty="0">
                <a:solidFill>
                  <a:srgbClr val="333333"/>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600" dirty="0">
                <a:solidFill>
                  <a:srgbClr val="333333"/>
                </a:solidFill>
                <a:effectLst/>
                <a:latin typeface="Meiryo UI" panose="020B0604030504040204" pitchFamily="50" charset="-128"/>
                <a:ea typeface="Meiryo UI" panose="020B0604030504040204" pitchFamily="50" charset="-128"/>
                <a:cs typeface="Times New Roman" panose="02020603050405020304" pitchFamily="18" charset="0"/>
              </a:rPr>
              <a:t>6</a:t>
            </a:r>
            <a:r>
              <a:rPr lang="ja-JP" altLang="ja-JP" sz="1600" dirty="0">
                <a:solidFill>
                  <a:srgbClr val="333333"/>
                </a:solidFill>
                <a:effectLst/>
                <a:latin typeface="Meiryo UI" panose="020B0604030504040204" pitchFamily="50" charset="-128"/>
                <a:ea typeface="Meiryo UI" panose="020B0604030504040204" pitchFamily="50" charset="-128"/>
                <a:cs typeface="Times New Roman" panose="02020603050405020304" pitchFamily="18" charset="0"/>
              </a:rPr>
              <a:t>月の公職選挙法改正で選挙権年齢は</a:t>
            </a:r>
            <a:r>
              <a:rPr lang="en-US" altLang="ja-JP" sz="1600" dirty="0">
                <a:solidFill>
                  <a:srgbClr val="333333"/>
                </a:solidFill>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ja-JP" sz="1600" dirty="0">
                <a:solidFill>
                  <a:srgbClr val="333333"/>
                </a:solidFill>
                <a:effectLst/>
                <a:latin typeface="Meiryo UI" panose="020B0604030504040204" pitchFamily="50" charset="-128"/>
                <a:ea typeface="Meiryo UI" panose="020B0604030504040204" pitchFamily="50" charset="-128"/>
                <a:cs typeface="Times New Roman" panose="02020603050405020304" pitchFamily="18" charset="0"/>
              </a:rPr>
              <a:t>歳以上となりました。</a:t>
            </a:r>
            <a:endParaRPr lang="ja-JP" altLang="en-US" dirty="0">
              <a:latin typeface="Meiryo UI" panose="020B0604030504040204" pitchFamily="50" charset="-128"/>
              <a:ea typeface="Meiryo UI" panose="020B0604030504040204" pitchFamily="50" charset="-128"/>
            </a:endParaRPr>
          </a:p>
        </p:txBody>
      </p:sp>
      <p:grpSp>
        <p:nvGrpSpPr>
          <p:cNvPr id="55" name="グループ化 54">
            <a:extLst>
              <a:ext uri="{FF2B5EF4-FFF2-40B4-BE49-F238E27FC236}">
                <a16:creationId xmlns:a16="http://schemas.microsoft.com/office/drawing/2014/main" id="{CA419CAD-EDD4-C76C-661E-A3EB1DEC1EF1}"/>
              </a:ext>
            </a:extLst>
          </p:cNvPr>
          <p:cNvGrpSpPr/>
          <p:nvPr/>
        </p:nvGrpSpPr>
        <p:grpSpPr>
          <a:xfrm>
            <a:off x="-11240" y="1592933"/>
            <a:ext cx="4372747" cy="3873173"/>
            <a:chOff x="-11240" y="1592933"/>
            <a:chExt cx="4372747" cy="3873173"/>
          </a:xfrm>
        </p:grpSpPr>
        <p:sp>
          <p:nvSpPr>
            <p:cNvPr id="6" name="正方形/長方形 5">
              <a:extLst>
                <a:ext uri="{FF2B5EF4-FFF2-40B4-BE49-F238E27FC236}">
                  <a16:creationId xmlns:a16="http://schemas.microsoft.com/office/drawing/2014/main" id="{45AC58FC-5C0C-2E65-1E14-5A122DC9F23B}"/>
                </a:ext>
              </a:extLst>
            </p:cNvPr>
            <p:cNvSpPr/>
            <p:nvPr/>
          </p:nvSpPr>
          <p:spPr>
            <a:xfrm>
              <a:off x="-11239" y="1592933"/>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9" name="正方形/長方形 8">
              <a:extLst>
                <a:ext uri="{FF2B5EF4-FFF2-40B4-BE49-F238E27FC236}">
                  <a16:creationId xmlns:a16="http://schemas.microsoft.com/office/drawing/2014/main" id="{77068610-A99B-8139-B37C-BF014D5E98F5}"/>
                </a:ext>
              </a:extLst>
            </p:cNvPr>
            <p:cNvSpPr/>
            <p:nvPr/>
          </p:nvSpPr>
          <p:spPr>
            <a:xfrm>
              <a:off x="-11239" y="2534556"/>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いどころ</a:t>
              </a:r>
            </a:p>
          </p:txBody>
        </p:sp>
        <p:sp>
          <p:nvSpPr>
            <p:cNvPr id="10" name="正方形/長方形 9">
              <a:extLst>
                <a:ext uri="{FF2B5EF4-FFF2-40B4-BE49-F238E27FC236}">
                  <a16:creationId xmlns:a16="http://schemas.microsoft.com/office/drawing/2014/main" id="{A70CB940-179E-466F-3C6C-A936168FDED8}"/>
                </a:ext>
              </a:extLst>
            </p:cNvPr>
            <p:cNvSpPr/>
            <p:nvPr/>
          </p:nvSpPr>
          <p:spPr>
            <a:xfrm>
              <a:off x="677524" y="2534556"/>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けってい</a:t>
              </a:r>
            </a:p>
          </p:txBody>
        </p:sp>
        <p:sp>
          <p:nvSpPr>
            <p:cNvPr id="11" name="正方形/長方形 10">
              <a:extLst>
                <a:ext uri="{FF2B5EF4-FFF2-40B4-BE49-F238E27FC236}">
                  <a16:creationId xmlns:a16="http://schemas.microsoft.com/office/drawing/2014/main" id="{B9B485CC-ACD9-94CE-24BC-E45A67982B33}"/>
                </a:ext>
              </a:extLst>
            </p:cNvPr>
            <p:cNvSpPr/>
            <p:nvPr/>
          </p:nvSpPr>
          <p:spPr>
            <a:xfrm>
              <a:off x="370142" y="3681657"/>
              <a:ext cx="1506142"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かくしゅしかくようけん</a:t>
              </a:r>
            </a:p>
          </p:txBody>
        </p:sp>
        <p:sp>
          <p:nvSpPr>
            <p:cNvPr id="12" name="正方形/長方形 11">
              <a:extLst>
                <a:ext uri="{FF2B5EF4-FFF2-40B4-BE49-F238E27FC236}">
                  <a16:creationId xmlns:a16="http://schemas.microsoft.com/office/drawing/2014/main" id="{4E9D0720-771E-3CC2-6560-74F65CD277E9}"/>
                </a:ext>
              </a:extLst>
            </p:cNvPr>
            <p:cNvSpPr/>
            <p:nvPr/>
          </p:nvSpPr>
          <p:spPr>
            <a:xfrm>
              <a:off x="210055" y="1962699"/>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しんけんしゃとう</a:t>
              </a:r>
            </a:p>
          </p:txBody>
        </p:sp>
        <p:sp>
          <p:nvSpPr>
            <p:cNvPr id="13" name="正方形/長方形 12">
              <a:extLst>
                <a:ext uri="{FF2B5EF4-FFF2-40B4-BE49-F238E27FC236}">
                  <a16:creationId xmlns:a16="http://schemas.microsoft.com/office/drawing/2014/main" id="{31CC04EB-98B3-FCDC-63C4-128711C06756}"/>
                </a:ext>
              </a:extLst>
            </p:cNvPr>
            <p:cNvSpPr/>
            <p:nvPr/>
          </p:nvSpPr>
          <p:spPr>
            <a:xfrm>
              <a:off x="1043859" y="1955172"/>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14" name="正方形/長方形 13">
              <a:extLst>
                <a:ext uri="{FF2B5EF4-FFF2-40B4-BE49-F238E27FC236}">
                  <a16:creationId xmlns:a16="http://schemas.microsoft.com/office/drawing/2014/main" id="{5647C3F4-02FE-F559-460E-A03DEC119DAB}"/>
                </a:ext>
              </a:extLst>
            </p:cNvPr>
            <p:cNvSpPr/>
            <p:nvPr/>
          </p:nvSpPr>
          <p:spPr>
            <a:xfrm>
              <a:off x="1574373" y="1945303"/>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a:t>
              </a:r>
            </a:p>
          </p:txBody>
        </p:sp>
        <p:sp>
          <p:nvSpPr>
            <p:cNvPr id="15" name="正方形/長方形 14">
              <a:extLst>
                <a:ext uri="{FF2B5EF4-FFF2-40B4-BE49-F238E27FC236}">
                  <a16:creationId xmlns:a16="http://schemas.microsoft.com/office/drawing/2014/main" id="{B4CF4DD4-F16C-AA84-4AF2-90C54967EA0A}"/>
                </a:ext>
              </a:extLst>
            </p:cNvPr>
            <p:cNvSpPr/>
            <p:nvPr/>
          </p:nvSpPr>
          <p:spPr>
            <a:xfrm>
              <a:off x="2380645" y="1927513"/>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6" name="正方形/長方形 15">
              <a:extLst>
                <a:ext uri="{FF2B5EF4-FFF2-40B4-BE49-F238E27FC236}">
                  <a16:creationId xmlns:a16="http://schemas.microsoft.com/office/drawing/2014/main" id="{4F15FDF8-4E88-6416-86EF-63185E44FBC4}"/>
                </a:ext>
              </a:extLst>
            </p:cNvPr>
            <p:cNvSpPr/>
            <p:nvPr/>
          </p:nvSpPr>
          <p:spPr>
            <a:xfrm>
              <a:off x="-11240" y="2902187"/>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17" name="正方形/長方形 16">
              <a:extLst>
                <a:ext uri="{FF2B5EF4-FFF2-40B4-BE49-F238E27FC236}">
                  <a16:creationId xmlns:a16="http://schemas.microsoft.com/office/drawing/2014/main" id="{07846FF2-3465-6A2A-92B3-4A0ACA6FF62A}"/>
                </a:ext>
              </a:extLst>
            </p:cNvPr>
            <p:cNvSpPr/>
            <p:nvPr/>
          </p:nvSpPr>
          <p:spPr>
            <a:xfrm>
              <a:off x="469247" y="2902187"/>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す</a:t>
              </a:r>
            </a:p>
          </p:txBody>
        </p:sp>
        <p:sp>
          <p:nvSpPr>
            <p:cNvPr id="18" name="正方形/長方形 17">
              <a:extLst>
                <a:ext uri="{FF2B5EF4-FFF2-40B4-BE49-F238E27FC236}">
                  <a16:creationId xmlns:a16="http://schemas.microsoft.com/office/drawing/2014/main" id="{075645BF-DD97-4025-87AF-BEFE72536023}"/>
                </a:ext>
              </a:extLst>
            </p:cNvPr>
            <p:cNvSpPr/>
            <p:nvPr/>
          </p:nvSpPr>
          <p:spPr>
            <a:xfrm>
              <a:off x="1685219" y="2890096"/>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19" name="正方形/長方形 18">
              <a:extLst>
                <a:ext uri="{FF2B5EF4-FFF2-40B4-BE49-F238E27FC236}">
                  <a16:creationId xmlns:a16="http://schemas.microsoft.com/office/drawing/2014/main" id="{D5C90196-FA37-E75D-9202-D1AB1641CA62}"/>
                </a:ext>
              </a:extLst>
            </p:cNvPr>
            <p:cNvSpPr/>
            <p:nvPr/>
          </p:nvSpPr>
          <p:spPr>
            <a:xfrm>
              <a:off x="2951900" y="2897473"/>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0" name="正方形/長方形 19">
              <a:extLst>
                <a:ext uri="{FF2B5EF4-FFF2-40B4-BE49-F238E27FC236}">
                  <a16:creationId xmlns:a16="http://schemas.microsoft.com/office/drawing/2014/main" id="{B1983C5C-A015-1110-B700-A4325B66F322}"/>
                </a:ext>
              </a:extLst>
            </p:cNvPr>
            <p:cNvSpPr/>
            <p:nvPr/>
          </p:nvSpPr>
          <p:spPr>
            <a:xfrm>
              <a:off x="2318559" y="2887604"/>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しんろ</a:t>
              </a:r>
            </a:p>
          </p:txBody>
        </p:sp>
        <p:sp>
          <p:nvSpPr>
            <p:cNvPr id="21" name="正方形/長方形 20">
              <a:extLst>
                <a:ext uri="{FF2B5EF4-FFF2-40B4-BE49-F238E27FC236}">
                  <a16:creationId xmlns:a16="http://schemas.microsoft.com/office/drawing/2014/main" id="{C04B4990-2B9B-889A-709E-A93B29E473E1}"/>
                </a:ext>
              </a:extLst>
            </p:cNvPr>
            <p:cNvSpPr/>
            <p:nvPr/>
          </p:nvSpPr>
          <p:spPr>
            <a:xfrm>
              <a:off x="103061" y="3206246"/>
              <a:ext cx="1183213"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sp>
          <p:nvSpPr>
            <p:cNvPr id="22" name="正方形/長方形 21">
              <a:extLst>
                <a:ext uri="{FF2B5EF4-FFF2-40B4-BE49-F238E27FC236}">
                  <a16:creationId xmlns:a16="http://schemas.microsoft.com/office/drawing/2014/main" id="{92B62172-53D6-367E-AC0C-1F62004E57B6}"/>
                </a:ext>
              </a:extLst>
            </p:cNvPr>
            <p:cNvSpPr/>
            <p:nvPr/>
          </p:nvSpPr>
          <p:spPr>
            <a:xfrm>
              <a:off x="210054" y="4099381"/>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こうにんかいけいし</a:t>
              </a:r>
            </a:p>
          </p:txBody>
        </p:sp>
        <p:sp>
          <p:nvSpPr>
            <p:cNvPr id="23" name="正方形/長方形 22">
              <a:extLst>
                <a:ext uri="{FF2B5EF4-FFF2-40B4-BE49-F238E27FC236}">
                  <a16:creationId xmlns:a16="http://schemas.microsoft.com/office/drawing/2014/main" id="{3CE9DD9B-64C1-7FAB-6183-CDF823FEF239}"/>
                </a:ext>
              </a:extLst>
            </p:cNvPr>
            <p:cNvSpPr/>
            <p:nvPr/>
          </p:nvSpPr>
          <p:spPr>
            <a:xfrm>
              <a:off x="1236853" y="4111810"/>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p>
          </p:txBody>
        </p:sp>
        <p:sp>
          <p:nvSpPr>
            <p:cNvPr id="24" name="正方形/長方形 23">
              <a:extLst>
                <a:ext uri="{FF2B5EF4-FFF2-40B4-BE49-F238E27FC236}">
                  <a16:creationId xmlns:a16="http://schemas.microsoft.com/office/drawing/2014/main" id="{FD413E1A-E22C-80A9-A423-787BB1F918DB}"/>
                </a:ext>
              </a:extLst>
            </p:cNvPr>
            <p:cNvSpPr/>
            <p:nvPr/>
          </p:nvSpPr>
          <p:spPr>
            <a:xfrm>
              <a:off x="2088414" y="4102384"/>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しほうしょし</a:t>
              </a:r>
            </a:p>
          </p:txBody>
        </p:sp>
        <p:sp>
          <p:nvSpPr>
            <p:cNvPr id="25" name="正方形/長方形 24">
              <a:extLst>
                <a:ext uri="{FF2B5EF4-FFF2-40B4-BE49-F238E27FC236}">
                  <a16:creationId xmlns:a16="http://schemas.microsoft.com/office/drawing/2014/main" id="{E7510FAA-DD9B-37F4-356F-7A8EF1DE0B3C}"/>
                </a:ext>
              </a:extLst>
            </p:cNvPr>
            <p:cNvSpPr/>
            <p:nvPr/>
          </p:nvSpPr>
          <p:spPr>
            <a:xfrm>
              <a:off x="2983980" y="4115894"/>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やくざいし</a:t>
              </a:r>
            </a:p>
          </p:txBody>
        </p:sp>
        <p:sp>
          <p:nvSpPr>
            <p:cNvPr id="26" name="正方形/長方形 25">
              <a:extLst>
                <a:ext uri="{FF2B5EF4-FFF2-40B4-BE49-F238E27FC236}">
                  <a16:creationId xmlns:a16="http://schemas.microsoft.com/office/drawing/2014/main" id="{4DEAA3E2-EA8B-8163-408D-C8085C43FB43}"/>
                </a:ext>
              </a:extLst>
            </p:cNvPr>
            <p:cNvSpPr/>
            <p:nvPr/>
          </p:nvSpPr>
          <p:spPr>
            <a:xfrm>
              <a:off x="469247" y="4416599"/>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しゃかいほけんろうむし</a:t>
              </a:r>
            </a:p>
          </p:txBody>
        </p:sp>
        <p:sp>
          <p:nvSpPr>
            <p:cNvPr id="27" name="正方形/長方形 26">
              <a:extLst>
                <a:ext uri="{FF2B5EF4-FFF2-40B4-BE49-F238E27FC236}">
                  <a16:creationId xmlns:a16="http://schemas.microsoft.com/office/drawing/2014/main" id="{47889DAC-DB74-1064-5951-B8CDD9210814}"/>
                </a:ext>
              </a:extLst>
            </p:cNvPr>
            <p:cNvSpPr/>
            <p:nvPr/>
          </p:nvSpPr>
          <p:spPr>
            <a:xfrm>
              <a:off x="2055051" y="4407125"/>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しかく</a:t>
              </a:r>
            </a:p>
          </p:txBody>
        </p:sp>
        <p:sp>
          <p:nvSpPr>
            <p:cNvPr id="28" name="正方形/長方形 27">
              <a:extLst>
                <a:ext uri="{FF2B5EF4-FFF2-40B4-BE49-F238E27FC236}">
                  <a16:creationId xmlns:a16="http://schemas.microsoft.com/office/drawing/2014/main" id="{451BA576-984B-3E8F-2671-D4AB9FC08CA2}"/>
                </a:ext>
              </a:extLst>
            </p:cNvPr>
            <p:cNvSpPr/>
            <p:nvPr/>
          </p:nvSpPr>
          <p:spPr>
            <a:xfrm>
              <a:off x="2693334" y="4404845"/>
              <a:ext cx="1377527"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しゅとく</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A348BDC0-DA81-84F0-15E7-AAFFC06E8D0C}"/>
                </a:ext>
              </a:extLst>
            </p:cNvPr>
            <p:cNvSpPr/>
            <p:nvPr/>
          </p:nvSpPr>
          <p:spPr>
            <a:xfrm>
              <a:off x="2353159" y="5269024"/>
              <a:ext cx="1377527"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しゅとく</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57571AC6-4233-F0FF-6AA0-8E90D8C1928A}"/>
                </a:ext>
              </a:extLst>
            </p:cNvPr>
            <p:cNvSpPr/>
            <p:nvPr/>
          </p:nvSpPr>
          <p:spPr>
            <a:xfrm>
              <a:off x="509551" y="5281440"/>
              <a:ext cx="1377527"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ねんゆうこう</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
        <p:nvSpPr>
          <p:cNvPr id="31" name="正方形/長方形 30">
            <a:extLst>
              <a:ext uri="{FF2B5EF4-FFF2-40B4-BE49-F238E27FC236}">
                <a16:creationId xmlns:a16="http://schemas.microsoft.com/office/drawing/2014/main" id="{9EB7ED14-726F-0DCD-9234-47DE54896389}"/>
              </a:ext>
            </a:extLst>
          </p:cNvPr>
          <p:cNvSpPr/>
          <p:nvPr/>
        </p:nvSpPr>
        <p:spPr>
          <a:xfrm>
            <a:off x="-89539" y="77805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32" name="正方形/長方形 31">
            <a:extLst>
              <a:ext uri="{FF2B5EF4-FFF2-40B4-BE49-F238E27FC236}">
                <a16:creationId xmlns:a16="http://schemas.microsoft.com/office/drawing/2014/main" id="{ACFA5009-8B9F-CBBC-BCE5-FBD9164DE7D4}"/>
              </a:ext>
            </a:extLst>
          </p:cNvPr>
          <p:cNvSpPr/>
          <p:nvPr/>
        </p:nvSpPr>
        <p:spPr>
          <a:xfrm>
            <a:off x="977346" y="77805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grpSp>
        <p:nvGrpSpPr>
          <p:cNvPr id="33" name="グループ化 32">
            <a:extLst>
              <a:ext uri="{FF2B5EF4-FFF2-40B4-BE49-F238E27FC236}">
                <a16:creationId xmlns:a16="http://schemas.microsoft.com/office/drawing/2014/main" id="{0CB86797-FB9E-5316-3E19-97A2FC360E58}"/>
              </a:ext>
            </a:extLst>
          </p:cNvPr>
          <p:cNvGrpSpPr/>
          <p:nvPr/>
        </p:nvGrpSpPr>
        <p:grpSpPr>
          <a:xfrm>
            <a:off x="4750767" y="1592933"/>
            <a:ext cx="2725644" cy="2787863"/>
            <a:chOff x="4657228" y="1875056"/>
            <a:chExt cx="2725644" cy="2787863"/>
          </a:xfrm>
        </p:grpSpPr>
        <p:sp>
          <p:nvSpPr>
            <p:cNvPr id="34" name="正方形/長方形 33">
              <a:extLst>
                <a:ext uri="{FF2B5EF4-FFF2-40B4-BE49-F238E27FC236}">
                  <a16:creationId xmlns:a16="http://schemas.microsoft.com/office/drawing/2014/main" id="{35A1C34C-8EE8-F6B8-4470-2F9C9E0C444E}"/>
                </a:ext>
              </a:extLst>
            </p:cNvPr>
            <p:cNvSpPr/>
            <p:nvPr/>
          </p:nvSpPr>
          <p:spPr>
            <a:xfrm>
              <a:off x="4657228" y="1875056"/>
              <a:ext cx="762126"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いんしゅ</a:t>
              </a:r>
            </a:p>
          </p:txBody>
        </p:sp>
        <p:sp>
          <p:nvSpPr>
            <p:cNvPr id="35" name="正方形/長方形 34">
              <a:extLst>
                <a:ext uri="{FF2B5EF4-FFF2-40B4-BE49-F238E27FC236}">
                  <a16:creationId xmlns:a16="http://schemas.microsoft.com/office/drawing/2014/main" id="{706F3CED-FE86-B5B8-F87F-2C4BCA78C6F2}"/>
                </a:ext>
              </a:extLst>
            </p:cNvPr>
            <p:cNvSpPr/>
            <p:nvPr/>
          </p:nvSpPr>
          <p:spPr>
            <a:xfrm>
              <a:off x="4668151" y="2419949"/>
              <a:ext cx="762126"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きつえん</a:t>
              </a:r>
            </a:p>
          </p:txBody>
        </p:sp>
        <p:sp>
          <p:nvSpPr>
            <p:cNvPr id="38" name="正方形/長方形 37">
              <a:extLst>
                <a:ext uri="{FF2B5EF4-FFF2-40B4-BE49-F238E27FC236}">
                  <a16:creationId xmlns:a16="http://schemas.microsoft.com/office/drawing/2014/main" id="{AEBA64C3-79E2-5156-00E4-B17FFF036339}"/>
                </a:ext>
              </a:extLst>
            </p:cNvPr>
            <p:cNvSpPr/>
            <p:nvPr/>
          </p:nvSpPr>
          <p:spPr>
            <a:xfrm>
              <a:off x="4695803" y="2987698"/>
              <a:ext cx="64669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けいば</a:t>
              </a:r>
            </a:p>
          </p:txBody>
        </p:sp>
        <p:sp>
          <p:nvSpPr>
            <p:cNvPr id="39" name="正方形/長方形 38">
              <a:extLst>
                <a:ext uri="{FF2B5EF4-FFF2-40B4-BE49-F238E27FC236}">
                  <a16:creationId xmlns:a16="http://schemas.microsoft.com/office/drawing/2014/main" id="{12C30D93-1371-7C2C-FD8E-EFB900424E6F}"/>
                </a:ext>
              </a:extLst>
            </p:cNvPr>
            <p:cNvSpPr/>
            <p:nvPr/>
          </p:nvSpPr>
          <p:spPr>
            <a:xfrm>
              <a:off x="5283115" y="2998200"/>
              <a:ext cx="758020"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けいりん</a:t>
              </a:r>
            </a:p>
          </p:txBody>
        </p:sp>
        <p:sp>
          <p:nvSpPr>
            <p:cNvPr id="40" name="正方形/長方形 39">
              <a:extLst>
                <a:ext uri="{FF2B5EF4-FFF2-40B4-BE49-F238E27FC236}">
                  <a16:creationId xmlns:a16="http://schemas.microsoft.com/office/drawing/2014/main" id="{EDEE5820-59C0-0A41-99C7-6604AB0C680D}"/>
                </a:ext>
              </a:extLst>
            </p:cNvPr>
            <p:cNvSpPr/>
            <p:nvPr/>
          </p:nvSpPr>
          <p:spPr>
            <a:xfrm>
              <a:off x="4676063" y="3324222"/>
              <a:ext cx="780216"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きょうてい</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5196D1CF-8040-C981-C262-67000A213694}"/>
                </a:ext>
              </a:extLst>
            </p:cNvPr>
            <p:cNvSpPr/>
            <p:nvPr/>
          </p:nvSpPr>
          <p:spPr>
            <a:xfrm>
              <a:off x="4657228" y="3863533"/>
              <a:ext cx="881026"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りょうじゅう</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91704F25-DC78-5931-E876-A6AD5A2996BF}"/>
                </a:ext>
              </a:extLst>
            </p:cNvPr>
            <p:cNvSpPr/>
            <p:nvPr/>
          </p:nvSpPr>
          <p:spPr>
            <a:xfrm>
              <a:off x="5305063" y="3328954"/>
              <a:ext cx="1076551"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とうひょうけん</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05AA7123-2BE2-77F2-926B-47B6DB78E21F}"/>
                </a:ext>
              </a:extLst>
            </p:cNvPr>
            <p:cNvSpPr/>
            <p:nvPr/>
          </p:nvSpPr>
          <p:spPr>
            <a:xfrm>
              <a:off x="5372202" y="3853759"/>
              <a:ext cx="625472"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しょじ</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11604173-F9E5-6A4E-70B3-CF8B4290D753}"/>
                </a:ext>
              </a:extLst>
            </p:cNvPr>
            <p:cNvSpPr/>
            <p:nvPr/>
          </p:nvSpPr>
          <p:spPr>
            <a:xfrm>
              <a:off x="6277024" y="3337202"/>
              <a:ext cx="1105848" cy="215444"/>
            </a:xfrm>
            <a:prstGeom prst="rect">
              <a:avLst/>
            </a:prstGeom>
            <a:noFill/>
          </p:spPr>
          <p:txBody>
            <a:bodyPr wrap="square" lIns="91440" tIns="45720" rIns="91440" bIns="45720">
              <a:spAutoFit/>
            </a:bodyPr>
            <a:lstStyle/>
            <a:p>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1EA4B678-B11D-299E-0150-FB41C9734619}"/>
                </a:ext>
              </a:extLst>
            </p:cNvPr>
            <p:cNvSpPr/>
            <p:nvPr/>
          </p:nvSpPr>
          <p:spPr>
            <a:xfrm>
              <a:off x="4719193" y="4408426"/>
              <a:ext cx="604920"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ようし</a:t>
              </a:r>
            </a:p>
          </p:txBody>
        </p:sp>
        <p:sp>
          <p:nvSpPr>
            <p:cNvPr id="46" name="正方形/長方形 45">
              <a:extLst>
                <a:ext uri="{FF2B5EF4-FFF2-40B4-BE49-F238E27FC236}">
                  <a16:creationId xmlns:a16="http://schemas.microsoft.com/office/drawing/2014/main" id="{46B20AEF-DF5F-686E-51AC-E05555CBA6EF}"/>
                </a:ext>
              </a:extLst>
            </p:cNvPr>
            <p:cNvSpPr/>
            <p:nvPr/>
          </p:nvSpPr>
          <p:spPr>
            <a:xfrm>
              <a:off x="5342500" y="4416698"/>
              <a:ext cx="465178"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むか</a:t>
              </a:r>
            </a:p>
          </p:txBody>
        </p:sp>
      </p:grpSp>
      <p:sp>
        <p:nvSpPr>
          <p:cNvPr id="47" name="正方形/長方形 46">
            <a:extLst>
              <a:ext uri="{FF2B5EF4-FFF2-40B4-BE49-F238E27FC236}">
                <a16:creationId xmlns:a16="http://schemas.microsoft.com/office/drawing/2014/main" id="{B7DD02B5-8A4E-F41C-8E0B-27592DC42A4D}"/>
              </a:ext>
            </a:extLst>
          </p:cNvPr>
          <p:cNvSpPr/>
          <p:nvPr/>
        </p:nvSpPr>
        <p:spPr>
          <a:xfrm>
            <a:off x="1542671" y="5736846"/>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こうしょくせんきょほうかいせい</a:t>
            </a:r>
          </a:p>
        </p:txBody>
      </p:sp>
      <p:sp>
        <p:nvSpPr>
          <p:cNvPr id="48" name="正方形/長方形 47">
            <a:extLst>
              <a:ext uri="{FF2B5EF4-FFF2-40B4-BE49-F238E27FC236}">
                <a16:creationId xmlns:a16="http://schemas.microsoft.com/office/drawing/2014/main" id="{34335293-E227-D582-3288-396E20145372}"/>
              </a:ext>
            </a:extLst>
          </p:cNvPr>
          <p:cNvSpPr/>
          <p:nvPr/>
        </p:nvSpPr>
        <p:spPr>
          <a:xfrm>
            <a:off x="2930272" y="5735094"/>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せんきょけんねんれい</a:t>
            </a:r>
          </a:p>
        </p:txBody>
      </p:sp>
      <p:sp>
        <p:nvSpPr>
          <p:cNvPr id="50" name="正方形/長方形 49">
            <a:extLst>
              <a:ext uri="{FF2B5EF4-FFF2-40B4-BE49-F238E27FC236}">
                <a16:creationId xmlns:a16="http://schemas.microsoft.com/office/drawing/2014/main" id="{4371DD60-D603-68FD-F529-E3FC53EB1215}"/>
              </a:ext>
            </a:extLst>
          </p:cNvPr>
          <p:cNvSpPr/>
          <p:nvPr/>
        </p:nvSpPr>
        <p:spPr>
          <a:xfrm>
            <a:off x="4088214" y="5744432"/>
            <a:ext cx="1377527"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さいいじょう</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F7093D74-1A6F-E09D-3FC2-3E1ACAE64B35}"/>
              </a:ext>
            </a:extLst>
          </p:cNvPr>
          <p:cNvSpPr/>
          <p:nvPr/>
        </p:nvSpPr>
        <p:spPr>
          <a:xfrm>
            <a:off x="4807846" y="77805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52" name="正方形/長方形 51">
            <a:extLst>
              <a:ext uri="{FF2B5EF4-FFF2-40B4-BE49-F238E27FC236}">
                <a16:creationId xmlns:a16="http://schemas.microsoft.com/office/drawing/2014/main" id="{9322DA10-02B6-F5E9-E5DE-C88BC7E0B837}"/>
              </a:ext>
            </a:extLst>
          </p:cNvPr>
          <p:cNvSpPr/>
          <p:nvPr/>
        </p:nvSpPr>
        <p:spPr>
          <a:xfrm>
            <a:off x="548089" y="5740917"/>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がつ</a:t>
            </a:r>
          </a:p>
        </p:txBody>
      </p:sp>
      <p:sp>
        <p:nvSpPr>
          <p:cNvPr id="53" name="正方形/長方形 52">
            <a:extLst>
              <a:ext uri="{FF2B5EF4-FFF2-40B4-BE49-F238E27FC236}">
                <a16:creationId xmlns:a16="http://schemas.microsoft.com/office/drawing/2014/main" id="{538060D4-ADFA-081C-FFDE-E4F8D2D5E702}"/>
              </a:ext>
            </a:extLst>
          </p:cNvPr>
          <p:cNvSpPr/>
          <p:nvPr/>
        </p:nvSpPr>
        <p:spPr>
          <a:xfrm>
            <a:off x="221294" y="5738894"/>
            <a:ext cx="1377527"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009FEB88-A96C-AB72-3A2B-4177765418D0}"/>
              </a:ext>
            </a:extLst>
          </p:cNvPr>
          <p:cNvSpPr/>
          <p:nvPr/>
        </p:nvSpPr>
        <p:spPr>
          <a:xfrm>
            <a:off x="373338" y="1418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Tree>
    <p:extLst>
      <p:ext uri="{BB962C8B-B14F-4D97-AF65-F5344CB8AC3E}">
        <p14:creationId xmlns:p14="http://schemas.microsoft.com/office/powerpoint/2010/main" val="263723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ローンを組む</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5</a:t>
            </a:fld>
            <a:endParaRPr lang="ja-JP" altLang="en-US" dirty="0"/>
          </a:p>
        </p:txBody>
      </p:sp>
      <p:sp>
        <p:nvSpPr>
          <p:cNvPr id="23" name="正方形/長方形 22">
            <a:extLst>
              <a:ext uri="{FF2B5EF4-FFF2-40B4-BE49-F238E27FC236}">
                <a16:creationId xmlns:a16="http://schemas.microsoft.com/office/drawing/2014/main" id="{FF7A9B7A-AE91-5D44-84F0-391D636C855A}"/>
              </a:ext>
            </a:extLst>
          </p:cNvPr>
          <p:cNvSpPr/>
          <p:nvPr/>
        </p:nvSpPr>
        <p:spPr>
          <a:xfrm>
            <a:off x="594580" y="-838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もんだい</a:t>
            </a:r>
          </a:p>
        </p:txBody>
      </p:sp>
      <p:sp>
        <p:nvSpPr>
          <p:cNvPr id="24" name="正方形/長方形 23">
            <a:extLst>
              <a:ext uri="{FF2B5EF4-FFF2-40B4-BE49-F238E27FC236}">
                <a16:creationId xmlns:a16="http://schemas.microsoft.com/office/drawing/2014/main" id="{0D5AEDC3-03EB-3265-9C5D-3CB5047B0E01}"/>
              </a:ext>
            </a:extLst>
          </p:cNvPr>
          <p:cNvSpPr/>
          <p:nvPr/>
        </p:nvSpPr>
        <p:spPr>
          <a:xfrm>
            <a:off x="3155169" y="-838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p>
        </p:txBody>
      </p:sp>
      <p:grpSp>
        <p:nvGrpSpPr>
          <p:cNvPr id="18" name="グループ化 17">
            <a:extLst>
              <a:ext uri="{FF2B5EF4-FFF2-40B4-BE49-F238E27FC236}">
                <a16:creationId xmlns:a16="http://schemas.microsoft.com/office/drawing/2014/main" id="{C05355C0-0AEA-8292-1984-EABB2720C6EE}"/>
              </a:ext>
            </a:extLst>
          </p:cNvPr>
          <p:cNvGrpSpPr/>
          <p:nvPr/>
        </p:nvGrpSpPr>
        <p:grpSpPr>
          <a:xfrm>
            <a:off x="58980" y="934281"/>
            <a:ext cx="9010071" cy="2818564"/>
            <a:chOff x="58980" y="934281"/>
            <a:chExt cx="9010071" cy="2818564"/>
          </a:xfrm>
        </p:grpSpPr>
        <p:grpSp>
          <p:nvGrpSpPr>
            <p:cNvPr id="4" name="グループ化 3">
              <a:extLst>
                <a:ext uri="{FF2B5EF4-FFF2-40B4-BE49-F238E27FC236}">
                  <a16:creationId xmlns:a16="http://schemas.microsoft.com/office/drawing/2014/main" id="{28116460-C961-F48E-D432-8331253E8103}"/>
                </a:ext>
              </a:extLst>
            </p:cNvPr>
            <p:cNvGrpSpPr/>
            <p:nvPr/>
          </p:nvGrpSpPr>
          <p:grpSpPr>
            <a:xfrm>
              <a:off x="1591971" y="934281"/>
              <a:ext cx="7477080" cy="2818564"/>
              <a:chOff x="1591971" y="934281"/>
              <a:chExt cx="7477080" cy="2818564"/>
            </a:xfrm>
          </p:grpSpPr>
          <p:sp>
            <p:nvSpPr>
              <p:cNvPr id="13" name="コンテンツ プレースホルダー 1"/>
              <p:cNvSpPr txBox="1">
                <a:spLocks/>
              </p:cNvSpPr>
              <p:nvPr/>
            </p:nvSpPr>
            <p:spPr bwMode="auto">
              <a:xfrm>
                <a:off x="2460573" y="934281"/>
                <a:ext cx="6608478" cy="2011327"/>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自分でロ－ンを組んで</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お金を借りる</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、車を購入することはできる？</a:t>
                </a:r>
                <a:endParaRPr lang="en-US" altLang="ja-JP" sz="36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1591971" y="3143937"/>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grpSp>
        <p:pic>
          <p:nvPicPr>
            <p:cNvPr id="22" name="図 2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3"/>
            <a:stretch>
              <a:fillRect/>
            </a:stretch>
          </p:blipFill>
          <p:spPr>
            <a:xfrm>
              <a:off x="58980" y="1195504"/>
              <a:ext cx="2542147" cy="1828654"/>
            </a:xfrm>
            <a:prstGeom prst="rect">
              <a:avLst/>
            </a:prstGeom>
          </p:spPr>
        </p:pic>
        <p:grpSp>
          <p:nvGrpSpPr>
            <p:cNvPr id="14" name="グループ化 13">
              <a:extLst>
                <a:ext uri="{FF2B5EF4-FFF2-40B4-BE49-F238E27FC236}">
                  <a16:creationId xmlns:a16="http://schemas.microsoft.com/office/drawing/2014/main" id="{72ACE7FF-2072-80E9-3E60-C34F50DB19CD}"/>
                </a:ext>
              </a:extLst>
            </p:cNvPr>
            <p:cNvGrpSpPr/>
            <p:nvPr/>
          </p:nvGrpSpPr>
          <p:grpSpPr>
            <a:xfrm>
              <a:off x="2460573" y="1193846"/>
              <a:ext cx="6124707" cy="868138"/>
              <a:chOff x="2460573" y="1193846"/>
              <a:chExt cx="6124707" cy="868138"/>
            </a:xfrm>
          </p:grpSpPr>
          <p:sp>
            <p:nvSpPr>
              <p:cNvPr id="25" name="正方形/長方形 24">
                <a:extLst>
                  <a:ext uri="{FF2B5EF4-FFF2-40B4-BE49-F238E27FC236}">
                    <a16:creationId xmlns:a16="http://schemas.microsoft.com/office/drawing/2014/main" id="{01D11935-6F25-CE33-1ECB-E873FAD0C5CA}"/>
                  </a:ext>
                </a:extLst>
              </p:cNvPr>
              <p:cNvSpPr/>
              <p:nvPr/>
            </p:nvSpPr>
            <p:spPr>
              <a:xfrm>
                <a:off x="2460573" y="119550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6" name="正方形/長方形 25">
                <a:extLst>
                  <a:ext uri="{FF2B5EF4-FFF2-40B4-BE49-F238E27FC236}">
                    <a16:creationId xmlns:a16="http://schemas.microsoft.com/office/drawing/2014/main" id="{52E9FA22-D8A4-3454-618C-A1B166C48C12}"/>
                  </a:ext>
                </a:extLst>
              </p:cNvPr>
              <p:cNvSpPr/>
              <p:nvPr/>
            </p:nvSpPr>
            <p:spPr>
              <a:xfrm>
                <a:off x="5056066" y="119550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p>
            </p:txBody>
          </p:sp>
          <p:sp>
            <p:nvSpPr>
              <p:cNvPr id="27" name="正方形/長方形 26">
                <a:extLst>
                  <a:ext uri="{FF2B5EF4-FFF2-40B4-BE49-F238E27FC236}">
                    <a16:creationId xmlns:a16="http://schemas.microsoft.com/office/drawing/2014/main" id="{BF35F480-BDEC-1BDC-D20B-0F5DEB0E394E}"/>
                  </a:ext>
                </a:extLst>
              </p:cNvPr>
              <p:cNvSpPr/>
              <p:nvPr/>
            </p:nvSpPr>
            <p:spPr>
              <a:xfrm>
                <a:off x="7227216" y="1193846"/>
                <a:ext cx="524212"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28" name="正方形/長方形 27">
                <a:extLst>
                  <a:ext uri="{FF2B5EF4-FFF2-40B4-BE49-F238E27FC236}">
                    <a16:creationId xmlns:a16="http://schemas.microsoft.com/office/drawing/2014/main" id="{18D30095-A273-3A88-ADAC-D5F73DA703D0}"/>
                  </a:ext>
                </a:extLst>
              </p:cNvPr>
              <p:cNvSpPr/>
              <p:nvPr/>
            </p:nvSpPr>
            <p:spPr>
              <a:xfrm>
                <a:off x="8061068" y="1193846"/>
                <a:ext cx="524212"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29" name="正方形/長方形 28">
                <a:extLst>
                  <a:ext uri="{FF2B5EF4-FFF2-40B4-BE49-F238E27FC236}">
                    <a16:creationId xmlns:a16="http://schemas.microsoft.com/office/drawing/2014/main" id="{185E22FB-6027-BB20-F85D-CD062DB373DE}"/>
                  </a:ext>
                </a:extLst>
              </p:cNvPr>
              <p:cNvSpPr/>
              <p:nvPr/>
            </p:nvSpPr>
            <p:spPr>
              <a:xfrm>
                <a:off x="3084653" y="1815763"/>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くるま</a:t>
                </a:r>
              </a:p>
            </p:txBody>
          </p:sp>
          <p:sp>
            <p:nvSpPr>
              <p:cNvPr id="30" name="正方形/長方形 29">
                <a:extLst>
                  <a:ext uri="{FF2B5EF4-FFF2-40B4-BE49-F238E27FC236}">
                    <a16:creationId xmlns:a16="http://schemas.microsoft.com/office/drawing/2014/main" id="{83965943-E2B4-8D65-181B-DAE401153755}"/>
                  </a:ext>
                </a:extLst>
              </p:cNvPr>
              <p:cNvSpPr/>
              <p:nvPr/>
            </p:nvSpPr>
            <p:spPr>
              <a:xfrm>
                <a:off x="4088282" y="180414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こうにゅう</a:t>
                </a:r>
              </a:p>
            </p:txBody>
          </p:sp>
        </p:grpSp>
      </p:grpSp>
      <p:grpSp>
        <p:nvGrpSpPr>
          <p:cNvPr id="19" name="グループ化 18">
            <a:extLst>
              <a:ext uri="{FF2B5EF4-FFF2-40B4-BE49-F238E27FC236}">
                <a16:creationId xmlns:a16="http://schemas.microsoft.com/office/drawing/2014/main" id="{AD79F07C-D104-0CB7-0C98-728B72FDFDE2}"/>
              </a:ext>
            </a:extLst>
          </p:cNvPr>
          <p:cNvGrpSpPr/>
          <p:nvPr/>
        </p:nvGrpSpPr>
        <p:grpSpPr>
          <a:xfrm>
            <a:off x="58980" y="3952407"/>
            <a:ext cx="9026039" cy="2577134"/>
            <a:chOff x="58980" y="3952407"/>
            <a:chExt cx="9026039" cy="2577134"/>
          </a:xfrm>
        </p:grpSpPr>
        <p:sp>
          <p:nvSpPr>
            <p:cNvPr id="21" name="コンテンツ プレースホルダー 1"/>
            <p:cNvSpPr txBox="1">
              <a:spLocks/>
            </p:cNvSpPr>
            <p:nvPr/>
          </p:nvSpPr>
          <p:spPr bwMode="auto">
            <a:xfrm>
              <a:off x="58980" y="4054716"/>
              <a:ext cx="9026039" cy="1938735"/>
            </a:xfrm>
            <a:prstGeom prst="rect">
              <a:avLst/>
            </a:prstGeom>
            <a:solidFill>
              <a:schemeClr val="accent5">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保護者の同意がなくてもお金を借りることができます。</a:t>
              </a:r>
              <a:endParaRPr lang="en-US" altLang="ja-JP" sz="4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返済能力を超える場合など、ロ－ンの契約ができないことがありますので、注意が必要です。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正方形/長方形 2">
              <a:extLst>
                <a:ext uri="{FF2B5EF4-FFF2-40B4-BE49-F238E27FC236}">
                  <a16:creationId xmlns:a16="http://schemas.microsoft.com/office/drawing/2014/main" id="{14C4B159-1E8E-C8C8-638C-1ADABAEC74DA}"/>
                </a:ext>
              </a:extLst>
            </p:cNvPr>
            <p:cNvSpPr/>
            <p:nvPr/>
          </p:nvSpPr>
          <p:spPr>
            <a:xfrm>
              <a:off x="214444" y="461573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ほごしゃ</a:t>
              </a:r>
            </a:p>
          </p:txBody>
        </p:sp>
        <p:sp>
          <p:nvSpPr>
            <p:cNvPr id="5" name="正方形/長方形 4">
              <a:extLst>
                <a:ext uri="{FF2B5EF4-FFF2-40B4-BE49-F238E27FC236}">
                  <a16:creationId xmlns:a16="http://schemas.microsoft.com/office/drawing/2014/main" id="{BB8E30B8-0C64-7A35-B33D-BEC536661C88}"/>
                </a:ext>
              </a:extLst>
            </p:cNvPr>
            <p:cNvSpPr/>
            <p:nvPr/>
          </p:nvSpPr>
          <p:spPr>
            <a:xfrm>
              <a:off x="1912363" y="461573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6" name="正方形/長方形 5">
              <a:extLst>
                <a:ext uri="{FF2B5EF4-FFF2-40B4-BE49-F238E27FC236}">
                  <a16:creationId xmlns:a16="http://schemas.microsoft.com/office/drawing/2014/main" id="{BAC1769E-DC23-3ACD-F0B0-01AE5C844ED7}"/>
                </a:ext>
              </a:extLst>
            </p:cNvPr>
            <p:cNvSpPr/>
            <p:nvPr/>
          </p:nvSpPr>
          <p:spPr>
            <a:xfrm>
              <a:off x="5209236" y="4615731"/>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D6157B2C-4FB7-31C8-9453-EF78943A70BE}"/>
                </a:ext>
              </a:extLst>
            </p:cNvPr>
            <p:cNvSpPr/>
            <p:nvPr/>
          </p:nvSpPr>
          <p:spPr>
            <a:xfrm>
              <a:off x="6174499" y="4615731"/>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F5F12299-D7E6-1461-1B29-996A2ABC077E}"/>
                </a:ext>
              </a:extLst>
            </p:cNvPr>
            <p:cNvSpPr/>
            <p:nvPr/>
          </p:nvSpPr>
          <p:spPr>
            <a:xfrm>
              <a:off x="214444" y="5950941"/>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へんさいのうりょく</a:t>
              </a:r>
            </a:p>
          </p:txBody>
        </p:sp>
        <p:sp>
          <p:nvSpPr>
            <p:cNvPr id="9" name="正方形/長方形 8">
              <a:extLst>
                <a:ext uri="{FF2B5EF4-FFF2-40B4-BE49-F238E27FC236}">
                  <a16:creationId xmlns:a16="http://schemas.microsoft.com/office/drawing/2014/main" id="{DC5ECAC3-98FA-87D8-068F-3EFCAF756B0F}"/>
                </a:ext>
              </a:extLst>
            </p:cNvPr>
            <p:cNvSpPr/>
            <p:nvPr/>
          </p:nvSpPr>
          <p:spPr>
            <a:xfrm>
              <a:off x="2336859" y="5960768"/>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11" name="正方形/長方形 10">
              <a:extLst>
                <a:ext uri="{FF2B5EF4-FFF2-40B4-BE49-F238E27FC236}">
                  <a16:creationId xmlns:a16="http://schemas.microsoft.com/office/drawing/2014/main" id="{16C3D3BF-4099-F4ED-366B-B3F2B2D2AC14}"/>
                </a:ext>
              </a:extLst>
            </p:cNvPr>
            <p:cNvSpPr/>
            <p:nvPr/>
          </p:nvSpPr>
          <p:spPr>
            <a:xfrm>
              <a:off x="1372125" y="5952379"/>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12" name="正方形/長方形 11">
              <a:extLst>
                <a:ext uri="{FF2B5EF4-FFF2-40B4-BE49-F238E27FC236}">
                  <a16:creationId xmlns:a16="http://schemas.microsoft.com/office/drawing/2014/main" id="{7B369082-7A56-1931-CE34-93125B38FB04}"/>
                </a:ext>
              </a:extLst>
            </p:cNvPr>
            <p:cNvSpPr/>
            <p:nvPr/>
          </p:nvSpPr>
          <p:spPr>
            <a:xfrm>
              <a:off x="4571998" y="5950941"/>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5" name="正方形/長方形 14">
              <a:extLst>
                <a:ext uri="{FF2B5EF4-FFF2-40B4-BE49-F238E27FC236}">
                  <a16:creationId xmlns:a16="http://schemas.microsoft.com/office/drawing/2014/main" id="{7B043912-98C5-45DE-4A53-0CBB7049BCE0}"/>
                </a:ext>
              </a:extLst>
            </p:cNvPr>
            <p:cNvSpPr/>
            <p:nvPr/>
          </p:nvSpPr>
          <p:spPr>
            <a:xfrm>
              <a:off x="58981" y="6344875"/>
              <a:ext cx="821864"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ちゅうい</a:t>
              </a:r>
            </a:p>
          </p:txBody>
        </p:sp>
        <p:sp>
          <p:nvSpPr>
            <p:cNvPr id="16" name="正方形/長方形 15">
              <a:extLst>
                <a:ext uri="{FF2B5EF4-FFF2-40B4-BE49-F238E27FC236}">
                  <a16:creationId xmlns:a16="http://schemas.microsoft.com/office/drawing/2014/main" id="{4F568A93-8D0F-99FC-9D23-9A92891136DB}"/>
                </a:ext>
              </a:extLst>
            </p:cNvPr>
            <p:cNvSpPr/>
            <p:nvPr/>
          </p:nvSpPr>
          <p:spPr>
            <a:xfrm>
              <a:off x="903207" y="6344875"/>
              <a:ext cx="821864"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
          <p:nvSpPr>
            <p:cNvPr id="31" name="正方形/長方形 30">
              <a:extLst>
                <a:ext uri="{FF2B5EF4-FFF2-40B4-BE49-F238E27FC236}">
                  <a16:creationId xmlns:a16="http://schemas.microsoft.com/office/drawing/2014/main" id="{BA6EDD0F-4161-E912-F3FA-231B876C37E0}"/>
                </a:ext>
              </a:extLst>
            </p:cNvPr>
            <p:cNvSpPr/>
            <p:nvPr/>
          </p:nvSpPr>
          <p:spPr>
            <a:xfrm>
              <a:off x="58980" y="395240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こた</a:t>
              </a:r>
            </a:p>
          </p:txBody>
        </p:sp>
      </p:grpSp>
    </p:spTree>
    <p:extLst>
      <p:ext uri="{BB962C8B-B14F-4D97-AF65-F5344CB8AC3E}">
        <p14:creationId xmlns:p14="http://schemas.microsoft.com/office/powerpoint/2010/main" val="340885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問題２</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クレジットカードを作る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6</a:t>
            </a:fld>
            <a:endParaRPr lang="ja-JP" altLang="en-US" dirty="0"/>
          </a:p>
        </p:txBody>
      </p:sp>
      <p:sp>
        <p:nvSpPr>
          <p:cNvPr id="4" name="正方形/長方形 3">
            <a:extLst>
              <a:ext uri="{FF2B5EF4-FFF2-40B4-BE49-F238E27FC236}">
                <a16:creationId xmlns:a16="http://schemas.microsoft.com/office/drawing/2014/main" id="{4B2EE88E-B2C8-055A-573B-02122DF0527F}"/>
              </a:ext>
            </a:extLst>
          </p:cNvPr>
          <p:cNvSpPr/>
          <p:nvPr/>
        </p:nvSpPr>
        <p:spPr>
          <a:xfrm>
            <a:off x="605351"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もんだい</a:t>
            </a:r>
          </a:p>
        </p:txBody>
      </p:sp>
      <p:sp>
        <p:nvSpPr>
          <p:cNvPr id="6" name="正方形/長方形 5">
            <a:extLst>
              <a:ext uri="{FF2B5EF4-FFF2-40B4-BE49-F238E27FC236}">
                <a16:creationId xmlns:a16="http://schemas.microsoft.com/office/drawing/2014/main" id="{AF6DF86B-DD31-C46E-D7C2-164AAC8F4F8B}"/>
              </a:ext>
            </a:extLst>
          </p:cNvPr>
          <p:cNvSpPr/>
          <p:nvPr/>
        </p:nvSpPr>
        <p:spPr>
          <a:xfrm>
            <a:off x="4728625" y="1754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つく</a:t>
            </a:r>
          </a:p>
        </p:txBody>
      </p:sp>
      <p:grpSp>
        <p:nvGrpSpPr>
          <p:cNvPr id="14" name="グループ化 13">
            <a:extLst>
              <a:ext uri="{FF2B5EF4-FFF2-40B4-BE49-F238E27FC236}">
                <a16:creationId xmlns:a16="http://schemas.microsoft.com/office/drawing/2014/main" id="{A935F993-87BF-1513-FCDE-6615102EAC0A}"/>
              </a:ext>
            </a:extLst>
          </p:cNvPr>
          <p:cNvGrpSpPr/>
          <p:nvPr/>
        </p:nvGrpSpPr>
        <p:grpSpPr>
          <a:xfrm>
            <a:off x="0" y="836352"/>
            <a:ext cx="8734616" cy="3070096"/>
            <a:chOff x="0" y="836352"/>
            <a:chExt cx="8734616" cy="3070096"/>
          </a:xfrm>
        </p:grpSpPr>
        <p:sp>
          <p:nvSpPr>
            <p:cNvPr id="13" name="コンテンツ プレースホルダー 1"/>
            <p:cNvSpPr txBox="1">
              <a:spLocks/>
            </p:cNvSpPr>
            <p:nvPr/>
          </p:nvSpPr>
          <p:spPr bwMode="auto">
            <a:xfrm>
              <a:off x="2827886" y="862816"/>
              <a:ext cx="5906730" cy="2165073"/>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後払いで欲しいものが買えたり、お金を借りられるクレジットカードを作ることはできる？　</a:t>
              </a:r>
            </a:p>
          </p:txBody>
        </p:sp>
        <p:pic>
          <p:nvPicPr>
            <p:cNvPr id="15" name="図 14">
              <a:extLst>
                <a:ext uri="{FF2B5EF4-FFF2-40B4-BE49-F238E27FC236}">
                  <a16:creationId xmlns:a16="http://schemas.microsoft.com/office/drawing/2014/main" id="{6DA3E24C-D073-40C5-8037-37E3ECF2F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73004"/>
              <a:ext cx="1534452" cy="2011436"/>
            </a:xfrm>
            <a:prstGeom prst="rect">
              <a:avLst/>
            </a:prstGeom>
          </p:spPr>
        </p:pic>
        <p:sp>
          <p:nvSpPr>
            <p:cNvPr id="2" name="思考の吹き出し: 雲形 1">
              <a:extLst>
                <a:ext uri="{FF2B5EF4-FFF2-40B4-BE49-F238E27FC236}">
                  <a16:creationId xmlns:a16="http://schemas.microsoft.com/office/drawing/2014/main" id="{FBF1DCED-68B7-4181-B759-B2971ECF0DE4}"/>
                </a:ext>
              </a:extLst>
            </p:cNvPr>
            <p:cNvSpPr/>
            <p:nvPr/>
          </p:nvSpPr>
          <p:spPr>
            <a:xfrm>
              <a:off x="855957" y="836352"/>
              <a:ext cx="1663318" cy="1194867"/>
            </a:xfrm>
            <a:prstGeom prst="cloudCallout">
              <a:avLst>
                <a:gd name="adj1" fmla="val -49666"/>
                <a:gd name="adj2" fmla="val 38585"/>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6ABB8562-94F9-411B-81CF-9B7E0809DF76}"/>
                </a:ext>
              </a:extLst>
            </p:cNvPr>
            <p:cNvPicPr>
              <a:picLocks noChangeAspect="1"/>
            </p:cNvPicPr>
            <p:nvPr/>
          </p:nvPicPr>
          <p:blipFill>
            <a:blip r:embed="rId4"/>
            <a:stretch>
              <a:fillRect/>
            </a:stretch>
          </p:blipFill>
          <p:spPr>
            <a:xfrm>
              <a:off x="1164568" y="1108148"/>
              <a:ext cx="965857" cy="584446"/>
            </a:xfrm>
            <a:prstGeom prst="rect">
              <a:avLst/>
            </a:prstGeom>
          </p:spPr>
        </p:pic>
        <p:sp>
          <p:nvSpPr>
            <p:cNvPr id="7" name="正方形/長方形 6">
              <a:extLst>
                <a:ext uri="{FF2B5EF4-FFF2-40B4-BE49-F238E27FC236}">
                  <a16:creationId xmlns:a16="http://schemas.microsoft.com/office/drawing/2014/main" id="{5D3AF4B1-CECC-D21A-1E9C-E524AD078587}"/>
                </a:ext>
              </a:extLst>
            </p:cNvPr>
            <p:cNvSpPr/>
            <p:nvPr/>
          </p:nvSpPr>
          <p:spPr>
            <a:xfrm>
              <a:off x="2915520" y="94448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あとばら</a:t>
              </a:r>
            </a:p>
          </p:txBody>
        </p:sp>
        <p:sp>
          <p:nvSpPr>
            <p:cNvPr id="8" name="正方形/長方形 7">
              <a:extLst>
                <a:ext uri="{FF2B5EF4-FFF2-40B4-BE49-F238E27FC236}">
                  <a16:creationId xmlns:a16="http://schemas.microsoft.com/office/drawing/2014/main" id="{F61C2378-9DE8-3FFD-7D64-245FF56544F6}"/>
                </a:ext>
              </a:extLst>
            </p:cNvPr>
            <p:cNvSpPr/>
            <p:nvPr/>
          </p:nvSpPr>
          <p:spPr>
            <a:xfrm>
              <a:off x="4438695" y="94290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a:t>
              </a:r>
            </a:p>
          </p:txBody>
        </p:sp>
        <p:sp>
          <p:nvSpPr>
            <p:cNvPr id="9" name="正方形/長方形 8">
              <a:extLst>
                <a:ext uri="{FF2B5EF4-FFF2-40B4-BE49-F238E27FC236}">
                  <a16:creationId xmlns:a16="http://schemas.microsoft.com/office/drawing/2014/main" id="{E7D83E76-67B3-F372-F3BD-C62C9F8FB327}"/>
                </a:ext>
              </a:extLst>
            </p:cNvPr>
            <p:cNvSpPr/>
            <p:nvPr/>
          </p:nvSpPr>
          <p:spPr>
            <a:xfrm>
              <a:off x="4466891" y="153272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en-US" altLang="ja-JP"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17C0895C-1C6C-9CE7-9B76-04232FC67950}"/>
                </a:ext>
              </a:extLst>
            </p:cNvPr>
            <p:cNvSpPr/>
            <p:nvPr/>
          </p:nvSpPr>
          <p:spPr>
            <a:xfrm>
              <a:off x="3586823" y="153205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12" name="正方形/長方形 11">
              <a:extLst>
                <a:ext uri="{FF2B5EF4-FFF2-40B4-BE49-F238E27FC236}">
                  <a16:creationId xmlns:a16="http://schemas.microsoft.com/office/drawing/2014/main" id="{B1890A7B-0BDA-F4F6-FD05-8A3514383D95}"/>
                </a:ext>
              </a:extLst>
            </p:cNvPr>
            <p:cNvSpPr/>
            <p:nvPr/>
          </p:nvSpPr>
          <p:spPr>
            <a:xfrm>
              <a:off x="4065335" y="209570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つく</a:t>
              </a:r>
            </a:p>
          </p:txBody>
        </p:sp>
        <p:sp>
          <p:nvSpPr>
            <p:cNvPr id="18" name="正方形/長方形 17">
              <a:extLst>
                <a:ext uri="{FF2B5EF4-FFF2-40B4-BE49-F238E27FC236}">
                  <a16:creationId xmlns:a16="http://schemas.microsoft.com/office/drawing/2014/main" id="{13D5212F-3E58-2438-9E70-E08B1B45AA0F}"/>
                </a:ext>
              </a:extLst>
            </p:cNvPr>
            <p:cNvSpPr/>
            <p:nvPr/>
          </p:nvSpPr>
          <p:spPr>
            <a:xfrm>
              <a:off x="6893927" y="94448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20" name="コンテンツ プレースホルダー 1"/>
            <p:cNvSpPr txBox="1">
              <a:spLocks/>
            </p:cNvSpPr>
            <p:nvPr/>
          </p:nvSpPr>
          <p:spPr bwMode="auto">
            <a:xfrm>
              <a:off x="1754930" y="3297540"/>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grpSp>
      <p:grpSp>
        <p:nvGrpSpPr>
          <p:cNvPr id="16" name="グループ化 15">
            <a:extLst>
              <a:ext uri="{FF2B5EF4-FFF2-40B4-BE49-F238E27FC236}">
                <a16:creationId xmlns:a16="http://schemas.microsoft.com/office/drawing/2014/main" id="{EE439F66-7F88-ACEA-ADE0-36A86BD02381}"/>
              </a:ext>
            </a:extLst>
          </p:cNvPr>
          <p:cNvGrpSpPr/>
          <p:nvPr/>
        </p:nvGrpSpPr>
        <p:grpSpPr>
          <a:xfrm>
            <a:off x="133350" y="4051774"/>
            <a:ext cx="8877300" cy="2379457"/>
            <a:chOff x="133350" y="4051774"/>
            <a:chExt cx="8877300" cy="2379457"/>
          </a:xfrm>
        </p:grpSpPr>
        <p:sp>
          <p:nvSpPr>
            <p:cNvPr id="25" name="コンテンツ プレースホルダー 1">
              <a:extLst>
                <a:ext uri="{FF2B5EF4-FFF2-40B4-BE49-F238E27FC236}">
                  <a16:creationId xmlns:a16="http://schemas.microsoft.com/office/drawing/2014/main" id="{C31AB9CB-0174-4EE6-9458-734D6C98013D}"/>
                </a:ext>
              </a:extLst>
            </p:cNvPr>
            <p:cNvSpPr txBox="1">
              <a:spLocks/>
            </p:cNvSpPr>
            <p:nvPr/>
          </p:nvSpPr>
          <p:spPr bwMode="auto">
            <a:xfrm>
              <a:off x="133350" y="4119113"/>
              <a:ext cx="8877300" cy="1425251"/>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保護者の同意がなくても作成できます。</a:t>
              </a:r>
            </a:p>
            <a:p>
              <a:pPr algn="r" eaLnBrk="1" hangingPunct="1">
                <a:buNone/>
                <a:defRPr/>
              </a:pPr>
              <a:endParaRPr lang="en-US" altLang="ja-JP" sz="20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9" name="正方形/長方形 18">
              <a:extLst>
                <a:ext uri="{FF2B5EF4-FFF2-40B4-BE49-F238E27FC236}">
                  <a16:creationId xmlns:a16="http://schemas.microsoft.com/office/drawing/2014/main" id="{6CAB5901-CB50-3E9A-8B78-4471FE761DE3}"/>
                </a:ext>
              </a:extLst>
            </p:cNvPr>
            <p:cNvSpPr/>
            <p:nvPr/>
          </p:nvSpPr>
          <p:spPr>
            <a:xfrm>
              <a:off x="182842" y="405177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こた</a:t>
              </a:r>
            </a:p>
          </p:txBody>
        </p:sp>
        <p:sp>
          <p:nvSpPr>
            <p:cNvPr id="22" name="正方形/長方形 21">
              <a:extLst>
                <a:ext uri="{FF2B5EF4-FFF2-40B4-BE49-F238E27FC236}">
                  <a16:creationId xmlns:a16="http://schemas.microsoft.com/office/drawing/2014/main" id="{3B85A1A3-E97E-3B3A-0212-24DB11E19337}"/>
                </a:ext>
              </a:extLst>
            </p:cNvPr>
            <p:cNvSpPr/>
            <p:nvPr/>
          </p:nvSpPr>
          <p:spPr>
            <a:xfrm>
              <a:off x="416019" y="471738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ほごしゃ</a:t>
              </a:r>
            </a:p>
          </p:txBody>
        </p:sp>
        <p:sp>
          <p:nvSpPr>
            <p:cNvPr id="23" name="正方形/長方形 22">
              <a:extLst>
                <a:ext uri="{FF2B5EF4-FFF2-40B4-BE49-F238E27FC236}">
                  <a16:creationId xmlns:a16="http://schemas.microsoft.com/office/drawing/2014/main" id="{65023BDB-ED41-BC02-A1F1-94B041D32666}"/>
                </a:ext>
              </a:extLst>
            </p:cNvPr>
            <p:cNvSpPr/>
            <p:nvPr/>
          </p:nvSpPr>
          <p:spPr>
            <a:xfrm>
              <a:off x="2173351" y="473987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24" name="正方形/長方形 23">
              <a:extLst>
                <a:ext uri="{FF2B5EF4-FFF2-40B4-BE49-F238E27FC236}">
                  <a16:creationId xmlns:a16="http://schemas.microsoft.com/office/drawing/2014/main" id="{FECFE0A7-0576-ECFC-764C-C8582BDF7FFD}"/>
                </a:ext>
              </a:extLst>
            </p:cNvPr>
            <p:cNvSpPr/>
            <p:nvPr/>
          </p:nvSpPr>
          <p:spPr>
            <a:xfrm>
              <a:off x="5183768" y="4742183"/>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さくせい</a:t>
              </a:r>
            </a:p>
          </p:txBody>
        </p:sp>
        <p:sp>
          <p:nvSpPr>
            <p:cNvPr id="26" name="正方形/長方形 25">
              <a:extLst>
                <a:ext uri="{FF2B5EF4-FFF2-40B4-BE49-F238E27FC236}">
                  <a16:creationId xmlns:a16="http://schemas.microsoft.com/office/drawing/2014/main" id="{4C645594-1167-9EBC-697C-F08A6230CAB5}"/>
                </a:ext>
              </a:extLst>
            </p:cNvPr>
            <p:cNvSpPr/>
            <p:nvPr/>
          </p:nvSpPr>
          <p:spPr>
            <a:xfrm>
              <a:off x="457616" y="5488305"/>
              <a:ext cx="140040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しはらいのうりょく</a:t>
              </a:r>
            </a:p>
          </p:txBody>
        </p:sp>
        <p:sp>
          <p:nvSpPr>
            <p:cNvPr id="28" name="正方形/長方形 27">
              <a:extLst>
                <a:ext uri="{FF2B5EF4-FFF2-40B4-BE49-F238E27FC236}">
                  <a16:creationId xmlns:a16="http://schemas.microsoft.com/office/drawing/2014/main" id="{CD32A615-05A5-283B-6105-639098188F47}"/>
                </a:ext>
              </a:extLst>
            </p:cNvPr>
            <p:cNvSpPr/>
            <p:nvPr/>
          </p:nvSpPr>
          <p:spPr>
            <a:xfrm>
              <a:off x="2218596" y="5498572"/>
              <a:ext cx="140040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さくせい</a:t>
              </a:r>
            </a:p>
          </p:txBody>
        </p:sp>
        <p:sp>
          <p:nvSpPr>
            <p:cNvPr id="29" name="正方形/長方形 28">
              <a:extLst>
                <a:ext uri="{FF2B5EF4-FFF2-40B4-BE49-F238E27FC236}">
                  <a16:creationId xmlns:a16="http://schemas.microsoft.com/office/drawing/2014/main" id="{3B225DF7-40DC-84A4-2D79-24FF4BF9CB71}"/>
                </a:ext>
              </a:extLst>
            </p:cNvPr>
            <p:cNvSpPr/>
            <p:nvPr/>
          </p:nvSpPr>
          <p:spPr>
            <a:xfrm>
              <a:off x="6512599" y="548830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ちゅうい</a:t>
              </a:r>
            </a:p>
          </p:txBody>
        </p:sp>
        <p:sp>
          <p:nvSpPr>
            <p:cNvPr id="30" name="正方形/長方形 29">
              <a:extLst>
                <a:ext uri="{FF2B5EF4-FFF2-40B4-BE49-F238E27FC236}">
                  <a16:creationId xmlns:a16="http://schemas.microsoft.com/office/drawing/2014/main" id="{E2AEB49D-D7B1-31CA-43CD-1E057E3A62F7}"/>
                </a:ext>
              </a:extLst>
            </p:cNvPr>
            <p:cNvSpPr/>
            <p:nvPr/>
          </p:nvSpPr>
          <p:spPr>
            <a:xfrm>
              <a:off x="7359887" y="5486639"/>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F2EB99D7-3430-F25D-33AD-F9E91F92EBF4}"/>
                </a:ext>
              </a:extLst>
            </p:cNvPr>
            <p:cNvSpPr txBox="1"/>
            <p:nvPr/>
          </p:nvSpPr>
          <p:spPr>
            <a:xfrm>
              <a:off x="133350" y="5600234"/>
              <a:ext cx="8860490" cy="830997"/>
            </a:xfrm>
            <a:prstGeom prst="rect">
              <a:avLst/>
            </a:prstGeom>
            <a:noFill/>
          </p:spPr>
          <p:txBody>
            <a:bodyPr wrap="square" rtlCol="0">
              <a:spAutoFit/>
            </a:bodyPr>
            <a:lstStyle/>
            <a:p>
              <a:r>
                <a:rPr lang="en-US" altLang="ja-JP" sz="2400"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400" dirty="0">
                  <a:solidFill>
                    <a:schemeClr val="tx1"/>
                  </a:solidFill>
                  <a:latin typeface="Meiryo UI" panose="020B0604030504040204" pitchFamily="50" charset="-128"/>
                  <a:ea typeface="Meiryo UI" panose="020B0604030504040204" pitchFamily="50" charset="-128"/>
                  <a:cs typeface="ヒラギノ角ゴ Pro W6"/>
                </a:rPr>
                <a:t>支払能力により、作成ができないことがありますので、注意が必要です。</a:t>
              </a:r>
              <a:endParaRPr lang="en-US" altLang="ja-JP" sz="2400" dirty="0">
                <a:solidFill>
                  <a:schemeClr val="tx1"/>
                </a:solidFill>
                <a:latin typeface="Meiryo UI" panose="020B0604030504040204" pitchFamily="50" charset="-128"/>
                <a:ea typeface="Meiryo UI" panose="020B0604030504040204" pitchFamily="50" charset="-128"/>
                <a:cs typeface="ヒラギノ角ゴ Pro W6"/>
              </a:endParaRPr>
            </a:p>
            <a:p>
              <a:endParaRPr kumimoji="1" lang="ja-JP" altLang="en-US" sz="2400" dirty="0"/>
            </a:p>
          </p:txBody>
        </p:sp>
      </p:grpSp>
    </p:spTree>
    <p:extLst>
      <p:ext uri="{BB962C8B-B14F-4D97-AF65-F5344CB8AC3E}">
        <p14:creationId xmlns:p14="http://schemas.microsoft.com/office/powerpoint/2010/main" val="409737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矢印コネクタ 11">
            <a:extLst>
              <a:ext uri="{FF2B5EF4-FFF2-40B4-BE49-F238E27FC236}">
                <a16:creationId xmlns:a16="http://schemas.microsoft.com/office/drawing/2014/main" id="{C6573D57-6F20-DFAC-87F4-CFE431DBBE2C}"/>
              </a:ext>
            </a:extLst>
          </p:cNvPr>
          <p:cNvCxnSpPr>
            <a:cxnSpLocks/>
          </p:cNvCxnSpPr>
          <p:nvPr/>
        </p:nvCxnSpPr>
        <p:spPr>
          <a:xfrm rot="16200000" flipV="1">
            <a:off x="3044154" y="192281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7" name="正方形/長方形 56">
            <a:extLst>
              <a:ext uri="{FF2B5EF4-FFF2-40B4-BE49-F238E27FC236}">
                <a16:creationId xmlns:a16="http://schemas.microsoft.com/office/drawing/2014/main" id="{814D307E-80F8-4DB6-9A83-797F07BB4FA8}"/>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7" name="正方形/長方形 26"/>
          <p:cNvSpPr/>
          <p:nvPr/>
        </p:nvSpPr>
        <p:spPr>
          <a:xfrm>
            <a:off x="133225" y="2805482"/>
            <a:ext cx="4174556"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chemeClr val="tx2"/>
                </a:solidFill>
                <a:latin typeface="Meiryo UI" panose="020B0604030504040204" pitchFamily="50" charset="-128"/>
                <a:ea typeface="Meiryo UI" panose="020B0604030504040204" pitchFamily="50" charset="-128"/>
                <a:cs typeface="ヒラギノ丸ゴ Pro W4"/>
              </a:rPr>
              <a:t>　</a:t>
            </a: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8" name="グループ化 7">
            <a:extLst>
              <a:ext uri="{FF2B5EF4-FFF2-40B4-BE49-F238E27FC236}">
                <a16:creationId xmlns:a16="http://schemas.microsoft.com/office/drawing/2014/main" id="{BE72C11B-210B-4D3D-817D-0FB88EE8BE32}"/>
              </a:ext>
            </a:extLst>
          </p:cNvPr>
          <p:cNvGrpSpPr/>
          <p:nvPr/>
        </p:nvGrpSpPr>
        <p:grpSpPr>
          <a:xfrm>
            <a:off x="133225" y="5251482"/>
            <a:ext cx="8643045" cy="1545496"/>
            <a:chOff x="133225" y="5251482"/>
            <a:chExt cx="8643045" cy="1545496"/>
          </a:xfrm>
        </p:grpSpPr>
        <p:sp>
          <p:nvSpPr>
            <p:cNvPr id="70" name="角丸四角形 69"/>
            <p:cNvSpPr/>
            <p:nvPr/>
          </p:nvSpPr>
          <p:spPr>
            <a:xfrm>
              <a:off x="133225" y="5251482"/>
              <a:ext cx="8643045" cy="154549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80F9866B-67AA-4CF6-8230-857C0BB804D3}"/>
                </a:ext>
              </a:extLst>
            </p:cNvPr>
            <p:cNvGrpSpPr/>
            <p:nvPr/>
          </p:nvGrpSpPr>
          <p:grpSpPr>
            <a:xfrm>
              <a:off x="6650185" y="5424131"/>
              <a:ext cx="1909763" cy="1016891"/>
              <a:chOff x="6847963" y="5440530"/>
              <a:chExt cx="1909763" cy="1016891"/>
            </a:xfrm>
          </p:grpSpPr>
          <p:sp>
            <p:nvSpPr>
              <p:cNvPr id="52" name="正方形/長方形 51"/>
              <p:cNvSpPr/>
              <p:nvPr/>
            </p:nvSpPr>
            <p:spPr>
              <a:xfrm>
                <a:off x="6847963" y="54405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000363" y="55929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7152763" y="57453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7305163" y="58977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423585" y="5968248"/>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sp>
            <p:nvSpPr>
              <p:cNvPr id="63" name="テキスト ボックス 62"/>
              <p:cNvSpPr txBox="1"/>
              <p:nvPr/>
            </p:nvSpPr>
            <p:spPr>
              <a:xfrm>
                <a:off x="7645725" y="6101394"/>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grpSp>
        <p:sp>
          <p:nvSpPr>
            <p:cNvPr id="46" name="正方形/長方形 45"/>
            <p:cNvSpPr/>
            <p:nvPr/>
          </p:nvSpPr>
          <p:spPr>
            <a:xfrm>
              <a:off x="413344" y="5592930"/>
              <a:ext cx="6196356" cy="8520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クレジットカードでカード会社に立て替えてもらったお金や、金融機関などから借りた</a:t>
              </a:r>
            </a:p>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お金は</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返済する責任と義務</a:t>
              </a: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があります。</a:t>
              </a:r>
              <a:endParaRPr lang="en-US" altLang="ja-JP"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grpSp>
        <p:nvGrpSpPr>
          <p:cNvPr id="7" name="グループ化 6">
            <a:extLst>
              <a:ext uri="{FF2B5EF4-FFF2-40B4-BE49-F238E27FC236}">
                <a16:creationId xmlns:a16="http://schemas.microsoft.com/office/drawing/2014/main" id="{FA1AF557-56C0-41BB-911C-FA9D1359357A}"/>
              </a:ext>
            </a:extLst>
          </p:cNvPr>
          <p:cNvGrpSpPr/>
          <p:nvPr/>
        </p:nvGrpSpPr>
        <p:grpSpPr>
          <a:xfrm>
            <a:off x="4601715" y="951121"/>
            <a:ext cx="4415782" cy="4059429"/>
            <a:chOff x="4601715" y="951121"/>
            <a:chExt cx="4415782" cy="4059429"/>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601715" y="951121"/>
              <a:ext cx="4321523" cy="429879"/>
              <a:chOff x="5018363" y="6144429"/>
              <a:chExt cx="2493818" cy="429879"/>
            </a:xfrm>
            <a:solidFill>
              <a:srgbClr val="558ED5"/>
            </a:solidFill>
          </p:grpSpPr>
          <p:sp>
            <p:nvSpPr>
              <p:cNvPr id="42" name="角丸四角形 4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59680"/>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8" name="正方形/長方形 27"/>
            <p:cNvSpPr/>
            <p:nvPr/>
          </p:nvSpPr>
          <p:spPr>
            <a:xfrm>
              <a:off x="4730587" y="3218541"/>
              <a:ext cx="428691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金融機関などからお金を借りると</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利息</a:t>
              </a:r>
            </a:p>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をつけて返済する必要があります。</a:t>
              </a:r>
            </a:p>
          </p:txBody>
        </p:sp>
        <p:pic>
          <p:nvPicPr>
            <p:cNvPr id="47" name="図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605067" y="1502253"/>
              <a:ext cx="1138546" cy="957222"/>
            </a:xfrm>
            <a:prstGeom prst="rect">
              <a:avLst/>
            </a:prstGeom>
          </p:spPr>
        </p:pic>
        <p:sp>
          <p:nvSpPr>
            <p:cNvPr id="48" name="正方形/長方形 47"/>
            <p:cNvSpPr/>
            <p:nvPr/>
          </p:nvSpPr>
          <p:spPr bwMode="white">
            <a:xfrm>
              <a:off x="4725200" y="963237"/>
              <a:ext cx="4027588" cy="414628"/>
            </a:xfrm>
            <a:prstGeom prst="rect">
              <a:avLst/>
            </a:prstGeom>
            <a:solidFill>
              <a:srgbClr val="558ED5"/>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②各種「ロ－ン」</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pic>
          <p:nvPicPr>
            <p:cNvPr id="49" name="図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0233" y="2328862"/>
              <a:ext cx="1348808" cy="1032501"/>
            </a:xfrm>
            <a:prstGeom prst="rect">
              <a:avLst/>
            </a:prstGeom>
          </p:spPr>
        </p:pic>
        <p:pic>
          <p:nvPicPr>
            <p:cNvPr id="50" name="図 49"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4"/>
            <a:stretch>
              <a:fillRect/>
            </a:stretch>
          </p:blipFill>
          <p:spPr>
            <a:xfrm>
              <a:off x="4652264" y="1511550"/>
              <a:ext cx="1457969" cy="1048767"/>
            </a:xfrm>
            <a:prstGeom prst="rect">
              <a:avLst/>
            </a:prstGeom>
          </p:spPr>
        </p:pic>
        <p:sp>
          <p:nvSpPr>
            <p:cNvPr id="51" name="テキスト ボックス 50"/>
            <p:cNvSpPr txBox="1"/>
            <p:nvPr/>
          </p:nvSpPr>
          <p:spPr>
            <a:xfrm>
              <a:off x="4688978" y="2429512"/>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「自動車ローン」</a:t>
              </a:r>
            </a:p>
          </p:txBody>
        </p:sp>
        <p:sp>
          <p:nvSpPr>
            <p:cNvPr id="64" name="テキスト ボックス 63"/>
            <p:cNvSpPr txBox="1"/>
            <p:nvPr/>
          </p:nvSpPr>
          <p:spPr>
            <a:xfrm>
              <a:off x="7561054" y="2478526"/>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「住宅ローン」</a:t>
              </a:r>
            </a:p>
          </p:txBody>
        </p:sp>
        <p:sp>
          <p:nvSpPr>
            <p:cNvPr id="65" name="テキスト ボックス 64"/>
            <p:cNvSpPr txBox="1"/>
            <p:nvPr/>
          </p:nvSpPr>
          <p:spPr>
            <a:xfrm>
              <a:off x="6187327" y="3403371"/>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「教育ローン」</a:t>
              </a:r>
            </a:p>
          </p:txBody>
        </p:sp>
      </p:grpSp>
      <p:grpSp>
        <p:nvGrpSpPr>
          <p:cNvPr id="5" name="グループ化 4">
            <a:extLst>
              <a:ext uri="{FF2B5EF4-FFF2-40B4-BE49-F238E27FC236}">
                <a16:creationId xmlns:a16="http://schemas.microsoft.com/office/drawing/2014/main" id="{32D33AEE-D2AC-4331-B6CF-5518DE40CC35}"/>
              </a:ext>
            </a:extLst>
          </p:cNvPr>
          <p:cNvGrpSpPr/>
          <p:nvPr/>
        </p:nvGrpSpPr>
        <p:grpSpPr>
          <a:xfrm>
            <a:off x="133225" y="517909"/>
            <a:ext cx="6460002" cy="4651581"/>
            <a:chOff x="133225" y="517909"/>
            <a:chExt cx="6460002" cy="4651581"/>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33225" y="957614"/>
              <a:ext cx="4321523" cy="428511"/>
              <a:chOff x="5018363" y="6144429"/>
              <a:chExt cx="2493818" cy="428511"/>
            </a:xfrm>
            <a:solidFill>
              <a:srgbClr val="558ED5"/>
            </a:solidFill>
          </p:grpSpPr>
          <p:sp>
            <p:nvSpPr>
              <p:cNvPr id="39" name="角丸四角形 38"/>
              <p:cNvSpPr/>
              <p:nvPr/>
            </p:nvSpPr>
            <p:spPr bwMode="white">
              <a:xfrm>
                <a:off x="5046649" y="6155969"/>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53835"/>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rPr>
                  <a:t>①「クレジットカード」</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6" name="正方形/長方形 25"/>
            <p:cNvSpPr/>
            <p:nvPr/>
          </p:nvSpPr>
          <p:spPr>
            <a:xfrm>
              <a:off x="199886" y="51790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67" name="正方形/長方形 66"/>
            <p:cNvSpPr/>
            <p:nvPr/>
          </p:nvSpPr>
          <p:spPr>
            <a:xfrm>
              <a:off x="202083" y="3377481"/>
              <a:ext cx="4399632"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カード会社」が</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代金を立て替え</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て</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B:</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販売店」にお金を支払います。</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C:</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カードの利用者」は</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先に商品を手に入れて</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 後日「</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カード会社」に</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支払い期日までにお金を支払います。</a:t>
              </a:r>
            </a:p>
            <a:p>
              <a:pPr lvl="0"/>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口座引き落とし</a:t>
              </a:r>
              <a:endParaRPr lang="ja-JP" altLang="en-US" sz="2000" b="1" u="sng" dirty="0">
                <a:solidFill>
                  <a:srgbClr val="1F497D"/>
                </a:solidFill>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381754" y="1478581"/>
              <a:ext cx="3963036" cy="1771372"/>
              <a:chOff x="311466" y="2789440"/>
              <a:chExt cx="3963036" cy="1771372"/>
            </a:xfrm>
          </p:grpSpPr>
          <p:cxnSp>
            <p:nvCxnSpPr>
              <p:cNvPr id="98" name="直線矢印コネクタ 97"/>
              <p:cNvCxnSpPr>
                <a:cxnSpLocks/>
              </p:cNvCxnSpPr>
              <p:nvPr/>
            </p:nvCxnSpPr>
            <p:spPr>
              <a:xfrm rot="16200000" flipV="1">
                <a:off x="3041653" y="2899453"/>
                <a:ext cx="835122" cy="965309"/>
              </a:xfrm>
              <a:prstGeom prst="straightConnector1">
                <a:avLst/>
              </a:prstGeom>
              <a:ln w="2857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 name="正方形/長方形 2"/>
              <p:cNvSpPr/>
              <p:nvPr/>
            </p:nvSpPr>
            <p:spPr>
              <a:xfrm>
                <a:off x="1738882" y="2789440"/>
                <a:ext cx="1133475" cy="528268"/>
              </a:xfrm>
              <a:prstGeom prst="rect">
                <a:avLst/>
              </a:prstGeom>
              <a:solidFill>
                <a:schemeClr val="accent2">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A:</a:t>
                </a:r>
                <a:r>
                  <a:rPr lang="ja-JP" altLang="en-US" sz="1600" dirty="0">
                    <a:solidFill>
                      <a:schemeClr val="accent2">
                        <a:lumMod val="50000"/>
                      </a:schemeClr>
                    </a:solidFill>
                    <a:latin typeface="+mj-ea"/>
                    <a:ea typeface="+mj-ea"/>
                  </a:rPr>
                  <a:t>カード</a:t>
                </a:r>
              </a:p>
              <a:p>
                <a:pPr algn="ctr"/>
                <a:r>
                  <a:rPr lang="ja-JP" altLang="en-US" sz="1600" dirty="0">
                    <a:solidFill>
                      <a:schemeClr val="accent2">
                        <a:lumMod val="50000"/>
                      </a:schemeClr>
                    </a:solidFill>
                    <a:latin typeface="+mj-ea"/>
                    <a:ea typeface="+mj-ea"/>
                  </a:rPr>
                  <a:t>会社</a:t>
                </a:r>
                <a:endParaRPr kumimoji="1" lang="ja-JP" altLang="en-US" sz="1600" dirty="0">
                  <a:solidFill>
                    <a:schemeClr val="accent2">
                      <a:lumMod val="50000"/>
                    </a:schemeClr>
                  </a:solidFill>
                  <a:latin typeface="+mj-ea"/>
                  <a:ea typeface="+mj-ea"/>
                </a:endParaRPr>
              </a:p>
            </p:txBody>
          </p:sp>
          <p:sp>
            <p:nvSpPr>
              <p:cNvPr id="68" name="正方形/長方形 67"/>
              <p:cNvSpPr/>
              <p:nvPr/>
            </p:nvSpPr>
            <p:spPr>
              <a:xfrm>
                <a:off x="3141027" y="3923082"/>
                <a:ext cx="1133475" cy="528268"/>
              </a:xfrm>
              <a:prstGeom prst="rect">
                <a:avLst/>
              </a:prstGeom>
              <a:solidFill>
                <a:schemeClr val="accent3">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chemeClr val="accent2">
                        <a:lumMod val="50000"/>
                      </a:schemeClr>
                    </a:solidFill>
                    <a:latin typeface="+mn-ea"/>
                    <a:cs typeface="ヒラギノ丸ゴ Pro W4"/>
                  </a:rPr>
                  <a:t>C:</a:t>
                </a:r>
                <a:r>
                  <a:rPr lang="ja-JP" altLang="en-US" sz="1600" b="1" dirty="0">
                    <a:solidFill>
                      <a:schemeClr val="accent2">
                        <a:lumMod val="50000"/>
                      </a:schemeClr>
                    </a:solidFill>
                    <a:latin typeface="+mn-ea"/>
                    <a:cs typeface="ヒラギノ丸ゴ Pro W4"/>
                  </a:rPr>
                  <a:t>カードの利用者</a:t>
                </a:r>
                <a:endParaRPr kumimoji="1" lang="ja-JP" altLang="en-US" sz="1600" b="1" dirty="0">
                  <a:solidFill>
                    <a:schemeClr val="accent2">
                      <a:lumMod val="50000"/>
                    </a:schemeClr>
                  </a:solidFill>
                  <a:latin typeface="+mn-ea"/>
                </a:endParaRPr>
              </a:p>
            </p:txBody>
          </p:sp>
          <p:sp>
            <p:nvSpPr>
              <p:cNvPr id="69" name="正方形/長方形 68"/>
              <p:cNvSpPr/>
              <p:nvPr/>
            </p:nvSpPr>
            <p:spPr>
              <a:xfrm>
                <a:off x="311466" y="3922691"/>
                <a:ext cx="1133475" cy="528268"/>
              </a:xfrm>
              <a:prstGeom prst="rect">
                <a:avLst/>
              </a:prstGeom>
              <a:solidFill>
                <a:schemeClr val="accent4">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B:</a:t>
                </a:r>
                <a:r>
                  <a:rPr lang="ja-JP" altLang="en-US" sz="1600" dirty="0">
                    <a:solidFill>
                      <a:schemeClr val="accent2">
                        <a:lumMod val="50000"/>
                      </a:schemeClr>
                    </a:solidFill>
                    <a:latin typeface="+mj-ea"/>
                    <a:ea typeface="+mj-ea"/>
                  </a:rPr>
                  <a:t>販売店</a:t>
                </a:r>
                <a:endParaRPr kumimoji="1" lang="ja-JP" altLang="en-US" sz="1600" dirty="0">
                  <a:solidFill>
                    <a:schemeClr val="accent2">
                      <a:lumMod val="50000"/>
                    </a:schemeClr>
                  </a:solidFill>
                  <a:latin typeface="+mj-ea"/>
                  <a:ea typeface="+mj-ea"/>
                </a:endParaRPr>
              </a:p>
            </p:txBody>
          </p:sp>
          <p:cxnSp>
            <p:nvCxnSpPr>
              <p:cNvPr id="72" name="直線矢印コネクタ 71"/>
              <p:cNvCxnSpPr/>
              <p:nvPr/>
            </p:nvCxnSpPr>
            <p:spPr>
              <a:xfrm flipH="1" flipV="1">
                <a:off x="1524944" y="4022556"/>
                <a:ext cx="1467201" cy="202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0" name="テキスト ボックス 79"/>
              <p:cNvSpPr txBox="1"/>
              <p:nvPr/>
            </p:nvSpPr>
            <p:spPr>
              <a:xfrm>
                <a:off x="3223503" y="3133701"/>
                <a:ext cx="98290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カード契約</a:t>
                </a:r>
              </a:p>
            </p:txBody>
          </p:sp>
          <p:cxnSp>
            <p:nvCxnSpPr>
              <p:cNvPr id="83" name="直線矢印コネクタ 82"/>
              <p:cNvCxnSpPr>
                <a:cxnSpLocks/>
              </p:cNvCxnSpPr>
              <p:nvPr/>
            </p:nvCxnSpPr>
            <p:spPr>
              <a:xfrm>
                <a:off x="1557028" y="4339986"/>
                <a:ext cx="1467201"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6" name="テキスト ボックス 85"/>
              <p:cNvSpPr txBox="1"/>
              <p:nvPr/>
            </p:nvSpPr>
            <p:spPr>
              <a:xfrm>
                <a:off x="1444941" y="4314591"/>
                <a:ext cx="1696086"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商品の引き渡し</a:t>
                </a:r>
              </a:p>
            </p:txBody>
          </p:sp>
          <p:sp>
            <p:nvSpPr>
              <p:cNvPr id="87" name="テキスト ボックス 86"/>
              <p:cNvSpPr txBox="1"/>
              <p:nvPr/>
            </p:nvSpPr>
            <p:spPr>
              <a:xfrm>
                <a:off x="1462764" y="3803660"/>
                <a:ext cx="1673435" cy="434543"/>
              </a:xfrm>
              <a:prstGeom prst="rect">
                <a:avLst/>
              </a:prstGeom>
              <a:noFill/>
            </p:spPr>
            <p:txBody>
              <a:bodyPr wrap="square" rtlCol="0">
                <a:spAutoFit/>
              </a:bodyPr>
              <a:lstStyle/>
              <a:p>
                <a:pPr algn="ctr">
                  <a:lnSpc>
                    <a:spcPts val="1400"/>
                  </a:lnSpc>
                </a:pPr>
                <a:r>
                  <a:rPr kumimoji="1" lang="ja-JP" altLang="en-US" sz="1000" dirty="0">
                    <a:latin typeface="Meiryo UI" panose="020B0604030504040204" pitchFamily="50" charset="-128"/>
                    <a:ea typeface="Meiryo UI" panose="020B0604030504040204" pitchFamily="50" charset="-128"/>
                  </a:rPr>
                  <a:t>暗証番号の入力</a:t>
                </a:r>
                <a:endParaRPr kumimoji="1" lang="en-US" altLang="ja-JP" sz="1000" dirty="0">
                  <a:latin typeface="Meiryo UI" panose="020B0604030504040204" pitchFamily="50" charset="-128"/>
                  <a:ea typeface="Meiryo UI" panose="020B0604030504040204" pitchFamily="50" charset="-128"/>
                </a:endParaRPr>
              </a:p>
              <a:p>
                <a:pPr algn="ctr">
                  <a:lnSpc>
                    <a:spcPts val="1400"/>
                  </a:lnSpc>
                </a:pPr>
                <a:r>
                  <a:rPr kumimoji="1" lang="ja-JP" altLang="en-US" sz="1000" dirty="0">
                    <a:latin typeface="Meiryo UI" panose="020B0604030504040204" pitchFamily="50" charset="-128"/>
                    <a:ea typeface="Meiryo UI" panose="020B0604030504040204" pitchFamily="50" charset="-128"/>
                  </a:rPr>
                  <a:t>またはサイン</a:t>
                </a:r>
              </a:p>
            </p:txBody>
          </p:sp>
          <p:cxnSp>
            <p:nvCxnSpPr>
              <p:cNvPr id="88" name="直線矢印コネクタ 87"/>
              <p:cNvCxnSpPr/>
              <p:nvPr/>
            </p:nvCxnSpPr>
            <p:spPr>
              <a:xfrm flipV="1">
                <a:off x="1153089" y="324158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直線矢印コネクタ 91"/>
              <p:cNvCxnSpPr/>
              <p:nvPr/>
            </p:nvCxnSpPr>
            <p:spPr>
              <a:xfrm flipH="1">
                <a:off x="808606" y="2920835"/>
                <a:ext cx="818138" cy="945709"/>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9" name="テキスト ボックス 78"/>
              <p:cNvSpPr txBox="1"/>
              <p:nvPr/>
            </p:nvSpPr>
            <p:spPr>
              <a:xfrm flipH="1">
                <a:off x="2710523" y="3290757"/>
                <a:ext cx="871098" cy="553998"/>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後日、</a:t>
                </a:r>
              </a:p>
              <a:p>
                <a:pPr algn="ctr"/>
                <a:r>
                  <a:rPr lang="ja-JP" altLang="en-US" sz="1000" dirty="0">
                    <a:latin typeface="Meiryo UI" panose="020B0604030504040204" pitchFamily="50" charset="-128"/>
                    <a:ea typeface="Meiryo UI" panose="020B0604030504040204" pitchFamily="50" charset="-128"/>
                  </a:rPr>
                  <a:t>期日までに</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支払い</a:t>
                </a:r>
                <a:endParaRPr kumimoji="1" lang="ja-JP" altLang="en-US" sz="10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870197" y="2975642"/>
                <a:ext cx="694155"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代金</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立て替え</a:t>
                </a:r>
              </a:p>
            </p:txBody>
          </p:sp>
          <p:sp>
            <p:nvSpPr>
              <p:cNvPr id="81" name="テキスト ボックス 80"/>
              <p:cNvSpPr txBox="1"/>
              <p:nvPr/>
            </p:nvSpPr>
            <p:spPr>
              <a:xfrm>
                <a:off x="1257780" y="3449279"/>
                <a:ext cx="982906"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手数料</a:t>
                </a:r>
                <a:endParaRPr kumimoji="1" lang="ja-JP" altLang="en-US" sz="1000" dirty="0">
                  <a:latin typeface="Meiryo UI" panose="020B0604030504040204" pitchFamily="50" charset="-128"/>
                  <a:ea typeface="Meiryo UI" panose="020B0604030504040204" pitchFamily="50" charset="-128"/>
                </a:endParaRPr>
              </a:p>
            </p:txBody>
          </p:sp>
        </p:grpSp>
        <p:sp>
          <p:nvSpPr>
            <p:cNvPr id="54" name="テキスト ボックス 53"/>
            <p:cNvSpPr txBox="1"/>
            <p:nvPr/>
          </p:nvSpPr>
          <p:spPr>
            <a:xfrm>
              <a:off x="2983652" y="1447033"/>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発行</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3635596" y="2180579"/>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申し込み</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a:xfrm>
            <a:off x="6954985" y="6444949"/>
            <a:ext cx="2133600" cy="365125"/>
          </a:xfrm>
        </p:spPr>
        <p:txBody>
          <a:bodyPr/>
          <a:lstStyle/>
          <a:p>
            <a:fld id="{7B76553B-32E2-D644-9CD0-56FDA882EB90}" type="slidenum">
              <a:rPr kumimoji="1" lang="ja-JP" altLang="en-US" sz="1800" smtClean="0"/>
              <a:t>7</a:t>
            </a:fld>
            <a:endParaRPr kumimoji="1" lang="ja-JP" altLang="en-US" sz="1800" dirty="0"/>
          </a:p>
        </p:txBody>
      </p:sp>
      <p:sp>
        <p:nvSpPr>
          <p:cNvPr id="59" name="正方形/長方形 58">
            <a:extLst>
              <a:ext uri="{FF2B5EF4-FFF2-40B4-BE49-F238E27FC236}">
                <a16:creationId xmlns:a16="http://schemas.microsoft.com/office/drawing/2014/main" id="{7F52C707-124A-48E8-9ADC-CD8D1CDA193A}"/>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クレジットカード・ローン</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6" name="グループ化 15">
            <a:extLst>
              <a:ext uri="{FF2B5EF4-FFF2-40B4-BE49-F238E27FC236}">
                <a16:creationId xmlns:a16="http://schemas.microsoft.com/office/drawing/2014/main" id="{DFCDBCEF-61DA-B9CE-267C-3D5DDF210440}"/>
              </a:ext>
            </a:extLst>
          </p:cNvPr>
          <p:cNvGrpSpPr/>
          <p:nvPr/>
        </p:nvGrpSpPr>
        <p:grpSpPr>
          <a:xfrm>
            <a:off x="126503" y="1656614"/>
            <a:ext cx="4105185" cy="3336677"/>
            <a:chOff x="126503" y="1656614"/>
            <a:chExt cx="4105185" cy="3336677"/>
          </a:xfrm>
        </p:grpSpPr>
        <p:sp>
          <p:nvSpPr>
            <p:cNvPr id="73" name="正方形/長方形 72">
              <a:extLst>
                <a:ext uri="{FF2B5EF4-FFF2-40B4-BE49-F238E27FC236}">
                  <a16:creationId xmlns:a16="http://schemas.microsoft.com/office/drawing/2014/main" id="{BC76156B-152B-7D28-4098-BB16EF3B2216}"/>
                </a:ext>
              </a:extLst>
            </p:cNvPr>
            <p:cNvSpPr/>
            <p:nvPr/>
          </p:nvSpPr>
          <p:spPr>
            <a:xfrm>
              <a:off x="2132091" y="1656614"/>
              <a:ext cx="501079"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a:t>
              </a:r>
            </a:p>
          </p:txBody>
        </p:sp>
        <p:sp>
          <p:nvSpPr>
            <p:cNvPr id="74" name="正方形/長方形 73">
              <a:extLst>
                <a:ext uri="{FF2B5EF4-FFF2-40B4-BE49-F238E27FC236}">
                  <a16:creationId xmlns:a16="http://schemas.microsoft.com/office/drawing/2014/main" id="{90292100-D32D-BFC8-F2BD-168FAA6E5DB1}"/>
                </a:ext>
              </a:extLst>
            </p:cNvPr>
            <p:cNvSpPr/>
            <p:nvPr/>
          </p:nvSpPr>
          <p:spPr>
            <a:xfrm>
              <a:off x="3503862" y="2785885"/>
              <a:ext cx="589966"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りようしゃ</a:t>
              </a:r>
            </a:p>
          </p:txBody>
        </p:sp>
        <p:sp>
          <p:nvSpPr>
            <p:cNvPr id="75" name="正方形/長方形 74">
              <a:extLst>
                <a:ext uri="{FF2B5EF4-FFF2-40B4-BE49-F238E27FC236}">
                  <a16:creationId xmlns:a16="http://schemas.microsoft.com/office/drawing/2014/main" id="{1C03F7F0-3994-7B3D-8025-A6D54FA9C888}"/>
                </a:ext>
              </a:extLst>
            </p:cNvPr>
            <p:cNvSpPr/>
            <p:nvPr/>
          </p:nvSpPr>
          <p:spPr>
            <a:xfrm>
              <a:off x="672690" y="2633856"/>
              <a:ext cx="688268"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はんばいてん</a:t>
              </a:r>
            </a:p>
          </p:txBody>
        </p:sp>
        <p:sp>
          <p:nvSpPr>
            <p:cNvPr id="76" name="正方形/長方形 75">
              <a:extLst>
                <a:ext uri="{FF2B5EF4-FFF2-40B4-BE49-F238E27FC236}">
                  <a16:creationId xmlns:a16="http://schemas.microsoft.com/office/drawing/2014/main" id="{2FEFF46B-9307-5172-A865-8BCFCB9DE243}"/>
                </a:ext>
              </a:extLst>
            </p:cNvPr>
            <p:cNvSpPr/>
            <p:nvPr/>
          </p:nvSpPr>
          <p:spPr>
            <a:xfrm>
              <a:off x="672690" y="3571725"/>
              <a:ext cx="688268"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はんばいてん</a:t>
              </a:r>
            </a:p>
          </p:txBody>
        </p:sp>
        <p:sp>
          <p:nvSpPr>
            <p:cNvPr id="77" name="正方形/長方形 76">
              <a:extLst>
                <a:ext uri="{FF2B5EF4-FFF2-40B4-BE49-F238E27FC236}">
                  <a16:creationId xmlns:a16="http://schemas.microsoft.com/office/drawing/2014/main" id="{714F8A32-A2EB-CAC4-6AC3-7633828C9255}"/>
                </a:ext>
              </a:extLst>
            </p:cNvPr>
            <p:cNvSpPr/>
            <p:nvPr/>
          </p:nvSpPr>
          <p:spPr>
            <a:xfrm>
              <a:off x="3574667" y="4174930"/>
              <a:ext cx="501079"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78" name="正方形/長方形 77">
              <a:extLst>
                <a:ext uri="{FF2B5EF4-FFF2-40B4-BE49-F238E27FC236}">
                  <a16:creationId xmlns:a16="http://schemas.microsoft.com/office/drawing/2014/main" id="{CD9F473A-551C-4438-F494-E2A884B34789}"/>
                </a:ext>
              </a:extLst>
            </p:cNvPr>
            <p:cNvSpPr/>
            <p:nvPr/>
          </p:nvSpPr>
          <p:spPr>
            <a:xfrm>
              <a:off x="1651728" y="3875218"/>
              <a:ext cx="589966"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りようしゃ</a:t>
              </a:r>
            </a:p>
          </p:txBody>
        </p:sp>
        <p:sp>
          <p:nvSpPr>
            <p:cNvPr id="84" name="正方形/長方形 83">
              <a:extLst>
                <a:ext uri="{FF2B5EF4-FFF2-40B4-BE49-F238E27FC236}">
                  <a16:creationId xmlns:a16="http://schemas.microsoft.com/office/drawing/2014/main" id="{9BE0B965-645E-2C9D-6510-5FEB0AA92440}"/>
                </a:ext>
              </a:extLst>
            </p:cNvPr>
            <p:cNvSpPr/>
            <p:nvPr/>
          </p:nvSpPr>
          <p:spPr>
            <a:xfrm>
              <a:off x="2504551" y="3875218"/>
              <a:ext cx="589966"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さき</a:t>
              </a:r>
            </a:p>
          </p:txBody>
        </p:sp>
        <p:sp>
          <p:nvSpPr>
            <p:cNvPr id="85" name="正方形/長方形 84">
              <a:extLst>
                <a:ext uri="{FF2B5EF4-FFF2-40B4-BE49-F238E27FC236}">
                  <a16:creationId xmlns:a16="http://schemas.microsoft.com/office/drawing/2014/main" id="{17E869A3-23DC-8E24-5436-ADA0998CD2ED}"/>
                </a:ext>
              </a:extLst>
            </p:cNvPr>
            <p:cNvSpPr/>
            <p:nvPr/>
          </p:nvSpPr>
          <p:spPr>
            <a:xfrm>
              <a:off x="3101015" y="3875218"/>
              <a:ext cx="589966"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89" name="正方形/長方形 88">
              <a:extLst>
                <a:ext uri="{FF2B5EF4-FFF2-40B4-BE49-F238E27FC236}">
                  <a16:creationId xmlns:a16="http://schemas.microsoft.com/office/drawing/2014/main" id="{7AECA310-40BE-2A6A-25EA-ADD6F6283C68}"/>
                </a:ext>
              </a:extLst>
            </p:cNvPr>
            <p:cNvSpPr/>
            <p:nvPr/>
          </p:nvSpPr>
          <p:spPr>
            <a:xfrm>
              <a:off x="3641722" y="3875218"/>
              <a:ext cx="589966"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a:t>
              </a:r>
            </a:p>
          </p:txBody>
        </p:sp>
        <p:sp>
          <p:nvSpPr>
            <p:cNvPr id="90" name="正方形/長方形 89">
              <a:extLst>
                <a:ext uri="{FF2B5EF4-FFF2-40B4-BE49-F238E27FC236}">
                  <a16:creationId xmlns:a16="http://schemas.microsoft.com/office/drawing/2014/main" id="{E8BB6058-8A81-6BF3-59C4-483F5865615B}"/>
                </a:ext>
              </a:extLst>
            </p:cNvPr>
            <p:cNvSpPr/>
            <p:nvPr/>
          </p:nvSpPr>
          <p:spPr>
            <a:xfrm>
              <a:off x="126503" y="4181152"/>
              <a:ext cx="589966"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a:t>
              </a:r>
            </a:p>
          </p:txBody>
        </p:sp>
        <p:sp>
          <p:nvSpPr>
            <p:cNvPr id="91" name="正方形/長方形 90">
              <a:extLst>
                <a:ext uri="{FF2B5EF4-FFF2-40B4-BE49-F238E27FC236}">
                  <a16:creationId xmlns:a16="http://schemas.microsoft.com/office/drawing/2014/main" id="{AECA725B-35CE-A920-9B97-5FF0378611ED}"/>
                </a:ext>
              </a:extLst>
            </p:cNvPr>
            <p:cNvSpPr/>
            <p:nvPr/>
          </p:nvSpPr>
          <p:spPr>
            <a:xfrm>
              <a:off x="1178933" y="4181152"/>
              <a:ext cx="589966"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ごじつ</a:t>
              </a:r>
            </a:p>
          </p:txBody>
        </p:sp>
        <p:sp>
          <p:nvSpPr>
            <p:cNvPr id="93" name="正方形/長方形 92">
              <a:extLst>
                <a:ext uri="{FF2B5EF4-FFF2-40B4-BE49-F238E27FC236}">
                  <a16:creationId xmlns:a16="http://schemas.microsoft.com/office/drawing/2014/main" id="{10DD2EBD-43CB-8005-810B-CC53846CF558}"/>
                </a:ext>
              </a:extLst>
            </p:cNvPr>
            <p:cNvSpPr/>
            <p:nvPr/>
          </p:nvSpPr>
          <p:spPr>
            <a:xfrm>
              <a:off x="2740031" y="4181152"/>
              <a:ext cx="501079"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a:t>
              </a: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いしゃ</a:t>
              </a:r>
            </a:p>
          </p:txBody>
        </p:sp>
        <p:sp>
          <p:nvSpPr>
            <p:cNvPr id="94" name="正方形/長方形 93">
              <a:extLst>
                <a:ext uri="{FF2B5EF4-FFF2-40B4-BE49-F238E27FC236}">
                  <a16:creationId xmlns:a16="http://schemas.microsoft.com/office/drawing/2014/main" id="{66EDED92-446B-D79E-1D3F-53433CF2A847}"/>
                </a:ext>
              </a:extLst>
            </p:cNvPr>
            <p:cNvSpPr/>
            <p:nvPr/>
          </p:nvSpPr>
          <p:spPr>
            <a:xfrm>
              <a:off x="1375192" y="3258689"/>
              <a:ext cx="501079"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a:t>
              </a:r>
            </a:p>
          </p:txBody>
        </p:sp>
        <p:sp>
          <p:nvSpPr>
            <p:cNvPr id="95" name="正方形/長方形 94">
              <a:extLst>
                <a:ext uri="{FF2B5EF4-FFF2-40B4-BE49-F238E27FC236}">
                  <a16:creationId xmlns:a16="http://schemas.microsoft.com/office/drawing/2014/main" id="{3F687017-CB33-2B95-927D-7AEE65832B95}"/>
                </a:ext>
              </a:extLst>
            </p:cNvPr>
            <p:cNvSpPr/>
            <p:nvPr/>
          </p:nvSpPr>
          <p:spPr>
            <a:xfrm>
              <a:off x="280192" y="4484610"/>
              <a:ext cx="501079" cy="184666"/>
            </a:xfrm>
            <a:prstGeom prst="rect">
              <a:avLst/>
            </a:prstGeom>
            <a:noFill/>
          </p:spPr>
          <p:txBody>
            <a:bodyPr wrap="square" lIns="91440" tIns="45720" rIns="91440" bIns="45720">
              <a:spAutoFit/>
            </a:bodyPr>
            <a:lstStyle/>
            <a:p>
              <a:pPr algn="ctr"/>
              <a:r>
                <a:rPr lang="ja-JP" altLang="en-US" sz="6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きじつ</a:t>
              </a:r>
              <a:endPar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6" name="正方形/長方形 95">
              <a:extLst>
                <a:ext uri="{FF2B5EF4-FFF2-40B4-BE49-F238E27FC236}">
                  <a16:creationId xmlns:a16="http://schemas.microsoft.com/office/drawing/2014/main" id="{E5A8A1C8-83D8-5A31-081D-51C7DF825172}"/>
                </a:ext>
              </a:extLst>
            </p:cNvPr>
            <p:cNvSpPr/>
            <p:nvPr/>
          </p:nvSpPr>
          <p:spPr>
            <a:xfrm>
              <a:off x="1498001" y="4484610"/>
              <a:ext cx="501079" cy="184666"/>
            </a:xfrm>
            <a:prstGeom prst="rect">
              <a:avLst/>
            </a:prstGeom>
            <a:noFill/>
          </p:spPr>
          <p:txBody>
            <a:bodyPr wrap="square" lIns="91440" tIns="45720" rIns="91440" bIns="45720">
              <a:spAutoFit/>
            </a:bodyPr>
            <a:lstStyle/>
            <a:p>
              <a:pPr algn="ctr"/>
              <a:r>
                <a:rPr lang="ja-JP" altLang="en-US" sz="6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7" name="正方形/長方形 96">
              <a:extLst>
                <a:ext uri="{FF2B5EF4-FFF2-40B4-BE49-F238E27FC236}">
                  <a16:creationId xmlns:a16="http://schemas.microsoft.com/office/drawing/2014/main" id="{0F92FE3F-4029-B2A2-158C-2DF9651227A4}"/>
                </a:ext>
              </a:extLst>
            </p:cNvPr>
            <p:cNvSpPr/>
            <p:nvPr/>
          </p:nvSpPr>
          <p:spPr>
            <a:xfrm>
              <a:off x="2148687" y="4473459"/>
              <a:ext cx="501079"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99" name="正方形/長方形 98">
              <a:extLst>
                <a:ext uri="{FF2B5EF4-FFF2-40B4-BE49-F238E27FC236}">
                  <a16:creationId xmlns:a16="http://schemas.microsoft.com/office/drawing/2014/main" id="{EA5031B8-ACD3-CE41-36FE-D0433AD319A1}"/>
                </a:ext>
              </a:extLst>
            </p:cNvPr>
            <p:cNvSpPr/>
            <p:nvPr/>
          </p:nvSpPr>
          <p:spPr>
            <a:xfrm>
              <a:off x="722298" y="4808625"/>
              <a:ext cx="441065"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こうざ</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0" name="正方形/長方形 99">
              <a:extLst>
                <a:ext uri="{FF2B5EF4-FFF2-40B4-BE49-F238E27FC236}">
                  <a16:creationId xmlns:a16="http://schemas.microsoft.com/office/drawing/2014/main" id="{7B645470-9AFE-46B0-DF45-6E8B2E502591}"/>
                </a:ext>
              </a:extLst>
            </p:cNvPr>
            <p:cNvSpPr/>
            <p:nvPr/>
          </p:nvSpPr>
          <p:spPr>
            <a:xfrm>
              <a:off x="1195445" y="4796995"/>
              <a:ext cx="359493"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1" name="正方形/長方形 100">
              <a:extLst>
                <a:ext uri="{FF2B5EF4-FFF2-40B4-BE49-F238E27FC236}">
                  <a16:creationId xmlns:a16="http://schemas.microsoft.com/office/drawing/2014/main" id="{E0129761-72AB-C232-93AE-30BD2B9E553E}"/>
                </a:ext>
              </a:extLst>
            </p:cNvPr>
            <p:cNvSpPr/>
            <p:nvPr/>
          </p:nvSpPr>
          <p:spPr>
            <a:xfrm>
              <a:off x="1623796" y="4796995"/>
              <a:ext cx="359493"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2" name="正方形/長方形 101">
              <a:extLst>
                <a:ext uri="{FF2B5EF4-FFF2-40B4-BE49-F238E27FC236}">
                  <a16:creationId xmlns:a16="http://schemas.microsoft.com/office/drawing/2014/main" id="{FCF9D814-F459-F81C-1899-67A0529BF8EB}"/>
                </a:ext>
              </a:extLst>
            </p:cNvPr>
            <p:cNvSpPr/>
            <p:nvPr/>
          </p:nvSpPr>
          <p:spPr>
            <a:xfrm>
              <a:off x="2220503" y="3249953"/>
              <a:ext cx="501079"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だいきん</a:t>
              </a:r>
            </a:p>
          </p:txBody>
        </p:sp>
        <p:sp>
          <p:nvSpPr>
            <p:cNvPr id="103" name="正方形/長方形 102">
              <a:extLst>
                <a:ext uri="{FF2B5EF4-FFF2-40B4-BE49-F238E27FC236}">
                  <a16:creationId xmlns:a16="http://schemas.microsoft.com/office/drawing/2014/main" id="{20EBB42D-B8A2-885D-5EE9-8FD7655CB165}"/>
                </a:ext>
              </a:extLst>
            </p:cNvPr>
            <p:cNvSpPr/>
            <p:nvPr/>
          </p:nvSpPr>
          <p:spPr>
            <a:xfrm>
              <a:off x="2910844" y="3246310"/>
              <a:ext cx="307193"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a:t>
              </a:r>
            </a:p>
          </p:txBody>
        </p:sp>
        <p:sp>
          <p:nvSpPr>
            <p:cNvPr id="104" name="正方形/長方形 103">
              <a:extLst>
                <a:ext uri="{FF2B5EF4-FFF2-40B4-BE49-F238E27FC236}">
                  <a16:creationId xmlns:a16="http://schemas.microsoft.com/office/drawing/2014/main" id="{0A9010F1-4045-176D-BA3F-EF1434B5BA07}"/>
                </a:ext>
              </a:extLst>
            </p:cNvPr>
            <p:cNvSpPr/>
            <p:nvPr/>
          </p:nvSpPr>
          <p:spPr>
            <a:xfrm>
              <a:off x="3333011" y="3234869"/>
              <a:ext cx="307193"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105" name="正方形/長方形 104">
              <a:extLst>
                <a:ext uri="{FF2B5EF4-FFF2-40B4-BE49-F238E27FC236}">
                  <a16:creationId xmlns:a16="http://schemas.microsoft.com/office/drawing/2014/main" id="{BD167DC9-1F75-1484-9869-1C5BC930FA28}"/>
                </a:ext>
              </a:extLst>
            </p:cNvPr>
            <p:cNvSpPr/>
            <p:nvPr/>
          </p:nvSpPr>
          <p:spPr>
            <a:xfrm>
              <a:off x="2395897" y="3571725"/>
              <a:ext cx="688268"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106" name="正方形/長方形 105">
              <a:extLst>
                <a:ext uri="{FF2B5EF4-FFF2-40B4-BE49-F238E27FC236}">
                  <a16:creationId xmlns:a16="http://schemas.microsoft.com/office/drawing/2014/main" id="{6F8B61D9-3A83-FCE1-A3F4-ECB81B5E2BA3}"/>
                </a:ext>
              </a:extLst>
            </p:cNvPr>
            <p:cNvSpPr/>
            <p:nvPr/>
          </p:nvSpPr>
          <p:spPr>
            <a:xfrm>
              <a:off x="1796653" y="3571725"/>
              <a:ext cx="688268"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17" name="グループ化 16">
            <a:extLst>
              <a:ext uri="{FF2B5EF4-FFF2-40B4-BE49-F238E27FC236}">
                <a16:creationId xmlns:a16="http://schemas.microsoft.com/office/drawing/2014/main" id="{D31BD0B4-2FAE-408B-3979-B8C4822BB0A1}"/>
              </a:ext>
            </a:extLst>
          </p:cNvPr>
          <p:cNvGrpSpPr/>
          <p:nvPr/>
        </p:nvGrpSpPr>
        <p:grpSpPr>
          <a:xfrm>
            <a:off x="4507300" y="750504"/>
            <a:ext cx="4536399" cy="3485434"/>
            <a:chOff x="4522394" y="750653"/>
            <a:chExt cx="4536399" cy="3485434"/>
          </a:xfrm>
        </p:grpSpPr>
        <p:sp>
          <p:nvSpPr>
            <p:cNvPr id="34" name="正方形/長方形 33">
              <a:extLst>
                <a:ext uri="{FF2B5EF4-FFF2-40B4-BE49-F238E27FC236}">
                  <a16:creationId xmlns:a16="http://schemas.microsoft.com/office/drawing/2014/main" id="{B234434D-F50B-7DD6-1E6A-A38ADEC3D99A}"/>
                </a:ext>
              </a:extLst>
            </p:cNvPr>
            <p:cNvSpPr/>
            <p:nvPr/>
          </p:nvSpPr>
          <p:spPr>
            <a:xfrm>
              <a:off x="5632873" y="75065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かくしゅ</a:t>
              </a:r>
            </a:p>
          </p:txBody>
        </p:sp>
        <p:sp>
          <p:nvSpPr>
            <p:cNvPr id="35" name="正方形/長方形 34">
              <a:extLst>
                <a:ext uri="{FF2B5EF4-FFF2-40B4-BE49-F238E27FC236}">
                  <a16:creationId xmlns:a16="http://schemas.microsoft.com/office/drawing/2014/main" id="{DED49C4E-C8E0-AF60-DBBB-28B52B1B6E00}"/>
                </a:ext>
              </a:extLst>
            </p:cNvPr>
            <p:cNvSpPr/>
            <p:nvPr/>
          </p:nvSpPr>
          <p:spPr>
            <a:xfrm>
              <a:off x="4522394" y="2335948"/>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じどうしゃ</a:t>
              </a:r>
            </a:p>
          </p:txBody>
        </p:sp>
        <p:sp>
          <p:nvSpPr>
            <p:cNvPr id="36" name="正方形/長方形 35">
              <a:extLst>
                <a:ext uri="{FF2B5EF4-FFF2-40B4-BE49-F238E27FC236}">
                  <a16:creationId xmlns:a16="http://schemas.microsoft.com/office/drawing/2014/main" id="{917ECCFB-B16C-42B7-1FBB-A8E08FCB47F9}"/>
                </a:ext>
              </a:extLst>
            </p:cNvPr>
            <p:cNvSpPr/>
            <p:nvPr/>
          </p:nvSpPr>
          <p:spPr>
            <a:xfrm>
              <a:off x="7374208" y="2395275"/>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じゅうたく</a:t>
              </a:r>
            </a:p>
          </p:txBody>
        </p:sp>
        <p:sp>
          <p:nvSpPr>
            <p:cNvPr id="43" name="正方形/長方形 42">
              <a:extLst>
                <a:ext uri="{FF2B5EF4-FFF2-40B4-BE49-F238E27FC236}">
                  <a16:creationId xmlns:a16="http://schemas.microsoft.com/office/drawing/2014/main" id="{356D8139-1BF9-B5B2-6F8D-104357CA19D1}"/>
                </a:ext>
              </a:extLst>
            </p:cNvPr>
            <p:cNvSpPr/>
            <p:nvPr/>
          </p:nvSpPr>
          <p:spPr>
            <a:xfrm>
              <a:off x="6018810" y="3311038"/>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きょういく</a:t>
              </a:r>
            </a:p>
          </p:txBody>
        </p:sp>
        <p:sp>
          <p:nvSpPr>
            <p:cNvPr id="45" name="正方形/長方形 44">
              <a:extLst>
                <a:ext uri="{FF2B5EF4-FFF2-40B4-BE49-F238E27FC236}">
                  <a16:creationId xmlns:a16="http://schemas.microsoft.com/office/drawing/2014/main" id="{41C55BC8-8FBA-2F45-1431-82CBDDC09C64}"/>
                </a:ext>
              </a:extLst>
            </p:cNvPr>
            <p:cNvSpPr/>
            <p:nvPr/>
          </p:nvSpPr>
          <p:spPr>
            <a:xfrm>
              <a:off x="4678641" y="361352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きんゆうきかん</a:t>
              </a:r>
            </a:p>
          </p:txBody>
        </p:sp>
        <p:sp>
          <p:nvSpPr>
            <p:cNvPr id="53" name="正方形/長方形 52">
              <a:extLst>
                <a:ext uri="{FF2B5EF4-FFF2-40B4-BE49-F238E27FC236}">
                  <a16:creationId xmlns:a16="http://schemas.microsoft.com/office/drawing/2014/main" id="{921688CE-B3C9-AA5C-BAD4-8B0836F3CF6E}"/>
                </a:ext>
              </a:extLst>
            </p:cNvPr>
            <p:cNvSpPr/>
            <p:nvPr/>
          </p:nvSpPr>
          <p:spPr>
            <a:xfrm>
              <a:off x="6290208" y="362980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60" name="正方形/長方形 59">
              <a:extLst>
                <a:ext uri="{FF2B5EF4-FFF2-40B4-BE49-F238E27FC236}">
                  <a16:creationId xmlns:a16="http://schemas.microsoft.com/office/drawing/2014/main" id="{2033E094-5A05-9739-E895-0A9B9B04491E}"/>
                </a:ext>
              </a:extLst>
            </p:cNvPr>
            <p:cNvSpPr/>
            <p:nvPr/>
          </p:nvSpPr>
          <p:spPr>
            <a:xfrm>
              <a:off x="7681266" y="3604990"/>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りそく</a:t>
              </a:r>
            </a:p>
          </p:txBody>
        </p:sp>
        <p:sp>
          <p:nvSpPr>
            <p:cNvPr id="66" name="正方形/長方形 65">
              <a:extLst>
                <a:ext uri="{FF2B5EF4-FFF2-40B4-BE49-F238E27FC236}">
                  <a16:creationId xmlns:a16="http://schemas.microsoft.com/office/drawing/2014/main" id="{E0277000-C41A-1E34-9DBB-D6E644CAE038}"/>
                </a:ext>
              </a:extLst>
            </p:cNvPr>
            <p:cNvSpPr/>
            <p:nvPr/>
          </p:nvSpPr>
          <p:spPr>
            <a:xfrm>
              <a:off x="5233122" y="3984689"/>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へんさい</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592D3489-A2A7-1708-2F93-4B12355909DE}"/>
                </a:ext>
              </a:extLst>
            </p:cNvPr>
            <p:cNvSpPr/>
            <p:nvPr/>
          </p:nvSpPr>
          <p:spPr>
            <a:xfrm>
              <a:off x="6549179" y="3989866"/>
              <a:ext cx="67112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grpSp>
      <p:grpSp>
        <p:nvGrpSpPr>
          <p:cNvPr id="18" name="グループ化 17">
            <a:extLst>
              <a:ext uri="{FF2B5EF4-FFF2-40B4-BE49-F238E27FC236}">
                <a16:creationId xmlns:a16="http://schemas.microsoft.com/office/drawing/2014/main" id="{687C5CFC-3FAE-F214-4EDF-933C40FC48AA}"/>
              </a:ext>
            </a:extLst>
          </p:cNvPr>
          <p:cNvGrpSpPr/>
          <p:nvPr/>
        </p:nvGrpSpPr>
        <p:grpSpPr>
          <a:xfrm>
            <a:off x="698236" y="5198820"/>
            <a:ext cx="5322238" cy="1193328"/>
            <a:chOff x="698236" y="5198820"/>
            <a:chExt cx="5322238" cy="1193328"/>
          </a:xfrm>
        </p:grpSpPr>
        <p:sp>
          <p:nvSpPr>
            <p:cNvPr id="19" name="正方形/長方形 18">
              <a:extLst>
                <a:ext uri="{FF2B5EF4-FFF2-40B4-BE49-F238E27FC236}">
                  <a16:creationId xmlns:a16="http://schemas.microsoft.com/office/drawing/2014/main" id="{8B3C9967-E894-1B90-36A7-FA43F1E64926}"/>
                </a:ext>
              </a:extLst>
            </p:cNvPr>
            <p:cNvSpPr/>
            <p:nvPr/>
          </p:nvSpPr>
          <p:spPr>
            <a:xfrm>
              <a:off x="3574667" y="519882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a:t>
              </a: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いしゃ</a:t>
              </a:r>
            </a:p>
          </p:txBody>
        </p:sp>
        <p:sp>
          <p:nvSpPr>
            <p:cNvPr id="20" name="正方形/長方形 19">
              <a:extLst>
                <a:ext uri="{FF2B5EF4-FFF2-40B4-BE49-F238E27FC236}">
                  <a16:creationId xmlns:a16="http://schemas.microsoft.com/office/drawing/2014/main" id="{CB6586D3-A9B2-379C-2DD8-19050C68E87A}"/>
                </a:ext>
              </a:extLst>
            </p:cNvPr>
            <p:cNvSpPr/>
            <p:nvPr/>
          </p:nvSpPr>
          <p:spPr>
            <a:xfrm>
              <a:off x="2797843" y="566891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きんゆうきかん</a:t>
              </a:r>
            </a:p>
          </p:txBody>
        </p:sp>
        <p:sp>
          <p:nvSpPr>
            <p:cNvPr id="21" name="正方形/長方形 20">
              <a:extLst>
                <a:ext uri="{FF2B5EF4-FFF2-40B4-BE49-F238E27FC236}">
                  <a16:creationId xmlns:a16="http://schemas.microsoft.com/office/drawing/2014/main" id="{F27C2B22-2842-F8E8-86F8-034E306DC949}"/>
                </a:ext>
              </a:extLst>
            </p:cNvPr>
            <p:cNvSpPr/>
            <p:nvPr/>
          </p:nvSpPr>
          <p:spPr>
            <a:xfrm>
              <a:off x="4811818" y="5198820"/>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a:t>
              </a:r>
            </a:p>
          </p:txBody>
        </p:sp>
        <p:sp>
          <p:nvSpPr>
            <p:cNvPr id="22" name="正方形/長方形 21">
              <a:extLst>
                <a:ext uri="{FF2B5EF4-FFF2-40B4-BE49-F238E27FC236}">
                  <a16:creationId xmlns:a16="http://schemas.microsoft.com/office/drawing/2014/main" id="{A8559DBB-E960-A14B-31FA-65D62274AB79}"/>
                </a:ext>
              </a:extLst>
            </p:cNvPr>
            <p:cNvSpPr/>
            <p:nvPr/>
          </p:nvSpPr>
          <p:spPr>
            <a:xfrm>
              <a:off x="5451044" y="5206998"/>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23" name="正方形/長方形 22">
              <a:extLst>
                <a:ext uri="{FF2B5EF4-FFF2-40B4-BE49-F238E27FC236}">
                  <a16:creationId xmlns:a16="http://schemas.microsoft.com/office/drawing/2014/main" id="{A7A4F63E-18BE-05F3-FDB4-0ED40D27DC67}"/>
                </a:ext>
              </a:extLst>
            </p:cNvPr>
            <p:cNvSpPr/>
            <p:nvPr/>
          </p:nvSpPr>
          <p:spPr>
            <a:xfrm>
              <a:off x="1791486" y="5663396"/>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24" name="正方形/長方形 23">
              <a:extLst>
                <a:ext uri="{FF2B5EF4-FFF2-40B4-BE49-F238E27FC236}">
                  <a16:creationId xmlns:a16="http://schemas.microsoft.com/office/drawing/2014/main" id="{7CBA1751-A467-D33D-5896-CAD834FD9052}"/>
                </a:ext>
              </a:extLst>
            </p:cNvPr>
            <p:cNvSpPr/>
            <p:nvPr/>
          </p:nvSpPr>
          <p:spPr>
            <a:xfrm>
              <a:off x="5315397" y="5659692"/>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29" name="正方形/長方形 28">
              <a:extLst>
                <a:ext uri="{FF2B5EF4-FFF2-40B4-BE49-F238E27FC236}">
                  <a16:creationId xmlns:a16="http://schemas.microsoft.com/office/drawing/2014/main" id="{36AAF158-8FA6-7320-49F8-2A9DAF9BD51B}"/>
                </a:ext>
              </a:extLst>
            </p:cNvPr>
            <p:cNvSpPr/>
            <p:nvPr/>
          </p:nvSpPr>
          <p:spPr>
            <a:xfrm>
              <a:off x="1195445" y="614592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へんさい</a:t>
              </a:r>
            </a:p>
          </p:txBody>
        </p:sp>
        <p:sp>
          <p:nvSpPr>
            <p:cNvPr id="31" name="正方形/長方形 30">
              <a:extLst>
                <a:ext uri="{FF2B5EF4-FFF2-40B4-BE49-F238E27FC236}">
                  <a16:creationId xmlns:a16="http://schemas.microsoft.com/office/drawing/2014/main" id="{32EDD71F-1CEF-2D2C-BE5F-5B3F2532F78F}"/>
                </a:ext>
              </a:extLst>
            </p:cNvPr>
            <p:cNvSpPr/>
            <p:nvPr/>
          </p:nvSpPr>
          <p:spPr>
            <a:xfrm>
              <a:off x="2816212" y="6129381"/>
              <a:ext cx="730689"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せきにん</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4F595FE4-ED1A-7220-AB9E-19E5040D871B}"/>
                </a:ext>
              </a:extLst>
            </p:cNvPr>
            <p:cNvSpPr/>
            <p:nvPr/>
          </p:nvSpPr>
          <p:spPr>
            <a:xfrm>
              <a:off x="3699301" y="6145926"/>
              <a:ext cx="80696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ぎむ</a:t>
              </a:r>
            </a:p>
          </p:txBody>
        </p:sp>
        <p:sp>
          <p:nvSpPr>
            <p:cNvPr id="33" name="正方形/長方形 32">
              <a:extLst>
                <a:ext uri="{FF2B5EF4-FFF2-40B4-BE49-F238E27FC236}">
                  <a16:creationId xmlns:a16="http://schemas.microsoft.com/office/drawing/2014/main" id="{B5F1E683-540C-3275-0896-BE524F29E7E5}"/>
                </a:ext>
              </a:extLst>
            </p:cNvPr>
            <p:cNvSpPr/>
            <p:nvPr/>
          </p:nvSpPr>
          <p:spPr>
            <a:xfrm>
              <a:off x="698236" y="6129380"/>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grpSp>
    </p:spTree>
    <p:extLst>
      <p:ext uri="{BB962C8B-B14F-4D97-AF65-F5344CB8AC3E}">
        <p14:creationId xmlns:p14="http://schemas.microsoft.com/office/powerpoint/2010/main" val="40137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キャッシュレス決済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aphicFrame>
        <p:nvGraphicFramePr>
          <p:cNvPr id="6" name="表 5"/>
          <p:cNvGraphicFramePr>
            <a:graphicFrameLocks noGrp="1"/>
          </p:cNvGraphicFramePr>
          <p:nvPr/>
        </p:nvGraphicFramePr>
        <p:xfrm>
          <a:off x="102699" y="3767300"/>
          <a:ext cx="8609460" cy="2881150"/>
        </p:xfrm>
        <a:graphic>
          <a:graphicData uri="http://schemas.openxmlformats.org/drawingml/2006/table">
            <a:tbl>
              <a:tblPr firstRow="1" bandRow="1">
                <a:tableStyleId>{93296810-A885-4BE3-A3E7-6D5BEEA58F35}</a:tableStyleId>
              </a:tblPr>
              <a:tblGrid>
                <a:gridCol w="2152365">
                  <a:extLst>
                    <a:ext uri="{9D8B030D-6E8A-4147-A177-3AD203B41FA5}">
                      <a16:colId xmlns:a16="http://schemas.microsoft.com/office/drawing/2014/main" val="3061639422"/>
                    </a:ext>
                  </a:extLst>
                </a:gridCol>
                <a:gridCol w="2152365">
                  <a:extLst>
                    <a:ext uri="{9D8B030D-6E8A-4147-A177-3AD203B41FA5}">
                      <a16:colId xmlns:a16="http://schemas.microsoft.com/office/drawing/2014/main" val="2500618754"/>
                    </a:ext>
                  </a:extLst>
                </a:gridCol>
                <a:gridCol w="2152365">
                  <a:extLst>
                    <a:ext uri="{9D8B030D-6E8A-4147-A177-3AD203B41FA5}">
                      <a16:colId xmlns:a16="http://schemas.microsoft.com/office/drawing/2014/main" val="2802888767"/>
                    </a:ext>
                  </a:extLst>
                </a:gridCol>
                <a:gridCol w="2152365">
                  <a:extLst>
                    <a:ext uri="{9D8B030D-6E8A-4147-A177-3AD203B41FA5}">
                      <a16:colId xmlns:a16="http://schemas.microsoft.com/office/drawing/2014/main" val="1422512697"/>
                    </a:ext>
                  </a:extLst>
                </a:gridCol>
              </a:tblGrid>
              <a:tr h="1044627">
                <a:tc>
                  <a:txBody>
                    <a:bodyPr/>
                    <a:lstStyle/>
                    <a:p>
                      <a:r>
                        <a:rPr kumimoji="1" lang="ja-JP" altLang="en-US" sz="2800" b="1" dirty="0">
                          <a:solidFill>
                            <a:schemeClr val="bg1"/>
                          </a:solidFill>
                          <a:latin typeface="+mj-ea"/>
                          <a:ea typeface="+mj-ea"/>
                        </a:rPr>
                        <a:t>①プリペイド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solidFill>
                      <a:schemeClr val="tx2"/>
                    </a:solidFill>
                  </a:tcPr>
                </a:tc>
                <a:tc>
                  <a:txBody>
                    <a:bodyPr/>
                    <a:lstStyle/>
                    <a:p>
                      <a:r>
                        <a:rPr kumimoji="1" lang="ja-JP" altLang="en-US" sz="2800" b="1" dirty="0">
                          <a:solidFill>
                            <a:schemeClr val="bg1"/>
                          </a:solidFill>
                          <a:latin typeface="+mj-ea"/>
                          <a:ea typeface="+mj-ea"/>
                        </a:rPr>
                        <a:t>②電子</a:t>
                      </a:r>
                    </a:p>
                    <a:p>
                      <a:r>
                        <a:rPr kumimoji="1" lang="ja-JP" altLang="en-US" sz="2800" b="1" dirty="0">
                          <a:solidFill>
                            <a:schemeClr val="bg1"/>
                          </a:solidFill>
                          <a:latin typeface="+mj-ea"/>
                          <a:ea typeface="+mj-ea"/>
                        </a:rPr>
                        <a:t>　　　マネー</a:t>
                      </a:r>
                    </a:p>
                  </a:txBody>
                  <a:tcPr>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chemeClr val="bg1"/>
                          </a:solidFill>
                          <a:latin typeface="+mj-ea"/>
                          <a:ea typeface="+mj-ea"/>
                          <a:cs typeface="メイリオ" panose="020B0604030504040204" pitchFamily="50" charset="-128"/>
                        </a:rPr>
                        <a:t>③デビット</a:t>
                      </a:r>
                      <a:endParaRPr lang="en-US" altLang="ja-JP" sz="2800" b="1" dirty="0">
                        <a:solidFill>
                          <a:schemeClr val="bg1"/>
                        </a:solidFill>
                        <a:latin typeface="+mj-ea"/>
                        <a:ea typeface="+mj-ea"/>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b="1" dirty="0">
                          <a:solidFill>
                            <a:schemeClr val="bg1"/>
                          </a:solidFill>
                          <a:latin typeface="+mj-ea"/>
                          <a:ea typeface="+mj-ea"/>
                          <a:cs typeface="メイリオ" panose="020B0604030504040204" pitchFamily="50" charset="-128"/>
                        </a:rPr>
                        <a:t>        </a:t>
                      </a:r>
                      <a:r>
                        <a:rPr lang="ja-JP" altLang="en-US" sz="2800" b="1" dirty="0">
                          <a:solidFill>
                            <a:schemeClr val="bg1"/>
                          </a:solidFill>
                          <a:latin typeface="+mj-ea"/>
                          <a:ea typeface="+mj-ea"/>
                          <a:cs typeface="メイリオ" panose="020B0604030504040204" pitchFamily="50" charset="-128"/>
                        </a:rPr>
                        <a:t>カード</a:t>
                      </a:r>
                      <a:endParaRPr kumimoji="1" lang="ja-JP" altLang="en-US" sz="2800" b="1" dirty="0">
                        <a:solidFill>
                          <a:schemeClr val="bg1"/>
                        </a:solidFill>
                        <a:latin typeface="+mj-ea"/>
                        <a:ea typeface="+mj-ea"/>
                      </a:endParaRPr>
                    </a:p>
                  </a:txBody>
                  <a:tcPr>
                    <a:solidFill>
                      <a:srgbClr val="00B050"/>
                    </a:solidFill>
                  </a:tcPr>
                </a:tc>
                <a:tc>
                  <a:txBody>
                    <a:bodyPr/>
                    <a:lstStyle/>
                    <a:p>
                      <a:r>
                        <a:rPr kumimoji="1" lang="ja-JP" altLang="en-US" sz="2800" b="1" dirty="0">
                          <a:solidFill>
                            <a:schemeClr val="bg1"/>
                          </a:solidFill>
                          <a:latin typeface="+mj-ea"/>
                          <a:ea typeface="+mj-ea"/>
                        </a:rPr>
                        <a:t>④クレジット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tc>
                <a:extLst>
                  <a:ext uri="{0D108BD9-81ED-4DB2-BD59-A6C34878D82A}">
                    <a16:rowId xmlns:a16="http://schemas.microsoft.com/office/drawing/2014/main" val="1417789397"/>
                  </a:ext>
                </a:extLst>
              </a:tr>
              <a:tr h="1836523">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p>
                    <a:p>
                      <a:pPr algn="ctr"/>
                      <a:endParaRPr kumimoji="1" lang="ja-JP" altLang="en-US"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endParaRPr kumimoji="1" lang="en-US" altLang="ja-JP" sz="3600" dirty="0">
                        <a:solidFill>
                          <a:schemeClr val="tx2"/>
                        </a:solidFill>
                      </a:endParaRPr>
                    </a:p>
                    <a:p>
                      <a:pPr algn="l"/>
                      <a:endParaRPr kumimoji="1" lang="en-US" altLang="ja-JP" sz="1100" dirty="0">
                        <a:solidFill>
                          <a:schemeClr val="tx2"/>
                        </a:solidFill>
                      </a:endParaRPr>
                    </a:p>
                    <a:p>
                      <a:pPr algn="l"/>
                      <a:r>
                        <a:rPr kumimoji="1" lang="en-US" altLang="ja-JP" sz="1200" dirty="0">
                          <a:solidFill>
                            <a:schemeClr val="tx2"/>
                          </a:solidFill>
                        </a:rPr>
                        <a:t>※</a:t>
                      </a:r>
                      <a:r>
                        <a:rPr kumimoji="1" lang="ja-JP" altLang="en-US" sz="1200" dirty="0">
                          <a:solidFill>
                            <a:schemeClr val="tx2"/>
                          </a:solidFill>
                        </a:rPr>
                        <a:t>電子マネーにクレジットカードでチャージすると後払い。</a:t>
                      </a:r>
                    </a:p>
                    <a:p>
                      <a:pPr algn="l"/>
                      <a:endParaRPr kumimoji="1" lang="ja-JP" altLang="en-US" sz="1400"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即時払い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endParaRPr kumimoji="1" lang="ja-JP" altLang="en-US" sz="2000" dirty="0">
                        <a:solidFill>
                          <a:schemeClr val="tx2"/>
                        </a:solidFill>
                      </a:endParaRPr>
                    </a:p>
                  </a:txBody>
                  <a:tcPr>
                    <a:solidFill>
                      <a:schemeClr val="accent3">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後払い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p>
                    <a:p>
                      <a:pPr algn="ctr"/>
                      <a:endParaRPr kumimoji="1" lang="ja-JP" altLang="en-US" dirty="0">
                        <a:solidFill>
                          <a:schemeClr val="tx2"/>
                        </a:solidFill>
                      </a:endParaRPr>
                    </a:p>
                  </a:txBody>
                  <a:tcPr/>
                </a:tc>
                <a:extLst>
                  <a:ext uri="{0D108BD9-81ED-4DB2-BD59-A6C34878D82A}">
                    <a16:rowId xmlns:a16="http://schemas.microsoft.com/office/drawing/2014/main" val="716109061"/>
                  </a:ext>
                </a:extLst>
              </a:tr>
            </a:tbl>
          </a:graphicData>
        </a:graphic>
      </p:graphicFrame>
      <p:sp>
        <p:nvSpPr>
          <p:cNvPr id="64" name="正方形/長方形 63"/>
          <p:cNvSpPr/>
          <p:nvPr/>
        </p:nvSpPr>
        <p:spPr>
          <a:xfrm>
            <a:off x="0" y="1370010"/>
            <a:ext cx="718589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現金を使わずに支払う</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「キャッシュレス」</a:t>
            </a: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にもさまざまな方法があります。</a:t>
            </a:r>
          </a:p>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自分に合った支払い方法を考えて</a:t>
            </a:r>
          </a:p>
          <a:p>
            <a:pPr lvl="0" defTabSz="457200">
              <a:lnSpc>
                <a:spcPct val="110000"/>
              </a:lnSpc>
              <a:defRPr/>
            </a:pP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利用すること、お金の使い過ぎに注意すること</a:t>
            </a:r>
            <a:r>
              <a:rPr lang="ja-JP" altLang="en-US" sz="3400" b="1" dirty="0">
                <a:solidFill>
                  <a:schemeClr val="tx2">
                    <a:lumMod val="75000"/>
                  </a:schemeClr>
                </a:solidFill>
                <a:latin typeface="Meiryo UI" panose="020B0604030504040204" pitchFamily="50" charset="-128"/>
                <a:ea typeface="Meiryo UI" panose="020B0604030504040204" pitchFamily="50" charset="-128"/>
                <a:cs typeface="ヒラギノ丸ゴ Pro W4"/>
              </a:rPr>
              <a:t>が大切です。</a:t>
            </a:r>
          </a:p>
        </p:txBody>
      </p:sp>
      <p:pic>
        <p:nvPicPr>
          <p:cNvPr id="74" name="図 73">
            <a:extLst>
              <a:ext uri="{FF2B5EF4-FFF2-40B4-BE49-F238E27FC236}">
                <a16:creationId xmlns:a16="http://schemas.microsoft.com/office/drawing/2014/main" id="{1909A21C-D862-4039-93D1-344E17BE00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7244" y="2294784"/>
            <a:ext cx="1063436" cy="1394005"/>
          </a:xfrm>
          <a:prstGeom prst="rect">
            <a:avLst/>
          </a:prstGeom>
        </p:spPr>
      </p:pic>
      <p:sp>
        <p:nvSpPr>
          <p:cNvPr id="19" name="思考の吹き出し: 雲形 18">
            <a:extLst>
              <a:ext uri="{FF2B5EF4-FFF2-40B4-BE49-F238E27FC236}">
                <a16:creationId xmlns:a16="http://schemas.microsoft.com/office/drawing/2014/main" id="{77B9CCDF-F029-4627-97CD-C8AF4753DE2B}"/>
              </a:ext>
            </a:extLst>
          </p:cNvPr>
          <p:cNvSpPr/>
          <p:nvPr/>
        </p:nvSpPr>
        <p:spPr>
          <a:xfrm>
            <a:off x="7185890" y="755942"/>
            <a:ext cx="1958109" cy="1482432"/>
          </a:xfrm>
          <a:prstGeom prst="cloudCallout">
            <a:avLst>
              <a:gd name="adj1" fmla="val -22628"/>
              <a:gd name="adj2" fmla="val 60858"/>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07701" y="6465887"/>
            <a:ext cx="2133600" cy="365125"/>
          </a:xfrm>
        </p:spPr>
        <p:txBody>
          <a:bodyPr/>
          <a:lstStyle/>
          <a:p>
            <a:pPr defTabSz="457200">
              <a:defRPr/>
            </a:pPr>
            <a:fld id="{7B76553B-32E2-D644-9CD0-56FDA882EB90}" type="slidenum">
              <a:rPr lang="ja-JP" altLang="en-US" sz="1800" smtClean="0"/>
              <a:pPr defTabSz="457200">
                <a:defRPr/>
              </a:pPr>
              <a:t>8</a:t>
            </a:fld>
            <a:endParaRPr lang="ja-JP" altLang="en-US" sz="1800" dirty="0"/>
          </a:p>
        </p:txBody>
      </p:sp>
      <p:pic>
        <p:nvPicPr>
          <p:cNvPr id="4" name="図 3" descr="テキスト, ホワイトボード&#10;&#10;自動的に生成された説明">
            <a:extLst>
              <a:ext uri="{FF2B5EF4-FFF2-40B4-BE49-F238E27FC236}">
                <a16:creationId xmlns:a16="http://schemas.microsoft.com/office/drawing/2014/main" id="{131265A3-3C09-40A5-AF07-A733C04F57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077" y="1052680"/>
            <a:ext cx="401534" cy="634659"/>
          </a:xfrm>
          <a:prstGeom prst="rect">
            <a:avLst/>
          </a:prstGeom>
        </p:spPr>
      </p:pic>
      <p:pic>
        <p:nvPicPr>
          <p:cNvPr id="9" name="図 8">
            <a:extLst>
              <a:ext uri="{FF2B5EF4-FFF2-40B4-BE49-F238E27FC236}">
                <a16:creationId xmlns:a16="http://schemas.microsoft.com/office/drawing/2014/main" id="{58571F76-1A81-47F5-84B6-6DA9EB22BE82}"/>
              </a:ext>
            </a:extLst>
          </p:cNvPr>
          <p:cNvPicPr>
            <a:picLocks noChangeAspect="1"/>
          </p:cNvPicPr>
          <p:nvPr/>
        </p:nvPicPr>
        <p:blipFill>
          <a:blip r:embed="rId4"/>
          <a:stretch>
            <a:fillRect/>
          </a:stretch>
        </p:blipFill>
        <p:spPr>
          <a:xfrm>
            <a:off x="7962368" y="1489767"/>
            <a:ext cx="739766" cy="447637"/>
          </a:xfrm>
          <a:prstGeom prst="rect">
            <a:avLst/>
          </a:prstGeom>
        </p:spPr>
      </p:pic>
      <p:pic>
        <p:nvPicPr>
          <p:cNvPr id="14" name="図 13">
            <a:extLst>
              <a:ext uri="{FF2B5EF4-FFF2-40B4-BE49-F238E27FC236}">
                <a16:creationId xmlns:a16="http://schemas.microsoft.com/office/drawing/2014/main" id="{F7E62EE6-89F2-4A31-A8BB-4EFC25F68324}"/>
              </a:ext>
            </a:extLst>
          </p:cNvPr>
          <p:cNvPicPr>
            <a:picLocks noChangeAspect="1"/>
          </p:cNvPicPr>
          <p:nvPr/>
        </p:nvPicPr>
        <p:blipFill>
          <a:blip r:embed="rId5"/>
          <a:stretch>
            <a:fillRect/>
          </a:stretch>
        </p:blipFill>
        <p:spPr>
          <a:xfrm>
            <a:off x="8134500" y="961801"/>
            <a:ext cx="686206" cy="447637"/>
          </a:xfrm>
          <a:prstGeom prst="rect">
            <a:avLst/>
          </a:prstGeom>
        </p:spPr>
      </p:pic>
      <p:grpSp>
        <p:nvGrpSpPr>
          <p:cNvPr id="3" name="グループ化 2">
            <a:extLst>
              <a:ext uri="{FF2B5EF4-FFF2-40B4-BE49-F238E27FC236}">
                <a16:creationId xmlns:a16="http://schemas.microsoft.com/office/drawing/2014/main" id="{CBE746C8-8BE0-D3A1-2125-A0C564D5D7A7}"/>
              </a:ext>
            </a:extLst>
          </p:cNvPr>
          <p:cNvGrpSpPr/>
          <p:nvPr/>
        </p:nvGrpSpPr>
        <p:grpSpPr>
          <a:xfrm>
            <a:off x="-148256" y="33092"/>
            <a:ext cx="8225456" cy="5323057"/>
            <a:chOff x="-148256" y="33092"/>
            <a:chExt cx="8225456" cy="5323057"/>
          </a:xfrm>
        </p:grpSpPr>
        <p:sp>
          <p:nvSpPr>
            <p:cNvPr id="5" name="正方形/長方形 4">
              <a:extLst>
                <a:ext uri="{FF2B5EF4-FFF2-40B4-BE49-F238E27FC236}">
                  <a16:creationId xmlns:a16="http://schemas.microsoft.com/office/drawing/2014/main" id="{06989BED-2C01-CF61-0A01-EE6276ECC535}"/>
                </a:ext>
              </a:extLst>
            </p:cNvPr>
            <p:cNvSpPr/>
            <p:nvPr/>
          </p:nvSpPr>
          <p:spPr>
            <a:xfrm>
              <a:off x="102699" y="72673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げんきん</a:t>
              </a:r>
            </a:p>
          </p:txBody>
        </p:sp>
        <p:sp>
          <p:nvSpPr>
            <p:cNvPr id="7" name="正方形/長方形 6">
              <a:extLst>
                <a:ext uri="{FF2B5EF4-FFF2-40B4-BE49-F238E27FC236}">
                  <a16:creationId xmlns:a16="http://schemas.microsoft.com/office/drawing/2014/main" id="{2C861910-C88C-B62C-0474-98F154F070A3}"/>
                </a:ext>
              </a:extLst>
            </p:cNvPr>
            <p:cNvSpPr/>
            <p:nvPr/>
          </p:nvSpPr>
          <p:spPr>
            <a:xfrm>
              <a:off x="1117741" y="73732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8" name="正方形/長方形 7">
              <a:extLst>
                <a:ext uri="{FF2B5EF4-FFF2-40B4-BE49-F238E27FC236}">
                  <a16:creationId xmlns:a16="http://schemas.microsoft.com/office/drawing/2014/main" id="{C2240714-88BC-FFD6-74CC-2963331CAF3C}"/>
                </a:ext>
              </a:extLst>
            </p:cNvPr>
            <p:cNvSpPr/>
            <p:nvPr/>
          </p:nvSpPr>
          <p:spPr>
            <a:xfrm>
              <a:off x="2846207" y="74691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11" name="正方形/長方形 10">
              <a:extLst>
                <a:ext uri="{FF2B5EF4-FFF2-40B4-BE49-F238E27FC236}">
                  <a16:creationId xmlns:a16="http://schemas.microsoft.com/office/drawing/2014/main" id="{7BD694CC-64AE-E013-BFEA-BEABB2D42ADF}"/>
                </a:ext>
              </a:extLst>
            </p:cNvPr>
            <p:cNvSpPr/>
            <p:nvPr/>
          </p:nvSpPr>
          <p:spPr>
            <a:xfrm>
              <a:off x="2316554" y="130017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ほうほう</a:t>
              </a:r>
            </a:p>
          </p:txBody>
        </p:sp>
        <p:sp>
          <p:nvSpPr>
            <p:cNvPr id="12" name="正方形/長方形 11">
              <a:extLst>
                <a:ext uri="{FF2B5EF4-FFF2-40B4-BE49-F238E27FC236}">
                  <a16:creationId xmlns:a16="http://schemas.microsoft.com/office/drawing/2014/main" id="{D0DEA579-26C5-75B7-768D-AC16E8006F70}"/>
                </a:ext>
              </a:extLst>
            </p:cNvPr>
            <p:cNvSpPr/>
            <p:nvPr/>
          </p:nvSpPr>
          <p:spPr>
            <a:xfrm>
              <a:off x="102699" y="1847849"/>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13" name="正方形/長方形 12">
              <a:extLst>
                <a:ext uri="{FF2B5EF4-FFF2-40B4-BE49-F238E27FC236}">
                  <a16:creationId xmlns:a16="http://schemas.microsoft.com/office/drawing/2014/main" id="{D5781D0A-140A-AD37-19FD-3A49809B8760}"/>
                </a:ext>
              </a:extLst>
            </p:cNvPr>
            <p:cNvSpPr/>
            <p:nvPr/>
          </p:nvSpPr>
          <p:spPr>
            <a:xfrm>
              <a:off x="1117741" y="1863024"/>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a:t>
              </a:r>
            </a:p>
          </p:txBody>
        </p:sp>
        <p:sp>
          <p:nvSpPr>
            <p:cNvPr id="15" name="正方形/長方形 14">
              <a:extLst>
                <a:ext uri="{FF2B5EF4-FFF2-40B4-BE49-F238E27FC236}">
                  <a16:creationId xmlns:a16="http://schemas.microsoft.com/office/drawing/2014/main" id="{2D0F887D-FAD4-E25F-CB85-0DA709949213}"/>
                </a:ext>
              </a:extLst>
            </p:cNvPr>
            <p:cNvSpPr/>
            <p:nvPr/>
          </p:nvSpPr>
          <p:spPr>
            <a:xfrm>
              <a:off x="2410686" y="1847848"/>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16" name="正方形/長方形 15">
              <a:extLst>
                <a:ext uri="{FF2B5EF4-FFF2-40B4-BE49-F238E27FC236}">
                  <a16:creationId xmlns:a16="http://schemas.microsoft.com/office/drawing/2014/main" id="{22D126F8-7BFF-F2E8-8358-FF5709F522B5}"/>
                </a:ext>
              </a:extLst>
            </p:cNvPr>
            <p:cNvSpPr/>
            <p:nvPr/>
          </p:nvSpPr>
          <p:spPr>
            <a:xfrm>
              <a:off x="3704006" y="1864883"/>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ほうほう</a:t>
              </a:r>
            </a:p>
          </p:txBody>
        </p:sp>
        <p:sp>
          <p:nvSpPr>
            <p:cNvPr id="17" name="正方形/長方形 16">
              <a:extLst>
                <a:ext uri="{FF2B5EF4-FFF2-40B4-BE49-F238E27FC236}">
                  <a16:creationId xmlns:a16="http://schemas.microsoft.com/office/drawing/2014/main" id="{17E8B667-F348-3A9B-56A6-A43848FFE9A8}"/>
                </a:ext>
              </a:extLst>
            </p:cNvPr>
            <p:cNvSpPr/>
            <p:nvPr/>
          </p:nvSpPr>
          <p:spPr>
            <a:xfrm>
              <a:off x="4667025" y="1866632"/>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18" name="正方形/長方形 17">
              <a:extLst>
                <a:ext uri="{FF2B5EF4-FFF2-40B4-BE49-F238E27FC236}">
                  <a16:creationId xmlns:a16="http://schemas.microsoft.com/office/drawing/2014/main" id="{0C1528BB-6388-3661-38EC-66570FA83125}"/>
                </a:ext>
              </a:extLst>
            </p:cNvPr>
            <p:cNvSpPr/>
            <p:nvPr/>
          </p:nvSpPr>
          <p:spPr>
            <a:xfrm>
              <a:off x="-148256" y="2437043"/>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p>
          </p:txBody>
        </p:sp>
        <p:sp>
          <p:nvSpPr>
            <p:cNvPr id="20" name="正方形/長方形 19">
              <a:extLst>
                <a:ext uri="{FF2B5EF4-FFF2-40B4-BE49-F238E27FC236}">
                  <a16:creationId xmlns:a16="http://schemas.microsoft.com/office/drawing/2014/main" id="{3B3B986B-A6A1-03FB-7C06-80481823ED62}"/>
                </a:ext>
              </a:extLst>
            </p:cNvPr>
            <p:cNvSpPr/>
            <p:nvPr/>
          </p:nvSpPr>
          <p:spPr>
            <a:xfrm>
              <a:off x="2451494" y="2460805"/>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21" name="正方形/長方形 20">
              <a:extLst>
                <a:ext uri="{FF2B5EF4-FFF2-40B4-BE49-F238E27FC236}">
                  <a16:creationId xmlns:a16="http://schemas.microsoft.com/office/drawing/2014/main" id="{8923DBAF-345A-A46D-DA7B-44BFCB65EAE6}"/>
                </a:ext>
              </a:extLst>
            </p:cNvPr>
            <p:cNvSpPr/>
            <p:nvPr/>
          </p:nvSpPr>
          <p:spPr>
            <a:xfrm>
              <a:off x="3288513" y="2434425"/>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22" name="正方形/長方形 21">
              <a:extLst>
                <a:ext uri="{FF2B5EF4-FFF2-40B4-BE49-F238E27FC236}">
                  <a16:creationId xmlns:a16="http://schemas.microsoft.com/office/drawing/2014/main" id="{E8B54CA2-6127-1B75-35FB-32AF968F9ADA}"/>
                </a:ext>
              </a:extLst>
            </p:cNvPr>
            <p:cNvSpPr/>
            <p:nvPr/>
          </p:nvSpPr>
          <p:spPr>
            <a:xfrm>
              <a:off x="4114692" y="2440651"/>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す</a:t>
              </a:r>
            </a:p>
          </p:txBody>
        </p:sp>
        <p:sp>
          <p:nvSpPr>
            <p:cNvPr id="23" name="正方形/長方形 22">
              <a:extLst>
                <a:ext uri="{FF2B5EF4-FFF2-40B4-BE49-F238E27FC236}">
                  <a16:creationId xmlns:a16="http://schemas.microsoft.com/office/drawing/2014/main" id="{C97CAFFC-5194-0C0A-BCEF-C658F3275780}"/>
                </a:ext>
              </a:extLst>
            </p:cNvPr>
            <p:cNvSpPr/>
            <p:nvPr/>
          </p:nvSpPr>
          <p:spPr>
            <a:xfrm>
              <a:off x="5433691" y="2464844"/>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ちゅうい</a:t>
              </a:r>
            </a:p>
          </p:txBody>
        </p:sp>
        <p:sp>
          <p:nvSpPr>
            <p:cNvPr id="24" name="正方形/長方形 23">
              <a:extLst>
                <a:ext uri="{FF2B5EF4-FFF2-40B4-BE49-F238E27FC236}">
                  <a16:creationId xmlns:a16="http://schemas.microsoft.com/office/drawing/2014/main" id="{EBDC9CC8-B12C-43A1-ABBE-8BBE0E457958}"/>
                </a:ext>
              </a:extLst>
            </p:cNvPr>
            <p:cNvSpPr/>
            <p:nvPr/>
          </p:nvSpPr>
          <p:spPr>
            <a:xfrm>
              <a:off x="1231643" y="299430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26" name="正方形/長方形 25">
              <a:extLst>
                <a:ext uri="{FF2B5EF4-FFF2-40B4-BE49-F238E27FC236}">
                  <a16:creationId xmlns:a16="http://schemas.microsoft.com/office/drawing/2014/main" id="{E08E1682-66A3-13F3-3A51-C212432870FE}"/>
                </a:ext>
              </a:extLst>
            </p:cNvPr>
            <p:cNvSpPr/>
            <p:nvPr/>
          </p:nvSpPr>
          <p:spPr>
            <a:xfrm>
              <a:off x="2344793" y="372270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でんし</a:t>
              </a:r>
            </a:p>
          </p:txBody>
        </p:sp>
        <p:sp>
          <p:nvSpPr>
            <p:cNvPr id="27" name="正方形/長方形 26">
              <a:extLst>
                <a:ext uri="{FF2B5EF4-FFF2-40B4-BE49-F238E27FC236}">
                  <a16:creationId xmlns:a16="http://schemas.microsoft.com/office/drawing/2014/main" id="{F1A87061-74A1-3A2B-27A3-E3B2F671D415}"/>
                </a:ext>
              </a:extLst>
            </p:cNvPr>
            <p:cNvSpPr/>
            <p:nvPr/>
          </p:nvSpPr>
          <p:spPr>
            <a:xfrm>
              <a:off x="300465" y="5084764"/>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まえばら</a:t>
              </a:r>
            </a:p>
          </p:txBody>
        </p:sp>
        <p:sp>
          <p:nvSpPr>
            <p:cNvPr id="28" name="正方形/長方形 27">
              <a:extLst>
                <a:ext uri="{FF2B5EF4-FFF2-40B4-BE49-F238E27FC236}">
                  <a16:creationId xmlns:a16="http://schemas.microsoft.com/office/drawing/2014/main" id="{1B5CCFD4-2815-1825-6F1F-ACA6F2A867E2}"/>
                </a:ext>
              </a:extLst>
            </p:cNvPr>
            <p:cNvSpPr/>
            <p:nvPr/>
          </p:nvSpPr>
          <p:spPr>
            <a:xfrm>
              <a:off x="2410685" y="508476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まえばら</a:t>
              </a:r>
            </a:p>
          </p:txBody>
        </p:sp>
        <p:sp>
          <p:nvSpPr>
            <p:cNvPr id="29" name="正方形/長方形 28">
              <a:extLst>
                <a:ext uri="{FF2B5EF4-FFF2-40B4-BE49-F238E27FC236}">
                  <a16:creationId xmlns:a16="http://schemas.microsoft.com/office/drawing/2014/main" id="{94B63117-BD6F-3252-552B-23E85F47ED4F}"/>
                </a:ext>
              </a:extLst>
            </p:cNvPr>
            <p:cNvSpPr/>
            <p:nvPr/>
          </p:nvSpPr>
          <p:spPr>
            <a:xfrm>
              <a:off x="4565914" y="5084762"/>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そくじばら</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848C5D2B-57BC-248A-8D6D-9BA65342AA2A}"/>
                </a:ext>
              </a:extLst>
            </p:cNvPr>
            <p:cNvSpPr/>
            <p:nvPr/>
          </p:nvSpPr>
          <p:spPr>
            <a:xfrm>
              <a:off x="6699673" y="5109928"/>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あとばら</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48CBDEC2-F074-2997-3FD3-BE146C4A63BE}"/>
                </a:ext>
              </a:extLst>
            </p:cNvPr>
            <p:cNvSpPr/>
            <p:nvPr/>
          </p:nvSpPr>
          <p:spPr>
            <a:xfrm>
              <a:off x="2411804" y="33092"/>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けっさい</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96719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1EBE91C-D2D0-8AAB-E8E5-493AC45D4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736326"/>
            <a:ext cx="8439150" cy="519112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5A5804CE-0E4A-1BDC-A9EA-CF836C0C723A}"/>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1A4F8201-9848-E9D0-3346-186672A2EDAF}"/>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58CC62F2-0873-845D-6B0F-DBDE9DF971B6}"/>
              </a:ext>
            </a:extLst>
          </p:cNvPr>
          <p:cNvSpPr/>
          <p:nvPr/>
        </p:nvSpPr>
        <p:spPr bwMode="white">
          <a:xfrm>
            <a:off x="129242" y="-23278"/>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日本におけるキャッシュレス決済額及び比率の推移</a:t>
            </a:r>
            <a:r>
              <a:rPr lang="ja-JP" altLang="en-US" sz="2000" b="1" dirty="0">
                <a:solidFill>
                  <a:srgbClr val="FFFFFF"/>
                </a:solidFill>
                <a:latin typeface="Meiryo UI" panose="020B0604030504040204" pitchFamily="50" charset="-128"/>
                <a:ea typeface="Meiryo UI" panose="020B0604030504040204" pitchFamily="50" charset="-128"/>
                <a:cs typeface="ヒラギノ角ゴ ProN W6"/>
              </a:rPr>
              <a:t>（</a:t>
            </a:r>
            <a:r>
              <a:rPr lang="en-US" altLang="ja-JP" sz="2000" b="1" dirty="0">
                <a:solidFill>
                  <a:srgbClr val="FFFFFF"/>
                </a:solidFill>
                <a:latin typeface="Meiryo UI" panose="020B0604030504040204" pitchFamily="50" charset="-128"/>
                <a:ea typeface="Meiryo UI" panose="020B0604030504040204" pitchFamily="50" charset="-128"/>
                <a:cs typeface="ヒラギノ角ゴ ProN W6"/>
              </a:rPr>
              <a:t>2022</a:t>
            </a:r>
            <a:r>
              <a:rPr lang="ja-JP" altLang="en-US" sz="2000" b="1" dirty="0">
                <a:solidFill>
                  <a:srgbClr val="FFFFFF"/>
                </a:solidFill>
                <a:latin typeface="Meiryo UI" panose="020B0604030504040204" pitchFamily="50" charset="-128"/>
                <a:ea typeface="Meiryo UI" panose="020B0604030504040204" pitchFamily="50" charset="-128"/>
                <a:cs typeface="ヒラギノ角ゴ ProN W6"/>
              </a:rPr>
              <a:t>年）</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テキスト ボックス 7">
            <a:extLst>
              <a:ext uri="{FF2B5EF4-FFF2-40B4-BE49-F238E27FC236}">
                <a16:creationId xmlns:a16="http://schemas.microsoft.com/office/drawing/2014/main" id="{11711669-ABEA-0A00-FCD9-F6704E696A29}"/>
              </a:ext>
            </a:extLst>
          </p:cNvPr>
          <p:cNvSpPr txBox="1"/>
          <p:nvPr/>
        </p:nvSpPr>
        <p:spPr>
          <a:xfrm>
            <a:off x="6953285" y="6552680"/>
            <a:ext cx="210360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＊経済産業省ホームページより</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1BFCE2DA-7C50-6BE3-89FB-1356316CBC76}"/>
              </a:ext>
            </a:extLst>
          </p:cNvPr>
          <p:cNvSpPr txBox="1"/>
          <p:nvPr/>
        </p:nvSpPr>
        <p:spPr>
          <a:xfrm>
            <a:off x="285750" y="6123160"/>
            <a:ext cx="5955614" cy="738664"/>
          </a:xfrm>
          <a:prstGeom prst="rect">
            <a:avLst/>
          </a:prstGeom>
          <a:noFill/>
        </p:spPr>
        <p:txBody>
          <a:bodyPr wrap="square">
            <a:spAutoFit/>
          </a:bodyPr>
          <a:lstStyle/>
          <a:p>
            <a:pPr algn="l"/>
            <a:r>
              <a:rPr lang="en-US" altLang="ja-JP" sz="700" b="0" i="0" dirty="0">
                <a:solidFill>
                  <a:srgbClr val="1A1A1A"/>
                </a:solidFill>
                <a:effectLst/>
                <a:latin typeface="Meiryo UI" panose="020B0604030504040204" pitchFamily="50" charset="-128"/>
                <a:ea typeface="Meiryo UI" panose="020B0604030504040204" pitchFamily="50" charset="-128"/>
              </a:rPr>
              <a:t>※1</a:t>
            </a:r>
            <a:r>
              <a:rPr lang="ja-JP" altLang="en-US" sz="700" b="0" i="0" dirty="0">
                <a:solidFill>
                  <a:srgbClr val="1A1A1A"/>
                </a:solidFill>
                <a:effectLst/>
                <a:latin typeface="Meiryo UI" panose="020B0604030504040204" pitchFamily="50" charset="-128"/>
                <a:ea typeface="Meiryo UI" panose="020B0604030504040204" pitchFamily="50" charset="-128"/>
              </a:rPr>
              <a:t>：（一社）日本クレジット協会調査（注）</a:t>
            </a:r>
            <a:r>
              <a:rPr lang="en-US" altLang="ja-JP" sz="700" b="0" i="0" dirty="0">
                <a:solidFill>
                  <a:srgbClr val="1A1A1A"/>
                </a:solidFill>
                <a:effectLst/>
                <a:latin typeface="Meiryo UI" panose="020B0604030504040204" pitchFamily="50" charset="-128"/>
                <a:ea typeface="Meiryo UI" panose="020B0604030504040204" pitchFamily="50" charset="-128"/>
              </a:rPr>
              <a:t>2012</a:t>
            </a:r>
            <a:r>
              <a:rPr lang="ja-JP" altLang="en-US" sz="700" b="0" i="0" dirty="0">
                <a:solidFill>
                  <a:srgbClr val="1A1A1A"/>
                </a:solidFill>
                <a:effectLst/>
                <a:latin typeface="Meiryo UI" panose="020B0604030504040204" pitchFamily="50" charset="-128"/>
                <a:ea typeface="Meiryo UI" panose="020B0604030504040204" pitchFamily="50" charset="-128"/>
              </a:rPr>
              <a:t>年までは加盟クレジット会社へのアンケート調査結果を基にした推計値、</a:t>
            </a:r>
            <a:r>
              <a:rPr lang="en-US" altLang="ja-JP" sz="700" b="0" i="0" dirty="0">
                <a:solidFill>
                  <a:srgbClr val="1A1A1A"/>
                </a:solidFill>
                <a:effectLst/>
                <a:latin typeface="Meiryo UI" panose="020B0604030504040204" pitchFamily="50" charset="-128"/>
                <a:ea typeface="Meiryo UI" panose="020B0604030504040204" pitchFamily="50" charset="-128"/>
              </a:rPr>
              <a:t>2013</a:t>
            </a:r>
            <a:r>
              <a:rPr lang="ja-JP" altLang="en-US" sz="700" b="0" i="0" dirty="0">
                <a:solidFill>
                  <a:srgbClr val="1A1A1A"/>
                </a:solidFill>
                <a:effectLst/>
                <a:latin typeface="Meiryo UI" panose="020B0604030504040204" pitchFamily="50" charset="-128"/>
                <a:ea typeface="Meiryo UI" panose="020B0604030504040204" pitchFamily="50" charset="-128"/>
              </a:rPr>
              <a:t>年以降は指定信用情報機関に登録されている実数値を使用</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※2</a:t>
            </a:r>
            <a:r>
              <a:rPr lang="ja-JP" altLang="en-US" sz="700" b="0" i="0" dirty="0">
                <a:solidFill>
                  <a:srgbClr val="1A1A1A"/>
                </a:solidFill>
                <a:effectLst/>
                <a:latin typeface="Meiryo UI" panose="020B0604030504040204" pitchFamily="50" charset="-128"/>
                <a:ea typeface="Meiryo UI" panose="020B0604030504040204" pitchFamily="50" charset="-128"/>
              </a:rPr>
              <a:t>：日本デビットカード推進協議会</a:t>
            </a:r>
            <a:r>
              <a:rPr lang="en-US" altLang="ja-JP" sz="700" b="0" i="0" dirty="0">
                <a:solidFill>
                  <a:srgbClr val="1A1A1A"/>
                </a:solidFill>
                <a:effectLst/>
                <a:latin typeface="Meiryo UI" panose="020B0604030504040204" pitchFamily="50" charset="-128"/>
                <a:ea typeface="Meiryo UI" panose="020B0604030504040204" pitchFamily="50" charset="-128"/>
              </a:rPr>
              <a:t>(</a:t>
            </a:r>
            <a:r>
              <a:rPr lang="ja-JP" altLang="en-US" sz="700" b="0" i="0" dirty="0">
                <a:solidFill>
                  <a:srgbClr val="1A1A1A"/>
                </a:solidFill>
                <a:effectLst/>
                <a:latin typeface="Meiryo UI" panose="020B0604030504040204" pitchFamily="50" charset="-128"/>
                <a:ea typeface="Meiryo UI" panose="020B0604030504040204" pitchFamily="50" charset="-128"/>
              </a:rPr>
              <a:t>～</a:t>
            </a:r>
            <a:r>
              <a:rPr lang="en-US" altLang="ja-JP" sz="700" b="0" i="0" dirty="0">
                <a:solidFill>
                  <a:srgbClr val="1A1A1A"/>
                </a:solidFill>
                <a:effectLst/>
                <a:latin typeface="Meiryo UI" panose="020B0604030504040204" pitchFamily="50" charset="-128"/>
                <a:ea typeface="Meiryo UI" panose="020B0604030504040204" pitchFamily="50" charset="-128"/>
              </a:rPr>
              <a:t>2015</a:t>
            </a:r>
            <a:r>
              <a:rPr lang="ja-JP" altLang="en-US" sz="700" b="0" i="0" dirty="0">
                <a:solidFill>
                  <a:srgbClr val="1A1A1A"/>
                </a:solidFill>
                <a:effectLst/>
                <a:latin typeface="Meiryo UI" panose="020B0604030504040204" pitchFamily="50" charset="-128"/>
                <a:ea typeface="Meiryo UI" panose="020B0604030504040204" pitchFamily="50" charset="-128"/>
              </a:rPr>
              <a:t>年</a:t>
            </a:r>
            <a:r>
              <a:rPr lang="en-US" altLang="ja-JP" sz="700" b="0" i="0" dirty="0">
                <a:solidFill>
                  <a:srgbClr val="1A1A1A"/>
                </a:solidFill>
                <a:effectLst/>
                <a:latin typeface="Meiryo UI" panose="020B0604030504040204" pitchFamily="50" charset="-128"/>
                <a:ea typeface="Meiryo UI" panose="020B0604030504040204" pitchFamily="50" charset="-128"/>
              </a:rPr>
              <a:t>)</a:t>
            </a:r>
            <a:r>
              <a:rPr lang="ja-JP" altLang="en-US" sz="700" b="0" i="0" dirty="0">
                <a:solidFill>
                  <a:srgbClr val="1A1A1A"/>
                </a:solidFill>
                <a:effectLst/>
                <a:latin typeface="Meiryo UI" panose="020B0604030504040204" pitchFamily="50" charset="-128"/>
                <a:ea typeface="Meiryo UI" panose="020B0604030504040204" pitchFamily="50" charset="-128"/>
              </a:rPr>
              <a:t>、 </a:t>
            </a:r>
            <a:r>
              <a:rPr lang="en-US" altLang="ja-JP" sz="700" b="0" i="0" dirty="0">
                <a:solidFill>
                  <a:srgbClr val="1A1A1A"/>
                </a:solidFill>
                <a:effectLst/>
                <a:latin typeface="Meiryo UI" panose="020B0604030504040204" pitchFamily="50" charset="-128"/>
                <a:ea typeface="Meiryo UI" panose="020B0604030504040204" pitchFamily="50" charset="-128"/>
              </a:rPr>
              <a:t>2016</a:t>
            </a:r>
            <a:r>
              <a:rPr lang="ja-JP" altLang="en-US" sz="700" b="0" i="0" dirty="0">
                <a:solidFill>
                  <a:srgbClr val="1A1A1A"/>
                </a:solidFill>
                <a:effectLst/>
                <a:latin typeface="Meiryo UI" panose="020B0604030504040204" pitchFamily="50" charset="-128"/>
                <a:ea typeface="Meiryo UI" panose="020B0604030504040204" pitchFamily="50" charset="-128"/>
              </a:rPr>
              <a:t>年以降は日本銀行「決済システムレポート」・「決済動向」</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※3</a:t>
            </a:r>
            <a:r>
              <a:rPr lang="ja-JP" altLang="en-US" sz="700" b="0" i="0" dirty="0">
                <a:solidFill>
                  <a:srgbClr val="1A1A1A"/>
                </a:solidFill>
                <a:effectLst/>
                <a:latin typeface="Meiryo UI" panose="020B0604030504040204" pitchFamily="50" charset="-128"/>
                <a:ea typeface="Meiryo UI" panose="020B0604030504040204" pitchFamily="50" charset="-128"/>
              </a:rPr>
              <a:t>：日本銀行「決済動向」</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※4</a:t>
            </a:r>
            <a:r>
              <a:rPr lang="ja-JP" altLang="en-US" sz="700" b="0" i="0" dirty="0">
                <a:solidFill>
                  <a:srgbClr val="1A1A1A"/>
                </a:solidFill>
                <a:effectLst/>
                <a:latin typeface="Meiryo UI" panose="020B0604030504040204" pitchFamily="50" charset="-128"/>
                <a:ea typeface="Meiryo UI" panose="020B0604030504040204" pitchFamily="50" charset="-128"/>
              </a:rPr>
              <a:t>：（一社）キャッシュレス推進協議会「コード決済利用動向調査」</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※5</a:t>
            </a:r>
            <a:r>
              <a:rPr lang="ja-JP" altLang="en-US" sz="700" b="0" i="0" dirty="0">
                <a:solidFill>
                  <a:srgbClr val="1A1A1A"/>
                </a:solidFill>
                <a:effectLst/>
                <a:latin typeface="Meiryo UI" panose="020B0604030504040204" pitchFamily="50" charset="-128"/>
                <a:ea typeface="Meiryo UI" panose="020B0604030504040204" pitchFamily="50" charset="-128"/>
              </a:rPr>
              <a:t>：内閣府「国民経済計算」（名目）</a:t>
            </a:r>
          </a:p>
        </p:txBody>
      </p:sp>
      <p:sp>
        <p:nvSpPr>
          <p:cNvPr id="2" name="四角形: 角を丸くする 1">
            <a:extLst>
              <a:ext uri="{FF2B5EF4-FFF2-40B4-BE49-F238E27FC236}">
                <a16:creationId xmlns:a16="http://schemas.microsoft.com/office/drawing/2014/main" id="{C38A3D98-FA6F-13F9-E8E1-FCBF6DFC0E30}"/>
              </a:ext>
            </a:extLst>
          </p:cNvPr>
          <p:cNvSpPr/>
          <p:nvPr/>
        </p:nvSpPr>
        <p:spPr>
          <a:xfrm>
            <a:off x="7641424" y="1164650"/>
            <a:ext cx="727324" cy="450293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スライド番号プレースホルダー 1">
            <a:extLst>
              <a:ext uri="{FF2B5EF4-FFF2-40B4-BE49-F238E27FC236}">
                <a16:creationId xmlns:a16="http://schemas.microsoft.com/office/drawing/2014/main" id="{D7DB2DDD-3EE6-2569-675D-DE6E145EB253}"/>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z="1800" smtClean="0"/>
              <a:pPr defTabSz="457200">
                <a:defRPr/>
              </a:pPr>
              <a:t>9</a:t>
            </a:fld>
            <a:endParaRPr lang="ja-JP" altLang="en-US" sz="1800" dirty="0"/>
          </a:p>
        </p:txBody>
      </p:sp>
      <p:sp>
        <p:nvSpPr>
          <p:cNvPr id="10" name="テキスト ボックス 9">
            <a:extLst>
              <a:ext uri="{FF2B5EF4-FFF2-40B4-BE49-F238E27FC236}">
                <a16:creationId xmlns:a16="http://schemas.microsoft.com/office/drawing/2014/main" id="{4541E211-C92E-DF92-D789-A9A99A0F219C}"/>
              </a:ext>
            </a:extLst>
          </p:cNvPr>
          <p:cNvSpPr txBox="1"/>
          <p:nvPr/>
        </p:nvSpPr>
        <p:spPr>
          <a:xfrm>
            <a:off x="5141938" y="5774473"/>
            <a:ext cx="2103602" cy="200055"/>
          </a:xfrm>
          <a:prstGeom prst="rect">
            <a:avLst/>
          </a:prstGeom>
          <a:noFill/>
        </p:spPr>
        <p:txBody>
          <a:bodyPr wrap="square">
            <a:spAutoFit/>
          </a:bodyPr>
          <a:lstStyle/>
          <a:p>
            <a:r>
              <a:rPr lang="ja-JP" altLang="en-US" sz="700" dirty="0"/>
              <a:t>◆二次元コードやバーコードによる決済</a:t>
            </a:r>
          </a:p>
        </p:txBody>
      </p:sp>
      <p:sp>
        <p:nvSpPr>
          <p:cNvPr id="9" name="正方形/長方形 8">
            <a:extLst>
              <a:ext uri="{FF2B5EF4-FFF2-40B4-BE49-F238E27FC236}">
                <a16:creationId xmlns:a16="http://schemas.microsoft.com/office/drawing/2014/main" id="{A84EDD41-AA47-E445-FFF7-0829215D78D5}"/>
              </a:ext>
            </a:extLst>
          </p:cNvPr>
          <p:cNvSpPr/>
          <p:nvPr/>
        </p:nvSpPr>
        <p:spPr>
          <a:xfrm>
            <a:off x="3795384" y="-21093"/>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けっさいがく</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FBA1FAE0-E1AD-8F64-1563-B7CCA247483E}"/>
              </a:ext>
            </a:extLst>
          </p:cNvPr>
          <p:cNvSpPr/>
          <p:nvPr/>
        </p:nvSpPr>
        <p:spPr>
          <a:xfrm>
            <a:off x="4560421" y="-2109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およ</a:t>
            </a:r>
          </a:p>
        </p:txBody>
      </p:sp>
      <p:sp>
        <p:nvSpPr>
          <p:cNvPr id="12" name="正方形/長方形 11">
            <a:extLst>
              <a:ext uri="{FF2B5EF4-FFF2-40B4-BE49-F238E27FC236}">
                <a16:creationId xmlns:a16="http://schemas.microsoft.com/office/drawing/2014/main" id="{84C991B9-2A3B-97C0-A895-4DB9D90825B7}"/>
              </a:ext>
            </a:extLst>
          </p:cNvPr>
          <p:cNvSpPr/>
          <p:nvPr/>
        </p:nvSpPr>
        <p:spPr>
          <a:xfrm>
            <a:off x="5414986" y="-21093"/>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ひりつ</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39CE9ECD-EADA-DD9C-4931-69B5FDA9C777}"/>
              </a:ext>
            </a:extLst>
          </p:cNvPr>
          <p:cNvSpPr/>
          <p:nvPr/>
        </p:nvSpPr>
        <p:spPr>
          <a:xfrm>
            <a:off x="6424928" y="-21093"/>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すいい</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7EBE4AD6-8115-AFF5-0EAA-5FDCB8133B34}"/>
              </a:ext>
            </a:extLst>
          </p:cNvPr>
          <p:cNvSpPr/>
          <p:nvPr/>
        </p:nvSpPr>
        <p:spPr>
          <a:xfrm>
            <a:off x="-75098" y="-21093"/>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a:t>
            </a: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ほん</a:t>
            </a:r>
          </a:p>
        </p:txBody>
      </p:sp>
    </p:spTree>
    <p:extLst>
      <p:ext uri="{BB962C8B-B14F-4D97-AF65-F5344CB8AC3E}">
        <p14:creationId xmlns:p14="http://schemas.microsoft.com/office/powerpoint/2010/main" val="85700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3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9694</TotalTime>
  <Words>4540</Words>
  <Application>Microsoft Office PowerPoint</Application>
  <PresentationFormat>画面に合わせる (4:3)</PresentationFormat>
  <Paragraphs>1389</Paragraphs>
  <Slides>36</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36</vt:i4>
      </vt:variant>
    </vt:vector>
  </HeadingPairs>
  <TitlesOfParts>
    <vt:vector size="46" baseType="lpstr">
      <vt:lpstr>BIZ UDPゴシック</vt:lpstr>
      <vt:lpstr>Meiryo UI</vt:lpstr>
      <vt:lpstr>ヒラギノ角ゴ Pro W6</vt:lpstr>
      <vt:lpstr>ヒラギノ丸ゴ Pro W4</vt:lpstr>
      <vt:lpstr>游ゴシック</vt:lpstr>
      <vt:lpstr>Arial</vt:lpstr>
      <vt:lpstr>Calibri</vt:lpstr>
      <vt:lpstr>Symbol</vt:lpstr>
      <vt:lpstr>Wingdings</vt:lpstr>
      <vt:lpstr>3_ホワイト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斉藤 数弘</cp:lastModifiedBy>
  <cp:revision>523</cp:revision>
  <cp:lastPrinted>2021-06-24T02:09:26Z</cp:lastPrinted>
  <dcterms:created xsi:type="dcterms:W3CDTF">2019-12-12T07:22:35Z</dcterms:created>
  <dcterms:modified xsi:type="dcterms:W3CDTF">2024-04-16T21:44:20Z</dcterms:modified>
</cp:coreProperties>
</file>