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handoutMasterIdLst>
    <p:handoutMasterId r:id="rId39"/>
  </p:handoutMasterIdLst>
  <p:sldIdLst>
    <p:sldId id="385" r:id="rId2"/>
    <p:sldId id="361" r:id="rId3"/>
    <p:sldId id="425" r:id="rId4"/>
    <p:sldId id="432" r:id="rId5"/>
    <p:sldId id="426" r:id="rId6"/>
    <p:sldId id="415" r:id="rId7"/>
    <p:sldId id="433" r:id="rId8"/>
    <p:sldId id="419" r:id="rId9"/>
    <p:sldId id="463" r:id="rId10"/>
    <p:sldId id="421" r:id="rId11"/>
    <p:sldId id="390" r:id="rId12"/>
    <p:sldId id="401" r:id="rId13"/>
    <p:sldId id="427" r:id="rId14"/>
    <p:sldId id="372" r:id="rId15"/>
    <p:sldId id="464" r:id="rId16"/>
    <p:sldId id="462" r:id="rId17"/>
    <p:sldId id="444" r:id="rId18"/>
    <p:sldId id="443" r:id="rId19"/>
    <p:sldId id="410" r:id="rId20"/>
    <p:sldId id="430" r:id="rId21"/>
    <p:sldId id="414" r:id="rId22"/>
    <p:sldId id="392" r:id="rId23"/>
    <p:sldId id="402" r:id="rId24"/>
    <p:sldId id="403" r:id="rId25"/>
    <p:sldId id="428" r:id="rId26"/>
    <p:sldId id="265" r:id="rId27"/>
    <p:sldId id="267" r:id="rId28"/>
    <p:sldId id="429" r:id="rId29"/>
    <p:sldId id="422" r:id="rId30"/>
    <p:sldId id="418" r:id="rId31"/>
    <p:sldId id="465" r:id="rId32"/>
    <p:sldId id="417" r:id="rId33"/>
    <p:sldId id="409" r:id="rId34"/>
    <p:sldId id="412" r:id="rId35"/>
    <p:sldId id="400" r:id="rId36"/>
    <p:sldId id="368"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6" clrIdx="0">
    <p:extLst>
      <p:ext uri="{19B8F6BF-5375-455C-9EA6-DF929625EA0E}">
        <p15:presenceInfo xmlns:p15="http://schemas.microsoft.com/office/powerpoint/2012/main" userId="jouhou-note004" providerId="None"/>
      </p:ext>
    </p:extLst>
  </p:cmAuthor>
  <p:cmAuthor id="2" name="皆川 祐哉" initials="皆川" lastIdx="4" clrIdx="1">
    <p:extLst>
      <p:ext uri="{19B8F6BF-5375-455C-9EA6-DF929625EA0E}">
        <p15:presenceInfo xmlns:p15="http://schemas.microsoft.com/office/powerpoint/2012/main" userId="皆川 祐哉"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D99694"/>
    <a:srgbClr val="F79646"/>
    <a:srgbClr val="FFFFFF"/>
    <a:srgbClr val="EB6D8E"/>
    <a:srgbClr val="17375E"/>
    <a:srgbClr val="1F497D"/>
    <a:srgbClr val="604A7B"/>
    <a:srgbClr val="558ED5"/>
    <a:srgbClr val="D0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97" autoAdjust="0"/>
    <p:restoredTop sz="88824" autoAdjust="0"/>
  </p:normalViewPr>
  <p:slideViewPr>
    <p:cSldViewPr snapToGrid="0">
      <p:cViewPr varScale="1">
        <p:scale>
          <a:sx n="109" d="100"/>
          <a:sy n="109" d="100"/>
        </p:scale>
        <p:origin x="1188" y="78"/>
      </p:cViewPr>
      <p:guideLst/>
    </p:cSldViewPr>
  </p:slideViewPr>
  <p:notesTextViewPr>
    <p:cViewPr>
      <p:scale>
        <a:sx n="1" d="1"/>
        <a:sy n="1" d="1"/>
      </p:scale>
      <p:origin x="0" y="0"/>
    </p:cViewPr>
  </p:notesTextViewPr>
  <p:sorterViewPr>
    <p:cViewPr>
      <p:scale>
        <a:sx n="100" d="100"/>
        <a:sy n="100" d="100"/>
      </p:scale>
      <p:origin x="0" y="-5592"/>
    </p:cViewPr>
  </p:sorterViewPr>
  <p:notesViewPr>
    <p:cSldViewPr snapToGrid="0">
      <p:cViewPr varScale="1">
        <p:scale>
          <a:sx n="86" d="100"/>
          <a:sy n="86"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3588</c:v>
                </c:pt>
                <c:pt idx="6">
                  <c:v>2101</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33" cy="497969"/>
          </a:xfrm>
          <a:prstGeom prst="rect">
            <a:avLst/>
          </a:prstGeom>
        </p:spPr>
        <p:txBody>
          <a:bodyPr vert="horz" lIns="88313" tIns="44156" rIns="88313" bIns="441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146" y="1"/>
            <a:ext cx="2949532" cy="497969"/>
          </a:xfrm>
          <a:prstGeom prst="rect">
            <a:avLst/>
          </a:prstGeom>
        </p:spPr>
        <p:txBody>
          <a:bodyPr vert="horz" lIns="88313" tIns="44156" rIns="88313" bIns="44156" rtlCol="0"/>
          <a:lstStyle>
            <a:lvl1pPr algn="r">
              <a:defRPr sz="1200"/>
            </a:lvl1pPr>
          </a:lstStyle>
          <a:p>
            <a:fld id="{0105CF0A-45F7-4099-BC4D-9A80A1FEF566}" type="datetimeFigureOut">
              <a:rPr kumimoji="1" lang="ja-JP" altLang="en-US" smtClean="0"/>
              <a:t>2024/4/4</a:t>
            </a:fld>
            <a:endParaRPr kumimoji="1" lang="ja-JP" altLang="en-US"/>
          </a:p>
        </p:txBody>
      </p:sp>
      <p:sp>
        <p:nvSpPr>
          <p:cNvPr id="4" name="フッター プレースホルダー 3"/>
          <p:cNvSpPr>
            <a:spLocks noGrp="1"/>
          </p:cNvSpPr>
          <p:nvPr>
            <p:ph type="ftr" sz="quarter" idx="2"/>
          </p:nvPr>
        </p:nvSpPr>
        <p:spPr>
          <a:xfrm>
            <a:off x="1" y="9441369"/>
            <a:ext cx="2949533" cy="497969"/>
          </a:xfrm>
          <a:prstGeom prst="rect">
            <a:avLst/>
          </a:prstGeom>
        </p:spPr>
        <p:txBody>
          <a:bodyPr vert="horz" lIns="88313" tIns="44156" rIns="88313" bIns="441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146" y="9441369"/>
            <a:ext cx="2949532" cy="497969"/>
          </a:xfrm>
          <a:prstGeom prst="rect">
            <a:avLst/>
          </a:prstGeom>
        </p:spPr>
        <p:txBody>
          <a:bodyPr vert="horz" lIns="88313" tIns="44156" rIns="88313" bIns="44156" rtlCol="0" anchor="b"/>
          <a:lstStyle>
            <a:lvl1pPr algn="r">
              <a:defRPr sz="1200"/>
            </a:lvl1pPr>
          </a:lstStyle>
          <a:p>
            <a:fld id="{A7EDDA24-DFFF-4104-A8E8-FBE57B8F69D2}" type="slidenum">
              <a:rPr kumimoji="1" lang="ja-JP" altLang="en-US" smtClean="0"/>
              <a:t>‹#›</a:t>
            </a:fld>
            <a:endParaRPr kumimoji="1" lang="ja-JP" altLang="en-US"/>
          </a:p>
        </p:txBody>
      </p:sp>
    </p:spTree>
    <p:extLst>
      <p:ext uri="{BB962C8B-B14F-4D97-AF65-F5344CB8AC3E}">
        <p14:creationId xmlns:p14="http://schemas.microsoft.com/office/powerpoint/2010/main" val="21403960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10EBAC5C-CA9F-4E2A-9908-119750936445}" type="datetimeFigureOut">
              <a:rPr kumimoji="1" lang="ja-JP" altLang="en-US" smtClean="0"/>
              <a:t>2024/4/4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75B035A2-7032-4A81-BB3A-3AA0E1FC4DAB}" type="slidenum">
              <a:rPr kumimoji="1" lang="ja-JP" altLang="en-US" smtClean="0"/>
              <a:t>‹#›</a:t>
            </a:fld>
            <a:endParaRPr kumimoji="1" lang="ja-JP" altLang="en-US"/>
          </a:p>
        </p:txBody>
      </p:sp>
    </p:spTree>
    <p:extLst>
      <p:ext uri="{BB962C8B-B14F-4D97-AF65-F5344CB8AC3E}">
        <p14:creationId xmlns:p14="http://schemas.microsoft.com/office/powerpoint/2010/main" val="1346483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315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271547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094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2752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9870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08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1832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02888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87116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1072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3508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42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76202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13941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0735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27536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5892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11755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67742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98181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08760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8896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41682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8547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51696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85223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60970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24324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63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6187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992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85636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2835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7259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9573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27140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665CCE-D073-4F8D-AA25-BB471C27FEE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03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DD3805-4695-4918-90CB-6376A9FA6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202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01D316-AB20-4B80-B440-FA04100C3C4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898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6AD68-D074-4255-89C4-1B80993BCA5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010400" y="6492492"/>
            <a:ext cx="2133600" cy="365125"/>
          </a:xfrm>
        </p:spPr>
        <p:txBody>
          <a:bodyPr/>
          <a:lstStyle>
            <a:lvl1pP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156529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396E2B-9FB3-472F-9479-F86B5E2B6F5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F96736-95F6-4DD7-B207-4997E639C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23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193929-C3BD-4569-ADAF-0E6FE0D6B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93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68600F-EFF2-4D0A-8101-CFF0F86EA1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92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45707B-61EE-46BE-ACA9-D284019FC83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5"/>
          <p:cNvSpPr>
            <a:spLocks noGrp="1"/>
          </p:cNvSpPr>
          <p:nvPr>
            <p:ph type="sldNum" sz="quarter" idx="4"/>
          </p:nvPr>
        </p:nvSpPr>
        <p:spPr>
          <a:xfrm>
            <a:off x="7010400" y="6474399"/>
            <a:ext cx="2133600" cy="365125"/>
          </a:xfrm>
          <a:prstGeom prst="rect">
            <a:avLst/>
          </a:prstGeom>
        </p:spPr>
        <p:txBody>
          <a:bodyPr vert="horz" lIns="91440" tIns="45720" rIns="91440" bIns="45720" rtlCol="0" anchor="ctr"/>
          <a:lstStyle>
            <a:lvl1pPr algn="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71529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DDA92C-BA26-4600-A61B-D824A34AAA2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62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045019-A0BE-405A-8BE5-D9904A53BEA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98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511FB6B-204A-435D-BD48-F621D07867D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996538" y="6485655"/>
            <a:ext cx="2133600" cy="365125"/>
          </a:xfrm>
          <a:prstGeom prst="rect">
            <a:avLst/>
          </a:prstGeom>
        </p:spPr>
        <p:txBody>
          <a:bodyPr vert="horz" lIns="91440" tIns="45720" rIns="91440" bIns="45720" rtlCol="0" anchor="ctr"/>
          <a:lstStyle>
            <a:lvl1pPr algn="r">
              <a:defRPr sz="20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267147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C7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5640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2042161" y="3502881"/>
            <a:ext cx="4766264" cy="228545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成年になる！</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トラブルに巻き込まれない</a:t>
            </a:r>
            <a:endParaRPr lang="ja-JP" altLang="en-US" sz="20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リスクに備える</a:t>
            </a: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49" y="2814041"/>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736887"/>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4" y="6025100"/>
            <a:ext cx="3725603" cy="281478"/>
          </a:xfrm>
          <a:prstGeom prst="rect">
            <a:avLst/>
          </a:prstGeom>
        </p:spPr>
      </p:pic>
      <p:sp>
        <p:nvSpPr>
          <p:cNvPr id="15" name="正方形/長方形 14"/>
          <p:cNvSpPr/>
          <p:nvPr/>
        </p:nvSpPr>
        <p:spPr bwMode="gray">
          <a:xfrm>
            <a:off x="366467" y="1370473"/>
            <a:ext cx="8580026" cy="1000274"/>
          </a:xfrm>
          <a:prstGeom prst="rect">
            <a:avLst/>
          </a:prstGeom>
        </p:spPr>
        <p:txBody>
          <a:bodyPr wrap="square">
            <a:spAutoFit/>
          </a:bodyPr>
          <a:lstStyle/>
          <a:p>
            <a:pPr algn="ctr">
              <a:lnSpc>
                <a:spcPts val="2700"/>
              </a:lnSpc>
              <a:spcBef>
                <a:spcPct val="50000"/>
              </a:spcBef>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成年になるということ</a:t>
            </a:r>
            <a:endParaRPr lang="en-US" altLang="ja-JP" sz="4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lvl="0" algn="ctr">
              <a:lnSpc>
                <a:spcPts val="2700"/>
              </a:lnSpc>
              <a:spcBef>
                <a:spcPct val="50000"/>
              </a:spcBef>
              <a:defRPr/>
            </a:pPr>
            <a:r>
              <a:rPr lang="ja-JP" altLang="en-US"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～成年年齢と契約について</a:t>
            </a:r>
            <a:r>
              <a:rPr lang="ja-JP" altLang="en-US"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a:t>
            </a:r>
            <a:endParaRPr lang="en-US" altLang="ja-JP"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a:t>
            </a:fld>
            <a:endParaRPr lang="ja-JP" altLang="en-US" dirty="0"/>
          </a:p>
        </p:txBody>
      </p:sp>
    </p:spTree>
    <p:extLst>
      <p:ext uri="{BB962C8B-B14F-4D97-AF65-F5344CB8AC3E}">
        <p14:creationId xmlns:p14="http://schemas.microsoft.com/office/powerpoint/2010/main" val="216306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問題３</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契約をする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98" y="826517"/>
            <a:ext cx="1569582" cy="1930984"/>
          </a:xfrm>
          <a:prstGeom prst="rect">
            <a:avLst/>
          </a:prstGeom>
        </p:spPr>
      </p:pic>
      <p:sp>
        <p:nvSpPr>
          <p:cNvPr id="17" name="正方形/長方形 16"/>
          <p:cNvSpPr/>
          <p:nvPr/>
        </p:nvSpPr>
        <p:spPr>
          <a:xfrm>
            <a:off x="-456966" y="-886574"/>
            <a:ext cx="888534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9042BC3C-2BAB-4A5E-8BF3-DAA5BF290535}"/>
              </a:ext>
            </a:extLst>
          </p:cNvPr>
          <p:cNvGrpSpPr/>
          <p:nvPr/>
        </p:nvGrpSpPr>
        <p:grpSpPr>
          <a:xfrm>
            <a:off x="184022" y="5366993"/>
            <a:ext cx="8566278" cy="1461939"/>
            <a:chOff x="184022" y="5366993"/>
            <a:chExt cx="8566278" cy="1461939"/>
          </a:xfrm>
        </p:grpSpPr>
        <p:sp>
          <p:nvSpPr>
            <p:cNvPr id="18" name="角丸四角形 17"/>
            <p:cNvSpPr/>
            <p:nvPr/>
          </p:nvSpPr>
          <p:spPr>
            <a:xfrm>
              <a:off x="184022" y="5704692"/>
              <a:ext cx="8566278" cy="1078074"/>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31E94CD-C84D-400D-8303-2437880BF576}"/>
                </a:ext>
              </a:extLst>
            </p:cNvPr>
            <p:cNvSpPr txBox="1"/>
            <p:nvPr/>
          </p:nvSpPr>
          <p:spPr>
            <a:xfrm>
              <a:off x="278420" y="5767103"/>
              <a:ext cx="8392887" cy="1061829"/>
            </a:xfrm>
            <a:prstGeom prst="rect">
              <a:avLst/>
            </a:prstGeom>
            <a:noFill/>
          </p:spPr>
          <p:txBody>
            <a:bodyPr wrap="square" rtlCol="0">
              <a:spAutoFit/>
            </a:bodyPr>
            <a:lstStyle/>
            <a:p>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契約は「</a:t>
              </a:r>
              <a:r>
                <a:rPr lang="ja-JP" altLang="en-US" sz="2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法的な責任が生じる約束</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」です。自分と相手が合意すれば成立します。口約束でも契約は成立します。契約書や印鑑・サインは証拠を残すためのものです。</a:t>
              </a:r>
            </a:p>
          </p:txBody>
        </p:sp>
        <p:sp>
          <p:nvSpPr>
            <p:cNvPr id="23" name="テキスト ボックス 22"/>
            <p:cNvSpPr txBox="1"/>
            <p:nvPr/>
          </p:nvSpPr>
          <p:spPr>
            <a:xfrm>
              <a:off x="337897" y="5366993"/>
              <a:ext cx="3679921"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　</a:t>
              </a:r>
              <a:r>
                <a:rPr lang="en-US" altLang="ja-JP"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契約って何？</a:t>
              </a:r>
              <a:r>
                <a:rPr lang="en-US" altLang="ja-JP"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bg1"/>
                </a:solidFill>
              </a:endParaRPr>
            </a:p>
          </p:txBody>
        </p:sp>
      </p:grpSp>
      <p:sp>
        <p:nvSpPr>
          <p:cNvPr id="22" name="コンテンツ プレースホルダー 1">
            <a:extLst>
              <a:ext uri="{FF2B5EF4-FFF2-40B4-BE49-F238E27FC236}">
                <a16:creationId xmlns:a16="http://schemas.microsoft.com/office/drawing/2014/main" id="{A80E0DA8-AEC8-4CF0-BA7C-9B6BA5646BA2}"/>
              </a:ext>
            </a:extLst>
          </p:cNvPr>
          <p:cNvSpPr txBox="1">
            <a:spLocks/>
          </p:cNvSpPr>
          <p:nvPr/>
        </p:nvSpPr>
        <p:spPr bwMode="auto">
          <a:xfrm>
            <a:off x="2238375" y="776767"/>
            <a:ext cx="6511925" cy="1819250"/>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化粧品の定期購入の契約をしました。この契約は取り消せる？</a:t>
            </a:r>
          </a:p>
        </p:txBody>
      </p:sp>
      <p:sp>
        <p:nvSpPr>
          <p:cNvPr id="24" name="コンテンツ プレースホルダー 1">
            <a:extLst>
              <a:ext uri="{FF2B5EF4-FFF2-40B4-BE49-F238E27FC236}">
                <a16:creationId xmlns:a16="http://schemas.microsoft.com/office/drawing/2014/main" id="{641DDB63-46E9-4848-A011-916953C0C928}"/>
              </a:ext>
            </a:extLst>
          </p:cNvPr>
          <p:cNvSpPr txBox="1">
            <a:spLocks/>
          </p:cNvSpPr>
          <p:nvPr/>
        </p:nvSpPr>
        <p:spPr bwMode="auto">
          <a:xfrm>
            <a:off x="1676903" y="2671251"/>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3F4DE86A-D58F-4F9C-84A0-981304A2DC1B}"/>
              </a:ext>
            </a:extLst>
          </p:cNvPr>
          <p:cNvGrpSpPr/>
          <p:nvPr/>
        </p:nvGrpSpPr>
        <p:grpSpPr>
          <a:xfrm>
            <a:off x="57578" y="3300984"/>
            <a:ext cx="9028844" cy="1753150"/>
            <a:chOff x="57578" y="3300984"/>
            <a:chExt cx="9028844" cy="1753150"/>
          </a:xfrm>
        </p:grpSpPr>
        <p:sp>
          <p:nvSpPr>
            <p:cNvPr id="21" name="コンテンツ プレースホルダー 1">
              <a:extLst>
                <a:ext uri="{FF2B5EF4-FFF2-40B4-BE49-F238E27FC236}">
                  <a16:creationId xmlns:a16="http://schemas.microsoft.com/office/drawing/2014/main" id="{C333AD07-7478-4126-994B-27B45A1325AE}"/>
                </a:ext>
              </a:extLst>
            </p:cNvPr>
            <p:cNvSpPr txBox="1">
              <a:spLocks/>
            </p:cNvSpPr>
            <p:nvPr/>
          </p:nvSpPr>
          <p:spPr bwMode="auto">
            <a:xfrm>
              <a:off x="57578" y="3300984"/>
              <a:ext cx="9028844" cy="1753150"/>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600" b="1" dirty="0">
                  <a:solidFill>
                    <a:srgbClr val="C00000"/>
                  </a:solidFill>
                  <a:latin typeface="Meiryo UI" panose="020B0604030504040204" pitchFamily="50" charset="-128"/>
                  <a:ea typeface="Meiryo UI" panose="020B0604030504040204" pitchFamily="50" charset="-128"/>
                  <a:cs typeface="ヒラギノ角ゴ Pro W6"/>
                </a:rPr>
                <a:t>×</a:t>
              </a:r>
            </a:p>
            <a:p>
              <a:pP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一度自分の意思で契約した後は一方的に契約を取り消すことはできません。</a:t>
              </a:r>
              <a:endParaRPr lang="en-US" altLang="ja-JP" sz="32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2000"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000"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dirty="0">
                  <a:solidFill>
                    <a:schemeClr val="tx1"/>
                  </a:solidFill>
                  <a:latin typeface="Meiryo UI" panose="020B0604030504040204" pitchFamily="50" charset="-128"/>
                  <a:ea typeface="Meiryo UI" panose="020B0604030504040204" pitchFamily="50" charset="-128"/>
                  <a:cs typeface="ヒラギノ角ゴ Pro W6"/>
                </a:rPr>
                <a:t>商品に欠陥があった場合などはこの限りではありません。</a:t>
              </a: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テキスト ボックス 2"/>
            <p:cNvSpPr txBox="1"/>
            <p:nvPr/>
          </p:nvSpPr>
          <p:spPr>
            <a:xfrm>
              <a:off x="5610578" y="3797631"/>
              <a:ext cx="543277" cy="261610"/>
            </a:xfrm>
            <a:prstGeom prst="rect">
              <a:avLst/>
            </a:prstGeom>
            <a:noFill/>
          </p:spPr>
          <p:txBody>
            <a:bodyPr wrap="square" rtlCol="0">
              <a:spAutoFit/>
            </a:bodyPr>
            <a:lstStyle/>
            <a:p>
              <a:r>
                <a:rPr kumimoji="1" lang="ja-JP" altLang="en-US" sz="1100" dirty="0">
                  <a:solidFill>
                    <a:srgbClr val="FF0000"/>
                  </a:solidFill>
                </a:rPr>
                <a:t>●</a:t>
              </a:r>
            </a:p>
          </p:txBody>
        </p:sp>
        <p:sp>
          <p:nvSpPr>
            <p:cNvPr id="15" name="テキスト ボックス 14"/>
            <p:cNvSpPr txBox="1"/>
            <p:nvPr/>
          </p:nvSpPr>
          <p:spPr>
            <a:xfrm>
              <a:off x="6021103" y="3795780"/>
              <a:ext cx="543277" cy="261610"/>
            </a:xfrm>
            <a:prstGeom prst="rect">
              <a:avLst/>
            </a:prstGeom>
            <a:noFill/>
          </p:spPr>
          <p:txBody>
            <a:bodyPr wrap="square" rtlCol="0">
              <a:spAutoFit/>
            </a:bodyPr>
            <a:lstStyle/>
            <a:p>
              <a:r>
                <a:rPr kumimoji="1" lang="ja-JP" altLang="en-US" sz="1100" dirty="0">
                  <a:solidFill>
                    <a:srgbClr val="FF0000"/>
                  </a:solidFill>
                </a:rPr>
                <a:t>●</a:t>
              </a:r>
            </a:p>
          </p:txBody>
        </p:sp>
        <p:sp>
          <p:nvSpPr>
            <p:cNvPr id="20" name="テキスト ボックス 19"/>
            <p:cNvSpPr txBox="1"/>
            <p:nvPr/>
          </p:nvSpPr>
          <p:spPr>
            <a:xfrm>
              <a:off x="6431627" y="3796648"/>
              <a:ext cx="543277" cy="261610"/>
            </a:xfrm>
            <a:prstGeom prst="rect">
              <a:avLst/>
            </a:prstGeom>
            <a:noFill/>
          </p:spPr>
          <p:txBody>
            <a:bodyPr wrap="square" rtlCol="0">
              <a:spAutoFit/>
            </a:bodyPr>
            <a:lstStyle/>
            <a:p>
              <a:r>
                <a:rPr kumimoji="1" lang="ja-JP" altLang="en-US" sz="1100" dirty="0">
                  <a:solidFill>
                    <a:srgbClr val="FF0000"/>
                  </a:solidFill>
                </a:rPr>
                <a:t>●</a:t>
              </a:r>
            </a:p>
          </p:txBody>
        </p:sp>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10</a:t>
            </a:fld>
            <a:endParaRPr lang="ja-JP" altLang="en-US" dirty="0"/>
          </a:p>
        </p:txBody>
      </p:sp>
    </p:spTree>
    <p:extLst>
      <p:ext uri="{BB962C8B-B14F-4D97-AF65-F5344CB8AC3E}">
        <p14:creationId xmlns:p14="http://schemas.microsoft.com/office/powerpoint/2010/main" val="8039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未成年者取消しって何？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4" name="テキスト ボックス 43">
            <a:extLst>
              <a:ext uri="{FF2B5EF4-FFF2-40B4-BE49-F238E27FC236}">
                <a16:creationId xmlns:a16="http://schemas.microsoft.com/office/drawing/2014/main" id="{931E94CD-C84D-400D-8303-2437880BF576}"/>
              </a:ext>
            </a:extLst>
          </p:cNvPr>
          <p:cNvSpPr txBox="1"/>
          <p:nvPr/>
        </p:nvSpPr>
        <p:spPr>
          <a:xfrm>
            <a:off x="573023" y="3458903"/>
            <a:ext cx="8570977"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成年年齢が</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歳になると・・・</a:t>
            </a:r>
            <a:endParaRPr lang="ja-JP" altLang="en-US" b="1" u="sng"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1E94CD-C84D-400D-8303-2437880BF576}"/>
              </a:ext>
            </a:extLst>
          </p:cNvPr>
          <p:cNvSpPr txBox="1"/>
          <p:nvPr/>
        </p:nvSpPr>
        <p:spPr>
          <a:xfrm>
            <a:off x="273597" y="4817096"/>
            <a:ext cx="8834907" cy="1446550"/>
          </a:xfrm>
          <a:prstGeom prst="rect">
            <a:avLst/>
          </a:prstGeom>
          <a:noFill/>
        </p:spPr>
        <p:txBody>
          <a:bodyPr wrap="square" rtlCol="0">
            <a:spAutoFit/>
          </a:bodyPr>
          <a:lstStyle/>
          <a:p>
            <a:r>
              <a:rPr lang="en-US" altLang="ja-JP"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歳から未成年者取消しができなくなります。</a:t>
            </a:r>
            <a:endParaRPr lang="en-US" altLang="ja-JP"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3657172" y="4146438"/>
            <a:ext cx="1829656" cy="695470"/>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73597" y="807411"/>
            <a:ext cx="8676032" cy="2518686"/>
            <a:chOff x="357093" y="1093218"/>
            <a:chExt cx="8676032" cy="2343358"/>
          </a:xfrm>
        </p:grpSpPr>
        <p:grpSp>
          <p:nvGrpSpPr>
            <p:cNvPr id="2" name="グループ化 1">
              <a:extLst>
                <a:ext uri="{FF2B5EF4-FFF2-40B4-BE49-F238E27FC236}">
                  <a16:creationId xmlns:a16="http://schemas.microsoft.com/office/drawing/2014/main" id="{6A596139-2CCA-4D61-B995-2369C19E6B6F}"/>
                </a:ext>
              </a:extLst>
            </p:cNvPr>
            <p:cNvGrpSpPr/>
            <p:nvPr/>
          </p:nvGrpSpPr>
          <p:grpSpPr>
            <a:xfrm>
              <a:off x="357093" y="1093218"/>
              <a:ext cx="8676032" cy="2343358"/>
              <a:chOff x="175867" y="4444039"/>
              <a:chExt cx="8834907" cy="2343358"/>
            </a:xfrm>
          </p:grpSpPr>
          <p:sp>
            <p:nvSpPr>
              <p:cNvPr id="4" name="角丸四角形 3"/>
              <p:cNvSpPr/>
              <p:nvPr/>
            </p:nvSpPr>
            <p:spPr>
              <a:xfrm>
                <a:off x="175867" y="4444039"/>
                <a:ext cx="8834907" cy="2343358"/>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31E94CD-C84D-400D-8303-2437880BF576}"/>
                  </a:ext>
                </a:extLst>
              </p:cNvPr>
              <p:cNvSpPr txBox="1"/>
              <p:nvPr/>
            </p:nvSpPr>
            <p:spPr>
              <a:xfrm>
                <a:off x="273654" y="4615444"/>
                <a:ext cx="8639332" cy="2090370"/>
              </a:xfrm>
              <a:prstGeom prst="rect">
                <a:avLst/>
              </a:prstGeom>
              <a:noFill/>
            </p:spPr>
            <p:txBody>
              <a:bodyPr wrap="square" rtlCol="0">
                <a:spAutoFit/>
              </a:bodyPr>
              <a:lstStyle/>
              <a:p>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成年者と比べて社会経験の少ない未成年者が不利益を被らないように、未成年者が親などの保護者</a:t>
                </a:r>
                <a:r>
                  <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法定代理人</a:t>
                </a:r>
                <a:r>
                  <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の同意を得ずに契約した場合、契約を取り消すことができます。</a:t>
                </a:r>
                <a:endPar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ただし、結婚をしている場合、小遣いの範囲内の少額な契約の場合、成年者であるとウソをついた場合、</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法定代理人の同意があるとウソをついた場合等は未成年者取消しはできません。</a:t>
                </a:r>
              </a:p>
            </p:txBody>
          </p:sp>
        </p:grpSp>
        <p:sp>
          <p:nvSpPr>
            <p:cNvPr id="6" name="テキスト ボックス 5"/>
            <p:cNvSpPr txBox="1"/>
            <p:nvPr/>
          </p:nvSpPr>
          <p:spPr>
            <a:xfrm>
              <a:off x="545460" y="1614091"/>
              <a:ext cx="703644" cy="215444"/>
            </a:xfrm>
            <a:prstGeom prst="rect">
              <a:avLst/>
            </a:prstGeom>
            <a:noFill/>
          </p:spPr>
          <p:txBody>
            <a:bodyPr wrap="square" rtlCol="0">
              <a:spAutoFit/>
            </a:bodyPr>
            <a:lstStyle/>
            <a:p>
              <a:r>
                <a:rPr kumimoji="1" lang="ja-JP" altLang="en-US" sz="800" dirty="0">
                  <a:solidFill>
                    <a:schemeClr val="tx2">
                      <a:lumMod val="75000"/>
                    </a:schemeClr>
                  </a:solidFill>
                </a:rPr>
                <a:t>こうむ</a:t>
              </a:r>
              <a:endParaRPr kumimoji="1" lang="ja-JP" altLang="en-US" sz="1200" dirty="0">
                <a:solidFill>
                  <a:schemeClr val="tx2">
                    <a:lumMod val="75000"/>
                  </a:schemeClr>
                </a:solidFill>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11</a:t>
            </a:fld>
            <a:endParaRPr lang="ja-JP" altLang="en-US" dirty="0"/>
          </a:p>
        </p:txBody>
      </p:sp>
    </p:spTree>
    <p:extLst>
      <p:ext uri="{BB962C8B-B14F-4D97-AF65-F5344CB8AC3E}">
        <p14:creationId xmlns:p14="http://schemas.microsoft.com/office/powerpoint/2010/main" val="32359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a:extLst>
              <a:ext uri="{FF2B5EF4-FFF2-40B4-BE49-F238E27FC236}">
                <a16:creationId xmlns:a16="http://schemas.microsoft.com/office/drawing/2014/main" id="{17425DD4-5273-47ED-9EE3-F0118F2231EF}"/>
              </a:ext>
            </a:extLst>
          </p:cNvPr>
          <p:cNvGrpSpPr/>
          <p:nvPr/>
        </p:nvGrpSpPr>
        <p:grpSpPr>
          <a:xfrm>
            <a:off x="55476" y="4736372"/>
            <a:ext cx="9043792" cy="885092"/>
            <a:chOff x="129427" y="5498561"/>
            <a:chExt cx="8913942" cy="1051531"/>
          </a:xfrm>
        </p:grpSpPr>
        <p:sp>
          <p:nvSpPr>
            <p:cNvPr id="18" name="角丸四角形 17"/>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9427" y="5601929"/>
              <a:ext cx="8913942" cy="841002"/>
            </a:xfrm>
            <a:prstGeom prst="rect">
              <a:avLst/>
            </a:prstGeom>
            <a:noFill/>
          </p:spPr>
          <p:txBody>
            <a:bodyPr wrap="square" rtlCol="0">
              <a:spAutoFit/>
            </a:bodyPr>
            <a:lstStyle/>
            <a:p>
              <a:r>
                <a:rPr lang="ja-JP" altLang="en-US" sz="4000" b="1" noProof="0" dirty="0">
                  <a:solidFill>
                    <a:srgbClr val="4F81BD">
                      <a:lumMod val="50000"/>
                    </a:srgbClr>
                  </a:solidFill>
                  <a:latin typeface="Meiryo UI" panose="020B0604030504040204" pitchFamily="50" charset="-128"/>
                  <a:ea typeface="Meiryo UI" panose="020B0604030504040204" pitchFamily="50" charset="-128"/>
                  <a:cs typeface="ヒラギノ角ゴ Pro W6"/>
                </a:rPr>
                <a:t>②</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未成年者取消し</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ができなくなります。</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31ACC983-DBE6-4560-A399-C478F0348D29}"/>
              </a:ext>
            </a:extLst>
          </p:cNvPr>
          <p:cNvGrpSpPr/>
          <p:nvPr/>
        </p:nvGrpSpPr>
        <p:grpSpPr>
          <a:xfrm>
            <a:off x="64712" y="753693"/>
            <a:ext cx="9014573" cy="3951276"/>
            <a:chOff x="64712" y="753693"/>
            <a:chExt cx="9014573" cy="3951276"/>
          </a:xfrm>
        </p:grpSpPr>
        <p:grpSp>
          <p:nvGrpSpPr>
            <p:cNvPr id="5" name="グループ化 4">
              <a:extLst>
                <a:ext uri="{FF2B5EF4-FFF2-40B4-BE49-F238E27FC236}">
                  <a16:creationId xmlns:a16="http://schemas.microsoft.com/office/drawing/2014/main" id="{1E538FFE-43A0-46FF-ABCE-F4E91654B7AF}"/>
                </a:ext>
              </a:extLst>
            </p:cNvPr>
            <p:cNvGrpSpPr/>
            <p:nvPr/>
          </p:nvGrpSpPr>
          <p:grpSpPr>
            <a:xfrm>
              <a:off x="64712" y="753693"/>
              <a:ext cx="9014573" cy="3922460"/>
              <a:chOff x="64712" y="753693"/>
              <a:chExt cx="9014573" cy="3922460"/>
            </a:xfrm>
          </p:grpSpPr>
          <p:sp>
            <p:nvSpPr>
              <p:cNvPr id="2" name="角丸四角形 1"/>
              <p:cNvSpPr/>
              <p:nvPr/>
            </p:nvSpPr>
            <p:spPr>
              <a:xfrm>
                <a:off x="64712" y="753693"/>
                <a:ext cx="9014573" cy="3922460"/>
              </a:xfrm>
              <a:prstGeom prst="roundRect">
                <a:avLst>
                  <a:gd name="adj" fmla="val 3754"/>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073" y="823219"/>
                <a:ext cx="8747458" cy="3269613"/>
              </a:xfrm>
              <a:prstGeom prst="rect">
                <a:avLst/>
              </a:prstGeom>
              <a:noFill/>
            </p:spPr>
            <p:txBody>
              <a:bodyPr wrap="square" rtlCol="0">
                <a:spAutoFit/>
              </a:bodyPr>
              <a:lstStyle/>
              <a:p>
                <a:pPr marL="0" marR="0" lvl="0" indent="-457200" defTabSz="457200" rtl="0" eaLnBrk="1" fontAlgn="auto" latinLnBrk="0" hangingPunct="1">
                  <a:lnSpc>
                    <a:spcPts val="5400"/>
                  </a:lnSpc>
                  <a:spcBef>
                    <a:spcPts val="0"/>
                  </a:spcBef>
                  <a:spcAft>
                    <a:spcPts val="0"/>
                  </a:spcAft>
                  <a:buClrTx/>
                  <a:buSzTx/>
                  <a:buFontTx/>
                  <a:buNone/>
                  <a:tabLst/>
                  <a:defRPr/>
                </a:pP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①親</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など</a:t>
                </a: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保護者の</a:t>
                </a:r>
                <a:r>
                  <a:rPr kumimoji="1" lang="ja-JP" altLang="en-US" sz="40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ヒラギノ角ゴ Pro W6"/>
                  </a:rPr>
                  <a:t>同意</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が</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なくても、</a:t>
                </a:r>
                <a:br>
                  <a:rPr lang="en-US" altLang="ja-JP" sz="4000" b="1" dirty="0">
                    <a:solidFill>
                      <a:srgbClr val="254061"/>
                    </a:solidFill>
                    <a:latin typeface="Meiryo UI" panose="020B0604030504040204" pitchFamily="50" charset="-128"/>
                    <a:ea typeface="Meiryo UI" panose="020B0604030504040204" pitchFamily="50" charset="-128"/>
                    <a:cs typeface="ヒラギノ角ゴ Pro W6"/>
                  </a:rPr>
                </a:b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   自分ひとりで様々な</a:t>
                </a: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契約</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ができます。</a:t>
                </a:r>
                <a:endParaRPr lang="en-US" altLang="ja-JP" sz="4000" b="1"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例えば</a:t>
                </a:r>
                <a:r>
                  <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ローンを組んで車を購入する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・クレジットカードを作成する</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lvl="0" indent="-457200" defTabSz="457200">
                  <a:lnSpc>
                    <a:spcPts val="3600"/>
                  </a:lnSpc>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化粧品など</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を定期購入する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・携帯電話を購入する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・マンションを借りる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・保険に加入する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12" name="図 1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3400835" y="3423892"/>
              <a:ext cx="1731428" cy="1281077"/>
            </a:xfrm>
            <a:prstGeom prst="rect">
              <a:avLst/>
            </a:prstGeom>
          </p:spPr>
        </p:pic>
        <p:pic>
          <p:nvPicPr>
            <p:cNvPr id="20" name="図 19">
              <a:extLst>
                <a:ext uri="{FF2B5EF4-FFF2-40B4-BE49-F238E27FC236}">
                  <a16:creationId xmlns:a16="http://schemas.microsoft.com/office/drawing/2014/main" id="{0FC24D95-78D7-4442-9045-0F439E76F8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063" y="3370822"/>
              <a:ext cx="1007867" cy="1275375"/>
            </a:xfrm>
            <a:prstGeom prst="rect">
              <a:avLst/>
            </a:prstGeom>
          </p:spPr>
        </p:pic>
      </p:grpSp>
      <p:grpSp>
        <p:nvGrpSpPr>
          <p:cNvPr id="13" name="グループ化 12">
            <a:extLst>
              <a:ext uri="{FF2B5EF4-FFF2-40B4-BE49-F238E27FC236}">
                <a16:creationId xmlns:a16="http://schemas.microsoft.com/office/drawing/2014/main" id="{17425DD4-5273-47ED-9EE3-F0118F2231EF}"/>
              </a:ext>
            </a:extLst>
          </p:cNvPr>
          <p:cNvGrpSpPr/>
          <p:nvPr/>
        </p:nvGrpSpPr>
        <p:grpSpPr>
          <a:xfrm>
            <a:off x="55476" y="5672051"/>
            <a:ext cx="9043792" cy="885092"/>
            <a:chOff x="129427" y="5498561"/>
            <a:chExt cx="8913942" cy="1051531"/>
          </a:xfrm>
        </p:grpSpPr>
        <p:sp>
          <p:nvSpPr>
            <p:cNvPr id="14" name="角丸四角形 13"/>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427" y="5601929"/>
              <a:ext cx="8913942" cy="841002"/>
            </a:xfrm>
            <a:prstGeom prst="rect">
              <a:avLst/>
            </a:prstGeom>
            <a:noFill/>
          </p:spPr>
          <p:txBody>
            <a:bodyPr wrap="square" rtlCol="0">
              <a:spAutoFit/>
            </a:bodyPr>
            <a:lstStyle/>
            <a:p>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③「契約」は</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をともないます</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12</a:t>
            </a:fld>
            <a:endParaRPr lang="ja-JP" altLang="en-US" dirty="0"/>
          </a:p>
        </p:txBody>
      </p:sp>
    </p:spTree>
    <p:extLst>
      <p:ext uri="{BB962C8B-B14F-4D97-AF65-F5344CB8AC3E}">
        <p14:creationId xmlns:p14="http://schemas.microsoft.com/office/powerpoint/2010/main" val="30903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テキスト ボックス 6"/>
          <p:cNvSpPr txBox="1"/>
          <p:nvPr/>
        </p:nvSpPr>
        <p:spPr>
          <a:xfrm>
            <a:off x="1687148" y="1351721"/>
            <a:ext cx="7137398" cy="3785652"/>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これまでの学習を通して学んだように、成年になると色々な責任がともないますが、</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みんなは</a:t>
            </a:r>
            <a:r>
              <a:rPr lang="ja-JP" altLang="en-US" sz="4800" b="1" u="sng" dirty="0">
                <a:solidFill>
                  <a:srgbClr val="254061"/>
                </a:solidFill>
                <a:latin typeface="Meiryo UI" panose="020B0604030504040204" pitchFamily="50" charset="-128"/>
                <a:ea typeface="Meiryo UI" panose="020B0604030504040204" pitchFamily="50" charset="-128"/>
                <a:cs typeface="ヒラギノ角ゴ Pro W6"/>
              </a:rPr>
              <a:t>どんな点に注意する必要がある</a:t>
            </a: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と思いますか。</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p:txBody>
      </p:sp>
      <p:pic>
        <p:nvPicPr>
          <p:cNvPr id="16" name="図 15">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73" y="4606903"/>
            <a:ext cx="1534452" cy="2011436"/>
          </a:xfrm>
          <a:prstGeom prst="rect">
            <a:avLst/>
          </a:prstGeom>
        </p:spPr>
      </p:pic>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13</a:t>
            </a:fld>
            <a:endParaRPr lang="ja-JP" altLang="en-US" dirty="0"/>
          </a:p>
        </p:txBody>
      </p:sp>
      <p:sp>
        <p:nvSpPr>
          <p:cNvPr id="6" name="吹き出し: 角を丸めた四角形 5">
            <a:extLst>
              <a:ext uri="{FF2B5EF4-FFF2-40B4-BE49-F238E27FC236}">
                <a16:creationId xmlns:a16="http://schemas.microsoft.com/office/drawing/2014/main" id="{5718F38E-CC80-4619-91AF-71DFBE252A0D}"/>
              </a:ext>
            </a:extLst>
          </p:cNvPr>
          <p:cNvSpPr/>
          <p:nvPr/>
        </p:nvSpPr>
        <p:spPr>
          <a:xfrm>
            <a:off x="1503679" y="1152165"/>
            <a:ext cx="7385344" cy="4184765"/>
          </a:xfrm>
          <a:prstGeom prst="wedgeRoundRectCallout">
            <a:avLst>
              <a:gd name="adj1" fmla="val -56129"/>
              <a:gd name="adj2" fmla="val 37735"/>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8783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763775" y="2547951"/>
            <a:ext cx="7616450" cy="1754326"/>
          </a:xfrm>
          <a:prstGeom prst="rect">
            <a:avLst/>
          </a:prstGeom>
          <a:noFill/>
        </p:spPr>
        <p:txBody>
          <a:bodyPr wrap="square" rtlCol="0">
            <a:spAutoFit/>
          </a:bodyPr>
          <a:lstStyle/>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消費者トラブルに</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巻き込まれない</a:t>
            </a:r>
            <a:endPar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14</a:t>
            </a:fld>
            <a:endParaRPr lang="ja-JP" altLang="en-US" dirty="0"/>
          </a:p>
        </p:txBody>
      </p:sp>
    </p:spTree>
    <p:extLst>
      <p:ext uri="{BB962C8B-B14F-4D97-AF65-F5344CB8AC3E}">
        <p14:creationId xmlns:p14="http://schemas.microsoft.com/office/powerpoint/2010/main" val="92744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0940B761-243E-9DC9-9E43-ACF18E7D6DB4}"/>
              </a:ext>
            </a:extLst>
          </p:cNvPr>
          <p:cNvSpPr txBox="1"/>
          <p:nvPr/>
        </p:nvSpPr>
        <p:spPr>
          <a:xfrm>
            <a:off x="4836122" y="6148245"/>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15</a:t>
            </a:fld>
            <a:endParaRPr lang="ja-JP" altLang="en-US" sz="1800" dirty="0"/>
          </a:p>
        </p:txBody>
      </p:sp>
      <p:graphicFrame>
        <p:nvGraphicFramePr>
          <p:cNvPr id="7" name="表 6">
            <a:extLst>
              <a:ext uri="{FF2B5EF4-FFF2-40B4-BE49-F238E27FC236}">
                <a16:creationId xmlns:a16="http://schemas.microsoft.com/office/drawing/2014/main" id="{27B4C45D-809E-42AF-AF15-7ADA5DDDC9ED}"/>
              </a:ext>
            </a:extLst>
          </p:cNvPr>
          <p:cNvGraphicFramePr>
            <a:graphicFrameLocks noGrp="1"/>
          </p:cNvGraphicFramePr>
          <p:nvPr/>
        </p:nvGraphicFramePr>
        <p:xfrm>
          <a:off x="293602" y="1158705"/>
          <a:ext cx="6588000" cy="219726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03005676"/>
                    </a:ext>
                  </a:extLst>
                </a:gridCol>
                <a:gridCol w="1368000">
                  <a:extLst>
                    <a:ext uri="{9D8B030D-6E8A-4147-A177-3AD203B41FA5}">
                      <a16:colId xmlns:a16="http://schemas.microsoft.com/office/drawing/2014/main" val="3428757748"/>
                    </a:ext>
                  </a:extLst>
                </a:gridCol>
                <a:gridCol w="612000">
                  <a:extLst>
                    <a:ext uri="{9D8B030D-6E8A-4147-A177-3AD203B41FA5}">
                      <a16:colId xmlns:a16="http://schemas.microsoft.com/office/drawing/2014/main" val="731839400"/>
                    </a:ext>
                  </a:extLst>
                </a:gridCol>
                <a:gridCol w="216000">
                  <a:extLst>
                    <a:ext uri="{9D8B030D-6E8A-4147-A177-3AD203B41FA5}">
                      <a16:colId xmlns:a16="http://schemas.microsoft.com/office/drawing/2014/main" val="3887190624"/>
                    </a:ext>
                  </a:extLst>
                </a:gridCol>
                <a:gridCol w="1368000">
                  <a:extLst>
                    <a:ext uri="{9D8B030D-6E8A-4147-A177-3AD203B41FA5}">
                      <a16:colId xmlns:a16="http://schemas.microsoft.com/office/drawing/2014/main" val="479618862"/>
                    </a:ext>
                  </a:extLst>
                </a:gridCol>
                <a:gridCol w="612000">
                  <a:extLst>
                    <a:ext uri="{9D8B030D-6E8A-4147-A177-3AD203B41FA5}">
                      <a16:colId xmlns:a16="http://schemas.microsoft.com/office/drawing/2014/main" val="3516459807"/>
                    </a:ext>
                  </a:extLst>
                </a:gridCol>
                <a:gridCol w="216000">
                  <a:extLst>
                    <a:ext uri="{9D8B030D-6E8A-4147-A177-3AD203B41FA5}">
                      <a16:colId xmlns:a16="http://schemas.microsoft.com/office/drawing/2014/main" val="2473760759"/>
                    </a:ext>
                  </a:extLst>
                </a:gridCol>
                <a:gridCol w="1368000">
                  <a:extLst>
                    <a:ext uri="{9D8B030D-6E8A-4147-A177-3AD203B41FA5}">
                      <a16:colId xmlns:a16="http://schemas.microsoft.com/office/drawing/2014/main" val="668767005"/>
                    </a:ext>
                  </a:extLst>
                </a:gridCol>
                <a:gridCol w="612000">
                  <a:extLst>
                    <a:ext uri="{9D8B030D-6E8A-4147-A177-3AD203B41FA5}">
                      <a16:colId xmlns:a16="http://schemas.microsoft.com/office/drawing/2014/main" val="176282899"/>
                    </a:ext>
                  </a:extLst>
                </a:gridCol>
              </a:tblGrid>
              <a:tr h="216000">
                <a:tc gridSpan="9">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男性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216000">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15-19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20-24</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25-29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216000">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216000">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7,300</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17,528</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17,436</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インターネットゲーム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715</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1,061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1,760</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26827817"/>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464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1,051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880</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040649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3</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394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1,011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826</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513493310"/>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4</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319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709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普通・小型自動車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543</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55300412"/>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5</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他の健康食品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311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644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477</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789269361"/>
                  </a:ext>
                </a:extLst>
              </a:tr>
            </a:tbl>
          </a:graphicData>
        </a:graphic>
      </p:graphicFrame>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7503977"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a:t>
            </a:r>
            <a:endParaRPr kumimoji="1" lang="ja-JP" altLang="en-US" dirty="0">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CDFA7BFF-9743-84E2-0E78-9AFCE080F98B}"/>
              </a:ext>
            </a:extLst>
          </p:cNvPr>
          <p:cNvGraphicFramePr>
            <a:graphicFrameLocks noGrp="1"/>
          </p:cNvGraphicFramePr>
          <p:nvPr/>
        </p:nvGraphicFramePr>
        <p:xfrm>
          <a:off x="293602" y="3570979"/>
          <a:ext cx="6588000" cy="219726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03005676"/>
                    </a:ext>
                  </a:extLst>
                </a:gridCol>
                <a:gridCol w="1368000">
                  <a:extLst>
                    <a:ext uri="{9D8B030D-6E8A-4147-A177-3AD203B41FA5}">
                      <a16:colId xmlns:a16="http://schemas.microsoft.com/office/drawing/2014/main" val="3428757748"/>
                    </a:ext>
                  </a:extLst>
                </a:gridCol>
                <a:gridCol w="612000">
                  <a:extLst>
                    <a:ext uri="{9D8B030D-6E8A-4147-A177-3AD203B41FA5}">
                      <a16:colId xmlns:a16="http://schemas.microsoft.com/office/drawing/2014/main" val="731839400"/>
                    </a:ext>
                  </a:extLst>
                </a:gridCol>
                <a:gridCol w="216000">
                  <a:extLst>
                    <a:ext uri="{9D8B030D-6E8A-4147-A177-3AD203B41FA5}">
                      <a16:colId xmlns:a16="http://schemas.microsoft.com/office/drawing/2014/main" val="3887190624"/>
                    </a:ext>
                  </a:extLst>
                </a:gridCol>
                <a:gridCol w="1368000">
                  <a:extLst>
                    <a:ext uri="{9D8B030D-6E8A-4147-A177-3AD203B41FA5}">
                      <a16:colId xmlns:a16="http://schemas.microsoft.com/office/drawing/2014/main" val="479618862"/>
                    </a:ext>
                  </a:extLst>
                </a:gridCol>
                <a:gridCol w="612000">
                  <a:extLst>
                    <a:ext uri="{9D8B030D-6E8A-4147-A177-3AD203B41FA5}">
                      <a16:colId xmlns:a16="http://schemas.microsoft.com/office/drawing/2014/main" val="3516459807"/>
                    </a:ext>
                  </a:extLst>
                </a:gridCol>
                <a:gridCol w="216000">
                  <a:extLst>
                    <a:ext uri="{9D8B030D-6E8A-4147-A177-3AD203B41FA5}">
                      <a16:colId xmlns:a16="http://schemas.microsoft.com/office/drawing/2014/main" val="2473760759"/>
                    </a:ext>
                  </a:extLst>
                </a:gridCol>
                <a:gridCol w="1368000">
                  <a:extLst>
                    <a:ext uri="{9D8B030D-6E8A-4147-A177-3AD203B41FA5}">
                      <a16:colId xmlns:a16="http://schemas.microsoft.com/office/drawing/2014/main" val="668767005"/>
                    </a:ext>
                  </a:extLst>
                </a:gridCol>
                <a:gridCol w="612000">
                  <a:extLst>
                    <a:ext uri="{9D8B030D-6E8A-4147-A177-3AD203B41FA5}">
                      <a16:colId xmlns:a16="http://schemas.microsoft.com/office/drawing/2014/main" val="176282899"/>
                    </a:ext>
                  </a:extLst>
                </a:gridCol>
              </a:tblGrid>
              <a:tr h="216000">
                <a:tc gridSpan="9">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女性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216000">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15-19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20-24</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25-29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216000">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216000">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7,670</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26,084</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23,857</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1,099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6,149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4,173</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3026827817"/>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他の健康食品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564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1,702</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1,933</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67040649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3</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388</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1,085</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1,018</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3493310"/>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4</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265</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1,067</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897</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55300412"/>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5</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244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900</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521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789269361"/>
                  </a:ext>
                </a:extLst>
              </a:tr>
            </a:tbl>
          </a:graphicData>
        </a:graphic>
      </p:graphicFrame>
      <p:sp>
        <p:nvSpPr>
          <p:cNvPr id="4" name="四角形: 角を丸くする 3">
            <a:extLst>
              <a:ext uri="{FF2B5EF4-FFF2-40B4-BE49-F238E27FC236}">
                <a16:creationId xmlns:a16="http://schemas.microsoft.com/office/drawing/2014/main" id="{5C9EF23E-CD93-7667-322C-B703573A7383}"/>
              </a:ext>
            </a:extLst>
          </p:cNvPr>
          <p:cNvSpPr/>
          <p:nvPr/>
        </p:nvSpPr>
        <p:spPr>
          <a:xfrm>
            <a:off x="232054" y="1284679"/>
            <a:ext cx="2325462" cy="457259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FF343CE0-01E3-A130-ED04-14555B6DBF38}"/>
              </a:ext>
            </a:extLst>
          </p:cNvPr>
          <p:cNvGrpSpPr/>
          <p:nvPr/>
        </p:nvGrpSpPr>
        <p:grpSpPr>
          <a:xfrm>
            <a:off x="7063891" y="3978959"/>
            <a:ext cx="2026618" cy="1565894"/>
            <a:chOff x="7112091" y="1222759"/>
            <a:chExt cx="2026618" cy="1565894"/>
          </a:xfrm>
        </p:grpSpPr>
        <p:sp>
          <p:nvSpPr>
            <p:cNvPr id="13" name="正方形/長方形 12">
              <a:extLst>
                <a:ext uri="{FF2B5EF4-FFF2-40B4-BE49-F238E27FC236}">
                  <a16:creationId xmlns:a16="http://schemas.microsoft.com/office/drawing/2014/main" id="{BCD2ABEA-AE91-21E8-7317-46B9E1F5CA3A}"/>
                </a:ext>
              </a:extLst>
            </p:cNvPr>
            <p:cNvSpPr/>
            <p:nvPr/>
          </p:nvSpPr>
          <p:spPr>
            <a:xfrm>
              <a:off x="7112091" y="1518546"/>
              <a:ext cx="513806" cy="175532"/>
            </a:xfrm>
            <a:prstGeom prst="rect">
              <a:avLst/>
            </a:prstGeom>
            <a:solidFill>
              <a:srgbClr val="FFFF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5088A4E-8328-DAD1-1CA7-F353A23A4B14}"/>
                </a:ext>
              </a:extLst>
            </p:cNvPr>
            <p:cNvSpPr txBox="1"/>
            <p:nvPr/>
          </p:nvSpPr>
          <p:spPr>
            <a:xfrm>
              <a:off x="7556225" y="1479354"/>
              <a:ext cx="1258678"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：娯楽に関するもの</a:t>
              </a:r>
            </a:p>
          </p:txBody>
        </p:sp>
        <p:sp>
          <p:nvSpPr>
            <p:cNvPr id="20" name="正方形/長方形 19">
              <a:extLst>
                <a:ext uri="{FF2B5EF4-FFF2-40B4-BE49-F238E27FC236}">
                  <a16:creationId xmlns:a16="http://schemas.microsoft.com/office/drawing/2014/main" id="{F0F40649-E7BE-1B17-D91D-16B3AEB3C279}"/>
                </a:ext>
              </a:extLst>
            </p:cNvPr>
            <p:cNvSpPr/>
            <p:nvPr/>
          </p:nvSpPr>
          <p:spPr>
            <a:xfrm>
              <a:off x="7112091" y="1775739"/>
              <a:ext cx="513806" cy="175532"/>
            </a:xfrm>
            <a:prstGeom prst="rect">
              <a:avLst/>
            </a:prstGeom>
            <a:solidFill>
              <a:srgbClr val="92D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09E4FAA-837A-354E-3AA4-87C01AE79D8D}"/>
                </a:ext>
              </a:extLst>
            </p:cNvPr>
            <p:cNvSpPr txBox="1"/>
            <p:nvPr/>
          </p:nvSpPr>
          <p:spPr>
            <a:xfrm>
              <a:off x="7556225" y="1736547"/>
              <a:ext cx="1314784"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：暮らしに関するもの</a:t>
              </a:r>
            </a:p>
          </p:txBody>
        </p:sp>
        <p:sp>
          <p:nvSpPr>
            <p:cNvPr id="22" name="正方形/長方形 21">
              <a:extLst>
                <a:ext uri="{FF2B5EF4-FFF2-40B4-BE49-F238E27FC236}">
                  <a16:creationId xmlns:a16="http://schemas.microsoft.com/office/drawing/2014/main" id="{3228E462-8039-6F91-3FCF-E1AC7988FAEB}"/>
                </a:ext>
              </a:extLst>
            </p:cNvPr>
            <p:cNvSpPr/>
            <p:nvPr/>
          </p:nvSpPr>
          <p:spPr>
            <a:xfrm>
              <a:off x="7112091" y="2049258"/>
              <a:ext cx="513806" cy="175532"/>
            </a:xfrm>
            <a:prstGeom prst="rect">
              <a:avLst/>
            </a:prstGeom>
            <a:solidFill>
              <a:schemeClr val="accent4">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88081B7-C071-980C-613D-64F091CA373D}"/>
                </a:ext>
              </a:extLst>
            </p:cNvPr>
            <p:cNvSpPr txBox="1"/>
            <p:nvPr/>
          </p:nvSpPr>
          <p:spPr>
            <a:xfrm>
              <a:off x="7556225" y="2010066"/>
              <a:ext cx="1582484"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：もうけ話関連を含むもの</a:t>
              </a:r>
            </a:p>
          </p:txBody>
        </p:sp>
        <p:sp>
          <p:nvSpPr>
            <p:cNvPr id="26" name="正方形/長方形 25">
              <a:extLst>
                <a:ext uri="{FF2B5EF4-FFF2-40B4-BE49-F238E27FC236}">
                  <a16:creationId xmlns:a16="http://schemas.microsoft.com/office/drawing/2014/main" id="{2400F862-2CF2-7D69-5352-55D17DC5FA81}"/>
                </a:ext>
              </a:extLst>
            </p:cNvPr>
            <p:cNvSpPr/>
            <p:nvPr/>
          </p:nvSpPr>
          <p:spPr>
            <a:xfrm>
              <a:off x="7112091" y="2319840"/>
              <a:ext cx="513806" cy="175532"/>
            </a:xfrm>
            <a:prstGeom prst="rect">
              <a:avLst/>
            </a:prstGeom>
            <a:solidFill>
              <a:schemeClr val="accent6"/>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544D59A-B885-9D02-F0CC-17F74D475388}"/>
                </a:ext>
              </a:extLst>
            </p:cNvPr>
            <p:cNvSpPr txBox="1"/>
            <p:nvPr/>
          </p:nvSpPr>
          <p:spPr>
            <a:xfrm>
              <a:off x="7556225" y="2280648"/>
              <a:ext cx="1258678"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：借金に関するもの</a:t>
              </a:r>
            </a:p>
          </p:txBody>
        </p:sp>
        <p:sp>
          <p:nvSpPr>
            <p:cNvPr id="29" name="正方形/長方形 28">
              <a:extLst>
                <a:ext uri="{FF2B5EF4-FFF2-40B4-BE49-F238E27FC236}">
                  <a16:creationId xmlns:a16="http://schemas.microsoft.com/office/drawing/2014/main" id="{487764A8-1A23-7566-AD0D-74DB50039E24}"/>
                </a:ext>
              </a:extLst>
            </p:cNvPr>
            <p:cNvSpPr/>
            <p:nvPr/>
          </p:nvSpPr>
          <p:spPr>
            <a:xfrm>
              <a:off x="7112091" y="2573929"/>
              <a:ext cx="513806" cy="175532"/>
            </a:xfrm>
            <a:prstGeom prst="rect">
              <a:avLst/>
            </a:prstGeom>
            <a:solidFill>
              <a:srgbClr val="00B0F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8849EB-72A3-FEAE-5CAC-57D5F9934C59}"/>
                </a:ext>
              </a:extLst>
            </p:cNvPr>
            <p:cNvSpPr txBox="1"/>
            <p:nvPr/>
          </p:nvSpPr>
          <p:spPr>
            <a:xfrm>
              <a:off x="7556225" y="2534737"/>
              <a:ext cx="1422184"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：自動車に関するもの</a:t>
              </a:r>
            </a:p>
          </p:txBody>
        </p:sp>
        <p:sp>
          <p:nvSpPr>
            <p:cNvPr id="31" name="正方形/長方形 30">
              <a:extLst>
                <a:ext uri="{FF2B5EF4-FFF2-40B4-BE49-F238E27FC236}">
                  <a16:creationId xmlns:a16="http://schemas.microsoft.com/office/drawing/2014/main" id="{8DEFC330-A366-8FEB-4D17-D4B887A37BFD}"/>
                </a:ext>
              </a:extLst>
            </p:cNvPr>
            <p:cNvSpPr/>
            <p:nvPr/>
          </p:nvSpPr>
          <p:spPr>
            <a:xfrm>
              <a:off x="7112091" y="1261951"/>
              <a:ext cx="513806" cy="175532"/>
            </a:xfrm>
            <a:prstGeom prst="rect">
              <a:avLst/>
            </a:prstGeom>
            <a:solidFill>
              <a:srgbClr val="FF9999"/>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371B00B-A584-659A-1291-81C7DB869DC4}"/>
                </a:ext>
              </a:extLst>
            </p:cNvPr>
            <p:cNvSpPr txBox="1"/>
            <p:nvPr/>
          </p:nvSpPr>
          <p:spPr>
            <a:xfrm>
              <a:off x="7556225" y="1222759"/>
              <a:ext cx="128272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：美容に関するもの</a:t>
              </a:r>
            </a:p>
          </p:txBody>
        </p:sp>
      </p:grpSp>
      <p:sp>
        <p:nvSpPr>
          <p:cNvPr id="34" name="テキスト ボックス 33">
            <a:extLst>
              <a:ext uri="{FF2B5EF4-FFF2-40B4-BE49-F238E27FC236}">
                <a16:creationId xmlns:a16="http://schemas.microsoft.com/office/drawing/2014/main" id="{F1CE5F6B-86AE-049A-C61F-2DF7D5A1F02F}"/>
              </a:ext>
            </a:extLst>
          </p:cNvPr>
          <p:cNvSpPr txBox="1"/>
          <p:nvPr/>
        </p:nvSpPr>
        <p:spPr>
          <a:xfrm>
            <a:off x="232054" y="5895264"/>
            <a:ext cx="4543231" cy="5078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（備考）</a:t>
            </a:r>
            <a:r>
              <a:rPr lang="en-US" altLang="ja-JP" sz="900" dirty="0">
                <a:latin typeface="Meiryo UI" panose="020B0604030504040204" pitchFamily="50" charset="-128"/>
                <a:ea typeface="Meiryo UI" panose="020B0604030504040204" pitchFamily="50" charset="-128"/>
              </a:rPr>
              <a:t>1.PIO-NET</a:t>
            </a:r>
            <a:r>
              <a:rPr lang="ja-JP" altLang="en-US" sz="900" dirty="0">
                <a:latin typeface="Meiryo UI" panose="020B0604030504040204" pitchFamily="50" charset="-128"/>
                <a:ea typeface="Meiryo UI" panose="020B0604030504040204" pitchFamily="50" charset="-128"/>
              </a:rPr>
              <a:t>に登録された消費生活相談情報（</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日までの登録分）。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品目は商品キーワード（下位）。</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色分けは相談内容の傾向を消費者庁で分類したもの。</a:t>
            </a:r>
          </a:p>
        </p:txBody>
      </p:sp>
    </p:spTree>
    <p:extLst>
      <p:ext uri="{BB962C8B-B14F-4D97-AF65-F5344CB8AC3E}">
        <p14:creationId xmlns:p14="http://schemas.microsoft.com/office/powerpoint/2010/main" val="23893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64622" y="-36542"/>
            <a:ext cx="931143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インターネットゲーム</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オンラインゲーム</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16</a:t>
            </a:fld>
            <a:endParaRPr lang="ja-JP" altLang="en-US" dirty="0"/>
          </a:p>
        </p:txBody>
      </p:sp>
      <p:pic>
        <p:nvPicPr>
          <p:cNvPr id="8" name="図 7" descr="グラフ, 棒グラフ&#10;&#10;自動的に生成された説明">
            <a:extLst>
              <a:ext uri="{FF2B5EF4-FFF2-40B4-BE49-F238E27FC236}">
                <a16:creationId xmlns:a16="http://schemas.microsoft.com/office/drawing/2014/main" id="{3387545E-A15B-ECE3-D4D2-918654B98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97" y="814506"/>
            <a:ext cx="4896278" cy="5810250"/>
          </a:xfrm>
          <a:prstGeom prst="rect">
            <a:avLst/>
          </a:prstGeom>
        </p:spPr>
      </p:pic>
      <p:sp>
        <p:nvSpPr>
          <p:cNvPr id="10" name="テキスト ボックス 9">
            <a:extLst>
              <a:ext uri="{FF2B5EF4-FFF2-40B4-BE49-F238E27FC236}">
                <a16:creationId xmlns:a16="http://schemas.microsoft.com/office/drawing/2014/main" id="{0EBA0B80-204A-107D-7016-DFF58F766BD0}"/>
              </a:ext>
            </a:extLst>
          </p:cNvPr>
          <p:cNvSpPr txBox="1"/>
          <p:nvPr/>
        </p:nvSpPr>
        <p:spPr>
          <a:xfrm>
            <a:off x="6126302" y="6540278"/>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四角形: 角を丸くする 10">
            <a:extLst>
              <a:ext uri="{FF2B5EF4-FFF2-40B4-BE49-F238E27FC236}">
                <a16:creationId xmlns:a16="http://schemas.microsoft.com/office/drawing/2014/main" id="{935C4ADF-3978-973E-2028-848B371ADFCB}"/>
              </a:ext>
            </a:extLst>
          </p:cNvPr>
          <p:cNvSpPr/>
          <p:nvPr/>
        </p:nvSpPr>
        <p:spPr>
          <a:xfrm>
            <a:off x="4126324" y="1840673"/>
            <a:ext cx="905532" cy="315277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D7BC9986-9B10-AF83-9E8B-16BEF8B5135E}"/>
              </a:ext>
            </a:extLst>
          </p:cNvPr>
          <p:cNvGrpSpPr/>
          <p:nvPr/>
        </p:nvGrpSpPr>
        <p:grpSpPr>
          <a:xfrm>
            <a:off x="5438775" y="1228725"/>
            <a:ext cx="3421308" cy="3798749"/>
            <a:chOff x="5438775" y="1438275"/>
            <a:chExt cx="3421308" cy="3457575"/>
          </a:xfrm>
          <a:solidFill>
            <a:schemeClr val="accent3">
              <a:lumMod val="20000"/>
              <a:lumOff val="80000"/>
            </a:schemeClr>
          </a:solidFill>
        </p:grpSpPr>
        <p:sp>
          <p:nvSpPr>
            <p:cNvPr id="17" name="四角形: 角を丸くする 16">
              <a:extLst>
                <a:ext uri="{FF2B5EF4-FFF2-40B4-BE49-F238E27FC236}">
                  <a16:creationId xmlns:a16="http://schemas.microsoft.com/office/drawing/2014/main" id="{725CC287-2056-5A4A-A06F-D541A2F043FF}"/>
                </a:ext>
              </a:extLst>
            </p:cNvPr>
            <p:cNvSpPr/>
            <p:nvPr/>
          </p:nvSpPr>
          <p:spPr>
            <a:xfrm>
              <a:off x="5438775" y="1438275"/>
              <a:ext cx="3421308" cy="3457575"/>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BE2AF73-5DA5-7228-FE4E-FC1E5DB11ACF}"/>
                </a:ext>
              </a:extLst>
            </p:cNvPr>
            <p:cNvSpPr txBox="1"/>
            <p:nvPr/>
          </p:nvSpPr>
          <p:spPr>
            <a:xfrm>
              <a:off x="5620666" y="1755453"/>
              <a:ext cx="3085183" cy="2890552"/>
            </a:xfrm>
            <a:prstGeom prst="rect">
              <a:avLst/>
            </a:prstGeom>
            <a:grpFill/>
          </p:spPr>
          <p:txBody>
            <a:bodyPr wrap="square">
              <a:spAutoFit/>
            </a:bodyPr>
            <a:lstStyle/>
            <a:p>
              <a:r>
                <a:rPr lang="ja-JP" altLang="en-US" sz="2000" b="0" i="0" u="sng" dirty="0">
                  <a:solidFill>
                    <a:srgbClr val="FF0000"/>
                  </a:solidFill>
                  <a:effectLst/>
                  <a:latin typeface="Meiryo UI" panose="020B0604030504040204" pitchFamily="50" charset="-128"/>
                  <a:ea typeface="Meiryo UI" panose="020B0604030504040204" pitchFamily="50" charset="-128"/>
                </a:rPr>
                <a:t>「中学生の息子が親のクレジットカードを使ってオンラインゲームに</a:t>
              </a:r>
              <a:r>
                <a:rPr lang="en-US" altLang="ja-JP" sz="2000" b="0" i="0" u="sng" dirty="0">
                  <a:solidFill>
                    <a:srgbClr val="FF0000"/>
                  </a:solidFill>
                  <a:effectLst/>
                  <a:latin typeface="Meiryo UI" panose="020B0604030504040204" pitchFamily="50" charset="-128"/>
                  <a:ea typeface="Meiryo UI" panose="020B0604030504040204" pitchFamily="50" charset="-128"/>
                </a:rPr>
                <a:t>100</a:t>
              </a:r>
              <a:r>
                <a:rPr lang="ja-JP" altLang="en-US" sz="2000" b="0" i="0" u="sng" dirty="0">
                  <a:solidFill>
                    <a:srgbClr val="FF0000"/>
                  </a:solidFill>
                  <a:effectLst/>
                  <a:latin typeface="Meiryo UI" panose="020B0604030504040204" pitchFamily="50" charset="-128"/>
                  <a:ea typeface="Meiryo UI" panose="020B0604030504040204" pitchFamily="50" charset="-128"/>
                </a:rPr>
                <a:t>万円近い高額課金をしていた」</a:t>
              </a:r>
              <a:endParaRPr lang="en-US" altLang="ja-JP" sz="2000" b="0" i="0" u="sng" dirty="0">
                <a:solidFill>
                  <a:srgbClr val="FF0000"/>
                </a:solidFill>
                <a:effectLst/>
                <a:latin typeface="Meiryo UI" panose="020B0604030504040204" pitchFamily="50" charset="-128"/>
                <a:ea typeface="Meiryo UI" panose="020B0604030504040204" pitchFamily="50" charset="-128"/>
              </a:endParaRPr>
            </a:p>
            <a:p>
              <a:r>
                <a:rPr lang="ja-JP" altLang="en-US" sz="2000" b="0" i="0" u="sng" dirty="0">
                  <a:solidFill>
                    <a:srgbClr val="FF0000"/>
                  </a:solidFill>
                  <a:effectLst/>
                  <a:latin typeface="Meiryo UI" panose="020B0604030504040204" pitchFamily="50" charset="-128"/>
                  <a:ea typeface="Meiryo UI" panose="020B0604030504040204" pitchFamily="50" charset="-128"/>
                </a:rPr>
                <a:t>「小学生の息子が親のスマホの認証設定を勝手に変えて高額なゲーム課金をしていた」</a:t>
              </a:r>
              <a:r>
                <a:rPr lang="ja-JP" altLang="en-US" sz="2000" b="0" i="0" dirty="0">
                  <a:solidFill>
                    <a:srgbClr val="000000"/>
                  </a:solidFill>
                  <a:effectLst/>
                  <a:latin typeface="Meiryo UI" panose="020B0604030504040204" pitchFamily="50" charset="-128"/>
                  <a:ea typeface="Meiryo UI" panose="020B0604030504040204" pitchFamily="50" charset="-128"/>
                </a:rPr>
                <a:t>等、子供がゲームで高額課金をしてしまうケースがみられた。</a:t>
              </a:r>
              <a:endParaRPr lang="ja-JP" altLang="en-US" sz="20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85853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A83FFC11-898C-28EF-4CFC-59346F72D5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5" y="969962"/>
            <a:ext cx="901858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テキスト ボックス 8">
            <a:extLst>
              <a:ext uri="{FF2B5EF4-FFF2-40B4-BE49-F238E27FC236}">
                <a16:creationId xmlns:a16="http://schemas.microsoft.com/office/drawing/2014/main" id="{72DC5D16-7ABF-408E-956B-51159B33B181}"/>
              </a:ext>
            </a:extLst>
          </p:cNvPr>
          <p:cNvSpPr txBox="1"/>
          <p:nvPr/>
        </p:nvSpPr>
        <p:spPr>
          <a:xfrm>
            <a:off x="5285642" y="649249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男性も増加！脱毛エステに関する消費者トラブル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四角形: 角を丸くする 1">
            <a:extLst>
              <a:ext uri="{FF2B5EF4-FFF2-40B4-BE49-F238E27FC236}">
                <a16:creationId xmlns:a16="http://schemas.microsoft.com/office/drawing/2014/main" id="{DA0ACF40-C265-9D55-4EAE-954E2F129926}"/>
              </a:ext>
            </a:extLst>
          </p:cNvPr>
          <p:cNvSpPr/>
          <p:nvPr/>
        </p:nvSpPr>
        <p:spPr>
          <a:xfrm>
            <a:off x="5577662" y="1618783"/>
            <a:ext cx="975538" cy="372537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17</a:t>
            </a:fld>
            <a:endParaRPr lang="ja-JP" altLang="en-US" dirty="0"/>
          </a:p>
        </p:txBody>
      </p:sp>
      <p:sp>
        <p:nvSpPr>
          <p:cNvPr id="16" name="テキスト ボックス 15">
            <a:extLst>
              <a:ext uri="{FF2B5EF4-FFF2-40B4-BE49-F238E27FC236}">
                <a16:creationId xmlns:a16="http://schemas.microsoft.com/office/drawing/2014/main" id="{2AF697F1-6AD6-DF10-6D83-D06F8D32324A}"/>
              </a:ext>
            </a:extLst>
          </p:cNvPr>
          <p:cNvSpPr txBox="1"/>
          <p:nvPr/>
        </p:nvSpPr>
        <p:spPr>
          <a:xfrm>
            <a:off x="6283932" y="5861679"/>
            <a:ext cx="3449516"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日までの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PIO-NET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登録分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906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図表1-1-4-10SNS関連の消費生活相談件数の推移(年齢層別)">
            <a:extLst>
              <a:ext uri="{FF2B5EF4-FFF2-40B4-BE49-F238E27FC236}">
                <a16:creationId xmlns:a16="http://schemas.microsoft.com/office/drawing/2014/main" id="{624DD245-C29E-9BCC-F825-F17B03E24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96" y="751573"/>
            <a:ext cx="4896583" cy="5802451"/>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四角形: 角を丸くする 2">
            <a:extLst>
              <a:ext uri="{FF2B5EF4-FFF2-40B4-BE49-F238E27FC236}">
                <a16:creationId xmlns:a16="http://schemas.microsoft.com/office/drawing/2014/main" id="{6997FB26-BC74-99CF-A1F7-37BA696E9B35}"/>
              </a:ext>
            </a:extLst>
          </p:cNvPr>
          <p:cNvSpPr/>
          <p:nvPr/>
        </p:nvSpPr>
        <p:spPr>
          <a:xfrm>
            <a:off x="4189828" y="1665343"/>
            <a:ext cx="905532" cy="338487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4">
            <a:extLst>
              <a:ext uri="{FF2B5EF4-FFF2-40B4-BE49-F238E27FC236}">
                <a16:creationId xmlns:a16="http://schemas.microsoft.com/office/drawing/2014/main" id="{1D013C6B-A74F-9346-FE34-BA9D690ACF92}"/>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18</a:t>
            </a:fld>
            <a:endParaRPr lang="ja-JP" altLang="en-US" dirty="0"/>
          </a:p>
        </p:txBody>
      </p:sp>
      <p:sp>
        <p:nvSpPr>
          <p:cNvPr id="8" name="テキスト ボックス 7">
            <a:extLst>
              <a:ext uri="{FF2B5EF4-FFF2-40B4-BE49-F238E27FC236}">
                <a16:creationId xmlns:a16="http://schemas.microsoft.com/office/drawing/2014/main" id="{EA4B11EF-F985-1006-3DE4-CBB6A7974D77}"/>
              </a:ext>
            </a:extLst>
          </p:cNvPr>
          <p:cNvSpPr txBox="1"/>
          <p:nvPr/>
        </p:nvSpPr>
        <p:spPr>
          <a:xfrm>
            <a:off x="6126302" y="6540278"/>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B2EC2EFC-F8C6-B265-C6C7-898AABAC4B94}"/>
              </a:ext>
            </a:extLst>
          </p:cNvPr>
          <p:cNvGrpSpPr/>
          <p:nvPr/>
        </p:nvGrpSpPr>
        <p:grpSpPr>
          <a:xfrm>
            <a:off x="5387121" y="1619752"/>
            <a:ext cx="3600399" cy="3910013"/>
            <a:chOff x="5425170" y="1438275"/>
            <a:chExt cx="3600399" cy="4162271"/>
          </a:xfrm>
          <a:solidFill>
            <a:schemeClr val="accent3">
              <a:lumMod val="20000"/>
              <a:lumOff val="80000"/>
            </a:schemeClr>
          </a:solidFill>
        </p:grpSpPr>
        <p:sp>
          <p:nvSpPr>
            <p:cNvPr id="9" name="四角形: 角を丸くする 8">
              <a:extLst>
                <a:ext uri="{FF2B5EF4-FFF2-40B4-BE49-F238E27FC236}">
                  <a16:creationId xmlns:a16="http://schemas.microsoft.com/office/drawing/2014/main" id="{BD5CB127-8516-E9A5-44F1-9A4C35E528D5}"/>
                </a:ext>
              </a:extLst>
            </p:cNvPr>
            <p:cNvSpPr/>
            <p:nvPr/>
          </p:nvSpPr>
          <p:spPr>
            <a:xfrm>
              <a:off x="5425170" y="1438275"/>
              <a:ext cx="3600399" cy="4162271"/>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8F11149-3BB7-C871-33CD-BEC5F631F7A8}"/>
                </a:ext>
              </a:extLst>
            </p:cNvPr>
            <p:cNvSpPr txBox="1"/>
            <p:nvPr/>
          </p:nvSpPr>
          <p:spPr>
            <a:xfrm>
              <a:off x="5620666" y="1681561"/>
              <a:ext cx="3162038" cy="3636727"/>
            </a:xfrm>
            <a:prstGeom prst="rect">
              <a:avLst/>
            </a:prstGeom>
            <a:grpFill/>
          </p:spPr>
          <p:txBody>
            <a:bodyPr wrap="square">
              <a:spAutoFit/>
            </a:bodyPr>
            <a:lstStyle/>
            <a:p>
              <a:r>
                <a:rPr lang="ja-JP" altLang="en-US" sz="2400" b="0" i="0" dirty="0">
                  <a:effectLst/>
                  <a:latin typeface="Meiryo UI" panose="020B0604030504040204" pitchFamily="50" charset="-128"/>
                  <a:ea typeface="Meiryo UI" panose="020B0604030504040204" pitchFamily="50" charset="-128"/>
                </a:rPr>
                <a:t>　</a:t>
              </a:r>
              <a:r>
                <a:rPr lang="en-US" altLang="ja-JP" sz="2400" b="0" i="0" dirty="0">
                  <a:effectLst/>
                  <a:latin typeface="Meiryo UI" panose="020B0604030504040204" pitchFamily="50" charset="-128"/>
                  <a:ea typeface="Meiryo UI" panose="020B0604030504040204" pitchFamily="50" charset="-128"/>
                </a:rPr>
                <a:t>SNS</a:t>
              </a:r>
              <a:r>
                <a:rPr lang="ja-JP" altLang="en-US" sz="2400" b="0" i="0" dirty="0">
                  <a:effectLst/>
                  <a:latin typeface="Meiryo UI" panose="020B0604030504040204" pitchFamily="50" charset="-128"/>
                  <a:ea typeface="Meiryo UI" panose="020B0604030504040204" pitchFamily="50" charset="-128"/>
                </a:rPr>
                <a:t>をきっかけとしたトラブルの内容をみると、</a:t>
              </a:r>
              <a:endParaRPr lang="en-US" altLang="ja-JP" sz="2400" b="0" i="0" dirty="0">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①</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での広告がきっかけとなるケース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②</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での勧誘がきっかけとなるケース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③</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で知り合った相手との個人間取引のケース</a:t>
              </a:r>
              <a:r>
                <a:rPr lang="ja-JP" altLang="en-US" sz="2400" i="0" dirty="0">
                  <a:effectLst/>
                  <a:latin typeface="Meiryo UI" panose="020B0604030504040204" pitchFamily="50" charset="-128"/>
                  <a:ea typeface="Meiryo UI" panose="020B0604030504040204" pitchFamily="50" charset="-128"/>
                </a:rPr>
                <a:t>がみられます。</a:t>
              </a:r>
              <a:endParaRPr lang="ja-JP" altLang="en-US" sz="2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8252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287894" y="-19942"/>
            <a:ext cx="560443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困ったら相談しましょう</a:t>
            </a:r>
          </a:p>
        </p:txBody>
      </p:sp>
      <p:sp>
        <p:nvSpPr>
          <p:cNvPr id="29" name="下矢印 28"/>
          <p:cNvSpPr/>
          <p:nvPr/>
        </p:nvSpPr>
        <p:spPr>
          <a:xfrm>
            <a:off x="3359400" y="2700209"/>
            <a:ext cx="1723542" cy="388707"/>
          </a:xfrm>
          <a:prstGeom prst="downArrow">
            <a:avLst/>
          </a:prstGeom>
          <a:solidFill>
            <a:schemeClr val="tx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825151-56DB-4F01-AF2A-ECEB6C0331C1}"/>
              </a:ext>
            </a:extLst>
          </p:cNvPr>
          <p:cNvGrpSpPr/>
          <p:nvPr/>
        </p:nvGrpSpPr>
        <p:grpSpPr>
          <a:xfrm>
            <a:off x="117836" y="3208762"/>
            <a:ext cx="8855257" cy="2099626"/>
            <a:chOff x="406515" y="3155736"/>
            <a:chExt cx="8335568" cy="2099626"/>
          </a:xfrm>
        </p:grpSpPr>
        <p:sp>
          <p:nvSpPr>
            <p:cNvPr id="30" name="角丸四角形 29"/>
            <p:cNvSpPr/>
            <p:nvPr/>
          </p:nvSpPr>
          <p:spPr>
            <a:xfrm>
              <a:off x="406515" y="3155736"/>
              <a:ext cx="8248650" cy="209962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6593" y="3380904"/>
              <a:ext cx="8175490" cy="143037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消費者トラブル等の相談窓口の電話番号は</a:t>
              </a:r>
            </a:p>
            <a:p>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番（いやや！）</a:t>
              </a: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　身近な消費生活センター</a:t>
              </a:r>
            </a:p>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や消費生活相談窓口を案内してくれます。</a:t>
              </a:r>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4937105" y="4814055"/>
              <a:ext cx="3602393"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相談は無料。土日祝もつながります。</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9912BA36-AEEB-4266-80D8-77165D49EB90}"/>
              </a:ext>
            </a:extLst>
          </p:cNvPr>
          <p:cNvGrpSpPr/>
          <p:nvPr/>
        </p:nvGrpSpPr>
        <p:grpSpPr>
          <a:xfrm>
            <a:off x="550707" y="5509332"/>
            <a:ext cx="5256557" cy="1217129"/>
            <a:chOff x="561996" y="5338631"/>
            <a:chExt cx="4876779" cy="1217129"/>
          </a:xfrm>
        </p:grpSpPr>
        <p:grpSp>
          <p:nvGrpSpPr>
            <p:cNvPr id="4" name="グループ化 3">
              <a:extLst>
                <a:ext uri="{FF2B5EF4-FFF2-40B4-BE49-F238E27FC236}">
                  <a16:creationId xmlns:a16="http://schemas.microsoft.com/office/drawing/2014/main" id="{248E7E55-D6DF-4213-A680-7FCA698167E6}"/>
                </a:ext>
              </a:extLst>
            </p:cNvPr>
            <p:cNvGrpSpPr/>
            <p:nvPr/>
          </p:nvGrpSpPr>
          <p:grpSpPr>
            <a:xfrm>
              <a:off x="561996" y="5338631"/>
              <a:ext cx="4876779" cy="1217129"/>
              <a:chOff x="561996" y="5338631"/>
              <a:chExt cx="4876779" cy="1217129"/>
            </a:xfrm>
          </p:grpSpPr>
          <p:pic>
            <p:nvPicPr>
              <p:cNvPr id="37" name="図 36"/>
              <p:cNvPicPr>
                <a:picLocks noChangeAspect="1"/>
              </p:cNvPicPr>
              <p:nvPr/>
            </p:nvPicPr>
            <p:blipFill rotWithShape="1">
              <a:blip r:embed="rId3" cstate="print">
                <a:extLst>
                  <a:ext uri="{28A0092B-C50C-407E-A947-70E740481C1C}">
                    <a14:useLocalDpi xmlns:a14="http://schemas.microsoft.com/office/drawing/2010/main" val="0"/>
                  </a:ext>
                </a:extLst>
              </a:blip>
              <a:srcRect b="23542"/>
              <a:stretch/>
            </p:blipFill>
            <p:spPr>
              <a:xfrm flipH="1">
                <a:off x="561996" y="5373527"/>
                <a:ext cx="824630" cy="1117094"/>
              </a:xfrm>
              <a:prstGeom prst="rect">
                <a:avLst/>
              </a:prstGeom>
            </p:spPr>
          </p:pic>
          <p:sp>
            <p:nvSpPr>
              <p:cNvPr id="38" name="角丸四角形吹き出し 37"/>
              <p:cNvSpPr/>
              <p:nvPr/>
            </p:nvSpPr>
            <p:spPr>
              <a:xfrm>
                <a:off x="1635954" y="5338631"/>
                <a:ext cx="3802821" cy="1217129"/>
              </a:xfrm>
              <a:prstGeom prst="wedgeRoundRectCallout">
                <a:avLst>
                  <a:gd name="adj1" fmla="val -56198"/>
                  <a:gd name="adj2" fmla="val 2960"/>
                  <a:gd name="adj3" fmla="val 16667"/>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9" name="正方形/長方形 38"/>
            <p:cNvSpPr/>
            <p:nvPr/>
          </p:nvSpPr>
          <p:spPr>
            <a:xfrm>
              <a:off x="1848289" y="5478937"/>
              <a:ext cx="3588522" cy="906274"/>
            </a:xfrm>
            <a:prstGeom prst="rect">
              <a:avLst/>
            </a:prstGeom>
          </p:spPr>
          <p:txBody>
            <a:bodyPr wrap="square">
              <a:spAutoFit/>
            </a:bodyPr>
            <a:lstStyle/>
            <a:p>
              <a:pPr lvl="0">
                <a:lnSpc>
                  <a:spcPts val="3400"/>
                </a:lnSpc>
              </a:pPr>
              <a:r>
                <a:rPr lang="ja-JP" altLang="en-US" sz="2000" b="1" dirty="0">
                  <a:solidFill>
                    <a:srgbClr val="17375E"/>
                  </a:solidFill>
                  <a:latin typeface="Meiryo UI" panose="020B0604030504040204" pitchFamily="50" charset="-128"/>
                  <a:ea typeface="Meiryo UI" panose="020B0604030504040204" pitchFamily="50" charset="-128"/>
                </a:rPr>
                <a:t>困ったらひとりで悩まずに消費生活センターなどに相談しましょう。</a:t>
              </a:r>
            </a:p>
          </p:txBody>
        </p:sp>
      </p:grpSp>
      <p:grpSp>
        <p:nvGrpSpPr>
          <p:cNvPr id="2" name="グループ化 1">
            <a:extLst>
              <a:ext uri="{FF2B5EF4-FFF2-40B4-BE49-F238E27FC236}">
                <a16:creationId xmlns:a16="http://schemas.microsoft.com/office/drawing/2014/main" id="{7DF581BE-26DD-447F-9270-656C34911A44}"/>
              </a:ext>
            </a:extLst>
          </p:cNvPr>
          <p:cNvGrpSpPr/>
          <p:nvPr/>
        </p:nvGrpSpPr>
        <p:grpSpPr>
          <a:xfrm>
            <a:off x="929216" y="875789"/>
            <a:ext cx="8100789" cy="2347998"/>
            <a:chOff x="859743" y="875789"/>
            <a:chExt cx="8100789" cy="2347998"/>
          </a:xfrm>
        </p:grpSpPr>
        <p:pic>
          <p:nvPicPr>
            <p:cNvPr id="46" name="図 45"/>
            <p:cNvPicPr>
              <a:picLocks noChangeAspect="1"/>
            </p:cNvPicPr>
            <p:nvPr/>
          </p:nvPicPr>
          <p:blipFill rotWithShape="1">
            <a:blip r:embed="rId4" cstate="screen">
              <a:extLst>
                <a:ext uri="{28A0092B-C50C-407E-A947-70E740481C1C}">
                  <a14:useLocalDpi xmlns:a14="http://schemas.microsoft.com/office/drawing/2010/main"/>
                </a:ext>
              </a:extLst>
            </a:blip>
            <a:srcRect r="2541" b="736"/>
            <a:stretch/>
          </p:blipFill>
          <p:spPr>
            <a:xfrm>
              <a:off x="859743" y="875789"/>
              <a:ext cx="6245268" cy="1704574"/>
            </a:xfrm>
            <a:prstGeom prst="round2DiagRect">
              <a:avLst>
                <a:gd name="adj1" fmla="val 30295"/>
                <a:gd name="adj2" fmla="val 27999"/>
              </a:avLst>
            </a:prstGeom>
          </p:spPr>
        </p:pic>
        <p:sp>
          <p:nvSpPr>
            <p:cNvPr id="40" name="テキスト ボックス 39"/>
            <p:cNvSpPr txBox="1"/>
            <p:nvPr/>
          </p:nvSpPr>
          <p:spPr>
            <a:xfrm>
              <a:off x="2042134" y="1153197"/>
              <a:ext cx="4019579" cy="1077218"/>
            </a:xfrm>
            <a:prstGeom prst="rect">
              <a:avLst/>
            </a:prstGeom>
            <a:noFill/>
          </p:spPr>
          <p:txBody>
            <a:bodyPr wrap="square" rtlCol="0">
              <a:spAutoFit/>
            </a:bodyPr>
            <a:lstStyle/>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困ったことになった・・・</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トラブルにあった・・・</a:t>
              </a:r>
            </a:p>
          </p:txBody>
        </p:sp>
        <p:pic>
          <p:nvPicPr>
            <p:cNvPr id="48" name="図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4746" y="997657"/>
              <a:ext cx="2375786" cy="2226130"/>
            </a:xfrm>
            <a:prstGeom prst="rect">
              <a:avLst/>
            </a:prstGeom>
          </p:spPr>
        </p:pic>
      </p:gr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19</a:t>
            </a:fld>
            <a:endParaRPr lang="ja-JP" altLang="en-US" dirty="0"/>
          </a:p>
        </p:txBody>
      </p:sp>
    </p:spTree>
    <p:extLst>
      <p:ext uri="{BB962C8B-B14F-4D97-AF65-F5344CB8AC3E}">
        <p14:creationId xmlns:p14="http://schemas.microsoft.com/office/powerpoint/2010/main" val="28516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557655" y="2547951"/>
            <a:ext cx="6028690"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成年になる！</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a:t>
            </a:fld>
            <a:endParaRPr lang="ja-JP" altLang="en-US" dirty="0"/>
          </a:p>
        </p:txBody>
      </p:sp>
    </p:spTree>
    <p:extLst>
      <p:ext uri="{BB962C8B-B14F-4D97-AF65-F5344CB8AC3E}">
        <p14:creationId xmlns:p14="http://schemas.microsoft.com/office/powerpoint/2010/main" val="24874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C0CA4D0-77CB-4064-9D58-88E443092090}"/>
              </a:ext>
            </a:extLst>
          </p:cNvPr>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「ク－リング・オフ」って何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4874852" y="3954636"/>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u="sng"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8C84E839-603F-8625-88B1-60B593475E0E}"/>
              </a:ext>
            </a:extLst>
          </p:cNvPr>
          <p:cNvGrpSpPr/>
          <p:nvPr/>
        </p:nvGrpSpPr>
        <p:grpSpPr>
          <a:xfrm>
            <a:off x="146318" y="4294150"/>
            <a:ext cx="8851364" cy="2032735"/>
            <a:chOff x="146318" y="4559621"/>
            <a:chExt cx="8851364" cy="2032735"/>
          </a:xfrm>
        </p:grpSpPr>
        <p:grpSp>
          <p:nvGrpSpPr>
            <p:cNvPr id="2" name="グループ化 1">
              <a:extLst>
                <a:ext uri="{FF2B5EF4-FFF2-40B4-BE49-F238E27FC236}">
                  <a16:creationId xmlns:a16="http://schemas.microsoft.com/office/drawing/2014/main" id="{3DEE0142-7F52-409C-85D4-B923262B45EE}"/>
                </a:ext>
              </a:extLst>
            </p:cNvPr>
            <p:cNvGrpSpPr/>
            <p:nvPr/>
          </p:nvGrpSpPr>
          <p:grpSpPr>
            <a:xfrm>
              <a:off x="401758" y="4676160"/>
              <a:ext cx="8394105" cy="1792009"/>
              <a:chOff x="399883" y="1105855"/>
              <a:chExt cx="8394105" cy="1792009"/>
            </a:xfrm>
          </p:grpSpPr>
          <p:sp>
            <p:nvSpPr>
              <p:cNvPr id="30" name="正方形/長方形 29"/>
              <p:cNvSpPr/>
              <p:nvPr/>
            </p:nvSpPr>
            <p:spPr>
              <a:xfrm>
                <a:off x="399883" y="1105855"/>
                <a:ext cx="701227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契約は、</a:t>
                </a:r>
                <a:r>
                  <a:rPr lang="ja-JP" altLang="en-US" sz="44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から行うようにしましょう。</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401" y="1209831"/>
                <a:ext cx="1287587" cy="1584059"/>
              </a:xfrm>
              <a:prstGeom prst="rect">
                <a:avLst/>
              </a:prstGeom>
            </p:spPr>
          </p:pic>
        </p:grpSp>
        <p:sp>
          <p:nvSpPr>
            <p:cNvPr id="22" name="角丸四角形 21"/>
            <p:cNvSpPr/>
            <p:nvPr/>
          </p:nvSpPr>
          <p:spPr>
            <a:xfrm>
              <a:off x="146318" y="4559621"/>
              <a:ext cx="8851364" cy="203273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86847" y="716948"/>
            <a:ext cx="8709016" cy="357187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defTabSz="457200">
              <a:lnSpc>
                <a:spcPct val="110000"/>
              </a:lnSpc>
              <a:buFont typeface="Arial" panose="020B0604020202020204" pitchFamily="34" charset="0"/>
              <a:buChar char="•"/>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ク－リング・オフ</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(Cooling off)</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a:t>
            </a:r>
            <a:r>
              <a:rPr lang="ja-JP" altLang="en-US" sz="2800" b="1" u="sng" dirty="0">
                <a:solidFill>
                  <a:srgbClr val="FF0000"/>
                </a:solidFill>
                <a:latin typeface="Meiryo UI" panose="020B0604030504040204" pitchFamily="50" charset="-128"/>
                <a:ea typeface="Meiryo UI" panose="020B0604030504040204" pitchFamily="50" charset="-128"/>
                <a:cs typeface="ヒラギノ丸ゴ Pro W4"/>
              </a:rPr>
              <a:t>一定の期間内であれば、理由を問わず契約を解消</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できるしくみです（もともと「頭を冷やして、考え直す」という意味があります）。　　</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marL="457200" lvl="0" indent="-457200" defTabSz="457200">
              <a:lnSpc>
                <a:spcPct val="110000"/>
              </a:lnSpc>
              <a:spcBef>
                <a:spcPts val="1200"/>
              </a:spcBef>
              <a:buFont typeface="Arial" panose="020B0604020202020204" pitchFamily="34" charset="0"/>
              <a:buChar char="•"/>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しかし、商品・サービス、販売方法によって、クーリング・オフが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できない場合がある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ので、契約前にしっかりと確認しておきましょう。</a:t>
            </a:r>
          </a:p>
        </p:txBody>
      </p:sp>
      <p:sp>
        <p:nvSpPr>
          <p:cNvPr id="13" name="スライド番号プレースホルダー 4">
            <a:extLst>
              <a:ext uri="{FF2B5EF4-FFF2-40B4-BE49-F238E27FC236}">
                <a16:creationId xmlns:a16="http://schemas.microsoft.com/office/drawing/2014/main" id="{69F6B56A-9949-462C-94B2-E22220A85CB8}"/>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20</a:t>
            </a:fld>
            <a:endParaRPr lang="ja-JP" altLang="en-US" dirty="0"/>
          </a:p>
        </p:txBody>
      </p:sp>
    </p:spTree>
    <p:extLst>
      <p:ext uri="{BB962C8B-B14F-4D97-AF65-F5344CB8AC3E}">
        <p14:creationId xmlns:p14="http://schemas.microsoft.com/office/powerpoint/2010/main" val="26858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２</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消費者トラブルに巻き込まれない</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4" name="グループ化 23">
            <a:extLst>
              <a:ext uri="{FF2B5EF4-FFF2-40B4-BE49-F238E27FC236}">
                <a16:creationId xmlns:a16="http://schemas.microsoft.com/office/drawing/2014/main" id="{4059F28B-DB75-4811-B95E-F33850F92D36}"/>
              </a:ext>
            </a:extLst>
          </p:cNvPr>
          <p:cNvGrpSpPr/>
          <p:nvPr/>
        </p:nvGrpSpPr>
        <p:grpSpPr>
          <a:xfrm>
            <a:off x="57208" y="1828593"/>
            <a:ext cx="8702709" cy="1371740"/>
            <a:chOff x="-2187744" y="2748787"/>
            <a:chExt cx="8702709" cy="1371740"/>
          </a:xfrm>
        </p:grpSpPr>
        <p:sp>
          <p:nvSpPr>
            <p:cNvPr id="25" name="正方形/長方形 24">
              <a:extLst>
                <a:ext uri="{FF2B5EF4-FFF2-40B4-BE49-F238E27FC236}">
                  <a16:creationId xmlns:a16="http://schemas.microsoft.com/office/drawing/2014/main" id="{7EF9E337-86BF-4261-BD9E-AFA2A8BDBD21}"/>
                </a:ext>
              </a:extLst>
            </p:cNvPr>
            <p:cNvSpPr/>
            <p:nvPr/>
          </p:nvSpPr>
          <p:spPr>
            <a:xfrm>
              <a:off x="-1631452" y="3046779"/>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もし消費者トラブルに巻き込まれてしまったら、</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a:t>
              </a:r>
              <a:r>
                <a:rPr lang="ja-JP" altLang="en-US" sz="3200" b="1" dirty="0">
                  <a:solidFill>
                    <a:srgbClr val="254061"/>
                  </a:solidFill>
                  <a:latin typeface="Meiryo UI" panose="020B0604030504040204" pitchFamily="50" charset="-128"/>
                  <a:ea typeface="Meiryo UI" panose="020B0604030504040204" pitchFamily="50" charset="-128"/>
                  <a:cs typeface="ヒラギノ丸ゴ Pro W4"/>
                </a:rPr>
                <a:t>（いやや！）に電話をかける等して周りの人に相談しましょう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26" name="正方形/長方形 25">
              <a:extLst>
                <a:ext uri="{FF2B5EF4-FFF2-40B4-BE49-F238E27FC236}">
                  <a16:creationId xmlns:a16="http://schemas.microsoft.com/office/drawing/2014/main" id="{2B1BAD40-9CDB-4E57-9409-95B94F52D3BD}"/>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②</a:t>
              </a:r>
            </a:p>
          </p:txBody>
        </p:sp>
      </p:grpSp>
      <p:grpSp>
        <p:nvGrpSpPr>
          <p:cNvPr id="18" name="グループ化 17">
            <a:extLst>
              <a:ext uri="{FF2B5EF4-FFF2-40B4-BE49-F238E27FC236}">
                <a16:creationId xmlns:a16="http://schemas.microsoft.com/office/drawing/2014/main" id="{4059F28B-DB75-4811-B95E-F33850F92D36}"/>
              </a:ext>
            </a:extLst>
          </p:cNvPr>
          <p:cNvGrpSpPr/>
          <p:nvPr/>
        </p:nvGrpSpPr>
        <p:grpSpPr>
          <a:xfrm>
            <a:off x="117989" y="5142303"/>
            <a:ext cx="8996515" cy="1073748"/>
            <a:chOff x="-2187744" y="2293509"/>
            <a:chExt cx="8865014" cy="1073748"/>
          </a:xfrm>
        </p:grpSpPr>
        <p:sp>
          <p:nvSpPr>
            <p:cNvPr id="23" name="正方形/長方形 22">
              <a:extLst>
                <a:ext uri="{FF2B5EF4-FFF2-40B4-BE49-F238E27FC236}">
                  <a16:creationId xmlns:a16="http://schemas.microsoft.com/office/drawing/2014/main" id="{7EF9E337-86BF-4261-BD9E-AFA2A8BDBD21}"/>
                </a:ext>
              </a:extLst>
            </p:cNvPr>
            <p:cNvSpPr/>
            <p:nvPr/>
          </p:nvSpPr>
          <p:spPr>
            <a:xfrm>
              <a:off x="-1619646" y="2293509"/>
              <a:ext cx="8296916"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から行うようにしましょう。</a:t>
              </a:r>
            </a:p>
          </p:txBody>
        </p:sp>
        <p:sp>
          <p:nvSpPr>
            <p:cNvPr id="27" name="正方形/長方形 26">
              <a:extLst>
                <a:ext uri="{FF2B5EF4-FFF2-40B4-BE49-F238E27FC236}">
                  <a16:creationId xmlns:a16="http://schemas.microsoft.com/office/drawing/2014/main" id="{2B1BAD40-9CDB-4E57-9409-95B94F52D3BD}"/>
                </a:ext>
              </a:extLst>
            </p:cNvPr>
            <p:cNvSpPr/>
            <p:nvPr/>
          </p:nvSpPr>
          <p:spPr>
            <a:xfrm>
              <a:off x="-2187744" y="2508947"/>
              <a:ext cx="697627" cy="707886"/>
            </a:xfrm>
            <a:prstGeom prst="rect">
              <a:avLst/>
            </a:prstGeom>
          </p:spPr>
          <p:txBody>
            <a:bodyPr wrap="none">
              <a:spAutoFit/>
            </a:bodyPr>
            <a:lstStyle/>
            <a:p>
              <a:r>
                <a:rPr lang="ja-JP" altLang="en-US" sz="40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21</a:t>
            </a:fld>
            <a:endParaRPr lang="ja-JP" altLang="en-US" dirty="0"/>
          </a:p>
        </p:txBody>
      </p:sp>
      <p:grpSp>
        <p:nvGrpSpPr>
          <p:cNvPr id="4" name="グループ化 3">
            <a:extLst>
              <a:ext uri="{FF2B5EF4-FFF2-40B4-BE49-F238E27FC236}">
                <a16:creationId xmlns:a16="http://schemas.microsoft.com/office/drawing/2014/main" id="{A85BB259-DAB4-552E-E952-8653A037E3C9}"/>
              </a:ext>
            </a:extLst>
          </p:cNvPr>
          <p:cNvGrpSpPr/>
          <p:nvPr/>
        </p:nvGrpSpPr>
        <p:grpSpPr>
          <a:xfrm>
            <a:off x="57208" y="3669288"/>
            <a:ext cx="8714516" cy="1353040"/>
            <a:chOff x="278985" y="3661412"/>
            <a:chExt cx="8714516" cy="1353040"/>
          </a:xfrm>
        </p:grpSpPr>
        <p:sp>
          <p:nvSpPr>
            <p:cNvPr id="15" name="正方形/長方形 14">
              <a:extLst>
                <a:ext uri="{FF2B5EF4-FFF2-40B4-BE49-F238E27FC236}">
                  <a16:creationId xmlns:a16="http://schemas.microsoft.com/office/drawing/2014/main" id="{7EF9E337-86BF-4261-BD9E-AFA2A8BDBD21}"/>
                </a:ext>
              </a:extLst>
            </p:cNvPr>
            <p:cNvSpPr/>
            <p:nvPr/>
          </p:nvSpPr>
          <p:spPr>
            <a:xfrm>
              <a:off x="847084" y="3686745"/>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申込みをやめたいなと思ったときは、一定の期間内であれば、</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クーリング・オフ</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を使うことができます。</a:t>
              </a:r>
            </a:p>
          </p:txBody>
        </p:sp>
        <p:sp>
          <p:nvSpPr>
            <p:cNvPr id="16" name="正方形/長方形 15">
              <a:extLst>
                <a:ext uri="{FF2B5EF4-FFF2-40B4-BE49-F238E27FC236}">
                  <a16:creationId xmlns:a16="http://schemas.microsoft.com/office/drawing/2014/main" id="{2B1BAD40-9CDB-4E57-9409-95B94F52D3BD}"/>
                </a:ext>
              </a:extLst>
            </p:cNvPr>
            <p:cNvSpPr/>
            <p:nvPr/>
          </p:nvSpPr>
          <p:spPr>
            <a:xfrm>
              <a:off x="278985" y="3661412"/>
              <a:ext cx="697627" cy="707886"/>
            </a:xfrm>
            <a:prstGeom prst="rect">
              <a:avLst/>
            </a:prstGeom>
          </p:spPr>
          <p:txBody>
            <a:bodyPr wrap="none">
              <a:spAutoFit/>
            </a:bodyPr>
            <a:lstStyle/>
            <a:p>
              <a:r>
                <a:rPr lang="ja-JP" altLang="en-US" sz="4000" dirty="0">
                  <a:solidFill>
                    <a:schemeClr val="tx2">
                      <a:lumMod val="75000"/>
                    </a:schemeClr>
                  </a:solidFill>
                </a:rPr>
                <a:t>③</a:t>
              </a:r>
            </a:p>
          </p:txBody>
        </p:sp>
        <p:sp>
          <p:nvSpPr>
            <p:cNvPr id="3" name="正方形/長方形 2">
              <a:extLst>
                <a:ext uri="{FF2B5EF4-FFF2-40B4-BE49-F238E27FC236}">
                  <a16:creationId xmlns:a16="http://schemas.microsoft.com/office/drawing/2014/main" id="{848FC4F1-F818-1806-AB08-BF4081A8DD83}"/>
                </a:ext>
              </a:extLst>
            </p:cNvPr>
            <p:cNvSpPr/>
            <p:nvPr/>
          </p:nvSpPr>
          <p:spPr>
            <a:xfrm>
              <a:off x="847084" y="4694247"/>
              <a:ext cx="8146417" cy="320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sz="1200" b="1" dirty="0">
                  <a:solidFill>
                    <a:schemeClr val="tx2">
                      <a:lumMod val="75000"/>
                    </a:schemeClr>
                  </a:solidFill>
                  <a:latin typeface="Meiryo UI" panose="020B0604030504040204" pitchFamily="50" charset="-128"/>
                  <a:ea typeface="Meiryo UI" panose="020B0604030504040204" pitchFamily="50" charset="-128"/>
                  <a:cs typeface="ヒラギノ丸ゴ Pro W4"/>
                </a:rPr>
                <a:t>場合によってはクーリング・オフを使うことができない契約もあります。</a:t>
              </a:r>
            </a:p>
          </p:txBody>
        </p:sp>
      </p:grpSp>
      <p:grpSp>
        <p:nvGrpSpPr>
          <p:cNvPr id="6" name="グループ化 5">
            <a:extLst>
              <a:ext uri="{FF2B5EF4-FFF2-40B4-BE49-F238E27FC236}">
                <a16:creationId xmlns:a16="http://schemas.microsoft.com/office/drawing/2014/main" id="{614C202C-4919-F3D8-2B17-D8897375A6BA}"/>
              </a:ext>
            </a:extLst>
          </p:cNvPr>
          <p:cNvGrpSpPr/>
          <p:nvPr/>
        </p:nvGrpSpPr>
        <p:grpSpPr>
          <a:xfrm>
            <a:off x="60392" y="742281"/>
            <a:ext cx="8699526" cy="1073748"/>
            <a:chOff x="-2187744" y="2549270"/>
            <a:chExt cx="8699526" cy="1073748"/>
          </a:xfrm>
        </p:grpSpPr>
        <p:sp>
          <p:nvSpPr>
            <p:cNvPr id="7" name="正方形/長方形 6">
              <a:extLst>
                <a:ext uri="{FF2B5EF4-FFF2-40B4-BE49-F238E27FC236}">
                  <a16:creationId xmlns:a16="http://schemas.microsoft.com/office/drawing/2014/main" id="{F382CBB5-3DAF-4ADB-FCAE-187ED43750CB}"/>
                </a:ext>
              </a:extLst>
            </p:cNvPr>
            <p:cNvSpPr/>
            <p:nvPr/>
          </p:nvSpPr>
          <p:spPr>
            <a:xfrm>
              <a:off x="-1634635" y="254927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消費者トラブルは、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防ぐことが大切です。</a:t>
              </a:r>
            </a:p>
          </p:txBody>
        </p:sp>
        <p:sp>
          <p:nvSpPr>
            <p:cNvPr id="8" name="正方形/長方形 7">
              <a:extLst>
                <a:ext uri="{FF2B5EF4-FFF2-40B4-BE49-F238E27FC236}">
                  <a16:creationId xmlns:a16="http://schemas.microsoft.com/office/drawing/2014/main" id="{4FA550C9-10EE-3125-69D9-4C35EC2B1B84}"/>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①</a:t>
              </a:r>
            </a:p>
          </p:txBody>
        </p:sp>
      </p:grpSp>
    </p:spTree>
    <p:extLst>
      <p:ext uri="{BB962C8B-B14F-4D97-AF65-F5344CB8AC3E}">
        <p14:creationId xmlns:p14="http://schemas.microsoft.com/office/powerpoint/2010/main" val="11325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119545" y="2547951"/>
            <a:ext cx="4904911"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3.</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リスクに備える</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22</a:t>
            </a:fld>
            <a:endParaRPr lang="ja-JP" altLang="en-US" dirty="0"/>
          </a:p>
        </p:txBody>
      </p:sp>
    </p:spTree>
    <p:extLst>
      <p:ext uri="{BB962C8B-B14F-4D97-AF65-F5344CB8AC3E}">
        <p14:creationId xmlns:p14="http://schemas.microsoft.com/office/powerpoint/2010/main" val="3928507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solidFill>
            <a:schemeClr val="accent6"/>
          </a:solid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テキスト ボックス 22"/>
          <p:cNvSpPr txBox="1"/>
          <p:nvPr/>
        </p:nvSpPr>
        <p:spPr>
          <a:xfrm>
            <a:off x="395536" y="6355273"/>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sp>
        <p:nvSpPr>
          <p:cNvPr id="4" name="スライド番号プレースホルダー 3"/>
          <p:cNvSpPr>
            <a:spLocks noGrp="1"/>
          </p:cNvSpPr>
          <p:nvPr>
            <p:ph type="sldNum" sz="quarter" idx="12"/>
          </p:nvPr>
        </p:nvSpPr>
        <p:spPr>
          <a:xfrm>
            <a:off x="6790064" y="6421469"/>
            <a:ext cx="2133600" cy="365125"/>
          </a:xfrm>
        </p:spPr>
        <p:txBody>
          <a:bodyPr/>
          <a:lstStyle/>
          <a:p>
            <a:pPr defTabSz="457200">
              <a:defRPr/>
            </a:pPr>
            <a:fld id="{7B76553B-32E2-D644-9CD0-56FDA882EB90}" type="slidenum">
              <a:rPr lang="ja-JP" altLang="en-US" sz="1800" smtClean="0"/>
              <a:pPr defTabSz="457200">
                <a:defRPr/>
              </a:pPr>
              <a:t>23</a:t>
            </a:fld>
            <a:endParaRPr lang="ja-JP" altLang="en-US" sz="1800" dirty="0"/>
          </a:p>
        </p:txBody>
      </p:sp>
      <p:grpSp>
        <p:nvGrpSpPr>
          <p:cNvPr id="43" name="グループ化 42">
            <a:extLst>
              <a:ext uri="{FF2B5EF4-FFF2-40B4-BE49-F238E27FC236}">
                <a16:creationId xmlns:a16="http://schemas.microsoft.com/office/drawing/2014/main" id="{5480D85D-0FCD-3489-9891-F9BB06AAF170}"/>
              </a:ext>
            </a:extLst>
          </p:cNvPr>
          <p:cNvGrpSpPr/>
          <p:nvPr/>
        </p:nvGrpSpPr>
        <p:grpSpPr>
          <a:xfrm>
            <a:off x="395536" y="3263764"/>
            <a:ext cx="8944282" cy="2325587"/>
            <a:chOff x="210508" y="2619326"/>
            <a:chExt cx="8944282" cy="2325587"/>
          </a:xfrm>
        </p:grpSpPr>
        <p:pic>
          <p:nvPicPr>
            <p:cNvPr id="44" name="図 43" descr="図形, 四角形&#10;&#10;自動的に生成された説明">
              <a:extLst>
                <a:ext uri="{FF2B5EF4-FFF2-40B4-BE49-F238E27FC236}">
                  <a16:creationId xmlns:a16="http://schemas.microsoft.com/office/drawing/2014/main" id="{BF78A37B-2F19-F011-4B0C-D8E9C979F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8" y="2619326"/>
              <a:ext cx="8518325" cy="684000"/>
            </a:xfrm>
            <a:prstGeom prst="rect">
              <a:avLst/>
            </a:prstGeom>
          </p:spPr>
        </p:pic>
        <p:sp>
          <p:nvSpPr>
            <p:cNvPr id="45" name="テキスト ボックス 44">
              <a:extLst>
                <a:ext uri="{FF2B5EF4-FFF2-40B4-BE49-F238E27FC236}">
                  <a16:creationId xmlns:a16="http://schemas.microsoft.com/office/drawing/2014/main" id="{ACDA834A-6FAA-52DD-A338-2950B6394C39}"/>
                </a:ext>
              </a:extLst>
            </p:cNvPr>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F4D7C2C5-C805-6830-706E-4DBE7D6C61F8}"/>
                </a:ext>
              </a:extLst>
            </p:cNvPr>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853E3750-0257-7B9A-34E9-133742D7DC60}"/>
                </a:ext>
              </a:extLst>
            </p:cNvPr>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a:extLst>
                <a:ext uri="{FF2B5EF4-FFF2-40B4-BE49-F238E27FC236}">
                  <a16:creationId xmlns:a16="http://schemas.microsoft.com/office/drawing/2014/main" id="{CD5C7C14-3FA2-C449-80B7-772CA53C71AD}"/>
                </a:ext>
              </a:extLst>
            </p:cNvPr>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49" name="テキスト ボックス 48">
              <a:extLst>
                <a:ext uri="{FF2B5EF4-FFF2-40B4-BE49-F238E27FC236}">
                  <a16:creationId xmlns:a16="http://schemas.microsoft.com/office/drawing/2014/main" id="{0CACBC78-7330-8B7F-E991-40C6CAF5D424}"/>
                </a:ext>
              </a:extLst>
            </p:cNvPr>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カギ線コネクタ 4">
              <a:extLst>
                <a:ext uri="{FF2B5EF4-FFF2-40B4-BE49-F238E27FC236}">
                  <a16:creationId xmlns:a16="http://schemas.microsoft.com/office/drawing/2014/main" id="{AB5B2994-8985-882F-F788-35C817B5384A}"/>
                </a:ext>
              </a:extLst>
            </p:cNvPr>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1" name="テキスト ボックス 50">
              <a:extLst>
                <a:ext uri="{FF2B5EF4-FFF2-40B4-BE49-F238E27FC236}">
                  <a16:creationId xmlns:a16="http://schemas.microsoft.com/office/drawing/2014/main" id="{31B57603-1E2D-8037-A81D-00EAA2AC8D2D}"/>
                </a:ext>
              </a:extLst>
            </p:cNvPr>
            <p:cNvSpPr txBox="1"/>
            <p:nvPr/>
          </p:nvSpPr>
          <p:spPr>
            <a:xfrm>
              <a:off x="1151206" y="2818526"/>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63.3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2" name="テキスト ボックス 51">
              <a:extLst>
                <a:ext uri="{FF2B5EF4-FFF2-40B4-BE49-F238E27FC236}">
                  <a16:creationId xmlns:a16="http://schemas.microsoft.com/office/drawing/2014/main" id="{43D229AB-510E-A92E-C28B-C03352FF9868}"/>
                </a:ext>
              </a:extLst>
            </p:cNvPr>
            <p:cNvSpPr txBox="1"/>
            <p:nvPr/>
          </p:nvSpPr>
          <p:spPr>
            <a:xfrm>
              <a:off x="5406958"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11.0</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3" name="テキスト ボックス 52">
              <a:extLst>
                <a:ext uri="{FF2B5EF4-FFF2-40B4-BE49-F238E27FC236}">
                  <a16:creationId xmlns:a16="http://schemas.microsoft.com/office/drawing/2014/main" id="{1797E87A-CFE2-BF55-895A-B89EB6C115E7}"/>
                </a:ext>
              </a:extLst>
            </p:cNvPr>
            <p:cNvSpPr txBox="1"/>
            <p:nvPr/>
          </p:nvSpPr>
          <p:spPr>
            <a:xfrm>
              <a:off x="6201927"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6.7</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テキスト ボックス 53">
              <a:extLst>
                <a:ext uri="{FF2B5EF4-FFF2-40B4-BE49-F238E27FC236}">
                  <a16:creationId xmlns:a16="http://schemas.microsoft.com/office/drawing/2014/main" id="{799AAAAC-8CF4-8008-2797-CCFF5D3B48BD}"/>
                </a:ext>
              </a:extLst>
            </p:cNvPr>
            <p:cNvSpPr txBox="1"/>
            <p:nvPr/>
          </p:nvSpPr>
          <p:spPr>
            <a:xfrm>
              <a:off x="708380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14.1</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5" name="テキスト ボックス 54">
              <a:extLst>
                <a:ext uri="{FF2B5EF4-FFF2-40B4-BE49-F238E27FC236}">
                  <a16:creationId xmlns:a16="http://schemas.microsoft.com/office/drawing/2014/main" id="{115058C7-5B9C-E20C-186C-120FD53E16C9}"/>
                </a:ext>
              </a:extLst>
            </p:cNvPr>
            <p:cNvSpPr txBox="1"/>
            <p:nvPr/>
          </p:nvSpPr>
          <p:spPr>
            <a:xfrm>
              <a:off x="799704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4.9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56" name="直線コネクタ 55">
              <a:extLst>
                <a:ext uri="{FF2B5EF4-FFF2-40B4-BE49-F238E27FC236}">
                  <a16:creationId xmlns:a16="http://schemas.microsoft.com/office/drawing/2014/main" id="{F29F9E3D-8752-07A0-EE79-D8681D6CC65F}"/>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a:extLst>
                <a:ext uri="{FF2B5EF4-FFF2-40B4-BE49-F238E27FC236}">
                  <a16:creationId xmlns:a16="http://schemas.microsoft.com/office/drawing/2014/main" id="{7A88B452-8465-5FE4-B335-85E7B02FE9B1}"/>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4285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solidFill>
            <a:schemeClr val="accent6"/>
          </a:solid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角丸四角形 32"/>
          <p:cNvSpPr/>
          <p:nvPr/>
        </p:nvSpPr>
        <p:spPr bwMode="gray">
          <a:xfrm>
            <a:off x="647244" y="1268760"/>
            <a:ext cx="2469443"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nvGraphicFramePr>
        <p:xfrm>
          <a:off x="647244" y="1351064"/>
          <a:ext cx="2469443" cy="4265491"/>
        </p:xfrm>
        <a:graphic>
          <a:graphicData uri="http://schemas.openxmlformats.org/drawingml/2006/table">
            <a:tbl>
              <a:tblPr firstRow="1" bandRow="1">
                <a:tableStyleId>{2D5ABB26-0587-4C30-8999-92F81FD0307C}</a:tableStyleId>
              </a:tblPr>
              <a:tblGrid>
                <a:gridCol w="2469443">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4,740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9,800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nvGraphicFramePr>
        <p:xfrm>
          <a:off x="3110432" y="1344018"/>
          <a:ext cx="2610669" cy="4248472"/>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4,010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1,920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nvGraphicFramePr>
        <p:xfrm>
          <a:off x="147921"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47921" y="5942326"/>
            <a:ext cx="385740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3"/>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nvGraphicFramePr>
        <p:xfrm>
          <a:off x="5873134" y="1432168"/>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3,597</a:t>
                      </a:r>
                      <a:r>
                        <a:rPr lang="ja-JP" altLang="en-US" sz="14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nvGraphicFramePr>
        <p:xfrm>
          <a:off x="7445232" y="1432168"/>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2,101</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smtClean="0"/>
              <a:pPr defTabSz="457200">
                <a:defRPr/>
              </a:pPr>
              <a:t>24</a:t>
            </a:fld>
            <a:endParaRPr lang="ja-JP" altLang="en-US" sz="1800" dirty="0"/>
          </a:p>
        </p:txBody>
      </p:sp>
    </p:spTree>
    <p:extLst>
      <p:ext uri="{BB962C8B-B14F-4D97-AF65-F5344CB8AC3E}">
        <p14:creationId xmlns:p14="http://schemas.microsoft.com/office/powerpoint/2010/main" val="17282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25</a:t>
            </a:fld>
            <a:endParaRPr lang="ja-JP" altLang="en-US" dirty="0"/>
          </a:p>
        </p:txBody>
      </p:sp>
      <p:sp>
        <p:nvSpPr>
          <p:cNvPr id="24" name="正方形/長方形 23"/>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2664" y="833889"/>
            <a:ext cx="708942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　収入と支出によって</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家計は成り立ちます。</a:t>
            </a:r>
            <a:r>
              <a:rPr lang="ja-JP" altLang="en-US" sz="4000" b="1" dirty="0">
                <a:solidFill>
                  <a:srgbClr val="FF0000"/>
                </a:solidFill>
                <a:latin typeface="Meiryo UI" panose="020B0604030504040204" pitchFamily="50" charset="-128"/>
                <a:ea typeface="Meiryo UI" panose="020B0604030504040204" pitchFamily="50" charset="-128"/>
                <a:cs typeface="ヒラギノ丸ゴ Pro W4"/>
              </a:rPr>
              <a:t>お金の使い方を考える</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ことが大切です。</a:t>
            </a:r>
          </a:p>
        </p:txBody>
      </p:sp>
      <p:pic>
        <p:nvPicPr>
          <p:cNvPr id="34" name="図 33">
            <a:extLst>
              <a:ext uri="{FF2B5EF4-FFF2-40B4-BE49-F238E27FC236}">
                <a16:creationId xmlns:a16="http://schemas.microsoft.com/office/drawing/2014/main" id="{74D2F650-1CBA-4897-95B7-A14BC14B5AA2}"/>
              </a:ext>
            </a:extLst>
          </p:cNvPr>
          <p:cNvPicPr>
            <a:picLocks noChangeAspect="1"/>
          </p:cNvPicPr>
          <p:nvPr/>
        </p:nvPicPr>
        <p:blipFill>
          <a:blip r:embed="rId3"/>
          <a:stretch>
            <a:fillRect/>
          </a:stretch>
        </p:blipFill>
        <p:spPr>
          <a:xfrm>
            <a:off x="6974904" y="754127"/>
            <a:ext cx="1492340" cy="1206470"/>
          </a:xfrm>
          <a:prstGeom prst="rect">
            <a:avLst/>
          </a:prstGeom>
        </p:spPr>
      </p:pic>
      <p:pic>
        <p:nvPicPr>
          <p:cNvPr id="35" name="図 34"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7766535" y="1580674"/>
            <a:ext cx="1341109" cy="964706"/>
          </a:xfrm>
          <a:prstGeom prst="rect">
            <a:avLst/>
          </a:prstGeom>
        </p:spPr>
      </p:pic>
      <p:grpSp>
        <p:nvGrpSpPr>
          <p:cNvPr id="37" name="グループ化 36">
            <a:extLst>
              <a:ext uri="{FF2B5EF4-FFF2-40B4-BE49-F238E27FC236}">
                <a16:creationId xmlns:a16="http://schemas.microsoft.com/office/drawing/2014/main" id="{0F4FD678-876F-4360-9784-BCF9500CA129}"/>
              </a:ext>
            </a:extLst>
          </p:cNvPr>
          <p:cNvGrpSpPr/>
          <p:nvPr/>
        </p:nvGrpSpPr>
        <p:grpSpPr>
          <a:xfrm>
            <a:off x="176707" y="2752731"/>
            <a:ext cx="4321523" cy="432316"/>
            <a:chOff x="5018363" y="6140624"/>
            <a:chExt cx="2493818" cy="432316"/>
          </a:xfrm>
        </p:grpSpPr>
        <p:sp>
          <p:nvSpPr>
            <p:cNvPr id="38" name="角丸四角形 37"/>
            <p:cNvSpPr/>
            <p:nvPr/>
          </p:nvSpPr>
          <p:spPr bwMode="gray">
            <a:xfrm>
              <a:off x="5018363" y="6144429"/>
              <a:ext cx="2493818" cy="428511"/>
            </a:xfrm>
            <a:prstGeom prst="roundRect">
              <a:avLst>
                <a:gd name="adj" fmla="val 43388"/>
              </a:avLst>
            </a:prstGeom>
            <a:solidFill>
              <a:srgbClr val="FFC00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収入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14" name="図 13">
            <a:extLst>
              <a:ext uri="{FF2B5EF4-FFF2-40B4-BE49-F238E27FC236}">
                <a16:creationId xmlns:a16="http://schemas.microsoft.com/office/drawing/2014/main" id="{71D0E153-EA70-446F-6404-F76C05910107}"/>
              </a:ext>
            </a:extLst>
          </p:cNvPr>
          <p:cNvPicPr>
            <a:picLocks noChangeAspect="1"/>
          </p:cNvPicPr>
          <p:nvPr/>
        </p:nvPicPr>
        <p:blipFill rotWithShape="1">
          <a:blip r:embed="rId5"/>
          <a:srcRect l="2842"/>
          <a:stretch/>
        </p:blipFill>
        <p:spPr>
          <a:xfrm>
            <a:off x="5574890" y="3048185"/>
            <a:ext cx="2892354" cy="3806816"/>
          </a:xfrm>
          <a:prstGeom prst="rect">
            <a:avLst/>
          </a:prstGeom>
        </p:spPr>
      </p:pic>
      <p:grpSp>
        <p:nvGrpSpPr>
          <p:cNvPr id="41" name="グループ化 40">
            <a:extLst>
              <a:ext uri="{FF2B5EF4-FFF2-40B4-BE49-F238E27FC236}">
                <a16:creationId xmlns:a16="http://schemas.microsoft.com/office/drawing/2014/main" id="{0F4FD678-876F-4360-9784-BCF9500CA129}"/>
              </a:ext>
            </a:extLst>
          </p:cNvPr>
          <p:cNvGrpSpPr/>
          <p:nvPr/>
        </p:nvGrpSpPr>
        <p:grpSpPr>
          <a:xfrm>
            <a:off x="4710895" y="2731022"/>
            <a:ext cx="4321523" cy="432316"/>
            <a:chOff x="5018363" y="6140624"/>
            <a:chExt cx="2493818" cy="432316"/>
          </a:xfrm>
        </p:grpSpPr>
        <p:sp>
          <p:nvSpPr>
            <p:cNvPr id="42" name="角丸四角形 41"/>
            <p:cNvSpPr/>
            <p:nvPr/>
          </p:nvSpPr>
          <p:spPr bwMode="gray">
            <a:xfrm>
              <a:off x="5018363" y="6144429"/>
              <a:ext cx="2493818"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支出</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grpSp>
        <p:nvGrpSpPr>
          <p:cNvPr id="12" name="グループ化 11">
            <a:extLst>
              <a:ext uri="{FF2B5EF4-FFF2-40B4-BE49-F238E27FC236}">
                <a16:creationId xmlns:a16="http://schemas.microsoft.com/office/drawing/2014/main" id="{7D323C32-E0CF-1813-40B7-11068B34EC49}"/>
              </a:ext>
            </a:extLst>
          </p:cNvPr>
          <p:cNvGrpSpPr/>
          <p:nvPr/>
        </p:nvGrpSpPr>
        <p:grpSpPr>
          <a:xfrm>
            <a:off x="212778" y="3428999"/>
            <a:ext cx="4359221" cy="2460523"/>
            <a:chOff x="395536" y="2536086"/>
            <a:chExt cx="7779749" cy="4229863"/>
          </a:xfrm>
        </p:grpSpPr>
        <p:sp>
          <p:nvSpPr>
            <p:cNvPr id="6" name="テキスト ボックス 5">
              <a:extLst>
                <a:ext uri="{FF2B5EF4-FFF2-40B4-BE49-F238E27FC236}">
                  <a16:creationId xmlns:a16="http://schemas.microsoft.com/office/drawing/2014/main" id="{1E90C30C-FB73-C422-4CCE-B36078B58410}"/>
                </a:ext>
              </a:extLst>
            </p:cNvPr>
            <p:cNvSpPr txBox="1"/>
            <p:nvPr/>
          </p:nvSpPr>
          <p:spPr>
            <a:xfrm>
              <a:off x="395536" y="6136580"/>
              <a:ext cx="7779749" cy="629369"/>
            </a:xfrm>
            <a:prstGeom prst="rect">
              <a:avLst/>
            </a:prstGeom>
            <a:noFill/>
          </p:spPr>
          <p:txBody>
            <a:bodyPr wrap="square" rtlCol="0">
              <a:spAutoFit/>
            </a:bodyPr>
            <a:lstStyle/>
            <a:p>
              <a:pPr>
                <a:lnSpc>
                  <a:spcPct val="110000"/>
                </a:lnSpc>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注　国税庁「民間給与実態統計調査」（令和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歳の平均給与額をもとに作成。</a:t>
              </a:r>
            </a:p>
            <a:p>
              <a:pPr>
                <a:lnSpc>
                  <a:spcPct val="110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上記の金額は一例であり、実際の金額と異なる場合があります。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descr="テーブル&#10;&#10;自動的に生成された説明">
              <a:extLst>
                <a:ext uri="{FF2B5EF4-FFF2-40B4-BE49-F238E27FC236}">
                  <a16:creationId xmlns:a16="http://schemas.microsoft.com/office/drawing/2014/main" id="{5E95CCC0-1E07-C9EB-C399-4DEFDECA6A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679" y="2536086"/>
              <a:ext cx="7557026" cy="3545988"/>
            </a:xfrm>
            <a:prstGeom prst="rect">
              <a:avLst/>
            </a:prstGeom>
          </p:spPr>
        </p:pic>
      </p:grpSp>
    </p:spTree>
    <p:extLst>
      <p:ext uri="{BB962C8B-B14F-4D97-AF65-F5344CB8AC3E}">
        <p14:creationId xmlns:p14="http://schemas.microsoft.com/office/powerpoint/2010/main" val="249892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678059"/>
            <a:ext cx="2493818" cy="2306022"/>
            <a:chOff x="5018363" y="4266919"/>
            <a:chExt cx="2493818" cy="2306022"/>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7"/>
            <a:chOff x="1458541" y="4113397"/>
            <a:chExt cx="2734676" cy="2476477"/>
          </a:xfrm>
        </p:grpSpPr>
        <p:pic>
          <p:nvPicPr>
            <p:cNvPr id="2" name="図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1942276"/>
            <a:ext cx="2493818" cy="2008988"/>
            <a:chOff x="547664" y="1942276"/>
            <a:chExt cx="2493818" cy="2008988"/>
          </a:xfrm>
        </p:grpSpPr>
        <p:pic>
          <p:nvPicPr>
            <p:cNvPr id="5" name="図 4"/>
            <p:cNvPicPr>
              <a:picLocks noChangeAspect="1"/>
            </p:cNvPicPr>
            <p:nvPr/>
          </p:nvPicPr>
          <p:blipFill>
            <a:blip r:embed="rId5"/>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5128443" y="4263365"/>
            <a:ext cx="2493818" cy="2326508"/>
            <a:chOff x="3324736" y="1624360"/>
            <a:chExt cx="2493818" cy="2326508"/>
          </a:xfrm>
        </p:grpSpPr>
        <p:pic>
          <p:nvPicPr>
            <p:cNvPr id="26" name="図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44801"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463575"/>
              <a:ext cx="2493818" cy="487293"/>
              <a:chOff x="3324736" y="3463575"/>
              <a:chExt cx="2493818" cy="487293"/>
            </a:xfrm>
          </p:grpSpPr>
          <p:sp>
            <p:nvSpPr>
              <p:cNvPr id="12" name="角丸四角形 11"/>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185158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7"/>
            <a:srcRect/>
            <a:stretch/>
          </p:blipFill>
          <p:spPr>
            <a:xfrm>
              <a:off x="6648015" y="1851580"/>
              <a:ext cx="1558669" cy="1548429"/>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26</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3"/>
          <a:srcRect/>
          <a:stretch/>
        </p:blipFill>
        <p:spPr>
          <a:xfrm>
            <a:off x="1936386" y="4438524"/>
            <a:ext cx="5306014" cy="2223717"/>
          </a:xfrm>
          <a:prstGeom prst="rect">
            <a:avLst/>
          </a:prstGeom>
        </p:spPr>
      </p:pic>
      <p:grpSp>
        <p:nvGrpSpPr>
          <p:cNvPr id="19" name="グループ化 18"/>
          <p:cNvGrpSpPr/>
          <p:nvPr/>
        </p:nvGrpSpPr>
        <p:grpSpPr>
          <a:xfrm>
            <a:off x="182880" y="855572"/>
            <a:ext cx="8778240" cy="2474629"/>
            <a:chOff x="514973" y="868131"/>
            <a:chExt cx="7960722" cy="2474629"/>
          </a:xfrm>
        </p:grpSpPr>
        <p:sp>
          <p:nvSpPr>
            <p:cNvPr id="11" name="正方形/長方形 10"/>
            <p:cNvSpPr/>
            <p:nvPr/>
          </p:nvSpPr>
          <p:spPr>
            <a:xfrm>
              <a:off x="657899" y="927936"/>
              <a:ext cx="7701374"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360"/>
                </a:lnSpc>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3000" dirty="0">
                  <a:solidFill>
                    <a:srgbClr val="17375E"/>
                  </a:solidFill>
                  <a:latin typeface="Meiryo UI" panose="020B0604030504040204" pitchFamily="50" charset="-128"/>
                  <a:ea typeface="Meiryo UI" panose="020B0604030504040204" pitchFamily="50" charset="-128"/>
                  <a:cs typeface="ヒラギノ丸ゴ Pro W4"/>
                </a:rPr>
                <a:t>24</a:t>
              </a: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歳）と衝突。男性会社員に重大な障害（言語機能の喪失等）が残った。</a:t>
              </a:r>
              <a:endParaRPr lang="en-US" altLang="ja-JP" sz="3000" dirty="0">
                <a:solidFill>
                  <a:srgbClr val="17375E"/>
                </a:solidFill>
                <a:latin typeface="Meiryo UI" panose="020B0604030504040204" pitchFamily="50" charset="-128"/>
                <a:ea typeface="Meiryo UI" panose="020B0604030504040204" pitchFamily="50" charset="-128"/>
                <a:cs typeface="ヒラギノ丸ゴ Pro W4"/>
              </a:endParaRPr>
            </a:p>
            <a:p>
              <a:pPr algn="r">
                <a:lnSpc>
                  <a:spcPct val="120000"/>
                </a:lnSpc>
              </a:pPr>
              <a:endParaRPr lang="en-US" altLang="ja-JP" sz="5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2023</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27</a:t>
            </a:fld>
            <a:endParaRPr kumimoji="1" lang="ja-JP" altLang="en-US"/>
          </a:p>
        </p:txBody>
      </p:sp>
    </p:spTree>
    <p:extLst>
      <p:ext uri="{BB962C8B-B14F-4D97-AF65-F5344CB8AC3E}">
        <p14:creationId xmlns:p14="http://schemas.microsoft.com/office/powerpoint/2010/main" val="14037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grpSp>
        <p:nvGrpSpPr>
          <p:cNvPr id="2" name="グループ化 1">
            <a:extLst>
              <a:ext uri="{FF2B5EF4-FFF2-40B4-BE49-F238E27FC236}">
                <a16:creationId xmlns:a16="http://schemas.microsoft.com/office/drawing/2014/main" id="{434C5215-C5F0-40A1-A3E2-AA3ADE42605E}"/>
              </a:ext>
            </a:extLst>
          </p:cNvPr>
          <p:cNvGrpSpPr/>
          <p:nvPr/>
        </p:nvGrpSpPr>
        <p:grpSpPr>
          <a:xfrm>
            <a:off x="2383321" y="923323"/>
            <a:ext cx="2099560" cy="2737203"/>
            <a:chOff x="2383321" y="923323"/>
            <a:chExt cx="2099560" cy="2737203"/>
          </a:xfrm>
        </p:grpSpPr>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2146430"/>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28</a:t>
            </a:fld>
            <a:endParaRPr lang="ja-JP" altLang="en-US" dirty="0"/>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46" name="四角形: 角を丸くする 45">
            <a:extLst>
              <a:ext uri="{FF2B5EF4-FFF2-40B4-BE49-F238E27FC236}">
                <a16:creationId xmlns:a16="http://schemas.microsoft.com/office/drawing/2014/main" id="{F85E4806-4882-46E5-865B-85B8B03AB19F}"/>
              </a:ext>
            </a:extLst>
          </p:cNvPr>
          <p:cNvSpPr/>
          <p:nvPr/>
        </p:nvSpPr>
        <p:spPr>
          <a:xfrm>
            <a:off x="4652421" y="5017266"/>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62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11"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「民間保険」で備える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57874600"/>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3"/>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4"/>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solidFill>
                <a:srgbClr val="FF0000"/>
              </a:solidFill>
            </a:endParaRPr>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p:cNvSpPr>
            <a:spLocks noGrp="1"/>
          </p:cNvSpPr>
          <p:nvPr>
            <p:ph type="sldNum" sz="quarter" idx="12"/>
          </p:nvPr>
        </p:nvSpPr>
        <p:spPr/>
        <p:txBody>
          <a:bodyPr/>
          <a:lstStyle/>
          <a:p>
            <a:pPr defTabSz="457200">
              <a:defRPr/>
            </a:pPr>
            <a:fld id="{7B76553B-32E2-D644-9CD0-56FDA882EB90}" type="slidenum">
              <a:rPr lang="ja-JP" altLang="en-US" smtClean="0"/>
              <a:pPr defTabSz="457200">
                <a:defRPr/>
              </a:pPr>
              <a:t>29</a:t>
            </a:fld>
            <a:endParaRPr lang="ja-JP" altLang="en-US" dirty="0"/>
          </a:p>
        </p:txBody>
      </p:sp>
    </p:spTree>
    <p:extLst>
      <p:ext uri="{BB962C8B-B14F-4D97-AF65-F5344CB8AC3E}">
        <p14:creationId xmlns:p14="http://schemas.microsoft.com/office/powerpoint/2010/main" val="36349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DB6E56E4-FA58-4445-A2DE-6774267104EB}"/>
              </a:ext>
            </a:extLst>
          </p:cNvPr>
          <p:cNvSpPr txBox="1"/>
          <p:nvPr/>
        </p:nvSpPr>
        <p:spPr>
          <a:xfrm>
            <a:off x="92570" y="3800248"/>
            <a:ext cx="8678438"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成年になると</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成年になると何が変わるの？</a:t>
            </a:r>
          </a:p>
        </p:txBody>
      </p:sp>
      <p:sp>
        <p:nvSpPr>
          <p:cNvPr id="3" name="角丸四角形 2"/>
          <p:cNvSpPr/>
          <p:nvPr/>
        </p:nvSpPr>
        <p:spPr>
          <a:xfrm>
            <a:off x="284765" y="4508134"/>
            <a:ext cx="8541948" cy="226695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①親の同意を得なくても自分の意思で様々</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な契約ができる。</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②住む場所や進路等を自分の意思で決め</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3600" dirty="0">
              <a:solidFill>
                <a:schemeClr val="tx1"/>
              </a:solidFill>
            </a:endParaRPr>
          </a:p>
        </p:txBody>
      </p:sp>
      <p:sp>
        <p:nvSpPr>
          <p:cNvPr id="12" name="下矢印 11"/>
          <p:cNvSpPr/>
          <p:nvPr/>
        </p:nvSpPr>
        <p:spPr>
          <a:xfrm>
            <a:off x="3770923" y="3528216"/>
            <a:ext cx="1382102" cy="466319"/>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C6C4B11-ED7E-4F07-8513-DBC1101A01CA}"/>
              </a:ext>
            </a:extLst>
          </p:cNvPr>
          <p:cNvGrpSpPr/>
          <p:nvPr/>
        </p:nvGrpSpPr>
        <p:grpSpPr>
          <a:xfrm>
            <a:off x="92571" y="855855"/>
            <a:ext cx="8781768" cy="2604106"/>
            <a:chOff x="92571" y="855855"/>
            <a:chExt cx="8781768" cy="2604106"/>
          </a:xfrm>
        </p:grpSpPr>
        <p:sp>
          <p:nvSpPr>
            <p:cNvPr id="13" name="角丸四角形 12"/>
            <p:cNvSpPr/>
            <p:nvPr/>
          </p:nvSpPr>
          <p:spPr>
            <a:xfrm>
              <a:off x="92571" y="855855"/>
              <a:ext cx="8781768" cy="2604106"/>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a:defRPr/>
              </a:pPr>
              <a:r>
                <a:rPr lang="ja-JP" altLang="en-US" sz="5400" b="1" dirty="0">
                  <a:solidFill>
                    <a:srgbClr val="FF0000"/>
                  </a:solidFill>
                  <a:latin typeface="Meiryo UI" panose="020B0604030504040204" pitchFamily="50" charset="-128"/>
                  <a:ea typeface="Meiryo UI" panose="020B0604030504040204" pitchFamily="50" charset="-128"/>
                  <a:cs typeface="ヒラギノ角ゴ ProN W6"/>
                </a:rPr>
                <a:t>　</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2022</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年</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4</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月</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1</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日</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より</a:t>
              </a:r>
            </a:p>
            <a:p>
              <a:pPr lvl="0" algn="just" defTabSz="457200">
                <a:defRPr/>
              </a:pPr>
              <a:r>
                <a:rPr lang="ja-JP" altLang="en-US" sz="5400" b="1" dirty="0">
                  <a:solidFill>
                    <a:srgbClr val="FF0000"/>
                  </a:solidFill>
                  <a:latin typeface="Meiryo UI" panose="020B0604030504040204" pitchFamily="50" charset="-128"/>
                  <a:ea typeface="Meiryo UI" panose="020B0604030504040204" pitchFamily="50" charset="-128"/>
                  <a:cs typeface="ヒラギノ角ゴ ProN W6"/>
                </a:rPr>
                <a:t>　</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成年年齢が</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18</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歳</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と</a:t>
              </a:r>
            </a:p>
            <a:p>
              <a:pPr lvl="0" defTabSz="457200">
                <a:defRPr/>
              </a:pP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　なりました。</a:t>
              </a:r>
            </a:p>
          </p:txBody>
        </p:sp>
        <p:pic>
          <p:nvPicPr>
            <p:cNvPr id="34" name="図 3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6795620" y="1436047"/>
              <a:ext cx="932549" cy="1321887"/>
            </a:xfrm>
            <a:prstGeom prst="rect">
              <a:avLst/>
            </a:prstGeom>
            <a:ln>
              <a:noFill/>
            </a:ln>
            <a:effectLst/>
          </p:spPr>
        </p:pic>
        <p:pic>
          <p:nvPicPr>
            <p:cNvPr id="35" name="図 3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7850907" y="1453803"/>
              <a:ext cx="975806" cy="1321887"/>
            </a:xfrm>
            <a:prstGeom prst="rect">
              <a:avLst/>
            </a:prstGeom>
          </p:spPr>
        </p:pic>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3</a:t>
            </a:fld>
            <a:endParaRPr lang="ja-JP" altLang="en-US" dirty="0"/>
          </a:p>
        </p:txBody>
      </p:sp>
    </p:spTree>
    <p:extLst>
      <p:ext uri="{BB962C8B-B14F-4D97-AF65-F5344CB8AC3E}">
        <p14:creationId xmlns:p14="http://schemas.microsoft.com/office/powerpoint/2010/main" val="730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569660"/>
          </a:xfrm>
          <a:prstGeom prst="rect">
            <a:avLst/>
          </a:prstGeom>
          <a:noFill/>
        </p:spPr>
        <p:txBody>
          <a:bodyPr wrap="squar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さまざまな目的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特定の損失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30</a:t>
            </a:fld>
            <a:endParaRPr lang="ja-JP" altLang="en-US" dirty="0"/>
          </a:p>
        </p:txBody>
      </p:sp>
    </p:spTree>
    <p:custDataLst>
      <p:tags r:id="rId1"/>
    </p:custDataLst>
    <p:extLst>
      <p:ext uri="{BB962C8B-B14F-4D97-AF65-F5344CB8AC3E}">
        <p14:creationId xmlns:p14="http://schemas.microsoft.com/office/powerpoint/2010/main" val="288722653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保障を得る代わりに、契約者が生命保険会社に払い込むお金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1002580"/>
            <a:ext cx="8508954" cy="3569243"/>
            <a:chOff x="412624" y="725182"/>
            <a:chExt cx="8508954" cy="3569243"/>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⑥保険金・給付金の受取り</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⑤リスクの発生</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solidFill>
                      <a:schemeClr val="tx2"/>
                    </a:solidFill>
                    <a:latin typeface="Meiryo UI" panose="020B0604030504040204" pitchFamily="50" charset="-128"/>
                    <a:ea typeface="Meiryo UI" panose="020B0604030504040204" pitchFamily="50" charset="-128"/>
                  </a:rPr>
                  <a:t>①</a:t>
                </a:r>
                <a:r>
                  <a:rPr lang="ja-JP" altLang="en-US" sz="1600" b="1" dirty="0">
                    <a:solidFill>
                      <a:schemeClr val="tx2"/>
                    </a:solidFill>
                    <a:latin typeface="Meiryo UI" panose="020B0604030504040204" pitchFamily="50" charset="-128"/>
                    <a:ea typeface="Meiryo UI" panose="020B0604030504040204" pitchFamily="50" charset="-128"/>
                  </a:rPr>
                  <a:t>申込書の提出</a:t>
                </a:r>
                <a:endParaRPr kumimoji="1" lang="ja-JP" altLang="en-US" sz="1600" b="1" dirty="0">
                  <a:solidFill>
                    <a:schemeClr val="tx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②告知（診査）</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364745" y="725182"/>
              <a:ext cx="2184479" cy="1551219"/>
              <a:chOff x="4364744" y="725182"/>
              <a:chExt cx="1957578" cy="1551219"/>
            </a:xfrm>
          </p:grpSpPr>
          <p:sp>
            <p:nvSpPr>
              <p:cNvPr id="15" name="テキスト ボックス 14"/>
              <p:cNvSpPr txBox="1"/>
              <p:nvPr/>
            </p:nvSpPr>
            <p:spPr>
              <a:xfrm>
                <a:off x="4364744" y="725182"/>
                <a:ext cx="195757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③保険料の払い込み</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013" y="130516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④書類（保険証券）　　</a:t>
                </a:r>
              </a:p>
              <a:p>
                <a:r>
                  <a:rPr lang="ja-JP" altLang="en-US" sz="1600" b="1" dirty="0">
                    <a:solidFill>
                      <a:schemeClr val="tx2"/>
                    </a:solidFill>
                    <a:latin typeface="Meiryo UI" panose="020B0604030504040204" pitchFamily="50" charset="-128"/>
                    <a:ea typeface="Meiryo UI" panose="020B0604030504040204" pitchFamily="50" charset="-128"/>
                  </a:rPr>
                  <a:t>　が届く</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64673DB8-62BF-1FA0-BEEA-105197C4F41D}"/>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lang="ja-JP" altLang="en-US" smtClean="0">
                <a:solidFill>
                  <a:prstClr val="black">
                    <a:tint val="75000"/>
                  </a:prstClr>
                </a:solidFill>
                <a:latin typeface="Calibri"/>
                <a:ea typeface="ＭＳ Ｐゴシック" panose="020B0600070205080204"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13" name="図 12" descr="ロゴ&#10;&#10;中程度の精度で自動的に生成された説明">
            <a:extLst>
              <a:ext uri="{FF2B5EF4-FFF2-40B4-BE49-F238E27FC236}">
                <a16:creationId xmlns:a16="http://schemas.microsoft.com/office/drawing/2014/main" id="{BC7A53CC-093C-44FB-2828-C6EE1442ED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6284" y="3363623"/>
            <a:ext cx="980359" cy="616570"/>
          </a:xfrm>
          <a:prstGeom prst="rect">
            <a:avLst/>
          </a:prstGeom>
        </p:spPr>
      </p:pic>
    </p:spTree>
    <p:extLst>
      <p:ext uri="{BB962C8B-B14F-4D97-AF65-F5344CB8AC3E}">
        <p14:creationId xmlns:p14="http://schemas.microsoft.com/office/powerpoint/2010/main" val="1878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44450" y="978763"/>
            <a:ext cx="8990493" cy="5262502"/>
            <a:chOff x="44450" y="978763"/>
            <a:chExt cx="8990493" cy="5262502"/>
          </a:xfrm>
        </p:grpSpPr>
        <p:pic>
          <p:nvPicPr>
            <p:cNvPr id="10" name="図 9">
              <a:extLst>
                <a:ext uri="{FF2B5EF4-FFF2-40B4-BE49-F238E27FC236}">
                  <a16:creationId xmlns:a16="http://schemas.microsoft.com/office/drawing/2014/main" id="{5288EC99-5A56-49EC-AE9E-5C99E75695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057" y="978763"/>
              <a:ext cx="8925886" cy="390271"/>
            </a:xfrm>
            <a:prstGeom prst="rect">
              <a:avLst/>
            </a:prstGeom>
          </p:spPr>
        </p:pic>
        <p:pic>
          <p:nvPicPr>
            <p:cNvPr id="27" name="図 26" descr="テキスト&#10;&#10;自動的に生成された説明">
              <a:extLst>
                <a:ext uri="{FF2B5EF4-FFF2-40B4-BE49-F238E27FC236}">
                  <a16:creationId xmlns:a16="http://schemas.microsoft.com/office/drawing/2014/main" id="{AC4429CD-D351-44C4-A96F-E9B9BBD1C8B8}"/>
                </a:ext>
              </a:extLst>
            </p:cNvPr>
            <p:cNvPicPr>
              <a:picLocks noChangeAspect="1"/>
            </p:cNvPicPr>
            <p:nvPr/>
          </p:nvPicPr>
          <p:blipFill rotWithShape="1">
            <a:blip r:embed="rId4"/>
            <a:srcRect l="1178" t="11302" r="26191" b="68615"/>
            <a:stretch/>
          </p:blipFill>
          <p:spPr>
            <a:xfrm>
              <a:off x="44450" y="1496327"/>
              <a:ext cx="6833833" cy="983943"/>
            </a:xfrm>
            <a:prstGeom prst="rect">
              <a:avLst/>
            </a:prstGeom>
          </p:spPr>
        </p:pic>
        <p:pic>
          <p:nvPicPr>
            <p:cNvPr id="28" name="図 27" descr="テキスト&#10;&#10;自動的に生成された説明">
              <a:extLst>
                <a:ext uri="{FF2B5EF4-FFF2-40B4-BE49-F238E27FC236}">
                  <a16:creationId xmlns:a16="http://schemas.microsoft.com/office/drawing/2014/main" id="{E49B4725-0FD9-4B26-B19F-84F1DF86D10F}"/>
                </a:ext>
              </a:extLst>
            </p:cNvPr>
            <p:cNvPicPr>
              <a:picLocks noChangeAspect="1"/>
            </p:cNvPicPr>
            <p:nvPr/>
          </p:nvPicPr>
          <p:blipFill rotWithShape="1">
            <a:blip r:embed="rId4"/>
            <a:srcRect l="75918" t="11302" r="1686" b="68615"/>
            <a:stretch/>
          </p:blipFill>
          <p:spPr>
            <a:xfrm>
              <a:off x="6859731" y="1499401"/>
              <a:ext cx="2168199" cy="977795"/>
            </a:xfrm>
            <a:prstGeom prst="rect">
              <a:avLst/>
            </a:prstGeom>
          </p:spPr>
        </p:pic>
        <p:pic>
          <p:nvPicPr>
            <p:cNvPr id="30" name="図 29" descr="テキスト&#10;&#10;自動的に生成された説明">
              <a:extLst>
                <a:ext uri="{FF2B5EF4-FFF2-40B4-BE49-F238E27FC236}">
                  <a16:creationId xmlns:a16="http://schemas.microsoft.com/office/drawing/2014/main" id="{50279582-F90D-4109-A884-ED39266A88B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02" y="3986775"/>
              <a:ext cx="6748279" cy="989905"/>
            </a:xfrm>
            <a:prstGeom prst="rect">
              <a:avLst/>
            </a:prstGeom>
          </p:spPr>
        </p:pic>
        <p:pic>
          <p:nvPicPr>
            <p:cNvPr id="31" name="図 30" descr="テキスト&#10;&#10;自動的に生成された説明">
              <a:extLst>
                <a:ext uri="{FF2B5EF4-FFF2-40B4-BE49-F238E27FC236}">
                  <a16:creationId xmlns:a16="http://schemas.microsoft.com/office/drawing/2014/main" id="{FA3F3B7B-9E9B-44BF-AF86-411F7546CC2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002" y="2774397"/>
              <a:ext cx="6797280" cy="979000"/>
            </a:xfrm>
            <a:prstGeom prst="rect">
              <a:avLst/>
            </a:prstGeom>
          </p:spPr>
        </p:pic>
        <p:pic>
          <p:nvPicPr>
            <p:cNvPr id="32" name="図 31" descr="テキスト&#10;&#10;自動的に生成された説明">
              <a:extLst>
                <a:ext uri="{FF2B5EF4-FFF2-40B4-BE49-F238E27FC236}">
                  <a16:creationId xmlns:a16="http://schemas.microsoft.com/office/drawing/2014/main" id="{2037AA65-053B-47E9-811E-FFFBFDB39E3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1002" y="5246828"/>
              <a:ext cx="6818622" cy="979347"/>
            </a:xfrm>
            <a:prstGeom prst="rect">
              <a:avLst/>
            </a:prstGeom>
          </p:spPr>
        </p:pic>
        <p:pic>
          <p:nvPicPr>
            <p:cNvPr id="34" name="図 33" descr="テキスト&#10;&#10;自動的に生成された説明">
              <a:extLst>
                <a:ext uri="{FF2B5EF4-FFF2-40B4-BE49-F238E27FC236}">
                  <a16:creationId xmlns:a16="http://schemas.microsoft.com/office/drawing/2014/main" id="{CB4E1CDD-2029-44A6-A33B-82FAB157762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930398" y="2774397"/>
              <a:ext cx="2097532" cy="979000"/>
            </a:xfrm>
            <a:prstGeom prst="rect">
              <a:avLst/>
            </a:prstGeom>
          </p:spPr>
        </p:pic>
        <p:pic>
          <p:nvPicPr>
            <p:cNvPr id="35" name="図 34" descr="テキスト&#10;&#10;自動的に生成された説明">
              <a:extLst>
                <a:ext uri="{FF2B5EF4-FFF2-40B4-BE49-F238E27FC236}">
                  <a16:creationId xmlns:a16="http://schemas.microsoft.com/office/drawing/2014/main" id="{0047B63F-2410-413E-BB3C-B89307F1883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880261" y="3975908"/>
              <a:ext cx="2147669" cy="1011638"/>
            </a:xfrm>
            <a:prstGeom prst="rect">
              <a:avLst/>
            </a:prstGeom>
          </p:spPr>
        </p:pic>
        <p:pic>
          <p:nvPicPr>
            <p:cNvPr id="36" name="図 35" descr="テキスト&#10;&#10;自動的に生成された説明">
              <a:extLst>
                <a:ext uri="{FF2B5EF4-FFF2-40B4-BE49-F238E27FC236}">
                  <a16:creationId xmlns:a16="http://schemas.microsoft.com/office/drawing/2014/main" id="{378610D6-1C57-428A-B636-52F88E011C8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921139" y="5231738"/>
              <a:ext cx="2106791" cy="1009527"/>
            </a:xfrm>
            <a:prstGeom prst="rect">
              <a:avLst/>
            </a:prstGeom>
          </p:spPr>
        </p:pic>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32</a:t>
            </a:fld>
            <a:endParaRPr lang="ja-JP" altLang="en-US" dirty="0"/>
          </a:p>
        </p:txBody>
      </p:sp>
    </p:spTree>
    <p:extLst>
      <p:ext uri="{BB962C8B-B14F-4D97-AF65-F5344CB8AC3E}">
        <p14:creationId xmlns:p14="http://schemas.microsoft.com/office/powerpoint/2010/main" val="2758065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申込みの取り消しができる期間は、</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1882" y="444750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2">
                    <a:lumMod val="75000"/>
                  </a:schemeClr>
                </a:solidFill>
                <a:latin typeface="Meiryo UI" panose="020B0604030504040204" pitchFamily="50" charset="-128"/>
                <a:ea typeface="Meiryo UI" panose="020B0604030504040204" pitchFamily="50" charset="-128"/>
              </a:rPr>
              <a:t>されます。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2">
                    <a:lumMod val="75000"/>
                  </a:schemeClr>
                </a:solidFill>
                <a:latin typeface="Meiryo UI" panose="020B0604030504040204" pitchFamily="50" charset="-128"/>
                <a:ea typeface="Meiryo UI" panose="020B0604030504040204" pitchFamily="50" charset="-128"/>
              </a:rPr>
              <a:t>9</a:t>
            </a:r>
            <a:r>
              <a:rPr lang="ja-JP" altLang="en-US" sz="2400" b="1" dirty="0">
                <a:solidFill>
                  <a:schemeClr val="tx2">
                    <a:lumMod val="75000"/>
                  </a:schemeClr>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一般的に、「クーリング・オフに関する書面を受け取った日」か「申込日」のいずれか遅い日から、その日を含めて</a:t>
              </a:r>
              <a:r>
                <a:rPr lang="en-US" altLang="ja-JP" sz="2600" dirty="0">
                  <a:solidFill>
                    <a:srgbClr val="17375E"/>
                  </a:solidFill>
                  <a:latin typeface="Meiryo UI" panose="020B0604030504040204" pitchFamily="50" charset="-128"/>
                  <a:ea typeface="Meiryo UI" panose="020B0604030504040204" pitchFamily="50" charset="-128"/>
                </a:rPr>
                <a:t>8</a:t>
              </a:r>
              <a:r>
                <a:rPr lang="ja-JP" altLang="en-US" sz="2600" dirty="0">
                  <a:solidFill>
                    <a:srgbClr val="17375E"/>
                  </a:solidFill>
                  <a:latin typeface="Meiryo UI" panose="020B0604030504040204" pitchFamily="50" charset="-128"/>
                  <a:ea typeface="Meiryo UI" panose="020B0604030504040204" pitchFamily="50" charset="-128"/>
                </a:rPr>
                <a:t>日以内ならば申し込みを撤回できます。</a:t>
              </a:r>
              <a:endParaRPr kumimoji="1" lang="ja-JP" altLang="en-US" sz="2600" dirty="0">
                <a:solidFill>
                  <a:srgbClr val="17375E"/>
                </a:solidFill>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0503AB1C-D975-4611-9D64-C71EA4659A6A}"/>
              </a:ext>
            </a:extLst>
          </p:cNvPr>
          <p:cNvSpPr txBox="1">
            <a:spLocks/>
          </p:cNvSpPr>
          <p:nvPr/>
        </p:nvSpPr>
        <p:spPr>
          <a:xfrm>
            <a:off x="7010400" y="6492492"/>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457200">
              <a:defRPr/>
            </a:pPr>
            <a:fld id="{7B76553B-32E2-D644-9CD0-56FDA882EB90}" type="slidenum">
              <a:rPr lang="ja-JP" altLang="en-US" smtClean="0"/>
              <a:pPr algn="r" defTabSz="457200">
                <a:defRPr/>
              </a:pPr>
              <a:t>33</a:t>
            </a:fld>
            <a:endParaRPr lang="ja-JP" altLang="en-US" dirty="0"/>
          </a:p>
        </p:txBody>
      </p:sp>
    </p:spTree>
    <p:extLst>
      <p:ext uri="{BB962C8B-B14F-4D97-AF65-F5344CB8AC3E}">
        <p14:creationId xmlns:p14="http://schemas.microsoft.com/office/powerpoint/2010/main" val="36451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3" y="26391"/>
            <a:ext cx="6898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3.</a:t>
            </a:r>
            <a:r>
              <a:rPr lang="ja-JP" altLang="en-US" sz="2400" b="1" dirty="0">
                <a:solidFill>
                  <a:schemeClr val="bg1"/>
                </a:solidFill>
                <a:latin typeface="Meiryo UI" panose="020B0604030504040204" pitchFamily="50" charset="-128"/>
                <a:ea typeface="Meiryo UI" panose="020B0604030504040204" pitchFamily="50" charset="-128"/>
                <a:cs typeface="ヒラギノ角ゴ Std W8"/>
              </a:rPr>
              <a:t>リスクに備える</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8" name="グループ化 27">
            <a:extLst>
              <a:ext uri="{FF2B5EF4-FFF2-40B4-BE49-F238E27FC236}">
                <a16:creationId xmlns:a16="http://schemas.microsoft.com/office/drawing/2014/main" id="{4FF8C6B9-8119-4DEF-9857-3B0BB57BC0FF}"/>
              </a:ext>
            </a:extLst>
          </p:cNvPr>
          <p:cNvGrpSpPr/>
          <p:nvPr/>
        </p:nvGrpSpPr>
        <p:grpSpPr>
          <a:xfrm>
            <a:off x="162663" y="1197881"/>
            <a:ext cx="8667403" cy="1073748"/>
            <a:chOff x="157367" y="2075173"/>
            <a:chExt cx="8667403" cy="1073748"/>
          </a:xfrm>
        </p:grpSpPr>
        <p:sp>
          <p:nvSpPr>
            <p:cNvPr id="29" name="正方形/長方形 28">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など、さまざまな契約を利用することで、リスクに備えることができます。</a:t>
              </a:r>
            </a:p>
          </p:txBody>
        </p:sp>
        <p:sp>
          <p:nvSpPr>
            <p:cNvPr id="31" name="正方形/長方形 30">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34" name="グループ化 33">
            <a:extLst>
              <a:ext uri="{FF2B5EF4-FFF2-40B4-BE49-F238E27FC236}">
                <a16:creationId xmlns:a16="http://schemas.microsoft.com/office/drawing/2014/main" id="{F60BEB60-B390-4C1C-8CA6-8B6B1F55E5D7}"/>
              </a:ext>
            </a:extLst>
          </p:cNvPr>
          <p:cNvGrpSpPr/>
          <p:nvPr/>
        </p:nvGrpSpPr>
        <p:grpSpPr>
          <a:xfrm>
            <a:off x="163474" y="2802646"/>
            <a:ext cx="8876450" cy="1118641"/>
            <a:chOff x="208654" y="1676532"/>
            <a:chExt cx="8876450" cy="1118641"/>
          </a:xfrm>
        </p:grpSpPr>
        <p:sp>
          <p:nvSpPr>
            <p:cNvPr id="35" name="正方形/長方形 34">
              <a:extLst>
                <a:ext uri="{FF2B5EF4-FFF2-40B4-BE49-F238E27FC236}">
                  <a16:creationId xmlns:a16="http://schemas.microsoft.com/office/drawing/2014/main" id="{6E567AAB-BD0C-40F3-AAE7-EE53B557AF35}"/>
                </a:ext>
              </a:extLst>
            </p:cNvPr>
            <p:cNvSpPr/>
            <p:nvPr/>
          </p:nvSpPr>
          <p:spPr>
            <a:xfrm>
              <a:off x="678353" y="2075173"/>
              <a:ext cx="8406751" cy="72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情報収集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を行い、自分にとって必要な保険商品を慎重に選ぶことが大切です。契約する時は複数の会社・商品を比較してみましょう。</a:t>
              </a:r>
            </a:p>
          </p:txBody>
        </p:sp>
        <p:sp>
          <p:nvSpPr>
            <p:cNvPr id="36" name="正方形/長方形 35">
              <a:extLst>
                <a:ext uri="{FF2B5EF4-FFF2-40B4-BE49-F238E27FC236}">
                  <a16:creationId xmlns:a16="http://schemas.microsoft.com/office/drawing/2014/main" id="{5CF61F46-A52F-42CE-959A-96FA16D61CC7}"/>
                </a:ext>
              </a:extLst>
            </p:cNvPr>
            <p:cNvSpPr/>
            <p:nvPr/>
          </p:nvSpPr>
          <p:spPr>
            <a:xfrm>
              <a:off x="208654" y="1676532"/>
              <a:ext cx="595035" cy="584775"/>
            </a:xfrm>
            <a:prstGeom prst="rect">
              <a:avLst/>
            </a:prstGeom>
          </p:spPr>
          <p:txBody>
            <a:bodyPr wrap="none">
              <a:spAutoFit/>
            </a:bodyPr>
            <a:lstStyle/>
            <a:p>
              <a:r>
                <a:rPr lang="ja-JP" altLang="en-US" sz="3200" dirty="0">
                  <a:solidFill>
                    <a:schemeClr val="tx2">
                      <a:lumMod val="75000"/>
                    </a:schemeClr>
                  </a:solidFill>
                </a:rPr>
                <a:t>②</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34</a:t>
            </a:fld>
            <a:endParaRPr lang="ja-JP" altLang="en-US" dirty="0"/>
          </a:p>
        </p:txBody>
      </p:sp>
    </p:spTree>
    <p:extLst>
      <p:ext uri="{BB962C8B-B14F-4D97-AF65-F5344CB8AC3E}">
        <p14:creationId xmlns:p14="http://schemas.microsoft.com/office/powerpoint/2010/main" val="15304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49529" y="2501784"/>
            <a:ext cx="2844943"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４</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まとめ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35</a:t>
            </a:fld>
            <a:endParaRPr lang="ja-JP" altLang="en-US" dirty="0"/>
          </a:p>
        </p:txBody>
      </p:sp>
    </p:spTree>
    <p:extLst>
      <p:ext uri="{BB962C8B-B14F-4D97-AF65-F5344CB8AC3E}">
        <p14:creationId xmlns:p14="http://schemas.microsoft.com/office/powerpoint/2010/main" val="3127510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pic>
        <p:nvPicPr>
          <p:cNvPr id="25" name="図 24"/>
          <p:cNvPicPr>
            <a:picLocks noChangeAspect="1"/>
          </p:cNvPicPr>
          <p:nvPr/>
        </p:nvPicPr>
        <p:blipFill rotWithShape="1">
          <a:blip r:embed="rId3" cstate="print">
            <a:extLst>
              <a:ext uri="{28A0092B-C50C-407E-A947-70E740481C1C}">
                <a14:useLocalDpi xmlns:a14="http://schemas.microsoft.com/office/drawing/2010/main" val="0"/>
              </a:ext>
            </a:extLst>
          </a:blip>
          <a:srcRect b="24252"/>
          <a:stretch/>
        </p:blipFill>
        <p:spPr>
          <a:xfrm>
            <a:off x="7009634" y="5587570"/>
            <a:ext cx="619796" cy="878560"/>
          </a:xfrm>
          <a:prstGeom prst="rect">
            <a:avLst/>
          </a:prstGeom>
          <a:ln>
            <a:noFill/>
          </a:ln>
          <a:effectLst/>
        </p:spPr>
      </p:pic>
      <p:pic>
        <p:nvPicPr>
          <p:cNvPr id="30" name="図 29"/>
          <p:cNvPicPr>
            <a:picLocks noChangeAspect="1"/>
          </p:cNvPicPr>
          <p:nvPr/>
        </p:nvPicPr>
        <p:blipFill rotWithShape="1">
          <a:blip r:embed="rId4" cstate="print">
            <a:extLst>
              <a:ext uri="{28A0092B-C50C-407E-A947-70E740481C1C}">
                <a14:useLocalDpi xmlns:a14="http://schemas.microsoft.com/office/drawing/2010/main" val="0"/>
              </a:ext>
            </a:extLst>
          </a:blip>
          <a:srcRect b="23542"/>
          <a:stretch/>
        </p:blipFill>
        <p:spPr>
          <a:xfrm flipH="1">
            <a:off x="7852956" y="5587570"/>
            <a:ext cx="648360" cy="878308"/>
          </a:xfrm>
          <a:prstGeom prst="rect">
            <a:avLst/>
          </a:prstGeom>
        </p:spPr>
      </p:pic>
      <p:grpSp>
        <p:nvGrpSpPr>
          <p:cNvPr id="11" name="グループ化 10">
            <a:extLst>
              <a:ext uri="{FF2B5EF4-FFF2-40B4-BE49-F238E27FC236}">
                <a16:creationId xmlns:a16="http://schemas.microsoft.com/office/drawing/2014/main" id="{4FF8C6B9-8119-4DEF-9857-3B0BB57BC0FF}"/>
              </a:ext>
            </a:extLst>
          </p:cNvPr>
          <p:cNvGrpSpPr/>
          <p:nvPr/>
        </p:nvGrpSpPr>
        <p:grpSpPr>
          <a:xfrm>
            <a:off x="162663" y="897545"/>
            <a:ext cx="8667403" cy="1073748"/>
            <a:chOff x="157367" y="2075173"/>
            <a:chExt cx="8667403" cy="1073748"/>
          </a:xfrm>
        </p:grpSpPr>
        <p:sp>
          <p:nvSpPr>
            <p:cNvPr id="12" name="正方形/長方形 11">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0000"/>
                  </a:solidFill>
                  <a:latin typeface="Meiryo UI" panose="020B0604030504040204" pitchFamily="50" charset="-128"/>
                  <a:ea typeface="Meiryo UI" panose="020B0604030504040204" pitchFamily="50" charset="-128"/>
                </a:rPr>
                <a:t>18</a:t>
              </a:r>
              <a:r>
                <a:rPr lang="ja-JP" altLang="en-US" sz="3200" b="1" dirty="0">
                  <a:solidFill>
                    <a:srgbClr val="FF0000"/>
                  </a:solidFill>
                  <a:latin typeface="Meiryo UI" panose="020B0604030504040204" pitchFamily="50" charset="-128"/>
                  <a:ea typeface="Meiryo UI" panose="020B0604030504040204" pitchFamily="50" charset="-128"/>
                </a:rPr>
                <a:t>歳</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から、自分ひとりで契約できるかわりに、未成年を理由に契約は取り消せません。</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14" name="グループ化 13">
            <a:extLst>
              <a:ext uri="{FF2B5EF4-FFF2-40B4-BE49-F238E27FC236}">
                <a16:creationId xmlns:a16="http://schemas.microsoft.com/office/drawing/2014/main" id="{4FF8C6B9-8119-4DEF-9857-3B0BB57BC0FF}"/>
              </a:ext>
            </a:extLst>
          </p:cNvPr>
          <p:cNvGrpSpPr/>
          <p:nvPr/>
        </p:nvGrpSpPr>
        <p:grpSpPr>
          <a:xfrm>
            <a:off x="162663" y="2093284"/>
            <a:ext cx="8667403" cy="1073748"/>
            <a:chOff x="157367" y="2075173"/>
            <a:chExt cx="8667403" cy="1073748"/>
          </a:xfrm>
        </p:grpSpPr>
        <p:sp>
          <p:nvSpPr>
            <p:cNvPr id="15" name="正方形/長方形 14">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消費者トラブルなどで困ったときはひとりで悩まずに、</a:t>
              </a:r>
              <a:r>
                <a:rPr lang="ja-JP" altLang="en-US" sz="3200" b="1" dirty="0">
                  <a:solidFill>
                    <a:srgbClr val="FF0000"/>
                  </a:solidFill>
                  <a:latin typeface="Meiryo UI" panose="020B0604030504040204" pitchFamily="50" charset="-128"/>
                  <a:ea typeface="Meiryo UI" panose="020B0604030504040204" pitchFamily="50" charset="-128"/>
                </a:rPr>
                <a:t>周りの人や専門家などに相談</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しましょう。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②</a:t>
              </a:r>
            </a:p>
          </p:txBody>
        </p:sp>
      </p:grpSp>
      <p:grpSp>
        <p:nvGrpSpPr>
          <p:cNvPr id="18" name="グループ化 17">
            <a:extLst>
              <a:ext uri="{FF2B5EF4-FFF2-40B4-BE49-F238E27FC236}">
                <a16:creationId xmlns:a16="http://schemas.microsoft.com/office/drawing/2014/main" id="{4FF8C6B9-8119-4DEF-9857-3B0BB57BC0FF}"/>
              </a:ext>
            </a:extLst>
          </p:cNvPr>
          <p:cNvGrpSpPr/>
          <p:nvPr/>
        </p:nvGrpSpPr>
        <p:grpSpPr>
          <a:xfrm>
            <a:off x="162663" y="3290372"/>
            <a:ext cx="8667403" cy="1073748"/>
            <a:chOff x="157367" y="2075173"/>
            <a:chExt cx="8667403" cy="1073748"/>
          </a:xfrm>
        </p:grpSpPr>
        <p:sp>
          <p:nvSpPr>
            <p:cNvPr id="20" name="正方形/長方形 19">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など、さまざまな契約を利用することで、リスクに備えることができます。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③</a:t>
              </a:r>
            </a:p>
          </p:txBody>
        </p:sp>
      </p:grpSp>
      <p:grpSp>
        <p:nvGrpSpPr>
          <p:cNvPr id="23" name="グループ化 22">
            <a:extLst>
              <a:ext uri="{FF2B5EF4-FFF2-40B4-BE49-F238E27FC236}">
                <a16:creationId xmlns:a16="http://schemas.microsoft.com/office/drawing/2014/main" id="{4FF8C6B9-8119-4DEF-9857-3B0BB57BC0FF}"/>
              </a:ext>
            </a:extLst>
          </p:cNvPr>
          <p:cNvGrpSpPr/>
          <p:nvPr/>
        </p:nvGrpSpPr>
        <p:grpSpPr>
          <a:xfrm>
            <a:off x="162663" y="4453272"/>
            <a:ext cx="8667403" cy="1321749"/>
            <a:chOff x="157367" y="1827172"/>
            <a:chExt cx="8667403" cy="1321749"/>
          </a:xfrm>
        </p:grpSpPr>
        <p:sp>
          <p:nvSpPr>
            <p:cNvPr id="24" name="正方形/長方形 23">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契約を含め、さまざまなことにお金がかかることが多いため</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2">
                      <a:lumMod val="75000"/>
                    </a:schemeClr>
                  </a:solidFill>
                  <a:latin typeface="Meiryo UI" panose="020B0604030504040204" pitchFamily="50" charset="-128"/>
                  <a:ea typeface="Meiryo UI" panose="020B0604030504040204" pitchFamily="50" charset="-128"/>
                </a:rPr>
                <a:t>を考えることが大切です。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7E496C3B-4500-4F6F-ABA6-47344CE9B73E}"/>
                </a:ext>
              </a:extLst>
            </p:cNvPr>
            <p:cNvSpPr/>
            <p:nvPr/>
          </p:nvSpPr>
          <p:spPr>
            <a:xfrm>
              <a:off x="157367" y="1827172"/>
              <a:ext cx="595035" cy="584775"/>
            </a:xfrm>
            <a:prstGeom prst="rect">
              <a:avLst/>
            </a:prstGeom>
          </p:spPr>
          <p:txBody>
            <a:bodyPr wrap="none">
              <a:spAutoFit/>
            </a:bodyPr>
            <a:lstStyle/>
            <a:p>
              <a:r>
                <a:rPr lang="ja-JP" altLang="en-US" sz="32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36</a:t>
            </a:fld>
            <a:endParaRPr lang="ja-JP" altLang="en-US" dirty="0"/>
          </a:p>
        </p:txBody>
      </p:sp>
    </p:spTree>
    <p:extLst>
      <p:ext uri="{BB962C8B-B14F-4D97-AF65-F5344CB8AC3E}">
        <p14:creationId xmlns:p14="http://schemas.microsoft.com/office/powerpoint/2010/main" val="29997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18</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歳でできること・できないこと</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4</a:t>
            </a:fld>
            <a:endParaRPr lang="ja-JP" altLang="en-US" dirty="0"/>
          </a:p>
        </p:txBody>
      </p:sp>
      <p:graphicFrame>
        <p:nvGraphicFramePr>
          <p:cNvPr id="5" name="表 5">
            <a:extLst>
              <a:ext uri="{FF2B5EF4-FFF2-40B4-BE49-F238E27FC236}">
                <a16:creationId xmlns:a16="http://schemas.microsoft.com/office/drawing/2014/main" id="{6EC60F88-C56F-4895-ADA3-52E0D8115DDC}"/>
              </a:ext>
            </a:extLst>
          </p:cNvPr>
          <p:cNvGraphicFramePr>
            <a:graphicFrameLocks noGrp="1"/>
          </p:cNvGraphicFramePr>
          <p:nvPr>
            <p:extLst>
              <p:ext uri="{D42A27DB-BD31-4B8C-83A1-F6EECF244321}">
                <p14:modId xmlns:p14="http://schemas.microsoft.com/office/powerpoint/2010/main" val="3938738253"/>
              </p:ext>
            </p:extLst>
          </p:nvPr>
        </p:nvGraphicFramePr>
        <p:xfrm>
          <a:off x="123825" y="790605"/>
          <a:ext cx="8896350" cy="5006348"/>
        </p:xfrm>
        <a:graphic>
          <a:graphicData uri="http://schemas.openxmlformats.org/drawingml/2006/table">
            <a:tbl>
              <a:tblPr firstRow="1" bandRow="1">
                <a:tableStyleId>{21E4AEA4-8DFA-4A89-87EB-49C32662AFE0}</a:tableStyleId>
              </a:tblPr>
              <a:tblGrid>
                <a:gridCol w="4448175">
                  <a:extLst>
                    <a:ext uri="{9D8B030D-6E8A-4147-A177-3AD203B41FA5}">
                      <a16:colId xmlns:a16="http://schemas.microsoft.com/office/drawing/2014/main" val="2651906034"/>
                    </a:ext>
                  </a:extLst>
                </a:gridCol>
                <a:gridCol w="4448175">
                  <a:extLst>
                    <a:ext uri="{9D8B030D-6E8A-4147-A177-3AD203B41FA5}">
                      <a16:colId xmlns:a16="http://schemas.microsoft.com/office/drawing/2014/main" val="2743597372"/>
                    </a:ext>
                  </a:extLst>
                </a:gridCol>
              </a:tblGrid>
              <a:tr h="647708">
                <a:tc>
                  <a:txBody>
                    <a:bodyPr/>
                    <a:lstStyle/>
                    <a:p>
                      <a:pPr algn="ctr"/>
                      <a:r>
                        <a:rPr kumimoji="1" lang="ja-JP" altLang="en-US" sz="2400" dirty="0">
                          <a:latin typeface="Meiryo UI" panose="020B0604030504040204" pitchFamily="50" charset="-128"/>
                          <a:ea typeface="Meiryo UI" panose="020B0604030504040204" pitchFamily="50" charset="-128"/>
                        </a:rPr>
                        <a:t>成年</a:t>
                      </a:r>
                      <a:r>
                        <a:rPr kumimoji="1" lang="en-US" altLang="ja-JP" sz="2400" dirty="0">
                          <a:latin typeface="Meiryo UI" panose="020B0604030504040204" pitchFamily="50" charset="-128"/>
                          <a:ea typeface="Meiryo UI" panose="020B0604030504040204" pitchFamily="50" charset="-128"/>
                        </a:rPr>
                        <a:t>(18</a:t>
                      </a:r>
                      <a:r>
                        <a:rPr kumimoji="1" lang="ja-JP" altLang="en-US" sz="2400" dirty="0">
                          <a:latin typeface="Meiryo UI" panose="020B0604030504040204" pitchFamily="50" charset="-128"/>
                          <a:ea typeface="Meiryo UI" panose="020B0604030504040204" pitchFamily="50" charset="-128"/>
                        </a:rPr>
                        <a:t>歳</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になったらできること</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歳にならないとできないこと</a:t>
                      </a:r>
                      <a:endParaRPr kumimoji="1" lang="ja-JP" altLang="en-US" sz="2400" dirty="0">
                        <a:latin typeface="Meiryo UI" panose="020B0604030504040204" pitchFamily="50" charset="-128"/>
                        <a:ea typeface="Meiryo UI" panose="020B0604030504040204" pitchFamily="50" charset="-128"/>
                      </a:endParaRPr>
                    </a:p>
                  </a:txBody>
                  <a:tcPr anchor="ctr">
                    <a:solidFill>
                      <a:schemeClr val="accent4">
                        <a:lumMod val="60000"/>
                        <a:lumOff val="40000"/>
                      </a:schemeClr>
                    </a:solidFill>
                  </a:tcPr>
                </a:tc>
                <a:extLst>
                  <a:ext uri="{0D108BD9-81ED-4DB2-BD59-A6C34878D82A}">
                    <a16:rowId xmlns:a16="http://schemas.microsoft.com/office/drawing/2014/main" val="3730599242"/>
                  </a:ext>
                </a:extLst>
              </a:tr>
              <a:tr h="4152123">
                <a:tc>
                  <a:txBody>
                    <a:bodyPr/>
                    <a:lstStyle/>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txBody>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extLst>
                  <a:ext uri="{0D108BD9-81ED-4DB2-BD59-A6C34878D82A}">
                    <a16:rowId xmlns:a16="http://schemas.microsoft.com/office/drawing/2014/main" val="627424862"/>
                  </a:ext>
                </a:extLst>
              </a:tr>
            </a:tbl>
          </a:graphicData>
        </a:graphic>
      </p:graphicFrame>
      <p:sp>
        <p:nvSpPr>
          <p:cNvPr id="2" name="テキスト ボックス 1">
            <a:extLst>
              <a:ext uri="{FF2B5EF4-FFF2-40B4-BE49-F238E27FC236}">
                <a16:creationId xmlns:a16="http://schemas.microsoft.com/office/drawing/2014/main" id="{7A19A47E-D99A-4D4F-8CA8-F329C36435FA}"/>
              </a:ext>
            </a:extLst>
          </p:cNvPr>
          <p:cNvSpPr txBox="1"/>
          <p:nvPr/>
        </p:nvSpPr>
        <p:spPr>
          <a:xfrm>
            <a:off x="175846" y="1728870"/>
            <a:ext cx="4396154" cy="3693319"/>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◆契約</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親権者等の</a:t>
            </a:r>
            <a:r>
              <a:rPr lang="ja-JP" altLang="en-US" dirty="0">
                <a:latin typeface="Meiryo UI" panose="020B0604030504040204" pitchFamily="50" charset="-128"/>
                <a:ea typeface="Meiryo UI" panose="020B0604030504040204" pitchFamily="50" charset="-128"/>
              </a:rPr>
              <a:t>同意</a:t>
            </a:r>
            <a:r>
              <a:rPr kumimoji="1" lang="ja-JP" altLang="en-US" sz="1800" dirty="0">
                <a:latin typeface="Meiryo UI" panose="020B0604030504040204" pitchFamily="50" charset="-128"/>
                <a:ea typeface="Meiryo UI" panose="020B0604030504040204" pitchFamily="50" charset="-128"/>
              </a:rPr>
              <a:t>が無くても契約できる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◆居所の決定</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自分の住むところや自分の進路を自分</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で決めることができる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◆各種資格要件</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公認会計士、医師、司法書士、薬剤師、</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社会保険労務士などの資格が取得できる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◆パスポート</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１０年有効のパスポートを取得できる</a:t>
            </a:r>
          </a:p>
        </p:txBody>
      </p:sp>
      <p:sp>
        <p:nvSpPr>
          <p:cNvPr id="7" name="テキスト ボックス 6">
            <a:extLst>
              <a:ext uri="{FF2B5EF4-FFF2-40B4-BE49-F238E27FC236}">
                <a16:creationId xmlns:a16="http://schemas.microsoft.com/office/drawing/2014/main" id="{7B608B5E-12B7-48B5-91A5-382DBB79EECE}"/>
              </a:ext>
            </a:extLst>
          </p:cNvPr>
          <p:cNvSpPr txBox="1"/>
          <p:nvPr/>
        </p:nvSpPr>
        <p:spPr>
          <a:xfrm>
            <a:off x="4572000" y="1728870"/>
            <a:ext cx="4396154" cy="3139321"/>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◆飲酒をする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◆喫煙をする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◆競馬、競輪、オートレース、</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競艇の</a:t>
            </a:r>
            <a:r>
              <a:rPr lang="ja-JP" altLang="en-US" dirty="0">
                <a:latin typeface="Meiryo UI" panose="020B0604030504040204" pitchFamily="50" charset="-128"/>
                <a:ea typeface="Meiryo UI" panose="020B0604030504040204" pitchFamily="50" charset="-128"/>
              </a:rPr>
              <a:t>投票券</a:t>
            </a:r>
            <a:r>
              <a:rPr kumimoji="1" lang="ja-JP" altLang="en-US" sz="1800" dirty="0">
                <a:latin typeface="Meiryo UI" panose="020B0604030504040204" pitchFamily="50" charset="-128"/>
                <a:ea typeface="Meiryo UI" panose="020B0604030504040204" pitchFamily="50" charset="-128"/>
              </a:rPr>
              <a:t>を買う</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◆猟銃を所持する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◆養子を迎える</a:t>
            </a:r>
          </a:p>
          <a:p>
            <a:endParaRPr kumimoji="1" lang="ja-JP" altLang="en-US" sz="1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C4BA1F0-6D81-47FF-A742-096025C7EDFA}"/>
              </a:ext>
            </a:extLst>
          </p:cNvPr>
          <p:cNvSpPr txBox="1"/>
          <p:nvPr/>
        </p:nvSpPr>
        <p:spPr>
          <a:xfrm>
            <a:off x="2006732" y="6484679"/>
            <a:ext cx="6844729" cy="307777"/>
          </a:xfrm>
          <a:prstGeom prst="rect">
            <a:avLst/>
          </a:prstGeom>
          <a:noFill/>
        </p:spPr>
        <p:txBody>
          <a:bodyPr wrap="square" rtlCol="0">
            <a:spAutoFit/>
          </a:bodyPr>
          <a:lstStyle/>
          <a:p>
            <a:r>
              <a:rPr kumimoji="1" lang="ja-JP" altLang="en-US" sz="1400" dirty="0"/>
              <a:t>＊法務省民事局作成パンフレット「民法の一部を改正する法律（成年年齢関係）について」</a:t>
            </a:r>
          </a:p>
        </p:txBody>
      </p:sp>
      <p:sp>
        <p:nvSpPr>
          <p:cNvPr id="8" name="テキスト ボックス 7">
            <a:extLst>
              <a:ext uri="{FF2B5EF4-FFF2-40B4-BE49-F238E27FC236}">
                <a16:creationId xmlns:a16="http://schemas.microsoft.com/office/drawing/2014/main" id="{A4635A84-0452-7883-7961-5C270FCB1EBB}"/>
              </a:ext>
            </a:extLst>
          </p:cNvPr>
          <p:cNvSpPr txBox="1"/>
          <p:nvPr/>
        </p:nvSpPr>
        <p:spPr>
          <a:xfrm>
            <a:off x="-144130" y="5775390"/>
            <a:ext cx="8792308" cy="369332"/>
          </a:xfrm>
          <a:prstGeom prst="rect">
            <a:avLst/>
          </a:prstGeom>
          <a:noFill/>
        </p:spPr>
        <p:txBody>
          <a:bodyPr wrap="square">
            <a:spAutoFit/>
          </a:bodyPr>
          <a:lstStyle/>
          <a:p>
            <a:r>
              <a:rPr lang="ja-JP" altLang="en-US"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2015</a:t>
            </a:r>
            <a:r>
              <a:rPr lang="ja-JP"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月の公職選挙法改正で選挙権年齢は</a:t>
            </a:r>
            <a:r>
              <a:rPr lang="en-US"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歳以上となりました。</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72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ローンを組む</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460573" y="934281"/>
            <a:ext cx="6608478" cy="201132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自分でロ－ンを組んで</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お金を借りる</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、車を購入することはできる？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1591971" y="314393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p:cNvSpPr txBox="1">
            <a:spLocks/>
          </p:cNvSpPr>
          <p:nvPr/>
        </p:nvSpPr>
        <p:spPr bwMode="auto">
          <a:xfrm>
            <a:off x="58980" y="4017667"/>
            <a:ext cx="9026039" cy="1938735"/>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保護者の同意がなくてもお金を借りることができます。</a:t>
            </a:r>
            <a:endParaRPr lang="en-US" altLang="ja-JP" sz="4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返済能力を超える場合など、ロ－ンの契約ができないことがありますので、注意が必要です。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22" name="図 2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58980" y="1195504"/>
            <a:ext cx="2542147" cy="1828654"/>
          </a:xfrm>
          <a:prstGeom prst="rect">
            <a:avLst/>
          </a:prstGeom>
        </p:spPr>
      </p:pic>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5</a:t>
            </a:fld>
            <a:endParaRPr lang="ja-JP" altLang="en-US" dirty="0"/>
          </a:p>
        </p:txBody>
      </p:sp>
    </p:spTree>
    <p:extLst>
      <p:ext uri="{BB962C8B-B14F-4D97-AF65-F5344CB8AC3E}">
        <p14:creationId xmlns:p14="http://schemas.microsoft.com/office/powerpoint/2010/main" val="2608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問題２</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クレジットカードを作る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840127" y="896928"/>
            <a:ext cx="5906730" cy="2165073"/>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後払いで欲しいものが買えたり、お金を借りられるクレジットカードを作ることはできる？　</a:t>
            </a:r>
          </a:p>
        </p:txBody>
      </p:sp>
      <p:sp>
        <p:nvSpPr>
          <p:cNvPr id="20" name="コンテンツ プレースホルダー 1"/>
          <p:cNvSpPr txBox="1">
            <a:spLocks/>
          </p:cNvSpPr>
          <p:nvPr/>
        </p:nvSpPr>
        <p:spPr bwMode="auto">
          <a:xfrm>
            <a:off x="1754930" y="3297540"/>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9FD13716-F43A-49AE-A04B-DDF134E66131}"/>
              </a:ext>
            </a:extLst>
          </p:cNvPr>
          <p:cNvGrpSpPr/>
          <p:nvPr/>
        </p:nvGrpSpPr>
        <p:grpSpPr>
          <a:xfrm>
            <a:off x="0" y="836352"/>
            <a:ext cx="2519275" cy="2948088"/>
            <a:chOff x="0" y="836352"/>
            <a:chExt cx="2519275" cy="2948088"/>
          </a:xfrm>
        </p:grpSpPr>
        <p:pic>
          <p:nvPicPr>
            <p:cNvPr id="15" name="図 14">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3004"/>
              <a:ext cx="1534452" cy="2011436"/>
            </a:xfrm>
            <a:prstGeom prst="rect">
              <a:avLst/>
            </a:prstGeom>
          </p:spPr>
        </p:pic>
        <p:sp>
          <p:nvSpPr>
            <p:cNvPr id="2" name="思考の吹き出し: 雲形 1">
              <a:extLst>
                <a:ext uri="{FF2B5EF4-FFF2-40B4-BE49-F238E27FC236}">
                  <a16:creationId xmlns:a16="http://schemas.microsoft.com/office/drawing/2014/main" id="{FBF1DCED-68B7-4181-B759-B2971ECF0DE4}"/>
                </a:ext>
              </a:extLst>
            </p:cNvPr>
            <p:cNvSpPr/>
            <p:nvPr/>
          </p:nvSpPr>
          <p:spPr>
            <a:xfrm>
              <a:off x="855957" y="836352"/>
              <a:ext cx="1663318" cy="1194867"/>
            </a:xfrm>
            <a:prstGeom prst="cloudCallout">
              <a:avLst>
                <a:gd name="adj1" fmla="val -49666"/>
                <a:gd name="adj2" fmla="val 38585"/>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5" name="コンテンツ プレースホルダー 1">
            <a:extLst>
              <a:ext uri="{FF2B5EF4-FFF2-40B4-BE49-F238E27FC236}">
                <a16:creationId xmlns:a16="http://schemas.microsoft.com/office/drawing/2014/main" id="{C31AB9CB-0174-4EE6-9458-734D6C98013D}"/>
              </a:ext>
            </a:extLst>
          </p:cNvPr>
          <p:cNvSpPr txBox="1">
            <a:spLocks/>
          </p:cNvSpPr>
          <p:nvPr/>
        </p:nvSpPr>
        <p:spPr bwMode="auto">
          <a:xfrm>
            <a:off x="133350" y="4119113"/>
            <a:ext cx="8877300" cy="1425251"/>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保護者の同意がなくても作成できます。</a:t>
            </a: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支払能力により、作成ができないことがありますので、注意が必要です。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6</a:t>
            </a:fld>
            <a:endParaRPr lang="ja-JP" altLang="en-US" dirty="0"/>
          </a:p>
        </p:txBody>
      </p:sp>
      <p:pic>
        <p:nvPicPr>
          <p:cNvPr id="21" name="図 20">
            <a:extLst>
              <a:ext uri="{FF2B5EF4-FFF2-40B4-BE49-F238E27FC236}">
                <a16:creationId xmlns:a16="http://schemas.microsoft.com/office/drawing/2014/main" id="{6ABB8562-94F9-411B-81CF-9B7E0809DF76}"/>
              </a:ext>
            </a:extLst>
          </p:cNvPr>
          <p:cNvPicPr>
            <a:picLocks noChangeAspect="1"/>
          </p:cNvPicPr>
          <p:nvPr/>
        </p:nvPicPr>
        <p:blipFill>
          <a:blip r:embed="rId4"/>
          <a:stretch>
            <a:fillRect/>
          </a:stretch>
        </p:blipFill>
        <p:spPr>
          <a:xfrm>
            <a:off x="1164568" y="1108148"/>
            <a:ext cx="965857" cy="584446"/>
          </a:xfrm>
          <a:prstGeom prst="rect">
            <a:avLst/>
          </a:prstGeom>
        </p:spPr>
      </p:pic>
    </p:spTree>
    <p:extLst>
      <p:ext uri="{BB962C8B-B14F-4D97-AF65-F5344CB8AC3E}">
        <p14:creationId xmlns:p14="http://schemas.microsoft.com/office/powerpoint/2010/main" val="21209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51121"/>
            <a:ext cx="4415782" cy="4059429"/>
            <a:chOff x="4601715" y="951121"/>
            <a:chExt cx="4415782" cy="4059429"/>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6323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5"/>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grpSp>
        <p:nvGrpSpPr>
          <p:cNvPr id="5" name="グループ化 4">
            <a:extLst>
              <a:ext uri="{FF2B5EF4-FFF2-40B4-BE49-F238E27FC236}">
                <a16:creationId xmlns:a16="http://schemas.microsoft.com/office/drawing/2014/main" id="{32D33AEE-D2AC-4331-B6CF-5518DE40CC35}"/>
              </a:ext>
            </a:extLst>
          </p:cNvPr>
          <p:cNvGrpSpPr/>
          <p:nvPr/>
        </p:nvGrpSpPr>
        <p:grpSpPr>
          <a:xfrm>
            <a:off x="133225" y="517909"/>
            <a:ext cx="6460002" cy="4651581"/>
            <a:chOff x="133225" y="517909"/>
            <a:chExt cx="6460002" cy="4651581"/>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33225" y="957614"/>
              <a:ext cx="4321523" cy="428511"/>
              <a:chOff x="5018363" y="6144429"/>
              <a:chExt cx="2493818" cy="428511"/>
            </a:xfrm>
            <a:solidFill>
              <a:srgbClr val="558ED5"/>
            </a:solidFill>
          </p:grpSpPr>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6" name="正方形/長方形 25"/>
            <p:cNvSpPr/>
            <p:nvPr/>
          </p:nvSpPr>
          <p:spPr>
            <a:xfrm>
              <a:off x="199886" y="51790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67" name="正方形/長方形 66"/>
            <p:cNvSpPr/>
            <p:nvPr/>
          </p:nvSpPr>
          <p:spPr>
            <a:xfrm>
              <a:off x="202083" y="3377481"/>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rgbClr val="1F497D"/>
                </a:solidFill>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381754" y="1478581"/>
              <a:ext cx="3963036" cy="1771372"/>
              <a:chOff x="311466" y="2789440"/>
              <a:chExt cx="3963036" cy="1771372"/>
            </a:xfrm>
          </p:grpSpPr>
          <p:cxnSp>
            <p:nvCxnSpPr>
              <p:cNvPr id="98" name="直線矢印コネクタ 97"/>
              <p:cNvCxnSpPr>
                <a:cxnSpLocks/>
              </p:cNvCxnSpPr>
              <p:nvPr/>
            </p:nvCxnSpPr>
            <p:spPr>
              <a:xfrm rot="16200000" flipV="1">
                <a:off x="3041653" y="2899453"/>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正方形/長方形 2"/>
              <p:cNvSpPr/>
              <p:nvPr/>
            </p:nvSpPr>
            <p:spPr>
              <a:xfrm>
                <a:off x="1738882" y="2789440"/>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A:</a:t>
                </a:r>
                <a:r>
                  <a:rPr lang="ja-JP" altLang="en-US" sz="1600" dirty="0">
                    <a:solidFill>
                      <a:schemeClr val="accent2">
                        <a:lumMod val="50000"/>
                      </a:schemeClr>
                    </a:solidFill>
                    <a:latin typeface="+mj-ea"/>
                    <a:ea typeface="+mj-ea"/>
                  </a:rPr>
                  <a:t>カード</a:t>
                </a:r>
              </a:p>
              <a:p>
                <a:pPr algn="ctr"/>
                <a:r>
                  <a:rPr lang="ja-JP" altLang="en-US" sz="1600" dirty="0">
                    <a:solidFill>
                      <a:schemeClr val="accent2">
                        <a:lumMod val="50000"/>
                      </a:schemeClr>
                    </a:solidFill>
                    <a:latin typeface="+mj-ea"/>
                    <a:ea typeface="+mj-ea"/>
                  </a:rPr>
                  <a:t>会社</a:t>
                </a:r>
                <a:endParaRPr kumimoji="1" lang="ja-JP" altLang="en-US" sz="1600" dirty="0">
                  <a:solidFill>
                    <a:schemeClr val="accent2">
                      <a:lumMod val="50000"/>
                    </a:schemeClr>
                  </a:solidFill>
                  <a:latin typeface="+mj-ea"/>
                  <a:ea typeface="+mj-ea"/>
                </a:endParaRPr>
              </a:p>
            </p:txBody>
          </p:sp>
          <p:sp>
            <p:nvSpPr>
              <p:cNvPr id="68" name="正方形/長方形 67"/>
              <p:cNvSpPr/>
              <p:nvPr/>
            </p:nvSpPr>
            <p:spPr>
              <a:xfrm>
                <a:off x="3141027" y="3923082"/>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accent2">
                        <a:lumMod val="50000"/>
                      </a:schemeClr>
                    </a:solidFill>
                    <a:latin typeface="+mn-ea"/>
                    <a:cs typeface="ヒラギノ丸ゴ Pro W4"/>
                  </a:rPr>
                  <a:t>C:</a:t>
                </a:r>
                <a:r>
                  <a:rPr lang="ja-JP" altLang="en-US" sz="1600" b="1" dirty="0">
                    <a:solidFill>
                      <a:schemeClr val="accent2">
                        <a:lumMod val="50000"/>
                      </a:schemeClr>
                    </a:solidFill>
                    <a:latin typeface="+mn-ea"/>
                    <a:cs typeface="ヒラギノ丸ゴ Pro W4"/>
                  </a:rPr>
                  <a:t>カードの利用者</a:t>
                </a:r>
                <a:endParaRPr kumimoji="1" lang="ja-JP" altLang="en-US" sz="1600" b="1" dirty="0">
                  <a:solidFill>
                    <a:schemeClr val="accent2">
                      <a:lumMod val="50000"/>
                    </a:schemeClr>
                  </a:solidFill>
                  <a:latin typeface="+mn-ea"/>
                </a:endParaRPr>
              </a:p>
            </p:txBody>
          </p:sp>
          <p:sp>
            <p:nvSpPr>
              <p:cNvPr id="69" name="正方形/長方形 68"/>
              <p:cNvSpPr/>
              <p:nvPr/>
            </p:nvSpPr>
            <p:spPr>
              <a:xfrm>
                <a:off x="311466" y="3922691"/>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B:</a:t>
                </a:r>
                <a:r>
                  <a:rPr lang="ja-JP" altLang="en-US" sz="1600" dirty="0">
                    <a:solidFill>
                      <a:schemeClr val="accent2">
                        <a:lumMod val="50000"/>
                      </a:schemeClr>
                    </a:solidFill>
                    <a:latin typeface="+mj-ea"/>
                    <a:ea typeface="+mj-ea"/>
                  </a:rPr>
                  <a:t>販売店</a:t>
                </a:r>
                <a:endParaRPr kumimoji="1" lang="ja-JP" altLang="en-US" sz="1600" dirty="0">
                  <a:solidFill>
                    <a:schemeClr val="accent2">
                      <a:lumMod val="50000"/>
                    </a:schemeClr>
                  </a:solidFill>
                  <a:latin typeface="+mj-ea"/>
                  <a:ea typeface="+mj-ea"/>
                </a:endParaRPr>
              </a:p>
            </p:txBody>
          </p:sp>
          <p:cxnSp>
            <p:nvCxnSpPr>
              <p:cNvPr id="72" name="直線矢印コネクタ 71"/>
              <p:cNvCxnSpPr/>
              <p:nvPr/>
            </p:nvCxnSpPr>
            <p:spPr>
              <a:xfrm flipH="1" flipV="1">
                <a:off x="1524944" y="4022556"/>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23503" y="3133701"/>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cxnSp>
            <p:nvCxnSpPr>
              <p:cNvPr id="83" name="直線矢印コネクタ 82"/>
              <p:cNvCxnSpPr>
                <a:cxnSpLocks/>
              </p:cNvCxnSpPr>
              <p:nvPr/>
            </p:nvCxnSpPr>
            <p:spPr>
              <a:xfrm>
                <a:off x="1557028" y="4339986"/>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444941" y="4314591"/>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sp>
            <p:nvSpPr>
              <p:cNvPr id="87" name="テキスト ボックス 86"/>
              <p:cNvSpPr txBox="1"/>
              <p:nvPr/>
            </p:nvSpPr>
            <p:spPr>
              <a:xfrm>
                <a:off x="1462764" y="3803660"/>
                <a:ext cx="1673435"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cxnSp>
            <p:nvCxnSpPr>
              <p:cNvPr id="88" name="直線矢印コネクタ 87"/>
              <p:cNvCxnSpPr/>
              <p:nvPr/>
            </p:nvCxnSpPr>
            <p:spPr>
              <a:xfrm flipV="1">
                <a:off x="1153089" y="324158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08606" y="2920835"/>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flipH="1">
                <a:off x="2710523" y="3290757"/>
                <a:ext cx="871098"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870197" y="2975642"/>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257780" y="3449279"/>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sp>
          <p:nvSpPr>
            <p:cNvPr id="54" name="テキスト ボックス 53"/>
            <p:cNvSpPr txBox="1"/>
            <p:nvPr/>
          </p:nvSpPr>
          <p:spPr>
            <a:xfrm>
              <a:off x="2983652" y="1447033"/>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635596" y="2180579"/>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6954985" y="6444949"/>
            <a:ext cx="2133600" cy="365125"/>
          </a:xfrm>
        </p:spPr>
        <p:txBody>
          <a:bodyPr/>
          <a:lstStyle/>
          <a:p>
            <a:fld id="{7B76553B-32E2-D644-9CD0-56FDA882EB90}" type="slidenum">
              <a:rPr kumimoji="1" lang="ja-JP" altLang="en-US" sz="1800" smtClean="0"/>
              <a:t>7</a:t>
            </a:fld>
            <a:endParaRPr kumimoji="1" lang="ja-JP" altLang="en-US" sz="1800" dirty="0"/>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クレジットカード・ローン</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40137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キャッシュレス決済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p>
                    <a:p>
                      <a:pPr algn="ctr"/>
                      <a:endParaRPr kumimoji="1" lang="ja-JP" altLang="en-US"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endParaRPr kumimoji="1" lang="en-US" altLang="ja-JP" sz="3600" dirty="0">
                        <a:solidFill>
                          <a:schemeClr val="tx2"/>
                        </a:solidFill>
                      </a:endParaRPr>
                    </a:p>
                    <a:p>
                      <a:pPr algn="l"/>
                      <a:endParaRPr kumimoji="1" lang="en-US" altLang="ja-JP" sz="1100" dirty="0">
                        <a:solidFill>
                          <a:schemeClr val="tx2"/>
                        </a:solidFill>
                      </a:endParaRPr>
                    </a:p>
                    <a:p>
                      <a:pPr algn="l"/>
                      <a:r>
                        <a:rPr kumimoji="1" lang="en-US" altLang="ja-JP" sz="1200" dirty="0">
                          <a:solidFill>
                            <a:schemeClr val="tx2"/>
                          </a:solidFill>
                        </a:rPr>
                        <a:t>※</a:t>
                      </a:r>
                      <a:r>
                        <a:rPr kumimoji="1" lang="ja-JP" altLang="en-US" sz="1200" dirty="0">
                          <a:solidFill>
                            <a:schemeClr val="tx2"/>
                          </a:solidFill>
                        </a:rPr>
                        <a:t>電子マネーにクレジットカードでチャージすると後払い。</a:t>
                      </a:r>
                    </a:p>
                    <a:p>
                      <a:pPr algn="l"/>
                      <a:endParaRPr kumimoji="1" lang="ja-JP" altLang="en-US" sz="1400"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endParaRPr kumimoji="1" lang="ja-JP" altLang="en-US" sz="2000" dirty="0">
                        <a:solidFill>
                          <a:schemeClr val="tx2"/>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p>
                    <a:p>
                      <a:pPr algn="ctr"/>
                      <a:endParaRPr kumimoji="1" lang="ja-JP" altLang="en-US" dirty="0">
                        <a:solidFill>
                          <a:schemeClr val="tx2"/>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07701" y="6465887"/>
            <a:ext cx="2133600" cy="365125"/>
          </a:xfrm>
        </p:spPr>
        <p:txBody>
          <a:bodyPr/>
          <a:lstStyle/>
          <a:p>
            <a:pPr defTabSz="457200">
              <a:defRPr/>
            </a:pPr>
            <a:fld id="{7B76553B-32E2-D644-9CD0-56FDA882EB90}" type="slidenum">
              <a:rPr lang="ja-JP" altLang="en-US" sz="1800" smtClean="0"/>
              <a:pPr defTabSz="457200">
                <a:defRPr/>
              </a:pPr>
              <a:t>8</a:t>
            </a:fld>
            <a:endParaRPr lang="ja-JP" altLang="en-US" sz="1800"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5"/>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6"/>
          <a:stretch>
            <a:fillRect/>
          </a:stretch>
        </p:blipFill>
        <p:spPr>
          <a:xfrm>
            <a:off x="8134500" y="961801"/>
            <a:ext cx="686206" cy="447637"/>
          </a:xfrm>
          <a:prstGeom prst="rect">
            <a:avLst/>
          </a:prstGeom>
        </p:spPr>
      </p:pic>
    </p:spTree>
    <p:extLst>
      <p:ext uri="{BB962C8B-B14F-4D97-AF65-F5344CB8AC3E}">
        <p14:creationId xmlns:p14="http://schemas.microsoft.com/office/powerpoint/2010/main" val="296719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1EBE91C-D2D0-8AAB-E8E5-493AC45D4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736326"/>
            <a:ext cx="8439150" cy="519112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5A5804CE-0E4A-1BDC-A9EA-CF836C0C723A}"/>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1A4F8201-9848-E9D0-3346-186672A2EDAF}"/>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58CC62F2-0873-845D-6B0F-DBDE9DF971B6}"/>
              </a:ext>
            </a:extLst>
          </p:cNvPr>
          <p:cNvSpPr/>
          <p:nvPr/>
        </p:nvSpPr>
        <p:spPr bwMode="white">
          <a:xfrm>
            <a:off x="129242" y="-23278"/>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日本におけるキャッシュレス決済額及び比率の推移</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a:t>
            </a:r>
            <a:r>
              <a:rPr lang="en-US" altLang="ja-JP" sz="2000" b="1" dirty="0">
                <a:solidFill>
                  <a:srgbClr val="FFFFFF"/>
                </a:solidFill>
                <a:latin typeface="Meiryo UI" panose="020B0604030504040204" pitchFamily="50" charset="-128"/>
                <a:ea typeface="Meiryo UI" panose="020B0604030504040204" pitchFamily="50" charset="-128"/>
                <a:cs typeface="ヒラギノ角ゴ ProN W6"/>
              </a:rPr>
              <a:t>2022</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年）</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11711669-ABEA-0A00-FCD9-F6704E696A29}"/>
              </a:ext>
            </a:extLst>
          </p:cNvPr>
          <p:cNvSpPr txBox="1"/>
          <p:nvPr/>
        </p:nvSpPr>
        <p:spPr>
          <a:xfrm>
            <a:off x="6953285" y="6552680"/>
            <a:ext cx="210360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＊経済産業省ホームページより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1BFCE2DA-7C50-6BE3-89FB-1356316CBC76}"/>
              </a:ext>
            </a:extLst>
          </p:cNvPr>
          <p:cNvSpPr txBox="1"/>
          <p:nvPr/>
        </p:nvSpPr>
        <p:spPr>
          <a:xfrm>
            <a:off x="285750" y="6123160"/>
            <a:ext cx="5955614" cy="738664"/>
          </a:xfrm>
          <a:prstGeom prst="rect">
            <a:avLst/>
          </a:prstGeom>
          <a:noFill/>
        </p:spPr>
        <p:txBody>
          <a:bodyPr wrap="square">
            <a:spAutoFit/>
          </a:bodyPr>
          <a:lstStyle/>
          <a:p>
            <a:pPr algn="l"/>
            <a:r>
              <a:rPr lang="en-US" altLang="ja-JP" sz="700" b="0" i="0" dirty="0">
                <a:solidFill>
                  <a:srgbClr val="1A1A1A"/>
                </a:solidFill>
                <a:effectLst/>
                <a:latin typeface="Meiryo UI" panose="020B0604030504040204" pitchFamily="50" charset="-128"/>
                <a:ea typeface="Meiryo UI" panose="020B0604030504040204" pitchFamily="50" charset="-128"/>
              </a:rPr>
              <a:t>※1</a:t>
            </a:r>
            <a:r>
              <a:rPr lang="ja-JP" altLang="en-US" sz="700" b="0" i="0" dirty="0">
                <a:solidFill>
                  <a:srgbClr val="1A1A1A"/>
                </a:solidFill>
                <a:effectLst/>
                <a:latin typeface="Meiryo UI" panose="020B0604030504040204" pitchFamily="50" charset="-128"/>
                <a:ea typeface="Meiryo UI" panose="020B0604030504040204" pitchFamily="50" charset="-128"/>
              </a:rPr>
              <a:t>：（一社）日本クレジット協会調査（注）</a:t>
            </a:r>
            <a:r>
              <a:rPr lang="en-US" altLang="ja-JP" sz="700" b="0" i="0" dirty="0">
                <a:solidFill>
                  <a:srgbClr val="1A1A1A"/>
                </a:solidFill>
                <a:effectLst/>
                <a:latin typeface="Meiryo UI" panose="020B0604030504040204" pitchFamily="50" charset="-128"/>
                <a:ea typeface="Meiryo UI" panose="020B0604030504040204" pitchFamily="50" charset="-128"/>
              </a:rPr>
              <a:t>2012</a:t>
            </a:r>
            <a:r>
              <a:rPr lang="ja-JP" altLang="en-US" sz="700" b="0" i="0" dirty="0">
                <a:solidFill>
                  <a:srgbClr val="1A1A1A"/>
                </a:solidFill>
                <a:effectLst/>
                <a:latin typeface="Meiryo UI" panose="020B0604030504040204" pitchFamily="50" charset="-128"/>
                <a:ea typeface="Meiryo UI" panose="020B0604030504040204" pitchFamily="50" charset="-128"/>
              </a:rPr>
              <a:t>年までは加盟クレジット会社へのアンケート調査結果を基にした推計値、</a:t>
            </a:r>
            <a:r>
              <a:rPr lang="en-US" altLang="ja-JP" sz="700" b="0" i="0" dirty="0">
                <a:solidFill>
                  <a:srgbClr val="1A1A1A"/>
                </a:solidFill>
                <a:effectLst/>
                <a:latin typeface="Meiryo UI" panose="020B0604030504040204" pitchFamily="50" charset="-128"/>
                <a:ea typeface="Meiryo UI" panose="020B0604030504040204" pitchFamily="50" charset="-128"/>
              </a:rPr>
              <a:t>2013</a:t>
            </a:r>
            <a:r>
              <a:rPr lang="ja-JP" altLang="en-US" sz="700" b="0" i="0" dirty="0">
                <a:solidFill>
                  <a:srgbClr val="1A1A1A"/>
                </a:solidFill>
                <a:effectLst/>
                <a:latin typeface="Meiryo UI" panose="020B0604030504040204" pitchFamily="50" charset="-128"/>
                <a:ea typeface="Meiryo UI" panose="020B0604030504040204" pitchFamily="50" charset="-128"/>
              </a:rPr>
              <a:t>年以降は指定信用情報機関に登録されている実数値を使用</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※2</a:t>
            </a:r>
            <a:r>
              <a:rPr lang="ja-JP" altLang="en-US" sz="700" b="0" i="0" dirty="0">
                <a:solidFill>
                  <a:srgbClr val="1A1A1A"/>
                </a:solidFill>
                <a:effectLst/>
                <a:latin typeface="Meiryo UI" panose="020B0604030504040204" pitchFamily="50" charset="-128"/>
                <a:ea typeface="Meiryo UI" panose="020B0604030504040204" pitchFamily="50" charset="-128"/>
              </a:rPr>
              <a:t>：日本デビットカード推進協議会</a:t>
            </a:r>
            <a:r>
              <a:rPr lang="en-US" altLang="ja-JP" sz="700" b="0" i="0" dirty="0">
                <a:solidFill>
                  <a:srgbClr val="1A1A1A"/>
                </a:solidFill>
                <a:effectLst/>
                <a:latin typeface="Meiryo UI" panose="020B0604030504040204" pitchFamily="50" charset="-128"/>
                <a:ea typeface="Meiryo UI" panose="020B0604030504040204" pitchFamily="50" charset="-128"/>
              </a:rPr>
              <a:t>(</a:t>
            </a:r>
            <a:r>
              <a:rPr lang="ja-JP" altLang="en-US" sz="700" b="0" i="0" dirty="0">
                <a:solidFill>
                  <a:srgbClr val="1A1A1A"/>
                </a:solidFill>
                <a:effectLst/>
                <a:latin typeface="Meiryo UI" panose="020B0604030504040204" pitchFamily="50" charset="-128"/>
                <a:ea typeface="Meiryo UI" panose="020B0604030504040204" pitchFamily="50" charset="-128"/>
              </a:rPr>
              <a:t>～</a:t>
            </a:r>
            <a:r>
              <a:rPr lang="en-US" altLang="ja-JP" sz="700" b="0" i="0" dirty="0">
                <a:solidFill>
                  <a:srgbClr val="1A1A1A"/>
                </a:solidFill>
                <a:effectLst/>
                <a:latin typeface="Meiryo UI" panose="020B0604030504040204" pitchFamily="50" charset="-128"/>
                <a:ea typeface="Meiryo UI" panose="020B0604030504040204" pitchFamily="50" charset="-128"/>
              </a:rPr>
              <a:t>2015</a:t>
            </a:r>
            <a:r>
              <a:rPr lang="ja-JP" altLang="en-US" sz="700" b="0" i="0" dirty="0">
                <a:solidFill>
                  <a:srgbClr val="1A1A1A"/>
                </a:solidFill>
                <a:effectLst/>
                <a:latin typeface="Meiryo UI" panose="020B0604030504040204" pitchFamily="50" charset="-128"/>
                <a:ea typeface="Meiryo UI" panose="020B0604030504040204" pitchFamily="50" charset="-128"/>
              </a:rPr>
              <a:t>年</a:t>
            </a:r>
            <a:r>
              <a:rPr lang="en-US" altLang="ja-JP" sz="700" b="0" i="0" dirty="0">
                <a:solidFill>
                  <a:srgbClr val="1A1A1A"/>
                </a:solidFill>
                <a:effectLst/>
                <a:latin typeface="Meiryo UI" panose="020B0604030504040204" pitchFamily="50" charset="-128"/>
                <a:ea typeface="Meiryo UI" panose="020B0604030504040204" pitchFamily="50" charset="-128"/>
              </a:rPr>
              <a:t>)</a:t>
            </a:r>
            <a:r>
              <a:rPr lang="ja-JP" altLang="en-US" sz="700" b="0" i="0" dirty="0">
                <a:solidFill>
                  <a:srgbClr val="1A1A1A"/>
                </a:solidFill>
                <a:effectLst/>
                <a:latin typeface="Meiryo UI" panose="020B0604030504040204" pitchFamily="50" charset="-128"/>
                <a:ea typeface="Meiryo UI" panose="020B0604030504040204" pitchFamily="50" charset="-128"/>
              </a:rPr>
              <a:t>、 </a:t>
            </a:r>
            <a:r>
              <a:rPr lang="en-US" altLang="ja-JP" sz="700" b="0" i="0" dirty="0">
                <a:solidFill>
                  <a:srgbClr val="1A1A1A"/>
                </a:solidFill>
                <a:effectLst/>
                <a:latin typeface="Meiryo UI" panose="020B0604030504040204" pitchFamily="50" charset="-128"/>
                <a:ea typeface="Meiryo UI" panose="020B0604030504040204" pitchFamily="50" charset="-128"/>
              </a:rPr>
              <a:t>2016</a:t>
            </a:r>
            <a:r>
              <a:rPr lang="ja-JP" altLang="en-US" sz="700" b="0" i="0" dirty="0">
                <a:solidFill>
                  <a:srgbClr val="1A1A1A"/>
                </a:solidFill>
                <a:effectLst/>
                <a:latin typeface="Meiryo UI" panose="020B0604030504040204" pitchFamily="50" charset="-128"/>
                <a:ea typeface="Meiryo UI" panose="020B0604030504040204" pitchFamily="50" charset="-128"/>
              </a:rPr>
              <a:t>年以降は日本銀行「決済システムレポート」・「決済動向」</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※3</a:t>
            </a:r>
            <a:r>
              <a:rPr lang="ja-JP" altLang="en-US" sz="700" b="0" i="0" dirty="0">
                <a:solidFill>
                  <a:srgbClr val="1A1A1A"/>
                </a:solidFill>
                <a:effectLst/>
                <a:latin typeface="Meiryo UI" panose="020B0604030504040204" pitchFamily="50" charset="-128"/>
                <a:ea typeface="Meiryo UI" panose="020B0604030504040204" pitchFamily="50" charset="-128"/>
              </a:rPr>
              <a:t>：日本銀行「決済動向」</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※4</a:t>
            </a:r>
            <a:r>
              <a:rPr lang="ja-JP" altLang="en-US" sz="700" b="0" i="0" dirty="0">
                <a:solidFill>
                  <a:srgbClr val="1A1A1A"/>
                </a:solidFill>
                <a:effectLst/>
                <a:latin typeface="Meiryo UI" panose="020B0604030504040204" pitchFamily="50" charset="-128"/>
                <a:ea typeface="Meiryo UI" panose="020B0604030504040204" pitchFamily="50" charset="-128"/>
              </a:rPr>
              <a:t>：（一社）キャッシュレス推進協議会「コード決済利用動向調査」</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※5</a:t>
            </a:r>
            <a:r>
              <a:rPr lang="ja-JP" altLang="en-US" sz="700" b="0" i="0" dirty="0">
                <a:solidFill>
                  <a:srgbClr val="1A1A1A"/>
                </a:solidFill>
                <a:effectLst/>
                <a:latin typeface="Meiryo UI" panose="020B0604030504040204" pitchFamily="50" charset="-128"/>
                <a:ea typeface="Meiryo UI" panose="020B0604030504040204" pitchFamily="50" charset="-128"/>
              </a:rPr>
              <a:t>：内閣府「国民経済計算」（名目）</a:t>
            </a:r>
          </a:p>
        </p:txBody>
      </p:sp>
      <p:sp>
        <p:nvSpPr>
          <p:cNvPr id="2" name="四角形: 角を丸くする 1">
            <a:extLst>
              <a:ext uri="{FF2B5EF4-FFF2-40B4-BE49-F238E27FC236}">
                <a16:creationId xmlns:a16="http://schemas.microsoft.com/office/drawing/2014/main" id="{C38A3D98-FA6F-13F9-E8E1-FCBF6DFC0E30}"/>
              </a:ext>
            </a:extLst>
          </p:cNvPr>
          <p:cNvSpPr/>
          <p:nvPr/>
        </p:nvSpPr>
        <p:spPr>
          <a:xfrm>
            <a:off x="7641424" y="1164650"/>
            <a:ext cx="727324" cy="450293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1">
            <a:extLst>
              <a:ext uri="{FF2B5EF4-FFF2-40B4-BE49-F238E27FC236}">
                <a16:creationId xmlns:a16="http://schemas.microsoft.com/office/drawing/2014/main" id="{D7DB2DDD-3EE6-2569-675D-DE6E145EB253}"/>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9</a:t>
            </a:fld>
            <a:endParaRPr lang="ja-JP" altLang="en-US" sz="1800" dirty="0"/>
          </a:p>
        </p:txBody>
      </p:sp>
      <p:sp>
        <p:nvSpPr>
          <p:cNvPr id="10" name="テキスト ボックス 9">
            <a:extLst>
              <a:ext uri="{FF2B5EF4-FFF2-40B4-BE49-F238E27FC236}">
                <a16:creationId xmlns:a16="http://schemas.microsoft.com/office/drawing/2014/main" id="{4541E211-C92E-DF92-D789-A9A99A0F219C}"/>
              </a:ext>
            </a:extLst>
          </p:cNvPr>
          <p:cNvSpPr txBox="1"/>
          <p:nvPr/>
        </p:nvSpPr>
        <p:spPr>
          <a:xfrm>
            <a:off x="5141938" y="5774473"/>
            <a:ext cx="2103602" cy="200055"/>
          </a:xfrm>
          <a:prstGeom prst="rect">
            <a:avLst/>
          </a:prstGeom>
          <a:noFill/>
        </p:spPr>
        <p:txBody>
          <a:bodyPr wrap="square">
            <a:spAutoFit/>
          </a:bodyPr>
          <a:lstStyle/>
          <a:p>
            <a:r>
              <a:rPr lang="ja-JP" altLang="en-US" sz="700" dirty="0"/>
              <a:t>◆二次元コードやバーコードによる決済</a:t>
            </a:r>
          </a:p>
        </p:txBody>
      </p:sp>
    </p:spTree>
    <p:extLst>
      <p:ext uri="{BB962C8B-B14F-4D97-AF65-F5344CB8AC3E}">
        <p14:creationId xmlns:p14="http://schemas.microsoft.com/office/powerpoint/2010/main" val="8570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9284</TotalTime>
  <Words>3107</Words>
  <Application>Microsoft Office PowerPoint</Application>
  <PresentationFormat>画面に合わせる (4:3)</PresentationFormat>
  <Paragraphs>543</Paragraphs>
  <Slides>36</Slides>
  <Notes>36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36</vt:i4>
      </vt:variant>
    </vt:vector>
  </HeadingPairs>
  <TitlesOfParts>
    <vt:vector size="45" baseType="lpstr">
      <vt:lpstr>Meiryo UI</vt:lpstr>
      <vt:lpstr>ヒラギノ角ゴ Pro W6</vt:lpstr>
      <vt:lpstr>ヒラギノ丸ゴ Pro W4</vt:lpstr>
      <vt:lpstr>游ゴシック</vt:lpstr>
      <vt:lpstr>Arial</vt:lpstr>
      <vt:lpstr>Calibri</vt:lpstr>
      <vt:lpstr>Symbol</vt:lpstr>
      <vt:lpstr>Wingdings</vt:lpstr>
      <vt:lpstr>3_ホワイト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久保 有希</cp:lastModifiedBy>
  <cp:revision>510</cp:revision>
  <cp:lastPrinted>2021-06-24T02:09:26Z</cp:lastPrinted>
  <dcterms:created xsi:type="dcterms:W3CDTF">2019-12-12T07:22:35Z</dcterms:created>
  <dcterms:modified xsi:type="dcterms:W3CDTF">2024-04-04T05:52:16Z</dcterms:modified>
</cp:coreProperties>
</file>