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sldIdLst>
    <p:sldId id="256" r:id="rId2"/>
    <p:sldId id="257" r:id="rId3"/>
    <p:sldId id="258" r:id="rId4"/>
    <p:sldId id="28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6" r:id="rId18"/>
    <p:sldId id="294" r:id="rId19"/>
    <p:sldId id="355" r:id="rId20"/>
    <p:sldId id="296" r:id="rId21"/>
    <p:sldId id="454" r:id="rId22"/>
    <p:sldId id="422" r:id="rId23"/>
    <p:sldId id="423" r:id="rId24"/>
    <p:sldId id="424" r:id="rId25"/>
    <p:sldId id="304" r:id="rId26"/>
    <p:sldId id="292" r:id="rId27"/>
    <p:sldId id="281" r:id="rId28"/>
    <p:sldId id="282" r:id="rId29"/>
    <p:sldId id="289" r:id="rId30"/>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5381B6"/>
    <a:srgbClr val="EA8C78"/>
    <a:srgbClr val="E2E9F0"/>
    <a:srgbClr val="FDEDE6"/>
    <a:srgbClr val="EBEFF6"/>
    <a:srgbClr val="FDF3EE"/>
    <a:srgbClr val="8A87B3"/>
    <a:srgbClr val="A8A6C7"/>
    <a:srgbClr val="CABA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6139" autoAdjust="0"/>
  </p:normalViewPr>
  <p:slideViewPr>
    <p:cSldViewPr snapToGrid="0" snapToObjects="1">
      <p:cViewPr varScale="1">
        <p:scale>
          <a:sx n="74" d="100"/>
          <a:sy n="74" d="100"/>
        </p:scale>
        <p:origin x="9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48FE93B-7EF7-D949-AB83-86D30216FA05}"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232422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8998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FEF97A-8E32-46E6-AE81-7A3FF97C811B}"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1D9C82-83C5-4611-8A9D-B586AD02594D}"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867B61-4C22-460E-BB81-03AE7339A533}"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34951-D0CD-40FA-A8D8-6210438971B3}"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D6152-4B2A-4077-B767-04179073FE12}"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9B1A76-794F-469A-AE3F-F08D47ECBC55}" type="datetime1">
              <a:rPr kumimoji="1" lang="ja-JP" altLang="en-US" smtClean="0"/>
              <a:t>2024/3/25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9AEF7F-D0C5-4963-858B-CD465BD12098}" type="datetime1">
              <a:rPr kumimoji="1" lang="ja-JP" altLang="en-US" smtClean="0"/>
              <a:t>2024/3/25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9E0A7-7401-42A8-839F-3E7BF772676B}" type="datetime1">
              <a:rPr kumimoji="1" lang="ja-JP" altLang="en-US" smtClean="0"/>
              <a:t>2024/3/25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3162B-DE5A-4A90-88C6-0EE05FE552AC}"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AD0952-C2CC-479A-9464-067F9135CB59}"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2024/3/25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90453" y="1529811"/>
            <a:ext cx="8580026" cy="1015663"/>
          </a:xfrm>
          <a:prstGeom prst="rect">
            <a:avLst/>
          </a:prstGeom>
        </p:spPr>
        <p:txBody>
          <a:bodyPr wrap="square">
            <a:spAutoFit/>
          </a:bodyPr>
          <a:lstStyle/>
          <a:p>
            <a:pPr algn="ctr" eaLnBrk="1" hangingPunct="1">
              <a:spcBef>
                <a:spcPct val="50000"/>
              </a:spcBef>
              <a:buFontTx/>
              <a:buNone/>
              <a:defRPr/>
            </a:pPr>
            <a:r>
              <a:rPr lang="ja-JP" altLang="en-US" sz="58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生活設計とリスクへの備え</a:t>
            </a:r>
          </a:p>
        </p:txBody>
      </p:sp>
      <p:sp>
        <p:nvSpPr>
          <p:cNvPr id="6" name="正方形/長方形 5"/>
          <p:cNvSpPr/>
          <p:nvPr/>
        </p:nvSpPr>
        <p:spPr bwMode="gray">
          <a:xfrm>
            <a:off x="2205170" y="3489337"/>
            <a:ext cx="4650449"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生活設計とお金</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リスクへの備え</a:t>
            </a:r>
            <a:endPar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公的保障と私的保障</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2843389"/>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68956" y="269004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7665" y="5808208"/>
            <a:ext cx="3725603" cy="281478"/>
          </a:xfrm>
          <a:prstGeom prst="rect">
            <a:avLst/>
          </a:prstGeom>
        </p:spPr>
      </p:pic>
      <p:sp>
        <p:nvSpPr>
          <p:cNvPr id="13" name="スライド番号プレースホルダー 12"/>
          <p:cNvSpPr>
            <a:spLocks noGrp="1"/>
          </p:cNvSpPr>
          <p:nvPr>
            <p:ph type="sldNum" sz="quarter" idx="12"/>
          </p:nvPr>
        </p:nvSpPr>
        <p:spPr/>
        <p:txBody>
          <a:bodyPr/>
          <a:lstStyle/>
          <a:p>
            <a:fld id="{7B76553B-32E2-D644-9CD0-56FDA882EB90}" type="slidenum">
              <a:rPr kumimoji="1" lang="ja-JP" altLang="en-US" smtClean="0"/>
              <a:t>1</a:t>
            </a:fld>
            <a:endParaRPr kumimoji="1" lang="ja-JP" altLang="en-US"/>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4"/>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5"/>
            <a:ext cx="2493818" cy="2326508"/>
            <a:chOff x="3324736" y="1624360"/>
            <a:chExt cx="2493818" cy="2326508"/>
          </a:xfrm>
        </p:grpSpPr>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10</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生活設計に重大な影響を与えるリスク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5" name="表 24"/>
          <p:cNvGraphicFramePr>
            <a:graphicFrameLocks noGrp="1"/>
          </p:cNvGraphicFramePr>
          <p:nvPr>
            <p:extLst>
              <p:ext uri="{D42A27DB-BD31-4B8C-83A1-F6EECF244321}">
                <p14:modId xmlns:p14="http://schemas.microsoft.com/office/powerpoint/2010/main" val="1601289830"/>
              </p:ext>
            </p:extLst>
          </p:nvPr>
        </p:nvGraphicFramePr>
        <p:xfrm>
          <a:off x="263100" y="840042"/>
          <a:ext cx="8617800" cy="5806948"/>
        </p:xfrm>
        <a:graphic>
          <a:graphicData uri="http://schemas.openxmlformats.org/drawingml/2006/table">
            <a:tbl>
              <a:tblPr firstRow="1" bandRow="1">
                <a:tableStyleId>{2D5ABB26-0587-4C30-8999-92F81FD0307C}</a:tableStyleId>
              </a:tblPr>
              <a:tblGrid>
                <a:gridCol w="2794470">
                  <a:extLst>
                    <a:ext uri="{9D8B030D-6E8A-4147-A177-3AD203B41FA5}">
                      <a16:colId xmlns:a16="http://schemas.microsoft.com/office/drawing/2014/main" val="20000"/>
                    </a:ext>
                  </a:extLst>
                </a:gridCol>
                <a:gridCol w="2922668">
                  <a:extLst>
                    <a:ext uri="{9D8B030D-6E8A-4147-A177-3AD203B41FA5}">
                      <a16:colId xmlns:a16="http://schemas.microsoft.com/office/drawing/2014/main" val="20001"/>
                    </a:ext>
                  </a:extLst>
                </a:gridCol>
                <a:gridCol w="2900662">
                  <a:extLst>
                    <a:ext uri="{9D8B030D-6E8A-4147-A177-3AD203B41FA5}">
                      <a16:colId xmlns:a16="http://schemas.microsoft.com/office/drawing/2014/main" val="20002"/>
                    </a:ext>
                  </a:extLst>
                </a:gridCol>
              </a:tblGrid>
              <a:tr h="5806948">
                <a:tc>
                  <a:txBody>
                    <a:bodyPr/>
                    <a:lstStyle/>
                    <a:p>
                      <a:endParaRPr kumimoji="1" lang="ja-JP" altLang="en-US" dirty="0"/>
                    </a:p>
                  </a:txBody>
                  <a:tcPr>
                    <a:lnL w="3810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C9E4EF"/>
                    </a:solidFill>
                  </a:tcPr>
                </a:tc>
                <a:tc>
                  <a:txBody>
                    <a:bodyPr/>
                    <a:lstStyle/>
                    <a:p>
                      <a:pPr algn="ctr"/>
                      <a:r>
                        <a:rPr kumimoji="1" lang="ja-JP" altLang="en-US" b="0" i="0" dirty="0">
                          <a:solidFill>
                            <a:srgbClr val="FF0000"/>
                          </a:solidFill>
                          <a:latin typeface="ヒラギノ角ゴ Pro W6"/>
                          <a:ea typeface="ヒラギノ角ゴ Pro W6"/>
                          <a:cs typeface="ヒラギノ角ゴ Pro W6"/>
                        </a:rPr>
                        <a:t>　</a:t>
                      </a:r>
                      <a:endParaRPr kumimoji="1" lang="en-US" altLang="ja-JP" sz="800" b="0" i="0" dirty="0">
                        <a:solidFill>
                          <a:schemeClr val="tx1"/>
                        </a:solidFill>
                        <a:latin typeface="ヒラギノ角ゴ Pro W3"/>
                        <a:ea typeface="ヒラギノ角ゴ Pro W3"/>
                        <a:cs typeface="ヒラギノ角ゴ Pro W3"/>
                      </a:endParaRP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F4D3D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0" i="0" dirty="0">
                        <a:solidFill>
                          <a:schemeClr val="tx1"/>
                        </a:solidFill>
                        <a:latin typeface="ヒラギノ角ゴ Pro W3"/>
                        <a:ea typeface="ヒラギノ角ゴ Pro W3"/>
                        <a:cs typeface="ヒラギノ角ゴ Pro W3"/>
                      </a:endParaRPr>
                    </a:p>
                    <a:p>
                      <a:pPr algn="ctr"/>
                      <a:endParaRPr kumimoji="1" lang="ja-JP" altLang="en-US" sz="1200" b="0" i="0" dirty="0">
                        <a:solidFill>
                          <a:srgbClr val="FF0000"/>
                        </a:solidFill>
                        <a:latin typeface="ヒラギノ角ゴ Pro W6"/>
                        <a:ea typeface="ヒラギノ角ゴ Pro W6"/>
                        <a:cs typeface="ヒラギノ角ゴ Pro W6"/>
                      </a:endParaRPr>
                    </a:p>
                  </a:txBody>
                  <a:tcPr>
                    <a:lnL w="5715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CD3B8"/>
                    </a:solidFill>
                  </a:tcPr>
                </a:tc>
                <a:extLst>
                  <a:ext uri="{0D108BD9-81ED-4DB2-BD59-A6C34878D82A}">
                    <a16:rowId xmlns:a16="http://schemas.microsoft.com/office/drawing/2014/main" val="10000"/>
                  </a:ext>
                </a:extLst>
              </a:tr>
            </a:tbl>
          </a:graphicData>
        </a:graphic>
      </p:graphicFrame>
      <p:grpSp>
        <p:nvGrpSpPr>
          <p:cNvPr id="9" name="グループ化 8">
            <a:extLst>
              <a:ext uri="{FF2B5EF4-FFF2-40B4-BE49-F238E27FC236}">
                <a16:creationId xmlns:a16="http://schemas.microsoft.com/office/drawing/2014/main" id="{E3F871B6-1FC9-4E7F-8571-B16B8B4B6859}"/>
              </a:ext>
            </a:extLst>
          </p:cNvPr>
          <p:cNvGrpSpPr/>
          <p:nvPr/>
        </p:nvGrpSpPr>
        <p:grpSpPr>
          <a:xfrm>
            <a:off x="416090" y="947382"/>
            <a:ext cx="2493818" cy="743762"/>
            <a:chOff x="555668" y="947382"/>
            <a:chExt cx="2493818" cy="743762"/>
          </a:xfrm>
        </p:grpSpPr>
        <p:sp>
          <p:nvSpPr>
            <p:cNvPr id="6" name="角丸四角形 5"/>
            <p:cNvSpPr/>
            <p:nvPr/>
          </p:nvSpPr>
          <p:spPr bwMode="gray">
            <a:xfrm>
              <a:off x="555668"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white">
            <a:xfrm>
              <a:off x="582743"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8576" y="1036661"/>
              <a:ext cx="2108002" cy="565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12" name="図 11"/>
          <p:cNvPicPr>
            <a:picLocks noChangeAspect="1"/>
          </p:cNvPicPr>
          <p:nvPr/>
        </p:nvPicPr>
        <p:blipFill>
          <a:blip r:embed="rId2"/>
          <a:srcRect/>
          <a:stretch/>
        </p:blipFill>
        <p:spPr>
          <a:xfrm>
            <a:off x="330439" y="2143540"/>
            <a:ext cx="2412773" cy="1517446"/>
          </a:xfrm>
          <a:prstGeom prst="rect">
            <a:avLst/>
          </a:prstGeom>
        </p:spPr>
      </p:pic>
      <p:grpSp>
        <p:nvGrpSpPr>
          <p:cNvPr id="22" name="グループ化 21">
            <a:extLst>
              <a:ext uri="{FF2B5EF4-FFF2-40B4-BE49-F238E27FC236}">
                <a16:creationId xmlns:a16="http://schemas.microsoft.com/office/drawing/2014/main" id="{167D819D-0D3F-489F-892E-F4D19B0BA3A7}"/>
              </a:ext>
            </a:extLst>
          </p:cNvPr>
          <p:cNvGrpSpPr/>
          <p:nvPr/>
        </p:nvGrpSpPr>
        <p:grpSpPr>
          <a:xfrm>
            <a:off x="3291015" y="947382"/>
            <a:ext cx="2493818" cy="743762"/>
            <a:chOff x="3425282" y="947382"/>
            <a:chExt cx="2493818" cy="743762"/>
          </a:xfrm>
        </p:grpSpPr>
        <p:sp>
          <p:nvSpPr>
            <p:cNvPr id="14" name="角丸四角形 13"/>
            <p:cNvSpPr/>
            <p:nvPr/>
          </p:nvSpPr>
          <p:spPr bwMode="gray">
            <a:xfrm>
              <a:off x="3425282"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角丸四角形 14"/>
            <p:cNvSpPr/>
            <p:nvPr/>
          </p:nvSpPr>
          <p:spPr bwMode="white">
            <a:xfrm>
              <a:off x="3452357"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正方形/長方形 15"/>
            <p:cNvSpPr/>
            <p:nvPr/>
          </p:nvSpPr>
          <p:spPr bwMode="white">
            <a:xfrm>
              <a:off x="3510093" y="111194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3" name="グループ化 22">
            <a:extLst>
              <a:ext uri="{FF2B5EF4-FFF2-40B4-BE49-F238E27FC236}">
                <a16:creationId xmlns:a16="http://schemas.microsoft.com/office/drawing/2014/main" id="{3EC041FA-566B-4313-B112-01CB304C6FD1}"/>
              </a:ext>
            </a:extLst>
          </p:cNvPr>
          <p:cNvGrpSpPr/>
          <p:nvPr/>
        </p:nvGrpSpPr>
        <p:grpSpPr>
          <a:xfrm>
            <a:off x="6192354" y="954192"/>
            <a:ext cx="2493818" cy="743762"/>
            <a:chOff x="6358081" y="954192"/>
            <a:chExt cx="2493818" cy="743762"/>
          </a:xfrm>
        </p:grpSpPr>
        <p:sp>
          <p:nvSpPr>
            <p:cNvPr id="17" name="角丸四角形 16"/>
            <p:cNvSpPr/>
            <p:nvPr/>
          </p:nvSpPr>
          <p:spPr bwMode="gray">
            <a:xfrm>
              <a:off x="6358081" y="95419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角丸四角形 17"/>
            <p:cNvSpPr/>
            <p:nvPr/>
          </p:nvSpPr>
          <p:spPr bwMode="white">
            <a:xfrm>
              <a:off x="6385156" y="98799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white">
            <a:xfrm>
              <a:off x="6442892" y="1055067"/>
              <a:ext cx="2324197" cy="59476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一家の働き手が</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8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亡くなった</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1" name="テキスト ボックス 10"/>
          <p:cNvSpPr txBox="1"/>
          <p:nvPr/>
        </p:nvSpPr>
        <p:spPr>
          <a:xfrm>
            <a:off x="311507" y="3825430"/>
            <a:ext cx="2702984" cy="1446550"/>
          </a:xfrm>
          <a:prstGeom prst="rect">
            <a:avLst/>
          </a:prstGeom>
          <a:noFill/>
        </p:spPr>
        <p:txBody>
          <a:bodyPr wrap="none" rtlCol="0">
            <a:spAutoFit/>
          </a:bodyPr>
          <a:lstStyle/>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交通事故の</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年間発生件数</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300,839</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件</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4" name="テキスト ボックス 23"/>
          <p:cNvSpPr txBox="1"/>
          <p:nvPr/>
        </p:nvSpPr>
        <p:spPr>
          <a:xfrm>
            <a:off x="3308260" y="3825430"/>
            <a:ext cx="2459328" cy="1446550"/>
          </a:xfrm>
          <a:prstGeom prst="rect">
            <a:avLst/>
          </a:prstGeom>
          <a:noFill/>
        </p:spPr>
        <p:txBody>
          <a:bodyPr wrap="none" rtlCol="0">
            <a:spAutoFit/>
          </a:bodyPr>
          <a:lstStyle/>
          <a:p>
            <a:pPr algn="ctr">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B.</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日平均</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新入院患者数</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41,155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人</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a:t>
            </a:r>
          </a:p>
        </p:txBody>
      </p:sp>
      <p:sp>
        <p:nvSpPr>
          <p:cNvPr id="28" name="テキスト ボックス 27"/>
          <p:cNvSpPr txBox="1"/>
          <p:nvPr/>
        </p:nvSpPr>
        <p:spPr>
          <a:xfrm>
            <a:off x="6056513" y="3825430"/>
            <a:ext cx="2765501" cy="954107"/>
          </a:xfrm>
          <a:prstGeom prst="rect">
            <a:avLst/>
          </a:prstGeom>
          <a:noFill/>
        </p:spPr>
        <p:txBody>
          <a:bodyPr wrap="none" rtlCol="0">
            <a:spAutoFit/>
          </a:bodyPr>
          <a:lstStyle/>
          <a:p>
            <a:pPr algn="ctr">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C.</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65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歳までに</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亡くなる人の割合</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13" name="図形グループ 12"/>
          <p:cNvGrpSpPr/>
          <p:nvPr/>
        </p:nvGrpSpPr>
        <p:grpSpPr>
          <a:xfrm>
            <a:off x="292718" y="5496909"/>
            <a:ext cx="2793314" cy="523220"/>
            <a:chOff x="557578" y="5518053"/>
            <a:chExt cx="2793314" cy="523220"/>
          </a:xfrm>
        </p:grpSpPr>
        <p:cxnSp>
          <p:nvCxnSpPr>
            <p:cNvPr id="31" name="直線矢印コネクタ 30"/>
            <p:cNvCxnSpPr/>
            <p:nvPr/>
          </p:nvCxnSpPr>
          <p:spPr>
            <a:xfrm>
              <a:off x="557578" y="5779327"/>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22635" y="5518053"/>
              <a:ext cx="2528257"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105</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件</a:t>
              </a:r>
            </a:p>
          </p:txBody>
        </p:sp>
      </p:grpSp>
      <p:grpSp>
        <p:nvGrpSpPr>
          <p:cNvPr id="32" name="図形グループ 31"/>
          <p:cNvGrpSpPr/>
          <p:nvPr/>
        </p:nvGrpSpPr>
        <p:grpSpPr>
          <a:xfrm>
            <a:off x="3348341" y="5487025"/>
            <a:ext cx="2379166" cy="523220"/>
            <a:chOff x="568185" y="5508169"/>
            <a:chExt cx="2379166" cy="523220"/>
          </a:xfrm>
        </p:grpSpPr>
        <p:cxnSp>
          <p:nvCxnSpPr>
            <p:cNvPr id="34" name="直線矢印コネクタ 33"/>
            <p:cNvCxnSpPr/>
            <p:nvPr/>
          </p:nvCxnSpPr>
          <p:spPr>
            <a:xfrm>
              <a:off x="568185" y="5769779"/>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06408" y="5508169"/>
              <a:ext cx="2040943"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p:txBody>
        </p:sp>
      </p:grpSp>
      <p:sp>
        <p:nvSpPr>
          <p:cNvPr id="20" name="テキスト ボックス 19"/>
          <p:cNvSpPr txBox="1"/>
          <p:nvPr/>
        </p:nvSpPr>
        <p:spPr>
          <a:xfrm>
            <a:off x="5927684" y="4776343"/>
            <a:ext cx="3023158" cy="1553246"/>
          </a:xfrm>
          <a:prstGeom prst="rect">
            <a:avLst/>
          </a:prstGeom>
          <a:noFill/>
        </p:spPr>
        <p:txBody>
          <a:bodyPr wrap="square" rtlCol="0">
            <a:spAutoFit/>
          </a:bodyPr>
          <a:lstStyle/>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男性約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10.4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女性約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5.6</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p>
        </p:txBody>
      </p:sp>
      <p:sp>
        <p:nvSpPr>
          <p:cNvPr id="42" name="テキスト ボックス 41"/>
          <p:cNvSpPr txBox="1"/>
          <p:nvPr/>
        </p:nvSpPr>
        <p:spPr>
          <a:xfrm>
            <a:off x="391406" y="6372357"/>
            <a:ext cx="2648691" cy="246221"/>
          </a:xfrm>
          <a:prstGeom prst="rect">
            <a:avLst/>
          </a:prstGeom>
          <a:noFill/>
        </p:spPr>
        <p:txBody>
          <a:bodyPr wrap="square" rtlCol="0">
            <a:spAutoFit/>
          </a:bodyPr>
          <a:lstStyle/>
          <a:p>
            <a:pPr algn="ctr">
              <a:defRPr/>
            </a:pPr>
            <a:r>
              <a:rPr lang="ja-JP" altLang="en-US" sz="1000" dirty="0">
                <a:latin typeface="Meiryo UI" panose="020B0604030504040204" pitchFamily="50" charset="-128"/>
                <a:ea typeface="Meiryo UI" panose="020B0604030504040204" pitchFamily="50" charset="-128"/>
                <a:cs typeface="ヒラギノ角ゴ Pro W3"/>
              </a:rPr>
              <a:t>＊警察庁「交通事故発生状況」</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a:t>
            </a:r>
          </a:p>
        </p:txBody>
      </p:sp>
      <p:sp>
        <p:nvSpPr>
          <p:cNvPr id="43" name="テキスト ボックス 42"/>
          <p:cNvSpPr txBox="1"/>
          <p:nvPr/>
        </p:nvSpPr>
        <p:spPr>
          <a:xfrm>
            <a:off x="3327792" y="6249267"/>
            <a:ext cx="2755724"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ヒラギノ角ゴ Pro W3"/>
              </a:rPr>
              <a:t>＊厚生労働省「医療施設（動態）調査</a:t>
            </a:r>
            <a:endParaRPr lang="en-US" altLang="ja-JP" sz="1000" dirty="0">
              <a:latin typeface="Meiryo UI" panose="020B0604030504040204" pitchFamily="50" charset="-128"/>
              <a:ea typeface="Meiryo UI" panose="020B0604030504040204" pitchFamily="50" charset="-128"/>
              <a:cs typeface="ヒラギノ角ゴ Pro W3"/>
            </a:endParaRPr>
          </a:p>
          <a:p>
            <a:pPr algn="r"/>
            <a:r>
              <a:rPr lang="ja-JP" altLang="en-US" sz="1000" dirty="0">
                <a:latin typeface="Meiryo UI" panose="020B0604030504040204" pitchFamily="50" charset="-128"/>
                <a:ea typeface="Meiryo UI" panose="020B0604030504040204" pitchFamily="50" charset="-128"/>
                <a:cs typeface="ヒラギノ角ゴ Pro W3"/>
              </a:rPr>
              <a:t>・病院報告」（令和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44" name="テキスト ボックス 43"/>
          <p:cNvSpPr txBox="1"/>
          <p:nvPr/>
        </p:nvSpPr>
        <p:spPr>
          <a:xfrm>
            <a:off x="6236592" y="6372357"/>
            <a:ext cx="2765614" cy="246221"/>
          </a:xfrm>
          <a:prstGeom prst="rect">
            <a:avLst/>
          </a:prstGeom>
          <a:noFill/>
        </p:spPr>
        <p:txBody>
          <a:bodyPr wrap="square" rtlCol="0">
            <a:spAutoFit/>
          </a:bodyPr>
          <a:lstStyle/>
          <a:p>
            <a:pPr algn="ctr"/>
            <a:r>
              <a:rPr lang="zh-TW" altLang="en-US" sz="1000" dirty="0">
                <a:latin typeface="Meiryo UI" panose="020B0604030504040204" pitchFamily="50" charset="-128"/>
                <a:ea typeface="Meiryo UI" panose="020B0604030504040204" pitchFamily="50" charset="-128"/>
                <a:cs typeface="ヒラギノ角ゴ Pro W3"/>
              </a:rPr>
              <a:t>＊厚生労働省「簡易生命表」</a:t>
            </a:r>
            <a:r>
              <a:rPr lang="en-US" altLang="zh-TW" sz="1000" dirty="0">
                <a:latin typeface="Meiryo UI" panose="020B0604030504040204" pitchFamily="50" charset="-128"/>
                <a:ea typeface="Meiryo UI" panose="020B0604030504040204" pitchFamily="50" charset="-128"/>
                <a:cs typeface="ヒラギノ角ゴ Pro W3"/>
              </a:rPr>
              <a:t>(</a:t>
            </a:r>
            <a:r>
              <a:rPr lang="zh-TW"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4</a:t>
            </a:r>
            <a:r>
              <a:rPr lang="zh-TW" altLang="en-US" sz="1000" dirty="0">
                <a:latin typeface="Meiryo UI" panose="020B0604030504040204" pitchFamily="50" charset="-128"/>
                <a:ea typeface="Meiryo UI" panose="020B0604030504040204" pitchFamily="50" charset="-128"/>
                <a:cs typeface="ヒラギノ角ゴ Pro W3"/>
              </a:rPr>
              <a:t>年</a:t>
            </a:r>
            <a:r>
              <a:rPr lang="en-US" altLang="zh-TW" sz="1000" dirty="0">
                <a:latin typeface="Meiryo UI" panose="020B0604030504040204" pitchFamily="50" charset="-128"/>
                <a:ea typeface="Meiryo UI" panose="020B0604030504040204" pitchFamily="50" charset="-128"/>
                <a:cs typeface="ヒラギノ角ゴ Pro W3"/>
              </a:rPr>
              <a:t>)</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21" name="図 20">
            <a:extLst>
              <a:ext uri="{FF2B5EF4-FFF2-40B4-BE49-F238E27FC236}">
                <a16:creationId xmlns:a16="http://schemas.microsoft.com/office/drawing/2014/main" id="{A7161817-3256-4D7C-9D8C-32A433E764DD}"/>
              </a:ext>
            </a:extLst>
          </p:cNvPr>
          <p:cNvPicPr>
            <a:picLocks noChangeAspect="1"/>
          </p:cNvPicPr>
          <p:nvPr/>
        </p:nvPicPr>
        <p:blipFill>
          <a:blip r:embed="rId3"/>
          <a:stretch>
            <a:fillRect/>
          </a:stretch>
        </p:blipFill>
        <p:spPr>
          <a:xfrm>
            <a:off x="6013071" y="1845509"/>
            <a:ext cx="2852384" cy="1835271"/>
          </a:xfrm>
          <a:prstGeom prst="rect">
            <a:avLst/>
          </a:prstGeom>
        </p:spPr>
      </p:pic>
      <p:pic>
        <p:nvPicPr>
          <p:cNvPr id="33" name="図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2850" y="1641918"/>
            <a:ext cx="2590148" cy="2357595"/>
          </a:xfrm>
          <a:prstGeom prst="rect">
            <a:avLst/>
          </a:prstGeom>
        </p:spPr>
      </p:pic>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11</a:t>
            </a:fld>
            <a:endParaRPr kumimoji="1" lang="ja-JP" altLang="en-US" dirty="0"/>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2"/>
          <a:srcRect/>
          <a:stretch/>
        </p:blipFill>
        <p:spPr>
          <a:xfrm>
            <a:off x="1936386" y="4438524"/>
            <a:ext cx="5306014" cy="222371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701374"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3000" dirty="0">
                <a:solidFill>
                  <a:srgbClr val="17375E"/>
                </a:solidFill>
                <a:latin typeface="Meiryo UI" panose="020B0604030504040204" pitchFamily="50" charset="-128"/>
                <a:ea typeface="Meiryo UI" panose="020B0604030504040204" pitchFamily="50" charset="-128"/>
                <a:cs typeface="ヒラギノ丸ゴ Pro W4"/>
              </a:endParaRPr>
            </a:p>
            <a:p>
              <a:pPr algn="r">
                <a:lnSpc>
                  <a:spcPct val="120000"/>
                </a:lnSpc>
              </a:pPr>
              <a:endParaRPr lang="en-US" altLang="ja-JP" sz="5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2023</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12</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37" grpId="0" animBg="1"/>
      <p:bldP spid="38" grpId="0" animBg="1"/>
      <p:bldP spid="30"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14</a:t>
            </a:fld>
            <a:endParaRPr kumimoji="1" lang="ja-JP" altLang="en-US"/>
          </a:p>
        </p:txBody>
      </p:sp>
      <p:grpSp>
        <p:nvGrpSpPr>
          <p:cNvPr id="16" name="グループ化 15"/>
          <p:cNvGrpSpPr/>
          <p:nvPr/>
        </p:nvGrpSpPr>
        <p:grpSpPr>
          <a:xfrm>
            <a:off x="128048" y="925501"/>
            <a:ext cx="895390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19" name="グループ化 18"/>
          <p:cNvGrpSpPr/>
          <p:nvPr/>
        </p:nvGrpSpPr>
        <p:grpSpPr>
          <a:xfrm>
            <a:off x="113825" y="2229929"/>
            <a:ext cx="8865774" cy="1007227"/>
            <a:chOff x="186322" y="2177113"/>
            <a:chExt cx="8865774" cy="1007227"/>
          </a:xfrm>
        </p:grpSpPr>
        <p:sp>
          <p:nvSpPr>
            <p:cNvPr id="20" name="正方形/長方形 19"/>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22" name="グループ化 21"/>
          <p:cNvGrpSpPr/>
          <p:nvPr/>
        </p:nvGrpSpPr>
        <p:grpSpPr>
          <a:xfrm>
            <a:off x="113825" y="3754757"/>
            <a:ext cx="9032179" cy="1083980"/>
            <a:chOff x="240626" y="3414553"/>
            <a:chExt cx="9032179" cy="1083980"/>
          </a:xfrm>
        </p:grpSpPr>
        <p:sp>
          <p:nvSpPr>
            <p:cNvPr id="23" name="正方形/長方形 22"/>
            <p:cNvSpPr/>
            <p:nvPr/>
          </p:nvSpPr>
          <p:spPr>
            <a:xfrm>
              <a:off x="643804"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4" name="正方形/長方形 23"/>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Tree>
    <p:extLst>
      <p:ext uri="{BB962C8B-B14F-4D97-AF65-F5344CB8AC3E}">
        <p14:creationId xmlns:p14="http://schemas.microsoft.com/office/powerpoint/2010/main" val="282860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79400" y="2409547"/>
            <a:ext cx="8562759" cy="1378839"/>
          </a:xfrm>
          <a:prstGeom prst="rect">
            <a:avLst/>
          </a:prstGeom>
          <a:noFill/>
        </p:spPr>
        <p:txBody>
          <a:bodyPr wrap="square" rtlCol="0">
            <a:spAutoFit/>
          </a:bodyPr>
          <a:lstStyle/>
          <a:p>
            <a:pPr algn="ctr">
              <a:lnSpc>
                <a:spcPct val="80000"/>
              </a:lnSpc>
            </a:pP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３</a:t>
            </a:r>
            <a:r>
              <a:rPr lang="en-US" altLang="ja-JP" sz="6000" b="1" dirty="0">
                <a:solidFill>
                  <a:srgbClr val="298054"/>
                </a:solidFill>
                <a:latin typeface="Meiryo UI" panose="020B0604030504040204" pitchFamily="50" charset="-128"/>
                <a:ea typeface="Meiryo UI" panose="020B0604030504040204" pitchFamily="50" charset="-128"/>
                <a:cs typeface="ヒラギノ角ゴ Pro W6"/>
              </a:rPr>
              <a:t>. </a:t>
            </a: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公的保障と私的保障</a:t>
            </a:r>
            <a:endParaRPr lang="en-US" altLang="ja-JP" sz="6000" b="1" dirty="0">
              <a:solidFill>
                <a:srgbClr val="298054"/>
              </a:solidFill>
              <a:latin typeface="Meiryo UI" panose="020B0604030504040204" pitchFamily="50" charset="-128"/>
              <a:ea typeface="Meiryo UI" panose="020B0604030504040204" pitchFamily="50" charset="-128"/>
              <a:cs typeface="ヒラギノ角ゴ Pro W6"/>
            </a:endParaRPr>
          </a:p>
          <a:p>
            <a:pPr algn="ctr">
              <a:lnSpc>
                <a:spcPct val="80000"/>
              </a:lnSpc>
              <a:spcBef>
                <a:spcPts val="1200"/>
              </a:spcBef>
            </a:pPr>
            <a:r>
              <a:rPr lang="ja-JP" altLang="en-US" sz="3200" b="1" dirty="0">
                <a:solidFill>
                  <a:srgbClr val="298054"/>
                </a:solidFill>
                <a:latin typeface="Meiryo UI" panose="020B0604030504040204" pitchFamily="50" charset="-128"/>
                <a:ea typeface="Meiryo UI" panose="020B0604030504040204" pitchFamily="50" charset="-128"/>
                <a:cs typeface="ヒラギノ角ゴ Pro W6"/>
              </a:rPr>
              <a:t>～国からのサポートと自分たちで準備するもの～</a:t>
            </a:r>
            <a:endParaRPr kumimoji="1" lang="ja-JP" altLang="en-US" sz="3200" b="1" dirty="0">
              <a:solidFill>
                <a:srgbClr val="298054"/>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47" name="正方形/長方形 4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31"/>
          <p:cNvSpPr txBox="1">
            <a:spLocks noChangeArrowheads="1"/>
          </p:cNvSpPr>
          <p:nvPr/>
        </p:nvSpPr>
        <p:spPr bwMode="gray">
          <a:xfrm>
            <a:off x="2279534"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nvGrpSpPr>
          <p:cNvPr id="5" name="グループ化 4">
            <a:extLst>
              <a:ext uri="{FF2B5EF4-FFF2-40B4-BE49-F238E27FC236}">
                <a16:creationId xmlns:a16="http://schemas.microsoft.com/office/drawing/2014/main" id="{F020EC8F-A522-43A4-A786-A4EC546F1587}"/>
              </a:ext>
            </a:extLst>
          </p:cNvPr>
          <p:cNvGrpSpPr/>
          <p:nvPr/>
        </p:nvGrpSpPr>
        <p:grpSpPr>
          <a:xfrm>
            <a:off x="5280819" y="2574856"/>
            <a:ext cx="3457279" cy="972000"/>
            <a:chOff x="5280819" y="2574856"/>
            <a:chExt cx="3457279" cy="972000"/>
          </a:xfrm>
        </p:grpSpPr>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 name="右中かっこ 3">
              <a:extLst>
                <a:ext uri="{FF2B5EF4-FFF2-40B4-BE49-F238E27FC236}">
                  <a16:creationId xmlns:a16="http://schemas.microsoft.com/office/drawing/2014/main" id="{F86C3B79-96BF-4E9F-877C-16A96FFA64E5}"/>
                </a:ext>
              </a:extLst>
            </p:cNvPr>
            <p:cNvSpPr/>
            <p:nvPr/>
          </p:nvSpPr>
          <p:spPr>
            <a:xfrm>
              <a:off x="6837744"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16</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困ったときに受けられる公的保障を考えてみよう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26539" y="629658"/>
            <a:ext cx="96104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22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752746" y="1196264"/>
            <a:ext cx="3098800" cy="381490"/>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930546" y="1181459"/>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159078" y="3194197"/>
            <a:ext cx="1106281" cy="725182"/>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658261" y="3956637"/>
            <a:ext cx="1317434"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655939"/>
            <a:ext cx="2832100" cy="60357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466362"/>
            <a:ext cx="2027753" cy="601033"/>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066318"/>
            <a:ext cx="1790700" cy="62164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39471"/>
            <a:ext cx="2118088" cy="63009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69" y="1605186"/>
            <a:ext cx="691889" cy="1013999"/>
          </a:xfrm>
          <a:prstGeom prst="rect">
            <a:avLst/>
          </a:prstGeom>
        </p:spPr>
      </p:pic>
      <p:sp>
        <p:nvSpPr>
          <p:cNvPr id="36" name="テキスト ボックス 3"/>
          <p:cNvSpPr txBox="1">
            <a:spLocks noChangeArrowheads="1"/>
          </p:cNvSpPr>
          <p:nvPr/>
        </p:nvSpPr>
        <p:spPr bwMode="auto">
          <a:xfrm>
            <a:off x="1365677" y="1625044"/>
            <a:ext cx="2146965"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収入が無くなった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14520" y="2479078"/>
            <a:ext cx="1511198"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802962" y="3430628"/>
            <a:ext cx="2811906"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505614" y="4028859"/>
            <a:ext cx="2106810"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一家の働き手が交通事故で亡くなった</a:t>
            </a:r>
          </a:p>
        </p:txBody>
      </p:sp>
      <p:sp>
        <p:nvSpPr>
          <p:cNvPr id="42" name="テキスト ボックス 18"/>
          <p:cNvSpPr txBox="1">
            <a:spLocks noChangeArrowheads="1"/>
          </p:cNvSpPr>
          <p:nvPr/>
        </p:nvSpPr>
        <p:spPr bwMode="auto">
          <a:xfrm>
            <a:off x="1731340" y="5147053"/>
            <a:ext cx="1873354"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1962312" y="5839471"/>
            <a:ext cx="165506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7" y="1929333"/>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1" y="2888086"/>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29" y="3846839"/>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89" y="4805592"/>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770942" y="2933766"/>
            <a:ext cx="3186772" cy="523220"/>
          </a:xfrm>
          <a:prstGeom prst="rect">
            <a:avLst/>
          </a:prstGeom>
          <a:noFill/>
          <a:ln w="38100" cmpd="sng">
            <a:noFill/>
            <a:miter lim="800000"/>
          </a:ln>
        </p:spPr>
        <p:txBody>
          <a:bodyPr wrap="square" rtlCol="0" anchor="ctr">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752746" y="1996590"/>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752746" y="3892410"/>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54643"/>
            <a:ext cx="3485380"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5" y="5764345"/>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715289" y="5816878"/>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00140"/>
            <a:ext cx="3098800" cy="350326"/>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154145"/>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116" y="2065898"/>
            <a:ext cx="1283723" cy="1196924"/>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21" y="2988241"/>
            <a:ext cx="1053377" cy="977867"/>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391" y="4683509"/>
            <a:ext cx="1076066" cy="1068657"/>
          </a:xfrm>
          <a:prstGeom prst="rect">
            <a:avLst/>
          </a:prstGeom>
        </p:spPr>
      </p:pic>
      <p:pic>
        <p:nvPicPr>
          <p:cNvPr id="57" name="図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5887" y="5495954"/>
            <a:ext cx="853941" cy="1233471"/>
          </a:xfrm>
          <a:prstGeom prst="rect">
            <a:avLst/>
          </a:prstGeom>
        </p:spPr>
      </p:pic>
      <p:pic>
        <p:nvPicPr>
          <p:cNvPr id="100" name="図 99" descr="シャツ が含まれている画像&#10;&#10;自動的に生成された説明">
            <a:extLst>
              <a:ext uri="{FF2B5EF4-FFF2-40B4-BE49-F238E27FC236}">
                <a16:creationId xmlns:a16="http://schemas.microsoft.com/office/drawing/2014/main" id="{63248484-64C5-4DD8-A9D1-08E064D9912B}"/>
              </a:ext>
            </a:extLst>
          </p:cNvPr>
          <p:cNvPicPr>
            <a:picLocks noChangeAspect="1"/>
          </p:cNvPicPr>
          <p:nvPr/>
        </p:nvPicPr>
        <p:blipFill>
          <a:blip r:embed="rId7"/>
          <a:stretch>
            <a:fillRect/>
          </a:stretch>
        </p:blipFill>
        <p:spPr>
          <a:xfrm>
            <a:off x="406400" y="3880858"/>
            <a:ext cx="1402289" cy="902256"/>
          </a:xfrm>
          <a:prstGeom prst="rect">
            <a:avLst/>
          </a:prstGeom>
        </p:spPr>
      </p:pic>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Tree>
    <p:extLst>
      <p:ext uri="{BB962C8B-B14F-4D97-AF65-F5344CB8AC3E}">
        <p14:creationId xmlns:p14="http://schemas.microsoft.com/office/powerpoint/2010/main" val="16575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18</a:t>
            </a:fld>
            <a:endParaRPr kumimoji="1" lang="ja-JP" altLang="en-US"/>
          </a:p>
        </p:txBody>
      </p:sp>
    </p:spTree>
    <p:extLst>
      <p:ext uri="{BB962C8B-B14F-4D97-AF65-F5344CB8AC3E}">
        <p14:creationId xmlns:p14="http://schemas.microsoft.com/office/powerpoint/2010/main" val="189441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8" name="スライド番号プレースホルダー 17"/>
          <p:cNvSpPr>
            <a:spLocks noGrp="1"/>
          </p:cNvSpPr>
          <p:nvPr>
            <p:ph type="sldNum" sz="quarter" idx="12"/>
          </p:nvPr>
        </p:nvSpPr>
        <p:spPr>
          <a:xfrm>
            <a:off x="7018814" y="6488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1B4017BE-287B-80BF-F7D9-F7F72D405521}"/>
              </a:ext>
            </a:extLst>
          </p:cNvPr>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0" name="表 19">
            <a:extLst>
              <a:ext uri="{FF2B5EF4-FFF2-40B4-BE49-F238E27FC236}">
                <a16:creationId xmlns:a16="http://schemas.microsoft.com/office/drawing/2014/main" id="{4FEE6356-3257-48DD-BB1D-C874C9474396}"/>
              </a:ext>
            </a:extLst>
          </p:cNvPr>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1" name="表 20">
            <a:extLst>
              <a:ext uri="{FF2B5EF4-FFF2-40B4-BE49-F238E27FC236}">
                <a16:creationId xmlns:a16="http://schemas.microsoft.com/office/drawing/2014/main" id="{647785F8-72D4-D87A-A12B-6D0322557D34}"/>
              </a:ext>
            </a:extLst>
          </p:cNvPr>
          <p:cNvGraphicFramePr>
            <a:graphicFrameLocks noGrp="1"/>
          </p:cNvGraphicFramePr>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22" name="図 21">
            <a:extLst>
              <a:ext uri="{FF2B5EF4-FFF2-40B4-BE49-F238E27FC236}">
                <a16:creationId xmlns:a16="http://schemas.microsoft.com/office/drawing/2014/main" id="{F07ECA74-E5CC-9B88-2337-4F40F0DAD5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23" name="グループ化 22">
            <a:extLst>
              <a:ext uri="{FF2B5EF4-FFF2-40B4-BE49-F238E27FC236}">
                <a16:creationId xmlns:a16="http://schemas.microsoft.com/office/drawing/2014/main" id="{79E6730B-3DE6-D770-21B2-357F54A43438}"/>
              </a:ext>
            </a:extLst>
          </p:cNvPr>
          <p:cNvGrpSpPr/>
          <p:nvPr/>
        </p:nvGrpSpPr>
        <p:grpSpPr>
          <a:xfrm>
            <a:off x="1465688" y="2558439"/>
            <a:ext cx="1597813" cy="914705"/>
            <a:chOff x="1465688" y="2558439"/>
            <a:chExt cx="1597813" cy="914705"/>
          </a:xfrm>
        </p:grpSpPr>
        <p:sp>
          <p:nvSpPr>
            <p:cNvPr id="24" name="右矢印 10">
              <a:extLst>
                <a:ext uri="{FF2B5EF4-FFF2-40B4-BE49-F238E27FC236}">
                  <a16:creationId xmlns:a16="http://schemas.microsoft.com/office/drawing/2014/main" id="{179885B4-3063-165D-1469-FBE0577B3882}"/>
                </a:ext>
              </a:extLst>
            </p:cNvPr>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AD40431-1761-43EF-B412-9E50E638F784}"/>
                </a:ext>
              </a:extLst>
            </p:cNvPr>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26" name="グループ化 25">
            <a:extLst>
              <a:ext uri="{FF2B5EF4-FFF2-40B4-BE49-F238E27FC236}">
                <a16:creationId xmlns:a16="http://schemas.microsoft.com/office/drawing/2014/main" id="{E94CCC02-2458-9AC8-CFEE-2AFB9AD85127}"/>
              </a:ext>
            </a:extLst>
          </p:cNvPr>
          <p:cNvGrpSpPr/>
          <p:nvPr/>
        </p:nvGrpSpPr>
        <p:grpSpPr>
          <a:xfrm>
            <a:off x="1428601" y="4493423"/>
            <a:ext cx="1761318" cy="929642"/>
            <a:chOff x="1428601" y="4493423"/>
            <a:chExt cx="1761318" cy="929642"/>
          </a:xfrm>
        </p:grpSpPr>
        <p:sp>
          <p:nvSpPr>
            <p:cNvPr id="32" name="右矢印 12">
              <a:extLst>
                <a:ext uri="{FF2B5EF4-FFF2-40B4-BE49-F238E27FC236}">
                  <a16:creationId xmlns:a16="http://schemas.microsoft.com/office/drawing/2014/main" id="{600C6990-6977-C249-37F3-916D91D2D910}"/>
                </a:ext>
              </a:extLst>
            </p:cNvPr>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74C575A-E8C3-EFF5-4877-C7FFCF47156C}"/>
                </a:ext>
              </a:extLst>
            </p:cNvPr>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34" name="図 33">
            <a:extLst>
              <a:ext uri="{FF2B5EF4-FFF2-40B4-BE49-F238E27FC236}">
                <a16:creationId xmlns:a16="http://schemas.microsoft.com/office/drawing/2014/main" id="{E35C5695-9505-69A7-0325-F8F993B64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35" name="グループ化 34">
            <a:extLst>
              <a:ext uri="{FF2B5EF4-FFF2-40B4-BE49-F238E27FC236}">
                <a16:creationId xmlns:a16="http://schemas.microsoft.com/office/drawing/2014/main" id="{22CACD13-2AEE-3433-A62F-98A2B422F794}"/>
              </a:ext>
            </a:extLst>
          </p:cNvPr>
          <p:cNvGrpSpPr/>
          <p:nvPr/>
        </p:nvGrpSpPr>
        <p:grpSpPr>
          <a:xfrm rot="21250923">
            <a:off x="5990055" y="4342785"/>
            <a:ext cx="1910884" cy="904066"/>
            <a:chOff x="6138786" y="4287654"/>
            <a:chExt cx="1910884" cy="767104"/>
          </a:xfrm>
        </p:grpSpPr>
        <p:sp>
          <p:nvSpPr>
            <p:cNvPr id="38" name="右矢印 28">
              <a:extLst>
                <a:ext uri="{FF2B5EF4-FFF2-40B4-BE49-F238E27FC236}">
                  <a16:creationId xmlns:a16="http://schemas.microsoft.com/office/drawing/2014/main" id="{B364FFEF-6231-FB69-F5B1-A6F81E7D12A4}"/>
                </a:ext>
              </a:extLst>
            </p:cNvPr>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7AFC4967-323F-E8FD-D533-6DB913A3BBD2}"/>
                </a:ext>
              </a:extLst>
            </p:cNvPr>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41" name="図 40">
            <a:extLst>
              <a:ext uri="{FF2B5EF4-FFF2-40B4-BE49-F238E27FC236}">
                <a16:creationId xmlns:a16="http://schemas.microsoft.com/office/drawing/2014/main" id="{4E8B7997-7095-243A-4DFC-E9815BF4E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5" name="図 44">
            <a:extLst>
              <a:ext uri="{FF2B5EF4-FFF2-40B4-BE49-F238E27FC236}">
                <a16:creationId xmlns:a16="http://schemas.microsoft.com/office/drawing/2014/main" id="{AD5C0569-B299-A548-3D7D-70A5FEE4BA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6" name="図 45">
            <a:extLst>
              <a:ext uri="{FF2B5EF4-FFF2-40B4-BE49-F238E27FC236}">
                <a16:creationId xmlns:a16="http://schemas.microsoft.com/office/drawing/2014/main" id="{D4DD1AF2-D068-E87A-8880-4E184EE42C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7" name="図 46">
            <a:extLst>
              <a:ext uri="{FF2B5EF4-FFF2-40B4-BE49-F238E27FC236}">
                <a16:creationId xmlns:a16="http://schemas.microsoft.com/office/drawing/2014/main" id="{8F67A00E-154E-E3F7-9ECE-2DFB212A2D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49" name="図 48" descr="おもちゃ, 人形, 写真, 異なる が含まれている画像&#10;&#10;自動的に生成された説明">
            <a:extLst>
              <a:ext uri="{FF2B5EF4-FFF2-40B4-BE49-F238E27FC236}">
                <a16:creationId xmlns:a16="http://schemas.microsoft.com/office/drawing/2014/main" id="{EA456822-8318-BCCA-1AD3-C63970B476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50" name="グループ化 49">
            <a:extLst>
              <a:ext uri="{FF2B5EF4-FFF2-40B4-BE49-F238E27FC236}">
                <a16:creationId xmlns:a16="http://schemas.microsoft.com/office/drawing/2014/main" id="{91631AF9-7C52-C5D1-6ECC-4760B1F54DD3}"/>
              </a:ext>
            </a:extLst>
          </p:cNvPr>
          <p:cNvGrpSpPr/>
          <p:nvPr/>
        </p:nvGrpSpPr>
        <p:grpSpPr>
          <a:xfrm>
            <a:off x="6162685" y="2860509"/>
            <a:ext cx="1673736" cy="823030"/>
            <a:chOff x="6222848" y="3002696"/>
            <a:chExt cx="1673736" cy="823030"/>
          </a:xfrm>
        </p:grpSpPr>
        <p:sp>
          <p:nvSpPr>
            <p:cNvPr id="51" name="右矢印 26">
              <a:extLst>
                <a:ext uri="{FF2B5EF4-FFF2-40B4-BE49-F238E27FC236}">
                  <a16:creationId xmlns:a16="http://schemas.microsoft.com/office/drawing/2014/main" id="{0206D32E-CA2A-9983-FC96-6DB8DBF0B557}"/>
                </a:ext>
              </a:extLst>
            </p:cNvPr>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4BFEA7D-7F40-65DA-0F46-941916A9E248}"/>
                </a:ext>
              </a:extLst>
            </p:cNvPr>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3" name="図 52">
            <a:extLst>
              <a:ext uri="{FF2B5EF4-FFF2-40B4-BE49-F238E27FC236}">
                <a16:creationId xmlns:a16="http://schemas.microsoft.com/office/drawing/2014/main" id="{0231A8DF-7882-F53B-12BD-96EC2BF92058}"/>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54" name="図 53" descr="ブラック, 時計, 立つ が含まれている画像&#10;&#10;自動的に生成された説明">
            <a:extLst>
              <a:ext uri="{FF2B5EF4-FFF2-40B4-BE49-F238E27FC236}">
                <a16:creationId xmlns:a16="http://schemas.microsoft.com/office/drawing/2014/main" id="{BBBF491D-95DA-ACE3-6089-A9F6E22AB526}"/>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56" name="テキスト ボックス 55">
            <a:extLst>
              <a:ext uri="{FF2B5EF4-FFF2-40B4-BE49-F238E27FC236}">
                <a16:creationId xmlns:a16="http://schemas.microsoft.com/office/drawing/2014/main" id="{D492582D-9B4D-5C84-CBB3-EAC8D4C5B594}"/>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57" name="テキスト ボックス 56">
            <a:extLst>
              <a:ext uri="{FF2B5EF4-FFF2-40B4-BE49-F238E27FC236}">
                <a16:creationId xmlns:a16="http://schemas.microsoft.com/office/drawing/2014/main" id="{C14934A2-A05B-B7EA-2CAD-FCD105CDA027}"/>
              </a:ext>
            </a:extLst>
          </p:cNvPr>
          <p:cNvSpPr txBox="1"/>
          <p:nvPr/>
        </p:nvSpPr>
        <p:spPr>
          <a:xfrm>
            <a:off x="6743239" y="5625037"/>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pic>
        <p:nvPicPr>
          <p:cNvPr id="3" name="図 2" descr="ロゴ&#10;&#10;中程度の精度で自動的に生成された説明">
            <a:extLst>
              <a:ext uri="{FF2B5EF4-FFF2-40B4-BE49-F238E27FC236}">
                <a16:creationId xmlns:a16="http://schemas.microsoft.com/office/drawing/2014/main" id="{686C722D-A2BA-B41E-7555-B97204E47A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Tree>
    <p:extLst>
      <p:ext uri="{BB962C8B-B14F-4D97-AF65-F5344CB8AC3E}">
        <p14:creationId xmlns:p14="http://schemas.microsoft.com/office/powerpoint/2010/main" val="49195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877437"/>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１</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生活設計とお金</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a:p>
            <a:pPr algn="ctr">
              <a:spcBef>
                <a:spcPts val="1200"/>
              </a:spcBef>
            </a:pP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r>
              <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将来について考えてみよう</a:t>
            </a: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endPar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spTree>
    <p:extLst>
      <p:ext uri="{BB962C8B-B14F-4D97-AF65-F5344CB8AC3E}">
        <p14:creationId xmlns:p14="http://schemas.microsoft.com/office/powerpoint/2010/main" val="11294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20</a:t>
            </a:fld>
            <a:endParaRPr kumimoji="1" lang="ja-JP" altLang="en-US" dirty="0"/>
          </a:p>
        </p:txBody>
      </p:sp>
    </p:spTree>
    <p:custDataLst>
      <p:tags r:id="rId1"/>
    </p:custDataLst>
    <p:extLst>
      <p:ext uri="{BB962C8B-B14F-4D97-AF65-F5344CB8AC3E}">
        <p14:creationId xmlns:p14="http://schemas.microsoft.com/office/powerpoint/2010/main" val="2293735024"/>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21</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dirty="0">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spc="-50" dirty="0">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11015" y="4491774"/>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●保険の種類によっては解約しても支払った保険料の全額が戻ってこない。</a:t>
            </a:r>
            <a:endParaRPr lang="ja-JP" altLang="en-US" sz="2400" spc="-120" dirty="0">
              <a:solidFill>
                <a:srgbClr val="000000"/>
              </a:solidFill>
              <a:latin typeface="Meiryo UI" panose="020B0604030504040204" pitchFamily="50" charset="-128"/>
              <a:ea typeface="Meiryo UI" panose="020B0604030504040204" pitchFamily="50" charset="-128"/>
              <a:cs typeface="ヒラギノ角ゴ Pro W6"/>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22</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23</a:t>
            </a:fld>
            <a:endParaRPr lang="ja-JP" altLang="en-US" dirty="0"/>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2"/>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3"/>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66" name="右矢印 65"/>
          <p:cNvSpPr/>
          <p:nvPr/>
        </p:nvSpPr>
        <p:spPr bwMode="gray">
          <a:xfrm rot="5400000">
            <a:off x="4175336" y="2741030"/>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744977"/>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744977"/>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744977"/>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744977"/>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744977"/>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0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7" name="テキスト ボックス 16"/>
          <p:cNvSpPr txBox="1"/>
          <p:nvPr/>
        </p:nvSpPr>
        <p:spPr>
          <a:xfrm>
            <a:off x="6365862" y="3055715"/>
            <a:ext cx="1440923" cy="338554"/>
          </a:xfrm>
          <a:prstGeom prst="rect">
            <a:avLst/>
          </a:prstGeom>
          <a:noFill/>
        </p:spPr>
        <p:txBody>
          <a:bodyPr wrap="square" rtlCol="0">
            <a:spAutoFit/>
          </a:bodyPr>
          <a:lstStyle/>
          <a:p>
            <a:r>
              <a:rPr kumimoji="1" lang="ja-JP" altLang="en-US" sz="1600" dirty="0" err="1">
                <a:latin typeface="Meiryo UI" panose="020B0604030504040204" pitchFamily="50" charset="-128"/>
                <a:ea typeface="Meiryo UI" panose="020B0604030504040204" pitchFamily="50" charset="-128"/>
              </a:rPr>
              <a:t>じっそん</a:t>
            </a:r>
            <a:r>
              <a:rPr kumimoji="1" lang="ja-JP" altLang="en-US" sz="1600" dirty="0">
                <a:latin typeface="Meiryo UI" panose="020B0604030504040204" pitchFamily="50" charset="-128"/>
                <a:ea typeface="Meiryo UI" panose="020B0604030504040204" pitchFamily="50" charset="-128"/>
              </a:rPr>
              <a:t>てんぽ</a:t>
            </a:r>
          </a:p>
        </p:txBody>
      </p:sp>
      <p:sp>
        <p:nvSpPr>
          <p:cNvPr id="18" name="スライド番号プレースホルダー 12"/>
          <p:cNvSpPr>
            <a:spLocks noGrp="1"/>
          </p:cNvSpPr>
          <p:nvPr>
            <p:ph type="sldNum" sz="quarter" idx="4294967295"/>
          </p:nvPr>
        </p:nvSpPr>
        <p:spPr>
          <a:xfrm>
            <a:off x="7086600" y="6492566"/>
            <a:ext cx="2057400" cy="365125"/>
          </a:xfrm>
        </p:spPr>
        <p:txBody>
          <a:bodyPr/>
          <a:lstStyle/>
          <a:p>
            <a:fld id="{CFE1D277-9C57-4E30-9C75-4A0776A97483}" type="slidenum">
              <a:rPr kumimoji="1" lang="ja-JP" altLang="en-US" smtClean="0"/>
              <a:t>25</a:t>
            </a:fld>
            <a:endParaRPr kumimoji="1" lang="ja-JP" altLang="en-US" dirty="0"/>
          </a:p>
        </p:txBody>
      </p:sp>
    </p:spTree>
    <p:extLst>
      <p:ext uri="{BB962C8B-B14F-4D97-AF65-F5344CB8AC3E}">
        <p14:creationId xmlns:p14="http://schemas.microsoft.com/office/powerpoint/2010/main" val="19176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B1FC939-AF45-4D75-9342-6B3B9914256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32FF40-CC2D-4463-B44E-5E2E02253D9A}"/>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068E62E3-7F43-4950-8A07-2EA15AAA8B8F}"/>
              </a:ext>
            </a:extLst>
          </p:cNvPr>
          <p:cNvSpPr txBox="1"/>
          <p:nvPr/>
        </p:nvSpPr>
        <p:spPr>
          <a:xfrm>
            <a:off x="87772" y="813368"/>
            <a:ext cx="8826879" cy="523220"/>
          </a:xfrm>
          <a:prstGeom prst="rect">
            <a:avLst/>
          </a:prstGeom>
          <a:noFill/>
          <a:ln w="12700">
            <a:noFill/>
            <a:prstDash val="dash"/>
          </a:ln>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家族の状況の変化などで、必要な保障の金額が異なります。</a:t>
            </a:r>
          </a:p>
        </p:txBody>
      </p:sp>
      <p:sp>
        <p:nvSpPr>
          <p:cNvPr id="44" name="正方形/長方形 43">
            <a:extLst>
              <a:ext uri="{FF2B5EF4-FFF2-40B4-BE49-F238E27FC236}">
                <a16:creationId xmlns:a16="http://schemas.microsoft.com/office/drawing/2014/main" id="{EB657857-4554-47A1-BEE0-9CC4923AE5C7}"/>
              </a:ext>
            </a:extLst>
          </p:cNvPr>
          <p:cNvSpPr/>
          <p:nvPr/>
        </p:nvSpPr>
        <p:spPr>
          <a:xfrm>
            <a:off x="662349" y="4956996"/>
            <a:ext cx="2506452" cy="178749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FABF019-369C-42A0-A1AD-D3EAB74BD27E}"/>
              </a:ext>
            </a:extLst>
          </p:cNvPr>
          <p:cNvSpPr/>
          <p:nvPr/>
        </p:nvSpPr>
        <p:spPr>
          <a:xfrm>
            <a:off x="3268146" y="4956996"/>
            <a:ext cx="2382544" cy="1787497"/>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0743347-D252-4CD6-AB2A-7CFBCCE87DFA}"/>
              </a:ext>
            </a:extLst>
          </p:cNvPr>
          <p:cNvSpPr/>
          <p:nvPr/>
        </p:nvSpPr>
        <p:spPr>
          <a:xfrm>
            <a:off x="5718231" y="4956996"/>
            <a:ext cx="3016130" cy="1787497"/>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7CF8D4-6CC7-4143-87A1-CB15F88B527D}"/>
              </a:ext>
            </a:extLst>
          </p:cNvPr>
          <p:cNvSpPr txBox="1"/>
          <p:nvPr/>
        </p:nvSpPr>
        <p:spPr>
          <a:xfrm>
            <a:off x="712991" y="4961594"/>
            <a:ext cx="2455810" cy="1508105"/>
          </a:xfrm>
          <a:prstGeom prst="rect">
            <a:avLst/>
          </a:prstGeom>
          <a:noFill/>
        </p:spPr>
        <p:txBody>
          <a:bodyPr wrap="square" rtlCol="0">
            <a:spAutoFit/>
          </a:bodyPr>
          <a:lstStyle/>
          <a:p>
            <a:pPr algn="ctr"/>
            <a:r>
              <a:rPr lang="ja-JP" altLang="en-US" sz="2400" b="1" dirty="0">
                <a:solidFill>
                  <a:schemeClr val="accent2"/>
                </a:solidFill>
                <a:latin typeface="Meiryo UI" panose="020B0604030504040204" pitchFamily="50" charset="-128"/>
                <a:ea typeface="Meiryo UI" panose="020B0604030504040204" pitchFamily="50" charset="-128"/>
              </a:rPr>
              <a:t>＜結婚＞</a:t>
            </a:r>
            <a:endParaRPr lang="en-US" altLang="ja-JP" sz="2400" b="1" dirty="0">
              <a:solidFill>
                <a:schemeClr val="accent2"/>
              </a:solidFill>
              <a:latin typeface="Meiryo UI" panose="020B0604030504040204" pitchFamily="50" charset="-128"/>
              <a:ea typeface="Meiryo UI" panose="020B0604030504040204" pitchFamily="50" charset="-128"/>
            </a:endParaRPr>
          </a:p>
          <a:p>
            <a:pPr algn="ctr"/>
            <a:endParaRPr lang="en-US" altLang="ja-JP" sz="800" b="1" dirty="0">
              <a:solidFill>
                <a:schemeClr val="accent2"/>
              </a:solidFill>
              <a:latin typeface="Meiryo UI" panose="020B0604030504040204" pitchFamily="50" charset="-128"/>
              <a:ea typeface="Meiryo UI" panose="020B0604030504040204" pitchFamily="50" charset="-128"/>
            </a:endParaRP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残される配偶者の</a:t>
            </a: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ため</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に</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死亡保障が</a:t>
            </a: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必要となります。</a:t>
            </a:r>
          </a:p>
        </p:txBody>
      </p:sp>
      <p:sp>
        <p:nvSpPr>
          <p:cNvPr id="42" name="テキスト ボックス 41">
            <a:extLst>
              <a:ext uri="{FF2B5EF4-FFF2-40B4-BE49-F238E27FC236}">
                <a16:creationId xmlns:a16="http://schemas.microsoft.com/office/drawing/2014/main" id="{BB97FAE8-8DC2-4F53-A175-3591257102ED}"/>
              </a:ext>
            </a:extLst>
          </p:cNvPr>
          <p:cNvSpPr txBox="1"/>
          <p:nvPr/>
        </p:nvSpPr>
        <p:spPr>
          <a:xfrm>
            <a:off x="3219443" y="4944909"/>
            <a:ext cx="2541278" cy="1815882"/>
          </a:xfrm>
          <a:prstGeom prst="rect">
            <a:avLst/>
          </a:prstGeom>
          <a:noFill/>
        </p:spPr>
        <p:txBody>
          <a:bodyPr wrap="square" rtlCol="0">
            <a:spAutoFit/>
          </a:bodyPr>
          <a:lstStyle/>
          <a:p>
            <a:pPr algn="ctr"/>
            <a:r>
              <a:rPr lang="ja-JP" altLang="en-US" sz="2400" b="1" dirty="0">
                <a:solidFill>
                  <a:schemeClr val="tx2"/>
                </a:solidFill>
                <a:latin typeface="Meiryo UI" panose="020B0604030504040204" pitchFamily="50" charset="-128"/>
                <a:ea typeface="Meiryo UI" panose="020B0604030504040204" pitchFamily="50" charset="-128"/>
              </a:rPr>
              <a:t>＜出産＞</a:t>
            </a:r>
            <a:endParaRPr lang="en-US" altLang="ja-JP" sz="2400" b="1" dirty="0">
              <a:solidFill>
                <a:schemeClr val="tx2"/>
              </a:solidFill>
              <a:latin typeface="Meiryo UI" panose="020B0604030504040204" pitchFamily="50" charset="-128"/>
              <a:ea typeface="Meiryo UI" panose="020B0604030504040204" pitchFamily="50" charset="-128"/>
            </a:endParaRPr>
          </a:p>
          <a:p>
            <a:pPr algn="ctr"/>
            <a:endParaRPr lang="en-US" altLang="ja-JP" sz="800" b="1" dirty="0">
              <a:solidFill>
                <a:schemeClr val="tx2"/>
              </a:solidFill>
              <a:latin typeface="Meiryo UI" panose="020B0604030504040204" pitchFamily="50" charset="-128"/>
              <a:ea typeface="Meiryo UI" panose="020B0604030504040204" pitchFamily="50" charset="-128"/>
            </a:endParaRP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遺族の生活費や教育費をまかなうために、</a:t>
            </a: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より大きな保障が必要となります。</a:t>
            </a:r>
          </a:p>
        </p:txBody>
      </p:sp>
      <p:sp>
        <p:nvSpPr>
          <p:cNvPr id="43" name="テキスト ボックス 42">
            <a:extLst>
              <a:ext uri="{FF2B5EF4-FFF2-40B4-BE49-F238E27FC236}">
                <a16:creationId xmlns:a16="http://schemas.microsoft.com/office/drawing/2014/main" id="{5AFD9238-7EE2-4B90-8783-0CC80D6E5ABD}"/>
              </a:ext>
            </a:extLst>
          </p:cNvPr>
          <p:cNvSpPr txBox="1"/>
          <p:nvPr/>
        </p:nvSpPr>
        <p:spPr>
          <a:xfrm>
            <a:off x="5504873" y="4961594"/>
            <a:ext cx="3409778" cy="1508105"/>
          </a:xfrm>
          <a:prstGeom prst="rect">
            <a:avLst/>
          </a:prstGeom>
          <a:noFill/>
        </p:spPr>
        <p:txBody>
          <a:bodyPr wrap="square" rtlCol="0">
            <a:spAutoFit/>
          </a:bodyPr>
          <a:lstStyle/>
          <a:p>
            <a:pPr algn="ctr"/>
            <a:r>
              <a:rPr lang="ja-JP" altLang="en-US" sz="24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親としての責任は減るため、</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死亡保障の必要な金額は</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その分減少します。</a:t>
            </a:r>
          </a:p>
        </p:txBody>
      </p:sp>
      <p:sp>
        <p:nvSpPr>
          <p:cNvPr id="35" name="テキスト ボックス 34">
            <a:extLst>
              <a:ext uri="{FF2B5EF4-FFF2-40B4-BE49-F238E27FC236}">
                <a16:creationId xmlns:a16="http://schemas.microsoft.com/office/drawing/2014/main" id="{DCDF41D1-88AC-4C40-A912-FFA19D4E011B}"/>
              </a:ext>
            </a:extLst>
          </p:cNvPr>
          <p:cNvSpPr txBox="1"/>
          <p:nvPr/>
        </p:nvSpPr>
        <p:spPr>
          <a:xfrm>
            <a:off x="123198" y="1366754"/>
            <a:ext cx="6369081" cy="523220"/>
          </a:xfrm>
          <a:prstGeom prst="rect">
            <a:avLst/>
          </a:prstGeom>
          <a:noFill/>
          <a:ln w="12700">
            <a:noFill/>
            <a:prstDash val="dash"/>
          </a:ln>
        </p:spPr>
        <p:txBody>
          <a:bodyPr wrap="square" rtlCol="0">
            <a:spAutoFit/>
          </a:bodyPr>
          <a:lstStyle/>
          <a:p>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1C78219E-85F9-4530-9658-2F049573D0EA}"/>
              </a:ext>
            </a:extLst>
          </p:cNvPr>
          <p:cNvSpPr/>
          <p:nvPr/>
        </p:nvSpPr>
        <p:spPr bwMode="gray">
          <a:xfrm>
            <a:off x="7500290" y="330156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4370B40-0223-41E2-9F34-FDC815891FEF}"/>
              </a:ext>
            </a:extLst>
          </p:cNvPr>
          <p:cNvSpPr/>
          <p:nvPr/>
        </p:nvSpPr>
        <p:spPr bwMode="gray">
          <a:xfrm>
            <a:off x="6170715" y="288258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E72EDA-920E-4085-85B7-6A7CB67D7664}"/>
              </a:ext>
            </a:extLst>
          </p:cNvPr>
          <p:cNvSpPr txBox="1"/>
          <p:nvPr/>
        </p:nvSpPr>
        <p:spPr>
          <a:xfrm>
            <a:off x="544876" y="4158038"/>
            <a:ext cx="76306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99EAC17F-2B7A-4229-9320-F46E4567DEEA}"/>
              </a:ext>
            </a:extLst>
          </p:cNvPr>
          <p:cNvSpPr txBox="1"/>
          <p:nvPr/>
        </p:nvSpPr>
        <p:spPr>
          <a:xfrm>
            <a:off x="1868183" y="415803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8390E1-C460-4203-B491-ED80B9F82EB4}"/>
              </a:ext>
            </a:extLst>
          </p:cNvPr>
          <p:cNvSpPr txBox="1"/>
          <p:nvPr/>
        </p:nvSpPr>
        <p:spPr>
          <a:xfrm>
            <a:off x="2905094" y="4158038"/>
            <a:ext cx="1378040"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B499CB8C-966B-49B6-8456-6EB01CF10F8F}"/>
              </a:ext>
            </a:extLst>
          </p:cNvPr>
          <p:cNvSpPr txBox="1"/>
          <p:nvPr/>
        </p:nvSpPr>
        <p:spPr>
          <a:xfrm>
            <a:off x="4267719" y="4158038"/>
            <a:ext cx="140139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CA16228F-22C0-43D8-BB11-44F0ED45712A}"/>
              </a:ext>
            </a:extLst>
          </p:cNvPr>
          <p:cNvSpPr txBox="1"/>
          <p:nvPr/>
        </p:nvSpPr>
        <p:spPr>
          <a:xfrm>
            <a:off x="5612455" y="4158038"/>
            <a:ext cx="1384122"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6FED65E-C866-4FC7-B022-47AF46FC56CD}"/>
              </a:ext>
            </a:extLst>
          </p:cNvPr>
          <p:cNvSpPr txBox="1"/>
          <p:nvPr/>
        </p:nvSpPr>
        <p:spPr>
          <a:xfrm>
            <a:off x="7178150" y="415803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FDBA6DE-6574-44D6-BD9C-18B5E6BC3092}"/>
              </a:ext>
            </a:extLst>
          </p:cNvPr>
          <p:cNvSpPr/>
          <p:nvPr/>
        </p:nvSpPr>
        <p:spPr bwMode="gray">
          <a:xfrm>
            <a:off x="922025" y="355324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E0AC1DC-9128-4D7C-B99D-C62E48C03E14}"/>
              </a:ext>
            </a:extLst>
          </p:cNvPr>
          <p:cNvSpPr/>
          <p:nvPr/>
        </p:nvSpPr>
        <p:spPr bwMode="gray">
          <a:xfrm>
            <a:off x="2251208" y="304705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6E0A449-D1C8-4110-BDB6-327BB22AEB5D}"/>
              </a:ext>
            </a:extLst>
          </p:cNvPr>
          <p:cNvSpPr/>
          <p:nvPr/>
        </p:nvSpPr>
        <p:spPr bwMode="gray">
          <a:xfrm>
            <a:off x="3618957" y="267294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9A21AF-034B-415B-ADFC-F1512CF4D9C3}"/>
              </a:ext>
            </a:extLst>
          </p:cNvPr>
          <p:cNvSpPr/>
          <p:nvPr/>
        </p:nvSpPr>
        <p:spPr bwMode="gray">
          <a:xfrm>
            <a:off x="4918936" y="231491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179B9CA0-EB3E-4548-A3A6-C14D88860BA2}"/>
              </a:ext>
            </a:extLst>
          </p:cNvPr>
          <p:cNvCxnSpPr>
            <a:cxnSpLocks/>
          </p:cNvCxnSpPr>
          <p:nvPr/>
        </p:nvCxnSpPr>
        <p:spPr>
          <a:xfrm flipV="1">
            <a:off x="651775" y="227946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5A67CCFA-DC25-4CC2-917C-320C16169EDD}"/>
              </a:ext>
            </a:extLst>
          </p:cNvPr>
          <p:cNvSpPr txBox="1"/>
          <p:nvPr/>
        </p:nvSpPr>
        <p:spPr>
          <a:xfrm>
            <a:off x="41586" y="2526822"/>
            <a:ext cx="553998" cy="1631216"/>
          </a:xfrm>
          <a:prstGeom prst="rect">
            <a:avLst/>
          </a:prstGeom>
          <a:noFill/>
        </p:spPr>
        <p:txBody>
          <a:bodyPr vert="eaVert" wrap="none" rtlCol="0">
            <a:spAutoFit/>
          </a:bodyPr>
          <a:lstStyle/>
          <a:p>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8D9792F6-5577-4264-8DD6-36843745B3DB}"/>
              </a:ext>
            </a:extLst>
          </p:cNvPr>
          <p:cNvPicPr>
            <a:picLocks noChangeAspect="1"/>
          </p:cNvPicPr>
          <p:nvPr/>
        </p:nvPicPr>
        <p:blipFill>
          <a:blip r:embed="rId2"/>
          <a:stretch>
            <a:fillRect/>
          </a:stretch>
        </p:blipFill>
        <p:spPr>
          <a:xfrm>
            <a:off x="897371" y="308485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F4FD1BAB-E080-433B-B306-4145CD5FBB11}"/>
              </a:ext>
            </a:extLst>
          </p:cNvPr>
          <p:cNvPicPr>
            <a:picLocks noChangeAspect="1"/>
          </p:cNvPicPr>
          <p:nvPr/>
        </p:nvPicPr>
        <p:blipFill rotWithShape="1">
          <a:blip r:embed="rId3"/>
          <a:srcRect b="34457"/>
          <a:stretch/>
        </p:blipFill>
        <p:spPr>
          <a:xfrm>
            <a:off x="1669285" y="308485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9A6188BE-C344-4313-AB8A-19806DEA1369}"/>
              </a:ext>
            </a:extLst>
          </p:cNvPr>
          <p:cNvPicPr>
            <a:picLocks noChangeAspect="1"/>
          </p:cNvPicPr>
          <p:nvPr/>
        </p:nvPicPr>
        <p:blipFill>
          <a:blip r:embed="rId4"/>
          <a:stretch>
            <a:fillRect/>
          </a:stretch>
        </p:blipFill>
        <p:spPr>
          <a:xfrm>
            <a:off x="3267508" y="3474007"/>
            <a:ext cx="799296" cy="768306"/>
          </a:xfrm>
          <a:prstGeom prst="rect">
            <a:avLst/>
          </a:prstGeom>
        </p:spPr>
      </p:pic>
      <p:pic>
        <p:nvPicPr>
          <p:cNvPr id="14" name="図 13">
            <a:extLst>
              <a:ext uri="{FF2B5EF4-FFF2-40B4-BE49-F238E27FC236}">
                <a16:creationId xmlns:a16="http://schemas.microsoft.com/office/drawing/2014/main" id="{B85BA52F-7551-472A-9BAC-38F8FD8406F0}"/>
              </a:ext>
            </a:extLst>
          </p:cNvPr>
          <p:cNvPicPr>
            <a:picLocks noChangeAspect="1"/>
          </p:cNvPicPr>
          <p:nvPr/>
        </p:nvPicPr>
        <p:blipFill>
          <a:blip r:embed="rId5"/>
          <a:stretch>
            <a:fillRect/>
          </a:stretch>
        </p:blipFill>
        <p:spPr>
          <a:xfrm>
            <a:off x="4590862" y="3430184"/>
            <a:ext cx="686977" cy="812129"/>
          </a:xfrm>
          <a:prstGeom prst="rect">
            <a:avLst/>
          </a:prstGeom>
        </p:spPr>
      </p:pic>
      <p:pic>
        <p:nvPicPr>
          <p:cNvPr id="29" name="図 28">
            <a:extLst>
              <a:ext uri="{FF2B5EF4-FFF2-40B4-BE49-F238E27FC236}">
                <a16:creationId xmlns:a16="http://schemas.microsoft.com/office/drawing/2014/main" id="{ED30A2D8-DF47-474A-AF06-4E39907CF5B6}"/>
              </a:ext>
            </a:extLst>
          </p:cNvPr>
          <p:cNvPicPr>
            <a:picLocks noChangeAspect="1"/>
          </p:cNvPicPr>
          <p:nvPr/>
        </p:nvPicPr>
        <p:blipFill>
          <a:blip r:embed="rId6"/>
          <a:stretch>
            <a:fillRect/>
          </a:stretch>
        </p:blipFill>
        <p:spPr>
          <a:xfrm>
            <a:off x="5696244" y="306132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84A68602-CFBD-405F-889D-CD10BCD52A6A}"/>
              </a:ext>
            </a:extLst>
          </p:cNvPr>
          <p:cNvPicPr>
            <a:picLocks noChangeAspect="1"/>
          </p:cNvPicPr>
          <p:nvPr/>
        </p:nvPicPr>
        <p:blipFill>
          <a:blip r:embed="rId7"/>
          <a:stretch>
            <a:fillRect/>
          </a:stretch>
        </p:blipFill>
        <p:spPr>
          <a:xfrm>
            <a:off x="7058213" y="3077593"/>
            <a:ext cx="1085552" cy="1164720"/>
          </a:xfrm>
          <a:prstGeom prst="rect">
            <a:avLst/>
          </a:prstGeom>
        </p:spPr>
      </p:pic>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26</a:t>
            </a:fld>
            <a:endParaRPr kumimoji="1" lang="ja-JP" altLang="en-US"/>
          </a:p>
        </p:txBody>
      </p:sp>
    </p:spTree>
    <p:extLst>
      <p:ext uri="{BB962C8B-B14F-4D97-AF65-F5344CB8AC3E}">
        <p14:creationId xmlns:p14="http://schemas.microsoft.com/office/powerpoint/2010/main" val="1682004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grpSp>
        <p:nvGrpSpPr>
          <p:cNvPr id="14" name="グループ化 13"/>
          <p:cNvGrpSpPr/>
          <p:nvPr/>
        </p:nvGrpSpPr>
        <p:grpSpPr>
          <a:xfrm>
            <a:off x="200536" y="4781708"/>
            <a:ext cx="8500023" cy="1283939"/>
            <a:chOff x="200536" y="4781708"/>
            <a:chExt cx="8500023" cy="1283939"/>
          </a:xfrm>
        </p:grpSpPr>
        <p:sp>
          <p:nvSpPr>
            <p:cNvPr id="16" name="正方形/長方形 15"/>
            <p:cNvSpPr/>
            <p:nvPr/>
          </p:nvSpPr>
          <p:spPr>
            <a:xfrm>
              <a:off x="621004"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200536"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18" name="グループ化 17"/>
          <p:cNvGrpSpPr/>
          <p:nvPr/>
        </p:nvGrpSpPr>
        <p:grpSpPr>
          <a:xfrm>
            <a:off x="190095" y="976721"/>
            <a:ext cx="8953904" cy="870051"/>
            <a:chOff x="190095" y="976721"/>
            <a:chExt cx="8953904" cy="870051"/>
          </a:xfrm>
        </p:grpSpPr>
        <p:sp>
          <p:nvSpPr>
            <p:cNvPr id="19" name="正方形/長方形 1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0" name="正方形/長方形 19"/>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21" name="グループ化 20"/>
          <p:cNvGrpSpPr/>
          <p:nvPr/>
        </p:nvGrpSpPr>
        <p:grpSpPr>
          <a:xfrm>
            <a:off x="194711" y="2177113"/>
            <a:ext cx="8857385" cy="1007227"/>
            <a:chOff x="194711" y="2177113"/>
            <a:chExt cx="8857385" cy="1007227"/>
          </a:xfrm>
        </p:grpSpPr>
        <p:sp>
          <p:nvSpPr>
            <p:cNvPr id="22" name="正方形/長方形 21"/>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194711" y="2177113"/>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bg1">
                    <a:lumMod val="75000"/>
                  </a:schemeClr>
                </a:solidFill>
              </a:endParaRPr>
            </a:p>
          </p:txBody>
        </p:sp>
      </p:grpSp>
      <p:grpSp>
        <p:nvGrpSpPr>
          <p:cNvPr id="24" name="グループ化 23"/>
          <p:cNvGrpSpPr/>
          <p:nvPr/>
        </p:nvGrpSpPr>
        <p:grpSpPr>
          <a:xfrm>
            <a:off x="198681" y="3414553"/>
            <a:ext cx="9040568" cy="1083980"/>
            <a:chOff x="198681" y="3414553"/>
            <a:chExt cx="9040568" cy="1083980"/>
          </a:xfrm>
        </p:grpSpPr>
        <p:sp>
          <p:nvSpPr>
            <p:cNvPr id="25" name="正方形/長方形 24"/>
            <p:cNvSpPr/>
            <p:nvPr/>
          </p:nvSpPr>
          <p:spPr>
            <a:xfrm>
              <a:off x="610248"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公的保障と企業保障で不足する部分を私的保障で補う。</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98681" y="3414553"/>
              <a:ext cx="543739" cy="523220"/>
            </a:xfrm>
            <a:prstGeom prst="rect">
              <a:avLst/>
            </a:prstGeom>
          </p:spPr>
          <p:txBody>
            <a:bodyPr wrap="squar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rPr>
                <a:t>③</a:t>
              </a:r>
            </a:p>
          </p:txBody>
        </p:sp>
      </p:grpSp>
    </p:spTree>
    <p:extLst>
      <p:ext uri="{BB962C8B-B14F-4D97-AF65-F5344CB8AC3E}">
        <p14:creationId xmlns:p14="http://schemas.microsoft.com/office/powerpoint/2010/main" val="282860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bwMode="white">
          <a:xfrm>
            <a:off x="304800" y="342901"/>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835634"/>
            <a:ext cx="8428566" cy="1107996"/>
          </a:xfrm>
          <a:prstGeom prst="rect">
            <a:avLst/>
          </a:prstGeom>
          <a:noFill/>
        </p:spPr>
        <p:txBody>
          <a:bodyPr wrap="square" rtlCol="0">
            <a:spAutoFit/>
          </a:bodyPr>
          <a:lstStyle/>
          <a:p>
            <a:pPr algn="ctr"/>
            <a:r>
              <a:rPr lang="ja-JP" altLang="en-US" sz="6600" b="1" dirty="0">
                <a:solidFill>
                  <a:schemeClr val="accent2"/>
                </a:solidFill>
                <a:latin typeface="Meiryo UI" panose="020B0604030504040204" pitchFamily="50" charset="-128"/>
                <a:ea typeface="Meiryo UI" panose="020B0604030504040204" pitchFamily="50" charset="-128"/>
              </a:rPr>
              <a:t>４</a:t>
            </a:r>
            <a:r>
              <a:rPr lang="en-US" altLang="ja-JP" sz="6600" b="1" dirty="0">
                <a:solidFill>
                  <a:schemeClr val="accent2"/>
                </a:solidFill>
                <a:latin typeface="Meiryo UI" panose="020B0604030504040204" pitchFamily="50" charset="-128"/>
                <a:ea typeface="Meiryo UI" panose="020B0604030504040204" pitchFamily="50" charset="-128"/>
              </a:rPr>
              <a:t>. </a:t>
            </a:r>
            <a:r>
              <a:rPr kumimoji="1" lang="ja-JP" altLang="en-US" sz="6600" b="1" dirty="0">
                <a:solidFill>
                  <a:schemeClr val="accent2"/>
                </a:solidFill>
                <a:latin typeface="Meiryo UI" panose="020B0604030504040204" pitchFamily="50" charset="-128"/>
                <a:ea typeface="Meiryo UI" panose="020B0604030504040204" pitchFamily="50" charset="-128"/>
              </a:rPr>
              <a:t>まとめ</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28</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6" name="グループ化 5"/>
          <p:cNvGrpSpPr/>
          <p:nvPr/>
        </p:nvGrpSpPr>
        <p:grpSpPr>
          <a:xfrm>
            <a:off x="186322" y="4781708"/>
            <a:ext cx="8790274" cy="1283939"/>
            <a:chOff x="267648" y="4781708"/>
            <a:chExt cx="8469225" cy="1283939"/>
          </a:xfrm>
        </p:grpSpPr>
        <p:sp>
          <p:nvSpPr>
            <p:cNvPr id="15" name="正方形/長方形 14"/>
            <p:cNvSpPr/>
            <p:nvPr/>
          </p:nvSpPr>
          <p:spPr>
            <a:xfrm>
              <a:off x="657318"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6" name="正方形/長方形 15"/>
            <p:cNvSpPr/>
            <p:nvPr/>
          </p:nvSpPr>
          <p:spPr>
            <a:xfrm>
              <a:off x="267648"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3" name="グループ化 2"/>
          <p:cNvGrpSpPr/>
          <p:nvPr/>
        </p:nvGrpSpPr>
        <p:grpSpPr>
          <a:xfrm>
            <a:off x="186322" y="976721"/>
            <a:ext cx="886577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grpSp>
        <p:nvGrpSpPr>
          <p:cNvPr id="4" name="グループ化 3"/>
          <p:cNvGrpSpPr/>
          <p:nvPr/>
        </p:nvGrpSpPr>
        <p:grpSpPr>
          <a:xfrm>
            <a:off x="186322" y="2177113"/>
            <a:ext cx="8865774" cy="1007227"/>
            <a:chOff x="186322" y="2177113"/>
            <a:chExt cx="8865774" cy="1007227"/>
          </a:xfrm>
        </p:grpSpPr>
        <p:sp>
          <p:nvSpPr>
            <p:cNvPr id="23" name="正方形/長方形 22"/>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5" name="グループ化 4"/>
          <p:cNvGrpSpPr/>
          <p:nvPr/>
        </p:nvGrpSpPr>
        <p:grpSpPr>
          <a:xfrm>
            <a:off x="186323" y="3414553"/>
            <a:ext cx="8932884" cy="1083980"/>
            <a:chOff x="240626" y="3414553"/>
            <a:chExt cx="9066741" cy="1083980"/>
          </a:xfrm>
        </p:grpSpPr>
        <p:sp>
          <p:nvSpPr>
            <p:cNvPr id="29" name="正方形/長方形 28"/>
            <p:cNvSpPr/>
            <p:nvPr/>
          </p:nvSpPr>
          <p:spPr>
            <a:xfrm>
              <a:off x="678366"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2" name="正方形/長方形 31"/>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spTree>
    <p:extLst>
      <p:ext uri="{BB962C8B-B14F-4D97-AF65-F5344CB8AC3E}">
        <p14:creationId xmlns:p14="http://schemas.microsoft.com/office/powerpoint/2010/main" val="42459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3919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将来の目標を持っていますか？</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grpSp>
        <p:nvGrpSpPr>
          <p:cNvPr id="3" name="グループ化 2"/>
          <p:cNvGrpSpPr/>
          <p:nvPr/>
        </p:nvGrpSpPr>
        <p:grpSpPr>
          <a:xfrm>
            <a:off x="179959" y="1486622"/>
            <a:ext cx="7251972" cy="3925897"/>
            <a:chOff x="-257785" y="2449767"/>
            <a:chExt cx="7251972" cy="3925897"/>
          </a:xfrm>
        </p:grpSpPr>
        <p:pic>
          <p:nvPicPr>
            <p:cNvPr id="7" name="図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7785" y="2449767"/>
              <a:ext cx="7251972" cy="3925897"/>
            </a:xfrm>
            <a:prstGeom prst="round2DiagRect">
              <a:avLst>
                <a:gd name="adj1" fmla="val 30295"/>
                <a:gd name="adj2" fmla="val 27999"/>
              </a:avLst>
            </a:prstGeom>
          </p:spPr>
        </p:pic>
        <p:sp>
          <p:nvSpPr>
            <p:cNvPr id="17" name="テキスト ボックス 16"/>
            <p:cNvSpPr txBox="1"/>
            <p:nvPr/>
          </p:nvSpPr>
          <p:spPr>
            <a:xfrm>
              <a:off x="788883" y="3059026"/>
              <a:ext cx="5735513" cy="2435710"/>
            </a:xfrm>
            <a:prstGeom prst="rect">
              <a:avLst/>
            </a:prstGeom>
            <a:noFill/>
          </p:spPr>
          <p:txBody>
            <a:bodyPr wrap="square" rtlCol="0">
              <a:spAutoFit/>
            </a:bodyPr>
            <a:lstStyle/>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・卒業後はどうしたい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・どんな職業に就きたい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・結婚したい</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・子どもはほしい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p:txBody>
        </p:sp>
      </p:gr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179959" y="5551062"/>
            <a:ext cx="596490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生活設計とは、</a:t>
            </a:r>
            <a:endParaRPr lang="en-US" altLang="ja-JP" sz="32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3" name="正方形/長方形 12">
            <a:extLst>
              <a:ext uri="{FF2B5EF4-FFF2-40B4-BE49-F238E27FC236}">
                <a16:creationId xmlns:a16="http://schemas.microsoft.com/office/drawing/2014/main" id="{FBADB4C4-5251-41C1-8FED-B8404F1B59AB}"/>
              </a:ext>
            </a:extLst>
          </p:cNvPr>
          <p:cNvSpPr/>
          <p:nvPr/>
        </p:nvSpPr>
        <p:spPr>
          <a:xfrm>
            <a:off x="179959" y="6005431"/>
            <a:ext cx="6932160"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自分の将来について</a:t>
            </a:r>
            <a:r>
              <a:rPr lang="ja-JP" altLang="en-US" sz="3200" b="1" dirty="0">
                <a:solidFill>
                  <a:srgbClr val="FF0000"/>
                </a:solidFill>
                <a:latin typeface="Meiryo UI" panose="020B0604030504040204" pitchFamily="50" charset="-128"/>
                <a:ea typeface="Meiryo UI" panose="020B0604030504040204" pitchFamily="50" charset="-128"/>
                <a:cs typeface="ヒラギノ丸ゴ ProN W4"/>
              </a:rPr>
              <a:t>具体的に考える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こと</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Tree>
    <p:extLst>
      <p:ext uri="{BB962C8B-B14F-4D97-AF65-F5344CB8AC3E}">
        <p14:creationId xmlns:p14="http://schemas.microsoft.com/office/powerpoint/2010/main" val="42059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1964" y="30760"/>
            <a:ext cx="66500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さまざまなライフコース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12" name="テキスト ボックス 11"/>
          <p:cNvSpPr txBox="1"/>
          <p:nvPr/>
        </p:nvSpPr>
        <p:spPr>
          <a:xfrm>
            <a:off x="233081" y="873004"/>
            <a:ext cx="8275520" cy="677108"/>
          </a:xfrm>
          <a:prstGeom prst="rect">
            <a:avLst/>
          </a:prstGeom>
          <a:noFill/>
        </p:spPr>
        <p:txBody>
          <a:bodyPr wrap="square" rtlCol="0">
            <a:spAutoFit/>
          </a:bodyPr>
          <a:lstStyle/>
          <a:p>
            <a:pPr algn="ct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それぞれの生き方を</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ライフコース</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とよぶ</a:t>
            </a:r>
            <a:endParaRPr lang="en-US" altLang="ja-JP" sz="3800" b="1" dirty="0">
              <a:solidFill>
                <a:schemeClr val="tx2"/>
              </a:solidFill>
              <a:latin typeface="Meiryo UI" panose="020B0604030504040204" pitchFamily="50" charset="-128"/>
              <a:ea typeface="Meiryo UI" panose="020B0604030504040204" pitchFamily="50" charset="-128"/>
              <a:cs typeface="ヒラギノ丸ゴ ProN W4"/>
            </a:endParaRP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E0448D07-2DB5-42FD-A663-D3E356F08B20}"/>
              </a:ext>
            </a:extLst>
          </p:cNvPr>
          <p:cNvGrpSpPr/>
          <p:nvPr/>
        </p:nvGrpSpPr>
        <p:grpSpPr>
          <a:xfrm>
            <a:off x="662782" y="2088359"/>
            <a:ext cx="8115819" cy="4305077"/>
            <a:chOff x="662782" y="2088359"/>
            <a:chExt cx="8115819" cy="4305077"/>
          </a:xfrm>
        </p:grpSpPr>
        <p:grpSp>
          <p:nvGrpSpPr>
            <p:cNvPr id="2" name="グループ化 1">
              <a:extLst>
                <a:ext uri="{FF2B5EF4-FFF2-40B4-BE49-F238E27FC236}">
                  <a16:creationId xmlns:a16="http://schemas.microsoft.com/office/drawing/2014/main" id="{82ED1609-E4E2-4A00-AE66-6ECE5F0D9A73}"/>
                </a:ext>
              </a:extLst>
            </p:cNvPr>
            <p:cNvGrpSpPr/>
            <p:nvPr/>
          </p:nvGrpSpPr>
          <p:grpSpPr>
            <a:xfrm>
              <a:off x="662782" y="2088359"/>
              <a:ext cx="8115819" cy="4305077"/>
              <a:chOff x="515045" y="1715465"/>
              <a:chExt cx="8115819" cy="4305077"/>
            </a:xfrm>
          </p:grpSpPr>
          <p:cxnSp>
            <p:nvCxnSpPr>
              <p:cNvPr id="9" name="直線コネクタ 8"/>
              <p:cNvCxnSpPr/>
              <p:nvPr/>
            </p:nvCxnSpPr>
            <p:spPr bwMode="white">
              <a:xfrm>
                <a:off x="2740714" y="4055522"/>
                <a:ext cx="298800" cy="0"/>
              </a:xfrm>
              <a:prstGeom prst="line">
                <a:avLst/>
              </a:prstGeom>
              <a:ln w="1936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1357387" y="2134779"/>
                <a:ext cx="540000" cy="3492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5045" y="1717524"/>
                <a:ext cx="540000" cy="4284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white">
              <a:xfrm>
                <a:off x="574621" y="2978403"/>
                <a:ext cx="475655" cy="1761235"/>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高 等 学 校</a:t>
                </a:r>
              </a:p>
            </p:txBody>
          </p:sp>
          <p:sp>
            <p:nvSpPr>
              <p:cNvPr id="16" name="テキスト ボックス 15"/>
              <p:cNvSpPr txBox="1"/>
              <p:nvPr/>
            </p:nvSpPr>
            <p:spPr bwMode="white">
              <a:xfrm>
                <a:off x="1353923" y="2286001"/>
                <a:ext cx="523220" cy="3132344"/>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大学・短大・専門学校</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38" name="角丸四角形 37"/>
              <p:cNvSpPr/>
              <p:nvPr/>
            </p:nvSpPr>
            <p:spPr>
              <a:xfrm>
                <a:off x="2198691" y="1716620"/>
                <a:ext cx="540000" cy="3060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white">
              <a:xfrm>
                <a:off x="2257323" y="1788747"/>
                <a:ext cx="475655" cy="2905377"/>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就 職</a:t>
                </a:r>
              </a:p>
            </p:txBody>
          </p:sp>
          <p:sp>
            <p:nvSpPr>
              <p:cNvPr id="39" name="角丸四角形 38"/>
              <p:cNvSpPr/>
              <p:nvPr/>
            </p:nvSpPr>
            <p:spPr>
              <a:xfrm>
                <a:off x="3045287" y="2348542"/>
                <a:ext cx="540000" cy="367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bwMode="white">
              <a:xfrm>
                <a:off x="3059666" y="2880277"/>
                <a:ext cx="523220" cy="238343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結 婚</a:t>
                </a:r>
              </a:p>
            </p:txBody>
          </p:sp>
          <p:sp>
            <p:nvSpPr>
              <p:cNvPr id="49" name="角丸四角形 48"/>
              <p:cNvSpPr/>
              <p:nvPr/>
            </p:nvSpPr>
            <p:spPr>
              <a:xfrm>
                <a:off x="3883206" y="4275589"/>
                <a:ext cx="540000" cy="133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white">
              <a:xfrm>
                <a:off x="3941010" y="4240898"/>
                <a:ext cx="475655" cy="125437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a:t>
                </a: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 </a:t>
                </a: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職</a:t>
                </a:r>
              </a:p>
            </p:txBody>
          </p:sp>
          <p:sp>
            <p:nvSpPr>
              <p:cNvPr id="50" name="角丸四角形 49"/>
              <p:cNvSpPr/>
              <p:nvPr/>
            </p:nvSpPr>
            <p:spPr>
              <a:xfrm>
                <a:off x="4720692" y="2564568"/>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white">
              <a:xfrm>
                <a:off x="4721556"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1" name="角丸四角形 50"/>
              <p:cNvSpPr/>
              <p:nvPr/>
            </p:nvSpPr>
            <p:spPr>
              <a:xfrm>
                <a:off x="4729699"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04232" y="2561327"/>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bwMode="white">
              <a:xfrm>
                <a:off x="6402470"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4" name="テキスト ボックス 53"/>
              <p:cNvSpPr txBox="1"/>
              <p:nvPr/>
            </p:nvSpPr>
            <p:spPr bwMode="white">
              <a:xfrm>
                <a:off x="4738386"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5" name="角丸四角形 54"/>
              <p:cNvSpPr/>
              <p:nvPr/>
            </p:nvSpPr>
            <p:spPr>
              <a:xfrm>
                <a:off x="6412504"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bwMode="white">
              <a:xfrm>
                <a:off x="6421191"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7" name="角丸四角形 56"/>
              <p:cNvSpPr/>
              <p:nvPr/>
            </p:nvSpPr>
            <p:spPr>
              <a:xfrm>
                <a:off x="5584088" y="2570178"/>
                <a:ext cx="517118" cy="2998841"/>
              </a:xfrm>
              <a:prstGeom prst="roundRect">
                <a:avLst/>
              </a:prstGeom>
              <a:solidFill>
                <a:srgbClr val="8C89B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white">
              <a:xfrm>
                <a:off x="5625281" y="2901435"/>
                <a:ext cx="475655" cy="213734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親になる</a:t>
                </a:r>
              </a:p>
            </p:txBody>
          </p:sp>
          <p:sp>
            <p:nvSpPr>
              <p:cNvPr id="60" name="角丸四角形 59"/>
              <p:cNvSpPr/>
              <p:nvPr/>
            </p:nvSpPr>
            <p:spPr>
              <a:xfrm>
                <a:off x="7251080" y="171546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bwMode="white">
              <a:xfrm>
                <a:off x="7246217" y="1828162"/>
                <a:ext cx="523220" cy="4085873"/>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 職</a:t>
                </a:r>
              </a:p>
            </p:txBody>
          </p:sp>
          <p:sp>
            <p:nvSpPr>
              <p:cNvPr id="59" name="角丸四角形 58"/>
              <p:cNvSpPr/>
              <p:nvPr/>
            </p:nvSpPr>
            <p:spPr>
              <a:xfrm>
                <a:off x="8090864" y="172222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bwMode="white">
              <a:xfrm>
                <a:off x="8100483" y="1781602"/>
                <a:ext cx="523220" cy="415289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老 後</a:t>
                </a:r>
              </a:p>
            </p:txBody>
          </p:sp>
          <p:cxnSp>
            <p:nvCxnSpPr>
              <p:cNvPr id="5" name="直線矢印コネクタ 4">
                <a:extLst>
                  <a:ext uri="{FF2B5EF4-FFF2-40B4-BE49-F238E27FC236}">
                    <a16:creationId xmlns:a16="http://schemas.microsoft.com/office/drawing/2014/main" id="{95B9DA19-CCF8-40D2-8DA5-A42FF4BC8829}"/>
                  </a:ext>
                </a:extLst>
              </p:cNvPr>
              <p:cNvCxnSpPr/>
              <p:nvPr/>
            </p:nvCxnSpPr>
            <p:spPr>
              <a:xfrm>
                <a:off x="1055045" y="1917184"/>
                <a:ext cx="11436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974279F-8D2D-4121-A4A6-E76EBC277C72}"/>
                  </a:ext>
                </a:extLst>
              </p:cNvPr>
              <p:cNvCxnSpPr>
                <a:cxnSpLocks/>
              </p:cNvCxnSpPr>
              <p:nvPr/>
            </p:nvCxnSpPr>
            <p:spPr>
              <a:xfrm>
                <a:off x="1055045"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77E58F3B-FB00-4715-8077-5C4807689374}"/>
                  </a:ext>
                </a:extLst>
              </p:cNvPr>
              <p:cNvCxnSpPr>
                <a:cxnSpLocks/>
              </p:cNvCxnSpPr>
              <p:nvPr/>
            </p:nvCxnSpPr>
            <p:spPr>
              <a:xfrm>
                <a:off x="1897387"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CD1A4F3-1E09-471E-9D09-F43B3E13FE78}"/>
                  </a:ext>
                </a:extLst>
              </p:cNvPr>
              <p:cNvCxnSpPr>
                <a:cxnSpLocks/>
              </p:cNvCxnSpPr>
              <p:nvPr/>
            </p:nvCxnSpPr>
            <p:spPr>
              <a:xfrm>
                <a:off x="2738691"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1324C5EE-0F9E-4C7A-8C72-D819B28BC9C5}"/>
                  </a:ext>
                </a:extLst>
              </p:cNvPr>
              <p:cNvCxnSpPr>
                <a:cxnSpLocks/>
              </p:cNvCxnSpPr>
              <p:nvPr/>
            </p:nvCxnSpPr>
            <p:spPr>
              <a:xfrm>
                <a:off x="3585287" y="3207442"/>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330C342-F585-40EE-AAB8-A0AFFAC0DDF5}"/>
                  </a:ext>
                </a:extLst>
              </p:cNvPr>
              <p:cNvCxnSpPr>
                <a:cxnSpLocks/>
              </p:cNvCxnSpPr>
              <p:nvPr/>
            </p:nvCxnSpPr>
            <p:spPr>
              <a:xfrm>
                <a:off x="1897387" y="4912826"/>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D2756D7-A171-43A5-9622-68E89DA88564}"/>
                  </a:ext>
                </a:extLst>
              </p:cNvPr>
              <p:cNvCxnSpPr>
                <a:cxnSpLocks/>
              </p:cNvCxnSpPr>
              <p:nvPr/>
            </p:nvCxnSpPr>
            <p:spPr>
              <a:xfrm>
                <a:off x="1055045" y="5771128"/>
                <a:ext cx="197774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51107C6B-21A3-4FB2-9703-409ABA3A3892}"/>
                  </a:ext>
                </a:extLst>
              </p:cNvPr>
              <p:cNvCxnSpPr>
                <a:cxnSpLocks/>
              </p:cNvCxnSpPr>
              <p:nvPr/>
            </p:nvCxnSpPr>
            <p:spPr>
              <a:xfrm flipV="1">
                <a:off x="3585287"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D69ACBC4-176C-4528-85A1-3CB668C78D9A}"/>
                  </a:ext>
                </a:extLst>
              </p:cNvPr>
              <p:cNvCxnSpPr>
                <a:cxnSpLocks/>
              </p:cNvCxnSpPr>
              <p:nvPr/>
            </p:nvCxnSpPr>
            <p:spPr>
              <a:xfrm flipV="1">
                <a:off x="4410000" y="490584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3AF3A156-3864-47A1-8A76-0D45FB5B3193}"/>
                  </a:ext>
                </a:extLst>
              </p:cNvPr>
              <p:cNvCxnSpPr>
                <a:cxnSpLocks/>
              </p:cNvCxnSpPr>
              <p:nvPr/>
            </p:nvCxnSpPr>
            <p:spPr>
              <a:xfrm flipV="1">
                <a:off x="5260088"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3739A4CD-2FCE-40CA-8597-FBC3DC136AEF}"/>
                  </a:ext>
                </a:extLst>
              </p:cNvPr>
              <p:cNvCxnSpPr>
                <a:cxnSpLocks/>
              </p:cNvCxnSpPr>
              <p:nvPr/>
            </p:nvCxnSpPr>
            <p:spPr>
              <a:xfrm flipV="1">
                <a:off x="524477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0C07F56B-13AB-4324-AAC3-BDAB432F9EAA}"/>
                  </a:ext>
                </a:extLst>
              </p:cNvPr>
              <p:cNvCxnSpPr>
                <a:cxnSpLocks/>
              </p:cNvCxnSpPr>
              <p:nvPr/>
            </p:nvCxnSpPr>
            <p:spPr>
              <a:xfrm flipV="1">
                <a:off x="4868918" y="3893327"/>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a:extLst>
                  <a:ext uri="{FF2B5EF4-FFF2-40B4-BE49-F238E27FC236}">
                    <a16:creationId xmlns:a16="http://schemas.microsoft.com/office/drawing/2014/main" id="{146A2947-0C2F-437B-AC92-8D0B554A8807}"/>
                  </a:ext>
                </a:extLst>
              </p:cNvPr>
              <p:cNvCxnSpPr>
                <a:cxnSpLocks/>
              </p:cNvCxnSpPr>
              <p:nvPr/>
            </p:nvCxnSpPr>
            <p:spPr>
              <a:xfrm>
                <a:off x="5082091" y="3896568"/>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A84C876E-855F-4B95-9131-54A107A7E9A4}"/>
                  </a:ext>
                </a:extLst>
              </p:cNvPr>
              <p:cNvCxnSpPr>
                <a:cxnSpLocks/>
              </p:cNvCxnSpPr>
              <p:nvPr/>
            </p:nvCxnSpPr>
            <p:spPr>
              <a:xfrm flipV="1">
                <a:off x="610120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D75BDD67-A2DD-4AF2-B58B-D4405494267E}"/>
                  </a:ext>
                </a:extLst>
              </p:cNvPr>
              <p:cNvCxnSpPr>
                <a:cxnSpLocks/>
              </p:cNvCxnSpPr>
              <p:nvPr/>
            </p:nvCxnSpPr>
            <p:spPr>
              <a:xfrm flipV="1">
                <a:off x="6938545"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1156568F-7671-4EAB-BF5D-924CE9576A09}"/>
                  </a:ext>
                </a:extLst>
              </p:cNvPr>
              <p:cNvCxnSpPr>
                <a:cxnSpLocks/>
              </p:cNvCxnSpPr>
              <p:nvPr/>
            </p:nvCxnSpPr>
            <p:spPr>
              <a:xfrm flipV="1">
                <a:off x="6097191"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05E19902-731F-40DA-B4CB-C86342732BD1}"/>
                  </a:ext>
                </a:extLst>
              </p:cNvPr>
              <p:cNvCxnSpPr>
                <a:cxnSpLocks/>
              </p:cNvCxnSpPr>
              <p:nvPr/>
            </p:nvCxnSpPr>
            <p:spPr>
              <a:xfrm flipV="1">
                <a:off x="6952504" y="492267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CDAF434A-C12E-4B62-8B94-799C220A875E}"/>
                  </a:ext>
                </a:extLst>
              </p:cNvPr>
              <p:cNvCxnSpPr>
                <a:cxnSpLocks/>
              </p:cNvCxnSpPr>
              <p:nvPr/>
            </p:nvCxnSpPr>
            <p:spPr>
              <a:xfrm flipV="1">
                <a:off x="6557472"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FC0E1D6-E838-4760-8D71-5FC93209DC88}"/>
                  </a:ext>
                </a:extLst>
              </p:cNvPr>
              <p:cNvCxnSpPr>
                <a:cxnSpLocks/>
              </p:cNvCxnSpPr>
              <p:nvPr/>
            </p:nvCxnSpPr>
            <p:spPr>
              <a:xfrm>
                <a:off x="6770645"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7" name="円弧 16">
                <a:extLst>
                  <a:ext uri="{FF2B5EF4-FFF2-40B4-BE49-F238E27FC236}">
                    <a16:creationId xmlns:a16="http://schemas.microsoft.com/office/drawing/2014/main" id="{B3C0C087-BB6A-45FE-AF01-6D66B2A026B5}"/>
                  </a:ext>
                </a:extLst>
              </p:cNvPr>
              <p:cNvSpPr/>
              <p:nvPr/>
            </p:nvSpPr>
            <p:spPr>
              <a:xfrm rot="11176756">
                <a:off x="4971339" y="5466078"/>
                <a:ext cx="307733"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79296785-8F9A-4DA6-B3B9-40A3050AF6C8}"/>
                  </a:ext>
                </a:extLst>
              </p:cNvPr>
              <p:cNvCxnSpPr>
                <a:cxnSpLocks/>
              </p:cNvCxnSpPr>
              <p:nvPr/>
            </p:nvCxnSpPr>
            <p:spPr>
              <a:xfrm>
                <a:off x="5111470" y="5758969"/>
                <a:ext cx="21538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74" name="円弧 73">
                <a:extLst>
                  <a:ext uri="{FF2B5EF4-FFF2-40B4-BE49-F238E27FC236}">
                    <a16:creationId xmlns:a16="http://schemas.microsoft.com/office/drawing/2014/main" id="{1462D8E7-8BEB-4751-A6C2-2A6D2DDEAFB4}"/>
                  </a:ext>
                </a:extLst>
              </p:cNvPr>
              <p:cNvSpPr/>
              <p:nvPr/>
            </p:nvSpPr>
            <p:spPr>
              <a:xfrm rot="16368965">
                <a:off x="4931313" y="2413437"/>
                <a:ext cx="375167"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E948A3B1-0A37-4041-889A-5F75155B761C}"/>
                  </a:ext>
                </a:extLst>
              </p:cNvPr>
              <p:cNvCxnSpPr>
                <a:cxnSpLocks/>
              </p:cNvCxnSpPr>
              <p:nvPr/>
            </p:nvCxnSpPr>
            <p:spPr>
              <a:xfrm flipV="1">
                <a:off x="5101974" y="2371470"/>
                <a:ext cx="2160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a:extLst>
                  <a:ext uri="{FF2B5EF4-FFF2-40B4-BE49-F238E27FC236}">
                    <a16:creationId xmlns:a16="http://schemas.microsoft.com/office/drawing/2014/main" id="{37F70706-9665-47C6-A990-215901EAADC6}"/>
                  </a:ext>
                </a:extLst>
              </p:cNvPr>
              <p:cNvCxnSpPr>
                <a:cxnSpLocks/>
              </p:cNvCxnSpPr>
              <p:nvPr/>
            </p:nvCxnSpPr>
            <p:spPr>
              <a:xfrm>
                <a:off x="2738691" y="1917184"/>
                <a:ext cx="4512389"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cxnSp>
          <p:nvCxnSpPr>
            <p:cNvPr id="77" name="直線矢印コネクタ 76">
              <a:extLst>
                <a:ext uri="{FF2B5EF4-FFF2-40B4-BE49-F238E27FC236}">
                  <a16:creationId xmlns:a16="http://schemas.microsoft.com/office/drawing/2014/main" id="{C21E169C-8DCE-4D75-AA6F-858564094080}"/>
                </a:ext>
              </a:extLst>
            </p:cNvPr>
            <p:cNvCxnSpPr>
              <a:cxnSpLocks/>
            </p:cNvCxnSpPr>
            <p:nvPr/>
          </p:nvCxnSpPr>
          <p:spPr>
            <a:xfrm>
              <a:off x="7936868" y="426946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780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927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C38EDBB4-39E6-4EFC-9798-E456D29A6927}"/>
              </a:ext>
            </a:extLst>
          </p:cNvPr>
          <p:cNvGrpSpPr/>
          <p:nvPr/>
        </p:nvGrpSpPr>
        <p:grpSpPr>
          <a:xfrm>
            <a:off x="1705191" y="4009189"/>
            <a:ext cx="2680448" cy="2394935"/>
            <a:chOff x="1705191" y="4009189"/>
            <a:chExt cx="2680448" cy="2394935"/>
          </a:xfrm>
        </p:grpSpPr>
        <p:pic>
          <p:nvPicPr>
            <p:cNvPr id="7" name="図 6"/>
            <p:cNvPicPr>
              <a:picLocks noChangeAspect="1"/>
            </p:cNvPicPr>
            <p:nvPr/>
          </p:nvPicPr>
          <p:blipFill>
            <a:blip r:embed="rId2"/>
            <a:stretch>
              <a:fillRect/>
            </a:stretch>
          </p:blipFill>
          <p:spPr bwMode="gray">
            <a:xfrm>
              <a:off x="1705191" y="4009189"/>
              <a:ext cx="2680448" cy="2214831"/>
            </a:xfrm>
            <a:prstGeom prst="rect">
              <a:avLst/>
            </a:prstGeom>
          </p:spPr>
        </p:pic>
        <p:sp>
          <p:nvSpPr>
            <p:cNvPr id="55" name="角丸四角形 54"/>
            <p:cNvSpPr/>
            <p:nvPr/>
          </p:nvSpPr>
          <p:spPr bwMode="gray">
            <a:xfrm>
              <a:off x="1806789" y="5961002"/>
              <a:ext cx="2578850" cy="44312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bwMode="gray">
            <a:xfrm>
              <a:off x="1834787" y="5995861"/>
              <a:ext cx="2522855" cy="373404"/>
            </a:xfrm>
            <a:prstGeom prst="roundRect">
              <a:avLst>
                <a:gd name="adj" fmla="val 43219"/>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2052782" y="5977890"/>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5D518B15-01F3-4D53-9609-78876A0A73ED}"/>
              </a:ext>
            </a:extLst>
          </p:cNvPr>
          <p:cNvGrpSpPr/>
          <p:nvPr/>
        </p:nvGrpSpPr>
        <p:grpSpPr>
          <a:xfrm>
            <a:off x="5867670" y="725196"/>
            <a:ext cx="3220077" cy="2900500"/>
            <a:chOff x="5867670" y="725196"/>
            <a:chExt cx="3220077" cy="2900500"/>
          </a:xfrm>
        </p:grpSpPr>
        <p:pic>
          <p:nvPicPr>
            <p:cNvPr id="45" name="図 4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5867670" y="725196"/>
              <a:ext cx="3220077" cy="2504368"/>
            </a:xfrm>
            <a:prstGeom prst="rect">
              <a:avLst/>
            </a:prstGeom>
          </p:spPr>
        </p:pic>
        <p:sp>
          <p:nvSpPr>
            <p:cNvPr id="49" name="角丸四角形 48"/>
            <p:cNvSpPr/>
            <p:nvPr/>
          </p:nvSpPr>
          <p:spPr bwMode="gray">
            <a:xfrm>
              <a:off x="6187537" y="3157055"/>
              <a:ext cx="2727364" cy="46864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49"/>
            <p:cNvSpPr/>
            <p:nvPr/>
          </p:nvSpPr>
          <p:spPr bwMode="gray">
            <a:xfrm>
              <a:off x="6217147" y="3178357"/>
              <a:ext cx="2668145" cy="42603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492886" y="3186702"/>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結 婚</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8" name="グループ化 7">
            <a:extLst>
              <a:ext uri="{FF2B5EF4-FFF2-40B4-BE49-F238E27FC236}">
                <a16:creationId xmlns:a16="http://schemas.microsoft.com/office/drawing/2014/main" id="{63E17615-1C84-4214-A1B6-8566DB036204}"/>
              </a:ext>
            </a:extLst>
          </p:cNvPr>
          <p:cNvGrpSpPr/>
          <p:nvPr/>
        </p:nvGrpSpPr>
        <p:grpSpPr>
          <a:xfrm>
            <a:off x="269577" y="1016804"/>
            <a:ext cx="2933824" cy="2624239"/>
            <a:chOff x="269577" y="1016804"/>
            <a:chExt cx="2933824" cy="2624239"/>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32" name="角丸四角形 31"/>
            <p:cNvSpPr/>
            <p:nvPr/>
          </p:nvSpPr>
          <p:spPr bwMode="gray">
            <a:xfrm>
              <a:off x="482438" y="3154100"/>
              <a:ext cx="2657847" cy="48694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角丸四角形 32"/>
            <p:cNvSpPr/>
            <p:nvPr/>
          </p:nvSpPr>
          <p:spPr bwMode="white">
            <a:xfrm>
              <a:off x="511292" y="3176234"/>
              <a:ext cx="2600138" cy="44267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正方形/長方形 10"/>
            <p:cNvSpPr/>
            <p:nvPr/>
          </p:nvSpPr>
          <p:spPr bwMode="white">
            <a:xfrm>
              <a:off x="757360" y="320056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5" name="グループ化 14">
            <a:extLst>
              <a:ext uri="{FF2B5EF4-FFF2-40B4-BE49-F238E27FC236}">
                <a16:creationId xmlns:a16="http://schemas.microsoft.com/office/drawing/2014/main" id="{9C20616C-9BE9-4B64-8575-2C1409B03438}"/>
              </a:ext>
            </a:extLst>
          </p:cNvPr>
          <p:cNvGrpSpPr/>
          <p:nvPr/>
        </p:nvGrpSpPr>
        <p:grpSpPr>
          <a:xfrm>
            <a:off x="3024283" y="1318345"/>
            <a:ext cx="3211753" cy="2336290"/>
            <a:chOff x="3024283" y="1318345"/>
            <a:chExt cx="3211753" cy="2336290"/>
          </a:xfrm>
        </p:grpSpPr>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3024283" y="1318345"/>
              <a:ext cx="3157673" cy="1982378"/>
            </a:xfrm>
            <a:prstGeom prst="rect">
              <a:avLst/>
            </a:prstGeom>
          </p:spPr>
        </p:pic>
        <p:sp>
          <p:nvSpPr>
            <p:cNvPr id="47" name="角丸四角形 46"/>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角丸四角形 45"/>
            <p:cNvSpPr/>
            <p:nvPr/>
          </p:nvSpPr>
          <p:spPr bwMode="gray">
            <a:xfrm>
              <a:off x="3388229" y="3157055"/>
              <a:ext cx="2622051" cy="49758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207633" y="3182651"/>
              <a:ext cx="3028403" cy="43243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9" name="角丸四角形 32"/>
            <p:cNvSpPr/>
            <p:nvPr/>
          </p:nvSpPr>
          <p:spPr bwMode="gray">
            <a:xfrm>
              <a:off x="3424905" y="3178641"/>
              <a:ext cx="2548698" cy="44045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5</a:t>
            </a:fld>
            <a:endParaRPr kumimoji="1" lang="ja-JP" altLang="en-US"/>
          </a:p>
        </p:txBody>
      </p:sp>
      <p:grpSp>
        <p:nvGrpSpPr>
          <p:cNvPr id="34" name="グループ化 33">
            <a:extLst>
              <a:ext uri="{FF2B5EF4-FFF2-40B4-BE49-F238E27FC236}">
                <a16:creationId xmlns:a16="http://schemas.microsoft.com/office/drawing/2014/main" id="{D9D8741C-A40A-344D-0451-79B74B15A501}"/>
              </a:ext>
            </a:extLst>
          </p:cNvPr>
          <p:cNvGrpSpPr/>
          <p:nvPr/>
        </p:nvGrpSpPr>
        <p:grpSpPr>
          <a:xfrm>
            <a:off x="5097188" y="4065597"/>
            <a:ext cx="2980011" cy="2395448"/>
            <a:chOff x="173325" y="4329789"/>
            <a:chExt cx="2606493" cy="2156896"/>
          </a:xfrm>
        </p:grpSpPr>
        <p:grpSp>
          <p:nvGrpSpPr>
            <p:cNvPr id="35" name="グループ化 34">
              <a:extLst>
                <a:ext uri="{FF2B5EF4-FFF2-40B4-BE49-F238E27FC236}">
                  <a16:creationId xmlns:a16="http://schemas.microsoft.com/office/drawing/2014/main" id="{6AFA7BDA-B7B2-C106-5485-1B92A9E1A9BF}"/>
                </a:ext>
              </a:extLst>
            </p:cNvPr>
            <p:cNvGrpSpPr/>
            <p:nvPr/>
          </p:nvGrpSpPr>
          <p:grpSpPr>
            <a:xfrm>
              <a:off x="173325" y="4329789"/>
              <a:ext cx="2534321" cy="2156896"/>
              <a:chOff x="216265" y="4378394"/>
              <a:chExt cx="2502734" cy="2087895"/>
            </a:xfrm>
          </p:grpSpPr>
          <p:pic>
            <p:nvPicPr>
              <p:cNvPr id="38" name="図 37">
                <a:extLst>
                  <a:ext uri="{FF2B5EF4-FFF2-40B4-BE49-F238E27FC236}">
                    <a16:creationId xmlns:a16="http://schemas.microsoft.com/office/drawing/2014/main" id="{B48618EF-6647-9DEE-E0F3-0853F82B23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6265" y="4378394"/>
                <a:ext cx="1369179" cy="1151125"/>
              </a:xfrm>
              <a:prstGeom prst="rect">
                <a:avLst/>
              </a:prstGeom>
            </p:spPr>
          </p:pic>
          <p:sp>
            <p:nvSpPr>
              <p:cNvPr id="39" name="角丸四角形 30">
                <a:extLst>
                  <a:ext uri="{FF2B5EF4-FFF2-40B4-BE49-F238E27FC236}">
                    <a16:creationId xmlns:a16="http://schemas.microsoft.com/office/drawing/2014/main" id="{46D4DDD7-6CFD-C112-D282-D6A3054BFE8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31">
                <a:extLst>
                  <a:ext uri="{FF2B5EF4-FFF2-40B4-BE49-F238E27FC236}">
                    <a16:creationId xmlns:a16="http://schemas.microsoft.com/office/drawing/2014/main" id="{6C5B7548-FC29-464A-C8EC-CB29EE2722B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10EE8FD6-51B2-2BCC-030B-BAA6B60B8FEC}"/>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a:extLst>
                <a:ext uri="{FF2B5EF4-FFF2-40B4-BE49-F238E27FC236}">
                  <a16:creationId xmlns:a16="http://schemas.microsoft.com/office/drawing/2014/main" id="{7F90D57B-E988-B177-2C87-8F6BDD158796}"/>
                </a:ext>
              </a:extLst>
            </p:cNvPr>
            <p:cNvPicPr>
              <a:picLocks noChangeAspect="1"/>
            </p:cNvPicPr>
            <p:nvPr/>
          </p:nvPicPr>
          <p:blipFill>
            <a:blip r:embed="rId7">
              <a:clrChange>
                <a:clrFrom>
                  <a:srgbClr val="FAF8F4"/>
                </a:clrFrom>
                <a:clrTo>
                  <a:srgbClr val="FAF8F4">
                    <a:alpha val="0"/>
                  </a:srgbClr>
                </a:clrTo>
              </a:clrChange>
            </a:blip>
            <a:stretch>
              <a:fillRect/>
            </a:stretch>
          </p:blipFill>
          <p:spPr>
            <a:xfrm>
              <a:off x="1471042" y="4701736"/>
              <a:ext cx="1308776" cy="1284794"/>
            </a:xfrm>
            <a:prstGeom prst="rect">
              <a:avLst/>
            </a:prstGeom>
          </p:spPr>
        </p:pic>
      </p:grpSp>
    </p:spTree>
    <p:extLst>
      <p:ext uri="{BB962C8B-B14F-4D97-AF65-F5344CB8AC3E}">
        <p14:creationId xmlns:p14="http://schemas.microsoft.com/office/powerpoint/2010/main" val="19278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pSp>
        <p:nvGrpSpPr>
          <p:cNvPr id="4" name="グループ化 3"/>
          <p:cNvGrpSpPr/>
          <p:nvPr/>
        </p:nvGrpSpPr>
        <p:grpSpPr>
          <a:xfrm>
            <a:off x="2718999" y="1083730"/>
            <a:ext cx="6251265" cy="1680156"/>
            <a:chOff x="2718999" y="1083730"/>
            <a:chExt cx="6251265" cy="1680156"/>
          </a:xfrm>
        </p:grpSpPr>
        <p:sp>
          <p:nvSpPr>
            <p:cNvPr id="13" name="コンテンツ プレースホルダー 1"/>
            <p:cNvSpPr txBox="1">
              <a:spLocks/>
            </p:cNvSpPr>
            <p:nvPr/>
          </p:nvSpPr>
          <p:spPr bwMode="auto">
            <a:xfrm>
              <a:off x="2790245" y="1083730"/>
              <a:ext cx="6180017" cy="95740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問題１</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結婚にかかる費用はどれくらい？</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pPr>
              <a:r>
                <a:rPr lang="en-US" altLang="ja-JP" sz="12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200" dirty="0">
                  <a:solidFill>
                    <a:schemeClr val="tx1"/>
                  </a:solidFill>
                  <a:latin typeface="Meiryo UI" panose="020B0604030504040204" pitchFamily="50" charset="-128"/>
                  <a:ea typeface="Meiryo UI" panose="020B0604030504040204" pitchFamily="50" charset="-128"/>
                  <a:cs typeface="ヒラギノ角ゴ Pro W6"/>
                </a:rPr>
                <a:t>注　結納・婚約～新婚旅行までにかかった総額</a:t>
              </a:r>
              <a:endParaRPr lang="en-US" altLang="ja-JP" sz="12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2718999" y="2154978"/>
              <a:ext cx="625126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p:txBody>
        </p:sp>
      </p:grpSp>
      <p:sp>
        <p:nvSpPr>
          <p:cNvPr id="21" name="コンテンツ プレースホルダー 1"/>
          <p:cNvSpPr txBox="1">
            <a:spLocks/>
          </p:cNvSpPr>
          <p:nvPr/>
        </p:nvSpPr>
        <p:spPr bwMode="auto">
          <a:xfrm>
            <a:off x="2790244" y="2837602"/>
            <a:ext cx="6244028" cy="91783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Ｂ</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415.7</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1050"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注 親、親族等からの結婚援助費用は考慮せず</a:t>
            </a: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」調べ</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コンテンツ プレースホルダー 1"/>
          <p:cNvSpPr txBox="1">
            <a:spLocks/>
          </p:cNvSpPr>
          <p:nvPr/>
        </p:nvSpPr>
        <p:spPr bwMode="auto">
          <a:xfrm>
            <a:off x="2861741" y="5838376"/>
            <a:ext cx="6172531" cy="684277"/>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4,700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4,694</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住宅金融支援機構「フラット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35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利用者調査」（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年度）</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sp>
        <p:nvSpPr>
          <p:cNvPr id="23" name="コンテンツ プレースホルダー 1"/>
          <p:cNvSpPr txBox="1">
            <a:spLocks/>
          </p:cNvSpPr>
          <p:nvPr/>
        </p:nvSpPr>
        <p:spPr bwMode="auto">
          <a:xfrm>
            <a:off x="2377440" y="5178816"/>
            <a:ext cx="7068311" cy="609600"/>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2,700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4,700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6,700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spc="-6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790245" y="3982750"/>
            <a:ext cx="6180017" cy="1247618"/>
          </a:xfrm>
          <a:prstGeom prst="rect">
            <a:avLst/>
          </a:prstGeom>
          <a:solidFill>
            <a:schemeClr val="bg1"/>
          </a:solidFill>
          <a:ln w="31750">
            <a:solidFill>
              <a:schemeClr val="accent5">
                <a:lumMod val="50000"/>
              </a:schemeClr>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問題２</a:t>
            </a: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新築の土地付き注文住宅を購入</a:t>
            </a:r>
            <a:endParaRPr lang="en-US" altLang="ja-JP"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　　　　　 するのに必要な費用はどれくらい</a:t>
            </a:r>
            <a:r>
              <a:rPr lang="ja-JP" altLang="en-US" sz="2800" b="1" dirty="0">
                <a:solidFill>
                  <a:schemeClr val="tx1"/>
                </a:solidFill>
                <a:latin typeface="Meiryo UI" panose="020B0604030504040204" pitchFamily="50" charset="-128"/>
                <a:ea typeface="Meiryo UI" panose="020B0604030504040204" pitchFamily="50" charset="-128"/>
                <a:cs typeface="メイリオ" pitchFamily="50" charset="-128"/>
              </a:rPr>
              <a:t>？</a:t>
            </a:r>
            <a:endParaRPr lang="en-US" altLang="ja-JP" sz="28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50000"/>
              </a:lnSpc>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注　建設費・土地取得費の平均金額</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39" y="790664"/>
            <a:ext cx="3220077" cy="2504368"/>
          </a:xfrm>
          <a:prstGeom prst="rect">
            <a:avLst/>
          </a:prstGeom>
        </p:spPr>
      </p:pic>
      <p:sp>
        <p:nvSpPr>
          <p:cNvPr id="27" name="角丸四角形 26"/>
          <p:cNvSpPr/>
          <p:nvPr/>
        </p:nvSpPr>
        <p:spPr bwMode="gray">
          <a:xfrm>
            <a:off x="440539" y="3295463"/>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bwMode="gray">
          <a:xfrm>
            <a:off x="465152" y="3314941"/>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正方形/長方形 28"/>
          <p:cNvSpPr/>
          <p:nvPr/>
        </p:nvSpPr>
        <p:spPr bwMode="gray">
          <a:xfrm>
            <a:off x="611971" y="3305045"/>
            <a:ext cx="1924243"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6</a:t>
            </a:fld>
            <a:endParaRPr kumimoji="1" lang="ja-JP" altLang="en-US"/>
          </a:p>
        </p:txBody>
      </p:sp>
      <p:grpSp>
        <p:nvGrpSpPr>
          <p:cNvPr id="8" name="グループ化 7">
            <a:extLst>
              <a:ext uri="{FF2B5EF4-FFF2-40B4-BE49-F238E27FC236}">
                <a16:creationId xmlns:a16="http://schemas.microsoft.com/office/drawing/2014/main" id="{FCFBCC86-8DC6-48F7-8815-80BEDF30C13B}"/>
              </a:ext>
            </a:extLst>
          </p:cNvPr>
          <p:cNvGrpSpPr/>
          <p:nvPr/>
        </p:nvGrpSpPr>
        <p:grpSpPr>
          <a:xfrm>
            <a:off x="353277" y="4065235"/>
            <a:ext cx="2365722" cy="2397387"/>
            <a:chOff x="382763" y="4145597"/>
            <a:chExt cx="2336236" cy="2320692"/>
          </a:xfrm>
        </p:grpSpPr>
        <p:pic>
          <p:nvPicPr>
            <p:cNvPr id="30" name="図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763" y="4145597"/>
              <a:ext cx="2238850" cy="1882294"/>
            </a:xfrm>
            <a:prstGeom prst="rect">
              <a:avLst/>
            </a:prstGeom>
          </p:spPr>
        </p:pic>
        <p:sp>
          <p:nvSpPr>
            <p:cNvPr id="31" name="角丸四角形 30"/>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角丸四角形 31"/>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33" name="正方形/長方形 32"/>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3"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pSp>
        <p:nvGrpSpPr>
          <p:cNvPr id="4" name="グループ化 3">
            <a:extLst>
              <a:ext uri="{FF2B5EF4-FFF2-40B4-BE49-F238E27FC236}">
                <a16:creationId xmlns:a16="http://schemas.microsoft.com/office/drawing/2014/main" id="{919F4394-B9CC-4BBB-8896-D1F84B3222A0}"/>
              </a:ext>
            </a:extLst>
          </p:cNvPr>
          <p:cNvGrpSpPr/>
          <p:nvPr/>
        </p:nvGrpSpPr>
        <p:grpSpPr>
          <a:xfrm>
            <a:off x="261638" y="658429"/>
            <a:ext cx="2680448" cy="2390208"/>
            <a:chOff x="261638" y="658429"/>
            <a:chExt cx="2680448" cy="2390208"/>
          </a:xfrm>
        </p:grpSpPr>
        <p:pic>
          <p:nvPicPr>
            <p:cNvPr id="6" name="図 5"/>
            <p:cNvPicPr>
              <a:picLocks noChangeAspect="1"/>
            </p:cNvPicPr>
            <p:nvPr/>
          </p:nvPicPr>
          <p:blipFill>
            <a:blip r:embed="rId3"/>
            <a:stretch>
              <a:fillRect/>
            </a:stretch>
          </p:blipFill>
          <p:spPr>
            <a:xfrm>
              <a:off x="261638" y="658429"/>
              <a:ext cx="2680448" cy="2214831"/>
            </a:xfrm>
            <a:prstGeom prst="rect">
              <a:avLst/>
            </a:prstGeom>
          </p:spPr>
        </p:pic>
        <p:sp>
          <p:nvSpPr>
            <p:cNvPr id="7" name="角丸四角形 6"/>
            <p:cNvSpPr/>
            <p:nvPr/>
          </p:nvSpPr>
          <p:spPr bwMode="gray">
            <a:xfrm>
              <a:off x="476592" y="2620126"/>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角丸四角形 7"/>
            <p:cNvSpPr/>
            <p:nvPr/>
          </p:nvSpPr>
          <p:spPr bwMode="gray">
            <a:xfrm>
              <a:off x="501205" y="2640290"/>
              <a:ext cx="2217881" cy="388183"/>
            </a:xfrm>
            <a:prstGeom prst="roundRect">
              <a:avLst>
                <a:gd name="adj" fmla="val 50000"/>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661570" y="2629708"/>
              <a:ext cx="1897150"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4" name="コンテンツ プレースホルダー 1"/>
          <p:cNvSpPr txBox="1">
            <a:spLocks/>
          </p:cNvSpPr>
          <p:nvPr/>
        </p:nvSpPr>
        <p:spPr bwMode="auto">
          <a:xfrm>
            <a:off x="2961592" y="2605095"/>
            <a:ext cx="6025389" cy="641295"/>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982</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教育費とは別に養育費（食事、衣服費等）が必要</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5" name="グループ化 4"/>
          <p:cNvGrpSpPr/>
          <p:nvPr/>
        </p:nvGrpSpPr>
        <p:grpSpPr>
          <a:xfrm>
            <a:off x="2266186" y="755943"/>
            <a:ext cx="7154905" cy="1925723"/>
            <a:chOff x="2266186" y="755943"/>
            <a:chExt cx="7154905" cy="1925723"/>
          </a:xfrm>
        </p:grpSpPr>
        <p:sp>
          <p:nvSpPr>
            <p:cNvPr id="13" name="コンテンツ プレースホルダー 1"/>
            <p:cNvSpPr txBox="1">
              <a:spLocks/>
            </p:cNvSpPr>
            <p:nvPr/>
          </p:nvSpPr>
          <p:spPr bwMode="auto">
            <a:xfrm>
              <a:off x="2266186" y="1960941"/>
              <a:ext cx="7154905" cy="720725"/>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500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750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5" name="コンテンツ プレースホルダー 1"/>
            <p:cNvSpPr txBox="1">
              <a:spLocks/>
            </p:cNvSpPr>
            <p:nvPr/>
          </p:nvSpPr>
          <p:spPr bwMode="auto">
            <a:xfrm>
              <a:off x="2961593" y="755943"/>
              <a:ext cx="5678661" cy="1348548"/>
            </a:xfrm>
            <a:prstGeom prst="rect">
              <a:avLst/>
            </a:prstGeom>
            <a:solidFill>
              <a:schemeClr val="bg1"/>
            </a:solidFill>
            <a:ln w="31750">
              <a:solidFill>
                <a:srgbClr val="336600"/>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問題３</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子ども一人にかかる教育費は</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どれくらい？</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幼稚園～高校は公立、大学は私立文系の場合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授業料等を費用負担した場合</a:t>
              </a:r>
              <a:endParaRPr lang="en-US" altLang="ja-JP" sz="1100" dirty="0">
                <a:solidFill>
                  <a:schemeClr val="tx1"/>
                </a:solidFill>
                <a:latin typeface="Meiryo UI" panose="020B0604030504040204" pitchFamily="50" charset="-128"/>
                <a:ea typeface="Meiryo UI" panose="020B0604030504040204" pitchFamily="50" charset="-128"/>
                <a:cs typeface="ヒラギノ角ゴ Pro W6"/>
              </a:endParaRPr>
            </a:p>
          </p:txBody>
        </p:sp>
      </p:grpSp>
      <p:graphicFrame>
        <p:nvGraphicFramePr>
          <p:cNvPr id="16" name="表 15"/>
          <p:cNvGraphicFramePr>
            <a:graphicFrameLocks noGrp="1"/>
          </p:cNvGraphicFramePr>
          <p:nvPr>
            <p:extLst>
              <p:ext uri="{D42A27DB-BD31-4B8C-83A1-F6EECF244321}">
                <p14:modId xmlns:p14="http://schemas.microsoft.com/office/powerpoint/2010/main" val="1120578972"/>
              </p:ext>
            </p:extLst>
          </p:nvPr>
        </p:nvGraphicFramePr>
        <p:xfrm>
          <a:off x="438150" y="3494667"/>
          <a:ext cx="3971925" cy="2569076"/>
        </p:xfrm>
        <a:graphic>
          <a:graphicData uri="http://schemas.openxmlformats.org/drawingml/2006/table">
            <a:tbl>
              <a:tblPr firstRow="1" bandRow="1">
                <a:tableStyleId>{7DF18680-E054-41AD-8BC1-D1AEF772440D}</a:tableStyleId>
              </a:tblPr>
              <a:tblGrid>
                <a:gridCol w="132397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409076">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公立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私立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幼稚園</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a:t>
                      </a:r>
                      <a:r>
                        <a:rPr kumimoji="1" lang="en-US" altLang="ja-JP" sz="1200" b="1" i="0" dirty="0">
                          <a:latin typeface="Meiryo UI" panose="020B0604030504040204" pitchFamily="50" charset="-128"/>
                          <a:ea typeface="Meiryo UI" panose="020B0604030504040204" pitchFamily="50" charset="-128"/>
                          <a:cs typeface="ヒラギノ角ゴ Pro W6"/>
                        </a:rPr>
                        <a:t>3</a:t>
                      </a:r>
                      <a:r>
                        <a:rPr kumimoji="1" lang="ja-JP" altLang="en-US" sz="1200" b="1" i="0" dirty="0">
                          <a:latin typeface="Meiryo UI" panose="020B0604030504040204" pitchFamily="50" charset="-128"/>
                          <a:ea typeface="Meiryo UI" panose="020B0604030504040204" pitchFamily="50" charset="-128"/>
                          <a:cs typeface="ヒラギノ角ゴ Pro W6"/>
                        </a:rPr>
                        <a:t>年間）</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65</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159</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小学校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211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1000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中学校</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162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430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高等学校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316</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775728" y="3224126"/>
            <a:ext cx="952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18" name="テキスト ボックス 17"/>
          <p:cNvSpPr txBox="1"/>
          <p:nvPr/>
        </p:nvSpPr>
        <p:spPr>
          <a:xfrm>
            <a:off x="346349" y="6056693"/>
            <a:ext cx="4063726"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文部科学省「</a:t>
            </a:r>
            <a:r>
              <a:rPr lang="ja-JP" altLang="en-US" sz="900" dirty="0">
                <a:latin typeface="Meiryo UI" panose="020B0604030504040204" pitchFamily="50" charset="-128"/>
                <a:ea typeface="Meiryo UI" panose="020B0604030504040204" pitchFamily="50" charset="-128"/>
              </a:rPr>
              <a:t>子供</a:t>
            </a:r>
            <a:r>
              <a:rPr kumimoji="1" lang="ja-JP" altLang="en-US" sz="900" dirty="0">
                <a:latin typeface="Meiryo UI" panose="020B0604030504040204" pitchFamily="50" charset="-128"/>
                <a:ea typeface="Meiryo UI" panose="020B0604030504040204" pitchFamily="50" charset="-128"/>
              </a:rPr>
              <a:t>の学習費調査」（</a:t>
            </a:r>
            <a:r>
              <a:rPr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年度）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①</a:t>
            </a:r>
            <a:r>
              <a:rPr kumimoji="1" lang="en-US" altLang="ja-JP" sz="900" dirty="0">
                <a:latin typeface="Meiryo UI" panose="020B0604030504040204" pitchFamily="50" charset="-128"/>
                <a:ea typeface="Meiryo UI" panose="020B0604030504040204" pitchFamily="50" charset="-128"/>
              </a:rPr>
              <a:t>2019</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月から</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歳までの子どもが利用する幼稚園・保育所の</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利用料は無料。</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月から公立・私立共に所得要件を満たした世帯を対象に</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授業料への支援金を給付。</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722284657"/>
              </p:ext>
            </p:extLst>
          </p:nvPr>
        </p:nvGraphicFramePr>
        <p:xfrm>
          <a:off x="4667252" y="3495318"/>
          <a:ext cx="3973002" cy="2560734"/>
        </p:xfrm>
        <a:graphic>
          <a:graphicData uri="http://schemas.openxmlformats.org/drawingml/2006/table">
            <a:tbl>
              <a:tblPr firstRow="1" bandRow="1">
                <a:tableStyleId>{7DF18680-E054-41AD-8BC1-D1AEF772440D}</a:tableStyleId>
              </a:tblPr>
              <a:tblGrid>
                <a:gridCol w="1479548">
                  <a:extLst>
                    <a:ext uri="{9D8B030D-6E8A-4147-A177-3AD203B41FA5}">
                      <a16:colId xmlns:a16="http://schemas.microsoft.com/office/drawing/2014/main" val="20000"/>
                    </a:ext>
                  </a:extLst>
                </a:gridCol>
                <a:gridCol w="1169120">
                  <a:extLst>
                    <a:ext uri="{9D8B030D-6E8A-4147-A177-3AD203B41FA5}">
                      <a16:colId xmlns:a16="http://schemas.microsoft.com/office/drawing/2014/main" val="20001"/>
                    </a:ext>
                  </a:extLst>
                </a:gridCol>
                <a:gridCol w="1324334">
                  <a:extLst>
                    <a:ext uri="{9D8B030D-6E8A-4147-A177-3AD203B41FA5}">
                      <a16:colId xmlns:a16="http://schemas.microsoft.com/office/drawing/2014/main" val="20002"/>
                    </a:ext>
                  </a:extLst>
                </a:gridCol>
              </a:tblGrid>
              <a:tr h="400734">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公立</a:t>
                      </a: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私立</a:t>
                      </a:r>
                    </a:p>
                  </a:txBody>
                  <a:tcPr anchor="ct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（文系）</a:t>
                      </a:r>
                    </a:p>
                  </a:txBody>
                  <a:tcPr anchor="ctr"/>
                </a:tc>
                <a:tc rowSpan="2">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243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408</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（理系）</a:t>
                      </a:r>
                    </a:p>
                  </a:txBody>
                  <a:tcPr anchor="ctr"/>
                </a:tc>
                <a:tc vMerge="1">
                  <a:txBody>
                    <a:bodyPr/>
                    <a:lstStyle/>
                    <a:p>
                      <a:pPr algn="ct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551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（医歯系）</a:t>
                      </a: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2,396</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3"/>
                  </a:ext>
                </a:extLst>
              </a:tr>
              <a:tr h="54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短期大学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p>
                  </a:txBody>
                  <a:tcPr anchor="ctr"/>
                </a:tc>
                <a:tc>
                  <a:txBody>
                    <a:bodyPr/>
                    <a:lstStyle/>
                    <a:p>
                      <a:pPr algn="ctr"/>
                      <a:r>
                        <a:rPr kumimoji="1" lang="en-US" altLang="ja-JP" sz="2200" b="0" i="0" dirty="0">
                          <a:solidFill>
                            <a:schemeClr val="tx1"/>
                          </a:solidFill>
                          <a:latin typeface="Meiryo UI" panose="020B0604030504040204" pitchFamily="50" charset="-128"/>
                          <a:ea typeface="Meiryo UI" panose="020B0604030504040204" pitchFamily="50" charset="-128"/>
                          <a:cs typeface="ヒラギノ角ゴ Pro W6"/>
                        </a:rPr>
                        <a:t>95</a:t>
                      </a:r>
                      <a:endParaRPr kumimoji="1" lang="ja-JP" altLang="en-US" sz="2200" b="0"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7999556" y="3226364"/>
            <a:ext cx="91122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21" name="テキスト ボックス 20"/>
          <p:cNvSpPr txBox="1"/>
          <p:nvPr/>
        </p:nvSpPr>
        <p:spPr>
          <a:xfrm>
            <a:off x="4591316" y="6056429"/>
            <a:ext cx="4133584"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＊国立・公立は、文部科学省令による標準額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＊私立大学学費は、文部科学省「私立大学入学者に係る初年度学生納付金平均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額調査」（令和</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年度）をもとに生命保険文化センターが作成</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a:t>
            </a:r>
            <a:r>
              <a:rPr kumimoji="1" lang="en-US" altLang="ja-JP" sz="900" dirty="0">
                <a:latin typeface="Meiryo UI" panose="020B0604030504040204" pitchFamily="50" charset="-128"/>
                <a:ea typeface="Meiryo UI" panose="020B0604030504040204" pitchFamily="50" charset="-128"/>
              </a:rPr>
              <a:t>2020</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月から「</a:t>
            </a:r>
            <a:r>
              <a:rPr lang="ja-JP" altLang="en-US" sz="900" dirty="0">
                <a:latin typeface="Meiryo UI" panose="020B0604030504040204" pitchFamily="50" charset="-128"/>
                <a:ea typeface="Meiryo UI" panose="020B0604030504040204" pitchFamily="50" charset="-128"/>
              </a:rPr>
              <a:t>高等教育の修学支援新制度</a:t>
            </a:r>
            <a:r>
              <a:rPr kumimoji="1" lang="ja-JP" altLang="en-US" sz="900" dirty="0">
                <a:latin typeface="Meiryo UI" panose="020B0604030504040204" pitchFamily="50" charset="-128"/>
                <a:ea typeface="Meiryo UI" panose="020B0604030504040204" pitchFamily="50" charset="-128"/>
              </a:rPr>
              <a:t>」の適用により、要件を満た</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す場合は授業料等の免除または減額。</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8</a:t>
            </a:fld>
            <a:endParaRPr kumimoji="1" lang="ja-JP" altLang="en-US"/>
          </a:p>
        </p:txBody>
      </p:sp>
      <p:grpSp>
        <p:nvGrpSpPr>
          <p:cNvPr id="8" name="グループ化 7"/>
          <p:cNvGrpSpPr/>
          <p:nvPr/>
        </p:nvGrpSpPr>
        <p:grpSpPr>
          <a:xfrm>
            <a:off x="95048" y="1064915"/>
            <a:ext cx="8953904" cy="870051"/>
            <a:chOff x="190095" y="976721"/>
            <a:chExt cx="8953904" cy="870051"/>
          </a:xfrm>
        </p:grpSpPr>
        <p:sp>
          <p:nvSpPr>
            <p:cNvPr id="9" name="正方形/長方形 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3" name="正方形/長方形 12"/>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Tree>
    <p:extLst>
      <p:ext uri="{BB962C8B-B14F-4D97-AF65-F5344CB8AC3E}">
        <p14:creationId xmlns:p14="http://schemas.microsoft.com/office/powerpoint/2010/main" val="282860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２</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リスクへの備え</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endParaRPr>
          </a:p>
          <a:p>
            <a:pPr algn="ctr">
              <a:spcBef>
                <a:spcPts val="1200"/>
              </a:spcBef>
            </a:pPr>
            <a:r>
              <a:rPr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～３つの保障を理解しよう～</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9</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2069</Words>
  <Application>Microsoft Office PowerPoint</Application>
  <PresentationFormat>画面に合わせる (4:3)</PresentationFormat>
  <Paragraphs>431</Paragraphs>
  <Slides>29</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29</vt:i4>
      </vt:variant>
    </vt:vector>
  </HeadingPairs>
  <TitlesOfParts>
    <vt:vector size="37" baseType="lpstr">
      <vt:lpstr>Meiryo UI</vt:lpstr>
      <vt:lpstr>ヒラギノ角ゴ Pro W3</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2018-03-06T07:59:55Z</dcterms:created>
  <dcterms:modified xsi:type="dcterms:W3CDTF">2024-03-24T23:31:59Z</dcterms:modified>
</cp:coreProperties>
</file>