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56" r:id="rId2"/>
    <p:sldId id="257" r:id="rId3"/>
    <p:sldId id="260" r:id="rId4"/>
    <p:sldId id="460" r:id="rId5"/>
    <p:sldId id="264" r:id="rId6"/>
    <p:sldId id="413" r:id="rId7"/>
    <p:sldId id="314" r:id="rId8"/>
    <p:sldId id="315" r:id="rId9"/>
    <p:sldId id="316" r:id="rId10"/>
    <p:sldId id="317" r:id="rId11"/>
    <p:sldId id="418" r:id="rId12"/>
    <p:sldId id="290" r:id="rId13"/>
    <p:sldId id="265" r:id="rId14"/>
    <p:sldId id="336" r:id="rId15"/>
    <p:sldId id="337" r:id="rId16"/>
    <p:sldId id="340" r:id="rId17"/>
    <p:sldId id="466" r:id="rId18"/>
    <p:sldId id="399" r:id="rId19"/>
    <p:sldId id="270" r:id="rId20"/>
    <p:sldId id="467" r:id="rId21"/>
    <p:sldId id="422" r:id="rId22"/>
    <p:sldId id="468" r:id="rId23"/>
    <p:sldId id="424" r:id="rId24"/>
    <p:sldId id="403" r:id="rId25"/>
    <p:sldId id="425" r:id="rId26"/>
    <p:sldId id="294" r:id="rId27"/>
    <p:sldId id="444" r:id="rId28"/>
    <p:sldId id="445" r:id="rId29"/>
    <p:sldId id="453" r:id="rId30"/>
    <p:sldId id="346" r:id="rId31"/>
    <p:sldId id="342" r:id="rId32"/>
    <p:sldId id="463" r:id="rId33"/>
    <p:sldId id="345" r:id="rId34"/>
    <p:sldId id="447" r:id="rId35"/>
    <p:sldId id="462" r:id="rId36"/>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1" clrIdx="0">
    <p:extLst>
      <p:ext uri="{19B8F6BF-5375-455C-9EA6-DF929625EA0E}">
        <p15:presenceInfo xmlns:p15="http://schemas.microsoft.com/office/powerpoint/2012/main" userId="jouhou-note0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0504D"/>
    <a:srgbClr val="17375E"/>
    <a:srgbClr val="558ED5"/>
    <a:srgbClr val="4C5A6A"/>
    <a:srgbClr val="E46C0A"/>
    <a:srgbClr val="424C59"/>
    <a:srgbClr val="BFBFBF"/>
    <a:srgbClr val="E1F3F8"/>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6353" autoAdjust="0"/>
  </p:normalViewPr>
  <p:slideViewPr>
    <p:cSldViewPr snapToGrid="0" snapToObjects="1">
      <p:cViewPr varScale="1">
        <p:scale>
          <a:sx n="70" d="100"/>
          <a:sy n="70" d="100"/>
        </p:scale>
        <p:origin x="6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367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354405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27238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34</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35</a:t>
            </a:fld>
            <a:endParaRPr kumimoji="1" lang="ja-JP" altLang="en-US"/>
          </a:p>
        </p:txBody>
      </p:sp>
    </p:spTree>
    <p:extLst>
      <p:ext uri="{BB962C8B-B14F-4D97-AF65-F5344CB8AC3E}">
        <p14:creationId xmlns:p14="http://schemas.microsoft.com/office/powerpoint/2010/main" val="417171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CF1362-4CCB-4CB2-847C-4CB162C42F1E}"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200" b="0"/>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227675-5C19-40B0-A838-5A1CF65F15F4}"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ECE08-70BE-46C1-AD31-BF27F614F4AA}"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F1F14D-CC65-44B0-A463-BCA95FE901B0}"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87925"/>
            <a:ext cx="2133600" cy="365125"/>
          </a:xfrm>
        </p:spPr>
        <p:txBody>
          <a:bodyPr/>
          <a:lstStyle>
            <a:lvl1pPr>
              <a:defRPr sz="1400" b="1"/>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0E0BCD-D682-4791-8F5C-602BEE25D77A}"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b="1"/>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DBB2D2-F1C0-46A5-9095-963640292769}"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53B73E-E207-48B4-91D4-DD602FC56617}"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586485-821A-4BEE-80FC-049CC0631B64}"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804CE8-B2FD-4C04-8344-2C3911FFFF49}"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C14385-815A-42C5-AD2A-6C6FB9541FE8}"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7A53EE-3B93-41C9-AD8E-309EBE4ED0D4}"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05680-8639-4344-831F-23622A18483F}"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31.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481800" y="43137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a:xfrm>
            <a:off x="298120" y="1925032"/>
            <a:ext cx="8580026" cy="528350"/>
          </a:xfrm>
          <a:prstGeom prst="rect">
            <a:avLst/>
          </a:prstGeom>
        </p:spPr>
        <p:txBody>
          <a:bodyPr wrap="square">
            <a:spAutoFit/>
          </a:bodyPr>
          <a:lstStyle/>
          <a:p>
            <a:pPr algn="ctr" eaLnBrk="1" hangingPunct="1">
              <a:lnSpc>
                <a:spcPts val="3400"/>
              </a:lnSpc>
              <a:spcBef>
                <a:spcPct val="50000"/>
              </a:spcBef>
              <a:buFontTx/>
              <a:buNone/>
              <a:defRPr/>
            </a:pPr>
            <a:r>
              <a:rPr lang="ja-JP" altLang="en-US" sz="60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リスクに備える</a:t>
            </a:r>
            <a:endParaRPr lang="ja-JP" altLang="en-US" sz="60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6" name="正方形/長方形 5"/>
          <p:cNvSpPr/>
          <p:nvPr/>
        </p:nvSpPr>
        <p:spPr>
          <a:xfrm>
            <a:off x="2366815" y="3502489"/>
            <a:ext cx="4340888"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将来について考えてみよう</a:t>
            </a: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2.</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リスクって何？</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3</a:t>
            </a:r>
            <a:r>
              <a:rPr kumimoji="1"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民間保険って何</a:t>
            </a:r>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まとめ</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3043740"/>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568956" y="2888948"/>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a:stretch>
            <a:fillRect/>
          </a:stretch>
        </p:blipFill>
        <p:spPr>
          <a:xfrm>
            <a:off x="2717665" y="5808208"/>
            <a:ext cx="3725603" cy="281478"/>
          </a:xfrm>
          <a:prstGeom prst="rect">
            <a:avLst/>
          </a:prstGeom>
        </p:spPr>
      </p:pic>
      <p:sp>
        <p:nvSpPr>
          <p:cNvPr id="2" name="スライド番号プレースホルダー 1">
            <a:extLst>
              <a:ext uri="{FF2B5EF4-FFF2-40B4-BE49-F238E27FC236}">
                <a16:creationId xmlns:a16="http://schemas.microsoft.com/office/drawing/2014/main" id="{0CF38CFF-046B-D0E7-2FFD-E24D06E980D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a:t>
            </a:fld>
            <a:endParaRPr lang="ja-JP" altLang="en-US" sz="1800" dirty="0">
              <a:solidFill>
                <a:schemeClr val="tx1"/>
              </a:solidFill>
            </a:endParaRP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3" name="スライド番号プレースホルダー 1">
            <a:extLst>
              <a:ext uri="{FF2B5EF4-FFF2-40B4-BE49-F238E27FC236}">
                <a16:creationId xmlns:a16="http://schemas.microsoft.com/office/drawing/2014/main" id="{5A8EA2EF-AADC-5B6B-B429-E1F0217053F3}"/>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10</a:t>
            </a:fld>
            <a:endParaRPr lang="ja-JP" altLang="en-US" sz="1800" dirty="0">
              <a:solidFill>
                <a:schemeClr val="tx1"/>
              </a:solidFill>
            </a:endParaRPr>
          </a:p>
        </p:txBody>
      </p:sp>
    </p:spTree>
    <p:extLst>
      <p:ext uri="{BB962C8B-B14F-4D97-AF65-F5344CB8AC3E}">
        <p14:creationId xmlns:p14="http://schemas.microsoft.com/office/powerpoint/2010/main" val="2671567385"/>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4" name="スライド番号プレースホルダー 1">
            <a:extLst>
              <a:ext uri="{FF2B5EF4-FFF2-40B4-BE49-F238E27FC236}">
                <a16:creationId xmlns:a16="http://schemas.microsoft.com/office/drawing/2014/main" id="{FB1C16B7-93DE-2718-A518-FBFF6258ECE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11</a:t>
            </a:fld>
            <a:endParaRPr lang="ja-JP" altLang="en-US" sz="1800" dirty="0">
              <a:solidFill>
                <a:schemeClr val="tx1"/>
              </a:solidFill>
            </a:endParaRPr>
          </a:p>
        </p:txBody>
      </p:sp>
    </p:spTree>
    <p:extLst>
      <p:ext uri="{BB962C8B-B14F-4D97-AF65-F5344CB8AC3E}">
        <p14:creationId xmlns:p14="http://schemas.microsoft.com/office/powerpoint/2010/main" val="37345485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コンテンツ プレースホルダー 1"/>
          <p:cNvSpPr txBox="1">
            <a:spLocks/>
          </p:cNvSpPr>
          <p:nvPr/>
        </p:nvSpPr>
        <p:spPr bwMode="auto">
          <a:xfrm>
            <a:off x="358005" y="1216077"/>
            <a:ext cx="8456811" cy="2928984"/>
          </a:xfrm>
          <a:prstGeom prst="rect">
            <a:avLst/>
          </a:prstGeom>
          <a:solidFill>
            <a:schemeClr val="bg1"/>
          </a:solidFill>
          <a:ln w="38100">
            <a:solidFill>
              <a:srgbClr val="0070C0"/>
            </a:solidFill>
            <a:prstDash val="sysDot"/>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5400" b="1" dirty="0">
                <a:solidFill>
                  <a:schemeClr val="tx1"/>
                </a:solidFill>
                <a:latin typeface="Meiryo UI" panose="020B0604030504040204" pitchFamily="50" charset="-128"/>
                <a:ea typeface="Meiryo UI" panose="020B0604030504040204" pitchFamily="50" charset="-128"/>
                <a:cs typeface="ヒラギノ角ゴ Pro W6"/>
              </a:rPr>
              <a:t>この他に、</a:t>
            </a:r>
            <a:r>
              <a:rPr lang="ja-JP" altLang="en-US" sz="5400" b="1" dirty="0">
                <a:solidFill>
                  <a:srgbClr val="FF0000"/>
                </a:solidFill>
                <a:latin typeface="Meiryo UI" panose="020B0604030504040204" pitchFamily="50" charset="-128"/>
                <a:ea typeface="Meiryo UI" panose="020B0604030504040204" pitchFamily="50" charset="-128"/>
                <a:cs typeface="ヒラギノ角ゴ Pro W6"/>
              </a:rPr>
              <a:t>日常の生活の中にどんなリスクがある</a:t>
            </a:r>
            <a:r>
              <a:rPr lang="ja-JP" altLang="en-US" sz="5400" b="1" dirty="0">
                <a:solidFill>
                  <a:schemeClr val="tx1"/>
                </a:solidFill>
                <a:latin typeface="Meiryo UI" panose="020B0604030504040204" pitchFamily="50" charset="-128"/>
                <a:ea typeface="Meiryo UI" panose="020B0604030504040204" pitchFamily="50" charset="-128"/>
                <a:cs typeface="ヒラギノ角ゴ Pro W6"/>
              </a:rPr>
              <a:t>かな？　　　　思いつくものを書いてみよう！</a:t>
            </a:r>
            <a:endParaRPr lang="en-US" altLang="ja-JP" sz="5400" b="1"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8" name="図 7">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683" y="4715435"/>
            <a:ext cx="2754810" cy="1772490"/>
          </a:xfrm>
          <a:prstGeom prst="rect">
            <a:avLst/>
          </a:prstGeom>
        </p:spPr>
      </p:pic>
      <p:pic>
        <p:nvPicPr>
          <p:cNvPr id="11" name="図 10">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847" y="4338977"/>
            <a:ext cx="3405109" cy="2289230"/>
          </a:xfrm>
          <a:prstGeom prst="rect">
            <a:avLst/>
          </a:prstGeom>
        </p:spPr>
      </p:pic>
      <p:sp>
        <p:nvSpPr>
          <p:cNvPr id="3" name="スライド番号プレースホルダー 1">
            <a:extLst>
              <a:ext uri="{FF2B5EF4-FFF2-40B4-BE49-F238E27FC236}">
                <a16:creationId xmlns:a16="http://schemas.microsoft.com/office/drawing/2014/main" id="{E9199668-4D9B-C009-71ED-1735B4CAAB0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12</a:t>
            </a:fld>
            <a:endParaRPr lang="ja-JP" altLang="en-US" sz="1800" dirty="0">
              <a:solidFill>
                <a:schemeClr val="tx1"/>
              </a:solidFill>
            </a:endParaRPr>
          </a:p>
        </p:txBody>
      </p:sp>
    </p:spTree>
    <p:extLst>
      <p:ext uri="{BB962C8B-B14F-4D97-AF65-F5344CB8AC3E}">
        <p14:creationId xmlns:p14="http://schemas.microsoft.com/office/powerpoint/2010/main" val="194503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478238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どんなリスクがあるかな</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grpSp>
        <p:nvGrpSpPr>
          <p:cNvPr id="35" name="図形グループ 34"/>
          <p:cNvGrpSpPr/>
          <p:nvPr/>
        </p:nvGrpSpPr>
        <p:grpSpPr>
          <a:xfrm>
            <a:off x="3086994" y="721840"/>
            <a:ext cx="2805129" cy="2743772"/>
            <a:chOff x="4783671" y="3852549"/>
            <a:chExt cx="2805129" cy="2743772"/>
          </a:xfrm>
        </p:grpSpPr>
        <p:pic>
          <p:nvPicPr>
            <p:cNvPr id="4" name="図 3"/>
            <p:cNvPicPr>
              <a:picLocks noChangeAspect="1"/>
            </p:cNvPicPr>
            <p:nvPr/>
          </p:nvPicPr>
          <p:blipFill>
            <a:blip r:embed="rId2"/>
            <a:stretch>
              <a:fillRect/>
            </a:stretch>
          </p:blipFill>
          <p:spPr>
            <a:xfrm>
              <a:off x="4783671" y="3852549"/>
              <a:ext cx="2805129" cy="2553274"/>
            </a:xfrm>
            <a:prstGeom prst="rect">
              <a:avLst/>
            </a:prstGeom>
          </p:spPr>
        </p:pic>
        <p:sp>
          <p:nvSpPr>
            <p:cNvPr id="21" name="角丸四角形 20"/>
            <p:cNvSpPr/>
            <p:nvPr/>
          </p:nvSpPr>
          <p:spPr>
            <a:xfrm>
              <a:off x="5018363" y="616781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a:xfrm>
              <a:off x="5046649" y="619363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a:xfrm>
              <a:off x="5120251" y="616476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33" name="図形グループ 32"/>
          <p:cNvGrpSpPr/>
          <p:nvPr/>
        </p:nvGrpSpPr>
        <p:grpSpPr>
          <a:xfrm>
            <a:off x="1458541" y="4113397"/>
            <a:ext cx="2734676" cy="2476476"/>
            <a:chOff x="1458541" y="4136778"/>
            <a:chExt cx="2734676" cy="2476476"/>
          </a:xfrm>
        </p:grpSpPr>
        <p:pic>
          <p:nvPicPr>
            <p:cNvPr id="2" name="図 1"/>
            <p:cNvPicPr>
              <a:picLocks noChangeAspect="1"/>
            </p:cNvPicPr>
            <p:nvPr/>
          </p:nvPicPr>
          <p:blipFill>
            <a:blip r:embed="rId3"/>
            <a:stretch>
              <a:fillRect/>
            </a:stretch>
          </p:blipFill>
          <p:spPr>
            <a:xfrm>
              <a:off x="1458541" y="4136778"/>
              <a:ext cx="2666943" cy="2111893"/>
            </a:xfrm>
            <a:prstGeom prst="rect">
              <a:avLst/>
            </a:prstGeom>
          </p:spPr>
        </p:pic>
        <p:sp>
          <p:nvSpPr>
            <p:cNvPr id="18" name="角丸四角形 17"/>
            <p:cNvSpPr/>
            <p:nvPr/>
          </p:nvSpPr>
          <p:spPr>
            <a:xfrm>
              <a:off x="1699399" y="6184743"/>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a:xfrm>
              <a:off x="1727685" y="6210571"/>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801287" y="6181693"/>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9" name="図形グループ 28"/>
          <p:cNvGrpSpPr/>
          <p:nvPr/>
        </p:nvGrpSpPr>
        <p:grpSpPr>
          <a:xfrm>
            <a:off x="4723230" y="4262851"/>
            <a:ext cx="2493818" cy="2326508"/>
            <a:chOff x="3324736" y="1634752"/>
            <a:chExt cx="2493818" cy="2326508"/>
          </a:xfrm>
        </p:grpSpPr>
        <p:sp>
          <p:nvSpPr>
            <p:cNvPr id="12" name="角丸四角形 11"/>
            <p:cNvSpPr/>
            <p:nvPr/>
          </p:nvSpPr>
          <p:spPr>
            <a:xfrm>
              <a:off x="3324736" y="3532749"/>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a:xfrm>
              <a:off x="3353022" y="3558577"/>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a:xfrm>
              <a:off x="3494357" y="3546632"/>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26" name="図 25"/>
            <p:cNvPicPr>
              <a:picLocks noChangeAspect="1"/>
            </p:cNvPicPr>
            <p:nvPr/>
          </p:nvPicPr>
          <p:blipFill>
            <a:blip r:embed="rId4"/>
            <a:stretch>
              <a:fillRect/>
            </a:stretch>
          </p:blipFill>
          <p:spPr>
            <a:xfrm>
              <a:off x="3740582" y="1634752"/>
              <a:ext cx="1766386" cy="1940761"/>
            </a:xfrm>
            <a:prstGeom prst="rect">
              <a:avLst/>
            </a:prstGeom>
          </p:spPr>
        </p:pic>
      </p:grpSp>
      <p:sp>
        <p:nvSpPr>
          <p:cNvPr id="9" name="スライド番号プレースホルダー 1">
            <a:extLst>
              <a:ext uri="{FF2B5EF4-FFF2-40B4-BE49-F238E27FC236}">
                <a16:creationId xmlns:a16="http://schemas.microsoft.com/office/drawing/2014/main" id="{03467519-9E8F-C4A8-A6A8-54BE2E3AEFC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13</a:t>
            </a:fld>
            <a:endParaRPr lang="ja-JP" altLang="en-US" sz="1800" dirty="0">
              <a:solidFill>
                <a:schemeClr val="tx1"/>
              </a:solidFill>
            </a:endParaRPr>
          </a:p>
        </p:txBody>
      </p:sp>
      <p:grpSp>
        <p:nvGrpSpPr>
          <p:cNvPr id="31" name="グループ化 30">
            <a:extLst>
              <a:ext uri="{FF2B5EF4-FFF2-40B4-BE49-F238E27FC236}">
                <a16:creationId xmlns:a16="http://schemas.microsoft.com/office/drawing/2014/main" id="{3CB34CB0-DE49-61A6-29A4-22D385E48B36}"/>
              </a:ext>
            </a:extLst>
          </p:cNvPr>
          <p:cNvGrpSpPr/>
          <p:nvPr/>
        </p:nvGrpSpPr>
        <p:grpSpPr>
          <a:xfrm>
            <a:off x="6108318" y="1005922"/>
            <a:ext cx="2493818" cy="2459690"/>
            <a:chOff x="6108318" y="1005922"/>
            <a:chExt cx="2493818" cy="2459690"/>
          </a:xfrm>
        </p:grpSpPr>
        <p:grpSp>
          <p:nvGrpSpPr>
            <p:cNvPr id="34" name="図形グループ 33"/>
            <p:cNvGrpSpPr/>
            <p:nvPr/>
          </p:nvGrpSpPr>
          <p:grpSpPr>
            <a:xfrm>
              <a:off x="6108318" y="3037101"/>
              <a:ext cx="2493818" cy="428511"/>
              <a:chOff x="6108318" y="3549517"/>
              <a:chExt cx="2493818" cy="428511"/>
            </a:xfrm>
          </p:grpSpPr>
          <p:sp>
            <p:nvSpPr>
              <p:cNvPr id="15" name="角丸四角形 14"/>
              <p:cNvSpPr/>
              <p:nvPr/>
            </p:nvSpPr>
            <p:spPr>
              <a:xfrm>
                <a:off x="6108318" y="3549517"/>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a:xfrm>
                <a:off x="6136604" y="3575345"/>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a:xfrm>
                <a:off x="6277939" y="3563400"/>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0" name="図 29" descr="黒い背景と男性の絵&#10;&#10;低い精度で自動的に生成された説明">
              <a:extLst>
                <a:ext uri="{FF2B5EF4-FFF2-40B4-BE49-F238E27FC236}">
                  <a16:creationId xmlns:a16="http://schemas.microsoft.com/office/drawing/2014/main" id="{802B522C-CDFA-3503-5D2E-4C6DEAB743AC}"/>
                </a:ext>
              </a:extLst>
            </p:cNvPr>
            <p:cNvPicPr>
              <a:picLocks noChangeAspect="1"/>
            </p:cNvPicPr>
            <p:nvPr/>
          </p:nvPicPr>
          <p:blipFill>
            <a:blip r:embed="rId5"/>
            <a:stretch>
              <a:fillRect/>
            </a:stretch>
          </p:blipFill>
          <p:spPr>
            <a:xfrm>
              <a:off x="6397842" y="1005922"/>
              <a:ext cx="1988099" cy="1975036"/>
            </a:xfrm>
            <a:prstGeom prst="rect">
              <a:avLst/>
            </a:prstGeom>
          </p:spPr>
        </p:pic>
      </p:grpSp>
      <p:grpSp>
        <p:nvGrpSpPr>
          <p:cNvPr id="38" name="グループ化 37">
            <a:extLst>
              <a:ext uri="{FF2B5EF4-FFF2-40B4-BE49-F238E27FC236}">
                <a16:creationId xmlns:a16="http://schemas.microsoft.com/office/drawing/2014/main" id="{29516E5E-0751-4F64-964A-04DFCFF77F82}"/>
              </a:ext>
            </a:extLst>
          </p:cNvPr>
          <p:cNvGrpSpPr/>
          <p:nvPr/>
        </p:nvGrpSpPr>
        <p:grpSpPr>
          <a:xfrm>
            <a:off x="501066" y="1374356"/>
            <a:ext cx="2540416" cy="2056957"/>
            <a:chOff x="501066" y="1374356"/>
            <a:chExt cx="2540416" cy="2056957"/>
          </a:xfrm>
        </p:grpSpPr>
        <p:grpSp>
          <p:nvGrpSpPr>
            <p:cNvPr id="28" name="図形グループ 27"/>
            <p:cNvGrpSpPr/>
            <p:nvPr/>
          </p:nvGrpSpPr>
          <p:grpSpPr>
            <a:xfrm>
              <a:off x="547664" y="3002802"/>
              <a:ext cx="2493818" cy="428511"/>
              <a:chOff x="547664" y="3533144"/>
              <a:chExt cx="2493818" cy="428511"/>
            </a:xfrm>
          </p:grpSpPr>
          <p:sp>
            <p:nvSpPr>
              <p:cNvPr id="6" name="角丸四角形 5"/>
              <p:cNvSpPr/>
              <p:nvPr/>
            </p:nvSpPr>
            <p:spPr>
              <a:xfrm>
                <a:off x="547664" y="3533144"/>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75950" y="355897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a:xfrm>
                <a:off x="717285" y="3547027"/>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descr="ロゴ&#10;&#10;中程度の精度で自動的に生成された説明">
              <a:extLst>
                <a:ext uri="{FF2B5EF4-FFF2-40B4-BE49-F238E27FC236}">
                  <a16:creationId xmlns:a16="http://schemas.microsoft.com/office/drawing/2014/main" id="{422BEB4B-50EA-DB63-AB7D-4E003232A6C8}"/>
                </a:ext>
              </a:extLst>
            </p:cNvPr>
            <p:cNvPicPr>
              <a:picLocks noChangeAspect="1"/>
            </p:cNvPicPr>
            <p:nvPr/>
          </p:nvPicPr>
          <p:blipFill>
            <a:blip r:embed="rId6"/>
            <a:stretch>
              <a:fillRect/>
            </a:stretch>
          </p:blipFill>
          <p:spPr>
            <a:xfrm>
              <a:off x="501066" y="1374356"/>
              <a:ext cx="2527262" cy="1589451"/>
            </a:xfrm>
            <a:prstGeom prst="rect">
              <a:avLst/>
            </a:prstGeom>
          </p:spPr>
        </p:pic>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3" name="コンテンツ プレースホルダー 1"/>
          <p:cNvSpPr txBox="1">
            <a:spLocks/>
          </p:cNvSpPr>
          <p:nvPr/>
        </p:nvSpPr>
        <p:spPr bwMode="auto">
          <a:xfrm>
            <a:off x="354363" y="1078062"/>
            <a:ext cx="8315483" cy="1649176"/>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問題１</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p>
          <a:p>
            <a:pPr algn="ctr" eaLnBrk="1" hangingPunct="1">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交通事故はどれくらい発生しているの？</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endParaRPr lang="en-US" altLang="ja-JP" sz="18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　Ｂ．</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10</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　Ｃ．</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時間に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a:t>
            </a:r>
            <a:endParaRPr lang="en-US" altLang="ja-JP" sz="2800" b="1" dirty="0">
              <a:solidFill>
                <a:schemeClr val="accent1"/>
              </a:solidFill>
              <a:latin typeface="Meiryo UI" panose="020B0604030504040204" pitchFamily="50" charset="-128"/>
              <a:ea typeface="Meiryo UI" panose="020B0604030504040204" pitchFamily="50" charset="-128"/>
              <a:cs typeface="ヒラギノ角ゴ Pro W6"/>
            </a:endParaRPr>
          </a:p>
        </p:txBody>
      </p:sp>
      <p:sp>
        <p:nvSpPr>
          <p:cNvPr id="21" name="コンテンツ プレースホルダー 1"/>
          <p:cNvSpPr txBox="1">
            <a:spLocks/>
          </p:cNvSpPr>
          <p:nvPr/>
        </p:nvSpPr>
        <p:spPr bwMode="auto">
          <a:xfrm>
            <a:off x="2874416" y="3912817"/>
            <a:ext cx="5765799" cy="2469509"/>
          </a:xfrm>
          <a:prstGeom prst="rect">
            <a:avLst/>
          </a:prstGeom>
          <a:solidFill>
            <a:schemeClr val="accent1">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endParaRPr lang="ja-JP" altLang="en-US"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分に</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件　</a:t>
            </a:r>
          </a:p>
          <a:p>
            <a:pPr algn="ct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307,911</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p>
          <a:p>
            <a:pPr algn="ct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102</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件</a:t>
            </a: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＊警察庁</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交通事故発生状況」</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令和５年</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p>
        </p:txBody>
      </p:sp>
      <p:sp>
        <p:nvSpPr>
          <p:cNvPr id="28" name="角丸四角形 27"/>
          <p:cNvSpPr/>
          <p:nvPr/>
        </p:nvSpPr>
        <p:spPr>
          <a:xfrm>
            <a:off x="466363" y="3702078"/>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38CFBD07-93DC-A45F-9B70-6E36A9ADE45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14</a:t>
            </a:fld>
            <a:endParaRPr lang="ja-JP" altLang="en-US" sz="1800" dirty="0">
              <a:solidFill>
                <a:schemeClr val="tx1"/>
              </a:solidFill>
            </a:endParaRPr>
          </a:p>
        </p:txBody>
      </p:sp>
      <p:grpSp>
        <p:nvGrpSpPr>
          <p:cNvPr id="5" name="グループ化 4">
            <a:extLst>
              <a:ext uri="{FF2B5EF4-FFF2-40B4-BE49-F238E27FC236}">
                <a16:creationId xmlns:a16="http://schemas.microsoft.com/office/drawing/2014/main" id="{B6BBB4B6-7852-8C68-197F-48DC6BE84BC1}"/>
              </a:ext>
            </a:extLst>
          </p:cNvPr>
          <p:cNvGrpSpPr/>
          <p:nvPr/>
        </p:nvGrpSpPr>
        <p:grpSpPr>
          <a:xfrm>
            <a:off x="503785" y="4539952"/>
            <a:ext cx="1935984" cy="1688061"/>
            <a:chOff x="503785" y="4539952"/>
            <a:chExt cx="1935984" cy="1688061"/>
          </a:xfrm>
        </p:grpSpPr>
        <p:grpSp>
          <p:nvGrpSpPr>
            <p:cNvPr id="11" name="図形グループ 27"/>
            <p:cNvGrpSpPr/>
            <p:nvPr/>
          </p:nvGrpSpPr>
          <p:grpSpPr>
            <a:xfrm>
              <a:off x="503785" y="5904347"/>
              <a:ext cx="1935984" cy="323666"/>
              <a:chOff x="547664" y="3533144"/>
              <a:chExt cx="2493818" cy="428511"/>
            </a:xfrm>
          </p:grpSpPr>
          <p:sp>
            <p:nvSpPr>
              <p:cNvPr id="12" name="角丸四角形 11"/>
              <p:cNvSpPr/>
              <p:nvPr/>
            </p:nvSpPr>
            <p:spPr>
              <a:xfrm>
                <a:off x="547664" y="3533144"/>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13"/>
              <p:cNvSpPr/>
              <p:nvPr/>
            </p:nvSpPr>
            <p:spPr>
              <a:xfrm>
                <a:off x="575950" y="355897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717285" y="3547027"/>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4" name="図 3" descr="ロゴ&#10;&#10;中程度の精度で自動的に生成された説明">
              <a:extLst>
                <a:ext uri="{FF2B5EF4-FFF2-40B4-BE49-F238E27FC236}">
                  <a16:creationId xmlns:a16="http://schemas.microsoft.com/office/drawing/2014/main" id="{E0F5A36C-A4E4-6071-9417-B56D2B56890A}"/>
                </a:ext>
              </a:extLst>
            </p:cNvPr>
            <p:cNvPicPr>
              <a:picLocks noChangeAspect="1"/>
            </p:cNvPicPr>
            <p:nvPr/>
          </p:nvPicPr>
          <p:blipFill>
            <a:blip r:embed="rId3"/>
            <a:stretch>
              <a:fillRect/>
            </a:stretch>
          </p:blipFill>
          <p:spPr>
            <a:xfrm>
              <a:off x="514302" y="4539952"/>
              <a:ext cx="1914949" cy="1204354"/>
            </a:xfrm>
            <a:prstGeom prst="rect">
              <a:avLst/>
            </a:prstGeom>
          </p:spPr>
        </p:pic>
      </p:grpSp>
    </p:spTree>
    <p:extLst>
      <p:ext uri="{BB962C8B-B14F-4D97-AF65-F5344CB8AC3E}">
        <p14:creationId xmlns:p14="http://schemas.microsoft.com/office/powerpoint/2010/main" val="1364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コンテンツ プレースホルダー 1"/>
          <p:cNvSpPr txBox="1">
            <a:spLocks/>
          </p:cNvSpPr>
          <p:nvPr/>
        </p:nvSpPr>
        <p:spPr bwMode="auto">
          <a:xfrm>
            <a:off x="2836339" y="4036841"/>
            <a:ext cx="6028257" cy="2456033"/>
          </a:xfrm>
          <a:prstGeom prst="rect">
            <a:avLst/>
          </a:prstGeom>
          <a:solidFill>
            <a:schemeClr val="accent1">
              <a:lumMod val="20000"/>
              <a:lumOff val="80000"/>
            </a:schemeClr>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endPar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秒に</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人　</a:t>
            </a:r>
          </a:p>
          <a:p>
            <a:pPr algn="ct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3200" b="1" dirty="0">
              <a:solidFill>
                <a:srgbClr val="FF0000"/>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＊厚生労働省「医療施設（動態）調査・病院報告」（令和</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a:t>
            </a: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81491" y="1271754"/>
            <a:ext cx="8583105" cy="1633371"/>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問題２</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 </a:t>
            </a:r>
          </a:p>
          <a:p>
            <a:pPr eaLnBrk="1" hangingPunct="1">
              <a:lnSpc>
                <a:spcPct val="80000"/>
              </a:lnSpc>
              <a:buFont typeface="Symbol" pitchFamily="18" charset="2"/>
              <a:buNone/>
            </a:pPr>
            <a:endParaRPr lang="en-US" altLang="ja-JP" sz="1000" b="1" dirty="0">
              <a:solidFill>
                <a:schemeClr val="tx1"/>
              </a:solidFill>
              <a:latin typeface="Meiryo UI" panose="020B0604030504040204" pitchFamily="50" charset="-128"/>
              <a:ea typeface="Meiryo UI" panose="020B0604030504040204" pitchFamily="50" charset="-128"/>
              <a:cs typeface="メイリオ" pitchFamily="50" charset="-128"/>
            </a:endParaRPr>
          </a:p>
          <a:p>
            <a:pPr algn="ctr" eaLnBrk="1" hangingPunct="1">
              <a:lnSpc>
                <a:spcPct val="80000"/>
              </a:lnSpc>
              <a:buFont typeface="Symbol" pitchFamily="18" charset="2"/>
              <a:buNone/>
            </a:pPr>
            <a:r>
              <a:rPr lang="ja-JP" altLang="en-US" sz="4200" b="1" dirty="0">
                <a:solidFill>
                  <a:schemeClr val="tx1"/>
                </a:solidFill>
                <a:latin typeface="Meiryo UI" panose="020B0604030504040204" pitchFamily="50" charset="-128"/>
                <a:ea typeface="Meiryo UI" panose="020B0604030504040204" pitchFamily="50" charset="-128"/>
                <a:cs typeface="メイリオ" pitchFamily="50" charset="-128"/>
              </a:rPr>
              <a:t>入院する人はどれくらいいるの？</a:t>
            </a:r>
            <a:endParaRPr lang="en-US" altLang="ja-JP" sz="4200" b="1" dirty="0">
              <a:solidFill>
                <a:schemeClr val="tx1"/>
              </a:solidFill>
              <a:latin typeface="Meiryo UI" panose="020B0604030504040204" pitchFamily="50" charset="-128"/>
              <a:ea typeface="Meiryo UI" panose="020B0604030504040204" pitchFamily="50" charset="-128"/>
              <a:cs typeface="メイリオ" pitchFamily="50" charset="-128"/>
            </a:endParaRPr>
          </a:p>
          <a:p>
            <a:pPr algn="ctr" eaLnBrk="1" hangingPunct="1">
              <a:buNone/>
            </a:pP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秒に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　Ｂ．</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20</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秒に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　Ｃ．</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a:t>
            </a:r>
            <a:endParaRPr lang="en-US" altLang="ja-JP" sz="3200" b="1" dirty="0">
              <a:solidFill>
                <a:schemeClr val="accent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endParaRPr lang="en-US" altLang="ja-JP" sz="18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nvGrpSpPr>
          <p:cNvPr id="11" name="図形グループ 34"/>
          <p:cNvGrpSpPr/>
          <p:nvPr/>
        </p:nvGrpSpPr>
        <p:grpSpPr>
          <a:xfrm>
            <a:off x="0" y="4036842"/>
            <a:ext cx="2702647" cy="2118815"/>
            <a:chOff x="4783671" y="3852549"/>
            <a:chExt cx="2805129" cy="2743772"/>
          </a:xfrm>
        </p:grpSpPr>
        <p:pic>
          <p:nvPicPr>
            <p:cNvPr id="12" name="図 11"/>
            <p:cNvPicPr>
              <a:picLocks noChangeAspect="1"/>
            </p:cNvPicPr>
            <p:nvPr/>
          </p:nvPicPr>
          <p:blipFill>
            <a:blip r:embed="rId3"/>
            <a:stretch>
              <a:fillRect/>
            </a:stretch>
          </p:blipFill>
          <p:spPr>
            <a:xfrm>
              <a:off x="4783671" y="3852549"/>
              <a:ext cx="2805129" cy="2553274"/>
            </a:xfrm>
            <a:prstGeom prst="rect">
              <a:avLst/>
            </a:prstGeom>
          </p:spPr>
        </p:pic>
        <p:sp>
          <p:nvSpPr>
            <p:cNvPr id="13" name="角丸四角形 12"/>
            <p:cNvSpPr/>
            <p:nvPr/>
          </p:nvSpPr>
          <p:spPr>
            <a:xfrm>
              <a:off x="5018363" y="616781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13"/>
            <p:cNvSpPr/>
            <p:nvPr/>
          </p:nvSpPr>
          <p:spPr>
            <a:xfrm>
              <a:off x="5046649" y="619363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5120251" y="616476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病気やケガで入院</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3" name="スライド番号プレースホルダー 1">
            <a:extLst>
              <a:ext uri="{FF2B5EF4-FFF2-40B4-BE49-F238E27FC236}">
                <a16:creationId xmlns:a16="http://schemas.microsoft.com/office/drawing/2014/main" id="{B9AA73A3-0DCA-937C-DCFF-660B9E7B2B9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15</a:t>
            </a:fld>
            <a:endParaRPr lang="ja-JP" altLang="en-US" sz="1800" dirty="0">
              <a:solidFill>
                <a:schemeClr val="tx1"/>
              </a:solidFill>
            </a:endParaRPr>
          </a:p>
        </p:txBody>
      </p:sp>
    </p:spTree>
    <p:extLst>
      <p:ext uri="{BB962C8B-B14F-4D97-AF65-F5344CB8AC3E}">
        <p14:creationId xmlns:p14="http://schemas.microsoft.com/office/powerpoint/2010/main" val="39080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コンテンツ プレースホルダー 1"/>
          <p:cNvSpPr txBox="1">
            <a:spLocks/>
          </p:cNvSpPr>
          <p:nvPr/>
        </p:nvSpPr>
        <p:spPr bwMode="auto">
          <a:xfrm>
            <a:off x="2956819" y="4740651"/>
            <a:ext cx="5826362" cy="1752224"/>
          </a:xfrm>
          <a:prstGeom prst="rect">
            <a:avLst/>
          </a:prstGeom>
          <a:solidFill>
            <a:schemeClr val="accent1">
              <a:lumMod val="20000"/>
              <a:lumOff val="80000"/>
            </a:schemeClr>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Ｃ．</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億円</a:t>
            </a:r>
          </a:p>
          <a:p>
            <a:pPr eaLnBrk="1" hangingPunct="1">
              <a:buFont typeface="Symbol" pitchFamily="18" charset="2"/>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9,266</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万円</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（東京地方裁判所、平成</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6</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日判決）</a:t>
            </a:r>
          </a:p>
          <a:p>
            <a:pPr algn="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＊一般社団法人日本損害保険協会「ファクトブック</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」をもとに作成</a:t>
            </a:r>
          </a:p>
        </p:txBody>
      </p:sp>
      <p:grpSp>
        <p:nvGrpSpPr>
          <p:cNvPr id="2" name="グループ化 1"/>
          <p:cNvGrpSpPr/>
          <p:nvPr/>
        </p:nvGrpSpPr>
        <p:grpSpPr>
          <a:xfrm>
            <a:off x="165239" y="807593"/>
            <a:ext cx="8978761" cy="4289326"/>
            <a:chOff x="165239" y="853628"/>
            <a:chExt cx="8978761" cy="4178279"/>
          </a:xfrm>
        </p:grpSpPr>
        <p:sp>
          <p:nvSpPr>
            <p:cNvPr id="15" name="コンテンツ プレースホルダー 1"/>
            <p:cNvSpPr txBox="1">
              <a:spLocks/>
            </p:cNvSpPr>
            <p:nvPr/>
          </p:nvSpPr>
          <p:spPr bwMode="auto">
            <a:xfrm>
              <a:off x="165239" y="853628"/>
              <a:ext cx="8846009" cy="1782708"/>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accent6">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問題３</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p>
            <a:p>
              <a:pPr algn="ctr" eaLnBrk="1" hangingPunct="1">
                <a:buNone/>
              </a:pPr>
              <a:endParaRPr lang="en-US" altLang="ja-JP" sz="14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ja-JP" altLang="en-US" sz="28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endParaRPr lang="en-US" altLang="ja-JP" sz="16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正方形/長方形 19"/>
            <p:cNvSpPr/>
            <p:nvPr/>
          </p:nvSpPr>
          <p:spPr>
            <a:xfrm>
              <a:off x="200163" y="1517352"/>
              <a:ext cx="8943837"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3900"/>
                </a:lnSpc>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被害にあった男性会社員への賠償額</a:t>
              </a:r>
            </a:p>
            <a:p>
              <a:pPr algn="ctr">
                <a:lnSpc>
                  <a:spcPts val="3900"/>
                </a:lnSpc>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はいくらだった？</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正方形/長方形 23"/>
            <p:cNvSpPr/>
            <p:nvPr/>
          </p:nvSpPr>
          <p:spPr>
            <a:xfrm>
              <a:off x="392724" y="4117506"/>
              <a:ext cx="8228269"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100</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万円　Ｂ．</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1,000</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万円　Ｃ．</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億円</a:t>
              </a:r>
            </a:p>
          </p:txBody>
        </p:sp>
        <p:sp>
          <p:nvSpPr>
            <p:cNvPr id="4" name="テキスト ボックス 3"/>
            <p:cNvSpPr txBox="1"/>
            <p:nvPr/>
          </p:nvSpPr>
          <p:spPr>
            <a:xfrm>
              <a:off x="419475" y="2660397"/>
              <a:ext cx="8549485" cy="1798851"/>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2400" dirty="0">
                  <a:latin typeface="Meiryo UI" panose="020B0604030504040204" pitchFamily="50" charset="-128"/>
                  <a:ea typeface="Meiryo UI" panose="020B0604030504040204" pitchFamily="50" charset="-128"/>
                  <a:cs typeface="ヒラギノ丸ゴ Pro W4"/>
                </a:rPr>
                <a:t>24</a:t>
              </a:r>
              <a:r>
                <a:rPr lang="ja-JP" altLang="en-US" sz="2400" dirty="0">
                  <a:latin typeface="Meiryo UI" panose="020B0604030504040204" pitchFamily="50" charset="-128"/>
                  <a:ea typeface="Meiryo UI" panose="020B0604030504040204" pitchFamily="50" charset="-128"/>
                  <a:cs typeface="ヒラギノ丸ゴ Pro W4"/>
                </a:rPr>
                <a:t>歳）と衝突。男性会社員に重大な障害（言語機能の喪失等</a:t>
              </a:r>
              <a:r>
                <a:rPr lang="en-US" altLang="ja-JP" sz="2400" dirty="0">
                  <a:latin typeface="Meiryo UI" panose="020B0604030504040204" pitchFamily="50" charset="-128"/>
                  <a:ea typeface="Meiryo UI" panose="020B0604030504040204" pitchFamily="50" charset="-128"/>
                  <a:cs typeface="ヒラギノ丸ゴ Pro W4"/>
                </a:rPr>
                <a:t>)</a:t>
              </a:r>
              <a:r>
                <a:rPr lang="ja-JP" altLang="en-US" sz="2400" dirty="0">
                  <a:latin typeface="Meiryo UI" panose="020B0604030504040204" pitchFamily="50" charset="-128"/>
                  <a:ea typeface="Meiryo UI" panose="020B0604030504040204" pitchFamily="50" charset="-128"/>
                  <a:cs typeface="ヒラギノ丸ゴ Pro W4"/>
                </a:rPr>
                <a:t>が残った。</a:t>
              </a:r>
            </a:p>
            <a:p>
              <a:endParaRPr kumimoji="1" lang="ja-JP" altLang="en-US" dirty="0"/>
            </a:p>
          </p:txBody>
        </p:sp>
      </p:grpSp>
      <p:sp>
        <p:nvSpPr>
          <p:cNvPr id="6" name="スライド番号プレースホルダー 1">
            <a:extLst>
              <a:ext uri="{FF2B5EF4-FFF2-40B4-BE49-F238E27FC236}">
                <a16:creationId xmlns:a16="http://schemas.microsoft.com/office/drawing/2014/main" id="{5457C680-9DE1-D7DB-7EBD-B5E7D76C6AEB}"/>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16</a:t>
            </a:fld>
            <a:endParaRPr lang="ja-JP" altLang="en-US" sz="1800" dirty="0">
              <a:solidFill>
                <a:schemeClr val="tx1"/>
              </a:solidFill>
            </a:endParaRPr>
          </a:p>
        </p:txBody>
      </p:sp>
      <p:grpSp>
        <p:nvGrpSpPr>
          <p:cNvPr id="19" name="グループ化 18">
            <a:extLst>
              <a:ext uri="{FF2B5EF4-FFF2-40B4-BE49-F238E27FC236}">
                <a16:creationId xmlns:a16="http://schemas.microsoft.com/office/drawing/2014/main" id="{622BEE24-1389-0BEB-65E4-372AA00E6620}"/>
              </a:ext>
            </a:extLst>
          </p:cNvPr>
          <p:cNvGrpSpPr/>
          <p:nvPr/>
        </p:nvGrpSpPr>
        <p:grpSpPr>
          <a:xfrm>
            <a:off x="174191" y="4876341"/>
            <a:ext cx="2620440" cy="1616534"/>
            <a:chOff x="174191" y="4876341"/>
            <a:chExt cx="2620440" cy="1616534"/>
          </a:xfrm>
        </p:grpSpPr>
        <p:grpSp>
          <p:nvGrpSpPr>
            <p:cNvPr id="13" name="グループ化 12">
              <a:extLst>
                <a:ext uri="{FF2B5EF4-FFF2-40B4-BE49-F238E27FC236}">
                  <a16:creationId xmlns:a16="http://schemas.microsoft.com/office/drawing/2014/main" id="{4DB6B087-4B94-4AF1-B8BC-315B32227EBF}"/>
                </a:ext>
              </a:extLst>
            </p:cNvPr>
            <p:cNvGrpSpPr/>
            <p:nvPr/>
          </p:nvGrpSpPr>
          <p:grpSpPr>
            <a:xfrm>
              <a:off x="416785" y="6071161"/>
              <a:ext cx="2083605" cy="421714"/>
              <a:chOff x="6154677" y="1172646"/>
              <a:chExt cx="2493818" cy="518498"/>
            </a:xfrm>
          </p:grpSpPr>
          <p:sp>
            <p:nvSpPr>
              <p:cNvPr id="16" name="角丸四角形 15"/>
              <p:cNvSpPr/>
              <p:nvPr/>
            </p:nvSpPr>
            <p:spPr bwMode="gray">
              <a:xfrm>
                <a:off x="6154677" y="1172646"/>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角丸四角形 16"/>
              <p:cNvSpPr/>
              <p:nvPr/>
            </p:nvSpPr>
            <p:spPr bwMode="white">
              <a:xfrm>
                <a:off x="6182963" y="1187816"/>
                <a:ext cx="2439669" cy="47136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正方形/長方形 17"/>
              <p:cNvSpPr/>
              <p:nvPr/>
            </p:nvSpPr>
            <p:spPr bwMode="white">
              <a:xfrm>
                <a:off x="6256565" y="122729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b="1" dirty="0">
                    <a:solidFill>
                      <a:srgbClr val="FFFFFF"/>
                    </a:solidFill>
                    <a:latin typeface="Meiryo UI" panose="020B0604030504040204" pitchFamily="50" charset="-128"/>
                    <a:ea typeface="Meiryo UI" panose="020B0604030504040204" pitchFamily="50" charset="-128"/>
                    <a:cs typeface="ヒラギノ角ゴ Pro W6"/>
                  </a:rPr>
                  <a:t>事故を起こした</a:t>
                </a:r>
                <a:endParaRPr lang="en-US" altLang="ja-JP"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11" name="図 10" descr="挿絵 が含まれている画像&#10;&#10;自動的に生成された説明">
              <a:extLst>
                <a:ext uri="{FF2B5EF4-FFF2-40B4-BE49-F238E27FC236}">
                  <a16:creationId xmlns:a16="http://schemas.microsoft.com/office/drawing/2014/main" id="{77645541-92B8-CB0E-70E2-279CD5F1BB84}"/>
                </a:ext>
              </a:extLst>
            </p:cNvPr>
            <p:cNvPicPr>
              <a:picLocks noChangeAspect="1"/>
            </p:cNvPicPr>
            <p:nvPr/>
          </p:nvPicPr>
          <p:blipFill>
            <a:blip r:embed="rId3"/>
            <a:stretch>
              <a:fillRect/>
            </a:stretch>
          </p:blipFill>
          <p:spPr>
            <a:xfrm>
              <a:off x="174191" y="4876341"/>
              <a:ext cx="2620440" cy="1098210"/>
            </a:xfrm>
            <a:prstGeom prst="rect">
              <a:avLst/>
            </a:prstGeom>
          </p:spPr>
        </p:pic>
      </p:grpSp>
    </p:spTree>
    <p:extLst>
      <p:ext uri="{BB962C8B-B14F-4D97-AF65-F5344CB8AC3E}">
        <p14:creationId xmlns:p14="http://schemas.microsoft.com/office/powerpoint/2010/main" val="34881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B8CB93B4-AB62-40E8-BFE7-220153A4C36E}"/>
              </a:ext>
            </a:extLst>
          </p:cNvPr>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6EE04038-165B-D797-2858-986643CA83FE}"/>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17</a:t>
            </a:fld>
            <a:endParaRPr lang="ja-JP" altLang="en-US" sz="1800" dirty="0">
              <a:solidFill>
                <a:schemeClr val="tx1"/>
              </a:solidFill>
            </a:endParaRPr>
          </a:p>
        </p:txBody>
      </p:sp>
    </p:spTree>
    <p:extLst>
      <p:ext uri="{BB962C8B-B14F-4D97-AF65-F5344CB8AC3E}">
        <p14:creationId xmlns:p14="http://schemas.microsoft.com/office/powerpoint/2010/main" val="5532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8" grpId="0" animBg="1"/>
      <p:bldP spid="5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27493"/>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4133879"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0630" y="4590236"/>
            <a:ext cx="707227" cy="1021551"/>
          </a:xfrm>
          <a:prstGeom prst="rect">
            <a:avLst/>
          </a:prstGeom>
        </p:spPr>
      </p:pic>
      <p:sp>
        <p:nvSpPr>
          <p:cNvPr id="7" name="スライド番号プレースホルダー 1">
            <a:extLst>
              <a:ext uri="{FF2B5EF4-FFF2-40B4-BE49-F238E27FC236}">
                <a16:creationId xmlns:a16="http://schemas.microsoft.com/office/drawing/2014/main" id="{857AA1F4-CEF0-0A82-9AC1-D205BCCA2A6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18</a:t>
            </a:fld>
            <a:endParaRPr lang="ja-JP" altLang="en-US" sz="1800" dirty="0">
              <a:solidFill>
                <a:schemeClr val="tx1"/>
              </a:solidFill>
            </a:endParaRPr>
          </a:p>
        </p:txBody>
      </p:sp>
    </p:spTree>
    <p:extLst>
      <p:ext uri="{BB962C8B-B14F-4D97-AF65-F5344CB8AC3E}">
        <p14:creationId xmlns:p14="http://schemas.microsoft.com/office/powerpoint/2010/main" val="2680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69761" y="2596012"/>
            <a:ext cx="5404479" cy="683264"/>
          </a:xfrm>
          <a:prstGeom prst="rect">
            <a:avLst/>
          </a:prstGeom>
          <a:noFill/>
        </p:spPr>
        <p:txBody>
          <a:bodyPr wrap="square" rtlCol="0">
            <a:spAutoFit/>
          </a:bodyPr>
          <a:lstStyle/>
          <a:p>
            <a:pPr algn="ctr">
              <a:lnSpc>
                <a:spcPct val="80000"/>
              </a:lnSpc>
            </a:pPr>
            <a:r>
              <a:rPr lang="en-US" altLang="ja-JP" sz="4800" b="1" dirty="0">
                <a:solidFill>
                  <a:srgbClr val="298054"/>
                </a:solidFill>
                <a:latin typeface="Meiryo UI" panose="020B0604030504040204" pitchFamily="50" charset="-128"/>
                <a:ea typeface="Meiryo UI" panose="020B0604030504040204" pitchFamily="50" charset="-128"/>
                <a:cs typeface="ヒラギノ角ゴ Pro W6"/>
              </a:rPr>
              <a:t>3. </a:t>
            </a:r>
            <a:r>
              <a:rPr lang="ja-JP" altLang="en-US" sz="4800" b="1" dirty="0">
                <a:solidFill>
                  <a:srgbClr val="298054"/>
                </a:solidFill>
                <a:latin typeface="Meiryo UI" panose="020B0604030504040204" pitchFamily="50" charset="-128"/>
                <a:ea typeface="Meiryo UI" panose="020B0604030504040204" pitchFamily="50" charset="-128"/>
                <a:cs typeface="ヒラギノ角ゴ Pro W6"/>
              </a:rPr>
              <a:t>民間保険って何</a:t>
            </a:r>
            <a:r>
              <a:rPr lang="en-US" altLang="ja-JP" sz="4800" b="1" dirty="0">
                <a:solidFill>
                  <a:srgbClr val="298054"/>
                </a:solidFill>
                <a:latin typeface="Meiryo UI" panose="020B0604030504040204" pitchFamily="50" charset="-128"/>
                <a:ea typeface="Meiryo UI" panose="020B0604030504040204" pitchFamily="50" charset="-128"/>
                <a:cs typeface="ヒラギノ角ゴ Pro W6"/>
              </a:rPr>
              <a:t>?</a:t>
            </a:r>
          </a:p>
        </p:txBody>
      </p:sp>
      <p:sp>
        <p:nvSpPr>
          <p:cNvPr id="3" name="スライド番号プレースホルダー 1">
            <a:extLst>
              <a:ext uri="{FF2B5EF4-FFF2-40B4-BE49-F238E27FC236}">
                <a16:creationId xmlns:a16="http://schemas.microsoft.com/office/drawing/2014/main" id="{1B1BB8BD-E2D5-5B96-BCA7-AF831C27023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19</a:t>
            </a:fld>
            <a:endParaRPr lang="ja-JP" altLang="en-US" sz="18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21120"/>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948328" y="1346975"/>
            <a:ext cx="7247345" cy="830997"/>
          </a:xfrm>
          <a:prstGeom prst="rect">
            <a:avLst/>
          </a:prstGeom>
          <a:noFill/>
        </p:spPr>
        <p:txBody>
          <a:bodyPr wrap="square" rtlCol="0">
            <a:spAutoFit/>
          </a:bodyPr>
          <a:lstStyle/>
          <a:p>
            <a:pPr algn="ctr"/>
            <a:r>
              <a:rPr lang="en-US" altLang="ja-JP"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rPr>
              <a:t>1.</a:t>
            </a:r>
            <a:r>
              <a:rPr lang="ja-JP" altLang="en-US"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rPr>
              <a:t>将来について考えてみよう</a:t>
            </a:r>
            <a:endParaRPr lang="en-US" altLang="ja-JP"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endParaRPr>
          </a:p>
        </p:txBody>
      </p:sp>
      <p:grpSp>
        <p:nvGrpSpPr>
          <p:cNvPr id="25" name="グループ化 24"/>
          <p:cNvGrpSpPr/>
          <p:nvPr/>
        </p:nvGrpSpPr>
        <p:grpSpPr>
          <a:xfrm>
            <a:off x="795528" y="2400300"/>
            <a:ext cx="6922008" cy="3424428"/>
            <a:chOff x="1" y="786702"/>
            <a:chExt cx="8772524" cy="3464149"/>
          </a:xfrm>
        </p:grpSpPr>
        <p:sp>
          <p:nvSpPr>
            <p:cNvPr id="26" name="雲形吹き出し 25"/>
            <p:cNvSpPr/>
            <p:nvPr/>
          </p:nvSpPr>
          <p:spPr>
            <a:xfrm>
              <a:off x="1" y="786702"/>
              <a:ext cx="8772524" cy="3464149"/>
            </a:xfrm>
            <a:prstGeom prst="cloudCallout">
              <a:avLst>
                <a:gd name="adj1" fmla="val 41627"/>
                <a:gd name="adj2" fmla="val 45865"/>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99610" y="1295940"/>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50000"/>
                    </a:schemeClr>
                  </a:solidFill>
                  <a:latin typeface="Meiryo UI" panose="020B0604030504040204" pitchFamily="50" charset="-128"/>
                  <a:ea typeface="Meiryo UI" panose="020B0604030504040204" pitchFamily="50" charset="-128"/>
                  <a:cs typeface="ヒラギノ丸ゴ ProN W4"/>
                </a:rPr>
                <a:t>これからどんなことが</a:t>
              </a:r>
            </a:p>
            <a:p>
              <a:pPr algn="ctr"/>
              <a:r>
                <a:rPr lang="ja-JP" altLang="en-US" sz="3600" b="1" dirty="0">
                  <a:solidFill>
                    <a:schemeClr val="tx2">
                      <a:lumMod val="50000"/>
                    </a:schemeClr>
                  </a:solidFill>
                  <a:latin typeface="Meiryo UI" panose="020B0604030504040204" pitchFamily="50" charset="-128"/>
                  <a:ea typeface="Meiryo UI" panose="020B0604030504040204" pitchFamily="50" charset="-128"/>
                  <a:cs typeface="ヒラギノ丸ゴ ProN W4"/>
                </a:rPr>
                <a:t>起きるのかな・・・</a:t>
              </a:r>
              <a:endParaRPr lang="en-US" altLang="ja-JP" sz="3600" b="1" dirty="0">
                <a:solidFill>
                  <a:schemeClr val="tx2">
                    <a:lumMod val="50000"/>
                  </a:schemeClr>
                </a:solidFill>
                <a:latin typeface="Meiryo UI" panose="020B0604030504040204" pitchFamily="50" charset="-128"/>
                <a:ea typeface="Meiryo UI" panose="020B0604030504040204" pitchFamily="50" charset="-128"/>
                <a:cs typeface="ヒラギノ丸ゴ ProN W4"/>
              </a:endParaRPr>
            </a:p>
          </p:txBody>
        </p:sp>
      </p:grpSp>
      <p:pic>
        <p:nvPicPr>
          <p:cNvPr id="29" name="図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5128" y="4920493"/>
            <a:ext cx="1643205" cy="1539696"/>
          </a:xfrm>
          <a:prstGeom prst="rect">
            <a:avLst/>
          </a:prstGeom>
        </p:spPr>
      </p:pic>
      <p:grpSp>
        <p:nvGrpSpPr>
          <p:cNvPr id="3" name="グループ化 2"/>
          <p:cNvGrpSpPr/>
          <p:nvPr/>
        </p:nvGrpSpPr>
        <p:grpSpPr>
          <a:xfrm>
            <a:off x="1934762" y="3721247"/>
            <a:ext cx="4142873" cy="1575289"/>
            <a:chOff x="1934762" y="3721247"/>
            <a:chExt cx="4142873" cy="1575289"/>
          </a:xfrm>
        </p:grpSpPr>
        <p:grpSp>
          <p:nvGrpSpPr>
            <p:cNvPr id="18" name="グループ化 17"/>
            <p:cNvGrpSpPr/>
            <p:nvPr/>
          </p:nvGrpSpPr>
          <p:grpSpPr bwMode="gray">
            <a:xfrm>
              <a:off x="4177018" y="3867573"/>
              <a:ext cx="1900617" cy="1420999"/>
              <a:chOff x="3024283" y="1318345"/>
              <a:chExt cx="3157673" cy="2308594"/>
            </a:xfrm>
          </p:grpSpPr>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024283" y="1318345"/>
                <a:ext cx="3157673" cy="1982379"/>
              </a:xfrm>
              <a:prstGeom prst="rect">
                <a:avLst/>
              </a:prstGeom>
            </p:spPr>
          </p:pic>
          <p:sp>
            <p:nvSpPr>
              <p:cNvPr id="20" name="角丸四角形 19"/>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角丸四角形 20"/>
              <p:cNvSpPr/>
              <p:nvPr/>
            </p:nvSpPr>
            <p:spPr bwMode="gray">
              <a:xfrm>
                <a:off x="3388230" y="3198428"/>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正方形/長方形 21"/>
              <p:cNvSpPr/>
              <p:nvPr/>
            </p:nvSpPr>
            <p:spPr bwMode="gray">
              <a:xfrm>
                <a:off x="3207635" y="3208331"/>
                <a:ext cx="2951999"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12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12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12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3" name="角丸四角形 32"/>
              <p:cNvSpPr/>
              <p:nvPr/>
            </p:nvSpPr>
            <p:spPr bwMode="gray">
              <a:xfrm>
                <a:off x="3417993" y="321945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1934762" y="3721247"/>
              <a:ext cx="1865164" cy="1575289"/>
              <a:chOff x="1934762" y="3721247"/>
              <a:chExt cx="1865164" cy="1575289"/>
            </a:xfrm>
          </p:grpSpPr>
          <p:grpSp>
            <p:nvGrpSpPr>
              <p:cNvPr id="13" name="グループ化 12">
                <a:extLst>
                  <a:ext uri="{FF2B5EF4-FFF2-40B4-BE49-F238E27FC236}">
                    <a16:creationId xmlns:a16="http://schemas.microsoft.com/office/drawing/2014/main" id="{C39B0C76-70D0-43AB-A4EA-7044C354E0D2}"/>
                  </a:ext>
                </a:extLst>
              </p:cNvPr>
              <p:cNvGrpSpPr/>
              <p:nvPr/>
            </p:nvGrpSpPr>
            <p:grpSpPr>
              <a:xfrm>
                <a:off x="1934762" y="3721247"/>
                <a:ext cx="1865164" cy="1575289"/>
                <a:chOff x="269577" y="1016804"/>
                <a:chExt cx="2933824" cy="2596947"/>
              </a:xfrm>
            </p:grpSpPr>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15" name="角丸四角形 14"/>
                <p:cNvSpPr/>
                <p:nvPr/>
              </p:nvSpPr>
              <p:spPr bwMode="gray">
                <a:xfrm>
                  <a:off x="564597" y="318524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592883" y="321106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734218" y="320833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798" y="4233027"/>
                <a:ext cx="748433" cy="8167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スライド番号プレースホルダー 1">
            <a:extLst>
              <a:ext uri="{FF2B5EF4-FFF2-40B4-BE49-F238E27FC236}">
                <a16:creationId xmlns:a16="http://schemas.microsoft.com/office/drawing/2014/main" id="{288A95A7-1305-1433-7348-D2282B3DBD20}"/>
              </a:ext>
            </a:extLst>
          </p:cNvPr>
          <p:cNvSpPr txBox="1">
            <a:spLocks/>
          </p:cNvSpPr>
          <p:nvPr/>
        </p:nvSpPr>
        <p:spPr>
          <a:xfrm>
            <a:off x="7035128" y="6456712"/>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400" b="1"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z="1800" smtClean="0">
                <a:solidFill>
                  <a:schemeClr val="tx1"/>
                </a:solidFill>
              </a:rPr>
              <a:pPr/>
              <a:t>2</a:t>
            </a:fld>
            <a:endParaRPr lang="ja-JP" altLang="en-US" sz="1800" dirty="0">
              <a:solidFill>
                <a:schemeClr val="tx1"/>
              </a:solidFill>
            </a:endParaRPr>
          </a:p>
        </p:txBody>
      </p:sp>
    </p:spTree>
    <p:extLst>
      <p:ext uri="{BB962C8B-B14F-4D97-AF65-F5344CB8AC3E}">
        <p14:creationId xmlns:p14="http://schemas.microsoft.com/office/powerpoint/2010/main" val="11294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41F17B36-26DF-41F9-9531-84DD3CFE24A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5089079"/>
            <a:ext cx="4456083" cy="147882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BD59399-FCC3-9B70-5481-6C3EBC880D36}"/>
              </a:ext>
            </a:extLst>
          </p:cNvPr>
          <p:cNvSpPr>
            <a:spLocks noGrp="1"/>
          </p:cNvSpPr>
          <p:nvPr>
            <p:ph type="sldNum" sz="quarter" idx="12"/>
          </p:nvPr>
        </p:nvSpPr>
        <p:spPr>
          <a:xfrm>
            <a:off x="7087666" y="6531175"/>
            <a:ext cx="2057400" cy="365125"/>
          </a:xfrm>
        </p:spPr>
        <p:txBody>
          <a:bodyPr/>
          <a:lstStyle/>
          <a:p>
            <a:fld id="{E1D7E502-7D6F-49F2-8D91-33EB17385912}" type="slidenum">
              <a:rPr lang="ja-JP" altLang="en-US" sz="1800" smtClean="0">
                <a:solidFill>
                  <a:schemeClr val="tx1"/>
                </a:solidFill>
              </a:rPr>
              <a:pPr/>
              <a:t>20</a:t>
            </a:fld>
            <a:endParaRPr lang="ja-JP" altLang="en-US" sz="1800" dirty="0">
              <a:solidFill>
                <a:schemeClr val="tx1"/>
              </a:solidFill>
            </a:endParaRPr>
          </a:p>
        </p:txBody>
      </p:sp>
    </p:spTree>
    <p:extLst>
      <p:ext uri="{BB962C8B-B14F-4D97-AF65-F5344CB8AC3E}">
        <p14:creationId xmlns:p14="http://schemas.microsoft.com/office/powerpoint/2010/main" val="33247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8" grpId="0" animBg="1"/>
      <p:bldP spid="5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１人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3" name="スライド番号プレースホルダー 1">
            <a:extLst>
              <a:ext uri="{FF2B5EF4-FFF2-40B4-BE49-F238E27FC236}">
                <a16:creationId xmlns:a16="http://schemas.microsoft.com/office/drawing/2014/main" id="{B1B85F8B-964A-4F48-CC80-35DF5573DFD8}"/>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21</a:t>
            </a:fld>
            <a:endParaRPr lang="ja-JP" altLang="en-US" sz="18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rPr>
              <a:t>10,000</a:t>
            </a:r>
            <a:r>
              <a:rPr lang="ja-JP" altLang="en-US" sz="3200" b="1" dirty="0">
                <a:solidFill>
                  <a:srgbClr val="FF0000"/>
                </a:solidFill>
                <a:latin typeface="Meiryo UI" panose="020B0604030504040204" pitchFamily="50" charset="-128"/>
                <a:ea typeface="Meiryo UI" panose="020B0604030504040204" pitchFamily="50" charset="-128"/>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5"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36931"/>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7511" y="4996555"/>
            <a:ext cx="2766591"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　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F992663-3CAC-D01B-0C50-6C7B88A16DDA}"/>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22</a:t>
            </a:fld>
            <a:endParaRPr lang="ja-JP" altLang="en-US" sz="1800" dirty="0">
              <a:solidFill>
                <a:schemeClr val="tx1"/>
              </a:solidFill>
            </a:endParaRPr>
          </a:p>
        </p:txBody>
      </p:sp>
    </p:spTree>
    <p:extLst>
      <p:ext uri="{BB962C8B-B14F-4D97-AF65-F5344CB8AC3E}">
        <p14:creationId xmlns:p14="http://schemas.microsoft.com/office/powerpoint/2010/main" val="629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2"/>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3"/>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7" name="スライド番号プレースホルダー 1">
            <a:extLst>
              <a:ext uri="{FF2B5EF4-FFF2-40B4-BE49-F238E27FC236}">
                <a16:creationId xmlns:a16="http://schemas.microsoft.com/office/drawing/2014/main" id="{675C531E-5174-B87F-DEA4-2B175A05AF9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23</a:t>
            </a:fld>
            <a:endParaRPr lang="ja-JP" altLang="en-US" sz="1800" dirty="0">
              <a:solidFill>
                <a:schemeClr val="tx1"/>
              </a:solidFill>
            </a:endParaRPr>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18989076"/>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9" name="スライド番号プレースホルダー 1">
            <a:extLst>
              <a:ext uri="{FF2B5EF4-FFF2-40B4-BE49-F238E27FC236}">
                <a16:creationId xmlns:a16="http://schemas.microsoft.com/office/drawing/2014/main" id="{BA6DBDB3-CE10-85E2-591A-A87872D4E86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24</a:t>
            </a:fld>
            <a:endParaRPr lang="ja-JP" altLang="en-US" sz="1800" dirty="0">
              <a:solidFill>
                <a:schemeClr val="tx1"/>
              </a:solidFill>
            </a:endParaRPr>
          </a:p>
        </p:txBody>
      </p:sp>
    </p:spTree>
    <p:extLst>
      <p:ext uri="{BB962C8B-B14F-4D97-AF65-F5344CB8AC3E}">
        <p14:creationId xmlns:p14="http://schemas.microsoft.com/office/powerpoint/2010/main" val="25913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0029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0" y="4560928"/>
            <a:ext cx="4932477"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89.8</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　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268673" y="4628009"/>
            <a:ext cx="2709165"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sp>
        <p:nvSpPr>
          <p:cNvPr id="8" name="スライド番号プレースホルダー 1">
            <a:extLst>
              <a:ext uri="{FF2B5EF4-FFF2-40B4-BE49-F238E27FC236}">
                <a16:creationId xmlns:a16="http://schemas.microsoft.com/office/drawing/2014/main" id="{CAE4FA80-D6E0-08C4-48F5-ABD56363EEA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25</a:t>
            </a:fld>
            <a:endParaRPr lang="ja-JP" altLang="en-US" sz="1800" dirty="0">
              <a:solidFill>
                <a:schemeClr val="tx1"/>
              </a:solidFill>
            </a:endParaRPr>
          </a:p>
        </p:txBody>
      </p:sp>
    </p:spTree>
    <p:extLst>
      <p:ext uri="{BB962C8B-B14F-4D97-AF65-F5344CB8AC3E}">
        <p14:creationId xmlns:p14="http://schemas.microsoft.com/office/powerpoint/2010/main" val="861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様々な「民間保険」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35" name="グループ化 34">
            <a:extLst>
              <a:ext uri="{FF2B5EF4-FFF2-40B4-BE49-F238E27FC236}">
                <a16:creationId xmlns:a16="http://schemas.microsoft.com/office/drawing/2014/main" id="{4DD1E665-F862-4A11-A974-231D9AB536D1}"/>
              </a:ext>
            </a:extLst>
          </p:cNvPr>
          <p:cNvGrpSpPr/>
          <p:nvPr/>
        </p:nvGrpSpPr>
        <p:grpSpPr>
          <a:xfrm>
            <a:off x="3310733" y="786704"/>
            <a:ext cx="2695523" cy="5823646"/>
            <a:chOff x="6036096" y="786704"/>
            <a:chExt cx="2695523" cy="5823646"/>
          </a:xfrm>
        </p:grpSpPr>
        <p:sp>
          <p:nvSpPr>
            <p:cNvPr id="42" name="正方形/長方形 41"/>
            <p:cNvSpPr/>
            <p:nvPr/>
          </p:nvSpPr>
          <p:spPr>
            <a:xfrm>
              <a:off x="6052745" y="786704"/>
              <a:ext cx="2629051" cy="5823646"/>
            </a:xfrm>
            <a:prstGeom prst="rect">
              <a:avLst/>
            </a:prstGeom>
            <a:solidFill>
              <a:schemeClr val="accent3">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69C8EAD8-00AF-40C4-A531-CFCAB6492E7A}"/>
                </a:ext>
              </a:extLst>
            </p:cNvPr>
            <p:cNvGrpSpPr/>
            <p:nvPr/>
          </p:nvGrpSpPr>
          <p:grpSpPr>
            <a:xfrm>
              <a:off x="6112804" y="944267"/>
              <a:ext cx="2493818" cy="518498"/>
              <a:chOff x="6112804" y="954014"/>
              <a:chExt cx="2493818" cy="518498"/>
            </a:xfrm>
          </p:grpSpPr>
          <p:sp>
            <p:nvSpPr>
              <p:cNvPr id="18" name="角丸四角形 17"/>
              <p:cNvSpPr/>
              <p:nvPr/>
            </p:nvSpPr>
            <p:spPr>
              <a:xfrm>
                <a:off x="6112804" y="954014"/>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6197615" y="988365"/>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医療保険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5" name="図 24"/>
            <p:cNvPicPr>
              <a:picLocks noChangeAspect="1"/>
            </p:cNvPicPr>
            <p:nvPr/>
          </p:nvPicPr>
          <p:blipFill>
            <a:blip r:embed="rId2"/>
            <a:stretch>
              <a:fillRect/>
            </a:stretch>
          </p:blipFill>
          <p:spPr>
            <a:xfrm>
              <a:off x="6036096" y="1687542"/>
              <a:ext cx="2695523" cy="2185169"/>
            </a:xfrm>
            <a:prstGeom prst="rect">
              <a:avLst/>
            </a:prstGeom>
          </p:spPr>
        </p:pic>
        <p:sp>
          <p:nvSpPr>
            <p:cNvPr id="28" name="テキスト ボックス 27"/>
            <p:cNvSpPr txBox="1"/>
            <p:nvPr/>
          </p:nvSpPr>
          <p:spPr>
            <a:xfrm>
              <a:off x="6158794" y="3777894"/>
              <a:ext cx="2488785" cy="2708434"/>
            </a:xfrm>
            <a:prstGeom prst="rect">
              <a:avLst/>
            </a:prstGeom>
            <a:noFill/>
          </p:spPr>
          <p:txBody>
            <a:bodyPr wrap="square" rtlCol="0">
              <a:spAutoFit/>
            </a:bodyPr>
            <a:lstStyle/>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病気やケガで</a:t>
              </a:r>
            </a:p>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入院や手術した場合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a:p>
              <a:pPr>
                <a:defRPr/>
              </a:pP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p>
          </p:txBody>
        </p:sp>
      </p:grpSp>
      <p:grpSp>
        <p:nvGrpSpPr>
          <p:cNvPr id="33" name="グループ化 32">
            <a:extLst>
              <a:ext uri="{FF2B5EF4-FFF2-40B4-BE49-F238E27FC236}">
                <a16:creationId xmlns:a16="http://schemas.microsoft.com/office/drawing/2014/main" id="{06990E7C-F0DA-47AF-B8CE-6C94FBCCDDCB}"/>
              </a:ext>
            </a:extLst>
          </p:cNvPr>
          <p:cNvGrpSpPr/>
          <p:nvPr/>
        </p:nvGrpSpPr>
        <p:grpSpPr>
          <a:xfrm>
            <a:off x="443757" y="786702"/>
            <a:ext cx="2682586" cy="5823648"/>
            <a:chOff x="443757" y="786702"/>
            <a:chExt cx="2682586" cy="5823648"/>
          </a:xfrm>
        </p:grpSpPr>
        <p:sp>
          <p:nvSpPr>
            <p:cNvPr id="40" name="正方形/長方形 39"/>
            <p:cNvSpPr/>
            <p:nvPr/>
          </p:nvSpPr>
          <p:spPr>
            <a:xfrm>
              <a:off x="497292" y="786702"/>
              <a:ext cx="2629051" cy="5823648"/>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3576062B-4E3F-46B5-A71E-708CE7000061}"/>
                </a:ext>
              </a:extLst>
            </p:cNvPr>
            <p:cNvGrpSpPr/>
            <p:nvPr/>
          </p:nvGrpSpPr>
          <p:grpSpPr>
            <a:xfrm>
              <a:off x="570636" y="944267"/>
              <a:ext cx="2493818" cy="518498"/>
              <a:chOff x="570636" y="934521"/>
              <a:chExt cx="2493818" cy="518498"/>
            </a:xfrm>
          </p:grpSpPr>
          <p:sp>
            <p:nvSpPr>
              <p:cNvPr id="22" name="角丸四角形 21"/>
              <p:cNvSpPr/>
              <p:nvPr/>
            </p:nvSpPr>
            <p:spPr>
              <a:xfrm>
                <a:off x="570636" y="934521"/>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4" name="正方形/長方形 23"/>
              <p:cNvSpPr/>
              <p:nvPr/>
            </p:nvSpPr>
            <p:spPr>
              <a:xfrm>
                <a:off x="655447" y="1012832"/>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死亡保険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9" name="テキスト ボックス 28"/>
            <p:cNvSpPr txBox="1"/>
            <p:nvPr/>
          </p:nvSpPr>
          <p:spPr>
            <a:xfrm>
              <a:off x="497292" y="3777894"/>
              <a:ext cx="2625625" cy="2185214"/>
            </a:xfrm>
            <a:prstGeom prst="rect">
              <a:avLst/>
            </a:prstGeom>
            <a:noFill/>
          </p:spPr>
          <p:txBody>
            <a:bodyPr wrap="square" rtlCol="0">
              <a:spAutoFit/>
            </a:bodyPr>
            <a:lstStyle/>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人が亡くなった場合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endParaRPr lang="en-US" altLang="ja-JP"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pic>
          <p:nvPicPr>
            <p:cNvPr id="30" name="図 29">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443757" y="1687542"/>
              <a:ext cx="2665173" cy="1693251"/>
            </a:xfrm>
            <a:prstGeom prst="rect">
              <a:avLst/>
            </a:prstGeom>
          </p:spPr>
        </p:pic>
      </p:grpSp>
      <p:sp>
        <p:nvSpPr>
          <p:cNvPr id="2" name="スライド番号プレースホルダー 1">
            <a:extLst>
              <a:ext uri="{FF2B5EF4-FFF2-40B4-BE49-F238E27FC236}">
                <a16:creationId xmlns:a16="http://schemas.microsoft.com/office/drawing/2014/main" id="{105E93AC-B8BC-2C0A-2DA6-3CE8F77C4C7C}"/>
              </a:ext>
            </a:extLst>
          </p:cNvPr>
          <p:cNvSpPr>
            <a:spLocks noGrp="1"/>
          </p:cNvSpPr>
          <p:nvPr>
            <p:ph type="sldNum" sz="quarter" idx="12"/>
          </p:nvPr>
        </p:nvSpPr>
        <p:spPr>
          <a:xfrm>
            <a:off x="7086600" y="6528758"/>
            <a:ext cx="2057400" cy="365125"/>
          </a:xfrm>
        </p:spPr>
        <p:txBody>
          <a:bodyPr/>
          <a:lstStyle/>
          <a:p>
            <a:fld id="{E1D7E502-7D6F-49F2-8D91-33EB17385912}" type="slidenum">
              <a:rPr lang="ja-JP" altLang="en-US" sz="1800" smtClean="0">
                <a:solidFill>
                  <a:schemeClr val="tx1"/>
                </a:solidFill>
              </a:rPr>
              <a:pPr/>
              <a:t>26</a:t>
            </a:fld>
            <a:endParaRPr lang="ja-JP" altLang="en-US" sz="1800" dirty="0">
              <a:solidFill>
                <a:schemeClr val="tx1"/>
              </a:solidFill>
            </a:endParaRPr>
          </a:p>
        </p:txBody>
      </p:sp>
      <p:grpSp>
        <p:nvGrpSpPr>
          <p:cNvPr id="3" name="グループ化 2">
            <a:extLst>
              <a:ext uri="{FF2B5EF4-FFF2-40B4-BE49-F238E27FC236}">
                <a16:creationId xmlns:a16="http://schemas.microsoft.com/office/drawing/2014/main" id="{B01AF424-3E66-1AD9-AC74-C5F117830D17}"/>
              </a:ext>
            </a:extLst>
          </p:cNvPr>
          <p:cNvGrpSpPr/>
          <p:nvPr/>
        </p:nvGrpSpPr>
        <p:grpSpPr>
          <a:xfrm>
            <a:off x="6190646" y="786701"/>
            <a:ext cx="2662288" cy="5823647"/>
            <a:chOff x="6190646" y="786701"/>
            <a:chExt cx="2662288" cy="5823647"/>
          </a:xfrm>
        </p:grpSpPr>
        <p:grpSp>
          <p:nvGrpSpPr>
            <p:cNvPr id="34" name="グループ化 33">
              <a:extLst>
                <a:ext uri="{FF2B5EF4-FFF2-40B4-BE49-F238E27FC236}">
                  <a16:creationId xmlns:a16="http://schemas.microsoft.com/office/drawing/2014/main" id="{F1F9A64F-D237-4DE8-BCF6-B04AD5452068}"/>
                </a:ext>
              </a:extLst>
            </p:cNvPr>
            <p:cNvGrpSpPr/>
            <p:nvPr/>
          </p:nvGrpSpPr>
          <p:grpSpPr>
            <a:xfrm>
              <a:off x="6190646" y="786701"/>
              <a:ext cx="2662288" cy="5823647"/>
              <a:chOff x="3271599" y="786701"/>
              <a:chExt cx="2662288" cy="5823647"/>
            </a:xfrm>
          </p:grpSpPr>
          <p:sp>
            <p:nvSpPr>
              <p:cNvPr id="41" name="正方形/長方形 40"/>
              <p:cNvSpPr/>
              <p:nvPr/>
            </p:nvSpPr>
            <p:spPr>
              <a:xfrm>
                <a:off x="3271599" y="786701"/>
                <a:ext cx="2629051" cy="582364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010BDACF-0DB4-4A7F-A731-D8F0B2582848}"/>
                  </a:ext>
                </a:extLst>
              </p:cNvPr>
              <p:cNvGrpSpPr/>
              <p:nvPr/>
            </p:nvGrpSpPr>
            <p:grpSpPr>
              <a:xfrm>
                <a:off x="3342502" y="944267"/>
                <a:ext cx="2493818" cy="518498"/>
                <a:chOff x="3342502" y="934521"/>
                <a:chExt cx="2493818" cy="518498"/>
              </a:xfrm>
            </p:grpSpPr>
            <p:sp>
              <p:nvSpPr>
                <p:cNvPr id="12" name="角丸四角形 11"/>
                <p:cNvSpPr/>
                <p:nvPr/>
              </p:nvSpPr>
              <p:spPr>
                <a:xfrm>
                  <a:off x="3342502" y="934521"/>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3535410" y="970384"/>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自動車保険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7" name="テキスト ボックス 26"/>
              <p:cNvSpPr txBox="1"/>
              <p:nvPr/>
            </p:nvSpPr>
            <p:spPr>
              <a:xfrm>
                <a:off x="3278438" y="3777894"/>
                <a:ext cx="2655449" cy="2185214"/>
              </a:xfrm>
              <a:prstGeom prst="rect">
                <a:avLst/>
              </a:prstGeom>
              <a:noFill/>
            </p:spPr>
            <p:txBody>
              <a:bodyPr wrap="square" rtlCol="0">
                <a:spAutoFit/>
              </a:bodyPr>
              <a:lstStyle/>
              <a:p>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自動車で事故を起こした場合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endParaRPr lang="en-US" altLang="ja-JP"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pic>
          <p:nvPicPr>
            <p:cNvPr id="14" name="図 13" descr="ロゴ&#10;&#10;中程度の精度で自動的に生成された説明">
              <a:extLst>
                <a:ext uri="{FF2B5EF4-FFF2-40B4-BE49-F238E27FC236}">
                  <a16:creationId xmlns:a16="http://schemas.microsoft.com/office/drawing/2014/main" id="{2F9ED006-FBE5-BFA3-56DF-96C0E58CEDDA}"/>
                </a:ext>
              </a:extLst>
            </p:cNvPr>
            <p:cNvPicPr>
              <a:picLocks noChangeAspect="1"/>
            </p:cNvPicPr>
            <p:nvPr/>
          </p:nvPicPr>
          <p:blipFill>
            <a:blip r:embed="rId4"/>
            <a:stretch>
              <a:fillRect/>
            </a:stretch>
          </p:blipFill>
          <p:spPr>
            <a:xfrm>
              <a:off x="6261549" y="2028414"/>
              <a:ext cx="2445048" cy="1537745"/>
            </a:xfrm>
            <a:prstGeom prst="rect">
              <a:avLst/>
            </a:prstGeom>
          </p:spPr>
        </p:pic>
      </p:grpSp>
    </p:spTree>
    <p:extLst>
      <p:ext uri="{BB962C8B-B14F-4D97-AF65-F5344CB8AC3E}">
        <p14:creationId xmlns:p14="http://schemas.microsoft.com/office/powerpoint/2010/main" val="21373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8" name="スライド番号プレースホルダー 1">
            <a:extLst>
              <a:ext uri="{FF2B5EF4-FFF2-40B4-BE49-F238E27FC236}">
                <a16:creationId xmlns:a16="http://schemas.microsoft.com/office/drawing/2014/main" id="{84DBEA37-061C-D760-3B86-F7A23E5E932B}"/>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27</a:t>
            </a:fld>
            <a:endParaRPr lang="ja-JP" altLang="en-US" sz="1800" dirty="0">
              <a:solidFill>
                <a:schemeClr val="tx1"/>
              </a:solidFill>
            </a:endParaRPr>
          </a:p>
        </p:txBody>
      </p:sp>
      <p:graphicFrame>
        <p:nvGraphicFramePr>
          <p:cNvPr id="17" name="表 16">
            <a:extLst>
              <a:ext uri="{FF2B5EF4-FFF2-40B4-BE49-F238E27FC236}">
                <a16:creationId xmlns:a16="http://schemas.microsoft.com/office/drawing/2014/main" id="{A0969A93-E46E-25F1-15C7-32D26406FB99}"/>
              </a:ext>
            </a:extLst>
          </p:cNvPr>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表 18">
            <a:extLst>
              <a:ext uri="{FF2B5EF4-FFF2-40B4-BE49-F238E27FC236}">
                <a16:creationId xmlns:a16="http://schemas.microsoft.com/office/drawing/2014/main" id="{1689EAA7-6056-E9B0-6B3F-4292B147465A}"/>
              </a:ext>
            </a:extLst>
          </p:cNvPr>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20" name="図 19">
            <a:extLst>
              <a:ext uri="{FF2B5EF4-FFF2-40B4-BE49-F238E27FC236}">
                <a16:creationId xmlns:a16="http://schemas.microsoft.com/office/drawing/2014/main" id="{5027D597-DCAE-FF4B-0691-4F82FDBC5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21" name="グループ化 20">
            <a:extLst>
              <a:ext uri="{FF2B5EF4-FFF2-40B4-BE49-F238E27FC236}">
                <a16:creationId xmlns:a16="http://schemas.microsoft.com/office/drawing/2014/main" id="{A1552638-351C-508D-935D-E58AB10A85F7}"/>
              </a:ext>
            </a:extLst>
          </p:cNvPr>
          <p:cNvGrpSpPr/>
          <p:nvPr/>
        </p:nvGrpSpPr>
        <p:grpSpPr>
          <a:xfrm>
            <a:off x="1465688" y="2558439"/>
            <a:ext cx="1597813" cy="914705"/>
            <a:chOff x="1465688" y="2558439"/>
            <a:chExt cx="1597813" cy="914705"/>
          </a:xfrm>
        </p:grpSpPr>
        <p:sp>
          <p:nvSpPr>
            <p:cNvPr id="22" name="右矢印 10">
              <a:extLst>
                <a:ext uri="{FF2B5EF4-FFF2-40B4-BE49-F238E27FC236}">
                  <a16:creationId xmlns:a16="http://schemas.microsoft.com/office/drawing/2014/main" id="{5AD72178-D36A-5615-0E0A-74452C6956F9}"/>
                </a:ext>
              </a:extLst>
            </p:cNvPr>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B8011C2-5EA5-29EE-3564-7557E55F9C75}"/>
                </a:ext>
              </a:extLst>
            </p:cNvPr>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24" name="グループ化 23">
            <a:extLst>
              <a:ext uri="{FF2B5EF4-FFF2-40B4-BE49-F238E27FC236}">
                <a16:creationId xmlns:a16="http://schemas.microsoft.com/office/drawing/2014/main" id="{2E17F38F-0E55-37D8-E25A-3AA604A43D59}"/>
              </a:ext>
            </a:extLst>
          </p:cNvPr>
          <p:cNvGrpSpPr/>
          <p:nvPr/>
        </p:nvGrpSpPr>
        <p:grpSpPr>
          <a:xfrm>
            <a:off x="1428601" y="4493423"/>
            <a:ext cx="1761318" cy="929642"/>
            <a:chOff x="1428601" y="4493423"/>
            <a:chExt cx="1761318" cy="929642"/>
          </a:xfrm>
        </p:grpSpPr>
        <p:sp>
          <p:nvSpPr>
            <p:cNvPr id="25" name="右矢印 12">
              <a:extLst>
                <a:ext uri="{FF2B5EF4-FFF2-40B4-BE49-F238E27FC236}">
                  <a16:creationId xmlns:a16="http://schemas.microsoft.com/office/drawing/2014/main" id="{83BAC5B4-4150-A522-39C8-777DC83B27DE}"/>
                </a:ext>
              </a:extLst>
            </p:cNvPr>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E6E0763-C294-B1B9-0227-2F6F234B9CF4}"/>
                </a:ext>
              </a:extLst>
            </p:cNvPr>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32" name="図 31">
            <a:extLst>
              <a:ext uri="{FF2B5EF4-FFF2-40B4-BE49-F238E27FC236}">
                <a16:creationId xmlns:a16="http://schemas.microsoft.com/office/drawing/2014/main" id="{A2336C1E-10D8-EFCD-AA83-A165847621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33" name="グループ化 32">
            <a:extLst>
              <a:ext uri="{FF2B5EF4-FFF2-40B4-BE49-F238E27FC236}">
                <a16:creationId xmlns:a16="http://schemas.microsoft.com/office/drawing/2014/main" id="{C44F30DA-DFB1-AD32-7234-DBFE4826F9B4}"/>
              </a:ext>
            </a:extLst>
          </p:cNvPr>
          <p:cNvGrpSpPr/>
          <p:nvPr/>
        </p:nvGrpSpPr>
        <p:grpSpPr>
          <a:xfrm rot="21250923">
            <a:off x="5990055" y="4342785"/>
            <a:ext cx="1910884" cy="904066"/>
            <a:chOff x="6138786" y="4287654"/>
            <a:chExt cx="1910884" cy="767104"/>
          </a:xfrm>
        </p:grpSpPr>
        <p:sp>
          <p:nvSpPr>
            <p:cNvPr id="34" name="右矢印 28">
              <a:extLst>
                <a:ext uri="{FF2B5EF4-FFF2-40B4-BE49-F238E27FC236}">
                  <a16:creationId xmlns:a16="http://schemas.microsoft.com/office/drawing/2014/main" id="{680BEE4C-96CC-AA0E-A877-BC2AAC4334C1}"/>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A34B8AE-97B1-2A0E-9D1C-40E2827EB472}"/>
                </a:ext>
              </a:extLst>
            </p:cNvPr>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8" name="図 37">
            <a:extLst>
              <a:ext uri="{FF2B5EF4-FFF2-40B4-BE49-F238E27FC236}">
                <a16:creationId xmlns:a16="http://schemas.microsoft.com/office/drawing/2014/main" id="{E6806302-AE55-564A-AFA9-FC153405F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39" name="図 38">
            <a:extLst>
              <a:ext uri="{FF2B5EF4-FFF2-40B4-BE49-F238E27FC236}">
                <a16:creationId xmlns:a16="http://schemas.microsoft.com/office/drawing/2014/main" id="{16D87711-5F41-901C-3110-AECB2F6205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1" name="図 40">
            <a:extLst>
              <a:ext uri="{FF2B5EF4-FFF2-40B4-BE49-F238E27FC236}">
                <a16:creationId xmlns:a16="http://schemas.microsoft.com/office/drawing/2014/main" id="{AACD050F-67A4-5AD4-6BFC-3E7271EC6C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5" name="図 44">
            <a:extLst>
              <a:ext uri="{FF2B5EF4-FFF2-40B4-BE49-F238E27FC236}">
                <a16:creationId xmlns:a16="http://schemas.microsoft.com/office/drawing/2014/main" id="{E8A74BCB-D749-4E0B-FD22-8C771AB1E9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7" name="図 46" descr="おもちゃ, 人形, 写真, 異なる が含まれている画像&#10;&#10;自動的に生成された説明">
            <a:extLst>
              <a:ext uri="{FF2B5EF4-FFF2-40B4-BE49-F238E27FC236}">
                <a16:creationId xmlns:a16="http://schemas.microsoft.com/office/drawing/2014/main" id="{79B0197A-18A9-1AF8-5C13-33660B0C0D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48" name="グループ化 47">
            <a:extLst>
              <a:ext uri="{FF2B5EF4-FFF2-40B4-BE49-F238E27FC236}">
                <a16:creationId xmlns:a16="http://schemas.microsoft.com/office/drawing/2014/main" id="{E166661E-90DD-997C-99CF-E750745C5226}"/>
              </a:ext>
            </a:extLst>
          </p:cNvPr>
          <p:cNvGrpSpPr/>
          <p:nvPr/>
        </p:nvGrpSpPr>
        <p:grpSpPr>
          <a:xfrm>
            <a:off x="6162685" y="2860509"/>
            <a:ext cx="1673736" cy="823030"/>
            <a:chOff x="6222848" y="3002696"/>
            <a:chExt cx="1673736" cy="823030"/>
          </a:xfrm>
        </p:grpSpPr>
        <p:sp>
          <p:nvSpPr>
            <p:cNvPr id="49" name="右矢印 26">
              <a:extLst>
                <a:ext uri="{FF2B5EF4-FFF2-40B4-BE49-F238E27FC236}">
                  <a16:creationId xmlns:a16="http://schemas.microsoft.com/office/drawing/2014/main" id="{064B1881-0BEE-FBA2-746D-25F03D5EC6BE}"/>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E2949827-765A-600D-B446-C8478BA74148}"/>
                </a:ext>
              </a:extLst>
            </p:cNvPr>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1" name="図 50">
            <a:extLst>
              <a:ext uri="{FF2B5EF4-FFF2-40B4-BE49-F238E27FC236}">
                <a16:creationId xmlns:a16="http://schemas.microsoft.com/office/drawing/2014/main" id="{3FC95603-A31E-5C9B-61C9-97C947B743AB}"/>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52" name="図 51" descr="ブラック, 時計, 立つ が含まれている画像&#10;&#10;自動的に生成された説明">
            <a:extLst>
              <a:ext uri="{FF2B5EF4-FFF2-40B4-BE49-F238E27FC236}">
                <a16:creationId xmlns:a16="http://schemas.microsoft.com/office/drawing/2014/main" id="{8CAE0700-2431-42B2-1F72-5FFB7421D1E6}"/>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53" name="テキスト ボックス 52">
            <a:extLst>
              <a:ext uri="{FF2B5EF4-FFF2-40B4-BE49-F238E27FC236}">
                <a16:creationId xmlns:a16="http://schemas.microsoft.com/office/drawing/2014/main" id="{96888BAC-E0DF-C42B-A4B1-E9110A472777}"/>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4" name="テキスト ボックス 53">
            <a:extLst>
              <a:ext uri="{FF2B5EF4-FFF2-40B4-BE49-F238E27FC236}">
                <a16:creationId xmlns:a16="http://schemas.microsoft.com/office/drawing/2014/main" id="{B734D6A8-EE0B-2A37-178C-ACFCA83E20C4}"/>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2" name="図 1" descr="ロゴ&#10;&#10;中程度の精度で自動的に生成された説明">
            <a:extLst>
              <a:ext uri="{FF2B5EF4-FFF2-40B4-BE49-F238E27FC236}">
                <a16:creationId xmlns:a16="http://schemas.microsoft.com/office/drawing/2014/main" id="{6C86A8C8-41A8-53EA-F0E9-6507064B4C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Tree>
    <p:extLst>
      <p:ext uri="{BB962C8B-B14F-4D97-AF65-F5344CB8AC3E}">
        <p14:creationId xmlns:p14="http://schemas.microsoft.com/office/powerpoint/2010/main" val="3283139634"/>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376494" y="4966917"/>
            <a:ext cx="2874505"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4" name="スライド番号プレースホルダー 1">
            <a:extLst>
              <a:ext uri="{FF2B5EF4-FFF2-40B4-BE49-F238E27FC236}">
                <a16:creationId xmlns:a16="http://schemas.microsoft.com/office/drawing/2014/main" id="{D8602640-DCF4-599F-25E7-3AB6CC55C33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28</a:t>
            </a:fld>
            <a:endParaRPr lang="ja-JP" altLang="en-US" sz="1800" dirty="0">
              <a:solidFill>
                <a:schemeClr val="tx1"/>
              </a:solidFill>
            </a:endParaRPr>
          </a:p>
        </p:txBody>
      </p:sp>
    </p:spTree>
    <p:custDataLst>
      <p:tags r:id="rId1"/>
    </p:custDataLst>
    <p:extLst>
      <p:ext uri="{BB962C8B-B14F-4D97-AF65-F5344CB8AC3E}">
        <p14:creationId xmlns:p14="http://schemas.microsoft.com/office/powerpoint/2010/main" val="23839270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1352806" y="763574"/>
          <a:ext cx="3682827" cy="5797648"/>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91650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546285">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33485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nvGraphicFramePr>
        <p:xfrm>
          <a:off x="5121658" y="777044"/>
          <a:ext cx="3986846" cy="5784314"/>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900230">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552105">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331979">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537608">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5642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25781" y="1580914"/>
            <a:ext cx="3791046" cy="2734210"/>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endParaRPr lang="ja-JP" altLang="en-US" sz="2000" spc="-5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13" name="テキスト ボックス 12"/>
          <p:cNvSpPr txBox="1"/>
          <p:nvPr/>
        </p:nvSpPr>
        <p:spPr>
          <a:xfrm>
            <a:off x="1361143" y="4423238"/>
            <a:ext cx="3636000" cy="1846724"/>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8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8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143721" y="1929669"/>
            <a:ext cx="3996000" cy="2295565"/>
          </a:xfrm>
          <a:prstGeom prst="rect">
            <a:avLst/>
          </a:prstGeom>
          <a:noFill/>
        </p:spPr>
        <p:txBody>
          <a:bodyPr wrap="square" rtlCol="0">
            <a:spAutoFit/>
          </a:bodyPr>
          <a:lstStyle/>
          <a:p>
            <a:pPr>
              <a:lnSpc>
                <a:spcPts val="3500"/>
              </a:lnSpc>
            </a:pPr>
            <a:r>
              <a:rPr lang="ja-JP" altLang="en-US" sz="20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29677" y="4418752"/>
            <a:ext cx="3996000" cy="1387688"/>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8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スライド番号プレースホルダー 1">
            <a:extLst>
              <a:ext uri="{FF2B5EF4-FFF2-40B4-BE49-F238E27FC236}">
                <a16:creationId xmlns:a16="http://schemas.microsoft.com/office/drawing/2014/main" id="{4483545C-A36A-3D68-3F96-F79924BA90F1}"/>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29</a:t>
            </a:fld>
            <a:endParaRPr lang="ja-JP" altLang="en-US" sz="1800" dirty="0">
              <a:solidFill>
                <a:schemeClr val="tx1"/>
              </a:solidFill>
            </a:endParaRPr>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9828" y="30760"/>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さまざまなライフイベントがあるよ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p:cNvGrpSpPr/>
          <p:nvPr/>
        </p:nvGrpSpPr>
        <p:grpSpPr>
          <a:xfrm>
            <a:off x="127213" y="626199"/>
            <a:ext cx="2786709" cy="2376693"/>
            <a:chOff x="5867670" y="725196"/>
            <a:chExt cx="3220077" cy="2900500"/>
          </a:xfrm>
        </p:grpSpPr>
        <p:pic>
          <p:nvPicPr>
            <p:cNvPr id="45" name="図 44"/>
            <p:cNvPicPr>
              <a:picLocks noChangeAspect="1"/>
            </p:cNvPicPr>
            <p:nvPr/>
          </p:nvPicPr>
          <p:blipFill rotWithShape="1">
            <a:blip r:embed="rId2"/>
            <a:srcRect b="30888"/>
            <a:stretch/>
          </p:blipFill>
          <p:spPr>
            <a:xfrm>
              <a:off x="5867670" y="725196"/>
              <a:ext cx="3220077" cy="2504368"/>
            </a:xfrm>
            <a:prstGeom prst="rect">
              <a:avLst/>
            </a:prstGeom>
          </p:spPr>
        </p:pic>
        <p:sp>
          <p:nvSpPr>
            <p:cNvPr id="49" name="角丸四角形 48"/>
            <p:cNvSpPr/>
            <p:nvPr/>
          </p:nvSpPr>
          <p:spPr>
            <a:xfrm>
              <a:off x="6187537" y="3197185"/>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0" name="角丸四角形 49"/>
            <p:cNvSpPr/>
            <p:nvPr/>
          </p:nvSpPr>
          <p:spPr>
            <a:xfrm>
              <a:off x="6215822" y="3212775"/>
              <a:ext cx="2439669" cy="389554"/>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6387431" y="3208331"/>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7" name="グループ化 16"/>
          <p:cNvGrpSpPr/>
          <p:nvPr/>
        </p:nvGrpSpPr>
        <p:grpSpPr>
          <a:xfrm>
            <a:off x="3450799" y="2643415"/>
            <a:ext cx="2158193" cy="370841"/>
            <a:chOff x="1806789" y="5637511"/>
            <a:chExt cx="2493818" cy="428511"/>
          </a:xfrm>
        </p:grpSpPr>
        <p:sp>
          <p:nvSpPr>
            <p:cNvPr id="55" name="角丸四角形 54"/>
            <p:cNvSpPr/>
            <p:nvPr/>
          </p:nvSpPr>
          <p:spPr>
            <a:xfrm>
              <a:off x="1806789" y="5637511"/>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a:xfrm>
              <a:off x="1835075" y="5663339"/>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2022532" y="5648204"/>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43"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647" y="5083543"/>
            <a:ext cx="977353" cy="1066571"/>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吹き出し 46"/>
          <p:cNvSpPr/>
          <p:nvPr/>
        </p:nvSpPr>
        <p:spPr>
          <a:xfrm>
            <a:off x="104868" y="4518950"/>
            <a:ext cx="8026283" cy="1605306"/>
          </a:xfrm>
          <a:prstGeom prst="wedgeRoundRectCallout">
            <a:avLst>
              <a:gd name="adj1" fmla="val 50832"/>
              <a:gd name="adj2" fmla="val 13210"/>
              <a:gd name="adj3" fmla="val 16667"/>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ライフイベントとは、「人生の中の大きな出来事」</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endPar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endParaRPr>
          </a:p>
          <a:p>
            <a:pPr>
              <a:lnSpc>
                <a:spcPct val="110000"/>
              </a:lnSpc>
            </a:pP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お金が必要になる場面があるので、自分の将来について考えておくこと</a:t>
            </a:r>
            <a:r>
              <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生活設計</a:t>
            </a:r>
            <a:r>
              <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が大切なんだね。</a:t>
            </a:r>
          </a:p>
        </p:txBody>
      </p:sp>
      <p:sp>
        <p:nvSpPr>
          <p:cNvPr id="58" name="テキスト ボックス 57"/>
          <p:cNvSpPr txBox="1"/>
          <p:nvPr/>
        </p:nvSpPr>
        <p:spPr>
          <a:xfrm>
            <a:off x="3001847" y="3063292"/>
            <a:ext cx="2448273" cy="701923"/>
          </a:xfrm>
          <a:prstGeom prst="rect">
            <a:avLst/>
          </a:prstGeom>
          <a:noFill/>
        </p:spPr>
        <p:txBody>
          <a:bodyPr wrap="square" rtlCol="0">
            <a:spAutoFit/>
          </a:bodyPr>
          <a:lstStyle/>
          <a:p>
            <a:pPr algn="r">
              <a:lnSpc>
                <a:spcPct val="110000"/>
              </a:lnSpc>
            </a:pP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980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8" name="角丸四角形 7"/>
          <p:cNvSpPr/>
          <p:nvPr/>
        </p:nvSpPr>
        <p:spPr>
          <a:xfrm>
            <a:off x="169828" y="786257"/>
            <a:ext cx="2832019" cy="3362988"/>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3139558" y="804982"/>
            <a:ext cx="2832019" cy="3362988"/>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6118520" y="801869"/>
            <a:ext cx="2832019" cy="3378639"/>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269994" y="3042623"/>
            <a:ext cx="2711895" cy="701923"/>
          </a:xfrm>
          <a:prstGeom prst="rect">
            <a:avLst/>
          </a:prstGeom>
          <a:noFill/>
        </p:spPr>
        <p:txBody>
          <a:bodyPr wrap="square" rtlCol="0">
            <a:spAutoFit/>
          </a:bodyPr>
          <a:lstStyle/>
          <a:p>
            <a:pPr>
              <a:lnSpc>
                <a:spcPct val="110000"/>
              </a:lnSpc>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4,700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62" name="テキスト ボックス 61"/>
          <p:cNvSpPr txBox="1"/>
          <p:nvPr/>
        </p:nvSpPr>
        <p:spPr>
          <a:xfrm>
            <a:off x="52950" y="3085587"/>
            <a:ext cx="2448273" cy="701923"/>
          </a:xfrm>
          <a:prstGeom prst="rect">
            <a:avLst/>
          </a:prstGeom>
          <a:noFill/>
        </p:spPr>
        <p:txBody>
          <a:bodyPr wrap="square" rtlCol="0">
            <a:spAutoFit/>
          </a:bodyPr>
          <a:lstStyle/>
          <a:p>
            <a:pPr algn="r">
              <a:lnSpc>
                <a:spcPct val="110000"/>
              </a:lnSpc>
            </a:pP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420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63" name="テキスト ボックス 62"/>
          <p:cNvSpPr txBox="1"/>
          <p:nvPr/>
        </p:nvSpPr>
        <p:spPr>
          <a:xfrm>
            <a:off x="6294323" y="3673941"/>
            <a:ext cx="2656216" cy="275204"/>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（土地付き注文</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住宅</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新築の場合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3266673" y="3633188"/>
            <a:ext cx="4267856" cy="495520"/>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年間、小学校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高校は公立、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大学は私立文系に通った場合）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462826" y="3679738"/>
            <a:ext cx="3039645" cy="478336"/>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（結納・婚約～新婚旅行までに</a:t>
            </a:r>
          </a:p>
          <a:p>
            <a:pPr>
              <a:lnSpc>
                <a:spcPct val="11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かかった総額</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9828" y="6222110"/>
            <a:ext cx="8678558" cy="584775"/>
          </a:xfrm>
          <a:prstGeom prst="rect">
            <a:avLst/>
          </a:prstGeom>
        </p:spPr>
        <p:txBody>
          <a:bodyPr wrap="square">
            <a:spAutoFit/>
          </a:bodyPr>
          <a:lstStyle/>
          <a:p>
            <a:pPr>
              <a:defRPr/>
            </a:pPr>
            <a:r>
              <a:rPr lang="ja-JP" altLang="en-US" sz="800" dirty="0">
                <a:latin typeface="Meiryo UI" panose="020B0604030504040204" pitchFamily="50" charset="-128"/>
                <a:ea typeface="Meiryo UI" panose="020B0604030504040204" pitchFamily="50" charset="-128"/>
                <a:cs typeface="ヒラギノ角ゴ Pro W6"/>
              </a:rPr>
              <a:t> ＊ </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結婚費用</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800" dirty="0">
                <a:latin typeface="Meiryo UI" panose="020B0604030504040204" pitchFamily="50" charset="-128"/>
                <a:ea typeface="Meiryo UI" panose="020B0604030504040204" pitchFamily="50" charset="-128"/>
                <a:cs typeface="ヒラギノ角ゴ Pro W6"/>
              </a:rPr>
              <a:t>2023</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上記数値は結納・婚約、挙式・披露宴、新婚旅行などにかかった費用の合計より四捨五入にて算出</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教育費用</a:t>
            </a:r>
            <a:r>
              <a:rPr lang="en-US" altLang="ja-JP" sz="800" dirty="0">
                <a:latin typeface="Meiryo UI" panose="020B0604030504040204" pitchFamily="50" charset="-128"/>
                <a:ea typeface="Meiryo UI" panose="020B0604030504040204" pitchFamily="50" charset="-128"/>
                <a:cs typeface="ヒラギノ角ゴ Pro W6"/>
              </a:rPr>
              <a:t>】1.</a:t>
            </a:r>
            <a:r>
              <a:rPr lang="ja-JP" altLang="en-US" sz="800" dirty="0">
                <a:latin typeface="Meiryo UI" panose="020B0604030504040204" pitchFamily="50" charset="-128"/>
                <a:ea typeface="Meiryo UI" panose="020B0604030504040204" pitchFamily="50" charset="-128"/>
                <a:cs typeface="ヒラギノ角ゴ Pro W6"/>
              </a:rPr>
              <a:t>幼稚園から高校までの費用は、文部科学省「子供の学習費調査」</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令和</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2.</a:t>
            </a:r>
            <a:r>
              <a:rPr lang="ja-JP" altLang="en-US" sz="800" dirty="0">
                <a:latin typeface="Meiryo UI" panose="020B0604030504040204" pitchFamily="50" charset="-128"/>
                <a:ea typeface="Meiryo UI" panose="020B0604030504040204" pitchFamily="50" charset="-128"/>
                <a:cs typeface="ヒラギノ角ゴ Pro W6"/>
              </a:rPr>
              <a:t>大学の費用は、文部科学省「私立大学入学者に係る初年度学生納付金平均額調査」</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令和</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をもとに生命保険文化センターが作成、</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金額はすべて千円以下四捨五入</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上記数値は幼稚園</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年間、小学校</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高校は公立、大学は私立文系似通った場合</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住宅購入費用</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住宅金融支援機構「フラット</a:t>
            </a:r>
            <a:r>
              <a:rPr lang="en-US" altLang="ja-JP" sz="800" dirty="0">
                <a:latin typeface="Meiryo UI" panose="020B0604030504040204" pitchFamily="50" charset="-128"/>
                <a:ea typeface="Meiryo UI" panose="020B0604030504040204" pitchFamily="50" charset="-128"/>
                <a:cs typeface="ヒラギノ角ゴ Pro W6"/>
              </a:rPr>
              <a:t>35</a:t>
            </a:r>
            <a:r>
              <a:rPr lang="ja-JP" altLang="en-US" sz="800" dirty="0">
                <a:latin typeface="Meiryo UI" panose="020B0604030504040204" pitchFamily="50" charset="-128"/>
                <a:ea typeface="Meiryo UI" panose="020B0604030504040204" pitchFamily="50" charset="-128"/>
                <a:cs typeface="ヒラギノ角ゴ Pro W6"/>
              </a:rPr>
              <a:t>利用者調査」</a:t>
            </a:r>
            <a:r>
              <a:rPr lang="en-US" altLang="ja-JP" sz="800" dirty="0">
                <a:latin typeface="Meiryo UI" panose="020B0604030504040204" pitchFamily="50" charset="-128"/>
                <a:ea typeface="Meiryo UI" panose="020B0604030504040204" pitchFamily="50" charset="-128"/>
                <a:cs typeface="ヒラギノ角ゴ Pro W6"/>
              </a:rPr>
              <a:t>(2022</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上記数値は土地付注文住宅の建設費・土地取得費の平均金額）</a:t>
            </a:r>
          </a:p>
        </p:txBody>
      </p:sp>
      <p:pic>
        <p:nvPicPr>
          <p:cNvPr id="34" name="図 33"/>
          <p:cNvPicPr>
            <a:picLocks noChangeAspect="1"/>
          </p:cNvPicPr>
          <p:nvPr/>
        </p:nvPicPr>
        <p:blipFill>
          <a:blip r:embed="rId4"/>
          <a:stretch>
            <a:fillRect/>
          </a:stretch>
        </p:blipFill>
        <p:spPr>
          <a:xfrm>
            <a:off x="3028753" y="1163406"/>
            <a:ext cx="2957235" cy="1368152"/>
          </a:xfrm>
          <a:prstGeom prst="rect">
            <a:avLst/>
          </a:prstGeom>
        </p:spPr>
      </p:pic>
      <p:grpSp>
        <p:nvGrpSpPr>
          <p:cNvPr id="5" name="グループ化 4">
            <a:extLst>
              <a:ext uri="{FF2B5EF4-FFF2-40B4-BE49-F238E27FC236}">
                <a16:creationId xmlns:a16="http://schemas.microsoft.com/office/drawing/2014/main" id="{14FFCA04-AE90-A55F-86A7-47A8E1EFC51C}"/>
              </a:ext>
            </a:extLst>
          </p:cNvPr>
          <p:cNvGrpSpPr/>
          <p:nvPr/>
        </p:nvGrpSpPr>
        <p:grpSpPr>
          <a:xfrm>
            <a:off x="6519205" y="1076324"/>
            <a:ext cx="2158093" cy="1967306"/>
            <a:chOff x="451892" y="4413617"/>
            <a:chExt cx="2267107" cy="2036524"/>
          </a:xfrm>
        </p:grpSpPr>
        <p:pic>
          <p:nvPicPr>
            <p:cNvPr id="7" name="図 6">
              <a:extLst>
                <a:ext uri="{FF2B5EF4-FFF2-40B4-BE49-F238E27FC236}">
                  <a16:creationId xmlns:a16="http://schemas.microsoft.com/office/drawing/2014/main" id="{973AC785-0B4B-7BD1-0CA0-7F209FD496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971" y="4413617"/>
              <a:ext cx="1751916" cy="1472908"/>
            </a:xfrm>
            <a:prstGeom prst="rect">
              <a:avLst/>
            </a:prstGeom>
          </p:spPr>
        </p:pic>
        <p:sp>
          <p:nvSpPr>
            <p:cNvPr id="12" name="角丸四角形 30">
              <a:extLst>
                <a:ext uri="{FF2B5EF4-FFF2-40B4-BE49-F238E27FC236}">
                  <a16:creationId xmlns:a16="http://schemas.microsoft.com/office/drawing/2014/main" id="{BC65F4BF-7A14-9378-A354-7080818DB83F}"/>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31">
              <a:extLst>
                <a:ext uri="{FF2B5EF4-FFF2-40B4-BE49-F238E27FC236}">
                  <a16:creationId xmlns:a16="http://schemas.microsoft.com/office/drawing/2014/main" id="{799055D4-01E8-059B-3531-91D23000561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28715CC-472A-B044-D372-AF0D3CE589B2}"/>
                </a:ext>
              </a:extLst>
            </p:cNvPr>
            <p:cNvSpPr/>
            <p:nvPr/>
          </p:nvSpPr>
          <p:spPr bwMode="gray">
            <a:xfrm>
              <a:off x="646415" y="5982375"/>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住宅購入費用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9" name="スライド番号プレースホルダー 1">
            <a:extLst>
              <a:ext uri="{FF2B5EF4-FFF2-40B4-BE49-F238E27FC236}">
                <a16:creationId xmlns:a16="http://schemas.microsoft.com/office/drawing/2014/main" id="{32849441-AEC3-8E7D-CCBE-996E0FEC875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a:t>
            </a:fld>
            <a:endParaRPr lang="ja-JP" altLang="en-US" sz="1800" dirty="0">
              <a:solidFill>
                <a:schemeClr val="tx1"/>
              </a:solidFill>
            </a:endParaRPr>
          </a:p>
        </p:txBody>
      </p:sp>
    </p:spTree>
    <p:extLst>
      <p:ext uri="{BB962C8B-B14F-4D97-AF65-F5344CB8AC3E}">
        <p14:creationId xmlns:p14="http://schemas.microsoft.com/office/powerpoint/2010/main" val="192785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8" grpId="0"/>
      <p:bldP spid="61" grpId="0"/>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a:xfrm>
            <a:off x="304800" y="352205"/>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73002" y="2813583"/>
            <a:ext cx="2797996" cy="923330"/>
          </a:xfrm>
          <a:prstGeom prst="rect">
            <a:avLst/>
          </a:prstGeom>
          <a:noFill/>
        </p:spPr>
        <p:txBody>
          <a:bodyPr wrap="square" rtlCol="0">
            <a:spAutoFit/>
          </a:bodyPr>
          <a:lstStyle/>
          <a:p>
            <a:pPr algn="ctr"/>
            <a:r>
              <a:rPr lang="en-US" altLang="ja-JP" sz="5400" b="1" dirty="0">
                <a:solidFill>
                  <a:schemeClr val="accent2"/>
                </a:solidFill>
                <a:latin typeface="Meiryo UI" panose="020B0604030504040204" pitchFamily="50" charset="-128"/>
                <a:ea typeface="Meiryo UI" panose="020B0604030504040204" pitchFamily="50" charset="-128"/>
              </a:rPr>
              <a:t>4. </a:t>
            </a:r>
            <a:r>
              <a:rPr kumimoji="1" lang="ja-JP" altLang="en-US" sz="5400" b="1" dirty="0">
                <a:solidFill>
                  <a:schemeClr val="accent2"/>
                </a:solidFill>
                <a:latin typeface="Meiryo UI" panose="020B0604030504040204" pitchFamily="50" charset="-128"/>
                <a:ea typeface="Meiryo UI" panose="020B0604030504040204" pitchFamily="50" charset="-128"/>
              </a:rPr>
              <a:t>まとめ</a:t>
            </a:r>
          </a:p>
        </p:txBody>
      </p:sp>
      <p:sp>
        <p:nvSpPr>
          <p:cNvPr id="4" name="スライド番号プレースホルダー 1">
            <a:extLst>
              <a:ext uri="{FF2B5EF4-FFF2-40B4-BE49-F238E27FC236}">
                <a16:creationId xmlns:a16="http://schemas.microsoft.com/office/drawing/2014/main" id="{3D58D1CF-4770-B92A-D471-BF8E3D340FE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30</a:t>
            </a:fld>
            <a:endParaRPr lang="ja-JP" altLang="en-US" sz="1800" dirty="0">
              <a:solidFill>
                <a:schemeClr val="tx1"/>
              </a:solidFill>
            </a:endParaRPr>
          </a:p>
        </p:txBody>
      </p:sp>
    </p:spTree>
    <p:extLst>
      <p:ext uri="{BB962C8B-B14F-4D97-AF65-F5344CB8AC3E}">
        <p14:creationId xmlns:p14="http://schemas.microsoft.com/office/powerpoint/2010/main" val="179626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826001"/>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ja-JP" sz="4800" b="1" dirty="0">
                <a:solidFill>
                  <a:schemeClr val="tx1"/>
                </a:solidFill>
                <a:latin typeface="Meiryo UI" panose="020B0604030504040204" pitchFamily="50" charset="-128"/>
                <a:ea typeface="Meiryo UI" panose="020B0604030504040204" pitchFamily="50" charset="-128"/>
                <a:cs typeface="ヒラギノ角ゴ Pro W6"/>
              </a:rPr>
              <a:t>C</a:t>
            </a:r>
            <a:r>
              <a:rPr lang="en-US" altLang="zh-CN" sz="4800" b="1" dirty="0">
                <a:solidFill>
                  <a:schemeClr val="tx1"/>
                </a:solidFill>
                <a:latin typeface="Meiryo UI" panose="020B0604030504040204" pitchFamily="50" charset="-128"/>
                <a:ea typeface="Meiryo UI" panose="020B0604030504040204" pitchFamily="50" charset="-128"/>
                <a:cs typeface="ヒラギノ角ゴ Pro W6"/>
              </a:rPr>
              <a:t>.</a:t>
            </a:r>
            <a:r>
              <a:rPr lang="zh-CN" altLang="en-US" sz="4800" b="1" dirty="0">
                <a:solidFill>
                  <a:schemeClr val="tx1"/>
                </a:solidFill>
                <a:latin typeface="Meiryo UI" panose="020B0604030504040204" pitchFamily="50" charset="-128"/>
                <a:ea typeface="Meiryo UI" panose="020B0604030504040204" pitchFamily="50" charset="-128"/>
                <a:cs typeface="ヒラギノ角ゴ Pro W6"/>
              </a:rPr>
              <a:t>社会</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保険</a:t>
            </a:r>
            <a:r>
              <a:rPr lang="zh-CN" altLang="en-US" sz="4800" b="1" dirty="0">
                <a:solidFill>
                  <a:schemeClr val="tx1"/>
                </a:solidFill>
                <a:latin typeface="Meiryo UI" panose="020B0604030504040204" pitchFamily="50" charset="-128"/>
                <a:ea typeface="Meiryo UI" panose="020B0604030504040204" pitchFamily="50" charset="-128"/>
                <a:cs typeface="ヒラギノ角ゴ Pro W6"/>
              </a:rPr>
              <a:t>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defRPr/>
            </a:pPr>
            <a:endParaRPr lang="en-US" altLang="ja-JP" sz="3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2438F9D2-130E-46BE-B1B1-6E052D78B814}"/>
              </a:ext>
            </a:extLst>
          </p:cNvPr>
          <p:cNvGrpSpPr/>
          <p:nvPr/>
        </p:nvGrpSpPr>
        <p:grpSpPr>
          <a:xfrm>
            <a:off x="266699" y="801559"/>
            <a:ext cx="8778874" cy="3856560"/>
            <a:chOff x="266699" y="801559"/>
            <a:chExt cx="8778874" cy="3856560"/>
          </a:xfrm>
        </p:grpSpPr>
        <p:sp>
          <p:nvSpPr>
            <p:cNvPr id="4" name="コンテンツ プレースホルダー 1"/>
            <p:cNvSpPr txBox="1">
              <a:spLocks/>
            </p:cNvSpPr>
            <p:nvPr/>
          </p:nvSpPr>
          <p:spPr bwMode="auto">
            <a:xfrm>
              <a:off x="273050" y="801559"/>
              <a:ext cx="8597900" cy="3032822"/>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1】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国などが支えてくれる社会保障制度。</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その中の、リスクが発生した時に支えて</a:t>
              </a: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くれる保険はどれでしょうか？</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699" y="4011788"/>
              <a:ext cx="8778874" cy="646331"/>
            </a:xfrm>
            <a:prstGeom prst="rect">
              <a:avLst/>
            </a:prstGeom>
            <a:noFill/>
          </p:spPr>
          <p:txBody>
            <a:bodyPr wrap="square" rtlCol="0">
              <a:spAutoFit/>
            </a:bodyPr>
            <a:lstStyle/>
            <a:p>
              <a:pPr algn="ctr"/>
              <a:r>
                <a:rPr kumimoji="1"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生命保険</a:t>
              </a:r>
              <a:r>
                <a:rPr kumimoji="1"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損害保険 　　</a:t>
              </a:r>
              <a:r>
                <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社会保険</a:t>
              </a:r>
              <a:endPar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1">
            <a:extLst>
              <a:ext uri="{FF2B5EF4-FFF2-40B4-BE49-F238E27FC236}">
                <a16:creationId xmlns:a16="http://schemas.microsoft.com/office/drawing/2014/main" id="{0FC9CC9A-2EC1-42D1-E24B-D1276E02F871}"/>
              </a:ext>
            </a:extLst>
          </p:cNvPr>
          <p:cNvSpPr>
            <a:spLocks noGrp="1"/>
          </p:cNvSpPr>
          <p:nvPr>
            <p:ph type="sldNum" sz="quarter" idx="12"/>
          </p:nvPr>
        </p:nvSpPr>
        <p:spPr>
          <a:xfrm>
            <a:off x="7086600" y="6514393"/>
            <a:ext cx="2057400" cy="365125"/>
          </a:xfrm>
        </p:spPr>
        <p:txBody>
          <a:bodyPr/>
          <a:lstStyle/>
          <a:p>
            <a:fld id="{E1D7E502-7D6F-49F2-8D91-33EB17385912}" type="slidenum">
              <a:rPr lang="ja-JP" altLang="en-US" sz="1800" smtClean="0">
                <a:solidFill>
                  <a:schemeClr val="tx1"/>
                </a:solidFill>
              </a:rPr>
              <a:pPr/>
              <a:t>31</a:t>
            </a:fld>
            <a:endParaRPr lang="ja-JP" altLang="en-US" sz="1800" dirty="0">
              <a:solidFill>
                <a:schemeClr val="tx1"/>
              </a:solidFill>
            </a:endParaRPr>
          </a:p>
        </p:txBody>
      </p:sp>
    </p:spTree>
    <p:extLst>
      <p:ext uri="{BB962C8B-B14F-4D97-AF65-F5344CB8AC3E}">
        <p14:creationId xmlns:p14="http://schemas.microsoft.com/office/powerpoint/2010/main" val="16520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728469"/>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ja-JP" sz="4800" b="1" dirty="0">
                <a:solidFill>
                  <a:schemeClr val="tx1"/>
                </a:solidFill>
                <a:latin typeface="Meiryo UI" panose="020B0604030504040204" pitchFamily="50" charset="-128"/>
                <a:ea typeface="Meiryo UI" panose="020B0604030504040204" pitchFamily="50" charset="-128"/>
                <a:cs typeface="ヒラギノ角ゴ Pro W6"/>
              </a:rPr>
              <a:t>B.20</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歳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B11BFFD3-CD62-4175-867F-48A652707F26}"/>
              </a:ext>
            </a:extLst>
          </p:cNvPr>
          <p:cNvGrpSpPr/>
          <p:nvPr/>
        </p:nvGrpSpPr>
        <p:grpSpPr>
          <a:xfrm>
            <a:off x="266700" y="865718"/>
            <a:ext cx="8747125" cy="3703613"/>
            <a:chOff x="266700" y="865718"/>
            <a:chExt cx="8747125" cy="3703613"/>
          </a:xfrm>
        </p:grpSpPr>
        <p:sp>
          <p:nvSpPr>
            <p:cNvPr id="4" name="コンテンツ プレースホルダー 1"/>
            <p:cNvSpPr txBox="1">
              <a:spLocks/>
            </p:cNvSpPr>
            <p:nvPr/>
          </p:nvSpPr>
          <p:spPr bwMode="auto">
            <a:xfrm>
              <a:off x="347662" y="865718"/>
              <a:ext cx="8597900" cy="2865774"/>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問題２</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algn="ct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公的年金制度の一つである国民年金は、</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何歳から加入義務が発生するのでしょうか？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984556"/>
              <a:ext cx="8747125" cy="584775"/>
            </a:xfrm>
            <a:prstGeom prst="rect">
              <a:avLst/>
            </a:prstGeom>
            <a:noFill/>
          </p:spPr>
          <p:txBody>
            <a:bodyPr wrap="square" rtlCol="0">
              <a:spAutoFit/>
            </a:bodyPr>
            <a:lstStyle/>
            <a:p>
              <a:pPr algn="ctr"/>
              <a:r>
                <a:rPr kumimoji="1"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B.20</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C.22</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a:t>
              </a:r>
            </a:p>
          </p:txBody>
        </p:sp>
      </p:grpSp>
      <p:sp>
        <p:nvSpPr>
          <p:cNvPr id="7" name="スライド番号プレースホルダー 1">
            <a:extLst>
              <a:ext uri="{FF2B5EF4-FFF2-40B4-BE49-F238E27FC236}">
                <a16:creationId xmlns:a16="http://schemas.microsoft.com/office/drawing/2014/main" id="{95E32291-A47C-4991-94E8-E90B5259024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32</a:t>
            </a:fld>
            <a:endParaRPr lang="ja-JP" altLang="en-US" sz="1800" dirty="0">
              <a:solidFill>
                <a:schemeClr val="tx1"/>
              </a:solidFill>
            </a:endParaRPr>
          </a:p>
        </p:txBody>
      </p:sp>
    </p:spTree>
    <p:extLst>
      <p:ext uri="{BB962C8B-B14F-4D97-AF65-F5344CB8AC3E}">
        <p14:creationId xmlns:p14="http://schemas.microsoft.com/office/powerpoint/2010/main" val="33226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728469"/>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zh-CN" sz="4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病気や人が亡くなった時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B11BFFD3-CD62-4175-867F-48A652707F26}"/>
              </a:ext>
            </a:extLst>
          </p:cNvPr>
          <p:cNvGrpSpPr/>
          <p:nvPr/>
        </p:nvGrpSpPr>
        <p:grpSpPr>
          <a:xfrm>
            <a:off x="266700" y="865718"/>
            <a:ext cx="8747125" cy="3688054"/>
            <a:chOff x="266700" y="865718"/>
            <a:chExt cx="8747125" cy="3688054"/>
          </a:xfrm>
        </p:grpSpPr>
        <p:sp>
          <p:nvSpPr>
            <p:cNvPr id="4" name="コンテンツ プレースホルダー 1"/>
            <p:cNvSpPr txBox="1">
              <a:spLocks/>
            </p:cNvSpPr>
            <p:nvPr/>
          </p:nvSpPr>
          <p:spPr bwMode="auto">
            <a:xfrm>
              <a:off x="347662" y="865718"/>
              <a:ext cx="8597900" cy="2344450"/>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問題３</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生命保険で備えられる</a:t>
              </a:r>
            </a:p>
            <a:p>
              <a:pPr algn="ctr" eaLnBrk="1" hangingPunct="1">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リスクはどれでしょうか？</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476554"/>
              <a:ext cx="8747125" cy="1077218"/>
            </a:xfrm>
            <a:prstGeom prst="rect">
              <a:avLst/>
            </a:prstGeom>
            <a:noFill/>
          </p:spPr>
          <p:txBody>
            <a:bodyPr wrap="square" rtlCol="0">
              <a:spAutoFit/>
            </a:bodyPr>
            <a:lstStyle/>
            <a:p>
              <a:r>
                <a:rPr kumimoji="1"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病気や人が</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スマホの破損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自転車の</a:t>
              </a:r>
            </a:p>
            <a:p>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亡くなった時　　　　　　　　　　　　　　　　　　盗難</a:t>
              </a:r>
              <a:endPar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1">
            <a:extLst>
              <a:ext uri="{FF2B5EF4-FFF2-40B4-BE49-F238E27FC236}">
                <a16:creationId xmlns:a16="http://schemas.microsoft.com/office/drawing/2014/main" id="{8859DB99-B83C-B3EC-C510-AFB717F9D4A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33</a:t>
            </a:fld>
            <a:endParaRPr lang="ja-JP" altLang="en-US" sz="1800" dirty="0">
              <a:solidFill>
                <a:schemeClr val="tx1"/>
              </a:solidFill>
            </a:endParaRPr>
          </a:p>
        </p:txBody>
      </p:sp>
    </p:spTree>
    <p:extLst>
      <p:ext uri="{BB962C8B-B14F-4D97-AF65-F5344CB8AC3E}">
        <p14:creationId xmlns:p14="http://schemas.microsoft.com/office/powerpoint/2010/main" val="12535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6" y="889651"/>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67126" y="942685"/>
              <a:ext cx="8574938"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①日常の生活の中に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さまざまなリスクがある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ことに気づく</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ことが大切。</a:t>
              </a:r>
            </a:p>
          </p:txBody>
        </p:sp>
      </p:grpSp>
      <p:grpSp>
        <p:nvGrpSpPr>
          <p:cNvPr id="6" name="グループ化 5"/>
          <p:cNvGrpSpPr/>
          <p:nvPr/>
        </p:nvGrpSpPr>
        <p:grpSpPr>
          <a:xfrm>
            <a:off x="151157" y="2564479"/>
            <a:ext cx="8890234" cy="1907092"/>
            <a:chOff x="151158" y="2468058"/>
            <a:chExt cx="8890234"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5004" y="2555945"/>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保障制度だけでなく、自分で備える</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ことも</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大切。</a:t>
              </a:r>
            </a:p>
          </p:txBody>
        </p:sp>
      </p:grpSp>
      <p:grpSp>
        <p:nvGrpSpPr>
          <p:cNvPr id="7" name="グループ化 6"/>
          <p:cNvGrpSpPr/>
          <p:nvPr/>
        </p:nvGrpSpPr>
        <p:grpSpPr>
          <a:xfrm>
            <a:off x="151157" y="4737099"/>
            <a:ext cx="8763555" cy="1429200"/>
            <a:chOff x="151157" y="4562856"/>
            <a:chExt cx="8763555"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2577" y="4731050"/>
              <a:ext cx="8402290" cy="1329877"/>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③社会保障制度で足りない部分を、</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や民間保険を利用して準備する</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ことが大切。</a:t>
              </a:r>
            </a:p>
          </p:txBody>
        </p:sp>
      </p:grpSp>
      <p:sp>
        <p:nvSpPr>
          <p:cNvPr id="8" name="スライド番号プレースホルダー 1">
            <a:extLst>
              <a:ext uri="{FF2B5EF4-FFF2-40B4-BE49-F238E27FC236}">
                <a16:creationId xmlns:a16="http://schemas.microsoft.com/office/drawing/2014/main" id="{EAE2FDAE-25F8-6B95-16F6-C01B4FBD7B8F}"/>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34</a:t>
            </a:fld>
            <a:endParaRPr lang="ja-JP" altLang="en-US" sz="1800" dirty="0">
              <a:solidFill>
                <a:schemeClr val="tx1"/>
              </a:solidFill>
            </a:endParaRPr>
          </a:p>
        </p:txBody>
      </p:sp>
    </p:spTree>
    <p:extLst>
      <p:ext uri="{BB962C8B-B14F-4D97-AF65-F5344CB8AC3E}">
        <p14:creationId xmlns:p14="http://schemas.microsoft.com/office/powerpoint/2010/main" val="3511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13031" y="1403592"/>
            <a:ext cx="8917938" cy="4401205"/>
            <a:chOff x="113031" y="1403592"/>
            <a:chExt cx="8917938" cy="4401205"/>
          </a:xfrm>
        </p:grpSpPr>
        <p:sp>
          <p:nvSpPr>
            <p:cNvPr id="7" name="テキスト ボックス 6">
              <a:extLst>
                <a:ext uri="{FF2B5EF4-FFF2-40B4-BE49-F238E27FC236}">
                  <a16:creationId xmlns:a16="http://schemas.microsoft.com/office/drawing/2014/main" id="{C1E8C540-0207-47E5-9EF2-A93627D669B9}"/>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につな</a:t>
              </a:r>
              <a:br>
                <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A0CBE66-6B8C-49DE-920E-FBAE79919CCE}"/>
                </a:ext>
              </a:extLst>
            </p:cNvPr>
            <p:cNvGrpSpPr/>
            <p:nvPr/>
          </p:nvGrpSpPr>
          <p:grpSpPr>
            <a:xfrm>
              <a:off x="5773419" y="1723536"/>
              <a:ext cx="3190875" cy="1966384"/>
              <a:chOff x="6600259" y="2919752"/>
              <a:chExt cx="2043870" cy="1322473"/>
            </a:xfrm>
          </p:grpSpPr>
          <p:pic>
            <p:nvPicPr>
              <p:cNvPr id="11" name="図 10" descr="挿絵 が含まれている画像&#10;&#10;自動的に生成された説明">
                <a:extLst>
                  <a:ext uri="{FF2B5EF4-FFF2-40B4-BE49-F238E27FC236}">
                    <a16:creationId xmlns:a16="http://schemas.microsoft.com/office/drawing/2014/main" id="{10D8C2D9-55E2-41A5-94B2-5684612C5BCF}"/>
                  </a:ext>
                </a:extLst>
              </p:cNvPr>
              <p:cNvPicPr>
                <a:picLocks noChangeAspect="1"/>
              </p:cNvPicPr>
              <p:nvPr/>
            </p:nvPicPr>
            <p:blipFill>
              <a:blip r:embed="rId3"/>
              <a:stretch>
                <a:fillRect/>
              </a:stretch>
            </p:blipFill>
            <p:spPr>
              <a:xfrm>
                <a:off x="6600259" y="2919752"/>
                <a:ext cx="392083" cy="759659"/>
              </a:xfrm>
              <a:prstGeom prst="rect">
                <a:avLst/>
              </a:prstGeom>
            </p:spPr>
          </p:pic>
          <p:pic>
            <p:nvPicPr>
              <p:cNvPr id="12" name="図 11" descr="ウィンドウ, マグカップ が含まれている画像&#10;&#10;自動的に生成された説明">
                <a:extLst>
                  <a:ext uri="{FF2B5EF4-FFF2-40B4-BE49-F238E27FC236}">
                    <a16:creationId xmlns:a16="http://schemas.microsoft.com/office/drawing/2014/main" id="{6C16058D-08DE-4DAD-A35A-87FA12D2625B}"/>
                  </a:ext>
                </a:extLst>
              </p:cNvPr>
              <p:cNvPicPr>
                <a:picLocks noChangeAspect="1"/>
              </p:cNvPicPr>
              <p:nvPr/>
            </p:nvPicPr>
            <p:blipFill rotWithShape="1">
              <a:blip r:embed="rId4"/>
              <a:srcRect b="34457"/>
              <a:stretch/>
            </p:blipFill>
            <p:spPr>
              <a:xfrm>
                <a:off x="6992342" y="3436444"/>
                <a:ext cx="985732" cy="805781"/>
              </a:xfrm>
              <a:prstGeom prst="rect">
                <a:avLst/>
              </a:prstGeom>
            </p:spPr>
          </p:pic>
          <p:pic>
            <p:nvPicPr>
              <p:cNvPr id="13" name="図 12" descr="ウィンドウ が含まれている画像&#10;&#10;自動的に生成された説明">
                <a:extLst>
                  <a:ext uri="{FF2B5EF4-FFF2-40B4-BE49-F238E27FC236}">
                    <a16:creationId xmlns:a16="http://schemas.microsoft.com/office/drawing/2014/main" id="{54CDA439-B0A7-46C5-9FAE-30FF9CD46C33}"/>
                  </a:ext>
                </a:extLst>
              </p:cNvPr>
              <p:cNvPicPr>
                <a:picLocks noChangeAspect="1"/>
              </p:cNvPicPr>
              <p:nvPr/>
            </p:nvPicPr>
            <p:blipFill>
              <a:blip r:embed="rId5"/>
              <a:stretch>
                <a:fillRect/>
              </a:stretch>
            </p:blipFill>
            <p:spPr>
              <a:xfrm>
                <a:off x="7409087" y="3007296"/>
                <a:ext cx="501391" cy="481951"/>
              </a:xfrm>
              <a:prstGeom prst="rect">
                <a:avLst/>
              </a:prstGeom>
            </p:spPr>
          </p:pic>
          <p:pic>
            <p:nvPicPr>
              <p:cNvPr id="14" name="図 13" descr="挿絵, ウィンドウ が含まれている画像&#10;&#10;自動的に生成された説明">
                <a:extLst>
                  <a:ext uri="{FF2B5EF4-FFF2-40B4-BE49-F238E27FC236}">
                    <a16:creationId xmlns:a16="http://schemas.microsoft.com/office/drawing/2014/main" id="{72DC91BA-C0FA-409B-9696-CD6DAAEE2482}"/>
                  </a:ext>
                </a:extLst>
              </p:cNvPr>
              <p:cNvPicPr>
                <a:picLocks noChangeAspect="1"/>
              </p:cNvPicPr>
              <p:nvPr/>
            </p:nvPicPr>
            <p:blipFill>
              <a:blip r:embed="rId6"/>
              <a:stretch>
                <a:fillRect/>
              </a:stretch>
            </p:blipFill>
            <p:spPr>
              <a:xfrm>
                <a:off x="7970360" y="3101553"/>
                <a:ext cx="673769" cy="722906"/>
              </a:xfrm>
              <a:prstGeom prst="rect">
                <a:avLst/>
              </a:prstGeom>
            </p:spPr>
          </p:pic>
        </p:grpSp>
      </p:grpSp>
      <p:sp>
        <p:nvSpPr>
          <p:cNvPr id="4" name="スライド番号プレースホルダー 1">
            <a:extLst>
              <a:ext uri="{FF2B5EF4-FFF2-40B4-BE49-F238E27FC236}">
                <a16:creationId xmlns:a16="http://schemas.microsoft.com/office/drawing/2014/main" id="{2A1BD677-2385-7884-EE12-EF2C6365B62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35</a:t>
            </a:fld>
            <a:endParaRPr lang="ja-JP" altLang="en-US" sz="1800" dirty="0">
              <a:solidFill>
                <a:schemeClr val="tx1"/>
              </a:solidFill>
            </a:endParaRPr>
          </a:p>
        </p:txBody>
      </p:sp>
    </p:spTree>
    <p:extLst>
      <p:ext uri="{BB962C8B-B14F-4D97-AF65-F5344CB8AC3E}">
        <p14:creationId xmlns:p14="http://schemas.microsoft.com/office/powerpoint/2010/main" val="13067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挿絵 が含まれている画像&#10;&#10;自動的に生成された説明">
            <a:extLst>
              <a:ext uri="{FF2B5EF4-FFF2-40B4-BE49-F238E27FC236}">
                <a16:creationId xmlns:a16="http://schemas.microsoft.com/office/drawing/2014/main" id="{69C2CA54-B2DB-442A-9CED-B939919B0A8A}"/>
              </a:ext>
            </a:extLst>
          </p:cNvPr>
          <p:cNvPicPr>
            <a:picLocks noChangeAspect="1"/>
          </p:cNvPicPr>
          <p:nvPr/>
        </p:nvPicPr>
        <p:blipFill>
          <a:blip r:embed="rId2"/>
          <a:stretch>
            <a:fillRect/>
          </a:stretch>
        </p:blipFill>
        <p:spPr>
          <a:xfrm>
            <a:off x="4572000" y="2204461"/>
            <a:ext cx="3099791" cy="4342854"/>
          </a:xfrm>
          <a:prstGeom prst="rect">
            <a:avLst/>
          </a:prstGeom>
        </p:spPr>
      </p:pic>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9828" y="30760"/>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7" name="テキスト ボックス 36"/>
          <p:cNvSpPr txBox="1"/>
          <p:nvPr/>
        </p:nvSpPr>
        <p:spPr>
          <a:xfrm>
            <a:off x="394740" y="912269"/>
            <a:ext cx="8586551" cy="1446550"/>
          </a:xfrm>
          <a:prstGeom prst="rect">
            <a:avLst/>
          </a:prstGeom>
          <a:noFill/>
        </p:spPr>
        <p:txBody>
          <a:bodyPr wrap="square" rtlCol="0">
            <a:spAutoFit/>
          </a:bodyPr>
          <a:lstStyle/>
          <a:p>
            <a:r>
              <a:rPr lang="ja-JP" altLang="en-US" sz="4400" b="1" dirty="0">
                <a:solidFill>
                  <a:srgbClr val="002060"/>
                </a:solidFill>
                <a:latin typeface="Meiryo UI" panose="020B0604030504040204" pitchFamily="50" charset="-128"/>
                <a:ea typeface="Meiryo UI" panose="020B0604030504040204" pitchFamily="50" charset="-128"/>
                <a:cs typeface="ヒラギノ丸ゴ Pro W4"/>
              </a:rPr>
              <a:t>将来の自分や家族のことについて</a:t>
            </a:r>
          </a:p>
          <a:p>
            <a:r>
              <a:rPr lang="ja-JP" altLang="en-US" sz="4400" b="1" dirty="0">
                <a:solidFill>
                  <a:srgbClr val="002060"/>
                </a:solidFill>
                <a:latin typeface="Meiryo UI" panose="020B0604030504040204" pitchFamily="50" charset="-128"/>
                <a:ea typeface="Meiryo UI" panose="020B0604030504040204" pitchFamily="50" charset="-128"/>
                <a:cs typeface="ヒラギノ丸ゴ Pro W4"/>
              </a:rPr>
              <a:t>考えてみよう。</a:t>
            </a:r>
          </a:p>
        </p:txBody>
      </p:sp>
      <p:sp>
        <p:nvSpPr>
          <p:cNvPr id="6" name="テキスト ボックス 5"/>
          <p:cNvSpPr txBox="1"/>
          <p:nvPr/>
        </p:nvSpPr>
        <p:spPr>
          <a:xfrm>
            <a:off x="791072" y="2990312"/>
            <a:ext cx="4130211" cy="1877437"/>
          </a:xfrm>
          <a:prstGeom prst="rect">
            <a:avLst/>
          </a:prstGeom>
          <a:noFill/>
        </p:spPr>
        <p:txBody>
          <a:bodyPr wrap="square" rtlCol="0">
            <a:spAutoFit/>
          </a:bodyPr>
          <a:lstStyle/>
          <a:p>
            <a:r>
              <a:rPr lang="ja-JP" altLang="en-US" sz="2800" dirty="0"/>
              <a:t>みんなは将来どんな</a:t>
            </a:r>
            <a:endParaRPr lang="en-US" altLang="ja-JP" sz="2800" dirty="0"/>
          </a:p>
          <a:p>
            <a:r>
              <a:rPr lang="ja-JP" altLang="en-US" sz="2800" dirty="0"/>
              <a:t>生活がしたい？</a:t>
            </a:r>
            <a:endParaRPr lang="en-US" altLang="ja-JP" sz="2800" dirty="0"/>
          </a:p>
          <a:p>
            <a:r>
              <a:rPr lang="ja-JP" altLang="en-US" sz="2800" dirty="0"/>
              <a:t>どんな職業に就きたい？</a:t>
            </a:r>
          </a:p>
          <a:p>
            <a:endParaRPr lang="ja-JP" altLang="en-US" sz="3200" dirty="0"/>
          </a:p>
        </p:txBody>
      </p:sp>
      <p:sp>
        <p:nvSpPr>
          <p:cNvPr id="38" name="正方形/長方形 37"/>
          <p:cNvSpPr/>
          <p:nvPr/>
        </p:nvSpPr>
        <p:spPr>
          <a:xfrm>
            <a:off x="252774" y="11263"/>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将来どんな生活がしたい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吹き出し: 円形 11">
            <a:extLst>
              <a:ext uri="{FF2B5EF4-FFF2-40B4-BE49-F238E27FC236}">
                <a16:creationId xmlns:a16="http://schemas.microsoft.com/office/drawing/2014/main" id="{35D88F53-56E7-476F-888A-2EB9BDDAB250}"/>
              </a:ext>
            </a:extLst>
          </p:cNvPr>
          <p:cNvSpPr/>
          <p:nvPr/>
        </p:nvSpPr>
        <p:spPr>
          <a:xfrm>
            <a:off x="591901" y="2358819"/>
            <a:ext cx="4130211" cy="2929790"/>
          </a:xfrm>
          <a:prstGeom prst="wedgeEllipseCallout">
            <a:avLst>
              <a:gd name="adj1" fmla="val 78720"/>
              <a:gd name="adj2" fmla="val -10721"/>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BA00D10-9666-03F1-E9FC-65BD729AAD2F}"/>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4</a:t>
            </a:fld>
            <a:endParaRPr lang="ja-JP" altLang="en-US" sz="1800" dirty="0">
              <a:solidFill>
                <a:schemeClr val="tx1"/>
              </a:solidFill>
            </a:endParaRPr>
          </a:p>
        </p:txBody>
      </p:sp>
    </p:spTree>
    <p:extLst>
      <p:ext uri="{BB962C8B-B14F-4D97-AF65-F5344CB8AC3E}">
        <p14:creationId xmlns:p14="http://schemas.microsoft.com/office/powerpoint/2010/main" val="21911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87867" y="2229455"/>
            <a:ext cx="8547100" cy="923330"/>
          </a:xfrm>
          <a:prstGeom prst="rect">
            <a:avLst/>
          </a:prstGeom>
          <a:noFill/>
        </p:spPr>
        <p:txBody>
          <a:bodyPr wrap="square" rtlCol="0">
            <a:spAutoFit/>
          </a:bodyPr>
          <a:lstStyle/>
          <a:p>
            <a:pPr algn="ctr"/>
            <a:r>
              <a:rPr lang="en-US" altLang="ja-JP" sz="5400" b="1" dirty="0">
                <a:solidFill>
                  <a:schemeClr val="tx2"/>
                </a:solidFill>
                <a:latin typeface="Meiryo UI" panose="020B0604030504040204" pitchFamily="50" charset="-128"/>
                <a:ea typeface="Meiryo UI" panose="020B0604030504040204" pitchFamily="50" charset="-128"/>
                <a:cs typeface="ヒラギノ角ゴ Pro W6"/>
              </a:rPr>
              <a:t>2. </a:t>
            </a:r>
            <a:r>
              <a:rPr lang="ja-JP" altLang="en-US" sz="5400" b="1" dirty="0">
                <a:solidFill>
                  <a:schemeClr val="tx2"/>
                </a:solidFill>
                <a:latin typeface="Meiryo UI" panose="020B0604030504040204" pitchFamily="50" charset="-128"/>
                <a:ea typeface="Meiryo UI" panose="020B0604030504040204" pitchFamily="50" charset="-128"/>
                <a:cs typeface="ヒラギノ角ゴ Pro W6"/>
              </a:rPr>
              <a:t>リスクって何？</a:t>
            </a:r>
            <a:endParaRPr lang="en-US" altLang="ja-JP" sz="5400" b="1" dirty="0">
              <a:solidFill>
                <a:schemeClr val="tx2"/>
              </a:solidFill>
              <a:latin typeface="Meiryo UI" panose="020B0604030504040204" pitchFamily="50" charset="-128"/>
              <a:ea typeface="Meiryo UI" panose="020B0604030504040204" pitchFamily="50" charset="-128"/>
              <a:cs typeface="ヒラギノ角ゴ Pro W6"/>
            </a:endParaRPr>
          </a:p>
        </p:txBody>
      </p:sp>
      <p:sp>
        <p:nvSpPr>
          <p:cNvPr id="4" name="角丸四角形吹き出し 3"/>
          <p:cNvSpPr/>
          <p:nvPr/>
        </p:nvSpPr>
        <p:spPr>
          <a:xfrm>
            <a:off x="558497" y="3977485"/>
            <a:ext cx="6501016" cy="2115174"/>
          </a:xfrm>
          <a:prstGeom prst="wedgeRoundRectCallout">
            <a:avLst>
              <a:gd name="adj1" fmla="val 56486"/>
              <a:gd name="adj2" fmla="val 24290"/>
              <a:gd name="adj3" fmla="val 16667"/>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リスク</a:t>
            </a:r>
            <a:r>
              <a:rPr lang="ja-JP" altLang="en-US" sz="4000" b="1" dirty="0">
                <a:solidFill>
                  <a:schemeClr val="tx2">
                    <a:lumMod val="50000"/>
                  </a:schemeClr>
                </a:solidFill>
                <a:latin typeface="Meiryo UI" panose="020B0604030504040204" pitchFamily="50" charset="-128"/>
                <a:ea typeface="Meiryo UI" panose="020B0604030504040204" pitchFamily="50" charset="-128"/>
                <a:cs typeface="ヒラギノ丸ゴ Pro W4"/>
              </a:rPr>
              <a:t>って、起きてほしくないことで、起きるとお金がかかることが多いんだよ。</a:t>
            </a:r>
            <a:endParaRPr kumimoji="1" lang="ja-JP" altLang="en-US" sz="2400" dirty="0">
              <a:solidFill>
                <a:schemeClr val="tx2">
                  <a:lumMod val="50000"/>
                </a:schemeClr>
              </a:solidFill>
            </a:endParaRPr>
          </a:p>
        </p:txBody>
      </p:sp>
      <p:pic>
        <p:nvPicPr>
          <p:cNvPr id="9" name="図 8"/>
          <p:cNvPicPr>
            <a:picLocks noChangeAspect="1"/>
          </p:cNvPicPr>
          <p:nvPr/>
        </p:nvPicPr>
        <p:blipFill>
          <a:blip r:embed="rId2">
            <a:extLst>
              <a:ext uri="{BEBA8EAE-BF5A-486C-A8C5-ECC9F3942E4B}">
                <a14:imgProps xmlns:a14="http://schemas.microsoft.com/office/drawing/2010/main">
                  <a14:imgLayer r:embed="rId3">
                    <a14:imgEffect>
                      <a14:backgroundRemoval t="3367" b="93939" l="9538" r="89538">
                        <a14:foregroundMark x1="44923" y1="51178" x2="44923" y2="51178"/>
                        <a14:foregroundMark x1="58769" y1="50842" x2="58769" y2="50842"/>
                        <a14:foregroundMark x1="52308" y1="70034" x2="52308" y2="70034"/>
                        <a14:foregroundMark x1="51385" y1="68013" x2="51385" y2="68013"/>
                        <a14:foregroundMark x1="48615" y1="81818" x2="48615" y2="81818"/>
                        <a14:foregroundMark x1="53231" y1="81481" x2="53231" y2="81481"/>
                      </a14:backgroundRemoval>
                    </a14:imgEffect>
                  </a14:imgLayer>
                </a14:imgProps>
              </a:ext>
              <a:ext uri="{28A0092B-C50C-407E-A947-70E740481C1C}">
                <a14:useLocalDpi xmlns:a14="http://schemas.microsoft.com/office/drawing/2010/main" val="0"/>
              </a:ext>
            </a:extLst>
          </a:blip>
          <a:stretch>
            <a:fillRect/>
          </a:stretch>
        </p:blipFill>
        <p:spPr>
          <a:xfrm>
            <a:off x="7143877" y="4636762"/>
            <a:ext cx="1590521" cy="1604011"/>
          </a:xfrm>
          <a:prstGeom prst="rect">
            <a:avLst/>
          </a:prstGeom>
        </p:spPr>
      </p:pic>
      <p:sp>
        <p:nvSpPr>
          <p:cNvPr id="7" name="スライド番号プレースホルダー 1">
            <a:extLst>
              <a:ext uri="{FF2B5EF4-FFF2-40B4-BE49-F238E27FC236}">
                <a16:creationId xmlns:a16="http://schemas.microsoft.com/office/drawing/2014/main" id="{5EEE84A5-5A8F-C6DE-AB83-0AD5B96CE58C}"/>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5</a:t>
            </a:fld>
            <a:endParaRPr lang="ja-JP" altLang="en-US" sz="18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8DB16954-4CC8-5CC6-57EA-9E36256C3793}"/>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6</a:t>
            </a:fld>
            <a:endParaRPr lang="ja-JP" altLang="en-US" sz="1800" dirty="0">
              <a:solidFill>
                <a:schemeClr val="tx1"/>
              </a:solidFill>
            </a:endParaRPr>
          </a:p>
        </p:txBody>
      </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3" name="スライド番号プレースホルダー 1">
            <a:extLst>
              <a:ext uri="{FF2B5EF4-FFF2-40B4-BE49-F238E27FC236}">
                <a16:creationId xmlns:a16="http://schemas.microsoft.com/office/drawing/2014/main" id="{BBC31518-4EF1-B4CB-384D-D8EA03B9928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7</a:t>
            </a:fld>
            <a:endParaRPr lang="ja-JP" altLang="en-US" sz="1800" dirty="0">
              <a:solidFill>
                <a:schemeClr val="tx1"/>
              </a:solidFill>
            </a:endParaRPr>
          </a:p>
        </p:txBody>
      </p:sp>
    </p:spTree>
    <p:extLst>
      <p:ext uri="{BB962C8B-B14F-4D97-AF65-F5344CB8AC3E}">
        <p14:creationId xmlns:p14="http://schemas.microsoft.com/office/powerpoint/2010/main" val="31710395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3" name="スライド番号プレースホルダー 1">
            <a:extLst>
              <a:ext uri="{FF2B5EF4-FFF2-40B4-BE49-F238E27FC236}">
                <a16:creationId xmlns:a16="http://schemas.microsoft.com/office/drawing/2014/main" id="{1B28767E-26CE-BF99-1362-AC5C731C951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8</a:t>
            </a:fld>
            <a:endParaRPr lang="ja-JP" altLang="en-US" sz="1800" dirty="0">
              <a:solidFill>
                <a:schemeClr val="tx1"/>
              </a:solidFill>
            </a:endParaRPr>
          </a:p>
        </p:txBody>
      </p:sp>
    </p:spTree>
    <p:extLst>
      <p:ext uri="{BB962C8B-B14F-4D97-AF65-F5344CB8AC3E}">
        <p14:creationId xmlns:p14="http://schemas.microsoft.com/office/powerpoint/2010/main" val="38896772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3" name="スライド番号プレースホルダー 1">
            <a:extLst>
              <a:ext uri="{FF2B5EF4-FFF2-40B4-BE49-F238E27FC236}">
                <a16:creationId xmlns:a16="http://schemas.microsoft.com/office/drawing/2014/main" id="{22A08313-0D8C-8669-F0E4-3ECD5A9E8558}"/>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9</a:t>
            </a:fld>
            <a:endParaRPr lang="ja-JP" altLang="en-US" sz="1800" dirty="0">
              <a:solidFill>
                <a:schemeClr val="tx1"/>
              </a:solidFill>
            </a:endParaRPr>
          </a:p>
        </p:txBody>
      </p:sp>
    </p:spTree>
    <p:extLst>
      <p:ext uri="{BB962C8B-B14F-4D97-AF65-F5344CB8AC3E}">
        <p14:creationId xmlns:p14="http://schemas.microsoft.com/office/powerpoint/2010/main" val="10796462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10611</TotalTime>
  <Words>1975</Words>
  <Application>Microsoft Office PowerPoint</Application>
  <PresentationFormat>画面に合わせる (4:3)</PresentationFormat>
  <Paragraphs>376</Paragraphs>
  <Slides>35</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Meiryo UI</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久保 有希</cp:lastModifiedBy>
  <cp:revision>46</cp:revision>
  <cp:lastPrinted>2021-02-18T00:54:59Z</cp:lastPrinted>
  <dcterms:created xsi:type="dcterms:W3CDTF">2017-02-17T04:49:29Z</dcterms:created>
  <dcterms:modified xsi:type="dcterms:W3CDTF">2024-03-25T07:24:25Z</dcterms:modified>
</cp:coreProperties>
</file>